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316" r:id="rId8"/>
    <p:sldId id="317" r:id="rId9"/>
    <p:sldId id="327" r:id="rId10"/>
    <p:sldId id="259" r:id="rId11"/>
    <p:sldId id="364" r:id="rId12"/>
    <p:sldId id="365" r:id="rId13"/>
    <p:sldId id="281" r:id="rId14"/>
    <p:sldId id="300" r:id="rId15"/>
    <p:sldId id="323" r:id="rId16"/>
    <p:sldId id="324" r:id="rId17"/>
    <p:sldId id="325" r:id="rId18"/>
    <p:sldId id="302" r:id="rId19"/>
    <p:sldId id="352" r:id="rId20"/>
    <p:sldId id="303" r:id="rId21"/>
    <p:sldId id="326" r:id="rId22"/>
    <p:sldId id="307" r:id="rId23"/>
    <p:sldId id="366" r:id="rId24"/>
    <p:sldId id="367" r:id="rId25"/>
    <p:sldId id="386" r:id="rId26"/>
    <p:sldId id="387" r:id="rId27"/>
    <p:sldId id="388" r:id="rId28"/>
    <p:sldId id="280" r:id="rId29"/>
    <p:sldId id="265" r:id="rId30"/>
    <p:sldId id="309" r:id="rId31"/>
    <p:sldId id="310" r:id="rId32"/>
    <p:sldId id="311" r:id="rId33"/>
    <p:sldId id="368" r:id="rId34"/>
    <p:sldId id="369" r:id="rId35"/>
    <p:sldId id="274"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 id="2" name="apple" initials="a" lastIdx="2" clrIdx="0"/>
  <p:cmAuthor id="3" name="周跃良" initials="周" lastIdx="2" clrIdx="0"/>
  <p:cmAuthor id="0" name="微软用户" initials="微软用户" lastIdx="0" clrIdx="0"/>
  <p:cmAuthor id="4" name="王习习" initials="王" lastIdx="2" clrIdx="0"/>
  <p:cmAuthor id="7" name="刘晗阳" initials="刘"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24042"/>
    <a:srgbClr val="97B39E"/>
    <a:srgbClr val="BDDACA"/>
    <a:srgbClr val="E0EAE2"/>
    <a:srgbClr val="F7FAF3"/>
    <a:srgbClr val="E3E7E1"/>
    <a:srgbClr val="305B5A"/>
    <a:srgbClr val="E2412F"/>
    <a:srgbClr val="E1E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1950" y="816"/>
      </p:cViewPr>
      <p:guideLst>
        <p:guide orient="horz" pos="2140"/>
        <p:guide pos="3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60.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EBF90-8D83-4262-9424-20CEACD767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7870E-17EF-4EA8-9838-95759C4C71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p>
            <a:pPr lvl="0"/>
            <a:endParaRPr lang="zh-CN" altLang="en-US"/>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p:cNvSpPr>
          <p:nvPr>
            <p:ph type="sldImg"/>
          </p:nvPr>
        </p:nvSpPr>
        <p:spPr/>
      </p:sp>
      <p:sp>
        <p:nvSpPr>
          <p:cNvPr id="37890" name="备注占位符 2"/>
          <p:cNvSpPr>
            <a:spLocks noGrp="1"/>
          </p:cNvSpPr>
          <p:nvPr>
            <p:ph type="body"/>
          </p:nvPr>
        </p:nvSpPr>
        <p:spPr/>
        <p:txBody>
          <a:bodyPr lIns="91440" tIns="45720" rIns="91440" bIns="45720" anchor="t" anchorCtr="0"/>
          <a:p>
            <a:pPr lvl="0"/>
            <a:endParaRPr lang="zh-CN" altLang="en-US"/>
          </a:p>
        </p:txBody>
      </p:sp>
      <p:sp>
        <p:nvSpPr>
          <p:cNvPr id="3789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nchorCtr="0"/>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a:latin typeface="Calibri" panose="020F0502020204030204"/>
                <a:ea typeface="宋体" panose="02010600030101010101" pitchFamily="2" charset="-122"/>
              </a:rPr>
            </a:fld>
            <a:endParaRPr lang="zh-CN" altLang="en-US" sz="1200">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07870E-17EF-4EA8-9838-95759C4C714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11D256-4B8B-4E53-9956-D16BCFA47D64}" type="slidenum">
              <a:rPr lang="zh-CN" altLang="en-US" smtClean="0"/>
            </a:fld>
            <a:endParaRPr lang="zh-CN" altLang="en-US"/>
          </a:p>
        </p:txBody>
      </p:sp>
      <p:sp>
        <p:nvSpPr>
          <p:cNvPr id="11" name="TextBox 3"/>
          <p:cNvSpPr txBox="1"/>
          <p:nvPr userDrawn="1"/>
        </p:nvSpPr>
        <p:spPr>
          <a:xfrm>
            <a:off x="1939770" y="6739570"/>
            <a:ext cx="540060"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模板</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http://www.1ppt.com/moban/</a:t>
            </a:r>
            <a:r>
              <a:rPr lang="zh-CN" altLang="en-US" sz="100" dirty="0">
                <a:solidFill>
                  <a:prstClr val="black"/>
                </a:solidFill>
                <a:ea typeface="微软雅黑" panose="020B0503020204020204" pitchFamily="34" charset="-122"/>
              </a:rPr>
              <a:t> </a:t>
            </a:r>
            <a:endParaRPr lang="en-US" altLang="zh-CN" sz="100" dirty="0">
              <a:solidFill>
                <a:prstClr val="black"/>
              </a:solidFill>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84F3B7-1CD2-4BCF-9BD0-667B88E0DCA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11D256-4B8B-4E53-9956-D16BCFA47D6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4F3B7-1CD2-4BCF-9BD0-667B88E0DCA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1D256-4B8B-4E53-9956-D16BCFA47D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microsoft.com/office/2007/relationships/hdphoto" Target="../media/image3.wdp"/><Relationship Id="rId2" Type="http://schemas.openxmlformats.org/officeDocument/2006/relationships/image" Target="../media/image2.png"/><Relationship Id="rId10" Type="http://schemas.openxmlformats.org/officeDocument/2006/relationships/notesSlide" Target="../notesSlides/notesSlide9.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tags" Target="../tags/tag57.xml"/><Relationship Id="rId1" Type="http://schemas.openxmlformats.org/officeDocument/2006/relationships/tags" Target="../tags/tag56.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tags" Target="../tags/tag59.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tags" Target="../tags/tag12.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cstate="screen"/>
          <a:srcRect/>
          <a:stretch>
            <a:fillRect/>
          </a:stretch>
        </p:blipFill>
        <p:spPr>
          <a:xfrm>
            <a:off x="0" y="0"/>
            <a:ext cx="12192000" cy="6858000"/>
          </a:xfrm>
          <a:prstGeom prst="rect">
            <a:avLst/>
          </a:prstGeom>
        </p:spPr>
      </p:pic>
      <p:sp>
        <p:nvSpPr>
          <p:cNvPr id="2" name="文本框 1"/>
          <p:cNvSpPr txBox="1"/>
          <p:nvPr/>
        </p:nvSpPr>
        <p:spPr>
          <a:xfrm>
            <a:off x="2606040" y="953135"/>
            <a:ext cx="6132830" cy="2553335"/>
          </a:xfrm>
          <a:prstGeom prst="rect">
            <a:avLst/>
          </a:prstGeom>
          <a:noFill/>
        </p:spPr>
        <p:txBody>
          <a:bodyPr wrap="square" rtlCol="0">
            <a:spAutoFit/>
          </a:bodyPr>
          <a:p>
            <a:r>
              <a:rPr lang="zh-CN" altLang="en-US" sz="8000" b="1">
                <a:ea typeface="宋体" panose="02010600030101010101" pitchFamily="2" charset="-122"/>
              </a:rPr>
              <a:t>广东一模</a:t>
            </a:r>
            <a:endParaRPr lang="zh-CN" altLang="en-US" sz="8000" b="1">
              <a:ea typeface="宋体" panose="02010600030101010101" pitchFamily="2" charset="-122"/>
            </a:endParaRPr>
          </a:p>
          <a:p>
            <a:r>
              <a:rPr lang="en-US" altLang="zh-CN" sz="8000" b="1">
                <a:ea typeface="宋体" panose="02010600030101010101" pitchFamily="2" charset="-122"/>
              </a:rPr>
              <a:t> </a:t>
            </a:r>
            <a:r>
              <a:rPr lang="zh-CN" altLang="en-US" sz="8000" b="1">
                <a:ea typeface="宋体" panose="02010600030101010101" pitchFamily="2" charset="-122"/>
              </a:rPr>
              <a:t>应用文</a:t>
            </a:r>
            <a:endParaRPr lang="zh-CN" altLang="en-US" sz="8000" b="1">
              <a:ea typeface="宋体" panose="02010600030101010101" pitchFamily="2" charset="-122"/>
            </a:endParaRPr>
          </a:p>
        </p:txBody>
      </p:sp>
      <p:sp>
        <p:nvSpPr>
          <p:cNvPr id="3" name="文本框 2"/>
          <p:cNvSpPr txBox="1"/>
          <p:nvPr/>
        </p:nvSpPr>
        <p:spPr>
          <a:xfrm>
            <a:off x="6419850" y="3244850"/>
            <a:ext cx="2190750" cy="521970"/>
          </a:xfrm>
          <a:prstGeom prst="rect">
            <a:avLst/>
          </a:prstGeom>
          <a:noFill/>
        </p:spPr>
        <p:txBody>
          <a:bodyPr wrap="square" rtlCol="0">
            <a:spAutoFit/>
          </a:bodyPr>
          <a:p>
            <a:r>
              <a:rPr lang="en-US" altLang="zh-CN" sz="2800" b="1">
                <a:solidFill>
                  <a:schemeClr val="tx1"/>
                </a:solidFill>
                <a:latin typeface="Times New Roman" panose="02020603050405020304" charset="0"/>
                <a:cs typeface="Times New Roman" panose="02020603050405020304" charset="0"/>
              </a:rPr>
              <a:t> </a:t>
            </a:r>
            <a:endParaRPr lang="en-US" altLang="zh-CN" sz="2800" b="1">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8" name="文本框 7"/>
          <p:cNvSpPr txBox="1"/>
          <p:nvPr/>
        </p:nvSpPr>
        <p:spPr>
          <a:xfrm>
            <a:off x="1967678" y="1324032"/>
            <a:ext cx="2737485" cy="1868518"/>
          </a:xfrm>
          <a:prstGeom prst="rect">
            <a:avLst/>
          </a:prstGeom>
          <a:noFill/>
        </p:spPr>
        <p:txBody>
          <a:bodyPr vert="eaVert" wrap="square" rtlCol="0">
            <a:spAutoFit/>
          </a:bodyPr>
          <a:lstStyle/>
          <a:p>
            <a:r>
              <a:rPr lang="zh-CN" altLang="en-US" sz="16600" dirty="0">
                <a:solidFill>
                  <a:srgbClr val="224042"/>
                </a:solidFill>
                <a:cs typeface="+mn-ea"/>
                <a:sym typeface="+mn-lt"/>
              </a:rPr>
              <a:t>肆</a:t>
            </a:r>
            <a:endParaRPr lang="zh-CN" altLang="en-US" sz="16600" dirty="0">
              <a:solidFill>
                <a:srgbClr val="224042"/>
              </a:solidFill>
              <a:cs typeface="+mn-ea"/>
              <a:sym typeface="+mn-lt"/>
            </a:endParaRPr>
          </a:p>
        </p:txBody>
      </p:sp>
      <p:sp>
        <p:nvSpPr>
          <p:cNvPr id="9" name="文本框 8"/>
          <p:cNvSpPr txBox="1"/>
          <p:nvPr/>
        </p:nvSpPr>
        <p:spPr>
          <a:xfrm>
            <a:off x="1383379" y="1134906"/>
            <a:ext cx="1013460" cy="2232660"/>
          </a:xfrm>
          <a:prstGeom prst="rect">
            <a:avLst/>
          </a:prstGeom>
          <a:noFill/>
        </p:spPr>
        <p:txBody>
          <a:bodyPr vert="eaVert" wrap="none" rtlCol="0">
            <a:spAutoFit/>
          </a:bodyPr>
          <a:lstStyle/>
          <a:p>
            <a:pPr algn="l">
              <a:lnSpc>
                <a:spcPct val="150000"/>
              </a:lnSpc>
            </a:pPr>
            <a:r>
              <a:rPr lang="zh-CN" altLang="en-US" sz="3600" b="1" spc="600" dirty="0">
                <a:solidFill>
                  <a:srgbClr val="305B5A"/>
                </a:solidFill>
                <a:cs typeface="+mn-ea"/>
                <a:sym typeface="+mn-lt"/>
              </a:rPr>
              <a:t>要点设计</a:t>
            </a:r>
            <a:endParaRPr lang="zh-CN" altLang="en-US" sz="3600" b="1" spc="600" dirty="0">
              <a:solidFill>
                <a:srgbClr val="305B5A"/>
              </a:solidFill>
              <a:cs typeface="+mn-ea"/>
              <a:sym typeface="+mn-lt"/>
            </a:endParaRPr>
          </a:p>
        </p:txBody>
      </p:sp>
      <p:cxnSp>
        <p:nvCxnSpPr>
          <p:cNvPr id="10" name="直接连接符 9"/>
          <p:cNvCxnSpPr/>
          <p:nvPr/>
        </p:nvCxnSpPr>
        <p:spPr>
          <a:xfrm>
            <a:off x="2470345" y="727362"/>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734289" y="328270"/>
            <a:ext cx="3915451" cy="3915451"/>
          </a:xfrm>
          <a:prstGeom prst="ellipse">
            <a:avLst/>
          </a:prstGeom>
          <a:noFill/>
          <a:ln>
            <a:solidFill>
              <a:srgbClr val="305B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382270" y="1316355"/>
            <a:ext cx="6206490" cy="687705"/>
          </a:xfrm>
          <a:prstGeom prst="rect">
            <a:avLst/>
          </a:prstGeom>
          <a:solidFill>
            <a:srgbClr val="FFC000"/>
          </a:solidFill>
        </p:spPr>
        <p:txBody>
          <a:bodyPr wrap="square" rtlCol="0">
            <a:noAutofit/>
          </a:bodyPr>
          <a:p>
            <a:r>
              <a:rPr lang="zh-CN" altLang="en-US" sz="3200" b="1"/>
              <a:t>开头段构思：发言的背景</a:t>
            </a:r>
            <a:r>
              <a:rPr lang="en-US" altLang="zh-CN" sz="3200" b="1"/>
              <a:t>+</a:t>
            </a:r>
            <a:r>
              <a:rPr lang="zh-CN" altLang="en-US" sz="3200" b="1">
                <a:ea typeface="宋体" panose="02010600030101010101" pitchFamily="2" charset="-122"/>
              </a:rPr>
              <a:t>感谢</a:t>
            </a:r>
            <a:endParaRPr lang="zh-CN" altLang="en-US" sz="3200" b="1">
              <a:ea typeface="宋体" panose="02010600030101010101" pitchFamily="2" charset="-122"/>
            </a:endParaRPr>
          </a:p>
        </p:txBody>
      </p:sp>
      <p:sp>
        <p:nvSpPr>
          <p:cNvPr id="5" name="文本框 4"/>
          <p:cNvSpPr txBox="1"/>
          <p:nvPr/>
        </p:nvSpPr>
        <p:spPr>
          <a:xfrm>
            <a:off x="382270" y="2141855"/>
            <a:ext cx="10870565" cy="4288155"/>
          </a:xfrm>
          <a:prstGeom prst="rect">
            <a:avLst/>
          </a:prstGeom>
          <a:solidFill>
            <a:schemeClr val="accent1">
              <a:lumMod val="20000"/>
              <a:lumOff val="80000"/>
            </a:schemeClr>
          </a:solidFill>
        </p:spPr>
        <p:txBody>
          <a:bodyPr wrap="square" rtlCol="0">
            <a:noAutofit/>
          </a:bodyPr>
          <a:p>
            <a:r>
              <a:rPr lang="zh-CN" altLang="en-US" sz="3200" b="1">
                <a:latin typeface="Times New Roman" panose="02020603050405020304" charset="0"/>
                <a:ea typeface="宋体" panose="02010600030101010101" pitchFamily="2" charset="-122"/>
                <a:cs typeface="Times New Roman" panose="02020603050405020304" charset="0"/>
              </a:rPr>
              <a:t>语言：</a:t>
            </a:r>
            <a:r>
              <a:rPr lang="en-US" altLang="zh-CN" sz="3200" b="1">
                <a:latin typeface="Times New Roman" panose="02020603050405020304" charset="0"/>
                <a:ea typeface="宋体" panose="02010600030101010101" pitchFamily="2" charset="-122"/>
                <a:cs typeface="Times New Roman" panose="02020603050405020304" charset="0"/>
              </a:rPr>
              <a:t>1.</a:t>
            </a:r>
            <a:r>
              <a:rPr sz="3200" b="1">
                <a:latin typeface="Times New Roman" panose="02020603050405020304" charset="0"/>
                <a:ea typeface="宋体" panose="02010600030101010101" pitchFamily="2" charset="-122"/>
                <a:cs typeface="Times New Roman" panose="02020603050405020304" charset="0"/>
              </a:rPr>
              <a:t>今天很荣幸邀请了smith教授</a:t>
            </a:r>
            <a:r>
              <a:rPr lang="en-US" sz="3200" b="1">
                <a:latin typeface="Times New Roman" panose="02020603050405020304" charset="0"/>
                <a:ea typeface="宋体" panose="02010600030101010101" pitchFamily="2" charset="-122"/>
                <a:cs typeface="Times New Roman" panose="02020603050405020304" charset="0"/>
              </a:rPr>
              <a:t>......</a:t>
            </a:r>
            <a:endParaRPr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latin typeface="Times New Roman" panose="02020603050405020304" charset="0"/>
                <a:ea typeface="宋体" panose="02010600030101010101" pitchFamily="2" charset="-122"/>
                <a:cs typeface="Times New Roman" panose="02020603050405020304" charset="0"/>
                <a:sym typeface="+mn-ea"/>
              </a:rPr>
              <a:t> Today I am/feel honored to have the chance to ...</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rPr>
              <a:t>形式主语：</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It’s my  great privilege/honor to have the opportunity to invite professor Smith...</a:t>
            </a:r>
            <a:endParaRPr lang="en-US" altLang="zh-CN" sz="3200" b="1">
              <a:latin typeface="Times New Roman" panose="02020603050405020304" charset="0"/>
              <a:ea typeface="宋体" panose="02010600030101010101" pitchFamily="2" charset="-122"/>
              <a:cs typeface="Times New Roman" panose="02020603050405020304" charset="0"/>
              <a:sym typeface="+mn-ea"/>
            </a:endParaRPr>
          </a:p>
          <a:p>
            <a:endParaRPr lang="en-US" altLang="zh-CN" sz="3200" b="1">
              <a:latin typeface="Times New Roman" panose="02020603050405020304" charset="0"/>
              <a:ea typeface="宋体" panose="02010600030101010101" pitchFamily="2" charset="-122"/>
              <a:cs typeface="Times New Roman" panose="02020603050405020304" charset="0"/>
              <a:sym typeface="+mn-ea"/>
            </a:endParaRPr>
          </a:p>
          <a:p>
            <a:r>
              <a:rPr lang="en-US" altLang="zh-CN" sz="3200" b="1">
                <a:latin typeface="Times New Roman" panose="02020603050405020304" charset="0"/>
                <a:ea typeface="宋体" panose="02010600030101010101" pitchFamily="2" charset="-122"/>
                <a:cs typeface="Times New Roman" panose="02020603050405020304" charset="0"/>
                <a:sym typeface="+mn-ea"/>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非谓语：</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Exceedingly/extremely honored/privileged to invite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professor Smith...</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endParaRPr>
          </a:p>
          <a:p>
            <a:r>
              <a:rPr lang="en-US" altLang="zh-CN" sz="3200" b="1">
                <a:solidFill>
                  <a:srgbClr val="FF0000"/>
                </a:solidFill>
                <a:ea typeface="宋体" panose="02010600030101010101" pitchFamily="2" charset="-122"/>
              </a:rPr>
              <a:t>          </a:t>
            </a:r>
            <a:endParaRPr lang="en-US" altLang="zh-CN" sz="3200" b="1">
              <a:solidFill>
                <a:srgbClr val="FF0000"/>
              </a:solidFill>
              <a:ea typeface="宋体" panose="02010600030101010101" pitchFamily="2" charset="-122"/>
            </a:endParaRPr>
          </a:p>
          <a:p>
            <a:r>
              <a:rPr lang="en-US" altLang="zh-CN" sz="3200" b="1">
                <a:ea typeface="宋体" panose="02010600030101010101" pitchFamily="2" charset="-122"/>
              </a:rPr>
              <a:t>         </a:t>
            </a:r>
            <a:endParaRPr lang="en-US" altLang="zh-CN" sz="3200" b="1">
              <a:ea typeface="宋体" panose="02010600030101010101" pitchFamily="2" charset="-122"/>
            </a:endParaRPr>
          </a:p>
        </p:txBody>
      </p:sp>
      <p:sp>
        <p:nvSpPr>
          <p:cNvPr id="6" name="右箭头 5"/>
          <p:cNvSpPr/>
          <p:nvPr/>
        </p:nvSpPr>
        <p:spPr>
          <a:xfrm>
            <a:off x="901065" y="2794635"/>
            <a:ext cx="511175" cy="2552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382270" y="51816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一、表示感谢；</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pic>
        <p:nvPicPr>
          <p:cNvPr id="7" name="图片 6" descr="图标 图片1"/>
          <p:cNvPicPr>
            <a:picLocks noChangeAspect="1"/>
          </p:cNvPicPr>
          <p:nvPr>
            <p:custDataLst>
              <p:tags r:id="rId7"/>
            </p:custDataLst>
          </p:nvPr>
        </p:nvPicPr>
        <p:blipFill>
          <a:blip r:embed="rId8"/>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382270" y="843915"/>
            <a:ext cx="6206490" cy="687705"/>
          </a:xfrm>
          <a:prstGeom prst="rect">
            <a:avLst/>
          </a:prstGeom>
          <a:solidFill>
            <a:srgbClr val="FFC000"/>
          </a:solidFill>
        </p:spPr>
        <p:txBody>
          <a:bodyPr wrap="square" rtlCol="0">
            <a:noAutofit/>
          </a:bodyPr>
          <a:p>
            <a:r>
              <a:rPr lang="zh-CN" altLang="en-US" sz="3200" b="1"/>
              <a:t>开头段构思：发言的背景</a:t>
            </a:r>
            <a:r>
              <a:rPr lang="en-US" altLang="zh-CN" sz="3200" b="1"/>
              <a:t>+</a:t>
            </a:r>
            <a:r>
              <a:rPr lang="zh-CN" altLang="en-US" sz="3200" b="1">
                <a:ea typeface="宋体" panose="02010600030101010101" pitchFamily="2" charset="-122"/>
              </a:rPr>
              <a:t>感谢</a:t>
            </a:r>
            <a:endParaRPr lang="zh-CN" altLang="en-US" sz="3200" b="1">
              <a:ea typeface="宋体" panose="02010600030101010101" pitchFamily="2" charset="-122"/>
            </a:endParaRPr>
          </a:p>
        </p:txBody>
      </p:sp>
      <p:sp>
        <p:nvSpPr>
          <p:cNvPr id="5" name="文本框 4"/>
          <p:cNvSpPr txBox="1"/>
          <p:nvPr/>
        </p:nvSpPr>
        <p:spPr>
          <a:xfrm>
            <a:off x="382905" y="1937385"/>
            <a:ext cx="10645140" cy="4650740"/>
          </a:xfrm>
          <a:prstGeom prst="rect">
            <a:avLst/>
          </a:prstGeom>
          <a:solidFill>
            <a:schemeClr val="accent1">
              <a:lumMod val="20000"/>
              <a:lumOff val="80000"/>
            </a:schemeClr>
          </a:solidFill>
        </p:spPr>
        <p:txBody>
          <a:bodyPr wrap="square" rtlCol="0">
            <a:noAutofit/>
          </a:bodyPr>
          <a:p>
            <a:r>
              <a:rPr lang="zh-CN" altLang="en-US" sz="3200" b="1">
                <a:latin typeface="Times New Roman" panose="02020603050405020304" charset="0"/>
                <a:ea typeface="宋体" panose="02010600030101010101" pitchFamily="2" charset="-122"/>
                <a:cs typeface="Times New Roman" panose="02020603050405020304" charset="0"/>
              </a:rPr>
              <a:t>语言：</a:t>
            </a:r>
            <a:r>
              <a:rPr lang="en-US" altLang="zh-CN" sz="3200" b="1">
                <a:latin typeface="Times New Roman" panose="02020603050405020304" charset="0"/>
                <a:ea typeface="宋体" panose="02010600030101010101" pitchFamily="2" charset="-122"/>
                <a:cs typeface="Times New Roman" panose="02020603050405020304" charset="0"/>
              </a:rPr>
              <a:t>2.</a:t>
            </a:r>
            <a:r>
              <a:rPr lang="zh-CN" altLang="en-US" sz="3200" b="1">
                <a:latin typeface="Times New Roman" panose="02020603050405020304" charset="0"/>
                <a:ea typeface="宋体" panose="02010600030101010101" pitchFamily="2" charset="-122"/>
                <a:cs typeface="Times New Roman" panose="02020603050405020304" charset="0"/>
              </a:rPr>
              <a:t>在线</a:t>
            </a:r>
            <a:r>
              <a:rPr lang="en-US" altLang="zh-CN" sz="3200" b="1">
                <a:latin typeface="Times New Roman" panose="02020603050405020304" charset="0"/>
                <a:ea typeface="宋体" panose="02010600030101010101" pitchFamily="2" charset="-122"/>
                <a:cs typeface="Times New Roman" panose="02020603050405020304" charset="0"/>
              </a:rPr>
              <a:t>开一个主题为“How to Write and Enjoy Poems”专题讲座         </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deliver/give an online lecture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on</a:t>
            </a:r>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latin typeface="Times New Roman" panose="02020603050405020304" charset="0"/>
                <a:ea typeface="宋体" panose="02010600030101010101" pitchFamily="2" charset="-122"/>
                <a:cs typeface="Times New Roman" panose="02020603050405020304" charset="0"/>
                <a:sym typeface="+mn-ea"/>
              </a:rPr>
              <a:t>“How to Write and Enjoy Poems”</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rPr>
              <a:t>同义替换：</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on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regarding/</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entitled/</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on the  </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endParaRPr>
          </a:p>
          <a:p>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topic of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/with the theme of</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zh-CN"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定语从句：</a:t>
            </a:r>
            <a:endParaRPr lang="zh-CN"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r>
              <a:rPr lang="zh-CN"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deliver/give a online lecture whose topic is</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“How to Write and Enjoy Poems”</a:t>
            </a:r>
            <a:endParaRPr lang="en-US" altLang="zh-CN" sz="3200" b="1">
              <a:latin typeface="Times New Roman" panose="02020603050405020304" charset="0"/>
              <a:ea typeface="宋体" panose="02010600030101010101" pitchFamily="2" charset="-122"/>
              <a:cs typeface="Times New Roman" panose="02020603050405020304" charset="0"/>
            </a:endParaRPr>
          </a:p>
          <a:p>
            <a:endParaRPr lang="en-US" altLang="zh-CN" sz="3200" b="1">
              <a:solidFill>
                <a:srgbClr val="FF0000"/>
              </a:solidFill>
              <a:ea typeface="宋体" panose="02010600030101010101" pitchFamily="2" charset="-122"/>
            </a:endParaRPr>
          </a:p>
          <a:p>
            <a:endParaRPr lang="en-US" altLang="zh-CN" sz="3200" b="1">
              <a:solidFill>
                <a:srgbClr val="FF0000"/>
              </a:solidFill>
              <a:ea typeface="宋体" panose="02010600030101010101" pitchFamily="2" charset="-122"/>
            </a:endParaRPr>
          </a:p>
          <a:p>
            <a:r>
              <a:rPr lang="en-US" altLang="zh-CN" sz="3200" b="1">
                <a:solidFill>
                  <a:srgbClr val="FF0000"/>
                </a:solidFill>
                <a:ea typeface="宋体" panose="02010600030101010101" pitchFamily="2" charset="-122"/>
              </a:rPr>
              <a:t>                                                                                 </a:t>
            </a:r>
            <a:endParaRPr lang="en-US" altLang="zh-CN" sz="3200" b="1">
              <a:ea typeface="宋体" panose="02010600030101010101" pitchFamily="2" charset="-122"/>
            </a:endParaRPr>
          </a:p>
          <a:p>
            <a:endParaRPr lang="en-US" altLang="zh-CN" sz="3200" b="1">
              <a:ea typeface="宋体" panose="02010600030101010101" pitchFamily="2" charset="-122"/>
            </a:endParaRPr>
          </a:p>
          <a:p>
            <a:endParaRPr lang="en-US" altLang="zh-CN" sz="3200" b="1">
              <a:ea typeface="宋体" panose="02010600030101010101" pitchFamily="2" charset="-122"/>
            </a:endParaRPr>
          </a:p>
        </p:txBody>
      </p:sp>
      <p:sp>
        <p:nvSpPr>
          <p:cNvPr id="6" name="右箭头 5"/>
          <p:cNvSpPr/>
          <p:nvPr/>
        </p:nvSpPr>
        <p:spPr>
          <a:xfrm>
            <a:off x="991235" y="3173730"/>
            <a:ext cx="511175" cy="2552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0606405" y="4503420"/>
            <a:ext cx="2000250" cy="2808605"/>
          </a:xfrm>
          <a:prstGeom prst="rect">
            <a:avLst/>
          </a:prstGeom>
        </p:spPr>
      </p:pic>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382270" y="843915"/>
            <a:ext cx="6206490" cy="687705"/>
          </a:xfrm>
          <a:prstGeom prst="rect">
            <a:avLst/>
          </a:prstGeom>
          <a:solidFill>
            <a:srgbClr val="FFC000"/>
          </a:solidFill>
        </p:spPr>
        <p:txBody>
          <a:bodyPr wrap="square" rtlCol="0">
            <a:noAutofit/>
          </a:bodyPr>
          <a:p>
            <a:r>
              <a:rPr lang="zh-CN" altLang="en-US" sz="3200" b="1"/>
              <a:t>开头段构思：发言的背景</a:t>
            </a:r>
            <a:r>
              <a:rPr lang="en-US" altLang="zh-CN" sz="3200" b="1"/>
              <a:t>+</a:t>
            </a:r>
            <a:r>
              <a:rPr lang="zh-CN" altLang="en-US" sz="3200" b="1">
                <a:ea typeface="宋体" panose="02010600030101010101" pitchFamily="2" charset="-122"/>
              </a:rPr>
              <a:t>感谢</a:t>
            </a:r>
            <a:endParaRPr lang="zh-CN" altLang="en-US" sz="3200" b="1">
              <a:ea typeface="宋体" panose="02010600030101010101" pitchFamily="2" charset="-122"/>
            </a:endParaRPr>
          </a:p>
        </p:txBody>
      </p:sp>
      <p:sp>
        <p:nvSpPr>
          <p:cNvPr id="5" name="文本框 4"/>
          <p:cNvSpPr txBox="1"/>
          <p:nvPr/>
        </p:nvSpPr>
        <p:spPr>
          <a:xfrm>
            <a:off x="382270" y="1849755"/>
            <a:ext cx="11028680" cy="4113530"/>
          </a:xfrm>
          <a:prstGeom prst="rect">
            <a:avLst/>
          </a:prstGeom>
          <a:solidFill>
            <a:schemeClr val="accent1">
              <a:lumMod val="20000"/>
              <a:lumOff val="80000"/>
            </a:schemeClr>
          </a:solidFill>
        </p:spPr>
        <p:txBody>
          <a:bodyPr wrap="square" rtlCol="0">
            <a:noAutofit/>
          </a:bodyPr>
          <a:p>
            <a:r>
              <a:rPr lang="zh-CN" altLang="en-US" sz="3200" b="1">
                <a:latin typeface="Times New Roman" panose="02020603050405020304" charset="0"/>
                <a:ea typeface="宋体" panose="02010600030101010101" pitchFamily="2" charset="-122"/>
                <a:cs typeface="Times New Roman" panose="02020603050405020304" charset="0"/>
              </a:rPr>
              <a:t>语言：</a:t>
            </a:r>
            <a:r>
              <a:rPr lang="en-US" altLang="zh-CN" sz="3200" b="1">
                <a:latin typeface="Times New Roman" panose="02020603050405020304" charset="0"/>
                <a:ea typeface="宋体" panose="02010600030101010101" pitchFamily="2" charset="-122"/>
                <a:cs typeface="Times New Roman" panose="02020603050405020304" charset="0"/>
              </a:rPr>
              <a:t>3.</a:t>
            </a:r>
            <a:r>
              <a:rPr lang="zh-CN" altLang="zh-CN" sz="3200" b="1">
                <a:latin typeface="Times New Roman" panose="02020603050405020304" charset="0"/>
                <a:ea typeface="宋体" panose="02010600030101010101" pitchFamily="2" charset="-122"/>
                <a:cs typeface="Times New Roman" panose="02020603050405020304" charset="0"/>
              </a:rPr>
              <a:t>表达我们的衷心的感谢和热烈的欢迎</a:t>
            </a:r>
            <a:endParaRPr lang="zh-CN" altLang="zh-CN" sz="3200" b="1">
              <a:latin typeface="Times New Roman" panose="02020603050405020304" charset="0"/>
              <a:ea typeface="宋体" panose="02010600030101010101" pitchFamily="2" charset="-122"/>
              <a:cs typeface="Times New Roman" panose="02020603050405020304" charset="0"/>
            </a:endParaRPr>
          </a:p>
          <a:p>
            <a:r>
              <a:rPr lang="zh-CN" altLang="zh-CN" sz="3200" b="1">
                <a:latin typeface="Times New Roman" panose="02020603050405020304" charset="0"/>
                <a:ea typeface="宋体" panose="02010600030101010101" pitchFamily="2" charset="-122"/>
                <a:cs typeface="Times New Roman" panose="02020603050405020304" charset="0"/>
              </a:rPr>
              <a:t> </a:t>
            </a:r>
            <a:r>
              <a:rPr lang="en-US" altLang="zh-CN" sz="3200" b="1">
                <a:latin typeface="Times New Roman" panose="02020603050405020304" charset="0"/>
                <a:ea typeface="宋体" panose="02010600030101010101" pitchFamily="2" charset="-122"/>
                <a:cs typeface="Times New Roman" panose="02020603050405020304" charset="0"/>
              </a:rPr>
              <a:t>       express our great thanks and warmest welcome to him.</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zh-CN" sz="3200" b="1">
                <a:solidFill>
                  <a:srgbClr val="FF0000"/>
                </a:solidFill>
                <a:latin typeface="Times New Roman" panose="02020603050405020304" charset="0"/>
                <a:ea typeface="宋体" panose="02010600030101010101" pitchFamily="2" charset="-122"/>
                <a:cs typeface="Times New Roman" panose="02020603050405020304" charset="0"/>
              </a:rPr>
              <a:t>同义替换：</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express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extend/convey/show</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great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heartfelt/</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cordial /sincere</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endParaRPr>
          </a:p>
          <a:p>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thanks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appreciation/gratitude</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endParaRPr>
          </a:p>
          <a:p>
            <a:endParaRPr lang="en-US" altLang="zh-CN" sz="3200" b="1">
              <a:solidFill>
                <a:srgbClr val="FF0000"/>
              </a:solidFill>
              <a:ea typeface="宋体" panose="02010600030101010101" pitchFamily="2" charset="-122"/>
            </a:endParaRPr>
          </a:p>
          <a:p>
            <a:endParaRPr lang="en-US" altLang="zh-CN" sz="3200" b="1">
              <a:solidFill>
                <a:srgbClr val="FF0000"/>
              </a:solidFill>
              <a:ea typeface="宋体" panose="02010600030101010101" pitchFamily="2" charset="-122"/>
            </a:endParaRPr>
          </a:p>
        </p:txBody>
      </p:sp>
      <p:pic>
        <p:nvPicPr>
          <p:cNvPr id="6" name="图片 5"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sp>
        <p:nvSpPr>
          <p:cNvPr id="100" name="文本框 99"/>
          <p:cNvSpPr txBox="1"/>
          <p:nvPr/>
        </p:nvSpPr>
        <p:spPr>
          <a:xfrm>
            <a:off x="443230" y="64262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二、相关介绍；</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862330" y="2241550"/>
            <a:ext cx="4718685" cy="687705"/>
          </a:xfrm>
          <a:prstGeom prst="rect">
            <a:avLst/>
          </a:prstGeom>
          <a:solidFill>
            <a:srgbClr val="FFC000"/>
          </a:solidFill>
        </p:spPr>
        <p:txBody>
          <a:bodyPr wrap="square" rtlCol="0">
            <a:noAutofit/>
          </a:bodyPr>
          <a:p>
            <a:r>
              <a:rPr lang="en-US" altLang="zh-CN" sz="3200" b="1"/>
              <a:t>1.</a:t>
            </a:r>
            <a:r>
              <a:rPr lang="zh-CN" altLang="en-US" sz="3200" b="1"/>
              <a:t>介绍</a:t>
            </a:r>
            <a:r>
              <a:rPr lang="en-US" altLang="zh-CN" sz="3200" b="1"/>
              <a:t>Smith</a:t>
            </a:r>
            <a:r>
              <a:rPr lang="zh-CN" altLang="zh-CN" sz="3200" b="1">
                <a:ea typeface="宋体" panose="02010600030101010101" pitchFamily="2" charset="-122"/>
              </a:rPr>
              <a:t>教授的成就</a:t>
            </a:r>
            <a:endParaRPr lang="zh-CN" altLang="zh-CN" sz="3200" b="1">
              <a:ea typeface="宋体" panose="02010600030101010101" pitchFamily="2" charset="-122"/>
            </a:endParaRPr>
          </a:p>
        </p:txBody>
      </p:sp>
      <p:sp>
        <p:nvSpPr>
          <p:cNvPr id="5" name="文本框 4"/>
          <p:cNvSpPr txBox="1"/>
          <p:nvPr/>
        </p:nvSpPr>
        <p:spPr>
          <a:xfrm>
            <a:off x="773430" y="3047365"/>
            <a:ext cx="10645140" cy="2905125"/>
          </a:xfrm>
          <a:prstGeom prst="rect">
            <a:avLst/>
          </a:prstGeom>
          <a:solidFill>
            <a:schemeClr val="accent1">
              <a:lumMod val="20000"/>
              <a:lumOff val="80000"/>
            </a:schemeClr>
          </a:solidFill>
        </p:spPr>
        <p:txBody>
          <a:bodyPr wrap="square" rtlCol="0">
            <a:noAutofit/>
          </a:bodyPr>
          <a:p>
            <a:r>
              <a:rPr lang="zh-CN" altLang="en-US" sz="3200" b="1">
                <a:ea typeface="宋体" panose="02010600030101010101" pitchFamily="2" charset="-122"/>
              </a:rPr>
              <a:t>语言：</a:t>
            </a:r>
            <a:r>
              <a:rPr lang="en-US" altLang="zh-CN" sz="3200" b="1">
                <a:ea typeface="宋体" panose="02010600030101010101" pitchFamily="2" charset="-122"/>
              </a:rPr>
              <a:t>1. Smith教授是</a:t>
            </a:r>
            <a:r>
              <a:rPr lang="zh-CN" altLang="en-US" sz="3200" b="1">
                <a:ea typeface="宋体" panose="02010600030101010101" pitchFamily="2" charset="-122"/>
              </a:rPr>
              <a:t>著名</a:t>
            </a:r>
            <a:r>
              <a:rPr lang="en-US" altLang="zh-CN" sz="3200" b="1">
                <a:ea typeface="宋体" panose="02010600030101010101" pitchFamily="2" charset="-122"/>
              </a:rPr>
              <a:t>的</a:t>
            </a:r>
            <a:r>
              <a:rPr lang="zh-CN" altLang="en-US" sz="3200" b="1">
                <a:ea typeface="宋体" panose="02010600030101010101" pitchFamily="2" charset="-122"/>
              </a:rPr>
              <a:t>诗人</a:t>
            </a:r>
            <a:r>
              <a:rPr lang="en-US" altLang="zh-CN" sz="3200" b="1">
                <a:ea typeface="宋体" panose="02010600030101010101" pitchFamily="2" charset="-122"/>
              </a:rPr>
              <a:t>，精通诗歌，</a:t>
            </a:r>
            <a:r>
              <a:rPr lang="zh-CN" altLang="en-US" sz="3200" b="1">
                <a:ea typeface="宋体" panose="02010600030101010101" pitchFamily="2" charset="-122"/>
              </a:rPr>
              <a:t>对诗歌有独特的见解。</a:t>
            </a:r>
            <a:endParaRPr lang="en-US" altLang="zh-CN" sz="3200" b="1">
              <a:ea typeface="宋体" panose="02010600030101010101" pitchFamily="2" charset="-122"/>
            </a:endParaRPr>
          </a:p>
          <a:p>
            <a:r>
              <a:rPr lang="en-US" altLang="zh-CN" sz="3200" b="1">
                <a:ea typeface="宋体" panose="02010600030101010101" pitchFamily="2" charset="-122"/>
              </a:rPr>
              <a:t>      </a:t>
            </a:r>
            <a:r>
              <a:rPr lang="en-US" altLang="zh-CN" sz="3200" b="1">
                <a:latin typeface="Times New Roman" panose="02020603050405020304" charset="0"/>
                <a:ea typeface="宋体" panose="02010600030101010101" pitchFamily="2" charset="-122"/>
                <a:cs typeface="Times New Roman" panose="02020603050405020304" charset="0"/>
              </a:rPr>
              <a:t>      Professor Smith, a famous/</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renowned/distinguished</a:t>
            </a:r>
            <a:r>
              <a:rPr lang="en-US" altLang="zh-CN" sz="3200" b="1">
                <a:latin typeface="Times New Roman" panose="02020603050405020304" charset="0"/>
                <a:ea typeface="宋体" panose="02010600030101010101" pitchFamily="2" charset="-122"/>
                <a:cs typeface="Times New Roman" panose="02020603050405020304" charset="0"/>
              </a:rPr>
              <a:t> poet , is proficient in/</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have a good understanding of </a:t>
            </a:r>
            <a:r>
              <a:rPr lang="en-US" altLang="zh-CN" sz="3200" b="1">
                <a:latin typeface="Times New Roman" panose="02020603050405020304" charset="0"/>
                <a:ea typeface="宋体" panose="02010600030101010101" pitchFamily="2" charset="-122"/>
                <a:cs typeface="Times New Roman" panose="02020603050405020304" charset="0"/>
              </a:rPr>
              <a:t>po</a:t>
            </a:r>
            <a:r>
              <a:rPr lang="en-US" altLang="zh-CN" sz="3200" b="1">
                <a:latin typeface="Times New Roman" panose="02020603050405020304" charset="0"/>
                <a:ea typeface="宋体" panose="02010600030101010101" pitchFamily="2" charset="-122"/>
                <a:cs typeface="Times New Roman" panose="02020603050405020304" charset="0"/>
              </a:rPr>
              <a:t>etry and have a remarkable/</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outstanding </a:t>
            </a:r>
            <a:r>
              <a:rPr lang="en-US" altLang="zh-CN" sz="3200" b="1">
                <a:latin typeface="Times New Roman" panose="02020603050405020304" charset="0"/>
                <a:ea typeface="宋体" panose="02010600030101010101" pitchFamily="2" charset="-122"/>
                <a:cs typeface="Times New Roman" panose="02020603050405020304" charset="0"/>
              </a:rPr>
              <a:t>insight into it.</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endParaRPr lang="en-US" altLang="zh-CN" sz="3200" b="1">
              <a:latin typeface="Times New Roman" panose="02020603050405020304" charset="0"/>
              <a:ea typeface="宋体" panose="02010600030101010101" pitchFamily="2" charset="-122"/>
              <a:cs typeface="Times New Roman" panose="02020603050405020304" charset="0"/>
            </a:endParaRPr>
          </a:p>
        </p:txBody>
      </p:sp>
      <p:sp>
        <p:nvSpPr>
          <p:cNvPr id="6" name="文本框 5"/>
          <p:cNvSpPr txBox="1"/>
          <p:nvPr>
            <p:custDataLst>
              <p:tags r:id="rId6"/>
            </p:custDataLst>
          </p:nvPr>
        </p:nvSpPr>
        <p:spPr>
          <a:xfrm>
            <a:off x="862330" y="1302385"/>
            <a:ext cx="9789160" cy="687705"/>
          </a:xfrm>
          <a:prstGeom prst="rect">
            <a:avLst/>
          </a:prstGeom>
          <a:solidFill>
            <a:srgbClr val="FFC000"/>
          </a:solidFill>
        </p:spPr>
        <p:txBody>
          <a:bodyPr wrap="square" rtlCol="0">
            <a:noAutofit/>
          </a:bodyPr>
          <a:p>
            <a:r>
              <a:rPr lang="zh-CN" altLang="en-US" sz="3200" b="1"/>
              <a:t>中间段构思：介绍</a:t>
            </a:r>
            <a:r>
              <a:rPr lang="en-US" altLang="zh-CN" sz="3200" b="1"/>
              <a:t>Smith</a:t>
            </a:r>
            <a:r>
              <a:rPr lang="zh-CN" altLang="zh-CN" sz="3200" b="1">
                <a:ea typeface="宋体" panose="02010600030101010101" pitchFamily="2" charset="-122"/>
              </a:rPr>
              <a:t>教授的成就</a:t>
            </a:r>
            <a:r>
              <a:rPr lang="en-US" altLang="zh-CN" sz="3200" b="1">
                <a:ea typeface="宋体" panose="02010600030101010101" pitchFamily="2" charset="-122"/>
              </a:rPr>
              <a:t>+</a:t>
            </a:r>
            <a:r>
              <a:rPr lang="zh-CN" altLang="en-US" sz="3200" b="1">
                <a:ea typeface="宋体" panose="02010600030101010101" pitchFamily="2" charset="-122"/>
              </a:rPr>
              <a:t>讲座内容</a:t>
            </a:r>
            <a:r>
              <a:rPr lang="en-US" altLang="zh-CN" sz="3200" b="1">
                <a:ea typeface="宋体" panose="02010600030101010101" pitchFamily="2" charset="-122"/>
              </a:rPr>
              <a:t>+</a:t>
            </a:r>
            <a:r>
              <a:rPr lang="zh-CN" altLang="zh-CN" sz="3200" b="1">
                <a:ea typeface="宋体" panose="02010600030101010101" pitchFamily="2" charset="-122"/>
              </a:rPr>
              <a:t>好处</a:t>
            </a:r>
            <a:endParaRPr lang="zh-CN" altLang="zh-CN" sz="3200" b="1">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sp>
        <p:nvSpPr>
          <p:cNvPr id="100" name="文本框 99"/>
          <p:cNvSpPr txBox="1"/>
          <p:nvPr/>
        </p:nvSpPr>
        <p:spPr>
          <a:xfrm>
            <a:off x="443230" y="64262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二、相关介绍；</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574675" y="1303020"/>
            <a:ext cx="2557780" cy="687705"/>
          </a:xfrm>
          <a:prstGeom prst="rect">
            <a:avLst/>
          </a:prstGeom>
          <a:solidFill>
            <a:srgbClr val="FFC000"/>
          </a:solidFill>
        </p:spPr>
        <p:txBody>
          <a:bodyPr wrap="square" rtlCol="0">
            <a:noAutofit/>
          </a:bodyPr>
          <a:p>
            <a:r>
              <a:rPr lang="en-US" altLang="zh-CN" sz="3200" b="1">
                <a:ea typeface="宋体" panose="02010600030101010101" pitchFamily="2" charset="-122"/>
              </a:rPr>
              <a:t>2.</a:t>
            </a:r>
            <a:r>
              <a:rPr lang="zh-CN" altLang="en-US" sz="3200" b="1">
                <a:ea typeface="宋体" panose="02010600030101010101" pitchFamily="2" charset="-122"/>
              </a:rPr>
              <a:t>讲座内容</a:t>
            </a:r>
            <a:endParaRPr lang="zh-CN" altLang="en-US" sz="3200" b="1">
              <a:ea typeface="宋体" panose="02010600030101010101" pitchFamily="2" charset="-122"/>
            </a:endParaRPr>
          </a:p>
        </p:txBody>
      </p:sp>
      <p:sp>
        <p:nvSpPr>
          <p:cNvPr id="5" name="文本框 4"/>
          <p:cNvSpPr txBox="1"/>
          <p:nvPr/>
        </p:nvSpPr>
        <p:spPr>
          <a:xfrm>
            <a:off x="574675" y="2131695"/>
            <a:ext cx="10574020" cy="4604385"/>
          </a:xfrm>
          <a:prstGeom prst="rect">
            <a:avLst/>
          </a:prstGeom>
          <a:solidFill>
            <a:schemeClr val="accent1">
              <a:lumMod val="20000"/>
              <a:lumOff val="80000"/>
            </a:schemeClr>
          </a:solidFill>
        </p:spPr>
        <p:txBody>
          <a:bodyPr wrap="square" rtlCol="0">
            <a:noAutofit/>
          </a:bodyPr>
          <a:p>
            <a:r>
              <a:rPr lang="zh-CN" altLang="en-US" sz="3200" b="1">
                <a:ea typeface="宋体" panose="02010600030101010101" pitchFamily="2" charset="-122"/>
              </a:rPr>
              <a:t>语言：</a:t>
            </a:r>
            <a:r>
              <a:rPr lang="en-US" altLang="zh-CN" sz="3200" b="1">
                <a:ea typeface="宋体" panose="02010600030101010101" pitchFamily="2" charset="-122"/>
              </a:rPr>
              <a:t>2.</a:t>
            </a:r>
            <a:r>
              <a:rPr lang="zh-CN" altLang="en-US" sz="3200" b="1">
                <a:ea typeface="宋体" panose="02010600030101010101" pitchFamily="2" charset="-122"/>
              </a:rPr>
              <a:t>他将从诗歌的四个方面进行介绍：诗的格律、诗的押韵、诗的体式、诗的评判，从而使我们对诗的特点有较好的了解和体会。</a:t>
            </a:r>
            <a:endParaRPr lang="zh-CN" altLang="en-US" sz="3200" b="1">
              <a:ea typeface="宋体" panose="02010600030101010101" pitchFamily="2" charset="-122"/>
            </a:endParaRPr>
          </a:p>
          <a:p>
            <a:r>
              <a:rPr lang="en-US" altLang="zh-CN" sz="3200" b="1">
                <a:ea typeface="宋体" panose="02010600030101010101" pitchFamily="2" charset="-122"/>
              </a:rPr>
              <a:t>     </a:t>
            </a:r>
            <a:r>
              <a:rPr lang="en-US" altLang="zh-CN" sz="3200" b="1">
                <a:latin typeface="Times New Roman" panose="02020603050405020304" charset="0"/>
                <a:ea typeface="宋体" panose="02010600030101010101" pitchFamily="2" charset="-122"/>
                <a:cs typeface="Times New Roman" panose="02020603050405020304" charset="0"/>
              </a:rPr>
              <a:t> He will introduce/</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illustrate/expound/elaborate /dwell on</a:t>
            </a:r>
            <a:r>
              <a:rPr lang="en-US" altLang="zh-CN" sz="3200" b="1">
                <a:latin typeface="Times New Roman" panose="02020603050405020304" charset="0"/>
                <a:ea typeface="宋体" panose="02010600030101010101" pitchFamily="2" charset="-122"/>
                <a:cs typeface="Times New Roman" panose="02020603050405020304" charset="0"/>
              </a:rPr>
              <a:t> the following four aspects of poem : meter, rhyme, stanza and judgment,</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thus making us have a fantastic taste of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their characteristics</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zh-CN" sz="3200" b="1">
                <a:solidFill>
                  <a:srgbClr val="FF0000"/>
                </a:solidFill>
                <a:latin typeface="Times New Roman" panose="02020603050405020304" charset="0"/>
                <a:ea typeface="宋体" panose="02010600030101010101" pitchFamily="2" charset="-122"/>
                <a:cs typeface="Times New Roman" panose="02020603050405020304" charset="0"/>
              </a:rPr>
              <a:t>非谓语）</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rPr>
              <a:t>被动：</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The following  f</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our aspects of poems will be introduced...</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sp>
        <p:nvSpPr>
          <p:cNvPr id="100" name="文本框 99"/>
          <p:cNvSpPr txBox="1"/>
          <p:nvPr/>
        </p:nvSpPr>
        <p:spPr>
          <a:xfrm>
            <a:off x="443230" y="64262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二、相关介绍；</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574675" y="1303020"/>
            <a:ext cx="1733550" cy="687705"/>
          </a:xfrm>
          <a:prstGeom prst="rect">
            <a:avLst/>
          </a:prstGeom>
          <a:solidFill>
            <a:srgbClr val="FFC000"/>
          </a:solidFill>
        </p:spPr>
        <p:txBody>
          <a:bodyPr wrap="square" rtlCol="0">
            <a:noAutofit/>
          </a:bodyPr>
          <a:p>
            <a:r>
              <a:rPr lang="en-US" sz="3200" b="1"/>
              <a:t>3.</a:t>
            </a:r>
            <a:r>
              <a:rPr lang="zh-CN" altLang="en-US" sz="3200" b="1">
                <a:ea typeface="宋体" panose="02010600030101010101" pitchFamily="2" charset="-122"/>
              </a:rPr>
              <a:t>好处</a:t>
            </a:r>
            <a:endParaRPr lang="zh-CN" altLang="en-US" sz="3200" b="1">
              <a:ea typeface="宋体" panose="02010600030101010101" pitchFamily="2" charset="-122"/>
            </a:endParaRPr>
          </a:p>
        </p:txBody>
      </p:sp>
      <p:sp>
        <p:nvSpPr>
          <p:cNvPr id="5" name="文本框 4"/>
          <p:cNvSpPr txBox="1"/>
          <p:nvPr/>
        </p:nvSpPr>
        <p:spPr>
          <a:xfrm>
            <a:off x="574675" y="2131695"/>
            <a:ext cx="10739755" cy="4726305"/>
          </a:xfrm>
          <a:prstGeom prst="rect">
            <a:avLst/>
          </a:prstGeom>
          <a:solidFill>
            <a:schemeClr val="accent1">
              <a:lumMod val="20000"/>
              <a:lumOff val="80000"/>
            </a:schemeClr>
          </a:solidFill>
        </p:spPr>
        <p:txBody>
          <a:bodyPr wrap="square" rtlCol="0">
            <a:noAutofit/>
          </a:bodyPr>
          <a:p>
            <a:r>
              <a:rPr lang="zh-CN" altLang="en-US" sz="3200" b="1">
                <a:ea typeface="宋体" panose="02010600030101010101" pitchFamily="2" charset="-122"/>
              </a:rPr>
              <a:t>语言：</a:t>
            </a:r>
            <a:r>
              <a:rPr lang="en-US" altLang="zh-CN" sz="3200" b="1">
                <a:ea typeface="宋体" panose="02010600030101010101" pitchFamily="2" charset="-122"/>
              </a:rPr>
              <a:t>3.</a:t>
            </a:r>
            <a:r>
              <a:rPr lang="zh-CN" altLang="en-US" sz="3200" b="1">
                <a:ea typeface="宋体" panose="02010600030101010101" pitchFamily="2" charset="-122"/>
              </a:rPr>
              <a:t>通过这次讲座，我们不仅领悟到诗歌独特而非凡的魅力，也会提高我们欣赏</a:t>
            </a:r>
            <a:r>
              <a:rPr lang="zh-CN" altLang="en-US" sz="3200" b="1">
                <a:ea typeface="宋体" panose="02010600030101010101" pitchFamily="2" charset="-122"/>
                <a:sym typeface="+mn-ea"/>
              </a:rPr>
              <a:t>和写</a:t>
            </a:r>
            <a:r>
              <a:rPr lang="zh-CN" altLang="en-US" sz="3200" b="1">
                <a:ea typeface="宋体" panose="02010600030101010101" pitchFamily="2" charset="-122"/>
              </a:rPr>
              <a:t>诗歌的能力。</a:t>
            </a:r>
            <a:endParaRPr lang="zh-CN" altLang="en-US" sz="3200" b="1">
              <a:ea typeface="宋体" panose="02010600030101010101" pitchFamily="2" charset="-122"/>
            </a:endParaRPr>
          </a:p>
          <a:p>
            <a:r>
              <a:rPr lang="en-US" altLang="zh-CN" sz="3200">
                <a:latin typeface="Times New Roman" panose="02020603050405020304" charset="0"/>
                <a:ea typeface="宋体" panose="02010600030101010101" pitchFamily="2" charset="-122"/>
                <a:cs typeface="Times New Roman" panose="02020603050405020304" charset="0"/>
              </a:rPr>
              <a:t>   </a:t>
            </a:r>
            <a:r>
              <a:rPr lang="en-US" altLang="zh-CN" sz="3200" b="1">
                <a:latin typeface="Times New Roman" panose="02020603050405020304" charset="0"/>
                <a:ea typeface="宋体" panose="02010600030101010101" pitchFamily="2" charset="-122"/>
                <a:cs typeface="Times New Roman" panose="02020603050405020304" charset="0"/>
              </a:rPr>
              <a:t>   T</a:t>
            </a:r>
            <a:r>
              <a:rPr lang="zh-CN" altLang="en-US" sz="3200" b="1">
                <a:latin typeface="Times New Roman" panose="02020603050405020304" charset="0"/>
                <a:ea typeface="宋体" panose="02010600030101010101" pitchFamily="2" charset="-122"/>
                <a:cs typeface="Times New Roman" panose="02020603050405020304" charset="0"/>
              </a:rPr>
              <a:t>hrough this lecture, we will not only understand the unique and </a:t>
            </a:r>
            <a:r>
              <a:rPr lang="en-US" altLang="zh-CN" sz="3200" b="1">
                <a:latin typeface="Times New Roman" panose="02020603050405020304" charset="0"/>
                <a:ea typeface="宋体" panose="02010600030101010101" pitchFamily="2" charset="-122"/>
                <a:cs typeface="Times New Roman" panose="02020603050405020304" charset="0"/>
              </a:rPr>
              <a:t>good </a:t>
            </a:r>
            <a:r>
              <a:rPr lang="zh-CN" altLang="en-US" sz="3200" b="1">
                <a:latin typeface="Times New Roman" panose="02020603050405020304" charset="0"/>
                <a:ea typeface="宋体" panose="02010600030101010101" pitchFamily="2" charset="-122"/>
                <a:cs typeface="Times New Roman" panose="02020603050405020304" charset="0"/>
              </a:rPr>
              <a:t>charm of poetry, but also improve our ability to write and appreciate poetry.</a:t>
            </a:r>
            <a:endParaRPr lang="zh-CN" altLang="en-US" sz="3200" b="1">
              <a:latin typeface="Times New Roman" panose="02020603050405020304" charset="0"/>
              <a:ea typeface="宋体" panose="02010600030101010101" pitchFamily="2" charset="-122"/>
              <a:cs typeface="Times New Roman" panose="02020603050405020304" charset="0"/>
            </a:endParaRPr>
          </a:p>
          <a:p>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倒装句</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lang="zh-CN"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高级词汇</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T</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hrough this lecture，</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N</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ot only</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can we comprehend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the unique </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as well as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extraordinary charm of poetry</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lang="zh-CN" altLang="en-US" sz="3200" b="1">
                <a:solidFill>
                  <a:srgbClr val="FF0000"/>
                </a:solidFill>
                <a:latin typeface="Times New Roman" panose="02020603050405020304" charset="0"/>
                <a:ea typeface="宋体" panose="02010600030101010101" pitchFamily="2" charset="-122"/>
                <a:cs typeface="Times New Roman" panose="02020603050405020304" charset="0"/>
                <a:sym typeface="+mn-ea"/>
              </a:rPr>
              <a:t>but also</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enhance our capability of appreciating and writing poems. </a:t>
            </a:r>
            <a:endParaRPr lang="en-US" altLang="zh-CN" sz="3200" b="1">
              <a:solidFill>
                <a:srgbClr val="FF0000"/>
              </a:solidFill>
              <a:ea typeface="宋体" panose="02010600030101010101" pitchFamily="2" charset="-122"/>
            </a:endParaRPr>
          </a:p>
          <a:p>
            <a:r>
              <a:rPr lang="en-US" altLang="zh-CN" sz="3200" b="1">
                <a:ea typeface="宋体" panose="02010600030101010101" pitchFamily="2" charset="-122"/>
              </a:rPr>
              <a:t>       </a:t>
            </a:r>
            <a:endParaRPr lang="en-US" altLang="zh-CN" sz="3200" b="1">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sp>
        <p:nvSpPr>
          <p:cNvPr id="100" name="文本框 99"/>
          <p:cNvSpPr txBox="1"/>
          <p:nvPr/>
        </p:nvSpPr>
        <p:spPr>
          <a:xfrm>
            <a:off x="443230" y="64262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三、</a:t>
            </a:r>
            <a:r>
              <a:rPr lang="zh-CN" sz="3600">
                <a:latin typeface="Calibri" panose="020F0502020204030204" charset="0"/>
                <a:ea typeface="宋体" panose="02010600030101010101" pitchFamily="2" charset="-122"/>
                <a:sym typeface="+mn-ea"/>
              </a:rPr>
              <a:t>对听众的要求</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574675" y="1303020"/>
            <a:ext cx="9077960" cy="687705"/>
          </a:xfrm>
          <a:prstGeom prst="rect">
            <a:avLst/>
          </a:prstGeom>
          <a:solidFill>
            <a:srgbClr val="FFC000"/>
          </a:solidFill>
        </p:spPr>
        <p:txBody>
          <a:bodyPr wrap="square" rtlCol="0">
            <a:noAutofit/>
          </a:bodyPr>
          <a:p>
            <a:r>
              <a:rPr lang="zh-CN" altLang="en-US" sz="3200" b="1"/>
              <a:t>结尾段构思：关手机或调成静音</a:t>
            </a:r>
            <a:r>
              <a:rPr lang="en-US" altLang="zh-CN" sz="3200" b="1"/>
              <a:t>+</a:t>
            </a:r>
            <a:r>
              <a:rPr lang="zh-CN" altLang="en-US" sz="3200" b="1">
                <a:ea typeface="宋体" panose="02010600030101010101" pitchFamily="2" charset="-122"/>
              </a:rPr>
              <a:t>互动环节</a:t>
            </a:r>
            <a:endParaRPr lang="zh-CN" altLang="en-US" sz="3200" b="1">
              <a:ea typeface="宋体" panose="02010600030101010101" pitchFamily="2" charset="-122"/>
            </a:endParaRPr>
          </a:p>
        </p:txBody>
      </p:sp>
      <p:sp>
        <p:nvSpPr>
          <p:cNvPr id="5" name="文本框 4"/>
          <p:cNvSpPr txBox="1"/>
          <p:nvPr/>
        </p:nvSpPr>
        <p:spPr>
          <a:xfrm>
            <a:off x="574675" y="2131695"/>
            <a:ext cx="10522585" cy="2496185"/>
          </a:xfrm>
          <a:prstGeom prst="rect">
            <a:avLst/>
          </a:prstGeom>
          <a:solidFill>
            <a:schemeClr val="accent1">
              <a:lumMod val="20000"/>
              <a:lumOff val="80000"/>
            </a:schemeClr>
          </a:solidFill>
        </p:spPr>
        <p:txBody>
          <a:bodyPr wrap="square" rtlCol="0">
            <a:noAutofit/>
          </a:bodyPr>
          <a:p>
            <a:r>
              <a:rPr lang="zh-CN" altLang="en-US" sz="3200" b="1">
                <a:latin typeface="Times New Roman" panose="02020603050405020304" charset="0"/>
                <a:ea typeface="宋体" panose="02010600030101010101" pitchFamily="2" charset="-122"/>
                <a:cs typeface="Times New Roman" panose="02020603050405020304" charset="0"/>
              </a:rPr>
              <a:t>语言：</a:t>
            </a:r>
            <a:r>
              <a:rPr lang="en-US" altLang="zh-CN" sz="3200" b="1">
                <a:latin typeface="Times New Roman" panose="02020603050405020304" charset="0"/>
                <a:ea typeface="宋体" panose="02010600030101010101" pitchFamily="2" charset="-122"/>
                <a:cs typeface="Times New Roman" panose="02020603050405020304" charset="0"/>
              </a:rPr>
              <a:t>1.为了提供一个良好的</a:t>
            </a:r>
            <a:r>
              <a:rPr lang="zh-CN" altLang="en-US" sz="3200" b="1">
                <a:latin typeface="Times New Roman" panose="02020603050405020304" charset="0"/>
                <a:ea typeface="宋体" panose="02010600030101010101" pitchFamily="2" charset="-122"/>
                <a:cs typeface="Times New Roman" panose="02020603050405020304" charset="0"/>
              </a:rPr>
              <a:t>讲座</a:t>
            </a:r>
            <a:r>
              <a:rPr lang="en-US" altLang="zh-CN" sz="3200" b="1">
                <a:latin typeface="Times New Roman" panose="02020603050405020304" charset="0"/>
                <a:ea typeface="宋体" panose="02010600030101010101" pitchFamily="2" charset="-122"/>
                <a:cs typeface="Times New Roman" panose="02020603050405020304" charset="0"/>
              </a:rPr>
              <a:t>环境，请</a:t>
            </a:r>
            <a:r>
              <a:rPr lang="zh-CN" altLang="en-US" sz="3200" b="1">
                <a:latin typeface="Times New Roman" panose="02020603050405020304" charset="0"/>
                <a:ea typeface="宋体" panose="02010600030101010101" pitchFamily="2" charset="-122"/>
                <a:cs typeface="Times New Roman" panose="02020603050405020304" charset="0"/>
              </a:rPr>
              <a:t>您</a:t>
            </a:r>
            <a:r>
              <a:rPr lang="en-US" altLang="zh-CN" sz="3200" b="1">
                <a:latin typeface="Times New Roman" panose="02020603050405020304" charset="0"/>
                <a:ea typeface="宋体" panose="02010600030101010101" pitchFamily="2" charset="-122"/>
                <a:cs typeface="Times New Roman" panose="02020603050405020304" charset="0"/>
              </a:rPr>
              <a:t>关掉手机或把手机调成静音</a:t>
            </a:r>
            <a:r>
              <a:rPr lang="zh-CN" altLang="en-US" sz="3200" b="1">
                <a:latin typeface="Times New Roman" panose="02020603050405020304" charset="0"/>
                <a:ea typeface="宋体" panose="02010600030101010101" pitchFamily="2" charset="-122"/>
                <a:cs typeface="Times New Roman" panose="02020603050405020304" charset="0"/>
              </a:rPr>
              <a:t>。</a:t>
            </a:r>
            <a:endParaRPr lang="zh-CN" altLang="en-US"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In order to/</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rPr>
              <a:t>so as to/aiming to/ with the aim of/aimed at </a:t>
            </a:r>
            <a:r>
              <a:rPr lang="en-US" altLang="zh-CN" sz="3200" b="1">
                <a:latin typeface="Times New Roman" panose="02020603050405020304" charset="0"/>
                <a:ea typeface="宋体" panose="02010600030101010101" pitchFamily="2" charset="-122"/>
                <a:cs typeface="Times New Roman" panose="02020603050405020304" charset="0"/>
              </a:rPr>
              <a:t>provide(providing) a sound lecture environment, please switch off your phone or  turn off its ring.</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a:t>
            </a:r>
            <a:endParaRPr lang="en-US" altLang="zh-CN" sz="3200" b="1">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81229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25780"/>
          </a:xfrm>
          <a:prstGeom prst="rect">
            <a:avLst/>
          </a:prstGeom>
          <a:noFill/>
        </p:spPr>
        <p:txBody>
          <a:bodyPr wrap="none" rtlCol="0">
            <a:noAutofit/>
          </a:bodyPr>
          <a:lstStyle/>
          <a:p>
            <a:pPr>
              <a:lnSpc>
                <a:spcPct val="150000"/>
              </a:lnSpc>
            </a:pPr>
            <a:r>
              <a:rPr lang="zh-CN" altLang="en-US" sz="2800" b="1" dirty="0">
                <a:solidFill>
                  <a:srgbClr val="224042"/>
                </a:solidFill>
                <a:cs typeface="+mn-ea"/>
                <a:sym typeface="+mn-lt"/>
              </a:rPr>
              <a:t>要点设计</a:t>
            </a:r>
            <a:endParaRPr lang="zh-CN" altLang="en-US" sz="2800" b="1" dirty="0">
              <a:solidFill>
                <a:srgbClr val="224042"/>
              </a:solidFill>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028045" y="4503420"/>
            <a:ext cx="1578610" cy="2808605"/>
          </a:xfrm>
          <a:prstGeom prst="rect">
            <a:avLst/>
          </a:prstGeom>
        </p:spPr>
      </p:pic>
      <p:sp>
        <p:nvSpPr>
          <p:cNvPr id="100" name="文本框 99"/>
          <p:cNvSpPr txBox="1"/>
          <p:nvPr/>
        </p:nvSpPr>
        <p:spPr>
          <a:xfrm>
            <a:off x="443230" y="642620"/>
            <a:ext cx="10870565" cy="660400"/>
          </a:xfrm>
          <a:prstGeom prst="rect">
            <a:avLst/>
          </a:prstGeom>
          <a:noFill/>
          <a:ln w="9525">
            <a:noFill/>
          </a:ln>
        </p:spPr>
        <p:txBody>
          <a:bodyPr wrap="square">
            <a:noAutofit/>
          </a:bodyPr>
          <a:p>
            <a:pPr indent="266700"/>
            <a:r>
              <a:rPr lang="zh-CN" altLang="en-US" sz="3600" b="1">
                <a:latin typeface="Calibri" panose="020F0502020204030204" charset="0"/>
                <a:ea typeface="宋体" panose="02010600030101010101" pitchFamily="2" charset="-122"/>
              </a:rPr>
              <a:t>三、</a:t>
            </a:r>
            <a:r>
              <a:rPr lang="zh-CN" sz="3600">
                <a:latin typeface="Calibri" panose="020F0502020204030204" charset="0"/>
                <a:ea typeface="宋体" panose="02010600030101010101" pitchFamily="2" charset="-122"/>
                <a:sym typeface="+mn-ea"/>
              </a:rPr>
              <a:t>对听众的要求</a:t>
            </a:r>
            <a:endParaRPr lang="zh-CN" altLang="en-US" sz="3600" b="1">
              <a:latin typeface="Calibri" panose="020F0502020204030204" charset="0"/>
              <a:ea typeface="宋体" panose="02010600030101010101" pitchFamily="2" charset="-122"/>
            </a:endParaRPr>
          </a:p>
          <a:p>
            <a:pPr indent="266700"/>
            <a:endParaRPr lang="zh-CN" altLang="en-US" sz="3600" b="1">
              <a:latin typeface="Calibri" panose="020F0502020204030204" charset="0"/>
              <a:ea typeface="宋体" panose="02010600030101010101" pitchFamily="2" charset="-122"/>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4"/>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5"/>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p:cNvSpPr txBox="1"/>
          <p:nvPr/>
        </p:nvSpPr>
        <p:spPr>
          <a:xfrm>
            <a:off x="574675" y="1303020"/>
            <a:ext cx="9077960" cy="687705"/>
          </a:xfrm>
          <a:prstGeom prst="rect">
            <a:avLst/>
          </a:prstGeom>
          <a:solidFill>
            <a:srgbClr val="FFC000"/>
          </a:solidFill>
        </p:spPr>
        <p:txBody>
          <a:bodyPr wrap="square" rtlCol="0">
            <a:noAutofit/>
          </a:bodyPr>
          <a:p>
            <a:r>
              <a:rPr lang="zh-CN" altLang="en-US" sz="3200" b="1"/>
              <a:t>结尾段构思：关手机或调成静音</a:t>
            </a:r>
            <a:r>
              <a:rPr lang="en-US" altLang="zh-CN" sz="3200" b="1"/>
              <a:t>+</a:t>
            </a:r>
            <a:r>
              <a:rPr lang="zh-CN" altLang="en-US" sz="3200" b="1">
                <a:ea typeface="宋体" panose="02010600030101010101" pitchFamily="2" charset="-122"/>
              </a:rPr>
              <a:t>互动环节</a:t>
            </a:r>
            <a:endParaRPr lang="zh-CN" altLang="zh-CN" sz="3200" b="1">
              <a:ea typeface="宋体" panose="02010600030101010101" pitchFamily="2" charset="-122"/>
            </a:endParaRPr>
          </a:p>
        </p:txBody>
      </p:sp>
      <p:sp>
        <p:nvSpPr>
          <p:cNvPr id="5" name="文本框 4"/>
          <p:cNvSpPr txBox="1"/>
          <p:nvPr/>
        </p:nvSpPr>
        <p:spPr>
          <a:xfrm>
            <a:off x="574675" y="2131695"/>
            <a:ext cx="10522585" cy="4609465"/>
          </a:xfrm>
          <a:prstGeom prst="rect">
            <a:avLst/>
          </a:prstGeom>
          <a:solidFill>
            <a:schemeClr val="accent1">
              <a:lumMod val="20000"/>
              <a:lumOff val="80000"/>
            </a:schemeClr>
          </a:solidFill>
        </p:spPr>
        <p:txBody>
          <a:bodyPr wrap="square" rtlCol="0">
            <a:noAutofit/>
          </a:bodyPr>
          <a:p>
            <a:r>
              <a:rPr lang="zh-CN" altLang="en-US" sz="3200" b="1">
                <a:latin typeface="Times New Roman" panose="02020603050405020304" charset="0"/>
                <a:ea typeface="宋体" panose="02010600030101010101" pitchFamily="2" charset="-122"/>
                <a:cs typeface="Times New Roman" panose="02020603050405020304" charset="0"/>
              </a:rPr>
              <a:t>语言</a:t>
            </a:r>
            <a:r>
              <a:rPr lang="en-US" altLang="zh-CN" sz="3200" b="1">
                <a:latin typeface="Times New Roman" panose="02020603050405020304" charset="0"/>
                <a:ea typeface="宋体" panose="02010600030101010101" pitchFamily="2" charset="-122"/>
                <a:cs typeface="Times New Roman" panose="02020603050405020304" charset="0"/>
              </a:rPr>
              <a:t>: 2.讲座期间会有</a:t>
            </a:r>
            <a:r>
              <a:rPr lang="zh-CN" altLang="en-US" sz="3200" b="1">
                <a:latin typeface="Times New Roman" panose="02020603050405020304" charset="0"/>
                <a:ea typeface="宋体" panose="02010600030101010101" pitchFamily="2" charset="-122"/>
                <a:cs typeface="Times New Roman" panose="02020603050405020304" charset="0"/>
              </a:rPr>
              <a:t>互动</a:t>
            </a:r>
            <a:r>
              <a:rPr lang="en-US" altLang="zh-CN" sz="3200" b="1">
                <a:latin typeface="Times New Roman" panose="02020603050405020304" charset="0"/>
                <a:ea typeface="宋体" panose="02010600030101010101" pitchFamily="2" charset="-122"/>
                <a:cs typeface="Times New Roman" panose="02020603050405020304" charset="0"/>
              </a:rPr>
              <a:t>环节，希望大家积极参与讨论。</a:t>
            </a:r>
            <a:endParaRPr lang="en-US" altLang="zh-CN" sz="3200" b="1">
              <a:latin typeface="Times New Roman" panose="02020603050405020304" charset="0"/>
              <a:ea typeface="宋体" panose="02010600030101010101" pitchFamily="2" charset="-122"/>
              <a:cs typeface="Times New Roman" panose="02020603050405020304" charset="0"/>
            </a:endParaRPr>
          </a:p>
          <a:p>
            <a:r>
              <a:rPr lang="en-US" altLang="zh-CN" sz="3200" b="1">
                <a:latin typeface="Times New Roman" panose="02020603050405020304" charset="0"/>
                <a:ea typeface="宋体" panose="02010600030101010101" pitchFamily="2" charset="-122"/>
                <a:cs typeface="Times New Roman" panose="02020603050405020304" charset="0"/>
              </a:rPr>
              <a:t>        There will be a </a:t>
            </a:r>
            <a:r>
              <a:rPr lang="en-US" altLang="zh-CN" sz="3200" b="1">
                <a:solidFill>
                  <a:schemeClr val="tx1"/>
                </a:solidFill>
                <a:latin typeface="Times New Roman" panose="02020603050405020304" charset="0"/>
                <a:ea typeface="宋体" panose="02010600030101010101" pitchFamily="2" charset="-122"/>
                <a:cs typeface="Times New Roman" panose="02020603050405020304" charset="0"/>
                <a:sym typeface="+mn-ea"/>
              </a:rPr>
              <a:t>interactive</a:t>
            </a:r>
            <a:r>
              <a:rPr lang="en-US" altLang="zh-CN" sz="3200" b="1">
                <a:solidFill>
                  <a:schemeClr val="tx1"/>
                </a:solidFill>
                <a:latin typeface="Times New Roman" panose="02020603050405020304" charset="0"/>
                <a:ea typeface="宋体" panose="02010600030101010101" pitchFamily="2" charset="-122"/>
                <a:cs typeface="Times New Roman" panose="02020603050405020304" charset="0"/>
              </a:rPr>
              <a:t> </a:t>
            </a:r>
            <a:r>
              <a:rPr lang="en-US" altLang="zh-CN" sz="3200" b="1">
                <a:latin typeface="Times New Roman" panose="02020603050405020304" charset="0"/>
                <a:ea typeface="宋体" panose="02010600030101010101" pitchFamily="2" charset="-122"/>
                <a:cs typeface="Times New Roman" panose="02020603050405020304" charset="0"/>
              </a:rPr>
              <a:t>session during the course of the lecture, and we are expected to enthusiastically participate in it</a:t>
            </a:r>
            <a:r>
              <a:rPr lang="en-US" altLang="zh-CN" sz="3200" b="1">
                <a:ea typeface="宋体" panose="02010600030101010101" pitchFamily="2" charset="-122"/>
              </a:rPr>
              <a:t>. </a:t>
            </a:r>
            <a:endParaRPr lang="en-US" altLang="zh-CN" sz="3200" b="1">
              <a:ea typeface="宋体" panose="02010600030101010101" pitchFamily="2" charset="-122"/>
            </a:endParaRPr>
          </a:p>
          <a:p>
            <a:r>
              <a:rPr lang="zh-CN" altLang="zh-CN" sz="3200" b="1">
                <a:solidFill>
                  <a:srgbClr val="FF0000"/>
                </a:solidFill>
                <a:ea typeface="宋体" panose="02010600030101010101" pitchFamily="2" charset="-122"/>
              </a:rPr>
              <a:t>定语从句：</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 There will be an interactive session during the course of the lecture (which) we are expected to enthusiastically/positively participate in/be invol</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v</a:t>
            </a:r>
            <a:r>
              <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rPr>
              <a:t>ed in/ be engaged in/take part in.</a:t>
            </a:r>
            <a:endParaRPr lang="en-US" altLang="zh-CN" sz="32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6" name="图片 5"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8" name="文本框 7"/>
          <p:cNvSpPr txBox="1"/>
          <p:nvPr/>
        </p:nvSpPr>
        <p:spPr>
          <a:xfrm>
            <a:off x="1967678" y="1324032"/>
            <a:ext cx="2737485" cy="1868518"/>
          </a:xfrm>
          <a:prstGeom prst="rect">
            <a:avLst/>
          </a:prstGeom>
          <a:noFill/>
        </p:spPr>
        <p:txBody>
          <a:bodyPr vert="eaVert" wrap="square" rtlCol="0">
            <a:spAutoFit/>
          </a:bodyPr>
          <a:lstStyle/>
          <a:p>
            <a:r>
              <a:rPr lang="zh-CN" altLang="en-US" sz="16600" dirty="0">
                <a:solidFill>
                  <a:srgbClr val="224042"/>
                </a:solidFill>
                <a:cs typeface="+mn-ea"/>
                <a:sym typeface="+mn-lt"/>
              </a:rPr>
              <a:t>伍</a:t>
            </a:r>
            <a:endParaRPr lang="zh-CN" altLang="en-US" sz="16600" dirty="0">
              <a:solidFill>
                <a:srgbClr val="224042"/>
              </a:solidFill>
              <a:cs typeface="+mn-ea"/>
              <a:sym typeface="+mn-lt"/>
            </a:endParaRPr>
          </a:p>
        </p:txBody>
      </p:sp>
      <p:sp>
        <p:nvSpPr>
          <p:cNvPr id="9" name="文本框 8"/>
          <p:cNvSpPr txBox="1"/>
          <p:nvPr/>
        </p:nvSpPr>
        <p:spPr>
          <a:xfrm>
            <a:off x="1383665" y="1134745"/>
            <a:ext cx="1013460" cy="3524885"/>
          </a:xfrm>
          <a:prstGeom prst="rect">
            <a:avLst/>
          </a:prstGeom>
          <a:noFill/>
        </p:spPr>
        <p:txBody>
          <a:bodyPr vert="eaVert" wrap="square" rtlCol="0">
            <a:spAutoFit/>
          </a:bodyPr>
          <a:lstStyle/>
          <a:p>
            <a:pPr algn="l">
              <a:lnSpc>
                <a:spcPct val="150000"/>
              </a:lnSpc>
            </a:pPr>
            <a:r>
              <a:rPr lang="zh-CN" altLang="en-US" sz="3600" spc="600" dirty="0">
                <a:solidFill>
                  <a:srgbClr val="305B5A"/>
                </a:solidFill>
                <a:cs typeface="+mn-ea"/>
                <a:sym typeface="+mn-lt"/>
              </a:rPr>
              <a:t>下水文、范文</a:t>
            </a:r>
            <a:endParaRPr lang="zh-CN" altLang="zh-CN" sz="3600" spc="600" dirty="0">
              <a:solidFill>
                <a:srgbClr val="305B5A"/>
              </a:solidFill>
              <a:ea typeface="宋体" panose="02010600030101010101" pitchFamily="2" charset="-122"/>
              <a:cs typeface="+mn-ea"/>
              <a:sym typeface="+mn-lt"/>
            </a:endParaRPr>
          </a:p>
        </p:txBody>
      </p:sp>
      <p:cxnSp>
        <p:nvCxnSpPr>
          <p:cNvPr id="10" name="直接连接符 9"/>
          <p:cNvCxnSpPr/>
          <p:nvPr/>
        </p:nvCxnSpPr>
        <p:spPr>
          <a:xfrm>
            <a:off x="2470345" y="727362"/>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734060" y="328295"/>
            <a:ext cx="4229100" cy="4331335"/>
          </a:xfrm>
          <a:prstGeom prst="ellipse">
            <a:avLst/>
          </a:prstGeom>
          <a:noFill/>
          <a:ln>
            <a:solidFill>
              <a:srgbClr val="305B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180" y="6310079"/>
            <a:ext cx="540060" cy="118430"/>
          </a:xfrm>
          <a:prstGeom prst="rect">
            <a:avLst/>
          </a:prstGeom>
          <a:noFill/>
        </p:spPr>
        <p:txBody>
          <a:bodyPr wrap="square" rtlCol="0">
            <a:spAutoFit/>
          </a:bodyPr>
          <a:lstStyle/>
          <a:p>
            <a:pPr>
              <a:lnSpc>
                <a:spcPct val="200000"/>
              </a:lnSpc>
            </a:pPr>
            <a:r>
              <a:rPr lang="en-US" altLang="zh-CN" sz="100" dirty="0">
                <a:solidFill>
                  <a:schemeClr val="bg1"/>
                </a:solidFill>
                <a:ea typeface="微软雅黑" panose="020B0503020204020204" pitchFamily="34" charset="-122"/>
              </a:rPr>
              <a:t>PPT</a:t>
            </a:r>
            <a:r>
              <a:rPr lang="zh-CN" altLang="en-US" sz="100" dirty="0">
                <a:solidFill>
                  <a:schemeClr val="bg1"/>
                </a:solidFill>
                <a:ea typeface="微软雅黑" panose="020B0503020204020204" pitchFamily="34" charset="-122"/>
              </a:rPr>
              <a:t>模板 </a:t>
            </a:r>
            <a:r>
              <a:rPr lang="en-US" altLang="zh-CN" sz="100" dirty="0">
                <a:solidFill>
                  <a:schemeClr val="bg1"/>
                </a:solidFill>
                <a:ea typeface="微软雅黑" panose="020B0503020204020204" pitchFamily="34" charset="-122"/>
              </a:rPr>
              <a:t>http://www.1ppt.com/moban/</a:t>
            </a:r>
            <a:r>
              <a:rPr lang="zh-CN" altLang="en-US" sz="100" dirty="0">
                <a:solidFill>
                  <a:schemeClr val="bg1"/>
                </a:solidFill>
                <a:ea typeface="微软雅黑" panose="020B0503020204020204" pitchFamily="34" charset="-122"/>
              </a:rPr>
              <a:t> </a:t>
            </a:r>
            <a:endParaRPr lang="en-US" altLang="zh-CN" sz="100" dirty="0">
              <a:solidFill>
                <a:schemeClr val="bg1"/>
              </a:solidFill>
              <a:ea typeface="微软雅黑" panose="020B0503020204020204" pitchFamily="34" charset="-122"/>
            </a:endParaRPr>
          </a:p>
        </p:txBody>
      </p:sp>
      <p:pic>
        <p:nvPicPr>
          <p:cNvPr id="15" name="图片 14"/>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矩形 4"/>
          <p:cNvSpPr/>
          <p:nvPr/>
        </p:nvSpPr>
        <p:spPr>
          <a:xfrm>
            <a:off x="-1" y="858982"/>
            <a:ext cx="12191999" cy="5140036"/>
          </a:xfrm>
          <a:prstGeom prst="rect">
            <a:avLst/>
          </a:prstGeom>
          <a:solidFill>
            <a:srgbClr val="F7F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689306" y="1996901"/>
            <a:ext cx="1661993" cy="3515352"/>
          </a:xfrm>
          <a:prstGeom prst="rect">
            <a:avLst/>
          </a:prstGeom>
          <a:noFill/>
        </p:spPr>
        <p:txBody>
          <a:bodyPr vert="eaVert" wrap="square" rtlCol="0">
            <a:spAutoFit/>
          </a:bodyPr>
          <a:lstStyle/>
          <a:p>
            <a:r>
              <a:rPr lang="zh-CN" altLang="en-US" sz="9600" dirty="0">
                <a:solidFill>
                  <a:srgbClr val="224042"/>
                </a:solidFill>
                <a:cs typeface="+mn-ea"/>
                <a:sym typeface="+mn-lt"/>
              </a:rPr>
              <a:t>目录</a:t>
            </a:r>
            <a:endParaRPr lang="zh-CN" altLang="en-US" sz="11500" dirty="0">
              <a:solidFill>
                <a:srgbClr val="224042"/>
              </a:solidFill>
              <a:cs typeface="+mn-ea"/>
              <a:sym typeface="+mn-lt"/>
            </a:endParaRPr>
          </a:p>
        </p:txBody>
      </p:sp>
      <p:sp>
        <p:nvSpPr>
          <p:cNvPr id="7" name="文本框 6"/>
          <p:cNvSpPr txBox="1"/>
          <p:nvPr/>
        </p:nvSpPr>
        <p:spPr>
          <a:xfrm>
            <a:off x="4143338" y="2064504"/>
            <a:ext cx="1106170" cy="2279650"/>
          </a:xfrm>
          <a:prstGeom prst="rect">
            <a:avLst/>
          </a:prstGeom>
          <a:noFill/>
        </p:spPr>
        <p:txBody>
          <a:bodyPr vert="eaVert" wrap="none" rtlCol="0">
            <a:spAutoFit/>
          </a:bodyPr>
          <a:lstStyle/>
          <a:p>
            <a:pPr algn="l">
              <a:lnSpc>
                <a:spcPct val="150000"/>
              </a:lnSpc>
            </a:pPr>
            <a:r>
              <a:rPr lang="zh-CN" altLang="en-US" sz="4000" spc="600" dirty="0">
                <a:solidFill>
                  <a:srgbClr val="305B5A"/>
                </a:solidFill>
                <a:cs typeface="+mn-ea"/>
                <a:sym typeface="+mn-lt"/>
              </a:rPr>
              <a:t>壹</a:t>
            </a:r>
            <a:r>
              <a:rPr lang="zh-CN" altLang="en-US" sz="2800" spc="600" dirty="0">
                <a:solidFill>
                  <a:srgbClr val="305B5A"/>
                </a:solidFill>
                <a:cs typeface="+mn-ea"/>
                <a:sym typeface="+mn-lt"/>
              </a:rPr>
              <a:t> </a:t>
            </a:r>
            <a:r>
              <a:rPr lang="zh-CN" altLang="zh-CN" sz="2800" dirty="0">
                <a:solidFill>
                  <a:srgbClr val="224042"/>
                </a:solidFill>
                <a:latin typeface="华文中宋" panose="02010600040101010101" charset="-122"/>
                <a:ea typeface="华文中宋" panose="02010600040101010101" charset="-122"/>
                <a:cs typeface="华文中宋" panose="02010600040101010101" charset="-122"/>
                <a:sym typeface="+mn-lt"/>
              </a:rPr>
              <a:t>真题回顾</a:t>
            </a:r>
            <a:endParaRPr lang="zh-CN" altLang="en-US" sz="2800" spc="600" dirty="0">
              <a:solidFill>
                <a:srgbClr val="305B5A"/>
              </a:solidFill>
              <a:latin typeface="华文中宋" panose="02010600040101010101" charset="-122"/>
              <a:ea typeface="华文中宋" panose="02010600040101010101" charset="-122"/>
              <a:cs typeface="+mn-ea"/>
              <a:sym typeface="+mn-lt"/>
            </a:endParaRPr>
          </a:p>
        </p:txBody>
      </p:sp>
      <p:sp>
        <p:nvSpPr>
          <p:cNvPr id="8" name="文本框 7"/>
          <p:cNvSpPr txBox="1"/>
          <p:nvPr/>
        </p:nvSpPr>
        <p:spPr>
          <a:xfrm>
            <a:off x="5522666" y="1996964"/>
            <a:ext cx="1106170" cy="2584450"/>
          </a:xfrm>
          <a:prstGeom prst="rect">
            <a:avLst/>
          </a:prstGeom>
          <a:noFill/>
        </p:spPr>
        <p:txBody>
          <a:bodyPr vert="eaVert" wrap="none" rtlCol="0">
            <a:spAutoFit/>
          </a:bodyPr>
          <a:lstStyle/>
          <a:p>
            <a:pPr>
              <a:lnSpc>
                <a:spcPct val="150000"/>
              </a:lnSpc>
            </a:pPr>
            <a:r>
              <a:rPr lang="zh-CN" altLang="en-US" sz="4000" spc="600" dirty="0">
                <a:solidFill>
                  <a:srgbClr val="305B5A"/>
                </a:solidFill>
                <a:cs typeface="+mn-ea"/>
                <a:sym typeface="+mn-lt"/>
              </a:rPr>
              <a:t>贰</a:t>
            </a:r>
            <a:r>
              <a:rPr lang="zh-CN" altLang="en-US" sz="2800" spc="600" dirty="0">
                <a:solidFill>
                  <a:srgbClr val="305B5A"/>
                </a:solidFill>
                <a:cs typeface="+mn-ea"/>
                <a:sym typeface="+mn-lt"/>
              </a:rPr>
              <a:t> </a:t>
            </a:r>
            <a:r>
              <a:rPr lang="zh-CN" altLang="en-US" sz="2800" spc="600" dirty="0">
                <a:solidFill>
                  <a:srgbClr val="305B5A"/>
                </a:solidFill>
                <a:latin typeface="华文中宋" panose="02010600040101010101" charset="-122"/>
                <a:ea typeface="华文中宋" panose="02010600040101010101" charset="-122"/>
                <a:cs typeface="+mn-ea"/>
                <a:sym typeface="+mn-lt"/>
              </a:rPr>
              <a:t>考题分析</a:t>
            </a:r>
            <a:endParaRPr lang="zh-CN" altLang="en-US" sz="2800" spc="600" dirty="0">
              <a:solidFill>
                <a:srgbClr val="305B5A"/>
              </a:solidFill>
              <a:latin typeface="华文中宋" panose="02010600040101010101" charset="-122"/>
              <a:ea typeface="华文中宋" panose="02010600040101010101" charset="-122"/>
              <a:cs typeface="+mn-ea"/>
              <a:sym typeface="+mn-lt"/>
            </a:endParaRPr>
          </a:p>
        </p:txBody>
      </p:sp>
      <p:sp>
        <p:nvSpPr>
          <p:cNvPr id="9" name="文本框 8"/>
          <p:cNvSpPr txBox="1"/>
          <p:nvPr/>
        </p:nvSpPr>
        <p:spPr>
          <a:xfrm>
            <a:off x="7092724" y="1997194"/>
            <a:ext cx="828675" cy="218440"/>
          </a:xfrm>
          <a:prstGeom prst="rect">
            <a:avLst/>
          </a:prstGeom>
          <a:noFill/>
        </p:spPr>
        <p:txBody>
          <a:bodyPr vert="eaVert" wrap="none" rtlCol="0">
            <a:spAutoFit/>
          </a:bodyPr>
          <a:lstStyle/>
          <a:p>
            <a:pPr>
              <a:lnSpc>
                <a:spcPct val="150000"/>
              </a:lnSpc>
            </a:pPr>
            <a:endParaRPr lang="zh-CN" altLang="en-US" sz="2800" spc="600" dirty="0">
              <a:solidFill>
                <a:srgbClr val="305B5A"/>
              </a:solidFill>
              <a:latin typeface="华文中宋" panose="02010600040101010101" charset="-122"/>
              <a:ea typeface="华文中宋" panose="02010600040101010101" charset="-122"/>
              <a:cs typeface="+mn-ea"/>
              <a:sym typeface="+mn-lt"/>
            </a:endParaRPr>
          </a:p>
        </p:txBody>
      </p:sp>
      <p:sp>
        <p:nvSpPr>
          <p:cNvPr id="10" name="文本框 9"/>
          <p:cNvSpPr txBox="1"/>
          <p:nvPr/>
        </p:nvSpPr>
        <p:spPr>
          <a:xfrm>
            <a:off x="8105772" y="2064504"/>
            <a:ext cx="1106170" cy="2584450"/>
          </a:xfrm>
          <a:prstGeom prst="rect">
            <a:avLst/>
          </a:prstGeom>
          <a:noFill/>
        </p:spPr>
        <p:txBody>
          <a:bodyPr vert="eaVert" wrap="none" rtlCol="0">
            <a:spAutoFit/>
          </a:bodyPr>
          <a:lstStyle/>
          <a:p>
            <a:pPr>
              <a:lnSpc>
                <a:spcPct val="150000"/>
              </a:lnSpc>
            </a:pPr>
            <a:r>
              <a:rPr lang="zh-CN" altLang="en-US" sz="4000" spc="600" dirty="0">
                <a:solidFill>
                  <a:srgbClr val="305B5A"/>
                </a:solidFill>
                <a:cs typeface="+mn-ea"/>
                <a:sym typeface="+mn-lt"/>
              </a:rPr>
              <a:t>肆</a:t>
            </a:r>
            <a:r>
              <a:rPr lang="zh-CN" altLang="en-US" sz="2800" spc="600" dirty="0">
                <a:solidFill>
                  <a:srgbClr val="305B5A"/>
                </a:solidFill>
                <a:cs typeface="+mn-ea"/>
                <a:sym typeface="+mn-lt"/>
              </a:rPr>
              <a:t> </a:t>
            </a:r>
            <a:r>
              <a:rPr lang="zh-CN" altLang="en-US" sz="2800" spc="600" dirty="0">
                <a:solidFill>
                  <a:srgbClr val="305B5A"/>
                </a:solidFill>
                <a:latin typeface="华文中宋" panose="02010600040101010101" charset="-122"/>
                <a:ea typeface="华文中宋" panose="02010600040101010101" charset="-122"/>
                <a:cs typeface="+mn-ea"/>
                <a:sym typeface="+mn-lt"/>
              </a:rPr>
              <a:t>要点分析</a:t>
            </a:r>
            <a:endParaRPr lang="zh-CN" altLang="en-US" sz="2800" spc="600" dirty="0">
              <a:solidFill>
                <a:srgbClr val="305B5A"/>
              </a:solidFill>
              <a:latin typeface="华文中宋" panose="02010600040101010101" charset="-122"/>
              <a:ea typeface="华文中宋" panose="02010600040101010101" charset="-122"/>
              <a:cs typeface="+mn-ea"/>
              <a:sym typeface="+mn-lt"/>
            </a:endParaRPr>
          </a:p>
        </p:txBody>
      </p:sp>
      <p:cxnSp>
        <p:nvCxnSpPr>
          <p:cNvPr id="3" name="直接连接符 2"/>
          <p:cNvCxnSpPr/>
          <p:nvPr/>
        </p:nvCxnSpPr>
        <p:spPr>
          <a:xfrm>
            <a:off x="5347841" y="1731819"/>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691733" y="1731819"/>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035623" y="1745674"/>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045514" y="1731819"/>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14482" y="1759529"/>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2"/>
            </p:custDataLst>
          </p:nvPr>
        </p:nvCxnSpPr>
        <p:spPr>
          <a:xfrm>
            <a:off x="10534647" y="1759529"/>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3"/>
            </p:custDataLst>
          </p:nvPr>
        </p:nvCxnSpPr>
        <p:spPr>
          <a:xfrm>
            <a:off x="11841477" y="1865574"/>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4"/>
            </p:custDataLst>
          </p:nvPr>
        </p:nvSpPr>
        <p:spPr>
          <a:xfrm>
            <a:off x="9396095" y="2004695"/>
            <a:ext cx="1106170" cy="3703955"/>
          </a:xfrm>
          <a:prstGeom prst="rect">
            <a:avLst/>
          </a:prstGeom>
          <a:noFill/>
        </p:spPr>
        <p:txBody>
          <a:bodyPr vert="eaVert" wrap="square" rtlCol="0">
            <a:spAutoFit/>
          </a:bodyPr>
          <a:p>
            <a:pPr algn="l">
              <a:lnSpc>
                <a:spcPct val="150000"/>
              </a:lnSpc>
            </a:pPr>
            <a:r>
              <a:rPr lang="zh-CN" altLang="en-US" sz="4000" spc="600" dirty="0">
                <a:solidFill>
                  <a:srgbClr val="305B5A"/>
                </a:solidFill>
                <a:cs typeface="+mn-ea"/>
                <a:sym typeface="+mn-lt"/>
              </a:rPr>
              <a:t>伍</a:t>
            </a:r>
            <a:r>
              <a:rPr lang="en-US" altLang="zh-CN" sz="4000" spc="600" dirty="0">
                <a:solidFill>
                  <a:srgbClr val="305B5A"/>
                </a:solidFill>
                <a:cs typeface="+mn-ea"/>
                <a:sym typeface="+mn-lt"/>
              </a:rPr>
              <a:t> </a:t>
            </a:r>
            <a:r>
              <a:rPr lang="zh-CN" altLang="en-US" sz="2800" b="1" spc="600" dirty="0">
                <a:solidFill>
                  <a:srgbClr val="305B5A"/>
                </a:solidFill>
                <a:cs typeface="+mn-ea"/>
                <a:sym typeface="+mn-lt"/>
              </a:rPr>
              <a:t>下水文、范文</a:t>
            </a:r>
            <a:endParaRPr lang="zh-CN" altLang="en-US" sz="2800" b="1" spc="600" dirty="0">
              <a:solidFill>
                <a:srgbClr val="305B5A"/>
              </a:solidFill>
              <a:cs typeface="+mn-ea"/>
              <a:sym typeface="+mn-lt"/>
            </a:endParaRPr>
          </a:p>
        </p:txBody>
      </p:sp>
      <p:sp>
        <p:nvSpPr>
          <p:cNvPr id="18" name="文本框 17"/>
          <p:cNvSpPr txBox="1"/>
          <p:nvPr>
            <p:custDataLst>
              <p:tags r:id="rId5"/>
            </p:custDataLst>
          </p:nvPr>
        </p:nvSpPr>
        <p:spPr>
          <a:xfrm>
            <a:off x="9989182" y="1997194"/>
            <a:ext cx="1751965" cy="3459480"/>
          </a:xfrm>
          <a:prstGeom prst="rect">
            <a:avLst/>
          </a:prstGeom>
          <a:noFill/>
        </p:spPr>
        <p:txBody>
          <a:bodyPr vert="eaVert" wrap="none" rtlCol="0">
            <a:spAutoFit/>
          </a:bodyPr>
          <a:lstStyle/>
          <a:p>
            <a:pPr algn="l">
              <a:lnSpc>
                <a:spcPct val="150000"/>
              </a:lnSpc>
            </a:pPr>
            <a:r>
              <a:rPr lang="zh-CN" altLang="en-US" sz="4000" spc="600" dirty="0">
                <a:solidFill>
                  <a:srgbClr val="305B5A"/>
                </a:solidFill>
                <a:cs typeface="+mn-ea"/>
                <a:sym typeface="+mn-lt"/>
              </a:rPr>
              <a:t>陆</a:t>
            </a:r>
            <a:r>
              <a:rPr lang="zh-CN" altLang="en-US" sz="2800" spc="600" dirty="0">
                <a:solidFill>
                  <a:srgbClr val="305B5A"/>
                </a:solidFill>
                <a:cs typeface="+mn-ea"/>
                <a:sym typeface="+mn-lt"/>
              </a:rPr>
              <a:t> </a:t>
            </a:r>
            <a:r>
              <a:rPr lang="zh-CN" altLang="en-US" sz="2800" b="1" spc="600" dirty="0">
                <a:solidFill>
                  <a:srgbClr val="305B5A"/>
                </a:solidFill>
                <a:cs typeface="+mn-ea"/>
                <a:sym typeface="+mn-lt"/>
              </a:rPr>
              <a:t>类似真题拓展</a:t>
            </a:r>
            <a:endParaRPr lang="zh-CN" altLang="en-US" sz="2800" b="1" spc="600" dirty="0">
              <a:solidFill>
                <a:srgbClr val="305B5A"/>
              </a:solidFill>
              <a:cs typeface="+mn-ea"/>
              <a:sym typeface="+mn-lt"/>
            </a:endParaRPr>
          </a:p>
          <a:p>
            <a:pPr>
              <a:lnSpc>
                <a:spcPct val="150000"/>
              </a:lnSpc>
            </a:pPr>
            <a:endParaRPr lang="zh-CN" altLang="en-US" sz="2800" b="1" spc="600" dirty="0">
              <a:solidFill>
                <a:srgbClr val="305B5A"/>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20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2000"/>
                                        <p:tgtEl>
                                          <p:spTgt spid="7"/>
                                        </p:tgtEl>
                                      </p:cBhvr>
                                    </p:animEffec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2000"/>
                                        <p:tgtEl>
                                          <p:spTgt spid="8"/>
                                        </p:tgtEl>
                                      </p:cBhvr>
                                    </p:animEffect>
                                  </p:childTnLst>
                                </p:cTn>
                              </p:par>
                              <p:par>
                                <p:cTn id="21" presetID="22" presetClass="entr" presetSubtype="8"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20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par>
                                <p:cTn id="33" presetID="22" presetClass="entr" presetSubtype="8"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000"/>
                                        <p:tgtEl>
                                          <p:spTgt spid="14"/>
                                        </p:tgtEl>
                                      </p:cBhvr>
                                    </p:animEffect>
                                  </p:childTnLst>
                                </p:cTn>
                              </p:par>
                              <p:par>
                                <p:cTn id="36" presetID="22" presetClass="entr" presetSubtype="8"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20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2000"/>
                                        <p:tgtEl>
                                          <p:spTgt spid="1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2000"/>
                                        <p:tgtEl>
                                          <p:spTgt spid="1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
          <p:cNvSpPr txBox="1"/>
          <p:nvPr/>
        </p:nvSpPr>
        <p:spPr>
          <a:xfrm>
            <a:off x="237490" y="461645"/>
            <a:ext cx="11634470" cy="6657340"/>
          </a:xfrm>
          <a:prstGeom prst="rect">
            <a:avLst/>
          </a:prstGeom>
          <a:noFill/>
          <a:ln w="28575">
            <a:noFill/>
          </a:ln>
        </p:spPr>
        <p:txBody>
          <a:bodyPr wrap="square" anchor="t" anchorCtr="0">
            <a:noAutofit/>
          </a:bodyPr>
          <a:p>
            <a:pPr>
              <a:lnSpc>
                <a:spcPts val="3200"/>
              </a:lnSpc>
            </a:pPr>
            <a:r>
              <a:rPr lang="zh-CN" altLang="en-US" sz="2800" b="1">
                <a:latin typeface="Times New Roman" panose="02020603050405020304" charset="0"/>
                <a:ea typeface="微软雅黑" panose="020B0503020204020204" pitchFamily="34" charset="-122"/>
              </a:rPr>
              <a:t>Dear fellow students，</a:t>
            </a:r>
            <a:endParaRPr lang="zh-CN" altLang="en-US" sz="2800" b="1">
              <a:latin typeface="Times New Roman" panose="02020603050405020304" charset="0"/>
              <a:ea typeface="微软雅黑" panose="020B0503020204020204" pitchFamily="34" charset="-122"/>
            </a:endParaRPr>
          </a:p>
          <a:p>
            <a:pPr>
              <a:lnSpc>
                <a:spcPts val="3200"/>
              </a:lnSpc>
            </a:pPr>
            <a:r>
              <a:rPr lang="en-US" altLang="zh-CN" sz="2800" b="1">
                <a:latin typeface="Times New Roman" panose="02020603050405020304" charset="0"/>
                <a:ea typeface="微软雅黑" panose="020B0503020204020204" pitchFamily="34" charset="-122"/>
              </a:rPr>
              <a:t>       </a:t>
            </a:r>
            <a:r>
              <a:rPr lang="zh-CN" altLang="en-US" sz="2800" b="1">
                <a:latin typeface="Times New Roman" panose="02020603050405020304" charset="0"/>
                <a:ea typeface="微软雅黑" panose="020B0503020204020204" pitchFamily="34" charset="-122"/>
              </a:rPr>
              <a:t>We </a:t>
            </a:r>
            <a:r>
              <a:rPr lang="zh-CN" altLang="en-US" sz="2800" b="1" u="sng">
                <a:latin typeface="Times New Roman" panose="02020603050405020304" charset="0"/>
                <a:ea typeface="微软雅黑" panose="020B0503020204020204" pitchFamily="34" charset="-122"/>
              </a:rPr>
              <a:t>feel honored</a:t>
            </a:r>
            <a:r>
              <a:rPr lang="zh-CN" altLang="en-US" sz="2800" b="1">
                <a:latin typeface="Times New Roman" panose="02020603050405020304" charset="0"/>
                <a:ea typeface="微软雅黑" panose="020B0503020204020204" pitchFamily="34" charset="-122"/>
              </a:rPr>
              <a:t>, and wish to</a:t>
            </a:r>
            <a:r>
              <a:rPr lang="zh-CN" altLang="en-US" sz="2800" b="1" u="sng">
                <a:latin typeface="Times New Roman" panose="02020603050405020304" charset="0"/>
                <a:ea typeface="微软雅黑" panose="020B0503020204020204" pitchFamily="34" charset="-122"/>
              </a:rPr>
              <a:t> express our heartfelt appreciation to </a:t>
            </a:r>
            <a:r>
              <a:rPr lang="zh-CN" altLang="en-US" sz="2800" b="1">
                <a:latin typeface="Times New Roman" panose="02020603050405020304" charset="0"/>
                <a:ea typeface="微软雅黑" panose="020B0503020204020204" pitchFamily="34" charset="-122"/>
              </a:rPr>
              <a:t>Professor Smith </a:t>
            </a:r>
            <a:r>
              <a:rPr lang="zh-CN" altLang="en-US" sz="2800" b="1" u="sng">
                <a:latin typeface="Times New Roman" panose="02020603050405020304" charset="0"/>
                <a:ea typeface="微软雅黑" panose="020B0503020204020204" pitchFamily="34" charset="-122"/>
              </a:rPr>
              <a:t>for </a:t>
            </a:r>
            <a:r>
              <a:rPr lang="zh-CN" altLang="en-US" sz="2800" b="1">
                <a:latin typeface="Times New Roman" panose="02020603050405020304" charset="0"/>
                <a:ea typeface="微软雅黑" panose="020B0503020204020204" pitchFamily="34" charset="-122"/>
              </a:rPr>
              <a:t>his graciously agreeing to</a:t>
            </a:r>
            <a:r>
              <a:rPr lang="zh-CN" altLang="en-US" sz="2800" b="1" u="sng">
                <a:latin typeface="Times New Roman" panose="02020603050405020304" charset="0"/>
                <a:ea typeface="微软雅黑" panose="020B0503020204020204" pitchFamily="34" charset="-122"/>
              </a:rPr>
              <a:t> give us this online lecture on</a:t>
            </a:r>
            <a:r>
              <a:rPr lang="en-US" altLang="zh-CN" sz="2800" b="1" u="sng">
                <a:latin typeface="Times New Roman" panose="02020603050405020304" charset="0"/>
                <a:ea typeface="微软雅黑" panose="020B0503020204020204" pitchFamily="34" charset="-122"/>
              </a:rPr>
              <a:t> </a:t>
            </a:r>
            <a:r>
              <a:rPr lang="en-US" altLang="zh-CN" sz="2800" b="1">
                <a:latin typeface="Times New Roman" panose="02020603050405020304" charset="0"/>
                <a:ea typeface="微软雅黑" panose="020B0503020204020204" pitchFamily="34" charset="-122"/>
              </a:rPr>
              <a:t> “</a:t>
            </a:r>
            <a:r>
              <a:rPr lang="zh-CN" altLang="en-US" sz="2800" b="1">
                <a:latin typeface="Times New Roman" panose="02020603050405020304" charset="0"/>
                <a:ea typeface="微软雅黑" panose="020B0503020204020204" pitchFamily="34" charset="-122"/>
              </a:rPr>
              <a:t>How to Write and Enjoy Poems</a:t>
            </a:r>
            <a:r>
              <a:rPr lang="en-US" altLang="zh-CN" sz="2800" b="1">
                <a:latin typeface="Times New Roman" panose="02020603050405020304" charset="0"/>
                <a:ea typeface="微软雅黑" panose="020B0503020204020204" pitchFamily="34" charset="-122"/>
              </a:rPr>
              <a:t>”</a:t>
            </a:r>
            <a:r>
              <a:rPr lang="zh-CN" altLang="en-US" sz="2800" b="1">
                <a:latin typeface="Times New Roman" panose="02020603050405020304" charset="0"/>
                <a:ea typeface="微软雅黑" panose="020B0503020204020204" pitchFamily="34" charset="-122"/>
              </a:rPr>
              <a:t>. So let's </a:t>
            </a:r>
            <a:r>
              <a:rPr lang="zh-CN" altLang="en-US" sz="2800" b="1" u="sng">
                <a:latin typeface="Times New Roman" panose="02020603050405020304" charset="0"/>
                <a:ea typeface="微软雅黑" panose="020B0503020204020204" pitchFamily="34" charset="-122"/>
              </a:rPr>
              <a:t>show our warm welcome!</a:t>
            </a:r>
            <a:r>
              <a:rPr lang="en-US" altLang="zh-CN" sz="2800" b="1">
                <a:latin typeface="Times New Roman" panose="02020603050405020304" charset="0"/>
                <a:ea typeface="微软雅黑" panose="020B0503020204020204" pitchFamily="34" charset="-122"/>
              </a:rPr>
              <a:t> </a:t>
            </a:r>
            <a:endParaRPr lang="en-US" altLang="zh-CN" sz="2800" b="1">
              <a:latin typeface="Times New Roman" panose="02020603050405020304" charset="0"/>
              <a:ea typeface="微软雅黑" panose="020B0503020204020204" pitchFamily="34" charset="-122"/>
            </a:endParaRPr>
          </a:p>
          <a:p>
            <a:pPr>
              <a:lnSpc>
                <a:spcPts val="3200"/>
              </a:lnSpc>
            </a:pPr>
            <a:r>
              <a:rPr lang="en-US" altLang="zh-CN" sz="2800" b="1">
                <a:latin typeface="Times New Roman" panose="02020603050405020304" charset="0"/>
                <a:ea typeface="微软雅黑" panose="020B0503020204020204" pitchFamily="34" charset="-122"/>
              </a:rPr>
              <a:t>       </a:t>
            </a:r>
            <a:r>
              <a:rPr lang="zh-CN" altLang="en-US" sz="2800" b="1">
                <a:latin typeface="Times New Roman" panose="02020603050405020304" charset="0"/>
                <a:ea typeface="微软雅黑" panose="020B0503020204020204" pitchFamily="34" charset="-122"/>
              </a:rPr>
              <a:t>Prof. Smith is a well­known poet, and he will </a:t>
            </a:r>
            <a:r>
              <a:rPr lang="zh-CN" altLang="en-US" sz="2800" b="1" u="sng">
                <a:latin typeface="Times New Roman" panose="02020603050405020304" charset="0"/>
                <a:ea typeface="微软雅黑" panose="020B0503020204020204" pitchFamily="34" charset="-122"/>
              </a:rPr>
              <a:t>illustrate</a:t>
            </a:r>
            <a:r>
              <a:rPr lang="zh-CN" altLang="en-US" sz="2800" b="1">
                <a:latin typeface="Times New Roman" panose="02020603050405020304" charset="0"/>
                <a:ea typeface="微软雅黑" panose="020B0503020204020204" pitchFamily="34" charset="-122"/>
              </a:rPr>
              <a:t> the connotations of poems in structure, imagery, and rhyme </a:t>
            </a:r>
            <a:r>
              <a:rPr lang="zh-CN" altLang="en-US" sz="2800" b="1" u="sng">
                <a:latin typeface="Times New Roman" panose="02020603050405020304" charset="0"/>
                <a:ea typeface="微软雅黑" panose="020B0503020204020204" pitchFamily="34" charset="-122"/>
              </a:rPr>
              <a:t>by sharing his own poems</a:t>
            </a:r>
            <a:r>
              <a:rPr lang="zh-CN" altLang="en-US" sz="2800" b="1">
                <a:latin typeface="Times New Roman" panose="02020603050405020304" charset="0"/>
                <a:ea typeface="微软雅黑" panose="020B0503020204020204" pitchFamily="34" charset="-122"/>
              </a:rPr>
              <a:t>. Thus, it is a great opportunity to improve our writing procedures and skills and I am sure it will </a:t>
            </a:r>
            <a:r>
              <a:rPr lang="zh-CN" altLang="en-US" sz="2800" b="1" u="sng">
                <a:latin typeface="Times New Roman" panose="02020603050405020304" charset="0"/>
                <a:ea typeface="微软雅黑" panose="020B0503020204020204" pitchFamily="34" charset="-122"/>
              </a:rPr>
              <a:t>be of significant benefit to</a:t>
            </a:r>
            <a:r>
              <a:rPr lang="zh-CN" altLang="en-US" sz="2800" b="1">
                <a:latin typeface="Times New Roman" panose="02020603050405020304" charset="0"/>
                <a:ea typeface="微软雅黑" panose="020B0503020204020204" pitchFamily="34" charset="-122"/>
              </a:rPr>
              <a:t> us all. </a:t>
            </a:r>
            <a:endParaRPr lang="zh-CN" altLang="en-US" sz="2800" b="1">
              <a:latin typeface="Times New Roman" panose="02020603050405020304" charset="0"/>
              <a:ea typeface="微软雅黑" panose="020B0503020204020204" pitchFamily="34" charset="-122"/>
            </a:endParaRPr>
          </a:p>
          <a:p>
            <a:pPr>
              <a:lnSpc>
                <a:spcPts val="3200"/>
              </a:lnSpc>
            </a:pPr>
            <a:r>
              <a:rPr lang="en-US" altLang="zh-CN" sz="2800" b="1">
                <a:latin typeface="Times New Roman" panose="02020603050405020304" charset="0"/>
                <a:ea typeface="微软雅黑" panose="020B0503020204020204" pitchFamily="34" charset="-122"/>
              </a:rPr>
              <a:t>       </a:t>
            </a:r>
            <a:r>
              <a:rPr lang="zh-CN" altLang="en-US" sz="2800" b="1">
                <a:latin typeface="Times New Roman" panose="02020603050405020304" charset="0"/>
                <a:ea typeface="微软雅黑" panose="020B0503020204020204" pitchFamily="34" charset="-122"/>
              </a:rPr>
              <a:t>I hope all </a:t>
            </a:r>
            <a:r>
              <a:rPr lang="zh-CN" altLang="en-US" sz="2800" b="1" u="sng">
                <a:latin typeface="Times New Roman" panose="02020603050405020304" charset="0"/>
                <a:ea typeface="微软雅黑" panose="020B0503020204020204" pitchFamily="34" charset="-122"/>
              </a:rPr>
              <a:t>in attendance</a:t>
            </a:r>
            <a:r>
              <a:rPr lang="zh-CN" altLang="en-US" sz="2800" b="1">
                <a:latin typeface="Times New Roman" panose="02020603050405020304" charset="0"/>
                <a:ea typeface="微软雅黑" panose="020B0503020204020204" pitchFamily="34" charset="-122"/>
              </a:rPr>
              <a:t> will </a:t>
            </a:r>
            <a:r>
              <a:rPr lang="zh-CN" altLang="en-US" sz="2800" b="1" u="sng">
                <a:latin typeface="Times New Roman" panose="02020603050405020304" charset="0"/>
                <a:ea typeface="微软雅黑" panose="020B0503020204020204" pitchFamily="34" charset="-122"/>
              </a:rPr>
              <a:t>participate positively</a:t>
            </a:r>
            <a:r>
              <a:rPr lang="zh-CN" altLang="en-US" sz="2800" b="1">
                <a:latin typeface="Times New Roman" panose="02020603050405020304" charset="0"/>
                <a:ea typeface="微软雅黑" panose="020B0503020204020204" pitchFamily="34" charset="-122"/>
              </a:rPr>
              <a:t> and follow his instructions</a:t>
            </a:r>
            <a:r>
              <a:rPr lang="zh-CN" altLang="en-US" sz="2800" b="1" u="sng">
                <a:latin typeface="Times New Roman" panose="02020603050405020304" charset="0"/>
                <a:ea typeface="微软雅黑" panose="020B0503020204020204" pitchFamily="34" charset="-122"/>
              </a:rPr>
              <a:t> as requested</a:t>
            </a:r>
            <a:r>
              <a:rPr lang="zh-CN" altLang="en-US" sz="2800" b="1">
                <a:latin typeface="Times New Roman" panose="02020603050405020304" charset="0"/>
                <a:ea typeface="微软雅黑" panose="020B0503020204020204" pitchFamily="34" charset="-122"/>
              </a:rPr>
              <a:t>. You may also</a:t>
            </a:r>
            <a:r>
              <a:rPr lang="zh-CN" altLang="en-US" sz="2800" b="1" u="sng">
                <a:latin typeface="Times New Roman" panose="02020603050405020304" charset="0"/>
                <a:ea typeface="微软雅黑" panose="020B0503020204020204" pitchFamily="34" charset="-122"/>
              </a:rPr>
              <a:t> take notes if necessary.</a:t>
            </a:r>
            <a:r>
              <a:rPr lang="zh-CN" altLang="en-US" sz="2800" b="1">
                <a:latin typeface="Times New Roman" panose="02020603050405020304" charset="0"/>
                <a:ea typeface="微软雅黑" panose="020B0503020204020204" pitchFamily="34" charset="-122"/>
              </a:rPr>
              <a:t> There will be</a:t>
            </a:r>
            <a:r>
              <a:rPr lang="zh-CN" altLang="en-US" sz="2800" b="1" u="sng">
                <a:latin typeface="Times New Roman" panose="02020603050405020304" charset="0"/>
                <a:ea typeface="微软雅黑" panose="020B0503020204020204" pitchFamily="34" charset="-122"/>
              </a:rPr>
              <a:t> a five­minute question­and­answer session</a:t>
            </a:r>
            <a:r>
              <a:rPr lang="zh-CN" altLang="en-US" sz="2800" b="1">
                <a:latin typeface="Times New Roman" panose="02020603050405020304" charset="0"/>
                <a:ea typeface="微软雅黑" panose="020B0503020204020204" pitchFamily="34" charset="-122"/>
              </a:rPr>
              <a:t> following the lecture, which will </a:t>
            </a:r>
            <a:r>
              <a:rPr lang="zh-CN" altLang="en-US" sz="2800" b="1" u="sng">
                <a:latin typeface="Times New Roman" panose="02020603050405020304" charset="0"/>
                <a:ea typeface="微软雅黑" panose="020B0503020204020204" pitchFamily="34" charset="-122"/>
              </a:rPr>
              <a:t>allow you an opportunity to</a:t>
            </a:r>
            <a:r>
              <a:rPr lang="zh-CN" altLang="en-US" sz="2800" b="1">
                <a:latin typeface="Times New Roman" panose="02020603050405020304" charset="0"/>
                <a:ea typeface="微软雅黑" panose="020B0503020204020204" pitchFamily="34" charset="-122"/>
              </a:rPr>
              <a:t> ask questions and </a:t>
            </a:r>
            <a:r>
              <a:rPr lang="zh-CN" altLang="en-US" sz="2800" b="1" u="sng">
                <a:latin typeface="Times New Roman" panose="02020603050405020304" charset="0"/>
                <a:ea typeface="微软雅黑" panose="020B0503020204020204" pitchFamily="34" charset="-122"/>
              </a:rPr>
              <a:t>actively participate in </a:t>
            </a:r>
            <a:r>
              <a:rPr lang="zh-CN" altLang="en-US" sz="2800" b="1">
                <a:latin typeface="Times New Roman" panose="02020603050405020304" charset="0"/>
                <a:ea typeface="微软雅黑" panose="020B0503020204020204" pitchFamily="34" charset="-122"/>
              </a:rPr>
              <a:t>the discussion. </a:t>
            </a:r>
            <a:r>
              <a:rPr lang="zh-CN" altLang="en-US" sz="2800" b="1" u="sng">
                <a:latin typeface="Times New Roman" panose="02020603050405020304" charset="0"/>
                <a:ea typeface="微软雅黑" panose="020B0503020204020204" pitchFamily="34" charset="-122"/>
                <a:sym typeface="微软雅黑" panose="020B0503020204020204" pitchFamily="34" charset="-122"/>
              </a:rPr>
              <a:t>Now, let</a:t>
            </a:r>
            <a:r>
              <a:rPr lang="en-US" altLang="zh-CN" sz="2800" b="1" u="sng">
                <a:latin typeface="Times New Roman" panose="02020603050405020304" charset="0"/>
                <a:ea typeface="微软雅黑" panose="020B0503020204020204" pitchFamily="34" charset="-122"/>
                <a:sym typeface="微软雅黑" panose="020B0503020204020204" pitchFamily="34" charset="-122"/>
              </a:rPr>
              <a:t>’</a:t>
            </a:r>
            <a:r>
              <a:rPr lang="zh-CN" altLang="en-US" sz="2800" b="1" u="sng">
                <a:latin typeface="Times New Roman" panose="02020603050405020304" charset="0"/>
                <a:ea typeface="微软雅黑" panose="020B0503020204020204" pitchFamily="34" charset="-122"/>
                <a:sym typeface="微软雅黑" panose="020B0503020204020204" pitchFamily="34" charset="-122"/>
              </a:rPr>
              <a:t>s welcome Professor Smith with our warmest applause</a:t>
            </a:r>
            <a:r>
              <a:rPr lang="en-US" altLang="zh-CN" sz="2800" b="1" u="sng">
                <a:latin typeface="Times New Roman" panose="02020603050405020304" charset="0"/>
                <a:ea typeface="微软雅黑" panose="020B0503020204020204" pitchFamily="34" charset="-122"/>
                <a:sym typeface="微软雅黑" panose="020B0503020204020204" pitchFamily="34" charset="-122"/>
              </a:rPr>
              <a:t>.</a:t>
            </a:r>
            <a:endParaRPr lang="en-US" altLang="zh-CN" sz="2800" b="1" u="sng">
              <a:latin typeface="Times New Roman" panose="02020603050405020304" charset="0"/>
              <a:ea typeface="微软雅黑" panose="020B0503020204020204" pitchFamily="34" charset="-122"/>
              <a:sym typeface="微软雅黑" panose="020B0503020204020204" pitchFamily="34" charset="-122"/>
            </a:endParaRPr>
          </a:p>
        </p:txBody>
      </p:sp>
      <p:sp>
        <p:nvSpPr>
          <p:cNvPr id="32770" name="文本框 1"/>
          <p:cNvSpPr txBox="1"/>
          <p:nvPr/>
        </p:nvSpPr>
        <p:spPr>
          <a:xfrm>
            <a:off x="8002270" y="329248"/>
            <a:ext cx="2781300" cy="522287"/>
          </a:xfrm>
          <a:prstGeom prst="rect">
            <a:avLst/>
          </a:prstGeom>
          <a:solidFill>
            <a:srgbClr val="7030A0"/>
          </a:solidFill>
          <a:ln w="9525" cap="flat" cmpd="sng">
            <a:solidFill>
              <a:srgbClr val="7030A0"/>
            </a:solidFill>
            <a:prstDash val="solid"/>
            <a:round/>
            <a:headEnd type="none" w="med" len="med"/>
            <a:tailEnd type="none" w="med" len="med"/>
          </a:ln>
        </p:spPr>
        <p:txBody>
          <a:bodyPr wrap="square" anchor="t" anchorCtr="0">
            <a:spAutoFit/>
          </a:bodyPr>
          <a:p>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表示欢迎和感谢</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1" name="文本框 2"/>
          <p:cNvSpPr txBox="1"/>
          <p:nvPr/>
        </p:nvSpPr>
        <p:spPr>
          <a:xfrm>
            <a:off x="7720330" y="3282950"/>
            <a:ext cx="3827463" cy="520700"/>
          </a:xfrm>
          <a:prstGeom prst="rect">
            <a:avLst/>
          </a:prstGeom>
          <a:solidFill>
            <a:srgbClr val="7030A0"/>
          </a:solidFill>
          <a:ln w="9525" cap="flat" cmpd="sng">
            <a:solidFill>
              <a:srgbClr val="7030A0"/>
            </a:solidFill>
            <a:prstDash val="solid"/>
            <a:round/>
            <a:headEnd type="none" w="med" len="med"/>
            <a:tailEnd type="none" w="med" len="med"/>
          </a:ln>
        </p:spPr>
        <p:txBody>
          <a:bodyPr wrap="square" anchor="t" anchorCtr="0">
            <a:spAutoFit/>
          </a:bodyPr>
          <a:p>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介绍教授以及讲座内容</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772" name="文本框 3"/>
          <p:cNvSpPr txBox="1"/>
          <p:nvPr/>
        </p:nvSpPr>
        <p:spPr>
          <a:xfrm>
            <a:off x="1945005" y="5919470"/>
            <a:ext cx="2633663" cy="522288"/>
          </a:xfrm>
          <a:prstGeom prst="rect">
            <a:avLst/>
          </a:prstGeom>
          <a:solidFill>
            <a:srgbClr val="7030A0"/>
          </a:solidFill>
          <a:ln w="9525" cap="flat" cmpd="sng">
            <a:solidFill>
              <a:srgbClr val="7030A0"/>
            </a:solidFill>
            <a:prstDash val="solid"/>
            <a:round/>
            <a:headEnd type="none" w="med" len="med"/>
            <a:tailEnd type="none" w="med" len="med"/>
          </a:ln>
        </p:spPr>
        <p:txBody>
          <a:bodyPr wrap="square" anchor="t" anchorCtr="0">
            <a:spAutoFit/>
          </a:bodyPr>
          <a:p>
            <a:r>
              <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对听众的要求</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665480" y="0"/>
            <a:ext cx="6096000" cy="544195"/>
          </a:xfrm>
          <a:prstGeom prst="rect">
            <a:avLst/>
          </a:prstGeom>
          <a:noFill/>
        </p:spPr>
        <p:txBody>
          <a:bodyPr wrap="square" rtlCol="0" anchor="t">
            <a:noAutofit/>
          </a:bodyPr>
          <a:p>
            <a:r>
              <a:rPr lang="en-US" altLang="zh-CN" sz="2800" dirty="0">
                <a:solidFill>
                  <a:srgbClr val="224042"/>
                </a:solidFill>
                <a:highlight>
                  <a:srgbClr val="FFFF00"/>
                </a:highlight>
                <a:ea typeface="宋体" panose="02010600030101010101" pitchFamily="2" charset="-122"/>
                <a:cs typeface="+mn-ea"/>
                <a:sym typeface="+mn-lt"/>
              </a:rPr>
              <a:t>o</a:t>
            </a:r>
            <a:r>
              <a:rPr lang="en-US" altLang="zh-CN" sz="2800" dirty="0">
                <a:solidFill>
                  <a:srgbClr val="224042"/>
                </a:solidFill>
                <a:highlight>
                  <a:srgbClr val="FFFF00"/>
                </a:highlight>
                <a:ea typeface="宋体" panose="02010600030101010101" pitchFamily="2" charset="-122"/>
                <a:cs typeface="+mn-ea"/>
                <a:sym typeface="+mn-lt"/>
              </a:rPr>
              <a:t>fficial version</a:t>
            </a:r>
            <a:endParaRPr lang="en-US" altLang="zh-CN" sz="2800" dirty="0">
              <a:solidFill>
                <a:srgbClr val="224042"/>
              </a:solidFill>
              <a:highlight>
                <a:srgbClr val="FFFF00"/>
              </a:highlight>
              <a:ea typeface="宋体" panose="02010600030101010101" pitchFamily="2" charset="-122"/>
              <a:cs typeface="+mn-ea"/>
              <a:sym typeface="+mn-lt"/>
            </a:endParaRP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363220"/>
            <a:ext cx="11942445" cy="6620510"/>
          </a:xfrm>
          <a:prstGeom prst="rect">
            <a:avLst/>
          </a:prstGeom>
          <a:noFill/>
        </p:spPr>
        <p:txBody>
          <a:bodyPr wrap="square" rtlCol="0">
            <a:noAutofit/>
          </a:bodyPr>
          <a:p>
            <a:pPr indent="0" algn="just"/>
            <a:r>
              <a:rPr lang="en-US" sz="2800">
                <a:latin typeface="Times New Roman" panose="02020603050405020304" charset="0"/>
                <a:ea typeface="宋体" panose="02010600030101010101" pitchFamily="2" charset="-122"/>
                <a:cs typeface="Times New Roman" panose="02020603050405020304" charset="0"/>
                <a:sym typeface="+mn-ea"/>
              </a:rPr>
              <a:t>Dear fellow students</a:t>
            </a:r>
            <a:r>
              <a:rPr lang="zh-CN" sz="2800">
                <a:latin typeface="Times New Roman" panose="02020603050405020304" charset="0"/>
                <a:ea typeface="宋体" panose="02010600030101010101" pitchFamily="2" charset="-122"/>
                <a:cs typeface="Times New Roman" panose="02020603050405020304" charset="0"/>
                <a:sym typeface="+mn-ea"/>
              </a:rPr>
              <a:t>，</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u="sng">
                <a:latin typeface="Times New Roman" panose="02020603050405020304" charset="0"/>
                <a:ea typeface="宋体" panose="02010600030101010101" pitchFamily="2" charset="-122"/>
                <a:cs typeface="Times New Roman" panose="02020603050405020304" charset="0"/>
                <a:sym typeface="+mn-ea"/>
              </a:rPr>
              <a:t>Welcome to your arrival</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u="sng">
                <a:latin typeface="Times New Roman" panose="02020603050405020304" charset="0"/>
                <a:ea typeface="宋体" panose="02010600030101010101" pitchFamily="2" charset="-122"/>
                <a:cs typeface="Times New Roman" panose="02020603050405020304" charset="0"/>
                <a:sym typeface="+mn-ea"/>
              </a:rPr>
              <a:t>Exceedingly privileged to</a:t>
            </a:r>
            <a:r>
              <a:rPr lang="en-US" sz="2800">
                <a:latin typeface="Times New Roman" panose="02020603050405020304" charset="0"/>
                <a:ea typeface="宋体" panose="02010600030101010101" pitchFamily="2" charset="-122"/>
                <a:cs typeface="Times New Roman" panose="02020603050405020304" charset="0"/>
                <a:sym typeface="+mn-ea"/>
              </a:rPr>
              <a:t> invite professor Smith to </a:t>
            </a:r>
            <a:r>
              <a:rPr lang="en-US" sz="2800" u="sng">
                <a:latin typeface="Times New Roman" panose="02020603050405020304" charset="0"/>
                <a:ea typeface="宋体" panose="02010600030101010101" pitchFamily="2" charset="-122"/>
                <a:cs typeface="Times New Roman" panose="02020603050405020304" charset="0"/>
                <a:sym typeface="+mn-ea"/>
              </a:rPr>
              <a:t>deliver an online lecture</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u="sng">
                <a:latin typeface="Times New Roman" panose="02020603050405020304" charset="0"/>
                <a:ea typeface="宋体" panose="02010600030101010101" pitchFamily="2" charset="-122"/>
                <a:cs typeface="Times New Roman" panose="02020603050405020304" charset="0"/>
                <a:sym typeface="+mn-ea"/>
              </a:rPr>
              <a:t>regarding</a:t>
            </a:r>
            <a:r>
              <a:rPr lang="en-US" sz="2800">
                <a:latin typeface="Times New Roman" panose="02020603050405020304" charset="0"/>
                <a:ea typeface="宋体" panose="02010600030101010101" pitchFamily="2" charset="-122"/>
                <a:cs typeface="Times New Roman" panose="02020603050405020304" charset="0"/>
                <a:sym typeface="+mn-ea"/>
              </a:rPr>
              <a:t> “How to Write and Enjoy Poems”, I couldn’t help </a:t>
            </a:r>
            <a:r>
              <a:rPr lang="en-US" sz="2800" u="sng">
                <a:latin typeface="Times New Roman" panose="02020603050405020304" charset="0"/>
                <a:ea typeface="宋体" panose="02010600030101010101" pitchFamily="2" charset="-122"/>
                <a:cs typeface="Times New Roman" panose="02020603050405020304" charset="0"/>
                <a:sym typeface="+mn-ea"/>
              </a:rPr>
              <a:t>extending our cordial gratitude and appreciation to</a:t>
            </a:r>
            <a:r>
              <a:rPr lang="en-US" sz="2800">
                <a:latin typeface="Times New Roman" panose="02020603050405020304" charset="0"/>
                <a:ea typeface="宋体" panose="02010600030101010101" pitchFamily="2" charset="-122"/>
                <a:cs typeface="Times New Roman" panose="02020603050405020304" charset="0"/>
                <a:sym typeface="+mn-ea"/>
              </a:rPr>
              <a:t> him.	Professor Smith, a </a:t>
            </a:r>
            <a:r>
              <a:rPr lang="en-US" sz="2800" u="sng">
                <a:latin typeface="Times New Roman" panose="02020603050405020304" charset="0"/>
                <a:ea typeface="宋体" panose="02010600030101010101" pitchFamily="2" charset="-122"/>
                <a:cs typeface="Times New Roman" panose="02020603050405020304" charset="0"/>
                <a:sym typeface="+mn-ea"/>
              </a:rPr>
              <a:t>distinguished</a:t>
            </a:r>
            <a:r>
              <a:rPr lang="en-US" sz="2800">
                <a:latin typeface="Times New Roman" panose="02020603050405020304" charset="0"/>
                <a:ea typeface="宋体" panose="02010600030101010101" pitchFamily="2" charset="-122"/>
                <a:cs typeface="Times New Roman" panose="02020603050405020304" charset="0"/>
                <a:sym typeface="+mn-ea"/>
              </a:rPr>
              <a:t> poet , </a:t>
            </a:r>
            <a:r>
              <a:rPr lang="en-US" sz="2800" u="sng">
                <a:latin typeface="Times New Roman" panose="02020603050405020304" charset="0"/>
                <a:ea typeface="宋体" panose="02010600030101010101" pitchFamily="2" charset="-122"/>
                <a:cs typeface="Times New Roman" panose="02020603050405020304" charset="0"/>
                <a:sym typeface="+mn-ea"/>
              </a:rPr>
              <a:t>is proficient in</a:t>
            </a:r>
            <a:r>
              <a:rPr lang="en-US" sz="2800">
                <a:latin typeface="Times New Roman" panose="02020603050405020304" charset="0"/>
                <a:ea typeface="宋体" panose="02010600030101010101" pitchFamily="2" charset="-122"/>
                <a:cs typeface="Times New Roman" panose="02020603050405020304" charset="0"/>
                <a:sym typeface="+mn-ea"/>
              </a:rPr>
              <a:t> poems and </a:t>
            </a:r>
            <a:r>
              <a:rPr lang="en-US" sz="2800" u="sng">
                <a:latin typeface="Times New Roman" panose="02020603050405020304" charset="0"/>
                <a:ea typeface="宋体" panose="02010600030101010101" pitchFamily="2" charset="-122"/>
                <a:cs typeface="Times New Roman" panose="02020603050405020304" charset="0"/>
                <a:sym typeface="+mn-ea"/>
              </a:rPr>
              <a:t>have a remarkable insight into </a:t>
            </a:r>
            <a:r>
              <a:rPr lang="en-US" sz="2800">
                <a:latin typeface="Times New Roman" panose="02020603050405020304" charset="0"/>
                <a:ea typeface="宋体" panose="02010600030101010101" pitchFamily="2" charset="-122"/>
                <a:cs typeface="Times New Roman" panose="02020603050405020304" charset="0"/>
                <a:sym typeface="+mn-ea"/>
              </a:rPr>
              <a:t>it. The following  four aspects of poems </a:t>
            </a:r>
            <a:r>
              <a:rPr lang="en-US" sz="2800" u="sng">
                <a:latin typeface="Times New Roman" panose="02020603050405020304" charset="0"/>
                <a:ea typeface="宋体" panose="02010600030101010101" pitchFamily="2" charset="-122"/>
                <a:cs typeface="Times New Roman" panose="02020603050405020304" charset="0"/>
                <a:sym typeface="+mn-ea"/>
              </a:rPr>
              <a:t>will be elaborated</a:t>
            </a:r>
            <a:r>
              <a:rPr lang="en-US" sz="2800">
                <a:latin typeface="Times New Roman" panose="02020603050405020304" charset="0"/>
                <a:ea typeface="宋体" panose="02010600030101010101" pitchFamily="2" charset="-122"/>
                <a:cs typeface="Times New Roman" panose="02020603050405020304" charset="0"/>
                <a:sym typeface="+mn-ea"/>
              </a:rPr>
              <a:t>: meter, rhyme, stanza and judgment, thus making us have a fantastic taste of their characteristics.</a:t>
            </a:r>
            <a:r>
              <a:rPr lang="en-US" sz="2800" u="sng">
                <a:latin typeface="Times New Roman" panose="02020603050405020304" charset="0"/>
                <a:ea typeface="宋体" panose="02010600030101010101" pitchFamily="2" charset="-122"/>
                <a:cs typeface="Times New Roman" panose="02020603050405020304" charset="0"/>
                <a:sym typeface="+mn-ea"/>
              </a:rPr>
              <a:t>Through</a:t>
            </a:r>
            <a:r>
              <a:rPr lang="en-US" sz="2800">
                <a:latin typeface="Times New Roman" panose="02020603050405020304" charset="0"/>
                <a:ea typeface="宋体" panose="02010600030101010101" pitchFamily="2" charset="-122"/>
                <a:cs typeface="Times New Roman" panose="02020603050405020304" charset="0"/>
                <a:sym typeface="+mn-ea"/>
              </a:rPr>
              <a:t> this lecture, not only can we </a:t>
            </a:r>
            <a:r>
              <a:rPr lang="en-US" sz="2800" u="sng">
                <a:latin typeface="Times New Roman" panose="02020603050405020304" charset="0"/>
                <a:ea typeface="宋体" panose="02010600030101010101" pitchFamily="2" charset="-122"/>
                <a:cs typeface="Times New Roman" panose="02020603050405020304" charset="0"/>
                <a:sym typeface="+mn-ea"/>
              </a:rPr>
              <a:t>comprehend</a:t>
            </a:r>
            <a:r>
              <a:rPr lang="en-US" sz="2800">
                <a:latin typeface="Times New Roman" panose="02020603050405020304" charset="0"/>
                <a:ea typeface="宋体" panose="02010600030101010101" pitchFamily="2" charset="-122"/>
                <a:cs typeface="Times New Roman" panose="02020603050405020304" charset="0"/>
                <a:sym typeface="+mn-ea"/>
              </a:rPr>
              <a:t> the unique as well as extraordinary</a:t>
            </a:r>
            <a:r>
              <a:rPr lang="en-US" sz="2800" u="sng">
                <a:latin typeface="Times New Roman" panose="02020603050405020304" charset="0"/>
                <a:ea typeface="宋体" panose="02010600030101010101" pitchFamily="2" charset="-122"/>
                <a:cs typeface="Times New Roman" panose="02020603050405020304" charset="0"/>
                <a:sym typeface="+mn-ea"/>
              </a:rPr>
              <a:t> charm</a:t>
            </a:r>
            <a:r>
              <a:rPr lang="en-US" sz="2800">
                <a:latin typeface="Times New Roman" panose="02020603050405020304" charset="0"/>
                <a:ea typeface="宋体" panose="02010600030101010101" pitchFamily="2" charset="-122"/>
                <a:cs typeface="Times New Roman" panose="02020603050405020304" charset="0"/>
                <a:sym typeface="+mn-ea"/>
              </a:rPr>
              <a:t> of poetry, but also </a:t>
            </a:r>
            <a:r>
              <a:rPr lang="en-US" sz="2800" u="sng">
                <a:latin typeface="Times New Roman" panose="02020603050405020304" charset="0"/>
                <a:ea typeface="宋体" panose="02010600030101010101" pitchFamily="2" charset="-122"/>
                <a:cs typeface="Times New Roman" panose="02020603050405020304" charset="0"/>
                <a:sym typeface="+mn-ea"/>
              </a:rPr>
              <a:t>enhance our capability of </a:t>
            </a:r>
            <a:r>
              <a:rPr lang="en-US" sz="2800">
                <a:latin typeface="Times New Roman" panose="02020603050405020304" charset="0"/>
                <a:ea typeface="宋体" panose="02010600030101010101" pitchFamily="2" charset="-122"/>
                <a:cs typeface="Times New Roman" panose="02020603050405020304" charset="0"/>
                <a:sym typeface="+mn-ea"/>
              </a:rPr>
              <a:t>appreciating and writing poems.   	</a:t>
            </a:r>
            <a:r>
              <a:rPr lang="en-US" sz="2800" u="sng">
                <a:latin typeface="Times New Roman" panose="02020603050405020304" charset="0"/>
                <a:ea typeface="宋体" panose="02010600030101010101" pitchFamily="2" charset="-122"/>
                <a:cs typeface="Times New Roman" panose="02020603050405020304" charset="0"/>
                <a:sym typeface="+mn-ea"/>
              </a:rPr>
              <a:t>Aimed at</a:t>
            </a:r>
            <a:r>
              <a:rPr lang="en-US" sz="2800">
                <a:latin typeface="Times New Roman" panose="02020603050405020304" charset="0"/>
                <a:ea typeface="宋体" panose="02010600030101010101" pitchFamily="2" charset="-122"/>
                <a:cs typeface="Times New Roman" panose="02020603050405020304" charset="0"/>
                <a:sym typeface="+mn-ea"/>
              </a:rPr>
              <a:t> providing a</a:t>
            </a:r>
            <a:r>
              <a:rPr lang="en-US" sz="2800" u="sng">
                <a:latin typeface="Times New Roman" panose="02020603050405020304" charset="0"/>
                <a:ea typeface="宋体" panose="02010600030101010101" pitchFamily="2" charset="-122"/>
                <a:cs typeface="Times New Roman" panose="02020603050405020304" charset="0"/>
                <a:sym typeface="+mn-ea"/>
              </a:rPr>
              <a:t> sound</a:t>
            </a:r>
            <a:r>
              <a:rPr lang="en-US" sz="2800">
                <a:latin typeface="Times New Roman" panose="02020603050405020304" charset="0"/>
                <a:ea typeface="宋体" panose="02010600030101010101" pitchFamily="2" charset="-122"/>
                <a:cs typeface="Times New Roman" panose="02020603050405020304" charset="0"/>
                <a:sym typeface="+mn-ea"/>
              </a:rPr>
              <a:t> lecture environment, please</a:t>
            </a:r>
            <a:r>
              <a:rPr lang="en-US" sz="2800" u="sng">
                <a:latin typeface="Times New Roman" panose="02020603050405020304" charset="0"/>
                <a:ea typeface="宋体" panose="02010600030101010101" pitchFamily="2" charset="-122"/>
                <a:cs typeface="Times New Roman" panose="02020603050405020304" charset="0"/>
                <a:sym typeface="+mn-ea"/>
              </a:rPr>
              <a:t> switch off your phone or  turn off its ring</a:t>
            </a:r>
            <a:r>
              <a:rPr lang="en-US" sz="2800">
                <a:latin typeface="Times New Roman" panose="02020603050405020304" charset="0"/>
                <a:ea typeface="宋体" panose="02010600030101010101" pitchFamily="2" charset="-122"/>
                <a:cs typeface="Times New Roman" panose="02020603050405020304" charset="0"/>
                <a:sym typeface="+mn-ea"/>
              </a:rPr>
              <a:t>. Additionally, there will be </a:t>
            </a:r>
            <a:r>
              <a:rPr lang="en-US" sz="2800" u="sng">
                <a:latin typeface="Times New Roman" panose="02020603050405020304" charset="0"/>
                <a:ea typeface="宋体" panose="02010600030101010101" pitchFamily="2" charset="-122"/>
                <a:cs typeface="Times New Roman" panose="02020603050405020304" charset="0"/>
                <a:sym typeface="+mn-ea"/>
              </a:rPr>
              <a:t>an interactive session</a:t>
            </a:r>
            <a:r>
              <a:rPr lang="en-US" sz="2800">
                <a:latin typeface="Times New Roman" panose="02020603050405020304" charset="0"/>
                <a:ea typeface="宋体" panose="02010600030101010101" pitchFamily="2" charset="-122"/>
                <a:cs typeface="Times New Roman" panose="02020603050405020304" charset="0"/>
                <a:sym typeface="+mn-ea"/>
              </a:rPr>
              <a:t> during the course of the lecture we are expected to enthusiastically </a:t>
            </a:r>
            <a:r>
              <a:rPr lang="en-US" sz="2800" u="sng">
                <a:latin typeface="Times New Roman" panose="02020603050405020304" charset="0"/>
                <a:ea typeface="宋体" panose="02010600030101010101" pitchFamily="2" charset="-122"/>
                <a:cs typeface="Times New Roman" panose="02020603050405020304" charset="0"/>
                <a:sym typeface="+mn-ea"/>
              </a:rPr>
              <a:t>be engaged in</a:t>
            </a:r>
            <a:r>
              <a:rPr lang="en-US" sz="2800">
                <a:latin typeface="Times New Roman" panose="02020603050405020304" charset="0"/>
                <a:ea typeface="宋体" panose="02010600030101010101" pitchFamily="2" charset="-122"/>
                <a:cs typeface="Times New Roman" panose="02020603050405020304" charset="0"/>
                <a:sym typeface="+mn-ea"/>
              </a:rPr>
              <a:t>.That's all, thank you.</a:t>
            </a:r>
            <a:endParaRPr lang="zh-CN" altLang="en-US" sz="2800">
              <a:latin typeface="Times New Roman" panose="02020603050405020304" charset="0"/>
              <a:cs typeface="Times New Roman" panose="02020603050405020304" charset="0"/>
            </a:endParaRPr>
          </a:p>
        </p:txBody>
      </p:sp>
      <p:sp>
        <p:nvSpPr>
          <p:cNvPr id="4" name="文本框 3"/>
          <p:cNvSpPr txBox="1"/>
          <p:nvPr/>
        </p:nvSpPr>
        <p:spPr>
          <a:xfrm>
            <a:off x="2517775" y="0"/>
            <a:ext cx="6096000" cy="521970"/>
          </a:xfrm>
          <a:prstGeom prst="rect">
            <a:avLst/>
          </a:prstGeom>
          <a:noFill/>
        </p:spPr>
        <p:txBody>
          <a:bodyPr wrap="square" rtlCol="0" anchor="t">
            <a:spAutoFit/>
          </a:bodyPr>
          <a:p>
            <a:r>
              <a:rPr lang="zh-CN" altLang="zh-CN" sz="2800" dirty="0">
                <a:solidFill>
                  <a:srgbClr val="224042"/>
                </a:solidFill>
                <a:highlight>
                  <a:srgbClr val="FFFF00"/>
                </a:highlight>
                <a:ea typeface="宋体" panose="02010600030101010101" pitchFamily="2" charset="-122"/>
                <a:cs typeface="+mn-ea"/>
                <a:sym typeface="+mn-lt"/>
              </a:rPr>
              <a:t>下水文</a:t>
            </a:r>
            <a:endParaRPr lang="zh-CN" altLang="zh-CN" sz="2800" dirty="0">
              <a:solidFill>
                <a:srgbClr val="224042"/>
              </a:solidFill>
              <a:highlight>
                <a:srgbClr val="FFFF00"/>
              </a:highlight>
              <a:ea typeface="宋体" panose="02010600030101010101" pitchFamily="2" charset="-122"/>
              <a:cs typeface="+mn-ea"/>
              <a:sym typeface="+mn-lt"/>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
          <p:cNvSpPr txBox="1"/>
          <p:nvPr/>
        </p:nvSpPr>
        <p:spPr>
          <a:xfrm>
            <a:off x="801688" y="549275"/>
            <a:ext cx="11269662" cy="7702550"/>
          </a:xfrm>
          <a:prstGeom prst="rect">
            <a:avLst/>
          </a:prstGeom>
          <a:solidFill>
            <a:schemeClr val="bg1"/>
          </a:solidFill>
          <a:ln w="9525">
            <a:noFill/>
          </a:ln>
        </p:spPr>
        <p:txBody>
          <a:bodyPr wrap="square" anchor="t" anchorCtr="0"/>
          <a:p>
            <a:pPr>
              <a:buClrTx/>
              <a:buFontTx/>
            </a:pPr>
            <a:endParaRPr lang="zh-CN" altLang="en-US" sz="2800"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表示衷心的感谢：express our heartfelt appreciation to； </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在线讲座：online lecture； </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诗歌的结构、意象和韵律：poems in structure, imagery, and rhyme； </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写作程序与技巧：writing procedures and skills； </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积极参与：participate positively； </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做笔记：take notes</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a:p>
            <a:pPr>
              <a:buClrTx/>
              <a:buFontTx/>
            </a:pPr>
            <a:r>
              <a:rPr lang="zh-CN" altLang="en-US" sz="2800" b="1" dirty="0">
                <a:latin typeface="Times New Roman" panose="02020603050405020304" charset="0"/>
                <a:ea typeface="微软雅黑" panose="020B0503020204020204" pitchFamily="34" charset="-122"/>
                <a:sym typeface="微软雅黑" panose="020B0503020204020204" pitchFamily="34" charset="-122"/>
              </a:rPr>
              <a:t>参与讨论：participate in the discussion</a:t>
            </a:r>
            <a:endParaRPr lang="zh-CN" altLang="en-US" sz="2800" b="1" dirty="0">
              <a:latin typeface="Times New Roman" panose="02020603050405020304" charset="0"/>
              <a:ea typeface="微软雅黑" panose="020B0503020204020204" pitchFamily="34" charset="-122"/>
              <a:sym typeface="微软雅黑" panose="020B0503020204020204" pitchFamily="34" charset="-122"/>
            </a:endParaRPr>
          </a:p>
        </p:txBody>
      </p:sp>
      <p:sp>
        <p:nvSpPr>
          <p:cNvPr id="11266" name="标题 3"/>
          <p:cNvSpPr>
            <a:spLocks noGrp="1"/>
          </p:cNvSpPr>
          <p:nvPr>
            <p:custDataLst>
              <p:tags r:id="rId1"/>
            </p:custDataLst>
          </p:nvPr>
        </p:nvSpPr>
        <p:spPr>
          <a:xfrm>
            <a:off x="339725" y="0"/>
            <a:ext cx="12192000" cy="80645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dirty="0" smtClean="0">
                <a:solidFill>
                  <a:srgbClr val="1E32AE"/>
                </a:solidFill>
                <a:latin typeface="微软雅黑" panose="020B0503020204020204" pitchFamily="34" charset="-122"/>
                <a:cs typeface="+mn-cs"/>
                <a:sym typeface="+mn-ea"/>
              </a:rPr>
              <a:t>                        </a:t>
            </a:r>
            <a:r>
              <a:rPr sz="4400" strike="noStrike" noProof="1" dirty="0" smtClean="0">
                <a:solidFill>
                  <a:schemeClr val="tx1"/>
                </a:solidFill>
                <a:latin typeface="Times New Roman" panose="02020603050405020304" charset="0"/>
                <a:cs typeface="Times New Roman" panose="02020603050405020304" charset="0"/>
                <a:sym typeface="+mn-ea"/>
              </a:rPr>
              <a:t>词汇积累 </a:t>
            </a:r>
            <a:endParaRPr sz="4400" strike="noStrike" noProof="1" dirty="0" smtClean="0">
              <a:solidFill>
                <a:srgbClr val="1E32AE"/>
              </a:solidFill>
              <a:latin typeface="微软雅黑" panose="020B0503020204020204" pitchFamily="34" charset="-122"/>
              <a:cs typeface="+mn-cs"/>
              <a:sym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3"/>
          <p:cNvSpPr>
            <a:spLocks noGrp="1"/>
          </p:cNvSpPr>
          <p:nvPr>
            <p:custDataLst>
              <p:tags r:id="rId1"/>
            </p:custDataLst>
          </p:nvPr>
        </p:nvSpPr>
        <p:spPr>
          <a:xfrm>
            <a:off x="0" y="0"/>
            <a:ext cx="12192000" cy="80645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dirty="0" smtClean="0">
                <a:solidFill>
                  <a:srgbClr val="1E32AE"/>
                </a:solidFill>
                <a:latin typeface="微软雅黑" panose="020B0503020204020204" pitchFamily="34" charset="-122"/>
                <a:cs typeface="+mn-cs"/>
                <a:sym typeface="+mn-ea"/>
              </a:rPr>
              <a:t>                          </a:t>
            </a:r>
            <a:r>
              <a:rPr sz="4400" strike="noStrike" noProof="1" dirty="0" smtClean="0">
                <a:solidFill>
                  <a:srgbClr val="1E32AE"/>
                </a:solidFill>
                <a:latin typeface="微软雅黑" panose="020B0503020204020204" pitchFamily="34" charset="-122"/>
                <a:cs typeface="+mn-cs"/>
                <a:sym typeface="+mn-ea"/>
              </a:rPr>
              <a:t>相关表达积累</a:t>
            </a:r>
            <a:endParaRPr sz="4400" strike="noStrike" noProof="1" dirty="0" smtClean="0">
              <a:solidFill>
                <a:srgbClr val="1E32AE"/>
              </a:solidFill>
              <a:latin typeface="微软雅黑" panose="020B0503020204020204" pitchFamily="34" charset="-122"/>
              <a:cs typeface="+mn-cs"/>
              <a:sym typeface="+mn-ea"/>
            </a:endParaRPr>
          </a:p>
        </p:txBody>
      </p:sp>
      <p:sp>
        <p:nvSpPr>
          <p:cNvPr id="28674" name="文本框 3"/>
          <p:cNvSpPr txBox="1"/>
          <p:nvPr/>
        </p:nvSpPr>
        <p:spPr>
          <a:xfrm>
            <a:off x="563563" y="806450"/>
            <a:ext cx="11522075" cy="3108325"/>
          </a:xfrm>
          <a:prstGeom prst="rect">
            <a:avLst/>
          </a:prstGeom>
          <a:noFill/>
          <a:ln w="9525">
            <a:noFill/>
          </a:ln>
        </p:spPr>
        <p:txBody>
          <a:bodyPr wrap="square" anchor="t" anchorCtr="0">
            <a:spAutoFit/>
          </a:bodyPr>
          <a:p>
            <a:r>
              <a:rPr lang="zh-CN" altLang="en-US" sz="2800" b="1" dirty="0">
                <a:solidFill>
                  <a:srgbClr val="1E32AE"/>
                </a:solidFill>
                <a:latin typeface="微软雅黑" panose="020B0503020204020204" pitchFamily="34" charset="-122"/>
                <a:ea typeface="微软雅黑" panose="020B0503020204020204" pitchFamily="34" charset="-122"/>
              </a:rPr>
              <a:t>欢迎 </a:t>
            </a:r>
            <a:r>
              <a:rPr lang="zh-CN" altLang="en-US" sz="2800" b="1" dirty="0">
                <a:solidFill>
                  <a:srgbClr val="1E32AE"/>
                </a:solidFill>
                <a:latin typeface="微软雅黑" panose="020B0503020204020204" pitchFamily="34" charset="-122"/>
                <a:ea typeface="微软雅黑" panose="020B0503020204020204" pitchFamily="34" charset="-122"/>
                <a:sym typeface="微软雅黑" panose="020B0503020204020204" pitchFamily="34" charset="-122"/>
              </a:rPr>
              <a:t>Professor Smith</a:t>
            </a:r>
            <a:r>
              <a:rPr lang="zh-CN" altLang="en-US" sz="2800" b="1" dirty="0">
                <a:solidFill>
                  <a:srgbClr val="1E32AE"/>
                </a:solidFill>
                <a:latin typeface="微软雅黑" panose="020B0503020204020204" pitchFamily="34" charset="-122"/>
                <a:ea typeface="微软雅黑" panose="020B0503020204020204" pitchFamily="34" charset="-122"/>
              </a:rPr>
              <a:t>:</a:t>
            </a:r>
            <a:endParaRPr lang="zh-CN" altLang="en-US" sz="2800" b="1" dirty="0">
              <a:solidFill>
                <a:srgbClr val="1E32AE"/>
              </a:solidFill>
              <a:latin typeface="微软雅黑" panose="020B0503020204020204" pitchFamily="34" charset="-122"/>
              <a:ea typeface="微软雅黑" panose="020B0503020204020204" pitchFamily="34" charset="-122"/>
            </a:endParaRPr>
          </a:p>
          <a:p>
            <a:r>
              <a:rPr lang="en-US" altLang="zh-CN" sz="2800">
                <a:latin typeface="Wingdings" panose="05000000000000000000" charset="0"/>
                <a:ea typeface="宋体" panose="02010600030101010101" pitchFamily="2" charset="-122"/>
              </a:rPr>
              <a:t>l</a:t>
            </a:r>
            <a:r>
              <a:rPr lang="en-US" altLang="zh-CN" sz="2800">
                <a:latin typeface="Times New Roman" panose="02020603050405020304" charset="0"/>
                <a:ea typeface="宋体" panose="02010600030101010101" pitchFamily="2" charset="-122"/>
              </a:rPr>
              <a:t>Ladies and gentlemen! It’s a great privilege/honor for us to invite  </a:t>
            </a:r>
            <a:r>
              <a:rPr lang="zh-CN" altLang="en-US" sz="2800">
                <a:latin typeface="Times New Roman" panose="02020603050405020304" charset="0"/>
                <a:ea typeface="微软雅黑" panose="020B0503020204020204" pitchFamily="34" charset="-122"/>
                <a:sym typeface="微软雅黑" panose="020B0503020204020204" pitchFamily="34" charset="-122"/>
              </a:rPr>
              <a:t>Professor </a:t>
            </a:r>
            <a:endParaRPr lang="zh-CN" altLang="en-US" sz="2800">
              <a:latin typeface="Times New Roman" panose="02020603050405020304" charset="0"/>
              <a:ea typeface="微软雅黑" panose="020B0503020204020204" pitchFamily="34" charset="-122"/>
              <a:sym typeface="微软雅黑" panose="020B0503020204020204" pitchFamily="34" charset="-122"/>
            </a:endParaRPr>
          </a:p>
          <a:p>
            <a:r>
              <a:rPr lang="zh-CN" altLang="en-US" sz="2800">
                <a:latin typeface="Times New Roman" panose="02020603050405020304" charset="0"/>
                <a:ea typeface="微软雅黑" panose="020B0503020204020204" pitchFamily="34" charset="-122"/>
                <a:sym typeface="微软雅黑" panose="020B0503020204020204" pitchFamily="34" charset="-122"/>
              </a:rPr>
              <a:t> </a:t>
            </a:r>
            <a:r>
              <a:rPr lang="en-US" altLang="zh-CN" sz="2800">
                <a:latin typeface="Times New Roman" panose="02020603050405020304" charset="0"/>
                <a:ea typeface="微软雅黑" panose="020B0503020204020204" pitchFamily="34" charset="-122"/>
                <a:sym typeface="微软雅黑" panose="020B0503020204020204" pitchFamily="34" charset="-122"/>
              </a:rPr>
              <a:t>  </a:t>
            </a:r>
            <a:r>
              <a:rPr lang="zh-CN" altLang="en-US" sz="2800">
                <a:latin typeface="Times New Roman" panose="02020603050405020304" charset="0"/>
                <a:ea typeface="微软雅黑" panose="020B0503020204020204" pitchFamily="34" charset="-122"/>
                <a:sym typeface="微软雅黑" panose="020B0503020204020204" pitchFamily="34" charset="-122"/>
              </a:rPr>
              <a:t>Smith</a:t>
            </a:r>
            <a:r>
              <a:rPr lang="en-US" altLang="zh-CN" sz="2800">
                <a:latin typeface="Times New Roman" panose="02020603050405020304" charset="0"/>
                <a:ea typeface="微软雅黑" panose="020B0503020204020204" pitchFamily="34" charset="-122"/>
                <a:sym typeface="微软雅黑" panose="020B0503020204020204" pitchFamily="34" charset="-122"/>
              </a:rPr>
              <a:t> </a:t>
            </a:r>
            <a:r>
              <a:rPr lang="en-US" altLang="zh-CN" sz="2800">
                <a:latin typeface="Times New Roman" panose="02020603050405020304" charset="0"/>
                <a:ea typeface="宋体" panose="02010600030101010101" pitchFamily="2" charset="-122"/>
              </a:rPr>
              <a:t>to deliver a speech focusing on </a:t>
            </a:r>
            <a:r>
              <a:rPr lang="en-US" altLang="zh-CN" sz="2800">
                <a:latin typeface="Times New Roman" panose="02020603050405020304" charset="0"/>
                <a:ea typeface="微软雅黑" panose="020B0503020204020204" pitchFamily="34" charset="-122"/>
                <a:sym typeface="微软雅黑" panose="020B0503020204020204" pitchFamily="34" charset="-122"/>
              </a:rPr>
              <a:t>“</a:t>
            </a:r>
            <a:r>
              <a:rPr lang="zh-CN" altLang="en-US" sz="2800">
                <a:latin typeface="Times New Roman" panose="02020603050405020304" charset="0"/>
                <a:ea typeface="微软雅黑" panose="020B0503020204020204" pitchFamily="34" charset="-122"/>
                <a:sym typeface="微软雅黑" panose="020B0503020204020204" pitchFamily="34" charset="-122"/>
              </a:rPr>
              <a:t>How to Write and Enjoy Poems</a:t>
            </a:r>
            <a:r>
              <a:rPr lang="en-US" altLang="zh-CN" sz="2800">
                <a:latin typeface="Times New Roman" panose="02020603050405020304" charset="0"/>
                <a:ea typeface="微软雅黑" panose="020B0503020204020204" pitchFamily="34" charset="-122"/>
                <a:sym typeface="微软雅黑" panose="020B0503020204020204" pitchFamily="34" charset="-122"/>
              </a:rPr>
              <a:t>”</a:t>
            </a:r>
            <a:r>
              <a:rPr lang="en-US" altLang="zh-CN" sz="2800">
                <a:latin typeface="Times New Roman" panose="02020603050405020304" charset="0"/>
                <a:ea typeface="宋体" panose="02010600030101010101" pitchFamily="2" charset="-122"/>
              </a:rPr>
              <a:t>.</a:t>
            </a:r>
            <a:endParaRPr lang="en-US" altLang="zh-CN" sz="2800">
              <a:latin typeface="Wingdings" panose="05000000000000000000" charset="0"/>
              <a:ea typeface="宋体" panose="02010600030101010101" pitchFamily="2" charset="-122"/>
            </a:endParaRPr>
          </a:p>
          <a:p>
            <a:r>
              <a:rPr lang="en-US" altLang="zh-CN" sz="2800">
                <a:latin typeface="Wingdings" panose="05000000000000000000" charset="0"/>
                <a:ea typeface="宋体" panose="02010600030101010101" pitchFamily="2" charset="-122"/>
              </a:rPr>
              <a:t>l</a:t>
            </a:r>
            <a:r>
              <a:rPr lang="en-US" altLang="zh-CN" sz="2800">
                <a:latin typeface="Times New Roman" panose="02020603050405020304" charset="0"/>
                <a:ea typeface="宋体" panose="02010600030101010101" pitchFamily="2" charset="-122"/>
              </a:rPr>
              <a:t>I’m delighted to be here  and welcome our distinguished guest, </a:t>
            </a:r>
            <a:r>
              <a:rPr lang="zh-CN" altLang="en-US" sz="2800">
                <a:latin typeface="Times New Roman" panose="02020603050405020304" charset="0"/>
                <a:ea typeface="微软雅黑" panose="020B0503020204020204" pitchFamily="34" charset="-122"/>
                <a:sym typeface="微软雅黑" panose="020B0503020204020204" pitchFamily="34" charset="-122"/>
              </a:rPr>
              <a:t>Professor Smith</a:t>
            </a:r>
            <a:r>
              <a:rPr lang="en-US" altLang="zh-CN" sz="2800">
                <a:latin typeface="Times New Roman" panose="02020603050405020304" charset="0"/>
                <a:ea typeface="宋体" panose="02010600030101010101" pitchFamily="2" charset="-122"/>
              </a:rPr>
              <a:t>.</a:t>
            </a:r>
            <a:endParaRPr lang="en-US" altLang="zh-CN" sz="2800">
              <a:latin typeface="Wingdings" panose="05000000000000000000" charset="0"/>
              <a:ea typeface="宋体" panose="02010600030101010101" pitchFamily="2" charset="-122"/>
            </a:endParaRPr>
          </a:p>
          <a:p>
            <a:r>
              <a:rPr lang="en-US" altLang="zh-CN" sz="2800">
                <a:latin typeface="Wingdings" panose="05000000000000000000" charset="0"/>
                <a:ea typeface="宋体" panose="02010600030101010101" pitchFamily="2" charset="-122"/>
              </a:rPr>
              <a:t>l</a:t>
            </a:r>
            <a:r>
              <a:rPr lang="en-US" altLang="zh-CN" sz="2800">
                <a:latin typeface="Times New Roman" panose="02020603050405020304" charset="0"/>
                <a:ea typeface="宋体" panose="02010600030101010101" pitchFamily="2" charset="-122"/>
              </a:rPr>
              <a:t>Please allow/ Permit me to extend the warmest welcome to the honored guest, </a:t>
            </a:r>
            <a:r>
              <a:rPr lang="zh-CN" altLang="en-US" sz="2800">
                <a:latin typeface="Times New Roman" panose="02020603050405020304" charset="0"/>
                <a:ea typeface="微软雅黑" panose="020B0503020204020204" pitchFamily="34" charset="-122"/>
                <a:sym typeface="微软雅黑" panose="020B0503020204020204" pitchFamily="34" charset="-122"/>
              </a:rPr>
              <a:t>Professor Smith</a:t>
            </a:r>
            <a:r>
              <a:rPr lang="en-US" altLang="zh-CN" sz="2800">
                <a:latin typeface="Times New Roman" panose="02020603050405020304" charset="0"/>
                <a:ea typeface="微软雅黑" panose="020B0503020204020204" pitchFamily="34" charset="-122"/>
                <a:sym typeface="微软雅黑" panose="020B0503020204020204" pitchFamily="34" charset="-122"/>
              </a:rPr>
              <a:t>.</a:t>
            </a:r>
            <a:endParaRPr lang="en-US" altLang="zh-CN" sz="2800">
              <a:latin typeface="Times New Roman" panose="02020603050405020304" charset="0"/>
              <a:ea typeface="宋体" panose="02010600030101010101" pitchFamily="2" charset="-122"/>
              <a:sym typeface="微软雅黑" panose="020B0503020204020204" pitchFamily="34" charset="-122"/>
            </a:endParaRPr>
          </a:p>
        </p:txBody>
      </p:sp>
      <p:sp>
        <p:nvSpPr>
          <p:cNvPr id="28675" name="文本框 3"/>
          <p:cNvSpPr txBox="1"/>
          <p:nvPr>
            <p:custDataLst>
              <p:tags r:id="rId2"/>
            </p:custDataLst>
          </p:nvPr>
        </p:nvSpPr>
        <p:spPr>
          <a:xfrm>
            <a:off x="563563" y="3913188"/>
            <a:ext cx="11522075" cy="2676525"/>
          </a:xfrm>
          <a:prstGeom prst="rect">
            <a:avLst/>
          </a:prstGeom>
          <a:noFill/>
          <a:ln w="9525">
            <a:noFill/>
          </a:ln>
        </p:spPr>
        <p:txBody>
          <a:bodyPr wrap="square" anchor="t" anchorCtr="0">
            <a:spAutoFit/>
          </a:bodyPr>
          <a:p>
            <a:pPr>
              <a:buClrTx/>
              <a:buFontTx/>
            </a:pPr>
            <a:r>
              <a:rPr lang="zh-CN" altLang="en-US" sz="2800" b="1" dirty="0">
                <a:solidFill>
                  <a:srgbClr val="1E32AE"/>
                </a:solidFill>
                <a:latin typeface="微软雅黑" panose="020B0503020204020204" pitchFamily="34" charset="-122"/>
                <a:ea typeface="微软雅黑" panose="020B0503020204020204" pitchFamily="34" charset="-122"/>
                <a:sym typeface="微软雅黑" panose="020B0503020204020204" pitchFamily="34" charset="-122"/>
              </a:rPr>
              <a:t>介绍 Professor Smith</a:t>
            </a:r>
            <a:r>
              <a:rPr lang="zh-CN" altLang="en-US" sz="2800" b="1" dirty="0">
                <a:solidFill>
                  <a:srgbClr val="1E32AE"/>
                </a:solidFill>
                <a:latin typeface="微软雅黑" panose="020B0503020204020204" pitchFamily="34" charset="-122"/>
                <a:ea typeface="微软雅黑" panose="020B0503020204020204" pitchFamily="34" charset="-122"/>
              </a:rPr>
              <a:t>:</a:t>
            </a:r>
            <a:endParaRPr lang="zh-CN" altLang="en-US" sz="2800" b="1" dirty="0">
              <a:solidFill>
                <a:srgbClr val="1E32AE"/>
              </a:solidFill>
              <a:latin typeface="微软雅黑" panose="020B0503020204020204" pitchFamily="34" charset="-122"/>
              <a:ea typeface="微软雅黑" panose="020B0503020204020204" pitchFamily="34" charset="-122"/>
            </a:endParaRPr>
          </a:p>
          <a:p>
            <a:r>
              <a:rPr lang="en-US" altLang="zh-CN" sz="2800">
                <a:latin typeface="Wingdings" panose="05000000000000000000" charset="0"/>
                <a:ea typeface="宋体" panose="02010600030101010101" pitchFamily="2" charset="-122"/>
              </a:rPr>
              <a:t>l</a:t>
            </a:r>
            <a:r>
              <a:rPr lang="en-US" altLang="zh-CN" sz="2800">
                <a:latin typeface="Times New Roman" panose="02020603050405020304" charset="0"/>
                <a:ea typeface="宋体" panose="02010600030101010101" pitchFamily="2" charset="-122"/>
              </a:rPr>
              <a:t> As </a:t>
            </a:r>
            <a:r>
              <a:rPr lang="en-US" altLang="zh-CN" sz="2800">
                <a:latin typeface="Times New Roman" panose="02020603050405020304" charset="0"/>
                <a:ea typeface="宋体" panose="02010600030101010101" pitchFamily="2" charset="-122"/>
                <a:sym typeface="微软雅黑" panose="020B0503020204020204" pitchFamily="34" charset="-122"/>
              </a:rPr>
              <a:t>one of the most famous poet</a:t>
            </a:r>
            <a:r>
              <a:rPr lang="en-US" altLang="zh-CN" sz="2800">
                <a:latin typeface="Times New Roman" panose="02020603050405020304" charset="0"/>
                <a:ea typeface="宋体" panose="02010600030101010101" pitchFamily="2" charset="-122"/>
              </a:rPr>
              <a:t>, </a:t>
            </a:r>
            <a:r>
              <a:rPr lang="en-US" altLang="zh-CN" sz="2800">
                <a:latin typeface="微软雅黑" panose="020B0503020204020204" pitchFamily="34" charset="-122"/>
                <a:ea typeface="宋体" panose="02010600030101010101" pitchFamily="2" charset="-122"/>
                <a:sym typeface="微软雅黑" panose="020B0503020204020204" pitchFamily="34" charset="-122"/>
              </a:rPr>
              <a:t> </a:t>
            </a:r>
            <a:r>
              <a:rPr lang="zh-CN" altLang="en-US" sz="2800">
                <a:latin typeface="Times New Roman" panose="02020603050405020304" charset="0"/>
                <a:ea typeface="微软雅黑" panose="020B0503020204020204" pitchFamily="34" charset="-122"/>
                <a:sym typeface="微软雅黑" panose="020B0503020204020204" pitchFamily="34" charset="-122"/>
              </a:rPr>
              <a:t>Professor Smith</a:t>
            </a:r>
            <a:r>
              <a:rPr lang="en-US" altLang="zh-CN" sz="2800">
                <a:latin typeface="Times New Roman" panose="02020603050405020304" charset="0"/>
                <a:ea typeface="宋体" panose="02010600030101010101" pitchFamily="2" charset="-122"/>
              </a:rPr>
              <a:t> has a dominating </a:t>
            </a:r>
            <a:endParaRPr lang="en-US" altLang="zh-CN" sz="2800">
              <a:latin typeface="Times New Roman" panose="02020603050405020304" charset="0"/>
              <a:ea typeface="宋体" panose="02010600030101010101" pitchFamily="2" charset="-122"/>
            </a:endParaRPr>
          </a:p>
          <a:p>
            <a:r>
              <a:rPr lang="en-US" altLang="zh-CN" sz="2800">
                <a:latin typeface="Times New Roman" panose="02020603050405020304" charset="0"/>
                <a:ea typeface="宋体" panose="02010600030101010101" pitchFamily="2" charset="-122"/>
              </a:rPr>
              <a:t>    influence in the field of poetry. </a:t>
            </a:r>
            <a:endParaRPr lang="en-US" altLang="zh-CN" sz="2800">
              <a:latin typeface="Wingdings" panose="05000000000000000000" charset="0"/>
              <a:ea typeface="宋体" panose="02010600030101010101" pitchFamily="2" charset="-122"/>
            </a:endParaRPr>
          </a:p>
          <a:p>
            <a:r>
              <a:rPr lang="en-US" altLang="zh-CN" sz="2800">
                <a:latin typeface="Wingdings" panose="05000000000000000000" charset="0"/>
                <a:ea typeface="宋体" panose="02010600030101010101" pitchFamily="2" charset="-122"/>
              </a:rPr>
              <a:t>l</a:t>
            </a:r>
            <a:r>
              <a:rPr lang="zh-CN" altLang="en-US" sz="2800">
                <a:latin typeface="Times New Roman" panose="02020603050405020304" charset="0"/>
                <a:ea typeface="微软雅黑" panose="020B0503020204020204" pitchFamily="34" charset="-122"/>
                <a:sym typeface="微软雅黑" panose="020B0503020204020204" pitchFamily="34" charset="-122"/>
              </a:rPr>
              <a:t>Professor Smith</a:t>
            </a:r>
            <a:r>
              <a:rPr lang="en-US" altLang="zh-CN" sz="2800">
                <a:latin typeface="Times New Roman" panose="02020603050405020304" charset="0"/>
                <a:ea typeface="宋体" panose="02010600030101010101" pitchFamily="2" charset="-122"/>
              </a:rPr>
              <a:t> is committed to the study of Chinese poetry for years and  </a:t>
            </a:r>
            <a:endParaRPr lang="en-US" altLang="zh-CN" sz="2800">
              <a:latin typeface="Times New Roman" panose="02020603050405020304" charset="0"/>
              <a:ea typeface="宋体" panose="02010600030101010101" pitchFamily="2" charset="-122"/>
            </a:endParaRPr>
          </a:p>
          <a:p>
            <a:r>
              <a:rPr lang="en-US" altLang="zh-CN" sz="2800">
                <a:latin typeface="Times New Roman" panose="02020603050405020304" charset="0"/>
                <a:ea typeface="宋体" panose="02010600030101010101" pitchFamily="2" charset="-122"/>
              </a:rPr>
              <a:t>    </a:t>
            </a:r>
            <a:r>
              <a:rPr lang="en-US" altLang="zh-CN" sz="2800">
                <a:latin typeface="Times New Roman" panose="02020603050405020304" charset="0"/>
                <a:ea typeface="宋体" panose="02010600030101010101" pitchFamily="2" charset="-122"/>
                <a:sym typeface="微软雅黑" panose="020B0503020204020204" pitchFamily="34" charset="-122"/>
              </a:rPr>
              <a:t>has his unique understanding of the Chinese poetry.</a:t>
            </a:r>
            <a:endParaRPr lang="en-US" altLang="zh-CN" sz="2800">
              <a:latin typeface="Times New Roman" panose="02020603050405020304" charset="0"/>
              <a:ea typeface="宋体" panose="02010600030101010101" pitchFamily="2" charset="-122"/>
              <a:sym typeface="微软雅黑" panose="020B0503020204020204" pitchFamily="34" charset="-122"/>
            </a:endParaRPr>
          </a:p>
          <a:p>
            <a:endParaRPr lang="en-US" altLang="zh-CN" sz="2800">
              <a:latin typeface="Times New Roman" panose="02020603050405020304" charset="0"/>
              <a:ea typeface="宋体" panose="02010600030101010101" pitchFamily="2" charset="-122"/>
              <a:sym typeface="微软雅黑" panose="020B0503020204020204" pitchFamily="3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3"/>
          <p:cNvSpPr>
            <a:spLocks noGrp="1"/>
          </p:cNvSpPr>
          <p:nvPr>
            <p:custDataLst>
              <p:tags r:id="rId1"/>
            </p:custDataLst>
          </p:nvPr>
        </p:nvSpPr>
        <p:spPr>
          <a:xfrm>
            <a:off x="0" y="0"/>
            <a:ext cx="12192000" cy="80645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0" normalizeH="0" baseline="0" noProof="1">
                <a:solidFill>
                  <a:schemeClr val="lt1"/>
                </a:solidFill>
                <a:uFillTx/>
                <a:latin typeface="Arial" panose="020B0604020202020204" pitchFamily="34" charset="0"/>
                <a:ea typeface="微软雅黑" panose="020B0503020204020204" pitchFamily="34" charset="-122"/>
                <a:cs typeface="+mj-cs"/>
                <a:sym typeface="+mn-ea"/>
              </a:defRPr>
            </a:lvl1pPr>
          </a:lstStyle>
          <a:p>
            <a:pPr lvl="0" algn="l" fontAlgn="auto">
              <a:buClrTx/>
              <a:buSzTx/>
              <a:buFontTx/>
            </a:pPr>
            <a:r>
              <a:rPr lang="en-US" altLang="zh-CN" sz="4400" strike="noStrike" noProof="1" dirty="0" smtClean="0">
                <a:solidFill>
                  <a:srgbClr val="1E32AE"/>
                </a:solidFill>
                <a:latin typeface="微软雅黑" panose="020B0503020204020204" pitchFamily="34" charset="-122"/>
                <a:cs typeface="+mn-cs"/>
                <a:sym typeface="+mn-ea"/>
              </a:rPr>
              <a:t>                          </a:t>
            </a:r>
            <a:r>
              <a:rPr sz="4400" strike="noStrike" noProof="1" dirty="0" smtClean="0">
                <a:solidFill>
                  <a:srgbClr val="1E32AE"/>
                </a:solidFill>
                <a:latin typeface="微软雅黑" panose="020B0503020204020204" pitchFamily="34" charset="-122"/>
                <a:cs typeface="+mn-cs"/>
                <a:sym typeface="+mn-ea"/>
              </a:rPr>
              <a:t>相关表达积累</a:t>
            </a:r>
            <a:endParaRPr sz="4400" strike="noStrike" noProof="1" dirty="0" smtClean="0">
              <a:solidFill>
                <a:srgbClr val="1E32AE"/>
              </a:solidFill>
              <a:latin typeface="微软雅黑" panose="020B0503020204020204" pitchFamily="34" charset="-122"/>
              <a:cs typeface="+mn-cs"/>
              <a:sym typeface="+mn-ea"/>
            </a:endParaRPr>
          </a:p>
        </p:txBody>
      </p:sp>
      <p:sp>
        <p:nvSpPr>
          <p:cNvPr id="29698" name="文本框 99"/>
          <p:cNvSpPr txBox="1"/>
          <p:nvPr/>
        </p:nvSpPr>
        <p:spPr>
          <a:xfrm>
            <a:off x="504825" y="915988"/>
            <a:ext cx="10585450" cy="4135437"/>
          </a:xfrm>
          <a:prstGeom prst="rect">
            <a:avLst/>
          </a:prstGeom>
          <a:solidFill>
            <a:schemeClr val="bg1"/>
          </a:solidFill>
          <a:ln w="9525">
            <a:noFill/>
          </a:ln>
        </p:spPr>
        <p:txBody>
          <a:bodyPr anchor="t" anchorCtr="0"/>
          <a:p>
            <a:pPr marL="266700" indent="-266700"/>
            <a:r>
              <a:rPr lang="zh-CN" altLang="en-US" sz="3200" b="1" dirty="0">
                <a:solidFill>
                  <a:srgbClr val="1E32AE"/>
                </a:solidFill>
                <a:latin typeface="微软雅黑" panose="020B0503020204020204" pitchFamily="34" charset="-122"/>
                <a:ea typeface="微软雅黑" panose="020B0503020204020204" pitchFamily="34" charset="-122"/>
                <a:sym typeface="微软雅黑" panose="020B0503020204020204" pitchFamily="34" charset="-122"/>
              </a:rPr>
              <a:t>结束语：</a:t>
            </a:r>
            <a:endParaRPr lang="zh-CN" altLang="en-US" sz="3200" b="1" dirty="0">
              <a:solidFill>
                <a:srgbClr val="1E32AE"/>
              </a:solidFill>
              <a:latin typeface="微软雅黑" panose="020B0503020204020204" pitchFamily="34" charset="-122"/>
              <a:ea typeface="微软雅黑" panose="020B0503020204020204" pitchFamily="34" charset="-122"/>
              <a:sym typeface="微软雅黑" panose="020B0503020204020204" pitchFamily="34" charset="-122"/>
            </a:endParaRPr>
          </a:p>
          <a:p>
            <a:pPr marL="266700" indent="-266700"/>
            <a:r>
              <a:rPr lang="en-US" altLang="zh-CN" sz="3200">
                <a:latin typeface="Wingdings" panose="05000000000000000000" charset="0"/>
                <a:ea typeface="宋体" panose="02010600030101010101" pitchFamily="2" charset="-122"/>
                <a:sym typeface="微软雅黑" panose="020B0503020204020204" pitchFamily="34" charset="-122"/>
              </a:rPr>
              <a:t>l</a:t>
            </a:r>
            <a:r>
              <a:rPr lang="en-US" altLang="zh-CN" sz="3200">
                <a:latin typeface="Times New Roman" panose="02020603050405020304" charset="0"/>
                <a:ea typeface="宋体" panose="02010600030101010101" pitchFamily="2" charset="-122"/>
              </a:rPr>
              <a:t>Hopefully, it will offer us an insight into </a:t>
            </a:r>
            <a:r>
              <a:rPr lang="en-US" altLang="zh-CN" sz="3200">
                <a:latin typeface="Times New Roman" panose="02020603050405020304" charset="0"/>
                <a:ea typeface="宋体" panose="02010600030101010101" pitchFamily="2" charset="-122"/>
                <a:sym typeface="微软雅黑" panose="020B0503020204020204" pitchFamily="34" charset="-122"/>
              </a:rPr>
              <a:t>poetry</a:t>
            </a:r>
            <a:r>
              <a:rPr lang="en-US" altLang="zh-CN" sz="3200">
                <a:latin typeface="Times New Roman" panose="02020603050405020304" charset="0"/>
                <a:ea typeface="宋体" panose="02010600030101010101" pitchFamily="2" charset="-122"/>
              </a:rPr>
              <a:t> and the</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Times New Roman" panose="02020603050405020304" charset="0"/>
                <a:ea typeface="宋体" panose="02010600030101010101" pitchFamily="2" charset="-122"/>
              </a:rPr>
              <a:t>beauty behind.</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Wingdings" panose="05000000000000000000" charset="0"/>
                <a:ea typeface="宋体" panose="02010600030101010101" pitchFamily="2" charset="-122"/>
                <a:sym typeface="微软雅黑" panose="020B0503020204020204" pitchFamily="34" charset="-122"/>
              </a:rPr>
              <a:t>l</a:t>
            </a:r>
            <a:r>
              <a:rPr lang="en-US" altLang="zh-CN" sz="3200">
                <a:latin typeface="Times New Roman" panose="02020603050405020304" charset="0"/>
                <a:ea typeface="宋体" panose="02010600030101010101" pitchFamily="2" charset="-122"/>
              </a:rPr>
              <a:t>I’m sure you will gain a deeper insight into the beauty and charm of </a:t>
            </a:r>
            <a:r>
              <a:rPr lang="en-US" altLang="zh-CN" sz="3200">
                <a:latin typeface="Times New Roman" panose="02020603050405020304" charset="0"/>
                <a:ea typeface="宋体" panose="02010600030101010101" pitchFamily="2" charset="-122"/>
                <a:sym typeface="微软雅黑" panose="020B0503020204020204" pitchFamily="34" charset="-122"/>
              </a:rPr>
              <a:t>poetry</a:t>
            </a:r>
            <a:r>
              <a:rPr lang="en-US" altLang="zh-CN" sz="3200">
                <a:latin typeface="Times New Roman" panose="02020603050405020304" charset="0"/>
                <a:ea typeface="宋体" panose="02010600030101010101" pitchFamily="2" charset="-122"/>
              </a:rPr>
              <a:t>.</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Wingdings" panose="05000000000000000000" charset="0"/>
                <a:ea typeface="宋体" panose="02010600030101010101" pitchFamily="2" charset="-122"/>
                <a:sym typeface="微软雅黑" panose="020B0503020204020204" pitchFamily="34" charset="-122"/>
              </a:rPr>
              <a:t>l</a:t>
            </a:r>
            <a:r>
              <a:rPr lang="en-US" altLang="zh-CN" sz="3200">
                <a:latin typeface="Times New Roman" panose="02020603050405020304" charset="0"/>
                <a:ea typeface="宋体" panose="02010600030101010101" pitchFamily="2" charset="-122"/>
              </a:rPr>
              <a:t>With </a:t>
            </a:r>
            <a:r>
              <a:rPr lang="en-US" altLang="zh-CN" sz="3200">
                <a:latin typeface="Times New Roman" panose="02020603050405020304" charset="0"/>
                <a:ea typeface="宋体" panose="02010600030101010101" pitchFamily="2" charset="-122"/>
                <a:sym typeface="微软雅黑" panose="020B0503020204020204" pitchFamily="34" charset="-122"/>
              </a:rPr>
              <a:t>Professor Smith’s</a:t>
            </a:r>
            <a:r>
              <a:rPr lang="en-US" altLang="zh-CN" sz="3200">
                <a:latin typeface="Times New Roman" panose="02020603050405020304" charset="0"/>
                <a:ea typeface="宋体" panose="02010600030101010101" pitchFamily="2" charset="-122"/>
              </a:rPr>
              <a:t> humor, wisdom and expertise, you’ll definitely </a:t>
            </a:r>
            <a:r>
              <a:rPr lang="en-US" altLang="zh-CN" sz="3200">
                <a:latin typeface="Times New Roman" panose="02020603050405020304" charset="0"/>
                <a:ea typeface="宋体" panose="02010600030101010101" pitchFamily="2" charset="-122"/>
                <a:sym typeface="微软雅黑" panose="020B0503020204020204" pitchFamily="34" charset="-122"/>
              </a:rPr>
              <a:t>improve our writing procedures and skills</a:t>
            </a:r>
            <a:r>
              <a:rPr lang="en-US" altLang="zh-CN" sz="3200">
                <a:latin typeface="Times New Roman" panose="02020603050405020304" charset="0"/>
                <a:ea typeface="宋体" panose="02010600030101010101" pitchFamily="2" charset="-122"/>
              </a:rPr>
              <a:t>.</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Wingdings" panose="05000000000000000000" charset="0"/>
                <a:ea typeface="宋体" panose="02010600030101010101" pitchFamily="2" charset="-122"/>
                <a:sym typeface="微软雅黑" panose="020B0503020204020204" pitchFamily="34" charset="-122"/>
              </a:rPr>
              <a:t>l</a:t>
            </a:r>
            <a:r>
              <a:rPr lang="en-US" altLang="zh-CN" sz="3200">
                <a:latin typeface="Times New Roman" panose="02020603050405020304" charset="0"/>
                <a:ea typeface="宋体" panose="02010600030101010101" pitchFamily="2" charset="-122"/>
              </a:rPr>
              <a:t>Let’s welcome </a:t>
            </a:r>
            <a:r>
              <a:rPr lang="en-US" altLang="zh-CN" sz="3200">
                <a:latin typeface="Times New Roman" panose="02020603050405020304" charset="0"/>
                <a:ea typeface="宋体" panose="02010600030101010101" pitchFamily="2" charset="-122"/>
                <a:sym typeface="微软雅黑" panose="020B0503020204020204" pitchFamily="34" charset="-122"/>
              </a:rPr>
              <a:t>Professor Smith</a:t>
            </a:r>
            <a:r>
              <a:rPr lang="en-US" altLang="zh-CN" sz="3200">
                <a:latin typeface="Times New Roman" panose="02020603050405020304" charset="0"/>
                <a:ea typeface="宋体" panose="02010600030101010101" pitchFamily="2" charset="-122"/>
              </a:rPr>
              <a:t> with our warmest applause.</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Wingdings" panose="05000000000000000000" charset="0"/>
                <a:ea typeface="宋体" panose="02010600030101010101" pitchFamily="2" charset="-122"/>
                <a:sym typeface="微软雅黑" panose="020B0503020204020204" pitchFamily="34" charset="-122"/>
              </a:rPr>
              <a:t>l</a:t>
            </a:r>
            <a:r>
              <a:rPr lang="en-US" altLang="zh-CN" sz="3200">
                <a:latin typeface="Times New Roman" panose="02020603050405020304" charset="0"/>
                <a:ea typeface="宋体" panose="02010600030101010101" pitchFamily="2" charset="-122"/>
              </a:rPr>
              <a:t>Now let's welcome </a:t>
            </a:r>
            <a:r>
              <a:rPr lang="en-US" altLang="zh-CN" sz="3200">
                <a:latin typeface="Times New Roman" panose="02020603050405020304" charset="0"/>
                <a:ea typeface="宋体" panose="02010600030101010101" pitchFamily="2" charset="-122"/>
                <a:sym typeface="微软雅黑" panose="020B0503020204020204" pitchFamily="34" charset="-122"/>
              </a:rPr>
              <a:t>Professor Smith</a:t>
            </a:r>
            <a:r>
              <a:rPr lang="en-US" altLang="zh-CN" sz="3200">
                <a:latin typeface="Times New Roman" panose="02020603050405020304" charset="0"/>
                <a:ea typeface="宋体" panose="02010600030101010101" pitchFamily="2" charset="-122"/>
              </a:rPr>
              <a:t> and here comes our cultural journey.</a:t>
            </a:r>
            <a:endParaRPr lang="en-US" altLang="zh-CN" sz="3200">
              <a:latin typeface="Times New Roman" panose="02020603050405020304" charset="0"/>
              <a:ea typeface="宋体" panose="02010600030101010101" pitchFamily="2" charset="-122"/>
            </a:endParaRPr>
          </a:p>
          <a:p>
            <a:pPr marL="266700" indent="-266700"/>
            <a:r>
              <a:rPr lang="en-US" altLang="zh-CN" sz="3200">
                <a:latin typeface="Times New Roman" panose="02020603050405020304" charset="0"/>
                <a:ea typeface="宋体" panose="02010600030101010101" pitchFamily="2" charset="-122"/>
              </a:rPr>
              <a:t></a:t>
            </a:r>
            <a:endParaRPr lang="en-US" altLang="zh-CN" sz="3200">
              <a:latin typeface="Times New Roman" panose="02020603050405020304" charset="0"/>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DDACA"/>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4" name="矩形 3"/>
          <p:cNvSpPr/>
          <p:nvPr/>
        </p:nvSpPr>
        <p:spPr>
          <a:xfrm>
            <a:off x="0" y="0"/>
            <a:ext cx="12192000" cy="5541818"/>
          </a:xfrm>
          <a:prstGeom prst="rect">
            <a:avLst/>
          </a:prstGeom>
          <a:solidFill>
            <a:srgbClr val="F7FA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223848" y="1419315"/>
            <a:ext cx="6568612" cy="2306955"/>
          </a:xfrm>
          <a:prstGeom prst="rect">
            <a:avLst/>
          </a:prstGeom>
          <a:noFill/>
        </p:spPr>
        <p:txBody>
          <a:bodyPr vert="horz" wrap="square" rtlCol="0">
            <a:spAutoFit/>
          </a:bodyPr>
          <a:lstStyle/>
          <a:p>
            <a:pPr>
              <a:lnSpc>
                <a:spcPct val="150000"/>
              </a:lnSpc>
            </a:pPr>
            <a:r>
              <a:rPr lang="zh-CN" altLang="en-US" sz="9600" spc="600" dirty="0">
                <a:solidFill>
                  <a:srgbClr val="305B5A"/>
                </a:solidFill>
                <a:cs typeface="+mn-ea"/>
                <a:sym typeface="+mn-lt"/>
              </a:rPr>
              <a:t>陆</a:t>
            </a:r>
            <a:endParaRPr lang="zh-CN" altLang="en-US" sz="9600" spc="600" dirty="0">
              <a:solidFill>
                <a:srgbClr val="305B5A"/>
              </a:solidFill>
              <a:cs typeface="+mn-ea"/>
              <a:sym typeface="+mn-lt"/>
            </a:endParaRPr>
          </a:p>
        </p:txBody>
      </p:sp>
      <p:sp>
        <p:nvSpPr>
          <p:cNvPr id="8" name="文本框 7"/>
          <p:cNvSpPr txBox="1"/>
          <p:nvPr/>
        </p:nvSpPr>
        <p:spPr>
          <a:xfrm>
            <a:off x="1270571" y="1182231"/>
            <a:ext cx="1844675" cy="3503295"/>
          </a:xfrm>
          <a:prstGeom prst="rect">
            <a:avLst/>
          </a:prstGeom>
          <a:noFill/>
        </p:spPr>
        <p:txBody>
          <a:bodyPr vert="eaVert" wrap="none" rtlCol="0">
            <a:spAutoFit/>
          </a:bodyPr>
          <a:lstStyle/>
          <a:p>
            <a:pPr algn="l">
              <a:lnSpc>
                <a:spcPct val="150000"/>
              </a:lnSpc>
            </a:pPr>
            <a:r>
              <a:rPr lang="zh-CN" altLang="en-US" sz="3600" spc="600" dirty="0">
                <a:solidFill>
                  <a:srgbClr val="305B5A"/>
                </a:solidFill>
                <a:cs typeface="+mn-ea"/>
                <a:sym typeface="+mn-lt"/>
              </a:rPr>
              <a:t> 类似真题拓展</a:t>
            </a:r>
            <a:endParaRPr lang="zh-CN" altLang="en-US" sz="3600" spc="600" dirty="0">
              <a:solidFill>
                <a:srgbClr val="305B5A"/>
              </a:solidFill>
              <a:cs typeface="+mn-ea"/>
              <a:sym typeface="+mn-lt"/>
            </a:endParaRPr>
          </a:p>
          <a:p>
            <a:pPr>
              <a:lnSpc>
                <a:spcPct val="150000"/>
              </a:lnSpc>
            </a:pPr>
            <a:endParaRPr lang="zh-CN" altLang="en-US" sz="3600" spc="600" dirty="0">
              <a:solidFill>
                <a:srgbClr val="224042"/>
              </a:solidFill>
              <a:cs typeface="+mn-ea"/>
              <a:sym typeface="+mn-lt"/>
            </a:endParaRPr>
          </a:p>
        </p:txBody>
      </p:sp>
      <p:cxnSp>
        <p:nvCxnSpPr>
          <p:cNvPr id="9" name="直接连接符 8"/>
          <p:cNvCxnSpPr/>
          <p:nvPr/>
        </p:nvCxnSpPr>
        <p:spPr>
          <a:xfrm>
            <a:off x="3562872" y="1265358"/>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 y="1"/>
            <a:ext cx="1483132" cy="440976"/>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187567" y="35823"/>
            <a:ext cx="1107996" cy="369332"/>
          </a:xfrm>
          <a:prstGeom prst="rect">
            <a:avLst/>
          </a:prstGeom>
          <a:noFill/>
        </p:spPr>
        <p:txBody>
          <a:bodyPr wrap="none" rtlCol="0">
            <a:spAutoFit/>
          </a:bodyPr>
          <a:lstStyle/>
          <a:p>
            <a:r>
              <a:rPr lang="zh-CN" altLang="en-US" dirty="0">
                <a:solidFill>
                  <a:srgbClr val="224042"/>
                </a:solidFill>
                <a:cs typeface="+mn-ea"/>
                <a:sym typeface="+mn-lt"/>
              </a:rPr>
              <a:t>古诗起源</a:t>
            </a:r>
            <a:endParaRPr lang="zh-CN" altLang="en-US" dirty="0">
              <a:solidFill>
                <a:srgbClr val="224042"/>
              </a:solidFill>
              <a:cs typeface="+mn-ea"/>
              <a:sym typeface="+mn-lt"/>
            </a:endParaRPr>
          </a:p>
        </p:txBody>
      </p:sp>
      <p:pic>
        <p:nvPicPr>
          <p:cNvPr id="12" name="图片 11"/>
          <p:cNvPicPr>
            <a:picLocks noChangeAspect="1"/>
          </p:cNvPicPr>
          <p:nvPr/>
        </p:nvPicPr>
        <p:blipFill>
          <a:blip r:embed="rId2" cstate="screen">
            <a:extLst>
              <a:ext uri="{BEBA8EAE-BF5A-486C-A8C5-ECC9F3942E4B}">
                <a14:imgProps xmlns:a14="http://schemas.microsoft.com/office/drawing/2010/main">
                  <a14:imgLayer r:embed="rId3">
                    <a14:imgEffect>
                      <a14:backgroundRemoval t="10000" b="90000" l="10000" r="90000">
                        <a14:foregroundMark x1="57161" y1="37555" x2="57161" y2="37555"/>
                        <a14:foregroundMark x1="49609" y1="38580" x2="49609" y2="38580"/>
                        <a14:foregroundMark x1="37760" y1="42606" x2="37760" y2="42606"/>
                        <a14:foregroundMark x1="74479" y1="42240" x2="74479" y2="42240"/>
                        <a14:foregroundMark x1="53255" y1="33163" x2="53255" y2="33163"/>
                        <a14:foregroundMark x1="50391" y1="45827" x2="50391" y2="45827"/>
                        <a14:foregroundMark x1="33464" y1="27086" x2="33464" y2="27086"/>
                        <a14:foregroundMark x1="39974" y1="39971" x2="39974" y2="39971"/>
                        <a14:foregroundMark x1="49609" y1="33968" x2="49609" y2="33968"/>
                        <a14:foregroundMark x1="40234" y1="33163" x2="40234" y2="33163"/>
                        <a14:foregroundMark x1="52474" y1="33968" x2="52474" y2="33968"/>
                      </a14:backgroundRemoval>
                    </a14:imgEffect>
                  </a14:imgLayer>
                </a14:imgProps>
              </a:ext>
            </a:extLst>
          </a:blip>
          <a:stretch>
            <a:fillRect/>
          </a:stretch>
        </p:blipFill>
        <p:spPr>
          <a:xfrm>
            <a:off x="2532364" y="1501978"/>
            <a:ext cx="2125786" cy="37810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25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250"/>
                                        <p:tgtEl>
                                          <p:spTgt spid="9"/>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BDDACA"/>
        </a:solidFill>
        <a:effectLst/>
      </p:bgPr>
    </p:bg>
    <p:spTree>
      <p:nvGrpSpPr>
        <p:cNvPr id="1" name=""/>
        <p:cNvGrpSpPr/>
        <p:nvPr/>
      </p:nvGrpSpPr>
      <p:grpSpPr>
        <a:xfrm>
          <a:off x="0" y="0"/>
          <a:ext cx="0" cy="0"/>
          <a:chOff x="0" y="0"/>
          <a:chExt cx="0" cy="0"/>
        </a:xfrm>
      </p:grpSpPr>
      <p:sp>
        <p:nvSpPr>
          <p:cNvPr id="17" name="矩形 16"/>
          <p:cNvSpPr/>
          <p:nvPr/>
        </p:nvSpPr>
        <p:spPr>
          <a:xfrm>
            <a:off x="-1" y="1"/>
            <a:ext cx="1483132" cy="440976"/>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87567" y="35823"/>
            <a:ext cx="1097280" cy="368300"/>
          </a:xfrm>
          <a:prstGeom prst="rect">
            <a:avLst/>
          </a:prstGeom>
          <a:noFill/>
        </p:spPr>
        <p:txBody>
          <a:bodyPr wrap="none" rtlCol="0">
            <a:spAutoFit/>
          </a:bodyPr>
          <a:lstStyle/>
          <a:p>
            <a:r>
              <a:rPr lang="zh-CN" altLang="zh-CN" dirty="0">
                <a:solidFill>
                  <a:srgbClr val="224042"/>
                </a:solidFill>
                <a:ea typeface="宋体" panose="02010600030101010101" pitchFamily="2" charset="-122"/>
                <a:cs typeface="+mn-ea"/>
                <a:sym typeface="+mn-lt"/>
              </a:rPr>
              <a:t>真题链接</a:t>
            </a:r>
            <a:endParaRPr lang="zh-CN" altLang="zh-CN" dirty="0">
              <a:solidFill>
                <a:srgbClr val="224042"/>
              </a:solidFill>
              <a:ea typeface="宋体" panose="02010600030101010101" pitchFamily="2" charset="-122"/>
              <a:cs typeface="+mn-ea"/>
              <a:sym typeface="+mn-lt"/>
            </a:endParaRPr>
          </a:p>
        </p:txBody>
      </p:sp>
      <p:sp>
        <p:nvSpPr>
          <p:cNvPr id="8" name="文本框 7"/>
          <p:cNvSpPr txBox="1"/>
          <p:nvPr/>
        </p:nvSpPr>
        <p:spPr>
          <a:xfrm>
            <a:off x="359410" y="752475"/>
            <a:ext cx="11624310" cy="2676525"/>
          </a:xfrm>
          <a:prstGeom prst="rect">
            <a:avLst/>
          </a:prstGeom>
          <a:noFill/>
        </p:spPr>
        <p:txBody>
          <a:bodyPr wrap="square" rtlCol="0" anchor="t">
            <a:spAutoFit/>
          </a:bodyPr>
          <a:p>
            <a:r>
              <a:rPr lang="zh-CN" altLang="en-US" sz="2800"/>
              <a:t>【真题1】（2021年浙江卷）假定你是李华，下周有新西兰学生访问你校，你将作为学生代表致欢迎辞。请为此写一篇 发言稿，</a:t>
            </a:r>
            <a:endParaRPr lang="zh-CN" altLang="en-US" sz="2800"/>
          </a:p>
          <a:p>
            <a:r>
              <a:rPr lang="zh-CN" altLang="en-US" sz="2800"/>
              <a:t>内容包括：</a:t>
            </a:r>
            <a:endParaRPr lang="zh-CN" altLang="en-US" sz="2800"/>
          </a:p>
          <a:p>
            <a:r>
              <a:rPr lang="zh-CN" altLang="en-US" sz="2800"/>
              <a:t>1. 表示欢迎；2. 介绍活动安排；3. 表达祝愿。</a:t>
            </a:r>
            <a:endParaRPr lang="zh-CN" altLang="en-US" sz="2800"/>
          </a:p>
          <a:p>
            <a:r>
              <a:rPr lang="zh-CN" altLang="en-US" sz="2800"/>
              <a:t>注意：</a:t>
            </a:r>
            <a:endParaRPr lang="zh-CN" altLang="en-US" sz="2800"/>
          </a:p>
          <a:p>
            <a:r>
              <a:rPr lang="zh-CN" altLang="en-US" sz="2800"/>
              <a:t>1. 词数80左右；2. 可适当增加细节，以使行文连贯。</a:t>
            </a: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DDACA"/>
        </a:solidFill>
        <a:effectLst/>
      </p:bgPr>
    </p:bg>
    <p:spTree>
      <p:nvGrpSpPr>
        <p:cNvPr id="1" name=""/>
        <p:cNvGrpSpPr/>
        <p:nvPr/>
      </p:nvGrpSpPr>
      <p:grpSpPr>
        <a:xfrm>
          <a:off x="0" y="0"/>
          <a:ext cx="0" cy="0"/>
          <a:chOff x="0" y="0"/>
          <a:chExt cx="0" cy="0"/>
        </a:xfrm>
      </p:grpSpPr>
      <p:sp>
        <p:nvSpPr>
          <p:cNvPr id="17" name="矩形 16"/>
          <p:cNvSpPr/>
          <p:nvPr/>
        </p:nvSpPr>
        <p:spPr>
          <a:xfrm>
            <a:off x="-1" y="1"/>
            <a:ext cx="1483132" cy="440976"/>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87567" y="35823"/>
            <a:ext cx="1097280" cy="368300"/>
          </a:xfrm>
          <a:prstGeom prst="rect">
            <a:avLst/>
          </a:prstGeom>
          <a:noFill/>
        </p:spPr>
        <p:txBody>
          <a:bodyPr wrap="none" rtlCol="0">
            <a:spAutoFit/>
          </a:bodyPr>
          <a:lstStyle/>
          <a:p>
            <a:r>
              <a:rPr lang="zh-CN" altLang="zh-CN" dirty="0">
                <a:solidFill>
                  <a:srgbClr val="224042"/>
                </a:solidFill>
                <a:ea typeface="宋体" panose="02010600030101010101" pitchFamily="2" charset="-122"/>
                <a:cs typeface="+mn-ea"/>
                <a:sym typeface="+mn-lt"/>
              </a:rPr>
              <a:t>真题链接</a:t>
            </a:r>
            <a:endParaRPr lang="zh-CN" altLang="zh-CN" dirty="0">
              <a:solidFill>
                <a:srgbClr val="224042"/>
              </a:solidFill>
              <a:ea typeface="宋体" panose="02010600030101010101" pitchFamily="2" charset="-122"/>
              <a:cs typeface="+mn-ea"/>
              <a:sym typeface="+mn-lt"/>
            </a:endParaRPr>
          </a:p>
        </p:txBody>
      </p:sp>
      <p:sp>
        <p:nvSpPr>
          <p:cNvPr id="8" name="文本框 7"/>
          <p:cNvSpPr txBox="1"/>
          <p:nvPr/>
        </p:nvSpPr>
        <p:spPr>
          <a:xfrm>
            <a:off x="359410" y="752475"/>
            <a:ext cx="11624310" cy="5692775"/>
          </a:xfrm>
          <a:prstGeom prst="rect">
            <a:avLst/>
          </a:prstGeom>
          <a:noFill/>
        </p:spPr>
        <p:txBody>
          <a:bodyPr wrap="square" rtlCol="0" anchor="t">
            <a:spAutoFit/>
          </a:bodyPr>
          <a:p>
            <a:pPr algn="just"/>
            <a:r>
              <a:rPr lang="zh-CN" altLang="en-US" sz="2800">
                <a:latin typeface="Times New Roman" panose="02020603050405020304" charset="0"/>
                <a:cs typeface="Times New Roman" panose="02020603050405020304" charset="0"/>
              </a:rPr>
              <a:t>Distinguished guests:</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On behalf of our school, I would like to convey my sincere welcome for your visiting.</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At first, it is of significance to fully understand the school. As scheduled, all of you will visit the museum, which contains the splendid history of our school. Furthermore, our classes are worthy of being attended, because you can appreciate the differences between Chinese and western teaching methods. After that, it is at </a:t>
            </a:r>
            <a:r>
              <a:rPr lang="en-US" altLang="zh-CN" sz="2800">
                <a:latin typeface="Times New Roman" panose="02020603050405020304" charset="0"/>
                <a:cs typeface="Times New Roman" panose="02020603050405020304" charset="0"/>
              </a:rPr>
              <a:t>the </a:t>
            </a:r>
            <a:r>
              <a:rPr lang="zh-CN" altLang="en-US" sz="2800">
                <a:latin typeface="Times New Roman" panose="02020603050405020304" charset="0"/>
                <a:cs typeface="Times New Roman" panose="02020603050405020304" charset="0"/>
              </a:rPr>
              <a:t>canteen that you can have a special lunch with our students.</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As mentioned above, I extremely expect your coming. May you have an unforgettable experience.</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sym typeface="+mn-ea"/>
              </a:rPr>
              <a:t>Thank you.</a:t>
            </a:r>
            <a:endParaRPr lang="zh-CN" altLang="en-US" sz="2800">
              <a:latin typeface="Times New Roman" panose="02020603050405020304" charset="0"/>
              <a:cs typeface="Times New Roman" panose="02020603050405020304" charset="0"/>
            </a:endParaRPr>
          </a:p>
          <a:p>
            <a:pPr algn="just"/>
            <a:endParaRPr lang="en-US" altLang="zh-CN"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DDACA"/>
        </a:solidFill>
        <a:effectLst/>
      </p:bgPr>
    </p:bg>
    <p:spTree>
      <p:nvGrpSpPr>
        <p:cNvPr id="1" name=""/>
        <p:cNvGrpSpPr/>
        <p:nvPr/>
      </p:nvGrpSpPr>
      <p:grpSpPr>
        <a:xfrm>
          <a:off x="0" y="0"/>
          <a:ext cx="0" cy="0"/>
          <a:chOff x="0" y="0"/>
          <a:chExt cx="0" cy="0"/>
        </a:xfrm>
      </p:grpSpPr>
      <p:sp>
        <p:nvSpPr>
          <p:cNvPr id="17" name="矩形 16"/>
          <p:cNvSpPr/>
          <p:nvPr/>
        </p:nvSpPr>
        <p:spPr>
          <a:xfrm>
            <a:off x="-1" y="1"/>
            <a:ext cx="1483132" cy="440976"/>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87567" y="35823"/>
            <a:ext cx="1097280" cy="368300"/>
          </a:xfrm>
          <a:prstGeom prst="rect">
            <a:avLst/>
          </a:prstGeom>
          <a:noFill/>
        </p:spPr>
        <p:txBody>
          <a:bodyPr wrap="none" rtlCol="0">
            <a:spAutoFit/>
          </a:bodyPr>
          <a:lstStyle/>
          <a:p>
            <a:r>
              <a:rPr lang="zh-CN" altLang="zh-CN" dirty="0">
                <a:solidFill>
                  <a:srgbClr val="224042"/>
                </a:solidFill>
                <a:ea typeface="宋体" panose="02010600030101010101" pitchFamily="2" charset="-122"/>
                <a:cs typeface="+mn-ea"/>
                <a:sym typeface="+mn-lt"/>
              </a:rPr>
              <a:t>真题链接</a:t>
            </a:r>
            <a:endParaRPr lang="zh-CN" altLang="zh-CN" dirty="0">
              <a:solidFill>
                <a:srgbClr val="224042"/>
              </a:solidFill>
              <a:ea typeface="宋体" panose="02010600030101010101" pitchFamily="2" charset="-122"/>
              <a:cs typeface="+mn-ea"/>
              <a:sym typeface="+mn-lt"/>
            </a:endParaRPr>
          </a:p>
        </p:txBody>
      </p:sp>
      <p:sp>
        <p:nvSpPr>
          <p:cNvPr id="8" name="文本框 7"/>
          <p:cNvSpPr txBox="1"/>
          <p:nvPr/>
        </p:nvSpPr>
        <p:spPr>
          <a:xfrm>
            <a:off x="359410" y="752475"/>
            <a:ext cx="11624310" cy="2676525"/>
          </a:xfrm>
          <a:prstGeom prst="rect">
            <a:avLst/>
          </a:prstGeom>
          <a:noFill/>
        </p:spPr>
        <p:txBody>
          <a:bodyPr wrap="square" rtlCol="0" anchor="t">
            <a:spAutoFit/>
          </a:bodyPr>
          <a:p>
            <a:r>
              <a:rPr lang="zh-CN" altLang="en-US" sz="2800"/>
              <a:t>【真题</a:t>
            </a:r>
            <a:r>
              <a:rPr lang="en-US" altLang="zh-CN" sz="2800"/>
              <a:t>2</a:t>
            </a:r>
            <a:r>
              <a:rPr lang="zh-CN" altLang="en-US" sz="2800"/>
              <a:t>】（2016·天津卷）假设你是晨光中学的学生会主席李津。一批来自英国的高中生与你校学生开展了为期两周的交流活动。现在，他们即将回国，你将在欢送会上致辞。请根据以下提示写一篇发言稿。</a:t>
            </a:r>
            <a:endParaRPr lang="zh-CN" altLang="en-US" sz="2800"/>
          </a:p>
          <a:p>
            <a:r>
              <a:rPr lang="zh-CN" altLang="en-US" sz="2800"/>
              <a:t>1.回顾双方的交流活动（如学习、生活、体育、文艺等方面）；</a:t>
            </a:r>
            <a:endParaRPr lang="zh-CN" altLang="en-US" sz="2800"/>
          </a:p>
          <a:p>
            <a:r>
              <a:rPr lang="zh-CN" altLang="en-US" sz="2800"/>
              <a:t>2.谈谈收获或感想；</a:t>
            </a:r>
            <a:endParaRPr lang="zh-CN" altLang="en-US" sz="2800"/>
          </a:p>
          <a:p>
            <a:r>
              <a:rPr lang="zh-CN" altLang="en-US" sz="2800"/>
              <a:t>3.表达祝愿与期望。</a:t>
            </a: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DDACA"/>
        </a:solidFill>
        <a:effectLst/>
      </p:bgPr>
    </p:bg>
    <p:spTree>
      <p:nvGrpSpPr>
        <p:cNvPr id="1" name=""/>
        <p:cNvGrpSpPr/>
        <p:nvPr/>
      </p:nvGrpSpPr>
      <p:grpSpPr>
        <a:xfrm>
          <a:off x="0" y="0"/>
          <a:ext cx="0" cy="0"/>
          <a:chOff x="0" y="0"/>
          <a:chExt cx="0" cy="0"/>
        </a:xfrm>
      </p:grpSpPr>
      <p:sp>
        <p:nvSpPr>
          <p:cNvPr id="17" name="矩形 16"/>
          <p:cNvSpPr/>
          <p:nvPr/>
        </p:nvSpPr>
        <p:spPr>
          <a:xfrm>
            <a:off x="-1" y="1"/>
            <a:ext cx="1483132" cy="440976"/>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187567" y="35823"/>
            <a:ext cx="1097280" cy="368300"/>
          </a:xfrm>
          <a:prstGeom prst="rect">
            <a:avLst/>
          </a:prstGeom>
          <a:noFill/>
        </p:spPr>
        <p:txBody>
          <a:bodyPr wrap="none" rtlCol="0">
            <a:spAutoFit/>
          </a:bodyPr>
          <a:lstStyle/>
          <a:p>
            <a:r>
              <a:rPr lang="zh-CN" altLang="zh-CN" dirty="0">
                <a:solidFill>
                  <a:srgbClr val="224042"/>
                </a:solidFill>
                <a:ea typeface="宋体" panose="02010600030101010101" pitchFamily="2" charset="-122"/>
                <a:cs typeface="+mn-ea"/>
                <a:sym typeface="+mn-lt"/>
              </a:rPr>
              <a:t>真题链接</a:t>
            </a:r>
            <a:endParaRPr lang="zh-CN" altLang="zh-CN" dirty="0">
              <a:solidFill>
                <a:srgbClr val="224042"/>
              </a:solidFill>
              <a:ea typeface="宋体" panose="02010600030101010101" pitchFamily="2" charset="-122"/>
              <a:cs typeface="+mn-ea"/>
              <a:sym typeface="+mn-lt"/>
            </a:endParaRPr>
          </a:p>
        </p:txBody>
      </p:sp>
      <p:sp>
        <p:nvSpPr>
          <p:cNvPr id="8" name="文本框 7"/>
          <p:cNvSpPr txBox="1"/>
          <p:nvPr/>
        </p:nvSpPr>
        <p:spPr>
          <a:xfrm>
            <a:off x="359410" y="752475"/>
            <a:ext cx="11624310" cy="4831080"/>
          </a:xfrm>
          <a:prstGeom prst="rect">
            <a:avLst/>
          </a:prstGeom>
          <a:noFill/>
        </p:spPr>
        <p:txBody>
          <a:bodyPr wrap="square" rtlCol="0" anchor="t">
            <a:spAutoFit/>
          </a:bodyPr>
          <a:p>
            <a:pPr algn="just"/>
            <a:r>
              <a:rPr lang="zh-CN" altLang="en-US" sz="2800">
                <a:latin typeface="Times New Roman" panose="02020603050405020304" charset="0"/>
                <a:cs typeface="Times New Roman" panose="02020603050405020304" charset="0"/>
              </a:rPr>
              <a:t>Dear friends, </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How time flies! Two weeks have passed since you came to our school for the exchange program, which we all have benefited from.</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During these two weeks, we have studied and lived together, which gives us the opportunity to promote our friendship. Doing sports as a team has enabled us to know each other better. Your art skills are excellent and admirable, which leaves me a deep impression. I think all our classmates have learned a lot from our communication and the various activities.</a:t>
            </a:r>
            <a:endParaRPr lang="zh-CN" altLang="en-US" sz="2800">
              <a:latin typeface="Times New Roman" panose="02020603050405020304" charset="0"/>
              <a:cs typeface="Times New Roman" panose="02020603050405020304" charset="0"/>
            </a:endParaRPr>
          </a:p>
          <a:p>
            <a:pPr algn="just"/>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Now, on behalf of my schoolmates, I wish you a safe return. I also hope that there will be more events of this kind in the future.</a:t>
            </a:r>
            <a:endParaRPr lang="zh-CN" altLang="en-US" sz="2800">
              <a:latin typeface="Times New Roman" panose="02020603050405020304" charset="0"/>
              <a:cs typeface="Times New Roman" panose="02020603050405020304" charset="0"/>
            </a:endParaRPr>
          </a:p>
          <a:p>
            <a:pPr algn="just"/>
            <a:r>
              <a:rPr lang="zh-CN" altLang="en-US" sz="2800">
                <a:latin typeface="Times New Roman" panose="02020603050405020304" charset="0"/>
                <a:cs typeface="Times New Roman" panose="02020603050405020304" charset="0"/>
              </a:rPr>
              <a:t>Thank you.</a:t>
            </a:r>
            <a:endParaRPr lang="zh-CN" alt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8" name="文本框 7"/>
          <p:cNvSpPr txBox="1"/>
          <p:nvPr/>
        </p:nvSpPr>
        <p:spPr>
          <a:xfrm>
            <a:off x="2396839" y="1324032"/>
            <a:ext cx="2308324" cy="1868518"/>
          </a:xfrm>
          <a:prstGeom prst="rect">
            <a:avLst/>
          </a:prstGeom>
          <a:noFill/>
        </p:spPr>
        <p:txBody>
          <a:bodyPr vert="eaVert" wrap="square" rtlCol="0">
            <a:spAutoFit/>
          </a:bodyPr>
          <a:lstStyle/>
          <a:p>
            <a:r>
              <a:rPr lang="zh-CN" altLang="en-US" sz="13800" dirty="0">
                <a:solidFill>
                  <a:srgbClr val="224042"/>
                </a:solidFill>
                <a:cs typeface="+mn-ea"/>
                <a:sym typeface="+mn-lt"/>
              </a:rPr>
              <a:t>壹</a:t>
            </a:r>
            <a:endParaRPr lang="zh-CN" altLang="en-US" sz="16600" dirty="0">
              <a:solidFill>
                <a:srgbClr val="224042"/>
              </a:solidFill>
              <a:cs typeface="+mn-ea"/>
              <a:sym typeface="+mn-lt"/>
            </a:endParaRPr>
          </a:p>
        </p:txBody>
      </p:sp>
      <p:sp>
        <p:nvSpPr>
          <p:cNvPr id="9" name="文本框 8"/>
          <p:cNvSpPr txBox="1"/>
          <p:nvPr/>
        </p:nvSpPr>
        <p:spPr>
          <a:xfrm>
            <a:off x="1383379" y="1134906"/>
            <a:ext cx="1013460" cy="2225040"/>
          </a:xfrm>
          <a:prstGeom prst="rect">
            <a:avLst/>
          </a:prstGeom>
          <a:noFill/>
        </p:spPr>
        <p:txBody>
          <a:bodyPr vert="eaVert" wrap="none" rtlCol="0">
            <a:spAutoFit/>
          </a:bodyPr>
          <a:lstStyle/>
          <a:p>
            <a:pPr algn="l">
              <a:lnSpc>
                <a:spcPct val="150000"/>
              </a:lnSpc>
            </a:pPr>
            <a:r>
              <a:rPr lang="zh-CN" altLang="en-US" sz="3600" spc="600" dirty="0">
                <a:solidFill>
                  <a:srgbClr val="305B5A"/>
                </a:solidFill>
                <a:cs typeface="+mn-ea"/>
                <a:sym typeface="+mn-lt"/>
              </a:rPr>
              <a:t>真题回顾</a:t>
            </a:r>
            <a:endParaRPr lang="zh-CN" altLang="en-US" sz="3600" spc="600" dirty="0">
              <a:solidFill>
                <a:srgbClr val="305B5A"/>
              </a:solidFill>
              <a:cs typeface="+mn-ea"/>
              <a:sym typeface="+mn-lt"/>
            </a:endParaRPr>
          </a:p>
        </p:txBody>
      </p:sp>
      <p:cxnSp>
        <p:nvCxnSpPr>
          <p:cNvPr id="10" name="直接连接符 9"/>
          <p:cNvCxnSpPr/>
          <p:nvPr/>
        </p:nvCxnSpPr>
        <p:spPr>
          <a:xfrm>
            <a:off x="2470345" y="727362"/>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734289" y="328270"/>
            <a:ext cx="3915451" cy="3915451"/>
          </a:xfrm>
          <a:prstGeom prst="ellipse">
            <a:avLst/>
          </a:prstGeom>
          <a:noFill/>
          <a:ln>
            <a:solidFill>
              <a:srgbClr val="305B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
          <p:cNvSpPr txBox="1"/>
          <p:nvPr>
            <p:custDataLst>
              <p:tags r:id="rId1"/>
            </p:custDataLst>
          </p:nvPr>
        </p:nvSpPr>
        <p:spPr>
          <a:xfrm>
            <a:off x="315913" y="342900"/>
            <a:ext cx="11347450" cy="4032250"/>
          </a:xfrm>
          <a:prstGeom prst="rect">
            <a:avLst/>
          </a:prstGeom>
          <a:noFill/>
          <a:ln w="9525">
            <a:noFill/>
          </a:ln>
        </p:spPr>
        <p:txBody>
          <a:bodyPr wrap="square" anchor="t" anchorCtr="0">
            <a:spAutoFit/>
          </a:bodyPr>
          <a:p>
            <a:r>
              <a:rPr lang="zh-CN" altLang="zh-CN" sz="3200">
                <a:solidFill>
                  <a:srgbClr val="FF0000"/>
                </a:solidFill>
                <a:latin typeface="楷体" panose="02010609060101010101" charset="-122"/>
                <a:ea typeface="楷体" panose="02010609060101010101" charset="-122"/>
              </a:rPr>
              <a:t>2022</a:t>
            </a:r>
            <a:r>
              <a:rPr lang="en-US" altLang="zh-CN" sz="3200">
                <a:solidFill>
                  <a:srgbClr val="FF0000"/>
                </a:solidFill>
                <a:latin typeface="楷体" panose="02010609060101010101" charset="-122"/>
                <a:ea typeface="楷体" panose="02010609060101010101" charset="-122"/>
              </a:rPr>
              <a:t>.</a:t>
            </a:r>
            <a:r>
              <a:rPr lang="zh-CN" altLang="zh-CN" sz="3200">
                <a:solidFill>
                  <a:srgbClr val="FF0000"/>
                </a:solidFill>
                <a:latin typeface="楷体" panose="02010609060101010101" charset="-122"/>
                <a:ea typeface="楷体" panose="02010609060101010101" charset="-122"/>
              </a:rPr>
              <a:t>03杭州市二模</a:t>
            </a:r>
            <a:endParaRPr lang="zh-CN" altLang="zh-CN" sz="3200">
              <a:solidFill>
                <a:srgbClr val="FF0000"/>
              </a:solidFill>
              <a:latin typeface="楷体" panose="02010609060101010101" charset="-122"/>
              <a:ea typeface="楷体" panose="02010609060101010101" charset="-122"/>
            </a:endParaRPr>
          </a:p>
          <a:p>
            <a:r>
              <a:rPr lang="en-US" altLang="zh-CN" sz="3200">
                <a:latin typeface="楷体" panose="02010609060101010101" charset="-122"/>
                <a:ea typeface="楷体" panose="02010609060101010101" charset="-122"/>
              </a:rPr>
              <a:t>    </a:t>
            </a:r>
            <a:r>
              <a:rPr lang="zh-CN" altLang="zh-CN" sz="3200">
                <a:latin typeface="楷体" panose="02010609060101010101" charset="-122"/>
                <a:ea typeface="楷体" panose="02010609060101010101" charset="-122"/>
              </a:rPr>
              <a:t>假如你是李华，你校邀请到了专家 Mr. Wang 为爱尔兰访问团做一个关于中国传统文化的讲座。你将作为主持人将专家介绍给爱尔兰朋友，请你写一篇发言稿，内容包括： </a:t>
            </a:r>
            <a:endParaRPr lang="zh-CN" altLang="zh-CN" sz="3200">
              <a:latin typeface="楷体" panose="02010609060101010101" charset="-122"/>
              <a:ea typeface="楷体" panose="02010609060101010101" charset="-122"/>
            </a:endParaRPr>
          </a:p>
          <a:p>
            <a:r>
              <a:rPr lang="zh-CN" altLang="zh-CN" sz="3200">
                <a:latin typeface="楷体" panose="02010609060101010101" charset="-122"/>
                <a:ea typeface="楷体" panose="02010609060101010101" charset="-122"/>
              </a:rPr>
              <a:t> 1.表示欢迎；  2.专家介绍；  3.讲座内容。</a:t>
            </a:r>
            <a:endParaRPr lang="zh-CN" altLang="zh-CN" sz="3200">
              <a:latin typeface="楷体" panose="02010609060101010101" charset="-122"/>
              <a:ea typeface="楷体" panose="02010609060101010101" charset="-122"/>
            </a:endParaRPr>
          </a:p>
          <a:p>
            <a:r>
              <a:rPr lang="zh-CN" altLang="zh-CN" sz="3200">
                <a:latin typeface="楷体" panose="02010609060101010101" charset="-122"/>
                <a:ea typeface="楷体" panose="02010609060101010101" charset="-122"/>
              </a:rPr>
              <a:t>注意：</a:t>
            </a:r>
            <a:endParaRPr lang="zh-CN" altLang="zh-CN" sz="3200">
              <a:latin typeface="楷体" panose="02010609060101010101" charset="-122"/>
              <a:ea typeface="楷体" panose="02010609060101010101" charset="-122"/>
            </a:endParaRPr>
          </a:p>
          <a:p>
            <a:r>
              <a:rPr lang="zh-CN" altLang="zh-CN" sz="3200">
                <a:latin typeface="楷体" panose="02010609060101010101" charset="-122"/>
                <a:ea typeface="楷体" panose="02010609060101010101" charset="-122"/>
              </a:rPr>
              <a:t>  1、词数80左右；</a:t>
            </a:r>
            <a:endParaRPr lang="zh-CN" altLang="zh-CN" sz="3200">
              <a:latin typeface="楷体" panose="02010609060101010101" charset="-122"/>
              <a:ea typeface="楷体" panose="02010609060101010101" charset="-122"/>
            </a:endParaRPr>
          </a:p>
          <a:p>
            <a:r>
              <a:rPr lang="zh-CN" altLang="zh-CN" sz="3200">
                <a:latin typeface="楷体" panose="02010609060101010101" charset="-122"/>
                <a:ea typeface="楷体" panose="02010609060101010101" charset="-122"/>
              </a:rPr>
              <a:t>  2、可适当增加细节，以使行文连贯。</a:t>
            </a:r>
            <a:endParaRPr lang="zh-CN" altLang="zh-CN" sz="3200">
              <a:latin typeface="楷体" panose="02010609060101010101" charset="-122"/>
              <a:ea typeface="楷体" panose="02010609060101010101" charset="-122"/>
            </a:endParaRPr>
          </a:p>
        </p:txBody>
      </p:sp>
    </p:spTree>
    <p:custDataLst>
      <p:tags r:id="rId2"/>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1"/>
          <p:cNvSpPr txBox="1"/>
          <p:nvPr>
            <p:custDataLst>
              <p:tags r:id="rId1"/>
            </p:custDataLst>
          </p:nvPr>
        </p:nvSpPr>
        <p:spPr>
          <a:xfrm>
            <a:off x="303213" y="185738"/>
            <a:ext cx="11518900" cy="5322887"/>
          </a:xfrm>
          <a:prstGeom prst="rect">
            <a:avLst/>
          </a:prstGeom>
          <a:noFill/>
          <a:ln w="9525">
            <a:noFill/>
          </a:ln>
        </p:spPr>
        <p:txBody>
          <a:bodyPr wrap="square" anchor="t" anchorCtr="0">
            <a:spAutoFit/>
          </a:bodyPr>
          <a:p>
            <a:r>
              <a:rPr lang="zh-CN" altLang="zh-CN" sz="3200" b="1">
                <a:solidFill>
                  <a:srgbClr val="FF0000"/>
                </a:solidFill>
                <a:latin typeface="Times New Roman" panose="02020603050405020304" charset="0"/>
                <a:ea typeface="楷体" panose="02010609060101010101" charset="-122"/>
              </a:rPr>
              <a:t>范文：</a:t>
            </a:r>
            <a:endParaRPr lang="zh-CN" altLang="zh-CN" sz="3200" b="1">
              <a:solidFill>
                <a:srgbClr val="FF0000"/>
              </a:solidFill>
              <a:latin typeface="Times New Roman" panose="02020603050405020304" charset="0"/>
              <a:ea typeface="楷体" panose="02010609060101010101" charset="-122"/>
            </a:endParaRPr>
          </a:p>
          <a:p>
            <a:pPr algn="just"/>
            <a:r>
              <a:rPr lang="zh-CN" altLang="zh-CN" sz="2800">
                <a:latin typeface="Times New Roman" panose="02020603050405020304" charset="0"/>
                <a:ea typeface="楷体" panose="02010609060101010101" charset="-122"/>
                <a:sym typeface="微软雅黑" panose="020B0503020204020204" pitchFamily="34" charset="-122"/>
              </a:rPr>
              <a:t>Ladies and gentlemen, </a:t>
            </a:r>
            <a:endParaRPr lang="zh-CN" altLang="zh-CN" sz="2800">
              <a:latin typeface="Times New Roman" panose="02020603050405020304" charset="0"/>
              <a:ea typeface="楷体" panose="02010609060101010101" charset="-122"/>
              <a:sym typeface="微软雅黑" panose="020B0503020204020204" pitchFamily="34" charset="-122"/>
            </a:endParaRPr>
          </a:p>
          <a:p>
            <a:pPr algn="just"/>
            <a:r>
              <a:rPr lang="zh-CN" altLang="zh-CN" sz="2800">
                <a:latin typeface="Times New Roman" panose="02020603050405020304" charset="0"/>
                <a:ea typeface="楷体" panose="02010609060101010101" charset="-122"/>
                <a:sym typeface="微软雅黑" panose="020B0503020204020204" pitchFamily="34" charset="-122"/>
              </a:rPr>
              <a:t>      on behalf of our school, I extend a warm and sincere welcome to you!  </a:t>
            </a:r>
            <a:endParaRPr lang="zh-CN" altLang="zh-CN" sz="2800">
              <a:latin typeface="Times New Roman" panose="02020603050405020304" charset="0"/>
              <a:ea typeface="楷体" panose="02010609060101010101" charset="-122"/>
              <a:sym typeface="微软雅黑" panose="020B0503020204020204" pitchFamily="34" charset="-122"/>
            </a:endParaRPr>
          </a:p>
          <a:p>
            <a:pPr algn="just"/>
            <a:r>
              <a:rPr lang="zh-CN" altLang="zh-CN" sz="2800">
                <a:latin typeface="Times New Roman" panose="02020603050405020304" charset="0"/>
                <a:ea typeface="楷体" panose="02010609060101010101" charset="-122"/>
                <a:sym typeface="微软雅黑" panose="020B0503020204020204" pitchFamily="34" charset="-122"/>
              </a:rPr>
              <a:t>      In order to offer you a deep insight into Chinese traditional culture, we hereby invite Mr. Wang, an expert with great achievements in the study of Chinese painting and calligraphy, to give us a lecture. As one of the most famous artists in China, Mr. Wang knows better than anyone else how to use the simplest lines to present beauty in paintings. He also has his unique understanding of the Chinese paintings. Tonight, focusing on the theme “Images in Paintings”, Mr. Wang will take us on a journey to the spiritual world behind Chinese ink paintings.</a:t>
            </a:r>
            <a:endParaRPr lang="zh-CN" altLang="zh-CN" sz="2800">
              <a:latin typeface="Times New Roman" panose="02020603050405020304" charset="0"/>
              <a:ea typeface="楷体" panose="02010609060101010101" charset="-122"/>
              <a:sym typeface="微软雅黑" panose="020B0503020204020204" pitchFamily="34" charset="-122"/>
            </a:endParaRPr>
          </a:p>
          <a:p>
            <a:pPr algn="just"/>
            <a:r>
              <a:rPr lang="zh-CN" altLang="zh-CN" sz="2800">
                <a:latin typeface="Times New Roman" panose="02020603050405020304" charset="0"/>
                <a:ea typeface="楷体" panose="02010609060101010101" charset="-122"/>
                <a:sym typeface="微软雅黑" panose="020B0503020204020204" pitchFamily="34" charset="-122"/>
              </a:rPr>
              <a:t>      Let’s welcome Mr. Wang with our warmest applause.</a:t>
            </a:r>
            <a:endParaRPr lang="zh-CN" altLang="zh-CN" sz="2800">
              <a:latin typeface="Times New Roman" panose="02020603050405020304" charset="0"/>
              <a:ea typeface="楷体" panose="02010609060101010101" charset="-122"/>
              <a:sym typeface="微软雅黑" panose="020B0503020204020204" pitchFamily="34" charset="-122"/>
            </a:endParaRPr>
          </a:p>
        </p:txBody>
      </p:sp>
    </p:spTree>
    <p:custDataLst>
      <p:tags r:id="rId2"/>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6" name="文本框 5"/>
          <p:cNvSpPr txBox="1"/>
          <p:nvPr/>
        </p:nvSpPr>
        <p:spPr>
          <a:xfrm>
            <a:off x="1970260" y="665676"/>
            <a:ext cx="1661993" cy="5971310"/>
          </a:xfrm>
          <a:prstGeom prst="rect">
            <a:avLst/>
          </a:prstGeom>
          <a:noFill/>
        </p:spPr>
        <p:txBody>
          <a:bodyPr vert="eaVert" wrap="square" rtlCol="0">
            <a:spAutoFit/>
          </a:bodyPr>
          <a:lstStyle/>
          <a:p>
            <a:r>
              <a:rPr lang="zh-CN" altLang="en-US" sz="9600" dirty="0">
                <a:solidFill>
                  <a:srgbClr val="224042"/>
                </a:solidFill>
                <a:cs typeface="+mn-ea"/>
                <a:sym typeface="+mn-lt"/>
              </a:rPr>
              <a:t>谢谢观看</a:t>
            </a:r>
            <a:endParaRPr lang="zh-CN" altLang="en-US" sz="9600" dirty="0">
              <a:solidFill>
                <a:srgbClr val="224042"/>
              </a:solidFill>
              <a:cs typeface="+mn-ea"/>
              <a:sym typeface="+mn-lt"/>
            </a:endParaRPr>
          </a:p>
        </p:txBody>
      </p:sp>
      <p:sp>
        <p:nvSpPr>
          <p:cNvPr id="2" name="文本框 1"/>
          <p:cNvSpPr txBox="1"/>
          <p:nvPr/>
        </p:nvSpPr>
        <p:spPr>
          <a:xfrm>
            <a:off x="6937184" y="1311867"/>
            <a:ext cx="2031325" cy="2426305"/>
          </a:xfrm>
          <a:prstGeom prst="rect">
            <a:avLst/>
          </a:prstGeom>
          <a:noFill/>
        </p:spPr>
        <p:txBody>
          <a:bodyPr vert="eaVert" wrap="none" rtlCol="0">
            <a:spAutoFit/>
          </a:bodyPr>
          <a:lstStyle/>
          <a:p>
            <a:pPr>
              <a:lnSpc>
                <a:spcPct val="150000"/>
              </a:lnSpc>
            </a:pPr>
            <a:r>
              <a:rPr lang="zh-CN" altLang="en-US" sz="2000" spc="600" dirty="0">
                <a:solidFill>
                  <a:srgbClr val="305B5A"/>
                </a:solidFill>
                <a:cs typeface="+mn-ea"/>
                <a:sym typeface="+mn-lt"/>
              </a:rPr>
              <a:t>毕竟西湖六月中</a:t>
            </a:r>
            <a:endParaRPr lang="en-US" altLang="zh-CN" sz="2000" spc="600" dirty="0">
              <a:solidFill>
                <a:srgbClr val="305B5A"/>
              </a:solidFill>
              <a:cs typeface="+mn-ea"/>
              <a:sym typeface="+mn-lt"/>
            </a:endParaRPr>
          </a:p>
          <a:p>
            <a:pPr>
              <a:lnSpc>
                <a:spcPct val="150000"/>
              </a:lnSpc>
            </a:pPr>
            <a:r>
              <a:rPr lang="zh-CN" altLang="en-US" sz="2000" spc="600" dirty="0">
                <a:solidFill>
                  <a:srgbClr val="305B5A"/>
                </a:solidFill>
                <a:cs typeface="+mn-ea"/>
                <a:sym typeface="+mn-lt"/>
              </a:rPr>
              <a:t>风光不与四时同</a:t>
            </a:r>
            <a:endParaRPr lang="en-US" altLang="zh-CN" sz="2000" spc="600" dirty="0">
              <a:solidFill>
                <a:srgbClr val="305B5A"/>
              </a:solidFill>
              <a:cs typeface="+mn-ea"/>
              <a:sym typeface="+mn-lt"/>
            </a:endParaRPr>
          </a:p>
          <a:p>
            <a:pPr>
              <a:lnSpc>
                <a:spcPct val="150000"/>
              </a:lnSpc>
            </a:pPr>
            <a:r>
              <a:rPr lang="zh-CN" altLang="en-US" sz="2000" spc="600" dirty="0">
                <a:solidFill>
                  <a:srgbClr val="305B5A"/>
                </a:solidFill>
                <a:cs typeface="+mn-ea"/>
                <a:sym typeface="+mn-lt"/>
              </a:rPr>
              <a:t>接天莲叶无穷碧</a:t>
            </a:r>
            <a:endParaRPr lang="en-US" altLang="zh-CN" sz="2000" spc="600" dirty="0">
              <a:solidFill>
                <a:srgbClr val="305B5A"/>
              </a:solidFill>
              <a:cs typeface="+mn-ea"/>
              <a:sym typeface="+mn-lt"/>
            </a:endParaRPr>
          </a:p>
          <a:p>
            <a:pPr>
              <a:lnSpc>
                <a:spcPct val="150000"/>
              </a:lnSpc>
            </a:pPr>
            <a:r>
              <a:rPr lang="zh-CN" altLang="en-US" sz="2000" spc="600" dirty="0">
                <a:solidFill>
                  <a:srgbClr val="305B5A"/>
                </a:solidFill>
                <a:cs typeface="+mn-ea"/>
                <a:sym typeface="+mn-lt"/>
              </a:rPr>
              <a:t>映日荷花别样红</a:t>
            </a:r>
            <a:endParaRPr lang="zh-CN" altLang="en-US" sz="2000" spc="600" dirty="0">
              <a:solidFill>
                <a:srgbClr val="305B5A"/>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5"/>
            <a:ext cx="3639185" cy="692785"/>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3887470" cy="605155"/>
          </a:xfrm>
          <a:prstGeom prst="rect">
            <a:avLst/>
          </a:prstGeom>
          <a:noFill/>
        </p:spPr>
        <p:txBody>
          <a:bodyPr wrap="none" rtlCol="0">
            <a:noAutofit/>
          </a:bodyPr>
          <a:lstStyle/>
          <a:p>
            <a:pPr algn="l">
              <a:lnSpc>
                <a:spcPct val="150000"/>
              </a:lnSpc>
            </a:pPr>
            <a:r>
              <a:rPr lang="zh-CN" altLang="en-US" sz="2400" dirty="0" smtClean="0">
                <a:solidFill>
                  <a:schemeClr val="dk1">
                    <a:lumMod val="85000"/>
                    <a:lumOff val="15000"/>
                  </a:schemeClr>
                </a:solidFill>
                <a:latin typeface="华文中宋" panose="02010600040101010101" charset="-122"/>
                <a:ea typeface="华文中宋" panose="02010600040101010101" charset="-122"/>
                <a:cs typeface="华文中宋" panose="02010600040101010101" charset="-122"/>
                <a:sym typeface="+mn-ea"/>
              </a:rPr>
              <a:t>一、</a:t>
            </a:r>
            <a:r>
              <a:rPr sz="2400" dirty="0" smtClean="0">
                <a:solidFill>
                  <a:schemeClr val="dk1">
                    <a:lumMod val="85000"/>
                    <a:lumOff val="15000"/>
                  </a:schemeClr>
                </a:solidFill>
                <a:latin typeface="华文中宋" panose="02010600040101010101" charset="-122"/>
                <a:ea typeface="华文中宋" panose="02010600040101010101" charset="-122"/>
                <a:cs typeface="华文中宋" panose="02010600040101010101" charset="-122"/>
                <a:sym typeface="+mn-ea"/>
              </a:rPr>
              <a:t>发言稿</a:t>
            </a:r>
            <a:r>
              <a:rPr lang="zh-CN" altLang="zh-CN" sz="2400" dirty="0">
                <a:solidFill>
                  <a:srgbClr val="224042"/>
                </a:solidFill>
                <a:latin typeface="华文中宋" panose="02010600040101010101" charset="-122"/>
                <a:ea typeface="华文中宋" panose="02010600040101010101" charset="-122"/>
                <a:cs typeface="华文中宋" panose="02010600040101010101" charset="-122"/>
                <a:sym typeface="+mn-lt"/>
              </a:rPr>
              <a:t>真题回顾</a:t>
            </a:r>
            <a:endParaRPr lang="zh-CN" altLang="zh-CN" sz="2400" dirty="0">
              <a:solidFill>
                <a:srgbClr val="224042"/>
              </a:solidFill>
              <a:latin typeface="华文中宋" panose="02010600040101010101" charset="-122"/>
              <a:ea typeface="华文中宋" panose="02010600040101010101" charset="-122"/>
              <a:cs typeface="华文中宋" panose="02010600040101010101" charset="-122"/>
              <a:sym typeface="+mn-lt"/>
            </a:endParaRPr>
          </a:p>
        </p:txBody>
      </p:sp>
      <p:grpSp>
        <p:nvGrpSpPr>
          <p:cNvPr id="4" name="组合 3"/>
          <p:cNvGrpSpPr/>
          <p:nvPr/>
        </p:nvGrpSpPr>
        <p:grpSpPr>
          <a:xfrm>
            <a:off x="6199505" y="2381569"/>
            <a:ext cx="3888105" cy="1960245"/>
            <a:chOff x="7157720" y="2135189"/>
            <a:chExt cx="3888105" cy="1960245"/>
          </a:xfrm>
        </p:grpSpPr>
        <p:sp>
          <p:nvSpPr>
            <p:cNvPr id="15" name="Freeform 45"/>
            <p:cNvSpPr>
              <a:spLocks noEditPoints="1"/>
            </p:cNvSpPr>
            <p:nvPr>
              <p:custDataLst>
                <p:tags r:id="rId1"/>
              </p:custDataLst>
            </p:nvPr>
          </p:nvSpPr>
          <p:spPr bwMode="auto">
            <a:xfrm>
              <a:off x="10523538" y="2135189"/>
              <a:ext cx="522287" cy="566549"/>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矩形 56"/>
            <p:cNvSpPr/>
            <p:nvPr>
              <p:custDataLst>
                <p:tags r:id="rId2"/>
              </p:custDataLst>
            </p:nvPr>
          </p:nvSpPr>
          <p:spPr>
            <a:xfrm>
              <a:off x="7157720" y="2800669"/>
              <a:ext cx="2990215" cy="1294765"/>
            </a:xfrm>
            <a:prstGeom prst="rect">
              <a:avLst/>
            </a:prstGeom>
          </p:spPr>
          <p:txBody>
            <a:bodyPr wrap="square">
              <a:noAutofit/>
            </a:bodyPr>
            <a:p>
              <a:pPr lvl="0" algn="r" eaLnBrk="1" hangingPunct="1">
                <a:spcBef>
                  <a:spcPct val="20000"/>
                </a:spcBef>
              </a:pPr>
              <a:r>
                <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rPr>
                <a:t>体裁：发言稿</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r" eaLnBrk="1" hangingPunct="1">
                <a:spcBef>
                  <a:spcPct val="20000"/>
                </a:spcBef>
              </a:pPr>
              <a:endParaRPr lang="en-US" altLang="zh-CN"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aphicFrame>
        <p:nvGraphicFramePr>
          <p:cNvPr id="8" name="表格 7"/>
          <p:cNvGraphicFramePr/>
          <p:nvPr>
            <p:custDataLst>
              <p:tags r:id="rId3"/>
            </p:custDataLst>
          </p:nvPr>
        </p:nvGraphicFramePr>
        <p:xfrm>
          <a:off x="180975" y="770255"/>
          <a:ext cx="11725910" cy="4804410"/>
        </p:xfrm>
        <a:graphic>
          <a:graphicData uri="http://schemas.openxmlformats.org/drawingml/2006/table">
            <a:tbl>
              <a:tblPr firstRow="1" bandRow="1">
                <a:tableStyleId>{5C22544A-7EE6-4342-B048-85BDC9FD1C3A}</a:tableStyleId>
              </a:tblPr>
              <a:tblGrid>
                <a:gridCol w="2606040"/>
                <a:gridCol w="4480560"/>
                <a:gridCol w="1181735"/>
                <a:gridCol w="3457575"/>
              </a:tblGrid>
              <a:tr h="396240">
                <a:tc>
                  <a:txBody>
                    <a:bodyPr/>
                    <a:p>
                      <a:pPr>
                        <a:buNone/>
                      </a:pPr>
                      <a:r>
                        <a:rPr lang="en-US" sz="2000" dirty="0" err="1">
                          <a:solidFill>
                            <a:srgbClr val="000000"/>
                          </a:solidFill>
                          <a:latin typeface="Times New Roman" panose="02020603050405020304" charset="0"/>
                          <a:ea typeface="宋体" panose="02010600030101010101" pitchFamily="2" charset="-122"/>
                          <a:cs typeface="宋体" panose="02010600030101010101" pitchFamily="2" charset="-122"/>
                          <a:sym typeface="+mn-ea"/>
                        </a:rPr>
                        <a:t>年份</a:t>
                      </a:r>
                      <a:endParaRPr lang="en-US" altLang="en-US" sz="2000" dirty="0" err="1">
                        <a:solidFill>
                          <a:srgbClr val="000000"/>
                        </a:solidFill>
                        <a:latin typeface="Times New Roman" panose="02020603050405020304" charset="0"/>
                        <a:ea typeface="宋体" panose="02010600030101010101" pitchFamily="2" charset="-122"/>
                        <a:cs typeface="宋体" panose="02010600030101010101" pitchFamily="2" charset="-122"/>
                        <a:sym typeface="+mn-ea"/>
                      </a:endParaRPr>
                    </a:p>
                  </a:txBody>
                  <a:tcPr/>
                </a:tc>
                <a:tc>
                  <a:txBody>
                    <a:bodyPr/>
                    <a:p>
                      <a:pPr>
                        <a:buNone/>
                      </a:pPr>
                      <a:r>
                        <a:rPr lang="en-US" sz="2000">
                          <a:solidFill>
                            <a:srgbClr val="000000"/>
                          </a:solidFill>
                          <a:latin typeface="Times New Roman" panose="02020603050405020304" charset="0"/>
                          <a:ea typeface="宋体" panose="02010600030101010101" pitchFamily="2" charset="-122"/>
                          <a:cs typeface="宋体" panose="02010600030101010101" pitchFamily="2" charset="-122"/>
                          <a:sym typeface="+mn-ea"/>
                        </a:rPr>
                        <a:t>题材或主题内容</a:t>
                      </a:r>
                      <a:endParaRPr lang="en-US" altLang="en-US" sz="2000">
                        <a:solidFill>
                          <a:srgbClr val="000000"/>
                        </a:solidFill>
                        <a:latin typeface="Times New Roman" panose="02020603050405020304" charset="0"/>
                        <a:ea typeface="宋体" panose="02010600030101010101" pitchFamily="2" charset="-122"/>
                        <a:cs typeface="宋体" panose="02010600030101010101" pitchFamily="2" charset="-122"/>
                        <a:sym typeface="+mn-ea"/>
                      </a:endParaRPr>
                    </a:p>
                  </a:txBody>
                  <a:tcPr/>
                </a:tc>
                <a:tc>
                  <a:txBody>
                    <a:bodyPr/>
                    <a:p>
                      <a:pPr>
                        <a:buNone/>
                      </a:pPr>
                      <a:r>
                        <a:rPr lang="en-US" sz="2000">
                          <a:solidFill>
                            <a:srgbClr val="000000"/>
                          </a:solidFill>
                          <a:latin typeface="Times New Roman" panose="02020603050405020304" charset="0"/>
                          <a:ea typeface="宋体" panose="02010600030101010101" pitchFamily="2" charset="-122"/>
                          <a:cs typeface="宋体" panose="02010600030101010101" pitchFamily="2" charset="-122"/>
                          <a:sym typeface="+mn-ea"/>
                        </a:rPr>
                        <a:t>体裁</a:t>
                      </a:r>
                      <a:endParaRPr lang="en-US" altLang="en-US" sz="2000">
                        <a:solidFill>
                          <a:srgbClr val="000000"/>
                        </a:solidFill>
                        <a:latin typeface="Times New Roman" panose="02020603050405020304" charset="0"/>
                        <a:ea typeface="宋体" panose="02010600030101010101" pitchFamily="2" charset="-122"/>
                        <a:cs typeface="宋体" panose="02010600030101010101" pitchFamily="2" charset="-122"/>
                        <a:sym typeface="+mn-ea"/>
                      </a:endParaRPr>
                    </a:p>
                  </a:txBody>
                  <a:tcPr/>
                </a:tc>
                <a:tc>
                  <a:txBody>
                    <a:bodyPr/>
                    <a:p>
                      <a:pPr>
                        <a:buNone/>
                      </a:pPr>
                      <a:r>
                        <a:rPr lang="zh-CN" altLang="en-US" sz="2000">
                          <a:latin typeface="Times New Roman" panose="02020603050405020304" charset="0"/>
                        </a:rPr>
                        <a:t>要点</a:t>
                      </a:r>
                      <a:endParaRPr lang="zh-CN" altLang="en-US" sz="2000">
                        <a:latin typeface="Times New Roman" panose="02020603050405020304" charset="0"/>
                      </a:endParaRPr>
                    </a:p>
                  </a:txBody>
                  <a:tcPr/>
                </a:tc>
              </a:tr>
              <a:tr h="914400">
                <a:tc>
                  <a:txBody>
                    <a:bodyPr/>
                    <a:p>
                      <a:pPr>
                        <a:buNone/>
                      </a:pPr>
                      <a:r>
                        <a:rPr lang="zh-CN" altLang="en-US" sz="2000">
                          <a:latin typeface="Times New Roman" panose="02020603050405020304" charset="0"/>
                          <a:cs typeface="Times New Roman" panose="02020603050405020304" charset="0"/>
                        </a:rPr>
                        <a:t>2021年全国高考乙卷</a:t>
                      </a: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cs typeface="Times New Roman" panose="02020603050405020304" charset="0"/>
                        </a:rPr>
                        <a:t>你校将举办英语演讲比赛。请你以Be smart online learners为题写一篇发言稿参赛</a:t>
                      </a: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sym typeface="+mn-ea"/>
                        </a:rPr>
                        <a:t>发言稿</a:t>
                      </a:r>
                      <a:endParaRPr lang="zh-CN" altLang="en-US" sz="2000">
                        <a:latin typeface="Times New Roman" panose="02020603050405020304" charset="0"/>
                        <a:sym typeface="+mn-ea"/>
                      </a:endParaRPr>
                    </a:p>
                  </a:txBody>
                  <a:tcPr/>
                </a:tc>
                <a:tc>
                  <a:txBody>
                    <a:bodyPr/>
                    <a:p>
                      <a:pPr>
                        <a:buNone/>
                      </a:pPr>
                      <a:r>
                        <a:rPr lang="zh-CN" altLang="en-US" sz="2000">
                          <a:latin typeface="Times New Roman" panose="02020603050405020304" charset="0"/>
                          <a:cs typeface="Times New Roman" panose="02020603050405020304" charset="0"/>
                        </a:rPr>
                        <a:t>1. 分析优势与不足；</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rPr>
                        <a:t>2. 提出学习建议。</a:t>
                      </a:r>
                      <a:endParaRPr lang="zh-CN" altLang="en-US" sz="2000">
                        <a:latin typeface="Times New Roman" panose="02020603050405020304" charset="0"/>
                        <a:cs typeface="Times New Roman" panose="02020603050405020304" charset="0"/>
                      </a:endParaRPr>
                    </a:p>
                  </a:txBody>
                  <a:tcPr/>
                </a:tc>
              </a:tr>
              <a:tr h="914400">
                <a:tc>
                  <a:txBody>
                    <a:bodyPr/>
                    <a:p>
                      <a:pPr>
                        <a:buNone/>
                      </a:pPr>
                      <a:r>
                        <a:rPr lang="zh-CN" altLang="en-US" sz="2000">
                          <a:latin typeface="Times New Roman" panose="02020603050405020304" charset="0"/>
                          <a:cs typeface="Times New Roman" panose="02020603050405020304" charset="0"/>
                        </a:rPr>
                        <a:t>2021年浙江卷</a:t>
                      </a: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rPr>
                        <a:t>下周有新西兰学生访问你校，你将作为学生代表致欢迎辞。请为此写一篇发言稿。</a:t>
                      </a:r>
                      <a:endParaRPr lang="zh-CN" altLang="en-US" sz="2000">
                        <a:latin typeface="Times New Roman" panose="02020603050405020304" charset="0"/>
                      </a:endParaRPr>
                    </a:p>
                  </a:txBody>
                  <a:tcPr/>
                </a:tc>
                <a:tc>
                  <a:txBody>
                    <a:bodyPr/>
                    <a:p>
                      <a:pPr>
                        <a:buNone/>
                      </a:pPr>
                      <a:r>
                        <a:rPr lang="zh-CN" altLang="en-US" sz="2000">
                          <a:latin typeface="Times New Roman" panose="02020603050405020304" charset="0"/>
                          <a:sym typeface="+mn-ea"/>
                        </a:rPr>
                        <a:t>发言稿</a:t>
                      </a:r>
                      <a:endParaRPr lang="zh-CN" altLang="en-US" sz="2000">
                        <a:latin typeface="Times New Roman" panose="02020603050405020304" charset="0"/>
                      </a:endParaRPr>
                    </a:p>
                    <a:p>
                      <a:pPr>
                        <a:buNone/>
                      </a:pPr>
                      <a:endParaRPr lang="zh-CN" altLang="en-US" sz="2000">
                        <a:latin typeface="Times New Roman" panose="02020603050405020304" charset="0"/>
                      </a:endParaRPr>
                    </a:p>
                  </a:txBody>
                  <a:tcPr/>
                </a:tc>
                <a:tc>
                  <a:txBody>
                    <a:bodyPr/>
                    <a:p>
                      <a:pPr>
                        <a:buNone/>
                      </a:pPr>
                      <a:r>
                        <a:rPr lang="zh-CN" altLang="en-US" sz="2000">
                          <a:latin typeface="Times New Roman" panose="02020603050405020304" charset="0"/>
                          <a:cs typeface="Times New Roman" panose="02020603050405020304" charset="0"/>
                        </a:rPr>
                        <a:t>1. 表示欢迎；</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rPr>
                        <a:t>2. 介绍活动安排；</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rPr>
                        <a:t>3. 表达祝愿。</a:t>
                      </a:r>
                      <a:endParaRPr lang="zh-CN" altLang="en-US" sz="2000">
                        <a:latin typeface="Times New Roman" panose="02020603050405020304" charset="0"/>
                        <a:cs typeface="Times New Roman" panose="02020603050405020304" charset="0"/>
                      </a:endParaRPr>
                    </a:p>
                  </a:txBody>
                  <a:tcPr/>
                </a:tc>
              </a:tr>
              <a:tr h="1188720">
                <a:tc>
                  <a:txBody>
                    <a:bodyPr/>
                    <a:p>
                      <a:pPr>
                        <a:buNone/>
                      </a:pPr>
                      <a:r>
                        <a:rPr lang="zh-CN" altLang="en-US" sz="2000">
                          <a:latin typeface="Times New Roman" panose="02020603050405020304" charset="0"/>
                          <a:cs typeface="Times New Roman" panose="02020603050405020304" charset="0"/>
                          <a:sym typeface="+mn-ea"/>
                        </a:rPr>
                        <a:t>2016·天津卷</a:t>
                      </a:r>
                      <a:endParaRPr lang="zh-CN" altLang="en-US" sz="2000">
                        <a:latin typeface="Times New Roman" panose="02020603050405020304" charset="0"/>
                        <a:cs typeface="Times New Roman" panose="02020603050405020304" charset="0"/>
                      </a:endParaRPr>
                    </a:p>
                    <a:p>
                      <a:pPr>
                        <a:buNone/>
                      </a:pP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sym typeface="+mn-ea"/>
                        </a:rPr>
                        <a:t>一批来自英国的高中生与你校学生开展了为期两周的交流活动。现在，他们即将回国，你将在欢送会上致辞。</a:t>
                      </a:r>
                      <a:endParaRPr lang="zh-CN" altLang="en-US" sz="2000">
                        <a:latin typeface="Times New Roman" panose="02020603050405020304" charset="0"/>
                      </a:endParaRPr>
                    </a:p>
                    <a:p>
                      <a:pPr>
                        <a:buNone/>
                      </a:pPr>
                      <a:endParaRPr lang="zh-CN" altLang="en-US" sz="2000">
                        <a:latin typeface="Times New Roman" panose="02020603050405020304" charset="0"/>
                      </a:endParaRPr>
                    </a:p>
                  </a:txBody>
                  <a:tcPr/>
                </a:tc>
                <a:tc>
                  <a:txBody>
                    <a:bodyPr/>
                    <a:p>
                      <a:pPr>
                        <a:buNone/>
                      </a:pPr>
                      <a:r>
                        <a:rPr lang="zh-CN" altLang="en-US" sz="2000">
                          <a:latin typeface="Times New Roman" panose="02020603050405020304" charset="0"/>
                          <a:sym typeface="+mn-ea"/>
                        </a:rPr>
                        <a:t>发言稿</a:t>
                      </a:r>
                      <a:endParaRPr lang="zh-CN" altLang="en-US" sz="2000">
                        <a:latin typeface="Times New Roman" panose="02020603050405020304" charset="0"/>
                      </a:endParaRPr>
                    </a:p>
                    <a:p>
                      <a:pPr>
                        <a:buNone/>
                      </a:pPr>
                      <a:endParaRPr lang="zh-CN" altLang="en-US" sz="2000">
                        <a:latin typeface="Times New Roman" panose="02020603050405020304" charset="0"/>
                      </a:endParaRPr>
                    </a:p>
                  </a:txBody>
                  <a:tcPr/>
                </a:tc>
                <a:tc>
                  <a:txBody>
                    <a:bodyPr/>
                    <a:p>
                      <a:pPr>
                        <a:buNone/>
                      </a:pPr>
                      <a:r>
                        <a:rPr lang="zh-CN" altLang="en-US" sz="2000">
                          <a:latin typeface="Times New Roman" panose="02020603050405020304" charset="0"/>
                          <a:cs typeface="Times New Roman" panose="02020603050405020304" charset="0"/>
                          <a:sym typeface="+mn-ea"/>
                        </a:rPr>
                        <a:t>1.回顾双方的交流活动（如学习、生活、体育、文艺等方面）；</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sym typeface="+mn-ea"/>
                        </a:rPr>
                        <a:t>2.谈谈收获或感想；</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sym typeface="+mn-ea"/>
                        </a:rPr>
                        <a:t>3.表达祝愿与期望。</a:t>
                      </a:r>
                      <a:endParaRPr lang="zh-CN" altLang="en-US" sz="2000">
                        <a:latin typeface="Times New Roman" panose="02020603050405020304" charset="0"/>
                        <a:cs typeface="Times New Roman" panose="02020603050405020304" charset="0"/>
                      </a:endParaRPr>
                    </a:p>
                  </a:txBody>
                  <a:tcPr/>
                </a:tc>
              </a:tr>
              <a:tr h="1390650">
                <a:tc>
                  <a:txBody>
                    <a:bodyPr/>
                    <a:p>
                      <a:pPr>
                        <a:buNone/>
                      </a:pPr>
                      <a:r>
                        <a:rPr lang="zh-CN" altLang="en-US" sz="2000">
                          <a:latin typeface="Times New Roman" panose="02020603050405020304" charset="0"/>
                          <a:cs typeface="Times New Roman" panose="02020603050405020304" charset="0"/>
                        </a:rPr>
                        <a:t>2014·江西高考</a:t>
                      </a: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cs typeface="Times New Roman" panose="02020603050405020304" charset="0"/>
                        </a:rPr>
                        <a:t>母校将为高一新生举办主题为“What to learn in senior high school?”的英语沙龙活动，特邀请你结合自身经历谈谈自己的体会。请根据提示准备一份英语发言稿。</a:t>
                      </a:r>
                      <a:endParaRPr lang="zh-CN" altLang="en-US" sz="2000">
                        <a:latin typeface="Times New Roman" panose="02020603050405020304" charset="0"/>
                        <a:cs typeface="Times New Roman" panose="02020603050405020304" charset="0"/>
                      </a:endParaRPr>
                    </a:p>
                  </a:txBody>
                  <a:tcPr/>
                </a:tc>
                <a:tc>
                  <a:txBody>
                    <a:bodyPr/>
                    <a:p>
                      <a:pPr>
                        <a:buNone/>
                      </a:pPr>
                      <a:r>
                        <a:rPr lang="zh-CN" altLang="en-US" sz="2000">
                          <a:latin typeface="Times New Roman" panose="02020603050405020304" charset="0"/>
                          <a:sym typeface="+mn-ea"/>
                        </a:rPr>
                        <a:t>发言稿</a:t>
                      </a:r>
                      <a:endParaRPr lang="zh-CN" altLang="en-US" sz="2000">
                        <a:latin typeface="Times New Roman" panose="02020603050405020304" charset="0"/>
                      </a:endParaRPr>
                    </a:p>
                    <a:p>
                      <a:pPr>
                        <a:buNone/>
                      </a:pPr>
                      <a:endParaRPr lang="zh-CN" altLang="en-US" sz="2000">
                        <a:latin typeface="Times New Roman" panose="02020603050405020304" charset="0"/>
                      </a:endParaRPr>
                    </a:p>
                  </a:txBody>
                  <a:tcPr/>
                </a:tc>
                <a:tc>
                  <a:txBody>
                    <a:bodyPr/>
                    <a:p>
                      <a:pPr>
                        <a:buNone/>
                      </a:pPr>
                      <a:r>
                        <a:rPr lang="zh-CN" altLang="en-US" sz="2000">
                          <a:latin typeface="Times New Roman" panose="02020603050405020304" charset="0"/>
                          <a:cs typeface="Times New Roman" panose="02020603050405020304" charset="0"/>
                        </a:rPr>
                        <a:t>1.学会学习：方法，习惯等； </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rPr>
                        <a:t>2.学会做人：真诚，友善；</a:t>
                      </a:r>
                      <a:endParaRPr lang="zh-CN" altLang="en-US" sz="2000">
                        <a:latin typeface="Times New Roman" panose="02020603050405020304" charset="0"/>
                        <a:cs typeface="Times New Roman" panose="02020603050405020304" charset="0"/>
                      </a:endParaRPr>
                    </a:p>
                    <a:p>
                      <a:pPr>
                        <a:buNone/>
                      </a:pPr>
                      <a:r>
                        <a:rPr lang="zh-CN" altLang="en-US" sz="2000">
                          <a:latin typeface="Times New Roman" panose="02020603050405020304" charset="0"/>
                          <a:cs typeface="Times New Roman" panose="02020603050405020304" charset="0"/>
                        </a:rPr>
                        <a:t>3.学会其他：考生自拟。</a:t>
                      </a:r>
                      <a:endParaRPr lang="zh-CN" altLang="en-US" sz="2000">
                        <a:latin typeface="Times New Roman" panose="02020603050405020304" charset="0"/>
                        <a:cs typeface="Times New Roman" panose="02020603050405020304" charset="0"/>
                      </a:endParaRPr>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84734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65785"/>
          </a:xfrm>
          <a:prstGeom prst="rect">
            <a:avLst/>
          </a:prstGeom>
          <a:noFill/>
        </p:spPr>
        <p:txBody>
          <a:bodyPr wrap="none" rtlCol="0">
            <a:noAutofit/>
          </a:bodyPr>
          <a:lstStyle/>
          <a:p>
            <a:pPr>
              <a:lnSpc>
                <a:spcPct val="150000"/>
              </a:lnSpc>
            </a:pPr>
            <a:r>
              <a:rPr lang="zh-CN" altLang="en-US" sz="2400" spc="600" dirty="0">
                <a:solidFill>
                  <a:srgbClr val="305B5A"/>
                </a:solidFill>
                <a:latin typeface="华文中宋" panose="02010600040101010101" charset="-122"/>
                <a:ea typeface="华文中宋" panose="02010600040101010101" charset="-122"/>
                <a:cs typeface="+mn-ea"/>
                <a:sym typeface="+mn-lt"/>
              </a:rPr>
              <a:t>发言稿题型分析</a:t>
            </a:r>
            <a:endParaRPr lang="zh-CN" altLang="en-US" sz="2400" spc="600" dirty="0">
              <a:solidFill>
                <a:srgbClr val="305B5A"/>
              </a:solidFill>
              <a:latin typeface="华文中宋" panose="02010600040101010101" charset="-122"/>
              <a:ea typeface="华文中宋" panose="02010600040101010101" charset="-122"/>
              <a:cs typeface="+mn-ea"/>
              <a:sym typeface="+mn-lt"/>
            </a:endParaRPr>
          </a:p>
        </p:txBody>
      </p:sp>
      <p:pic>
        <p:nvPicPr>
          <p:cNvPr id="13" name="图片 12"/>
          <p:cNvPicPr>
            <a:picLocks noChangeAspect="1"/>
          </p:cNvPicPr>
          <p:nvPr>
            <p:custDataLst>
              <p:tags r:id="rId1"/>
            </p:custDataLst>
          </p:nvPr>
        </p:nvPicPr>
        <p:blipFill>
          <a:blip r:embed="rId2" cstate="screen">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0088245" y="2382520"/>
            <a:ext cx="3137535" cy="5581015"/>
          </a:xfrm>
          <a:prstGeom prst="rect">
            <a:avLst/>
          </a:prstGeom>
        </p:spPr>
      </p:pic>
      <p:sp>
        <p:nvSpPr>
          <p:cNvPr id="100" name="文本框 99"/>
          <p:cNvSpPr txBox="1"/>
          <p:nvPr/>
        </p:nvSpPr>
        <p:spPr>
          <a:xfrm>
            <a:off x="705485" y="902335"/>
            <a:ext cx="10870565" cy="6000750"/>
          </a:xfrm>
          <a:prstGeom prst="rect">
            <a:avLst/>
          </a:prstGeom>
          <a:noFill/>
          <a:ln w="9525">
            <a:noFill/>
          </a:ln>
        </p:spPr>
        <p:txBody>
          <a:bodyPr wrap="square">
            <a:spAutoFit/>
          </a:bodyPr>
          <a:p>
            <a:pPr indent="266700"/>
            <a:r>
              <a:rPr lang="zh-CN" altLang="en-US" sz="3200">
                <a:latin typeface="宋体" panose="02010600030101010101" pitchFamily="2" charset="-122"/>
                <a:ea typeface="宋体" panose="02010600030101010101" pitchFamily="2" charset="-122"/>
                <a:cs typeface="宋体" panose="02010600030101010101" pitchFamily="2" charset="-122"/>
                <a:sym typeface="+mn-ea"/>
              </a:rPr>
              <a:t>发言稿是参加会议者为了在会议或重要活动上表达自己的意见、看法或汇报思想工作情况而事先准备好的文稿。它能节省时间，集中、有效地围绕议题把话讲好，不至于走题或把话讲错。</a:t>
            </a:r>
            <a:br>
              <a:rPr lang="zh-CN" altLang="en-US" sz="3200">
                <a:latin typeface="宋体" panose="02010600030101010101" pitchFamily="2" charset="-122"/>
                <a:ea typeface="宋体" panose="02010600030101010101" pitchFamily="2" charset="-122"/>
                <a:cs typeface="宋体" panose="02010600030101010101" pitchFamily="2" charset="-122"/>
                <a:sym typeface="+mn-ea"/>
              </a:rPr>
            </a:br>
            <a:r>
              <a:rPr lang="zh-CN" altLang="en-US" sz="3200">
                <a:latin typeface="宋体" panose="02010600030101010101" pitchFamily="2" charset="-122"/>
                <a:ea typeface="宋体" panose="02010600030101010101" pitchFamily="2" charset="-122"/>
                <a:cs typeface="宋体" panose="02010600030101010101" pitchFamily="2" charset="-122"/>
                <a:sym typeface="+mn-ea"/>
              </a:rPr>
              <a:t>写发言稿时，要注意三点：</a:t>
            </a:r>
            <a:br>
              <a:rPr lang="zh-CN" altLang="en-US" sz="3200">
                <a:latin typeface="宋体" panose="02010600030101010101" pitchFamily="2" charset="-122"/>
                <a:ea typeface="宋体" panose="02010600030101010101" pitchFamily="2" charset="-122"/>
                <a:cs typeface="宋体" panose="02010600030101010101" pitchFamily="2" charset="-122"/>
                <a:sym typeface="+mn-ea"/>
              </a:rPr>
            </a:br>
            <a:r>
              <a:rPr lang="zh-CN" altLang="en-US" sz="3200">
                <a:latin typeface="宋体" panose="02010600030101010101" pitchFamily="2" charset="-122"/>
                <a:ea typeface="宋体" panose="02010600030101010101" pitchFamily="2" charset="-122"/>
                <a:cs typeface="宋体" panose="02010600030101010101" pitchFamily="2" charset="-122"/>
                <a:sym typeface="+mn-ea"/>
              </a:rPr>
              <a:t>1.观点要鲜明；</a:t>
            </a:r>
            <a:br>
              <a:rPr lang="zh-CN" altLang="en-US" sz="3200">
                <a:latin typeface="宋体" panose="02010600030101010101" pitchFamily="2" charset="-122"/>
                <a:ea typeface="宋体" panose="02010600030101010101" pitchFamily="2" charset="-122"/>
                <a:cs typeface="宋体" panose="02010600030101010101" pitchFamily="2" charset="-122"/>
                <a:sym typeface="+mn-ea"/>
              </a:rPr>
            </a:br>
            <a:r>
              <a:rPr lang="zh-CN" altLang="en-US" sz="3200">
                <a:latin typeface="宋体" panose="02010600030101010101" pitchFamily="2" charset="-122"/>
                <a:ea typeface="宋体" panose="02010600030101010101" pitchFamily="2" charset="-122"/>
                <a:cs typeface="宋体" panose="02010600030101010101" pitchFamily="2" charset="-122"/>
                <a:sym typeface="+mn-ea"/>
              </a:rPr>
              <a:t>2.条理清晰；</a:t>
            </a:r>
            <a:br>
              <a:rPr lang="zh-CN" altLang="en-US" sz="3200">
                <a:latin typeface="宋体" panose="02010600030101010101" pitchFamily="2" charset="-122"/>
                <a:ea typeface="宋体" panose="02010600030101010101" pitchFamily="2" charset="-122"/>
                <a:cs typeface="宋体" panose="02010600030101010101" pitchFamily="2" charset="-122"/>
                <a:sym typeface="+mn-ea"/>
              </a:rPr>
            </a:br>
            <a:r>
              <a:rPr lang="zh-CN" altLang="en-US" sz="3200">
                <a:latin typeface="宋体" panose="02010600030101010101" pitchFamily="2" charset="-122"/>
                <a:ea typeface="宋体" panose="02010600030101010101" pitchFamily="2" charset="-122"/>
                <a:cs typeface="宋体" panose="02010600030101010101" pitchFamily="2" charset="-122"/>
                <a:sym typeface="+mn-ea"/>
              </a:rPr>
              <a:t>3.语言简洁明快。</a:t>
            </a:r>
            <a:br>
              <a:rPr lang="zh-CN" altLang="en-US" sz="3200">
                <a:latin typeface="宋体" panose="02010600030101010101" pitchFamily="2" charset="-122"/>
                <a:ea typeface="宋体" panose="02010600030101010101" pitchFamily="2" charset="-122"/>
                <a:cs typeface="宋体" panose="02010600030101010101" pitchFamily="2" charset="-122"/>
                <a:sym typeface="+mn-ea"/>
              </a:rPr>
            </a:b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写作分“三步走”：发言稿的主题</a:t>
            </a:r>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→发言稿的具体内容</a:t>
            </a:r>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→提出期望和祝愿</a:t>
            </a:r>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Freeform 45"/>
          <p:cNvSpPr>
            <a:spLocks noEditPoints="1"/>
          </p:cNvSpPr>
          <p:nvPr>
            <p:custDataLst>
              <p:tags r:id="rId4"/>
            </p:custDataLst>
          </p:nvPr>
        </p:nvSpPr>
        <p:spPr bwMode="auto">
          <a:xfrm>
            <a:off x="9565640" y="2381885"/>
            <a:ext cx="521970" cy="566420"/>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8" name="文本框 7"/>
          <p:cNvSpPr txBox="1"/>
          <p:nvPr/>
        </p:nvSpPr>
        <p:spPr>
          <a:xfrm>
            <a:off x="2396839" y="1324032"/>
            <a:ext cx="2308324" cy="1868518"/>
          </a:xfrm>
          <a:prstGeom prst="rect">
            <a:avLst/>
          </a:prstGeom>
          <a:noFill/>
        </p:spPr>
        <p:txBody>
          <a:bodyPr vert="eaVert" wrap="square" rtlCol="0">
            <a:spAutoFit/>
          </a:bodyPr>
          <a:lstStyle/>
          <a:p>
            <a:r>
              <a:rPr lang="zh-CN" altLang="en-US" sz="13800" dirty="0">
                <a:solidFill>
                  <a:srgbClr val="224042"/>
                </a:solidFill>
                <a:cs typeface="+mn-ea"/>
                <a:sym typeface="+mn-lt"/>
              </a:rPr>
              <a:t>贰</a:t>
            </a:r>
            <a:endParaRPr lang="zh-CN" altLang="en-US" sz="16600" dirty="0">
              <a:solidFill>
                <a:srgbClr val="224042"/>
              </a:solidFill>
              <a:cs typeface="+mn-ea"/>
              <a:sym typeface="+mn-lt"/>
            </a:endParaRPr>
          </a:p>
        </p:txBody>
      </p:sp>
      <p:sp>
        <p:nvSpPr>
          <p:cNvPr id="9" name="文本框 8"/>
          <p:cNvSpPr txBox="1"/>
          <p:nvPr/>
        </p:nvSpPr>
        <p:spPr>
          <a:xfrm>
            <a:off x="1383379" y="1134906"/>
            <a:ext cx="1013460" cy="2232660"/>
          </a:xfrm>
          <a:prstGeom prst="rect">
            <a:avLst/>
          </a:prstGeom>
          <a:noFill/>
        </p:spPr>
        <p:txBody>
          <a:bodyPr vert="eaVert" wrap="none" rtlCol="0">
            <a:spAutoFit/>
          </a:bodyPr>
          <a:lstStyle/>
          <a:p>
            <a:pPr algn="l">
              <a:lnSpc>
                <a:spcPct val="150000"/>
              </a:lnSpc>
            </a:pPr>
            <a:r>
              <a:rPr lang="zh-CN" altLang="en-US" sz="3600" b="1" spc="600" dirty="0">
                <a:solidFill>
                  <a:srgbClr val="305B5A"/>
                </a:solidFill>
                <a:cs typeface="+mn-ea"/>
                <a:sym typeface="+mn-lt"/>
              </a:rPr>
              <a:t>考题分析</a:t>
            </a:r>
            <a:endParaRPr lang="zh-CN" altLang="en-US" sz="3600" b="1" spc="600" dirty="0">
              <a:solidFill>
                <a:srgbClr val="305B5A"/>
              </a:solidFill>
              <a:cs typeface="+mn-ea"/>
              <a:sym typeface="+mn-lt"/>
            </a:endParaRPr>
          </a:p>
        </p:txBody>
      </p:sp>
      <p:cxnSp>
        <p:nvCxnSpPr>
          <p:cNvPr id="10" name="直接连接符 9"/>
          <p:cNvCxnSpPr/>
          <p:nvPr/>
        </p:nvCxnSpPr>
        <p:spPr>
          <a:xfrm>
            <a:off x="2470345" y="727362"/>
            <a:ext cx="0" cy="3061855"/>
          </a:xfrm>
          <a:prstGeom prst="line">
            <a:avLst/>
          </a:prstGeom>
          <a:ln>
            <a:solidFill>
              <a:srgbClr val="305B5A"/>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734289" y="328270"/>
            <a:ext cx="3915451" cy="3915451"/>
          </a:xfrm>
          <a:prstGeom prst="ellipse">
            <a:avLst/>
          </a:prstGeom>
          <a:noFill/>
          <a:ln>
            <a:solidFill>
              <a:srgbClr val="305B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childTnLst>
                                </p:cTn>
                              </p:par>
                            </p:childTnLst>
                          </p:cTn>
                        </p:par>
                        <p:par>
                          <p:cTn id="18" fill="hold">
                            <p:stCondLst>
                              <p:cond delay="4000"/>
                            </p:stCondLst>
                            <p:childTnLst>
                              <p:par>
                                <p:cTn id="19" presetID="42"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680970" cy="693420"/>
          </a:xfrm>
          <a:prstGeom prst="rect">
            <a:avLst/>
          </a:prstGeom>
          <a:solidFill>
            <a:srgbClr val="97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0" y="0"/>
            <a:ext cx="1624330" cy="515620"/>
          </a:xfrm>
          <a:prstGeom prst="rect">
            <a:avLst/>
          </a:prstGeom>
          <a:noFill/>
        </p:spPr>
        <p:txBody>
          <a:bodyPr wrap="none" rtlCol="0">
            <a:noAutofit/>
          </a:bodyPr>
          <a:lstStyle/>
          <a:p>
            <a:pPr>
              <a:lnSpc>
                <a:spcPct val="150000"/>
              </a:lnSpc>
            </a:pPr>
            <a:r>
              <a:rPr lang="zh-CN" altLang="en-US" sz="2400" b="1" spc="600" dirty="0">
                <a:solidFill>
                  <a:srgbClr val="305B5A"/>
                </a:solidFill>
                <a:cs typeface="+mn-ea"/>
                <a:sym typeface="+mn-lt"/>
              </a:rPr>
              <a:t>二、考题分析</a:t>
            </a:r>
            <a:endParaRPr lang="zh-CN" altLang="en-US" sz="2400" b="1" dirty="0">
              <a:solidFill>
                <a:srgbClr val="224042"/>
              </a:solidFill>
              <a:cs typeface="+mn-ea"/>
              <a:sym typeface="+mn-lt"/>
            </a:endParaRPr>
          </a:p>
        </p:txBody>
      </p:sp>
      <p:sp>
        <p:nvSpPr>
          <p:cNvPr id="100" name="文本框 99"/>
          <p:cNvSpPr txBox="1"/>
          <p:nvPr/>
        </p:nvSpPr>
        <p:spPr>
          <a:xfrm>
            <a:off x="705485" y="902335"/>
            <a:ext cx="10870565" cy="4523105"/>
          </a:xfrm>
          <a:prstGeom prst="rect">
            <a:avLst/>
          </a:prstGeom>
          <a:noFill/>
          <a:ln w="9525">
            <a:noFill/>
          </a:ln>
        </p:spPr>
        <p:txBody>
          <a:bodyPr wrap="square">
            <a:spAutoFit/>
          </a:bodyPr>
          <a:p>
            <a:pPr indent="266700"/>
            <a:r>
              <a:rPr lang="zh-CN" sz="3200" b="0">
                <a:latin typeface="Calibri" panose="020F0502020204030204" charset="0"/>
                <a:ea typeface="宋体" panose="02010600030101010101" pitchFamily="2" charset="-122"/>
              </a:rPr>
              <a:t>假定你是李华，校英语学习俱乐部负责人。你们邀请到了</a:t>
            </a:r>
            <a:r>
              <a:rPr lang="en-US" sz="3200" b="0">
                <a:latin typeface="Calibri" panose="020F0502020204030204" charset="0"/>
                <a:ea typeface="宋体" panose="02010600030101010101" pitchFamily="2" charset="-122"/>
              </a:rPr>
              <a:t>Smith</a:t>
            </a:r>
            <a:r>
              <a:rPr lang="zh-CN" sz="3200" b="0">
                <a:latin typeface="Calibri" panose="020F0502020204030204" charset="0"/>
                <a:ea typeface="宋体" panose="02010600030101010101" pitchFamily="2" charset="-122"/>
              </a:rPr>
              <a:t>教授在线作主题为</a:t>
            </a:r>
            <a:r>
              <a:rPr lang="en-US" sz="3200" b="0">
                <a:latin typeface="Calibri" panose="020F0502020204030204" charset="0"/>
                <a:ea typeface="宋体" panose="02010600030101010101" pitchFamily="2" charset="-122"/>
              </a:rPr>
              <a:t>“How to Write and Enjoy Poems</a:t>
            </a:r>
            <a:r>
              <a:rPr lang="zh-CN" sz="3200" b="0">
                <a:latin typeface="Calibri" panose="020F0502020204030204" charset="0"/>
                <a:ea typeface="宋体" panose="02010600030101010101" pitchFamily="2" charset="-122"/>
              </a:rPr>
              <a:t>”专题讲座。请你在讲座前作简要发言，内容包括：</a:t>
            </a:r>
            <a:r>
              <a:rPr lang="en-US" sz="3200" b="0">
                <a:latin typeface="Calibri" panose="020F0502020204030204" charset="0"/>
                <a:ea typeface="宋体" panose="02010600030101010101" pitchFamily="2" charset="-122"/>
              </a:rPr>
              <a:t>1</a:t>
            </a:r>
            <a:r>
              <a:rPr lang="zh-CN" sz="3200" b="0">
                <a:latin typeface="Calibri" panose="020F0502020204030204" charset="0"/>
                <a:ea typeface="宋体" panose="02010600030101010101" pitchFamily="2" charset="-122"/>
              </a:rPr>
              <a:t>．表示感谢；</a:t>
            </a:r>
            <a:r>
              <a:rPr lang="en-US" sz="3200" b="0">
                <a:latin typeface="Calibri" panose="020F0502020204030204" charset="0"/>
                <a:ea typeface="宋体" panose="02010600030101010101" pitchFamily="2" charset="-122"/>
              </a:rPr>
              <a:t>2</a:t>
            </a:r>
            <a:r>
              <a:rPr lang="zh-CN" sz="3200" b="0">
                <a:latin typeface="Calibri" panose="020F0502020204030204" charset="0"/>
                <a:ea typeface="宋体" panose="02010600030101010101" pitchFamily="2" charset="-122"/>
              </a:rPr>
              <a:t>．相关介绍；</a:t>
            </a:r>
            <a:r>
              <a:rPr lang="en-US" sz="3200" b="0">
                <a:latin typeface="Calibri" panose="020F0502020204030204" charset="0"/>
                <a:ea typeface="宋体" panose="02010600030101010101" pitchFamily="2" charset="-122"/>
              </a:rPr>
              <a:t>3</a:t>
            </a:r>
            <a:r>
              <a:rPr lang="zh-CN" sz="3200" b="0">
                <a:latin typeface="Calibri" panose="020F0502020204030204" charset="0"/>
                <a:ea typeface="宋体" panose="02010600030101010101" pitchFamily="2" charset="-122"/>
              </a:rPr>
              <a:t>．对听众的要求。注意：</a:t>
            </a:r>
            <a:r>
              <a:rPr lang="en-US" sz="3200" b="0">
                <a:latin typeface="Calibri" panose="020F0502020204030204" charset="0"/>
                <a:ea typeface="宋体" panose="02010600030101010101" pitchFamily="2" charset="-122"/>
              </a:rPr>
              <a:t>1</a:t>
            </a:r>
            <a:r>
              <a:rPr lang="zh-CN" sz="3200" b="0">
                <a:latin typeface="Calibri" panose="020F0502020204030204" charset="0"/>
                <a:ea typeface="宋体" panose="02010600030101010101" pitchFamily="2" charset="-122"/>
              </a:rPr>
              <a:t>．词数</a:t>
            </a:r>
            <a:r>
              <a:rPr lang="en-US" sz="3200" b="0">
                <a:latin typeface="Calibri" panose="020F0502020204030204" charset="0"/>
                <a:ea typeface="宋体" panose="02010600030101010101" pitchFamily="2" charset="-122"/>
              </a:rPr>
              <a:t>80</a:t>
            </a:r>
            <a:r>
              <a:rPr lang="zh-CN" sz="3200" b="0">
                <a:latin typeface="Calibri" panose="020F0502020204030204" charset="0"/>
                <a:ea typeface="宋体" panose="02010600030101010101" pitchFamily="2" charset="-122"/>
              </a:rPr>
              <a:t>左右；</a:t>
            </a:r>
            <a:r>
              <a:rPr lang="en-US" sz="3200" b="0">
                <a:latin typeface="Calibri" panose="020F0502020204030204" charset="0"/>
                <a:ea typeface="宋体" panose="02010600030101010101" pitchFamily="2" charset="-122"/>
              </a:rPr>
              <a:t>2</a:t>
            </a:r>
            <a:r>
              <a:rPr lang="zh-CN" sz="3200" b="0">
                <a:latin typeface="Calibri" panose="020F0502020204030204" charset="0"/>
                <a:ea typeface="宋体" panose="02010600030101010101" pitchFamily="2" charset="-122"/>
              </a:rPr>
              <a:t>．请在答题卡的相应位置作答。</a:t>
            </a:r>
            <a:endParaRPr lang="zh-CN" altLang="en-US" sz="3200" b="0">
              <a:latin typeface="Calibri" panose="020F0502020204030204" charset="0"/>
              <a:ea typeface="宋体" panose="02010600030101010101" pitchFamily="2" charset="-122"/>
            </a:endParaRPr>
          </a:p>
        </p:txBody>
      </p:sp>
      <p:sp>
        <p:nvSpPr>
          <p:cNvPr id="15" name="Freeform 45"/>
          <p:cNvSpPr>
            <a:spLocks noEditPoints="1"/>
          </p:cNvSpPr>
          <p:nvPr>
            <p:custDataLst>
              <p:tags r:id="rId1"/>
            </p:custDataLst>
          </p:nvPr>
        </p:nvSpPr>
        <p:spPr bwMode="auto">
          <a:xfrm>
            <a:off x="9565640" y="2381885"/>
            <a:ext cx="521970" cy="566420"/>
          </a:xfrm>
          <a:custGeom>
            <a:avLst/>
            <a:gdLst>
              <a:gd name="T0" fmla="*/ 2147483647 w 232"/>
              <a:gd name="T1" fmla="*/ 2147483647 h 252"/>
              <a:gd name="T2" fmla="*/ 2147483647 w 232"/>
              <a:gd name="T3" fmla="*/ 2147483647 h 252"/>
              <a:gd name="T4" fmla="*/ 2147483647 w 232"/>
              <a:gd name="T5" fmla="*/ 2147483647 h 252"/>
              <a:gd name="T6" fmla="*/ 2147483647 w 232"/>
              <a:gd name="T7" fmla="*/ 2147483647 h 252"/>
              <a:gd name="T8" fmla="*/ 2147483647 w 232"/>
              <a:gd name="T9" fmla="*/ 2147483647 h 252"/>
              <a:gd name="T10" fmla="*/ 2147483647 w 232"/>
              <a:gd name="T11" fmla="*/ 2147483647 h 252"/>
              <a:gd name="T12" fmla="*/ 2147483647 w 232"/>
              <a:gd name="T13" fmla="*/ 2147483647 h 252"/>
              <a:gd name="T14" fmla="*/ 2147483647 w 232"/>
              <a:gd name="T15" fmla="*/ 2147483647 h 252"/>
              <a:gd name="T16" fmla="*/ 0 w 232"/>
              <a:gd name="T17" fmla="*/ 2147483647 h 252"/>
              <a:gd name="T18" fmla="*/ 0 w 232"/>
              <a:gd name="T19" fmla="*/ 2147483647 h 252"/>
              <a:gd name="T20" fmla="*/ 2147483647 w 232"/>
              <a:gd name="T21" fmla="*/ 2147483647 h 252"/>
              <a:gd name="T22" fmla="*/ 2147483647 w 232"/>
              <a:gd name="T23" fmla="*/ 2147483647 h 252"/>
              <a:gd name="T24" fmla="*/ 2147483647 w 232"/>
              <a:gd name="T25" fmla="*/ 2147483647 h 252"/>
              <a:gd name="T26" fmla="*/ 2147483647 w 232"/>
              <a:gd name="T27" fmla="*/ 2147483647 h 252"/>
              <a:gd name="T28" fmla="*/ 2147483647 w 232"/>
              <a:gd name="T29" fmla="*/ 2147483647 h 252"/>
              <a:gd name="T30" fmla="*/ 2147483647 w 232"/>
              <a:gd name="T31" fmla="*/ 2147483647 h 252"/>
              <a:gd name="T32" fmla="*/ 2147483647 w 232"/>
              <a:gd name="T33" fmla="*/ 2147483647 h 252"/>
              <a:gd name="T34" fmla="*/ 2147483647 w 232"/>
              <a:gd name="T35" fmla="*/ 2147483647 h 252"/>
              <a:gd name="T36" fmla="*/ 2147483647 w 232"/>
              <a:gd name="T37" fmla="*/ 2147483647 h 252"/>
              <a:gd name="T38" fmla="*/ 2147483647 w 232"/>
              <a:gd name="T39" fmla="*/ 2147483647 h 252"/>
              <a:gd name="T40" fmla="*/ 2147483647 w 232"/>
              <a:gd name="T41" fmla="*/ 2147483647 h 252"/>
              <a:gd name="T42" fmla="*/ 2147483647 w 232"/>
              <a:gd name="T43" fmla="*/ 2147483647 h 252"/>
              <a:gd name="T44" fmla="*/ 2147483647 w 232"/>
              <a:gd name="T45" fmla="*/ 2147483647 h 252"/>
              <a:gd name="T46" fmla="*/ 2147483647 w 232"/>
              <a:gd name="T47" fmla="*/ 2147483647 h 252"/>
              <a:gd name="T48" fmla="*/ 2147483647 w 232"/>
              <a:gd name="T49" fmla="*/ 2147483647 h 252"/>
              <a:gd name="T50" fmla="*/ 2147483647 w 232"/>
              <a:gd name="T51" fmla="*/ 2147483647 h 252"/>
              <a:gd name="T52" fmla="*/ 2147483647 w 232"/>
              <a:gd name="T53" fmla="*/ 2147483647 h 252"/>
              <a:gd name="T54" fmla="*/ 2147483647 w 232"/>
              <a:gd name="T55" fmla="*/ 2147483647 h 252"/>
              <a:gd name="T56" fmla="*/ 2147483647 w 232"/>
              <a:gd name="T57" fmla="*/ 2147483647 h 252"/>
              <a:gd name="T58" fmla="*/ 2147483647 w 232"/>
              <a:gd name="T59" fmla="*/ 2147483647 h 252"/>
              <a:gd name="T60" fmla="*/ 2147483647 w 232"/>
              <a:gd name="T61" fmla="*/ 2147483647 h 252"/>
              <a:gd name="T62" fmla="*/ 2147483647 w 232"/>
              <a:gd name="T63" fmla="*/ 2147483647 h 252"/>
              <a:gd name="T64" fmla="*/ 2147483647 w 232"/>
              <a:gd name="T65" fmla="*/ 2147483647 h 252"/>
              <a:gd name="T66" fmla="*/ 2147483647 w 232"/>
              <a:gd name="T67" fmla="*/ 2147483647 h 252"/>
              <a:gd name="T68" fmla="*/ 2147483647 w 232"/>
              <a:gd name="T69" fmla="*/ 2147483647 h 252"/>
              <a:gd name="T70" fmla="*/ 2147483647 w 232"/>
              <a:gd name="T71" fmla="*/ 2147483647 h 252"/>
              <a:gd name="T72" fmla="*/ 2147483647 w 232"/>
              <a:gd name="T73" fmla="*/ 2147483647 h 252"/>
              <a:gd name="T74" fmla="*/ 2147483647 w 232"/>
              <a:gd name="T75" fmla="*/ 2147483647 h 252"/>
              <a:gd name="T76" fmla="*/ 2147483647 w 232"/>
              <a:gd name="T77" fmla="*/ 2147483647 h 252"/>
              <a:gd name="T78" fmla="*/ 2147483647 w 232"/>
              <a:gd name="T79" fmla="*/ 2147483647 h 252"/>
              <a:gd name="T80" fmla="*/ 2147483647 w 232"/>
              <a:gd name="T81" fmla="*/ 2147483647 h 252"/>
              <a:gd name="T82" fmla="*/ 2147483647 w 232"/>
              <a:gd name="T83" fmla="*/ 2147483647 h 252"/>
              <a:gd name="T84" fmla="*/ 2147483647 w 232"/>
              <a:gd name="T85" fmla="*/ 2147483647 h 252"/>
              <a:gd name="T86" fmla="*/ 2147483647 w 232"/>
              <a:gd name="T87" fmla="*/ 0 h 252"/>
              <a:gd name="T88" fmla="*/ 2147483647 w 232"/>
              <a:gd name="T89" fmla="*/ 2147483647 h 252"/>
              <a:gd name="T90" fmla="*/ 2147483647 w 232"/>
              <a:gd name="T91" fmla="*/ 2147483647 h 252"/>
              <a:gd name="T92" fmla="*/ 2147483647 w 232"/>
              <a:gd name="T93" fmla="*/ 2147483647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2" h="252">
                <a:moveTo>
                  <a:pt x="16" y="97"/>
                </a:moveTo>
                <a:cubicBezTo>
                  <a:pt x="16" y="81"/>
                  <a:pt x="29" y="68"/>
                  <a:pt x="45" y="68"/>
                </a:cubicBezTo>
                <a:cubicBezTo>
                  <a:pt x="61" y="68"/>
                  <a:pt x="74" y="81"/>
                  <a:pt x="74" y="97"/>
                </a:cubicBezTo>
                <a:cubicBezTo>
                  <a:pt x="74" y="112"/>
                  <a:pt x="61" y="125"/>
                  <a:pt x="45" y="125"/>
                </a:cubicBezTo>
                <a:cubicBezTo>
                  <a:pt x="29" y="125"/>
                  <a:pt x="16" y="112"/>
                  <a:pt x="16" y="97"/>
                </a:cubicBezTo>
                <a:close/>
                <a:moveTo>
                  <a:pt x="90" y="167"/>
                </a:moveTo>
                <a:cubicBezTo>
                  <a:pt x="90" y="149"/>
                  <a:pt x="75" y="135"/>
                  <a:pt x="58" y="135"/>
                </a:cubicBezTo>
                <a:cubicBezTo>
                  <a:pt x="32" y="135"/>
                  <a:pt x="32" y="135"/>
                  <a:pt x="32" y="135"/>
                </a:cubicBezTo>
                <a:cubicBezTo>
                  <a:pt x="14" y="135"/>
                  <a:pt x="0" y="149"/>
                  <a:pt x="0" y="167"/>
                </a:cubicBezTo>
                <a:cubicBezTo>
                  <a:pt x="0" y="180"/>
                  <a:pt x="0" y="180"/>
                  <a:pt x="0" y="180"/>
                </a:cubicBezTo>
                <a:cubicBezTo>
                  <a:pt x="90" y="180"/>
                  <a:pt x="90" y="180"/>
                  <a:pt x="90" y="180"/>
                </a:cubicBezTo>
                <a:lnTo>
                  <a:pt x="90" y="167"/>
                </a:lnTo>
                <a:close/>
                <a:moveTo>
                  <a:pt x="158" y="97"/>
                </a:moveTo>
                <a:cubicBezTo>
                  <a:pt x="158" y="112"/>
                  <a:pt x="171" y="125"/>
                  <a:pt x="187" y="125"/>
                </a:cubicBezTo>
                <a:cubicBezTo>
                  <a:pt x="203" y="125"/>
                  <a:pt x="216" y="112"/>
                  <a:pt x="216" y="97"/>
                </a:cubicBezTo>
                <a:cubicBezTo>
                  <a:pt x="216" y="81"/>
                  <a:pt x="203" y="68"/>
                  <a:pt x="187" y="68"/>
                </a:cubicBezTo>
                <a:cubicBezTo>
                  <a:pt x="171" y="68"/>
                  <a:pt x="158" y="81"/>
                  <a:pt x="158" y="97"/>
                </a:cubicBezTo>
                <a:close/>
                <a:moveTo>
                  <a:pt x="200" y="135"/>
                </a:moveTo>
                <a:cubicBezTo>
                  <a:pt x="174" y="135"/>
                  <a:pt x="174" y="135"/>
                  <a:pt x="174" y="135"/>
                </a:cubicBezTo>
                <a:cubicBezTo>
                  <a:pt x="157" y="135"/>
                  <a:pt x="142" y="149"/>
                  <a:pt x="142" y="167"/>
                </a:cubicBezTo>
                <a:cubicBezTo>
                  <a:pt x="142" y="180"/>
                  <a:pt x="142" y="180"/>
                  <a:pt x="142" y="180"/>
                </a:cubicBezTo>
                <a:cubicBezTo>
                  <a:pt x="232" y="180"/>
                  <a:pt x="232" y="180"/>
                  <a:pt x="232" y="180"/>
                </a:cubicBezTo>
                <a:cubicBezTo>
                  <a:pt x="232" y="167"/>
                  <a:pt x="232" y="167"/>
                  <a:pt x="232" y="167"/>
                </a:cubicBezTo>
                <a:cubicBezTo>
                  <a:pt x="232" y="149"/>
                  <a:pt x="218" y="135"/>
                  <a:pt x="200" y="135"/>
                </a:cubicBezTo>
                <a:close/>
                <a:moveTo>
                  <a:pt x="150" y="224"/>
                </a:moveTo>
                <a:cubicBezTo>
                  <a:pt x="141" y="226"/>
                  <a:pt x="132" y="227"/>
                  <a:pt x="122" y="227"/>
                </a:cubicBezTo>
                <a:cubicBezTo>
                  <a:pt x="76" y="227"/>
                  <a:pt x="61" y="206"/>
                  <a:pt x="60" y="205"/>
                </a:cubicBezTo>
                <a:cubicBezTo>
                  <a:pt x="57" y="201"/>
                  <a:pt x="52" y="200"/>
                  <a:pt x="49" y="203"/>
                </a:cubicBezTo>
                <a:cubicBezTo>
                  <a:pt x="45" y="205"/>
                  <a:pt x="44" y="210"/>
                  <a:pt x="47" y="214"/>
                </a:cubicBezTo>
                <a:cubicBezTo>
                  <a:pt x="47" y="215"/>
                  <a:pt x="67" y="243"/>
                  <a:pt x="122" y="243"/>
                </a:cubicBezTo>
                <a:cubicBezTo>
                  <a:pt x="135" y="243"/>
                  <a:pt x="148" y="241"/>
                  <a:pt x="159" y="238"/>
                </a:cubicBezTo>
                <a:cubicBezTo>
                  <a:pt x="167" y="252"/>
                  <a:pt x="167" y="252"/>
                  <a:pt x="167" y="252"/>
                </a:cubicBezTo>
                <a:cubicBezTo>
                  <a:pt x="190" y="209"/>
                  <a:pt x="190" y="209"/>
                  <a:pt x="190" y="209"/>
                </a:cubicBezTo>
                <a:cubicBezTo>
                  <a:pt x="142" y="211"/>
                  <a:pt x="142" y="211"/>
                  <a:pt x="142" y="211"/>
                </a:cubicBezTo>
                <a:lnTo>
                  <a:pt x="150" y="224"/>
                </a:lnTo>
                <a:close/>
                <a:moveTo>
                  <a:pt x="81" y="28"/>
                </a:moveTo>
                <a:cubicBezTo>
                  <a:pt x="90" y="25"/>
                  <a:pt x="100" y="24"/>
                  <a:pt x="110" y="24"/>
                </a:cubicBezTo>
                <a:cubicBezTo>
                  <a:pt x="155" y="24"/>
                  <a:pt x="171" y="45"/>
                  <a:pt x="172" y="46"/>
                </a:cubicBezTo>
                <a:cubicBezTo>
                  <a:pt x="173" y="49"/>
                  <a:pt x="176" y="50"/>
                  <a:pt x="178" y="50"/>
                </a:cubicBezTo>
                <a:cubicBezTo>
                  <a:pt x="180" y="50"/>
                  <a:pt x="181" y="49"/>
                  <a:pt x="183" y="49"/>
                </a:cubicBezTo>
                <a:cubicBezTo>
                  <a:pt x="186" y="46"/>
                  <a:pt x="187" y="41"/>
                  <a:pt x="185" y="37"/>
                </a:cubicBezTo>
                <a:cubicBezTo>
                  <a:pt x="184" y="36"/>
                  <a:pt x="165" y="8"/>
                  <a:pt x="110" y="8"/>
                </a:cubicBezTo>
                <a:cubicBezTo>
                  <a:pt x="96" y="8"/>
                  <a:pt x="84" y="10"/>
                  <a:pt x="73" y="13"/>
                </a:cubicBezTo>
                <a:cubicBezTo>
                  <a:pt x="64" y="0"/>
                  <a:pt x="64" y="0"/>
                  <a:pt x="64" y="0"/>
                </a:cubicBezTo>
                <a:cubicBezTo>
                  <a:pt x="42" y="42"/>
                  <a:pt x="42" y="42"/>
                  <a:pt x="42" y="42"/>
                </a:cubicBezTo>
                <a:cubicBezTo>
                  <a:pt x="89" y="40"/>
                  <a:pt x="89" y="40"/>
                  <a:pt x="89" y="40"/>
                </a:cubicBezTo>
                <a:lnTo>
                  <a:pt x="81" y="28"/>
                </a:lnTo>
                <a:close/>
              </a:path>
            </a:pathLst>
          </a:custGeom>
          <a:solidFill>
            <a:schemeClr val="bg1"/>
          </a:solidFill>
          <a:ln>
            <a:noFill/>
          </a:ln>
        </p:spPr>
        <p:txBody>
          <a:bodyPr lIns="91438" tIns="45719" rIns="91438" bIns="45719"/>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2" name="图片 11"/>
          <p:cNvPicPr>
            <a:picLocks noChangeAspect="1"/>
          </p:cNvPicPr>
          <p:nvPr>
            <p:custDataLst>
              <p:tags r:id="rId2"/>
            </p:custDataLst>
          </p:nvPr>
        </p:nvPicPr>
        <p:blipFill>
          <a:blip r:embed="rId3" cstate="screen">
            <a:extLst>
              <a:ext uri="{BEBA8EAE-BF5A-486C-A8C5-ECC9F3942E4B}">
                <a14:imgProps xmlns:a14="http://schemas.microsoft.com/office/drawing/2010/main">
                  <a14:imgLayer r:embed="rId4">
                    <a14:imgEffect>
                      <a14:backgroundRemoval t="10000" b="90000" l="10000" r="90000">
                        <a14:foregroundMark x1="57161" y1="37555" x2="57161" y2="37555"/>
                        <a14:foregroundMark x1="49609" y1="38580" x2="49609" y2="38580"/>
                        <a14:foregroundMark x1="37760" y1="42606" x2="37760" y2="42606"/>
                        <a14:foregroundMark x1="74479" y1="42240" x2="74479" y2="42240"/>
                        <a14:foregroundMark x1="53255" y1="33163" x2="53255" y2="33163"/>
                        <a14:foregroundMark x1="50391" y1="45827" x2="50391" y2="45827"/>
                        <a14:foregroundMark x1="33464" y1="27086" x2="33464" y2="27086"/>
                        <a14:foregroundMark x1="39974" y1="39971" x2="39974" y2="39971"/>
                        <a14:foregroundMark x1="49609" y1="33968" x2="49609" y2="33968"/>
                        <a14:foregroundMark x1="40234" y1="33163" x2="40234" y2="33163"/>
                        <a14:foregroundMark x1="52474" y1="33968" x2="52474" y2="33968"/>
                      </a14:backgroundRemoval>
                    </a14:imgEffect>
                  </a14:imgLayer>
                </a14:imgProps>
              </a:ext>
            </a:extLst>
          </a:blip>
          <a:stretch>
            <a:fillRect/>
          </a:stretch>
        </p:blipFill>
        <p:spPr>
          <a:xfrm>
            <a:off x="9267825" y="2176780"/>
            <a:ext cx="3441700" cy="6120765"/>
          </a:xfrm>
          <a:prstGeom prst="rect">
            <a:avLst/>
          </a:prstGeom>
        </p:spPr>
      </p:pic>
      <p:sp>
        <p:nvSpPr>
          <p:cNvPr id="6" name="矩形 5"/>
          <p:cNvSpPr/>
          <p:nvPr>
            <p:custDataLst>
              <p:tags r:id="rId5"/>
            </p:custDataLst>
          </p:nvPr>
        </p:nvSpPr>
        <p:spPr>
          <a:xfrm>
            <a:off x="2680970" y="1458595"/>
            <a:ext cx="8431530" cy="459105"/>
          </a:xfrm>
          <a:prstGeom prst="rect">
            <a:avLst/>
          </a:prstGeom>
          <a:noFill/>
          <a:ln w="31750" cmpd="sng">
            <a:solidFill>
              <a:srgbClr val="FF0000">
                <a:alpha val="9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606CC"/>
              </a:solidFill>
              <a:latin typeface="微软雅黑" panose="020B0503020204020204" pitchFamily="34" charset="-122"/>
              <a:ea typeface="微软雅黑" panose="020B0503020204020204" pitchFamily="34" charset="-122"/>
            </a:endParaRPr>
          </a:p>
        </p:txBody>
      </p:sp>
      <p:sp>
        <p:nvSpPr>
          <p:cNvPr id="7" name="矩形 6"/>
          <p:cNvSpPr/>
          <p:nvPr>
            <p:custDataLst>
              <p:tags r:id="rId6"/>
            </p:custDataLst>
          </p:nvPr>
        </p:nvSpPr>
        <p:spPr>
          <a:xfrm>
            <a:off x="705485" y="1917700"/>
            <a:ext cx="1454150" cy="464185"/>
          </a:xfrm>
          <a:prstGeom prst="rect">
            <a:avLst/>
          </a:prstGeom>
          <a:noFill/>
          <a:ln w="31750" cmpd="sng">
            <a:solidFill>
              <a:srgbClr val="FF0000">
                <a:alpha val="9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606CC"/>
              </a:solidFill>
              <a:latin typeface="微软雅黑" panose="020B0503020204020204" pitchFamily="34" charset="-122"/>
              <a:ea typeface="微软雅黑" panose="020B0503020204020204" pitchFamily="34" charset="-122"/>
            </a:endParaRPr>
          </a:p>
        </p:txBody>
      </p:sp>
      <p:sp>
        <p:nvSpPr>
          <p:cNvPr id="8" name="矩形 7"/>
          <p:cNvSpPr/>
          <p:nvPr>
            <p:custDataLst>
              <p:tags r:id="rId7"/>
            </p:custDataLst>
          </p:nvPr>
        </p:nvSpPr>
        <p:spPr>
          <a:xfrm>
            <a:off x="3289935" y="2025015"/>
            <a:ext cx="3754120" cy="356870"/>
          </a:xfrm>
          <a:prstGeom prst="rect">
            <a:avLst/>
          </a:prstGeom>
          <a:noFill/>
          <a:ln w="31750" cmpd="sng">
            <a:solidFill>
              <a:srgbClr val="FF0000">
                <a:alpha val="9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606CC"/>
              </a:solidFill>
              <a:latin typeface="微软雅黑" panose="020B0503020204020204" pitchFamily="34" charset="-122"/>
              <a:ea typeface="微软雅黑" panose="020B0503020204020204" pitchFamily="34" charset="-122"/>
            </a:endParaRPr>
          </a:p>
        </p:txBody>
      </p:sp>
      <p:sp>
        <p:nvSpPr>
          <p:cNvPr id="9" name="矩形 8"/>
          <p:cNvSpPr/>
          <p:nvPr>
            <p:custDataLst>
              <p:tags r:id="rId8"/>
            </p:custDataLst>
          </p:nvPr>
        </p:nvSpPr>
        <p:spPr>
          <a:xfrm>
            <a:off x="1346200" y="2489200"/>
            <a:ext cx="2578735" cy="1315085"/>
          </a:xfrm>
          <a:prstGeom prst="rect">
            <a:avLst/>
          </a:prstGeom>
          <a:noFill/>
          <a:ln w="31750" cmpd="sng">
            <a:solidFill>
              <a:srgbClr val="FF0000">
                <a:alpha val="9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606CC"/>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9"/>
            </p:custDataLst>
          </p:nvPr>
        </p:nvSpPr>
        <p:spPr>
          <a:xfrm>
            <a:off x="4817745" y="2810510"/>
            <a:ext cx="5530215" cy="1750060"/>
          </a:xfrm>
          <a:prstGeom prst="rect">
            <a:avLst/>
          </a:prstGeom>
          <a:solidFill>
            <a:schemeClr val="accent6">
              <a:lumMod val="20000"/>
              <a:lumOff val="80000"/>
            </a:schemeClr>
          </a:solidFill>
        </p:spPr>
        <p:txBody>
          <a:bodyPr wrap="square" rtlCol="0">
            <a:noAutofit/>
          </a:bodyPr>
          <a:p>
            <a:r>
              <a:rPr lang="zh-CN" altLang="en-US" sz="2800" b="1">
                <a:solidFill>
                  <a:srgbClr val="FF0000"/>
                </a:solidFill>
              </a:rPr>
              <a:t>审题：</a:t>
            </a:r>
            <a:endParaRPr lang="zh-CN" altLang="en-US" sz="2800" b="1">
              <a:solidFill>
                <a:srgbClr val="FF0000"/>
              </a:solidFill>
            </a:endParaRPr>
          </a:p>
          <a:p>
            <a:r>
              <a:rPr lang="zh-CN" altLang="en-US" sz="2800" b="1"/>
              <a:t>体裁：发言稿</a:t>
            </a:r>
            <a:endParaRPr lang="zh-CN" altLang="en-US" sz="2800" b="1"/>
          </a:p>
          <a:p>
            <a:r>
              <a:rPr lang="zh-CN" altLang="en-US" sz="2800" b="1"/>
              <a:t>时态：一般现在时、一般将来时</a:t>
            </a:r>
            <a:endParaRPr lang="zh-CN" altLang="en-US" sz="2800" b="1"/>
          </a:p>
          <a:p>
            <a:r>
              <a:rPr lang="zh-CN" altLang="en-US" sz="2800" b="1"/>
              <a:t>人称：第一人称、第二人称</a:t>
            </a:r>
            <a:endParaRPr lang="zh-CN" altLang="en-US" sz="28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7" grpId="0" bldLvl="0" animBg="1"/>
      <p:bldP spid="7" grpId="1" animBg="1"/>
      <p:bldP spid="8" grpId="0" bldLvl="0" animBg="1"/>
      <p:bldP spid="8" grpId="1" animBg="1"/>
      <p:bldP spid="9" grpId="0" bldLvl="0" animBg="1"/>
      <p:bldP spid="9" grpId="1"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3"/>
          <p:cNvSpPr>
            <a:spLocks noGrp="1"/>
          </p:cNvSpPr>
          <p:nvPr>
            <p:ph type="title"/>
          </p:nvPr>
        </p:nvSpPr>
        <p:spPr>
          <a:xfrm>
            <a:off x="0" y="0"/>
            <a:ext cx="12192000" cy="806450"/>
          </a:xfrm>
          <a:solidFill>
            <a:schemeClr val="accent4">
              <a:lumMod val="20000"/>
              <a:lumOff val="8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lstStyle/>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rPr>
              <a:t> </a:t>
            </a:r>
            <a:r>
              <a:rPr kumimoji="0" lang="en-US" altLang="zh-CN"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rPr>
              <a:t>                          </a:t>
            </a:r>
            <a:r>
              <a:rPr kumimoji="0" lang="zh-CN" altLang="en-US"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rPr>
              <a:t>审题</a:t>
            </a:r>
            <a:endParaRPr kumimoji="0" lang="zh-CN" altLang="en-US"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endParaRPr>
          </a:p>
        </p:txBody>
      </p:sp>
      <p:sp>
        <p:nvSpPr>
          <p:cNvPr id="25602" name="Freeform 5"/>
          <p:cNvSpPr/>
          <p:nvPr/>
        </p:nvSpPr>
        <p:spPr>
          <a:xfrm>
            <a:off x="5049838" y="2181225"/>
            <a:ext cx="1671637" cy="2116138"/>
          </a:xfrm>
          <a:custGeom>
            <a:avLst/>
            <a:gdLst/>
            <a:ahLst/>
            <a:cxnLst>
              <a:cxn ang="0">
                <a:pos x="0" y="0"/>
              </a:cxn>
              <a:cxn ang="0">
                <a:pos x="0" y="0"/>
              </a:cxn>
              <a:cxn ang="0">
                <a:pos x="0" y="0"/>
              </a:cxn>
              <a:cxn ang="0">
                <a:pos x="0" y="0"/>
              </a:cxn>
              <a:cxn ang="0">
                <a:pos x="0" y="0"/>
              </a:cxn>
              <a:cxn ang="0">
                <a:pos x="0" y="0"/>
              </a:cxn>
              <a:cxn ang="0">
                <a:pos x="0" y="0"/>
              </a:cxn>
            </a:cxnLst>
            <a:pathLst>
              <a:path w="789" h="912">
                <a:moveTo>
                  <a:pt x="0" y="227"/>
                </a:moveTo>
                <a:lnTo>
                  <a:pt x="396" y="0"/>
                </a:lnTo>
                <a:lnTo>
                  <a:pt x="789" y="227"/>
                </a:lnTo>
                <a:lnTo>
                  <a:pt x="789" y="682"/>
                </a:lnTo>
                <a:lnTo>
                  <a:pt x="396" y="912"/>
                </a:lnTo>
                <a:lnTo>
                  <a:pt x="0" y="682"/>
                </a:lnTo>
                <a:lnTo>
                  <a:pt x="0" y="227"/>
                </a:lnTo>
                <a:close/>
              </a:path>
            </a:pathLst>
          </a:custGeom>
          <a:solidFill>
            <a:schemeClr val="accent2"/>
          </a:solidFill>
          <a:ln w="9525">
            <a:noFill/>
          </a:ln>
        </p:spPr>
        <p:txBody>
          <a:bodyPr/>
          <a:p>
            <a:endParaRPr lang="zh-CN" altLang="en-US"/>
          </a:p>
        </p:txBody>
      </p:sp>
      <p:sp>
        <p:nvSpPr>
          <p:cNvPr id="25603" name="Freeform 10"/>
          <p:cNvSpPr/>
          <p:nvPr/>
        </p:nvSpPr>
        <p:spPr>
          <a:xfrm>
            <a:off x="4102100" y="3865563"/>
            <a:ext cx="1816100" cy="1958975"/>
          </a:xfrm>
          <a:custGeom>
            <a:avLst/>
            <a:gdLst/>
            <a:ahLst/>
            <a:cxnLst>
              <a:cxn ang="0">
                <a:pos x="0" y="0"/>
              </a:cxn>
              <a:cxn ang="0">
                <a:pos x="0" y="0"/>
              </a:cxn>
              <a:cxn ang="0">
                <a:pos x="0" y="0"/>
              </a:cxn>
              <a:cxn ang="0">
                <a:pos x="0" y="0"/>
              </a:cxn>
              <a:cxn ang="0">
                <a:pos x="0" y="0"/>
              </a:cxn>
              <a:cxn ang="0">
                <a:pos x="0" y="0"/>
              </a:cxn>
              <a:cxn ang="0">
                <a:pos x="0" y="0"/>
              </a:cxn>
            </a:cxnLst>
            <a:pathLst>
              <a:path w="545" h="629">
                <a:moveTo>
                  <a:pt x="0" y="157"/>
                </a:moveTo>
                <a:lnTo>
                  <a:pt x="274" y="0"/>
                </a:lnTo>
                <a:lnTo>
                  <a:pt x="545" y="157"/>
                </a:lnTo>
                <a:lnTo>
                  <a:pt x="545" y="472"/>
                </a:lnTo>
                <a:lnTo>
                  <a:pt x="274" y="629"/>
                </a:lnTo>
                <a:lnTo>
                  <a:pt x="0" y="472"/>
                </a:lnTo>
                <a:lnTo>
                  <a:pt x="0" y="157"/>
                </a:lnTo>
                <a:close/>
              </a:path>
            </a:pathLst>
          </a:custGeom>
          <a:solidFill>
            <a:srgbClr val="1A692C"/>
          </a:solidFill>
          <a:ln w="9525">
            <a:noFill/>
          </a:ln>
        </p:spPr>
        <p:txBody>
          <a:bodyPr/>
          <a:p>
            <a:endParaRPr lang="zh-CN" altLang="en-US"/>
          </a:p>
        </p:txBody>
      </p:sp>
      <p:sp>
        <p:nvSpPr>
          <p:cNvPr id="25604" name="Freeform 8"/>
          <p:cNvSpPr/>
          <p:nvPr/>
        </p:nvSpPr>
        <p:spPr>
          <a:xfrm>
            <a:off x="3105150" y="2220913"/>
            <a:ext cx="1857375" cy="2116137"/>
          </a:xfrm>
          <a:custGeom>
            <a:avLst/>
            <a:gdLst/>
            <a:ahLst/>
            <a:cxnLst>
              <a:cxn ang="0">
                <a:pos x="0" y="0"/>
              </a:cxn>
              <a:cxn ang="0">
                <a:pos x="0" y="0"/>
              </a:cxn>
              <a:cxn ang="0">
                <a:pos x="0" y="0"/>
              </a:cxn>
              <a:cxn ang="0">
                <a:pos x="0" y="0"/>
              </a:cxn>
              <a:cxn ang="0">
                <a:pos x="0" y="0"/>
              </a:cxn>
              <a:cxn ang="0">
                <a:pos x="0" y="0"/>
              </a:cxn>
              <a:cxn ang="0">
                <a:pos x="0" y="0"/>
              </a:cxn>
            </a:cxnLst>
            <a:pathLst>
              <a:path w="397" h="459">
                <a:moveTo>
                  <a:pt x="0" y="115"/>
                </a:moveTo>
                <a:lnTo>
                  <a:pt x="198" y="0"/>
                </a:lnTo>
                <a:lnTo>
                  <a:pt x="397" y="115"/>
                </a:lnTo>
                <a:lnTo>
                  <a:pt x="397" y="344"/>
                </a:lnTo>
                <a:lnTo>
                  <a:pt x="198" y="459"/>
                </a:lnTo>
                <a:lnTo>
                  <a:pt x="0" y="344"/>
                </a:lnTo>
                <a:lnTo>
                  <a:pt x="0" y="115"/>
                </a:lnTo>
                <a:close/>
              </a:path>
            </a:pathLst>
          </a:custGeom>
          <a:solidFill>
            <a:schemeClr val="accent1"/>
          </a:solidFill>
          <a:ln w="9525">
            <a:noFill/>
          </a:ln>
        </p:spPr>
        <p:txBody>
          <a:bodyPr/>
          <a:p>
            <a:endParaRPr lang="zh-CN" altLang="en-US"/>
          </a:p>
        </p:txBody>
      </p:sp>
      <p:sp>
        <p:nvSpPr>
          <p:cNvPr id="25605" name="KSO_Shape"/>
          <p:cNvSpPr/>
          <p:nvPr/>
        </p:nvSpPr>
        <p:spPr>
          <a:xfrm>
            <a:off x="3632200" y="2755900"/>
            <a:ext cx="1033463" cy="1109663"/>
          </a:xfrm>
          <a:custGeom>
            <a:avLst/>
            <a:gdLst/>
            <a:ahLst/>
            <a:cxnLst>
              <a:cxn ang="0">
                <a:pos x="320277031" y="251361738"/>
              </a:cxn>
              <a:cxn ang="0">
                <a:pos x="194019426" y="349534431"/>
              </a:cxn>
              <a:cxn ang="0">
                <a:pos x="269773937" y="211383514"/>
              </a:cxn>
              <a:cxn ang="0">
                <a:pos x="302901979" y="133138573"/>
              </a:cxn>
              <a:cxn ang="0">
                <a:pos x="184637064" y="59906249"/>
              </a:cxn>
              <a:cxn ang="0">
                <a:pos x="134133970" y="359559667"/>
              </a:cxn>
              <a:cxn ang="0">
                <a:pos x="383405834" y="203069784"/>
              </a:cxn>
              <a:cxn ang="0">
                <a:pos x="320277031" y="251361738"/>
              </a:cxn>
              <a:cxn ang="0">
                <a:pos x="243016783" y="81545780"/>
              </a:cxn>
              <a:cxn ang="0">
                <a:pos x="272554060" y="112721585"/>
              </a:cxn>
              <a:cxn ang="0">
                <a:pos x="243016783" y="144019561"/>
              </a:cxn>
              <a:cxn ang="0">
                <a:pos x="213363439" y="112721585"/>
              </a:cxn>
              <a:cxn ang="0">
                <a:pos x="243016783" y="81545780"/>
              </a:cxn>
              <a:cxn ang="0">
                <a:pos x="148265676" y="293785047"/>
              </a:cxn>
              <a:cxn ang="0">
                <a:pos x="118728398" y="262609242"/>
              </a:cxn>
              <a:cxn ang="0">
                <a:pos x="148265676" y="231433712"/>
              </a:cxn>
              <a:cxn ang="0">
                <a:pos x="177918759" y="262609242"/>
              </a:cxn>
              <a:cxn ang="0">
                <a:pos x="148265676" y="293785047"/>
              </a:cxn>
              <a:cxn ang="0">
                <a:pos x="172011355" y="202214031"/>
              </a:cxn>
              <a:cxn ang="0">
                <a:pos x="142358272" y="171038501"/>
              </a:cxn>
              <a:cxn ang="0">
                <a:pos x="172011355" y="139862696"/>
              </a:cxn>
              <a:cxn ang="0">
                <a:pos x="201548633" y="171038501"/>
              </a:cxn>
              <a:cxn ang="0">
                <a:pos x="172011355" y="202214031"/>
              </a:cxn>
              <a:cxn ang="0">
                <a:pos x="285063963" y="213339638"/>
              </a:cxn>
              <a:cxn ang="0">
                <a:pos x="285179769" y="212606057"/>
              </a:cxn>
              <a:cxn ang="0">
                <a:pos x="285063963" y="213339638"/>
              </a:cxn>
              <a:cxn ang="0">
                <a:pos x="315296075" y="235590578"/>
              </a:cxn>
              <a:cxn ang="0">
                <a:pos x="459855181" y="28852890"/>
              </a:cxn>
              <a:cxn ang="0">
                <a:pos x="450704431" y="20539159"/>
              </a:cxn>
              <a:cxn ang="0">
                <a:pos x="285179769" y="212606057"/>
              </a:cxn>
              <a:cxn ang="0">
                <a:pos x="315296075" y="235590578"/>
              </a:cxn>
              <a:cxn ang="0">
                <a:pos x="238962534" y="238280007"/>
              </a:cxn>
              <a:cxn ang="0">
                <a:pos x="211394478" y="329851024"/>
              </a:cxn>
              <a:cxn ang="0">
                <a:pos x="292940587" y="281314725"/>
              </a:cxn>
              <a:cxn ang="0">
                <a:pos x="238962534" y="238280007"/>
              </a:cxn>
            </a:cxnLst>
            <a:pathLst>
              <a:path w="3970" h="4043">
                <a:moveTo>
                  <a:pt x="2765" y="2056"/>
                </a:moveTo>
                <a:cubicBezTo>
                  <a:pt x="2833" y="2655"/>
                  <a:pt x="1948" y="2832"/>
                  <a:pt x="1675" y="2859"/>
                </a:cubicBezTo>
                <a:cubicBezTo>
                  <a:pt x="1716" y="2437"/>
                  <a:pt x="1662" y="1729"/>
                  <a:pt x="2329" y="1729"/>
                </a:cubicBezTo>
                <a:cubicBezTo>
                  <a:pt x="2261" y="1688"/>
                  <a:pt x="2438" y="1293"/>
                  <a:pt x="2615" y="1089"/>
                </a:cubicBezTo>
                <a:cubicBezTo>
                  <a:pt x="2847" y="0"/>
                  <a:pt x="1975" y="340"/>
                  <a:pt x="1594" y="490"/>
                </a:cubicBezTo>
                <a:cubicBezTo>
                  <a:pt x="0" y="1661"/>
                  <a:pt x="1103" y="2873"/>
                  <a:pt x="1158" y="2941"/>
                </a:cubicBezTo>
                <a:cubicBezTo>
                  <a:pt x="2343" y="4043"/>
                  <a:pt x="3687" y="2235"/>
                  <a:pt x="3310" y="1661"/>
                </a:cubicBezTo>
                <a:cubicBezTo>
                  <a:pt x="3268" y="1686"/>
                  <a:pt x="2928" y="2042"/>
                  <a:pt x="2765" y="2056"/>
                </a:cubicBezTo>
                <a:close/>
                <a:moveTo>
                  <a:pt x="2098" y="667"/>
                </a:moveTo>
                <a:cubicBezTo>
                  <a:pt x="2239" y="667"/>
                  <a:pt x="2353" y="781"/>
                  <a:pt x="2353" y="922"/>
                </a:cubicBezTo>
                <a:cubicBezTo>
                  <a:pt x="2353" y="1063"/>
                  <a:pt x="2239" y="1178"/>
                  <a:pt x="2098" y="1178"/>
                </a:cubicBezTo>
                <a:cubicBezTo>
                  <a:pt x="1956" y="1178"/>
                  <a:pt x="1842" y="1063"/>
                  <a:pt x="1842" y="922"/>
                </a:cubicBezTo>
                <a:cubicBezTo>
                  <a:pt x="1842" y="781"/>
                  <a:pt x="1956" y="667"/>
                  <a:pt x="2098" y="667"/>
                </a:cubicBezTo>
                <a:close/>
                <a:moveTo>
                  <a:pt x="1280" y="2403"/>
                </a:moveTo>
                <a:cubicBezTo>
                  <a:pt x="1139" y="2403"/>
                  <a:pt x="1025" y="2289"/>
                  <a:pt x="1025" y="2148"/>
                </a:cubicBezTo>
                <a:cubicBezTo>
                  <a:pt x="1025" y="2007"/>
                  <a:pt x="1139" y="1893"/>
                  <a:pt x="1280" y="1893"/>
                </a:cubicBezTo>
                <a:cubicBezTo>
                  <a:pt x="1422" y="1893"/>
                  <a:pt x="1536" y="2007"/>
                  <a:pt x="1536" y="2148"/>
                </a:cubicBezTo>
                <a:cubicBezTo>
                  <a:pt x="1536" y="2289"/>
                  <a:pt x="1422" y="2403"/>
                  <a:pt x="1280" y="2403"/>
                </a:cubicBezTo>
                <a:close/>
                <a:moveTo>
                  <a:pt x="1485" y="1654"/>
                </a:moveTo>
                <a:cubicBezTo>
                  <a:pt x="1344" y="1654"/>
                  <a:pt x="1229" y="1540"/>
                  <a:pt x="1229" y="1399"/>
                </a:cubicBezTo>
                <a:cubicBezTo>
                  <a:pt x="1229" y="1258"/>
                  <a:pt x="1344" y="1144"/>
                  <a:pt x="1485" y="1144"/>
                </a:cubicBezTo>
                <a:cubicBezTo>
                  <a:pt x="1626" y="1144"/>
                  <a:pt x="1740" y="1258"/>
                  <a:pt x="1740" y="1399"/>
                </a:cubicBezTo>
                <a:cubicBezTo>
                  <a:pt x="1740" y="1540"/>
                  <a:pt x="1626" y="1654"/>
                  <a:pt x="1485" y="1654"/>
                </a:cubicBezTo>
                <a:close/>
                <a:moveTo>
                  <a:pt x="2461" y="1745"/>
                </a:moveTo>
                <a:cubicBezTo>
                  <a:pt x="2461" y="1743"/>
                  <a:pt x="2462" y="1741"/>
                  <a:pt x="2462" y="1739"/>
                </a:cubicBezTo>
                <a:cubicBezTo>
                  <a:pt x="2447" y="1728"/>
                  <a:pt x="2443" y="1728"/>
                  <a:pt x="2461" y="1745"/>
                </a:cubicBezTo>
                <a:close/>
                <a:moveTo>
                  <a:pt x="2722" y="1927"/>
                </a:moveTo>
                <a:cubicBezTo>
                  <a:pt x="3107" y="1768"/>
                  <a:pt x="3970" y="236"/>
                  <a:pt x="3970" y="236"/>
                </a:cubicBezTo>
                <a:cubicBezTo>
                  <a:pt x="3891" y="168"/>
                  <a:pt x="3891" y="168"/>
                  <a:pt x="3891" y="168"/>
                </a:cubicBezTo>
                <a:cubicBezTo>
                  <a:pt x="3891" y="168"/>
                  <a:pt x="2597" y="1292"/>
                  <a:pt x="2462" y="1739"/>
                </a:cubicBezTo>
                <a:cubicBezTo>
                  <a:pt x="2509" y="1771"/>
                  <a:pt x="2662" y="1893"/>
                  <a:pt x="2722" y="1927"/>
                </a:cubicBezTo>
                <a:close/>
                <a:moveTo>
                  <a:pt x="2063" y="1949"/>
                </a:moveTo>
                <a:cubicBezTo>
                  <a:pt x="1871" y="2097"/>
                  <a:pt x="1927" y="2539"/>
                  <a:pt x="1825" y="2698"/>
                </a:cubicBezTo>
                <a:cubicBezTo>
                  <a:pt x="2041" y="2539"/>
                  <a:pt x="2358" y="2585"/>
                  <a:pt x="2529" y="2301"/>
                </a:cubicBezTo>
                <a:cubicBezTo>
                  <a:pt x="2585" y="2142"/>
                  <a:pt x="2483" y="1745"/>
                  <a:pt x="2063" y="1949"/>
                </a:cubicBezTo>
                <a:close/>
              </a:path>
            </a:pathLst>
          </a:custGeom>
          <a:solidFill>
            <a:srgbClr val="FFFFFF"/>
          </a:solidFill>
          <a:ln w="9525">
            <a:noFill/>
          </a:ln>
        </p:spPr>
        <p:txBody>
          <a:bodyPr/>
          <a:p>
            <a:endParaRPr lang="zh-CN" altLang="en-US"/>
          </a:p>
        </p:txBody>
      </p:sp>
      <p:sp>
        <p:nvSpPr>
          <p:cNvPr id="25606" name="KSO_Shape"/>
          <p:cNvSpPr/>
          <p:nvPr/>
        </p:nvSpPr>
        <p:spPr>
          <a:xfrm>
            <a:off x="5873750" y="2900363"/>
            <a:ext cx="544513" cy="679450"/>
          </a:xfrm>
          <a:custGeom>
            <a:avLst/>
            <a:gdLst/>
            <a:ahLst/>
            <a:cxnLst>
              <a:cxn ang="0">
                <a:pos x="25575308" y="374122276"/>
              </a:cxn>
              <a:cxn ang="0">
                <a:pos x="0" y="23432553"/>
              </a:cxn>
              <a:cxn ang="0">
                <a:pos x="276075436" y="0"/>
              </a:cxn>
              <a:cxn ang="0">
                <a:pos x="299481337" y="350804013"/>
              </a:cxn>
              <a:cxn ang="0">
                <a:pos x="202204059" y="337430220"/>
              </a:cxn>
              <a:cxn ang="0">
                <a:pos x="247189231" y="352404280"/>
              </a:cxn>
              <a:cxn ang="0">
                <a:pos x="262146086" y="307482102"/>
              </a:cxn>
              <a:cxn ang="0">
                <a:pos x="217275313" y="292508043"/>
              </a:cxn>
              <a:cxn ang="0">
                <a:pos x="202204059" y="337430220"/>
              </a:cxn>
              <a:cxn ang="0">
                <a:pos x="217275313" y="269989809"/>
              </a:cxn>
              <a:cxn ang="0">
                <a:pos x="262146086" y="255015750"/>
              </a:cxn>
              <a:cxn ang="0">
                <a:pos x="247189231" y="209979490"/>
              </a:cxn>
              <a:cxn ang="0">
                <a:pos x="202204059" y="224953549"/>
              </a:cxn>
              <a:cxn ang="0">
                <a:pos x="202204059" y="172487197"/>
              </a:cxn>
              <a:cxn ang="0">
                <a:pos x="247189231" y="187461256"/>
              </a:cxn>
              <a:cxn ang="0">
                <a:pos x="262146086" y="142539079"/>
              </a:cxn>
              <a:cxn ang="0">
                <a:pos x="217275313" y="127565020"/>
              </a:cxn>
              <a:cxn ang="0">
                <a:pos x="202204059" y="172487197"/>
              </a:cxn>
              <a:cxn ang="0">
                <a:pos x="134840908" y="352404280"/>
              </a:cxn>
              <a:cxn ang="0">
                <a:pos x="179825872" y="337430220"/>
              </a:cxn>
              <a:cxn ang="0">
                <a:pos x="164868809" y="292508043"/>
              </a:cxn>
              <a:cxn ang="0">
                <a:pos x="119883845" y="307482102"/>
              </a:cxn>
              <a:cxn ang="0">
                <a:pos x="119883845" y="255015750"/>
              </a:cxn>
              <a:cxn ang="0">
                <a:pos x="164868809" y="269989809"/>
              </a:cxn>
              <a:cxn ang="0">
                <a:pos x="179825872" y="224953549"/>
              </a:cxn>
              <a:cxn ang="0">
                <a:pos x="134840908" y="209979490"/>
              </a:cxn>
              <a:cxn ang="0">
                <a:pos x="119883845" y="255015750"/>
              </a:cxn>
              <a:cxn ang="0">
                <a:pos x="134840908" y="187461256"/>
              </a:cxn>
              <a:cxn ang="0">
                <a:pos x="179825872" y="172487197"/>
              </a:cxn>
              <a:cxn ang="0">
                <a:pos x="164868809" y="127565020"/>
              </a:cxn>
              <a:cxn ang="0">
                <a:pos x="119883845" y="142539079"/>
              </a:cxn>
              <a:cxn ang="0">
                <a:pos x="37449440" y="337430220"/>
              </a:cxn>
              <a:cxn ang="0">
                <a:pos x="82434404" y="352404280"/>
              </a:cxn>
              <a:cxn ang="0">
                <a:pos x="97391467" y="307482102"/>
              </a:cxn>
              <a:cxn ang="0">
                <a:pos x="52520486" y="292508043"/>
              </a:cxn>
              <a:cxn ang="0">
                <a:pos x="37449440" y="337430220"/>
              </a:cxn>
              <a:cxn ang="0">
                <a:pos x="52520486" y="269989809"/>
              </a:cxn>
              <a:cxn ang="0">
                <a:pos x="97391467" y="255015750"/>
              </a:cxn>
              <a:cxn ang="0">
                <a:pos x="82434404" y="209979490"/>
              </a:cxn>
              <a:cxn ang="0">
                <a:pos x="37449440" y="224953549"/>
              </a:cxn>
              <a:cxn ang="0">
                <a:pos x="37449440" y="172487197"/>
              </a:cxn>
              <a:cxn ang="0">
                <a:pos x="82434404" y="187461256"/>
              </a:cxn>
              <a:cxn ang="0">
                <a:pos x="97391467" y="142539079"/>
              </a:cxn>
              <a:cxn ang="0">
                <a:pos x="52520486" y="127565020"/>
              </a:cxn>
              <a:cxn ang="0">
                <a:pos x="37449440" y="172487197"/>
              </a:cxn>
              <a:cxn ang="0">
                <a:pos x="37221060" y="37263713"/>
              </a:cxn>
              <a:cxn ang="0">
                <a:pos x="262260276" y="97845689"/>
              </a:cxn>
            </a:cxnLst>
            <a:pathLst>
              <a:path w="2623" h="3273">
                <a:moveTo>
                  <a:pt x="2418" y="3273"/>
                </a:moveTo>
                <a:cubicBezTo>
                  <a:pt x="224" y="3273"/>
                  <a:pt x="224" y="3273"/>
                  <a:pt x="224" y="3273"/>
                </a:cubicBezTo>
                <a:cubicBezTo>
                  <a:pt x="111" y="3273"/>
                  <a:pt x="0" y="3181"/>
                  <a:pt x="0" y="3069"/>
                </a:cubicBezTo>
                <a:cubicBezTo>
                  <a:pt x="0" y="205"/>
                  <a:pt x="0" y="205"/>
                  <a:pt x="0" y="205"/>
                </a:cubicBezTo>
                <a:cubicBezTo>
                  <a:pt x="0" y="92"/>
                  <a:pt x="92" y="0"/>
                  <a:pt x="205" y="0"/>
                </a:cubicBezTo>
                <a:cubicBezTo>
                  <a:pt x="2418" y="0"/>
                  <a:pt x="2418" y="0"/>
                  <a:pt x="2418" y="0"/>
                </a:cubicBezTo>
                <a:cubicBezTo>
                  <a:pt x="2531" y="0"/>
                  <a:pt x="2623" y="92"/>
                  <a:pt x="2623" y="205"/>
                </a:cubicBezTo>
                <a:cubicBezTo>
                  <a:pt x="2623" y="3069"/>
                  <a:pt x="2623" y="3069"/>
                  <a:pt x="2623" y="3069"/>
                </a:cubicBezTo>
                <a:cubicBezTo>
                  <a:pt x="2623" y="3181"/>
                  <a:pt x="2531" y="3273"/>
                  <a:pt x="2418" y="3273"/>
                </a:cubicBezTo>
                <a:close/>
                <a:moveTo>
                  <a:pt x="1771" y="2952"/>
                </a:moveTo>
                <a:cubicBezTo>
                  <a:pt x="1771" y="3024"/>
                  <a:pt x="1830" y="3083"/>
                  <a:pt x="1903" y="3083"/>
                </a:cubicBezTo>
                <a:cubicBezTo>
                  <a:pt x="2165" y="3083"/>
                  <a:pt x="2165" y="3083"/>
                  <a:pt x="2165" y="3083"/>
                </a:cubicBezTo>
                <a:cubicBezTo>
                  <a:pt x="2237" y="3083"/>
                  <a:pt x="2296" y="3024"/>
                  <a:pt x="2296" y="2952"/>
                </a:cubicBezTo>
                <a:cubicBezTo>
                  <a:pt x="2296" y="2690"/>
                  <a:pt x="2296" y="2690"/>
                  <a:pt x="2296" y="2690"/>
                </a:cubicBezTo>
                <a:cubicBezTo>
                  <a:pt x="2296" y="2617"/>
                  <a:pt x="2237" y="2559"/>
                  <a:pt x="2165" y="2559"/>
                </a:cubicBezTo>
                <a:cubicBezTo>
                  <a:pt x="1903" y="2559"/>
                  <a:pt x="1903" y="2559"/>
                  <a:pt x="1903" y="2559"/>
                </a:cubicBezTo>
                <a:cubicBezTo>
                  <a:pt x="1830" y="2559"/>
                  <a:pt x="1771" y="2617"/>
                  <a:pt x="1771" y="2690"/>
                </a:cubicBezTo>
                <a:lnTo>
                  <a:pt x="1771" y="2952"/>
                </a:lnTo>
                <a:close/>
                <a:moveTo>
                  <a:pt x="1771" y="2231"/>
                </a:moveTo>
                <a:cubicBezTo>
                  <a:pt x="1771" y="2303"/>
                  <a:pt x="1830" y="2362"/>
                  <a:pt x="1903" y="2362"/>
                </a:cubicBezTo>
                <a:cubicBezTo>
                  <a:pt x="2165" y="2362"/>
                  <a:pt x="2165" y="2362"/>
                  <a:pt x="2165" y="2362"/>
                </a:cubicBezTo>
                <a:cubicBezTo>
                  <a:pt x="2237" y="2362"/>
                  <a:pt x="2296" y="2303"/>
                  <a:pt x="2296" y="2231"/>
                </a:cubicBezTo>
                <a:cubicBezTo>
                  <a:pt x="2296" y="1968"/>
                  <a:pt x="2296" y="1968"/>
                  <a:pt x="2296" y="1968"/>
                </a:cubicBezTo>
                <a:cubicBezTo>
                  <a:pt x="2296" y="1896"/>
                  <a:pt x="2237" y="1837"/>
                  <a:pt x="2165" y="1837"/>
                </a:cubicBezTo>
                <a:cubicBezTo>
                  <a:pt x="1903" y="1837"/>
                  <a:pt x="1903" y="1837"/>
                  <a:pt x="1903" y="1837"/>
                </a:cubicBezTo>
                <a:cubicBezTo>
                  <a:pt x="1830" y="1837"/>
                  <a:pt x="1771" y="1896"/>
                  <a:pt x="1771" y="1968"/>
                </a:cubicBezTo>
                <a:lnTo>
                  <a:pt x="1771" y="2231"/>
                </a:lnTo>
                <a:close/>
                <a:moveTo>
                  <a:pt x="1771" y="1509"/>
                </a:moveTo>
                <a:cubicBezTo>
                  <a:pt x="1771" y="1581"/>
                  <a:pt x="1830" y="1640"/>
                  <a:pt x="1903" y="1640"/>
                </a:cubicBezTo>
                <a:cubicBezTo>
                  <a:pt x="2165" y="1640"/>
                  <a:pt x="2165" y="1640"/>
                  <a:pt x="2165" y="1640"/>
                </a:cubicBezTo>
                <a:cubicBezTo>
                  <a:pt x="2237" y="1640"/>
                  <a:pt x="2296" y="1581"/>
                  <a:pt x="2296" y="1509"/>
                </a:cubicBezTo>
                <a:cubicBezTo>
                  <a:pt x="2296" y="1247"/>
                  <a:pt x="2296" y="1247"/>
                  <a:pt x="2296" y="1247"/>
                </a:cubicBezTo>
                <a:cubicBezTo>
                  <a:pt x="2296" y="1174"/>
                  <a:pt x="2237" y="1116"/>
                  <a:pt x="2165" y="1116"/>
                </a:cubicBezTo>
                <a:cubicBezTo>
                  <a:pt x="1903" y="1116"/>
                  <a:pt x="1903" y="1116"/>
                  <a:pt x="1903" y="1116"/>
                </a:cubicBezTo>
                <a:cubicBezTo>
                  <a:pt x="1830" y="1116"/>
                  <a:pt x="1771" y="1174"/>
                  <a:pt x="1771" y="1247"/>
                </a:cubicBezTo>
                <a:lnTo>
                  <a:pt x="1771" y="1509"/>
                </a:lnTo>
                <a:close/>
                <a:moveTo>
                  <a:pt x="1050" y="2952"/>
                </a:moveTo>
                <a:cubicBezTo>
                  <a:pt x="1050" y="3024"/>
                  <a:pt x="1109" y="3083"/>
                  <a:pt x="1181" y="3083"/>
                </a:cubicBezTo>
                <a:cubicBezTo>
                  <a:pt x="1444" y="3083"/>
                  <a:pt x="1444" y="3083"/>
                  <a:pt x="1444" y="3083"/>
                </a:cubicBezTo>
                <a:cubicBezTo>
                  <a:pt x="1516" y="3083"/>
                  <a:pt x="1575" y="3024"/>
                  <a:pt x="1575" y="2952"/>
                </a:cubicBezTo>
                <a:cubicBezTo>
                  <a:pt x="1575" y="2690"/>
                  <a:pt x="1575" y="2690"/>
                  <a:pt x="1575" y="2690"/>
                </a:cubicBezTo>
                <a:cubicBezTo>
                  <a:pt x="1575" y="2617"/>
                  <a:pt x="1516" y="2559"/>
                  <a:pt x="1444" y="2559"/>
                </a:cubicBezTo>
                <a:cubicBezTo>
                  <a:pt x="1181" y="2559"/>
                  <a:pt x="1181" y="2559"/>
                  <a:pt x="1181" y="2559"/>
                </a:cubicBezTo>
                <a:cubicBezTo>
                  <a:pt x="1109" y="2559"/>
                  <a:pt x="1050" y="2617"/>
                  <a:pt x="1050" y="2690"/>
                </a:cubicBezTo>
                <a:lnTo>
                  <a:pt x="1050" y="2952"/>
                </a:lnTo>
                <a:close/>
                <a:moveTo>
                  <a:pt x="1050" y="2231"/>
                </a:moveTo>
                <a:cubicBezTo>
                  <a:pt x="1050" y="2303"/>
                  <a:pt x="1109" y="2362"/>
                  <a:pt x="1181" y="2362"/>
                </a:cubicBezTo>
                <a:cubicBezTo>
                  <a:pt x="1444" y="2362"/>
                  <a:pt x="1444" y="2362"/>
                  <a:pt x="1444" y="2362"/>
                </a:cubicBezTo>
                <a:cubicBezTo>
                  <a:pt x="1516" y="2362"/>
                  <a:pt x="1575" y="2303"/>
                  <a:pt x="1575" y="2231"/>
                </a:cubicBezTo>
                <a:cubicBezTo>
                  <a:pt x="1575" y="1968"/>
                  <a:pt x="1575" y="1968"/>
                  <a:pt x="1575" y="1968"/>
                </a:cubicBezTo>
                <a:cubicBezTo>
                  <a:pt x="1575" y="1896"/>
                  <a:pt x="1516" y="1837"/>
                  <a:pt x="1444" y="1837"/>
                </a:cubicBezTo>
                <a:cubicBezTo>
                  <a:pt x="1181" y="1837"/>
                  <a:pt x="1181" y="1837"/>
                  <a:pt x="1181" y="1837"/>
                </a:cubicBezTo>
                <a:cubicBezTo>
                  <a:pt x="1109" y="1837"/>
                  <a:pt x="1050" y="1896"/>
                  <a:pt x="1050" y="1968"/>
                </a:cubicBezTo>
                <a:lnTo>
                  <a:pt x="1050" y="2231"/>
                </a:lnTo>
                <a:close/>
                <a:moveTo>
                  <a:pt x="1050" y="1509"/>
                </a:moveTo>
                <a:cubicBezTo>
                  <a:pt x="1050" y="1581"/>
                  <a:pt x="1109" y="1640"/>
                  <a:pt x="1181" y="1640"/>
                </a:cubicBezTo>
                <a:cubicBezTo>
                  <a:pt x="1444" y="1640"/>
                  <a:pt x="1444" y="1640"/>
                  <a:pt x="1444" y="1640"/>
                </a:cubicBezTo>
                <a:cubicBezTo>
                  <a:pt x="1516" y="1640"/>
                  <a:pt x="1575" y="1581"/>
                  <a:pt x="1575" y="1509"/>
                </a:cubicBezTo>
                <a:cubicBezTo>
                  <a:pt x="1575" y="1247"/>
                  <a:pt x="1575" y="1247"/>
                  <a:pt x="1575" y="1247"/>
                </a:cubicBezTo>
                <a:cubicBezTo>
                  <a:pt x="1575" y="1174"/>
                  <a:pt x="1516" y="1116"/>
                  <a:pt x="1444" y="1116"/>
                </a:cubicBezTo>
                <a:cubicBezTo>
                  <a:pt x="1181" y="1116"/>
                  <a:pt x="1181" y="1116"/>
                  <a:pt x="1181" y="1116"/>
                </a:cubicBezTo>
                <a:cubicBezTo>
                  <a:pt x="1109" y="1116"/>
                  <a:pt x="1050" y="1174"/>
                  <a:pt x="1050" y="1247"/>
                </a:cubicBezTo>
                <a:lnTo>
                  <a:pt x="1050" y="1509"/>
                </a:lnTo>
                <a:close/>
                <a:moveTo>
                  <a:pt x="328" y="2952"/>
                </a:moveTo>
                <a:cubicBezTo>
                  <a:pt x="328" y="3024"/>
                  <a:pt x="387" y="3083"/>
                  <a:pt x="460" y="3083"/>
                </a:cubicBezTo>
                <a:cubicBezTo>
                  <a:pt x="722" y="3083"/>
                  <a:pt x="722" y="3083"/>
                  <a:pt x="722" y="3083"/>
                </a:cubicBezTo>
                <a:cubicBezTo>
                  <a:pt x="794" y="3083"/>
                  <a:pt x="853" y="3024"/>
                  <a:pt x="853" y="2952"/>
                </a:cubicBezTo>
                <a:cubicBezTo>
                  <a:pt x="853" y="2690"/>
                  <a:pt x="853" y="2690"/>
                  <a:pt x="853" y="2690"/>
                </a:cubicBezTo>
                <a:cubicBezTo>
                  <a:pt x="853" y="2617"/>
                  <a:pt x="794" y="2559"/>
                  <a:pt x="722" y="2559"/>
                </a:cubicBezTo>
                <a:cubicBezTo>
                  <a:pt x="460" y="2559"/>
                  <a:pt x="460" y="2559"/>
                  <a:pt x="460" y="2559"/>
                </a:cubicBezTo>
                <a:cubicBezTo>
                  <a:pt x="387" y="2559"/>
                  <a:pt x="328" y="2617"/>
                  <a:pt x="328" y="2690"/>
                </a:cubicBezTo>
                <a:lnTo>
                  <a:pt x="328" y="2952"/>
                </a:lnTo>
                <a:close/>
                <a:moveTo>
                  <a:pt x="328" y="2231"/>
                </a:moveTo>
                <a:cubicBezTo>
                  <a:pt x="328" y="2303"/>
                  <a:pt x="387" y="2362"/>
                  <a:pt x="460" y="2362"/>
                </a:cubicBezTo>
                <a:cubicBezTo>
                  <a:pt x="722" y="2362"/>
                  <a:pt x="722" y="2362"/>
                  <a:pt x="722" y="2362"/>
                </a:cubicBezTo>
                <a:cubicBezTo>
                  <a:pt x="794" y="2362"/>
                  <a:pt x="853" y="2303"/>
                  <a:pt x="853" y="2231"/>
                </a:cubicBezTo>
                <a:cubicBezTo>
                  <a:pt x="853" y="1968"/>
                  <a:pt x="853" y="1968"/>
                  <a:pt x="853" y="1968"/>
                </a:cubicBezTo>
                <a:cubicBezTo>
                  <a:pt x="853" y="1896"/>
                  <a:pt x="794" y="1837"/>
                  <a:pt x="722" y="1837"/>
                </a:cubicBezTo>
                <a:cubicBezTo>
                  <a:pt x="460" y="1837"/>
                  <a:pt x="460" y="1837"/>
                  <a:pt x="460" y="1837"/>
                </a:cubicBezTo>
                <a:cubicBezTo>
                  <a:pt x="387" y="1837"/>
                  <a:pt x="328" y="1896"/>
                  <a:pt x="328" y="1968"/>
                </a:cubicBezTo>
                <a:lnTo>
                  <a:pt x="328" y="2231"/>
                </a:lnTo>
                <a:close/>
                <a:moveTo>
                  <a:pt x="328" y="1509"/>
                </a:moveTo>
                <a:cubicBezTo>
                  <a:pt x="328" y="1581"/>
                  <a:pt x="387" y="1640"/>
                  <a:pt x="460" y="1640"/>
                </a:cubicBezTo>
                <a:cubicBezTo>
                  <a:pt x="722" y="1640"/>
                  <a:pt x="722" y="1640"/>
                  <a:pt x="722" y="1640"/>
                </a:cubicBezTo>
                <a:cubicBezTo>
                  <a:pt x="794" y="1640"/>
                  <a:pt x="853" y="1581"/>
                  <a:pt x="853" y="1509"/>
                </a:cubicBezTo>
                <a:cubicBezTo>
                  <a:pt x="853" y="1247"/>
                  <a:pt x="853" y="1247"/>
                  <a:pt x="853" y="1247"/>
                </a:cubicBezTo>
                <a:cubicBezTo>
                  <a:pt x="853" y="1174"/>
                  <a:pt x="794" y="1116"/>
                  <a:pt x="722" y="1116"/>
                </a:cubicBezTo>
                <a:cubicBezTo>
                  <a:pt x="460" y="1116"/>
                  <a:pt x="460" y="1116"/>
                  <a:pt x="460" y="1116"/>
                </a:cubicBezTo>
                <a:cubicBezTo>
                  <a:pt x="387" y="1116"/>
                  <a:pt x="328" y="1174"/>
                  <a:pt x="328" y="1247"/>
                </a:cubicBezTo>
                <a:lnTo>
                  <a:pt x="328" y="1509"/>
                </a:lnTo>
                <a:close/>
                <a:moveTo>
                  <a:pt x="2297" y="326"/>
                </a:moveTo>
                <a:cubicBezTo>
                  <a:pt x="326" y="326"/>
                  <a:pt x="326" y="326"/>
                  <a:pt x="326" y="326"/>
                </a:cubicBezTo>
                <a:cubicBezTo>
                  <a:pt x="326" y="856"/>
                  <a:pt x="326" y="856"/>
                  <a:pt x="326" y="856"/>
                </a:cubicBezTo>
                <a:cubicBezTo>
                  <a:pt x="2297" y="856"/>
                  <a:pt x="2297" y="856"/>
                  <a:pt x="2297" y="856"/>
                </a:cubicBezTo>
                <a:lnTo>
                  <a:pt x="2297" y="326"/>
                </a:lnTo>
                <a:close/>
              </a:path>
            </a:pathLst>
          </a:custGeom>
          <a:solidFill>
            <a:srgbClr val="FFFFFF"/>
          </a:solidFill>
          <a:ln w="9525">
            <a:noFill/>
          </a:ln>
        </p:spPr>
        <p:txBody>
          <a:bodyPr/>
          <a:p>
            <a:endParaRPr lang="zh-CN" altLang="en-US"/>
          </a:p>
        </p:txBody>
      </p:sp>
      <p:sp>
        <p:nvSpPr>
          <p:cNvPr id="25607" name="KSO_Shape"/>
          <p:cNvSpPr/>
          <p:nvPr/>
        </p:nvSpPr>
        <p:spPr>
          <a:xfrm>
            <a:off x="4821238" y="4521200"/>
            <a:ext cx="546100" cy="523875"/>
          </a:xfrm>
          <a:custGeom>
            <a:avLst/>
            <a:gdLst/>
            <a:ahLst/>
            <a:cxnLst>
              <a:cxn ang="0">
                <a:pos x="40392227" y="0"/>
              </a:cxn>
              <a:cxn ang="0">
                <a:pos x="40392227" y="45419117"/>
              </a:cxn>
              <a:cxn ang="0">
                <a:pos x="0" y="45419117"/>
              </a:cxn>
              <a:cxn ang="0">
                <a:pos x="0" y="191575488"/>
              </a:cxn>
              <a:cxn ang="0">
                <a:pos x="50490389" y="242041159"/>
              </a:cxn>
              <a:cxn ang="0">
                <a:pos x="201767082" y="242041159"/>
              </a:cxn>
              <a:cxn ang="0">
                <a:pos x="252257472" y="191575488"/>
              </a:cxn>
              <a:cxn ang="0">
                <a:pos x="252257472" y="0"/>
              </a:cxn>
              <a:cxn ang="0">
                <a:pos x="40392227" y="0"/>
              </a:cxn>
              <a:cxn ang="0">
                <a:pos x="40392227" y="176500525"/>
              </a:cxn>
              <a:cxn ang="0">
                <a:pos x="27769665" y="209691435"/>
              </a:cxn>
              <a:cxn ang="0">
                <a:pos x="15147102" y="176500525"/>
              </a:cxn>
              <a:cxn ang="0">
                <a:pos x="15147102" y="60494080"/>
              </a:cxn>
              <a:cxn ang="0">
                <a:pos x="40392227" y="60494080"/>
              </a:cxn>
              <a:cxn ang="0">
                <a:pos x="40392227" y="176500525"/>
              </a:cxn>
              <a:cxn ang="0">
                <a:pos x="237110369" y="176500525"/>
              </a:cxn>
              <a:cxn ang="0">
                <a:pos x="186684711" y="226901500"/>
              </a:cxn>
              <a:cxn ang="0">
                <a:pos x="65572760" y="226901500"/>
              </a:cxn>
              <a:cxn ang="0">
                <a:pos x="44923454" y="222437209"/>
              </a:cxn>
              <a:cxn ang="0">
                <a:pos x="55539330" y="191575488"/>
              </a:cxn>
              <a:cxn ang="0">
                <a:pos x="55539330" y="15139659"/>
              </a:cxn>
              <a:cxn ang="0">
                <a:pos x="237110369" y="15139659"/>
              </a:cxn>
              <a:cxn ang="0">
                <a:pos x="237110369" y="176500525"/>
              </a:cxn>
              <a:cxn ang="0">
                <a:pos x="126161031" y="161360726"/>
              </a:cxn>
              <a:cxn ang="0">
                <a:pos x="75670782" y="161360726"/>
              </a:cxn>
              <a:cxn ang="0">
                <a:pos x="75670782" y="176500525"/>
              </a:cxn>
              <a:cxn ang="0">
                <a:pos x="126161031" y="176500525"/>
              </a:cxn>
              <a:cxn ang="0">
                <a:pos x="126161031" y="161360726"/>
              </a:cxn>
              <a:cxn ang="0">
                <a:pos x="126161031" y="136127961"/>
              </a:cxn>
              <a:cxn ang="0">
                <a:pos x="75670782" y="136127961"/>
              </a:cxn>
              <a:cxn ang="0">
                <a:pos x="75670782" y="151267620"/>
              </a:cxn>
              <a:cxn ang="0">
                <a:pos x="126161031" y="151267620"/>
              </a:cxn>
              <a:cxn ang="0">
                <a:pos x="126161031" y="136127961"/>
              </a:cxn>
              <a:cxn ang="0">
                <a:pos x="126161031" y="110959751"/>
              </a:cxn>
              <a:cxn ang="0">
                <a:pos x="75670782" y="110959751"/>
              </a:cxn>
              <a:cxn ang="0">
                <a:pos x="75670782" y="126034854"/>
              </a:cxn>
              <a:cxn ang="0">
                <a:pos x="126161031" y="126034854"/>
              </a:cxn>
              <a:cxn ang="0">
                <a:pos x="126161031" y="110959751"/>
              </a:cxn>
              <a:cxn ang="0">
                <a:pos x="211865244" y="45419117"/>
              </a:cxn>
              <a:cxn ang="0">
                <a:pos x="75670782" y="45419117"/>
              </a:cxn>
              <a:cxn ang="0">
                <a:pos x="75670782" y="65540633"/>
              </a:cxn>
              <a:cxn ang="0">
                <a:pos x="211865244" y="65540633"/>
              </a:cxn>
              <a:cxn ang="0">
                <a:pos x="211865244" y="45419117"/>
              </a:cxn>
              <a:cxn ang="0">
                <a:pos x="126161031" y="85726986"/>
              </a:cxn>
              <a:cxn ang="0">
                <a:pos x="75670782" y="85726986"/>
              </a:cxn>
              <a:cxn ang="0">
                <a:pos x="75670782" y="100866645"/>
              </a:cxn>
              <a:cxn ang="0">
                <a:pos x="126161031" y="100866645"/>
              </a:cxn>
              <a:cxn ang="0">
                <a:pos x="126161031" y="85726986"/>
              </a:cxn>
              <a:cxn ang="0">
                <a:pos x="141243402" y="176500525"/>
              </a:cxn>
              <a:cxn ang="0">
                <a:pos x="211865244" y="176500525"/>
              </a:cxn>
              <a:cxn ang="0">
                <a:pos x="211865244" y="85726986"/>
              </a:cxn>
              <a:cxn ang="0">
                <a:pos x="141243402" y="85726986"/>
              </a:cxn>
              <a:cxn ang="0">
                <a:pos x="141243402" y="176500525"/>
              </a:cxn>
            </a:cxnLst>
            <a:pathLst>
              <a:path w="3897" h="3741">
                <a:moveTo>
                  <a:pt x="624" y="0"/>
                </a:moveTo>
                <a:cubicBezTo>
                  <a:pt x="624" y="702"/>
                  <a:pt x="624" y="702"/>
                  <a:pt x="624" y="702"/>
                </a:cubicBezTo>
                <a:cubicBezTo>
                  <a:pt x="0" y="702"/>
                  <a:pt x="0" y="702"/>
                  <a:pt x="0" y="702"/>
                </a:cubicBezTo>
                <a:cubicBezTo>
                  <a:pt x="0" y="2961"/>
                  <a:pt x="0" y="2961"/>
                  <a:pt x="0" y="2961"/>
                </a:cubicBezTo>
                <a:cubicBezTo>
                  <a:pt x="0" y="3392"/>
                  <a:pt x="349" y="3741"/>
                  <a:pt x="780" y="3741"/>
                </a:cubicBezTo>
                <a:cubicBezTo>
                  <a:pt x="3117" y="3741"/>
                  <a:pt x="3117" y="3741"/>
                  <a:pt x="3117" y="3741"/>
                </a:cubicBezTo>
                <a:cubicBezTo>
                  <a:pt x="3548" y="3741"/>
                  <a:pt x="3897" y="3392"/>
                  <a:pt x="3897" y="2961"/>
                </a:cubicBezTo>
                <a:cubicBezTo>
                  <a:pt x="3897" y="0"/>
                  <a:pt x="3897" y="0"/>
                  <a:pt x="3897" y="0"/>
                </a:cubicBezTo>
                <a:lnTo>
                  <a:pt x="624" y="0"/>
                </a:lnTo>
                <a:close/>
                <a:moveTo>
                  <a:pt x="624" y="2728"/>
                </a:moveTo>
                <a:cubicBezTo>
                  <a:pt x="624" y="2925"/>
                  <a:pt x="550" y="3104"/>
                  <a:pt x="429" y="3241"/>
                </a:cubicBezTo>
                <a:cubicBezTo>
                  <a:pt x="308" y="3104"/>
                  <a:pt x="234" y="2925"/>
                  <a:pt x="234" y="2728"/>
                </a:cubicBezTo>
                <a:cubicBezTo>
                  <a:pt x="234" y="935"/>
                  <a:pt x="234" y="935"/>
                  <a:pt x="234" y="935"/>
                </a:cubicBezTo>
                <a:cubicBezTo>
                  <a:pt x="624" y="935"/>
                  <a:pt x="624" y="935"/>
                  <a:pt x="624" y="935"/>
                </a:cubicBezTo>
                <a:lnTo>
                  <a:pt x="624" y="2728"/>
                </a:lnTo>
                <a:close/>
                <a:moveTo>
                  <a:pt x="3663" y="2728"/>
                </a:moveTo>
                <a:cubicBezTo>
                  <a:pt x="3663" y="3158"/>
                  <a:pt x="3314" y="3507"/>
                  <a:pt x="2884" y="3507"/>
                </a:cubicBezTo>
                <a:cubicBezTo>
                  <a:pt x="1013" y="3507"/>
                  <a:pt x="1013" y="3507"/>
                  <a:pt x="1013" y="3507"/>
                </a:cubicBezTo>
                <a:cubicBezTo>
                  <a:pt x="899" y="3507"/>
                  <a:pt x="791" y="3482"/>
                  <a:pt x="694" y="3438"/>
                </a:cubicBezTo>
                <a:cubicBezTo>
                  <a:pt x="796" y="3306"/>
                  <a:pt x="858" y="3141"/>
                  <a:pt x="858" y="2961"/>
                </a:cubicBezTo>
                <a:cubicBezTo>
                  <a:pt x="858" y="234"/>
                  <a:pt x="858" y="234"/>
                  <a:pt x="858" y="234"/>
                </a:cubicBezTo>
                <a:cubicBezTo>
                  <a:pt x="3663" y="234"/>
                  <a:pt x="3663" y="234"/>
                  <a:pt x="3663" y="234"/>
                </a:cubicBezTo>
                <a:lnTo>
                  <a:pt x="3663" y="2728"/>
                </a:lnTo>
                <a:close/>
                <a:moveTo>
                  <a:pt x="1949" y="2494"/>
                </a:moveTo>
                <a:cubicBezTo>
                  <a:pt x="1169" y="2494"/>
                  <a:pt x="1169" y="2494"/>
                  <a:pt x="1169" y="2494"/>
                </a:cubicBezTo>
                <a:cubicBezTo>
                  <a:pt x="1169" y="2728"/>
                  <a:pt x="1169" y="2728"/>
                  <a:pt x="1169" y="2728"/>
                </a:cubicBezTo>
                <a:cubicBezTo>
                  <a:pt x="1949" y="2728"/>
                  <a:pt x="1949" y="2728"/>
                  <a:pt x="1949" y="2728"/>
                </a:cubicBezTo>
                <a:lnTo>
                  <a:pt x="1949" y="2494"/>
                </a:lnTo>
                <a:close/>
                <a:moveTo>
                  <a:pt x="1949" y="2104"/>
                </a:moveTo>
                <a:cubicBezTo>
                  <a:pt x="1169" y="2104"/>
                  <a:pt x="1169" y="2104"/>
                  <a:pt x="1169" y="2104"/>
                </a:cubicBezTo>
                <a:cubicBezTo>
                  <a:pt x="1169" y="2338"/>
                  <a:pt x="1169" y="2338"/>
                  <a:pt x="1169" y="2338"/>
                </a:cubicBezTo>
                <a:cubicBezTo>
                  <a:pt x="1949" y="2338"/>
                  <a:pt x="1949" y="2338"/>
                  <a:pt x="1949" y="2338"/>
                </a:cubicBezTo>
                <a:lnTo>
                  <a:pt x="1949" y="2104"/>
                </a:lnTo>
                <a:close/>
                <a:moveTo>
                  <a:pt x="1949" y="1715"/>
                </a:moveTo>
                <a:cubicBezTo>
                  <a:pt x="1169" y="1715"/>
                  <a:pt x="1169" y="1715"/>
                  <a:pt x="1169" y="1715"/>
                </a:cubicBezTo>
                <a:cubicBezTo>
                  <a:pt x="1169" y="1948"/>
                  <a:pt x="1169" y="1948"/>
                  <a:pt x="1169" y="1948"/>
                </a:cubicBezTo>
                <a:cubicBezTo>
                  <a:pt x="1949" y="1948"/>
                  <a:pt x="1949" y="1948"/>
                  <a:pt x="1949" y="1948"/>
                </a:cubicBezTo>
                <a:lnTo>
                  <a:pt x="1949" y="1715"/>
                </a:lnTo>
                <a:close/>
                <a:moveTo>
                  <a:pt x="3273" y="702"/>
                </a:moveTo>
                <a:cubicBezTo>
                  <a:pt x="1169" y="702"/>
                  <a:pt x="1169" y="702"/>
                  <a:pt x="1169" y="702"/>
                </a:cubicBezTo>
                <a:cubicBezTo>
                  <a:pt x="1169" y="1013"/>
                  <a:pt x="1169" y="1013"/>
                  <a:pt x="1169" y="1013"/>
                </a:cubicBezTo>
                <a:cubicBezTo>
                  <a:pt x="3273" y="1013"/>
                  <a:pt x="3273" y="1013"/>
                  <a:pt x="3273" y="1013"/>
                </a:cubicBezTo>
                <a:lnTo>
                  <a:pt x="3273" y="702"/>
                </a:lnTo>
                <a:close/>
                <a:moveTo>
                  <a:pt x="1949" y="1325"/>
                </a:moveTo>
                <a:cubicBezTo>
                  <a:pt x="1169" y="1325"/>
                  <a:pt x="1169" y="1325"/>
                  <a:pt x="1169" y="1325"/>
                </a:cubicBezTo>
                <a:cubicBezTo>
                  <a:pt x="1169" y="1559"/>
                  <a:pt x="1169" y="1559"/>
                  <a:pt x="1169" y="1559"/>
                </a:cubicBezTo>
                <a:cubicBezTo>
                  <a:pt x="1949" y="1559"/>
                  <a:pt x="1949" y="1559"/>
                  <a:pt x="1949" y="1559"/>
                </a:cubicBezTo>
                <a:lnTo>
                  <a:pt x="1949" y="1325"/>
                </a:lnTo>
                <a:close/>
                <a:moveTo>
                  <a:pt x="2182" y="2728"/>
                </a:moveTo>
                <a:cubicBezTo>
                  <a:pt x="3273" y="2728"/>
                  <a:pt x="3273" y="2728"/>
                  <a:pt x="3273" y="2728"/>
                </a:cubicBezTo>
                <a:cubicBezTo>
                  <a:pt x="3273" y="1325"/>
                  <a:pt x="3273" y="1325"/>
                  <a:pt x="3273" y="1325"/>
                </a:cubicBezTo>
                <a:cubicBezTo>
                  <a:pt x="2182" y="1325"/>
                  <a:pt x="2182" y="1325"/>
                  <a:pt x="2182" y="1325"/>
                </a:cubicBezTo>
                <a:lnTo>
                  <a:pt x="2182" y="2728"/>
                </a:lnTo>
                <a:close/>
              </a:path>
            </a:pathLst>
          </a:custGeom>
          <a:solidFill>
            <a:srgbClr val="FFFFFF"/>
          </a:solidFill>
          <a:ln w="9525">
            <a:noFill/>
          </a:ln>
        </p:spPr>
        <p:txBody>
          <a:bodyPr/>
          <a:p>
            <a:endParaRPr lang="zh-CN" altLang="en-US"/>
          </a:p>
        </p:txBody>
      </p:sp>
      <p:sp>
        <p:nvSpPr>
          <p:cNvPr id="102" name="矩形 101"/>
          <p:cNvSpPr/>
          <p:nvPr/>
        </p:nvSpPr>
        <p:spPr>
          <a:xfrm>
            <a:off x="6858000" y="868363"/>
            <a:ext cx="5178425" cy="22272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defTabSz="1217295" eaLnBrk="0" fontAlgn="auto" hangingPunct="0">
              <a:lnSpc>
                <a:spcPct val="150000"/>
              </a:lnSpc>
            </a:pPr>
            <a:r>
              <a:rPr lang="zh-CN" altLang="en-US" sz="3200" b="1" strike="noStrike" noProof="1" dirty="0" smtClean="0">
                <a:solidFill>
                  <a:srgbClr val="1E32AE"/>
                </a:solidFill>
                <a:latin typeface="微软雅黑" panose="020B0503020204020204" pitchFamily="34" charset="-122"/>
                <a:ea typeface="微软雅黑" panose="020B0503020204020204" pitchFamily="34" charset="-122"/>
              </a:rPr>
              <a:t>主题</a:t>
            </a:r>
            <a:r>
              <a:rPr lang="zh-CN" altLang="en-US" sz="2000" b="1" strike="noStrike" noProof="1" dirty="0" smtClean="0">
                <a:solidFill>
                  <a:srgbClr val="1E32AE"/>
                </a:solidFill>
                <a:latin typeface="微软雅黑" panose="020B0503020204020204" pitchFamily="34" charset="-122"/>
                <a:ea typeface="微软雅黑" panose="020B0503020204020204" pitchFamily="34" charset="-122"/>
              </a:rPr>
              <a:t>：</a:t>
            </a:r>
            <a:endParaRPr lang="en-US" altLang="zh-CN" sz="2000" b="1" strike="noStrike" noProof="1" dirty="0" smtClean="0">
              <a:solidFill>
                <a:srgbClr val="585858"/>
              </a:solidFill>
              <a:latin typeface="微软雅黑" panose="020B0503020204020204" pitchFamily="34" charset="-122"/>
              <a:ea typeface="微软雅黑" panose="020B0503020204020204" pitchFamily="34" charset="-122"/>
            </a:endParaRPr>
          </a:p>
          <a:p>
            <a:pPr indent="0" defTabSz="1217295" eaLnBrk="0" fontAlgn="auto" hangingPunct="0">
              <a:lnSpc>
                <a:spcPct val="125000"/>
              </a:lnSpc>
            </a:pPr>
            <a:r>
              <a:rPr lang="zh-CN" altLang="en-US" sz="2800" b="1" strike="noStrike" noProof="1" dirty="0" smtClean="0">
                <a:solidFill>
                  <a:schemeClr val="tx1"/>
                </a:solidFill>
                <a:latin typeface="微软雅黑" panose="020B0503020204020204" pitchFamily="34" charset="-122"/>
                <a:ea typeface="微软雅黑" panose="020B0503020204020204" pitchFamily="34" charset="-122"/>
              </a:rPr>
              <a:t>在“How to Write and Enjoy Poems”专题讲座</a:t>
            </a:r>
            <a:r>
              <a:rPr lang="zh-CN" altLang="en-US" sz="2800" b="1" strike="noStrike" noProof="1" dirty="0" smtClean="0">
                <a:solidFill>
                  <a:schemeClr val="tx1"/>
                </a:solidFill>
                <a:latin typeface="微软雅黑" panose="020B0503020204020204" pitchFamily="34" charset="-122"/>
                <a:ea typeface="微软雅黑" panose="020B0503020204020204" pitchFamily="34" charset="-122"/>
                <a:sym typeface="+mn-ea"/>
              </a:rPr>
              <a:t>前作简要发言</a:t>
            </a:r>
            <a:endParaRPr lang="zh-CN" altLang="en-US" sz="2800" b="1" strike="noStrike" noProof="1" dirty="0" smtClean="0">
              <a:solidFill>
                <a:schemeClr val="tx1"/>
              </a:solidFill>
              <a:latin typeface="微软雅黑" panose="020B0503020204020204" pitchFamily="34" charset="-122"/>
              <a:ea typeface="微软雅黑" panose="020B0503020204020204" pitchFamily="34" charset="-122"/>
              <a:sym typeface="+mn-ea"/>
            </a:endParaRPr>
          </a:p>
        </p:txBody>
      </p:sp>
      <p:sp>
        <p:nvSpPr>
          <p:cNvPr id="103" name="矩形 102"/>
          <p:cNvSpPr/>
          <p:nvPr/>
        </p:nvSpPr>
        <p:spPr>
          <a:xfrm>
            <a:off x="454025" y="928688"/>
            <a:ext cx="3648075" cy="1292225"/>
          </a:xfrm>
          <a:prstGeom prst="rect">
            <a:avLst/>
          </a:prstGeom>
          <a:solidFill>
            <a:schemeClr val="accent2">
              <a:lumMod val="20000"/>
              <a:lumOff val="8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defTabSz="914400" fontAlgn="auto">
              <a:buClrTx/>
              <a:buSzTx/>
              <a:buFontTx/>
            </a:pPr>
            <a:r>
              <a:rPr lang="zh-CN" altLang="en-US" sz="3200" b="1" strike="noStrike" noProof="1" dirty="0" smtClean="0">
                <a:solidFill>
                  <a:srgbClr val="1E32AE"/>
                </a:solidFill>
                <a:latin typeface="微软雅黑" panose="020B0503020204020204" pitchFamily="34" charset="-122"/>
                <a:ea typeface="微软雅黑" panose="020B0503020204020204" pitchFamily="34" charset="-122"/>
              </a:rPr>
              <a:t>文体：</a:t>
            </a:r>
            <a:endParaRPr lang="zh-CN" altLang="en-US" sz="3200" b="1" strike="noStrike" noProof="1" dirty="0" smtClean="0">
              <a:solidFill>
                <a:srgbClr val="1E32AE"/>
              </a:solidFill>
              <a:latin typeface="微软雅黑" panose="020B0503020204020204" pitchFamily="34" charset="-122"/>
              <a:ea typeface="微软雅黑" panose="020B0503020204020204" pitchFamily="34" charset="-122"/>
            </a:endParaRPr>
          </a:p>
          <a:p>
            <a:pPr defTabSz="1217295" eaLnBrk="0" fontAlgn="auto" hangingPunct="0"/>
            <a:r>
              <a:rPr lang="zh-CN" altLang="en-US" sz="2800" b="1" strike="noStrike" noProof="1" dirty="0" smtClean="0">
                <a:solidFill>
                  <a:schemeClr val="tx1"/>
                </a:solidFill>
                <a:latin typeface="微软雅黑" panose="020B0503020204020204" pitchFamily="34" charset="-122"/>
                <a:ea typeface="微软雅黑" panose="020B0503020204020204" pitchFamily="34" charset="-122"/>
                <a:sym typeface="+mn-ea"/>
              </a:rPr>
              <a:t>发言稿</a:t>
            </a:r>
            <a:r>
              <a:rPr lang="en-US" altLang="zh-CN" sz="2800" b="1" strike="noStrike" noProof="1" dirty="0" smtClean="0">
                <a:solidFill>
                  <a:schemeClr val="tx1"/>
                </a:solidFill>
                <a:latin typeface="微软雅黑" panose="020B0503020204020204" pitchFamily="34" charset="-122"/>
                <a:ea typeface="微软雅黑" panose="020B0503020204020204" pitchFamily="34" charset="-122"/>
                <a:sym typeface="+mn-ea"/>
              </a:rPr>
              <a:t> </a:t>
            </a:r>
            <a:r>
              <a:rPr lang="zh-CN" altLang="en-US" sz="2800" b="1" strike="noStrike" noProof="1" dirty="0" smtClean="0">
                <a:solidFill>
                  <a:schemeClr val="tx1"/>
                </a:solidFill>
                <a:latin typeface="微软雅黑" panose="020B0503020204020204" pitchFamily="34" charset="-122"/>
                <a:ea typeface="微软雅黑" panose="020B0503020204020204" pitchFamily="34" charset="-122"/>
              </a:rPr>
              <a:t>（非书信类）</a:t>
            </a:r>
            <a:endParaRPr lang="zh-CN" altLang="en-US" sz="2800" strike="noStrike" noProof="1" dirty="0" smtClean="0">
              <a:solidFill>
                <a:schemeClr val="tx1"/>
              </a:solidFill>
              <a:latin typeface="微软雅黑" panose="020B0503020204020204" pitchFamily="34" charset="-122"/>
              <a:ea typeface="微软雅黑" panose="020B0503020204020204" pitchFamily="34" charset="-122"/>
            </a:endParaRPr>
          </a:p>
          <a:p>
            <a:pPr defTabSz="1217295" eaLnBrk="0" fontAlgn="auto" hangingPunct="0"/>
            <a:r>
              <a:rPr lang="zh-CN" altLang="en-US" sz="2800" strike="noStrike" noProof="1" dirty="0" smtClean="0">
                <a:solidFill>
                  <a:schemeClr val="tx1"/>
                </a:solidFill>
                <a:latin typeface="微软雅黑" panose="020B0503020204020204" pitchFamily="34" charset="-122"/>
                <a:ea typeface="微软雅黑" panose="020B0503020204020204" pitchFamily="34" charset="-122"/>
              </a:rPr>
              <a:t>主持人开场白</a:t>
            </a:r>
            <a:endParaRPr lang="zh-CN" altLang="en-US" sz="2800" strike="noStrike" noProof="1" dirty="0" smtClean="0">
              <a:solidFill>
                <a:schemeClr val="tx1"/>
              </a:solidFill>
              <a:latin typeface="微软雅黑" panose="020B0503020204020204" pitchFamily="34" charset="-122"/>
              <a:ea typeface="微软雅黑" panose="020B0503020204020204" pitchFamily="34" charset="-122"/>
            </a:endParaRPr>
          </a:p>
        </p:txBody>
      </p:sp>
      <p:sp>
        <p:nvSpPr>
          <p:cNvPr id="104" name="矩形 103"/>
          <p:cNvSpPr/>
          <p:nvPr/>
        </p:nvSpPr>
        <p:spPr>
          <a:xfrm>
            <a:off x="876300" y="4084638"/>
            <a:ext cx="2598738" cy="16398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defTabSz="1217295" eaLnBrk="0" fontAlgn="auto" hangingPunct="0">
              <a:lnSpc>
                <a:spcPct val="150000"/>
              </a:lnSpc>
            </a:pPr>
            <a:r>
              <a:rPr lang="zh-CN" altLang="en-US" sz="3200" b="1" strike="noStrike" noProof="1" dirty="0" smtClean="0">
                <a:solidFill>
                  <a:srgbClr val="1E32AE"/>
                </a:solidFill>
                <a:latin typeface="微软雅黑" panose="020B0503020204020204" pitchFamily="34" charset="-122"/>
                <a:ea typeface="微软雅黑" panose="020B0503020204020204" pitchFamily="34" charset="-122"/>
              </a:rPr>
              <a:t>要点：</a:t>
            </a:r>
            <a:endParaRPr lang="zh-CN" altLang="en-US" sz="3200" b="1" strike="noStrike" noProof="1" dirty="0" smtClean="0">
              <a:solidFill>
                <a:srgbClr val="1E32AE"/>
              </a:solidFill>
              <a:latin typeface="微软雅黑" panose="020B0503020204020204" pitchFamily="34" charset="-122"/>
              <a:ea typeface="微软雅黑" panose="020B0503020204020204" pitchFamily="34" charset="-122"/>
            </a:endParaRPr>
          </a:p>
          <a:p>
            <a:pPr algn="l" defTabSz="1217295" eaLnBrk="0" fontAlgn="auto" hangingPunct="0">
              <a:lnSpc>
                <a:spcPct val="150000"/>
              </a:lnSpc>
            </a:pPr>
            <a:r>
              <a:rPr lang="zh-CN" altLang="en-US" sz="2400" b="1" strike="noStrike" noProof="1" dirty="0" smtClean="0">
                <a:solidFill>
                  <a:schemeClr val="tx1"/>
                </a:solidFill>
                <a:latin typeface="微软雅黑" panose="020B0503020204020204" pitchFamily="34" charset="-122"/>
                <a:ea typeface="微软雅黑" panose="020B0503020204020204" pitchFamily="34" charset="-122"/>
              </a:rPr>
              <a:t>表示感谢</a:t>
            </a:r>
            <a:r>
              <a:rPr lang="en-US" altLang="zh-CN" sz="2400" b="1" strike="noStrike" noProof="1" dirty="0" smtClean="0">
                <a:solidFill>
                  <a:schemeClr val="tx1"/>
                </a:solidFill>
                <a:latin typeface="微软雅黑" panose="020B0503020204020204" pitchFamily="34" charset="-122"/>
                <a:ea typeface="微软雅黑" panose="020B0503020204020204" pitchFamily="34" charset="-122"/>
              </a:rPr>
              <a:t>+</a:t>
            </a:r>
            <a:r>
              <a:rPr lang="zh-CN" altLang="en-US" sz="2400" b="1" strike="noStrike" noProof="1" dirty="0" smtClean="0">
                <a:solidFill>
                  <a:schemeClr val="tx1"/>
                </a:solidFill>
                <a:latin typeface="微软雅黑" panose="020B0503020204020204" pitchFamily="34" charset="-122"/>
                <a:ea typeface="微软雅黑" panose="020B0503020204020204" pitchFamily="34" charset="-122"/>
              </a:rPr>
              <a:t>相关介绍</a:t>
            </a:r>
            <a:r>
              <a:rPr lang="en-US" altLang="zh-CN" sz="2400" b="1" strike="noStrike" noProof="1" dirty="0" smtClean="0">
                <a:solidFill>
                  <a:schemeClr val="tx1"/>
                </a:solidFill>
                <a:latin typeface="微软雅黑" panose="020B0503020204020204" pitchFamily="34" charset="-122"/>
                <a:ea typeface="微软雅黑" panose="020B0503020204020204" pitchFamily="34" charset="-122"/>
              </a:rPr>
              <a:t>+</a:t>
            </a:r>
            <a:r>
              <a:rPr lang="zh-CN" altLang="en-US" sz="2400" b="1" strike="noStrike" noProof="1" dirty="0" smtClean="0">
                <a:solidFill>
                  <a:schemeClr val="tx1"/>
                </a:solidFill>
                <a:latin typeface="微软雅黑" panose="020B0503020204020204" pitchFamily="34" charset="-122"/>
                <a:ea typeface="微软雅黑" panose="020B0503020204020204" pitchFamily="34" charset="-122"/>
              </a:rPr>
              <a:t>对听众的要求</a:t>
            </a:r>
            <a:endParaRPr lang="zh-CN" altLang="en-US" sz="2400" b="1" strike="noStrike" noProof="1"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467475" y="4487863"/>
            <a:ext cx="5572125" cy="1506537"/>
          </a:xfrm>
          <a:prstGeom prst="rect">
            <a:avLst/>
          </a:prstGeom>
          <a:solidFill>
            <a:srgbClr val="DAEDD0"/>
          </a:solidFill>
          <a:ln w="9525">
            <a:noFill/>
          </a:ln>
        </p:spPr>
        <p:txBody>
          <a:bodyPr wrap="square" anchor="t" anchorCtr="0">
            <a:spAutoFit/>
          </a:bodyPr>
          <a:p>
            <a:r>
              <a:rPr lang="zh-CN" altLang="en-US" sz="3200" b="1" dirty="0">
                <a:solidFill>
                  <a:srgbClr val="1E32AE"/>
                </a:solidFill>
                <a:latin typeface="微软雅黑" panose="020B0503020204020204" pitchFamily="34" charset="-122"/>
                <a:ea typeface="微软雅黑" panose="020B0503020204020204" pitchFamily="34" charset="-122"/>
              </a:rPr>
              <a:t>时态：</a:t>
            </a:r>
            <a:r>
              <a:rPr lang="zh-CN" altLang="en-US" sz="2800" b="1" dirty="0">
                <a:latin typeface="微软雅黑" panose="020B0503020204020204" pitchFamily="34" charset="-122"/>
                <a:ea typeface="微软雅黑" panose="020B0503020204020204" pitchFamily="34" charset="-122"/>
              </a:rPr>
              <a:t>一般现在时、一般将来时</a:t>
            </a:r>
            <a:endParaRPr lang="zh-CN" altLang="en-US" sz="2800" b="1" dirty="0">
              <a:latin typeface="微软雅黑" panose="020B0503020204020204" pitchFamily="34" charset="-122"/>
              <a:ea typeface="微软雅黑" panose="020B0503020204020204" pitchFamily="34" charset="-122"/>
            </a:endParaRPr>
          </a:p>
          <a:p>
            <a:r>
              <a:rPr lang="zh-CN" altLang="en-US" sz="3200" b="1" dirty="0">
                <a:solidFill>
                  <a:srgbClr val="1E32AE"/>
                </a:solidFill>
                <a:latin typeface="微软雅黑" panose="020B0503020204020204" pitchFamily="34" charset="-122"/>
                <a:ea typeface="微软雅黑" panose="020B0503020204020204" pitchFamily="34" charset="-122"/>
              </a:rPr>
              <a:t>人称：</a:t>
            </a:r>
            <a:r>
              <a:rPr lang="zh-CN" altLang="en-US" sz="2800" b="1" dirty="0">
                <a:latin typeface="微软雅黑" panose="020B0503020204020204" pitchFamily="34" charset="-122"/>
                <a:ea typeface="微软雅黑" panose="020B0503020204020204" pitchFamily="34" charset="-122"/>
              </a:rPr>
              <a:t>第一人称、第三人称</a:t>
            </a:r>
            <a:endParaRPr lang="zh-CN" altLang="en-US" sz="2800" b="1" dirty="0">
              <a:latin typeface="微软雅黑" panose="020B0503020204020204" pitchFamily="34" charset="-122"/>
              <a:ea typeface="微软雅黑" panose="020B0503020204020204" pitchFamily="34" charset="-122"/>
            </a:endParaRPr>
          </a:p>
          <a:p>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ppt_x</p:attrName>
                                        </p:attrNameLst>
                                      </p:cBhvr>
                                      <p:tavLst>
                                        <p:tav tm="0">
                                          <p:val>
                                            <p:strVal val="#ppt_x"/>
                                          </p:val>
                                        </p:tav>
                                        <p:tav tm="100000">
                                          <p:val>
                                            <p:strVal val="#ppt_x"/>
                                          </p:val>
                                        </p:tav>
                                      </p:tavLst>
                                    </p:anim>
                                    <p:anim calcmode="lin" valueType="num">
                                      <p:cBhvr>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anim calcmode="lin" valueType="num">
                                      <p:cBhvr>
                                        <p:cTn id="13" dur="500" fill="hold"/>
                                        <p:tgtEl>
                                          <p:spTgt spid="102"/>
                                        </p:tgtEl>
                                        <p:attrNameLst>
                                          <p:attrName>ppt_x</p:attrName>
                                        </p:attrNameLst>
                                      </p:cBhvr>
                                      <p:tavLst>
                                        <p:tav tm="0">
                                          <p:val>
                                            <p:strVal val="#ppt_x"/>
                                          </p:val>
                                        </p:tav>
                                        <p:tav tm="100000">
                                          <p:val>
                                            <p:strVal val="#ppt_x"/>
                                          </p:val>
                                        </p:tav>
                                      </p:tavLst>
                                    </p:anim>
                                    <p:anim calcmode="lin" valueType="num">
                                      <p:cBhvr>
                                        <p:cTn id="1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p:cTn id="19" dur="500" fill="hold"/>
                                        <p:tgtEl>
                                          <p:spTgt spid="104"/>
                                        </p:tgtEl>
                                        <p:attrNameLst>
                                          <p:attrName>ppt_x</p:attrName>
                                        </p:attrNameLst>
                                      </p:cBhvr>
                                      <p:tavLst>
                                        <p:tav tm="0">
                                          <p:val>
                                            <p:strVal val="#ppt_x"/>
                                          </p:val>
                                        </p:tav>
                                        <p:tav tm="100000">
                                          <p:val>
                                            <p:strVal val="#ppt_x"/>
                                          </p:val>
                                        </p:tav>
                                      </p:tavLst>
                                    </p:anim>
                                    <p:anim calcmode="lin" valueType="num">
                                      <p:cBhvr>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bldLvl="0" animBg="1"/>
      <p:bldP spid="104" grpId="0" bldLvl="0" animBg="1"/>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矩形 99"/>
          <p:cNvSpPr/>
          <p:nvPr>
            <p:custDataLst>
              <p:tags r:id="rId1"/>
            </p:custDataLst>
          </p:nvPr>
        </p:nvSpPr>
        <p:spPr>
          <a:xfrm>
            <a:off x="717550" y="1406525"/>
            <a:ext cx="9821863" cy="644525"/>
          </a:xfrm>
          <a:prstGeom prst="rect">
            <a:avLst/>
          </a:prstGeom>
          <a:solidFill>
            <a:schemeClr val="accent2">
              <a:lumMod val="20000"/>
              <a:lumOff val="8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Para 1</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对</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教授</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表示欢迎和感谢</a:t>
            </a:r>
            <a:r>
              <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rPr>
              <a:t>;</a:t>
            </a:r>
            <a:endPar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0" y="7938"/>
            <a:ext cx="12192000" cy="5683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1600" tIns="38100" rIns="76200" bIns="38100" numCol="1" spcCol="0" rtlCol="0" fromWordArt="0" anchor="ctr" anchorCtr="0" compatLnSpc="1">
            <a:noAutofit/>
          </a:bodyPr>
          <a:lstStyle/>
          <a:p>
            <a:pPr lvl="0" algn="ctr" fontAlgn="auto">
              <a:buClrTx/>
              <a:buSzTx/>
              <a:buFontTx/>
            </a:pPr>
            <a:r>
              <a:rPr lang="en-US" altLang="zh-CN" sz="4000" b="1" strike="noStrike" noProof="1" dirty="0" smtClean="0">
                <a:solidFill>
                  <a:srgbClr val="1E32AE"/>
                </a:solidFill>
                <a:uFillTx/>
                <a:latin typeface="微软雅黑" panose="020B0503020204020204" pitchFamily="34" charset="-122"/>
                <a:ea typeface="微软雅黑" panose="020B0503020204020204" pitchFamily="34" charset="-122"/>
                <a:sym typeface="+mn-ea"/>
              </a:rPr>
              <a:t>框架构思</a:t>
            </a:r>
            <a:endParaRPr lang="en-US" altLang="zh-CN" sz="4000" b="1" strike="noStrike" noProof="1" dirty="0" smtClean="0">
              <a:solidFill>
                <a:srgbClr val="1E32AE"/>
              </a:solidFill>
              <a:uFillTx/>
              <a:latin typeface="微软雅黑" panose="020B0503020204020204" pitchFamily="34" charset="-122"/>
              <a:ea typeface="微软雅黑" panose="020B0503020204020204" pitchFamily="34" charset="-122"/>
              <a:sym typeface="+mn-ea"/>
            </a:endParaRPr>
          </a:p>
        </p:txBody>
      </p:sp>
      <p:sp>
        <p:nvSpPr>
          <p:cNvPr id="11266" name="标题 3"/>
          <p:cNvSpPr>
            <a:spLocks noGrp="1"/>
          </p:cNvSpPr>
          <p:nvPr>
            <p:ph type="title"/>
            <p:custDataLst>
              <p:tags r:id="rId2"/>
            </p:custDataLst>
          </p:nvPr>
        </p:nvSpPr>
        <p:spPr>
          <a:xfrm>
            <a:off x="0" y="0"/>
            <a:ext cx="12192000" cy="806450"/>
          </a:xfrm>
          <a:solidFill>
            <a:schemeClr val="accent4">
              <a:lumMod val="20000"/>
              <a:lumOff val="80000"/>
            </a:schemeClr>
          </a:solidFill>
          <a:ln w="12700">
            <a:solidFill>
              <a:schemeClr val="accent1">
                <a:shade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wrap="square" lIns="101600" tIns="38100" rIns="76200" bIns="38100" numCol="1" spcCol="0" rtlCol="0" fromWordArt="0" anchor="ctr" anchorCtr="0" compatLnSpc="1">
            <a:noAutofit/>
          </a:bodyPr>
          <a:p>
            <a:pPr marL="0" marR="0" lvl="0" indent="0" algn="l" defTabSz="914400" rtl="0" eaLnBrk="1" fontAlgn="auto" latinLnBrk="0" hangingPunct="1">
              <a:lnSpc>
                <a:spcPct val="100000"/>
              </a:lnSpc>
              <a:spcBef>
                <a:spcPct val="0"/>
              </a:spcBef>
              <a:spcAft>
                <a:spcPct val="0"/>
              </a:spcAft>
              <a:buClrTx/>
              <a:buSzTx/>
              <a:buFontTx/>
              <a:buNone/>
            </a:pPr>
            <a:r>
              <a:rPr kumimoji="0" lang="en-US" altLang="zh-CN"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rPr>
              <a:t>                           </a:t>
            </a:r>
            <a:r>
              <a:rPr kumimoji="0" lang="zh-CN" altLang="en-US"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rPr>
              <a:t>框架构思</a:t>
            </a:r>
            <a:endParaRPr kumimoji="0" lang="zh-CN" altLang="en-US" sz="4400" b="1" i="0" u="none" strike="noStrike" kern="1200" cap="none" spc="0" normalizeH="0" baseline="0" noProof="1" dirty="0" smtClean="0">
              <a:solidFill>
                <a:srgbClr val="1E32AE"/>
              </a:solidFill>
              <a:uFillTx/>
              <a:latin typeface="微软雅黑" panose="020B0503020204020204" pitchFamily="34" charset="-122"/>
              <a:ea typeface="微软雅黑" panose="020B0503020204020204" pitchFamily="34" charset="-122"/>
              <a:cs typeface="+mn-cs"/>
              <a:sym typeface="+mn-ea"/>
            </a:endParaRPr>
          </a:p>
        </p:txBody>
      </p:sp>
      <p:sp>
        <p:nvSpPr>
          <p:cNvPr id="4" name="矩形 3"/>
          <p:cNvSpPr/>
          <p:nvPr/>
        </p:nvSpPr>
        <p:spPr>
          <a:xfrm>
            <a:off x="733425" y="2520950"/>
            <a:ext cx="10031413" cy="644525"/>
          </a:xfrm>
          <a:prstGeom prst="rect">
            <a:avLst/>
          </a:prstGeom>
          <a:solidFill>
            <a:schemeClr val="accent2">
              <a:lumMod val="20000"/>
              <a:lumOff val="8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Para 2：重点介绍</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教授</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的相关背景以及讲座内容</a:t>
            </a:r>
            <a:r>
              <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rPr>
              <a:t>;</a:t>
            </a:r>
            <a:endPar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717550" y="3603625"/>
            <a:ext cx="10047288" cy="646113"/>
          </a:xfrm>
          <a:prstGeom prst="rect">
            <a:avLst/>
          </a:prstGeom>
          <a:solidFill>
            <a:schemeClr val="accent2">
              <a:lumMod val="20000"/>
              <a:lumOff val="8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spAutoFit/>
          </a:bodyPr>
          <a:lstStyle/>
          <a:p>
            <a:pPr lvl="0" algn="l" fontAlgn="auto">
              <a:buClrTx/>
              <a:buSzTx/>
              <a:buFontTx/>
            </a:pP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Para 3：对听众的要求以及欢迎</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教授</a:t>
            </a:r>
            <a:r>
              <a:rPr lang="zh-CN" altLang="en-US" sz="3600" b="1" strike="noStrike" noProof="1" dirty="0" smtClean="0">
                <a:solidFill>
                  <a:srgbClr val="1E32AE"/>
                </a:solidFill>
                <a:latin typeface="微软雅黑" panose="020B0503020204020204" pitchFamily="34" charset="-122"/>
                <a:ea typeface="微软雅黑" panose="020B0503020204020204" pitchFamily="34" charset="-122"/>
                <a:sym typeface="+mn-ea"/>
              </a:rPr>
              <a:t>开始讲座</a:t>
            </a:r>
            <a:r>
              <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rPr>
              <a:t>.</a:t>
            </a:r>
            <a:endParaRPr lang="en-US" altLang="zh-CN" sz="3600" b="1" strike="noStrike" noProof="1" dirty="0" smtClean="0">
              <a:solidFill>
                <a:srgbClr val="1E32A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tags/tag1.xml><?xml version="1.0" encoding="utf-8"?>
<p:tagLst xmlns:p="http://schemas.openxmlformats.org/presentationml/2006/main">
  <p:tag name="KSO_WM_UNIT_PLACING_PICTURE_USER_VIEWPORT" val="{&quot;height&quot;:10800,&quot;width&quot;:192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PLACING_PICTURE_USER_VIEWPORT" val="{&quot;height&quot;:10800,&quot;width&quot;:6072.034645669291}"/>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PLACING_PICTURE_USER_VIEWPORT" val="{&quot;height&quot;:10800,&quot;width&quot;:6072.03464566929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UNIT_PLACING_PICTURE_USER_VIEWPORT" val="{&quot;height&quot;:10800,&quot;width&quot;:6072.03464566929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UNIT_PLACING_PICTURE_USER_VIEWPORT" val="{&quot;height&quot;:10800,&quot;width&quot;:6072.034645669291}"/>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UNIT_PLACING_PICTURE_USER_VIEWPORT" val="{&quot;height&quot;:10800,&quot;width&quot;:6072.034645669291}"/>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PLACING_PICTURE_USER_VIEWPORT" val="{&quot;height&quot;:10800,&quot;width&quot;:6072.034645669291}"/>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UNIT_PLACING_PICTURE_USER_VIEWPORT" val="{&quot;height&quot;:10800,&quot;width&quot;:6072.034645669291}"/>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PLACING_PICTURE_USER_VIEWPORT" val="{&quot;height&quot;:10800,&quot;width&quot;:6072.034645669291}"/>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wm#"/>
  <p:tag name="KSO_WM_COMBINE_RELATE_SLIDE_ID" val="diagram20170795_6"/>
  <p:tag name="KSO_WM_DIAGRAM_GROUP_CODE" val="l1-1"/>
  <p:tag name="KSO_WM_SLIDE_DIAGTYPE" val="l"/>
  <p:tag name="KSO_WM_SLIDE_ID" val="custom20177418_9"/>
  <p:tag name="KSO_WM_SLIDE_INDEX" val="9"/>
  <p:tag name="KSO_WM_SLIDE_ITEM_CNT" val="5"/>
  <p:tag name="KSO_WM_SLIDE_LAYOUT" val="a_l"/>
  <p:tag name="KSO_WM_SLIDE_LAYOUT_CNT" val="1_1"/>
  <p:tag name="KSO_WM_SLIDE_SUBTYPE" val="diag"/>
  <p:tag name="KSO_WM_SLIDE_TYPE" val="contents"/>
  <p:tag name="KSO_WM_TAG_VERSION" val="1.0"/>
  <p:tag name="KSO_WM_TEMPLATE_CATEGORY" val="custom"/>
  <p:tag name="KSO_WM_TEMPLATE_COLOR_TYPE" val="1"/>
  <p:tag name="KSO_WM_TEMPLATE_INDEX" val="20177418"/>
  <p:tag name="KSO_WM_TEMPLATE_MASTER_TYPE" val="1"/>
  <p:tag name="KSO_WM_TEMPLATE_SUBCATEGORY" val="17"/>
</p:tagLst>
</file>

<file path=ppt/tags/tag51.xml><?xml version="1.0" encoding="utf-8"?>
<p:tagLst xmlns:p="http://schemas.openxmlformats.org/presentationml/2006/main">
  <p:tag name="KSO_WM_BEAUTIFY_FLAG" val="#wm#"/>
  <p:tag name="KSO_WM_TEMPLATE_CATEGORY" val="custom"/>
  <p:tag name="KSO_WM_TEMPLATE_INDEX" val="20177418"/>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wm#"/>
  <p:tag name="KSO_WM_COMBINE_RELATE_SLIDE_ID" val="background20176890_8"/>
  <p:tag name="KSO_WM_SLIDE_ID" val="custom20177418_21"/>
  <p:tag name="KSO_WM_SLIDE_INDEX" val="21"/>
  <p:tag name="KSO_WM_SLIDE_ITEM_CNT" val="0"/>
  <p:tag name="KSO_WM_SLIDE_LAYOUT" val="f"/>
  <p:tag name="KSO_WM_SLIDE_LAYOUT_CNT" val="1"/>
  <p:tag name="KSO_WM_SLIDE_POSITION" val="52*75"/>
  <p:tag name="KSO_WM_SLIDE_SIZE" val="854*424"/>
  <p:tag name="KSO_WM_SLIDE_SUBTYPE" val="pureTxt"/>
  <p:tag name="KSO_WM_SLIDE_TYPE" val="text"/>
  <p:tag name="KSO_WM_TAG_VERSION" val="1.0"/>
  <p:tag name="KSO_WM_TEMPLATE_CATEGORY" val="custom"/>
  <p:tag name="KSO_WM_TEMPLATE_COLOR_TYPE" val="1"/>
  <p:tag name="KSO_WM_TEMPLATE_INDEX" val="20177418"/>
  <p:tag name="KSO_WM_TEMPLATE_MASTER_TYPE" val="1"/>
  <p:tag name="KSO_WM_TEMPLATE_SUBCATEGORY" val="17"/>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wm#"/>
  <p:tag name="KSO_WM_COMBINE_RELATE_SLIDE_ID" val="background20176890_8"/>
  <p:tag name="KSO_WM_SLIDE_ID" val="custom20177418_21"/>
  <p:tag name="KSO_WM_SLIDE_INDEX" val="21"/>
  <p:tag name="KSO_WM_SLIDE_ITEM_CNT" val="0"/>
  <p:tag name="KSO_WM_SLIDE_LAYOUT" val="f"/>
  <p:tag name="KSO_WM_SLIDE_LAYOUT_CNT" val="1"/>
  <p:tag name="KSO_WM_SLIDE_POSITION" val="52*75"/>
  <p:tag name="KSO_WM_SLIDE_SIZE" val="854*424"/>
  <p:tag name="KSO_WM_SLIDE_SUBTYPE" val="pureTxt"/>
  <p:tag name="KSO_WM_SLIDE_TYPE" val="text"/>
  <p:tag name="KSO_WM_TAG_VERSION" val="1.0"/>
  <p:tag name="KSO_WM_TEMPLATE_CATEGORY" val="custom"/>
  <p:tag name="KSO_WM_TEMPLATE_COLOR_TYPE" val="1"/>
  <p:tag name="KSO_WM_TEMPLATE_INDEX" val="20177418"/>
  <p:tag name="KSO_WM_TEMPLATE_MASTER_TYPE" val="1"/>
  <p:tag name="KSO_WM_TEMPLATE_SUBCATEGORY" val="17"/>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ISPRING_PRESENTATION_TITLE" val="PowerPoint 演示文稿"/>
  <p:tag name="KSO_WPP_MARK_KEY" val="e2d021a4-c7f1-49e0-858f-42da08f49e9a"/>
  <p:tag name="COMMONDATA" val="eyJoZGlkIjoiNDA3NDU0NzJiYzAzNjhkZmVjNzBkOWVhNjJlNWZmNGQ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80f7fa23-2f5f-4612-85ce-78f2b687578a}"/>
  <p:tag name="TABLE_ENDDRAG_ORIGIN_RECT" val="923*409"/>
  <p:tag name="TABLE_ENDDRAG_RECT" val="14*60*923*409"/>
</p:tagLst>
</file>

<file path=ppt/tags/tag9.xml><?xml version="1.0" encoding="utf-8"?>
<p:tagLst xmlns:p="http://schemas.openxmlformats.org/presentationml/2006/main">
  <p:tag name="KSO_WM_UNIT_PLACING_PICTURE_USER_VIEWPORT" val="{&quot;height&quot;:10800,&quot;width&quot;:6072.03464566929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sn51h0y">
      <a:majorFont>
        <a:latin typeface="微软雅黑"/>
        <a:ea typeface="仓耳青禾体-谷力 W05"/>
        <a:cs typeface=""/>
      </a:majorFont>
      <a:minorFont>
        <a:latin typeface="微软雅黑"/>
        <a:ea typeface="仓耳青禾体-谷力 W05"/>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9490</Words>
  <Application>WPS 演示</Application>
  <PresentationFormat>宽屏</PresentationFormat>
  <Paragraphs>389</Paragraphs>
  <Slides>32</Slides>
  <Notes>25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32</vt:i4>
      </vt:variant>
    </vt:vector>
  </HeadingPairs>
  <TitlesOfParts>
    <vt:vector size="48" baseType="lpstr">
      <vt:lpstr>Arial</vt:lpstr>
      <vt:lpstr>宋体</vt:lpstr>
      <vt:lpstr>Wingdings</vt:lpstr>
      <vt:lpstr>微软雅黑</vt:lpstr>
      <vt:lpstr>Times New Roman</vt:lpstr>
      <vt:lpstr>华文中宋</vt:lpstr>
      <vt:lpstr>Calibri</vt:lpstr>
      <vt:lpstr>仓耳青禾体-谷力 W05</vt:lpstr>
      <vt:lpstr>Segoe Print</vt:lpstr>
      <vt:lpstr>等线</vt:lpstr>
      <vt:lpstr>Arial Unicode MS</vt:lpstr>
      <vt:lpstr>Calibri</vt:lpstr>
      <vt:lpstr>楷体</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审题</vt:lpstr>
      <vt:lpstr>                           框架构思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古诗赏析</dc:title>
  <dc:creator>第一PPT</dc:creator>
  <cp:keywords>www.1ppt.com</cp:keywords>
  <dc:description>www.1ppt.com</dc:description>
  <cp:lastModifiedBy>Kelly</cp:lastModifiedBy>
  <cp:revision>185</cp:revision>
  <dcterms:created xsi:type="dcterms:W3CDTF">2019-05-26T10:19:00Z</dcterms:created>
  <dcterms:modified xsi:type="dcterms:W3CDTF">2023-04-03T14:58:59Z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8DA00AF828374F9FB3615F9230EFCAB0</vt:lpwstr>
  </property>
  <property fmtid="{D5CDD505-2E9C-101B-9397-08002B2CF9AE}" pid="3" name="KSOProductBuildVer">
    <vt:lpwstr>2052-11.1.0.13703</vt:lpwstr>
  </property>
</Properties>
</file>