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263" r:id="rId5"/>
    <p:sldId id="264" r:id="rId6"/>
    <p:sldId id="262" r:id="rId7"/>
    <p:sldId id="265" r:id="rId8"/>
    <p:sldId id="258" r:id="rId9"/>
    <p:sldId id="260" r:id="rId10"/>
    <p:sldId id="274" r:id="rId11"/>
    <p:sldId id="275" r:id="rId12"/>
    <p:sldId id="312" r:id="rId13"/>
    <p:sldId id="272" r:id="rId14"/>
    <p:sldId id="313" r:id="rId15"/>
    <p:sldId id="314" r:id="rId16"/>
    <p:sldId id="315" r:id="rId17"/>
    <p:sldId id="283" r:id="rId18"/>
    <p:sldId id="285" r:id="rId19"/>
    <p:sldId id="281" r:id="rId20"/>
    <p:sldId id="286" r:id="rId21"/>
    <p:sldId id="287" r:id="rId22"/>
    <p:sldId id="292" r:id="rId23"/>
    <p:sldId id="291" r:id="rId24"/>
    <p:sldId id="298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42" r:id="rId33"/>
    <p:sldId id="325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0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gs" Target="tags/tag1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6.jpe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0.jpe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.png"/><Relationship Id="rId7" Type="http://schemas.openxmlformats.org/officeDocument/2006/relationships/image" Target="../media/image21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2.jpe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10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NULL" TargetMode="External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NULL" TargetMode="External"/><Relationship Id="rId1" Type="http://schemas.openxmlformats.org/officeDocument/2006/relationships/image" Target="../media/image26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NULL" TargetMode="External"/><Relationship Id="rId1" Type="http://schemas.openxmlformats.org/officeDocument/2006/relationships/image" Target="../media/image27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NULL" TargetMode="External"/><Relationship Id="rId1" Type="http://schemas.openxmlformats.org/officeDocument/2006/relationships/image" Target="../media/image28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NULL" TargetMode="External"/><Relationship Id="rId1" Type="http://schemas.openxmlformats.org/officeDocument/2006/relationships/image" Target="../media/image29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6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3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4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2" y="3105924"/>
            <a:ext cx="7554814" cy="333419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37595" cy="123759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954405" y="0"/>
              <a:ext cx="1237595" cy="123759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154776"/>
              <a:ext cx="9717866" cy="115834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 flipV="1">
              <a:off x="0" y="5620404"/>
              <a:ext cx="12192000" cy="1237595"/>
              <a:chOff x="0" y="3701143"/>
              <a:chExt cx="12192000" cy="1237595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701143"/>
                <a:ext cx="1237595" cy="1237595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954405" y="3701143"/>
                <a:ext cx="1237595" cy="1237595"/>
              </a:xfrm>
              <a:prstGeom prst="rect">
                <a:avLst/>
              </a:prstGeom>
            </p:spPr>
          </p:pic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549" y="1237298"/>
              <a:ext cx="115834" cy="4383404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6596121"/>
              <a:ext cx="9717866" cy="115834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96712" y="1237298"/>
              <a:ext cx="115834" cy="4383404"/>
            </a:xfrm>
            <a:prstGeom prst="rect">
              <a:avLst/>
            </a:prstGeom>
          </p:spPr>
        </p:pic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4913" y="2908973"/>
            <a:ext cx="1194920" cy="2426418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8373" y="3710207"/>
            <a:ext cx="1106540" cy="72730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535" y="3767007"/>
            <a:ext cx="423539" cy="278382"/>
          </a:xfrm>
          <a:prstGeom prst="rect">
            <a:avLst/>
          </a:prstGeom>
        </p:spPr>
      </p:pic>
      <p:pic>
        <p:nvPicPr>
          <p:cNvPr id="5" name="图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262453">
            <a:off x="1577975" y="839470"/>
            <a:ext cx="2209800" cy="458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604385" y="1219835"/>
            <a:ext cx="654939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000" b="1"/>
              <a:t>       </a:t>
            </a:r>
            <a:r>
              <a:rPr lang="zh-CN" altLang="en-US" sz="4000" b="1"/>
              <a:t>音乐，感情的语言，心灵的呼声也。其万能，不如文学；其有形，不若美术。然而，不借景而直接抒情，无形貌而神韵俱在，则为文学美术所不及；登峰造极作品的出现，也较文学美术为晚。</a:t>
            </a:r>
            <a:endParaRPr lang="zh-CN" altLang="en-US" sz="4000" b="1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2" y="3105924"/>
            <a:ext cx="7554814" cy="333419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37595" cy="123759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954405" y="0"/>
              <a:ext cx="1237595" cy="123759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154776"/>
              <a:ext cx="9717866" cy="115834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 flipV="1">
              <a:off x="0" y="5620404"/>
              <a:ext cx="12192000" cy="1237595"/>
              <a:chOff x="0" y="3701143"/>
              <a:chExt cx="12192000" cy="1237595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701143"/>
                <a:ext cx="1237595" cy="1237595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954405" y="3701143"/>
                <a:ext cx="1237595" cy="1237595"/>
              </a:xfrm>
              <a:prstGeom prst="rect">
                <a:avLst/>
              </a:prstGeom>
            </p:spPr>
          </p:pic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549" y="1237298"/>
              <a:ext cx="115834" cy="4383404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6596121"/>
              <a:ext cx="9717866" cy="115834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96712" y="1237298"/>
              <a:ext cx="115834" cy="4383404"/>
            </a:xfrm>
            <a:prstGeom prst="rect">
              <a:avLst/>
            </a:prstGeom>
          </p:spPr>
        </p:pic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1655" y="3693795"/>
            <a:ext cx="1195070" cy="236918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535" y="3767007"/>
            <a:ext cx="423539" cy="278382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8"/>
          <a:stretch>
            <a:fillRect/>
          </a:stretch>
        </p:blipFill>
        <p:spPr>
          <a:xfrm>
            <a:off x="9959975" y="3872865"/>
            <a:ext cx="2679065" cy="27235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501140" y="1090930"/>
            <a:ext cx="884047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李凭是梨园弟子，也是著名的宫廷乐师，因善弹箜篌，名噪一时。"天子一日一回见，王侯将相立马迎"，身价之高，似乎远远超过盛唐时期的著名歌手李龟年。他的精湛技艺，受到诗人们的热情赞赏。唐代有很多诗人都描写过李凭的演奏。</a:t>
            </a:r>
            <a:endParaRPr lang="zh-CN" altLang="en-US" sz="3200" b="1"/>
          </a:p>
          <a:p>
            <a:r>
              <a:rPr lang="zh-CN" altLang="en-US" sz="3200" b="1">
                <a:solidFill>
                  <a:srgbClr val="FF0000"/>
                </a:solidFill>
              </a:rPr>
              <a:t>引∶一种古代诗歌体裁，即乐府诗歌体裁名，篇幅较长音节、格律一般比较自由，形式有五言、七言、杂言。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矩形 15362"/>
          <p:cNvSpPr/>
          <p:nvPr/>
        </p:nvSpPr>
        <p:spPr>
          <a:xfrm>
            <a:off x="838983" y="117046"/>
            <a:ext cx="7798809" cy="1092835"/>
          </a:xfrm>
          <a:prstGeom prst="rect">
            <a:avLst/>
          </a:prstGeom>
          <a:noFill/>
          <a:ln w="9525">
            <a:noFill/>
          </a:ln>
        </p:spPr>
        <p:txBody>
          <a:bodyPr lIns="108783" tIns="54391" rIns="108783" bIns="54391">
            <a:spAutoFit/>
          </a:bodyPr>
          <a:p>
            <a:pPr defTabSz="1085850"/>
            <a:r>
              <a:rPr lang="zh-CN" altLang="en-US" sz="3200">
                <a:latin typeface="Arial" panose="020B0604020202020204" pitchFamily="34" charset="0"/>
              </a:rPr>
              <a:t>        </a:t>
            </a:r>
            <a:r>
              <a:rPr lang="zh-CN" altLang="en-US" sz="3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</a:rPr>
              <a:t> </a:t>
            </a:r>
            <a:r>
              <a:rPr lang="zh-CN" altLang="en-US" sz="3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中宋" panose="02010600040101010101" pitchFamily="2" charset="-122"/>
                <a:ea typeface="华文中宋" panose="02010600040101010101" pitchFamily="2" charset="-122"/>
              </a:rPr>
              <a:t>吴丝蜀桐张高秋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空山凝云颓不流。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defTabSz="1085850"/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       江娥啼竹素女愁，李凭中国弹箜篌。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5366" name="直接连接符 15365"/>
          <p:cNvCxnSpPr/>
          <p:nvPr/>
        </p:nvCxnSpPr>
        <p:spPr>
          <a:xfrm>
            <a:off x="481620" y="1485487"/>
            <a:ext cx="11323668" cy="0"/>
          </a:xfrm>
          <a:prstGeom prst="line">
            <a:avLst/>
          </a:prstGeom>
          <a:ln w="38100" cap="flat" cmpd="dbl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329565" y="1579245"/>
            <a:ext cx="8006080" cy="5699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8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吴丝蜀桐</a:t>
            </a:r>
            <a:r>
              <a:rPr lang="zh-CN" altLang="en-US" sz="2800" b="1">
                <a:solidFill>
                  <a:srgbClr val="001D3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：“公欲善其事，必先利其器。 ”欲言音乐之美，先说乐器之精。写箜篌构造精良，借以突出音乐的高雅。</a:t>
            </a:r>
            <a:endParaRPr lang="zh-CN" altLang="en-US" sz="2800" b="1">
              <a:solidFill>
                <a:srgbClr val="001D3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25"/>
              </a:spcBef>
            </a:pPr>
            <a:r>
              <a:rPr lang="zh-CN" altLang="en-US" sz="28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高秋</a:t>
            </a:r>
            <a:r>
              <a:rPr lang="zh-CN" altLang="en-US" sz="2800" b="1">
                <a:solidFill>
                  <a:srgbClr val="001D3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：秋高气爽，天空明亮透澈，自然看起来格外高远。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既点明了演奏的时间，又写出了演奏的环境。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25"/>
              </a:spcBef>
            </a:pPr>
            <a:r>
              <a:rPr lang="zh-CN" altLang="en-US" sz="28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</a:t>
            </a:r>
            <a:r>
              <a:rPr lang="zh-CN" altLang="en-US" sz="2800" b="1">
                <a:solidFill>
                  <a:srgbClr val="001D3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：不仅是演奏的抽象动作，更易引起联想：音乐情韵高远饱满，直上云霄</a:t>
            </a:r>
            <a:r>
              <a:rPr lang="en-US" altLang="zh-CN" sz="2800" b="1">
                <a:solidFill>
                  <a:srgbClr val="001D3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2800" b="1">
                <a:solidFill>
                  <a:srgbClr val="001D3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像礼花一样，起于弦上一点然后发散到长空去。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/>
          <p:cNvPicPr/>
          <p:nvPr/>
        </p:nvPicPr>
        <p:blipFill>
          <a:blip r:embed="rId1"/>
          <a:srcRect r="30363"/>
          <a:stretch>
            <a:fillRect/>
          </a:stretch>
        </p:blipFill>
        <p:spPr>
          <a:xfrm>
            <a:off x="8637905" y="1578610"/>
            <a:ext cx="3554095" cy="5279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2" y="3105924"/>
            <a:ext cx="7554814" cy="333419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37595" cy="123759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954405" y="0"/>
              <a:ext cx="1237595" cy="123759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154776"/>
              <a:ext cx="9717866" cy="115834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 flipV="1">
              <a:off x="0" y="5620404"/>
              <a:ext cx="12192000" cy="1237595"/>
              <a:chOff x="0" y="3701143"/>
              <a:chExt cx="12192000" cy="1237595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701143"/>
                <a:ext cx="1237595" cy="1237595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954405" y="3701143"/>
                <a:ext cx="1237595" cy="1237595"/>
              </a:xfrm>
              <a:prstGeom prst="rect">
                <a:avLst/>
              </a:prstGeom>
            </p:spPr>
          </p:pic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549" y="1237298"/>
              <a:ext cx="115834" cy="4383404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6596121"/>
              <a:ext cx="9717866" cy="115834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96712" y="1237298"/>
              <a:ext cx="115834" cy="4383404"/>
            </a:xfrm>
            <a:prstGeom prst="rect">
              <a:avLst/>
            </a:prstGeom>
          </p:spPr>
        </p:pic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6930" y="4144010"/>
            <a:ext cx="1195070" cy="236918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535" y="3767007"/>
            <a:ext cx="423539" cy="27838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74540" y="1617345"/>
            <a:ext cx="7319010" cy="334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spcBef>
                <a:spcPts val="25"/>
              </a:spcBef>
            </a:pP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3200" b="1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响遏行云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——《</a:t>
            </a:r>
            <a:r>
              <a:rPr lang="zh-CN" altLang="en-US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列子 汤问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</a:t>
            </a:r>
            <a:endParaRPr lang="en-US" altLang="zh-CN" sz="32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25"/>
              </a:spcBef>
            </a:pPr>
            <a:r>
              <a:rPr lang="zh-CN" altLang="en-US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优美悦耳的弦歌声一经传出，飘散在寂寞山间的闲云都为之动容，凄然停步仿佛在俯首谛听。</a:t>
            </a:r>
            <a:endParaRPr lang="zh-CN" altLang="en-US" sz="32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25"/>
              </a:spcBef>
            </a:pP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</a:t>
            </a:r>
            <a:r>
              <a:rPr lang="zh-CN" altLang="en-US" sz="3200" b="1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移情于物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把云写成具有人的听觉功能和思想感情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7" name="图片 106"/>
          <p:cNvPicPr/>
          <p:nvPr/>
        </p:nvPicPr>
        <p:blipFill>
          <a:blip r:embed="rId8"/>
          <a:stretch>
            <a:fillRect/>
          </a:stretch>
        </p:blipFill>
        <p:spPr>
          <a:xfrm>
            <a:off x="0" y="1647825"/>
            <a:ext cx="3871595" cy="3562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矩形 15362"/>
          <p:cNvSpPr/>
          <p:nvPr/>
        </p:nvSpPr>
        <p:spPr>
          <a:xfrm>
            <a:off x="2378223" y="397716"/>
            <a:ext cx="7798809" cy="1092835"/>
          </a:xfrm>
          <a:prstGeom prst="rect">
            <a:avLst/>
          </a:prstGeom>
          <a:noFill/>
          <a:ln w="9525">
            <a:noFill/>
          </a:ln>
        </p:spPr>
        <p:txBody>
          <a:bodyPr lIns="108783" tIns="54391" rIns="108783" bIns="54391">
            <a:spAutoFit/>
          </a:bodyPr>
          <a:p>
            <a:pPr defTabSz="1085850"/>
            <a:r>
              <a:rPr lang="zh-CN" altLang="en-US" sz="3200">
                <a:latin typeface="Arial" panose="020B0604020202020204" pitchFamily="34" charset="0"/>
              </a:rPr>
              <a:t>        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吴丝蜀桐张高秋，</a:t>
            </a:r>
            <a:r>
              <a:rPr lang="zh-CN" altLang="en-US" sz="3200" b="1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空山凝云颓不流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defTabSz="1085850"/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       江娥啼竹素女愁，李凭中国弹箜篌。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364" name="矩形 15363"/>
          <p:cNvSpPr/>
          <p:nvPr/>
        </p:nvSpPr>
        <p:spPr>
          <a:xfrm>
            <a:off x="5467350" y="5481320"/>
            <a:ext cx="4085590" cy="2017395"/>
          </a:xfrm>
          <a:prstGeom prst="rect">
            <a:avLst/>
          </a:prstGeom>
          <a:noFill/>
          <a:ln w="9525">
            <a:noFill/>
          </a:ln>
        </p:spPr>
        <p:txBody>
          <a:bodyPr lIns="108783" tIns="54391" rIns="108783" bIns="54391"/>
          <a:p>
            <a:pPr indent="0" defTabSz="457200">
              <a:lnSpc>
                <a:spcPct val="80000"/>
              </a:lnSpc>
              <a:spcBef>
                <a:spcPts val="1000"/>
              </a:spcBef>
              <a:buClr>
                <a:srgbClr val="418AB3"/>
              </a:buClr>
              <a:buFont typeface="Wingdings 3" panose="05040102010807070707" pitchFamily="18" charset="2"/>
              <a:buNone/>
            </a:pPr>
            <a:r>
              <a:rPr lang="zh-CN" altLang="en-US" sz="400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（</a:t>
            </a:r>
            <a:r>
              <a:rPr lang="zh-CN" altLang="en-US" sz="40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拟人、夸张</a:t>
            </a:r>
            <a:r>
              <a:rPr lang="zh-CN" altLang="en-US" sz="400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）</a:t>
            </a:r>
            <a:endParaRPr lang="zh-CN" altLang="en-US" sz="4000">
              <a:solidFill>
                <a:srgbClr val="0000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364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矩形 15362"/>
          <p:cNvSpPr/>
          <p:nvPr/>
        </p:nvSpPr>
        <p:spPr>
          <a:xfrm>
            <a:off x="3309133" y="136096"/>
            <a:ext cx="7798809" cy="1092835"/>
          </a:xfrm>
          <a:prstGeom prst="rect">
            <a:avLst/>
          </a:prstGeom>
          <a:noFill/>
          <a:ln w="9525">
            <a:noFill/>
          </a:ln>
        </p:spPr>
        <p:txBody>
          <a:bodyPr lIns="108783" tIns="54391" rIns="108783" bIns="54391">
            <a:spAutoFit/>
          </a:bodyPr>
          <a:p>
            <a:pPr defTabSz="1085850"/>
            <a:r>
              <a:rPr lang="zh-CN" altLang="en-US" sz="3200">
                <a:latin typeface="Arial" panose="020B0604020202020204" pitchFamily="34" charset="0"/>
              </a:rPr>
              <a:t>         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吴丝蜀桐张高秋，</a:t>
            </a:r>
            <a:r>
              <a:rPr lang="zh-CN" altLang="en-US" sz="3200">
                <a:solidFill>
                  <a:srgbClr val="111CF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空山凝云颓不流。</a:t>
            </a:r>
            <a:endParaRPr lang="zh-CN" altLang="en-US" sz="3200">
              <a:solidFill>
                <a:srgbClr val="111CF3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defTabSz="1085850"/>
            <a:r>
              <a:rPr lang="zh-CN" altLang="en-US" sz="3200">
                <a:solidFill>
                  <a:srgbClr val="A6B727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</a:t>
            </a:r>
            <a:r>
              <a:rPr lang="zh-CN" altLang="en-US" sz="3200">
                <a:solidFill>
                  <a:srgbClr val="111CF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江娥啼竹素女愁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，李凭中国弹箜篌。</a:t>
            </a:r>
            <a:endParaRPr lang="zh-CN" altLang="en-US" sz="32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364" name="矩形 15363"/>
          <p:cNvSpPr/>
          <p:nvPr/>
        </p:nvSpPr>
        <p:spPr>
          <a:xfrm>
            <a:off x="3308985" y="1701165"/>
            <a:ext cx="9004300" cy="2017395"/>
          </a:xfrm>
          <a:prstGeom prst="rect">
            <a:avLst/>
          </a:prstGeom>
          <a:noFill/>
          <a:ln w="9525">
            <a:noFill/>
          </a:ln>
        </p:spPr>
        <p:txBody>
          <a:bodyPr lIns="108783" tIns="54391" rIns="108783" bIns="54391"/>
          <a:p>
            <a:pPr marL="341630" indent="-341630" defTabSz="457200">
              <a:lnSpc>
                <a:spcPct val="80000"/>
              </a:lnSpc>
              <a:spcBef>
                <a:spcPts val="1000"/>
              </a:spcBef>
              <a:buClr>
                <a:srgbClr val="418AB3"/>
              </a:buClr>
              <a:buFont typeface="Wingdings 3" panose="05040102010807070707" pitchFamily="18" charset="2"/>
              <a:buChar char=""/>
            </a:pPr>
            <a:r>
              <a:rPr lang="zh-CN" altLang="en-US" sz="3200">
                <a:solidFill>
                  <a:srgbClr val="5E5E5E"/>
                </a:solidFill>
                <a:latin typeface="Century Gothic" panose="020B0502020202020204" pitchFamily="34" charset="0"/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320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弦歌初起，浮云因之凝滞（</a:t>
            </a:r>
            <a:r>
              <a:rPr lang="zh-CN" altLang="en-US" sz="32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拟人、夸张</a:t>
            </a:r>
            <a:r>
              <a:rPr lang="zh-CN" altLang="en-US" sz="320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）；江娥为之啼泪，素女为之发愁（</a:t>
            </a:r>
            <a:r>
              <a:rPr lang="zh-CN" altLang="en-US" sz="32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想象、夸张</a:t>
            </a:r>
            <a:r>
              <a:rPr lang="zh-CN" altLang="en-US" sz="320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）。</a:t>
            </a:r>
            <a:endParaRPr lang="zh-CN" altLang="en-US" sz="320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indent="0" defTabSz="457200">
              <a:lnSpc>
                <a:spcPct val="80000"/>
              </a:lnSpc>
              <a:spcBef>
                <a:spcPts val="1000"/>
              </a:spcBef>
              <a:buClr>
                <a:srgbClr val="418AB3"/>
              </a:buClr>
              <a:buFont typeface="Wingdings 3" panose="05040102010807070707" pitchFamily="18" charset="2"/>
              <a:buNone/>
            </a:pPr>
            <a:endParaRPr lang="zh-CN" altLang="en-US" sz="80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marL="341630" indent="-341630" defTabSz="457200">
              <a:lnSpc>
                <a:spcPct val="80000"/>
              </a:lnSpc>
              <a:spcBef>
                <a:spcPts val="1000"/>
              </a:spcBef>
              <a:buClr>
                <a:srgbClr val="418AB3"/>
              </a:buClr>
              <a:buFont typeface="Wingdings 3" panose="05040102010807070707" pitchFamily="18" charset="2"/>
            </a:pPr>
            <a:r>
              <a:rPr lang="zh-CN" altLang="en-US" sz="320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诗人故意避开无形无色、难以捉摸的主体（箜篌声），从客体（空山凝云、江娥素女）落笔，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以实写虚</a:t>
            </a:r>
            <a:r>
              <a:rPr lang="zh-CN" altLang="en-US" sz="320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，亦真亦幻，极富表现力。</a:t>
            </a:r>
            <a:r>
              <a:rPr lang="zh-CN" altLang="en-US" sz="320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 </a:t>
            </a:r>
            <a:endParaRPr lang="zh-CN" altLang="en-US" sz="3200">
              <a:solidFill>
                <a:srgbClr val="0000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365" name="矩形 15364"/>
          <p:cNvSpPr/>
          <p:nvPr/>
        </p:nvSpPr>
        <p:spPr>
          <a:xfrm>
            <a:off x="3188335" y="4191000"/>
            <a:ext cx="9244965" cy="2520315"/>
          </a:xfrm>
          <a:prstGeom prst="rect">
            <a:avLst/>
          </a:prstGeom>
          <a:noFill/>
          <a:ln w="9525">
            <a:noFill/>
          </a:ln>
        </p:spPr>
        <p:txBody>
          <a:bodyPr lIns="108783" tIns="54391" rIns="108783" bIns="54391"/>
          <a:p>
            <a:pPr marL="341630" indent="-341630" defTabSz="457200">
              <a:spcBef>
                <a:spcPts val="1000"/>
              </a:spcBef>
              <a:buClr>
                <a:srgbClr val="418AB3"/>
              </a:buClr>
              <a:buFont typeface="Wingdings 3" panose="05040102010807070707" pitchFamily="18" charset="2"/>
              <a:buChar char=""/>
            </a:pPr>
            <a:r>
              <a:rPr lang="zh-CN" altLang="en-US" sz="2800">
                <a:solidFill>
                  <a:srgbClr val="000099"/>
                </a:solidFill>
                <a:latin typeface="Century Gothic" panose="020B0502020202020204" pitchFamily="34" charset="0"/>
                <a:ea typeface="楷体_GB2312" panose="02010609030101010101" pitchFamily="49" charset="-122"/>
                <a:sym typeface="Wingdings" panose="05000000000000000000" pitchFamily="2" charset="2"/>
              </a:rPr>
              <a:t>“</a:t>
            </a:r>
            <a:r>
              <a:rPr lang="zh-CN" altLang="en-US" sz="3200">
                <a:solidFill>
                  <a:srgbClr val="000099"/>
                </a:solidFill>
                <a:latin typeface="Century Gothic" panose="020B0502020202020204" pitchFamily="34" charset="0"/>
                <a:ea typeface="楷体_GB2312" panose="02010609030101010101" pitchFamily="49" charset="-122"/>
                <a:sym typeface="Wingdings" panose="05000000000000000000" pitchFamily="2" charset="2"/>
              </a:rPr>
              <a:t>空山”句</a:t>
            </a:r>
            <a:r>
              <a:rPr lang="zh-CN" altLang="en-US" sz="3200">
                <a:solidFill>
                  <a:srgbClr val="FF0000"/>
                </a:solidFill>
                <a:latin typeface="Century Gothic" panose="020B0502020202020204" pitchFamily="34" charset="0"/>
                <a:ea typeface="楷体_GB2312" panose="02010609030101010101" pitchFamily="49" charset="-122"/>
                <a:sym typeface="Wingdings" panose="05000000000000000000" pitchFamily="2" charset="2"/>
              </a:rPr>
              <a:t>移情于物</a:t>
            </a:r>
            <a:r>
              <a:rPr lang="zh-CN" altLang="en-US" sz="3200">
                <a:solidFill>
                  <a:srgbClr val="000099"/>
                </a:solidFill>
                <a:latin typeface="Century Gothic" panose="020B0502020202020204" pitchFamily="34" charset="0"/>
                <a:ea typeface="楷体_GB2312" panose="02010609030101010101" pitchFamily="49" charset="-122"/>
                <a:sym typeface="Wingdings" panose="05000000000000000000" pitchFamily="2" charset="2"/>
              </a:rPr>
              <a:t>，把云写成具有人的听觉功能和思想感情，和“江娥”句互相配合，极力烘托箜篌声的神奇美妙，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侧面</a:t>
            </a:r>
            <a:r>
              <a:rPr lang="zh-CN" altLang="en-US" sz="3200">
                <a:solidFill>
                  <a:srgbClr val="000099"/>
                </a:solidFill>
                <a:latin typeface="Century Gothic" panose="020B0502020202020204" pitchFamily="34" charset="0"/>
                <a:ea typeface="楷体_GB2312" panose="02010609030101010101" pitchFamily="49" charset="-122"/>
                <a:sym typeface="Wingdings" panose="05000000000000000000" pitchFamily="2" charset="2"/>
              </a:rPr>
              <a:t>着力表现李凭弹奏箜篌时的强烈艺术效果。</a:t>
            </a:r>
            <a:endParaRPr lang="zh-CN" altLang="en-US" sz="3200">
              <a:solidFill>
                <a:srgbClr val="000099"/>
              </a:solidFill>
              <a:latin typeface="Century Gothic" panose="020B0502020202020204" pitchFamily="34" charset="0"/>
              <a:ea typeface="楷体_GB2312" panose="02010609030101010101" pitchFamily="49" charset="-122"/>
              <a:sym typeface="Wingdings" panose="05000000000000000000" pitchFamily="2" charset="2"/>
            </a:endParaRPr>
          </a:p>
          <a:p>
            <a:pPr marL="341630" indent="-341630" defTabSz="457200">
              <a:spcBef>
                <a:spcPts val="1000"/>
              </a:spcBef>
              <a:buClr>
                <a:srgbClr val="418AB3"/>
              </a:buClr>
              <a:buFont typeface="Wingdings 3" panose="05040102010807070707" pitchFamily="18" charset="2"/>
              <a:buChar char=""/>
            </a:pPr>
            <a:r>
              <a:rPr lang="zh-CN" altLang="en-US" sz="3200">
                <a:solidFill>
                  <a:srgbClr val="40404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音乐变化：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高亢饱满   幽怨低回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愁苦郁闷</a:t>
            </a:r>
            <a:endParaRPr lang="zh-CN" altLang="en-US" sz="320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cxnSp>
        <p:nvCxnSpPr>
          <p:cNvPr id="15366" name="直接连接符 15365"/>
          <p:cNvCxnSpPr/>
          <p:nvPr/>
        </p:nvCxnSpPr>
        <p:spPr>
          <a:xfrm>
            <a:off x="481620" y="1485487"/>
            <a:ext cx="11323668" cy="0"/>
          </a:xfrm>
          <a:prstGeom prst="line">
            <a:avLst/>
          </a:prstGeom>
          <a:ln w="38100" cap="flat" cmpd="dbl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</p:cxnSp>
      <p:pic>
        <p:nvPicPr>
          <p:cNvPr id="108" name="图片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553970"/>
            <a:ext cx="3075940" cy="3178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364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4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15364">
                                            <p:txEl>
                                              <p:charRg st="43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365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5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5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73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65">
                                            <p:txEl>
                                              <p:charRg st="73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65">
                                            <p:txEl>
                                              <p:charRg st="73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65">
                                            <p:txEl>
                                              <p:charRg st="73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矩形 15362"/>
          <p:cNvSpPr/>
          <p:nvPr/>
        </p:nvSpPr>
        <p:spPr>
          <a:xfrm>
            <a:off x="3188483" y="176736"/>
            <a:ext cx="7798809" cy="1092835"/>
          </a:xfrm>
          <a:prstGeom prst="rect">
            <a:avLst/>
          </a:prstGeom>
          <a:noFill/>
          <a:ln w="9525">
            <a:noFill/>
          </a:ln>
        </p:spPr>
        <p:txBody>
          <a:bodyPr lIns="108783" tIns="54391" rIns="108783" bIns="54391">
            <a:spAutoFit/>
          </a:bodyPr>
          <a:p>
            <a:pPr defTabSz="1085850"/>
            <a:r>
              <a:rPr lang="zh-CN" altLang="en-US" sz="3200">
                <a:latin typeface="Arial" panose="020B0604020202020204" pitchFamily="34" charset="0"/>
              </a:rPr>
              <a:t>         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吴丝蜀桐张高秋，空山凝云颓不流。</a:t>
            </a:r>
            <a:endParaRPr lang="zh-CN" altLang="en-US" sz="32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defTabSz="1085850"/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        江娥啼竹素女愁，</a:t>
            </a:r>
            <a:r>
              <a:rPr lang="zh-CN" altLang="en-US" sz="3200">
                <a:solidFill>
                  <a:srgbClr val="4F0FBD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李凭中国弹箜篌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32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5366" name="直接连接符 15365"/>
          <p:cNvCxnSpPr/>
          <p:nvPr/>
        </p:nvCxnSpPr>
        <p:spPr>
          <a:xfrm>
            <a:off x="481620" y="1485487"/>
            <a:ext cx="11323668" cy="0"/>
          </a:xfrm>
          <a:prstGeom prst="line">
            <a:avLst/>
          </a:prstGeom>
          <a:ln w="38100" cap="flat" cmpd="dbl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2691765" y="1970405"/>
            <a:ext cx="8792210" cy="3891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10000"/>
              </a:lnSpc>
              <a:spcBef>
                <a:spcPts val="25"/>
              </a:spcBef>
            </a:pPr>
            <a:r>
              <a:rPr lang="en-US" altLang="zh-CN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面对这样出神入化的音乐，人们不仅要问，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这是谁呀？能够弹奏也这么感人的音乐？</a:t>
            </a:r>
            <a:r>
              <a:rPr lang="zh-CN" altLang="en-US" sz="2800" b="1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有人告诉我们，这原来是李凭在国都之中弹奏箜篌。</a:t>
            </a:r>
            <a:r>
              <a:rPr lang="zh-CN" altLang="en-US" sz="2800" b="1">
                <a:latin typeface="+mn-ea"/>
                <a:cs typeface="+mn-ea"/>
                <a:sym typeface="+mn-ea"/>
              </a:rPr>
              <a:t> </a:t>
            </a:r>
            <a:endParaRPr lang="zh-CN" altLang="en-US" sz="2800" b="1">
              <a:latin typeface="+mn-ea"/>
              <a:cs typeface="+mn-ea"/>
              <a:sym typeface="+mn-ea"/>
            </a:endParaRPr>
          </a:p>
          <a:p>
            <a:pPr eaLnBrk="1" hangingPunct="1">
              <a:lnSpc>
                <a:spcPct val="110000"/>
              </a:lnSpc>
              <a:spcBef>
                <a:spcPts val="25"/>
              </a:spcBef>
            </a:pPr>
            <a:r>
              <a:rPr lang="en-US" altLang="zh-CN" sz="2800" b="1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点出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演奏者的名姓</a:t>
            </a:r>
            <a:r>
              <a:rPr lang="zh-CN" altLang="en-US" sz="2800" b="1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，并且交代了演奏的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地点</a:t>
            </a:r>
            <a:r>
              <a:rPr lang="zh-CN" altLang="en-US" sz="2800" b="1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。</a:t>
            </a:r>
            <a:endParaRPr lang="zh-CN" altLang="en-US" sz="2800" b="1">
              <a:solidFill>
                <a:srgbClr val="000000"/>
              </a:solidFill>
              <a:latin typeface="+mn-ea"/>
              <a:cs typeface="+mn-ea"/>
            </a:endParaRPr>
          </a:p>
          <a:p>
            <a:pPr eaLnBrk="1" hangingPunct="1">
              <a:lnSpc>
                <a:spcPct val="110000"/>
              </a:lnSpc>
              <a:spcBef>
                <a:spcPts val="25"/>
              </a:spcBef>
            </a:pPr>
            <a:r>
              <a:rPr lang="zh-CN" altLang="en-US" sz="2800" b="1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　　诗人故意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避开了叙事性的交代和直说</a:t>
            </a:r>
            <a:r>
              <a:rPr lang="zh-CN" altLang="en-US" sz="2800" b="1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，另作精心安排，先写琴，写声，然后写人。这样，突出了乐声，有着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先声夺人</a:t>
            </a:r>
            <a:r>
              <a:rPr lang="zh-CN" altLang="en-US" sz="2800" b="1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的艺术力量。</a:t>
            </a:r>
            <a:endParaRPr lang="zh-CN" altLang="en-US" sz="2800" b="1">
              <a:solidFill>
                <a:srgbClr val="000000"/>
              </a:solidFill>
              <a:latin typeface="+mn-ea"/>
              <a:cs typeface="+mn-ea"/>
            </a:endParaRPr>
          </a:p>
          <a:p>
            <a:pPr eaLnBrk="1" hangingPunct="1">
              <a:lnSpc>
                <a:spcPct val="110000"/>
              </a:lnSpc>
              <a:spcBef>
                <a:spcPts val="25"/>
              </a:spcBef>
            </a:pPr>
            <a:endParaRPr lang="zh-CN" altLang="en-US" sz="2800" b="1">
              <a:solidFill>
                <a:srgbClr val="000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矩形 17409"/>
          <p:cNvSpPr/>
          <p:nvPr/>
        </p:nvSpPr>
        <p:spPr>
          <a:xfrm>
            <a:off x="309245" y="1229995"/>
            <a:ext cx="11448415" cy="4608830"/>
          </a:xfrm>
          <a:prstGeom prst="rect">
            <a:avLst/>
          </a:prstGeom>
          <a:noFill/>
          <a:ln w="9525">
            <a:noFill/>
          </a:ln>
        </p:spPr>
        <p:txBody>
          <a:bodyPr lIns="108783" tIns="54391" rIns="108783" bIns="54391"/>
          <a:p>
            <a:pPr marL="341630" indent="-341630" defTabSz="457200">
              <a:lnSpc>
                <a:spcPct val="115000"/>
              </a:lnSpc>
              <a:spcBef>
                <a:spcPts val="300"/>
              </a:spcBef>
              <a:buClr>
                <a:srgbClr val="418AB3"/>
              </a:buClr>
              <a:buFont typeface="Wingdings 3" panose="05040102010807070707" pitchFamily="18" charset="2"/>
              <a:buChar char=""/>
            </a:pPr>
            <a:r>
              <a:rPr lang="zh-CN" altLang="en-US" sz="2800" b="1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前两句</a:t>
            </a:r>
            <a:r>
              <a:rPr lang="zh-CN" altLang="en-US" sz="2800" b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直接描摹</a:t>
            </a:r>
            <a:r>
              <a:rPr lang="zh-CN" altLang="en-US" sz="2800" b="1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乐音。</a:t>
            </a:r>
            <a:endParaRPr lang="zh-CN" altLang="en-US" sz="2800" b="1">
              <a:solidFill>
                <a:srgbClr val="40404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marL="341630" indent="-341630" defTabSz="457200">
              <a:lnSpc>
                <a:spcPct val="115000"/>
              </a:lnSpc>
              <a:spcBef>
                <a:spcPts val="300"/>
              </a:spcBef>
              <a:buClr>
                <a:srgbClr val="418AB3"/>
              </a:buClr>
              <a:buFont typeface="Wingdings 3" panose="05040102010807070707" pitchFamily="18" charset="2"/>
              <a:buChar char=""/>
            </a:pPr>
            <a:endParaRPr lang="zh-CN" altLang="en-US" sz="2800" b="1">
              <a:solidFill>
                <a:srgbClr val="40404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marL="341630" indent="-341630" defTabSz="457200">
              <a:lnSpc>
                <a:spcPct val="115000"/>
              </a:lnSpc>
              <a:spcBef>
                <a:spcPts val="300"/>
              </a:spcBef>
              <a:buClr>
                <a:srgbClr val="418AB3"/>
              </a:buClr>
              <a:buFont typeface="Wingdings 3" panose="05040102010807070707" pitchFamily="18" charset="2"/>
              <a:buChar char=""/>
            </a:pPr>
            <a:endParaRPr lang="zh-CN" altLang="en-US" sz="2800" b="1">
              <a:solidFill>
                <a:srgbClr val="40404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marL="341630" indent="-341630" defTabSz="457200">
              <a:lnSpc>
                <a:spcPct val="115000"/>
              </a:lnSpc>
              <a:spcBef>
                <a:spcPts val="300"/>
              </a:spcBef>
              <a:buClr>
                <a:srgbClr val="418AB3"/>
              </a:buClr>
              <a:buFont typeface="Wingdings 3" panose="05040102010807070707" pitchFamily="18" charset="2"/>
              <a:buChar char=""/>
            </a:pPr>
            <a:r>
              <a:rPr lang="zh-CN" altLang="en-US" sz="2800" b="1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先以昆山玉石碎裂的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清脆</a:t>
            </a:r>
            <a:r>
              <a:rPr lang="zh-CN" altLang="en-US" sz="2800" b="1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来描写乐声的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激越</a:t>
            </a:r>
            <a:r>
              <a:rPr lang="zh-CN" altLang="en-US" sz="2800" b="1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，表现音乐的极强爆发力和压倒一切的气势。</a:t>
            </a:r>
            <a:endParaRPr lang="zh-CN" altLang="en-US" sz="2800" b="1">
              <a:solidFill>
                <a:srgbClr val="40404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marL="341630" indent="-341630" defTabSz="457200">
              <a:lnSpc>
                <a:spcPct val="115000"/>
              </a:lnSpc>
              <a:spcBef>
                <a:spcPts val="300"/>
              </a:spcBef>
              <a:buClr>
                <a:srgbClr val="418AB3"/>
              </a:buClr>
              <a:buFont typeface="Wingdings 3" panose="05040102010807070707" pitchFamily="18" charset="2"/>
              <a:buChar char=""/>
            </a:pPr>
            <a:r>
              <a:rPr lang="zh-CN" altLang="en-US" sz="2800" b="1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再以神鸟凤凰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凄婉</a:t>
            </a:r>
            <a:r>
              <a:rPr lang="zh-CN" altLang="en-US" sz="2800" b="1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的叫声来描写乐声的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婉转</a:t>
            </a:r>
            <a:r>
              <a:rPr lang="zh-CN" altLang="en-US" sz="2800" b="1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，表现演奏时余音袅袅，给人“如怨如慕，如泣如诉”之感。 </a:t>
            </a:r>
            <a:endParaRPr lang="zh-CN" altLang="en-US" sz="2800" b="1">
              <a:solidFill>
                <a:srgbClr val="40404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marL="341630" indent="-341630" defTabSz="457200">
              <a:lnSpc>
                <a:spcPct val="115000"/>
              </a:lnSpc>
              <a:spcBef>
                <a:spcPts val="300"/>
              </a:spcBef>
              <a:buClr>
                <a:srgbClr val="418AB3"/>
              </a:buClr>
              <a:buFont typeface="Wingdings 3" panose="05040102010807070707" pitchFamily="18" charset="2"/>
            </a:pPr>
            <a:r>
              <a:rPr lang="zh-CN" altLang="en-US" sz="2800" b="1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 “芙蓉泣露”以露滴残荷的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形象</a:t>
            </a:r>
            <a:r>
              <a:rPr lang="zh-CN" altLang="en-US" sz="2800" b="1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形容乐声的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凄凉</a:t>
            </a:r>
            <a:r>
              <a:rPr lang="zh-CN" altLang="en-US" sz="2800" b="1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，“香兰笑”以兰花盛开的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笑靥</a:t>
            </a:r>
            <a:r>
              <a:rPr lang="zh-CN" altLang="en-US" sz="2800" b="1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形容乐声的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欢快</a:t>
            </a:r>
            <a:r>
              <a:rPr lang="zh-CN" altLang="en-US" sz="2800" b="1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，此句以</a:t>
            </a:r>
            <a:r>
              <a:rPr lang="zh-CN" altLang="en-US" sz="2800" b="1" u="sng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视觉</a:t>
            </a:r>
            <a:r>
              <a:rPr lang="zh-CN" altLang="en-US" sz="2800" b="1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的画面形象唤起人</a:t>
            </a:r>
            <a:r>
              <a:rPr lang="zh-CN" altLang="en-US" sz="2800" b="1" u="sng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听觉</a:t>
            </a:r>
            <a:r>
              <a:rPr lang="zh-CN" altLang="en-US" sz="2800" b="1">
                <a:solidFill>
                  <a:srgbClr val="40404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音乐感受，有形神兼备之妙。</a:t>
            </a:r>
            <a:endParaRPr lang="zh-CN" altLang="en-US" sz="2800" b="1">
              <a:solidFill>
                <a:srgbClr val="404040"/>
              </a:solidFill>
              <a:latin typeface="宋体" panose="02010600030101010101" pitchFamily="2" charset="-122"/>
            </a:endParaRPr>
          </a:p>
        </p:txBody>
      </p:sp>
      <p:sp>
        <p:nvSpPr>
          <p:cNvPr id="17411" name="矩形 17410"/>
          <p:cNvSpPr/>
          <p:nvPr/>
        </p:nvSpPr>
        <p:spPr>
          <a:xfrm>
            <a:off x="2906646" y="691958"/>
            <a:ext cx="458470" cy="692150"/>
          </a:xfrm>
          <a:prstGeom prst="rect">
            <a:avLst/>
          </a:prstGeom>
          <a:noFill/>
          <a:ln w="9525">
            <a:noFill/>
          </a:ln>
        </p:spPr>
        <p:txBody>
          <a:bodyPr wrap="none" lIns="108783" tIns="54391" rIns="108783" bIns="54391">
            <a:spAutoFit/>
          </a:bodyPr>
          <a:p>
            <a:pPr defTabSz="1085850"/>
            <a:r>
              <a:rPr lang="zh-CN" altLang="en-US" sz="3800">
                <a:solidFill>
                  <a:srgbClr val="0000CC"/>
                </a:solidFill>
                <a:latin typeface="Times New Roman" panose="02020603050405020304" pitchFamily="18" charset="0"/>
              </a:rPr>
              <a:t>  </a:t>
            </a:r>
            <a:endParaRPr lang="zh-CN" altLang="en-US" sz="38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矩形 17411"/>
          <p:cNvSpPr/>
          <p:nvPr/>
        </p:nvSpPr>
        <p:spPr>
          <a:xfrm>
            <a:off x="2508635" y="137067"/>
            <a:ext cx="7173507" cy="1092835"/>
          </a:xfrm>
          <a:prstGeom prst="rect">
            <a:avLst/>
          </a:prstGeom>
          <a:noFill/>
          <a:ln w="9525">
            <a:noFill/>
          </a:ln>
        </p:spPr>
        <p:txBody>
          <a:bodyPr lIns="108783" tIns="54391" rIns="108783" bIns="54391">
            <a:spAutoFit/>
          </a:bodyPr>
          <a:p>
            <a:pPr defTabSz="1085850"/>
            <a:r>
              <a:rPr lang="zh-CN" altLang="en-US" sz="3200">
                <a:solidFill>
                  <a:srgbClr val="A6B727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     </a:t>
            </a:r>
            <a:r>
              <a:rPr lang="zh-CN" altLang="en-US" sz="3200">
                <a:solidFill>
                  <a:srgbClr val="111CF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昆山玉碎凤凰叫，芙蓉泣露香兰笑。</a:t>
            </a:r>
            <a:endParaRPr lang="zh-CN" altLang="en-US" sz="3200">
              <a:solidFill>
                <a:srgbClr val="111CF3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/>
            <a:r>
              <a:rPr lang="zh-CN" altLang="en-US" sz="3200"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</a:t>
            </a:r>
            <a:r>
              <a:rPr lang="zh-CN" altLang="en-US" sz="3200" b="0"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十二门前融冷光，二十三丝动紫皇。</a:t>
            </a:r>
            <a:r>
              <a:rPr lang="zh-CN" altLang="en-US" sz="3200" b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endParaRPr lang="zh-CN" altLang="en-US" sz="32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4" name="矩形 17413"/>
          <p:cNvSpPr/>
          <p:nvPr/>
        </p:nvSpPr>
        <p:spPr>
          <a:xfrm>
            <a:off x="6388480" y="6029996"/>
            <a:ext cx="6376804" cy="600075"/>
          </a:xfrm>
          <a:prstGeom prst="rect">
            <a:avLst/>
          </a:prstGeom>
          <a:noFill/>
          <a:ln w="9525">
            <a:noFill/>
          </a:ln>
        </p:spPr>
        <p:txBody>
          <a:bodyPr lIns="108783" tIns="54391" rIns="108783" bIns="54391">
            <a:spAutoFit/>
          </a:bodyPr>
          <a:p>
            <a:pPr defTabSz="1085850">
              <a:spcBef>
                <a:spcPct val="20000"/>
              </a:spcBef>
              <a:buClr>
                <a:srgbClr val="996633"/>
              </a:buClr>
              <a:buSzPct val="70000"/>
              <a:buFont typeface="Wingdings" panose="05000000000000000000" pitchFamily="2" charset="2"/>
            </a:pPr>
            <a:r>
              <a:rPr lang="zh-CN" altLang="en-US" sz="3200" b="0">
                <a:effectLst>
                  <a:outerShdw blurRad="38100" dist="38100" dir="2700000">
                    <a:srgbClr val="FFFFFF"/>
                  </a:outerShdw>
                </a:effectLst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此为</a:t>
            </a:r>
            <a:r>
              <a:rPr lang="zh-CN" altLang="en-US" sz="3200" u="sng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以形类声</a:t>
            </a:r>
            <a:r>
              <a:rPr lang="en-US" altLang="zh-CN" sz="3200" b="0">
                <a:effectLst>
                  <a:outerShdw blurRad="38100" dist="38100" dir="2700000">
                    <a:srgbClr val="FFFFFF"/>
                  </a:outerShdw>
                </a:effectLst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zh-CN" altLang="en-US" sz="3200" b="0">
                <a:effectLst>
                  <a:outerShdw blurRad="38100" dist="38100" dir="2700000">
                    <a:srgbClr val="FFFFFF"/>
                  </a:outerShdw>
                </a:effectLst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通感</a:t>
            </a:r>
            <a:r>
              <a:rPr lang="en-US" altLang="zh-CN" sz="3200" b="0">
                <a:effectLst>
                  <a:outerShdw blurRad="38100" dist="38100" dir="2700000">
                    <a:srgbClr val="FFFFFF"/>
                  </a:outerShdw>
                </a:effectLst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)</a:t>
            </a:r>
            <a:r>
              <a:rPr lang="zh-CN" altLang="en-US" sz="3200" b="0">
                <a:effectLst>
                  <a:outerShdw blurRad="38100" dist="38100" dir="2700000">
                    <a:srgbClr val="FFFFFF"/>
                  </a:outerShdw>
                </a:effectLst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。</a:t>
            </a:r>
            <a:endParaRPr lang="zh-CN" altLang="en-US" sz="3200" b="0">
              <a:effectLst>
                <a:outerShdw blurRad="38100" dist="38100" dir="2700000">
                  <a:srgbClr val="FFFFFF"/>
                </a:outerShdw>
              </a:effectLst>
              <a:highlight>
                <a:srgbClr val="FFFF00"/>
              </a:highligh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7415" name="矩形 17414"/>
          <p:cNvSpPr/>
          <p:nvPr/>
        </p:nvSpPr>
        <p:spPr>
          <a:xfrm>
            <a:off x="6602095" y="4341495"/>
            <a:ext cx="3709670" cy="600075"/>
          </a:xfrm>
          <a:prstGeom prst="rect">
            <a:avLst/>
          </a:prstGeom>
          <a:noFill/>
          <a:ln w="9525">
            <a:noFill/>
          </a:ln>
        </p:spPr>
        <p:txBody>
          <a:bodyPr wrap="square" lIns="108783" tIns="54391" rIns="108783" bIns="54391">
            <a:spAutoFit/>
          </a:bodyPr>
          <a:p>
            <a:pPr algn="ctr" defTabSz="1085850">
              <a:spcBef>
                <a:spcPct val="20000"/>
              </a:spcBef>
              <a:buClr>
                <a:srgbClr val="996633"/>
              </a:buClr>
              <a:buSzPct val="70000"/>
              <a:buFont typeface="Wingdings" panose="05000000000000000000" pitchFamily="2" charset="2"/>
            </a:pPr>
            <a:r>
              <a:rPr lang="zh-CN" altLang="en-US" sz="3200">
                <a:effectLst>
                  <a:outerShdw blurRad="38100" dist="38100" dir="2700000">
                    <a:srgbClr val="FFFFFF"/>
                  </a:outerShdw>
                </a:effectLst>
                <a:highlight>
                  <a:srgbClr val="FFFF00"/>
                </a:highlight>
                <a:latin typeface="Arial" panose="020B0604020202020204" pitchFamily="34" charset="0"/>
                <a:sym typeface="Wingdings" panose="05000000000000000000" pitchFamily="2" charset="2"/>
              </a:rPr>
              <a:t>此为</a:t>
            </a:r>
            <a:r>
              <a:rPr lang="zh-CN" altLang="en-US" sz="3200" u="sng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highlight>
                  <a:srgbClr val="FFFF00"/>
                </a:highlight>
                <a:latin typeface="Arial" panose="020B0604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以声类声</a:t>
            </a:r>
            <a:r>
              <a:rPr lang="zh-CN" altLang="en-US" sz="320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highlight>
                  <a:srgbClr val="FFFF00"/>
                </a:highlight>
                <a:latin typeface="Arial" panose="020B0604020202020204" pitchFamily="34" charset="0"/>
                <a:sym typeface="Wingdings" panose="05000000000000000000" pitchFamily="2" charset="2"/>
              </a:rPr>
              <a:t>。</a:t>
            </a:r>
            <a:endParaRPr lang="zh-CN" altLang="en-US" sz="3200" b="0">
              <a:solidFill>
                <a:srgbClr val="000099"/>
              </a:solidFill>
              <a:effectLst>
                <a:outerShdw blurRad="38100" dist="38100" dir="2700000">
                  <a:srgbClr val="000000"/>
                </a:outerShdw>
              </a:effectLst>
              <a:highlight>
                <a:srgbClr val="FFFF00"/>
              </a:highlight>
              <a:latin typeface="Arial" panose="020B0604020202020204" pitchFamily="34" charset="0"/>
              <a:ea typeface="MS PGothic" panose="020B0600070205080204" pitchFamily="34" charset="-128"/>
              <a:sym typeface="Wingdings" panose="05000000000000000000" pitchFamily="2" charset="2"/>
            </a:endParaRPr>
          </a:p>
        </p:txBody>
      </p:sp>
      <p:cxnSp>
        <p:nvCxnSpPr>
          <p:cNvPr id="17416" name="直接连接符 17415"/>
          <p:cNvCxnSpPr/>
          <p:nvPr/>
        </p:nvCxnSpPr>
        <p:spPr>
          <a:xfrm>
            <a:off x="580957" y="1230178"/>
            <a:ext cx="11323667" cy="0"/>
          </a:xfrm>
          <a:prstGeom prst="line">
            <a:avLst/>
          </a:prstGeom>
          <a:ln w="38100" cap="flat" cmpd="dbl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</p:cxnSp>
      <p:pic>
        <p:nvPicPr>
          <p:cNvPr id="109" name="图片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54305"/>
            <a:ext cx="1561465" cy="16751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81025" y="1805305"/>
            <a:ext cx="11419205" cy="1311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10000"/>
              </a:lnSpc>
              <a:spcBef>
                <a:spcPts val="25"/>
              </a:spcBef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“玉碎，状其声之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清脆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；凤叫，状其声之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和缓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。”“蓉泣，状其声之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惨淡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；兰笑，状其声之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冶丽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。”　　　　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王琦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李贺诗歌集注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</a:t>
            </a:r>
            <a:endParaRPr lang="en-US" altLang="zh-CN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10000"/>
              </a:lnSpc>
              <a:spcBef>
                <a:spcPts val="25"/>
              </a:spcBef>
              <a:buNone/>
            </a:pPr>
            <a:endParaRPr lang="zh-CN" altLang="en-US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11" name="图片 110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9815195" y="-17145"/>
            <a:ext cx="2376805" cy="12471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1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103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17410">
                                            <p:txEl>
                                              <p:charRg st="103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2" y="3105924"/>
            <a:ext cx="7554814" cy="333419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37595" cy="123759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954405" y="0"/>
              <a:ext cx="1237595" cy="123759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154776"/>
              <a:ext cx="9717866" cy="115834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 flipV="1">
              <a:off x="0" y="5620404"/>
              <a:ext cx="12192000" cy="1237595"/>
              <a:chOff x="0" y="3701143"/>
              <a:chExt cx="12192000" cy="1237595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701143"/>
                <a:ext cx="1237595" cy="1237595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954405" y="3701143"/>
                <a:ext cx="1237595" cy="1237595"/>
              </a:xfrm>
              <a:prstGeom prst="rect">
                <a:avLst/>
              </a:prstGeom>
            </p:spPr>
          </p:pic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549" y="1237298"/>
              <a:ext cx="115834" cy="4383404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6596121"/>
              <a:ext cx="9717866" cy="115834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96712" y="1237298"/>
              <a:ext cx="115834" cy="4383404"/>
            </a:xfrm>
            <a:prstGeom prst="rect">
              <a:avLst/>
            </a:prstGeom>
          </p:spPr>
        </p:pic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4385" y="4227195"/>
            <a:ext cx="1195070" cy="236918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535" y="3767007"/>
            <a:ext cx="423539" cy="27838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1268095"/>
            <a:ext cx="12012295" cy="2633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10000"/>
              </a:lnSpc>
              <a:spcBef>
                <a:spcPts val="25"/>
              </a:spcBef>
              <a:buNone/>
            </a:pPr>
            <a:r>
              <a:rPr lang="en-US" altLang="zh-CN" sz="3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zh-CN" altLang="en-US" sz="3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十二门：</a:t>
            </a:r>
            <a:r>
              <a:rPr lang="zh-CN" altLang="en-US" sz="3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借指长安</a:t>
            </a:r>
            <a:r>
              <a:rPr lang="zh-CN" altLang="en-US" sz="3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，当时的京城长安四面，每面有三个门，所以说是十二门。</a:t>
            </a:r>
            <a:endParaRPr lang="zh-CN" altLang="en-US" sz="30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10000"/>
              </a:lnSpc>
              <a:spcBef>
                <a:spcPts val="25"/>
              </a:spcBef>
              <a:buNone/>
            </a:pPr>
            <a:r>
              <a:rPr lang="zh-CN" altLang="en-US" sz="3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清冷的乐声使人觉得长安城沉浸在寒光之中</a:t>
            </a:r>
            <a:r>
              <a:rPr lang="en-US" altLang="zh-CN" sz="3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3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音乐具有不可抗拒的感化力和渗透力</a:t>
            </a:r>
            <a:r>
              <a:rPr lang="en-US" altLang="zh-CN" sz="3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3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整个长安城仿佛只有箜篌的美妙旋律在回荡。</a:t>
            </a:r>
            <a:r>
              <a:rPr lang="zh-CN" altLang="en-US" sz="3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乐声由</a:t>
            </a:r>
            <a:r>
              <a:rPr lang="zh-CN" altLang="en-US" sz="30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欢快</a:t>
            </a:r>
            <a:r>
              <a:rPr lang="zh-CN" altLang="en-US" sz="3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转入</a:t>
            </a:r>
            <a:r>
              <a:rPr lang="zh-CN" altLang="en-US" sz="30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清冷</a:t>
            </a:r>
            <a:r>
              <a:rPr lang="zh-CN" altLang="en-US" sz="3000" b="1">
                <a:solidFill>
                  <a:srgbClr val="5E5E5E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。</a:t>
            </a:r>
            <a:endParaRPr lang="zh-CN" altLang="en-US" sz="3000" b="1">
              <a:solidFill>
                <a:srgbClr val="5E5E5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charset="-122"/>
              <a:sym typeface="Wingdings" panose="05000000000000000000" pitchFamily="2" charset="2"/>
            </a:endParaRPr>
          </a:p>
        </p:txBody>
      </p:sp>
      <p:pic>
        <p:nvPicPr>
          <p:cNvPr id="112" name="图片 111"/>
          <p:cNvPicPr/>
          <p:nvPr/>
        </p:nvPicPr>
        <p:blipFill>
          <a:blip r:embed="rId8"/>
          <a:stretch>
            <a:fillRect/>
          </a:stretch>
        </p:blipFill>
        <p:spPr>
          <a:xfrm>
            <a:off x="-80010" y="0"/>
            <a:ext cx="1881505" cy="12534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2" name="矩形 17411"/>
          <p:cNvSpPr/>
          <p:nvPr/>
        </p:nvSpPr>
        <p:spPr>
          <a:xfrm>
            <a:off x="2508635" y="-93"/>
            <a:ext cx="7173507" cy="1092835"/>
          </a:xfrm>
          <a:prstGeom prst="rect">
            <a:avLst/>
          </a:prstGeom>
          <a:solidFill>
            <a:schemeClr val="bg1">
              <a:alpha val="47000"/>
            </a:schemeClr>
          </a:solidFill>
          <a:ln w="9525">
            <a:noFill/>
          </a:ln>
        </p:spPr>
        <p:txBody>
          <a:bodyPr lIns="108783" tIns="54391" rIns="108783" bIns="54391">
            <a:spAutoFit/>
          </a:bodyPr>
          <a:p>
            <a:pPr defTabSz="1085850"/>
            <a:r>
              <a:rPr lang="zh-CN" altLang="en-US" sz="3200" b="1">
                <a:solidFill>
                  <a:srgbClr val="A6B727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     </a:t>
            </a: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昆山玉碎凤凰叫，芙蓉泣露香兰笑。</a:t>
            </a:r>
            <a:endParaRPr lang="zh-CN" altLang="en-US" sz="3200" b="1">
              <a:solidFill>
                <a:srgbClr val="111CF3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/>
            <a:r>
              <a:rPr lang="zh-CN" altLang="en-US" sz="3200" b="1"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</a:t>
            </a:r>
            <a:r>
              <a:rPr lang="zh-CN" altLang="en-US" sz="3200" b="1">
                <a:solidFill>
                  <a:srgbClr val="111CF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十二门前融冷光，二十三丝动紫皇。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416" name="直接连接符 17415"/>
          <p:cNvCxnSpPr/>
          <p:nvPr/>
        </p:nvCxnSpPr>
        <p:spPr>
          <a:xfrm>
            <a:off x="572702" y="1109528"/>
            <a:ext cx="11323667" cy="0"/>
          </a:xfrm>
          <a:prstGeom prst="line">
            <a:avLst/>
          </a:prstGeom>
          <a:solidFill>
            <a:schemeClr val="bg1">
              <a:alpha val="47000"/>
            </a:schemeClr>
          </a:solidFill>
          <a:ln w="38100" cap="flat" cmpd="dbl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</p:cxnSp>
      <p:sp>
        <p:nvSpPr>
          <p:cNvPr id="18435" name="矩形 18434"/>
          <p:cNvSpPr/>
          <p:nvPr/>
        </p:nvSpPr>
        <p:spPr>
          <a:xfrm>
            <a:off x="167640" y="3931920"/>
            <a:ext cx="12192000" cy="4032885"/>
          </a:xfrm>
          <a:prstGeom prst="rect">
            <a:avLst/>
          </a:prstGeom>
          <a:noFill/>
          <a:ln w="9525">
            <a:noFill/>
          </a:ln>
        </p:spPr>
        <p:txBody>
          <a:bodyPr lIns="108783" tIns="54391" rIns="108783" bIns="54391"/>
          <a:p>
            <a:pPr indent="0" defTabSz="457200">
              <a:spcBef>
                <a:spcPts val="1000"/>
              </a:spcBef>
              <a:buClr>
                <a:srgbClr val="418AB3"/>
              </a:buClr>
              <a:buFont typeface="Wingdings 3" panose="05040102010807070707" pitchFamily="18" charset="2"/>
              <a:buNone/>
            </a:pPr>
            <a:r>
              <a:rPr lang="zh-CN" altLang="en-US" sz="3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诗人用</a:t>
            </a:r>
            <a:r>
              <a:rPr lang="zh-CN" altLang="en-US" sz="3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充满</a:t>
            </a:r>
            <a:r>
              <a:rPr lang="zh-CN" altLang="en-US" sz="3000" b="1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暖意</a:t>
            </a:r>
            <a:r>
              <a:rPr lang="zh-CN" altLang="en-US" sz="3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的</a:t>
            </a:r>
            <a:r>
              <a:rPr lang="zh-CN" altLang="en-US" sz="3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“</a:t>
            </a:r>
            <a:r>
              <a:rPr lang="zh-CN" altLang="en-US" sz="30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融</a:t>
            </a:r>
            <a:r>
              <a:rPr lang="zh-CN" altLang="en-US" sz="3000" b="1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”</a:t>
            </a:r>
            <a:r>
              <a:rPr lang="zh-CN" altLang="en-US" sz="3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字</a:t>
            </a:r>
            <a:r>
              <a:rPr lang="zh-CN" altLang="en-US" sz="3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来极力渲染音乐</a:t>
            </a:r>
            <a:r>
              <a:rPr lang="zh-CN" altLang="en-US" sz="3000" b="1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不可抗拒的感化力和渗透力</a:t>
            </a:r>
            <a:r>
              <a:rPr lang="zh-CN" altLang="en-US" sz="3000" b="1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。</a:t>
            </a:r>
            <a:endParaRPr lang="zh-CN" altLang="en-US" sz="3000" b="1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marL="341630" indent="-341630" defTabSz="457200">
              <a:spcBef>
                <a:spcPts val="1000"/>
              </a:spcBef>
              <a:buClr>
                <a:srgbClr val="418AB3"/>
              </a:buClr>
              <a:buFont typeface="Wingdings 3" panose="05040102010807070707" pitchFamily="18" charset="2"/>
            </a:pPr>
            <a:r>
              <a:rPr lang="zh-CN" altLang="en-US" sz="3000" b="1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3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“紫皇”是双关语，兼指天帝和当时的皇帝。</a:t>
            </a:r>
            <a:endParaRPr lang="zh-CN" altLang="en-US" sz="3000" b="1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410" y="5120005"/>
            <a:ext cx="117798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ts val="25"/>
              </a:spcBef>
            </a:pPr>
            <a:r>
              <a:rPr lang="en-US" altLang="zh-CN" sz="3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3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箜篌上的那二十三根丝弦弹奏出的妙音，连天上的玉皇大帝和人间的皇帝都为之感动。巧妙的</a:t>
            </a:r>
            <a:r>
              <a:rPr lang="zh-CN" altLang="en-US" sz="3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过渡手法，承上启下，比较自然地把诗歌的意境由人间扩大到仙府。</a:t>
            </a:r>
            <a:endParaRPr lang="zh-CN" altLang="en-US" sz="3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43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43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43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43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2" y="3105924"/>
            <a:ext cx="7554814" cy="333419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37595" cy="123759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954405" y="0"/>
              <a:ext cx="1237595" cy="123759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154776"/>
              <a:ext cx="9717866" cy="115834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 flipV="1">
              <a:off x="0" y="5620404"/>
              <a:ext cx="12192000" cy="1237595"/>
              <a:chOff x="0" y="3701143"/>
              <a:chExt cx="12192000" cy="1237595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701143"/>
                <a:ext cx="1237595" cy="1237595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954405" y="3701143"/>
                <a:ext cx="1237595" cy="1237595"/>
              </a:xfrm>
              <a:prstGeom prst="rect">
                <a:avLst/>
              </a:prstGeom>
            </p:spPr>
          </p:pic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549" y="1237298"/>
              <a:ext cx="115834" cy="4383404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6596121"/>
              <a:ext cx="9717866" cy="115834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96712" y="1237298"/>
              <a:ext cx="115834" cy="4383404"/>
            </a:xfrm>
            <a:prstGeom prst="rect">
              <a:avLst/>
            </a:prstGeom>
          </p:spPr>
        </p:pic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1655" y="3693795"/>
            <a:ext cx="1195070" cy="236918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535" y="3767007"/>
            <a:ext cx="423539" cy="278382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8"/>
          <a:stretch>
            <a:fillRect/>
          </a:stretch>
        </p:blipFill>
        <p:spPr>
          <a:xfrm>
            <a:off x="9250680" y="3872865"/>
            <a:ext cx="2679065" cy="27235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125220" y="2292350"/>
            <a:ext cx="98298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以下六句，诗人凭借</a:t>
            </a:r>
            <a:r>
              <a:rPr lang="zh-CN" altLang="en-US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想象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的翅膀，飞向天庭，飞上神山，把读者带进更为辽阔深广、神奇瑰丽的境界。</a:t>
            </a:r>
            <a:endParaRPr lang="zh-CN" altLang="en-US" sz="36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2" y="3105924"/>
            <a:ext cx="7554814" cy="333419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37595" cy="123759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954405" y="0"/>
              <a:ext cx="1237595" cy="123759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154776"/>
              <a:ext cx="9717866" cy="115834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 flipV="1">
              <a:off x="0" y="5620404"/>
              <a:ext cx="12192000" cy="1237595"/>
              <a:chOff x="0" y="3701143"/>
              <a:chExt cx="12192000" cy="1237595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701143"/>
                <a:ext cx="1237595" cy="1237595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954405" y="3701143"/>
                <a:ext cx="1237595" cy="1237595"/>
              </a:xfrm>
              <a:prstGeom prst="rect">
                <a:avLst/>
              </a:prstGeom>
            </p:spPr>
          </p:pic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549" y="1237298"/>
              <a:ext cx="115834" cy="4383404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6596121"/>
              <a:ext cx="9717866" cy="115834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96712" y="1237298"/>
              <a:ext cx="115834" cy="4383404"/>
            </a:xfrm>
            <a:prstGeom prst="rect">
              <a:avLst/>
            </a:prstGeom>
          </p:spPr>
        </p:pic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535" y="3767007"/>
            <a:ext cx="423539" cy="2783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32560" y="270510"/>
            <a:ext cx="93268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女娲炼石补天处，石破天惊逗秋雨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283210" y="1598295"/>
            <a:ext cx="3471545" cy="51136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871595" y="1894840"/>
            <a:ext cx="7165340" cy="4037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eaLnBrk="1" hangingPunct="1">
              <a:spcBef>
                <a:spcPts val="25"/>
              </a:spcBef>
              <a:buNone/>
            </a:pPr>
            <a:r>
              <a:rPr lang="en-US" altLang="zh-CN" sz="2800" b="1">
                <a:solidFill>
                  <a:srgbClr val="000000"/>
                </a:solidFill>
                <a:sym typeface="+mn-ea"/>
              </a:rPr>
              <a:t>        </a:t>
            </a:r>
            <a:r>
              <a:rPr lang="zh-CN" altLang="en-US" sz="3200" b="1">
                <a:solidFill>
                  <a:srgbClr val="000000"/>
                </a:solidFill>
                <a:sym typeface="+mn-ea"/>
              </a:rPr>
              <a:t>那激越的声响，那憾人心肺的力量，震破了女娲所补的苍天；结果石破天惊，秋雨倾泻。</a:t>
            </a:r>
            <a:endParaRPr lang="zh-CN" altLang="en-US" sz="3200" b="1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25"/>
              </a:spcBef>
              <a:buNone/>
            </a:pPr>
            <a:r>
              <a:rPr lang="zh-CN" altLang="en-US" sz="3200" b="1">
                <a:solidFill>
                  <a:srgbClr val="000000"/>
                </a:solidFill>
                <a:sym typeface="+mn-ea"/>
              </a:rPr>
              <a:t>　　这种想象是何等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大胆新奇，出人意表，而又感人肺腑</a:t>
            </a:r>
            <a:r>
              <a:rPr lang="zh-CN" altLang="en-US" sz="3200" b="1">
                <a:solidFill>
                  <a:srgbClr val="000000"/>
                </a:solidFill>
                <a:sym typeface="+mn-ea"/>
              </a:rPr>
              <a:t>。 </a:t>
            </a:r>
            <a:endParaRPr lang="zh-CN" altLang="en-US" sz="3200" b="1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25"/>
              </a:spcBef>
              <a:buNone/>
            </a:pPr>
            <a:r>
              <a:rPr lang="zh-CN" altLang="en-US" sz="3200" b="1">
                <a:solidFill>
                  <a:srgbClr val="000000"/>
                </a:solidFill>
                <a:sym typeface="+mn-ea"/>
              </a:rPr>
              <a:t>　　秋雨密密匝匝的坠落声，可以摹状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乐声的急促</a:t>
            </a:r>
            <a:r>
              <a:rPr lang="zh-CN" altLang="en-US" sz="3200" b="1">
                <a:solidFill>
                  <a:srgbClr val="000000"/>
                </a:solidFill>
                <a:sym typeface="+mn-ea"/>
              </a:rPr>
              <a:t>，也可以唤起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连绵不绝的忧郁</a:t>
            </a:r>
            <a:r>
              <a:rPr lang="zh-CN" altLang="en-US" sz="3200" b="1">
                <a:solidFill>
                  <a:srgbClr val="000000"/>
                </a:solidFill>
                <a:sym typeface="+mn-ea"/>
              </a:rPr>
              <a:t>形象。</a:t>
            </a:r>
            <a:endParaRPr lang="zh-CN" altLang="en-US" sz="3200" b="1">
              <a:solidFill>
                <a:srgbClr val="000000"/>
              </a:solidFill>
              <a:sym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8"/>
          <a:stretch>
            <a:fillRect/>
          </a:stretch>
        </p:blipFill>
        <p:spPr>
          <a:xfrm>
            <a:off x="11036935" y="4907915"/>
            <a:ext cx="1624965" cy="18040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2" y="3105924"/>
            <a:ext cx="7554814" cy="333419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37595" cy="123759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954405" y="0"/>
              <a:ext cx="1237595" cy="123759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154776"/>
              <a:ext cx="9717866" cy="115834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 flipV="1">
              <a:off x="0" y="5620404"/>
              <a:ext cx="12192000" cy="1237595"/>
              <a:chOff x="0" y="3701143"/>
              <a:chExt cx="12192000" cy="1237595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701143"/>
                <a:ext cx="1237595" cy="1237595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954405" y="3701143"/>
                <a:ext cx="1237595" cy="1237595"/>
              </a:xfrm>
              <a:prstGeom prst="rect">
                <a:avLst/>
              </a:prstGeom>
            </p:spPr>
          </p:pic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549" y="1237298"/>
              <a:ext cx="115834" cy="4383404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6596121"/>
              <a:ext cx="9717866" cy="115834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96712" y="1237298"/>
              <a:ext cx="115834" cy="4383404"/>
            </a:xfrm>
            <a:prstGeom prst="rect">
              <a:avLst/>
            </a:prstGeom>
          </p:spPr>
        </p:pic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2030" y="4488815"/>
            <a:ext cx="1195070" cy="236918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535" y="3767007"/>
            <a:ext cx="423539" cy="2783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0665" y="269875"/>
            <a:ext cx="93268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800" b="1">
                <a:sym typeface="+mn-ea"/>
              </a:rPr>
              <a:t>梦入神山教神妪，老鱼跳波瘦蛟舞</a:t>
            </a:r>
            <a:endParaRPr lang="zh-CN" altLang="en-US" sz="4800" b="1"/>
          </a:p>
        </p:txBody>
      </p:sp>
      <p:sp>
        <p:nvSpPr>
          <p:cNvPr id="3" name="文本框 2"/>
          <p:cNvSpPr txBox="1"/>
          <p:nvPr/>
        </p:nvSpPr>
        <p:spPr>
          <a:xfrm>
            <a:off x="4382135" y="1431925"/>
            <a:ext cx="7514590" cy="49650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10000"/>
              </a:lnSpc>
              <a:spcBef>
                <a:spcPts val="25"/>
              </a:spcBef>
              <a:buNone/>
            </a:pPr>
            <a:r>
              <a:rPr lang="zh-CN" altLang="en-US" sz="3200">
                <a:sym typeface="+mn-ea"/>
              </a:rPr>
              <a:t> </a:t>
            </a:r>
            <a:r>
              <a:rPr lang="en-US" altLang="zh-CN" sz="3200">
                <a:sym typeface="+mn-ea"/>
              </a:rPr>
              <a:t>         </a:t>
            </a:r>
            <a:r>
              <a:rPr lang="zh-CN" altLang="en-US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教：不但是对乐师的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高度评价</a:t>
            </a:r>
            <a:r>
              <a:rPr lang="zh-CN" altLang="en-US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，更是对乐曲的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无比赞赏</a:t>
            </a:r>
            <a:r>
              <a:rPr lang="zh-CN" altLang="en-US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，就是誉之为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仙乐</a:t>
            </a:r>
            <a:r>
              <a:rPr lang="zh-CN" altLang="en-US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了。</a:t>
            </a:r>
            <a:endParaRPr lang="zh-CN" altLang="en-US" sz="32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10000"/>
              </a:lnSpc>
              <a:spcBef>
                <a:spcPts val="25"/>
              </a:spcBef>
              <a:buNone/>
            </a:pPr>
            <a:r>
              <a:rPr lang="zh-CN" altLang="en-US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老、瘦：匪夷所思，极平常的字用得极生动。鱼之愈老，活动意识愈淡，而今这沉稳的老鱼居然跳起波来，可见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音乐感染力之大</a:t>
            </a:r>
            <a:r>
              <a:rPr lang="zh-CN" altLang="en-US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。蛟乃龙之健者，而今瘦了，想见是大病之中或者之后，如此瘦蛟而能翩然起舞，可见音乐己使之达到了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忘我的境界</a:t>
            </a:r>
            <a:r>
              <a:rPr lang="zh-CN" altLang="en-US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8"/>
          <a:stretch>
            <a:fillRect/>
          </a:stretch>
        </p:blipFill>
        <p:spPr>
          <a:xfrm>
            <a:off x="283210" y="1238250"/>
            <a:ext cx="3613785" cy="5219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2" y="3105924"/>
            <a:ext cx="7554814" cy="333419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37595" cy="123759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954405" y="0"/>
              <a:ext cx="1237595" cy="123759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154776"/>
              <a:ext cx="9717866" cy="115834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 flipV="1">
              <a:off x="0" y="5620404"/>
              <a:ext cx="12192000" cy="1237595"/>
              <a:chOff x="0" y="3701143"/>
              <a:chExt cx="12192000" cy="1237595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701143"/>
                <a:ext cx="1237595" cy="1237595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954405" y="3701143"/>
                <a:ext cx="1237595" cy="1237595"/>
              </a:xfrm>
              <a:prstGeom prst="rect">
                <a:avLst/>
              </a:prstGeom>
            </p:spPr>
          </p:pic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549" y="1237298"/>
              <a:ext cx="115834" cy="4383404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6596121"/>
              <a:ext cx="9717866" cy="115834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96712" y="1237298"/>
              <a:ext cx="115834" cy="4383404"/>
            </a:xfrm>
            <a:prstGeom prst="rect">
              <a:avLst/>
            </a:prstGeom>
          </p:spPr>
        </p:pic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4913" y="2908973"/>
            <a:ext cx="1194920" cy="2426418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8373" y="3710207"/>
            <a:ext cx="1106540" cy="72730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535" y="3767007"/>
            <a:ext cx="423539" cy="278382"/>
          </a:xfrm>
          <a:prstGeom prst="rect">
            <a:avLst/>
          </a:prstGeom>
        </p:spPr>
      </p:pic>
      <p:pic>
        <p:nvPicPr>
          <p:cNvPr id="5" name="图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262453">
            <a:off x="1558925" y="839470"/>
            <a:ext cx="2209800" cy="458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710430" y="1237615"/>
            <a:ext cx="644080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b="1"/>
              <a:t>音乐之美，首在意境。意境之美，崇高第一，童真第二，高贵第三，奋发第四，深情第五，豪放第六，淡雅第七，悲凉第八，绚烂第九，空灵第十，欢娱第十一，哀伤第十二，粗犷第十三，异族情调第十四，描模自然第十五。</a:t>
            </a:r>
            <a:endParaRPr lang="zh-CN" altLang="en-US" sz="3600" b="1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42" y="3115449"/>
            <a:ext cx="7554814" cy="333419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37595" cy="123759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954405" y="0"/>
              <a:ext cx="1237595" cy="123759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154776"/>
              <a:ext cx="9717866" cy="115834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 flipV="1">
              <a:off x="0" y="5620404"/>
              <a:ext cx="12192000" cy="1237595"/>
              <a:chOff x="0" y="3701143"/>
              <a:chExt cx="12192000" cy="1237595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701143"/>
                <a:ext cx="1237595" cy="1237595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954405" y="3701143"/>
                <a:ext cx="1237595" cy="1237595"/>
              </a:xfrm>
              <a:prstGeom prst="rect">
                <a:avLst/>
              </a:prstGeom>
            </p:spPr>
          </p:pic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549" y="1237298"/>
              <a:ext cx="115834" cy="4383404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6596121"/>
              <a:ext cx="9717866" cy="115834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96712" y="1237298"/>
              <a:ext cx="115834" cy="4383404"/>
            </a:xfrm>
            <a:prstGeom prst="rect">
              <a:avLst/>
            </a:prstGeom>
          </p:spPr>
        </p:pic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6930" y="4342765"/>
            <a:ext cx="1195070" cy="236918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535" y="3767007"/>
            <a:ext cx="423539" cy="278382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8"/>
          <a:stretch>
            <a:fillRect/>
          </a:stretch>
        </p:blipFill>
        <p:spPr>
          <a:xfrm>
            <a:off x="11141710" y="5053965"/>
            <a:ext cx="1624965" cy="18040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237615" y="270510"/>
            <a:ext cx="998791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吴质不眠倚桂树，露脚斜飞湿寒兔。</a:t>
            </a:r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82160" y="1433195"/>
            <a:ext cx="6967220" cy="4967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eaLnBrk="1" hangingPunct="1">
              <a:lnSpc>
                <a:spcPct val="110000"/>
              </a:lnSpc>
              <a:spcBef>
                <a:spcPts val="25"/>
              </a:spcBef>
              <a:buNone/>
            </a:pPr>
            <a:r>
              <a:rPr lang="en-US" altLang="zh-CN" sz="36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舞蹈完成，乐曲结束。但是，成天伐桂、劳累不堪的吴刚还倚着桂树，久久地立在那儿，竟忘了睡眠；玉兔蹲伏一旁，任凭深夜的露水不停地洒落在身上，把毛浸湿，也不肯离去。</a:t>
            </a:r>
            <a:endParaRPr lang="zh-CN" altLang="en-US" sz="36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25"/>
              </a:spcBef>
              <a:buNone/>
            </a:pPr>
            <a:r>
              <a:rPr lang="zh-CN" altLang="en-US" sz="36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听众听得入了迷，</a:t>
            </a:r>
            <a:r>
              <a:rPr lang="zh-CN" altLang="en-US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曲已终而意犹未尽。 </a:t>
            </a:r>
            <a:endParaRPr lang="zh-CN" altLang="en-US" sz="36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rcRect l="5246" t="2902" r="5246"/>
          <a:stretch>
            <a:fillRect/>
          </a:stretch>
        </p:blipFill>
        <p:spPr>
          <a:xfrm>
            <a:off x="1078230" y="1221740"/>
            <a:ext cx="2708910" cy="4841240"/>
          </a:xfrm>
          <a:prstGeom prst="round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2" y="3105924"/>
            <a:ext cx="7554814" cy="333419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37595" cy="123759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954405" y="0"/>
              <a:ext cx="1237595" cy="123759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154776"/>
              <a:ext cx="9717866" cy="115834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 flipV="1">
              <a:off x="0" y="5620404"/>
              <a:ext cx="12192000" cy="1237595"/>
              <a:chOff x="0" y="3701143"/>
              <a:chExt cx="12192000" cy="1237595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701143"/>
                <a:ext cx="1237595" cy="1237595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954405" y="3701143"/>
                <a:ext cx="1237595" cy="1237595"/>
              </a:xfrm>
              <a:prstGeom prst="rect">
                <a:avLst/>
              </a:prstGeom>
            </p:spPr>
          </p:pic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549" y="1237298"/>
              <a:ext cx="115834" cy="4383404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6596121"/>
              <a:ext cx="9717866" cy="115834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96712" y="1237298"/>
              <a:ext cx="115834" cy="4383404"/>
            </a:xfrm>
            <a:prstGeom prst="rect">
              <a:avLst/>
            </a:prstGeom>
          </p:spPr>
        </p:pic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1655" y="3693795"/>
            <a:ext cx="1195070" cy="236918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535" y="3767007"/>
            <a:ext cx="423539" cy="278382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8"/>
          <a:stretch>
            <a:fillRect/>
          </a:stretch>
        </p:blipFill>
        <p:spPr>
          <a:xfrm>
            <a:off x="9250680" y="3872865"/>
            <a:ext cx="2679065" cy="27235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050925" y="483870"/>
            <a:ext cx="106559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诗人是如何安排李凭出场的？这样表达有何妙处</a:t>
            </a:r>
            <a:r>
              <a:rPr lang="zh-CN" altLang="en-US"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？</a:t>
            </a:r>
            <a:endParaRPr lang="zh-CN" altLang="en-US" sz="36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1900" y="2286000"/>
            <a:ext cx="1047496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 b="1" noProof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先写琴，写声，后写人，时间和地点一前一后，穿插其中。突出了音</a:t>
            </a:r>
            <a:r>
              <a:rPr lang="zh-CN" altLang="en-US" sz="4000" b="1" noProof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乐先声夺人</a:t>
            </a:r>
            <a:r>
              <a:rPr lang="zh-CN" altLang="en-US" sz="4000" b="1" noProof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的艺术力量。</a:t>
            </a:r>
            <a:endParaRPr lang="zh-CN" altLang="en-US" sz="4000" b="1" noProof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2" y="3105924"/>
            <a:ext cx="7554814" cy="333419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37595" cy="123759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954405" y="0"/>
              <a:ext cx="1237595" cy="123759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154776"/>
              <a:ext cx="9717866" cy="115834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 flipV="1">
              <a:off x="0" y="5620404"/>
              <a:ext cx="12192000" cy="1237595"/>
              <a:chOff x="0" y="3701143"/>
              <a:chExt cx="12192000" cy="1237595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701143"/>
                <a:ext cx="1237595" cy="1237595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954405" y="3701143"/>
                <a:ext cx="1237595" cy="1237595"/>
              </a:xfrm>
              <a:prstGeom prst="rect">
                <a:avLst/>
              </a:prstGeom>
            </p:spPr>
          </p:pic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549" y="1237298"/>
              <a:ext cx="115834" cy="4383404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6596121"/>
              <a:ext cx="9717866" cy="115834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96712" y="1237298"/>
              <a:ext cx="115834" cy="4383404"/>
            </a:xfrm>
            <a:prstGeom prst="rect">
              <a:avLst/>
            </a:prstGeom>
          </p:spPr>
        </p:pic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1655" y="3693795"/>
            <a:ext cx="1195070" cy="236918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535" y="3767007"/>
            <a:ext cx="423539" cy="278382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8"/>
          <a:stretch>
            <a:fillRect/>
          </a:stretch>
        </p:blipFill>
        <p:spPr>
          <a:xfrm>
            <a:off x="9250680" y="3872865"/>
            <a:ext cx="2679065" cy="27235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127760" y="270510"/>
            <a:ext cx="102546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2. </a:t>
            </a:r>
            <a:r>
              <a:rPr lang="zh-CN" altLang="en-US" sz="36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第六联中诗人用“老”和“瘦” 两个干枯的字眼修饰鱼龙何妙处？</a:t>
            </a:r>
            <a:endParaRPr lang="zh-CN" altLang="en-US" sz="36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7760" y="1814830"/>
            <a:ext cx="92671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诗人用""老"和"瘦"这两个似乎干枯的字眼修饰鱼龙，却有着完全相反的艺术效果，使音乐形象更加丰满。老鱼和瘦蛟本来羸弱乏力，行动艰难，现在竟然伴随着音乐的旋律腾跃起舞，这种出奇不意的形象描写，使那无形美妙的箜篌声浮雕般地呈现在读者的眼前了。</a:t>
            </a:r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872" y="3086239"/>
            <a:ext cx="7554814" cy="333419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37595" cy="123759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954405" y="0"/>
              <a:ext cx="1237595" cy="123759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154776"/>
              <a:ext cx="9717866" cy="115834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 flipV="1">
              <a:off x="0" y="5620404"/>
              <a:ext cx="12192000" cy="1237595"/>
              <a:chOff x="0" y="3701143"/>
              <a:chExt cx="12192000" cy="1237595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701143"/>
                <a:ext cx="1237595" cy="1237595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954405" y="3701143"/>
                <a:ext cx="1237595" cy="1237595"/>
              </a:xfrm>
              <a:prstGeom prst="rect">
                <a:avLst/>
              </a:prstGeom>
            </p:spPr>
          </p:pic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549" y="1237298"/>
              <a:ext cx="115834" cy="4383404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6596121"/>
              <a:ext cx="9717866" cy="115834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96712" y="1237298"/>
              <a:ext cx="115834" cy="4383404"/>
            </a:xfrm>
            <a:prstGeom prst="rect">
              <a:avLst/>
            </a:prstGeom>
          </p:spPr>
        </p:pic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1655" y="3693795"/>
            <a:ext cx="1195070" cy="236918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535" y="3767007"/>
            <a:ext cx="423539" cy="278382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8"/>
          <a:stretch>
            <a:fillRect/>
          </a:stretch>
        </p:blipFill>
        <p:spPr>
          <a:xfrm>
            <a:off x="9250680" y="3872865"/>
            <a:ext cx="2679065" cy="27235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0" name="Rectangle 2"/>
          <p:cNvSpPr>
            <a:spLocks noGrp="1" noRot="1"/>
          </p:cNvSpPr>
          <p:nvPr/>
        </p:nvSpPr>
        <p:spPr>
          <a:xfrm>
            <a:off x="666115" y="568325"/>
            <a:ext cx="11230610" cy="115443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en-US" altLang="zh-CN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后八句描写乐声，是从哪个角度描写？用了那些表现手法？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4925" y="2457450"/>
            <a:ext cx="8869680" cy="13093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R="0" indent="0" defTabSz="914400">
              <a:spcBef>
                <a:spcPct val="20000"/>
              </a:spcBef>
              <a:buClr>
                <a:schemeClr val="folHlink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3600" b="1" noProof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以音响效果，侧面烘托弹奏者的技艺高超。</a:t>
            </a:r>
            <a:endParaRPr lang="zh-CN" altLang="en-US" sz="3600" b="1" noProof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R="0" indent="0" defTabSz="914400">
              <a:spcBef>
                <a:spcPct val="20000"/>
              </a:spcBef>
              <a:buClr>
                <a:schemeClr val="folHlink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3600" b="1" noProof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同时想象丰富，动静结合。</a:t>
            </a:r>
            <a:endParaRPr lang="zh-CN" altLang="en-US" sz="3600" b="1" noProof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872" y="3086239"/>
            <a:ext cx="7554814" cy="333419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37595" cy="123759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954405" y="0"/>
              <a:ext cx="1237595" cy="123759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154776"/>
              <a:ext cx="9717866" cy="115834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 flipV="1">
              <a:off x="0" y="5620404"/>
              <a:ext cx="12192000" cy="1237595"/>
              <a:chOff x="0" y="3701143"/>
              <a:chExt cx="12192000" cy="1237595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701143"/>
                <a:ext cx="1237595" cy="1237595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954405" y="3701143"/>
                <a:ext cx="1237595" cy="1237595"/>
              </a:xfrm>
              <a:prstGeom prst="rect">
                <a:avLst/>
              </a:prstGeom>
            </p:spPr>
          </p:pic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549" y="1237298"/>
              <a:ext cx="115834" cy="4383404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6596121"/>
              <a:ext cx="9717866" cy="115834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96712" y="1237298"/>
              <a:ext cx="115834" cy="4383404"/>
            </a:xfrm>
            <a:prstGeom prst="rect">
              <a:avLst/>
            </a:prstGeom>
          </p:spPr>
        </p:pic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1655" y="3693795"/>
            <a:ext cx="1195070" cy="236918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535" y="3767007"/>
            <a:ext cx="423539" cy="278382"/>
          </a:xfrm>
          <a:prstGeom prst="rect">
            <a:avLst/>
          </a:prstGeom>
        </p:spPr>
      </p:pic>
      <p:sp>
        <p:nvSpPr>
          <p:cNvPr id="22530" name="矩形 22529"/>
          <p:cNvSpPr/>
          <p:nvPr/>
        </p:nvSpPr>
        <p:spPr>
          <a:xfrm>
            <a:off x="798562" y="1875436"/>
            <a:ext cx="10361909" cy="3745460"/>
          </a:xfrm>
          <a:prstGeom prst="rect">
            <a:avLst/>
          </a:prstGeom>
          <a:noFill/>
          <a:ln w="9525">
            <a:noFill/>
          </a:ln>
        </p:spPr>
        <p:txBody>
          <a:bodyPr lIns="108783" tIns="54391" rIns="108783" bIns="54391"/>
          <a:p>
            <a:pPr marL="341630" indent="-341630" defTabSz="457200">
              <a:lnSpc>
                <a:spcPct val="120000"/>
              </a:lnSpc>
              <a:spcBef>
                <a:spcPts val="300"/>
              </a:spcBef>
              <a:buClr>
                <a:srgbClr val="418AB3"/>
              </a:buClr>
              <a:buFont typeface="Wingdings 3" panose="05040102010807070707" pitchFamily="18" charset="2"/>
              <a:buChar char=""/>
            </a:pPr>
            <a:r>
              <a:rPr lang="zh-CN" altLang="en-US" sz="4000" u="sng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借代</a:t>
            </a:r>
            <a:r>
              <a:rPr lang="zh-CN" altLang="en-US"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和</a:t>
            </a:r>
            <a:r>
              <a:rPr lang="zh-CN" altLang="en-US" sz="4000" u="sng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夸张</a:t>
            </a:r>
            <a:r>
              <a:rPr lang="zh-CN" altLang="en-US"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的修辞手法。</a:t>
            </a:r>
            <a:endParaRPr lang="zh-CN" altLang="en-US" sz="4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marL="341630" indent="-341630" defTabSz="457200">
              <a:lnSpc>
                <a:spcPct val="120000"/>
              </a:lnSpc>
              <a:spcBef>
                <a:spcPts val="300"/>
              </a:spcBef>
              <a:buClr>
                <a:srgbClr val="418AB3"/>
              </a:buClr>
              <a:buFont typeface="Wingdings 3" panose="05040102010807070707" pitchFamily="18" charset="2"/>
              <a:buChar char=""/>
            </a:pPr>
            <a:r>
              <a:rPr lang="zh-CN" altLang="en-US" sz="4000" u="sng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侧面烘托</a:t>
            </a:r>
            <a:r>
              <a:rPr lang="zh-CN" altLang="en-US"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手法，通过描摹音乐效果来衬托音乐本身。</a:t>
            </a:r>
            <a:endParaRPr lang="zh-CN" altLang="en-US" sz="4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marL="341630" indent="-341630" defTabSz="457200">
              <a:lnSpc>
                <a:spcPct val="120000"/>
              </a:lnSpc>
              <a:spcBef>
                <a:spcPts val="300"/>
              </a:spcBef>
              <a:buClr>
                <a:srgbClr val="418AB3"/>
              </a:buClr>
              <a:buFont typeface="Wingdings 3" panose="05040102010807070707" pitchFamily="18" charset="2"/>
              <a:buChar char=""/>
            </a:pPr>
            <a:r>
              <a:rPr lang="zh-CN" altLang="en-US"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运用以形类声的</a:t>
            </a:r>
            <a:r>
              <a:rPr lang="zh-CN" altLang="en-US" sz="4000" u="sng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通感</a:t>
            </a:r>
            <a:r>
              <a:rPr lang="zh-CN" altLang="en-US"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手法。</a:t>
            </a:r>
            <a:endParaRPr lang="zh-CN" altLang="en-US" sz="4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marL="341630" indent="-341630" defTabSz="457200">
              <a:lnSpc>
                <a:spcPct val="120000"/>
              </a:lnSpc>
              <a:spcBef>
                <a:spcPts val="300"/>
              </a:spcBef>
              <a:buClr>
                <a:srgbClr val="418AB3"/>
              </a:buClr>
              <a:buFont typeface="Wingdings 3" panose="05040102010807070707" pitchFamily="18" charset="2"/>
              <a:buChar char=""/>
            </a:pPr>
            <a:r>
              <a:rPr lang="zh-CN" altLang="en-US"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运用</a:t>
            </a:r>
            <a:r>
              <a:rPr lang="zh-CN" altLang="en-US" sz="4000" u="sng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浪漫主义的手法</a:t>
            </a:r>
            <a:r>
              <a:rPr lang="zh-CN" altLang="en-US"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，用自由的想象和瑰丽的神仙世界来表现音乐世界。</a:t>
            </a:r>
            <a:endParaRPr lang="zh-CN" altLang="en-US" sz="4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22531" name="矩形 22530"/>
          <p:cNvSpPr/>
          <p:nvPr/>
        </p:nvSpPr>
        <p:spPr>
          <a:xfrm>
            <a:off x="798960" y="403567"/>
            <a:ext cx="10582510" cy="1142683"/>
          </a:xfrm>
          <a:prstGeom prst="rect">
            <a:avLst/>
          </a:prstGeom>
          <a:noFill/>
          <a:ln w="9525">
            <a:noFill/>
          </a:ln>
        </p:spPr>
        <p:txBody>
          <a:bodyPr lIns="108783" tIns="54391" rIns="108783" bIns="54391" anchor="ctr" anchorCtr="0"/>
          <a:p>
            <a:pPr defTabSz="457200"/>
            <a:r>
              <a:rPr lang="en-US" altLang="zh-CN" sz="4000" i="1">
                <a:solidFill>
                  <a:schemeClr val="bg1"/>
                </a:solidFill>
                <a:latin typeface="Century Gothic" panose="020B0502020202020204" pitchFamily="34" charset="0"/>
                <a:ea typeface="华文新魏" panose="02010800040101010101" pitchFamily="2" charset="-122"/>
                <a:sym typeface="Wingdings" panose="05000000000000000000" pitchFamily="2" charset="2"/>
              </a:rPr>
              <a:t>4</a:t>
            </a:r>
            <a:r>
              <a:rPr lang="zh-CN" altLang="en-US" sz="4000" i="1">
                <a:solidFill>
                  <a:schemeClr val="bg1"/>
                </a:solidFill>
                <a:latin typeface="Century Gothic" panose="020B0502020202020204" pitchFamily="34" charset="0"/>
                <a:ea typeface="华文新魏" panose="02010800040101010101" pitchFamily="2" charset="-122"/>
                <a:sym typeface="Wingdings" panose="05000000000000000000" pitchFamily="2" charset="2"/>
              </a:rPr>
              <a:t>、 </a:t>
            </a:r>
            <a:r>
              <a:rPr lang="zh-CN" altLang="en-US" sz="400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entury Gothic" panose="020B0502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说说诗中表现“箜篌”演奏出的美妙乐声都用了什么艺术手法？</a:t>
            </a:r>
            <a:endParaRPr lang="zh-CN" altLang="en-US" sz="400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entury Gothic" panose="020B0502020202020204" pitchFamily="34" charset="0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3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1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0">
                                            <p:txEl>
                                              <p:charRg st="1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0">
                                            <p:txEl>
                                              <p:charRg st="1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30">
                                            <p:txEl>
                                              <p:charRg st="12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36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0">
                                            <p:txEl>
                                              <p:charRg st="36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0">
                                            <p:txEl>
                                              <p:charRg st="36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530">
                                            <p:txEl>
                                              <p:charRg st="36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4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0">
                                            <p:txEl>
                                              <p:charRg st="4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30">
                                            <p:txEl>
                                              <p:charRg st="4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530">
                                            <p:txEl>
                                              <p:charRg st="49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矩形 24577"/>
          <p:cNvSpPr/>
          <p:nvPr/>
        </p:nvSpPr>
        <p:spPr>
          <a:xfrm>
            <a:off x="1516468" y="333282"/>
            <a:ext cx="3859728" cy="6160770"/>
          </a:xfrm>
          <a:prstGeom prst="rect">
            <a:avLst/>
          </a:prstGeom>
          <a:noFill/>
          <a:ln w="9525">
            <a:noFill/>
          </a:ln>
        </p:spPr>
        <p:txBody>
          <a:bodyPr lIns="108783" tIns="54391" rIns="108783" bIns="54391">
            <a:spAutoFit/>
          </a:bodyPr>
          <a:p>
            <a:pPr defTabSz="1085850"/>
            <a:r>
              <a:rPr lang="zh-CN" altLang="en-US" sz="2400"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 </a:t>
            </a:r>
            <a:r>
              <a:rPr lang="zh-CN" altLang="en-US" sz="240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琵琶行</a:t>
            </a:r>
            <a:endParaRPr lang="zh-CN" altLang="en-US" sz="2400">
              <a:solidFill>
                <a:srgbClr val="000099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/>
            <a:endParaRPr lang="zh-CN" altLang="en-US" sz="240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  <a:sym typeface="Wingdings" panose="05000000000000000000" pitchFamily="2" charset="2"/>
              </a:rPr>
              <a:t>大弦嘈嘈如急雨，</a:t>
            </a:r>
            <a:endParaRPr lang="zh-CN" altLang="en-US" sz="240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  <a:sym typeface="Wingdings" panose="05000000000000000000" pitchFamily="2" charset="2"/>
              </a:rPr>
              <a:t>小弦切切如私语。</a:t>
            </a:r>
            <a:endParaRPr lang="zh-CN" altLang="en-US" sz="240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  <a:sym typeface="Wingdings" panose="05000000000000000000" pitchFamily="2" charset="2"/>
              </a:rPr>
              <a:t>嘈嘈切切错杂弹，</a:t>
            </a:r>
            <a:endParaRPr lang="zh-CN" altLang="en-US" sz="240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  <a:sym typeface="Wingdings" panose="05000000000000000000" pitchFamily="2" charset="2"/>
              </a:rPr>
              <a:t>大珠小珠落玉盘。 </a:t>
            </a:r>
            <a:endParaRPr lang="zh-CN" altLang="en-US" sz="240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  <a:sym typeface="Wingdings" panose="05000000000000000000" pitchFamily="2" charset="2"/>
              </a:rPr>
              <a:t>间关莺语花底滑，</a:t>
            </a:r>
            <a:endParaRPr lang="zh-CN" altLang="en-US" sz="240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  <a:sym typeface="Wingdings" panose="05000000000000000000" pitchFamily="2" charset="2"/>
              </a:rPr>
              <a:t>幽咽泉流冰下难。</a:t>
            </a:r>
            <a:endParaRPr lang="zh-CN" altLang="en-US" sz="240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  <a:sym typeface="Wingdings" panose="05000000000000000000" pitchFamily="2" charset="2"/>
              </a:rPr>
              <a:t>冰泉冷涩弦凝绝，</a:t>
            </a:r>
            <a:endParaRPr lang="zh-CN" altLang="en-US" sz="240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  <a:sym typeface="Wingdings" panose="05000000000000000000" pitchFamily="2" charset="2"/>
              </a:rPr>
              <a:t>凝绝不通声暂歇。</a:t>
            </a:r>
            <a:endParaRPr lang="zh-CN" altLang="en-US" sz="240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  <a:sym typeface="Wingdings" panose="05000000000000000000" pitchFamily="2" charset="2"/>
              </a:rPr>
              <a:t>别有幽愁暗恨生，</a:t>
            </a:r>
            <a:endParaRPr lang="zh-CN" altLang="en-US" sz="240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  <a:sym typeface="Wingdings" panose="05000000000000000000" pitchFamily="2" charset="2"/>
              </a:rPr>
              <a:t>此时无声胜有声。</a:t>
            </a:r>
            <a:endParaRPr lang="zh-CN" altLang="en-US" sz="240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  <a:sym typeface="Wingdings" panose="05000000000000000000" pitchFamily="2" charset="2"/>
              </a:rPr>
              <a:t>银瓶乍破水浆迸，</a:t>
            </a:r>
            <a:endParaRPr lang="zh-CN" altLang="en-US" sz="240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  <a:sym typeface="Wingdings" panose="05000000000000000000" pitchFamily="2" charset="2"/>
              </a:rPr>
              <a:t>铁骑突出刀枪鸣。</a:t>
            </a:r>
            <a:endParaRPr lang="zh-CN" altLang="en-US" sz="240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  <a:sym typeface="Wingdings" panose="05000000000000000000" pitchFamily="2" charset="2"/>
              </a:rPr>
              <a:t>曲终收拨当心画，</a:t>
            </a:r>
            <a:endParaRPr lang="zh-CN" altLang="en-US" sz="240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  <a:sym typeface="Wingdings" panose="05000000000000000000" pitchFamily="2" charset="2"/>
              </a:rPr>
              <a:t>四弦一声如裂帛。</a:t>
            </a:r>
            <a:endParaRPr lang="zh-CN" altLang="en-US" sz="240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  <a:sym typeface="Wingdings" panose="05000000000000000000" pitchFamily="2" charset="2"/>
              </a:rPr>
              <a:t>东船西舫悄无言，</a:t>
            </a:r>
            <a:endParaRPr lang="zh-CN" altLang="en-US" sz="240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  <a:sym typeface="Wingdings" panose="05000000000000000000" pitchFamily="2" charset="2"/>
              </a:rPr>
              <a:t>唯见江心秋月白。</a:t>
            </a:r>
            <a:r>
              <a:rPr lang="zh-CN" altLang="en-US" sz="2400" b="0">
                <a:solidFill>
                  <a:srgbClr val="A6B727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400">
                <a:solidFill>
                  <a:srgbClr val="A6B727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 </a:t>
            </a:r>
            <a:endParaRPr lang="zh-CN" altLang="en-US" sz="2400">
              <a:solidFill>
                <a:srgbClr val="A6B727"/>
              </a:solidFill>
              <a:latin typeface="宋体" panose="02010600030101010101" pitchFamily="2" charset="-122"/>
            </a:endParaRPr>
          </a:p>
        </p:txBody>
      </p:sp>
      <p:sp>
        <p:nvSpPr>
          <p:cNvPr id="24579" name="矩形 24578"/>
          <p:cNvSpPr/>
          <p:nvPr/>
        </p:nvSpPr>
        <p:spPr>
          <a:xfrm>
            <a:off x="6241058" y="693545"/>
            <a:ext cx="2688478" cy="476885"/>
          </a:xfrm>
          <a:prstGeom prst="rect">
            <a:avLst/>
          </a:prstGeom>
          <a:noFill/>
          <a:ln w="9525">
            <a:noFill/>
          </a:ln>
        </p:spPr>
        <p:txBody>
          <a:bodyPr lIns="108783" tIns="54391" rIns="108783" bIns="54391">
            <a:spAutoFit/>
          </a:bodyPr>
          <a:p>
            <a:pPr defTabSz="1085850">
              <a:spcBef>
                <a:spcPct val="50000"/>
              </a:spcBef>
            </a:pPr>
            <a:endParaRPr lang="zh-CN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4580" name="矩形 24579"/>
          <p:cNvSpPr/>
          <p:nvPr/>
        </p:nvSpPr>
        <p:spPr>
          <a:xfrm>
            <a:off x="5160270" y="333282"/>
            <a:ext cx="2302823" cy="5496560"/>
          </a:xfrm>
          <a:prstGeom prst="rect">
            <a:avLst/>
          </a:prstGeom>
          <a:noFill/>
          <a:ln w="9525">
            <a:noFill/>
          </a:ln>
        </p:spPr>
        <p:txBody>
          <a:bodyPr lIns="108783" tIns="54391" rIns="108783" bIns="54391">
            <a:spAutoFit/>
          </a:bodyPr>
          <a:p>
            <a:pPr defTabSz="1085850"/>
            <a:r>
              <a:rPr lang="zh-CN" altLang="en-US" sz="2400">
                <a:solidFill>
                  <a:srgbClr val="FF0066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比 喻</a:t>
            </a:r>
            <a:endParaRPr lang="zh-CN" altLang="en-US" sz="240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/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如 急 雨</a:t>
            </a:r>
            <a:endParaRPr lang="zh-CN" altLang="en-US" sz="240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如 私 语</a:t>
            </a:r>
            <a:endParaRPr lang="zh-CN" altLang="en-US" sz="240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endParaRPr lang="zh-CN" altLang="en-US" sz="240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珠落玉盘</a:t>
            </a:r>
            <a:endParaRPr lang="zh-CN" altLang="en-US" sz="240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莺语花底</a:t>
            </a:r>
            <a:endParaRPr lang="zh-CN" altLang="en-US" sz="240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泉流冰下</a:t>
            </a:r>
            <a:endParaRPr lang="zh-CN" altLang="en-US" sz="240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冰泉冷涩</a:t>
            </a:r>
            <a:endParaRPr lang="zh-CN" altLang="en-US" sz="240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endParaRPr lang="zh-CN" altLang="en-US" sz="240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endParaRPr lang="zh-CN" altLang="en-US" sz="240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endParaRPr lang="zh-CN" altLang="en-US" sz="240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银瓶乍破</a:t>
            </a:r>
            <a:endParaRPr lang="zh-CN" altLang="en-US" sz="240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铁骑突出</a:t>
            </a:r>
            <a:endParaRPr lang="zh-CN" altLang="en-US" sz="240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endParaRPr lang="zh-CN" altLang="en-US" sz="240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zh-CN" altLang="en-US" sz="24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如 裂 帛</a:t>
            </a:r>
            <a:r>
              <a:rPr lang="zh-CN" altLang="en-US" sz="2400" b="0">
                <a:solidFill>
                  <a:srgbClr val="A6B727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400">
                <a:solidFill>
                  <a:srgbClr val="A6B727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 </a:t>
            </a:r>
            <a:endParaRPr lang="zh-CN" altLang="en-US" sz="2400">
              <a:solidFill>
                <a:srgbClr val="A6B727"/>
              </a:solidFill>
              <a:latin typeface="宋体" panose="02010600030101010101" pitchFamily="2" charset="-122"/>
            </a:endParaRPr>
          </a:p>
        </p:txBody>
      </p:sp>
      <p:sp>
        <p:nvSpPr>
          <p:cNvPr id="24581" name="矩形 24580"/>
          <p:cNvSpPr/>
          <p:nvPr/>
        </p:nvSpPr>
        <p:spPr>
          <a:xfrm>
            <a:off x="6672738" y="333282"/>
            <a:ext cx="2783702" cy="5496560"/>
          </a:xfrm>
          <a:prstGeom prst="rect">
            <a:avLst/>
          </a:prstGeom>
          <a:noFill/>
          <a:ln w="9525">
            <a:noFill/>
          </a:ln>
        </p:spPr>
        <p:txBody>
          <a:bodyPr lIns="108783" tIns="54391" rIns="108783" bIns="54391">
            <a:spAutoFit/>
          </a:bodyPr>
          <a:p>
            <a:pPr defTabSz="1085850"/>
            <a:r>
              <a:rPr lang="zh-CN" altLang="en-US" sz="2400">
                <a:solidFill>
                  <a:srgbClr val="FF0066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240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旋 律</a:t>
            </a:r>
            <a:endParaRPr lang="zh-CN" altLang="en-US" sz="2400">
              <a:solidFill>
                <a:srgbClr val="000099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/>
            <a:endParaRPr lang="zh-CN" altLang="en-US" sz="2400">
              <a:solidFill>
                <a:srgbClr val="000099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---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急促</a:t>
            </a:r>
            <a:endParaRPr lang="zh-CN" altLang="en-US" sz="240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---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委婉</a:t>
            </a:r>
            <a:endParaRPr lang="zh-CN" altLang="en-US" sz="240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endParaRPr lang="zh-CN" altLang="en-US" sz="240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—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清脆 </a:t>
            </a:r>
            <a:endParaRPr lang="zh-CN" altLang="en-US" sz="240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—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婉转</a:t>
            </a:r>
            <a:endParaRPr lang="zh-CN" altLang="en-US" sz="240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—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阻塞</a:t>
            </a:r>
            <a:endParaRPr lang="zh-CN" altLang="en-US" sz="240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—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凝滞</a:t>
            </a:r>
            <a:endParaRPr lang="zh-CN" altLang="en-US" sz="240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endParaRPr lang="zh-CN" altLang="en-US" sz="240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endParaRPr lang="zh-CN" altLang="en-US" sz="240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endParaRPr lang="zh-CN" altLang="en-US" sz="240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—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激越</a:t>
            </a:r>
            <a:endParaRPr lang="zh-CN" altLang="en-US" sz="240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rPr>
              <a:t>—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高亢</a:t>
            </a:r>
            <a:endParaRPr lang="zh-CN" altLang="en-US" sz="240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endParaRPr lang="zh-CN" altLang="en-US" sz="240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defTabSz="1085850"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---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短促</a:t>
            </a:r>
            <a:r>
              <a:rPr lang="zh-CN" altLang="en-US" sz="2400" b="0">
                <a:solidFill>
                  <a:srgbClr val="A6B727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400">
                <a:solidFill>
                  <a:srgbClr val="A6B727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 </a:t>
            </a:r>
            <a:endParaRPr lang="zh-CN" altLang="en-US" sz="2400">
              <a:solidFill>
                <a:srgbClr val="A6B727"/>
              </a:solidFill>
              <a:latin typeface="宋体" panose="02010600030101010101" pitchFamily="2" charset="-122"/>
            </a:endParaRPr>
          </a:p>
        </p:txBody>
      </p:sp>
      <p:sp>
        <p:nvSpPr>
          <p:cNvPr id="24582" name="矩形 24581"/>
          <p:cNvSpPr/>
          <p:nvPr/>
        </p:nvSpPr>
        <p:spPr>
          <a:xfrm>
            <a:off x="5376110" y="5876881"/>
            <a:ext cx="3262994" cy="476885"/>
          </a:xfrm>
          <a:prstGeom prst="rect">
            <a:avLst/>
          </a:prstGeom>
          <a:noFill/>
          <a:ln w="9525">
            <a:noFill/>
          </a:ln>
        </p:spPr>
        <p:txBody>
          <a:bodyPr lIns="108783" tIns="54391" rIns="108783" bIns="54391">
            <a:spAutoFit/>
          </a:bodyPr>
          <a:p>
            <a:pPr algn="ctr" defTabSz="1085850">
              <a:spcBef>
                <a:spcPct val="50000"/>
              </a:spcBef>
            </a:pPr>
            <a:r>
              <a:rPr lang="zh-CN" altLang="en-US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（以声喻声）</a:t>
            </a:r>
            <a:endParaRPr lang="zh-CN" altLang="en-US" sz="24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4583" name="矩形 24582"/>
          <p:cNvSpPr/>
          <p:nvPr/>
        </p:nvSpPr>
        <p:spPr>
          <a:xfrm>
            <a:off x="8833200" y="1962273"/>
            <a:ext cx="3358217" cy="3385198"/>
          </a:xfrm>
          <a:prstGeom prst="rect">
            <a:avLst/>
          </a:prstGeom>
          <a:noFill/>
          <a:ln w="9525" cap="flat" cmpd="sng">
            <a:pattFill prst="pct75">
              <a:fgClr>
                <a:schemeClr val="accent2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584" name="矩形 24583"/>
          <p:cNvSpPr/>
          <p:nvPr/>
        </p:nvSpPr>
        <p:spPr>
          <a:xfrm>
            <a:off x="9050948" y="2473070"/>
            <a:ext cx="2734502" cy="1880235"/>
          </a:xfrm>
          <a:prstGeom prst="rect">
            <a:avLst/>
          </a:prstGeom>
          <a:noFill/>
          <a:ln w="9525" cap="flat" cmpd="sng">
            <a:pattFill prst="zigZag">
              <a:fgClr>
                <a:schemeClr val="tx1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lIns="108783" tIns="54391" rIns="108783" bIns="54391">
            <a:spAutoFit/>
          </a:bodyPr>
          <a:p>
            <a:pPr defTabSz="108585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A6B727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zh-CN" altLang="en-US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以对音乐的直接描写来着力表现琵琶女演奏技艺的高超。</a:t>
            </a:r>
            <a:endParaRPr lang="zh-CN" altLang="en-US" sz="24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cxnSp>
        <p:nvCxnSpPr>
          <p:cNvPr id="24585" name="直接连接符 24584"/>
          <p:cNvCxnSpPr/>
          <p:nvPr/>
        </p:nvCxnSpPr>
        <p:spPr>
          <a:xfrm>
            <a:off x="5015848" y="980803"/>
            <a:ext cx="0" cy="5348389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</p:cxnSp>
      <p:cxnSp>
        <p:nvCxnSpPr>
          <p:cNvPr id="24586" name="直接连接符 24585"/>
          <p:cNvCxnSpPr/>
          <p:nvPr/>
        </p:nvCxnSpPr>
        <p:spPr>
          <a:xfrm>
            <a:off x="1922669" y="907798"/>
            <a:ext cx="7292537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ysDot"/>
            <a:headEnd type="none" w="med" len="med"/>
            <a:tailEnd type="none" w="med" len="med"/>
          </a:ln>
        </p:spPr>
      </p:cxn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  <p:bldP spid="24581" grpId="0" animBg="1"/>
      <p:bldP spid="24582" grpId="0" animBg="1"/>
      <p:bldP spid="24584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矩形 25601"/>
          <p:cNvSpPr/>
          <p:nvPr/>
        </p:nvSpPr>
        <p:spPr>
          <a:xfrm>
            <a:off x="3287540" y="549122"/>
            <a:ext cx="6767220" cy="597535"/>
          </a:xfrm>
          <a:prstGeom prst="rect">
            <a:avLst/>
          </a:prstGeom>
          <a:noFill/>
          <a:ln w="9525">
            <a:noFill/>
          </a:ln>
        </p:spPr>
        <p:txBody>
          <a:bodyPr lIns="91385" tIns="45692" rIns="91385" bIns="45692">
            <a:spAutoFit/>
          </a:bodyPr>
          <a:p>
            <a:pPr algn="ctr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>
              <a:spcBef>
                <a:spcPct val="50000"/>
              </a:spcBef>
            </a:pPr>
            <a:endParaRPr lang="zh-CN" altLang="en-US" sz="1000">
              <a:solidFill>
                <a:srgbClr val="333333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5603" name="圆角矩形 25602"/>
          <p:cNvSpPr/>
          <p:nvPr/>
        </p:nvSpPr>
        <p:spPr>
          <a:xfrm>
            <a:off x="911713" y="1556906"/>
            <a:ext cx="10672972" cy="40311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604" name="矩形 25603"/>
          <p:cNvSpPr/>
          <p:nvPr/>
        </p:nvSpPr>
        <p:spPr>
          <a:xfrm>
            <a:off x="1271975" y="1556906"/>
            <a:ext cx="9979428" cy="3961300"/>
          </a:xfrm>
          <a:prstGeom prst="rect">
            <a:avLst/>
          </a:prstGeom>
          <a:noFill/>
          <a:ln w="9525">
            <a:noFill/>
          </a:ln>
        </p:spPr>
        <p:txBody>
          <a:bodyPr lIns="91385" tIns="45692" rIns="91385" bIns="45692"/>
          <a:p>
            <a:pPr marL="314325" indent="-314325" defTabSz="1089025">
              <a:lnSpc>
                <a:spcPct val="110000"/>
              </a:lnSpc>
              <a:spcBef>
                <a:spcPts val="300"/>
              </a:spcBef>
              <a:buClr>
                <a:srgbClr val="F07F09"/>
              </a:buClr>
              <a:buSzPct val="80000"/>
              <a:buFont typeface="Wingdings 2" panose="05020102010507070707" pitchFamily="18" charset="2"/>
            </a:pPr>
            <a:r>
              <a:rPr lang="en-US" altLang="zh-CN" sz="3200">
                <a:latin typeface="Verdana" panose="020B0604030504040204" pitchFamily="34" charset="0"/>
                <a:sym typeface="Wingdings" panose="05000000000000000000" pitchFamily="2" charset="2"/>
              </a:rPr>
              <a:t>     </a:t>
            </a:r>
            <a:r>
              <a:rPr lang="en-US" altLang="zh-CN" sz="3200" b="0">
                <a:latin typeface="Verdana" panose="020B0604030504040204" pitchFamily="34" charset="0"/>
                <a:sym typeface="Wingdings" panose="05000000000000000000" pitchFamily="2" charset="2"/>
              </a:rPr>
              <a:t>《</a:t>
            </a:r>
            <a:r>
              <a:rPr lang="zh-CN" altLang="en-US" sz="3200" b="0">
                <a:latin typeface="Verdana" panose="020B0604030504040204" pitchFamily="34" charset="0"/>
                <a:sym typeface="Wingdings" panose="05000000000000000000" pitchFamily="2" charset="2"/>
              </a:rPr>
              <a:t>李凭箜篌引</a:t>
            </a:r>
            <a:r>
              <a:rPr lang="en-US" altLang="zh-CN" sz="3200" b="0">
                <a:latin typeface="Verdana" panose="020B0604030504040204" pitchFamily="34" charset="0"/>
                <a:sym typeface="Wingdings" panose="05000000000000000000" pitchFamily="2" charset="2"/>
              </a:rPr>
              <a:t>》</a:t>
            </a:r>
            <a:r>
              <a:rPr lang="zh-CN" altLang="en-US" sz="3200" b="0">
                <a:latin typeface="Verdana" panose="020B0604030504040204" pitchFamily="34" charset="0"/>
                <a:sym typeface="Wingdings" panose="05000000000000000000" pitchFamily="2" charset="2"/>
              </a:rPr>
              <a:t>：主要描写音乐产生的</a:t>
            </a:r>
            <a:r>
              <a:rPr lang="zh-CN" altLang="en-US" sz="3200" b="0">
                <a:solidFill>
                  <a:srgbClr val="0000CC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艺术效果</a:t>
            </a:r>
            <a:r>
              <a:rPr lang="zh-CN" altLang="en-US" sz="3200" b="0">
                <a:latin typeface="Verdana" panose="020B0604030504040204" pitchFamily="34" charset="0"/>
                <a:sym typeface="Wingdings" panose="05000000000000000000" pitchFamily="2" charset="2"/>
              </a:rPr>
              <a:t>，对于音乐旋律本身的跌宕起伏着墨并不多，只有“</a:t>
            </a:r>
            <a:r>
              <a:rPr lang="zh-CN" altLang="en-US" sz="3200" b="0">
                <a:latin typeface="Verdana" panose="020B0604030504040204" pitchFamily="34" charset="0"/>
                <a:ea typeface="楷体_GB2312" panose="02010609030101010101" pitchFamily="49" charset="-122"/>
                <a:sym typeface="Wingdings" panose="05000000000000000000" pitchFamily="2" charset="2"/>
              </a:rPr>
              <a:t>昆山玉碎凤凰叫，芙蓉泣露香兰笑</a:t>
            </a:r>
            <a:r>
              <a:rPr lang="zh-CN" altLang="en-US" sz="3200" b="0">
                <a:latin typeface="Verdana" panose="020B0604030504040204" pitchFamily="34" charset="0"/>
                <a:sym typeface="Wingdings" panose="05000000000000000000" pitchFamily="2" charset="2"/>
              </a:rPr>
              <a:t>”两句，主要运用的是</a:t>
            </a:r>
            <a:r>
              <a:rPr lang="zh-CN" altLang="en-US" sz="3200" b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侧面烘托</a:t>
            </a:r>
            <a:r>
              <a:rPr lang="zh-CN" altLang="en-US" sz="3200" b="0">
                <a:latin typeface="Verdana" panose="020B0604030504040204" pitchFamily="34" charset="0"/>
                <a:sym typeface="Wingdings" panose="05000000000000000000" pitchFamily="2" charset="2"/>
              </a:rPr>
              <a:t>的手法。</a:t>
            </a:r>
            <a:endParaRPr lang="zh-CN" altLang="en-US" sz="3200" b="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marL="314325" indent="-314325" defTabSz="1089025">
              <a:lnSpc>
                <a:spcPct val="110000"/>
              </a:lnSpc>
              <a:spcBef>
                <a:spcPts val="300"/>
              </a:spcBef>
              <a:buClr>
                <a:srgbClr val="F07F09"/>
              </a:buClr>
              <a:buSzPct val="80000"/>
              <a:buFont typeface="Wingdings 2" panose="05020102010507070707" pitchFamily="18" charset="2"/>
            </a:pPr>
            <a:r>
              <a:rPr lang="en-US" altLang="zh-CN" sz="3200" b="0">
                <a:latin typeface="Verdana" panose="020B0604030504040204" pitchFamily="34" charset="0"/>
                <a:sym typeface="Wingdings" panose="05000000000000000000" pitchFamily="2" charset="2"/>
              </a:rPr>
              <a:t>     《</a:t>
            </a:r>
            <a:r>
              <a:rPr lang="zh-CN" altLang="en-US" sz="3200" b="0">
                <a:latin typeface="Verdana" panose="020B0604030504040204" pitchFamily="34" charset="0"/>
                <a:sym typeface="Wingdings" panose="05000000000000000000" pitchFamily="2" charset="2"/>
              </a:rPr>
              <a:t>琵琶行</a:t>
            </a:r>
            <a:r>
              <a:rPr lang="en-US" altLang="zh-CN" sz="3200" b="0">
                <a:latin typeface="Verdana" panose="020B0604030504040204" pitchFamily="34" charset="0"/>
                <a:sym typeface="Wingdings" panose="05000000000000000000" pitchFamily="2" charset="2"/>
              </a:rPr>
              <a:t>》</a:t>
            </a:r>
            <a:r>
              <a:rPr lang="zh-CN" altLang="en-US" sz="3200" b="0">
                <a:latin typeface="Verdana" panose="020B0604030504040204" pitchFamily="34" charset="0"/>
                <a:sym typeface="Wingdings" panose="05000000000000000000" pitchFamily="2" charset="2"/>
              </a:rPr>
              <a:t>：主要通过</a:t>
            </a:r>
            <a:r>
              <a:rPr lang="zh-CN" altLang="en-US" sz="3200" b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比喻</a:t>
            </a:r>
            <a:r>
              <a:rPr lang="zh-CN" altLang="en-US" sz="3200" b="0">
                <a:latin typeface="Verdana" panose="020B0604030504040204" pitchFamily="34" charset="0"/>
                <a:sym typeface="Wingdings" panose="05000000000000000000" pitchFamily="2" charset="2"/>
              </a:rPr>
              <a:t>描摹琵琶</a:t>
            </a:r>
            <a:r>
              <a:rPr lang="zh-CN" altLang="en-US" sz="3200" b="0">
                <a:solidFill>
                  <a:srgbClr val="0000CC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乐曲旋律</a:t>
            </a:r>
            <a:r>
              <a:rPr lang="zh-CN" altLang="en-US" sz="3200" b="0">
                <a:latin typeface="Verdana" panose="020B0604030504040204" pitchFamily="34" charset="0"/>
                <a:sym typeface="Wingdings" panose="05000000000000000000" pitchFamily="2" charset="2"/>
              </a:rPr>
              <a:t>的变化，是</a:t>
            </a:r>
            <a:r>
              <a:rPr lang="zh-CN" altLang="en-US" sz="3200" b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直接描写</a:t>
            </a:r>
            <a:r>
              <a:rPr lang="zh-CN" altLang="en-US" sz="3200" b="0">
                <a:latin typeface="Verdana" panose="020B0604030504040204" pitchFamily="34" charset="0"/>
                <a:sym typeface="Wingdings" panose="05000000000000000000" pitchFamily="2" charset="2"/>
              </a:rPr>
              <a:t>的手法，而“</a:t>
            </a:r>
            <a:r>
              <a:rPr lang="zh-CN" altLang="en-US" sz="3200" b="0">
                <a:latin typeface="Verdana" panose="020B0604030504040204" pitchFamily="34" charset="0"/>
                <a:ea typeface="楷体_GB2312" panose="02010609030101010101" pitchFamily="49" charset="-122"/>
                <a:sym typeface="Wingdings" panose="05000000000000000000" pitchFamily="2" charset="2"/>
              </a:rPr>
              <a:t>东船西舫悄无言，唯见江心秋月白</a:t>
            </a:r>
            <a:r>
              <a:rPr lang="zh-CN" altLang="en-US" sz="3200" b="0">
                <a:latin typeface="Verdana" panose="020B0604030504040204" pitchFamily="34" charset="0"/>
                <a:sym typeface="Wingdings" panose="05000000000000000000" pitchFamily="2" charset="2"/>
              </a:rPr>
              <a:t>”句则为侧面烘托。</a:t>
            </a:r>
            <a:endParaRPr lang="zh-CN" altLang="en-US" sz="3200">
              <a:latin typeface="Verdana" panose="020B0604030504040204" pitchFamily="34" charset="0"/>
            </a:endParaRPr>
          </a:p>
        </p:txBody>
      </p:sp>
      <p:sp>
        <p:nvSpPr>
          <p:cNvPr id="25605" name="矩形 25604"/>
          <p:cNvSpPr/>
          <p:nvPr/>
        </p:nvSpPr>
        <p:spPr>
          <a:xfrm>
            <a:off x="3503380" y="477705"/>
            <a:ext cx="3988280" cy="600075"/>
          </a:xfrm>
          <a:prstGeom prst="rect">
            <a:avLst/>
          </a:prstGeom>
          <a:noFill/>
          <a:ln w="9525">
            <a:noFill/>
          </a:ln>
        </p:spPr>
        <p:txBody>
          <a:bodyPr lIns="108783" tIns="54391" rIns="108783" bIns="54391">
            <a:spAutoFit/>
          </a:bodyPr>
          <a:p>
            <a:pPr algn="ctr" defTabSz="1085850">
              <a:spcBef>
                <a:spcPct val="50000"/>
              </a:spcBef>
            </a:pPr>
            <a:r>
              <a:rPr lang="zh-CN" altLang="en-US" sz="32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 较 写 法</a:t>
            </a:r>
            <a:endParaRPr lang="zh-CN" altLang="en-US" sz="320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 fill="hold"/>
                                        <p:tgtEl>
                                          <p:spTgt spid="25604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charRg st="83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604">
                                            <p:txEl>
                                              <p:charRg st="83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4">
                                            <p:txEl>
                                              <p:charRg st="83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fill="hold"/>
                                        <p:tgtEl>
                                          <p:spTgt spid="25604">
                                            <p:txEl>
                                              <p:charRg st="83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33190" y="333917"/>
            <a:ext cx="801147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                 </a:t>
            </a:r>
            <a:r>
              <a:rPr lang="zh-CN" altLang="en-US" sz="3600"/>
              <a:t>听颖师弹琴</a:t>
            </a:r>
            <a:endParaRPr lang="zh-CN" altLang="en-US" sz="3600"/>
          </a:p>
          <a:p>
            <a:r>
              <a:rPr lang="en-US" altLang="zh-CN" sz="3600"/>
              <a:t>                                   </a:t>
            </a:r>
            <a:r>
              <a:rPr lang="zh-CN" altLang="en-US" sz="3600"/>
              <a:t>韩愈 </a:t>
            </a:r>
            <a:endParaRPr lang="zh-CN" altLang="en-US" sz="3600"/>
          </a:p>
          <a:p>
            <a:pPr algn="ctr"/>
            <a:r>
              <a:rPr lang="zh-CN" altLang="en-US" sz="3600"/>
              <a:t>昵昵儿女语，恩怨相尔汝。</a:t>
            </a:r>
            <a:endParaRPr lang="zh-CN" altLang="en-US" sz="3600"/>
          </a:p>
          <a:p>
            <a:pPr algn="ctr"/>
            <a:r>
              <a:rPr lang="zh-CN" altLang="en-US" sz="3600"/>
              <a:t>划然变轩昂，勇士赴敌场。</a:t>
            </a:r>
            <a:endParaRPr lang="zh-CN" altLang="en-US" sz="3600"/>
          </a:p>
          <a:p>
            <a:pPr algn="ctr"/>
            <a:r>
              <a:rPr lang="zh-CN" altLang="en-US" sz="3600"/>
              <a:t>浮云柳絮无根蒂，天地阔远随飞扬。</a:t>
            </a:r>
            <a:endParaRPr lang="zh-CN" altLang="en-US" sz="3600"/>
          </a:p>
          <a:p>
            <a:pPr algn="ctr"/>
            <a:r>
              <a:rPr lang="zh-CN" altLang="en-US" sz="3600"/>
              <a:t>喧啾百鸟群，忽见孤凤皇。</a:t>
            </a:r>
            <a:endParaRPr lang="zh-CN" altLang="en-US" sz="3600"/>
          </a:p>
          <a:p>
            <a:pPr algn="ctr"/>
            <a:r>
              <a:rPr lang="zh-CN" altLang="en-US" sz="3600"/>
              <a:t>跻攀分寸不可上，失势一落千丈强。</a:t>
            </a:r>
            <a:endParaRPr lang="zh-CN" altLang="en-US" sz="3600"/>
          </a:p>
          <a:p>
            <a:pPr algn="ctr"/>
            <a:r>
              <a:rPr lang="zh-CN" altLang="en-US" sz="3600"/>
              <a:t>嗟余有两耳，未省听丝篁。</a:t>
            </a:r>
            <a:endParaRPr lang="zh-CN" altLang="en-US" sz="3600"/>
          </a:p>
          <a:p>
            <a:pPr algn="ctr"/>
            <a:r>
              <a:rPr lang="zh-CN" altLang="en-US" sz="3600"/>
              <a:t>自闻颖师弹，起坐在一旁。</a:t>
            </a:r>
            <a:endParaRPr lang="zh-CN" altLang="en-US" sz="3600"/>
          </a:p>
          <a:p>
            <a:pPr algn="ctr"/>
            <a:r>
              <a:rPr lang="zh-CN" altLang="en-US" sz="3600"/>
              <a:t>推手遽止之，湿衣泪滂滂。</a:t>
            </a:r>
            <a:endParaRPr lang="zh-CN" altLang="en-US" sz="3600"/>
          </a:p>
          <a:p>
            <a:pPr algn="ctr"/>
            <a:r>
              <a:rPr lang="zh-CN" altLang="en-US" sz="3600"/>
              <a:t>颖乎尔诚能，无以冰炭置我肠！</a:t>
            </a:r>
            <a:endParaRPr lang="zh-CN" altLang="en-US" sz="360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13025" y="837967"/>
            <a:ext cx="6292372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000"/>
              <a:t>听蜀僧濬弹琴</a:t>
            </a:r>
            <a:endParaRPr lang="zh-CN" altLang="en-US" sz="4000"/>
          </a:p>
          <a:p>
            <a:pPr algn="ctr"/>
            <a:r>
              <a:rPr lang="zh-CN" altLang="en-US" sz="4000"/>
              <a:t>李白 </a:t>
            </a:r>
            <a:endParaRPr lang="zh-CN" altLang="en-US" sz="4000"/>
          </a:p>
          <a:p>
            <a:pPr algn="ctr"/>
            <a:r>
              <a:rPr lang="zh-CN" altLang="en-US" sz="4000"/>
              <a:t>蜀僧抱绿绮，西下峨眉峰。</a:t>
            </a:r>
            <a:endParaRPr lang="zh-CN" altLang="en-US" sz="4000"/>
          </a:p>
          <a:p>
            <a:pPr algn="ctr"/>
            <a:r>
              <a:rPr lang="zh-CN" altLang="en-US" sz="4000"/>
              <a:t>为我一挥手，如听万壑松。</a:t>
            </a:r>
            <a:endParaRPr lang="zh-CN" altLang="en-US" sz="4000"/>
          </a:p>
          <a:p>
            <a:pPr algn="ctr"/>
            <a:r>
              <a:rPr lang="zh-CN" altLang="en-US" sz="4000"/>
              <a:t>客心洗流水，馀响入霜钟。</a:t>
            </a:r>
            <a:endParaRPr lang="zh-CN" altLang="en-US" sz="4000"/>
          </a:p>
          <a:p>
            <a:pPr algn="ctr"/>
            <a:r>
              <a:rPr lang="zh-CN" altLang="en-US" sz="4000"/>
              <a:t>不觉碧山暮，秋云暗几重。</a:t>
            </a:r>
            <a:endParaRPr lang="zh-CN" altLang="en-US" sz="400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矩形 4097"/>
          <p:cNvSpPr/>
          <p:nvPr/>
        </p:nvSpPr>
        <p:spPr>
          <a:xfrm>
            <a:off x="1196518" y="1196643"/>
            <a:ext cx="832485" cy="2664673"/>
          </a:xfrm>
          <a:prstGeom prst="rect">
            <a:avLst/>
          </a:prstGeom>
          <a:noFill/>
          <a:ln w="9525">
            <a:noFill/>
          </a:ln>
        </p:spPr>
        <p:txBody>
          <a:bodyPr vert="eaVert" lIns="108819" tIns="54409" rIns="108819" bIns="54409">
            <a:spAutoFit/>
          </a:bodyPr>
          <a:p>
            <a:pPr defTabSz="1085850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zh-CN" altLang="en-US" sz="4000" b="0">
                <a:solidFill>
                  <a:srgbClr val="0000FF"/>
                </a:solidFill>
                <a:latin typeface="Franklin Gothic Book" panose="020B0503020102020204" pitchFamily="34" charset="0"/>
                <a:ea typeface="华文琥珀" panose="02010800040101010101" pitchFamily="2" charset="-122"/>
                <a:sym typeface="Wingdings" panose="05000000000000000000" pitchFamily="2" charset="2"/>
              </a:rPr>
              <a:t>书  愤</a:t>
            </a:r>
            <a:endParaRPr lang="zh-CN" altLang="en-US" sz="4000" b="0">
              <a:solidFill>
                <a:srgbClr val="FF0000"/>
              </a:solidFill>
              <a:latin typeface="Franklin Gothic Book" panose="020B0503020102020204" pitchFamily="34" charset="0"/>
              <a:ea typeface="华文琥珀" panose="02010800040101010101" pitchFamily="2" charset="-122"/>
            </a:endParaRPr>
          </a:p>
        </p:txBody>
      </p:sp>
      <p:sp>
        <p:nvSpPr>
          <p:cNvPr id="4099" name="矩形 4098"/>
          <p:cNvSpPr/>
          <p:nvPr/>
        </p:nvSpPr>
        <p:spPr>
          <a:xfrm>
            <a:off x="1988130" y="3212208"/>
            <a:ext cx="878840" cy="2664673"/>
          </a:xfrm>
          <a:prstGeom prst="rect">
            <a:avLst/>
          </a:prstGeom>
          <a:noFill/>
          <a:ln w="9525">
            <a:noFill/>
          </a:ln>
        </p:spPr>
        <p:txBody>
          <a:bodyPr vert="eaVert" lIns="108819" tIns="54409" rIns="108819" bIns="54409">
            <a:spAutoFit/>
          </a:bodyPr>
          <a:p>
            <a:pPr defTabSz="1085850"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zh-CN" altLang="en-US" sz="4300" b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3200" b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陆游</a:t>
            </a:r>
            <a:endParaRPr lang="zh-CN" altLang="en-US" sz="3200" b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100" name="矩形 4099"/>
          <p:cNvSpPr/>
          <p:nvPr/>
        </p:nvSpPr>
        <p:spPr>
          <a:xfrm>
            <a:off x="3437658" y="549122"/>
            <a:ext cx="4031130" cy="5422265"/>
          </a:xfrm>
          <a:prstGeom prst="rect">
            <a:avLst/>
          </a:prstGeom>
          <a:noFill/>
          <a:ln w="9525">
            <a:noFill/>
          </a:ln>
        </p:spPr>
        <p:txBody>
          <a:bodyPr lIns="108819" tIns="54409" rIns="108819" bIns="54409">
            <a:spAutoFit/>
          </a:bodyPr>
          <a:p>
            <a:pPr defTabSz="1085850">
              <a:lnSpc>
                <a:spcPct val="120000"/>
              </a:lnSpc>
              <a:buClrTx/>
              <a:buSzPct val="100000"/>
              <a:buFontTx/>
              <a:buNone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早岁那知世事艰，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120000"/>
              </a:lnSpc>
              <a:buClrTx/>
              <a:buSzPct val="100000"/>
              <a:buFontTx/>
              <a:buNone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中原北望气如山。 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120000"/>
              </a:lnSpc>
              <a:buClrTx/>
              <a:buSzPct val="100000"/>
              <a:buFontTx/>
              <a:buNone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楼船夜雪瓜洲渡，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120000"/>
              </a:lnSpc>
              <a:buClrTx/>
              <a:buSzPct val="100000"/>
              <a:buFontTx/>
              <a:buNone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铁马秋风大散关。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120000"/>
              </a:lnSpc>
              <a:buClrTx/>
              <a:buSzPct val="100000"/>
              <a:buFontTx/>
              <a:buNone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塞上长城空自许，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120000"/>
              </a:lnSpc>
              <a:buClrTx/>
              <a:buSzPct val="100000"/>
              <a:buFontTx/>
              <a:buNone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镜中衰鬓已先斑。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120000"/>
              </a:lnSpc>
              <a:buClrTx/>
              <a:buSzPct val="100000"/>
              <a:buFontTx/>
              <a:buNone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出师一表真名世，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120000"/>
              </a:lnSpc>
              <a:buClrTx/>
              <a:buSzPct val="100000"/>
              <a:buFontTx/>
              <a:buNone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千载谁堪伯仲间！</a:t>
            </a:r>
            <a:endParaRPr lang="zh-CN" altLang="en-US" sz="36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101" name="图片 4100" descr="C:/Users/zph/AppData/Local/Temp/Rar$DIa1220.13512/25342279921116784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8039195" y="1412483"/>
            <a:ext cx="3456615" cy="4453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2" y="3105924"/>
            <a:ext cx="7554814" cy="333419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37595" cy="123759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954405" y="0"/>
              <a:ext cx="1237595" cy="123759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154776"/>
              <a:ext cx="9717866" cy="115834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 flipV="1">
              <a:off x="0" y="5620404"/>
              <a:ext cx="12192000" cy="1237595"/>
              <a:chOff x="0" y="3701143"/>
              <a:chExt cx="12192000" cy="1237595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701143"/>
                <a:ext cx="1237595" cy="1237595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954405" y="3701143"/>
                <a:ext cx="1237595" cy="1237595"/>
              </a:xfrm>
              <a:prstGeom prst="rect">
                <a:avLst/>
              </a:prstGeom>
            </p:spPr>
          </p:pic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549" y="1237298"/>
              <a:ext cx="115834" cy="4383404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6596121"/>
              <a:ext cx="9717866" cy="115834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96712" y="1237298"/>
              <a:ext cx="115834" cy="4383404"/>
            </a:xfrm>
            <a:prstGeom prst="rect">
              <a:avLst/>
            </a:prstGeom>
          </p:spPr>
        </p:pic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4913" y="2908973"/>
            <a:ext cx="1194920" cy="2426418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8373" y="3710207"/>
            <a:ext cx="1106540" cy="72730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535" y="3767007"/>
            <a:ext cx="423539" cy="278382"/>
          </a:xfrm>
          <a:prstGeom prst="rect">
            <a:avLst/>
          </a:prstGeom>
        </p:spPr>
      </p:pic>
      <p:pic>
        <p:nvPicPr>
          <p:cNvPr id="5" name="图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262453">
            <a:off x="1558925" y="839470"/>
            <a:ext cx="2209800" cy="458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749165" y="2728595"/>
            <a:ext cx="60572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b="1"/>
              <a:t>作曲家只给予作品骨肉，唱奏家才能赋予作品神韵生命。</a:t>
            </a:r>
            <a:endParaRPr lang="zh-CN" altLang="en-US" sz="3600" b="1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文本占位符 5121"/>
          <p:cNvSpPr/>
          <p:nvPr>
            <p:ph type="body" idx="4294967295"/>
          </p:nvPr>
        </p:nvSpPr>
        <p:spPr>
          <a:xfrm>
            <a:off x="337198" y="549122"/>
            <a:ext cx="11615685" cy="5975278"/>
          </a:xfrm>
          <a:prstGeom prst="rect">
            <a:avLst/>
          </a:prstGeom>
          <a:noFill/>
          <a:ln w="9525">
            <a:noFill/>
          </a:ln>
        </p:spPr>
        <p:txBody>
          <a:bodyPr wrap="square" lIns="108819" tIns="54409" rIns="108819" bIns="54409" anchor="t" anchorCtr="0">
            <a:normAutofit lnSpcReduction="10000"/>
          </a:bodyPr>
          <a:p>
            <a:pPr defTabSz="1089025">
              <a:lnSpc>
                <a:spcPct val="90000"/>
              </a:lnSpc>
              <a:buClrTx/>
              <a:buSzPct val="100000"/>
              <a:buFontTx/>
              <a:buChar char="•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陆游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(1125-1210)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，字务观，自号放翁。越州山阴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今绍兴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)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人，南宋著名爱国诗人。他出身书香门第，爷爷是王安石的弟子，父亲陆宰是经学家和藏书家。他从小也刻苦习武，擅长骑马射箭。少年时就立下了“</a:t>
            </a:r>
            <a:r>
              <a:rPr lang="zh-CN" altLang="en-US" sz="2400" b="1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上马击狂胡，下马草军书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”的志向。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defTabSz="1089025">
              <a:lnSpc>
                <a:spcPct val="90000"/>
              </a:lnSpc>
              <a:buClrTx/>
              <a:buSzPct val="100000"/>
              <a:buFontTx/>
              <a:buChar char="•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三败考场：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16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岁科考失败；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19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岁：喜论恢复，语触秦桧；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29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岁：喜论恢复，殿试失利。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defTabSz="1089025">
              <a:lnSpc>
                <a:spcPct val="90000"/>
              </a:lnSpc>
              <a:buClrTx/>
              <a:buSzPct val="100000"/>
              <a:buFontTx/>
              <a:buChar char="•"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34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岁：第一次踏上仕途；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defTabSz="1089025">
              <a:lnSpc>
                <a:spcPct val="90000"/>
              </a:lnSpc>
              <a:buClrTx/>
              <a:buSzPct val="100000"/>
              <a:buFontTx/>
              <a:buChar char="•"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38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岁：奏请宋高宗罢黜杨存中，因此被贬放；后宋孝宗赐进士出身；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defTabSz="1089025">
              <a:lnSpc>
                <a:spcPct val="90000"/>
              </a:lnSpc>
              <a:buClrTx/>
              <a:buSzPct val="100000"/>
              <a:buFontTx/>
              <a:buChar char="•"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40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岁：因弹劾曾觌、龙大渊再遭贬官；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defTabSz="1089025">
              <a:lnSpc>
                <a:spcPct val="90000"/>
              </a:lnSpc>
              <a:buClrTx/>
              <a:buSzPct val="100000"/>
              <a:buFontTx/>
              <a:buChar char="•"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42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岁：因“</a:t>
            </a:r>
            <a:r>
              <a:rPr lang="zh-CN" altLang="en-US" sz="2400" b="1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鼓唱是非，力说张浚用兵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” 被罢免；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defTabSz="1089025">
              <a:lnSpc>
                <a:spcPct val="90000"/>
              </a:lnSpc>
              <a:buClrTx/>
              <a:buSzPct val="100000"/>
              <a:buFontTx/>
              <a:buChar char="•"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45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岁：任夔州通判。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defTabSz="1089025">
              <a:lnSpc>
                <a:spcPct val="90000"/>
              </a:lnSpc>
              <a:buClrTx/>
              <a:buSzPct val="100000"/>
              <a:buFontTx/>
              <a:buChar char="•"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48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岁：被招入四川宣抚使王炎幕府下，开始了他在南郑的军旅生活。八个月后，王炎被宋朝廷召回，陆游改任。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defTabSz="1089025">
              <a:lnSpc>
                <a:spcPct val="90000"/>
              </a:lnSpc>
              <a:buClrTx/>
              <a:buSzPct val="100000"/>
              <a:buFontTx/>
              <a:buChar char="•"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52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岁时：因“</a:t>
            </a:r>
            <a:r>
              <a:rPr lang="zh-CN" altLang="en-US" sz="2400" b="1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燕饮颓放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”被罢官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……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defTabSz="1089025">
              <a:lnSpc>
                <a:spcPct val="90000"/>
              </a:lnSpc>
              <a:buClrTx/>
              <a:buSzPct val="100000"/>
              <a:buFontTx/>
              <a:buChar char="•"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84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岁：因支持韩佗胄北伐，被去除一切职务和俸禄；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defTabSz="1089025">
              <a:lnSpc>
                <a:spcPct val="90000"/>
              </a:lnSpc>
              <a:buClrTx/>
              <a:buSzPct val="100000"/>
              <a:buFontTx/>
              <a:buChar char="•"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85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岁：抱着“</a:t>
            </a:r>
            <a:r>
              <a:rPr lang="zh-CN" altLang="en-US" sz="2400" b="1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死前恨不见中原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”的遗恨，离开人世。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123" name="组合 5122"/>
          <p:cNvGrpSpPr/>
          <p:nvPr/>
        </p:nvGrpSpPr>
        <p:grpSpPr>
          <a:xfrm>
            <a:off x="10630863" y="5372196"/>
            <a:ext cx="1150617" cy="1007782"/>
            <a:chOff x="5012" y="3566"/>
            <a:chExt cx="544" cy="635"/>
          </a:xfrm>
        </p:grpSpPr>
        <p:sp>
          <p:nvSpPr>
            <p:cNvPr id="5124" name="椭圆 5123"/>
            <p:cNvSpPr/>
            <p:nvPr/>
          </p:nvSpPr>
          <p:spPr>
            <a:xfrm>
              <a:off x="5012" y="3566"/>
              <a:ext cx="544" cy="63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5" name="矩形 5124"/>
            <p:cNvSpPr/>
            <p:nvPr/>
          </p:nvSpPr>
          <p:spPr>
            <a:xfrm>
              <a:off x="5057" y="3702"/>
              <a:ext cx="453" cy="3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Autofit/>
            </a:bodyPr>
            <a:p>
              <a:pPr algn="ctr"/>
              <a:r>
                <a:rPr lang="zh-CN" altLang="en-US" sz="3600">
                  <a:noFill/>
                  <a:latin typeface="宋体" panose="02010600030101010101" pitchFamily="2" charset="-122"/>
                  <a:ea typeface="宋体" panose="02010600030101010101" pitchFamily="2" charset="-122"/>
                </a:rPr>
                <a:t>知人</a:t>
              </a:r>
              <a:endParaRPr lang="zh-CN" altLang="en-US" sz="3600">
                <a:noFill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3600">
                  <a:noFill/>
                  <a:latin typeface="宋体" panose="02010600030101010101" pitchFamily="2" charset="-122"/>
                  <a:ea typeface="宋体" panose="02010600030101010101" pitchFamily="2" charset="-122"/>
                </a:rPr>
                <a:t>论世知人</a:t>
              </a:r>
              <a:endParaRPr lang="zh-CN" altLang="en-US" sz="3600">
                <a:noFill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3600">
                  <a:noFill/>
                  <a:latin typeface="宋体" panose="02010600030101010101" pitchFamily="2" charset="-122"/>
                  <a:ea typeface="宋体" panose="02010600030101010101" pitchFamily="2" charset="-122"/>
                </a:rPr>
                <a:t>论世</a:t>
              </a:r>
              <a:endParaRPr lang="zh-CN" altLang="en-US" sz="3600">
                <a:noFill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22">
                                            <p:txEl>
                                              <p:charRg st="0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115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22">
                                            <p:txEl>
                                              <p:charRg st="115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157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charRg st="157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170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22">
                                            <p:txEl>
                                              <p:charRg st="170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202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22">
                                            <p:txEl>
                                              <p:charRg st="202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221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22">
                                            <p:txEl>
                                              <p:charRg st="221" end="2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245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22">
                                            <p:txEl>
                                              <p:charRg st="245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256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122">
                                            <p:txEl>
                                              <p:charRg st="256" end="3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307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122">
                                            <p:txEl>
                                              <p:charRg st="307" end="3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325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22">
                                            <p:txEl>
                                              <p:charRg st="325" end="3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350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122">
                                            <p:txEl>
                                              <p:charRg st="350" end="3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矩形 4099"/>
          <p:cNvSpPr/>
          <p:nvPr/>
        </p:nvSpPr>
        <p:spPr>
          <a:xfrm>
            <a:off x="6425333" y="107162"/>
            <a:ext cx="4031130" cy="6750685"/>
          </a:xfrm>
          <a:prstGeom prst="rect">
            <a:avLst/>
          </a:prstGeom>
          <a:noFill/>
          <a:ln w="9525">
            <a:noFill/>
          </a:ln>
        </p:spPr>
        <p:txBody>
          <a:bodyPr lIns="108819" tIns="54409" rIns="108819" bIns="54409">
            <a:spAutoFit/>
          </a:bodyPr>
          <a:p>
            <a:pPr algn="ctr" defTabSz="1085850">
              <a:lnSpc>
                <a:spcPct val="120000"/>
              </a:lnSpc>
              <a:buClrTx/>
              <a:buSzPct val="100000"/>
              <a:buFontTx/>
              <a:buNone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书愤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algn="ctr" defTabSz="1085850">
              <a:lnSpc>
                <a:spcPct val="120000"/>
              </a:lnSpc>
              <a:buClrTx/>
              <a:buSzPct val="100000"/>
              <a:buFontTx/>
              <a:buNone/>
            </a:pPr>
            <a:r>
              <a:rPr lang="en-US" altLang="zh-CN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       </a:t>
            </a: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陆游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120000"/>
              </a:lnSpc>
              <a:buClrTx/>
              <a:buSzPct val="100000"/>
              <a:buFontTx/>
              <a:buNone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早岁那知世事艰，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120000"/>
              </a:lnSpc>
              <a:buClrTx/>
              <a:buSzPct val="100000"/>
              <a:buFontTx/>
              <a:buNone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中原北望气如山。 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120000"/>
              </a:lnSpc>
              <a:buClrTx/>
              <a:buSzPct val="100000"/>
              <a:buFontTx/>
              <a:buNone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楼船夜雪瓜洲渡，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120000"/>
              </a:lnSpc>
              <a:buClrTx/>
              <a:buSzPct val="100000"/>
              <a:buFontTx/>
              <a:buNone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铁马秋风大散关。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120000"/>
              </a:lnSpc>
              <a:buClrTx/>
              <a:buSzPct val="100000"/>
              <a:buFontTx/>
              <a:buNone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塞上长城空自许，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120000"/>
              </a:lnSpc>
              <a:buClrTx/>
              <a:buSzPct val="100000"/>
              <a:buFontTx/>
              <a:buNone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镜中衰鬓已先斑。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120000"/>
              </a:lnSpc>
              <a:buClrTx/>
              <a:buSzPct val="100000"/>
              <a:buFontTx/>
              <a:buNone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出师一表真名世，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120000"/>
              </a:lnSpc>
              <a:buClrTx/>
              <a:buSzPct val="100000"/>
              <a:buFontTx/>
              <a:buNone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千载谁堪伯仲间！</a:t>
            </a:r>
            <a:endParaRPr lang="zh-CN" altLang="en-US" sz="36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290" name="文本框 35843"/>
          <p:cNvSpPr/>
          <p:nvPr/>
        </p:nvSpPr>
        <p:spPr>
          <a:xfrm>
            <a:off x="1102360" y="53500"/>
            <a:ext cx="3484880" cy="6750685"/>
          </a:xfrm>
          <a:prstGeom prst="rect">
            <a:avLst/>
          </a:prstGeom>
          <a:noFill/>
          <a:ln w="9525">
            <a:noFill/>
          </a:ln>
        </p:spPr>
        <p:txBody>
          <a:bodyPr wrap="square" lIns="108819" tIns="54409" rIns="108819" bIns="54409">
            <a:spAutoFit/>
          </a:bodyPr>
          <a:p>
            <a:pPr lvl="0" algn="ctr" defTabSz="1085850">
              <a:lnSpc>
                <a:spcPct val="120000"/>
              </a:lnSpc>
              <a:buClrTx/>
              <a:buSzTx/>
              <a:buFontTx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蜀</a:t>
            </a: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相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 algn="ctr" defTabSz="1085850">
              <a:lnSpc>
                <a:spcPct val="120000"/>
              </a:lnSpc>
              <a:buClrTx/>
              <a:buSzTx/>
              <a:buFontTx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</a:t>
            </a: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杜甫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 algn="ctr" defTabSz="1085850">
              <a:lnSpc>
                <a:spcPct val="120000"/>
              </a:lnSpc>
              <a:buClrTx/>
              <a:buSzTx/>
              <a:buFontTx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丞相祠堂何处寻？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 algn="ctr" defTabSz="1085850">
              <a:lnSpc>
                <a:spcPct val="120000"/>
              </a:lnSpc>
              <a:buClrTx/>
              <a:buSzTx/>
              <a:buFontTx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锦官城外柏森森。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 algn="ctr" defTabSz="1085850">
              <a:lnSpc>
                <a:spcPct val="120000"/>
              </a:lnSpc>
              <a:buClrTx/>
              <a:buSzTx/>
              <a:buFontTx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映阶碧草自春色，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 algn="ctr" defTabSz="1085850">
              <a:lnSpc>
                <a:spcPct val="120000"/>
              </a:lnSpc>
              <a:buClrTx/>
              <a:buSzTx/>
              <a:buFontTx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隔叶黄鹂空好音。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 algn="ctr" defTabSz="1085850">
              <a:lnSpc>
                <a:spcPct val="120000"/>
              </a:lnSpc>
              <a:buClrTx/>
              <a:buSzTx/>
              <a:buFontTx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三顾频烦天下计，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 algn="ctr" defTabSz="1085850">
              <a:lnSpc>
                <a:spcPct val="120000"/>
              </a:lnSpc>
              <a:buClrTx/>
              <a:buSzTx/>
              <a:buFontTx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两朝开济老臣心。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 algn="ctr" defTabSz="1085850">
              <a:lnSpc>
                <a:spcPct val="120000"/>
              </a:lnSpc>
              <a:buClrTx/>
              <a:buSzTx/>
              <a:buFontTx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出师未捷身先死，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 algn="ctr" defTabSz="1085850">
              <a:lnSpc>
                <a:spcPct val="120000"/>
              </a:lnSpc>
              <a:buClrTx/>
              <a:buSzTx/>
              <a:buFontTx/>
            </a:pPr>
            <a:r>
              <a:rPr lang="zh-CN" altLang="en-US" sz="3600">
                <a:effectLst>
                  <a:outerShdw blurRad="38100" dist="38100" dir="2700000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长使英雄泪满襟。</a:t>
            </a:r>
            <a:endParaRPr lang="zh-CN" altLang="en-US" sz="3600">
              <a:effectLst>
                <a:outerShdw blurRad="38100" dist="38100" dir="2700000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6145"/>
          <p:cNvSpPr/>
          <p:nvPr/>
        </p:nvSpPr>
        <p:spPr>
          <a:xfrm>
            <a:off x="1129140" y="1412483"/>
            <a:ext cx="10076239" cy="3893185"/>
          </a:xfrm>
          <a:prstGeom prst="rect">
            <a:avLst/>
          </a:prstGeom>
          <a:noFill/>
          <a:ln w="9525" cap="flat" cmpd="sng">
            <a:pattFill prst="pct40">
              <a:fgClr>
                <a:schemeClr val="tx1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lIns="108819" tIns="54409" rIns="108819" bIns="54409">
            <a:spAutoFit/>
          </a:bodyPr>
          <a:p>
            <a:pPr defTabSz="1085850">
              <a:spcBef>
                <a:spcPct val="50000"/>
              </a:spcBef>
            </a:pPr>
            <a:r>
              <a:rPr lang="zh-CN" altLang="en-US" sz="3800" b="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3200" b="0">
                <a:latin typeface="黑体" panose="02010609060101010101" pitchFamily="49" charset="-122"/>
                <a:ea typeface="黑体" panose="02010609060101010101" pitchFamily="49" charset="-122"/>
              </a:rPr>
              <a:t>这首诗是宋孝宗淳熙十三年（</a:t>
            </a:r>
            <a:r>
              <a:rPr lang="en-US" altLang="zh-CN" sz="3200" b="0">
                <a:latin typeface="黑体" panose="02010609060101010101" pitchFamily="49" charset="-122"/>
                <a:ea typeface="黑体" panose="02010609060101010101" pitchFamily="49" charset="-122"/>
              </a:rPr>
              <a:t>1186</a:t>
            </a:r>
            <a:r>
              <a:rPr lang="zh-CN" altLang="en-US" sz="3200" b="0">
                <a:latin typeface="黑体" panose="02010609060101010101" pitchFamily="49" charset="-122"/>
                <a:ea typeface="黑体" panose="02010609060101010101" pitchFamily="49" charset="-122"/>
              </a:rPr>
              <a:t>）春，陆游居家乡山阴时所作。诗人时年</a:t>
            </a:r>
            <a:r>
              <a:rPr lang="en-US" altLang="zh-CN" sz="3200" b="0">
                <a:latin typeface="黑体" panose="02010609060101010101" pitchFamily="49" charset="-122"/>
                <a:ea typeface="黑体" panose="02010609060101010101" pitchFamily="49" charset="-122"/>
              </a:rPr>
              <a:t>62</a:t>
            </a:r>
            <a:r>
              <a:rPr lang="zh-CN" altLang="en-US" sz="3200" b="0">
                <a:latin typeface="黑体" panose="02010609060101010101" pitchFamily="49" charset="-122"/>
                <a:ea typeface="黑体" panose="02010609060101010101" pitchFamily="49" charset="-122"/>
              </a:rPr>
              <a:t>岁，这分明是时不待我的年龄，然而诗人被黜，只能赋闲在乡，想那山河破碎，中原未收而</a:t>
            </a:r>
            <a:r>
              <a:rPr lang="zh-CN" altLang="en-US" sz="3200" b="0">
                <a:latin typeface="Verdana" panose="020B0604030504040204" pitchFamily="34" charset="0"/>
                <a:ea typeface="黑体" panose="02010609060101010101" pitchFamily="49" charset="-122"/>
              </a:rPr>
              <a:t>“</a:t>
            </a:r>
            <a:r>
              <a:rPr lang="zh-CN" altLang="en-US" sz="32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报国欲死无战场</a:t>
            </a:r>
            <a:r>
              <a:rPr lang="zh-CN" altLang="en-US" sz="3200" b="0">
                <a:latin typeface="Verdana" panose="020B0604030504040204" pitchFamily="34" charset="0"/>
                <a:ea typeface="黑体" panose="02010609060101010101" pitchFamily="49" charset="-122"/>
              </a:rPr>
              <a:t>”</a:t>
            </a:r>
            <a:r>
              <a:rPr lang="zh-CN" altLang="en-US" sz="3200" b="0">
                <a:latin typeface="黑体" panose="02010609060101010101" pitchFamily="49" charset="-122"/>
                <a:ea typeface="黑体" panose="02010609060101010101" pitchFamily="49" charset="-122"/>
              </a:rPr>
              <a:t>，感于世事多艰，小人误国而</a:t>
            </a:r>
            <a:r>
              <a:rPr lang="zh-CN" altLang="en-US" sz="3200" b="0">
                <a:latin typeface="Verdana" panose="020B0604030504040204" pitchFamily="34" charset="0"/>
                <a:ea typeface="黑体" panose="02010609060101010101" pitchFamily="49" charset="-122"/>
              </a:rPr>
              <a:t>“</a:t>
            </a:r>
            <a:r>
              <a:rPr lang="zh-CN" altLang="en-US" sz="32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书生无地效孤忠</a:t>
            </a:r>
            <a:r>
              <a:rPr lang="zh-CN" altLang="en-US" sz="3200" b="0">
                <a:latin typeface="Verdana" panose="020B0604030504040204" pitchFamily="34" charset="0"/>
                <a:ea typeface="黑体" panose="02010609060101010101" pitchFamily="49" charset="-122"/>
              </a:rPr>
              <a:t>”</a:t>
            </a:r>
            <a:r>
              <a:rPr lang="zh-CN" altLang="en-US" sz="3200" b="0">
                <a:latin typeface="黑体" panose="02010609060101010101" pitchFamily="49" charset="-122"/>
                <a:ea typeface="黑体" panose="02010609060101010101" pitchFamily="49" charset="-122"/>
              </a:rPr>
              <a:t>，于是，诗人郁愤之情便喷薄而出。</a:t>
            </a:r>
            <a:endParaRPr lang="zh-CN" altLang="en-US" sz="32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1085850">
              <a:spcBef>
                <a:spcPct val="50000"/>
              </a:spcBef>
            </a:pPr>
            <a:r>
              <a:rPr lang="zh-CN" altLang="en-US" sz="3200" b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200" b="0">
                <a:latin typeface="Verdana" panose="020B0604030504040204" pitchFamily="34" charset="0"/>
                <a:ea typeface="黑体" panose="02010609060101010101" pitchFamily="49" charset="-122"/>
              </a:rPr>
              <a:t>“</a:t>
            </a:r>
            <a:r>
              <a:rPr lang="zh-CN" altLang="en-US" sz="32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书愤</a:t>
            </a:r>
            <a:r>
              <a:rPr lang="zh-CN" altLang="en-US" sz="3200" b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”</a:t>
            </a:r>
            <a:r>
              <a:rPr lang="zh-CN" altLang="en-US" sz="3200" b="0">
                <a:latin typeface="黑体" panose="02010609060101010101" pitchFamily="49" charset="-122"/>
                <a:ea typeface="黑体" panose="02010609060101010101" pitchFamily="49" charset="-122"/>
              </a:rPr>
              <a:t>者，</a:t>
            </a:r>
            <a:r>
              <a:rPr lang="zh-CN" altLang="en-US" sz="3200" b="0">
                <a:solidFill>
                  <a:srgbClr val="0510E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抒发胸中郁愤之情</a:t>
            </a:r>
            <a:r>
              <a:rPr lang="zh-CN" altLang="en-US" sz="3200" b="0">
                <a:latin typeface="黑体" panose="02010609060101010101" pitchFamily="49" charset="-122"/>
                <a:ea typeface="黑体" panose="02010609060101010101" pitchFamily="49" charset="-122"/>
              </a:rPr>
              <a:t>也。</a:t>
            </a:r>
            <a:endParaRPr lang="zh-CN" altLang="en-US" sz="32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矩形 6146"/>
          <p:cNvSpPr/>
          <p:nvPr/>
        </p:nvSpPr>
        <p:spPr>
          <a:xfrm>
            <a:off x="4008065" y="764963"/>
            <a:ext cx="2664673" cy="4316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Autofit/>
          </a:bodyPr>
          <a:p>
            <a:pPr algn="ctr" defTabSz="911225">
              <a:buClrTx/>
              <a:buSzPct val="100000"/>
              <a:buFontTx/>
              <a:buNone/>
            </a:pPr>
            <a:r>
              <a:rPr lang="zh-CN" altLang="en-US" sz="3600">
                <a:noFill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【诗歌创作背景】【诗歌创作背景】</a:t>
            </a:r>
            <a:endParaRPr lang="zh-CN" altLang="en-US" sz="3600">
              <a:noFill/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grpSp>
        <p:nvGrpSpPr>
          <p:cNvPr id="6148" name="组合 6147"/>
          <p:cNvGrpSpPr/>
          <p:nvPr/>
        </p:nvGrpSpPr>
        <p:grpSpPr>
          <a:xfrm>
            <a:off x="9910338" y="5445200"/>
            <a:ext cx="1918754" cy="790355"/>
            <a:chOff x="5012" y="3566"/>
            <a:chExt cx="544" cy="635"/>
          </a:xfrm>
        </p:grpSpPr>
        <p:sp>
          <p:nvSpPr>
            <p:cNvPr id="6149" name="椭圆 6148"/>
            <p:cNvSpPr/>
            <p:nvPr/>
          </p:nvSpPr>
          <p:spPr>
            <a:xfrm>
              <a:off x="5012" y="3566"/>
              <a:ext cx="544" cy="63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0" name="矩形 6149"/>
            <p:cNvSpPr/>
            <p:nvPr/>
          </p:nvSpPr>
          <p:spPr>
            <a:xfrm>
              <a:off x="5057" y="3702"/>
              <a:ext cx="453" cy="3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Autofit/>
            </a:bodyPr>
            <a:p>
              <a:pPr algn="ctr"/>
              <a:r>
                <a:rPr lang="zh-CN" altLang="en-US" sz="3600">
                  <a:noFill/>
                  <a:latin typeface="宋体" panose="02010600030101010101" pitchFamily="2" charset="-122"/>
                  <a:ea typeface="宋体" panose="02010600030101010101" pitchFamily="2" charset="-122"/>
                </a:rPr>
                <a:t>知人</a:t>
              </a:r>
              <a:endParaRPr lang="zh-CN" altLang="en-US" sz="3600">
                <a:noFill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3600">
                  <a:noFill/>
                  <a:latin typeface="宋体" panose="02010600030101010101" pitchFamily="2" charset="-122"/>
                  <a:ea typeface="宋体" panose="02010600030101010101" pitchFamily="2" charset="-122"/>
                </a:rPr>
                <a:t>论世知人</a:t>
              </a:r>
              <a:endParaRPr lang="zh-CN" altLang="en-US" sz="3600">
                <a:noFill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3600">
                  <a:noFill/>
                  <a:latin typeface="宋体" panose="02010600030101010101" pitchFamily="2" charset="-122"/>
                  <a:ea typeface="宋体" panose="02010600030101010101" pitchFamily="2" charset="-122"/>
                </a:rPr>
                <a:t>论世</a:t>
              </a:r>
              <a:endParaRPr lang="zh-CN" altLang="en-US" sz="3600">
                <a:noFill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/>
          </p:cNvSpPr>
          <p:nvPr>
            <p:ph type="title"/>
          </p:nvPr>
        </p:nvSpPr>
        <p:spPr>
          <a:xfrm>
            <a:off x="6800850" y="628015"/>
            <a:ext cx="3616325" cy="1022350"/>
          </a:xfrm>
        </p:spPr>
        <p:txBody>
          <a:bodyPr vert="horz" wrap="square" lIns="68580" tIns="34290" rIns="68580" bIns="34290" anchor="ctr">
            <a:noAutofit/>
          </a:bodyPr>
          <a:lstStyle/>
          <a:p>
            <a:pPr eaLnBrk="1" hangingPunct="1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早岁那知世事艰，中原北望气如山。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55" name="Rectangle 3"/>
          <p:cNvSpPr>
            <a:spLocks noGrp="1" noRot="1"/>
          </p:cNvSpPr>
          <p:nvPr>
            <p:ph idx="1"/>
          </p:nvPr>
        </p:nvSpPr>
        <p:spPr>
          <a:xfrm>
            <a:off x="6024245" y="1844675"/>
            <a:ext cx="5942965" cy="3613150"/>
          </a:xfrm>
        </p:spPr>
        <p:txBody>
          <a:bodyPr vert="horz" wrap="square" lIns="68580" tIns="34290" rIns="68580" bIns="34290" anchor="t">
            <a:no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zh-CN" sz="3100" b="1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sz="3100" b="1">
                <a:ea typeface="华文中宋" panose="02010600040101010101" pitchFamily="2" charset="-122"/>
              </a:rPr>
              <a:t>那知</a:t>
            </a:r>
            <a:r>
              <a:rPr lang="zh-CN" altLang="en-US" sz="3100" b="1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en-US" altLang="zh-CN" sz="3100" b="1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3100" b="1">
                <a:ea typeface="华文中宋" panose="02010600040101010101" pitchFamily="2" charset="-122"/>
              </a:rPr>
              <a:t>年轻时</a:t>
            </a:r>
            <a:r>
              <a:rPr lang="zh-CN" altLang="en-US" sz="3100" b="1">
                <a:solidFill>
                  <a:srgbClr val="FF0000"/>
                </a:solidFill>
                <a:ea typeface="华文中宋" panose="02010600040101010101" pitchFamily="2" charset="-122"/>
              </a:rPr>
              <a:t>血气方刚、天真纯真。</a:t>
            </a:r>
            <a:endParaRPr lang="zh-CN" altLang="en-US" sz="3100" b="1">
              <a:solidFill>
                <a:srgbClr val="FF0000"/>
              </a:solidFill>
              <a:ea typeface="华文中宋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3100" b="1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sz="3100" b="1">
                <a:ea typeface="华文中宋" panose="02010600040101010101" pitchFamily="2" charset="-122"/>
              </a:rPr>
              <a:t>艰</a:t>
            </a:r>
            <a:r>
              <a:rPr lang="zh-CN" altLang="en-US" sz="3100" b="1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en-US" altLang="zh-CN" sz="3100" b="1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3100" b="1">
                <a:ea typeface="华文中宋" panose="02010600040101010101" pitchFamily="2" charset="-122"/>
              </a:rPr>
              <a:t>艰难，道出</a:t>
            </a:r>
            <a:r>
              <a:rPr lang="zh-CN" altLang="en-US" sz="3100" b="1">
                <a:solidFill>
                  <a:srgbClr val="FF0000"/>
                </a:solidFill>
                <a:ea typeface="华文中宋" panose="02010600040101010101" pitchFamily="2" charset="-122"/>
              </a:rPr>
              <a:t>辛酸与坎坷</a:t>
            </a:r>
            <a:r>
              <a:rPr lang="zh-CN" altLang="en-US" sz="3100" b="1">
                <a:ea typeface="华文中宋" panose="02010600040101010101" pitchFamily="2" charset="-122"/>
              </a:rPr>
              <a:t>，浓缩了</a:t>
            </a:r>
            <a:r>
              <a:rPr lang="zh-CN" altLang="en-US" sz="3100" b="1">
                <a:solidFill>
                  <a:srgbClr val="FF0000"/>
                </a:solidFill>
                <a:ea typeface="华文中宋" panose="02010600040101010101" pitchFamily="2" charset="-122"/>
              </a:rPr>
              <a:t>因主战而受的种种刁难、排挤和迫害</a:t>
            </a:r>
            <a:r>
              <a:rPr lang="zh-CN" altLang="en-US" sz="3100" b="1">
                <a:ea typeface="华文中宋" panose="02010600040101010101" pitchFamily="2" charset="-122"/>
              </a:rPr>
              <a:t>。 </a:t>
            </a:r>
            <a:endParaRPr lang="zh-CN" altLang="en-US" sz="3100" b="1">
              <a:ea typeface="华文中宋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3100" b="1">
                <a:ea typeface="华文中宋" panose="02010600040101010101" pitchFamily="2" charset="-122"/>
              </a:rPr>
              <a:t>倾力报国，竟有奸人作梗、破坏以至于屡遭罢黜？</a:t>
            </a:r>
            <a:endParaRPr lang="zh-CN" altLang="en-US" sz="3100" b="1"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890" y="0"/>
            <a:ext cx="736600" cy="2661285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首联对比</a:t>
            </a:r>
            <a:endParaRPr lang="zh-CN" altLang="en-US" sz="3600" b="1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67755" y="44450"/>
            <a:ext cx="1223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陆诗</a:t>
            </a:r>
            <a:endParaRPr lang="zh-CN" altLang="en-US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554" name="标题 151553"/>
          <p:cNvSpPr>
            <a:spLocks noGrp="1"/>
          </p:cNvSpPr>
          <p:nvPr/>
        </p:nvSpPr>
        <p:spPr>
          <a:xfrm>
            <a:off x="1699260" y="836930"/>
            <a:ext cx="4284345" cy="8572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丞相祠</a:t>
            </a:r>
            <a:r>
              <a:rPr lang="zh-CN" altLang="en-US" sz="3600" b="1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堂何处</a:t>
            </a:r>
            <a:r>
              <a:rPr lang="zh-CN" altLang="en-US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</a:t>
            </a:r>
            <a:r>
              <a:rPr lang="zh-CN" altLang="en-US" sz="3600" b="1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？锦官城外</a:t>
            </a:r>
            <a:r>
              <a:rPr lang="zh-CN" altLang="en-US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柏森森。</a:t>
            </a:r>
            <a:r>
              <a:rPr lang="zh-CN" altLang="en-US" sz="3600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3600">
              <a:solidFill>
                <a:srgbClr val="00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1555" name="文本占位符 151554"/>
          <p:cNvSpPr>
            <a:spLocks noGrp="1"/>
          </p:cNvSpPr>
          <p:nvPr/>
        </p:nvSpPr>
        <p:spPr>
          <a:xfrm>
            <a:off x="975995" y="1280160"/>
            <a:ext cx="4944745" cy="429768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sz="3200" b="1">
              <a:solidFill>
                <a:srgbClr val="CC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>
                <a:latin typeface="华文中宋" panose="02010600040101010101" pitchFamily="2" charset="-122"/>
                <a:ea typeface="华文中宋" panose="02010600040101010101" pitchFamily="2" charset="-122"/>
              </a:rPr>
              <a:t>寻</a:t>
            </a:r>
            <a:r>
              <a:rPr lang="en-US" altLang="zh-CN" sz="3200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3200" b="1">
                <a:solidFill>
                  <a:srgbClr val="CC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有目的的专程来访</a:t>
            </a:r>
            <a:r>
              <a:rPr lang="zh-CN" altLang="en-US" sz="3200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，不是漫不经心地信步由之</a:t>
            </a:r>
            <a:r>
              <a:rPr lang="en-US" altLang="zh-CN" sz="3200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3200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对诸葛亮的强烈</a:t>
            </a:r>
            <a:r>
              <a:rPr lang="zh-CN" altLang="en-US" sz="3200" b="1">
                <a:solidFill>
                  <a:srgbClr val="CC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景仰和缅怀、</a:t>
            </a:r>
            <a:r>
              <a:rPr lang="zh-CN" altLang="en-US" sz="3200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显</a:t>
            </a:r>
            <a:r>
              <a:rPr lang="zh-CN" altLang="en-US" sz="3200" b="1">
                <a:solidFill>
                  <a:srgbClr val="CC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访庙吊古心思的急切。</a:t>
            </a:r>
            <a:endParaRPr lang="zh-CN" altLang="en-US" sz="3200" b="1">
              <a:solidFill>
                <a:srgbClr val="CC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>
                <a:latin typeface="华文中宋" panose="02010600040101010101" pitchFamily="2" charset="-122"/>
                <a:ea typeface="华文中宋" panose="02010600040101010101" pitchFamily="2" charset="-122"/>
              </a:rPr>
              <a:t>柏森森</a:t>
            </a:r>
            <a:r>
              <a:rPr lang="en-US" altLang="zh-CN" sz="3200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3200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自问自答，记祠堂之所在、</a:t>
            </a:r>
            <a:r>
              <a:rPr lang="zh-CN" altLang="en-US" sz="3200" b="1">
                <a:solidFill>
                  <a:srgbClr val="CC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外景，</a:t>
            </a:r>
            <a:r>
              <a:rPr lang="zh-CN" altLang="en-US" sz="3200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渲染</a:t>
            </a:r>
            <a:r>
              <a:rPr lang="zh-CN" altLang="en-US" sz="3200" b="1">
                <a:solidFill>
                  <a:srgbClr val="CC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安谧、肃穆</a:t>
            </a:r>
            <a:r>
              <a:rPr lang="zh-CN" altLang="en-US" sz="3200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的气氛。</a:t>
            </a:r>
            <a:endParaRPr lang="zh-CN" altLang="en-US" sz="3200" b="1">
              <a:solidFill>
                <a:srgbClr val="0033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14500" y="116840"/>
            <a:ext cx="174815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杜诗</a:t>
            </a:r>
            <a:endParaRPr lang="zh-CN" altLang="en-US" sz="32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1554" grpId="0"/>
      <p:bldP spid="23554" grpId="0"/>
      <p:bldP spid="2355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/>
          </p:cNvSpPr>
          <p:nvPr>
            <p:ph type="title"/>
          </p:nvPr>
        </p:nvSpPr>
        <p:spPr>
          <a:xfrm>
            <a:off x="6600190" y="548640"/>
            <a:ext cx="4065270" cy="1186815"/>
          </a:xfrm>
        </p:spPr>
        <p:txBody>
          <a:bodyPr vert="horz" wrap="square" lIns="68580" tIns="34290" rIns="68580" bIns="34290" anchor="ctr"/>
          <a:lstStyle/>
          <a:p>
            <a:pPr eaLnBrk="1" hangingPunct="1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楼船夜雪瓜洲渡，</a:t>
            </a:r>
            <a:b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铁马秋风大散关。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603" name="Rectangle 3"/>
          <p:cNvSpPr>
            <a:spLocks noGrp="1" noRot="1"/>
          </p:cNvSpPr>
          <p:nvPr>
            <p:ph idx="1"/>
          </p:nvPr>
        </p:nvSpPr>
        <p:spPr>
          <a:xfrm>
            <a:off x="5710555" y="1493520"/>
            <a:ext cx="6273800" cy="4940300"/>
          </a:xfrm>
        </p:spPr>
        <p:txBody>
          <a:bodyPr vert="horz" wrap="square" lIns="68580" tIns="34290" rIns="68580" bIns="34290" anchor="t">
            <a:normAutofit fontScale="250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0" b="1">
                <a:ea typeface="华文中宋" panose="02010600040101010101" pitchFamily="2" charset="-122"/>
              </a:rPr>
              <a:t>　</a:t>
            </a:r>
            <a:r>
              <a:rPr lang="en-US" altLang="zh-CN" sz="12000" b="1">
                <a:ea typeface="华文中宋" panose="02010600040101010101" pitchFamily="2" charset="-122"/>
              </a:rPr>
              <a:t>       </a:t>
            </a:r>
            <a:r>
              <a:rPr lang="zh-CN" altLang="en-US" sz="12000" b="1">
                <a:ea typeface="华文中宋" panose="02010600040101010101" pitchFamily="2" charset="-122"/>
              </a:rPr>
              <a:t>颔联集中描写宋军在镇江、南郑两地英雄抗金的战斗情景。</a:t>
            </a:r>
            <a:endParaRPr lang="zh-CN" altLang="en-US" sz="12000" b="1">
              <a:ea typeface="华文中宋" panose="0201060004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0" b="1">
                <a:ea typeface="华文中宋" panose="02010600040101010101" pitchFamily="2" charset="-122"/>
              </a:rPr>
              <a:t>　</a:t>
            </a:r>
            <a:r>
              <a:rPr lang="zh-CN" altLang="en-US" sz="12000" b="1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sz="12000" b="1">
                <a:ea typeface="华文中宋" panose="02010600040101010101" pitchFamily="2" charset="-122"/>
              </a:rPr>
              <a:t>楼船</a:t>
            </a:r>
            <a:r>
              <a:rPr lang="zh-CN" altLang="en-US" sz="12000" b="1">
                <a:latin typeface="华文中宋" panose="02010600040101010101" pitchFamily="2" charset="-122"/>
                <a:ea typeface="华文中宋" panose="02010600040101010101" pitchFamily="2" charset="-122"/>
              </a:rPr>
              <a:t>”“</a:t>
            </a:r>
            <a:r>
              <a:rPr lang="zh-CN" altLang="en-US" sz="12000" b="1">
                <a:ea typeface="华文中宋" panose="02010600040101010101" pitchFamily="2" charset="-122"/>
              </a:rPr>
              <a:t>铁马</a:t>
            </a:r>
            <a:r>
              <a:rPr lang="zh-CN" altLang="en-US" sz="12000" b="1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en-US" sz="12000" b="1">
                <a:ea typeface="华文中宋" panose="02010600040101010101" pitchFamily="2" charset="-122"/>
              </a:rPr>
              <a:t>形象地概括了</a:t>
            </a:r>
            <a:r>
              <a:rPr lang="zh-CN" altLang="en-US" sz="12000" b="1">
                <a:solidFill>
                  <a:srgbClr val="CC0000"/>
                </a:solidFill>
                <a:ea typeface="华文中宋" panose="02010600040101010101" pitchFamily="2" charset="-122"/>
              </a:rPr>
              <a:t>水陆两路大军进攻敌人的壮丽场面</a:t>
            </a:r>
            <a:r>
              <a:rPr lang="zh-CN" altLang="en-US" sz="12000" b="1">
                <a:ea typeface="华文中宋" panose="02010600040101010101" pitchFamily="2" charset="-122"/>
              </a:rPr>
              <a:t>。</a:t>
            </a:r>
            <a:endParaRPr lang="zh-CN" altLang="en-US" sz="12000" b="1">
              <a:ea typeface="华文中宋" panose="0201060004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0" b="1">
                <a:ea typeface="华文中宋" panose="02010600040101010101" pitchFamily="2" charset="-122"/>
              </a:rPr>
              <a:t>　　瓜洲渡击退金兵的进犯，大散关失而复得，这表明南宋人民</a:t>
            </a:r>
            <a:r>
              <a:rPr lang="zh-CN" altLang="en-US" sz="12000" b="1">
                <a:solidFill>
                  <a:srgbClr val="CC0000"/>
                </a:solidFill>
                <a:ea typeface="华文中宋" panose="02010600040101010101" pitchFamily="2" charset="-122"/>
              </a:rPr>
              <a:t>有力量保卫自己的国土</a:t>
            </a:r>
            <a:r>
              <a:rPr lang="zh-CN" altLang="en-US" sz="12000" b="1">
                <a:ea typeface="华文中宋" panose="02010600040101010101" pitchFamily="2" charset="-122"/>
              </a:rPr>
              <a:t>。</a:t>
            </a:r>
            <a:endParaRPr lang="zh-CN" altLang="en-US" sz="12000" b="1">
              <a:ea typeface="华文中宋" panose="0201060004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2000" b="1">
                <a:ea typeface="华文中宋" panose="02010600040101010101" pitchFamily="2" charset="-122"/>
              </a:rPr>
              <a:t>　　辉煌的过去恰与</a:t>
            </a:r>
            <a:r>
              <a:rPr lang="zh-CN" altLang="en-US" sz="12000" b="1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sz="12000" b="1">
                <a:solidFill>
                  <a:srgbClr val="CC0000"/>
                </a:solidFill>
                <a:ea typeface="华文中宋" panose="02010600040101010101" pitchFamily="2" charset="-122"/>
              </a:rPr>
              <a:t>有心杀贼，无力回天</a:t>
            </a:r>
            <a:r>
              <a:rPr lang="zh-CN" altLang="en-US" sz="12000" b="1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en-US" sz="12000" b="1">
                <a:ea typeface="华文中宋" panose="02010600040101010101" pitchFamily="2" charset="-122"/>
              </a:rPr>
              <a:t>的眼前形成鲜明对比。</a:t>
            </a:r>
            <a:endParaRPr lang="zh-CN" altLang="en-US" sz="12000" b="1"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52490" y="44450"/>
            <a:ext cx="1222375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陆诗</a:t>
            </a:r>
            <a:endParaRPr lang="zh-CN" altLang="en-US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4450"/>
            <a:ext cx="736600" cy="2656840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颔联对比</a:t>
            </a:r>
            <a:endParaRPr lang="zh-CN" altLang="en-US" sz="3600" b="1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153612"/>
          <p:cNvSpPr>
            <a:spLocks noGrp="1"/>
          </p:cNvSpPr>
          <p:nvPr/>
        </p:nvSpPr>
        <p:spPr>
          <a:xfrm>
            <a:off x="1440815" y="628015"/>
            <a:ext cx="3946525" cy="69278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映阶碧草</a:t>
            </a:r>
            <a:r>
              <a:rPr lang="zh-CN" altLang="en-US" sz="36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</a:t>
            </a:r>
            <a:r>
              <a:rPr lang="zh-CN" altLang="en-US" sz="3600" b="1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春色，隔叶黄鹂</a:t>
            </a:r>
            <a:r>
              <a:rPr lang="zh-CN" altLang="en-US" sz="36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</a:t>
            </a:r>
            <a:r>
              <a:rPr lang="zh-CN" altLang="en-US" sz="3600" b="1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好音。</a:t>
            </a:r>
            <a:endParaRPr lang="zh-CN" altLang="en-US" sz="3600" b="1">
              <a:solidFill>
                <a:srgbClr val="00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3603" name="文本占位符 153602"/>
          <p:cNvSpPr>
            <a:spLocks noGrp="1"/>
          </p:cNvSpPr>
          <p:nvPr/>
        </p:nvSpPr>
        <p:spPr>
          <a:xfrm>
            <a:off x="585470" y="1837690"/>
            <a:ext cx="4643755" cy="44640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3200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　</a:t>
            </a:r>
            <a:r>
              <a:rPr lang="zh-CN" altLang="en-US" sz="32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碧草映阶，黄鹂隔叶，本是种</a:t>
            </a:r>
            <a:r>
              <a:rPr lang="zh-CN" altLang="en-US" sz="3200" b="1">
                <a:solidFill>
                  <a:srgbClr val="CC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赏心悦目</a:t>
            </a:r>
            <a:r>
              <a:rPr lang="zh-CN" altLang="en-US" sz="32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的景象，然以此二字修饰，则所含之情便大有转折：青草自绿，无人光顾；黄鹂好音，无人倾听，这是何等</a:t>
            </a:r>
            <a:r>
              <a:rPr lang="zh-CN" altLang="en-US" sz="3200" b="1">
                <a:solidFill>
                  <a:srgbClr val="CC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凄凉伤感</a:t>
            </a:r>
            <a:r>
              <a:rPr lang="zh-CN" altLang="en-US" sz="3200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3200" b="1">
              <a:solidFill>
                <a:srgbClr val="0033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35505" y="0"/>
            <a:ext cx="119189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杜诗</a:t>
            </a:r>
            <a:endParaRPr lang="zh-CN" altLang="en-US" sz="28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/>
          </p:cNvSpPr>
          <p:nvPr>
            <p:ph type="title"/>
          </p:nvPr>
        </p:nvSpPr>
        <p:spPr>
          <a:xfrm>
            <a:off x="6991985" y="180975"/>
            <a:ext cx="4430395" cy="857250"/>
          </a:xfrm>
        </p:spPr>
        <p:txBody>
          <a:bodyPr vert="horz" wrap="square" lIns="68580" tIns="34290" rIns="68580" bIns="34290" anchor="ctr">
            <a:normAutofit fontScale="90000"/>
          </a:bodyPr>
          <a:lstStyle/>
          <a:p>
            <a:pPr eaLnBrk="1" hangingPunct="1"/>
            <a:r>
              <a:rPr lang="zh-CN" altLang="en-US" sz="3555" b="1">
                <a:latin typeface="微软雅黑" panose="020B0503020204020204" charset="-122"/>
                <a:ea typeface="微软雅黑" panose="020B0503020204020204" charset="-122"/>
              </a:rPr>
              <a:t>塞上长城</a:t>
            </a:r>
            <a:r>
              <a:rPr lang="zh-CN" altLang="en-US" sz="3555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空</a:t>
            </a:r>
            <a:r>
              <a:rPr lang="zh-CN" altLang="en-US" sz="3555" b="1">
                <a:latin typeface="微软雅黑" panose="020B0503020204020204" charset="-122"/>
                <a:ea typeface="微软雅黑" panose="020B0503020204020204" charset="-122"/>
              </a:rPr>
              <a:t>自许，</a:t>
            </a:r>
            <a:br>
              <a:rPr lang="zh-CN" altLang="en-US" sz="3555" b="1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3555" b="1">
                <a:latin typeface="微软雅黑" panose="020B0503020204020204" charset="-122"/>
                <a:ea typeface="微软雅黑" panose="020B0503020204020204" charset="-122"/>
              </a:rPr>
              <a:t>镜中衰鬓</a:t>
            </a:r>
            <a:r>
              <a:rPr lang="zh-CN" altLang="en-US" sz="3555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已</a:t>
            </a:r>
            <a:r>
              <a:rPr lang="zh-CN" altLang="en-US" sz="3555" b="1">
                <a:latin typeface="微软雅黑" panose="020B0503020204020204" charset="-122"/>
                <a:ea typeface="微软雅黑" panose="020B0503020204020204" charset="-122"/>
              </a:rPr>
              <a:t>先斑。</a:t>
            </a:r>
            <a:r>
              <a:rPr lang="zh-CN" altLang="en-US" sz="3555" b="1">
                <a:ea typeface="华文新魏" panose="02010800040101010101" pitchFamily="2" charset="-122"/>
              </a:rPr>
              <a:t> </a:t>
            </a:r>
            <a:endParaRPr lang="zh-CN" altLang="en-US" sz="3555" b="1">
              <a:ea typeface="华文新魏" panose="02010800040101010101" pitchFamily="2" charset="-122"/>
            </a:endParaRPr>
          </a:p>
        </p:txBody>
      </p:sp>
      <p:sp>
        <p:nvSpPr>
          <p:cNvPr id="27651" name="Rectangle 3"/>
          <p:cNvSpPr>
            <a:spLocks noGrp="1" noRot="1"/>
          </p:cNvSpPr>
          <p:nvPr>
            <p:ph idx="1"/>
          </p:nvPr>
        </p:nvSpPr>
        <p:spPr>
          <a:xfrm>
            <a:off x="6735445" y="1038225"/>
            <a:ext cx="5456555" cy="3433445"/>
          </a:xfrm>
        </p:spPr>
        <p:txBody>
          <a:bodyPr vert="horz" wrap="square" lIns="68580" tIns="34290" rIns="68580" bIns="34290" anchor="t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3000" b="1" kern="0" spc="-15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用典明志</a:t>
            </a:r>
            <a:r>
              <a:rPr lang="zh-CN" altLang="en-US" sz="3000" b="1" kern="0" spc="-15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3000" b="1" kern="0" spc="-15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3000" b="1" kern="0" spc="-150">
                <a:latin typeface="微软雅黑" panose="020B0503020204020204" charset="-122"/>
                <a:ea typeface="微软雅黑" panose="020B0503020204020204" charset="-122"/>
              </a:rPr>
              <a:t>南朝时刘宋名将檀道济曾自称为“万里长城”。皇帝要杀他，他说：“</a:t>
            </a:r>
            <a:r>
              <a:rPr lang="zh-CN" altLang="en-US" sz="3000" b="1" kern="0" spc="-15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自毁汝万里长城。</a:t>
            </a:r>
            <a:r>
              <a:rPr lang="zh-CN" altLang="en-US" sz="3000" b="1" kern="0" spc="-150">
                <a:latin typeface="微软雅黑" panose="020B0503020204020204" charset="-122"/>
                <a:ea typeface="微软雅黑" panose="020B0503020204020204" charset="-122"/>
              </a:rPr>
              <a:t>”</a:t>
            </a:r>
            <a:endParaRPr lang="zh-CN" altLang="en-US" sz="3000" b="1" kern="0" spc="-15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3000" b="1" kern="0" spc="-150">
                <a:latin typeface="微软雅黑" panose="020B0503020204020204" charset="-122"/>
                <a:ea typeface="微软雅黑" panose="020B0503020204020204" charset="-122"/>
              </a:rPr>
              <a:t>陆游以此自许，可见其少时之磅礴大气，捍卫国家，扬威边地，舍我其谁？ </a:t>
            </a:r>
            <a:endParaRPr lang="zh-CN" altLang="en-US" sz="3000" b="1" kern="0" spc="-15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3000" b="1" kern="0" spc="-15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大志落空，奋斗落空，一切落空，而揽镜自照，却是衰鬓先斑！</a:t>
            </a:r>
            <a:endParaRPr lang="zh-CN" altLang="en-US" sz="3000" b="1" kern="0" spc="-15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3000" b="1" kern="0" spc="-15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</a:t>
            </a:r>
            <a:r>
              <a:rPr lang="zh-CN" altLang="en-US" sz="3000" b="1" kern="0" spc="-15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两相比照</a:t>
            </a:r>
            <a:r>
              <a:rPr lang="zh-CN" altLang="en-US" sz="3000" b="1" kern="0" spc="-15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，何等悲怆？</a:t>
            </a:r>
            <a:endParaRPr lang="zh-CN" altLang="en-US" sz="3000" b="1" kern="0" spc="-15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3000" b="1" kern="0" spc="-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4136" y="1038225"/>
            <a:ext cx="56769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陆诗</a:t>
            </a:r>
            <a:endParaRPr lang="zh-CN" altLang="en-US" sz="100" b="1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499" y="-159"/>
            <a:ext cx="675005" cy="1883569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颈联对比</a:t>
            </a:r>
            <a:endParaRPr lang="zh-CN" altLang="en-US" sz="3200" b="1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7698" name="标题 157697"/>
          <p:cNvSpPr>
            <a:spLocks noGrp="1"/>
          </p:cNvSpPr>
          <p:nvPr/>
        </p:nvSpPr>
        <p:spPr>
          <a:xfrm>
            <a:off x="1479868" y="181134"/>
            <a:ext cx="3290888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100" b="1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三顾频烦</a:t>
            </a:r>
            <a:r>
              <a:rPr lang="zh-CN" altLang="en-US" sz="31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天下计</a:t>
            </a:r>
            <a:r>
              <a:rPr lang="zh-CN" altLang="en-US" sz="3100" b="1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，两朝开济</a:t>
            </a:r>
            <a:r>
              <a:rPr lang="zh-CN" altLang="en-US" sz="31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老臣心。</a:t>
            </a:r>
            <a:endParaRPr lang="zh-CN" altLang="en-US" sz="3100" b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7699" name="文本占位符 157698"/>
          <p:cNvSpPr>
            <a:spLocks noGrp="1"/>
          </p:cNvSpPr>
          <p:nvPr/>
        </p:nvSpPr>
        <p:spPr>
          <a:xfrm>
            <a:off x="545465" y="1144905"/>
            <a:ext cx="4878705" cy="295084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3100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天下计</a:t>
            </a:r>
            <a:r>
              <a:rPr lang="en-US" altLang="zh-CN" sz="3100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  <a:r>
              <a:rPr lang="zh-CN" altLang="en-US" sz="3100" b="1">
                <a:latin typeface="华文中宋" panose="02010600040101010101" pitchFamily="2" charset="-122"/>
                <a:ea typeface="华文中宋" panose="02010600040101010101" pitchFamily="2" charset="-122"/>
              </a:rPr>
              <a:t>推崇其</a:t>
            </a:r>
            <a:r>
              <a:rPr lang="zh-CN" altLang="en-US" sz="3100" b="1">
                <a:solidFill>
                  <a:srgbClr val="CC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济世雄才</a:t>
            </a:r>
            <a:endParaRPr lang="zh-CN" altLang="en-US" sz="3100" b="1">
              <a:solidFill>
                <a:srgbClr val="CC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100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老臣心</a:t>
            </a:r>
            <a:r>
              <a:rPr lang="en-US" altLang="zh-CN" sz="3100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  <a:r>
              <a:rPr lang="zh-CN" altLang="en-US" sz="3100" b="1">
                <a:latin typeface="华文中宋" panose="02010600040101010101" pitchFamily="2" charset="-122"/>
                <a:ea typeface="华文中宋" panose="02010600040101010101" pitchFamily="2" charset="-122"/>
              </a:rPr>
              <a:t>赞扬其</a:t>
            </a:r>
            <a:r>
              <a:rPr lang="zh-CN" altLang="en-US" sz="3100" b="1">
                <a:solidFill>
                  <a:srgbClr val="CC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报国忠忱</a:t>
            </a:r>
            <a:r>
              <a:rPr lang="zh-CN" altLang="en-US" sz="3100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sz="3100" b="1">
              <a:solidFill>
                <a:srgbClr val="0033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100" b="1">
                <a:latin typeface="华文中宋" panose="02010600040101010101" pitchFamily="2" charset="-122"/>
                <a:ea typeface="华文中宋" panose="02010600040101010101" pitchFamily="2" charset="-122"/>
              </a:rPr>
              <a:t>雄才大略和生平业绩</a:t>
            </a:r>
            <a:endParaRPr lang="zh-CN" altLang="en-US" sz="31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100" b="1">
                <a:latin typeface="华文中宋" panose="02010600040101010101" pitchFamily="2" charset="-122"/>
                <a:ea typeface="华文中宋" panose="02010600040101010101" pitchFamily="2" charset="-122"/>
              </a:rPr>
              <a:t>忠贞不渝、坚毅不拔的精神品格</a:t>
            </a:r>
            <a:endParaRPr lang="zh-CN" altLang="en-US" sz="31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100" b="1">
                <a:latin typeface="华文中宋" panose="02010600040101010101" pitchFamily="2" charset="-122"/>
                <a:ea typeface="华文中宋" panose="02010600040101010101" pitchFamily="2" charset="-122"/>
              </a:rPr>
              <a:t>诗人之所以景仰诸葛武侯的</a:t>
            </a:r>
            <a:r>
              <a:rPr lang="zh-CN" altLang="en-US" sz="3100" b="1">
                <a:solidFill>
                  <a:srgbClr val="CC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缘由</a:t>
            </a:r>
            <a:r>
              <a:rPr lang="zh-CN" altLang="en-US" sz="3100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sz="3100" b="1">
              <a:solidFill>
                <a:srgbClr val="0033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57701" name="图片 157700" descr="04"/>
          <p:cNvPicPr>
            <a:picLocks noChangeAspect="1"/>
          </p:cNvPicPr>
          <p:nvPr/>
        </p:nvPicPr>
        <p:blipFill>
          <a:blip r:embed="rId1"/>
          <a:srcRect l="23802" r="18488"/>
          <a:stretch>
            <a:fillRect/>
          </a:stretch>
        </p:blipFill>
        <p:spPr>
          <a:xfrm>
            <a:off x="5423535" y="2461260"/>
            <a:ext cx="1656715" cy="3132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/>
      <p:bldP spid="157699" grpId="0"/>
      <p:bldP spid="27650" grpId="0"/>
      <p:bldP spid="2765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/>
          </p:cNvSpPr>
          <p:nvPr>
            <p:ph type="title"/>
          </p:nvPr>
        </p:nvSpPr>
        <p:spPr>
          <a:xfrm>
            <a:off x="7480300" y="38100"/>
            <a:ext cx="4156710" cy="1230630"/>
          </a:xfrm>
        </p:spPr>
        <p:txBody>
          <a:bodyPr vert="horz" wrap="square" lIns="68580" tIns="34290" rIns="68580" bIns="34290" anchor="ctr"/>
          <a:lstStyle/>
          <a:p>
            <a:pPr eaLnBrk="1" hangingPunct="1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出师一表真名世，</a:t>
            </a:r>
            <a:b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千载谁堪伯仲间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! </a:t>
            </a:r>
            <a:endParaRPr lang="en-US" altLang="zh-CN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Rectangle 3"/>
          <p:cNvSpPr>
            <a:spLocks noGrp="1" noRot="1"/>
          </p:cNvSpPr>
          <p:nvPr>
            <p:ph idx="1"/>
          </p:nvPr>
        </p:nvSpPr>
        <p:spPr>
          <a:xfrm>
            <a:off x="6240145" y="1268730"/>
            <a:ext cx="5796280" cy="5241290"/>
          </a:xfrm>
        </p:spPr>
        <p:txBody>
          <a:bodyPr vert="horz" wrap="square" lIns="68580" tIns="34290" rIns="68580" bIns="34290" anchor="t">
            <a:noAutofit/>
          </a:bodyPr>
          <a:lstStyle/>
          <a:p>
            <a:pPr marL="0" indent="0" eaLnBrk="1" latinLnBrk="0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200" b="1">
                <a:ea typeface="华文中宋" panose="02010600040101010101" pitchFamily="2" charset="-122"/>
              </a:rPr>
              <a:t>　　</a:t>
            </a:r>
            <a:r>
              <a:rPr lang="zh-CN" altLang="en-US" sz="3200" b="1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用典明志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。包含诗人对诸葛亮的</a:t>
            </a:r>
            <a:r>
              <a:rPr lang="zh-CN" altLang="en-US" sz="3200" b="1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仰慕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之情，并以此</a:t>
            </a:r>
            <a:r>
              <a:rPr lang="zh-CN" altLang="en-US" sz="3200" b="1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自勉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latinLnBrk="0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　　诸葛坚持北伐，虽“出师未捷身先死”，但终归名满天宇，“长使英雄泪满襟”。千载而下，有谁可与相提并论呢？奸臣当道，壮士</a:t>
            </a:r>
            <a:r>
              <a:rPr lang="zh-CN" altLang="en-US" sz="3200" b="1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报国无门的悲哀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对诸葛亮的崇敬之情，虽屡遭挫折，但</a:t>
            </a:r>
            <a:r>
              <a:rPr lang="zh-CN" altLang="en-US" sz="3200" b="1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意志并未消沉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4136" y="1038225"/>
            <a:ext cx="56769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陆诗</a:t>
            </a:r>
            <a:endParaRPr lang="zh-CN" altLang="en-US" sz="100" b="1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7938" name="标题 167937"/>
          <p:cNvSpPr>
            <a:spLocks noGrp="1"/>
          </p:cNvSpPr>
          <p:nvPr/>
        </p:nvSpPr>
        <p:spPr>
          <a:xfrm>
            <a:off x="1487805" y="287655"/>
            <a:ext cx="4226560" cy="8572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>
                <a:solidFill>
                  <a:srgbClr val="00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出师未捷身先死，长使英雄泪满澿。</a:t>
            </a:r>
            <a:endParaRPr lang="zh-CN" altLang="en-US" sz="3600" b="1">
              <a:solidFill>
                <a:srgbClr val="00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7939" name="文本占位符 167938"/>
          <p:cNvSpPr>
            <a:spLocks noGrp="1"/>
          </p:cNvSpPr>
          <p:nvPr/>
        </p:nvSpPr>
        <p:spPr>
          <a:xfrm>
            <a:off x="606425" y="1268730"/>
            <a:ext cx="5379085" cy="3895090"/>
          </a:xfrm>
          <a:prstGeom prst="rect">
            <a:avLst/>
          </a:prstGeom>
        </p:spPr>
        <p:txBody>
          <a:bodyPr vert="horz" lIns="68580" tIns="34290" rIns="68580" bIns="3429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出师</a:t>
            </a:r>
            <a:r>
              <a:rPr lang="en-US" altLang="zh-CN" sz="3200" b="1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en-US" sz="3200" b="1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诸葛亮为伐魏，曾六次</a:t>
            </a:r>
            <a:r>
              <a:rPr lang="zh-CN" altLang="en-US" sz="32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北伐中原</a:t>
            </a:r>
            <a:r>
              <a:rPr lang="zh-CN" altLang="en-US" sz="3200" b="1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。公元</a:t>
            </a:r>
            <a:r>
              <a:rPr lang="en-US" altLang="zh-CN" sz="3200" b="1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234</a:t>
            </a:r>
            <a:r>
              <a:rPr lang="zh-CN" altLang="en-US" sz="3200" b="1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年，他统率大军，占据了</a:t>
            </a:r>
            <a:r>
              <a:rPr lang="zh-CN" altLang="en-US" sz="32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五丈原</a:t>
            </a:r>
            <a:r>
              <a:rPr lang="zh-CN" altLang="en-US" sz="3200" b="1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，与司马懿隔着渭水相持一百多天。八月，因积劳成疾，病死军中，葬于</a:t>
            </a:r>
            <a:r>
              <a:rPr lang="zh-CN" altLang="en-US" sz="32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定军山。</a:t>
            </a:r>
            <a:endParaRPr lang="zh-CN" altLang="en-US" sz="3200" b="1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泪满襟</a:t>
            </a:r>
            <a:r>
              <a:rPr lang="en-US" altLang="zh-CN" sz="3200" b="1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en-US" sz="3200" b="1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献身精神的</a:t>
            </a:r>
            <a:r>
              <a:rPr lang="zh-CN" altLang="en-US" sz="32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景仰</a:t>
            </a:r>
            <a:r>
              <a:rPr lang="zh-CN" altLang="en-US" sz="3200" b="1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、事业未竟的</a:t>
            </a:r>
            <a:r>
              <a:rPr lang="zh-CN" altLang="en-US" sz="32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痛惜。</a:t>
            </a:r>
            <a:endParaRPr lang="zh-CN" altLang="en-US" sz="3200" b="1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这句诗，是诗人壮志难酬的苦痛和对诸葛亮的仰慕、叹惋之情熔铸成的千古名句。</a:t>
            </a:r>
            <a:r>
              <a:rPr lang="zh-CN" altLang="en-US" sz="32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endParaRPr lang="zh-CN" altLang="en-US" sz="3200" b="1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760" y="0"/>
            <a:ext cx="675005" cy="2548255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尾联对比</a:t>
            </a:r>
            <a:endParaRPr lang="zh-CN" altLang="en-US" sz="3200" b="1">
              <a:ln w="6600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/>
      <p:bldP spid="167939" grpId="0"/>
      <p:bldP spid="29698" grpId="0"/>
      <p:bldP spid="29699" grpId="1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/>
          <p:nvPr/>
        </p:nvSpPr>
        <p:spPr>
          <a:xfrm>
            <a:off x="458470" y="146050"/>
            <a:ext cx="1150493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蜀相</a:t>
            </a: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书愤</a:t>
            </a: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，从感情、风格和表现手法三方面，说明有什么异同。</a:t>
            </a:r>
            <a:endParaRPr lang="zh-CN" altLang="en-US" sz="4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" name="矩形 2"/>
          <p:cNvSpPr/>
          <p:nvPr/>
        </p:nvSpPr>
        <p:spPr>
          <a:xfrm>
            <a:off x="363855" y="1468120"/>
            <a:ext cx="115995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eaLnBrk="0" hangingPunct="0"/>
            <a:r>
              <a:rPr lang="zh-CN" altLang="en-US" sz="32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背景（知人论世）：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杜甫颠沛流离，流落到异地，寄人篱下。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 eaLnBrk="0" hangingPunct="0"/>
            <a:r>
              <a:rPr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陆游遭受贬谪，但是此时又重新被任用。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 eaLnBrk="0" hangingPunct="0"/>
            <a:endParaRPr lang="zh-CN" altLang="en-US" sz="32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200" y="2755265"/>
            <a:ext cx="11379200" cy="3636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buClrTx/>
            </a:pPr>
            <a:r>
              <a:rPr lang="zh-CN" altLang="en-US" sz="40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相同点：</a:t>
            </a:r>
            <a:endParaRPr lang="zh-CN" altLang="en-US" sz="40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buClrTx/>
            </a:pP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lang="en-US" altLang="zh-CN" sz="36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背景：</a:t>
            </a:r>
            <a:r>
              <a:rPr lang="zh-CN" altLang="en-US" sz="40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都作于动乱年代。</a:t>
            </a:r>
            <a:endParaRPr lang="zh-CN" altLang="en-US" sz="40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buClrTx/>
            </a:pP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lang="en-US" altLang="zh-CN" sz="36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 </a:t>
            </a: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作者经历：晚年之作</a:t>
            </a:r>
            <a:r>
              <a:rPr lang="en-US" altLang="zh-CN" sz="36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   </a:t>
            </a: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胸怀大志</a:t>
            </a:r>
            <a:r>
              <a:rPr lang="en-US" altLang="zh-CN" sz="36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   </a:t>
            </a: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不得重用</a:t>
            </a:r>
            <a:r>
              <a:rPr lang="en-US" altLang="zh-CN" sz="36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 ——(</a:t>
            </a: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创作时间、生活境遇</a:t>
            </a:r>
            <a:r>
              <a:rPr lang="en-US" altLang="zh-CN" sz="36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40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endParaRPr lang="zh-CN" altLang="en-US" sz="40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buClrTx/>
            </a:pP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lang="en-US" altLang="zh-CN" sz="36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都借用诸葛亮事迹表达情感。</a:t>
            </a:r>
            <a:endParaRPr lang="zh-CN" altLang="en-US" sz="36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129" y="1475423"/>
            <a:ext cx="690245" cy="29203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300" b="1">
                <a:latin typeface="微软雅黑" panose="020B0503020204020204" charset="-122"/>
                <a:ea typeface="微软雅黑" panose="020B0503020204020204" charset="-122"/>
              </a:rPr>
              <a:t>不同点分析</a:t>
            </a:r>
            <a:endParaRPr lang="zh-CN" altLang="en-US" sz="33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2345" y="0"/>
            <a:ext cx="11209655" cy="6492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</a:pPr>
            <a:endParaRPr lang="zh-CN" altLang="en-US" sz="32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Tx/>
            </a:pPr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lang="en-US" altLang="zh-CN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诗歌情感：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同样写诸葛亮，角度不同，意境情感迥异。 </a:t>
            </a:r>
            <a:endParaRPr lang="zh-CN" altLang="en-US" sz="32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ClrTx/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杜甫表达的是对于诸葛亮命运的慨叹，一代将才最终功亏一篑，抱憾离世，留下的是昔人已逝，风采不再的旷古悲凉。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抒发了对诸葛亮出师未捷身先死的惋惜和不得重用的痛苦。</a:t>
            </a:r>
            <a:endParaRPr lang="zh-CN" altLang="en-US" sz="3200" b="1"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  <a:p>
            <a:pPr>
              <a:buClrTx/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陆游作为一个失意的老者，在诗中表达了对于诸葛亮的钦佩和羡慕。钦佩诸葛亮的将才；羡慕诸葛亮遇到明主，得以大展宏图，成就事业。表达了收复失地的壮志，抒发了壮志未酬</a:t>
            </a: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功业未成的愤懑。</a:t>
            </a:r>
            <a:endParaRPr lang="zh-CN" altLang="en-US" sz="32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ClrTx/>
            </a:pPr>
            <a:endParaRPr lang="zh-CN" altLang="en-US" sz="32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buClrTx/>
            </a:pPr>
            <a:r>
              <a:rPr lang="en-US" altLang="zh-CN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作品风格：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杜甫沉郁顿挫</a:t>
            </a: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一三两联景仰和二四两联叹惋</a:t>
            </a: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 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陆游沉郁豪雄</a:t>
            </a: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以愤为意脉</a:t>
            </a: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 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句句是愤，字字是愤。感情沉郁</a:t>
            </a: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但二三四句大气磅礴</a:t>
            </a: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笔力雄浑</a:t>
            </a: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 </a:t>
            </a:r>
            <a:endParaRPr lang="en-US" altLang="zh-CN" sz="32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54455" y="797560"/>
            <a:ext cx="10391775" cy="474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表现手法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《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蜀相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》</a:t>
            </a:r>
            <a:endParaRPr lang="en-US" altLang="zh-CN" sz="3600" b="1" u="sng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先叙事、写景，景中融情，然后抒发感慨，全诗借景抒情，借古抒怀，抒发了诗人壮志未酬的悲痛。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36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《</a:t>
            </a:r>
            <a:r>
              <a:rPr lang="zh-CN" altLang="en-US" sz="36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书愤</a:t>
            </a:r>
            <a:r>
              <a:rPr lang="en-US" altLang="zh-CN" sz="36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》</a:t>
            </a:r>
            <a:endParaRPr lang="en-US" altLang="zh-CN" sz="36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36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先忆过去，再写现在，最后以诸葛亮自况，全诗着重写自己的“愤”写得大气磅礴，笔力雄健。</a:t>
            </a:r>
            <a:endParaRPr lang="zh-CN" altLang="en-US" sz="36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559" y="1135063"/>
            <a:ext cx="690245" cy="29203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300" b="1">
                <a:latin typeface="微软雅黑" panose="020B0503020204020204" charset="-122"/>
                <a:ea typeface="微软雅黑" panose="020B0503020204020204" charset="-122"/>
              </a:rPr>
              <a:t>不同点分析</a:t>
            </a:r>
            <a:endParaRPr lang="zh-CN" altLang="en-US" sz="33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2" y="3105924"/>
            <a:ext cx="7554814" cy="333419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37595" cy="123759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954405" y="0"/>
              <a:ext cx="1237595" cy="123759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154776"/>
              <a:ext cx="9717866" cy="115834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 flipV="1">
              <a:off x="0" y="5620404"/>
              <a:ext cx="12192000" cy="1237595"/>
              <a:chOff x="0" y="3701143"/>
              <a:chExt cx="12192000" cy="1237595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701143"/>
                <a:ext cx="1237595" cy="1237595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954405" y="3701143"/>
                <a:ext cx="1237595" cy="1237595"/>
              </a:xfrm>
              <a:prstGeom prst="rect">
                <a:avLst/>
              </a:prstGeom>
            </p:spPr>
          </p:pic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549" y="1237298"/>
              <a:ext cx="115834" cy="4383404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6596121"/>
              <a:ext cx="9717866" cy="115834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96712" y="1237298"/>
              <a:ext cx="115834" cy="4383404"/>
            </a:xfrm>
            <a:prstGeom prst="rect">
              <a:avLst/>
            </a:prstGeom>
          </p:spPr>
        </p:pic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4913" y="2908973"/>
            <a:ext cx="1194920" cy="2426418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8373" y="3710207"/>
            <a:ext cx="1106540" cy="72730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535" y="3767007"/>
            <a:ext cx="423539" cy="278382"/>
          </a:xfrm>
          <a:prstGeom prst="rect">
            <a:avLst/>
          </a:prstGeom>
        </p:spPr>
      </p:pic>
      <p:pic>
        <p:nvPicPr>
          <p:cNvPr id="5" name="图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262453">
            <a:off x="1558925" y="839470"/>
            <a:ext cx="2209800" cy="458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769485" y="1854200"/>
            <a:ext cx="605726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 b="1"/>
              <a:t>古今中外不缺演奏的大师</a:t>
            </a:r>
            <a:endParaRPr lang="zh-CN" altLang="en-US" sz="4000" b="1"/>
          </a:p>
          <a:p>
            <a:r>
              <a:rPr lang="zh-CN" altLang="en-US" sz="4000" b="1"/>
              <a:t>却极少有人能以文字的形式把他们的演奏技巧和演出效果记录下来</a:t>
            </a:r>
            <a:r>
              <a:rPr lang="en-US" altLang="zh-CN" sz="4000" b="1"/>
              <a:t>    </a:t>
            </a:r>
            <a:r>
              <a:rPr lang="zh-CN" altLang="en-US" sz="4000" b="1"/>
              <a:t>因为</a:t>
            </a:r>
            <a:r>
              <a:rPr lang="en-US" altLang="zh-CN" sz="4000" b="1"/>
              <a:t>......</a:t>
            </a:r>
            <a:endParaRPr lang="en-US" altLang="zh-CN" sz="4000" b="1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4" name="图片 8193" descr="C:/Users/zph/AppData/Local/Temp/Rar$DIa1220.13512/poet2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10775285" y="5084938"/>
            <a:ext cx="1234732" cy="1182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矩形 8194"/>
          <p:cNvSpPr/>
          <p:nvPr/>
        </p:nvSpPr>
        <p:spPr>
          <a:xfrm>
            <a:off x="913300" y="1556906"/>
            <a:ext cx="10365084" cy="3371850"/>
          </a:xfrm>
          <a:prstGeom prst="rect">
            <a:avLst/>
          </a:prstGeom>
          <a:noFill/>
          <a:ln w="9525" cap="flat" cmpd="sng">
            <a:pattFill prst="pct25">
              <a:fgClr>
                <a:schemeClr val="tx1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lIns="108819" tIns="54409" rIns="108819" bIns="54409">
            <a:spAutoFit/>
          </a:bodyPr>
          <a:p>
            <a:pPr defTabSz="1085850">
              <a:lnSpc>
                <a:spcPct val="110000"/>
              </a:lnSpc>
            </a:pPr>
            <a:r>
              <a:rPr lang="zh-CN" altLang="en-US" sz="3300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</a:rPr>
              <a:t>想当年，诗人北望中原，收复失地的壮心豪气，有如山涌，何等气魄！诗人何曾想过杀敌报国之路竟会如此艰难？时诗人被黜在野，想山河破碎中原未复，感小人误国世事多艰，</a:t>
            </a:r>
            <a:r>
              <a:rPr lang="zh-CN" altLang="en-US" sz="3200">
                <a:latin typeface="黑体" panose="0201060906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3200" u="sng">
                <a:solidFill>
                  <a:srgbClr val="000099"/>
                </a:solidFill>
                <a:latin typeface="Verdana" panose="020B0604030504040204" pitchFamily="34" charset="0"/>
                <a:ea typeface="楷体_GB2312" panose="02010609030101010101" pitchFamily="49" charset="-122"/>
              </a:rPr>
              <a:t>国仇未报壮士老，匣中宝剑夜有声</a:t>
            </a:r>
            <a:r>
              <a:rPr lang="zh-CN" altLang="en-US" sz="3200">
                <a:solidFill>
                  <a:srgbClr val="000099"/>
                </a:solidFill>
                <a:latin typeface="Verdana" panose="020B0604030504040204" pitchFamily="34" charset="0"/>
                <a:ea typeface="楷体_GB2312" panose="02010609030101010101" pitchFamily="49" charset="-122"/>
              </a:rPr>
              <a:t>”，</a:t>
            </a:r>
            <a:r>
              <a:rPr lang="zh-CN" altLang="en-US" sz="3200">
                <a:latin typeface="Verdana" panose="020B0604030504040204" pitchFamily="34" charset="0"/>
                <a:ea typeface="楷体_GB2312" panose="02010609030101010101" pitchFamily="49" charset="-122"/>
              </a:rPr>
              <a:t>开篇</a:t>
            </a:r>
            <a:r>
              <a:rPr lang="zh-CN" altLang="en-US" sz="3200">
                <a:solidFill>
                  <a:srgbClr val="FF0000"/>
                </a:solidFill>
                <a:latin typeface="Verdana" panose="020B0604030504040204" pitchFamily="34" charset="0"/>
                <a:ea typeface="楷体_GB2312" panose="02010609030101010101" pitchFamily="49" charset="-122"/>
              </a:rPr>
              <a:t>直抒胸臆</a:t>
            </a:r>
            <a:r>
              <a:rPr lang="zh-CN" altLang="en-US" sz="3200">
                <a:latin typeface="Verdana" panose="020B0604030504040204" pitchFamily="34" charset="0"/>
                <a:ea typeface="楷体_GB2312" panose="02010609030101010101" pitchFamily="49" charset="-122"/>
              </a:rPr>
              <a:t>，</a:t>
            </a: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</a:rPr>
              <a:t>郁愤之情喷薄而出，引出如山的壮志豪情。</a:t>
            </a:r>
            <a:endParaRPr lang="zh-CN" altLang="en-US" sz="32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196" name="矩形 8195"/>
          <p:cNvSpPr/>
          <p:nvPr/>
        </p:nvSpPr>
        <p:spPr>
          <a:xfrm>
            <a:off x="1056135" y="477705"/>
            <a:ext cx="9068456" cy="692150"/>
          </a:xfrm>
          <a:prstGeom prst="rect">
            <a:avLst/>
          </a:prstGeom>
          <a:noFill/>
          <a:ln w="9525">
            <a:noFill/>
          </a:ln>
        </p:spPr>
        <p:txBody>
          <a:bodyPr lIns="108819" tIns="54409" rIns="108819" bIns="54409">
            <a:spAutoFit/>
          </a:bodyPr>
          <a:p>
            <a:pPr defTabSz="1085850">
              <a:buClrTx/>
              <a:buSzPct val="100000"/>
              <a:buFontTx/>
              <a:buNone/>
            </a:pPr>
            <a:r>
              <a:rPr lang="en-US" altLang="zh-CN" sz="3800" b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rPr>
              <a:t>【</a:t>
            </a:r>
            <a:r>
              <a:rPr lang="zh-CN" altLang="en-US" sz="3800" b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rPr>
              <a:t>首联</a:t>
            </a:r>
            <a:r>
              <a:rPr lang="en-US" altLang="zh-CN" sz="3800" b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rPr>
              <a:t>】</a:t>
            </a:r>
            <a:r>
              <a:rPr lang="zh-CN" altLang="en-US" sz="3200" b="0" u="sng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Wingdings" panose="05000000000000000000" pitchFamily="2" charset="2"/>
              </a:rPr>
              <a:t>早岁那知世事艰，中原北望气如山</a:t>
            </a:r>
            <a:r>
              <a:rPr lang="zh-CN" altLang="en-US" sz="3200" b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Wingdings" panose="05000000000000000000" pitchFamily="2" charset="2"/>
              </a:rPr>
              <a:t>。</a:t>
            </a:r>
            <a:endParaRPr lang="zh-CN" altLang="en-US" sz="3200" b="0">
              <a:solidFill>
                <a:srgbClr val="000099"/>
              </a:solidFill>
              <a:effectLst>
                <a:outerShdw blurRad="38100" dist="38100" dir="2700000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197" name="矩形 8196"/>
          <p:cNvSpPr/>
          <p:nvPr/>
        </p:nvSpPr>
        <p:spPr>
          <a:xfrm>
            <a:off x="8975560" y="5803876"/>
            <a:ext cx="1723546" cy="360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Autofit/>
          </a:bodyPr>
          <a:p>
            <a:pPr algn="ctr" defTabSz="911225">
              <a:buClrTx/>
              <a:buSzPct val="100000"/>
              <a:buFontTx/>
              <a:buNone/>
            </a:pPr>
            <a:r>
              <a:rPr lang="zh-CN" altLang="en-US" sz="3600">
                <a:noFill/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逐联赏析逐联赏析</a:t>
            </a:r>
            <a:endParaRPr lang="zh-CN" altLang="en-US" sz="3600">
              <a:noFill/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nimBg="1"/>
      <p:bldP spid="819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图片 9217" descr="C:/Users/zph/AppData/Local/Temp/Rar$DIa1220.13512/CA3FB54EE7F72E98984F39348FB3C5AA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10919708" y="5011933"/>
            <a:ext cx="1053807" cy="126806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矩形 9218"/>
          <p:cNvSpPr/>
          <p:nvPr/>
        </p:nvSpPr>
        <p:spPr>
          <a:xfrm>
            <a:off x="840295" y="1629910"/>
            <a:ext cx="10726933" cy="3895725"/>
          </a:xfrm>
          <a:prstGeom prst="rect">
            <a:avLst/>
          </a:prstGeom>
          <a:noFill/>
          <a:ln w="9525" cap="flat" cmpd="sng">
            <a:pattFill prst="pct25">
              <a:fgClr>
                <a:schemeClr val="tx1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lIns="108819" tIns="54409" rIns="108819" bIns="54409">
            <a:spAutoFit/>
          </a:bodyPr>
          <a:p>
            <a:pPr defTabSz="1085850">
              <a:lnSpc>
                <a:spcPct val="110000"/>
              </a:lnSpc>
            </a:pP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</a:rPr>
              <a:t>    颔联追述</a:t>
            </a:r>
            <a:r>
              <a:rPr lang="en-US" altLang="zh-CN" sz="3200">
                <a:latin typeface="楷体_GB2312" panose="02010609030101010101" pitchFamily="49" charset="-122"/>
                <a:ea typeface="楷体_GB2312" panose="02010609030101010101" pitchFamily="49" charset="-122"/>
              </a:rPr>
              <a:t>25</a:t>
            </a: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</a:rPr>
              <a:t>年前宋军的两次抗金胜仗。</a:t>
            </a:r>
            <a:endParaRPr lang="zh-CN" altLang="en-US" sz="32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defTabSz="1085850">
              <a:lnSpc>
                <a:spcPct val="110000"/>
              </a:lnSpc>
            </a:pP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</a:rPr>
              <a:t>    宋高宗绍兴</a:t>
            </a:r>
            <a:r>
              <a:rPr lang="en-US" altLang="zh-CN" sz="3200">
                <a:latin typeface="楷体_GB2312" panose="02010609030101010101" pitchFamily="49" charset="-122"/>
                <a:ea typeface="楷体_GB2312" panose="02010609030101010101" pitchFamily="49" charset="-122"/>
              </a:rPr>
              <a:t>31</a:t>
            </a: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</a:rPr>
              <a:t>年冬，金主完颜亮南侵，宋军在瓜洲击溃金兵。第</a:t>
            </a:r>
            <a:r>
              <a:rPr lang="en-US" altLang="zh-CN" sz="3200"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</a:rPr>
              <a:t>年，宋军从西北前线出击，收复大散关。诗中，“楼船”与“夜雪”、“铁马”与“秋风”的意象，两两相合，构成两幅意气豪迈的战争画卷。诗人以曾经的辉煌战例与“</a:t>
            </a:r>
            <a:r>
              <a:rPr lang="zh-CN" altLang="en-US" sz="3200" u="sng">
                <a:solidFill>
                  <a:srgbClr val="3114A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有心杀贼，无力回天</a:t>
            </a: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</a:rPr>
              <a:t>”的现实，形成</a:t>
            </a:r>
            <a:r>
              <a:rPr lang="zh-CN" altLang="en-US" sz="3200">
                <a:solidFill>
                  <a:srgbClr val="00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鲜明对照</a:t>
            </a: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</a:rPr>
              <a:t>，细细品味，包含了</a:t>
            </a:r>
            <a:r>
              <a:rPr lang="zh-CN" altLang="en-US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壮志难酬的愤激和辛酸</a:t>
            </a: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sz="32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220" name="矩形 9219"/>
          <p:cNvSpPr/>
          <p:nvPr/>
        </p:nvSpPr>
        <p:spPr>
          <a:xfrm>
            <a:off x="840295" y="693545"/>
            <a:ext cx="9408087" cy="600075"/>
          </a:xfrm>
          <a:prstGeom prst="rect">
            <a:avLst/>
          </a:prstGeom>
          <a:noFill/>
          <a:ln w="9525">
            <a:noFill/>
          </a:ln>
        </p:spPr>
        <p:txBody>
          <a:bodyPr lIns="108819" tIns="54409" rIns="108819" bIns="54409">
            <a:spAutoFit/>
          </a:bodyPr>
          <a:p>
            <a:pPr defTabSz="1085850">
              <a:buClrTx/>
              <a:buSzPct val="100000"/>
              <a:buFontTx/>
              <a:buNone/>
            </a:pPr>
            <a:r>
              <a:rPr lang="en-US" altLang="zh-CN" sz="3200" b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rPr>
              <a:t>【</a:t>
            </a:r>
            <a:r>
              <a:rPr lang="zh-CN" altLang="en-US" sz="3200" b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rPr>
              <a:t>颔联</a:t>
            </a:r>
            <a:r>
              <a:rPr lang="en-US" altLang="zh-CN" sz="3200" b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rPr>
              <a:t>】</a:t>
            </a:r>
            <a:r>
              <a:rPr lang="zh-CN" altLang="en-US" sz="3200" b="0" u="sng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方正姚体" panose="02010601030101010101" pitchFamily="2" charset="-122"/>
                <a:sym typeface="Wingdings" panose="05000000000000000000" pitchFamily="2" charset="2"/>
              </a:rPr>
              <a:t>楼船夜雪瓜洲渡，铁马秋风大散关</a:t>
            </a:r>
            <a:r>
              <a:rPr lang="zh-CN" altLang="en-US" sz="3200" b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。</a:t>
            </a:r>
            <a:endParaRPr lang="zh-CN" altLang="en-US" sz="3200" b="0">
              <a:solidFill>
                <a:srgbClr val="000099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1" name="矩形 9220"/>
          <p:cNvSpPr/>
          <p:nvPr/>
        </p:nvSpPr>
        <p:spPr>
          <a:xfrm>
            <a:off x="9262818" y="5803876"/>
            <a:ext cx="1580711" cy="43326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Autofit/>
          </a:bodyPr>
          <a:p>
            <a:pPr algn="ctr" defTabSz="911225">
              <a:buClrTx/>
              <a:buSzPct val="100000"/>
              <a:buFontTx/>
              <a:buNone/>
            </a:pPr>
            <a:r>
              <a:rPr lang="zh-CN" altLang="en-US" sz="3600">
                <a:noFill/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逐联赏析逐联赏析</a:t>
            </a:r>
            <a:endParaRPr lang="zh-CN" altLang="en-US" sz="3600">
              <a:noFill/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21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23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9219">
                                            <p:txEl>
                                              <p:charRg st="23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2" name="图片 10241" descr="C:/Users/zph/AppData/Local/Temp/Rar$DIa1220.13512/153577"/>
          <p:cNvPicPr>
            <a:picLocks noChangeAspect="1"/>
          </p:cNvPicPr>
          <p:nvPr/>
        </p:nvPicPr>
        <p:blipFill>
          <a:blip r:embed="rId1" r:link="rId2">
            <a:clrChange>
              <a:clrFrom>
                <a:srgbClr val="F3EFE6"/>
              </a:clrFrom>
              <a:clrTo>
                <a:srgbClr val="F3EFE6">
                  <a:alpha val="0"/>
                </a:srgbClr>
              </a:clrTo>
            </a:clrChange>
          </a:blip>
          <a:srcRect l="6874"/>
          <a:stretch>
            <a:fillRect/>
          </a:stretch>
        </p:blipFill>
        <p:spPr>
          <a:xfrm>
            <a:off x="10654669" y="5011933"/>
            <a:ext cx="1534687" cy="13109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矩形 10242"/>
          <p:cNvSpPr/>
          <p:nvPr/>
        </p:nvSpPr>
        <p:spPr>
          <a:xfrm>
            <a:off x="913300" y="1629910"/>
            <a:ext cx="10293666" cy="4539615"/>
          </a:xfrm>
          <a:prstGeom prst="rect">
            <a:avLst/>
          </a:prstGeom>
          <a:noFill/>
          <a:ln w="9525" cap="flat" cmpd="sng">
            <a:pattFill prst="pct25">
              <a:fgClr>
                <a:schemeClr val="tx1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lIns="108819" tIns="54409" rIns="108819" bIns="54409">
            <a:spAutoFit/>
          </a:bodyPr>
          <a:p>
            <a:pPr defTabSz="1085850"/>
            <a:r>
              <a:rPr lang="zh-CN" altLang="en-US" sz="3600">
                <a:latin typeface="楷体_GB2312" panose="02010609030101010101" pitchFamily="49" charset="-122"/>
                <a:ea typeface="楷体_GB2312" panose="02010609030101010101" pitchFamily="49" charset="-122"/>
              </a:rPr>
              <a:t>    颈联诗人借“</a:t>
            </a:r>
            <a:r>
              <a:rPr lang="zh-CN" altLang="en-US" sz="3600">
                <a:solidFill>
                  <a:srgbClr val="00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塞上长城</a:t>
            </a:r>
            <a:r>
              <a:rPr lang="zh-CN" altLang="en-US" sz="3600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36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典故</a:t>
            </a:r>
            <a:r>
              <a:rPr lang="zh-CN" altLang="en-US" sz="3600">
                <a:latin typeface="楷体_GB2312" panose="02010609030101010101" pitchFamily="49" charset="-122"/>
                <a:ea typeface="楷体_GB2312" panose="02010609030101010101" pitchFamily="49" charset="-122"/>
              </a:rPr>
              <a:t>明志。</a:t>
            </a:r>
            <a:endParaRPr lang="zh-CN" altLang="en-US" sz="36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defTabSz="1085850"/>
            <a:r>
              <a:rPr lang="zh-CN" altLang="en-US" sz="3600">
                <a:latin typeface="楷体_GB2312" panose="02010609030101010101" pitchFamily="49" charset="-122"/>
                <a:ea typeface="楷体_GB2312" panose="02010609030101010101" pitchFamily="49" charset="-122"/>
              </a:rPr>
              <a:t>    南朝宋文帝听信谗言杀名将檀道济，檀道济说：“</a:t>
            </a:r>
            <a:r>
              <a:rPr lang="zh-CN" altLang="en-US" sz="3600" u="sng">
                <a:solidFill>
                  <a:srgbClr val="00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自毁汝万里长城</a:t>
            </a:r>
            <a:r>
              <a:rPr lang="zh-CN" altLang="en-US" sz="3600">
                <a:latin typeface="楷体_GB2312" panose="02010609030101010101" pitchFamily="49" charset="-122"/>
                <a:ea typeface="楷体_GB2312" panose="02010609030101010101" pitchFamily="49" charset="-122"/>
              </a:rPr>
              <a:t>。”陆游以此自许，可见其年轻时就立下了征战沙场、收复山河的远大志向，很有舍我其谁的劲头。现实是诗人</a:t>
            </a:r>
            <a:r>
              <a:rPr lang="zh-CN" altLang="en-US" sz="36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报国无门，壮志难酬</a:t>
            </a:r>
            <a:r>
              <a:rPr lang="zh-CN" altLang="en-US" sz="3600">
                <a:latin typeface="楷体_GB2312" panose="02010609030101010101" pitchFamily="49" charset="-122"/>
                <a:ea typeface="楷体_GB2312" panose="02010609030101010101" pitchFamily="49" charset="-122"/>
              </a:rPr>
              <a:t>。一个</a:t>
            </a:r>
            <a:r>
              <a:rPr lang="zh-CN" altLang="en-US" sz="36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“空”</a:t>
            </a:r>
            <a:r>
              <a:rPr lang="zh-CN" altLang="en-US" sz="3600">
                <a:latin typeface="楷体_GB2312" panose="02010609030101010101" pitchFamily="49" charset="-122"/>
                <a:ea typeface="楷体_GB2312" panose="02010609030101010101" pitchFamily="49" charset="-122"/>
              </a:rPr>
              <a:t>字，几乎是一生奋斗无成的写照。揽镜自照，却是两鬓先白，时日不多。身世之感，国家之痛，不由人不</a:t>
            </a:r>
            <a:r>
              <a:rPr lang="zh-CN" altLang="en-US" sz="360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悲从中来</a:t>
            </a:r>
            <a:r>
              <a:rPr lang="zh-CN" altLang="en-US" sz="360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sz="36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0244" name="矩形 10243"/>
          <p:cNvSpPr/>
          <p:nvPr/>
        </p:nvSpPr>
        <p:spPr>
          <a:xfrm>
            <a:off x="1152946" y="622127"/>
            <a:ext cx="9333494" cy="600075"/>
          </a:xfrm>
          <a:prstGeom prst="rect">
            <a:avLst/>
          </a:prstGeom>
          <a:noFill/>
          <a:ln w="9525">
            <a:noFill/>
          </a:ln>
        </p:spPr>
        <p:txBody>
          <a:bodyPr lIns="108819" tIns="54409" rIns="108819" bIns="54409">
            <a:spAutoFit/>
          </a:bodyPr>
          <a:p>
            <a:pPr defTabSz="1085850"/>
            <a:r>
              <a:rPr lang="en-US" altLang="zh-CN" sz="3200" b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200" b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颈联</a:t>
            </a:r>
            <a:r>
              <a:rPr lang="en-US" altLang="zh-CN" sz="3200" b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200" u="sng">
                <a:solidFill>
                  <a:srgbClr val="000099"/>
                </a:solidFill>
                <a:latin typeface="Verdana" panose="020B0604030504040204" pitchFamily="34" charset="0"/>
                <a:ea typeface="方正姚体" panose="02010601030101010101" pitchFamily="2" charset="-122"/>
              </a:rPr>
              <a:t>塞上长城空自许，镜中衰鬓已先斑</a:t>
            </a:r>
            <a:r>
              <a:rPr lang="zh-CN" altLang="en-US" sz="32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5" name="椭圆 10244"/>
          <p:cNvSpPr/>
          <p:nvPr/>
        </p:nvSpPr>
        <p:spPr>
          <a:xfrm>
            <a:off x="4439745" y="622127"/>
            <a:ext cx="503098" cy="647520"/>
          </a:xfrm>
          <a:prstGeom prst="ellipse">
            <a:avLst/>
          </a:prstGeom>
          <a:noFill/>
          <a:ln w="349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>
              <a:latin typeface="Arial" panose="020B0604020202020204" pitchFamily="34" charset="0"/>
            </a:endParaRPr>
          </a:p>
        </p:txBody>
      </p:sp>
      <p:sp>
        <p:nvSpPr>
          <p:cNvPr id="10246" name="矩形 10245"/>
          <p:cNvSpPr/>
          <p:nvPr/>
        </p:nvSpPr>
        <p:spPr>
          <a:xfrm>
            <a:off x="9262818" y="5803876"/>
            <a:ext cx="1580711" cy="43326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Autofit/>
          </a:bodyPr>
          <a:p>
            <a:pPr algn="ctr" defTabSz="911225">
              <a:buClrTx/>
              <a:buSzPct val="100000"/>
              <a:buFontTx/>
              <a:buNone/>
            </a:pPr>
            <a:r>
              <a:rPr lang="zh-CN" altLang="en-US" sz="3600">
                <a:noFill/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逐联赏析逐联赏析</a:t>
            </a:r>
            <a:endParaRPr lang="zh-CN" altLang="en-US" sz="3600">
              <a:noFill/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4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21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243">
                                            <p:txEl>
                                              <p:charRg st="21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图片 11265" descr="C:/Users/zph/AppData/Local/Temp/Rar$DIa1220.13512/CD002651-0782"/>
          <p:cNvPicPr>
            <a:picLocks noChangeAspect="1"/>
          </p:cNvPicPr>
          <p:nvPr/>
        </p:nvPicPr>
        <p:blipFill>
          <a:blip r:embed="rId1" r:link="rId2">
            <a:clrChange>
              <a:clrFrom>
                <a:srgbClr val="EFE6DD"/>
              </a:clrFrom>
              <a:clrTo>
                <a:srgbClr val="EFE6DD">
                  <a:alpha val="0"/>
                </a:srgbClr>
              </a:clrTo>
            </a:clrChange>
          </a:blip>
          <a:srcRect l="5750" t="14330" r="6874"/>
          <a:stretch>
            <a:fillRect/>
          </a:stretch>
        </p:blipFill>
        <p:spPr>
          <a:xfrm>
            <a:off x="10775285" y="5372196"/>
            <a:ext cx="1229971" cy="98238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矩形 11266"/>
          <p:cNvSpPr/>
          <p:nvPr/>
        </p:nvSpPr>
        <p:spPr>
          <a:xfrm>
            <a:off x="840295" y="1341065"/>
            <a:ext cx="10436501" cy="4070985"/>
          </a:xfrm>
          <a:prstGeom prst="rect">
            <a:avLst/>
          </a:prstGeom>
          <a:noFill/>
          <a:ln w="9525" cap="flat" cmpd="sng">
            <a:pattFill prst="pct25">
              <a:fgClr>
                <a:schemeClr val="tx1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lIns="108819" tIns="54409" rIns="108819" bIns="54409">
            <a:spAutoFit/>
          </a:bodyPr>
          <a:p>
            <a:pPr defTabSz="1085850">
              <a:lnSpc>
                <a:spcPct val="115000"/>
              </a:lnSpc>
            </a:pP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3200">
                <a:latin typeface="楷体_GB2312" panose="02010609030101010101" pitchFamily="49" charset="-122"/>
              </a:rPr>
              <a:t>尾联</a:t>
            </a:r>
            <a:r>
              <a:rPr lang="zh-CN" altLang="en-US" sz="3200">
                <a:latin typeface="Verdana" panose="020B0604030504040204" pitchFamily="34" charset="0"/>
              </a:rPr>
              <a:t>亦</a:t>
            </a:r>
            <a:r>
              <a:rPr lang="zh-CN" altLang="en-US" sz="3200">
                <a:solidFill>
                  <a:srgbClr val="FF0000"/>
                </a:solidFill>
                <a:latin typeface="Verdana" panose="020B0604030504040204" pitchFamily="34" charset="0"/>
              </a:rPr>
              <a:t>用典</a:t>
            </a:r>
            <a:r>
              <a:rPr lang="zh-CN" altLang="en-US" sz="3200">
                <a:latin typeface="Verdana" panose="020B0604030504040204" pitchFamily="34" charset="0"/>
              </a:rPr>
              <a:t>明志。</a:t>
            </a:r>
            <a:endParaRPr lang="zh-CN" altLang="en-US" sz="3200">
              <a:latin typeface="Verdana" panose="020B0604030504040204" pitchFamily="34" charset="0"/>
            </a:endParaRPr>
          </a:p>
          <a:p>
            <a:pPr defTabSz="1085850">
              <a:lnSpc>
                <a:spcPct val="115000"/>
              </a:lnSpc>
            </a:pPr>
            <a:r>
              <a:rPr lang="zh-CN" altLang="en-US" sz="3200">
                <a:latin typeface="Verdana" panose="020B0604030504040204" pitchFamily="34" charset="0"/>
              </a:rPr>
              <a:t>    </a:t>
            </a:r>
            <a:r>
              <a:rPr lang="zh-CN" altLang="en-US" sz="3200">
                <a:latin typeface="楷体_GB2312" panose="02010609030101010101" pitchFamily="49" charset="-122"/>
              </a:rPr>
              <a:t>诸葛亮坚持北伐，上表出师，忠心为主，是何等慷慨。虽然最终</a:t>
            </a:r>
            <a:r>
              <a:rPr lang="zh-CN" altLang="en-US" sz="3200">
                <a:latin typeface="宋体" panose="02010600030101010101" pitchFamily="2" charset="-122"/>
              </a:rPr>
              <a:t>“</a:t>
            </a:r>
            <a:r>
              <a:rPr lang="zh-CN" altLang="en-US" sz="3200">
                <a:latin typeface="楷体_GB2312" panose="02010609030101010101" pitchFamily="49" charset="-122"/>
              </a:rPr>
              <a:t>未捷身死</a:t>
            </a:r>
            <a:r>
              <a:rPr lang="zh-CN" altLang="en-US" sz="3200">
                <a:latin typeface="宋体" panose="02010600030101010101" pitchFamily="2" charset="-122"/>
              </a:rPr>
              <a:t>”</a:t>
            </a:r>
            <a:r>
              <a:rPr lang="zh-CN" altLang="en-US" sz="3200">
                <a:latin typeface="楷体_GB2312" panose="02010609030101010101" pitchFamily="49" charset="-122"/>
              </a:rPr>
              <a:t>，但名满天下。千载以来，有谁可与之相提并论？诗人实际是</a:t>
            </a:r>
            <a:r>
              <a:rPr lang="zh-CN" altLang="en-US" sz="3200">
                <a:solidFill>
                  <a:srgbClr val="3114AC"/>
                </a:solidFill>
                <a:latin typeface="Verdana" panose="020B0604030504040204" pitchFamily="34" charset="0"/>
                <a:ea typeface="华文中宋" panose="02010600040101010101" pitchFamily="2" charset="-122"/>
              </a:rPr>
              <a:t>以诸葛亮自况，</a:t>
            </a:r>
            <a:r>
              <a:rPr lang="zh-CN" altLang="en-US" sz="3200">
                <a:latin typeface="Verdana" panose="020B0604030504040204" pitchFamily="34" charset="0"/>
              </a:rPr>
              <a:t>意在斥责朝廷上下碌碌奸人苟安主降，也表明自己并未消沉的英雄气概，恢复中原的决心</a:t>
            </a:r>
            <a:r>
              <a:rPr lang="zh-CN" altLang="en-US" sz="3200">
                <a:solidFill>
                  <a:srgbClr val="3114AC"/>
                </a:solidFill>
                <a:latin typeface="Verdana" panose="020B0604030504040204" pitchFamily="34" charset="0"/>
                <a:ea typeface="华文中宋" panose="02010600040101010101" pitchFamily="2" charset="-122"/>
              </a:rPr>
              <a:t>至死不渝</a:t>
            </a:r>
            <a:r>
              <a:rPr lang="zh-CN" altLang="en-US" sz="3200">
                <a:latin typeface="Verdana" panose="020B0604030504040204" pitchFamily="34" charset="0"/>
              </a:rPr>
              <a:t>。诗人在现实里找不到出路，转而将渺茫的希望寄托在古贤身上，真是万般无奈。</a:t>
            </a:r>
            <a:endParaRPr lang="zh-CN" altLang="en-US" sz="3200">
              <a:latin typeface="Verdana" panose="020B0604030504040204" pitchFamily="34" charset="0"/>
            </a:endParaRPr>
          </a:p>
        </p:txBody>
      </p:sp>
      <p:sp>
        <p:nvSpPr>
          <p:cNvPr id="11268" name="矩形 11267"/>
          <p:cNvSpPr/>
          <p:nvPr/>
        </p:nvSpPr>
        <p:spPr>
          <a:xfrm>
            <a:off x="1200558" y="622127"/>
            <a:ext cx="8828810" cy="600075"/>
          </a:xfrm>
          <a:prstGeom prst="rect">
            <a:avLst/>
          </a:prstGeom>
          <a:noFill/>
          <a:ln w="9525">
            <a:noFill/>
          </a:ln>
        </p:spPr>
        <p:txBody>
          <a:bodyPr lIns="108819" tIns="54409" rIns="108819" bIns="54409">
            <a:spAutoFit/>
          </a:bodyPr>
          <a:p>
            <a:pPr defTabSz="1085850">
              <a:buClrTx/>
              <a:buSzPct val="100000"/>
              <a:buFontTx/>
              <a:buNone/>
            </a:pPr>
            <a:r>
              <a:rPr lang="en-US" altLang="zh-CN" sz="3200" b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rPr>
              <a:t>【</a:t>
            </a:r>
            <a:r>
              <a:rPr lang="zh-CN" altLang="en-US" sz="3200" b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rPr>
              <a:t>尾联</a:t>
            </a:r>
            <a:r>
              <a:rPr lang="en-US" altLang="zh-CN" sz="3200" b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Wingdings" panose="05000000000000000000" pitchFamily="2" charset="2"/>
              </a:rPr>
              <a:t>】</a:t>
            </a:r>
            <a:r>
              <a:rPr lang="zh-CN" altLang="en-US" sz="3200" b="0" u="sng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方正姚体" panose="02010601030101010101" pitchFamily="2" charset="-122"/>
                <a:sym typeface="Wingdings" panose="05000000000000000000" pitchFamily="2" charset="2"/>
              </a:rPr>
              <a:t>出师一表真名世，千载谁堪伯仲间</a:t>
            </a:r>
            <a:r>
              <a:rPr lang="zh-CN" altLang="en-US" sz="3200" b="0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方正姚体" panose="02010601030101010101" pitchFamily="2" charset="-122"/>
                <a:sym typeface="Wingdings" panose="05000000000000000000" pitchFamily="2" charset="2"/>
              </a:rPr>
              <a:t>。</a:t>
            </a:r>
            <a:endParaRPr lang="zh-CN" altLang="en-US" sz="3200" b="0">
              <a:solidFill>
                <a:srgbClr val="000099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方正姚体" panose="02010601030101010101" pitchFamily="2" charset="-122"/>
            </a:endParaRPr>
          </a:p>
        </p:txBody>
      </p:sp>
      <p:sp>
        <p:nvSpPr>
          <p:cNvPr id="11269" name="矩形 11268"/>
          <p:cNvSpPr/>
          <p:nvPr/>
        </p:nvSpPr>
        <p:spPr>
          <a:xfrm>
            <a:off x="9262818" y="5803876"/>
            <a:ext cx="1580711" cy="43326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Autofit/>
          </a:bodyPr>
          <a:p>
            <a:pPr algn="ctr" defTabSz="911225">
              <a:buClrTx/>
              <a:buSzPct val="100000"/>
              <a:buFontTx/>
              <a:buNone/>
            </a:pPr>
            <a:r>
              <a:rPr lang="zh-CN" altLang="en-US" sz="3600">
                <a:noFill/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逐联赏析逐联赏析</a:t>
            </a:r>
            <a:endParaRPr lang="zh-CN" altLang="en-US" sz="3600">
              <a:noFill/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6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2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267">
                                            <p:txEl>
                                              <p:charRg st="12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矩形 12289"/>
          <p:cNvSpPr/>
          <p:nvPr/>
        </p:nvSpPr>
        <p:spPr>
          <a:xfrm>
            <a:off x="4008065" y="622127"/>
            <a:ext cx="2520250" cy="4316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Autofit/>
          </a:bodyPr>
          <a:p>
            <a:pPr algn="ctr" defTabSz="911225">
              <a:buClrTx/>
              <a:buSzPct val="100000"/>
              <a:buFontTx/>
              <a:buNone/>
            </a:pPr>
            <a:r>
              <a:rPr lang="zh-CN" altLang="en-US" sz="3600">
                <a:noFill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【主旨情感】【主旨情感】</a:t>
            </a:r>
            <a:endParaRPr lang="zh-CN" altLang="en-US" sz="3600">
              <a:noFill/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2291" name="矩形 12290"/>
          <p:cNvSpPr/>
          <p:nvPr/>
        </p:nvSpPr>
        <p:spPr>
          <a:xfrm>
            <a:off x="840295" y="1196643"/>
            <a:ext cx="11036409" cy="1092835"/>
          </a:xfrm>
          <a:prstGeom prst="rect">
            <a:avLst/>
          </a:prstGeom>
          <a:noFill/>
          <a:ln w="9525">
            <a:noFill/>
          </a:ln>
        </p:spPr>
        <p:txBody>
          <a:bodyPr lIns="108819" tIns="54409" rIns="108819" bIns="54409">
            <a:spAutoFit/>
          </a:bodyPr>
          <a:p>
            <a:pPr defTabSz="1085850">
              <a:buClrTx/>
              <a:buSzPct val="100000"/>
              <a:buFontTx/>
              <a:buNone/>
            </a:pPr>
            <a:r>
              <a:rPr lang="en-US" altLang="zh-CN" sz="3200" b="0">
                <a:solidFill>
                  <a:srgbClr val="99CC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</a:t>
            </a:r>
            <a:r>
              <a:rPr lang="en-US" altLang="zh-CN" sz="3200" b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【</a:t>
            </a:r>
            <a:r>
              <a:rPr lang="zh-CN" altLang="en-US" sz="3200" b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思考</a:t>
            </a:r>
            <a:r>
              <a:rPr lang="en-US" altLang="zh-CN" sz="3200" b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】</a:t>
            </a:r>
            <a:r>
              <a:rPr lang="zh-CN" altLang="en-US" sz="3200" b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“</a:t>
            </a:r>
            <a:r>
              <a:rPr lang="zh-CN" altLang="en-US" sz="3200" b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书愤</a:t>
            </a:r>
            <a:r>
              <a:rPr lang="zh-CN" altLang="en-US" sz="3200" b="0"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”</a:t>
            </a:r>
            <a:r>
              <a:rPr lang="zh-CN" altLang="en-US" sz="3200" b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者，书写胸中郁愤之情也。诗中作者表现了哪些方面的</a:t>
            </a:r>
            <a:r>
              <a:rPr lang="zh-CN" altLang="en-US" sz="3200" b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忧愤？</a:t>
            </a:r>
            <a:endParaRPr lang="zh-CN" altLang="en-US" sz="3200" b="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2" name="矩形 12291"/>
          <p:cNvSpPr/>
          <p:nvPr/>
        </p:nvSpPr>
        <p:spPr>
          <a:xfrm>
            <a:off x="2352763" y="2493270"/>
            <a:ext cx="7628993" cy="2027555"/>
          </a:xfrm>
          <a:prstGeom prst="rect">
            <a:avLst/>
          </a:prstGeom>
          <a:noFill/>
          <a:ln w="9525" cap="flat" cmpd="sng">
            <a:pattFill prst="shingle">
              <a:fgClr>
                <a:schemeClr val="hlink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lIns="108819" tIns="54409" rIns="108819" bIns="54409">
            <a:spAutoFit/>
          </a:bodyPr>
          <a:p>
            <a:pPr marL="544830" indent="-544830" defTabSz="1089025">
              <a:lnSpc>
                <a:spcPct val="130000"/>
              </a:lnSpc>
            </a:pPr>
            <a:r>
              <a:rPr lang="en-US" altLang="zh-CN" sz="3200"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32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忧伤国家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：金人入侵、国土沦陷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44830" indent="-544830" defTabSz="1089025">
              <a:lnSpc>
                <a:spcPct val="130000"/>
              </a:lnSpc>
            </a:pPr>
            <a:r>
              <a:rPr lang="en-US" altLang="zh-CN" sz="3200">
                <a:latin typeface="方正姚体" panose="02010601030101010101" pitchFamily="2" charset="-122"/>
                <a:ea typeface="方正姚体" panose="02010601030101010101" pitchFamily="2" charset="-122"/>
              </a:rPr>
              <a:t>2.</a:t>
            </a:r>
            <a:r>
              <a:rPr lang="zh-CN" altLang="en-US" sz="32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忧愤朝庭：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求和偏安、打击主战派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44830" indent="-544830" defTabSz="1089025">
              <a:lnSpc>
                <a:spcPct val="130000"/>
              </a:lnSpc>
            </a:pPr>
            <a:r>
              <a:rPr lang="en-US" altLang="zh-CN" sz="3200">
                <a:latin typeface="方正姚体" panose="02010601030101010101" pitchFamily="2" charset="-122"/>
                <a:ea typeface="方正姚体" panose="02010601030101010101" pitchFamily="2" charset="-122"/>
              </a:rPr>
              <a:t>3.</a:t>
            </a:r>
            <a:r>
              <a:rPr lang="zh-CN" altLang="en-US" sz="32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忧叹自己：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年老体衰、壮志未酬</a:t>
            </a:r>
            <a:endParaRPr lang="zh-CN" altLang="en-US" sz="32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3" name="矩形 12292"/>
          <p:cNvSpPr/>
          <p:nvPr/>
        </p:nvSpPr>
        <p:spPr>
          <a:xfrm>
            <a:off x="984718" y="4869097"/>
            <a:ext cx="10534899" cy="1092835"/>
          </a:xfrm>
          <a:prstGeom prst="rect">
            <a:avLst/>
          </a:prstGeom>
          <a:noFill/>
          <a:ln w="9525">
            <a:noFill/>
          </a:ln>
        </p:spPr>
        <p:txBody>
          <a:bodyPr lIns="108819" tIns="54409" rIns="108819" bIns="54409">
            <a:spAutoFit/>
          </a:bodyPr>
          <a:p>
            <a:pPr defTabSz="1085850">
              <a:buClrTx/>
              <a:buSzPct val="100000"/>
              <a:buFontTx/>
              <a:buNone/>
            </a:pPr>
            <a:r>
              <a:rPr lang="zh-CN" altLang="en-US" sz="3200" b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</a:t>
            </a:r>
            <a:r>
              <a:rPr lang="en-US" altLang="zh-CN" sz="3200" b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【</a:t>
            </a:r>
            <a:r>
              <a:rPr lang="zh-CN" altLang="en-US" sz="3200" b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点评</a:t>
            </a:r>
            <a:r>
              <a:rPr lang="en-US" altLang="zh-CN" sz="3200" b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】</a:t>
            </a:r>
            <a:r>
              <a:rPr lang="zh-CN" altLang="en-US" sz="3200" b="0">
                <a:solidFill>
                  <a:srgbClr val="0510EB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整首诗歌，但见句句是愤，  字字是愤。愤而为诗，诗便尽是愤。</a:t>
            </a:r>
            <a:r>
              <a:rPr lang="zh-CN" altLang="en-US" sz="3200" b="0">
                <a:solidFill>
                  <a:srgbClr val="0099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endParaRPr lang="zh-CN" altLang="en-US" sz="3200" b="0">
              <a:solidFill>
                <a:srgbClr val="0099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29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2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2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2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3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2">
                                            <p:txEl>
                                              <p:charRg st="3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292">
                                            <p:txEl>
                                              <p:charRg st="3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92">
                                            <p:txEl>
                                              <p:charRg st="35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占位符 13313"/>
          <p:cNvSpPr>
            <a:spLocks noGrp="1"/>
          </p:cNvSpPr>
          <p:nvPr>
            <p:ph type="body" idx="4294967295"/>
          </p:nvPr>
        </p:nvSpPr>
        <p:spPr>
          <a:xfrm>
            <a:off x="337198" y="622127"/>
            <a:ext cx="3670867" cy="5470593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lIns="108819" tIns="54409" rIns="108819" bIns="54409"/>
          <a:p>
            <a:pPr algn="ctr">
              <a:buNone/>
            </a:pPr>
            <a:r>
              <a:rPr lang="zh-CN" altLang="en-US" b="1">
                <a:ea typeface="楷体" panose="02010609060101010101" pitchFamily="49" charset="-122"/>
              </a:rPr>
              <a:t>临安春雨初霁</a:t>
            </a:r>
            <a:endParaRPr lang="zh-CN" altLang="en-US" b="1">
              <a:ea typeface="楷体" panose="02010609060101010101" pitchFamily="49" charset="-122"/>
            </a:endParaRPr>
          </a:p>
          <a:p>
            <a:pPr algn="ctr">
              <a:buNone/>
            </a:pPr>
            <a:r>
              <a:rPr lang="zh-CN" altLang="en-US" b="1"/>
              <a:t>世味年来薄似纱，</a:t>
            </a:r>
            <a:endParaRPr lang="zh-CN" altLang="en-US" b="1"/>
          </a:p>
          <a:p>
            <a:pPr algn="ctr">
              <a:buNone/>
            </a:pPr>
            <a:r>
              <a:rPr lang="zh-CN" altLang="en-US" b="1"/>
              <a:t>谁令骑马客京华？</a:t>
            </a:r>
            <a:endParaRPr lang="zh-CN" altLang="en-US" b="1"/>
          </a:p>
          <a:p>
            <a:pPr algn="ctr">
              <a:buNone/>
            </a:pPr>
            <a:r>
              <a:rPr lang="zh-CN" altLang="en-US" b="1"/>
              <a:t>小楼一夜听春雨，</a:t>
            </a:r>
            <a:endParaRPr lang="zh-CN" altLang="en-US" b="1"/>
          </a:p>
          <a:p>
            <a:pPr algn="ctr">
              <a:buNone/>
            </a:pPr>
            <a:r>
              <a:rPr lang="zh-CN" altLang="en-US" b="1"/>
              <a:t>深巷明朝卖杏花。</a:t>
            </a:r>
            <a:endParaRPr lang="zh-CN" altLang="en-US" b="1"/>
          </a:p>
          <a:p>
            <a:pPr algn="ctr">
              <a:buNone/>
            </a:pPr>
            <a:r>
              <a:rPr lang="zh-CN" altLang="en-US" b="1"/>
              <a:t>矮纸斜行闲作草，</a:t>
            </a:r>
            <a:endParaRPr lang="zh-CN" altLang="en-US" b="1"/>
          </a:p>
          <a:p>
            <a:pPr algn="ctr">
              <a:buNone/>
            </a:pPr>
            <a:r>
              <a:rPr lang="zh-CN" altLang="en-US" b="1"/>
              <a:t>晴窗细乳戏分茶。</a:t>
            </a:r>
            <a:endParaRPr lang="zh-CN" altLang="en-US" b="1"/>
          </a:p>
          <a:p>
            <a:pPr algn="ctr">
              <a:buNone/>
            </a:pPr>
            <a:r>
              <a:rPr lang="zh-CN" altLang="en-US" b="1"/>
              <a:t>素衣莫起风尘叹，</a:t>
            </a:r>
            <a:endParaRPr lang="zh-CN" altLang="en-US" b="1"/>
          </a:p>
          <a:p>
            <a:pPr algn="ctr">
              <a:buNone/>
            </a:pPr>
            <a:r>
              <a:rPr lang="zh-CN" altLang="en-US" b="1"/>
              <a:t>犹及清明可到家。</a:t>
            </a:r>
            <a:endParaRPr lang="zh-CN" altLang="en-US" b="1"/>
          </a:p>
        </p:txBody>
      </p:sp>
      <p:sp>
        <p:nvSpPr>
          <p:cNvPr id="13315" name="矩形 13314"/>
          <p:cNvSpPr/>
          <p:nvPr/>
        </p:nvSpPr>
        <p:spPr>
          <a:xfrm>
            <a:off x="10846703" y="5803876"/>
            <a:ext cx="1007782" cy="50468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Autofit/>
          </a:bodyPr>
          <a:p>
            <a:pPr algn="ctr"/>
            <a:r>
              <a:rPr lang="zh-CN" altLang="en-US" sz="3600">
                <a:noFill/>
                <a:latin typeface="宋体" panose="02010600030101010101" pitchFamily="2" charset="-122"/>
                <a:ea typeface="宋体" panose="02010600030101010101" pitchFamily="2" charset="-122"/>
              </a:rPr>
              <a:t>对比</a:t>
            </a:r>
            <a:endParaRPr lang="zh-CN" altLang="en-US" sz="3600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600">
                <a:noFill/>
                <a:latin typeface="宋体" panose="02010600030101010101" pitchFamily="2" charset="-122"/>
                <a:ea typeface="宋体" panose="02010600030101010101" pitchFamily="2" charset="-122"/>
              </a:rPr>
              <a:t>赏析对比</a:t>
            </a:r>
            <a:endParaRPr lang="zh-CN" altLang="en-US" sz="3600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600">
                <a:noFill/>
                <a:latin typeface="宋体" panose="02010600030101010101" pitchFamily="2" charset="-122"/>
                <a:ea typeface="宋体" panose="02010600030101010101" pitchFamily="2" charset="-122"/>
              </a:rPr>
              <a:t>赏析</a:t>
            </a:r>
            <a:endParaRPr lang="zh-CN" altLang="en-US" sz="3600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16" name="矩形 13315"/>
          <p:cNvSpPr/>
          <p:nvPr/>
        </p:nvSpPr>
        <p:spPr>
          <a:xfrm>
            <a:off x="4439745" y="909385"/>
            <a:ext cx="251866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latin typeface="Webdings" panose="05030102010509060703" pitchFamily="18" charset="2"/>
                <a:ea typeface="华文中宋" panose="02010600040101010101" pitchFamily="2" charset="-122"/>
              </a:rPr>
              <a:t>【</a:t>
            </a:r>
            <a:r>
              <a:rPr lang="zh-CN" altLang="en-US" sz="3200">
                <a:solidFill>
                  <a:srgbClr val="FF0000"/>
                </a:solidFill>
                <a:latin typeface="Webdings" panose="05030102010509060703" pitchFamily="18" charset="2"/>
                <a:ea typeface="华文中宋" panose="02010600040101010101" pitchFamily="2" charset="-122"/>
              </a:rPr>
              <a:t>写作背景</a:t>
            </a:r>
            <a:r>
              <a:rPr lang="en-US" altLang="zh-CN" sz="3200">
                <a:solidFill>
                  <a:srgbClr val="FF0000"/>
                </a:solidFill>
                <a:latin typeface="Webdings" panose="05030102010509060703" pitchFamily="18" charset="2"/>
                <a:ea typeface="华文中宋" panose="02010600040101010101" pitchFamily="2" charset="-122"/>
              </a:rPr>
              <a:t>】</a:t>
            </a:r>
            <a:endParaRPr lang="en-US" altLang="zh-CN" sz="3200">
              <a:solidFill>
                <a:srgbClr val="FF0000"/>
              </a:solidFill>
              <a:latin typeface="Webdings" panose="05030102010509060703" pitchFamily="18" charset="2"/>
              <a:ea typeface="华文中宋" panose="02010600040101010101" pitchFamily="2" charset="-122"/>
            </a:endParaRPr>
          </a:p>
        </p:txBody>
      </p:sp>
      <p:sp>
        <p:nvSpPr>
          <p:cNvPr id="13317" name="矩形 13316"/>
          <p:cNvSpPr/>
          <p:nvPr/>
        </p:nvSpPr>
        <p:spPr>
          <a:xfrm>
            <a:off x="4296910" y="1412483"/>
            <a:ext cx="7413154" cy="3416300"/>
          </a:xfrm>
          <a:prstGeom prst="rect">
            <a:avLst/>
          </a:prstGeom>
          <a:noFill/>
          <a:ln w="9525">
            <a:noFill/>
          </a:ln>
        </p:spPr>
        <p:txBody>
          <a:bodyPr lIns="108819" tIns="54409" rIns="108819" bIns="54409">
            <a:spAutoFit/>
          </a:bodyPr>
          <a:p>
            <a:pPr defTabSz="1085850">
              <a:buClrTx/>
              <a:buSzPct val="100000"/>
              <a:buFontTx/>
              <a:buNone/>
            </a:pPr>
            <a:r>
              <a:rPr lang="zh-CN" altLang="en-US" sz="3300">
                <a:latin typeface="Times New Roman" panose="02020603050405020304" pitchFamily="18" charset="0"/>
                <a:sym typeface="Wingdings" panose="05000000000000000000" pitchFamily="2" charset="2"/>
              </a:rPr>
              <a:t>　</a:t>
            </a:r>
            <a:endParaRPr lang="zh-CN" altLang="en-US" sz="330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defTabSz="1085850">
              <a:buClrTx/>
              <a:buSzPct val="100000"/>
              <a:buFontTx/>
              <a:buNone/>
            </a:pPr>
            <a:r>
              <a:rPr lang="zh-CN" altLang="en-US" sz="380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</a:t>
            </a:r>
            <a:r>
              <a:rPr lang="zh-CN" altLang="en-US" sz="3600" b="0">
                <a:solidFill>
                  <a:srgbClr val="3114AC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Wingdings" panose="05000000000000000000" pitchFamily="2" charset="2"/>
              </a:rPr>
              <a:t>本诗写于陆游</a:t>
            </a:r>
            <a:r>
              <a:rPr lang="en-US" altLang="zh-CN" sz="3600" b="0">
                <a:solidFill>
                  <a:srgbClr val="3114AC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Wingdings" panose="05000000000000000000" pitchFamily="2" charset="2"/>
              </a:rPr>
              <a:t>62</a:t>
            </a:r>
            <a:r>
              <a:rPr lang="zh-CN" altLang="en-US" sz="3600" b="0">
                <a:solidFill>
                  <a:srgbClr val="3114AC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Wingdings" panose="05000000000000000000" pitchFamily="2" charset="2"/>
              </a:rPr>
              <a:t>岁时，在山阴赋闲五年后，诗人又被起用为严州知府，赴任前，到临安觐见皇帝。在客栈听候召见，百无聊赖中，写下这首诗。</a:t>
            </a:r>
            <a:endParaRPr lang="zh-CN" altLang="en-US" sz="3600" b="0">
              <a:solidFill>
                <a:srgbClr val="3114AC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占位符 14337"/>
          <p:cNvSpPr>
            <a:spLocks noGrp="1"/>
          </p:cNvSpPr>
          <p:nvPr>
            <p:ph type="body" idx="4294967295"/>
          </p:nvPr>
        </p:nvSpPr>
        <p:spPr>
          <a:xfrm>
            <a:off x="337198" y="622127"/>
            <a:ext cx="3670867" cy="5470593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lIns="108819" tIns="54409" rIns="108819" bIns="54409"/>
          <a:p>
            <a:pPr algn="ctr">
              <a:buNone/>
            </a:pPr>
            <a:r>
              <a:rPr lang="zh-CN" altLang="en-US" b="1">
                <a:ea typeface="楷体" panose="02010609060101010101" pitchFamily="49" charset="-122"/>
              </a:rPr>
              <a:t>临安春雨初霁</a:t>
            </a:r>
            <a:endParaRPr lang="zh-CN" altLang="en-US" b="1">
              <a:ea typeface="楷体" panose="02010609060101010101" pitchFamily="49" charset="-122"/>
            </a:endParaRPr>
          </a:p>
          <a:p>
            <a:pPr algn="ctr">
              <a:buNone/>
            </a:pPr>
            <a:r>
              <a:rPr lang="zh-CN" altLang="en-US" b="1"/>
              <a:t>世味年来薄似纱，</a:t>
            </a:r>
            <a:endParaRPr lang="zh-CN" altLang="en-US" b="1"/>
          </a:p>
          <a:p>
            <a:pPr algn="ctr">
              <a:buNone/>
            </a:pPr>
            <a:r>
              <a:rPr lang="zh-CN" altLang="en-US" b="1"/>
              <a:t>谁令骑马客京华？</a:t>
            </a:r>
            <a:endParaRPr lang="zh-CN" altLang="en-US" b="1"/>
          </a:p>
          <a:p>
            <a:pPr algn="ctr">
              <a:buNone/>
            </a:pPr>
            <a:r>
              <a:rPr lang="zh-CN" altLang="en-US" b="1"/>
              <a:t>小楼一夜听春雨，</a:t>
            </a:r>
            <a:endParaRPr lang="zh-CN" altLang="en-US" b="1"/>
          </a:p>
          <a:p>
            <a:pPr algn="ctr">
              <a:buNone/>
            </a:pPr>
            <a:r>
              <a:rPr lang="zh-CN" altLang="en-US" b="1"/>
              <a:t>深巷明朝卖杏花。</a:t>
            </a:r>
            <a:endParaRPr lang="zh-CN" altLang="en-US" b="1"/>
          </a:p>
          <a:p>
            <a:pPr algn="ctr">
              <a:buNone/>
            </a:pPr>
            <a:r>
              <a:rPr lang="zh-CN" altLang="en-US" b="1"/>
              <a:t>矮纸斜行闲作草，</a:t>
            </a:r>
            <a:endParaRPr lang="zh-CN" altLang="en-US" b="1"/>
          </a:p>
          <a:p>
            <a:pPr algn="ctr">
              <a:buNone/>
            </a:pPr>
            <a:r>
              <a:rPr lang="zh-CN" altLang="en-US" b="1"/>
              <a:t>晴窗细乳戏分茶。</a:t>
            </a:r>
            <a:endParaRPr lang="zh-CN" altLang="en-US" b="1"/>
          </a:p>
          <a:p>
            <a:pPr algn="ctr">
              <a:buNone/>
            </a:pPr>
            <a:r>
              <a:rPr lang="zh-CN" altLang="en-US" b="1"/>
              <a:t>素衣莫起风尘叹，</a:t>
            </a:r>
            <a:endParaRPr lang="zh-CN" altLang="en-US" b="1"/>
          </a:p>
          <a:p>
            <a:pPr algn="ctr">
              <a:buNone/>
            </a:pPr>
            <a:r>
              <a:rPr lang="zh-CN" altLang="en-US" b="1"/>
              <a:t>犹及清明可到家。</a:t>
            </a:r>
            <a:endParaRPr lang="zh-CN" altLang="en-US" b="1"/>
          </a:p>
        </p:txBody>
      </p:sp>
      <p:sp>
        <p:nvSpPr>
          <p:cNvPr id="14339" name="矩形 14338"/>
          <p:cNvSpPr/>
          <p:nvPr/>
        </p:nvSpPr>
        <p:spPr>
          <a:xfrm>
            <a:off x="10919708" y="6092721"/>
            <a:ext cx="1007782" cy="50468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Autofit/>
          </a:bodyPr>
          <a:p>
            <a:pPr algn="ctr"/>
            <a:r>
              <a:rPr lang="zh-CN" altLang="en-US" sz="3600">
                <a:noFill/>
                <a:latin typeface="宋体" panose="02010600030101010101" pitchFamily="2" charset="-122"/>
                <a:ea typeface="宋体" panose="02010600030101010101" pitchFamily="2" charset="-122"/>
              </a:rPr>
              <a:t>对比</a:t>
            </a:r>
            <a:endParaRPr lang="zh-CN" altLang="en-US" sz="3600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600">
                <a:noFill/>
                <a:latin typeface="宋体" panose="02010600030101010101" pitchFamily="2" charset="-122"/>
                <a:ea typeface="宋体" panose="02010600030101010101" pitchFamily="2" charset="-122"/>
              </a:rPr>
              <a:t>赏析对比</a:t>
            </a:r>
            <a:endParaRPr lang="zh-CN" altLang="en-US" sz="3600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600">
                <a:noFill/>
                <a:latin typeface="宋体" panose="02010600030101010101" pitchFamily="2" charset="-122"/>
                <a:ea typeface="宋体" panose="02010600030101010101" pitchFamily="2" charset="-122"/>
              </a:rPr>
              <a:t>赏析</a:t>
            </a:r>
            <a:endParaRPr lang="zh-CN" altLang="en-US" sz="3600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340" name="矩形 14339"/>
          <p:cNvSpPr/>
          <p:nvPr/>
        </p:nvSpPr>
        <p:spPr>
          <a:xfrm>
            <a:off x="4152488" y="622127"/>
            <a:ext cx="25186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latin typeface="Webdings" panose="05030102010509060703" pitchFamily="18" charset="2"/>
                <a:ea typeface="华文中宋" panose="02010600040101010101" pitchFamily="2" charset="-122"/>
              </a:rPr>
              <a:t>【</a:t>
            </a:r>
            <a:r>
              <a:rPr lang="zh-CN" altLang="en-US" sz="3200">
                <a:solidFill>
                  <a:srgbClr val="FF0000"/>
                </a:solidFill>
                <a:latin typeface="Webdings" panose="05030102010509060703" pitchFamily="18" charset="2"/>
                <a:ea typeface="华文中宋" panose="02010600040101010101" pitchFamily="2" charset="-122"/>
              </a:rPr>
              <a:t>翻译</a:t>
            </a:r>
            <a:r>
              <a:rPr lang="en-US" altLang="zh-CN" sz="3200">
                <a:solidFill>
                  <a:srgbClr val="FF0000"/>
                </a:solidFill>
                <a:latin typeface="Webdings" panose="05030102010509060703" pitchFamily="18" charset="2"/>
                <a:ea typeface="华文中宋" panose="02010600040101010101" pitchFamily="2" charset="-122"/>
              </a:rPr>
              <a:t>】</a:t>
            </a:r>
            <a:endParaRPr lang="en-US" altLang="zh-CN" sz="3200">
              <a:solidFill>
                <a:srgbClr val="FF0000"/>
              </a:solidFill>
              <a:latin typeface="Webdings" panose="05030102010509060703" pitchFamily="18" charset="2"/>
              <a:ea typeface="华文中宋" panose="02010600040101010101" pitchFamily="2" charset="-122"/>
            </a:endParaRPr>
          </a:p>
        </p:txBody>
      </p:sp>
      <p:sp>
        <p:nvSpPr>
          <p:cNvPr id="14341" name="矩形 14340"/>
          <p:cNvSpPr/>
          <p:nvPr/>
        </p:nvSpPr>
        <p:spPr>
          <a:xfrm>
            <a:off x="4359140" y="978203"/>
            <a:ext cx="7270318" cy="5769610"/>
          </a:xfrm>
          <a:prstGeom prst="rect">
            <a:avLst/>
          </a:prstGeom>
          <a:noFill/>
          <a:ln w="9525">
            <a:noFill/>
          </a:ln>
        </p:spPr>
        <p:txBody>
          <a:bodyPr lIns="108819" tIns="54409" rIns="108819" bIns="54409">
            <a:spAutoFit/>
          </a:bodyPr>
          <a:p>
            <a:pPr defTabSz="1085850">
              <a:lnSpc>
                <a:spcPct val="115000"/>
              </a:lnSpc>
              <a:buClrTx/>
              <a:buSzPct val="100000"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  <a:sym typeface="Wingdings" panose="05000000000000000000" pitchFamily="2" charset="2"/>
              </a:rPr>
              <a:t>　  </a:t>
            </a:r>
            <a:r>
              <a:rPr lang="zh-CN" altLang="en-US" sz="32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这些年世态人情淡薄得似纱，可谁让我要骑马客居京城享受这份繁华？</a:t>
            </a:r>
            <a:endParaRPr lang="zh-CN" altLang="en-US" sz="320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115000"/>
              </a:lnSpc>
              <a:buClrTx/>
              <a:buSzPct val="100000"/>
              <a:buFontTx/>
              <a:buNone/>
            </a:pPr>
            <a:r>
              <a:rPr lang="zh-CN" altLang="en-US" sz="32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　  只身于小楼中，听春雨淅淅沥沥了一夜。深幽小巷中明早还会传来卖杏花的声音吧。 </a:t>
            </a:r>
            <a:endParaRPr lang="zh-CN" altLang="en-US" sz="320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115000"/>
              </a:lnSpc>
              <a:buClrTx/>
              <a:buSzPct val="100000"/>
              <a:buFontTx/>
              <a:buNone/>
            </a:pPr>
            <a:r>
              <a:rPr lang="zh-CN" altLang="en-US" sz="32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　  纸张短小斜放着，闲时写写草书。在小雨初晴的窗边，望着煮茶时水面冒起的白色小泡沫，阵阵茶香飘来。</a:t>
            </a:r>
            <a:endParaRPr lang="zh-CN" altLang="en-US" sz="320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lnSpc>
                <a:spcPct val="115000"/>
              </a:lnSpc>
              <a:buClrTx/>
              <a:buSzPct val="100000"/>
              <a:buFontTx/>
              <a:buNone/>
            </a:pPr>
            <a:r>
              <a:rPr lang="zh-CN" altLang="en-US" sz="32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　  身着白衣，不要感叹会被风尘之色所玷污。我回家仍会身着它赶上清明。 </a:t>
            </a:r>
            <a:endParaRPr lang="zh-CN" altLang="en-US" sz="320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文本占位符 15361"/>
          <p:cNvSpPr>
            <a:spLocks noGrp="1"/>
          </p:cNvSpPr>
          <p:nvPr>
            <p:ph type="body" idx="4294967295"/>
          </p:nvPr>
        </p:nvSpPr>
        <p:spPr>
          <a:xfrm>
            <a:off x="337198" y="622127"/>
            <a:ext cx="3670867" cy="5470593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lIns="108819" tIns="54409" rIns="108819" bIns="54409"/>
          <a:p>
            <a:pPr algn="ctr">
              <a:buNone/>
            </a:pPr>
            <a:r>
              <a:rPr lang="zh-CN" altLang="en-US" b="1">
                <a:ea typeface="楷体" panose="02010609060101010101" pitchFamily="49" charset="-122"/>
              </a:rPr>
              <a:t>临安春雨初霁</a:t>
            </a:r>
            <a:endParaRPr lang="zh-CN" altLang="en-US" b="1">
              <a:ea typeface="楷体" panose="02010609060101010101" pitchFamily="49" charset="-122"/>
            </a:endParaRPr>
          </a:p>
          <a:p>
            <a:pPr algn="ctr">
              <a:buNone/>
            </a:pPr>
            <a:r>
              <a:rPr lang="zh-CN" altLang="en-US" b="1"/>
              <a:t>世味年来薄似纱，</a:t>
            </a:r>
            <a:endParaRPr lang="zh-CN" altLang="en-US" b="1"/>
          </a:p>
          <a:p>
            <a:pPr algn="ctr">
              <a:buNone/>
            </a:pPr>
            <a:r>
              <a:rPr lang="zh-CN" altLang="en-US" b="1"/>
              <a:t>谁令骑马客京华？</a:t>
            </a:r>
            <a:endParaRPr lang="zh-CN" altLang="en-US" b="1"/>
          </a:p>
          <a:p>
            <a:pPr algn="ctr">
              <a:buNone/>
            </a:pPr>
            <a:r>
              <a:rPr lang="zh-CN" altLang="en-US" b="1"/>
              <a:t>小楼一夜听春雨，</a:t>
            </a:r>
            <a:endParaRPr lang="zh-CN" altLang="en-US" b="1"/>
          </a:p>
          <a:p>
            <a:pPr algn="ctr">
              <a:buNone/>
            </a:pPr>
            <a:r>
              <a:rPr lang="zh-CN" altLang="en-US" b="1"/>
              <a:t>深巷明朝卖杏花。</a:t>
            </a:r>
            <a:endParaRPr lang="zh-CN" altLang="en-US" b="1"/>
          </a:p>
          <a:p>
            <a:pPr algn="ctr">
              <a:buNone/>
            </a:pPr>
            <a:r>
              <a:rPr lang="zh-CN" altLang="en-US" b="1"/>
              <a:t>矮纸斜行闲作草，</a:t>
            </a:r>
            <a:endParaRPr lang="zh-CN" altLang="en-US" b="1"/>
          </a:p>
          <a:p>
            <a:pPr algn="ctr">
              <a:buNone/>
            </a:pPr>
            <a:r>
              <a:rPr lang="zh-CN" altLang="en-US" b="1"/>
              <a:t>晴窗细乳戏分茶。</a:t>
            </a:r>
            <a:endParaRPr lang="zh-CN" altLang="en-US" b="1"/>
          </a:p>
          <a:p>
            <a:pPr algn="ctr">
              <a:buNone/>
            </a:pPr>
            <a:r>
              <a:rPr lang="zh-CN" altLang="en-US" b="1"/>
              <a:t>素衣莫起风尘叹，</a:t>
            </a:r>
            <a:endParaRPr lang="zh-CN" altLang="en-US" b="1"/>
          </a:p>
          <a:p>
            <a:pPr algn="ctr">
              <a:buNone/>
            </a:pPr>
            <a:r>
              <a:rPr lang="zh-CN" altLang="en-US" b="1"/>
              <a:t>犹及清明可到家。</a:t>
            </a:r>
            <a:endParaRPr lang="zh-CN" altLang="en-US" b="1"/>
          </a:p>
        </p:txBody>
      </p:sp>
      <p:sp>
        <p:nvSpPr>
          <p:cNvPr id="15363" name="矩形 15362"/>
          <p:cNvSpPr/>
          <p:nvPr/>
        </p:nvSpPr>
        <p:spPr>
          <a:xfrm>
            <a:off x="4079483" y="1341065"/>
            <a:ext cx="7630580" cy="4309110"/>
          </a:xfrm>
          <a:prstGeom prst="rect">
            <a:avLst/>
          </a:prstGeom>
          <a:noFill/>
          <a:ln w="9525">
            <a:noFill/>
          </a:ln>
        </p:spPr>
        <p:txBody>
          <a:bodyPr lIns="108819" tIns="54409" rIns="108819" bIns="54409">
            <a:spAutoFit/>
          </a:bodyPr>
          <a:p>
            <a:pPr defTabSz="1085850">
              <a:buClrTx/>
              <a:buSzPct val="100000"/>
              <a:buFontTx/>
              <a:buNone/>
            </a:pPr>
            <a:r>
              <a:rPr lang="zh-CN" altLang="en-US" sz="3300">
                <a:latin typeface="Times New Roman" panose="02020603050405020304" pitchFamily="18" charset="0"/>
                <a:sym typeface="Wingdings" panose="05000000000000000000" pitchFamily="2" charset="2"/>
              </a:rPr>
              <a:t>　</a:t>
            </a:r>
            <a:r>
              <a:rPr lang="zh-CN" altLang="en-US" sz="3300" b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首联</a:t>
            </a:r>
            <a:r>
              <a:rPr lang="zh-CN" altLang="en-US" sz="3300" b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表示对仕途的厌倦和失望，并透露客居京华的懊悔；</a:t>
            </a:r>
            <a:endParaRPr lang="zh-CN" altLang="en-US" sz="3300" b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buClrTx/>
              <a:buSzPct val="100000"/>
              <a:buFontTx/>
              <a:buNone/>
            </a:pPr>
            <a:endParaRPr lang="zh-CN" altLang="en-US" sz="1200" b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buClrTx/>
              <a:buSzPct val="100000"/>
              <a:buFontTx/>
              <a:buNone/>
            </a:pPr>
            <a:r>
              <a:rPr lang="zh-CN" altLang="en-US" sz="3300" b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3300" b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颔联</a:t>
            </a:r>
            <a:r>
              <a:rPr lang="zh-CN" altLang="en-US" sz="3300" b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用明媚的春光作背景，表达自己的郁闷与惆怅；</a:t>
            </a:r>
            <a:endParaRPr lang="zh-CN" altLang="en-US" sz="3300" b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buClrTx/>
              <a:buSzPct val="100000"/>
              <a:buFontTx/>
              <a:buNone/>
            </a:pPr>
            <a:endParaRPr lang="zh-CN" altLang="en-US" sz="1200" b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buClrTx/>
              <a:buSzPct val="100000"/>
              <a:buFontTx/>
              <a:buNone/>
            </a:pPr>
            <a:r>
              <a:rPr lang="zh-CN" altLang="en-US" sz="3300" b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3300" b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颈联</a:t>
            </a:r>
            <a:r>
              <a:rPr lang="zh-CN" altLang="en-US" sz="3300" b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呈现一个极闲适的境界，背后却藏着诗人壮志未酬的感慨与牢骚；</a:t>
            </a:r>
            <a:endParaRPr lang="zh-CN" altLang="en-US" sz="3300" b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buClrTx/>
              <a:buSzPct val="100000"/>
              <a:buFontTx/>
              <a:buNone/>
            </a:pPr>
            <a:endParaRPr lang="zh-CN" altLang="en-US" b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defTabSz="1085850">
              <a:buClrTx/>
              <a:buSzPct val="100000"/>
              <a:buFontTx/>
              <a:buNone/>
            </a:pPr>
            <a:r>
              <a:rPr lang="zh-CN" altLang="en-US" sz="3300" b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3300" b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尾联</a:t>
            </a:r>
            <a:r>
              <a:rPr lang="zh-CN" altLang="en-US" sz="3300" b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是自我解嘲，悲愤之情见于言外。 </a:t>
            </a:r>
            <a:endParaRPr lang="zh-CN" altLang="en-US" sz="3300" b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364" name="矩形 15363"/>
          <p:cNvSpPr/>
          <p:nvPr/>
        </p:nvSpPr>
        <p:spPr>
          <a:xfrm>
            <a:off x="10919708" y="6092721"/>
            <a:ext cx="1007782" cy="50468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Autofit/>
          </a:bodyPr>
          <a:p>
            <a:pPr algn="ctr"/>
            <a:r>
              <a:rPr lang="zh-CN" altLang="en-US" sz="3600">
                <a:noFill/>
                <a:latin typeface="宋体" panose="02010600030101010101" pitchFamily="2" charset="-122"/>
                <a:ea typeface="宋体" panose="02010600030101010101" pitchFamily="2" charset="-122"/>
              </a:rPr>
              <a:t>对比</a:t>
            </a:r>
            <a:endParaRPr lang="zh-CN" altLang="en-US" sz="3600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600">
                <a:noFill/>
                <a:latin typeface="宋体" panose="02010600030101010101" pitchFamily="2" charset="-122"/>
                <a:ea typeface="宋体" panose="02010600030101010101" pitchFamily="2" charset="-122"/>
              </a:rPr>
              <a:t>赏析对比</a:t>
            </a:r>
            <a:endParaRPr lang="zh-CN" altLang="en-US" sz="3600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600">
                <a:noFill/>
                <a:latin typeface="宋体" panose="02010600030101010101" pitchFamily="2" charset="-122"/>
                <a:ea typeface="宋体" panose="02010600030101010101" pitchFamily="2" charset="-122"/>
              </a:rPr>
              <a:t>赏析</a:t>
            </a:r>
            <a:endParaRPr lang="zh-CN" altLang="en-US" sz="3600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365" name="矩形 15364"/>
          <p:cNvSpPr/>
          <p:nvPr/>
        </p:nvSpPr>
        <p:spPr>
          <a:xfrm>
            <a:off x="4152488" y="622127"/>
            <a:ext cx="25186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latin typeface="Webdings" panose="05030102010509060703" pitchFamily="18" charset="2"/>
                <a:ea typeface="华文中宋" panose="02010600040101010101" pitchFamily="2" charset="-122"/>
              </a:rPr>
              <a:t>【</a:t>
            </a:r>
            <a:r>
              <a:rPr lang="zh-CN" altLang="en-US" sz="3200">
                <a:solidFill>
                  <a:srgbClr val="FF0000"/>
                </a:solidFill>
                <a:latin typeface="Webdings" panose="05030102010509060703" pitchFamily="18" charset="2"/>
                <a:ea typeface="华文中宋" panose="02010600040101010101" pitchFamily="2" charset="-122"/>
              </a:rPr>
              <a:t>解析</a:t>
            </a:r>
            <a:r>
              <a:rPr lang="en-US" altLang="zh-CN" sz="3200">
                <a:solidFill>
                  <a:srgbClr val="FF0000"/>
                </a:solidFill>
                <a:latin typeface="Webdings" panose="05030102010509060703" pitchFamily="18" charset="2"/>
                <a:ea typeface="华文中宋" panose="02010600040101010101" pitchFamily="2" charset="-122"/>
              </a:rPr>
              <a:t>】</a:t>
            </a:r>
            <a:endParaRPr lang="en-US" altLang="zh-CN" sz="3200">
              <a:solidFill>
                <a:srgbClr val="FF0000"/>
              </a:solidFill>
              <a:latin typeface="Webdings" panose="05030102010509060703" pitchFamily="18" charset="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36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2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3">
                                            <p:txEl>
                                              <p:charRg st="2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3">
                                            <p:txEl>
                                              <p:charRg st="2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363">
                                            <p:txEl>
                                              <p:charRg st="28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5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3">
                                            <p:txEl>
                                              <p:charRg st="5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3">
                                            <p:txEl>
                                              <p:charRg st="5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363">
                                            <p:txEl>
                                              <p:charRg st="55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9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63">
                                            <p:txEl>
                                              <p:charRg st="9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63">
                                            <p:txEl>
                                              <p:charRg st="9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363">
                                            <p:txEl>
                                              <p:charRg st="90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2" y="3105924"/>
            <a:ext cx="7554814" cy="333419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37595" cy="123759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954405" y="0"/>
              <a:ext cx="1237595" cy="123759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154776"/>
              <a:ext cx="9717866" cy="115834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 flipV="1">
              <a:off x="0" y="5620404"/>
              <a:ext cx="12192000" cy="1237595"/>
              <a:chOff x="0" y="3701143"/>
              <a:chExt cx="12192000" cy="1237595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701143"/>
                <a:ext cx="1237595" cy="1237595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954405" y="3701143"/>
                <a:ext cx="1237595" cy="1237595"/>
              </a:xfrm>
              <a:prstGeom prst="rect">
                <a:avLst/>
              </a:prstGeom>
            </p:spPr>
          </p:pic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549" y="1237298"/>
              <a:ext cx="115834" cy="4383404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6596121"/>
              <a:ext cx="9717866" cy="115834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96712" y="1237298"/>
              <a:ext cx="115834" cy="4383404"/>
            </a:xfrm>
            <a:prstGeom prst="rect">
              <a:avLst/>
            </a:prstGeom>
          </p:spPr>
        </p:pic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4913" y="2908973"/>
            <a:ext cx="1194920" cy="2426418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8373" y="3710207"/>
            <a:ext cx="1106540" cy="72730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535" y="3767007"/>
            <a:ext cx="423539" cy="278382"/>
          </a:xfrm>
          <a:prstGeom prst="rect">
            <a:avLst/>
          </a:prstGeom>
        </p:spPr>
      </p:pic>
      <p:pic>
        <p:nvPicPr>
          <p:cNvPr id="5" name="图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262453">
            <a:off x="1558925" y="839470"/>
            <a:ext cx="2209800" cy="458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826000" y="808990"/>
            <a:ext cx="664781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b="1"/>
              <a:t>音乐艺术的一大特点是抽象。听同一首乐曲，甲的感受是慈母哄儿，乙的联想是山明水秀，丙却说那是情人私语。正所谓“作者不必有此意，而读者未尝不可作如是想（缪钺“诗词散论”）”。绝对音乐、无标题音乐的好处高处，就在于给听众极大的感受与想像空间</a:t>
            </a:r>
            <a:r>
              <a:rPr lang="zh-CN" altLang="en-US" sz="3600"/>
              <a:t>。</a:t>
            </a:r>
            <a:endParaRPr lang="zh-CN" altLang="en-US" sz="36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2" y="3105924"/>
            <a:ext cx="7554814" cy="333419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37595" cy="123759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954405" y="0"/>
              <a:ext cx="1237595" cy="123759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154776"/>
              <a:ext cx="9717866" cy="115834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 flipV="1">
              <a:off x="0" y="5620404"/>
              <a:ext cx="12192000" cy="1237595"/>
              <a:chOff x="0" y="3701143"/>
              <a:chExt cx="12192000" cy="1237595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701143"/>
                <a:ext cx="1237595" cy="1237595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954405" y="3701143"/>
                <a:ext cx="1237595" cy="1237595"/>
              </a:xfrm>
              <a:prstGeom prst="rect">
                <a:avLst/>
              </a:prstGeom>
            </p:spPr>
          </p:pic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549" y="1237298"/>
              <a:ext cx="115834" cy="4383404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6596121"/>
              <a:ext cx="9717866" cy="115834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96712" y="1237298"/>
              <a:ext cx="115834" cy="4383404"/>
            </a:xfrm>
            <a:prstGeom prst="rect">
              <a:avLst/>
            </a:prstGeom>
          </p:spPr>
        </p:pic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4913" y="2908973"/>
            <a:ext cx="1194920" cy="2426418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8373" y="3710207"/>
            <a:ext cx="1106540" cy="72730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535" y="3767007"/>
            <a:ext cx="423539" cy="278382"/>
          </a:xfrm>
          <a:prstGeom prst="rect">
            <a:avLst/>
          </a:prstGeom>
        </p:spPr>
      </p:pic>
      <p:pic>
        <p:nvPicPr>
          <p:cNvPr id="5" name="图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262453">
            <a:off x="1558925" y="839470"/>
            <a:ext cx="2209800" cy="458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826000" y="1721485"/>
            <a:ext cx="590867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 b="1"/>
              <a:t>但是在我国古代的文学史上，却有不少诗人，凭借自己深厚的文字功力，为我们记录下了许多大师们的演奏技巧和艺术效果</a:t>
            </a:r>
            <a:endParaRPr lang="zh-CN" altLang="en-US" sz="4000" b="1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16" y="4437510"/>
            <a:ext cx="4572396" cy="2017951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37595" cy="123759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954405" y="0"/>
              <a:ext cx="1237595" cy="123759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154776"/>
              <a:ext cx="9717866" cy="115834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 flipV="1">
              <a:off x="0" y="5620404"/>
              <a:ext cx="12192000" cy="1237595"/>
              <a:chOff x="0" y="3701143"/>
              <a:chExt cx="12192000" cy="1237595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701143"/>
                <a:ext cx="1237595" cy="1237595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954405" y="3701143"/>
                <a:ext cx="1237595" cy="1237595"/>
              </a:xfrm>
              <a:prstGeom prst="rect">
                <a:avLst/>
              </a:prstGeom>
            </p:spPr>
          </p:pic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549" y="1237298"/>
              <a:ext cx="115834" cy="4383404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6596121"/>
              <a:ext cx="9717866" cy="115834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96712" y="1237298"/>
              <a:ext cx="115834" cy="4383404"/>
            </a:xfrm>
            <a:prstGeom prst="rect">
              <a:avLst/>
            </a:prstGeom>
          </p:spPr>
        </p:pic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0107" y="3948720"/>
            <a:ext cx="2144298" cy="1409397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3818" y="2787307"/>
            <a:ext cx="1194920" cy="2426418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6959" y="1237298"/>
            <a:ext cx="1187348" cy="780416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8373" y="3710207"/>
            <a:ext cx="1106540" cy="727303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8"/>
          <a:stretch>
            <a:fillRect/>
          </a:stretch>
        </p:blipFill>
        <p:spPr>
          <a:xfrm>
            <a:off x="6322695" y="2635885"/>
            <a:ext cx="2381885" cy="2505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8010" y="4565650"/>
            <a:ext cx="990600" cy="14763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rcRect l="19645" t="5382" r="16095" b="3651"/>
          <a:stretch>
            <a:fillRect/>
          </a:stretch>
        </p:blipFill>
        <p:spPr>
          <a:xfrm>
            <a:off x="5311775" y="154940"/>
            <a:ext cx="1369060" cy="60090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2" y="3105924"/>
            <a:ext cx="7554814" cy="333419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37595" cy="123759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954405" y="0"/>
              <a:ext cx="1237595" cy="123759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154776"/>
              <a:ext cx="9717866" cy="115834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 flipV="1">
              <a:off x="0" y="5620404"/>
              <a:ext cx="12192000" cy="1237595"/>
              <a:chOff x="0" y="3701143"/>
              <a:chExt cx="12192000" cy="1237595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701143"/>
                <a:ext cx="1237595" cy="1237595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954405" y="3701143"/>
                <a:ext cx="1237595" cy="1237595"/>
              </a:xfrm>
              <a:prstGeom prst="rect">
                <a:avLst/>
              </a:prstGeom>
            </p:spPr>
          </p:pic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549" y="1237298"/>
              <a:ext cx="115834" cy="4383404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6596121"/>
              <a:ext cx="9717866" cy="115834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96712" y="1237298"/>
              <a:ext cx="115834" cy="4383404"/>
            </a:xfrm>
            <a:prstGeom prst="rect">
              <a:avLst/>
            </a:prstGeom>
          </p:spPr>
        </p:pic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1655" y="3693795"/>
            <a:ext cx="1195070" cy="236918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535" y="3767007"/>
            <a:ext cx="423539" cy="27838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84730" y="316230"/>
            <a:ext cx="9907270" cy="6123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/>
              <a:t>         </a:t>
            </a:r>
            <a:r>
              <a:rPr lang="zh-CN" altLang="en-US" sz="2800" b="1">
                <a:latin typeface="+mn-ea"/>
                <a:cs typeface="+mn-ea"/>
              </a:rPr>
              <a:t>李贺（790年—816年），字长吉。河南府福昌县昌谷乡（今河南省宜阳县）人，  祖籍陇西郡。 唐朝中期浪漫主义诗人，与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cs typeface="+mn-ea"/>
              </a:rPr>
              <a:t>诗仙李白、李商隐称为“唐代三李”</a:t>
            </a:r>
            <a:r>
              <a:rPr lang="zh-CN" altLang="en-US" sz="2800" b="1">
                <a:latin typeface="+mn-ea"/>
                <a:cs typeface="+mn-ea"/>
              </a:rPr>
              <a:t>，后世称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cs typeface="+mn-ea"/>
              </a:rPr>
              <a:t>李昌谷</a:t>
            </a:r>
            <a:r>
              <a:rPr lang="zh-CN" altLang="en-US" sz="2800" b="1">
                <a:latin typeface="+mn-ea"/>
                <a:cs typeface="+mn-ea"/>
              </a:rPr>
              <a:t>。</a:t>
            </a:r>
            <a:endParaRPr lang="zh-CN" altLang="en-US" sz="2800" b="1">
              <a:latin typeface="+mn-ea"/>
              <a:cs typeface="+mn-ea"/>
            </a:endParaRPr>
          </a:p>
          <a:p>
            <a:r>
              <a:rPr lang="en-US" altLang="zh-CN" sz="2800" b="1">
                <a:latin typeface="+mn-ea"/>
                <a:cs typeface="+mn-ea"/>
              </a:rPr>
              <a:t>        </a:t>
            </a:r>
            <a:r>
              <a:rPr lang="zh-CN" altLang="en-US" sz="2800" b="1">
                <a:latin typeface="+mn-ea"/>
                <a:cs typeface="+mn-ea"/>
              </a:rPr>
              <a:t>李贺出身唐朝宗室大郑王（李亮）房， 门荫入仕，授奉礼郎。仕途不顺，热心于诗歌创作。 作品慨叹生不逢时、内心苦闷，  抒发对理想抱负的追求，  反映藩镇割据、宦官专权和社会剥削的历史画面。  诗作想象极为丰富，引用神话传说，托古寓今，后人誉为“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cs typeface="+mn-ea"/>
              </a:rPr>
              <a:t>诗鬼</a:t>
            </a:r>
            <a:r>
              <a:rPr lang="zh-CN" altLang="en-US" sz="2800" b="1">
                <a:latin typeface="+mn-ea"/>
                <a:cs typeface="+mn-ea"/>
              </a:rPr>
              <a:t>”。  27岁（一说24岁）英年早逝。 </a:t>
            </a:r>
            <a:endParaRPr lang="zh-CN" altLang="en-US" sz="2800" b="1">
              <a:latin typeface="+mn-ea"/>
              <a:cs typeface="+mn-ea"/>
            </a:endParaRPr>
          </a:p>
          <a:p>
            <a:r>
              <a:rPr lang="en-US" altLang="zh-CN" sz="2800" b="1">
                <a:latin typeface="+mn-ea"/>
                <a:cs typeface="+mn-ea"/>
              </a:rPr>
              <a:t>        </a:t>
            </a:r>
            <a:r>
              <a:rPr lang="zh-CN" altLang="en-US" sz="2800" b="1">
                <a:latin typeface="+mn-ea"/>
                <a:cs typeface="+mn-ea"/>
              </a:rPr>
              <a:t>李贺是继屈原、李白之后，中国文学史上又一位颇享盛誉的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cs typeface="+mn-ea"/>
              </a:rPr>
              <a:t>浪漫主义诗人</a:t>
            </a:r>
            <a:r>
              <a:rPr lang="zh-CN" altLang="en-US" sz="2800" b="1">
                <a:latin typeface="+mn-ea"/>
                <a:cs typeface="+mn-ea"/>
              </a:rPr>
              <a:t>，  有“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cs typeface="+mn-ea"/>
              </a:rPr>
              <a:t>太白仙才，  长吉鬼才</a:t>
            </a:r>
            <a:r>
              <a:rPr lang="zh-CN" altLang="en-US" sz="2800" b="1">
                <a:latin typeface="+mn-ea"/>
                <a:cs typeface="+mn-ea"/>
              </a:rPr>
              <a:t>”之说。   作为中唐到晚唐诗风转变期的代表人物，   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cs typeface="+mn-ea"/>
              </a:rPr>
              <a:t>李贺与“诗仙”李白、“诗圣”杜甫、“诗佛”王维齐名，</a:t>
            </a:r>
            <a:r>
              <a:rPr lang="zh-CN" altLang="en-US" sz="2800" b="1">
                <a:latin typeface="+mn-ea"/>
                <a:cs typeface="+mn-ea"/>
              </a:rPr>
              <a:t>留下了“黑云压城城欲摧”“雄鸡一声天下白”“天若有情天亦老”等千古</a:t>
            </a:r>
            <a:r>
              <a:rPr lang="zh-CN" altLang="en-US" sz="2800" b="1"/>
              <a:t>佳句。著有《昌谷集》   。</a:t>
            </a:r>
            <a:endParaRPr lang="zh-CN" altLang="en-US" sz="2800" b="1"/>
          </a:p>
        </p:txBody>
      </p:sp>
      <p:pic>
        <p:nvPicPr>
          <p:cNvPr id="4" name="图片 3"/>
          <p:cNvPicPr/>
          <p:nvPr/>
        </p:nvPicPr>
        <p:blipFill>
          <a:blip r:embed="rId8"/>
          <a:srcRect l="14302" r="37104"/>
          <a:stretch>
            <a:fillRect/>
          </a:stretch>
        </p:blipFill>
        <p:spPr>
          <a:xfrm>
            <a:off x="-194945" y="2903220"/>
            <a:ext cx="2962275" cy="3536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92" y="3105924"/>
            <a:ext cx="7554814" cy="3334192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37595" cy="123759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954405" y="0"/>
              <a:ext cx="1237595" cy="123759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154776"/>
              <a:ext cx="9717866" cy="115834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 flipV="1">
              <a:off x="0" y="5620404"/>
              <a:ext cx="12192000" cy="1237595"/>
              <a:chOff x="0" y="3701143"/>
              <a:chExt cx="12192000" cy="1237595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701143"/>
                <a:ext cx="1237595" cy="1237595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954405" y="3701143"/>
                <a:ext cx="1237595" cy="1237595"/>
              </a:xfrm>
              <a:prstGeom prst="rect">
                <a:avLst/>
              </a:prstGeom>
            </p:spPr>
          </p:pic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549" y="1237298"/>
              <a:ext cx="115834" cy="4383404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067" y="6596121"/>
              <a:ext cx="9717866" cy="115834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96712" y="1237298"/>
              <a:ext cx="115834" cy="4383404"/>
            </a:xfrm>
            <a:prstGeom prst="rect">
              <a:avLst/>
            </a:prstGeom>
          </p:spPr>
        </p:pic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5020" y="5278120"/>
            <a:ext cx="1195070" cy="17653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535" y="3767007"/>
            <a:ext cx="423539" cy="27838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7640" y="157480"/>
            <a:ext cx="9810750" cy="6554470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</a:rPr>
              <a:t>       </a:t>
            </a:r>
            <a:r>
              <a:rPr lang="zh-CN" altLang="en-US" sz="2800" b="1">
                <a:solidFill>
                  <a:schemeClr val="tx1"/>
                </a:solidFill>
              </a:rPr>
              <a:t>李贺年少时代就有才名，可惜仕途坎珂，怀才不遇，一生抑郁，于是形成了凄艳诡谲的诗风，被誉为</a:t>
            </a:r>
            <a:r>
              <a:rPr lang="zh-CN" altLang="en-US" sz="2800" b="1">
                <a:solidFill>
                  <a:srgbClr val="FF0000"/>
                </a:solidFill>
              </a:rPr>
              <a:t>"苦闷诗人"</a:t>
            </a:r>
            <a:r>
              <a:rPr lang="zh-CN" altLang="en-US" sz="2800" b="1">
                <a:solidFill>
                  <a:schemeClr val="tx1"/>
                </a:solidFill>
              </a:rPr>
              <a:t>，也被后人称为</a:t>
            </a:r>
            <a:r>
              <a:rPr lang="zh-CN" altLang="en-US" sz="2800" b="1">
                <a:solidFill>
                  <a:srgbClr val="FF0000"/>
                </a:solidFill>
              </a:rPr>
              <a:t>"诗鬼"</a:t>
            </a:r>
            <a:r>
              <a:rPr lang="zh-CN" altLang="en-US" sz="2800" b="1">
                <a:solidFill>
                  <a:schemeClr val="tx1"/>
                </a:solidFill>
              </a:rPr>
              <a:t>。其作品继承前代积极浪漫主义传统，驰骋想像，运用传说，熔铸词彩，创造出一种</a:t>
            </a:r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新奇瑰丽的境界</a:t>
            </a:r>
            <a:r>
              <a:rPr lang="zh-CN" altLang="en-US" sz="2800" b="1">
                <a:solidFill>
                  <a:schemeClr val="tx1"/>
                </a:solidFill>
              </a:rPr>
              <a:t>，形成了自己独特的风格。</a:t>
            </a:r>
            <a:endParaRPr lang="zh-CN" altLang="en-US" sz="2800" b="1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</a:rPr>
              <a:t>        </a:t>
            </a:r>
            <a:r>
              <a:rPr lang="zh-CN" altLang="en-US" sz="2800" b="1">
                <a:solidFill>
                  <a:schemeClr val="tx1"/>
                </a:solidFill>
              </a:rPr>
              <a:t>传说他每次出门，都骑着一头跛脚的瘦驴，背着一只旧锦囊，他边走边吟诗，每得佳句就写下来放进囊中，归来时再补足成篇。他的诗歌继承《楚辞》和乐府民歌的传统而有所创新，在诗歌的形式、意境、比喻、语言等方面不落前人窠臼，在中唐诗坛上独树一帜。优秀作品有《李凭箜篌引》、</a:t>
            </a:r>
            <a:r>
              <a:rPr lang="zh-CN" altLang="en-US" sz="2800" b="1">
                <a:solidFill>
                  <a:srgbClr val="FF0000"/>
                </a:solidFill>
              </a:rPr>
              <a:t>《雁门太守行》</a:t>
            </a:r>
            <a:r>
              <a:rPr lang="zh-CN" altLang="en-US" sz="2800" b="1">
                <a:solidFill>
                  <a:schemeClr val="tx1"/>
                </a:solidFill>
              </a:rPr>
              <a:t>、《金铜仙人辞汉歌》、《老夫采玉歌》等。名句有"天若有情天亦老"、"黑云压城城欲摧"、"桃花乱落如红雨"等，为后世所传颂。</a:t>
            </a:r>
            <a:endParaRPr lang="zh-CN" altLang="en-US" sz="2800" b="1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</a:rPr>
              <a:t>     </a:t>
            </a:r>
            <a:r>
              <a:rPr lang="zh-CN" altLang="en-US" sz="2800" b="1">
                <a:solidFill>
                  <a:schemeClr val="tx1"/>
                </a:solidFill>
              </a:rPr>
              <a:t>《李凭箜篌引》是李贺的代表作，大约作于811一813年，当时李贺在长安任奉礼郎。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pic>
        <p:nvPicPr>
          <p:cNvPr id="101" name="图片 100"/>
          <p:cNvPicPr/>
          <p:nvPr/>
        </p:nvPicPr>
        <p:blipFill>
          <a:blip r:embed="rId8"/>
          <a:stretch>
            <a:fillRect/>
          </a:stretch>
        </p:blipFill>
        <p:spPr>
          <a:xfrm>
            <a:off x="9759315" y="397510"/>
            <a:ext cx="2876550" cy="4752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7984</Words>
  <Application>WPS 演示</Application>
  <PresentationFormat/>
  <Paragraphs>468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70" baseType="lpstr">
      <vt:lpstr>Arial</vt:lpstr>
      <vt:lpstr>宋体</vt:lpstr>
      <vt:lpstr>Wingdings</vt:lpstr>
      <vt:lpstr>Calibri</vt:lpstr>
      <vt:lpstr>微软雅黑</vt:lpstr>
      <vt:lpstr>Arial Unicode MS</vt:lpstr>
      <vt:lpstr>华文中宋</vt:lpstr>
      <vt:lpstr>Wingdings 3</vt:lpstr>
      <vt:lpstr>Century Gothic</vt:lpstr>
      <vt:lpstr>华文新魏</vt:lpstr>
      <vt:lpstr>楷体_GB2312</vt:lpstr>
      <vt:lpstr>黑体</vt:lpstr>
      <vt:lpstr>Times New Roman</vt:lpstr>
      <vt:lpstr>MS PGothic</vt:lpstr>
      <vt:lpstr>Wingdings 2</vt:lpstr>
      <vt:lpstr>Verdana</vt:lpstr>
      <vt:lpstr>Franklin Gothic Book</vt:lpstr>
      <vt:lpstr>华文琥珀</vt:lpstr>
      <vt:lpstr>楷体</vt:lpstr>
      <vt:lpstr>方正姚体</vt:lpstr>
      <vt:lpstr>Webdings</vt:lpstr>
      <vt:lpstr>隶书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早岁那知世事艰，中原北望气如山。</vt:lpstr>
      <vt:lpstr>楼船夜雪瓜洲渡， 铁马秋风大散关。</vt:lpstr>
      <vt:lpstr>塞上长城空自许，镜中衰鬓已先斑。 </vt:lpstr>
      <vt:lpstr>出师一表真名世， 千载谁堪伯仲间!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澈麻</cp:lastModifiedBy>
  <cp:revision>3</cp:revision>
  <cp:lastPrinted>2022-03-25T10:23:00Z</cp:lastPrinted>
  <dcterms:created xsi:type="dcterms:W3CDTF">2022-03-25T10:23:00Z</dcterms:created>
  <dcterms:modified xsi:type="dcterms:W3CDTF">2022-03-28T14:45:05Z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1ACE69EB53FA41D3BC2F277160691535</vt:lpwstr>
  </property>
  <property fmtid="{D5CDD505-2E9C-101B-9397-08002B2CF9AE}" pid="7" name="KSOProductBuildVer">
    <vt:lpwstr>2052-11.1.0.11365</vt:lpwstr>
  </property>
</Properties>
</file>