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1" r:id="rId3"/>
    <p:sldId id="289" r:id="rId4"/>
    <p:sldId id="290" r:id="rId5"/>
    <p:sldId id="291" r:id="rId6"/>
    <p:sldId id="292" r:id="rId7"/>
    <p:sldId id="293" r:id="rId8"/>
    <p:sldId id="285" r:id="rId9"/>
    <p:sldId id="295" r:id="rId10"/>
    <p:sldId id="296" r:id="rId11"/>
    <p:sldId id="297" r:id="rId12"/>
    <p:sldId id="332" r:id="rId13"/>
    <p:sldId id="333" r:id="rId14"/>
    <p:sldId id="338" r:id="rId15"/>
    <p:sldId id="334" r:id="rId16"/>
    <p:sldId id="335" r:id="rId17"/>
    <p:sldId id="336" r:id="rId18"/>
    <p:sldId id="337" r:id="rId19"/>
    <p:sldId id="302" r:id="rId20"/>
    <p:sldId id="288" r:id="rId21"/>
    <p:sldId id="299" r:id="rId22"/>
    <p:sldId id="300" r:id="rId23"/>
    <p:sldId id="298" r:id="rId24"/>
    <p:sldId id="286" r:id="rId25"/>
    <p:sldId id="284" r:id="rId26"/>
    <p:sldId id="283" r:id="rId27"/>
    <p:sldId id="281" r:id="rId28"/>
    <p:sldId id="262" r:id="rId29"/>
    <p:sldId id="279" r:id="rId30"/>
    <p:sldId id="273" r:id="rId31"/>
    <p:sldId id="258" r:id="rId32"/>
    <p:sldId id="272" r:id="rId33"/>
    <p:sldId id="259" r:id="rId34"/>
    <p:sldId id="260" r:id="rId35"/>
    <p:sldId id="270" r:id="rId36"/>
    <p:sldId id="271" r:id="rId37"/>
    <p:sldId id="282" r:id="rId38"/>
  </p:sldIdLst>
  <p:sldSz cx="9144000" cy="5720080" type="screen16x1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37" d="100"/>
          <a:sy n="37" d="100"/>
        </p:scale>
        <p:origin x="-708" y="-78"/>
      </p:cViewPr>
      <p:guideLst>
        <p:guide orient="horz" pos="1802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7032"/>
            <a:ext cx="7772400" cy="122617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41560"/>
            <a:ext cx="6400800" cy="1461880"/>
          </a:xfrm>
        </p:spPr>
        <p:txBody>
          <a:bodyPr/>
          <a:lstStyle>
            <a:lvl1pPr marL="0" indent="0" algn="ctr">
              <a:buNone/>
              <a:defRPr/>
            </a:lvl1pPr>
            <a:lvl2pPr marL="381635" indent="0" algn="ctr">
              <a:buNone/>
              <a:defRPr/>
            </a:lvl2pPr>
            <a:lvl3pPr marL="762635" indent="0" algn="ctr">
              <a:buNone/>
              <a:defRPr/>
            </a:lvl3pPr>
            <a:lvl4pPr marL="1144270" indent="0" algn="ctr">
              <a:buNone/>
              <a:defRPr/>
            </a:lvl4pPr>
            <a:lvl5pPr marL="1525270" indent="0" algn="ctr">
              <a:buNone/>
              <a:defRPr/>
            </a:lvl5pPr>
            <a:lvl6pPr marL="1906905" indent="0" algn="ctr">
              <a:buNone/>
              <a:defRPr/>
            </a:lvl6pPr>
            <a:lvl7pPr marL="2287905" indent="0" algn="ctr">
              <a:buNone/>
              <a:defRPr/>
            </a:lvl7pPr>
            <a:lvl8pPr marL="2669540" indent="0" algn="ctr">
              <a:buNone/>
              <a:defRPr/>
            </a:lvl8pPr>
            <a:lvl9pPr marL="3051175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9081"/>
            <a:ext cx="2057400" cy="488087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9081"/>
            <a:ext cx="6019800" cy="488087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5887"/>
            <a:ext cx="7772400" cy="1136135"/>
          </a:xfrm>
        </p:spPr>
        <p:txBody>
          <a:bodyPr anchor="t"/>
          <a:lstStyle>
            <a:lvl1pPr algn="l">
              <a:defRPr sz="3335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4550"/>
            <a:ext cx="7772400" cy="1251337"/>
          </a:xfrm>
        </p:spPr>
        <p:txBody>
          <a:bodyPr anchor="b"/>
          <a:lstStyle>
            <a:lvl1pPr marL="0" indent="0">
              <a:buNone/>
              <a:defRPr sz="1670"/>
            </a:lvl1pPr>
            <a:lvl2pPr marL="381635" indent="0">
              <a:buNone/>
              <a:defRPr sz="1500"/>
            </a:lvl2pPr>
            <a:lvl3pPr marL="762635" indent="0">
              <a:buNone/>
              <a:defRPr sz="1335"/>
            </a:lvl3pPr>
            <a:lvl4pPr marL="1144270" indent="0">
              <a:buNone/>
              <a:defRPr sz="1170"/>
            </a:lvl4pPr>
            <a:lvl5pPr marL="1525270" indent="0">
              <a:buNone/>
              <a:defRPr sz="1170"/>
            </a:lvl5pPr>
            <a:lvl6pPr marL="1906905" indent="0">
              <a:buNone/>
              <a:defRPr sz="1170"/>
            </a:lvl6pPr>
            <a:lvl7pPr marL="2287905" indent="0">
              <a:buNone/>
              <a:defRPr sz="1170"/>
            </a:lvl7pPr>
            <a:lvl8pPr marL="2669540" indent="0">
              <a:buNone/>
              <a:defRPr sz="1170"/>
            </a:lvl8pPr>
            <a:lvl9pPr marL="3051175" indent="0">
              <a:buNone/>
              <a:defRPr sz="117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4760"/>
            <a:ext cx="4038600" cy="3775200"/>
          </a:xfrm>
        </p:spPr>
        <p:txBody>
          <a:bodyPr/>
          <a:lstStyle>
            <a:lvl1pPr>
              <a:defRPr sz="2335"/>
            </a:lvl1pPr>
            <a:lvl2pPr>
              <a:defRPr sz="2000"/>
            </a:lvl2pPr>
            <a:lvl3pPr>
              <a:defRPr sz="167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4760"/>
            <a:ext cx="4038600" cy="3775200"/>
          </a:xfrm>
        </p:spPr>
        <p:txBody>
          <a:bodyPr/>
          <a:lstStyle>
            <a:lvl1pPr>
              <a:defRPr sz="2335"/>
            </a:lvl1pPr>
            <a:lvl2pPr>
              <a:defRPr sz="2000"/>
            </a:lvl2pPr>
            <a:lvl3pPr>
              <a:defRPr sz="167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0470"/>
            <a:ext cx="4040188" cy="53363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635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4270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905" indent="0">
              <a:buNone/>
              <a:defRPr sz="1335" b="1"/>
            </a:lvl6pPr>
            <a:lvl7pPr marL="2287905" indent="0">
              <a:buNone/>
              <a:defRPr sz="1335" b="1"/>
            </a:lvl7pPr>
            <a:lvl8pPr marL="2669540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4108"/>
            <a:ext cx="4040188" cy="3295851"/>
          </a:xfrm>
        </p:spPr>
        <p:txBody>
          <a:bodyPr/>
          <a:lstStyle>
            <a:lvl1pPr>
              <a:defRPr sz="2000"/>
            </a:lvl1pPr>
            <a:lvl2pPr>
              <a:defRPr sz="1670"/>
            </a:lvl2pPr>
            <a:lvl3pPr>
              <a:defRPr sz="1500"/>
            </a:lvl3pPr>
            <a:lvl4pPr>
              <a:defRPr sz="1335"/>
            </a:lvl4pPr>
            <a:lvl5pPr>
              <a:defRPr sz="1335"/>
            </a:lvl5pPr>
            <a:lvl6pPr>
              <a:defRPr sz="1335"/>
            </a:lvl6pPr>
            <a:lvl7pPr>
              <a:defRPr sz="1335"/>
            </a:lvl7pPr>
            <a:lvl8pPr>
              <a:defRPr sz="1335"/>
            </a:lvl8pPr>
            <a:lvl9pPr>
              <a:defRPr sz="133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80470"/>
            <a:ext cx="4041775" cy="53363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635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4270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905" indent="0">
              <a:buNone/>
              <a:defRPr sz="1335" b="1"/>
            </a:lvl6pPr>
            <a:lvl7pPr marL="2287905" indent="0">
              <a:buNone/>
              <a:defRPr sz="1335" b="1"/>
            </a:lvl7pPr>
            <a:lvl8pPr marL="2669540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4108"/>
            <a:ext cx="4041775" cy="3295851"/>
          </a:xfrm>
        </p:spPr>
        <p:txBody>
          <a:bodyPr/>
          <a:lstStyle>
            <a:lvl1pPr>
              <a:defRPr sz="2000"/>
            </a:lvl1pPr>
            <a:lvl2pPr>
              <a:defRPr sz="1670"/>
            </a:lvl2pPr>
            <a:lvl3pPr>
              <a:defRPr sz="1500"/>
            </a:lvl3pPr>
            <a:lvl4pPr>
              <a:defRPr sz="1335"/>
            </a:lvl4pPr>
            <a:lvl5pPr>
              <a:defRPr sz="1335"/>
            </a:lvl5pPr>
            <a:lvl6pPr>
              <a:defRPr sz="1335"/>
            </a:lvl6pPr>
            <a:lvl7pPr>
              <a:defRPr sz="1335"/>
            </a:lvl7pPr>
            <a:lvl8pPr>
              <a:defRPr sz="1335"/>
            </a:lvl8pPr>
            <a:lvl9pPr>
              <a:defRPr sz="133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757"/>
            <a:ext cx="3008313" cy="969290"/>
          </a:xfrm>
        </p:spPr>
        <p:txBody>
          <a:bodyPr anchor="b"/>
          <a:lstStyle>
            <a:lvl1pPr algn="l">
              <a:defRPr sz="167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757"/>
            <a:ext cx="5111750" cy="4882203"/>
          </a:xfrm>
        </p:spPr>
        <p:txBody>
          <a:bodyPr/>
          <a:lstStyle>
            <a:lvl1pPr>
              <a:defRPr sz="2670"/>
            </a:lvl1pPr>
            <a:lvl2pPr>
              <a:defRPr sz="2335"/>
            </a:lvl2pPr>
            <a:lvl3pPr>
              <a:defRPr sz="2000"/>
            </a:lvl3pPr>
            <a:lvl4pPr>
              <a:defRPr sz="1670"/>
            </a:lvl4pPr>
            <a:lvl5pPr>
              <a:defRPr sz="1670"/>
            </a:lvl5pPr>
            <a:lvl6pPr>
              <a:defRPr sz="1670"/>
            </a:lvl6pPr>
            <a:lvl7pPr>
              <a:defRPr sz="1670"/>
            </a:lvl7pPr>
            <a:lvl8pPr>
              <a:defRPr sz="1670"/>
            </a:lvl8pPr>
            <a:lvl9pPr>
              <a:defRPr sz="167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7047"/>
            <a:ext cx="3008313" cy="3912913"/>
          </a:xfrm>
        </p:spPr>
        <p:txBody>
          <a:bodyPr/>
          <a:lstStyle>
            <a:lvl1pPr marL="0" indent="0">
              <a:buNone/>
              <a:defRPr sz="1170"/>
            </a:lvl1pPr>
            <a:lvl2pPr marL="381635" indent="0">
              <a:buNone/>
              <a:defRPr sz="1000"/>
            </a:lvl2pPr>
            <a:lvl3pPr marL="762635" indent="0">
              <a:buNone/>
              <a:defRPr sz="835"/>
            </a:lvl3pPr>
            <a:lvl4pPr marL="1144270" indent="0">
              <a:buNone/>
              <a:defRPr sz="750"/>
            </a:lvl4pPr>
            <a:lvl5pPr marL="1525270" indent="0">
              <a:buNone/>
              <a:defRPr sz="750"/>
            </a:lvl5pPr>
            <a:lvl6pPr marL="1906905" indent="0">
              <a:buNone/>
              <a:defRPr sz="750"/>
            </a:lvl6pPr>
            <a:lvl7pPr marL="2287905" indent="0">
              <a:buNone/>
              <a:defRPr sz="750"/>
            </a:lvl7pPr>
            <a:lvl8pPr marL="2669540" indent="0">
              <a:buNone/>
              <a:defRPr sz="750"/>
            </a:lvl8pPr>
            <a:lvl9pPr marL="3051175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4280"/>
            <a:ext cx="5486400" cy="472728"/>
          </a:xfrm>
        </p:spPr>
        <p:txBody>
          <a:bodyPr anchor="b"/>
          <a:lstStyle>
            <a:lvl1pPr algn="l">
              <a:defRPr sz="167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28"/>
            <a:ext cx="5486400" cy="343224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670"/>
            </a:lvl1pPr>
            <a:lvl2pPr marL="381635" indent="0">
              <a:buNone/>
              <a:defRPr sz="2335"/>
            </a:lvl2pPr>
            <a:lvl3pPr marL="762635" indent="0">
              <a:buNone/>
              <a:defRPr sz="2000"/>
            </a:lvl3pPr>
            <a:lvl4pPr marL="1144270" indent="0">
              <a:buNone/>
              <a:defRPr sz="1670"/>
            </a:lvl4pPr>
            <a:lvl5pPr marL="1525270" indent="0">
              <a:buNone/>
              <a:defRPr sz="1670"/>
            </a:lvl5pPr>
            <a:lvl6pPr marL="1906905" indent="0">
              <a:buNone/>
              <a:defRPr sz="1670"/>
            </a:lvl6pPr>
            <a:lvl7pPr marL="2287905" indent="0">
              <a:buNone/>
              <a:defRPr sz="1670"/>
            </a:lvl7pPr>
            <a:lvl8pPr marL="2669540" indent="0">
              <a:buNone/>
              <a:defRPr sz="1670"/>
            </a:lvl8pPr>
            <a:lvl9pPr marL="3051175" indent="0">
              <a:buNone/>
              <a:defRPr sz="167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7008"/>
            <a:ext cx="5486400" cy="671352"/>
          </a:xfrm>
        </p:spPr>
        <p:txBody>
          <a:bodyPr/>
          <a:lstStyle>
            <a:lvl1pPr marL="0" indent="0">
              <a:buNone/>
              <a:defRPr sz="1170"/>
            </a:lvl1pPr>
            <a:lvl2pPr marL="381635" indent="0">
              <a:buNone/>
              <a:defRPr sz="1000"/>
            </a:lvl2pPr>
            <a:lvl3pPr marL="762635" indent="0">
              <a:buNone/>
              <a:defRPr sz="835"/>
            </a:lvl3pPr>
            <a:lvl4pPr marL="1144270" indent="0">
              <a:buNone/>
              <a:defRPr sz="750"/>
            </a:lvl4pPr>
            <a:lvl5pPr marL="1525270" indent="0">
              <a:buNone/>
              <a:defRPr sz="750"/>
            </a:lvl5pPr>
            <a:lvl6pPr marL="1906905" indent="0">
              <a:buNone/>
              <a:defRPr sz="750"/>
            </a:lvl6pPr>
            <a:lvl7pPr marL="2287905" indent="0">
              <a:buNone/>
              <a:defRPr sz="750"/>
            </a:lvl7pPr>
            <a:lvl8pPr marL="2669540" indent="0">
              <a:buNone/>
              <a:defRPr sz="750"/>
            </a:lvl8pPr>
            <a:lvl9pPr marL="3051175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29081"/>
            <a:ext cx="8229600" cy="95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334760"/>
            <a:ext cx="8229600" cy="3775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09272"/>
            <a:ext cx="2133600" cy="397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17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09272"/>
            <a:ext cx="2895600" cy="397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17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09272"/>
            <a:ext cx="2133600" cy="397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7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85750" indent="-285750" algn="l" rtl="0" eaLnBrk="0" fontAlgn="base" hangingPunct="0">
        <a:spcBef>
          <a:spcPts val="80"/>
        </a:spcBef>
        <a:spcAft>
          <a:spcPct val="0"/>
        </a:spcAft>
        <a:buChar char="•"/>
        <a:defRPr sz="2670">
          <a:solidFill>
            <a:schemeClr val="tx1"/>
          </a:solidFill>
          <a:latin typeface="+mn-lt"/>
          <a:ea typeface="+mn-ea"/>
          <a:cs typeface="+mn-cs"/>
        </a:defRPr>
      </a:lvl1pPr>
      <a:lvl2pPr marL="619760" indent="-238125" algn="l" rtl="0" eaLnBrk="0" fontAlgn="base" hangingPunct="0">
        <a:spcBef>
          <a:spcPts val="80"/>
        </a:spcBef>
        <a:spcAft>
          <a:spcPct val="0"/>
        </a:spcAft>
        <a:buChar char="–"/>
        <a:defRPr sz="2335">
          <a:solidFill>
            <a:schemeClr val="tx1"/>
          </a:solidFill>
          <a:latin typeface="+mn-lt"/>
          <a:ea typeface="+mn-ea"/>
        </a:defRPr>
      </a:lvl2pPr>
      <a:lvl3pPr marL="953135" indent="-190500" algn="l" rtl="0" eaLnBrk="0" fontAlgn="base" hangingPunct="0">
        <a:spcBef>
          <a:spcPts val="8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34770" indent="-190500" algn="l" rtl="0" eaLnBrk="0" fontAlgn="base" hangingPunct="0">
        <a:spcBef>
          <a:spcPts val="80"/>
        </a:spcBef>
        <a:spcAft>
          <a:spcPct val="0"/>
        </a:spcAft>
        <a:buChar char="–"/>
        <a:defRPr sz="1670">
          <a:solidFill>
            <a:schemeClr val="tx1"/>
          </a:solidFill>
          <a:latin typeface="+mn-lt"/>
          <a:ea typeface="+mn-ea"/>
        </a:defRPr>
      </a:lvl4pPr>
      <a:lvl5pPr marL="1716405" indent="-190500" algn="l" rtl="0" eaLnBrk="0" fontAlgn="base" hangingPunct="0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5pPr>
      <a:lvl6pPr marL="2097405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6pPr>
      <a:lvl7pPr marL="2479040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7pPr>
      <a:lvl8pPr marL="2860040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8pPr>
      <a:lvl9pPr marL="3241675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7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9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9" name="Picture 4" descr="C:\Documents and Settings\Administrator\My Documents\My Pictures\图片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400" y="2542400"/>
            <a:ext cx="7627200" cy="317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758399" y="1716120"/>
            <a:ext cx="7627201" cy="7848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505" b="1" i="0" u="none" strike="noStrike" kern="1200" cap="none" spc="0" normalizeH="0" baseline="0" noProof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定位句子作用   准确补写内容</a:t>
            </a:r>
            <a:endParaRPr kumimoji="0" lang="zh-CN" altLang="en-US" sz="4505" b="1" i="0" u="none" strike="noStrike" kern="1200" cap="none" spc="0" normalizeH="0" baseline="0" noProof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76272" tIns="38136" rIns="76272" bIns="38136" anchor="ctr" anchorCtr="0"/>
          <a:p>
            <a:r>
              <a:rPr lang="zh-CN" altLang="en-US" b="1" dirty="0">
                <a:solidFill>
                  <a:srgbClr val="7030A0"/>
                </a:solidFill>
                <a:ea typeface="宋体" panose="02010600030101010101" pitchFamily="2" charset="-122"/>
              </a:rPr>
              <a:t>从补写句子类型中寻找方法</a:t>
            </a:r>
            <a:endParaRPr lang="zh-CN" altLang="en-US" b="1" dirty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1139760" y="1945201"/>
            <a:ext cx="6864480" cy="3775199"/>
          </a:xfrm>
          <a:ln/>
        </p:spPr>
        <p:txBody>
          <a:bodyPr wrap="square" lIns="76272" tIns="38136" rIns="76272" bIns="38136" anchor="t" anchorCtr="0"/>
          <a:p>
            <a:r>
              <a:rPr lang="zh-CN" altLang="en-US" sz="3005" b="1" dirty="0">
                <a:ea typeface="宋体" panose="02010600030101010101" pitchFamily="2" charset="-122"/>
              </a:rPr>
              <a:t>观察补写句子有什么特点？</a:t>
            </a:r>
            <a:endParaRPr lang="en-US" altLang="zh-CN" sz="3005" b="1" dirty="0"/>
          </a:p>
          <a:p>
            <a:r>
              <a:rPr lang="zh-CN" altLang="en-US" sz="3005" b="1" dirty="0">
                <a:ea typeface="宋体" panose="02010600030101010101" pitchFamily="2" charset="-122"/>
              </a:rPr>
              <a:t>与上下文有何关系？</a:t>
            </a:r>
            <a:endParaRPr lang="en-US" altLang="zh-CN" sz="3005" b="1" dirty="0"/>
          </a:p>
          <a:p>
            <a:endParaRPr lang="zh-CN" altLang="en-US" sz="3005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 anchorCtr="0"/>
          <a:p>
            <a:pPr algn="ctr"/>
            <a:r>
              <a:rPr lang="en-US" altLang="zh-CN" sz="100"/>
              <a:t>-</a:t>
            </a:r>
            <a:fld id="{9A0DB2DC-4C9A-4742-B13C-FB6460FD3503}" type="slidenum">
              <a:rPr lang="zh-CN" altLang="en-US" sz="100"/>
            </a:fld>
            <a:r>
              <a:rPr lang="en-US" altLang="zh-CN" sz="100"/>
              <a:t>-</a:t>
            </a:r>
            <a:endParaRPr lang="zh-CN" altLang="en-US" sz="100" dirty="0"/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539913" y="4500843"/>
            <a:ext cx="7844363" cy="1447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266700" defTabSz="0">
              <a:lnSpc>
                <a:spcPct val="120000"/>
              </a:lnSpc>
              <a:tabLst>
                <a:tab pos="1028700" algn="l"/>
                <a:tab pos="1851025" algn="l"/>
                <a:tab pos="2538730" algn="l"/>
                <a:tab pos="3222625" algn="l"/>
              </a:tabLst>
            </a:pPr>
            <a:r>
              <a:rPr lang="zh-CN" altLang="zh-CN" sz="1835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【答题思路】</a:t>
            </a:r>
            <a:r>
              <a:rPr lang="zh-CN" altLang="zh-CN" sz="1835">
                <a:solidFill>
                  <a:srgbClr val="FF0000"/>
                </a:solidFill>
                <a:latin typeface="NEU-BZ-S92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zh-CN" altLang="zh-CN" sz="18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句的过渡句</a:t>
            </a:r>
            <a:r>
              <a:rPr lang="en-US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8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要从假设关系入手补写</a:t>
            </a:r>
            <a:r>
              <a:rPr lang="en-US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1835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defTabSz="0">
              <a:lnSpc>
                <a:spcPct val="120000"/>
              </a:lnSpc>
              <a:tabLst>
                <a:tab pos="1028700" algn="l"/>
                <a:tab pos="1851025" algn="l"/>
                <a:tab pos="2538730" algn="l"/>
                <a:tab pos="3222625" algn="l"/>
              </a:tabLst>
            </a:pPr>
            <a:r>
              <a:rPr lang="zh-CN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②</a:t>
            </a:r>
            <a:r>
              <a:rPr lang="zh-CN" altLang="zh-CN" sz="18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句紧承前文</a:t>
            </a:r>
            <a:r>
              <a:rPr lang="en-US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8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是展开句</a:t>
            </a:r>
            <a:r>
              <a:rPr lang="en-US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8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填写</a:t>
            </a:r>
            <a:r>
              <a:rPr lang="en-US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zh-CN" sz="18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学习时间占用了睡眠时间</a:t>
            </a:r>
            <a:r>
              <a:rPr lang="en-US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zh-CN" sz="18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的结果</a:t>
            </a:r>
            <a:r>
              <a:rPr lang="en-US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1835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defTabSz="0">
              <a:lnSpc>
                <a:spcPct val="120000"/>
              </a:lnSpc>
              <a:tabLst>
                <a:tab pos="1028700" algn="l"/>
                <a:tab pos="1851025" algn="l"/>
                <a:tab pos="2538730" algn="l"/>
                <a:tab pos="3222625" algn="l"/>
              </a:tabLst>
            </a:pPr>
            <a:r>
              <a:rPr lang="zh-CN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③</a:t>
            </a:r>
            <a:r>
              <a:rPr lang="zh-CN" altLang="zh-CN" sz="18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句所在的位置表明</a:t>
            </a:r>
            <a:r>
              <a:rPr lang="en-US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8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这句话是后面几句话的观点。</a:t>
            </a:r>
            <a:endParaRPr lang="zh-CN" altLang="zh-CN" sz="1835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0">
              <a:lnSpc>
                <a:spcPct val="120000"/>
              </a:lnSpc>
              <a:tabLst>
                <a:tab pos="1028700" algn="l"/>
                <a:tab pos="1851025" algn="l"/>
                <a:tab pos="2538730" algn="l"/>
                <a:tab pos="3222625" algn="l"/>
              </a:tabLst>
            </a:pPr>
            <a:endParaRPr lang="zh-CN" altLang="zh-CN" sz="1835">
              <a:solidFill>
                <a:srgbClr val="000000"/>
              </a:solidFill>
              <a:latin typeface="NEU-BZ-S92"/>
              <a:ea typeface="方正书宋_GBK"/>
            </a:endParaRPr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1007343" y="346932"/>
            <a:ext cx="7138582" cy="4335780"/>
          </a:xfrm>
          <a:prstGeom prst="rect">
            <a:avLst/>
          </a:prstGeom>
        </p:spPr>
        <p:txBody>
          <a:bodyPr wrap="square">
            <a:spAutoFit/>
          </a:bodyPr>
          <a:p>
            <a:pPr indent="266700" defTabSz="914400">
              <a:lnSpc>
                <a:spcPct val="150000"/>
              </a:lnSpc>
              <a:tabLst>
                <a:tab pos="1028700" algn="l"/>
                <a:tab pos="1851025" algn="l"/>
                <a:tab pos="2538730" algn="l"/>
                <a:tab pos="3222625" algn="l"/>
              </a:tabLst>
            </a:pPr>
            <a:r>
              <a:rPr lang="zh-CN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在下面一段文字横线处补写恰当的语句</a:t>
            </a:r>
            <a:r>
              <a:rPr lang="en-US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使整段文字语意完整连贯</a:t>
            </a:r>
            <a:r>
              <a:rPr lang="en-US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内容贴切</a:t>
            </a:r>
            <a:r>
              <a:rPr lang="en-US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逻辑严密。</a:t>
            </a:r>
            <a:endParaRPr lang="zh-CN" altLang="zh-CN" sz="1835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6700" defTabSz="914400">
              <a:lnSpc>
                <a:spcPct val="150000"/>
              </a:lnSpc>
              <a:tabLst>
                <a:tab pos="1028700" algn="l"/>
                <a:tab pos="1851025" algn="l"/>
                <a:tab pos="2538730" algn="l"/>
                <a:tab pos="3222625" algn="l"/>
              </a:tabLst>
            </a:pPr>
            <a:r>
              <a:rPr lang="zh-CN" altLang="zh-CN" sz="18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睡眠是生命的必需品</a:t>
            </a:r>
            <a:r>
              <a:rPr lang="en-US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835" u="sng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　　　　　　　　　</a:t>
            </a:r>
            <a:r>
              <a:rPr lang="en-US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8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就会受到惩罚。保证睡眠</a:t>
            </a:r>
            <a:r>
              <a:rPr lang="en-US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8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才符合生理科学。学习时间占用了睡眠时间</a:t>
            </a:r>
            <a:r>
              <a:rPr lang="en-US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8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看起来是整天在念书学习</a:t>
            </a:r>
            <a:r>
              <a:rPr lang="en-US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8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结果</a:t>
            </a:r>
            <a:r>
              <a:rPr lang="zh-CN" altLang="zh-CN" sz="1835" u="sng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　　　　　　　　　</a:t>
            </a:r>
            <a:r>
              <a:rPr lang="zh-CN" altLang="zh-CN" sz="18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。这不仅仅是科学的事</a:t>
            </a:r>
            <a:r>
              <a:rPr lang="en-US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8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也是法律的事。我国的《未成年人保护法》第二十条明确规定要保证未成年学生的睡眠。未成年人成长发展状况调研报告显示</a:t>
            </a:r>
            <a:r>
              <a:rPr lang="en-US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zh-CN" sz="18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七成以上的中小学生</a:t>
            </a:r>
            <a:r>
              <a:rPr lang="en-US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8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在</a:t>
            </a:r>
            <a:r>
              <a:rPr lang="en-US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18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点半之前就起床了</a:t>
            </a:r>
            <a:r>
              <a:rPr lang="en-US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zh-CN" altLang="zh-CN" sz="1835" u="sng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　　                   　　　　　　　　　</a:t>
            </a:r>
            <a:r>
              <a:rPr lang="en-US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8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在高中生群体中尤为突出</a:t>
            </a:r>
            <a:r>
              <a:rPr lang="en-US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8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高中生的睡眠时间在</a:t>
            </a:r>
            <a:r>
              <a:rPr lang="en-US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18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至</a:t>
            </a:r>
            <a:r>
              <a:rPr lang="en-US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18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小时之间的</a:t>
            </a:r>
            <a:r>
              <a:rPr lang="en-US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8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比例高达</a:t>
            </a:r>
            <a:r>
              <a:rPr lang="en-US" altLang="zh-CN" sz="18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65%</a:t>
            </a:r>
            <a:r>
              <a:rPr lang="zh-CN" altLang="zh-CN" sz="18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r>
              <a:rPr lang="en-US" altLang="zh-CN" sz="1835">
                <a:solidFill>
                  <a:srgbClr val="000000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 </a:t>
            </a:r>
            <a:endParaRPr lang="zh-CN" altLang="zh-CN" sz="1835">
              <a:solidFill>
                <a:srgbClr val="000000"/>
              </a:solidFill>
              <a:latin typeface="NEU-BZ-S92"/>
              <a:ea typeface="方正书宋_GBK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27818" y="1295035"/>
            <a:ext cx="1706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如果缺少睡眠</a:t>
            </a:r>
            <a:endParaRPr lang="zh-CN" altLang="zh-CN" sz="2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77220" y="2052458"/>
            <a:ext cx="24917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266700" defTabSz="0">
              <a:lnSpc>
                <a:spcPct val="120000"/>
              </a:lnSpc>
              <a:tabLst>
                <a:tab pos="1028700" algn="l"/>
                <a:tab pos="1851025" algn="l"/>
                <a:tab pos="2538730" algn="l"/>
                <a:tab pos="3222625" algn="l"/>
              </a:tabLst>
            </a:pPr>
            <a:r>
              <a:rPr lang="zh-CN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学习效率反而降低</a:t>
            </a:r>
            <a:endParaRPr lang="zh-CN" altLang="zh-CN" sz="20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24432" y="3348818"/>
            <a:ext cx="386334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266700" defTabSz="0">
              <a:lnSpc>
                <a:spcPct val="120000"/>
              </a:lnSpc>
              <a:tabLst>
                <a:tab pos="1028700" algn="l"/>
                <a:tab pos="1851025" algn="l"/>
                <a:tab pos="2538730" algn="l"/>
                <a:tab pos="3222625" algn="l"/>
              </a:tabLst>
            </a:pPr>
            <a:r>
              <a:rPr lang="zh-CN" altLang="zh-CN" sz="167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睡眠不足是中小学生普遍存在的问题</a:t>
            </a:r>
            <a:endParaRPr lang="zh-CN" altLang="zh-CN" sz="167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12" name="Oval 12"/>
          <p:cNvSpPr/>
          <p:nvPr/>
        </p:nvSpPr>
        <p:spPr>
          <a:xfrm>
            <a:off x="5802151" y="1295035"/>
            <a:ext cx="499210" cy="319125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Oval 12"/>
          <p:cNvSpPr/>
          <p:nvPr/>
        </p:nvSpPr>
        <p:spPr>
          <a:xfrm>
            <a:off x="6070957" y="1733335"/>
            <a:ext cx="733588" cy="319124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Oval 12"/>
          <p:cNvSpPr/>
          <p:nvPr/>
        </p:nvSpPr>
        <p:spPr>
          <a:xfrm>
            <a:off x="1560845" y="3411053"/>
            <a:ext cx="2266973" cy="319125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0" name="Line 10"/>
          <p:cNvSpPr/>
          <p:nvPr/>
        </p:nvSpPr>
        <p:spPr>
          <a:xfrm flipV="1">
            <a:off x="1113277" y="4136697"/>
            <a:ext cx="6792975" cy="39725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" name="文本框 12"/>
          <p:cNvSpPr txBox="1"/>
          <p:nvPr/>
        </p:nvSpPr>
        <p:spPr>
          <a:xfrm>
            <a:off x="865922" y="64090"/>
            <a:ext cx="3247390" cy="768350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indent="267970" defTabSz="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367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依据句子位置</a:t>
            </a:r>
            <a:endParaRPr lang="zh-CN" altLang="zh-CN" sz="367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6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charRg st="26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charRg st="26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5612" grpId="0" bldLvl="0" animBg="1"/>
      <p:bldP spid="25612" grpId="1" bldLvl="0" animBg="1"/>
      <p:bldP spid="11" grpId="0" bldLvl="0" animBg="1"/>
      <p:bldP spid="11" grpId="1" bldLvl="0" animBg="1"/>
      <p:bldP spid="12" grpId="0" bldLvl="0" animBg="1"/>
      <p:bldP spid="12" grpId="1" bldLvl="0" animBg="1"/>
      <p:bldP spid="1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865658" y="745506"/>
            <a:ext cx="7459031" cy="5015865"/>
          </a:xfrm>
          <a:prstGeom prst="rect">
            <a:avLst/>
          </a:prstGeom>
        </p:spPr>
        <p:txBody>
          <a:bodyPr wrap="square">
            <a:spAutoFit/>
          </a:bodyPr>
          <a:p>
            <a:pPr indent="268605" defTabSz="0">
              <a:lnSpc>
                <a:spcPct val="120000"/>
              </a:lnSpc>
              <a:tabLst>
                <a:tab pos="1028700" algn="l"/>
                <a:tab pos="1851025" algn="l"/>
                <a:tab pos="2538730" algn="l"/>
                <a:tab pos="3222625" algn="l"/>
              </a:tabLst>
            </a:pPr>
            <a:r>
              <a:rPr lang="zh-CN" altLang="zh-CN" sz="267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孟德斯鸠说</a:t>
            </a:r>
            <a:r>
              <a:rPr lang="en-US" altLang="zh-CN" sz="267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:“</a:t>
            </a:r>
            <a:r>
              <a:rPr lang="zh-CN" altLang="zh-CN" sz="267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对一个人的不公</a:t>
            </a:r>
            <a:r>
              <a:rPr lang="en-US" altLang="zh-CN" sz="267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67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就是对所有人的威胁</a:t>
            </a:r>
            <a:r>
              <a:rPr lang="en-US" altLang="zh-CN" sz="267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zh-CN" sz="267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。为什么</a:t>
            </a:r>
            <a:r>
              <a:rPr lang="en-US" altLang="zh-CN" sz="267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r>
              <a:rPr lang="zh-CN" altLang="zh-CN" sz="267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因为</a:t>
            </a:r>
            <a:r>
              <a:rPr lang="zh-CN" altLang="zh-CN" sz="2670" u="sng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　　　　　　　　　　　</a:t>
            </a:r>
            <a:r>
              <a:rPr lang="en-US" altLang="zh-CN" sz="267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67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所显示的是制度的恶劣</a:t>
            </a:r>
            <a:r>
              <a:rPr lang="en-US" altLang="zh-CN" sz="267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67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可以用来对待所有人</a:t>
            </a:r>
            <a:r>
              <a:rPr lang="en-US" altLang="zh-CN" sz="267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67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无人能保证自己幸免。我想补充说</a:t>
            </a:r>
            <a:r>
              <a:rPr lang="en-US" altLang="zh-CN" sz="267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zh-CN" sz="267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对一个人的不义</a:t>
            </a:r>
            <a:r>
              <a:rPr lang="en-US" altLang="zh-CN" sz="267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 sz="267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8605" defTabSz="0">
              <a:lnSpc>
                <a:spcPct val="120000"/>
              </a:lnSpc>
              <a:tabLst>
                <a:tab pos="1028700" algn="l"/>
                <a:tab pos="1851025" algn="l"/>
                <a:tab pos="2538730" algn="l"/>
                <a:tab pos="3222625" algn="l"/>
              </a:tabLst>
            </a:pPr>
            <a:r>
              <a:rPr lang="zh-CN" altLang="zh-CN" sz="2670" u="sng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　　　　　　　　　　　　　</a:t>
            </a:r>
            <a:r>
              <a:rPr lang="zh-CN" altLang="zh-CN" sz="267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。为什么</a:t>
            </a:r>
            <a:r>
              <a:rPr lang="en-US" altLang="zh-CN" sz="267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r>
              <a:rPr lang="zh-CN" altLang="zh-CN" sz="267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因为对一个人的不义</a:t>
            </a:r>
            <a:r>
              <a:rPr lang="en-US" altLang="zh-CN" sz="267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67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所显示的是人格的卑劣</a:t>
            </a:r>
            <a:r>
              <a:rPr lang="en-US" altLang="zh-CN" sz="267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67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这不只是在侮辱某个具体的人</a:t>
            </a:r>
            <a:r>
              <a:rPr lang="en-US" altLang="zh-CN" sz="267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67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而是在侮辱所有人的尊严</a:t>
            </a:r>
            <a:r>
              <a:rPr lang="en-US" altLang="zh-CN" sz="267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67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这个尊严是在所有人身上都存在的。所以</a:t>
            </a:r>
            <a:r>
              <a:rPr lang="en-US" altLang="zh-CN" sz="267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67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看见不公</a:t>
            </a:r>
            <a:r>
              <a:rPr lang="en-US" altLang="zh-CN" sz="267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670" u="sng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　　　　　　　　　　　　　</a:t>
            </a:r>
            <a:r>
              <a:rPr lang="en-US" altLang="zh-CN" sz="267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zh-CN" altLang="zh-CN" sz="267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看见不义</a:t>
            </a:r>
            <a:r>
              <a:rPr lang="en-US" altLang="zh-CN" sz="267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67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我们要当心小人。</a:t>
            </a:r>
            <a:r>
              <a:rPr lang="en-US" altLang="zh-CN" sz="2670">
                <a:solidFill>
                  <a:srgbClr val="000000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 </a:t>
            </a:r>
            <a:endParaRPr lang="zh-CN" altLang="zh-CN" sz="2670">
              <a:solidFill>
                <a:srgbClr val="000000"/>
              </a:solidFill>
              <a:latin typeface="NEU-BZ-S92"/>
              <a:ea typeface="方正书宋_GBK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65922" y="64090"/>
            <a:ext cx="3247390" cy="768350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indent="267970" defTabSz="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367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依据逻辑顺序</a:t>
            </a:r>
            <a:endParaRPr lang="zh-CN" altLang="zh-CN" sz="367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7760" y="1265903"/>
            <a:ext cx="3460750" cy="5016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sz="267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对一个人</a:t>
            </a:r>
            <a:r>
              <a:rPr lang="en-US" altLang="zh-CN" sz="267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267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个体</a:t>
            </a:r>
            <a:r>
              <a:rPr lang="en-US" altLang="zh-CN" sz="267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67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的不公</a:t>
            </a:r>
            <a:endParaRPr lang="zh-CN" altLang="zh-CN" sz="267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10" name="Line 10"/>
          <p:cNvSpPr/>
          <p:nvPr/>
        </p:nvSpPr>
        <p:spPr>
          <a:xfrm flipV="1">
            <a:off x="1139760" y="1182481"/>
            <a:ext cx="1643291" cy="21187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" name="Line 10"/>
          <p:cNvSpPr/>
          <p:nvPr/>
        </p:nvSpPr>
        <p:spPr>
          <a:xfrm flipV="1">
            <a:off x="3749693" y="2643037"/>
            <a:ext cx="1643290" cy="21187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9" name="直接连接符 8"/>
          <p:cNvCxnSpPr/>
          <p:nvPr/>
        </p:nvCxnSpPr>
        <p:spPr>
          <a:xfrm flipH="1">
            <a:off x="5879217" y="4208731"/>
            <a:ext cx="127120" cy="508480"/>
          </a:xfrm>
          <a:prstGeom prst="line">
            <a:avLst/>
          </a:prstGeom>
          <a:ln w="142875" cmpd="tri">
            <a:solidFill>
              <a:srgbClr val="FF0000"/>
            </a:solidFill>
          </a:ln>
          <a:scene3d>
            <a:camera prst="orthographicFront"/>
            <a:lightRig rig="threePt" dir="t"/>
          </a:scene3d>
          <a:sp3d extrusionH="76200">
            <a:extrusionClr>
              <a:srgbClr val="FF0000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10"/>
          <p:cNvSpPr/>
          <p:nvPr/>
        </p:nvSpPr>
        <p:spPr>
          <a:xfrm flipV="1">
            <a:off x="945108" y="3614975"/>
            <a:ext cx="2386148" cy="21187"/>
          </a:xfrm>
          <a:prstGeom prst="line">
            <a:avLst/>
          </a:prstGeom>
          <a:ln w="571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文本框 10"/>
          <p:cNvSpPr txBox="1"/>
          <p:nvPr/>
        </p:nvSpPr>
        <p:spPr>
          <a:xfrm>
            <a:off x="1558197" y="2734405"/>
            <a:ext cx="2556510" cy="5016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sz="267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就是对所有人的</a:t>
            </a:r>
            <a:endParaRPr lang="zh-CN" altLang="zh-CN" sz="267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Line 10"/>
          <p:cNvSpPr/>
          <p:nvPr/>
        </p:nvSpPr>
        <p:spPr>
          <a:xfrm flipV="1">
            <a:off x="3024050" y="1182481"/>
            <a:ext cx="4880878" cy="42373"/>
          </a:xfrm>
          <a:prstGeom prst="line">
            <a:avLst/>
          </a:prstGeom>
          <a:ln w="571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Line 10"/>
          <p:cNvSpPr/>
          <p:nvPr/>
        </p:nvSpPr>
        <p:spPr>
          <a:xfrm flipV="1">
            <a:off x="945108" y="1747900"/>
            <a:ext cx="613089" cy="1325"/>
          </a:xfrm>
          <a:prstGeom prst="line">
            <a:avLst/>
          </a:prstGeom>
          <a:ln w="571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文本框 14"/>
          <p:cNvSpPr txBox="1"/>
          <p:nvPr/>
        </p:nvSpPr>
        <p:spPr>
          <a:xfrm>
            <a:off x="4083383" y="2734405"/>
            <a:ext cx="864870" cy="5016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sz="267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侮辱</a:t>
            </a:r>
            <a:endParaRPr lang="zh-CN" altLang="zh-CN" sz="267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Oval 12"/>
          <p:cNvSpPr/>
          <p:nvPr/>
        </p:nvSpPr>
        <p:spPr>
          <a:xfrm>
            <a:off x="1229803" y="3759310"/>
            <a:ext cx="734913" cy="450217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Oval 12"/>
          <p:cNvSpPr/>
          <p:nvPr/>
        </p:nvSpPr>
        <p:spPr>
          <a:xfrm>
            <a:off x="5016920" y="3759310"/>
            <a:ext cx="734913" cy="448892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Line 10"/>
          <p:cNvSpPr/>
          <p:nvPr/>
        </p:nvSpPr>
        <p:spPr>
          <a:xfrm flipV="1">
            <a:off x="945108" y="5606522"/>
            <a:ext cx="2386148" cy="21187"/>
          </a:xfrm>
          <a:prstGeom prst="line">
            <a:avLst/>
          </a:prstGeom>
          <a:ln w="571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文本框 18"/>
          <p:cNvSpPr txBox="1"/>
          <p:nvPr/>
        </p:nvSpPr>
        <p:spPr>
          <a:xfrm>
            <a:off x="1964980" y="4717211"/>
            <a:ext cx="2984500" cy="5016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sz="267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我们要             制度</a:t>
            </a:r>
            <a:endParaRPr lang="zh-CN" altLang="zh-CN" sz="2670" noProof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Oval 12"/>
          <p:cNvSpPr/>
          <p:nvPr/>
        </p:nvSpPr>
        <p:spPr>
          <a:xfrm>
            <a:off x="2596343" y="1749225"/>
            <a:ext cx="1795570" cy="528342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49952" y="4717211"/>
            <a:ext cx="864870" cy="5016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sz="2670" b="1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警惕</a:t>
            </a:r>
            <a:endParaRPr lang="zh-CN" altLang="zh-CN" sz="2670" b="1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7" grpId="0"/>
      <p:bldP spid="15" grpId="0"/>
      <p:bldP spid="16" grpId="0" bldLvl="0" animBg="1"/>
      <p:bldP spid="16" grpId="1" bldLvl="0" animBg="1"/>
      <p:bldP spid="17" grpId="0" bldLvl="0" animBg="1"/>
      <p:bldP spid="17" grpId="1" bldLvl="0" animBg="1"/>
      <p:bldP spid="11" grpId="0"/>
      <p:bldP spid="20" grpId="0" bldLvl="0" animBg="1"/>
      <p:bldP spid="20" grpId="1" bldLvl="0" animBg="1"/>
      <p:bldP spid="19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76272" tIns="38136" rIns="76272" bIns="38136" anchor="ctr" anchorCtr="0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逻辑顺序</a:t>
            </a:r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（主要有六种）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338" name="Rectangle 3"/>
          <p:cNvSpPr>
            <a:spLocks noGrp="1"/>
          </p:cNvSpPr>
          <p:nvPr>
            <p:ph idx="1"/>
          </p:nvPr>
        </p:nvSpPr>
        <p:spPr>
          <a:xfrm>
            <a:off x="1203320" y="1398320"/>
            <a:ext cx="6864480" cy="3775200"/>
          </a:xfrm>
          <a:ln/>
        </p:spPr>
        <p:txBody>
          <a:bodyPr wrap="square" lIns="76272" tIns="38136" rIns="76272" bIns="38136" anchor="t" anchorCtr="0"/>
          <a:p>
            <a:r>
              <a:rPr lang="zh-CN" altLang="en-US" sz="3335" b="1" dirty="0">
                <a:ea typeface="宋体" panose="02010600030101010101" pitchFamily="2" charset="-122"/>
              </a:rPr>
              <a:t>因果关系、层递关系、主次关系、总分关系、并列关系，或按事物（事理）的内在逻辑关系，或由</a:t>
            </a:r>
            <a:r>
              <a:rPr lang="zh-CN" altLang="en-US" sz="3335" b="1" dirty="0">
                <a:solidFill>
                  <a:srgbClr val="0000FF"/>
                </a:solidFill>
                <a:ea typeface="宋体" panose="02010600030101010101" pitchFamily="2" charset="-122"/>
              </a:rPr>
              <a:t>个别</a:t>
            </a:r>
            <a:r>
              <a:rPr lang="zh-CN" altLang="en-US" sz="3335" b="1" dirty="0">
                <a:ea typeface="宋体" panose="02010600030101010101" pitchFamily="2" charset="-122"/>
              </a:rPr>
              <a:t>到</a:t>
            </a:r>
            <a:r>
              <a:rPr lang="zh-CN" altLang="en-US" sz="3335" b="1" dirty="0">
                <a:solidFill>
                  <a:srgbClr val="0000FF"/>
                </a:solidFill>
                <a:ea typeface="宋体" panose="02010600030101010101" pitchFamily="2" charset="-122"/>
              </a:rPr>
              <a:t>一般</a:t>
            </a:r>
            <a:r>
              <a:rPr lang="zh-CN" altLang="en-US" sz="3335" b="1" dirty="0">
                <a:ea typeface="宋体" panose="02010600030101010101" pitchFamily="2" charset="-122"/>
              </a:rPr>
              <a:t>，或由</a:t>
            </a:r>
            <a:r>
              <a:rPr lang="zh-CN" altLang="en-US" sz="3335" b="1" dirty="0">
                <a:solidFill>
                  <a:srgbClr val="0000FF"/>
                </a:solidFill>
                <a:ea typeface="宋体" panose="02010600030101010101" pitchFamily="2" charset="-122"/>
              </a:rPr>
              <a:t>具体</a:t>
            </a:r>
            <a:r>
              <a:rPr lang="zh-CN" altLang="en-US" sz="3335" b="1" dirty="0">
                <a:ea typeface="宋体" panose="02010600030101010101" pitchFamily="2" charset="-122"/>
              </a:rPr>
              <a:t>到</a:t>
            </a:r>
            <a:r>
              <a:rPr lang="zh-CN" altLang="en-US" sz="3335" b="1" dirty="0">
                <a:solidFill>
                  <a:srgbClr val="0000FF"/>
                </a:solidFill>
                <a:ea typeface="宋体" panose="02010600030101010101" pitchFamily="2" charset="-122"/>
              </a:rPr>
              <a:t>抽象</a:t>
            </a:r>
            <a:r>
              <a:rPr lang="zh-CN" altLang="en-US" sz="3335" b="1" dirty="0">
                <a:ea typeface="宋体" panose="02010600030101010101" pitchFamily="2" charset="-122"/>
              </a:rPr>
              <a:t>，或由</a:t>
            </a:r>
            <a:r>
              <a:rPr lang="zh-CN" altLang="en-US" sz="3335" b="1" dirty="0">
                <a:solidFill>
                  <a:srgbClr val="0000FF"/>
                </a:solidFill>
                <a:ea typeface="宋体" panose="02010600030101010101" pitchFamily="2" charset="-122"/>
              </a:rPr>
              <a:t>主要</a:t>
            </a:r>
            <a:r>
              <a:rPr lang="zh-CN" altLang="en-US" sz="3335" b="1" dirty="0">
                <a:ea typeface="宋体" panose="02010600030101010101" pitchFamily="2" charset="-122"/>
              </a:rPr>
              <a:t>到</a:t>
            </a:r>
            <a:r>
              <a:rPr lang="zh-CN" altLang="en-US" sz="3335" b="1" dirty="0">
                <a:solidFill>
                  <a:srgbClr val="0000FF"/>
                </a:solidFill>
                <a:ea typeface="宋体" panose="02010600030101010101" pitchFamily="2" charset="-122"/>
              </a:rPr>
              <a:t>次要</a:t>
            </a:r>
            <a:r>
              <a:rPr lang="zh-CN" altLang="en-US" sz="3335" b="1" dirty="0">
                <a:ea typeface="宋体" panose="02010600030101010101" pitchFamily="2" charset="-122"/>
              </a:rPr>
              <a:t>，或由</a:t>
            </a:r>
            <a:r>
              <a:rPr lang="zh-CN" altLang="en-US" sz="3335" b="1" dirty="0">
                <a:solidFill>
                  <a:srgbClr val="0000FF"/>
                </a:solidFill>
                <a:ea typeface="宋体" panose="02010600030101010101" pitchFamily="2" charset="-122"/>
              </a:rPr>
              <a:t>现象</a:t>
            </a:r>
            <a:r>
              <a:rPr lang="zh-CN" altLang="en-US" sz="3335" b="1" dirty="0">
                <a:ea typeface="宋体" panose="02010600030101010101" pitchFamily="2" charset="-122"/>
              </a:rPr>
              <a:t>到</a:t>
            </a:r>
            <a:r>
              <a:rPr lang="zh-CN" altLang="en-US" sz="3335" b="1" dirty="0">
                <a:solidFill>
                  <a:srgbClr val="0000FF"/>
                </a:solidFill>
                <a:ea typeface="宋体" panose="02010600030101010101" pitchFamily="2" charset="-122"/>
              </a:rPr>
              <a:t>本质的顺序说明。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>
            <a:spLocks noChangeAspect="1"/>
          </p:cNvSpPr>
          <p:nvPr/>
        </p:nvSpPr>
        <p:spPr>
          <a:xfrm>
            <a:off x="817193" y="442272"/>
            <a:ext cx="7577411" cy="5015865"/>
          </a:xfrm>
          <a:prstGeom prst="rect">
            <a:avLst/>
          </a:prstGeom>
        </p:spPr>
        <p:txBody>
          <a:bodyPr wrap="square">
            <a:spAutoFit/>
          </a:bodyPr>
          <a:p>
            <a:pPr indent="267970" defTabSz="0" fontAlgn="base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670" b="1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67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2670" strike="noStrike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  <a:cs typeface="Times New Roman" panose="02020603050405020304" pitchFamily="18" charset="0"/>
              </a:rPr>
              <a:t>依据提示语</a:t>
            </a:r>
            <a:endParaRPr lang="zh-CN" altLang="zh-CN" sz="2670" strike="noStrike" noProof="1">
              <a:solidFill>
                <a:srgbClr val="000000"/>
              </a:solidFill>
              <a:latin typeface="NEU-BZ-S92"/>
              <a:ea typeface="方正书宋_GBK"/>
              <a:cs typeface="Times New Roman" panose="02020603050405020304" pitchFamily="18" charset="0"/>
            </a:endParaRPr>
          </a:p>
          <a:p>
            <a:pPr indent="266700" defTabSz="0" fontAlgn="base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67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一提到根的作用</a:t>
            </a:r>
            <a:r>
              <a:rPr lang="en-US" altLang="zh-CN" sz="267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67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可能首先想到</a:t>
            </a:r>
            <a:r>
              <a:rPr lang="zh-CN" altLang="zh-CN" sz="2670" u="sng" strike="noStrike" noProof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　　　　　　</a:t>
            </a:r>
            <a:r>
              <a:rPr lang="zh-CN" altLang="zh-CN" sz="267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zh-CN" sz="2670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这两项</a:t>
            </a:r>
            <a:r>
              <a:rPr lang="zh-CN" altLang="zh-CN" sz="267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是绝大多数植物根系的本职工作。然而</a:t>
            </a:r>
            <a:r>
              <a:rPr lang="en-US" altLang="zh-CN" sz="267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67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进化史上最早出现的根</a:t>
            </a:r>
            <a:r>
              <a:rPr lang="en-US" altLang="zh-CN" sz="267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67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作用却</a:t>
            </a:r>
            <a:r>
              <a:rPr lang="zh-CN" altLang="zh-CN" sz="267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并非吸收水分和吸取养料</a:t>
            </a:r>
            <a:r>
              <a:rPr lang="en-US" altLang="zh-CN" sz="267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67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而是</a:t>
            </a:r>
            <a:r>
              <a:rPr lang="zh-CN" altLang="zh-CN" sz="2670" u="sng" strike="noStrike" noProof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　　　　　　　</a:t>
            </a:r>
            <a:r>
              <a:rPr lang="en-US" altLang="zh-CN" sz="267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670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这种早期类型的根</a:t>
            </a:r>
            <a:r>
              <a:rPr lang="zh-CN" altLang="zh-CN" sz="267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被</a:t>
            </a:r>
            <a:r>
              <a:rPr lang="zh-CN" altLang="zh-CN" sz="267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称为假根</a:t>
            </a:r>
            <a:r>
              <a:rPr lang="zh-CN" altLang="zh-CN" sz="267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zh-CN" sz="2670" u="sng" strike="noStrike" noProof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　　　　　　　　　　</a:t>
            </a:r>
            <a:r>
              <a:rPr lang="en-US" altLang="zh-CN" sz="267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670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是因为</a:t>
            </a:r>
            <a:r>
              <a:rPr lang="zh-CN" altLang="zh-CN" sz="267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在这些根内部没有运输水分和养料的通道</a:t>
            </a:r>
            <a:r>
              <a:rPr lang="en-US" altLang="zh-CN" sz="267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67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它仅有的作用就是固定植株</a:t>
            </a:r>
            <a:r>
              <a:rPr lang="zh-CN" altLang="zh-CN" sz="267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。假根将植物固定在合适的生活环境中</a:t>
            </a:r>
            <a:r>
              <a:rPr lang="en-US" altLang="zh-CN" sz="267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67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会降低风吹和水流的影响</a:t>
            </a:r>
            <a:r>
              <a:rPr lang="en-US" altLang="zh-CN" sz="267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67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提高其生存概率。</a:t>
            </a:r>
            <a:r>
              <a:rPr lang="en-US" altLang="zh-CN" sz="2670" strike="noStrike" noProof="1">
                <a:solidFill>
                  <a:srgbClr val="000000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2670" strike="noStrike" noProof="1">
              <a:solidFill>
                <a:srgbClr val="000000"/>
              </a:solidFill>
              <a:effectLst/>
              <a:latin typeface="NEU-BZ-S92"/>
              <a:ea typeface="方正书宋_GBK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96274" y="999481"/>
            <a:ext cx="2104365" cy="34734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zh-CN" sz="167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吸收水分和吸取养料</a:t>
            </a:r>
            <a:endParaRPr lang="zh-CN" altLang="zh-CN" sz="1670" noProof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66580" y="2509031"/>
            <a:ext cx="1198880" cy="39878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zh-CN" sz="20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固定植株</a:t>
            </a:r>
            <a:endParaRPr lang="zh-CN" altLang="zh-CN" sz="200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01645" y="2992087"/>
            <a:ext cx="2481580" cy="46037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indent="266700" defTabSz="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0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之所以称其为假根</a:t>
            </a:r>
            <a:endParaRPr lang="zh-CN" altLang="zh-CN" sz="200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>
            <a:spLocks noChangeAspect="1"/>
          </p:cNvSpPr>
          <p:nvPr/>
        </p:nvSpPr>
        <p:spPr>
          <a:xfrm>
            <a:off x="881548" y="94016"/>
            <a:ext cx="7337207" cy="5514340"/>
          </a:xfrm>
          <a:prstGeom prst="rect">
            <a:avLst/>
          </a:prstGeom>
        </p:spPr>
        <p:txBody>
          <a:bodyPr wrap="square">
            <a:spAutoFit/>
          </a:bodyPr>
          <a:p>
            <a:pPr indent="268605" defTabSz="0">
              <a:lnSpc>
                <a:spcPct val="120000"/>
              </a:lnSpc>
              <a:tabLst>
                <a:tab pos="1028700" algn="l"/>
                <a:tab pos="1851025" algn="l"/>
                <a:tab pos="2538730" algn="l"/>
                <a:tab pos="3222625" algn="l"/>
              </a:tabLst>
            </a:pPr>
            <a:r>
              <a:rPr lang="en-US" altLang="zh-CN" sz="2335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3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sz="2335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</a:rPr>
              <a:t>依据特殊句子</a:t>
            </a:r>
            <a:endParaRPr lang="zh-CN" altLang="zh-CN" sz="2335">
              <a:solidFill>
                <a:srgbClr val="000000"/>
              </a:solidFill>
              <a:latin typeface="NEU-BZ-S92"/>
              <a:ea typeface="方正书宋_GBK"/>
            </a:endParaRPr>
          </a:p>
          <a:p>
            <a:pPr indent="268605" defTabSz="0">
              <a:lnSpc>
                <a:spcPct val="120000"/>
              </a:lnSpc>
              <a:tabLst>
                <a:tab pos="1028700" algn="l"/>
                <a:tab pos="1851025" algn="l"/>
                <a:tab pos="2538730" algn="l"/>
                <a:tab pos="3222625" algn="l"/>
              </a:tabLst>
            </a:pPr>
            <a:r>
              <a:rPr lang="zh-CN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特殊的句子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比如因果关系、递进关系的句子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正反对比的句子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有关联词语的句子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有修辞手法的句子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zh-CN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根据这些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特殊句式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”,</a:t>
            </a:r>
            <a:r>
              <a:rPr lang="zh-CN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常常能准确推断。</a:t>
            </a:r>
            <a:endParaRPr lang="zh-CN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8605" defTabSz="0">
              <a:lnSpc>
                <a:spcPct val="120000"/>
              </a:lnSpc>
              <a:tabLst>
                <a:tab pos="1028700" algn="l"/>
                <a:tab pos="1851025" algn="l"/>
                <a:tab pos="2538730" algn="l"/>
                <a:tab pos="3222625" algn="l"/>
              </a:tabLst>
            </a:pPr>
            <a:r>
              <a:rPr lang="zh-CN" altLang="zh-CN" sz="23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人类为什么要有底线</a:t>
            </a:r>
            <a:r>
              <a:rPr lang="en-US" altLang="zh-CN" sz="23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r>
              <a:rPr lang="zh-CN" altLang="zh-CN" sz="23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为了生存。人</a:t>
            </a:r>
            <a:r>
              <a:rPr lang="en-US" altLang="zh-CN" sz="23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3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是社会的群居物。任何人</a:t>
            </a:r>
            <a:r>
              <a:rPr lang="en-US" altLang="zh-CN" sz="23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3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都不能一个人活在这世界上。所以</a:t>
            </a:r>
            <a:r>
              <a:rPr lang="en-US" altLang="zh-CN" sz="23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3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只有让别人生存</a:t>
            </a:r>
            <a:r>
              <a:rPr lang="en-US" altLang="zh-CN" sz="23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335" u="sng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　　               　</a:t>
            </a:r>
            <a:r>
              <a:rPr lang="en-US" altLang="zh-CN" sz="23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zh-CN" altLang="zh-CN" sz="23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让别人活得好</a:t>
            </a:r>
            <a:r>
              <a:rPr lang="en-US" altLang="zh-CN" sz="23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3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自己才活得好。希望所有的人都活得好</a:t>
            </a:r>
            <a:r>
              <a:rPr lang="en-US" altLang="zh-CN" sz="23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3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甚至为了别人的生存放弃自己的利益</a:t>
            </a:r>
            <a:r>
              <a:rPr lang="en-US" altLang="zh-CN" sz="23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3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这是</a:t>
            </a:r>
            <a:r>
              <a:rPr lang="en-US" altLang="zh-CN" sz="23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zh-CN" sz="23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境界</a:t>
            </a:r>
            <a:r>
              <a:rPr lang="en-US" altLang="zh-CN" sz="23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zh-CN" sz="23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。至少不妨碍别人的生存</a:t>
            </a:r>
            <a:r>
              <a:rPr lang="en-US" altLang="zh-CN" sz="23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335" u="sng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　　　</a:t>
            </a:r>
            <a:r>
              <a:rPr lang="en-US" altLang="zh-CN" sz="23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3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不破坏社会的环境</a:t>
            </a:r>
            <a:r>
              <a:rPr lang="en-US" altLang="zh-CN" sz="23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3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这是</a:t>
            </a:r>
            <a:r>
              <a:rPr lang="en-US" altLang="zh-CN" sz="23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zh-CN" sz="23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底线</a:t>
            </a:r>
            <a:r>
              <a:rPr lang="en-US" altLang="zh-CN" sz="23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zh-CN" sz="23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。境界不一定人人都有或要有</a:t>
            </a:r>
            <a:r>
              <a:rPr lang="en-US" altLang="zh-CN" sz="23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335" u="sng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　　　　　　　</a:t>
            </a:r>
            <a:r>
              <a:rPr lang="zh-CN" altLang="zh-CN" sz="23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。因为底线是人类生存的基础</a:t>
            </a:r>
            <a:r>
              <a:rPr lang="en-US" altLang="zh-CN" sz="23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3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是最后一道防线。基础不牢</a:t>
            </a:r>
            <a:r>
              <a:rPr lang="en-US" altLang="zh-CN" sz="23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3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地动山摇</a:t>
            </a:r>
            <a:r>
              <a:rPr lang="en-US" altLang="zh-CN" sz="23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zh-CN" altLang="zh-CN" sz="23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防线失守</a:t>
            </a:r>
            <a:r>
              <a:rPr lang="en-US" altLang="zh-CN" sz="233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335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全盘崩溃。</a:t>
            </a:r>
            <a:r>
              <a:rPr lang="en-US" altLang="zh-CN" sz="2335">
                <a:solidFill>
                  <a:srgbClr val="000000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 </a:t>
            </a:r>
            <a:endParaRPr lang="zh-CN" altLang="zh-CN" sz="2335">
              <a:solidFill>
                <a:srgbClr val="000000"/>
              </a:solidFill>
              <a:latin typeface="NEU-BZ-S92"/>
              <a:ea typeface="方正书宋_GBK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15192" y="2548226"/>
            <a:ext cx="1706880" cy="39878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zh-CN" sz="20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自己才能生存</a:t>
            </a:r>
            <a:endParaRPr lang="zh-CN" altLang="zh-CN" sz="200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22232" y="3393574"/>
            <a:ext cx="551180" cy="10922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indent="266700" defTabSz="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1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不侵犯别人的利益</a:t>
            </a:r>
            <a:endParaRPr lang="zh-CN" altLang="zh-CN" sz="10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25362" y="4262227"/>
            <a:ext cx="284480" cy="10668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zh-CN" sz="1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但底线却不能缺失</a:t>
            </a:r>
            <a:endParaRPr lang="zh-CN" altLang="zh-CN" sz="10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/>
          <p:nvPr/>
        </p:nvSpPr>
        <p:spPr>
          <a:xfrm>
            <a:off x="1394000" y="2305720"/>
            <a:ext cx="6483120" cy="4508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indent="262255"/>
            <a:endParaRPr lang="zh-CN" altLang="zh-CN" sz="2335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0" name="Text Box 3"/>
          <p:cNvSpPr txBox="1"/>
          <p:nvPr/>
        </p:nvSpPr>
        <p:spPr>
          <a:xfrm>
            <a:off x="7241520" y="5339040"/>
            <a:ext cx="1080520" cy="92710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lIns="75212" tIns="39195" rIns="75212" bIns="39195" anchor="t" anchorCtr="0">
            <a:spAutoFit/>
          </a:bodyPr>
          <a:p>
            <a:endParaRPr lang="zh-CN" altLang="zh-CN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Text Box 4"/>
          <p:cNvSpPr txBox="1"/>
          <p:nvPr/>
        </p:nvSpPr>
        <p:spPr>
          <a:xfrm>
            <a:off x="1262908" y="313828"/>
            <a:ext cx="6683069" cy="4048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335" b="1" dirty="0">
                <a:latin typeface="黑体" panose="02010609060101010101" charset="-122"/>
                <a:ea typeface="黑体" panose="02010609060101010101" charset="-122"/>
              </a:rPr>
              <a:t>  </a:t>
            </a:r>
            <a:r>
              <a:rPr lang="en-US" altLang="zh-CN" sz="23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3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命运总是与人一同存在的</a:t>
            </a:r>
            <a:r>
              <a:rPr lang="zh-CN" altLang="en-US" sz="2000" b="1" dirty="0">
                <a:latin typeface="微软雅黑" panose="020B0503020204020204" pitchFamily="34" charset="-122"/>
                <a:ea typeface="黑体" panose="02010609060101010101" charset="-122"/>
              </a:rPr>
              <a:t>。</a:t>
            </a:r>
            <a:r>
              <a:rPr lang="zh-CN" altLang="en-US" sz="2335" b="1" u="sng" dirty="0">
                <a:solidFill>
                  <a:srgbClr val="FF0000"/>
                </a:solidFill>
                <a:latin typeface="微软雅黑" panose="020B0503020204020204" pitchFamily="34" charset="-122"/>
                <a:ea typeface="黑体" panose="02010609060101010101" charset="-122"/>
              </a:rPr>
              <a:t>①</a:t>
            </a:r>
            <a:r>
              <a:rPr lang="zh-CN" altLang="en-US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黑体" panose="02010609060101010101" charset="-122"/>
              </a:rPr>
              <a:t>                         </a:t>
            </a:r>
            <a:r>
              <a:rPr lang="zh-CN" altLang="en-US" sz="750" b="1" u="sng" dirty="0">
                <a:solidFill>
                  <a:srgbClr val="FF0000"/>
                </a:solidFill>
                <a:latin typeface="微软雅黑" panose="020B0503020204020204" pitchFamily="34" charset="-122"/>
                <a:ea typeface="黑体" panose="02010609060101010101" charset="-122"/>
              </a:rPr>
              <a:t> </a:t>
            </a:r>
            <a:r>
              <a:rPr lang="zh-CN" altLang="en-US" sz="1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3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endParaRPr lang="zh-CN" altLang="en-US" sz="233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335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335" b="1" dirty="0">
                <a:latin typeface="微软雅黑" panose="020B0503020204020204" pitchFamily="34" charset="-122"/>
                <a:ea typeface="幼圆" panose="02010509060101010101" pitchFamily="49" charset="-122"/>
                <a:sym typeface="Arial" panose="020B0604020202020204" pitchFamily="34" charset="0"/>
              </a:rPr>
              <a:t>，</a:t>
            </a:r>
            <a:r>
              <a:rPr lang="zh-CN" altLang="en-US" sz="23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虽然有时它深不可测</a:t>
            </a:r>
            <a:r>
              <a:rPr lang="zh-CN" altLang="en-US" sz="2335" b="1" dirty="0">
                <a:latin typeface="微软雅黑" panose="020B0503020204020204" pitchFamily="34" charset="-122"/>
                <a:ea typeface="幼圆" panose="02010509060101010101" pitchFamily="49" charset="-122"/>
              </a:rPr>
              <a:t>；</a:t>
            </a:r>
            <a:r>
              <a:rPr lang="zh-CN" altLang="en-US" sz="23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不要惧怕命运的无常</a:t>
            </a:r>
            <a:r>
              <a:rPr lang="zh-CN" altLang="en-US" sz="2335" b="1" dirty="0">
                <a:latin typeface="微软雅黑" panose="020B0503020204020204" pitchFamily="34" charset="-122"/>
                <a:ea typeface="幼圆" panose="02010509060101010101" pitchFamily="49" charset="-122"/>
                <a:sym typeface="Arial" panose="020B0604020202020204" pitchFamily="34" charset="0"/>
              </a:rPr>
              <a:t>，</a:t>
            </a:r>
            <a:r>
              <a:rPr lang="zh-CN" altLang="en-US" sz="23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虽然有时它来去无踪。因为命运有一半在你手里</a:t>
            </a:r>
            <a:r>
              <a:rPr lang="zh-CN" altLang="en-US" sz="2335" b="1" dirty="0">
                <a:latin typeface="微软雅黑" panose="020B0503020204020204" pitchFamily="34" charset="-122"/>
                <a:ea typeface="幼圆" panose="02010509060101010101" pitchFamily="49" charset="-122"/>
                <a:sym typeface="Arial" panose="020B0604020202020204" pitchFamily="34" charset="0"/>
              </a:rPr>
              <a:t>，</a:t>
            </a:r>
            <a:r>
              <a:rPr lang="zh-CN" altLang="en-US" sz="23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只有另一半才在上帝的手里。在你绝望的时候</a:t>
            </a:r>
            <a:r>
              <a:rPr lang="zh-CN" altLang="en-US" sz="2335" b="1" dirty="0">
                <a:latin typeface="微软雅黑" panose="020B0503020204020204" pitchFamily="34" charset="-122"/>
                <a:ea typeface="幼圆" panose="02010509060101010101" pitchFamily="49" charset="-122"/>
                <a:sym typeface="Arial" panose="020B0604020202020204" pitchFamily="34" charset="0"/>
              </a:rPr>
              <a:t>，</a:t>
            </a:r>
            <a:r>
              <a:rPr lang="zh-CN" altLang="en-US" sz="23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335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r>
              <a:rPr lang="zh-CN" altLang="en-US" sz="2335" b="1" dirty="0">
                <a:latin typeface="微软雅黑" panose="020B0503020204020204" pitchFamily="34" charset="-122"/>
                <a:ea typeface="幼圆" panose="02010509060101010101" pitchFamily="49" charset="-122"/>
              </a:rPr>
              <a:t>；</a:t>
            </a:r>
            <a:r>
              <a:rPr lang="zh-CN" altLang="en-US" sz="23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在你得意忘形的时候</a:t>
            </a:r>
            <a:r>
              <a:rPr lang="zh-CN" altLang="en-US" sz="2335" b="1" dirty="0">
                <a:latin typeface="微软雅黑" panose="020B0503020204020204" pitchFamily="34" charset="-122"/>
                <a:ea typeface="幼圆" panose="02010509060101010101" pitchFamily="49" charset="-122"/>
                <a:sym typeface="Arial" panose="020B0604020202020204" pitchFamily="34" charset="0"/>
              </a:rPr>
              <a:t>，</a:t>
            </a:r>
            <a:r>
              <a:rPr lang="zh-CN" altLang="en-US" sz="23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别忘了上帝手里还有另一半的命运。你的恐惧越放大</a:t>
            </a:r>
            <a:r>
              <a:rPr lang="zh-CN" altLang="en-US" sz="2335" b="1" dirty="0">
                <a:latin typeface="微软雅黑" panose="020B0503020204020204" pitchFamily="34" charset="-122"/>
                <a:ea typeface="幼圆" panose="02010509060101010101" pitchFamily="49" charset="-122"/>
                <a:sym typeface="Arial" panose="020B0604020202020204" pitchFamily="34" charset="0"/>
              </a:rPr>
              <a:t>，</a:t>
            </a:r>
            <a:r>
              <a:rPr lang="zh-CN" altLang="en-US" sz="23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你手中掌握的那一半越小</a:t>
            </a:r>
            <a:r>
              <a:rPr lang="zh-CN" altLang="en-US" sz="2335" b="1" dirty="0">
                <a:latin typeface="微软雅黑" panose="020B0503020204020204" pitchFamily="34" charset="-122"/>
                <a:ea typeface="幼圆" panose="02010509060101010101" pitchFamily="49" charset="-122"/>
                <a:sym typeface="Arial" panose="020B0604020202020204" pitchFamily="34" charset="0"/>
              </a:rPr>
              <a:t>，</a:t>
            </a:r>
            <a:r>
              <a:rPr lang="zh-CN" altLang="en-US" sz="23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你失去的也就越多</a:t>
            </a:r>
            <a:r>
              <a:rPr lang="zh-CN" altLang="en-US" sz="2335" b="1" dirty="0">
                <a:latin typeface="微软雅黑" panose="020B0503020204020204" pitchFamily="34" charset="-122"/>
                <a:ea typeface="幼圆" panose="02010509060101010101" pitchFamily="49" charset="-122"/>
                <a:sym typeface="Arial" panose="020B0604020202020204" pitchFamily="34" charset="0"/>
              </a:rPr>
              <a:t>；</a:t>
            </a:r>
            <a:r>
              <a:rPr lang="zh-CN" altLang="en-US" sz="23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你的努力越超常</a:t>
            </a:r>
            <a:r>
              <a:rPr lang="zh-CN" altLang="en-US" sz="2335" b="1" dirty="0">
                <a:latin typeface="微软雅黑" panose="020B0503020204020204" pitchFamily="34" charset="-122"/>
                <a:ea typeface="幼圆" panose="02010509060101010101" pitchFamily="49" charset="-122"/>
                <a:sym typeface="Arial" panose="020B0604020202020204" pitchFamily="34" charset="0"/>
              </a:rPr>
              <a:t>，</a:t>
            </a:r>
            <a:r>
              <a:rPr lang="zh-CN" altLang="en-US" sz="23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你手里掌握的那一半越大</a:t>
            </a:r>
            <a:r>
              <a:rPr lang="zh-CN" altLang="en-US" sz="2335" b="1" dirty="0">
                <a:latin typeface="微软雅黑" panose="020B0503020204020204" pitchFamily="34" charset="-122"/>
                <a:ea typeface="幼圆" panose="02010509060101010101" pitchFamily="49" charset="-122"/>
                <a:sym typeface="Arial" panose="020B0604020202020204" pitchFamily="34" charset="0"/>
              </a:rPr>
              <a:t>，</a:t>
            </a:r>
            <a:r>
              <a:rPr lang="zh-CN" altLang="en-US" sz="23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你获得的也就越丰硕。因此</a:t>
            </a:r>
            <a:r>
              <a:rPr lang="zh-CN" altLang="en-US" sz="2335" b="1" dirty="0">
                <a:latin typeface="微软雅黑" panose="020B0503020204020204" pitchFamily="34" charset="-122"/>
                <a:ea typeface="幼圆" panose="02010509060101010101" pitchFamily="49" charset="-122"/>
              </a:rPr>
              <a:t>，</a:t>
            </a:r>
            <a:r>
              <a:rPr lang="zh-CN" altLang="en-US" sz="23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人的一生的全部意义就在于：</a:t>
            </a:r>
            <a:r>
              <a:rPr lang="zh-CN" altLang="en-US" sz="23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sz="2335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</a:t>
            </a:r>
            <a:r>
              <a:rPr lang="zh-CN" altLang="en-US" sz="23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335" b="1" dirty="0">
              <a:latin typeface="微软雅黑" panose="020B0503020204020204" pitchFamily="34" charset="-122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4581" name="Text Box 5"/>
          <p:cNvSpPr txBox="1"/>
          <p:nvPr/>
        </p:nvSpPr>
        <p:spPr>
          <a:xfrm>
            <a:off x="1325143" y="4261168"/>
            <a:ext cx="2672168" cy="7848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505" b="1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规律总结：</a:t>
            </a:r>
            <a:endParaRPr lang="zh-CN" altLang="en-US" sz="4505" b="1" dirty="0"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4582" name="Text Box 6"/>
          <p:cNvSpPr txBox="1"/>
          <p:nvPr/>
        </p:nvSpPr>
        <p:spPr>
          <a:xfrm>
            <a:off x="4190640" y="4261168"/>
            <a:ext cx="3882457" cy="147891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335" b="1" dirty="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关注</a:t>
            </a:r>
            <a:r>
              <a:rPr lang="zh-CN" altLang="en-US" sz="4505" b="1" dirty="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标点、句式</a:t>
            </a:r>
            <a:endParaRPr lang="zh-CN" altLang="en-US" sz="4505" b="1" dirty="0">
              <a:solidFill>
                <a:srgbClr val="FF0000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4583" name="Text Box 7"/>
          <p:cNvSpPr txBox="1"/>
          <p:nvPr/>
        </p:nvSpPr>
        <p:spPr>
          <a:xfrm>
            <a:off x="1325143" y="313828"/>
            <a:ext cx="6557273" cy="8102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335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                                                        </a:t>
            </a:r>
            <a:r>
              <a:rPr lang="en-US" altLang="zh-CN" sz="23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   </a:t>
            </a:r>
            <a:r>
              <a:rPr lang="zh-CN" altLang="en-US" sz="2335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不要惧怕命运</a:t>
            </a:r>
            <a:endParaRPr lang="zh-CN" altLang="en-US" sz="2335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r>
              <a:rPr lang="zh-CN" altLang="en-US" sz="2335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的神秘</a:t>
            </a:r>
            <a:endParaRPr lang="zh-CN" altLang="en-US" sz="2335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4584" name="Text Box 8"/>
          <p:cNvSpPr txBox="1"/>
          <p:nvPr/>
        </p:nvSpPr>
        <p:spPr>
          <a:xfrm>
            <a:off x="1580708" y="1714796"/>
            <a:ext cx="3754012" cy="4508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335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别忘了你手里有一半的命运</a:t>
            </a:r>
            <a:endParaRPr lang="zh-CN" altLang="en-US" sz="2335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4585" name="Text Box 9"/>
          <p:cNvSpPr txBox="1"/>
          <p:nvPr/>
        </p:nvSpPr>
        <p:spPr>
          <a:xfrm>
            <a:off x="2789672" y="3497125"/>
            <a:ext cx="4647825" cy="4508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335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用你手中拥有的去获取上帝掌握的</a:t>
            </a:r>
            <a:endParaRPr lang="zh-CN" altLang="en-US" sz="2335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4586" name="Oval 10"/>
          <p:cNvSpPr/>
          <p:nvPr/>
        </p:nvSpPr>
        <p:spPr>
          <a:xfrm>
            <a:off x="5145365" y="823632"/>
            <a:ext cx="255564" cy="254240"/>
          </a:xfrm>
          <a:prstGeom prst="ellipse">
            <a:avLst/>
          </a:prstGeom>
          <a:noFill/>
          <a:ln w="1016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7" name="Oval 11"/>
          <p:cNvSpPr/>
          <p:nvPr/>
        </p:nvSpPr>
        <p:spPr>
          <a:xfrm>
            <a:off x="5144040" y="1843240"/>
            <a:ext cx="255565" cy="319125"/>
          </a:xfrm>
          <a:prstGeom prst="ellipse">
            <a:avLst/>
          </a:prstGeom>
          <a:noFill/>
          <a:ln w="1016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8" name="Oval 12"/>
          <p:cNvSpPr/>
          <p:nvPr/>
        </p:nvSpPr>
        <p:spPr>
          <a:xfrm>
            <a:off x="3998636" y="3178000"/>
            <a:ext cx="1018284" cy="381360"/>
          </a:xfrm>
          <a:prstGeom prst="ellipse">
            <a:avLst/>
          </a:prstGeom>
          <a:noFill/>
          <a:ln w="1016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9" name="曲线 22"/>
          <p:cNvSpPr>
            <a:spLocks noChangeAspect="1"/>
          </p:cNvSpPr>
          <p:nvPr/>
        </p:nvSpPr>
        <p:spPr>
          <a:xfrm>
            <a:off x="1326468" y="1395672"/>
            <a:ext cx="3372652" cy="63560"/>
          </a:xfrm>
          <a:custGeom>
            <a:avLst/>
            <a:gdLst/>
            <a:ahLst/>
            <a:cxnLst>
              <a:cxn ang="0">
                <a:pos x="0" y="895332"/>
              </a:cxn>
              <a:cxn ang="0">
                <a:pos x="2147483647" y="87066"/>
              </a:cxn>
              <a:cxn ang="0">
                <a:pos x="2147483647" y="880099"/>
              </a:cxn>
              <a:cxn ang="0">
                <a:pos x="2147483647" y="71822"/>
              </a:cxn>
              <a:cxn ang="0">
                <a:pos x="2147483647" y="895332"/>
              </a:cxn>
              <a:cxn ang="0">
                <a:pos x="2147483647" y="55841"/>
              </a:cxn>
              <a:cxn ang="0">
                <a:pos x="2147483647" y="880099"/>
              </a:cxn>
              <a:cxn ang="0">
                <a:pos x="2147483647" y="55841"/>
              </a:cxn>
              <a:cxn ang="0">
                <a:pos x="2147483647" y="864866"/>
              </a:cxn>
              <a:cxn ang="0">
                <a:pos x="2147483647" y="87066"/>
              </a:cxn>
              <a:cxn ang="0">
                <a:pos x="2147483647" y="911313"/>
              </a:cxn>
              <a:cxn ang="0">
                <a:pos x="2147483647" y="55841"/>
              </a:cxn>
              <a:cxn ang="0">
                <a:pos x="2147483647" y="926546"/>
              </a:cxn>
              <a:cxn ang="0">
                <a:pos x="2147483647" y="164687"/>
              </a:cxn>
              <a:cxn ang="0">
                <a:pos x="2147483647" y="102997"/>
              </a:cxn>
            </a:cxnLst>
            <a:pathLst>
              <a:path w="21600" h="21600">
                <a:moveTo>
                  <a:pt x="0" y="20393"/>
                </a:moveTo>
                <a:cubicBezTo>
                  <a:pt x="293" y="16344"/>
                  <a:pt x="975" y="2049"/>
                  <a:pt x="1635" y="1983"/>
                </a:cubicBezTo>
                <a:cubicBezTo>
                  <a:pt x="2295" y="1917"/>
                  <a:pt x="2627" y="20112"/>
                  <a:pt x="3300" y="20046"/>
                </a:cubicBezTo>
                <a:cubicBezTo>
                  <a:pt x="3973" y="19980"/>
                  <a:pt x="4325" y="1570"/>
                  <a:pt x="4998" y="1636"/>
                </a:cubicBezTo>
                <a:cubicBezTo>
                  <a:pt x="5672" y="1702"/>
                  <a:pt x="5997" y="20459"/>
                  <a:pt x="6663" y="20393"/>
                </a:cubicBezTo>
                <a:cubicBezTo>
                  <a:pt x="7329" y="20327"/>
                  <a:pt x="7707" y="1338"/>
                  <a:pt x="8329" y="1272"/>
                </a:cubicBezTo>
                <a:cubicBezTo>
                  <a:pt x="8951" y="1206"/>
                  <a:pt x="9110" y="20046"/>
                  <a:pt x="9776" y="20046"/>
                </a:cubicBezTo>
                <a:cubicBezTo>
                  <a:pt x="10442" y="20046"/>
                  <a:pt x="10956" y="1338"/>
                  <a:pt x="11661" y="1272"/>
                </a:cubicBezTo>
                <a:cubicBezTo>
                  <a:pt x="12365" y="1206"/>
                  <a:pt x="12630" y="19550"/>
                  <a:pt x="13296" y="19699"/>
                </a:cubicBezTo>
                <a:cubicBezTo>
                  <a:pt x="13962" y="19848"/>
                  <a:pt x="14314" y="1768"/>
                  <a:pt x="14993" y="1983"/>
                </a:cubicBezTo>
                <a:cubicBezTo>
                  <a:pt x="15672" y="2198"/>
                  <a:pt x="16017" y="20905"/>
                  <a:pt x="16690" y="20757"/>
                </a:cubicBezTo>
                <a:cubicBezTo>
                  <a:pt x="17363" y="20608"/>
                  <a:pt x="17696" y="1206"/>
                  <a:pt x="18356" y="1272"/>
                </a:cubicBezTo>
                <a:cubicBezTo>
                  <a:pt x="19016" y="1338"/>
                  <a:pt x="19399" y="20608"/>
                  <a:pt x="19990" y="21104"/>
                </a:cubicBezTo>
                <a:cubicBezTo>
                  <a:pt x="20582" y="21600"/>
                  <a:pt x="21022" y="7502"/>
                  <a:pt x="21311" y="3751"/>
                </a:cubicBezTo>
                <a:cubicBezTo>
                  <a:pt x="21600" y="0"/>
                  <a:pt x="21438" y="2280"/>
                  <a:pt x="21437" y="2346"/>
                </a:cubicBezTo>
              </a:path>
            </a:pathLst>
          </a:custGeom>
          <a:noFill/>
          <a:ln w="635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sz="100"/>
          </a:p>
        </p:txBody>
      </p:sp>
      <p:sp>
        <p:nvSpPr>
          <p:cNvPr id="24590" name="曲线 22"/>
          <p:cNvSpPr>
            <a:spLocks noChangeAspect="1"/>
          </p:cNvSpPr>
          <p:nvPr/>
        </p:nvSpPr>
        <p:spPr>
          <a:xfrm>
            <a:off x="5463165" y="1014312"/>
            <a:ext cx="2354368" cy="63560"/>
          </a:xfrm>
          <a:custGeom>
            <a:avLst/>
            <a:gdLst/>
            <a:ahLst/>
            <a:cxnLst>
              <a:cxn ang="0">
                <a:pos x="0" y="895332"/>
              </a:cxn>
              <a:cxn ang="0">
                <a:pos x="2147483647" y="87066"/>
              </a:cxn>
              <a:cxn ang="0">
                <a:pos x="2147483647" y="880099"/>
              </a:cxn>
              <a:cxn ang="0">
                <a:pos x="2147483647" y="71822"/>
              </a:cxn>
              <a:cxn ang="0">
                <a:pos x="2147483647" y="895332"/>
              </a:cxn>
              <a:cxn ang="0">
                <a:pos x="2147483647" y="55841"/>
              </a:cxn>
              <a:cxn ang="0">
                <a:pos x="2147483647" y="880099"/>
              </a:cxn>
              <a:cxn ang="0">
                <a:pos x="2147483647" y="55841"/>
              </a:cxn>
              <a:cxn ang="0">
                <a:pos x="2147483647" y="864866"/>
              </a:cxn>
              <a:cxn ang="0">
                <a:pos x="2147483647" y="87066"/>
              </a:cxn>
              <a:cxn ang="0">
                <a:pos x="2147483647" y="911313"/>
              </a:cxn>
              <a:cxn ang="0">
                <a:pos x="2147483647" y="55841"/>
              </a:cxn>
              <a:cxn ang="0">
                <a:pos x="2147483647" y="926546"/>
              </a:cxn>
              <a:cxn ang="0">
                <a:pos x="2147483647" y="164687"/>
              </a:cxn>
              <a:cxn ang="0">
                <a:pos x="2147483647" y="102997"/>
              </a:cxn>
            </a:cxnLst>
            <a:pathLst>
              <a:path w="21600" h="21600">
                <a:moveTo>
                  <a:pt x="0" y="20393"/>
                </a:moveTo>
                <a:cubicBezTo>
                  <a:pt x="293" y="16344"/>
                  <a:pt x="975" y="2049"/>
                  <a:pt x="1635" y="1983"/>
                </a:cubicBezTo>
                <a:cubicBezTo>
                  <a:pt x="2295" y="1917"/>
                  <a:pt x="2627" y="20112"/>
                  <a:pt x="3300" y="20046"/>
                </a:cubicBezTo>
                <a:cubicBezTo>
                  <a:pt x="3973" y="19980"/>
                  <a:pt x="4325" y="1570"/>
                  <a:pt x="4998" y="1636"/>
                </a:cubicBezTo>
                <a:cubicBezTo>
                  <a:pt x="5672" y="1702"/>
                  <a:pt x="5997" y="20459"/>
                  <a:pt x="6663" y="20393"/>
                </a:cubicBezTo>
                <a:cubicBezTo>
                  <a:pt x="7329" y="20327"/>
                  <a:pt x="7707" y="1338"/>
                  <a:pt x="8329" y="1272"/>
                </a:cubicBezTo>
                <a:cubicBezTo>
                  <a:pt x="8951" y="1206"/>
                  <a:pt x="9110" y="20046"/>
                  <a:pt x="9776" y="20046"/>
                </a:cubicBezTo>
                <a:cubicBezTo>
                  <a:pt x="10442" y="20046"/>
                  <a:pt x="10956" y="1338"/>
                  <a:pt x="11661" y="1272"/>
                </a:cubicBezTo>
                <a:cubicBezTo>
                  <a:pt x="12365" y="1206"/>
                  <a:pt x="12630" y="19550"/>
                  <a:pt x="13296" y="19699"/>
                </a:cubicBezTo>
                <a:cubicBezTo>
                  <a:pt x="13962" y="19848"/>
                  <a:pt x="14314" y="1768"/>
                  <a:pt x="14993" y="1983"/>
                </a:cubicBezTo>
                <a:cubicBezTo>
                  <a:pt x="15672" y="2198"/>
                  <a:pt x="16017" y="20905"/>
                  <a:pt x="16690" y="20757"/>
                </a:cubicBezTo>
                <a:cubicBezTo>
                  <a:pt x="17363" y="20608"/>
                  <a:pt x="17696" y="1206"/>
                  <a:pt x="18356" y="1272"/>
                </a:cubicBezTo>
                <a:cubicBezTo>
                  <a:pt x="19016" y="1338"/>
                  <a:pt x="19399" y="20608"/>
                  <a:pt x="19990" y="21104"/>
                </a:cubicBezTo>
                <a:cubicBezTo>
                  <a:pt x="20582" y="21600"/>
                  <a:pt x="21022" y="7502"/>
                  <a:pt x="21311" y="3751"/>
                </a:cubicBezTo>
                <a:cubicBezTo>
                  <a:pt x="21600" y="0"/>
                  <a:pt x="21438" y="2280"/>
                  <a:pt x="21437" y="2346"/>
                </a:cubicBezTo>
              </a:path>
            </a:pathLst>
          </a:custGeom>
          <a:noFill/>
          <a:ln w="635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sz="100"/>
          </a:p>
        </p:txBody>
      </p:sp>
      <p:sp>
        <p:nvSpPr>
          <p:cNvPr id="24591" name="曲线 22"/>
          <p:cNvSpPr>
            <a:spLocks noChangeAspect="1"/>
          </p:cNvSpPr>
          <p:nvPr/>
        </p:nvSpPr>
        <p:spPr>
          <a:xfrm>
            <a:off x="5463165" y="2096156"/>
            <a:ext cx="2354368" cy="63560"/>
          </a:xfrm>
          <a:custGeom>
            <a:avLst/>
            <a:gdLst/>
            <a:ahLst/>
            <a:cxnLst>
              <a:cxn ang="0">
                <a:pos x="0" y="895332"/>
              </a:cxn>
              <a:cxn ang="0">
                <a:pos x="2147483647" y="87066"/>
              </a:cxn>
              <a:cxn ang="0">
                <a:pos x="2147483647" y="880099"/>
              </a:cxn>
              <a:cxn ang="0">
                <a:pos x="2147483647" y="71822"/>
              </a:cxn>
              <a:cxn ang="0">
                <a:pos x="2147483647" y="895332"/>
              </a:cxn>
              <a:cxn ang="0">
                <a:pos x="2147483647" y="55841"/>
              </a:cxn>
              <a:cxn ang="0">
                <a:pos x="2147483647" y="880099"/>
              </a:cxn>
              <a:cxn ang="0">
                <a:pos x="2147483647" y="55841"/>
              </a:cxn>
              <a:cxn ang="0">
                <a:pos x="2147483647" y="864866"/>
              </a:cxn>
              <a:cxn ang="0">
                <a:pos x="2147483647" y="87066"/>
              </a:cxn>
              <a:cxn ang="0">
                <a:pos x="2147483647" y="911313"/>
              </a:cxn>
              <a:cxn ang="0">
                <a:pos x="2147483647" y="55841"/>
              </a:cxn>
              <a:cxn ang="0">
                <a:pos x="2147483647" y="926546"/>
              </a:cxn>
              <a:cxn ang="0">
                <a:pos x="2147483647" y="164687"/>
              </a:cxn>
              <a:cxn ang="0">
                <a:pos x="2147483647" y="102997"/>
              </a:cxn>
            </a:cxnLst>
            <a:pathLst>
              <a:path w="21600" h="21600">
                <a:moveTo>
                  <a:pt x="0" y="20393"/>
                </a:moveTo>
                <a:cubicBezTo>
                  <a:pt x="293" y="16344"/>
                  <a:pt x="975" y="2049"/>
                  <a:pt x="1635" y="1983"/>
                </a:cubicBezTo>
                <a:cubicBezTo>
                  <a:pt x="2295" y="1917"/>
                  <a:pt x="2627" y="20112"/>
                  <a:pt x="3300" y="20046"/>
                </a:cubicBezTo>
                <a:cubicBezTo>
                  <a:pt x="3973" y="19980"/>
                  <a:pt x="4325" y="1570"/>
                  <a:pt x="4998" y="1636"/>
                </a:cubicBezTo>
                <a:cubicBezTo>
                  <a:pt x="5672" y="1702"/>
                  <a:pt x="5997" y="20459"/>
                  <a:pt x="6663" y="20393"/>
                </a:cubicBezTo>
                <a:cubicBezTo>
                  <a:pt x="7329" y="20327"/>
                  <a:pt x="7707" y="1338"/>
                  <a:pt x="8329" y="1272"/>
                </a:cubicBezTo>
                <a:cubicBezTo>
                  <a:pt x="8951" y="1206"/>
                  <a:pt x="9110" y="20046"/>
                  <a:pt x="9776" y="20046"/>
                </a:cubicBezTo>
                <a:cubicBezTo>
                  <a:pt x="10442" y="20046"/>
                  <a:pt x="10956" y="1338"/>
                  <a:pt x="11661" y="1272"/>
                </a:cubicBezTo>
                <a:cubicBezTo>
                  <a:pt x="12365" y="1206"/>
                  <a:pt x="12630" y="19550"/>
                  <a:pt x="13296" y="19699"/>
                </a:cubicBezTo>
                <a:cubicBezTo>
                  <a:pt x="13962" y="19848"/>
                  <a:pt x="14314" y="1768"/>
                  <a:pt x="14993" y="1983"/>
                </a:cubicBezTo>
                <a:cubicBezTo>
                  <a:pt x="15672" y="2198"/>
                  <a:pt x="16017" y="20905"/>
                  <a:pt x="16690" y="20757"/>
                </a:cubicBezTo>
                <a:cubicBezTo>
                  <a:pt x="17363" y="20608"/>
                  <a:pt x="17696" y="1206"/>
                  <a:pt x="18356" y="1272"/>
                </a:cubicBezTo>
                <a:cubicBezTo>
                  <a:pt x="19016" y="1338"/>
                  <a:pt x="19399" y="20608"/>
                  <a:pt x="19990" y="21104"/>
                </a:cubicBezTo>
                <a:cubicBezTo>
                  <a:pt x="20582" y="21600"/>
                  <a:pt x="21022" y="7502"/>
                  <a:pt x="21311" y="3751"/>
                </a:cubicBezTo>
                <a:cubicBezTo>
                  <a:pt x="21600" y="0"/>
                  <a:pt x="21438" y="2280"/>
                  <a:pt x="21437" y="2346"/>
                </a:cubicBezTo>
              </a:path>
            </a:pathLst>
          </a:custGeom>
          <a:noFill/>
          <a:ln w="635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sz="100"/>
          </a:p>
        </p:txBody>
      </p:sp>
      <p:sp>
        <p:nvSpPr>
          <p:cNvPr id="24592" name="曲线 22"/>
          <p:cNvSpPr>
            <a:spLocks noChangeAspect="1"/>
          </p:cNvSpPr>
          <p:nvPr/>
        </p:nvSpPr>
        <p:spPr>
          <a:xfrm>
            <a:off x="1388703" y="2478840"/>
            <a:ext cx="4965625" cy="63560"/>
          </a:xfrm>
          <a:custGeom>
            <a:avLst/>
            <a:gdLst/>
            <a:ahLst/>
            <a:cxnLst>
              <a:cxn ang="0">
                <a:pos x="0" y="895332"/>
              </a:cxn>
              <a:cxn ang="0">
                <a:pos x="2147483647" y="87066"/>
              </a:cxn>
              <a:cxn ang="0">
                <a:pos x="2147483647" y="880099"/>
              </a:cxn>
              <a:cxn ang="0">
                <a:pos x="2147483647" y="71822"/>
              </a:cxn>
              <a:cxn ang="0">
                <a:pos x="2147483647" y="895332"/>
              </a:cxn>
              <a:cxn ang="0">
                <a:pos x="2147483647" y="55841"/>
              </a:cxn>
              <a:cxn ang="0">
                <a:pos x="2147483647" y="880099"/>
              </a:cxn>
              <a:cxn ang="0">
                <a:pos x="2147483647" y="55841"/>
              </a:cxn>
              <a:cxn ang="0">
                <a:pos x="2147483647" y="864866"/>
              </a:cxn>
              <a:cxn ang="0">
                <a:pos x="2147483647" y="87066"/>
              </a:cxn>
              <a:cxn ang="0">
                <a:pos x="2147483647" y="911313"/>
              </a:cxn>
              <a:cxn ang="0">
                <a:pos x="2147483647" y="55841"/>
              </a:cxn>
              <a:cxn ang="0">
                <a:pos x="2147483647" y="926546"/>
              </a:cxn>
              <a:cxn ang="0">
                <a:pos x="2147483647" y="164687"/>
              </a:cxn>
              <a:cxn ang="0">
                <a:pos x="2147483647" y="102997"/>
              </a:cxn>
            </a:cxnLst>
            <a:pathLst>
              <a:path w="21600" h="21600">
                <a:moveTo>
                  <a:pt x="0" y="20393"/>
                </a:moveTo>
                <a:cubicBezTo>
                  <a:pt x="293" y="16344"/>
                  <a:pt x="975" y="2049"/>
                  <a:pt x="1635" y="1983"/>
                </a:cubicBezTo>
                <a:cubicBezTo>
                  <a:pt x="2295" y="1917"/>
                  <a:pt x="2627" y="20112"/>
                  <a:pt x="3300" y="20046"/>
                </a:cubicBezTo>
                <a:cubicBezTo>
                  <a:pt x="3973" y="19980"/>
                  <a:pt x="4325" y="1570"/>
                  <a:pt x="4998" y="1636"/>
                </a:cubicBezTo>
                <a:cubicBezTo>
                  <a:pt x="5672" y="1702"/>
                  <a:pt x="5997" y="20459"/>
                  <a:pt x="6663" y="20393"/>
                </a:cubicBezTo>
                <a:cubicBezTo>
                  <a:pt x="7329" y="20327"/>
                  <a:pt x="7707" y="1338"/>
                  <a:pt x="8329" y="1272"/>
                </a:cubicBezTo>
                <a:cubicBezTo>
                  <a:pt x="8951" y="1206"/>
                  <a:pt x="9110" y="20046"/>
                  <a:pt x="9776" y="20046"/>
                </a:cubicBezTo>
                <a:cubicBezTo>
                  <a:pt x="10442" y="20046"/>
                  <a:pt x="10956" y="1338"/>
                  <a:pt x="11661" y="1272"/>
                </a:cubicBezTo>
                <a:cubicBezTo>
                  <a:pt x="12365" y="1206"/>
                  <a:pt x="12630" y="19550"/>
                  <a:pt x="13296" y="19699"/>
                </a:cubicBezTo>
                <a:cubicBezTo>
                  <a:pt x="13962" y="19848"/>
                  <a:pt x="14314" y="1768"/>
                  <a:pt x="14993" y="1983"/>
                </a:cubicBezTo>
                <a:cubicBezTo>
                  <a:pt x="15672" y="2198"/>
                  <a:pt x="16017" y="20905"/>
                  <a:pt x="16690" y="20757"/>
                </a:cubicBezTo>
                <a:cubicBezTo>
                  <a:pt x="17363" y="20608"/>
                  <a:pt x="17696" y="1206"/>
                  <a:pt x="18356" y="1272"/>
                </a:cubicBezTo>
                <a:cubicBezTo>
                  <a:pt x="19016" y="1338"/>
                  <a:pt x="19399" y="20608"/>
                  <a:pt x="19990" y="21104"/>
                </a:cubicBezTo>
                <a:cubicBezTo>
                  <a:pt x="20582" y="21600"/>
                  <a:pt x="21022" y="7502"/>
                  <a:pt x="21311" y="3751"/>
                </a:cubicBezTo>
                <a:cubicBezTo>
                  <a:pt x="21600" y="0"/>
                  <a:pt x="21438" y="2280"/>
                  <a:pt x="21437" y="2346"/>
                </a:cubicBezTo>
              </a:path>
            </a:pathLst>
          </a:custGeom>
          <a:noFill/>
          <a:ln w="635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sz="100"/>
          </a:p>
        </p:txBody>
      </p:sp>
      <p:sp>
        <p:nvSpPr>
          <p:cNvPr id="24593" name="Oval 17"/>
          <p:cNvSpPr/>
          <p:nvPr/>
        </p:nvSpPr>
        <p:spPr>
          <a:xfrm>
            <a:off x="2220280" y="3622920"/>
            <a:ext cx="317800" cy="254240"/>
          </a:xfrm>
          <a:prstGeom prst="ellipse">
            <a:avLst/>
          </a:prstGeom>
          <a:noFill/>
          <a:ln w="1016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20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ldLvl="0"/>
      <p:bldP spid="24580" grpId="1" bldLvl="0"/>
      <p:bldP spid="24580" grpId="2" bldLvl="0"/>
      <p:bldP spid="24580" grpId="3" bldLvl="0"/>
      <p:bldP spid="24580" grpId="4" bldLvl="0"/>
      <p:bldP spid="24580" grpId="5" bldLvl="0"/>
      <p:bldP spid="24580" grpId="6" bldLvl="0"/>
      <p:bldP spid="24580" grpId="7" bldLvl="0"/>
      <p:bldP spid="24580" grpId="8" bldLvl="0"/>
      <p:bldP spid="24580" grpId="9" bldLvl="0"/>
      <p:bldP spid="24580" grpId="10" bldLvl="0"/>
      <p:bldP spid="24580" grpId="11" bldLvl="0"/>
      <p:bldP spid="24580" grpId="12" bldLvl="0"/>
      <p:bldP spid="24580" grpId="13" bldLvl="0"/>
      <p:bldP spid="24580" grpId="14" bldLvl="0"/>
      <p:bldP spid="24580" grpId="15" bldLvl="0"/>
      <p:bldP spid="24580" grpId="16" bldLvl="0"/>
      <p:bldP spid="24580" grpId="17" bldLvl="0"/>
      <p:bldP spid="24580" grpId="18" bldLvl="0"/>
      <p:bldP spid="24580" grpId="19" bldLvl="0"/>
      <p:bldP spid="24580" grpId="20" bldLvl="0"/>
      <p:bldP spid="24580" grpId="21" bldLvl="0"/>
      <p:bldP spid="24580" grpId="22" bldLvl="0"/>
      <p:bldP spid="24580" grpId="23" bldLvl="0"/>
      <p:bldP spid="24580" grpId="24" bldLvl="0"/>
      <p:bldP spid="24580" grpId="25" bldLvl="0"/>
      <p:bldP spid="24580" grpId="26" bldLvl="0"/>
      <p:bldP spid="24580" grpId="27" bldLvl="0"/>
      <p:bldP spid="24580" grpId="28" bldLvl="0"/>
      <p:bldP spid="24580" grpId="29" bldLvl="0"/>
      <p:bldP spid="24580" grpId="30" bldLvl="0"/>
      <p:bldP spid="24580" grpId="31" bldLvl="0"/>
      <p:bldP spid="24580" grpId="32" bldLvl="0"/>
      <p:bldP spid="24580" grpId="33" bldLvl="0"/>
      <p:bldP spid="24580" grpId="34" bldLvl="0"/>
      <p:bldP spid="24580" grpId="35" bldLvl="0"/>
      <p:bldP spid="24580" grpId="36" bldLvl="0"/>
      <p:bldP spid="24580" grpId="37" bldLvl="0"/>
      <p:bldP spid="24580" grpId="38" bldLvl="0"/>
      <p:bldP spid="24581" grpId="0" bldLvl="0"/>
      <p:bldP spid="24582" grpId="0" bldLvl="0"/>
      <p:bldP spid="24583" grpId="0" bldLvl="0"/>
      <p:bldP spid="24584" grpId="0" bldLvl="0"/>
      <p:bldP spid="24585" grpId="0" bldLvl="0"/>
      <p:bldP spid="24586" grpId="0" bldLvl="0" animBg="1"/>
      <p:bldP spid="24587" grpId="0" bldLvl="0" animBg="1"/>
      <p:bldP spid="24588" grpId="0" bldLvl="0" animBg="1"/>
      <p:bldP spid="2459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>
            <a:spLocks noChangeAspect="1"/>
          </p:cNvSpPr>
          <p:nvPr/>
        </p:nvSpPr>
        <p:spPr>
          <a:xfrm>
            <a:off x="819312" y="91367"/>
            <a:ext cx="7592772" cy="5169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defTabSz="0" fontAlgn="base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西方古代很早就有关于抑郁症的记载</a:t>
            </a:r>
            <a:r>
              <a:rPr lang="en-US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直到</a:t>
            </a:r>
            <a:r>
              <a:rPr lang="en-US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世纪末</a:t>
            </a:r>
            <a:r>
              <a:rPr lang="en-US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我们才有了</a:t>
            </a:r>
            <a:r>
              <a:rPr lang="en-US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百忧解</a:t>
            </a:r>
            <a:r>
              <a:rPr lang="en-US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这种神奇的抗抑郁药。</a:t>
            </a:r>
            <a:r>
              <a:rPr lang="zh-CN" altLang="zh-CN" sz="2500" u="sng" strike="noStrike" noProof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  　　　　　　　　　                                </a:t>
            </a:r>
            <a:r>
              <a:rPr lang="zh-CN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。著名的医学杂志《英国医学期刊》上发表的一篇文章称</a:t>
            </a:r>
            <a:r>
              <a:rPr lang="en-US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即使是对严重的抑郁症患者</a:t>
            </a:r>
            <a:r>
              <a:rPr lang="en-US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,“</a:t>
            </a:r>
            <a:r>
              <a:rPr lang="zh-CN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行为</a:t>
            </a:r>
            <a:r>
              <a:rPr lang="en-US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认知</a:t>
            </a:r>
            <a:r>
              <a:rPr lang="en-US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心理疗法的功效都不逊于抗抑郁药。研究人员随机挑选了</a:t>
            </a:r>
            <a:r>
              <a:rPr lang="en-US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个患有严重抑郁症的患者</a:t>
            </a:r>
            <a:r>
              <a:rPr lang="en-US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分别采用抗抑郁药物和</a:t>
            </a:r>
            <a:r>
              <a:rPr lang="en-US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行为</a:t>
            </a:r>
            <a:r>
              <a:rPr lang="en-US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认知</a:t>
            </a:r>
            <a:r>
              <a:rPr lang="en-US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疗法治疗</a:t>
            </a:r>
            <a:r>
              <a:rPr lang="en-US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结果发现这两种方式在治疗效果上没有明显区别。</a:t>
            </a:r>
            <a:r>
              <a:rPr lang="zh-CN" altLang="zh-CN" sz="2500" u="sng" strike="noStrike" noProof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　　　　　　　　　                   </a:t>
            </a:r>
            <a:r>
              <a:rPr lang="en-US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,“</a:t>
            </a:r>
            <a:r>
              <a:rPr lang="zh-CN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行为</a:t>
            </a:r>
            <a:r>
              <a:rPr lang="en-US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认知</a:t>
            </a:r>
            <a:r>
              <a:rPr lang="en-US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疗法被证明比抗抑郁药更为有效。因此</a:t>
            </a:r>
            <a:r>
              <a:rPr lang="en-US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法国健康管理局也建议</a:t>
            </a:r>
            <a:r>
              <a:rPr lang="en-US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抑郁障碍初期</a:t>
            </a:r>
            <a:r>
              <a:rPr lang="en-US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在症状尚属轻微的时候</a:t>
            </a:r>
            <a:r>
              <a:rPr lang="en-US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500" u="sng" strike="noStrike" noProof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       　　　　　　　　　</a:t>
            </a:r>
            <a:r>
              <a:rPr lang="zh-CN" altLang="zh-CN" sz="2500" strike="noStrike" noProof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500" strike="noStrike" noProof="1">
                <a:solidFill>
                  <a:srgbClr val="000000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 </a:t>
            </a:r>
            <a:endParaRPr lang="en-US" altLang="zh-CN" sz="2500" strike="noStrike" noProof="1">
              <a:solidFill>
                <a:srgbClr val="000000"/>
              </a:solidFill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9841" y="1135075"/>
            <a:ext cx="3364230" cy="34734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zh-CN" sz="167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但并非得了抑郁症就要服用药物　</a:t>
            </a:r>
            <a:endParaRPr lang="zh-CN" altLang="zh-CN" sz="167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1485368" y="2351720"/>
            <a:ext cx="6455312" cy="42373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616513" y="3385100"/>
            <a:ext cx="1452880" cy="39878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zh-CN" sz="20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对于轻度或</a:t>
            </a:r>
            <a:endParaRPr lang="zh-CN" altLang="zh-CN" sz="200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2469" y="3855444"/>
            <a:ext cx="1960880" cy="39878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zh-CN" sz="20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中度的患者来说</a:t>
            </a:r>
            <a:endParaRPr lang="zh-CN" altLang="zh-CN" sz="200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049717" y="2839013"/>
            <a:ext cx="6455312" cy="42373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89158" y="4759585"/>
            <a:ext cx="3723640" cy="46037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indent="266700" defTabSz="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0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应首先采用</a:t>
            </a:r>
            <a:r>
              <a:rPr lang="en-US" altLang="zh-CN" sz="20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zh-CN" sz="20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行为</a:t>
            </a:r>
            <a:r>
              <a:rPr lang="en-US" altLang="zh-CN" sz="20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—</a:t>
            </a:r>
            <a:r>
              <a:rPr lang="zh-CN" altLang="zh-CN" sz="20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认知</a:t>
            </a:r>
            <a:r>
              <a:rPr lang="en-US" altLang="zh-CN" sz="20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zh-CN" sz="20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疗法</a:t>
            </a:r>
            <a:endParaRPr lang="zh-CN" altLang="zh-CN" sz="200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65922" y="64090"/>
            <a:ext cx="3247390" cy="768350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indent="267970" defTabSz="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367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依据规律常识</a:t>
            </a:r>
            <a:endParaRPr lang="zh-CN" altLang="zh-CN" sz="367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8" grpId="0"/>
      <p:bldP spid="1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7" name="图片 216065" descr="绿叶陪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400" y="0"/>
            <a:ext cx="7627200" cy="572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758399" y="1906800"/>
            <a:ext cx="7627201" cy="7848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505" b="1" i="0" u="none" strike="noStrike" kern="1200" cap="none" spc="0" normalizeH="0" baseline="0" noProof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我的补写总结</a:t>
            </a:r>
            <a:r>
              <a:rPr kumimoji="0" lang="en-US" altLang="zh-CN" sz="4505" b="1" i="0" u="none" strike="noStrike" kern="1200" cap="none" spc="0" normalizeH="0" baseline="0" noProof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endParaRPr kumimoji="0" lang="zh-CN" altLang="en-US" sz="4505" b="1" i="0" u="none" strike="noStrike" kern="1200" cap="none" spc="0" normalizeH="0" baseline="0" noProof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 Box 5"/>
          <p:cNvSpPr txBox="1"/>
          <p:nvPr/>
        </p:nvSpPr>
        <p:spPr>
          <a:xfrm>
            <a:off x="1330440" y="3114440"/>
            <a:ext cx="6419560" cy="1066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zh-CN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26" name="Text Box 6"/>
          <p:cNvSpPr txBox="1">
            <a:spLocks noChangeArrowheads="1"/>
          </p:cNvSpPr>
          <p:nvPr/>
        </p:nvSpPr>
        <p:spPr bwMode="auto">
          <a:xfrm>
            <a:off x="1266880" y="1906800"/>
            <a:ext cx="6800920" cy="5543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rtl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005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zh-CN" altLang="en-US" sz="3005" b="1" u="sng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967618" y="-7816"/>
            <a:ext cx="7417982" cy="117030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例题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1.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（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2016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年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I 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卷）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. 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在下面一段文字横线处补写恰当的语句，使整段文字语意完整连贯，内容贴切，逻辑严密，每处不超过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15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个字。（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5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分）</a:t>
            </a:r>
            <a:endParaRPr kumimoji="0" lang="zh-CN" altLang="en-US" sz="233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0484" name="Rectangle 6"/>
          <p:cNvSpPr/>
          <p:nvPr/>
        </p:nvSpPr>
        <p:spPr>
          <a:xfrm>
            <a:off x="758400" y="1194995"/>
            <a:ext cx="7627200" cy="37846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 anchorCtr="0">
            <a:spAutoFit/>
          </a:bodyPr>
          <a:p>
            <a:pPr indent="560705" eaLnBrk="0" hangingPunct="0"/>
            <a:r>
              <a:rPr lang="zh-CN" altLang="en-US" sz="267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花青素是一种水溶性的植物色素，分布在液泡内的细胞液中，能够决定花的红色、蓝色、紫色等颜色的差别。这是因为花青素</a:t>
            </a:r>
            <a:r>
              <a:rPr lang="en-US" altLang="zh-CN" sz="2670" b="1" u="sng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___①___</a:t>
            </a:r>
            <a:r>
              <a:rPr lang="zh-CN" altLang="en-US" sz="267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：在酸性溶液中呈现红色，在碱性溶液中变为蓝色，处于中性环境中则是紫色。更令人惊奇的是</a:t>
            </a:r>
            <a:r>
              <a:rPr lang="en-US" altLang="zh-CN" sz="2670" b="1" u="sng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___②__ </a:t>
            </a:r>
            <a:r>
              <a:rPr lang="zh-CN" altLang="en-US" sz="267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，比如一种牵牛花清晨是粉红色，之后变成紫红色，最后变成蓝色。究其原因，就是花瓣表皮细胞的液泡内</a:t>
            </a:r>
            <a:r>
              <a:rPr lang="en-US" altLang="zh-CN" sz="267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PH</a:t>
            </a:r>
            <a:r>
              <a:rPr lang="zh-CN" altLang="en-US" sz="267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值发生了变化，</a:t>
            </a:r>
            <a:r>
              <a:rPr lang="en-US" altLang="zh-CN" sz="2670" b="1" u="sng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__③___</a:t>
            </a:r>
            <a:r>
              <a:rPr lang="zh-CN" altLang="en-US" sz="267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，从而形成花的颜色的变化。</a:t>
            </a:r>
            <a:endParaRPr lang="zh-CN" altLang="en-US" sz="2670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spli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AutoShape 2" descr="https://wkretype.bdimg.com/retype/zoom/ff549e24b90d6c85ec3ac65e?pn=31&amp;o=jpg_6&amp;md5sum=9c9d75784e7f0f701c13f5b6dd9a01c0&amp;sign=710f050ec3&amp;png=32070-33192&amp;jpg=5992220-6318233"/>
          <p:cNvSpPr>
            <a:spLocks noChangeAspect="1"/>
          </p:cNvSpPr>
          <p:nvPr/>
        </p:nvSpPr>
        <p:spPr>
          <a:xfrm>
            <a:off x="888168" y="-120499"/>
            <a:ext cx="254240" cy="25424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4" name="AutoShape 4" descr="https://wkretype.bdimg.com/retype/zoom/ff549e24b90d6c85ec3ac65e?pn=31&amp;o=jpg_6&amp;md5sum=9c9d75784e7f0f701c13f5b6dd9a01c0&amp;sign=710f050ec3&amp;png=32070-33192&amp;jpg=5992220-6318233"/>
          <p:cNvSpPr>
            <a:spLocks noChangeAspect="1"/>
          </p:cNvSpPr>
          <p:nvPr/>
        </p:nvSpPr>
        <p:spPr>
          <a:xfrm>
            <a:off x="888168" y="-120499"/>
            <a:ext cx="254240" cy="25424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Rectangle 5"/>
          <p:cNvSpPr/>
          <p:nvPr/>
        </p:nvSpPr>
        <p:spPr>
          <a:xfrm>
            <a:off x="343535" y="383540"/>
            <a:ext cx="8361045" cy="47675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indent="266700" eaLnBrk="0" hangingPunct="0"/>
            <a:r>
              <a:rPr lang="en-US" altLang="zh-CN" sz="233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33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33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(2010</a:t>
            </a:r>
            <a:r>
              <a:rPr lang="en-US" altLang="zh-CN" sz="2335" dirty="0">
                <a:latin typeface="Courier New" panose="02070309020205020404" pitchFamily="49" charset="0"/>
                <a:ea typeface="Times New Roman" panose="02020603050405020304" pitchFamily="18" charset="0"/>
              </a:rPr>
              <a:t>·</a:t>
            </a:r>
            <a:r>
              <a:rPr lang="zh-CN" altLang="en-US" sz="233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课标全国</a:t>
            </a:r>
            <a:r>
              <a:rPr lang="en-US" altLang="zh-CN" sz="233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33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下面是</a:t>
            </a:r>
            <a:r>
              <a:rPr lang="zh-CN" altLang="en-US" sz="23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</a:t>
            </a:r>
            <a:r>
              <a:rPr lang="zh-CN" altLang="en-US" sz="2335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3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感恩教育</a:t>
            </a:r>
            <a:r>
              <a:rPr lang="zh-CN" altLang="en-US" sz="2335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3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的评论文章</a:t>
            </a:r>
            <a:r>
              <a:rPr lang="zh-CN" altLang="en-US" sz="233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中的一段文字。请根据上下文，补写画线处的内容。要求紧扣主题，语意连贯，表达明确，每处不超过</a:t>
            </a:r>
            <a:r>
              <a:rPr lang="en-US" altLang="zh-CN" sz="233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233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个字。</a:t>
            </a:r>
            <a:r>
              <a:rPr lang="en-US" altLang="zh-CN" sz="233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</a:t>
            </a:r>
            <a:r>
              <a:rPr lang="zh-CN" altLang="en-US" sz="233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  <a:r>
              <a:rPr lang="en-US" altLang="zh-CN" sz="233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335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266700" eaLnBrk="0" hangingPunct="0"/>
            <a:r>
              <a:rPr lang="zh-CN" altLang="en-US" sz="23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近年来，不少学校开展的感恩教育活动都要求学生给父母洗一次脚。这引发了有关人士的质疑：</a:t>
            </a:r>
            <a:r>
              <a:rPr lang="zh-CN" altLang="en-US" sz="2335" b="1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23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____________</a:t>
            </a:r>
            <a:r>
              <a:rPr lang="zh-CN" altLang="en-US" sz="23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？中华民族是一个有着数千年文明史的伟大民族，知恩图报是我们的传统美德。</a:t>
            </a:r>
            <a:r>
              <a:rPr lang="zh-CN" altLang="en-US" sz="2335" b="1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23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____________________________________</a:t>
            </a:r>
            <a:r>
              <a:rPr lang="zh-CN" altLang="en-US" sz="23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无疑是正确的，但是，如果不考虑学生的年龄以及生理与心理的差异和特点，只是简单地采取</a:t>
            </a:r>
            <a:r>
              <a:rPr lang="zh-CN" altLang="en-US" sz="2335" b="1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23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________________________________</a:t>
            </a:r>
            <a:r>
              <a:rPr lang="zh-CN" altLang="en-US" sz="23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，恐怕不但达不到预期的教育效果，</a:t>
            </a:r>
            <a:r>
              <a:rPr lang="zh-CN" altLang="en-US" sz="2335" b="1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en-US" altLang="zh-CN" sz="23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_______________________</a:t>
            </a:r>
            <a:r>
              <a:rPr lang="zh-CN" altLang="en-US" sz="23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。感恩教育是一项长期的工作，而且牵涉到很多方面，它需要</a:t>
            </a:r>
            <a:r>
              <a:rPr lang="zh-CN" altLang="en-US" sz="2335" b="1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en-US" altLang="zh-CN" sz="23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______________________________</a:t>
            </a:r>
            <a:r>
              <a:rPr lang="zh-CN" altLang="en-US" sz="23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335" b="1" dirty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Text Box 5"/>
          <p:cNvSpPr txBox="1"/>
          <p:nvPr/>
        </p:nvSpPr>
        <p:spPr>
          <a:xfrm>
            <a:off x="1330440" y="3114440"/>
            <a:ext cx="6419560" cy="1066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zh-CN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26" name="Text Box 6"/>
          <p:cNvSpPr txBox="1">
            <a:spLocks noChangeArrowheads="1"/>
          </p:cNvSpPr>
          <p:nvPr/>
        </p:nvSpPr>
        <p:spPr bwMode="auto">
          <a:xfrm>
            <a:off x="1266880" y="1906800"/>
            <a:ext cx="6800920" cy="5543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rtl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005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zh-CN" altLang="en-US" sz="3005" b="1" u="sng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967618" y="-7816"/>
            <a:ext cx="7417982" cy="117030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例题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1.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（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2016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年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I 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卷）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. 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在下面一段文字横线处补写恰当的语句，使整段文字语意完整连贯，内容贴切，逻辑严密，每处不超过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15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个字。（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5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分）</a:t>
            </a:r>
            <a:endParaRPr kumimoji="0" lang="zh-CN" altLang="en-US" sz="233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508" name="Rectangle 6"/>
          <p:cNvSpPr/>
          <p:nvPr/>
        </p:nvSpPr>
        <p:spPr>
          <a:xfrm>
            <a:off x="758400" y="1011033"/>
            <a:ext cx="7627200" cy="472059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 anchorCtr="0">
            <a:spAutoFit/>
          </a:bodyPr>
          <a:p>
            <a:pPr indent="560705" eaLnBrk="0" hangingPunct="0"/>
            <a:r>
              <a:rPr lang="zh-CN" altLang="en-US" sz="300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花青素</a:t>
            </a:r>
            <a:r>
              <a:rPr lang="zh-CN" altLang="en-US" sz="3005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是一种水溶性的植物色素，分布在液泡内的细胞液中，</a:t>
            </a:r>
            <a:r>
              <a:rPr lang="zh-CN" altLang="en-US" sz="300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能够决定花的</a:t>
            </a:r>
            <a:r>
              <a:rPr lang="zh-CN" altLang="en-US" sz="3005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红色、蓝色、紫色等</a:t>
            </a:r>
            <a:r>
              <a:rPr lang="zh-CN" altLang="en-US" sz="300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颜色</a:t>
            </a:r>
            <a:r>
              <a:rPr lang="zh-CN" altLang="en-US" sz="3005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的差别。这是因为花青素</a:t>
            </a:r>
            <a:r>
              <a:rPr lang="en-US" altLang="zh-CN" sz="3005" b="1" u="sng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___①___</a:t>
            </a:r>
            <a:r>
              <a:rPr lang="zh-CN" altLang="en-US" sz="3005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：在酸性溶液中呈现红色，在碱性溶液中变为蓝色，处于中性环境中则是紫色。更令人惊奇的是</a:t>
            </a:r>
            <a:r>
              <a:rPr lang="en-US" altLang="zh-CN" sz="3005" b="1" u="sng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___②__ </a:t>
            </a:r>
            <a:r>
              <a:rPr lang="zh-CN" altLang="en-US" sz="3005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，比如一种牵牛花清晨是粉红色，之后变成紫红色，最后变成蓝色。究其原因，就是花瓣表皮细胞的液泡内</a:t>
            </a:r>
            <a:r>
              <a:rPr lang="en-US" altLang="zh-CN" sz="3005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PH</a:t>
            </a:r>
            <a:r>
              <a:rPr lang="zh-CN" altLang="en-US" sz="3005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值发生了变化，</a:t>
            </a:r>
            <a:r>
              <a:rPr lang="en-US" altLang="zh-CN" sz="3005" b="1" u="sng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__③___</a:t>
            </a:r>
            <a:r>
              <a:rPr lang="zh-CN" altLang="en-US" sz="3005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，从而形成花的颜色的变化。</a:t>
            </a:r>
            <a:endParaRPr lang="zh-CN" altLang="en-US" sz="3005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826240" y="1970359"/>
            <a:ext cx="127120" cy="508480"/>
          </a:xfrm>
          <a:prstGeom prst="line">
            <a:avLst/>
          </a:prstGeom>
          <a:ln w="142875" cmpd="tri">
            <a:solidFill>
              <a:srgbClr val="FF0000"/>
            </a:solidFill>
          </a:ln>
          <a:scene3d>
            <a:camera prst="orthographicFront"/>
            <a:lightRig rig="threePt" dir="t"/>
          </a:scene3d>
          <a:sp3d extrusionH="76200">
            <a:extrusionClr>
              <a:srgbClr val="FF0000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Text Box 5"/>
          <p:cNvSpPr txBox="1"/>
          <p:nvPr/>
        </p:nvSpPr>
        <p:spPr>
          <a:xfrm>
            <a:off x="1330440" y="3114440"/>
            <a:ext cx="6419560" cy="1066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zh-CN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26" name="Text Box 6"/>
          <p:cNvSpPr txBox="1">
            <a:spLocks noChangeArrowheads="1"/>
          </p:cNvSpPr>
          <p:nvPr/>
        </p:nvSpPr>
        <p:spPr bwMode="auto">
          <a:xfrm>
            <a:off x="1266880" y="1906800"/>
            <a:ext cx="6800920" cy="5543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rtl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005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zh-CN" altLang="en-US" sz="3005" b="1" u="sng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967618" y="-7816"/>
            <a:ext cx="7417982" cy="117030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例题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1.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（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2016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年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I 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卷）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. 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在下面一段文字横线处补写恰当的语句，使整段文字语意完整连贯，内容贴切，逻辑严密，每处不超过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15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个字。（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5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分）</a:t>
            </a:r>
            <a:endParaRPr kumimoji="0" lang="zh-CN" altLang="en-US" sz="233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2532" name="Rectangle 6"/>
          <p:cNvSpPr/>
          <p:nvPr/>
        </p:nvSpPr>
        <p:spPr>
          <a:xfrm>
            <a:off x="758400" y="1011033"/>
            <a:ext cx="7627200" cy="472059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 anchorCtr="0">
            <a:spAutoFit/>
          </a:bodyPr>
          <a:p>
            <a:pPr indent="560705" eaLnBrk="0" hangingPunct="0"/>
            <a:r>
              <a:rPr lang="zh-CN" altLang="en-US" sz="300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花青素</a:t>
            </a:r>
            <a:r>
              <a:rPr lang="zh-CN" altLang="en-US" sz="3005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是一种水溶性的植物色素，分布在液泡内的细胞液中，</a:t>
            </a:r>
            <a:r>
              <a:rPr lang="zh-CN" altLang="en-US" sz="300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能够决定花的</a:t>
            </a:r>
            <a:r>
              <a:rPr lang="zh-CN" altLang="en-US" sz="3005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红色、蓝色、紫色等</a:t>
            </a:r>
            <a:r>
              <a:rPr lang="zh-CN" altLang="en-US" sz="300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颜色</a:t>
            </a:r>
            <a:r>
              <a:rPr lang="zh-CN" altLang="en-US" sz="3005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的差别。</a:t>
            </a:r>
            <a:r>
              <a:rPr lang="zh-CN" altLang="en-US" sz="3005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这是因为</a:t>
            </a:r>
            <a:r>
              <a:rPr lang="zh-CN" altLang="en-US" sz="3005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花青素</a:t>
            </a:r>
            <a:r>
              <a:rPr lang="en-US" altLang="zh-CN" sz="3005" b="1" u="sng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___①___</a:t>
            </a:r>
            <a:r>
              <a:rPr lang="zh-CN" altLang="en-US" sz="3005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：在酸性溶液中呈现红色，在碱性溶液中变为蓝色，处于中性环境中则是紫色。</a:t>
            </a:r>
            <a:r>
              <a:rPr lang="zh-CN" altLang="en-US" sz="3005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更</a:t>
            </a:r>
            <a:r>
              <a:rPr lang="zh-CN" altLang="en-US" sz="3005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令人惊奇的是</a:t>
            </a:r>
            <a:r>
              <a:rPr lang="en-US" altLang="zh-CN" sz="3005" b="1" u="sng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___②__ </a:t>
            </a:r>
            <a:r>
              <a:rPr lang="zh-CN" altLang="en-US" sz="3005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，比如一种牵牛花清晨是粉红色，之后变成紫红色，最后变成蓝色。</a:t>
            </a:r>
            <a:r>
              <a:rPr lang="zh-CN" altLang="en-US" sz="3005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究其原因</a:t>
            </a:r>
            <a:r>
              <a:rPr lang="zh-CN" altLang="en-US" sz="3005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，就是花瓣表皮细胞的液泡内</a:t>
            </a:r>
            <a:r>
              <a:rPr lang="en-US" altLang="zh-CN" sz="3005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PH</a:t>
            </a:r>
            <a:r>
              <a:rPr lang="zh-CN" altLang="en-US" sz="3005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值发生了变化，</a:t>
            </a:r>
            <a:r>
              <a:rPr lang="en-US" altLang="zh-CN" sz="3005" b="1" u="sng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__③___</a:t>
            </a:r>
            <a:r>
              <a:rPr lang="zh-CN" altLang="en-US" sz="3005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，从而形成花的颜色的变化。</a:t>
            </a:r>
            <a:endParaRPr lang="zh-CN" altLang="en-US" sz="3005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826240" y="1970359"/>
            <a:ext cx="127120" cy="508480"/>
          </a:xfrm>
          <a:prstGeom prst="line">
            <a:avLst/>
          </a:prstGeom>
          <a:ln w="142875" cmpd="tri">
            <a:solidFill>
              <a:srgbClr val="FF0000"/>
            </a:solidFill>
          </a:ln>
          <a:scene3d>
            <a:camera prst="orthographicFront"/>
            <a:lightRig rig="threePt" dir="t"/>
          </a:scene3d>
          <a:sp3d extrusionH="76200">
            <a:extrusionClr>
              <a:srgbClr val="FF0000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Text Box 5"/>
          <p:cNvSpPr txBox="1"/>
          <p:nvPr/>
        </p:nvSpPr>
        <p:spPr>
          <a:xfrm>
            <a:off x="1330440" y="3114440"/>
            <a:ext cx="6419560" cy="1066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zh-CN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26" name="Text Box 6"/>
          <p:cNvSpPr txBox="1">
            <a:spLocks noChangeArrowheads="1"/>
          </p:cNvSpPr>
          <p:nvPr/>
        </p:nvSpPr>
        <p:spPr bwMode="auto">
          <a:xfrm>
            <a:off x="1266880" y="1906800"/>
            <a:ext cx="6800920" cy="5543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rtl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005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zh-CN" altLang="en-US" sz="3005" b="1" u="sng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967618" y="-7816"/>
            <a:ext cx="7417982" cy="117030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例题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1.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（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2016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年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I 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卷）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. 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在下面一段文字横线处补写恰当的语句，使整段文字语意完整连贯，内容贴切，逻辑严密，每处不超过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15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个字。（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5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分）</a:t>
            </a:r>
            <a:endParaRPr kumimoji="0" lang="zh-CN" altLang="en-US" sz="233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3556" name="Rectangle 6"/>
          <p:cNvSpPr/>
          <p:nvPr/>
        </p:nvSpPr>
        <p:spPr>
          <a:xfrm>
            <a:off x="758400" y="1011033"/>
            <a:ext cx="7627200" cy="472059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 anchorCtr="0">
            <a:spAutoFit/>
          </a:bodyPr>
          <a:p>
            <a:pPr indent="560705" eaLnBrk="0" hangingPunct="0"/>
            <a:r>
              <a:rPr lang="zh-CN" altLang="en-US" sz="300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花青素</a:t>
            </a:r>
            <a:r>
              <a:rPr lang="zh-CN" altLang="en-US" sz="3005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是一种水溶性的植物色素，分布在液泡内的细胞液中，</a:t>
            </a:r>
            <a:r>
              <a:rPr lang="zh-CN" altLang="en-US" sz="300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能够决定花的</a:t>
            </a:r>
            <a:r>
              <a:rPr lang="zh-CN" altLang="en-US" sz="3005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红色、蓝色、紫色等</a:t>
            </a:r>
            <a:r>
              <a:rPr lang="zh-CN" altLang="en-US" sz="300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颜色</a:t>
            </a:r>
            <a:r>
              <a:rPr lang="zh-CN" altLang="en-US" sz="3005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的差别。</a:t>
            </a:r>
            <a:r>
              <a:rPr lang="zh-CN" altLang="en-US" sz="3005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这是因为</a:t>
            </a:r>
            <a:r>
              <a:rPr lang="zh-CN" altLang="en-US" sz="3005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花青素</a:t>
            </a:r>
            <a:r>
              <a:rPr lang="en-US" altLang="zh-CN" sz="3005" b="1" u="sng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___①___</a:t>
            </a:r>
            <a:r>
              <a:rPr lang="zh-CN" altLang="en-US" sz="3005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：在酸性溶液中呈现红色，在碱性溶液中变为蓝色，处于中性环境中则是紫色。</a:t>
            </a:r>
            <a:r>
              <a:rPr lang="zh-CN" altLang="en-US" sz="3005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更</a:t>
            </a:r>
            <a:r>
              <a:rPr lang="zh-CN" altLang="en-US" sz="3005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令人惊奇的是</a:t>
            </a:r>
            <a:r>
              <a:rPr lang="en-US" altLang="zh-CN" sz="3005" b="1" u="sng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___②__ </a:t>
            </a:r>
            <a:r>
              <a:rPr lang="zh-CN" altLang="en-US" sz="3005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，比如一种牵牛花清晨是粉红色，之后变成紫红色，最后变成蓝色。</a:t>
            </a:r>
            <a:r>
              <a:rPr lang="zh-CN" altLang="en-US" sz="3005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究其原因</a:t>
            </a:r>
            <a:r>
              <a:rPr lang="zh-CN" altLang="en-US" sz="3005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，就是花瓣表皮细胞的液泡内</a:t>
            </a:r>
            <a:r>
              <a:rPr lang="en-US" altLang="zh-CN" sz="3005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PH</a:t>
            </a:r>
            <a:r>
              <a:rPr lang="zh-CN" altLang="en-US" sz="3005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值发生了变化，</a:t>
            </a:r>
            <a:r>
              <a:rPr lang="en-US" altLang="zh-CN" sz="3005" b="1" u="sng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__③___</a:t>
            </a:r>
            <a:r>
              <a:rPr lang="zh-CN" altLang="en-US" sz="3005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，从而形成花的颜色的变化。</a:t>
            </a:r>
            <a:endParaRPr lang="zh-CN" altLang="en-US" sz="3005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826240" y="1970359"/>
            <a:ext cx="127120" cy="508480"/>
          </a:xfrm>
          <a:prstGeom prst="line">
            <a:avLst/>
          </a:prstGeom>
          <a:ln w="142875" cmpd="tri">
            <a:solidFill>
              <a:srgbClr val="FF0000"/>
            </a:solidFill>
          </a:ln>
          <a:scene3d>
            <a:camera prst="orthographicFront"/>
            <a:lightRig rig="threePt" dir="t"/>
          </a:scene3d>
          <a:sp3d extrusionH="76200">
            <a:extrusionClr>
              <a:srgbClr val="FF0000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840498" y="3368679"/>
            <a:ext cx="127120" cy="508480"/>
          </a:xfrm>
          <a:prstGeom prst="line">
            <a:avLst/>
          </a:prstGeom>
          <a:ln w="142875" cmpd="tri">
            <a:solidFill>
              <a:srgbClr val="FF0000"/>
            </a:solidFill>
          </a:ln>
          <a:scene3d>
            <a:camera prst="orthographicFront"/>
            <a:lightRig rig="threePt" dir="t"/>
          </a:scene3d>
          <a:sp3d extrusionH="76200">
            <a:extrusionClr>
              <a:srgbClr val="FF0000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967618" y="3368679"/>
            <a:ext cx="127120" cy="508480"/>
          </a:xfrm>
          <a:prstGeom prst="line">
            <a:avLst/>
          </a:prstGeom>
          <a:ln w="142875" cmpd="tri">
            <a:solidFill>
              <a:srgbClr val="FF0000"/>
            </a:solidFill>
          </a:ln>
          <a:scene3d>
            <a:camera prst="orthographicFront"/>
            <a:lightRig rig="threePt" dir="t"/>
          </a:scene3d>
          <a:sp3d extrusionH="76200">
            <a:extrusionClr>
              <a:srgbClr val="FF0000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2119643" y="4322079"/>
            <a:ext cx="127120" cy="508480"/>
          </a:xfrm>
          <a:prstGeom prst="line">
            <a:avLst/>
          </a:prstGeom>
          <a:ln w="142875" cmpd="tri">
            <a:solidFill>
              <a:srgbClr val="FF0000"/>
            </a:solidFill>
          </a:ln>
          <a:scene3d>
            <a:camera prst="orthographicFront"/>
            <a:lightRig rig="threePt" dir="t"/>
          </a:scene3d>
          <a:sp3d extrusionH="76200">
            <a:extrusionClr>
              <a:srgbClr val="FF0000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2246763" y="4322079"/>
            <a:ext cx="127120" cy="508480"/>
          </a:xfrm>
          <a:prstGeom prst="line">
            <a:avLst/>
          </a:prstGeom>
          <a:ln w="142875" cmpd="tri">
            <a:solidFill>
              <a:srgbClr val="FF0000"/>
            </a:solidFill>
          </a:ln>
          <a:scene3d>
            <a:camera prst="orthographicFront"/>
            <a:lightRig rig="threePt" dir="t"/>
          </a:scene3d>
          <a:sp3d extrusionH="76200">
            <a:extrusionClr>
              <a:srgbClr val="FF0000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992523" y="4322079"/>
            <a:ext cx="127120" cy="508480"/>
          </a:xfrm>
          <a:prstGeom prst="line">
            <a:avLst/>
          </a:prstGeom>
          <a:ln w="142875" cmpd="tri">
            <a:solidFill>
              <a:srgbClr val="FF0000"/>
            </a:solidFill>
          </a:ln>
          <a:scene3d>
            <a:camera prst="orthographicFront"/>
            <a:lightRig rig="threePt" dir="t"/>
          </a:scene3d>
          <a:sp3d extrusionH="76200">
            <a:extrusionClr>
              <a:srgbClr val="FF0000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Text Box 5"/>
          <p:cNvSpPr txBox="1"/>
          <p:nvPr/>
        </p:nvSpPr>
        <p:spPr>
          <a:xfrm>
            <a:off x="1330440" y="3114440"/>
            <a:ext cx="6419560" cy="1066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zh-CN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26" name="Text Box 6"/>
          <p:cNvSpPr txBox="1">
            <a:spLocks noChangeArrowheads="1"/>
          </p:cNvSpPr>
          <p:nvPr/>
        </p:nvSpPr>
        <p:spPr bwMode="auto">
          <a:xfrm>
            <a:off x="1266880" y="1906800"/>
            <a:ext cx="6800920" cy="5543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rtl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005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zh-CN" altLang="en-US" sz="3005" b="1" u="sng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9" name="Rectangle 6"/>
          <p:cNvSpPr/>
          <p:nvPr/>
        </p:nvSpPr>
        <p:spPr>
          <a:xfrm>
            <a:off x="758400" y="-11614"/>
            <a:ext cx="7627200" cy="518350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 anchorCtr="0">
            <a:spAutoFit/>
          </a:bodyPr>
          <a:p>
            <a:pPr indent="560705" eaLnBrk="0" hangingPunct="0"/>
            <a:r>
              <a:rPr lang="zh-CN" altLang="en-US" sz="300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花青素</a:t>
            </a:r>
            <a:r>
              <a:rPr lang="zh-CN" altLang="en-US" sz="3005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是一种水溶性的植物色素，分布在液泡内的细胞液中，</a:t>
            </a:r>
            <a:r>
              <a:rPr lang="zh-CN" altLang="en-US" sz="300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能够决定花</a:t>
            </a:r>
            <a:r>
              <a:rPr lang="zh-CN" altLang="en-US" sz="3005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的红色、蓝色、紫色等</a:t>
            </a:r>
            <a:r>
              <a:rPr lang="zh-CN" altLang="en-US" sz="300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颜色</a:t>
            </a:r>
            <a:r>
              <a:rPr lang="zh-CN" altLang="en-US" sz="3005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的差别。这是</a:t>
            </a:r>
            <a:r>
              <a:rPr lang="zh-CN" altLang="en-US" sz="3005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因为花青素</a:t>
            </a:r>
            <a:r>
              <a:rPr lang="en-US" altLang="zh-CN" sz="3005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_①_                         __</a:t>
            </a:r>
            <a:r>
              <a:rPr lang="zh-CN" altLang="en-US" sz="3005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zh-CN" altLang="en-US" sz="3005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在</a:t>
            </a:r>
            <a:r>
              <a:rPr lang="zh-CN" altLang="en-US" sz="3005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酸性溶液</a:t>
            </a:r>
            <a:r>
              <a:rPr lang="zh-CN" altLang="en-US" sz="3005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中呈现红色，在</a:t>
            </a:r>
            <a:r>
              <a:rPr lang="zh-CN" altLang="en-US" sz="3005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碱性溶液</a:t>
            </a:r>
            <a:r>
              <a:rPr lang="zh-CN" altLang="en-US" sz="3005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中变为蓝色，处于</a:t>
            </a:r>
            <a:r>
              <a:rPr lang="zh-CN" altLang="en-US" sz="3005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中性环境</a:t>
            </a:r>
            <a:r>
              <a:rPr lang="zh-CN" altLang="en-US" sz="3005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中则是紫色。</a:t>
            </a:r>
            <a:r>
              <a:rPr lang="zh-CN" altLang="en-US" sz="300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更</a:t>
            </a:r>
            <a:r>
              <a:rPr lang="zh-CN" altLang="en-US" sz="3005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令人惊奇的是</a:t>
            </a:r>
            <a:r>
              <a:rPr lang="en-US" altLang="zh-CN" sz="3005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_②__                        </a:t>
            </a:r>
            <a:r>
              <a:rPr lang="zh-CN" altLang="en-US" sz="3005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en-US" sz="3005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比如</a:t>
            </a:r>
            <a:r>
              <a:rPr lang="zh-CN" altLang="en-US" sz="3005" b="1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一种牵牛花</a:t>
            </a:r>
            <a:r>
              <a:rPr lang="zh-CN" altLang="en-US" sz="3005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清晨</a:t>
            </a:r>
            <a:r>
              <a:rPr lang="zh-CN" altLang="en-US" sz="3005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是粉红色，</a:t>
            </a:r>
            <a:r>
              <a:rPr lang="zh-CN" altLang="en-US" sz="3005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之后变成</a:t>
            </a:r>
            <a:r>
              <a:rPr lang="zh-CN" altLang="en-US" sz="3005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紫红色，</a:t>
            </a:r>
            <a:r>
              <a:rPr lang="zh-CN" altLang="en-US" sz="3005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最后变成</a:t>
            </a:r>
            <a:r>
              <a:rPr lang="zh-CN" altLang="en-US" sz="3005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蓝色。</a:t>
            </a:r>
            <a:r>
              <a:rPr lang="zh-CN" altLang="en-US" sz="3005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究其原因，就是</a:t>
            </a:r>
            <a:r>
              <a:rPr lang="zh-CN" altLang="en-US" sz="3005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花瓣表皮细胞的液泡内</a:t>
            </a:r>
            <a:r>
              <a:rPr lang="en-US" altLang="zh-CN" sz="3005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PH</a:t>
            </a:r>
            <a:r>
              <a:rPr lang="zh-CN" altLang="en-US" sz="3005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值发生了变化，</a:t>
            </a:r>
            <a:r>
              <a:rPr lang="en-US" altLang="zh-CN" sz="3005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③__          _</a:t>
            </a:r>
            <a:r>
              <a:rPr lang="zh-CN" altLang="en-US" sz="3005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en-US" sz="3005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从而</a:t>
            </a:r>
            <a:r>
              <a:rPr lang="zh-CN" altLang="en-US" sz="3005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形成花的颜色的变化。</a:t>
            </a:r>
            <a:endParaRPr lang="zh-CN" altLang="en-US" sz="3005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8568" y="1398320"/>
            <a:ext cx="5177155" cy="55435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3005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在不同环境中会形成不同颜色</a:t>
            </a:r>
            <a:endParaRPr lang="zh-CN" altLang="en-US" sz="3005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7328" y="2796640"/>
            <a:ext cx="4792980" cy="55435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3005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有些花的颜色可以一日数变</a:t>
            </a:r>
            <a:endParaRPr lang="zh-CN" altLang="en-US" sz="3005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81320" y="4194960"/>
            <a:ext cx="4004280" cy="5016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267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花青素也就随之发生变化</a:t>
            </a:r>
            <a:endParaRPr lang="zh-CN" altLang="en-US" sz="267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AutoShape 3"/>
          <p:cNvSpPr/>
          <p:nvPr/>
        </p:nvSpPr>
        <p:spPr>
          <a:xfrm flipH="1">
            <a:off x="4699120" y="0"/>
            <a:ext cx="3368680" cy="953400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67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与前因果解说与后为总括句</a:t>
            </a:r>
            <a:endParaRPr lang="zh-CN" altLang="en-US" sz="267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AutoShape 3"/>
          <p:cNvSpPr/>
          <p:nvPr/>
        </p:nvSpPr>
        <p:spPr>
          <a:xfrm flipH="1">
            <a:off x="6097440" y="1652560"/>
            <a:ext cx="1843240" cy="699160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67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总括句</a:t>
            </a:r>
            <a:endParaRPr lang="zh-CN" altLang="en-US" sz="267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椭圆形标注 14"/>
          <p:cNvSpPr/>
          <p:nvPr/>
        </p:nvSpPr>
        <p:spPr>
          <a:xfrm>
            <a:off x="5652520" y="4639880"/>
            <a:ext cx="2288160" cy="5720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7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顺承关系</a:t>
            </a:r>
            <a:endParaRPr kumimoji="0" lang="zh-CN" altLang="en-US" sz="267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5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/>
          <p:nvPr/>
        </p:nvSpPr>
        <p:spPr>
          <a:xfrm>
            <a:off x="1394000" y="2305720"/>
            <a:ext cx="6483120" cy="4508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indent="262255"/>
            <a:endParaRPr lang="zh-CN" altLang="zh-CN" sz="2335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6" name="Text Box 6"/>
          <p:cNvSpPr txBox="1"/>
          <p:nvPr/>
        </p:nvSpPr>
        <p:spPr>
          <a:xfrm>
            <a:off x="943783" y="186708"/>
            <a:ext cx="7384878" cy="5001895"/>
          </a:xfrm>
          <a:prstGeom prst="rect">
            <a:avLst/>
          </a:prstGeom>
          <a:noFill/>
          <a:ln w="9525">
            <a:noFill/>
          </a:ln>
        </p:spPr>
        <p:txBody>
          <a:bodyPr lIns="0" tIns="39195" rIns="0" bIns="39195"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267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例</a:t>
            </a:r>
            <a:r>
              <a:rPr lang="en-US" altLang="zh-CN" sz="267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2    </a:t>
            </a:r>
            <a:r>
              <a:rPr lang="zh-CN" altLang="en-US" sz="267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横平竖直的方块字</a:t>
            </a:r>
            <a:r>
              <a:rPr lang="zh-CN" altLang="en-US" sz="2670" b="1" dirty="0">
                <a:solidFill>
                  <a:srgbClr val="000000"/>
                </a:solidFill>
                <a:latin typeface="微软雅黑" panose="020B0503020204020204" pitchFamily="34" charset="-122"/>
                <a:ea typeface="幼圆" panose="02010509060101010101" pitchFamily="49" charset="-122"/>
                <a:sym typeface="楷体" panose="02010609060101010101" pitchFamily="49" charset="-122"/>
              </a:rPr>
              <a:t>，</a:t>
            </a:r>
            <a:r>
              <a:rPr lang="zh-CN" altLang="en-US" sz="267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是中华民族的独有创造和文化遗产。汉字不仅仅是几千年历史传承的记录工具</a:t>
            </a:r>
            <a:r>
              <a:rPr lang="zh-CN" altLang="en-US" sz="2335" b="1" dirty="0">
                <a:solidFill>
                  <a:srgbClr val="000000"/>
                </a:solidFill>
                <a:latin typeface="微软雅黑" panose="020B0503020204020204" pitchFamily="34" charset="-122"/>
                <a:ea typeface="幼圆" panose="02010509060101010101" pitchFamily="49" charset="-122"/>
                <a:sym typeface="楷体" panose="02010609060101010101" pitchFamily="49" charset="-122"/>
              </a:rPr>
              <a:t>，</a:t>
            </a:r>
            <a:r>
              <a:rPr lang="zh-CN" altLang="en-US" sz="267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①</a:t>
            </a:r>
            <a:r>
              <a:rPr lang="zh-CN" altLang="en-US" sz="267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                                         </a:t>
            </a:r>
            <a:r>
              <a:rPr lang="zh-CN" altLang="en-US" sz="233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。</a:t>
            </a:r>
            <a:r>
              <a:rPr lang="zh-CN" altLang="en-US" sz="267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有了汉字</a:t>
            </a:r>
            <a:r>
              <a:rPr lang="zh-CN" altLang="en-US" sz="2670" b="1" dirty="0">
                <a:solidFill>
                  <a:srgbClr val="000000"/>
                </a:solidFill>
                <a:latin typeface="微软雅黑" panose="020B0503020204020204" pitchFamily="34" charset="-122"/>
                <a:ea typeface="幼圆" panose="02010509060101010101" pitchFamily="49" charset="-122"/>
                <a:sym typeface="楷体" panose="02010609060101010101" pitchFamily="49" charset="-122"/>
              </a:rPr>
              <a:t>，</a:t>
            </a:r>
            <a:r>
              <a:rPr lang="zh-CN" altLang="en-US" sz="267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才有了唐诗的激情洋溢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幼圆" panose="02010509060101010101" pitchFamily="49" charset="-122"/>
                <a:sym typeface="楷体" panose="02010609060101010101" pitchFamily="49" charset="-122"/>
              </a:rPr>
              <a:t>，</a:t>
            </a:r>
            <a:r>
              <a:rPr lang="zh-CN" altLang="en-US" sz="267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②</a:t>
            </a:r>
            <a:r>
              <a:rPr lang="zh-CN" altLang="en-US" sz="267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                       </a:t>
            </a:r>
            <a:r>
              <a:rPr lang="zh-CN" altLang="en-US" sz="2670" b="1" dirty="0">
                <a:solidFill>
                  <a:srgbClr val="000000"/>
                </a:solidFill>
                <a:latin typeface="微软雅黑" panose="020B0503020204020204" pitchFamily="34" charset="-122"/>
                <a:ea typeface="幼圆" panose="02010509060101010101" pitchFamily="49" charset="-122"/>
                <a:sym typeface="楷体" panose="02010609060101010101" pitchFamily="49" charset="-122"/>
              </a:rPr>
              <a:t>，</a:t>
            </a:r>
            <a:r>
              <a:rPr lang="zh-CN" altLang="en-US" sz="267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元曲的灵动俏丽</a:t>
            </a:r>
            <a:r>
              <a:rPr lang="zh-CN" altLang="en-US" sz="2670" b="1" dirty="0">
                <a:solidFill>
                  <a:srgbClr val="000000"/>
                </a:solidFill>
                <a:latin typeface="微软雅黑" panose="020B0503020204020204" pitchFamily="34" charset="-122"/>
                <a:ea typeface="幼圆" panose="02010509060101010101" pitchFamily="49" charset="-122"/>
                <a:sym typeface="楷体" panose="02010609060101010101" pitchFamily="49" charset="-122"/>
              </a:rPr>
              <a:t>；</a:t>
            </a:r>
            <a:r>
              <a:rPr lang="zh-CN" altLang="en-US" sz="267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有了汉字</a:t>
            </a:r>
            <a:r>
              <a:rPr lang="zh-CN" altLang="en-US" sz="2670" b="1" dirty="0">
                <a:solidFill>
                  <a:srgbClr val="000000"/>
                </a:solidFill>
                <a:latin typeface="微软雅黑" panose="020B0503020204020204" pitchFamily="34" charset="-122"/>
                <a:ea typeface="幼圆" panose="02010509060101010101" pitchFamily="49" charset="-122"/>
                <a:sym typeface="楷体" panose="02010609060101010101" pitchFamily="49" charset="-122"/>
              </a:rPr>
              <a:t>，</a:t>
            </a:r>
            <a:r>
              <a:rPr lang="zh-CN" altLang="en-US" sz="267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才有了张旭</a:t>
            </a:r>
            <a:r>
              <a:rPr lang="zh-CN" altLang="en-US" sz="2670" b="1" dirty="0">
                <a:solidFill>
                  <a:srgbClr val="000000"/>
                </a:solidFill>
                <a:latin typeface="微软雅黑" panose="020B0503020204020204" pitchFamily="34" charset="-122"/>
                <a:ea typeface="幼圆" panose="02010509060101010101" pitchFamily="49" charset="-122"/>
                <a:sym typeface="楷体" panose="02010609060101010101" pitchFamily="49" charset="-122"/>
              </a:rPr>
              <a:t>、</a:t>
            </a:r>
            <a:r>
              <a:rPr lang="zh-CN" altLang="en-US" sz="267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王羲之等人洒脱俊逸字体的千古流传。随着电子信息时代的到来</a:t>
            </a:r>
            <a:r>
              <a:rPr lang="zh-CN" altLang="en-US" sz="2670" b="1" dirty="0">
                <a:solidFill>
                  <a:srgbClr val="000000"/>
                </a:solidFill>
                <a:latin typeface="微软雅黑" panose="020B0503020204020204" pitchFamily="34" charset="-122"/>
                <a:ea typeface="幼圆" panose="02010509060101010101" pitchFamily="49" charset="-122"/>
                <a:sym typeface="楷体" panose="02010609060101010101" pitchFamily="49" charset="-122"/>
              </a:rPr>
              <a:t>，</a:t>
            </a:r>
            <a:r>
              <a:rPr lang="zh-CN" altLang="en-US" sz="267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人们似乎更愿意借助键盘和鼠标来沟通和完成工作</a:t>
            </a:r>
            <a:r>
              <a:rPr lang="zh-CN" altLang="en-US" sz="2670" b="1" dirty="0">
                <a:solidFill>
                  <a:srgbClr val="000000"/>
                </a:solidFill>
                <a:latin typeface="微软雅黑" panose="020B0503020204020204" pitchFamily="34" charset="-122"/>
                <a:ea typeface="幼圆" panose="02010509060101010101" pitchFamily="49" charset="-122"/>
                <a:sym typeface="楷体" panose="02010609060101010101" pitchFamily="49" charset="-122"/>
              </a:rPr>
              <a:t>，</a:t>
            </a:r>
            <a:r>
              <a:rPr lang="zh-CN" altLang="en-US" sz="267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③</a:t>
            </a:r>
            <a:r>
              <a:rPr lang="zh-CN" altLang="en-US" sz="267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                             </a:t>
            </a:r>
            <a:r>
              <a:rPr lang="zh-CN" altLang="en-US" sz="267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，因而越来越多的人书写潦草、没有章法</a:t>
            </a:r>
            <a:r>
              <a:rPr lang="zh-CN" altLang="en-US" sz="2670" b="1" dirty="0">
                <a:solidFill>
                  <a:srgbClr val="000000"/>
                </a:solidFill>
                <a:latin typeface="微软雅黑" panose="020B0503020204020204" pitchFamily="34" charset="-122"/>
                <a:ea typeface="幼圆" panose="02010509060101010101" pitchFamily="49" charset="-122"/>
                <a:sym typeface="楷体" panose="02010609060101010101" pitchFamily="49" charset="-122"/>
              </a:rPr>
              <a:t>，</a:t>
            </a:r>
            <a:r>
              <a:rPr lang="zh-CN" altLang="en-US" sz="267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横平竖直都难做到</a:t>
            </a:r>
            <a:r>
              <a:rPr lang="zh-CN" altLang="en-US" sz="2670" b="1" dirty="0">
                <a:solidFill>
                  <a:srgbClr val="000000"/>
                </a:solidFill>
                <a:latin typeface="微软雅黑" panose="020B0503020204020204" pitchFamily="34" charset="-122"/>
                <a:ea typeface="幼圆" panose="02010509060101010101" pitchFamily="49" charset="-122"/>
                <a:sym typeface="楷体" panose="02010609060101010101" pitchFamily="49" charset="-122"/>
              </a:rPr>
              <a:t>，</a:t>
            </a:r>
            <a:r>
              <a:rPr lang="zh-CN" altLang="en-US" sz="267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更别提汉字固有的神采</a:t>
            </a:r>
            <a:r>
              <a:rPr lang="zh-CN" altLang="en-US" sz="2670" b="1" dirty="0">
                <a:solidFill>
                  <a:srgbClr val="000000"/>
                </a:solidFill>
                <a:latin typeface="微软雅黑" panose="020B0503020204020204" pitchFamily="34" charset="-122"/>
                <a:ea typeface="幼圆" panose="02010509060101010101" pitchFamily="49" charset="-122"/>
                <a:sym typeface="楷体" panose="02010609060101010101" pitchFamily="49" charset="-122"/>
              </a:rPr>
              <a:t>、</a:t>
            </a:r>
            <a:r>
              <a:rPr lang="zh-CN" altLang="en-US" sz="267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韵味了。</a:t>
            </a:r>
            <a:endParaRPr lang="zh-CN" altLang="en-US" sz="267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</p:txBody>
      </p:sp>
      <p:sp>
        <p:nvSpPr>
          <p:cNvPr id="25607" name="Text Box 7"/>
          <p:cNvSpPr txBox="1"/>
          <p:nvPr/>
        </p:nvSpPr>
        <p:spPr>
          <a:xfrm>
            <a:off x="3046560" y="1144080"/>
            <a:ext cx="4224092" cy="487680"/>
          </a:xfrm>
          <a:prstGeom prst="rect">
            <a:avLst/>
          </a:prstGeom>
          <a:noFill/>
          <a:ln w="9525">
            <a:noFill/>
          </a:ln>
        </p:spPr>
        <p:txBody>
          <a:bodyPr lIns="0" tIns="39195" rIns="0" bIns="39195" anchor="t" anchorCtr="0">
            <a:spAutoFit/>
          </a:bodyPr>
          <a:p>
            <a:r>
              <a:rPr lang="zh-CN" altLang="en-US" sz="267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更是多彩的中华文化的载体</a:t>
            </a:r>
            <a:endParaRPr lang="zh-CN" altLang="en-US" sz="267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608" name="Text Box 8"/>
          <p:cNvSpPr txBox="1"/>
          <p:nvPr/>
        </p:nvSpPr>
        <p:spPr>
          <a:xfrm>
            <a:off x="5943837" y="1652560"/>
            <a:ext cx="2441763" cy="487680"/>
          </a:xfrm>
          <a:prstGeom prst="rect">
            <a:avLst/>
          </a:prstGeom>
          <a:noFill/>
          <a:ln w="9525">
            <a:noFill/>
          </a:ln>
        </p:spPr>
        <p:txBody>
          <a:bodyPr lIns="0" tIns="39195" rIns="0" bIns="39195" anchor="t" anchorCtr="0">
            <a:spAutoFit/>
          </a:bodyPr>
          <a:p>
            <a:r>
              <a:rPr lang="zh-CN" altLang="en-US" sz="267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宋词的婉转清雅</a:t>
            </a:r>
            <a:endParaRPr lang="zh-CN" altLang="en-US" sz="267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609" name="Text Box 9"/>
          <p:cNvSpPr txBox="1"/>
          <p:nvPr/>
        </p:nvSpPr>
        <p:spPr>
          <a:xfrm>
            <a:off x="4063520" y="3686480"/>
            <a:ext cx="2800613" cy="487680"/>
          </a:xfrm>
          <a:prstGeom prst="rect">
            <a:avLst/>
          </a:prstGeom>
          <a:noFill/>
          <a:ln w="9525">
            <a:noFill/>
          </a:ln>
        </p:spPr>
        <p:txBody>
          <a:bodyPr lIns="0" tIns="39195" rIns="0" bIns="39195" anchor="t" anchorCtr="0">
            <a:spAutoFit/>
          </a:bodyPr>
          <a:p>
            <a:r>
              <a:rPr lang="zh-CN" altLang="en-US" sz="267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而不愿意提笔写字</a:t>
            </a:r>
            <a:endParaRPr lang="zh-CN" altLang="en-US" sz="267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610" name="Line 10"/>
          <p:cNvSpPr/>
          <p:nvPr/>
        </p:nvSpPr>
        <p:spPr>
          <a:xfrm>
            <a:off x="3046560" y="2097480"/>
            <a:ext cx="222460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11" name="Line 11"/>
          <p:cNvSpPr/>
          <p:nvPr/>
        </p:nvSpPr>
        <p:spPr>
          <a:xfrm>
            <a:off x="1076200" y="2669520"/>
            <a:ext cx="2482813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12" name="Oval 12"/>
          <p:cNvSpPr/>
          <p:nvPr/>
        </p:nvSpPr>
        <p:spPr>
          <a:xfrm>
            <a:off x="3872840" y="635600"/>
            <a:ext cx="1207640" cy="6356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3" name="Oval 13"/>
          <p:cNvSpPr/>
          <p:nvPr/>
        </p:nvSpPr>
        <p:spPr>
          <a:xfrm>
            <a:off x="4317760" y="3114440"/>
            <a:ext cx="1083168" cy="50848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4" name="Oval 14"/>
          <p:cNvSpPr/>
          <p:nvPr/>
        </p:nvSpPr>
        <p:spPr>
          <a:xfrm>
            <a:off x="7050840" y="3622920"/>
            <a:ext cx="827605" cy="50848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5" name="Oval 15"/>
          <p:cNvSpPr/>
          <p:nvPr/>
        </p:nvSpPr>
        <p:spPr>
          <a:xfrm>
            <a:off x="2919440" y="1144080"/>
            <a:ext cx="827605" cy="50848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6" name="Oval 16"/>
          <p:cNvSpPr/>
          <p:nvPr/>
        </p:nvSpPr>
        <p:spPr>
          <a:xfrm>
            <a:off x="3999960" y="3622920"/>
            <a:ext cx="1463205" cy="446245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Text Box 4"/>
          <p:cNvSpPr txBox="1"/>
          <p:nvPr/>
        </p:nvSpPr>
        <p:spPr>
          <a:xfrm>
            <a:off x="758400" y="5181465"/>
            <a:ext cx="2800613" cy="5543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005" b="1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规律总结：</a:t>
            </a:r>
            <a:endParaRPr lang="zh-CN" altLang="en-US" sz="3005" b="1" dirty="0"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Text Box 5"/>
          <p:cNvSpPr txBox="1"/>
          <p:nvPr/>
        </p:nvSpPr>
        <p:spPr>
          <a:xfrm>
            <a:off x="2347400" y="5181465"/>
            <a:ext cx="6038200" cy="10172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005" b="1" dirty="0">
                <a:solidFill>
                  <a:srgbClr val="00B050"/>
                </a:solidFill>
                <a:latin typeface="宋体" panose="02010600030101010101" pitchFamily="2" charset="-122"/>
                <a:ea typeface="黑体" panose="02010609060101010101" charset="-122"/>
                <a:sym typeface="宋体" panose="02010600030101010101" pitchFamily="2" charset="-122"/>
              </a:rPr>
              <a:t>仿写句之关键词 </a:t>
            </a:r>
            <a:r>
              <a:rPr lang="zh-CN" altLang="en-US" sz="3005" dirty="0">
                <a:solidFill>
                  <a:srgbClr val="00B05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关联词</a:t>
            </a:r>
            <a:r>
              <a:rPr lang="zh-CN" altLang="en-US" sz="2670" b="1" dirty="0">
                <a:solidFill>
                  <a:srgbClr val="00B05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之</a:t>
            </a:r>
            <a:r>
              <a:rPr lang="zh-CN" altLang="en-US" sz="3005" b="1" dirty="0">
                <a:solidFill>
                  <a:srgbClr val="00B05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逻辑关系</a:t>
            </a:r>
            <a:endParaRPr lang="zh-CN" altLang="en-US" sz="3005" b="1" dirty="0">
              <a:solidFill>
                <a:srgbClr val="00B050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" name="Line 11"/>
          <p:cNvSpPr/>
          <p:nvPr/>
        </p:nvSpPr>
        <p:spPr>
          <a:xfrm>
            <a:off x="758400" y="1652560"/>
            <a:ext cx="152544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6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6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0" dur="20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9" dur="20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" dur="20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3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3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bldLvl="0"/>
      <p:bldP spid="25606" grpId="1" bldLvl="0"/>
      <p:bldP spid="25606" grpId="2" bldLvl="0"/>
      <p:bldP spid="25606" grpId="3" bldLvl="0"/>
      <p:bldP spid="25606" grpId="4" bldLvl="0"/>
      <p:bldP spid="25606" grpId="5" bldLvl="0"/>
      <p:bldP spid="25606" grpId="6" bldLvl="0"/>
      <p:bldP spid="25606" grpId="7" bldLvl="0"/>
      <p:bldP spid="25607" grpId="0" bldLvl="0"/>
      <p:bldP spid="25607" grpId="1" bldLvl="0"/>
      <p:bldP spid="25607" grpId="2" bldLvl="0"/>
      <p:bldP spid="25607" grpId="3" bldLvl="0"/>
      <p:bldP spid="25607" grpId="4" bldLvl="0"/>
      <p:bldP spid="25607" grpId="5" bldLvl="0"/>
      <p:bldP spid="25607" grpId="6" bldLvl="0"/>
      <p:bldP spid="25607" grpId="7" bldLvl="0"/>
      <p:bldP spid="25608" grpId="0" bldLvl="0"/>
      <p:bldP spid="25608" grpId="1" bldLvl="0"/>
      <p:bldP spid="25608" grpId="2" bldLvl="0"/>
      <p:bldP spid="25609" grpId="0" bldLvl="0"/>
      <p:bldP spid="25609" grpId="1" bldLvl="0"/>
      <p:bldP spid="25612" grpId="0" bldLvl="0" animBg="1"/>
      <p:bldP spid="25612" grpId="1" bldLvl="0" animBg="1"/>
      <p:bldP spid="25613" grpId="0" bldLvl="0" animBg="1"/>
      <p:bldP spid="25613" grpId="1" bldLvl="0" animBg="1"/>
      <p:bldP spid="25614" grpId="0" bldLvl="0" animBg="1"/>
      <p:bldP spid="25614" grpId="1" bldLvl="0" animBg="1"/>
      <p:bldP spid="25615" grpId="0" bldLvl="0" animBg="1"/>
      <p:bldP spid="25615" grpId="1" bldLvl="0" animBg="1"/>
      <p:bldP spid="25615" grpId="2" bldLvl="0" animBg="1"/>
      <p:bldP spid="25616" grpId="0" bldLvl="0" animBg="1"/>
      <p:bldP spid="25616" grpId="1" bldLvl="0" animBg="1"/>
      <p:bldP spid="15" grpId="0"/>
      <p:bldP spid="16" grpId="0" bldLvl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758400" y="309119"/>
            <a:ext cx="7627200" cy="4048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2686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00300" algn="l"/>
              </a:tabLst>
              <a:defRPr/>
            </a:pP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．在下面一段文字横线处补写恰当的语句，使整段文字语意完整连贯，内容贴切，逻辑严密。每处不超过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个字。</a:t>
            </a:r>
            <a:endParaRPr kumimoji="0" lang="zh-CN" altLang="en-US" sz="233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00300" algn="l"/>
              </a:tabLst>
              <a:defRPr/>
            </a:pP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横平竖直的方块字，是中华民族的独有创造和文化遗产。汉字，不仅仅是几千年历史传承的记录工具，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</a:t>
            </a:r>
            <a:r>
              <a:rPr kumimoji="0" lang="en-US" altLang="zh-CN" sz="2335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。有了汉字，才有了唐诗的激情洋溢，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</a:t>
            </a:r>
            <a:r>
              <a:rPr kumimoji="0" lang="en-US" altLang="zh-CN" sz="2335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，元曲的灵动俏丽；有了汉字，才有了张旭、王羲之等人洒脱俊逸字体的千古流传。随着电子信息时代的到来，人们似乎更愿意借助键盘和鼠标来沟通和完成工作，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</a:t>
            </a:r>
            <a:r>
              <a:rPr kumimoji="0" lang="en-US" altLang="zh-CN" sz="2335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。人们的书写潦草、没有章法，横平竖直都难做到，更别提汉字固有的神采、韵味了。</a:t>
            </a:r>
            <a:endParaRPr kumimoji="0" lang="zh-CN" altLang="en-US" sz="233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6" name="Rectangle 2"/>
          <p:cNvSpPr/>
          <p:nvPr/>
        </p:nvSpPr>
        <p:spPr>
          <a:xfrm>
            <a:off x="1203320" y="4187742"/>
            <a:ext cx="4629785" cy="81026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indent="268605" defTabSz="914400">
              <a:tabLst>
                <a:tab pos="2400300" algn="l"/>
              </a:tabLst>
            </a:pPr>
            <a:r>
              <a:rPr lang="en-US" altLang="zh-CN" sz="2335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233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更是多彩的中华文化的载体　</a:t>
            </a:r>
            <a:endParaRPr lang="en-US" altLang="zh-CN" sz="2335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8605" defTabSz="914400">
              <a:tabLst>
                <a:tab pos="2400300" algn="l"/>
              </a:tabLst>
            </a:pPr>
            <a:r>
              <a:rPr lang="zh-CN" altLang="en-US" sz="2335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en-US" sz="233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宋词的婉转清雅　</a:t>
            </a:r>
            <a:endParaRPr lang="en-US" altLang="zh-CN" sz="2335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3320" y="4957680"/>
            <a:ext cx="7182280" cy="4508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268605" defTabSz="914400">
              <a:tabLst>
                <a:tab pos="2400300" algn="l"/>
              </a:tabLst>
            </a:pPr>
            <a:r>
              <a:rPr lang="zh-CN" altLang="en-US" sz="2335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zh-CN" altLang="en-US" sz="233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古老的方块字面临严重的发展危机</a:t>
            </a:r>
            <a:r>
              <a:rPr lang="en-US" altLang="zh-CN" sz="233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33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意思对即可</a:t>
            </a:r>
            <a:r>
              <a:rPr lang="en-US" altLang="zh-CN" sz="2335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335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5779640" y="3813600"/>
            <a:ext cx="2288160" cy="5720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7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结论句</a:t>
            </a:r>
            <a:endParaRPr kumimoji="0" lang="zh-CN" altLang="en-US" sz="267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4" grpId="0"/>
      <p:bldP spid="5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76272" tIns="38136" rIns="76272" bIns="38136" anchor="t" anchorCtr="0"/>
          <a:p>
            <a:pPr eaLnBrk="1" hangingPunct="1"/>
            <a:endParaRPr lang="en-US" altLang="zh-CN" dirty="0"/>
          </a:p>
        </p:txBody>
      </p:sp>
      <p:pic>
        <p:nvPicPr>
          <p:cNvPr id="27650" name="Picture 4" descr="C:\Documents and Settings\Administrator\My Documents\My Pictures\图片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400" y="0"/>
            <a:ext cx="7627200" cy="572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6200" y="572040"/>
            <a:ext cx="6864480" cy="10805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rtl="0">
              <a:buClrTx/>
              <a:buSzTx/>
              <a:buFontTx/>
              <a:buNone/>
              <a:defRPr/>
            </a:pPr>
            <a:r>
              <a:rPr kumimoji="0" lang="zh-CN" altLang="en-US" sz="3670" b="1" kern="0" cap="none" spc="0" normalizeH="0" baseline="0" noProof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练习巩固</a:t>
            </a:r>
            <a:endParaRPr kumimoji="0" lang="zh-CN" altLang="zh-CN" sz="3670" b="1" kern="0" cap="none" spc="0" normalizeH="0" baseline="0" noProof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8673" name="矩形 1"/>
          <p:cNvSpPr/>
          <p:nvPr/>
        </p:nvSpPr>
        <p:spPr>
          <a:xfrm>
            <a:off x="1149030" y="157576"/>
            <a:ext cx="6966440" cy="11703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335" b="1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335" b="1" dirty="0">
                <a:latin typeface="宋体" panose="02010600030101010101" pitchFamily="2" charset="-122"/>
                <a:ea typeface="宋体" panose="02010600030101010101" pitchFamily="2" charset="-122"/>
              </a:rPr>
              <a:t>、（</a:t>
            </a:r>
            <a:r>
              <a:rPr lang="en-US" altLang="zh-CN" sz="2335" b="1" dirty="0">
                <a:latin typeface="宋体" panose="02010600030101010101" pitchFamily="2" charset="-122"/>
                <a:ea typeface="宋体" panose="02010600030101010101" pitchFamily="2" charset="-122"/>
              </a:rPr>
              <a:t>2017</a:t>
            </a:r>
            <a:r>
              <a:rPr lang="zh-CN" altLang="en-US" sz="2335" b="1" dirty="0">
                <a:latin typeface="宋体" panose="02010600030101010101" pitchFamily="2" charset="-122"/>
                <a:ea typeface="宋体" panose="02010600030101010101" pitchFamily="2" charset="-122"/>
              </a:rPr>
              <a:t>年全国卷</a:t>
            </a:r>
            <a:r>
              <a:rPr lang="en-US" altLang="zh-CN" sz="2335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335" b="1" dirty="0">
                <a:latin typeface="宋体" panose="02010600030101010101" pitchFamily="2" charset="-122"/>
                <a:ea typeface="宋体" panose="02010600030101010101" pitchFamily="2" charset="-122"/>
              </a:rPr>
              <a:t>）在下面一段文字横线处补写恰当的语句，使整段文字语意完整连贯，内容贴切，逻辑严密。每处不超过</a:t>
            </a:r>
            <a:r>
              <a:rPr lang="en-US" altLang="zh-CN" sz="2335" b="1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335" b="1" dirty="0">
                <a:latin typeface="宋体" panose="02010600030101010101" pitchFamily="2" charset="-122"/>
                <a:ea typeface="宋体" panose="02010600030101010101" pitchFamily="2" charset="-122"/>
              </a:rPr>
              <a:t>个字。（</a:t>
            </a:r>
            <a:r>
              <a:rPr lang="en-US" altLang="zh-CN" sz="2335" b="1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335" b="1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lang="zh-CN" altLang="en-US" sz="2335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4" name="矩形 2"/>
          <p:cNvSpPr/>
          <p:nvPr/>
        </p:nvSpPr>
        <p:spPr>
          <a:xfrm>
            <a:off x="967618" y="1461880"/>
            <a:ext cx="7417982" cy="37947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00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药品</a:t>
            </a:r>
            <a:r>
              <a:rPr lang="zh-CN" altLang="en-US" sz="3005" b="1" dirty="0">
                <a:latin typeface="Arial" panose="020B0604020202020204" pitchFamily="34" charset="0"/>
                <a:ea typeface="宋体" panose="02010600030101010101" pitchFamily="2" charset="-122"/>
              </a:rPr>
              <a:t>可以帮我们预防、治疗疾病，</a:t>
            </a:r>
            <a:r>
              <a:rPr lang="zh-CN" altLang="en-US" sz="300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但若使用不当</a:t>
            </a:r>
            <a:r>
              <a:rPr lang="zh-CN" altLang="en-US" sz="3005" b="1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3005" b="1" u="sng" dirty="0">
                <a:latin typeface="Arial" panose="020B0604020202020204" pitchFamily="34" charset="0"/>
                <a:ea typeface="宋体" panose="02010600030101010101" pitchFamily="2" charset="-122"/>
              </a:rPr>
              <a:t>   ①                       </a:t>
            </a:r>
            <a:r>
              <a:rPr lang="zh-CN" altLang="en-US" sz="3005" b="1" dirty="0">
                <a:latin typeface="Arial" panose="020B0604020202020204" pitchFamily="34" charset="0"/>
                <a:ea typeface="宋体" panose="02010600030101010101" pitchFamily="2" charset="-122"/>
              </a:rPr>
              <a:t>  ，（</a:t>
            </a:r>
            <a:r>
              <a:rPr lang="zh-CN" altLang="en-US" sz="3005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总领句</a:t>
            </a:r>
            <a:r>
              <a:rPr lang="zh-CN" altLang="en-US" sz="3005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en-US" sz="3005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以</a:t>
            </a:r>
            <a:r>
              <a:rPr lang="zh-CN" altLang="en-US" sz="3005" b="1" dirty="0">
                <a:latin typeface="Arial" panose="020B0604020202020204" pitchFamily="34" charset="0"/>
                <a:ea typeface="宋体" panose="02010600030101010101" pitchFamily="2" charset="-122"/>
              </a:rPr>
              <a:t>口服药</a:t>
            </a:r>
            <a:r>
              <a:rPr lang="zh-CN" altLang="en-US" sz="3005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为例</a:t>
            </a:r>
            <a:r>
              <a:rPr lang="zh-CN" altLang="en-US" sz="3005" b="1" dirty="0">
                <a:latin typeface="Arial" panose="020B0604020202020204" pitchFamily="34" charset="0"/>
                <a:ea typeface="宋体" panose="02010600030101010101" pitchFamily="2" charset="-122"/>
              </a:rPr>
              <a:t>，药物进入胃肠道后</a:t>
            </a:r>
            <a:r>
              <a:rPr lang="zh-CN" altLang="en-US" sz="3005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逐渐</a:t>
            </a:r>
            <a:r>
              <a:rPr lang="zh-CN" altLang="en-US" sz="3005" b="1" dirty="0">
                <a:latin typeface="Arial" panose="020B0604020202020204" pitchFamily="34" charset="0"/>
                <a:ea typeface="宋体" panose="02010600030101010101" pitchFamily="2" charset="-122"/>
              </a:rPr>
              <a:t>被吸进血液，随着时间推移，</a:t>
            </a:r>
            <a:r>
              <a:rPr lang="zh-CN" altLang="en-US" sz="3005" b="1" u="sng" dirty="0">
                <a:latin typeface="Arial" panose="020B0604020202020204" pitchFamily="34" charset="0"/>
                <a:ea typeface="宋体" panose="02010600030101010101" pitchFamily="2" charset="-122"/>
              </a:rPr>
              <a:t>   ②                </a:t>
            </a:r>
            <a:r>
              <a:rPr lang="zh-CN" altLang="en-US" sz="3005" b="1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300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当</a:t>
            </a:r>
            <a:r>
              <a:rPr lang="zh-CN" altLang="en-US" sz="3005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药物浓度高于</a:t>
            </a:r>
            <a:r>
              <a:rPr lang="zh-CN" altLang="en-US" sz="300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某一数值时就开始发挥疗效，</a:t>
            </a:r>
            <a:r>
              <a:rPr lang="zh-CN" altLang="en-US" sz="3005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然而</a:t>
            </a:r>
            <a:r>
              <a:rPr lang="zh-CN" altLang="en-US" sz="3005" b="1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3005" b="1" u="sng" dirty="0">
                <a:latin typeface="Arial" panose="020B0604020202020204" pitchFamily="34" charset="0"/>
                <a:ea typeface="宋体" panose="02010600030101010101" pitchFamily="2" charset="-122"/>
              </a:rPr>
              <a:t>    ③                                         </a:t>
            </a:r>
            <a:r>
              <a:rPr lang="zh-CN" altLang="en-US" sz="3005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3005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超过一定限度</a:t>
            </a:r>
            <a:r>
              <a:rPr lang="zh-CN" altLang="en-US" sz="300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就可能产生毒性，危害身体健康。</a:t>
            </a:r>
            <a:endParaRPr lang="zh-CN" altLang="en-US" sz="3005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87528" y="1906800"/>
            <a:ext cx="3592830" cy="501650"/>
          </a:xfrm>
          <a:prstGeom prst="rect">
            <a:avLst/>
          </a:prstGeom>
          <a:solidFill>
            <a:srgbClr val="FFFF00">
              <a:alpha val="85881"/>
            </a:srgbClr>
          </a:solidFill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67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也可能使身体产生损害</a:t>
            </a:r>
            <a:endParaRPr lang="zh-CN" altLang="en-US" sz="267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09280" y="3750040"/>
            <a:ext cx="4027805" cy="5016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67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药物浓度并不是越高越好 </a:t>
            </a:r>
            <a:endParaRPr lang="zh-CN" altLang="en-US" sz="267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20995" y="2860200"/>
            <a:ext cx="3764280" cy="4508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335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血液中药物浓度会逐渐提高</a:t>
            </a:r>
            <a:endParaRPr lang="zh-CN" altLang="en-US" sz="233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3"/>
          <p:cNvSpPr>
            <a:spLocks noGrp="1"/>
          </p:cNvSpPr>
          <p:nvPr>
            <p:ph idx="1"/>
          </p:nvPr>
        </p:nvSpPr>
        <p:spPr>
          <a:xfrm>
            <a:off x="758400" y="254240"/>
            <a:ext cx="7627200" cy="4855720"/>
          </a:xfrm>
          <a:ln/>
        </p:spPr>
        <p:txBody>
          <a:bodyPr wrap="square" lIns="76272" tIns="38136" rIns="76272" bIns="38136" anchor="t" anchorCtr="0"/>
          <a:p>
            <a:pPr eaLnBrk="1" hangingPunct="1"/>
            <a:r>
              <a:rPr lang="zh-CN" altLang="en-US" sz="2335" b="1" dirty="0">
                <a:ea typeface="宋体" panose="02010600030101010101" pitchFamily="2" charset="-122"/>
              </a:rPr>
              <a:t>专家指出，看脸的时代也要靠实力说话</a:t>
            </a:r>
            <a:r>
              <a:rPr lang="zh-CN" altLang="en-US" sz="2335" b="1" u="sng" dirty="0">
                <a:ea typeface="宋体" panose="02010600030101010101" pitchFamily="2" charset="-122"/>
              </a:rPr>
              <a:t>。①</a:t>
            </a:r>
            <a:r>
              <a:rPr lang="en-US" altLang="zh-CN" sz="2335" b="1" u="sng" dirty="0"/>
              <a:t>_</a:t>
            </a:r>
            <a:r>
              <a:rPr lang="zh-CN" altLang="en-US" sz="2335" b="1" u="sng" dirty="0">
                <a:solidFill>
                  <a:schemeClr val="bg1"/>
                </a:solidFill>
                <a:ea typeface="宋体" panose="02010600030101010101" pitchFamily="2" charset="-122"/>
              </a:rPr>
              <a:t>体育明星也不例外</a:t>
            </a:r>
            <a:r>
              <a:rPr lang="zh-CN" altLang="en-US" sz="2335" u="sng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335" b="1" u="sng" dirty="0">
                <a:solidFill>
                  <a:srgbClr val="FF0000"/>
                </a:solidFill>
              </a:rPr>
              <a:t>_</a:t>
            </a:r>
            <a:r>
              <a:rPr lang="zh-CN" altLang="en-US" sz="2335" b="1" u="sng" dirty="0">
                <a:ea typeface="宋体" panose="02010600030101010101" pitchFamily="2" charset="-122"/>
              </a:rPr>
              <a:t>。</a:t>
            </a:r>
            <a:r>
              <a:rPr lang="zh-CN" altLang="en-US" sz="2335" b="1" dirty="0">
                <a:ea typeface="宋体" panose="02010600030101010101" pitchFamily="2" charset="-122"/>
              </a:rPr>
              <a:t>体育明星之所以成为明星，一定是以超高的竞技水平为基础的。贝克汉姆如果空有颜值，不可能成为“万人迷”；</a:t>
            </a:r>
            <a:r>
              <a:rPr lang="en-US" altLang="zh-CN" sz="2335" b="1" dirty="0"/>
              <a:t>C</a:t>
            </a:r>
            <a:r>
              <a:rPr lang="zh-CN" altLang="en-US" sz="2335" b="1" dirty="0">
                <a:ea typeface="宋体" panose="02010600030101010101" pitchFamily="2" charset="-122"/>
              </a:rPr>
              <a:t>罗也绝非仅靠肌肉就征服了球迷。换句话说，竞技场不同于娱乐圈</a:t>
            </a:r>
            <a:r>
              <a:rPr lang="zh-CN" altLang="en-US" sz="2335" b="1" u="sng" dirty="0">
                <a:ea typeface="宋体" panose="02010600030101010101" pitchFamily="2" charset="-122"/>
              </a:rPr>
              <a:t>，</a:t>
            </a:r>
            <a:r>
              <a:rPr lang="en-US" altLang="zh-CN" sz="2335" b="1" u="sng" dirty="0"/>
              <a:t>②</a:t>
            </a:r>
            <a:r>
              <a:rPr lang="en-US" altLang="zh-CN" sz="2335" b="1" dirty="0"/>
              <a:t>_</a:t>
            </a:r>
            <a:r>
              <a:rPr lang="zh-CN" altLang="en-US" sz="2335" b="1" dirty="0">
                <a:solidFill>
                  <a:schemeClr val="bg1"/>
                </a:solidFill>
                <a:ea typeface="宋体" panose="02010600030101010101" pitchFamily="2" charset="-122"/>
              </a:rPr>
              <a:t>没有哪一个运员仅靠颜值就能立足于竞技场</a:t>
            </a:r>
            <a:r>
              <a:rPr lang="zh-CN" altLang="en-US" sz="2335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335" b="1" dirty="0">
                <a:solidFill>
                  <a:schemeClr val="bg1"/>
                </a:solidFill>
              </a:rPr>
              <a:t>_</a:t>
            </a:r>
            <a:r>
              <a:rPr lang="zh-CN" altLang="en-US" sz="2335" b="1" dirty="0">
                <a:ea typeface="宋体" panose="02010600030101010101" pitchFamily="2" charset="-122"/>
              </a:rPr>
              <a:t>。比如，里约的游泳赛场，人们关注的焦点是大度霸气、勇夺</a:t>
            </a:r>
            <a:r>
              <a:rPr lang="en-US" altLang="zh-CN" sz="2335" b="1" dirty="0"/>
              <a:t>1</a:t>
            </a:r>
            <a:r>
              <a:rPr lang="zh-CN" altLang="en-US" sz="2335" b="1" dirty="0">
                <a:ea typeface="宋体" panose="02010600030101010101" pitchFamily="2" charset="-122"/>
              </a:rPr>
              <a:t>金</a:t>
            </a:r>
            <a:r>
              <a:rPr lang="en-US" altLang="zh-CN" sz="2335" b="1" dirty="0"/>
              <a:t>1</a:t>
            </a:r>
            <a:r>
              <a:rPr lang="zh-CN" altLang="en-US" sz="2335" b="1" dirty="0">
                <a:ea typeface="宋体" panose="02010600030101010101" pitchFamily="2" charset="-122"/>
              </a:rPr>
              <a:t>银的孙杨和用尽“洪荒之力”夺得</a:t>
            </a:r>
            <a:r>
              <a:rPr lang="en-US" altLang="zh-CN" sz="2335" b="1" dirty="0"/>
              <a:t>100</a:t>
            </a:r>
            <a:r>
              <a:rPr lang="zh-CN" altLang="en-US" sz="2335" b="1" dirty="0">
                <a:ea typeface="宋体" panose="02010600030101010101" pitchFamily="2" charset="-122"/>
              </a:rPr>
              <a:t>米仰泳铜牌的傅园慧。相反，“国民偶像”宁泽涛</a:t>
            </a:r>
            <a:r>
              <a:rPr lang="en-US" altLang="zh-CN" sz="2335" b="1" dirty="0"/>
              <a:t>_</a:t>
            </a:r>
            <a:r>
              <a:rPr lang="en-US" altLang="zh-CN" sz="2335" b="1" u="sng" dirty="0"/>
              <a:t>③</a:t>
            </a:r>
            <a:r>
              <a:rPr lang="zh-CN" altLang="en-US" sz="2335" b="1" u="sng" dirty="0">
                <a:solidFill>
                  <a:schemeClr val="bg1"/>
                </a:solidFill>
                <a:ea typeface="宋体" panose="02010600030101010101" pitchFamily="2" charset="-122"/>
              </a:rPr>
              <a:t>纵然颜值爆表，但因奥运成绩不佳而难免遭受冷遇</a:t>
            </a:r>
            <a:r>
              <a:rPr lang="en-US" altLang="zh-CN" sz="2335" b="1" dirty="0">
                <a:solidFill>
                  <a:schemeClr val="bg1"/>
                </a:solidFill>
              </a:rPr>
              <a:t>__</a:t>
            </a:r>
            <a:r>
              <a:rPr lang="zh-CN" altLang="en-US" sz="2335" b="1" dirty="0">
                <a:ea typeface="宋体" panose="02010600030101010101" pitchFamily="2" charset="-122"/>
              </a:rPr>
              <a:t>。由于参加的四个游泳项目中，两个个人项目无缘决赛，两个接力项目因犯规被取消成绩，他也就少了很多露脸的机会，而且其原来光鲜的形象也黯淡了许多。</a:t>
            </a:r>
            <a:endParaRPr lang="zh-CN" altLang="en-US" sz="2335" b="1" dirty="0">
              <a:ea typeface="宋体" panose="02010600030101010101" pitchFamily="2" charset="-122"/>
            </a:endParaRPr>
          </a:p>
        </p:txBody>
      </p:sp>
      <p:sp>
        <p:nvSpPr>
          <p:cNvPr id="27652" name="Text Box 4"/>
          <p:cNvSpPr txBox="1"/>
          <p:nvPr/>
        </p:nvSpPr>
        <p:spPr>
          <a:xfrm>
            <a:off x="1139760" y="5129822"/>
            <a:ext cx="2673493" cy="6045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335" b="1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规律总结：</a:t>
            </a:r>
            <a:endParaRPr lang="zh-CN" altLang="en-US" sz="3335" b="1" dirty="0"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7653" name="Text Box 5"/>
          <p:cNvSpPr txBox="1"/>
          <p:nvPr/>
        </p:nvSpPr>
        <p:spPr>
          <a:xfrm>
            <a:off x="3300800" y="4957680"/>
            <a:ext cx="3309093" cy="6045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670" b="1" dirty="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关注</a:t>
            </a:r>
            <a:r>
              <a:rPr lang="zh-CN" altLang="en-US" sz="3335" b="1" dirty="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论点论据</a:t>
            </a:r>
            <a:endParaRPr lang="zh-CN" altLang="en-US" sz="3335" b="1" dirty="0">
              <a:solidFill>
                <a:srgbClr val="FF0000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33040" y="254240"/>
            <a:ext cx="1376680" cy="4508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335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体育明星</a:t>
            </a:r>
            <a:endParaRPr lang="zh-CN" altLang="en-US" sz="233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39760" y="572040"/>
            <a:ext cx="1459230" cy="4508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335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也不例外</a:t>
            </a:r>
            <a:r>
              <a:rPr lang="zh-CN" altLang="en-US" sz="2335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33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70320" y="1652560"/>
            <a:ext cx="2272030" cy="4508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335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没有哪一个运动</a:t>
            </a:r>
            <a:endParaRPr lang="zh-CN" altLang="en-US" sz="233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12640" y="2033920"/>
            <a:ext cx="481330" cy="4508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335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员</a:t>
            </a:r>
            <a:endParaRPr lang="zh-CN" altLang="en-US" sz="233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4000" y="1970360"/>
            <a:ext cx="4011930" cy="4508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335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仅靠颜值就能立足于竞技场</a:t>
            </a:r>
            <a:r>
              <a:rPr lang="zh-CN" altLang="en-US" sz="2335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335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_</a:t>
            </a:r>
            <a:endParaRPr lang="zh-CN" altLang="en-US" sz="233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20408" y="3050880"/>
            <a:ext cx="4062730" cy="4508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335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纵然颜值爆表，但因奥运成绩</a:t>
            </a:r>
            <a:endParaRPr lang="zh-CN" altLang="en-US" sz="233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12640" y="3368680"/>
            <a:ext cx="3199130" cy="4508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335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不佳而难免遭受冷遇</a:t>
            </a:r>
            <a:r>
              <a:rPr lang="en-US" altLang="zh-CN" sz="2335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__</a:t>
            </a:r>
            <a:endParaRPr lang="zh-CN" altLang="en-US" sz="233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6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ldLvl="0"/>
      <p:bldP spid="27653" grpId="0" bldLvl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1"/>
          <p:cNvSpPr/>
          <p:nvPr/>
        </p:nvSpPr>
        <p:spPr>
          <a:xfrm>
            <a:off x="758400" y="261341"/>
            <a:ext cx="7627200" cy="404304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indent="304800" eaLnBrk="0" hangingPunct="0"/>
            <a:r>
              <a:rPr lang="en-US" altLang="zh-CN" sz="2335" b="1" dirty="0">
                <a:solidFill>
                  <a:srgbClr val="2303E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(2015</a:t>
            </a:r>
            <a:r>
              <a:rPr lang="zh-CN" altLang="en-US" sz="2335" b="1" dirty="0">
                <a:solidFill>
                  <a:srgbClr val="2303E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高考全国卷</a:t>
            </a:r>
            <a:r>
              <a:rPr lang="en-US" altLang="zh-CN" sz="2335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335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在下而一段文字横线处补写恰当的语句，使整段文字</a:t>
            </a:r>
            <a:r>
              <a:rPr lang="zh-CN" altLang="en-US" sz="233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语意完整连贯</a:t>
            </a:r>
            <a:r>
              <a:rPr lang="zh-CN" altLang="en-US" sz="2335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33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内容貼切</a:t>
            </a:r>
            <a:r>
              <a:rPr lang="zh-CN" altLang="en-US" sz="2335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33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逻辑严密</a:t>
            </a:r>
            <a:r>
              <a:rPr lang="zh-CN" altLang="en-US" sz="2335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。每处</a:t>
            </a:r>
            <a:r>
              <a:rPr lang="zh-CN" altLang="en-US" sz="233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不超过</a:t>
            </a:r>
            <a:r>
              <a:rPr lang="en-US" altLang="zh-CN" sz="233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33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</a:t>
            </a:r>
            <a:r>
              <a:rPr lang="zh-CN" altLang="en-US" sz="2335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335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335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lang="zh-CN" altLang="en-US" sz="2335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304800" eaLnBrk="0" hangingPunct="0"/>
            <a:endParaRPr lang="zh-CN" altLang="en-US" sz="267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304800" eaLnBrk="0" hangingPunct="0"/>
            <a:r>
              <a:rPr lang="zh-CN" altLang="en-US" sz="2670" b="1" dirty="0">
                <a:solidFill>
                  <a:srgbClr val="2303E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电子商务</a:t>
            </a:r>
            <a:r>
              <a:rPr lang="zh-CN" altLang="en-US" sz="267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存在的价值之一，就是通过互联网进行网上购物，网上支付，</a:t>
            </a:r>
            <a:r>
              <a:rPr lang="zh-CN" altLang="en-US" sz="2670" b="1" dirty="0">
                <a:solidFill>
                  <a:srgbClr val="2303E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节省</a:t>
            </a:r>
            <a:r>
              <a:rPr lang="zh-CN" altLang="en-US" sz="267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消费者与商家的</a:t>
            </a:r>
            <a:r>
              <a:rPr lang="zh-CN" altLang="en-US" sz="2670" b="1" dirty="0">
                <a:solidFill>
                  <a:srgbClr val="2303E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时间和空间</a:t>
            </a:r>
            <a:r>
              <a:rPr lang="zh-CN" altLang="en-US" sz="267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，①</a:t>
            </a:r>
            <a:r>
              <a:rPr lang="en-US" altLang="zh-CN" sz="267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67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。对于</a:t>
            </a:r>
            <a:r>
              <a:rPr lang="zh-CN" altLang="en-US" sz="2670" b="1" dirty="0">
                <a:solidFill>
                  <a:srgbClr val="2303E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工作忙碌</a:t>
            </a:r>
            <a:r>
              <a:rPr lang="zh-CN" altLang="en-US" sz="267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的上班族而言，</a:t>
            </a:r>
            <a:r>
              <a:rPr lang="en-US" altLang="zh-CN" sz="267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__②___ ,</a:t>
            </a:r>
            <a:r>
              <a:rPr lang="zh-CN" altLang="en-US" sz="2670" b="1" dirty="0">
                <a:solidFill>
                  <a:srgbClr val="2303E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</a:t>
            </a:r>
            <a:r>
              <a:rPr lang="zh-CN" altLang="en-US" sz="267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易于达到货比三家、快乐购物的目的，在信息多元化的</a:t>
            </a:r>
            <a:r>
              <a:rPr lang="en-US" altLang="zh-CN" sz="267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21</a:t>
            </a:r>
            <a:r>
              <a:rPr lang="zh-CN" altLang="en-US" sz="267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世纪，</a:t>
            </a:r>
            <a:r>
              <a:rPr lang="en-US" altLang="zh-CN" sz="267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__③___,</a:t>
            </a:r>
            <a:r>
              <a:rPr lang="zh-CN" altLang="en-US" sz="2670" b="1" dirty="0">
                <a:solidFill>
                  <a:srgbClr val="2303E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完成购物</a:t>
            </a:r>
            <a:r>
              <a:rPr lang="zh-CN" altLang="en-US" sz="267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，已经成为许多消费者的</a:t>
            </a:r>
            <a:r>
              <a:rPr lang="zh-CN" altLang="en-US" sz="2670" b="1" dirty="0">
                <a:solidFill>
                  <a:srgbClr val="2303E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习惯</a:t>
            </a:r>
            <a:r>
              <a:rPr lang="zh-CN" altLang="en-US" sz="267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67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Rectangle 1"/>
          <p:cNvSpPr/>
          <p:nvPr/>
        </p:nvSpPr>
        <p:spPr>
          <a:xfrm>
            <a:off x="1330440" y="4436750"/>
            <a:ext cx="6419560" cy="117030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indent="304800" eaLnBrk="0" hangingPunct="0"/>
            <a:r>
              <a:rPr lang="zh-CN" altLang="en-US" sz="2335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（</a:t>
            </a:r>
            <a:r>
              <a:rPr lang="en-US" altLang="zh-CN" sz="2335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1</a:t>
            </a:r>
            <a:r>
              <a:rPr lang="zh-CN" altLang="en-US" sz="2335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）大大提高了交易效率 </a:t>
            </a:r>
            <a:endParaRPr lang="zh-CN" altLang="en-US" sz="2335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indent="304800" eaLnBrk="0" hangingPunct="0"/>
            <a:r>
              <a:rPr lang="zh-CN" altLang="en-US" sz="2335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（</a:t>
            </a:r>
            <a:r>
              <a:rPr lang="en-US" altLang="zh-CN" sz="2335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2</a:t>
            </a:r>
            <a:r>
              <a:rPr lang="zh-CN" altLang="en-US" sz="2335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）不仅可以为其节省宝贵的时间 </a:t>
            </a:r>
            <a:endParaRPr lang="zh-CN" altLang="en-US" sz="2335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indent="304800" eaLnBrk="0" hangingPunct="0"/>
            <a:r>
              <a:rPr lang="zh-CN" altLang="en-US" sz="2335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（</a:t>
            </a:r>
            <a:r>
              <a:rPr lang="en-US" altLang="zh-CN" sz="2335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3</a:t>
            </a:r>
            <a:r>
              <a:rPr lang="zh-CN" altLang="en-US" sz="2335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）通过在线电子支付进行交易</a:t>
            </a:r>
            <a:endParaRPr lang="zh-CN" altLang="en-US" sz="2335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charRg st="14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2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charRg st="32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charRg st="32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1"/>
          <p:cNvSpPr/>
          <p:nvPr/>
        </p:nvSpPr>
        <p:spPr>
          <a:xfrm>
            <a:off x="758400" y="-49628"/>
            <a:ext cx="7627200" cy="5946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indent="266700" eaLnBrk="0" hangingPunct="0"/>
            <a:r>
              <a:rPr lang="en-US" altLang="zh-CN" sz="233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33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33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(2012</a:t>
            </a:r>
            <a:r>
              <a:rPr lang="en-US" altLang="zh-CN" sz="2335" dirty="0">
                <a:latin typeface="Courier New" panose="02070309020205020404" pitchFamily="49" charset="0"/>
                <a:ea typeface="Times New Roman" panose="02020603050405020304" pitchFamily="18" charset="0"/>
              </a:rPr>
              <a:t>·</a:t>
            </a:r>
            <a:r>
              <a:rPr lang="zh-CN" altLang="en-US" sz="233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新课标全国</a:t>
            </a:r>
            <a:r>
              <a:rPr lang="en-US" altLang="zh-CN" sz="233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33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根据所给材料的内容，在下面画线处补写恰当的句子。要求内容贴切，语意连贯，逻辑严密，语句通顺。不得照抄材料，每句不超过</a:t>
            </a:r>
            <a:r>
              <a:rPr lang="en-US" altLang="zh-CN" sz="233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33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个字。</a:t>
            </a:r>
            <a:r>
              <a:rPr lang="en-US" altLang="zh-CN" sz="233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(6</a:t>
            </a:r>
            <a:r>
              <a:rPr lang="zh-CN" altLang="en-US" sz="233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  <a:r>
              <a:rPr lang="en-US" altLang="zh-CN" sz="233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335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266700" eaLnBrk="0" hangingPunct="0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材料：司马迁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史记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记载：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黄帝采首山铜，铸鼎于荆山下。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晋代王嘉在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拾遗记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中说：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神农采峻岭之铜，以为器。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如果这些史料可靠，则我们祖先大约在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5 000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年前就开始使用铜器了。但是，考古学家一直没有发掘到可以确证是夏代之前的铜器。因此，这些记载还只能视为传说。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266700" eaLnBrk="0" hangingPunct="0"/>
            <a:r>
              <a:rPr lang="zh-CN" altLang="en-US" sz="233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3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早在传说中的远古时期，</a:t>
            </a:r>
            <a:r>
              <a:rPr lang="zh-CN" altLang="en-US" sz="2335" b="1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23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__________________</a:t>
            </a:r>
            <a:r>
              <a:rPr lang="zh-CN" altLang="en-US" sz="23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。从传世文献记载来看，我国在夏代之前就已进入铜器时代，但是，</a:t>
            </a:r>
            <a:r>
              <a:rPr lang="zh-CN" altLang="en-US" sz="2335" b="1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23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_____________</a:t>
            </a:r>
            <a:r>
              <a:rPr lang="zh-CN" altLang="en-US" sz="23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。上个世纪</a:t>
            </a:r>
            <a:r>
              <a:rPr lang="en-US" altLang="zh-CN" sz="23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en-US" sz="23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年代，考古工作者在河南偃师二里头一带发掘出了不少青铜器。经鉴定，这批青铜器的制作年代距离现在</a:t>
            </a:r>
            <a:r>
              <a:rPr lang="en-US" altLang="zh-CN" sz="23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3 500</a:t>
            </a:r>
            <a:r>
              <a:rPr lang="zh-CN" altLang="en-US" sz="23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多年，这个时间大概是夏晚期。它们出土的地点正好是古书中所说的夏代开采铜矿之地，因此，可以确信，</a:t>
            </a:r>
            <a:r>
              <a:rPr lang="zh-CN" altLang="en-US" sz="2335" b="1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2335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____________________</a:t>
            </a:r>
            <a:r>
              <a:rPr lang="zh-CN" altLang="en-US" sz="233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33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idx="1"/>
          </p:nvPr>
        </p:nvSpPr>
        <p:spPr>
          <a:xfrm>
            <a:off x="1139760" y="572040"/>
            <a:ext cx="6928040" cy="5275480"/>
          </a:xfrm>
          <a:ln/>
        </p:spPr>
        <p:txBody>
          <a:bodyPr wrap="square" lIns="76272" tIns="38136" rIns="76272" bIns="38136" anchor="t" anchorCtr="0"/>
          <a:p>
            <a:pPr eaLnBrk="1" hangingPunct="1">
              <a:lnSpc>
                <a:spcPct val="90000"/>
              </a:lnSpc>
            </a:pPr>
            <a:r>
              <a:rPr lang="zh-CN" altLang="en-US" sz="2335" b="1" dirty="0">
                <a:ea typeface="宋体" panose="02010600030101010101" pitchFamily="2" charset="-122"/>
              </a:rPr>
              <a:t>湿地</a:t>
            </a:r>
            <a:r>
              <a:rPr lang="zh-CN" altLang="en-US" sz="2335" b="1" dirty="0">
                <a:solidFill>
                  <a:srgbClr val="FF0000"/>
                </a:solidFill>
                <a:ea typeface="宋体" panose="02010600030101010101" pitchFamily="2" charset="-122"/>
              </a:rPr>
              <a:t>可作为</a:t>
            </a:r>
            <a:r>
              <a:rPr lang="zh-CN" altLang="en-US" sz="2335" b="1" dirty="0">
                <a:ea typeface="宋体" panose="02010600030101010101" pitchFamily="2" charset="-122"/>
              </a:rPr>
              <a:t>直接利用的水源，</a:t>
            </a:r>
            <a:r>
              <a:rPr lang="zh-CN" altLang="en-US" sz="2335" b="1" dirty="0">
                <a:solidFill>
                  <a:srgbClr val="FF0000"/>
                </a:solidFill>
                <a:ea typeface="宋体" panose="02010600030101010101" pitchFamily="2" charset="-122"/>
              </a:rPr>
              <a:t>可有效</a:t>
            </a:r>
            <a:r>
              <a:rPr lang="zh-CN" altLang="en-US" sz="2335" b="1" dirty="0">
                <a:ea typeface="宋体" panose="02010600030101010101" pitchFamily="2" charset="-122"/>
              </a:rPr>
              <a:t>补充地下水，</a:t>
            </a:r>
            <a:r>
              <a:rPr lang="zh-CN" altLang="en-US" sz="2335" b="1" dirty="0">
                <a:solidFill>
                  <a:srgbClr val="FF0000"/>
                </a:solidFill>
                <a:ea typeface="宋体" panose="02010600030101010101" pitchFamily="2" charset="-122"/>
              </a:rPr>
              <a:t>还能</a:t>
            </a:r>
            <a:r>
              <a:rPr lang="zh-CN" altLang="en-US" sz="2335" b="1" dirty="0">
                <a:ea typeface="宋体" panose="02010600030101010101" pitchFamily="2" charset="-122"/>
              </a:rPr>
              <a:t>有效</a:t>
            </a:r>
            <a:r>
              <a:rPr lang="zh-CN" altLang="en-US" sz="2335" b="1" dirty="0">
                <a:solidFill>
                  <a:schemeClr val="accent2"/>
                </a:solidFill>
                <a:ea typeface="宋体" panose="02010600030101010101" pitchFamily="2" charset="-122"/>
              </a:rPr>
              <a:t>控制洪水</a:t>
            </a:r>
            <a:r>
              <a:rPr lang="zh-CN" altLang="en-US" sz="2335" b="1" dirty="0">
                <a:ea typeface="宋体" panose="02010600030101010101" pitchFamily="2" charset="-122"/>
              </a:rPr>
              <a:t>和防止</a:t>
            </a:r>
            <a:r>
              <a:rPr lang="zh-CN" altLang="en-US" sz="2335" b="1" dirty="0">
                <a:solidFill>
                  <a:schemeClr val="accent2"/>
                </a:solidFill>
                <a:ea typeface="宋体" panose="02010600030101010101" pitchFamily="2" charset="-122"/>
              </a:rPr>
              <a:t>土壤沙化</a:t>
            </a:r>
            <a:r>
              <a:rPr lang="zh-CN" altLang="en-US" sz="2335" b="1" dirty="0">
                <a:ea typeface="宋体" panose="02010600030101010101" pitchFamily="2" charset="-122"/>
              </a:rPr>
              <a:t>，</a:t>
            </a:r>
            <a:r>
              <a:rPr lang="zh-CN" altLang="en-US" sz="2335" b="1" dirty="0">
                <a:solidFill>
                  <a:schemeClr val="accent2"/>
                </a:solidFill>
                <a:ea typeface="宋体" panose="02010600030101010101" pitchFamily="2" charset="-122"/>
              </a:rPr>
              <a:t>滞留沉积物、有毒物、营养物质</a:t>
            </a:r>
            <a:r>
              <a:rPr lang="zh-CN" altLang="en-US" sz="2335" b="1" dirty="0">
                <a:ea typeface="宋体" panose="02010600030101010101" pitchFamily="2" charset="-122"/>
              </a:rPr>
              <a:t>，</a:t>
            </a:r>
            <a:r>
              <a:rPr lang="zh-CN" altLang="en-US" sz="2335" b="1" dirty="0">
                <a:solidFill>
                  <a:srgbClr val="FF0000"/>
                </a:solidFill>
                <a:ea typeface="宋体" panose="02010600030101010101" pitchFamily="2" charset="-122"/>
              </a:rPr>
              <a:t>从而</a:t>
            </a:r>
            <a:r>
              <a:rPr lang="en-US" altLang="zh-CN" sz="2335" b="1" dirty="0"/>
              <a:t>__</a:t>
            </a:r>
            <a:r>
              <a:rPr lang="en-US" altLang="zh-CN" sz="2335" b="1" u="sng" dirty="0"/>
              <a:t>①</a:t>
            </a:r>
            <a:r>
              <a:rPr lang="en-US" altLang="zh-CN" sz="2335" b="1" dirty="0"/>
              <a:t>__</a:t>
            </a:r>
            <a:r>
              <a:rPr lang="zh-CN" altLang="en-US" sz="2335" b="1" dirty="0">
                <a:ea typeface="宋体" panose="02010600030101010101" pitchFamily="2" charset="-122"/>
              </a:rPr>
              <a:t>；湿地</a:t>
            </a:r>
            <a:r>
              <a:rPr lang="zh-CN" altLang="en-US" sz="2335" b="1" dirty="0">
                <a:solidFill>
                  <a:srgbClr val="FF0000"/>
                </a:solidFill>
                <a:ea typeface="宋体" panose="02010600030101010101" pitchFamily="2" charset="-122"/>
              </a:rPr>
              <a:t>还是</a:t>
            </a:r>
            <a:r>
              <a:rPr lang="zh-CN" altLang="en-US" sz="2335" b="1" dirty="0">
                <a:ea typeface="宋体" panose="02010600030101010101" pitchFamily="2" charset="-122"/>
              </a:rPr>
              <a:t>众多植物、动物特别是水禽生长的</a:t>
            </a:r>
            <a:r>
              <a:rPr lang="zh-CN" altLang="en-US" sz="2335" b="1" dirty="0">
                <a:solidFill>
                  <a:srgbClr val="FF0000"/>
                </a:solidFill>
                <a:ea typeface="宋体" panose="02010600030101010101" pitchFamily="2" charset="-122"/>
              </a:rPr>
              <a:t>乐园</a:t>
            </a:r>
            <a:r>
              <a:rPr lang="zh-CN" altLang="en-US" sz="2335" b="1" dirty="0">
                <a:ea typeface="宋体" panose="02010600030101010101" pitchFamily="2" charset="-122"/>
              </a:rPr>
              <a:t>，</a:t>
            </a:r>
            <a:r>
              <a:rPr lang="zh-CN" altLang="en-US" sz="2335" b="1" dirty="0">
                <a:solidFill>
                  <a:srgbClr val="FF0000"/>
                </a:solidFill>
                <a:ea typeface="宋体" panose="02010600030101010101" pitchFamily="2" charset="-122"/>
              </a:rPr>
              <a:t>同时，又为</a:t>
            </a:r>
            <a:r>
              <a:rPr lang="zh-CN" altLang="en-US" sz="2335" b="1" dirty="0">
                <a:ea typeface="宋体" panose="02010600030101010101" pitchFamily="2" charset="-122"/>
              </a:rPr>
              <a:t>人类提供食物、能源和原材料，</a:t>
            </a:r>
            <a:r>
              <a:rPr lang="zh-CN" altLang="en-US" sz="2335" b="1" dirty="0">
                <a:solidFill>
                  <a:srgbClr val="FF0000"/>
                </a:solidFill>
                <a:ea typeface="宋体" panose="02010600030101010101" pitchFamily="2" charset="-122"/>
              </a:rPr>
              <a:t>因此</a:t>
            </a:r>
            <a:r>
              <a:rPr lang="zh-CN" altLang="en-US" sz="2335" b="1" dirty="0">
                <a:ea typeface="宋体" panose="02010600030101010101" pitchFamily="2" charset="-122"/>
              </a:rPr>
              <a:t>，湿地</a:t>
            </a:r>
            <a:r>
              <a:rPr lang="zh-CN" altLang="en-US" sz="2335" b="1" dirty="0">
                <a:solidFill>
                  <a:srgbClr val="FF0000"/>
                </a:solidFill>
                <a:ea typeface="宋体" panose="02010600030101010101" pitchFamily="2" charset="-122"/>
              </a:rPr>
              <a:t>是</a:t>
            </a:r>
            <a:r>
              <a:rPr lang="zh-CN" altLang="en-US" sz="2335" b="1" dirty="0">
                <a:ea typeface="宋体" panose="02010600030101010101" pitchFamily="2" charset="-122"/>
              </a:rPr>
              <a:t>人类</a:t>
            </a:r>
            <a:r>
              <a:rPr lang="en-US" altLang="zh-CN" sz="2335" b="1" dirty="0"/>
              <a:t>__</a:t>
            </a:r>
            <a:r>
              <a:rPr lang="en-US" altLang="zh-CN" sz="2335" b="1" u="sng" dirty="0"/>
              <a:t>②</a:t>
            </a:r>
            <a:r>
              <a:rPr lang="en-US" altLang="zh-CN" sz="2335" b="1" dirty="0"/>
              <a:t>__</a:t>
            </a:r>
            <a:r>
              <a:rPr lang="zh-CN" altLang="en-US" sz="2335" b="1" dirty="0">
                <a:ea typeface="宋体" panose="02010600030101010101" pitchFamily="2" charset="-122"/>
              </a:rPr>
              <a:t>。</a:t>
            </a:r>
            <a:endParaRPr lang="zh-CN" altLang="en-US" sz="2335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335" b="1" dirty="0">
                <a:ea typeface="宋体" panose="02010600030101010101" pitchFamily="2" charset="-122"/>
              </a:rPr>
              <a:t>（湿地的重要意义）</a:t>
            </a:r>
            <a:endParaRPr lang="zh-CN" altLang="en-US" sz="2335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335" b="1" dirty="0">
                <a:ea typeface="宋体" panose="02010600030101010101" pitchFamily="2" charset="-122"/>
              </a:rPr>
              <a:t>我国湿地</a:t>
            </a:r>
            <a:r>
              <a:rPr lang="zh-CN" altLang="en-US" sz="2335" b="1" dirty="0">
                <a:solidFill>
                  <a:srgbClr val="FF0000"/>
                </a:solidFill>
                <a:ea typeface="宋体" panose="02010600030101010101" pitchFamily="2" charset="-122"/>
              </a:rPr>
              <a:t>生态环境十分脆弱</a:t>
            </a:r>
            <a:r>
              <a:rPr lang="zh-CN" altLang="en-US" sz="2335" b="1" dirty="0">
                <a:ea typeface="宋体" panose="02010600030101010101" pitchFamily="2" charset="-122"/>
              </a:rPr>
              <a:t>，当今中国，庞大的人口数量、快速的经济增长、有限的土地资源，使得湿地保护面临着严峻的</a:t>
            </a:r>
            <a:r>
              <a:rPr lang="zh-CN" altLang="en-US" sz="2335" b="1" dirty="0">
                <a:solidFill>
                  <a:srgbClr val="FF0000"/>
                </a:solidFill>
                <a:ea typeface="宋体" panose="02010600030101010101" pitchFamily="2" charset="-122"/>
              </a:rPr>
              <a:t>挑战</a:t>
            </a:r>
            <a:r>
              <a:rPr lang="zh-CN" altLang="en-US" sz="2335" b="1" dirty="0">
                <a:ea typeface="宋体" panose="02010600030101010101" pitchFamily="2" charset="-122"/>
              </a:rPr>
              <a:t>。</a:t>
            </a:r>
            <a:endParaRPr lang="zh-CN" altLang="en-US" sz="2335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335" b="1" dirty="0">
                <a:ea typeface="宋体" panose="02010600030101010101" pitchFamily="2" charset="-122"/>
              </a:rPr>
              <a:t>（存在的问题）</a:t>
            </a:r>
            <a:endParaRPr lang="zh-CN" altLang="en-US" sz="2335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335" b="1" dirty="0">
                <a:solidFill>
                  <a:srgbClr val="FF0000"/>
                </a:solidFill>
                <a:ea typeface="宋体" panose="02010600030101010101" pitchFamily="2" charset="-122"/>
              </a:rPr>
              <a:t>我们要</a:t>
            </a:r>
            <a:r>
              <a:rPr lang="zh-CN" altLang="en-US" sz="2335" b="1" dirty="0">
                <a:ea typeface="宋体" panose="02010600030101010101" pitchFamily="2" charset="-122"/>
              </a:rPr>
              <a:t>从</a:t>
            </a:r>
            <a:r>
              <a:rPr lang="zh-CN" altLang="en-US" sz="2335" b="1" dirty="0">
                <a:solidFill>
                  <a:schemeClr val="accent2"/>
                </a:solidFill>
                <a:ea typeface="宋体" panose="02010600030101010101" pitchFamily="2" charset="-122"/>
              </a:rPr>
              <a:t>人类生存和发展</a:t>
            </a:r>
            <a:r>
              <a:rPr lang="zh-CN" altLang="en-US" sz="2335" b="1" dirty="0">
                <a:ea typeface="宋体" panose="02010600030101010101" pitchFamily="2" charset="-122"/>
              </a:rPr>
              <a:t>的角度认识其重要</a:t>
            </a:r>
            <a:r>
              <a:rPr lang="zh-CN" altLang="en-US" sz="2335" b="1" dirty="0">
                <a:solidFill>
                  <a:srgbClr val="FF0000"/>
                </a:solidFill>
                <a:ea typeface="宋体" panose="02010600030101010101" pitchFamily="2" charset="-122"/>
              </a:rPr>
              <a:t>意义</a:t>
            </a:r>
            <a:r>
              <a:rPr lang="zh-CN" altLang="en-US" sz="2335" b="1" dirty="0">
                <a:ea typeface="宋体" panose="02010600030101010101" pitchFamily="2" charset="-122"/>
              </a:rPr>
              <a:t>，</a:t>
            </a:r>
            <a:r>
              <a:rPr lang="zh-CN" altLang="en-US" sz="2335" b="1" dirty="0">
                <a:solidFill>
                  <a:srgbClr val="FF0000"/>
                </a:solidFill>
                <a:ea typeface="宋体" panose="02010600030101010101" pitchFamily="2" charset="-122"/>
              </a:rPr>
              <a:t>即</a:t>
            </a:r>
            <a:r>
              <a:rPr lang="en-US" altLang="zh-CN" sz="2335" b="1" dirty="0"/>
              <a:t>__</a:t>
            </a:r>
            <a:r>
              <a:rPr lang="en-US" altLang="zh-CN" sz="2335" b="1" u="sng" dirty="0"/>
              <a:t>③</a:t>
            </a:r>
            <a:r>
              <a:rPr lang="en-US" altLang="zh-CN" sz="2335" b="1" dirty="0"/>
              <a:t>__</a:t>
            </a:r>
            <a:r>
              <a:rPr lang="zh-CN" altLang="en-US" sz="2335" b="1" dirty="0">
                <a:ea typeface="宋体" panose="02010600030101010101" pitchFamily="2" charset="-122"/>
              </a:rPr>
              <a:t>。（重要意义是什么）</a:t>
            </a:r>
            <a:endParaRPr lang="zh-CN" altLang="en-US" sz="2335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335" b="1" dirty="0">
                <a:ea typeface="宋体" panose="02010600030101010101" pitchFamily="2" charset="-122"/>
              </a:rPr>
              <a:t>（如何做）</a:t>
            </a:r>
            <a:endParaRPr lang="zh-CN" altLang="en-US" sz="2335" b="1" dirty="0">
              <a:ea typeface="宋体" panose="02010600030101010101" pitchFamily="2" charset="-122"/>
            </a:endParaRPr>
          </a:p>
        </p:txBody>
      </p:sp>
      <p:sp>
        <p:nvSpPr>
          <p:cNvPr id="6147" name="AutoShape 3"/>
          <p:cNvSpPr/>
          <p:nvPr/>
        </p:nvSpPr>
        <p:spPr>
          <a:xfrm>
            <a:off x="5334720" y="63560"/>
            <a:ext cx="2605960" cy="1271200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67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改善环境污染</a:t>
            </a:r>
            <a:r>
              <a:rPr lang="zh-CN" altLang="en-US" sz="267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67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AutoShape 4"/>
          <p:cNvSpPr/>
          <p:nvPr/>
        </p:nvSpPr>
        <p:spPr>
          <a:xfrm>
            <a:off x="3745720" y="1652560"/>
            <a:ext cx="3178000" cy="101696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67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赖以生存和发展的基础</a:t>
            </a:r>
            <a:r>
              <a:rPr lang="zh-CN" altLang="en-US" sz="267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67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AutoShape 5"/>
          <p:cNvSpPr/>
          <p:nvPr/>
        </p:nvSpPr>
        <p:spPr>
          <a:xfrm>
            <a:off x="3618600" y="5021240"/>
            <a:ext cx="63560" cy="63560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zh-CN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0" name="AutoShape 6"/>
          <p:cNvSpPr/>
          <p:nvPr/>
        </p:nvSpPr>
        <p:spPr>
          <a:xfrm>
            <a:off x="3300800" y="3750040"/>
            <a:ext cx="2669520" cy="120764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335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保护湿地就是保护我们人类自己</a:t>
            </a:r>
            <a:r>
              <a:rPr lang="zh-CN" altLang="en-US" sz="2335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335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11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charRg st="117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185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charRg st="185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232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charRg st="232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ldLvl="0" animBg="1"/>
      <p:bldP spid="6148" grpId="0" bldLvl="0" animBg="1"/>
      <p:bldP spid="6150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3"/>
          <p:cNvSpPr>
            <a:spLocks noGrp="1"/>
          </p:cNvSpPr>
          <p:nvPr>
            <p:ph idx="1"/>
          </p:nvPr>
        </p:nvSpPr>
        <p:spPr>
          <a:xfrm>
            <a:off x="885520" y="190680"/>
            <a:ext cx="7118720" cy="5275480"/>
          </a:xfrm>
          <a:ln/>
        </p:spPr>
        <p:txBody>
          <a:bodyPr wrap="square" lIns="76272" tIns="38136" rIns="76272" bIns="38136" anchor="t" anchorCtr="0"/>
          <a:p>
            <a:pPr eaLnBrk="1" hangingPunct="1">
              <a:lnSpc>
                <a:spcPct val="90000"/>
              </a:lnSpc>
            </a:pPr>
            <a:r>
              <a:rPr lang="zh-CN" altLang="en-US" sz="2335" b="1" dirty="0">
                <a:solidFill>
                  <a:srgbClr val="FF0000"/>
                </a:solidFill>
                <a:ea typeface="宋体" panose="02010600030101010101" pitchFamily="2" charset="-122"/>
              </a:rPr>
              <a:t>鼎</a:t>
            </a:r>
            <a:r>
              <a:rPr lang="zh-CN" altLang="en-US" sz="2335" b="1" dirty="0">
                <a:ea typeface="宋体" panose="02010600030101010101" pitchFamily="2" charset="-122"/>
              </a:rPr>
              <a:t>在中国由来已久。它</a:t>
            </a:r>
            <a:r>
              <a:rPr lang="zh-CN" altLang="en-US" sz="2335" b="1" dirty="0">
                <a:solidFill>
                  <a:srgbClr val="FF0000"/>
                </a:solidFill>
                <a:ea typeface="宋体" panose="02010600030101010101" pitchFamily="2" charset="-122"/>
              </a:rPr>
              <a:t>最初</a:t>
            </a:r>
            <a:r>
              <a:rPr lang="zh-CN" altLang="en-US" sz="2335" b="1" dirty="0">
                <a:ea typeface="宋体" panose="02010600030101010101" pitchFamily="2" charset="-122"/>
              </a:rPr>
              <a:t>是古代的</a:t>
            </a:r>
            <a:r>
              <a:rPr lang="zh-CN" altLang="en-US" sz="2335" b="1" dirty="0">
                <a:solidFill>
                  <a:srgbClr val="FF0000"/>
                </a:solidFill>
                <a:ea typeface="宋体" panose="02010600030101010101" pitchFamily="2" charset="-122"/>
              </a:rPr>
              <a:t>烹饪</a:t>
            </a:r>
            <a:r>
              <a:rPr lang="zh-CN" altLang="en-US" sz="2335" b="1" dirty="0">
                <a:ea typeface="宋体" panose="02010600030101010101" pitchFamily="2" charset="-122"/>
              </a:rPr>
              <a:t>之器，相当于现在的锅，</a:t>
            </a:r>
            <a:r>
              <a:rPr lang="en-US" altLang="zh-CN" sz="2335" b="1" dirty="0"/>
              <a:t>__</a:t>
            </a:r>
            <a:r>
              <a:rPr lang="en-US" altLang="zh-CN" sz="2335" b="1" u="sng" dirty="0"/>
              <a:t>①</a:t>
            </a:r>
            <a:r>
              <a:rPr lang="en-US" altLang="zh-CN" sz="2335" b="1" dirty="0"/>
              <a:t>__</a:t>
            </a:r>
            <a:r>
              <a:rPr lang="zh-CN" altLang="en-US" sz="2335" b="1" dirty="0">
                <a:ea typeface="宋体" panose="02010600030101010101" pitchFamily="2" charset="-122"/>
              </a:rPr>
              <a:t>。许慎在</a:t>
            </a:r>
            <a:r>
              <a:rPr lang="en-US" altLang="zh-CN" sz="2335" b="1" dirty="0"/>
              <a:t>《</a:t>
            </a:r>
            <a:r>
              <a:rPr lang="zh-CN" altLang="en-US" sz="2335" b="1" dirty="0">
                <a:ea typeface="宋体" panose="02010600030101010101" pitchFamily="2" charset="-122"/>
              </a:rPr>
              <a:t>说文解字</a:t>
            </a:r>
            <a:r>
              <a:rPr lang="en-US" altLang="zh-CN" sz="2335" b="1" dirty="0"/>
              <a:t>》</a:t>
            </a:r>
            <a:r>
              <a:rPr lang="zh-CN" altLang="en-US" sz="2335" b="1" dirty="0">
                <a:ea typeface="宋体" panose="02010600030101010101" pitchFamily="2" charset="-122"/>
              </a:rPr>
              <a:t>里记述：“鼎，三足两耳，和</a:t>
            </a:r>
            <a:r>
              <a:rPr lang="zh-CN" altLang="en-US" sz="2335" b="1" dirty="0">
                <a:solidFill>
                  <a:srgbClr val="FF0000"/>
                </a:solidFill>
                <a:ea typeface="宋体" panose="02010600030101010101" pitchFamily="2" charset="-122"/>
              </a:rPr>
              <a:t>五味之宝器</a:t>
            </a:r>
            <a:r>
              <a:rPr lang="zh-CN" altLang="en-US" sz="2335" b="1" dirty="0">
                <a:ea typeface="宋体" panose="02010600030101010101" pitchFamily="2" charset="-122"/>
              </a:rPr>
              <a:t>也。”鼎有三足圆鼎，也有四足方鼎。最早的鼎是黏土烧制的陶鼎，后来又发展为青铜铸造的铜鼎。传说夏禹曾收九牧之金铸九鼎于荆山之下，以</a:t>
            </a:r>
            <a:r>
              <a:rPr lang="zh-CN" altLang="en-US" sz="2335" b="1" dirty="0">
                <a:solidFill>
                  <a:srgbClr val="FF0000"/>
                </a:solidFill>
                <a:ea typeface="宋体" panose="02010600030101010101" pitchFamily="2" charset="-122"/>
              </a:rPr>
              <a:t>象征</a:t>
            </a:r>
            <a:r>
              <a:rPr lang="zh-CN" altLang="en-US" sz="2335" b="1" dirty="0">
                <a:ea typeface="宋体" panose="02010600030101010101" pitchFamily="2" charset="-122"/>
              </a:rPr>
              <a:t>九州。</a:t>
            </a:r>
            <a:r>
              <a:rPr lang="zh-CN" altLang="en-US" sz="2335" b="1" dirty="0">
                <a:solidFill>
                  <a:srgbClr val="FF0000"/>
                </a:solidFill>
                <a:ea typeface="宋体" panose="02010600030101010101" pitchFamily="2" charset="-122"/>
              </a:rPr>
              <a:t>自从有了禹铸九鼎的传说</a:t>
            </a:r>
            <a:r>
              <a:rPr lang="zh-CN" altLang="en-US" sz="2335" b="1" dirty="0">
                <a:ea typeface="宋体" panose="02010600030101010101" pitchFamily="2" charset="-122"/>
              </a:rPr>
              <a:t>，</a:t>
            </a:r>
            <a:r>
              <a:rPr lang="en-US" altLang="zh-CN" sz="2335" b="1" dirty="0"/>
              <a:t>__</a:t>
            </a:r>
            <a:r>
              <a:rPr lang="en-US" altLang="zh-CN" sz="2335" b="1" u="sng" dirty="0"/>
              <a:t>②</a:t>
            </a:r>
            <a:r>
              <a:rPr lang="en-US" altLang="zh-CN" sz="2335" b="1" dirty="0"/>
              <a:t>__</a:t>
            </a:r>
            <a:r>
              <a:rPr lang="zh-CN" altLang="en-US" sz="2335" b="1" dirty="0">
                <a:ea typeface="宋体" panose="02010600030101010101" pitchFamily="2" charset="-122"/>
              </a:rPr>
              <a:t>。 国灭则鼎迁，夏朝灭，商朝兴，九鼎迁于商都亳京；商朝灭，周朝兴，九鼎又迁于周都镐京。从商至周，都把定都或建立王朝称为“定鼎”。鼎</a:t>
            </a:r>
            <a:r>
              <a:rPr lang="zh-CN" altLang="en-US" sz="2335" b="1" dirty="0">
                <a:solidFill>
                  <a:srgbClr val="FF0000"/>
                </a:solidFill>
                <a:ea typeface="宋体" panose="02010600030101010101" pitchFamily="2" charset="-122"/>
              </a:rPr>
              <a:t>自从被视为传国重器</a:t>
            </a:r>
            <a:r>
              <a:rPr lang="zh-CN" altLang="en-US" sz="2335" b="1" dirty="0">
                <a:ea typeface="宋体" panose="02010600030101010101" pitchFamily="2" charset="-122"/>
              </a:rPr>
              <a:t>、国家和权力的象征后，“鼎”字也被赋予了显赫、尊贵、盛大等政治引申意义。譬如一言九鼎、大名鼎鼎、鼎盛时期、鼎力相助、三足鼎立、问鼎等等。鼎是我国青铜文化的代表。它既是文明的见证，又是文化的载体。根据禹铸九鼎的传说，可以推想，</a:t>
            </a:r>
            <a:r>
              <a:rPr lang="en-US" altLang="zh-CN" sz="2335" b="1" dirty="0"/>
              <a:t>__</a:t>
            </a:r>
            <a:r>
              <a:rPr lang="en-US" altLang="zh-CN" sz="2335" b="1" u="sng" dirty="0"/>
              <a:t>③</a:t>
            </a:r>
            <a:r>
              <a:rPr lang="en-US" altLang="zh-CN" sz="2335" b="1" dirty="0"/>
              <a:t>__</a:t>
            </a:r>
            <a:r>
              <a:rPr lang="zh-CN" altLang="en-US" sz="2335" b="1" dirty="0">
                <a:ea typeface="宋体" panose="02010600030101010101" pitchFamily="2" charset="-122"/>
              </a:rPr>
              <a:t>。</a:t>
            </a:r>
            <a:endParaRPr lang="zh-CN" altLang="en-US" sz="2335" b="1" dirty="0">
              <a:ea typeface="宋体" panose="02010600030101010101" pitchFamily="2" charset="-122"/>
            </a:endParaRPr>
          </a:p>
        </p:txBody>
      </p:sp>
      <p:sp>
        <p:nvSpPr>
          <p:cNvPr id="20484" name="AutoShape 4"/>
          <p:cNvSpPr/>
          <p:nvPr/>
        </p:nvSpPr>
        <p:spPr>
          <a:xfrm>
            <a:off x="3110120" y="63560"/>
            <a:ext cx="2923760" cy="572040"/>
          </a:xfrm>
          <a:prstGeom prst="wedgeRoundRectCallout">
            <a:avLst>
              <a:gd name="adj1" fmla="val -29894"/>
              <a:gd name="adj2" fmla="val 92130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用以炖煮和盛放食品</a:t>
            </a:r>
            <a:r>
              <a:rPr lang="zh-CN" altLang="en-US" sz="1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5" name="AutoShape 5"/>
          <p:cNvSpPr/>
          <p:nvPr/>
        </p:nvSpPr>
        <p:spPr>
          <a:xfrm>
            <a:off x="4317760" y="1334760"/>
            <a:ext cx="2987320" cy="88984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鼎就从一般的炊器演变为传国的重器了　</a:t>
            </a:r>
            <a:r>
              <a:rPr lang="zh-CN" altLang="en-US" sz="1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8" name="AutoShape 8"/>
          <p:cNvSpPr/>
          <p:nvPr/>
        </p:nvSpPr>
        <p:spPr>
          <a:xfrm>
            <a:off x="5779640" y="2923760"/>
            <a:ext cx="2415280" cy="1589000"/>
          </a:xfrm>
          <a:prstGeom prst="wedgeEllipseCallout">
            <a:avLst>
              <a:gd name="adj1" fmla="val 15458"/>
              <a:gd name="adj2" fmla="val 7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我国早在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4 000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多年前就有了青铜冶炼和铸造技术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ldLvl="0" animBg="1"/>
      <p:bldP spid="20485" grpId="0" bldLvl="0" animBg="1"/>
      <p:bldP spid="20488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3"/>
          <p:cNvSpPr>
            <a:spLocks noGrp="1"/>
          </p:cNvSpPr>
          <p:nvPr>
            <p:ph idx="1"/>
          </p:nvPr>
        </p:nvSpPr>
        <p:spPr>
          <a:xfrm>
            <a:off x="758400" y="254240"/>
            <a:ext cx="7627200" cy="4156560"/>
          </a:xfrm>
          <a:ln/>
        </p:spPr>
        <p:txBody>
          <a:bodyPr wrap="square" lIns="76272" tIns="38136" rIns="76272" bIns="38136" anchor="t" anchorCtr="0"/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华罗庚曾经说过，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读书</a:t>
            </a:r>
            <a:r>
              <a:rPr lang="zh-CN" altLang="en-US" b="1" dirty="0">
                <a:ea typeface="宋体" panose="02010600030101010101" pitchFamily="2" charset="-122"/>
              </a:rPr>
              <a:t>的真功夫在于“既能把薄的书读成厚的，又能把厚的书读成薄的”，这番对读书的独到见解，耐人寻味。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从取向上说</a:t>
            </a:r>
            <a:r>
              <a:rPr lang="zh-CN" altLang="en-US" b="1" dirty="0">
                <a:ea typeface="宋体" panose="02010600030101010101" pitchFamily="2" charset="-122"/>
              </a:rPr>
              <a:t>，</a:t>
            </a:r>
            <a:r>
              <a:rPr lang="en-US" altLang="zh-CN" b="1" u="sng" dirty="0"/>
              <a:t>①                                         </a:t>
            </a:r>
            <a:r>
              <a:rPr lang="zh-CN" altLang="en-US" b="1" dirty="0">
                <a:ea typeface="宋体" panose="02010600030101010101" pitchFamily="2" charset="-122"/>
              </a:rPr>
              <a:t>，“读厚”则偏重于求</a:t>
            </a:r>
            <a:r>
              <a:rPr lang="zh-CN" altLang="en-US" b="1" dirty="0">
                <a:solidFill>
                  <a:schemeClr val="accent2"/>
                </a:solidFill>
                <a:ea typeface="宋体" panose="02010600030101010101" pitchFamily="2" charset="-122"/>
              </a:rPr>
              <a:t>宽度</a:t>
            </a:r>
            <a:r>
              <a:rPr lang="zh-CN" altLang="en-US" b="1" dirty="0">
                <a:ea typeface="宋体" panose="02010600030101010101" pitchFamily="2" charset="-122"/>
              </a:rPr>
              <a:t>。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从方法上说</a:t>
            </a:r>
            <a:r>
              <a:rPr lang="zh-CN" altLang="en-US" b="1" dirty="0">
                <a:ea typeface="宋体" panose="02010600030101010101" pitchFamily="2" charset="-122"/>
              </a:rPr>
              <a:t>，“</a:t>
            </a:r>
            <a:r>
              <a:rPr lang="zh-CN" altLang="en-US" b="1" dirty="0">
                <a:solidFill>
                  <a:schemeClr val="accent2"/>
                </a:solidFill>
                <a:ea typeface="宋体" panose="02010600030101010101" pitchFamily="2" charset="-122"/>
              </a:rPr>
              <a:t>读薄”需要</a:t>
            </a:r>
            <a:r>
              <a:rPr lang="zh-CN" altLang="en-US" b="1" dirty="0">
                <a:ea typeface="宋体" panose="02010600030101010101" pitchFamily="2" charset="-122"/>
              </a:rPr>
              <a:t>开掘、“蒸馏”，</a:t>
            </a:r>
            <a:r>
              <a:rPr lang="en-US" altLang="zh-CN" b="1" u="sng" dirty="0"/>
              <a:t>②</a:t>
            </a:r>
            <a:r>
              <a:rPr lang="en-US" altLang="zh-CN" b="1" dirty="0"/>
              <a:t>                                                   </a:t>
            </a:r>
            <a:r>
              <a:rPr lang="en-US" altLang="zh-CN" b="1" u="sng" dirty="0"/>
              <a:t>                                                     </a:t>
            </a:r>
            <a:r>
              <a:rPr lang="zh-CN" altLang="en-US" b="1" dirty="0">
                <a:ea typeface="宋体" panose="02010600030101010101" pitchFamily="2" charset="-122"/>
              </a:rPr>
              <a:t>深入了解一个民族的重要途径，就是在把书“读薄”的同时，把书“读厚”。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读书</a:t>
            </a:r>
            <a:r>
              <a:rPr lang="zh-CN" altLang="en-US" b="1" dirty="0">
                <a:ea typeface="宋体" panose="02010600030101010101" pitchFamily="2" charset="-122"/>
              </a:rPr>
              <a:t>是一门学问、一门艺术，其真谛和要义唯在于：</a:t>
            </a:r>
            <a:r>
              <a:rPr lang="en-US" altLang="zh-CN" b="1" u="sng" dirty="0"/>
              <a:t>③</a:t>
            </a:r>
            <a:r>
              <a:rPr lang="zh-CN" altLang="en-US" b="1" dirty="0">
                <a:ea typeface="宋体" panose="02010600030101010101" pitchFamily="2" charset="-122"/>
              </a:rPr>
              <a:t>。如此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循环往复</a:t>
            </a:r>
            <a:r>
              <a:rPr lang="zh-CN" altLang="en-US" b="1" dirty="0">
                <a:ea typeface="宋体" panose="02010600030101010101" pitchFamily="2" charset="-122"/>
              </a:rPr>
              <a:t>，则境界全出。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7560" y="1716120"/>
            <a:ext cx="4067840" cy="55435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5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3005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读薄”偏重于</a:t>
            </a:r>
            <a:r>
              <a:rPr lang="zh-CN" altLang="en-US" sz="3005" b="1" dirty="0">
                <a:latin typeface="Arial" panose="020B0604020202020204" pitchFamily="34" charset="0"/>
                <a:ea typeface="宋体" panose="02010600030101010101" pitchFamily="2" charset="-122"/>
              </a:rPr>
              <a:t>求</a:t>
            </a:r>
            <a:r>
              <a:rPr lang="zh-CN" altLang="en-US" sz="3005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深度，</a:t>
            </a:r>
            <a:r>
              <a:rPr lang="zh-CN" altLang="en-US" sz="3005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300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9966" y="2733080"/>
            <a:ext cx="4536440" cy="5016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sz="2670" b="1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2670" b="1" dirty="0">
                <a:latin typeface="Arial" panose="020B0604020202020204" pitchFamily="34" charset="0"/>
                <a:ea typeface="宋体" panose="02010600030101010101" pitchFamily="2" charset="-122"/>
              </a:rPr>
              <a:t>读厚”则需要</a:t>
            </a:r>
            <a:r>
              <a:rPr lang="zh-CN" altLang="en-US" sz="267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拓展、杂糅</a:t>
            </a:r>
            <a:r>
              <a:rPr lang="zh-CN" altLang="en-US" sz="267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。</a:t>
            </a:r>
            <a:endParaRPr lang="zh-CN" altLang="en-US" sz="267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99120" y="4576320"/>
            <a:ext cx="3432240" cy="101727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3005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由“薄”而“厚”，</a:t>
            </a:r>
            <a:endParaRPr lang="en-US" altLang="zh-CN" sz="3005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3005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再由“厚”而“薄”</a:t>
            </a:r>
            <a:r>
              <a:rPr lang="zh-CN" altLang="en-US" sz="3005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3005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3"/>
          <p:cNvSpPr>
            <a:spLocks noGrp="1"/>
          </p:cNvSpPr>
          <p:nvPr>
            <p:ph idx="1"/>
          </p:nvPr>
        </p:nvSpPr>
        <p:spPr>
          <a:xfrm>
            <a:off x="758400" y="190680"/>
            <a:ext cx="7182280" cy="4703440"/>
          </a:xfrm>
          <a:ln/>
        </p:spPr>
        <p:txBody>
          <a:bodyPr wrap="square" lIns="76272" tIns="38136" rIns="76272" bIns="38136" anchor="t" anchorCtr="0"/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微阅读</a:t>
            </a:r>
            <a:r>
              <a:rPr lang="zh-CN" altLang="en-US" b="1" dirty="0">
                <a:ea typeface="宋体" panose="02010600030101010101" pitchFamily="2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是</a:t>
            </a:r>
            <a:r>
              <a:rPr lang="zh-CN" altLang="en-US" b="1" dirty="0">
                <a:ea typeface="宋体" panose="02010600030101010101" pitchFamily="2" charset="-122"/>
              </a:rPr>
              <a:t>一种借短消息、网文和短文体生存的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阅读方式</a:t>
            </a:r>
            <a:r>
              <a:rPr lang="zh-CN" altLang="en-US" b="1" dirty="0">
                <a:ea typeface="宋体" panose="02010600030101010101" pitchFamily="2" charset="-122"/>
              </a:rPr>
              <a:t>。</a:t>
            </a:r>
            <a:r>
              <a:rPr lang="en-US" altLang="zh-CN" u="sng" dirty="0"/>
              <a:t>                                             </a:t>
            </a:r>
            <a:r>
              <a:rPr lang="zh-CN" altLang="en-US" b="1" dirty="0">
                <a:ea typeface="宋体" panose="02010600030101010101" pitchFamily="2" charset="-122"/>
              </a:rPr>
              <a:t>。口袋书、手机报、微博，都体现了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这一特征</a:t>
            </a:r>
            <a:r>
              <a:rPr lang="zh-CN" altLang="en-US" b="1" dirty="0">
                <a:ea typeface="宋体" panose="02010600030101010101" pitchFamily="2" charset="-122"/>
              </a:rPr>
              <a:t>。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对很多人来说</a:t>
            </a:r>
            <a:r>
              <a:rPr lang="zh-CN" altLang="en-US" b="1" dirty="0">
                <a:ea typeface="宋体" panose="02010600030101010101" pitchFamily="2" charset="-122"/>
              </a:rPr>
              <a:t>，微阅读就是浅阅读，就是浪费时间消费段子。</a:t>
            </a:r>
            <a:endParaRPr lang="en-US" altLang="zh-CN" b="1" dirty="0"/>
          </a:p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因为</a:t>
            </a:r>
            <a:r>
              <a:rPr lang="zh-CN" altLang="en-US" b="1" dirty="0">
                <a:ea typeface="宋体" panose="02010600030101010101" pitchFamily="2" charset="-122"/>
              </a:rPr>
              <a:t>即便是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微小</a:t>
            </a:r>
            <a:r>
              <a:rPr lang="zh-CN" altLang="en-US" b="1" dirty="0">
                <a:ea typeface="宋体" panose="02010600030101010101" pitchFamily="2" charset="-122"/>
              </a:rPr>
              <a:t>，它也有自己存在的</a:t>
            </a:r>
            <a:r>
              <a:rPr lang="zh-CN" altLang="en-US" b="1" dirty="0">
                <a:solidFill>
                  <a:schemeClr val="accent2"/>
                </a:solidFill>
                <a:ea typeface="宋体" panose="02010600030101010101" pitchFamily="2" charset="-122"/>
              </a:rPr>
              <a:t>逻辑</a:t>
            </a:r>
            <a:r>
              <a:rPr lang="zh-CN" altLang="en-US" b="1" dirty="0">
                <a:ea typeface="宋体" panose="02010600030101010101" pitchFamily="2" charset="-122"/>
              </a:rPr>
              <a:t>，不仅如此，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微小</a:t>
            </a:r>
            <a:r>
              <a:rPr lang="zh-CN" altLang="en-US" b="1" dirty="0">
                <a:ea typeface="宋体" panose="02010600030101010101" pitchFamily="2" charset="-122"/>
              </a:rPr>
              <a:t>，也能</a:t>
            </a:r>
            <a:r>
              <a:rPr lang="zh-CN" altLang="en-US" b="1" dirty="0">
                <a:solidFill>
                  <a:schemeClr val="accent2"/>
                </a:solidFill>
                <a:ea typeface="宋体" panose="02010600030101010101" pitchFamily="2" charset="-122"/>
              </a:rPr>
              <a:t>见证大千世界</a:t>
            </a:r>
            <a:r>
              <a:rPr lang="zh-CN" altLang="en-US" b="1" dirty="0">
                <a:ea typeface="宋体" panose="02010600030101010101" pitchFamily="2" charset="-122"/>
              </a:rPr>
              <a:t>。一些阅读达人号召不要迷恋微阅读，说那是“伤不起的快餐文化”，这样的态度，背后隐藏的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不是</a:t>
            </a:r>
            <a:r>
              <a:rPr lang="zh-CN" altLang="en-US" b="1" dirty="0">
                <a:ea typeface="宋体" panose="02010600030101010101" pitchFamily="2" charset="-122"/>
              </a:rPr>
              <a:t>对阅读文化的不同理解，</a:t>
            </a:r>
            <a:r>
              <a:rPr lang="en-US" altLang="zh-CN" b="1" dirty="0"/>
              <a:t>__</a:t>
            </a:r>
            <a:r>
              <a:rPr lang="en-US" altLang="zh-CN" b="1" u="sng" dirty="0"/>
              <a:t>③</a:t>
            </a:r>
            <a:r>
              <a:rPr lang="en-US" altLang="zh-CN" b="1" dirty="0"/>
              <a:t>__</a:t>
            </a:r>
            <a:r>
              <a:rPr lang="zh-CN" altLang="en-US" b="1" dirty="0">
                <a:ea typeface="宋体" panose="02010600030101010101" pitchFamily="2" charset="-122"/>
              </a:rPr>
              <a:t>。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8198" name="AutoShape 6"/>
          <p:cNvSpPr/>
          <p:nvPr/>
        </p:nvSpPr>
        <p:spPr>
          <a:xfrm>
            <a:off x="6288120" y="3622920"/>
            <a:ext cx="2097480" cy="152544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335" b="1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而是</a:t>
            </a:r>
            <a:r>
              <a:rPr lang="zh-CN" altLang="en-US" sz="2335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对这个文化消费时代缺乏应有的见识</a:t>
            </a:r>
            <a:endParaRPr lang="zh-CN" altLang="en-US" sz="2335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45016" y="762720"/>
            <a:ext cx="4682490" cy="5016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67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它所表现的形式是</a:t>
            </a:r>
            <a:r>
              <a:rPr lang="zh-CN" altLang="en-US" sz="2670" b="1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短小</a:t>
            </a:r>
            <a:r>
              <a:rPr lang="zh-CN" altLang="en-US" sz="267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、</a:t>
            </a:r>
            <a:r>
              <a:rPr lang="zh-CN" altLang="en-US" sz="2670" b="1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迅捷</a:t>
            </a:r>
            <a:r>
              <a:rPr lang="zh-CN" altLang="en-US" sz="267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endParaRPr lang="zh-CN" altLang="en-US" sz="267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59187" y="2351720"/>
            <a:ext cx="5022215" cy="5016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670" b="1" u="sng" dirty="0">
                <a:latin typeface="华文隶书" panose="02010800040101010101" pitchFamily="2" charset="-122"/>
                <a:ea typeface="华文隶书" panose="02010800040101010101" pitchFamily="2" charset="-122"/>
              </a:rPr>
              <a:t>但其内涵却</a:t>
            </a:r>
            <a:r>
              <a:rPr lang="zh-CN" altLang="en-US" sz="2670" b="1" u="sng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包罗万象</a:t>
            </a:r>
            <a:r>
              <a:rPr lang="zh-CN" altLang="en-US" sz="2670" b="1" u="sng" dirty="0">
                <a:latin typeface="华文隶书" panose="02010800040101010101" pitchFamily="2" charset="-122"/>
                <a:ea typeface="华文隶书" panose="02010800040101010101" pitchFamily="2" charset="-122"/>
              </a:rPr>
              <a:t>，也有</a:t>
            </a:r>
            <a:r>
              <a:rPr lang="zh-CN" altLang="en-US" sz="2670" b="1" u="sng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深度</a:t>
            </a:r>
            <a:r>
              <a:rPr lang="zh-CN" altLang="en-US" sz="2670" b="1" u="sng" dirty="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endParaRPr lang="zh-CN" altLang="en-US" sz="2670" b="1" u="sng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bldLvl="0" animBg="1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3"/>
          <p:cNvSpPr>
            <a:spLocks noGrp="1"/>
          </p:cNvSpPr>
          <p:nvPr>
            <p:ph idx="1"/>
          </p:nvPr>
        </p:nvSpPr>
        <p:spPr>
          <a:xfrm>
            <a:off x="1139760" y="572040"/>
            <a:ext cx="6864480" cy="4537920"/>
          </a:xfrm>
          <a:ln/>
        </p:spPr>
        <p:txBody>
          <a:bodyPr wrap="square" lIns="76272" tIns="38136" rIns="76272" bIns="38136" anchor="t" anchorCtr="0"/>
          <a:p>
            <a:pPr defTabSz="914400" eaLnBrk="1" hangingPunct="1">
              <a:tabLst>
                <a:tab pos="4481830" algn="l"/>
              </a:tabLst>
            </a:pPr>
            <a:r>
              <a:rPr lang="zh-CN" altLang="en-US" b="1" dirty="0">
                <a:ea typeface="宋体" panose="02010600030101010101" pitchFamily="2" charset="-122"/>
              </a:rPr>
              <a:t>抓住用好战略机遇期，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首先</a:t>
            </a:r>
            <a:r>
              <a:rPr lang="zh-CN" altLang="en-US" b="1" dirty="0">
                <a:ea typeface="宋体" panose="02010600030101010101" pitchFamily="2" charset="-122"/>
              </a:rPr>
              <a:t>要正确认识战略机遇期。（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观点句</a:t>
            </a:r>
            <a:r>
              <a:rPr lang="zh-CN" altLang="en-US" b="1" dirty="0">
                <a:ea typeface="宋体" panose="02010600030101010101" pitchFamily="2" charset="-122"/>
              </a:rPr>
              <a:t>）机遇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不是</a:t>
            </a:r>
            <a:r>
              <a:rPr lang="zh-CN" altLang="en-US" b="1" dirty="0">
                <a:solidFill>
                  <a:schemeClr val="accent2"/>
                </a:solidFill>
                <a:ea typeface="宋体" panose="02010600030101010101" pitchFamily="2" charset="-122"/>
              </a:rPr>
              <a:t>撞到树上的兔子</a:t>
            </a:r>
            <a:r>
              <a:rPr lang="zh-CN" altLang="en-US" b="1" dirty="0">
                <a:ea typeface="宋体" panose="02010600030101010101" pitchFamily="2" charset="-122"/>
              </a:rPr>
              <a:t>，</a:t>
            </a:r>
            <a:r>
              <a:rPr lang="en-US" altLang="zh-CN" b="1" dirty="0"/>
              <a:t>__</a:t>
            </a:r>
            <a:r>
              <a:rPr lang="en-US" altLang="zh-CN" b="1" u="sng" dirty="0"/>
              <a:t>①</a:t>
            </a:r>
            <a:r>
              <a:rPr lang="en-US" altLang="zh-CN" b="1" dirty="0"/>
              <a:t>__</a:t>
            </a:r>
            <a:r>
              <a:rPr lang="zh-CN" altLang="en-US" b="1" dirty="0">
                <a:ea typeface="宋体" panose="02010600030101010101" pitchFamily="2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机遇是</a:t>
            </a:r>
            <a:r>
              <a:rPr lang="zh-CN" altLang="en-US" b="1" dirty="0">
                <a:ea typeface="宋体" panose="02010600030101010101" pitchFamily="2" charset="-122"/>
              </a:rPr>
              <a:t>具有关键性的有利条件。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同时</a:t>
            </a:r>
            <a:r>
              <a:rPr lang="zh-CN" altLang="en-US" b="1" dirty="0">
                <a:ea typeface="宋体" panose="02010600030101010101" pitchFamily="2" charset="-122"/>
              </a:rPr>
              <a:t>，机遇不等于一帆风顺，有利的条件不一定必然导致有利的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结果</a:t>
            </a:r>
            <a:r>
              <a:rPr lang="zh-CN" altLang="en-US" b="1" dirty="0">
                <a:ea typeface="宋体" panose="02010600030101010101" pitchFamily="2" charset="-122"/>
              </a:rPr>
              <a:t>，</a:t>
            </a:r>
            <a:r>
              <a:rPr lang="en-US" altLang="zh-CN" b="1" dirty="0"/>
              <a:t>__</a:t>
            </a:r>
            <a:r>
              <a:rPr lang="en-US" altLang="zh-CN" b="1" u="sng" dirty="0"/>
              <a:t>②</a:t>
            </a:r>
            <a:r>
              <a:rPr lang="en-US" altLang="zh-CN" b="1" dirty="0"/>
              <a:t>__</a:t>
            </a:r>
            <a:r>
              <a:rPr lang="zh-CN" altLang="en-US" b="1" dirty="0">
                <a:ea typeface="宋体" panose="02010600030101010101" pitchFamily="2" charset="-122"/>
              </a:rPr>
              <a:t>，有利条件可能失去关键性的作用，良机甚至可能转化为危机。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因此</a:t>
            </a:r>
            <a:r>
              <a:rPr lang="zh-CN" altLang="en-US" b="1" dirty="0">
                <a:ea typeface="宋体" panose="02010600030101010101" pitchFamily="2" charset="-122"/>
              </a:rPr>
              <a:t>，</a:t>
            </a:r>
            <a:r>
              <a:rPr lang="en-US" altLang="zh-CN" b="1" dirty="0"/>
              <a:t>__</a:t>
            </a:r>
            <a:r>
              <a:rPr lang="en-US" altLang="zh-CN" b="1" u="sng" dirty="0"/>
              <a:t>③</a:t>
            </a:r>
            <a:r>
              <a:rPr lang="en-US" altLang="zh-CN" b="1" dirty="0"/>
              <a:t>__</a:t>
            </a:r>
            <a:r>
              <a:rPr lang="zh-CN" altLang="en-US" b="1" dirty="0">
                <a:ea typeface="宋体" panose="02010600030101010101" pitchFamily="2" charset="-122"/>
              </a:rPr>
              <a:t>，积极应对</a:t>
            </a:r>
            <a:r>
              <a:rPr lang="zh-CN" altLang="en-US" b="1" dirty="0">
                <a:solidFill>
                  <a:schemeClr val="accent2"/>
                </a:solidFill>
                <a:ea typeface="宋体" panose="02010600030101010101" pitchFamily="2" charset="-122"/>
              </a:rPr>
              <a:t>困难和挑战</a:t>
            </a:r>
            <a:r>
              <a:rPr lang="zh-CN" altLang="en-US" b="1" dirty="0">
                <a:ea typeface="宋体" panose="02010600030101010101" pitchFamily="2" charset="-122"/>
              </a:rPr>
              <a:t>，赢得了</a:t>
            </a:r>
            <a:r>
              <a:rPr lang="zh-CN" altLang="en-US" b="1" dirty="0">
                <a:solidFill>
                  <a:schemeClr val="accent2"/>
                </a:solidFill>
                <a:ea typeface="宋体" panose="02010600030101010101" pitchFamily="2" charset="-122"/>
              </a:rPr>
              <a:t>挑战</a:t>
            </a:r>
            <a:r>
              <a:rPr lang="zh-CN" altLang="en-US" b="1" dirty="0">
                <a:ea typeface="宋体" panose="02010600030101010101" pitchFamily="2" charset="-122"/>
              </a:rPr>
              <a:t>，就赢得了机遇。战略机遇期需要我们去发现，去营造，去维护，去拼搏。（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总结句</a:t>
            </a:r>
            <a:r>
              <a:rPr lang="zh-CN" altLang="en-US" b="1" dirty="0">
                <a:ea typeface="宋体" panose="02010600030101010101" pitchFamily="2" charset="-122"/>
              </a:rPr>
              <a:t>）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8436" name="AutoShape 4"/>
          <p:cNvSpPr/>
          <p:nvPr/>
        </p:nvSpPr>
        <p:spPr>
          <a:xfrm>
            <a:off x="3110120" y="444920"/>
            <a:ext cx="2097480" cy="101696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也不是从天而降的馅饼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7" name="AutoShape 5"/>
          <p:cNvSpPr/>
          <p:nvPr/>
        </p:nvSpPr>
        <p:spPr>
          <a:xfrm>
            <a:off x="2093160" y="2161040"/>
            <a:ext cx="2733080" cy="6356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因为不利条件的挑战也同时存在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8" name="AutoShape 6"/>
          <p:cNvSpPr/>
          <p:nvPr/>
        </p:nvSpPr>
        <p:spPr>
          <a:xfrm>
            <a:off x="6669480" y="1843240"/>
            <a:ext cx="1589000" cy="139832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机遇需要我们充分利用有利条件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ldLvl="0" animBg="1"/>
      <p:bldP spid="18437" grpId="0" bldLvl="0" animBg="1"/>
      <p:bldP spid="18438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3"/>
          <p:cNvSpPr>
            <a:spLocks noGrp="1"/>
          </p:cNvSpPr>
          <p:nvPr>
            <p:ph idx="1"/>
          </p:nvPr>
        </p:nvSpPr>
        <p:spPr>
          <a:xfrm>
            <a:off x="1139760" y="508480"/>
            <a:ext cx="6864480" cy="3775200"/>
          </a:xfrm>
          <a:ln/>
        </p:spPr>
        <p:txBody>
          <a:bodyPr wrap="square" lIns="76272" tIns="38136" rIns="76272" bIns="38136" anchor="t" anchorCtr="0"/>
          <a:p>
            <a:pPr eaLnBrk="1" hangingPunct="1"/>
            <a:r>
              <a:rPr lang="zh-CN" altLang="en-US" sz="2335" b="1" dirty="0">
                <a:solidFill>
                  <a:srgbClr val="FF0000"/>
                </a:solidFill>
                <a:ea typeface="宋体" panose="02010600030101010101" pitchFamily="2" charset="-122"/>
              </a:rPr>
              <a:t>按理说</a:t>
            </a:r>
            <a:r>
              <a:rPr lang="zh-CN" altLang="en-US" sz="2335" b="1" dirty="0">
                <a:ea typeface="宋体" panose="02010600030101010101" pitchFamily="2" charset="-122"/>
              </a:rPr>
              <a:t>，行人、机动车、非机动车都有相应的“路权”，</a:t>
            </a:r>
            <a:r>
              <a:rPr lang="en-US" altLang="zh-CN" sz="2335" b="1" dirty="0"/>
              <a:t>__</a:t>
            </a:r>
            <a:r>
              <a:rPr lang="en-US" altLang="zh-CN" sz="2335" b="1" u="sng" dirty="0"/>
              <a:t>①</a:t>
            </a:r>
            <a:r>
              <a:rPr lang="en-US" altLang="zh-CN" sz="2335" b="1" dirty="0"/>
              <a:t>__</a:t>
            </a:r>
            <a:r>
              <a:rPr lang="zh-CN" altLang="en-US" sz="2335" b="1" dirty="0">
                <a:ea typeface="宋体" panose="02010600030101010101" pitchFamily="2" charset="-122"/>
              </a:rPr>
              <a:t>。</a:t>
            </a:r>
            <a:r>
              <a:rPr lang="zh-CN" altLang="en-US" sz="2335" b="1" dirty="0">
                <a:solidFill>
                  <a:srgbClr val="FF0000"/>
                </a:solidFill>
                <a:ea typeface="宋体" panose="02010600030101010101" pitchFamily="2" charset="-122"/>
              </a:rPr>
              <a:t>但</a:t>
            </a:r>
            <a:r>
              <a:rPr lang="zh-CN" altLang="en-US" sz="2335" b="1" dirty="0">
                <a:ea typeface="宋体" panose="02010600030101010101" pitchFamily="2" charset="-122"/>
              </a:rPr>
              <a:t>在道路资源有限的背景下，</a:t>
            </a:r>
            <a:r>
              <a:rPr lang="zh-CN" altLang="en-US" sz="2335" b="1" dirty="0">
                <a:solidFill>
                  <a:srgbClr val="FF0000"/>
                </a:solidFill>
                <a:ea typeface="宋体" panose="02010600030101010101" pitchFamily="2" charset="-122"/>
              </a:rPr>
              <a:t>各方</a:t>
            </a:r>
            <a:r>
              <a:rPr lang="zh-CN" altLang="en-US" sz="2335" b="1" dirty="0">
                <a:ea typeface="宋体" panose="02010600030101010101" pitchFamily="2" charset="-122"/>
              </a:rPr>
              <a:t>相互争夺、吞噬他方“路权”的情况比比皆是。</a:t>
            </a:r>
            <a:r>
              <a:rPr lang="zh-CN" altLang="en-US" sz="2335" b="1" dirty="0">
                <a:solidFill>
                  <a:srgbClr val="FF0000"/>
                </a:solidFill>
                <a:ea typeface="宋体" panose="02010600030101010101" pitchFamily="2" charset="-122"/>
              </a:rPr>
              <a:t>行人</a:t>
            </a:r>
            <a:r>
              <a:rPr lang="zh-CN" altLang="en-US" sz="2335" b="1" dirty="0">
                <a:ea typeface="宋体" panose="02010600030101010101" pitchFamily="2" charset="-122"/>
              </a:rPr>
              <a:t>不看红绿灯，不走斑马线；</a:t>
            </a:r>
            <a:r>
              <a:rPr lang="en-US" altLang="zh-CN" sz="2335" b="1" dirty="0"/>
              <a:t>__</a:t>
            </a:r>
            <a:r>
              <a:rPr lang="en-US" altLang="zh-CN" sz="2335" b="1" u="sng" dirty="0"/>
              <a:t>②</a:t>
            </a:r>
            <a:r>
              <a:rPr lang="en-US" altLang="zh-CN" sz="2335" b="1" dirty="0"/>
              <a:t>__</a:t>
            </a:r>
            <a:r>
              <a:rPr lang="zh-CN" altLang="en-US" sz="2335" b="1" dirty="0">
                <a:ea typeface="宋体" panose="02010600030101010101" pitchFamily="2" charset="-122"/>
              </a:rPr>
              <a:t>；</a:t>
            </a:r>
            <a:r>
              <a:rPr lang="zh-CN" altLang="en-US" sz="2335" b="1" dirty="0">
                <a:solidFill>
                  <a:srgbClr val="FF0000"/>
                </a:solidFill>
                <a:ea typeface="宋体" panose="02010600030101010101" pitchFamily="2" charset="-122"/>
              </a:rPr>
              <a:t>非机动车</a:t>
            </a:r>
            <a:r>
              <a:rPr lang="zh-CN" altLang="en-US" sz="2335" b="1" dirty="0">
                <a:ea typeface="宋体" panose="02010600030101010101" pitchFamily="2" charset="-122"/>
              </a:rPr>
              <a:t>在机动车道上大摇大摆，我行我素。</a:t>
            </a:r>
            <a:r>
              <a:rPr lang="zh-CN" altLang="en-US" sz="2335" b="1" dirty="0">
                <a:solidFill>
                  <a:srgbClr val="FF0000"/>
                </a:solidFill>
                <a:ea typeface="宋体" panose="02010600030101010101" pitchFamily="2" charset="-122"/>
              </a:rPr>
              <a:t>由此</a:t>
            </a:r>
            <a:r>
              <a:rPr lang="zh-CN" altLang="en-US" sz="2335" b="1" dirty="0">
                <a:ea typeface="宋体" panose="02010600030101010101" pitchFamily="2" charset="-122"/>
              </a:rPr>
              <a:t>造成的种种混乱，不仅损害了他人的权益，而且造成巨大的安全隐患。</a:t>
            </a:r>
            <a:r>
              <a:rPr lang="zh-CN" altLang="en-US" sz="2335" b="1" dirty="0">
                <a:solidFill>
                  <a:srgbClr val="FF0000"/>
                </a:solidFill>
                <a:ea typeface="宋体" panose="02010600030101010101" pitchFamily="2" charset="-122"/>
              </a:rPr>
              <a:t>路权</a:t>
            </a:r>
            <a:r>
              <a:rPr lang="zh-CN" altLang="en-US" sz="2335" b="1" dirty="0">
                <a:ea typeface="宋体" panose="02010600030101010101" pitchFamily="2" charset="-122"/>
              </a:rPr>
              <a:t>是人人应享有的一种权利。对路权的争夺，</a:t>
            </a:r>
            <a:r>
              <a:rPr lang="en-US" altLang="zh-CN" sz="2335" b="1" dirty="0"/>
              <a:t>__</a:t>
            </a:r>
            <a:r>
              <a:rPr lang="en-US" altLang="zh-CN" sz="2335" b="1" u="sng" dirty="0"/>
              <a:t>③</a:t>
            </a:r>
            <a:r>
              <a:rPr lang="en-US" altLang="zh-CN" sz="2335" b="1" dirty="0"/>
              <a:t>__</a:t>
            </a:r>
            <a:r>
              <a:rPr lang="zh-CN" altLang="en-US" sz="2335" b="1" dirty="0">
                <a:ea typeface="宋体" panose="02010600030101010101" pitchFamily="2" charset="-122"/>
              </a:rPr>
              <a:t>，</a:t>
            </a:r>
            <a:r>
              <a:rPr lang="zh-CN" altLang="en-US" sz="2335" b="1" dirty="0">
                <a:solidFill>
                  <a:srgbClr val="FF0000"/>
                </a:solidFill>
                <a:ea typeface="宋体" panose="02010600030101010101" pitchFamily="2" charset="-122"/>
              </a:rPr>
              <a:t>而是</a:t>
            </a:r>
            <a:r>
              <a:rPr lang="zh-CN" altLang="en-US" sz="2335" b="1" dirty="0">
                <a:ea typeface="宋体" panose="02010600030101010101" pitchFamily="2" charset="-122"/>
              </a:rPr>
              <a:t>要平衡各方权益，实现道路资源共享，进而达到共赢的目的。</a:t>
            </a:r>
            <a:endParaRPr lang="zh-CN" altLang="en-US" sz="2335" b="1" dirty="0">
              <a:ea typeface="宋体" panose="02010600030101010101" pitchFamily="2" charset="-122"/>
            </a:endParaRPr>
          </a:p>
        </p:txBody>
      </p:sp>
      <p:sp>
        <p:nvSpPr>
          <p:cNvPr id="19460" name="AutoShape 4"/>
          <p:cNvSpPr/>
          <p:nvPr/>
        </p:nvSpPr>
        <p:spPr>
          <a:xfrm>
            <a:off x="2474520" y="0"/>
            <a:ext cx="1970360" cy="114408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任何一方都不能侵犯他方的“路权” 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1" name="AutoShape 5"/>
          <p:cNvSpPr/>
          <p:nvPr/>
        </p:nvSpPr>
        <p:spPr>
          <a:xfrm>
            <a:off x="5652520" y="317800"/>
            <a:ext cx="2351720" cy="635600"/>
          </a:xfrm>
          <a:prstGeom prst="wedgeRoundRectCallout">
            <a:avLst>
              <a:gd name="adj1" fmla="val -43074"/>
              <a:gd name="adj2" fmla="val 202083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机动车在非机动车道上横冲直撞 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2" name="AutoShape 6"/>
          <p:cNvSpPr/>
          <p:nvPr/>
        </p:nvSpPr>
        <p:spPr>
          <a:xfrm>
            <a:off x="3745720" y="2161040"/>
            <a:ext cx="2351720" cy="1016960"/>
          </a:xfrm>
          <a:prstGeom prst="wedgeRoundRectCallout">
            <a:avLst>
              <a:gd name="adj1" fmla="val -46282"/>
              <a:gd name="adj2" fmla="val 70051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并不是一定要分出输赢的比拼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ldLvl="0" animBg="1"/>
      <p:bldP spid="19461" grpId="0" bldLvl="0" animBg="1"/>
      <p:bldP spid="19462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 idx="4294967295"/>
          </p:nvPr>
        </p:nvSpPr>
        <p:spPr>
          <a:xfrm>
            <a:off x="877575" y="229081"/>
            <a:ext cx="7448438" cy="1320194"/>
          </a:xfrm>
          <a:ln/>
        </p:spPr>
        <p:txBody>
          <a:bodyPr wrap="square" lIns="76272" tIns="38136" rIns="76272" bIns="38136" anchor="ctr" anchorCtr="0"/>
          <a:p>
            <a:pPr eaLnBrk="1" hangingPunct="1"/>
            <a:r>
              <a:rPr lang="zh-CN" altLang="en-US" sz="5005" b="1" dirty="0">
                <a:solidFill>
                  <a:schemeClr val="tx1"/>
                </a:solidFill>
                <a:ea typeface="宋体" panose="02010600030101010101" pitchFamily="2" charset="-122"/>
              </a:rPr>
              <a:t>戴着镣铐一起舞</a:t>
            </a:r>
            <a:br>
              <a:rPr lang="zh-CN" altLang="en-US" sz="5005" b="1" dirty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zh-CN" altLang="en-US" sz="5005" b="1" dirty="0">
                <a:solidFill>
                  <a:schemeClr val="tx1"/>
                </a:solidFill>
                <a:ea typeface="宋体" panose="02010600030101010101" pitchFamily="2" charset="-122"/>
              </a:rPr>
              <a:t>从心所欲不逾矩</a:t>
            </a:r>
            <a:endParaRPr lang="zh-CN" altLang="en-US" sz="5005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4294967295"/>
          </p:nvPr>
        </p:nvSpPr>
        <p:spPr>
          <a:xfrm>
            <a:off x="996750" y="2085563"/>
            <a:ext cx="7388850" cy="3217725"/>
          </a:xfrm>
          <a:ln/>
        </p:spPr>
        <p:txBody>
          <a:bodyPr wrap="square" lIns="76272" tIns="38136" rIns="76272" bIns="38136" anchor="t" anchorCtr="0"/>
          <a:p>
            <a:pPr algn="ctr" eaLnBrk="1" hangingPunct="1">
              <a:buNone/>
            </a:pPr>
            <a:r>
              <a:rPr lang="zh-CN" altLang="en-US" sz="3670" b="1" dirty="0">
                <a:ea typeface="宋体" panose="02010600030101010101" pitchFamily="2" charset="-122"/>
              </a:rPr>
              <a:t>材料</a:t>
            </a:r>
            <a:r>
              <a:rPr lang="zh-CN" altLang="en-US" sz="3670" b="1" dirty="0">
                <a:solidFill>
                  <a:srgbClr val="FF0000"/>
                </a:solidFill>
                <a:ea typeface="宋体" panose="02010600030101010101" pitchFamily="2" charset="-122"/>
              </a:rPr>
              <a:t>话题</a:t>
            </a:r>
            <a:r>
              <a:rPr lang="zh-CN" altLang="en-US" sz="3670" b="1" dirty="0">
                <a:ea typeface="宋体" panose="02010600030101010101" pitchFamily="2" charset="-122"/>
              </a:rPr>
              <a:t>心中记，</a:t>
            </a:r>
            <a:r>
              <a:rPr lang="zh-CN" altLang="en-US" sz="3670" b="1" dirty="0">
                <a:solidFill>
                  <a:srgbClr val="FF0000"/>
                </a:solidFill>
                <a:ea typeface="宋体" panose="02010600030101010101" pitchFamily="2" charset="-122"/>
              </a:rPr>
              <a:t>标点层次</a:t>
            </a:r>
            <a:r>
              <a:rPr lang="zh-CN" altLang="en-US" sz="3670" b="1" dirty="0">
                <a:ea typeface="宋体" panose="02010600030101010101" pitchFamily="2" charset="-122"/>
              </a:rPr>
              <a:t>先注意。</a:t>
            </a:r>
            <a:endParaRPr lang="zh-CN" altLang="en-US" sz="3670" b="1" dirty="0">
              <a:ea typeface="宋体" panose="02010600030101010101" pitchFamily="2" charset="-122"/>
            </a:endParaRPr>
          </a:p>
          <a:p>
            <a:pPr algn="ctr" eaLnBrk="1" hangingPunct="1">
              <a:buNone/>
            </a:pPr>
            <a:r>
              <a:rPr lang="zh-CN" altLang="en-US" sz="3670" b="1" dirty="0">
                <a:ea typeface="宋体" panose="02010600030101010101" pitchFamily="2" charset="-122"/>
              </a:rPr>
              <a:t>前后语境猜</a:t>
            </a:r>
            <a:r>
              <a:rPr lang="zh-CN" altLang="en-US" sz="3670" b="1" dirty="0">
                <a:solidFill>
                  <a:srgbClr val="FF0000"/>
                </a:solidFill>
                <a:ea typeface="宋体" panose="02010600030101010101" pitchFamily="2" charset="-122"/>
              </a:rPr>
              <a:t>主语</a:t>
            </a:r>
            <a:r>
              <a:rPr lang="zh-CN" altLang="en-US" sz="3670" b="1" dirty="0">
                <a:ea typeface="宋体" panose="02010600030101010101" pitchFamily="2" charset="-122"/>
              </a:rPr>
              <a:t>，莫名出现没道理。</a:t>
            </a:r>
            <a:endParaRPr lang="zh-CN" altLang="en-US" sz="3670" b="1" dirty="0">
              <a:ea typeface="宋体" panose="02010600030101010101" pitchFamily="2" charset="-122"/>
            </a:endParaRPr>
          </a:p>
          <a:p>
            <a:pPr algn="ctr" eaLnBrk="1" hangingPunct="1">
              <a:buNone/>
            </a:pPr>
            <a:r>
              <a:rPr lang="zh-CN" altLang="en-US" sz="3670" b="1" dirty="0">
                <a:ea typeface="宋体" panose="02010600030101010101" pitchFamily="2" charset="-122"/>
              </a:rPr>
              <a:t>筛选信息谓语义，</a:t>
            </a:r>
            <a:r>
              <a:rPr lang="zh-CN" altLang="en-US" sz="3670" b="1" dirty="0">
                <a:solidFill>
                  <a:srgbClr val="FF0000"/>
                </a:solidFill>
                <a:ea typeface="宋体" panose="02010600030101010101" pitchFamily="2" charset="-122"/>
              </a:rPr>
              <a:t>正反</a:t>
            </a:r>
            <a:r>
              <a:rPr lang="zh-CN" altLang="en-US" sz="3670" b="1" dirty="0">
                <a:ea typeface="宋体" panose="02010600030101010101" pitchFamily="2" charset="-122"/>
              </a:rPr>
              <a:t>对照</a:t>
            </a:r>
            <a:r>
              <a:rPr lang="zh-CN" altLang="en-US" sz="3670" b="1" dirty="0">
                <a:solidFill>
                  <a:srgbClr val="FF0000"/>
                </a:solidFill>
                <a:ea typeface="宋体" panose="02010600030101010101" pitchFamily="2" charset="-122"/>
              </a:rPr>
              <a:t>总分</a:t>
            </a:r>
            <a:r>
              <a:rPr lang="zh-CN" altLang="en-US" sz="3670" b="1" dirty="0">
                <a:ea typeface="宋体" panose="02010600030101010101" pitchFamily="2" charset="-122"/>
              </a:rPr>
              <a:t>析。</a:t>
            </a:r>
            <a:endParaRPr lang="zh-CN" altLang="en-US" sz="3670" b="1" dirty="0">
              <a:ea typeface="宋体" panose="02010600030101010101" pitchFamily="2" charset="-122"/>
            </a:endParaRPr>
          </a:p>
          <a:p>
            <a:pPr algn="ctr" eaLnBrk="1" hangingPunct="1">
              <a:buNone/>
            </a:pPr>
            <a:r>
              <a:rPr lang="zh-CN" altLang="en-US" sz="3670" b="1" dirty="0">
                <a:solidFill>
                  <a:srgbClr val="FF0000"/>
                </a:solidFill>
                <a:ea typeface="宋体" panose="02010600030101010101" pitchFamily="2" charset="-122"/>
              </a:rPr>
              <a:t>因果递进</a:t>
            </a:r>
            <a:r>
              <a:rPr lang="zh-CN" altLang="en-US" sz="3670" b="1" dirty="0">
                <a:ea typeface="宋体" panose="02010600030101010101" pitchFamily="2" charset="-122"/>
              </a:rPr>
              <a:t>看逻辑，</a:t>
            </a:r>
            <a:r>
              <a:rPr lang="zh-CN" altLang="en-US" sz="3670" b="1" dirty="0">
                <a:solidFill>
                  <a:srgbClr val="FF0000"/>
                </a:solidFill>
                <a:ea typeface="宋体" panose="02010600030101010101" pitchFamily="2" charset="-122"/>
              </a:rPr>
              <a:t>关联</a:t>
            </a:r>
            <a:r>
              <a:rPr lang="zh-CN" altLang="en-US" sz="3670" b="1" dirty="0">
                <a:ea typeface="宋体" panose="02010600030101010101" pitchFamily="2" charset="-122"/>
              </a:rPr>
              <a:t>搭配</a:t>
            </a:r>
            <a:r>
              <a:rPr lang="zh-CN" altLang="en-US" sz="3670" b="1" dirty="0">
                <a:solidFill>
                  <a:srgbClr val="FF0000"/>
                </a:solidFill>
                <a:ea typeface="宋体" panose="02010600030101010101" pitchFamily="2" charset="-122"/>
              </a:rPr>
              <a:t>句式</a:t>
            </a:r>
            <a:r>
              <a:rPr lang="zh-CN" altLang="en-US" sz="3670" b="1" dirty="0">
                <a:ea typeface="宋体" panose="02010600030101010101" pitchFamily="2" charset="-122"/>
              </a:rPr>
              <a:t>齐。</a:t>
            </a:r>
            <a:endParaRPr lang="zh-CN" altLang="en-US" sz="3670" b="1" dirty="0">
              <a:ea typeface="宋体" panose="02010600030101010101" pitchFamily="2" charset="-122"/>
            </a:endParaRPr>
          </a:p>
          <a:p>
            <a:pPr algn="ctr" eaLnBrk="1" hangingPunct="1"/>
            <a:endParaRPr lang="en-US" altLang="zh-CN" sz="367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17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charRg st="17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charRg st="17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34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charRg st="34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charRg st="34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5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charRg st="5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charRg st="5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内容占位符 2"/>
          <p:cNvSpPr>
            <a:spLocks noGrp="1"/>
          </p:cNvSpPr>
          <p:nvPr>
            <p:ph idx="1"/>
          </p:nvPr>
        </p:nvSpPr>
        <p:spPr>
          <a:xfrm>
            <a:off x="758400" y="190680"/>
            <a:ext cx="7627200" cy="4919280"/>
          </a:xfrm>
          <a:ln/>
        </p:spPr>
        <p:txBody>
          <a:bodyPr wrap="square" lIns="76272" tIns="38136" rIns="76272" bIns="38136" anchor="t" anchorCtr="0"/>
          <a:p>
            <a:r>
              <a:rPr lang="en-US" altLang="zh-CN" dirty="0"/>
              <a:t>3</a:t>
            </a:r>
            <a:r>
              <a:rPr lang="zh-CN" altLang="zh-CN" dirty="0">
                <a:ea typeface="宋体" panose="02010600030101010101" pitchFamily="2" charset="-122"/>
              </a:rPr>
              <a:t>．</a:t>
            </a:r>
            <a:r>
              <a:rPr lang="en-US" altLang="zh-CN" dirty="0"/>
              <a:t>(2013·</a:t>
            </a:r>
            <a:r>
              <a:rPr lang="zh-CN" altLang="zh-CN" dirty="0">
                <a:ea typeface="宋体" panose="02010600030101010101" pitchFamily="2" charset="-122"/>
              </a:rPr>
              <a:t>新课标全国</a:t>
            </a:r>
            <a:r>
              <a:rPr lang="en-US" altLang="zh-CN" dirty="0"/>
              <a:t>Ⅰ)</a:t>
            </a:r>
            <a:r>
              <a:rPr lang="zh-CN" altLang="zh-CN" dirty="0">
                <a:ea typeface="宋体" panose="02010600030101010101" pitchFamily="2" charset="-122"/>
              </a:rPr>
              <a:t>在下面一段文字横线处补写恰当的语句，使整段文字语意完整连贯，内容贴切，逻辑严密。每处不超过</a:t>
            </a:r>
            <a:r>
              <a:rPr lang="en-US" altLang="zh-CN" dirty="0"/>
              <a:t>12</a:t>
            </a:r>
            <a:r>
              <a:rPr lang="zh-CN" altLang="zh-CN" dirty="0">
                <a:ea typeface="宋体" panose="02010600030101010101" pitchFamily="2" charset="-122"/>
              </a:rPr>
              <a:t>个字。</a:t>
            </a:r>
            <a:r>
              <a:rPr lang="en-US" altLang="zh-CN" dirty="0"/>
              <a:t>(6</a:t>
            </a:r>
            <a:r>
              <a:rPr lang="zh-CN" altLang="zh-CN" dirty="0">
                <a:ea typeface="宋体" panose="02010600030101010101" pitchFamily="2" charset="-122"/>
              </a:rPr>
              <a:t>分</a:t>
            </a:r>
            <a:r>
              <a:rPr lang="en-US" altLang="zh-CN" dirty="0"/>
              <a:t>)</a:t>
            </a:r>
            <a:endParaRPr lang="zh-CN" altLang="zh-CN" dirty="0">
              <a:ea typeface="宋体" panose="02010600030101010101" pitchFamily="2" charset="-122"/>
            </a:endParaRPr>
          </a:p>
          <a:p>
            <a:r>
              <a:rPr lang="en-US" altLang="zh-CN" dirty="0"/>
              <a:t>       </a:t>
            </a:r>
            <a:r>
              <a:rPr lang="zh-CN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水是植物主要的组成成分，植物体的含水量一般为</a:t>
            </a:r>
            <a:r>
              <a:rPr lang="en-US" altLang="zh-CN" b="1" dirty="0">
                <a:solidFill>
                  <a:srgbClr val="0070C0"/>
                </a:solidFill>
              </a:rPr>
              <a:t>60%</a:t>
            </a:r>
            <a:r>
              <a:rPr lang="zh-CN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～</a:t>
            </a:r>
            <a:r>
              <a:rPr lang="en-US" altLang="zh-CN" b="1" dirty="0">
                <a:solidFill>
                  <a:srgbClr val="0070C0"/>
                </a:solidFill>
              </a:rPr>
              <a:t>80%</a:t>
            </a:r>
            <a:r>
              <a:rPr lang="zh-CN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，有的甚至可达</a:t>
            </a:r>
            <a:r>
              <a:rPr lang="en-US" altLang="zh-CN" b="1" dirty="0">
                <a:solidFill>
                  <a:srgbClr val="0070C0"/>
                </a:solidFill>
              </a:rPr>
              <a:t>90%</a:t>
            </a:r>
            <a:r>
              <a:rPr lang="zh-CN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以上。</a:t>
            </a:r>
            <a:r>
              <a:rPr lang="en-US" altLang="zh-CN" b="1" dirty="0">
                <a:solidFill>
                  <a:srgbClr val="0070C0"/>
                </a:solidFill>
              </a:rPr>
              <a:t>①______________________</a:t>
            </a:r>
            <a:r>
              <a:rPr lang="zh-CN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，土壤中的矿物质、氧、二氧化碳等都必须先溶于水后，</a:t>
            </a:r>
            <a:r>
              <a:rPr lang="en-US" altLang="zh-CN" b="1" dirty="0">
                <a:solidFill>
                  <a:srgbClr val="0070C0"/>
                </a:solidFill>
              </a:rPr>
              <a:t>②____________________</a:t>
            </a:r>
            <a:r>
              <a:rPr lang="zh-CN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。水还能维持细胞和组织的紧张度，以利于各种代谢的正常进行。水是光合作用制造有机物的原料，它还作为反应物参与植物体内很多生物化学过程。因此，</a:t>
            </a:r>
            <a:r>
              <a:rPr lang="en-US" altLang="zh-CN" b="1" dirty="0">
                <a:solidFill>
                  <a:srgbClr val="0070C0"/>
                </a:solidFill>
              </a:rPr>
              <a:t>③______________________________</a:t>
            </a:r>
            <a:r>
              <a:rPr lang="zh-CN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。</a:t>
            </a:r>
            <a:endParaRPr lang="zh-CN" altLang="zh-CN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内容占位符 2"/>
          <p:cNvSpPr>
            <a:spLocks noGrp="1"/>
          </p:cNvSpPr>
          <p:nvPr>
            <p:ph idx="1"/>
          </p:nvPr>
        </p:nvSpPr>
        <p:spPr>
          <a:xfrm>
            <a:off x="758400" y="127120"/>
            <a:ext cx="7754320" cy="4982840"/>
          </a:xfrm>
          <a:ln/>
        </p:spPr>
        <p:txBody>
          <a:bodyPr wrap="square" lIns="76272" tIns="38136" rIns="76272" bIns="38136" anchor="t" anchorCtr="0"/>
          <a:p>
            <a:r>
              <a:rPr lang="en-US" altLang="zh-CN" dirty="0"/>
              <a:t>4</a:t>
            </a:r>
            <a:r>
              <a:rPr lang="zh-CN" altLang="zh-CN" dirty="0">
                <a:ea typeface="宋体" panose="02010600030101010101" pitchFamily="2" charset="-122"/>
              </a:rPr>
              <a:t>．</a:t>
            </a:r>
            <a:r>
              <a:rPr lang="en-US" altLang="zh-CN" dirty="0"/>
              <a:t>(2014·</a:t>
            </a:r>
            <a:r>
              <a:rPr lang="zh-CN" altLang="zh-CN" dirty="0">
                <a:ea typeface="宋体" panose="02010600030101010101" pitchFamily="2" charset="-122"/>
              </a:rPr>
              <a:t>新课标全国</a:t>
            </a:r>
            <a:r>
              <a:rPr lang="en-US" altLang="zh-CN" dirty="0"/>
              <a:t>Ⅰ)</a:t>
            </a:r>
            <a:r>
              <a:rPr lang="zh-CN" altLang="zh-CN" dirty="0">
                <a:ea typeface="宋体" panose="02010600030101010101" pitchFamily="2" charset="-122"/>
              </a:rPr>
              <a:t>在下面一段文字横线处补写恰当的语句，使整段文字语意完整连贯，内容贴切，逻辑严密。每处不超过</a:t>
            </a:r>
            <a:r>
              <a:rPr lang="en-US" altLang="zh-CN" dirty="0"/>
              <a:t>15</a:t>
            </a:r>
            <a:r>
              <a:rPr lang="zh-CN" altLang="zh-CN" dirty="0">
                <a:ea typeface="宋体" panose="02010600030101010101" pitchFamily="2" charset="-122"/>
              </a:rPr>
              <a:t>个字。</a:t>
            </a:r>
            <a:r>
              <a:rPr lang="en-US" altLang="zh-CN" dirty="0"/>
              <a:t>(5</a:t>
            </a:r>
            <a:r>
              <a:rPr lang="zh-CN" altLang="zh-CN" dirty="0">
                <a:ea typeface="宋体" panose="02010600030101010101" pitchFamily="2" charset="-122"/>
              </a:rPr>
              <a:t>分</a:t>
            </a:r>
            <a:r>
              <a:rPr lang="en-US" altLang="zh-CN" dirty="0"/>
              <a:t>)</a:t>
            </a:r>
            <a:endParaRPr lang="zh-CN" altLang="zh-CN" dirty="0"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0070C0"/>
                </a:solidFill>
              </a:rPr>
              <a:t>        </a:t>
            </a:r>
            <a:r>
              <a:rPr lang="zh-CN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二氧化碳是最主要的大气保温气体之一。大气中的二氧化碳浓度升高会导致全球变暖，造成天气干旱或旱涝不均，甚至可能造成海洋水位上升，淹没大量沿海城市，</a:t>
            </a:r>
            <a:r>
              <a:rPr lang="en-US" altLang="zh-CN" b="1" dirty="0">
                <a:solidFill>
                  <a:srgbClr val="0070C0"/>
                </a:solidFill>
              </a:rPr>
              <a:t>①_______________</a:t>
            </a:r>
            <a:r>
              <a:rPr lang="zh-CN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，然而，也有研究指出，</a:t>
            </a:r>
            <a:r>
              <a:rPr lang="en-US" altLang="zh-CN" b="1" dirty="0">
                <a:solidFill>
                  <a:srgbClr val="0070C0"/>
                </a:solidFill>
              </a:rPr>
              <a:t>②_________________</a:t>
            </a:r>
            <a:r>
              <a:rPr lang="zh-CN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：比如增加的二氧化碳可以给植物</a:t>
            </a:r>
            <a:r>
              <a:rPr lang="en-US" altLang="zh-CN" b="1" dirty="0">
                <a:solidFill>
                  <a:srgbClr val="0070C0"/>
                </a:solidFill>
              </a:rPr>
              <a:t>“</a:t>
            </a:r>
            <a:r>
              <a:rPr lang="zh-CN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施肥</a:t>
            </a:r>
            <a:r>
              <a:rPr lang="en-US" altLang="zh-CN" b="1" dirty="0">
                <a:solidFill>
                  <a:srgbClr val="0070C0"/>
                </a:solidFill>
              </a:rPr>
              <a:t>”</a:t>
            </a:r>
            <a:r>
              <a:rPr lang="zh-CN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，有利于植物的生长。但这必须有个前提，植物还活着！如果土壤被污染，</a:t>
            </a:r>
            <a:r>
              <a:rPr lang="en-US" altLang="zh-CN" b="1" dirty="0">
                <a:solidFill>
                  <a:srgbClr val="0070C0"/>
                </a:solidFill>
              </a:rPr>
              <a:t>③____________________</a:t>
            </a:r>
            <a:r>
              <a:rPr lang="zh-CN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，我们就失去了这些向大气中释放氧气的</a:t>
            </a:r>
            <a:r>
              <a:rPr lang="en-US" altLang="zh-CN" b="1" dirty="0">
                <a:solidFill>
                  <a:srgbClr val="0070C0"/>
                </a:solidFill>
              </a:rPr>
              <a:t>“</a:t>
            </a:r>
            <a:r>
              <a:rPr lang="zh-CN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氧气工厂</a:t>
            </a:r>
            <a:r>
              <a:rPr lang="en-US" altLang="zh-CN" b="1" dirty="0">
                <a:solidFill>
                  <a:srgbClr val="0070C0"/>
                </a:solidFill>
              </a:rPr>
              <a:t>”</a:t>
            </a:r>
            <a:r>
              <a:rPr lang="zh-CN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solidFill>
                  <a:srgbClr val="0070C0"/>
                </a:solidFill>
              </a:rPr>
              <a:t>“</a:t>
            </a:r>
            <a:r>
              <a:rPr lang="zh-CN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空气净化器</a:t>
            </a:r>
            <a:r>
              <a:rPr lang="en-US" altLang="zh-CN" b="1" dirty="0">
                <a:solidFill>
                  <a:srgbClr val="0070C0"/>
                </a:solidFill>
              </a:rPr>
              <a:t>”</a:t>
            </a:r>
            <a:r>
              <a:rPr lang="zh-CN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。</a:t>
            </a:r>
            <a:endParaRPr lang="zh-CN" altLang="zh-CN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内容占位符 2"/>
          <p:cNvSpPr>
            <a:spLocks noGrp="1"/>
          </p:cNvSpPr>
          <p:nvPr>
            <p:ph idx="1"/>
          </p:nvPr>
        </p:nvSpPr>
        <p:spPr>
          <a:xfrm>
            <a:off x="758400" y="190680"/>
            <a:ext cx="7627200" cy="4919280"/>
          </a:xfrm>
          <a:ln/>
        </p:spPr>
        <p:txBody>
          <a:bodyPr wrap="square" lIns="76272" tIns="38136" rIns="76272" bIns="38136" anchor="t" anchorCtr="0"/>
          <a:p>
            <a:r>
              <a:rPr lang="en-US" altLang="zh-CN" dirty="0"/>
              <a:t>5</a:t>
            </a:r>
            <a:r>
              <a:rPr lang="zh-CN" altLang="zh-CN" dirty="0">
                <a:ea typeface="宋体" panose="02010600030101010101" pitchFamily="2" charset="-122"/>
              </a:rPr>
              <a:t>．</a:t>
            </a:r>
            <a:r>
              <a:rPr lang="en-US" altLang="zh-CN" dirty="0"/>
              <a:t>(2015</a:t>
            </a:r>
            <a:r>
              <a:rPr lang="zh-CN" altLang="zh-CN" dirty="0">
                <a:ea typeface="宋体" panose="02010600030101010101" pitchFamily="2" charset="-122"/>
              </a:rPr>
              <a:t>全国</a:t>
            </a:r>
            <a:r>
              <a:rPr lang="en-US" altLang="zh-CN" dirty="0"/>
              <a:t>Ⅰ)</a:t>
            </a:r>
            <a:r>
              <a:rPr lang="zh-CN" altLang="zh-CN" dirty="0">
                <a:ea typeface="宋体" panose="02010600030101010101" pitchFamily="2" charset="-122"/>
              </a:rPr>
              <a:t>在下面一段文字横线处补写恰当的语句，使整段文字语意完整连贯，内容贴切，逻辑严密。每处不超过</a:t>
            </a:r>
            <a:r>
              <a:rPr lang="en-US" altLang="zh-CN" dirty="0"/>
              <a:t>15</a:t>
            </a:r>
            <a:r>
              <a:rPr lang="zh-CN" altLang="zh-CN" dirty="0">
                <a:ea typeface="宋体" panose="02010600030101010101" pitchFamily="2" charset="-122"/>
              </a:rPr>
              <a:t>个字。</a:t>
            </a:r>
            <a:r>
              <a:rPr lang="en-US" altLang="zh-CN" dirty="0"/>
              <a:t>(5</a:t>
            </a:r>
            <a:r>
              <a:rPr lang="zh-CN" altLang="zh-CN" dirty="0">
                <a:ea typeface="宋体" panose="02010600030101010101" pitchFamily="2" charset="-122"/>
              </a:rPr>
              <a:t>分</a:t>
            </a:r>
            <a:r>
              <a:rPr lang="en-US" altLang="zh-CN" dirty="0"/>
              <a:t>)</a:t>
            </a:r>
            <a:endParaRPr lang="zh-CN" altLang="zh-CN" dirty="0">
              <a:ea typeface="宋体" panose="02010600030101010101" pitchFamily="2" charset="-122"/>
            </a:endParaRPr>
          </a:p>
          <a:p>
            <a:r>
              <a:rPr lang="en-US" altLang="zh-CN" dirty="0"/>
              <a:t>       </a:t>
            </a:r>
            <a:r>
              <a:rPr lang="zh-CN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电子商务存在的价值之一，就是通过互联网进行网上购物、网上支付，节省消费者与商家的时间和空间，</a:t>
            </a:r>
            <a:r>
              <a:rPr lang="en-US" altLang="zh-CN" b="1" dirty="0">
                <a:solidFill>
                  <a:srgbClr val="0070C0"/>
                </a:solidFill>
              </a:rPr>
              <a:t>①________________________________</a:t>
            </a:r>
            <a:r>
              <a:rPr lang="zh-CN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。对于工作忙碌的上班族而言，</a:t>
            </a:r>
            <a:r>
              <a:rPr lang="en-US" altLang="zh-CN" b="1" dirty="0">
                <a:solidFill>
                  <a:srgbClr val="0070C0"/>
                </a:solidFill>
              </a:rPr>
              <a:t>②________________________</a:t>
            </a:r>
            <a:r>
              <a:rPr lang="zh-CN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，还易于达到货比三家、快乐购物的目的。在信息多元化的</a:t>
            </a:r>
            <a:r>
              <a:rPr lang="en-US" altLang="zh-CN" b="1" dirty="0">
                <a:solidFill>
                  <a:srgbClr val="0070C0"/>
                </a:solidFill>
              </a:rPr>
              <a:t>21</a:t>
            </a:r>
            <a:r>
              <a:rPr lang="zh-CN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世纪，</a:t>
            </a:r>
            <a:r>
              <a:rPr lang="en-US" altLang="zh-CN" b="1" dirty="0">
                <a:solidFill>
                  <a:srgbClr val="0070C0"/>
                </a:solidFill>
              </a:rPr>
              <a:t>③________________________</a:t>
            </a:r>
            <a:r>
              <a:rPr lang="zh-CN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，完成购物，已经成为许多消费者的习惯。</a:t>
            </a:r>
            <a:endParaRPr lang="zh-CN" altLang="zh-CN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 Box 5"/>
          <p:cNvSpPr txBox="1"/>
          <p:nvPr/>
        </p:nvSpPr>
        <p:spPr>
          <a:xfrm>
            <a:off x="1330440" y="3114440"/>
            <a:ext cx="6419560" cy="1066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zh-CN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26" name="Text Box 6"/>
          <p:cNvSpPr txBox="1">
            <a:spLocks noChangeArrowheads="1"/>
          </p:cNvSpPr>
          <p:nvPr/>
        </p:nvSpPr>
        <p:spPr bwMode="auto">
          <a:xfrm>
            <a:off x="1266880" y="1906800"/>
            <a:ext cx="6800920" cy="5543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rtl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005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zh-CN" altLang="en-US" sz="3005" b="1" u="sng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967618" y="-7816"/>
            <a:ext cx="7417982" cy="117030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6.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（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2016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年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I 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卷）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. 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在下面一段文字横线处补写恰当的语句，使整段文字语意完整连贯，内容贴切，逻辑严密，每处不超过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15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个字。（</a:t>
            </a:r>
            <a:r>
              <a:rPr kumimoji="0" lang="en-US" altLang="zh-CN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5</a:t>
            </a:r>
            <a:r>
              <a:rPr kumimoji="0" lang="zh-CN" altLang="en-US" sz="23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分）</a:t>
            </a:r>
            <a:endParaRPr kumimoji="0" lang="zh-CN" altLang="en-US" sz="233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8196" name="Rectangle 6"/>
          <p:cNvSpPr/>
          <p:nvPr/>
        </p:nvSpPr>
        <p:spPr>
          <a:xfrm>
            <a:off x="758400" y="1194995"/>
            <a:ext cx="7627200" cy="37846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 anchorCtr="0">
            <a:spAutoFit/>
          </a:bodyPr>
          <a:p>
            <a:pPr indent="560705" eaLnBrk="0" hangingPunct="0"/>
            <a:r>
              <a:rPr lang="zh-CN" altLang="en-US" sz="267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zh-CN" altLang="en-US" sz="267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花青素是一种水溶性的植物色素，分布在液泡内的细胞液中，能够决定花的红色、蓝色、紫色等颜色的差别。这是因为花青素</a:t>
            </a:r>
            <a:r>
              <a:rPr lang="en-US" altLang="zh-CN" sz="267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___①___</a:t>
            </a:r>
            <a:r>
              <a:rPr lang="zh-CN" altLang="en-US" sz="267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：在酸性溶液中呈现红色，在碱性溶液中变为蓝色，处于中性环境中则是紫色。更令人惊奇的是</a:t>
            </a:r>
            <a:r>
              <a:rPr lang="en-US" altLang="zh-CN" sz="267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___②__ </a:t>
            </a:r>
            <a:r>
              <a:rPr lang="zh-CN" altLang="en-US" sz="267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，比如</a:t>
            </a:r>
            <a:r>
              <a:rPr lang="zh-CN" altLang="en-US" sz="267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一种牵牛花</a:t>
            </a:r>
            <a:r>
              <a:rPr lang="zh-CN" altLang="en-US" sz="267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清晨是粉红色，之后变成紫红色，最后变成蓝色。究其原因，就是花瓣表皮细胞的液泡内</a:t>
            </a:r>
            <a:r>
              <a:rPr lang="en-US" altLang="zh-CN" sz="267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PH</a:t>
            </a:r>
            <a:r>
              <a:rPr lang="zh-CN" altLang="en-US" sz="267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值发生了变化，</a:t>
            </a:r>
            <a:r>
              <a:rPr lang="en-US" altLang="zh-CN" sz="2670" b="1" u="sng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__③___</a:t>
            </a:r>
            <a:r>
              <a:rPr lang="zh-CN" altLang="en-US" sz="267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，从而形成花的颜色的变化。</a:t>
            </a:r>
            <a:endParaRPr lang="zh-CN" altLang="en-US" sz="2670" dirty="0">
              <a:solidFill>
                <a:srgbClr val="0070C0"/>
              </a:solidFill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spli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矩形 1"/>
          <p:cNvSpPr/>
          <p:nvPr/>
        </p:nvSpPr>
        <p:spPr>
          <a:xfrm>
            <a:off x="1149030" y="157576"/>
            <a:ext cx="6966440" cy="11703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335" b="1" dirty="0">
                <a:latin typeface="宋体" panose="02010600030101010101" pitchFamily="2" charset="-122"/>
                <a:ea typeface="宋体" panose="02010600030101010101" pitchFamily="2" charset="-122"/>
              </a:rPr>
              <a:t>7.</a:t>
            </a:r>
            <a:r>
              <a:rPr lang="zh-CN" altLang="en-US" sz="2335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335" b="1" dirty="0">
                <a:latin typeface="宋体" panose="02010600030101010101" pitchFamily="2" charset="-122"/>
                <a:ea typeface="宋体" panose="02010600030101010101" pitchFamily="2" charset="-122"/>
              </a:rPr>
              <a:t>2017</a:t>
            </a:r>
            <a:r>
              <a:rPr lang="zh-CN" altLang="en-US" sz="2335" b="1" dirty="0">
                <a:latin typeface="宋体" panose="02010600030101010101" pitchFamily="2" charset="-122"/>
                <a:ea typeface="宋体" panose="02010600030101010101" pitchFamily="2" charset="-122"/>
              </a:rPr>
              <a:t>年全国卷</a:t>
            </a:r>
            <a:r>
              <a:rPr lang="en-US" altLang="zh-CN" sz="2335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335" b="1" dirty="0">
                <a:latin typeface="宋体" panose="02010600030101010101" pitchFamily="2" charset="-122"/>
                <a:ea typeface="宋体" panose="02010600030101010101" pitchFamily="2" charset="-122"/>
              </a:rPr>
              <a:t>）在下面一段文字横线处补写恰当的语句，使整段文字语意完整连贯，内容贴切，逻辑严密。每处不超过</a:t>
            </a:r>
            <a:r>
              <a:rPr lang="en-US" altLang="zh-CN" sz="2335" b="1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335" b="1" dirty="0">
                <a:latin typeface="宋体" panose="02010600030101010101" pitchFamily="2" charset="-122"/>
                <a:ea typeface="宋体" panose="02010600030101010101" pitchFamily="2" charset="-122"/>
              </a:rPr>
              <a:t>个字。（</a:t>
            </a:r>
            <a:r>
              <a:rPr lang="en-US" altLang="zh-CN" sz="2335" b="1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335" b="1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lang="zh-CN" altLang="en-US" sz="2335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18" name="矩形 2"/>
          <p:cNvSpPr/>
          <p:nvPr/>
        </p:nvSpPr>
        <p:spPr>
          <a:xfrm>
            <a:off x="1028530" y="1479095"/>
            <a:ext cx="7147852" cy="25533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670" b="1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药品可以帮我们预防、治疗疾病，但若使用不当，</a:t>
            </a:r>
            <a:r>
              <a:rPr lang="zh-CN" altLang="en-US" sz="2670" b="1" u="sng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 ①      </a:t>
            </a:r>
            <a:r>
              <a:rPr lang="zh-CN" altLang="en-US" sz="2670" b="1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，以口服药为例，药物进入胃肠道后逐渐被吸进血液，随着时间推移，</a:t>
            </a:r>
            <a:r>
              <a:rPr lang="zh-CN" altLang="en-US" sz="2670" b="1" u="sng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 ②     </a:t>
            </a:r>
            <a:r>
              <a:rPr lang="zh-CN" altLang="en-US" sz="2670" b="1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，当药物浓度高于某一数值时就开始发挥疗效，然而，</a:t>
            </a:r>
            <a:r>
              <a:rPr lang="zh-CN" altLang="en-US" sz="2670" b="1" u="sng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  ③    </a:t>
            </a:r>
            <a:r>
              <a:rPr lang="zh-CN" altLang="en-US" sz="2670" b="1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，超过一定限度就可能产生毒性，危害身体健康。</a:t>
            </a:r>
            <a:endParaRPr lang="zh-CN" altLang="en-US" sz="2670" b="1" dirty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76272" tIns="38136" rIns="76272" bIns="38136" anchor="ctr" anchorCtr="0"/>
          <a:p>
            <a:r>
              <a:rPr lang="zh-CN" altLang="en-US" b="1" dirty="0">
                <a:solidFill>
                  <a:srgbClr val="0070C0"/>
                </a:solidFill>
                <a:ea typeface="宋体" panose="02010600030101010101" pitchFamily="2" charset="-122"/>
              </a:rPr>
              <a:t>观真题   寻规律</a:t>
            </a:r>
            <a:endParaRPr lang="zh-CN" altLang="en-US" b="1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8400" y="1144080"/>
            <a:ext cx="7627200" cy="3775200"/>
          </a:xfrm>
          <a:ln/>
        </p:spPr>
        <p:txBody>
          <a:bodyPr wrap="square" lIns="76272" tIns="38136" rIns="76272" bIns="38136" anchor="t" anchorCtr="0"/>
          <a:p>
            <a:r>
              <a:rPr lang="en-US" altLang="zh-CN" b="1" dirty="0"/>
              <a:t>1</a:t>
            </a:r>
            <a:r>
              <a:rPr lang="zh-CN" altLang="en-US" b="1" dirty="0">
                <a:ea typeface="宋体" panose="02010600030101010101" pitchFamily="2" charset="-122"/>
              </a:rPr>
              <a:t>、</a:t>
            </a:r>
            <a:r>
              <a:rPr lang="zh-CN" altLang="en-US" b="1" dirty="0">
                <a:solidFill>
                  <a:srgbClr val="0070C0"/>
                </a:solidFill>
                <a:ea typeface="宋体" panose="02010600030101010101" pitchFamily="2" charset="-122"/>
              </a:rPr>
              <a:t>对应考点</a:t>
            </a:r>
            <a:r>
              <a:rPr lang="zh-CN" altLang="en-US" b="1" dirty="0">
                <a:ea typeface="宋体" panose="02010600030101010101" pitchFamily="2" charset="-122"/>
              </a:rPr>
              <a:t>：语言的简明  连贯  得体  准确  鲜明  生动；压缩和概括能力。  </a:t>
            </a:r>
            <a:endParaRPr lang="en-US" altLang="zh-CN" b="1" dirty="0"/>
          </a:p>
          <a:p>
            <a:r>
              <a:rPr lang="en-US" altLang="zh-CN" b="1" dirty="0"/>
              <a:t>2</a:t>
            </a:r>
            <a:r>
              <a:rPr lang="zh-CN" altLang="en-US" b="1" dirty="0">
                <a:ea typeface="宋体" panose="02010600030101010101" pitchFamily="2" charset="-122"/>
              </a:rPr>
              <a:t>、</a:t>
            </a:r>
            <a:r>
              <a:rPr lang="zh-CN" altLang="en-US" b="1" dirty="0">
                <a:solidFill>
                  <a:srgbClr val="0070C0"/>
                </a:solidFill>
                <a:ea typeface="宋体" panose="02010600030101010101" pitchFamily="2" charset="-122"/>
              </a:rPr>
              <a:t>命题规律</a:t>
            </a:r>
            <a:r>
              <a:rPr lang="zh-CN" altLang="en-US" b="1" dirty="0">
                <a:ea typeface="宋体" panose="02010600030101010101" pitchFamily="2" charset="-122"/>
              </a:rPr>
              <a:t>：</a:t>
            </a:r>
            <a:endParaRPr lang="en-US" altLang="zh-CN" b="1" dirty="0"/>
          </a:p>
          <a:p>
            <a:r>
              <a:rPr lang="zh-CN" altLang="en-US" b="1" dirty="0">
                <a:ea typeface="宋体" panose="02010600030101010101" pitchFamily="2" charset="-122"/>
              </a:rPr>
              <a:t>（</a:t>
            </a:r>
            <a:r>
              <a:rPr lang="en-US" altLang="zh-CN" b="1" dirty="0"/>
              <a:t>1</a:t>
            </a:r>
            <a:r>
              <a:rPr lang="zh-CN" altLang="en-US" b="1" dirty="0">
                <a:ea typeface="宋体" panose="02010600030101010101" pitchFamily="2" charset="-122"/>
              </a:rPr>
              <a:t>）“根据材料内容”要求补写句子应联系前后文语境。</a:t>
            </a:r>
            <a:endParaRPr lang="en-US" altLang="zh-CN" b="1" dirty="0"/>
          </a:p>
          <a:p>
            <a:r>
              <a:rPr lang="zh-CN" altLang="en-US" b="1" dirty="0">
                <a:ea typeface="宋体" panose="02010600030101010101" pitchFamily="2" charset="-122"/>
              </a:rPr>
              <a:t>（</a:t>
            </a:r>
            <a:r>
              <a:rPr lang="en-US" altLang="zh-CN" b="1" dirty="0"/>
              <a:t>2</a:t>
            </a:r>
            <a:r>
              <a:rPr lang="zh-CN" altLang="en-US" b="1" dirty="0">
                <a:ea typeface="宋体" panose="02010600030101010101" pitchFamily="2" charset="-122"/>
              </a:rPr>
              <a:t>）空出的句子大多有特殊位置和性质。</a:t>
            </a:r>
            <a:endParaRPr lang="en-US" altLang="zh-CN" b="1" dirty="0"/>
          </a:p>
          <a:p>
            <a:r>
              <a:rPr lang="zh-CN" altLang="en-US" b="1" dirty="0">
                <a:ea typeface="宋体" panose="02010600030101010101" pitchFamily="2" charset="-122"/>
              </a:rPr>
              <a:t>（</a:t>
            </a:r>
            <a:r>
              <a:rPr lang="en-US" altLang="zh-CN" b="1" dirty="0"/>
              <a:t>3</a:t>
            </a:r>
            <a:r>
              <a:rPr lang="zh-CN" altLang="en-US" b="1" dirty="0">
                <a:ea typeface="宋体" panose="02010600030101010101" pitchFamily="2" charset="-122"/>
              </a:rPr>
              <a:t>）要求所补写的句子内容贴切、语意连贯、逻辑严密。</a:t>
            </a:r>
            <a:endParaRPr lang="en-US" altLang="zh-CN" b="1" dirty="0"/>
          </a:p>
          <a:p>
            <a:r>
              <a:rPr lang="zh-CN" altLang="en-US" b="1" dirty="0">
                <a:ea typeface="宋体" panose="02010600030101010101" pitchFamily="2" charset="-122"/>
              </a:rPr>
              <a:t>（</a:t>
            </a:r>
            <a:r>
              <a:rPr lang="en-US" altLang="zh-CN" b="1" dirty="0"/>
              <a:t>4</a:t>
            </a:r>
            <a:r>
              <a:rPr lang="zh-CN" altLang="en-US" b="1" dirty="0">
                <a:ea typeface="宋体" panose="02010600030101010101" pitchFamily="2" charset="-122"/>
              </a:rPr>
              <a:t>）有字数限制，主观题，三空，</a:t>
            </a:r>
            <a:r>
              <a:rPr lang="en-US" altLang="zh-CN" b="1" dirty="0"/>
              <a:t>5-6</a:t>
            </a:r>
            <a:r>
              <a:rPr lang="zh-CN" altLang="en-US" b="1" dirty="0">
                <a:ea typeface="宋体" panose="02010600030101010101" pitchFamily="2" charset="-122"/>
              </a:rPr>
              <a:t>分。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4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charRg st="44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charRg st="44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2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charRg st="52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charRg st="52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9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charRg st="79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charRg st="79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9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charRg st="99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charRg st="99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6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charRg st="126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charRg st="126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9148</Words>
  <Application>WPS 演示</Application>
  <PresentationFormat>全屏显示(4:3)</PresentationFormat>
  <Paragraphs>295</Paragraphs>
  <Slides>36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2" baseType="lpstr">
      <vt:lpstr>Arial</vt:lpstr>
      <vt:lpstr>宋体</vt:lpstr>
      <vt:lpstr>Wingdings</vt:lpstr>
      <vt:lpstr>Calibri</vt:lpstr>
      <vt:lpstr>Times New Roman</vt:lpstr>
      <vt:lpstr>Courier New</vt:lpstr>
      <vt:lpstr>微软雅黑</vt:lpstr>
      <vt:lpstr>楷体</vt:lpstr>
      <vt:lpstr>幼圆</vt:lpstr>
      <vt:lpstr>黑体</vt:lpstr>
      <vt:lpstr>华文隶书</vt:lpstr>
      <vt:lpstr>NEU-BZ-S92</vt:lpstr>
      <vt:lpstr>Segoe Print</vt:lpstr>
      <vt:lpstr>方正书宋_GBK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澈麻</cp:lastModifiedBy>
  <cp:revision>55</cp:revision>
  <dcterms:created xsi:type="dcterms:W3CDTF">2018-08-22T23:39:24Z</dcterms:created>
  <dcterms:modified xsi:type="dcterms:W3CDTF">2022-03-29T16:22:01Z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2052-11.1.0.11365</vt:lpwstr>
  </property>
  <property fmtid="{D5CDD505-2E9C-101B-9397-08002B2CF9AE}" pid="4" name="ICV">
    <vt:lpwstr>FA5FC121655D449B83A75A8D73D90136</vt:lpwstr>
  </property>
</Properties>
</file>