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3" r:id="rId4"/>
    <p:sldId id="265" r:id="rId5"/>
    <p:sldId id="261" r:id="rId6"/>
    <p:sldId id="284" r:id="rId7"/>
    <p:sldId id="262" r:id="rId8"/>
    <p:sldId id="285" r:id="rId9"/>
    <p:sldId id="263" r:id="rId10"/>
    <p:sldId id="286" r:id="rId11"/>
    <p:sldId id="287" r:id="rId12"/>
    <p:sldId id="288" r:id="rId13"/>
    <p:sldId id="289" r:id="rId14"/>
    <p:sldId id="29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13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7E04-9AF5-407B-971C-3FF22669AE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D576-1C3C-4E0D-ACBA-065B3E2F22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7E04-9AF5-407B-971C-3FF22669AE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D576-1C3C-4E0D-ACBA-065B3E2F22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7E04-9AF5-407B-971C-3FF22669AE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D576-1C3C-4E0D-ACBA-065B3E2F2271}" type="slidenum">
              <a:rPr lang="zh-CN" altLang="en-US" smtClean="0"/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7E04-9AF5-407B-971C-3FF22669AE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D576-1C3C-4E0D-ACBA-065B3E2F22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7E04-9AF5-407B-971C-3FF22669AE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D576-1C3C-4E0D-ACBA-065B3E2F2271}" type="slidenum">
              <a:rPr lang="zh-CN" altLang="en-US" smtClean="0"/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7E04-9AF5-407B-971C-3FF22669AE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D576-1C3C-4E0D-ACBA-065B3E2F22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7E04-9AF5-407B-971C-3FF22669AE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D576-1C3C-4E0D-ACBA-065B3E2F22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7E04-9AF5-407B-971C-3FF22669AE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D576-1C3C-4E0D-ACBA-065B3E2F22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Click="0" advTm="7000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7E04-9AF5-407B-971C-3FF22669AE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D576-1C3C-4E0D-ACBA-065B3E2F22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7E04-9AF5-407B-971C-3FF22669AE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D576-1C3C-4E0D-ACBA-065B3E2F22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7E04-9AF5-407B-971C-3FF22669AE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D576-1C3C-4E0D-ACBA-065B3E2F22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7E04-9AF5-407B-971C-3FF22669AE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D576-1C3C-4E0D-ACBA-065B3E2F22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7E04-9AF5-407B-971C-3FF22669AE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D576-1C3C-4E0D-ACBA-065B3E2F22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7E04-9AF5-407B-971C-3FF22669AE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D576-1C3C-4E0D-ACBA-065B3E2F22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7E04-9AF5-407B-971C-3FF22669AE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D576-1C3C-4E0D-ACBA-065B3E2F22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7E04-9AF5-407B-971C-3FF22669AE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D576-1C3C-4E0D-ACBA-065B3E2F22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07E04-9AF5-407B-971C-3FF22669AE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46CD576-1C3C-4E0D-ACBA-065B3E2F227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759460" y="1534160"/>
            <a:ext cx="10673715" cy="26727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threePt" dir="t"/>
            </a:scene3d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zh-CN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“</a:t>
            </a:r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  <a:sym typeface="+mn-ea"/>
              </a:rPr>
              <a:t>我为‘00后’代言”为副标题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haroni" panose="02010803020104030203" pitchFamily="2" charset="-79"/>
              <a:cs typeface="Aharoni" panose="02010803020104030203" pitchFamily="2" charset="-79"/>
              <a:sym typeface="+mn-ea"/>
            </a:endParaRPr>
          </a:p>
          <a:p>
            <a:pPr algn="ctr"/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作文评讲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标题 4"/>
          <p:cNvSpPr/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副标题 5"/>
          <p:cNvSpPr/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9065" y="274320"/>
            <a:ext cx="11913870" cy="4996815"/>
          </a:xfrm>
          <a:solidFill>
            <a:schemeClr val="bg1">
              <a:alpha val="57000"/>
            </a:schemeClr>
          </a:solidFill>
        </p:spPr>
        <p:txBody>
          <a:bodyPr>
            <a:noAutofit/>
          </a:bodyPr>
          <a:p>
            <a:r>
              <a:rPr lang="en-US" altLang="zh-CN" sz="4000"/>
              <a:t>      </a:t>
            </a:r>
            <a:r>
              <a:rPr lang="zh-CN" altLang="en-US" sz="4000"/>
              <a:t>作为 00后，面对人们为我们贴上的标签与抛来的偏见，</a:t>
            </a:r>
            <a:r>
              <a:rPr lang="zh-CN" altLang="en-US" sz="4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我必须承认这并非全不属实</a:t>
            </a:r>
            <a:r>
              <a:rPr lang="zh-CN" altLang="en-US" sz="4000"/>
              <a:t>。有人说我们容易固执己见，的确，我们会“不听老人言”，“不撞南墙不回头”；有人说我们不能抗压，的确，我们也会在生活沉甸甸的压力下或“佛系”或“丧气”；有人批评我们成天捧着手机，的确，我们也有“重度手机依赖症”，“机不离手”，将自己拘禁于掌中的方寸天地之中……</a:t>
            </a:r>
            <a:endParaRPr lang="zh-CN" altLang="en-US" sz="4000"/>
          </a:p>
          <a:p>
            <a:endParaRPr lang="zh-CN" altLang="en-US" sz="400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31520" y="5271135"/>
            <a:ext cx="11321415" cy="1320800"/>
          </a:xfrm>
        </p:spPr>
        <p:txBody>
          <a:bodyPr>
            <a:normAutofit fontScale="90000"/>
          </a:bodyPr>
          <a:p>
            <a:r>
              <a:rPr lang="zh-CN" altLang="en-US" sz="6000" b="1" dirty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回应材料中人们的质疑，具有全面的思维意识。</a:t>
            </a:r>
            <a:endParaRPr lang="zh-CN" altLang="en-US" sz="6000" b="1" dirty="0">
              <a:solidFill>
                <a:srgbClr val="FF00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651510"/>
            <a:ext cx="11913870" cy="4996815"/>
          </a:xfrm>
          <a:solidFill>
            <a:schemeClr val="bg1">
              <a:alpha val="57000"/>
            </a:schemeClr>
          </a:solidFill>
        </p:spPr>
        <p:txBody>
          <a:bodyPr>
            <a:noAutofit/>
          </a:bodyPr>
          <a:p>
            <a:r>
              <a:rPr lang="en-US" altLang="zh-CN" sz="4000"/>
              <a:t>      </a:t>
            </a:r>
            <a:r>
              <a:rPr lang="zh-CN" altLang="en-US" sz="4000"/>
              <a:t>只不过，武断地截取生活中狭窄的片段，阴谋式地以一小群人一杆子打死所有人，未免有些不妥。对于 00后，切不可一笔抹杀。我们亦应看到 :有的人不为陈规旧说所困，坚持己见，亦是坚持了真理；有的人面对生活抛来的苦难，只是咬紧牙关，接住它，并勇敢地活下去……不偏不倚，直眼相待。我们看到， 00后早已接过时代的接力棒，在时代的跑道上奋勇向前。</a:t>
            </a:r>
            <a:endParaRPr lang="zh-CN" altLang="en-US" sz="4000"/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619125" y="2475865"/>
            <a:ext cx="6337300" cy="60325"/>
          </a:xfrm>
          <a:prstGeom prst="line">
            <a:avLst/>
          </a:prstGeom>
          <a:ln w="825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31520" y="5271135"/>
            <a:ext cx="11321415" cy="1320800"/>
          </a:xfrm>
        </p:spPr>
        <p:txBody>
          <a:bodyPr>
            <a:normAutofit fontScale="90000"/>
          </a:bodyPr>
          <a:p>
            <a:r>
              <a:rPr lang="zh-CN" altLang="en-US" sz="6000" b="1" dirty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回应材料中人们的质疑，进行辩驳。</a:t>
            </a:r>
            <a:endParaRPr lang="zh-CN" altLang="en-US" sz="6000" b="1" dirty="0">
              <a:solidFill>
                <a:srgbClr val="FF00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860" y="244475"/>
            <a:ext cx="11553190" cy="5781040"/>
          </a:xfrm>
          <a:solidFill>
            <a:schemeClr val="bg1">
              <a:alpha val="57000"/>
            </a:schemeClr>
          </a:solidFill>
        </p:spPr>
        <p:txBody>
          <a:bodyPr>
            <a:noAutofit/>
          </a:bodyPr>
          <a:p>
            <a:r>
              <a:rPr lang="en-US" altLang="zh-CN" sz="2800"/>
              <a:t>    </a:t>
            </a:r>
            <a:r>
              <a:rPr lang="zh-CN" altLang="en-US" sz="2800"/>
              <a:t>“风声雨声读书声，声声入耳。”一个国家的教育，是一个国家生存的支柱与发展的动力。在校园中，我们看到 00后刻苦学习，不断地汲取知识。这既是为了成就自己，也是为了这个国家的发展积蓄能量。最早的 00后也跨进了大学校园，在各个领域各个方面完善自己的知识体系，而不久的将来，社会上将出现 00后的身影——那是为祖国的建设与发展“献出自己光和热”的身影。</a:t>
            </a:r>
            <a:endParaRPr lang="zh-CN" altLang="en-US" sz="2800"/>
          </a:p>
          <a:p>
            <a:r>
              <a:rPr lang="zh-CN" altLang="en-US" sz="2800"/>
              <a:t>    “家事国事天下事，事事关心。” 00后刻苦学习，却也并非“两耳不闻窗外事，一心只读圣贤书。”这世上发生的任何一件事，也同样牵动我们的心弦。我们同样盼望马航 MH370的归来，</a:t>
            </a:r>
            <a:r>
              <a:rPr lang="zh-CN" altLang="en-US" sz="2800">
                <a:sym typeface="+mn-ea"/>
              </a:rPr>
              <a:t>我们也同样为北京奥运会欢呼，</a:t>
            </a:r>
            <a:r>
              <a:rPr lang="zh-CN" altLang="en-US" sz="2800">
                <a:sym typeface="+mn-ea"/>
              </a:rPr>
              <a:t>我们同样会为武汉抗疫祈祷，</a:t>
            </a:r>
            <a:r>
              <a:rPr lang="zh-CN" altLang="en-US" sz="2800"/>
              <a:t>我们同样对极端组织表示愤懑；我们同样为扶贫攻坚，共迈小康骄傲。我们同样为中国的发展崛起感到由衷的自豪……我们并不冰冷，我们的心与这个国家紧紧相连；我们并不封闭，我们知道这个国家的未来也是我们的来来。</a:t>
            </a:r>
            <a:endParaRPr lang="zh-CN" altLang="en-US" sz="280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40715" y="5885180"/>
            <a:ext cx="8834120" cy="1320800"/>
          </a:xfrm>
        </p:spPr>
        <p:txBody>
          <a:bodyPr>
            <a:normAutofit/>
          </a:bodyPr>
          <a:p>
            <a:r>
              <a:rPr lang="zh-CN" altLang="en-US" sz="6600" b="1" dirty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联系自身的认识和体验。</a:t>
            </a:r>
            <a:endParaRPr lang="zh-CN" altLang="en-US" sz="6600" b="1" dirty="0">
              <a:solidFill>
                <a:srgbClr val="FF00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4000"/>
              <a:t>       </a:t>
            </a:r>
            <a:r>
              <a:rPr lang="zh-CN" altLang="en-US" sz="4000"/>
              <a:t>每个个体本就独立与丰富，我们不需要标签，我们的人生自会精彩至极，接力棒在我手中，跑道在我脚下，美丽的未来，已徐徐来到我的眼前。</a:t>
            </a:r>
            <a:endParaRPr lang="zh-CN" altLang="en-US" sz="4000"/>
          </a:p>
        </p:txBody>
      </p:sp>
      <p:sp>
        <p:nvSpPr>
          <p:cNvPr id="4" name="标题 3"/>
          <p:cNvSpPr>
            <a:spLocks noGrp="1"/>
          </p:cNvSpPr>
          <p:nvPr/>
        </p:nvSpPr>
        <p:spPr>
          <a:xfrm>
            <a:off x="677545" y="4964430"/>
            <a:ext cx="8834120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6600" b="1" dirty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回扣材料内容，收束全文。</a:t>
            </a:r>
            <a:endParaRPr lang="zh-CN" altLang="en-US" sz="6600" b="1" dirty="0">
              <a:solidFill>
                <a:srgbClr val="FF00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36097" y="0"/>
            <a:ext cx="11955151" cy="68211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3465" b="1">
                <a:solidFill>
                  <a:srgbClr val="000000"/>
                </a:solidFill>
                <a:latin typeface="等线" charset="0"/>
                <a:cs typeface="Times New Roman" panose="02020603050405020304" pitchFamily="18" charset="0"/>
              </a:rPr>
              <a:t>22.</a:t>
            </a:r>
            <a:r>
              <a:rPr lang="en-US" sz="3465" b="1">
                <a:latin typeface="等线" charset="0"/>
                <a:cs typeface="Times New Roman" panose="02020603050405020304" pitchFamily="18" charset="0"/>
              </a:rPr>
              <a:t> </a:t>
            </a:r>
            <a:r>
              <a:rPr lang="zh-CN" sz="3465" b="1">
                <a:cs typeface="等线" charset="0"/>
              </a:rPr>
              <a:t>阅读下面的材料，根据要求写作。(60分)</a:t>
            </a:r>
            <a:r>
              <a:rPr lang="zh-CN" sz="3465" b="0">
                <a:ea typeface="楷体" panose="02010609060101010101" charset="-122"/>
              </a:rPr>
              <a:t>        作为</a:t>
            </a:r>
            <a:r>
              <a:rPr lang="zh-CN" sz="3465" b="0">
                <a:ea typeface="楷体" panose="02010609060101010101" charset="-122"/>
                <a:cs typeface="Times New Roman" panose="02020603050405020304" pitchFamily="18" charset="0"/>
              </a:rPr>
              <a:t>21世纪的新一代，“00后”的身上被贴上了各种标签:有个性也容易固执已见；有能力但不能抗压</a:t>
            </a:r>
            <a:r>
              <a:rPr lang="zh-CN" sz="3465" b="0">
                <a:ea typeface="楷体" panose="02010609060101010101" charset="-122"/>
              </a:rPr>
              <a:t>；既是沉迷于虚拟世界的</a:t>
            </a:r>
            <a:r>
              <a:rPr lang="zh-CN" sz="3465" b="0">
                <a:ea typeface="楷体" panose="02010609060101010101" charset="-122"/>
                <a:cs typeface="Times New Roman" panose="02020603050405020304" pitchFamily="18" charset="0"/>
              </a:rPr>
              <a:t>“宅男宅女”，又是玩转智能设备的“</a:t>
            </a:r>
            <a:r>
              <a:rPr lang="zh-CN" sz="3465" b="0">
                <a:ea typeface="楷体" panose="02010609060101010101" charset="-122"/>
              </a:rPr>
              <a:t>网络原住民</a:t>
            </a:r>
            <a:r>
              <a:rPr lang="zh-CN" sz="3465" b="0">
                <a:ea typeface="楷体" panose="02010609060101010101" charset="-122"/>
                <a:cs typeface="Times New Roman" panose="02020603050405020304" pitchFamily="18" charset="0"/>
              </a:rPr>
              <a:t>”；甚至有人直言“00后”是“垮掉的一代”，缺乏承担新时代使命的能力</a:t>
            </a:r>
            <a:r>
              <a:rPr lang="zh-CN" sz="3465" b="0">
                <a:ea typeface="楷体" panose="02010609060101010101" charset="-122"/>
              </a:rPr>
              <a:t>，但也有人盛赞他们是为祖国绽放的</a:t>
            </a:r>
            <a:r>
              <a:rPr lang="zh-CN" sz="3465" b="0">
                <a:ea typeface="楷体" panose="02010609060101010101" charset="-122"/>
                <a:cs typeface="Times New Roman" panose="02020603050405020304" pitchFamily="18" charset="0"/>
              </a:rPr>
              <a:t>“后浪”，</a:t>
            </a:r>
            <a:r>
              <a:rPr lang="zh-CN" sz="3465" b="0">
                <a:ea typeface="楷体" panose="02010609060101010101" charset="-122"/>
              </a:rPr>
              <a:t>正奋力奔涌！</a:t>
            </a:r>
            <a:r>
              <a:rPr lang="zh-CN" sz="3465" b="0">
                <a:ea typeface="宋体" panose="02010600030101010101" pitchFamily="2" charset="-122"/>
              </a:rPr>
              <a:t>       </a:t>
            </a:r>
            <a:r>
              <a:rPr lang="zh-CN" sz="3200" b="0">
                <a:ea typeface="宋体" panose="02010600030101010101" pitchFamily="2" charset="-122"/>
              </a:rPr>
              <a:t> 面对人们对</a:t>
            </a:r>
            <a:r>
              <a:rPr lang="en-US" sz="3200" b="0">
                <a:latin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sz="3200" b="0">
                <a:ea typeface="宋体" panose="02010600030101010101" pitchFamily="2" charset="-122"/>
                <a:cs typeface="Times New Roman" panose="02020603050405020304" pitchFamily="18" charset="0"/>
              </a:rPr>
              <a:t>00后”的认知，身为“00后”一员的你，有什么话</a:t>
            </a:r>
            <a:r>
              <a:rPr lang="zh-CN" sz="3200" b="0">
                <a:ea typeface="宋体" panose="02010600030101010101" pitchFamily="2" charset="-122"/>
              </a:rPr>
              <a:t>想说？你认为</a:t>
            </a:r>
            <a:r>
              <a:rPr lang="zh-CN" sz="3200" b="0">
                <a:ea typeface="宋体" panose="02010600030101010101" pitchFamily="2" charset="-122"/>
                <a:cs typeface="Times New Roman" panose="02020603050405020304" pitchFamily="18" charset="0"/>
              </a:rPr>
              <a:t>“00后”该怎样接过时代的“接力棒”呢</a:t>
            </a:r>
            <a:r>
              <a:rPr lang="zh-CN" sz="3200" b="0">
                <a:ea typeface="宋体" panose="02010600030101010101" pitchFamily="2" charset="-122"/>
              </a:rPr>
              <a:t>？请结合材料，联系自己的认识和体验，以</a:t>
            </a:r>
            <a:r>
              <a:rPr lang="zh-CN" sz="3200" b="0">
                <a:ea typeface="宋体" panose="02010600030101010101" pitchFamily="2" charset="-122"/>
                <a:cs typeface="Times New Roman" panose="02020603050405020304" pitchFamily="18" charset="0"/>
              </a:rPr>
              <a:t>“我为</a:t>
            </a:r>
            <a:r>
              <a:rPr lang="en-US" sz="3200" b="0">
                <a:latin typeface="宋体" panose="02010600030101010101" pitchFamily="2" charset="-122"/>
                <a:cs typeface="Times New Roman" panose="02020603050405020304" pitchFamily="18" charset="0"/>
              </a:rPr>
              <a:t>‘</a:t>
            </a:r>
            <a:r>
              <a:rPr lang="zh-CN" sz="3200" b="0">
                <a:ea typeface="宋体" panose="02010600030101010101" pitchFamily="2" charset="-122"/>
                <a:cs typeface="Times New Roman" panose="02020603050405020304" pitchFamily="18" charset="0"/>
              </a:rPr>
              <a:t>00后’代言”为副标题，写一篇文章。</a:t>
            </a:r>
            <a:r>
              <a:rPr lang="zh-CN" sz="3200" b="0">
                <a:ea typeface="宋体" panose="02010600030101010101" pitchFamily="2" charset="-122"/>
              </a:rPr>
              <a:t>        要求</a:t>
            </a:r>
            <a:r>
              <a:rPr lang="zh-CN" sz="3200" b="0">
                <a:ea typeface="宋体" panose="02010600030101010101" pitchFamily="2" charset="-122"/>
                <a:cs typeface="Times New Roman" panose="02020603050405020304" pitchFamily="18" charset="0"/>
              </a:rPr>
              <a:t>:选好角度</a:t>
            </a:r>
            <a:r>
              <a:rPr lang="zh-CN" sz="3200" b="0">
                <a:ea typeface="宋体" panose="02010600030101010101" pitchFamily="2" charset="-122"/>
              </a:rPr>
              <a:t>，确定立意；明确文体，自拟标题；不要套作，不得抄袭；不少于</a:t>
            </a:r>
            <a:r>
              <a:rPr lang="zh-CN" sz="3200" b="0">
                <a:ea typeface="宋体" panose="02010600030101010101" pitchFamily="2" charset="-122"/>
                <a:cs typeface="Times New Roman" panose="02020603050405020304" pitchFamily="18" charset="0"/>
              </a:rPr>
              <a:t>800字。</a:t>
            </a:r>
            <a:endParaRPr lang="zh-CN" altLang="en-US" sz="3200"/>
          </a:p>
        </p:txBody>
      </p:sp>
    </p:spTree>
  </p:cSld>
  <p:clrMapOvr>
    <a:masterClrMapping/>
  </p:clrMapOvr>
  <p:transition advClick="0" advTm="7000"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286870"/>
            <a:ext cx="8596668" cy="1320800"/>
          </a:xfrm>
        </p:spPr>
        <p:txBody>
          <a:bodyPr>
            <a:noAutofit/>
          </a:bodyPr>
          <a:lstStyle/>
          <a:p>
            <a:r>
              <a:rPr lang="en-US" altLang="zh-CN" sz="4400" b="1" dirty="0"/>
              <a:t>【</a:t>
            </a:r>
            <a:r>
              <a:rPr lang="zh-CN" altLang="en-US" sz="4400" b="1" dirty="0"/>
              <a:t>存在的问题</a:t>
            </a:r>
            <a:r>
              <a:rPr lang="en-US" altLang="zh-CN" sz="4400" b="1" dirty="0"/>
              <a:t>】</a:t>
            </a:r>
            <a:br>
              <a:rPr lang="zh-CN" altLang="en-US" sz="4400" b="1" dirty="0"/>
            </a:br>
            <a:endParaRPr lang="zh-CN" altLang="en-US" sz="4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731645"/>
            <a:ext cx="11514455" cy="6481445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zh-CN" altLang="en-US" sz="3600" dirty="0" smtClean="0"/>
              <a:t>在</a:t>
            </a:r>
            <a:r>
              <a:rPr lang="zh-CN" altLang="en-US" sz="3600" dirty="0"/>
              <a:t>写作过程中，我们发现学生出现以下失误：</a:t>
            </a:r>
            <a:endParaRPr lang="zh-CN" altLang="en-US" sz="3600" dirty="0"/>
          </a:p>
          <a:p>
            <a:r>
              <a:rPr lang="en-US" altLang="zh-CN" sz="3600" dirty="0"/>
              <a:t>1.</a:t>
            </a:r>
            <a:r>
              <a:rPr lang="zh-CN" altLang="en-US" sz="3600" dirty="0"/>
              <a:t>审题不准</a:t>
            </a:r>
            <a:endParaRPr lang="zh-CN" altLang="en-US" sz="3600" dirty="0"/>
          </a:p>
          <a:p>
            <a:r>
              <a:rPr lang="en-US" altLang="zh-CN" sz="3600" dirty="0"/>
              <a:t>2.</a:t>
            </a:r>
            <a:r>
              <a:rPr lang="zh-CN" altLang="en-US" sz="3600" dirty="0"/>
              <a:t>逻辑不明</a:t>
            </a:r>
            <a:endParaRPr lang="zh-CN" altLang="en-US" sz="3600" dirty="0"/>
          </a:p>
          <a:p>
            <a:r>
              <a:rPr lang="en-US" altLang="zh-CN" sz="3600" dirty="0"/>
              <a:t>3</a:t>
            </a:r>
            <a:r>
              <a:rPr lang="en-US" altLang="zh-CN" sz="3600" dirty="0">
                <a:sym typeface="+mn-ea"/>
              </a:rPr>
              <a:t>.</a:t>
            </a:r>
            <a:r>
              <a:rPr lang="zh-CN" altLang="en-US" sz="3600" dirty="0">
                <a:sym typeface="+mn-ea"/>
              </a:rPr>
              <a:t>表达问题</a:t>
            </a:r>
            <a:endParaRPr lang="zh-CN" altLang="en-US" sz="3600" dirty="0">
              <a:sym typeface="+mn-ea"/>
            </a:endParaRPr>
          </a:p>
          <a:p>
            <a:r>
              <a:rPr lang="en-US" altLang="zh-CN" sz="3600" dirty="0">
                <a:sym typeface="+mn-ea"/>
              </a:rPr>
              <a:t>4.</a:t>
            </a:r>
            <a:r>
              <a:rPr lang="zh-CN" altLang="en-US" sz="3600" dirty="0">
                <a:sym typeface="+mn-ea"/>
              </a:rPr>
              <a:t>论证的准确性</a:t>
            </a:r>
            <a:endParaRPr lang="zh-CN" altLang="en-US" sz="3600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3047" y="919090"/>
            <a:ext cx="8612820" cy="1320800"/>
          </a:xfrm>
        </p:spPr>
        <p:txBody>
          <a:bodyPr>
            <a:normAutofit/>
          </a:bodyPr>
          <a:lstStyle/>
          <a:p>
            <a:r>
              <a:rPr lang="zh-CN" altLang="en-US" sz="6600" b="1" dirty="0" smtClean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存在的问题</a:t>
            </a:r>
            <a:r>
              <a:rPr lang="en-US" altLang="zh-CN" sz="6600" b="1" dirty="0" smtClean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——</a:t>
            </a:r>
            <a:r>
              <a:rPr lang="zh-CN" altLang="en-US" sz="6600" b="1" dirty="0" smtClean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审题</a:t>
            </a:r>
            <a:endParaRPr lang="zh-CN" altLang="en-US" sz="6600" b="1" dirty="0">
              <a:solidFill>
                <a:srgbClr val="FF00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9025" y="3145327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sz="5400" b="1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解决方法：</a:t>
            </a:r>
            <a:endParaRPr lang="en-US" altLang="zh-CN" sz="5400" b="1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zh-CN" altLang="en-US" sz="5400" b="1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审</a:t>
            </a:r>
            <a:r>
              <a:rPr lang="zh-CN" altLang="en-US" sz="54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清题目内容和形式。</a:t>
            </a:r>
            <a:endParaRPr lang="zh-CN" altLang="en-US" sz="5400" b="1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endParaRPr lang="zh-CN" altLang="en-US" sz="5400" b="1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36097" y="0"/>
            <a:ext cx="11955151" cy="68211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3465" b="1">
                <a:solidFill>
                  <a:srgbClr val="000000"/>
                </a:solidFill>
                <a:latin typeface="等线" charset="0"/>
                <a:cs typeface="Times New Roman" panose="02020603050405020304" pitchFamily="18" charset="0"/>
              </a:rPr>
              <a:t>22.</a:t>
            </a:r>
            <a:r>
              <a:rPr lang="en-US" sz="3465" b="1">
                <a:latin typeface="等线" charset="0"/>
                <a:cs typeface="Times New Roman" panose="02020603050405020304" pitchFamily="18" charset="0"/>
              </a:rPr>
              <a:t> </a:t>
            </a:r>
            <a:r>
              <a:rPr lang="zh-CN" sz="3465" b="1">
                <a:cs typeface="等线" charset="0"/>
              </a:rPr>
              <a:t>阅读下面的材料，根据要求写作。(60分)</a:t>
            </a:r>
            <a:r>
              <a:rPr lang="zh-CN" sz="3465" b="0">
                <a:ea typeface="楷体" panose="02010609060101010101" charset="-122"/>
              </a:rPr>
              <a:t>    作为</a:t>
            </a:r>
            <a:r>
              <a:rPr lang="zh-CN" sz="3465" b="0">
                <a:ea typeface="楷体" panose="02010609060101010101" charset="-122"/>
                <a:cs typeface="Times New Roman" panose="02020603050405020304" pitchFamily="18" charset="0"/>
              </a:rPr>
              <a:t>21世纪的新一代，“00后”的身上被贴上了各种标签:有个性也容易固执已见；有能力但不能抗压</a:t>
            </a:r>
            <a:r>
              <a:rPr lang="zh-CN" sz="3465" b="0">
                <a:ea typeface="楷体" panose="02010609060101010101" charset="-122"/>
              </a:rPr>
              <a:t>；既是沉迷于虚拟世界的</a:t>
            </a:r>
            <a:r>
              <a:rPr lang="zh-CN" sz="3465" b="0">
                <a:ea typeface="楷体" panose="02010609060101010101" charset="-122"/>
                <a:cs typeface="Times New Roman" panose="02020603050405020304" pitchFamily="18" charset="0"/>
              </a:rPr>
              <a:t>“宅男宅女”，又是玩转智能设备的“</a:t>
            </a:r>
            <a:r>
              <a:rPr lang="zh-CN" sz="3465" b="0">
                <a:ea typeface="楷体" panose="02010609060101010101" charset="-122"/>
              </a:rPr>
              <a:t>网络原住民</a:t>
            </a:r>
            <a:r>
              <a:rPr lang="zh-CN" sz="3465" b="0">
                <a:ea typeface="楷体" panose="02010609060101010101" charset="-122"/>
                <a:cs typeface="Times New Roman" panose="02020603050405020304" pitchFamily="18" charset="0"/>
              </a:rPr>
              <a:t>”；甚至有人直言“00后”是“垮掉的一代”，缺乏承担新时代使命的能力</a:t>
            </a:r>
            <a:r>
              <a:rPr lang="zh-CN" sz="3465" b="0">
                <a:ea typeface="楷体" panose="02010609060101010101" charset="-122"/>
              </a:rPr>
              <a:t>，但也有人盛赞他们是为祖国绽放的</a:t>
            </a:r>
            <a:r>
              <a:rPr lang="zh-CN" sz="3465" b="0">
                <a:ea typeface="楷体" panose="02010609060101010101" charset="-122"/>
                <a:cs typeface="Times New Roman" panose="02020603050405020304" pitchFamily="18" charset="0"/>
              </a:rPr>
              <a:t>“后浪”，</a:t>
            </a:r>
            <a:r>
              <a:rPr lang="zh-CN" sz="3465" b="0">
                <a:ea typeface="楷体" panose="02010609060101010101" charset="-122"/>
              </a:rPr>
              <a:t>正奋力奔涌！</a:t>
            </a:r>
            <a:r>
              <a:rPr lang="zh-CN" sz="3465" b="0">
                <a:ea typeface="宋体" panose="02010600030101010101" pitchFamily="2" charset="-122"/>
              </a:rPr>
              <a:t>      </a:t>
            </a:r>
            <a:r>
              <a:rPr lang="zh-CN" sz="3200" b="0">
                <a:ea typeface="宋体" panose="02010600030101010101" pitchFamily="2" charset="-122"/>
              </a:rPr>
              <a:t>面对人们对</a:t>
            </a:r>
            <a:r>
              <a:rPr lang="en-US" sz="3200" b="0">
                <a:latin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sz="3200" b="0">
                <a:ea typeface="宋体" panose="02010600030101010101" pitchFamily="2" charset="-122"/>
                <a:cs typeface="Times New Roman" panose="02020603050405020304" pitchFamily="18" charset="0"/>
              </a:rPr>
              <a:t>00后”的认知，身为“00后”一员的你，有什么话</a:t>
            </a:r>
            <a:r>
              <a:rPr lang="zh-CN" sz="3200" b="0">
                <a:ea typeface="宋体" panose="02010600030101010101" pitchFamily="2" charset="-122"/>
              </a:rPr>
              <a:t>想说？你认为</a:t>
            </a:r>
            <a:r>
              <a:rPr lang="zh-CN" sz="3200" b="0">
                <a:ea typeface="宋体" panose="02010600030101010101" pitchFamily="2" charset="-122"/>
                <a:cs typeface="Times New Roman" panose="02020603050405020304" pitchFamily="18" charset="0"/>
              </a:rPr>
              <a:t>“00后”该怎样接过时代的“接力棒”呢</a:t>
            </a:r>
            <a:r>
              <a:rPr lang="zh-CN" sz="3200" b="0">
                <a:ea typeface="宋体" panose="02010600030101010101" pitchFamily="2" charset="-122"/>
              </a:rPr>
              <a:t>？请结合材料，联系自己的认识和体验，以</a:t>
            </a:r>
            <a:r>
              <a:rPr lang="zh-CN" sz="3200" b="0">
                <a:ea typeface="宋体" panose="02010600030101010101" pitchFamily="2" charset="-122"/>
                <a:cs typeface="Times New Roman" panose="02020603050405020304" pitchFamily="18" charset="0"/>
              </a:rPr>
              <a:t>“我为</a:t>
            </a:r>
            <a:r>
              <a:rPr lang="en-US" sz="3200" b="0">
                <a:latin typeface="宋体" panose="02010600030101010101" pitchFamily="2" charset="-122"/>
                <a:cs typeface="Times New Roman" panose="02020603050405020304" pitchFamily="18" charset="0"/>
              </a:rPr>
              <a:t>‘</a:t>
            </a:r>
            <a:r>
              <a:rPr lang="zh-CN" sz="3200" b="0">
                <a:ea typeface="宋体" panose="02010600030101010101" pitchFamily="2" charset="-122"/>
                <a:cs typeface="Times New Roman" panose="02020603050405020304" pitchFamily="18" charset="0"/>
              </a:rPr>
              <a:t>00后’代言”为副标题，写一篇文章。</a:t>
            </a:r>
            <a:r>
              <a:rPr lang="zh-CN" sz="3200" b="0">
                <a:ea typeface="宋体" panose="02010600030101010101" pitchFamily="2" charset="-122"/>
              </a:rPr>
              <a:t>        要求</a:t>
            </a:r>
            <a:r>
              <a:rPr lang="zh-CN" sz="3200" b="0">
                <a:ea typeface="宋体" panose="02010600030101010101" pitchFamily="2" charset="-122"/>
                <a:cs typeface="Times New Roman" panose="02020603050405020304" pitchFamily="18" charset="0"/>
              </a:rPr>
              <a:t>:选好角度</a:t>
            </a:r>
            <a:r>
              <a:rPr lang="zh-CN" sz="3200" b="0">
                <a:ea typeface="宋体" panose="02010600030101010101" pitchFamily="2" charset="-122"/>
              </a:rPr>
              <a:t>，确定立意；明确文体，自拟标题；不要套作，不得抄袭；不少于</a:t>
            </a:r>
            <a:r>
              <a:rPr lang="zh-CN" sz="3200" b="0">
                <a:ea typeface="宋体" panose="02010600030101010101" pitchFamily="2" charset="-122"/>
                <a:cs typeface="Times New Roman" panose="02020603050405020304" pitchFamily="18" charset="0"/>
              </a:rPr>
              <a:t>800字。</a:t>
            </a:r>
            <a:endParaRPr lang="zh-CN" altLang="en-US" sz="3200"/>
          </a:p>
        </p:txBody>
      </p:sp>
      <p:sp>
        <p:nvSpPr>
          <p:cNvPr id="4" name="矩形 3"/>
          <p:cNvSpPr/>
          <p:nvPr/>
        </p:nvSpPr>
        <p:spPr>
          <a:xfrm>
            <a:off x="870533" y="-188"/>
            <a:ext cx="7989570" cy="64516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p>
            <a:pPr algn="just"/>
            <a:r>
              <a:rPr lang="zh-CN" altLang="en-US" sz="3600" b="1" kern="100" dirty="0" smtClean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审清形式：“材料</a:t>
            </a:r>
            <a:r>
              <a:rPr lang="en-US" altLang="zh-CN" sz="3600" b="1" kern="100" dirty="0" smtClean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+</a:t>
            </a:r>
            <a:r>
              <a:rPr lang="zh-CN" altLang="en-US" sz="3600" b="1" kern="100" dirty="0" smtClean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提示语</a:t>
            </a:r>
            <a:r>
              <a:rPr lang="en-US" altLang="zh-CN" sz="3600" b="1" kern="100" dirty="0" smtClean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+</a:t>
            </a:r>
            <a:r>
              <a:rPr lang="zh-CN" altLang="en-US" sz="3600" b="1" kern="100" dirty="0" smtClean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写作要求”</a:t>
            </a:r>
            <a:endParaRPr lang="zh-CN" altLang="en-US" sz="3600" b="1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148080" y="4191635"/>
            <a:ext cx="4963160" cy="6350"/>
          </a:xfrm>
          <a:prstGeom prst="line">
            <a:avLst/>
          </a:prstGeom>
          <a:ln w="825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 flipV="1">
            <a:off x="5643245" y="1089660"/>
            <a:ext cx="5975350" cy="15240"/>
          </a:xfrm>
          <a:prstGeom prst="line">
            <a:avLst/>
          </a:prstGeom>
          <a:ln w="825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6445885" y="3799840"/>
            <a:ext cx="4058285" cy="398145"/>
          </a:xfrm>
          <a:prstGeom prst="roundRect">
            <a:avLst/>
          </a:prstGeom>
          <a:noFill/>
          <a:ln w="793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0882630" y="3799840"/>
            <a:ext cx="1010920" cy="488315"/>
          </a:xfrm>
          <a:prstGeom prst="roundRect">
            <a:avLst/>
          </a:prstGeom>
          <a:noFill/>
          <a:ln w="793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36220" y="4288155"/>
            <a:ext cx="10646410" cy="458470"/>
          </a:xfrm>
          <a:prstGeom prst="roundRect">
            <a:avLst/>
          </a:prstGeom>
          <a:noFill/>
          <a:ln w="793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236220" y="4746625"/>
            <a:ext cx="1760855" cy="533400"/>
          </a:xfrm>
          <a:prstGeom prst="roundRect">
            <a:avLst/>
          </a:prstGeom>
          <a:noFill/>
          <a:ln w="793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192655" y="4746625"/>
            <a:ext cx="4144010" cy="533400"/>
          </a:xfrm>
          <a:prstGeom prst="roundRect">
            <a:avLst/>
          </a:prstGeom>
          <a:noFill/>
          <a:ln w="793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6704330" y="4746625"/>
            <a:ext cx="5019675" cy="533400"/>
          </a:xfrm>
          <a:prstGeom prst="roundRect">
            <a:avLst/>
          </a:prstGeom>
          <a:noFill/>
          <a:ln w="793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236220" y="5280025"/>
            <a:ext cx="1413510" cy="533400"/>
          </a:xfrm>
          <a:prstGeom prst="roundRect">
            <a:avLst/>
          </a:prstGeom>
          <a:noFill/>
          <a:ln w="793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advClick="0" advTm="700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7" grpId="0" bldLvl="0" animBg="1"/>
      <p:bldP spid="5" grpId="0" bldLvl="0" animBg="1"/>
      <p:bldP spid="6" grpId="0" bldLvl="0" animBg="1"/>
      <p:bldP spid="18" grpId="0" bldLvl="0" animBg="1"/>
      <p:bldP spid="7" grpId="0" bldLvl="0" animBg="1"/>
      <p:bldP spid="8" grpId="0" bldLvl="0" animBg="1"/>
      <p:bldP spid="10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346670"/>
            <a:ext cx="8596668" cy="1320800"/>
          </a:xfrm>
        </p:spPr>
        <p:txBody>
          <a:bodyPr>
            <a:normAutofit/>
          </a:bodyPr>
          <a:lstStyle/>
          <a:p>
            <a:r>
              <a:rPr lang="zh-CN" altLang="en-US" sz="6600" dirty="0" smtClean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审出写作内容：</a:t>
            </a:r>
            <a:endParaRPr lang="zh-CN" altLang="en-US" sz="6600" dirty="0">
              <a:solidFill>
                <a:srgbClr val="FF00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7015" y="1395730"/>
            <a:ext cx="9319895" cy="3880485"/>
          </a:xfrm>
        </p:spPr>
        <p:txBody>
          <a:bodyPr>
            <a:normAutofit lnSpcReduction="20000"/>
          </a:bodyPr>
          <a:lstStyle/>
          <a:p>
            <a:r>
              <a:rPr lang="zh-CN" altLang="en-US" sz="4800">
                <a:sym typeface="+mn-ea"/>
              </a:rPr>
              <a:t>针对材料中人们的认知甚至怀疑 ,为“ 00后”正名。并深入思考 ,面对新时代、人生新舞台,</a:t>
            </a:r>
            <a:endParaRPr lang="zh-CN" altLang="en-US" sz="4800">
              <a:sym typeface="+mn-ea"/>
            </a:endParaRPr>
          </a:p>
          <a:p>
            <a:pPr marL="0" indent="0">
              <a:buNone/>
            </a:pPr>
            <a:r>
              <a:rPr lang="zh-CN" altLang="en-US" sz="4800">
                <a:sym typeface="+mn-ea"/>
              </a:rPr>
              <a:t>“ 00后”该怎样做 ,才能在时代大潮中建功立业 ,用奋斗成就有价值的人生 。</a:t>
            </a:r>
            <a:endParaRPr lang="zh-CN" altLang="en-US" sz="4800"/>
          </a:p>
          <a:p>
            <a:endParaRPr lang="zh-CN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3250" y="1395730"/>
            <a:ext cx="11239500" cy="526224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indent="266700"/>
            <a:r>
              <a:rPr lang="zh-CN" alt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以</a:t>
            </a:r>
            <a:r>
              <a:rPr lang="en-US" altLang="zh-CN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“00</a:t>
            </a:r>
            <a:r>
              <a:rPr lang="zh-CN" alt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后</a:t>
            </a:r>
            <a:r>
              <a:rPr lang="en-US" altLang="zh-CN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  <a:r>
              <a:rPr lang="zh-CN" alt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的身份写</a:t>
            </a:r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266700"/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针对材料中对</a:t>
            </a:r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“00</a:t>
            </a:r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后</a:t>
            </a:r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的质疑（标签）进行辩驳，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266700"/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为</a:t>
            </a:r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“00</a:t>
            </a:r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后</a:t>
            </a:r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正名，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266700"/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联系自己的认识和体验，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266700"/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思考新时代如何接过时代接力棒，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266700"/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自拟标题，以</a:t>
            </a:r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我为</a:t>
            </a:r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00</a:t>
            </a:r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后代言</a:t>
            </a:r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为副标题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428003" y="45285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6600" dirty="0" smtClean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审出写作要求：</a:t>
            </a:r>
            <a:endParaRPr lang="zh-CN" altLang="en-US" sz="6600" dirty="0">
              <a:solidFill>
                <a:srgbClr val="FF00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599" y="452926"/>
            <a:ext cx="11792035" cy="1320800"/>
          </a:xfrm>
        </p:spPr>
        <p:txBody>
          <a:bodyPr>
            <a:normAutofit fontScale="90000"/>
          </a:bodyPr>
          <a:lstStyle/>
          <a:p>
            <a:r>
              <a:rPr lang="zh-CN" altLang="en-US" sz="6600" b="1" dirty="0" smtClean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存在的问题</a:t>
            </a:r>
            <a:r>
              <a:rPr lang="en-US" altLang="zh-CN" sz="6600" b="1" dirty="0" smtClean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——</a:t>
            </a:r>
            <a:br>
              <a:rPr lang="en-US" altLang="zh-CN" sz="6600" b="1" dirty="0" smtClean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6600" b="1" dirty="0" smtClean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         </a:t>
            </a:r>
            <a:r>
              <a:rPr lang="zh-CN" altLang="en-US" sz="6600" b="1" dirty="0" smtClean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内容偏离，不能紧扣写作中心</a:t>
            </a:r>
            <a:endParaRPr lang="zh-CN" altLang="en-US" sz="6600" b="1" dirty="0">
              <a:solidFill>
                <a:srgbClr val="FF00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9025" y="3145327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sz="5400" b="1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解决方法：</a:t>
            </a:r>
            <a:endParaRPr lang="en-US" altLang="zh-CN" sz="5400" b="1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zh-CN" altLang="en-US" sz="5400" b="1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明确什么是中心。</a:t>
            </a:r>
            <a:endParaRPr lang="zh-CN" altLang="en-US" sz="5400" b="1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endParaRPr lang="zh-CN" altLang="en-US" sz="5400" b="1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0355" y="530860"/>
            <a:ext cx="11099165" cy="5086985"/>
          </a:xfrm>
          <a:solidFill>
            <a:schemeClr val="bg1">
              <a:alpha val="57000"/>
            </a:schemeClr>
          </a:solidFill>
        </p:spPr>
        <p:txBody>
          <a:bodyPr>
            <a:noAutofit/>
          </a:bodyPr>
          <a:p>
            <a:pPr marL="0" indent="0" algn="ctr">
              <a:buNone/>
            </a:pPr>
            <a:r>
              <a:rPr lang="zh-CN" altLang="en-US" sz="4000"/>
              <a:t>拒绝标签与偏见， 00后自有精彩人生</a:t>
            </a:r>
            <a:endParaRPr lang="zh-CN" altLang="en-US" sz="4000"/>
          </a:p>
          <a:p>
            <a:pPr marL="0" indent="0" algn="ctr">
              <a:buNone/>
            </a:pPr>
            <a:r>
              <a:rPr lang="zh-CN" altLang="en-US" sz="4000"/>
              <a:t>——我为“ 00后”代言</a:t>
            </a:r>
            <a:endParaRPr lang="zh-CN" altLang="en-US" sz="4000"/>
          </a:p>
          <a:p>
            <a:pPr marL="0" indent="0">
              <a:buNone/>
            </a:pPr>
            <a:r>
              <a:rPr lang="en-US" altLang="zh-CN" sz="4000"/>
              <a:t>		</a:t>
            </a:r>
            <a:r>
              <a:rPr lang="zh-CN" altLang="en-US" sz="4000"/>
              <a:t>2019年，最早一批 00后也迈入了成年人的队伍。但这群充满无限可能的年轻人却并不被看好，甚至有人直言 00后是垮掉的一代，缺乏承担新时代使命的能力，而我却想为 00后代言，拒绝标签与偏见， 00后自有精彩人生。</a:t>
            </a:r>
            <a:endParaRPr lang="zh-CN" altLang="en-US" sz="400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61365" y="5115560"/>
            <a:ext cx="8834120" cy="1320800"/>
          </a:xfrm>
        </p:spPr>
        <p:txBody>
          <a:bodyPr>
            <a:normAutofit/>
          </a:bodyPr>
          <a:p>
            <a:r>
              <a:rPr lang="zh-CN" altLang="en-US" sz="6600" b="1" dirty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开篇扣材料，亮明观点。</a:t>
            </a:r>
            <a:endParaRPr lang="zh-CN" altLang="en-US" sz="6600" b="1" dirty="0">
              <a:solidFill>
                <a:srgbClr val="FF00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2009</Words>
  <Application>WPS 演示</Application>
  <PresentationFormat>宽屏</PresentationFormat>
  <Paragraphs>74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1" baseType="lpstr">
      <vt:lpstr>Arial</vt:lpstr>
      <vt:lpstr>宋体</vt:lpstr>
      <vt:lpstr>Wingdings</vt:lpstr>
      <vt:lpstr>Wingdings 3</vt:lpstr>
      <vt:lpstr>Arial</vt:lpstr>
      <vt:lpstr>华文隶书</vt:lpstr>
      <vt:lpstr>Calibri</vt:lpstr>
      <vt:lpstr>Times New Roman</vt:lpstr>
      <vt:lpstr>黑体</vt:lpstr>
      <vt:lpstr>方正姚体</vt:lpstr>
      <vt:lpstr>Trebuchet MS</vt:lpstr>
      <vt:lpstr>华文新魏</vt:lpstr>
      <vt:lpstr>微软雅黑</vt:lpstr>
      <vt:lpstr>Arial Unicode MS</vt:lpstr>
      <vt:lpstr>Aharoni</vt:lpstr>
      <vt:lpstr>等线</vt:lpstr>
      <vt:lpstr>楷体</vt:lpstr>
      <vt:lpstr>平面</vt:lpstr>
      <vt:lpstr> “我为‘00后’代言”为副标题作文评讲</vt:lpstr>
      <vt:lpstr>PowerPoint 演示文稿</vt:lpstr>
      <vt:lpstr>【失误表现】 </vt:lpstr>
      <vt:lpstr>存在的问题——审题</vt:lpstr>
      <vt:lpstr>PowerPoint 演示文稿</vt:lpstr>
      <vt:lpstr>审出写作内容：</vt:lpstr>
      <vt:lpstr>审出写作内容：</vt:lpstr>
      <vt:lpstr>存在的问题——          内容偏离，不能紧扣写作中心</vt:lpstr>
      <vt:lpstr>存在的问题——          内容偏离，不能紧扣写作中心</vt:lpstr>
      <vt:lpstr>开篇扣材料，亮明观点。</vt:lpstr>
      <vt:lpstr>回应材料中人们的质疑，具有全面的思维意识。</vt:lpstr>
      <vt:lpstr>开篇扣材料，亮明观点。</vt:lpstr>
      <vt:lpstr>联系自身的认识和体验。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透视与升格：满分作文怎样写成！ </dc:title>
  <dc:creator>李素亭</dc:creator>
  <cp:lastModifiedBy>澈麻</cp:lastModifiedBy>
  <cp:revision>11</cp:revision>
  <dcterms:created xsi:type="dcterms:W3CDTF">2020-03-22T14:52:00Z</dcterms:created>
  <dcterms:modified xsi:type="dcterms:W3CDTF">2020-09-02T11:22:27Z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