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6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80" r:id="rId24"/>
    <p:sldId id="281" r:id="rId25"/>
    <p:sldId id="279" r:id="rId26"/>
    <p:sldId id="282" r:id="rId27"/>
    <p:sldId id="284" r:id="rId28"/>
    <p:sldId id="285" r:id="rId29"/>
    <p:sldId id="286" r:id="rId30"/>
    <p:sldId id="287" r:id="rId31"/>
    <p:sldId id="288" r:id="rId32"/>
    <p:sldId id="283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60"/>
  </p:normalViewPr>
  <p:slideViewPr>
    <p:cSldViewPr>
      <p:cViewPr varScale="1">
        <p:scale>
          <a:sx n="112" d="100"/>
          <a:sy n="112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DE3-A1BF-4A9E-86F9-4C9D0916984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6E5E-9557-4E26-BCA5-6D29A9C8E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8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DE3-A1BF-4A9E-86F9-4C9D0916984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6E5E-9557-4E26-BCA5-6D29A9C8E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8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DE3-A1BF-4A9E-86F9-4C9D0916984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6E5E-9557-4E26-BCA5-6D29A9C8E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6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DE3-A1BF-4A9E-86F9-4C9D0916984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6E5E-9557-4E26-BCA5-6D29A9C8E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6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DE3-A1BF-4A9E-86F9-4C9D0916984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6E5E-9557-4E26-BCA5-6D29A9C8E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0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DE3-A1BF-4A9E-86F9-4C9D0916984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6E5E-9557-4E26-BCA5-6D29A9C8E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32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DE3-A1BF-4A9E-86F9-4C9D0916984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6E5E-9557-4E26-BCA5-6D29A9C8E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82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DE3-A1BF-4A9E-86F9-4C9D0916984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6E5E-9557-4E26-BCA5-6D29A9C8E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28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DE3-A1BF-4A9E-86F9-4C9D0916984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6E5E-9557-4E26-BCA5-6D29A9C8E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65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DE3-A1BF-4A9E-86F9-4C9D0916984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6E5E-9557-4E26-BCA5-6D29A9C8E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5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DE3-A1BF-4A9E-86F9-4C9D0916984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6E5E-9557-4E26-BCA5-6D29A9C8E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4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7DDE3-A1BF-4A9E-86F9-4C9D0916984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56E5E-9557-4E26-BCA5-6D29A9C8E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4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rgbClr val="002060"/>
                </a:solidFill>
              </a:rPr>
              <a:t>文言文常见特殊句式</a:t>
            </a:r>
            <a:endParaRPr lang="zh-CN" altLang="en-US" sz="6600" b="1" dirty="0">
              <a:solidFill>
                <a:srgbClr val="00206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832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二、用副词加强表达的判断句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在主语之后、名词性谓语之前加上各种副词</a:t>
            </a:r>
            <a:r>
              <a:rPr lang="en-US" altLang="zh-CN" dirty="0" smtClean="0"/>
              <a:t>,</a:t>
            </a:r>
            <a:r>
              <a:rPr lang="zh-CN" altLang="en-US" dirty="0" smtClean="0"/>
              <a:t>构成具有各种不同语气的判断句。这里的副词并不是该句作为判断句的标志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它本身也不表示判断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只起到加强语气或修饰的作用。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878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sz="2800" dirty="0" smtClean="0"/>
              <a:t>“即”“乃”“则” “亦”、“必”“固”“诚” 、“盖”“殆” 、“悉”“皆”、“本”“素” 等副词表示肯定判断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表示肯定语气的判断句</a:t>
            </a:r>
            <a:r>
              <a:rPr lang="zh-CN" altLang="en-US" dirty="0" smtClean="0"/>
              <a:t>“即”“乃”“则” “亦” 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ja-JP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①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当立者</a:t>
            </a:r>
            <a:r>
              <a:rPr lang="ja-JP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乃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公子扶苏。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(《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史记・陈涉世家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》</a:t>
            </a:r>
          </a:p>
          <a:p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②梁父</a:t>
            </a:r>
            <a:r>
              <a:rPr lang="ja-JP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即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楚将项燕。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(《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史记・项羽本纪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》 )</a:t>
            </a:r>
          </a:p>
          <a:p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③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此</a:t>
            </a:r>
            <a:r>
              <a:rPr lang="ja-JP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则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岳阳楼之大观也。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范仲淹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《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岳阳楼记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》)</a:t>
            </a:r>
          </a:p>
          <a:p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④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生</a:t>
            </a:r>
            <a:r>
              <a:rPr lang="ja-JP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亦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我所欲。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(《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孟子・告子上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》 )</a:t>
            </a:r>
          </a:p>
          <a:p>
            <a:endParaRPr lang="en-US" altLang="ja-JP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这类判断句中的“乃、即、则、亦”在句中起加强 肯定语气的作用。“乃”、“即”、“则”表“就是”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,“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亦” 表“也是”。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9240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谓语前加上“必、固、诚”等表示的语气更加肯定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如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:</a:t>
            </a:r>
          </a:p>
          <a:p>
            <a:endParaRPr lang="en-US" altLang="ja-JP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⑤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夺项王天下者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ja-JP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必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沛公也。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(《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史记・项羽本 纪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》 )</a:t>
            </a:r>
          </a:p>
          <a:p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⑥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此</a:t>
            </a:r>
            <a:r>
              <a:rPr lang="ja-JP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诚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危急存亡之秋也。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(《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三国志・诸葛亮 传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》 )</a:t>
            </a:r>
          </a:p>
          <a:p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⑦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斯</a:t>
            </a:r>
            <a:r>
              <a:rPr lang="ja-JP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固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百世之遇也。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张溥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《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五人墓碑记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》 )</a:t>
            </a:r>
          </a:p>
          <a:p>
            <a:endParaRPr lang="en-US" altLang="ja-JP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这几个副词表示的语气更加肯定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因而这种判断 句的语气也就更加肯定。“必”表“必定是”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,“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诚”表“实在是”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,“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固”表“实在是”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,“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本来是”。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6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在谓语前加上“盖、殆”表示推测语气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,“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盖、 殆”可以译成“大概”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如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: </a:t>
            </a:r>
          </a:p>
          <a:p>
            <a:endParaRPr lang="en-US" altLang="ja-JP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①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列御寇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ja-JP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盖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有道之士也。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(《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庄子・杂篇・让 王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》 )</a:t>
            </a:r>
          </a:p>
          <a:p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②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此</a:t>
            </a:r>
            <a:r>
              <a:rPr lang="ja-JP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殆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天所以资将军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将军岂有意乎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?(《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三国 志・诸葛亮传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》 )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21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谓语前加上“悉、皆”表示范围。如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:</a:t>
            </a:r>
          </a:p>
          <a:p>
            <a:endParaRPr lang="en-US" altLang="ja-JP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①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夫六国与秦</a:t>
            </a:r>
            <a:r>
              <a:rPr lang="ja-JP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皆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诸侯。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苏洵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《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六国论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》)</a:t>
            </a:r>
          </a:p>
          <a:p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②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此</a:t>
            </a:r>
            <a:r>
              <a:rPr lang="ja-JP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悉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贞良死节之臣。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(《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三国志・诸葛亮传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》 )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46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、本、素等表示时态，表本来是，向来是：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臣</a:t>
            </a:r>
            <a:r>
              <a:rPr lang="zh-CN" altLang="en-US" dirty="0" smtClean="0">
                <a:solidFill>
                  <a:srgbClr val="FF0000"/>
                </a:solidFill>
              </a:rPr>
              <a:t>本</a:t>
            </a:r>
            <a:r>
              <a:rPr lang="zh-CN" altLang="en-US" dirty="0" smtClean="0"/>
              <a:t>布衣。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出师表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且相如</a:t>
            </a:r>
            <a:r>
              <a:rPr lang="zh-CN" altLang="en-US" dirty="0" smtClean="0">
                <a:solidFill>
                  <a:srgbClr val="FF0000"/>
                </a:solidFill>
              </a:rPr>
              <a:t>素</a:t>
            </a:r>
            <a:r>
              <a:rPr lang="zh-CN" altLang="en-US" dirty="0" smtClean="0"/>
              <a:t>贱人。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415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被动句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被动句是指主语与谓语之间的关系是被动关系，也就是说，主语是谓语动词所表示的行为的被动者、受事者，而不是主动者、实施者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4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被动句主要有两大类型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一、有</a:t>
            </a:r>
            <a:r>
              <a:rPr lang="zh-CN" altLang="en-US" dirty="0"/>
              <a:t>标志的被动句，即借助一些被动词来</a:t>
            </a:r>
            <a:r>
              <a:rPr lang="zh-CN" altLang="en-US" dirty="0" smtClean="0"/>
              <a:t>表示。</a:t>
            </a:r>
            <a:endParaRPr lang="en-US" altLang="zh-CN" dirty="0" smtClean="0"/>
          </a:p>
          <a:p>
            <a:r>
              <a:rPr lang="zh-CN" altLang="en-US" dirty="0" smtClean="0"/>
              <a:t>二、无</a:t>
            </a:r>
            <a:r>
              <a:rPr lang="zh-CN" altLang="en-US" dirty="0"/>
              <a:t>标志的被动句，也叫意念被动句。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0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有标志的被动句式主要有四种：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）用</a:t>
            </a:r>
            <a:r>
              <a:rPr lang="zh-CN" altLang="en-US" dirty="0">
                <a:solidFill>
                  <a:srgbClr val="FF0000"/>
                </a:solidFill>
              </a:rPr>
              <a:t>“于”表示被动</a:t>
            </a:r>
            <a:r>
              <a:rPr lang="zh-CN" altLang="en-US" dirty="0" smtClean="0">
                <a:solidFill>
                  <a:srgbClr val="FF0000"/>
                </a:solidFill>
              </a:rPr>
              <a:t>关系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用介词“于”引出行为的主动者，“于”放到动词后，它的形式是：“动词</a:t>
            </a:r>
            <a:r>
              <a:rPr lang="en-US" altLang="zh-CN" dirty="0"/>
              <a:t>+</a:t>
            </a:r>
            <a:r>
              <a:rPr lang="zh-CN" altLang="en-US" dirty="0"/>
              <a:t>于</a:t>
            </a:r>
            <a:r>
              <a:rPr lang="en-US" altLang="zh-CN" dirty="0"/>
              <a:t>+</a:t>
            </a:r>
            <a:r>
              <a:rPr lang="zh-CN" altLang="en-US" dirty="0"/>
              <a:t>主动者”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例如</a:t>
            </a:r>
            <a:r>
              <a:rPr lang="zh-CN" altLang="en-US" dirty="0"/>
              <a:t>：王建禽</a:t>
            </a:r>
            <a:r>
              <a:rPr lang="zh-CN" altLang="en-US" dirty="0">
                <a:solidFill>
                  <a:srgbClr val="FF0000"/>
                </a:solidFill>
              </a:rPr>
              <a:t>于</a:t>
            </a:r>
            <a:r>
              <a:rPr lang="zh-CN" altLang="en-US" dirty="0"/>
              <a:t>秦。（禽，通“擒”） </a:t>
            </a:r>
            <a:endParaRPr lang="en-US" altLang="zh-CN" dirty="0" smtClean="0"/>
          </a:p>
          <a:p>
            <a:r>
              <a:rPr lang="zh-CN" altLang="en-US" dirty="0" smtClean="0"/>
              <a:t>句</a:t>
            </a:r>
            <a:r>
              <a:rPr lang="zh-CN" altLang="en-US" dirty="0"/>
              <a:t>中的“于”用在动词“禽”的后边，引出动作行为的主动者“秦”，表示被动。“于”可译为“被”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这种</a:t>
            </a:r>
            <a:r>
              <a:rPr lang="zh-CN" altLang="en-US" dirty="0"/>
              <a:t>被动句有两个条件：一是主语是被动者，二是句子里有表示被动的词“于”。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049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）用</a:t>
            </a:r>
            <a:r>
              <a:rPr lang="zh-CN" altLang="en-US" dirty="0">
                <a:solidFill>
                  <a:srgbClr val="FF0000"/>
                </a:solidFill>
              </a:rPr>
              <a:t>“见”来表示被动</a:t>
            </a:r>
            <a:r>
              <a:rPr lang="zh-CN" altLang="en-US" dirty="0" smtClean="0">
                <a:solidFill>
                  <a:srgbClr val="FF0000"/>
                </a:solidFill>
              </a:rPr>
              <a:t>关系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在动词前用“见”或又在动词后加“于”引进主动者。它的形式是：“见</a:t>
            </a:r>
            <a:r>
              <a:rPr lang="en-US" altLang="zh-CN" dirty="0"/>
              <a:t>+</a:t>
            </a:r>
            <a:r>
              <a:rPr lang="zh-CN" altLang="en-US" dirty="0"/>
              <a:t>动词”或者“见</a:t>
            </a:r>
            <a:r>
              <a:rPr lang="en-US" altLang="zh-CN" dirty="0"/>
              <a:t>+</a:t>
            </a:r>
            <a:r>
              <a:rPr lang="zh-CN" altLang="en-US" dirty="0"/>
              <a:t>动词</a:t>
            </a:r>
            <a:r>
              <a:rPr lang="en-US" altLang="zh-CN" dirty="0"/>
              <a:t>+</a:t>
            </a:r>
            <a:r>
              <a:rPr lang="zh-CN" altLang="en-US" dirty="0"/>
              <a:t>于</a:t>
            </a:r>
            <a:r>
              <a:rPr lang="en-US" altLang="zh-CN" dirty="0"/>
              <a:t>+</a:t>
            </a:r>
            <a:r>
              <a:rPr lang="zh-CN" altLang="en-US" dirty="0"/>
              <a:t>主动者”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①秦城恐不可得，徒</a:t>
            </a:r>
            <a:r>
              <a:rPr lang="zh-CN" altLang="en-US" dirty="0">
                <a:solidFill>
                  <a:srgbClr val="FF0000"/>
                </a:solidFill>
              </a:rPr>
              <a:t>见</a:t>
            </a:r>
            <a:r>
              <a:rPr lang="zh-CN" altLang="en-US" dirty="0"/>
              <a:t>欺。（司马迁</a:t>
            </a:r>
            <a:r>
              <a:rPr lang="en-US" altLang="zh-CN" dirty="0"/>
              <a:t>《</a:t>
            </a:r>
            <a:r>
              <a:rPr lang="zh-CN" altLang="en-US" dirty="0"/>
              <a:t>廉颇蔺相如列传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②臣恐</a:t>
            </a:r>
            <a:r>
              <a:rPr lang="zh-CN" altLang="en-US" dirty="0">
                <a:solidFill>
                  <a:srgbClr val="FF0000"/>
                </a:solidFill>
              </a:rPr>
              <a:t>见</a:t>
            </a:r>
            <a:r>
              <a:rPr lang="zh-CN" altLang="en-US" dirty="0"/>
              <a:t>欺</a:t>
            </a:r>
            <a:r>
              <a:rPr lang="zh-CN" altLang="en-US" dirty="0">
                <a:solidFill>
                  <a:srgbClr val="FF0000"/>
                </a:solidFill>
              </a:rPr>
              <a:t>于</a:t>
            </a:r>
            <a:r>
              <a:rPr lang="zh-CN" altLang="en-US" dirty="0"/>
              <a:t>王而负赵。（司马迁</a:t>
            </a:r>
            <a:r>
              <a:rPr lang="en-US" altLang="zh-CN" dirty="0"/>
              <a:t>《</a:t>
            </a:r>
            <a:r>
              <a:rPr lang="zh-CN" altLang="en-US" dirty="0"/>
              <a:t>廉颇蔺相如列传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352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文言特殊句式一般分四类：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sz="4400" dirty="0" smtClean="0"/>
              <a:t>判断句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zh-CN" altLang="en-US" sz="4400" dirty="0" smtClean="0"/>
              <a:t>被动句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zh-CN" altLang="en-US" sz="4400" dirty="0" smtClean="0"/>
              <a:t>省略句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zh-CN" altLang="en-US" sz="4400" dirty="0" smtClean="0"/>
              <a:t>倒装句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2156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）用</a:t>
            </a:r>
            <a:r>
              <a:rPr lang="zh-CN" altLang="en-US" dirty="0">
                <a:solidFill>
                  <a:srgbClr val="FF0000"/>
                </a:solidFill>
              </a:rPr>
              <a:t>“为”表示被动关系。</a:t>
            </a:r>
          </a:p>
          <a:p>
            <a:r>
              <a:rPr lang="zh-CN" altLang="en-US" dirty="0"/>
              <a:t>“为”放在动词前边引出行为的主动者，它的形式是：“为</a:t>
            </a:r>
            <a:r>
              <a:rPr lang="en-US" altLang="zh-CN" dirty="0"/>
              <a:t>+</a:t>
            </a:r>
            <a:r>
              <a:rPr lang="zh-CN" altLang="en-US" dirty="0"/>
              <a:t>主动者</a:t>
            </a:r>
            <a:r>
              <a:rPr lang="en-US" altLang="zh-CN" dirty="0"/>
              <a:t>+</a:t>
            </a:r>
            <a:r>
              <a:rPr lang="zh-CN" altLang="en-US" dirty="0"/>
              <a:t>动词</a:t>
            </a:r>
            <a:r>
              <a:rPr lang="zh-CN" altLang="en-US" dirty="0" smtClean="0"/>
              <a:t>”或者</a:t>
            </a:r>
            <a:r>
              <a:rPr lang="zh-CN" altLang="en-US" dirty="0"/>
              <a:t>“为</a:t>
            </a:r>
            <a:r>
              <a:rPr lang="en-US" altLang="zh-CN" dirty="0"/>
              <a:t>+</a:t>
            </a:r>
            <a:r>
              <a:rPr lang="zh-CN" altLang="en-US" dirty="0"/>
              <a:t>主动者</a:t>
            </a:r>
            <a:r>
              <a:rPr lang="en-US" altLang="zh-CN" dirty="0"/>
              <a:t>+</a:t>
            </a:r>
            <a:r>
              <a:rPr lang="zh-CN" altLang="en-US" dirty="0"/>
              <a:t>所</a:t>
            </a:r>
            <a:r>
              <a:rPr lang="en-US" altLang="zh-CN" dirty="0"/>
              <a:t>+</a:t>
            </a:r>
            <a:r>
              <a:rPr lang="zh-CN" altLang="en-US" dirty="0"/>
              <a:t>动词”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①茅屋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zh-CN" altLang="en-US" dirty="0"/>
              <a:t>秋</a:t>
            </a:r>
            <a:r>
              <a:rPr lang="zh-CN" altLang="en-US" dirty="0">
                <a:solidFill>
                  <a:srgbClr val="FF0000"/>
                </a:solidFill>
              </a:rPr>
              <a:t>风</a:t>
            </a:r>
            <a:r>
              <a:rPr lang="zh-CN" altLang="en-US" dirty="0"/>
              <a:t>所破（杜甫</a:t>
            </a:r>
            <a:r>
              <a:rPr lang="en-US" altLang="zh-CN" dirty="0"/>
              <a:t>《</a:t>
            </a:r>
            <a:r>
              <a:rPr lang="zh-CN" altLang="en-US" dirty="0"/>
              <a:t>茅屋为秋风所破歌</a:t>
            </a:r>
            <a:r>
              <a:rPr lang="en-US" altLang="zh-CN" dirty="0"/>
              <a:t>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②</a:t>
            </a:r>
            <a:r>
              <a:rPr lang="zh-CN" altLang="en-US" dirty="0"/>
              <a:t>吴广素爱人，士卒多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zh-CN" altLang="en-US" dirty="0"/>
              <a:t>用者。（司马迁</a:t>
            </a:r>
            <a:r>
              <a:rPr lang="en-US" altLang="zh-CN" dirty="0"/>
              <a:t>《</a:t>
            </a:r>
            <a:r>
              <a:rPr lang="zh-CN" altLang="en-US" dirty="0"/>
              <a:t>陈涉世家</a:t>
            </a:r>
            <a:r>
              <a:rPr lang="en-US" altLang="zh-CN" dirty="0"/>
              <a:t>》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 smtClean="0"/>
              <a:t>③不</a:t>
            </a:r>
            <a:r>
              <a:rPr lang="zh-CN" altLang="en-US" dirty="0"/>
              <a:t>者，若属皆且</a:t>
            </a:r>
            <a:r>
              <a:rPr lang="zh-CN" altLang="en-US" dirty="0">
                <a:solidFill>
                  <a:srgbClr val="FF0000"/>
                </a:solidFill>
              </a:rPr>
              <a:t>为所</a:t>
            </a:r>
            <a:r>
              <a:rPr lang="zh-CN" altLang="en-US" dirty="0"/>
              <a:t>虏。（司马迁</a:t>
            </a:r>
            <a:r>
              <a:rPr lang="en-US" altLang="zh-CN" dirty="0"/>
              <a:t>《</a:t>
            </a:r>
            <a:r>
              <a:rPr lang="zh-CN" altLang="en-US" dirty="0"/>
              <a:t>鸿门宴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57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）用</a:t>
            </a:r>
            <a:r>
              <a:rPr lang="zh-CN" altLang="en-US" dirty="0"/>
              <a:t>“受”“被”“受</a:t>
            </a:r>
            <a:r>
              <a:rPr lang="en-US" altLang="zh-CN" dirty="0"/>
              <a:t>……</a:t>
            </a:r>
            <a:r>
              <a:rPr lang="zh-CN" altLang="en-US" dirty="0"/>
              <a:t>于”表示被动关系。</a:t>
            </a:r>
          </a:p>
          <a:p>
            <a:r>
              <a:rPr lang="zh-CN" altLang="en-US" dirty="0" smtClean="0"/>
              <a:t>形式：</a:t>
            </a:r>
            <a:r>
              <a:rPr lang="zh-CN" altLang="en-US" dirty="0"/>
              <a:t>“被（受）</a:t>
            </a:r>
            <a:r>
              <a:rPr lang="en-US" altLang="zh-CN" dirty="0"/>
              <a:t>+</a:t>
            </a:r>
            <a:r>
              <a:rPr lang="zh-CN" altLang="en-US" dirty="0"/>
              <a:t>动词”或者“被（受）</a:t>
            </a:r>
            <a:r>
              <a:rPr lang="en-US" altLang="zh-CN" dirty="0"/>
              <a:t>+</a:t>
            </a:r>
            <a:r>
              <a:rPr lang="zh-CN" altLang="en-US" dirty="0"/>
              <a:t>动词</a:t>
            </a:r>
            <a:r>
              <a:rPr lang="en-US" altLang="zh-CN" dirty="0"/>
              <a:t>+</a:t>
            </a:r>
            <a:r>
              <a:rPr lang="zh-CN" altLang="en-US" dirty="0"/>
              <a:t>于</a:t>
            </a:r>
            <a:r>
              <a:rPr lang="en-US" altLang="zh-CN" dirty="0"/>
              <a:t>+</a:t>
            </a:r>
            <a:r>
              <a:rPr lang="zh-CN" altLang="en-US" dirty="0"/>
              <a:t>主动者”。例如：</a:t>
            </a:r>
          </a:p>
          <a:p>
            <a:r>
              <a:rPr lang="zh-CN" altLang="en-US" dirty="0"/>
              <a:t>①信而见疑，忠而</a:t>
            </a:r>
            <a:r>
              <a:rPr lang="zh-CN" altLang="en-US" dirty="0">
                <a:solidFill>
                  <a:srgbClr val="FF0000"/>
                </a:solidFill>
              </a:rPr>
              <a:t>被</a:t>
            </a:r>
            <a:r>
              <a:rPr lang="zh-CN" altLang="en-US" dirty="0"/>
              <a:t>谤，能无怨乎</a:t>
            </a:r>
            <a:r>
              <a:rPr lang="en-US" altLang="zh-CN" dirty="0"/>
              <a:t>? </a:t>
            </a:r>
            <a:r>
              <a:rPr lang="zh-CN" altLang="en-US" dirty="0"/>
              <a:t>（“见”也表被动）（司马迁</a:t>
            </a:r>
            <a:r>
              <a:rPr lang="en-US" altLang="zh-CN" dirty="0"/>
              <a:t>《</a:t>
            </a:r>
            <a:r>
              <a:rPr lang="zh-CN" altLang="en-US" dirty="0"/>
              <a:t>屈原列传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②予犹记周公之</a:t>
            </a:r>
            <a:r>
              <a:rPr lang="zh-CN" altLang="en-US" dirty="0">
                <a:solidFill>
                  <a:srgbClr val="FF0000"/>
                </a:solidFill>
              </a:rPr>
              <a:t>被</a:t>
            </a:r>
            <a:r>
              <a:rPr lang="zh-CN" altLang="en-US" dirty="0"/>
              <a:t>逮，在丁卯三月之望。”（张溥</a:t>
            </a:r>
            <a:r>
              <a:rPr lang="en-US" altLang="zh-CN" dirty="0"/>
              <a:t>《</a:t>
            </a:r>
            <a:r>
              <a:rPr lang="zh-CN" altLang="en-US" dirty="0"/>
              <a:t>五人墓碑记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③吾不能举全吴之地，十万之众，</a:t>
            </a:r>
            <a:r>
              <a:rPr lang="zh-CN" altLang="en-US" dirty="0">
                <a:solidFill>
                  <a:srgbClr val="FF0000"/>
                </a:solidFill>
              </a:rPr>
              <a:t>受</a:t>
            </a:r>
            <a:r>
              <a:rPr lang="zh-CN" altLang="en-US" dirty="0"/>
              <a:t>制</a:t>
            </a:r>
            <a:r>
              <a:rPr lang="zh-CN" altLang="en-US" dirty="0">
                <a:solidFill>
                  <a:srgbClr val="FF0000"/>
                </a:solidFill>
              </a:rPr>
              <a:t>于</a:t>
            </a:r>
            <a:r>
              <a:rPr lang="zh-CN" altLang="en-US" dirty="0"/>
              <a:t>人。（司马光</a:t>
            </a:r>
            <a:r>
              <a:rPr lang="en-US" altLang="zh-CN" dirty="0"/>
              <a:t>《</a:t>
            </a:r>
            <a:r>
              <a:rPr lang="zh-CN" altLang="en-US" dirty="0"/>
              <a:t>赤壁之战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38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无标志的被动</a:t>
            </a:r>
            <a:r>
              <a:rPr lang="zh-CN" altLang="en-US" dirty="0" smtClean="0"/>
              <a:t>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无标志的被动句，是指句子不含有被动词的被动句，也就是意念上的被动句，这需要根据上下文的语义来</a:t>
            </a:r>
            <a:r>
              <a:rPr lang="zh-CN" altLang="en-US" dirty="0" smtClean="0"/>
              <a:t>判别。例如：</a:t>
            </a:r>
            <a:endParaRPr lang="en-US" altLang="zh-CN" dirty="0" smtClean="0"/>
          </a:p>
          <a:p>
            <a:r>
              <a:rPr lang="zh-CN" altLang="zh-CN" dirty="0"/>
              <a:t>①荆州之民附操者，</a:t>
            </a:r>
            <a:r>
              <a:rPr lang="zh-CN" altLang="zh-CN" dirty="0">
                <a:solidFill>
                  <a:srgbClr val="FF0000"/>
                </a:solidFill>
              </a:rPr>
              <a:t>逼</a:t>
            </a:r>
            <a:r>
              <a:rPr lang="zh-CN" altLang="zh-CN" dirty="0"/>
              <a:t>兵势耳。（《资治通鉴》）这里的“逼兵势”是“被兵势所逼”的意思。</a:t>
            </a:r>
          </a:p>
          <a:p>
            <a:r>
              <a:rPr lang="zh-CN" altLang="zh-CN" dirty="0"/>
              <a:t>②蔓草犹不可</a:t>
            </a:r>
            <a:r>
              <a:rPr lang="zh-CN" altLang="zh-CN" dirty="0">
                <a:solidFill>
                  <a:srgbClr val="FF0000"/>
                </a:solidFill>
              </a:rPr>
              <a:t>除</a:t>
            </a:r>
            <a:r>
              <a:rPr lang="zh-CN" altLang="zh-CN" dirty="0"/>
              <a:t>，况君之宠弟乎</a:t>
            </a:r>
            <a:r>
              <a:rPr lang="en-US" altLang="zh-CN" dirty="0"/>
              <a:t>? </a:t>
            </a:r>
            <a:r>
              <a:rPr lang="zh-CN" altLang="zh-CN" dirty="0"/>
              <a:t>（《左传·郑伯克段于鄢》）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39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省略句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省略是为了避免重复、突出新信息并使上下文紧密连接的一种语法 修辞手段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古今汉语都有成分省略，但在古汉语中，省略现象更为普遍，而且按照现代汉语习惯，一些不能省略的成分也都省略了。</a:t>
            </a:r>
          </a:p>
        </p:txBody>
      </p:sp>
    </p:spTree>
    <p:extLst>
      <p:ext uri="{BB962C8B-B14F-4D97-AF65-F5344CB8AC3E}">
        <p14:creationId xmlns:p14="http://schemas.microsoft.com/office/powerpoint/2010/main" val="3211321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5719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/>
              <a:t>省略句的类型：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、、主语的省略，就是把主语省略掉。</a:t>
            </a:r>
          </a:p>
          <a:p>
            <a:r>
              <a:rPr lang="zh-CN" altLang="en-US" dirty="0"/>
              <a:t>⑴承前省</a:t>
            </a:r>
          </a:p>
          <a:p>
            <a:r>
              <a:rPr lang="zh-CN" altLang="en-US" dirty="0"/>
              <a:t>如：永州之野产异蛇，（蛇）黑质而白章；（蛇）触草木，（草木）尽死；（蛇）以啮人，（人）无御之者。（柳宗元</a:t>
            </a:r>
            <a:r>
              <a:rPr lang="en-US" altLang="zh-CN" dirty="0"/>
              <a:t>《</a:t>
            </a:r>
            <a:r>
              <a:rPr lang="zh-CN" altLang="en-US" dirty="0"/>
              <a:t>捕蛇者说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⑵蒙后省</a:t>
            </a:r>
          </a:p>
          <a:p>
            <a:r>
              <a:rPr lang="zh-CN" altLang="en-US" dirty="0"/>
              <a:t>如：沛公谓张良曰：“从此道至吾军，不过二十里耳。（公）度我至军中，公乃入。”（司马迁</a:t>
            </a:r>
            <a:r>
              <a:rPr lang="en-US" altLang="zh-CN" dirty="0"/>
              <a:t>《</a:t>
            </a:r>
            <a:r>
              <a:rPr lang="zh-CN" altLang="en-US" dirty="0"/>
              <a:t>鸿门宴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525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⑶自述省</a:t>
            </a:r>
          </a:p>
          <a:p>
            <a:r>
              <a:rPr lang="zh-CN" altLang="en-US" dirty="0"/>
              <a:t>如：（予）爱是溪，入二三里，得其尤绝者家焉。（柳宗元</a:t>
            </a:r>
            <a:r>
              <a:rPr lang="en-US" altLang="zh-CN" dirty="0"/>
              <a:t>《</a:t>
            </a:r>
            <a:r>
              <a:rPr lang="zh-CN" altLang="en-US" dirty="0"/>
              <a:t>愚溪诗自序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⑷对话省</a:t>
            </a:r>
          </a:p>
          <a:p>
            <a:r>
              <a:rPr lang="zh-CN" altLang="en-US" dirty="0"/>
              <a:t>如：（孟子）曰：‘独乐乐，与人乐乐，孰乐？’</a:t>
            </a:r>
          </a:p>
          <a:p>
            <a:r>
              <a:rPr lang="zh-CN" altLang="en-US" dirty="0"/>
              <a:t>（王）曰：‘不若与人。’”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0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、谓语的省略，就是把谓语省略掉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①夫战，勇气也。一鼓作气，再（鼓）而衰，三（鼓）而竭</a:t>
            </a:r>
            <a:r>
              <a:rPr lang="en-US" altLang="zh-CN" dirty="0"/>
              <a:t>……</a:t>
            </a:r>
            <a:r>
              <a:rPr lang="zh-CN" altLang="en-US" dirty="0"/>
              <a:t>。（</a:t>
            </a:r>
            <a:r>
              <a:rPr lang="en-US" altLang="zh-CN" dirty="0"/>
              <a:t>《</a:t>
            </a:r>
            <a:r>
              <a:rPr lang="zh-CN" altLang="en-US" dirty="0"/>
              <a:t>曹刿论战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②择其善者而从之，（择）其不善者而改之。（</a:t>
            </a:r>
            <a:r>
              <a:rPr lang="en-US" altLang="zh-CN" dirty="0"/>
              <a:t>《</a:t>
            </a:r>
            <a:r>
              <a:rPr lang="zh-CN" altLang="en-US" dirty="0"/>
              <a:t>论语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720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、修饰语和中心词的省略 例如：</a:t>
            </a:r>
          </a:p>
          <a:p>
            <a:r>
              <a:rPr lang="zh-CN" altLang="en-US" dirty="0"/>
              <a:t>①吾妻之美我者，私我也；（吾）妾之美我者，畏我也；（吾）客之美我者，欲有求于我也。</a:t>
            </a:r>
            <a:r>
              <a:rPr lang="en-US" altLang="zh-CN" dirty="0"/>
              <a:t>[</a:t>
            </a:r>
            <a:r>
              <a:rPr lang="zh-CN" altLang="en-US" dirty="0"/>
              <a:t>修饰语的省略</a:t>
            </a:r>
            <a:r>
              <a:rPr lang="en-US" altLang="zh-CN" dirty="0"/>
              <a:t>] </a:t>
            </a:r>
            <a:r>
              <a:rPr lang="zh-CN" altLang="en-US" dirty="0"/>
              <a:t>（</a:t>
            </a:r>
            <a:r>
              <a:rPr lang="en-US" altLang="zh-CN" dirty="0"/>
              <a:t>《</a:t>
            </a:r>
            <a:r>
              <a:rPr lang="zh-CN" altLang="en-US" dirty="0"/>
              <a:t>邹忌讽齐王纳谏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②行一不义（事），杀一无罪（人），而得天下，不为也。</a:t>
            </a:r>
            <a:r>
              <a:rPr lang="en-US" altLang="zh-CN" dirty="0"/>
              <a:t>[</a:t>
            </a:r>
            <a:r>
              <a:rPr lang="zh-CN" altLang="en-US" dirty="0"/>
              <a:t>中心词的省略</a:t>
            </a:r>
            <a:r>
              <a:rPr lang="en-US" altLang="zh-CN" dirty="0"/>
              <a:t>] </a:t>
            </a:r>
            <a:r>
              <a:rPr lang="zh-CN" altLang="en-US" dirty="0"/>
              <a:t>（</a:t>
            </a:r>
            <a:r>
              <a:rPr lang="en-US" altLang="zh-CN" dirty="0"/>
              <a:t>《</a:t>
            </a:r>
            <a:r>
              <a:rPr lang="zh-CN" altLang="en-US" dirty="0"/>
              <a:t>荀子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9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宾语的省略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）省略动词后的宾语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项</a:t>
            </a:r>
            <a:r>
              <a:rPr lang="zh-CN" altLang="en-US" dirty="0" smtClean="0"/>
              <a:t>伯乃夜驰之沛公军，私见张良，具告（之）以事。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）省略介词后的宾语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敢以（之）烦执事。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987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、兼语的省略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“使”、“命”、“令”这类动词的宾语常兼作后边一个主谓词组的主语，这个词称作兼语。现代汉语中兼语一般不省，古汉语中可省。</a:t>
            </a:r>
            <a:endParaRPr lang="en-US" altLang="zh-CN" dirty="0" smtClean="0"/>
          </a:p>
          <a:p>
            <a:r>
              <a:rPr lang="zh-CN" altLang="en-US" dirty="0" smtClean="0"/>
              <a:t>①</a:t>
            </a:r>
            <a:r>
              <a:rPr lang="zh-CN" altLang="en-US" dirty="0"/>
              <a:t>杞子自郑使（人）告于秦。（</a:t>
            </a:r>
            <a:r>
              <a:rPr lang="en-US" altLang="zh-CN" dirty="0"/>
              <a:t>《</a:t>
            </a:r>
            <a:r>
              <a:rPr lang="zh-CN" altLang="en-US" dirty="0"/>
              <a:t>左传</a:t>
            </a:r>
            <a:r>
              <a:rPr lang="en-US" altLang="zh-CN" dirty="0"/>
              <a:t>.</a:t>
            </a:r>
            <a:r>
              <a:rPr lang="zh-CN" altLang="en-US" dirty="0"/>
              <a:t>肴之战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②郑穆公使（人）视客馆。（</a:t>
            </a:r>
            <a:r>
              <a:rPr lang="en-US" altLang="zh-CN" dirty="0"/>
              <a:t>《</a:t>
            </a:r>
            <a:r>
              <a:rPr lang="zh-CN" altLang="en-US" dirty="0"/>
              <a:t>左传</a:t>
            </a:r>
            <a:r>
              <a:rPr lang="en-US" altLang="zh-CN" dirty="0"/>
              <a:t>.</a:t>
            </a:r>
            <a:r>
              <a:rPr lang="zh-CN" altLang="en-US" dirty="0"/>
              <a:t>肴之战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334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判断句是对事物的性质、情况、事物之间的关系做出肯定或否定判断的句子。</a:t>
            </a:r>
            <a:endParaRPr lang="en-US" altLang="zh-CN" dirty="0" smtClean="0"/>
          </a:p>
          <a:p>
            <a:r>
              <a:rPr lang="zh-CN" altLang="en-US" dirty="0" smtClean="0"/>
              <a:t>是根据谓语的性质给句子分类得出的一种句型，一般是用</a:t>
            </a:r>
            <a:r>
              <a:rPr lang="zh-CN" altLang="en-US" dirty="0" smtClean="0">
                <a:solidFill>
                  <a:srgbClr val="FF0000"/>
                </a:solidFill>
              </a:rPr>
              <a:t>名词或名词性词组作谓语</a:t>
            </a:r>
            <a:r>
              <a:rPr lang="zh-CN" altLang="en-US" dirty="0" smtClean="0"/>
              <a:t>，对事物的属性作出判断，即说明某事物是什么，或不是什么。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89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6</a:t>
            </a:r>
            <a:r>
              <a:rPr lang="zh-CN" altLang="en-US" sz="3600" dirty="0" smtClean="0">
                <a:solidFill>
                  <a:srgbClr val="FF0000"/>
                </a:solidFill>
              </a:rPr>
              <a:t>、、介词的省略 （于、以、自）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①死马且买之（以）五百金，况生马乎？ （战国策</a:t>
            </a:r>
            <a:r>
              <a:rPr lang="en-US" altLang="zh-CN" dirty="0"/>
              <a:t>.</a:t>
            </a:r>
            <a:r>
              <a:rPr lang="zh-CN" altLang="en-US" dirty="0"/>
              <a:t>千金市马）</a:t>
            </a:r>
          </a:p>
          <a:p>
            <a:r>
              <a:rPr lang="zh-CN" altLang="en-US" dirty="0"/>
              <a:t>②臣与将军戮力而攻秦，将军战（于）河南，臣战（于）河北。（司马迁</a:t>
            </a:r>
            <a:r>
              <a:rPr lang="en-US" altLang="zh-CN" dirty="0"/>
              <a:t>《</a:t>
            </a:r>
            <a:r>
              <a:rPr lang="zh-CN" altLang="en-US" dirty="0"/>
              <a:t>鸿门宴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③或王命急宣，有时朝发（自）白帝，暮到江陵。（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三峡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80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倒装句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为了强调、突出等语的目的而颠倒原有语序的句式叫做倒装句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倒装句中，颠倒了的成分可以恢复原位而句意基本不变，句法成分不变。</a:t>
            </a:r>
          </a:p>
        </p:txBody>
      </p:sp>
    </p:spTree>
    <p:extLst>
      <p:ext uri="{BB962C8B-B14F-4D97-AF65-F5344CB8AC3E}">
        <p14:creationId xmlns:p14="http://schemas.microsoft.com/office/powerpoint/2010/main" val="1305804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倒装句类型：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、主谓倒装（谓语前置）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 此类常出现在感叹句和疑问句中。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例如：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甚</a:t>
            </a:r>
            <a:r>
              <a:rPr lang="zh-CN" altLang="en-US" dirty="0"/>
              <a:t>矣，汝之不惠</a:t>
            </a:r>
            <a:r>
              <a:rPr lang="en-US" altLang="zh-CN" dirty="0"/>
              <a:t>《</a:t>
            </a:r>
            <a:r>
              <a:rPr lang="zh-CN" altLang="en-US" dirty="0"/>
              <a:t>愚公移山</a:t>
            </a:r>
            <a:r>
              <a:rPr lang="en-US" altLang="zh-CN" dirty="0" smtClean="0"/>
              <a:t>》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安在公子能急人之困也！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信陵君窃符救国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650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8958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、宾语前置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）动词宾语前置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zh-CN" altLang="en-US" dirty="0"/>
              <a:t>否定句中代词作宾语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“不、弗、未、非、否、毋、无、莫”所接宾语为代词，一般置于其前。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如</a:t>
            </a:r>
            <a:r>
              <a:rPr lang="zh-CN" altLang="en-US" dirty="0"/>
              <a:t>：“时人</a:t>
            </a:r>
            <a:r>
              <a:rPr lang="zh-CN" altLang="en-US" dirty="0">
                <a:solidFill>
                  <a:srgbClr val="FF0000"/>
                </a:solidFill>
              </a:rPr>
              <a:t>莫</a:t>
            </a:r>
            <a:r>
              <a:rPr lang="zh-CN" altLang="en-US" dirty="0">
                <a:solidFill>
                  <a:srgbClr val="00B0F0"/>
                </a:solidFill>
              </a:rPr>
              <a:t>之</a:t>
            </a:r>
            <a:r>
              <a:rPr lang="zh-CN" altLang="en-US" dirty="0"/>
              <a:t>许也。”（陈寿</a:t>
            </a:r>
            <a:r>
              <a:rPr lang="en-US" altLang="zh-CN" dirty="0"/>
              <a:t>《</a:t>
            </a:r>
            <a:r>
              <a:rPr lang="zh-CN" altLang="en-US" dirty="0"/>
              <a:t>三国志</a:t>
            </a:r>
            <a:r>
              <a:rPr lang="en-US" altLang="zh-CN" dirty="0"/>
              <a:t>·</a:t>
            </a:r>
            <a:r>
              <a:rPr lang="zh-CN" altLang="en-US" dirty="0"/>
              <a:t>诸葛亮传</a:t>
            </a:r>
            <a:r>
              <a:rPr lang="en-US" altLang="zh-CN" dirty="0"/>
              <a:t>》</a:t>
            </a:r>
            <a:r>
              <a:rPr lang="zh-CN" altLang="en-US" dirty="0"/>
              <a:t>）正常语序应该是“时人莫许之也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古之人</a:t>
            </a:r>
            <a:r>
              <a:rPr lang="zh-CN" altLang="en-US" dirty="0" smtClean="0">
                <a:solidFill>
                  <a:srgbClr val="FF0000"/>
                </a:solidFill>
              </a:rPr>
              <a:t>不</a:t>
            </a:r>
            <a:r>
              <a:rPr lang="zh-CN" altLang="en-US" dirty="0" smtClean="0">
                <a:solidFill>
                  <a:srgbClr val="00B0F0"/>
                </a:solidFill>
              </a:rPr>
              <a:t>余</a:t>
            </a:r>
            <a:r>
              <a:rPr lang="zh-CN" altLang="en-US" dirty="0" smtClean="0"/>
              <a:t>欺也。</a:t>
            </a:r>
            <a:endParaRPr lang="en-US" altLang="zh-CN" dirty="0" smtClean="0"/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、疑问句</a:t>
            </a:r>
            <a:r>
              <a:rPr lang="zh-CN" altLang="en-US" dirty="0"/>
              <a:t>中疑问词作宾语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“何、谁、孰、恶、安、焉、胡、奚、胡、奚、曷”作宾语放于动词前。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zh-CN" altLang="en-US" dirty="0"/>
              <a:t>：“沛公</a:t>
            </a:r>
            <a:r>
              <a:rPr lang="zh-CN" altLang="en-US" dirty="0">
                <a:solidFill>
                  <a:srgbClr val="FF0000"/>
                </a:solidFill>
              </a:rPr>
              <a:t>安</a:t>
            </a:r>
            <a:r>
              <a:rPr lang="zh-CN" altLang="en-US" dirty="0"/>
              <a:t>在？”（</a:t>
            </a:r>
            <a:r>
              <a:rPr lang="en-US" altLang="zh-CN" dirty="0"/>
              <a:t>《</a:t>
            </a:r>
            <a:r>
              <a:rPr lang="zh-CN" altLang="en-US" dirty="0"/>
              <a:t>鸿门宴</a:t>
            </a:r>
            <a:r>
              <a:rPr lang="en-US" altLang="zh-CN" dirty="0"/>
              <a:t>》</a:t>
            </a:r>
            <a:r>
              <a:rPr lang="zh-CN" altLang="en-US" dirty="0"/>
              <a:t>）（应为“沛公在安”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/>
              <a:t>良</a:t>
            </a:r>
            <a:r>
              <a:rPr lang="zh-CN" altLang="en-US" dirty="0" smtClean="0"/>
              <a:t>问曰：“大王来</a:t>
            </a:r>
            <a:r>
              <a:rPr lang="zh-CN" altLang="en-US" dirty="0" smtClean="0">
                <a:solidFill>
                  <a:srgbClr val="FF0000"/>
                </a:solidFill>
              </a:rPr>
              <a:t>何</a:t>
            </a:r>
            <a:r>
              <a:rPr lang="zh-CN" altLang="en-US" dirty="0" smtClean="0"/>
              <a:t>操？”（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鸿门宴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50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zh-CN" altLang="en-US" dirty="0"/>
              <a:t>以“是”、“之”为</a:t>
            </a:r>
            <a:r>
              <a:rPr lang="zh-CN" altLang="en-US" dirty="0" smtClean="0"/>
              <a:t>标志，用于加重语气，用得不多。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zh-CN" altLang="en-US" dirty="0"/>
              <a:t>：“何陋之有？”（</a:t>
            </a:r>
            <a:r>
              <a:rPr lang="en-US" altLang="zh-CN" dirty="0"/>
              <a:t>《</a:t>
            </a:r>
            <a:r>
              <a:rPr lang="zh-CN" altLang="en-US" dirty="0"/>
              <a:t>陋室铭</a:t>
            </a:r>
            <a:r>
              <a:rPr lang="en-US" altLang="zh-CN" dirty="0"/>
              <a:t>》</a:t>
            </a:r>
            <a:r>
              <a:rPr lang="zh-CN" altLang="en-US" dirty="0"/>
              <a:t>）（应为“有何陋之”</a:t>
            </a:r>
            <a:r>
              <a:rPr lang="zh-CN" altLang="en-US" dirty="0" smtClean="0"/>
              <a:t>）何</a:t>
            </a:r>
            <a:r>
              <a:rPr lang="zh-CN" altLang="en-US" dirty="0"/>
              <a:t>陋之有</a:t>
            </a:r>
            <a:r>
              <a:rPr lang="en-US" altLang="zh-CN" dirty="0"/>
              <a:t>《</a:t>
            </a:r>
            <a:r>
              <a:rPr lang="zh-CN" altLang="en-US" dirty="0"/>
              <a:t>陋室铭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其中“之”与“是”不用解释的有：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B0F0"/>
                </a:solidFill>
              </a:rPr>
              <a:t>句读</a:t>
            </a:r>
            <a:r>
              <a:rPr lang="zh-CN" altLang="en-US" dirty="0">
                <a:solidFill>
                  <a:srgbClr val="FF0000"/>
                </a:solidFill>
              </a:rPr>
              <a:t>之</a:t>
            </a:r>
            <a:r>
              <a:rPr lang="zh-CN" altLang="en-US" dirty="0" smtClean="0"/>
              <a:t>不知，</a:t>
            </a:r>
            <a:r>
              <a:rPr lang="zh-CN" altLang="en-US" dirty="0" smtClean="0">
                <a:solidFill>
                  <a:srgbClr val="00B0F0"/>
                </a:solidFill>
              </a:rPr>
              <a:t>惑</a:t>
            </a:r>
            <a:r>
              <a:rPr lang="zh-CN" altLang="en-US" dirty="0" smtClean="0">
                <a:solidFill>
                  <a:srgbClr val="FF0000"/>
                </a:solidFill>
              </a:rPr>
              <a:t>之</a:t>
            </a:r>
            <a:r>
              <a:rPr lang="zh-CN" altLang="en-US" dirty="0" smtClean="0"/>
              <a:t>不解。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师说</a:t>
            </a:r>
            <a:r>
              <a:rPr lang="en-US" altLang="zh-CN" dirty="0" smtClean="0"/>
              <a:t>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0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）介词宾语前置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、疑问代词作宾语，放于介词前：</a:t>
            </a:r>
            <a:endParaRPr lang="en-US" altLang="zh-CN" dirty="0" smtClean="0"/>
          </a:p>
          <a:p>
            <a:r>
              <a:rPr lang="zh-CN" altLang="en-US" dirty="0"/>
              <a:t>微斯</a:t>
            </a:r>
            <a:r>
              <a:rPr lang="zh-CN" altLang="en-US" dirty="0" smtClean="0"/>
              <a:t>人，吾</a:t>
            </a:r>
            <a:r>
              <a:rPr lang="zh-CN" altLang="en-US" dirty="0" smtClean="0">
                <a:solidFill>
                  <a:srgbClr val="FF0000"/>
                </a:solidFill>
              </a:rPr>
              <a:t>谁</a:t>
            </a:r>
            <a:r>
              <a:rPr lang="zh-CN" altLang="en-US" dirty="0" smtClean="0"/>
              <a:t>与归。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岳阳楼记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、介宾不是疑问代词，为强调，多放在“以”前：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一</a:t>
            </a:r>
            <a:r>
              <a:rPr lang="zh-CN" altLang="en-US" dirty="0" smtClean="0">
                <a:solidFill>
                  <a:srgbClr val="FF0000"/>
                </a:solidFill>
              </a:rPr>
              <a:t>言</a:t>
            </a:r>
            <a:r>
              <a:rPr lang="zh-CN" altLang="en-US" dirty="0" smtClean="0"/>
              <a:t>以敝之。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论语</a:t>
            </a:r>
            <a:r>
              <a:rPr lang="en-US" altLang="zh-CN" dirty="0" smtClean="0"/>
              <a:t>·</a:t>
            </a:r>
            <a:r>
              <a:rPr lang="zh-CN" altLang="en-US" dirty="0" smtClean="0"/>
              <a:t>为政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、介宾为方位词：</a:t>
            </a:r>
            <a:endParaRPr lang="en-US" altLang="zh-CN" dirty="0" smtClean="0"/>
          </a:p>
          <a:p>
            <a:r>
              <a:rPr lang="zh-CN" altLang="en-US" dirty="0"/>
              <a:t>项</a:t>
            </a:r>
            <a:r>
              <a:rPr lang="zh-CN" altLang="en-US" dirty="0" smtClean="0"/>
              <a:t>王、项伯</a:t>
            </a:r>
            <a:r>
              <a:rPr lang="zh-CN" altLang="en-US" dirty="0" smtClean="0">
                <a:solidFill>
                  <a:srgbClr val="FF0000"/>
                </a:solidFill>
              </a:rPr>
              <a:t>东</a:t>
            </a:r>
            <a:r>
              <a:rPr lang="zh-CN" altLang="en-US" dirty="0" smtClean="0"/>
              <a:t>向坐；亚父</a:t>
            </a:r>
            <a:r>
              <a:rPr lang="zh-CN" altLang="en-US" dirty="0" smtClean="0">
                <a:solidFill>
                  <a:srgbClr val="FF0000"/>
                </a:solidFill>
              </a:rPr>
              <a:t>南</a:t>
            </a:r>
            <a:r>
              <a:rPr lang="zh-CN" altLang="en-US" dirty="0" smtClean="0"/>
              <a:t>向坐。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鸿门宴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32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、定语后置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古汉语中有时为了突出修饰语，将定语放在中心词之后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古汉语中定语后置的句式中常用“者”作为标志。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654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定语后置类型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748464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“中心词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之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后置定语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者”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“</a:t>
            </a:r>
            <a:r>
              <a:rPr lang="zh-CN" altLang="en-US" dirty="0"/>
              <a:t>之</a:t>
            </a:r>
            <a:r>
              <a:rPr lang="en-US" altLang="zh-CN" dirty="0"/>
              <a:t>…</a:t>
            </a:r>
            <a:r>
              <a:rPr lang="zh-CN" altLang="en-US" dirty="0"/>
              <a:t>者</a:t>
            </a:r>
            <a:r>
              <a:rPr lang="en-US" altLang="zh-CN" dirty="0"/>
              <a:t>…”</a:t>
            </a:r>
            <a:r>
              <a:rPr lang="zh-CN" altLang="en-US" dirty="0"/>
              <a:t>为</a:t>
            </a:r>
            <a:r>
              <a:rPr lang="zh-CN" altLang="en-US" dirty="0" smtClean="0"/>
              <a:t>标志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zh-CN" altLang="en-US" dirty="0"/>
              <a:t>：“马之千里者。”（</a:t>
            </a:r>
            <a:r>
              <a:rPr lang="en-US" altLang="zh-CN" dirty="0"/>
              <a:t>《</a:t>
            </a:r>
            <a:r>
              <a:rPr lang="zh-CN" altLang="en-US" dirty="0"/>
              <a:t>马说</a:t>
            </a:r>
            <a:r>
              <a:rPr lang="en-US" altLang="zh-CN" dirty="0"/>
              <a:t>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僧</a:t>
            </a:r>
            <a:r>
              <a:rPr lang="zh-CN" altLang="en-US" dirty="0"/>
              <a:t>之富者不能至，而贫者至焉。（</a:t>
            </a:r>
            <a:r>
              <a:rPr lang="en-US" altLang="zh-CN" dirty="0"/>
              <a:t>《</a:t>
            </a:r>
            <a:r>
              <a:rPr lang="zh-CN" altLang="en-US" dirty="0"/>
              <a:t>为学</a:t>
            </a:r>
            <a:r>
              <a:rPr lang="en-US" altLang="zh-CN" dirty="0"/>
              <a:t>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、“中心词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后置定语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者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…….</a:t>
            </a:r>
            <a:r>
              <a:rPr lang="zh-CN" altLang="en-US" dirty="0" smtClean="0"/>
              <a:t>者”为标志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zh-CN" altLang="en-US" dirty="0"/>
              <a:t>：“求人可使报秦者，未得。”（</a:t>
            </a:r>
            <a:r>
              <a:rPr lang="en-US" altLang="zh-CN" dirty="0"/>
              <a:t>《</a:t>
            </a:r>
            <a:r>
              <a:rPr lang="zh-CN" altLang="en-US" dirty="0"/>
              <a:t>史记．廉颇蔺相如列传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566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、中心词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数量词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如</a:t>
            </a:r>
            <a:r>
              <a:rPr lang="zh-CN" altLang="en-US" dirty="0"/>
              <a:t>：⑴“闻道百”（庄子</a:t>
            </a:r>
            <a:r>
              <a:rPr lang="en-US" altLang="zh-CN" dirty="0"/>
              <a:t>《</a:t>
            </a:r>
            <a:r>
              <a:rPr lang="zh-CN" altLang="en-US" dirty="0"/>
              <a:t>秋水</a:t>
            </a:r>
            <a:r>
              <a:rPr lang="en-US" altLang="zh-CN" dirty="0"/>
              <a:t>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⑵</a:t>
            </a:r>
            <a:r>
              <a:rPr lang="zh-CN" altLang="en-US" dirty="0"/>
              <a:t>“铸以为金人十二”（</a:t>
            </a:r>
            <a:r>
              <a:rPr lang="en-US" altLang="zh-CN" dirty="0"/>
              <a:t>《</a:t>
            </a:r>
            <a:r>
              <a:rPr lang="zh-CN" altLang="en-US" dirty="0"/>
              <a:t>过秦论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、“中心词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之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后置定语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如</a:t>
            </a:r>
            <a:r>
              <a:rPr lang="zh-CN" altLang="en-US" dirty="0"/>
              <a:t>：“蚓无爪牙之利，筋骨之强。”（</a:t>
            </a:r>
            <a:r>
              <a:rPr lang="en-US" altLang="zh-CN" dirty="0"/>
              <a:t>《</a:t>
            </a:r>
            <a:r>
              <a:rPr lang="zh-CN" altLang="en-US" dirty="0"/>
              <a:t>劝学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65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、状语后置（介词结构作状语）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现代汉语中状语置于谓语之前，若置于谓语之后便是补语。但在文言文中，副词、形容词、动词词组、介宾词组等用在谓语后面（如果谓语后面有宾语，则用在宾语后面）。</a:t>
            </a:r>
          </a:p>
        </p:txBody>
      </p:sp>
    </p:spTree>
    <p:extLst>
      <p:ext uri="{BB962C8B-B14F-4D97-AF65-F5344CB8AC3E}">
        <p14:creationId xmlns:p14="http://schemas.microsoft.com/office/powerpoint/2010/main" val="1481343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一、古代汉语判断句的表现形式有四种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</a:t>
            </a:r>
            <a:r>
              <a:rPr lang="zh-CN" altLang="en-US" dirty="0" smtClean="0"/>
              <a:t>、</a:t>
            </a:r>
            <a:r>
              <a:rPr lang="ja-JP" altLang="en-US" dirty="0" smtClean="0">
                <a:solidFill>
                  <a:srgbClr val="FF0000"/>
                </a:solidFill>
              </a:rPr>
              <a:t>主语</a:t>
            </a:r>
            <a:r>
              <a:rPr lang="en-US" altLang="ja-JP" dirty="0" smtClean="0">
                <a:solidFill>
                  <a:srgbClr val="FF0000"/>
                </a:solidFill>
              </a:rPr>
              <a:t>+</a:t>
            </a:r>
            <a:r>
              <a:rPr lang="ja-JP" altLang="en-US" dirty="0" smtClean="0">
                <a:solidFill>
                  <a:srgbClr val="FF0000"/>
                </a:solidFill>
              </a:rPr>
              <a:t>者</a:t>
            </a:r>
            <a:r>
              <a:rPr lang="en-US" altLang="ja-JP" dirty="0" smtClean="0">
                <a:solidFill>
                  <a:srgbClr val="FF0000"/>
                </a:solidFill>
              </a:rPr>
              <a:t>,</a:t>
            </a:r>
            <a:r>
              <a:rPr lang="ja-JP" altLang="en-US" dirty="0" smtClean="0">
                <a:solidFill>
                  <a:srgbClr val="FF0000"/>
                </a:solidFill>
              </a:rPr>
              <a:t>谓语</a:t>
            </a:r>
            <a:r>
              <a:rPr lang="en-US" altLang="ja-JP" dirty="0" smtClean="0">
                <a:solidFill>
                  <a:srgbClr val="FF0000"/>
                </a:solidFill>
              </a:rPr>
              <a:t>+</a:t>
            </a:r>
            <a:r>
              <a:rPr lang="ja-JP" altLang="en-US" dirty="0" smtClean="0">
                <a:solidFill>
                  <a:srgbClr val="FF0000"/>
                </a:solidFill>
              </a:rPr>
              <a:t>也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ja-JP" dirty="0" smtClean="0">
                <a:solidFill>
                  <a:srgbClr val="FF0000"/>
                </a:solidFill>
              </a:rPr>
              <a:t>……</a:t>
            </a:r>
            <a:r>
              <a:rPr lang="zh-CN" altLang="en-US" dirty="0" smtClean="0">
                <a:solidFill>
                  <a:srgbClr val="FF0000"/>
                </a:solidFill>
              </a:rPr>
              <a:t>者，</a:t>
            </a:r>
            <a:r>
              <a:rPr lang="en-US" altLang="zh-CN" dirty="0" smtClean="0">
                <a:solidFill>
                  <a:srgbClr val="FF0000"/>
                </a:solidFill>
              </a:rPr>
              <a:t>……</a:t>
            </a:r>
            <a:r>
              <a:rPr lang="zh-CN" altLang="en-US" dirty="0" smtClean="0">
                <a:solidFill>
                  <a:srgbClr val="FF0000"/>
                </a:solidFill>
              </a:rPr>
              <a:t>也。）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南冥者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天池也。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(《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庄子・逍遥游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》 )</a:t>
            </a:r>
          </a:p>
          <a:p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陈胜者，阳城人也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《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陈涉世家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》</a:t>
            </a:r>
          </a:p>
          <a:p>
            <a:endParaRPr lang="en-US" altLang="ja-JP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主语和谓语的中间不用判断词“是”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用助词“者”表示提顿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同时引出谓语。句尾用语气词“也”帮助表示判断。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929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92696"/>
            <a:ext cx="8363272" cy="543346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、动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于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用</a:t>
            </a:r>
            <a:r>
              <a:rPr lang="zh-CN" altLang="en-US" dirty="0"/>
              <a:t>介词“于”组成的介宾短语在文言文中大都处在补语的位置，译成现代汉语时，除少数仍作补语外，大多数都要移到动词前作状语。</a:t>
            </a:r>
          </a:p>
          <a:p>
            <a:r>
              <a:rPr lang="zh-CN" altLang="en-US" dirty="0"/>
              <a:t>例：青，取之于蓝，而青于蓝。（荀子</a:t>
            </a:r>
            <a:r>
              <a:rPr lang="en-US" altLang="zh-CN" dirty="0"/>
              <a:t>《</a:t>
            </a:r>
            <a:r>
              <a:rPr lang="zh-CN" altLang="en-US" dirty="0"/>
              <a:t>劝学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分析：此句中的“于蓝”介宾短语，前者应该移到“取”的前面做状语；后者“于蓝”介宾短语应该移到“青”的前面做状语，即译为“比蓝青”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285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363272" cy="528945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、动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以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介词</a:t>
            </a:r>
            <a:r>
              <a:rPr lang="zh-CN" altLang="en-US" dirty="0"/>
              <a:t>“以”组成的介宾短语，在今译时，一般都作状语。</a:t>
            </a:r>
          </a:p>
          <a:p>
            <a:r>
              <a:rPr lang="zh-CN" altLang="en-US" dirty="0"/>
              <a:t>例：具告以事。（</a:t>
            </a:r>
            <a:r>
              <a:rPr lang="en-US" altLang="zh-CN" dirty="0"/>
              <a:t>《</a:t>
            </a:r>
            <a:r>
              <a:rPr lang="zh-CN" altLang="en-US" dirty="0"/>
              <a:t>史记</a:t>
            </a:r>
            <a:r>
              <a:rPr lang="en-US" altLang="zh-CN" dirty="0"/>
              <a:t>·</a:t>
            </a:r>
            <a:r>
              <a:rPr lang="zh-CN" altLang="en-US" dirty="0"/>
              <a:t>项羽本纪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分析： “具告以事” ，即“以事具告” ，“以事”介宾短语做“告”的状语。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1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19256" cy="53614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、动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乎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还有</a:t>
            </a:r>
            <a:r>
              <a:rPr lang="zh-CN" altLang="en-US" dirty="0"/>
              <a:t>一种介词“乎”组成的介宾短语在补语位置时，在翻译时，可视情况而定其成分。</a:t>
            </a:r>
          </a:p>
          <a:p>
            <a:r>
              <a:rPr lang="zh-CN" altLang="en-US" dirty="0"/>
              <a:t>例：生乎吾前，其闻道也固先乎吾。（韩愈</a:t>
            </a:r>
            <a:r>
              <a:rPr lang="en-US" altLang="zh-CN" dirty="0"/>
              <a:t>《</a:t>
            </a:r>
            <a:r>
              <a:rPr lang="zh-CN" altLang="en-US" dirty="0"/>
              <a:t>师说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分析：“生乎吾前”中的“乎”就是介词“于”；“乎吾前”应该移到“生”的前面做状语。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28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ja-JP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主语</a:t>
            </a:r>
            <a:r>
              <a:rPr lang="zh-CN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ja-JP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谓语</a:t>
            </a:r>
            <a:r>
              <a:rPr lang="en-US" altLang="ja-JP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+</a:t>
            </a:r>
            <a:r>
              <a:rPr lang="ja-JP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也  </a:t>
            </a:r>
            <a:r>
              <a:rPr lang="zh-CN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……</a:t>
            </a:r>
            <a:r>
              <a:rPr lang="zh-CN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……</a:t>
            </a:r>
            <a:r>
              <a:rPr lang="zh-CN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也。）</a:t>
            </a:r>
            <a:endParaRPr lang="en-US" altLang="ja-JP" dirty="0" smtClean="0">
              <a:solidFill>
                <a:srgbClr val="FF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城北徐公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齐国之美丽者也。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(《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战国策・齐策 一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》 )</a:t>
            </a:r>
          </a:p>
          <a:p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夫战，勇气也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《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曹刿论战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》</a:t>
            </a:r>
          </a:p>
          <a:p>
            <a:endParaRPr lang="en-US" altLang="ja-JP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仅在句尾用语气词“也”帮助表示判断。值得注意的是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如果主语是代词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那就一律不用“者”字。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335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ja-JP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主语</a:t>
            </a:r>
            <a:r>
              <a:rPr lang="en-US" altLang="ja-JP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+</a:t>
            </a:r>
            <a:r>
              <a:rPr lang="ja-JP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者</a:t>
            </a:r>
            <a:r>
              <a:rPr lang="en-US" altLang="ja-JP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ja-JP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谓语   </a:t>
            </a:r>
            <a:r>
              <a:rPr lang="zh-CN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……</a:t>
            </a:r>
            <a:r>
              <a:rPr lang="zh-CN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者，</a:t>
            </a:r>
            <a:r>
              <a:rPr lang="en-US" altLang="zh-CN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……</a:t>
            </a:r>
            <a:r>
              <a:rPr lang="zh-CN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ja-JP" dirty="0" smtClean="0">
              <a:solidFill>
                <a:srgbClr val="FF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夫兵者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不祥之器。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(《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老子・三十一章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》 )</a:t>
            </a:r>
          </a:p>
          <a:p>
            <a:r>
              <a:rPr lang="zh-CN" altLang="en-US" dirty="0" smtClean="0"/>
              <a:t>四人者，庐陵萧君圭君玉，长乐王回深父，余弟安国平父，安上纯父。（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游褒禅山记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459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、主语，谓语 （</a:t>
            </a:r>
            <a:r>
              <a:rPr lang="en-US" altLang="zh-CN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……</a:t>
            </a:r>
            <a:r>
              <a:rPr lang="zh-CN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……</a:t>
            </a:r>
            <a:r>
              <a:rPr lang="zh-CN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荀卿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赵人。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(《</a:t>
            </a:r>
            <a:r>
              <a:rPr lang="ja-JP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史记・孟子荀卿列传</a:t>
            </a:r>
            <a:r>
              <a:rPr lang="en-US" altLang="ja-JP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》</a:t>
            </a:r>
          </a:p>
          <a:p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刘备，天下枭雄。（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《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赤壁之战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》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dirty="0" smtClean="0"/>
              <a:t>主语的后面没有“者”字表示提顿</a:t>
            </a:r>
            <a:r>
              <a:rPr lang="en-US" altLang="zh-CN" dirty="0" smtClean="0"/>
              <a:t>,</a:t>
            </a:r>
            <a:r>
              <a:rPr lang="zh-CN" altLang="en-US" dirty="0" smtClean="0"/>
              <a:t>谓语的后面没有“也”字帮助表示判断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这种判断句的判断意味就更弱了。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87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、主语，谓语者也（</a:t>
            </a:r>
            <a:r>
              <a:rPr lang="en-US" altLang="zh-CN" dirty="0" smtClean="0">
                <a:solidFill>
                  <a:srgbClr val="FF0000"/>
                </a:solidFill>
              </a:rPr>
              <a:t>……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……</a:t>
            </a:r>
            <a:r>
              <a:rPr lang="zh-CN" altLang="en-US" dirty="0" smtClean="0">
                <a:solidFill>
                  <a:srgbClr val="FF0000"/>
                </a:solidFill>
              </a:rPr>
              <a:t>者也）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①城北徐公，齐国之美丽者也。（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战国策 </a:t>
            </a:r>
            <a:r>
              <a:rPr lang="en-US" altLang="zh-CN" dirty="0" smtClean="0"/>
              <a:t>.</a:t>
            </a:r>
            <a:r>
              <a:rPr lang="zh-CN" altLang="en-US" dirty="0" smtClean="0"/>
              <a:t>邹忌讽齐王纳谏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②予谓菊，花之隐逸者也；牡丹，花之富贵者也；莲，花之君子者也。（周敦颐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爱莲说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具备这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几种</a:t>
            </a:r>
            <a:r>
              <a:rPr lang="ja-JP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形式的也不都是判断句</a:t>
            </a: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如</a:t>
            </a:r>
            <a:r>
              <a:rPr lang="en-US" altLang="ja-JP" dirty="0" smtClean="0"/>
              <a:t>: </a:t>
            </a:r>
            <a:r>
              <a:rPr lang="ja-JP" altLang="en-US" dirty="0" smtClean="0"/>
              <a:t>夫子欲之</a:t>
            </a:r>
            <a:r>
              <a:rPr lang="en-US" altLang="ja-JP" dirty="0" smtClean="0"/>
              <a:t>,</a:t>
            </a:r>
            <a:r>
              <a:rPr lang="ja-JP" altLang="en-US" dirty="0" smtClean="0"/>
              <a:t>吾二臣者</a:t>
            </a:r>
            <a:r>
              <a:rPr lang="en-US" altLang="ja-JP" dirty="0" smtClean="0"/>
              <a:t>,</a:t>
            </a:r>
            <a:r>
              <a:rPr lang="ja-JP" altLang="en-US" dirty="0" smtClean="0"/>
              <a:t>皆不欲也。</a:t>
            </a:r>
            <a:r>
              <a:rPr lang="en-US" altLang="ja-JP" dirty="0" smtClean="0"/>
              <a:t>(《</a:t>
            </a:r>
            <a:r>
              <a:rPr lang="ja-JP" altLang="en-US" dirty="0" smtClean="0"/>
              <a:t>论语・季氏 将伐颛臾</a:t>
            </a:r>
            <a:r>
              <a:rPr lang="en-US" altLang="ja-JP" dirty="0" smtClean="0"/>
              <a:t>》 )</a:t>
            </a:r>
          </a:p>
          <a:p>
            <a:endParaRPr lang="en-US" altLang="ja-JP" dirty="0"/>
          </a:p>
          <a:p>
            <a:r>
              <a:rPr lang="ja-JP" altLang="en-US" dirty="0" smtClean="0"/>
              <a:t>其质非不美也</a:t>
            </a:r>
            <a:r>
              <a:rPr lang="en-US" altLang="ja-JP" dirty="0" smtClean="0"/>
              <a:t>,</a:t>
            </a:r>
            <a:r>
              <a:rPr lang="ja-JP" altLang="en-US" dirty="0" smtClean="0"/>
              <a:t>所渐者然也。</a:t>
            </a:r>
            <a:r>
              <a:rPr lang="en-US" altLang="ja-JP" dirty="0" smtClean="0"/>
              <a:t>(《</a:t>
            </a:r>
            <a:r>
              <a:rPr lang="ja-JP" altLang="en-US" dirty="0" smtClean="0"/>
              <a:t>荀子・劝学</a:t>
            </a:r>
            <a:r>
              <a:rPr lang="en-US" altLang="ja-JP" dirty="0" smtClean="0"/>
              <a:t>》</a:t>
            </a:r>
          </a:p>
          <a:p>
            <a:endParaRPr lang="en-US" altLang="ja-JP" dirty="0"/>
          </a:p>
          <a:p>
            <a:r>
              <a:rPr lang="zh-CN" altLang="en-US" dirty="0" smtClean="0"/>
              <a:t>（动，形）</a:t>
            </a:r>
            <a:endParaRPr lang="en-US" altLang="ja-JP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155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2969</Words>
  <Application>Microsoft Office PowerPoint</Application>
  <PresentationFormat>全屏显示(4:3)</PresentationFormat>
  <Paragraphs>196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MS PGothic</vt:lpstr>
      <vt:lpstr>华文宋体</vt:lpstr>
      <vt:lpstr>宋体</vt:lpstr>
      <vt:lpstr>Arial</vt:lpstr>
      <vt:lpstr>Calibri</vt:lpstr>
      <vt:lpstr>Office 主题​​</vt:lpstr>
      <vt:lpstr>文言文常见特殊句式</vt:lpstr>
      <vt:lpstr>文言特殊句式一般分四类：</vt:lpstr>
      <vt:lpstr>判断句</vt:lpstr>
      <vt:lpstr>一、古代汉语判断句的表现形式有四种: </vt:lpstr>
      <vt:lpstr>PowerPoint 演示文稿</vt:lpstr>
      <vt:lpstr>PowerPoint 演示文稿</vt:lpstr>
      <vt:lpstr>PowerPoint 演示文稿</vt:lpstr>
      <vt:lpstr>PowerPoint 演示文稿</vt:lpstr>
      <vt:lpstr>具备这几种形式的也不都是判断句</vt:lpstr>
      <vt:lpstr>二、用副词加强表达的判断句</vt:lpstr>
      <vt:lpstr>“即”“乃”“则” “亦”、“必”“固”“诚” 、“盖”“殆” 、“悉”“皆”、“本”“素” 等副词表示肯定判断</vt:lpstr>
      <vt:lpstr>PowerPoint 演示文稿</vt:lpstr>
      <vt:lpstr>PowerPoint 演示文稿</vt:lpstr>
      <vt:lpstr>PowerPoint 演示文稿</vt:lpstr>
      <vt:lpstr>PowerPoint 演示文稿</vt:lpstr>
      <vt:lpstr>被动句</vt:lpstr>
      <vt:lpstr>被动句主要有两大类型：</vt:lpstr>
      <vt:lpstr>有标志的被动句式主要有四种：</vt:lpstr>
      <vt:lpstr>PowerPoint 演示文稿</vt:lpstr>
      <vt:lpstr>PowerPoint 演示文稿</vt:lpstr>
      <vt:lpstr>PowerPoint 演示文稿</vt:lpstr>
      <vt:lpstr>无标志的被动句</vt:lpstr>
      <vt:lpstr>省略句</vt:lpstr>
      <vt:lpstr>省略句的类型：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倒装句</vt:lpstr>
      <vt:lpstr>倒装句类型：</vt:lpstr>
      <vt:lpstr>2、宾语前置</vt:lpstr>
      <vt:lpstr>PowerPoint 演示文稿</vt:lpstr>
      <vt:lpstr>PowerPoint 演示文稿</vt:lpstr>
      <vt:lpstr>3、定语后置</vt:lpstr>
      <vt:lpstr>定语后置类型：</vt:lpstr>
      <vt:lpstr>PowerPoint 演示文稿</vt:lpstr>
      <vt:lpstr>4、状语后置（介词结构作状语）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文言文常见特殊句式</dc:title>
  <dc:creator>Administrator</dc:creator>
  <cp:lastModifiedBy>Windows 用户</cp:lastModifiedBy>
  <cp:revision>37</cp:revision>
  <dcterms:created xsi:type="dcterms:W3CDTF">2015-09-23T00:20:30Z</dcterms:created>
  <dcterms:modified xsi:type="dcterms:W3CDTF">2022-01-17T00:29:59Z</dcterms:modified>
</cp:coreProperties>
</file>