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305" r:id="rId3"/>
    <p:sldId id="257" r:id="rId4"/>
    <p:sldId id="299" r:id="rId5"/>
    <p:sldId id="302" r:id="rId6"/>
    <p:sldId id="272" r:id="rId7"/>
    <p:sldId id="270" r:id="rId8"/>
    <p:sldId id="263" r:id="rId9"/>
    <p:sldId id="264" r:id="rId10"/>
    <p:sldId id="265" r:id="rId11"/>
    <p:sldId id="268" r:id="rId12"/>
    <p:sldId id="269" r:id="rId13"/>
    <p:sldId id="328" r:id="rId14"/>
    <p:sldId id="329" r:id="rId15"/>
    <p:sldId id="330" r:id="rId16"/>
    <p:sldId id="274" r:id="rId17"/>
    <p:sldId id="289" r:id="rId18"/>
    <p:sldId id="290" r:id="rId19"/>
    <p:sldId id="291" r:id="rId20"/>
    <p:sldId id="259" r:id="rId21"/>
    <p:sldId id="260" r:id="rId22"/>
    <p:sldId id="261" r:id="rId23"/>
    <p:sldId id="262" r:id="rId24"/>
    <p:sldId id="32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1AE4"/>
    <a:srgbClr val="130FBD"/>
    <a:srgbClr val="1407BF"/>
    <a:srgbClr val="2710D8"/>
    <a:srgbClr val="000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2022-03-27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2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  <a:t>20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2022-03-27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2022-03-27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2022-03-27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2022-03-27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2022-03-27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2022-03-27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2022-03-27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79345" y="3216275"/>
            <a:ext cx="6503670" cy="105283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sz="2800" b="1">
                <a:solidFill>
                  <a:srgbClr val="2710D8"/>
                </a:solidFill>
              </a:rPr>
              <a:t>高一语文备课组</a:t>
            </a:r>
          </a:p>
          <a:p>
            <a:r>
              <a:rPr lang="en-US" altLang="zh-CN" sz="2800" b="1">
                <a:solidFill>
                  <a:srgbClr val="2710D8"/>
                </a:solidFill>
              </a:rPr>
              <a:t>2022.3</a:t>
            </a:r>
          </a:p>
        </p:txBody>
      </p:sp>
      <p:sp>
        <p:nvSpPr>
          <p:cNvPr id="6155" name="Text Box 35"/>
          <p:cNvSpPr txBox="1"/>
          <p:nvPr/>
        </p:nvSpPr>
        <p:spPr>
          <a:xfrm>
            <a:off x="2150110" y="1186180"/>
            <a:ext cx="7948295" cy="101473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6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议论文写作基本知识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/>
          <p:nvPr/>
        </p:nvSpPr>
        <p:spPr>
          <a:xfrm>
            <a:off x="1778635" y="370205"/>
            <a:ext cx="8350885" cy="2717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6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方法二：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并列分解“为什么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例：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中心论点：学习是快乐的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分论点①：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学习可以</a:t>
            </a:r>
            <a:r>
              <a:rPr lang="zh-CN" altLang="en-US" sz="2800" b="1" dirty="0">
                <a:solidFill>
                  <a:srgbClr val="009900"/>
                </a:solidFill>
                <a:latin typeface="Arial" panose="020B0604020202020204" pitchFamily="34" charset="0"/>
                <a:sym typeface="+mn-ea"/>
              </a:rPr>
              <a:t>陶冶情操，提高素养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分论点②：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学习可以</a:t>
            </a:r>
            <a:r>
              <a:rPr lang="zh-CN" altLang="en-US" sz="2800" b="1" dirty="0">
                <a:solidFill>
                  <a:srgbClr val="009900"/>
                </a:solidFill>
                <a:latin typeface="Arial" panose="020B0604020202020204" pitchFamily="34" charset="0"/>
                <a:sym typeface="+mn-ea"/>
              </a:rPr>
              <a:t>丰富知识，拓展视野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分论点③：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学习可以</a:t>
            </a:r>
            <a:r>
              <a:rPr lang="zh-CN" altLang="en-US" sz="2800" b="1" dirty="0">
                <a:solidFill>
                  <a:srgbClr val="009900"/>
                </a:solidFill>
                <a:latin typeface="Arial" panose="020B0604020202020204" pitchFamily="34" charset="0"/>
                <a:sym typeface="+mn-ea"/>
              </a:rPr>
              <a:t>实现梦想，成就未来。</a:t>
            </a:r>
            <a:endParaRPr lang="zh-CN" altLang="en-US" sz="2800" b="1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None/>
            </a:pPr>
            <a:endParaRPr lang="zh-CN" altLang="en-US" sz="2800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602" name="Rectangle 2"/>
          <p:cNvSpPr/>
          <p:nvPr/>
        </p:nvSpPr>
        <p:spPr>
          <a:xfrm>
            <a:off x="1748155" y="3408680"/>
            <a:ext cx="8412480" cy="3035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6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三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并列分解“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怎么办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zh-CN" altLang="en-US" sz="2800" b="1" dirty="0">
                <a:latin typeface="Constantia" panose="02030602050306030303" pitchFamily="18" charset="0"/>
                <a:ea typeface="微软雅黑" panose="020B0503020204020204" charset="-122"/>
              </a:rPr>
              <a:t>标志词是”</a:t>
            </a:r>
            <a:r>
              <a:rPr lang="zh-CN" altLang="en-US" sz="2800" b="1" dirty="0">
                <a:solidFill>
                  <a:srgbClr val="0000FF"/>
                </a:solidFill>
                <a:latin typeface="Constantia" panose="02030602050306030303" pitchFamily="18" charset="0"/>
                <a:ea typeface="微软雅黑" panose="020B0503020204020204" charset="-122"/>
              </a:rPr>
              <a:t>需要”“就要”“要”。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zh-CN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: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中心论点：</a:t>
            </a:r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学会欣赏别人</a:t>
            </a:r>
            <a:endParaRPr lang="zh-CN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分论点①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: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学</a:t>
            </a:r>
            <a:r>
              <a:rPr lang="zh-CN" altLang="x-none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会欣赏别人，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就要有一双发现美的眼睛</a:t>
            </a:r>
            <a:r>
              <a:rPr lang="zh-CN" altLang="x-none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en-US" altLang="zh-CN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分论点②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:</a:t>
            </a:r>
            <a:r>
              <a:rPr lang="zh-CN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学会欣赏别人，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就</a:t>
            </a:r>
            <a:r>
              <a:rPr lang="zh-CN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要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有悦纳他人的心胸</a:t>
            </a:r>
            <a:r>
              <a:rPr lang="zh-CN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zh-CN" altLang="zh-CN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分论点③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:</a:t>
            </a:r>
            <a:r>
              <a:rPr lang="zh-CN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学会欣赏别人，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就要有</a:t>
            </a:r>
            <a:r>
              <a:rPr lang="zh-CN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虚怀若谷的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坦荡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665605" y="1236345"/>
            <a:ext cx="7907655" cy="13589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方法：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隶书"/>
                <a:cs typeface="华文隶书"/>
              </a:rPr>
              <a:t>按意义上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华文隶书"/>
                <a:cs typeface="华文隶书"/>
              </a:rPr>
              <a:t>由浅入深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隶书"/>
                <a:cs typeface="华文隶书"/>
              </a:rPr>
              <a:t>对论点进行分解。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anose="02030602050306030303" pitchFamily="18" charset="0"/>
                <a:ea typeface="宋体" panose="02010600030101010101" pitchFamily="2" charset="-122"/>
                <a:cs typeface="+mn-cs"/>
              </a:rPr>
              <a:t>分论点不停留在一个层面上。层间可用诸如“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 panose="02030602050306030303" pitchFamily="18" charset="0"/>
                <a:ea typeface="宋体" panose="02010600030101010101" pitchFamily="2" charset="-122"/>
                <a:cs typeface="+mn-cs"/>
              </a:rPr>
              <a:t>不仅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 panose="02030602050306030303" pitchFamily="18" charset="0"/>
                <a:ea typeface="宋体" panose="02010600030101010101" pitchFamily="2" charset="-122"/>
                <a:cs typeface="+mn-cs"/>
              </a:rPr>
              <a:t>……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 panose="02030602050306030303" pitchFamily="18" charset="0"/>
                <a:ea typeface="宋体" panose="02010600030101010101" pitchFamily="2" charset="-122"/>
                <a:cs typeface="+mn-cs"/>
              </a:rPr>
              <a:t>而且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 panose="02030602050306030303" pitchFamily="18" charset="0"/>
                <a:ea typeface="宋体" panose="02010600030101010101" pitchFamily="2" charset="-122"/>
                <a:cs typeface="+mn-cs"/>
              </a:rPr>
              <a:t>……”“……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 panose="02030602050306030303" pitchFamily="18" charset="0"/>
                <a:ea typeface="宋体" panose="02010600030101010101" pitchFamily="2" charset="-122"/>
                <a:cs typeface="+mn-cs"/>
              </a:rPr>
              <a:t>况且”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anose="02030602050306030303" pitchFamily="18" charset="0"/>
                <a:ea typeface="宋体" panose="02010600030101010101" pitchFamily="2" charset="-122"/>
                <a:cs typeface="+mn-cs"/>
              </a:rPr>
              <a:t>等关联词语过渡。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anose="020306020503060303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1"/>
          <p:cNvSpPr/>
          <p:nvPr/>
        </p:nvSpPr>
        <p:spPr>
          <a:xfrm>
            <a:off x="1623060" y="5016500"/>
            <a:ext cx="7900035" cy="1630045"/>
          </a:xfrm>
          <a:prstGeom prst="rect">
            <a:avLst/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Constantia" panose="02030602050306030303" pitchFamily="18" charset="0"/>
                <a:sym typeface="+mn-ea"/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  <a:latin typeface="Constantia" panose="02030602050306030303" pitchFamily="18" charset="0"/>
                <a:sym typeface="+mn-ea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Constantia" panose="02030602050306030303" pitchFamily="18" charset="0"/>
                <a:sym typeface="+mn-ea"/>
              </a:rPr>
              <a:t>：</a:t>
            </a:r>
            <a:r>
              <a:rPr lang="zh-CN" altLang="en-US" sz="2800" b="1" dirty="0">
                <a:solidFill>
                  <a:srgbClr val="FF0000"/>
                </a:solidFill>
                <a:latin typeface="Constantia" panose="02030602050306030303" pitchFamily="18" charset="0"/>
                <a:sym typeface="+mn-ea"/>
              </a:rPr>
              <a:t>中心论点：没有规矩</a:t>
            </a:r>
            <a:r>
              <a:rPr lang="en-US" altLang="zh-CN" sz="2800" b="1" dirty="0">
                <a:solidFill>
                  <a:srgbClr val="FF0000"/>
                </a:solidFill>
                <a:latin typeface="Constantia" panose="02030602050306030303" pitchFamily="18" charset="0"/>
                <a:sym typeface="+mn-ea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Constantia" panose="02030602050306030303" pitchFamily="18" charset="0"/>
                <a:sym typeface="+mn-ea"/>
              </a:rPr>
              <a:t>难成方圆</a:t>
            </a:r>
          </a:p>
          <a:p>
            <a:pPr>
              <a:lnSpc>
                <a:spcPts val="3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分论点①： </a:t>
            </a:r>
            <a:r>
              <a:rPr lang="zh-CN" altLang="en-US" sz="2800" b="1" dirty="0">
                <a:solidFill>
                  <a:srgbClr val="002060"/>
                </a:solidFill>
                <a:latin typeface="Constantia" panose="02030602050306030303" pitchFamily="18" charset="0"/>
              </a:rPr>
              <a:t>没有规矩，</a:t>
            </a:r>
            <a:r>
              <a:rPr lang="zh-CN" altLang="en-US" sz="2800" b="1" dirty="0">
                <a:solidFill>
                  <a:srgbClr val="0000FF"/>
                </a:solidFill>
                <a:latin typeface="Constantia" panose="02030602050306030303" pitchFamily="18" charset="0"/>
              </a:rPr>
              <a:t>个人</a:t>
            </a:r>
            <a:r>
              <a:rPr lang="zh-CN" altLang="en-US" sz="2800" b="1" dirty="0">
                <a:solidFill>
                  <a:srgbClr val="002060"/>
                </a:solidFill>
                <a:latin typeface="Constantia" panose="02030602050306030303" pitchFamily="18" charset="0"/>
              </a:rPr>
              <a:t>不能成才。</a:t>
            </a:r>
            <a:br>
              <a:rPr lang="zh-CN" altLang="en-US" sz="2800" b="1" dirty="0">
                <a:solidFill>
                  <a:srgbClr val="002060"/>
                </a:solidFill>
                <a:latin typeface="Constantia" panose="02030602050306030303" pitchFamily="18" charset="0"/>
              </a:rPr>
            </a:b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分论点②： </a:t>
            </a:r>
            <a:r>
              <a:rPr lang="zh-CN" altLang="en-US" sz="2800" b="1" dirty="0">
                <a:solidFill>
                  <a:srgbClr val="002060"/>
                </a:solidFill>
                <a:latin typeface="Constantia" panose="02030602050306030303" pitchFamily="18" charset="0"/>
              </a:rPr>
              <a:t>没有规矩，</a:t>
            </a:r>
            <a:r>
              <a:rPr lang="zh-CN" altLang="en-US" sz="2800" b="1" dirty="0">
                <a:solidFill>
                  <a:srgbClr val="0000FF"/>
                </a:solidFill>
                <a:latin typeface="Constantia" panose="02030602050306030303" pitchFamily="18" charset="0"/>
              </a:rPr>
              <a:t>集体</a:t>
            </a:r>
            <a:r>
              <a:rPr lang="zh-CN" altLang="en-US" sz="2800" b="1" dirty="0">
                <a:solidFill>
                  <a:srgbClr val="002060"/>
                </a:solidFill>
                <a:latin typeface="Constantia" panose="02030602050306030303" pitchFamily="18" charset="0"/>
              </a:rPr>
              <a:t>不能稳定。</a:t>
            </a:r>
            <a:br>
              <a:rPr lang="zh-CN" altLang="en-US" sz="2800" b="1" dirty="0">
                <a:solidFill>
                  <a:srgbClr val="002060"/>
                </a:solidFill>
                <a:latin typeface="Constantia" panose="02030602050306030303" pitchFamily="18" charset="0"/>
              </a:rPr>
            </a:b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分论点③：</a:t>
            </a:r>
            <a:r>
              <a:rPr lang="zh-CN" altLang="en-US" sz="2800" b="1" dirty="0">
                <a:solidFill>
                  <a:srgbClr val="002060"/>
                </a:solidFill>
                <a:latin typeface="Constantia" panose="02030602050306030303" pitchFamily="18" charset="0"/>
              </a:rPr>
              <a:t> 没有规矩，</a:t>
            </a:r>
            <a:r>
              <a:rPr lang="zh-CN" altLang="en-US" sz="2800" b="1" dirty="0">
                <a:solidFill>
                  <a:srgbClr val="0000FF"/>
                </a:solidFill>
                <a:latin typeface="Constantia" panose="02030602050306030303" pitchFamily="18" charset="0"/>
              </a:rPr>
              <a:t>国家</a:t>
            </a:r>
            <a:r>
              <a:rPr lang="zh-CN" altLang="en-US" sz="2800" b="1" dirty="0">
                <a:solidFill>
                  <a:srgbClr val="002060"/>
                </a:solidFill>
                <a:latin typeface="Constantia" panose="02030602050306030303" pitchFamily="18" charset="0"/>
              </a:rPr>
              <a:t>不能发展。</a:t>
            </a:r>
          </a:p>
        </p:txBody>
      </p:sp>
      <p:sp>
        <p:nvSpPr>
          <p:cNvPr id="6" name="矩形 5"/>
          <p:cNvSpPr/>
          <p:nvPr/>
        </p:nvSpPr>
        <p:spPr>
          <a:xfrm>
            <a:off x="2914179" y="323637"/>
            <a:ext cx="4085076" cy="70675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（二）递进式</a:t>
            </a:r>
          </a:p>
        </p:txBody>
      </p:sp>
      <p:sp>
        <p:nvSpPr>
          <p:cNvPr id="8" name="Rectangle 3"/>
          <p:cNvSpPr/>
          <p:nvPr/>
        </p:nvSpPr>
        <p:spPr>
          <a:xfrm>
            <a:off x="1665605" y="2800985"/>
            <a:ext cx="7857490" cy="1871345"/>
          </a:xfrm>
          <a:prstGeom prst="rect">
            <a:avLst/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中心论点：在困难面前不能退缩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分论点①：</a:t>
            </a:r>
            <a:r>
              <a:rPr lang="zh-CN" altLang="en-US" sz="2800" b="1" dirty="0">
                <a:latin typeface="Arial" panose="020B0604020202020204" pitchFamily="34" charset="0"/>
              </a:rPr>
              <a:t>首先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要</a:t>
            </a:r>
            <a:r>
              <a:rPr lang="zh-CN" altLang="en-US" sz="2800" b="1" dirty="0">
                <a:solidFill>
                  <a:srgbClr val="FF3399"/>
                </a:solidFill>
                <a:latin typeface="Arial" panose="020B0604020202020204" pitchFamily="34" charset="0"/>
              </a:rPr>
              <a:t>承认困难</a:t>
            </a:r>
            <a:r>
              <a:rPr lang="zh-CN" altLang="en-US" sz="2800" b="1" u="sng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（态度）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分论点②：</a:t>
            </a:r>
            <a:r>
              <a:rPr lang="zh-CN" altLang="en-US" sz="2800" b="1" dirty="0">
                <a:latin typeface="Arial" panose="020B0604020202020204" pitchFamily="34" charset="0"/>
              </a:rPr>
              <a:t>其次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要</a:t>
            </a:r>
            <a:r>
              <a:rPr lang="zh-CN" altLang="en-US" sz="2800" b="1" dirty="0">
                <a:solidFill>
                  <a:srgbClr val="FF3399"/>
                </a:solidFill>
                <a:latin typeface="Arial" panose="020B0604020202020204" pitchFamily="34" charset="0"/>
              </a:rPr>
              <a:t>不怕困难</a:t>
            </a:r>
            <a:r>
              <a:rPr lang="zh-CN" altLang="en-US" sz="2800" b="1" u="sng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（精神）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分论点③：</a:t>
            </a:r>
            <a:r>
              <a:rPr lang="zh-CN" altLang="en-US" sz="2800" b="1" dirty="0">
                <a:latin typeface="Arial" panose="020B0604020202020204" pitchFamily="34" charset="0"/>
              </a:rPr>
              <a:t>再次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要</a:t>
            </a:r>
            <a:r>
              <a:rPr lang="zh-CN" altLang="en-US" sz="2800" b="1" dirty="0">
                <a:solidFill>
                  <a:srgbClr val="FF3399"/>
                </a:solidFill>
                <a:latin typeface="Arial" panose="020B0604020202020204" pitchFamily="34" charset="0"/>
              </a:rPr>
              <a:t>千方百计战胜困难</a:t>
            </a:r>
            <a:r>
              <a:rPr lang="zh-CN" altLang="en-US" sz="2800" b="1" u="sng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（实践）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nimBg="1"/>
      <p:bldP spid="5" grpId="0" bldLvl="0" animBg="1"/>
      <p:bldP spid="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1"/>
          <p:cNvSpPr/>
          <p:nvPr/>
        </p:nvSpPr>
        <p:spPr>
          <a:xfrm>
            <a:off x="1638300" y="1454150"/>
            <a:ext cx="7313930" cy="95313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6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Constantia" panose="02030602050306030303" pitchFamily="18" charset="0"/>
              </a:rPr>
              <a:t>将两种不同的事物或同一事物的不同情况加以对照比较，从而从</a:t>
            </a:r>
            <a:r>
              <a:rPr lang="zh-CN" altLang="en-US" sz="2800" b="1" dirty="0">
                <a:solidFill>
                  <a:srgbClr val="FF0000"/>
                </a:solidFill>
                <a:latin typeface="Constantia" panose="02030602050306030303" pitchFamily="18" charset="0"/>
              </a:rPr>
              <a:t>正反</a:t>
            </a:r>
            <a:r>
              <a:rPr lang="zh-CN" altLang="en-US" sz="2800" b="1" dirty="0">
                <a:solidFill>
                  <a:schemeClr val="tx1"/>
                </a:solidFill>
                <a:latin typeface="Constantia" panose="02030602050306030303" pitchFamily="18" charset="0"/>
              </a:rPr>
              <a:t>两个方面提炼分论点。</a:t>
            </a:r>
          </a:p>
        </p:txBody>
      </p:sp>
      <p:sp>
        <p:nvSpPr>
          <p:cNvPr id="3" name="矩形 1"/>
          <p:cNvSpPr/>
          <p:nvPr/>
        </p:nvSpPr>
        <p:spPr>
          <a:xfrm>
            <a:off x="686659" y="4324350"/>
            <a:ext cx="10501294" cy="2616101"/>
          </a:xfrm>
          <a:prstGeom prst="rect">
            <a:avLst/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Constantia" panose="02030602050306030303" pitchFamily="18" charset="0"/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latin typeface="Constantia" panose="02030602050306030303" pitchFamily="18" charset="0"/>
              </a:rPr>
              <a:t>2</a:t>
            </a:r>
            <a:r>
              <a:rPr lang="zh-CN" altLang="en-US" sz="3600" b="1" dirty="0">
                <a:solidFill>
                  <a:srgbClr val="FF0000"/>
                </a:solidFill>
                <a:latin typeface="Constantia" panose="02030602050306030303" pitchFamily="18" charset="0"/>
              </a:rPr>
              <a:t>：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</a:rPr>
              <a:t>中心论点：</a:t>
            </a:r>
            <a:r>
              <a:rPr lang="zh-CN" altLang="en-US" sz="3600" b="1" dirty="0">
                <a:solidFill>
                  <a:srgbClr val="FF0000"/>
                </a:solidFill>
                <a:latin typeface="Constantia" panose="02030602050306030303" pitchFamily="18" charset="0"/>
              </a:rPr>
              <a:t>人要有涵养</a:t>
            </a:r>
            <a:endParaRPr lang="en-US" altLang="zh-CN" sz="3600" b="1" dirty="0">
              <a:solidFill>
                <a:srgbClr val="FF0000"/>
              </a:solidFill>
              <a:latin typeface="Constantia" panose="02030602050306030303" pitchFamily="18" charset="0"/>
            </a:endParaRPr>
          </a:p>
          <a:p>
            <a:r>
              <a:rPr lang="zh-CN" altLang="en-US" sz="3200" b="1" dirty="0">
                <a:solidFill>
                  <a:srgbClr val="0000FF"/>
                </a:solidFill>
                <a:latin typeface="Arial" panose="020B0604020202020204" pitchFamily="34" charset="0"/>
              </a:rPr>
              <a:t>分论点①：</a:t>
            </a:r>
            <a:r>
              <a:rPr lang="zh-CN" altLang="en-US" sz="3200" b="1" dirty="0">
                <a:solidFill>
                  <a:srgbClr val="C11AE4"/>
                </a:solidFill>
                <a:latin typeface="Constantia" panose="02030602050306030303" pitchFamily="18" charset="0"/>
              </a:rPr>
              <a:t>有涵养，</a:t>
            </a:r>
            <a:r>
              <a:rPr lang="zh-CN" altLang="en-US" sz="3200" b="1" dirty="0">
                <a:latin typeface="Constantia" panose="02030602050306030303" pitchFamily="18" charset="0"/>
              </a:rPr>
              <a:t>面对批评和颜悦色，洗耳恭听，虚心接受。</a:t>
            </a:r>
          </a:p>
          <a:p>
            <a:r>
              <a:rPr lang="zh-CN" altLang="en-US" sz="3200" b="1" dirty="0">
                <a:solidFill>
                  <a:srgbClr val="0000FF"/>
                </a:solidFill>
                <a:latin typeface="Arial" panose="020B0604020202020204" pitchFamily="34" charset="0"/>
              </a:rPr>
              <a:t>分论点②：</a:t>
            </a:r>
            <a:r>
              <a:rPr lang="zh-CN" altLang="en-US" sz="3200" b="1" dirty="0">
                <a:solidFill>
                  <a:srgbClr val="C11AE4"/>
                </a:solidFill>
                <a:latin typeface="Constantia" panose="02030602050306030303" pitchFamily="18" charset="0"/>
              </a:rPr>
              <a:t>无涵养，</a:t>
            </a:r>
            <a:r>
              <a:rPr lang="zh-CN" altLang="en-US" sz="3200" b="1" dirty="0">
                <a:latin typeface="Constantia" panose="02030602050306030303" pitchFamily="18" charset="0"/>
              </a:rPr>
              <a:t>面对批评面红耳赤，恼羞成怒，一意孤行。</a:t>
            </a:r>
          </a:p>
        </p:txBody>
      </p:sp>
      <p:sp>
        <p:nvSpPr>
          <p:cNvPr id="4" name="矩形 3"/>
          <p:cNvSpPr/>
          <p:nvPr/>
        </p:nvSpPr>
        <p:spPr>
          <a:xfrm>
            <a:off x="3431704" y="476672"/>
            <a:ext cx="3727268" cy="70675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（三）对比式</a:t>
            </a:r>
          </a:p>
        </p:txBody>
      </p:sp>
      <p:sp>
        <p:nvSpPr>
          <p:cNvPr id="5" name="Rectangle 4"/>
          <p:cNvSpPr/>
          <p:nvPr/>
        </p:nvSpPr>
        <p:spPr>
          <a:xfrm>
            <a:off x="1574165" y="2706370"/>
            <a:ext cx="7378065" cy="1617980"/>
          </a:xfrm>
          <a:prstGeom prst="rect">
            <a:avLst/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</a:pPr>
            <a:r>
              <a:rPr lang="zh-CN" altLang="en-US" sz="3200" b="1" dirty="0">
                <a:latin typeface="Arial" panose="020B0604020202020204" pitchFamily="34" charset="0"/>
              </a:rPr>
              <a:t>例</a:t>
            </a:r>
            <a:r>
              <a:rPr lang="en-US" altLang="zh-CN" sz="3200" b="1" dirty="0">
                <a:latin typeface="Arial" panose="020B0604020202020204" pitchFamily="34" charset="0"/>
              </a:rPr>
              <a:t>1</a:t>
            </a:r>
            <a:r>
              <a:rPr lang="zh-CN" altLang="en-US" sz="3200" b="1" dirty="0">
                <a:latin typeface="Arial" panose="020B0604020202020204" pitchFamily="34" charset="0"/>
              </a:rPr>
              <a:t>：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中心论点：我们要提倡节俭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0004AE"/>
                </a:solidFill>
                <a:latin typeface="Arial" panose="020B0604020202020204" pitchFamily="34" charset="0"/>
              </a:rPr>
              <a:t>分论点①</a:t>
            </a:r>
            <a:r>
              <a:rPr lang="zh-CN" altLang="en-US" sz="3200" b="1" dirty="0">
                <a:latin typeface="Arial" panose="020B0604020202020204" pitchFamily="34" charset="0"/>
              </a:rPr>
              <a:t>：</a:t>
            </a:r>
            <a:r>
              <a:rPr lang="zh-CN" altLang="en-US" sz="3200" b="1" dirty="0">
                <a:solidFill>
                  <a:srgbClr val="FF3399"/>
                </a:solidFill>
                <a:latin typeface="Arial" panose="020B0604020202020204" pitchFamily="34" charset="0"/>
              </a:rPr>
              <a:t>节俭</a:t>
            </a:r>
            <a:r>
              <a:rPr lang="zh-CN" altLang="en-US" sz="3200" b="1" dirty="0">
                <a:latin typeface="Arial" panose="020B0604020202020204" pitchFamily="34" charset="0"/>
              </a:rPr>
              <a:t>是一种美德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0004AE"/>
                </a:solidFill>
                <a:latin typeface="Arial" panose="020B0604020202020204" pitchFamily="34" charset="0"/>
              </a:rPr>
              <a:t>分论点②：</a:t>
            </a:r>
            <a:r>
              <a:rPr lang="zh-CN" altLang="en-US" sz="3200" b="1" dirty="0">
                <a:solidFill>
                  <a:srgbClr val="FF3399"/>
                </a:solidFill>
                <a:latin typeface="Arial" panose="020B0604020202020204" pitchFamily="34" charset="0"/>
              </a:rPr>
              <a:t>浪费</a:t>
            </a:r>
            <a:r>
              <a:rPr lang="zh-CN" altLang="en-US" sz="3200" b="1" dirty="0">
                <a:latin typeface="Arial" panose="020B0604020202020204" pitchFamily="34" charset="0"/>
              </a:rPr>
              <a:t>是一种恶行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ldLvl="0" animBg="1"/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1674495" y="1744980"/>
            <a:ext cx="8171815" cy="348932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txBody>
          <a:bodyPr lIns="91440" tIns="45720" rIns="91440" bIns="45720" anchor="t" anchorCtr="0"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什么是论据</a:t>
            </a:r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？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用来论证论点的依据。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分为事实论据和理论论据两种。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事实论据就是典型事件，真实故事。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理论论据就是理论道理，名家名言等。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要求：</a:t>
            </a:r>
            <a:r>
              <a:rPr lang="zh-CN" altLang="en-US" sz="3200" b="1" dirty="0">
                <a:solidFill>
                  <a:srgbClr val="1407B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必须能证明论点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zh-CN" altLang="en-US" sz="3200" b="1" dirty="0">
                <a:solidFill>
                  <a:srgbClr val="1407B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1407B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3200" b="1" dirty="0">
                <a:solidFill>
                  <a:srgbClr val="1407B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真实，典型，新颖，准确。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35680" y="669290"/>
            <a:ext cx="5017770" cy="7683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五、如何选用论据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/>
          </p:cNvSpPr>
          <p:nvPr>
            <p:ph idx="1"/>
          </p:nvPr>
        </p:nvSpPr>
        <p:spPr>
          <a:xfrm>
            <a:off x="272415" y="765810"/>
            <a:ext cx="11066145" cy="5248910"/>
          </a:xfrm>
          <a:solidFill>
            <a:srgbClr val="ECF4DD"/>
          </a:solidFill>
        </p:spPr>
        <p:txBody>
          <a:bodyPr anchor="t" anchorCtr="0"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《</a:t>
            </a:r>
            <a:r>
              <a:rPr lang="zh-CN" altLang="en-US" sz="2800" dirty="0"/>
              <a:t>多行不义必自毙</a:t>
            </a:r>
            <a:r>
              <a:rPr lang="en-US" altLang="zh-CN" sz="2800" dirty="0"/>
              <a:t>》</a:t>
            </a:r>
            <a:r>
              <a:rPr lang="zh-CN" altLang="en-US" sz="2800" dirty="0"/>
              <a:t>的论据：多行不义必自毙是千真万确的。我同学的二姨的邻居说：她们单位有个同事，坏事做尽，结果去年蹲进了大牢。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《</a:t>
            </a:r>
            <a:r>
              <a:rPr lang="zh-CN" altLang="en-US" sz="2800" dirty="0"/>
              <a:t>坚持就是胜利</a:t>
            </a:r>
            <a:r>
              <a:rPr lang="en-US" altLang="zh-CN" sz="2800" dirty="0"/>
              <a:t>》</a:t>
            </a:r>
            <a:r>
              <a:rPr lang="zh-CN" altLang="en-US" sz="2800" dirty="0"/>
              <a:t>的论据：坚持就是胜利，这样的例子比比皆是。爱迪生研究橡胶的那几年，谈的想的梦见的都是橡胶，甚至禁止别人谈橡胶以外的事。正是这种坚持，使他成功地制成了橡胶。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《</a:t>
            </a:r>
            <a:r>
              <a:rPr lang="zh-CN" altLang="en-US" sz="2800" dirty="0"/>
              <a:t>谈毅力</a:t>
            </a:r>
            <a:r>
              <a:rPr lang="en-US" altLang="zh-CN" sz="2800" dirty="0"/>
              <a:t>》</a:t>
            </a:r>
            <a:r>
              <a:rPr lang="zh-CN" altLang="en-US" sz="2800" dirty="0"/>
              <a:t>的论据：张海迪下肢瘫痪，只能躺在床上，可是她没有消沉，以惊人的毅力翻译了几部外国著作，这靠的就是毅力。</a:t>
            </a:r>
          </a:p>
        </p:txBody>
      </p:sp>
      <p:sp>
        <p:nvSpPr>
          <p:cNvPr id="91140" name="AutoShape 4"/>
          <p:cNvSpPr/>
          <p:nvPr/>
        </p:nvSpPr>
        <p:spPr>
          <a:xfrm>
            <a:off x="8731250" y="1761490"/>
            <a:ext cx="1818640" cy="609600"/>
          </a:xfrm>
          <a:prstGeom prst="borderCallout1">
            <a:avLst>
              <a:gd name="adj1" fmla="val 18750"/>
              <a:gd name="adj2" fmla="val -5000"/>
              <a:gd name="adj3" fmla="val 17500"/>
              <a:gd name="adj4" fmla="val -86222"/>
            </a:avLst>
          </a:prstGeom>
          <a:solidFill>
            <a:srgbClr val="FFFFCC"/>
          </a:solidFill>
          <a:ln w="2540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不典型</a:t>
            </a:r>
          </a:p>
        </p:txBody>
      </p:sp>
      <p:sp>
        <p:nvSpPr>
          <p:cNvPr id="91141" name="AutoShape 5"/>
          <p:cNvSpPr/>
          <p:nvPr/>
        </p:nvSpPr>
        <p:spPr>
          <a:xfrm>
            <a:off x="8832850" y="3797300"/>
            <a:ext cx="1925955" cy="533400"/>
          </a:xfrm>
          <a:prstGeom prst="borderCallout1">
            <a:avLst>
              <a:gd name="adj1" fmla="val 21431"/>
              <a:gd name="adj2" fmla="val -5000"/>
              <a:gd name="adj3" fmla="val 24644"/>
              <a:gd name="adj4" fmla="val -49917"/>
            </a:avLst>
          </a:prstGeom>
          <a:solidFill>
            <a:srgbClr val="FFFFCC"/>
          </a:solidFill>
          <a:ln w="25400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不真实</a:t>
            </a:r>
          </a:p>
        </p:txBody>
      </p:sp>
      <p:sp>
        <p:nvSpPr>
          <p:cNvPr id="91142" name="AutoShape 6"/>
          <p:cNvSpPr/>
          <p:nvPr/>
        </p:nvSpPr>
        <p:spPr>
          <a:xfrm>
            <a:off x="8801100" y="5281295"/>
            <a:ext cx="1678940" cy="533400"/>
          </a:xfrm>
          <a:prstGeom prst="borderCallout1">
            <a:avLst>
              <a:gd name="adj1" fmla="val 21431"/>
              <a:gd name="adj2" fmla="val -6667"/>
              <a:gd name="adj3" fmla="val 24644"/>
              <a:gd name="adj4" fmla="val -76556"/>
            </a:avLst>
          </a:prstGeom>
          <a:solidFill>
            <a:srgbClr val="FFFFCC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不新颖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bldLvl="0" animBg="1"/>
      <p:bldP spid="91141" grpId="0" bldLvl="0" animBg="1"/>
      <p:bldP spid="9114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xfrm>
            <a:off x="3724275" y="535305"/>
            <a:ext cx="5268595" cy="827405"/>
          </a:xfrm>
          <a:ln>
            <a:solidFill>
              <a:schemeClr val="accent6">
                <a:lumMod val="75000"/>
              </a:schemeClr>
            </a:solidFill>
          </a:ln>
        </p:spPr>
        <p:txBody>
          <a:bodyPr anchor="ctr" anchorCtr="0">
            <a:norm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选用论据秘诀：</a:t>
            </a:r>
            <a:r>
              <a:rPr lang="zh-CN" altLang="en-US" sz="3600" dirty="0" smtClean="0">
                <a:latin typeface="+mn-lt"/>
                <a:ea typeface="+mn-ea"/>
                <a:cs typeface="+mn-cs"/>
                <a:sym typeface="+mn-ea"/>
              </a:rPr>
              <a:t>五结合</a:t>
            </a:r>
            <a:endParaRPr kumimoji="0" lang="zh-CN" altLang="en-US" sz="3600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4845" y="1834515"/>
            <a:ext cx="6143625" cy="3326765"/>
          </a:xfrm>
          <a:ln>
            <a:solidFill>
              <a:schemeClr val="accent6">
                <a:lumMod val="75000"/>
              </a:schemeClr>
            </a:solidFill>
          </a:ln>
        </p:spPr>
        <p:txBody>
          <a:bodyPr anchor="ctr" anchorCtr="0">
            <a:normAutofit lnSpcReduction="10000"/>
          </a:bodyPr>
          <a:lstStyle/>
          <a:p>
            <a: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3200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古今论据结合。</a:t>
            </a:r>
            <a:endParaRPr kumimoji="0" lang="en-US" altLang="zh-CN" sz="3200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3200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中外论据结合。</a:t>
            </a:r>
            <a:endParaRPr kumimoji="0" lang="en-US" altLang="zh-CN" sz="3200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3200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正反论据结合。</a:t>
            </a:r>
            <a:endParaRPr kumimoji="0" lang="en-US" altLang="zh-CN" sz="3200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3200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详略论据结合。</a:t>
            </a:r>
            <a:endParaRPr kumimoji="0" lang="en-US" altLang="zh-CN" sz="3200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3200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理论论据与事实论据结合。</a:t>
            </a:r>
            <a:endParaRPr kumimoji="0" lang="en-US" altLang="zh-CN" sz="3200" b="0" i="0" u="none" strike="noStrike" kern="1200" cap="none" spc="0" normalizeH="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kern="1200" cap="none" spc="0" normalizeH="0" baseline="0" noProof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效果：</a:t>
            </a:r>
            <a:r>
              <a:rPr kumimoji="0" lang="zh-CN" altLang="en-US" sz="3200" b="0" i="0" u="none" strike="noStrike" kern="1200" cap="none" spc="0" normalizeH="0" baseline="0" noProof="1" smtClean="0">
                <a:solidFill>
                  <a:srgbClr val="130FBD"/>
                </a:solidFill>
                <a:latin typeface="+mn-lt"/>
                <a:ea typeface="+mn-ea"/>
                <a:cs typeface="+mn-cs"/>
              </a:rPr>
              <a:t>全面、深刻、严密、科学。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1404469" y="1466140"/>
            <a:ext cx="10469283" cy="113093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txBody>
          <a:bodyPr lIns="91440" tIns="45720" rIns="91440" bIns="45720" anchor="t" anchorCtr="0"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什么是论证？</a:t>
            </a: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运用证据阐释、证明论点正确的论述过程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要求：</a:t>
            </a:r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正确，全面，严密，深刻。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79370" y="552450"/>
            <a:ext cx="6020435" cy="7683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4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sz="4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六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、常用</a:t>
            </a:r>
            <a:r>
              <a:rPr lang="zh-CN" altLang="en-US" sz="4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论证方法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1661795" y="3213735"/>
            <a:ext cx="7119134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高考作文常用的四种论证方法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道理论证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举例论证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比喻证法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4.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比较论证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0" indent="-7429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补充：类比论证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/>
          <p:nvPr/>
        </p:nvSpPr>
        <p:spPr>
          <a:xfrm>
            <a:off x="1703388" y="1145669"/>
            <a:ext cx="8748712" cy="187743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6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/>
          <a:p>
            <a:pPr eaLnBrk="0" hangingPunct="0"/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.道理论证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</a:rPr>
              <a:t>引用名人名言、古诗文名句、俗语、谚语、警句、</a:t>
            </a:r>
            <a:r>
              <a:rPr lang="zh-CN" altLang="en-US" sz="2800" b="1" dirty="0">
                <a:latin typeface="Arial" panose="020B0604020202020204" pitchFamily="34" charset="0"/>
              </a:rPr>
              <a:t>科学原理、定理公</a:t>
            </a:r>
            <a:r>
              <a:rPr lang="zh-CN" altLang="en-US" sz="2800" dirty="0">
                <a:latin typeface="Arial" panose="020B0604020202020204" pitchFamily="34" charset="0"/>
              </a:rPr>
              <a:t>式</a:t>
            </a:r>
            <a:r>
              <a:rPr lang="zh-CN" altLang="en-US" sz="2800" b="1" dirty="0">
                <a:latin typeface="宋体" panose="02010600030101010101" pitchFamily="2" charset="-122"/>
              </a:rPr>
              <a:t>等来证明自己观点。</a:t>
            </a:r>
            <a:br>
              <a:rPr lang="zh-CN" altLang="en-US" sz="2800" b="1" dirty="0">
                <a:latin typeface="宋体" panose="02010600030101010101" pitchFamily="2" charset="-122"/>
              </a:rPr>
            </a:b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作用：</a:t>
            </a:r>
            <a:r>
              <a:rPr lang="zh-CN" altLang="en-US" sz="2800" b="1" dirty="0">
                <a:latin typeface="Arial" panose="020B0604020202020204" pitchFamily="34" charset="0"/>
              </a:rPr>
              <a:t>用权威性的话语，使说理更加深刻、透彻、具有说服力，着力体现理论的力量和文章的思想深度。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pic>
        <p:nvPicPr>
          <p:cNvPr id="4099" name="Picture 2" descr="议论文的论证方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75" y="0"/>
            <a:ext cx="9525" cy="9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1703388" y="3644900"/>
            <a:ext cx="8640762" cy="181588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6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</a:rPr>
              <a:t>圣人无常师。孔子师郯子、苌弘、师襄、老聃。郯子之徒，其贤不及孔子。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孔子曰：三人行，则必有我师。</a:t>
            </a:r>
            <a:r>
              <a:rPr lang="zh-CN" altLang="en-US" sz="2800" b="1" dirty="0">
                <a:latin typeface="Arial" panose="020B0604020202020204" pitchFamily="34" charset="0"/>
              </a:rPr>
              <a:t>是故弟子不必不如师，师不必贤于弟子，闻道有先后，术业有专攻，如是而已。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/>
          <p:nvPr/>
        </p:nvSpPr>
        <p:spPr>
          <a:xfrm>
            <a:off x="836006" y="24671"/>
            <a:ext cx="10519988" cy="107721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6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lstStyle/>
          <a:p>
            <a:pPr eaLnBrk="0" hangingPunct="0"/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举例论证</a:t>
            </a:r>
            <a:r>
              <a:rPr lang="zh-CN" altLang="en-US" sz="3200" dirty="0">
                <a:latin typeface="Arial" panose="020B0604020202020204" pitchFamily="34" charset="0"/>
              </a:rPr>
              <a:t>：</a:t>
            </a:r>
            <a:r>
              <a:rPr lang="zh-CN" altLang="en-US" sz="3200" b="1" dirty="0">
                <a:latin typeface="宋体" panose="02010600030101010101" pitchFamily="2" charset="-122"/>
              </a:rPr>
              <a:t>用典型的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事例</a:t>
            </a:r>
            <a:r>
              <a:rPr lang="zh-CN" altLang="en-US" sz="3200" b="1" dirty="0">
                <a:latin typeface="宋体" panose="02010600030101010101" pitchFamily="2" charset="-122"/>
              </a:rPr>
              <a:t>来证明自己论点正。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eaLnBrk="0" hangingPunct="0"/>
            <a:r>
              <a:rPr lang="zh-CN" altLang="en-US" sz="3200" b="1" dirty="0">
                <a:solidFill>
                  <a:srgbClr val="0000FF"/>
                </a:solidFill>
                <a:latin typeface="Arial" panose="020B0604020202020204" pitchFamily="34" charset="0"/>
              </a:rPr>
              <a:t>  作用：</a:t>
            </a:r>
            <a:r>
              <a:rPr lang="zh-CN" altLang="en-US" sz="3200" b="1" dirty="0">
                <a:latin typeface="宋体" panose="02010600030101010101" pitchFamily="2" charset="-122"/>
              </a:rPr>
              <a:t>事实强于雄辩，让事实说话，道理不言而喻。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18434" name="Rectangle 2"/>
          <p:cNvSpPr/>
          <p:nvPr/>
        </p:nvSpPr>
        <p:spPr>
          <a:xfrm>
            <a:off x="699247" y="1139612"/>
            <a:ext cx="10999693" cy="107721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6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lstStyle/>
          <a:p>
            <a:pPr eaLnBrk="0" hangingPunct="0"/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lang="zh-CN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比喻论证法</a:t>
            </a:r>
            <a:r>
              <a:rPr lang="zh-CN" altLang="en-US" sz="3200" dirty="0">
                <a:latin typeface="Arial" panose="020B0604020202020204" pitchFamily="34" charset="0"/>
              </a:rPr>
              <a:t>：</a:t>
            </a:r>
            <a:r>
              <a:rPr lang="zh-CN" altLang="en-US" sz="3200" b="1" dirty="0">
                <a:latin typeface="宋体" panose="02010600030101010101" pitchFamily="2" charset="-122"/>
              </a:rPr>
              <a:t>运用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比喻</a:t>
            </a:r>
            <a:r>
              <a:rPr lang="zh-CN" altLang="en-US" sz="3200" b="1" dirty="0">
                <a:latin typeface="宋体" panose="02010600030101010101" pitchFamily="2" charset="-122"/>
              </a:rPr>
              <a:t>来论证论点的论证方法。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eaLnBrk="0" hangingPunct="0"/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作用：</a:t>
            </a:r>
            <a:r>
              <a:rPr lang="zh-CN" altLang="en-US" sz="3200" b="1" dirty="0">
                <a:latin typeface="宋体" panose="02010600030101010101" pitchFamily="2" charset="-122"/>
              </a:rPr>
              <a:t>化艰深为浅显、化抽象为具体、化枯燥为生动。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356" y="3680353"/>
            <a:ext cx="11090617" cy="138499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6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1407BF"/>
                </a:solidFill>
                <a:latin typeface="Arial" panose="020B0604020202020204" pitchFamily="34" charset="0"/>
              </a:rPr>
              <a:t>青，取之于蓝，而青于蓝；冰，水为之，而寒于水。木直中绳，輮以为轮，其曲中规。虽有槁暴，不复挺者，輮使之然也。故木受绳则直，金就砺则利，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君子博学而日参省乎己，则知明而行无过矣。</a:t>
            </a:r>
          </a:p>
        </p:txBody>
      </p:sp>
      <p:sp>
        <p:nvSpPr>
          <p:cNvPr id="5" name="矩形 4"/>
          <p:cNvSpPr/>
          <p:nvPr/>
        </p:nvSpPr>
        <p:spPr>
          <a:xfrm>
            <a:off x="699246" y="2349500"/>
            <a:ext cx="10999693" cy="138499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6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</a:rPr>
              <a:t>圣人无常师。</a:t>
            </a:r>
            <a:r>
              <a:rPr lang="zh-CN" altLang="en-US" sz="2800" b="1" dirty="0">
                <a:solidFill>
                  <a:srgbClr val="1407BF"/>
                </a:solidFill>
                <a:latin typeface="Arial" panose="020B0604020202020204" pitchFamily="34" charset="0"/>
              </a:rPr>
              <a:t>孔子师郯子、苌弘、师襄、老聃。郯子之徒，其贤不及孔子。</a:t>
            </a:r>
            <a:r>
              <a:rPr lang="zh-CN" altLang="en-US" sz="2800" b="1" dirty="0">
                <a:latin typeface="Arial" panose="020B0604020202020204" pitchFamily="34" charset="0"/>
              </a:rPr>
              <a:t>孔子曰：三人行，则必有我师。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是故弟子不必不如师，师不必贤于弟子，</a:t>
            </a:r>
            <a:r>
              <a:rPr lang="zh-CN" altLang="en-US" sz="2800" b="1" dirty="0">
                <a:latin typeface="Arial" panose="020B0604020202020204" pitchFamily="34" charset="0"/>
              </a:rPr>
              <a:t>闻道有先后，术业有专攻，如是而已。</a:t>
            </a:r>
          </a:p>
        </p:txBody>
      </p:sp>
      <p:sp>
        <p:nvSpPr>
          <p:cNvPr id="6" name="AutoShape 2"/>
          <p:cNvSpPr/>
          <p:nvPr/>
        </p:nvSpPr>
        <p:spPr>
          <a:xfrm>
            <a:off x="8058511" y="4896172"/>
            <a:ext cx="3297483" cy="653835"/>
          </a:xfrm>
          <a:prstGeom prst="wedgeEllipseCallout">
            <a:avLst>
              <a:gd name="adj1" fmla="val -73116"/>
              <a:gd name="adj2" fmla="val 21917"/>
            </a:avLst>
          </a:prstGeom>
          <a:solidFill>
            <a:srgbClr val="FF9966"/>
          </a:solidFill>
          <a:ln w="9525">
            <a:noFill/>
          </a:ln>
        </p:spPr>
        <p:txBody>
          <a:bodyPr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zh-CN" altLang="en-US" sz="4400" b="1" dirty="0">
                <a:solidFill>
                  <a:srgbClr val="0F0301"/>
                </a:solidFill>
                <a:latin typeface="Times New Roman" panose="02020603050405020304" pitchFamily="18" charset="0"/>
                <a:ea typeface="隶书"/>
              </a:rPr>
              <a:t> </a:t>
            </a:r>
            <a:r>
              <a:rPr lang="zh-CN" altLang="en-US" sz="2800" b="1" dirty="0">
                <a:solidFill>
                  <a:srgbClr val="0F0301"/>
                </a:solidFill>
                <a:latin typeface="Times New Roman" panose="02020603050405020304" pitchFamily="18" charset="0"/>
                <a:ea typeface="隶书"/>
              </a:rPr>
              <a:t>比喻论证</a:t>
            </a:r>
          </a:p>
        </p:txBody>
      </p:sp>
      <p:sp>
        <p:nvSpPr>
          <p:cNvPr id="8" name="矩形 7"/>
          <p:cNvSpPr/>
          <p:nvPr/>
        </p:nvSpPr>
        <p:spPr>
          <a:xfrm>
            <a:off x="690356" y="5628557"/>
            <a:ext cx="11090617" cy="95410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6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1407BF"/>
                </a:solidFill>
                <a:latin typeface="Arial" panose="020B0604020202020204" pitchFamily="34" charset="0"/>
              </a:rPr>
              <a:t>积土成山，风雨兴焉；积水成渊，蛟龙生焉；</a:t>
            </a:r>
            <a:r>
              <a:rPr lang="zh-CN" altLang="en-US" sz="2800" b="1" dirty="0">
                <a:latin typeface="Arial" panose="020B0604020202020204" pitchFamily="34" charset="0"/>
              </a:rPr>
              <a:t>积善成德，而神明自得，圣心备焉。</a:t>
            </a:r>
          </a:p>
        </p:txBody>
      </p:sp>
      <p:sp>
        <p:nvSpPr>
          <p:cNvPr id="9" name="AutoShape 2"/>
          <p:cNvSpPr/>
          <p:nvPr/>
        </p:nvSpPr>
        <p:spPr>
          <a:xfrm>
            <a:off x="7824788" y="2349500"/>
            <a:ext cx="2592387" cy="431800"/>
          </a:xfrm>
          <a:prstGeom prst="wedgeEllipseCallout">
            <a:avLst>
              <a:gd name="adj1" fmla="val -54338"/>
              <a:gd name="adj2" fmla="val 92167"/>
            </a:avLst>
          </a:prstGeom>
          <a:solidFill>
            <a:srgbClr val="FF9966"/>
          </a:solidFill>
          <a:ln w="9525">
            <a:noFill/>
          </a:ln>
        </p:spPr>
        <p:txBody>
          <a:bodyPr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F0301"/>
                </a:solidFill>
                <a:latin typeface="Times New Roman" panose="02020603050405020304" pitchFamily="18" charset="0"/>
                <a:ea typeface="隶书"/>
              </a:rPr>
              <a:t> 举例论证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ldLvl="0" animBg="1"/>
      <p:bldP spid="4" grpId="0" bldLvl="0" animBg="1"/>
      <p:bldP spid="5" grpId="0" bldLvl="0" animBg="1"/>
      <p:bldP spid="6" grpId="0" bldLvl="0" animBg="1"/>
      <p:bldP spid="8" grpId="0" bldLvl="0" animBg="1"/>
      <p:bldP spid="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/>
          <p:nvPr/>
        </p:nvSpPr>
        <p:spPr>
          <a:xfrm>
            <a:off x="215153" y="96490"/>
            <a:ext cx="11449466" cy="138499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6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lstStyle/>
          <a:p>
            <a:pPr eaLnBrk="0" hangingPunct="0"/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4.</a:t>
            </a:r>
            <a:r>
              <a:rPr lang="zh-CN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对比论证法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zh-CN" altLang="zh-CN" sz="2800" b="1" dirty="0">
                <a:latin typeface="宋体" panose="02010600030101010101" pitchFamily="2" charset="-122"/>
              </a:rPr>
              <a:t>将</a:t>
            </a:r>
            <a:r>
              <a:rPr lang="zh-CN" altLang="zh-CN" sz="2800" b="1" u="sng" dirty="0">
                <a:solidFill>
                  <a:srgbClr val="0000FF"/>
                </a:solidFill>
                <a:latin typeface="宋体" panose="02010600030101010101" pitchFamily="2" charset="-122"/>
              </a:rPr>
              <a:t>正反</a:t>
            </a:r>
            <a:r>
              <a:rPr lang="zh-CN" altLang="zh-CN" sz="2800" b="1" dirty="0">
                <a:latin typeface="宋体" panose="02010600030101010101" pitchFamily="2" charset="-122"/>
              </a:rPr>
              <a:t>两方面论点</a:t>
            </a:r>
            <a:r>
              <a:rPr lang="zh-CN" altLang="en-US" sz="2800" b="1" dirty="0">
                <a:latin typeface="宋体" panose="02010600030101010101" pitchFamily="2" charset="-122"/>
              </a:rPr>
              <a:t>或</a:t>
            </a:r>
            <a:r>
              <a:rPr lang="zh-CN" altLang="zh-CN" sz="2800" b="1" dirty="0">
                <a:latin typeface="宋体" panose="02010600030101010101" pitchFamily="2" charset="-122"/>
              </a:rPr>
              <a:t>论据加以对照剖析。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作用：</a:t>
            </a:r>
            <a:r>
              <a:rPr lang="zh-CN" altLang="en-US" sz="2800" b="1" dirty="0">
                <a:latin typeface="Arial" panose="020B0604020202020204" pitchFamily="34" charset="0"/>
              </a:rPr>
              <a:t>可以使正确与错误对比分明，是非曲直更加明确，给人以鲜明深刻的印象。</a:t>
            </a:r>
            <a:endParaRPr lang="zh-CN" altLang="zh-CN" sz="3200" b="1" dirty="0">
              <a:latin typeface="宋体" panose="02010600030101010101" pitchFamily="2" charset="-122"/>
            </a:endParaRPr>
          </a:p>
        </p:txBody>
      </p:sp>
      <p:pic>
        <p:nvPicPr>
          <p:cNvPr id="6147" name="Picture 2" descr="议论文的论证方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75" y="-868362"/>
            <a:ext cx="9525" cy="9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Picture 3" descr="议论文的论证方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81" y="565150"/>
            <a:ext cx="51309" cy="9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1"/>
          <p:cNvSpPr/>
          <p:nvPr/>
        </p:nvSpPr>
        <p:spPr>
          <a:xfrm>
            <a:off x="144003" y="1536352"/>
            <a:ext cx="11447362" cy="138499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6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lstStyle/>
          <a:p>
            <a:pPr eaLnBrk="0" hangingPunct="0"/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5.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类比论证法：</a:t>
            </a:r>
            <a:r>
              <a:rPr lang="zh-CN" altLang="en-US" sz="2800" b="1" dirty="0">
                <a:latin typeface="宋体" panose="02010600030101010101" pitchFamily="2" charset="-122"/>
              </a:rPr>
              <a:t>借助</a:t>
            </a:r>
            <a:r>
              <a:rPr lang="zh-CN" altLang="en-US" sz="2800" b="1" u="sng" dirty="0">
                <a:solidFill>
                  <a:srgbClr val="0000FF"/>
                </a:solidFill>
                <a:latin typeface="宋体" panose="02010600030101010101" pitchFamily="2" charset="-122"/>
              </a:rPr>
              <a:t>类似</a:t>
            </a:r>
            <a:r>
              <a:rPr lang="zh-CN" altLang="en-US" sz="2800" b="1" dirty="0">
                <a:latin typeface="宋体" panose="02010600030101010101" pitchFamily="2" charset="-122"/>
              </a:rPr>
              <a:t>的故事、实例以及情境，进行由此及彼的推理。</a:t>
            </a:r>
            <a:r>
              <a:rPr lang="en-US" altLang="zh-CN" sz="2800" b="1" dirty="0"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作用：</a:t>
            </a:r>
            <a:r>
              <a:rPr lang="zh-CN" altLang="en-US" sz="2800" b="1" dirty="0">
                <a:latin typeface="Arial" panose="020B0604020202020204" pitchFamily="34" charset="0"/>
              </a:rPr>
              <a:t>富于启发性，深入浅出，使读者易于领悟抽象的道理，使文章简练生动。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824" y="2997200"/>
            <a:ext cx="11544107" cy="138499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6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</a:rPr>
              <a:t>骐骥一跃，不能十步；驽马十驾，功在不舍。锲而舍之，朽木不折；锲而不舍，金石可镂。蚓无爪牙之利，筋骨之强，上食埃土，下饮黄泉，用心一也。蟹六跪而二螯，非蛇鳝之穴无可寄托者，用心躁也。</a:t>
            </a:r>
          </a:p>
        </p:txBody>
      </p:sp>
      <p:sp>
        <p:nvSpPr>
          <p:cNvPr id="7" name="矩形 6"/>
          <p:cNvSpPr/>
          <p:nvPr/>
        </p:nvSpPr>
        <p:spPr>
          <a:xfrm>
            <a:off x="130824" y="5084763"/>
            <a:ext cx="11544107" cy="181588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6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</a:rPr>
              <a:t>（邹忌）于是入朝见威王，曰：“臣诚知不如徐公美。臣之妻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私</a:t>
            </a:r>
            <a:r>
              <a:rPr lang="zh-CN" altLang="en-US" sz="2800" b="1" dirty="0">
                <a:latin typeface="Arial" panose="020B0604020202020204" pitchFamily="34" charset="0"/>
              </a:rPr>
              <a:t>臣，臣之妾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畏</a:t>
            </a:r>
            <a:r>
              <a:rPr lang="zh-CN" altLang="en-US" sz="2800" b="1" dirty="0">
                <a:latin typeface="Arial" panose="020B0604020202020204" pitchFamily="34" charset="0"/>
              </a:rPr>
              <a:t>臣，臣之客欲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有求</a:t>
            </a:r>
            <a:r>
              <a:rPr lang="zh-CN" altLang="en-US" sz="2800" b="1" dirty="0">
                <a:latin typeface="Arial" panose="020B0604020202020204" pitchFamily="34" charset="0"/>
              </a:rPr>
              <a:t>于臣，皆以美于徐公。今齐地方千里，百二十城，宫妇左右莫不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私</a:t>
            </a:r>
            <a:r>
              <a:rPr lang="zh-CN" altLang="en-US" sz="2800" b="1" dirty="0">
                <a:latin typeface="Arial" panose="020B0604020202020204" pitchFamily="34" charset="0"/>
              </a:rPr>
              <a:t>王，朝廷之臣莫不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畏</a:t>
            </a:r>
            <a:r>
              <a:rPr lang="zh-CN" altLang="en-US" sz="2800" b="1" dirty="0">
                <a:latin typeface="Arial" panose="020B0604020202020204" pitchFamily="34" charset="0"/>
              </a:rPr>
              <a:t>王，四境之内莫不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有求</a:t>
            </a:r>
            <a:r>
              <a:rPr lang="zh-CN" altLang="en-US" sz="2800" b="1" dirty="0">
                <a:latin typeface="Arial" panose="020B0604020202020204" pitchFamily="34" charset="0"/>
              </a:rPr>
              <a:t>于王：由此观之，王之蔽甚矣。”</a:t>
            </a:r>
          </a:p>
        </p:txBody>
      </p:sp>
      <p:sp>
        <p:nvSpPr>
          <p:cNvPr id="8" name="AutoShape 2"/>
          <p:cNvSpPr/>
          <p:nvPr/>
        </p:nvSpPr>
        <p:spPr>
          <a:xfrm>
            <a:off x="6996580" y="4005263"/>
            <a:ext cx="3434419" cy="503237"/>
          </a:xfrm>
          <a:prstGeom prst="wedgeEllipseCallout">
            <a:avLst>
              <a:gd name="adj1" fmla="val -71407"/>
              <a:gd name="adj2" fmla="val -33699"/>
            </a:avLst>
          </a:prstGeom>
          <a:solidFill>
            <a:srgbClr val="FF9966"/>
          </a:solidFill>
          <a:ln w="9525">
            <a:noFill/>
          </a:ln>
        </p:spPr>
        <p:txBody>
          <a:bodyPr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zh-CN" altLang="en-US" sz="4400" b="1" dirty="0">
                <a:solidFill>
                  <a:srgbClr val="0F0301"/>
                </a:solidFill>
                <a:latin typeface="Times New Roman" panose="02020603050405020304" pitchFamily="18" charset="0"/>
                <a:ea typeface="隶书"/>
              </a:rPr>
              <a:t> </a:t>
            </a:r>
            <a:r>
              <a:rPr lang="zh-CN" altLang="en-US" sz="2800" b="1" dirty="0">
                <a:solidFill>
                  <a:srgbClr val="0F0301"/>
                </a:solidFill>
                <a:latin typeface="Times New Roman" panose="02020603050405020304" pitchFamily="18" charset="0"/>
                <a:ea typeface="隶书"/>
              </a:rPr>
              <a:t>对比论证</a:t>
            </a:r>
          </a:p>
        </p:txBody>
      </p:sp>
      <p:sp>
        <p:nvSpPr>
          <p:cNvPr id="9" name="AutoShape 2"/>
          <p:cNvSpPr/>
          <p:nvPr/>
        </p:nvSpPr>
        <p:spPr>
          <a:xfrm>
            <a:off x="6996580" y="4581525"/>
            <a:ext cx="3434419" cy="503238"/>
          </a:xfrm>
          <a:prstGeom prst="wedgeEllipseCallout">
            <a:avLst>
              <a:gd name="adj1" fmla="val -67995"/>
              <a:gd name="adj2" fmla="val 62894"/>
            </a:avLst>
          </a:prstGeom>
          <a:solidFill>
            <a:srgbClr val="FF9966"/>
          </a:solidFill>
          <a:ln w="9525">
            <a:noFill/>
          </a:ln>
        </p:spPr>
        <p:txBody>
          <a:bodyPr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zh-CN" altLang="en-US" sz="4400" b="1" dirty="0">
                <a:solidFill>
                  <a:srgbClr val="0F0301"/>
                </a:solidFill>
                <a:latin typeface="Times New Roman" panose="02020603050405020304" pitchFamily="18" charset="0"/>
                <a:ea typeface="隶书"/>
              </a:rPr>
              <a:t> </a:t>
            </a:r>
            <a:r>
              <a:rPr lang="zh-CN" altLang="en-US" sz="2800" b="1" dirty="0">
                <a:solidFill>
                  <a:srgbClr val="0F0301"/>
                </a:solidFill>
                <a:latin typeface="Times New Roman" panose="02020603050405020304" pitchFamily="18" charset="0"/>
                <a:ea typeface="隶书"/>
              </a:rPr>
              <a:t>类比论证</a:t>
            </a:r>
          </a:p>
        </p:txBody>
      </p:sp>
      <p:sp>
        <p:nvSpPr>
          <p:cNvPr id="10" name="AutoShape 7"/>
          <p:cNvSpPr/>
          <p:nvPr/>
        </p:nvSpPr>
        <p:spPr>
          <a:xfrm>
            <a:off x="4612187" y="4581525"/>
            <a:ext cx="1907543" cy="503238"/>
          </a:xfrm>
          <a:prstGeom prst="wedgeRoundRectCallout">
            <a:avLst>
              <a:gd name="adj1" fmla="val 125616"/>
              <a:gd name="adj2" fmla="val -25315"/>
              <a:gd name="adj3" fmla="val 16667"/>
            </a:avLst>
          </a:prstGeom>
          <a:solidFill>
            <a:schemeClr val="hlink"/>
          </a:solidFill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50000"/>
              </a:lnSpc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区别？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8750" y="1796415"/>
            <a:ext cx="6503670" cy="40513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 anchor="ctr" anchorCtr="0">
            <a:normAutofit lnSpcReduction="10000"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本课主要内容：</a:t>
            </a:r>
          </a:p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一、什么是议论文？</a:t>
            </a:r>
          </a:p>
          <a:p>
            <a:pPr algn="l"/>
            <a:r>
              <a:rPr lang="zh-CN" altLang="en-US" sz="2800" b="1" noProof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幼圆"/>
                <a:sym typeface="+mn-ea"/>
              </a:rPr>
              <a:t>二、议论文有哪三要素？</a:t>
            </a:r>
          </a:p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三、议论文的基本结构</a:t>
            </a:r>
          </a:p>
          <a:p>
            <a:pPr algn="l"/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四、中心论点和分论点</a:t>
            </a:r>
          </a:p>
          <a:p>
            <a:pPr algn="l"/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五、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如何选用论据</a:t>
            </a:r>
            <a:endParaRPr lang="zh-CN" altLang="en-US" sz="28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六、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常用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论证方法</a:t>
            </a:r>
            <a:endParaRPr lang="zh-CN" altLang="en-US" sz="28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七、分析下水作文</a:t>
            </a:r>
            <a:endParaRPr lang="en-US" altLang="zh-CN" sz="2800" b="1">
              <a:solidFill>
                <a:srgbClr val="2710D8"/>
              </a:solidFill>
            </a:endParaRPr>
          </a:p>
        </p:txBody>
      </p:sp>
      <p:sp>
        <p:nvSpPr>
          <p:cNvPr id="6155" name="Text Box 35"/>
          <p:cNvSpPr txBox="1"/>
          <p:nvPr/>
        </p:nvSpPr>
        <p:spPr>
          <a:xfrm>
            <a:off x="2748915" y="471805"/>
            <a:ext cx="6452870" cy="76835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议论文写作基本知识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095375" y="1375142"/>
            <a:ext cx="9932670" cy="4524315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dash"/>
            <a:miter lim="800000"/>
          </a:ln>
          <a:effectLst/>
        </p:spPr>
        <p:txBody>
          <a:bodyPr wrap="square" anchor="ctr">
            <a:spAutoFit/>
          </a:bodyPr>
          <a:lstStyle/>
          <a:p>
            <a:pPr marL="0" marR="0" lvl="0" indent="228155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交往与独处</a:t>
            </a:r>
          </a:p>
          <a:p>
            <a:pPr marL="0" marR="0" lvl="0" indent="228155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30035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①</a:t>
            </a: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爱因斯坦说过：</a:t>
            </a: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Arial" panose="020B0604020202020204" pitchFamily="34" charset="0"/>
              </a:rPr>
              <a:t>“</a:t>
            </a: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世间最好的东西，莫过于有几个头脑和心地都很正直的严正的朋友。</a:t>
            </a: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Arial" panose="020B0604020202020204" pitchFamily="34" charset="0"/>
              </a:rPr>
              <a:t>”</a:t>
            </a: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可见与人交往必不可少。而</a:t>
            </a:r>
            <a:r>
              <a:rPr kumimoji="0" 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挪威</a:t>
            </a: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的探险家、政治家</a:t>
            </a:r>
            <a:r>
              <a:rPr kumimoji="0" 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南森</a:t>
            </a: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却说：</a:t>
            </a: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Arial" panose="020B0604020202020204" pitchFamily="34" charset="0"/>
              </a:rPr>
              <a:t>“</a:t>
            </a: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人生的第一件大事是发现自己，因此人们需要不时孤独和沉思。</a:t>
            </a: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Arial" panose="020B0604020202020204" pitchFamily="34" charset="0"/>
              </a:rPr>
              <a:t>”</a:t>
            </a: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又一语道破独处的重要性。</a:t>
            </a: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（名言引入）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因为，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往使人丰富，独处使人深刻，二者构成完美人生。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（中心论点：</a:t>
            </a:r>
            <a:r>
              <a:rPr lang="zh-CN" altLang="en-US" sz="3200">
                <a:solidFill>
                  <a:srgbClr val="130FBD"/>
                </a:solidFill>
                <a:sym typeface="+mn-ea"/>
              </a:rPr>
              <a:t>鲜明，简练。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矩形 2"/>
          <p:cNvSpPr/>
          <p:nvPr/>
        </p:nvSpPr>
        <p:spPr>
          <a:xfrm>
            <a:off x="367665" y="436880"/>
            <a:ext cx="8392041" cy="58477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七、牛刀小试：</a:t>
            </a:r>
            <a:r>
              <a:rPr lang="zh-CN" altLang="en-US" sz="3200" b="1" dirty="0" smtClean="0">
                <a:solidFill>
                  <a:srgbClr val="130FBD"/>
                </a:solidFill>
                <a:latin typeface="微软雅黑" panose="020B0503020204020204" charset="-122"/>
                <a:ea typeface="微软雅黑" panose="020B0503020204020204" charset="-122"/>
              </a:rPr>
              <a:t>分析下水</a:t>
            </a:r>
            <a:r>
              <a:rPr lang="zh-CN" altLang="en-US" sz="3200" b="1" dirty="0">
                <a:solidFill>
                  <a:srgbClr val="130FBD"/>
                </a:solidFill>
                <a:latin typeface="微软雅黑" panose="020B0503020204020204" charset="-122"/>
                <a:ea typeface="微软雅黑" panose="020B0503020204020204" charset="-122"/>
              </a:rPr>
              <a:t>作文</a:t>
            </a:r>
            <a:r>
              <a:rPr lang="en-US" altLang="zh-CN" sz="3200" b="1" dirty="0">
                <a:solidFill>
                  <a:srgbClr val="130FBD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3200" b="1" dirty="0">
                <a:solidFill>
                  <a:srgbClr val="130FBD"/>
                </a:solidFill>
                <a:latin typeface="微软雅黑" panose="020B0503020204020204" charset="-122"/>
                <a:ea typeface="微软雅黑" panose="020B0503020204020204" charset="-122"/>
              </a:rPr>
              <a:t>交往与独处</a:t>
            </a:r>
            <a:r>
              <a:rPr lang="en-US" altLang="zh-CN" sz="3200" b="1" dirty="0">
                <a:solidFill>
                  <a:srgbClr val="130FBD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/>
          <p:nvPr/>
        </p:nvSpPr>
        <p:spPr>
          <a:xfrm>
            <a:off x="582293" y="330111"/>
            <a:ext cx="11001375" cy="6124754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txBody>
          <a:bodyPr wrap="square" anchor="ctr" anchorCtr="0">
            <a:spAutoFit/>
          </a:bodyPr>
          <a:lstStyle/>
          <a:p>
            <a:pPr indent="374650" eaLnBrk="0" hangingPunct="0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②</a:t>
            </a:r>
            <a:r>
              <a:rPr lang="zh-CN" altLang="en-US" sz="28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交往使人丰富。</a:t>
            </a:r>
            <a:r>
              <a:rPr lang="zh-CN" altLang="en-US" sz="2800" b="1" dirty="0">
                <a:solidFill>
                  <a:srgbClr val="C11AE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（分论点一：段首中心句）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中外智者对此所见略同。孔子曰：“独学而无友，则孤陋而寡闻。”萧伯纳说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:“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你有一种思想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我有一种思想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我们交换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你我就各有了两种思想！”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（道理论证）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李斯跟随荀子学习四年，正准备收拾行李归去。忽闻大名鼎鼎的韩非来拜师于荀子，他惊喜万分，因为韩非绝非等闲之辈。于是他撂下行李，又“留学”了三年。果然，韩非以他超凡的天才和独特的贵族视角，将李斯引入了一片全新的领域。韩非带来的珍贵典籍、对“国际”形势的精准分析、对历朝得失的深入见解，大大丰富了李斯的学识。最终，荀子弟子无数，唯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李斯和韩非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学问最富。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（详例）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当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李白和杜甫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的酒杯碰到了一起，诗意飞扬起来了；当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马克思和恩格斯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的手握到了一起，成就了人类历史上的一段伟大友谊；当世界各国带着自己的技术、设备、专业知识齐聚</a:t>
            </a:r>
            <a:r>
              <a:rPr lang="zh-CN" altLang="en-US" sz="2800" b="1" u="sng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智利矿难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现场参与救援，爱心跨越了国界与种族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（举例论证：详略古今中外结合）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正是交往，丰富了学问，丰富了诗意，丰富了友谊，丰富了爱心。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2"/>
          <p:cNvSpPr/>
          <p:nvPr/>
        </p:nvSpPr>
        <p:spPr>
          <a:xfrm>
            <a:off x="300841" y="52107"/>
            <a:ext cx="11720830" cy="6555641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latin typeface="Arial" panose="020B0604020202020204" pitchFamily="34" charset="0"/>
              </a:rPr>
              <a:t>     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③</a:t>
            </a:r>
            <a:r>
              <a:rPr lang="zh-CN" altLang="zh-CN" sz="28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独处使人深刻</a:t>
            </a:r>
            <a:r>
              <a:rPr lang="zh-CN" altLang="zh-CN" sz="2800" b="1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r>
              <a:rPr lang="zh-CN" altLang="zh-CN" sz="2800" b="1" dirty="0">
                <a:solidFill>
                  <a:srgbClr val="C11AE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（分论点二：句式一致）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周国平说：在舞曲和欢笑声中，我享受人生；在沉思和独处中，我思索人生。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（道理论证）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人若总是处于喧嚣嘈杂之中，像逐波之流水，难免肤浅。而独处把人与纷繁的世俗生活拉开了距离，人独与天地精神往来，似展翅九万里之鲲鹏，从更高处观照尘世，于是思想得以升华。</a:t>
            </a:r>
            <a:r>
              <a:rPr lang="zh-CN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（比喻、对比论证）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</a:t>
            </a:r>
            <a:r>
              <a:rPr lang="zh-CN" altLang="zh-CN" sz="2800" b="1" u="sng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苏轼纵是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天才，终日游走于碌碌仕途和觥筹交错之间，也只能写出些如《凌虚台记》之类文辞犀利尖酸刻薄的文章。唯有落难黄州，他常常独自站在赤壁之上，视通万里，思接千载，凭吊先贤，省及自身，才能凭着对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历史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人生有深刻思考的《念奴娇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赤壁怀古》和前后《赤壁赋》登上诗文的顶峰。</a:t>
            </a:r>
            <a:r>
              <a:rPr lang="zh-CN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（详例）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遭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受宫刑的</a:t>
            </a:r>
            <a:r>
              <a:rPr lang="zh-CN" altLang="zh-CN" sz="2800" b="1" u="sng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司马迁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，忍辱含垢，独自舔着伤口和着血泪，终于著成光照尘寰之信史；耳疾缠身的</a:t>
            </a:r>
            <a:r>
              <a:rPr lang="zh-CN" altLang="zh-CN" sz="2800" b="1" u="sng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贝多芬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，彷徨痛苦，离群独处，终于扼住了命运的咽喉；苦恼无解的</a:t>
            </a:r>
            <a:r>
              <a:rPr lang="zh-CN" altLang="zh-CN" sz="2800" b="1" u="sng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释迦牟尼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，走出家乡，离开同伴，独自在菩提树下连日冥思，得以顿悟成佛</a:t>
            </a:r>
            <a:r>
              <a:rPr lang="zh-CN" altLang="zh-CN" sz="2800" b="1" dirty="0">
                <a:solidFill>
                  <a:srgbClr val="2710D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（举例证：详略中外结合</a:t>
            </a:r>
            <a:r>
              <a:rPr lang="zh-CN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正是独处，使人能更好地省察人生、沟通历史、叩问命运、感悟自然，于是成就了最杰出的文学家、最伟大的史学家、最不屈的艺术家，乃至普渡众生的佛祖。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488315" y="110215"/>
            <a:ext cx="10651490" cy="2677656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dash"/>
            <a:miter lim="800000"/>
          </a:ln>
          <a:effectLst/>
        </p:spPr>
        <p:txBody>
          <a:bodyPr wrap="square" anchor="ctr">
            <a:spAutoFit/>
          </a:bodyPr>
          <a:lstStyle/>
          <a:p>
            <a:pPr marL="0" marR="0" lvl="0" indent="3746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④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当今很多年轻人，尤其是独生子女，常常要承受孤独。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但是他们往往最害怕孤独，向往热闹，于是不免在热闹中迷失自己。所以，学会交往和独处是他们人生的重要课程。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11AE4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（联系现实）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marR="0" lvl="0" indent="30035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⑤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交往使人丰富，所以要善于与人交往；独处使人深刻，因此要乐于享受独处。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交往与独处齐飞，丰富与深刻同美。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交往与独处，共铸精彩人生。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11AE4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（结论）</a:t>
            </a:r>
          </a:p>
        </p:txBody>
      </p:sp>
      <p:sp>
        <p:nvSpPr>
          <p:cNvPr id="69634" name="Rectangle 2"/>
          <p:cNvSpPr/>
          <p:nvPr/>
        </p:nvSpPr>
        <p:spPr>
          <a:xfrm>
            <a:off x="488315" y="3450908"/>
            <a:ext cx="11414760" cy="267652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indent="993775" eaLnBrk="0" hangingPunct="0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思路结构：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                                                                                            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一、</a:t>
            </a:r>
            <a:r>
              <a:rPr lang="zh-CN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提出问题</a:t>
            </a:r>
            <a:r>
              <a:rPr lang="zh-CN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rgbClr val="C11AE4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中心论点：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交往使人丰富，独处使人深刻，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二者构成完美人生。</a:t>
            </a:r>
            <a:r>
              <a:rPr lang="en-US" altLang="zh-CN" sz="24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二、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分析问题：</a:t>
            </a:r>
            <a:r>
              <a:rPr lang="zh-CN" altLang="en-US" sz="2400" b="1" dirty="0">
                <a:solidFill>
                  <a:srgbClr val="C11AE4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（分论点一）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交往使人丰富。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00B05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400" b="1" dirty="0">
                <a:solidFill>
                  <a:srgbClr val="00B05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道理、</a:t>
            </a:r>
            <a:r>
              <a:rPr lang="zh-CN" altLang="en-US" sz="2400" b="1" dirty="0">
                <a:solidFill>
                  <a:srgbClr val="00B05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事实</a:t>
            </a:r>
            <a:r>
              <a:rPr lang="zh-CN" altLang="en-US" sz="2400" b="1" u="sng" dirty="0">
                <a:solidFill>
                  <a:srgbClr val="00B050"/>
                </a:solidFill>
                <a:highlight>
                  <a:srgbClr val="FFFF00"/>
                </a:highlight>
                <a:latin typeface="宋体" panose="02010600030101010101" pitchFamily="2" charset="-122"/>
                <a:cs typeface="Times New Roman" panose="02020603050405020304" pitchFamily="18" charset="0"/>
              </a:rPr>
              <a:t>论据</a:t>
            </a:r>
            <a:r>
              <a:rPr lang="zh-CN" altLang="en-US" sz="2400" b="1" dirty="0">
                <a:solidFill>
                  <a:srgbClr val="00B05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indent="993775" eaLnBrk="0" hangingPunct="0"/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solidFill>
                  <a:srgbClr val="C11AE4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（分论点二）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独处使人深刻。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00B05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400" b="1" dirty="0">
                <a:solidFill>
                  <a:srgbClr val="00B05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道理、</a:t>
            </a:r>
            <a:r>
              <a:rPr lang="zh-CN" altLang="en-US" sz="2400" b="1" dirty="0">
                <a:solidFill>
                  <a:srgbClr val="00B05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举例、比喻、对比</a:t>
            </a:r>
            <a:r>
              <a:rPr lang="zh-CN" altLang="en-US" sz="2400" b="1" u="sng" dirty="0">
                <a:solidFill>
                  <a:srgbClr val="00B050"/>
                </a:solidFill>
                <a:highlight>
                  <a:srgbClr val="FFFF00"/>
                </a:highlight>
                <a:latin typeface="宋体" panose="02010600030101010101" pitchFamily="2" charset="-122"/>
                <a:cs typeface="Times New Roman" panose="02020603050405020304" pitchFamily="18" charset="0"/>
              </a:rPr>
              <a:t>论证</a:t>
            </a:r>
            <a:r>
              <a:rPr lang="zh-CN" altLang="en-US" sz="2400" b="1" dirty="0">
                <a:solidFill>
                  <a:srgbClr val="00B05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</a:rPr>
              <a:t>                                            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三、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联系现实：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当今很多年轻人，</a:t>
            </a:r>
            <a:r>
              <a:rPr lang="zh-CN" altLang="en-US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尤其是独生子女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，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常常要承受孤独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altLang="zh-CN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 </a:t>
            </a:r>
          </a:p>
          <a:p>
            <a:pPr indent="993775" eaLnBrk="0" hangingPunct="0"/>
            <a:r>
              <a:rPr lang="en-US" altLang="zh-CN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               </a:t>
            </a:r>
            <a:r>
              <a:rPr lang="zh-CN" altLang="en-US" sz="2400" b="1" dirty="0">
                <a:latin typeface="Times New Roman" panose="02020603050405020304" pitchFamily="18" charset="0"/>
                <a:cs typeface="Tahoma" panose="020B0604030504040204" pitchFamily="34" charset="0"/>
              </a:rPr>
              <a:t>生来就注定要承受孤独。</a:t>
            </a:r>
            <a:r>
              <a:rPr lang="en-US" altLang="zh-CN" sz="2400" dirty="0">
                <a:latin typeface="Arial" panose="020B0604020202020204" pitchFamily="34" charset="0"/>
              </a:rPr>
              <a:t>                                                                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四、</a:t>
            </a:r>
            <a:r>
              <a:rPr lang="zh-CN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解决问题</a:t>
            </a:r>
            <a:r>
              <a:rPr lang="zh-CN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rgbClr val="C11AE4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结论：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交往与独处齐飞，丰富与深刻同美。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6943090" y="4239260"/>
            <a:ext cx="186690" cy="751205"/>
          </a:xfrm>
          <a:prstGeom prst="rightBrac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0" y="1148715"/>
            <a:ext cx="6403340" cy="3321685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zh-CN" altLang="en-US" sz="8000" i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11AE4"/>
                </a:solidFill>
                <a:effectLst/>
                <a:latin typeface="+mj-ea"/>
              </a:rPr>
              <a:t>祝学习愉快！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676400" y="216853"/>
            <a:ext cx="4800600" cy="715962"/>
          </a:xfrm>
          <a:ln>
            <a:solidFill>
              <a:srgbClr val="00B050"/>
            </a:solidFill>
          </a:ln>
        </p:spPr>
        <p:txBody>
          <a:bodyPr vert="horz" wrap="square" lIns="91440" tIns="45720" rIns="91440" bIns="91440" anchor="b" anchorCtr="0"/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一、什么是议论文？</a:t>
            </a:r>
          </a:p>
        </p:txBody>
      </p:sp>
      <p:sp>
        <p:nvSpPr>
          <p:cNvPr id="9218" name="内容占位符 2"/>
          <p:cNvSpPr>
            <a:spLocks noGrp="1"/>
          </p:cNvSpPr>
          <p:nvPr>
            <p:ph sz="quarter" idx="1"/>
          </p:nvPr>
        </p:nvSpPr>
        <p:spPr>
          <a:xfrm>
            <a:off x="1676400" y="1203960"/>
            <a:ext cx="8763000" cy="1981200"/>
          </a:xfrm>
          <a:ln>
            <a:solidFill>
              <a:srgbClr val="00B050"/>
            </a:solidFill>
          </a:ln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对某个问题进行分析、评论，表明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观点、立场、态度、看法和主张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的一种文体。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（论点）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通过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摆事实、辨是非、讲道理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，从而做到文章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观点明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确、论据充分、论证合理、有说服力。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（论据、论证）</a:t>
            </a:r>
          </a:p>
        </p:txBody>
      </p:sp>
      <p:sp>
        <p:nvSpPr>
          <p:cNvPr id="4" name="矩形 3"/>
          <p:cNvSpPr/>
          <p:nvPr/>
        </p:nvSpPr>
        <p:spPr>
          <a:xfrm>
            <a:off x="1595755" y="3403600"/>
            <a:ext cx="7315200" cy="101473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比较：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记叙文：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叙述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故事、描写细节、塑造人物</a:t>
            </a:r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 bwMode="auto">
          <a:xfrm>
            <a:off x="1595755" y="4814570"/>
            <a:ext cx="7226300" cy="17526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</a:ln>
        </p:spPr>
        <p:txBody>
          <a:bodyPr bIns="91440" anchor="ctr" anchorCtr="0"/>
          <a:lstStyle/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幼圆"/>
              </a:rPr>
              <a:t>二、议论文有哪三要素</a:t>
            </a:r>
            <a:r>
              <a:rPr kumimoji="0" lang="zh-CN" altLang="en-US" sz="3200" b="1" kern="1200" cap="none" spc="0" normalizeH="0" baseline="0" noProof="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幼圆"/>
              </a:rPr>
              <a:t>？</a:t>
            </a:r>
            <a:endParaRPr kumimoji="0" lang="en-US" altLang="zh-CN" sz="3200" b="1" kern="1200" cap="none" spc="0" normalizeH="0" baseline="0" noProof="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幼圆"/>
            </a:endParaRPr>
          </a:p>
          <a:p>
            <a:pPr eaLnBrk="0" hangingPunct="0"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幼圆"/>
              </a:rPr>
              <a:t>   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幼圆"/>
              </a:rPr>
              <a:t>1.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幼圆"/>
              </a:rPr>
              <a:t>论点：要证明什么</a:t>
            </a:r>
          </a:p>
          <a:p>
            <a:pPr eaLnBrk="0" hangingPunct="0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幼圆"/>
              </a:rPr>
              <a:t>   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幼圆"/>
              </a:rPr>
              <a:t>2.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幼圆"/>
              </a:rPr>
              <a:t>论据：用什么证明</a:t>
            </a:r>
          </a:p>
          <a:p>
            <a:pPr eaLnBrk="0" hangingPunct="0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幼圆"/>
              </a:rPr>
              <a:t>   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幼圆"/>
              </a:rPr>
              <a:t>3.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幼圆"/>
              </a:rPr>
              <a:t>论证：怎么样证明</a:t>
            </a:r>
            <a:endParaRPr kumimoji="0" lang="en-US" altLang="zh-CN" sz="3200" b="1" kern="1200" cap="none" spc="0" normalizeH="0" baseline="0" noProof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幼圆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charRg st="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charRg st="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charRg st="1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charRg st="1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charRg st="2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charRg st="2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/>
          <p:nvPr/>
        </p:nvSpPr>
        <p:spPr>
          <a:xfrm>
            <a:off x="320040" y="2454910"/>
            <a:ext cx="5663565" cy="1330960"/>
          </a:xfrm>
          <a:prstGeom prst="rect">
            <a:avLst/>
          </a:prstGeom>
          <a:noFill/>
          <a:ln>
            <a:solidFill>
              <a:schemeClr val="accent6"/>
            </a:solidFill>
            <a:miter lim="800000"/>
          </a:ln>
        </p:spPr>
        <p:txBody>
          <a:bodyPr wrap="square" anchor="ctr" anchorCtr="0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95000"/>
              </a:lnSpc>
              <a:spcBef>
                <a:spcPts val="50"/>
              </a:spcBef>
              <a:spcAft>
                <a:spcPts val="0"/>
              </a:spcAft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如：我最喜欢我的奶奶。（</a:t>
            </a:r>
            <a:r>
              <a:rPr kumimoji="1" lang="zh-CN" altLang="en-US" sz="28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论点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marL="0" lvl="0" indent="0" eaLnBrk="1" hangingPunct="1">
              <a:lnSpc>
                <a:spcPct val="95000"/>
              </a:lnSpc>
              <a:spcBef>
                <a:spcPts val="50"/>
              </a:spcBef>
              <a:spcAft>
                <a:spcPts val="0"/>
              </a:spcAft>
            </a:pP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因为她从来不打我。（</a:t>
            </a:r>
            <a:r>
              <a:rPr kumimoji="1" lang="zh-CN" altLang="en-US" sz="28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论据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marL="0" lvl="0" indent="0" eaLnBrk="1" hangingPunct="1">
              <a:lnSpc>
                <a:spcPct val="95000"/>
              </a:lnSpc>
              <a:spcBef>
                <a:spcPts val="50"/>
              </a:spcBef>
              <a:spcAft>
                <a:spcPts val="0"/>
              </a:spcAft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所以我最喜欢她。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zh-CN" altLang="en-US" sz="28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" name="Text Box 3"/>
          <p:cNvSpPr/>
          <p:nvPr/>
        </p:nvSpPr>
        <p:spPr>
          <a:xfrm>
            <a:off x="365125" y="1327150"/>
            <a:ext cx="11680825" cy="7556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3600" b="1">
                <a:ea typeface="楷体_GB2312" pitchFamily="49" charset="-122"/>
              </a:rPr>
              <a:t>通过某种合理的论证方式把论点、论据有机地组合起来。</a:t>
            </a:r>
          </a:p>
        </p:txBody>
      </p:sp>
      <p:sp>
        <p:nvSpPr>
          <p:cNvPr id="12290" name="标题 1"/>
          <p:cNvSpPr>
            <a:spLocks noGrp="1"/>
          </p:cNvSpPr>
          <p:nvPr/>
        </p:nvSpPr>
        <p:spPr>
          <a:xfrm>
            <a:off x="3160395" y="266065"/>
            <a:ext cx="6865620" cy="9017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9144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三、议论文的基本结构</a:t>
            </a:r>
          </a:p>
        </p:txBody>
      </p:sp>
      <p:sp>
        <p:nvSpPr>
          <p:cNvPr id="13" name="文本框 2"/>
          <p:cNvSpPr txBox="1"/>
          <p:nvPr/>
        </p:nvSpPr>
        <p:spPr>
          <a:xfrm>
            <a:off x="392430" y="4355465"/>
            <a:ext cx="675005" cy="1959610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三 段 式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1067435" y="4483100"/>
            <a:ext cx="275590" cy="1482090"/>
            <a:chOff x="2204" y="3101"/>
            <a:chExt cx="1139" cy="5632"/>
          </a:xfrm>
        </p:grpSpPr>
        <p:sp>
          <p:nvSpPr>
            <p:cNvPr id="15" name="左大括号 14"/>
            <p:cNvSpPr/>
            <p:nvPr/>
          </p:nvSpPr>
          <p:spPr>
            <a:xfrm>
              <a:off x="2204" y="3101"/>
              <a:ext cx="1027" cy="5632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rot="16200000" flipH="1">
              <a:off x="2876" y="5460"/>
              <a:ext cx="12" cy="9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副标题 3074"/>
          <p:cNvSpPr>
            <a:spLocks noGrp="1"/>
          </p:cNvSpPr>
          <p:nvPr/>
        </p:nvSpPr>
        <p:spPr>
          <a:xfrm>
            <a:off x="1181100" y="4446905"/>
            <a:ext cx="1961515" cy="159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14350" indent="-514350">
              <a:spcBef>
                <a:spcPct val="20000"/>
              </a:spcBef>
              <a:buAutoNum type="arabicPeriod"/>
            </a:pPr>
            <a:r>
              <a:rPr lang="zh-CN" altLang="zh-CN" sz="2800" b="1" dirty="0">
                <a:latin typeface="Arial" panose="020B0604020202020204" pitchFamily="34" charset="0"/>
              </a:rPr>
              <a:t>引论</a:t>
            </a:r>
            <a:r>
              <a:rPr lang="en-US" altLang="zh-CN" sz="2800" b="1" dirty="0">
                <a:latin typeface="Arial" panose="020B0604020202020204" pitchFamily="34" charset="0"/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总</a:t>
            </a:r>
            <a:endParaRPr lang="zh-CN" altLang="zh-CN" sz="2800" b="1" dirty="0">
              <a:latin typeface="Arial" panose="020B0604020202020204" pitchFamily="34" charset="0"/>
            </a:endParaRPr>
          </a:p>
          <a:p>
            <a:pPr marL="514350" indent="-514350">
              <a:spcBef>
                <a:spcPct val="20000"/>
              </a:spcBef>
              <a:buAutoNum type="arabicPeriod"/>
            </a:pPr>
            <a:r>
              <a:rPr lang="zh-CN" altLang="zh-CN" sz="2800" b="1" dirty="0">
                <a:latin typeface="Arial" panose="020B0604020202020204" pitchFamily="34" charset="0"/>
              </a:rPr>
              <a:t>本论</a:t>
            </a:r>
            <a:r>
              <a:rPr lang="en-US" altLang="zh-CN" sz="2800" b="1" dirty="0">
                <a:latin typeface="Arial" panose="020B0604020202020204" pitchFamily="34" charset="0"/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分</a:t>
            </a:r>
            <a:endParaRPr lang="zh-CN" altLang="zh-CN" sz="2800" b="1" dirty="0">
              <a:latin typeface="Arial" panose="020B0604020202020204" pitchFamily="34" charset="0"/>
            </a:endParaRPr>
          </a:p>
          <a:p>
            <a:pPr marL="514350" indent="-514350">
              <a:spcBef>
                <a:spcPct val="20000"/>
              </a:spcBef>
              <a:buAutoNum type="arabicPeriod"/>
            </a:pPr>
            <a:r>
              <a:rPr lang="zh-CN" altLang="zh-CN" sz="2800" b="1" dirty="0">
                <a:latin typeface="Arial" panose="020B0604020202020204" pitchFamily="34" charset="0"/>
              </a:rPr>
              <a:t>结论</a:t>
            </a:r>
            <a:r>
              <a:rPr lang="en-US" altLang="zh-CN" sz="2800" b="1" dirty="0">
                <a:latin typeface="Arial" panose="020B0604020202020204" pitchFamily="34" charset="0"/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总</a:t>
            </a:r>
          </a:p>
        </p:txBody>
      </p:sp>
      <p:sp>
        <p:nvSpPr>
          <p:cNvPr id="12" name="副标题 3074"/>
          <p:cNvSpPr>
            <a:spLocks noGrp="1"/>
          </p:cNvSpPr>
          <p:nvPr/>
        </p:nvSpPr>
        <p:spPr>
          <a:xfrm>
            <a:off x="2904490" y="4410075"/>
            <a:ext cx="2058035" cy="160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</a:rPr>
              <a:t>—</a:t>
            </a:r>
            <a:r>
              <a:rPr lang="zh-CN" altLang="zh-CN" sz="2800" b="1" dirty="0">
                <a:solidFill>
                  <a:srgbClr val="0000FF"/>
                </a:solidFill>
                <a:latin typeface="Arial" panose="020B0604020202020204" pitchFamily="34" charset="0"/>
              </a:rPr>
              <a:t>提出问题</a:t>
            </a:r>
            <a:endParaRPr lang="zh-CN" altLang="zh-CN" sz="2800" b="1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</a:rPr>
              <a:t>—</a:t>
            </a:r>
            <a:r>
              <a:rPr lang="zh-CN" altLang="zh-CN" sz="2800" b="1" dirty="0">
                <a:solidFill>
                  <a:srgbClr val="0000FF"/>
                </a:solidFill>
                <a:latin typeface="Arial" panose="020B0604020202020204" pitchFamily="34" charset="0"/>
              </a:rPr>
              <a:t>分析问题</a:t>
            </a:r>
            <a:endParaRPr lang="zh-CN" altLang="zh-CN" sz="2800" b="1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</a:rPr>
              <a:t>—</a:t>
            </a:r>
            <a:r>
              <a:rPr lang="zh-CN" altLang="zh-CN" sz="2800" b="1" dirty="0">
                <a:solidFill>
                  <a:srgbClr val="0000FF"/>
                </a:solidFill>
                <a:latin typeface="Arial" panose="020B0604020202020204" pitchFamily="34" charset="0"/>
              </a:rPr>
              <a:t>解决问题</a:t>
            </a:r>
          </a:p>
        </p:txBody>
      </p:sp>
      <p:sp>
        <p:nvSpPr>
          <p:cNvPr id="18" name="副标题 3074"/>
          <p:cNvSpPr>
            <a:spLocks noGrp="1"/>
          </p:cNvSpPr>
          <p:nvPr/>
        </p:nvSpPr>
        <p:spPr>
          <a:xfrm>
            <a:off x="5015865" y="4465320"/>
            <a:ext cx="1682750" cy="155448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是什么</a:t>
            </a:r>
            <a:endParaRPr lang="zh-CN" altLang="zh-CN" sz="2800" b="1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为什么</a:t>
            </a:r>
            <a:endParaRPr lang="zh-CN" altLang="zh-CN" sz="2800" b="1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怎么办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32320" y="3638550"/>
            <a:ext cx="4525645" cy="267652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变体：</a:t>
            </a:r>
            <a:r>
              <a:rPr lang="zh-CN" altLang="zh-CN" sz="2800" b="1" dirty="0" smtClean="0">
                <a:solidFill>
                  <a:srgbClr val="130FB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引—议—联—结</a:t>
            </a:r>
            <a:endParaRPr lang="en-US" altLang="zh-CN" sz="2800" b="1" dirty="0" smtClean="0">
              <a:solidFill>
                <a:srgbClr val="130FB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“议”和“联”可合并为本论分析问题部分，变成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：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2800" b="1" dirty="0" smtClean="0">
                <a:solidFill>
                  <a:srgbClr val="2710D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提出问题（引）——</a:t>
            </a:r>
          </a:p>
          <a:p>
            <a:pPr>
              <a:lnSpc>
                <a:spcPct val="100000"/>
              </a:lnSpc>
            </a:pPr>
            <a:r>
              <a:rPr lang="zh-CN" altLang="zh-CN" sz="2800" b="1" dirty="0" smtClean="0">
                <a:solidFill>
                  <a:srgbClr val="2710D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分析问题（议、联、）——解决问题（结）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6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charRg st="6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charRg st="6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ldLvl="0" animBg="1"/>
      <p:bldP spid="23554" grpId="1" animBg="1"/>
      <p:bldP spid="13" grpId="0"/>
      <p:bldP spid="18" grpId="0" bldLvl="0" animBg="1"/>
      <p:bldP spid="3" grpId="0" bldLvl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/>
          <p:nvPr/>
        </p:nvSpPr>
        <p:spPr>
          <a:xfrm>
            <a:off x="351155" y="652145"/>
            <a:ext cx="11321415" cy="550799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/>
                <a:ea typeface="宋体" panose="02010600030101010101" pitchFamily="2" charset="-122"/>
              </a:defRPr>
            </a:lvl5pPr>
          </a:lstStyle>
          <a:p>
            <a:r>
              <a:rPr altLang="zh-CN" sz="2800" b="1" dirty="0" smtClean="0">
                <a:sym typeface="+mn-ea"/>
              </a:rPr>
              <a:t>【例】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altLang="zh-CN" sz="2800" b="1" dirty="0" smtClean="0">
                <a:sym typeface="+mn-ea"/>
              </a:rPr>
              <a:t>根据“</a:t>
            </a:r>
            <a:r>
              <a:rPr altLang="zh-CN" sz="2800" b="1" u="sng" dirty="0" smtClean="0">
                <a:sym typeface="+mn-ea"/>
              </a:rPr>
              <a:t>山羊抱团过独木桥</a:t>
            </a:r>
            <a:r>
              <a:rPr altLang="zh-CN" sz="2800" b="1" dirty="0" smtClean="0">
                <a:sym typeface="+mn-ea"/>
              </a:rPr>
              <a:t>”的材料要求写作文。</a:t>
            </a:r>
            <a:r>
              <a:rPr lang="en-US" altLang="zh-CN" sz="2800" b="1" dirty="0" smtClean="0">
                <a:sym typeface="+mn-ea"/>
              </a:rPr>
              <a:t/>
            </a:r>
            <a:br>
              <a:rPr lang="en-US" altLang="zh-CN" sz="2800" b="1" dirty="0" smtClean="0">
                <a:sym typeface="+mn-ea"/>
              </a:rPr>
            </a:br>
            <a:endParaRPr lang="en-US" altLang="zh-CN" sz="2800" b="1" dirty="0" smtClean="0">
              <a:sym typeface="+mn-ea"/>
            </a:endParaRPr>
          </a:p>
          <a:p>
            <a:r>
              <a:rPr lang="en-US" altLang="zh-CN" sz="2800" b="1" dirty="0" smtClean="0"/>
              <a:t>        </a:t>
            </a:r>
            <a:r>
              <a:rPr lang="zh-CN" altLang="zh-CN" sz="2800" b="1" dirty="0" smtClean="0"/>
              <a:t>古人云：“变则通，通则久。”亦云：“团结力量大。”</a:t>
            </a:r>
            <a:r>
              <a:rPr lang="en-US" altLang="zh-CN" sz="2800" b="1" dirty="0" smtClean="0"/>
              <a:t>      </a:t>
            </a:r>
            <a:r>
              <a:rPr lang="zh-CN" altLang="zh-CN" sz="2800" b="1" dirty="0" smtClean="0"/>
              <a:t>“山羊抱团过独木桥”的游戏表明，</a:t>
            </a:r>
            <a:r>
              <a:rPr altLang="zh-CN" sz="2800" b="1" u="sng" dirty="0" smtClean="0">
                <a:solidFill>
                  <a:srgbClr val="1407BF"/>
                </a:solidFill>
                <a:sym typeface="+mn-ea"/>
              </a:rPr>
              <a:t>打破</a:t>
            </a:r>
            <a:r>
              <a:rPr lang="zh-CN" altLang="zh-CN" sz="2800" b="1" u="sng" dirty="0" smtClean="0">
                <a:solidFill>
                  <a:srgbClr val="1407BF"/>
                </a:solidFill>
              </a:rPr>
              <a:t>比赛你死我活的</a:t>
            </a:r>
            <a:r>
              <a:rPr sz="2800" b="1" u="sng" dirty="0" smtClean="0">
                <a:solidFill>
                  <a:srgbClr val="1407BF"/>
                </a:solidFill>
              </a:rPr>
              <a:t>传统思维，</a:t>
            </a:r>
            <a:r>
              <a:rPr lang="zh-CN" altLang="zh-CN" sz="2800" b="1" u="sng" dirty="0" smtClean="0">
                <a:solidFill>
                  <a:srgbClr val="1407BF"/>
                </a:solidFill>
              </a:rPr>
              <a:t>在竞争中合作，能实现双赢</a:t>
            </a:r>
            <a:r>
              <a:rPr lang="zh-CN" altLang="zh-CN" sz="2800" b="1" dirty="0" smtClean="0"/>
              <a:t>。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（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引材料，提论点）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                </a:t>
            </a:r>
            <a:r>
              <a:rPr lang="en-US" altLang="zh-CN" sz="32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----</a:t>
            </a:r>
            <a:r>
              <a:rPr sz="32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提出问题</a:t>
            </a:r>
            <a:endParaRPr lang="zh-CN" altLang="zh-CN" sz="3200" b="1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 b="1" dirty="0" smtClean="0"/>
              <a:t>        </a:t>
            </a:r>
            <a:r>
              <a:rPr lang="zh-CN" altLang="zh-CN" sz="2800" b="1" dirty="0" smtClean="0"/>
              <a:t>创新与合作促成</a:t>
            </a:r>
            <a:r>
              <a:rPr lang="zh-CN" altLang="zh-CN" sz="2800" b="1" u="sng" dirty="0" smtClean="0">
                <a:solidFill>
                  <a:srgbClr val="1407BF"/>
                </a:solidFill>
              </a:rPr>
              <a:t>个人</a:t>
            </a:r>
            <a:r>
              <a:rPr lang="zh-CN" altLang="zh-CN" sz="2800" b="1" dirty="0" smtClean="0"/>
              <a:t>的成功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。（分论点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1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：个人）</a:t>
            </a:r>
          </a:p>
          <a:p>
            <a:r>
              <a:rPr lang="en-US" altLang="zh-CN" sz="2800" b="1" dirty="0" smtClean="0"/>
              <a:t>        </a:t>
            </a:r>
            <a:r>
              <a:rPr lang="zh-CN" altLang="zh-CN" sz="2800" b="1" dirty="0" smtClean="0"/>
              <a:t>创新与合作推动</a:t>
            </a:r>
            <a:r>
              <a:rPr lang="zh-CN" altLang="zh-CN" sz="2800" b="1" u="sng" dirty="0" smtClean="0">
                <a:solidFill>
                  <a:srgbClr val="1407BF"/>
                </a:solidFill>
              </a:rPr>
              <a:t>企业</a:t>
            </a:r>
            <a:r>
              <a:rPr lang="zh-CN" altLang="zh-CN" sz="2800" b="1" dirty="0" smtClean="0"/>
              <a:t>的发展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。（分论点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2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：企业）</a:t>
            </a:r>
          </a:p>
          <a:p>
            <a:r>
              <a:rPr lang="en-US" altLang="zh-CN" sz="2800" b="1" dirty="0" smtClean="0"/>
              <a:t>        </a:t>
            </a:r>
            <a:r>
              <a:rPr lang="zh-CN" altLang="zh-CN" sz="2800" b="1" dirty="0" smtClean="0"/>
              <a:t>创新与合作助推</a:t>
            </a:r>
            <a:r>
              <a:rPr lang="zh-CN" altLang="zh-CN" sz="2800" b="1" u="sng" dirty="0" smtClean="0">
                <a:solidFill>
                  <a:srgbClr val="1407BF"/>
                </a:solidFill>
              </a:rPr>
              <a:t>国家</a:t>
            </a:r>
            <a:r>
              <a:rPr lang="zh-CN" altLang="zh-CN" sz="2800" b="1" dirty="0" smtClean="0"/>
              <a:t>的崛起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。（分论点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：国家）</a:t>
            </a:r>
            <a:r>
              <a:rPr lang="en-US" altLang="zh-CN" sz="32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----</a:t>
            </a:r>
            <a:r>
              <a:rPr sz="32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分析问题</a:t>
            </a:r>
            <a:endParaRPr lang="zh-CN" altLang="zh-CN" sz="3200" b="1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 b="1" dirty="0" smtClean="0"/>
              <a:t>        </a:t>
            </a:r>
            <a:r>
              <a:rPr lang="zh-CN" altLang="zh-CN" sz="2800" b="1" dirty="0" smtClean="0"/>
              <a:t>创新与合作</a:t>
            </a:r>
            <a:r>
              <a:rPr lang="zh-CN" altLang="zh-CN" sz="2800" b="1" u="sng" dirty="0" smtClean="0">
                <a:solidFill>
                  <a:srgbClr val="1407BF"/>
                </a:solidFill>
              </a:rPr>
              <a:t>乃个人、企业与国家</a:t>
            </a:r>
            <a:r>
              <a:rPr lang="zh-CN" altLang="zh-CN" sz="2800" b="1" dirty="0" smtClean="0"/>
              <a:t>成功的“双响炮”，少了其中任何一个，成功都不会是完美的成功，只有双管齐下，才是成功的至高境界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。（结语，照应开头，强化论点）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                         </a:t>
            </a:r>
            <a:r>
              <a:rPr lang="en-US" altLang="zh-CN" sz="32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----</a:t>
            </a:r>
            <a:r>
              <a:rPr sz="32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解决问题</a:t>
            </a:r>
            <a:endParaRPr lang="zh-CN" altLang="zh-CN" sz="3200" b="1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    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  </a:t>
            </a:r>
            <a:r>
              <a:rPr lang="zh-CN" altLang="zh-CN" sz="3200" b="1" dirty="0" smtClean="0">
                <a:solidFill>
                  <a:srgbClr val="00B050"/>
                </a:solidFill>
              </a:rPr>
              <a:t>（结构：总——分——总）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31845" y="307340"/>
            <a:ext cx="6561455" cy="7683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sym typeface="+mn-ea"/>
              </a:rPr>
              <a:t>四、中心论点和分论点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0845" y="5086985"/>
            <a:ext cx="10357485" cy="1383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800" b="1">
                <a:solidFill>
                  <a:srgbClr val="171CE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800" b="1">
                <a:solidFill>
                  <a:srgbClr val="171CE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学不可以已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中心论点）</a:t>
            </a:r>
            <a:endParaRPr lang="zh-CN" altLang="en-US" sz="2800" b="1">
              <a:solidFill>
                <a:srgbClr val="171CE5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algn="l"/>
            <a:r>
              <a:rPr lang="en-US" altLang="zh-CN" sz="2800" b="1">
                <a:solidFill>
                  <a:srgbClr val="130F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800" b="1">
                <a:solidFill>
                  <a:srgbClr val="130F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学习有意义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（分论点一）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：知明而行无过</a:t>
            </a:r>
          </a:p>
          <a:p>
            <a:pPr algn="l"/>
            <a:r>
              <a:rPr lang="en-US" altLang="zh-CN" sz="2800" b="1">
                <a:solidFill>
                  <a:srgbClr val="130F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2800" b="1">
                <a:solidFill>
                  <a:srgbClr val="130F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学习有作用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（分论点二）</a:t>
            </a:r>
            <a:r>
              <a:rPr lang="zh-CN" altLang="en-US" sz="2800" b="1">
                <a:solidFill>
                  <a:srgbClr val="130F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君子性非异也，善假于物也。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5130" y="1361440"/>
            <a:ext cx="11407775" cy="1383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什么是中心论点？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作者在文章中提出的对某一问题或一类事件的</a:t>
            </a:r>
            <a:r>
              <a:rPr lang="zh-CN" altLang="en-US" sz="2800" b="1" u="sng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看法、观点、主张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要求：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正确，鲜明，简练。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0845" y="3116580"/>
            <a:ext cx="11334750" cy="1383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中心论点往往由多个分论点来支撑。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什么是分论点？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论证某一观点、某一事理时，从不同角度、不同侧面、不同层次展开，这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每一角度</a:t>
            </a:r>
            <a:r>
              <a:rPr lang="zh-CN" altLang="en-US" sz="2800" b="1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每一侧面</a:t>
            </a:r>
            <a:r>
              <a:rPr lang="zh-CN" altLang="en-US" sz="2800" b="1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每一层次</a:t>
            </a:r>
            <a:r>
              <a:rPr lang="zh-CN" altLang="en-US" sz="2800" b="1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就是一个分论点。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"/>
          <p:cNvSpPr/>
          <p:nvPr/>
        </p:nvSpPr>
        <p:spPr>
          <a:xfrm>
            <a:off x="824229" y="1875155"/>
            <a:ext cx="10794029" cy="3970318"/>
          </a:xfrm>
          <a:prstGeom prst="rect">
            <a:avLst/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3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中心论点与分论点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有包含</a:t>
            </a:r>
            <a:r>
              <a:rPr lang="zh-CN" altLang="en-US" sz="3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关系</a:t>
            </a:r>
          </a:p>
          <a:p>
            <a:r>
              <a:rPr lang="en-US" altLang="zh-CN" sz="3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3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分论点之间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不交叉不重复</a:t>
            </a:r>
            <a:r>
              <a:rPr lang="zh-CN" altLang="en-US" sz="3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</a:p>
          <a:p>
            <a:r>
              <a:rPr lang="en-US" altLang="zh-CN" sz="3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3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分论点一般放在</a:t>
            </a:r>
            <a:r>
              <a:rPr lang="zh-CN" altLang="en-US" sz="3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每一段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段首</a:t>
            </a:r>
            <a:r>
              <a:rPr lang="zh-CN" altLang="en-US" sz="3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r>
              <a:rPr lang="en-US" altLang="zh-CN" sz="3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3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一篇议论文至少要有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两到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三个</a:t>
            </a:r>
            <a:r>
              <a:rPr lang="zh-CN" altLang="en-US" sz="3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分论点。</a:t>
            </a:r>
            <a:endParaRPr lang="en-US" altLang="zh-CN" sz="36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3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3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分论点句子最好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结构一致</a:t>
            </a:r>
            <a:r>
              <a:rPr lang="zh-CN" altLang="en-US" sz="3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，构成排比或准排比段。</a:t>
            </a:r>
          </a:p>
          <a:p>
            <a:r>
              <a:rPr lang="en-US" altLang="zh-CN" sz="3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3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分论点的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语言要精练</a:t>
            </a:r>
            <a:r>
              <a:rPr lang="zh-CN" altLang="en-US" sz="3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，一般在</a:t>
            </a:r>
            <a:r>
              <a:rPr lang="en-US" altLang="zh-CN" sz="3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15</a:t>
            </a:r>
            <a:r>
              <a:rPr lang="zh-CN" altLang="en-US" sz="3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字之内。</a:t>
            </a:r>
          </a:p>
          <a:p>
            <a:r>
              <a:rPr lang="en-US" altLang="zh-CN" sz="3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</a:t>
            </a:r>
            <a:r>
              <a:rPr lang="zh-CN" altLang="en-US" sz="3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分论点的表述要尽量紧扣话题的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关键词</a:t>
            </a:r>
            <a:r>
              <a:rPr lang="zh-CN" altLang="en-US" sz="3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197735" y="549275"/>
            <a:ext cx="5563235" cy="8636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4000" b="1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1. </a:t>
            </a:r>
            <a:r>
              <a:rPr kumimoji="0" lang="zh-CN" altLang="en-US" sz="4000" b="1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设置分论点的</a:t>
            </a:r>
            <a:r>
              <a:rPr kumimoji="0" lang="zh-CN" altLang="en-US" sz="4000" b="1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要求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charRg st="54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4">
                                            <p:txEl>
                                              <p:charRg st="54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4">
                                            <p:txEl>
                                              <p:charRg st="54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charRg st="78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4">
                                            <p:txEl>
                                              <p:charRg st="78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4">
                                            <p:txEl>
                                              <p:charRg st="78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charRg st="104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4">
                                            <p:txEl>
                                              <p:charRg st="104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4">
                                            <p:txEl>
                                              <p:charRg st="104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charRg st="126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4">
                                            <p:txEl>
                                              <p:charRg st="126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4">
                                            <p:txEl>
                                              <p:charRg st="126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1693545" y="266065"/>
            <a:ext cx="6634480" cy="777875"/>
          </a:xfrm>
          <a:solidFill>
            <a:schemeClr val="bg1">
              <a:alpha val="100000"/>
            </a:schemeClr>
          </a:solidFill>
          <a:ln>
            <a:solidFill>
              <a:schemeClr val="accent6">
                <a:lumMod val="75000"/>
                <a:alpha val="100000"/>
              </a:schemeClr>
            </a:solidFill>
            <a:miter/>
          </a:ln>
        </p:spPr>
        <p:txBody>
          <a:bodyPr vert="horz" wrap="square" lIns="0" tIns="45720" rIns="0" bIns="0" anchor="b" anchorCtr="0"/>
          <a:lstStyle/>
          <a:p>
            <a:pPr>
              <a:buNone/>
            </a:pPr>
            <a:r>
              <a:rPr lang="en-US" altLang="zh-CN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设置分论点常用的方法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2568575" y="1280795"/>
            <a:ext cx="4105910" cy="1383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（一）并列式</a:t>
            </a:r>
            <a:endParaRPr kumimoji="0" lang="en-US" altLang="zh-CN" sz="28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（二）递进式</a:t>
            </a:r>
            <a:endParaRPr kumimoji="0" lang="en-US" altLang="zh-CN" sz="28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（三）对比式</a:t>
            </a:r>
          </a:p>
        </p:txBody>
      </p:sp>
      <p:sp>
        <p:nvSpPr>
          <p:cNvPr id="12" name="副标题 3074"/>
          <p:cNvSpPr>
            <a:spLocks noGrp="1"/>
          </p:cNvSpPr>
          <p:nvPr/>
        </p:nvSpPr>
        <p:spPr>
          <a:xfrm>
            <a:off x="4605338" y="3706495"/>
            <a:ext cx="2362200" cy="198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</a:rPr>
              <a:t>—</a:t>
            </a:r>
            <a:r>
              <a:rPr lang="zh-CN" altLang="zh-CN" sz="2800" b="1" dirty="0">
                <a:solidFill>
                  <a:srgbClr val="0000FF"/>
                </a:solidFill>
                <a:latin typeface="Arial" panose="020B0604020202020204" pitchFamily="34" charset="0"/>
              </a:rPr>
              <a:t>提出问题</a:t>
            </a:r>
            <a:endParaRPr lang="zh-CN" altLang="zh-CN" sz="2800" b="1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</a:rPr>
              <a:t>—</a:t>
            </a:r>
            <a:r>
              <a:rPr lang="zh-CN" altLang="zh-CN" sz="2800" b="1" dirty="0">
                <a:solidFill>
                  <a:srgbClr val="0000FF"/>
                </a:solidFill>
                <a:latin typeface="Arial" panose="020B0604020202020204" pitchFamily="34" charset="0"/>
              </a:rPr>
              <a:t>分析问题</a:t>
            </a:r>
            <a:endParaRPr lang="zh-CN" altLang="zh-CN" sz="2800" b="1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</a:rPr>
              <a:t>—</a:t>
            </a:r>
            <a:r>
              <a:rPr lang="zh-CN" altLang="zh-CN" sz="2800" b="1" dirty="0">
                <a:solidFill>
                  <a:srgbClr val="0000FF"/>
                </a:solidFill>
                <a:latin typeface="Arial" panose="020B0604020202020204" pitchFamily="34" charset="0"/>
              </a:rPr>
              <a:t>解决问题</a:t>
            </a:r>
          </a:p>
        </p:txBody>
      </p:sp>
      <p:sp>
        <p:nvSpPr>
          <p:cNvPr id="13" name="文本框 2"/>
          <p:cNvSpPr txBox="1"/>
          <p:nvPr/>
        </p:nvSpPr>
        <p:spPr>
          <a:xfrm>
            <a:off x="1556385" y="3800475"/>
            <a:ext cx="613410" cy="1523365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段 式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2317433" y="3799840"/>
            <a:ext cx="533400" cy="1524000"/>
            <a:chOff x="2204" y="3101"/>
            <a:chExt cx="1139" cy="5632"/>
          </a:xfrm>
        </p:grpSpPr>
        <p:sp>
          <p:nvSpPr>
            <p:cNvPr id="15" name="左大括号 14"/>
            <p:cNvSpPr/>
            <p:nvPr/>
          </p:nvSpPr>
          <p:spPr>
            <a:xfrm>
              <a:off x="2204" y="3101"/>
              <a:ext cx="1027" cy="5632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rot="16200000" flipH="1">
              <a:off x="2876" y="5460"/>
              <a:ext cx="12" cy="9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副标题 3074"/>
          <p:cNvSpPr>
            <a:spLocks noGrp="1"/>
          </p:cNvSpPr>
          <p:nvPr/>
        </p:nvSpPr>
        <p:spPr>
          <a:xfrm>
            <a:off x="3099753" y="3742055"/>
            <a:ext cx="1676400" cy="198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14350" indent="-514350">
              <a:spcBef>
                <a:spcPct val="20000"/>
              </a:spcBef>
              <a:buAutoNum type="arabicPeriod"/>
            </a:pPr>
            <a:r>
              <a:rPr lang="zh-CN" altLang="zh-CN" sz="2800" b="1" dirty="0">
                <a:latin typeface="Arial" panose="020B0604020202020204" pitchFamily="34" charset="0"/>
              </a:rPr>
              <a:t>引论</a:t>
            </a:r>
          </a:p>
          <a:p>
            <a:pPr marL="514350" indent="-514350">
              <a:spcBef>
                <a:spcPct val="20000"/>
              </a:spcBef>
              <a:buAutoNum type="arabicPeriod"/>
            </a:pPr>
            <a:r>
              <a:rPr lang="zh-CN" altLang="zh-CN" sz="2800" b="1" dirty="0">
                <a:latin typeface="Arial" panose="020B0604020202020204" pitchFamily="34" charset="0"/>
              </a:rPr>
              <a:t>本论</a:t>
            </a:r>
          </a:p>
          <a:p>
            <a:pPr marL="514350" indent="-514350">
              <a:spcBef>
                <a:spcPct val="20000"/>
              </a:spcBef>
              <a:buAutoNum type="arabicPeriod"/>
            </a:pPr>
            <a:r>
              <a:rPr lang="zh-CN" altLang="zh-CN" sz="2800" b="1" dirty="0">
                <a:latin typeface="Arial" panose="020B0604020202020204" pitchFamily="34" charset="0"/>
              </a:rPr>
              <a:t>结论</a:t>
            </a:r>
          </a:p>
        </p:txBody>
      </p:sp>
      <p:sp>
        <p:nvSpPr>
          <p:cNvPr id="18" name="副标题 3074"/>
          <p:cNvSpPr>
            <a:spLocks noGrp="1"/>
          </p:cNvSpPr>
          <p:nvPr/>
        </p:nvSpPr>
        <p:spPr>
          <a:xfrm>
            <a:off x="7059295" y="3818255"/>
            <a:ext cx="2238375" cy="155448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是什么</a:t>
            </a:r>
            <a:endParaRPr lang="zh-CN" altLang="zh-CN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为什么</a:t>
            </a:r>
            <a:endParaRPr lang="zh-CN" altLang="zh-CN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怎么办</a:t>
            </a:r>
          </a:p>
        </p:txBody>
      </p:sp>
      <p:sp>
        <p:nvSpPr>
          <p:cNvPr id="12290" name="标题 1"/>
          <p:cNvSpPr>
            <a:spLocks noGrp="1"/>
          </p:cNvSpPr>
          <p:nvPr/>
        </p:nvSpPr>
        <p:spPr>
          <a:xfrm>
            <a:off x="2568575" y="2939415"/>
            <a:ext cx="4081780" cy="58483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9144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议论文的基本结构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10615" y="5895975"/>
            <a:ext cx="6583680" cy="52197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分解“</a:t>
            </a:r>
            <a:r>
              <a:rPr lang="zh-CN" altLang="en-US" sz="2800" b="1" dirty="0">
                <a:solidFill>
                  <a:srgbClr val="0004A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是什么”</a:t>
            </a:r>
            <a:r>
              <a:rPr lang="en-US" altLang="zh-CN" sz="2800" b="1" dirty="0">
                <a:solidFill>
                  <a:srgbClr val="0004A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800" b="1" dirty="0">
                <a:solidFill>
                  <a:srgbClr val="0004A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为社么</a:t>
            </a:r>
            <a:r>
              <a:rPr lang="en-US" altLang="zh-CN" sz="2800" b="1" dirty="0">
                <a:solidFill>
                  <a:srgbClr val="0004A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2800" b="1" dirty="0">
                <a:solidFill>
                  <a:srgbClr val="0004A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rgbClr val="0004A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800" b="1" dirty="0">
                <a:solidFill>
                  <a:srgbClr val="0004A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怎么办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ldLvl="0" animBg="1"/>
      <p:bldP spid="12290" grpId="0" animBg="1"/>
      <p:bldP spid="12290" grpId="1" animBg="1"/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/>
          <p:nvPr/>
        </p:nvSpPr>
        <p:spPr>
          <a:xfrm>
            <a:off x="2003743" y="1970723"/>
            <a:ext cx="8353425" cy="935037"/>
          </a:xfrm>
          <a:prstGeom prst="rect">
            <a:avLst/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并列分解“是什么”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None/>
            </a:pPr>
            <a:r>
              <a:rPr lang="zh-CN" altLang="en-US" sz="2800" b="1" dirty="0">
                <a:latin typeface="Arial" panose="020B0604020202020204" pitchFamily="34" charset="0"/>
                <a:ea typeface="微软雅黑" panose="020B0503020204020204" charset="-122"/>
              </a:rPr>
              <a:t>     将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中心论点的</a:t>
            </a:r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</a:rPr>
              <a:t>内涵</a:t>
            </a:r>
            <a:r>
              <a:rPr lang="zh-CN" altLang="en-US" sz="2800" b="1" dirty="0">
                <a:latin typeface="Arial" panose="020B0604020202020204" pitchFamily="34" charset="0"/>
                <a:ea typeface="微软雅黑" panose="020B0503020204020204" charset="-122"/>
              </a:rPr>
              <a:t>分解成几方面，再逐一论证。</a:t>
            </a:r>
          </a:p>
        </p:txBody>
      </p:sp>
      <p:sp>
        <p:nvSpPr>
          <p:cNvPr id="53254" name="Rectangle 6"/>
          <p:cNvSpPr/>
          <p:nvPr/>
        </p:nvSpPr>
        <p:spPr>
          <a:xfrm>
            <a:off x="1955483" y="3403918"/>
            <a:ext cx="8280400" cy="2447925"/>
          </a:xfrm>
          <a:prstGeom prst="rect">
            <a:avLst/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谈骨气</a:t>
            </a: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</a:rPr>
              <a:t>》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中心论点：我们中国人是有骨气的。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分论点①：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骨气就是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高官厚禄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收买不了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（文天祥）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分论点②：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骨气就是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贫穷困苦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折磨不了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（穷人）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分论点③：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骨气就是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强暴武力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威胁不了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（闻一多）</a:t>
            </a:r>
          </a:p>
        </p:txBody>
      </p:sp>
      <p:sp>
        <p:nvSpPr>
          <p:cNvPr id="6" name="矩形 5"/>
          <p:cNvSpPr/>
          <p:nvPr/>
        </p:nvSpPr>
        <p:spPr>
          <a:xfrm>
            <a:off x="4241200" y="676191"/>
            <a:ext cx="3816424" cy="70675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（一）并列式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ldLvl="0" animBg="1"/>
      <p:bldP spid="53254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2798</Words>
  <Application>Microsoft Office PowerPoint</Application>
  <PresentationFormat>自定义</PresentationFormat>
  <Paragraphs>180</Paragraphs>
  <Slides>24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PowerPoint 演示文稿</vt:lpstr>
      <vt:lpstr>一、什么是议论文？</vt:lpstr>
      <vt:lpstr>PowerPoint 演示文稿</vt:lpstr>
      <vt:lpstr>PowerPoint 演示文稿</vt:lpstr>
      <vt:lpstr>PowerPoint 演示文稿</vt:lpstr>
      <vt:lpstr>PowerPoint 演示文稿</vt:lpstr>
      <vt:lpstr>2. 设置分论点常用的方法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选用论据秘诀：五结合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祝学习愉快！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35</cp:revision>
  <dcterms:created xsi:type="dcterms:W3CDTF">2022-03-25T14:48:00Z</dcterms:created>
  <dcterms:modified xsi:type="dcterms:W3CDTF">2022-03-27T13:59:45Z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7C5FF9FC49AB405DB8A6C45313898929</vt:lpwstr>
  </property>
  <property fmtid="{D5CDD505-2E9C-101B-9397-08002B2CF9AE}" pid="3" name="KSOProductBuildVer">
    <vt:lpwstr>2052-11.1.0.11365</vt:lpwstr>
  </property>
</Properties>
</file>