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3126" r:id="rId4"/>
    <p:sldId id="3125" r:id="rId5"/>
    <p:sldId id="3127" r:id="rId6"/>
    <p:sldId id="3128" r:id="rId7"/>
    <p:sldId id="3129" r:id="rId8"/>
    <p:sldId id="3130" r:id="rId9"/>
    <p:sldId id="3131" r:id="rId10"/>
    <p:sldId id="3132" r:id="rId11"/>
    <p:sldId id="257" r:id="rId12"/>
    <p:sldId id="260" r:id="rId13"/>
    <p:sldId id="3133" r:id="rId14"/>
    <p:sldId id="3134" r:id="rId15"/>
    <p:sldId id="3136" r:id="rId16"/>
    <p:sldId id="3135" r:id="rId17"/>
    <p:sldId id="3138" r:id="rId18"/>
    <p:sldId id="3139" r:id="rId19"/>
    <p:sldId id="3140"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3BF"/>
    <a:srgbClr val="4D7F89"/>
    <a:srgbClr val="A2633C"/>
    <a:srgbClr val="F9F9F9"/>
    <a:srgbClr val="6CA1AC"/>
    <a:srgbClr val="E4DBCC"/>
    <a:srgbClr val="BC774B"/>
    <a:srgbClr val="BBD4D9"/>
    <a:srgbClr val="CBA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p:scale>
          <a:sx n="66" d="100"/>
          <a:sy n="66" d="100"/>
        </p:scale>
        <p:origin x="1435" y="398"/>
      </p:cViewPr>
      <p:guideLst>
        <p:guide orient="horz" pos="27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93980" y="3193415"/>
            <a:ext cx="12098020" cy="768350"/>
          </a:xfrm>
          <a:prstGeom prst="rect">
            <a:avLst/>
          </a:prstGeom>
          <a:noFill/>
        </p:spPr>
        <p:txBody>
          <a:bodyPr wrap="square" rtlCol="0">
            <a:spAutoFit/>
            <a:scene3d>
              <a:camera prst="orthographicFront"/>
              <a:lightRig rig="threePt" dir="t"/>
            </a:scene3d>
          </a:bodyPr>
          <a:lstStyle/>
          <a:p>
            <a:pPr algn="ctr"/>
            <a:r>
              <a:rPr lang="zh-CN" altLang="en-US" sz="4400" b="1" dirty="0">
                <a:ln w="22225">
                  <a:solidFill>
                    <a:schemeClr val="accent2"/>
                  </a:solidFill>
                  <a:prstDash val="solid"/>
                </a:ln>
                <a:solidFill>
                  <a:srgbClr val="FF0000"/>
                </a:solidFill>
                <a:effectLst/>
                <a:cs typeface="+mn-ea"/>
                <a:sym typeface="+mn-lt"/>
              </a:rPr>
              <a:t>“于青春赛道上跑出当代青年最好成绩”作文评讲</a:t>
            </a:r>
            <a:endParaRPr lang="zh-CN" altLang="en-US" sz="4400" b="1" dirty="0">
              <a:ln w="22225">
                <a:solidFill>
                  <a:schemeClr val="accent2"/>
                </a:solidFill>
                <a:prstDash val="solid"/>
              </a:ln>
              <a:solidFill>
                <a:srgbClr val="FF0000"/>
              </a:solidFill>
              <a:effectLst/>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80365" y="208280"/>
            <a:ext cx="11430635" cy="7847330"/>
          </a:xfrm>
          <a:prstGeom prst="rect">
            <a:avLst/>
          </a:prstGeom>
          <a:solidFill>
            <a:schemeClr val="accent5">
              <a:lumMod val="20000"/>
              <a:lumOff val="80000"/>
              <a:alpha val="69000"/>
            </a:schemeClr>
          </a:solidFill>
          <a:ln w="9525">
            <a:noFill/>
          </a:ln>
        </p:spPr>
        <p:txBody>
          <a:bodyPr wrap="square">
            <a:spAutoFit/>
          </a:bodyPr>
          <a:p>
            <a:pPr indent="266700" algn="l"/>
            <a:r>
              <a:rPr lang="en-US" altLang="zh-CN" sz="3600" b="1">
                <a:cs typeface="等线" charset="0"/>
              </a:rPr>
              <a:t>    </a:t>
            </a:r>
            <a:r>
              <a:rPr lang="zh-CN" sz="3600" b="1">
                <a:cs typeface="等线" charset="0"/>
              </a:rPr>
              <a:t>习近平在中国人民大学考察，强调了这些！</a:t>
            </a:r>
            <a:r>
              <a:rPr lang="en-US" altLang="zh-CN" sz="3600" b="1">
                <a:cs typeface="等线" charset="0"/>
              </a:rPr>
              <a:t>     </a:t>
            </a:r>
            <a:r>
              <a:rPr lang="zh-CN" sz="3600" b="1">
                <a:cs typeface="等线" charset="0"/>
              </a:rPr>
              <a:t>中国教育电视台</a:t>
            </a:r>
            <a:r>
              <a:rPr lang="en-US" sz="3600" b="1">
                <a:latin typeface="等线" charset="0"/>
                <a:cs typeface="Times New Roman" panose="02020603050405020304" charset="0"/>
              </a:rPr>
              <a:t> 2022-04-27 19:00</a:t>
            </a:r>
            <a:r>
              <a:rPr lang="zh-CN" sz="3600" b="0">
                <a:cs typeface="等线" charset="0"/>
              </a:rPr>
              <a:t>    在五四青年节即将到来之际，中共中央总书记、国家主席、中央军委主席习近平25日上午来到中国人民大学考察调研。习近平代表党中央，向全国各族青年致以节日的祝贺，向中国人民大学全体师生员工、向全国广大教育工作者和青年工作者致以诚挚的问候。</a:t>
            </a:r>
            <a:r>
              <a:rPr lang="zh-CN" sz="3600" b="0">
                <a:cs typeface="等线" charset="0"/>
              </a:rPr>
              <a:t> </a:t>
            </a:r>
            <a:r>
              <a:rPr lang="en-US" altLang="zh-CN" sz="3600" b="0">
                <a:cs typeface="等线" charset="0"/>
              </a:rPr>
              <a:t>   </a:t>
            </a:r>
            <a:r>
              <a:rPr lang="zh-CN" sz="3600" b="1">
                <a:cs typeface="等线" charset="0"/>
              </a:rPr>
              <a:t>习近平希望全国广大青年牢记党的教诲，立志民族复兴，不负韶华，不负时代，不负人民，在青春的赛道上奋力奔跑，争取跑出当代青年的最好成绩！</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100" name="文本框 99"/>
          <p:cNvSpPr txBox="1"/>
          <p:nvPr/>
        </p:nvSpPr>
        <p:spPr>
          <a:xfrm>
            <a:off x="193040" y="0"/>
            <a:ext cx="11998960" cy="6985635"/>
          </a:xfrm>
          <a:prstGeom prst="rect">
            <a:avLst/>
          </a:prstGeom>
          <a:solidFill>
            <a:schemeClr val="accent5">
              <a:lumMod val="20000"/>
              <a:lumOff val="80000"/>
              <a:alpha val="69000"/>
            </a:schemeClr>
          </a:solidFill>
          <a:ln w="9525">
            <a:noFill/>
          </a:ln>
        </p:spPr>
        <p:txBody>
          <a:bodyPr wrap="square">
            <a:spAutoFit/>
          </a:bodyPr>
          <a:p>
            <a:pPr indent="266700" algn="l"/>
            <a:r>
              <a:rPr lang="en-US" altLang="zh-CN" sz="3200" b="0">
                <a:cs typeface="等线" charset="0"/>
              </a:rPr>
              <a:t>                </a:t>
            </a:r>
            <a:r>
              <a:rPr lang="zh-CN" sz="3200" b="0">
                <a:cs typeface="等线" charset="0"/>
              </a:rPr>
              <a:t>青春奋力奔跑，争当有为青年</a:t>
            </a:r>
            <a:r>
              <a:rPr lang="zh-CN" sz="3200" b="0">
                <a:solidFill>
                  <a:srgbClr val="FF0000"/>
                </a:solidFill>
                <a:cs typeface="等线" charset="0"/>
              </a:rPr>
              <a:t></a:t>
            </a:r>
            <a:r>
              <a:rPr lang="en-US" altLang="zh-CN" sz="3200" b="0">
                <a:solidFill>
                  <a:srgbClr val="FF0000"/>
                </a:solidFill>
                <a:cs typeface="等线" charset="0"/>
              </a:rPr>
              <a:t>    </a:t>
            </a:r>
            <a:r>
              <a:rPr lang="zh-CN" sz="3200" b="1">
                <a:solidFill>
                  <a:srgbClr val="FF0000"/>
                </a:solidFill>
                <a:cs typeface="等线" charset="0"/>
              </a:rPr>
              <a:t>径赛奔跑多门类，跑向出彩有方法。在青春的赛道上，习近平总书记的勉励之声犹在耳畔，新时代新青年，自当奋力奔跑，争当为青年，跑出最好的成绩，跑向出彩。</a:t>
            </a:r>
            <a:r>
              <a:rPr lang="zh-CN" sz="3200" b="1">
                <a:solidFill>
                  <a:srgbClr val="FF0000"/>
                </a:solidFill>
                <a:highlight>
                  <a:srgbClr val="FFFF00"/>
                </a:highlight>
                <a:cs typeface="等线" charset="0"/>
              </a:rPr>
              <a:t>(开门见山呼应材料一二，点明所受启发。)</a:t>
            </a:r>
            <a:r>
              <a:rPr lang="zh-CN" sz="3200" b="1" u="sng">
                <a:cs typeface="等线" charset="0"/>
              </a:rPr>
              <a:t></a:t>
            </a:r>
            <a:r>
              <a:rPr lang="en-US" altLang="zh-CN" sz="3200" b="1" u="sng">
                <a:cs typeface="等线" charset="0"/>
              </a:rPr>
              <a:t>    </a:t>
            </a:r>
            <a:r>
              <a:rPr lang="zh-CN" sz="3200" b="1" u="sng">
                <a:cs typeface="等线" charset="0"/>
              </a:rPr>
              <a:t>青春的赛道，有短跑，亦有中长跑，调整好策略，奋力奔跑，方可取得个人赛道的佳绩，方可有为。</a:t>
            </a:r>
            <a:r>
              <a:rPr lang="zh-CN" sz="3200" b="1">
                <a:solidFill>
                  <a:srgbClr val="FF0000"/>
                </a:solidFill>
                <a:highlight>
                  <a:srgbClr val="FFFF00"/>
                </a:highlight>
                <a:cs typeface="等线" charset="0"/>
              </a:rPr>
              <a:t>(结合材料一短跑、中长跑两种赛道和材料二谈当代青年在青春赛道上的启发)</a:t>
            </a:r>
            <a:r>
              <a:rPr lang="zh-CN" sz="3200" b="0">
                <a:cs typeface="等线" charset="0"/>
              </a:rPr>
              <a:t></a:t>
            </a:r>
            <a:r>
              <a:rPr lang="en-US" altLang="zh-CN" sz="3200" b="0">
                <a:cs typeface="等线" charset="0"/>
              </a:rPr>
              <a:t>    </a:t>
            </a:r>
            <a:r>
              <a:rPr lang="zh-CN" sz="3200" b="0">
                <a:cs typeface="等线" charset="0"/>
              </a:rPr>
              <a:t>青春赛道有短跑，青年要有冲刺的速度与爆发力，以箭之姿赢得主动；青春赛道有中长路，青年要有坚定前行时的耐力与节奏，长远的坚持才是最终制胜之道。新时代下，青年有新的际遇与机缘，也迎来新的挑战与困难，惟有调整好策略，以“短路”的速度抓得机遇，优先行动，以“中长跑”的耐力攀登重重山岗，长久行动，青年才能奋力奔跑，争取当代青年个人佳绩，争当有为青年。</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1925" y="0"/>
            <a:ext cx="11868785" cy="6985635"/>
          </a:xfrm>
          <a:prstGeom prst="rect">
            <a:avLst/>
          </a:prstGeom>
          <a:solidFill>
            <a:schemeClr val="accent5">
              <a:lumMod val="20000"/>
              <a:lumOff val="80000"/>
              <a:alpha val="69000"/>
            </a:schemeClr>
          </a:solidFill>
          <a:ln w="9525">
            <a:noFill/>
          </a:ln>
        </p:spPr>
        <p:txBody>
          <a:bodyPr wrap="square">
            <a:spAutoFit/>
          </a:bodyPr>
          <a:p>
            <a:pPr indent="266700"/>
            <a:r>
              <a:rPr lang="en-US" altLang="zh-CN" sz="3200" b="1">
                <a:cs typeface="等线" charset="0"/>
              </a:rPr>
              <a:t>  </a:t>
            </a:r>
            <a:r>
              <a:rPr lang="zh-CN" sz="3200" b="1">
                <a:cs typeface="等线" charset="0"/>
              </a:rPr>
              <a:t>青春的赛道，有接力跑，团队默契配合，顺利交接，奋力奔跑，方可取得团体赛道佳绩，方可有为。</a:t>
            </a:r>
            <a:r>
              <a:rPr lang="zh-CN" sz="3200" b="1">
                <a:solidFill>
                  <a:srgbClr val="FF0000"/>
                </a:solidFill>
                <a:highlight>
                  <a:srgbClr val="FFFF00"/>
                </a:highlight>
                <a:cs typeface="等线" charset="0"/>
              </a:rPr>
              <a:t>(结合材料一接力跑赛道和材料二谈当代青年群体的启发)</a:t>
            </a:r>
            <a:r>
              <a:rPr lang="zh-CN" sz="3200" b="1">
                <a:highlight>
                  <a:srgbClr val="FFFF00"/>
                </a:highlight>
                <a:cs typeface="等线" charset="0"/>
              </a:rPr>
              <a:t></a:t>
            </a:r>
            <a:r>
              <a:rPr lang="en-US" altLang="zh-CN" sz="3200" b="1">
                <a:cs typeface="等线" charset="0"/>
              </a:rPr>
              <a:t>    </a:t>
            </a:r>
            <a:r>
              <a:rPr lang="zh-CN" sz="3200" b="1">
                <a:cs typeface="等线" charset="0"/>
              </a:rPr>
              <a:t>青春赛道有接力跑，绝非一人之力可为，亦非离散的众多个体可为，懂得团队合作，整体之力大于部分之和，精诚合作，顺利交接，方为上计。“志合者，不以山海为远。”有合志，有如山海的目标，当代青年以“天格圆梦”“白衣城墙”“神舟之旅”向时代展现合作与交接的精彩成绩。未来在青年，我们当代青年以小流汇大河，默契配合，顺利交接，才能奋力奔跑，取得团体赛道佳绩，争当有为青年。</a:t>
            </a:r>
            <a:r>
              <a:rPr lang="en-US" altLang="zh-CN" sz="3200" b="1">
                <a:cs typeface="等线" charset="0"/>
              </a:rPr>
              <a:t>    </a:t>
            </a:r>
            <a:r>
              <a:rPr lang="zh-CN" sz="3200" b="1">
                <a:cs typeface="等线" charset="0"/>
              </a:rPr>
              <a:t>青春的赛道，有障碍跑，懂突破技巧，有突破意志，奋力奔跑方，方可在百年未有之大变局加剧时代背景下，与国同行，取得家国赛道佳绩，方可有为。</a:t>
            </a:r>
            <a:r>
              <a:rPr lang="zh-CN" sz="3200" b="1">
                <a:solidFill>
                  <a:srgbClr val="FF0000"/>
                </a:solidFill>
                <a:highlight>
                  <a:srgbClr val="FFFF00"/>
                </a:highlight>
                <a:cs typeface="等线" charset="0"/>
              </a:rPr>
              <a:t>(结合材料一障碍跑赛道和材料二谈当代家国青年群体的启发)</a:t>
            </a:r>
            <a:endParaRPr lang="zh-CN" altLang="en-US" sz="3200" b="1">
              <a:solidFill>
                <a:srgbClr val="FF0000"/>
              </a:solidFill>
              <a:highlight>
                <a:srgbClr val="FFFF00"/>
              </a:highlight>
              <a:cs typeface="等线"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2080" y="0"/>
            <a:ext cx="11927840" cy="6739255"/>
          </a:xfrm>
          <a:prstGeom prst="rect">
            <a:avLst/>
          </a:prstGeom>
          <a:solidFill>
            <a:schemeClr val="accent5">
              <a:lumMod val="20000"/>
              <a:lumOff val="80000"/>
              <a:alpha val="69000"/>
            </a:schemeClr>
          </a:solidFill>
          <a:ln w="9525">
            <a:noFill/>
          </a:ln>
        </p:spPr>
        <p:txBody>
          <a:bodyPr wrap="square">
            <a:spAutoFit/>
          </a:bodyPr>
          <a:p>
            <a:pPr indent="266700"/>
            <a:r>
              <a:rPr lang="en-US" altLang="zh-CN" sz="3600" b="0">
                <a:cs typeface="等线" charset="0"/>
              </a:rPr>
              <a:t> </a:t>
            </a:r>
            <a:r>
              <a:rPr lang="en-US" altLang="zh-CN" sz="3600" b="1">
                <a:cs typeface="等线" charset="0"/>
              </a:rPr>
              <a:t> </a:t>
            </a:r>
            <a:r>
              <a:rPr lang="zh-CN" sz="3600" b="1">
                <a:cs typeface="等线" charset="0"/>
              </a:rPr>
              <a:t>青春赛道有障碍跑，正如玫瑰有刺，光明大道亦会棘荆险阻，能突破，敢突破，青年技巧与意志缺一不可，方可砥砺前行。没有突破技巧，青年一挡便倒；没有突破意志，青年不挡便倒。新时代下，零和博弈、强权主义、贸易保护主义抬头、中国创新壁垒等一道道障碍在你我眼前，我们应当苦练本领，掌握知识，以达突破技巧，亦当磨砺心性，心怀“国之大者，”以达突破意志，才能奋力奔跑，与家国一道取得佳绩，争当有为青年。</a:t>
            </a:r>
            <a:r>
              <a:rPr lang="zh-CN" sz="3600" b="1">
                <a:solidFill>
                  <a:srgbClr val="FF0000"/>
                </a:solidFill>
                <a:cs typeface="等线" charset="0"/>
              </a:rPr>
              <a:t></a:t>
            </a:r>
            <a:r>
              <a:rPr lang="en-US" altLang="zh-CN" sz="3600" b="0">
                <a:solidFill>
                  <a:srgbClr val="FF0000"/>
                </a:solidFill>
                <a:cs typeface="等线" charset="0"/>
              </a:rPr>
              <a:t>   </a:t>
            </a:r>
            <a:r>
              <a:rPr lang="en-US" altLang="zh-CN" sz="3600" b="0" kern="0" spc="-120">
                <a:solidFill>
                  <a:srgbClr val="FF0000"/>
                </a:solidFill>
                <a:uFillTx/>
                <a:cs typeface="等线" charset="0"/>
              </a:rPr>
              <a:t> </a:t>
            </a:r>
            <a:r>
              <a:rPr lang="zh-CN" sz="3600" b="1" kern="0" spc="-120">
                <a:solidFill>
                  <a:srgbClr val="FF0000"/>
                </a:solidFill>
                <a:uFillTx/>
                <a:cs typeface="等线" charset="0"/>
              </a:rPr>
              <a:t>“志之所趋，无远弗届；穷山距海，不能限也。”愿广大青年一道，于青春赛道奋力奔跑，争当有为青年，取得各项赛道佳绩，助推伟大祖国乘风直上！</a:t>
            </a:r>
            <a:r>
              <a:rPr lang="zh-CN" sz="3600" b="1" kern="0" spc="-120">
                <a:solidFill>
                  <a:srgbClr val="FF0000"/>
                </a:solidFill>
                <a:highlight>
                  <a:srgbClr val="FFFF00"/>
                </a:highlight>
                <a:uFillTx/>
                <a:cs typeface="等线" charset="0"/>
              </a:rPr>
              <a:t>(将当代青年作为个体、群体、家国青年中的一员三重身份融合为一体得出结论。)</a:t>
            </a:r>
            <a:endParaRPr lang="zh-CN" altLang="en-US" sz="3600" b="1" kern="0" spc="-120">
              <a:solidFill>
                <a:srgbClr val="FF0000"/>
              </a:solidFill>
              <a:highlight>
                <a:srgbClr val="FFFF00"/>
              </a:highlight>
              <a:uFillTx/>
              <a:cs typeface="等线"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2405" y="548640"/>
            <a:ext cx="11999595" cy="6123940"/>
          </a:xfrm>
          <a:prstGeom prst="rect">
            <a:avLst/>
          </a:prstGeom>
          <a:solidFill>
            <a:schemeClr val="tx2">
              <a:lumMod val="20000"/>
              <a:lumOff val="80000"/>
              <a:alpha val="69000"/>
            </a:schemeClr>
          </a:solidFill>
        </p:spPr>
        <p:txBody>
          <a:bodyPr wrap="square" rtlCol="0" anchor="t">
            <a:spAutoFit/>
          </a:bodyPr>
          <a:p>
            <a:r>
              <a:rPr lang="en-US" altLang="zh-CN" sz="2800" b="1"/>
              <a:t>                     </a:t>
            </a:r>
            <a:r>
              <a:rPr lang="zh-CN" altLang="en-US" sz="2800" b="1"/>
              <a:t>鉴径赛之道，青年奋力奔跑</a:t>
            </a:r>
            <a:endParaRPr lang="zh-CN" altLang="en-US" sz="2800" b="1"/>
          </a:p>
          <a:p>
            <a:r>
              <a:rPr lang="en-US" altLang="zh-CN" sz="2800" b="1"/>
              <a:t>    </a:t>
            </a:r>
            <a:r>
              <a:rPr lang="zh-CN" altLang="en-US" sz="2800" b="1"/>
              <a:t>径赛项目种类多样，不同的赛事技巧和要求各异，此皆给予同样备受关注的青年们启示：</a:t>
            </a:r>
            <a:r>
              <a:rPr lang="zh-CN" altLang="en-US" sz="2800" b="1" u="sng">
                <a:ln/>
                <a:solidFill>
                  <a:srgbClr val="FF0000"/>
                </a:solidFill>
                <a:effectLst>
                  <a:outerShdw blurRad="38100" dist="19050" dir="2700000" algn="tl" rotWithShape="0">
                    <a:schemeClr val="dk1">
                      <a:alpha val="40000"/>
                    </a:schemeClr>
                  </a:outerShdw>
                </a:effectLst>
              </a:rPr>
              <a:t>我们应借鉴径赛之道，在青春的赛道上有力奔跑，跑向时代的终点，拥抱终点处五光十色的时代虹景</a:t>
            </a:r>
            <a:r>
              <a:rPr lang="zh-CN" altLang="en-US" sz="2800" b="1"/>
              <a:t>。</a:t>
            </a:r>
            <a:endParaRPr lang="zh-CN" altLang="en-US" sz="2800" b="1"/>
          </a:p>
          <a:p>
            <a:r>
              <a:rPr lang="en-US" altLang="zh-CN" sz="2800" b="1"/>
              <a:t>    </a:t>
            </a:r>
            <a:r>
              <a:rPr lang="zh-CN" altLang="en-US" sz="2800" b="1" u="sng">
                <a:solidFill>
                  <a:srgbClr val="FF0000"/>
                </a:solidFill>
              </a:rPr>
              <a:t>径赛项目多种多样，青春赛道亦种类繁多，启示吾辈青年当找到属于自己的赛道，明确奔跑方向</a:t>
            </a:r>
            <a:r>
              <a:rPr lang="zh-CN" altLang="en-US" sz="2800" b="1"/>
              <a:t>。</a:t>
            </a:r>
            <a:endParaRPr lang="zh-CN" altLang="en-US" sz="2800" b="1"/>
          </a:p>
          <a:p>
            <a:r>
              <a:rPr lang="zh-CN" altLang="en-US" sz="2800" b="1"/>
              <a:t> </a:t>
            </a:r>
            <a:r>
              <a:rPr lang="en-US" altLang="zh-CN" sz="2800" b="1"/>
              <a:t>   </a:t>
            </a:r>
            <a:r>
              <a:rPr lang="zh-CN" altLang="en-US" sz="2800" b="1"/>
              <a:t>“术业有专攻”，不同能力的运动员有不同的擅长赛事，于是慎重选择““业”后经过锤炼跑出佳绩。吾辈青年何尝不是如此，只有在多样的选择中找到属于自己的青春赛道，才能有向专攻，立业建功。立足当下，我们面临科目和未来专业方向的选择；放眼未来，青春的赛道通往璀琳的未来时代，我们或选择甘坐冷板凳潜心科研，或扎根基层造福百姓，或对外交流讲好中国故事，如此坚定方向奋力奔跑，方能跑出精彩，助推时代发展。</a:t>
            </a:r>
            <a:endParaRPr lang="zh-CN" altLang="en-US" sz="2800" b="1"/>
          </a:p>
          <a:p>
            <a:r>
              <a:rPr lang="en-US" altLang="zh-CN" sz="2800" b="1"/>
              <a:t>    </a:t>
            </a:r>
            <a:r>
              <a:rPr lang="zh-CN" altLang="en-US" sz="2800" b="1" u="sng">
                <a:ln/>
                <a:solidFill>
                  <a:srgbClr val="FF0000"/>
                </a:solidFill>
                <a:effectLst>
                  <a:outerShdw blurRad="38100" dist="19050" dir="2700000" algn="tl" rotWithShape="0">
                    <a:schemeClr val="dk1">
                      <a:alpha val="40000"/>
                    </a:schemeClr>
                  </a:outerShdw>
                </a:effectLst>
              </a:rPr>
              <a:t>赛事项目不同，技巧要求亦不同，亦启示吾辈青年于赛事不断的青春赛道上，当有源源不断动力，绵绵用力，团结协作，久久为功。</a:t>
            </a:r>
            <a:endParaRPr lang="zh-CN" altLang="en-US" sz="2800" b="1" u="sng">
              <a:ln/>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2405" y="0"/>
            <a:ext cx="11999595" cy="6985635"/>
          </a:xfrm>
          <a:prstGeom prst="rect">
            <a:avLst/>
          </a:prstGeom>
          <a:solidFill>
            <a:schemeClr val="tx2">
              <a:lumMod val="20000"/>
              <a:lumOff val="80000"/>
              <a:alpha val="69000"/>
            </a:schemeClr>
          </a:solidFill>
        </p:spPr>
        <p:txBody>
          <a:bodyPr wrap="square" rtlCol="0" anchor="t">
            <a:spAutoFit/>
          </a:bodyPr>
          <a:p>
            <a:r>
              <a:rPr lang="en-US" altLang="zh-CN" sz="2800" b="1"/>
              <a:t>    </a:t>
            </a:r>
            <a:r>
              <a:rPr lang="zh-CN" altLang="en-US" sz="2800" b="1"/>
              <a:t>短跑要有速度和爆发力，我们亦需有冲刺的决心和动力。我们还需鉴中长跑之道，坚持不懈綿绵用力，久久为功；鉴接力跑之道，团结协作，在集体中进步；鉴障碍跑之道，坚定意志，磨练技巧。观照现实，在学习生活中我们要与同伴合作，注重团体进步，要坚持不懈，耐心努力。放眼国家当下时代亦面临科技创新发展的障碍，时代正呼唤我们青年培养创新思维，打造过硬本领，在青春赛道上奋力奔跑的同时用心感受时代脉搏，与时代同频共振，成就小我与大我的佳绩！</a:t>
            </a:r>
            <a:endParaRPr lang="zh-CN" altLang="en-US" sz="2800" b="1"/>
          </a:p>
          <a:p>
            <a:r>
              <a:rPr lang="en-US" altLang="zh-CN" sz="2800" b="1"/>
              <a:t>    </a:t>
            </a:r>
            <a:r>
              <a:rPr lang="zh-CN" altLang="en-US" sz="2800" b="1" u="sng">
                <a:ln/>
                <a:solidFill>
                  <a:srgbClr val="FF0000"/>
                </a:solidFill>
                <a:effectLst>
                  <a:outerShdw blurRad="38100" dist="19050" dir="2700000" algn="tl" rotWithShape="0">
                    <a:schemeClr val="dk1">
                      <a:alpha val="40000"/>
                    </a:schemeClr>
                  </a:outerShdw>
                </a:effectLst>
              </a:rPr>
              <a:t>鉴径赛之道，不会止于径赛，青年力奔跑在責春道上奔跑，亦是时代赛道上奔跑</a:t>
            </a:r>
            <a:r>
              <a:rPr lang="zh-CN" altLang="en-US" sz="2800" b="1"/>
              <a:t>。</a:t>
            </a:r>
            <a:endParaRPr lang="zh-CN" altLang="en-US" sz="2800" b="1"/>
          </a:p>
          <a:p>
            <a:r>
              <a:rPr lang="en-US" altLang="zh-CN" sz="2800" b="1"/>
              <a:t>    </a:t>
            </a:r>
            <a:r>
              <a:rPr lang="zh-CN" altLang="en-US" sz="2800" b="1"/>
              <a:t>五四青年节前夕习总书记的深情寄语回荡在吾辈青年耳旁。忆往昔，陈独秀，李大钊、陈延年等新青年在青春赛道上奋力奔跑，推动中国在时代的赛道上前进，新文化之风吹拂国人面庞；看今朝，吾辈青年也当接过历史的接力棒，在自我青春赛道上在跑的同时推动时代发展，当代青年应让复兴之风吹过神州大地！</a:t>
            </a:r>
            <a:endParaRPr lang="zh-CN" altLang="en-US" sz="2800" b="1"/>
          </a:p>
          <a:p>
            <a:r>
              <a:rPr lang="en-US" altLang="zh-CN" sz="2800" b="1"/>
              <a:t>    </a:t>
            </a:r>
            <a:r>
              <a:rPr lang="zh-CN" altLang="en-US" sz="2800" b="1" u="sng">
                <a:ln/>
                <a:solidFill>
                  <a:srgbClr val="FF0000"/>
                </a:solidFill>
                <a:effectLst>
                  <a:outerShdw blurRad="38100" dist="19050" dir="2700000" algn="tl" rotWithShape="0">
                    <a:schemeClr val="dk1">
                      <a:alpha val="40000"/>
                    </a:schemeClr>
                  </a:outerShdw>
                </a:effectLst>
              </a:rPr>
              <a:t>处于赛道口，猎猎风起，吾辈青年借鉴径赛之道，必将在青春的赛道上奋力奔跑，跑出圆中华民族伟大复兴之梦的时代加速度！</a:t>
            </a:r>
            <a:endParaRPr lang="zh-CN" altLang="en-US" sz="2800" b="1" u="sng">
              <a:ln/>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3350" y="168275"/>
            <a:ext cx="11925300" cy="6616065"/>
          </a:xfrm>
          <a:prstGeom prst="rect">
            <a:avLst/>
          </a:prstGeom>
          <a:solidFill>
            <a:schemeClr val="accent4">
              <a:lumMod val="20000"/>
              <a:lumOff val="80000"/>
              <a:alpha val="69000"/>
            </a:schemeClr>
          </a:solidFill>
        </p:spPr>
        <p:txBody>
          <a:bodyPr wrap="square" rtlCol="0" anchor="t">
            <a:spAutoFit/>
          </a:bodyPr>
          <a:p>
            <a:r>
              <a:rPr lang="en-US" altLang="zh-CN" sz="2800" b="1"/>
              <a:t>                  </a:t>
            </a:r>
            <a:r>
              <a:rPr lang="zh-CN" altLang="en-US" sz="3200" b="1"/>
              <a:t>各类赛道勇争先，青年奋力创佳绩</a:t>
            </a:r>
            <a:endParaRPr lang="zh-CN" altLang="en-US" sz="3200" b="1"/>
          </a:p>
          <a:p>
            <a:r>
              <a:rPr lang="en-US" altLang="zh-CN" sz="2800" b="1"/>
              <a:t>    </a:t>
            </a:r>
            <a:r>
              <a:rPr lang="zh-CN" altLang="en-US" sz="2800" b="1"/>
              <a:t>在五四青年节前夕，习总书记勉励青年要在青春的赛道上奋力奔跑，争取跑出当代青年的最好成绩。</a:t>
            </a:r>
            <a:r>
              <a:rPr lang="zh-CN" altLang="en-US" sz="2800" b="1" u="sng">
                <a:solidFill>
                  <a:srgbClr val="FF0000"/>
                </a:solidFill>
                <a:effectLst>
                  <a:outerShdw blurRad="38100" dist="19050" dir="2700000" algn="tl" rotWithShape="0">
                    <a:schemeClr val="dk1">
                      <a:alpha val="40000"/>
                    </a:schemeClr>
                  </a:outerShdw>
                </a:effectLst>
              </a:rPr>
              <a:t>这不禁引发了我对各式各样的人生赛道的思考，更激励我作为时代青年跑出人生加速度，跑进新征程的应有之义！</a:t>
            </a:r>
            <a:r>
              <a:rPr lang="zh-CN" altLang="en-US" sz="2800" b="1">
                <a:solidFill>
                  <a:srgbClr val="FF0000"/>
                </a:solidFill>
                <a:highlight>
                  <a:srgbClr val="FFFF00"/>
                </a:highlight>
              </a:rPr>
              <a:t>（结合材料一、二得出中心论点）</a:t>
            </a:r>
            <a:endParaRPr lang="zh-CN" altLang="en-US" sz="2800" b="1">
              <a:solidFill>
                <a:srgbClr val="FF0000"/>
              </a:solidFill>
              <a:highlight>
                <a:srgbClr val="FFFF00"/>
              </a:highlight>
            </a:endParaRPr>
          </a:p>
          <a:p>
            <a:r>
              <a:rPr lang="en-US" altLang="zh-CN" sz="2800" b="1"/>
              <a:t>    </a:t>
            </a:r>
            <a:r>
              <a:rPr lang="zh-CN" altLang="en-US" sz="2800" b="1" u="sng">
                <a:solidFill>
                  <a:srgbClr val="FF0000"/>
                </a:solidFill>
                <a:effectLst>
                  <a:outerShdw blurRad="38100" dist="19050" dir="2700000" algn="tl" rotWithShape="0">
                    <a:schemeClr val="dk1">
                      <a:alpha val="40000"/>
                    </a:schemeClr>
                  </a:outerShdw>
                </a:effectLst>
              </a:rPr>
              <a:t>当代青年于青春赛道跑出佳绩</a:t>
            </a:r>
            <a:r>
              <a:rPr lang="zh-CN" altLang="en-US" sz="2800" b="1" u="sng">
                <a:solidFill>
                  <a:schemeClr val="tx1"/>
                </a:solidFill>
                <a:effectLst>
                  <a:outerShdw blurRad="38100" dist="19050" dir="2700000" algn="tl" rotWithShape="0">
                    <a:schemeClr val="dk1">
                      <a:alpha val="40000"/>
                    </a:schemeClr>
                  </a:outerShdw>
                </a:effectLst>
              </a:rPr>
              <a:t>，要坚定目标思维，辨别不同跑道的终点线，适不同携道自身特点</a:t>
            </a:r>
            <a:r>
              <a:rPr lang="zh-CN" altLang="en-US" sz="2800" b="1"/>
              <a:t>。正如短跑与中长跑是类型不同的项目，短跑如各类竞争、各类比拼需要我们加速到底，奋勇争先，充发分发挥自我潜能，从而夺得桂冠，脱颖而出，中长跑正如求学，从业，生活等长期事业，路漫漫其修远兮，我们当写定目标不易辙，养精蓄锐稳节奏，韬光养晦增耐力，然而，无论是短跑抑或是中长跑，都需要我们拥有足够的实力作为支撑，不断厚植胜利的底气，亦如亚洲飞人苏炳添，通过科学的训练提高自身实力，创造奇迹，我们青年亦当脚踏实地，稳中求胜。</a:t>
            </a:r>
            <a:r>
              <a:rPr lang="zh-CN" altLang="en-US" sz="2800" b="1">
                <a:solidFill>
                  <a:srgbClr val="FF0000"/>
                </a:solidFill>
                <a:effectLst>
                  <a:outerShdw blurRad="38100" dist="19050" dir="2700000" algn="tl" rotWithShape="0">
                    <a:schemeClr val="dk1">
                      <a:alpha val="40000"/>
                    </a:schemeClr>
                  </a:outerShdw>
                </a:effectLst>
                <a:highlight>
                  <a:srgbClr val="FFFF00"/>
                </a:highlight>
              </a:rPr>
              <a:t>（结合短跑、中长跑，谈青年于青春賽道要注意方法技巧）</a:t>
            </a:r>
            <a:endParaRPr lang="zh-CN" altLang="en-US" sz="2800" b="1">
              <a:solidFill>
                <a:srgbClr val="FF0000"/>
              </a:solidFill>
              <a:effectLst>
                <a:outerShdw blurRad="38100" dist="19050" dir="2700000" algn="tl" rotWithShape="0">
                  <a:schemeClr val="dk1">
                    <a:alpha val="40000"/>
                  </a:schemeClr>
                </a:outerShdw>
              </a:effectLst>
              <a:highlight>
                <a:srgbClr val="FFFF00"/>
              </a:highlight>
            </a:endParaRPr>
          </a:p>
          <a:p>
            <a:endParaRPr lang="zh-CN" alt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3350" y="168275"/>
            <a:ext cx="11925300" cy="6554470"/>
          </a:xfrm>
          <a:prstGeom prst="rect">
            <a:avLst/>
          </a:prstGeom>
          <a:solidFill>
            <a:schemeClr val="accent4">
              <a:lumMod val="20000"/>
              <a:lumOff val="80000"/>
              <a:alpha val="69000"/>
            </a:schemeClr>
          </a:solidFill>
        </p:spPr>
        <p:txBody>
          <a:bodyPr wrap="square" rtlCol="0" anchor="t">
            <a:spAutoFit/>
          </a:bodyPr>
          <a:p>
            <a:r>
              <a:rPr lang="en-US" altLang="zh-CN" sz="2800" b="1"/>
              <a:t>    </a:t>
            </a:r>
            <a:r>
              <a:rPr lang="zh-CN" altLang="en-US" sz="2800" b="1" u="sng">
                <a:ln/>
                <a:solidFill>
                  <a:srgbClr val="FF0000"/>
                </a:solidFill>
                <a:effectLst>
                  <a:outerShdw blurRad="38100" dist="19050" dir="2700000" algn="tl" rotWithShape="0">
                    <a:schemeClr val="dk1">
                      <a:alpha val="40000"/>
                    </a:schemeClr>
                  </a:outerShdw>
                </a:effectLst>
              </a:rPr>
              <a:t>当代青年于青春赛道跑出佳绩</a:t>
            </a:r>
            <a:r>
              <a:rPr lang="zh-CN" altLang="en-US" sz="2800" b="1" u="sng">
                <a:ln/>
                <a:solidFill>
                  <a:schemeClr val="tx1"/>
                </a:solidFill>
                <a:effectLst>
                  <a:outerShdw blurRad="38100" dist="19050" dir="2700000" algn="tl" rotWithShape="0">
                    <a:schemeClr val="dk1">
                      <a:alpha val="40000"/>
                    </a:schemeClr>
                  </a:outerShdw>
                </a:effectLst>
              </a:rPr>
              <a:t>，需借势借力，通力合作，团队配合做好交接棒</a:t>
            </a:r>
            <a:r>
              <a:rPr lang="zh-CN" altLang="en-US" sz="2800" b="1"/>
              <a:t>。接力跑正如</a:t>
            </a:r>
            <a:r>
              <a:rPr lang="zh-CN" altLang="en-US" sz="2800" b="1">
                <a:highlight>
                  <a:srgbClr val="FFFF00"/>
                </a:highlight>
              </a:rPr>
              <a:t>新时代千秋伟业</a:t>
            </a:r>
            <a:r>
              <a:rPr lang="zh-CN" altLang="en-US" sz="2800" b="1"/>
              <a:t>，需集团队之智汇集之力，接续奋斗，如文化传承</a:t>
            </a:r>
            <a:r>
              <a:rPr lang="zh-CN" altLang="en-US" sz="2800" b="1">
                <a:ln/>
                <a:solidFill>
                  <a:srgbClr val="FF0000"/>
                </a:solidFill>
                <a:effectLst>
                  <a:outerShdw blurRad="38100" dist="19050" dir="2700000" algn="tl" rotWithShape="0">
                    <a:schemeClr val="dk1">
                      <a:alpha val="40000"/>
                    </a:schemeClr>
                  </a:outerShdw>
                </a:effectLst>
              </a:rPr>
              <a:t>赛道</a:t>
            </a:r>
            <a:r>
              <a:rPr lang="zh-CN" altLang="en-US" sz="2800" b="1"/>
              <a:t>，后辈当赓续红色血脉，在继承中守正创新；又如伟大航天事业</a:t>
            </a:r>
            <a:r>
              <a:rPr lang="zh-CN" altLang="en-US" sz="2800" b="1">
                <a:solidFill>
                  <a:srgbClr val="FF0000"/>
                </a:solidFill>
                <a:effectLst>
                  <a:outerShdw blurRad="38100" dist="19050" dir="2700000" algn="tl" rotWithShape="0">
                    <a:schemeClr val="dk1">
                      <a:alpha val="40000"/>
                    </a:schemeClr>
                  </a:outerShdw>
                </a:effectLst>
              </a:rPr>
              <a:t>赛道</a:t>
            </a:r>
            <a:r>
              <a:rPr lang="zh-CN" altLang="en-US" sz="2800" b="1"/>
              <a:t>，需一代代航天人匠心筑梦，接力配合，我们青年都将是平凡岗位上的一份子，这就需要我们与队友互帮互助，在心与心的交流中沟通合作，在手拉手的并肩中前行。</a:t>
            </a:r>
            <a:r>
              <a:rPr lang="zh-CN" altLang="en-US" sz="2800" b="1">
                <a:ln/>
                <a:solidFill>
                  <a:srgbClr val="FF0000"/>
                </a:solidFill>
                <a:effectLst>
                  <a:outerShdw blurRad="38100" dist="19050" dir="2700000" algn="tl" rotWithShape="0">
                    <a:schemeClr val="dk1">
                      <a:alpha val="40000"/>
                    </a:schemeClr>
                  </a:outerShdw>
                </a:effectLst>
                <a:highlight>
                  <a:srgbClr val="FFFF00"/>
                </a:highlight>
              </a:rPr>
              <a:t>(结合接力赛谈青年于千秋伟业赛道上要团队配合，做好交接传承）</a:t>
            </a:r>
            <a:endParaRPr lang="zh-CN" altLang="en-US" sz="2800" b="1">
              <a:ln/>
              <a:solidFill>
                <a:srgbClr val="FF0000"/>
              </a:solidFill>
              <a:effectLst>
                <a:outerShdw blurRad="38100" dist="19050" dir="2700000" algn="tl" rotWithShape="0">
                  <a:schemeClr val="dk1">
                    <a:alpha val="40000"/>
                  </a:schemeClr>
                </a:outerShdw>
              </a:effectLst>
              <a:highlight>
                <a:srgbClr val="FFFF00"/>
              </a:highlight>
            </a:endParaRPr>
          </a:p>
          <a:p>
            <a:r>
              <a:rPr lang="en-US" altLang="zh-CN" sz="2800" b="1"/>
              <a:t>    </a:t>
            </a:r>
            <a:r>
              <a:rPr lang="zh-CN" altLang="en-US" sz="2800" b="1" u="sng">
                <a:solidFill>
                  <a:srgbClr val="FF0000"/>
                </a:solidFill>
                <a:effectLst>
                  <a:outerShdw blurRad="38100" dist="19050" dir="2700000" algn="tl" rotWithShape="0">
                    <a:schemeClr val="dk1">
                      <a:alpha val="40000"/>
                    </a:schemeClr>
                  </a:outerShdw>
                </a:effectLst>
              </a:rPr>
              <a:t>当代青年于青春赛道跑出佳绩</a:t>
            </a:r>
            <a:r>
              <a:rPr lang="zh-CN" altLang="en-US" sz="2800" b="1" u="sng">
                <a:effectLst>
                  <a:outerShdw blurRad="38100" dist="19050" dir="2700000" algn="tl" rotWithShape="0">
                    <a:schemeClr val="dk1">
                      <a:alpha val="40000"/>
                    </a:schemeClr>
                  </a:outerShdw>
                </a:effectLst>
              </a:rPr>
              <a:t>，攻克难关，突障碍，运用独特的巧，另辟蹊经</a:t>
            </a:r>
            <a:r>
              <a:rPr lang="zh-CN" altLang="en-US" sz="2800" b="1"/>
              <a:t>。禅宗有言：“自然界中的河流并非都是笔直的，这是因为河流一路上总会遇到阻碍，绕道而行，就能避过降碍，抵达大海。”青春赛道亦如此，一帆风顺并非常态，另辟蹊径照样能抵达人生的大海，这启示我们道虽多阻且长，行当益坚、行将必至，亦如失聪女孩江梦南，求学道路上充满困难挫折，她却通过有技巧的训练，学会了听与说，最终圆梦清华，这启示我们于困境中坚定意志，另辟蹊径，最终逆风翻盘。</a:t>
            </a:r>
            <a:r>
              <a:rPr lang="zh-CN" altLang="en-US" sz="2800" b="1">
                <a:solidFill>
                  <a:srgbClr val="FF0000"/>
                </a:solidFill>
                <a:effectLst>
                  <a:outerShdw blurRad="38100" dist="19050" dir="2700000" algn="tl" rotWithShape="0">
                    <a:schemeClr val="dk1">
                      <a:alpha val="40000"/>
                    </a:schemeClr>
                  </a:outerShdw>
                </a:effectLst>
                <a:highlight>
                  <a:srgbClr val="FFFF00"/>
                </a:highlight>
              </a:rPr>
              <a:t>（结合障碍賽谈当代青年要懂得运用技巧賽出佳绩）</a:t>
            </a:r>
            <a:endParaRPr lang="zh-CN" altLang="en-US" sz="2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3350" y="502920"/>
            <a:ext cx="11925300" cy="5852160"/>
          </a:xfrm>
          <a:prstGeom prst="rect">
            <a:avLst/>
          </a:prstGeom>
          <a:solidFill>
            <a:schemeClr val="accent4">
              <a:lumMod val="20000"/>
              <a:lumOff val="80000"/>
              <a:alpha val="69000"/>
            </a:schemeClr>
          </a:solidFill>
        </p:spPr>
        <p:txBody>
          <a:bodyPr wrap="square" rtlCol="0" anchor="t">
            <a:spAutoFit/>
          </a:bodyPr>
          <a:p>
            <a:pPr fontAlgn="auto">
              <a:lnSpc>
                <a:spcPct val="130000"/>
              </a:lnSpc>
            </a:pPr>
            <a:r>
              <a:rPr lang="en-US" altLang="zh-CN" sz="3600" b="1"/>
              <a:t>    </a:t>
            </a:r>
            <a:r>
              <a:rPr lang="zh-CN" altLang="en-US" sz="3600" b="1"/>
              <a:t>揆诸当下，一批躺平族缺速度与爆发力，自囿于舒适圈，消极面对青春赛道；一批凡尔赛族缺乏耐力与定力，取得一点成绩便自高自大，沾沾自喜，不免落后于他人，如龟免赛跑中骄傲自满的免子，我辈当代青年当毅然抛弃二者之错误行为，在各类赛道中力争上游，一展新时代青年之风采。</a:t>
            </a:r>
            <a:r>
              <a:rPr lang="zh-CN" altLang="en-US" sz="3600" b="1">
                <a:solidFill>
                  <a:srgbClr val="FF0000"/>
                </a:solidFill>
                <a:effectLst>
                  <a:outerShdw blurRad="38100" dist="19050" dir="2700000" algn="tl" rotWithShape="0">
                    <a:schemeClr val="dk1">
                      <a:alpha val="40000"/>
                    </a:schemeClr>
                  </a:outerShdw>
                </a:effectLst>
                <a:highlight>
                  <a:srgbClr val="FFFF00"/>
                </a:highlight>
              </a:rPr>
              <a:t>（联系现实中当代青年的不足，反思警醒自我）</a:t>
            </a:r>
            <a:endParaRPr lang="zh-CN" altLang="en-US" sz="3600" b="1">
              <a:solidFill>
                <a:srgbClr val="FF0000"/>
              </a:solidFill>
              <a:effectLst>
                <a:outerShdw blurRad="38100" dist="19050" dir="2700000" algn="tl" rotWithShape="0">
                  <a:schemeClr val="dk1">
                    <a:alpha val="40000"/>
                  </a:schemeClr>
                </a:outerShdw>
              </a:effectLst>
              <a:highlight>
                <a:srgbClr val="FFFF00"/>
              </a:highlight>
            </a:endParaRPr>
          </a:p>
          <a:p>
            <a:pPr fontAlgn="auto">
              <a:lnSpc>
                <a:spcPct val="130000"/>
              </a:lnSpc>
            </a:pPr>
            <a:r>
              <a:rPr lang="en-US" altLang="zh-CN" sz="3600" b="1"/>
              <a:t>   </a:t>
            </a:r>
            <a:r>
              <a:rPr lang="zh-CN" altLang="en-US" sz="3600" b="1"/>
              <a:t>志之所趋，无弗远届，穷山距海，不能限也，我辈青年当蹲厉奋发，勇创佳绩！</a:t>
            </a:r>
            <a:endParaRPr lang="zh-CN" alt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8775" y="365125"/>
            <a:ext cx="11474450" cy="6492875"/>
          </a:xfrm>
          <a:prstGeom prst="rect">
            <a:avLst/>
          </a:prstGeom>
          <a:solidFill>
            <a:schemeClr val="bg1"/>
          </a:solidFill>
          <a:ln w="9525">
            <a:noFill/>
          </a:ln>
        </p:spPr>
        <p:txBody>
          <a:bodyPr wrap="square">
            <a:spAutoFit/>
          </a:bodyPr>
          <a:p>
            <a:pPr indent="266700"/>
            <a:r>
              <a:rPr lang="zh-CN" sz="3200" b="1">
                <a:cs typeface="等线" charset="0"/>
              </a:rPr>
              <a:t>阅读下面材料，根据要求写作。(60分)</a:t>
            </a:r>
            <a:endParaRPr lang="zh-CN" sz="3200" b="1">
              <a:cs typeface="等线" charset="0"/>
            </a:endParaRPr>
          </a:p>
          <a:p>
            <a:pPr indent="266700"/>
            <a:r>
              <a:rPr lang="en-US" altLang="zh-CN" sz="3200" b="1">
                <a:cs typeface="等线" charset="0"/>
              </a:rPr>
              <a:t>    </a:t>
            </a:r>
            <a:r>
              <a:rPr lang="zh-CN" sz="3200" b="1">
                <a:cs typeface="等线" charset="0"/>
              </a:rPr>
              <a:t>材料一：在赛道上奔跑的径赛项目一直都是田径赛中人们关注的焦点。径赛一般包含短跑、中长跑、接力跑、障碍跑等项目。要想跑出好成绩，短跑要有速度和爆发力；中长跑要有耐力和节奏；接力跑要有团队配合，做好交接棒；障碍跑要有突破障碍的技巧和意志。</a:t>
            </a:r>
            <a:endParaRPr lang="zh-CN" sz="3200" b="1">
              <a:cs typeface="等线" charset="0"/>
            </a:endParaRPr>
          </a:p>
          <a:p>
            <a:pPr indent="266700"/>
            <a:r>
              <a:rPr lang="en-US" altLang="zh-CN" sz="3200" b="1">
                <a:cs typeface="等线" charset="0"/>
              </a:rPr>
              <a:t>    </a:t>
            </a:r>
            <a:r>
              <a:rPr lang="zh-CN" sz="3200" b="1">
                <a:cs typeface="等线" charset="0"/>
              </a:rPr>
              <a:t>材料二：2022年4月25日，正值五四青年节前夕，习近平总书记勉励广大青年：“在</a:t>
            </a:r>
            <a:r>
              <a:rPr lang="zh-CN" sz="3200" b="1">
                <a:solidFill>
                  <a:srgbClr val="FF0000"/>
                </a:solidFill>
                <a:cs typeface="等线" charset="0"/>
              </a:rPr>
              <a:t>青春的赛道</a:t>
            </a:r>
            <a:r>
              <a:rPr lang="zh-CN" sz="3200" b="1">
                <a:cs typeface="等线" charset="0"/>
              </a:rPr>
              <a:t>上奋力奔跑，争取跑出</a:t>
            </a:r>
            <a:r>
              <a:rPr lang="zh-CN" sz="3200" b="1">
                <a:solidFill>
                  <a:srgbClr val="FF0000"/>
                </a:solidFill>
                <a:cs typeface="等线" charset="0"/>
              </a:rPr>
              <a:t>当代青年</a:t>
            </a:r>
            <a:r>
              <a:rPr lang="zh-CN" sz="3200" b="1">
                <a:cs typeface="等线" charset="0"/>
              </a:rPr>
              <a:t>的最好成绩！</a:t>
            </a:r>
            <a:r>
              <a:rPr lang="en-US" sz="3200" b="1">
                <a:latin typeface="等线" charset="0"/>
                <a:cs typeface="Times New Roman" panose="02020603050405020304" charset="0"/>
              </a:rPr>
              <a:t>"</a:t>
            </a:r>
            <a:endParaRPr lang="zh-CN" sz="3200" b="1">
              <a:cs typeface="等线" charset="0"/>
            </a:endParaRPr>
          </a:p>
          <a:p>
            <a:pPr indent="266700"/>
            <a:r>
              <a:rPr lang="en-US" altLang="zh-CN" sz="3200" b="1">
                <a:cs typeface="等线" charset="0"/>
              </a:rPr>
              <a:t>    </a:t>
            </a:r>
            <a:r>
              <a:rPr lang="zh-CN" sz="3200" b="1">
                <a:cs typeface="等线" charset="0"/>
              </a:rPr>
              <a:t>以上两则材料对你有哪些启发？请结合材料，联系现实，谈一谈你的感悟与思考。要求：选准角度，确定立意，明确文体，自拟标题；不要套作，不得抄袭；不得泄露个人信息，不少于800字。</a:t>
            </a:r>
            <a:endParaRPr lang="zh-CN" altLang="en-US" sz="3200" b="1"/>
          </a:p>
        </p:txBody>
      </p:sp>
      <p:sp>
        <p:nvSpPr>
          <p:cNvPr id="2" name="文本框 1"/>
          <p:cNvSpPr txBox="1"/>
          <p:nvPr/>
        </p:nvSpPr>
        <p:spPr>
          <a:xfrm>
            <a:off x="3811905" y="4237355"/>
            <a:ext cx="8564880" cy="583565"/>
          </a:xfrm>
          <a:prstGeom prst="rect">
            <a:avLst/>
          </a:prstGeom>
          <a:noFill/>
          <a:ln w="9525">
            <a:noFill/>
          </a:ln>
        </p:spPr>
        <p:txBody>
          <a:bodyPr wrap="square">
            <a:spAutoFit/>
            <a:scene3d>
              <a:camera prst="orthographicFront"/>
              <a:lightRig rig="threePt" dir="t"/>
            </a:scene3d>
          </a:bodyPr>
          <a:p>
            <a:pPr indent="0"/>
            <a:r>
              <a:rPr lang="zh-CN" sz="3200" b="1">
                <a:solidFill>
                  <a:srgbClr val="2F13BF"/>
                </a:solidFill>
                <a:effectLst>
                  <a:outerShdw blurRad="38100" dist="19050" dir="2700000" algn="tl" rotWithShape="0">
                    <a:schemeClr val="dk1">
                      <a:alpha val="40000"/>
                    </a:schemeClr>
                  </a:outerShdw>
                </a:effectLst>
                <a:highlight>
                  <a:srgbClr val="FFFF00"/>
                </a:highlight>
                <a:cs typeface="等线" charset="0"/>
              </a:rPr>
              <a:t>习主席的话指出青春赛道上对当代青年的期望</a:t>
            </a:r>
            <a:endParaRPr lang="zh-CN" altLang="en-US" sz="3200" b="1">
              <a:solidFill>
                <a:srgbClr val="2F13BF"/>
              </a:solidFill>
              <a:effectLst>
                <a:outerShdw blurRad="38100" dist="19050" dir="2700000" algn="tl" rotWithShape="0">
                  <a:schemeClr val="dk1">
                    <a:alpha val="40000"/>
                  </a:schemeClr>
                </a:outerShdw>
              </a:effectLst>
              <a:highlight>
                <a:srgbClr val="FFFF00"/>
              </a:highlight>
              <a:cs typeface="等线" charset="0"/>
            </a:endParaRPr>
          </a:p>
        </p:txBody>
      </p:sp>
      <p:sp>
        <p:nvSpPr>
          <p:cNvPr id="3" name="文本框 2"/>
          <p:cNvSpPr txBox="1"/>
          <p:nvPr/>
        </p:nvSpPr>
        <p:spPr>
          <a:xfrm>
            <a:off x="5808345" y="0"/>
            <a:ext cx="6477635" cy="1076325"/>
          </a:xfrm>
          <a:prstGeom prst="rect">
            <a:avLst/>
          </a:prstGeom>
          <a:noFill/>
          <a:ln w="9525">
            <a:noFill/>
          </a:ln>
        </p:spPr>
        <p:txBody>
          <a:bodyPr wrap="square">
            <a:spAutoFit/>
            <a:scene3d>
              <a:camera prst="orthographicFront"/>
              <a:lightRig rig="threePt" dir="t"/>
            </a:scene3d>
          </a:bodyPr>
          <a:p>
            <a:pPr lvl="0" algn="l">
              <a:buClrTx/>
              <a:buSzTx/>
              <a:buFontTx/>
            </a:pPr>
            <a:r>
              <a:rPr lang="zh-CN" sz="3200" b="1">
                <a:solidFill>
                  <a:srgbClr val="2F13BF"/>
                </a:solidFill>
                <a:effectLst>
                  <a:outerShdw blurRad="38100" dist="19050" dir="2700000" algn="tl" rotWithShape="0">
                    <a:schemeClr val="dk1">
                      <a:alpha val="40000"/>
                    </a:schemeClr>
                  </a:outerShdw>
                </a:effectLst>
                <a:highlight>
                  <a:srgbClr val="FFFF00"/>
                </a:highlight>
                <a:cs typeface="等线" charset="0"/>
                <a:sym typeface="+mn-ea"/>
              </a:rPr>
              <a:t>具体的体育径赛赛道上的应对不同的赛事项目所需不同的能力及策略</a:t>
            </a:r>
            <a:endParaRPr lang="zh-CN" sz="3200" b="1">
              <a:solidFill>
                <a:srgbClr val="2F13BF"/>
              </a:solidFill>
              <a:effectLst>
                <a:outerShdw blurRad="38100" dist="19050" dir="2700000" algn="tl" rotWithShape="0">
                  <a:schemeClr val="dk1">
                    <a:alpha val="40000"/>
                  </a:schemeClr>
                </a:outerShdw>
              </a:effectLst>
              <a:highlight>
                <a:srgbClr val="FFFF00"/>
              </a:highlight>
              <a:cs typeface="等线"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2435" y="108585"/>
            <a:ext cx="5080000" cy="583565"/>
          </a:xfrm>
          <a:prstGeom prst="rect">
            <a:avLst/>
          </a:prstGeom>
          <a:noFill/>
          <a:ln w="9525">
            <a:noFill/>
          </a:ln>
        </p:spPr>
        <p:txBody>
          <a:bodyPr>
            <a:spAutoFit/>
          </a:bodyPr>
          <a:p>
            <a:pPr indent="266700"/>
            <a:r>
              <a:rPr lang="zh-CN" sz="3200" b="1">
                <a:highlight>
                  <a:srgbClr val="FFFF00"/>
                </a:highlight>
                <a:cs typeface="等线" charset="0"/>
              </a:rPr>
              <a:t>材料一内容及启发解读：</a:t>
            </a:r>
            <a:endParaRPr lang="zh-CN" altLang="en-US" sz="3200" b="1">
              <a:highlight>
                <a:srgbClr val="FFFF00"/>
              </a:highlight>
              <a:cs typeface="等线" charset="0"/>
            </a:endParaRPr>
          </a:p>
        </p:txBody>
      </p:sp>
      <p:graphicFrame>
        <p:nvGraphicFramePr>
          <p:cNvPr id="3" name="表格 2"/>
          <p:cNvGraphicFramePr/>
          <p:nvPr>
            <p:custDataLst>
              <p:tags r:id="rId1"/>
            </p:custDataLst>
          </p:nvPr>
        </p:nvGraphicFramePr>
        <p:xfrm>
          <a:off x="296545" y="692150"/>
          <a:ext cx="11733530" cy="5845810"/>
        </p:xfrm>
        <a:graphic>
          <a:graphicData uri="http://schemas.openxmlformats.org/drawingml/2006/table">
            <a:tbl>
              <a:tblPr firstRow="1" bandRow="1">
                <a:tableStyleId>{5940675A-B579-460E-94D1-54222C63F5DA}</a:tableStyleId>
              </a:tblPr>
              <a:tblGrid>
                <a:gridCol w="1438910"/>
                <a:gridCol w="2711450"/>
                <a:gridCol w="3107690"/>
                <a:gridCol w="4475480"/>
              </a:tblGrid>
              <a:tr h="829945">
                <a:tc>
                  <a:txBody>
                    <a:bodyPr/>
                    <a:p>
                      <a:pPr indent="0">
                        <a:buNone/>
                      </a:pPr>
                      <a:r>
                        <a:rPr lang="en-US" sz="2800" b="1">
                          <a:latin typeface="等线" charset="0"/>
                          <a:cs typeface="等线" charset="0"/>
                        </a:rPr>
                        <a:t>径赛项目</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2800" b="1">
                          <a:latin typeface="等线" charset="0"/>
                          <a:cs typeface="等线" charset="0"/>
                        </a:rPr>
                        <a:t>能力及策略要求</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800" b="1">
                          <a:latin typeface="等线" charset="0"/>
                          <a:cs typeface="等线" charset="0"/>
                        </a:rPr>
                        <a:t>匹配的青春奋斗</a:t>
                      </a:r>
                      <a:endParaRPr lang="en-US" sz="2800" b="1">
                        <a:latin typeface="等线" charset="0"/>
                        <a:cs typeface="等线" charset="0"/>
                      </a:endParaRPr>
                    </a:p>
                    <a:p>
                      <a:pPr indent="0" algn="ctr">
                        <a:buNone/>
                      </a:pPr>
                      <a:r>
                        <a:rPr lang="en-US" sz="2800" b="1">
                          <a:latin typeface="等线" charset="0"/>
                          <a:cs typeface="等线" charset="0"/>
                        </a:rPr>
                        <a:t>竞赛道路</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2800" b="1">
                          <a:latin typeface="等线" charset="0"/>
                          <a:cs typeface="等线" charset="0"/>
                        </a:rPr>
                        <a:t>  相应的能力策略启发</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965200">
                <a:tc>
                  <a:txBody>
                    <a:bodyPr/>
                    <a:p>
                      <a:pPr indent="0" algn="l" fontAlgn="auto">
                        <a:lnSpc>
                          <a:spcPct val="120000"/>
                        </a:lnSpc>
                        <a:buNone/>
                      </a:pPr>
                      <a:r>
                        <a:rPr lang="en-US" sz="2800" b="1">
                          <a:latin typeface="等线" charset="0"/>
                          <a:cs typeface="等线" charset="0"/>
                        </a:rPr>
                        <a:t>短跑</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能力：速度、</a:t>
                      </a:r>
                      <a:endParaRPr lang="en-US" sz="2800" b="1">
                        <a:latin typeface="等线" charset="0"/>
                        <a:cs typeface="等线" charset="0"/>
                      </a:endParaRPr>
                    </a:p>
                    <a:p>
                      <a:pPr indent="0" algn="l" fontAlgn="auto">
                        <a:lnSpc>
                          <a:spcPct val="120000"/>
                        </a:lnSpc>
                        <a:buNone/>
                      </a:pPr>
                      <a:r>
                        <a:rPr lang="en-US" sz="2800" b="1">
                          <a:latin typeface="等线" charset="0"/>
                          <a:cs typeface="等线" charset="0"/>
                        </a:rPr>
                        <a:t>     爆发力</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短期奋斗竞赛目标</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主动出击、奋力拼搏的力量，赛出青年个体的好成绩</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220470">
                <a:tc>
                  <a:txBody>
                    <a:bodyPr/>
                    <a:p>
                      <a:pPr indent="0" algn="l" fontAlgn="auto">
                        <a:lnSpc>
                          <a:spcPct val="120000"/>
                        </a:lnSpc>
                        <a:buNone/>
                      </a:pPr>
                      <a:r>
                        <a:rPr lang="en-US" sz="2800" b="1">
                          <a:latin typeface="等线" charset="0"/>
                          <a:cs typeface="等线" charset="0"/>
                        </a:rPr>
                        <a:t>中长跑</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能力：耐力，</a:t>
                      </a:r>
                      <a:endParaRPr lang="en-US" sz="2800" b="1">
                        <a:latin typeface="等线" charset="0"/>
                        <a:cs typeface="等线" charset="0"/>
                      </a:endParaRPr>
                    </a:p>
                    <a:p>
                      <a:pPr indent="0" algn="l" fontAlgn="auto">
                        <a:lnSpc>
                          <a:spcPct val="120000"/>
                        </a:lnSpc>
                        <a:buNone/>
                      </a:pPr>
                      <a:r>
                        <a:rPr lang="en-US" sz="2800" b="1">
                          <a:latin typeface="等线" charset="0"/>
                          <a:cs typeface="等线" charset="0"/>
                        </a:rPr>
                        <a:t>策略：节奏</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中长期的奋斗竞赛目标</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绵绵用力、久久为功的策略，赛出青年个体的好成绩 </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041400">
                <a:tc>
                  <a:txBody>
                    <a:bodyPr/>
                    <a:p>
                      <a:pPr indent="0" algn="l" fontAlgn="auto">
                        <a:lnSpc>
                          <a:spcPct val="120000"/>
                        </a:lnSpc>
                        <a:buNone/>
                      </a:pPr>
                      <a:r>
                        <a:rPr lang="en-US" sz="2800" b="1">
                          <a:latin typeface="等线" charset="0"/>
                          <a:cs typeface="等线" charset="0"/>
                        </a:rPr>
                        <a:t>接力跑</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策略：配合、</a:t>
                      </a:r>
                      <a:endParaRPr lang="en-US" sz="2800" b="1">
                        <a:latin typeface="等线" charset="0"/>
                        <a:cs typeface="等线" charset="0"/>
                      </a:endParaRPr>
                    </a:p>
                    <a:p>
                      <a:pPr indent="0" algn="l" fontAlgn="auto">
                        <a:lnSpc>
                          <a:spcPct val="120000"/>
                        </a:lnSpc>
                        <a:buNone/>
                      </a:pPr>
                      <a:r>
                        <a:rPr lang="en-US" sz="2800" b="1">
                          <a:latin typeface="等线" charset="0"/>
                          <a:cs typeface="等线" charset="0"/>
                        </a:rPr>
                        <a:t>      做好交接</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代代青年传承接续奋斗的目标</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历代青年与当代青年的传承、接续，赛出当代青年的风采 </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765300">
                <a:tc>
                  <a:txBody>
                    <a:bodyPr/>
                    <a:p>
                      <a:pPr indent="0" algn="l" fontAlgn="auto">
                        <a:lnSpc>
                          <a:spcPct val="120000"/>
                        </a:lnSpc>
                        <a:buNone/>
                      </a:pPr>
                      <a:r>
                        <a:rPr lang="en-US" sz="2800" b="1">
                          <a:latin typeface="等线" charset="0"/>
                          <a:cs typeface="等线" charset="0"/>
                        </a:rPr>
                        <a:t>障碍跑</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endParaRPr lang="en-US" sz="800" b="1">
                        <a:latin typeface="等线" charset="0"/>
                        <a:cs typeface="等线" charset="0"/>
                      </a:endParaRPr>
                    </a:p>
                    <a:p>
                      <a:pPr indent="0" algn="l" fontAlgn="auto">
                        <a:lnSpc>
                          <a:spcPct val="120000"/>
                        </a:lnSpc>
                        <a:buNone/>
                      </a:pPr>
                      <a:r>
                        <a:rPr lang="en-US" sz="2800" b="1">
                          <a:latin typeface="等线" charset="0"/>
                          <a:cs typeface="等线" charset="0"/>
                        </a:rPr>
                        <a:t>能力：突破障碍   </a:t>
                      </a:r>
                      <a:endParaRPr lang="en-US" sz="2800" b="1">
                        <a:latin typeface="等线" charset="0"/>
                        <a:cs typeface="等线" charset="0"/>
                      </a:endParaRPr>
                    </a:p>
                    <a:p>
                      <a:pPr indent="0" algn="l" fontAlgn="auto">
                        <a:lnSpc>
                          <a:spcPct val="120000"/>
                        </a:lnSpc>
                        <a:buNone/>
                      </a:pPr>
                      <a:r>
                        <a:rPr lang="en-US" sz="2800" b="1">
                          <a:latin typeface="等线" charset="0"/>
                          <a:cs typeface="等线" charset="0"/>
                        </a:rPr>
                        <a:t>      的技巧和 </a:t>
                      </a:r>
                      <a:endParaRPr lang="en-US" sz="2800" b="1">
                        <a:latin typeface="等线" charset="0"/>
                        <a:cs typeface="等线" charset="0"/>
                      </a:endParaRPr>
                    </a:p>
                    <a:p>
                      <a:pPr indent="0" algn="l" fontAlgn="auto">
                        <a:lnSpc>
                          <a:spcPct val="120000"/>
                        </a:lnSpc>
                        <a:buNone/>
                      </a:pPr>
                      <a:r>
                        <a:rPr lang="en-US" sz="2800" b="1">
                          <a:latin typeface="等线" charset="0"/>
                          <a:cs typeface="等线" charset="0"/>
                        </a:rPr>
                        <a:t>      意志</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r>
                        <a:rPr lang="en-US" sz="2800" b="1">
                          <a:latin typeface="等线" charset="0"/>
                          <a:cs typeface="等线" charset="0"/>
                        </a:rPr>
                        <a:t>当代青年面对重重障碍的伟大的民族复兴赛道</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l" fontAlgn="auto">
                        <a:lnSpc>
                          <a:spcPct val="120000"/>
                        </a:lnSpc>
                        <a:buNone/>
                      </a:pPr>
                      <a:endParaRPr lang="en-US" sz="900" b="1">
                        <a:latin typeface="等线" charset="0"/>
                        <a:cs typeface="等线" charset="0"/>
                      </a:endParaRPr>
                    </a:p>
                    <a:p>
                      <a:pPr indent="0" algn="l" fontAlgn="auto">
                        <a:lnSpc>
                          <a:spcPct val="120000"/>
                        </a:lnSpc>
                        <a:buNone/>
                      </a:pPr>
                      <a:r>
                        <a:rPr lang="en-US" sz="2800" b="1">
                          <a:latin typeface="等线" charset="0"/>
                          <a:cs typeface="等线" charset="0"/>
                        </a:rPr>
                        <a:t>化压力为动力，化机遇为挑战，赛出中国青年的风采</a:t>
                      </a:r>
                      <a:endParaRPr lang="en-US" altLang="en-US" sz="2800" b="1">
                        <a:latin typeface="等线" charset="0"/>
                        <a:ea typeface="等线" charset="0"/>
                        <a:cs typeface="等线"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6205" y="375285"/>
            <a:ext cx="11536680" cy="6292850"/>
          </a:xfrm>
          <a:prstGeom prst="rect">
            <a:avLst/>
          </a:prstGeom>
          <a:solidFill>
            <a:schemeClr val="bg1"/>
          </a:solidFill>
          <a:ln w="9525">
            <a:noFill/>
          </a:ln>
        </p:spPr>
        <p:txBody>
          <a:bodyPr wrap="square">
            <a:spAutoFit/>
          </a:bodyPr>
          <a:p>
            <a:pPr indent="266700" fontAlgn="auto">
              <a:lnSpc>
                <a:spcPct val="120000"/>
              </a:lnSpc>
            </a:pPr>
            <a:r>
              <a:rPr lang="zh-CN" sz="4000" b="1">
                <a:cs typeface="等线" charset="0"/>
              </a:rPr>
              <a:t>材料二解读：</a:t>
            </a:r>
            <a:r>
              <a:rPr lang="zh-CN" sz="4000" b="1">
                <a:solidFill>
                  <a:srgbClr val="FF0000"/>
                </a:solidFill>
                <a:cs typeface="等线" charset="0"/>
              </a:rPr>
              <a:t>“青春的赛道”</a:t>
            </a:r>
            <a:r>
              <a:rPr lang="zh-CN" sz="4000" b="1">
                <a:cs typeface="等线" charset="0"/>
              </a:rPr>
              <a:t>：</a:t>
            </a:r>
            <a:endParaRPr lang="zh-CN" sz="4000" b="1">
              <a:cs typeface="等线" charset="0"/>
            </a:endParaRPr>
          </a:p>
          <a:p>
            <a:pPr indent="266700" fontAlgn="auto">
              <a:lnSpc>
                <a:spcPct val="120000"/>
              </a:lnSpc>
            </a:pPr>
            <a:r>
              <a:rPr lang="zh-CN" sz="3600" b="1">
                <a:cs typeface="等线" charset="0"/>
              </a:rPr>
              <a:t>可以是青年个体的奋力拼搏赛道，也可以是当代青年群体的拼搏赛道。可以是具体的各领域赛道，如科技赛道、经济赛道、文化赛道等，也可以是抽象的拼搏赛道。</a:t>
            </a:r>
            <a:r>
              <a:rPr lang="zh-CN" sz="3600" b="1">
                <a:solidFill>
                  <a:srgbClr val="FF0000"/>
                </a:solidFill>
                <a:cs typeface="等线" charset="0"/>
              </a:rPr>
              <a:t></a:t>
            </a:r>
            <a:r>
              <a:rPr lang="zh-CN" sz="4000" b="1">
                <a:solidFill>
                  <a:srgbClr val="FF0000"/>
                </a:solidFill>
                <a:cs typeface="等线" charset="0"/>
              </a:rPr>
              <a:t>“当代青年”</a:t>
            </a:r>
            <a:endParaRPr lang="zh-CN" sz="4000" b="1">
              <a:solidFill>
                <a:srgbClr val="FF0000"/>
              </a:solidFill>
              <a:cs typeface="等线" charset="0"/>
            </a:endParaRPr>
          </a:p>
          <a:p>
            <a:pPr indent="266700" fontAlgn="auto">
              <a:lnSpc>
                <a:spcPct val="120000"/>
              </a:lnSpc>
            </a:pPr>
            <a:r>
              <a:rPr lang="zh-CN" sz="3600" b="1">
                <a:cs typeface="等线" charset="0"/>
              </a:rPr>
              <a:t>指历代青年奋力拼搏赛道上的一环，当代青年接力环节，结合习主席讲话的语境，这里暗含了代代青年接续奋斗的当代青年接过接力棒跑出新时代青年的最佳成绩。</a:t>
            </a:r>
            <a:r>
              <a:rPr lang="zh-CN" altLang="en-US" sz="3600" b="1"/>
              <a:t></a:t>
            </a:r>
            <a:endParaRPr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blinds(horizontal)">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blinds(horizontal)">
                                      <p:cBhvr>
                                        <p:cTn id="12" dur="500"/>
                                        <p:tgtEl>
                                          <p:spTgt spid="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
                                            <p:txEl>
                                              <p:pRg st="2" end="2"/>
                                            </p:txEl>
                                          </p:spTgt>
                                        </p:tgtEl>
                                        <p:attrNameLst>
                                          <p:attrName>style.visibility</p:attrName>
                                        </p:attrNameLst>
                                      </p:cBhvr>
                                      <p:to>
                                        <p:strVal val="visible"/>
                                      </p:to>
                                    </p:set>
                                    <p:animEffect transition="in" filter="blinds(horizontal)">
                                      <p:cBhvr>
                                        <p:cTn id="17" dur="500"/>
                                        <p:tgtEl>
                                          <p:spTgt spid="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91820" y="921385"/>
            <a:ext cx="11008360" cy="5015865"/>
          </a:xfrm>
          <a:prstGeom prst="rect">
            <a:avLst/>
          </a:prstGeom>
          <a:solidFill>
            <a:schemeClr val="bg1">
              <a:alpha val="42000"/>
            </a:schemeClr>
          </a:solidFill>
          <a:ln w="9525">
            <a:noFill/>
          </a:ln>
        </p:spPr>
        <p:txBody>
          <a:bodyPr wrap="square">
            <a:spAutoFit/>
          </a:bodyPr>
          <a:p>
            <a:pPr indent="266700"/>
            <a:r>
              <a:rPr lang="zh-CN" sz="4000" b="1">
                <a:solidFill>
                  <a:srgbClr val="FF0000"/>
                </a:solidFill>
                <a:cs typeface="等线" charset="0"/>
              </a:rPr>
              <a:t>以上两则材料对你有哪些启发？请结合材料，联系现实，谈一谈你的感悟与思考。启发</a:t>
            </a:r>
            <a:r>
              <a:rPr lang="zh-CN" sz="4000" b="1">
                <a:cs typeface="等线" charset="0"/>
              </a:rPr>
              <a:t>：动词，指通过一定方式阐明事理，使人思考、领悟。在这里应该是名词，指阅读两则材料后思考领悟到的事理。</a:t>
            </a:r>
            <a:r>
              <a:rPr lang="zh-CN" sz="4000" b="1">
                <a:solidFill>
                  <a:srgbClr val="FF0000"/>
                </a:solidFill>
                <a:cs typeface="等线" charset="0"/>
              </a:rPr>
              <a:t>以上两则材料</a:t>
            </a:r>
            <a:r>
              <a:rPr lang="zh-CN" sz="4000" b="1">
                <a:cs typeface="等线" charset="0"/>
              </a:rPr>
              <a:t>对你的启发，“以上两则材料”包括材料一、二的全部内容，要求写综合两则材料所有内容的思考领悟到的事理。</a:t>
            </a:r>
            <a:endParaRPr lang="zh-CN" altLang="en-US" sz="4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96645" y="967740"/>
            <a:ext cx="9999345" cy="4707890"/>
          </a:xfrm>
          <a:prstGeom prst="rect">
            <a:avLst/>
          </a:prstGeom>
          <a:solidFill>
            <a:schemeClr val="bg1">
              <a:alpha val="53000"/>
            </a:schemeClr>
          </a:solidFill>
          <a:ln w="9525">
            <a:noFill/>
          </a:ln>
        </p:spPr>
        <p:txBody>
          <a:bodyPr wrap="square">
            <a:spAutoFit/>
          </a:bodyPr>
          <a:p>
            <a:pPr indent="0" fontAlgn="auto">
              <a:lnSpc>
                <a:spcPct val="150000"/>
              </a:lnSpc>
            </a:pPr>
            <a:r>
              <a:rPr lang="zh-CN" sz="4000" b="1">
                <a:solidFill>
                  <a:srgbClr val="FF0000"/>
                </a:solidFill>
                <a:cs typeface="等线" charset="0"/>
              </a:rPr>
              <a:t>“哪些启发”</a:t>
            </a:r>
            <a:r>
              <a:rPr lang="zh-CN" sz="4000" b="1">
                <a:cs typeface="等线" charset="0"/>
              </a:rPr>
              <a:t>则告诉我们，启发是丰富的，多角度，多层面的，当代青年个人、当代青年群体，均适用于此理，当代青年在不同的赛事领域如文化、经济、军事、科技等领域也适用此理，因此立意的角度可以多样化的。</a:t>
            </a:r>
            <a:endParaRPr lang="zh-CN" altLang="en-US" sz="4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17830" y="454660"/>
            <a:ext cx="11356340" cy="6185535"/>
          </a:xfrm>
          <a:prstGeom prst="rect">
            <a:avLst/>
          </a:prstGeom>
          <a:solidFill>
            <a:schemeClr val="bg1">
              <a:alpha val="53000"/>
            </a:schemeClr>
          </a:solidFill>
          <a:ln w="9525">
            <a:noFill/>
          </a:ln>
        </p:spPr>
        <p:txBody>
          <a:bodyPr wrap="square">
            <a:spAutoFit/>
          </a:bodyPr>
          <a:p>
            <a:pPr indent="0" fontAlgn="auto">
              <a:lnSpc>
                <a:spcPct val="110000"/>
              </a:lnSpc>
            </a:pPr>
            <a:r>
              <a:rPr lang="zh-CN" sz="4000" b="1">
                <a:solidFill>
                  <a:srgbClr val="FF0000"/>
                </a:solidFill>
                <a:cs typeface="等线" charset="0"/>
              </a:rPr>
              <a:t>“结合材料”</a:t>
            </a:r>
            <a:r>
              <a:rPr lang="zh-CN" sz="4000" b="1">
                <a:cs typeface="等线" charset="0"/>
              </a:rPr>
              <a:t>一是要以材料为起点，作文的主题要由材料得出；中间要提到材料，以材料作为重要论据；结尾要回扣材料。中心论点及分论点都应由材料直接得出，不可置材料于不顾，不可抛开材料写作。二是既要结合材料的内容，也要结合材料的含义。材料的内容是指材料在径赛赛道上的意义，含义是指材料的启发意义，即径赛道路所启发的青年奋斗竞赛道路，即哲学意义、抽象意义、扩展意义。</a:t>
            </a:r>
            <a:endParaRPr lang="zh-CN" sz="4000" b="1">
              <a:cs typeface="等线"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90600" y="484505"/>
            <a:ext cx="9999345" cy="6185535"/>
          </a:xfrm>
          <a:prstGeom prst="rect">
            <a:avLst/>
          </a:prstGeom>
          <a:solidFill>
            <a:schemeClr val="bg1">
              <a:alpha val="53000"/>
            </a:schemeClr>
          </a:solidFill>
          <a:ln w="9525">
            <a:noFill/>
          </a:ln>
        </p:spPr>
        <p:txBody>
          <a:bodyPr wrap="square">
            <a:spAutoFit/>
          </a:bodyPr>
          <a:p>
            <a:pPr indent="0" fontAlgn="auto">
              <a:lnSpc>
                <a:spcPct val="110000"/>
              </a:lnSpc>
            </a:pPr>
            <a:r>
              <a:rPr lang="zh-CN" sz="4000" b="1">
                <a:solidFill>
                  <a:srgbClr val="FF0000"/>
                </a:solidFill>
                <a:cs typeface="等线" charset="0"/>
              </a:rPr>
              <a:t>“联系现实”</a:t>
            </a:r>
            <a:r>
              <a:rPr lang="zh-CN" sz="4000" b="1">
                <a:cs typeface="等线" charset="0"/>
              </a:rPr>
              <a:t>：要联系当代青年所面临的时代机遇与挑战。</a:t>
            </a:r>
            <a:endParaRPr lang="zh-CN" sz="4000" b="1">
              <a:cs typeface="等线" charset="0"/>
            </a:endParaRPr>
          </a:p>
          <a:p>
            <a:pPr indent="0" fontAlgn="auto">
              <a:lnSpc>
                <a:spcPct val="110000"/>
              </a:lnSpc>
            </a:pPr>
            <a:r>
              <a:rPr lang="zh-CN" sz="4000" b="1">
                <a:solidFill>
                  <a:srgbClr val="FF0000"/>
                </a:solidFill>
                <a:cs typeface="等线" charset="0"/>
              </a:rPr>
              <a:t>“谈谈你的感悟与思考”</a:t>
            </a:r>
            <a:r>
              <a:rPr lang="zh-CN" sz="4000" b="1">
                <a:cs typeface="等线" charset="0"/>
              </a:rPr>
              <a:t>：“你”是出题者对考生的代称，是新时代下的当代青年，是供国家选拔的人才；“感悟”是动词，指有所感触而领悟。“思考”也是动词，指进行比较深刻、周到的思维活动。这是要求，考生在阐释启示意义时，要能够体现出考生自己的感悟、自己的思考。</a:t>
            </a:r>
            <a:endParaRPr lang="zh-CN" sz="4000" b="1">
              <a:cs typeface="等线"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7010" y="0"/>
            <a:ext cx="11984990" cy="6739255"/>
          </a:xfrm>
          <a:prstGeom prst="rect">
            <a:avLst/>
          </a:prstGeom>
          <a:solidFill>
            <a:schemeClr val="bg1">
              <a:alpha val="53000"/>
            </a:schemeClr>
          </a:solidFill>
          <a:ln w="9525">
            <a:noFill/>
          </a:ln>
        </p:spPr>
        <p:txBody>
          <a:bodyPr wrap="square">
            <a:spAutoFit/>
          </a:bodyPr>
          <a:p>
            <a:pPr indent="0" fontAlgn="auto">
              <a:lnSpc>
                <a:spcPct val="100000"/>
              </a:lnSpc>
            </a:pPr>
            <a:r>
              <a:rPr lang="zh-CN" sz="3600" b="1">
                <a:solidFill>
                  <a:srgbClr val="FF0000"/>
                </a:solidFill>
                <a:highlight>
                  <a:srgbClr val="FFFF00"/>
                </a:highlight>
                <a:cs typeface="等线" charset="0"/>
              </a:rPr>
              <a:t>《新时代的中国青年》白皮书</a:t>
            </a:r>
            <a:r>
              <a:rPr lang="zh-CN" sz="3600" b="1">
                <a:cs typeface="等线" charset="0"/>
              </a:rPr>
              <a:t>结束语指出：</a:t>
            </a:r>
            <a:endParaRPr lang="zh-CN" sz="3600" b="1">
              <a:cs typeface="等线" charset="0"/>
            </a:endParaRPr>
          </a:p>
          <a:p>
            <a:pPr indent="0" fontAlgn="auto">
              <a:lnSpc>
                <a:spcPct val="100000"/>
              </a:lnSpc>
            </a:pPr>
            <a:r>
              <a:rPr lang="en-US" altLang="zh-CN" sz="3600" b="1">
                <a:cs typeface="等线" charset="0"/>
              </a:rPr>
              <a:t>    </a:t>
            </a:r>
            <a:r>
              <a:rPr lang="zh-CN" sz="3600" b="1">
                <a:cs typeface="等线" charset="0"/>
              </a:rPr>
              <a:t>青年一代有理想、有本领、有担当，国家就有前途，民族就有希望。中国的未来属于青年，世界的未来也属于青年。</a:t>
            </a:r>
            <a:endParaRPr lang="zh-CN" sz="3600" b="1">
              <a:cs typeface="等线" charset="0"/>
            </a:endParaRPr>
          </a:p>
          <a:p>
            <a:pPr indent="0" fontAlgn="auto">
              <a:lnSpc>
                <a:spcPct val="100000"/>
              </a:lnSpc>
            </a:pPr>
            <a:r>
              <a:rPr lang="en-US" altLang="zh-CN" sz="3600" b="1">
                <a:cs typeface="等线" charset="0"/>
              </a:rPr>
              <a:t>    </a:t>
            </a:r>
            <a:r>
              <a:rPr lang="zh-CN" sz="3600" b="1">
                <a:cs typeface="等线" charset="0"/>
              </a:rPr>
              <a:t>未来的中国青年，必将“以青春之我，创建青春之家庭，青春之国家，青春之民族，青春之人类，青春之 地球，青春之宇宙”，在实现民族复兴的伟大实践中放飞青春梦想。</a:t>
            </a:r>
            <a:endParaRPr lang="zh-CN" sz="3600" b="1">
              <a:cs typeface="等线" charset="0"/>
            </a:endParaRPr>
          </a:p>
          <a:p>
            <a:pPr indent="0" fontAlgn="auto">
              <a:lnSpc>
                <a:spcPct val="100000"/>
              </a:lnSpc>
            </a:pPr>
            <a:r>
              <a:rPr lang="en-US" altLang="zh-CN" sz="3600" b="1">
                <a:cs typeface="等线" charset="0"/>
              </a:rPr>
              <a:t>    </a:t>
            </a:r>
            <a:r>
              <a:rPr lang="zh-CN" sz="3600" b="1">
                <a:cs typeface="等线" charset="0"/>
              </a:rPr>
              <a:t>未来的中国，必将在一代又一代青年的接续奋斗中，实现物质文明、政治文明、精神文明、社会文明、生态文明的全面提升。中国人民将享有更加幸福安康的生活，中华民族将以更加昂扬的姿态屹立于世界民族之林，伟大的中国梦一定能够变成现实。</a:t>
            </a:r>
            <a:endParaRPr lang="zh-CN" altLang="en-US" sz="3600" b="1"/>
          </a:p>
        </p:txBody>
      </p:sp>
    </p:spTree>
  </p:cSld>
  <p:clrMapOvr>
    <a:masterClrMapping/>
  </p:clrMapOvr>
</p:sld>
</file>

<file path=ppt/tags/tag1.xml><?xml version="1.0" encoding="utf-8"?>
<p:tagLst xmlns:p="http://schemas.openxmlformats.org/presentationml/2006/main">
  <p:tag name="KSO_WM_UNIT_TABLE_BEAUTIFY" val="smartTable{bb22e34d-640d-418c-848f-9d2a291303ca}"/>
  <p:tag name="TABLE_ENDDRAG_ORIGIN_RECT" val="923*1413"/>
  <p:tag name="TABLE_ENDDRAG_RECT" val="23*54*923*1413"/>
</p:tagLst>
</file>

<file path=ppt/tags/tag2.xml><?xml version="1.0" encoding="utf-8"?>
<p:tagLst xmlns:p="http://schemas.openxmlformats.org/presentationml/2006/main">
  <p:tag name="COMMONDATA" val="eyJjb3VudCI6MiwiaGRpZCI6ImQxN2I4OTU1ODk2NTg1ODU5NThkNGYyZDE1Y2E1YTg4IiwidXNlckNvdW50Ijoy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a:ea typeface="杨任东竹石体-Semibold"/>
        <a:cs typeface=""/>
      </a:majorFont>
      <a:minorFont>
        <a:latin typeface="等线"/>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4874</Words>
  <Application>WPS 演示</Application>
  <PresentationFormat>宽屏</PresentationFormat>
  <Paragraphs>120</Paragraphs>
  <Slides>18</Slides>
  <Notes>12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宋体</vt:lpstr>
      <vt:lpstr>Wingdings</vt:lpstr>
      <vt:lpstr>杨任东竹石体-Regular</vt:lpstr>
      <vt:lpstr>阿里巴巴普惠体 R</vt:lpstr>
      <vt:lpstr>Aaargh</vt:lpstr>
      <vt:lpstr>Segoe Print</vt:lpstr>
      <vt:lpstr>思源黑體 Medium</vt:lpstr>
      <vt:lpstr>等线</vt:lpstr>
      <vt:lpstr>等线</vt:lpstr>
      <vt:lpstr>杨任东竹石体-Semibold</vt:lpstr>
      <vt:lpstr>微软雅黑</vt:lpstr>
      <vt:lpstr>Arial Unicode MS</vt:lpstr>
      <vt:lpstr>Open Sans</vt:lpstr>
      <vt:lpstr>Open Sans</vt:lpstr>
      <vt:lpstr>Calibri</vt:lpstr>
      <vt:lpstr>黑体</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澈麻</cp:lastModifiedBy>
  <cp:revision>27</cp:revision>
  <dcterms:created xsi:type="dcterms:W3CDTF">2019-09-03T15:35:00Z</dcterms:created>
  <dcterms:modified xsi:type="dcterms:W3CDTF">2022-05-27T16:25:16Z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KSOTemplateUUID">
    <vt:lpwstr>v1.0_mb_g0HJbS9Y8HUbmeUIXS14bA==</vt:lpwstr>
  </property>
  <property fmtid="{D5CDD505-2E9C-101B-9397-08002B2CF9AE}" pid="4" name="ICV">
    <vt:lpwstr>692F129A1D08407383E9DBF5774A8EDA</vt:lpwstr>
  </property>
</Properties>
</file>