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72" r:id="rId5"/>
    <p:sldId id="297" r:id="rId7"/>
    <p:sldId id="389" r:id="rId8"/>
    <p:sldId id="390" r:id="rId9"/>
    <p:sldId id="277" r:id="rId10"/>
    <p:sldId id="391" r:id="rId11"/>
    <p:sldId id="394" r:id="rId12"/>
    <p:sldId id="395" r:id="rId13"/>
    <p:sldId id="392" r:id="rId14"/>
    <p:sldId id="279" r:id="rId15"/>
    <p:sldId id="260" r:id="rId16"/>
    <p:sldId id="393" r:id="rId17"/>
    <p:sldId id="378" r:id="rId18"/>
    <p:sldId id="298" r:id="rId19"/>
    <p:sldId id="396" r:id="rId20"/>
    <p:sldId id="358" r:id="rId21"/>
    <p:sldId id="359" r:id="rId22"/>
    <p:sldId id="360" r:id="rId23"/>
    <p:sldId id="397" r:id="rId24"/>
    <p:sldId id="383" r:id="rId25"/>
    <p:sldId id="398" r:id="rId26"/>
    <p:sldId id="379" r:id="rId27"/>
    <p:sldId id="399" r:id="rId28"/>
    <p:sldId id="400" r:id="rId29"/>
    <p:sldId id="310"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4"/>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65.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endParaRPr lang="zh-CN" altLang="en-US"/>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image" Target="file:///D:\qq&#25991;&#20214;\712321467\Image\C2C\Image2\%7b75232B38-A165-1FB7-499C-2E1C792CACB5%7d.png" TargetMode="External"/><Relationship Id="rId17" Type="http://schemas.openxmlformats.org/officeDocument/2006/relationships/image" Target="../media/image1.png"/><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a:p>
        </p:txBody>
      </p:sp>
      <p:pic>
        <p:nvPicPr>
          <p:cNvPr id="7" name="图片 1073743875" descr="学科网 zxxk.com"/>
          <p:cNvPicPr>
            <a:picLocks noChangeAspect="1"/>
          </p:cNvPicPr>
          <p:nvPr/>
        </p:nvPicPr>
        <p:blipFill>
          <a:blip r:embed="rId17" r:link="rId18"/>
          <a:stretch>
            <a:fillRect/>
          </a:stretch>
        </p:blipFill>
        <p:spPr>
          <a:xfrm>
            <a:off x="838200" y="365125"/>
            <a:ext cx="9525" cy="9525"/>
          </a:xfrm>
          <a:prstGeom prst="rect">
            <a:avLst/>
          </a:prstGeom>
          <a:noFill/>
          <a:ln>
            <a:noFill/>
            <a:miter lim="800000"/>
            <a:headEnd/>
            <a:tailEnd/>
          </a:ln>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en-US" altLang="zh-CN">
                <a:solidFill>
                  <a:srgbClr val="FF0000"/>
                </a:solidFill>
                <a:latin typeface="微软雅黑" panose="020B0503020204020204" charset="-122"/>
                <a:ea typeface="微软雅黑" panose="020B0503020204020204" charset="-122"/>
                <a:sym typeface="+mn-ea"/>
              </a:rPr>
              <a:t>12</a:t>
            </a:r>
            <a:r>
              <a:rPr lang="zh-CN" altLang="en-US">
                <a:solidFill>
                  <a:srgbClr val="FF0000"/>
                </a:solidFill>
                <a:latin typeface="微软雅黑" panose="020B0503020204020204" charset="-122"/>
                <a:ea typeface="微软雅黑" panose="020B0503020204020204" charset="-122"/>
                <a:sym typeface="+mn-ea"/>
              </a:rPr>
              <a:t>月月考分析</a:t>
            </a:r>
            <a:endParaRPr lang="zh-CN" altLang="en-US">
              <a:solidFill>
                <a:srgbClr val="FF0000"/>
              </a:solidFill>
              <a:latin typeface="微软雅黑" panose="020B0503020204020204" charset="-122"/>
              <a:ea typeface="微软雅黑" panose="020B0503020204020204" charset="-122"/>
              <a:sym typeface="+mn-ea"/>
            </a:endParaRPr>
          </a:p>
        </p:txBody>
      </p:sp>
    </p:spTree>
    <p:custDataLst>
      <p:tags r:id="rId3"/>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480060" y="842010"/>
            <a:ext cx="11472545" cy="4017645"/>
          </a:xfrm>
          <a:prstGeom prst="rect">
            <a:avLst/>
          </a:prstGeom>
          <a:noFill/>
          <a:ln w="9525">
            <a:noFill/>
          </a:ln>
        </p:spPr>
        <p:txBody>
          <a:bodyPr>
            <a:noAutofit/>
          </a:bodyPr>
          <a:p>
            <a:pPr indent="0"/>
            <a:r>
              <a:rPr lang="zh-CN" sz="3200" b="0">
                <a:cs typeface="等线" charset="0"/>
              </a:rPr>
              <a:t>7.关于文中妈妈回答小小“这是什么声音”的部分，下列说法不正确的一项是(3分)A.“这是一只聪慧的鸟”，它为了避开坏人的干扰，特选择在晚上唱歌 。B.这只鸟的歌声具有魔力，能给漂游的人们导航方向，增添勇气和力量。</a:t>
            </a:r>
            <a:r>
              <a:rPr lang="en-US" sz="3200" b="0">
                <a:latin typeface="宋体" panose="02010600030101010101" pitchFamily="2" charset="-122"/>
                <a:cs typeface="等线" charset="0"/>
              </a:rPr>
              <a:t>C</a:t>
            </a:r>
            <a:r>
              <a:rPr lang="zh-CN" sz="3200" b="0">
                <a:cs typeface="等线" charset="0"/>
              </a:rPr>
              <a:t>.“鸟”“唱歌”“海岸”等具有丰富的象征意义，值得细细揣摩品味。D.妈妈的话语</a:t>
            </a:r>
            <a:r>
              <a:rPr lang="zh-CN" sz="3200" b="0">
                <a:solidFill>
                  <a:srgbClr val="FF0000"/>
                </a:solidFill>
                <a:cs typeface="等线" charset="0"/>
              </a:rPr>
              <a:t>转移了</a:t>
            </a:r>
            <a:r>
              <a:rPr lang="zh-CN" sz="3200" b="0">
                <a:cs typeface="等线" charset="0"/>
              </a:rPr>
              <a:t>小小的注意力，</a:t>
            </a:r>
            <a:r>
              <a:rPr lang="zh-CN" sz="3200" b="0">
                <a:solidFill>
                  <a:srgbClr val="FF0000"/>
                </a:solidFill>
                <a:cs typeface="等线" charset="0"/>
              </a:rPr>
              <a:t>消除了</a:t>
            </a:r>
            <a:r>
              <a:rPr lang="zh-CN" sz="3200" b="0">
                <a:cs typeface="等线" charset="0"/>
              </a:rPr>
              <a:t>他的疑惑，守护了相关秘密。</a:t>
            </a:r>
            <a:endParaRPr lang="zh-CN" altLang="en-US" sz="3200" b="0">
              <a:cs typeface="等线"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4775" y="177165"/>
            <a:ext cx="11983085" cy="12317730"/>
          </a:xfrm>
          <a:prstGeom prst="rect">
            <a:avLst/>
          </a:prstGeom>
          <a:noFill/>
        </p:spPr>
        <p:txBody>
          <a:bodyPr wrap="square" rtlCol="0" anchor="t">
            <a:noAutofit/>
          </a:bodyPr>
          <a:p>
            <a:pPr fontAlgn="auto">
              <a:lnSpc>
                <a:spcPct val="110000"/>
              </a:lnSpc>
            </a:pPr>
            <a:r>
              <a:rPr lang="zh-CN" altLang="en-US" sz="2800"/>
              <a:t>8</a:t>
            </a:r>
            <a:r>
              <a:rPr lang="en-US" altLang="zh-CN" sz="2800"/>
              <a:t>.</a:t>
            </a:r>
            <a:r>
              <a:rPr lang="zh-CN" altLang="en-US" sz="2800"/>
              <a:t>本题回答时序号与答案要对应。无小序号整体扣一分。</a:t>
            </a:r>
            <a:endParaRPr lang="zh-CN" altLang="en-US" sz="2800"/>
          </a:p>
          <a:p>
            <a:pPr fontAlgn="auto">
              <a:lnSpc>
                <a:spcPct val="110000"/>
              </a:lnSpc>
            </a:pPr>
            <a:r>
              <a:rPr lang="zh-CN" altLang="en-US" sz="2800"/>
              <a:t>①爸爸赶紧用肩膀擦了擦嘴上的血，对米米、小小笑了笑说：“不要怕，不要怕，小孩子要学得勇敢一些。”</a:t>
            </a:r>
            <a:r>
              <a:rPr lang="zh-CN" altLang="en-US" sz="2800">
                <a:solidFill>
                  <a:srgbClr val="FF0000"/>
                </a:solidFill>
              </a:rPr>
              <a:t>这是爸爸意识到姐弟俩“吓呆了”，用笑来缓和紧张气氛，不让孩子太害怕，鼓励孩子，</a:t>
            </a:r>
            <a:r>
              <a:rPr lang="zh-CN" altLang="en-US" sz="2800"/>
              <a:t>（1分）</a:t>
            </a:r>
            <a:r>
              <a:rPr lang="zh-CN" altLang="en-US" sz="2800">
                <a:solidFill>
                  <a:srgbClr val="FF0000"/>
                </a:solidFill>
              </a:rPr>
              <a:t>凸显爸爸对孩子的关爱或勇敢无畏的精神</a:t>
            </a:r>
            <a:r>
              <a:rPr lang="zh-CN" altLang="en-US" sz="2800"/>
              <a:t>。（1分）</a:t>
            </a:r>
            <a:endParaRPr lang="zh-CN" altLang="en-US" sz="2800"/>
          </a:p>
          <a:p>
            <a:pPr fontAlgn="auto">
              <a:lnSpc>
                <a:spcPct val="110000"/>
              </a:lnSpc>
            </a:pPr>
            <a:r>
              <a:rPr lang="zh-CN" altLang="en-US" sz="2800"/>
              <a:t>②“嗨嗨……我倒是想回家</a:t>
            </a:r>
            <a:r>
              <a:rPr lang="en-US" altLang="zh-CN" sz="2800"/>
              <a:t>,</a:t>
            </a:r>
            <a:r>
              <a:rPr lang="zh-CN" altLang="en-US" sz="2800"/>
              <a:t>就是收不到报</a:t>
            </a:r>
            <a:r>
              <a:rPr lang="en-US" altLang="zh-CN" sz="2800"/>
              <a:t>,</a:t>
            </a:r>
            <a:r>
              <a:rPr lang="zh-CN" altLang="en-US" sz="2800"/>
              <a:t>所以也不敢想……嗨嗨……”爸爸笑了。</a:t>
            </a:r>
            <a:r>
              <a:rPr lang="zh-CN" altLang="en-US" sz="2800">
                <a:solidFill>
                  <a:srgbClr val="FF0000"/>
                </a:solidFill>
              </a:rPr>
              <a:t>这是爸爸故意在与敌人周旋</a:t>
            </a:r>
            <a:r>
              <a:rPr lang="en-US" altLang="zh-CN" sz="2800">
                <a:solidFill>
                  <a:srgbClr val="FF0000"/>
                </a:solidFill>
              </a:rPr>
              <a:t>,</a:t>
            </a:r>
            <a:r>
              <a:rPr lang="zh-CN" altLang="en-US" sz="2800"/>
              <a:t>（1分）</a:t>
            </a:r>
            <a:r>
              <a:rPr lang="zh-CN" altLang="en-US" sz="2800">
                <a:solidFill>
                  <a:srgbClr val="FF0000"/>
                </a:solidFill>
              </a:rPr>
              <a:t>这里的笑是对敌人的蔑视</a:t>
            </a:r>
            <a:r>
              <a:rPr lang="en-US" altLang="zh-CN" sz="2800">
                <a:solidFill>
                  <a:srgbClr val="FF0000"/>
                </a:solidFill>
              </a:rPr>
              <a:t>,</a:t>
            </a:r>
            <a:r>
              <a:rPr lang="zh-CN" altLang="en-US" sz="2800">
                <a:solidFill>
                  <a:srgbClr val="FF0000"/>
                </a:solidFill>
              </a:rPr>
              <a:t>嘲笑</a:t>
            </a:r>
            <a:r>
              <a:rPr lang="zh-CN" altLang="en-US" sz="2800"/>
              <a:t>。</a:t>
            </a:r>
            <a:endParaRPr lang="zh-CN" altLang="en-US" sz="2800"/>
          </a:p>
          <a:p>
            <a:pPr fontAlgn="auto">
              <a:lnSpc>
                <a:spcPct val="110000"/>
              </a:lnSpc>
            </a:pPr>
            <a:r>
              <a:rPr lang="zh-CN" altLang="en-US" sz="2800"/>
              <a:t>③那些人押着爸爸下来了。爸爸胡子很长，脸也变得黑了，他微微笑着，两排牙齿显得又白又亮。</a:t>
            </a:r>
            <a:r>
              <a:rPr lang="zh-CN" altLang="en-US" sz="2800">
                <a:solidFill>
                  <a:srgbClr val="FF0000"/>
                </a:solidFill>
              </a:rPr>
              <a:t>这是一名革命战士面对危险和困难时泰然自若的笑</a:t>
            </a:r>
            <a:r>
              <a:rPr lang="en-US" altLang="zh-CN" sz="2800">
                <a:solidFill>
                  <a:srgbClr val="FF0000"/>
                </a:solidFill>
              </a:rPr>
              <a:t>,</a:t>
            </a:r>
            <a:r>
              <a:rPr lang="zh-CN" altLang="en-US" sz="2800"/>
              <a:t>（1分）</a:t>
            </a:r>
            <a:r>
              <a:rPr lang="zh-CN" altLang="en-US" sz="2800">
                <a:solidFill>
                  <a:srgbClr val="FF0000"/>
                </a:solidFill>
              </a:rPr>
              <a:t>表现其满腔忠诚、临危不惧的坚强品格</a:t>
            </a:r>
            <a:r>
              <a:rPr lang="zh-CN" altLang="en-US" sz="2800"/>
              <a:t>。（1分）</a:t>
            </a:r>
            <a:endParaRPr lang="zh-CN" altLang="en-US" sz="2800"/>
          </a:p>
          <a:p>
            <a:pPr fontAlgn="auto">
              <a:lnSpc>
                <a:spcPct val="110000"/>
              </a:lnSpc>
            </a:pPr>
            <a:r>
              <a:rPr lang="zh-CN" altLang="en-US" sz="2800"/>
              <a:t>④爸爸只来得及回头向米米、小小笑了笑说道：“喂</a:t>
            </a:r>
            <a:r>
              <a:rPr lang="en-US" altLang="zh-CN" sz="2800"/>
              <a:t>,</a:t>
            </a:r>
            <a:r>
              <a:rPr lang="zh-CN" altLang="en-US" sz="2800"/>
              <a:t>不要哭</a:t>
            </a:r>
            <a:r>
              <a:rPr lang="en-US" altLang="zh-CN" sz="2800"/>
              <a:t>,</a:t>
            </a:r>
            <a:r>
              <a:rPr lang="zh-CN" altLang="en-US" sz="2800"/>
              <a:t>爸爸不会死……”</a:t>
            </a:r>
            <a:r>
              <a:rPr lang="zh-CN" altLang="en-US" sz="2800">
                <a:solidFill>
                  <a:srgbClr val="FF0000"/>
                </a:solidFill>
              </a:rPr>
              <a:t>这是爸爸在关心和安慰孩子</a:t>
            </a:r>
            <a:r>
              <a:rPr lang="en-US" altLang="zh-CN" sz="2800"/>
              <a:t>,</a:t>
            </a:r>
            <a:r>
              <a:rPr lang="zh-CN" altLang="en-US" sz="2800"/>
              <a:t>（1分）</a:t>
            </a:r>
            <a:r>
              <a:rPr lang="zh-CN" altLang="en-US" sz="2800">
                <a:solidFill>
                  <a:srgbClr val="FF0000"/>
                </a:solidFill>
              </a:rPr>
              <a:t>内心充满了对孩子的不舍</a:t>
            </a:r>
            <a:r>
              <a:rPr lang="en-US" altLang="zh-CN" sz="2800">
                <a:solidFill>
                  <a:srgbClr val="FF0000"/>
                </a:solidFill>
              </a:rPr>
              <a:t>,</a:t>
            </a:r>
            <a:r>
              <a:rPr lang="zh-CN" altLang="en-US" sz="2800">
                <a:solidFill>
                  <a:srgbClr val="FF0000"/>
                </a:solidFill>
              </a:rPr>
              <a:t>同时表现出对革命的必胜信心</a:t>
            </a:r>
            <a:r>
              <a:rPr lang="zh-CN" altLang="en-US" sz="2800"/>
              <a:t>。（1分）</a:t>
            </a:r>
            <a:endParaRPr lang="zh-CN" altLang="en-US" sz="2800"/>
          </a:p>
          <a:p>
            <a:pPr fontAlgn="auto">
              <a:lnSpc>
                <a:spcPct val="110000"/>
              </a:lnSpc>
            </a:pPr>
            <a:r>
              <a:rPr lang="zh-CN" altLang="en-US" sz="2800"/>
              <a:t>（每点2分，分析文本“笑”的原因1分，分析意味1分，共6分。）</a:t>
            </a:r>
            <a:endParaRPr lang="zh-CN" altLang="en-US" sz="28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p:nvPr>
            <p:ph idx="1"/>
          </p:nvPr>
        </p:nvSpPr>
        <p:spPr/>
        <p:txBody>
          <a:bodyPr/>
          <a:p>
            <a:endParaRPr lang="zh-CN" altLang="en-US"/>
          </a:p>
        </p:txBody>
      </p:sp>
      <p:sp>
        <p:nvSpPr>
          <p:cNvPr id="3" name="文本框 2"/>
          <p:cNvSpPr txBox="1"/>
          <p:nvPr/>
        </p:nvSpPr>
        <p:spPr>
          <a:xfrm>
            <a:off x="155575" y="367665"/>
            <a:ext cx="11654790" cy="9062085"/>
          </a:xfrm>
          <a:prstGeom prst="rect">
            <a:avLst/>
          </a:prstGeom>
          <a:noFill/>
        </p:spPr>
        <p:txBody>
          <a:bodyPr wrap="square" rtlCol="0" anchor="t">
            <a:noAutofit/>
          </a:bodyPr>
          <a:p>
            <a:r>
              <a:rPr lang="zh-CN" altLang="en-US" sz="3200"/>
              <a:t>①（原因1分）这是爸爸意识到姐弟俩“吓呆了”“赶紧擦”，用笑来缓和紧张气氛，不让孩子太害怕，鼓励孩子， （意蕴1分）凸显出爸爸为孩子着想或勇敢无畏的精神。 </a:t>
            </a:r>
            <a:endParaRPr lang="zh-CN" altLang="en-US" sz="3200"/>
          </a:p>
          <a:p>
            <a:r>
              <a:rPr lang="zh-CN" altLang="en-US" sz="3200"/>
              <a:t>②（原因1分）这是爸爸说一些无关紧要的话故意在与敌人周旋，（意蕴1分）这里的笑是对敌人的轻蔑，嘲笑。</a:t>
            </a:r>
            <a:endParaRPr lang="zh-CN" altLang="en-US" sz="3200"/>
          </a:p>
          <a:p>
            <a:r>
              <a:rPr lang="zh-CN" altLang="en-US" sz="3200"/>
              <a:t>③（原因1分）“再次押出来” 这是爸爸已知即将面对的危险和困难时泰然自若的笑，（意蕴1分）表现其满腔忠诚、临危不惧的坚强品格。</a:t>
            </a:r>
            <a:endParaRPr lang="zh-CN" altLang="en-US" sz="3200"/>
          </a:p>
          <a:p>
            <a:r>
              <a:rPr lang="zh-CN" altLang="en-US" sz="3200"/>
              <a:t>④（原因1分）“不会死”这是爸爸在关心和安慰孩子，内心充满了对孩子的不舍，同时表现出对革命的必胜信心。 </a:t>
            </a:r>
            <a:endParaRPr lang="zh-CN" altLang="en-US" sz="3200"/>
          </a:p>
          <a:p>
            <a:r>
              <a:rPr lang="zh-CN" altLang="en-US" sz="3200"/>
              <a:t>（每点 2 分，分析文本“笑”的内容 1 分，分析意味 1 分，共 6 分。）</a:t>
            </a:r>
            <a:endParaRPr lang="zh-CN" altLang="en-US" sz="320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82915"/>
            <a:ext cx="219710" cy="188595"/>
          </a:xfrm>
          <a:prstGeom prst="rect">
            <a:avLst/>
          </a:prstGeom>
          <a:noFill/>
          <a:ln w="9525">
            <a:noFill/>
            <a:miter lim="800000"/>
          </a:ln>
          <a:effectLst/>
        </p:spPr>
        <p:txBody>
          <a:bodyPr vert="horz" wrap="none" lIns="46914" tIns="23457" rIns="46914" bIns="23457" numCol="1" anchor="ctr" anchorCtr="0" compatLnSpc="1">
            <a:spAutoFit/>
          </a:bodyPr>
          <a:lstStyle/>
          <a:p>
            <a:endParaRPr lang="zh-CN" altLang="en-US" sz="925"/>
          </a:p>
        </p:txBody>
      </p:sp>
      <p:sp>
        <p:nvSpPr>
          <p:cNvPr id="2" name="文本框 1"/>
          <p:cNvSpPr txBox="1"/>
          <p:nvPr/>
        </p:nvSpPr>
        <p:spPr>
          <a:xfrm>
            <a:off x="438785" y="402590"/>
            <a:ext cx="11089640" cy="9181465"/>
          </a:xfrm>
          <a:prstGeom prst="rect">
            <a:avLst/>
          </a:prstGeom>
          <a:noFill/>
        </p:spPr>
        <p:txBody>
          <a:bodyPr wrap="square" rtlCol="0" anchor="t">
            <a:noAutofit/>
          </a:bodyPr>
          <a:p>
            <a:r>
              <a:rPr lang="zh-CN" altLang="en-US" sz="2800"/>
              <a:t>存在问题：</a:t>
            </a:r>
            <a:endParaRPr lang="zh-CN" altLang="en-US" sz="2800"/>
          </a:p>
          <a:p>
            <a:r>
              <a:rPr lang="zh-CN" altLang="en-US" sz="2800"/>
              <a:t>1、 审题不清。小说划线处多次写到爸爸的“笑”，请选取三处简要分析。个别同学视为分析“笑”的作用。本题应为“笑”的意蕴。</a:t>
            </a:r>
            <a:endParaRPr lang="zh-CN" altLang="en-US" sz="2800"/>
          </a:p>
          <a:p>
            <a:r>
              <a:rPr lang="zh-CN" altLang="en-US" sz="2800"/>
              <a:t> </a:t>
            </a:r>
            <a:endParaRPr lang="zh-CN" altLang="en-US" sz="2800"/>
          </a:p>
          <a:p>
            <a:r>
              <a:rPr lang="zh-CN" altLang="en-US" sz="2800"/>
              <a:t> </a:t>
            </a:r>
            <a:endParaRPr lang="zh-CN" altLang="en-US" sz="2800"/>
          </a:p>
          <a:p>
            <a:r>
              <a:rPr lang="zh-CN" altLang="en-US" sz="2800"/>
              <a:t>2、 分析时不联系文本，分析与慨括就会分不清。爸爸为什么笑（原因，联系文本分析），爸爸的笑意味着什么（用自己的语言概括）。</a:t>
            </a:r>
            <a:endParaRPr lang="zh-CN" altLang="en-US" sz="2800"/>
          </a:p>
          <a:p>
            <a:r>
              <a:rPr lang="zh-CN" altLang="en-US" sz="2800"/>
              <a:t> </a:t>
            </a:r>
            <a:endParaRPr lang="zh-CN" altLang="en-US" sz="2800"/>
          </a:p>
          <a:p>
            <a:r>
              <a:rPr lang="zh-CN" altLang="en-US" sz="2800"/>
              <a:t>3、 本文划线的“笑”有四处。从设题的意图来讲，层次应该是分明的，四处应该有不同的侧重点。考生应该多角度的分析。例如第一处与第四处，同样是面对孩子，第一处体现的是对孩子的安慰，第四处体现出的更是对孩子的不舍。</a:t>
            </a:r>
            <a:endParaRPr lang="zh-CN" altLang="en-US" sz="2800"/>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 y="0"/>
            <a:ext cx="11907520" cy="5680075"/>
          </a:xfrm>
          <a:prstGeom prst="rect">
            <a:avLst/>
          </a:prstGeom>
          <a:noFill/>
        </p:spPr>
        <p:txBody>
          <a:bodyPr wrap="square" rtlCol="0" anchor="t">
            <a:noAutofit/>
          </a:bodyPr>
          <a:p>
            <a:r>
              <a:rPr lang="en-US" altLang="zh-CN" sz="2800"/>
              <a:t>9.</a:t>
            </a:r>
            <a:r>
              <a:rPr lang="zh-CN" altLang="en-US" sz="2800"/>
              <a:t>①故事情节具有吸引力：小说讲述了秦易名秘密接发电报被捕后英勇不屈的故事，故事性强，具有强烈的吸引力。</a:t>
            </a:r>
            <a:endParaRPr lang="zh-CN" altLang="en-US" sz="2800"/>
          </a:p>
          <a:p>
            <a:r>
              <a:rPr lang="zh-CN" altLang="en-US" sz="2800"/>
              <a:t>②主题价值具有引领性：小说歌颂了革命者英勇不屈的革命精神，引领读者思考生活的价值和意义，明晓当下幸福生活的来之不易。</a:t>
            </a:r>
            <a:endParaRPr lang="zh-CN" altLang="en-US" sz="2800"/>
          </a:p>
          <a:p>
            <a:r>
              <a:rPr lang="zh-CN" altLang="en-US" sz="2800"/>
              <a:t>③儿童视角具有亲和性：小说大量篇幅采用儿童视角，通过米米和小小的见闻来展开故事，让孩子读了有亲切感。（每点2分，阐明理由1分，结合文本分析1分，共6分。）</a:t>
            </a:r>
            <a:endParaRPr lang="zh-CN" altLang="en-US" sz="2800"/>
          </a:p>
          <a:p>
            <a:r>
              <a:rPr lang="zh-CN" altLang="en-US" sz="2800">
                <a:solidFill>
                  <a:srgbClr val="FF0000"/>
                </a:solidFill>
              </a:rPr>
              <a:t>评分细则：</a:t>
            </a:r>
            <a:endParaRPr lang="zh-CN" altLang="en-US" sz="2800"/>
          </a:p>
          <a:p>
            <a:r>
              <a:rPr lang="zh-CN" altLang="en-US" sz="2800"/>
              <a:t>1、第1条，阐述理由答“故事性强，具有强烈的吸引力。”给1分，文本分析结合情节概括1分。</a:t>
            </a:r>
            <a:endParaRPr lang="zh-CN" altLang="en-US" sz="2800"/>
          </a:p>
          <a:p>
            <a:r>
              <a:rPr lang="en-US" altLang="zh-CN" sz="2800"/>
              <a:t>2</a:t>
            </a:r>
            <a:r>
              <a:rPr lang="zh-CN" altLang="en-US" sz="2800"/>
              <a:t>、第2条，文本分析需结合文本概括主题（或精神品质）来答；阐述理由答“引领读者思考生活的价值和意义”或“明晓当下幸福生活的来之不易。”，阐述理由1分。</a:t>
            </a:r>
            <a:endParaRPr lang="zh-CN" altLang="en-US" sz="2800"/>
          </a:p>
          <a:p>
            <a:r>
              <a:rPr lang="en-US" altLang="zh-CN" sz="2800"/>
              <a:t>3</a:t>
            </a:r>
            <a:r>
              <a:rPr lang="zh-CN" altLang="en-US" sz="2800"/>
              <a:t>、第3条，阐述理由需答到“儿童视角”；文本分析需结合“米米和小小”来展开。文本分析1分，阐述理由1分。</a:t>
            </a:r>
            <a:endParaRPr lang="zh-CN" altLang="en-US" sz="2800"/>
          </a:p>
          <a:p>
            <a:r>
              <a:rPr lang="en-US" altLang="zh-CN" sz="2800"/>
              <a:t>4</a:t>
            </a:r>
            <a:r>
              <a:rPr lang="zh-CN" altLang="en-US" sz="2800"/>
              <a:t>、不分点作答，整体扣一分。</a:t>
            </a:r>
            <a:endParaRPr lang="zh-CN" altLang="en-US" sz="28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97180" y="179705"/>
            <a:ext cx="11894820" cy="6203950"/>
          </a:xfrm>
          <a:prstGeom prst="rect">
            <a:avLst/>
          </a:prstGeom>
          <a:noFill/>
          <a:ln w="9525">
            <a:noFill/>
          </a:ln>
        </p:spPr>
        <p:txBody>
          <a:bodyPr>
            <a:noAutofit/>
          </a:bodyPr>
          <a:p>
            <a:pPr indent="0" fontAlgn="auto">
              <a:lnSpc>
                <a:spcPct val="120000"/>
              </a:lnSpc>
            </a:pPr>
            <a:r>
              <a:rPr lang="zh-CN" sz="3200" b="0">
                <a:cs typeface="等线" charset="0"/>
              </a:rPr>
              <a:t>马援，字文渊，扶风茂陵人。八年，上自征隗嚣，至漆，诸将多以王师之重，不宜远入险阻，计未决。</a:t>
            </a:r>
            <a:r>
              <a:rPr lang="zh-CN" sz="3200" b="0" u="wavy">
                <a:uFill>
                  <a:solidFill>
                    <a:srgbClr val="FF0000"/>
                  </a:solidFill>
                </a:uFill>
                <a:cs typeface="等线" charset="0"/>
              </a:rPr>
              <a:t>会召马援因说隗嚣侧足无所立将帅土崩之势兵进必破之状于上前聚米为山川指画地势上曰虏在吾目中矣</a:t>
            </a:r>
            <a:r>
              <a:rPr lang="zh-CN" sz="3200" b="0">
                <a:cs typeface="等线" charset="0"/>
              </a:rPr>
              <a:t>嚣众大溃。</a:t>
            </a:r>
            <a:endParaRPr lang="zh-CN" altLang="en-US" sz="3200" b="0">
              <a:cs typeface="等线" charset="0"/>
            </a:endParaRPr>
          </a:p>
        </p:txBody>
      </p:sp>
      <p:sp>
        <p:nvSpPr>
          <p:cNvPr id="4" name="文本框 3"/>
          <p:cNvSpPr txBox="1"/>
          <p:nvPr/>
        </p:nvSpPr>
        <p:spPr>
          <a:xfrm>
            <a:off x="297180" y="2714625"/>
            <a:ext cx="11471275" cy="4225290"/>
          </a:xfrm>
          <a:prstGeom prst="rect">
            <a:avLst/>
          </a:prstGeom>
          <a:noFill/>
          <a:ln w="9525">
            <a:noFill/>
          </a:ln>
        </p:spPr>
        <p:txBody>
          <a:bodyPr wrap="square">
            <a:spAutoFit/>
          </a:bodyPr>
          <a:p>
            <a:pPr indent="0" fontAlgn="auto">
              <a:lnSpc>
                <a:spcPct val="120000"/>
              </a:lnSpc>
            </a:pPr>
            <a:r>
              <a:rPr lang="zh-CN" sz="3200" b="0">
                <a:cs typeface="等线" charset="0"/>
              </a:rPr>
              <a:t>10.下列对文中画波浪线部分的断句，正确的一项是（3分）B.会召马援／因说隗嚣侧足无所立／将帅土崩之势／兵进必破之状／于上前聚米为山川／指画地势／上曰／虏在吾目中矣／C.会召马援／因说隗嚣侧足／无所立将帅土崩之势／兵进必破之状／于上前聚米为山川／指画地势／上曰／虏在吾目中矣／D.会召马援／因说隗嚣侧足无所立／将帅土崩之势／兵进必破之状于上前／聚米／为山川指画地势／上曰／虏在吾目中矣／</a:t>
            </a:r>
            <a:endParaRPr lang="zh-CN" altLang="en-US" sz="3200" b="0">
              <a:cs typeface="等线"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970" y="353695"/>
            <a:ext cx="11711940" cy="4557395"/>
          </a:xfrm>
          <a:prstGeom prst="rect">
            <a:avLst/>
          </a:prstGeom>
          <a:noFill/>
        </p:spPr>
        <p:txBody>
          <a:bodyPr wrap="square" rtlCol="0" anchor="t">
            <a:noAutofit/>
          </a:bodyPr>
          <a:p>
            <a:r>
              <a:rPr lang="zh-CN" altLang="en-US" sz="3200"/>
              <a:t>第13（1）</a:t>
            </a:r>
            <a:r>
              <a:rPr lang="zh-CN" altLang="en-US" sz="3200">
                <a:solidFill>
                  <a:srgbClr val="FF0000"/>
                </a:solidFill>
              </a:rPr>
              <a:t>务</a:t>
            </a:r>
            <a:r>
              <a:rPr lang="zh-CN" altLang="en-US" sz="3200"/>
              <a:t>开恩信，</a:t>
            </a:r>
            <a:r>
              <a:rPr lang="zh-CN" altLang="en-US" sz="3200">
                <a:ln/>
                <a:solidFill>
                  <a:schemeClr val="tx1"/>
                </a:solidFill>
                <a:effectLst>
                  <a:outerShdw blurRad="38100" dist="19050" dir="2700000" algn="tl" rotWithShape="0">
                    <a:schemeClr val="dk1">
                      <a:alpha val="40000"/>
                    </a:schemeClr>
                  </a:outerShdw>
                </a:effectLst>
              </a:rPr>
              <a:t>宽以待下</a:t>
            </a:r>
            <a:r>
              <a:rPr lang="zh-CN" altLang="en-US" sz="3200"/>
              <a:t>，</a:t>
            </a:r>
            <a:r>
              <a:rPr lang="zh-CN" altLang="en-US" sz="3200" u="sng"/>
              <a:t>任吏以职</a:t>
            </a:r>
            <a:r>
              <a:rPr lang="zh-CN" altLang="en-US" sz="3200"/>
              <a:t>，</a:t>
            </a:r>
            <a:r>
              <a:rPr lang="zh-CN" altLang="en-US" sz="3200">
                <a:solidFill>
                  <a:srgbClr val="FF0000"/>
                </a:solidFill>
              </a:rPr>
              <a:t>但</a:t>
            </a:r>
            <a:r>
              <a:rPr lang="zh-CN" altLang="en-US" sz="3200"/>
              <a:t>总大体而已。</a:t>
            </a:r>
            <a:endParaRPr lang="zh-CN" altLang="en-US" sz="3200"/>
          </a:p>
          <a:p>
            <a:r>
              <a:rPr lang="zh-CN" altLang="en-US" sz="3200">
                <a:solidFill>
                  <a:srgbClr val="FF0000"/>
                </a:solidFill>
              </a:rPr>
              <a:t>致力于（力求）</a:t>
            </a:r>
            <a:r>
              <a:rPr lang="zh-CN" altLang="en-US" sz="3200"/>
              <a:t>广施恩德信义，</a:t>
            </a:r>
            <a:r>
              <a:rPr lang="zh-CN" altLang="en-US" sz="3200">
                <a:ln/>
                <a:solidFill>
                  <a:schemeClr val="tx1"/>
                </a:solidFill>
                <a:effectLst>
                  <a:outerShdw blurRad="38100" dist="19050" dir="2700000" algn="tl" rotWithShape="0">
                    <a:schemeClr val="dk1">
                      <a:alpha val="40000"/>
                    </a:schemeClr>
                  </a:outerShdw>
                </a:effectLst>
              </a:rPr>
              <a:t>宽厚对待下属</a:t>
            </a:r>
            <a:r>
              <a:rPr lang="zh-CN" altLang="en-US" sz="3200"/>
              <a:t>，</a:t>
            </a:r>
            <a:r>
              <a:rPr lang="zh-CN" altLang="en-US" sz="3200" u="sng">
                <a:solidFill>
                  <a:srgbClr val="FF0000"/>
                </a:solidFill>
              </a:rPr>
              <a:t>拿职务委任官吏时</a:t>
            </a:r>
            <a:r>
              <a:rPr lang="zh-CN" altLang="en-US" sz="3200"/>
              <a:t>，自己</a:t>
            </a:r>
            <a:r>
              <a:rPr lang="zh-CN" altLang="en-US" sz="3200">
                <a:solidFill>
                  <a:srgbClr val="FF0000"/>
                </a:solidFill>
              </a:rPr>
              <a:t>只是</a:t>
            </a:r>
            <a:r>
              <a:rPr lang="zh-CN" altLang="en-US" sz="3200"/>
              <a:t>总管大事（要事）罢了。</a:t>
            </a:r>
            <a:endParaRPr lang="zh-CN" altLang="en-US" sz="3200"/>
          </a:p>
          <a:p>
            <a:r>
              <a:rPr lang="zh-CN" altLang="en-US" sz="3200"/>
              <a:t>“务”“但”各1分，“任吏以职”状语后置1分；大意1分，落实到“宽以待下”的翻译上。</a:t>
            </a:r>
            <a:endParaRPr lang="zh-CN" altLang="en-US" sz="3200"/>
          </a:p>
          <a:p>
            <a:endParaRPr lang="zh-CN" altLang="en-US" sz="800"/>
          </a:p>
          <a:p>
            <a:r>
              <a:rPr lang="zh-CN" altLang="en-US" sz="3200"/>
              <a:t>（2）今我</a:t>
            </a:r>
            <a:r>
              <a:rPr lang="zh-CN" altLang="en-US" sz="3200" b="1">
                <a:ln/>
                <a:solidFill>
                  <a:schemeClr val="tx1"/>
                </a:solidFill>
                <a:effectLst>
                  <a:outerShdw blurRad="38100" dist="19050" dir="2700000" algn="tl" rotWithShape="0">
                    <a:schemeClr val="dk1">
                      <a:alpha val="40000"/>
                    </a:schemeClr>
                  </a:outerShdw>
                </a:effectLst>
              </a:rPr>
              <a:t>微劳</a:t>
            </a:r>
            <a:r>
              <a:rPr lang="zh-CN" altLang="en-US" sz="3200"/>
              <a:t>，猥</a:t>
            </a:r>
            <a:r>
              <a:rPr lang="zh-CN" altLang="en-US" sz="3200" b="1">
                <a:solidFill>
                  <a:srgbClr val="FF0000"/>
                </a:solidFill>
              </a:rPr>
              <a:t>飨</a:t>
            </a:r>
            <a:r>
              <a:rPr lang="zh-CN" altLang="en-US" sz="3200"/>
              <a:t>大县，功薄赏厚，</a:t>
            </a:r>
            <a:r>
              <a:rPr lang="zh-CN" altLang="en-US" sz="3200" b="1">
                <a:solidFill>
                  <a:srgbClr val="FF0000"/>
                </a:solidFill>
              </a:rPr>
              <a:t>何以</a:t>
            </a:r>
            <a:r>
              <a:rPr lang="zh-CN" altLang="en-US" sz="3200"/>
              <a:t>能长久乎？</a:t>
            </a:r>
            <a:endParaRPr lang="zh-CN" altLang="en-US" sz="3200"/>
          </a:p>
          <a:p>
            <a:endParaRPr lang="zh-CN" altLang="en-US" sz="3200"/>
          </a:p>
          <a:p>
            <a:r>
              <a:rPr lang="zh-CN" altLang="en-US" sz="3200"/>
              <a:t>①飨：被犒赏被封赏（与前文“封”字对称）也可理解为通“享”享受享用之意。（1分）</a:t>
            </a:r>
            <a:endParaRPr lang="zh-CN" altLang="en-US" sz="3200"/>
          </a:p>
          <a:p>
            <a:r>
              <a:rPr lang="zh-CN" altLang="en-US" sz="3200"/>
              <a:t>②何以：以何，倒装句，凭什么。（1分）</a:t>
            </a:r>
            <a:endParaRPr lang="zh-CN" altLang="en-US" sz="3200"/>
          </a:p>
          <a:p>
            <a:r>
              <a:rPr lang="zh-CN" altLang="en-US" sz="3200"/>
              <a:t>③句意2分</a:t>
            </a:r>
            <a:endParaRPr lang="zh-CN" altLang="en-US" sz="3200"/>
          </a:p>
          <a:p>
            <a:r>
              <a:rPr lang="zh-CN" altLang="en-US" sz="3200"/>
              <a:t>微劳：微小的功劳（不设为采分点）</a:t>
            </a:r>
            <a:endParaRPr lang="zh-CN" altLang="en-US" sz="3200"/>
          </a:p>
          <a:p>
            <a:r>
              <a:rPr lang="zh-CN" altLang="en-US" sz="3200"/>
              <a:t>猥：谦辞（不设为采分点）</a:t>
            </a:r>
            <a:endParaRPr lang="zh-CN" altLang="en-US" sz="32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8450" y="523875"/>
            <a:ext cx="11278870" cy="705485"/>
          </a:xfrm>
        </p:spPr>
        <p:txBody>
          <a:bodyPr>
            <a:normAutofit fontScale="90000"/>
          </a:bodyPr>
          <a:p>
            <a:r>
              <a:rPr lang="zh-CN" altLang="en-US"/>
              <a:t>14.马援为什么不顾年迈请命征夷？请结合文本简要分析。（3分）     </a:t>
            </a:r>
            <a:endParaRPr lang="zh-CN" altLang="en-US"/>
          </a:p>
        </p:txBody>
      </p:sp>
      <p:sp>
        <p:nvSpPr>
          <p:cNvPr id="3" name="内容占位符 2"/>
          <p:cNvSpPr>
            <a:spLocks noGrp="1"/>
          </p:cNvSpPr>
          <p:nvPr>
            <p:ph idx="1"/>
          </p:nvPr>
        </p:nvSpPr>
        <p:spPr/>
        <p:txBody>
          <a:bodyPr/>
          <a:p>
            <a:r>
              <a:rPr lang="zh-CN" altLang="en-US" sz="3200"/>
              <a:t>廉颇</a:t>
            </a:r>
            <a:endParaRPr lang="zh-CN" altLang="en-US" sz="3200"/>
          </a:p>
        </p:txBody>
      </p:sp>
      <p:sp>
        <p:nvSpPr>
          <p:cNvPr id="100" name="文本框 99"/>
          <p:cNvSpPr txBox="1"/>
          <p:nvPr/>
        </p:nvSpPr>
        <p:spPr>
          <a:xfrm>
            <a:off x="608330" y="2866390"/>
            <a:ext cx="5080000" cy="1753235"/>
          </a:xfrm>
          <a:prstGeom prst="rect">
            <a:avLst/>
          </a:prstGeom>
          <a:noFill/>
          <a:ln w="9525">
            <a:noFill/>
          </a:ln>
        </p:spPr>
        <p:txBody>
          <a:bodyPr>
            <a:spAutoFit/>
          </a:bodyPr>
          <a:p>
            <a:pPr indent="0"/>
            <a:r>
              <a:rPr lang="zh-CN" sz="3600" b="0">
                <a:cs typeface="等线" charset="0"/>
              </a:rPr>
              <a:t>当前局势</a:t>
            </a:r>
            <a:r>
              <a:rPr lang="en-US" altLang="zh-CN" sz="3600" b="0">
                <a:cs typeface="等线" charset="0"/>
              </a:rPr>
              <a:t>:</a:t>
            </a:r>
            <a:endParaRPr lang="en-US" altLang="zh-CN" sz="3600" b="0">
              <a:cs typeface="等线" charset="0"/>
            </a:endParaRPr>
          </a:p>
          <a:p>
            <a:pPr indent="0"/>
            <a:r>
              <a:rPr lang="zh-CN" altLang="en-US" sz="3600" b="0">
                <a:latin typeface="宋体" panose="02010600030101010101" pitchFamily="2" charset="-122"/>
                <a:cs typeface="等线" charset="0"/>
              </a:rPr>
              <a:t>个人理想抱负：</a:t>
            </a:r>
            <a:endParaRPr lang="zh-CN" altLang="en-US" sz="3600" b="0">
              <a:latin typeface="宋体" panose="02010600030101010101" pitchFamily="2" charset="-122"/>
              <a:cs typeface="等线" charset="0"/>
            </a:endParaRPr>
          </a:p>
          <a:p>
            <a:pPr indent="0"/>
            <a:r>
              <a:rPr lang="zh-CN" altLang="en-US" sz="3600" b="0">
                <a:latin typeface="宋体" panose="02010600030101010101" pitchFamily="2" charset="-122"/>
                <a:cs typeface="等线" charset="0"/>
              </a:rPr>
              <a:t>自身现状（条件）：</a:t>
            </a:r>
            <a:endParaRPr lang="zh-CN" altLang="en-US" sz="3600" b="0">
              <a:latin typeface="宋体" panose="02010600030101010101" pitchFamily="2" charset="-122"/>
              <a:cs typeface="等线" charset="0"/>
            </a:endParaRPr>
          </a:p>
        </p:txBody>
      </p:sp>
      <p:sp>
        <p:nvSpPr>
          <p:cNvPr id="4" name="文本框 3"/>
          <p:cNvSpPr txBox="1"/>
          <p:nvPr/>
        </p:nvSpPr>
        <p:spPr>
          <a:xfrm>
            <a:off x="4219575" y="2866390"/>
            <a:ext cx="7972425" cy="1753235"/>
          </a:xfrm>
          <a:prstGeom prst="rect">
            <a:avLst/>
          </a:prstGeom>
          <a:noFill/>
        </p:spPr>
        <p:txBody>
          <a:bodyPr wrap="square" rtlCol="0" anchor="t">
            <a:spAutoFit/>
          </a:bodyPr>
          <a:p>
            <a:r>
              <a:rPr lang="zh-CN" altLang="en-US" sz="3600"/>
              <a:t>①因为形势危急，要为国家击退强敌；</a:t>
            </a:r>
            <a:endParaRPr lang="zh-CN" altLang="en-US" sz="3600"/>
          </a:p>
          <a:p>
            <a:r>
              <a:rPr lang="zh-CN" altLang="en-US" sz="3600"/>
              <a:t>②要践行自己为国死战的志向；</a:t>
            </a:r>
            <a:endParaRPr lang="zh-CN" altLang="en-US" sz="3600"/>
          </a:p>
          <a:p>
            <a:r>
              <a:rPr lang="zh-CN" altLang="en-US" sz="3600"/>
              <a:t>③要证明自己仍能保家卫国。</a:t>
            </a:r>
            <a:endParaRPr lang="zh-CN" alt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00" grpId="0"/>
      <p:bldP spid="100" grpId="1"/>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82915"/>
            <a:ext cx="219710" cy="188595"/>
          </a:xfrm>
          <a:prstGeom prst="rect">
            <a:avLst/>
          </a:prstGeom>
          <a:noFill/>
          <a:ln w="9525">
            <a:noFill/>
            <a:miter lim="800000"/>
          </a:ln>
          <a:effectLst/>
        </p:spPr>
        <p:txBody>
          <a:bodyPr vert="horz" wrap="none" lIns="46914" tIns="23457" rIns="46914" bIns="23457" numCol="1" anchor="ctr" anchorCtr="0" compatLnSpc="1">
            <a:spAutoFit/>
          </a:bodyPr>
          <a:lstStyle/>
          <a:p>
            <a:endParaRPr lang="zh-CN" altLang="en-US" sz="925"/>
          </a:p>
        </p:txBody>
      </p:sp>
      <p:sp>
        <p:nvSpPr>
          <p:cNvPr id="100" name="文本框 99"/>
          <p:cNvSpPr txBox="1"/>
          <p:nvPr/>
        </p:nvSpPr>
        <p:spPr>
          <a:xfrm>
            <a:off x="-635" y="105410"/>
            <a:ext cx="12192635" cy="5815965"/>
          </a:xfrm>
          <a:prstGeom prst="rect">
            <a:avLst/>
          </a:prstGeom>
          <a:noFill/>
          <a:ln w="9525">
            <a:noFill/>
          </a:ln>
        </p:spPr>
        <p:txBody>
          <a:bodyPr wrap="square">
            <a:spAutoFit/>
          </a:bodyPr>
          <a:p>
            <a:pPr indent="0" algn="ctr"/>
            <a:r>
              <a:rPr lang="zh-CN" sz="2800" b="0">
                <a:cs typeface="等线" charset="0"/>
              </a:rPr>
              <a:t>盖少府新除江南尉问风俗郎士元</a:t>
            </a:r>
            <a:r>
              <a:rPr lang="en-US" sz="2800" b="0" baseline="30000">
                <a:latin typeface="宋体" panose="02010600030101010101" pitchFamily="2" charset="-122"/>
                <a:cs typeface="等线" charset="0"/>
              </a:rPr>
              <a:t>①</a:t>
            </a:r>
            <a:r>
              <a:rPr lang="zh-CN" sz="2800" b="0">
                <a:cs typeface="等线" charset="0"/>
              </a:rPr>
              <a:t>闻君作尉向江潭，吴越风烟到自谙。客路寻常随竹影，人家大底傍山岚。</a:t>
            </a:r>
            <a:r>
              <a:rPr lang="en-US" sz="2800" b="0">
                <a:latin typeface="楷体" panose="02010609060101010101" charset="-122"/>
                <a:cs typeface="等线" charset="0"/>
              </a:rPr>
              <a:t>  </a:t>
            </a:r>
            <a:r>
              <a:rPr lang="zh-CN" sz="2800" b="0">
                <a:cs typeface="等线" charset="0"/>
              </a:rPr>
              <a:t>缘溪花木偏宜远，避地衣冠</a:t>
            </a:r>
            <a:r>
              <a:rPr lang="zh-CN" sz="2800" b="0" baseline="30000">
                <a:cs typeface="等线" charset="0"/>
              </a:rPr>
              <a:t>②</a:t>
            </a:r>
            <a:r>
              <a:rPr lang="zh-CN" sz="2800" b="0">
                <a:cs typeface="等线" charset="0"/>
              </a:rPr>
              <a:t>尽向南。惟有夜猿啼海树，思乡望国意难堪。</a:t>
            </a:r>
            <a:endParaRPr lang="zh-CN" sz="2800" b="0">
              <a:cs typeface="等线" charset="0"/>
            </a:endParaRPr>
          </a:p>
          <a:p>
            <a:pPr indent="0" algn="l"/>
            <a:r>
              <a:rPr lang="zh-CN" sz="800" b="0">
                <a:cs typeface="等线" charset="0"/>
              </a:rPr>
              <a:t></a:t>
            </a:r>
            <a:r>
              <a:rPr lang="zh-CN" sz="2800" b="0">
                <a:cs typeface="等线" charset="0"/>
              </a:rPr>
              <a:t>15.下列对这首诗的理解和赏析，不正确的一项是(3分)A.作者仅向友人介绍了自己熟悉的江南风景</a:t>
            </a:r>
            <a:r>
              <a:rPr lang="en-US" altLang="zh-CN" sz="2800" b="0">
                <a:cs typeface="等线" charset="0"/>
              </a:rPr>
              <a:t>,</a:t>
            </a:r>
            <a:r>
              <a:rPr lang="zh-CN" sz="2800" b="0">
                <a:cs typeface="等线" charset="0"/>
              </a:rPr>
              <a:t>认为吴越风光他到任后自然熟悉。B.诗歌使用“竹影”“山岚”“花木”等意象，写出了江南风景的美好。C颈联对句借典故从历史渊源角度赞美江南风景，</a:t>
            </a:r>
            <a:r>
              <a:rPr lang="zh-CN" sz="2800" b="1">
                <a:solidFill>
                  <a:srgbClr val="FF0000"/>
                </a:solidFill>
                <a:cs typeface="等线" charset="0"/>
              </a:rPr>
              <a:t>意在表明</a:t>
            </a:r>
            <a:r>
              <a:rPr lang="zh-CN" sz="2800" b="0">
                <a:cs typeface="等线" charset="0"/>
              </a:rPr>
              <a:t>此地社会环境安定。D.尾联作者刻画夜晚“猿啼海树”的画面</a:t>
            </a:r>
            <a:r>
              <a:rPr lang="en-US" altLang="zh-CN" sz="2800" b="0">
                <a:cs typeface="等线" charset="0"/>
              </a:rPr>
              <a:t>,</a:t>
            </a:r>
            <a:r>
              <a:rPr lang="zh-CN" sz="2800" b="0">
                <a:cs typeface="等线" charset="0"/>
              </a:rPr>
              <a:t>所营造的意境氛围与前面有所差异。16.清人毛张健在《唐体肤诠》中评价此诗“不是劝驾，乃是催归”，请结合诗歌内容谈谈如何理解这个评价。(6分)</a:t>
            </a:r>
            <a:endParaRPr lang="zh-CN" altLang="en-US" sz="2800" b="0">
              <a:cs typeface="等线" charset="0"/>
            </a:endParaRPr>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p:nvPr>
            <p:ph idx="1"/>
          </p:nvPr>
        </p:nvSpPr>
        <p:spPr/>
        <p:txBody>
          <a:bodyPr/>
          <a:p>
            <a:endParaRPr lang="zh-CN" altLang="en-US"/>
          </a:p>
        </p:txBody>
      </p:sp>
      <p:sp>
        <p:nvSpPr>
          <p:cNvPr id="4" name="文本框 3"/>
          <p:cNvSpPr txBox="1"/>
          <p:nvPr/>
        </p:nvSpPr>
        <p:spPr>
          <a:xfrm>
            <a:off x="0" y="134620"/>
            <a:ext cx="12051030" cy="6115050"/>
          </a:xfrm>
          <a:prstGeom prst="rect">
            <a:avLst/>
          </a:prstGeom>
          <a:noFill/>
        </p:spPr>
        <p:txBody>
          <a:bodyPr wrap="square" rtlCol="0" anchor="t">
            <a:noAutofit/>
          </a:bodyPr>
          <a:p>
            <a:r>
              <a:rPr lang="zh-CN" altLang="en-US" sz="2800"/>
              <a:t>题干毛张建的评价中“劝驾”意思是劝人赶紧出发，而“催归”意思是催促赶紧归来。所以，毛张建对诗歌主旨的理解是此诗并不是为了劝诫友人赶紧出发安心赴任，而是劝告友人不忘归家、赶紧归来的愿望。</a:t>
            </a:r>
            <a:endParaRPr lang="zh-CN" altLang="en-US" sz="2800"/>
          </a:p>
          <a:p>
            <a:r>
              <a:rPr lang="zh-CN" altLang="en-US" sz="2800"/>
              <a:t>  根据注释可知 ,作者此时因安史之乱而避难江南。而在诗歌颔联和颈联中，作者先以“客路寻常随竹影’“人家大底傍山岚”“缘溪花木偏宜远”三句描绘江南竹林丛生的自然环境，依山而建的建筑特征，偏远之地沿河花木越繁茂的自然美景，极写江南之美景。但这三句结束，诗人却以“避地衣冠尽向南”加以总结。这说明，江南之景虽美，让人留恋，甚至有让人想要就此定居的想法。但在诗人眼里,他却对此有所担忧。此时大多数人避安史之乱而逃难于此，本只应暂居于此，并力求挥师北上，光复中原。所以，诗人更加害怕因为江南美景令人留恋而最终走上晋朝“衣冠南渡”而最终在此定居偏安一隅的结局。这是第一层“催归”之意。</a:t>
            </a:r>
            <a:endParaRPr lang="zh-CN" altLang="en-US" sz="2800"/>
          </a:p>
          <a:p>
            <a:r>
              <a:rPr lang="zh-CN" altLang="en-US" sz="2800"/>
              <a:t>诗歌尾联中</a:t>
            </a:r>
            <a:r>
              <a:rPr lang="en-US" altLang="zh-CN" sz="2800"/>
              <a:t>,</a:t>
            </a:r>
            <a:r>
              <a:rPr lang="zh-CN" altLang="en-US" sz="2800"/>
              <a:t>作者首先以“夜猿啼海树”烘托夜间寂静的氛围</a:t>
            </a:r>
            <a:r>
              <a:rPr lang="en-US" altLang="zh-CN" sz="2800"/>
              <a:t>,</a:t>
            </a:r>
            <a:r>
              <a:rPr lang="zh-CN" altLang="en-US" sz="2800"/>
              <a:t>然后由此直言“思乡望国”之情难以忍受的情感。这既是诗人自己的情感状态</a:t>
            </a:r>
            <a:r>
              <a:rPr lang="en-US" altLang="zh-CN" sz="2800"/>
              <a:t>,</a:t>
            </a:r>
            <a:r>
              <a:rPr lang="zh-CN" altLang="en-US" sz="2800"/>
              <a:t>也是劝告友人及早归家</a:t>
            </a:r>
            <a:r>
              <a:rPr lang="en-US" altLang="zh-CN" sz="2800"/>
              <a:t>,</a:t>
            </a:r>
            <a:r>
              <a:rPr lang="zh-CN" altLang="en-US" sz="2800"/>
              <a:t>免得离家太久</a:t>
            </a:r>
            <a:r>
              <a:rPr lang="en-US" altLang="zh-CN" sz="2800"/>
              <a:t>,</a:t>
            </a:r>
            <a:r>
              <a:rPr lang="zh-CN" altLang="en-US" sz="2800"/>
              <a:t>像他一样产生思乡望国之情。这是第二层“催归”之意。</a:t>
            </a:r>
            <a:endParaRPr lang="zh-CN" altLang="en-US" sz="2800"/>
          </a:p>
          <a:p>
            <a:endParaRPr lang="zh-CN" altLang="en-US" sz="28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30" y="130175"/>
            <a:ext cx="10968990" cy="1248410"/>
          </a:xfrm>
        </p:spPr>
        <p:txBody>
          <a:bodyPr>
            <a:normAutofit/>
          </a:bodyPr>
          <a:lstStyle/>
          <a:p>
            <a:pPr algn="ctr"/>
            <a:r>
              <a:rPr lang="zh-CN" altLang="en-US">
                <a:solidFill>
                  <a:srgbClr val="FF0000"/>
                </a:solidFill>
                <a:highlight>
                  <a:srgbClr val="00FFFF"/>
                </a:highlight>
                <a:latin typeface="微软雅黑" panose="020B0503020204020204" charset="-122"/>
                <a:ea typeface="微软雅黑" panose="020B0503020204020204" charset="-122"/>
                <a:sym typeface="+mn-ea"/>
              </a:rPr>
              <a:t>选择题得分情况</a:t>
            </a:r>
            <a:br>
              <a:rPr lang="zh-CN" altLang="en-US">
                <a:solidFill>
                  <a:srgbClr val="FF0000"/>
                </a:solidFill>
                <a:latin typeface="微软雅黑" panose="020B0503020204020204" charset="-122"/>
                <a:ea typeface="微软雅黑" panose="020B0503020204020204" charset="-122"/>
                <a:sym typeface="+mn-ea"/>
              </a:rPr>
            </a:br>
            <a:endParaRPr lang="zh-CN" altLang="en-US"/>
          </a:p>
        </p:txBody>
      </p:sp>
      <p:sp>
        <p:nvSpPr>
          <p:cNvPr id="4" name="文本框 3"/>
          <p:cNvSpPr txBox="1"/>
          <p:nvPr/>
        </p:nvSpPr>
        <p:spPr>
          <a:xfrm>
            <a:off x="298450" y="814705"/>
            <a:ext cx="11893550" cy="5996940"/>
          </a:xfrm>
          <a:prstGeom prst="rect">
            <a:avLst/>
          </a:prstGeom>
          <a:noFill/>
        </p:spPr>
        <p:txBody>
          <a:bodyPr wrap="square" rtlCol="0">
            <a:spAutoFit/>
          </a:bodyPr>
          <a:lstStyle/>
          <a:p>
            <a:pPr fontAlgn="auto">
              <a:lnSpc>
                <a:spcPct val="120000"/>
              </a:lnSpc>
            </a:pPr>
            <a:r>
              <a:rPr lang="en-US" altLang="zh-CN" sz="3200">
                <a:solidFill>
                  <a:srgbClr val="FF0000"/>
                </a:solidFill>
                <a:latin typeface="微软雅黑" panose="020B0503020204020204" charset="-122"/>
                <a:ea typeface="微软雅黑" panose="020B0503020204020204" charset="-122"/>
                <a:sym typeface="+mn-ea"/>
              </a:rPr>
              <a:t>  </a:t>
            </a:r>
            <a:r>
              <a:rPr lang="en-US" altLang="zh-CN" sz="3200" b="1">
                <a:solidFill>
                  <a:srgbClr val="FF0000"/>
                </a:solidFill>
                <a:latin typeface="微软雅黑" panose="020B0503020204020204" charset="-122"/>
                <a:ea typeface="微软雅黑" panose="020B0503020204020204" charset="-122"/>
                <a:sym typeface="+mn-ea"/>
              </a:rPr>
              <a:t>1</a:t>
            </a:r>
            <a:r>
              <a:rPr lang="zh-CN" altLang="en-US" sz="3200" b="1">
                <a:solidFill>
                  <a:srgbClr val="FF0000"/>
                </a:solidFill>
                <a:latin typeface="微软雅黑" panose="020B0503020204020204" charset="-122"/>
                <a:ea typeface="微软雅黑" panose="020B0503020204020204" charset="-122"/>
                <a:sym typeface="+mn-ea"/>
              </a:rPr>
              <a:t>人</a:t>
            </a:r>
            <a:r>
              <a:rPr lang="en-US" altLang="zh-CN" sz="3200" b="1">
                <a:solidFill>
                  <a:srgbClr val="FF0000"/>
                </a:solidFill>
                <a:latin typeface="微软雅黑" panose="020B0503020204020204" charset="-122"/>
                <a:ea typeface="微软雅黑" panose="020B0503020204020204" charset="-122"/>
                <a:sym typeface="+mn-ea"/>
              </a:rPr>
              <a:t>   30</a:t>
            </a:r>
            <a:r>
              <a:rPr lang="zh-CN" altLang="en-US" sz="3200" b="1">
                <a:solidFill>
                  <a:srgbClr val="FF0000"/>
                </a:solidFill>
                <a:latin typeface="微软雅黑" panose="020B0503020204020204" charset="-122"/>
                <a:ea typeface="微软雅黑" panose="020B0503020204020204" charset="-122"/>
                <a:sym typeface="+mn-ea"/>
              </a:rPr>
              <a:t>分</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highlight>
                  <a:srgbClr val="FFFF00"/>
                </a:highlight>
                <a:latin typeface="微软雅黑" panose="020B0503020204020204" charset="-122"/>
                <a:ea typeface="微软雅黑" panose="020B0503020204020204" charset="-122"/>
                <a:sym typeface="+mn-ea"/>
              </a:rPr>
              <a:t>陈中正</a:t>
            </a:r>
            <a:endParaRPr lang="zh-CN" altLang="en-US" sz="3200">
              <a:solidFill>
                <a:srgbClr val="FF0000"/>
              </a:solidFill>
              <a:latin typeface="微软雅黑" panose="020B0503020204020204" charset="-122"/>
              <a:ea typeface="微软雅黑" panose="020B0503020204020204" charset="-122"/>
              <a:sym typeface="+mn-ea"/>
            </a:endParaRPr>
          </a:p>
          <a:p>
            <a:pPr fontAlgn="auto">
              <a:lnSpc>
                <a:spcPct val="120000"/>
              </a:lnSpc>
            </a:pPr>
            <a:r>
              <a:rPr lang="en-US" altLang="zh-CN" sz="3200" b="1">
                <a:solidFill>
                  <a:srgbClr val="FF0000"/>
                </a:solidFill>
                <a:latin typeface="微软雅黑" panose="020B0503020204020204" charset="-122"/>
                <a:ea typeface="微软雅黑" panose="020B0503020204020204" charset="-122"/>
                <a:sym typeface="+mn-ea"/>
              </a:rPr>
              <a:t>11</a:t>
            </a:r>
            <a:r>
              <a:rPr lang="zh-CN" altLang="en-US" sz="3200" b="1">
                <a:solidFill>
                  <a:srgbClr val="FF0000"/>
                </a:solidFill>
                <a:latin typeface="微软雅黑" panose="020B0503020204020204" charset="-122"/>
                <a:ea typeface="微软雅黑" panose="020B0503020204020204" charset="-122"/>
                <a:sym typeface="+mn-ea"/>
              </a:rPr>
              <a:t>人</a:t>
            </a:r>
            <a:r>
              <a:rPr lang="en-US" altLang="zh-CN" sz="3200" b="1">
                <a:solidFill>
                  <a:srgbClr val="FF0000"/>
                </a:solidFill>
                <a:latin typeface="微软雅黑" panose="020B0503020204020204" charset="-122"/>
                <a:ea typeface="微软雅黑" panose="020B0503020204020204" charset="-122"/>
                <a:sym typeface="+mn-ea"/>
              </a:rPr>
              <a:t>   27</a:t>
            </a:r>
            <a:r>
              <a:rPr lang="zh-CN" altLang="en-US" sz="3200" b="1">
                <a:solidFill>
                  <a:srgbClr val="FF0000"/>
                </a:solidFill>
                <a:latin typeface="微软雅黑" panose="020B0503020204020204" charset="-122"/>
                <a:ea typeface="微软雅黑" panose="020B0503020204020204" charset="-122"/>
                <a:sym typeface="+mn-ea"/>
              </a:rPr>
              <a:t>分</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蔡雅怡</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陈欣铭</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丁炜烨</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郭子晴</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李奕琳</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梁浩</a:t>
            </a:r>
            <a:r>
              <a:rPr lang="en-US" altLang="zh-CN" sz="3200" b="1">
                <a:solidFill>
                  <a:srgbClr val="FF0000"/>
                </a:solidFill>
                <a:latin typeface="微软雅黑" panose="020B0503020204020204" charset="-122"/>
                <a:ea typeface="微软雅黑" panose="020B0503020204020204" charset="-122"/>
                <a:sym typeface="+mn-ea"/>
              </a:rPr>
              <a:t>  </a:t>
            </a:r>
            <a:endParaRPr lang="en-US" altLang="zh-CN" sz="3200" b="1">
              <a:solidFill>
                <a:srgbClr val="FF0000"/>
              </a:solidFill>
              <a:latin typeface="微软雅黑" panose="020B0503020204020204" charset="-122"/>
              <a:ea typeface="微软雅黑" panose="020B0503020204020204" charset="-122"/>
              <a:sym typeface="+mn-ea"/>
            </a:endParaRPr>
          </a:p>
          <a:p>
            <a:pPr fontAlgn="auto">
              <a:lnSpc>
                <a:spcPct val="120000"/>
              </a:lnSpc>
            </a:pP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梁栩烽</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梁子衡</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林向上</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莫朝越</a:t>
            </a:r>
            <a:r>
              <a:rPr lang="en-US" altLang="zh-CN" sz="3200" b="1">
                <a:solidFill>
                  <a:srgbClr val="FF0000"/>
                </a:solidFill>
                <a:latin typeface="微软雅黑" panose="020B0503020204020204" charset="-122"/>
                <a:ea typeface="微软雅黑" panose="020B0503020204020204" charset="-122"/>
                <a:sym typeface="+mn-ea"/>
              </a:rPr>
              <a:t>  </a:t>
            </a:r>
            <a:r>
              <a:rPr lang="zh-CN" altLang="en-US" sz="3200" b="1">
                <a:solidFill>
                  <a:srgbClr val="FF0000"/>
                </a:solidFill>
                <a:latin typeface="微软雅黑" panose="020B0503020204020204" charset="-122"/>
                <a:ea typeface="微软雅黑" panose="020B0503020204020204" charset="-122"/>
                <a:sym typeface="+mn-ea"/>
              </a:rPr>
              <a:t>温家明</a:t>
            </a:r>
            <a:endParaRPr lang="zh-CN" altLang="en-US" sz="3200" b="1">
              <a:solidFill>
                <a:srgbClr val="FF0000"/>
              </a:solidFill>
              <a:latin typeface="微软雅黑" panose="020B0503020204020204" charset="-122"/>
              <a:ea typeface="微软雅黑" panose="020B0503020204020204" charset="-122"/>
              <a:sym typeface="+mn-ea"/>
            </a:endParaRPr>
          </a:p>
          <a:p>
            <a:pPr fontAlgn="auto">
              <a:lnSpc>
                <a:spcPct val="120000"/>
              </a:lnSpc>
            </a:pPr>
            <a:r>
              <a:rPr lang="en-US" altLang="zh-CN" sz="3200" b="1">
                <a:solidFill>
                  <a:srgbClr val="00B050"/>
                </a:solidFill>
                <a:latin typeface="微软雅黑" panose="020B0503020204020204" charset="-122"/>
                <a:ea typeface="微软雅黑" panose="020B0503020204020204" charset="-122"/>
                <a:sym typeface="+mn-ea"/>
              </a:rPr>
              <a:t>15</a:t>
            </a:r>
            <a:r>
              <a:rPr lang="zh-CN" altLang="en-US" sz="3200" b="1">
                <a:solidFill>
                  <a:srgbClr val="00B050"/>
                </a:solidFill>
                <a:latin typeface="微软雅黑" panose="020B0503020204020204" charset="-122"/>
                <a:ea typeface="微软雅黑" panose="020B0503020204020204" charset="-122"/>
                <a:sym typeface="+mn-ea"/>
              </a:rPr>
              <a:t>人</a:t>
            </a:r>
            <a:r>
              <a:rPr lang="en-US" altLang="zh-CN" sz="3200" b="1">
                <a:solidFill>
                  <a:srgbClr val="00B050"/>
                </a:solidFill>
                <a:latin typeface="微软雅黑" panose="020B0503020204020204" charset="-122"/>
                <a:ea typeface="微软雅黑" panose="020B0503020204020204" charset="-122"/>
                <a:sym typeface="+mn-ea"/>
              </a:rPr>
              <a:t>  24</a:t>
            </a:r>
            <a:r>
              <a:rPr lang="zh-CN" altLang="en-US" sz="3200" b="1">
                <a:solidFill>
                  <a:srgbClr val="00B050"/>
                </a:solidFill>
                <a:latin typeface="微软雅黑" panose="020B0503020204020204" charset="-122"/>
                <a:ea typeface="微软雅黑" panose="020B0503020204020204" charset="-122"/>
                <a:sym typeface="+mn-ea"/>
              </a:rPr>
              <a:t>分</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陈翀</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陈泓睿</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陈林鹏</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陈志铭</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冯宣睿</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符朗铭</a:t>
            </a:r>
            <a:endParaRPr lang="zh-CN" altLang="en-US" sz="3200" b="1">
              <a:solidFill>
                <a:srgbClr val="00B050"/>
              </a:solidFill>
              <a:latin typeface="微软雅黑" panose="020B0503020204020204" charset="-122"/>
              <a:ea typeface="微软雅黑" panose="020B0503020204020204" charset="-122"/>
              <a:sym typeface="+mn-ea"/>
            </a:endParaRPr>
          </a:p>
          <a:p>
            <a:pPr fontAlgn="auto">
              <a:lnSpc>
                <a:spcPct val="120000"/>
              </a:lnSpc>
            </a:pP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洪澜玮</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黄兆壹</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李彦纬</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林诗淇</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麦馨月</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文观坤</a:t>
            </a:r>
            <a:endParaRPr lang="zh-CN" altLang="en-US" sz="3200" b="1">
              <a:solidFill>
                <a:srgbClr val="00B050"/>
              </a:solidFill>
              <a:latin typeface="微软雅黑" panose="020B0503020204020204" charset="-122"/>
              <a:ea typeface="微软雅黑" panose="020B0503020204020204" charset="-122"/>
              <a:sym typeface="+mn-ea"/>
            </a:endParaRPr>
          </a:p>
          <a:p>
            <a:pPr fontAlgn="auto">
              <a:lnSpc>
                <a:spcPct val="120000"/>
              </a:lnSpc>
            </a:pP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谢博文</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袁</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创</a:t>
            </a:r>
            <a:r>
              <a:rPr lang="en-US" altLang="zh-CN" sz="3200" b="1">
                <a:solidFill>
                  <a:srgbClr val="00B050"/>
                </a:solidFill>
                <a:latin typeface="微软雅黑" panose="020B0503020204020204" charset="-122"/>
                <a:ea typeface="微软雅黑" panose="020B0503020204020204" charset="-122"/>
                <a:sym typeface="+mn-ea"/>
              </a:rPr>
              <a:t>  </a:t>
            </a:r>
            <a:r>
              <a:rPr lang="zh-CN" altLang="en-US" sz="3200" b="1">
                <a:solidFill>
                  <a:srgbClr val="00B050"/>
                </a:solidFill>
                <a:latin typeface="微软雅黑" panose="020B0503020204020204" charset="-122"/>
                <a:ea typeface="微软雅黑" panose="020B0503020204020204" charset="-122"/>
                <a:sym typeface="+mn-ea"/>
              </a:rPr>
              <a:t>张荣臻</a:t>
            </a:r>
            <a:endParaRPr lang="zh-CN" altLang="en-US" sz="3200" b="1">
              <a:solidFill>
                <a:srgbClr val="00B050"/>
              </a:solidFill>
              <a:latin typeface="微软雅黑" panose="020B0503020204020204" charset="-122"/>
              <a:ea typeface="微软雅黑" panose="020B0503020204020204" charset="-122"/>
              <a:sym typeface="+mn-ea"/>
            </a:endParaRPr>
          </a:p>
          <a:p>
            <a:pPr fontAlgn="auto">
              <a:lnSpc>
                <a:spcPct val="120000"/>
              </a:lnSpc>
            </a:pPr>
            <a:r>
              <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sym typeface="+mn-ea"/>
              </a:rPr>
              <a:t>11</a:t>
            </a:r>
            <a:r>
              <a:rPr lang="zh-CN" altLang="en-US" sz="3200" b="1">
                <a:gradFill>
                  <a:gsLst>
                    <a:gs pos="0">
                      <a:srgbClr val="007BD3"/>
                    </a:gs>
                    <a:gs pos="100000">
                      <a:srgbClr val="034373"/>
                    </a:gs>
                  </a:gsLst>
                  <a:lin scaled="0"/>
                </a:gradFill>
                <a:latin typeface="微软雅黑" panose="020B0503020204020204" charset="-122"/>
                <a:ea typeface="微软雅黑" panose="020B0503020204020204" charset="-122"/>
                <a:sym typeface="+mn-ea"/>
              </a:rPr>
              <a:t>人</a:t>
            </a:r>
            <a:r>
              <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sym typeface="+mn-ea"/>
              </a:rPr>
              <a:t>  21</a:t>
            </a:r>
            <a:r>
              <a:rPr lang="zh-CN" altLang="en-US" sz="3200" b="1">
                <a:gradFill>
                  <a:gsLst>
                    <a:gs pos="0">
                      <a:srgbClr val="007BD3"/>
                    </a:gs>
                    <a:gs pos="100000">
                      <a:srgbClr val="034373"/>
                    </a:gs>
                  </a:gsLst>
                  <a:lin scaled="0"/>
                </a:gradFill>
                <a:latin typeface="微软雅黑" panose="020B0503020204020204" charset="-122"/>
                <a:ea typeface="微软雅黑" panose="020B0503020204020204" charset="-122"/>
                <a:sym typeface="+mn-ea"/>
              </a:rPr>
              <a:t>分</a:t>
            </a:r>
            <a:r>
              <a:rPr lang="en-US" altLang="zh-CN" sz="3200" b="1">
                <a:solidFill>
                  <a:srgbClr val="00B050"/>
                </a:solidFill>
                <a:latin typeface="微软雅黑" panose="020B0503020204020204" charset="-122"/>
                <a:ea typeface="微软雅黑" panose="020B0503020204020204" charset="-122"/>
                <a:sym typeface="+mn-ea"/>
              </a:rPr>
              <a:t>    </a:t>
            </a:r>
            <a:r>
              <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sym typeface="+mn-ea"/>
              </a:rPr>
              <a:t>陈春琳</a:t>
            </a:r>
            <a:r>
              <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sym typeface="+mn-ea"/>
              </a:rPr>
              <a:t>  </a:t>
            </a:r>
            <a:r>
              <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sym typeface="+mn-ea"/>
              </a:rPr>
              <a:t>陈梓彬  陈炜倩  陈晖曜  洪炜圣</a:t>
            </a:r>
            <a:r>
              <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sym typeface="+mn-ea"/>
              </a:rPr>
              <a:t>  李子一  </a:t>
            </a:r>
            <a:endPar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sym typeface="+mn-ea"/>
            </a:endParaRPr>
          </a:p>
          <a:p>
            <a:pPr fontAlgn="auto">
              <a:lnSpc>
                <a:spcPct val="120000"/>
              </a:lnSpc>
            </a:pPr>
            <a:r>
              <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sym typeface="+mn-ea"/>
              </a:rPr>
              <a:t>                     </a:t>
            </a:r>
            <a:r>
              <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sym typeface="+mn-ea"/>
              </a:rPr>
              <a:t>张梓浩  吴盈乐  何宗翰  张耀宇  周宇</a:t>
            </a:r>
            <a:endPar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sym typeface="+mn-ea"/>
            </a:endParaRPr>
          </a:p>
          <a:p>
            <a:pPr fontAlgn="auto">
              <a:lnSpc>
                <a:spcPct val="120000"/>
              </a:lnSpc>
            </a:pPr>
            <a:r>
              <a:rPr lang="en-US" altLang="zh-CN"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6</a:t>
            </a:r>
            <a:r>
              <a:rPr lang="zh-CN" altLang="en-US"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人</a:t>
            </a:r>
            <a:r>
              <a:rPr lang="en-US" altLang="zh-CN"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    18</a:t>
            </a:r>
            <a:r>
              <a:rPr lang="zh-CN" altLang="en-US"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分</a:t>
            </a:r>
            <a:r>
              <a:rPr lang="en-US" altLang="zh-CN"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    </a:t>
            </a:r>
            <a:r>
              <a:rPr lang="zh-CN" altLang="en-US"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黄远之</a:t>
            </a:r>
            <a:r>
              <a:rPr lang="en-US" altLang="zh-CN"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  </a:t>
            </a:r>
            <a:r>
              <a:rPr lang="zh-CN" altLang="en-US"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廖祥宇</a:t>
            </a:r>
            <a:r>
              <a:rPr lang="en-US" altLang="zh-CN"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  </a:t>
            </a:r>
            <a:r>
              <a:rPr lang="zh-CN" altLang="en-US"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龙彦宇</a:t>
            </a:r>
            <a:r>
              <a:rPr lang="en-US" altLang="zh-CN"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  </a:t>
            </a:r>
            <a:r>
              <a:rPr lang="zh-CN" altLang="en-US"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马新语</a:t>
            </a:r>
            <a:r>
              <a:rPr lang="en-US" altLang="zh-CN"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  </a:t>
            </a:r>
            <a:r>
              <a:rPr lang="zh-CN" altLang="en-US"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唐梓灏</a:t>
            </a:r>
            <a:r>
              <a:rPr lang="en-US" altLang="zh-CN"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  </a:t>
            </a:r>
            <a:r>
              <a:rPr lang="zh-CN" altLang="en-US" sz="3200" b="1">
                <a:gradFill>
                  <a:gsLst>
                    <a:gs pos="0">
                      <a:srgbClr val="7B32B2"/>
                    </a:gs>
                    <a:gs pos="100000">
                      <a:srgbClr val="401A5D"/>
                    </a:gs>
                  </a:gsLst>
                  <a:lin scaled="0"/>
                </a:gradFill>
                <a:latin typeface="微软雅黑" panose="020B0503020204020204" charset="-122"/>
                <a:ea typeface="微软雅黑" panose="020B0503020204020204" charset="-122"/>
                <a:sym typeface="+mn-ea"/>
              </a:rPr>
              <a:t>郑乃凡</a:t>
            </a:r>
            <a:endParaRPr lang="zh-CN" altLang="en-US" sz="3200" b="1">
              <a:gradFill>
                <a:gsLst>
                  <a:gs pos="0">
                    <a:srgbClr val="7B32B2"/>
                  </a:gs>
                  <a:gs pos="100000">
                    <a:srgbClr val="401A5D"/>
                  </a:gs>
                </a:gsLst>
                <a:lin scaled="0"/>
              </a:gradFill>
              <a:latin typeface="微软雅黑" panose="020B0503020204020204" charset="-122"/>
              <a:ea typeface="微软雅黑" panose="020B0503020204020204" charset="-122"/>
              <a:sym typeface="+mn-ea"/>
            </a:endParaRPr>
          </a:p>
          <a:p>
            <a:pPr fontAlgn="auto">
              <a:lnSpc>
                <a:spcPct val="120000"/>
              </a:lnSpc>
            </a:pPr>
            <a:r>
              <a:rPr lang="en-US" altLang="zh-CN" sz="3200" b="1">
                <a:solidFill>
                  <a:schemeClr val="tx1"/>
                </a:solidFill>
                <a:latin typeface="微软雅黑" panose="020B0503020204020204" charset="-122"/>
                <a:ea typeface="微软雅黑" panose="020B0503020204020204" charset="-122"/>
                <a:sym typeface="+mn-ea"/>
              </a:rPr>
              <a:t>1</a:t>
            </a:r>
            <a:r>
              <a:rPr lang="zh-CN" altLang="en-US" sz="3200" b="1">
                <a:solidFill>
                  <a:schemeClr val="tx1"/>
                </a:solidFill>
                <a:latin typeface="微软雅黑" panose="020B0503020204020204" charset="-122"/>
                <a:ea typeface="微软雅黑" panose="020B0503020204020204" charset="-122"/>
                <a:sym typeface="+mn-ea"/>
              </a:rPr>
              <a:t>人</a:t>
            </a:r>
            <a:r>
              <a:rPr lang="en-US" altLang="zh-CN" sz="3200" b="1">
                <a:solidFill>
                  <a:schemeClr val="tx1"/>
                </a:solidFill>
                <a:latin typeface="微软雅黑" panose="020B0503020204020204" charset="-122"/>
                <a:ea typeface="微软雅黑" panose="020B0503020204020204" charset="-122"/>
                <a:sym typeface="+mn-ea"/>
              </a:rPr>
              <a:t>    15</a:t>
            </a:r>
            <a:r>
              <a:rPr lang="zh-CN" altLang="en-US" sz="3200" b="1">
                <a:solidFill>
                  <a:schemeClr val="tx1"/>
                </a:solidFill>
                <a:latin typeface="微软雅黑" panose="020B0503020204020204" charset="-122"/>
                <a:ea typeface="微软雅黑" panose="020B0503020204020204" charset="-122"/>
                <a:sym typeface="+mn-ea"/>
              </a:rPr>
              <a:t>分</a:t>
            </a:r>
            <a:r>
              <a:rPr lang="en-US" altLang="zh-CN" sz="3200" b="1">
                <a:solidFill>
                  <a:schemeClr val="tx1"/>
                </a:solidFill>
                <a:latin typeface="微软雅黑" panose="020B0503020204020204" charset="-122"/>
                <a:ea typeface="微软雅黑" panose="020B0503020204020204" charset="-122"/>
                <a:sym typeface="+mn-ea"/>
              </a:rPr>
              <a:t>    </a:t>
            </a:r>
            <a:endParaRPr lang="en-US" altLang="zh-CN" sz="3200" b="1">
              <a:solidFill>
                <a:schemeClr val="tx1"/>
              </a:solidFill>
              <a:latin typeface="微软雅黑" panose="020B0503020204020204" charset="-122"/>
              <a:ea typeface="微软雅黑" panose="020B0503020204020204" charset="-122"/>
              <a:sym typeface="+mn-ea"/>
            </a:endParaRPr>
          </a:p>
        </p:txBody>
      </p:sp>
      <p:sp>
        <p:nvSpPr>
          <p:cNvPr id="5" name="文本框 4"/>
          <p:cNvSpPr txBox="1"/>
          <p:nvPr/>
        </p:nvSpPr>
        <p:spPr>
          <a:xfrm>
            <a:off x="3965575" y="6155055"/>
            <a:ext cx="2258695" cy="521970"/>
          </a:xfrm>
          <a:prstGeom prst="rect">
            <a:avLst/>
          </a:prstGeom>
          <a:noFill/>
        </p:spPr>
        <p:txBody>
          <a:bodyPr wrap="square" rtlCol="0" anchor="t">
            <a:spAutoFit/>
          </a:bodyPr>
          <a:p>
            <a:r>
              <a:rPr lang="en-US" altLang="zh-CN" sz="2800" b="1">
                <a:solidFill>
                  <a:srgbClr val="FF0000"/>
                </a:solidFill>
                <a:highlight>
                  <a:srgbClr val="FFFF00"/>
                </a:highlight>
                <a:latin typeface="微软雅黑" panose="020B0503020204020204" charset="-122"/>
                <a:ea typeface="微软雅黑" panose="020B0503020204020204" charset="-122"/>
                <a:sym typeface="+mn-ea"/>
              </a:rPr>
              <a:t>7 10</a:t>
            </a:r>
            <a:r>
              <a:rPr lang="zh-CN" altLang="en-US" sz="2800" b="1">
                <a:solidFill>
                  <a:srgbClr val="FF0000"/>
                </a:solidFill>
                <a:highlight>
                  <a:srgbClr val="FFFF00"/>
                </a:highlight>
                <a:latin typeface="微软雅黑" panose="020B0503020204020204" charset="-122"/>
                <a:ea typeface="微软雅黑" panose="020B0503020204020204" charset="-122"/>
                <a:sym typeface="+mn-ea"/>
              </a:rPr>
              <a:t>题未选</a:t>
            </a:r>
            <a:endParaRPr lang="zh-CN" altLang="en-US" sz="2800" b="1">
              <a:solidFill>
                <a:srgbClr val="FF0000"/>
              </a:solidFill>
              <a:highlight>
                <a:srgbClr val="FFFF00"/>
              </a:highlight>
              <a:latin typeface="微软雅黑" panose="020B0503020204020204" charset="-122"/>
              <a:ea typeface="微软雅黑" panose="020B0503020204020204" charset="-122"/>
              <a:sym typeface="+mn-ea"/>
            </a:endParaRPr>
          </a:p>
        </p:txBody>
      </p:sp>
      <p:cxnSp>
        <p:nvCxnSpPr>
          <p:cNvPr id="6" name="直接连接符 5"/>
          <p:cNvCxnSpPr/>
          <p:nvPr/>
        </p:nvCxnSpPr>
        <p:spPr>
          <a:xfrm>
            <a:off x="84455" y="4345940"/>
            <a:ext cx="12107545" cy="70485"/>
          </a:xfrm>
          <a:prstGeom prst="line">
            <a:avLst/>
          </a:prstGeom>
          <a:ln w="412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025380" y="3832860"/>
            <a:ext cx="2348230" cy="583565"/>
          </a:xfrm>
          <a:prstGeom prst="rect">
            <a:avLst/>
          </a:prstGeom>
          <a:noFill/>
        </p:spPr>
        <p:txBody>
          <a:bodyPr wrap="square" rtlCol="0" anchor="t">
            <a:spAutoFit/>
          </a:bodyPr>
          <a:p>
            <a:r>
              <a:rPr lang="en-US" altLang="zh-CN" sz="3200" b="1">
                <a:solidFill>
                  <a:srgbClr val="FF0000"/>
                </a:solidFill>
                <a:latin typeface="微软雅黑" panose="020B0503020204020204" charset="-122"/>
                <a:ea typeface="微软雅黑" panose="020B0503020204020204" charset="-122"/>
                <a:sym typeface="+mn-ea"/>
              </a:rPr>
              <a:t>23.13</a:t>
            </a:r>
            <a:endParaRPr lang="en-US" altLang="zh-CN" sz="3200" b="1">
              <a:solidFill>
                <a:srgbClr val="FF0000"/>
              </a:solidFill>
              <a:latin typeface="微软雅黑" panose="020B0503020204020204" charset="-122"/>
              <a:ea typeface="微软雅黑" panose="020B050302020402020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81940" y="201295"/>
            <a:ext cx="11203940" cy="5947410"/>
          </a:xfrm>
          <a:prstGeom prst="rect">
            <a:avLst/>
          </a:prstGeom>
          <a:noFill/>
        </p:spPr>
        <p:txBody>
          <a:bodyPr wrap="square" rtlCol="0" anchor="t">
            <a:noAutofit/>
          </a:bodyPr>
          <a:p>
            <a:r>
              <a:rPr lang="zh-CN" altLang="en-US" sz="3200"/>
              <a:t>第③空为“验证”，意思是通过检验或应用来证实。是针对某项质量的活动而言；“验证”要表明是否能满足规定的要求；“验证”是对“检验”这一活动的认定。比如汽车零件在研制出来后，先要实车验证，进行小批量试装，完成验证，对试验问题进行整改，所有问题都解决，才能投入应用。</a:t>
            </a:r>
            <a:endParaRPr lang="zh-CN" altLang="en-US" sz="32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5910" y="59055"/>
            <a:ext cx="11515090" cy="6739255"/>
          </a:xfrm>
          <a:prstGeom prst="rect">
            <a:avLst/>
          </a:prstGeom>
          <a:noFill/>
        </p:spPr>
        <p:txBody>
          <a:bodyPr wrap="square" rtlCol="0" anchor="t">
            <a:spAutoFit/>
          </a:bodyPr>
          <a:p>
            <a:r>
              <a:rPr lang="zh-CN" altLang="en-US" sz="2400"/>
              <a:t>01“验证”、“检验”与“试验”范围不同</a:t>
            </a:r>
            <a:endParaRPr lang="zh-CN" altLang="en-US" sz="2400"/>
          </a:p>
          <a:p>
            <a:r>
              <a:rPr lang="zh-CN" altLang="en-US" sz="2400"/>
              <a:t>内涵范围：“验证”&gt;“检验”&gt;“试验”。</a:t>
            </a:r>
            <a:endParaRPr lang="zh-CN" altLang="en-US" sz="2400"/>
          </a:p>
          <a:p>
            <a:r>
              <a:rPr lang="zh-CN" altLang="en-US" sz="2400"/>
              <a:t>02“验证”、“检验”与“试验”内涵上的区别与联系</a:t>
            </a:r>
            <a:endParaRPr lang="zh-CN" altLang="en-US" sz="2400"/>
          </a:p>
          <a:p>
            <a:r>
              <a:rPr lang="zh-CN" altLang="en-US" sz="2400"/>
              <a:t>1）“验证”是针对某项质量的活动而言；“验证”要表明是否能满足规定的要求；“验证”是对“检验”这一活动的认定。</a:t>
            </a:r>
            <a:endParaRPr lang="zh-CN" altLang="en-US" sz="2400"/>
          </a:p>
          <a:p>
            <a:r>
              <a:rPr lang="zh-CN" altLang="en-US" sz="2400"/>
              <a:t>2）产品检验是对产品质量特性是否符合规定要求所做的技术性检查活动，而产品验证则是证实规定要求已得到满足的认定，是管理性检查活动。虽然两者性质不同，但两者是相辅相成的：产品检验是产品验证的基础和依据，是产品验证的前提；而产品检验的结果需按规定程序认定（产品验证），产品验证是产品检验的延伸。</a:t>
            </a:r>
            <a:endParaRPr lang="zh-CN" altLang="en-US" sz="2400"/>
          </a:p>
          <a:p>
            <a:r>
              <a:rPr lang="zh-CN" altLang="en-US" sz="2400"/>
              <a:t>产品放行、交付前要通过两个过程，第一是产品检验，提供能证实产品质量符合规定要求的客观证据；第二是对提供的客观证据进行规定要求是否得到满足的认定（产品验证），二者缺一不可。只有在产品检验所提供的客观证据按规定程序得到认定后，产品才能放行和交付使用。</a:t>
            </a:r>
            <a:endParaRPr lang="zh-CN" altLang="en-US" sz="2400"/>
          </a:p>
          <a:p>
            <a:r>
              <a:rPr lang="zh-CN" altLang="en-US" sz="2400"/>
              <a:t>很多企业，尤其是小企业，产品检验和产品验证由同一个质检员负责，产品检验完成的同时，产品验证也就完成了，所以我们经常看到，质检员一检查合格，马上就盖合格章放行产品。而在规范性的大企业，质检员需先将检验报告等凭证交给质检组长（或以上级别主管）进行认定（注：这一过程就是产品验证），认定合格后，质检员才能盖合格章放行产品。</a:t>
            </a:r>
            <a:endParaRPr lang="zh-CN" altLang="en-US" sz="2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82915"/>
            <a:ext cx="219710" cy="188595"/>
          </a:xfrm>
          <a:prstGeom prst="rect">
            <a:avLst/>
          </a:prstGeom>
          <a:noFill/>
          <a:ln w="9525">
            <a:noFill/>
            <a:miter lim="800000"/>
          </a:ln>
          <a:effectLst/>
        </p:spPr>
        <p:txBody>
          <a:bodyPr vert="horz" wrap="none" lIns="46914" tIns="23457" rIns="46914" bIns="23457" numCol="1" anchor="ctr" anchorCtr="0" compatLnSpc="1">
            <a:spAutoFit/>
          </a:bodyPr>
          <a:lstStyle/>
          <a:p>
            <a:endParaRPr lang="zh-CN" altLang="en-US" sz="925"/>
          </a:p>
        </p:txBody>
      </p:sp>
      <p:sp>
        <p:nvSpPr>
          <p:cNvPr id="2" name="文本框 1"/>
          <p:cNvSpPr txBox="1"/>
          <p:nvPr/>
        </p:nvSpPr>
        <p:spPr>
          <a:xfrm>
            <a:off x="220345" y="59055"/>
            <a:ext cx="11760200" cy="6585585"/>
          </a:xfrm>
          <a:prstGeom prst="rect">
            <a:avLst/>
          </a:prstGeom>
          <a:noFill/>
        </p:spPr>
        <p:txBody>
          <a:bodyPr wrap="square" rtlCol="0" anchor="t">
            <a:spAutoFit/>
          </a:bodyPr>
          <a:p>
            <a:pPr fontAlgn="auto">
              <a:lnSpc>
                <a:spcPct val="110000"/>
              </a:lnSpc>
            </a:pPr>
            <a:r>
              <a:rPr lang="zh-CN" altLang="en-US" sz="2400"/>
              <a:t>20</a:t>
            </a:r>
            <a:r>
              <a:rPr lang="en-US" altLang="zh-CN" sz="2400"/>
              <a:t>.</a:t>
            </a:r>
            <a:r>
              <a:rPr lang="zh-CN" altLang="en-US" sz="2400"/>
              <a:t>原参考答案：比喻。本体是“北斗”卫星，喻体是标杆、方向。北斗系统是攻坚克难的产物，它将成为我国科技事业永远的榜样(标杆):北斗是自主创新的产物，为我国科研工作者提供了继续突围的方向。(4分，每点2分)</a:t>
            </a:r>
            <a:endParaRPr lang="zh-CN" altLang="en-US" sz="2400"/>
          </a:p>
          <a:p>
            <a:pPr fontAlgn="auto">
              <a:lnSpc>
                <a:spcPct val="110000"/>
              </a:lnSpc>
            </a:pPr>
            <a:r>
              <a:rPr lang="zh-CN" altLang="en-US" sz="2400"/>
              <a:t>修改后的答案：</a:t>
            </a:r>
            <a:r>
              <a:rPr lang="zh-CN" altLang="en-US" sz="2400">
                <a:solidFill>
                  <a:srgbClr val="FF0000"/>
                </a:solidFill>
              </a:rPr>
              <a:t>（1）修辞：比喻（借喻），喻体是“北斗星”，本体是“北斗卫星系统”等。也可以答一语双关，“北斗”的表层义是北斗系统，深层义是北斗精神（攻坚克难、自主创新精神）；或者“永远高悬北斗”既指北斗卫星发射成功，也指北斗攻坚创新精神永远激励我国的科技事业。</a:t>
            </a:r>
            <a:endParaRPr lang="zh-CN" altLang="en-US" sz="2400">
              <a:solidFill>
                <a:srgbClr val="FF0000"/>
              </a:solidFill>
            </a:endParaRPr>
          </a:p>
          <a:p>
            <a:pPr fontAlgn="auto">
              <a:lnSpc>
                <a:spcPct val="110000"/>
              </a:lnSpc>
            </a:pPr>
            <a:r>
              <a:rPr lang="zh-CN" altLang="en-US" sz="2400">
                <a:solidFill>
                  <a:srgbClr val="FF0000"/>
                </a:solidFill>
              </a:rPr>
              <a:t>（2）内涵：1.北斗系统是攻坚克难的产物，它将成为我国科技事业永远的榜样（标杆），或北斗的攻坚克难精神将永远鼓舞、激励着我国的科技事业。2.北斗是自主创新的产物，为我国科研工作者提供了继续突围的方向，或引领 （指引）我国科研继续追梦探索，或为我国科研工作指明方向。</a:t>
            </a:r>
            <a:endParaRPr lang="zh-CN" altLang="en-US" sz="2400">
              <a:solidFill>
                <a:srgbClr val="FF0000"/>
              </a:solidFill>
            </a:endParaRPr>
          </a:p>
          <a:p>
            <a:pPr fontAlgn="auto">
              <a:lnSpc>
                <a:spcPct val="110000"/>
              </a:lnSpc>
            </a:pPr>
            <a:r>
              <a:rPr lang="zh-CN" altLang="en-US" sz="2400"/>
              <a:t>评分细则：</a:t>
            </a:r>
            <a:endParaRPr lang="zh-CN" altLang="en-US" sz="2400"/>
          </a:p>
          <a:p>
            <a:pPr fontAlgn="auto">
              <a:lnSpc>
                <a:spcPct val="110000"/>
              </a:lnSpc>
            </a:pPr>
            <a:r>
              <a:rPr lang="zh-CN" altLang="en-US" sz="2400"/>
              <a:t>1.修辞2分：答对修辞得1分，对修辞进行正确分析得1分。</a:t>
            </a:r>
            <a:endParaRPr lang="zh-CN" altLang="en-US" sz="2400"/>
          </a:p>
          <a:p>
            <a:pPr fontAlgn="auto">
              <a:lnSpc>
                <a:spcPct val="110000"/>
              </a:lnSpc>
            </a:pPr>
            <a:r>
              <a:rPr lang="zh-CN" altLang="en-US" sz="2400"/>
              <a:t>2.内涵2分：内涵1答到“榜样、标杆、鼓舞、激励”等意思的，可得1分（没有答到北斗精神的具体内涵“攻坚克难”不扣分）；内涵2答到“提供方向、指明方向、引领、指引”等意思的，可得1分（没有答到北斗精神的具体内涵“自主创新”不扣分）。</a:t>
            </a:r>
            <a:endParaRPr lang="zh-CN" altLang="en-US" sz="2400"/>
          </a:p>
        </p:txBody>
      </p:sp>
    </p:spTree>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81940" y="330835"/>
            <a:ext cx="11486515" cy="5083175"/>
          </a:xfrm>
          <a:prstGeom prst="rect">
            <a:avLst/>
          </a:prstGeom>
          <a:noFill/>
          <a:ln w="9525">
            <a:noFill/>
          </a:ln>
        </p:spPr>
        <p:txBody>
          <a:bodyPr>
            <a:noAutofit/>
          </a:bodyPr>
          <a:p>
            <a:pPr indent="0"/>
            <a:r>
              <a:rPr lang="zh-CN" sz="3200" b="0">
                <a:cs typeface="等线" charset="0"/>
              </a:rPr>
              <a:t>21.下列句子中对“美人之美”的解说不正确的一项是(3分)A.“各美其美，美人之美，美美与共，天下大同”，这是著名社会学家费孝通先生提出的，被视为处理不同文化关系的“十六字箴言”。B.“美人之美”是指尊重、欣赏、包容其他民族文化，承认文化的多样性。材料语境指分享成果，因而表述不够妥当，应为“美美与共”。C“美人之美”提倡树立双赢、多赢、共赢的新发展理念，扩大各方共同利益的汇合点，摒弃越俎代庖、你输我赢、赢者通吃的旧思维。D“美人之美”的前提是“各美其美”，因而必须弘扬并发展本民族的文化个性，才能实现文化大同，这在《乡土中国》中有具体阐述。</a:t>
            </a:r>
            <a:endParaRPr lang="zh-CN" altLang="en-US" sz="3200" b="0">
              <a:cs typeface="等线"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82915"/>
            <a:ext cx="219710" cy="188595"/>
          </a:xfrm>
          <a:prstGeom prst="rect">
            <a:avLst/>
          </a:prstGeom>
          <a:noFill/>
          <a:ln w="9525">
            <a:noFill/>
            <a:miter lim="800000"/>
          </a:ln>
          <a:effectLst/>
        </p:spPr>
        <p:txBody>
          <a:bodyPr vert="horz" wrap="none" lIns="46914" tIns="23457" rIns="46914" bIns="23457" numCol="1" anchor="ctr" anchorCtr="0" compatLnSpc="1">
            <a:spAutoFit/>
          </a:bodyPr>
          <a:lstStyle/>
          <a:p>
            <a:endParaRPr lang="zh-CN" altLang="en-US" sz="925"/>
          </a:p>
        </p:txBody>
      </p:sp>
      <p:sp>
        <p:nvSpPr>
          <p:cNvPr id="2" name="文本框 1"/>
          <p:cNvSpPr txBox="1"/>
          <p:nvPr/>
        </p:nvSpPr>
        <p:spPr>
          <a:xfrm>
            <a:off x="219710" y="288925"/>
            <a:ext cx="11737975" cy="6985635"/>
          </a:xfrm>
          <a:prstGeom prst="rect">
            <a:avLst/>
          </a:prstGeom>
          <a:noFill/>
        </p:spPr>
        <p:txBody>
          <a:bodyPr wrap="square" rtlCol="0" anchor="t">
            <a:spAutoFit/>
          </a:bodyPr>
          <a:p>
            <a:r>
              <a:rPr lang="zh-CN" altLang="en-US" sz="2800"/>
              <a:t>22题平分细则</a:t>
            </a:r>
            <a:endParaRPr lang="zh-CN" altLang="en-US" sz="2800"/>
          </a:p>
          <a:p>
            <a:r>
              <a:rPr lang="zh-CN" altLang="en-US" sz="2800"/>
              <a:t>补写三个空的内容应该要体现文段第一句中“世界的北斗，一流的北斗”的阐述思路。因此第一段的两个空应该围绕“世界的的北斗”来阐述，第三个空应该围绕“一流的北斗”来阐述。</a:t>
            </a:r>
            <a:endParaRPr lang="zh-CN" altLang="en-US" sz="2800"/>
          </a:p>
          <a:p>
            <a:r>
              <a:rPr lang="zh-CN" altLang="en-US" sz="2800"/>
              <a:t>第一空</a:t>
            </a:r>
            <a:endParaRPr lang="zh-CN" altLang="en-US" sz="2800"/>
          </a:p>
          <a:p>
            <a:r>
              <a:rPr lang="zh-CN" altLang="en-US" sz="2800">
                <a:solidFill>
                  <a:srgbClr val="FF0000"/>
                </a:solidFill>
              </a:rPr>
              <a:t>陈述对象（主语）明确</a:t>
            </a:r>
            <a:r>
              <a:rPr lang="zh-CN" altLang="en-US" sz="2800"/>
              <a:t>（</a:t>
            </a:r>
            <a:r>
              <a:rPr lang="zh-CN" altLang="en-US" sz="2800" b="1" u="sng"/>
              <a:t>北斗系统、北斗、中国的北斗</a:t>
            </a:r>
            <a:r>
              <a:rPr lang="zh-CN" altLang="en-US" sz="2800"/>
              <a:t>），给1分。</a:t>
            </a:r>
            <a:endParaRPr lang="zh-CN" altLang="en-US" sz="2800"/>
          </a:p>
          <a:p>
            <a:r>
              <a:rPr lang="zh-CN" altLang="en-US" sz="2800"/>
              <a:t>参考答案：北斗系统主动融入国际标准</a:t>
            </a:r>
            <a:endParaRPr lang="zh-CN" altLang="en-US" sz="2800"/>
          </a:p>
          <a:p>
            <a:r>
              <a:rPr lang="zh-CN" altLang="en-US" sz="2800"/>
              <a:t>2分示例：北斗系统与多个国际组织展开合作／北斗系统逐渐国际化／北斗系统逐渐得到了国际之间的认可／北斗系统与世界的联系越来越紧密／北斗系统正迈向全球／北斗系统逐渐被世界认可／北斗系统得到了国际上的普遍认可</a:t>
            </a:r>
            <a:endParaRPr lang="zh-CN" altLang="en-US" sz="2800"/>
          </a:p>
          <a:p>
            <a:r>
              <a:rPr lang="zh-CN" altLang="en-US" sz="2800"/>
              <a:t>1分示例：中国的北斗加入国际组织／北斗系统也在国际组织中显露成果／北斗系统的成果同世界人民共享／北斗系统积极参与国际建设／北斗系统展开广泛合作／</a:t>
            </a:r>
            <a:endParaRPr lang="zh-CN" altLang="en-US" sz="2800"/>
          </a:p>
          <a:p>
            <a:r>
              <a:rPr lang="zh-CN" altLang="en-US" sz="2800"/>
              <a:t> </a:t>
            </a:r>
            <a:endParaRPr lang="zh-CN" altLang="en-US" sz="2800"/>
          </a:p>
          <a:p>
            <a:endParaRPr lang="zh-CN" altLang="en-US" sz="2800"/>
          </a:p>
        </p:txBody>
      </p:sp>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82915"/>
            <a:ext cx="219710" cy="188595"/>
          </a:xfrm>
          <a:prstGeom prst="rect">
            <a:avLst/>
          </a:prstGeom>
          <a:noFill/>
          <a:ln w="9525">
            <a:noFill/>
            <a:miter lim="800000"/>
          </a:ln>
          <a:effectLst/>
        </p:spPr>
        <p:txBody>
          <a:bodyPr vert="horz" wrap="none" lIns="46914" tIns="23457" rIns="46914" bIns="23457" numCol="1" anchor="ctr" anchorCtr="0" compatLnSpc="1">
            <a:spAutoFit/>
          </a:bodyPr>
          <a:lstStyle/>
          <a:p>
            <a:endParaRPr lang="zh-CN" altLang="en-US" sz="925"/>
          </a:p>
        </p:txBody>
      </p:sp>
      <p:sp>
        <p:nvSpPr>
          <p:cNvPr id="2" name="文本框 1"/>
          <p:cNvSpPr txBox="1"/>
          <p:nvPr/>
        </p:nvSpPr>
        <p:spPr>
          <a:xfrm>
            <a:off x="374650" y="105410"/>
            <a:ext cx="11442065" cy="6343015"/>
          </a:xfrm>
          <a:prstGeom prst="rect">
            <a:avLst/>
          </a:prstGeom>
          <a:noFill/>
        </p:spPr>
        <p:txBody>
          <a:bodyPr wrap="square" rtlCol="0" anchor="t">
            <a:spAutoFit/>
          </a:bodyPr>
          <a:p>
            <a:pPr fontAlgn="auto">
              <a:lnSpc>
                <a:spcPct val="130000"/>
              </a:lnSpc>
            </a:pPr>
            <a:r>
              <a:rPr lang="zh-CN" altLang="en-US" sz="3200"/>
              <a:t>第二空</a:t>
            </a:r>
            <a:r>
              <a:rPr lang="zh-CN" altLang="en-US" sz="3200">
                <a:solidFill>
                  <a:srgbClr val="FF0000"/>
                </a:solidFill>
              </a:rPr>
              <a:t>“全球化”“产业化”</a:t>
            </a:r>
            <a:r>
              <a:rPr lang="zh-CN" altLang="en-US" sz="3200"/>
              <a:t>各1分。</a:t>
            </a:r>
            <a:endParaRPr lang="zh-CN" altLang="en-US" sz="3200"/>
          </a:p>
          <a:p>
            <a:pPr fontAlgn="auto">
              <a:lnSpc>
                <a:spcPct val="130000"/>
              </a:lnSpc>
            </a:pPr>
            <a:r>
              <a:rPr lang="zh-CN" altLang="en-US" sz="3200"/>
              <a:t>参考答案：已经进入全球产业化发展新时代</a:t>
            </a:r>
            <a:endParaRPr lang="zh-CN" altLang="en-US" sz="3200"/>
          </a:p>
          <a:p>
            <a:pPr fontAlgn="auto">
              <a:lnSpc>
                <a:spcPct val="130000"/>
              </a:lnSpc>
            </a:pPr>
            <a:r>
              <a:rPr lang="zh-CN" altLang="en-US" sz="3200"/>
              <a:t>1分示例：已遍布世界各地／已在全球范围被广泛使用／对全球的作用与影响不断扩大／快速得到应用／发展日益成熟覆盖面广泛并研制多项产品／功能更完善进步／在全世界享有一席之地／被运用的频率越来越高／在全球化发展上取得巨大成效／在世界范围内为人类做出贡献／一步一步走向全球／给世界带来福音／与世界有密切联系／在全球影响力与日俱增</a:t>
            </a:r>
            <a:endParaRPr lang="zh-CN" altLang="en-US" sz="3200"/>
          </a:p>
          <a:p>
            <a:pPr fontAlgn="auto">
              <a:lnSpc>
                <a:spcPct val="130000"/>
              </a:lnSpc>
            </a:pPr>
            <a:r>
              <a:rPr lang="zh-CN" altLang="en-US" sz="3200"/>
              <a:t> </a:t>
            </a:r>
            <a:endParaRPr lang="zh-CN" altLang="en-US" sz="3200"/>
          </a:p>
          <a:p>
            <a:endParaRPr lang="zh-CN" altLang="en-US" sz="3200"/>
          </a:p>
        </p:txBody>
      </p:sp>
    </p:spTree>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82915"/>
            <a:ext cx="219710" cy="188595"/>
          </a:xfrm>
          <a:prstGeom prst="rect">
            <a:avLst/>
          </a:prstGeom>
          <a:noFill/>
          <a:ln w="9525">
            <a:noFill/>
            <a:miter lim="800000"/>
          </a:ln>
          <a:effectLst/>
        </p:spPr>
        <p:txBody>
          <a:bodyPr vert="horz" wrap="none" lIns="46914" tIns="23457" rIns="46914" bIns="23457" numCol="1" anchor="ctr" anchorCtr="0" compatLnSpc="1">
            <a:spAutoFit/>
          </a:bodyPr>
          <a:lstStyle/>
          <a:p>
            <a:endParaRPr lang="zh-CN" altLang="en-US" sz="925"/>
          </a:p>
        </p:txBody>
      </p:sp>
      <p:sp>
        <p:nvSpPr>
          <p:cNvPr id="2" name="文本框 1"/>
          <p:cNvSpPr txBox="1"/>
          <p:nvPr/>
        </p:nvSpPr>
        <p:spPr>
          <a:xfrm>
            <a:off x="375285" y="-83185"/>
            <a:ext cx="11442065" cy="6985635"/>
          </a:xfrm>
          <a:prstGeom prst="rect">
            <a:avLst/>
          </a:prstGeom>
          <a:noFill/>
        </p:spPr>
        <p:txBody>
          <a:bodyPr wrap="square" rtlCol="0" anchor="t">
            <a:spAutoFit/>
          </a:bodyPr>
          <a:p>
            <a:r>
              <a:rPr lang="zh-CN" altLang="en-US" sz="3200"/>
              <a:t> </a:t>
            </a:r>
            <a:endParaRPr lang="zh-CN" altLang="en-US" sz="3200"/>
          </a:p>
          <a:p>
            <a:r>
              <a:rPr lang="zh-CN" altLang="en-US" sz="3200"/>
              <a:t>第三空</a:t>
            </a:r>
            <a:endParaRPr lang="zh-CN" altLang="en-US" sz="3200"/>
          </a:p>
          <a:p>
            <a:r>
              <a:rPr lang="zh-CN" altLang="en-US" sz="3200">
                <a:solidFill>
                  <a:srgbClr val="FF0000"/>
                </a:solidFill>
              </a:rPr>
              <a:t>主语只能是“我国”或“我们”</a:t>
            </a:r>
            <a:r>
              <a:rPr lang="zh-CN" altLang="en-US" sz="3200"/>
              <a:t>（可以省略），若使用“北斗系统”或其它对象做主语，扣1分；</a:t>
            </a:r>
            <a:endParaRPr lang="zh-CN" altLang="en-US" sz="3200"/>
          </a:p>
          <a:p>
            <a:r>
              <a:rPr lang="zh-CN" altLang="en-US" sz="3200"/>
              <a:t>“（新）技术”或其它能体现技术“一流”的词语，给1分；</a:t>
            </a:r>
            <a:endParaRPr lang="zh-CN" altLang="en-US" sz="3200"/>
          </a:p>
          <a:p>
            <a:r>
              <a:rPr lang="zh-CN" altLang="en-US" sz="3200"/>
              <a:t>“持续”或“发展”，给1分。</a:t>
            </a:r>
            <a:endParaRPr lang="zh-CN" altLang="en-US" sz="3200"/>
          </a:p>
          <a:p>
            <a:r>
              <a:rPr lang="zh-CN" altLang="en-US" sz="3200"/>
              <a:t>参考答案：持续推进系统升级换代（持续吸收或融入新的技术）</a:t>
            </a:r>
            <a:endParaRPr lang="zh-CN" altLang="en-US" sz="3200"/>
          </a:p>
          <a:p>
            <a:r>
              <a:rPr lang="zh-CN" altLang="en-US" sz="3200"/>
              <a:t>2分示例：我们将不断发展高新技术</a:t>
            </a:r>
            <a:endParaRPr lang="zh-CN" altLang="en-US" sz="3200"/>
          </a:p>
          <a:p>
            <a:r>
              <a:rPr lang="zh-CN" altLang="en-US" sz="3200"/>
              <a:t>1分示例：我国的定位系统将不断发展改进／北斗系统也将随科技的发展而发展完善／在继承原有优秀技术下的新体系／北斗系统将不断地升级／北斗人还将不断完善北斗系统／北斗系统将不断提高自身综合能力／北斗系统将持续优化</a:t>
            </a:r>
            <a:endParaRPr lang="zh-CN" altLang="en-US" sz="3200"/>
          </a:p>
          <a:p>
            <a:r>
              <a:rPr lang="zh-CN" altLang="en-US" sz="3200"/>
              <a:t>0分示例：我们将继续努力／与时俱进的北斗系统／／北斗人也将再</a:t>
            </a:r>
            <a:endParaRPr lang="zh-CN" altLang="en-US" sz="3200"/>
          </a:p>
        </p:txBody>
      </p:sp>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ew picture"/>
          <p:cNvPicPr/>
          <p:nvPr/>
        </p:nvPicPr>
        <p:blipFill>
          <a:blip r:embed="rId1"/>
          <a:stretch>
            <a:fillRect/>
          </a:stretch>
        </p:blipFill>
        <p:spPr>
          <a:xfrm>
            <a:off x="11074400" y="12293600"/>
            <a:ext cx="304800" cy="228600"/>
          </a:xfrm>
          <a:prstGeom prst="cube">
            <a:avLst/>
          </a:prstGeom>
        </p:spPr>
      </p:pic>
      <p:pic>
        <p:nvPicPr>
          <p:cNvPr id="4" name="New picture"/>
          <p:cNvPicPr/>
          <p:nvPr/>
        </p:nvPicPr>
        <p:blipFill>
          <a:blip r:embed="rId2"/>
          <a:stretch>
            <a:fillRect/>
          </a:stretch>
        </p:blipFill>
        <p:spPr>
          <a:xfrm>
            <a:off x="10718800" y="10693400"/>
            <a:ext cx="330200" cy="241300"/>
          </a:xfrm>
          <a:prstGeom prst="cube">
            <a:avLst/>
          </a:prstGeom>
        </p:spPr>
      </p:pic>
      <p:sp>
        <p:nvSpPr>
          <p:cNvPr id="100" name="文本框 99"/>
          <p:cNvSpPr txBox="1"/>
          <p:nvPr/>
        </p:nvSpPr>
        <p:spPr>
          <a:xfrm>
            <a:off x="395605" y="317500"/>
            <a:ext cx="7548880" cy="199390"/>
          </a:xfrm>
          <a:prstGeom prst="rect">
            <a:avLst/>
          </a:prstGeom>
          <a:noFill/>
          <a:ln w="9525">
            <a:noFill/>
          </a:ln>
        </p:spPr>
        <p:txBody>
          <a:bodyPr>
            <a:noAutofit/>
          </a:bodyPr>
          <a:p>
            <a:pPr indent="0"/>
            <a:r>
              <a:rPr lang="zh-CN" sz="2800" b="0">
                <a:cs typeface="等线" charset="0"/>
              </a:rPr>
              <a:t>23．阅读下面的材料，根据要求写作。(60分)</a:t>
            </a:r>
            <a:endParaRPr lang="zh-CN" altLang="en-US" sz="2800" b="0">
              <a:cs typeface="等线" charset="0"/>
            </a:endParaRPr>
          </a:p>
        </p:txBody>
      </p:sp>
      <p:pic>
        <p:nvPicPr>
          <p:cNvPr id="6" name="图片 5"/>
          <p:cNvPicPr/>
          <p:nvPr/>
        </p:nvPicPr>
        <p:blipFill>
          <a:blip r:embed="rId3"/>
          <a:stretch>
            <a:fillRect/>
          </a:stretch>
        </p:blipFill>
        <p:spPr>
          <a:xfrm>
            <a:off x="7387590" y="768985"/>
            <a:ext cx="4296410" cy="3047365"/>
          </a:xfrm>
          <a:prstGeom prst="rect">
            <a:avLst/>
          </a:prstGeom>
          <a:noFill/>
          <a:ln w="9525">
            <a:noFill/>
          </a:ln>
        </p:spPr>
      </p:pic>
      <p:sp>
        <p:nvSpPr>
          <p:cNvPr id="101" name="文本框 100"/>
          <p:cNvSpPr txBox="1"/>
          <p:nvPr/>
        </p:nvSpPr>
        <p:spPr>
          <a:xfrm>
            <a:off x="395605" y="972185"/>
            <a:ext cx="6900545" cy="2570480"/>
          </a:xfrm>
          <a:prstGeom prst="rect">
            <a:avLst/>
          </a:prstGeom>
          <a:noFill/>
          <a:ln w="9525">
            <a:noFill/>
          </a:ln>
        </p:spPr>
        <p:txBody>
          <a:bodyPr>
            <a:noAutofit/>
          </a:bodyPr>
          <a:p>
            <a:pPr indent="304800"/>
            <a:r>
              <a:rPr lang="en-US" altLang="zh-CN" sz="2800" b="0">
                <a:cs typeface="等线" charset="0"/>
              </a:rPr>
              <a:t>    </a:t>
            </a:r>
            <a:r>
              <a:rPr lang="zh-CN" sz="2800" b="0">
                <a:cs typeface="等线" charset="0"/>
              </a:rPr>
              <a:t>中国太极图中，黑色与白色均衡对称、稳定和谐地组成一幅美的画图。二者相交相融，互生互动，共同构成的“中和”之美，是中华优秀传统文化的核心要素之一。“对立者可以共构，互殊者可以相通。”这种“中和”地看待万事万物的人生态度和思维方式，包含着清醒睿智的哲思，时至今日，依然具有广泛的借鉴意义。</a:t>
            </a:r>
            <a:r>
              <a:rPr lang="en-US" altLang="zh-CN" sz="2800" b="0">
                <a:cs typeface="等线" charset="0"/>
              </a:rPr>
              <a:t>       </a:t>
            </a:r>
            <a:r>
              <a:rPr lang="zh-CN" sz="2800" b="0">
                <a:cs typeface="等线" charset="0"/>
              </a:rPr>
              <a:t>以上材料对我们颇具启示意义。请结合材料写一篇文章，体现你的感悟与思考。</a:t>
            </a:r>
            <a:r>
              <a:rPr lang="en-US" altLang="zh-CN" sz="2800" b="0">
                <a:cs typeface="等线" charset="0"/>
              </a:rPr>
              <a:t>       </a:t>
            </a:r>
            <a:r>
              <a:rPr lang="zh-CN" sz="2800" b="0">
                <a:cs typeface="等线" charset="0"/>
              </a:rPr>
              <a:t>要求：选准角度，确定立意，明确文体，自拟标题；不要套作，不得抄袭；不得泄露个人信息；不少于800字。</a:t>
            </a:r>
            <a:r>
              <a:rPr lang="en-US" sz="2800" b="0">
                <a:latin typeface="Calibri" panose="020F0502020204030204" charset="0"/>
                <a:cs typeface="等线" charset="0"/>
              </a:rPr>
              <a:t> </a:t>
            </a:r>
            <a:endParaRPr lang="en-US" altLang="en-US" sz="2800" b="0">
              <a:latin typeface="Calibri" panose="020F0502020204030204" charset="0"/>
              <a:cs typeface="等线"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82915"/>
            <a:ext cx="219710" cy="188595"/>
          </a:xfrm>
          <a:prstGeom prst="rect">
            <a:avLst/>
          </a:prstGeom>
          <a:noFill/>
          <a:ln w="9525">
            <a:noFill/>
            <a:miter lim="800000"/>
          </a:ln>
          <a:effectLst/>
        </p:spPr>
        <p:txBody>
          <a:bodyPr vert="horz" wrap="none" lIns="46914" tIns="23457" rIns="46914" bIns="23457" numCol="1" anchor="ctr" anchorCtr="0" compatLnSpc="1">
            <a:spAutoFit/>
          </a:bodyPr>
          <a:lstStyle/>
          <a:p>
            <a:endParaRPr lang="zh-CN" altLang="en-US" sz="925"/>
          </a:p>
        </p:txBody>
      </p:sp>
      <p:sp>
        <p:nvSpPr>
          <p:cNvPr id="6" name="矩形 5"/>
          <p:cNvSpPr/>
          <p:nvPr/>
        </p:nvSpPr>
        <p:spPr>
          <a:xfrm>
            <a:off x="1969135" y="-83185"/>
            <a:ext cx="9716770" cy="6760845"/>
          </a:xfrm>
          <a:prstGeom prst="rect">
            <a:avLst/>
          </a:prstGeom>
        </p:spPr>
        <p:txBody>
          <a:bodyPr wrap="square">
            <a:spAutoFit/>
          </a:bodyPr>
          <a:lstStyle/>
          <a:p>
            <a:pPr algn="l">
              <a:lnSpc>
                <a:spcPct val="150000"/>
              </a:lnSpc>
            </a:pPr>
            <a:r>
              <a:rPr lang="en-US" altLang="zh-CN" sz="3200" b="1" kern="100">
                <a:solidFill>
                  <a:srgbClr val="D95D25"/>
                </a:solidFill>
                <a:highlight>
                  <a:srgbClr val="00FFFF"/>
                </a:highlight>
                <a:latin typeface="微软雅黑" panose="020B0503020204020204" charset="-122"/>
                <a:ea typeface="微软雅黑" panose="020B0503020204020204" charset="-122"/>
                <a:cs typeface="Courier New" panose="02070309020205020404" pitchFamily="49" charset="0"/>
              </a:rPr>
              <a:t>   【</a:t>
            </a:r>
            <a:r>
              <a:rPr lang="zh-CN" altLang="en-US" sz="3200" b="1" kern="100">
                <a:solidFill>
                  <a:srgbClr val="D95D25"/>
                </a:solidFill>
                <a:highlight>
                  <a:srgbClr val="00FFFF"/>
                </a:highlight>
                <a:latin typeface="微软雅黑" panose="020B0503020204020204" charset="-122"/>
                <a:ea typeface="微软雅黑" panose="020B0503020204020204" charset="-122"/>
                <a:cs typeface="Courier New" panose="02070309020205020404" pitchFamily="49" charset="0"/>
              </a:rPr>
              <a:t>选择题得分情况</a:t>
            </a:r>
            <a:r>
              <a:rPr lang="en-US" altLang="zh-CN" sz="3200" b="1" kern="100">
                <a:solidFill>
                  <a:srgbClr val="D95D25"/>
                </a:solidFill>
                <a:highlight>
                  <a:srgbClr val="00FFFF"/>
                </a:highlight>
                <a:latin typeface="微软雅黑" panose="020B0503020204020204" charset="-122"/>
                <a:ea typeface="微软雅黑" panose="020B0503020204020204" charset="-122"/>
                <a:cs typeface="Courier New" panose="02070309020205020404" pitchFamily="49" charset="0"/>
              </a:rPr>
              <a:t>】</a:t>
            </a:r>
            <a:endParaRPr lang="en-US" altLang="zh-CN" sz="3200" b="1" kern="100">
              <a:solidFill>
                <a:srgbClr val="D95D25"/>
              </a:solidFill>
              <a:highlight>
                <a:srgbClr val="00FFFF"/>
              </a:highlight>
              <a:latin typeface="微软雅黑" panose="020B0503020204020204" charset="-122"/>
              <a:ea typeface="微软雅黑" panose="020B0503020204020204" charset="-122"/>
              <a:cs typeface="Courier New" panose="02070309020205020404" pitchFamily="49" charset="0"/>
            </a:endParaRPr>
          </a:p>
          <a:p>
            <a:pPr algn="just">
              <a:lnSpc>
                <a:spcPct val="150000"/>
              </a:lnSpc>
            </a:pPr>
            <a:r>
              <a:rPr lang="en-US" sz="2565">
                <a:solidFill>
                  <a:srgbClr val="FF0000"/>
                </a:solidFill>
                <a:latin typeface="微软雅黑" panose="020B0503020204020204" charset="-122"/>
                <a:ea typeface="微软雅黑" panose="020B0503020204020204" charset="-122"/>
              </a:rPr>
              <a:t>1. A  45</a:t>
            </a:r>
            <a:r>
              <a:rPr lang="zh-CN" altLang="en-US" sz="2565">
                <a:solidFill>
                  <a:srgbClr val="FF0000"/>
                </a:solidFill>
                <a:latin typeface="微软雅黑" panose="020B0503020204020204" charset="-122"/>
                <a:ea typeface="微软雅黑" panose="020B0503020204020204" charset="-122"/>
              </a:rPr>
              <a:t>人</a:t>
            </a:r>
            <a:endParaRPr lang="zh-CN" altLang="en-US" sz="2565">
              <a:solidFill>
                <a:srgbClr val="FF0000"/>
              </a:solidFill>
              <a:latin typeface="微软雅黑" panose="020B0503020204020204" charset="-122"/>
              <a:ea typeface="微软雅黑" panose="020B0503020204020204" charset="-122"/>
            </a:endParaRPr>
          </a:p>
          <a:p>
            <a:pPr algn="just">
              <a:lnSpc>
                <a:spcPct val="150000"/>
              </a:lnSpc>
            </a:pPr>
            <a:r>
              <a:rPr lang="en-US" altLang="zh-CN" sz="2565">
                <a:solidFill>
                  <a:srgbClr val="FF0000"/>
                </a:solidFill>
                <a:latin typeface="微软雅黑" panose="020B0503020204020204" charset="-122"/>
                <a:ea typeface="微软雅黑" panose="020B0503020204020204" charset="-122"/>
                <a:sym typeface="+mn-ea"/>
              </a:rPr>
              <a:t>2. B  43</a:t>
            </a:r>
            <a:r>
              <a:rPr lang="zh-CN" altLang="en-US" sz="2565">
                <a:solidFill>
                  <a:srgbClr val="FF0000"/>
                </a:solidFill>
                <a:latin typeface="微软雅黑" panose="020B0503020204020204" charset="-122"/>
                <a:ea typeface="微软雅黑" panose="020B0503020204020204" charset="-122"/>
                <a:sym typeface="+mn-ea"/>
              </a:rPr>
              <a:t>人</a:t>
            </a:r>
            <a:r>
              <a:rPr lang="en-US" altLang="zh-CN" sz="2565">
                <a:solidFill>
                  <a:srgbClr val="FF0000"/>
                </a:solidFill>
                <a:latin typeface="微软雅黑" panose="020B0503020204020204" charset="-122"/>
                <a:ea typeface="微软雅黑" panose="020B0503020204020204" charset="-122"/>
                <a:sym typeface="+mn-ea"/>
              </a:rPr>
              <a:t>  </a:t>
            </a:r>
            <a:r>
              <a:rPr lang="en-US" altLang="zh-CN" sz="2565">
                <a:solidFill>
                  <a:schemeClr val="tx1"/>
                </a:solidFill>
                <a:latin typeface="微软雅黑" panose="020B0503020204020204" charset="-122"/>
                <a:ea typeface="微软雅黑" panose="020B0503020204020204" charset="-122"/>
                <a:sym typeface="+mn-ea"/>
              </a:rPr>
              <a:t>1C1D</a:t>
            </a:r>
            <a:endParaRPr lang="en-US" altLang="zh-CN" sz="2565">
              <a:solidFill>
                <a:schemeClr val="tx1"/>
              </a:solidFill>
              <a:latin typeface="微软雅黑" panose="020B0503020204020204" charset="-122"/>
              <a:ea typeface="微软雅黑" panose="020B0503020204020204" charset="-122"/>
              <a:sym typeface="+mn-ea"/>
            </a:endParaRPr>
          </a:p>
          <a:p>
            <a:pPr algn="just">
              <a:lnSpc>
                <a:spcPct val="150000"/>
              </a:lnSpc>
            </a:pPr>
            <a:r>
              <a:rPr lang="en-US" altLang="zh-CN" sz="2565">
                <a:solidFill>
                  <a:srgbClr val="FF0000"/>
                </a:solidFill>
                <a:latin typeface="微软雅黑" panose="020B0503020204020204" charset="-122"/>
                <a:ea typeface="微软雅黑" panose="020B0503020204020204" charset="-122"/>
                <a:sym typeface="+mn-ea"/>
              </a:rPr>
              <a:t>3. D  43</a:t>
            </a:r>
            <a:r>
              <a:rPr lang="zh-CN" altLang="en-US" sz="2565">
                <a:solidFill>
                  <a:srgbClr val="FF0000"/>
                </a:solidFill>
                <a:latin typeface="微软雅黑" panose="020B0503020204020204" charset="-122"/>
                <a:ea typeface="微软雅黑" panose="020B0503020204020204" charset="-122"/>
                <a:sym typeface="+mn-ea"/>
              </a:rPr>
              <a:t>人</a:t>
            </a:r>
            <a:r>
              <a:rPr lang="en-US" altLang="zh-CN" sz="2565">
                <a:solidFill>
                  <a:srgbClr val="FF0000"/>
                </a:solidFill>
                <a:latin typeface="微软雅黑" panose="020B0503020204020204" charset="-122"/>
                <a:ea typeface="微软雅黑" panose="020B0503020204020204" charset="-122"/>
                <a:sym typeface="+mn-ea"/>
              </a:rPr>
              <a:t>  </a:t>
            </a:r>
            <a:r>
              <a:rPr lang="en-US" altLang="zh-CN" sz="2565">
                <a:solidFill>
                  <a:schemeClr val="tx1"/>
                </a:solidFill>
                <a:latin typeface="微软雅黑" panose="020B0503020204020204" charset="-122"/>
                <a:ea typeface="微软雅黑" panose="020B0503020204020204" charset="-122"/>
                <a:sym typeface="+mn-ea"/>
              </a:rPr>
              <a:t>1A1C</a:t>
            </a:r>
            <a:endParaRPr lang="en-US" altLang="zh-CN" sz="2565">
              <a:solidFill>
                <a:srgbClr val="FF0000"/>
              </a:solidFill>
              <a:latin typeface="微软雅黑" panose="020B0503020204020204" charset="-122"/>
              <a:ea typeface="微软雅黑" panose="020B0503020204020204" charset="-122"/>
              <a:sym typeface="+mn-ea"/>
            </a:endParaRPr>
          </a:p>
          <a:p>
            <a:pPr algn="just">
              <a:lnSpc>
                <a:spcPct val="150000"/>
              </a:lnSpc>
            </a:pPr>
            <a:r>
              <a:rPr lang="en-US" altLang="zh-CN" sz="2565">
                <a:solidFill>
                  <a:srgbClr val="FF0000"/>
                </a:solidFill>
                <a:latin typeface="微软雅黑" panose="020B0503020204020204" charset="-122"/>
                <a:ea typeface="微软雅黑" panose="020B0503020204020204" charset="-122"/>
                <a:sym typeface="+mn-ea"/>
              </a:rPr>
              <a:t>6. A  40</a:t>
            </a:r>
            <a:r>
              <a:rPr lang="zh-CN" altLang="en-US" sz="2565">
                <a:solidFill>
                  <a:srgbClr val="FF0000"/>
                </a:solidFill>
                <a:latin typeface="微软雅黑" panose="020B0503020204020204" charset="-122"/>
                <a:ea typeface="微软雅黑" panose="020B0503020204020204" charset="-122"/>
                <a:sym typeface="+mn-ea"/>
              </a:rPr>
              <a:t>人</a:t>
            </a:r>
            <a:r>
              <a:rPr lang="en-US" altLang="zh-CN" sz="2565">
                <a:solidFill>
                  <a:srgbClr val="FF0000"/>
                </a:solidFill>
                <a:latin typeface="微软雅黑" panose="020B0503020204020204" charset="-122"/>
                <a:ea typeface="微软雅黑" panose="020B0503020204020204" charset="-122"/>
                <a:sym typeface="+mn-ea"/>
              </a:rPr>
              <a:t>  </a:t>
            </a:r>
            <a:r>
              <a:rPr lang="en-US" altLang="zh-CN" sz="2565">
                <a:solidFill>
                  <a:schemeClr val="tx1"/>
                </a:solidFill>
                <a:latin typeface="微软雅黑" panose="020B0503020204020204" charset="-122"/>
                <a:ea typeface="微软雅黑" panose="020B0503020204020204" charset="-122"/>
                <a:sym typeface="+mn-ea"/>
              </a:rPr>
              <a:t>1C4D</a:t>
            </a:r>
            <a:endParaRPr lang="en-US" altLang="zh-CN" sz="2565">
              <a:solidFill>
                <a:schemeClr val="tx1"/>
              </a:solidFill>
              <a:latin typeface="微软雅黑" panose="020B0503020204020204" charset="-122"/>
              <a:ea typeface="微软雅黑" panose="020B0503020204020204" charset="-122"/>
              <a:sym typeface="+mn-ea"/>
            </a:endParaRPr>
          </a:p>
          <a:p>
            <a:pPr algn="just">
              <a:lnSpc>
                <a:spcPct val="150000"/>
              </a:lnSpc>
            </a:pPr>
            <a:r>
              <a:rPr lang="en-US" altLang="zh-CN" sz="2565">
                <a:solidFill>
                  <a:srgbClr val="FF0000"/>
                </a:solidFill>
                <a:highlight>
                  <a:srgbClr val="FFFF00"/>
                </a:highlight>
                <a:latin typeface="微软雅黑" panose="020B0503020204020204" charset="-122"/>
                <a:ea typeface="微软雅黑" panose="020B0503020204020204" charset="-122"/>
                <a:sym typeface="+mn-ea"/>
              </a:rPr>
              <a:t>7. D  31</a:t>
            </a:r>
            <a:r>
              <a:rPr lang="zh-CN" altLang="en-US" sz="2565">
                <a:solidFill>
                  <a:srgbClr val="FF0000"/>
                </a:solidFill>
                <a:highlight>
                  <a:srgbClr val="FFFF00"/>
                </a:highlight>
                <a:latin typeface="微软雅黑" panose="020B0503020204020204" charset="-122"/>
                <a:ea typeface="微软雅黑" panose="020B0503020204020204" charset="-122"/>
                <a:sym typeface="+mn-ea"/>
              </a:rPr>
              <a:t>人</a:t>
            </a:r>
            <a:r>
              <a:rPr lang="en-US" altLang="zh-CN" sz="2565">
                <a:solidFill>
                  <a:schemeClr val="tx1"/>
                </a:solidFill>
                <a:latin typeface="微软雅黑" panose="020B0503020204020204" charset="-122"/>
                <a:ea typeface="微软雅黑" panose="020B0503020204020204" charset="-122"/>
                <a:sym typeface="+mn-ea"/>
              </a:rPr>
              <a:t>  7A5B1C1</a:t>
            </a:r>
            <a:r>
              <a:rPr lang="zh-CN" altLang="en-US" sz="2565">
                <a:solidFill>
                  <a:schemeClr val="tx1"/>
                </a:solidFill>
                <a:latin typeface="微软雅黑" panose="020B0503020204020204" charset="-122"/>
                <a:ea typeface="微软雅黑" panose="020B0503020204020204" charset="-122"/>
                <a:sym typeface="+mn-ea"/>
              </a:rPr>
              <a:t>未涂</a:t>
            </a:r>
            <a:endParaRPr lang="zh-CN" altLang="en-US" sz="2565">
              <a:solidFill>
                <a:schemeClr val="tx1"/>
              </a:solidFill>
              <a:latin typeface="微软雅黑" panose="020B0503020204020204" charset="-122"/>
              <a:ea typeface="微软雅黑" panose="020B0503020204020204" charset="-122"/>
              <a:sym typeface="+mn-ea"/>
            </a:endParaRPr>
          </a:p>
          <a:p>
            <a:pPr algn="just">
              <a:lnSpc>
                <a:spcPct val="150000"/>
              </a:lnSpc>
            </a:pPr>
            <a:r>
              <a:rPr lang="en-US" altLang="zh-CN" sz="2565">
                <a:solidFill>
                  <a:srgbClr val="FF0000"/>
                </a:solidFill>
                <a:highlight>
                  <a:srgbClr val="FFFF00"/>
                </a:highlight>
                <a:latin typeface="微软雅黑" panose="020B0503020204020204" charset="-122"/>
                <a:ea typeface="微软雅黑" panose="020B0503020204020204" charset="-122"/>
                <a:sym typeface="+mn-ea"/>
              </a:rPr>
              <a:t>10.B  37</a:t>
            </a:r>
            <a:r>
              <a:rPr lang="zh-CN" altLang="en-US" sz="2565">
                <a:solidFill>
                  <a:srgbClr val="FF0000"/>
                </a:solidFill>
                <a:highlight>
                  <a:srgbClr val="FFFF00"/>
                </a:highlight>
                <a:latin typeface="微软雅黑" panose="020B0503020204020204" charset="-122"/>
                <a:ea typeface="微软雅黑" panose="020B0503020204020204" charset="-122"/>
                <a:sym typeface="+mn-ea"/>
              </a:rPr>
              <a:t>人</a:t>
            </a:r>
            <a:r>
              <a:rPr lang="en-US" altLang="zh-CN" sz="2565">
                <a:solidFill>
                  <a:schemeClr val="tx1"/>
                </a:solidFill>
                <a:latin typeface="微软雅黑" panose="020B0503020204020204" charset="-122"/>
                <a:ea typeface="微软雅黑" panose="020B0503020204020204" charset="-122"/>
                <a:sym typeface="+mn-ea"/>
              </a:rPr>
              <a:t>  5C2D1</a:t>
            </a:r>
            <a:r>
              <a:rPr lang="zh-CN" altLang="en-US" sz="2565">
                <a:solidFill>
                  <a:schemeClr val="tx1"/>
                </a:solidFill>
                <a:latin typeface="微软雅黑" panose="020B0503020204020204" charset="-122"/>
                <a:ea typeface="微软雅黑" panose="020B0503020204020204" charset="-122"/>
                <a:sym typeface="+mn-ea"/>
              </a:rPr>
              <a:t>未涂</a:t>
            </a:r>
            <a:endParaRPr lang="zh-CN" altLang="en-US" sz="2565">
              <a:solidFill>
                <a:schemeClr val="tx1"/>
              </a:solidFill>
              <a:latin typeface="微软雅黑" panose="020B0503020204020204" charset="-122"/>
              <a:ea typeface="微软雅黑" panose="020B0503020204020204" charset="-122"/>
              <a:sym typeface="+mn-ea"/>
            </a:endParaRPr>
          </a:p>
          <a:p>
            <a:pPr algn="just">
              <a:lnSpc>
                <a:spcPct val="150000"/>
              </a:lnSpc>
            </a:pPr>
            <a:r>
              <a:rPr lang="en-US" altLang="zh-CN" sz="2565">
                <a:solidFill>
                  <a:srgbClr val="FF0000"/>
                </a:solidFill>
                <a:latin typeface="微软雅黑" panose="020B0503020204020204" charset="-122"/>
                <a:ea typeface="微软雅黑" panose="020B0503020204020204" charset="-122"/>
                <a:sym typeface="+mn-ea"/>
              </a:rPr>
              <a:t>11.C  26</a:t>
            </a:r>
            <a:r>
              <a:rPr lang="zh-CN" altLang="en-US" sz="2565">
                <a:solidFill>
                  <a:srgbClr val="FF0000"/>
                </a:solidFill>
                <a:latin typeface="微软雅黑" panose="020B0503020204020204" charset="-122"/>
                <a:ea typeface="微软雅黑" panose="020B0503020204020204" charset="-122"/>
                <a:sym typeface="+mn-ea"/>
              </a:rPr>
              <a:t>人</a:t>
            </a:r>
            <a:r>
              <a:rPr lang="en-US" altLang="zh-CN" sz="2565">
                <a:solidFill>
                  <a:schemeClr val="tx1"/>
                </a:solidFill>
                <a:latin typeface="微软雅黑" panose="020B0503020204020204" charset="-122"/>
                <a:ea typeface="微软雅黑" panose="020B0503020204020204" charset="-122"/>
                <a:sym typeface="+mn-ea"/>
              </a:rPr>
              <a:t>  1A18B</a:t>
            </a:r>
            <a:endParaRPr lang="en-US" altLang="zh-CN" sz="2565">
              <a:solidFill>
                <a:schemeClr val="tx1"/>
              </a:solidFill>
              <a:latin typeface="微软雅黑" panose="020B0503020204020204" charset="-122"/>
              <a:ea typeface="微软雅黑" panose="020B0503020204020204" charset="-122"/>
              <a:sym typeface="+mn-ea"/>
            </a:endParaRPr>
          </a:p>
          <a:p>
            <a:pPr algn="just">
              <a:lnSpc>
                <a:spcPct val="150000"/>
              </a:lnSpc>
            </a:pPr>
            <a:r>
              <a:rPr lang="en-US" altLang="zh-CN" sz="2565">
                <a:solidFill>
                  <a:srgbClr val="FF0000"/>
                </a:solidFill>
                <a:latin typeface="微软雅黑" panose="020B0503020204020204" charset="-122"/>
                <a:ea typeface="微软雅黑" panose="020B0503020204020204" charset="-122"/>
                <a:sym typeface="+mn-ea"/>
              </a:rPr>
              <a:t>12.D 37</a:t>
            </a:r>
            <a:r>
              <a:rPr lang="zh-CN" altLang="en-US" sz="2565">
                <a:solidFill>
                  <a:srgbClr val="FF0000"/>
                </a:solidFill>
                <a:latin typeface="微软雅黑" panose="020B0503020204020204" charset="-122"/>
                <a:ea typeface="微软雅黑" panose="020B0503020204020204" charset="-122"/>
                <a:sym typeface="+mn-ea"/>
              </a:rPr>
              <a:t>人</a:t>
            </a:r>
            <a:r>
              <a:rPr lang="en-US" altLang="zh-CN" sz="2565">
                <a:solidFill>
                  <a:schemeClr val="tx1"/>
                </a:solidFill>
                <a:latin typeface="微软雅黑" panose="020B0503020204020204" charset="-122"/>
                <a:ea typeface="微软雅黑" panose="020B0503020204020204" charset="-122"/>
                <a:sym typeface="+mn-ea"/>
              </a:rPr>
              <a:t>  6A1B1C</a:t>
            </a:r>
            <a:endParaRPr lang="en-US" altLang="zh-CN" sz="2565">
              <a:solidFill>
                <a:schemeClr val="tx1"/>
              </a:solidFill>
              <a:latin typeface="微软雅黑" panose="020B0503020204020204" charset="-122"/>
              <a:ea typeface="微软雅黑" panose="020B0503020204020204" charset="-122"/>
              <a:sym typeface="+mn-ea"/>
            </a:endParaRPr>
          </a:p>
          <a:p>
            <a:pPr algn="just">
              <a:lnSpc>
                <a:spcPct val="150000"/>
              </a:lnSpc>
            </a:pPr>
            <a:r>
              <a:rPr lang="en-US" altLang="zh-CN" sz="2565">
                <a:solidFill>
                  <a:srgbClr val="FF0000"/>
                </a:solidFill>
                <a:latin typeface="微软雅黑" panose="020B0503020204020204" charset="-122"/>
                <a:ea typeface="微软雅黑" panose="020B0503020204020204" charset="-122"/>
                <a:sym typeface="+mn-ea"/>
              </a:rPr>
              <a:t>15.C  34</a:t>
            </a:r>
            <a:r>
              <a:rPr lang="zh-CN" altLang="en-US" sz="2565">
                <a:solidFill>
                  <a:srgbClr val="FF0000"/>
                </a:solidFill>
                <a:latin typeface="微软雅黑" panose="020B0503020204020204" charset="-122"/>
                <a:ea typeface="微软雅黑" panose="020B0503020204020204" charset="-122"/>
                <a:sym typeface="+mn-ea"/>
              </a:rPr>
              <a:t>人</a:t>
            </a:r>
            <a:r>
              <a:rPr lang="en-US" altLang="zh-CN" sz="2565">
                <a:solidFill>
                  <a:schemeClr val="tx1"/>
                </a:solidFill>
                <a:latin typeface="微软雅黑" panose="020B0503020204020204" charset="-122"/>
                <a:ea typeface="微软雅黑" panose="020B0503020204020204" charset="-122"/>
                <a:sym typeface="+mn-ea"/>
              </a:rPr>
              <a:t>  6A5D</a:t>
            </a:r>
            <a:endParaRPr lang="en-US" altLang="zh-CN" sz="2565">
              <a:solidFill>
                <a:schemeClr val="tx1"/>
              </a:solidFill>
              <a:latin typeface="微软雅黑" panose="020B0503020204020204" charset="-122"/>
              <a:ea typeface="微软雅黑" panose="020B0503020204020204" charset="-122"/>
              <a:sym typeface="+mn-ea"/>
            </a:endParaRPr>
          </a:p>
          <a:p>
            <a:pPr algn="just">
              <a:lnSpc>
                <a:spcPct val="150000"/>
              </a:lnSpc>
            </a:pPr>
            <a:r>
              <a:rPr lang="en-US" altLang="zh-CN" sz="2565">
                <a:solidFill>
                  <a:srgbClr val="FF0000"/>
                </a:solidFill>
                <a:highlight>
                  <a:srgbClr val="FFFF00"/>
                </a:highlight>
                <a:latin typeface="微软雅黑" panose="020B0503020204020204" charset="-122"/>
                <a:ea typeface="微软雅黑" panose="020B0503020204020204" charset="-122"/>
                <a:sym typeface="+mn-ea"/>
              </a:rPr>
              <a:t>21.D  14</a:t>
            </a:r>
            <a:r>
              <a:rPr lang="zh-CN" altLang="en-US" sz="2565">
                <a:solidFill>
                  <a:srgbClr val="FF0000"/>
                </a:solidFill>
                <a:highlight>
                  <a:srgbClr val="FFFF00"/>
                </a:highlight>
                <a:latin typeface="微软雅黑" panose="020B0503020204020204" charset="-122"/>
                <a:ea typeface="微软雅黑" panose="020B0503020204020204" charset="-122"/>
                <a:sym typeface="+mn-ea"/>
              </a:rPr>
              <a:t>人</a:t>
            </a:r>
            <a:r>
              <a:rPr lang="en-US" altLang="zh-CN" sz="2565">
                <a:solidFill>
                  <a:schemeClr val="tx1"/>
                </a:solidFill>
                <a:latin typeface="微软雅黑" panose="020B0503020204020204" charset="-122"/>
                <a:ea typeface="微软雅黑" panose="020B0503020204020204" charset="-122"/>
                <a:sym typeface="+mn-ea"/>
              </a:rPr>
              <a:t>  1A10B20C</a:t>
            </a:r>
            <a:endParaRPr lang="en-US" altLang="zh-CN" sz="2565">
              <a:solidFill>
                <a:schemeClr val="tx1"/>
              </a:solidFill>
              <a:latin typeface="微软雅黑" panose="020B0503020204020204" charset="-122"/>
              <a:ea typeface="微软雅黑" panose="020B0503020204020204" charset="-122"/>
              <a:sym typeface="+mn-ea"/>
            </a:endParaRPr>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9425" y="88265"/>
            <a:ext cx="11558270" cy="6554470"/>
          </a:xfrm>
          <a:prstGeom prst="rect">
            <a:avLst/>
          </a:prstGeom>
          <a:noFill/>
        </p:spPr>
        <p:txBody>
          <a:bodyPr wrap="square" rtlCol="0" anchor="t">
            <a:spAutoFit/>
          </a:bodyPr>
          <a:p>
            <a:r>
              <a:rPr lang="en-US" altLang="zh-CN" sz="2800"/>
              <a:t>                                    </a:t>
            </a:r>
            <a:r>
              <a:rPr lang="zh-CN" altLang="en-US" sz="2800"/>
              <a:t>陌上桑</a:t>
            </a:r>
            <a:endParaRPr lang="zh-CN" altLang="en-US" sz="2800"/>
          </a:p>
          <a:p>
            <a:r>
              <a:rPr lang="en-US" altLang="zh-CN" sz="2800"/>
              <a:t>                                     </a:t>
            </a:r>
            <a:r>
              <a:rPr lang="zh-CN" altLang="en-US" sz="2800"/>
              <a:t>汉乐府</a:t>
            </a:r>
            <a:endParaRPr lang="zh-CN" altLang="en-US" sz="2800"/>
          </a:p>
          <a:p>
            <a:r>
              <a:rPr lang="zh-CN" altLang="en-US" sz="2800"/>
              <a:t>日出东南隅， 照我秦氏楼。秦氏有好女， 自名为罗敷。</a:t>
            </a:r>
            <a:endParaRPr lang="zh-CN" altLang="en-US" sz="2800"/>
          </a:p>
          <a:p>
            <a:r>
              <a:rPr lang="zh-CN" altLang="en-US" sz="2800"/>
              <a:t>罗敷喜蚕桑， 采桑城南隅。青丝为笼系， 桂枝为笼钩。</a:t>
            </a:r>
            <a:endParaRPr lang="zh-CN" altLang="en-US" sz="2800"/>
          </a:p>
          <a:p>
            <a:r>
              <a:rPr lang="zh-CN" altLang="en-US" sz="2800"/>
              <a:t>头上倭堕髻， 耳中明月珠。缃绮为下裙， 紫绮为上襦。</a:t>
            </a:r>
            <a:endParaRPr lang="zh-CN" altLang="en-US" sz="2800"/>
          </a:p>
          <a:p>
            <a:r>
              <a:rPr lang="zh-CN" altLang="en-US" sz="2800"/>
              <a:t>行者见罗敷， 下担捋髭须。少年见罗敷， 脱帽著帩头。</a:t>
            </a:r>
            <a:endParaRPr lang="zh-CN" altLang="en-US" sz="2800"/>
          </a:p>
          <a:p>
            <a:r>
              <a:rPr lang="zh-CN" altLang="en-US" sz="2800"/>
              <a:t>耕者忘其犁， 锄者忘其锄。来归相怒怨， 但坐观罗敷。</a:t>
            </a:r>
            <a:endParaRPr lang="zh-CN" altLang="en-US" sz="2800"/>
          </a:p>
          <a:p>
            <a:r>
              <a:rPr lang="zh-CN" altLang="en-US" sz="2800"/>
              <a:t>使君从南来， 五马立踟蹰。使君遣吏往， 问是谁家姝？</a:t>
            </a:r>
            <a:endParaRPr lang="zh-CN" altLang="en-US" sz="2800"/>
          </a:p>
          <a:p>
            <a:r>
              <a:rPr lang="zh-CN" altLang="en-US" sz="2800" spc="-200">
                <a:solidFill>
                  <a:schemeClr val="tx1"/>
                </a:solidFill>
                <a:uFillTx/>
              </a:rPr>
              <a:t>“</a:t>
            </a:r>
            <a:r>
              <a:rPr lang="zh-CN" altLang="en-US" sz="2800"/>
              <a:t>秦氏有好女，自名为罗敷</a:t>
            </a:r>
            <a:r>
              <a:rPr lang="zh-CN" altLang="en-US" sz="2800" spc="-400">
                <a:solidFill>
                  <a:schemeClr val="tx1"/>
                </a:solidFill>
                <a:uFillTx/>
              </a:rPr>
              <a:t>。”“</a:t>
            </a:r>
            <a:r>
              <a:rPr lang="zh-CN" altLang="en-US" sz="2800"/>
              <a:t>罗敷年几何？”“二十尚不足，</a:t>
            </a:r>
            <a:endParaRPr lang="zh-CN" altLang="en-US" sz="2800"/>
          </a:p>
          <a:p>
            <a:r>
              <a:rPr lang="zh-CN" altLang="en-US" sz="2800"/>
              <a:t>“十五颇有余。” 使君谢罗敷：“宁可共载不？”罗敷前置辞：</a:t>
            </a:r>
            <a:endParaRPr lang="zh-CN" altLang="en-US" sz="2800"/>
          </a:p>
          <a:p>
            <a:r>
              <a:rPr lang="zh-CN" altLang="en-US" sz="2800"/>
              <a:t>“使君一何愚！ 使君自有妇，罗敷自有夫。 东方千余骑，</a:t>
            </a:r>
            <a:endParaRPr lang="zh-CN" altLang="en-US" sz="2800"/>
          </a:p>
          <a:p>
            <a:r>
              <a:rPr lang="zh-CN" altLang="en-US" sz="2800"/>
              <a:t>夫婿居上头。 何用识夫婿？白马从骊驹； 青丝系马尾，</a:t>
            </a:r>
            <a:endParaRPr lang="zh-CN" altLang="en-US" sz="2800"/>
          </a:p>
          <a:p>
            <a:r>
              <a:rPr lang="zh-CN" altLang="en-US" sz="2800"/>
              <a:t>黄金络马头； 腰中鹿卢剑，可直千万余。 十五府小史，</a:t>
            </a:r>
            <a:endParaRPr lang="zh-CN" altLang="en-US" sz="2800"/>
          </a:p>
          <a:p>
            <a:r>
              <a:rPr lang="zh-CN" altLang="en-US" sz="2800"/>
              <a:t>二十朝大夫， 三十侍中郎，四十专城居。 为人洁白皙，</a:t>
            </a:r>
            <a:endParaRPr lang="zh-CN" altLang="en-US" sz="2800"/>
          </a:p>
          <a:p>
            <a:r>
              <a:rPr lang="zh-CN" altLang="en-US" sz="2800"/>
              <a:t>鬑鬑颇有须。 盈盈公府步，冉冉府中趋。 坐中数千人，皆言夫婿殊。”</a:t>
            </a:r>
            <a:endParaRPr lang="zh-CN" altLang="en-US" sz="2800"/>
          </a:p>
        </p:txBody>
      </p:sp>
      <p:sp>
        <p:nvSpPr>
          <p:cNvPr id="5" name="文本框 4"/>
          <p:cNvSpPr txBox="1"/>
          <p:nvPr/>
        </p:nvSpPr>
        <p:spPr>
          <a:xfrm>
            <a:off x="479425" y="88265"/>
            <a:ext cx="11558270" cy="6554470"/>
          </a:xfrm>
          <a:prstGeom prst="rect">
            <a:avLst/>
          </a:prstGeom>
          <a:noFill/>
        </p:spPr>
        <p:txBody>
          <a:bodyPr wrap="square" rtlCol="0" anchor="t">
            <a:spAutoFit/>
          </a:bodyPr>
          <a:p>
            <a:r>
              <a:rPr lang="en-US" altLang="zh-CN" sz="2800"/>
              <a:t>                                    </a:t>
            </a:r>
            <a:r>
              <a:rPr lang="zh-CN" altLang="en-US" sz="2800"/>
              <a:t>陌上桑</a:t>
            </a:r>
            <a:endParaRPr lang="zh-CN" altLang="en-US" sz="2800"/>
          </a:p>
          <a:p>
            <a:r>
              <a:rPr lang="en-US" altLang="zh-CN" sz="2800"/>
              <a:t>                                     </a:t>
            </a:r>
            <a:r>
              <a:rPr lang="zh-CN" altLang="en-US" sz="2800"/>
              <a:t>汉乐府</a:t>
            </a:r>
            <a:endParaRPr lang="zh-CN" altLang="en-US" sz="2800"/>
          </a:p>
          <a:p>
            <a:r>
              <a:rPr lang="zh-CN" altLang="en-US" sz="2800"/>
              <a:t>日出东南隅， 照我秦氏楼。秦氏有好女， 自名为罗敷。</a:t>
            </a:r>
            <a:endParaRPr lang="zh-CN" altLang="en-US" sz="2800"/>
          </a:p>
          <a:p>
            <a:r>
              <a:rPr lang="zh-CN" altLang="en-US" sz="2800"/>
              <a:t>罗敷喜蚕桑， 采桑城南隅。</a:t>
            </a:r>
            <a:r>
              <a:rPr lang="zh-CN" altLang="en-US" sz="2800">
                <a:solidFill>
                  <a:srgbClr val="FF0000"/>
                </a:solidFill>
              </a:rPr>
              <a:t>青丝为笼系， 桂枝为笼钩。</a:t>
            </a:r>
            <a:endParaRPr lang="zh-CN" altLang="en-US" sz="2800">
              <a:solidFill>
                <a:srgbClr val="FF0000"/>
              </a:solidFill>
            </a:endParaRPr>
          </a:p>
          <a:p>
            <a:r>
              <a:rPr lang="zh-CN" altLang="en-US" sz="2800">
                <a:solidFill>
                  <a:srgbClr val="FF0000"/>
                </a:solidFill>
              </a:rPr>
              <a:t>头上倭堕髻， 耳中明月珠。缃绮为下裙， 紫绮为上襦</a:t>
            </a:r>
            <a:r>
              <a:rPr lang="zh-CN" altLang="en-US" sz="2800"/>
              <a:t>。</a:t>
            </a:r>
            <a:endParaRPr lang="zh-CN" altLang="en-US" sz="2800"/>
          </a:p>
          <a:p>
            <a:r>
              <a:rPr lang="zh-CN" altLang="en-US" sz="2800">
                <a:solidFill>
                  <a:schemeClr val="accent1">
                    <a:lumMod val="75000"/>
                  </a:schemeClr>
                </a:solidFill>
              </a:rPr>
              <a:t>行者见罗敷， 下担捋髭须。少年见罗敷， 脱帽著帩头。</a:t>
            </a:r>
            <a:endParaRPr lang="zh-CN" altLang="en-US" sz="2800">
              <a:solidFill>
                <a:schemeClr val="accent1">
                  <a:lumMod val="75000"/>
                </a:schemeClr>
              </a:solidFill>
            </a:endParaRPr>
          </a:p>
          <a:p>
            <a:r>
              <a:rPr lang="zh-CN" altLang="en-US" sz="2800">
                <a:solidFill>
                  <a:schemeClr val="accent1">
                    <a:lumMod val="75000"/>
                  </a:schemeClr>
                </a:solidFill>
              </a:rPr>
              <a:t>耕者忘其犁， 锄者忘其锄。来归相怒怨， 但坐观罗敷。</a:t>
            </a:r>
            <a:endParaRPr lang="zh-CN" altLang="en-US" sz="2800">
              <a:solidFill>
                <a:schemeClr val="accent1">
                  <a:lumMod val="75000"/>
                </a:schemeClr>
              </a:solidFill>
            </a:endParaRPr>
          </a:p>
          <a:p>
            <a:r>
              <a:rPr lang="zh-CN" altLang="en-US" sz="2800">
                <a:solidFill>
                  <a:schemeClr val="accent1">
                    <a:lumMod val="75000"/>
                  </a:schemeClr>
                </a:solidFill>
              </a:rPr>
              <a:t>使君从南来， 五马立踟蹰。使君遣吏往， 问是谁家姝？</a:t>
            </a:r>
            <a:endParaRPr lang="zh-CN" altLang="en-US" sz="2800"/>
          </a:p>
          <a:p>
            <a:r>
              <a:rPr lang="zh-CN" altLang="en-US" sz="2800" spc="-200">
                <a:solidFill>
                  <a:schemeClr val="tx1"/>
                </a:solidFill>
                <a:uFillTx/>
              </a:rPr>
              <a:t>“</a:t>
            </a:r>
            <a:r>
              <a:rPr lang="zh-CN" altLang="en-US" sz="2800"/>
              <a:t>秦氏有好女，自名为罗敷</a:t>
            </a:r>
            <a:r>
              <a:rPr lang="zh-CN" altLang="en-US" sz="2800" spc="-400">
                <a:solidFill>
                  <a:schemeClr val="tx1"/>
                </a:solidFill>
                <a:uFillTx/>
              </a:rPr>
              <a:t>。”“</a:t>
            </a:r>
            <a:r>
              <a:rPr lang="zh-CN" altLang="en-US" sz="2800"/>
              <a:t>罗敷年几何？”“二十尚不足，</a:t>
            </a:r>
            <a:endParaRPr lang="zh-CN" altLang="en-US" sz="2800"/>
          </a:p>
          <a:p>
            <a:r>
              <a:rPr lang="zh-CN" altLang="en-US" sz="2800"/>
              <a:t>“十五颇有余。” 使君谢罗敷：“宁可共载不？”罗敷前置辞：</a:t>
            </a:r>
            <a:endParaRPr lang="zh-CN" altLang="en-US" sz="2800"/>
          </a:p>
          <a:p>
            <a:r>
              <a:rPr lang="zh-CN" altLang="en-US" sz="2800"/>
              <a:t>“使君一何愚！ 使君自有妇，罗敷自有夫。 东方千余骑，</a:t>
            </a:r>
            <a:endParaRPr lang="zh-CN" altLang="en-US" sz="2800"/>
          </a:p>
          <a:p>
            <a:r>
              <a:rPr lang="zh-CN" altLang="en-US" sz="2800"/>
              <a:t>夫婿居上头。 何用识夫婿？白马从骊驹； 青丝系马尾，</a:t>
            </a:r>
            <a:endParaRPr lang="zh-CN" altLang="en-US" sz="2800"/>
          </a:p>
          <a:p>
            <a:r>
              <a:rPr lang="zh-CN" altLang="en-US" sz="2800"/>
              <a:t>黄金络马头； 腰中鹿卢剑，可直千万余。 十五府小史，</a:t>
            </a:r>
            <a:endParaRPr lang="zh-CN" altLang="en-US" sz="2800"/>
          </a:p>
          <a:p>
            <a:r>
              <a:rPr lang="zh-CN" altLang="en-US" sz="2800"/>
              <a:t>二十朝大夫， 三十侍中郎，四十专城居。 为人洁白皙，</a:t>
            </a:r>
            <a:endParaRPr lang="zh-CN" altLang="en-US" sz="2800"/>
          </a:p>
          <a:p>
            <a:r>
              <a:rPr lang="zh-CN" altLang="en-US" sz="2800"/>
              <a:t>鬑鬑颇有须。 盈盈公府步，冉冉府中趋。 坐中数千人，皆言夫婿殊。”</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2395" y="104775"/>
            <a:ext cx="12165330" cy="6892925"/>
          </a:xfrm>
          <a:prstGeom prst="rect">
            <a:avLst/>
          </a:prstGeom>
          <a:noFill/>
        </p:spPr>
        <p:txBody>
          <a:bodyPr wrap="square" rtlCol="0" anchor="t">
            <a:spAutoFit/>
          </a:bodyPr>
          <a:p>
            <a:r>
              <a:rPr lang="zh-CN" altLang="en-US" sz="2600">
                <a:solidFill>
                  <a:schemeClr val="tx1"/>
                </a:solidFill>
                <a:uFillTx/>
              </a:rPr>
              <a:t>君望毅而问曰：“岂非人间之人乎？”对曰：“然。”毅而设拜，君亦拜，命坐于灵虚之下。谓毅曰：“水府幽深，寡人暗昧，夫子不远千里，将有为乎？”毅曰：“毅，大王之乡人也。长于楚，游学于秦。昨下第，闲驱泾水右涘，见大王爱女牧羊于野，风鬟雨鬓，所不忍睹。毅因诘之，谓毅曰：‘为夫婿所薄，舅姑不念，以至于此’。悲泗淋漓，诚怛人心。遂托书于毅。毅许之，今以至此。”因取书进之。洞庭君览毕，以袖掩面而泣曰：“老父之罪，不能鉴听，坐贻聋瞽，使闺窗孺弱，远罹构害。公，乃陌上人也，而能急之。幸被齿发，何敢负德！”词毕，又哀咤良久。左右皆流涕。时有宦人密侍君者，君以书授之，令达宫中。</a:t>
            </a:r>
            <a:r>
              <a:rPr lang="zh-CN" altLang="en-US" sz="2600">
                <a:solidFill>
                  <a:schemeClr val="tx1"/>
                </a:solidFill>
                <a:highlight>
                  <a:srgbClr val="FFFF00"/>
                </a:highlight>
                <a:uFillTx/>
              </a:rPr>
              <a:t>须臾，宫中皆恸哭。君惊，谓左右曰：“疾告宫中，无使有声，恐钱塘所知。</a:t>
            </a:r>
            <a:r>
              <a:rPr lang="zh-CN" altLang="en-US" sz="2600">
                <a:solidFill>
                  <a:schemeClr val="tx1"/>
                </a:solidFill>
                <a:uFillTx/>
              </a:rPr>
              <a:t>”毅曰：“钱塘，何人也？”曰：“寡人之爱弟，昔为钱塘长，今则致政矣。”毅曰：“何故不使知？”曰：“</a:t>
            </a:r>
            <a:r>
              <a:rPr lang="zh-CN" altLang="en-US" sz="2600">
                <a:solidFill>
                  <a:schemeClr val="tx1"/>
                </a:solidFill>
                <a:highlight>
                  <a:srgbClr val="FFFF00"/>
                </a:highlight>
                <a:uFillTx/>
              </a:rPr>
              <a:t>以其勇过人耳。昔尧遭洪水九年者，乃此子一怒也。近与天将失意，塞其五山</a:t>
            </a:r>
            <a:r>
              <a:rPr lang="zh-CN" altLang="en-US" sz="2600">
                <a:solidFill>
                  <a:schemeClr val="tx1"/>
                </a:solidFill>
                <a:uFillTx/>
              </a:rPr>
              <a:t>。上帝以寡人有薄德于古今，遂宽其同气之罪。然犹縻系于此，故钱塘之人日日候焉。”</a:t>
            </a:r>
            <a:r>
              <a:rPr lang="zh-CN" altLang="en-US" sz="2600">
                <a:solidFill>
                  <a:srgbClr val="FF0000"/>
                </a:solidFill>
                <a:uFillTx/>
              </a:rPr>
              <a:t>语未毕，而大声忽发，天拆地裂。宫殿摆簸，云烟沸涌。俄有赤龙长千余尺，电目血舌，朱鳞火鬣，项掣金锁，锁牵玉柱。千雷万霆，激绕其身，霰雪雨雹，一时皆下。乃擘青天而飞去</a:t>
            </a:r>
            <a:r>
              <a:rPr lang="zh-CN" altLang="en-US" sz="2600">
                <a:solidFill>
                  <a:schemeClr val="tx1"/>
                </a:solidFill>
                <a:uFillTx/>
              </a:rPr>
              <a:t>。毅恐蹶仆地。君亲起持之曰：“无惧，固无害。”毅良久稍安，乃获自定。因告辞曰：“愿得生归，以避复来。”君曰：“必不如此。其去则然，其来则不然，幸为少尽缱绻。”因命酌互举，以款人事。</a:t>
            </a:r>
            <a:endParaRPr lang="zh-CN" altLang="en-US" sz="2600">
              <a:solidFill>
                <a:schemeClr val="tx1"/>
              </a:solidFill>
              <a:uFillTx/>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7820" y="0"/>
            <a:ext cx="11754485" cy="6554470"/>
          </a:xfrm>
          <a:prstGeom prst="rect">
            <a:avLst/>
          </a:prstGeom>
          <a:noFill/>
        </p:spPr>
        <p:txBody>
          <a:bodyPr wrap="square" rtlCol="0" anchor="t">
            <a:spAutoFit/>
          </a:bodyPr>
          <a:p>
            <a:r>
              <a:rPr lang="en-US" altLang="zh-CN" sz="3000">
                <a:solidFill>
                  <a:schemeClr val="tx1"/>
                </a:solidFill>
                <a:uFillTx/>
              </a:rPr>
              <a:t>                                           </a:t>
            </a:r>
            <a:r>
              <a:rPr lang="zh-CN" altLang="en-US" sz="3000">
                <a:solidFill>
                  <a:schemeClr val="tx1"/>
                </a:solidFill>
                <a:uFillTx/>
              </a:rPr>
              <a:t>观潮</a:t>
            </a:r>
            <a:endParaRPr lang="zh-CN" altLang="en-US" sz="3000">
              <a:solidFill>
                <a:schemeClr val="tx1"/>
              </a:solidFill>
              <a:uFillTx/>
            </a:endParaRPr>
          </a:p>
          <a:p>
            <a:r>
              <a:rPr lang="en-US" altLang="zh-CN" sz="3000">
                <a:solidFill>
                  <a:schemeClr val="tx1"/>
                </a:solidFill>
                <a:uFillTx/>
              </a:rPr>
              <a:t>                                          </a:t>
            </a:r>
            <a:r>
              <a:rPr lang="zh-CN" altLang="en-US" sz="3000">
                <a:solidFill>
                  <a:schemeClr val="tx1"/>
                </a:solidFill>
                <a:uFillTx/>
              </a:rPr>
              <a:t>[ 宋 ] 周密</a:t>
            </a:r>
            <a:endParaRPr lang="zh-CN" altLang="en-US" sz="3000">
              <a:solidFill>
                <a:schemeClr val="tx1"/>
              </a:solidFill>
              <a:uFillTx/>
            </a:endParaRPr>
          </a:p>
          <a:p>
            <a:r>
              <a:rPr lang="en-US" altLang="zh-CN" sz="3000">
                <a:solidFill>
                  <a:schemeClr val="tx1"/>
                </a:solidFill>
                <a:uFillTx/>
              </a:rPr>
              <a:t>       </a:t>
            </a:r>
            <a:r>
              <a:rPr lang="zh-CN" altLang="en-US" sz="3000">
                <a:solidFill>
                  <a:schemeClr val="tx1"/>
                </a:solidFill>
                <a:uFillTx/>
              </a:rPr>
              <a:t>浙江之潮，天下之伟观也。自既望以至十八日最盛。方其远出海门，仅如银线；既而渐近，则玉城雪岭际天而来，大声如雷霆，震撼激射，吞天沃日，势极雄豪。杨诚斋诗云“海涌银为郭，江横玉系腰”者是也。</a:t>
            </a:r>
            <a:endParaRPr lang="zh-CN" altLang="en-US" sz="3000">
              <a:solidFill>
                <a:schemeClr val="tx1"/>
              </a:solidFill>
              <a:uFillTx/>
            </a:endParaRPr>
          </a:p>
          <a:p>
            <a:r>
              <a:rPr lang="en-US" altLang="zh-CN" sz="3000">
                <a:solidFill>
                  <a:schemeClr val="tx1"/>
                </a:solidFill>
                <a:uFillTx/>
              </a:rPr>
              <a:t>       </a:t>
            </a:r>
            <a:r>
              <a:rPr lang="zh-CN" altLang="en-US" sz="3000">
                <a:solidFill>
                  <a:schemeClr val="tx1"/>
                </a:solidFill>
                <a:uFillTx/>
              </a:rPr>
              <a:t>每岁京尹出浙江亭教阅水军，艨艟数百，分列两岸；既而尽奔腾分合五阵之势，并有乘骑弄旗标枪舞刀于水面者，如履平地。倏尔黄烟四起，人物略不相睹，水爆轰震，声如崩山。烟消波静，则一舸无迹，仅有“敌船”为火所焚，随波而逝。</a:t>
            </a:r>
            <a:endParaRPr lang="zh-CN" altLang="en-US" sz="3000">
              <a:solidFill>
                <a:schemeClr val="tx1"/>
              </a:solidFill>
              <a:uFillTx/>
            </a:endParaRPr>
          </a:p>
          <a:p>
            <a:r>
              <a:rPr lang="en-US" altLang="zh-CN" sz="3000">
                <a:solidFill>
                  <a:schemeClr val="tx1"/>
                </a:solidFill>
                <a:uFillTx/>
              </a:rPr>
              <a:t>        </a:t>
            </a:r>
            <a:r>
              <a:rPr lang="zh-CN" altLang="en-US" sz="3000">
                <a:solidFill>
                  <a:schemeClr val="tx1"/>
                </a:solidFill>
                <a:uFillTx/>
              </a:rPr>
              <a:t>吴儿善泅者数百，皆披发文身，手持十幅大彩旗，争先鼓勇，溯迎而上，出没于鲸波万仞中，腾身百变，而旗尾略不沾湿，以此夸能。</a:t>
            </a:r>
            <a:endParaRPr lang="zh-CN" altLang="en-US" sz="3000">
              <a:solidFill>
                <a:schemeClr val="tx1"/>
              </a:solidFill>
              <a:uFillTx/>
            </a:endParaRPr>
          </a:p>
          <a:p>
            <a:r>
              <a:rPr lang="en-US" altLang="zh-CN" sz="3000">
                <a:solidFill>
                  <a:schemeClr val="tx1"/>
                </a:solidFill>
                <a:uFillTx/>
              </a:rPr>
              <a:t>       </a:t>
            </a:r>
            <a:r>
              <a:rPr lang="zh-CN" altLang="en-US" sz="3000">
                <a:solidFill>
                  <a:schemeClr val="tx1"/>
                </a:solidFill>
                <a:uFillTx/>
              </a:rPr>
              <a:t>江干上下十余里间，珠翠罗绮溢目，车马塞途，饮食百物皆倍穹常时，而僦赁看幕，虽席地不容间也。</a:t>
            </a:r>
            <a:endParaRPr lang="zh-CN" altLang="en-US" sz="3000">
              <a:solidFill>
                <a:schemeClr val="tx1"/>
              </a:solidFill>
              <a:uFillTx/>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p:nvPr>
            <p:ph idx="1"/>
          </p:nvPr>
        </p:nvSpPr>
        <p:spPr/>
        <p:txBody>
          <a:bodyPr/>
          <a:p>
            <a:endParaRPr lang="zh-CN" altLang="en-US"/>
          </a:p>
        </p:txBody>
      </p:sp>
      <p:sp>
        <p:nvSpPr>
          <p:cNvPr id="3" name="文本框 2"/>
          <p:cNvSpPr txBox="1"/>
          <p:nvPr/>
        </p:nvSpPr>
        <p:spPr>
          <a:xfrm>
            <a:off x="318770" y="283210"/>
            <a:ext cx="11258550" cy="6389370"/>
          </a:xfrm>
          <a:prstGeom prst="rect">
            <a:avLst/>
          </a:prstGeom>
          <a:noFill/>
        </p:spPr>
        <p:txBody>
          <a:bodyPr wrap="square" rtlCol="0" anchor="t">
            <a:noAutofit/>
          </a:bodyPr>
          <a:p>
            <a:r>
              <a:rPr lang="en-US" altLang="zh-CN" sz="3200"/>
              <a:t>4.</a:t>
            </a:r>
            <a:r>
              <a:rPr lang="zh-CN" altLang="en-US" sz="3200"/>
              <a:t>①材料一所论述的“诗笔”，侧重指与诗歌创作相通的艺术手段和艺术追求（1分，关键点诗歌+手段），如虚实相生的手法、叙事的节奏与韵律、含蓄蕴藉的特色等（1分，此点用小标题概括，如表达成“从人物形象塑造、叙事节奏、含蓄情感三方面阐述诗笔的运用”，也可给分。三个漏写一个不扣分，漏写两个则不给）。</a:t>
            </a:r>
            <a:endParaRPr lang="zh-CN" altLang="en-US" sz="3200"/>
          </a:p>
          <a:p>
            <a:r>
              <a:rPr lang="zh-CN" altLang="en-US" sz="3200"/>
              <a:t>②材料二所论述的“诗笔”，侧重指诗歌在小说叙事过程中所发挥的作用（1分，关键点：诗歌+叙事+作用），如推动情节发展、塑造人物形象、渲染气氛、抒发情感等（1分，三个漏写一个不扣分，漏写两个不给分）。（第二点直接抄材料二第一段，扣1分）</a:t>
            </a:r>
            <a:endParaRPr lang="zh-CN" altLang="en-US" sz="3200"/>
          </a:p>
          <a:p>
            <a:r>
              <a:rPr lang="zh-CN" altLang="en-US" sz="3200"/>
              <a:t>注：在以上基础上，</a:t>
            </a:r>
            <a:r>
              <a:rPr lang="zh-CN" altLang="en-US" sz="3200">
                <a:highlight>
                  <a:srgbClr val="FFFF00"/>
                </a:highlight>
              </a:rPr>
              <a:t>不分点，扣1分。</a:t>
            </a:r>
            <a:endParaRPr lang="zh-CN" altLang="en-US" sz="3200">
              <a:highlight>
                <a:srgbClr val="FFFF00"/>
              </a:highligh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268605" y="283210"/>
            <a:ext cx="11668760" cy="12332335"/>
          </a:xfrm>
          <a:prstGeom prst="rect">
            <a:avLst/>
          </a:prstGeom>
          <a:noFill/>
        </p:spPr>
        <p:txBody>
          <a:bodyPr wrap="square" rtlCol="0" anchor="t">
            <a:noAutofit/>
          </a:bodyPr>
          <a:p>
            <a:r>
              <a:rPr lang="en-US" altLang="zh-CN" sz="2800"/>
              <a:t>5.</a:t>
            </a:r>
            <a:r>
              <a:rPr lang="zh-CN" altLang="en-US" sz="2800"/>
              <a:t>①采用虚实相生之法,写女子之美先用“妖姿媚态，绰有余妍”进行正面描写，然后从虚处着笔，通过崔护的“眷盼”“径往寻之”等来侧面烘托，让读者感到女子美貌如在目前。②重视情境的塑造，如崔护“复往寻之”，其痴情自见;老父哭诉“君杀吾女”“常恍惚若有所失”“遂绝食数日而死”,女子虽未出场，但其痴情可见。③体现抒情的含蓄蕴藉之美,举手投足间暗含深情,如“彼此目注者久之”“送至门”等神态、动作，体现了二人的一见钟情，人物情感的表达含蓄蕴藉。④这篇唐传奇引用崔护的诗歌，既表现崔护的心理，又推动情节发展，干叙事作用甚大。(每点2分,共4分，答到两点即可满分。意思对即可。如有其他答案，只要言之有理，亦可酌情给分)。</a:t>
            </a:r>
            <a:endParaRPr lang="zh-CN" altLang="en-US" sz="2800"/>
          </a:p>
          <a:p>
            <a:r>
              <a:rPr lang="zh-CN" altLang="en-US" sz="2800"/>
              <a:t>如果结合材料一，①人物形象塑造的“诗笔”运用；②叙事节奏的“诗笔”推动；③含蓄情感的“诗笔”表达，三大角度分析，或者结合材料二①对叙事活动进行干预；②成为塑造人物的重要手段；③进行环境氛围的渲染；④情感抒发等四大角度进行作答亦可以。但必须有具体引用分析，加效果的表述。</a:t>
            </a:r>
            <a:endParaRPr lang="zh-CN" altLang="en-US" sz="28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94970" y="250190"/>
            <a:ext cx="11402060" cy="3705225"/>
          </a:xfrm>
          <a:prstGeom prst="rect">
            <a:avLst/>
          </a:prstGeom>
          <a:noFill/>
          <a:ln w="9525">
            <a:noFill/>
          </a:ln>
        </p:spPr>
        <p:txBody>
          <a:bodyPr>
            <a:noAutofit/>
          </a:bodyPr>
          <a:p>
            <a:pPr indent="0"/>
            <a:r>
              <a:rPr lang="zh-CN" sz="3200" b="0">
                <a:cs typeface="等线" charset="0"/>
              </a:rPr>
              <a:t>6.下列对文本相关内容和艺术特色的分析鉴赏，不正确的一项是(3分)A.在日常生活中，秦易名很古怪，</a:t>
            </a:r>
            <a:r>
              <a:rPr lang="zh-CN" sz="3200" b="0">
                <a:solidFill>
                  <a:srgbClr val="FF0000"/>
                </a:solidFill>
                <a:cs typeface="等线" charset="0"/>
              </a:rPr>
              <a:t>他做事没有原则</a:t>
            </a:r>
            <a:r>
              <a:rPr lang="zh-CN" sz="3200" b="0">
                <a:cs typeface="等线" charset="0"/>
              </a:rPr>
              <a:t>，总是无理由地为里弄居民做各种琐事，也不收取报酬。</a:t>
            </a:r>
            <a:endParaRPr lang="zh-CN" altLang="en-US" sz="3200" b="0">
              <a:cs typeface="等线" charset="0"/>
            </a:endParaRPr>
          </a:p>
        </p:txBody>
      </p:sp>
      <p:sp>
        <p:nvSpPr>
          <p:cNvPr id="5" name="文本框 4"/>
          <p:cNvSpPr txBox="1"/>
          <p:nvPr/>
        </p:nvSpPr>
        <p:spPr>
          <a:xfrm>
            <a:off x="226060" y="2324735"/>
            <a:ext cx="11570970" cy="3046095"/>
          </a:xfrm>
          <a:prstGeom prst="rect">
            <a:avLst/>
          </a:prstGeom>
          <a:noFill/>
          <a:ln w="9525">
            <a:noFill/>
          </a:ln>
        </p:spPr>
        <p:txBody>
          <a:bodyPr wrap="square">
            <a:spAutoFit/>
          </a:bodyPr>
          <a:p>
            <a:pPr indent="0"/>
            <a:r>
              <a:rPr lang="zh-CN" sz="3200" b="1">
                <a:ea typeface="宋体" panose="02010600030101010101" pitchFamily="2" charset="-122"/>
                <a:cs typeface="Times New Roman" panose="02020603050405020304" charset="0"/>
              </a:rPr>
              <a:t>（</a:t>
            </a:r>
            <a:r>
              <a:rPr lang="en-US" altLang="zh-CN" sz="3200" b="1">
                <a:ea typeface="宋体" panose="02010600030101010101" pitchFamily="2" charset="-122"/>
                <a:cs typeface="Times New Roman" panose="02020603050405020304" charset="0"/>
              </a:rPr>
              <a:t>17</a:t>
            </a:r>
            <a:r>
              <a:rPr lang="zh-CN" altLang="en-US" sz="3200" b="1">
                <a:ea typeface="宋体" panose="02010600030101010101" pitchFamily="2" charset="-122"/>
                <a:cs typeface="Times New Roman" panose="02020603050405020304" charset="0"/>
              </a:rPr>
              <a:t>周选择题）</a:t>
            </a:r>
            <a:r>
              <a:rPr lang="zh-CN" sz="3200" b="1">
                <a:ea typeface="宋体" panose="02010600030101010101" pitchFamily="2" charset="-122"/>
                <a:cs typeface="Times New Roman" panose="02020603050405020304" charset="0"/>
              </a:rPr>
              <a:t>9．下列对小说相关内容的理解，正确的一项是</a:t>
            </a:r>
            <a:r>
              <a:rPr lang="zh-CN" sz="3200" b="0">
                <a:ea typeface="宋体" panose="02010600030101010101" pitchFamily="2" charset="-122"/>
                <a:cs typeface="Times New Roman" panose="02020603050405020304" charset="0"/>
              </a:rPr>
              <a:t>A．小说的背景设置在抗日战争和建国初两个特殊时期，讲述了任、朱两个家庭在国家的紧要关头深明大义报效祖国的故事。B．明少爷一身英国呢料西装、德国爱顿皮鞋的装扮，</a:t>
            </a:r>
            <a:r>
              <a:rPr lang="zh-CN" sz="3200" b="1">
                <a:solidFill>
                  <a:srgbClr val="FF0000"/>
                </a:solidFill>
                <a:ea typeface="宋体" panose="02010600030101010101" pitchFamily="2" charset="-122"/>
                <a:cs typeface="Times New Roman" panose="02020603050405020304" charset="0"/>
              </a:rPr>
              <a:t>显现他注重仪表，养尊处优，</a:t>
            </a:r>
            <a:r>
              <a:rPr lang="zh-CN" sz="3200" b="0">
                <a:ea typeface="宋体" panose="02010600030101010101" pitchFamily="2" charset="-122"/>
                <a:cs typeface="Times New Roman" panose="02020603050405020304" charset="0"/>
              </a:rPr>
              <a:t>和下文写他投身新四军形成反差。</a:t>
            </a:r>
            <a:endParaRPr lang="zh-CN" altLang="en-US" sz="3200" b="0">
              <a:ea typeface="宋体" panose="02010600030101010101" pitchFamily="2" charset="-122"/>
              <a:cs typeface="Times New Roman" panose="020206030504050203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176"/>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176"/>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176"/>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wm#"/>
  <p:tag name="KSO_WM_TAG_VERSION" val="1.0"/>
  <p:tag name="KSO_WM_TEMPLATE_CATEGORY" val="custom"/>
  <p:tag name="KSO_WM_TEMPLATE_INDEX" val="20205176"/>
  <p:tag name="KSO_WM_UNIT_COMPATIBLE" val="0"/>
  <p:tag name="KSO_WM_UNIT_DIAGRAM_ISNUMVISUAL" val="0"/>
  <p:tag name="KSO_WM_UNIT_DIAGRAM_ISREFERUNIT" val="0"/>
  <p:tag name="KSO_WM_UNIT_HIGHLIGHT" val="0"/>
  <p:tag name="KSO_WM_UNIT_ID" val="custom20205176_1*a*1"/>
  <p:tag name="KSO_WM_UNIT_INDEX" val="1"/>
  <p:tag name="KSO_WM_UNIT_ISCONTENTSTITLE" val="0"/>
  <p:tag name="KSO_WM_UNIT_ISNUMDGMTITLE" val="0"/>
  <p:tag name="KSO_WM_UNIT_LAYERLEVEL" val="1"/>
  <p:tag name="KSO_WM_UNIT_NOCLEAR" val="0"/>
  <p:tag name="KSO_WM_UNIT_PRESET_TEXT" val="空白演示"/>
  <p:tag name="KSO_WM_UNIT_SHOW_EDIT_AREA_INDICATION" val="1"/>
  <p:tag name="KSO_WM_UNIT_TYPE" val="a"/>
  <p:tag name="KSO_WM_UNIT_VALUE" val="28"/>
</p:tagLst>
</file>

<file path=ppt/tags/tag64.xml><?xml version="1.0" encoding="utf-8"?>
<p:tagLst xmlns:p="http://schemas.openxmlformats.org/presentationml/2006/main">
  <p:tag name="KSO_WM_BEAUTIFY_FLAG" val="#wm#"/>
  <p:tag name="KSO_WM_SLIDE_ID" val="custom20205176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176"/>
  <p:tag name="KSO_WM_TEMPLATE_MASTER_TYPE" val="0"/>
  <p:tag name="KSO_WM_TEMPLATE_SUBCATEGORY" val="19"/>
  <p:tag name="KSO_WM_TEMPLATE_THUMBS_INDEX" val="1、4、7、12、13、14、15、16、17、18、20、24、25、28、33、36、40、43、44"/>
  <p:tag name="KSO_WM_UNIT_SHOW_EDIT_AREA_INDICATION" val="1"/>
</p:tagLst>
</file>

<file path=ppt/tags/tag65.xml><?xml version="1.0" encoding="utf-8"?>
<p:tagLst xmlns:p="http://schemas.openxmlformats.org/presentationml/2006/main">
  <p:tag name="AS_OS" val="Unix 3.10 unknown"/>
  <p:tag name="AS_RELEASE_DATE" val="2020.11.30"/>
  <p:tag name="AS_TITLE" val="Aspose.Slides for Java"/>
  <p:tag name="AS_VERSION" val="20.11"/>
  <p:tag name="KSO_WPP_MARK_KEY" val="a592b50f-a1b7-4189-afd2-aaed66d92987"/>
  <p:tag name="COMMONDATA" val="eyJoZGlkIjoiZDE3Yjg5NTU4OTY1ODU4NTk1OGQ0ZjJkMTVjYTVhODgifQ=="/>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8787</Words>
  <Application>WPS 演示</Application>
  <PresentationFormat/>
  <Paragraphs>229</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Wingdings</vt:lpstr>
      <vt:lpstr>微软雅黑</vt:lpstr>
      <vt:lpstr>Courier New</vt:lpstr>
      <vt:lpstr>方正粗黑宋简体</vt:lpstr>
      <vt:lpstr>Arial Unicode MS</vt:lpstr>
      <vt:lpstr>Calibri</vt:lpstr>
      <vt:lpstr>等线</vt:lpstr>
      <vt:lpstr>Times New Roman</vt:lpstr>
      <vt:lpstr>楷体</vt:lpstr>
      <vt:lpstr>Office 主题​​</vt:lpstr>
      <vt:lpstr>“新材料作文”之哲理思辨类作文审题构思</vt:lpstr>
      <vt:lpstr>考情分析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参考构思（考试时写关键词即可）：</vt:lpstr>
      <vt:lpstr>PowerPoint 演示文稿</vt:lpstr>
      <vt:lpstr>PowerPoint 演示文稿</vt:lpstr>
      <vt:lpstr>PowerPoint 演示文稿</vt:lpstr>
      <vt:lpstr>PowerPoint 演示文稿</vt:lpstr>
      <vt:lpstr>PowerPoint 演示文稿</vt:lpstr>
      <vt:lpstr>PowerPoint 演示文稿</vt:lpstr>
      <vt:lpstr>祝你成功！</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澈麻</cp:lastModifiedBy>
  <cp:revision>2</cp:revision>
  <cp:lastPrinted>2022-04-12T20:38:00Z</cp:lastPrinted>
  <dcterms:created xsi:type="dcterms:W3CDTF">2022-04-12T20:38:00Z</dcterms:created>
  <dcterms:modified xsi:type="dcterms:W3CDTF">2022-12-04T15:13:34Z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E2D0FCD6379842358E78BA3D8DD332C8</vt:lpwstr>
  </property>
  <property fmtid="{D5CDD505-2E9C-101B-9397-08002B2CF9AE}" pid="7" name="KSOProductBuildVer">
    <vt:lpwstr>2052-11.1.0.13607</vt:lpwstr>
  </property>
</Properties>
</file>