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4" r:id="rId11"/>
    <p:sldId id="260" r:id="rId12"/>
    <p:sldId id="269" r:id="rId13"/>
    <p:sldId id="266" r:id="rId14"/>
    <p:sldId id="268" r:id="rId15"/>
    <p:sldId id="267" r:id="rId16"/>
    <p:sldId id="270" r:id="rId17"/>
    <p:sldId id="271" r:id="rId18"/>
    <p:sldId id="272" r:id="rId19"/>
    <p:sldId id="278" r:id="rId20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73" r:id="rId32"/>
    <p:sldId id="274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4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68E1-1CE3-4A4E-A452-4F6DF0661A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B36-DABB-487F-A60A-A1446600E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68E1-1CE3-4A4E-A452-4F6DF0661A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B36-DABB-487F-A60A-A1446600E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68E1-1CE3-4A4E-A452-4F6DF0661A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B36-DABB-487F-A60A-A1446600E844}" type="slidenum">
              <a:rPr lang="zh-CN" altLang="en-US" smtClean="0"/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68E1-1CE3-4A4E-A452-4F6DF0661A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B36-DABB-487F-A60A-A1446600E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68E1-1CE3-4A4E-A452-4F6DF0661A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B36-DABB-487F-A60A-A1446600E844}" type="slidenum">
              <a:rPr lang="zh-CN" altLang="en-US" smtClean="0"/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68E1-1CE3-4A4E-A452-4F6DF0661A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B36-DABB-487F-A60A-A1446600E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68E1-1CE3-4A4E-A452-4F6DF0661A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B36-DABB-487F-A60A-A1446600E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68E1-1CE3-4A4E-A452-4F6DF0661A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B36-DABB-487F-A60A-A1446600E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68E1-1CE3-4A4E-A452-4F6DF0661A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B36-DABB-487F-A60A-A1446600E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68E1-1CE3-4A4E-A452-4F6DF0661A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B36-DABB-487F-A60A-A1446600E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68E1-1CE3-4A4E-A452-4F6DF0661A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B36-DABB-487F-A60A-A1446600E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68E1-1CE3-4A4E-A452-4F6DF0661A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B36-DABB-487F-A60A-A1446600E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68E1-1CE3-4A4E-A452-4F6DF0661A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B36-DABB-487F-A60A-A1446600E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68E1-1CE3-4A4E-A452-4F6DF0661A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B36-DABB-487F-A60A-A1446600E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68E1-1CE3-4A4E-A452-4F6DF0661A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B36-DABB-487F-A60A-A1446600E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68E1-1CE3-4A4E-A452-4F6DF0661A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B36-DABB-487F-A60A-A1446600E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F68E1-1CE3-4A4E-A452-4F6DF0661A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CF8B36-DABB-487F-A60A-A1446600E8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so.gushiwen.org/authorv_7ab3b8200774.aspx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高中文言文学法指导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210" y="0"/>
            <a:ext cx="12062790" cy="6745574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zh-CN" altLang="en-US" sz="2300" dirty="0" smtClean="0">
                <a:solidFill>
                  <a:schemeClr val="bg1"/>
                </a:solidFill>
              </a:rPr>
              <a:t>                                              </a:t>
            </a:r>
            <a:r>
              <a:rPr lang="zh-CN" altLang="en-US" sz="2800" dirty="0" smtClean="0">
                <a:solidFill>
                  <a:schemeClr val="bg1"/>
                </a:solidFill>
              </a:rPr>
              <a:t>石钟山记   </a:t>
            </a:r>
            <a:r>
              <a:rPr lang="zh-CN" altLang="en-US" sz="2300" dirty="0">
                <a:solidFill>
                  <a:schemeClr val="bg1"/>
                </a:solidFill>
              </a:rPr>
              <a:t>苏轼 </a:t>
            </a:r>
            <a:endParaRPr lang="en-US" altLang="zh-CN" sz="2300" dirty="0">
              <a:solidFill>
                <a:schemeClr val="bg1"/>
              </a:solidFill>
            </a:endParaRPr>
          </a:p>
          <a:p>
            <a:r>
              <a:rPr lang="en-US" altLang="zh-CN" sz="2300" dirty="0" smtClean="0">
                <a:solidFill>
                  <a:schemeClr val="bg1"/>
                </a:solidFill>
              </a:rPr>
              <a:t>《</a:t>
            </a:r>
            <a:r>
              <a:rPr lang="zh-CN" altLang="en-US" sz="2300" dirty="0">
                <a:solidFill>
                  <a:schemeClr val="bg1"/>
                </a:solidFill>
              </a:rPr>
              <a:t>水经</a:t>
            </a:r>
            <a:r>
              <a:rPr lang="en-US" altLang="zh-CN" sz="2300" dirty="0">
                <a:solidFill>
                  <a:schemeClr val="bg1"/>
                </a:solidFill>
              </a:rPr>
              <a:t>》</a:t>
            </a:r>
            <a:r>
              <a:rPr lang="zh-CN" altLang="en-US" sz="2300" dirty="0">
                <a:solidFill>
                  <a:schemeClr val="bg1"/>
                </a:solidFill>
              </a:rPr>
              <a:t>云：“彭蠡之口有石钟山焉。”郦元以为下临深潭，微风鼓浪，水石相搏，声如洪钟。是说也，人常疑之。今以钟磬置水中，虽大风浪不能鸣也，而况石乎！至唐李渤始访其遗踪，得双石于潭上，扣而聆之，南声函胡，北音清越，桴止响腾，余韵徐歇。自以为得之矣。然是说也，余尤疑之。石之铿然有声者，所在皆是也，而此独以钟名，何哉？</a:t>
            </a:r>
            <a:endParaRPr lang="zh-CN" altLang="en-US" sz="2300" dirty="0">
              <a:solidFill>
                <a:schemeClr val="bg1"/>
              </a:solidFill>
            </a:endParaRPr>
          </a:p>
          <a:p>
            <a:r>
              <a:rPr lang="zh-CN" altLang="en-US" sz="2300" dirty="0">
                <a:solidFill>
                  <a:schemeClr val="bg1"/>
                </a:solidFill>
              </a:rPr>
              <a:t>元丰七年六月丁丑，余自齐安舟行适临汝，而长子迈将赴饶之德兴尉，送之至湖口，因得观所谓石钟者。寺僧使小童持斧，于乱石间择其一二扣之，硿硿焉。余固笑而不信也。至莫夜月明，独与迈乘小舟，至绝壁下。大石侧立千尺，如猛兽奇鬼，森然欲搏人；而山上栖鹘，闻人声亦惊起，磔磔云霄间；又有若老人咳且笑于山谷中者，或曰此鹳鹤也。余方心动欲还，而大声发于水上，噌吰如钟鼓不绝。舟人大恐。徐而察之，则山下皆石穴罅，不知其浅深，微波入焉，涵淡澎湃而为此也。舟回至两山间，将入港口，有大石当中流，可坐百人，空中而多窍，与风水相吞吐，有窾坎镗鞳之声，与向之噌吰者相应，如乐作焉。因笑谓迈曰：“汝识之乎？噌吰者，周景王之无射也；窾坎镗鞳者，魏庄子之歌钟也。古之人不余欺也！”</a:t>
            </a:r>
            <a:endParaRPr lang="zh-CN" altLang="en-US" sz="2300" dirty="0">
              <a:solidFill>
                <a:schemeClr val="bg1"/>
              </a:solidFill>
            </a:endParaRPr>
          </a:p>
          <a:p>
            <a:r>
              <a:rPr lang="zh-CN" altLang="en-US" sz="2300" b="1" u="sng" dirty="0">
                <a:solidFill>
                  <a:schemeClr val="bg1"/>
                </a:solidFill>
              </a:rPr>
              <a:t>事不目见耳闻，而臆断其有无，可乎？郦元之所见闻，殆与余同，而言之不详；士大夫终不肯以小舟夜泊绝壁之下，故莫能知；而渔工水师虽知而不能言。此世所以不传也。而陋者乃以斧斤考击而求之，自以为得其实。余是以记之，盖叹郦元之简，而笑李渤之陋也。</a:t>
            </a:r>
            <a:endParaRPr lang="zh-CN" altLang="en-US" sz="2300" b="1" u="sng" dirty="0">
              <a:solidFill>
                <a:schemeClr val="bg1"/>
              </a:solidFill>
            </a:endParaRPr>
          </a:p>
          <a:p>
            <a:endParaRPr lang="zh-CN" altLang="en-US" sz="2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"/>
            <a:ext cx="12192000" cy="685800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CN" altLang="en-US" sz="2400" b="1" dirty="0"/>
              <a:t>游褒禅山</a:t>
            </a:r>
            <a:r>
              <a:rPr lang="zh-CN" altLang="en-US" sz="2400" b="1" dirty="0" smtClean="0"/>
              <a:t>记     </a:t>
            </a:r>
            <a:r>
              <a:rPr lang="zh-CN" altLang="en-US" b="1" dirty="0" smtClean="0"/>
              <a:t>（宋）王安石</a:t>
            </a:r>
            <a:endParaRPr lang="zh-CN" altLang="en-US" b="1" dirty="0"/>
          </a:p>
          <a:p>
            <a:r>
              <a:rPr lang="zh-CN" altLang="en-US" dirty="0"/>
              <a:t>　　</a:t>
            </a:r>
            <a:r>
              <a:rPr lang="zh-CN" altLang="en-US" sz="2400" dirty="0"/>
              <a:t>褒禅山亦谓之华（</a:t>
            </a:r>
            <a:r>
              <a:rPr lang="en-US" altLang="zh-CN" sz="2400" dirty="0" err="1"/>
              <a:t>huā</a:t>
            </a:r>
            <a:r>
              <a:rPr lang="zh-CN" altLang="en-US" sz="2400" dirty="0"/>
              <a:t>）山</a:t>
            </a:r>
            <a:r>
              <a:rPr lang="en-US" altLang="zh-CN" sz="2400" dirty="0"/>
              <a:t>(</a:t>
            </a:r>
            <a:r>
              <a:rPr lang="zh-CN" altLang="en-US" sz="2400" dirty="0"/>
              <a:t>褒禅山，旧称华（花）山，位于安徽巢湖市含山县城东北</a:t>
            </a:r>
            <a:r>
              <a:rPr lang="en-US" altLang="zh-CN" sz="2400" dirty="0"/>
              <a:t>7.5</a:t>
            </a:r>
            <a:r>
              <a:rPr lang="zh-CN" altLang="en-US" sz="2400" dirty="0"/>
              <a:t>公里），唐</a:t>
            </a:r>
            <a:r>
              <a:rPr lang="zh-CN" altLang="en-US" sz="2400" dirty="0" smtClean="0"/>
              <a:t>浮图慧</a:t>
            </a:r>
            <a:r>
              <a:rPr lang="zh-CN" altLang="en-US" sz="2400" dirty="0"/>
              <a:t>褒始舍于其址，</a:t>
            </a:r>
            <a:r>
              <a:rPr lang="zh-CN" altLang="en-US" sz="2400" dirty="0" smtClean="0"/>
              <a:t>而卒</a:t>
            </a:r>
            <a:r>
              <a:rPr lang="zh-CN" altLang="en-US" sz="2400" dirty="0"/>
              <a:t>葬之；以</a:t>
            </a:r>
            <a:r>
              <a:rPr lang="zh-CN" altLang="en-US" sz="2400" dirty="0" smtClean="0"/>
              <a:t>故其后</a:t>
            </a:r>
            <a:r>
              <a:rPr lang="zh-CN" altLang="en-US" sz="2400" dirty="0"/>
              <a:t>名之曰“褒禅”。今所谓慧空</a:t>
            </a:r>
            <a:r>
              <a:rPr lang="zh-CN" altLang="en-US" sz="2400" dirty="0" smtClean="0"/>
              <a:t>禅院者</a:t>
            </a:r>
            <a:r>
              <a:rPr lang="zh-CN" altLang="en-US" sz="2400" dirty="0"/>
              <a:t>，褒之庐冢（</a:t>
            </a:r>
            <a:r>
              <a:rPr lang="en-US" altLang="zh-CN" sz="2400" dirty="0" err="1"/>
              <a:t>zhǒng</a:t>
            </a:r>
            <a:r>
              <a:rPr lang="zh-CN" altLang="en-US" sz="2400" dirty="0"/>
              <a:t>）也。距其院东五里，所谓华</a:t>
            </a:r>
            <a:r>
              <a:rPr lang="en-US" altLang="zh-CN" sz="2400" dirty="0"/>
              <a:t>(</a:t>
            </a:r>
            <a:r>
              <a:rPr lang="en-US" altLang="zh-CN" sz="2400" dirty="0" err="1"/>
              <a:t>huā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山洞者</a:t>
            </a:r>
            <a:r>
              <a:rPr lang="zh-CN" altLang="en-US" sz="2400" dirty="0"/>
              <a:t>，以其乃华</a:t>
            </a:r>
            <a:r>
              <a:rPr lang="en-US" altLang="zh-CN" sz="2400" dirty="0"/>
              <a:t>(</a:t>
            </a:r>
            <a:r>
              <a:rPr lang="en-US" altLang="zh-CN" sz="2400" dirty="0" err="1"/>
              <a:t>huā</a:t>
            </a:r>
            <a:r>
              <a:rPr lang="en-US" altLang="zh-CN" sz="2400" dirty="0"/>
              <a:t>)</a:t>
            </a:r>
            <a:r>
              <a:rPr lang="zh-CN" altLang="en-US" sz="2400" dirty="0"/>
              <a:t>山之阳名之也。距洞百余步，有碑仆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pū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道，</a:t>
            </a:r>
            <a:r>
              <a:rPr lang="zh-CN" altLang="en-US" sz="2400" dirty="0"/>
              <a:t>其</a:t>
            </a:r>
            <a:r>
              <a:rPr lang="zh-CN" altLang="en-US" sz="2400" dirty="0" smtClean="0"/>
              <a:t>文漫</a:t>
            </a:r>
            <a:r>
              <a:rPr lang="zh-CN" altLang="en-US" sz="2400" dirty="0"/>
              <a:t>灭，</a:t>
            </a:r>
            <a:r>
              <a:rPr lang="zh-CN" altLang="en-US" sz="2400" dirty="0" smtClean="0"/>
              <a:t>独其</a:t>
            </a:r>
            <a:r>
              <a:rPr lang="zh-CN" altLang="en-US" sz="2400" dirty="0"/>
              <a:t>为文犹可识曰“花山”。今言“华（</a:t>
            </a:r>
            <a:r>
              <a:rPr lang="en-US" altLang="zh-CN" sz="2400" dirty="0" err="1"/>
              <a:t>huā</a:t>
            </a:r>
            <a:r>
              <a:rPr lang="zh-CN" altLang="en-US" sz="2400" dirty="0"/>
              <a:t>）”如“华（</a:t>
            </a:r>
            <a:r>
              <a:rPr lang="en-US" altLang="zh-CN" sz="2400" dirty="0" err="1"/>
              <a:t>huá</a:t>
            </a:r>
            <a:r>
              <a:rPr lang="zh-CN" altLang="en-US" sz="2400" dirty="0"/>
              <a:t>）实”之“华（</a:t>
            </a:r>
            <a:r>
              <a:rPr lang="en-US" altLang="zh-CN" sz="2400" dirty="0" err="1"/>
              <a:t>huá</a:t>
            </a:r>
            <a:r>
              <a:rPr lang="zh-CN" altLang="en-US" sz="2400" dirty="0"/>
              <a:t>）”者，盖音谬</a:t>
            </a:r>
            <a:r>
              <a:rPr lang="zh-CN" altLang="en-US" sz="2400" dirty="0" smtClean="0"/>
              <a:t>也。</a:t>
            </a:r>
            <a:br>
              <a:rPr lang="zh-CN" altLang="en-US" sz="2400" dirty="0"/>
            </a:br>
            <a:r>
              <a:rPr lang="zh-CN" altLang="en-US" sz="2400" dirty="0"/>
              <a:t>　　其下平旷，有泉侧</a:t>
            </a:r>
            <a:r>
              <a:rPr lang="zh-CN" altLang="en-US" sz="2400" dirty="0" smtClean="0"/>
              <a:t>出，</a:t>
            </a:r>
            <a:r>
              <a:rPr lang="zh-CN" altLang="en-US" sz="2400" dirty="0"/>
              <a:t>而记游者甚众，所谓前洞也。由山</a:t>
            </a:r>
            <a:r>
              <a:rPr lang="zh-CN" altLang="en-US" sz="2400" dirty="0" smtClean="0"/>
              <a:t>以上五六</a:t>
            </a:r>
            <a:r>
              <a:rPr lang="zh-CN" altLang="en-US" sz="2400" dirty="0"/>
              <a:t>里，有穴（</a:t>
            </a:r>
            <a:r>
              <a:rPr lang="en-US" altLang="zh-CN" sz="2400" dirty="0" err="1"/>
              <a:t>xué</a:t>
            </a:r>
            <a:r>
              <a:rPr lang="zh-CN" altLang="en-US" sz="2400" dirty="0"/>
              <a:t>）窈（</a:t>
            </a:r>
            <a:r>
              <a:rPr lang="en-US" altLang="zh-CN" sz="2400" dirty="0" err="1"/>
              <a:t>yǎo</a:t>
            </a:r>
            <a:r>
              <a:rPr lang="zh-CN" altLang="en-US" sz="2400" dirty="0"/>
              <a:t>）然，入之甚寒，</a:t>
            </a:r>
            <a:r>
              <a:rPr lang="zh-CN" altLang="en-US" sz="2400" dirty="0" smtClean="0"/>
              <a:t>问其</a:t>
            </a:r>
            <a:r>
              <a:rPr lang="zh-CN" altLang="en-US" sz="2400" dirty="0"/>
              <a:t>深，则其好游者不能穷也，谓之后洞。余与四人拥</a:t>
            </a:r>
            <a:r>
              <a:rPr lang="zh-CN" altLang="en-US" sz="2400" dirty="0" smtClean="0"/>
              <a:t>火以</a:t>
            </a:r>
            <a:r>
              <a:rPr lang="zh-CN" altLang="en-US" sz="2400" dirty="0"/>
              <a:t>入，入之愈深，其进愈难，而其</a:t>
            </a:r>
            <a:r>
              <a:rPr lang="zh-CN" altLang="en-US" sz="2400" dirty="0" smtClean="0"/>
              <a:t>见愈</a:t>
            </a:r>
            <a:r>
              <a:rPr lang="zh-CN" altLang="en-US" sz="2400" dirty="0"/>
              <a:t>奇。有</a:t>
            </a:r>
            <a:r>
              <a:rPr lang="zh-CN" altLang="en-US" sz="2400" dirty="0" smtClean="0"/>
              <a:t>怠而</a:t>
            </a:r>
            <a:r>
              <a:rPr lang="zh-CN" altLang="en-US" sz="2400" dirty="0"/>
              <a:t>欲出者，曰：“不出，火且尽。”遂与之俱出。</a:t>
            </a:r>
            <a:r>
              <a:rPr lang="zh-CN" altLang="en-US" sz="2400" dirty="0" smtClean="0"/>
              <a:t>盖余</a:t>
            </a:r>
            <a:r>
              <a:rPr lang="zh-CN" altLang="en-US" sz="2400" dirty="0"/>
              <a:t>所至，比好游者尚不能十一，然视其左右，来</a:t>
            </a:r>
            <a:r>
              <a:rPr lang="zh-CN" altLang="en-US" sz="2400" dirty="0" smtClean="0"/>
              <a:t>而记</a:t>
            </a:r>
            <a:r>
              <a:rPr lang="zh-CN" altLang="en-US" sz="2400" dirty="0"/>
              <a:t>之者已少。盖其又深，</a:t>
            </a:r>
            <a:r>
              <a:rPr lang="zh-CN" altLang="en-US" sz="2400" dirty="0" smtClean="0"/>
              <a:t>则其</a:t>
            </a:r>
            <a:r>
              <a:rPr lang="zh-CN" altLang="en-US" sz="2400" dirty="0"/>
              <a:t>至又加少矣。方是</a:t>
            </a:r>
            <a:r>
              <a:rPr lang="zh-CN" altLang="en-US" sz="2400" dirty="0" smtClean="0"/>
              <a:t>时，</a:t>
            </a:r>
            <a:r>
              <a:rPr lang="zh-CN" altLang="en-US" sz="2400" dirty="0"/>
              <a:t>余之力尚足以入，火尚</a:t>
            </a:r>
            <a:r>
              <a:rPr lang="zh-CN" altLang="en-US" sz="2400" dirty="0" smtClean="0"/>
              <a:t>足以明</a:t>
            </a:r>
            <a:r>
              <a:rPr lang="zh-CN" altLang="en-US" sz="2400" dirty="0"/>
              <a:t>也。</a:t>
            </a:r>
            <a:r>
              <a:rPr lang="zh-CN" altLang="en-US" sz="2400" dirty="0" smtClean="0"/>
              <a:t>既其</a:t>
            </a:r>
            <a:r>
              <a:rPr lang="zh-CN" altLang="en-US" sz="2400" dirty="0"/>
              <a:t>出，</a:t>
            </a:r>
            <a:r>
              <a:rPr lang="zh-CN" altLang="en-US" sz="2400" dirty="0" smtClean="0"/>
              <a:t>则或</a:t>
            </a:r>
            <a:r>
              <a:rPr lang="zh-CN" altLang="en-US" sz="2400" dirty="0"/>
              <a:t>咎其欲出</a:t>
            </a:r>
            <a:r>
              <a:rPr lang="zh-CN" altLang="en-US" sz="2400" dirty="0" smtClean="0"/>
              <a:t>者，</a:t>
            </a:r>
            <a:r>
              <a:rPr lang="zh-CN" altLang="en-US" sz="2400" dirty="0"/>
              <a:t>而余亦悔其随之，而不得极夫游之乐也。</a:t>
            </a:r>
            <a:br>
              <a:rPr lang="zh-CN" altLang="en-US" sz="2400" dirty="0"/>
            </a:br>
            <a:r>
              <a:rPr lang="zh-CN" altLang="en-US" sz="2400" dirty="0"/>
              <a:t>　　</a:t>
            </a:r>
            <a:r>
              <a:rPr lang="zh-CN" altLang="en-US" sz="2400" dirty="0" smtClean="0">
                <a:solidFill>
                  <a:srgbClr val="0000CC"/>
                </a:solidFill>
              </a:rPr>
              <a:t>于是余</a:t>
            </a:r>
            <a:r>
              <a:rPr lang="zh-CN" altLang="en-US" sz="2400" dirty="0">
                <a:solidFill>
                  <a:srgbClr val="0000CC"/>
                </a:solidFill>
              </a:rPr>
              <a:t>有叹焉：古人之观于天地、山川、草木、虫鱼、鸟兽，往往有得，以其求思</a:t>
            </a:r>
            <a:r>
              <a:rPr lang="zh-CN" altLang="en-US" sz="2400" dirty="0" smtClean="0">
                <a:solidFill>
                  <a:srgbClr val="0000CC"/>
                </a:solidFill>
              </a:rPr>
              <a:t>之深</a:t>
            </a:r>
            <a:r>
              <a:rPr lang="zh-CN" altLang="en-US" sz="2400" dirty="0">
                <a:solidFill>
                  <a:srgbClr val="0000CC"/>
                </a:solidFill>
              </a:rPr>
              <a:t>而无不在也。</a:t>
            </a:r>
            <a:r>
              <a:rPr lang="zh-CN" altLang="en-US" sz="2400" dirty="0" smtClean="0">
                <a:solidFill>
                  <a:srgbClr val="0000CC"/>
                </a:solidFill>
              </a:rPr>
              <a:t>夫夷以近</a:t>
            </a:r>
            <a:r>
              <a:rPr lang="zh-CN" altLang="en-US" sz="2400" dirty="0">
                <a:solidFill>
                  <a:srgbClr val="0000CC"/>
                </a:solidFill>
              </a:rPr>
              <a:t>，则游者众；险以远，则至者少。而世之奇伟、瑰怪、非常之观，常在于险远，</a:t>
            </a:r>
            <a:r>
              <a:rPr lang="zh-CN" altLang="en-US" sz="2400" dirty="0" smtClean="0">
                <a:solidFill>
                  <a:srgbClr val="0000CC"/>
                </a:solidFill>
              </a:rPr>
              <a:t>而人</a:t>
            </a:r>
            <a:r>
              <a:rPr lang="zh-CN" altLang="en-US" sz="2400" dirty="0">
                <a:solidFill>
                  <a:srgbClr val="0000CC"/>
                </a:solidFill>
              </a:rPr>
              <a:t>之所罕至焉，故非有志者不能至也。有志矣，不随以止也，然力不足者，亦不能至也。有志与力，</a:t>
            </a:r>
            <a:r>
              <a:rPr lang="zh-CN" altLang="en-US" sz="2400" dirty="0" smtClean="0">
                <a:solidFill>
                  <a:srgbClr val="0000CC"/>
                </a:solidFill>
              </a:rPr>
              <a:t>而又</a:t>
            </a:r>
            <a:r>
              <a:rPr lang="zh-CN" altLang="en-US" sz="2400" dirty="0">
                <a:solidFill>
                  <a:srgbClr val="0000CC"/>
                </a:solidFill>
              </a:rPr>
              <a:t>不</a:t>
            </a:r>
            <a:r>
              <a:rPr lang="zh-CN" altLang="en-US" sz="2400" dirty="0" smtClean="0">
                <a:solidFill>
                  <a:srgbClr val="0000CC"/>
                </a:solidFill>
              </a:rPr>
              <a:t>随以</a:t>
            </a:r>
            <a:r>
              <a:rPr lang="zh-CN" altLang="en-US" sz="2400" dirty="0">
                <a:solidFill>
                  <a:srgbClr val="0000CC"/>
                </a:solidFill>
              </a:rPr>
              <a:t>怠，</a:t>
            </a:r>
            <a:r>
              <a:rPr lang="zh-CN" altLang="en-US" sz="2400" dirty="0" smtClean="0">
                <a:solidFill>
                  <a:srgbClr val="0000CC"/>
                </a:solidFill>
              </a:rPr>
              <a:t>至于幽暗</a:t>
            </a:r>
            <a:r>
              <a:rPr lang="zh-CN" altLang="en-US" sz="2400" dirty="0">
                <a:solidFill>
                  <a:srgbClr val="0000CC"/>
                </a:solidFill>
              </a:rPr>
              <a:t>昏惑而无物以相（</a:t>
            </a:r>
            <a:r>
              <a:rPr lang="en-US" altLang="zh-CN" sz="2400" dirty="0" err="1">
                <a:solidFill>
                  <a:srgbClr val="0000CC"/>
                </a:solidFill>
              </a:rPr>
              <a:t>xiàng</a:t>
            </a:r>
            <a:r>
              <a:rPr lang="zh-CN" altLang="en-US" sz="2400" dirty="0">
                <a:solidFill>
                  <a:srgbClr val="0000CC"/>
                </a:solidFill>
              </a:rPr>
              <a:t>）之，亦不能至也。然力</a:t>
            </a:r>
            <a:r>
              <a:rPr lang="zh-CN" altLang="en-US" sz="2400" dirty="0" smtClean="0">
                <a:solidFill>
                  <a:srgbClr val="0000CC"/>
                </a:solidFill>
              </a:rPr>
              <a:t>足以至</a:t>
            </a:r>
            <a:r>
              <a:rPr lang="zh-CN" altLang="en-US" sz="2400" dirty="0">
                <a:solidFill>
                  <a:srgbClr val="0000CC"/>
                </a:solidFill>
              </a:rPr>
              <a:t>焉，于</a:t>
            </a:r>
            <a:r>
              <a:rPr lang="zh-CN" altLang="en-US" sz="2400" dirty="0" smtClean="0">
                <a:solidFill>
                  <a:srgbClr val="0000CC"/>
                </a:solidFill>
              </a:rPr>
              <a:t>人为</a:t>
            </a:r>
            <a:r>
              <a:rPr lang="zh-CN" altLang="en-US" sz="2400" dirty="0">
                <a:solidFill>
                  <a:srgbClr val="0000CC"/>
                </a:solidFill>
              </a:rPr>
              <a:t>可讥，而在己为有悔；尽吾志也而不能至者，可以无悔矣，</a:t>
            </a:r>
            <a:r>
              <a:rPr lang="zh-CN" altLang="en-US" sz="2400" dirty="0" smtClean="0">
                <a:solidFill>
                  <a:srgbClr val="0000CC"/>
                </a:solidFill>
              </a:rPr>
              <a:t>其孰</a:t>
            </a:r>
            <a:r>
              <a:rPr lang="zh-CN" altLang="en-US" sz="2400" dirty="0">
                <a:solidFill>
                  <a:srgbClr val="0000CC"/>
                </a:solidFill>
              </a:rPr>
              <a:t>能讥之乎？此余之所得</a:t>
            </a:r>
            <a:r>
              <a:rPr lang="zh-CN" altLang="en-US" sz="2400" dirty="0" smtClean="0">
                <a:solidFill>
                  <a:srgbClr val="0000CC"/>
                </a:solidFill>
              </a:rPr>
              <a:t>也！</a:t>
            </a:r>
            <a:br>
              <a:rPr lang="zh-CN" altLang="en-US" sz="2400" dirty="0">
                <a:solidFill>
                  <a:srgbClr val="0000CC"/>
                </a:solidFill>
              </a:rPr>
            </a:br>
            <a:r>
              <a:rPr lang="zh-CN" altLang="en-US" sz="2400" dirty="0">
                <a:solidFill>
                  <a:srgbClr val="0000CC"/>
                </a:solidFill>
              </a:rPr>
              <a:t>　　余于仆碑，又以悲夫古书之不存，后世之谬其</a:t>
            </a:r>
            <a:r>
              <a:rPr lang="zh-CN" altLang="en-US" sz="2400" dirty="0" smtClean="0">
                <a:solidFill>
                  <a:srgbClr val="0000CC"/>
                </a:solidFill>
              </a:rPr>
              <a:t>传而</a:t>
            </a:r>
            <a:r>
              <a:rPr lang="zh-CN" altLang="en-US" sz="2400" dirty="0">
                <a:solidFill>
                  <a:srgbClr val="0000CC"/>
                </a:solidFill>
              </a:rPr>
              <a:t>莫能名者，何可胜</a:t>
            </a:r>
            <a:r>
              <a:rPr lang="zh-CN" altLang="en-US" sz="2400" dirty="0" smtClean="0">
                <a:solidFill>
                  <a:srgbClr val="0000CC"/>
                </a:solidFill>
              </a:rPr>
              <a:t>道也</a:t>
            </a:r>
            <a:r>
              <a:rPr lang="zh-CN" altLang="en-US" sz="2400" dirty="0">
                <a:solidFill>
                  <a:srgbClr val="0000CC"/>
                </a:solidFill>
              </a:rPr>
              <a:t>哉！此</a:t>
            </a:r>
            <a:r>
              <a:rPr lang="zh-CN" altLang="en-US" sz="2400" dirty="0" smtClean="0">
                <a:solidFill>
                  <a:srgbClr val="0000CC"/>
                </a:solidFill>
              </a:rPr>
              <a:t>所以学者不可以不深思</a:t>
            </a:r>
            <a:r>
              <a:rPr lang="zh-CN" altLang="en-US" sz="2400" dirty="0">
                <a:solidFill>
                  <a:srgbClr val="0000CC"/>
                </a:solidFill>
              </a:rPr>
              <a:t>而慎取之也。</a:t>
            </a:r>
            <a:br>
              <a:rPr lang="zh-CN" altLang="en-US" sz="2400" dirty="0">
                <a:solidFill>
                  <a:srgbClr val="0000CC"/>
                </a:solidFill>
              </a:rPr>
            </a:br>
            <a:r>
              <a:rPr lang="zh-CN" altLang="en-US" sz="2400" dirty="0"/>
              <a:t>　　四人者：庐</a:t>
            </a:r>
            <a:r>
              <a:rPr lang="zh-CN" altLang="en-US" sz="2400" dirty="0" smtClean="0"/>
              <a:t>陵萧君圭</a:t>
            </a:r>
            <a:r>
              <a:rPr lang="zh-CN" altLang="en-US" sz="2400" dirty="0"/>
              <a:t>君玉，长</a:t>
            </a:r>
            <a:r>
              <a:rPr lang="zh-CN" altLang="en-US" sz="2400" dirty="0" smtClean="0"/>
              <a:t>乐王</a:t>
            </a:r>
            <a:r>
              <a:rPr lang="zh-CN" altLang="en-US" sz="2400" dirty="0"/>
              <a:t>回深父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fǔ</a:t>
            </a:r>
            <a:r>
              <a:rPr lang="en-US" altLang="zh-CN" sz="2400" dirty="0"/>
              <a:t>)</a:t>
            </a:r>
            <a:r>
              <a:rPr lang="zh-CN" altLang="en-US" sz="2400" dirty="0"/>
              <a:t>，余弟</a:t>
            </a:r>
            <a:r>
              <a:rPr lang="zh-CN" altLang="en-US" sz="2400" dirty="0" smtClean="0"/>
              <a:t>安国平父、</a:t>
            </a:r>
            <a:r>
              <a:rPr lang="zh-CN" altLang="en-US" sz="2400" dirty="0"/>
              <a:t>安上纯</a:t>
            </a:r>
            <a:r>
              <a:rPr lang="zh-CN" altLang="en-US" sz="2400" dirty="0" smtClean="0"/>
              <a:t>父。</a:t>
            </a:r>
            <a:br>
              <a:rPr lang="zh-CN" altLang="en-US" sz="2400" dirty="0"/>
            </a:br>
            <a:r>
              <a:rPr lang="zh-CN" altLang="en-US" sz="2400" dirty="0"/>
              <a:t>　　至和</a:t>
            </a:r>
            <a:r>
              <a:rPr lang="zh-CN" altLang="en-US" sz="2400" dirty="0" smtClean="0"/>
              <a:t>元年七月某日</a:t>
            </a:r>
            <a:r>
              <a:rPr lang="zh-CN" altLang="en-US" sz="2400" dirty="0"/>
              <a:t>，临川王某记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09863"/>
            <a:ext cx="12192000" cy="6648137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zh-CN" altLang="en-US" b="1" dirty="0"/>
              <a:t>义</a:t>
            </a:r>
            <a:r>
              <a:rPr lang="zh-CN" altLang="en-US" b="1" dirty="0" smtClean="0"/>
              <a:t>田记  （宋）钱公辅</a:t>
            </a:r>
            <a:endParaRPr lang="zh-CN" altLang="en-US" b="1" dirty="0"/>
          </a:p>
          <a:p>
            <a:r>
              <a:rPr lang="zh-CN" altLang="en-US" sz="2500" b="1" dirty="0" smtClean="0"/>
              <a:t>     </a:t>
            </a:r>
            <a:r>
              <a:rPr lang="zh-CN" alt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范文</a:t>
            </a:r>
            <a:r>
              <a:rPr lang="zh-CN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</a:t>
            </a:r>
            <a:r>
              <a:rPr lang="zh-CN" alt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</a:t>
            </a:r>
            <a:r>
              <a:rPr lang="zh-CN" altLang="en-US" sz="2500" b="1" dirty="0" smtClean="0"/>
              <a:t>，</a:t>
            </a:r>
            <a:r>
              <a:rPr lang="zh-CN" altLang="en-US" sz="2500" b="1" dirty="0"/>
              <a:t>苏人也，平生好</a:t>
            </a:r>
            <a:r>
              <a:rPr lang="zh-CN" altLang="en-US" sz="2500" b="1" dirty="0" smtClean="0"/>
              <a:t>施与，</a:t>
            </a:r>
            <a:r>
              <a:rPr lang="zh-CN" altLang="en-US" sz="2500" b="1" dirty="0"/>
              <a:t>择其亲而贫，疏而贤者，</a:t>
            </a:r>
            <a:r>
              <a:rPr lang="zh-CN" altLang="en-US" sz="2500" b="1" dirty="0" smtClean="0"/>
              <a:t>咸施之</a:t>
            </a:r>
            <a:r>
              <a:rPr lang="zh-CN" altLang="en-US" sz="2500" b="1" dirty="0"/>
              <a:t>。</a:t>
            </a:r>
            <a:endParaRPr lang="zh-CN" altLang="en-US" sz="2500" b="1" dirty="0"/>
          </a:p>
          <a:p>
            <a:r>
              <a:rPr lang="zh-CN" altLang="en-US" sz="2500" b="1" dirty="0"/>
              <a:t>方贵显时，置负</a:t>
            </a:r>
            <a:r>
              <a:rPr lang="zh-CN" altLang="en-US" sz="2500" b="1" dirty="0" smtClean="0"/>
              <a:t>郭常稔之</a:t>
            </a:r>
            <a:r>
              <a:rPr lang="zh-CN" altLang="en-US" sz="2500" b="1" dirty="0"/>
              <a:t>田千亩，号曰义田，以养济群族之人。</a:t>
            </a:r>
            <a:r>
              <a:rPr lang="zh-CN" altLang="en-US" sz="2500" b="1" dirty="0">
                <a:solidFill>
                  <a:srgbClr val="FF0000"/>
                </a:solidFill>
              </a:rPr>
              <a:t>日有食，岁有衣，嫁娶凶葬，皆有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赡</a:t>
            </a:r>
            <a:r>
              <a:rPr lang="zh-CN" altLang="en-US" sz="2500" b="1" dirty="0" smtClean="0"/>
              <a:t>。</a:t>
            </a:r>
            <a:r>
              <a:rPr lang="zh-CN" altLang="en-US" sz="2500" b="1" dirty="0"/>
              <a:t>择族之</a:t>
            </a:r>
            <a:r>
              <a:rPr lang="zh-CN" altLang="en-US" sz="2500" b="1" dirty="0" smtClean="0"/>
              <a:t>长而</a:t>
            </a:r>
            <a:r>
              <a:rPr lang="zh-CN" altLang="en-US" sz="2500" b="1" dirty="0"/>
              <a:t>贤者主其</a:t>
            </a:r>
            <a:r>
              <a:rPr lang="zh-CN" altLang="en-US" sz="2500" b="1" dirty="0" smtClean="0"/>
              <a:t>计，</a:t>
            </a:r>
            <a:r>
              <a:rPr lang="zh-CN" altLang="en-US" sz="2500" b="1" dirty="0"/>
              <a:t>而时共出纳焉。日食人一升，岁衣人一</a:t>
            </a:r>
            <a:r>
              <a:rPr lang="zh-CN" altLang="en-US" sz="2500" b="1" dirty="0" smtClean="0"/>
              <a:t>缣，</a:t>
            </a:r>
            <a:r>
              <a:rPr lang="zh-CN" altLang="en-US" sz="2500" b="1" dirty="0"/>
              <a:t>嫁女者五十千，再嫁者三十千，娶妇者三十千，再娶者十五千，葬者如再嫁之数，葬幼者十千。族之聚者九十口，岁入给稻八百</a:t>
            </a:r>
            <a:r>
              <a:rPr lang="zh-CN" altLang="en-US" sz="2500" b="1" dirty="0" smtClean="0"/>
              <a:t>斛。</a:t>
            </a:r>
            <a:r>
              <a:rPr lang="zh-CN" altLang="en-US" sz="2500" b="1" dirty="0"/>
              <a:t>以其所入，给其所</a:t>
            </a:r>
            <a:r>
              <a:rPr lang="zh-CN" altLang="en-US" sz="2500" b="1" dirty="0" smtClean="0"/>
              <a:t>聚，沛然有余</a:t>
            </a:r>
            <a:r>
              <a:rPr lang="zh-CN" altLang="en-US" sz="2500" b="1" dirty="0"/>
              <a:t>而无穷。</a:t>
            </a:r>
            <a:r>
              <a:rPr lang="zh-CN" altLang="en-US" sz="2500" b="1" dirty="0" smtClean="0"/>
              <a:t>屏而</a:t>
            </a:r>
            <a:r>
              <a:rPr lang="zh-CN" altLang="en-US" sz="2500" b="1" dirty="0"/>
              <a:t>家居</a:t>
            </a:r>
            <a:r>
              <a:rPr lang="zh-CN" altLang="en-US" sz="2500" b="1" dirty="0" smtClean="0"/>
              <a:t>俟代</a:t>
            </a:r>
            <a:r>
              <a:rPr lang="zh-CN" altLang="en-US" sz="2500" b="1" dirty="0"/>
              <a:t>者</a:t>
            </a:r>
            <a:r>
              <a:rPr lang="zh-CN" altLang="en-US" sz="2500" b="1" dirty="0" smtClean="0"/>
              <a:t>与焉</a:t>
            </a:r>
            <a:r>
              <a:rPr lang="zh-CN" altLang="en-US" sz="2500" b="1" dirty="0"/>
              <a:t>；仕而居官者罢其给。此其大</a:t>
            </a:r>
            <a:r>
              <a:rPr lang="zh-CN" altLang="en-US" sz="2500" b="1" dirty="0" smtClean="0"/>
              <a:t>较也</a:t>
            </a:r>
            <a:r>
              <a:rPr lang="zh-CN" altLang="en-US" sz="2500" b="1" dirty="0"/>
              <a:t>。</a:t>
            </a:r>
            <a:endParaRPr lang="zh-CN" altLang="en-US" sz="2500" b="1" dirty="0"/>
          </a:p>
          <a:p>
            <a:r>
              <a:rPr lang="zh-CN" altLang="en-US" sz="2500" b="1" dirty="0"/>
              <a:t>初，公之未贵显也，</a:t>
            </a:r>
            <a:r>
              <a:rPr lang="zh-CN" altLang="en-US" sz="2500" b="1" dirty="0" smtClean="0"/>
              <a:t>尝有</a:t>
            </a:r>
            <a:r>
              <a:rPr lang="zh-CN" altLang="en-US" sz="2500" b="1" dirty="0"/>
              <a:t>志于是矣，而力未</a:t>
            </a:r>
            <a:r>
              <a:rPr lang="zh-CN" altLang="en-US" sz="2500" b="1" dirty="0" smtClean="0"/>
              <a:t>逮者</a:t>
            </a:r>
            <a:r>
              <a:rPr lang="zh-CN" altLang="en-US" sz="2500" b="1" dirty="0"/>
              <a:t>二十年。既而为西</a:t>
            </a:r>
            <a:r>
              <a:rPr lang="zh-CN" altLang="en-US" sz="2500" b="1" dirty="0" smtClean="0"/>
              <a:t>帅，</a:t>
            </a:r>
            <a:r>
              <a:rPr lang="zh-CN" altLang="en-US" sz="2500" b="1" dirty="0"/>
              <a:t>及参</a:t>
            </a:r>
            <a:r>
              <a:rPr lang="zh-CN" altLang="en-US" sz="2500" b="1" dirty="0" smtClean="0"/>
              <a:t>大政，</a:t>
            </a:r>
            <a:r>
              <a:rPr lang="zh-CN" altLang="en-US" sz="2500" b="1" dirty="0"/>
              <a:t>于是始有禄赐之入，而终其志。公既</a:t>
            </a:r>
            <a:r>
              <a:rPr lang="zh-CN" altLang="en-US" sz="2500" b="1" dirty="0" smtClean="0"/>
              <a:t>殁，</a:t>
            </a:r>
            <a:r>
              <a:rPr lang="zh-CN" altLang="en-US" sz="2500" b="1" dirty="0"/>
              <a:t>后世子孙</a:t>
            </a:r>
            <a:r>
              <a:rPr lang="zh-CN" altLang="en-US" sz="2500" b="1" dirty="0" smtClean="0"/>
              <a:t>修其</a:t>
            </a:r>
            <a:r>
              <a:rPr lang="zh-CN" altLang="en-US" sz="2500" b="1" dirty="0"/>
              <a:t>业，承其志，如公之存也。</a:t>
            </a:r>
            <a:r>
              <a:rPr lang="zh-CN" altLang="en-US" sz="2500" b="1" dirty="0">
                <a:solidFill>
                  <a:srgbClr val="FF0000"/>
                </a:solidFill>
              </a:rPr>
              <a:t>公虽位充禄厚，而贫终其身。殁之日，身无以为敛，子无以为丧</a:t>
            </a:r>
            <a:r>
              <a:rPr lang="zh-CN" altLang="en-US" sz="2500" b="1" dirty="0"/>
              <a:t>，唯以施贫活族之义，遗其子而已。</a:t>
            </a:r>
            <a:endParaRPr lang="zh-CN" altLang="en-US" sz="2500" b="1" dirty="0"/>
          </a:p>
          <a:p>
            <a:r>
              <a:rPr lang="zh-CN" altLang="en-US" sz="2500" b="1" u="sng" dirty="0"/>
              <a:t>昔</a:t>
            </a:r>
            <a:r>
              <a:rPr lang="zh-CN" altLang="en-US" sz="2500" b="1" u="sng" dirty="0" smtClean="0"/>
              <a:t>晏平</a:t>
            </a:r>
            <a:r>
              <a:rPr lang="zh-CN" altLang="en-US" sz="2500" b="1" dirty="0" smtClean="0"/>
              <a:t>仲敝车羸马</a:t>
            </a:r>
            <a:r>
              <a:rPr lang="zh-CN" altLang="en-US" sz="2500" b="1" dirty="0"/>
              <a:t>，桓</a:t>
            </a:r>
            <a:r>
              <a:rPr lang="zh-CN" altLang="en-US" sz="2500" b="1" dirty="0" smtClean="0"/>
              <a:t>子曰</a:t>
            </a:r>
            <a:r>
              <a:rPr lang="zh-CN" altLang="en-US" sz="2500" b="1" dirty="0"/>
              <a:t>：”是隐君之赐也。“</a:t>
            </a:r>
            <a:r>
              <a:rPr lang="zh-CN" altLang="en-US" sz="2500" b="1" dirty="0" smtClean="0"/>
              <a:t>晏子曰</a:t>
            </a:r>
            <a:r>
              <a:rPr lang="zh-CN" altLang="en-US" sz="2500" b="1" dirty="0"/>
              <a:t>：”自臣之贵，父之族，无不乘车者；母之族，无不足于衣食者；妻之族，无</a:t>
            </a:r>
            <a:r>
              <a:rPr lang="zh-CN" altLang="en-US" sz="2500" b="1" dirty="0" smtClean="0"/>
              <a:t>冻馁者</a:t>
            </a:r>
            <a:r>
              <a:rPr lang="zh-CN" altLang="en-US" sz="2500" b="1" dirty="0"/>
              <a:t>；齐国之士，待臣而举火者，三百余人。以此而为隐君之赐乎？彰君之赐乎？“于是齐</a:t>
            </a:r>
            <a:r>
              <a:rPr lang="zh-CN" altLang="en-US" sz="2500" b="1" dirty="0" smtClean="0"/>
              <a:t>侯以晏</a:t>
            </a:r>
            <a:r>
              <a:rPr lang="zh-CN" altLang="en-US" sz="2500" b="1" dirty="0"/>
              <a:t>子之</a:t>
            </a:r>
            <a:r>
              <a:rPr lang="zh-CN" altLang="en-US" sz="2500" b="1" dirty="0" smtClean="0"/>
              <a:t>觞而</a:t>
            </a:r>
            <a:r>
              <a:rPr lang="zh-CN" altLang="en-US" sz="2500" b="1" dirty="0"/>
              <a:t>觞桓子。予尝爱晏子好仁，齐侯知贤，而桓子服</a:t>
            </a:r>
            <a:r>
              <a:rPr lang="zh-CN" altLang="en-US" sz="2500" b="1" dirty="0" smtClean="0"/>
              <a:t>义也</a:t>
            </a:r>
            <a:r>
              <a:rPr lang="zh-CN" altLang="en-US" sz="2500" b="1" dirty="0"/>
              <a:t>。又爱晏子之仁有等级，而言有次也；先父族，次母族，次妻族，而后及其疏远之贤。</a:t>
            </a:r>
            <a:r>
              <a:rPr lang="zh-CN" altLang="en-US" sz="2500" b="1" dirty="0" smtClean="0"/>
              <a:t>孟子曰</a:t>
            </a:r>
            <a:r>
              <a:rPr lang="zh-CN" altLang="en-US" sz="2500" b="1" dirty="0"/>
              <a:t>：”亲亲而仁民，仁民而爱物。“晏子为近之。观文正之义，贤于平仲，其规模远举又疑过之。</a:t>
            </a:r>
            <a:endParaRPr lang="zh-CN" altLang="en-US" sz="2500" b="1" dirty="0"/>
          </a:p>
          <a:p>
            <a:r>
              <a:rPr lang="zh-CN" altLang="en-US" sz="2500" b="1" dirty="0"/>
              <a:t>呜呼！世之都</a:t>
            </a:r>
            <a:r>
              <a:rPr lang="zh-CN" altLang="en-US" sz="2500" b="1" dirty="0" smtClean="0"/>
              <a:t>三公</a:t>
            </a:r>
            <a:r>
              <a:rPr lang="zh-CN" altLang="en-US" sz="2500" b="1" dirty="0"/>
              <a:t>位，享万</a:t>
            </a:r>
            <a:r>
              <a:rPr lang="zh-CN" altLang="en-US" sz="2500" b="1" dirty="0" smtClean="0"/>
              <a:t>钟禄</a:t>
            </a:r>
            <a:r>
              <a:rPr lang="zh-CN" altLang="en-US" sz="2500" b="1" dirty="0"/>
              <a:t>，其</a:t>
            </a:r>
            <a:r>
              <a:rPr lang="zh-CN" altLang="en-US" sz="2500" b="1" dirty="0" smtClean="0"/>
              <a:t>邸第之</a:t>
            </a:r>
            <a:r>
              <a:rPr lang="zh-CN" altLang="en-US" sz="2500" b="1" dirty="0"/>
              <a:t>雄，车舆之饰，</a:t>
            </a:r>
            <a:r>
              <a:rPr lang="zh-CN" altLang="en-US" sz="2500" b="1" dirty="0" smtClean="0"/>
              <a:t>声色之</a:t>
            </a:r>
            <a:r>
              <a:rPr lang="zh-CN" altLang="en-US" sz="2500" b="1" dirty="0"/>
              <a:t>多，</a:t>
            </a:r>
            <a:r>
              <a:rPr lang="zh-CN" altLang="en-US" sz="2500" b="1" dirty="0" smtClean="0"/>
              <a:t>妻孥之</a:t>
            </a:r>
            <a:r>
              <a:rPr lang="zh-CN" altLang="en-US" sz="2500" b="1" dirty="0"/>
              <a:t>富，止乎一己而已，而族之人不得其门而入者，岂少也哉！况于施贤乎！其下为卿，为大夫，为</a:t>
            </a:r>
            <a:r>
              <a:rPr lang="zh-CN" altLang="en-US" sz="2500" b="1" dirty="0" smtClean="0"/>
              <a:t>士，</a:t>
            </a:r>
            <a:r>
              <a:rPr lang="zh-CN" altLang="en-US" sz="2500" b="1" dirty="0"/>
              <a:t>廪</a:t>
            </a:r>
            <a:r>
              <a:rPr lang="zh-CN" altLang="en-US" sz="2500" b="1" dirty="0" smtClean="0"/>
              <a:t>稍之</a:t>
            </a:r>
            <a:r>
              <a:rPr lang="zh-CN" altLang="en-US" sz="2500" b="1" dirty="0"/>
              <a:t>充，奉养之厚，止乎一己而已；而族之人操壶</a:t>
            </a:r>
            <a:r>
              <a:rPr lang="zh-CN" altLang="en-US" sz="2500" b="1" dirty="0" smtClean="0"/>
              <a:t>瓢，</a:t>
            </a:r>
            <a:r>
              <a:rPr lang="zh-CN" altLang="en-US" sz="2500" b="1" dirty="0"/>
              <a:t>为沟中</a:t>
            </a:r>
            <a:r>
              <a:rPr lang="zh-CN" altLang="en-US" sz="2500" b="1" dirty="0" smtClean="0"/>
              <a:t>瘠者</a:t>
            </a:r>
            <a:r>
              <a:rPr lang="zh-CN" altLang="en-US" sz="2500" b="1" dirty="0"/>
              <a:t>，又岂少哉？况于他人乎！是皆公之罪人也。</a:t>
            </a:r>
            <a:endParaRPr lang="zh-CN" altLang="en-US" sz="2500" b="1" dirty="0"/>
          </a:p>
          <a:p>
            <a:r>
              <a:rPr lang="zh-CN" altLang="en-US" sz="2500" b="1" dirty="0"/>
              <a:t>公之忠义满朝廷，事业满边</a:t>
            </a:r>
            <a:r>
              <a:rPr lang="zh-CN" altLang="en-US" sz="2500" b="1" dirty="0" smtClean="0"/>
              <a:t>隅，</a:t>
            </a:r>
            <a:r>
              <a:rPr lang="zh-CN" altLang="en-US" sz="2500" b="1" dirty="0"/>
              <a:t>功名满天下，后必有史官书之者，予可无录也。独高其义，因以遗于世云。 </a:t>
            </a:r>
            <a:endParaRPr lang="zh-CN" altLang="en-US"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42033" cy="709034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多角度对比以突出</a:t>
            </a:r>
            <a:r>
              <a:rPr lang="zh-CN" altLang="en-US" sz="2400" dirty="0">
                <a:solidFill>
                  <a:srgbClr val="FF0000"/>
                </a:solidFill>
              </a:rPr>
              <a:t>了范仲淹设置义田“好施与”的美德懿行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①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范仲淹</a:t>
            </a:r>
            <a:r>
              <a:rPr lang="zh-CN" altLang="en-US" sz="2400" b="1" dirty="0">
                <a:solidFill>
                  <a:srgbClr val="0000CC"/>
                </a:solidFill>
              </a:rPr>
              <a:t>对人、对己的对比</a:t>
            </a:r>
            <a:r>
              <a:rPr lang="zh-CN" altLang="en-US" sz="2400" dirty="0"/>
              <a:t>。</a:t>
            </a:r>
            <a:r>
              <a:rPr lang="zh-CN" altLang="en-US" sz="2400" kern="0" spc="-60" dirty="0" smtClean="0"/>
              <a:t>范仲淹“</a:t>
            </a:r>
            <a:r>
              <a:rPr lang="zh-CN" altLang="en-US" sz="2400" kern="0" spc="-60" dirty="0"/>
              <a:t>虽位充禄厚，而贫终其身。殁之日，身无以为敛，子无以为丧”，但他为族人没置义田，其仁爱之心，却无微不至。首段“日有食”五句总写义田的作用和管理方式。以下即分写对族人日食岁衣，嫁女娶妇，再嫁再娶，葬者、葬幼者、家居、居官者的具体养济之法</a:t>
            </a:r>
            <a:r>
              <a:rPr lang="zh-CN" altLang="en-US" sz="2400" kern="0" spc="-60" dirty="0" smtClean="0"/>
              <a:t>。将繁琐事写得简洁</a:t>
            </a:r>
            <a:r>
              <a:rPr lang="zh-CN" altLang="en-US" sz="2400" kern="0" spc="-60" dirty="0"/>
              <a:t>利落，有条不紊</a:t>
            </a:r>
            <a:r>
              <a:rPr lang="zh-CN" altLang="en-US" sz="2400" kern="0" spc="-60" dirty="0" smtClean="0"/>
              <a:t>，正体</a:t>
            </a:r>
            <a:r>
              <a:rPr lang="zh-CN" altLang="en-US" sz="2400" kern="0" spc="-60" dirty="0"/>
              <a:t>现出范仲淹设置义田，是悉心尽力，慎重其事</a:t>
            </a:r>
            <a:r>
              <a:rPr lang="zh-CN" altLang="en-US" sz="2400" kern="0" spc="-60" dirty="0" smtClean="0"/>
              <a:t>。</a:t>
            </a:r>
            <a:endParaRPr lang="en-US" altLang="zh-CN" sz="2400" kern="0" spc="-60" dirty="0" smtClean="0"/>
          </a:p>
          <a:p>
            <a:r>
              <a:rPr lang="zh-CN" altLang="en-US" sz="2400" dirty="0" smtClean="0"/>
              <a:t>②</a:t>
            </a:r>
            <a:r>
              <a:rPr lang="zh-CN" altLang="en-US" sz="2400" b="1" dirty="0">
                <a:solidFill>
                  <a:srgbClr val="0000CC"/>
                </a:solidFill>
              </a:rPr>
              <a:t>拿古人对比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。</a:t>
            </a:r>
            <a:r>
              <a:rPr lang="zh-CN" altLang="en-US" sz="2400" spc="-80" dirty="0" smtClean="0"/>
              <a:t>第</a:t>
            </a:r>
            <a:r>
              <a:rPr lang="zh-CN" altLang="en-US" sz="2400" spc="-80" dirty="0"/>
              <a:t>三段写春秋</a:t>
            </a:r>
            <a:r>
              <a:rPr lang="zh-CN" altLang="en-US" sz="2400" spc="-80" dirty="0" smtClean="0"/>
              <a:t>时齐宰相</a:t>
            </a:r>
            <a:r>
              <a:rPr lang="zh-CN" altLang="en-US" sz="2400" spc="-80" dirty="0"/>
              <a:t>晏婴“彰君之赐”的故事，赞扬“晏子好仁”。</a:t>
            </a:r>
            <a:r>
              <a:rPr lang="zh-CN" altLang="en-US" sz="2400" spc="-80" dirty="0" smtClean="0"/>
              <a:t>但意</a:t>
            </a:r>
            <a:r>
              <a:rPr lang="zh-CN" altLang="en-US" sz="2400" spc="-80" dirty="0"/>
              <a:t>不在此，</a:t>
            </a:r>
            <a:r>
              <a:rPr lang="zh-CN" altLang="en-US" sz="2400" spc="-80" dirty="0" smtClean="0"/>
              <a:t>而是由此</a:t>
            </a:r>
            <a:r>
              <a:rPr lang="zh-CN" altLang="en-US" sz="2400" spc="-80" dirty="0"/>
              <a:t>指出范仲淹</a:t>
            </a:r>
            <a:r>
              <a:rPr lang="zh-CN" altLang="en-US" sz="2400" spc="-80" dirty="0" smtClean="0"/>
              <a:t>设义田“</a:t>
            </a:r>
            <a:r>
              <a:rPr lang="zh-CN" altLang="en-US" sz="2400" spc="-80" dirty="0"/>
              <a:t>贤于平仲</a:t>
            </a:r>
            <a:r>
              <a:rPr lang="zh-CN" altLang="en-US" sz="2400" spc="-80" dirty="0" smtClean="0"/>
              <a:t>”之“</a:t>
            </a:r>
            <a:r>
              <a:rPr lang="zh-CN" altLang="en-US" sz="2400" spc="-80" dirty="0"/>
              <a:t>彰君之赐”。</a:t>
            </a:r>
            <a:r>
              <a:rPr lang="zh-CN" altLang="en-US" sz="2400" spc="-80" dirty="0" smtClean="0"/>
              <a:t>因义</a:t>
            </a:r>
            <a:r>
              <a:rPr lang="zh-CN" altLang="en-US" sz="2400" spc="-80" dirty="0"/>
              <a:t>田不仅规模大</a:t>
            </a:r>
            <a:r>
              <a:rPr lang="zh-CN" altLang="en-US" sz="2400" spc="-80" dirty="0" smtClean="0"/>
              <a:t>，且</a:t>
            </a:r>
            <a:r>
              <a:rPr lang="zh-CN" altLang="en-US" sz="2400" spc="-80" dirty="0"/>
              <a:t>是从长远</a:t>
            </a:r>
            <a:r>
              <a:rPr lang="zh-CN" altLang="en-US" sz="2400" spc="-80" dirty="0" smtClean="0"/>
              <a:t>考虑。</a:t>
            </a:r>
            <a:r>
              <a:rPr lang="zh-CN" altLang="en-US" sz="2400" spc="-80" dirty="0"/>
              <a:t>他</a:t>
            </a:r>
            <a:r>
              <a:rPr lang="zh-CN" altLang="en-US" sz="2400" spc="-80" dirty="0" smtClean="0"/>
              <a:t>设义</a:t>
            </a:r>
            <a:r>
              <a:rPr lang="zh-CN" altLang="en-US" sz="2400" spc="-80" dirty="0"/>
              <a:t>田千</a:t>
            </a:r>
            <a:r>
              <a:rPr lang="zh-CN" altLang="en-US" sz="2400" spc="-80" dirty="0" smtClean="0"/>
              <a:t>亩，并</a:t>
            </a:r>
            <a:r>
              <a:rPr lang="zh-CN" altLang="en-US" sz="2400" spc="-80" dirty="0"/>
              <a:t>延及后世子孙的“规模远举”。是晏婴无法相比的</a:t>
            </a:r>
            <a:r>
              <a:rPr lang="zh-CN" altLang="en-US" sz="2400" spc="-80" dirty="0" smtClean="0"/>
              <a:t>。</a:t>
            </a:r>
            <a:endParaRPr lang="en-US" altLang="zh-CN" sz="2400" spc="-80" dirty="0" smtClean="0"/>
          </a:p>
          <a:p>
            <a:r>
              <a:rPr lang="zh-CN" altLang="en-US" sz="2400" dirty="0" smtClean="0"/>
              <a:t>③</a:t>
            </a:r>
            <a:r>
              <a:rPr lang="zh-CN" altLang="en-US" sz="2400" b="1" dirty="0">
                <a:solidFill>
                  <a:srgbClr val="0000CC"/>
                </a:solidFill>
              </a:rPr>
              <a:t>拿</a:t>
            </a:r>
            <a:r>
              <a:rPr lang="zh-CN" altLang="en-US" sz="2400" b="1" dirty="0">
                <a:solidFill>
                  <a:srgbClr val="0000CC"/>
                </a:solidFill>
              </a:rPr>
              <a:t>当世之人作对比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。</a:t>
            </a:r>
            <a:r>
              <a:rPr lang="zh-CN" altLang="en-US" sz="2400" spc="-80" dirty="0"/>
              <a:t>第</a:t>
            </a:r>
            <a:r>
              <a:rPr lang="zh-CN" altLang="en-US" sz="2400" spc="-80" dirty="0"/>
              <a:t>四段痛斥当代公卿士大夫“享万钟禄</a:t>
            </a:r>
            <a:r>
              <a:rPr lang="zh-CN" altLang="en-US" sz="2400" spc="-80" dirty="0" smtClean="0"/>
              <a:t>” “</a:t>
            </a:r>
            <a:r>
              <a:rPr lang="zh-CN" altLang="en-US" sz="2400" spc="-80" dirty="0"/>
              <a:t>廪稍之充，奉养之厚，止乎一己而已”与范仲淹以“禄赐之入”，设置义田“养济群族”形成鲜明对比；这些人沉湎于邸第车舆、声色妻孥的享乐，与范仲淹“贫终其身”形成鲜明对比；但他们的族人却“操壶瓢，为沟中瘠”，又与范仲淹的族人“嫁娶凶葬皆有赡”形成鲜明对比。所以说这些人都是”公之罪人”。作者如此痛骂世人之不义，正是为了赞扬范仲淹的仁义之行</a:t>
            </a:r>
            <a:r>
              <a:rPr lang="zh-CN" altLang="en-US" sz="2400" spc="-80" dirty="0" smtClean="0"/>
              <a:t>。</a:t>
            </a:r>
            <a:endParaRPr lang="en-US" altLang="zh-CN" sz="2400" spc="-80" dirty="0" smtClean="0"/>
          </a:p>
          <a:p>
            <a:r>
              <a:rPr lang="zh-CN" altLang="en-US" sz="2400" spc="-80" dirty="0" smtClean="0"/>
              <a:t>④</a:t>
            </a:r>
            <a:r>
              <a:rPr lang="zh-CN" altLang="en-US" sz="2400" b="1" dirty="0">
                <a:solidFill>
                  <a:srgbClr val="0000CC"/>
                </a:solidFill>
              </a:rPr>
              <a:t>大成就与做好小事对比。</a:t>
            </a:r>
            <a:r>
              <a:rPr lang="zh-CN" altLang="en-US" sz="2400" spc="-80" dirty="0" smtClean="0"/>
              <a:t>末段</a:t>
            </a:r>
            <a:r>
              <a:rPr lang="zh-CN" altLang="en-US" sz="2400" spc="-80" dirty="0"/>
              <a:t>称颂范仲淹“忠义满朝廷，事业满边隅，功名满天下”，而偏偏只取他设置义田一事来写，”独高其义”，也是把范仲淹平生的大功大业，与设置义田这件小事作对照．从而更加突出了这件事的意义。可见全文无处不在对比，无处不在借客形主。正是通过对比，范仲淹设置义田的美德懿行，才显示出了它不寻常的意义</a:t>
            </a:r>
            <a:r>
              <a:rPr lang="zh-CN" altLang="en-US" sz="2400" spc="-80" dirty="0"/>
              <a:t>。</a:t>
            </a:r>
            <a:endParaRPr lang="zh-CN" altLang="en-US" sz="2400" spc="-8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42033" cy="709034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zh-CN" altLang="en-US" sz="3200" dirty="0" smtClean="0"/>
              <a:t>叙事特点：</a:t>
            </a:r>
            <a:endParaRPr lang="en-US" altLang="zh-CN" sz="3200" dirty="0" smtClean="0"/>
          </a:p>
          <a:p>
            <a:r>
              <a:rPr lang="zh-CN" altLang="en-US" sz="3200" dirty="0" smtClean="0">
                <a:solidFill>
                  <a:srgbClr val="0000CC"/>
                </a:solidFill>
              </a:rPr>
              <a:t>结构</a:t>
            </a:r>
            <a:r>
              <a:rPr lang="zh-CN" altLang="en-US" sz="3200" dirty="0">
                <a:solidFill>
                  <a:srgbClr val="0000CC"/>
                </a:solidFill>
              </a:rPr>
              <a:t>安排颇具匠心</a:t>
            </a:r>
            <a:r>
              <a:rPr lang="zh-CN" altLang="en-US" sz="3200" dirty="0" smtClean="0">
                <a:solidFill>
                  <a:srgbClr val="0000CC"/>
                </a:solidFill>
              </a:rPr>
              <a:t>。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r>
              <a:rPr lang="zh-CN" altLang="en-US" sz="3000" dirty="0" smtClean="0"/>
              <a:t>从</a:t>
            </a:r>
            <a:r>
              <a:rPr lang="zh-CN" altLang="en-US" sz="3000" dirty="0"/>
              <a:t>第二段开始，每一段都是前文的补充。首段记义田，周详无遗。文章到此，已完成了为义田作记的任务。次段推远说去，追叙范仲淹早有此志，补充说明没置义田之因，为首段</a:t>
            </a:r>
            <a:r>
              <a:rPr lang="zh-CN" altLang="en-US" sz="3000" dirty="0" smtClean="0"/>
              <a:t>生根</a:t>
            </a:r>
            <a:r>
              <a:rPr lang="zh-CN" altLang="en-US" sz="3000" dirty="0"/>
              <a:t>。接着写范仲淹死后，子孙们能够“承其志”，把义田办下去</a:t>
            </a:r>
            <a:r>
              <a:rPr lang="en-US" altLang="zh-CN" sz="3000" dirty="0"/>
              <a:t>——</a:t>
            </a:r>
            <a:r>
              <a:rPr lang="zh-CN" altLang="en-US" sz="3000" dirty="0"/>
              <a:t>仁义之行得到发扬光大。至此，作为设置义田一事，从头到尾，已经十分完整，可以收笔了。然而作者笔锋一转，谓范仲淹死时“身无以为敛，子无以为丧”，与义田中“葬者如再嫁之数，葬幼者十千”前后对照；紧接着“惟以施贫活族之义，遗其子而已”二句，可谓画龙点睛之笔。文章如就此结束，既完整又不落俗套。但事实上文章到此还不过一半篇幅，下面还有三段议论。它们与前两段形成鲜明对照，突出和深化了文章的主题。不仅如此，由于这三段议论置于文末，更给读者以一种欲言不尽的气势，使文章在引古叹今的大开合中波澜起伏。 </a:t>
            </a:r>
            <a:endParaRPr lang="zh-CN" altLang="en-US" sz="3000" dirty="0"/>
          </a:p>
          <a:p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16114" y="0"/>
            <a:ext cx="12258148" cy="700040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2800" b="1" dirty="0"/>
              <a:t>喜雨亭</a:t>
            </a:r>
            <a:r>
              <a:rPr lang="zh-CN" altLang="en-US" sz="2800" b="1" dirty="0" smtClean="0"/>
              <a:t>记   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苏轼</a:t>
            </a:r>
            <a:endParaRPr lang="zh-CN" alt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800" dirty="0"/>
              <a:t>　　</a:t>
            </a:r>
            <a:r>
              <a:rPr lang="zh-CN" altLang="en-US" sz="2600" spc="-80" dirty="0">
                <a:solidFill>
                  <a:srgbClr val="0000CC"/>
                </a:solidFill>
              </a:rPr>
              <a:t>亭以雨名，志喜也</a:t>
            </a:r>
            <a:r>
              <a:rPr lang="zh-CN" altLang="en-US" sz="2600" spc="-80" dirty="0"/>
              <a:t>。古者有喜，则以名物，示不忘也。周公得禾，以名其书；汉武得鼎，以名其年；叔孙胜敌，以名其子。</a:t>
            </a:r>
            <a:r>
              <a:rPr lang="zh-CN" altLang="en-US" sz="2600" u="sng" spc="-80" dirty="0">
                <a:solidFill>
                  <a:srgbClr val="0000CC"/>
                </a:solidFill>
              </a:rPr>
              <a:t>其喜之大小不齐，其示不忘一也</a:t>
            </a:r>
            <a:r>
              <a:rPr lang="zh-CN" altLang="en-US" sz="2600" spc="-80" dirty="0"/>
              <a:t>。</a:t>
            </a:r>
            <a:endParaRPr lang="zh-CN" altLang="en-US" sz="2600" spc="-80" dirty="0"/>
          </a:p>
          <a:p>
            <a:r>
              <a:rPr lang="zh-CN" altLang="en-US" sz="2600" spc="-80" dirty="0"/>
              <a:t>　　予至扶风之明年，始治官舍。为亭于堂之北，而凿池其南，引流种木，以为休息之所。是岁之春，雨麦于岐山之阳，其占为有年。既而</a:t>
            </a:r>
            <a:r>
              <a:rPr lang="zh-CN" altLang="en-US" sz="2600" u="sng" spc="-80" dirty="0"/>
              <a:t>弥月不雨，民方以为忧</a:t>
            </a:r>
            <a:r>
              <a:rPr lang="zh-CN" altLang="en-US" sz="2600" spc="-80" dirty="0"/>
              <a:t>。越三月，</a:t>
            </a:r>
            <a:r>
              <a:rPr lang="zh-CN" altLang="en-US" sz="2600" u="sng" spc="-80" dirty="0"/>
              <a:t>乙卯乃雨</a:t>
            </a:r>
            <a:r>
              <a:rPr lang="zh-CN" altLang="en-US" sz="2600" spc="-80" dirty="0"/>
              <a:t>，</a:t>
            </a:r>
            <a:r>
              <a:rPr lang="zh-CN" altLang="en-US" sz="2600" u="sng" spc="-80" dirty="0"/>
              <a:t>甲子又雨</a:t>
            </a:r>
            <a:r>
              <a:rPr lang="zh-CN" altLang="en-US" sz="2600" spc="-80" dirty="0"/>
              <a:t>，民以为未足。</a:t>
            </a:r>
            <a:r>
              <a:rPr lang="zh-CN" altLang="en-US" sz="2600" u="sng" spc="-80" dirty="0"/>
              <a:t>丁卯大雨，三日乃止</a:t>
            </a:r>
            <a:r>
              <a:rPr lang="zh-CN" altLang="en-US" sz="2600" spc="-80" dirty="0"/>
              <a:t>。官吏相与庆于庭，商贾相与歌于市，农夫相与忭于野，</a:t>
            </a:r>
            <a:r>
              <a:rPr lang="zh-CN" altLang="en-US" sz="2600" u="sng" spc="-80" dirty="0">
                <a:solidFill>
                  <a:srgbClr val="0000CC"/>
                </a:solidFill>
              </a:rPr>
              <a:t>忧者以喜，病者以愈，而吾亭适成</a:t>
            </a:r>
            <a:r>
              <a:rPr lang="zh-CN" altLang="en-US" sz="2600" spc="-80" dirty="0"/>
              <a:t>。</a:t>
            </a:r>
            <a:endParaRPr lang="zh-CN" altLang="en-US" sz="2600" spc="-80" dirty="0"/>
          </a:p>
          <a:p>
            <a:r>
              <a:rPr lang="zh-CN" altLang="en-US" sz="2600" spc="-80" dirty="0"/>
              <a:t>　　于是举酒于亭上，以属客而告之，曰：“五日不雨可乎？”曰：“五日不雨则无麦。”“十日不雨可乎？”曰：“十日不雨则无禾。”“无麦无禾，岁且荐饥，狱讼繁兴，而盗贼滋炽。则吾与二三子，虽欲优游以乐于此亭，其可得耶？今天不遗斯民，始旱而赐之以雨。使吾与二三子得相与优游以乐于此亭者，皆雨之赐也。其又可忘耶？”</a:t>
            </a:r>
            <a:endParaRPr lang="zh-CN" altLang="en-US" sz="2600" spc="-80" dirty="0"/>
          </a:p>
          <a:p>
            <a:r>
              <a:rPr lang="zh-CN" altLang="en-US" sz="2600" spc="-80" dirty="0"/>
              <a:t>　　既以名</a:t>
            </a:r>
            <a:r>
              <a:rPr lang="zh-CN" altLang="en-US" sz="2600" spc="-80" dirty="0" smtClean="0"/>
              <a:t>亭</a:t>
            </a:r>
            <a:r>
              <a:rPr lang="en-US" altLang="zh-CN" sz="2600" spc="-80" dirty="0" smtClean="0"/>
              <a:t>,</a:t>
            </a:r>
            <a:r>
              <a:rPr lang="zh-CN" altLang="en-US" sz="2600" spc="-80" dirty="0" smtClean="0"/>
              <a:t>又</a:t>
            </a:r>
            <a:r>
              <a:rPr lang="zh-CN" altLang="en-US" sz="2600" spc="-80" dirty="0"/>
              <a:t>从而歌之，曰：“使天而</a:t>
            </a:r>
            <a:r>
              <a:rPr lang="zh-CN" altLang="en-US" sz="2600" spc="-80" dirty="0" smtClean="0"/>
              <a:t>雨珠</a:t>
            </a:r>
            <a:r>
              <a:rPr lang="en-US" altLang="zh-CN" sz="2600" spc="-80" dirty="0"/>
              <a:t>,</a:t>
            </a:r>
            <a:r>
              <a:rPr lang="zh-CN" altLang="en-US" sz="2600" spc="-80" dirty="0" smtClean="0"/>
              <a:t>寒</a:t>
            </a:r>
            <a:r>
              <a:rPr lang="zh-CN" altLang="en-US" sz="2600" spc="-80" dirty="0"/>
              <a:t>者不得以为襦；使天而雨玉，饥者不得以为粟。一雨</a:t>
            </a:r>
            <a:r>
              <a:rPr lang="zh-CN" altLang="en-US" sz="2600" spc="-80" dirty="0" smtClean="0"/>
              <a:t>三日</a:t>
            </a:r>
            <a:r>
              <a:rPr lang="en-US" altLang="zh-CN" sz="2600" spc="-80" dirty="0" smtClean="0"/>
              <a:t>,</a:t>
            </a:r>
            <a:r>
              <a:rPr lang="zh-CN" altLang="en-US" sz="2600" spc="-80" dirty="0" smtClean="0"/>
              <a:t>伊</a:t>
            </a:r>
            <a:r>
              <a:rPr lang="zh-CN" altLang="en-US" sz="2600" spc="-80" dirty="0"/>
              <a:t>谁之力？民曰太守。太守不有，归之天子。天子曰不然，归之造物。造物不自以为功，归之太空。太空</a:t>
            </a:r>
            <a:r>
              <a:rPr lang="zh-CN" altLang="en-US" sz="2600" spc="-80" dirty="0" smtClean="0"/>
              <a:t>冥冥</a:t>
            </a:r>
            <a:r>
              <a:rPr lang="en-US" altLang="zh-CN" sz="2600" spc="-80" dirty="0" smtClean="0"/>
              <a:t>(</a:t>
            </a:r>
            <a:r>
              <a:rPr lang="zh-CN" altLang="en-US" sz="2800" dirty="0"/>
              <a:t>高远</a:t>
            </a:r>
            <a:r>
              <a:rPr lang="zh-CN" altLang="en-US" sz="2800" dirty="0" smtClean="0"/>
              <a:t>渺茫</a:t>
            </a:r>
            <a:r>
              <a:rPr lang="en-US" altLang="zh-CN" sz="2800" dirty="0" smtClean="0"/>
              <a:t>)</a:t>
            </a:r>
            <a:r>
              <a:rPr lang="en-US" altLang="zh-CN" sz="2600" spc="-80" dirty="0" smtClean="0"/>
              <a:t>,</a:t>
            </a:r>
            <a:r>
              <a:rPr lang="zh-CN" altLang="en-US" sz="2600" spc="-80" dirty="0" smtClean="0"/>
              <a:t>不可</a:t>
            </a:r>
            <a:r>
              <a:rPr lang="zh-CN" altLang="en-US" sz="2600" spc="-80" dirty="0"/>
              <a:t>得而名。吾以名吾亭。”</a:t>
            </a:r>
            <a:endParaRPr lang="zh-CN" altLang="en-US" sz="2600" spc="-80" dirty="0"/>
          </a:p>
          <a:p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69108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2400" b="1" dirty="0"/>
              <a:t>丰乐亭</a:t>
            </a:r>
            <a:r>
              <a:rPr lang="zh-CN" altLang="en-US" sz="2400" b="1" dirty="0" smtClean="0"/>
              <a:t>记   </a:t>
            </a:r>
            <a:r>
              <a:rPr lang="zh-CN" altLang="en-US" sz="2400" dirty="0" smtClean="0">
                <a:hlinkClick r:id="rId1"/>
              </a:rPr>
              <a:t>欧阳修</a:t>
            </a:r>
            <a:endParaRPr lang="zh-CN" altLang="en-US" sz="2400" dirty="0"/>
          </a:p>
          <a:p>
            <a:r>
              <a:rPr lang="zh-CN" altLang="en-US" sz="2400" dirty="0"/>
              <a:t>　　修既治滁之明年，夏，始饮滁水而甘。问诸滁人，得于州南百步之远。其上则丰山，耸然而特立；下则幽谷，窈然而深藏；中有清泉，滃然而仰出。俯仰左右，顾而乐之。于是疏泉凿石，辟地以为亭，而与滁人往游其间。</a:t>
            </a:r>
            <a:endParaRPr lang="zh-CN" altLang="en-US" sz="2400" dirty="0"/>
          </a:p>
          <a:p>
            <a:r>
              <a:rPr lang="zh-CN" altLang="en-US" sz="2400" dirty="0"/>
              <a:t>　　滁于五代干戈之际，用武之地也。昔太祖皇帝，尝以周师破李景兵十五万于清流山下，生擒其皇甫辉、姚凤于滁东门之外，遂以平滁。修尝考其山川，按其图记，升高以望清流之关，欲求辉、凤就擒之所。而故老皆无在也，盖天下之平久矣。自唐失其政，海内分裂，豪杰并起而争，所在为敌国者，何可胜数？及</a:t>
            </a:r>
            <a:r>
              <a:rPr lang="zh-CN" altLang="en-US" sz="2400" dirty="0">
                <a:solidFill>
                  <a:srgbClr val="0000CC"/>
                </a:solidFill>
              </a:rPr>
              <a:t>宋受天命，圣人出而四海一</a:t>
            </a:r>
            <a:r>
              <a:rPr lang="zh-CN" altLang="en-US" sz="2400" dirty="0"/>
              <a:t>。向之凭恃险阻，铲削消磨，百年之间，漠然徒见山高而水清。欲问其事，而遗老尽矣！</a:t>
            </a:r>
            <a:endParaRPr lang="zh-CN" altLang="en-US" sz="2400" dirty="0"/>
          </a:p>
          <a:p>
            <a:r>
              <a:rPr lang="zh-CN" altLang="en-US" sz="2400" dirty="0"/>
              <a:t>　　今滁介江淮之间，舟车商贾、四方宾客之所不至，</a:t>
            </a:r>
            <a:r>
              <a:rPr lang="zh-CN" altLang="en-US" sz="2400" dirty="0">
                <a:solidFill>
                  <a:srgbClr val="0000CC"/>
                </a:solidFill>
              </a:rPr>
              <a:t>民生不见外事，而安于畎亩衣食，以乐生送死</a:t>
            </a:r>
            <a:r>
              <a:rPr lang="zh-CN" altLang="en-US" sz="2400" dirty="0"/>
              <a:t>。而孰知上之功德，休养生息，涵煦于百年之深也。</a:t>
            </a:r>
            <a:endParaRPr lang="zh-CN" altLang="en-US" sz="2400" dirty="0"/>
          </a:p>
          <a:p>
            <a:r>
              <a:rPr lang="zh-CN" altLang="en-US" sz="2400" dirty="0"/>
              <a:t>　　修之来此，乐其地僻而事简，又爱其俗之安闲。既得斯泉于山谷之间，乃日与滁人仰而望山，俯而听泉。掇幽芳而荫乔木，风霜冰雪，刻露清秀，四时之景，无不可爱。又幸其民乐其岁物之丰成，而喜与予游也。因为本其山川，道其风俗之美，使民知所以安此丰年之乐者，幸生无事之时也。</a:t>
            </a:r>
            <a:endParaRPr lang="zh-CN" altLang="en-US" sz="2400" dirty="0"/>
          </a:p>
          <a:p>
            <a:r>
              <a:rPr lang="zh-CN" altLang="en-US" sz="2400" dirty="0"/>
              <a:t>　　夫宣上恩德，以</a:t>
            </a:r>
            <a:r>
              <a:rPr lang="zh-CN" altLang="en-US" sz="2400" dirty="0">
                <a:solidFill>
                  <a:srgbClr val="0000CC"/>
                </a:solidFill>
              </a:rPr>
              <a:t>与民共乐</a:t>
            </a:r>
            <a:r>
              <a:rPr lang="zh-CN" altLang="en-US" sz="2400" dirty="0"/>
              <a:t>，刺史之事也。遂书以名其亭焉。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03001"/>
            <a:ext cx="9728795" cy="388077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《</a:t>
            </a:r>
            <a:r>
              <a:rPr lang="zh-CN" altLang="en-US" sz="3200" dirty="0"/>
              <a:t>古文观止</a:t>
            </a:r>
            <a:r>
              <a:rPr lang="en-US" altLang="zh-CN" sz="3200" dirty="0"/>
              <a:t>》</a:t>
            </a:r>
            <a:r>
              <a:rPr lang="zh-CN" altLang="en-US" sz="3200" dirty="0"/>
              <a:t>精选</a:t>
            </a:r>
            <a:r>
              <a:rPr lang="en-US" altLang="zh-CN" sz="3200" dirty="0"/>
              <a:t>40</a:t>
            </a:r>
            <a:r>
              <a:rPr lang="zh-CN" altLang="en-US" sz="3200" dirty="0"/>
              <a:t>篇</a:t>
            </a:r>
            <a:r>
              <a:rPr lang="en-US" altLang="zh-CN" sz="3200" dirty="0" smtClean="0"/>
              <a:t>:</a:t>
            </a:r>
            <a:endParaRPr lang="en-US" altLang="zh-CN" sz="3200" dirty="0" smtClean="0"/>
          </a:p>
          <a:p>
            <a:r>
              <a:rPr lang="en-US" altLang="zh-CN" sz="3200" dirty="0" smtClean="0"/>
              <a:t>《</a:t>
            </a:r>
            <a:r>
              <a:rPr lang="zh-CN" altLang="en-US" sz="3200" dirty="0"/>
              <a:t>曹刿论战</a:t>
            </a:r>
            <a:r>
              <a:rPr lang="en-US" altLang="zh-CN" sz="3200" dirty="0"/>
              <a:t>》《</a:t>
            </a:r>
            <a:r>
              <a:rPr lang="zh-CN" altLang="en-US" sz="3200" dirty="0">
                <a:solidFill>
                  <a:srgbClr val="0000CC"/>
                </a:solidFill>
              </a:rPr>
              <a:t>召公谏厉王弭谤</a:t>
            </a:r>
            <a:r>
              <a:rPr lang="en-US" altLang="zh-CN" sz="3200" dirty="0"/>
              <a:t>》《</a:t>
            </a:r>
            <a:r>
              <a:rPr lang="zh-CN" altLang="en-US" sz="3200" dirty="0"/>
              <a:t>叔向贺贫</a:t>
            </a:r>
            <a:r>
              <a:rPr lang="en-US" altLang="zh-CN" sz="3200" dirty="0"/>
              <a:t>》《</a:t>
            </a:r>
            <a:r>
              <a:rPr lang="zh-CN" altLang="en-US" sz="3200" dirty="0">
                <a:solidFill>
                  <a:srgbClr val="0000CC"/>
                </a:solidFill>
              </a:rPr>
              <a:t>邹忌讽齐王纳谏</a:t>
            </a:r>
            <a:r>
              <a:rPr lang="en-US" altLang="zh-CN" sz="3200" dirty="0"/>
              <a:t>》《</a:t>
            </a:r>
            <a:r>
              <a:rPr lang="zh-CN" altLang="en-US" sz="3200" dirty="0">
                <a:solidFill>
                  <a:srgbClr val="0000CC"/>
                </a:solidFill>
              </a:rPr>
              <a:t>冯谖客孟尝君</a:t>
            </a:r>
            <a:r>
              <a:rPr lang="en-US" altLang="zh-CN" sz="3200" dirty="0"/>
              <a:t>》《</a:t>
            </a:r>
            <a:r>
              <a:rPr lang="zh-CN" altLang="en-US" sz="3200" dirty="0">
                <a:solidFill>
                  <a:srgbClr val="0000CC"/>
                </a:solidFill>
              </a:rPr>
              <a:t>触龙说赵太后</a:t>
            </a:r>
            <a:r>
              <a:rPr lang="en-US" altLang="zh-CN" sz="3200" dirty="0"/>
              <a:t>》《</a:t>
            </a:r>
            <a:r>
              <a:rPr lang="zh-CN" altLang="en-US" sz="3200" dirty="0"/>
              <a:t>论贵粟疏</a:t>
            </a:r>
            <a:r>
              <a:rPr lang="en-US" altLang="zh-CN" sz="3200" dirty="0"/>
              <a:t>》《</a:t>
            </a:r>
            <a:r>
              <a:rPr lang="zh-CN" altLang="en-US" sz="3200" dirty="0"/>
              <a:t>项羽本纪赞</a:t>
            </a:r>
            <a:r>
              <a:rPr lang="en-US" altLang="zh-CN" sz="3200" dirty="0"/>
              <a:t>》《</a:t>
            </a:r>
            <a:r>
              <a:rPr lang="zh-CN" altLang="en-US" sz="3200" dirty="0"/>
              <a:t>伯夷列传</a:t>
            </a:r>
            <a:r>
              <a:rPr lang="en-US" altLang="zh-CN" sz="3200" dirty="0"/>
              <a:t>》《</a:t>
            </a:r>
            <a:r>
              <a:rPr lang="zh-CN" altLang="en-US" sz="3200" dirty="0"/>
              <a:t>前出师表</a:t>
            </a:r>
            <a:r>
              <a:rPr lang="en-US" altLang="zh-CN" sz="3200" dirty="0"/>
              <a:t>》《</a:t>
            </a:r>
            <a:r>
              <a:rPr lang="zh-CN" altLang="en-US" sz="3200" dirty="0"/>
              <a:t>归去来兮辞</a:t>
            </a:r>
            <a:r>
              <a:rPr lang="en-US" altLang="zh-CN" sz="3200" dirty="0"/>
              <a:t>》《</a:t>
            </a:r>
            <a:r>
              <a:rPr lang="zh-CN" altLang="en-US" sz="3200" dirty="0"/>
              <a:t>桃花源记</a:t>
            </a:r>
            <a:r>
              <a:rPr lang="en-US" altLang="zh-CN" sz="3200" dirty="0"/>
              <a:t>》《</a:t>
            </a:r>
            <a:r>
              <a:rPr lang="zh-CN" altLang="en-US" sz="3200" dirty="0"/>
              <a:t>五柳先生传</a:t>
            </a:r>
            <a:r>
              <a:rPr lang="en-US" altLang="zh-CN" sz="3200" dirty="0"/>
              <a:t>》《</a:t>
            </a:r>
            <a:r>
              <a:rPr lang="zh-CN" altLang="en-US" sz="3200" dirty="0"/>
              <a:t>滕王阁序</a:t>
            </a:r>
            <a:r>
              <a:rPr lang="en-US" altLang="zh-CN" sz="3200" dirty="0"/>
              <a:t>》《</a:t>
            </a:r>
            <a:r>
              <a:rPr lang="zh-CN" altLang="en-US" sz="3200" dirty="0"/>
              <a:t>陋室铭</a:t>
            </a:r>
            <a:r>
              <a:rPr lang="en-US" altLang="zh-CN" sz="3200" dirty="0"/>
              <a:t>》《</a:t>
            </a:r>
            <a:r>
              <a:rPr lang="zh-CN" altLang="en-US" sz="3200" dirty="0"/>
              <a:t>杂说四</a:t>
            </a:r>
            <a:r>
              <a:rPr lang="en-US" altLang="zh-CN" sz="3200" dirty="0"/>
              <a:t>》《</a:t>
            </a:r>
            <a:r>
              <a:rPr lang="zh-CN" altLang="en-US" sz="3200" dirty="0"/>
              <a:t>师说</a:t>
            </a:r>
            <a:r>
              <a:rPr lang="en-US" altLang="zh-CN" sz="3200" dirty="0"/>
              <a:t>》《</a:t>
            </a:r>
            <a:r>
              <a:rPr lang="zh-CN" altLang="en-US" sz="3200" dirty="0"/>
              <a:t>进学解</a:t>
            </a:r>
            <a:r>
              <a:rPr lang="en-US" altLang="zh-CN" sz="3200" dirty="0"/>
              <a:t>》《</a:t>
            </a:r>
            <a:r>
              <a:rPr lang="zh-CN" altLang="en-US" sz="3200" dirty="0"/>
              <a:t>送孟东野序</a:t>
            </a:r>
            <a:r>
              <a:rPr lang="en-US" altLang="zh-CN" sz="3200" dirty="0"/>
              <a:t>》《</a:t>
            </a:r>
            <a:r>
              <a:rPr lang="zh-CN" altLang="en-US" sz="3200" dirty="0"/>
              <a:t>祭十二郎文</a:t>
            </a:r>
            <a:r>
              <a:rPr lang="en-US" altLang="zh-CN" sz="3200" dirty="0"/>
              <a:t>》《</a:t>
            </a:r>
            <a:r>
              <a:rPr lang="zh-CN" altLang="en-US" sz="3200" dirty="0"/>
              <a:t>柳子厚墓志铭</a:t>
            </a:r>
            <a:r>
              <a:rPr lang="en-US" altLang="zh-CN" sz="3200" dirty="0"/>
              <a:t>》《</a:t>
            </a:r>
            <a:r>
              <a:rPr lang="zh-CN" altLang="en-US" sz="3200" dirty="0"/>
              <a:t>捕蛇者说</a:t>
            </a:r>
            <a:r>
              <a:rPr lang="en-US" altLang="zh-CN" sz="3200" dirty="0"/>
              <a:t>》《</a:t>
            </a:r>
            <a:r>
              <a:rPr lang="zh-CN" altLang="en-US" sz="3200" dirty="0"/>
              <a:t>梓人传</a:t>
            </a:r>
            <a:r>
              <a:rPr lang="en-US" altLang="zh-CN" sz="3200" dirty="0"/>
              <a:t>》《</a:t>
            </a:r>
            <a:r>
              <a:rPr lang="zh-CN" altLang="en-US" sz="3200" dirty="0"/>
              <a:t>岳阳楼记</a:t>
            </a:r>
            <a:r>
              <a:rPr lang="en-US" altLang="zh-CN" sz="3200" dirty="0"/>
              <a:t>》《</a:t>
            </a:r>
            <a:r>
              <a:rPr lang="zh-CN" altLang="en-US" sz="3200" dirty="0"/>
              <a:t>义田记</a:t>
            </a:r>
            <a:r>
              <a:rPr lang="en-US" altLang="zh-CN" sz="3200" dirty="0"/>
              <a:t>》《</a:t>
            </a:r>
            <a:r>
              <a:rPr lang="zh-CN" altLang="en-US" sz="3200" dirty="0"/>
              <a:t>梅圣俞诗集序</a:t>
            </a:r>
            <a:r>
              <a:rPr lang="en-US" altLang="zh-CN" sz="3200" dirty="0"/>
              <a:t>》《</a:t>
            </a:r>
            <a:r>
              <a:rPr lang="zh-CN" altLang="en-US" sz="3200" dirty="0"/>
              <a:t>丰乐亭记</a:t>
            </a:r>
            <a:r>
              <a:rPr lang="en-US" altLang="zh-CN" sz="3200" dirty="0"/>
              <a:t>》《</a:t>
            </a:r>
            <a:r>
              <a:rPr lang="zh-CN" altLang="en-US" sz="3200" dirty="0"/>
              <a:t>醉翁亭记</a:t>
            </a:r>
            <a:r>
              <a:rPr lang="en-US" altLang="zh-CN" sz="3200" dirty="0"/>
              <a:t>》《</a:t>
            </a:r>
            <a:r>
              <a:rPr lang="zh-CN" altLang="en-US" sz="3200" dirty="0"/>
              <a:t>秋声赋</a:t>
            </a:r>
            <a:r>
              <a:rPr lang="en-US" altLang="zh-CN" sz="3200" dirty="0"/>
              <a:t>》《</a:t>
            </a:r>
            <a:r>
              <a:rPr lang="zh-CN" altLang="en-US" sz="3200" dirty="0"/>
              <a:t>刑赏忠厚之至论</a:t>
            </a:r>
            <a:r>
              <a:rPr lang="en-US" altLang="zh-CN" sz="3200" dirty="0"/>
              <a:t>》《</a:t>
            </a:r>
            <a:r>
              <a:rPr lang="zh-CN" altLang="en-US" sz="3200" dirty="0"/>
              <a:t>喜雨亭记</a:t>
            </a:r>
            <a:r>
              <a:rPr lang="en-US" altLang="zh-CN" sz="3200" dirty="0"/>
              <a:t>》《</a:t>
            </a:r>
            <a:r>
              <a:rPr lang="zh-CN" altLang="en-US" sz="3200" dirty="0"/>
              <a:t>石钟山记</a:t>
            </a:r>
            <a:r>
              <a:rPr lang="en-US" altLang="zh-CN" sz="3200" dirty="0"/>
              <a:t>》《</a:t>
            </a:r>
            <a:r>
              <a:rPr lang="zh-CN" altLang="en-US" sz="3200" dirty="0"/>
              <a:t>方山子传</a:t>
            </a:r>
            <a:r>
              <a:rPr lang="en-US" altLang="zh-CN" sz="3200" dirty="0"/>
              <a:t>》《</a:t>
            </a:r>
            <a:r>
              <a:rPr lang="zh-CN" altLang="en-US" sz="3200" dirty="0"/>
              <a:t>游褒禅山记</a:t>
            </a:r>
            <a:r>
              <a:rPr lang="en-US" altLang="zh-CN" sz="3200" dirty="0"/>
              <a:t>》《</a:t>
            </a:r>
            <a:r>
              <a:rPr lang="zh-CN" altLang="en-US" sz="3200" dirty="0"/>
              <a:t>送天台陈庭学序</a:t>
            </a:r>
            <a:r>
              <a:rPr lang="en-US" altLang="zh-CN" sz="3200" dirty="0"/>
              <a:t>》《</a:t>
            </a:r>
            <a:r>
              <a:rPr lang="zh-CN" altLang="en-US" sz="3200" dirty="0"/>
              <a:t>卖柑者言</a:t>
            </a:r>
            <a:r>
              <a:rPr lang="en-US" altLang="zh-CN" sz="3200" dirty="0"/>
              <a:t>》《</a:t>
            </a:r>
            <a:r>
              <a:rPr lang="zh-CN" altLang="en-US" sz="3200" dirty="0"/>
              <a:t>豫让论</a:t>
            </a:r>
            <a:r>
              <a:rPr lang="en-US" altLang="zh-CN" sz="3200" dirty="0"/>
              <a:t>》《</a:t>
            </a:r>
            <a:r>
              <a:rPr lang="zh-CN" altLang="en-US" sz="3200" dirty="0"/>
              <a:t>报刘一丈书</a:t>
            </a:r>
            <a:r>
              <a:rPr lang="en-US" altLang="zh-CN" sz="3200" dirty="0"/>
              <a:t>》《</a:t>
            </a:r>
            <a:r>
              <a:rPr lang="zh-CN" altLang="en-US" sz="3200" dirty="0"/>
              <a:t>蔺相如完璧归赵论</a:t>
            </a:r>
            <a:r>
              <a:rPr lang="en-US" altLang="zh-CN" sz="3200" dirty="0"/>
              <a:t>》《</a:t>
            </a:r>
            <a:r>
              <a:rPr lang="zh-CN" altLang="en-US" sz="3200" dirty="0"/>
              <a:t>徐子长传</a:t>
            </a:r>
            <a:r>
              <a:rPr lang="en-US" altLang="zh-CN" sz="3200" dirty="0"/>
              <a:t>》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105410"/>
            <a:ext cx="11506200" cy="6647815"/>
          </a:xfrm>
          <a:solidFill>
            <a:schemeClr val="bg1"/>
          </a:solidFill>
        </p:spPr>
        <p:txBody>
          <a:bodyPr>
            <a:noAutofit/>
          </a:bodyPr>
          <a:p>
            <a:pPr marL="0" indent="0" algn="ctr">
              <a:buNone/>
            </a:pPr>
            <a:r>
              <a:rPr lang="zh-CN" altLang="en-US" sz="2800"/>
              <a:t>召公谏厉王弭谤</a:t>
            </a:r>
            <a:endParaRPr lang="zh-CN" altLang="en-US" sz="2800"/>
          </a:p>
          <a:p>
            <a:pPr marL="0" indent="0" algn="ctr">
              <a:buNone/>
            </a:pPr>
            <a:r>
              <a:rPr lang="zh-CN" altLang="en-US" sz="2400"/>
              <a:t>先秦：佚名</a:t>
            </a:r>
            <a:endParaRPr lang="zh-CN" altLang="en-US" sz="2400"/>
          </a:p>
          <a:p>
            <a:r>
              <a:rPr lang="zh-CN" altLang="en-US" sz="2800"/>
              <a:t>　　厉王虐，国人谤王。召公告曰：“民不堪命矣！”王怒，得卫巫，使监谤者。以告，则杀之。国人莫敢言，道路以目。</a:t>
            </a:r>
            <a:endParaRPr lang="zh-CN" altLang="en-US" sz="2800"/>
          </a:p>
          <a:p>
            <a:r>
              <a:rPr lang="zh-CN" altLang="en-US" sz="2800"/>
              <a:t>　　王喜，告召公曰：“吾能弭谤矣，乃不敢言。”召公曰：“是障之也。防民之口，甚于防川；川壅而溃，伤人必多。民亦如之。是故为川者，决之使导；为民者，宣之使言。故天子听政，使公卿至于列士献诗，瞽献曲，史献书，师箴，瞍赋，朦诵，百工谏，庶人传语，近臣尽规，亲戚补察，瞽、史教诲，耆艾修之，而后王斟酌焉。是以事行而不悖。民之有口，犹土之有山川也，财用于是乎出；犹其有原隰衍沃也，衣食于是乎生。口之宣言也，善败于是乎兴。行善而备败，所以阜财用衣食者也。夫民虑之于心，而宣之于口，成而行之，胡可壅也？若壅其口，其与能几何？”</a:t>
            </a:r>
            <a:endParaRPr lang="zh-CN" altLang="en-US" sz="2800"/>
          </a:p>
          <a:p>
            <a:r>
              <a:rPr lang="zh-CN" altLang="en-US" sz="2800"/>
              <a:t>　　王弗听，于是国人莫敢出言。三年，乃流王于彘。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3500120" y="757555"/>
            <a:ext cx="894080" cy="52197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800">
                <a:solidFill>
                  <a:srgbClr val="FF0000"/>
                </a:solidFill>
                <a:effectLst/>
                <a:sym typeface="+mn-ea"/>
              </a:rPr>
              <a:t>指责</a:t>
            </a:r>
            <a:endParaRPr lang="zh-CN" altLang="en-US" sz="2800"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34000" y="757555"/>
            <a:ext cx="894080" cy="521970"/>
          </a:xfrm>
          <a:prstGeom prst="rect">
            <a:avLst/>
          </a:prstGeom>
          <a:solidFill>
            <a:srgbClr val="00B0F0"/>
          </a:solidFill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800">
                <a:solidFill>
                  <a:schemeClr val="tx1"/>
                </a:solidFill>
                <a:effectLst/>
                <a:sym typeface="+mn-ea"/>
              </a:rPr>
              <a:t>厉王</a:t>
            </a:r>
            <a:endParaRPr lang="zh-CN" altLang="en-US" sz="280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10530" y="1279525"/>
            <a:ext cx="5403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∧</a:t>
            </a:r>
            <a:endParaRPr lang="zh-CN" altLang="en-US" sz="2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2010" y="1801495"/>
            <a:ext cx="5403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∧</a:t>
            </a:r>
            <a:endParaRPr lang="zh-CN" altLang="en-US" sz="2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2010" y="1279525"/>
            <a:ext cx="538480" cy="52197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800">
                <a:solidFill>
                  <a:srgbClr val="FF0000"/>
                </a:solidFill>
                <a:effectLst/>
                <a:sym typeface="+mn-ea"/>
              </a:rPr>
              <a:t>之</a:t>
            </a:r>
            <a:endParaRPr lang="zh-CN" altLang="en-US" sz="2800"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71015" y="1863090"/>
            <a:ext cx="35629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按照卫国的巫师的报告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5470" y="1801495"/>
            <a:ext cx="5403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∧</a:t>
            </a:r>
            <a:endParaRPr lang="zh-CN" altLang="en-US" sz="2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56835" y="1801495"/>
            <a:ext cx="894080" cy="52197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800">
                <a:solidFill>
                  <a:srgbClr val="FF0000"/>
                </a:solidFill>
                <a:effectLst/>
                <a:sym typeface="+mn-ea"/>
              </a:rPr>
              <a:t>消除</a:t>
            </a:r>
            <a:endParaRPr lang="zh-CN" altLang="en-US" sz="2800"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03980" y="2323465"/>
            <a:ext cx="763905" cy="52197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800">
                <a:solidFill>
                  <a:srgbClr val="FF0000"/>
                </a:solidFill>
                <a:effectLst/>
                <a:sym typeface="+mn-ea"/>
              </a:rPr>
              <a:t>比</a:t>
            </a:r>
            <a:endParaRPr lang="zh-CN" altLang="en-US" sz="2800"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40700" y="2721610"/>
            <a:ext cx="1605280" cy="52197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800">
                <a:solidFill>
                  <a:srgbClr val="FF0000"/>
                </a:solidFill>
                <a:effectLst/>
                <a:sym typeface="+mn-ea"/>
              </a:rPr>
              <a:t>处理政事</a:t>
            </a:r>
            <a:endParaRPr lang="zh-CN" altLang="en-US" sz="2800"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62355" y="3636645"/>
            <a:ext cx="894080" cy="52197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800">
                <a:solidFill>
                  <a:srgbClr val="FF0000"/>
                </a:solidFill>
                <a:effectLst/>
                <a:sym typeface="+mn-ea"/>
              </a:rPr>
              <a:t>尽责</a:t>
            </a:r>
            <a:endParaRPr lang="zh-CN" altLang="en-US" sz="2800"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55520" y="3636645"/>
            <a:ext cx="3383280" cy="52197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800">
                <a:solidFill>
                  <a:srgbClr val="FF0000"/>
                </a:solidFill>
                <a:effectLst/>
                <a:sym typeface="+mn-ea"/>
              </a:rPr>
              <a:t>补其过失，察其是非</a:t>
            </a:r>
            <a:endParaRPr lang="zh-CN" altLang="en-US" sz="2800"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73805" y="5321935"/>
            <a:ext cx="894080" cy="52197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800">
                <a:solidFill>
                  <a:srgbClr val="FF0000"/>
                </a:solidFill>
                <a:effectLst/>
                <a:sym typeface="+mn-ea"/>
              </a:rPr>
              <a:t>赞许</a:t>
            </a:r>
            <a:endParaRPr lang="zh-CN" altLang="en-US" sz="2800">
              <a:solidFill>
                <a:srgbClr val="FF0000"/>
              </a:solidFill>
              <a:effectLst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ldLvl="0" animBg="1"/>
      <p:bldP spid="5" grpId="1"/>
      <p:bldP spid="6" grpId="0"/>
      <p:bldP spid="6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262255"/>
            <a:ext cx="11505565" cy="6333490"/>
          </a:xfrm>
          <a:solidFill>
            <a:schemeClr val="accent1">
              <a:lumMod val="40000"/>
              <a:lumOff val="60000"/>
              <a:alpha val="88000"/>
            </a:schemeClr>
          </a:solidFill>
        </p:spPr>
        <p:txBody>
          <a:bodyPr>
            <a:noAutofit/>
          </a:bodyPr>
          <a:p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、开篇妙语传神。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 sz="2400"/>
              <a:t>“厉王虐，国人谤王”七字胜千言。一边是厉王虐，一边是国人谤。谤由虐起，事出必然，因果明了，壁垒分明，展现给读者一对不可调和的矛盾。既引出召公苦谏的缘由，也为厉王的可悲下场埋下了伏笔。</a:t>
            </a:r>
            <a:endParaRPr lang="zh-CN" altLang="en-US" sz="2400"/>
          </a:p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2、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语言简洁，塑造形象逼真。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 sz="2400"/>
              <a:t>一“怒”一“喜”</a:t>
            </a:r>
            <a:r>
              <a:rPr lang="zh-CN" altLang="en-US" sz="2400">
                <a:sym typeface="+mn-ea"/>
              </a:rPr>
              <a:t>把这位暴虐无道的昏君形象斧砍刀削得更加逼真</a:t>
            </a:r>
            <a:r>
              <a:rPr lang="zh-CN" altLang="en-US" sz="2400"/>
              <a:t>，</a:t>
            </a:r>
            <a:r>
              <a:rPr lang="zh-CN" altLang="en-US" sz="2400">
                <a:sym typeface="+mn-ea"/>
              </a:rPr>
              <a:t>又将矛盾推向高潮</a:t>
            </a:r>
            <a:r>
              <a:rPr lang="zh-CN" altLang="en-US" sz="2400"/>
              <a:t>。</a:t>
            </a:r>
            <a:r>
              <a:rPr lang="zh-CN" altLang="en-US" sz="2400">
                <a:sym typeface="+mn-ea"/>
              </a:rPr>
              <a:t>“国人莫敢言，道路以目”乃神来之笔，厉王以为高压就可止谤，因而“大喜”，其实高压下的沉默，只是火山喷发前的死寂。终于“三年，乃流王于彘”国人暴动，厉王被逐，</a:t>
            </a:r>
            <a:r>
              <a:rPr lang="zh-CN" altLang="en-US" sz="2400"/>
              <a:t>结尾戛然而止，给读者留下想象空间。也留给后人</a:t>
            </a:r>
            <a:r>
              <a:rPr lang="zh-CN" altLang="en-US" sz="2400">
                <a:sym typeface="+mn-ea"/>
              </a:rPr>
              <a:t>深刻</a:t>
            </a:r>
            <a:r>
              <a:rPr lang="zh-CN" altLang="en-US" sz="2400"/>
              <a:t>的思考!</a:t>
            </a:r>
            <a:endParaRPr lang="zh-CN" altLang="en-US" sz="2400"/>
          </a:p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3.召公的谏词，善用比喻。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 sz="2400"/>
              <a:t>前一个比喻，说明“防民之口”的害处；后一个比喻，说明“宣之于口”的好处。只有中间一段切入正题，以“天子听政”总领下文，从正面写了“宣之使言”的种种好处。从公卿列士，史、瞽、师、蒙，到百工庶人，广开言路，畅所欲言，而后经天子斟酌取舍，补察时政，就使政策、政令不背真理。如此，恰当生动的比喻与严肃认真的正题有机结合，夹和成文，笔意纵横，态度真诚，用心良苦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步：读懂文章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271" y="1532239"/>
            <a:ext cx="9847464" cy="53257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、储备知识（文化常识  高频词语    特殊语法现象）</a:t>
            </a:r>
            <a:endParaRPr lang="en-US" altLang="zh-CN" sz="3200" dirty="0" smtClean="0"/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、掌握文言词语词义推断方法</a:t>
            </a:r>
            <a:endParaRPr lang="en-US" altLang="zh-CN" sz="3200" dirty="0" smtClean="0"/>
          </a:p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）语法搭配角度辨析词性词义</a:t>
            </a:r>
            <a:endParaRPr lang="en-US" altLang="zh-CN" sz="3200" dirty="0" smtClean="0"/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）从语义搭配的角度推断词义</a:t>
            </a:r>
            <a:endParaRPr lang="en-US" altLang="zh-CN" sz="3200" dirty="0" smtClean="0"/>
          </a:p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）从语境角度推断词义</a:t>
            </a:r>
            <a:endParaRPr lang="en-US" altLang="zh-CN" sz="3200" dirty="0" smtClean="0"/>
          </a:p>
          <a:p>
            <a:r>
              <a:rPr lang="en-US" altLang="zh-CN" sz="3200" dirty="0" smtClean="0"/>
              <a:t>4</a:t>
            </a:r>
            <a:r>
              <a:rPr lang="zh-CN" altLang="en-US" sz="3200" dirty="0" smtClean="0"/>
              <a:t>）从字形构成角度推断词义</a:t>
            </a:r>
            <a:endParaRPr lang="en-US" altLang="zh-CN" sz="3200" dirty="0" smtClean="0"/>
          </a:p>
          <a:p>
            <a:r>
              <a:rPr lang="en-US" altLang="zh-CN" sz="3200" dirty="0" smtClean="0"/>
              <a:t>5</a:t>
            </a:r>
            <a:r>
              <a:rPr lang="zh-CN" altLang="en-US" sz="3200" dirty="0" smtClean="0"/>
              <a:t>）从词类活用（古今异义）等用法角度判断词义</a:t>
            </a:r>
            <a:endParaRPr lang="en-US" altLang="zh-CN" sz="3200" dirty="0" smtClean="0"/>
          </a:p>
          <a:p>
            <a:r>
              <a:rPr lang="en-US" altLang="zh-CN" sz="3200" dirty="0" smtClean="0"/>
              <a:t>6</a:t>
            </a:r>
            <a:r>
              <a:rPr lang="zh-CN" altLang="en-US" sz="3200" dirty="0" smtClean="0"/>
              <a:t>）从句子结构对称的角度推断词义</a:t>
            </a:r>
            <a:endParaRPr lang="en-US" altLang="zh-CN" sz="3200" dirty="0" smtClean="0"/>
          </a:p>
          <a:p>
            <a:r>
              <a:rPr lang="en-US" altLang="zh-CN" sz="3200" dirty="0" smtClean="0"/>
              <a:t>7</a:t>
            </a:r>
            <a:r>
              <a:rPr lang="zh-CN" altLang="en-US" sz="3200" dirty="0" smtClean="0"/>
              <a:t>）从字形字音通假角度推断词义</a:t>
            </a:r>
            <a:endParaRPr lang="en-US" altLang="zh-CN" sz="3200" dirty="0" smtClean="0"/>
          </a:p>
          <a:p>
            <a:r>
              <a:rPr lang="en-US" altLang="zh-CN" sz="3200" dirty="0" smtClean="0"/>
              <a:t>8</a:t>
            </a:r>
            <a:r>
              <a:rPr lang="zh-CN" altLang="en-US" sz="3200" dirty="0" smtClean="0"/>
              <a:t>）借助成语推断词义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649" y="248920"/>
            <a:ext cx="8596668" cy="132080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历史上的谏臣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860" y="979170"/>
            <a:ext cx="10066020" cy="4356100"/>
          </a:xfrm>
        </p:spPr>
        <p:txBody>
          <a:bodyPr>
            <a:noAutofit/>
          </a:bodyPr>
          <a:p>
            <a:r>
              <a:rPr lang="zh-CN" altLang="en-US" sz="3200"/>
              <a:t>封建社会，皇权威威，不可侵犯，有多少谋臣良相因批逆鳞、逆圣听而惨遭杀身之祸</a:t>
            </a:r>
            <a:r>
              <a:rPr lang="en-US" altLang="zh-CN" sz="3200"/>
              <a:t>——</a:t>
            </a:r>
            <a:endParaRPr lang="en-US" altLang="zh-CN" sz="3200"/>
          </a:p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伍子胥赐剑自刎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比干剖腹挖心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屈原放逐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司马迁蒙受宫刑之辱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3200"/>
              <a:t>                               </a:t>
            </a:r>
            <a:r>
              <a:rPr lang="zh-CN" altLang="en-US" sz="3200">
                <a:solidFill>
                  <a:srgbClr val="FF0000"/>
                </a:solidFill>
              </a:rPr>
              <a:t>遇明君，魏征成就敢谏的忠臣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450" y="202565"/>
            <a:ext cx="12020550" cy="6655435"/>
          </a:xfrm>
          <a:solidFill>
            <a:srgbClr val="00B0F0">
              <a:alpha val="72000"/>
            </a:srgbClr>
          </a:solidFill>
        </p:spPr>
        <p:txBody>
          <a:bodyPr>
            <a:noAutofit/>
          </a:bodyPr>
          <a:p>
            <a:pPr marL="0" indent="0" algn="ctr">
              <a:buNone/>
            </a:pPr>
            <a:r>
              <a:rPr lang="en-US" altLang="zh-CN" sz="27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      </a:t>
            </a: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邹忌讽齐王纳谏</a:t>
            </a:r>
            <a:endParaRPr lang="en-US" altLang="zh-CN" sz="270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 marL="0" indent="0">
              <a:buNone/>
            </a:pP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      邹忌修八尺有余，而形貌昳丽。朝服衣冠，窥镜，谓其妻曰：“我孰与城北徐公美？”其妻曰：“君美甚，徐公何能及君也？”城北徐公，齐国之美丽者也。忌不自信，而复问其妾曰：“吾孰与徐公美？”妾曰：“徐公何能及君也？”旦日，客从外来，与坐谈，问之客曰：“吾与徐公孰美？”客曰：“徐公不若君之美也。”明日，徐公来，孰视之，自以为不如；窥镜而自视，又弗如远甚。暮寝而思之，曰：“吾妻之美我者，私我也；妾之美我者，畏我也；客之美我者，欲有求于我也。”</a:t>
            </a:r>
            <a:endParaRPr lang="zh-CN" altLang="en-US" sz="270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 marL="0" indent="0">
              <a:buNone/>
            </a:pP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     于是入朝见威王，曰：“臣诚知不如徐公美。臣之妻私臣，臣之妾畏臣，臣之客欲有求于臣，皆以美于徐公。今齐地方千里，百二十城，宫妇左右莫不私王，朝廷之臣莫不畏王，四境之内莫不有求于王：由此观之，王之蔽甚矣。”</a:t>
            </a:r>
            <a:endParaRPr lang="zh-CN" altLang="en-US" sz="270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 marL="0" indent="0">
              <a:buNone/>
            </a:pP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      王曰：“善。”乃下令：“群臣吏民能面刺寡人之过者，受上赏；上书谏寡人者，受中赏；能谤讥于市朝，闻寡人之耳者，受下赏。”令初下，群臣进谏，门庭若市；数月之后，时时而间进；期年之后，虽欲言，无可进者。燕、赵、韩、魏闻之，皆朝于齐。此所谓战胜于朝廷。</a:t>
            </a:r>
            <a:endParaRPr lang="zh-CN" altLang="en-US" sz="270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845" y="0"/>
            <a:ext cx="11616690" cy="6567805"/>
          </a:xfrm>
        </p:spPr>
        <p:txBody>
          <a:bodyPr>
            <a:noAutofit/>
          </a:bodyPr>
          <a:p>
            <a:pPr marL="0" indent="0" algn="ctr">
              <a:buNone/>
            </a:pPr>
            <a:r>
              <a:rPr lang="en-US" altLang="zh-CN" sz="1900"/>
              <a:t>       </a:t>
            </a:r>
            <a:r>
              <a:rPr lang="zh-CN" altLang="en-US" sz="1900"/>
              <a:t>触龙说赵太后</a:t>
            </a:r>
            <a:endParaRPr lang="en-US" altLang="zh-CN" sz="1900"/>
          </a:p>
          <a:p>
            <a:pPr marL="0" indent="0" fontAlgn="auto">
              <a:lnSpc>
                <a:spcPts val="2280"/>
              </a:lnSpc>
              <a:buNone/>
            </a:pPr>
            <a:r>
              <a:rPr lang="en-US" altLang="zh-CN" sz="1900"/>
              <a:t>       </a:t>
            </a:r>
            <a:r>
              <a:rPr lang="zh-CN" altLang="en-US" sz="1900"/>
              <a:t>赵太后新用事，秦急攻之。赵氏求救于齐，齐曰：“必以长安君为质，兵乃出。”太后不肯，大臣强谏。太后明谓左右：“有复言令长安君为质者，老妇必唾其面。”</a:t>
            </a:r>
            <a:endParaRPr lang="zh-CN" altLang="en-US" sz="1900"/>
          </a:p>
          <a:p>
            <a:pPr marL="0" indent="0" fontAlgn="auto">
              <a:lnSpc>
                <a:spcPts val="2280"/>
              </a:lnSpc>
              <a:buNone/>
            </a:pPr>
            <a:r>
              <a:rPr lang="zh-CN" altLang="en-US" sz="1900"/>
              <a:t>      左师触龙言愿见太后。太后盛气而揖之。入而徐趋，至而自谢，曰：“老臣病足，曾不能疾走，不得见久矣。窃自恕，而恐太后玉体之有所郄也，故愿望见太后。”太后曰：“老妇恃辇而行。”曰：“日食饮得无衰乎？”曰：“恃粥耳。”曰：“老臣今者殊不欲食，乃自强步，日三四里，少益耆食，和于身。”太后曰：“老妇不能。”太后之色少解。</a:t>
            </a:r>
            <a:endParaRPr lang="zh-CN" altLang="en-US" sz="1900"/>
          </a:p>
          <a:p>
            <a:pPr marL="0" indent="0" fontAlgn="auto">
              <a:lnSpc>
                <a:spcPts val="2280"/>
              </a:lnSpc>
              <a:buNone/>
            </a:pPr>
            <a:r>
              <a:rPr lang="zh-CN" altLang="en-US" sz="1900"/>
              <a:t> 　左师公曰：“老臣贱息舒祺，最少，不肖；而臣衰，窃爱怜之。愿令得补黑衣之数，以卫王宫。没死以闻。”太后曰：“敬诺。年几何矣？”对曰：“十五岁矣。虽少，愿及未填沟壑而托之。”太后曰：“丈夫亦爱怜其少子乎？”对曰：“甚于妇人。”太后笑曰：“妇人异甚。”对曰：“老臣窃以为媪之爱燕后贤于长安君。”曰：“君过矣！不若长安君之甚。”左师公曰：“父母之爱子，则为之计深远。媪之送燕后也，持其踵，为之泣，念悲其远也，亦哀之矣。已行，非弗思也，祭祀必祝之，祝曰：‘必勿使反。’岂非计久长，有子孙相继为王也哉？”太后曰：“然。”</a:t>
            </a:r>
            <a:endParaRPr lang="zh-CN" altLang="en-US" sz="1900"/>
          </a:p>
          <a:p>
            <a:pPr marL="0" indent="0" fontAlgn="auto">
              <a:lnSpc>
                <a:spcPts val="2280"/>
              </a:lnSpc>
              <a:buNone/>
            </a:pPr>
            <a:r>
              <a:rPr lang="zh-CN" altLang="en-US" sz="1900"/>
              <a:t>　　左师公曰：“今三世以前，至于赵之为赵，赵王之子孙侯者，其继有在者乎？”曰：“无有。”曰：“微独赵，诸侯有在者乎？”曰：“老妇不闻也。”“此其近者祸及身，远者及其子孙。岂人主之子孙则必不善哉？位尊而无功，奉厚而无劳，而挟重器多也。今媪尊长安君之位，而封之以膏腴之地，多予之重器，而不及今令有功于国，—旦山陵崩，长安君何以自托于赵？老臣以媪为长安君计短也，故以为其爱不若燕后。”太后曰：“诺，恣君之所使之。”</a:t>
            </a:r>
            <a:endParaRPr lang="zh-CN" altLang="en-US" sz="1900"/>
          </a:p>
          <a:p>
            <a:pPr indent="0" fontAlgn="auto">
              <a:lnSpc>
                <a:spcPts val="2280"/>
              </a:lnSpc>
            </a:pPr>
            <a:r>
              <a:rPr lang="zh-CN" altLang="en-US" sz="1900"/>
              <a:t> 于是为长安君约车百乘，质于齐，齐兵乃出。</a:t>
            </a:r>
            <a:endParaRPr lang="zh-CN" altLang="en-US" sz="1900"/>
          </a:p>
          <a:p>
            <a:pPr indent="0" fontAlgn="auto">
              <a:lnSpc>
                <a:spcPts val="2280"/>
              </a:lnSpc>
            </a:pPr>
            <a:r>
              <a:rPr lang="zh-CN" altLang="en-US" sz="1900"/>
              <a:t>子义闻之曰：“人主之子也、骨肉之亲也，犹不能恃无功之尊、无劳之奉，而守金玉之重也，而况人臣乎。”</a:t>
            </a:r>
            <a:endParaRPr lang="zh-CN" altLang="en-US" sz="1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040" y="119380"/>
            <a:ext cx="7649210" cy="6040755"/>
          </a:xfrm>
          <a:solidFill>
            <a:schemeClr val="bg1">
              <a:alpha val="72000"/>
            </a:schemeClr>
          </a:solidFill>
        </p:spPr>
        <p:txBody>
          <a:bodyPr>
            <a:noAutofit/>
          </a:bodyPr>
          <a:p>
            <a:pPr marL="0" indent="0" algn="ctr">
              <a:buNone/>
            </a:pPr>
            <a:r>
              <a:rPr lang="en-US" altLang="zh-CN" sz="2800"/>
              <a:t>       </a:t>
            </a:r>
            <a:r>
              <a:rPr lang="zh-CN" altLang="en-US" sz="2800"/>
              <a:t>触龙说赵太后</a:t>
            </a:r>
            <a:endParaRPr lang="en-US" altLang="zh-CN" sz="28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800"/>
              <a:t>       </a:t>
            </a:r>
            <a:r>
              <a:rPr lang="zh-CN" altLang="en-US" sz="2800"/>
              <a:t>赵太后新用事，秦急攻之。赵氏求救于齐，齐曰：“必以长安君为质，兵乃出。”太后不肯，大臣强谏。太后明谓左右：“有复言令长安君为质者，老妇必唾其面。”</a:t>
            </a:r>
            <a:endParaRPr lang="zh-CN" altLang="en-US" sz="28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800"/>
              <a:t>      左师触龙言愿见太后。太后盛气而揖之。入而徐趋，至而自谢，曰：“老臣病足，曾不能疾走，不得见久矣。窃自恕，而恐太后玉体之有所郄也，故愿望见太后。”太后曰：“老妇恃辇而行。”曰：“日食饮得无衰乎？”曰：“恃粥耳。”曰：“老臣今者殊不欲食，乃自强步，日三四里，少益耆食，和于身。”太后曰：“老妇不能。”太后之色少解。</a:t>
            </a:r>
            <a:endParaRPr lang="zh-CN" altLang="en-US" sz="28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800"/>
              <a:t> 　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7698105" y="835660"/>
            <a:ext cx="4493895" cy="1568450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开篇描绘了一个气氛极为紧张的局面，交代背景。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61020" y="3244850"/>
            <a:ext cx="254000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因势利导，巧说妙谏。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4" grpId="0"/>
      <p:bldP spid="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435" y="588645"/>
            <a:ext cx="9700260" cy="5979160"/>
          </a:xfrm>
        </p:spPr>
        <p:txBody>
          <a:bodyPr>
            <a:noAutofit/>
          </a:bodyPr>
          <a:p>
            <a:pPr marL="0" indent="0" algn="l">
              <a:buNone/>
            </a:pPr>
            <a:r>
              <a:rPr lang="en-US" altLang="zh-CN" sz="2800"/>
              <a:t>       </a:t>
            </a:r>
            <a:r>
              <a:rPr lang="zh-CN" altLang="en-US" sz="2800"/>
              <a:t> 　左师公曰：“老臣贱息舒祺，最少，不肖；而臣衰，窃爱怜之。愿令得补黑衣之数，以卫王宫。没死以闻。”太后曰：“敬诺。年几何矣？”对曰：“十五岁矣。虽少，愿及未填沟壑而托之。”太后曰：“丈夫亦爱怜其少子乎？”对曰：“甚于妇人。”太后笑曰：“妇人异甚。”对曰：“老臣窃以为媪之爱燕后贤于长安君。”曰：“君过矣！不若长安君之甚。”左师公曰：“</a:t>
            </a:r>
            <a:r>
              <a:rPr lang="zh-CN" altLang="en-US" sz="2800">
                <a:solidFill>
                  <a:srgbClr val="FF0000"/>
                </a:solidFill>
              </a:rPr>
              <a:t>父母之爱子，则为之计深远</a:t>
            </a:r>
            <a:r>
              <a:rPr lang="zh-CN" altLang="en-US" sz="2800"/>
              <a:t>。媪之送燕后也，持其踵，为之泣，念悲其远也，亦哀之矣。已行，非弗思也，祭祀必祝之，祝曰：‘必勿使反。’岂非计久长，有子孙相继为王也哉？”太后曰：“然。”</a:t>
            </a:r>
            <a:endParaRPr lang="zh-CN" altLang="en-US" sz="2800"/>
          </a:p>
          <a:p>
            <a:pPr marL="0" indent="0" algn="l" fontAlgn="auto">
              <a:lnSpc>
                <a:spcPts val="2280"/>
              </a:lnSpc>
              <a:buNone/>
            </a:pPr>
            <a:r>
              <a:rPr lang="zh-CN" altLang="en-US" sz="2800"/>
              <a:t>　　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676275" y="5248910"/>
            <a:ext cx="1035558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触龙抓住契机，引出太后爱燕后的话题。借此提出“父母一之爱子，则为之计深远。”的命题。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630" y="290195"/>
            <a:ext cx="9203055" cy="6567805"/>
          </a:xfrm>
        </p:spPr>
        <p:txBody>
          <a:bodyPr>
            <a:noAutofit/>
          </a:bodyPr>
          <a:p>
            <a:pPr marL="0" indent="0" algn="l">
              <a:buNone/>
            </a:pPr>
            <a:r>
              <a:rPr lang="en-US" altLang="zh-CN" sz="2800"/>
              <a:t>       </a:t>
            </a:r>
            <a:r>
              <a:rPr lang="zh-CN" altLang="en-US" sz="2800"/>
              <a:t>　　左师公曰：“今三世以前，至于赵之为赵，赵王之子孙侯者，其继有在者乎？”曰：“无有。”曰：“微独赵，诸侯有在者乎？”曰：“老妇不闻也。”“此其近者祸及身，远者及其子孙。岂人主之子孙则必不善哉？位尊而无功，奉厚而无劳，而挟重器多也。今媪尊长安君之位，而封之以膏腴之地，多予之重器，而不及今令有功于国，—旦山陵崩，长安君何以自托于赵？老臣以媪为长安君计短也，故以为其爱不若燕后。”太后曰：“诺，恣君之所使之。”</a:t>
            </a:r>
            <a:endParaRPr lang="zh-CN" altLang="en-US" sz="2800"/>
          </a:p>
          <a:p>
            <a:pPr indent="0" fontAlgn="auto">
              <a:lnSpc>
                <a:spcPts val="2280"/>
              </a:lnSpc>
            </a:pPr>
            <a:r>
              <a:rPr lang="zh-CN" altLang="en-US" sz="2800"/>
              <a:t> 于是为长安君约车百乘，质于齐，齐兵乃出。</a:t>
            </a:r>
            <a:endParaRPr lang="zh-CN" altLang="en-US" sz="2800"/>
          </a:p>
          <a:p>
            <a:pPr indent="0" fontAlgn="auto">
              <a:lnSpc>
                <a:spcPts val="2280"/>
              </a:lnSpc>
            </a:pPr>
            <a:r>
              <a:rPr lang="zh-CN" altLang="en-US" sz="2800"/>
              <a:t>子义闻之曰：“人主之子也、骨肉之亲也，犹不能恃无功之尊、无劳之奉，而守金玉之重也，而况人臣乎。”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9643745" y="290195"/>
            <a:ext cx="231267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把太后为燕后长远打算的爱与为長安君短浅计议的爱作比较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1810" y="5367020"/>
            <a:ext cx="100228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触龙的攻心术，使趙太后从抵触到对撞再到接纳最后到契合，始终未提長安君质齐这个话题。可听了触龙一席话后，太后主动要求触龙派遣長安君使齐为质。看似无心插柳，实是以情一动人，这就是智者的风采与魅力。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45" y="93345"/>
            <a:ext cx="11951970" cy="3880485"/>
          </a:xfrm>
        </p:spPr>
        <p:txBody>
          <a:bodyPr>
            <a:noAutofit/>
          </a:bodyPr>
          <a:p>
            <a:pPr marL="0" indent="0" algn="ctr">
              <a:buNone/>
            </a:pPr>
            <a:r>
              <a:rPr lang="zh-CN" altLang="en-US" sz="2400"/>
              <a:t>冯谖客孟尝君【先秦：战国策】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齐人有冯谖者，贫乏不能自存，使人属孟尝君，愿寄食门下。孟尝君曰：“客何好？”曰：“客无好也。”曰：“客何能？”曰：“客无能也。”孟尝君笑而受之曰：“诺。”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左右以君贱之也，食以草具。居有顷，倚柱弹其剑，歌曰：“长铗归来乎！食无鱼。”左右以告。孟尝君曰：“食之，比门下之客。”居有顷，复弹其铗，歌曰：“长铗归来乎！出无车。”左右皆笑之，以告。孟尝君曰：“为之驾，比门下之车客。”于是乘其车，揭其剑，过其友曰：“孟尝君客我。”后有顷，复弹其剑铗，歌曰：“长铗归来乎！无以为家。”左右皆恶之，以为贪而不知足。孟尝君问：“冯公有亲乎？”对曰，“有老母。”孟尝君使人给其食用，无使乏。于是冯谖不复歌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　　后孟尝君出记，问门下诸客：“谁习计会，能为文收责于薛者乎？”冯谖署曰：“能。”孟尝君怪之，曰：“此谁也？”左右曰：“乃歌夫长铗归来者也。”孟尝君笑曰：“客果有能也，吾负之，未尝见也。”请而见之，谢曰：“文倦于事，愦于忧，而性懧愚，沉于国家之事，开罪于先生。先生不羞，乃有意欲为收责于薛乎？”冯谖曰：“愿之。”于是约车治装，载券契而行，辞曰：“责毕收，以何市而反？”孟尝君曰：“视吾家所寡有者。”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　</a:t>
            </a:r>
            <a:endParaRPr lang="zh-CN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45" y="93345"/>
            <a:ext cx="11951970" cy="38804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400"/>
              <a:t>    　驱而之薛，使吏召诸民当偿者，悉来合券。券遍合，起，矫命，以责赐诸民。因烧其券。民称万岁。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　　长驱到齐，晨而求见。孟尝君怪其疾也，衣冠而见之，曰：“责毕收乎？来何疾也！”曰：“收毕矣。”“以何市而反？”冯谖曰；“君之‘视吾家所寡有者’。臣窃计，君宫中积珍宝，狗马实外厩，美人充下陈。君家所寡有者，以义耳！窃以为君市义。”孟尝君曰：“市义奈何？”曰：“今君有区区之薛，不拊爱子其民，因而贾利之。臣窃矫君命，以责赐诸民，因烧其券，民称万岁。乃臣所以为君市义也。”孟尝君不说，曰：“诺，先生休矣！”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　　后期年，齐王谓孟尝君曰：“寡人不敢以先王之臣为臣。”孟尝君就国于薛，未至百里，民扶老携幼，迎君道中。孟尝君顾谓冯谖：“先生所为文市义者，乃今日见之。”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　　冯谖曰：“狡兔有三窟，仅得免其死耳；今君有一窟，未得高枕而卧也。请为君复凿二窟。”孟尝君予车五十乘，金五百斤，西游于梁，谓惠王曰：“齐放其大臣孟尝君于诸侯，诸侯先迎之者，富而兵强。”于是梁王虚上位，以故相为上将军，遣使者黄金千斤，车百乘，往聘孟尝君。冯谖先驱，诫孟尝君曰：“千金，重币也；百乘，显使也。齐其闻之矣。”梁使三反，孟尝君固辞不往也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　　</a:t>
            </a:r>
            <a:endParaRPr lang="zh-CN" alt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550" y="696595"/>
            <a:ext cx="9659620" cy="38804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400"/>
              <a:t>    　　　齐王闻之，君臣恐惧，遣太傅赍黄金千斤、文车二驷，服剑一，封书，谢孟尝君曰：“寡人不祥，被于宗庙之祟，沉于谄谀之臣，开罪于君。寡人不足为也；愿君顾先王之宗庙，姑反国统万人乎！”冯谖诫孟尝君曰：“愿请先王之祭器，立宗庙于薛。”庙成，还报孟尝君曰：“三窟已就，君姑高枕为乐矣。”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　　孟尝君为相数十年，无纤介之祸者，冯谖之计也。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03001"/>
            <a:ext cx="9728795" cy="388077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《</a:t>
            </a:r>
            <a:r>
              <a:rPr lang="zh-CN" altLang="en-US" sz="3200" dirty="0"/>
              <a:t>古文观止</a:t>
            </a:r>
            <a:r>
              <a:rPr lang="en-US" altLang="zh-CN" sz="3200" dirty="0"/>
              <a:t>》</a:t>
            </a:r>
            <a:r>
              <a:rPr lang="zh-CN" altLang="en-US" sz="3200" dirty="0"/>
              <a:t>精选</a:t>
            </a:r>
            <a:r>
              <a:rPr lang="en-US" altLang="zh-CN" sz="3200" dirty="0"/>
              <a:t>40</a:t>
            </a:r>
            <a:r>
              <a:rPr lang="zh-CN" altLang="en-US" sz="3200" dirty="0"/>
              <a:t>篇</a:t>
            </a:r>
            <a:r>
              <a:rPr lang="en-US" altLang="zh-CN" sz="3200" dirty="0" smtClean="0"/>
              <a:t>:</a:t>
            </a:r>
            <a:endParaRPr lang="en-US" altLang="zh-CN" sz="3200" dirty="0" smtClean="0"/>
          </a:p>
          <a:p>
            <a:r>
              <a:rPr lang="en-US" altLang="zh-CN" sz="3200" dirty="0" smtClean="0"/>
              <a:t>《</a:t>
            </a:r>
            <a:r>
              <a:rPr lang="zh-CN" altLang="en-US" sz="3200" dirty="0">
                <a:solidFill>
                  <a:srgbClr val="7030A0"/>
                </a:solidFill>
              </a:rPr>
              <a:t>曹刿论战</a:t>
            </a:r>
            <a:r>
              <a:rPr lang="en-US" altLang="zh-CN" sz="3200" dirty="0"/>
              <a:t>》《</a:t>
            </a:r>
            <a:r>
              <a:rPr lang="zh-CN" altLang="en-US" sz="3200" dirty="0"/>
              <a:t>召公谏厉王弭谤</a:t>
            </a:r>
            <a:r>
              <a:rPr lang="en-US" altLang="zh-CN" sz="3200" dirty="0"/>
              <a:t>》《</a:t>
            </a:r>
            <a:r>
              <a:rPr lang="zh-CN" altLang="en-US" sz="3200" dirty="0">
                <a:solidFill>
                  <a:srgbClr val="7030A0"/>
                </a:solidFill>
              </a:rPr>
              <a:t>叔向贺贫</a:t>
            </a:r>
            <a:r>
              <a:rPr lang="en-US" altLang="zh-CN" sz="3200" dirty="0"/>
              <a:t>》《</a:t>
            </a:r>
            <a:r>
              <a:rPr lang="zh-CN" altLang="en-US" sz="3200" dirty="0"/>
              <a:t>邹忌讽齐王纳谏</a:t>
            </a:r>
            <a:r>
              <a:rPr lang="en-US" altLang="zh-CN" sz="3200" dirty="0"/>
              <a:t>》《</a:t>
            </a:r>
            <a:r>
              <a:rPr lang="zh-CN" altLang="en-US" sz="3200" dirty="0"/>
              <a:t>冯谖客孟尝君</a:t>
            </a:r>
            <a:r>
              <a:rPr lang="en-US" altLang="zh-CN" sz="3200" dirty="0"/>
              <a:t>》《</a:t>
            </a:r>
            <a:r>
              <a:rPr lang="zh-CN" altLang="en-US" sz="3200" dirty="0"/>
              <a:t>触龙说赵太后</a:t>
            </a:r>
            <a:r>
              <a:rPr lang="en-US" altLang="zh-CN" sz="3200" dirty="0"/>
              <a:t>》《</a:t>
            </a:r>
            <a:r>
              <a:rPr lang="zh-CN" altLang="en-US" sz="3200" dirty="0">
                <a:solidFill>
                  <a:srgbClr val="7030A0"/>
                </a:solidFill>
              </a:rPr>
              <a:t>论贵粟疏</a:t>
            </a:r>
            <a:r>
              <a:rPr lang="en-US" altLang="zh-CN" sz="3200" dirty="0"/>
              <a:t>》《</a:t>
            </a:r>
            <a:r>
              <a:rPr lang="zh-CN" altLang="en-US" sz="3200" dirty="0"/>
              <a:t>项羽本纪赞</a:t>
            </a:r>
            <a:r>
              <a:rPr lang="en-US" altLang="zh-CN" sz="3200" dirty="0"/>
              <a:t>》《</a:t>
            </a:r>
            <a:r>
              <a:rPr lang="zh-CN" altLang="en-US" sz="3200" dirty="0"/>
              <a:t>伯夷列传</a:t>
            </a:r>
            <a:r>
              <a:rPr lang="en-US" altLang="zh-CN" sz="3200" dirty="0"/>
              <a:t>》《</a:t>
            </a:r>
            <a:r>
              <a:rPr lang="zh-CN" altLang="en-US" sz="3200" dirty="0"/>
              <a:t>前出师表</a:t>
            </a:r>
            <a:r>
              <a:rPr lang="en-US" altLang="zh-CN" sz="3200" dirty="0"/>
              <a:t>》《</a:t>
            </a:r>
            <a:r>
              <a:rPr lang="zh-CN" altLang="en-US" sz="3200" dirty="0"/>
              <a:t>归去来兮辞</a:t>
            </a:r>
            <a:r>
              <a:rPr lang="en-US" altLang="zh-CN" sz="3200" dirty="0"/>
              <a:t>》《</a:t>
            </a:r>
            <a:r>
              <a:rPr lang="zh-CN" altLang="en-US" sz="3200" dirty="0"/>
              <a:t>桃花源记</a:t>
            </a:r>
            <a:r>
              <a:rPr lang="en-US" altLang="zh-CN" sz="3200" dirty="0"/>
              <a:t>》《</a:t>
            </a:r>
            <a:r>
              <a:rPr lang="zh-CN" altLang="en-US" sz="3200" dirty="0"/>
              <a:t>五柳先生传</a:t>
            </a:r>
            <a:r>
              <a:rPr lang="en-US" altLang="zh-CN" sz="3200" dirty="0"/>
              <a:t>》《</a:t>
            </a:r>
            <a:r>
              <a:rPr lang="zh-CN" altLang="en-US" sz="3200" dirty="0"/>
              <a:t>滕王阁序</a:t>
            </a:r>
            <a:r>
              <a:rPr lang="en-US" altLang="zh-CN" sz="3200" dirty="0"/>
              <a:t>》《</a:t>
            </a:r>
            <a:r>
              <a:rPr lang="zh-CN" altLang="en-US" sz="3200" dirty="0"/>
              <a:t>陋室铭</a:t>
            </a:r>
            <a:r>
              <a:rPr lang="en-US" altLang="zh-CN" sz="3200" dirty="0"/>
              <a:t>》《</a:t>
            </a:r>
            <a:r>
              <a:rPr lang="zh-CN" altLang="en-US" sz="3200" dirty="0"/>
              <a:t>杂说四</a:t>
            </a:r>
            <a:r>
              <a:rPr lang="en-US" altLang="zh-CN" sz="3200" dirty="0"/>
              <a:t>》《</a:t>
            </a:r>
            <a:r>
              <a:rPr lang="zh-CN" altLang="en-US" sz="3200" dirty="0"/>
              <a:t>师说</a:t>
            </a:r>
            <a:r>
              <a:rPr lang="en-US" altLang="zh-CN" sz="3200" dirty="0"/>
              <a:t>》《</a:t>
            </a:r>
            <a:r>
              <a:rPr lang="zh-CN" altLang="en-US" sz="3200" dirty="0"/>
              <a:t>进学解</a:t>
            </a:r>
            <a:r>
              <a:rPr lang="en-US" altLang="zh-CN" sz="3200" dirty="0"/>
              <a:t>》《</a:t>
            </a:r>
            <a:r>
              <a:rPr lang="zh-CN" altLang="en-US" sz="3200" dirty="0"/>
              <a:t>送孟东野序</a:t>
            </a:r>
            <a:r>
              <a:rPr lang="en-US" altLang="zh-CN" sz="3200" dirty="0"/>
              <a:t>》《</a:t>
            </a:r>
            <a:r>
              <a:rPr lang="zh-CN" altLang="en-US" sz="3200" dirty="0"/>
              <a:t>祭十二郎文</a:t>
            </a:r>
            <a:r>
              <a:rPr lang="en-US" altLang="zh-CN" sz="3200" dirty="0"/>
              <a:t>》《</a:t>
            </a:r>
            <a:r>
              <a:rPr lang="zh-CN" altLang="en-US" sz="3200" dirty="0"/>
              <a:t>柳子厚墓志铭</a:t>
            </a:r>
            <a:r>
              <a:rPr lang="en-US" altLang="zh-CN" sz="3200" dirty="0"/>
              <a:t>》《</a:t>
            </a:r>
            <a:r>
              <a:rPr lang="zh-CN" altLang="en-US" sz="3200" dirty="0">
                <a:solidFill>
                  <a:srgbClr val="7030A0"/>
                </a:solidFill>
              </a:rPr>
              <a:t>捕蛇者说</a:t>
            </a:r>
            <a:r>
              <a:rPr lang="en-US" altLang="zh-CN" sz="3200" dirty="0"/>
              <a:t>》《</a:t>
            </a:r>
            <a:r>
              <a:rPr lang="zh-CN" altLang="en-US" sz="3200" dirty="0"/>
              <a:t>梓人传</a:t>
            </a:r>
            <a:r>
              <a:rPr lang="en-US" altLang="zh-CN" sz="3200" dirty="0"/>
              <a:t>》《</a:t>
            </a:r>
            <a:r>
              <a:rPr lang="zh-CN" altLang="en-US" sz="3200" dirty="0"/>
              <a:t>岳阳楼记</a:t>
            </a:r>
            <a:r>
              <a:rPr lang="en-US" altLang="zh-CN" sz="3200" dirty="0"/>
              <a:t>》《</a:t>
            </a:r>
            <a:r>
              <a:rPr lang="zh-CN" altLang="en-US" sz="3200" dirty="0"/>
              <a:t>义田记</a:t>
            </a:r>
            <a:r>
              <a:rPr lang="en-US" altLang="zh-CN" sz="3200" dirty="0"/>
              <a:t>》《</a:t>
            </a:r>
            <a:r>
              <a:rPr lang="zh-CN" altLang="en-US" sz="3200" dirty="0"/>
              <a:t>梅圣俞诗集序</a:t>
            </a:r>
            <a:r>
              <a:rPr lang="en-US" altLang="zh-CN" sz="3200" dirty="0"/>
              <a:t>》《</a:t>
            </a:r>
            <a:r>
              <a:rPr lang="zh-CN" altLang="en-US" sz="3200" dirty="0"/>
              <a:t>丰乐亭记</a:t>
            </a:r>
            <a:r>
              <a:rPr lang="en-US" altLang="zh-CN" sz="3200" dirty="0"/>
              <a:t>》《</a:t>
            </a:r>
            <a:r>
              <a:rPr lang="zh-CN" altLang="en-US" sz="3200" dirty="0"/>
              <a:t>醉翁亭记</a:t>
            </a:r>
            <a:r>
              <a:rPr lang="en-US" altLang="zh-CN" sz="3200" dirty="0"/>
              <a:t>》《</a:t>
            </a:r>
            <a:r>
              <a:rPr lang="zh-CN" altLang="en-US" sz="3200" dirty="0"/>
              <a:t>秋声赋</a:t>
            </a:r>
            <a:r>
              <a:rPr lang="en-US" altLang="zh-CN" sz="3200" dirty="0"/>
              <a:t>》《</a:t>
            </a:r>
            <a:r>
              <a:rPr lang="zh-CN" altLang="en-US" sz="3200" dirty="0">
                <a:solidFill>
                  <a:srgbClr val="7030A0"/>
                </a:solidFill>
              </a:rPr>
              <a:t>刑赏忠厚之至论</a:t>
            </a:r>
            <a:r>
              <a:rPr lang="en-US" altLang="zh-CN" sz="3200" dirty="0"/>
              <a:t>》《</a:t>
            </a:r>
            <a:r>
              <a:rPr lang="zh-CN" altLang="en-US" sz="3200" dirty="0"/>
              <a:t>喜雨亭记</a:t>
            </a:r>
            <a:r>
              <a:rPr lang="en-US" altLang="zh-CN" sz="3200" dirty="0"/>
              <a:t>》《</a:t>
            </a:r>
            <a:r>
              <a:rPr lang="zh-CN" altLang="en-US" sz="3200" dirty="0"/>
              <a:t>石钟山记</a:t>
            </a:r>
            <a:r>
              <a:rPr lang="en-US" altLang="zh-CN" sz="3200" dirty="0"/>
              <a:t>》《</a:t>
            </a:r>
            <a:r>
              <a:rPr lang="zh-CN" altLang="en-US" sz="3200" dirty="0"/>
              <a:t>方山子传</a:t>
            </a:r>
            <a:r>
              <a:rPr lang="en-US" altLang="zh-CN" sz="3200" dirty="0"/>
              <a:t>》《</a:t>
            </a:r>
            <a:r>
              <a:rPr lang="zh-CN" altLang="en-US" sz="3200" dirty="0"/>
              <a:t>游褒禅山记</a:t>
            </a:r>
            <a:r>
              <a:rPr lang="en-US" altLang="zh-CN" sz="3200" dirty="0"/>
              <a:t>》《</a:t>
            </a:r>
            <a:r>
              <a:rPr lang="zh-CN" altLang="en-US" sz="3200" dirty="0"/>
              <a:t>送天台陈庭学序</a:t>
            </a:r>
            <a:r>
              <a:rPr lang="en-US" altLang="zh-CN" sz="3200" dirty="0"/>
              <a:t>》《</a:t>
            </a:r>
            <a:r>
              <a:rPr lang="zh-CN" altLang="en-US" sz="3200" dirty="0">
                <a:solidFill>
                  <a:srgbClr val="7030A0"/>
                </a:solidFill>
              </a:rPr>
              <a:t>卖柑者言</a:t>
            </a:r>
            <a:r>
              <a:rPr lang="en-US" altLang="zh-CN" sz="3200" dirty="0"/>
              <a:t>》《</a:t>
            </a:r>
            <a:r>
              <a:rPr lang="zh-CN" altLang="en-US" sz="3200" dirty="0">
                <a:solidFill>
                  <a:srgbClr val="7030A0"/>
                </a:solidFill>
              </a:rPr>
              <a:t>豫让论</a:t>
            </a:r>
            <a:r>
              <a:rPr lang="en-US" altLang="zh-CN" sz="3200" dirty="0"/>
              <a:t>》《</a:t>
            </a:r>
            <a:r>
              <a:rPr lang="zh-CN" altLang="en-US" sz="3200" dirty="0"/>
              <a:t>报刘一丈书</a:t>
            </a:r>
            <a:r>
              <a:rPr lang="en-US" altLang="zh-CN" sz="3200" dirty="0"/>
              <a:t>》《</a:t>
            </a:r>
            <a:r>
              <a:rPr lang="zh-CN" altLang="en-US" sz="3200" dirty="0"/>
              <a:t>蔺相如完璧归赵论</a:t>
            </a:r>
            <a:r>
              <a:rPr lang="en-US" altLang="zh-CN" sz="3200" dirty="0"/>
              <a:t>》《</a:t>
            </a:r>
            <a:r>
              <a:rPr lang="zh-CN" altLang="en-US" sz="3200" dirty="0"/>
              <a:t>徐子长传</a:t>
            </a:r>
            <a:r>
              <a:rPr lang="en-US" altLang="zh-CN" sz="3200" dirty="0"/>
              <a:t>》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第二步梳理概括文章内容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71192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、明确文章体裁类别</a:t>
            </a:r>
            <a:endParaRPr lang="en-US" altLang="zh-CN" sz="3200" dirty="0" smtClean="0"/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、按文体概括内容，理清思路，归纳中心</a:t>
            </a:r>
            <a:endParaRPr lang="en-US" altLang="zh-CN" sz="3200" dirty="0" smtClean="0"/>
          </a:p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、有针对性赏析和评价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03001"/>
            <a:ext cx="9728795" cy="388077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《</a:t>
            </a:r>
            <a:r>
              <a:rPr lang="zh-CN" altLang="en-US" sz="3200" dirty="0"/>
              <a:t>古文观止</a:t>
            </a:r>
            <a:r>
              <a:rPr lang="en-US" altLang="zh-CN" sz="3200" dirty="0"/>
              <a:t>》</a:t>
            </a:r>
            <a:r>
              <a:rPr lang="zh-CN" altLang="en-US" sz="3200" dirty="0"/>
              <a:t>精选</a:t>
            </a:r>
            <a:r>
              <a:rPr lang="en-US" altLang="zh-CN" sz="3200" dirty="0"/>
              <a:t>40</a:t>
            </a:r>
            <a:r>
              <a:rPr lang="zh-CN" altLang="en-US" sz="3200" dirty="0"/>
              <a:t>篇</a:t>
            </a:r>
            <a:r>
              <a:rPr lang="en-US" altLang="zh-CN" sz="3200" dirty="0" smtClean="0"/>
              <a:t>:</a:t>
            </a:r>
            <a:endParaRPr lang="en-US" altLang="zh-CN" sz="3200" dirty="0" smtClean="0"/>
          </a:p>
          <a:p>
            <a:r>
              <a:rPr lang="en-US" altLang="zh-CN" sz="3200" dirty="0" smtClean="0"/>
              <a:t>《</a:t>
            </a:r>
            <a:r>
              <a:rPr lang="zh-CN" altLang="en-US" sz="3200" dirty="0"/>
              <a:t>曹刿论战</a:t>
            </a:r>
            <a:r>
              <a:rPr lang="en-US" altLang="zh-CN" sz="3200" dirty="0"/>
              <a:t>》《</a:t>
            </a:r>
            <a:r>
              <a:rPr lang="zh-CN" altLang="en-US" sz="3200" dirty="0"/>
              <a:t>召公谏厉王弭谤</a:t>
            </a:r>
            <a:r>
              <a:rPr lang="en-US" altLang="zh-CN" sz="3200" dirty="0"/>
              <a:t>》《</a:t>
            </a:r>
            <a:r>
              <a:rPr lang="zh-CN" altLang="en-US" sz="3200" dirty="0"/>
              <a:t>叔向贺贫</a:t>
            </a:r>
            <a:r>
              <a:rPr lang="en-US" altLang="zh-CN" sz="3200" dirty="0"/>
              <a:t>》《</a:t>
            </a:r>
            <a:r>
              <a:rPr lang="zh-CN" altLang="en-US" sz="3200" dirty="0"/>
              <a:t>邹忌讽齐王纳谏</a:t>
            </a:r>
            <a:r>
              <a:rPr lang="en-US" altLang="zh-CN" sz="3200" dirty="0"/>
              <a:t>》《</a:t>
            </a:r>
            <a:r>
              <a:rPr lang="zh-CN" altLang="en-US" sz="3200" dirty="0"/>
              <a:t>冯谖客孟尝君</a:t>
            </a:r>
            <a:r>
              <a:rPr lang="en-US" altLang="zh-CN" sz="3200" dirty="0"/>
              <a:t>》《</a:t>
            </a:r>
            <a:r>
              <a:rPr lang="zh-CN" altLang="en-US" sz="3200" dirty="0"/>
              <a:t>触龙说赵太后</a:t>
            </a:r>
            <a:r>
              <a:rPr lang="en-US" altLang="zh-CN" sz="3200" dirty="0"/>
              <a:t>》《</a:t>
            </a:r>
            <a:r>
              <a:rPr lang="zh-CN" altLang="en-US" sz="3200" dirty="0"/>
              <a:t>论贵粟疏</a:t>
            </a:r>
            <a:r>
              <a:rPr lang="en-US" altLang="zh-CN" sz="3200" dirty="0"/>
              <a:t>》《</a:t>
            </a:r>
            <a:r>
              <a:rPr lang="zh-CN" altLang="en-US" sz="3200" dirty="0">
                <a:solidFill>
                  <a:srgbClr val="C00000"/>
                </a:solidFill>
              </a:rPr>
              <a:t>项羽本纪赞</a:t>
            </a:r>
            <a:r>
              <a:rPr lang="en-US" altLang="zh-CN" sz="3200" dirty="0"/>
              <a:t>》《</a:t>
            </a:r>
            <a:r>
              <a:rPr lang="zh-CN" altLang="en-US" sz="3200" dirty="0">
                <a:solidFill>
                  <a:srgbClr val="C00000"/>
                </a:solidFill>
              </a:rPr>
              <a:t>伯夷列传</a:t>
            </a:r>
            <a:r>
              <a:rPr lang="en-US" altLang="zh-CN" sz="3200" dirty="0"/>
              <a:t>》《</a:t>
            </a:r>
            <a:r>
              <a:rPr lang="zh-CN" altLang="en-US" sz="3200" dirty="0"/>
              <a:t>前出师表</a:t>
            </a:r>
            <a:r>
              <a:rPr lang="en-US" altLang="zh-CN" sz="3200" dirty="0"/>
              <a:t>》《</a:t>
            </a:r>
            <a:r>
              <a:rPr lang="zh-CN" altLang="en-US" sz="3200" dirty="0"/>
              <a:t>归去来兮辞</a:t>
            </a:r>
            <a:r>
              <a:rPr lang="en-US" altLang="zh-CN" sz="3200" dirty="0"/>
              <a:t>》《</a:t>
            </a:r>
            <a:r>
              <a:rPr lang="zh-CN" altLang="en-US" sz="3200" dirty="0"/>
              <a:t>桃花源记</a:t>
            </a:r>
            <a:r>
              <a:rPr lang="en-US" altLang="zh-CN" sz="3200" dirty="0"/>
              <a:t>》《</a:t>
            </a:r>
            <a:r>
              <a:rPr lang="zh-CN" altLang="en-US" sz="3200" dirty="0">
                <a:solidFill>
                  <a:srgbClr val="C00000"/>
                </a:solidFill>
              </a:rPr>
              <a:t>五柳先生传</a:t>
            </a:r>
            <a:r>
              <a:rPr lang="en-US" altLang="zh-CN" sz="3200" dirty="0"/>
              <a:t>》《</a:t>
            </a:r>
            <a:r>
              <a:rPr lang="zh-CN" altLang="en-US" sz="3200" dirty="0"/>
              <a:t>滕王阁序</a:t>
            </a:r>
            <a:r>
              <a:rPr lang="en-US" altLang="zh-CN" sz="3200" dirty="0"/>
              <a:t>》《</a:t>
            </a:r>
            <a:r>
              <a:rPr lang="zh-CN" altLang="en-US" sz="3200" dirty="0"/>
              <a:t>陋室铭</a:t>
            </a:r>
            <a:r>
              <a:rPr lang="en-US" altLang="zh-CN" sz="3200" dirty="0"/>
              <a:t>》《</a:t>
            </a:r>
            <a:r>
              <a:rPr lang="zh-CN" altLang="en-US" sz="3200" dirty="0"/>
              <a:t>杂说四</a:t>
            </a:r>
            <a:r>
              <a:rPr lang="en-US" altLang="zh-CN" sz="3200" dirty="0"/>
              <a:t>》《</a:t>
            </a:r>
            <a:r>
              <a:rPr lang="zh-CN" altLang="en-US" sz="3200" dirty="0"/>
              <a:t>师说</a:t>
            </a:r>
            <a:r>
              <a:rPr lang="en-US" altLang="zh-CN" sz="3200" dirty="0"/>
              <a:t>》《</a:t>
            </a:r>
            <a:r>
              <a:rPr lang="zh-CN" altLang="en-US" sz="3200" dirty="0"/>
              <a:t>进学解</a:t>
            </a:r>
            <a:r>
              <a:rPr lang="en-US" altLang="zh-CN" sz="3200" dirty="0"/>
              <a:t>》《</a:t>
            </a:r>
            <a:r>
              <a:rPr lang="zh-CN" altLang="en-US" sz="3200" dirty="0"/>
              <a:t>送孟东野序</a:t>
            </a:r>
            <a:r>
              <a:rPr lang="en-US" altLang="zh-CN" sz="3200" dirty="0"/>
              <a:t>》《</a:t>
            </a:r>
            <a:r>
              <a:rPr lang="zh-CN" altLang="en-US" sz="3200" dirty="0"/>
              <a:t>祭十二郎文</a:t>
            </a:r>
            <a:r>
              <a:rPr lang="en-US" altLang="zh-CN" sz="3200" dirty="0"/>
              <a:t>》《</a:t>
            </a:r>
            <a:r>
              <a:rPr lang="zh-CN" altLang="en-US" sz="3200" dirty="0"/>
              <a:t>柳子厚墓志铭</a:t>
            </a:r>
            <a:r>
              <a:rPr lang="en-US" altLang="zh-CN" sz="3200" dirty="0"/>
              <a:t>》《</a:t>
            </a:r>
            <a:r>
              <a:rPr lang="zh-CN" altLang="en-US" sz="3200" dirty="0"/>
              <a:t>捕蛇者说</a:t>
            </a:r>
            <a:r>
              <a:rPr lang="en-US" altLang="zh-CN" sz="3200" dirty="0"/>
              <a:t>》《</a:t>
            </a:r>
            <a:r>
              <a:rPr lang="zh-CN" altLang="en-US" sz="3200" dirty="0">
                <a:solidFill>
                  <a:srgbClr val="C00000"/>
                </a:solidFill>
              </a:rPr>
              <a:t>梓人传</a:t>
            </a:r>
            <a:r>
              <a:rPr lang="en-US" altLang="zh-CN" sz="3200" dirty="0"/>
              <a:t>》《</a:t>
            </a:r>
            <a:r>
              <a:rPr lang="zh-CN" altLang="en-US" sz="3200" dirty="0"/>
              <a:t>岳阳楼记</a:t>
            </a:r>
            <a:r>
              <a:rPr lang="en-US" altLang="zh-CN" sz="3200" dirty="0"/>
              <a:t>》《</a:t>
            </a:r>
            <a:r>
              <a:rPr lang="zh-CN" altLang="en-US" sz="3200" dirty="0"/>
              <a:t>义田记</a:t>
            </a:r>
            <a:r>
              <a:rPr lang="en-US" altLang="zh-CN" sz="3200" dirty="0"/>
              <a:t>》《</a:t>
            </a:r>
            <a:r>
              <a:rPr lang="zh-CN" altLang="en-US" sz="3200" dirty="0"/>
              <a:t>梅圣俞诗集序</a:t>
            </a:r>
            <a:r>
              <a:rPr lang="en-US" altLang="zh-CN" sz="3200" dirty="0"/>
              <a:t>》《</a:t>
            </a:r>
            <a:r>
              <a:rPr lang="zh-CN" altLang="en-US" sz="3200" dirty="0"/>
              <a:t>丰乐亭记</a:t>
            </a:r>
            <a:r>
              <a:rPr lang="en-US" altLang="zh-CN" sz="3200" dirty="0"/>
              <a:t>》《</a:t>
            </a:r>
            <a:r>
              <a:rPr lang="zh-CN" altLang="en-US" sz="3200" dirty="0"/>
              <a:t>醉翁亭记</a:t>
            </a:r>
            <a:r>
              <a:rPr lang="en-US" altLang="zh-CN" sz="3200" dirty="0"/>
              <a:t>》《</a:t>
            </a:r>
            <a:r>
              <a:rPr lang="zh-CN" altLang="en-US" sz="3200" dirty="0"/>
              <a:t>秋声赋</a:t>
            </a:r>
            <a:r>
              <a:rPr lang="en-US" altLang="zh-CN" sz="3200" dirty="0"/>
              <a:t>》《</a:t>
            </a:r>
            <a:r>
              <a:rPr lang="zh-CN" altLang="en-US" sz="3200" dirty="0"/>
              <a:t>刑赏忠厚之至论</a:t>
            </a:r>
            <a:r>
              <a:rPr lang="en-US" altLang="zh-CN" sz="3200" dirty="0"/>
              <a:t>》《</a:t>
            </a:r>
            <a:r>
              <a:rPr lang="zh-CN" altLang="en-US" sz="3200" dirty="0"/>
              <a:t>喜雨亭记</a:t>
            </a:r>
            <a:r>
              <a:rPr lang="en-US" altLang="zh-CN" sz="3200" dirty="0"/>
              <a:t>》《</a:t>
            </a:r>
            <a:r>
              <a:rPr lang="zh-CN" altLang="en-US" sz="3200" dirty="0"/>
              <a:t>石钟山记</a:t>
            </a:r>
            <a:r>
              <a:rPr lang="en-US" altLang="zh-CN" sz="3200" dirty="0"/>
              <a:t>》《</a:t>
            </a:r>
            <a:r>
              <a:rPr lang="zh-CN" altLang="en-US" sz="3200" dirty="0">
                <a:solidFill>
                  <a:srgbClr val="C00000"/>
                </a:solidFill>
              </a:rPr>
              <a:t>方山子传</a:t>
            </a:r>
            <a:r>
              <a:rPr lang="en-US" altLang="zh-CN" sz="3200" dirty="0"/>
              <a:t>》《</a:t>
            </a:r>
            <a:r>
              <a:rPr lang="zh-CN" altLang="en-US" sz="3200" dirty="0"/>
              <a:t>游褒禅山记</a:t>
            </a:r>
            <a:r>
              <a:rPr lang="en-US" altLang="zh-CN" sz="3200" dirty="0"/>
              <a:t>》《</a:t>
            </a:r>
            <a:r>
              <a:rPr lang="zh-CN" altLang="en-US" sz="3200" dirty="0"/>
              <a:t>送天台陈庭学序</a:t>
            </a:r>
            <a:r>
              <a:rPr lang="en-US" altLang="zh-CN" sz="3200" dirty="0"/>
              <a:t>》《</a:t>
            </a:r>
            <a:r>
              <a:rPr lang="zh-CN" altLang="en-US" sz="3200" dirty="0"/>
              <a:t>卖柑者言</a:t>
            </a:r>
            <a:r>
              <a:rPr lang="en-US" altLang="zh-CN" sz="3200" dirty="0"/>
              <a:t>》《</a:t>
            </a:r>
            <a:r>
              <a:rPr lang="zh-CN" altLang="en-US" sz="3200" dirty="0"/>
              <a:t>豫让论</a:t>
            </a:r>
            <a:r>
              <a:rPr lang="en-US" altLang="zh-CN" sz="3200" dirty="0"/>
              <a:t>》《</a:t>
            </a:r>
            <a:r>
              <a:rPr lang="zh-CN" altLang="en-US" sz="3200" dirty="0"/>
              <a:t>报刘一丈书</a:t>
            </a:r>
            <a:r>
              <a:rPr lang="en-US" altLang="zh-CN" sz="3200" dirty="0"/>
              <a:t>》《</a:t>
            </a:r>
            <a:r>
              <a:rPr lang="zh-CN" altLang="en-US" sz="3200" dirty="0"/>
              <a:t>蔺相如完璧归赵论</a:t>
            </a:r>
            <a:r>
              <a:rPr lang="en-US" altLang="zh-CN" sz="3200" dirty="0"/>
              <a:t>》《</a:t>
            </a:r>
            <a:r>
              <a:rPr lang="zh-CN" altLang="en-US" sz="3200" dirty="0">
                <a:solidFill>
                  <a:srgbClr val="C00000"/>
                </a:solidFill>
              </a:rPr>
              <a:t>徐子长传</a:t>
            </a:r>
            <a:r>
              <a:rPr lang="en-US" altLang="zh-CN" sz="3200" dirty="0"/>
              <a:t>》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03001"/>
            <a:ext cx="9728795" cy="388077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《</a:t>
            </a:r>
            <a:r>
              <a:rPr lang="zh-CN" altLang="en-US" sz="3200" dirty="0"/>
              <a:t>古文观止</a:t>
            </a:r>
            <a:r>
              <a:rPr lang="en-US" altLang="zh-CN" sz="3200" dirty="0"/>
              <a:t>》</a:t>
            </a:r>
            <a:r>
              <a:rPr lang="zh-CN" altLang="en-US" sz="3200" dirty="0"/>
              <a:t>精选</a:t>
            </a:r>
            <a:r>
              <a:rPr lang="en-US" altLang="zh-CN" sz="3200" dirty="0"/>
              <a:t>40</a:t>
            </a:r>
            <a:r>
              <a:rPr lang="zh-CN" altLang="en-US" sz="3200" dirty="0"/>
              <a:t>篇</a:t>
            </a:r>
            <a:r>
              <a:rPr lang="en-US" altLang="zh-CN" sz="3200" dirty="0" smtClean="0"/>
              <a:t>:</a:t>
            </a:r>
            <a:endParaRPr lang="en-US" altLang="zh-CN" sz="3200" dirty="0" smtClean="0"/>
          </a:p>
          <a:p>
            <a:r>
              <a:rPr lang="en-US" altLang="zh-CN" sz="3200" dirty="0" smtClean="0"/>
              <a:t>《</a:t>
            </a:r>
            <a:r>
              <a:rPr lang="zh-CN" altLang="en-US" sz="3200" dirty="0"/>
              <a:t>曹刿论战</a:t>
            </a:r>
            <a:r>
              <a:rPr lang="en-US" altLang="zh-CN" sz="3200" dirty="0"/>
              <a:t>》《</a:t>
            </a:r>
            <a:r>
              <a:rPr lang="zh-CN" altLang="en-US" sz="3200" dirty="0"/>
              <a:t>召公谏厉王弭谤</a:t>
            </a:r>
            <a:r>
              <a:rPr lang="en-US" altLang="zh-CN" sz="3200" dirty="0"/>
              <a:t>》《</a:t>
            </a:r>
            <a:r>
              <a:rPr lang="zh-CN" altLang="en-US" sz="3200" dirty="0"/>
              <a:t>叔向贺贫</a:t>
            </a:r>
            <a:r>
              <a:rPr lang="en-US" altLang="zh-CN" sz="3200" dirty="0"/>
              <a:t>》《</a:t>
            </a:r>
            <a:r>
              <a:rPr lang="zh-CN" altLang="en-US" sz="3200" dirty="0"/>
              <a:t>邹忌讽齐王纳谏</a:t>
            </a:r>
            <a:r>
              <a:rPr lang="en-US" altLang="zh-CN" sz="3200" dirty="0"/>
              <a:t>》《</a:t>
            </a:r>
            <a:r>
              <a:rPr lang="zh-CN" altLang="en-US" sz="3200" dirty="0"/>
              <a:t>冯谖客孟尝君</a:t>
            </a:r>
            <a:r>
              <a:rPr lang="en-US" altLang="zh-CN" sz="3200" dirty="0"/>
              <a:t>》《</a:t>
            </a:r>
            <a:r>
              <a:rPr lang="zh-CN" altLang="en-US" sz="3200" dirty="0"/>
              <a:t>触龙说赵太后</a:t>
            </a:r>
            <a:r>
              <a:rPr lang="en-US" altLang="zh-CN" sz="3200" dirty="0"/>
              <a:t>》《</a:t>
            </a:r>
            <a:r>
              <a:rPr lang="zh-CN" altLang="en-US" sz="3200" dirty="0"/>
              <a:t>论贵粟疏</a:t>
            </a:r>
            <a:r>
              <a:rPr lang="en-US" altLang="zh-CN" sz="3200" dirty="0"/>
              <a:t>》《</a:t>
            </a:r>
            <a:r>
              <a:rPr lang="zh-CN" altLang="en-US" sz="3200" dirty="0"/>
              <a:t>项羽本纪赞</a:t>
            </a:r>
            <a:r>
              <a:rPr lang="en-US" altLang="zh-CN" sz="3200" dirty="0"/>
              <a:t>》《</a:t>
            </a:r>
            <a:r>
              <a:rPr lang="zh-CN" altLang="en-US" sz="3200" dirty="0"/>
              <a:t>伯夷列传</a:t>
            </a:r>
            <a:r>
              <a:rPr lang="en-US" altLang="zh-CN" sz="3200" dirty="0"/>
              <a:t>》《</a:t>
            </a:r>
            <a:r>
              <a:rPr lang="zh-CN" altLang="en-US" sz="3200" dirty="0"/>
              <a:t>前出师表</a:t>
            </a:r>
            <a:r>
              <a:rPr lang="en-US" altLang="zh-CN" sz="3200" dirty="0"/>
              <a:t>》《</a:t>
            </a:r>
            <a:r>
              <a:rPr lang="zh-CN" altLang="en-US" sz="3200" dirty="0"/>
              <a:t>归去来兮辞</a:t>
            </a:r>
            <a:r>
              <a:rPr lang="en-US" altLang="zh-CN" sz="3200" dirty="0"/>
              <a:t>》《</a:t>
            </a:r>
            <a:r>
              <a:rPr lang="zh-CN" altLang="en-US" sz="3200" dirty="0"/>
              <a:t>桃花源记</a:t>
            </a:r>
            <a:r>
              <a:rPr lang="en-US" altLang="zh-CN" sz="3200" dirty="0"/>
              <a:t>》《</a:t>
            </a:r>
            <a:r>
              <a:rPr lang="zh-CN" altLang="en-US" sz="3200" dirty="0"/>
              <a:t>五柳先生传</a:t>
            </a:r>
            <a:r>
              <a:rPr lang="en-US" altLang="zh-CN" sz="3200" dirty="0"/>
              <a:t>》《</a:t>
            </a:r>
            <a:r>
              <a:rPr lang="zh-CN" altLang="en-US" sz="3200" dirty="0"/>
              <a:t>滕王阁序</a:t>
            </a:r>
            <a:r>
              <a:rPr lang="en-US" altLang="zh-CN" sz="3200" dirty="0"/>
              <a:t>》《</a:t>
            </a:r>
            <a:r>
              <a:rPr lang="zh-CN" altLang="en-US" sz="3200" dirty="0"/>
              <a:t>陋室铭</a:t>
            </a:r>
            <a:r>
              <a:rPr lang="en-US" altLang="zh-CN" sz="3200" dirty="0"/>
              <a:t>》《</a:t>
            </a:r>
            <a:r>
              <a:rPr lang="zh-CN" altLang="en-US" sz="3200" dirty="0"/>
              <a:t>杂说四</a:t>
            </a:r>
            <a:r>
              <a:rPr lang="en-US" altLang="zh-CN" sz="3200" dirty="0"/>
              <a:t>》《</a:t>
            </a:r>
            <a:r>
              <a:rPr lang="zh-CN" altLang="en-US" sz="3200" dirty="0"/>
              <a:t>师说</a:t>
            </a:r>
            <a:r>
              <a:rPr lang="en-US" altLang="zh-CN" sz="3200" dirty="0"/>
              <a:t>》《</a:t>
            </a:r>
            <a:r>
              <a:rPr lang="zh-CN" altLang="en-US" sz="3200" dirty="0"/>
              <a:t>进学解</a:t>
            </a:r>
            <a:r>
              <a:rPr lang="en-US" altLang="zh-CN" sz="3200" dirty="0"/>
              <a:t>》《</a:t>
            </a:r>
            <a:r>
              <a:rPr lang="zh-CN" altLang="en-US" sz="3200" dirty="0"/>
              <a:t>送孟东野序</a:t>
            </a:r>
            <a:r>
              <a:rPr lang="en-US" altLang="zh-CN" sz="3200" dirty="0"/>
              <a:t>》《</a:t>
            </a:r>
            <a:r>
              <a:rPr lang="zh-CN" altLang="en-US" sz="3200" dirty="0"/>
              <a:t>祭十二郎文</a:t>
            </a:r>
            <a:r>
              <a:rPr lang="en-US" altLang="zh-CN" sz="3200" dirty="0"/>
              <a:t>》《</a:t>
            </a:r>
            <a:r>
              <a:rPr lang="zh-CN" altLang="en-US" sz="3200" dirty="0"/>
              <a:t>柳子厚墓志铭</a:t>
            </a:r>
            <a:r>
              <a:rPr lang="en-US" altLang="zh-CN" sz="3200" dirty="0"/>
              <a:t>》《</a:t>
            </a:r>
            <a:r>
              <a:rPr lang="zh-CN" altLang="en-US" sz="3200" dirty="0"/>
              <a:t>捕蛇者说</a:t>
            </a:r>
            <a:r>
              <a:rPr lang="en-US" altLang="zh-CN" sz="3200" dirty="0"/>
              <a:t>》《</a:t>
            </a:r>
            <a:r>
              <a:rPr lang="zh-CN" altLang="en-US" sz="3200" dirty="0"/>
              <a:t>梓人传</a:t>
            </a:r>
            <a:r>
              <a:rPr lang="en-US" altLang="zh-CN" sz="3200" dirty="0"/>
              <a:t>》《</a:t>
            </a:r>
            <a:r>
              <a:rPr lang="zh-CN" altLang="en-US" sz="3200" dirty="0"/>
              <a:t>岳阳楼记</a:t>
            </a:r>
            <a:r>
              <a:rPr lang="en-US" altLang="zh-CN" sz="3200" dirty="0"/>
              <a:t>》《</a:t>
            </a:r>
            <a:r>
              <a:rPr lang="zh-CN" altLang="en-US" sz="3200" dirty="0"/>
              <a:t>义田记</a:t>
            </a:r>
            <a:r>
              <a:rPr lang="en-US" altLang="zh-CN" sz="3200" dirty="0"/>
              <a:t>》《</a:t>
            </a:r>
            <a:r>
              <a:rPr lang="zh-CN" altLang="en-US" sz="3200" dirty="0"/>
              <a:t>梅圣俞诗集序</a:t>
            </a:r>
            <a:r>
              <a:rPr lang="en-US" altLang="zh-CN" sz="3200" dirty="0"/>
              <a:t>》《</a:t>
            </a:r>
            <a:r>
              <a:rPr lang="zh-CN" altLang="en-US" sz="3200" dirty="0"/>
              <a:t>丰乐亭记</a:t>
            </a:r>
            <a:r>
              <a:rPr lang="en-US" altLang="zh-CN" sz="3200" dirty="0"/>
              <a:t>》《</a:t>
            </a:r>
            <a:r>
              <a:rPr lang="zh-CN" altLang="en-US" sz="3200" dirty="0"/>
              <a:t>醉翁亭记</a:t>
            </a:r>
            <a:r>
              <a:rPr lang="en-US" altLang="zh-CN" sz="3200" dirty="0"/>
              <a:t>》《</a:t>
            </a:r>
            <a:r>
              <a:rPr lang="zh-CN" altLang="en-US" sz="3200" dirty="0"/>
              <a:t>秋声赋</a:t>
            </a:r>
            <a:r>
              <a:rPr lang="en-US" altLang="zh-CN" sz="3200" dirty="0"/>
              <a:t>》《</a:t>
            </a:r>
            <a:r>
              <a:rPr lang="zh-CN" altLang="en-US" sz="3200" dirty="0"/>
              <a:t>刑赏忠厚之至论</a:t>
            </a:r>
            <a:r>
              <a:rPr lang="en-US" altLang="zh-CN" sz="3200" dirty="0"/>
              <a:t>》《</a:t>
            </a:r>
            <a:r>
              <a:rPr lang="zh-CN" altLang="en-US" sz="3200" dirty="0"/>
              <a:t>喜雨亭记</a:t>
            </a:r>
            <a:r>
              <a:rPr lang="en-US" altLang="zh-CN" sz="3200" dirty="0"/>
              <a:t>》《</a:t>
            </a:r>
            <a:r>
              <a:rPr lang="zh-CN" altLang="en-US" sz="3200" dirty="0"/>
              <a:t>石钟山记</a:t>
            </a:r>
            <a:r>
              <a:rPr lang="en-US" altLang="zh-CN" sz="3200" dirty="0"/>
              <a:t>》《</a:t>
            </a:r>
            <a:r>
              <a:rPr lang="zh-CN" altLang="en-US" sz="3200" dirty="0"/>
              <a:t>方山子传</a:t>
            </a:r>
            <a:r>
              <a:rPr lang="en-US" altLang="zh-CN" sz="3200" dirty="0"/>
              <a:t>》《</a:t>
            </a:r>
            <a:r>
              <a:rPr lang="zh-CN" altLang="en-US" sz="3200" dirty="0"/>
              <a:t>游褒禅山记</a:t>
            </a:r>
            <a:r>
              <a:rPr lang="en-US" altLang="zh-CN" sz="3200" dirty="0"/>
              <a:t>》《</a:t>
            </a:r>
            <a:r>
              <a:rPr lang="zh-CN" altLang="en-US" sz="3200" dirty="0"/>
              <a:t>送天台陈庭学序</a:t>
            </a:r>
            <a:r>
              <a:rPr lang="en-US" altLang="zh-CN" sz="3200" dirty="0"/>
              <a:t>》《</a:t>
            </a:r>
            <a:r>
              <a:rPr lang="zh-CN" altLang="en-US" sz="3200" dirty="0"/>
              <a:t>卖柑者言</a:t>
            </a:r>
            <a:r>
              <a:rPr lang="en-US" altLang="zh-CN" sz="3200" dirty="0"/>
              <a:t>》《</a:t>
            </a:r>
            <a:r>
              <a:rPr lang="zh-CN" altLang="en-US" sz="3200" dirty="0"/>
              <a:t>豫让论</a:t>
            </a:r>
            <a:r>
              <a:rPr lang="en-US" altLang="zh-CN" sz="3200" dirty="0"/>
              <a:t>》《</a:t>
            </a:r>
            <a:r>
              <a:rPr lang="zh-CN" altLang="en-US" sz="3200" dirty="0"/>
              <a:t>报刘一丈书</a:t>
            </a:r>
            <a:r>
              <a:rPr lang="en-US" altLang="zh-CN" sz="3200" dirty="0"/>
              <a:t>》《</a:t>
            </a:r>
            <a:r>
              <a:rPr lang="zh-CN" altLang="en-US" sz="3200" dirty="0"/>
              <a:t>蔺相如完璧归赵论</a:t>
            </a:r>
            <a:r>
              <a:rPr lang="en-US" altLang="zh-CN" sz="3200" dirty="0"/>
              <a:t>》《</a:t>
            </a:r>
            <a:r>
              <a:rPr lang="zh-CN" altLang="en-US" sz="3200" dirty="0"/>
              <a:t>徐子长传</a:t>
            </a:r>
            <a:r>
              <a:rPr lang="en-US" altLang="zh-CN" sz="3200" dirty="0"/>
              <a:t>》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03001"/>
            <a:ext cx="9728795" cy="388077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《</a:t>
            </a:r>
            <a:r>
              <a:rPr lang="zh-CN" altLang="en-US" sz="3200" dirty="0"/>
              <a:t>古文观止</a:t>
            </a:r>
            <a:r>
              <a:rPr lang="en-US" altLang="zh-CN" sz="3200" dirty="0"/>
              <a:t>》</a:t>
            </a:r>
            <a:r>
              <a:rPr lang="zh-CN" altLang="en-US" sz="3200" dirty="0"/>
              <a:t>精选</a:t>
            </a:r>
            <a:r>
              <a:rPr lang="en-US" altLang="zh-CN" sz="3200" dirty="0"/>
              <a:t>40</a:t>
            </a:r>
            <a:r>
              <a:rPr lang="zh-CN" altLang="en-US" sz="3200" dirty="0"/>
              <a:t>篇</a:t>
            </a:r>
            <a:r>
              <a:rPr lang="en-US" altLang="zh-CN" sz="3200" dirty="0" smtClean="0"/>
              <a:t>:</a:t>
            </a:r>
            <a:endParaRPr lang="en-US" altLang="zh-CN" sz="3200" dirty="0" smtClean="0"/>
          </a:p>
          <a:p>
            <a:r>
              <a:rPr lang="en-US" altLang="zh-CN" sz="3200" dirty="0" smtClean="0"/>
              <a:t>《</a:t>
            </a:r>
            <a:r>
              <a:rPr lang="zh-CN" altLang="en-US" sz="3200" dirty="0"/>
              <a:t>曹刿论战</a:t>
            </a:r>
            <a:r>
              <a:rPr lang="en-US" altLang="zh-CN" sz="3200" dirty="0"/>
              <a:t>》《</a:t>
            </a:r>
            <a:r>
              <a:rPr lang="zh-CN" altLang="en-US" sz="3200" dirty="0"/>
              <a:t>召公谏厉王弭谤</a:t>
            </a:r>
            <a:r>
              <a:rPr lang="en-US" altLang="zh-CN" sz="3200" dirty="0"/>
              <a:t>》《</a:t>
            </a:r>
            <a:r>
              <a:rPr lang="zh-CN" altLang="en-US" sz="3200" dirty="0"/>
              <a:t>叔向贺贫</a:t>
            </a:r>
            <a:r>
              <a:rPr lang="en-US" altLang="zh-CN" sz="3200" dirty="0"/>
              <a:t>》《</a:t>
            </a:r>
            <a:r>
              <a:rPr lang="zh-CN" altLang="en-US" sz="3200" dirty="0"/>
              <a:t>邹忌讽齐王纳谏</a:t>
            </a:r>
            <a:r>
              <a:rPr lang="en-US" altLang="zh-CN" sz="3200" dirty="0"/>
              <a:t>》《</a:t>
            </a:r>
            <a:r>
              <a:rPr lang="zh-CN" altLang="en-US" sz="3200" dirty="0"/>
              <a:t>冯谖客孟尝君</a:t>
            </a:r>
            <a:r>
              <a:rPr lang="en-US" altLang="zh-CN" sz="3200" dirty="0"/>
              <a:t>》《</a:t>
            </a:r>
            <a:r>
              <a:rPr lang="zh-CN" altLang="en-US" sz="3200" dirty="0"/>
              <a:t>触龙说赵太后</a:t>
            </a:r>
            <a:r>
              <a:rPr lang="en-US" altLang="zh-CN" sz="3200" dirty="0"/>
              <a:t>》《</a:t>
            </a:r>
            <a:r>
              <a:rPr lang="zh-CN" altLang="en-US" sz="3200" dirty="0"/>
              <a:t>论贵粟疏</a:t>
            </a:r>
            <a:r>
              <a:rPr lang="en-US" altLang="zh-CN" sz="3200" dirty="0"/>
              <a:t>》《</a:t>
            </a:r>
            <a:r>
              <a:rPr lang="zh-CN" altLang="en-US" sz="3200" dirty="0"/>
              <a:t>项羽本纪赞</a:t>
            </a:r>
            <a:r>
              <a:rPr lang="en-US" altLang="zh-CN" sz="3200" dirty="0"/>
              <a:t>》《</a:t>
            </a:r>
            <a:r>
              <a:rPr lang="zh-CN" altLang="en-US" sz="3200" dirty="0"/>
              <a:t>伯夷列传</a:t>
            </a:r>
            <a:r>
              <a:rPr lang="en-US" altLang="zh-CN" sz="3200" dirty="0"/>
              <a:t>》《</a:t>
            </a:r>
            <a:r>
              <a:rPr lang="zh-CN" altLang="en-US" sz="3200" dirty="0"/>
              <a:t>前出师表</a:t>
            </a:r>
            <a:r>
              <a:rPr lang="en-US" altLang="zh-CN" sz="3200" dirty="0"/>
              <a:t>》《</a:t>
            </a:r>
            <a:r>
              <a:rPr lang="zh-CN" altLang="en-US" sz="3200" dirty="0"/>
              <a:t>归去来兮辞</a:t>
            </a:r>
            <a:r>
              <a:rPr lang="en-US" altLang="zh-CN" sz="3200" dirty="0"/>
              <a:t>》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《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桃花源记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  <a:r>
              <a:rPr lang="en-US" altLang="zh-CN" sz="3200" dirty="0"/>
              <a:t>《</a:t>
            </a:r>
            <a:r>
              <a:rPr lang="zh-CN" altLang="en-US" sz="3200" dirty="0"/>
              <a:t>五柳先生传</a:t>
            </a:r>
            <a:r>
              <a:rPr lang="en-US" altLang="zh-CN" sz="3200" dirty="0"/>
              <a:t>》《</a:t>
            </a:r>
            <a:r>
              <a:rPr lang="zh-CN" altLang="en-US" sz="3200" dirty="0"/>
              <a:t>滕王阁序</a:t>
            </a:r>
            <a:r>
              <a:rPr lang="en-US" altLang="zh-CN" sz="3200" dirty="0"/>
              <a:t>》《</a:t>
            </a:r>
            <a:r>
              <a:rPr lang="zh-CN" altLang="en-US" sz="3200" dirty="0"/>
              <a:t>陋室铭</a:t>
            </a:r>
            <a:r>
              <a:rPr lang="en-US" altLang="zh-CN" sz="3200" dirty="0"/>
              <a:t>》《</a:t>
            </a:r>
            <a:r>
              <a:rPr lang="zh-CN" altLang="en-US" sz="3200" dirty="0"/>
              <a:t>杂说四</a:t>
            </a:r>
            <a:r>
              <a:rPr lang="en-US" altLang="zh-CN" sz="3200" dirty="0"/>
              <a:t>》《</a:t>
            </a:r>
            <a:r>
              <a:rPr lang="zh-CN" altLang="en-US" sz="3200" dirty="0"/>
              <a:t>师说</a:t>
            </a:r>
            <a:r>
              <a:rPr lang="en-US" altLang="zh-CN" sz="3200" dirty="0"/>
              <a:t>》《</a:t>
            </a:r>
            <a:r>
              <a:rPr lang="zh-CN" altLang="en-US" sz="3200" dirty="0"/>
              <a:t>进学解</a:t>
            </a:r>
            <a:r>
              <a:rPr lang="en-US" altLang="zh-CN" sz="3200" dirty="0"/>
              <a:t>》《</a:t>
            </a:r>
            <a:r>
              <a:rPr lang="zh-CN" altLang="en-US" sz="3200" dirty="0"/>
              <a:t>送孟东野序</a:t>
            </a:r>
            <a:r>
              <a:rPr lang="en-US" altLang="zh-CN" sz="3200" dirty="0"/>
              <a:t>》《</a:t>
            </a:r>
            <a:r>
              <a:rPr lang="zh-CN" altLang="en-US" sz="3200" dirty="0"/>
              <a:t>祭十二郎文</a:t>
            </a:r>
            <a:r>
              <a:rPr lang="en-US" altLang="zh-CN" sz="3200" dirty="0"/>
              <a:t>》《</a:t>
            </a:r>
            <a:r>
              <a:rPr lang="zh-CN" altLang="en-US" sz="3200" dirty="0"/>
              <a:t>柳子厚墓志铭</a:t>
            </a:r>
            <a:r>
              <a:rPr lang="en-US" altLang="zh-CN" sz="3200" dirty="0"/>
              <a:t>》《</a:t>
            </a:r>
            <a:r>
              <a:rPr lang="zh-CN" altLang="en-US" sz="3200" dirty="0"/>
              <a:t>捕蛇者说</a:t>
            </a:r>
            <a:r>
              <a:rPr lang="en-US" altLang="zh-CN" sz="3200" dirty="0"/>
              <a:t>》《</a:t>
            </a:r>
            <a:r>
              <a:rPr lang="zh-CN" altLang="en-US" sz="3200" dirty="0"/>
              <a:t>梓人传</a:t>
            </a:r>
            <a:r>
              <a:rPr lang="en-US" altLang="zh-CN" sz="3200" dirty="0"/>
              <a:t>》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《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岳阳楼记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》《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义田记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  <a:r>
              <a:rPr lang="en-US" altLang="zh-CN" sz="3200" dirty="0"/>
              <a:t>《</a:t>
            </a:r>
            <a:r>
              <a:rPr lang="zh-CN" altLang="en-US" sz="3200" dirty="0"/>
              <a:t>梅圣俞诗集序</a:t>
            </a:r>
            <a:r>
              <a:rPr lang="en-US" altLang="zh-CN" sz="3200" dirty="0"/>
              <a:t>》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《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丰乐亭记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》《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醉翁亭记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  <a:r>
              <a:rPr lang="en-US" altLang="zh-CN" sz="3200" dirty="0"/>
              <a:t>《</a:t>
            </a:r>
            <a:r>
              <a:rPr lang="zh-CN" altLang="en-US" sz="3200" dirty="0"/>
              <a:t>秋声赋</a:t>
            </a:r>
            <a:r>
              <a:rPr lang="en-US" altLang="zh-CN" sz="3200" dirty="0"/>
              <a:t>》《</a:t>
            </a:r>
            <a:r>
              <a:rPr lang="zh-CN" altLang="en-US" sz="3200" dirty="0"/>
              <a:t>刑赏忠厚之至论</a:t>
            </a:r>
            <a:r>
              <a:rPr lang="en-US" altLang="zh-CN" sz="3200" dirty="0"/>
              <a:t>》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《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喜雨亭记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》《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石钟山记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  <a:r>
              <a:rPr lang="en-US" altLang="zh-CN" sz="3200" dirty="0"/>
              <a:t>《</a:t>
            </a:r>
            <a:r>
              <a:rPr lang="zh-CN" altLang="en-US" sz="3200" dirty="0"/>
              <a:t>方山子传</a:t>
            </a:r>
            <a:r>
              <a:rPr lang="en-US" altLang="zh-CN" sz="3200" dirty="0"/>
              <a:t>》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《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游褒禅山记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  <a:r>
              <a:rPr lang="en-US" altLang="zh-CN" sz="3200" dirty="0"/>
              <a:t>《</a:t>
            </a:r>
            <a:r>
              <a:rPr lang="zh-CN" altLang="en-US" sz="3200" dirty="0"/>
              <a:t>送天台陈庭学序</a:t>
            </a:r>
            <a:r>
              <a:rPr lang="en-US" altLang="zh-CN" sz="3200" dirty="0"/>
              <a:t>》《</a:t>
            </a:r>
            <a:r>
              <a:rPr lang="zh-CN" altLang="en-US" sz="3200" dirty="0"/>
              <a:t>卖柑者言</a:t>
            </a:r>
            <a:r>
              <a:rPr lang="en-US" altLang="zh-CN" sz="3200" dirty="0"/>
              <a:t>》《</a:t>
            </a:r>
            <a:r>
              <a:rPr lang="zh-CN" altLang="en-US" sz="3200" dirty="0"/>
              <a:t>豫让论</a:t>
            </a:r>
            <a:r>
              <a:rPr lang="en-US" altLang="zh-CN" sz="3200" dirty="0"/>
              <a:t>》《</a:t>
            </a:r>
            <a:r>
              <a:rPr lang="zh-CN" altLang="en-US" sz="3200" dirty="0"/>
              <a:t>报刘一丈书</a:t>
            </a:r>
            <a:r>
              <a:rPr lang="en-US" altLang="zh-CN" sz="3200" dirty="0"/>
              <a:t>》《</a:t>
            </a:r>
            <a:r>
              <a:rPr lang="zh-CN" altLang="en-US" sz="3200" dirty="0"/>
              <a:t>蔺相如完璧归赵论</a:t>
            </a:r>
            <a:r>
              <a:rPr lang="en-US" altLang="zh-CN" sz="3200" dirty="0"/>
              <a:t>》《</a:t>
            </a:r>
            <a:r>
              <a:rPr lang="zh-CN" altLang="en-US" sz="3200" dirty="0"/>
              <a:t>徐子长传</a:t>
            </a:r>
            <a:r>
              <a:rPr lang="en-US" altLang="zh-CN" sz="3200" dirty="0"/>
              <a:t>》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598" y="181886"/>
            <a:ext cx="11919401" cy="6428776"/>
          </a:xfrm>
          <a:solidFill>
            <a:schemeClr val="bg1">
              <a:alpha val="84000"/>
            </a:schemeClr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2400" b="1" dirty="0"/>
              <a:t>桃花源</a:t>
            </a:r>
            <a:r>
              <a:rPr lang="zh-CN" altLang="en-US" sz="2400" b="1" dirty="0" smtClean="0"/>
              <a:t>记   </a:t>
            </a:r>
            <a:r>
              <a:rPr lang="zh-CN" altLang="en-US" sz="2400" dirty="0" smtClean="0"/>
              <a:t>陶渊明</a:t>
            </a:r>
            <a:endParaRPr lang="zh-CN" altLang="en-US" sz="2400" dirty="0"/>
          </a:p>
          <a:p>
            <a:r>
              <a:rPr lang="zh-CN" altLang="en-US" sz="2400" dirty="0" smtClean="0"/>
              <a:t>晋</a:t>
            </a:r>
            <a:r>
              <a:rPr lang="zh-CN" altLang="en-US" sz="2400" dirty="0"/>
              <a:t>太元中</a:t>
            </a:r>
            <a:r>
              <a:rPr lang="en-US" altLang="zh-CN" sz="2400" dirty="0"/>
              <a:t>,</a:t>
            </a:r>
            <a:r>
              <a:rPr lang="zh-CN" altLang="en-US" sz="2400" dirty="0"/>
              <a:t>武陵人捕鱼为业。缘溪行</a:t>
            </a:r>
            <a:r>
              <a:rPr lang="en-US" altLang="zh-CN" sz="2400" dirty="0"/>
              <a:t>,</a:t>
            </a:r>
            <a:r>
              <a:rPr lang="zh-CN" altLang="en-US" sz="2400" dirty="0"/>
              <a:t>忘路之远近。忽逢桃花林</a:t>
            </a:r>
            <a:r>
              <a:rPr lang="en-US" altLang="zh-CN" sz="2400" dirty="0"/>
              <a:t>,</a:t>
            </a:r>
            <a:r>
              <a:rPr lang="zh-CN" altLang="en-US" sz="2400" u="sng" dirty="0"/>
              <a:t>夹岸数百步</a:t>
            </a:r>
            <a:r>
              <a:rPr lang="en-US" altLang="zh-CN" sz="2400" u="sng" dirty="0"/>
              <a:t>,</a:t>
            </a:r>
            <a:r>
              <a:rPr lang="zh-CN" altLang="en-US" sz="2400" u="sng" dirty="0"/>
              <a:t>中无杂树</a:t>
            </a:r>
            <a:r>
              <a:rPr lang="en-US" altLang="zh-CN" sz="2400" u="sng" dirty="0"/>
              <a:t>,</a:t>
            </a:r>
            <a:r>
              <a:rPr lang="zh-CN" altLang="en-US" sz="2400" u="sng" dirty="0"/>
              <a:t>芳草鲜美</a:t>
            </a:r>
            <a:r>
              <a:rPr lang="en-US" altLang="zh-CN" sz="2400" u="sng" dirty="0"/>
              <a:t>,</a:t>
            </a:r>
            <a:r>
              <a:rPr lang="zh-CN" altLang="en-US" sz="2400" u="sng" dirty="0"/>
              <a:t>落英缤纷</a:t>
            </a:r>
            <a:r>
              <a:rPr lang="zh-CN" altLang="en-US" sz="2400" baseline="30000" dirty="0"/>
              <a:t>①</a:t>
            </a:r>
            <a:r>
              <a:rPr lang="zh-CN" altLang="en-US" sz="2400" dirty="0"/>
              <a:t>。渔人甚异之。复前行</a:t>
            </a:r>
            <a:r>
              <a:rPr lang="en-US" altLang="zh-CN" sz="2400" dirty="0"/>
              <a:t>,</a:t>
            </a:r>
            <a:r>
              <a:rPr lang="zh-CN" altLang="en-US" sz="2400" dirty="0"/>
              <a:t>欲穷其林。</a:t>
            </a:r>
            <a:endParaRPr lang="zh-CN" altLang="en-US" sz="2400" dirty="0"/>
          </a:p>
          <a:p>
            <a:r>
              <a:rPr lang="zh-CN" altLang="en-US" sz="2400" dirty="0"/>
              <a:t>林尽水源</a:t>
            </a:r>
            <a:r>
              <a:rPr lang="en-US" altLang="zh-CN" sz="2400" dirty="0"/>
              <a:t>,</a:t>
            </a:r>
            <a:r>
              <a:rPr lang="zh-CN" altLang="en-US" sz="2400" dirty="0"/>
              <a:t>便得一山</a:t>
            </a:r>
            <a:r>
              <a:rPr lang="en-US" altLang="zh-CN" sz="2400" dirty="0"/>
              <a:t>,</a:t>
            </a:r>
            <a:r>
              <a:rPr lang="zh-CN" altLang="en-US" sz="2400" dirty="0"/>
              <a:t>山有小口</a:t>
            </a:r>
            <a:r>
              <a:rPr lang="en-US" altLang="zh-CN" sz="2400" dirty="0"/>
              <a:t>,</a:t>
            </a:r>
            <a:r>
              <a:rPr lang="zh-CN" altLang="en-US" sz="2400" dirty="0"/>
              <a:t>仿佛若有光。便舍船</a:t>
            </a:r>
            <a:r>
              <a:rPr lang="en-US" altLang="zh-CN" sz="2400" dirty="0"/>
              <a:t>,</a:t>
            </a:r>
            <a:r>
              <a:rPr lang="zh-CN" altLang="en-US" sz="2400" dirty="0"/>
              <a:t>从口入。初极狭</a:t>
            </a:r>
            <a:r>
              <a:rPr lang="en-US" altLang="zh-CN" sz="2400" dirty="0"/>
              <a:t>,</a:t>
            </a:r>
            <a:r>
              <a:rPr lang="zh-CN" altLang="en-US" sz="2400" dirty="0"/>
              <a:t>才通人。复行数十步</a:t>
            </a:r>
            <a:r>
              <a:rPr lang="en-US" altLang="zh-CN" sz="2400" dirty="0"/>
              <a:t>,</a:t>
            </a:r>
            <a:r>
              <a:rPr lang="zh-CN" altLang="en-US" sz="2400" dirty="0"/>
              <a:t>豁然开朗。</a:t>
            </a:r>
            <a:r>
              <a:rPr lang="zh-CN" altLang="en-US" sz="2400" u="sng" dirty="0"/>
              <a:t>土地平旷</a:t>
            </a:r>
            <a:r>
              <a:rPr lang="en-US" altLang="zh-CN" sz="2400" u="sng" dirty="0"/>
              <a:t>,</a:t>
            </a:r>
            <a:r>
              <a:rPr lang="zh-CN" altLang="en-US" sz="2400" u="sng" dirty="0"/>
              <a:t>屋舍俨然</a:t>
            </a:r>
            <a:r>
              <a:rPr lang="en-US" altLang="zh-CN" sz="2400" u="sng" dirty="0"/>
              <a:t>,</a:t>
            </a:r>
            <a:r>
              <a:rPr lang="zh-CN" altLang="en-US" sz="2400" u="sng" dirty="0"/>
              <a:t>有良田美池桑竹之属</a:t>
            </a:r>
            <a:r>
              <a:rPr lang="zh-CN" altLang="en-US" sz="2400" baseline="30000" dirty="0"/>
              <a:t>②</a:t>
            </a:r>
            <a:r>
              <a:rPr lang="zh-CN" altLang="en-US" sz="2400" dirty="0"/>
              <a:t>。</a:t>
            </a:r>
            <a:r>
              <a:rPr lang="zh-CN" altLang="en-US" sz="2400" u="sng" dirty="0"/>
              <a:t>阡陌交通</a:t>
            </a:r>
            <a:r>
              <a:rPr lang="en-US" altLang="zh-CN" sz="2400" u="sng" dirty="0"/>
              <a:t>,</a:t>
            </a:r>
            <a:r>
              <a:rPr lang="zh-CN" altLang="en-US" sz="2400" u="sng" dirty="0"/>
              <a:t>鸡犬相闻</a:t>
            </a:r>
            <a:r>
              <a:rPr lang="zh-CN" altLang="en-US" sz="2400" baseline="30000" dirty="0"/>
              <a:t>③</a:t>
            </a:r>
            <a:r>
              <a:rPr lang="zh-CN" altLang="en-US" sz="2400" dirty="0"/>
              <a:t>。其中往来种作</a:t>
            </a:r>
            <a:r>
              <a:rPr lang="en-US" altLang="zh-CN" sz="2400" dirty="0"/>
              <a:t>,</a:t>
            </a:r>
            <a:r>
              <a:rPr lang="zh-CN" altLang="en-US" sz="2400" dirty="0"/>
              <a:t>男女衣着</a:t>
            </a:r>
            <a:r>
              <a:rPr lang="en-US" altLang="zh-CN" sz="2400" dirty="0"/>
              <a:t>,</a:t>
            </a:r>
            <a:r>
              <a:rPr lang="zh-CN" altLang="en-US" sz="2400" dirty="0"/>
              <a:t>悉如外人。黄发垂髫</a:t>
            </a:r>
            <a:r>
              <a:rPr lang="en-US" altLang="zh-CN" sz="2400" dirty="0"/>
              <a:t>,</a:t>
            </a:r>
            <a:r>
              <a:rPr lang="zh-CN" altLang="en-US" sz="2400" dirty="0"/>
              <a:t>并怡然自乐</a:t>
            </a:r>
            <a:r>
              <a:rPr lang="zh-CN" altLang="en-US" sz="2400" baseline="30000" dirty="0"/>
              <a:t>④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r>
              <a:rPr lang="zh-CN" altLang="en-US" sz="2400" dirty="0"/>
              <a:t>见渔人</a:t>
            </a:r>
            <a:r>
              <a:rPr lang="en-US" altLang="zh-CN" sz="2400" dirty="0"/>
              <a:t>,</a:t>
            </a:r>
            <a:r>
              <a:rPr lang="zh-CN" altLang="en-US" sz="2400" dirty="0"/>
              <a:t>乃大惊</a:t>
            </a:r>
            <a:r>
              <a:rPr lang="en-US" altLang="zh-CN" sz="2400" dirty="0"/>
              <a:t>,</a:t>
            </a:r>
            <a:r>
              <a:rPr lang="zh-CN" altLang="en-US" sz="2400" dirty="0"/>
              <a:t>问所从来。具答之。</a:t>
            </a:r>
            <a:r>
              <a:rPr lang="zh-CN" altLang="en-US" sz="2400" u="sng" dirty="0"/>
              <a:t>便要还家</a:t>
            </a:r>
            <a:r>
              <a:rPr lang="en-US" altLang="zh-CN" sz="2400" u="sng" dirty="0"/>
              <a:t>,</a:t>
            </a:r>
            <a:r>
              <a:rPr lang="zh-CN" altLang="en-US" sz="2400" u="sng" dirty="0"/>
              <a:t>设酒杀鸡作食</a:t>
            </a:r>
            <a:r>
              <a:rPr lang="zh-CN" altLang="en-US" sz="2400" baseline="30000" dirty="0"/>
              <a:t>⑤</a:t>
            </a:r>
            <a:r>
              <a:rPr lang="zh-CN" altLang="en-US" sz="2400" dirty="0"/>
              <a:t>。</a:t>
            </a:r>
            <a:r>
              <a:rPr lang="zh-CN" altLang="en-US" sz="2400" dirty="0" smtClean="0"/>
              <a:t>村中</a:t>
            </a:r>
            <a:r>
              <a:rPr lang="zh-CN" altLang="en-US" sz="2400" dirty="0"/>
              <a:t>闻有此人</a:t>
            </a:r>
            <a:r>
              <a:rPr lang="en-US" altLang="zh-CN" sz="2400" dirty="0"/>
              <a:t>,</a:t>
            </a:r>
            <a:r>
              <a:rPr lang="zh-CN" altLang="en-US" sz="2400" dirty="0"/>
              <a:t>咸来问讯。</a:t>
            </a:r>
            <a:r>
              <a:rPr lang="zh-CN" altLang="en-US" sz="2400" u="sng" dirty="0"/>
              <a:t>自云先世避秦时乱</a:t>
            </a:r>
            <a:r>
              <a:rPr lang="en-US" altLang="zh-CN" sz="2400" u="sng" dirty="0"/>
              <a:t>,</a:t>
            </a:r>
            <a:r>
              <a:rPr lang="zh-CN" altLang="en-US" sz="2400" u="sng" dirty="0"/>
              <a:t>率妻子邑人来此绝境</a:t>
            </a:r>
            <a:r>
              <a:rPr lang="zh-CN" altLang="en-US" sz="2400" baseline="30000" dirty="0"/>
              <a:t>⑥</a:t>
            </a:r>
            <a:r>
              <a:rPr lang="en-US" altLang="zh-CN" sz="2400" dirty="0"/>
              <a:t>,</a:t>
            </a:r>
            <a:r>
              <a:rPr lang="zh-CN" altLang="en-US" sz="2400" dirty="0"/>
              <a:t>不复出焉</a:t>
            </a:r>
            <a:r>
              <a:rPr lang="en-US" altLang="zh-CN" sz="2400" dirty="0"/>
              <a:t>,</a:t>
            </a:r>
            <a:r>
              <a:rPr lang="zh-CN" altLang="en-US" sz="2400" dirty="0"/>
              <a:t>遂与外人间隔。</a:t>
            </a:r>
            <a:r>
              <a:rPr lang="zh-CN" altLang="en-US" sz="2400" u="sng" dirty="0"/>
              <a:t>问今是何世</a:t>
            </a:r>
            <a:r>
              <a:rPr lang="en-US" altLang="zh-CN" sz="2400" u="sng" dirty="0"/>
              <a:t>,</a:t>
            </a:r>
            <a:r>
              <a:rPr lang="zh-CN" altLang="en-US" sz="2400" u="sng" dirty="0"/>
              <a:t>乃不知有汉</a:t>
            </a:r>
            <a:r>
              <a:rPr lang="en-US" altLang="zh-CN" sz="2400" u="sng" dirty="0"/>
              <a:t>,</a:t>
            </a:r>
            <a:r>
              <a:rPr lang="zh-CN" altLang="en-US" sz="2400" u="sng" dirty="0"/>
              <a:t>无论魏晋</a:t>
            </a:r>
            <a:r>
              <a:rPr lang="zh-CN" altLang="en-US" sz="2400" baseline="30000" dirty="0"/>
              <a:t>⑦</a:t>
            </a:r>
            <a:r>
              <a:rPr lang="zh-CN" altLang="en-US" sz="2400" dirty="0"/>
              <a:t>。此人一一为具言所闻</a:t>
            </a:r>
            <a:r>
              <a:rPr lang="en-US" altLang="zh-CN" sz="2400" dirty="0"/>
              <a:t>,</a:t>
            </a:r>
            <a:r>
              <a:rPr lang="zh-CN" altLang="en-US" sz="2400" dirty="0"/>
              <a:t>皆叹惋。余人各复延至其家</a:t>
            </a:r>
            <a:r>
              <a:rPr lang="en-US" altLang="zh-CN" sz="2400" dirty="0"/>
              <a:t>,</a:t>
            </a:r>
            <a:r>
              <a:rPr lang="zh-CN" altLang="en-US" sz="2400" dirty="0"/>
              <a:t>皆出酒食。停数日</a:t>
            </a:r>
            <a:r>
              <a:rPr lang="en-US" altLang="zh-CN" sz="2400" dirty="0"/>
              <a:t>,</a:t>
            </a:r>
            <a:r>
              <a:rPr lang="zh-CN" altLang="en-US" sz="2400" dirty="0"/>
              <a:t>辞去。此中人语云</a:t>
            </a:r>
            <a:r>
              <a:rPr lang="en-US" altLang="zh-CN" sz="2400" dirty="0"/>
              <a:t>:“</a:t>
            </a:r>
            <a:r>
              <a:rPr lang="zh-CN" altLang="en-US" sz="2400" u="sng" dirty="0"/>
              <a:t>不足为外人道也</a:t>
            </a:r>
            <a:r>
              <a:rPr lang="zh-CN" altLang="en-US" sz="2400" dirty="0"/>
              <a:t>。⑧”</a:t>
            </a:r>
            <a:endParaRPr lang="zh-CN" altLang="en-US" sz="2400" dirty="0"/>
          </a:p>
          <a:p>
            <a:r>
              <a:rPr lang="zh-CN" altLang="en-US" sz="2400" dirty="0"/>
              <a:t>既出</a:t>
            </a:r>
            <a:r>
              <a:rPr lang="en-US" altLang="zh-CN" sz="2400" dirty="0"/>
              <a:t>,</a:t>
            </a:r>
            <a:r>
              <a:rPr lang="zh-CN" altLang="en-US" sz="2400" dirty="0"/>
              <a:t>得其船</a:t>
            </a:r>
            <a:r>
              <a:rPr lang="en-US" altLang="zh-CN" sz="2400" dirty="0"/>
              <a:t>,</a:t>
            </a:r>
            <a:r>
              <a:rPr lang="zh-CN" altLang="en-US" sz="2400" dirty="0"/>
              <a:t>便扶向路</a:t>
            </a:r>
            <a:r>
              <a:rPr lang="en-US" altLang="zh-CN" sz="2400" dirty="0"/>
              <a:t>,</a:t>
            </a:r>
            <a:r>
              <a:rPr lang="zh-CN" altLang="en-US" sz="2400" dirty="0"/>
              <a:t>处处志之。及郡下</a:t>
            </a:r>
            <a:r>
              <a:rPr lang="en-US" altLang="zh-CN" sz="2400" dirty="0"/>
              <a:t>,</a:t>
            </a:r>
            <a:r>
              <a:rPr lang="zh-CN" altLang="en-US" sz="2400" dirty="0"/>
              <a:t>诣</a:t>
            </a:r>
            <a:r>
              <a:rPr lang="en-US" altLang="zh-CN" sz="2400" dirty="0"/>
              <a:t>(</a:t>
            </a:r>
            <a:r>
              <a:rPr lang="en-US" altLang="zh-CN" sz="2400" dirty="0" err="1"/>
              <a:t>yì</a:t>
            </a:r>
            <a:r>
              <a:rPr lang="en-US" altLang="zh-CN" sz="2400" dirty="0"/>
              <a:t>)</a:t>
            </a:r>
            <a:r>
              <a:rPr lang="zh-CN" altLang="en-US" sz="2400" dirty="0"/>
              <a:t>太守</a:t>
            </a:r>
            <a:r>
              <a:rPr lang="en-US" altLang="zh-CN" sz="2400" dirty="0"/>
              <a:t>,</a:t>
            </a:r>
            <a:r>
              <a:rPr lang="zh-CN" altLang="en-US" sz="2400" dirty="0"/>
              <a:t>说如此。太守即遣人随其往</a:t>
            </a:r>
            <a:r>
              <a:rPr lang="en-US" altLang="zh-CN" sz="2400" dirty="0"/>
              <a:t>,</a:t>
            </a:r>
            <a:r>
              <a:rPr lang="zh-CN" altLang="en-US" sz="2400" dirty="0"/>
              <a:t>寻向所志</a:t>
            </a:r>
            <a:r>
              <a:rPr lang="en-US" altLang="zh-CN" sz="2400" dirty="0"/>
              <a:t>,</a:t>
            </a:r>
            <a:r>
              <a:rPr lang="zh-CN" altLang="en-US" sz="2400" dirty="0"/>
              <a:t>遂迷</a:t>
            </a:r>
            <a:r>
              <a:rPr lang="en-US" altLang="zh-CN" sz="2400" dirty="0"/>
              <a:t>,</a:t>
            </a:r>
            <a:r>
              <a:rPr lang="zh-CN" altLang="en-US" sz="2400" dirty="0"/>
              <a:t>不复得路。</a:t>
            </a:r>
            <a:endParaRPr lang="zh-CN" altLang="en-US" sz="2400" dirty="0"/>
          </a:p>
          <a:p>
            <a:r>
              <a:rPr lang="zh-CN" altLang="en-US" sz="2400" dirty="0"/>
              <a:t>南阳刘子骥</a:t>
            </a:r>
            <a:r>
              <a:rPr lang="en-US" altLang="zh-CN" sz="2400" dirty="0"/>
              <a:t>(</a:t>
            </a:r>
            <a:r>
              <a:rPr lang="en-US" altLang="zh-CN" sz="2400" dirty="0" err="1"/>
              <a:t>jì</a:t>
            </a:r>
            <a:r>
              <a:rPr lang="en-US" altLang="zh-CN" sz="2400" dirty="0"/>
              <a:t>),</a:t>
            </a:r>
            <a:r>
              <a:rPr lang="zh-CN" altLang="en-US" sz="2400" dirty="0"/>
              <a:t>高尚士也</a:t>
            </a:r>
            <a:r>
              <a:rPr lang="en-US" altLang="zh-CN" sz="2400" dirty="0"/>
              <a:t>,</a:t>
            </a:r>
            <a:r>
              <a:rPr lang="zh-CN" altLang="en-US" sz="2400" dirty="0"/>
              <a:t>闻之</a:t>
            </a:r>
            <a:r>
              <a:rPr lang="en-US" altLang="zh-CN" sz="2400" dirty="0"/>
              <a:t>,</a:t>
            </a:r>
            <a:r>
              <a:rPr lang="zh-CN" altLang="en-US" sz="2400" dirty="0"/>
              <a:t>欣然規往。未果</a:t>
            </a:r>
            <a:r>
              <a:rPr lang="en-US" altLang="zh-CN" sz="2400" dirty="0"/>
              <a:t>,</a:t>
            </a:r>
            <a:r>
              <a:rPr lang="zh-CN" altLang="en-US" sz="2400" dirty="0"/>
              <a:t>寻病终。后遂</a:t>
            </a:r>
            <a:r>
              <a:rPr lang="zh-CN" altLang="en-US" sz="2400" dirty="0" smtClean="0"/>
              <a:t>无问津</a:t>
            </a:r>
            <a:r>
              <a:rPr lang="zh-CN" altLang="en-US" sz="2400" dirty="0"/>
              <a:t>者。</a:t>
            </a:r>
            <a:endParaRPr lang="zh-CN" altLang="en-US" sz="2400" dirty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线索：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行文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思路：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89823" y="1139812"/>
            <a:ext cx="4302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kern="100" dirty="0" smtClean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①描写桃花源周边草美花繁的盛景。</a:t>
            </a:r>
            <a:endParaRPr lang="zh-CN" altLang="en-US" sz="1200" b="1" kern="1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31573" y="2467070"/>
            <a:ext cx="4302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kern="100" dirty="0" smtClean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描写桃花源的环境和生活景象。</a:t>
            </a:r>
            <a:endParaRPr lang="zh-CN" altLang="en-US" sz="1200" b="1" kern="1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2122" y="3794328"/>
            <a:ext cx="3624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kern="100" dirty="0" smtClean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“村中人”热情待客</a:t>
            </a:r>
            <a:r>
              <a:rPr lang="en-US" altLang="zh-CN" b="1" kern="100" dirty="0" smtClean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kern="100" dirty="0" smtClean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也反映出桃花源中淳朴的社会风尚。交代来此原因</a:t>
            </a:r>
            <a:endParaRPr lang="zh-CN" altLang="en-US" sz="1200" b="1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79094" y="5657671"/>
            <a:ext cx="103881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kern="100" dirty="0" smtClean="0">
                <a:solidFill>
                  <a:srgbClr val="7030A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以渔人行踪</a:t>
            </a:r>
            <a:r>
              <a:rPr lang="en-US" altLang="zh-CN" sz="2400" b="1" kern="100" dirty="0" smtClean="0">
                <a:solidFill>
                  <a:srgbClr val="7030A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kern="100" dirty="0" smtClean="0">
                <a:solidFill>
                  <a:srgbClr val="7030A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发现一进出一离开一再寻</a:t>
            </a:r>
            <a:r>
              <a:rPr lang="en-US" altLang="zh-CN" sz="2400" b="1" kern="100" dirty="0" smtClean="0">
                <a:solidFill>
                  <a:srgbClr val="7030A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kern="100" dirty="0" smtClean="0">
                <a:solidFill>
                  <a:srgbClr val="7030A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为线索展开记叙。</a:t>
            </a:r>
            <a:endParaRPr lang="en-US" altLang="zh-CN" sz="2400" b="1" kern="100" dirty="0" smtClean="0">
              <a:solidFill>
                <a:srgbClr val="7030A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kern="100" dirty="0" smtClean="0">
                <a:solidFill>
                  <a:srgbClr val="7030A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逢桃花林发现</a:t>
            </a:r>
            <a:r>
              <a:rPr lang="en-US" altLang="zh-CN" sz="2400" b="1" kern="100" dirty="0" smtClean="0">
                <a:solidFill>
                  <a:srgbClr val="7030A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kern="100" dirty="0" smtClean="0">
                <a:solidFill>
                  <a:srgbClr val="7030A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缘溪行</a:t>
            </a:r>
            <a:r>
              <a:rPr lang="en-US" altLang="zh-CN" sz="2400" b="1" kern="100" dirty="0" smtClean="0">
                <a:solidFill>
                  <a:srgbClr val="7030A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)……</a:t>
            </a:r>
            <a:r>
              <a:rPr lang="zh-CN" altLang="en-US" sz="2400" b="1" kern="100" dirty="0" smtClean="0">
                <a:solidFill>
                  <a:srgbClr val="7030A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进入</a:t>
            </a:r>
            <a:r>
              <a:rPr lang="en-US" altLang="zh-CN" sz="2400" b="1" kern="100" dirty="0" smtClean="0">
                <a:solidFill>
                  <a:srgbClr val="7030A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kern="100" dirty="0" smtClean="0">
                <a:solidFill>
                  <a:srgbClr val="7030A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从口入</a:t>
            </a:r>
            <a:r>
              <a:rPr lang="en-US" altLang="zh-CN" sz="2400" b="1" kern="100" dirty="0" smtClean="0">
                <a:solidFill>
                  <a:srgbClr val="7030A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)……</a:t>
            </a:r>
            <a:r>
              <a:rPr lang="zh-CN" altLang="en-US" sz="2400" b="1" kern="100" dirty="0" smtClean="0">
                <a:solidFill>
                  <a:srgbClr val="7030A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离开</a:t>
            </a:r>
            <a:r>
              <a:rPr lang="en-US" altLang="zh-CN" sz="2400" b="1" kern="100" dirty="0" smtClean="0">
                <a:solidFill>
                  <a:srgbClr val="7030A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kern="100" dirty="0" smtClean="0">
                <a:solidFill>
                  <a:srgbClr val="7030A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辞去</a:t>
            </a:r>
            <a:r>
              <a:rPr lang="en-US" altLang="zh-CN" sz="2400" b="1" kern="100" dirty="0" smtClean="0">
                <a:solidFill>
                  <a:srgbClr val="7030A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)……</a:t>
            </a:r>
            <a:r>
              <a:rPr lang="zh-CN" altLang="en-US" sz="2400" b="1" kern="100" dirty="0" smtClean="0">
                <a:solidFill>
                  <a:srgbClr val="7030A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再寻</a:t>
            </a:r>
            <a:r>
              <a:rPr lang="en-US" altLang="zh-CN" sz="2400" b="1" kern="100" dirty="0" smtClean="0">
                <a:solidFill>
                  <a:srgbClr val="7030A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kern="100" dirty="0" smtClean="0">
                <a:solidFill>
                  <a:srgbClr val="7030A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寻向所志</a:t>
            </a:r>
            <a:r>
              <a:rPr lang="en-US" altLang="zh-CN" sz="2400" b="1" kern="100" dirty="0" smtClean="0">
                <a:solidFill>
                  <a:srgbClr val="7030A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)……</a:t>
            </a:r>
            <a:r>
              <a:rPr lang="zh-CN" altLang="en-US" sz="2400" b="1" kern="100" dirty="0" smtClean="0">
                <a:solidFill>
                  <a:srgbClr val="7030A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未果</a:t>
            </a:r>
            <a:r>
              <a:rPr lang="en-US" altLang="zh-CN" sz="2400" b="1" kern="100" dirty="0" smtClean="0">
                <a:solidFill>
                  <a:srgbClr val="7030A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kern="100" dirty="0" smtClean="0">
                <a:solidFill>
                  <a:srgbClr val="7030A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不复得路</a:t>
            </a:r>
            <a:r>
              <a:rPr lang="en-US" altLang="zh-CN" sz="2400" b="1" kern="100" dirty="0" smtClean="0">
                <a:solidFill>
                  <a:srgbClr val="7030A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 ……</a:t>
            </a:r>
            <a:endParaRPr lang="zh-CN" altLang="en-US" sz="2400" b="1" kern="100" dirty="0">
              <a:solidFill>
                <a:srgbClr val="7030A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49901" y="119922"/>
            <a:ext cx="12142032" cy="6738078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 smtClean="0"/>
              <a:t>岳阳楼记     </a:t>
            </a:r>
            <a:r>
              <a:rPr lang="zh-CN" altLang="en-US" sz="2400" dirty="0"/>
              <a:t>范仲淹</a:t>
            </a:r>
            <a:endParaRPr lang="zh-CN" altLang="en-US" sz="2400" dirty="0"/>
          </a:p>
          <a:p>
            <a:r>
              <a:rPr lang="zh-CN" altLang="en-US" sz="2400" dirty="0" smtClean="0"/>
              <a:t>       庆</a:t>
            </a:r>
            <a:r>
              <a:rPr lang="zh-CN" altLang="en-US" sz="2400" dirty="0"/>
              <a:t>历四年春，滕子京谪守巴陵郡。越明年，</a:t>
            </a:r>
            <a:r>
              <a:rPr lang="zh-CN" altLang="en-US" sz="2400" u="sng" dirty="0"/>
              <a:t>政通人和，百废具兴</a:t>
            </a:r>
            <a:r>
              <a:rPr lang="zh-CN" altLang="en-US" sz="2400" dirty="0"/>
              <a:t>①。乃重修岳阳楼，增其旧制，刻唐贤今人诗赋于其上。属予作文以记之。</a:t>
            </a:r>
            <a:endParaRPr lang="zh-CN" altLang="en-US" sz="2400" dirty="0"/>
          </a:p>
          <a:p>
            <a:r>
              <a:rPr lang="zh-CN" altLang="en-US" sz="2400" dirty="0" smtClean="0"/>
              <a:t>       予</a:t>
            </a:r>
            <a:r>
              <a:rPr lang="zh-CN" altLang="en-US" sz="2400" dirty="0"/>
              <a:t>观夫巴陵胜状，在洞庭一湖。</a:t>
            </a:r>
            <a:r>
              <a:rPr lang="zh-CN" altLang="en-US" sz="2400" u="sng" dirty="0"/>
              <a:t>衔远山，吞长江，浩浩汤汤，横无际涯</a:t>
            </a:r>
            <a:r>
              <a:rPr lang="zh-CN" altLang="en-US" sz="2400" dirty="0"/>
              <a:t>②；</a:t>
            </a:r>
            <a:r>
              <a:rPr lang="zh-CN" altLang="en-US" sz="2400" u="sng" dirty="0"/>
              <a:t>朝晖夕阴，气象万千</a:t>
            </a:r>
            <a:r>
              <a:rPr lang="zh-CN" altLang="en-US" sz="2400" dirty="0"/>
              <a:t>③。此则岳阳楼之大观也，前人之述备矣。然则北通巫峡，南极潇湘，迁客骚人，多会于此，览物之情，得无异乎？</a:t>
            </a:r>
            <a:endParaRPr lang="zh-CN" altLang="en-US" sz="2400" dirty="0"/>
          </a:p>
          <a:p>
            <a:r>
              <a:rPr lang="zh-CN" altLang="en-US" sz="2400" dirty="0" smtClean="0"/>
              <a:t>       若夫</a:t>
            </a:r>
            <a:r>
              <a:rPr lang="zh-CN" altLang="en-US" sz="2400" dirty="0"/>
              <a:t>霪雨霏霏，连月不开，阴风怒号，浊浪排空；日星隐耀，山岳潜形；</a:t>
            </a:r>
            <a:r>
              <a:rPr lang="zh-CN" altLang="en-US" sz="2400" u="sng" dirty="0"/>
              <a:t>商旅不行，樯倾楫摧④</a:t>
            </a:r>
            <a:r>
              <a:rPr lang="zh-CN" altLang="en-US" sz="2400" dirty="0"/>
              <a:t>；薄暮冥冥，虎啸猿啼。登斯楼也，则有去国怀乡，忧谗畏讥，满目萧然，感极而悲者矣。</a:t>
            </a:r>
            <a:endParaRPr lang="zh-CN" altLang="en-US" sz="2400" dirty="0"/>
          </a:p>
          <a:p>
            <a:r>
              <a:rPr lang="zh-CN" altLang="en-US" sz="2400" dirty="0" smtClean="0"/>
              <a:t>       至</a:t>
            </a:r>
            <a:r>
              <a:rPr lang="zh-CN" altLang="en-US" sz="2400" dirty="0"/>
              <a:t>若春和景明，波澜不惊，上下天光，一碧万顷；</a:t>
            </a:r>
            <a:r>
              <a:rPr lang="zh-CN" altLang="en-US" sz="2400" u="sng" dirty="0"/>
              <a:t>沙鸥翔集，锦鳞游泳；岸芷汀兰，郁郁青青</a:t>
            </a:r>
            <a:r>
              <a:rPr lang="zh-CN" altLang="en-US" sz="2400" dirty="0"/>
              <a:t>⑤。而或长烟一空，皓月千里，</a:t>
            </a:r>
            <a:r>
              <a:rPr lang="zh-CN" altLang="en-US" sz="2400" u="sng" dirty="0"/>
              <a:t>浮光跃金，静影沉璧</a:t>
            </a:r>
            <a:r>
              <a:rPr lang="zh-CN" altLang="en-US" sz="2400" dirty="0"/>
              <a:t>⑥，渔歌互答，此乐何极！登斯楼也，则有</a:t>
            </a:r>
            <a:r>
              <a:rPr lang="zh-CN" altLang="en-US" sz="2400" u="sng" dirty="0"/>
              <a:t>心旷神怡，宠辱偕忘</a:t>
            </a:r>
            <a:r>
              <a:rPr lang="zh-CN" altLang="en-US" sz="2400" dirty="0"/>
              <a:t>⑦，把酒临风，其喜洋洋者矣。</a:t>
            </a:r>
            <a:endParaRPr lang="zh-CN" altLang="en-US" sz="2400" dirty="0"/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       嗟</a:t>
            </a:r>
            <a:r>
              <a:rPr lang="zh-CN" altLang="en-US" sz="2400" b="1" dirty="0">
                <a:solidFill>
                  <a:srgbClr val="FF0000"/>
                </a:solidFill>
              </a:rPr>
              <a:t>夫！予尝求古仁人之心，或异二者之为，何哉？</a:t>
            </a:r>
            <a:r>
              <a:rPr lang="zh-CN" altLang="en-US" sz="2400" b="1" u="sng" dirty="0">
                <a:solidFill>
                  <a:srgbClr val="FF0000"/>
                </a:solidFill>
              </a:rPr>
              <a:t>不以物喜，不以己悲</a:t>
            </a:r>
            <a:r>
              <a:rPr lang="zh-CN" altLang="en-US" sz="2400" b="1" dirty="0">
                <a:solidFill>
                  <a:srgbClr val="FF0000"/>
                </a:solidFill>
              </a:rPr>
              <a:t>⑧；</a:t>
            </a:r>
            <a:r>
              <a:rPr lang="zh-CN" altLang="en-US" sz="2400" b="1" u="sng" dirty="0">
                <a:solidFill>
                  <a:srgbClr val="FF0000"/>
                </a:solidFill>
              </a:rPr>
              <a:t>居庙堂之高则忧其民；处江湖之远则忧其君</a:t>
            </a:r>
            <a:r>
              <a:rPr lang="zh-CN" altLang="en-US" sz="2400" b="1" dirty="0">
                <a:solidFill>
                  <a:srgbClr val="FF0000"/>
                </a:solidFill>
              </a:rPr>
              <a:t>⑨。是进亦忧，退亦忧。然则何时而乐耶？其必曰“</a:t>
            </a:r>
            <a:r>
              <a:rPr lang="zh-CN" altLang="en-US" sz="2400" b="1" u="sng" dirty="0">
                <a:solidFill>
                  <a:srgbClr val="FF0000"/>
                </a:solidFill>
              </a:rPr>
              <a:t>先天下之忧而忧，后天下之乐而</a:t>
            </a:r>
            <a:r>
              <a:rPr lang="zh-CN" altLang="en-US" sz="2400" b="1" dirty="0">
                <a:solidFill>
                  <a:srgbClr val="FF0000"/>
                </a:solidFill>
              </a:rPr>
              <a:t>乐”乎。⑩噫！微斯人，吾谁与归？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       时</a:t>
            </a:r>
            <a:r>
              <a:rPr lang="zh-CN" altLang="en-US" sz="2400" dirty="0"/>
              <a:t>六年九月十五日。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50613" y="119923"/>
            <a:ext cx="5441387" cy="6738077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zh-CN" altLang="en-US" sz="2800" b="1" dirty="0"/>
              <a:t>一</a:t>
            </a:r>
            <a:r>
              <a:rPr lang="zh-CN" altLang="en-US" sz="2800" b="1" dirty="0" smtClean="0"/>
              <a:t>、梳理思路把握结构</a:t>
            </a:r>
            <a:endParaRPr lang="zh-CN" altLang="en-US" sz="2800" dirty="0"/>
          </a:p>
          <a:p>
            <a:r>
              <a:rPr lang="zh-CN" altLang="en-US" sz="2800" dirty="0"/>
              <a:t>第</a:t>
            </a:r>
            <a:r>
              <a:rPr lang="zh-CN" altLang="en-US" sz="2800" dirty="0" smtClean="0"/>
              <a:t>一段述背景；</a:t>
            </a:r>
            <a:r>
              <a:rPr lang="zh-CN" altLang="en-US" sz="2800" dirty="0"/>
              <a:t>第二段</a:t>
            </a:r>
            <a:r>
              <a:rPr lang="zh-CN" altLang="en-US" sz="2800" dirty="0" smtClean="0"/>
              <a:t>写景</a:t>
            </a:r>
            <a:r>
              <a:rPr lang="zh-CN" altLang="en-US" sz="2800" dirty="0"/>
              <a:t>述</a:t>
            </a:r>
            <a:r>
              <a:rPr lang="zh-CN" altLang="en-US" sz="2800" dirty="0" smtClean="0"/>
              <a:t>情；</a:t>
            </a:r>
            <a:r>
              <a:rPr lang="zh-CN" altLang="en-US" sz="2800" dirty="0"/>
              <a:t>第三段</a:t>
            </a:r>
            <a:r>
              <a:rPr lang="zh-CN" altLang="en-US" sz="2800" dirty="0" smtClean="0"/>
              <a:t>写景</a:t>
            </a:r>
            <a:r>
              <a:rPr lang="zh-CN" altLang="en-US" sz="2800" dirty="0"/>
              <a:t>议论观楼悲戚之</a:t>
            </a:r>
            <a:r>
              <a:rPr lang="zh-CN" altLang="en-US" sz="2800" dirty="0" smtClean="0"/>
              <a:t>情；</a:t>
            </a:r>
            <a:r>
              <a:rPr lang="zh-CN" altLang="en-US" sz="2800" dirty="0"/>
              <a:t>第四段</a:t>
            </a:r>
            <a:r>
              <a:rPr lang="zh-CN" altLang="en-US" sz="2800" dirty="0" smtClean="0"/>
              <a:t>写景</a:t>
            </a:r>
            <a:r>
              <a:rPr lang="zh-CN" altLang="en-US" sz="2800" dirty="0"/>
              <a:t>议论观楼喜悦之</a:t>
            </a:r>
            <a:r>
              <a:rPr lang="zh-CN" altLang="en-US" sz="2800" dirty="0" smtClean="0"/>
              <a:t>情；</a:t>
            </a:r>
            <a:r>
              <a:rPr lang="zh-CN" altLang="en-US" sz="2800" dirty="0"/>
              <a:t>第五段</a:t>
            </a:r>
            <a:r>
              <a:rPr lang="zh-CN" altLang="en-US" sz="2800" dirty="0" smtClean="0"/>
              <a:t>阐明主旨；</a:t>
            </a:r>
            <a:r>
              <a:rPr lang="zh-CN" altLang="en-US" sz="2800" dirty="0"/>
              <a:t>第</a:t>
            </a:r>
            <a:r>
              <a:rPr lang="zh-CN" altLang="en-US" sz="2800" dirty="0" smtClean="0"/>
              <a:t>六段交代写作时间。</a:t>
            </a:r>
            <a:endParaRPr lang="zh-CN" altLang="en-US" sz="2800" dirty="0"/>
          </a:p>
          <a:p>
            <a:r>
              <a:rPr lang="zh-CN" altLang="en-US" sz="2800" b="1" dirty="0"/>
              <a:t>二</a:t>
            </a:r>
            <a:r>
              <a:rPr lang="zh-CN" altLang="en-US" sz="2800" b="1" dirty="0" smtClean="0"/>
              <a:t>、分析借鉴写法</a:t>
            </a:r>
            <a:endParaRPr lang="zh-CN" altLang="en-US" sz="2800" dirty="0"/>
          </a:p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、对比  三</a:t>
            </a:r>
            <a:r>
              <a:rPr lang="zh-CN" altLang="en-US" sz="2800" dirty="0"/>
              <a:t>、四段悲喜之情对比；古人之心与今人之情对比；天气阴晴对比。</a:t>
            </a:r>
            <a:endParaRPr lang="zh-CN" altLang="en-US" sz="2800" dirty="0"/>
          </a:p>
          <a:p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、骈散</a:t>
            </a:r>
            <a:r>
              <a:rPr lang="zh-CN" altLang="en-US" sz="2800" dirty="0" smtClean="0"/>
              <a:t>结合、修辞手法的运用。</a:t>
            </a:r>
            <a:endParaRPr lang="zh-CN" altLang="en-US" sz="2800" dirty="0" smtClean="0"/>
          </a:p>
          <a:p>
            <a:r>
              <a:rPr lang="zh-CN" altLang="en-US" sz="2800" dirty="0" smtClean="0"/>
              <a:t>三、思想启迪。</a:t>
            </a:r>
            <a:endParaRPr lang="zh-CN" altLang="en-US" sz="2800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-149901" y="119922"/>
            <a:ext cx="6910465" cy="673807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岳阳楼记     范仲淹</a:t>
            </a:r>
            <a:endParaRPr lang="zh-CN" altLang="en-US" dirty="0" smtClean="0"/>
          </a:p>
          <a:p>
            <a:r>
              <a:rPr lang="zh-CN" altLang="en-US" dirty="0" smtClean="0"/>
              <a:t>       庆历四年春，滕子京谪守巴陵郡。越明年，</a:t>
            </a:r>
            <a:r>
              <a:rPr lang="zh-CN" altLang="en-US" u="sng" dirty="0" smtClean="0"/>
              <a:t>政通人和，百废具兴</a:t>
            </a:r>
            <a:r>
              <a:rPr lang="zh-CN" altLang="en-US" dirty="0" smtClean="0"/>
              <a:t>①。乃重修岳阳楼，增其旧制，刻唐贤今人诗赋于其上。属予作文以记之。</a:t>
            </a:r>
            <a:endParaRPr lang="zh-CN" altLang="en-US" dirty="0" smtClean="0"/>
          </a:p>
          <a:p>
            <a:r>
              <a:rPr lang="zh-CN" altLang="en-US" dirty="0" smtClean="0"/>
              <a:t>       予观夫巴陵胜状，在洞庭一湖。</a:t>
            </a:r>
            <a:r>
              <a:rPr lang="zh-CN" altLang="en-US" u="sng" dirty="0" smtClean="0"/>
              <a:t>衔远山，吞长江，浩浩汤汤，横无际涯</a:t>
            </a:r>
            <a:r>
              <a:rPr lang="zh-CN" altLang="en-US" dirty="0" smtClean="0"/>
              <a:t>②；</a:t>
            </a:r>
            <a:r>
              <a:rPr lang="zh-CN" altLang="en-US" u="sng" dirty="0" smtClean="0"/>
              <a:t>朝晖夕阴，气象万千</a:t>
            </a:r>
            <a:r>
              <a:rPr lang="zh-CN" altLang="en-US" dirty="0" smtClean="0"/>
              <a:t>③。此则岳阳楼之大观也，前人之述备矣。然则北通巫峡，南极潇湘，迁客骚人，多会于此，览物之情，得无异乎？</a:t>
            </a:r>
            <a:endParaRPr lang="zh-CN" altLang="en-US" dirty="0" smtClean="0"/>
          </a:p>
          <a:p>
            <a:r>
              <a:rPr lang="zh-CN" altLang="en-US" dirty="0" smtClean="0"/>
              <a:t>       若夫霪雨霏霏，连月不开，阴风怒号，浊浪排空；日星隐耀，山岳潜形；</a:t>
            </a:r>
            <a:r>
              <a:rPr lang="zh-CN" altLang="en-US" u="sng" dirty="0" smtClean="0"/>
              <a:t>商旅不行，樯倾楫摧④</a:t>
            </a:r>
            <a:r>
              <a:rPr lang="zh-CN" altLang="en-US" dirty="0" smtClean="0"/>
              <a:t>；薄暮冥冥，虎啸猿啼。登斯楼也，则有去国怀乡，忧谗畏讥，满目萧然，感极而悲者矣。</a:t>
            </a:r>
            <a:endParaRPr lang="zh-CN" altLang="en-US" dirty="0" smtClean="0"/>
          </a:p>
          <a:p>
            <a:r>
              <a:rPr lang="zh-CN" altLang="en-US" dirty="0" smtClean="0"/>
              <a:t>       至若春和景明，波澜不惊，上下天光，一碧万顷；</a:t>
            </a:r>
            <a:r>
              <a:rPr lang="zh-CN" altLang="en-US" u="sng" dirty="0" smtClean="0"/>
              <a:t>沙鸥翔集，锦鳞游泳；岸芷汀兰，郁郁青青</a:t>
            </a:r>
            <a:r>
              <a:rPr lang="zh-CN" altLang="en-US" dirty="0" smtClean="0"/>
              <a:t>⑤。而或长烟一空，皓月千里，</a:t>
            </a:r>
            <a:r>
              <a:rPr lang="zh-CN" altLang="en-US" u="sng" dirty="0" smtClean="0"/>
              <a:t>浮光跃金，静影沉璧</a:t>
            </a:r>
            <a:r>
              <a:rPr lang="zh-CN" altLang="en-US" dirty="0" smtClean="0"/>
              <a:t>⑥，渔歌互答，此乐何极！登斯楼也，则有</a:t>
            </a:r>
            <a:r>
              <a:rPr lang="zh-CN" altLang="en-US" u="sng" dirty="0" smtClean="0"/>
              <a:t>心旷神怡，宠辱偕忘</a:t>
            </a:r>
            <a:r>
              <a:rPr lang="zh-CN" altLang="en-US" dirty="0" smtClean="0"/>
              <a:t>⑦，把酒临风，其喜洋洋者矣。</a:t>
            </a:r>
            <a:endParaRPr lang="zh-CN" altLang="en-US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       嗟夫！予尝求古仁人之心，或异二者之为，何哉？</a:t>
            </a:r>
            <a:r>
              <a:rPr lang="zh-CN" altLang="en-US" b="1" u="sng" dirty="0" smtClean="0">
                <a:solidFill>
                  <a:srgbClr val="FF0000"/>
                </a:solidFill>
              </a:rPr>
              <a:t>不以物喜，不以己悲</a:t>
            </a:r>
            <a:r>
              <a:rPr lang="zh-CN" altLang="en-US" b="1" dirty="0" smtClean="0">
                <a:solidFill>
                  <a:srgbClr val="FF0000"/>
                </a:solidFill>
              </a:rPr>
              <a:t>⑧；</a:t>
            </a:r>
            <a:r>
              <a:rPr lang="zh-CN" altLang="en-US" b="1" u="sng" dirty="0" smtClean="0">
                <a:solidFill>
                  <a:srgbClr val="FF0000"/>
                </a:solidFill>
              </a:rPr>
              <a:t>居庙堂之高则忧其民；处江湖之远则忧其君</a:t>
            </a:r>
            <a:r>
              <a:rPr lang="zh-CN" altLang="en-US" b="1" dirty="0" smtClean="0">
                <a:solidFill>
                  <a:srgbClr val="FF0000"/>
                </a:solidFill>
              </a:rPr>
              <a:t>⑨。是进亦忧，退亦忧。然则何时而乐耶？其必曰“</a:t>
            </a:r>
            <a:r>
              <a:rPr lang="zh-CN" altLang="en-US" b="1" u="sng" dirty="0" smtClean="0">
                <a:solidFill>
                  <a:srgbClr val="FF0000"/>
                </a:solidFill>
              </a:rPr>
              <a:t>先天下之忧而忧，后天下之乐而</a:t>
            </a:r>
            <a:r>
              <a:rPr lang="zh-CN" altLang="en-US" b="1" dirty="0" smtClean="0">
                <a:solidFill>
                  <a:srgbClr val="FF0000"/>
                </a:solidFill>
              </a:rPr>
              <a:t>乐”乎。⑩噫！微斯人，吾谁与归？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       时六年九月十五日。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708" y="0"/>
            <a:ext cx="11959374" cy="6730584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 smtClean="0"/>
              <a:t>醉翁亭记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欧阳修</a:t>
            </a:r>
            <a:endParaRPr lang="zh-CN" altLang="en-US" sz="2400" dirty="0"/>
          </a:p>
          <a:p>
            <a:r>
              <a:rPr lang="zh-CN" altLang="en-US" sz="2400" dirty="0"/>
              <a:t>  </a:t>
            </a:r>
            <a:r>
              <a:rPr lang="zh-CN" altLang="en-US" sz="2400" dirty="0" smtClean="0"/>
              <a:t>    环</a:t>
            </a:r>
            <a:r>
              <a:rPr lang="zh-CN" altLang="en-US" sz="2400" dirty="0"/>
              <a:t>滁皆山也。其西南诸峰，林壑尤美，望之蔚然而深秀者，琅琊也。山行六七里，渐闻水声潺潺而泻出于两峰之间者，酿泉也。峰回路转，有亭翼然临于泉上者，醉翁亭也。作亭者谁？山之僧智仙也。名之者谁？太守自谓也。太守与客来饮于此，饮少辄醉，而年又最高，故自号曰醉翁也。</a:t>
            </a:r>
            <a:r>
              <a:rPr lang="zh-CN" altLang="en-US" sz="2400" b="1" dirty="0">
                <a:solidFill>
                  <a:srgbClr val="FF0000"/>
                </a:solidFill>
              </a:rPr>
              <a:t>醉翁之意不在酒，在乎山水之间也。山水之乐，得之心而寓之酒也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r>
              <a:rPr lang="zh-CN" altLang="en-US" sz="2400" dirty="0"/>
              <a:t> </a:t>
            </a:r>
            <a:r>
              <a:rPr lang="zh-CN" altLang="en-US" sz="2400" dirty="0" smtClean="0"/>
              <a:t>     </a:t>
            </a:r>
            <a:r>
              <a:rPr lang="zh-CN" altLang="en-US" sz="2400" dirty="0"/>
              <a:t>若夫日出而林霏开，云归而岩穴暝，晦明变化者，山间之朝暮也。野芳发而幽香，佳木秀而繁阴，风霜高洁，水落而石出者，山间之四时也。朝而往，暮而归，</a:t>
            </a:r>
            <a:r>
              <a:rPr lang="zh-CN" altLang="en-US" sz="2400" b="1" dirty="0">
                <a:solidFill>
                  <a:srgbClr val="FF0000"/>
                </a:solidFill>
              </a:rPr>
              <a:t>四时之景不同，而乐亦无穷也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r>
              <a:rPr lang="zh-CN" altLang="en-US" sz="2400" dirty="0"/>
              <a:t>  </a:t>
            </a:r>
            <a:r>
              <a:rPr lang="zh-CN" altLang="en-US" sz="2400" dirty="0" smtClean="0"/>
              <a:t>    至于</a:t>
            </a:r>
            <a:r>
              <a:rPr lang="zh-CN" altLang="en-US" sz="2400" dirty="0"/>
              <a:t>负者歌于途，行者休于树，前者呼，后者应，伛偻提携，往来而不绝者，滁人游也。临溪而渔，溪深而鱼肥，酿泉为酒，泉香而酒洌，山肴野蔌，杂然而前陈者，太守宴也。宴酣之乐，非丝非竹，射者中，弈者胜，觥筹交错，起坐而喧哗者，众宾欢也。苍颜白发，颓然乎其间者，太守醉也。</a:t>
            </a:r>
            <a:endParaRPr lang="zh-CN" altLang="en-US" sz="2400" dirty="0"/>
          </a:p>
          <a:p>
            <a:r>
              <a:rPr lang="zh-CN" altLang="en-US" sz="2400" dirty="0" smtClean="0"/>
              <a:t>      已而</a:t>
            </a:r>
            <a:r>
              <a:rPr lang="zh-CN" altLang="en-US" sz="2400" dirty="0"/>
              <a:t>夕阳在山，人影散乱，太守归而宾客从也。树林阴翳，鸣声上下，游人去而禽鸟乐也。</a:t>
            </a:r>
            <a:r>
              <a:rPr lang="zh-CN" altLang="en-US" sz="2400" b="1" dirty="0">
                <a:solidFill>
                  <a:srgbClr val="FF0000"/>
                </a:solidFill>
              </a:rPr>
              <a:t>然而禽鸟知山林之乐，而不知人之乐；人知从太守游而乐，而不知太守之乐其乐也。</a:t>
            </a:r>
            <a:r>
              <a:rPr lang="zh-CN" altLang="en-US" sz="2400" dirty="0"/>
              <a:t>醉能同其乐，醒能述以文者，太守也。太守谓谁？庐陵欧阳修也。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12405</Words>
  <Application>WPS 演示</Application>
  <PresentationFormat>宽屏</PresentationFormat>
  <Paragraphs>228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宋体</vt:lpstr>
      <vt:lpstr>Wingdings</vt:lpstr>
      <vt:lpstr>Wingdings 3</vt:lpstr>
      <vt:lpstr>Arial</vt:lpstr>
      <vt:lpstr>Times New Roman</vt:lpstr>
      <vt:lpstr>Calibri</vt:lpstr>
      <vt:lpstr>方正姚体</vt:lpstr>
      <vt:lpstr>Trebuchet MS</vt:lpstr>
      <vt:lpstr>华文新魏</vt:lpstr>
      <vt:lpstr>微软雅黑</vt:lpstr>
      <vt:lpstr>Arial Unicode MS</vt:lpstr>
      <vt:lpstr>楷体</vt:lpstr>
      <vt:lpstr>平面</vt:lpstr>
      <vt:lpstr>高中文言文学法指导</vt:lpstr>
      <vt:lpstr>第一步：读懂文章</vt:lpstr>
      <vt:lpstr>第二步梳理概括文章内容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历史上的谏臣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高中文言文学法指导</dc:title>
  <dc:creator>李素亭</dc:creator>
  <cp:lastModifiedBy>seewo</cp:lastModifiedBy>
  <cp:revision>24</cp:revision>
  <dcterms:created xsi:type="dcterms:W3CDTF">2020-08-18T08:07:00Z</dcterms:created>
  <dcterms:modified xsi:type="dcterms:W3CDTF">2022-03-26T10:02:56Z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2052-11.1.0.11566</vt:lpwstr>
  </property>
  <property fmtid="{D5CDD505-2E9C-101B-9397-08002B2CF9AE}" pid="3" name="ICV">
    <vt:lpwstr>856F98492D5C4CD9BE1FD584EB4A3819</vt:lpwstr>
  </property>
</Properties>
</file>