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310" r:id="rId3"/>
    <p:sldId id="355" r:id="rId4"/>
    <p:sldId id="401" r:id="rId5"/>
    <p:sldId id="311" r:id="rId7"/>
    <p:sldId id="259" r:id="rId8"/>
    <p:sldId id="260" r:id="rId9"/>
    <p:sldId id="308" r:id="rId10"/>
    <p:sldId id="261" r:id="rId11"/>
    <p:sldId id="263" r:id="rId12"/>
    <p:sldId id="264" r:id="rId13"/>
    <p:sldId id="265" r:id="rId14"/>
    <p:sldId id="402" r:id="rId15"/>
    <p:sldId id="404" r:id="rId16"/>
    <p:sldId id="405" r:id="rId17"/>
    <p:sldId id="406" r:id="rId18"/>
    <p:sldId id="403" r:id="rId19"/>
    <p:sldId id="471" r:id="rId20"/>
    <p:sldId id="472" r:id="rId21"/>
    <p:sldId id="473" r:id="rId22"/>
    <p:sldId id="474" r:id="rId23"/>
    <p:sldId id="475" r:id="rId24"/>
    <p:sldId id="476" r:id="rId25"/>
    <p:sldId id="477" r:id="rId26"/>
    <p:sldId id="315" r:id="rId27"/>
    <p:sldId id="407" r:id="rId28"/>
    <p:sldId id="313" r:id="rId29"/>
    <p:sldId id="423" r:id="rId30"/>
    <p:sldId id="33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1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>
        <p:scale>
          <a:sx n="85" d="100"/>
          <a:sy n="85" d="100"/>
        </p:scale>
        <p:origin x="296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9E55-019A-3E47-8054-496F2BF3077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2A197-B549-1341-B4B2-10BC72CCF7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B-3107-F34B-B9D4-815D101369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3281-6BE8-8241-A950-F8FD2FFB3E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B-3107-F34B-B9D4-815D101369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3281-6BE8-8241-A950-F8FD2FFB3E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B-3107-F34B-B9D4-815D101369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3281-6BE8-8241-A950-F8FD2FFB3E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B-3107-F34B-B9D4-815D101369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3281-6BE8-8241-A950-F8FD2FFB3E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B-3107-F34B-B9D4-815D101369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3281-6BE8-8241-A950-F8FD2FFB3E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B-3107-F34B-B9D4-815D101369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3281-6BE8-8241-A950-F8FD2FFB3E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B-3107-F34B-B9D4-815D1013695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3281-6BE8-8241-A950-F8FD2FFB3E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B-3107-F34B-B9D4-815D101369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3281-6BE8-8241-A950-F8FD2FFB3E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B-3107-F34B-B9D4-815D1013695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3281-6BE8-8241-A950-F8FD2FFB3E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B-3107-F34B-B9D4-815D101369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3281-6BE8-8241-A950-F8FD2FFB3E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A8BB-3107-F34B-B9D4-815D101369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3281-6BE8-8241-A950-F8FD2FFB3E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EA8BB-3107-F34B-B9D4-815D101369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73281-6BE8-8241-A950-F8FD2FFB3E47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1395"/>
            <a:ext cx="12192000" cy="68552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wmf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259294" y="1690559"/>
            <a:ext cx="1007935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96645">
              <a:defRPr/>
            </a:pPr>
            <a:r>
              <a:rPr lang="zh-CN" altLang="en-US" sz="7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我的</a:t>
            </a:r>
            <a:r>
              <a:rPr lang="zh-CN" altLang="en-US" sz="80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第一节</a:t>
            </a:r>
            <a:r>
              <a:rPr lang="zh-CN" altLang="en-US" sz="7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高中</a:t>
            </a:r>
            <a:r>
              <a:rPr lang="zh-CN" altLang="en-US" sz="8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语文</a:t>
            </a:r>
            <a:r>
              <a:rPr lang="zh-CN" altLang="en-US" sz="7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课</a:t>
            </a:r>
            <a:endParaRPr lang="zh-CN" altLang="en-US" sz="6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defTabSz="1096645">
              <a:defRPr/>
            </a:pPr>
            <a:endParaRPr lang="zh-CN" altLang="en-US" sz="6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defTabSz="1096645">
              <a:defRPr/>
            </a:pPr>
            <a:r>
              <a:rPr lang="zh-CN" altLang="en-US" sz="6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                  授课：李素亭</a:t>
            </a:r>
            <a:endParaRPr lang="zh-CN" altLang="en-US" sz="6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2492204" y="201959"/>
            <a:ext cx="8965611" cy="1440024"/>
          </a:xfrm>
        </p:spPr>
        <p:txBody>
          <a:bodyPr vert="horz" wrap="square" lIns="91450" tIns="45725" rIns="91450" bIns="45725" anchor="ctr"/>
          <a:lstStyle/>
          <a:p>
            <a:pPr eaLnBrk="1" hangingPunct="1"/>
            <a:r>
              <a:rPr lang="en-US" altLang="zh-CN" sz="4000" dirty="0"/>
              <a:t>        ——</a:t>
            </a:r>
            <a:r>
              <a:rPr lang="zh-CN" altLang="en-US" sz="4000" b="1" dirty="0"/>
              <a:t>学而不思则罔，思而不学则殆</a:t>
            </a:r>
            <a:endParaRPr lang="zh-CN" altLang="en-US" sz="4000" b="1" dirty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1904365" y="2056765"/>
            <a:ext cx="9656445" cy="4208780"/>
          </a:xfrm>
          <a:solidFill>
            <a:schemeClr val="bg1">
              <a:alpha val="47000"/>
            </a:schemeClr>
          </a:solidFill>
        </p:spPr>
        <p:txBody>
          <a:bodyPr vert="horz" wrap="square" lIns="91450" tIns="45725" rIns="91450" bIns="45725" anchor="t"/>
          <a:lstStyle/>
          <a:p>
            <a:pPr eaLnBrk="1" hangingPunct="1">
              <a:buNone/>
            </a:pPr>
            <a:r>
              <a:rPr lang="en-US" altLang="zh-C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、独立思考，切不可人云亦云。</a:t>
            </a:r>
            <a:endParaRPr lang="zh-CN" alt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、反思。将一天所学的知识大致思量一下，对已掌握和未掌握的东西做到心中有数。</a:t>
            </a:r>
            <a:endParaRPr lang="zh-CN" alt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、好奇多问。</a:t>
            </a:r>
            <a:endParaRPr lang="zh-CN" alt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、记下自己思考的结论并与人交流。</a:t>
            </a:r>
            <a:endParaRPr lang="zh-CN" alt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80" name="WordArt 4"/>
          <p:cNvSpPr>
            <a:spLocks noTextEdit="1"/>
          </p:cNvSpPr>
          <p:nvPr/>
        </p:nvSpPr>
        <p:spPr>
          <a:xfrm>
            <a:off x="411480" y="201930"/>
            <a:ext cx="2744470" cy="155765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  <a:normAutofit/>
          </a:bodyPr>
          <a:lstStyle/>
          <a:p>
            <a:pPr algn="ctr" eaLnBrk="0" hangingPunct="0"/>
            <a:r>
              <a:rPr lang="zh-CN" altLang="en-US" sz="4800" b="1">
                <a:ln w="9525" cap="flat" cmpd="sng">
                  <a:solidFill>
                    <a:srgbClr val="CC99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>
                      <a:alpha val="79999"/>
                    </a:srgbClr>
                  </a:outerShdw>
                </a:effectLst>
                <a:latin typeface="华文彩云" panose="02010800040101010101" charset="-122"/>
                <a:ea typeface="华文彩云" panose="02010800040101010101" charset="-122"/>
              </a:rPr>
              <a:t>思</a:t>
            </a:r>
            <a:endParaRPr lang="zh-CN" altLang="en-US" sz="4800" b="1">
              <a:ln w="9525" cap="flat" cmpd="sng">
                <a:solidFill>
                  <a:srgbClr val="CC99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>
                    <a:alpha val="79999"/>
                  </a:srgbClr>
                </a:outerShdw>
              </a:effectLst>
              <a:latin typeface="华文彩云" panose="02010800040101010101" charset="-122"/>
              <a:ea typeface="华文彩云" panose="0201080004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WordArt 4"/>
          <p:cNvSpPr>
            <a:spLocks noTextEdit="1"/>
          </p:cNvSpPr>
          <p:nvPr/>
        </p:nvSpPr>
        <p:spPr>
          <a:xfrm>
            <a:off x="1523239" y="1"/>
            <a:ext cx="1461060" cy="1648356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  <a:normAutofit/>
          </a:bodyPr>
          <a:lstStyle/>
          <a:p>
            <a:pPr algn="ctr" eaLnBrk="0" hangingPunct="0"/>
            <a:r>
              <a:rPr lang="zh-CN" altLang="en-US" sz="4800" b="1">
                <a:ln w="9525" cap="flat" cmpd="sng">
                  <a:solidFill>
                    <a:srgbClr val="CC99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>
                      <a:alpha val="79999"/>
                    </a:srgbClr>
                  </a:outerShdw>
                </a:effectLst>
                <a:latin typeface="华文彩云" panose="02010800040101010101" charset="-122"/>
                <a:ea typeface="华文彩云" panose="02010800040101010101" charset="-122"/>
              </a:rPr>
              <a:t>行</a:t>
            </a:r>
            <a:endParaRPr lang="zh-CN" altLang="en-US" sz="4800" b="1">
              <a:ln w="9525" cap="flat" cmpd="sng">
                <a:solidFill>
                  <a:srgbClr val="CC99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>
                    <a:alpha val="79999"/>
                  </a:srgbClr>
                </a:outerShdw>
              </a:effectLst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33794" name="Rectangle 2"/>
          <p:cNvSpPr>
            <a:spLocks noGrp="1"/>
          </p:cNvSpPr>
          <p:nvPr/>
        </p:nvSpPr>
        <p:spPr>
          <a:xfrm>
            <a:off x="1965325" y="347980"/>
            <a:ext cx="9181465" cy="9531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76272" tIns="38136" rIns="76272" bIns="38136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7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FF0000"/>
                </a:solidFill>
              </a:rPr>
              <a:t>         ——</a:t>
            </a:r>
            <a:r>
              <a:rPr lang="zh-CN" altLang="en-US" sz="4000" b="1" dirty="0">
                <a:solidFill>
                  <a:srgbClr val="FF0000"/>
                </a:solidFill>
              </a:rPr>
              <a:t>读有字之书，也读无字之书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3795" name="Rectangle 3"/>
          <p:cNvSpPr>
            <a:spLocks noGrp="1"/>
          </p:cNvSpPr>
          <p:nvPr/>
        </p:nvSpPr>
        <p:spPr>
          <a:xfrm>
            <a:off x="2357120" y="1818640"/>
            <a:ext cx="7477760" cy="3643630"/>
          </a:xfrm>
          <a:prstGeom prst="rect">
            <a:avLst/>
          </a:prstGeom>
          <a:solidFill>
            <a:schemeClr val="bg1">
              <a:alpha val="78000"/>
            </a:schemeClr>
          </a:solidFill>
          <a:ln w="9525">
            <a:noFill/>
          </a:ln>
        </p:spPr>
        <p:txBody>
          <a:bodyPr vert="horz" wrap="square" lIns="76272" tIns="38136" rIns="76272" bIns="38136" anchor="t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buNone/>
            </a:pPr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、广泛搜集资料（书、报、电视、网络）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eaLnBrk="1" hangingPunct="1">
              <a:buNone/>
            </a:pPr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、做好摘抄笔记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eaLnBrk="1" hangingPunct="1">
              <a:buNone/>
            </a:pPr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、自改作文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eaLnBrk="1" hangingPunct="1">
              <a:buNone/>
            </a:pPr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、自编作品集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2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charRg st="2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31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charRg st="31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3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charRg st="39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4710" y="154305"/>
            <a:ext cx="10498455" cy="6108065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3355" dirty="0"/>
              <a:t>一个灰心丧气的青年，因科举没考上，便颓废不堪，一蹶不振，整天关在屋子里，抱头痛哭。有一天，一位老者跨进门，语重心长地说:“假如山上滑坡，你该怎么办?”年青人喃喃:“往山下跑。”老者仰头大笑:“那你就葬身山中了。你应该往山上跑，你只有勇敢地面对它，才有生还的希望，天下事皆然。”说完便飘然而去。</a:t>
            </a:r>
            <a:endParaRPr lang="zh-CN" altLang="en-US" sz="3355" dirty="0"/>
          </a:p>
          <a:p>
            <a:endParaRPr lang="zh-CN" altLang="en-US" sz="2160" dirty="0"/>
          </a:p>
          <a:p>
            <a:r>
              <a:rPr lang="zh-CN" altLang="en-US" sz="3355" dirty="0"/>
              <a:t>问:这个故事很简单，大家知道我为什么要讲这个故事吗?这个故事给了你什么启示呢?</a:t>
            </a:r>
            <a:endParaRPr lang="zh-CN" altLang="en-US" sz="3355" dirty="0"/>
          </a:p>
          <a:p>
            <a:endParaRPr lang="zh-CN" altLang="en-US" sz="3355" dirty="0"/>
          </a:p>
          <a:p>
            <a:r>
              <a:rPr lang="zh-CN" altLang="en-US" sz="3355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只有勇敢面对挑战和困难，才能战胜它。往上走，不要往下走，学习亦如此。高中三年的学习不可能一帆风顺，</a:t>
            </a:r>
            <a:endParaRPr lang="zh-CN" altLang="en-US" sz="3355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5430" y="5147945"/>
            <a:ext cx="11660505" cy="1014730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未来的日子里，有勇气迎难而上。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0249" y="163694"/>
            <a:ext cx="10807584" cy="6108065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3355" dirty="0"/>
              <a:t>一个人在高山之巅的鹰巢里，抓到了一只幼鹰，他把幼鹰带回家，养在鸡笼里。这只幼鹰和鸡一起啄食、嬉闹和休息，天长日久，它以为自己是一只鸡。这只鹰渐渐长大，羽翼丰满了，主人想把它训练成猎鹰，可是由于终日和鸡混在一起，它已经变得和鸡完全一样，根本没有飞的愿望了。主人试了各种办法，都毫无效果，最后把它带到山顶上，一把将它扔了出去。这只鹰像块石头似的，直掉下去，慌乱之中它拼命地扑打翅膀，就这样，它终于飞了起来!</a:t>
            </a:r>
            <a:endParaRPr lang="zh-CN" altLang="en-US" sz="3355" dirty="0"/>
          </a:p>
          <a:p>
            <a:endParaRPr lang="zh-CN" altLang="en-US" sz="2160" dirty="0"/>
          </a:p>
          <a:p>
            <a:r>
              <a:rPr lang="zh-CN" altLang="en-US" sz="3355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相信自己是一只雄鹰，勇敢面对一切挑战和失败。拿破仑曾说过这样的话:人多不足以依赖,要生存只要靠自己。</a:t>
            </a:r>
            <a:endParaRPr lang="zh-CN" altLang="en-US" sz="3355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760" y="5163820"/>
            <a:ext cx="10698480" cy="101473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请记住:自信是成功的第一秘诀。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4862" y="202523"/>
            <a:ext cx="10501515" cy="5851525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80"/>
              <a:t>开学第一天，大哲学家苏格拉底对学生们说:“今天，我们只做一件最简单也是最容易做的事儿:每个人把胳膊尽量都往前甩，然后再尽量往后甩。”说着，苏格拉底示范了一遍，“从今天开始，每天做300下，大家能做到吗?”学生们都笑了，这么简单的事情，有什么做不到的?过了一个月，苏格拉底问学生们:“每天甩手300下，哪些同学坚持了?”有90%的同学骄傲地举起了手。又过了一个月，苏格拉底再问，这回，坚持下来的同学只剩下了八成。一年过后，苏格拉底再一次问大家:“请大家告诉我，最简单的甩手运动，还有哪几位同学坚持了?”这时候，整个教室里，只有一个人举起了手。这个学生就是后来成为古希腊另一位大哲学家的</a:t>
            </a:r>
            <a:r>
              <a:rPr lang="zh-CN" altLang="en-US" sz="2880" b="1">
                <a:solidFill>
                  <a:srgbClr val="FF0000"/>
                </a:solidFill>
              </a:rPr>
              <a:t>柏拉图</a:t>
            </a:r>
            <a:r>
              <a:rPr lang="zh-CN" altLang="en-US" sz="2880"/>
              <a:t>。</a:t>
            </a:r>
            <a:endParaRPr lang="zh-CN" altLang="en-US" sz="2880"/>
          </a:p>
          <a:p>
            <a:endParaRPr lang="zh-CN" altLang="en-US" sz="2880"/>
          </a:p>
          <a:p>
            <a:endParaRPr lang="zh-CN" altLang="en-US" sz="288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2265" y="5412740"/>
            <a:ext cx="11849735" cy="1445260"/>
          </a:xfrm>
          <a:prstGeom prst="rect">
            <a:avLst/>
          </a:prstGeom>
          <a:solidFill>
            <a:schemeClr val="tx1">
              <a:alpha val="98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成功在于坚持 再大的困难 只要坚持不懈 就一定能克服。</a:t>
            </a:r>
            <a:endParaRPr lang="zh-CN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419" y="0"/>
            <a:ext cx="10964425" cy="6809428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80" dirty="0"/>
              <a:t>父子俩住在山上，每天都要赶牛车下山卖柴。老父较有经验，坐镇驾车，山路崎岖，弯道特多，儿子眼神较好，总是在要转弯时提醒道:“爹，转弯啦!”有一次父亲因病没有下山，儿子一人驾车。到了弯道，牛怎么也不肯转弯，儿子用尽各种方法，下车又推又拉，又用青草诱之，牛依旧一动不动。到底是怎么回事?儿子百思不得其解。最后只有一个办法了，他左右看看无人，贴近牛的耳朵大声叫道:“爹，转弯啦!”牛应声而动。</a:t>
            </a:r>
            <a:endParaRPr lang="zh-CN" altLang="en-US" sz="2880" dirty="0"/>
          </a:p>
          <a:p>
            <a:endParaRPr lang="zh-CN" altLang="en-US" sz="1680" dirty="0"/>
          </a:p>
          <a:p>
            <a:r>
              <a:rPr lang="zh-CN" altLang="en-US" sz="2880" dirty="0"/>
              <a:t>问:这则故事的启示是什么?</a:t>
            </a:r>
            <a:endParaRPr lang="zh-CN" altLang="en-US" sz="2880" dirty="0"/>
          </a:p>
          <a:p>
            <a:endParaRPr lang="zh-CN" altLang="en-US" sz="1680" dirty="0"/>
          </a:p>
          <a:p>
            <a:r>
              <a:rPr lang="zh-CN" altLang="en-US" sz="288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提示:牛用条件反射的方式活着，而人则以习惯生活。要培养好的习惯来代替坏的习惯，当好的习惯积累多了，自然会有一个好的人生。所以我们应该利用高一这个新起点，养成良好的学习习惯，争取攀登更高的山峰。有句话说得好，思想决定行为，行为决定习惯，习惯决定性格，性格决定命运。命运之剑，就握在你自己的手中，怎样使用它，完全在于你自己。</a:t>
            </a:r>
            <a:endParaRPr lang="zh-CN" altLang="en-US" sz="288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702898" y="2708577"/>
            <a:ext cx="7849475" cy="1143127"/>
          </a:xfrm>
        </p:spPr>
        <p:txBody>
          <a:bodyPr vert="horz" wrap="square" lIns="91450" tIns="45725" rIns="91450" bIns="45725" anchor="ctr"/>
          <a:lstStyle/>
          <a:p>
            <a:pPr algn="l" eaLnBrk="1" hangingPunct="1"/>
            <a:r>
              <a:rPr lang="en-US" altLang="zh-CN" sz="2800" dirty="0"/>
              <a:t>         </a:t>
            </a:r>
            <a:endParaRPr lang="en-US" altLang="zh-CN" sz="3605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7411" name="Picture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9444384" y="1"/>
            <a:ext cx="1857582" cy="3996183"/>
          </a:xfrm>
        </p:spPr>
      </p:pic>
      <p:sp>
        <p:nvSpPr>
          <p:cNvPr id="17413" name="Text Box 7"/>
          <p:cNvSpPr txBox="1"/>
          <p:nvPr/>
        </p:nvSpPr>
        <p:spPr>
          <a:xfrm>
            <a:off x="1995513" y="-369"/>
            <a:ext cx="5724644" cy="83035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795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如何才能学好语文？</a:t>
            </a:r>
            <a:endParaRPr lang="zh-CN" altLang="en-US" sz="4795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1" y="988034"/>
            <a:ext cx="8999424" cy="5869966"/>
          </a:xfrm>
          <a:prstGeom prst="rect">
            <a:avLst/>
          </a:prstGeom>
        </p:spPr>
      </p:pic>
      <p:sp>
        <p:nvSpPr>
          <p:cNvPr id="93190" name="Rectangle 6"/>
          <p:cNvSpPr/>
          <p:nvPr/>
        </p:nvSpPr>
        <p:spPr>
          <a:xfrm>
            <a:off x="444500" y="2334895"/>
            <a:ext cx="3848735" cy="452310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p>
            <a:r>
              <a:rPr lang="zh-CN" altLang="en-US" sz="36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练好语文基本功，</a:t>
            </a:r>
            <a:endParaRPr lang="zh-CN" altLang="en-US" sz="36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6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优秀作品勤记诵。</a:t>
            </a:r>
            <a:endParaRPr lang="zh-CN" altLang="en-US" sz="36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6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报纸杂志常翻阅，</a:t>
            </a:r>
            <a:endParaRPr lang="zh-CN" altLang="en-US" sz="36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6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买书看书做书虫。</a:t>
            </a:r>
            <a:endParaRPr lang="zh-CN" altLang="en-US" sz="36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6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语文笔记贵坚持，</a:t>
            </a:r>
            <a:endParaRPr lang="zh-CN" altLang="en-US" sz="36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6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课外练笔不放松。</a:t>
            </a:r>
            <a:endParaRPr lang="zh-CN" altLang="en-US" sz="36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6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生活处处皆学问，</a:t>
            </a:r>
            <a:endParaRPr lang="zh-CN" altLang="en-US" sz="36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6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他山之石把玉攻。</a:t>
            </a:r>
            <a:endParaRPr lang="zh-CN" altLang="en-US" sz="36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Rectangle 6"/>
          <p:cNvSpPr/>
          <p:nvPr/>
        </p:nvSpPr>
        <p:spPr>
          <a:xfrm>
            <a:off x="40" y="115923"/>
            <a:ext cx="3492384" cy="403289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练好语文基本功，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优秀作品勤记诵。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报纸杂志常翻阅，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买书看书做书虫。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语文笔记贵坚持，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课外练笔不放松。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生活处处皆学问，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他山之石把玉攻。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8676" name="WordArt 7"/>
          <p:cNvSpPr>
            <a:spLocks noTextEdit="1"/>
          </p:cNvSpPr>
          <p:nvPr/>
        </p:nvSpPr>
        <p:spPr>
          <a:xfrm>
            <a:off x="6342478" y="116454"/>
            <a:ext cx="4115259" cy="457251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389"/>
              </a:avLst>
            </a:prstTxWarp>
            <a:normAutofit fontScale="75000" lnSpcReduction="10000"/>
          </a:bodyPr>
          <a:lstStyle/>
          <a:p>
            <a:pPr algn="ctr" eaLnBrk="0" hangingPunct="0"/>
            <a:r>
              <a:rPr lang="zh-CN" altLang="en-US" sz="3605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学好语文的基本要点</a:t>
            </a:r>
            <a:endParaRPr lang="zh-CN" altLang="en-US" sz="3605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6087" y="900330"/>
            <a:ext cx="6135845" cy="57759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3355"/>
              <a:t>早读要努力做到</a:t>
            </a:r>
            <a:r>
              <a:rPr lang="zh-CN" altLang="en-US" sz="33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大声读，动手写，用心记，勤引用</a:t>
            </a:r>
            <a:r>
              <a:rPr lang="zh-CN" altLang="en-US" sz="3355"/>
              <a:t>，将小学和初中背诵过的诗文，全部作为早读课朗读、熟记的主要内容;按要求熟读、背诵高中课本里优美的诗文及要求背诵的课文;熟读最终能够背诵百首唐宋诗、百首唐宋词。并力争做到背得滚瓜烂熟。读背的目的在于用，所以在平时写作文或说话时，要尽量引用。</a:t>
            </a:r>
            <a:endParaRPr lang="zh-CN" altLang="en-US" sz="335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Rectangle 6"/>
          <p:cNvSpPr/>
          <p:nvPr/>
        </p:nvSpPr>
        <p:spPr>
          <a:xfrm>
            <a:off x="40" y="1204948"/>
            <a:ext cx="3492384" cy="403289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练好语文基本功，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优秀作品勤记诵。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报纸杂志常翻阅，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买书看书做书虫。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语文笔记贵坚持，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课外练笔不放松。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生活处处皆学问，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他山之石把玉攻。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8676" name="WordArt 7"/>
          <p:cNvSpPr>
            <a:spLocks noTextEdit="1"/>
          </p:cNvSpPr>
          <p:nvPr/>
        </p:nvSpPr>
        <p:spPr>
          <a:xfrm>
            <a:off x="6342478" y="116454"/>
            <a:ext cx="4115259" cy="457251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389"/>
              </a:avLst>
            </a:prstTxWarp>
            <a:normAutofit fontScale="75000" lnSpcReduction="10000"/>
          </a:bodyPr>
          <a:lstStyle/>
          <a:p>
            <a:pPr algn="ctr" eaLnBrk="0" hangingPunct="0"/>
            <a:r>
              <a:rPr lang="zh-CN" altLang="en-US" sz="3605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学好语文的基本要点</a:t>
            </a:r>
            <a:endParaRPr lang="zh-CN" altLang="en-US" sz="3605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3970" y="985520"/>
            <a:ext cx="8233410" cy="56769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/>
              <a:t>每天出版的报纸杂志里都有大量的信息，其中亦不乏语文方面的知识。差不多每份报纸每周都会有文学版，每期都会有不少好诗文。即使是看每天的新闻、通讯，也可学到许多语文知识。甚至光是欣赏其中一些文章的标题，都能够收益良多(所以，有看报纸杂志习惯的人，其语文基础一定不会差。</a:t>
            </a:r>
            <a:endParaRPr lang="zh-CN" altLang="en-US" sz="2800" b="1"/>
          </a:p>
          <a:p>
            <a:pPr>
              <a:lnSpc>
                <a:spcPct val="105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报纸有《中国青年报》《语文报 高中版》《作文点评报》;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杂志有《读者》《中学生》《青年文摘》等。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05000"/>
              </a:lnSpc>
            </a:pPr>
            <a:endParaRPr lang="zh-CN" altLang="en-US" sz="1000" b="1"/>
          </a:p>
          <a:p>
            <a:pPr>
              <a:lnSpc>
                <a:spcPct val="105000"/>
              </a:lnSpc>
            </a:pPr>
            <a:r>
              <a:rPr lang="zh-CN" altLang="en-US" sz="2800" b="1"/>
              <a:t>我们还应养成一个好习惯，就是</a:t>
            </a:r>
            <a:r>
              <a:rPr lang="zh-CN" altLang="en-US" sz="2800" b="1">
                <a:solidFill>
                  <a:srgbClr val="4A1CE2"/>
                </a:solidFill>
              </a:rPr>
              <a:t>看到的好语句、好文章摘抄下来</a:t>
            </a:r>
            <a:r>
              <a:rPr lang="zh-CN" altLang="en-US" sz="2800" b="1"/>
              <a:t>。这样日积月累，终有一天你会为自己拥有丰富的精神食粮而骄傲。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Rectangle 6"/>
          <p:cNvSpPr/>
          <p:nvPr/>
        </p:nvSpPr>
        <p:spPr>
          <a:xfrm>
            <a:off x="40" y="818233"/>
            <a:ext cx="3492384" cy="403289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练好语文基本功，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优秀作品勤记诵。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报纸杂志常翻阅，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买书看书做书虫。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语文笔记贵坚持，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课外练笔不放松。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生活处处皆学问，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他山之石把玉攻。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8676" name="WordArt 7"/>
          <p:cNvSpPr>
            <a:spLocks noTextEdit="1"/>
          </p:cNvSpPr>
          <p:nvPr/>
        </p:nvSpPr>
        <p:spPr>
          <a:xfrm>
            <a:off x="6342478" y="116454"/>
            <a:ext cx="4115259" cy="457251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389"/>
              </a:avLst>
            </a:prstTxWarp>
            <a:normAutofit fontScale="75000" lnSpcReduction="10000"/>
          </a:bodyPr>
          <a:lstStyle/>
          <a:p>
            <a:pPr algn="ctr" eaLnBrk="0" hangingPunct="0"/>
            <a:r>
              <a:rPr lang="zh-CN" altLang="en-US" sz="3605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学好语文的基本要点</a:t>
            </a:r>
            <a:endParaRPr lang="zh-CN" altLang="en-US" sz="3605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23360" y="984250"/>
            <a:ext cx="7755890" cy="55079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毛泽东就曾经说过:“我的文学功底之所以还可以，在很大程度上是得益于我对书的爱不释手。”</a:t>
            </a:r>
            <a:endParaRPr lang="zh-CN" altLang="en-US" sz="3200" b="1"/>
          </a:p>
          <a:p>
            <a:r>
              <a:rPr lang="zh-CN" altLang="en-US" sz="3200" b="1"/>
              <a:t>法国哲学家伏尔泰说得好:“当我们第一遍读一本好书的时候，我们仿佛找到了一位好朋友;当我们再一次读这本书的时候，仿佛又和老朋友重逢。”</a:t>
            </a:r>
            <a:endParaRPr lang="zh-CN" altLang="en-US" sz="3200" b="1"/>
          </a:p>
          <a:p>
            <a:r>
              <a:rPr lang="zh-CN" altLang="en-US" sz="3200" b="1"/>
              <a:t>所以，多去书海中遨游，你会学到许多课本上学不到的东西。高考侧重考查学生的理解分析和写作能力，喜欢看书、勤于思考的人，在这些方面的能力一定不会差的。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/>
          <p:nvPr/>
        </p:nvSpPr>
        <p:spPr>
          <a:xfrm>
            <a:off x="1582420" y="720725"/>
            <a:ext cx="66230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楷体_GB2312" panose="02010609030101010101" pitchFamily="49" charset="-122"/>
                <a:sym typeface="+mn-ea"/>
              </a:rPr>
              <a:t>语文是什么</a:t>
            </a:r>
            <a:endParaRPr lang="zh-CN" altLang="en-US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楷体_GB2312" panose="02010609030101010101" pitchFamily="49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楷体_GB2312" panose="02010609030101010101" pitchFamily="49" charset="-122"/>
                <a:sym typeface="+mn-ea"/>
              </a:rPr>
              <a:t> ？</a:t>
            </a:r>
            <a:endParaRPr lang="zh-CN" altLang="en-US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4064393" y="584176"/>
            <a:ext cx="647161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为什么学语文</a:t>
            </a:r>
            <a:endParaRPr lang="zh-CN" altLang="en-US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algn="ctr"/>
            <a:r>
              <a:rPr lang="zh-CN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 ？</a:t>
            </a:r>
            <a:endParaRPr lang="zh-CN" altLang="en-US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7211695" y="720725"/>
            <a:ext cx="69278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楷体_GB2312" panose="02010609030101010101" pitchFamily="49" charset="-122"/>
                <a:sym typeface="+mn-ea"/>
              </a:rPr>
              <a:t>语文</a:t>
            </a:r>
            <a:endParaRPr lang="zh-CN" altLang="en-US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楷体_GB2312" panose="02010609030101010101" pitchFamily="49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楷体_GB2312" panose="02010609030101010101" pitchFamily="49" charset="-122"/>
                <a:sym typeface="+mn-ea"/>
              </a:rPr>
              <a:t>怎样学</a:t>
            </a:r>
            <a:endParaRPr lang="zh-CN" altLang="en-US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楷体_GB2312" panose="02010609030101010101" pitchFamily="49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楷体_GB2312" panose="02010609030101010101" pitchFamily="49" charset="-122"/>
                <a:sym typeface="+mn-ea"/>
              </a:rPr>
              <a:t>？</a:t>
            </a:r>
            <a:endParaRPr lang="zh-CN" altLang="en-US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9695180" y="720725"/>
            <a:ext cx="63246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楷体_GB2312" panose="02010609030101010101" pitchFamily="49" charset="-122"/>
                <a:sym typeface="+mn-ea"/>
              </a:rPr>
              <a:t>学语文的要求</a:t>
            </a:r>
            <a:endParaRPr lang="zh-CN" altLang="en-US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Rectangle 6"/>
          <p:cNvSpPr/>
          <p:nvPr/>
        </p:nvSpPr>
        <p:spPr>
          <a:xfrm>
            <a:off x="40" y="703933"/>
            <a:ext cx="3492384" cy="403289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练好语文基本功，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优秀作品勤记诵。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报纸杂志常翻阅，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买书看书做书虫。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语文笔记贵坚持，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课外练笔不放松。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生活处处皆学问，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他山之石把玉攻。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8676" name="WordArt 7"/>
          <p:cNvSpPr>
            <a:spLocks noTextEdit="1"/>
          </p:cNvSpPr>
          <p:nvPr/>
        </p:nvSpPr>
        <p:spPr>
          <a:xfrm>
            <a:off x="6342478" y="116454"/>
            <a:ext cx="4115259" cy="457251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389"/>
              </a:avLst>
            </a:prstTxWarp>
            <a:normAutofit fontScale="75000" lnSpcReduction="10000"/>
          </a:bodyPr>
          <a:lstStyle/>
          <a:p>
            <a:pPr algn="ctr" eaLnBrk="0" hangingPunct="0"/>
            <a:r>
              <a:rPr lang="zh-CN" altLang="en-US" sz="3605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学好语文的基本要点</a:t>
            </a:r>
            <a:endParaRPr lang="zh-CN" altLang="en-US" sz="3605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1095" y="704215"/>
            <a:ext cx="6897370" cy="59969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/>
              <a:t>语文这门学科有哪些内容值得记呢?</a:t>
            </a:r>
            <a:endParaRPr lang="zh-CN" altLang="en-US" sz="3200"/>
          </a:p>
          <a:p>
            <a:pPr>
              <a:lnSpc>
                <a:spcPct val="120000"/>
              </a:lnSpc>
            </a:pP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语文知识点(含各知识点的概念、运用实例、高考例题等)，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诗词名句，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以前不认识或易读错的字，错别字，成语及用法，病句搜集，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文学常识……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这些都值得我们抄在自己的语文笔记簿上。所以我要求同学们准备一个语文笔记，把自己该记的记下来。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Rectangle 6"/>
          <p:cNvSpPr/>
          <p:nvPr/>
        </p:nvSpPr>
        <p:spPr>
          <a:xfrm>
            <a:off x="1019215" y="1406243"/>
            <a:ext cx="3492384" cy="403289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练好语文基本功，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优秀作品勤记诵。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报纸杂志常翻阅，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买书看书做书虫。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语文笔记贵坚持，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课外练笔不放松。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生活处处皆学问，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他山之石把玉攻。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8676" name="WordArt 7"/>
          <p:cNvSpPr>
            <a:spLocks noTextEdit="1"/>
          </p:cNvSpPr>
          <p:nvPr/>
        </p:nvSpPr>
        <p:spPr>
          <a:xfrm>
            <a:off x="5151120" y="255270"/>
            <a:ext cx="6373495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389"/>
              </a:avLst>
            </a:prstTxWarp>
            <a:normAutofit fontScale="65000" lnSpcReduction="10000"/>
          </a:bodyPr>
          <a:lstStyle/>
          <a:p>
            <a:pPr algn="ctr" eaLnBrk="0" hangingPunct="0"/>
            <a:r>
              <a:rPr lang="zh-CN" altLang="en-US" sz="3605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学好语文的基本要点</a:t>
            </a:r>
            <a:endParaRPr lang="zh-CN" altLang="en-US" sz="3605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5990" y="966470"/>
            <a:ext cx="6964045" cy="57734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2640" b="1"/>
              <a:t>       </a:t>
            </a:r>
            <a:r>
              <a:rPr lang="zh-CN" altLang="en-US" sz="2640" b="1"/>
              <a:t>任何一个人的写作水平都是在勤奋练笔中提高的。虽说每学期老师会安排一定的作文训练，但仅靠这几次作文训练就想把文章写好是不可能的。所以，如果我们能够做到天天练笔，我们的写作水平就一定能有很大的提高。练笔的题材广泛得很，校园中，家庭里，社会上，自己的所见、所闻、所感;都可以成为练笔内容;文体也可不限，记叙文、小说、散文、议论文、说明文、诗歌、剧本、对联……什么都可试试。长短也可随意，每次既可写全篇，也可写片段，还可写“小说连载”式的文学作品。准备一个周记本，可摘抄美文佳作、经典语句(要写出自己的感悟)，也可自行创作，分别标明即可。每周上交一次。</a:t>
            </a:r>
            <a:endParaRPr lang="zh-CN" altLang="en-US" sz="264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Rectangle 6"/>
          <p:cNvSpPr/>
          <p:nvPr/>
        </p:nvSpPr>
        <p:spPr>
          <a:xfrm>
            <a:off x="40" y="1220823"/>
            <a:ext cx="3492384" cy="403289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练好语文基本功，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优秀作品勤记诵。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报纸杂志常翻阅，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买书看书做书虫。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语文笔记贵坚持，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课外练笔不放松。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生活处处皆学问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他山之石把玉攻。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8676" name="WordArt 7"/>
          <p:cNvSpPr>
            <a:spLocks noTextEdit="1"/>
          </p:cNvSpPr>
          <p:nvPr/>
        </p:nvSpPr>
        <p:spPr>
          <a:xfrm>
            <a:off x="4299585" y="0"/>
            <a:ext cx="7371715" cy="9271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389"/>
              </a:avLst>
            </a:prstTxWarp>
            <a:normAutofit/>
          </a:bodyPr>
          <a:lstStyle/>
          <a:p>
            <a:pPr algn="ctr" eaLnBrk="0" hangingPunct="0"/>
            <a:r>
              <a:rPr lang="zh-CN" altLang="en-US" sz="3605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学好语文的基本要点</a:t>
            </a:r>
            <a:endParaRPr lang="zh-CN" altLang="en-US" sz="3605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30725" y="1043305"/>
            <a:ext cx="7140575" cy="5692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 b="1"/>
              <a:t>跳不出语文课本，跳不出语文课堂，我们就学不到更多的语文知识。</a:t>
            </a:r>
            <a:endParaRPr lang="zh-CN" altLang="en-US" sz="2800" b="1"/>
          </a:p>
          <a:p>
            <a:r>
              <a:rPr lang="zh-CN" altLang="en-US" sz="2800" b="1"/>
              <a:t>语文知识可以说是无处不在。校园里的墙报，街上的招牌，旅游景点里的楹联，报纸上的广告，庙宇里的碑文……都含有丰富的语文知识，只要我们留心，就会发现“生活处处皆学问”。比如报纸上的广告，其用语既要精练又要引人注目，甚至有时还要达到“语不惊人死不休”的地步，所以，广告策划者如果没有较好的语文功底，就难以收到“一语惊人” 而令人“过目难忘”的效果。另外看电视、听广播，开校会，乃至听人聊天，也一样可以从中学到不少语文知识。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Rectangle 6"/>
          <p:cNvSpPr/>
          <p:nvPr/>
        </p:nvSpPr>
        <p:spPr>
          <a:xfrm>
            <a:off x="137835" y="1189708"/>
            <a:ext cx="3492384" cy="403289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练好语文基本功，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优秀作品勤记诵。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报纸杂志常翻阅，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买书看书做书虫。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语文笔记贵坚持，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课外练笔不放松。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生活处处皆学问，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他山之石把玉攻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。</a:t>
            </a:r>
            <a:endParaRPr lang="zh-CN" altLang="en-US" sz="3200" b="1" dirty="0">
              <a:solidFill>
                <a:srgbClr val="000066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8676" name="WordArt 7"/>
          <p:cNvSpPr>
            <a:spLocks noTextEdit="1"/>
          </p:cNvSpPr>
          <p:nvPr/>
        </p:nvSpPr>
        <p:spPr>
          <a:xfrm>
            <a:off x="6342478" y="116454"/>
            <a:ext cx="4115259" cy="457251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389"/>
              </a:avLst>
            </a:prstTxWarp>
            <a:normAutofit fontScale="75000" lnSpcReduction="10000"/>
          </a:bodyPr>
          <a:lstStyle/>
          <a:p>
            <a:pPr algn="ctr" eaLnBrk="0" hangingPunct="0"/>
            <a:r>
              <a:rPr lang="zh-CN" altLang="en-US" sz="3605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学好语文的基本要点</a:t>
            </a:r>
            <a:endParaRPr lang="zh-CN" altLang="en-US" sz="3605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03179" y="692843"/>
            <a:ext cx="6358925" cy="61347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520" b="1"/>
              <a:t>每个人都有自己的长处，孔子说得好:“三人行必有我师焉。”韩愈也说过:“道之所存，师之所存也。”要想学到更多的知识，平时就应多向身边的人请教，虚怀若谷，善于求问，以取人所长，补己之短;借人所长，为己所用。比如其他同学的作文，应该多借来看看，尤其是老师推荐的范文，更应该反复品味，以学习他人的布局谋篇和遣词造句;其他同学的笔记也应该经常借阅，你一定会发现里面有许多使你获益良多的知识。又比如有些同学的字写得很漂亮，你平时可多留意一下他怎样写字，甚至请他示范示范，那么，你的书写水平就一定会有明显的提高。</a:t>
            </a:r>
            <a:endParaRPr lang="zh-CN" altLang="en-US" sz="252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7"/>
          <p:cNvSpPr txBox="1"/>
          <p:nvPr/>
        </p:nvSpPr>
        <p:spPr>
          <a:xfrm>
            <a:off x="2794947" y="1935022"/>
            <a:ext cx="6827510" cy="1088760"/>
          </a:xfrm>
          <a:prstGeom prst="rect">
            <a:avLst/>
          </a:prstGeom>
          <a:solidFill>
            <a:schemeClr val="bg1">
              <a:alpha val="81000"/>
            </a:schemeClr>
          </a:solidFill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475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学好语文的要求？</a:t>
            </a:r>
            <a:endParaRPr lang="zh-CN" altLang="en-US" sz="6475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Rectangle 6"/>
          <p:cNvSpPr/>
          <p:nvPr/>
        </p:nvSpPr>
        <p:spPr>
          <a:xfrm>
            <a:off x="121920" y="116205"/>
            <a:ext cx="2950210" cy="69856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4A1CE2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①对课文或下一课要学内容及层次预先了解；</a:t>
            </a:r>
            <a:endParaRPr lang="zh-CN" altLang="en-US" sz="3200" b="1" dirty="0">
              <a:solidFill>
                <a:srgbClr val="4A1CE2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4A1CE2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②温故知新</a:t>
            </a:r>
            <a:r>
              <a:rPr lang="en-US" altLang="zh-CN" sz="3200" b="1" dirty="0">
                <a:solidFill>
                  <a:srgbClr val="4A1CE2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,</a:t>
            </a:r>
            <a:r>
              <a:rPr lang="zh-CN" altLang="en-US" sz="3200" b="1" dirty="0">
                <a:solidFill>
                  <a:srgbClr val="4A1CE2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把握新旧间的有机联系；</a:t>
            </a:r>
            <a:endParaRPr lang="zh-CN" altLang="en-US" sz="3200" b="1" dirty="0">
              <a:solidFill>
                <a:srgbClr val="4A1CE2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4A1CE2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③找出课文重难点和自己费解点，尤其注意似是而非的；</a:t>
            </a:r>
            <a:endParaRPr lang="zh-CN" altLang="en-US" sz="3200" b="1" dirty="0">
              <a:solidFill>
                <a:srgbClr val="4A1CE2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4A1CE2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④了解课后习题，难度大的要标记。</a:t>
            </a:r>
            <a:endParaRPr lang="zh-CN" altLang="en-US" sz="3200" b="1" dirty="0">
              <a:solidFill>
                <a:srgbClr val="4A1CE2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91510" y="1659890"/>
            <a:ext cx="5808980" cy="40309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3200" b="1"/>
              <a:t>1</a:t>
            </a:r>
            <a:r>
              <a:rPr lang="zh-CN" altLang="en-US" sz="3200" b="1"/>
              <a:t>制定计划</a:t>
            </a:r>
            <a:r>
              <a:rPr lang="en-US" altLang="zh-CN" sz="3200" b="1"/>
              <a:t>——</a:t>
            </a:r>
            <a:r>
              <a:rPr lang="zh-CN" altLang="en-US" sz="3200" b="1"/>
              <a:t>目标达成的保证</a:t>
            </a:r>
            <a:endParaRPr lang="zh-CN" altLang="en-US" sz="3200" b="1"/>
          </a:p>
          <a:p>
            <a:r>
              <a:rPr lang="en-US" altLang="zh-CN" sz="3200" b="1">
                <a:solidFill>
                  <a:schemeClr val="tx1"/>
                </a:solidFill>
              </a:rPr>
              <a:t>2</a:t>
            </a:r>
            <a:r>
              <a:rPr lang="zh-CN" altLang="en-US" sz="3200" b="1">
                <a:solidFill>
                  <a:srgbClr val="4A1CE2"/>
                </a:solidFill>
              </a:rPr>
              <a:t>主动预习</a:t>
            </a:r>
            <a:r>
              <a:rPr lang="en-US" altLang="zh-CN" sz="3200" b="1">
                <a:solidFill>
                  <a:srgbClr val="4A1CE2"/>
                </a:solidFill>
              </a:rPr>
              <a:t>——</a:t>
            </a:r>
            <a:r>
              <a:rPr lang="zh-CN" altLang="en-US" sz="3200" b="1">
                <a:solidFill>
                  <a:srgbClr val="4A1CE2"/>
                </a:solidFill>
              </a:rPr>
              <a:t>听课前思想上、心理上和知识上的准备</a:t>
            </a:r>
            <a:endParaRPr lang="zh-CN" altLang="en-US" sz="3200" b="1">
              <a:solidFill>
                <a:srgbClr val="4A1CE2"/>
              </a:solidFill>
            </a:endParaRPr>
          </a:p>
          <a:p>
            <a:r>
              <a:rPr lang="en-US" altLang="zh-CN" sz="3200" b="1"/>
              <a:t>3</a:t>
            </a:r>
            <a:r>
              <a:rPr lang="zh-CN" altLang="en-US" sz="3200" b="1">
                <a:solidFill>
                  <a:srgbClr val="FF0000"/>
                </a:solidFill>
              </a:rPr>
              <a:t>做好上课准备</a:t>
            </a:r>
            <a:endParaRPr lang="zh-CN" altLang="en-US" sz="3200" b="1">
              <a:solidFill>
                <a:srgbClr val="FF0000"/>
              </a:solidFill>
            </a:endParaRPr>
          </a:p>
          <a:p>
            <a:r>
              <a:rPr lang="en-US" altLang="zh-CN" sz="3200" b="1">
                <a:solidFill>
                  <a:schemeClr val="tx1"/>
                </a:solidFill>
              </a:rPr>
              <a:t>4</a:t>
            </a:r>
            <a:r>
              <a:rPr lang="zh-CN" altLang="en-US" sz="3200" b="1">
                <a:solidFill>
                  <a:schemeClr val="tx1"/>
                </a:solidFill>
              </a:rPr>
              <a:t>专心上课</a:t>
            </a:r>
            <a:endParaRPr lang="zh-CN" altLang="en-US" sz="3200" b="1">
              <a:solidFill>
                <a:schemeClr val="tx1"/>
              </a:solidFill>
            </a:endParaRPr>
          </a:p>
          <a:p>
            <a:r>
              <a:rPr lang="en-US" altLang="zh-CN" sz="3200" b="1">
                <a:solidFill>
                  <a:schemeClr val="tx1"/>
                </a:solidFill>
              </a:rPr>
              <a:t>5</a:t>
            </a:r>
            <a:r>
              <a:rPr lang="zh-CN" altLang="en-US" sz="3200" b="1">
                <a:solidFill>
                  <a:schemeClr val="tx1"/>
                </a:solidFill>
              </a:rPr>
              <a:t>及时复习 独立作业 分析错误 不忘小结</a:t>
            </a:r>
            <a:endParaRPr lang="zh-CN" altLang="en-US" sz="3200" b="1">
              <a:solidFill>
                <a:schemeClr val="tx1"/>
              </a:solidFill>
            </a:endParaRPr>
          </a:p>
          <a:p>
            <a:r>
              <a:rPr lang="en-US" altLang="zh-CN" sz="3200" b="1">
                <a:solidFill>
                  <a:schemeClr val="tx1"/>
                </a:solidFill>
              </a:rPr>
              <a:t>6</a:t>
            </a:r>
            <a:r>
              <a:rPr lang="zh-CN" altLang="en-US" sz="3200" b="1">
                <a:solidFill>
                  <a:schemeClr val="tx1"/>
                </a:solidFill>
              </a:rPr>
              <a:t>课外学习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9241790" y="1413510"/>
            <a:ext cx="2950210" cy="40309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①确立明确的课堂学习目标；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②调适良好的心理状态；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③做好身体上的准备；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④准备好学习用具。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Text Box 5"/>
          <p:cNvSpPr txBox="1"/>
          <p:nvPr/>
        </p:nvSpPr>
        <p:spPr>
          <a:xfrm>
            <a:off x="211975" y="723098"/>
            <a:ext cx="3005951" cy="70775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隶书" panose="02010509060101010101" pitchFamily="49" charset="-122"/>
              </a:rPr>
              <a:t>“</a:t>
            </a:r>
            <a:r>
              <a:rPr lang="zh-CN" altLang="en-US" sz="4000" b="1" dirty="0">
                <a:latin typeface="Arial" panose="020B0604020202020204" pitchFamily="34" charset="0"/>
                <a:ea typeface="隶书" panose="02010509060101010101" pitchFamily="49" charset="-122"/>
              </a:rPr>
              <a:t>五一”居士</a:t>
            </a:r>
            <a:endParaRPr lang="zh-CN" altLang="en-US" sz="4000" b="1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94214" name="Rectangle 6"/>
          <p:cNvSpPr/>
          <p:nvPr/>
        </p:nvSpPr>
        <p:spPr>
          <a:xfrm>
            <a:off x="3314132" y="1844187"/>
            <a:ext cx="4969429" cy="3169457"/>
          </a:xfrm>
          <a:prstGeom prst="rect">
            <a:avLst/>
          </a:prstGeom>
          <a:solidFill>
            <a:schemeClr val="bg1">
              <a:alpha val="53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①</a:t>
            </a: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一手好字、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②一张铁嘴、               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③一肚子名篇佳作、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④一笔好文章、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⑤一颗永远进取的心。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4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4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5"/>
          <p:cNvSpPr/>
          <p:nvPr/>
        </p:nvSpPr>
        <p:spPr>
          <a:xfrm>
            <a:off x="340365" y="277923"/>
            <a:ext cx="4910808" cy="8303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795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准备工作</a:t>
            </a:r>
            <a:endParaRPr lang="zh-CN" altLang="en-US" sz="4795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96262" name="Rectangle 6"/>
          <p:cNvSpPr/>
          <p:nvPr/>
        </p:nvSpPr>
        <p:spPr>
          <a:xfrm>
            <a:off x="1572385" y="2024642"/>
            <a:ext cx="9541939" cy="3784600"/>
          </a:xfrm>
          <a:prstGeom prst="rect">
            <a:avLst/>
          </a:prstGeom>
          <a:solidFill>
            <a:schemeClr val="bg1">
              <a:alpha val="92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一、语文笔记本和错题本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二、语文周记本和摘抄本（可以二合一）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三、</a:t>
            </a:r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《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现代汉语词典</a:t>
            </a:r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》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《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新华字典</a:t>
            </a:r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》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）《古汉语词典》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四、随笔本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五、一份杂志、基本书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charRg st="3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262">
                                            <p:txEl>
                                              <p:charRg st="3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262">
                                            <p:txEl>
                                              <p:charRg st="3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charRg st="6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62">
                                            <p:txEl>
                                              <p:charRg st="6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62">
                                            <p:txEl>
                                              <p:charRg st="6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/>
          <p:nvPr/>
        </p:nvSpPr>
        <p:spPr>
          <a:xfrm>
            <a:off x="2207779" y="549337"/>
            <a:ext cx="1226618" cy="70775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</a:rPr>
              <a:t>作业</a:t>
            </a:r>
            <a:r>
              <a:rPr lang="zh-CN" altLang="en-US" sz="120" b="1" dirty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endParaRPr lang="zh-CN" altLang="en-US" sz="12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5"/>
          <p:cNvSpPr/>
          <p:nvPr/>
        </p:nvSpPr>
        <p:spPr>
          <a:xfrm>
            <a:off x="1918823" y="1484479"/>
            <a:ext cx="8570280" cy="3784882"/>
          </a:xfrm>
          <a:prstGeom prst="rect">
            <a:avLst/>
          </a:prstGeom>
          <a:solidFill>
            <a:schemeClr val="bg1">
              <a:alpha val="4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</a:rPr>
              <a:t>1</a:t>
            </a:r>
            <a:r>
              <a:rPr lang="zh-CN" altLang="en-US" sz="4000" b="1" dirty="0">
                <a:latin typeface="Arial" panose="020B0604020202020204" pitchFamily="34" charset="0"/>
              </a:rPr>
              <a:t>、你在新学期有什么新设想？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r>
              <a:rPr lang="en-US" altLang="zh-CN" sz="4000" b="1" dirty="0">
                <a:latin typeface="Arial" panose="020B0604020202020204" pitchFamily="34" charset="0"/>
              </a:rPr>
              <a:t>2</a:t>
            </a:r>
            <a:r>
              <a:rPr lang="zh-CN" altLang="en-US" sz="4000" b="1" dirty="0">
                <a:latin typeface="Arial" panose="020B0604020202020204" pitchFamily="34" charset="0"/>
              </a:rPr>
              <a:t>、语文的弱项在哪里？什么原因？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r>
              <a:rPr lang="en-US" altLang="zh-CN" sz="4000" b="1" dirty="0">
                <a:latin typeface="Arial" panose="020B0604020202020204" pitchFamily="34" charset="0"/>
              </a:rPr>
              <a:t>3</a:t>
            </a:r>
            <a:r>
              <a:rPr lang="zh-CN" altLang="en-US" sz="4000" b="1" dirty="0">
                <a:latin typeface="Arial" panose="020B0604020202020204" pitchFamily="34" charset="0"/>
              </a:rPr>
              <a:t>、有什么困难需要老师帮助？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r>
              <a:rPr lang="en-US" altLang="zh-CN" sz="4000" b="1" dirty="0">
                <a:latin typeface="Arial" panose="020B0604020202020204" pitchFamily="34" charset="0"/>
              </a:rPr>
              <a:t>4</a:t>
            </a:r>
            <a:r>
              <a:rPr lang="zh-CN" altLang="en-US" sz="4000" b="1" dirty="0">
                <a:latin typeface="Arial" panose="020B0604020202020204" pitchFamily="34" charset="0"/>
              </a:rPr>
              <a:t>、对老师有什么要求？（结合你的情况，选择其中的一个或几个问题谈谈。写在笔记本上）</a:t>
            </a:r>
            <a:endParaRPr lang="zh-CN" altLang="en-US" sz="4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702898" y="2708577"/>
            <a:ext cx="7849475" cy="1143127"/>
          </a:xfrm>
        </p:spPr>
        <p:txBody>
          <a:bodyPr vert="horz" wrap="square" lIns="91450" tIns="45725" rIns="91450" bIns="45725" anchor="ctr"/>
          <a:lstStyle/>
          <a:p>
            <a:pPr algn="l" eaLnBrk="1" hangingPunct="1"/>
            <a:r>
              <a:rPr lang="en-US" altLang="zh-CN" sz="2800" dirty="0"/>
              <a:t>         </a:t>
            </a:r>
            <a:endParaRPr lang="en-US" altLang="zh-CN" sz="3605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7411" name="Picture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9560311" y="0"/>
            <a:ext cx="1857582" cy="3996183"/>
          </a:xfrm>
        </p:spPr>
      </p:pic>
      <p:sp>
        <p:nvSpPr>
          <p:cNvPr id="17413" name="Text Box 7"/>
          <p:cNvSpPr txBox="1"/>
          <p:nvPr/>
        </p:nvSpPr>
        <p:spPr>
          <a:xfrm>
            <a:off x="2765313" y="218841"/>
            <a:ext cx="5724644" cy="83035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479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如何才能学好语文？</a:t>
            </a:r>
            <a:endParaRPr lang="zh-CN" altLang="en-US" sz="4795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1146" y="1325538"/>
            <a:ext cx="8463339" cy="5206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6" name="Text Box 6"/>
          <p:cNvSpPr txBox="1"/>
          <p:nvPr/>
        </p:nvSpPr>
        <p:spPr>
          <a:xfrm>
            <a:off x="1523490" y="1360560"/>
            <a:ext cx="9145019" cy="3046095"/>
          </a:xfrm>
          <a:prstGeom prst="rect">
            <a:avLst/>
          </a:prstGeom>
          <a:solidFill>
            <a:schemeClr val="tx1">
              <a:lumMod val="50000"/>
              <a:lumOff val="50000"/>
              <a:alpha val="62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</a:pPr>
            <a:r>
              <a:rPr lang="en-US" altLang="zh-CN" sz="4800" b="1" dirty="0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   </a:t>
            </a:r>
            <a:r>
              <a:rPr lang="zh-CN" altLang="en-US" sz="4800" b="1" dirty="0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任何一门课程的学习，不是单单看懂、听懂、解题，而是从根本上</a:t>
            </a:r>
            <a:r>
              <a:rPr lang="zh-CN" altLang="en-US" sz="4800" b="1" i="1" u="sng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掌握学习方法</a:t>
            </a:r>
            <a:r>
              <a:rPr lang="zh-CN" altLang="en-US" sz="48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。</a:t>
            </a:r>
            <a:r>
              <a:rPr lang="zh-CN" altLang="en-US" sz="4800" b="1" dirty="0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这样，才能达到</a:t>
            </a:r>
            <a:r>
              <a:rPr lang="zh-CN" altLang="en-US" sz="48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事半功倍</a:t>
            </a:r>
            <a:r>
              <a:rPr lang="zh-CN" altLang="en-US" sz="4800" b="1" dirty="0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的效果。</a:t>
            </a:r>
            <a:endParaRPr lang="zh-CN" altLang="en-US" sz="4800" dirty="0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9197340" y="857885"/>
            <a:ext cx="3130550" cy="3672205"/>
          </a:xfrm>
          <a:solidFill>
            <a:schemeClr val="bg1">
              <a:alpha val="52000"/>
            </a:schemeClr>
          </a:solidFill>
        </p:spPr>
        <p:txBody>
          <a:bodyPr vert="horz" wrap="square" lIns="91450" tIns="45725" rIns="91450" bIns="45725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6000" b="1" u="sng" dirty="0">
                <a:solidFill>
                  <a:srgbClr val="00CC00"/>
                </a:solidFill>
              </a:rPr>
              <a:t>   “</a:t>
            </a:r>
            <a:r>
              <a:rPr lang="zh-CN" altLang="en-US" sz="6000" b="1" u="sng" dirty="0">
                <a:solidFill>
                  <a:srgbClr val="00CC00"/>
                </a:solidFill>
              </a:rPr>
              <a:t>听” </a:t>
            </a:r>
            <a:endParaRPr lang="zh-CN" altLang="en-US" sz="6000" b="1" u="sng" dirty="0">
              <a:solidFill>
                <a:srgbClr val="00CC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6000" b="1" u="sng" dirty="0">
                <a:solidFill>
                  <a:srgbClr val="00CC00"/>
                </a:solidFill>
              </a:rPr>
              <a:t>“说”</a:t>
            </a:r>
            <a:endParaRPr lang="zh-CN" altLang="en-US" sz="6000" b="1" u="sng" dirty="0">
              <a:solidFill>
                <a:srgbClr val="00CC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6000" b="1" u="sng" dirty="0">
                <a:solidFill>
                  <a:srgbClr val="00CC00"/>
                </a:solidFill>
              </a:rPr>
              <a:t>“读” </a:t>
            </a:r>
            <a:endParaRPr lang="zh-CN" altLang="en-US" sz="6000" b="1" u="sng" dirty="0">
              <a:solidFill>
                <a:srgbClr val="00CC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6000" b="1" u="sng" dirty="0">
                <a:solidFill>
                  <a:srgbClr val="00CC00"/>
                </a:solidFill>
              </a:rPr>
              <a:t>“写”</a:t>
            </a:r>
            <a:endParaRPr lang="zh-CN" altLang="en-US" sz="6000" b="1" u="sng" dirty="0">
              <a:solidFill>
                <a:srgbClr val="00CC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6000" b="1" u="sng" dirty="0">
                <a:solidFill>
                  <a:srgbClr val="00CC00"/>
                </a:solidFill>
              </a:rPr>
              <a:t>“思” </a:t>
            </a:r>
            <a:endParaRPr lang="zh-CN" altLang="en-US" sz="6000" b="1" u="sng" dirty="0">
              <a:solidFill>
                <a:srgbClr val="00CC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6000" b="1" u="sng" dirty="0">
                <a:solidFill>
                  <a:srgbClr val="00CC00"/>
                </a:solidFill>
              </a:rPr>
              <a:t>“行”</a:t>
            </a:r>
            <a:endParaRPr lang="zh-CN" altLang="en-US" sz="6000" b="1" u="sng" dirty="0">
              <a:solidFill>
                <a:srgbClr val="00CC00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2124710" y="2464435"/>
            <a:ext cx="6918325" cy="1325880"/>
          </a:xfrm>
          <a:solidFill>
            <a:schemeClr val="bg1">
              <a:alpha val="63000"/>
            </a:schemeClr>
          </a:solidFill>
        </p:spPr>
        <p:txBody>
          <a:bodyPr/>
          <a:p>
            <a:r>
              <a:rPr lang="zh-CN" altLang="en-US" sz="8800">
                <a:latin typeface="华文行楷" panose="02010800040101010101" charset="-122"/>
                <a:ea typeface="华文行楷" panose="02010800040101010101" charset="-122"/>
              </a:rPr>
              <a:t>语文学习方法</a:t>
            </a:r>
            <a:endParaRPr lang="zh-CN" altLang="en-US" sz="88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1523491" y="0"/>
            <a:ext cx="9145019" cy="1440024"/>
          </a:xfrm>
        </p:spPr>
        <p:txBody>
          <a:bodyPr vert="horz" wrap="square" lIns="91450" tIns="45725" rIns="91450" bIns="45725" anchor="ctr"/>
          <a:lstStyle/>
          <a:p>
            <a:pPr eaLnBrk="1" hangingPunct="1"/>
            <a:r>
              <a:rPr lang="en-US" altLang="zh-CN" b="1" dirty="0"/>
              <a:t>       ——</a:t>
            </a:r>
            <a:r>
              <a:rPr lang="zh-CN" altLang="en-US" sz="4000" b="1" dirty="0"/>
              <a:t>听君一席话，胜读十年书</a:t>
            </a:r>
            <a:endParaRPr lang="zh-CN" altLang="en-US" sz="4000" b="1" dirty="0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1076325" y="1440180"/>
            <a:ext cx="10148570" cy="5417185"/>
          </a:xfrm>
          <a:solidFill>
            <a:schemeClr val="bg1">
              <a:alpha val="74000"/>
            </a:schemeClr>
          </a:solidFill>
        </p:spPr>
        <p:txBody>
          <a:bodyPr vert="horz" wrap="square" lIns="91450" tIns="45725" rIns="91450" bIns="45725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、认真听课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（</a:t>
            </a:r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sz="4000" u="sng" dirty="0">
                <a:ln w="0"/>
                <a:solidFill>
                  <a:srgbClr val="4A1CE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要动笔</a:t>
            </a:r>
            <a:r>
              <a:rPr lang="zh-CN" altLang="en-US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随时在课本上记下重点、难点、疑点，对以后的复习是个极好的提示。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（</a:t>
            </a:r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sz="4000" u="sng" dirty="0">
                <a:ln w="0"/>
                <a:solidFill>
                  <a:srgbClr val="4A1CE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记笔记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。记板书，特别记老师反复强调的内容，这些往往是必考之处；记下老师启发下偶然闪现的一些想法，这些是你知识迁移的表现。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、善听别人的发言，拓宽听的渠道，捕捉有利于自己的信息。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0484" name="WordArt 4"/>
          <p:cNvSpPr>
            <a:spLocks noTextEdit="1"/>
          </p:cNvSpPr>
          <p:nvPr/>
        </p:nvSpPr>
        <p:spPr>
          <a:xfrm>
            <a:off x="659765" y="111760"/>
            <a:ext cx="1480820" cy="981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 eaLnBrk="0" hangingPunct="0"/>
            <a:r>
              <a:rPr lang="zh-CN" altLang="en-US" sz="4800">
                <a:ln w="12700" cap="flat" cmpd="sng">
                  <a:solidFill>
                    <a:srgbClr val="EAEAEA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听</a:t>
            </a:r>
            <a:endParaRPr lang="zh-CN" altLang="en-US" sz="4800">
              <a:ln w="12700" cap="flat" cmpd="sng">
                <a:solidFill>
                  <a:srgbClr val="EAEAEA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TextEdit="1"/>
          </p:cNvSpPr>
          <p:nvPr/>
        </p:nvSpPr>
        <p:spPr>
          <a:xfrm>
            <a:off x="682625" y="189230"/>
            <a:ext cx="1855470" cy="156083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 eaLnBrk="0" hangingPunct="0"/>
            <a:r>
              <a:rPr lang="zh-CN" altLang="en-US" sz="4800">
                <a:ln w="12700" cap="flat" cmpd="sng">
                  <a:solidFill>
                    <a:srgbClr val="EAEAEA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说</a:t>
            </a:r>
            <a:endParaRPr lang="zh-CN" altLang="en-US" sz="4800">
              <a:ln w="12700" cap="flat" cmpd="sng">
                <a:solidFill>
                  <a:srgbClr val="EAEAEA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067" name="Text Box 3"/>
          <p:cNvSpPr txBox="1"/>
          <p:nvPr/>
        </p:nvSpPr>
        <p:spPr>
          <a:xfrm>
            <a:off x="2952750" y="470535"/>
            <a:ext cx="901128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——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言为心声，不耻求问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068" name="Text Box 4"/>
          <p:cNvSpPr txBox="1"/>
          <p:nvPr/>
        </p:nvSpPr>
        <p:spPr>
          <a:xfrm>
            <a:off x="1914525" y="1750060"/>
            <a:ext cx="8950325" cy="4831080"/>
          </a:xfrm>
          <a:prstGeom prst="rect">
            <a:avLst/>
          </a:prstGeom>
          <a:solidFill>
            <a:schemeClr val="bg1">
              <a:alpha val="46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4000" b="1" dirty="0">
                <a:latin typeface="Arial" panose="020B0604020202020204" pitchFamily="34" charset="0"/>
              </a:rPr>
              <a:t>1</a:t>
            </a:r>
            <a:r>
              <a:rPr lang="zh-CN" altLang="en-US" sz="4000" b="1" dirty="0">
                <a:latin typeface="Arial" panose="020B0604020202020204" pitchFamily="34" charset="0"/>
              </a:rPr>
              <a:t>、上课时积极回答问题，多参与讨论，主动与人交流心得。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4000" b="1" dirty="0">
                <a:latin typeface="Arial" panose="020B0604020202020204" pitchFamily="34" charset="0"/>
              </a:rPr>
              <a:t>2</a:t>
            </a:r>
            <a:r>
              <a:rPr lang="zh-CN" altLang="en-US" sz="4000" b="1" dirty="0">
                <a:latin typeface="Arial" panose="020B0604020202020204" pitchFamily="34" charset="0"/>
              </a:rPr>
              <a:t>、多请教老师和同学，不懂就问。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4000" b="1" dirty="0">
                <a:latin typeface="Arial" panose="020B0604020202020204" pitchFamily="34" charset="0"/>
              </a:rPr>
              <a:t>3</a:t>
            </a:r>
            <a:r>
              <a:rPr lang="zh-CN" altLang="en-US" sz="4000" b="1" dirty="0">
                <a:latin typeface="Arial" panose="020B0604020202020204" pitchFamily="34" charset="0"/>
              </a:rPr>
              <a:t>、看电视时积极评论剧情或演员，锻炼你的欣赏能力，使你的思维更敏锐。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4000" b="1" dirty="0">
                <a:latin typeface="Arial" panose="020B0604020202020204" pitchFamily="34" charset="0"/>
              </a:rPr>
              <a:t>4</a:t>
            </a:r>
            <a:r>
              <a:rPr lang="zh-CN" altLang="en-US" sz="4000" b="1" dirty="0">
                <a:latin typeface="Arial" panose="020B0604020202020204" pitchFamily="34" charset="0"/>
              </a:rPr>
              <a:t>、朗诵、演讲、辩论，提高你的表达能力。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1167765" y="414020"/>
            <a:ext cx="10847070" cy="1143000"/>
          </a:xfrm>
        </p:spPr>
        <p:txBody>
          <a:bodyPr vert="horz" wrap="square" lIns="91450" tIns="45725" rIns="91450" bIns="45725" anchor="ctr"/>
          <a:lstStyle/>
          <a:p>
            <a:pPr eaLnBrk="1" hangingPunct="1"/>
            <a:r>
              <a:rPr lang="en-US" altLang="zh-CN" sz="5400" b="1" dirty="0"/>
              <a:t>           </a:t>
            </a:r>
            <a:r>
              <a:rPr lang="en-US" altLang="zh-CN" sz="5400" b="1" dirty="0">
                <a:solidFill>
                  <a:srgbClr val="00CC00"/>
                </a:solidFill>
              </a:rPr>
              <a:t>——</a:t>
            </a:r>
            <a:r>
              <a:rPr lang="zh-CN" altLang="en-US" sz="5400" b="1" dirty="0">
                <a:solidFill>
                  <a:srgbClr val="00CC00"/>
                </a:solidFill>
              </a:rPr>
              <a:t>读书破万卷，下笔如有神</a:t>
            </a:r>
            <a:endParaRPr lang="zh-CN" altLang="en-US" sz="5400" b="1" dirty="0">
              <a:solidFill>
                <a:srgbClr val="00CC00"/>
              </a:solidFill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2018665" y="1925320"/>
            <a:ext cx="9145270" cy="4344670"/>
          </a:xfrm>
          <a:solidFill>
            <a:schemeClr val="bg1">
              <a:alpha val="74000"/>
            </a:schemeClr>
          </a:solidFill>
        </p:spPr>
        <p:txBody>
          <a:bodyPr vert="horz" wrap="square" lIns="91450" tIns="45725" rIns="91450" bIns="45725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>
                <a:solidFill>
                  <a:srgbClr val="000000"/>
                </a:solidFill>
              </a:rPr>
              <a:t>、读出声。可以更好的体会文章情感；有利于理解和记忆；帮助你“出口成章”。</a:t>
            </a:r>
            <a:endParaRPr lang="zh-CN" altLang="en-US" sz="40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2</a:t>
            </a:r>
            <a:r>
              <a:rPr lang="zh-CN" altLang="en-US" sz="4000" b="1" dirty="0">
                <a:solidFill>
                  <a:srgbClr val="000000"/>
                </a:solidFill>
              </a:rPr>
              <a:t>、背书。培养扎实的文学功底；使作文更加“出彩”。</a:t>
            </a:r>
            <a:endParaRPr lang="zh-CN" altLang="en-US" sz="40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3</a:t>
            </a:r>
            <a:r>
              <a:rPr lang="zh-CN" altLang="en-US" sz="4000" b="1" dirty="0">
                <a:solidFill>
                  <a:srgbClr val="000000"/>
                </a:solidFill>
              </a:rPr>
              <a:t>、读各类书报杂志，拓宽你的视野，丰富你的情感。</a:t>
            </a:r>
            <a:endParaRPr lang="zh-CN" altLang="en-US" sz="4000" b="1" dirty="0">
              <a:solidFill>
                <a:srgbClr val="000000"/>
              </a:solidFill>
            </a:endParaRPr>
          </a:p>
        </p:txBody>
      </p:sp>
      <p:sp>
        <p:nvSpPr>
          <p:cNvPr id="22532" name="WordArt 4"/>
          <p:cNvSpPr>
            <a:spLocks noTextEdit="1"/>
          </p:cNvSpPr>
          <p:nvPr/>
        </p:nvSpPr>
        <p:spPr>
          <a:xfrm>
            <a:off x="687705" y="0"/>
            <a:ext cx="1900555" cy="1371600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  <a:normAutofit/>
          </a:bodyPr>
          <a:lstStyle/>
          <a:p>
            <a:pPr algn="ctr" eaLnBrk="0" hangingPunct="0"/>
            <a:r>
              <a:rPr lang="zh-CN" altLang="en-US" sz="4800" b="1">
                <a:ln w="9525" cap="flat" cmpd="sng">
                  <a:solidFill>
                    <a:srgbClr val="CC99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>
                      <a:alpha val="79999"/>
                    </a:srgb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读</a:t>
            </a:r>
            <a:endParaRPr lang="zh-CN" altLang="en-US" sz="4800" b="1">
              <a:ln w="9525" cap="flat" cmpd="sng">
                <a:solidFill>
                  <a:srgbClr val="CC99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>
                    <a:alpha val="79999"/>
                  </a:srgb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WordArt 4"/>
          <p:cNvSpPr>
            <a:spLocks noTextEdit="1"/>
          </p:cNvSpPr>
          <p:nvPr/>
        </p:nvSpPr>
        <p:spPr>
          <a:xfrm>
            <a:off x="738505" y="0"/>
            <a:ext cx="2088515" cy="141478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  <a:normAutofit/>
          </a:bodyPr>
          <a:lstStyle/>
          <a:p>
            <a:pPr algn="ctr" eaLnBrk="0" hangingPunct="0"/>
            <a:r>
              <a:rPr lang="zh-CN" altLang="en-US" sz="4800" b="1">
                <a:ln w="9525" cap="flat" cmpd="sng">
                  <a:solidFill>
                    <a:srgbClr val="CC99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>
                      <a:alpha val="79999"/>
                    </a:srgbClr>
                  </a:outerShdw>
                </a:effectLst>
                <a:latin typeface="华文彩云" panose="02010800040101010101" charset="-122"/>
                <a:ea typeface="华文彩云" panose="02010800040101010101" charset="-122"/>
              </a:rPr>
              <a:t>写</a:t>
            </a:r>
            <a:endParaRPr lang="zh-CN" altLang="en-US" sz="4800" b="1">
              <a:ln w="9525" cap="flat" cmpd="sng">
                <a:solidFill>
                  <a:srgbClr val="CC99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>
                    <a:alpha val="79999"/>
                  </a:srgbClr>
                </a:outerShdw>
              </a:effectLst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27650" name="Rectangle 2"/>
          <p:cNvSpPr>
            <a:spLocks noGrp="1"/>
          </p:cNvSpPr>
          <p:nvPr/>
        </p:nvSpPr>
        <p:spPr>
          <a:xfrm>
            <a:off x="3032760" y="231140"/>
            <a:ext cx="8956675" cy="9531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76272" tIns="38136" rIns="76272" bIns="38136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7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000066"/>
                </a:solidFill>
              </a:rPr>
              <a:t>—— </a:t>
            </a:r>
            <a:r>
              <a:rPr lang="zh-CN" altLang="en-US" sz="4000" b="1" dirty="0">
                <a:solidFill>
                  <a:srgbClr val="000066"/>
                </a:solidFill>
              </a:rPr>
              <a:t>纸上得来终觉浅，绝知此事要躬行</a:t>
            </a:r>
            <a:endParaRPr lang="zh-CN" altLang="en-US" sz="4000" b="1" dirty="0">
              <a:solidFill>
                <a:srgbClr val="000066"/>
              </a:solidFill>
            </a:endParaRPr>
          </a:p>
        </p:txBody>
      </p:sp>
      <p:sp>
        <p:nvSpPr>
          <p:cNvPr id="27651" name="Rectangle 3"/>
          <p:cNvSpPr>
            <a:spLocks noGrp="1"/>
          </p:cNvSpPr>
          <p:nvPr/>
        </p:nvSpPr>
        <p:spPr>
          <a:xfrm>
            <a:off x="738505" y="1414780"/>
            <a:ext cx="11250930" cy="5316220"/>
          </a:xfrm>
          <a:prstGeom prst="rect">
            <a:avLst/>
          </a:prstGeom>
          <a:solidFill>
            <a:schemeClr val="bg1">
              <a:alpha val="74000"/>
            </a:schemeClr>
          </a:solidFill>
          <a:ln w="9525">
            <a:noFill/>
          </a:ln>
        </p:spPr>
        <p:txBody>
          <a:bodyPr vert="horz" wrap="square" lIns="76272" tIns="38136" rIns="76272" bIns="38136" anchor="t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1</a:t>
            </a:r>
            <a:r>
              <a:rPr lang="zh-CN" altLang="en-US" sz="4000" b="1" dirty="0">
                <a:solidFill>
                  <a:srgbClr val="FF0000"/>
                </a:solidFill>
              </a:rPr>
              <a:t>、写好每个字，注意书面整洁。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pPr lvl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2</a:t>
            </a:r>
            <a:r>
              <a:rPr lang="zh-CN" altLang="en-US" sz="4000" b="1" dirty="0">
                <a:solidFill>
                  <a:srgbClr val="FF0000"/>
                </a:solidFill>
              </a:rPr>
              <a:t>、认真写作业，准备一个错题本，将做错或自己不懂的题目记下。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pPr lvl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3</a:t>
            </a:r>
            <a:r>
              <a:rPr lang="zh-CN" altLang="en-US" sz="4000" b="1" dirty="0">
                <a:solidFill>
                  <a:srgbClr val="FF0000"/>
                </a:solidFill>
              </a:rPr>
              <a:t>、整理笔记，将所学知识分门别类，日后好复习。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pPr lvl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4</a:t>
            </a:r>
            <a:r>
              <a:rPr lang="zh-CN" altLang="en-US" sz="4000" b="1" dirty="0">
                <a:solidFill>
                  <a:srgbClr val="FF0000"/>
                </a:solidFill>
              </a:rPr>
              <a:t>、准备摘抄本，记下精彩的文章词句、段落。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pPr lvl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5</a:t>
            </a:r>
            <a:r>
              <a:rPr lang="zh-CN" altLang="en-US" sz="4000" b="1" dirty="0">
                <a:solidFill>
                  <a:srgbClr val="FF0000"/>
                </a:solidFill>
              </a:rPr>
              <a:t>、写日记。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pPr lvl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6</a:t>
            </a:r>
            <a:r>
              <a:rPr lang="zh-CN" altLang="en-US" sz="4000" b="1" dirty="0">
                <a:solidFill>
                  <a:srgbClr val="FF0000"/>
                </a:solidFill>
              </a:rPr>
              <a:t>、写随笔。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charRg st="16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4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charRg st="47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7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charRg st="71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9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charRg st="93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0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charRg st="100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248.7055118110238,&quot;width&quot;:2439.803149606299}"/>
</p:tagLst>
</file>

<file path=ppt/tags/tag2.xml><?xml version="1.0" encoding="utf-8"?>
<p:tagLst xmlns:p="http://schemas.openxmlformats.org/presentationml/2006/main">
  <p:tag name="KSO_WM_UNIT_PLACING_PICTURE_USER_VIEWPORT" val="{&quot;height&quot;:8895,&quot;width&quot;:11910}"/>
</p:tagLst>
</file>

<file path=ppt/tags/tag3.xml><?xml version="1.0" encoding="utf-8"?>
<p:tagLst xmlns:p="http://schemas.openxmlformats.org/presentationml/2006/main">
  <p:tag name="KSO_WM_UNIT_PLACING_PICTURE_USER_VIEWPORT" val="{&quot;height&quot;:5248.7055118110238,&quot;width&quot;:2439.80314960629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4501</Words>
  <Application>WPS 演示</Application>
  <PresentationFormat>Widescreen</PresentationFormat>
  <Paragraphs>270</Paragraphs>
  <Slides>28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隶书</vt:lpstr>
      <vt:lpstr>楷体_GB2312</vt:lpstr>
      <vt:lpstr>微软雅黑</vt:lpstr>
      <vt:lpstr>Arial Unicode MS</vt:lpstr>
      <vt:lpstr>Calibri</vt:lpstr>
      <vt:lpstr>等线</vt:lpstr>
      <vt:lpstr>华文新魏</vt:lpstr>
      <vt:lpstr>Wingdings 2</vt:lpstr>
      <vt:lpstr>创艺简行楷</vt:lpstr>
      <vt:lpstr>华文行楷</vt:lpstr>
      <vt:lpstr>幼圆</vt:lpstr>
      <vt:lpstr>华文彩云</vt:lpstr>
      <vt:lpstr>Calibri Light</vt:lpstr>
      <vt:lpstr>等线 Light</vt:lpstr>
      <vt:lpstr>Office Theme</vt:lpstr>
      <vt:lpstr>PowerPoint 演示文稿</vt:lpstr>
      <vt:lpstr>PowerPoint 演示文稿</vt:lpstr>
      <vt:lpstr>         </vt:lpstr>
      <vt:lpstr>PowerPoint 演示文稿</vt:lpstr>
      <vt:lpstr>学习方法</vt:lpstr>
      <vt:lpstr>       ——听君一席话，胜读十年书</vt:lpstr>
      <vt:lpstr>PowerPoint 演示文稿</vt:lpstr>
      <vt:lpstr>           ——读书破万卷，下笔如有神</vt:lpstr>
      <vt:lpstr>PowerPoint 演示文稿</vt:lpstr>
      <vt:lpstr>        ——学而不思则罔，思而不学则殆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Che</dc:creator>
  <cp:lastModifiedBy>澈麻</cp:lastModifiedBy>
  <cp:revision>8</cp:revision>
  <dcterms:created xsi:type="dcterms:W3CDTF">2020-08-13T12:05:00Z</dcterms:created>
  <dcterms:modified xsi:type="dcterms:W3CDTF">2020-08-14T07:33:25Z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