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083" r:id="rId3"/>
    <p:sldId id="1104" r:id="rId5"/>
    <p:sldId id="1085" r:id="rId6"/>
    <p:sldId id="1376" r:id="rId7"/>
    <p:sldId id="1196" r:id="rId8"/>
    <p:sldId id="1385" r:id="rId9"/>
    <p:sldId id="1386" r:id="rId10"/>
    <p:sldId id="1387" r:id="rId11"/>
    <p:sldId id="1632" r:id="rId12"/>
    <p:sldId id="1197" r:id="rId13"/>
    <p:sldId id="1092" r:id="rId14"/>
    <p:sldId id="1105" r:id="rId15"/>
    <p:sldId id="1397" r:id="rId16"/>
    <p:sldId id="1398" r:id="rId17"/>
    <p:sldId id="1399" r:id="rId18"/>
    <p:sldId id="1400" r:id="rId19"/>
    <p:sldId id="1401" r:id="rId20"/>
    <p:sldId id="1388" r:id="rId21"/>
    <p:sldId id="1396" r:id="rId22"/>
    <p:sldId id="1464" r:id="rId23"/>
    <p:sldId id="1465" r:id="rId24"/>
    <p:sldId id="1466" r:id="rId25"/>
    <p:sldId id="1463" r:id="rId26"/>
    <p:sldId id="1631" r:id="rId27"/>
    <p:sldId id="1108" r:id="rId28"/>
    <p:sldId id="1404" r:id="rId29"/>
    <p:sldId id="1630" r:id="rId30"/>
    <p:sldId id="1407" r:id="rId31"/>
    <p:sldId id="1403" r:id="rId32"/>
    <p:sldId id="1411" r:id="rId33"/>
    <p:sldId id="1410" r:id="rId34"/>
    <p:sldId id="1113" r:id="rId35"/>
    <p:sldId id="1412" r:id="rId36"/>
    <p:sldId id="1413" r:id="rId37"/>
    <p:sldId id="1414" r:id="rId38"/>
    <p:sldId id="1415" r:id="rId39"/>
    <p:sldId id="1416" r:id="rId40"/>
    <p:sldId id="1489" r:id="rId41"/>
    <p:sldId id="1488" r:id="rId42"/>
    <p:sldId id="1116" r:id="rId43"/>
    <p:sldId id="1117" r:id="rId44"/>
    <p:sldId id="1490" r:id="rId45"/>
    <p:sldId id="1491" r:id="rId46"/>
    <p:sldId id="1492" r:id="rId47"/>
    <p:sldId id="1493" r:id="rId48"/>
    <p:sldId id="1378" r:id="rId49"/>
    <p:sldId id="1471" r:id="rId50"/>
    <p:sldId id="1472" r:id="rId51"/>
    <p:sldId id="1473" r:id="rId52"/>
    <p:sldId id="1474" r:id="rId53"/>
    <p:sldId id="1119" r:id="rId54"/>
    <p:sldId id="1120" r:id="rId55"/>
    <p:sldId id="1475" r:id="rId56"/>
    <p:sldId id="1478" r:id="rId57"/>
    <p:sldId id="1479" r:id="rId58"/>
    <p:sldId id="1480" r:id="rId59"/>
    <p:sldId id="1482" r:id="rId60"/>
    <p:sldId id="1483" r:id="rId61"/>
    <p:sldId id="1484" r:id="rId62"/>
    <p:sldId id="1485" r:id="rId63"/>
    <p:sldId id="1486" r:id="rId64"/>
    <p:sldId id="1487" r:id="rId65"/>
    <p:sldId id="1125" r:id="rId66"/>
    <p:sldId id="1126" r:id="rId67"/>
    <p:sldId id="1496" r:id="rId68"/>
    <p:sldId id="1497" r:id="rId69"/>
    <p:sldId id="1132" r:id="rId70"/>
    <p:sldId id="1133" r:id="rId71"/>
    <p:sldId id="1279" r:id="rId72"/>
    <p:sldId id="1095" r:id="rId73"/>
    <p:sldId id="1097" r:id="rId74"/>
    <p:sldId id="1157" r:id="rId75"/>
    <p:sldId id="1100" r:id="rId76"/>
    <p:sldId id="1158" r:id="rId77"/>
    <p:sldId id="1159" r:id="rId78"/>
    <p:sldId id="1101" r:id="rId79"/>
    <p:sldId id="1160" r:id="rId80"/>
    <p:sldId id="1380" r:id="rId81"/>
    <p:sldId id="1161" r:id="rId82"/>
    <p:sldId id="1381" r:id="rId83"/>
    <p:sldId id="1163" r:id="rId84"/>
    <p:sldId id="1382" r:id="rId85"/>
    <p:sldId id="1383" r:id="rId86"/>
    <p:sldId id="1169" r:id="rId87"/>
    <p:sldId id="1170" r:id="rId88"/>
    <p:sldId id="1171" r:id="rId89"/>
    <p:sldId id="1172" r:id="rId90"/>
    <p:sldId id="1173" r:id="rId91"/>
    <p:sldId id="1174" r:id="rId92"/>
    <p:sldId id="1175" r:id="rId93"/>
    <p:sldId id="1570" r:id="rId94"/>
    <p:sldId id="1571" r:id="rId95"/>
    <p:sldId id="1572" r:id="rId96"/>
    <p:sldId id="1573" r:id="rId97"/>
    <p:sldId id="1176" r:id="rId98"/>
    <p:sldId id="1179" r:id="rId99"/>
    <p:sldId id="1601" r:id="rId100"/>
    <p:sldId id="1201" r:id="rId101"/>
    <p:sldId id="1602" r:id="rId102"/>
    <p:sldId id="1603" r:id="rId103"/>
    <p:sldId id="1200" r:id="rId104"/>
    <p:sldId id="1281" r:id="rId105"/>
    <p:sldId id="1282" r:id="rId106"/>
    <p:sldId id="1284" r:id="rId107"/>
    <p:sldId id="1286" r:id="rId108"/>
    <p:sldId id="1288" r:id="rId109"/>
    <p:sldId id="1290" r:id="rId110"/>
    <p:sldId id="1291" r:id="rId111"/>
    <p:sldId id="1293" r:id="rId112"/>
    <p:sldId id="1294" r:id="rId113"/>
    <p:sldId id="1295" r:id="rId114"/>
    <p:sldId id="1297" r:id="rId115"/>
    <p:sldId id="1298" r:id="rId116"/>
    <p:sldId id="1300" r:id="rId117"/>
    <p:sldId id="1302" r:id="rId118"/>
    <p:sldId id="1605" r:id="rId119"/>
    <p:sldId id="1606" r:id="rId120"/>
    <p:sldId id="1607" r:id="rId121"/>
    <p:sldId id="1608" r:id="rId122"/>
    <p:sldId id="1609" r:id="rId123"/>
    <p:sldId id="1610" r:id="rId124"/>
    <p:sldId id="1307" r:id="rId125"/>
    <p:sldId id="1309" r:id="rId126"/>
    <p:sldId id="1311" r:id="rId127"/>
    <p:sldId id="1313" r:id="rId1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40" autoAdjust="0"/>
    <p:restoredTop sz="75214" autoAdjust="0"/>
  </p:normalViewPr>
  <p:slideViewPr>
    <p:cSldViewPr>
      <p:cViewPr varScale="1">
        <p:scale>
          <a:sx n="132" d="100"/>
          <a:sy n="132" d="100"/>
        </p:scale>
        <p:origin x="492" y="96"/>
      </p:cViewPr>
      <p:guideLst>
        <p:guide orient="horz" pos="1622"/>
        <p:guide pos="287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9" y="-82"/>
      </p:cViewPr>
      <p:guideLst>
        <p:guide orient="horz" pos="2883"/>
        <p:guide pos="2156"/>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1" Type="http://schemas.openxmlformats.org/officeDocument/2006/relationships/tableStyles" Target="tableStyles.xml"/><Relationship Id="rId130" Type="http://schemas.openxmlformats.org/officeDocument/2006/relationships/viewProps" Target="viewProps.xml"/><Relationship Id="rId13" Type="http://schemas.openxmlformats.org/officeDocument/2006/relationships/slide" Target="slides/slide10.xml"/><Relationship Id="rId129" Type="http://schemas.openxmlformats.org/officeDocument/2006/relationships/presProps" Target="presProps.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9DDC2-D618-46FF-B4C4-EFF6652E8FC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4A28B5B-1C8C-4836-897B-A79736DB2F12}" type="slidenum">
              <a:rPr lang="en-US" altLang="zh-CN"/>
            </a:fld>
            <a:endParaRPr lang="en-US" altLang="zh-CN"/>
          </a:p>
        </p:txBody>
      </p:sp>
      <p:sp>
        <p:nvSpPr>
          <p:cNvPr id="136195" name="Rectangle 2"/>
          <p:cNvSpPr>
            <a:spLocks noGrp="1" noRot="1" noChangeAspect="1" noChangeArrowheads="1" noTextEdit="1"/>
          </p:cNvSpPr>
          <p:nvPr>
            <p:ph type="sldImg" idx="4294967295"/>
          </p:nvPr>
        </p:nvSpPr>
        <p:spPr/>
      </p:sp>
      <p:sp>
        <p:nvSpPr>
          <p:cNvPr id="136196" name="Rectangle 3"/>
          <p:cNvSpPr>
            <a:spLocks noGrp="1" noChangeArrowheads="1"/>
          </p:cNvSpPr>
          <p:nvPr>
            <p:ph type="body" idx="4294967295"/>
          </p:nvPr>
        </p:nvSpPr>
        <p:spPr>
          <a:xfrm>
            <a:off x="914400" y="4343400"/>
            <a:ext cx="5029200" cy="4114800"/>
          </a:xfrm>
        </p:spPr>
        <p:txBody>
          <a:bodyPr lIns="105659" tIns="52829" rIns="105659" bIns="52829"/>
          <a:lstStyle/>
          <a:p>
            <a:pPr eaLnBrk="1" hangingPunct="1">
              <a:spcBef>
                <a:spcPct val="50000"/>
              </a:spcBef>
            </a:pPr>
            <a:r>
              <a:rPr lang="en-US" altLang="zh-CN" b="1" dirty="0" smtClean="0"/>
              <a:t>1</a:t>
            </a:r>
            <a:r>
              <a:rPr lang="zh-CN" altLang="en-US" b="1" dirty="0" smtClean="0"/>
              <a:t>、特点：或缅怀古人、描写悠久历史、江山胜迹、风流人物、或钦佩仰慕、或唏嘘感慨、或借古讽今。是</a:t>
            </a:r>
            <a:r>
              <a:rPr lang="zh-CN" altLang="en-US" b="1" dirty="0" smtClean="0">
                <a:solidFill>
                  <a:srgbClr val="FF3300"/>
                </a:solidFill>
              </a:rPr>
              <a:t>怀古咏史诗</a:t>
            </a:r>
            <a:r>
              <a:rPr lang="zh-CN" altLang="en-US" b="1" dirty="0" smtClean="0"/>
              <a:t>。</a:t>
            </a:r>
            <a:endParaRPr lang="zh-CN" altLang="en-US" b="1" dirty="0" smtClean="0"/>
          </a:p>
          <a:p>
            <a:pPr eaLnBrk="1" hangingPunct="1">
              <a:spcBef>
                <a:spcPct val="50000"/>
              </a:spcBef>
            </a:pPr>
            <a:endParaRPr lang="zh-CN" altLang="en-US" b="1" dirty="0" smtClean="0"/>
          </a:p>
          <a:p>
            <a:pPr eaLnBrk="1" hangingPunct="1">
              <a:spcBef>
                <a:spcPct val="50000"/>
              </a:spcBef>
            </a:pPr>
            <a:r>
              <a:rPr lang="en-US" altLang="zh-CN" b="1" dirty="0" smtClean="0">
                <a:solidFill>
                  <a:srgbClr val="FF3300"/>
                </a:solidFill>
              </a:rPr>
              <a:t>2</a:t>
            </a:r>
            <a:r>
              <a:rPr lang="zh-CN" altLang="en-US" b="1" dirty="0" smtClean="0">
                <a:solidFill>
                  <a:srgbClr val="FF3300"/>
                </a:solidFill>
              </a:rPr>
              <a:t>、须弄懂：</a:t>
            </a:r>
            <a:endParaRPr lang="zh-CN" altLang="en-US" b="1" dirty="0" smtClean="0">
              <a:solidFill>
                <a:srgbClr val="FF3300"/>
              </a:solidFill>
            </a:endParaRPr>
          </a:p>
          <a:p>
            <a:pPr eaLnBrk="1" hangingPunct="1">
              <a:spcBef>
                <a:spcPct val="50000"/>
              </a:spcBef>
            </a:pPr>
            <a:r>
              <a:rPr lang="zh-CN" altLang="en-US" b="1" dirty="0" smtClean="0">
                <a:solidFill>
                  <a:srgbClr val="FF3300"/>
                </a:solidFill>
              </a:rPr>
              <a:t>（</a:t>
            </a:r>
            <a:r>
              <a:rPr lang="en-US" altLang="zh-CN" b="1" dirty="0" smtClean="0">
                <a:solidFill>
                  <a:srgbClr val="FF3300"/>
                </a:solidFill>
              </a:rPr>
              <a:t>1</a:t>
            </a:r>
            <a:r>
              <a:rPr lang="zh-CN" altLang="en-US" b="1" dirty="0" smtClean="0">
                <a:solidFill>
                  <a:srgbClr val="FF3300"/>
                </a:solidFill>
              </a:rPr>
              <a:t>）体会作者怀古咏史的意图；</a:t>
            </a:r>
            <a:endParaRPr lang="zh-CN" altLang="en-US" b="1" dirty="0" smtClean="0">
              <a:solidFill>
                <a:srgbClr val="FF3300"/>
              </a:solidFill>
            </a:endParaRPr>
          </a:p>
          <a:p>
            <a:pPr eaLnBrk="1" hangingPunct="1">
              <a:spcBef>
                <a:spcPct val="50000"/>
              </a:spcBef>
            </a:pPr>
            <a:r>
              <a:rPr lang="zh-CN" altLang="en-US" b="1" dirty="0" smtClean="0">
                <a:solidFill>
                  <a:srgbClr val="FF3300"/>
                </a:solidFill>
              </a:rPr>
              <a:t>（</a:t>
            </a:r>
            <a:r>
              <a:rPr lang="en-US" altLang="zh-CN" b="1" dirty="0" smtClean="0">
                <a:solidFill>
                  <a:srgbClr val="FF3300"/>
                </a:solidFill>
              </a:rPr>
              <a:t>2</a:t>
            </a:r>
            <a:r>
              <a:rPr lang="zh-CN" altLang="en-US" b="1" dirty="0" smtClean="0">
                <a:solidFill>
                  <a:srgbClr val="FF3300"/>
                </a:solidFill>
              </a:rPr>
              <a:t>）领悟作者的感情；</a:t>
            </a:r>
            <a:endParaRPr lang="zh-CN" altLang="en-US" b="1" dirty="0" smtClean="0">
              <a:solidFill>
                <a:srgbClr val="FF3300"/>
              </a:solidFill>
            </a:endParaRPr>
          </a:p>
          <a:p>
            <a:pPr eaLnBrk="1" hangingPunct="1">
              <a:spcBef>
                <a:spcPct val="50000"/>
              </a:spcBef>
            </a:pPr>
            <a:r>
              <a:rPr lang="zh-CN" altLang="en-US" b="1" dirty="0" smtClean="0">
                <a:solidFill>
                  <a:srgbClr val="FF3300"/>
                </a:solidFill>
              </a:rPr>
              <a:t>（</a:t>
            </a:r>
            <a:r>
              <a:rPr lang="en-US" altLang="zh-CN" b="1" dirty="0" smtClean="0">
                <a:solidFill>
                  <a:srgbClr val="FF3300"/>
                </a:solidFill>
              </a:rPr>
              <a:t>3</a:t>
            </a:r>
            <a:r>
              <a:rPr lang="zh-CN" altLang="en-US" b="1" dirty="0" smtClean="0">
                <a:solidFill>
                  <a:srgbClr val="FF3300"/>
                </a:solidFill>
              </a:rPr>
              <a:t>）分析写法：借古讽今、运用典故、怀古抒情、以景衬情、正反对比等。</a:t>
            </a:r>
            <a:endParaRPr lang="zh-CN" altLang="en-US" b="1" dirty="0" smtClean="0">
              <a:solidFill>
                <a:srgbClr val="FF3300"/>
              </a:solidFill>
            </a:endParaRPr>
          </a:p>
          <a:p>
            <a:pPr eaLnBrk="1" hangingPunct="1"/>
            <a:endParaRPr lang="zh-CN" altLang="en-US" dirty="0" smtClean="0"/>
          </a:p>
          <a:p>
            <a:pPr eaLnBrk="1" hangingPunct="1"/>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9458" name="Picture 2" descr="E:\样样样\6\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0482" name="Picture 2" descr="E:\样样样\6\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Picture 2" descr="E:\样样样\6\3-.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xfrm>
            <a:off x="457200" y="4683919"/>
            <a:ext cx="2133600" cy="357188"/>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4683919"/>
            <a:ext cx="2895600" cy="357188"/>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4683919"/>
            <a:ext cx="2133600" cy="357188"/>
          </a:xfrm>
          <a:prstGeom prst="rect">
            <a:avLst/>
          </a:prstGeom>
        </p:spPr>
        <p:txBody>
          <a:bodyPr/>
          <a:lstStyle>
            <a:lvl1pPr>
              <a:defRPr/>
            </a:lvl1pPr>
          </a:lstStyle>
          <a:p>
            <a:pPr>
              <a:defRPr/>
            </a:pPr>
            <a:fld id="{0E714F10-5312-413A-8AC0-27AE2110DA06}"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4683919"/>
            <a:ext cx="2133600" cy="357188"/>
          </a:xfrm>
          <a:prstGeom prst="rect">
            <a:avLst/>
          </a:prstGeom>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124200" y="4683919"/>
            <a:ext cx="2895600" cy="357188"/>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6553200" y="4683919"/>
            <a:ext cx="2133600" cy="357188"/>
          </a:xfrm>
          <a:prstGeom prst="rect">
            <a:avLst/>
          </a:prstGeom>
        </p:spPr>
        <p:txBody>
          <a:bodyPr/>
          <a:lstStyle>
            <a:lvl1pPr>
              <a:defRPr/>
            </a:lvl1pPr>
          </a:lstStyle>
          <a:p>
            <a:pPr>
              <a:defRPr/>
            </a:pPr>
            <a:fld id="{3A280E31-73D1-4150-8BBF-4784467534B7}"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xfrm>
            <a:off x="457200" y="4683919"/>
            <a:ext cx="2133600" cy="357188"/>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4683919"/>
            <a:ext cx="2895600" cy="357188"/>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4683919"/>
            <a:ext cx="2133600" cy="357188"/>
          </a:xfrm>
          <a:prstGeom prst="rect">
            <a:avLst/>
          </a:prstGeom>
        </p:spPr>
        <p:txBody>
          <a:bodyPr/>
          <a:lstStyle>
            <a:lvl1pPr>
              <a:defRPr/>
            </a:lvl1pPr>
          </a:lstStyle>
          <a:p>
            <a:pPr>
              <a:defRPr/>
            </a:pPr>
            <a:fld id="{6C77D97B-56E6-403D-969B-EB1BB710B26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slide" Target="slide102.xml"/><Relationship Id="rId2" Type="http://schemas.openxmlformats.org/officeDocument/2006/relationships/image" Target="../media/image7.emf"/><Relationship Id="rId1" Type="http://schemas.openxmlformats.org/officeDocument/2006/relationships/package" Target="../embeddings/Document1.docx"/></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85.xml"/><Relationship Id="rId3" Type="http://schemas.openxmlformats.org/officeDocument/2006/relationships/slide" Target="slide84.xml"/><Relationship Id="rId2" Type="http://schemas.openxmlformats.org/officeDocument/2006/relationships/slide" Target="slide70.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slide" Target="slide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tags" Target="../tags/tag1.xml"/><Relationship Id="rId1" Type="http://schemas.openxmlformats.org/officeDocument/2006/relationships/slide" Target="slide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97873" y="1389182"/>
            <a:ext cx="3070071" cy="523220"/>
          </a:xfrm>
          <a:prstGeom prst="rect">
            <a:avLst/>
          </a:prstGeom>
          <a:noFill/>
        </p:spPr>
        <p:txBody>
          <a:bodyPr wrap="none" rtlCol="0">
            <a:spAutoFit/>
          </a:bodyPr>
          <a:lstStyle/>
          <a:p>
            <a:r>
              <a:rPr lang="zh-CN" altLang="zh-CN" sz="2800" b="1" dirty="0" smtClean="0">
                <a:latin typeface="黑体" panose="02010609060101010101" pitchFamily="49" charset="-122"/>
                <a:ea typeface="黑体" panose="02010609060101010101" pitchFamily="49" charset="-122"/>
              </a:rPr>
              <a:t>第</a:t>
            </a:r>
            <a:r>
              <a:rPr lang="zh-CN" altLang="en-US" sz="2800" b="1" dirty="0">
                <a:latin typeface="黑体" panose="02010609060101010101" pitchFamily="49" charset="-122"/>
                <a:ea typeface="黑体" panose="02010609060101010101" pitchFamily="49" charset="-122"/>
              </a:rPr>
              <a:t>二</a:t>
            </a:r>
            <a:r>
              <a:rPr lang="zh-CN" altLang="zh-CN" sz="2800" b="1" dirty="0" smtClean="0">
                <a:latin typeface="黑体" panose="02010609060101010101" pitchFamily="49" charset="-122"/>
                <a:ea typeface="黑体" panose="02010609060101010101" pitchFamily="49" charset="-122"/>
              </a:rPr>
              <a:t>章</a:t>
            </a:r>
            <a:r>
              <a:rPr lang="zh-CN" altLang="zh-CN" sz="2800" b="1" dirty="0">
                <a:latin typeface="黑体" panose="02010609060101010101" pitchFamily="49" charset="-122"/>
                <a:ea typeface="黑体" panose="02010609060101010101" pitchFamily="49" charset="-122"/>
              </a:rPr>
              <a:t>　古诗鉴赏</a:t>
            </a:r>
            <a:endParaRPr lang="zh-CN" altLang="en-US" sz="2800" b="1" dirty="0">
              <a:latin typeface="黑体" panose="02010609060101010101" pitchFamily="49" charset="-122"/>
              <a:ea typeface="黑体" panose="02010609060101010101" pitchFamily="49" charset="-122"/>
            </a:endParaRPr>
          </a:p>
        </p:txBody>
      </p:sp>
      <p:sp>
        <p:nvSpPr>
          <p:cNvPr id="13" name="TextBox 12"/>
          <p:cNvSpPr txBox="1"/>
          <p:nvPr/>
        </p:nvSpPr>
        <p:spPr>
          <a:xfrm>
            <a:off x="87898" y="354742"/>
            <a:ext cx="2339102"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古代诗文阅读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7" name="TextBox 6"/>
          <p:cNvSpPr txBox="1"/>
          <p:nvPr/>
        </p:nvSpPr>
        <p:spPr>
          <a:xfrm>
            <a:off x="2887058" y="2283718"/>
            <a:ext cx="5076938" cy="1374735"/>
          </a:xfrm>
          <a:prstGeom prst="rect">
            <a:avLst/>
          </a:prstGeom>
          <a:noFill/>
        </p:spPr>
        <p:txBody>
          <a:bodyPr wrap="none" rtlCol="0">
            <a:spAutoFit/>
          </a:bodyPr>
          <a:lstStyle/>
          <a:p>
            <a:pPr algn="just">
              <a:lnSpc>
                <a:spcPts val="5000"/>
              </a:lnSpc>
              <a:spcAft>
                <a:spcPts val="0"/>
              </a:spcAft>
            </a:pPr>
            <a:r>
              <a:rPr lang="zh-CN" altLang="zh-CN" sz="3200" b="1" kern="100" dirty="0">
                <a:solidFill>
                  <a:srgbClr val="FFFF00"/>
                </a:solidFill>
                <a:latin typeface="微软雅黑" panose="020B0503020204020204" pitchFamily="34" charset="-122"/>
                <a:ea typeface="微软雅黑" panose="020B0503020204020204" pitchFamily="34" charset="-122"/>
                <a:cs typeface="Times New Roman" panose="02020603050405020304"/>
              </a:rPr>
              <a:t>专题一　诗体专攻</a:t>
            </a:r>
            <a:endParaRPr lang="zh-CN" altLang="zh-CN" sz="1100" b="1" kern="100" dirty="0">
              <a:solidFill>
                <a:srgbClr val="FFFF00"/>
              </a:solidFill>
              <a:latin typeface="微软雅黑" panose="020B0503020204020204" pitchFamily="34" charset="-122"/>
              <a:ea typeface="微软雅黑" panose="020B0503020204020204" pitchFamily="34" charset="-122"/>
              <a:cs typeface="Courier New" panose="02070309020205020404"/>
            </a:endParaRPr>
          </a:p>
          <a:p>
            <a:pPr algn="ctr">
              <a:lnSpc>
                <a:spcPts val="5000"/>
              </a:lnSpc>
              <a:spcAft>
                <a:spcPts val="0"/>
              </a:spcAft>
            </a:pPr>
            <a:r>
              <a:rPr lang="en-US" altLang="zh-CN" sz="2400" kern="100" dirty="0" smtClean="0">
                <a:solidFill>
                  <a:srgbClr val="FFFF00"/>
                </a:solidFill>
                <a:latin typeface="黑体" panose="02010609060101010101" pitchFamily="49" charset="-122"/>
                <a:ea typeface="黑体" panose="02010609060101010101" pitchFamily="49" charset="-122"/>
                <a:cs typeface="Courier New" panose="02070309020205020404"/>
              </a:rPr>
              <a:t>——</a:t>
            </a:r>
            <a:r>
              <a:rPr lang="zh-CN" altLang="zh-CN" sz="2400" kern="100" dirty="0">
                <a:solidFill>
                  <a:srgbClr val="FFFF00"/>
                </a:solidFill>
                <a:latin typeface="黑体" panose="02010609060101010101" pitchFamily="49" charset="-122"/>
                <a:ea typeface="黑体" panose="02010609060101010101" pitchFamily="49" charset="-122"/>
                <a:cs typeface="Times New Roman" panose="02020603050405020304"/>
              </a:rPr>
              <a:t>鉴赏诗歌读懂</a:t>
            </a:r>
            <a:r>
              <a:rPr lang="zh-CN" altLang="zh-CN" sz="2400" kern="100" dirty="0" smtClean="0">
                <a:solidFill>
                  <a:srgbClr val="FFFF00"/>
                </a:solidFill>
                <a:latin typeface="黑体" panose="02010609060101010101" pitchFamily="49" charset="-122"/>
                <a:ea typeface="黑体" panose="02010609060101010101" pitchFamily="49" charset="-122"/>
                <a:cs typeface="Times New Roman" panose="02020603050405020304"/>
              </a:rPr>
              <a:t>始</a:t>
            </a:r>
            <a:endParaRPr lang="zh-CN" altLang="zh-CN" sz="2400" kern="100" dirty="0">
              <a:solidFill>
                <a:srgbClr val="FFFF00"/>
              </a:solidFill>
              <a:latin typeface="黑体" panose="02010609060101010101" pitchFamily="49" charset="-122"/>
              <a:ea typeface="黑体" panose="02010609060101010101" pitchFamily="49"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317" y="125095"/>
            <a:ext cx="8856984" cy="4633595"/>
          </a:xfrm>
          <a:prstGeom prst="rect">
            <a:avLst/>
          </a:prstGeom>
          <a:noFill/>
        </p:spPr>
        <p:txBody>
          <a:bodyPr wrap="square" rtlCol="0">
            <a:spAutoFit/>
          </a:bodyPr>
          <a:lstStyle/>
          <a:p>
            <a:pPr algn="just" fontAlgn="auto">
              <a:lnSpc>
                <a:spcPct val="120000"/>
              </a:lnSpc>
              <a:spcAft>
                <a:spcPts val="0"/>
              </a:spcAft>
            </a:pPr>
            <a:r>
              <a:rPr lang="en-US" altLang="zh-CN" sz="2600" kern="100" dirty="0" smtClean="0">
                <a:solidFill>
                  <a:srgbClr val="C00000"/>
                </a:solidFill>
                <a:latin typeface="Times New Roman" panose="02020603050405020304"/>
                <a:ea typeface="华文细黑" panose="02010600040101010101" charset="-122"/>
                <a:cs typeface="Courier New" panose="02070309020205020404"/>
              </a:rPr>
              <a:t>(</a:t>
            </a:r>
            <a:r>
              <a:rPr lang="zh-CN" altLang="zh-CN" sz="2600" kern="100" dirty="0" smtClean="0">
                <a:solidFill>
                  <a:srgbClr val="C00000"/>
                </a:solidFill>
                <a:latin typeface="Times New Roman" panose="02020603050405020304"/>
                <a:ea typeface="华文细黑" panose="02010600040101010101" charset="-122"/>
                <a:cs typeface="Times New Roman" panose="02020603050405020304"/>
              </a:rPr>
              <a:t>二</a:t>
            </a:r>
            <a:r>
              <a:rPr lang="en-US" altLang="zh-CN" sz="2600" kern="100" dirty="0" smtClean="0">
                <a:solidFill>
                  <a:srgbClr val="C00000"/>
                </a:solidFill>
                <a:latin typeface="Times New Roman" panose="02020603050405020304"/>
                <a:ea typeface="华文细黑" panose="02010600040101010101" charset="-122"/>
                <a:cs typeface="Courier New" panose="02070309020205020404"/>
              </a:rPr>
              <a:t>)</a:t>
            </a:r>
            <a:r>
              <a:rPr lang="zh-CN" altLang="zh-CN" sz="2600" kern="100" dirty="0" smtClean="0">
                <a:solidFill>
                  <a:srgbClr val="C00000"/>
                </a:solidFill>
                <a:latin typeface="Times New Roman" panose="02020603050405020304"/>
                <a:ea typeface="华文细黑" panose="02010600040101010101" charset="-122"/>
                <a:cs typeface="Times New Roman" panose="02020603050405020304"/>
              </a:rPr>
              <a:t>边塞军旅诗</a:t>
            </a:r>
            <a:endParaRPr lang="en-US" altLang="zh-CN" sz="1050" kern="100" dirty="0">
              <a:solidFill>
                <a:srgbClr val="C00000"/>
              </a:solidFill>
              <a:latin typeface="宋体" panose="02010600030101010101" pitchFamily="2" charset="-122"/>
              <a:cs typeface="Courier New" panose="02070309020205020404"/>
            </a:endParaRPr>
          </a:p>
          <a:p>
            <a:pPr algn="just" fontAlgn="auto">
              <a:lnSpc>
                <a:spcPct val="120000"/>
              </a:lnSpc>
              <a:spcAft>
                <a:spcPts val="0"/>
              </a:spcAft>
            </a:pPr>
            <a:r>
              <a:rPr lang="zh-CN" altLang="zh-CN" sz="2000" kern="100" dirty="0" smtClean="0">
                <a:latin typeface="Times New Roman" panose="02020603050405020304"/>
                <a:ea typeface="华文细黑" panose="02010600040101010101" charset="-122"/>
                <a:cs typeface="Times New Roman" panose="02020603050405020304"/>
              </a:rPr>
              <a:t>边塞军旅诗内容：</a:t>
            </a:r>
            <a:r>
              <a:rPr lang="zh-CN" altLang="zh-CN" sz="2000" b="1" kern="100" dirty="0" smtClean="0">
                <a:solidFill>
                  <a:srgbClr val="00B050"/>
                </a:solidFill>
                <a:latin typeface="Times New Roman" panose="02020603050405020304"/>
                <a:ea typeface="华文细黑" panose="02010600040101010101" charset="-122"/>
                <a:cs typeface="Times New Roman" panose="02020603050405020304"/>
              </a:rPr>
              <a:t>描写边塞风光、反映边疆将士生活</a:t>
            </a:r>
            <a:r>
              <a:rPr lang="zh-CN" altLang="zh-CN" sz="2000" kern="100" dirty="0" smtClean="0">
                <a:latin typeface="Times New Roman" panose="02020603050405020304"/>
                <a:ea typeface="华文细黑" panose="02010600040101010101" charset="-122"/>
                <a:cs typeface="Times New Roman" panose="02020603050405020304"/>
              </a:rPr>
              <a:t>。</a:t>
            </a:r>
            <a:endParaRPr lang="zh-CN" altLang="zh-CN" sz="2000" kern="100" dirty="0" smtClean="0">
              <a:latin typeface="Times New Roman" panose="02020603050405020304"/>
              <a:ea typeface="华文细黑" panose="02010600040101010101" charset="-122"/>
              <a:cs typeface="Times New Roman" panose="02020603050405020304"/>
            </a:endParaRPr>
          </a:p>
          <a:p>
            <a:pPr algn="just" fontAlgn="auto">
              <a:lnSpc>
                <a:spcPct val="120000"/>
              </a:lnSpc>
              <a:spcAft>
                <a:spcPts val="0"/>
              </a:spcAft>
            </a:pPr>
            <a:r>
              <a:rPr lang="zh-CN" altLang="zh-CN" sz="2000" kern="100" dirty="0" smtClean="0">
                <a:latin typeface="Times New Roman" panose="02020603050405020304"/>
                <a:ea typeface="华文细黑" panose="02010600040101010101" charset="-122"/>
                <a:cs typeface="Times New Roman" panose="02020603050405020304"/>
              </a:rPr>
              <a:t>唐代边塞诗派代表诗人：高适、岑参、王昌龄、王之涣、李颀等。</a:t>
            </a:r>
            <a:endParaRPr lang="zh-CN" altLang="zh-CN" sz="2000" kern="100" dirty="0" smtClean="0">
              <a:latin typeface="宋体" panose="02010600030101010101" pitchFamily="2" charset="-122"/>
              <a:cs typeface="Courier New" panose="02070309020205020404"/>
            </a:endParaRPr>
          </a:p>
          <a:p>
            <a:pPr fontAlgn="auto">
              <a:lnSpc>
                <a:spcPct val="120000"/>
              </a:lnSpc>
            </a:pPr>
            <a:r>
              <a:rPr lang="zh-CN" altLang="zh-CN" sz="2000" dirty="0" smtClean="0">
                <a:latin typeface="Times New Roman" panose="02020603050405020304"/>
                <a:ea typeface="华文细黑" panose="02010600040101010101" charset="-122"/>
                <a:cs typeface="Times New Roman" panose="02020603050405020304"/>
              </a:rPr>
              <a:t>常用</a:t>
            </a:r>
            <a:r>
              <a:rPr lang="zh-CN" altLang="zh-CN" sz="2000" dirty="0" smtClean="0">
                <a:latin typeface="Times New Roman" panose="02020603050405020304"/>
                <a:ea typeface="华文细黑" panose="02010600040101010101" charset="-122"/>
                <a:cs typeface="Times New Roman" panose="02020603050405020304"/>
                <a:sym typeface="+mn-ea"/>
              </a:rPr>
              <a:t>手法：侧面描写、借代、对比衬托、借景抒情、虚实结合、直抒胸臆、比喻、用典、细节描写等等。</a:t>
            </a:r>
            <a:endParaRPr lang="zh-CN" altLang="zh-CN" sz="2000" dirty="0" smtClean="0">
              <a:latin typeface="Times New Roman" panose="02020603050405020304"/>
              <a:ea typeface="华文细黑" panose="02010600040101010101" charset="-122"/>
              <a:cs typeface="Times New Roman" panose="02020603050405020304"/>
              <a:sym typeface="+mn-ea"/>
            </a:endParaRPr>
          </a:p>
          <a:p>
            <a:pPr fontAlgn="auto">
              <a:lnSpc>
                <a:spcPct val="120000"/>
              </a:lnSpc>
            </a:pPr>
            <a:r>
              <a:rPr lang="zh-CN" altLang="zh-CN" sz="2000" dirty="0" smtClean="0">
                <a:latin typeface="Times New Roman" panose="02020603050405020304"/>
                <a:ea typeface="华文细黑" panose="02010600040101010101" charset="-122"/>
                <a:cs typeface="Times New Roman" panose="02020603050405020304"/>
              </a:rPr>
              <a:t>常用意象：</a:t>
            </a:r>
            <a:endParaRPr lang="zh-CN" altLang="zh-CN" sz="2000" dirty="0" smtClean="0">
              <a:latin typeface="Times New Roman" panose="02020603050405020304"/>
              <a:ea typeface="华文细黑" panose="02010600040101010101" charset="-122"/>
              <a:cs typeface="Times New Roman" panose="02020603050405020304"/>
            </a:endParaRPr>
          </a:p>
          <a:p>
            <a:pPr fontAlgn="auto">
              <a:lnSpc>
                <a:spcPct val="120000"/>
              </a:lnSpc>
            </a:pPr>
            <a:r>
              <a:rPr lang="zh-CN" altLang="en-US" sz="2000" dirty="0" smtClean="0">
                <a:latin typeface="Times New Roman" panose="02020603050405020304"/>
                <a:ea typeface="华文细黑" panose="02010600040101010101" charset="-122"/>
                <a:cs typeface="Times New Roman" panose="02020603050405020304"/>
              </a:rPr>
              <a:t>从</a:t>
            </a:r>
            <a:r>
              <a:rPr lang="zh-CN" altLang="zh-CN" sz="2000" dirty="0" smtClean="0">
                <a:solidFill>
                  <a:prstClr val="black"/>
                </a:solidFill>
                <a:latin typeface="Times New Roman" panose="02020603050405020304"/>
                <a:ea typeface="华文细黑" panose="02010600040101010101" charset="-122"/>
                <a:cs typeface="Times New Roman" panose="02020603050405020304"/>
              </a:rPr>
              <a:t>用品看，</a:t>
            </a:r>
            <a:r>
              <a:rPr lang="zh-CN" altLang="zh-CN" sz="2000" dirty="0" smtClean="0">
                <a:latin typeface="Times New Roman" panose="02020603050405020304"/>
                <a:ea typeface="华文细黑" panose="02010600040101010101" charset="-122"/>
                <a:cs typeface="Times New Roman" panose="02020603050405020304"/>
              </a:rPr>
              <a:t>主要有</a:t>
            </a:r>
            <a:r>
              <a:rPr lang="zh-CN" altLang="zh-CN" sz="2000" b="1" dirty="0" smtClean="0">
                <a:solidFill>
                  <a:srgbClr val="FF0000"/>
                </a:solidFill>
                <a:latin typeface="Times New Roman" panose="02020603050405020304"/>
                <a:ea typeface="华文细黑" panose="02010600040101010101" charset="-122"/>
                <a:cs typeface="Times New Roman" panose="02020603050405020304"/>
              </a:rPr>
              <a:t>金鼓、旌旗、烽火、羽书、戈矛、剑戟、斧钺、刀铩</a:t>
            </a:r>
            <a:r>
              <a:rPr lang="zh-CN" altLang="zh-CN" sz="2000" dirty="0" smtClean="0">
                <a:latin typeface="Times New Roman" panose="02020603050405020304"/>
                <a:ea typeface="华文细黑" panose="02010600040101010101" charset="-122"/>
                <a:cs typeface="Times New Roman" panose="02020603050405020304"/>
              </a:rPr>
              <a:t>等；</a:t>
            </a:r>
            <a:endParaRPr lang="zh-CN" altLang="zh-CN" sz="2000" dirty="0" smtClean="0">
              <a:latin typeface="Times New Roman" panose="02020603050405020304"/>
              <a:ea typeface="华文细黑" panose="02010600040101010101" charset="-122"/>
              <a:cs typeface="Times New Roman" panose="02020603050405020304"/>
            </a:endParaRPr>
          </a:p>
          <a:p>
            <a:pPr fontAlgn="auto">
              <a:lnSpc>
                <a:spcPct val="120000"/>
              </a:lnSpc>
            </a:pPr>
            <a:r>
              <a:rPr lang="zh-CN" altLang="zh-CN" sz="2000" dirty="0" smtClean="0">
                <a:latin typeface="Times New Roman" panose="02020603050405020304"/>
                <a:ea typeface="华文细黑" panose="02010600040101010101" charset="-122"/>
                <a:cs typeface="Times New Roman" panose="02020603050405020304"/>
              </a:rPr>
              <a:t>从景物看，主要有</a:t>
            </a:r>
            <a:r>
              <a:rPr lang="zh-CN" altLang="zh-CN" sz="2000" b="1" dirty="0" smtClean="0">
                <a:solidFill>
                  <a:srgbClr val="FF0000"/>
                </a:solidFill>
                <a:latin typeface="Times New Roman" panose="02020603050405020304"/>
                <a:ea typeface="华文细黑" panose="02010600040101010101" charset="-122"/>
                <a:cs typeface="Times New Roman" panose="02020603050405020304"/>
              </a:rPr>
              <a:t>大漠、烽烟、长城、黄沙、长云、秋月、雪山、孤城、雁飞、鹰扬、箭飞、马走</a:t>
            </a:r>
            <a:r>
              <a:rPr lang="zh-CN" altLang="zh-CN" sz="2000" dirty="0" smtClean="0">
                <a:latin typeface="Times New Roman" panose="02020603050405020304"/>
                <a:ea typeface="华文细黑" panose="02010600040101010101" charset="-122"/>
                <a:cs typeface="Times New Roman" panose="02020603050405020304"/>
              </a:rPr>
              <a:t>等；</a:t>
            </a:r>
            <a:endParaRPr lang="zh-CN" altLang="zh-CN" sz="2000" dirty="0" smtClean="0">
              <a:latin typeface="Times New Roman" panose="02020603050405020304"/>
              <a:ea typeface="华文细黑" panose="02010600040101010101" charset="-122"/>
              <a:cs typeface="Times New Roman" panose="02020603050405020304"/>
            </a:endParaRPr>
          </a:p>
          <a:p>
            <a:pPr fontAlgn="auto">
              <a:lnSpc>
                <a:spcPct val="120000"/>
              </a:lnSpc>
            </a:pPr>
            <a:r>
              <a:rPr lang="zh-CN" altLang="zh-CN" sz="2000" dirty="0" smtClean="0">
                <a:latin typeface="Times New Roman" panose="02020603050405020304"/>
                <a:ea typeface="华文细黑" panose="02010600040101010101" charset="-122"/>
                <a:cs typeface="Times New Roman" panose="02020603050405020304"/>
              </a:rPr>
              <a:t>从地名和民族名看，主要有</a:t>
            </a:r>
            <a:r>
              <a:rPr lang="zh-CN" altLang="zh-CN" sz="2000" b="1" dirty="0" smtClean="0">
                <a:solidFill>
                  <a:srgbClr val="FF0000"/>
                </a:solidFill>
                <a:latin typeface="Times New Roman" panose="02020603050405020304"/>
                <a:ea typeface="华文细黑" panose="02010600040101010101" charset="-122"/>
                <a:cs typeface="Times New Roman" panose="02020603050405020304"/>
              </a:rPr>
              <a:t>碛西、轮台、龟兹、夜郎、胡羌、羯夷、楼兰、安西、单于</a:t>
            </a:r>
            <a:r>
              <a:rPr lang="zh-CN" altLang="zh-CN" sz="2000" dirty="0" smtClean="0">
                <a:latin typeface="Times New Roman" panose="02020603050405020304"/>
                <a:ea typeface="华文细黑" panose="02010600040101010101" charset="-122"/>
                <a:cs typeface="Times New Roman" panose="02020603050405020304"/>
              </a:rPr>
              <a:t>等。</a:t>
            </a:r>
            <a:endParaRPr lang="zh-CN" altLang="zh-CN" sz="2000" dirty="0" smtClean="0">
              <a:latin typeface="Times New Roman" panose="02020603050405020304"/>
              <a:ea typeface="华文细黑" panose="02010600040101010101" charset="-122"/>
              <a:cs typeface="Times New Roman" panose="02020603050405020304"/>
            </a:endParaRPr>
          </a:p>
          <a:p>
            <a:pPr fontAlgn="auto">
              <a:lnSpc>
                <a:spcPct val="120000"/>
              </a:lnSpc>
            </a:pPr>
            <a:r>
              <a:rPr lang="zh-CN" altLang="zh-CN" sz="2000" dirty="0" smtClean="0">
                <a:latin typeface="Times New Roman" panose="02020603050405020304"/>
                <a:ea typeface="华文细黑" panose="02010600040101010101" charset="-122"/>
                <a:cs typeface="Times New Roman" panose="02020603050405020304"/>
              </a:rPr>
              <a:t>解读方法：抓住这些意象，然后展开丰富的联想，进行深入的揣摩。</a:t>
            </a:r>
            <a:endParaRPr lang="zh-CN" altLang="zh-CN" sz="200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5">
                                            <p:txEl>
                                              <p:pRg st="5" end="5"/>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34" dur="500"/>
                                        <p:tgtEl>
                                          <p:spTgt spid="5">
                                            <p:txEl>
                                              <p:pRg st="6" end="6"/>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barn(inVertical)">
                                      <p:cBhvr>
                                        <p:cTn id="4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421269" y="1043870"/>
            <a:ext cx="5666215" cy="4140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100" dirty="0">
                <a:latin typeface="微软雅黑" panose="020B0503020204020204" pitchFamily="34" charset="-122"/>
                <a:ea typeface="微软雅黑" panose="020B0503020204020204" pitchFamily="34" charset="-122"/>
              </a:rPr>
              <a:t>                                                                                                                                        </a:t>
            </a:r>
            <a:endParaRPr lang="en-US" altLang="zh-CN" sz="2100" dirty="0">
              <a:latin typeface="微软雅黑" panose="020B0503020204020204" pitchFamily="34" charset="-122"/>
              <a:ea typeface="微软雅黑" panose="020B0503020204020204" pitchFamily="34" charset="-122"/>
            </a:endParaRPr>
          </a:p>
        </p:txBody>
      </p:sp>
      <p:sp>
        <p:nvSpPr>
          <p:cNvPr id="6" name="矩形 5"/>
          <p:cNvSpPr/>
          <p:nvPr/>
        </p:nvSpPr>
        <p:spPr>
          <a:xfrm>
            <a:off x="421604" y="422057"/>
            <a:ext cx="8416198" cy="2513965"/>
          </a:xfrm>
          <a:prstGeom prst="rect">
            <a:avLst/>
          </a:prstGeom>
        </p:spPr>
        <p:txBody>
          <a:bodyPr wrap="square" lIns="91406" tIns="45702" rIns="91406" bIns="45702">
            <a:spAutoFit/>
          </a:bodyPr>
          <a:lstStyle/>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4.</a:t>
            </a:r>
            <a:r>
              <a:rPr lang="zh-CN" altLang="zh-CN" sz="2100" kern="100" dirty="0">
                <a:latin typeface="Times New Roman" panose="02020603050405020304"/>
                <a:ea typeface="华文细黑" panose="02010600040101010101" charset="-122"/>
                <a:cs typeface="Times New Roman" panose="02020603050405020304"/>
              </a:rPr>
              <a:t>下列句子中，情景关系不一致的一项</a:t>
            </a:r>
            <a:r>
              <a:rPr lang="zh-CN" altLang="zh-CN" sz="2100" kern="100" dirty="0" smtClean="0">
                <a:latin typeface="Times New Roman" panose="02020603050405020304"/>
                <a:ea typeface="华文细黑" panose="02010600040101010101" charset="-122"/>
                <a:cs typeface="Times New Roman" panose="02020603050405020304"/>
              </a:rPr>
              <a:t>是</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A.</a:t>
            </a:r>
            <a:r>
              <a:rPr lang="zh-CN" altLang="zh-CN" sz="2100" kern="100" dirty="0">
                <a:latin typeface="Times New Roman" panose="02020603050405020304"/>
                <a:ea typeface="华文细黑" panose="02010600040101010101" charset="-122"/>
                <a:cs typeface="Times New Roman" panose="02020603050405020304"/>
              </a:rPr>
              <a:t>昔我往矣，杨柳依依；今我来思，雨雪霏霏。</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B.</a:t>
            </a:r>
            <a:r>
              <a:rPr lang="zh-CN" altLang="zh-CN" sz="2100" kern="100" dirty="0">
                <a:latin typeface="Times New Roman" panose="02020603050405020304"/>
                <a:ea typeface="华文细黑" panose="02010600040101010101" charset="-122"/>
                <a:cs typeface="Times New Roman" panose="02020603050405020304"/>
              </a:rPr>
              <a:t>风急天高猿啸哀，渚清沙白鸟飞回。</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C.</a:t>
            </a:r>
            <a:r>
              <a:rPr lang="zh-CN" altLang="zh-CN" sz="2100" kern="100" dirty="0">
                <a:latin typeface="Times New Roman" panose="02020603050405020304"/>
                <a:ea typeface="华文细黑" panose="02010600040101010101" charset="-122"/>
                <a:cs typeface="Times New Roman" panose="02020603050405020304"/>
              </a:rPr>
              <a:t>今宵酒醒何处？杨柳岸，晓风残月。</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D.</a:t>
            </a:r>
            <a:r>
              <a:rPr lang="zh-CN" altLang="zh-CN" sz="2100" kern="100" dirty="0">
                <a:latin typeface="Times New Roman" panose="02020603050405020304"/>
                <a:ea typeface="华文细黑" panose="02010600040101010101" charset="-122"/>
                <a:cs typeface="Times New Roman" panose="02020603050405020304"/>
              </a:rPr>
              <a:t>枯藤老树昏鸦，小桥流水人家。</a:t>
            </a:r>
            <a:endParaRPr lang="zh-CN" altLang="zh-CN" sz="785" kern="100" dirty="0">
              <a:effectLst/>
              <a:latin typeface="宋体" panose="02010600030101010101" pitchFamily="2" charset="-122"/>
              <a:cs typeface="Courier New" panose="02070309020205020404"/>
            </a:endParaRPr>
          </a:p>
        </p:txBody>
      </p:sp>
      <p:sp>
        <p:nvSpPr>
          <p:cNvPr id="4" name="TextBox 3"/>
          <p:cNvSpPr txBox="1"/>
          <p:nvPr/>
        </p:nvSpPr>
        <p:spPr>
          <a:xfrm>
            <a:off x="5382260" y="572135"/>
            <a:ext cx="1049655" cy="368300"/>
          </a:xfrm>
          <a:prstGeom prst="rect">
            <a:avLst/>
          </a:prstGeom>
          <a:solidFill>
            <a:srgbClr val="B4C7E7"/>
          </a:solidFill>
        </p:spPr>
        <p:txBody>
          <a:bodyPr wrap="square" rtlCol="0">
            <a:spAutoFit/>
          </a:bodyPr>
          <a:lstStyle/>
          <a:p>
            <a:r>
              <a:rPr lang="zh-CN" altLang="en-US" dirty="0" smtClean="0">
                <a:solidFill>
                  <a:schemeClr val="bg1"/>
                </a:solidFill>
                <a:latin typeface="+mj-ea"/>
                <a:ea typeface="+mj-ea"/>
                <a:cs typeface="Times New Roman" panose="02020603050405020304" pitchFamily="18" charset="0"/>
              </a:rPr>
              <a:t> 答案</a:t>
            </a:r>
            <a:endParaRPr lang="zh-CN" altLang="en-US" dirty="0" smtClean="0">
              <a:solidFill>
                <a:schemeClr val="bg1"/>
              </a:solidFill>
              <a:latin typeface="+mj-ea"/>
              <a:ea typeface="+mj-ea"/>
              <a:cs typeface="Times New Roman" panose="02020603050405020304" pitchFamily="18" charset="0"/>
            </a:endParaRPr>
          </a:p>
        </p:txBody>
      </p:sp>
      <p:sp>
        <p:nvSpPr>
          <p:cNvPr id="5" name="TextBox 4"/>
          <p:cNvSpPr txBox="1"/>
          <p:nvPr/>
        </p:nvSpPr>
        <p:spPr>
          <a:xfrm>
            <a:off x="6588239" y="571900"/>
            <a:ext cx="732870" cy="299085"/>
          </a:xfrm>
          <a:prstGeom prst="rect">
            <a:avLst/>
          </a:prstGeom>
          <a:solidFill>
            <a:srgbClr val="B4C7E7"/>
          </a:solidFill>
        </p:spPr>
        <p:txBody>
          <a:bodyPr wrap="square" rtlCol="0">
            <a:spAutoFit/>
          </a:bodyPr>
          <a:lstStyle/>
          <a:p>
            <a:pPr algn="ctr"/>
            <a:r>
              <a:rPr lang="zh-CN" altLang="en-US" sz="1350" dirty="0" smtClean="0">
                <a:solidFill>
                  <a:schemeClr val="bg1"/>
                </a:solidFill>
                <a:latin typeface="+mj-ea"/>
                <a:ea typeface="+mj-ea"/>
                <a:cs typeface="Times New Roman" panose="02020603050405020304" pitchFamily="18" charset="0"/>
              </a:rPr>
              <a:t>解析</a:t>
            </a:r>
            <a:endParaRPr lang="zh-CN" altLang="en-US" sz="1350" dirty="0">
              <a:solidFill>
                <a:schemeClr val="bg1"/>
              </a:solidFill>
              <a:latin typeface="+mj-ea"/>
              <a:ea typeface="+mj-ea"/>
              <a:cs typeface="Times New Roman" panose="02020603050405020304" pitchFamily="18" charset="0"/>
            </a:endParaRPr>
          </a:p>
        </p:txBody>
      </p:sp>
      <p:sp>
        <p:nvSpPr>
          <p:cNvPr id="7" name="矩形 6"/>
          <p:cNvSpPr/>
          <p:nvPr/>
        </p:nvSpPr>
        <p:spPr>
          <a:xfrm>
            <a:off x="455930" y="3030855"/>
            <a:ext cx="8253095" cy="27305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785" kern="100" dirty="0">
              <a:effectLst/>
              <a:latin typeface="宋体" panose="02010600030101010101" pitchFamily="2" charset="-122"/>
              <a:cs typeface="Courier New" panose="02070309020205020404"/>
            </a:endParaRPr>
          </a:p>
        </p:txBody>
      </p:sp>
      <p:sp>
        <p:nvSpPr>
          <p:cNvPr id="8" name="矩形 7"/>
          <p:cNvSpPr/>
          <p:nvPr/>
        </p:nvSpPr>
        <p:spPr>
          <a:xfrm>
            <a:off x="421419" y="2879734"/>
            <a:ext cx="8286515" cy="574675"/>
          </a:xfrm>
          <a:prstGeom prst="rect">
            <a:avLst/>
          </a:prstGeom>
        </p:spPr>
        <p:txBody>
          <a:bodyPr wrap="square" lIns="91406" tIns="45702" rIns="91406" bIns="45702">
            <a:spAutoFit/>
          </a:bodyPr>
          <a:lstStyle/>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A</a:t>
            </a:r>
            <a:r>
              <a:rPr lang="zh-CN" altLang="zh-CN" sz="2100" kern="100" dirty="0">
                <a:latin typeface="Times New Roman" panose="02020603050405020304"/>
                <a:ea typeface="华文细黑" panose="02010600040101010101" charset="-122"/>
                <a:cs typeface="Times New Roman" panose="02020603050405020304"/>
              </a:rPr>
              <a:t>项是以乐景写哀情，其他三项是以哀景写哀情。</a:t>
            </a:r>
            <a:endParaRPr lang="zh-CN" altLang="zh-CN" sz="785"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9" restart="whenNotActive" fill="hold" evtFilter="cancelBubble" nodeType="interactiveSeq">
                <p:stCondLst>
                  <p:cond evt="onClick" delay="0">
                    <p:tgtEl>
                      <p:spTgt spid="4"/>
                    </p:tgtEl>
                  </p:cond>
                </p:stCondLst>
                <p:endSync evt="end" delay="0">
                  <p:rtn val="all"/>
                </p:endSync>
                <p:childTnLst>
                  <p:par>
                    <p:cTn id="20" fill="hold">
                      <p:stCondLst>
                        <p:cond delay="0"/>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bldLvl="0" animBg="1"/>
      <p:bldP spid="3" grpId="1" bldLvl="0" animBg="1"/>
      <p:bldP spid="7" grpId="0" bldLvl="0" animBg="1"/>
      <p:bldP spid="7" grpId="1" bldLvl="0" animBg="1"/>
      <p:bldP spid="8" grpId="0"/>
      <p:bldP spid="8"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230505" y="530860"/>
          <a:ext cx="7191375" cy="4679315"/>
        </p:xfrm>
        <a:graphic>
          <a:graphicData uri="http://schemas.openxmlformats.org/presentationml/2006/ole">
            <mc:AlternateContent xmlns:mc="http://schemas.openxmlformats.org/markup-compatibility/2006">
              <mc:Choice xmlns:v="urn:schemas-microsoft-com:vml" Requires="v">
                <p:oleObj spid="_x0000_s1033" name="文档" r:id="rId1" imgW="7193280" imgH="5408930" progId="Word.Document.12">
                  <p:embed/>
                </p:oleObj>
              </mc:Choice>
              <mc:Fallback>
                <p:oleObj name="文档" r:id="rId1" imgW="7193280" imgH="5408930" progId="Word.Document.12">
                  <p:embed/>
                  <p:pic>
                    <p:nvPicPr>
                      <p:cNvPr id="0" name="图片 1024"/>
                      <p:cNvPicPr>
                        <a:picLocks noChangeAspect="1"/>
                      </p:cNvPicPr>
                      <p:nvPr/>
                    </p:nvPicPr>
                    <p:blipFill>
                      <a:blip r:embed="rId2"/>
                      <a:stretch>
                        <a:fillRect/>
                      </a:stretch>
                    </p:blipFill>
                    <p:spPr>
                      <a:xfrm>
                        <a:off x="230505" y="530860"/>
                        <a:ext cx="7191375" cy="4679315"/>
                      </a:xfrm>
                      <a:prstGeom prst="rect">
                        <a:avLst/>
                      </a:prstGeom>
                      <a:noFill/>
                      <a:ln w="9525">
                        <a:noFill/>
                      </a:ln>
                    </p:spPr>
                  </p:pic>
                </p:oleObj>
              </mc:Fallback>
            </mc:AlternateContent>
          </a:graphicData>
        </a:graphic>
      </p:graphicFrame>
      <p:sp>
        <p:nvSpPr>
          <p:cNvPr id="7" name="矩形 6"/>
          <p:cNvSpPr/>
          <p:nvPr/>
        </p:nvSpPr>
        <p:spPr>
          <a:xfrm>
            <a:off x="6200045" y="923186"/>
            <a:ext cx="1851789" cy="1300099"/>
          </a:xfrm>
          <a:prstGeom prst="rect">
            <a:avLst/>
          </a:prstGeom>
        </p:spPr>
        <p:txBody>
          <a:bodyPr wrap="none">
            <a:spAutoFit/>
          </a:bodyPr>
          <a:lstStyle/>
          <a:p>
            <a:pPr>
              <a:lnSpc>
                <a:spcPts val="5000"/>
              </a:lnSpc>
            </a:pPr>
            <a:r>
              <a:rPr lang="zh-CN" altLang="zh-CN" sz="2600" dirty="0">
                <a:latin typeface="Times New Roman" panose="02020603050405020304"/>
                <a:ea typeface="华文细黑" panose="02010600040101010101" charset="-122"/>
                <a:cs typeface="Times New Roman" panose="02020603050405020304"/>
              </a:rPr>
              <a:t>有的诗</a:t>
            </a:r>
            <a:r>
              <a:rPr lang="zh-CN" altLang="zh-CN" sz="2600" dirty="0" smtClean="0">
                <a:latin typeface="Times New Roman" panose="02020603050405020304"/>
                <a:ea typeface="华文细黑" panose="02010600040101010101" charset="-122"/>
                <a:cs typeface="Times New Roman" panose="02020603050405020304"/>
              </a:rPr>
              <a:t>讲究</a:t>
            </a:r>
            <a:endParaRPr lang="en-US" altLang="zh-CN" sz="2600" dirty="0" smtClean="0">
              <a:latin typeface="Times New Roman" panose="02020603050405020304"/>
              <a:ea typeface="华文细黑" panose="02010600040101010101" charset="-122"/>
              <a:cs typeface="Times New Roman" panose="02020603050405020304"/>
            </a:endParaRPr>
          </a:p>
          <a:p>
            <a:pPr>
              <a:lnSpc>
                <a:spcPts val="5000"/>
              </a:lnSpc>
            </a:pPr>
            <a:r>
              <a:rPr lang="zh-CN" altLang="zh-CN" sz="2600" dirty="0" smtClean="0">
                <a:latin typeface="Times New Roman" panose="02020603050405020304"/>
                <a:ea typeface="华文细黑" panose="02010600040101010101" charset="-122"/>
                <a:cs typeface="Times New Roman" panose="02020603050405020304"/>
              </a:rPr>
              <a:t>起承转合</a:t>
            </a:r>
            <a:endParaRPr lang="zh-CN" altLang="en-US" sz="2600" dirty="0"/>
          </a:p>
        </p:txBody>
      </p:sp>
      <p:sp>
        <p:nvSpPr>
          <p:cNvPr id="2" name="下箭头 1">
            <a:hlinkClick r:id="rId3" action="ppaction://hlinksldjump"/>
          </p:cNvPr>
          <p:cNvSpPr/>
          <p:nvPr/>
        </p:nvSpPr>
        <p:spPr>
          <a:xfrm>
            <a:off x="7164070" y="2427605"/>
            <a:ext cx="504190" cy="1584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0340" y="-44"/>
            <a:ext cx="8087801" cy="756920"/>
          </a:xfrm>
          <a:prstGeom prst="rect">
            <a:avLst/>
          </a:prstGeom>
        </p:spPr>
        <p:txBody>
          <a:bodyPr wrap="square" lIns="91406" tIns="45702" rIns="91406" bIns="45702">
            <a:spAutoFit/>
          </a:bodyPr>
          <a:lstStyle/>
          <a:p>
            <a:pPr algn="just">
              <a:lnSpc>
                <a:spcPct val="150000"/>
              </a:lnSpc>
              <a:spcAft>
                <a:spcPts val="0"/>
              </a:spcAft>
            </a:pPr>
            <a:r>
              <a:rPr lang="en-US" altLang="zh-CN" sz="2100" b="1" kern="100" dirty="0">
                <a:solidFill>
                  <a:srgbClr val="FF0000"/>
                </a:solidFill>
                <a:latin typeface="Times New Roman" panose="02020603050405020304"/>
                <a:ea typeface="华文细黑" panose="02010600040101010101" charset="-122"/>
                <a:cs typeface="Courier New" panose="02070309020205020404"/>
              </a:rPr>
              <a:t>2.</a:t>
            </a:r>
            <a:r>
              <a:rPr lang="zh-CN" altLang="zh-CN" sz="2100" b="1" kern="100" dirty="0">
                <a:solidFill>
                  <a:srgbClr val="FF0000"/>
                </a:solidFill>
                <a:latin typeface="Times New Roman" panose="02020603050405020304"/>
                <a:ea typeface="华文细黑" panose="02010600040101010101" charset="-122"/>
                <a:cs typeface="Times New Roman" panose="02020603050405020304"/>
              </a:rPr>
              <a:t>章法结构</a:t>
            </a:r>
            <a:r>
              <a:rPr lang="en-US" altLang="zh-CN" sz="2100" b="1" kern="100" dirty="0">
                <a:solidFill>
                  <a:srgbClr val="FF0000"/>
                </a:solidFill>
                <a:latin typeface="Times New Roman" panose="02020603050405020304"/>
                <a:ea typeface="华文细黑" panose="02010600040101010101" charset="-122"/>
                <a:cs typeface="Courier New" panose="02070309020205020404"/>
              </a:rPr>
              <a:t>(</a:t>
            </a:r>
            <a:r>
              <a:rPr lang="zh-CN" altLang="zh-CN" sz="2100" b="1" kern="100" dirty="0">
                <a:solidFill>
                  <a:srgbClr val="FF0000"/>
                </a:solidFill>
                <a:latin typeface="Times New Roman" panose="02020603050405020304"/>
                <a:ea typeface="华文细黑" panose="02010600040101010101" charset="-122"/>
                <a:cs typeface="Times New Roman" panose="02020603050405020304"/>
              </a:rPr>
              <a:t>近体诗</a:t>
            </a:r>
            <a:r>
              <a:rPr lang="en-US" altLang="zh-CN" sz="2100" b="1" kern="100" dirty="0">
                <a:solidFill>
                  <a:srgbClr val="FF0000"/>
                </a:solidFill>
                <a:latin typeface="Times New Roman" panose="02020603050405020304"/>
                <a:ea typeface="华文细黑" panose="02010600040101010101" charset="-122"/>
                <a:cs typeface="Courier New" panose="02070309020205020404"/>
              </a:rPr>
              <a:t>)</a:t>
            </a:r>
            <a:r>
              <a:rPr lang="zh-CN" altLang="zh-CN" sz="2100" b="1" kern="100" dirty="0">
                <a:solidFill>
                  <a:srgbClr val="FF0000"/>
                </a:solidFill>
                <a:latin typeface="Times New Roman" panose="02020603050405020304"/>
                <a:ea typeface="华文细黑" panose="02010600040101010101" charset="-122"/>
                <a:cs typeface="Times New Roman" panose="02020603050405020304"/>
              </a:rPr>
              <a:t>：起承转合</a:t>
            </a:r>
            <a:endParaRPr lang="zh-CN" altLang="zh-CN" sz="785" b="1" kern="100" dirty="0">
              <a:solidFill>
                <a:srgbClr val="FF0000"/>
              </a:solidFill>
              <a:latin typeface="宋体" panose="02010600030101010101" pitchFamily="2" charset="-122"/>
              <a:cs typeface="Courier New" panose="02070309020205020404"/>
            </a:endParaRPr>
          </a:p>
          <a:p>
            <a:pPr algn="just">
              <a:lnSpc>
                <a:spcPct val="150000"/>
              </a:lnSpc>
              <a:spcAft>
                <a:spcPts val="0"/>
              </a:spcAft>
            </a:pPr>
            <a:endParaRPr lang="zh-CN" altLang="zh-CN" sz="785"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803" y="180693"/>
            <a:ext cx="8561888" cy="2491740"/>
          </a:xfrm>
          <a:prstGeom prst="rect">
            <a:avLst/>
          </a:prstGeom>
        </p:spPr>
        <p:txBody>
          <a:bodyPr>
            <a:spAutoFit/>
          </a:bodyPr>
          <a:lstStyle/>
          <a:p>
            <a:pPr algn="just">
              <a:lnSpc>
                <a:spcPct val="150000"/>
              </a:lnSpc>
              <a:spcAft>
                <a:spcPts val="0"/>
              </a:spcAft>
            </a:pPr>
            <a:r>
              <a:rPr lang="en-US" altLang="zh-CN" sz="2600" b="1" kern="100" dirty="0">
                <a:solidFill>
                  <a:srgbClr val="7030A0"/>
                </a:solidFill>
                <a:latin typeface="宋体" panose="02010600030101010101" pitchFamily="2" charset="-122"/>
                <a:ea typeface="华文细黑" panose="02010600040101010101" charset="-122"/>
                <a:cs typeface="Times New Roman" panose="02020603050405020304"/>
              </a:rPr>
              <a:t>①</a:t>
            </a:r>
            <a:r>
              <a:rPr lang="zh-CN" altLang="zh-CN" sz="2600" b="1" kern="100" dirty="0">
                <a:solidFill>
                  <a:srgbClr val="7030A0"/>
                </a:solidFill>
                <a:latin typeface="Times New Roman" panose="02020603050405020304"/>
                <a:ea typeface="华文细黑" panose="02010600040101010101" charset="-122"/>
                <a:cs typeface="Times New Roman" panose="02020603050405020304"/>
              </a:rPr>
              <a:t>从</a:t>
            </a:r>
            <a:r>
              <a:rPr lang="en-US" altLang="zh-CN" sz="2600" b="1" kern="100" dirty="0">
                <a:solidFill>
                  <a:srgbClr val="7030A0"/>
                </a:solidFill>
                <a:latin typeface="宋体" panose="02010600030101010101" pitchFamily="2" charset="-122"/>
                <a:ea typeface="华文细黑" panose="02010600040101010101" charset="-122"/>
                <a:cs typeface="Times New Roman" panose="02020603050405020304"/>
              </a:rPr>
              <a:t>“</a:t>
            </a:r>
            <a:r>
              <a:rPr lang="zh-CN" altLang="zh-CN" sz="2600" b="1" kern="100" dirty="0">
                <a:solidFill>
                  <a:srgbClr val="7030A0"/>
                </a:solidFill>
                <a:latin typeface="Times New Roman" panose="02020603050405020304"/>
                <a:ea typeface="华文细黑" panose="02010600040101010101" charset="-122"/>
                <a:cs typeface="Times New Roman" panose="02020603050405020304"/>
              </a:rPr>
              <a:t>起承转合</a:t>
            </a:r>
            <a:r>
              <a:rPr lang="en-US" altLang="zh-CN" sz="2600" b="1" kern="100" dirty="0">
                <a:solidFill>
                  <a:srgbClr val="7030A0"/>
                </a:solidFill>
                <a:latin typeface="宋体" panose="02010600030101010101" pitchFamily="2" charset="-122"/>
                <a:ea typeface="华文细黑" panose="02010600040101010101" charset="-122"/>
                <a:cs typeface="Times New Roman" panose="02020603050405020304"/>
              </a:rPr>
              <a:t>”</a:t>
            </a:r>
            <a:r>
              <a:rPr lang="zh-CN" altLang="zh-CN" sz="2600" b="1" kern="100" dirty="0">
                <a:solidFill>
                  <a:srgbClr val="7030A0"/>
                </a:solidFill>
                <a:latin typeface="Times New Roman" panose="02020603050405020304"/>
                <a:ea typeface="华文细黑" panose="02010600040101010101" charset="-122"/>
                <a:cs typeface="Times New Roman" panose="02020603050405020304"/>
              </a:rPr>
              <a:t>的写作思路入手，读懂思路层次。</a:t>
            </a:r>
            <a:endParaRPr lang="zh-CN" altLang="zh-CN" sz="1050" b="1" kern="100" dirty="0">
              <a:solidFill>
                <a:srgbClr val="7030A0"/>
              </a:solidFill>
              <a:latin typeface="宋体" panose="02010600030101010101" pitchFamily="2" charset="-122"/>
              <a:cs typeface="Courier New" panose="02070309020205020404"/>
            </a:endParaRPr>
          </a:p>
          <a:p>
            <a:pPr algn="just">
              <a:lnSpc>
                <a:spcPct val="150000"/>
              </a:lnSpc>
              <a:spcAft>
                <a:spcPts val="0"/>
              </a:spcAft>
            </a:pP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起承转合</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是古人写诗填词所遵循的结构章法。</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起</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即开篇，</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承</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是对</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起</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句的承接、拓展，</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转</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是诗意的跳宕转折，</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合</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是收束全诗</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0"/>
            <a:ext cx="8733982" cy="4247317"/>
          </a:xfrm>
          <a:prstGeom prst="rect">
            <a:avLst/>
          </a:prstGeom>
        </p:spPr>
        <p:txBody>
          <a:bodyPr>
            <a:spAutoFit/>
          </a:bodyPr>
          <a:lstStyle/>
          <a:p>
            <a:pPr algn="just">
              <a:lnSpc>
                <a:spcPct val="150000"/>
              </a:lnSpc>
              <a:spcAft>
                <a:spcPts val="0"/>
              </a:spcAft>
            </a:pPr>
            <a:r>
              <a:rPr lang="zh-CN" altLang="zh-CN" sz="2400" kern="100" dirty="0">
                <a:latin typeface="Times New Roman" panose="02020603050405020304"/>
                <a:ea typeface="华文细黑" panose="02010600040101010101" charset="-122"/>
                <a:cs typeface="Times New Roman" panose="02020603050405020304"/>
              </a:rPr>
              <a:t>试以杜甫《春日忆李白》为例来看它对我们懂诗、解题的帮助。</a:t>
            </a:r>
            <a:endParaRPr lang="zh-CN" altLang="zh-CN" sz="2400" kern="100" dirty="0">
              <a:latin typeface="宋体" panose="02010600030101010101" pitchFamily="2" charset="-122"/>
              <a:cs typeface="Courier New" panose="02070309020205020404"/>
            </a:endParaRPr>
          </a:p>
          <a:p>
            <a:pPr algn="ctr">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春日忆李白</a:t>
            </a:r>
            <a:endParaRPr lang="zh-CN" altLang="zh-CN" sz="1050" kern="100" dirty="0">
              <a:latin typeface="宋体" panose="02010600030101010101" pitchFamily="2" charset="-122"/>
              <a:cs typeface="Courier New" panose="02070309020205020404"/>
            </a:endParaRPr>
          </a:p>
          <a:p>
            <a:pPr algn="ctr">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杜　甫</a:t>
            </a:r>
            <a:endParaRPr lang="zh-CN" altLang="zh-CN" sz="1050" kern="100" dirty="0">
              <a:latin typeface="宋体" panose="02010600030101010101" pitchFamily="2" charset="-122"/>
              <a:cs typeface="Courier New" panose="02070309020205020404"/>
            </a:endParaRPr>
          </a:p>
          <a:p>
            <a:pPr algn="ctr">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白也诗无敌，飘然思不群。</a:t>
            </a:r>
            <a:endParaRPr lang="zh-CN" altLang="zh-CN" sz="1050" kern="100" dirty="0">
              <a:latin typeface="宋体" panose="02010600030101010101" pitchFamily="2" charset="-122"/>
              <a:cs typeface="Courier New" panose="02070309020205020404"/>
            </a:endParaRPr>
          </a:p>
          <a:p>
            <a:pPr algn="ctr">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清新庾开府，俊逸鲍参军。</a:t>
            </a:r>
            <a:endParaRPr lang="zh-CN" altLang="zh-CN" sz="1050" kern="100" dirty="0">
              <a:latin typeface="宋体" panose="02010600030101010101" pitchFamily="2" charset="-122"/>
              <a:cs typeface="Courier New" panose="02070309020205020404"/>
            </a:endParaRPr>
          </a:p>
          <a:p>
            <a:pPr algn="ctr">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渭北春天树，江东日暮云。</a:t>
            </a:r>
            <a:endParaRPr lang="zh-CN" altLang="zh-CN" sz="1050" kern="100" dirty="0">
              <a:latin typeface="宋体" panose="02010600030101010101" pitchFamily="2" charset="-122"/>
              <a:cs typeface="Courier New" panose="02070309020205020404"/>
            </a:endParaRPr>
          </a:p>
          <a:p>
            <a:pPr algn="ctr">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何时一樽酒，重与细论文</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
        <p:nvSpPr>
          <p:cNvPr id="3" name="椭圆 2"/>
          <p:cNvSpPr/>
          <p:nvPr/>
        </p:nvSpPr>
        <p:spPr>
          <a:xfrm>
            <a:off x="4355976" y="699542"/>
            <a:ext cx="36004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00192" y="1923678"/>
            <a:ext cx="2954655" cy="369332"/>
          </a:xfrm>
          <a:prstGeom prst="rect">
            <a:avLst/>
          </a:prstGeom>
        </p:spPr>
        <p:txBody>
          <a:bodyPr wrap="none">
            <a:spAutoFit/>
          </a:bodyPr>
          <a:lstStyle/>
          <a:p>
            <a:r>
              <a:rPr lang="zh-CN" altLang="zh-CN" b="1" kern="100" dirty="0" smtClean="0">
                <a:solidFill>
                  <a:srgbClr val="0000FF"/>
                </a:solidFill>
                <a:latin typeface="Times New Roman" panose="02020603050405020304"/>
                <a:ea typeface="华文细黑" panose="02010600040101010101" charset="-122"/>
                <a:cs typeface="Times New Roman" panose="02020603050405020304"/>
              </a:rPr>
              <a:t>从赞美李白诗才超群</a:t>
            </a:r>
            <a:r>
              <a:rPr lang="en-US" altLang="zh-CN" b="1" kern="100" dirty="0" smtClean="0">
                <a:solidFill>
                  <a:srgbClr val="0000FF"/>
                </a:solidFill>
                <a:latin typeface="宋体" panose="02010600030101010101" pitchFamily="2" charset="-122"/>
                <a:ea typeface="华文细黑" panose="02010600040101010101" charset="-122"/>
                <a:cs typeface="Times New Roman" panose="02020603050405020304"/>
              </a:rPr>
              <a:t>“</a:t>
            </a:r>
            <a:r>
              <a:rPr lang="zh-CN" altLang="zh-CN" b="1" kern="100" dirty="0" smtClean="0">
                <a:solidFill>
                  <a:srgbClr val="0000FF"/>
                </a:solidFill>
                <a:latin typeface="Times New Roman" panose="02020603050405020304"/>
                <a:ea typeface="华文细黑" panose="02010600040101010101" charset="-122"/>
                <a:cs typeface="Times New Roman" panose="02020603050405020304"/>
              </a:rPr>
              <a:t>起</a:t>
            </a:r>
            <a:r>
              <a:rPr lang="en-US" altLang="zh-CN" b="1" kern="100" dirty="0" smtClean="0">
                <a:solidFill>
                  <a:srgbClr val="0000FF"/>
                </a:solidFill>
                <a:latin typeface="宋体" panose="02010600030101010101" pitchFamily="2" charset="-122"/>
                <a:ea typeface="华文细黑" panose="02010600040101010101" charset="-122"/>
                <a:cs typeface="Times New Roman" panose="02020603050405020304"/>
              </a:rPr>
              <a:t>”</a:t>
            </a:r>
            <a:endParaRPr lang="zh-CN" altLang="en-US" b="1" dirty="0">
              <a:solidFill>
                <a:srgbClr val="0000FF"/>
              </a:solidFill>
            </a:endParaRPr>
          </a:p>
        </p:txBody>
      </p:sp>
      <p:sp>
        <p:nvSpPr>
          <p:cNvPr id="6" name="矩形 5"/>
          <p:cNvSpPr/>
          <p:nvPr/>
        </p:nvSpPr>
        <p:spPr>
          <a:xfrm>
            <a:off x="755576" y="1923678"/>
            <a:ext cx="1569660" cy="369332"/>
          </a:xfrm>
          <a:prstGeom prst="rect">
            <a:avLst/>
          </a:prstGeom>
        </p:spPr>
        <p:txBody>
          <a:bodyPr wrap="none">
            <a:spAutoFit/>
          </a:bodyPr>
          <a:lstStyle/>
          <a:p>
            <a:r>
              <a:rPr lang="zh-CN" altLang="zh-CN" b="1" kern="100" dirty="0" smtClean="0">
                <a:solidFill>
                  <a:srgbClr val="0000FF"/>
                </a:solidFill>
                <a:latin typeface="Times New Roman" panose="02020603050405020304"/>
                <a:ea typeface="华文细黑" panose="02010600040101010101" charset="-122"/>
                <a:cs typeface="Times New Roman" panose="02020603050405020304"/>
              </a:rPr>
              <a:t>首联</a:t>
            </a:r>
            <a:r>
              <a:rPr lang="zh-CN" altLang="en-US" b="1" kern="100" dirty="0" smtClean="0">
                <a:solidFill>
                  <a:srgbClr val="0000FF"/>
                </a:solidFill>
                <a:latin typeface="Times New Roman" panose="02020603050405020304"/>
                <a:ea typeface="华文细黑" panose="02010600040101010101" charset="-122"/>
                <a:cs typeface="Times New Roman" panose="02020603050405020304"/>
              </a:rPr>
              <a:t>为</a:t>
            </a:r>
            <a:r>
              <a:rPr lang="en-US" altLang="zh-CN" b="1" kern="100" dirty="0" smtClean="0">
                <a:solidFill>
                  <a:srgbClr val="0000FF"/>
                </a:solidFill>
                <a:latin typeface="宋体" panose="02010600030101010101" pitchFamily="2" charset="-122"/>
                <a:ea typeface="华文细黑" panose="02010600040101010101" charset="-122"/>
                <a:cs typeface="Times New Roman" panose="02020603050405020304"/>
              </a:rPr>
              <a:t>“</a:t>
            </a:r>
            <a:r>
              <a:rPr lang="zh-CN" altLang="zh-CN" b="1" kern="100" dirty="0" smtClean="0">
                <a:solidFill>
                  <a:srgbClr val="0000FF"/>
                </a:solidFill>
                <a:latin typeface="Times New Roman" panose="02020603050405020304"/>
                <a:ea typeface="华文细黑" panose="02010600040101010101" charset="-122"/>
                <a:cs typeface="Times New Roman" panose="02020603050405020304"/>
              </a:rPr>
              <a:t>起</a:t>
            </a:r>
            <a:r>
              <a:rPr lang="en-US" altLang="zh-CN" b="1" kern="100" dirty="0" smtClean="0">
                <a:solidFill>
                  <a:srgbClr val="0000FF"/>
                </a:solidFill>
                <a:latin typeface="宋体" panose="02010600030101010101" pitchFamily="2" charset="-122"/>
                <a:ea typeface="华文细黑" panose="02010600040101010101" charset="-122"/>
                <a:cs typeface="Times New Roman" panose="02020603050405020304"/>
              </a:rPr>
              <a:t>”</a:t>
            </a:r>
            <a:endParaRPr lang="zh-CN" altLang="en-US" b="1" dirty="0">
              <a:solidFill>
                <a:srgbClr val="0000FF"/>
              </a:solidFill>
            </a:endParaRPr>
          </a:p>
        </p:txBody>
      </p:sp>
      <p:sp>
        <p:nvSpPr>
          <p:cNvPr id="7" name="矩形 6"/>
          <p:cNvSpPr/>
          <p:nvPr/>
        </p:nvSpPr>
        <p:spPr>
          <a:xfrm>
            <a:off x="755576" y="2499742"/>
            <a:ext cx="1569660" cy="369332"/>
          </a:xfrm>
          <a:prstGeom prst="rect">
            <a:avLst/>
          </a:prstGeom>
        </p:spPr>
        <p:txBody>
          <a:bodyPr wrap="none">
            <a:spAutoFit/>
          </a:bodyPr>
          <a:lstStyle/>
          <a:p>
            <a:r>
              <a:rPr lang="zh-CN" altLang="zh-CN" b="1" kern="100" dirty="0" smtClean="0">
                <a:solidFill>
                  <a:srgbClr val="0000FF"/>
                </a:solidFill>
                <a:latin typeface="Times New Roman" panose="02020603050405020304"/>
                <a:ea typeface="华文细黑" panose="02010600040101010101" charset="-122"/>
                <a:cs typeface="Times New Roman" panose="02020603050405020304"/>
              </a:rPr>
              <a:t>颔联</a:t>
            </a:r>
            <a:r>
              <a:rPr lang="zh-CN" altLang="en-US" b="1" kern="100" dirty="0" smtClean="0">
                <a:solidFill>
                  <a:srgbClr val="0000FF"/>
                </a:solidFill>
                <a:latin typeface="Times New Roman" panose="02020603050405020304"/>
                <a:ea typeface="华文细黑" panose="02010600040101010101" charset="-122"/>
                <a:cs typeface="Times New Roman" panose="02020603050405020304"/>
              </a:rPr>
              <a:t>为</a:t>
            </a:r>
            <a:r>
              <a:rPr lang="en-US" altLang="zh-CN" b="1" kern="100" dirty="0" smtClean="0">
                <a:solidFill>
                  <a:srgbClr val="0000FF"/>
                </a:solidFill>
                <a:latin typeface="宋体" panose="02010600030101010101" pitchFamily="2" charset="-122"/>
                <a:ea typeface="华文细黑" panose="02010600040101010101" charset="-122"/>
                <a:cs typeface="Times New Roman" panose="02020603050405020304"/>
              </a:rPr>
              <a:t>“</a:t>
            </a:r>
            <a:r>
              <a:rPr lang="zh-CN" altLang="zh-CN" b="1" kern="100" dirty="0" smtClean="0">
                <a:solidFill>
                  <a:srgbClr val="0000FF"/>
                </a:solidFill>
                <a:latin typeface="Times New Roman" panose="02020603050405020304"/>
                <a:ea typeface="华文细黑" panose="02010600040101010101" charset="-122"/>
                <a:cs typeface="Times New Roman" panose="02020603050405020304"/>
              </a:rPr>
              <a:t>承</a:t>
            </a:r>
            <a:r>
              <a:rPr lang="en-US" altLang="zh-CN" b="1" kern="100" dirty="0" smtClean="0">
                <a:solidFill>
                  <a:srgbClr val="0000FF"/>
                </a:solidFill>
                <a:latin typeface="宋体" panose="02010600030101010101" pitchFamily="2" charset="-122"/>
                <a:ea typeface="华文细黑" panose="02010600040101010101" charset="-122"/>
                <a:cs typeface="Times New Roman" panose="02020603050405020304"/>
              </a:rPr>
              <a:t>”</a:t>
            </a:r>
            <a:endParaRPr lang="zh-CN" altLang="en-US" b="1" dirty="0">
              <a:solidFill>
                <a:srgbClr val="0000FF"/>
              </a:solidFill>
            </a:endParaRPr>
          </a:p>
        </p:txBody>
      </p:sp>
      <p:sp>
        <p:nvSpPr>
          <p:cNvPr id="8" name="矩形 7"/>
          <p:cNvSpPr/>
          <p:nvPr/>
        </p:nvSpPr>
        <p:spPr>
          <a:xfrm>
            <a:off x="6420177" y="2427734"/>
            <a:ext cx="2723823" cy="369332"/>
          </a:xfrm>
          <a:prstGeom prst="rect">
            <a:avLst/>
          </a:prstGeom>
        </p:spPr>
        <p:txBody>
          <a:bodyPr wrap="none">
            <a:spAutoFit/>
          </a:bodyPr>
          <a:lstStyle/>
          <a:p>
            <a:r>
              <a:rPr lang="zh-CN" altLang="zh-CN" b="1" kern="100" dirty="0" smtClean="0">
                <a:solidFill>
                  <a:srgbClr val="0000FF"/>
                </a:solidFill>
                <a:latin typeface="Times New Roman" panose="02020603050405020304"/>
                <a:ea typeface="华文细黑" panose="02010600040101010101" charset="-122"/>
                <a:cs typeface="Times New Roman" panose="02020603050405020304"/>
              </a:rPr>
              <a:t>指出其清新俊逸的风格，</a:t>
            </a:r>
            <a:endParaRPr lang="zh-CN" altLang="en-US" b="1" dirty="0">
              <a:solidFill>
                <a:srgbClr val="0000FF"/>
              </a:solidFill>
            </a:endParaRPr>
          </a:p>
        </p:txBody>
      </p:sp>
      <p:sp>
        <p:nvSpPr>
          <p:cNvPr id="9" name="矩形 8"/>
          <p:cNvSpPr/>
          <p:nvPr/>
        </p:nvSpPr>
        <p:spPr>
          <a:xfrm>
            <a:off x="755576" y="3075806"/>
            <a:ext cx="4572000" cy="369332"/>
          </a:xfrm>
          <a:prstGeom prst="rect">
            <a:avLst/>
          </a:prstGeom>
        </p:spPr>
        <p:txBody>
          <a:bodyPr>
            <a:spAutoFit/>
          </a:bodyPr>
          <a:lstStyle/>
          <a:p>
            <a:r>
              <a:rPr lang="zh-CN" altLang="zh-CN" b="1" kern="100" dirty="0" smtClean="0">
                <a:solidFill>
                  <a:srgbClr val="0000FF"/>
                </a:solidFill>
                <a:latin typeface="Times New Roman" panose="02020603050405020304"/>
                <a:ea typeface="华文细黑" panose="02010600040101010101" charset="-122"/>
                <a:cs typeface="Times New Roman" panose="02020603050405020304"/>
              </a:rPr>
              <a:t>颈联为</a:t>
            </a:r>
            <a:r>
              <a:rPr lang="en-US" altLang="zh-CN" b="1" kern="100" dirty="0" smtClean="0">
                <a:solidFill>
                  <a:srgbClr val="0000FF"/>
                </a:solidFill>
                <a:latin typeface="宋体" panose="02010600030101010101" pitchFamily="2" charset="-122"/>
                <a:ea typeface="华文细黑" panose="02010600040101010101" charset="-122"/>
                <a:cs typeface="Times New Roman" panose="02020603050405020304"/>
              </a:rPr>
              <a:t>“</a:t>
            </a:r>
            <a:r>
              <a:rPr lang="zh-CN" altLang="zh-CN" b="1" kern="100" dirty="0" smtClean="0">
                <a:solidFill>
                  <a:srgbClr val="0000FF"/>
                </a:solidFill>
                <a:latin typeface="Times New Roman" panose="02020603050405020304"/>
                <a:ea typeface="华文细黑" panose="02010600040101010101" charset="-122"/>
                <a:cs typeface="Times New Roman" panose="02020603050405020304"/>
              </a:rPr>
              <a:t>转</a:t>
            </a:r>
            <a:r>
              <a:rPr lang="en-US" altLang="zh-CN" b="1" kern="100" dirty="0" smtClean="0">
                <a:solidFill>
                  <a:srgbClr val="0000FF"/>
                </a:solidFill>
                <a:latin typeface="宋体" panose="02010600030101010101" pitchFamily="2" charset="-122"/>
                <a:ea typeface="华文细黑" panose="02010600040101010101" charset="-122"/>
                <a:cs typeface="Times New Roman" panose="02020603050405020304"/>
              </a:rPr>
              <a:t>”</a:t>
            </a:r>
            <a:endParaRPr lang="zh-CN" altLang="en-US" b="1" dirty="0">
              <a:solidFill>
                <a:srgbClr val="0000FF"/>
              </a:solidFill>
            </a:endParaRPr>
          </a:p>
        </p:txBody>
      </p:sp>
      <p:sp>
        <p:nvSpPr>
          <p:cNvPr id="10" name="矩形 9"/>
          <p:cNvSpPr/>
          <p:nvPr/>
        </p:nvSpPr>
        <p:spPr>
          <a:xfrm>
            <a:off x="6372200" y="2787774"/>
            <a:ext cx="2915816" cy="923330"/>
          </a:xfrm>
          <a:prstGeom prst="rect">
            <a:avLst/>
          </a:prstGeom>
          <a:solidFill>
            <a:srgbClr val="FFFF00"/>
          </a:solidFill>
        </p:spPr>
        <p:txBody>
          <a:bodyPr wrap="square">
            <a:spAutoFit/>
          </a:bodyPr>
          <a:lstStyle/>
          <a:p>
            <a:r>
              <a:rPr lang="zh-CN" altLang="zh-CN" b="1" kern="100" dirty="0" smtClean="0">
                <a:solidFill>
                  <a:srgbClr val="0000FF"/>
                </a:solidFill>
                <a:latin typeface="Times New Roman" panose="02020603050405020304"/>
                <a:ea typeface="华文细黑" panose="02010600040101010101" charset="-122"/>
                <a:cs typeface="Times New Roman" panose="02020603050405020304"/>
              </a:rPr>
              <a:t>由开始赞李白的诗才诗风转为写对李白的思念：从空间阻隔写两人天各一方。</a:t>
            </a:r>
            <a:endParaRPr lang="zh-CN" altLang="en-US" b="1" dirty="0">
              <a:solidFill>
                <a:srgbClr val="0000FF"/>
              </a:solidFill>
            </a:endParaRPr>
          </a:p>
        </p:txBody>
      </p:sp>
      <p:sp>
        <p:nvSpPr>
          <p:cNvPr id="11" name="矩形 10"/>
          <p:cNvSpPr/>
          <p:nvPr/>
        </p:nvSpPr>
        <p:spPr>
          <a:xfrm>
            <a:off x="755576" y="3723878"/>
            <a:ext cx="1569660" cy="369332"/>
          </a:xfrm>
          <a:prstGeom prst="rect">
            <a:avLst/>
          </a:prstGeom>
        </p:spPr>
        <p:txBody>
          <a:bodyPr wrap="none">
            <a:spAutoFit/>
          </a:bodyPr>
          <a:lstStyle/>
          <a:p>
            <a:r>
              <a:rPr lang="zh-CN" altLang="zh-CN" b="1" kern="100" dirty="0" smtClean="0">
                <a:solidFill>
                  <a:srgbClr val="0000FF"/>
                </a:solidFill>
                <a:latin typeface="Times New Roman" panose="02020603050405020304"/>
                <a:ea typeface="华文细黑" panose="02010600040101010101" charset="-122"/>
                <a:cs typeface="Times New Roman" panose="02020603050405020304"/>
              </a:rPr>
              <a:t>尾联是</a:t>
            </a:r>
            <a:r>
              <a:rPr lang="en-US" altLang="zh-CN" b="1" kern="100" dirty="0" smtClean="0">
                <a:solidFill>
                  <a:srgbClr val="0000FF"/>
                </a:solidFill>
                <a:latin typeface="宋体" panose="02010600030101010101" pitchFamily="2" charset="-122"/>
                <a:ea typeface="华文细黑" panose="02010600040101010101" charset="-122"/>
                <a:cs typeface="Times New Roman" panose="02020603050405020304"/>
              </a:rPr>
              <a:t>“</a:t>
            </a:r>
            <a:r>
              <a:rPr lang="zh-CN" altLang="zh-CN" b="1" kern="100" dirty="0" smtClean="0">
                <a:solidFill>
                  <a:srgbClr val="0000FF"/>
                </a:solidFill>
                <a:latin typeface="Times New Roman" panose="02020603050405020304"/>
                <a:ea typeface="华文细黑" panose="02010600040101010101" charset="-122"/>
                <a:cs typeface="Times New Roman" panose="02020603050405020304"/>
              </a:rPr>
              <a:t>合</a:t>
            </a:r>
            <a:r>
              <a:rPr lang="en-US" altLang="zh-CN" b="1" kern="100" dirty="0" smtClean="0">
                <a:solidFill>
                  <a:srgbClr val="0000FF"/>
                </a:solidFill>
                <a:latin typeface="宋体" panose="02010600030101010101" pitchFamily="2" charset="-122"/>
                <a:ea typeface="华文细黑" panose="02010600040101010101" charset="-122"/>
                <a:cs typeface="Times New Roman" panose="02020603050405020304"/>
              </a:rPr>
              <a:t>”</a:t>
            </a:r>
            <a:endParaRPr lang="zh-CN" altLang="en-US" b="1" dirty="0">
              <a:solidFill>
                <a:srgbClr val="0000FF"/>
              </a:solidFill>
            </a:endParaRPr>
          </a:p>
        </p:txBody>
      </p:sp>
      <p:sp>
        <p:nvSpPr>
          <p:cNvPr id="12" name="矩形 11"/>
          <p:cNvSpPr/>
          <p:nvPr/>
        </p:nvSpPr>
        <p:spPr>
          <a:xfrm>
            <a:off x="683568" y="4155926"/>
            <a:ext cx="2031325" cy="369332"/>
          </a:xfrm>
          <a:prstGeom prst="rect">
            <a:avLst/>
          </a:prstGeom>
        </p:spPr>
        <p:txBody>
          <a:bodyPr wrap="none">
            <a:spAutoFit/>
          </a:bodyPr>
          <a:lstStyle/>
          <a:p>
            <a:r>
              <a:rPr lang="zh-CN" altLang="zh-CN" b="1" kern="100" dirty="0" smtClean="0">
                <a:latin typeface="Times New Roman" panose="02020603050405020304"/>
                <a:ea typeface="华文细黑" panose="02010600040101010101" charset="-122"/>
                <a:cs typeface="Times New Roman" panose="02020603050405020304"/>
              </a:rPr>
              <a:t>怎样收束全诗的？</a:t>
            </a:r>
            <a:endParaRPr lang="zh-CN" altLang="en-US" b="1" dirty="0"/>
          </a:p>
        </p:txBody>
      </p:sp>
      <p:sp>
        <p:nvSpPr>
          <p:cNvPr id="14" name="矩形 13"/>
          <p:cNvSpPr/>
          <p:nvPr/>
        </p:nvSpPr>
        <p:spPr>
          <a:xfrm>
            <a:off x="6300192" y="3666172"/>
            <a:ext cx="2843808" cy="1477328"/>
          </a:xfrm>
          <a:prstGeom prst="rect">
            <a:avLst/>
          </a:prstGeom>
        </p:spPr>
        <p:txBody>
          <a:bodyPr wrap="square">
            <a:spAutoFit/>
          </a:bodyPr>
          <a:lstStyle/>
          <a:p>
            <a:pPr algn="just">
              <a:spcAft>
                <a:spcPts val="0"/>
              </a:spcAft>
            </a:pPr>
            <a:r>
              <a:rPr lang="zh-CN" altLang="zh-CN" b="1" kern="100" dirty="0" smtClean="0">
                <a:solidFill>
                  <a:srgbClr val="FF0000"/>
                </a:solidFill>
                <a:latin typeface="Times New Roman" panose="02020603050405020304"/>
                <a:ea typeface="华文细黑" panose="02010600040101010101" charset="-122"/>
                <a:cs typeface="Times New Roman" panose="02020603050405020304"/>
              </a:rPr>
              <a:t>天各一方，自然渴望相见，</a:t>
            </a:r>
            <a:r>
              <a:rPr lang="zh-CN" altLang="en-US" b="1" kern="100" dirty="0" smtClean="0">
                <a:solidFill>
                  <a:srgbClr val="FF0000"/>
                </a:solidFill>
                <a:latin typeface="Times New Roman" panose="02020603050405020304"/>
                <a:ea typeface="华文细黑" panose="02010600040101010101" charset="-122"/>
                <a:cs typeface="Times New Roman" panose="02020603050405020304"/>
              </a:rPr>
              <a:t>此</a:t>
            </a:r>
            <a:r>
              <a:rPr lang="zh-CN" altLang="zh-CN" b="1" kern="100" dirty="0" smtClean="0">
                <a:solidFill>
                  <a:srgbClr val="FF0000"/>
                </a:solidFill>
                <a:latin typeface="Times New Roman" panose="02020603050405020304"/>
                <a:ea typeface="华文细黑" panose="02010600040101010101" charset="-122"/>
                <a:cs typeface="Times New Roman" panose="02020603050405020304"/>
              </a:rPr>
              <a:t>一层，见面干什么？对酌，切磋诗艺，又把首、颔两联的内容收在里面，这是又一层。</a:t>
            </a:r>
            <a:endParaRPr lang="en-US" altLang="zh-CN" sz="800" b="1" kern="100" dirty="0" smtClean="0">
              <a:solidFill>
                <a:srgbClr val="FF0000"/>
              </a:solidFill>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ppt_x"/>
                                          </p:val>
                                        </p:tav>
                                        <p:tav tm="100000">
                                          <p:val>
                                            <p:strVal val="#ppt_x"/>
                                          </p:val>
                                        </p:tav>
                                      </p:tavLst>
                                    </p:anim>
                                    <p:anim calcmode="lin" valueType="num">
                                      <p:cBhvr additive="base">
                                        <p:cTn id="6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8" grpId="0"/>
      <p:bldP spid="9" grpId="0"/>
      <p:bldP spid="10" grpId="0" animBg="1"/>
      <p:bldP spid="11" grpId="0"/>
      <p:bldP spid="12" grpId="0"/>
      <p:bldP spid="1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0"/>
            <a:ext cx="8561888" cy="2354491"/>
          </a:xfrm>
          <a:prstGeom prst="rect">
            <a:avLst/>
          </a:prstGeom>
        </p:spPr>
        <p:txBody>
          <a:bodyPr>
            <a:spAutoFit/>
          </a:bodyPr>
          <a:lstStyle/>
          <a:p>
            <a:pPr algn="just">
              <a:lnSpc>
                <a:spcPct val="150000"/>
              </a:lnSpc>
              <a:spcAft>
                <a:spcPts val="0"/>
              </a:spcAft>
            </a:pPr>
            <a:r>
              <a:rPr lang="zh-CN" altLang="zh-CN" sz="2000" kern="100" dirty="0">
                <a:solidFill>
                  <a:srgbClr val="E46C0A"/>
                </a:solidFill>
                <a:latin typeface="Times New Roman" panose="02020603050405020304"/>
                <a:ea typeface="华文细黑" panose="02010600040101010101" charset="-122"/>
                <a:cs typeface="Times New Roman" panose="02020603050405020304"/>
              </a:rPr>
              <a:t>练中</a:t>
            </a:r>
            <a:r>
              <a:rPr lang="zh-CN" altLang="zh-CN" sz="2000" kern="100" dirty="0" smtClean="0">
                <a:solidFill>
                  <a:srgbClr val="E46C0A"/>
                </a:solidFill>
                <a:latin typeface="Times New Roman" panose="02020603050405020304"/>
                <a:ea typeface="华文细黑" panose="02010600040101010101" charset="-122"/>
                <a:cs typeface="Times New Roman" panose="02020603050405020304"/>
              </a:rPr>
              <a:t>悟</a:t>
            </a:r>
            <a:r>
              <a:rPr lang="zh-CN" altLang="zh-CN" sz="2000" kern="100" dirty="0">
                <a:latin typeface="Times New Roman" panose="02020603050405020304"/>
                <a:ea typeface="华文细黑" panose="02010600040101010101" charset="-122"/>
                <a:cs typeface="Times New Roman" panose="02020603050405020304"/>
              </a:rPr>
              <a:t>　阅读下面这首唐诗，然后回答问题。</a:t>
            </a:r>
            <a:endParaRPr lang="zh-CN" altLang="zh-CN" sz="2000" kern="100" dirty="0">
              <a:latin typeface="宋体" panose="02010600030101010101" pitchFamily="2" charset="-122"/>
              <a:cs typeface="Courier New" panose="02070309020205020404"/>
            </a:endParaRPr>
          </a:p>
          <a:p>
            <a:pPr algn="ctr">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春　</a:t>
            </a:r>
            <a:r>
              <a:rPr lang="zh-CN" altLang="zh-CN" sz="2600" kern="100" dirty="0" smtClean="0">
                <a:latin typeface="Times New Roman" panose="02020603050405020304"/>
                <a:ea typeface="华文细黑" panose="02010600040101010101" charset="-122"/>
                <a:cs typeface="Times New Roman" panose="02020603050405020304"/>
              </a:rPr>
              <a:t>思</a:t>
            </a: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贾至</a:t>
            </a:r>
            <a:endParaRPr lang="zh-CN" altLang="zh-CN" sz="1050" kern="100" dirty="0">
              <a:latin typeface="宋体" panose="02010600030101010101" pitchFamily="2" charset="-122"/>
              <a:cs typeface="Courier New" panose="02070309020205020404"/>
            </a:endParaRPr>
          </a:p>
          <a:p>
            <a:pPr algn="ctr">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草色青青柳色黄，桃花历乱杏花香。</a:t>
            </a:r>
            <a:endParaRPr lang="zh-CN" altLang="zh-CN" sz="1050" kern="100" dirty="0">
              <a:latin typeface="宋体" panose="02010600030101010101" pitchFamily="2" charset="-122"/>
              <a:cs typeface="Courier New" panose="02070309020205020404"/>
            </a:endParaRPr>
          </a:p>
          <a:p>
            <a:pPr algn="ctr">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东风不为吹愁去，春日偏能惹恨长</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
        <p:nvSpPr>
          <p:cNvPr id="3" name="矩形 2"/>
          <p:cNvSpPr/>
          <p:nvPr/>
        </p:nvSpPr>
        <p:spPr>
          <a:xfrm>
            <a:off x="0" y="2195257"/>
            <a:ext cx="9144000" cy="2999740"/>
          </a:xfrm>
          <a:prstGeom prst="rect">
            <a:avLst/>
          </a:prstGeom>
        </p:spPr>
        <p:txBody>
          <a:bodyPr wrap="square">
            <a:spAutoFit/>
          </a:bodyPr>
          <a:lstStyle/>
          <a:p>
            <a:pPr lvl="0" algn="just">
              <a:lnSpc>
                <a:spcPct val="150000"/>
              </a:lnSpc>
            </a:pPr>
            <a:r>
              <a:rPr lang="zh-CN" altLang="zh-CN" b="1" kern="100" dirty="0" smtClean="0">
                <a:solidFill>
                  <a:prstClr val="black"/>
                </a:solidFill>
                <a:latin typeface="Times New Roman" panose="02020603050405020304"/>
                <a:ea typeface="华文细黑" panose="02010600040101010101" charset="-122"/>
                <a:cs typeface="Times New Roman" panose="02020603050405020304"/>
              </a:rPr>
              <a:t>请说说这首诗的构思脉络。</a:t>
            </a:r>
            <a:endParaRPr lang="zh-CN" altLang="zh-CN" b="1" kern="100" dirty="0" smtClean="0">
              <a:solidFill>
                <a:prstClr val="black"/>
              </a:solidFill>
              <a:latin typeface="宋体" panose="02010600030101010101" pitchFamily="2" charset="-122"/>
              <a:cs typeface="Courier New" panose="02070309020205020404"/>
            </a:endParaRPr>
          </a:p>
          <a:p>
            <a:pPr algn="just">
              <a:lnSpc>
                <a:spcPct val="150000"/>
              </a:lnSpc>
              <a:spcAft>
                <a:spcPts val="0"/>
              </a:spcAft>
            </a:pPr>
            <a:r>
              <a:rPr lang="zh-CN" altLang="zh-CN" b="1" kern="100" dirty="0" smtClean="0">
                <a:solidFill>
                  <a:srgbClr val="0000FF"/>
                </a:solidFill>
                <a:latin typeface="Times New Roman" panose="02020603050405020304"/>
                <a:ea typeface="华文细黑" panose="02010600040101010101" charset="-122"/>
                <a:cs typeface="Times New Roman" panose="02020603050405020304"/>
              </a:rPr>
              <a:t>解析</a:t>
            </a:r>
            <a:r>
              <a:rPr lang="zh-CN" altLang="en-US" b="1" kern="100" dirty="0" smtClean="0">
                <a:solidFill>
                  <a:srgbClr val="0000FF"/>
                </a:solidFill>
                <a:latin typeface="Times New Roman" panose="02020603050405020304"/>
                <a:ea typeface="华文细黑" panose="02010600040101010101" charset="-122"/>
                <a:cs typeface="Times New Roman" panose="02020603050405020304"/>
              </a:rPr>
              <a:t>：</a:t>
            </a:r>
            <a:r>
              <a:rPr lang="zh-CN" altLang="zh-CN" b="1" kern="100" dirty="0" smtClean="0">
                <a:latin typeface="Times New Roman" panose="02020603050405020304"/>
                <a:ea typeface="华文细黑" panose="02010600040101010101" charset="-122"/>
                <a:cs typeface="Times New Roman" panose="02020603050405020304"/>
              </a:rPr>
              <a:t>首句从草色、柳色写起；次句写桃花、杏花，继续从色彩角度写生机盎然的春光；第三句转写诗人的愁恨；第四句以</a:t>
            </a:r>
            <a:r>
              <a:rPr lang="en-US" altLang="zh-CN" b="1" kern="100" dirty="0" smtClean="0">
                <a:latin typeface="宋体" panose="02010600030101010101" pitchFamily="2" charset="-122"/>
                <a:ea typeface="华文细黑" panose="02010600040101010101" charset="-122"/>
                <a:cs typeface="Times New Roman" panose="02020603050405020304"/>
              </a:rPr>
              <a:t>“</a:t>
            </a:r>
            <a:r>
              <a:rPr lang="zh-CN" altLang="zh-CN" b="1" kern="100" dirty="0" smtClean="0">
                <a:latin typeface="Times New Roman" panose="02020603050405020304"/>
                <a:ea typeface="华文细黑" panose="02010600040101010101" charset="-122"/>
                <a:cs typeface="Times New Roman" panose="02020603050405020304"/>
              </a:rPr>
              <a:t>春日</a:t>
            </a:r>
            <a:r>
              <a:rPr lang="en-US" altLang="zh-CN" b="1" kern="100" dirty="0" smtClean="0">
                <a:latin typeface="宋体" panose="02010600030101010101" pitchFamily="2" charset="-122"/>
                <a:ea typeface="华文细黑" panose="02010600040101010101" charset="-122"/>
                <a:cs typeface="Times New Roman" panose="02020603050405020304"/>
              </a:rPr>
              <a:t>”</a:t>
            </a:r>
            <a:r>
              <a:rPr lang="zh-CN" altLang="zh-CN" b="1" kern="100" dirty="0" smtClean="0">
                <a:latin typeface="Times New Roman" panose="02020603050405020304"/>
                <a:ea typeface="华文细黑" panose="02010600040101010101" charset="-122"/>
                <a:cs typeface="Times New Roman" panose="02020603050405020304"/>
              </a:rPr>
              <a:t>结景，以</a:t>
            </a:r>
            <a:r>
              <a:rPr lang="en-US" altLang="zh-CN" b="1" kern="100" dirty="0" smtClean="0">
                <a:latin typeface="宋体" panose="02010600030101010101" pitchFamily="2" charset="-122"/>
                <a:ea typeface="华文细黑" panose="02010600040101010101" charset="-122"/>
                <a:cs typeface="Times New Roman" panose="02020603050405020304"/>
              </a:rPr>
              <a:t>“</a:t>
            </a:r>
            <a:r>
              <a:rPr lang="zh-CN" altLang="zh-CN" b="1" kern="100" dirty="0" smtClean="0">
                <a:latin typeface="Times New Roman" panose="02020603050405020304"/>
                <a:ea typeface="华文细黑" panose="02010600040101010101" charset="-122"/>
                <a:cs typeface="Times New Roman" panose="02020603050405020304"/>
              </a:rPr>
              <a:t>恨长</a:t>
            </a:r>
            <a:r>
              <a:rPr lang="en-US" altLang="zh-CN" b="1" kern="100" dirty="0" smtClean="0">
                <a:latin typeface="宋体" panose="02010600030101010101" pitchFamily="2" charset="-122"/>
                <a:ea typeface="华文细黑" panose="02010600040101010101" charset="-122"/>
                <a:cs typeface="Times New Roman" panose="02020603050405020304"/>
              </a:rPr>
              <a:t>”</a:t>
            </a:r>
            <a:r>
              <a:rPr lang="zh-CN" altLang="zh-CN" b="1" kern="100" dirty="0" smtClean="0">
                <a:latin typeface="Times New Roman" panose="02020603050405020304"/>
                <a:ea typeface="华文细黑" panose="02010600040101010101" charset="-122"/>
                <a:cs typeface="Times New Roman" panose="02020603050405020304"/>
              </a:rPr>
              <a:t>结情。</a:t>
            </a:r>
            <a:endParaRPr lang="zh-CN" altLang="zh-CN" b="1" kern="100" dirty="0" smtClean="0">
              <a:latin typeface="宋体" panose="02010600030101010101" pitchFamily="2" charset="-122"/>
              <a:cs typeface="Courier New" panose="02070309020205020404"/>
            </a:endParaRPr>
          </a:p>
          <a:p>
            <a:pPr algn="just">
              <a:lnSpc>
                <a:spcPct val="150000"/>
              </a:lnSpc>
              <a:spcAft>
                <a:spcPts val="0"/>
              </a:spcAft>
            </a:pPr>
            <a:r>
              <a:rPr lang="zh-CN" altLang="zh-CN" b="1" kern="100" dirty="0" smtClean="0">
                <a:solidFill>
                  <a:srgbClr val="0000FF"/>
                </a:solidFill>
                <a:latin typeface="Times New Roman" panose="02020603050405020304"/>
                <a:ea typeface="华文细黑" panose="02010600040101010101" charset="-122"/>
                <a:cs typeface="Times New Roman" panose="02020603050405020304"/>
              </a:rPr>
              <a:t>答案</a:t>
            </a:r>
            <a:r>
              <a:rPr lang="zh-CN" altLang="zh-CN" b="1" kern="100" dirty="0" smtClean="0">
                <a:latin typeface="Times New Roman" panose="02020603050405020304"/>
                <a:ea typeface="华文细黑" panose="02010600040101010101" charset="-122"/>
                <a:cs typeface="Times New Roman" panose="02020603050405020304"/>
              </a:rPr>
              <a:t>　</a:t>
            </a:r>
            <a:r>
              <a:rPr lang="zh-CN" altLang="zh-CN" b="1" kern="100" dirty="0" smtClean="0">
                <a:solidFill>
                  <a:srgbClr val="E46C0A"/>
                </a:solidFill>
                <a:latin typeface="Times New Roman" panose="02020603050405020304"/>
                <a:ea typeface="华文细黑" panose="02010600040101010101" charset="-122"/>
                <a:cs typeface="Times New Roman" panose="02020603050405020304"/>
              </a:rPr>
              <a:t>先写景，后抒情：先选取草色、柳色、桃花、杏花等典型春景表现春日之美，再用东风不消愁、春日惹恨长来点明春思结情。</a:t>
            </a:r>
            <a:endParaRPr lang="en-US" altLang="zh-CN" b="1" kern="100" dirty="0" smtClean="0">
              <a:solidFill>
                <a:srgbClr val="E46C0A"/>
              </a:solidFill>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en-US" altLang="zh-CN" b="1" kern="100" dirty="0" smtClean="0">
                <a:solidFill>
                  <a:srgbClr val="E46C0A"/>
                </a:solidFill>
                <a:latin typeface="Times New Roman" panose="02020603050405020304"/>
                <a:ea typeface="华文细黑" panose="02010600040101010101" charset="-122"/>
                <a:cs typeface="Courier New" panose="02070309020205020404"/>
              </a:rPr>
              <a:t>(</a:t>
            </a:r>
            <a:r>
              <a:rPr lang="zh-CN" altLang="zh-CN" b="1" kern="100" dirty="0" smtClean="0">
                <a:solidFill>
                  <a:srgbClr val="E46C0A"/>
                </a:solidFill>
                <a:latin typeface="Times New Roman" panose="02020603050405020304"/>
                <a:ea typeface="华文细黑" panose="02010600040101010101" charset="-122"/>
                <a:cs typeface="Times New Roman" panose="02020603050405020304"/>
              </a:rPr>
              <a:t>或：先写春天的色彩；次写春天的繁花；接着写不解愁的春风；最后写春日惹恨，点明春思。</a:t>
            </a:r>
            <a:r>
              <a:rPr lang="en-US" altLang="zh-CN" b="1" kern="100" dirty="0" smtClean="0">
                <a:solidFill>
                  <a:srgbClr val="E46C0A"/>
                </a:solidFill>
                <a:latin typeface="Times New Roman" panose="02020603050405020304"/>
                <a:ea typeface="华文细黑" panose="02010600040101010101" charset="-122"/>
                <a:cs typeface="Courier New" panose="02070309020205020404"/>
              </a:rPr>
              <a:t>)</a:t>
            </a:r>
            <a:endParaRPr lang="zh-CN" altLang="zh-CN" sz="800" b="1"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39502"/>
            <a:ext cx="9144000" cy="4293483"/>
          </a:xfrm>
          <a:prstGeom prst="rect">
            <a:avLst/>
          </a:prstGeom>
        </p:spPr>
        <p:txBody>
          <a:bodyPr wrap="square">
            <a:spAutoFit/>
          </a:bodyPr>
          <a:lstStyle/>
          <a:p>
            <a:pPr algn="just">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如果分阶梯、有侧重地把握这四个结构特点，不仅可以把握诗的具体内容、层次，更可以把握全诗的内容主旨及诗人的思想感情，为准确解题奠定基础</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1050" kern="100" dirty="0" smtClean="0">
              <a:latin typeface="宋体" panose="02010600030101010101" pitchFamily="2" charset="-122"/>
              <a:cs typeface="Courier New" panose="02070309020205020404"/>
            </a:endParaRPr>
          </a:p>
          <a:p>
            <a:pPr algn="just">
              <a:lnSpc>
                <a:spcPct val="150000"/>
              </a:lnSpc>
              <a:spcAft>
                <a:spcPts val="0"/>
              </a:spcAft>
            </a:pPr>
            <a:r>
              <a:rPr lang="en-US" altLang="zh-CN" sz="2600" kern="100" dirty="0">
                <a:solidFill>
                  <a:srgbClr val="FF0000"/>
                </a:solidFill>
                <a:latin typeface="Times New Roman" panose="02020603050405020304"/>
                <a:ea typeface="华文细黑" panose="02010600040101010101" charset="-122"/>
                <a:cs typeface="Courier New" panose="02070309020205020404"/>
              </a:rPr>
              <a:t>a.</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起</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endParaRPr lang="zh-CN" altLang="zh-CN" sz="1050" kern="100" dirty="0">
              <a:solidFill>
                <a:srgbClr val="FF0000"/>
              </a:solidFill>
              <a:latin typeface="宋体" panose="02010600030101010101" pitchFamily="2" charset="-122"/>
              <a:cs typeface="Courier New" panose="02070309020205020404"/>
            </a:endParaRPr>
          </a:p>
          <a:p>
            <a:pPr algn="just">
              <a:lnSpc>
                <a:spcPct val="150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起</a:t>
            </a:r>
            <a:r>
              <a:rPr lang="en-US" altLang="zh-CN" sz="2600" kern="100" dirty="0" smtClean="0">
                <a:latin typeface="宋体" panose="02010600030101010101" pitchFamily="2" charset="-122"/>
                <a:ea typeface="华文细黑" panose="02010600040101010101" charset="-122"/>
                <a:cs typeface="Times New Roman" panose="02020603050405020304"/>
              </a:rPr>
              <a:t>”</a:t>
            </a:r>
            <a:r>
              <a:rPr lang="zh-CN" altLang="en-US" sz="2600" kern="100" dirty="0" smtClean="0">
                <a:latin typeface="宋体" panose="02010600030101010101" pitchFamily="2" charset="-122"/>
                <a:ea typeface="华文细黑" panose="02010600040101010101" charset="-122"/>
                <a:cs typeface="Times New Roman" panose="02020603050405020304"/>
              </a:rPr>
              <a:t>即</a:t>
            </a:r>
            <a:r>
              <a:rPr lang="zh-CN" altLang="zh-CN" sz="2600" kern="100" dirty="0" smtClean="0">
                <a:solidFill>
                  <a:srgbClr val="FF0000"/>
                </a:solidFill>
                <a:latin typeface="Times New Roman" panose="02020603050405020304"/>
                <a:ea typeface="华文细黑" panose="02010600040101010101" charset="-122"/>
                <a:cs typeface="Times New Roman" panose="02020603050405020304"/>
              </a:rPr>
              <a:t>开</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头</a:t>
            </a:r>
            <a:r>
              <a:rPr lang="zh-CN" altLang="zh-CN" sz="2600" kern="100" dirty="0">
                <a:latin typeface="Times New Roman" panose="02020603050405020304"/>
                <a:ea typeface="华文细黑" panose="02010600040101010101" charset="-122"/>
                <a:cs typeface="Times New Roman" panose="02020603050405020304"/>
              </a:rPr>
              <a:t>，</a:t>
            </a:r>
            <a:r>
              <a:rPr lang="zh-CN" altLang="zh-CN" sz="2600" kern="100" dirty="0">
                <a:solidFill>
                  <a:srgbClr val="0000FF"/>
                </a:solidFill>
                <a:latin typeface="Times New Roman" panose="02020603050405020304"/>
                <a:ea typeface="华文细黑" panose="02010600040101010101" charset="-122"/>
                <a:cs typeface="Times New Roman" panose="02020603050405020304"/>
              </a:rPr>
              <a:t>或写景，或叙事，或抒情，或议论</a:t>
            </a:r>
            <a:r>
              <a:rPr lang="zh-CN" altLang="zh-CN" sz="2600" kern="100" dirty="0">
                <a:latin typeface="Times New Roman" panose="02020603050405020304"/>
                <a:ea typeface="华文细黑" panose="02010600040101010101" charset="-122"/>
                <a:cs typeface="Times New Roman" panose="02020603050405020304"/>
              </a:rPr>
              <a:t>，方式多样</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作</a:t>
            </a:r>
            <a:r>
              <a:rPr lang="zh-CN" altLang="zh-CN" sz="2600" kern="100" dirty="0">
                <a:latin typeface="Times New Roman" panose="02020603050405020304"/>
                <a:ea typeface="华文细黑" panose="02010600040101010101" charset="-122"/>
                <a:cs typeface="Times New Roman" panose="02020603050405020304"/>
              </a:rPr>
              <a:t>用主要有两种：</a:t>
            </a:r>
            <a:r>
              <a:rPr lang="en-US" altLang="zh-CN" sz="2600" kern="100" dirty="0">
                <a:latin typeface="宋体" panose="02010600030101010101" pitchFamily="2" charset="-122"/>
                <a:ea typeface="华文细黑" panose="02010600040101010101" charset="-122"/>
                <a:cs typeface="Times New Roman" panose="02020603050405020304"/>
              </a:rPr>
              <a:t>①</a:t>
            </a:r>
            <a:r>
              <a:rPr lang="zh-CN" altLang="zh-CN" sz="2600" kern="100" dirty="0">
                <a:latin typeface="Times New Roman" panose="02020603050405020304"/>
                <a:ea typeface="华文细黑" panose="02010600040101010101" charset="-122"/>
                <a:cs typeface="Times New Roman" panose="02020603050405020304"/>
              </a:rPr>
              <a:t>点明题旨，统领全诗，奠定感情基调</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en-US" altLang="zh-CN" sz="2600" kern="100" dirty="0" smtClean="0">
                <a:latin typeface="宋体" panose="02010600030101010101" pitchFamily="2" charset="-122"/>
                <a:ea typeface="华文细黑" panose="02010600040101010101" charset="-122"/>
                <a:cs typeface="Times New Roman" panose="02020603050405020304"/>
              </a:rPr>
              <a:t>②</a:t>
            </a:r>
            <a:r>
              <a:rPr lang="zh-CN" altLang="zh-CN" sz="2600" kern="100" dirty="0">
                <a:latin typeface="Times New Roman" panose="02020603050405020304"/>
                <a:ea typeface="华文细黑" panose="02010600040101010101" charset="-122"/>
                <a:cs typeface="Times New Roman" panose="02020603050405020304"/>
              </a:rPr>
              <a:t>托物起兴，烘托铺垫，渲染映衬</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0"/>
            <a:ext cx="8733982" cy="3139321"/>
          </a:xfrm>
          <a:prstGeom prst="rect">
            <a:avLst/>
          </a:prstGeom>
        </p:spPr>
        <p:txBody>
          <a:bodyPr>
            <a:spAutoFit/>
          </a:bodyPr>
          <a:lstStyle/>
          <a:p>
            <a:pPr algn="just">
              <a:lnSpc>
                <a:spcPct val="150000"/>
              </a:lnSpc>
              <a:spcAft>
                <a:spcPts val="0"/>
              </a:spcAft>
            </a:pPr>
            <a:r>
              <a:rPr lang="zh-CN" altLang="zh-CN" sz="2000" b="1" kern="100" dirty="0">
                <a:solidFill>
                  <a:srgbClr val="E46C0A"/>
                </a:solidFill>
                <a:latin typeface="Times New Roman" panose="02020603050405020304"/>
                <a:ea typeface="华文细黑" panose="02010600040101010101" charset="-122"/>
                <a:cs typeface="Times New Roman" panose="02020603050405020304"/>
              </a:rPr>
              <a:t>练中</a:t>
            </a:r>
            <a:r>
              <a:rPr lang="zh-CN" altLang="zh-CN" sz="2000" b="1" kern="100" dirty="0" smtClean="0">
                <a:solidFill>
                  <a:srgbClr val="E46C0A"/>
                </a:solidFill>
                <a:latin typeface="Times New Roman" panose="02020603050405020304"/>
                <a:ea typeface="华文细黑" panose="02010600040101010101" charset="-122"/>
                <a:cs typeface="Times New Roman" panose="02020603050405020304"/>
              </a:rPr>
              <a:t>悟</a:t>
            </a:r>
            <a:r>
              <a:rPr lang="en-US" altLang="zh-CN" sz="2000" b="1" kern="100" dirty="0" smtClean="0">
                <a:solidFill>
                  <a:srgbClr val="E46C0A"/>
                </a:solidFill>
                <a:latin typeface="Times New Roman" panose="02020603050405020304"/>
                <a:ea typeface="华文细黑" panose="02010600040101010101" charset="-122"/>
                <a:cs typeface="Courier New" panose="02070309020205020404"/>
              </a:rPr>
              <a:t> </a:t>
            </a:r>
            <a:r>
              <a:rPr lang="zh-CN" altLang="zh-CN" sz="2000" b="1" kern="100" dirty="0" smtClean="0">
                <a:latin typeface="Times New Roman" panose="02020603050405020304"/>
                <a:ea typeface="华文细黑" panose="02010600040101010101" charset="-122"/>
                <a:cs typeface="Times New Roman" panose="02020603050405020304"/>
              </a:rPr>
              <a:t>阅</a:t>
            </a:r>
            <a:r>
              <a:rPr lang="zh-CN" altLang="zh-CN" sz="2000" b="1" kern="100" dirty="0">
                <a:latin typeface="Times New Roman" panose="02020603050405020304"/>
                <a:ea typeface="华文细黑" panose="02010600040101010101" charset="-122"/>
                <a:cs typeface="Times New Roman" panose="02020603050405020304"/>
              </a:rPr>
              <a:t>读下面这首宋诗，然后回答问题。</a:t>
            </a:r>
            <a:endParaRPr lang="zh-CN" altLang="zh-CN" sz="2000" b="1" kern="100" dirty="0">
              <a:latin typeface="宋体" panose="02010600030101010101" pitchFamily="2" charset="-122"/>
              <a:cs typeface="Courier New" panose="02070309020205020404"/>
            </a:endParaRPr>
          </a:p>
          <a:p>
            <a:pPr algn="ctr">
              <a:lnSpc>
                <a:spcPct val="150000"/>
              </a:lnSpc>
              <a:spcAft>
                <a:spcPts val="0"/>
              </a:spcAft>
            </a:pPr>
            <a:r>
              <a:rPr lang="en-US" altLang="zh-CN" sz="2400" b="1" kern="100" dirty="0" smtClean="0">
                <a:latin typeface="Times New Roman" panose="02020603050405020304"/>
                <a:ea typeface="华文细黑" panose="02010600040101010101" charset="-122"/>
                <a:cs typeface="Times New Roman" panose="02020603050405020304"/>
              </a:rPr>
              <a:t>      </a:t>
            </a:r>
            <a:r>
              <a:rPr lang="zh-CN" altLang="zh-CN" sz="2400" b="1" kern="100" dirty="0" smtClean="0">
                <a:latin typeface="Times New Roman" panose="02020603050405020304"/>
                <a:ea typeface="华文细黑" panose="02010600040101010101" charset="-122"/>
                <a:cs typeface="Times New Roman" panose="02020603050405020304"/>
              </a:rPr>
              <a:t>东　坡</a:t>
            </a:r>
            <a:r>
              <a:rPr lang="en-US" altLang="zh-CN" sz="2400" b="1" kern="100" baseline="30000" dirty="0" smtClean="0">
                <a:latin typeface="宋体" panose="02010600030101010101" pitchFamily="2" charset="-122"/>
                <a:ea typeface="华文细黑" panose="02010600040101010101" charset="-122"/>
                <a:cs typeface="Times New Roman" panose="02020603050405020304"/>
              </a:rPr>
              <a:t>①    </a:t>
            </a:r>
            <a:r>
              <a:rPr lang="zh-CN" altLang="zh-CN" sz="2400" b="1" kern="100" dirty="0" smtClean="0">
                <a:latin typeface="Times New Roman" panose="02020603050405020304"/>
                <a:ea typeface="华文细黑" panose="02010600040101010101" charset="-122"/>
                <a:cs typeface="Times New Roman" panose="02020603050405020304"/>
              </a:rPr>
              <a:t>苏　轼</a:t>
            </a:r>
            <a:endParaRPr lang="zh-CN" altLang="zh-CN" sz="2400" b="1" kern="100" dirty="0">
              <a:latin typeface="宋体" panose="02010600030101010101" pitchFamily="2" charset="-122"/>
              <a:cs typeface="Courier New" panose="02070309020205020404"/>
            </a:endParaRPr>
          </a:p>
          <a:p>
            <a:pPr algn="ctr">
              <a:lnSpc>
                <a:spcPct val="150000"/>
              </a:lnSpc>
              <a:spcAft>
                <a:spcPts val="0"/>
              </a:spcAft>
            </a:pPr>
            <a:r>
              <a:rPr lang="zh-CN" altLang="zh-CN" sz="2400" b="1" kern="100" dirty="0">
                <a:latin typeface="Times New Roman" panose="02020603050405020304"/>
                <a:ea typeface="华文细黑" panose="02010600040101010101" charset="-122"/>
                <a:cs typeface="Times New Roman" panose="02020603050405020304"/>
              </a:rPr>
              <a:t>雨洗东坡月色清，市人行尽野人行。</a:t>
            </a:r>
            <a:endParaRPr lang="zh-CN" altLang="zh-CN" sz="2400" b="1" kern="100" dirty="0">
              <a:latin typeface="宋体" panose="02010600030101010101" pitchFamily="2" charset="-122"/>
              <a:cs typeface="Courier New" panose="02070309020205020404"/>
            </a:endParaRPr>
          </a:p>
          <a:p>
            <a:pPr algn="ctr">
              <a:lnSpc>
                <a:spcPct val="150000"/>
              </a:lnSpc>
              <a:spcAft>
                <a:spcPts val="0"/>
              </a:spcAft>
            </a:pPr>
            <a:r>
              <a:rPr lang="en-US" altLang="zh-CN" sz="2400" b="1" kern="100" dirty="0" smtClean="0">
                <a:latin typeface="Times New Roman" panose="02020603050405020304"/>
                <a:ea typeface="华文细黑" panose="02010600040101010101" charset="-122"/>
                <a:cs typeface="Times New Roman" panose="02020603050405020304"/>
              </a:rPr>
              <a:t>   </a:t>
            </a:r>
            <a:r>
              <a:rPr lang="zh-CN" altLang="zh-CN" sz="2400" b="1" kern="100" dirty="0" smtClean="0">
                <a:latin typeface="Times New Roman" panose="02020603050405020304"/>
                <a:ea typeface="华文细黑" panose="02010600040101010101" charset="-122"/>
                <a:cs typeface="Times New Roman" panose="02020603050405020304"/>
              </a:rPr>
              <a:t>莫</a:t>
            </a:r>
            <a:r>
              <a:rPr lang="zh-CN" altLang="zh-CN" sz="2400" b="1" kern="100" dirty="0">
                <a:latin typeface="Times New Roman" panose="02020603050405020304"/>
                <a:ea typeface="华文细黑" panose="02010600040101010101" charset="-122"/>
                <a:cs typeface="Times New Roman" panose="02020603050405020304"/>
              </a:rPr>
              <a:t>嫌荦确</a:t>
            </a:r>
            <a:r>
              <a:rPr lang="en-US" altLang="zh-CN" sz="2400" b="1" kern="100" baseline="30000" dirty="0">
                <a:latin typeface="宋体" panose="02010600030101010101" pitchFamily="2" charset="-122"/>
                <a:ea typeface="华文细黑" panose="02010600040101010101" charset="-122"/>
                <a:cs typeface="Times New Roman" panose="02020603050405020304"/>
              </a:rPr>
              <a:t>②</a:t>
            </a:r>
            <a:r>
              <a:rPr lang="zh-CN" altLang="zh-CN" sz="2400" b="1" kern="100" dirty="0">
                <a:latin typeface="Times New Roman" panose="02020603050405020304"/>
                <a:ea typeface="华文细黑" panose="02010600040101010101" charset="-122"/>
                <a:cs typeface="Times New Roman" panose="02020603050405020304"/>
              </a:rPr>
              <a:t>坡头路，自爱铿然曳杖声</a:t>
            </a:r>
            <a:r>
              <a:rPr lang="zh-CN" altLang="zh-CN" sz="2400" b="1" kern="100" dirty="0" smtClean="0">
                <a:latin typeface="Times New Roman" panose="02020603050405020304"/>
                <a:ea typeface="华文细黑" panose="02010600040101010101" charset="-122"/>
                <a:cs typeface="Times New Roman" panose="02020603050405020304"/>
              </a:rPr>
              <a:t>。</a:t>
            </a:r>
            <a:endParaRPr lang="en-US" altLang="zh-CN" sz="2400" b="1" kern="100" dirty="0" smtClean="0">
              <a:latin typeface="宋体" panose="02010600030101010101" pitchFamily="2" charset="-122"/>
              <a:cs typeface="Courier New" panose="02070309020205020404"/>
            </a:endParaRPr>
          </a:p>
          <a:p>
            <a:pPr algn="just">
              <a:lnSpc>
                <a:spcPct val="150000"/>
              </a:lnSpc>
              <a:spcAft>
                <a:spcPts val="0"/>
              </a:spcAft>
            </a:pPr>
            <a:r>
              <a:rPr lang="zh-CN" altLang="zh-CN" sz="2000" b="1" kern="100" dirty="0">
                <a:solidFill>
                  <a:srgbClr val="0000FF"/>
                </a:solidFill>
                <a:latin typeface="Times New Roman" panose="02020603050405020304"/>
                <a:ea typeface="华文细黑" panose="02010600040101010101" charset="-122"/>
                <a:cs typeface="Times New Roman" panose="02020603050405020304"/>
              </a:rPr>
              <a:t>注</a:t>
            </a:r>
            <a:r>
              <a:rPr lang="zh-CN" altLang="zh-CN" sz="2000" b="1" kern="100" dirty="0">
                <a:latin typeface="Times New Roman" panose="02020603050405020304"/>
                <a:ea typeface="华文细黑" panose="02010600040101010101" charset="-122"/>
                <a:cs typeface="Times New Roman" panose="02020603050405020304"/>
              </a:rPr>
              <a:t>　</a:t>
            </a:r>
            <a:r>
              <a:rPr lang="en-US" altLang="zh-CN" sz="2000" b="1" kern="100" dirty="0">
                <a:latin typeface="宋体" panose="02010600030101010101" pitchFamily="2" charset="-122"/>
                <a:ea typeface="华文细黑" panose="02010600040101010101" charset="-122"/>
                <a:cs typeface="Times New Roman" panose="02020603050405020304"/>
              </a:rPr>
              <a:t>①</a:t>
            </a:r>
            <a:r>
              <a:rPr lang="zh-CN" altLang="zh-CN" sz="2000" b="1" kern="100" dirty="0">
                <a:latin typeface="Times New Roman" panose="02020603050405020304"/>
                <a:ea typeface="华文细黑" panose="02010600040101010101" charset="-122"/>
                <a:cs typeface="Times New Roman" panose="02020603050405020304"/>
              </a:rPr>
              <a:t>此诗为苏轼贬官黄州时所作。东坡，是苏轼在黄州居住与躬耕之所。</a:t>
            </a:r>
            <a:r>
              <a:rPr lang="en-US" altLang="zh-CN" sz="2000" b="1" kern="100" dirty="0">
                <a:latin typeface="宋体" panose="02010600030101010101" pitchFamily="2" charset="-122"/>
                <a:ea typeface="华文细黑" panose="02010600040101010101" charset="-122"/>
                <a:cs typeface="Times New Roman" panose="02020603050405020304"/>
              </a:rPr>
              <a:t>②</a:t>
            </a:r>
            <a:r>
              <a:rPr lang="zh-CN" altLang="zh-CN" sz="2000" b="1" kern="100" dirty="0">
                <a:latin typeface="Times New Roman" panose="02020603050405020304"/>
                <a:ea typeface="华文细黑" panose="02010600040101010101" charset="-122"/>
                <a:cs typeface="Times New Roman" panose="02020603050405020304"/>
              </a:rPr>
              <a:t>荦确：山多大石貌</a:t>
            </a:r>
            <a:r>
              <a:rPr lang="zh-CN" altLang="zh-CN" sz="2000" b="1" kern="100" dirty="0" smtClean="0">
                <a:latin typeface="Times New Roman" panose="02020603050405020304"/>
                <a:ea typeface="华文细黑" panose="02010600040101010101" charset="-122"/>
                <a:cs typeface="Times New Roman" panose="02020603050405020304"/>
              </a:rPr>
              <a:t>。</a:t>
            </a:r>
            <a:endParaRPr lang="zh-CN" altLang="zh-CN" sz="2000" b="1" kern="100" dirty="0">
              <a:latin typeface="宋体" panose="02010600030101010101" pitchFamily="2" charset="-122"/>
              <a:cs typeface="Courier New" panose="02070309020205020404"/>
            </a:endParaRPr>
          </a:p>
        </p:txBody>
      </p:sp>
      <p:sp>
        <p:nvSpPr>
          <p:cNvPr id="4" name="矩形 3"/>
          <p:cNvSpPr/>
          <p:nvPr/>
        </p:nvSpPr>
        <p:spPr>
          <a:xfrm>
            <a:off x="179512" y="3075806"/>
            <a:ext cx="8647507" cy="1753235"/>
          </a:xfrm>
          <a:prstGeom prst="rect">
            <a:avLst/>
          </a:prstGeom>
        </p:spPr>
        <p:txBody>
          <a:bodyPr>
            <a:spAutoFit/>
          </a:bodyPr>
          <a:lstStyle/>
          <a:p>
            <a:pPr algn="just">
              <a:lnSpc>
                <a:spcPct val="150000"/>
              </a:lnSpc>
              <a:spcAft>
                <a:spcPts val="0"/>
              </a:spcAft>
            </a:pPr>
            <a:r>
              <a:rPr lang="zh-CN" altLang="zh-CN" sz="2400" b="1" kern="100" dirty="0">
                <a:latin typeface="Times New Roman" panose="02020603050405020304"/>
                <a:ea typeface="华文细黑" panose="02010600040101010101" charset="-122"/>
                <a:cs typeface="Times New Roman" panose="02020603050405020304"/>
              </a:rPr>
              <a:t>第一句在全诗中有何作用？请简要赏析。</a:t>
            </a:r>
            <a:endParaRPr lang="zh-CN" altLang="zh-CN" sz="2400" b="1" kern="100" dirty="0">
              <a:latin typeface="宋体" panose="02010600030101010101" pitchFamily="2" charset="-122"/>
              <a:cs typeface="Courier New" panose="02070309020205020404"/>
            </a:endParaRPr>
          </a:p>
          <a:p>
            <a:pPr algn="just">
              <a:lnSpc>
                <a:spcPct val="150000"/>
              </a:lnSpc>
              <a:spcAft>
                <a:spcPts val="0"/>
              </a:spcAft>
            </a:pPr>
            <a:r>
              <a:rPr lang="zh-CN" altLang="zh-CN" sz="2400" b="1"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400" b="1" kern="100" dirty="0">
                <a:latin typeface="Times New Roman" panose="02020603050405020304"/>
                <a:ea typeface="华文细黑" panose="02010600040101010101" charset="-122"/>
                <a:cs typeface="Times New Roman" panose="02020603050405020304"/>
              </a:rPr>
              <a:t>　</a:t>
            </a:r>
            <a:r>
              <a:rPr lang="zh-CN" altLang="zh-CN" sz="2400" b="1" kern="100" dirty="0">
                <a:solidFill>
                  <a:srgbClr val="E46C0A"/>
                </a:solidFill>
                <a:latin typeface="Times New Roman" panose="02020603050405020304"/>
                <a:ea typeface="华文细黑" panose="02010600040101010101" charset="-122"/>
                <a:cs typeface="Times New Roman" panose="02020603050405020304"/>
              </a:rPr>
              <a:t>第一句是全诗的铺垫，描绘出一幅雨后东坡的月夜图，营造了一种清明幽静的气氛，以映衬作者心灵明澈的精神境界</a:t>
            </a:r>
            <a:r>
              <a:rPr lang="zh-CN" altLang="zh-CN" sz="2400" b="1" kern="100" dirty="0" smtClean="0">
                <a:solidFill>
                  <a:srgbClr val="E46C0A"/>
                </a:solidFill>
                <a:latin typeface="Times New Roman" panose="02020603050405020304"/>
                <a:ea typeface="华文细黑" panose="02010600040101010101" charset="-122"/>
                <a:cs typeface="Times New Roman" panose="02020603050405020304"/>
              </a:rPr>
              <a:t>。</a:t>
            </a:r>
            <a:endParaRPr lang="zh-CN" altLang="zh-CN" sz="2400" b="1"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blinds(horizontal)">
                                      <p:cBhvr>
                                        <p:cTn id="1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0"/>
            <a:ext cx="8561888" cy="4293483"/>
          </a:xfrm>
          <a:prstGeom prst="rect">
            <a:avLst/>
          </a:prstGeom>
        </p:spPr>
        <p:txBody>
          <a:bodyPr>
            <a:spAutoFit/>
          </a:bodyPr>
          <a:lstStyle/>
          <a:p>
            <a:pPr algn="just">
              <a:lnSpc>
                <a:spcPct val="150000"/>
              </a:lnSpc>
              <a:spcAft>
                <a:spcPts val="0"/>
              </a:spcAft>
            </a:pPr>
            <a:r>
              <a:rPr lang="en-US" altLang="zh-CN" sz="2600" kern="100" dirty="0">
                <a:solidFill>
                  <a:srgbClr val="FF0000"/>
                </a:solidFill>
                <a:latin typeface="Times New Roman" panose="02020603050405020304"/>
                <a:ea typeface="华文细黑" panose="02010600040101010101" charset="-122"/>
                <a:cs typeface="Courier New" panose="02070309020205020404"/>
              </a:rPr>
              <a:t>b.</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承</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endParaRPr lang="zh-CN" altLang="zh-CN" sz="1050" kern="100" dirty="0">
              <a:solidFill>
                <a:srgbClr val="FF0000"/>
              </a:solidFill>
              <a:latin typeface="宋体" panose="02010600030101010101" pitchFamily="2" charset="-122"/>
              <a:cs typeface="Courier New" panose="02070309020205020404"/>
            </a:endParaRPr>
          </a:p>
          <a:p>
            <a:pPr algn="just">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在古诗词中，</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承</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句或写景，或叙事，或抒情，或议论，</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与</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起</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句自然衔接，是</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起</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的延伸、拓展</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承</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的形</a:t>
            </a:r>
            <a:r>
              <a:rPr lang="zh-CN" altLang="zh-CN" sz="2600" kern="100" dirty="0" smtClean="0">
                <a:latin typeface="Times New Roman" panose="02020603050405020304"/>
                <a:ea typeface="华文细黑" panose="02010600040101010101" charset="-122"/>
                <a:cs typeface="Times New Roman" panose="02020603050405020304"/>
              </a:rPr>
              <a:t>式</a:t>
            </a:r>
            <a:r>
              <a:rPr lang="zh-CN" altLang="en-US" sz="2600" kern="100" dirty="0" smtClean="0">
                <a:latin typeface="Times New Roman" panose="02020603050405020304"/>
                <a:ea typeface="华文细黑" panose="02010600040101010101" charset="-122"/>
                <a:cs typeface="Times New Roman" panose="02020603050405020304"/>
              </a:rPr>
              <a:t>：</a:t>
            </a:r>
            <a:r>
              <a:rPr lang="zh-CN" altLang="zh-CN" sz="2600" kern="100" dirty="0" smtClean="0">
                <a:latin typeface="Times New Roman" panose="02020603050405020304"/>
                <a:ea typeface="华文细黑" panose="02010600040101010101" charset="-122"/>
                <a:cs typeface="Times New Roman" panose="02020603050405020304"/>
              </a:rPr>
              <a:t>总</a:t>
            </a:r>
            <a:r>
              <a:rPr lang="zh-CN" altLang="zh-CN" sz="2600" kern="100" dirty="0">
                <a:latin typeface="Times New Roman" panose="02020603050405020304"/>
                <a:ea typeface="华文细黑" panose="02010600040101010101" charset="-122"/>
                <a:cs typeface="Times New Roman" panose="02020603050405020304"/>
              </a:rPr>
              <a:t>接、分承、明顺、暗接、欲扬先抑、欲抑先扬等</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其</a:t>
            </a:r>
            <a:r>
              <a:rPr lang="zh-CN" altLang="zh-CN" sz="2600" kern="100" dirty="0">
                <a:latin typeface="Times New Roman" panose="02020603050405020304"/>
                <a:ea typeface="华文细黑" panose="02010600040101010101" charset="-122"/>
                <a:cs typeface="Times New Roman" panose="02020603050405020304"/>
              </a:rPr>
              <a:t>主要作用有：</a:t>
            </a:r>
            <a:r>
              <a:rPr lang="en-US" altLang="zh-CN" sz="2600" kern="100" dirty="0">
                <a:latin typeface="宋体" panose="02010600030101010101" pitchFamily="2" charset="-122"/>
                <a:ea typeface="华文细黑" panose="02010600040101010101" charset="-122"/>
                <a:cs typeface="Times New Roman" panose="02020603050405020304"/>
              </a:rPr>
              <a:t>①</a:t>
            </a:r>
            <a:r>
              <a:rPr lang="zh-CN" altLang="zh-CN" sz="2600" kern="100" dirty="0">
                <a:latin typeface="Times New Roman" panose="02020603050405020304"/>
                <a:ea typeface="华文细黑" panose="02010600040101010101" charset="-122"/>
                <a:cs typeface="Times New Roman" panose="02020603050405020304"/>
              </a:rPr>
              <a:t>承上启</a:t>
            </a:r>
            <a:r>
              <a:rPr lang="zh-CN" altLang="zh-CN" sz="2600" kern="100" dirty="0" smtClean="0">
                <a:latin typeface="Times New Roman" panose="02020603050405020304"/>
                <a:ea typeface="华文细黑" panose="02010600040101010101" charset="-122"/>
                <a:cs typeface="Times New Roman" panose="02020603050405020304"/>
              </a:rPr>
              <a:t>下</a:t>
            </a:r>
            <a:r>
              <a:rPr lang="zh-CN" altLang="en-US"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en-US" altLang="zh-CN" sz="2600" kern="100" dirty="0" smtClean="0">
                <a:latin typeface="宋体" panose="02010600030101010101" pitchFamily="2" charset="-122"/>
                <a:ea typeface="华文细黑" panose="02010600040101010101" charset="-122"/>
                <a:cs typeface="Times New Roman" panose="02020603050405020304"/>
              </a:rPr>
              <a:t>②</a:t>
            </a:r>
            <a:r>
              <a:rPr lang="zh-CN" altLang="zh-CN" sz="2600" kern="100" dirty="0">
                <a:latin typeface="Times New Roman" panose="02020603050405020304"/>
                <a:ea typeface="华文细黑" panose="02010600040101010101" charset="-122"/>
                <a:cs typeface="Times New Roman" panose="02020603050405020304"/>
              </a:rPr>
              <a:t>铺垫下文</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8647507" cy="3093154"/>
          </a:xfrm>
          <a:prstGeom prst="rect">
            <a:avLst/>
          </a:prstGeom>
        </p:spPr>
        <p:txBody>
          <a:bodyPr>
            <a:spAutoFit/>
          </a:bodyPr>
          <a:lstStyle/>
          <a:p>
            <a:pPr algn="just">
              <a:lnSpc>
                <a:spcPct val="150000"/>
              </a:lnSpc>
              <a:spcAft>
                <a:spcPts val="0"/>
              </a:spcAft>
            </a:pPr>
            <a:r>
              <a:rPr lang="zh-CN" altLang="zh-CN" sz="2000" kern="100" dirty="0">
                <a:solidFill>
                  <a:srgbClr val="E46C0A"/>
                </a:solidFill>
                <a:latin typeface="Times New Roman" panose="02020603050405020304"/>
                <a:ea typeface="华文细黑" panose="02010600040101010101" charset="-122"/>
                <a:cs typeface="Times New Roman" panose="02020603050405020304"/>
              </a:rPr>
              <a:t>练中悟</a:t>
            </a:r>
            <a:r>
              <a:rPr lang="en-US" altLang="zh-CN" sz="2000" kern="100" dirty="0">
                <a:solidFill>
                  <a:srgbClr val="E46C0A"/>
                </a:solidFill>
                <a:latin typeface="Times New Roman" panose="02020603050405020304"/>
                <a:ea typeface="华文细黑" panose="02010600040101010101" charset="-122"/>
                <a:cs typeface="Courier New" panose="02070309020205020404"/>
              </a:rPr>
              <a:t>4</a:t>
            </a:r>
            <a:r>
              <a:rPr lang="zh-CN" altLang="zh-CN" sz="2000" kern="100" dirty="0">
                <a:solidFill>
                  <a:srgbClr val="00B0F0"/>
                </a:solidFill>
                <a:latin typeface="Times New Roman" panose="02020603050405020304"/>
                <a:ea typeface="华文细黑" panose="02010600040101010101" charset="-122"/>
                <a:cs typeface="Times New Roman" panose="02020603050405020304"/>
              </a:rPr>
              <a:t>　</a:t>
            </a:r>
            <a:r>
              <a:rPr lang="en-US" altLang="zh-CN" sz="2000" kern="100" dirty="0">
                <a:solidFill>
                  <a:srgbClr val="00B0F0"/>
                </a:solidFill>
                <a:latin typeface="Times New Roman" panose="02020603050405020304"/>
                <a:ea typeface="华文细黑" panose="02010600040101010101" charset="-122"/>
                <a:cs typeface="Courier New" panose="02070309020205020404"/>
              </a:rPr>
              <a:t>(2011·</a:t>
            </a:r>
            <a:r>
              <a:rPr lang="zh-CN" altLang="zh-CN" sz="2000" kern="100" dirty="0">
                <a:solidFill>
                  <a:srgbClr val="00B0F0"/>
                </a:solidFill>
                <a:latin typeface="Times New Roman" panose="02020603050405020304"/>
                <a:ea typeface="华文细黑" panose="02010600040101010101" charset="-122"/>
                <a:cs typeface="Times New Roman" panose="02020603050405020304"/>
              </a:rPr>
              <a:t>山东</a:t>
            </a:r>
            <a:r>
              <a:rPr lang="en-US" altLang="zh-CN" sz="2000" kern="100" dirty="0">
                <a:solidFill>
                  <a:srgbClr val="00B0F0"/>
                </a:solidFill>
                <a:latin typeface="Times New Roman" panose="02020603050405020304"/>
                <a:ea typeface="华文细黑" panose="02010600040101010101" charset="-122"/>
                <a:cs typeface="Courier New" panose="02070309020205020404"/>
              </a:rPr>
              <a:t>)</a:t>
            </a:r>
            <a:r>
              <a:rPr lang="zh-CN" altLang="zh-CN" sz="2000" kern="100" dirty="0">
                <a:latin typeface="Times New Roman" panose="02020603050405020304"/>
                <a:ea typeface="华文细黑" panose="02010600040101010101" charset="-122"/>
                <a:cs typeface="Times New Roman" panose="02020603050405020304"/>
              </a:rPr>
              <a:t>阅读下面这首唐诗，然后回答问题。</a:t>
            </a:r>
            <a:endParaRPr lang="zh-CN" altLang="zh-CN" sz="2000" kern="100" dirty="0">
              <a:latin typeface="宋体" panose="02010600030101010101" pitchFamily="2" charset="-122"/>
              <a:cs typeface="Courier New" panose="02070309020205020404"/>
            </a:endParaRPr>
          </a:p>
          <a:p>
            <a:pPr algn="ctr">
              <a:lnSpc>
                <a:spcPct val="150000"/>
              </a:lnSpc>
              <a:spcAft>
                <a:spcPts val="0"/>
              </a:spcAft>
            </a:pPr>
            <a:r>
              <a:rPr lang="zh-CN" altLang="zh-CN" sz="2200" kern="100" dirty="0">
                <a:latin typeface="Times New Roman" panose="02020603050405020304"/>
                <a:ea typeface="华文细黑" panose="02010600040101010101" charset="-122"/>
                <a:cs typeface="Times New Roman" panose="02020603050405020304"/>
              </a:rPr>
              <a:t>咏山</a:t>
            </a:r>
            <a:r>
              <a:rPr lang="zh-CN" altLang="zh-CN" sz="2200" kern="100" dirty="0" smtClean="0">
                <a:latin typeface="Times New Roman" panose="02020603050405020304"/>
                <a:ea typeface="华文细黑" panose="02010600040101010101" charset="-122"/>
                <a:cs typeface="Times New Roman" panose="02020603050405020304"/>
              </a:rPr>
              <a:t>泉</a:t>
            </a:r>
            <a:r>
              <a:rPr lang="en-US" altLang="zh-CN" sz="2200" kern="100" dirty="0" smtClean="0">
                <a:latin typeface="Times New Roman" panose="02020603050405020304"/>
                <a:ea typeface="华文细黑" panose="02010600040101010101" charset="-122"/>
                <a:cs typeface="Times New Roman" panose="02020603050405020304"/>
              </a:rPr>
              <a:t>      </a:t>
            </a:r>
            <a:r>
              <a:rPr lang="zh-CN" altLang="zh-CN" sz="2000" kern="100" dirty="0" smtClean="0">
                <a:latin typeface="Times New Roman" panose="02020603050405020304"/>
                <a:ea typeface="华文细黑" panose="02010600040101010101" charset="-122"/>
                <a:cs typeface="Times New Roman" panose="02020603050405020304"/>
              </a:rPr>
              <a:t>储</a:t>
            </a:r>
            <a:r>
              <a:rPr lang="zh-CN" altLang="zh-CN" sz="2000" kern="100" dirty="0">
                <a:latin typeface="Times New Roman" panose="02020603050405020304"/>
                <a:ea typeface="华文细黑" panose="02010600040101010101" charset="-122"/>
                <a:cs typeface="Times New Roman" panose="02020603050405020304"/>
              </a:rPr>
              <a:t>光羲</a:t>
            </a:r>
            <a:endParaRPr lang="zh-CN" altLang="zh-CN" sz="2000" kern="100" dirty="0">
              <a:latin typeface="宋体" panose="02010600030101010101" pitchFamily="2" charset="-122"/>
              <a:cs typeface="Courier New" panose="02070309020205020404"/>
            </a:endParaRPr>
          </a:p>
          <a:p>
            <a:pPr algn="ctr">
              <a:lnSpc>
                <a:spcPct val="150000"/>
              </a:lnSpc>
              <a:spcAft>
                <a:spcPts val="0"/>
              </a:spcAft>
            </a:pPr>
            <a:r>
              <a:rPr lang="zh-CN" altLang="zh-CN" sz="2200" kern="100" dirty="0">
                <a:latin typeface="Times New Roman" panose="02020603050405020304"/>
                <a:ea typeface="华文细黑" panose="02010600040101010101" charset="-122"/>
                <a:cs typeface="Times New Roman" panose="02020603050405020304"/>
              </a:rPr>
              <a:t>山中有流水，借问不知名。</a:t>
            </a:r>
            <a:endParaRPr lang="zh-CN" altLang="zh-CN" sz="2200" kern="100" dirty="0">
              <a:latin typeface="宋体" panose="02010600030101010101" pitchFamily="2" charset="-122"/>
              <a:cs typeface="Courier New" panose="02070309020205020404"/>
            </a:endParaRPr>
          </a:p>
          <a:p>
            <a:pPr algn="ctr">
              <a:lnSpc>
                <a:spcPct val="150000"/>
              </a:lnSpc>
              <a:spcAft>
                <a:spcPts val="0"/>
              </a:spcAft>
            </a:pPr>
            <a:r>
              <a:rPr lang="zh-CN" altLang="zh-CN" sz="2200" kern="100" dirty="0">
                <a:latin typeface="Times New Roman" panose="02020603050405020304"/>
                <a:ea typeface="华文细黑" panose="02010600040101010101" charset="-122"/>
                <a:cs typeface="Times New Roman" panose="02020603050405020304"/>
              </a:rPr>
              <a:t>映地为天色，飞空作雨声。</a:t>
            </a:r>
            <a:endParaRPr lang="zh-CN" altLang="zh-CN" sz="2200" kern="100" dirty="0">
              <a:latin typeface="宋体" panose="02010600030101010101" pitchFamily="2" charset="-122"/>
              <a:cs typeface="Courier New" panose="02070309020205020404"/>
            </a:endParaRPr>
          </a:p>
          <a:p>
            <a:pPr algn="ctr">
              <a:lnSpc>
                <a:spcPct val="150000"/>
              </a:lnSpc>
              <a:spcAft>
                <a:spcPts val="0"/>
              </a:spcAft>
            </a:pPr>
            <a:r>
              <a:rPr lang="zh-CN" altLang="zh-CN" sz="2200" kern="100" dirty="0">
                <a:latin typeface="Times New Roman" panose="02020603050405020304"/>
                <a:ea typeface="华文细黑" panose="02010600040101010101" charset="-122"/>
                <a:cs typeface="Times New Roman" panose="02020603050405020304"/>
              </a:rPr>
              <a:t>转来深涧满，分出小池平。</a:t>
            </a:r>
            <a:endParaRPr lang="zh-CN" altLang="zh-CN" sz="2200" kern="100" dirty="0">
              <a:latin typeface="宋体" panose="02010600030101010101" pitchFamily="2" charset="-122"/>
              <a:cs typeface="Courier New" panose="02070309020205020404"/>
            </a:endParaRPr>
          </a:p>
          <a:p>
            <a:pPr algn="ctr">
              <a:lnSpc>
                <a:spcPct val="150000"/>
              </a:lnSpc>
              <a:spcAft>
                <a:spcPts val="0"/>
              </a:spcAft>
            </a:pPr>
            <a:r>
              <a:rPr lang="zh-CN" altLang="zh-CN" sz="2200" kern="100" dirty="0">
                <a:latin typeface="Times New Roman" panose="02020603050405020304"/>
                <a:ea typeface="华文细黑" panose="02010600040101010101" charset="-122"/>
                <a:cs typeface="Times New Roman" panose="02020603050405020304"/>
              </a:rPr>
              <a:t>恬淡无人见，年年长自清。</a:t>
            </a:r>
            <a:endParaRPr lang="zh-CN" altLang="zh-CN" sz="2200" kern="100" dirty="0">
              <a:effectLst/>
              <a:latin typeface="宋体" panose="02010600030101010101" pitchFamily="2" charset="-122"/>
              <a:cs typeface="Courier New" panose="02070309020205020404"/>
            </a:endParaRPr>
          </a:p>
        </p:txBody>
      </p:sp>
      <p:sp>
        <p:nvSpPr>
          <p:cNvPr id="4" name="矩形 3"/>
          <p:cNvSpPr/>
          <p:nvPr/>
        </p:nvSpPr>
        <p:spPr>
          <a:xfrm>
            <a:off x="179512" y="3003798"/>
            <a:ext cx="8964488" cy="1879938"/>
          </a:xfrm>
          <a:prstGeom prst="rect">
            <a:avLst/>
          </a:prstGeom>
        </p:spPr>
        <p:txBody>
          <a:bodyPr wrap="square">
            <a:spAutoFit/>
          </a:bodyPr>
          <a:lstStyle/>
          <a:p>
            <a:pPr algn="just">
              <a:lnSpc>
                <a:spcPct val="150000"/>
              </a:lnSpc>
              <a:spcAft>
                <a:spcPts val="0"/>
              </a:spcAft>
            </a:pPr>
            <a:r>
              <a:rPr lang="zh-CN" altLang="zh-CN" sz="2000" kern="100" dirty="0">
                <a:latin typeface="Times New Roman" panose="02020603050405020304"/>
                <a:ea typeface="华文细黑" panose="02010600040101010101" charset="-122"/>
                <a:cs typeface="Times New Roman" panose="02020603050405020304"/>
              </a:rPr>
              <a:t>结合全诗，简要分析</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映地为天色，飞空作雨声</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的妙处。</a:t>
            </a:r>
            <a:endParaRPr lang="zh-CN" altLang="zh-CN" sz="2000" kern="100" dirty="0">
              <a:latin typeface="宋体" panose="02010600030101010101" pitchFamily="2" charset="-122"/>
              <a:cs typeface="Courier New" panose="02070309020205020404"/>
            </a:endParaRPr>
          </a:p>
          <a:p>
            <a:pPr algn="just">
              <a:lnSpc>
                <a:spcPct val="150000"/>
              </a:lnSpc>
              <a:spcAft>
                <a:spcPts val="0"/>
              </a:spcAft>
            </a:pPr>
            <a:r>
              <a:rPr lang="zh-CN" altLang="zh-CN" sz="2000" kern="100" dirty="0">
                <a:solidFill>
                  <a:srgbClr val="0000FF"/>
                </a:solidFill>
                <a:latin typeface="Times New Roman" panose="02020603050405020304"/>
                <a:ea typeface="华文细黑" panose="02010600040101010101" charset="-122"/>
                <a:cs typeface="Times New Roman" panose="02020603050405020304"/>
              </a:rPr>
              <a:t>解析</a:t>
            </a:r>
            <a:r>
              <a:rPr lang="zh-CN" altLang="zh-CN" sz="2000" kern="100" dirty="0">
                <a:latin typeface="Times New Roman" panose="02020603050405020304"/>
                <a:ea typeface="华文细黑" panose="02010600040101010101" charset="-122"/>
                <a:cs typeface="Times New Roman" panose="02020603050405020304"/>
              </a:rPr>
              <a:t>　</a:t>
            </a:r>
            <a:r>
              <a:rPr lang="en-US" altLang="zh-CN" sz="2000" kern="100" dirty="0">
                <a:ln w="22225">
                  <a:solidFill>
                    <a:schemeClr val="accent2"/>
                  </a:solidFill>
                  <a:prstDash val="solid"/>
                </a:ln>
                <a:solidFill>
                  <a:schemeClr val="accent2">
                    <a:lumMod val="40000"/>
                    <a:lumOff val="60000"/>
                  </a:schemeClr>
                </a:solidFill>
                <a:effectLst/>
                <a:latin typeface="宋体" panose="02010600030101010101" pitchFamily="2" charset="-122"/>
                <a:ea typeface="华文细黑" panose="02010600040101010101" charset="-122"/>
                <a:cs typeface="Times New Roman" panose="02020603050405020304"/>
              </a:rPr>
              <a:t>“</a:t>
            </a:r>
            <a:r>
              <a:rPr lang="zh-CN" altLang="zh-CN" sz="20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映地为天色</a:t>
            </a:r>
            <a:r>
              <a:rPr lang="en-US" altLang="zh-CN" sz="2000" kern="100" dirty="0">
                <a:ln w="22225">
                  <a:solidFill>
                    <a:schemeClr val="accent2"/>
                  </a:solidFill>
                  <a:prstDash val="solid"/>
                </a:ln>
                <a:solidFill>
                  <a:schemeClr val="accent2">
                    <a:lumMod val="40000"/>
                    <a:lumOff val="60000"/>
                  </a:schemeClr>
                </a:solidFill>
                <a:effectLst/>
                <a:latin typeface="宋体" panose="02010600030101010101" pitchFamily="2" charset="-122"/>
                <a:ea typeface="华文细黑" panose="02010600040101010101" charset="-122"/>
                <a:cs typeface="Times New Roman" panose="02020603050405020304"/>
              </a:rPr>
              <a:t>”</a:t>
            </a:r>
            <a:r>
              <a:rPr lang="zh-CN" altLang="zh-CN" sz="20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是从</a:t>
            </a:r>
            <a:r>
              <a:rPr lang="en-US" altLang="zh-CN" sz="2000" kern="100" dirty="0">
                <a:ln w="22225">
                  <a:solidFill>
                    <a:schemeClr val="accent2"/>
                  </a:solidFill>
                  <a:prstDash val="solid"/>
                </a:ln>
                <a:solidFill>
                  <a:schemeClr val="accent2">
                    <a:lumMod val="40000"/>
                    <a:lumOff val="60000"/>
                  </a:schemeClr>
                </a:solidFill>
                <a:effectLst/>
                <a:latin typeface="宋体" panose="02010600030101010101" pitchFamily="2" charset="-122"/>
                <a:ea typeface="华文细黑" panose="02010600040101010101" charset="-122"/>
                <a:cs typeface="Times New Roman" panose="02020603050405020304"/>
              </a:rPr>
              <a:t>“</a:t>
            </a:r>
            <a:r>
              <a:rPr lang="zh-CN" altLang="zh-CN" sz="20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色</a:t>
            </a:r>
            <a:r>
              <a:rPr lang="en-US" altLang="zh-CN" sz="2000" kern="100" dirty="0">
                <a:ln w="22225">
                  <a:solidFill>
                    <a:schemeClr val="accent2"/>
                  </a:solidFill>
                  <a:prstDash val="solid"/>
                </a:ln>
                <a:solidFill>
                  <a:schemeClr val="accent2">
                    <a:lumMod val="40000"/>
                    <a:lumOff val="60000"/>
                  </a:schemeClr>
                </a:solidFill>
                <a:effectLst/>
                <a:latin typeface="宋体" panose="02010600030101010101" pitchFamily="2" charset="-122"/>
                <a:ea typeface="华文细黑" panose="02010600040101010101" charset="-122"/>
                <a:cs typeface="Times New Roman" panose="02020603050405020304"/>
              </a:rPr>
              <a:t>”</a:t>
            </a:r>
            <a:r>
              <a:rPr lang="zh-CN" altLang="zh-CN" sz="20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的方面写出山泉之清澈见底，</a:t>
            </a:r>
            <a:r>
              <a:rPr lang="en-US" altLang="zh-CN" sz="2000" kern="100" dirty="0">
                <a:ln w="22225">
                  <a:solidFill>
                    <a:schemeClr val="accent2"/>
                  </a:solidFill>
                  <a:prstDash val="solid"/>
                </a:ln>
                <a:solidFill>
                  <a:schemeClr val="accent2">
                    <a:lumMod val="40000"/>
                    <a:lumOff val="60000"/>
                  </a:schemeClr>
                </a:solidFill>
                <a:effectLst/>
                <a:latin typeface="宋体" panose="02010600030101010101" pitchFamily="2" charset="-122"/>
                <a:ea typeface="华文细黑" panose="02010600040101010101" charset="-122"/>
                <a:cs typeface="Times New Roman" panose="02020603050405020304"/>
              </a:rPr>
              <a:t>“</a:t>
            </a:r>
            <a:r>
              <a:rPr lang="zh-CN" altLang="zh-CN" sz="20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飞空作雨声</a:t>
            </a:r>
            <a:r>
              <a:rPr lang="en-US" altLang="zh-CN" sz="2000" kern="100" dirty="0">
                <a:ln w="22225">
                  <a:solidFill>
                    <a:schemeClr val="accent2"/>
                  </a:solidFill>
                  <a:prstDash val="solid"/>
                </a:ln>
                <a:solidFill>
                  <a:schemeClr val="accent2">
                    <a:lumMod val="40000"/>
                    <a:lumOff val="60000"/>
                  </a:schemeClr>
                </a:solidFill>
                <a:effectLst/>
                <a:latin typeface="宋体" panose="02010600030101010101" pitchFamily="2" charset="-122"/>
                <a:ea typeface="华文细黑" panose="02010600040101010101" charset="-122"/>
                <a:cs typeface="Times New Roman" panose="02020603050405020304"/>
              </a:rPr>
              <a:t>”</a:t>
            </a:r>
            <a:r>
              <a:rPr lang="zh-CN" altLang="zh-CN" sz="20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是从</a:t>
            </a:r>
            <a:r>
              <a:rPr lang="en-US" altLang="zh-CN" sz="2000" kern="100" dirty="0">
                <a:ln w="22225">
                  <a:solidFill>
                    <a:schemeClr val="accent2"/>
                  </a:solidFill>
                  <a:prstDash val="solid"/>
                </a:ln>
                <a:solidFill>
                  <a:schemeClr val="accent2">
                    <a:lumMod val="40000"/>
                    <a:lumOff val="60000"/>
                  </a:schemeClr>
                </a:solidFill>
                <a:effectLst/>
                <a:latin typeface="宋体" panose="02010600030101010101" pitchFamily="2" charset="-122"/>
                <a:ea typeface="华文细黑" panose="02010600040101010101" charset="-122"/>
                <a:cs typeface="Times New Roman" panose="02020603050405020304"/>
              </a:rPr>
              <a:t>“</a:t>
            </a:r>
            <a:r>
              <a:rPr lang="zh-CN" altLang="zh-CN" sz="20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声</a:t>
            </a:r>
            <a:r>
              <a:rPr lang="en-US" altLang="zh-CN" sz="2000" kern="100" dirty="0">
                <a:ln w="22225">
                  <a:solidFill>
                    <a:schemeClr val="accent2"/>
                  </a:solidFill>
                  <a:prstDash val="solid"/>
                </a:ln>
                <a:solidFill>
                  <a:schemeClr val="accent2">
                    <a:lumMod val="40000"/>
                    <a:lumOff val="60000"/>
                  </a:schemeClr>
                </a:solidFill>
                <a:effectLst/>
                <a:latin typeface="宋体" panose="02010600030101010101" pitchFamily="2" charset="-122"/>
                <a:ea typeface="华文细黑" panose="02010600040101010101" charset="-122"/>
                <a:cs typeface="Times New Roman" panose="02020603050405020304"/>
              </a:rPr>
              <a:t>”</a:t>
            </a:r>
            <a:r>
              <a:rPr lang="zh-CN" altLang="zh-CN" sz="20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的方面写出山泉凌空而下水石相激的情形。另外，从上下文看，此联与前一联形成欲扬先抑之势，同时为最后两句的称赞做了铺垫</a:t>
            </a:r>
            <a:r>
              <a:rPr lang="zh-CN" altLang="zh-CN" sz="2000" kern="100" dirty="0" smtClean="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a:t>
            </a:r>
            <a:endParaRPr lang="zh-CN" altLang="zh-CN" sz="2000" kern="100" dirty="0" smtClean="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7214" y="411510"/>
            <a:ext cx="8647507" cy="4292600"/>
          </a:xfrm>
          <a:prstGeom prst="rect">
            <a:avLst/>
          </a:prstGeom>
        </p:spPr>
        <p:txBody>
          <a:bodyPr>
            <a:spAutoFit/>
          </a:bodyPr>
          <a:lstStyle/>
          <a:p>
            <a:pPr algn="just">
              <a:lnSpc>
                <a:spcPct val="150000"/>
              </a:lnSpc>
              <a:spcAft>
                <a:spcPts val="0"/>
              </a:spcAft>
            </a:pPr>
            <a:r>
              <a:rPr lang="zh-CN" altLang="zh-CN" sz="2600" b="1"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600" b="1" kern="100" dirty="0">
                <a:latin typeface="Times New Roman" panose="02020603050405020304"/>
                <a:ea typeface="华文细黑" panose="02010600040101010101" charset="-122"/>
                <a:cs typeface="Times New Roman" panose="02020603050405020304"/>
              </a:rPr>
              <a:t>　</a:t>
            </a:r>
            <a:r>
              <a:rPr lang="zh-CN" altLang="zh-CN" sz="2600" b="1" kern="100" dirty="0">
                <a:solidFill>
                  <a:srgbClr val="E46C0A"/>
                </a:solidFill>
                <a:latin typeface="Times New Roman" panose="02020603050405020304"/>
                <a:ea typeface="华文细黑" panose="02010600040101010101" charset="-122"/>
                <a:cs typeface="Times New Roman" panose="02020603050405020304"/>
              </a:rPr>
              <a:t>这两句从声与色的角度描写了山泉的情态。山泉平缓流淌时，清澈见底，水面映照天光云色；凌空而下时，水石相激，作风雨之声。山泉虽然无名，却有映地照天、兴风作雨的奇观。这两句与前面两句形成了先抑后扬</a:t>
            </a:r>
            <a:r>
              <a:rPr lang="en-US" altLang="zh-CN" sz="2600" b="1" kern="100" dirty="0">
                <a:solidFill>
                  <a:srgbClr val="E46C0A"/>
                </a:solidFill>
                <a:latin typeface="Times New Roman" panose="02020603050405020304"/>
                <a:ea typeface="华文细黑" panose="02010600040101010101" charset="-122"/>
                <a:cs typeface="Courier New" panose="02070309020205020404"/>
              </a:rPr>
              <a:t>(</a:t>
            </a:r>
            <a:r>
              <a:rPr lang="zh-CN" altLang="zh-CN" sz="2600" b="1" kern="100" dirty="0">
                <a:solidFill>
                  <a:srgbClr val="E46C0A"/>
                </a:solidFill>
                <a:latin typeface="Times New Roman" panose="02020603050405020304"/>
                <a:ea typeface="华文细黑" panose="02010600040101010101" charset="-122"/>
                <a:cs typeface="Times New Roman" panose="02020603050405020304"/>
              </a:rPr>
              <a:t>欲扬先抑</a:t>
            </a:r>
            <a:r>
              <a:rPr lang="en-US" altLang="zh-CN" sz="2600" b="1" kern="100" dirty="0">
                <a:solidFill>
                  <a:srgbClr val="E46C0A"/>
                </a:solidFill>
                <a:latin typeface="Times New Roman" panose="02020603050405020304"/>
                <a:ea typeface="华文细黑" panose="02010600040101010101" charset="-122"/>
                <a:cs typeface="Courier New" panose="02070309020205020404"/>
              </a:rPr>
              <a:t>)</a:t>
            </a:r>
            <a:r>
              <a:rPr lang="zh-CN" altLang="zh-CN" sz="2600" b="1" kern="100" dirty="0">
                <a:solidFill>
                  <a:srgbClr val="E46C0A"/>
                </a:solidFill>
                <a:latin typeface="Times New Roman" panose="02020603050405020304"/>
                <a:ea typeface="华文细黑" panose="02010600040101010101" charset="-122"/>
                <a:cs typeface="Times New Roman" panose="02020603050405020304"/>
              </a:rPr>
              <a:t>的效果。前两句写山泉的平凡无名，为抑；这两句凸现泉流山中的奇观，为扬。如此描写也为最后两句称赞山泉做了铺垫</a:t>
            </a:r>
            <a:r>
              <a:rPr lang="zh-CN" altLang="zh-CN" sz="2600" b="1" kern="100" dirty="0" smtClean="0">
                <a:solidFill>
                  <a:srgbClr val="E46C0A"/>
                </a:solidFill>
                <a:latin typeface="Times New Roman" panose="02020603050405020304"/>
                <a:ea typeface="华文细黑" panose="02010600040101010101" charset="-122"/>
                <a:cs typeface="Times New Roman" panose="02020603050405020304"/>
              </a:rPr>
              <a:t>。</a:t>
            </a:r>
            <a:endParaRPr lang="zh-CN" altLang="zh-CN" sz="1050" b="1"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79512" y="1347614"/>
            <a:ext cx="8697996" cy="3416320"/>
          </a:xfrm>
          <a:prstGeom prst="rect">
            <a:avLst/>
          </a:prstGeom>
          <a:noFill/>
        </p:spPr>
        <p:txBody>
          <a:bodyPr wrap="square" rtlCol="0">
            <a:spAutoFit/>
          </a:bodyPr>
          <a:lstStyle/>
          <a:p>
            <a:pPr algn="just">
              <a:lnSpc>
                <a:spcPct val="150000"/>
              </a:lnSpc>
              <a:spcAft>
                <a:spcPts val="0"/>
              </a:spcAft>
            </a:pPr>
            <a:r>
              <a:rPr lang="zh-CN" altLang="zh-CN" sz="2400" kern="100" dirty="0">
                <a:latin typeface="Times New Roman" panose="02020603050405020304"/>
                <a:ea typeface="华文细黑" panose="02010600040101010101" charset="-122"/>
                <a:cs typeface="Times New Roman" panose="02020603050405020304"/>
              </a:rPr>
              <a:t>就连天上的月亮也称为</a:t>
            </a:r>
            <a:r>
              <a:rPr lang="zh-CN" altLang="zh-CN" sz="2400" kern="100" dirty="0">
                <a:solidFill>
                  <a:srgbClr val="FF0000"/>
                </a:solidFill>
                <a:latin typeface="Times New Roman" panose="02020603050405020304"/>
                <a:ea typeface="华文细黑" panose="02010600040101010101" charset="-122"/>
                <a:cs typeface="Times New Roman" panose="02020603050405020304"/>
              </a:rPr>
              <a:t>汉月</a:t>
            </a:r>
            <a:r>
              <a:rPr lang="zh-CN" altLang="zh-CN" sz="2400" kern="100" dirty="0">
                <a:latin typeface="Times New Roman" panose="02020603050405020304"/>
                <a:ea typeface="华文细黑" panose="02010600040101010101" charset="-122"/>
                <a:cs typeface="Times New Roman" panose="02020603050405020304"/>
              </a:rPr>
              <a:t>。不仅如此，一般的边塞诗在提及周边少数民族时，也往往沿袭汉代的称谓，把交战对方称为匈奴，把其首领称为单于、左贤。在称颂战地英雄时，常常提到的也是汉代的霍去病、李广、卫青、班超、马援等，以呼唤英雄精神的回归。这种汉代情结既是对历史的继承，又是对历史的超越，是唐代边塞征战诗所特有的一种文化现象</a:t>
            </a:r>
            <a:r>
              <a:rPr lang="zh-CN" altLang="zh-CN" sz="2400" kern="100" dirty="0" smtClean="0">
                <a:latin typeface="Times New Roman" panose="02020603050405020304"/>
                <a:ea typeface="华文细黑" panose="02010600040101010101" charset="-122"/>
                <a:cs typeface="Times New Roman" panose="02020603050405020304"/>
              </a:rPr>
              <a:t>。</a:t>
            </a:r>
            <a:endParaRPr lang="zh-CN" altLang="zh-CN" sz="2400" kern="100" dirty="0">
              <a:latin typeface="宋体" panose="02010600030101010101" pitchFamily="2" charset="-122"/>
              <a:cs typeface="Courier New" panose="02070309020205020404"/>
            </a:endParaRPr>
          </a:p>
        </p:txBody>
      </p:sp>
      <p:sp>
        <p:nvSpPr>
          <p:cNvPr id="4" name="矩形 3"/>
          <p:cNvSpPr/>
          <p:nvPr/>
        </p:nvSpPr>
        <p:spPr>
          <a:xfrm>
            <a:off x="162250" y="36709"/>
            <a:ext cx="8821322" cy="1323439"/>
          </a:xfrm>
          <a:prstGeom prst="rect">
            <a:avLst/>
          </a:prstGeom>
        </p:spPr>
        <p:txBody>
          <a:bodyPr>
            <a:spAutoFit/>
          </a:bodyPr>
          <a:lstStyle/>
          <a:p>
            <a:pPr algn="just">
              <a:lnSpc>
                <a:spcPts val="4800"/>
              </a:lnSpc>
              <a:spcAft>
                <a:spcPts val="0"/>
              </a:spcAft>
            </a:pPr>
            <a:r>
              <a:rPr lang="en-US" altLang="zh-CN" sz="2400" dirty="0" smtClean="0">
                <a:latin typeface="Times New Roman" panose="02020603050405020304"/>
                <a:ea typeface="华文细黑" panose="02010600040101010101" charset="-122"/>
                <a:cs typeface="Times New Roman" panose="02020603050405020304"/>
              </a:rPr>
              <a:t>          </a:t>
            </a:r>
            <a:r>
              <a:rPr lang="zh-CN" altLang="zh-CN" sz="2400" dirty="0" smtClean="0">
                <a:latin typeface="Times New Roman" panose="02020603050405020304"/>
                <a:ea typeface="华文细黑" panose="02010600040101010101" charset="-122"/>
                <a:cs typeface="Times New Roman" panose="02020603050405020304"/>
              </a:rPr>
              <a:t>另</a:t>
            </a:r>
            <a:r>
              <a:rPr lang="zh-CN" altLang="zh-CN" sz="2400" dirty="0">
                <a:latin typeface="Times New Roman" panose="02020603050405020304"/>
                <a:ea typeface="华文细黑" panose="02010600040101010101" charset="-122"/>
                <a:cs typeface="Times New Roman" panose="02020603050405020304"/>
              </a:rPr>
              <a:t>外，在唐代的边塞征战诗中，还有着一种浓郁的汉代情结：以汉代</a:t>
            </a:r>
            <a:r>
              <a:rPr lang="zh-CN" altLang="zh-CN" sz="2400" dirty="0" smtClean="0">
                <a:latin typeface="Times New Roman" panose="02020603050405020304"/>
                <a:ea typeface="华文细黑" panose="02010600040101010101" charset="-122"/>
                <a:cs typeface="Times New Roman" panose="02020603050405020304"/>
              </a:rPr>
              <a:t>唐</a:t>
            </a:r>
            <a:r>
              <a:rPr lang="en-US" altLang="zh-CN" sz="2400" dirty="0" smtClean="0">
                <a:latin typeface="Times New Roman" panose="02020603050405020304"/>
                <a:ea typeface="华文细黑" panose="02010600040101010101" charset="-122"/>
                <a:cs typeface="Times New Roman" panose="02020603050405020304"/>
              </a:rPr>
              <a:t>,</a:t>
            </a:r>
            <a:r>
              <a:rPr lang="zh-CN" altLang="zh-CN" sz="2400" dirty="0" smtClean="0">
                <a:latin typeface="Times New Roman" panose="02020603050405020304"/>
                <a:ea typeface="华文细黑" panose="02010600040101010101" charset="-122"/>
                <a:cs typeface="Times New Roman" panose="02020603050405020304"/>
              </a:rPr>
              <a:t>出征</a:t>
            </a:r>
            <a:r>
              <a:rPr lang="zh-CN" altLang="zh-CN" sz="2400" dirty="0">
                <a:latin typeface="Times New Roman" panose="02020603050405020304"/>
                <a:ea typeface="华文细黑" panose="02010600040101010101" charset="-122"/>
                <a:cs typeface="Times New Roman" panose="02020603050405020304"/>
              </a:rPr>
              <a:t>的军队称为</a:t>
            </a:r>
            <a:r>
              <a:rPr lang="zh-CN" altLang="zh-CN" sz="2400" dirty="0">
                <a:solidFill>
                  <a:srgbClr val="FF0000"/>
                </a:solidFill>
                <a:latin typeface="Times New Roman" panose="02020603050405020304"/>
                <a:ea typeface="华文细黑" panose="02010600040101010101" charset="-122"/>
                <a:cs typeface="Times New Roman" panose="02020603050405020304"/>
              </a:rPr>
              <a:t>汉</a:t>
            </a:r>
            <a:r>
              <a:rPr lang="zh-CN" altLang="zh-CN" sz="2400" dirty="0" smtClean="0">
                <a:solidFill>
                  <a:srgbClr val="FF0000"/>
                </a:solidFill>
                <a:latin typeface="Times New Roman" panose="02020603050405020304"/>
                <a:ea typeface="华文细黑" panose="02010600040101010101" charset="-122"/>
                <a:cs typeface="Times New Roman" panose="02020603050405020304"/>
              </a:rPr>
              <a:t>兵</a:t>
            </a:r>
            <a:r>
              <a:rPr lang="en-US" altLang="zh-CN" sz="2400" dirty="0" smtClean="0">
                <a:latin typeface="Times New Roman" panose="02020603050405020304"/>
                <a:ea typeface="华文细黑" panose="02010600040101010101" charset="-122"/>
                <a:cs typeface="Times New Roman" panose="02020603050405020304"/>
              </a:rPr>
              <a:t>,</a:t>
            </a:r>
            <a:r>
              <a:rPr lang="zh-CN" altLang="zh-CN" sz="2400" dirty="0" smtClean="0">
                <a:latin typeface="Times New Roman" panose="02020603050405020304"/>
                <a:ea typeface="华文细黑" panose="02010600040101010101" charset="-122"/>
                <a:cs typeface="Times New Roman" panose="02020603050405020304"/>
              </a:rPr>
              <a:t>将领</a:t>
            </a:r>
            <a:r>
              <a:rPr lang="zh-CN" altLang="zh-CN" sz="2400" dirty="0">
                <a:latin typeface="Times New Roman" panose="02020603050405020304"/>
                <a:ea typeface="华文细黑" panose="02010600040101010101" charset="-122"/>
                <a:cs typeface="Times New Roman" panose="02020603050405020304"/>
              </a:rPr>
              <a:t>称为</a:t>
            </a:r>
            <a:r>
              <a:rPr lang="zh-CN" altLang="zh-CN" sz="2400" dirty="0">
                <a:solidFill>
                  <a:srgbClr val="FF0000"/>
                </a:solidFill>
                <a:latin typeface="Times New Roman" panose="02020603050405020304"/>
                <a:ea typeface="华文细黑" panose="02010600040101010101" charset="-122"/>
                <a:cs typeface="Times New Roman" panose="02020603050405020304"/>
              </a:rPr>
              <a:t>汉</a:t>
            </a:r>
            <a:r>
              <a:rPr lang="zh-CN" altLang="zh-CN" sz="2400" dirty="0" smtClean="0">
                <a:solidFill>
                  <a:srgbClr val="FF0000"/>
                </a:solidFill>
                <a:latin typeface="Times New Roman" panose="02020603050405020304"/>
                <a:ea typeface="华文细黑" panose="02010600040101010101" charset="-122"/>
                <a:cs typeface="Times New Roman" panose="02020603050405020304"/>
              </a:rPr>
              <a:t>将</a:t>
            </a:r>
            <a:r>
              <a:rPr lang="en-US" altLang="zh-CN" sz="2400" dirty="0" smtClean="0">
                <a:latin typeface="Times New Roman" panose="02020603050405020304"/>
                <a:ea typeface="华文细黑" panose="02010600040101010101" charset="-122"/>
                <a:cs typeface="Times New Roman" panose="02020603050405020304"/>
              </a:rPr>
              <a:t>,</a:t>
            </a:r>
            <a:r>
              <a:rPr lang="zh-CN" altLang="zh-CN" sz="2400" dirty="0" smtClean="0">
                <a:latin typeface="Times New Roman" panose="02020603050405020304"/>
                <a:ea typeface="华文细黑" panose="02010600040101010101" charset="-122"/>
                <a:cs typeface="Times New Roman" panose="02020603050405020304"/>
              </a:rPr>
              <a:t>边塞</a:t>
            </a:r>
            <a:r>
              <a:rPr lang="zh-CN" altLang="zh-CN" sz="2400" dirty="0">
                <a:latin typeface="Times New Roman" panose="02020603050405020304"/>
                <a:ea typeface="华文细黑" panose="02010600040101010101" charset="-122"/>
                <a:cs typeface="Times New Roman" panose="02020603050405020304"/>
              </a:rPr>
              <a:t>称为</a:t>
            </a:r>
            <a:r>
              <a:rPr lang="zh-CN" altLang="zh-CN" sz="2400" dirty="0">
                <a:solidFill>
                  <a:srgbClr val="FF0000"/>
                </a:solidFill>
                <a:latin typeface="Times New Roman" panose="02020603050405020304"/>
                <a:ea typeface="华文细黑" panose="02010600040101010101" charset="-122"/>
                <a:cs typeface="Times New Roman" panose="02020603050405020304"/>
              </a:rPr>
              <a:t>汉塞</a:t>
            </a:r>
            <a:r>
              <a:rPr lang="zh-CN" altLang="zh-CN" sz="2400" dirty="0">
                <a:latin typeface="Times New Roman" panose="02020603050405020304"/>
                <a:ea typeface="华文细黑" panose="02010600040101010101" charset="-122"/>
                <a:cs typeface="Times New Roman" panose="02020603050405020304"/>
              </a:rPr>
              <a:t>，</a:t>
            </a:r>
            <a:endParaRPr lang="en-US" altLang="zh-CN" sz="2400" kern="100" dirty="0" smtClean="0">
              <a:latin typeface="Times New Roman" panose="02020603050405020304"/>
              <a:ea typeface="华文细黑" panose="02010600040101010101" charset="-122"/>
              <a:cs typeface="Times New Roman" panose="02020603050405020304"/>
            </a:endParaRP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2076" y="572378"/>
            <a:ext cx="8733982" cy="3093154"/>
          </a:xfrm>
          <a:prstGeom prst="rect">
            <a:avLst/>
          </a:prstGeom>
        </p:spPr>
        <p:txBody>
          <a:bodyPr>
            <a:spAutoFit/>
          </a:bodyPr>
          <a:lstStyle/>
          <a:p>
            <a:pPr algn="just">
              <a:lnSpc>
                <a:spcPct val="150000"/>
              </a:lnSpc>
              <a:spcAft>
                <a:spcPts val="0"/>
              </a:spcAft>
            </a:pPr>
            <a:r>
              <a:rPr lang="en-US" altLang="zh-CN" sz="2600" kern="100" dirty="0">
                <a:solidFill>
                  <a:srgbClr val="FF0000"/>
                </a:solidFill>
                <a:latin typeface="Times New Roman" panose="02020603050405020304"/>
                <a:ea typeface="华文细黑" panose="02010600040101010101" charset="-122"/>
                <a:cs typeface="Courier New" panose="02070309020205020404"/>
              </a:rPr>
              <a:t>c.</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转</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endParaRPr lang="zh-CN" altLang="zh-CN" sz="1050" kern="100" dirty="0">
              <a:solidFill>
                <a:srgbClr val="FF0000"/>
              </a:solidFill>
              <a:latin typeface="宋体" panose="02010600030101010101" pitchFamily="2" charset="-122"/>
              <a:cs typeface="Courier New" panose="02070309020205020404"/>
            </a:endParaRPr>
          </a:p>
          <a:p>
            <a:pPr algn="just">
              <a:lnSpc>
                <a:spcPct val="150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转</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smtClean="0">
                <a:latin typeface="Times New Roman" panose="02020603050405020304"/>
                <a:ea typeface="华文细黑" panose="02010600040101010101" charset="-122"/>
                <a:cs typeface="Times New Roman" panose="02020603050405020304"/>
              </a:rPr>
              <a:t>句</a:t>
            </a:r>
            <a:r>
              <a:rPr lang="zh-CN" altLang="en-US" sz="2600" kern="100" dirty="0" smtClean="0">
                <a:latin typeface="Times New Roman" panose="02020603050405020304"/>
                <a:ea typeface="华文细黑" panose="02010600040101010101" charset="-122"/>
                <a:cs typeface="Times New Roman" panose="02020603050405020304"/>
              </a:rPr>
              <a:t>是</a:t>
            </a:r>
            <a:r>
              <a:rPr lang="zh-CN" altLang="zh-CN" sz="2600" kern="100" dirty="0" smtClean="0">
                <a:solidFill>
                  <a:srgbClr val="FF0000"/>
                </a:solidFill>
                <a:latin typeface="Times New Roman" panose="02020603050405020304"/>
                <a:ea typeface="华文细黑" panose="02010600040101010101" charset="-122"/>
                <a:cs typeface="Times New Roman" panose="02020603050405020304"/>
              </a:rPr>
              <a:t>绝句第</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三</a:t>
            </a:r>
            <a:r>
              <a:rPr lang="zh-CN" altLang="zh-CN" sz="2600" kern="100" dirty="0" smtClean="0">
                <a:solidFill>
                  <a:srgbClr val="FF0000"/>
                </a:solidFill>
                <a:latin typeface="Times New Roman" panose="02020603050405020304"/>
                <a:ea typeface="华文细黑" panose="02010600040101010101" charset="-122"/>
                <a:cs typeface="Times New Roman" panose="02020603050405020304"/>
              </a:rPr>
              <a:t>句</a:t>
            </a:r>
            <a:r>
              <a:rPr lang="zh-CN" altLang="en-US" sz="2600" kern="100" dirty="0" smtClean="0">
                <a:solidFill>
                  <a:srgbClr val="FF0000"/>
                </a:solidFill>
                <a:latin typeface="Times New Roman" panose="02020603050405020304"/>
                <a:ea typeface="华文细黑" panose="02010600040101010101" charset="-122"/>
                <a:cs typeface="Times New Roman" panose="02020603050405020304"/>
              </a:rPr>
              <a:t>，</a:t>
            </a:r>
            <a:r>
              <a:rPr lang="zh-CN" altLang="zh-CN" sz="2600" kern="100" dirty="0" smtClean="0">
                <a:solidFill>
                  <a:srgbClr val="FF0000"/>
                </a:solidFill>
                <a:latin typeface="Times New Roman" panose="02020603050405020304"/>
                <a:ea typeface="华文细黑" panose="02010600040101010101" charset="-122"/>
                <a:cs typeface="Times New Roman" panose="02020603050405020304"/>
              </a:rPr>
              <a:t>律诗颈</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联</a:t>
            </a:r>
            <a:r>
              <a:rPr lang="zh-CN" altLang="zh-CN" sz="2600" kern="100" dirty="0" smtClean="0">
                <a:latin typeface="Times New Roman" panose="02020603050405020304"/>
                <a:ea typeface="华文细黑" panose="02010600040101010101" charset="-122"/>
                <a:cs typeface="Times New Roman" panose="02020603050405020304"/>
              </a:rPr>
              <a:t>，词</a:t>
            </a:r>
            <a:r>
              <a:rPr lang="zh-CN" altLang="zh-CN" sz="2600" kern="100" dirty="0">
                <a:latin typeface="Times New Roman" panose="02020603050405020304"/>
                <a:ea typeface="华文细黑" panose="02010600040101010101" charset="-122"/>
                <a:cs typeface="Times New Roman" panose="02020603050405020304"/>
              </a:rPr>
              <a:t>曲中多指</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过片</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转</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句十分关键，往往由物及人，由景及情，由事及理，由浅入深，从正到反，思路的转换体现诗意的跳宕转折。抓住</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转</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句特点对解读诗意也很关键</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0"/>
            <a:ext cx="8561888" cy="2215991"/>
          </a:xfrm>
          <a:prstGeom prst="rect">
            <a:avLst/>
          </a:prstGeom>
        </p:spPr>
        <p:txBody>
          <a:bodyPr>
            <a:spAutoFit/>
          </a:bodyPr>
          <a:lstStyle/>
          <a:p>
            <a:pPr algn="just">
              <a:lnSpc>
                <a:spcPct val="150000"/>
              </a:lnSpc>
              <a:spcAft>
                <a:spcPts val="0"/>
              </a:spcAft>
            </a:pPr>
            <a:r>
              <a:rPr lang="zh-CN" altLang="zh-CN" sz="2000" kern="100" dirty="0">
                <a:solidFill>
                  <a:srgbClr val="E46C0A"/>
                </a:solidFill>
                <a:latin typeface="Times New Roman" panose="02020603050405020304"/>
                <a:ea typeface="华文细黑" panose="02010600040101010101" charset="-122"/>
                <a:cs typeface="Times New Roman" panose="02020603050405020304"/>
              </a:rPr>
              <a:t>练中悟</a:t>
            </a:r>
            <a:r>
              <a:rPr lang="en-US" altLang="zh-CN" sz="2000" kern="100" dirty="0">
                <a:solidFill>
                  <a:srgbClr val="E46C0A"/>
                </a:solidFill>
                <a:latin typeface="Times New Roman" panose="02020603050405020304"/>
                <a:ea typeface="华文细黑" panose="02010600040101010101" charset="-122"/>
                <a:cs typeface="Courier New" panose="02070309020205020404"/>
              </a:rPr>
              <a:t>5</a:t>
            </a:r>
            <a:r>
              <a:rPr lang="zh-CN" altLang="zh-CN" sz="2000" kern="100" dirty="0">
                <a:latin typeface="Times New Roman" panose="02020603050405020304"/>
                <a:ea typeface="华文细黑" panose="02010600040101010101" charset="-122"/>
                <a:cs typeface="Times New Roman" panose="02020603050405020304"/>
              </a:rPr>
              <a:t>　阅读下面这首宋诗，然后回答问题。</a:t>
            </a:r>
            <a:endParaRPr lang="zh-CN" altLang="zh-CN" sz="2000" kern="100" dirty="0">
              <a:latin typeface="宋体" panose="02010600030101010101" pitchFamily="2" charset="-122"/>
              <a:cs typeface="Courier New" panose="02070309020205020404"/>
            </a:endParaRPr>
          </a:p>
          <a:p>
            <a:pPr algn="ctr">
              <a:lnSpc>
                <a:spcPct val="150000"/>
              </a:lnSpc>
              <a:spcAft>
                <a:spcPts val="0"/>
              </a:spcAft>
            </a:pPr>
            <a:r>
              <a:rPr lang="zh-CN" altLang="zh-CN" sz="2400" kern="100" dirty="0">
                <a:latin typeface="Times New Roman" panose="02020603050405020304"/>
                <a:ea typeface="华文细黑" panose="02010600040101010101" charset="-122"/>
                <a:cs typeface="Times New Roman" panose="02020603050405020304"/>
              </a:rPr>
              <a:t>望湖楼晚</a:t>
            </a:r>
            <a:r>
              <a:rPr lang="zh-CN" altLang="zh-CN" sz="2400" kern="100" dirty="0" smtClean="0">
                <a:latin typeface="Times New Roman" panose="02020603050405020304"/>
                <a:ea typeface="华文细黑" panose="02010600040101010101" charset="-122"/>
                <a:cs typeface="Times New Roman" panose="02020603050405020304"/>
              </a:rPr>
              <a:t>景</a:t>
            </a:r>
            <a:r>
              <a:rPr lang="en-US" altLang="zh-CN" sz="2400" kern="100" dirty="0" smtClean="0">
                <a:latin typeface="Times New Roman" panose="02020603050405020304"/>
                <a:ea typeface="华文细黑" panose="02010600040101010101" charset="-122"/>
                <a:cs typeface="Times New Roman" panose="02020603050405020304"/>
              </a:rPr>
              <a:t>    </a:t>
            </a:r>
            <a:r>
              <a:rPr lang="zh-CN" altLang="zh-CN" sz="2000" kern="100" dirty="0" smtClean="0">
                <a:latin typeface="Times New Roman" panose="02020603050405020304"/>
                <a:ea typeface="华文细黑" panose="02010600040101010101" charset="-122"/>
                <a:cs typeface="Times New Roman" panose="02020603050405020304"/>
              </a:rPr>
              <a:t>苏轼</a:t>
            </a:r>
            <a:endParaRPr lang="zh-CN" altLang="zh-CN" sz="2000" kern="100" dirty="0">
              <a:latin typeface="宋体" panose="02010600030101010101" pitchFamily="2" charset="-122"/>
              <a:cs typeface="Courier New" panose="02070309020205020404"/>
            </a:endParaRPr>
          </a:p>
          <a:p>
            <a:pPr algn="ctr">
              <a:lnSpc>
                <a:spcPct val="150000"/>
              </a:lnSpc>
              <a:spcAft>
                <a:spcPts val="0"/>
              </a:spcAft>
            </a:pPr>
            <a:r>
              <a:rPr lang="zh-CN" altLang="zh-CN" sz="2400" kern="100" dirty="0">
                <a:latin typeface="Times New Roman" panose="02020603050405020304"/>
                <a:ea typeface="华文细黑" panose="02010600040101010101" charset="-122"/>
                <a:cs typeface="Times New Roman" panose="02020603050405020304"/>
              </a:rPr>
              <a:t>横风吹雨入楼斜，壮观应须好句夸。</a:t>
            </a:r>
            <a:endParaRPr lang="zh-CN" altLang="zh-CN" sz="2400" kern="100" dirty="0">
              <a:latin typeface="宋体" panose="02010600030101010101" pitchFamily="2" charset="-122"/>
              <a:cs typeface="Courier New" panose="02070309020205020404"/>
            </a:endParaRPr>
          </a:p>
          <a:p>
            <a:pPr algn="ctr">
              <a:lnSpc>
                <a:spcPct val="150000"/>
              </a:lnSpc>
              <a:spcAft>
                <a:spcPts val="0"/>
              </a:spcAft>
            </a:pPr>
            <a:r>
              <a:rPr lang="zh-CN" altLang="zh-CN" sz="2400" kern="100" dirty="0">
                <a:latin typeface="Times New Roman" panose="02020603050405020304"/>
                <a:ea typeface="华文细黑" panose="02010600040101010101" charset="-122"/>
                <a:cs typeface="Times New Roman" panose="02020603050405020304"/>
              </a:rPr>
              <a:t>雨过潮平江海碧，电光时掣紫金蛇</a:t>
            </a:r>
            <a:r>
              <a:rPr lang="zh-CN" altLang="zh-CN" sz="2400" kern="100" dirty="0" smtClean="0">
                <a:latin typeface="Times New Roman" panose="02020603050405020304"/>
                <a:ea typeface="华文细黑" panose="02010600040101010101" charset="-122"/>
                <a:cs typeface="Times New Roman" panose="02020603050405020304"/>
              </a:rPr>
              <a:t>。</a:t>
            </a:r>
            <a:endParaRPr lang="zh-CN" altLang="zh-CN" sz="2400" kern="100" dirty="0">
              <a:latin typeface="宋体" panose="02010600030101010101" pitchFamily="2" charset="-122"/>
              <a:cs typeface="Courier New" panose="02070309020205020404"/>
            </a:endParaRPr>
          </a:p>
        </p:txBody>
      </p:sp>
      <p:sp>
        <p:nvSpPr>
          <p:cNvPr id="4" name="矩形 3"/>
          <p:cNvSpPr/>
          <p:nvPr/>
        </p:nvSpPr>
        <p:spPr>
          <a:xfrm>
            <a:off x="323528" y="2211710"/>
            <a:ext cx="8477117" cy="1892826"/>
          </a:xfrm>
          <a:prstGeom prst="rect">
            <a:avLst/>
          </a:prstGeom>
        </p:spPr>
        <p:txBody>
          <a:bodyPr>
            <a:spAutoFit/>
          </a:bodyPr>
          <a:lstStyle/>
          <a:p>
            <a:pPr lvl="0" algn="just">
              <a:lnSpc>
                <a:spcPct val="150000"/>
              </a:lnSpc>
            </a:pPr>
            <a:r>
              <a:rPr lang="zh-CN" altLang="zh-CN" sz="2600" kern="100" dirty="0">
                <a:solidFill>
                  <a:prstClr val="black"/>
                </a:solidFill>
                <a:latin typeface="Times New Roman" panose="02020603050405020304"/>
                <a:ea typeface="华文细黑" panose="02010600040101010101" charset="-122"/>
                <a:cs typeface="Times New Roman" panose="02020603050405020304"/>
              </a:rPr>
              <a:t>第三句描写相对静止的画面，请说说它的作用</a:t>
            </a:r>
            <a:r>
              <a:rPr lang="zh-CN" altLang="zh-CN" sz="2600" kern="100" dirty="0" smtClean="0">
                <a:solidFill>
                  <a:prstClr val="black"/>
                </a:solidFill>
                <a:latin typeface="Times New Roman" panose="02020603050405020304"/>
                <a:ea typeface="华文细黑" panose="02010600040101010101" charset="-122"/>
                <a:cs typeface="Times New Roman" panose="02020603050405020304"/>
              </a:rPr>
              <a:t>。</a:t>
            </a:r>
            <a:endParaRPr lang="en-US" altLang="zh-CN" sz="2600" kern="100" dirty="0">
              <a:solidFill>
                <a:schemeClr val="accent6">
                  <a:lumMod val="75000"/>
                </a:schemeClr>
              </a:solidFill>
              <a:latin typeface="宋体" panose="02010600030101010101" pitchFamily="2" charset="-122"/>
              <a:cs typeface="Courier New" panose="02070309020205020404"/>
            </a:endParaRPr>
          </a:p>
          <a:p>
            <a:pPr algn="just">
              <a:lnSpc>
                <a:spcPct val="150000"/>
              </a:lnSpc>
              <a:spcAft>
                <a:spcPts val="0"/>
              </a:spcAft>
            </a:pPr>
            <a:r>
              <a:rPr lang="zh-CN" altLang="zh-CN" sz="2600"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600" kern="100" dirty="0">
                <a:latin typeface="Times New Roman" panose="02020603050405020304"/>
                <a:ea typeface="华文细黑" panose="02010600040101010101" charset="-122"/>
                <a:cs typeface="Times New Roman" panose="02020603050405020304"/>
              </a:rPr>
              <a:t>　</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从</a:t>
            </a: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横风吹雨</a:t>
            </a: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转入</a:t>
            </a: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雨过潮平</a:t>
            </a: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，为描写雷电蓄势，承上启下</a:t>
            </a:r>
            <a:r>
              <a:rPr lang="zh-CN" altLang="zh-CN" sz="2600" kern="100" dirty="0" smtClean="0">
                <a:solidFill>
                  <a:srgbClr val="E46C0A"/>
                </a:solidFill>
                <a:latin typeface="Times New Roman" panose="02020603050405020304"/>
                <a:ea typeface="华文细黑" panose="02010600040101010101" charset="-122"/>
                <a:cs typeface="Times New Roman" panose="02020603050405020304"/>
              </a:rPr>
              <a:t>。</a:t>
            </a:r>
            <a:endParaRPr lang="zh-CN" altLang="zh-CN" sz="260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blinds(horizontal)">
                                      <p:cBhvr>
                                        <p:cTn id="1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1557" y="0"/>
            <a:ext cx="9002443" cy="5392245"/>
          </a:xfrm>
          <a:prstGeom prst="rect">
            <a:avLst/>
          </a:prstGeom>
        </p:spPr>
        <p:txBody>
          <a:bodyPr wrap="square">
            <a:spAutoFit/>
          </a:bodyPr>
          <a:lstStyle/>
          <a:p>
            <a:pPr algn="just">
              <a:lnSpc>
                <a:spcPct val="140000"/>
              </a:lnSpc>
              <a:spcAft>
                <a:spcPts val="0"/>
              </a:spcAft>
            </a:pPr>
            <a:r>
              <a:rPr lang="en-US" altLang="zh-CN" sz="2600" kern="100" dirty="0">
                <a:solidFill>
                  <a:srgbClr val="FF0000"/>
                </a:solidFill>
                <a:latin typeface="Times New Roman" panose="02020603050405020304"/>
                <a:ea typeface="华文细黑" panose="02010600040101010101" charset="-122"/>
                <a:cs typeface="Courier New" panose="02070309020205020404"/>
              </a:rPr>
              <a:t>d</a:t>
            </a:r>
            <a:r>
              <a:rPr lang="pl-PL" altLang="zh-CN" sz="2600" kern="100" dirty="0">
                <a:solidFill>
                  <a:srgbClr val="FF0000"/>
                </a:solidFill>
                <a:latin typeface="Times New Roman" panose="02020603050405020304"/>
                <a:ea typeface="华文细黑" panose="02010600040101010101" charset="-122"/>
                <a:cs typeface="Courier New" panose="02070309020205020404"/>
              </a:rPr>
              <a:t>.</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合</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endParaRPr lang="zh-CN" altLang="zh-CN" sz="1050" kern="100" dirty="0">
              <a:solidFill>
                <a:srgbClr val="FF0000"/>
              </a:solidFill>
              <a:latin typeface="宋体" panose="02010600030101010101" pitchFamily="2" charset="-122"/>
              <a:cs typeface="Courier New" panose="02070309020205020404"/>
            </a:endParaRPr>
          </a:p>
          <a:p>
            <a:pPr algn="just">
              <a:lnSpc>
                <a:spcPct val="140000"/>
              </a:lnSpc>
              <a:spcAft>
                <a:spcPts val="0"/>
              </a:spcAft>
            </a:pPr>
            <a:r>
              <a:rPr lang="en-US" altLang="zh-CN" sz="2200" kern="100" dirty="0" smtClean="0">
                <a:solidFill>
                  <a:srgbClr val="FF0000"/>
                </a:solidFill>
                <a:latin typeface="宋体" panose="02010600030101010101" pitchFamily="2" charset="-122"/>
                <a:ea typeface="华文细黑" panose="02010600040101010101" charset="-122"/>
                <a:cs typeface="Times New Roman" panose="02020603050405020304"/>
              </a:rPr>
              <a:t>“</a:t>
            </a:r>
            <a:r>
              <a:rPr lang="zh-CN" altLang="zh-CN" sz="2200" kern="100" dirty="0">
                <a:solidFill>
                  <a:srgbClr val="FF0000"/>
                </a:solidFill>
                <a:latin typeface="Times New Roman" panose="02020603050405020304"/>
                <a:ea typeface="华文细黑" panose="02010600040101010101" charset="-122"/>
                <a:cs typeface="Times New Roman" panose="02020603050405020304"/>
              </a:rPr>
              <a:t>合</a:t>
            </a:r>
            <a:r>
              <a:rPr lang="en-US" altLang="zh-CN" sz="2200" kern="100"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200" kern="100" dirty="0">
                <a:solidFill>
                  <a:srgbClr val="FF0000"/>
                </a:solidFill>
                <a:latin typeface="Times New Roman" panose="02020603050405020304"/>
                <a:ea typeface="华文细黑" panose="02010600040101010101" charset="-122"/>
                <a:cs typeface="Times New Roman" panose="02020603050405020304"/>
              </a:rPr>
              <a:t>是结句</a:t>
            </a:r>
            <a:r>
              <a:rPr lang="zh-CN" altLang="zh-CN" sz="2200" kern="100" dirty="0">
                <a:latin typeface="Times New Roman" panose="02020603050405020304"/>
                <a:ea typeface="华文细黑" panose="02010600040101010101" charset="-122"/>
                <a:cs typeface="Times New Roman" panose="02020603050405020304"/>
              </a:rPr>
              <a:t>，全诗不论写景、抒情、叙事、阐理，</a:t>
            </a:r>
            <a:r>
              <a:rPr lang="en-US" altLang="zh-CN" sz="2200" kern="100" dirty="0">
                <a:latin typeface="宋体" panose="02010600030101010101" pitchFamily="2" charset="-122"/>
                <a:ea typeface="华文细黑" panose="02010600040101010101" charset="-122"/>
                <a:cs typeface="Times New Roman" panose="02020603050405020304"/>
              </a:rPr>
              <a:t>“</a:t>
            </a:r>
            <a:r>
              <a:rPr lang="zh-CN" altLang="zh-CN" sz="2200" kern="100" dirty="0">
                <a:latin typeface="Times New Roman" panose="02020603050405020304"/>
                <a:ea typeface="华文细黑" panose="02010600040101010101" charset="-122"/>
                <a:cs typeface="Times New Roman" panose="02020603050405020304"/>
              </a:rPr>
              <a:t>合</a:t>
            </a:r>
            <a:r>
              <a:rPr lang="en-US" altLang="zh-CN" sz="2200" kern="100" dirty="0">
                <a:latin typeface="宋体" panose="02010600030101010101" pitchFamily="2" charset="-122"/>
                <a:ea typeface="华文细黑" panose="02010600040101010101" charset="-122"/>
                <a:cs typeface="Times New Roman" panose="02020603050405020304"/>
              </a:rPr>
              <a:t>”</a:t>
            </a:r>
            <a:r>
              <a:rPr lang="zh-CN" altLang="zh-CN" sz="2200" kern="100" dirty="0">
                <a:latin typeface="Times New Roman" panose="02020603050405020304"/>
                <a:ea typeface="华文细黑" panose="02010600040101010101" charset="-122"/>
                <a:cs typeface="Times New Roman" panose="02020603050405020304"/>
              </a:rPr>
              <a:t>句水到渠成，往往</a:t>
            </a:r>
            <a:r>
              <a:rPr lang="zh-CN" altLang="zh-CN" sz="2200" kern="100" dirty="0">
                <a:solidFill>
                  <a:srgbClr val="FF0000"/>
                </a:solidFill>
                <a:latin typeface="Times New Roman" panose="02020603050405020304"/>
                <a:ea typeface="华文细黑" panose="02010600040101010101" charset="-122"/>
                <a:cs typeface="Times New Roman" panose="02020603050405020304"/>
              </a:rPr>
              <a:t>是诗歌主旨或诗人感情的凝聚之处</a:t>
            </a:r>
            <a:r>
              <a:rPr lang="zh-CN" altLang="zh-CN" sz="2200" kern="100" dirty="0" smtClean="0">
                <a:latin typeface="Times New Roman" panose="02020603050405020304"/>
                <a:ea typeface="华文细黑" panose="02010600040101010101" charset="-122"/>
                <a:cs typeface="Times New Roman" panose="02020603050405020304"/>
              </a:rPr>
              <a:t>。</a:t>
            </a:r>
            <a:endParaRPr lang="en-US" altLang="zh-CN" sz="2200" kern="100" dirty="0" smtClean="0">
              <a:latin typeface="Times New Roman" panose="02020603050405020304"/>
              <a:ea typeface="华文细黑" panose="02010600040101010101" charset="-122"/>
              <a:cs typeface="Times New Roman" panose="02020603050405020304"/>
            </a:endParaRPr>
          </a:p>
          <a:p>
            <a:pPr algn="just">
              <a:lnSpc>
                <a:spcPct val="140000"/>
              </a:lnSpc>
              <a:spcAft>
                <a:spcPts val="0"/>
              </a:spcAft>
            </a:pPr>
            <a:r>
              <a:rPr lang="en-US" altLang="zh-CN" sz="2200" kern="100" dirty="0" smtClean="0">
                <a:latin typeface="宋体" panose="02010600030101010101" pitchFamily="2" charset="-122"/>
                <a:ea typeface="华文细黑" panose="02010600040101010101" charset="-122"/>
                <a:cs typeface="Times New Roman" panose="02020603050405020304"/>
              </a:rPr>
              <a:t>“</a:t>
            </a:r>
            <a:r>
              <a:rPr lang="zh-CN" altLang="zh-CN" sz="2200" kern="100" dirty="0">
                <a:latin typeface="Times New Roman" panose="02020603050405020304"/>
                <a:ea typeface="华文细黑" panose="02010600040101010101" charset="-122"/>
                <a:cs typeface="Times New Roman" panose="02020603050405020304"/>
              </a:rPr>
              <a:t>合</a:t>
            </a:r>
            <a:r>
              <a:rPr lang="en-US" altLang="zh-CN" sz="2200" kern="100" dirty="0">
                <a:latin typeface="宋体" panose="02010600030101010101" pitchFamily="2" charset="-122"/>
                <a:ea typeface="华文细黑" panose="02010600040101010101" charset="-122"/>
                <a:cs typeface="Times New Roman" panose="02020603050405020304"/>
              </a:rPr>
              <a:t>”</a:t>
            </a:r>
            <a:r>
              <a:rPr lang="zh-CN" altLang="zh-CN" sz="2200" kern="100" dirty="0">
                <a:latin typeface="Times New Roman" panose="02020603050405020304"/>
                <a:ea typeface="华文细黑" panose="02010600040101010101" charset="-122"/>
                <a:cs typeface="Times New Roman" panose="02020603050405020304"/>
              </a:rPr>
              <a:t>句的作用一般有三种</a:t>
            </a:r>
            <a:r>
              <a:rPr lang="zh-CN" altLang="zh-CN" sz="2200" kern="100" dirty="0" smtClean="0">
                <a:latin typeface="Times New Roman" panose="02020603050405020304"/>
                <a:ea typeface="华文细黑" panose="02010600040101010101" charset="-122"/>
                <a:cs typeface="Times New Roman" panose="02020603050405020304"/>
              </a:rPr>
              <a:t>：</a:t>
            </a:r>
            <a:endParaRPr lang="en-US" altLang="zh-CN" sz="2200" kern="100" dirty="0" smtClean="0">
              <a:latin typeface="Times New Roman" panose="02020603050405020304"/>
              <a:ea typeface="华文细黑" panose="02010600040101010101" charset="-122"/>
              <a:cs typeface="Times New Roman" panose="02020603050405020304"/>
            </a:endParaRPr>
          </a:p>
          <a:p>
            <a:pPr algn="just">
              <a:lnSpc>
                <a:spcPct val="140000"/>
              </a:lnSpc>
              <a:spcAft>
                <a:spcPts val="0"/>
              </a:spcAft>
            </a:pPr>
            <a:r>
              <a:rPr lang="en-US" altLang="zh-CN" sz="2200" kern="100" dirty="0" smtClean="0">
                <a:solidFill>
                  <a:srgbClr val="FF0000"/>
                </a:solidFill>
                <a:latin typeface="宋体" panose="02010600030101010101" pitchFamily="2" charset="-122"/>
                <a:ea typeface="华文细黑" panose="02010600040101010101" charset="-122"/>
                <a:cs typeface="Times New Roman" panose="02020603050405020304"/>
              </a:rPr>
              <a:t>①</a:t>
            </a:r>
            <a:r>
              <a:rPr lang="zh-CN" altLang="zh-CN" sz="2200" kern="100" dirty="0">
                <a:solidFill>
                  <a:srgbClr val="FF0000"/>
                </a:solidFill>
                <a:latin typeface="Times New Roman" panose="02020603050405020304"/>
                <a:ea typeface="华文细黑" panose="02010600040101010101" charset="-122"/>
                <a:cs typeface="Times New Roman" panose="02020603050405020304"/>
              </a:rPr>
              <a:t>呼应开篇或诗题，圆合首尾</a:t>
            </a:r>
            <a:r>
              <a:rPr lang="zh-CN" altLang="zh-CN" sz="2200" kern="100" dirty="0" smtClean="0">
                <a:solidFill>
                  <a:srgbClr val="FF0000"/>
                </a:solidFill>
                <a:latin typeface="Times New Roman" panose="02020603050405020304"/>
                <a:ea typeface="华文细黑" panose="02010600040101010101" charset="-122"/>
                <a:cs typeface="Times New Roman" panose="02020603050405020304"/>
              </a:rPr>
              <a:t>；</a:t>
            </a:r>
            <a:endParaRPr lang="en-US" altLang="zh-CN" sz="2200" kern="100" dirty="0" smtClean="0">
              <a:solidFill>
                <a:srgbClr val="FF0000"/>
              </a:solidFill>
              <a:latin typeface="Times New Roman" panose="02020603050405020304"/>
              <a:ea typeface="华文细黑" panose="02010600040101010101" charset="-122"/>
              <a:cs typeface="Times New Roman" panose="02020603050405020304"/>
            </a:endParaRPr>
          </a:p>
          <a:p>
            <a:pPr algn="just">
              <a:lnSpc>
                <a:spcPct val="140000"/>
              </a:lnSpc>
              <a:spcAft>
                <a:spcPts val="0"/>
              </a:spcAft>
            </a:pPr>
            <a:r>
              <a:rPr lang="en-US" altLang="zh-CN" sz="2200" kern="100" dirty="0" smtClean="0">
                <a:solidFill>
                  <a:srgbClr val="FF0000"/>
                </a:solidFill>
                <a:latin typeface="宋体" panose="02010600030101010101" pitchFamily="2" charset="-122"/>
                <a:ea typeface="华文细黑" panose="02010600040101010101" charset="-122"/>
                <a:cs typeface="Times New Roman" panose="02020603050405020304"/>
              </a:rPr>
              <a:t>②</a:t>
            </a:r>
            <a:r>
              <a:rPr lang="zh-CN" altLang="zh-CN" sz="2200" kern="100" dirty="0">
                <a:solidFill>
                  <a:srgbClr val="FF0000"/>
                </a:solidFill>
                <a:latin typeface="Times New Roman" panose="02020603050405020304"/>
                <a:ea typeface="华文细黑" panose="02010600040101010101" charset="-122"/>
                <a:cs typeface="Times New Roman" panose="02020603050405020304"/>
              </a:rPr>
              <a:t>对比前文或总结全诗，卒章显志</a:t>
            </a:r>
            <a:r>
              <a:rPr lang="zh-CN" altLang="zh-CN" sz="2200" kern="100" dirty="0" smtClean="0">
                <a:solidFill>
                  <a:srgbClr val="FF0000"/>
                </a:solidFill>
                <a:latin typeface="Times New Roman" panose="02020603050405020304"/>
                <a:ea typeface="华文细黑" panose="02010600040101010101" charset="-122"/>
                <a:cs typeface="Times New Roman" panose="02020603050405020304"/>
              </a:rPr>
              <a:t>；</a:t>
            </a:r>
            <a:endParaRPr lang="en-US" altLang="zh-CN" sz="2200" kern="100" dirty="0" smtClean="0">
              <a:solidFill>
                <a:srgbClr val="FF0000"/>
              </a:solidFill>
              <a:latin typeface="Times New Roman" panose="02020603050405020304"/>
              <a:ea typeface="华文细黑" panose="02010600040101010101" charset="-122"/>
              <a:cs typeface="Times New Roman" panose="02020603050405020304"/>
            </a:endParaRPr>
          </a:p>
          <a:p>
            <a:pPr algn="just">
              <a:lnSpc>
                <a:spcPct val="140000"/>
              </a:lnSpc>
              <a:spcAft>
                <a:spcPts val="0"/>
              </a:spcAft>
            </a:pPr>
            <a:r>
              <a:rPr lang="en-US" altLang="zh-CN" sz="2200" kern="100" dirty="0" smtClean="0">
                <a:solidFill>
                  <a:srgbClr val="FF0000"/>
                </a:solidFill>
                <a:latin typeface="宋体" panose="02010600030101010101" pitchFamily="2" charset="-122"/>
                <a:ea typeface="华文细黑" panose="02010600040101010101" charset="-122"/>
                <a:cs typeface="Times New Roman" panose="02020603050405020304"/>
              </a:rPr>
              <a:t>③</a:t>
            </a:r>
            <a:r>
              <a:rPr lang="zh-CN" altLang="zh-CN" sz="2200" kern="100" dirty="0">
                <a:solidFill>
                  <a:srgbClr val="FF0000"/>
                </a:solidFill>
                <a:latin typeface="Times New Roman" panose="02020603050405020304"/>
                <a:ea typeface="华文细黑" panose="02010600040101010101" charset="-122"/>
                <a:cs typeface="Times New Roman" panose="02020603050405020304"/>
              </a:rPr>
              <a:t>以景结情，含蓄蕴藉，余味无穷</a:t>
            </a:r>
            <a:r>
              <a:rPr lang="zh-CN" altLang="zh-CN" sz="2200" kern="100" dirty="0" smtClean="0">
                <a:solidFill>
                  <a:srgbClr val="FF0000"/>
                </a:solidFill>
                <a:latin typeface="Times New Roman" panose="02020603050405020304"/>
                <a:ea typeface="华文细黑" panose="02010600040101010101" charset="-122"/>
                <a:cs typeface="Times New Roman" panose="02020603050405020304"/>
              </a:rPr>
              <a:t>。</a:t>
            </a:r>
            <a:endParaRPr lang="en-US" altLang="zh-CN" sz="2200" kern="100" dirty="0" smtClean="0">
              <a:solidFill>
                <a:srgbClr val="FF0000"/>
              </a:solidFill>
              <a:latin typeface="Times New Roman" panose="02020603050405020304"/>
              <a:ea typeface="华文细黑" panose="02010600040101010101" charset="-122"/>
              <a:cs typeface="Times New Roman" panose="02020603050405020304"/>
            </a:endParaRPr>
          </a:p>
          <a:p>
            <a:pPr algn="just">
              <a:lnSpc>
                <a:spcPct val="140000"/>
              </a:lnSpc>
              <a:spcAft>
                <a:spcPts val="0"/>
              </a:spcAft>
            </a:pPr>
            <a:r>
              <a:rPr lang="en-US" altLang="zh-CN" sz="2200" kern="100" dirty="0" smtClean="0">
                <a:latin typeface="宋体" panose="02010600030101010101" pitchFamily="2" charset="-122"/>
                <a:ea typeface="华文细黑" panose="02010600040101010101" charset="-122"/>
                <a:cs typeface="Times New Roman" panose="02020603050405020304"/>
              </a:rPr>
              <a:t>“</a:t>
            </a:r>
            <a:r>
              <a:rPr lang="zh-CN" altLang="zh-CN" sz="2200" kern="100" dirty="0">
                <a:latin typeface="Times New Roman" panose="02020603050405020304"/>
                <a:ea typeface="华文细黑" panose="02010600040101010101" charset="-122"/>
                <a:cs typeface="Times New Roman" panose="02020603050405020304"/>
              </a:rPr>
              <a:t>合</a:t>
            </a:r>
            <a:r>
              <a:rPr lang="en-US" altLang="zh-CN" sz="2200" kern="100" dirty="0">
                <a:latin typeface="宋体" panose="02010600030101010101" pitchFamily="2" charset="-122"/>
                <a:ea typeface="华文细黑" panose="02010600040101010101" charset="-122"/>
                <a:cs typeface="Times New Roman" panose="02020603050405020304"/>
              </a:rPr>
              <a:t>”</a:t>
            </a:r>
            <a:r>
              <a:rPr lang="zh-CN" altLang="zh-CN" sz="2200" kern="100" dirty="0">
                <a:latin typeface="Times New Roman" panose="02020603050405020304"/>
                <a:ea typeface="华文细黑" panose="02010600040101010101" charset="-122"/>
                <a:cs typeface="Times New Roman" panose="02020603050405020304"/>
              </a:rPr>
              <a:t>的方式很多，但基本上分为两类</a:t>
            </a:r>
            <a:r>
              <a:rPr lang="zh-CN" altLang="zh-CN" sz="2200" kern="100" dirty="0" smtClean="0">
                <a:latin typeface="Times New Roman" panose="02020603050405020304"/>
                <a:ea typeface="华文细黑" panose="02010600040101010101" charset="-122"/>
                <a:cs typeface="Times New Roman" panose="02020603050405020304"/>
              </a:rPr>
              <a:t>：</a:t>
            </a:r>
            <a:endParaRPr lang="en-US" altLang="zh-CN" sz="2200" kern="100" dirty="0" smtClean="0">
              <a:latin typeface="Times New Roman" panose="02020603050405020304"/>
              <a:ea typeface="华文细黑" panose="02010600040101010101" charset="-122"/>
              <a:cs typeface="Times New Roman" panose="02020603050405020304"/>
            </a:endParaRPr>
          </a:p>
          <a:p>
            <a:pPr algn="just">
              <a:lnSpc>
                <a:spcPct val="140000"/>
              </a:lnSpc>
              <a:spcAft>
                <a:spcPts val="0"/>
              </a:spcAft>
            </a:pPr>
            <a:r>
              <a:rPr lang="zh-CN" altLang="zh-CN" sz="2000" b="1" kern="100" dirty="0" smtClean="0">
                <a:latin typeface="Times New Roman" panose="02020603050405020304"/>
                <a:ea typeface="华文细黑" panose="02010600040101010101" charset="-122"/>
                <a:cs typeface="Times New Roman" panose="02020603050405020304"/>
              </a:rPr>
              <a:t>一</a:t>
            </a:r>
            <a:r>
              <a:rPr lang="zh-CN" altLang="zh-CN" sz="2000" b="1" kern="100" dirty="0">
                <a:latin typeface="Times New Roman" panose="02020603050405020304"/>
                <a:ea typeface="华文细黑" panose="02010600040101010101" charset="-122"/>
                <a:cs typeface="Times New Roman" panose="02020603050405020304"/>
              </a:rPr>
              <a:t>是直笔明接，即直接抒情、言志、阐理</a:t>
            </a:r>
            <a:r>
              <a:rPr lang="zh-CN" altLang="zh-CN" sz="2000" b="1" kern="100" dirty="0" smtClean="0">
                <a:latin typeface="Times New Roman" panose="02020603050405020304"/>
                <a:ea typeface="华文细黑" panose="02010600040101010101" charset="-122"/>
                <a:cs typeface="Times New Roman" panose="02020603050405020304"/>
              </a:rPr>
              <a:t>；</a:t>
            </a:r>
            <a:endParaRPr lang="en-US" altLang="zh-CN" sz="2000" b="1" kern="100" dirty="0" smtClean="0">
              <a:latin typeface="Times New Roman" panose="02020603050405020304"/>
              <a:ea typeface="华文细黑" panose="02010600040101010101" charset="-122"/>
              <a:cs typeface="Times New Roman" panose="02020603050405020304"/>
            </a:endParaRPr>
          </a:p>
          <a:p>
            <a:pPr algn="just">
              <a:lnSpc>
                <a:spcPct val="140000"/>
              </a:lnSpc>
              <a:spcAft>
                <a:spcPts val="0"/>
              </a:spcAft>
            </a:pPr>
            <a:r>
              <a:rPr lang="zh-CN" altLang="zh-CN" sz="2000" b="1" kern="100" dirty="0" smtClean="0">
                <a:latin typeface="Times New Roman" panose="02020603050405020304"/>
                <a:ea typeface="华文细黑" panose="02010600040101010101" charset="-122"/>
                <a:cs typeface="Times New Roman" panose="02020603050405020304"/>
              </a:rPr>
              <a:t>二</a:t>
            </a:r>
            <a:r>
              <a:rPr lang="zh-CN" altLang="zh-CN" sz="2000" b="1" kern="100" dirty="0">
                <a:latin typeface="Times New Roman" panose="02020603050405020304"/>
                <a:ea typeface="华文细黑" panose="02010600040101010101" charset="-122"/>
                <a:cs typeface="Times New Roman" panose="02020603050405020304"/>
              </a:rPr>
              <a:t>是曲笔收束，用折射、暗示、象征等方法曲折表达作者的感情、寄托诗歌的主旨</a:t>
            </a:r>
            <a:r>
              <a:rPr lang="zh-CN" altLang="zh-CN" sz="2000" b="1" kern="100" dirty="0" smtClean="0">
                <a:latin typeface="Times New Roman" panose="02020603050405020304"/>
                <a:ea typeface="华文细黑" panose="02010600040101010101" charset="-122"/>
                <a:cs typeface="Times New Roman" panose="02020603050405020304"/>
              </a:rPr>
              <a:t>。</a:t>
            </a:r>
            <a:endParaRPr lang="zh-CN" altLang="zh-CN" sz="2000" b="1"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8561888" cy="2262158"/>
          </a:xfrm>
          <a:prstGeom prst="rect">
            <a:avLst/>
          </a:prstGeom>
        </p:spPr>
        <p:txBody>
          <a:bodyPr>
            <a:spAutoFit/>
          </a:bodyPr>
          <a:lstStyle/>
          <a:p>
            <a:pPr algn="just">
              <a:lnSpc>
                <a:spcPct val="150000"/>
              </a:lnSpc>
              <a:spcAft>
                <a:spcPts val="0"/>
              </a:spcAft>
            </a:pPr>
            <a:r>
              <a:rPr lang="zh-CN" altLang="zh-CN" sz="2000" kern="100" dirty="0">
                <a:solidFill>
                  <a:srgbClr val="E46C0A"/>
                </a:solidFill>
                <a:latin typeface="Times New Roman" panose="02020603050405020304"/>
                <a:ea typeface="华文细黑" panose="02010600040101010101" charset="-122"/>
                <a:cs typeface="Times New Roman" panose="02020603050405020304"/>
              </a:rPr>
              <a:t>练中悟</a:t>
            </a:r>
            <a:r>
              <a:rPr lang="en-US" altLang="zh-CN" sz="2000" kern="100" dirty="0">
                <a:solidFill>
                  <a:srgbClr val="E46C0A"/>
                </a:solidFill>
                <a:latin typeface="Times New Roman" panose="02020603050405020304"/>
                <a:ea typeface="华文细黑" panose="02010600040101010101" charset="-122"/>
                <a:cs typeface="Courier New" panose="02070309020205020404"/>
              </a:rPr>
              <a:t>6</a:t>
            </a:r>
            <a:r>
              <a:rPr lang="zh-CN" altLang="zh-CN" sz="2000" kern="100" dirty="0">
                <a:latin typeface="Times New Roman" panose="02020603050405020304"/>
                <a:ea typeface="华文细黑" panose="02010600040101010101" charset="-122"/>
                <a:cs typeface="Times New Roman" panose="02020603050405020304"/>
              </a:rPr>
              <a:t>　阅读下面这首诗，然后回答问题。</a:t>
            </a:r>
            <a:endParaRPr lang="zh-CN" altLang="zh-CN" sz="2000" kern="100" dirty="0">
              <a:latin typeface="宋体" panose="02010600030101010101" pitchFamily="2" charset="-122"/>
              <a:cs typeface="Courier New" panose="02070309020205020404"/>
            </a:endParaRPr>
          </a:p>
          <a:p>
            <a:pPr algn="ctr">
              <a:lnSpc>
                <a:spcPct val="150000"/>
              </a:lnSpc>
              <a:spcAft>
                <a:spcPts val="0"/>
              </a:spcAft>
            </a:pPr>
            <a:r>
              <a:rPr lang="zh-CN" altLang="zh-CN" sz="2400" kern="100" dirty="0">
                <a:latin typeface="Times New Roman" panose="02020603050405020304"/>
                <a:ea typeface="华文细黑" panose="02010600040101010101" charset="-122"/>
                <a:cs typeface="Times New Roman" panose="02020603050405020304"/>
              </a:rPr>
              <a:t>碛中</a:t>
            </a:r>
            <a:r>
              <a:rPr lang="zh-CN" altLang="zh-CN" sz="2400" kern="100" dirty="0" smtClean="0">
                <a:latin typeface="Times New Roman" panose="02020603050405020304"/>
                <a:ea typeface="华文细黑" panose="02010600040101010101" charset="-122"/>
                <a:cs typeface="Times New Roman" panose="02020603050405020304"/>
              </a:rPr>
              <a:t>作</a:t>
            </a:r>
            <a:r>
              <a:rPr lang="en-US" altLang="zh-CN" sz="2400" kern="100" dirty="0" smtClean="0">
                <a:latin typeface="Times New Roman" panose="02020603050405020304"/>
                <a:ea typeface="华文细黑" panose="02010600040101010101" charset="-122"/>
                <a:cs typeface="Times New Roman" panose="02020603050405020304"/>
              </a:rPr>
              <a:t>     </a:t>
            </a:r>
            <a:r>
              <a:rPr lang="zh-CN" altLang="zh-CN" sz="2400" kern="100" dirty="0" smtClean="0">
                <a:latin typeface="Times New Roman" panose="02020603050405020304"/>
                <a:ea typeface="华文细黑" panose="02010600040101010101" charset="-122"/>
                <a:cs typeface="Times New Roman" panose="02020603050405020304"/>
              </a:rPr>
              <a:t>岑参</a:t>
            </a:r>
            <a:endParaRPr lang="zh-CN" altLang="zh-CN" sz="2400" kern="100" dirty="0">
              <a:latin typeface="宋体" panose="02010600030101010101" pitchFamily="2" charset="-122"/>
              <a:cs typeface="Courier New" panose="02070309020205020404"/>
            </a:endParaRPr>
          </a:p>
          <a:p>
            <a:pPr algn="ctr">
              <a:lnSpc>
                <a:spcPct val="150000"/>
              </a:lnSpc>
              <a:spcAft>
                <a:spcPts val="0"/>
              </a:spcAft>
            </a:pPr>
            <a:r>
              <a:rPr lang="zh-CN" altLang="zh-CN" sz="2400" kern="100" dirty="0">
                <a:latin typeface="Times New Roman" panose="02020603050405020304"/>
                <a:ea typeface="华文细黑" panose="02010600040101010101" charset="-122"/>
                <a:cs typeface="Times New Roman" panose="02020603050405020304"/>
              </a:rPr>
              <a:t>走马西来欲到天，辞家见月两回圆。</a:t>
            </a:r>
            <a:endParaRPr lang="zh-CN" altLang="zh-CN" sz="2400" kern="100" dirty="0">
              <a:latin typeface="宋体" panose="02010600030101010101" pitchFamily="2" charset="-122"/>
              <a:cs typeface="Courier New" panose="02070309020205020404"/>
            </a:endParaRPr>
          </a:p>
          <a:p>
            <a:pPr algn="ctr">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今夜未知何处宿，平沙万里绝人烟</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
        <p:nvSpPr>
          <p:cNvPr id="4" name="矩形 3"/>
          <p:cNvSpPr/>
          <p:nvPr/>
        </p:nvSpPr>
        <p:spPr>
          <a:xfrm>
            <a:off x="107504" y="2050346"/>
            <a:ext cx="8561888" cy="3091815"/>
          </a:xfrm>
          <a:prstGeom prst="rect">
            <a:avLst/>
          </a:prstGeom>
        </p:spPr>
        <p:txBody>
          <a:bodyPr>
            <a:spAutoFit/>
          </a:bodyPr>
          <a:lstStyle/>
          <a:p>
            <a:pPr lvl="0" algn="just">
              <a:lnSpc>
                <a:spcPct val="150000"/>
              </a:lnSpc>
            </a:pPr>
            <a:r>
              <a:rPr lang="zh-CN" altLang="zh-CN" sz="2600" kern="100" dirty="0">
                <a:solidFill>
                  <a:prstClr val="black"/>
                </a:solidFill>
                <a:latin typeface="Times New Roman" panose="02020603050405020304"/>
                <a:ea typeface="华文细黑" panose="02010600040101010101" charset="-122"/>
                <a:cs typeface="Times New Roman" panose="02020603050405020304"/>
              </a:rPr>
              <a:t>试赏析本诗末句的作用。</a:t>
            </a:r>
            <a:endParaRPr lang="zh-CN" altLang="zh-CN" sz="1050" kern="100" dirty="0">
              <a:solidFill>
                <a:prstClr val="black"/>
              </a:solidFill>
              <a:latin typeface="宋体" panose="02010600030101010101" pitchFamily="2" charset="-122"/>
              <a:cs typeface="Courier New" panose="02070309020205020404"/>
            </a:endParaRPr>
          </a:p>
          <a:p>
            <a:pPr algn="just">
              <a:lnSpc>
                <a:spcPct val="150000"/>
              </a:lnSpc>
              <a:spcAft>
                <a:spcPts val="0"/>
              </a:spcAft>
            </a:pPr>
            <a:r>
              <a:rPr lang="zh-CN" altLang="zh-CN" sz="2600" b="1"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600" b="1" kern="100" dirty="0">
                <a:latin typeface="Times New Roman" panose="02020603050405020304"/>
                <a:ea typeface="华文细黑" panose="02010600040101010101" charset="-122"/>
                <a:cs typeface="Times New Roman" panose="02020603050405020304"/>
              </a:rPr>
              <a:t>　</a:t>
            </a:r>
            <a:r>
              <a:rPr lang="zh-CN" altLang="zh-CN" sz="2600" b="1" kern="100" dirty="0">
                <a:solidFill>
                  <a:srgbClr val="E46C0A"/>
                </a:solidFill>
                <a:latin typeface="Times New Roman" panose="02020603050405020304"/>
                <a:ea typeface="华文细黑" panose="02010600040101010101" charset="-122"/>
                <a:cs typeface="Times New Roman" panose="02020603050405020304"/>
              </a:rPr>
              <a:t>本诗末句并不正面回答第三句的疑问，而是以景结情，描写明月照耀下的朦胧、沉寂、荒无人烟的莽莽平沙，气象阔大，含蓄地暗示了戍边将士风餐露宿的艰苦生活，余味无穷</a:t>
            </a:r>
            <a:r>
              <a:rPr lang="zh-CN" altLang="zh-CN" sz="2600" b="1" kern="100" dirty="0" smtClean="0">
                <a:solidFill>
                  <a:srgbClr val="E46C0A"/>
                </a:solidFill>
                <a:latin typeface="Times New Roman" panose="02020603050405020304"/>
                <a:ea typeface="华文细黑" panose="02010600040101010101" charset="-122"/>
                <a:cs typeface="Times New Roman" panose="02020603050405020304"/>
              </a:rPr>
              <a:t>。</a:t>
            </a:r>
            <a:endParaRPr lang="zh-CN" altLang="zh-CN" sz="1050" b="1"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64554"/>
            <a:ext cx="9144000" cy="5924699"/>
          </a:xfrm>
          <a:prstGeom prst="rect">
            <a:avLst/>
          </a:prstGeom>
        </p:spPr>
        <p:txBody>
          <a:bodyPr wrap="square">
            <a:spAutoFit/>
          </a:bodyPr>
          <a:lstStyle/>
          <a:p>
            <a:pPr algn="just">
              <a:lnSpc>
                <a:spcPct val="150000"/>
              </a:lnSpc>
              <a:spcAft>
                <a:spcPts val="0"/>
              </a:spcAft>
            </a:pPr>
            <a:r>
              <a:rPr lang="en-US" altLang="zh-CN" sz="2600" b="1" kern="100" dirty="0">
                <a:solidFill>
                  <a:srgbClr val="7030A0"/>
                </a:solidFill>
                <a:latin typeface="宋体" panose="02010600030101010101" pitchFamily="2" charset="-122"/>
                <a:ea typeface="华文细黑" panose="02010600040101010101" charset="-122"/>
                <a:cs typeface="Times New Roman" panose="02020603050405020304"/>
              </a:rPr>
              <a:t>②</a:t>
            </a:r>
            <a:r>
              <a:rPr lang="zh-CN" altLang="zh-CN" sz="2600" b="1" kern="100" dirty="0">
                <a:solidFill>
                  <a:srgbClr val="7030A0"/>
                </a:solidFill>
                <a:latin typeface="Times New Roman" panose="02020603050405020304"/>
                <a:ea typeface="华文细黑" panose="02010600040101010101" charset="-122"/>
                <a:cs typeface="Times New Roman" panose="02020603050405020304"/>
              </a:rPr>
              <a:t>利用律诗中间两联对仗特点理解诗意，甚至艺术手法。</a:t>
            </a:r>
            <a:endParaRPr lang="zh-CN" altLang="zh-CN" sz="1050" b="1" kern="100" dirty="0">
              <a:solidFill>
                <a:srgbClr val="7030A0"/>
              </a:solidFill>
              <a:latin typeface="宋体" panose="02010600030101010101" pitchFamily="2" charset="-122"/>
              <a:cs typeface="Courier New" panose="02070309020205020404"/>
            </a:endParaRPr>
          </a:p>
          <a:p>
            <a:pPr>
              <a:lnSpc>
                <a:spcPct val="150000"/>
              </a:lnSpc>
            </a:pPr>
            <a:r>
              <a:rPr lang="zh-CN" altLang="zh-CN" sz="2000" b="1" dirty="0">
                <a:latin typeface="Times New Roman" panose="02020603050405020304"/>
                <a:ea typeface="华文细黑" panose="02010600040101010101" charset="-122"/>
                <a:cs typeface="Times New Roman" panose="02020603050405020304"/>
              </a:rPr>
              <a:t>对仗</a:t>
            </a:r>
            <a:r>
              <a:rPr lang="zh-CN" altLang="zh-CN" sz="2000" b="1" dirty="0" smtClean="0">
                <a:latin typeface="Times New Roman" panose="02020603050405020304"/>
                <a:ea typeface="华文细黑" panose="02010600040101010101" charset="-122"/>
                <a:cs typeface="Times New Roman" panose="02020603050405020304"/>
              </a:rPr>
              <a:t>，</a:t>
            </a:r>
            <a:r>
              <a:rPr lang="zh-CN" altLang="en-US" sz="2000" b="1" dirty="0" smtClean="0">
                <a:latin typeface="Times New Roman" panose="02020603050405020304"/>
                <a:ea typeface="华文细黑" panose="02010600040101010101" charset="-122"/>
                <a:cs typeface="Times New Roman" panose="02020603050405020304"/>
              </a:rPr>
              <a:t>即</a:t>
            </a:r>
            <a:r>
              <a:rPr lang="zh-CN" altLang="zh-CN" sz="2000" b="1" dirty="0" smtClean="0">
                <a:latin typeface="Times New Roman" panose="02020603050405020304"/>
                <a:ea typeface="华文细黑" panose="02010600040101010101" charset="-122"/>
                <a:cs typeface="Times New Roman" panose="02020603050405020304"/>
              </a:rPr>
              <a:t>对</a:t>
            </a:r>
            <a:r>
              <a:rPr lang="zh-CN" altLang="zh-CN" sz="2000" b="1" dirty="0">
                <a:latin typeface="Times New Roman" panose="02020603050405020304"/>
                <a:ea typeface="华文细黑" panose="02010600040101010101" charset="-122"/>
                <a:cs typeface="Times New Roman" panose="02020603050405020304"/>
              </a:rPr>
              <a:t>偶，</a:t>
            </a:r>
            <a:r>
              <a:rPr lang="zh-CN" altLang="zh-CN" sz="2000" b="1" dirty="0">
                <a:solidFill>
                  <a:srgbClr val="FF0000"/>
                </a:solidFill>
                <a:latin typeface="Times New Roman" panose="02020603050405020304"/>
                <a:ea typeface="华文细黑" panose="02010600040101010101" charset="-122"/>
                <a:cs typeface="Times New Roman" panose="02020603050405020304"/>
              </a:rPr>
              <a:t>只在律诗中称</a:t>
            </a:r>
            <a:r>
              <a:rPr lang="en-US" altLang="zh-CN" sz="2000" b="1"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000" b="1" dirty="0">
                <a:solidFill>
                  <a:srgbClr val="FF0000"/>
                </a:solidFill>
                <a:latin typeface="Times New Roman" panose="02020603050405020304"/>
                <a:ea typeface="华文细黑" panose="02010600040101010101" charset="-122"/>
                <a:cs typeface="Times New Roman" panose="02020603050405020304"/>
              </a:rPr>
              <a:t>对仗</a:t>
            </a:r>
            <a:r>
              <a:rPr lang="en-US" altLang="zh-CN" sz="2000" b="1"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000" b="1" dirty="0" smtClean="0">
                <a:latin typeface="Times New Roman" panose="02020603050405020304"/>
                <a:ea typeface="华文细黑" panose="02010600040101010101" charset="-122"/>
                <a:cs typeface="Times New Roman" panose="02020603050405020304"/>
              </a:rPr>
              <a:t>。从</a:t>
            </a:r>
            <a:r>
              <a:rPr lang="zh-CN" altLang="zh-CN" sz="2000" b="1" dirty="0">
                <a:latin typeface="Times New Roman" panose="02020603050405020304"/>
                <a:ea typeface="华文细黑" panose="02010600040101010101" charset="-122"/>
                <a:cs typeface="Times New Roman" panose="02020603050405020304"/>
              </a:rPr>
              <a:t>内容角</a:t>
            </a:r>
            <a:r>
              <a:rPr lang="zh-CN" altLang="zh-CN" sz="2000" b="1" dirty="0" smtClean="0">
                <a:latin typeface="Times New Roman" panose="02020603050405020304"/>
                <a:ea typeface="华文细黑" panose="02010600040101010101" charset="-122"/>
                <a:cs typeface="Times New Roman" panose="02020603050405020304"/>
              </a:rPr>
              <a:t>度分</a:t>
            </a:r>
            <a:r>
              <a:rPr lang="zh-CN" altLang="zh-CN" sz="2000" b="1" dirty="0">
                <a:latin typeface="Times New Roman" panose="02020603050405020304"/>
                <a:ea typeface="华文细黑" panose="02010600040101010101" charset="-122"/>
                <a:cs typeface="Times New Roman" panose="02020603050405020304"/>
              </a:rPr>
              <a:t>为</a:t>
            </a:r>
            <a:r>
              <a:rPr lang="zh-CN" altLang="zh-CN" sz="2000" b="1" dirty="0">
                <a:solidFill>
                  <a:srgbClr val="FF0000"/>
                </a:solidFill>
                <a:latin typeface="Times New Roman" panose="02020603050405020304"/>
                <a:ea typeface="华文细黑" panose="02010600040101010101" charset="-122"/>
                <a:cs typeface="Times New Roman" panose="02020603050405020304"/>
              </a:rPr>
              <a:t>正对、反对、串</a:t>
            </a:r>
            <a:r>
              <a:rPr lang="zh-CN" altLang="zh-CN" sz="2000" b="1" dirty="0" smtClean="0">
                <a:solidFill>
                  <a:srgbClr val="FF0000"/>
                </a:solidFill>
                <a:latin typeface="Times New Roman" panose="02020603050405020304"/>
                <a:ea typeface="华文细黑" panose="02010600040101010101" charset="-122"/>
                <a:cs typeface="Times New Roman" panose="02020603050405020304"/>
              </a:rPr>
              <a:t>对</a:t>
            </a:r>
            <a:r>
              <a:rPr lang="zh-CN" altLang="zh-CN" sz="2000" b="1" dirty="0" smtClean="0">
                <a:latin typeface="Times New Roman" panose="02020603050405020304"/>
                <a:ea typeface="华文细黑" panose="02010600040101010101" charset="-122"/>
                <a:cs typeface="Times New Roman" panose="02020603050405020304"/>
              </a:rPr>
              <a:t>。</a:t>
            </a:r>
            <a:endParaRPr lang="en-US" altLang="zh-CN" sz="2000" b="1" dirty="0" smtClean="0">
              <a:latin typeface="Times New Roman" panose="02020603050405020304"/>
              <a:ea typeface="华文细黑" panose="02010600040101010101" charset="-122"/>
              <a:cs typeface="Times New Roman" panose="02020603050405020304"/>
            </a:endParaRPr>
          </a:p>
          <a:p>
            <a:pPr>
              <a:lnSpc>
                <a:spcPct val="140000"/>
              </a:lnSpc>
            </a:pPr>
            <a:r>
              <a:rPr lang="zh-CN" altLang="zh-CN" sz="2000" b="1" dirty="0" smtClean="0">
                <a:solidFill>
                  <a:srgbClr val="0000FF"/>
                </a:solidFill>
                <a:latin typeface="Times New Roman" panose="02020603050405020304"/>
                <a:ea typeface="华文细黑" panose="02010600040101010101" charset="-122"/>
                <a:cs typeface="Times New Roman" panose="02020603050405020304"/>
              </a:rPr>
              <a:t>正</a:t>
            </a:r>
            <a:r>
              <a:rPr lang="zh-CN" altLang="zh-CN" sz="2000" b="1" dirty="0">
                <a:solidFill>
                  <a:srgbClr val="0000FF"/>
                </a:solidFill>
                <a:latin typeface="Times New Roman" panose="02020603050405020304"/>
                <a:ea typeface="华文细黑" panose="02010600040101010101" charset="-122"/>
                <a:cs typeface="Times New Roman" panose="02020603050405020304"/>
              </a:rPr>
              <a:t>对是指上下句从两个不同角度来说明同一个道理</a:t>
            </a:r>
            <a:r>
              <a:rPr lang="zh-CN" altLang="zh-CN" sz="2000" b="1" dirty="0">
                <a:latin typeface="Times New Roman" panose="02020603050405020304"/>
                <a:ea typeface="华文细黑" panose="02010600040101010101" charset="-122"/>
                <a:cs typeface="Times New Roman" panose="02020603050405020304"/>
              </a:rPr>
              <a:t>。</a:t>
            </a:r>
            <a:r>
              <a:rPr lang="zh-CN" altLang="zh-CN" sz="2000" dirty="0">
                <a:latin typeface="Times New Roman" panose="02020603050405020304"/>
                <a:ea typeface="华文细黑" panose="02010600040101010101" charset="-122"/>
                <a:cs typeface="Times New Roman" panose="02020603050405020304"/>
              </a:rPr>
              <a:t>如李白《登金陵凤凰台》</a:t>
            </a:r>
            <a:r>
              <a:rPr lang="en-US" altLang="zh-CN" sz="2000" dirty="0">
                <a:latin typeface="宋体" panose="02010600030101010101" pitchFamily="2" charset="-122"/>
                <a:ea typeface="华文细黑" panose="02010600040101010101" charset="-122"/>
                <a:cs typeface="Times New Roman" panose="02020603050405020304"/>
              </a:rPr>
              <a:t>“</a:t>
            </a:r>
            <a:r>
              <a:rPr lang="zh-CN" altLang="zh-CN" sz="2000" dirty="0">
                <a:latin typeface="Times New Roman" panose="02020603050405020304"/>
                <a:ea typeface="华文细黑" panose="02010600040101010101" charset="-122"/>
                <a:cs typeface="Times New Roman" panose="02020603050405020304"/>
              </a:rPr>
              <a:t>吴宫花草埋幽径，晋代衣冠成古丘</a:t>
            </a:r>
            <a:r>
              <a:rPr lang="en-US" altLang="zh-CN" sz="2000" dirty="0">
                <a:latin typeface="宋体" panose="02010600030101010101" pitchFamily="2" charset="-122"/>
                <a:ea typeface="华文细黑" panose="02010600040101010101" charset="-122"/>
                <a:cs typeface="Times New Roman" panose="02020603050405020304"/>
              </a:rPr>
              <a:t>”</a:t>
            </a:r>
            <a:r>
              <a:rPr lang="zh-CN" altLang="zh-CN" sz="2000" dirty="0">
                <a:latin typeface="Times New Roman" panose="02020603050405020304"/>
                <a:ea typeface="华文细黑" panose="02010600040101010101" charset="-122"/>
                <a:cs typeface="Times New Roman" panose="02020603050405020304"/>
              </a:rPr>
              <a:t>，从两个时代的角度抒发人事代谢、怀古伤今之情</a:t>
            </a:r>
            <a:r>
              <a:rPr lang="zh-CN" altLang="zh-CN" sz="2000" dirty="0" smtClean="0">
                <a:latin typeface="Times New Roman" panose="02020603050405020304"/>
                <a:ea typeface="华文细黑" panose="02010600040101010101" charset="-122"/>
                <a:cs typeface="Times New Roman" panose="02020603050405020304"/>
              </a:rPr>
              <a:t>。</a:t>
            </a:r>
            <a:endParaRPr lang="en-US" altLang="zh-CN" sz="2000" dirty="0" smtClean="0">
              <a:latin typeface="Times New Roman" panose="02020603050405020304"/>
              <a:ea typeface="华文细黑" panose="02010600040101010101" charset="-122"/>
              <a:cs typeface="Times New Roman" panose="02020603050405020304"/>
            </a:endParaRPr>
          </a:p>
          <a:p>
            <a:pPr>
              <a:lnSpc>
                <a:spcPct val="140000"/>
              </a:lnSpc>
            </a:pPr>
            <a:r>
              <a:rPr lang="zh-CN" altLang="zh-CN" sz="2000" b="1" dirty="0" smtClean="0">
                <a:solidFill>
                  <a:srgbClr val="0000FF"/>
                </a:solidFill>
                <a:latin typeface="Times New Roman" panose="02020603050405020304"/>
                <a:ea typeface="华文细黑" panose="02010600040101010101" charset="-122"/>
                <a:cs typeface="Times New Roman" panose="02020603050405020304"/>
              </a:rPr>
              <a:t>反</a:t>
            </a:r>
            <a:r>
              <a:rPr lang="zh-CN" altLang="zh-CN" sz="2000" b="1" dirty="0">
                <a:solidFill>
                  <a:srgbClr val="0000FF"/>
                </a:solidFill>
                <a:latin typeface="Times New Roman" panose="02020603050405020304"/>
                <a:ea typeface="华文细黑" panose="02010600040101010101" charset="-122"/>
                <a:cs typeface="Times New Roman" panose="02020603050405020304"/>
              </a:rPr>
              <a:t>对是指上下两句意义上互为对立。</a:t>
            </a:r>
            <a:r>
              <a:rPr lang="zh-CN" altLang="zh-CN" sz="2000" dirty="0">
                <a:latin typeface="Times New Roman" panose="02020603050405020304"/>
                <a:ea typeface="华文细黑" panose="02010600040101010101" charset="-122"/>
                <a:cs typeface="Times New Roman" panose="02020603050405020304"/>
              </a:rPr>
              <a:t>如高适《燕歌行》</a:t>
            </a:r>
            <a:r>
              <a:rPr lang="en-US" altLang="zh-CN" sz="2000" dirty="0">
                <a:latin typeface="宋体" panose="02010600030101010101" pitchFamily="2" charset="-122"/>
                <a:ea typeface="华文细黑" panose="02010600040101010101" charset="-122"/>
                <a:cs typeface="Times New Roman" panose="02020603050405020304"/>
              </a:rPr>
              <a:t>“</a:t>
            </a:r>
            <a:r>
              <a:rPr lang="zh-CN" altLang="zh-CN" sz="2000" dirty="0">
                <a:latin typeface="Times New Roman" panose="02020603050405020304"/>
                <a:ea typeface="华文细黑" panose="02010600040101010101" charset="-122"/>
                <a:cs typeface="Times New Roman" panose="02020603050405020304"/>
              </a:rPr>
              <a:t>战士军前半死生，美人帐下犹歌舞</a:t>
            </a:r>
            <a:r>
              <a:rPr lang="en-US" altLang="zh-CN" sz="2000" dirty="0">
                <a:latin typeface="宋体" panose="02010600030101010101" pitchFamily="2" charset="-122"/>
                <a:ea typeface="华文细黑" panose="02010600040101010101" charset="-122"/>
                <a:cs typeface="Times New Roman" panose="02020603050405020304"/>
              </a:rPr>
              <a:t>”</a:t>
            </a:r>
            <a:r>
              <a:rPr lang="zh-CN" altLang="zh-CN" sz="2000" dirty="0">
                <a:latin typeface="Times New Roman" panose="02020603050405020304"/>
                <a:ea typeface="华文细黑" panose="02010600040101010101" charset="-122"/>
                <a:cs typeface="Times New Roman" panose="02020603050405020304"/>
              </a:rPr>
              <a:t>，就是把军中战士和将帅的两种生活放置</a:t>
            </a:r>
            <a:r>
              <a:rPr lang="zh-CN" altLang="zh-CN" sz="2000" dirty="0" smtClean="0">
                <a:latin typeface="Times New Roman" panose="02020603050405020304"/>
                <a:ea typeface="华文细黑" panose="02010600040101010101" charset="-122"/>
                <a:cs typeface="Times New Roman" panose="02020603050405020304"/>
              </a:rPr>
              <a:t>在</a:t>
            </a:r>
            <a:r>
              <a:rPr lang="zh-CN" altLang="zh-CN" sz="2000" dirty="0" smtClean="0">
                <a:solidFill>
                  <a:prstClr val="black"/>
                </a:solidFill>
                <a:latin typeface="Times New Roman" panose="02020603050405020304"/>
                <a:ea typeface="华文细黑" panose="02010600040101010101" charset="-122"/>
                <a:cs typeface="Times New Roman" panose="02020603050405020304"/>
              </a:rPr>
              <a:t>一起，构成反差，从而抒发忧愤之情。</a:t>
            </a:r>
            <a:endParaRPr lang="en-US" altLang="zh-CN" sz="2000" dirty="0" smtClean="0">
              <a:solidFill>
                <a:prstClr val="black"/>
              </a:solidFill>
              <a:latin typeface="Times New Roman" panose="02020603050405020304"/>
              <a:ea typeface="华文细黑" panose="02010600040101010101" charset="-122"/>
              <a:cs typeface="Times New Roman" panose="02020603050405020304"/>
            </a:endParaRPr>
          </a:p>
          <a:p>
            <a:pPr>
              <a:lnSpc>
                <a:spcPct val="140000"/>
              </a:lnSpc>
            </a:pPr>
            <a:r>
              <a:rPr lang="zh-CN" altLang="zh-CN" sz="2000" b="1" dirty="0" smtClean="0">
                <a:solidFill>
                  <a:srgbClr val="0000FF"/>
                </a:solidFill>
                <a:latin typeface="Times New Roman" panose="02020603050405020304"/>
                <a:ea typeface="华文细黑" panose="02010600040101010101" charset="-122"/>
                <a:cs typeface="Times New Roman" panose="02020603050405020304"/>
              </a:rPr>
              <a:t>串对是指构成对偶的上下两句在语意上有承接、因果、假设等各种语法关系的一种对偶形式，亦称</a:t>
            </a:r>
            <a:r>
              <a:rPr lang="en-US" altLang="zh-CN" sz="2000" b="1" dirty="0" smtClean="0">
                <a:solidFill>
                  <a:srgbClr val="0000FF"/>
                </a:solidFill>
                <a:latin typeface="宋体" panose="02010600030101010101" pitchFamily="2" charset="-122"/>
                <a:ea typeface="华文细黑" panose="02010600040101010101" charset="-122"/>
                <a:cs typeface="Times New Roman" panose="02020603050405020304"/>
              </a:rPr>
              <a:t>“</a:t>
            </a:r>
            <a:r>
              <a:rPr lang="zh-CN" altLang="zh-CN" sz="2000" b="1" dirty="0" smtClean="0">
                <a:solidFill>
                  <a:srgbClr val="0000FF"/>
                </a:solidFill>
                <a:latin typeface="Times New Roman" panose="02020603050405020304"/>
                <a:ea typeface="华文细黑" panose="02010600040101010101" charset="-122"/>
                <a:cs typeface="Times New Roman" panose="02020603050405020304"/>
              </a:rPr>
              <a:t>流水对</a:t>
            </a:r>
            <a:r>
              <a:rPr lang="en-US" altLang="zh-CN" sz="2000" b="1" dirty="0" smtClean="0">
                <a:solidFill>
                  <a:srgbClr val="0000FF"/>
                </a:solidFill>
                <a:latin typeface="宋体" panose="02010600030101010101" pitchFamily="2" charset="-122"/>
                <a:ea typeface="华文细黑" panose="02010600040101010101" charset="-122"/>
                <a:cs typeface="Times New Roman" panose="02020603050405020304"/>
              </a:rPr>
              <a:t>”</a:t>
            </a:r>
            <a:r>
              <a:rPr lang="zh-CN" altLang="zh-CN" sz="2000" b="1" dirty="0" smtClean="0">
                <a:solidFill>
                  <a:srgbClr val="0000FF"/>
                </a:solidFill>
                <a:latin typeface="Times New Roman" panose="02020603050405020304"/>
                <a:ea typeface="华文细黑" panose="02010600040101010101" charset="-122"/>
                <a:cs typeface="Times New Roman" panose="02020603050405020304"/>
              </a:rPr>
              <a:t>或</a:t>
            </a:r>
            <a:r>
              <a:rPr lang="en-US" altLang="zh-CN" sz="2000" b="1" dirty="0" smtClean="0">
                <a:solidFill>
                  <a:srgbClr val="0000FF"/>
                </a:solidFill>
                <a:latin typeface="宋体" panose="02010600030101010101" pitchFamily="2" charset="-122"/>
                <a:ea typeface="华文细黑" panose="02010600040101010101" charset="-122"/>
                <a:cs typeface="Times New Roman" panose="02020603050405020304"/>
              </a:rPr>
              <a:t>“</a:t>
            </a:r>
            <a:r>
              <a:rPr lang="zh-CN" altLang="zh-CN" sz="2000" b="1" dirty="0" smtClean="0">
                <a:solidFill>
                  <a:srgbClr val="0000FF"/>
                </a:solidFill>
                <a:latin typeface="Times New Roman" panose="02020603050405020304"/>
                <a:ea typeface="华文细黑" panose="02010600040101010101" charset="-122"/>
                <a:cs typeface="Times New Roman" panose="02020603050405020304"/>
              </a:rPr>
              <a:t>走马对</a:t>
            </a:r>
            <a:r>
              <a:rPr lang="en-US" altLang="zh-CN" sz="2000" b="1" dirty="0" smtClean="0">
                <a:solidFill>
                  <a:srgbClr val="0000FF"/>
                </a:solidFill>
                <a:latin typeface="宋体" panose="02010600030101010101" pitchFamily="2" charset="-122"/>
                <a:ea typeface="华文细黑" panose="02010600040101010101" charset="-122"/>
                <a:cs typeface="Times New Roman" panose="02020603050405020304"/>
              </a:rPr>
              <a:t>”</a:t>
            </a:r>
            <a:r>
              <a:rPr lang="zh-CN" altLang="zh-CN" sz="2000" dirty="0" smtClean="0">
                <a:solidFill>
                  <a:prstClr val="black"/>
                </a:solidFill>
                <a:latin typeface="Times New Roman" panose="02020603050405020304"/>
                <a:ea typeface="华文细黑" panose="02010600040101010101" charset="-122"/>
                <a:cs typeface="Times New Roman" panose="02020603050405020304"/>
              </a:rPr>
              <a:t>。如杜甫《闻官军收河南河北》</a:t>
            </a:r>
            <a:r>
              <a:rPr lang="en-US" altLang="zh-CN" sz="2000" dirty="0" smtClean="0">
                <a:solidFill>
                  <a:prstClr val="black"/>
                </a:solidFill>
                <a:latin typeface="宋体" panose="02010600030101010101" pitchFamily="2" charset="-122"/>
                <a:ea typeface="华文细黑" panose="02010600040101010101" charset="-122"/>
                <a:cs typeface="Times New Roman" panose="02020603050405020304"/>
              </a:rPr>
              <a:t>“</a:t>
            </a:r>
            <a:r>
              <a:rPr lang="zh-CN" altLang="zh-CN" sz="2000" dirty="0" smtClean="0">
                <a:solidFill>
                  <a:prstClr val="black"/>
                </a:solidFill>
                <a:latin typeface="Times New Roman" panose="02020603050405020304"/>
                <a:ea typeface="华文细黑" panose="02010600040101010101" charset="-122"/>
                <a:cs typeface="Times New Roman" panose="02020603050405020304"/>
              </a:rPr>
              <a:t>即从巴峡穿巫峡，便下襄</a:t>
            </a:r>
            <a:r>
              <a:rPr lang="zh-CN" altLang="zh-CN" sz="2000" kern="100" dirty="0" smtClean="0">
                <a:latin typeface="Times New Roman" panose="02020603050405020304"/>
                <a:ea typeface="华文细黑" panose="02010600040101010101" charset="-122"/>
                <a:cs typeface="Times New Roman" panose="02020603050405020304"/>
              </a:rPr>
              <a:t>阳向洛阳</a:t>
            </a:r>
            <a:r>
              <a:rPr lang="en-US" altLang="zh-CN" sz="2000" kern="100" dirty="0" smtClean="0">
                <a:latin typeface="宋体" panose="02010600030101010101" pitchFamily="2" charset="-122"/>
                <a:ea typeface="华文细黑" panose="02010600040101010101" charset="-122"/>
                <a:cs typeface="Times New Roman" panose="02020603050405020304"/>
              </a:rPr>
              <a:t>”</a:t>
            </a:r>
            <a:r>
              <a:rPr lang="zh-CN" altLang="zh-CN" sz="2000" kern="100" dirty="0" smtClean="0">
                <a:latin typeface="Times New Roman" panose="02020603050405020304"/>
                <a:ea typeface="华文细黑" panose="02010600040101010101" charset="-122"/>
                <a:cs typeface="Times New Roman" panose="02020603050405020304"/>
              </a:rPr>
              <a:t>，两句说的是从四川出三峡而北上的行程，前后一贯，又有次序。分清对仗种类，可以更好地理解诗的内容。</a:t>
            </a:r>
            <a:endParaRPr lang="zh-CN" altLang="zh-CN" sz="2000" kern="100" dirty="0" smtClean="0">
              <a:latin typeface="宋体" panose="02010600030101010101" pitchFamily="2" charset="-122"/>
              <a:cs typeface="Courier New" panose="02070309020205020404"/>
            </a:endParaRPr>
          </a:p>
          <a:p>
            <a:pPr>
              <a:lnSpc>
                <a:spcPct val="150000"/>
              </a:lnSpc>
            </a:pPr>
            <a:endParaRPr lang="zh-CN" altLang="zh-CN" sz="200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347614"/>
            <a:ext cx="8733982" cy="1215910"/>
          </a:xfrm>
          <a:prstGeom prst="rect">
            <a:avLst/>
          </a:prstGeom>
        </p:spPr>
        <p:txBody>
          <a:bodyPr>
            <a:spAutoFit/>
          </a:bodyPr>
          <a:lstStyle/>
          <a:p>
            <a:pPr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另</a:t>
            </a:r>
            <a:r>
              <a:rPr lang="zh-CN" altLang="zh-CN" sz="2600" kern="100" dirty="0">
                <a:latin typeface="Times New Roman" panose="02020603050405020304"/>
                <a:ea typeface="华文细黑" panose="02010600040101010101" charset="-122"/>
                <a:cs typeface="Times New Roman" panose="02020603050405020304"/>
              </a:rPr>
              <a:t>外，根据律诗上下句词性相对、结构相同的形式特点还可以帮助我们理解词句的意思</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7136" y="358033"/>
            <a:ext cx="8168679" cy="3968115"/>
          </a:xfrm>
          <a:prstGeom prst="rect">
            <a:avLst/>
          </a:prstGeom>
        </p:spPr>
        <p:txBody>
          <a:bodyPr wrap="square" lIns="91406" tIns="45702" rIns="91406" bIns="45702">
            <a:spAutoFit/>
          </a:bodyPr>
          <a:lstStyle/>
          <a:p>
            <a:pPr algn="just">
              <a:lnSpc>
                <a:spcPct val="150000"/>
              </a:lnSpc>
              <a:spcAft>
                <a:spcPts val="0"/>
              </a:spcAft>
            </a:pPr>
            <a:r>
              <a:rPr lang="en-US" altLang="zh-CN" sz="2100" b="1" kern="100" dirty="0">
                <a:solidFill>
                  <a:srgbClr val="0000FF"/>
                </a:solidFill>
                <a:latin typeface="Times New Roman" panose="02020603050405020304"/>
                <a:ea typeface="华文细黑" panose="02010600040101010101" charset="-122"/>
                <a:cs typeface="Courier New" panose="02070309020205020404"/>
              </a:rPr>
              <a:t>(</a:t>
            </a:r>
            <a:r>
              <a:rPr lang="zh-CN" altLang="zh-CN" sz="2100" b="1" kern="100" dirty="0">
                <a:solidFill>
                  <a:srgbClr val="0000FF"/>
                </a:solidFill>
                <a:latin typeface="Times New Roman" panose="02020603050405020304"/>
                <a:ea typeface="华文细黑" panose="02010600040101010101" charset="-122"/>
                <a:cs typeface="Times New Roman" panose="02020603050405020304"/>
              </a:rPr>
              <a:t>二</a:t>
            </a:r>
            <a:r>
              <a:rPr lang="en-US" altLang="zh-CN" sz="2100" b="1" kern="100" dirty="0">
                <a:solidFill>
                  <a:srgbClr val="0000FF"/>
                </a:solidFill>
                <a:latin typeface="Times New Roman" panose="02020603050405020304"/>
                <a:ea typeface="华文细黑" panose="02010600040101010101" charset="-122"/>
                <a:cs typeface="Courier New" panose="02070309020205020404"/>
              </a:rPr>
              <a:t>)</a:t>
            </a:r>
            <a:r>
              <a:rPr lang="zh-CN" altLang="zh-CN" sz="2100" b="1" kern="100" dirty="0">
                <a:solidFill>
                  <a:srgbClr val="0000FF"/>
                </a:solidFill>
                <a:latin typeface="Times New Roman" panose="02020603050405020304"/>
                <a:ea typeface="华文细黑" panose="02010600040101010101" charset="-122"/>
                <a:cs typeface="Times New Roman" panose="02020603050405020304"/>
              </a:rPr>
              <a:t>细读，反复品读正文</a:t>
            </a:r>
            <a:endParaRPr lang="zh-CN" altLang="zh-CN" sz="785" b="1" kern="100" dirty="0">
              <a:solidFill>
                <a:srgbClr val="0000FF"/>
              </a:solidFill>
              <a:latin typeface="宋体" panose="02010600030101010101" pitchFamily="2" charset="-122"/>
              <a:cs typeface="Courier New" panose="02070309020205020404"/>
            </a:endParaRPr>
          </a:p>
          <a:p>
            <a:pPr algn="just">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中国古典诗歌大都篇幅短小，钱钟书用</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闪电战</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来形容古诗鉴赏。而其语言高度凝练、概括、含蓄而有跳跃性。因此，读诗时千万不能匆匆一扫而过，而应一个字一个字地品读，边读边想其意，力求还原诗歌画面。</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b="1" kern="100" dirty="0">
                <a:latin typeface="Times New Roman" panose="02020603050405020304"/>
                <a:ea typeface="华文细黑" panose="02010600040101010101" charset="-122"/>
                <a:cs typeface="Courier New" panose="02070309020205020404"/>
              </a:rPr>
              <a:t>1.</a:t>
            </a:r>
            <a:r>
              <a:rPr lang="zh-CN" altLang="zh-CN" sz="2100" b="1" kern="100" dirty="0">
                <a:latin typeface="Times New Roman" panose="02020603050405020304"/>
                <a:ea typeface="华文细黑" panose="02010600040101010101" charset="-122"/>
                <a:cs typeface="Times New Roman" panose="02020603050405020304"/>
              </a:rPr>
              <a:t>阅读步骤</a:t>
            </a:r>
            <a:endParaRPr lang="zh-CN" altLang="zh-CN" sz="785" b="1" kern="100" dirty="0">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(1)</a:t>
            </a:r>
            <a:r>
              <a:rPr lang="zh-CN" altLang="zh-CN" sz="21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多读全诗</a:t>
            </a:r>
            <a:r>
              <a:rPr lang="zh-CN" altLang="zh-CN" sz="2100" kern="100" dirty="0">
                <a:latin typeface="Times New Roman" panose="02020603050405020304"/>
                <a:ea typeface="华文细黑" panose="02010600040101010101" charset="-122"/>
                <a:cs typeface="Times New Roman" panose="02020603050405020304"/>
              </a:rPr>
              <a:t>。力求在</a:t>
            </a:r>
            <a:r>
              <a:rPr lang="en-US" altLang="zh-CN" sz="2100" kern="100" dirty="0">
                <a:latin typeface="Times New Roman" panose="02020603050405020304"/>
                <a:ea typeface="华文细黑" panose="02010600040101010101" charset="-122"/>
                <a:cs typeface="Courier New" panose="02070309020205020404"/>
              </a:rPr>
              <a:t>3</a:t>
            </a:r>
            <a:r>
              <a:rPr lang="zh-CN" altLang="zh-CN" sz="2100" kern="100" dirty="0">
                <a:latin typeface="Times New Roman" panose="02020603050405020304"/>
                <a:ea typeface="华文细黑" panose="02010600040101010101" charset="-122"/>
                <a:cs typeface="Times New Roman" panose="02020603050405020304"/>
              </a:rPr>
              <a:t>分钟左右至少读三遍诗，</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读书百遍，其义自见</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，先对全诗有个总体印象</a:t>
            </a:r>
            <a:r>
              <a:rPr lang="zh-CN" altLang="zh-CN" sz="2100" kern="100" dirty="0" smtClean="0">
                <a:latin typeface="Times New Roman" panose="02020603050405020304"/>
                <a:ea typeface="华文细黑" panose="02010600040101010101" charset="-122"/>
                <a:cs typeface="Times New Roman" panose="02020603050405020304"/>
              </a:rPr>
              <a:t>。</a:t>
            </a:r>
            <a:endParaRPr lang="zh-CN" altLang="zh-CN" sz="785"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7136" y="358033"/>
            <a:ext cx="8168679" cy="3968115"/>
          </a:xfrm>
          <a:prstGeom prst="rect">
            <a:avLst/>
          </a:prstGeom>
        </p:spPr>
        <p:txBody>
          <a:bodyPr wrap="square" lIns="91406" tIns="45702" rIns="91406" bIns="45702">
            <a:spAutoFit/>
          </a:bodyPr>
          <a:lstStyle/>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(2)</a:t>
            </a:r>
            <a:r>
              <a:rPr lang="zh-CN" altLang="zh-CN" sz="21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找出诗中的写景、写物、写人的名词，当然更重要的是融入情感的形象</a:t>
            </a:r>
            <a:r>
              <a:rPr lang="en-US" altLang="zh-CN" sz="21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Courier New" panose="02070309020205020404"/>
              </a:rPr>
              <a:t>(</a:t>
            </a:r>
            <a:r>
              <a:rPr lang="zh-CN" altLang="zh-CN" sz="21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意象</a:t>
            </a:r>
            <a:r>
              <a:rPr lang="en-US" altLang="zh-CN" sz="21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Courier New" panose="02070309020205020404"/>
              </a:rPr>
              <a:t>)</a:t>
            </a:r>
            <a:r>
              <a:rPr lang="zh-CN" altLang="zh-CN" sz="21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，弄清全诗写了什么。</a:t>
            </a:r>
            <a:endParaRPr lang="zh-CN" altLang="zh-CN" sz="785" kern="100" dirty="0">
              <a:ln w="22225">
                <a:solidFill>
                  <a:schemeClr val="accent2"/>
                </a:solidFill>
                <a:prstDash val="solid"/>
              </a:ln>
              <a:solidFill>
                <a:schemeClr val="accent2">
                  <a:lumMod val="40000"/>
                  <a:lumOff val="60000"/>
                </a:schemeClr>
              </a:solidFill>
              <a:effectLst/>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(3)</a:t>
            </a:r>
            <a:r>
              <a:rPr lang="zh-CN" altLang="zh-CN" sz="21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找出这些名词或前或后的动词、形容词</a:t>
            </a:r>
            <a:r>
              <a:rPr lang="en-US" altLang="zh-CN" sz="21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Courier New" panose="02070309020205020404"/>
              </a:rPr>
              <a:t>(</a:t>
            </a:r>
            <a:r>
              <a:rPr lang="zh-CN" altLang="zh-CN" sz="21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如惜、怨、悲、空、独等</a:t>
            </a:r>
            <a:r>
              <a:rPr lang="en-US" altLang="zh-CN" sz="21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Courier New" panose="02070309020205020404"/>
              </a:rPr>
              <a:t>)</a:t>
            </a:r>
            <a:r>
              <a:rPr lang="zh-CN" altLang="zh-CN" sz="21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，弄清全诗的感情基调。</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b="1" kern="100" dirty="0">
                <a:latin typeface="Times New Roman" panose="02020603050405020304"/>
                <a:ea typeface="华文细黑" panose="02010600040101010101" charset="-122"/>
                <a:cs typeface="Courier New" panose="02070309020205020404"/>
              </a:rPr>
              <a:t>2.</a:t>
            </a:r>
            <a:r>
              <a:rPr lang="zh-CN" altLang="zh-CN" sz="2100" b="1" kern="100" dirty="0">
                <a:latin typeface="Times New Roman" panose="02020603050405020304"/>
                <a:ea typeface="华文细黑" panose="02010600040101010101" charset="-122"/>
                <a:cs typeface="Times New Roman" panose="02020603050405020304"/>
              </a:rPr>
              <a:t>抓住重点</a:t>
            </a:r>
            <a:endParaRPr lang="zh-CN" altLang="zh-CN" sz="785" b="1" kern="100" dirty="0">
              <a:latin typeface="宋体" panose="02010600030101010101" pitchFamily="2" charset="-122"/>
              <a:cs typeface="Courier New" panose="02070309020205020404"/>
            </a:endParaRPr>
          </a:p>
          <a:p>
            <a:pPr algn="just">
              <a:lnSpc>
                <a:spcPct val="150000"/>
              </a:lnSpc>
              <a:spcAft>
                <a:spcPts val="0"/>
              </a:spcAft>
            </a:pPr>
            <a:r>
              <a:rPr lang="en-US" altLang="zh-CN" sz="2100" b="1" kern="100" dirty="0">
                <a:solidFill>
                  <a:srgbClr val="FF0000"/>
                </a:solidFill>
                <a:latin typeface="Times New Roman" panose="02020603050405020304"/>
                <a:ea typeface="华文细黑" panose="02010600040101010101" charset="-122"/>
                <a:cs typeface="Courier New" panose="02070309020205020404"/>
              </a:rPr>
              <a:t>(1)</a:t>
            </a:r>
            <a:r>
              <a:rPr lang="zh-CN" altLang="zh-CN" sz="2100" b="1" kern="100" dirty="0">
                <a:solidFill>
                  <a:srgbClr val="FF0000"/>
                </a:solidFill>
                <a:latin typeface="Times New Roman" panose="02020603050405020304"/>
                <a:ea typeface="华文细黑" panose="02010600040101010101" charset="-122"/>
                <a:cs typeface="Times New Roman" panose="02020603050405020304"/>
              </a:rPr>
              <a:t>抓住意象</a:t>
            </a:r>
            <a:r>
              <a:rPr lang="zh-CN" altLang="zh-CN" sz="2100" kern="100" dirty="0">
                <a:latin typeface="Times New Roman" panose="02020603050405020304"/>
                <a:ea typeface="华文细黑" panose="02010600040101010101" charset="-122"/>
                <a:cs typeface="Times New Roman" panose="02020603050405020304"/>
              </a:rPr>
              <a:t>。意象是意中之象，是客观物象经过诗人的感情活动而创造出来的独特形象。意象就是诗歌看得见的灵魂，抓住一首诗的意象就等于获得解读该诗的一把金钥匙。</a:t>
            </a:r>
            <a:endParaRPr lang="zh-CN" altLang="zh-CN" sz="785"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1140" y="0"/>
            <a:ext cx="8912860" cy="3368040"/>
          </a:xfrm>
          <a:prstGeom prst="rect">
            <a:avLst/>
          </a:prstGeom>
        </p:spPr>
        <p:txBody>
          <a:bodyPr wrap="square" lIns="91406" tIns="45702" rIns="91406" bIns="45702">
            <a:spAutoFit/>
          </a:bodyPr>
          <a:lstStyle/>
          <a:p>
            <a:pPr algn="just">
              <a:lnSpc>
                <a:spcPct val="150000"/>
              </a:lnSpc>
              <a:spcAft>
                <a:spcPts val="0"/>
              </a:spcAft>
            </a:pPr>
            <a:r>
              <a:rPr lang="zh-CN" altLang="zh-CN" sz="2100" b="1" kern="100" dirty="0">
                <a:solidFill>
                  <a:srgbClr val="C00000"/>
                </a:solidFill>
                <a:latin typeface="Times New Roman" panose="02020603050405020304"/>
                <a:ea typeface="微软雅黑" panose="020B0503020204020204" pitchFamily="34" charset="-122"/>
                <a:cs typeface="Times New Roman" panose="02020603050405020304"/>
              </a:rPr>
              <a:t>边练边悟</a:t>
            </a:r>
            <a:r>
              <a:rPr lang="en-US" altLang="zh-CN" sz="2100" b="1" kern="100" dirty="0">
                <a:solidFill>
                  <a:srgbClr val="C00000"/>
                </a:solidFill>
                <a:latin typeface="Times New Roman" panose="02020603050405020304"/>
                <a:ea typeface="华文细黑" panose="02010600040101010101" charset="-122"/>
                <a:cs typeface="Courier New" panose="02070309020205020404"/>
              </a:rPr>
              <a:t>10</a:t>
            </a:r>
            <a:r>
              <a:rPr lang="zh-CN" altLang="zh-CN" sz="2100" kern="100" dirty="0">
                <a:latin typeface="Times New Roman" panose="02020603050405020304"/>
                <a:ea typeface="华文细黑" panose="02010600040101010101" charset="-122"/>
                <a:cs typeface="Times New Roman" panose="02020603050405020304"/>
              </a:rPr>
              <a:t>　阅读下面这首词，然后回答问题。</a:t>
            </a:r>
            <a:endParaRPr lang="zh-CN" altLang="zh-CN" sz="785" kern="100" dirty="0">
              <a:latin typeface="宋体" panose="02010600030101010101" pitchFamily="2" charset="-122"/>
              <a:cs typeface="Courier New" panose="02070309020205020404"/>
            </a:endParaRPr>
          </a:p>
          <a:p>
            <a:pPr algn="ctr">
              <a:lnSpc>
                <a:spcPct val="150000"/>
              </a:lnSpc>
              <a:spcAft>
                <a:spcPts val="0"/>
              </a:spcAft>
            </a:pPr>
            <a:r>
              <a:rPr lang="zh-CN" altLang="zh-CN" sz="2600" b="1" kern="100" dirty="0">
                <a:solidFill>
                  <a:schemeClr val="tx1"/>
                </a:solidFill>
                <a:uFillTx/>
                <a:latin typeface="Times New Roman" panose="02020603050405020304"/>
                <a:ea typeface="华文细黑" panose="02010600040101010101" charset="-122"/>
                <a:cs typeface="Times New Roman" panose="02020603050405020304"/>
              </a:rPr>
              <a:t>钓船归</a:t>
            </a:r>
            <a:endParaRPr lang="zh-CN" altLang="zh-CN" sz="2600" b="1" kern="100" dirty="0">
              <a:solidFill>
                <a:schemeClr val="tx1"/>
              </a:solidFill>
              <a:uFillTx/>
              <a:latin typeface="宋体" panose="02010600030101010101" pitchFamily="2" charset="-122"/>
              <a:cs typeface="Courier New" panose="02070309020205020404"/>
            </a:endParaRPr>
          </a:p>
          <a:p>
            <a:pPr algn="ctr">
              <a:lnSpc>
                <a:spcPct val="150000"/>
              </a:lnSpc>
              <a:spcAft>
                <a:spcPts val="0"/>
              </a:spcAft>
            </a:pPr>
            <a:r>
              <a:rPr lang="zh-CN" altLang="zh-CN" sz="2000" kern="100" dirty="0">
                <a:latin typeface="Times New Roman" panose="02020603050405020304"/>
                <a:ea typeface="华文细黑" panose="02010600040101010101" charset="-122"/>
                <a:cs typeface="Times New Roman" panose="02020603050405020304"/>
              </a:rPr>
              <a:t>贺　铸</a:t>
            </a:r>
            <a:endParaRPr lang="zh-CN" altLang="zh-CN" sz="2000" kern="100" dirty="0">
              <a:latin typeface="Times New Roman" panose="02020603050405020304"/>
              <a:ea typeface="华文细黑" panose="02010600040101010101" charset="-122"/>
              <a:cs typeface="Times New Roman" panose="02020603050405020304"/>
            </a:endParaRPr>
          </a:p>
          <a:p>
            <a:pPr algn="l">
              <a:lnSpc>
                <a:spcPct val="150000"/>
              </a:lnSpc>
              <a:spcAft>
                <a:spcPts val="0"/>
              </a:spcAft>
            </a:pPr>
            <a:r>
              <a:rPr lang="zh-CN" altLang="zh-CN" sz="2800" kern="100" dirty="0">
                <a:latin typeface="Times New Roman" panose="02020603050405020304"/>
                <a:ea typeface="华文细黑" panose="02010600040101010101" charset="-122"/>
                <a:cs typeface="Times New Roman" panose="02020603050405020304"/>
              </a:rPr>
              <a:t>       </a:t>
            </a:r>
            <a:r>
              <a:rPr lang="zh-CN" altLang="zh-CN" sz="2600" kern="100" dirty="0">
                <a:solidFill>
                  <a:schemeClr val="tx1"/>
                </a:solidFill>
                <a:uFillTx/>
                <a:latin typeface="Times New Roman" panose="02020603050405020304"/>
                <a:ea typeface="华文细黑" panose="02010600040101010101" charset="-122"/>
                <a:cs typeface="Times New Roman" panose="02020603050405020304"/>
              </a:rPr>
              <a:t> 绿净春深好染衣。际柴扉。溶溶漾漾白鸥飞。两忘机。　　南去北来徒自老，故人稀。夕阳长送钓船归。鳜鱼肥。</a:t>
            </a:r>
            <a:endParaRPr lang="zh-CN" altLang="zh-CN" sz="2600" kern="100" dirty="0">
              <a:solidFill>
                <a:schemeClr val="tx1"/>
              </a:solidFill>
              <a:uFillTx/>
              <a:latin typeface="宋体" panose="02010600030101010101" pitchFamily="2" charset="-122"/>
              <a:cs typeface="Courier New" panose="02070309020205020404"/>
            </a:endParaRPr>
          </a:p>
          <a:p>
            <a:pPr algn="just">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请结合词中意象分析该词所表达的情感。</a:t>
            </a:r>
            <a:endParaRPr lang="zh-CN" altLang="zh-CN" sz="785" kern="100" dirty="0">
              <a:effectLst/>
              <a:latin typeface="宋体" panose="02010600030101010101" pitchFamily="2" charset="-122"/>
              <a:cs typeface="Courier New" panose="02070309020205020404"/>
            </a:endParaRPr>
          </a:p>
        </p:txBody>
      </p:sp>
      <p:sp>
        <p:nvSpPr>
          <p:cNvPr id="8" name="矩形 7"/>
          <p:cNvSpPr/>
          <p:nvPr/>
        </p:nvSpPr>
        <p:spPr>
          <a:xfrm>
            <a:off x="231140" y="3451860"/>
            <a:ext cx="8676640" cy="1751965"/>
          </a:xfrm>
          <a:prstGeom prst="rect">
            <a:avLst/>
          </a:prstGeom>
        </p:spPr>
        <p:txBody>
          <a:bodyPr wrap="square" lIns="91406" tIns="45702" rIns="91406" bIns="45702">
            <a:spAutoFit/>
            <a:scene3d>
              <a:camera prst="orthographicFront"/>
              <a:lightRig rig="threePt" dir="t"/>
            </a:scene3d>
          </a:bodyPr>
          <a:lstStyle/>
          <a:p>
            <a:pPr algn="just">
              <a:lnSpc>
                <a:spcPct val="150000"/>
              </a:lnSpc>
              <a:spcAft>
                <a:spcPts val="0"/>
              </a:spcAft>
            </a:pPr>
            <a:r>
              <a:rPr lang="zh-CN" altLang="zh-CN" sz="24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词人通过</a:t>
            </a:r>
            <a:r>
              <a:rPr lang="en-US" altLang="zh-CN" sz="2400" kern="100" dirty="0">
                <a:ln w="22225">
                  <a:solidFill>
                    <a:schemeClr val="accent2"/>
                  </a:solidFill>
                  <a:prstDash val="solid"/>
                </a:ln>
                <a:solidFill>
                  <a:schemeClr val="accent2">
                    <a:lumMod val="40000"/>
                    <a:lumOff val="60000"/>
                  </a:schemeClr>
                </a:solidFill>
                <a:effectLst/>
                <a:latin typeface="宋体" panose="02010600030101010101" pitchFamily="2" charset="-122"/>
                <a:ea typeface="华文细黑" panose="02010600040101010101" charset="-122"/>
                <a:cs typeface="Times New Roman" panose="02020603050405020304"/>
              </a:rPr>
              <a:t>“</a:t>
            </a:r>
            <a:r>
              <a:rPr lang="zh-CN" altLang="zh-CN" sz="24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钓船</a:t>
            </a:r>
            <a:r>
              <a:rPr lang="en-US" altLang="zh-CN" sz="2400" kern="100" dirty="0">
                <a:ln w="22225">
                  <a:solidFill>
                    <a:schemeClr val="accent2"/>
                  </a:solidFill>
                  <a:prstDash val="solid"/>
                </a:ln>
                <a:solidFill>
                  <a:schemeClr val="accent2">
                    <a:lumMod val="40000"/>
                    <a:lumOff val="60000"/>
                  </a:schemeClr>
                </a:solidFill>
                <a:effectLst/>
                <a:latin typeface="宋体" panose="02010600030101010101" pitchFamily="2" charset="-122"/>
                <a:ea typeface="华文细黑" panose="02010600040101010101" charset="-122"/>
                <a:cs typeface="Times New Roman" panose="02020603050405020304"/>
              </a:rPr>
              <a:t>”“</a:t>
            </a:r>
            <a:r>
              <a:rPr lang="zh-CN" altLang="zh-CN" sz="24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柴扉</a:t>
            </a:r>
            <a:r>
              <a:rPr lang="en-US" altLang="zh-CN" sz="2400" kern="100" dirty="0">
                <a:ln w="22225">
                  <a:solidFill>
                    <a:schemeClr val="accent2"/>
                  </a:solidFill>
                  <a:prstDash val="solid"/>
                </a:ln>
                <a:solidFill>
                  <a:schemeClr val="accent2">
                    <a:lumMod val="40000"/>
                    <a:lumOff val="60000"/>
                  </a:schemeClr>
                </a:solidFill>
                <a:effectLst/>
                <a:latin typeface="宋体" panose="02010600030101010101" pitchFamily="2" charset="-122"/>
                <a:ea typeface="华文细黑" panose="02010600040101010101" charset="-122"/>
                <a:cs typeface="Times New Roman" panose="02020603050405020304"/>
              </a:rPr>
              <a:t>”“</a:t>
            </a:r>
            <a:r>
              <a:rPr lang="zh-CN" altLang="zh-CN" sz="24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白鸥</a:t>
            </a:r>
            <a:r>
              <a:rPr lang="en-US" altLang="zh-CN" sz="2400" kern="100" dirty="0">
                <a:ln w="22225">
                  <a:solidFill>
                    <a:schemeClr val="accent2"/>
                  </a:solidFill>
                  <a:prstDash val="solid"/>
                </a:ln>
                <a:solidFill>
                  <a:schemeClr val="accent2">
                    <a:lumMod val="40000"/>
                    <a:lumOff val="60000"/>
                  </a:schemeClr>
                </a:solidFill>
                <a:effectLst/>
                <a:latin typeface="宋体" panose="02010600030101010101" pitchFamily="2" charset="-122"/>
                <a:ea typeface="华文细黑" panose="02010600040101010101" charset="-122"/>
                <a:cs typeface="Times New Roman" panose="02020603050405020304"/>
              </a:rPr>
              <a:t>”“</a:t>
            </a:r>
            <a:r>
              <a:rPr lang="zh-CN" altLang="zh-CN" sz="24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鳜鱼</a:t>
            </a:r>
            <a:r>
              <a:rPr lang="en-US" altLang="zh-CN" sz="2400" kern="100" dirty="0">
                <a:ln w="22225">
                  <a:solidFill>
                    <a:schemeClr val="accent2"/>
                  </a:solidFill>
                  <a:prstDash val="solid"/>
                </a:ln>
                <a:solidFill>
                  <a:schemeClr val="accent2">
                    <a:lumMod val="40000"/>
                    <a:lumOff val="60000"/>
                  </a:schemeClr>
                </a:solidFill>
                <a:effectLst/>
                <a:latin typeface="宋体" panose="02010600030101010101" pitchFamily="2" charset="-122"/>
                <a:ea typeface="华文细黑" panose="02010600040101010101" charset="-122"/>
                <a:cs typeface="Times New Roman" panose="02020603050405020304"/>
              </a:rPr>
              <a:t>”</a:t>
            </a:r>
            <a:r>
              <a:rPr lang="zh-CN" altLang="zh-CN" sz="24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等意象的描写，展现出田园生活的自然之美，寓示了词人自甘淡泊，以隐居为乐，不再以世事萦怀的内心世界。</a:t>
            </a:r>
            <a:endParaRPr lang="zh-CN" altLang="zh-CN" sz="2400" kern="1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0373" y="55406"/>
            <a:ext cx="8500361" cy="5062220"/>
          </a:xfrm>
          <a:prstGeom prst="rect">
            <a:avLst/>
          </a:prstGeom>
        </p:spPr>
        <p:txBody>
          <a:bodyPr wrap="square" lIns="91406" tIns="45702" rIns="91406" bIns="45702">
            <a:spAutoFit/>
          </a:bodyPr>
          <a:lstStyle/>
          <a:p>
            <a:pPr algn="just">
              <a:lnSpc>
                <a:spcPct val="140000"/>
              </a:lnSpc>
              <a:spcAft>
                <a:spcPts val="0"/>
              </a:spcAft>
            </a:pPr>
            <a:r>
              <a:rPr lang="en-US" altLang="zh-CN" sz="2100" kern="100" dirty="0">
                <a:latin typeface="Times New Roman" panose="02020603050405020304"/>
                <a:ea typeface="华文细黑" panose="02010600040101010101" charset="-122"/>
                <a:cs typeface="Courier New" panose="02070309020205020404"/>
              </a:rPr>
              <a:t>(2)</a:t>
            </a:r>
            <a:r>
              <a:rPr lang="zh-CN" altLang="zh-CN" sz="2100" kern="100" dirty="0">
                <a:latin typeface="Times New Roman" panose="02020603050405020304"/>
                <a:ea typeface="华文细黑" panose="02010600040101010101" charset="-122"/>
                <a:cs typeface="Times New Roman" panose="02020603050405020304"/>
              </a:rPr>
              <a:t>捕捉、咀嚼诗歌中主观色彩较浓的词语、句子。</a:t>
            </a:r>
            <a:endParaRPr lang="zh-CN" altLang="zh-CN" sz="785" kern="100" dirty="0">
              <a:latin typeface="宋体" panose="02010600030101010101" pitchFamily="2" charset="-122"/>
              <a:cs typeface="Courier New" panose="02070309020205020404"/>
            </a:endParaRPr>
          </a:p>
          <a:p>
            <a:pPr algn="just">
              <a:lnSpc>
                <a:spcPct val="140000"/>
              </a:lnSpc>
              <a:spcAft>
                <a:spcPts val="0"/>
              </a:spcAft>
            </a:pPr>
            <a:r>
              <a:rPr lang="en-US" altLang="zh-CN" sz="2100" kern="100" dirty="0">
                <a:latin typeface="宋体" panose="02010600030101010101" pitchFamily="2" charset="-122"/>
                <a:ea typeface="华文细黑" panose="02010600040101010101" charset="-122"/>
                <a:cs typeface="Times New Roman" panose="02020603050405020304"/>
              </a:rPr>
              <a:t>①</a:t>
            </a:r>
            <a:r>
              <a:rPr lang="zh-CN" altLang="zh-CN" sz="2100" kern="100" dirty="0">
                <a:latin typeface="Times New Roman" panose="02020603050405020304"/>
                <a:ea typeface="华文细黑" panose="02010600040101010101" charset="-122"/>
                <a:cs typeface="Times New Roman" panose="02020603050405020304"/>
              </a:rPr>
              <a:t>从传达诗歌情感、主旨的程度上看，关键词有显性与隐性之说。显性关键词是可以明显看出诗歌情感类型的词语，如包含</a:t>
            </a:r>
            <a:r>
              <a:rPr lang="en-US" altLang="zh-CN" sz="2100" kern="100" spc="70" dirty="0">
                <a:latin typeface="宋体" panose="02010600030101010101" pitchFamily="2" charset="-122"/>
                <a:ea typeface="华文细黑" panose="02010600040101010101" charset="-122"/>
                <a:cs typeface="Times New Roman" panose="02020603050405020304"/>
              </a:rPr>
              <a:t>“</a:t>
            </a:r>
            <a:r>
              <a:rPr lang="zh-CN" altLang="zh-CN" sz="2100" kern="100" spc="70" dirty="0">
                <a:latin typeface="Times New Roman" panose="02020603050405020304"/>
                <a:ea typeface="华文细黑" panose="02010600040101010101" charset="-122"/>
                <a:cs typeface="Times New Roman" panose="02020603050405020304"/>
              </a:rPr>
              <a:t>愁</a:t>
            </a:r>
            <a:r>
              <a:rPr lang="en-US" altLang="zh-CN" sz="2100" kern="100" spc="70" dirty="0">
                <a:latin typeface="宋体" panose="02010600030101010101" pitchFamily="2" charset="-122"/>
                <a:ea typeface="华文细黑" panose="02010600040101010101" charset="-122"/>
                <a:cs typeface="Times New Roman" panose="02020603050405020304"/>
              </a:rPr>
              <a:t>”“</a:t>
            </a:r>
            <a:r>
              <a:rPr lang="zh-CN" altLang="zh-CN" sz="2100" kern="100" spc="70" dirty="0">
                <a:latin typeface="Times New Roman" panose="02020603050405020304"/>
                <a:ea typeface="华文细黑" panose="02010600040101010101" charset="-122"/>
                <a:cs typeface="Times New Roman" panose="02020603050405020304"/>
              </a:rPr>
              <a:t>怨</a:t>
            </a:r>
            <a:r>
              <a:rPr lang="en-US" altLang="zh-CN" sz="2100" kern="100" spc="70" dirty="0">
                <a:latin typeface="宋体" panose="02010600030101010101" pitchFamily="2" charset="-122"/>
                <a:ea typeface="华文细黑" panose="02010600040101010101" charset="-122"/>
                <a:cs typeface="Times New Roman" panose="02020603050405020304"/>
              </a:rPr>
              <a:t>”“</a:t>
            </a:r>
            <a:r>
              <a:rPr lang="zh-CN" altLang="zh-CN" sz="2100" kern="100" spc="70" dirty="0">
                <a:latin typeface="Times New Roman" panose="02020603050405020304"/>
                <a:ea typeface="华文细黑" panose="02010600040101010101" charset="-122"/>
                <a:cs typeface="Times New Roman" panose="02020603050405020304"/>
              </a:rPr>
              <a:t>愤</a:t>
            </a:r>
            <a:r>
              <a:rPr lang="en-US" altLang="zh-CN" sz="2100" kern="100" spc="70" dirty="0">
                <a:latin typeface="宋体" panose="02010600030101010101" pitchFamily="2" charset="-122"/>
                <a:ea typeface="华文细黑" panose="02010600040101010101" charset="-122"/>
                <a:cs typeface="Times New Roman" panose="02020603050405020304"/>
              </a:rPr>
              <a:t>”“</a:t>
            </a:r>
            <a:r>
              <a:rPr lang="zh-CN" altLang="zh-CN" sz="2100" kern="100" spc="70" dirty="0">
                <a:latin typeface="Times New Roman" panose="02020603050405020304"/>
                <a:ea typeface="华文细黑" panose="02010600040101010101" charset="-122"/>
                <a:cs typeface="Times New Roman" panose="02020603050405020304"/>
              </a:rPr>
              <a:t>恨</a:t>
            </a:r>
            <a:r>
              <a:rPr lang="en-US" altLang="zh-CN" sz="2100" kern="100" spc="70" dirty="0">
                <a:latin typeface="宋体" panose="02010600030101010101" pitchFamily="2" charset="-122"/>
                <a:ea typeface="华文细黑" panose="02010600040101010101" charset="-122"/>
                <a:cs typeface="Times New Roman" panose="02020603050405020304"/>
              </a:rPr>
              <a:t>”“</a:t>
            </a:r>
            <a:r>
              <a:rPr lang="zh-CN" altLang="zh-CN" sz="2100" kern="100" spc="70" dirty="0">
                <a:latin typeface="Times New Roman" panose="02020603050405020304"/>
                <a:ea typeface="华文细黑" panose="02010600040101010101" charset="-122"/>
                <a:cs typeface="Times New Roman" panose="02020603050405020304"/>
              </a:rPr>
              <a:t>忧</a:t>
            </a:r>
            <a:r>
              <a:rPr lang="en-US" altLang="zh-CN" sz="2100" kern="100" spc="70" dirty="0">
                <a:latin typeface="宋体" panose="02010600030101010101" pitchFamily="2" charset="-122"/>
                <a:ea typeface="华文细黑" panose="02010600040101010101" charset="-122"/>
                <a:cs typeface="Times New Roman" panose="02020603050405020304"/>
              </a:rPr>
              <a:t>”“</a:t>
            </a:r>
            <a:r>
              <a:rPr lang="zh-CN" altLang="zh-CN" sz="2100" kern="100" spc="70" dirty="0">
                <a:latin typeface="Times New Roman" panose="02020603050405020304"/>
                <a:ea typeface="华文细黑" panose="02010600040101010101" charset="-122"/>
                <a:cs typeface="Times New Roman" panose="02020603050405020304"/>
              </a:rPr>
              <a:t>凄</a:t>
            </a:r>
            <a:r>
              <a:rPr lang="en-US" altLang="zh-CN" sz="2100" kern="100" spc="70" dirty="0">
                <a:latin typeface="宋体" panose="02010600030101010101" pitchFamily="2" charset="-122"/>
                <a:ea typeface="华文细黑" panose="02010600040101010101" charset="-122"/>
                <a:cs typeface="Times New Roman" panose="02020603050405020304"/>
              </a:rPr>
              <a:t>”“</a:t>
            </a:r>
            <a:r>
              <a:rPr lang="zh-CN" altLang="zh-CN" sz="2100" kern="100" spc="70" dirty="0">
                <a:latin typeface="Times New Roman" panose="02020603050405020304"/>
                <a:ea typeface="华文细黑" panose="02010600040101010101" charset="-122"/>
                <a:cs typeface="Times New Roman" panose="02020603050405020304"/>
              </a:rPr>
              <a:t>喜</a:t>
            </a:r>
            <a:r>
              <a:rPr lang="en-US" altLang="zh-CN" sz="2100" kern="100" spc="70" dirty="0">
                <a:latin typeface="宋体" panose="02010600030101010101" pitchFamily="2" charset="-122"/>
                <a:ea typeface="华文细黑" panose="02010600040101010101" charset="-122"/>
                <a:cs typeface="Times New Roman" panose="02020603050405020304"/>
              </a:rPr>
              <a:t>”“</a:t>
            </a:r>
            <a:r>
              <a:rPr lang="zh-CN" altLang="zh-CN" sz="2100" kern="100" spc="70" dirty="0">
                <a:latin typeface="Times New Roman" panose="02020603050405020304"/>
                <a:ea typeface="华文细黑" panose="02010600040101010101" charset="-122"/>
                <a:cs typeface="Times New Roman" panose="02020603050405020304"/>
              </a:rPr>
              <a:t>乐</a:t>
            </a:r>
            <a:r>
              <a:rPr lang="en-US" altLang="zh-CN" sz="2100" kern="100" spc="70" dirty="0">
                <a:latin typeface="宋体" panose="02010600030101010101" pitchFamily="2" charset="-122"/>
                <a:ea typeface="华文细黑" panose="02010600040101010101" charset="-122"/>
                <a:cs typeface="Times New Roman" panose="02020603050405020304"/>
              </a:rPr>
              <a:t>”“</a:t>
            </a:r>
            <a:r>
              <a:rPr lang="zh-CN" altLang="zh-CN" sz="2100" kern="100" spc="70" dirty="0">
                <a:latin typeface="Times New Roman" panose="02020603050405020304"/>
                <a:ea typeface="华文细黑" panose="02010600040101010101" charset="-122"/>
                <a:cs typeface="Times New Roman" panose="02020603050405020304"/>
              </a:rPr>
              <a:t>思</a:t>
            </a:r>
            <a:r>
              <a:rPr lang="en-US" altLang="zh-CN" sz="2100" kern="100" spc="70" dirty="0">
                <a:latin typeface="宋体" panose="02010600030101010101" pitchFamily="2" charset="-122"/>
                <a:ea typeface="华文细黑" panose="02010600040101010101" charset="-122"/>
                <a:cs typeface="Times New Roman" panose="02020603050405020304"/>
              </a:rPr>
              <a:t>”“</a:t>
            </a:r>
            <a:r>
              <a:rPr lang="zh-CN" altLang="zh-CN" sz="2100" kern="100" spc="70" dirty="0">
                <a:latin typeface="Times New Roman" panose="02020603050405020304"/>
                <a:ea typeface="华文细黑" panose="02010600040101010101" charset="-122"/>
                <a:cs typeface="Times New Roman" panose="02020603050405020304"/>
              </a:rPr>
              <a:t>怜</a:t>
            </a:r>
            <a:r>
              <a:rPr lang="en-US" altLang="zh-CN" sz="2100" kern="100" spc="70" dirty="0" smtClean="0">
                <a:latin typeface="宋体" panose="02010600030101010101" pitchFamily="2" charset="-122"/>
                <a:ea typeface="华文细黑" panose="02010600040101010101" charset="-122"/>
                <a:cs typeface="Times New Roman" panose="02020603050405020304"/>
              </a:rPr>
              <a:t>”</a:t>
            </a:r>
            <a:endParaRPr lang="en-US" altLang="zh-CN" sz="2100" kern="100" spc="70" dirty="0" smtClean="0">
              <a:latin typeface="宋体" panose="02010600030101010101" pitchFamily="2" charset="-122"/>
              <a:ea typeface="华文细黑" panose="02010600040101010101" charset="-122"/>
              <a:cs typeface="Times New Roman" panose="02020603050405020304"/>
            </a:endParaRPr>
          </a:p>
          <a:p>
            <a:pPr algn="just">
              <a:lnSpc>
                <a:spcPct val="140000"/>
              </a:lnSpc>
              <a:spcAft>
                <a:spcPts val="0"/>
              </a:spcAft>
            </a:pPr>
            <a:r>
              <a:rPr lang="en-US" altLang="zh-CN" sz="2100" kern="100" dirty="0" smtClean="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泪</a:t>
            </a:r>
            <a:r>
              <a:rPr lang="en-US" altLang="zh-CN" sz="2100" kern="100" dirty="0" smtClean="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闲</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怆</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怅</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等字眼的词语，这些词语多为动词或形容词，表意功能明显，大多数情况下决定了诗歌抒情的方向和基调，这种语言叫</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情语</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，是需要在第一时间内予以关注的。值得注意的是这些</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情语</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有时藏在</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景语</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等其他语言之中。如</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细草微风岸，危樯独夜舟</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中的</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独</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就是情感语言，它揭示出诗人的孤独感；如</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独行穿落叶，闲坐数流萤</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中的</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独</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闲</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就是情感语言，揭示出诗人的孤独、无聊之感</a:t>
            </a:r>
            <a:r>
              <a:rPr lang="zh-CN" altLang="zh-CN" sz="2100" kern="100" dirty="0" smtClean="0">
                <a:latin typeface="Times New Roman" panose="02020603050405020304"/>
                <a:ea typeface="华文细黑" panose="02010600040101010101" charset="-122"/>
                <a:cs typeface="Times New Roman" panose="02020603050405020304"/>
              </a:rPr>
              <a:t>。</a:t>
            </a:r>
            <a:endParaRPr lang="zh-CN" altLang="zh-CN" sz="785"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875" y="-111760"/>
            <a:ext cx="8858885" cy="5367020"/>
          </a:xfrm>
          <a:prstGeom prst="rect">
            <a:avLst/>
          </a:prstGeom>
        </p:spPr>
        <p:txBody>
          <a:bodyPr wrap="square">
            <a:spAutoFit/>
          </a:bodyPr>
          <a:lstStyle/>
          <a:p>
            <a:pPr algn="just" fontAlgn="auto">
              <a:lnSpc>
                <a:spcPct val="130000"/>
              </a:lnSpc>
              <a:spcAft>
                <a:spcPts val="0"/>
              </a:spcAft>
            </a:pPr>
            <a:r>
              <a:rPr lang="zh-CN" altLang="zh-CN" sz="2400" dirty="0" smtClean="0">
                <a:latin typeface="Times New Roman" panose="02020603050405020304"/>
                <a:ea typeface="华文细黑" panose="02010600040101010101" charset="-122"/>
                <a:cs typeface="Times New Roman" panose="02020603050405020304"/>
              </a:rPr>
              <a:t>边塞</a:t>
            </a:r>
            <a:r>
              <a:rPr lang="zh-CN" altLang="zh-CN" sz="2400" dirty="0">
                <a:latin typeface="Times New Roman" panose="02020603050405020304"/>
                <a:ea typeface="华文细黑" panose="02010600040101010101" charset="-122"/>
                <a:cs typeface="Times New Roman" panose="02020603050405020304"/>
              </a:rPr>
              <a:t>军旅诗</a:t>
            </a:r>
            <a:r>
              <a:rPr lang="zh-CN" altLang="zh-CN" sz="2400" dirty="0">
                <a:solidFill>
                  <a:srgbClr val="FF0000"/>
                </a:solidFill>
                <a:latin typeface="Times New Roman" panose="02020603050405020304"/>
                <a:ea typeface="华文细黑" panose="02010600040101010101" charset="-122"/>
                <a:cs typeface="Times New Roman" panose="02020603050405020304"/>
              </a:rPr>
              <a:t>思想感情较丰富</a:t>
            </a:r>
            <a:r>
              <a:rPr lang="zh-CN" altLang="zh-CN" sz="2400" dirty="0">
                <a:latin typeface="Times New Roman" panose="02020603050405020304"/>
                <a:ea typeface="华文细黑" panose="02010600040101010101" charset="-122"/>
                <a:cs typeface="Times New Roman" panose="02020603050405020304"/>
              </a:rPr>
              <a:t>。</a:t>
            </a:r>
            <a:endParaRPr lang="zh-CN" altLang="zh-CN" sz="2400" dirty="0">
              <a:latin typeface="Times New Roman" panose="02020603050405020304"/>
              <a:ea typeface="华文细黑" panose="02010600040101010101" charset="-122"/>
              <a:cs typeface="Times New Roman" panose="02020603050405020304"/>
            </a:endParaRPr>
          </a:p>
          <a:p>
            <a:pPr algn="just" fontAlgn="auto">
              <a:lnSpc>
                <a:spcPct val="130000"/>
              </a:lnSpc>
              <a:spcAft>
                <a:spcPts val="0"/>
              </a:spcAft>
            </a:pPr>
            <a:r>
              <a:rPr lang="zh-CN" altLang="zh-CN" sz="24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或抒发报效国家、渴望建功立业的豪情，</a:t>
            </a:r>
            <a:endParaRPr lang="zh-CN" altLang="zh-CN" sz="24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endParaRPr>
          </a:p>
          <a:p>
            <a:pPr algn="just" fontAlgn="auto">
              <a:lnSpc>
                <a:spcPct val="130000"/>
              </a:lnSpc>
              <a:spcAft>
                <a:spcPts val="0"/>
              </a:spcAft>
            </a:pPr>
            <a:r>
              <a:rPr lang="zh-CN" altLang="zh-CN" sz="24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或状写将士的乡愁、家中妻子的离恨，</a:t>
            </a:r>
            <a:endParaRPr lang="zh-CN" altLang="zh-CN" sz="24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endParaRPr>
          </a:p>
          <a:p>
            <a:pPr algn="just" fontAlgn="auto">
              <a:lnSpc>
                <a:spcPct val="130000"/>
              </a:lnSpc>
              <a:spcAft>
                <a:spcPts val="0"/>
              </a:spcAft>
            </a:pPr>
            <a:r>
              <a:rPr lang="zh-CN" altLang="zh-CN" sz="24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或表现塞外生活的艰辛、边塞征战的残酷，</a:t>
            </a:r>
            <a:endParaRPr lang="zh-CN" altLang="zh-CN" sz="24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endParaRPr>
          </a:p>
          <a:p>
            <a:pPr algn="just" fontAlgn="auto">
              <a:lnSpc>
                <a:spcPct val="130000"/>
              </a:lnSpc>
              <a:spcAft>
                <a:spcPts val="0"/>
              </a:spcAft>
            </a:pPr>
            <a:r>
              <a:rPr lang="zh-CN" altLang="zh-CN" sz="24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或反映对帝王黩武开边的不满、对将军贪功启衅的怨恨，</a:t>
            </a:r>
            <a:endParaRPr lang="zh-CN" altLang="zh-CN" sz="24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endParaRPr>
          </a:p>
          <a:p>
            <a:pPr algn="just" fontAlgn="auto">
              <a:lnSpc>
                <a:spcPct val="130000"/>
              </a:lnSpc>
              <a:spcAft>
                <a:spcPts val="0"/>
              </a:spcAft>
            </a:pPr>
            <a:r>
              <a:rPr lang="zh-CN" altLang="zh-CN" sz="24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rPr>
              <a:t>或惊叹描摹塞上绝域的奇异风光等。</a:t>
            </a:r>
            <a:endParaRPr lang="zh-CN" altLang="zh-CN" sz="2400" dirty="0">
              <a:ln w="22225">
                <a:solidFill>
                  <a:schemeClr val="accent2"/>
                </a:solidFill>
                <a:prstDash val="solid"/>
              </a:ln>
              <a:solidFill>
                <a:schemeClr val="accent2">
                  <a:lumMod val="40000"/>
                  <a:lumOff val="60000"/>
                </a:schemeClr>
              </a:solidFill>
              <a:effectLst/>
              <a:latin typeface="Times New Roman" panose="02020603050405020304"/>
              <a:ea typeface="华文细黑" panose="02010600040101010101" charset="-122"/>
              <a:cs typeface="Times New Roman" panose="02020603050405020304"/>
            </a:endParaRPr>
          </a:p>
          <a:p>
            <a:pPr algn="just" fontAlgn="auto">
              <a:lnSpc>
                <a:spcPct val="130000"/>
              </a:lnSpc>
              <a:spcAft>
                <a:spcPts val="0"/>
              </a:spcAft>
            </a:pPr>
            <a:r>
              <a:rPr lang="zh-CN" altLang="zh-CN" sz="2400" dirty="0">
                <a:latin typeface="Times New Roman" panose="02020603050405020304"/>
                <a:ea typeface="华文细黑" panose="02010600040101010101" charset="-122"/>
                <a:cs typeface="Times New Roman" panose="02020603050405020304"/>
              </a:rPr>
              <a:t>更多边塞诗体现的是一种矛盾心情：慷慨从戎和久戍思乡的矛盾，卫国激情与艰苦生活的矛盾，痛恨庸将和献身精神的矛盾等。</a:t>
            </a:r>
            <a:endParaRPr lang="zh-CN" altLang="zh-CN" sz="2400" dirty="0">
              <a:latin typeface="Times New Roman" panose="02020603050405020304"/>
              <a:ea typeface="华文细黑" panose="02010600040101010101" charset="-122"/>
              <a:cs typeface="Times New Roman" panose="02020603050405020304"/>
            </a:endParaRPr>
          </a:p>
          <a:p>
            <a:pPr algn="just" fontAlgn="auto">
              <a:lnSpc>
                <a:spcPct val="130000"/>
              </a:lnSpc>
              <a:spcAft>
                <a:spcPts val="0"/>
              </a:spcAft>
            </a:pPr>
            <a:r>
              <a:rPr lang="zh-CN" altLang="zh-CN" sz="2400" dirty="0">
                <a:latin typeface="Times New Roman" panose="02020603050405020304"/>
                <a:ea typeface="华文细黑" panose="02010600040101010101" charset="-122"/>
                <a:cs typeface="Times New Roman" panose="02020603050405020304"/>
              </a:rPr>
              <a:t>如杨炯的</a:t>
            </a:r>
            <a:r>
              <a:rPr lang="en-US" altLang="zh-CN" sz="2400" dirty="0">
                <a:latin typeface="宋体" panose="02010600030101010101" pitchFamily="2" charset="-122"/>
                <a:ea typeface="华文细黑" panose="02010600040101010101" charset="-122"/>
                <a:cs typeface="Times New Roman" panose="02020603050405020304"/>
              </a:rPr>
              <a:t>“</a:t>
            </a:r>
            <a:r>
              <a:rPr lang="zh-CN" altLang="zh-CN" sz="2400" dirty="0">
                <a:latin typeface="Times New Roman" panose="02020603050405020304"/>
                <a:ea typeface="华文细黑" panose="02010600040101010101" charset="-122"/>
                <a:cs typeface="Times New Roman" panose="02020603050405020304"/>
              </a:rPr>
              <a:t>宁为百夫长</a:t>
            </a:r>
            <a:r>
              <a:rPr lang="zh-CN" altLang="zh-CN" sz="2400" dirty="0" smtClean="0">
                <a:latin typeface="Times New Roman" panose="02020603050405020304"/>
                <a:ea typeface="华文细黑" panose="02010600040101010101" charset="-122"/>
                <a:cs typeface="Times New Roman" panose="02020603050405020304"/>
              </a:rPr>
              <a:t>，</a:t>
            </a:r>
            <a:r>
              <a:rPr lang="zh-CN" altLang="zh-CN" sz="2400" dirty="0">
                <a:solidFill>
                  <a:prstClr val="black"/>
                </a:solidFill>
                <a:latin typeface="Times New Roman" panose="02020603050405020304"/>
                <a:ea typeface="华文细黑" panose="02010600040101010101" charset="-122"/>
                <a:cs typeface="Times New Roman" panose="02020603050405020304"/>
                <a:sym typeface="+mn-ea"/>
              </a:rPr>
              <a:t>胜作一书生</a:t>
            </a:r>
            <a:r>
              <a:rPr lang="en-US" altLang="zh-CN" sz="2400" dirty="0">
                <a:solidFill>
                  <a:prstClr val="black"/>
                </a:solidFill>
                <a:latin typeface="宋体" panose="02010600030101010101" pitchFamily="2" charset="-122"/>
                <a:ea typeface="华文细黑" panose="02010600040101010101" charset="-122"/>
                <a:cs typeface="Times New Roman" panose="02020603050405020304"/>
                <a:sym typeface="+mn-ea"/>
              </a:rPr>
              <a:t>”</a:t>
            </a:r>
            <a:r>
              <a:rPr lang="zh-CN" altLang="zh-CN" sz="2400" dirty="0">
                <a:solidFill>
                  <a:prstClr val="black"/>
                </a:solidFill>
                <a:latin typeface="Times New Roman" panose="02020603050405020304"/>
                <a:ea typeface="华文细黑" panose="02010600040101010101" charset="-122"/>
                <a:cs typeface="Times New Roman" panose="02020603050405020304"/>
                <a:sym typeface="+mn-ea"/>
              </a:rPr>
              <a:t>；张说的</a:t>
            </a:r>
            <a:r>
              <a:rPr lang="en-US" altLang="zh-CN" sz="2400" dirty="0">
                <a:solidFill>
                  <a:prstClr val="black"/>
                </a:solidFill>
                <a:latin typeface="宋体" panose="02010600030101010101" pitchFamily="2" charset="-122"/>
                <a:ea typeface="华文细黑" panose="02010600040101010101" charset="-122"/>
                <a:cs typeface="Times New Roman" panose="02020603050405020304"/>
                <a:sym typeface="+mn-ea"/>
              </a:rPr>
              <a:t>“</a:t>
            </a:r>
            <a:r>
              <a:rPr lang="zh-CN" altLang="zh-CN" sz="2400" dirty="0">
                <a:solidFill>
                  <a:prstClr val="black"/>
                </a:solidFill>
                <a:latin typeface="Times New Roman" panose="02020603050405020304"/>
                <a:ea typeface="华文细黑" panose="02010600040101010101" charset="-122"/>
                <a:cs typeface="Times New Roman" panose="02020603050405020304"/>
                <a:sym typeface="+mn-ea"/>
              </a:rPr>
              <a:t>誓欲成名报国，羞将开口论勋</a:t>
            </a:r>
            <a:r>
              <a:rPr lang="en-US" altLang="zh-CN" sz="2400" dirty="0">
                <a:solidFill>
                  <a:prstClr val="black"/>
                </a:solidFill>
                <a:latin typeface="宋体" panose="02010600030101010101" pitchFamily="2" charset="-122"/>
                <a:ea typeface="华文细黑" panose="02010600040101010101" charset="-122"/>
                <a:cs typeface="Times New Roman" panose="02020603050405020304"/>
                <a:sym typeface="+mn-ea"/>
              </a:rPr>
              <a:t>”</a:t>
            </a:r>
            <a:r>
              <a:rPr lang="zh-CN" altLang="zh-CN" sz="2400" dirty="0">
                <a:solidFill>
                  <a:prstClr val="black"/>
                </a:solidFill>
                <a:latin typeface="Times New Roman" panose="02020603050405020304"/>
                <a:ea typeface="华文细黑" panose="02010600040101010101" charset="-122"/>
                <a:cs typeface="Times New Roman" panose="02020603050405020304"/>
                <a:sym typeface="+mn-ea"/>
              </a:rPr>
              <a:t>；王昌龄的</a:t>
            </a:r>
            <a:r>
              <a:rPr lang="en-US" altLang="zh-CN" sz="2400" dirty="0">
                <a:solidFill>
                  <a:prstClr val="black"/>
                </a:solidFill>
                <a:latin typeface="宋体" panose="02010600030101010101" pitchFamily="2" charset="-122"/>
                <a:ea typeface="华文细黑" panose="02010600040101010101" charset="-122"/>
                <a:cs typeface="Times New Roman" panose="02020603050405020304"/>
                <a:sym typeface="+mn-ea"/>
              </a:rPr>
              <a:t>“</a:t>
            </a:r>
            <a:r>
              <a:rPr lang="zh-CN" altLang="zh-CN" sz="2400" dirty="0">
                <a:solidFill>
                  <a:prstClr val="black"/>
                </a:solidFill>
                <a:latin typeface="Times New Roman" panose="02020603050405020304"/>
                <a:ea typeface="华文细黑" panose="02010600040101010101" charset="-122"/>
                <a:cs typeface="Times New Roman" panose="02020603050405020304"/>
                <a:sym typeface="+mn-ea"/>
              </a:rPr>
              <a:t>忽见陌头杨柳色，悔教夫婿觅封侯</a:t>
            </a:r>
            <a:r>
              <a:rPr lang="en-US" altLang="zh-CN" sz="2400" dirty="0">
                <a:solidFill>
                  <a:prstClr val="black"/>
                </a:solidFill>
                <a:latin typeface="宋体" panose="02010600030101010101" pitchFamily="2" charset="-122"/>
                <a:ea typeface="华文细黑" panose="02010600040101010101" charset="-122"/>
                <a:cs typeface="Times New Roman" panose="02020603050405020304"/>
                <a:sym typeface="+mn-ea"/>
              </a:rPr>
              <a:t>”</a:t>
            </a:r>
            <a:r>
              <a:rPr lang="zh-CN" altLang="zh-CN" sz="2400" dirty="0">
                <a:solidFill>
                  <a:prstClr val="black"/>
                </a:solidFill>
                <a:latin typeface="Times New Roman" panose="02020603050405020304"/>
                <a:ea typeface="华文细黑" panose="02010600040101010101" charset="-122"/>
                <a:cs typeface="Times New Roman" panose="02020603050405020304"/>
                <a:sym typeface="+mn-ea"/>
              </a:rPr>
              <a:t>；岑参的</a:t>
            </a:r>
            <a:r>
              <a:rPr lang="en-US" altLang="zh-CN" sz="2400" dirty="0">
                <a:solidFill>
                  <a:prstClr val="black"/>
                </a:solidFill>
                <a:latin typeface="宋体" panose="02010600030101010101" pitchFamily="2" charset="-122"/>
                <a:ea typeface="华文细黑" panose="02010600040101010101" charset="-122"/>
                <a:cs typeface="Times New Roman" panose="02020603050405020304"/>
                <a:sym typeface="+mn-ea"/>
              </a:rPr>
              <a:t>“</a:t>
            </a:r>
            <a:r>
              <a:rPr lang="zh-CN" altLang="zh-CN" sz="2400" dirty="0">
                <a:solidFill>
                  <a:prstClr val="black"/>
                </a:solidFill>
                <a:latin typeface="Times New Roman" panose="02020603050405020304"/>
                <a:ea typeface="华文细黑" panose="02010600040101010101" charset="-122"/>
                <a:cs typeface="Times New Roman" panose="02020603050405020304"/>
                <a:sym typeface="+mn-ea"/>
              </a:rPr>
              <a:t>故园东望路漫漫，双袖龙钟泪不干</a:t>
            </a:r>
            <a:r>
              <a:rPr lang="en-US" altLang="zh-CN" sz="2400" dirty="0">
                <a:solidFill>
                  <a:prstClr val="black"/>
                </a:solidFill>
                <a:latin typeface="宋体" panose="02010600030101010101" pitchFamily="2" charset="-122"/>
                <a:ea typeface="华文细黑" panose="02010600040101010101" charset="-122"/>
                <a:cs typeface="Times New Roman" panose="02020603050405020304"/>
                <a:sym typeface="+mn-ea"/>
              </a:rPr>
              <a:t>”</a:t>
            </a:r>
            <a:r>
              <a:rPr lang="zh-CN" altLang="zh-CN" sz="2400" dirty="0">
                <a:solidFill>
                  <a:prstClr val="black"/>
                </a:solidFill>
                <a:latin typeface="Times New Roman" panose="02020603050405020304"/>
                <a:ea typeface="华文细黑" panose="02010600040101010101" charset="-122"/>
                <a:cs typeface="Times New Roman" panose="02020603050405020304"/>
                <a:sym typeface="+mn-ea"/>
              </a:rPr>
              <a:t>等。</a:t>
            </a:r>
            <a:endParaRPr lang="en-US" altLang="zh-CN" sz="2400" dirty="0" smtClean="0">
              <a:latin typeface="Times New Roman" panose="02020603050405020304"/>
              <a:ea typeface="华文细黑" panose="02010600040101010101" charset="-122"/>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4119" y="466025"/>
            <a:ext cx="8332869" cy="3968115"/>
          </a:xfrm>
          <a:prstGeom prst="rect">
            <a:avLst/>
          </a:prstGeom>
        </p:spPr>
        <p:txBody>
          <a:bodyPr wrap="square" lIns="91406" tIns="45702" rIns="91406" bIns="45702">
            <a:spAutoFit/>
          </a:bodyPr>
          <a:lstStyle/>
          <a:p>
            <a:pPr algn="just">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隐性关键词在传达情感、意图时较为含蓄、间接，但也至关重要。描摹景、物、事、人等要素的词语一般是隐性关键词，它们虽然不是诗眼，但能暗示作者的思想感情，这种语言叫景物语。另有一些典故语，需要通过挖掘典故的本义来探寻作者的用意；含有表达技巧的语言</a:t>
            </a:r>
            <a:r>
              <a:rPr lang="en-US" altLang="zh-CN" sz="2100" kern="100" dirty="0">
                <a:latin typeface="Times New Roman" panose="02020603050405020304"/>
                <a:ea typeface="华文细黑" panose="02010600040101010101" charset="-122"/>
                <a:cs typeface="Courier New" panose="02070309020205020404"/>
              </a:rPr>
              <a:t>(</a:t>
            </a:r>
            <a:r>
              <a:rPr lang="zh-CN" altLang="zh-CN" sz="2100" kern="100" dirty="0">
                <a:latin typeface="Times New Roman" panose="02020603050405020304"/>
                <a:ea typeface="华文细黑" panose="02010600040101010101" charset="-122"/>
                <a:cs typeface="Times New Roman" panose="02020603050405020304"/>
              </a:rPr>
              <a:t>如拟人、比喻、双关、反语、借代等</a:t>
            </a:r>
            <a:r>
              <a:rPr lang="en-US" altLang="zh-CN" sz="2100" kern="100" dirty="0">
                <a:latin typeface="Times New Roman" panose="02020603050405020304"/>
                <a:ea typeface="华文细黑" panose="02010600040101010101" charset="-122"/>
                <a:cs typeface="Courier New" panose="02070309020205020404"/>
              </a:rPr>
              <a:t>)</a:t>
            </a:r>
            <a:r>
              <a:rPr lang="zh-CN" altLang="zh-CN" sz="2100" kern="100" dirty="0">
                <a:latin typeface="Times New Roman" panose="02020603050405020304"/>
                <a:ea typeface="华文细黑" panose="02010600040101010101" charset="-122"/>
                <a:cs typeface="Times New Roman" panose="02020603050405020304"/>
              </a:rPr>
              <a:t>，需要还原基本义。还有一些表情态、语气的虚词，如</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但</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惟</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空</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又</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等，也是应该引起注意的隐性关键词。弄清上述隐性词的含义及其表达作用，如同拨开疑云迷雾，能让真相充分显露</a:t>
            </a:r>
            <a:r>
              <a:rPr lang="zh-CN" altLang="zh-CN" sz="2100" kern="100" dirty="0" smtClean="0">
                <a:latin typeface="Times New Roman" panose="02020603050405020304"/>
                <a:ea typeface="华文细黑" panose="02010600040101010101" charset="-122"/>
                <a:cs typeface="Times New Roman" panose="02020603050405020304"/>
              </a:rPr>
              <a:t>。</a:t>
            </a:r>
            <a:endParaRPr lang="zh-CN" altLang="zh-CN" sz="785"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8193" y="250041"/>
            <a:ext cx="8332869" cy="4452620"/>
          </a:xfrm>
          <a:prstGeom prst="rect">
            <a:avLst/>
          </a:prstGeom>
        </p:spPr>
        <p:txBody>
          <a:bodyPr wrap="square" lIns="91406" tIns="45702" rIns="91406" bIns="45702">
            <a:spAutoFit/>
          </a:bodyPr>
          <a:lstStyle/>
          <a:p>
            <a:pPr algn="just">
              <a:lnSpc>
                <a:spcPct val="150000"/>
              </a:lnSpc>
              <a:spcAft>
                <a:spcPts val="0"/>
              </a:spcAft>
            </a:pPr>
            <a:r>
              <a:rPr lang="en-US" altLang="zh-CN" sz="2100" kern="100" dirty="0">
                <a:latin typeface="宋体" panose="02010600030101010101" pitchFamily="2" charset="-122"/>
                <a:ea typeface="华文细黑" panose="02010600040101010101" charset="-122"/>
                <a:cs typeface="Times New Roman" panose="02020603050405020304"/>
              </a:rPr>
              <a:t>②</a:t>
            </a:r>
            <a:r>
              <a:rPr lang="zh-CN" altLang="zh-CN" sz="2100" kern="100" dirty="0">
                <a:latin typeface="Times New Roman" panose="02020603050405020304"/>
                <a:ea typeface="华文细黑" panose="02010600040101010101" charset="-122"/>
                <a:cs typeface="Times New Roman" panose="02020603050405020304"/>
              </a:rPr>
              <a:t>每一首诗都有关键句，这些句子往往透露出作者的感情、感悟、观点态度等，读懂了这些句子也就较容易理解诗词的主旨。如《梦游天姥吟留别》中的</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安能摧眉折腰事权贵，使我不得开心颜</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就揭示了本诗的主旨。又如《琵琶行》中的</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同是天涯沦落人，相逢何必曾相识</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就表达了诗人的沦落天涯之恨。再如《兵车行》中的</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边庭流血成海水，武皇开边意未已</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既揭露了战争给人民带来的巨大苦难，又指出了苦难的根源，概括了本诗的主旨。</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需要特别说明的是，卒章显志，是古诗词常见的写法，古诗词常在末尾两句点明题旨，阅读时应该重点注意。</a:t>
            </a:r>
            <a:endParaRPr lang="zh-CN" altLang="zh-CN" sz="785"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48307"/>
            <a:ext cx="8928992" cy="5663089"/>
          </a:xfrm>
          <a:prstGeom prst="rect">
            <a:avLst/>
          </a:prstGeom>
        </p:spPr>
        <p:txBody>
          <a:bodyPr wrap="square">
            <a:spAutoFit/>
          </a:bodyPr>
          <a:lstStyle/>
          <a:p>
            <a:pPr algn="just">
              <a:lnSpc>
                <a:spcPct val="140000"/>
              </a:lnSpc>
              <a:spcAft>
                <a:spcPts val="0"/>
              </a:spcAft>
            </a:pPr>
            <a:r>
              <a:rPr lang="en-US" altLang="zh-CN" sz="2600" b="1" kern="100" dirty="0">
                <a:solidFill>
                  <a:srgbClr val="FF0000"/>
                </a:solidFill>
                <a:latin typeface="Times New Roman" panose="02020603050405020304"/>
                <a:ea typeface="华文细黑" panose="02010600040101010101" charset="-122"/>
                <a:cs typeface="Courier New" panose="02070309020205020404"/>
              </a:rPr>
              <a:t>2.</a:t>
            </a:r>
            <a:r>
              <a:rPr lang="zh-CN" altLang="zh-CN" sz="2600" b="1" kern="100" dirty="0">
                <a:solidFill>
                  <a:srgbClr val="FF0000"/>
                </a:solidFill>
                <a:latin typeface="Times New Roman" panose="02020603050405020304"/>
                <a:ea typeface="华文细黑" panose="02010600040101010101" charset="-122"/>
                <a:cs typeface="Times New Roman" panose="02020603050405020304"/>
              </a:rPr>
              <a:t>反复品读关键语</a:t>
            </a:r>
            <a:endParaRPr lang="zh-CN" altLang="zh-CN" sz="1050" b="1" kern="100" dirty="0">
              <a:solidFill>
                <a:srgbClr val="FF0000"/>
              </a:solidFill>
              <a:latin typeface="宋体" panose="02010600030101010101" pitchFamily="2" charset="-122"/>
              <a:cs typeface="Courier New" panose="02070309020205020404"/>
            </a:endParaRPr>
          </a:p>
          <a:p>
            <a:pPr algn="just">
              <a:lnSpc>
                <a:spcPct val="140000"/>
              </a:lnSpc>
            </a:pPr>
            <a:r>
              <a:rPr lang="zh-CN" altLang="zh-CN" sz="2000" kern="100" dirty="0" smtClean="0">
                <a:latin typeface="Times New Roman" panose="02020603050405020304"/>
                <a:ea typeface="华文细黑" panose="02010600040101010101" charset="-122"/>
                <a:cs typeface="Times New Roman" panose="02020603050405020304"/>
              </a:rPr>
              <a:t>如</a:t>
            </a:r>
            <a:r>
              <a:rPr lang="zh-CN" altLang="zh-CN" sz="2000" kern="100" dirty="0">
                <a:latin typeface="Times New Roman" panose="02020603050405020304"/>
                <a:ea typeface="华文细黑" panose="02010600040101010101" charset="-122"/>
                <a:cs typeface="Times New Roman" panose="02020603050405020304"/>
              </a:rPr>
              <a:t>结句和其他表明诗眼的字句，往往直接透露了诗歌主旨</a:t>
            </a:r>
            <a:r>
              <a:rPr lang="zh-CN" altLang="zh-CN" sz="2000" kern="100" dirty="0" smtClean="0">
                <a:latin typeface="Times New Roman" panose="02020603050405020304"/>
                <a:ea typeface="华文细黑" panose="02010600040101010101" charset="-122"/>
                <a:cs typeface="Times New Roman" panose="02020603050405020304"/>
              </a:rPr>
              <a:t>。</a:t>
            </a:r>
            <a:endParaRPr lang="en-US" altLang="zh-CN" sz="2000" kern="100" dirty="0" smtClean="0">
              <a:latin typeface="Times New Roman" panose="02020603050405020304"/>
              <a:ea typeface="华文细黑" panose="02010600040101010101" charset="-122"/>
              <a:cs typeface="Times New Roman" panose="02020603050405020304"/>
            </a:endParaRPr>
          </a:p>
          <a:p>
            <a:pPr algn="ctr">
              <a:lnSpc>
                <a:spcPct val="130000"/>
              </a:lnSpc>
            </a:pPr>
            <a:r>
              <a:rPr lang="zh-CN" altLang="zh-CN" sz="2000" kern="100" dirty="0" smtClean="0">
                <a:latin typeface="Times New Roman" panose="02020603050405020304"/>
                <a:ea typeface="华文细黑" panose="02010600040101010101" charset="-122"/>
                <a:cs typeface="Times New Roman" panose="02020603050405020304"/>
              </a:rPr>
              <a:t>山居秋暝</a:t>
            </a:r>
            <a:r>
              <a:rPr lang="en-US" altLang="zh-CN" sz="2000" kern="100" dirty="0" smtClean="0">
                <a:latin typeface="Times New Roman" panose="02020603050405020304"/>
                <a:ea typeface="华文细黑" panose="02010600040101010101" charset="-122"/>
                <a:cs typeface="Times New Roman" panose="02020603050405020304"/>
              </a:rPr>
              <a:t>    </a:t>
            </a:r>
            <a:r>
              <a:rPr lang="zh-CN" altLang="zh-CN" sz="2000" kern="100" dirty="0" smtClean="0">
                <a:latin typeface="Times New Roman" panose="02020603050405020304"/>
                <a:ea typeface="华文细黑" panose="02010600040101010101" charset="-122"/>
                <a:cs typeface="Times New Roman" panose="02020603050405020304"/>
              </a:rPr>
              <a:t>王维</a:t>
            </a:r>
            <a:endParaRPr lang="en-US" altLang="zh-CN" sz="2000" kern="100" dirty="0" smtClean="0">
              <a:latin typeface="Times New Roman" panose="02020603050405020304"/>
              <a:ea typeface="华文细黑" panose="02010600040101010101" charset="-122"/>
              <a:cs typeface="Times New Roman" panose="02020603050405020304"/>
            </a:endParaRPr>
          </a:p>
          <a:p>
            <a:pPr algn="ctr">
              <a:lnSpc>
                <a:spcPct val="130000"/>
              </a:lnSpc>
            </a:pPr>
            <a:r>
              <a:rPr lang="zh-CN" altLang="en-US" sz="2000" dirty="0" smtClean="0"/>
              <a:t>空山新雨后，天气晚来秋。</a:t>
            </a:r>
            <a:br>
              <a:rPr lang="zh-CN" altLang="en-US" sz="2000" dirty="0" smtClean="0"/>
            </a:br>
            <a:r>
              <a:rPr lang="zh-CN" altLang="en-US" sz="2000" dirty="0" smtClean="0"/>
              <a:t>明月松间照，清泉石上流。</a:t>
            </a:r>
            <a:br>
              <a:rPr lang="zh-CN" altLang="en-US" sz="2000" dirty="0" smtClean="0"/>
            </a:br>
            <a:r>
              <a:rPr lang="zh-CN" altLang="en-US" sz="2000" dirty="0" smtClean="0"/>
              <a:t>竹喧归浣女，莲动下渔舟。</a:t>
            </a:r>
            <a:br>
              <a:rPr lang="zh-CN" altLang="en-US" sz="2000" dirty="0" smtClean="0"/>
            </a:br>
            <a:r>
              <a:rPr lang="zh-CN" altLang="en-US" sz="2000" dirty="0" smtClean="0"/>
              <a:t>随意春芳歇，王孙自可留。</a:t>
            </a:r>
            <a:endParaRPr lang="en-US" altLang="zh-CN" sz="2000" kern="100" dirty="0" smtClean="0">
              <a:latin typeface="Times New Roman" panose="02020603050405020304"/>
              <a:ea typeface="华文细黑" panose="02010600040101010101" charset="-122"/>
              <a:cs typeface="Times New Roman" panose="02020603050405020304"/>
            </a:endParaRPr>
          </a:p>
          <a:p>
            <a:pPr algn="just">
              <a:lnSpc>
                <a:spcPct val="140000"/>
              </a:lnSpc>
            </a:pPr>
            <a:r>
              <a:rPr lang="zh-CN" altLang="zh-CN" sz="2000" kern="100" dirty="0" smtClean="0">
                <a:latin typeface="Times New Roman" panose="02020603050405020304"/>
                <a:ea typeface="华文细黑" panose="02010600040101010101" charset="-122"/>
                <a:cs typeface="Times New Roman" panose="02020603050405020304"/>
              </a:rPr>
              <a:t>全</a:t>
            </a:r>
            <a:r>
              <a:rPr lang="zh-CN" altLang="zh-CN" sz="2000" kern="100" dirty="0">
                <a:latin typeface="Times New Roman" panose="02020603050405020304"/>
                <a:ea typeface="华文细黑" panose="02010600040101010101" charset="-122"/>
                <a:cs typeface="Times New Roman" panose="02020603050405020304"/>
              </a:rPr>
              <a:t>诗要表达的对山水田园的留恋和对官场的厌恶都通过</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留</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字表现出来</a:t>
            </a:r>
            <a:r>
              <a:rPr lang="zh-CN" altLang="zh-CN" sz="2000" kern="100" dirty="0" smtClean="0">
                <a:latin typeface="Times New Roman" panose="02020603050405020304"/>
                <a:ea typeface="华文细黑" panose="02010600040101010101" charset="-122"/>
                <a:cs typeface="Times New Roman" panose="02020603050405020304"/>
              </a:rPr>
              <a:t>。</a:t>
            </a:r>
            <a:endParaRPr lang="en-US" altLang="zh-CN" sz="2000" kern="100" dirty="0" smtClean="0">
              <a:latin typeface="Times New Roman" panose="02020603050405020304"/>
              <a:ea typeface="华文细黑" panose="02010600040101010101" charset="-122"/>
              <a:cs typeface="Times New Roman" panose="02020603050405020304"/>
            </a:endParaRPr>
          </a:p>
          <a:p>
            <a:pPr algn="just">
              <a:lnSpc>
                <a:spcPct val="120000"/>
              </a:lnSpc>
            </a:pPr>
            <a:r>
              <a:rPr lang="zh-CN" altLang="zh-CN" kern="100" dirty="0" smtClean="0">
                <a:latin typeface="Times New Roman" panose="02020603050405020304"/>
                <a:ea typeface="华文细黑" panose="02010600040101010101" charset="-122"/>
                <a:cs typeface="Times New Roman" panose="02020603050405020304"/>
              </a:rPr>
              <a:t>诗词中的一两个字往往揭示了其情感，这样的字叫</a:t>
            </a:r>
            <a:r>
              <a:rPr lang="en-US" altLang="zh-CN" b="1" kern="100" dirty="0" smtClean="0">
                <a:solidFill>
                  <a:srgbClr val="FF0000"/>
                </a:solidFill>
                <a:latin typeface="宋体" panose="02010600030101010101" pitchFamily="2" charset="-122"/>
                <a:ea typeface="华文细黑" panose="02010600040101010101" charset="-122"/>
                <a:cs typeface="Times New Roman" panose="02020603050405020304"/>
              </a:rPr>
              <a:t>“</a:t>
            </a:r>
            <a:r>
              <a:rPr lang="zh-CN" altLang="zh-CN" b="1" kern="100" dirty="0" smtClean="0">
                <a:solidFill>
                  <a:srgbClr val="FF0000"/>
                </a:solidFill>
                <a:latin typeface="Times New Roman" panose="02020603050405020304"/>
                <a:ea typeface="华文细黑" panose="02010600040101010101" charset="-122"/>
                <a:cs typeface="Times New Roman" panose="02020603050405020304"/>
              </a:rPr>
              <a:t>情感语言</a:t>
            </a:r>
            <a:r>
              <a:rPr lang="en-US" altLang="zh-CN" b="1" kern="100" dirty="0" smtClean="0">
                <a:solidFill>
                  <a:srgbClr val="FF0000"/>
                </a:solidFill>
                <a:latin typeface="宋体" panose="02010600030101010101" pitchFamily="2" charset="-122"/>
                <a:ea typeface="华文细黑" panose="02010600040101010101" charset="-122"/>
                <a:cs typeface="Times New Roman" panose="02020603050405020304"/>
              </a:rPr>
              <a:t>”</a:t>
            </a:r>
            <a:r>
              <a:rPr lang="zh-CN" altLang="zh-CN" kern="100" dirty="0" smtClean="0">
                <a:latin typeface="Times New Roman" panose="02020603050405020304"/>
                <a:ea typeface="华文细黑" panose="02010600040101010101" charset="-122"/>
                <a:cs typeface="Times New Roman" panose="02020603050405020304"/>
              </a:rPr>
              <a:t>。如抓住了这些字，把握思想感情往往既快又准。</a:t>
            </a:r>
            <a:r>
              <a:rPr lang="en-US" altLang="zh-CN" kern="100" dirty="0" smtClean="0">
                <a:latin typeface="宋体" panose="02010600030101010101" pitchFamily="2" charset="-122"/>
                <a:ea typeface="华文细黑" panose="02010600040101010101" charset="-122"/>
                <a:cs typeface="Times New Roman" panose="02020603050405020304"/>
              </a:rPr>
              <a:t>“</a:t>
            </a:r>
            <a:r>
              <a:rPr lang="zh-CN" altLang="zh-CN" kern="100" dirty="0" smtClean="0">
                <a:latin typeface="Times New Roman" panose="02020603050405020304"/>
                <a:ea typeface="华文细黑" panose="02010600040101010101" charset="-122"/>
                <a:cs typeface="Times New Roman" panose="02020603050405020304"/>
              </a:rPr>
              <a:t>情感语言</a:t>
            </a:r>
            <a:r>
              <a:rPr lang="en-US" altLang="zh-CN" kern="100" dirty="0" smtClean="0">
                <a:latin typeface="宋体" panose="02010600030101010101" pitchFamily="2" charset="-122"/>
                <a:ea typeface="华文细黑" panose="02010600040101010101" charset="-122"/>
                <a:cs typeface="Times New Roman" panose="02020603050405020304"/>
              </a:rPr>
              <a:t>”</a:t>
            </a:r>
            <a:r>
              <a:rPr lang="zh-CN" altLang="zh-CN" kern="100" dirty="0" smtClean="0">
                <a:latin typeface="Times New Roman" panose="02020603050405020304"/>
                <a:ea typeface="华文细黑" panose="02010600040101010101" charset="-122"/>
                <a:cs typeface="Times New Roman" panose="02020603050405020304"/>
              </a:rPr>
              <a:t>不单单是诗眼词眼，有时也藏在写景叙事句中。如</a:t>
            </a:r>
            <a:r>
              <a:rPr lang="en-US" altLang="zh-CN" kern="100" dirty="0" smtClean="0">
                <a:latin typeface="宋体" panose="02010600030101010101" pitchFamily="2" charset="-122"/>
                <a:ea typeface="华文细黑" panose="02010600040101010101" charset="-122"/>
                <a:cs typeface="Times New Roman" panose="02020603050405020304"/>
              </a:rPr>
              <a:t>“</a:t>
            </a:r>
            <a:r>
              <a:rPr lang="zh-CN" altLang="zh-CN" kern="100" dirty="0" smtClean="0">
                <a:latin typeface="Times New Roman" panose="02020603050405020304"/>
                <a:ea typeface="华文细黑" panose="02010600040101010101" charset="-122"/>
                <a:cs typeface="Times New Roman" panose="02020603050405020304"/>
              </a:rPr>
              <a:t>细草微风岸，危樯独夜舟</a:t>
            </a:r>
            <a:r>
              <a:rPr lang="en-US" altLang="zh-CN" kern="100" dirty="0" smtClean="0">
                <a:latin typeface="宋体" panose="02010600030101010101" pitchFamily="2" charset="-122"/>
                <a:ea typeface="华文细黑" panose="02010600040101010101" charset="-122"/>
                <a:cs typeface="Times New Roman" panose="02020603050405020304"/>
              </a:rPr>
              <a:t>”</a:t>
            </a:r>
            <a:r>
              <a:rPr lang="zh-CN" altLang="zh-CN" kern="100" dirty="0" smtClean="0">
                <a:latin typeface="Times New Roman" panose="02020603050405020304"/>
                <a:ea typeface="华文细黑" panose="02010600040101010101" charset="-122"/>
                <a:cs typeface="Times New Roman" panose="02020603050405020304"/>
              </a:rPr>
              <a:t>中的</a:t>
            </a:r>
            <a:r>
              <a:rPr lang="en-US" altLang="zh-CN" kern="100" dirty="0" smtClean="0">
                <a:latin typeface="宋体" panose="02010600030101010101" pitchFamily="2" charset="-122"/>
                <a:ea typeface="华文细黑" panose="02010600040101010101" charset="-122"/>
                <a:cs typeface="Times New Roman" panose="02020603050405020304"/>
              </a:rPr>
              <a:t>“</a:t>
            </a:r>
            <a:r>
              <a:rPr lang="zh-CN" altLang="zh-CN" kern="100" dirty="0" smtClean="0">
                <a:latin typeface="Times New Roman" panose="02020603050405020304"/>
                <a:ea typeface="华文细黑" panose="02010600040101010101" charset="-122"/>
                <a:cs typeface="Times New Roman" panose="02020603050405020304"/>
              </a:rPr>
              <a:t>独</a:t>
            </a:r>
            <a:r>
              <a:rPr lang="en-US" altLang="zh-CN" kern="100" dirty="0" smtClean="0">
                <a:latin typeface="宋体" panose="02010600030101010101" pitchFamily="2" charset="-122"/>
                <a:ea typeface="华文细黑" panose="02010600040101010101" charset="-122"/>
                <a:cs typeface="Times New Roman" panose="02020603050405020304"/>
              </a:rPr>
              <a:t>”</a:t>
            </a:r>
            <a:r>
              <a:rPr lang="zh-CN" altLang="zh-CN" kern="100" dirty="0" smtClean="0">
                <a:latin typeface="Times New Roman" panose="02020603050405020304"/>
                <a:ea typeface="华文细黑" panose="02010600040101010101" charset="-122"/>
                <a:cs typeface="Times New Roman" panose="02020603050405020304"/>
              </a:rPr>
              <a:t>就是情感语言，它揭示出诗人的孤独感；如</a:t>
            </a:r>
            <a:r>
              <a:rPr lang="en-US" altLang="zh-CN" kern="100" dirty="0" smtClean="0">
                <a:latin typeface="宋体" panose="02010600030101010101" pitchFamily="2" charset="-122"/>
                <a:ea typeface="华文细黑" panose="02010600040101010101" charset="-122"/>
                <a:cs typeface="Times New Roman" panose="02020603050405020304"/>
              </a:rPr>
              <a:t>“</a:t>
            </a:r>
            <a:r>
              <a:rPr lang="zh-CN" altLang="zh-CN" kern="100" dirty="0" smtClean="0">
                <a:latin typeface="Times New Roman" panose="02020603050405020304"/>
                <a:ea typeface="华文细黑" panose="02010600040101010101" charset="-122"/>
                <a:cs typeface="Times New Roman" panose="02020603050405020304"/>
              </a:rPr>
              <a:t>独行穿落叶，闲坐数流萤</a:t>
            </a:r>
            <a:r>
              <a:rPr lang="en-US" altLang="zh-CN" kern="100" dirty="0" smtClean="0">
                <a:latin typeface="宋体" panose="02010600030101010101" pitchFamily="2" charset="-122"/>
                <a:ea typeface="华文细黑" panose="02010600040101010101" charset="-122"/>
                <a:cs typeface="Times New Roman" panose="02020603050405020304"/>
              </a:rPr>
              <a:t>”</a:t>
            </a:r>
            <a:r>
              <a:rPr lang="zh-CN" altLang="zh-CN" kern="100" dirty="0" smtClean="0">
                <a:latin typeface="Times New Roman" panose="02020603050405020304"/>
                <a:ea typeface="华文细黑" panose="02010600040101010101" charset="-122"/>
                <a:cs typeface="Times New Roman" panose="02020603050405020304"/>
              </a:rPr>
              <a:t>中的</a:t>
            </a:r>
            <a:r>
              <a:rPr lang="en-US" altLang="zh-CN" kern="100" dirty="0" smtClean="0">
                <a:latin typeface="宋体" panose="02010600030101010101" pitchFamily="2" charset="-122"/>
                <a:ea typeface="华文细黑" panose="02010600040101010101" charset="-122"/>
                <a:cs typeface="Times New Roman" panose="02020603050405020304"/>
              </a:rPr>
              <a:t>“</a:t>
            </a:r>
            <a:r>
              <a:rPr lang="zh-CN" altLang="zh-CN" kern="100" dirty="0" smtClean="0">
                <a:latin typeface="Times New Roman" panose="02020603050405020304"/>
                <a:ea typeface="华文细黑" panose="02010600040101010101" charset="-122"/>
                <a:cs typeface="Times New Roman" panose="02020603050405020304"/>
              </a:rPr>
              <a:t>独</a:t>
            </a:r>
            <a:r>
              <a:rPr lang="en-US" altLang="zh-CN" kern="100" dirty="0" smtClean="0">
                <a:latin typeface="宋体" panose="02010600030101010101" pitchFamily="2" charset="-122"/>
                <a:ea typeface="华文细黑" panose="02010600040101010101" charset="-122"/>
                <a:cs typeface="Times New Roman" panose="02020603050405020304"/>
              </a:rPr>
              <a:t>”“</a:t>
            </a:r>
            <a:r>
              <a:rPr lang="zh-CN" altLang="zh-CN" kern="100" dirty="0" smtClean="0">
                <a:latin typeface="Times New Roman" panose="02020603050405020304"/>
                <a:ea typeface="华文细黑" panose="02010600040101010101" charset="-122"/>
                <a:cs typeface="Times New Roman" panose="02020603050405020304"/>
              </a:rPr>
              <a:t>闲</a:t>
            </a:r>
            <a:r>
              <a:rPr lang="en-US" altLang="zh-CN" kern="100" dirty="0" smtClean="0">
                <a:latin typeface="宋体" panose="02010600030101010101" pitchFamily="2" charset="-122"/>
                <a:ea typeface="华文细黑" panose="02010600040101010101" charset="-122"/>
                <a:cs typeface="Times New Roman" panose="02020603050405020304"/>
              </a:rPr>
              <a:t>”</a:t>
            </a:r>
            <a:r>
              <a:rPr lang="zh-CN" altLang="zh-CN" kern="100" dirty="0" smtClean="0">
                <a:latin typeface="Times New Roman" panose="02020603050405020304"/>
                <a:ea typeface="华文细黑" panose="02010600040101010101" charset="-122"/>
                <a:cs typeface="Times New Roman" panose="02020603050405020304"/>
              </a:rPr>
              <a:t>就是情感语言，揭示出诗人的孤独、无聊之感。</a:t>
            </a:r>
            <a:endParaRPr lang="zh-CN" altLang="zh-CN" kern="100" dirty="0" smtClean="0">
              <a:latin typeface="宋体" panose="02010600030101010101" pitchFamily="2" charset="-122"/>
              <a:cs typeface="Courier New" panose="02070309020205020404"/>
            </a:endParaRPr>
          </a:p>
          <a:p>
            <a:pPr algn="just">
              <a:lnSpc>
                <a:spcPct val="120000"/>
              </a:lnSpc>
              <a:spcAft>
                <a:spcPts val="0"/>
              </a:spcAft>
            </a:pPr>
            <a:endParaRPr lang="zh-CN" altLang="zh-CN" kern="100" dirty="0">
              <a:latin typeface="宋体" panose="02010600030101010101" pitchFamily="2" charset="-122"/>
              <a:cs typeface="Courier New" panose="02070309020205020404"/>
            </a:endParaRPr>
          </a:p>
        </p:txBody>
      </p:sp>
      <p:sp>
        <p:nvSpPr>
          <p:cNvPr id="4" name="矩形 3"/>
          <p:cNvSpPr/>
          <p:nvPr/>
        </p:nvSpPr>
        <p:spPr>
          <a:xfrm>
            <a:off x="2843808" y="2715766"/>
            <a:ext cx="3168352"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508104" y="2643758"/>
            <a:ext cx="36004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0073" y="19659"/>
            <a:ext cx="8821322" cy="5219891"/>
          </a:xfrm>
          <a:prstGeom prst="rect">
            <a:avLst/>
          </a:prstGeom>
        </p:spPr>
        <p:txBody>
          <a:bodyPr>
            <a:spAutoFit/>
          </a:bodyPr>
          <a:lstStyle/>
          <a:p>
            <a:pPr algn="just">
              <a:lnSpc>
                <a:spcPct val="140000"/>
              </a:lnSpc>
              <a:spcAft>
                <a:spcPts val="0"/>
              </a:spcAft>
            </a:pP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三</a:t>
            </a: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挖掘暗示信息</a:t>
            </a:r>
            <a:endParaRPr lang="zh-CN" altLang="zh-CN" sz="1050" kern="100" dirty="0">
              <a:latin typeface="宋体" panose="02010600030101010101" pitchFamily="2" charset="-122"/>
              <a:cs typeface="Courier New" panose="02070309020205020404"/>
            </a:endParaRPr>
          </a:p>
          <a:p>
            <a:pPr algn="just">
              <a:lnSpc>
                <a:spcPct val="140000"/>
              </a:lnSpc>
              <a:spcAft>
                <a:spcPts val="0"/>
              </a:spcAft>
            </a:pPr>
            <a:r>
              <a:rPr lang="zh-CN" altLang="zh-CN" sz="2400" kern="100" dirty="0">
                <a:latin typeface="Times New Roman" panose="02020603050405020304"/>
                <a:ea typeface="华文细黑" panose="02010600040101010101" charset="-122"/>
                <a:cs typeface="Times New Roman" panose="02020603050405020304"/>
              </a:rPr>
              <a:t>诗歌中有许多提示性、暗示性信息，如注释和题干等，这些信息很重要，有的还可能是解题的关键。</a:t>
            </a:r>
            <a:endParaRPr lang="zh-CN" altLang="zh-CN" sz="2400" kern="100" dirty="0">
              <a:latin typeface="宋体" panose="02010600030101010101" pitchFamily="2" charset="-122"/>
              <a:cs typeface="Courier New" panose="02070309020205020404"/>
            </a:endParaRPr>
          </a:p>
          <a:p>
            <a:pPr algn="just">
              <a:lnSpc>
                <a:spcPct val="140000"/>
              </a:lnSpc>
              <a:spcAft>
                <a:spcPts val="0"/>
              </a:spcAft>
            </a:pPr>
            <a:r>
              <a:rPr lang="en-US" altLang="zh-CN" sz="2400" kern="100" dirty="0">
                <a:solidFill>
                  <a:srgbClr val="FF0000"/>
                </a:solidFill>
                <a:latin typeface="Times New Roman" panose="02020603050405020304"/>
                <a:ea typeface="华文细黑" panose="02010600040101010101" charset="-122"/>
                <a:cs typeface="Courier New" panose="02070309020205020404"/>
              </a:rPr>
              <a:t>1.</a:t>
            </a:r>
            <a:r>
              <a:rPr lang="zh-CN" altLang="zh-CN" sz="2400" kern="100" dirty="0">
                <a:solidFill>
                  <a:srgbClr val="FF0000"/>
                </a:solidFill>
                <a:latin typeface="Times New Roman" panose="02020603050405020304"/>
                <a:ea typeface="华文细黑" panose="02010600040101010101" charset="-122"/>
                <a:cs typeface="Times New Roman" panose="02020603050405020304"/>
              </a:rPr>
              <a:t>注释的暗示</a:t>
            </a:r>
            <a:endParaRPr lang="zh-CN" altLang="zh-CN" sz="2400" kern="100" dirty="0">
              <a:solidFill>
                <a:srgbClr val="FF0000"/>
              </a:solidFill>
              <a:latin typeface="宋体" panose="02010600030101010101" pitchFamily="2" charset="-122"/>
              <a:cs typeface="Courier New" panose="02070309020205020404"/>
            </a:endParaRPr>
          </a:p>
          <a:p>
            <a:pPr algn="just">
              <a:lnSpc>
                <a:spcPct val="140000"/>
              </a:lnSpc>
            </a:pPr>
            <a:r>
              <a:rPr lang="zh-CN" altLang="zh-CN" sz="2000" kern="100" dirty="0">
                <a:latin typeface="Times New Roman" panose="02020603050405020304"/>
                <a:ea typeface="华文细黑" panose="02010600040101010101" charset="-122"/>
                <a:cs typeface="Times New Roman" panose="02020603050405020304"/>
              </a:rPr>
              <a:t>高考所选诗歌的题材多种多样，大多附有注释。注释有时介绍疑难词语、地名，那是在帮助考生读懂诗句；有时介绍写作背景，那是在暗示考生本诗的思想主旨；有时介绍相关诗句，那是在暗示考生本诗的用典或意境；有时介绍作者，那是在暗示考生本诗的思想情感或写作风格</a:t>
            </a:r>
            <a:r>
              <a:rPr lang="zh-CN" altLang="zh-CN" sz="2000" kern="100" dirty="0" smtClean="0">
                <a:latin typeface="Times New Roman" panose="02020603050405020304"/>
                <a:ea typeface="华文细黑" panose="02010600040101010101" charset="-122"/>
                <a:cs typeface="Times New Roman" panose="02020603050405020304"/>
              </a:rPr>
              <a:t>。大凡提供</a:t>
            </a:r>
            <a:r>
              <a:rPr lang="en-US" altLang="zh-CN" sz="2000" kern="100" dirty="0" smtClean="0">
                <a:latin typeface="宋体" panose="02010600030101010101" pitchFamily="2" charset="-122"/>
                <a:ea typeface="华文细黑" panose="02010600040101010101" charset="-122"/>
                <a:cs typeface="Times New Roman" panose="02020603050405020304"/>
              </a:rPr>
              <a:t>“</a:t>
            </a:r>
            <a:r>
              <a:rPr lang="zh-CN" altLang="zh-CN" sz="2000" kern="100" dirty="0" smtClean="0">
                <a:latin typeface="Times New Roman" panose="02020603050405020304"/>
                <a:ea typeface="华文细黑" panose="02010600040101010101" charset="-122"/>
                <a:cs typeface="Times New Roman" panose="02020603050405020304"/>
              </a:rPr>
              <a:t>此诗作于贬官或流放之际</a:t>
            </a:r>
            <a:r>
              <a:rPr lang="en-US" altLang="zh-CN" sz="2000" kern="100" dirty="0" smtClean="0">
                <a:latin typeface="宋体" panose="02010600030101010101" pitchFamily="2" charset="-122"/>
                <a:ea typeface="华文细黑" panose="02010600040101010101" charset="-122"/>
                <a:cs typeface="Times New Roman" panose="02020603050405020304"/>
              </a:rPr>
              <a:t>”</a:t>
            </a:r>
            <a:r>
              <a:rPr lang="zh-CN" altLang="zh-CN" sz="2000" kern="100" dirty="0" smtClean="0">
                <a:latin typeface="Times New Roman" panose="02020603050405020304"/>
                <a:ea typeface="华文细黑" panose="02010600040101010101" charset="-122"/>
                <a:cs typeface="Times New Roman" panose="02020603050405020304"/>
              </a:rPr>
              <a:t>类似注解的诗，肯定与诗人仕途失意，对现实不满，或报国无门、壮志难酬、愤懑孤寂有关。</a:t>
            </a:r>
            <a:endParaRPr lang="zh-CN" altLang="zh-CN" sz="2000" kern="100" dirty="0" smtClean="0">
              <a:latin typeface="宋体" panose="02010600030101010101" pitchFamily="2" charset="-122"/>
              <a:cs typeface="Courier New" panose="02070309020205020404"/>
            </a:endParaRPr>
          </a:p>
          <a:p>
            <a:pPr algn="just">
              <a:lnSpc>
                <a:spcPct val="140000"/>
              </a:lnSpc>
              <a:spcAft>
                <a:spcPts val="0"/>
              </a:spcAft>
            </a:pPr>
            <a:endParaRPr lang="zh-CN" altLang="zh-CN" sz="200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0"/>
            <a:ext cx="8647507" cy="3323987"/>
          </a:xfrm>
          <a:prstGeom prst="rect">
            <a:avLst/>
          </a:prstGeom>
        </p:spPr>
        <p:txBody>
          <a:bodyPr>
            <a:spAutoFit/>
          </a:bodyPr>
          <a:lstStyle/>
          <a:p>
            <a:pPr algn="just">
              <a:lnSpc>
                <a:spcPct val="150000"/>
              </a:lnSpc>
              <a:spcAft>
                <a:spcPts val="0"/>
              </a:spcAft>
            </a:pPr>
            <a:r>
              <a:rPr lang="zh-CN" altLang="zh-CN" sz="2000" kern="100" dirty="0">
                <a:solidFill>
                  <a:srgbClr val="E46C0A"/>
                </a:solidFill>
                <a:latin typeface="Times New Roman" panose="02020603050405020304"/>
                <a:ea typeface="华文细黑" panose="02010600040101010101" charset="-122"/>
                <a:cs typeface="Times New Roman" panose="02020603050405020304"/>
              </a:rPr>
              <a:t>练中悟</a:t>
            </a:r>
            <a:r>
              <a:rPr lang="en-US" altLang="zh-CN" sz="2000" kern="100" dirty="0">
                <a:solidFill>
                  <a:srgbClr val="E46C0A"/>
                </a:solidFill>
                <a:latin typeface="Times New Roman" panose="02020603050405020304"/>
                <a:ea typeface="华文细黑" panose="02010600040101010101" charset="-122"/>
                <a:cs typeface="Courier New" panose="02070309020205020404"/>
              </a:rPr>
              <a:t>9</a:t>
            </a:r>
            <a:r>
              <a:rPr lang="zh-CN" altLang="zh-CN" sz="2000" kern="100" dirty="0">
                <a:latin typeface="Times New Roman" panose="02020603050405020304"/>
                <a:ea typeface="华文细黑" panose="02010600040101010101" charset="-122"/>
                <a:cs typeface="Times New Roman" panose="02020603050405020304"/>
              </a:rPr>
              <a:t>　请借助注释，</a:t>
            </a:r>
            <a:r>
              <a:rPr lang="zh-CN" altLang="zh-CN" sz="2000" kern="100" dirty="0">
                <a:solidFill>
                  <a:srgbClr val="0000FF"/>
                </a:solidFill>
                <a:latin typeface="Times New Roman" panose="02020603050405020304"/>
                <a:ea typeface="华文细黑" panose="02010600040101010101" charset="-122"/>
                <a:cs typeface="Times New Roman" panose="02020603050405020304"/>
              </a:rPr>
              <a:t>理解下面这首诗的写作意图。</a:t>
            </a:r>
            <a:endParaRPr lang="zh-CN" altLang="zh-CN" sz="2000" kern="100" dirty="0">
              <a:solidFill>
                <a:srgbClr val="0000FF"/>
              </a:solidFill>
              <a:latin typeface="宋体" panose="02010600030101010101" pitchFamily="2" charset="-122"/>
              <a:cs typeface="Courier New" panose="02070309020205020404"/>
            </a:endParaRPr>
          </a:p>
          <a:p>
            <a:pPr algn="ctr">
              <a:lnSpc>
                <a:spcPct val="150000"/>
              </a:lnSpc>
              <a:spcAft>
                <a:spcPts val="0"/>
              </a:spcAft>
            </a:pPr>
            <a:r>
              <a:rPr lang="en-US" altLang="zh-CN" sz="2400" kern="100" dirty="0" smtClean="0">
                <a:latin typeface="Times New Roman" panose="02020603050405020304"/>
                <a:ea typeface="华文细黑" panose="02010600040101010101" charset="-122"/>
                <a:cs typeface="Times New Roman" panose="02020603050405020304"/>
              </a:rPr>
              <a:t>  </a:t>
            </a:r>
            <a:r>
              <a:rPr lang="zh-CN" altLang="zh-CN" sz="2400" kern="100" dirty="0" smtClean="0">
                <a:latin typeface="Times New Roman" panose="02020603050405020304"/>
                <a:ea typeface="华文细黑" panose="02010600040101010101" charset="-122"/>
                <a:cs typeface="Times New Roman" panose="02020603050405020304"/>
              </a:rPr>
              <a:t>赠</a:t>
            </a:r>
            <a:r>
              <a:rPr lang="zh-CN" altLang="zh-CN" sz="2400" kern="100" dirty="0">
                <a:latin typeface="Times New Roman" panose="02020603050405020304"/>
                <a:ea typeface="华文细黑" panose="02010600040101010101" charset="-122"/>
                <a:cs typeface="Times New Roman" panose="02020603050405020304"/>
              </a:rPr>
              <a:t>花卿</a:t>
            </a:r>
            <a:r>
              <a:rPr lang="en-US" altLang="zh-CN" sz="2400" kern="100" baseline="30000" dirty="0">
                <a:latin typeface="IPAPANNEW"/>
                <a:ea typeface="华文细黑" panose="02010600040101010101" charset="-122"/>
                <a:cs typeface="Times New Roman" panose="02020603050405020304"/>
              </a:rPr>
              <a:t>[</a:t>
            </a:r>
            <a:r>
              <a:rPr lang="zh-CN" altLang="zh-CN" sz="2400" kern="100" baseline="30000" dirty="0">
                <a:latin typeface="IPAPANNEW"/>
                <a:ea typeface="华文细黑" panose="02010600040101010101" charset="-122"/>
                <a:cs typeface="Times New Roman" panose="02020603050405020304"/>
              </a:rPr>
              <a:t>注</a:t>
            </a:r>
            <a:r>
              <a:rPr lang="en-US" altLang="zh-CN" sz="2400" kern="100" baseline="30000" dirty="0" smtClean="0">
                <a:latin typeface="IPAPANNEW"/>
                <a:ea typeface="华文细黑" panose="02010600040101010101" charset="-122"/>
                <a:cs typeface="Times New Roman" panose="02020603050405020304"/>
              </a:rPr>
              <a:t>]   </a:t>
            </a:r>
            <a:r>
              <a:rPr lang="zh-CN" altLang="zh-CN" sz="2400" kern="100" dirty="0" smtClean="0">
                <a:latin typeface="Times New Roman" panose="02020603050405020304"/>
                <a:ea typeface="华文细黑" panose="02010600040101010101" charset="-122"/>
                <a:cs typeface="Times New Roman" panose="02020603050405020304"/>
              </a:rPr>
              <a:t>杜甫</a:t>
            </a:r>
            <a:endParaRPr lang="zh-CN" altLang="zh-CN" sz="2400" kern="100" dirty="0">
              <a:latin typeface="宋体" panose="02010600030101010101" pitchFamily="2" charset="-122"/>
              <a:cs typeface="Courier New" panose="02070309020205020404"/>
            </a:endParaRPr>
          </a:p>
          <a:p>
            <a:pPr algn="ctr">
              <a:lnSpc>
                <a:spcPct val="150000"/>
              </a:lnSpc>
              <a:spcAft>
                <a:spcPts val="0"/>
              </a:spcAft>
            </a:pPr>
            <a:r>
              <a:rPr lang="zh-CN" altLang="zh-CN" sz="2400" kern="100" dirty="0">
                <a:latin typeface="Times New Roman" panose="02020603050405020304"/>
                <a:ea typeface="华文细黑" panose="02010600040101010101" charset="-122"/>
                <a:cs typeface="Times New Roman" panose="02020603050405020304"/>
              </a:rPr>
              <a:t>锦城丝</a:t>
            </a:r>
            <a:r>
              <a:rPr lang="zh-CN" altLang="zh-CN" sz="2400" kern="100" dirty="0" smtClean="0">
                <a:latin typeface="Times New Roman" panose="02020603050405020304"/>
                <a:ea typeface="华文细黑" panose="02010600040101010101" charset="-122"/>
                <a:cs typeface="Times New Roman" panose="02020603050405020304"/>
              </a:rPr>
              <a:t>管</a:t>
            </a:r>
            <a:r>
              <a:rPr lang="en-US" altLang="zh-CN" sz="2400" kern="100" dirty="0" smtClean="0">
                <a:latin typeface="Times New Roman" panose="02020603050405020304"/>
                <a:ea typeface="华文细黑" panose="02010600040101010101" charset="-122"/>
                <a:cs typeface="Times New Roman" panose="02020603050405020304"/>
              </a:rPr>
              <a:t> </a:t>
            </a:r>
            <a:r>
              <a:rPr lang="zh-CN" altLang="zh-CN" sz="2400" kern="100" dirty="0" smtClean="0">
                <a:latin typeface="Times New Roman" panose="02020603050405020304"/>
                <a:ea typeface="华文细黑" panose="02010600040101010101" charset="-122"/>
                <a:cs typeface="Times New Roman" panose="02020603050405020304"/>
              </a:rPr>
              <a:t>日</a:t>
            </a:r>
            <a:r>
              <a:rPr lang="zh-CN" altLang="zh-CN" sz="2400" kern="100" dirty="0">
                <a:latin typeface="Times New Roman" panose="02020603050405020304"/>
                <a:ea typeface="华文细黑" panose="02010600040101010101" charset="-122"/>
                <a:cs typeface="Times New Roman" panose="02020603050405020304"/>
              </a:rPr>
              <a:t>纷纷，半入江风半入云。</a:t>
            </a:r>
            <a:endParaRPr lang="zh-CN" altLang="zh-CN" sz="2400" kern="100" dirty="0">
              <a:latin typeface="宋体" panose="02010600030101010101" pitchFamily="2" charset="-122"/>
              <a:cs typeface="Courier New" panose="02070309020205020404"/>
            </a:endParaRPr>
          </a:p>
          <a:p>
            <a:pPr algn="ctr">
              <a:lnSpc>
                <a:spcPct val="150000"/>
              </a:lnSpc>
              <a:spcAft>
                <a:spcPts val="0"/>
              </a:spcAft>
            </a:pPr>
            <a:r>
              <a:rPr lang="zh-CN" altLang="zh-CN" sz="2400" kern="100" dirty="0">
                <a:latin typeface="Times New Roman" panose="02020603050405020304"/>
                <a:ea typeface="华文细黑" panose="02010600040101010101" charset="-122"/>
                <a:cs typeface="Times New Roman" panose="02020603050405020304"/>
              </a:rPr>
              <a:t>此曲只应天上有，人间能得几回闻。</a:t>
            </a:r>
            <a:endParaRPr lang="zh-CN" altLang="zh-CN" sz="2400" kern="100" dirty="0">
              <a:latin typeface="宋体" panose="02010600030101010101" pitchFamily="2" charset="-122"/>
              <a:cs typeface="Courier New" panose="02070309020205020404"/>
            </a:endParaRPr>
          </a:p>
          <a:p>
            <a:pPr algn="just">
              <a:lnSpc>
                <a:spcPct val="150000"/>
              </a:lnSpc>
              <a:spcAft>
                <a:spcPts val="0"/>
              </a:spcAft>
            </a:pPr>
            <a:r>
              <a:rPr lang="zh-CN" altLang="zh-CN" sz="2400" kern="100" dirty="0">
                <a:solidFill>
                  <a:srgbClr val="FF0000"/>
                </a:solidFill>
                <a:latin typeface="Times New Roman" panose="02020603050405020304"/>
                <a:ea typeface="华文细黑" panose="02010600040101010101" charset="-122"/>
                <a:cs typeface="Times New Roman" panose="02020603050405020304"/>
              </a:rPr>
              <a:t>注　花卿：名敬定，成都府尹崔光远的部将，平叛中立过功；后居功自傲，目无朝廷，僭用天子音乐</a:t>
            </a:r>
            <a:r>
              <a:rPr lang="zh-CN" altLang="zh-CN" sz="2400" kern="100" dirty="0" smtClean="0">
                <a:solidFill>
                  <a:srgbClr val="FF0000"/>
                </a:solidFill>
                <a:latin typeface="Times New Roman" panose="02020603050405020304"/>
                <a:ea typeface="华文细黑" panose="02010600040101010101" charset="-122"/>
                <a:cs typeface="Times New Roman" panose="02020603050405020304"/>
              </a:rPr>
              <a:t>。</a:t>
            </a:r>
            <a:endParaRPr lang="zh-CN" altLang="zh-CN" sz="2400" kern="100" dirty="0">
              <a:solidFill>
                <a:srgbClr val="FF0000"/>
              </a:solidFill>
              <a:latin typeface="宋体" panose="02010600030101010101" pitchFamily="2" charset="-122"/>
              <a:cs typeface="Courier New" panose="02070309020205020404"/>
            </a:endParaRPr>
          </a:p>
        </p:txBody>
      </p:sp>
      <p:sp>
        <p:nvSpPr>
          <p:cNvPr id="4" name="矩形 3"/>
          <p:cNvSpPr/>
          <p:nvPr/>
        </p:nvSpPr>
        <p:spPr>
          <a:xfrm>
            <a:off x="323528" y="3327425"/>
            <a:ext cx="8477117"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600" kern="100" dirty="0">
                <a:latin typeface="Times New Roman" panose="02020603050405020304"/>
                <a:ea typeface="华文细黑" panose="02010600040101010101" charset="-122"/>
                <a:cs typeface="Times New Roman" panose="02020603050405020304"/>
              </a:rPr>
              <a:t>　</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此诗赠花卿的目的是给花卿以委婉的讽喻：</a:t>
            </a: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只应天上有</a:t>
            </a: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是说花卿僭用天子音乐，不当受之；</a:t>
            </a: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人间能得几回闻</a:t>
            </a: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隐含警示之意，意谓这种享受难以长久</a:t>
            </a:r>
            <a:r>
              <a:rPr lang="zh-CN" altLang="zh-CN" sz="2600" kern="100" dirty="0" smtClean="0">
                <a:solidFill>
                  <a:srgbClr val="E46C0A"/>
                </a:solidFill>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612" y="627534"/>
            <a:ext cx="8733982" cy="3016403"/>
          </a:xfrm>
          <a:prstGeom prst="rect">
            <a:avLst/>
          </a:prstGeom>
        </p:spPr>
        <p:txBody>
          <a:bodyPr>
            <a:spAutoFit/>
          </a:bodyPr>
          <a:lstStyle/>
          <a:p>
            <a:pPr algn="just">
              <a:lnSpc>
                <a:spcPct val="150000"/>
              </a:lnSpc>
              <a:spcAft>
                <a:spcPts val="0"/>
              </a:spcAft>
            </a:pPr>
            <a:r>
              <a:rPr lang="en-US" altLang="zh-CN" sz="2600" kern="100" dirty="0">
                <a:latin typeface="Times New Roman" panose="02020603050405020304"/>
                <a:ea typeface="华文细黑" panose="02010600040101010101" charset="-122"/>
                <a:cs typeface="Courier New" panose="02070309020205020404"/>
              </a:rPr>
              <a:t>2.</a:t>
            </a:r>
            <a:r>
              <a:rPr lang="zh-CN" altLang="zh-CN" sz="2600" kern="100" dirty="0">
                <a:latin typeface="Times New Roman" panose="02020603050405020304"/>
                <a:ea typeface="华文细黑" panose="02010600040101010101" charset="-122"/>
                <a:cs typeface="Times New Roman" panose="02020603050405020304"/>
              </a:rPr>
              <a:t>题干的暗示</a:t>
            </a:r>
            <a:endParaRPr lang="zh-CN" altLang="zh-CN" sz="1050" kern="100" dirty="0">
              <a:latin typeface="宋体" panose="02010600030101010101" pitchFamily="2" charset="-122"/>
              <a:cs typeface="Courier New" panose="02070309020205020404"/>
            </a:endParaRPr>
          </a:p>
          <a:p>
            <a:pPr>
              <a:lnSpc>
                <a:spcPct val="150000"/>
              </a:lnSpc>
            </a:pPr>
            <a:r>
              <a:rPr lang="zh-CN" altLang="zh-CN" sz="2600" kern="100" dirty="0">
                <a:latin typeface="Times New Roman" panose="02020603050405020304"/>
                <a:ea typeface="华文细黑" panose="02010600040101010101" charset="-122"/>
                <a:cs typeface="Times New Roman" panose="02020603050405020304"/>
              </a:rPr>
              <a:t>所谓题干，即命题的语言文字，包括三大要素：指向要素</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回答什么问题</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、解说要素</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解释题目要求</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、限制要素</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哪一联、哪一句等</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。抓住题干的暗示信息可以让你进一步读懂诗歌。这也叫</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借题解文法</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grpSp>
        <p:nvGrpSpPr>
          <p:cNvPr id="5" name="组合 4"/>
          <p:cNvGrpSpPr/>
          <p:nvPr/>
        </p:nvGrpSpPr>
        <p:grpSpPr>
          <a:xfrm rot="5400000">
            <a:off x="8388567" y="4398743"/>
            <a:ext cx="549128" cy="549414"/>
            <a:chOff x="11226607" y="6533712"/>
            <a:chExt cx="360000" cy="360000"/>
          </a:xfrm>
        </p:grpSpPr>
        <p:sp>
          <p:nvSpPr>
            <p:cNvPr id="7" name="椭圆 6">
              <a:hlinkClick r:id="rId1" action="ppaction://hlinksldjump"/>
            </p:cNvPr>
            <p:cNvSpPr/>
            <p:nvPr/>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1" action="ppaction://hlinksldjump"/>
            </p:cNvPr>
            <p:cNvSpPr/>
            <p:nvPr/>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7554" name="Text Box 2"/>
          <p:cNvSpPr txBox="1">
            <a:spLocks noChangeArrowheads="1"/>
          </p:cNvSpPr>
          <p:nvPr/>
        </p:nvSpPr>
        <p:spPr bwMode="auto">
          <a:xfrm>
            <a:off x="838200" y="342901"/>
            <a:ext cx="6553200" cy="461665"/>
          </a:xfrm>
          <a:prstGeom prst="rect">
            <a:avLst/>
          </a:prstGeom>
          <a:noFill/>
          <a:ln w="9525">
            <a:noFill/>
            <a:miter lim="800000"/>
          </a:ln>
        </p:spPr>
        <p:txBody>
          <a:bodyPr>
            <a:spAutoFit/>
          </a:bodyPr>
          <a:lstStyle/>
          <a:p>
            <a:pPr>
              <a:spcBef>
                <a:spcPct val="50000"/>
              </a:spcBef>
            </a:pPr>
            <a:r>
              <a:rPr lang="zh-CN" altLang="en-US" sz="2400" b="1">
                <a:solidFill>
                  <a:srgbClr val="FF0000"/>
                </a:solidFill>
                <a:latin typeface="Times New Roman" panose="02020603050405020304" pitchFamily="18" charset="0"/>
              </a:rPr>
              <a:t>边塞诗的思想感情</a:t>
            </a:r>
            <a:endParaRPr lang="zh-CN" altLang="en-US" sz="2400" b="1">
              <a:solidFill>
                <a:srgbClr val="FF0000"/>
              </a:solidFill>
              <a:latin typeface="Times New Roman" panose="02020603050405020304" pitchFamily="18" charset="0"/>
            </a:endParaRPr>
          </a:p>
        </p:txBody>
      </p:sp>
      <p:sp>
        <p:nvSpPr>
          <p:cNvPr id="407555" name="Text Box 3"/>
          <p:cNvSpPr txBox="1">
            <a:spLocks noChangeArrowheads="1"/>
          </p:cNvSpPr>
          <p:nvPr/>
        </p:nvSpPr>
        <p:spPr bwMode="auto">
          <a:xfrm>
            <a:off x="533400" y="971550"/>
            <a:ext cx="7772400" cy="1569660"/>
          </a:xfrm>
          <a:prstGeom prst="rect">
            <a:avLst/>
          </a:prstGeom>
          <a:noFill/>
          <a:ln w="9525">
            <a:noFill/>
            <a:miter lim="800000"/>
          </a:ln>
        </p:spPr>
        <p:txBody>
          <a:bodyPr>
            <a:spAutoFit/>
          </a:bodyPr>
          <a:lstStyle/>
          <a:p>
            <a:pPr>
              <a:spcBef>
                <a:spcPct val="50000"/>
              </a:spcBef>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zh-CN" altLang="en-US" sz="2400" b="1" dirty="0">
                <a:solidFill>
                  <a:srgbClr val="0000FF"/>
                </a:solidFill>
                <a:latin typeface="Times New Roman" panose="02020603050405020304" pitchFamily="18" charset="0"/>
              </a:rPr>
              <a:t>有对建功立业的渴望和报效祖国的激情</a:t>
            </a:r>
            <a:endParaRPr lang="zh-CN" altLang="en-US" sz="2400" b="1" dirty="0">
              <a:solidFill>
                <a:srgbClr val="0000FF"/>
              </a:solidFill>
              <a:latin typeface="Times New Roman" panose="02020603050405020304" pitchFamily="18" charset="0"/>
            </a:endParaRPr>
          </a:p>
          <a:p>
            <a:pPr>
              <a:spcBef>
                <a:spcPct val="50000"/>
              </a:spcBef>
            </a:pPr>
            <a:endParaRPr lang="zh-CN" altLang="en-US" sz="2400" b="1" dirty="0">
              <a:latin typeface="Times New Roman" panose="02020603050405020304" pitchFamily="18" charset="0"/>
            </a:endParaRPr>
          </a:p>
          <a:p>
            <a:pPr>
              <a:spcBef>
                <a:spcPct val="50000"/>
              </a:spcBef>
            </a:pPr>
            <a:endParaRPr lang="en-US" altLang="zh-CN" sz="2400" b="1" dirty="0">
              <a:latin typeface="Times New Roman" panose="02020603050405020304" pitchFamily="18" charset="0"/>
            </a:endParaRPr>
          </a:p>
        </p:txBody>
      </p:sp>
      <p:sp>
        <p:nvSpPr>
          <p:cNvPr id="407556" name="Text Box 4"/>
          <p:cNvSpPr txBox="1">
            <a:spLocks noChangeArrowheads="1"/>
          </p:cNvSpPr>
          <p:nvPr/>
        </p:nvSpPr>
        <p:spPr bwMode="auto">
          <a:xfrm>
            <a:off x="533400" y="1600200"/>
            <a:ext cx="7848600" cy="1200329"/>
          </a:xfrm>
          <a:prstGeom prst="rect">
            <a:avLst/>
          </a:prstGeom>
          <a:noFill/>
          <a:ln w="9525">
            <a:noFill/>
            <a:miter lim="800000"/>
          </a:ln>
        </p:spPr>
        <p:txBody>
          <a:bodyPr>
            <a:spAutoFit/>
          </a:bodyPr>
          <a:lstStyle/>
          <a:p>
            <a:pPr>
              <a:spcBef>
                <a:spcPct val="50000"/>
              </a:spcBef>
            </a:pPr>
            <a:r>
              <a:rPr lang="en-US" altLang="zh-CN" sz="2400" b="1">
                <a:solidFill>
                  <a:srgbClr val="008000"/>
                </a:solidFill>
                <a:latin typeface="华文细黑" panose="02010600040101010101" charset="-122"/>
                <a:ea typeface="华文细黑" panose="02010600040101010101" charset="-122"/>
              </a:rPr>
              <a:t>[</a:t>
            </a:r>
            <a:r>
              <a:rPr lang="zh-CN" altLang="en-US" sz="2400" b="1">
                <a:solidFill>
                  <a:srgbClr val="008000"/>
                </a:solidFill>
                <a:latin typeface="华文细黑" panose="02010600040101010101" charset="-122"/>
                <a:ea typeface="华文细黑" panose="02010600040101010101" charset="-122"/>
              </a:rPr>
              <a:t>杨炯</a:t>
            </a:r>
            <a:r>
              <a:rPr lang="en-US" altLang="zh-CN" sz="2400" b="1">
                <a:solidFill>
                  <a:srgbClr val="008000"/>
                </a:solidFill>
                <a:latin typeface="Times New Roman" panose="02020603050405020304" pitchFamily="18" charset="0"/>
                <a:ea typeface="华文细黑" panose="02010600040101010101" charset="-122"/>
              </a:rPr>
              <a:t>·</a:t>
            </a:r>
            <a:r>
              <a:rPr lang="zh-CN" altLang="en-US" sz="2400" b="1">
                <a:solidFill>
                  <a:srgbClr val="008000"/>
                </a:solidFill>
                <a:latin typeface="华文细黑" panose="02010600040101010101" charset="-122"/>
                <a:ea typeface="华文细黑" panose="02010600040101010101" charset="-122"/>
              </a:rPr>
              <a:t>从军行</a:t>
            </a:r>
            <a:r>
              <a:rPr lang="en-US" altLang="zh-CN" sz="2400" b="1">
                <a:solidFill>
                  <a:srgbClr val="008000"/>
                </a:solidFill>
                <a:latin typeface="华文细黑" panose="02010600040101010101" charset="-122"/>
                <a:ea typeface="华文细黑" panose="02010600040101010101" charset="-122"/>
              </a:rPr>
              <a:t>]</a:t>
            </a:r>
            <a:r>
              <a:rPr lang="zh-CN" altLang="en-US" sz="2400" b="1">
                <a:latin typeface="Times New Roman" panose="02020603050405020304" pitchFamily="18" charset="0"/>
              </a:rPr>
              <a:t>烽火照西京，心中自不平。牙璋辞凤阙，铁骑绕龙城。雪暗凋旗画，风多杂鼓声。</a:t>
            </a:r>
            <a:r>
              <a:rPr lang="zh-CN" altLang="en-US" sz="2400" b="1">
                <a:solidFill>
                  <a:srgbClr val="FF0000"/>
                </a:solidFill>
                <a:latin typeface="Times New Roman" panose="02020603050405020304" pitchFamily="18" charset="0"/>
              </a:rPr>
              <a:t>宁为百夫长，胜作一书生</a:t>
            </a:r>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sp>
        <p:nvSpPr>
          <p:cNvPr id="407557" name="Text Box 5"/>
          <p:cNvSpPr txBox="1">
            <a:spLocks noChangeArrowheads="1"/>
          </p:cNvSpPr>
          <p:nvPr/>
        </p:nvSpPr>
        <p:spPr bwMode="auto">
          <a:xfrm>
            <a:off x="609600" y="2743200"/>
            <a:ext cx="8077200" cy="1200329"/>
          </a:xfrm>
          <a:prstGeom prst="rect">
            <a:avLst/>
          </a:prstGeom>
          <a:noFill/>
          <a:ln w="9525">
            <a:noFill/>
            <a:miter lim="800000"/>
          </a:ln>
        </p:spPr>
        <p:txBody>
          <a:bodyPr>
            <a:spAutoFit/>
          </a:bodyPr>
          <a:lstStyle/>
          <a:p>
            <a:pPr>
              <a:spcBef>
                <a:spcPct val="50000"/>
              </a:spcBef>
            </a:pPr>
            <a:r>
              <a:rPr lang="en-US" altLang="zh-CN" sz="2400" b="1">
                <a:solidFill>
                  <a:srgbClr val="008000"/>
                </a:solidFill>
                <a:latin typeface="华文细黑" panose="02010600040101010101" charset="-122"/>
                <a:ea typeface="华文细黑" panose="02010600040101010101" charset="-122"/>
              </a:rPr>
              <a:t>[</a:t>
            </a:r>
            <a:r>
              <a:rPr lang="zh-CN" altLang="en-US" sz="2400" b="1">
                <a:solidFill>
                  <a:srgbClr val="008000"/>
                </a:solidFill>
                <a:latin typeface="华文细黑" panose="02010600040101010101" charset="-122"/>
                <a:ea typeface="华文细黑" panose="02010600040101010101" charset="-122"/>
              </a:rPr>
              <a:t>李白</a:t>
            </a:r>
            <a:r>
              <a:rPr lang="en-US" altLang="zh-CN" sz="2400" b="1">
                <a:solidFill>
                  <a:srgbClr val="008000"/>
                </a:solidFill>
                <a:latin typeface="Times New Roman" panose="02020603050405020304" pitchFamily="18" charset="0"/>
                <a:ea typeface="华文细黑" panose="02010600040101010101" charset="-122"/>
              </a:rPr>
              <a:t>·</a:t>
            </a:r>
            <a:r>
              <a:rPr lang="zh-CN" altLang="en-US" sz="2400" b="1">
                <a:solidFill>
                  <a:srgbClr val="008000"/>
                </a:solidFill>
                <a:latin typeface="华文细黑" panose="02010600040101010101" charset="-122"/>
                <a:ea typeface="华文细黑" panose="02010600040101010101" charset="-122"/>
              </a:rPr>
              <a:t>塞下曲</a:t>
            </a:r>
            <a:r>
              <a:rPr lang="en-US" altLang="zh-CN" sz="2400" b="1">
                <a:solidFill>
                  <a:srgbClr val="008000"/>
                </a:solidFill>
                <a:latin typeface="华文细黑" panose="02010600040101010101" charset="-122"/>
                <a:ea typeface="华文细黑" panose="02010600040101010101" charset="-122"/>
              </a:rPr>
              <a:t>]</a:t>
            </a:r>
            <a:r>
              <a:rPr lang="zh-CN" altLang="en-US" sz="2400" b="1">
                <a:latin typeface="Times New Roman" panose="02020603050405020304" pitchFamily="18" charset="0"/>
              </a:rPr>
              <a:t>五月天山雪，无花只有寒，笛中闻折柳，春色未曾看。晓战随金鼓，宵眠抱玉鞍。</a:t>
            </a:r>
            <a:r>
              <a:rPr lang="zh-CN" altLang="en-US" sz="2400" b="1">
                <a:solidFill>
                  <a:srgbClr val="FF0000"/>
                </a:solidFill>
                <a:latin typeface="Times New Roman" panose="02020603050405020304" pitchFamily="18" charset="0"/>
              </a:rPr>
              <a:t>愿将腰下剑，直为斩楼兰。</a:t>
            </a:r>
            <a:endParaRPr lang="zh-CN" altLang="en-US" sz="2400" b="1">
              <a:solidFill>
                <a:srgbClr val="FF0000"/>
              </a:solidFill>
              <a:latin typeface="Times New Roman" panose="02020603050405020304" pitchFamily="18" charset="0"/>
            </a:endParaRPr>
          </a:p>
        </p:txBody>
      </p:sp>
      <p:sp>
        <p:nvSpPr>
          <p:cNvPr id="60422" name="Text Box 6"/>
          <p:cNvSpPr txBox="1">
            <a:spLocks noChangeArrowheads="1"/>
          </p:cNvSpPr>
          <p:nvPr/>
        </p:nvSpPr>
        <p:spPr bwMode="auto">
          <a:xfrm>
            <a:off x="250826" y="3886201"/>
            <a:ext cx="8893175" cy="830997"/>
          </a:xfrm>
          <a:prstGeom prst="rect">
            <a:avLst/>
          </a:prstGeom>
          <a:noFill/>
          <a:ln w="9525">
            <a:noFill/>
            <a:miter lim="800000"/>
          </a:ln>
        </p:spPr>
        <p:txBody>
          <a:bodyPr wrap="square">
            <a:spAutoFit/>
          </a:bodyPr>
          <a:lstStyle/>
          <a:p>
            <a:r>
              <a:rPr lang="zh-CN" altLang="en-US" sz="2400" b="1" dirty="0">
                <a:latin typeface="黑体" panose="02010609060101010101" pitchFamily="49" charset="-122"/>
                <a:ea typeface="黑体" panose="02010609060101010101" pitchFamily="49" charset="-122"/>
              </a:rPr>
              <a:t>语言特点</a:t>
            </a:r>
            <a:r>
              <a:rPr lang="zh-CN" altLang="en-US" sz="2400" b="1" dirty="0">
                <a:solidFill>
                  <a:srgbClr val="008000"/>
                </a:solidFill>
                <a:latin typeface="黑体" panose="02010609060101010101" pitchFamily="49" charset="-122"/>
                <a:ea typeface="黑体" panose="02010609060101010101" pitchFamily="49" charset="-122"/>
              </a:rPr>
              <a:t>多</a:t>
            </a:r>
            <a:r>
              <a:rPr lang="zh-CN" altLang="en-US" sz="2400" b="1" dirty="0">
                <a:solidFill>
                  <a:srgbClr val="FF0000"/>
                </a:solidFill>
                <a:latin typeface="黑体" panose="02010609060101010101" pitchFamily="49" charset="-122"/>
                <a:ea typeface="黑体" panose="02010609060101010101" pitchFamily="49" charset="-122"/>
              </a:rPr>
              <a:t>豪迈奔放</a:t>
            </a:r>
            <a:r>
              <a:rPr lang="zh-CN" altLang="en-US" sz="2400" b="1" dirty="0">
                <a:latin typeface="黑体" panose="02010609060101010101" pitchFamily="49" charset="-122"/>
                <a:ea typeface="黑体" panose="02010609060101010101" pitchFamily="49" charset="-122"/>
              </a:rPr>
              <a:t>，表达情感多</a:t>
            </a:r>
            <a:r>
              <a:rPr lang="zh-CN" altLang="en-US" sz="2400" b="1" dirty="0">
                <a:solidFill>
                  <a:srgbClr val="FF0000"/>
                </a:solidFill>
                <a:latin typeface="黑体" panose="02010609060101010101" pitchFamily="49" charset="-122"/>
                <a:ea typeface="黑体" panose="02010609060101010101" pitchFamily="49" charset="-122"/>
              </a:rPr>
              <a:t>以爱国主义为主旋律</a:t>
            </a:r>
            <a:r>
              <a:rPr lang="zh-CN" altLang="en-US" sz="2400" b="1" dirty="0">
                <a:latin typeface="黑体" panose="02010609060101010101" pitchFamily="49" charset="-122"/>
                <a:ea typeface="黑体" panose="02010609060101010101" pitchFamily="49" charset="-122"/>
              </a:rPr>
              <a:t>，或</a:t>
            </a:r>
            <a:r>
              <a:rPr lang="zh-CN" altLang="en-US" sz="2400" b="1" dirty="0">
                <a:solidFill>
                  <a:srgbClr val="FF0000"/>
                </a:solidFill>
                <a:latin typeface="黑体" panose="02010609060101010101" pitchFamily="49" charset="-122"/>
                <a:ea typeface="黑体" panose="02010609060101010101" pitchFamily="49" charset="-122"/>
              </a:rPr>
              <a:t>表现战士勇于杀敌</a:t>
            </a:r>
            <a:r>
              <a:rPr lang="zh-CN" altLang="en-US" sz="2400" b="1" dirty="0">
                <a:solidFill>
                  <a:srgbClr val="008000"/>
                </a:solidFill>
                <a:latin typeface="黑体" panose="02010609060101010101" pitchFamily="49" charset="-122"/>
                <a:ea typeface="黑体" panose="02010609060101010101" pitchFamily="49" charset="-122"/>
              </a:rPr>
              <a:t>；或</a:t>
            </a:r>
            <a:r>
              <a:rPr lang="zh-CN" altLang="en-US" sz="2400" b="1" dirty="0">
                <a:solidFill>
                  <a:srgbClr val="FF0000"/>
                </a:solidFill>
                <a:latin typeface="黑体" panose="02010609060101010101" pitchFamily="49" charset="-122"/>
                <a:ea typeface="黑体" panose="02010609060101010101" pitchFamily="49" charset="-122"/>
              </a:rPr>
              <a:t>抒发保家卫国的决心</a:t>
            </a:r>
            <a:r>
              <a:rPr lang="zh-CN" altLang="en-US" sz="2400" b="1" dirty="0">
                <a:latin typeface="黑体" panose="02010609060101010101" pitchFamily="49" charset="-122"/>
                <a:ea typeface="黑体" panose="02010609060101010101" pitchFamily="49" charset="-122"/>
              </a:rPr>
              <a:t>。气魄沉雄、慷概悲</a:t>
            </a:r>
            <a:r>
              <a:rPr lang="zh-CN" altLang="en-US" sz="2400" b="1" dirty="0" smtClean="0">
                <a:latin typeface="黑体" panose="02010609060101010101" pitchFamily="49" charset="-122"/>
                <a:ea typeface="黑体" panose="02010609060101010101" pitchFamily="49" charset="-122"/>
              </a:rPr>
              <a:t>凉。</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7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75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75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7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p:bldP spid="407555" grpId="0"/>
      <p:bldP spid="407556" grpId="0"/>
      <p:bldP spid="407557"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8578" name="Text Box 2"/>
          <p:cNvSpPr txBox="1">
            <a:spLocks noChangeArrowheads="1"/>
          </p:cNvSpPr>
          <p:nvPr/>
        </p:nvSpPr>
        <p:spPr bwMode="auto">
          <a:xfrm>
            <a:off x="611560" y="685800"/>
            <a:ext cx="7541840" cy="1015663"/>
          </a:xfrm>
          <a:prstGeom prst="rect">
            <a:avLst/>
          </a:prstGeom>
          <a:noFill/>
          <a:ln w="9525">
            <a:noFill/>
            <a:miter lim="800000"/>
          </a:ln>
        </p:spPr>
        <p:txBody>
          <a:bodyPr wrap="square">
            <a:spAutoFit/>
          </a:bodyPr>
          <a:lstStyle/>
          <a:p>
            <a:pPr>
              <a:spcBef>
                <a:spcPct val="50000"/>
              </a:spcBef>
            </a:pPr>
            <a:r>
              <a:rPr lang="en-US" altLang="zh-CN" sz="2400" b="1" dirty="0">
                <a:solidFill>
                  <a:srgbClr val="0000FF"/>
                </a:solidFill>
                <a:latin typeface="Times New Roman" panose="02020603050405020304" pitchFamily="18" charset="0"/>
              </a:rPr>
              <a:t>2</a:t>
            </a:r>
            <a:r>
              <a:rPr lang="zh-CN" altLang="en-US" sz="2400" b="1" dirty="0">
                <a:solidFill>
                  <a:srgbClr val="0000FF"/>
                </a:solidFill>
                <a:latin typeface="Times New Roman" panose="02020603050405020304" pitchFamily="18" charset="0"/>
              </a:rPr>
              <a:t>、有抒写征士的乡愁和家中妻子的离愁别恨</a:t>
            </a:r>
            <a:endParaRPr lang="zh-CN" altLang="en-US" sz="2400" b="1" dirty="0">
              <a:solidFill>
                <a:srgbClr val="0000FF"/>
              </a:solidFill>
              <a:latin typeface="Times New Roman" panose="02020603050405020304" pitchFamily="18" charset="0"/>
            </a:endParaRPr>
          </a:p>
          <a:p>
            <a:pPr>
              <a:spcBef>
                <a:spcPct val="50000"/>
              </a:spcBef>
            </a:pPr>
            <a:endParaRPr lang="en-US" altLang="zh-CN" sz="2400" b="1" dirty="0">
              <a:solidFill>
                <a:srgbClr val="0000FF"/>
              </a:solidFill>
              <a:latin typeface="Times New Roman" panose="02020603050405020304" pitchFamily="18" charset="0"/>
            </a:endParaRPr>
          </a:p>
        </p:txBody>
      </p:sp>
      <p:sp>
        <p:nvSpPr>
          <p:cNvPr id="408579" name="Text Box 3"/>
          <p:cNvSpPr txBox="1">
            <a:spLocks noChangeArrowheads="1"/>
          </p:cNvSpPr>
          <p:nvPr/>
        </p:nvSpPr>
        <p:spPr bwMode="auto">
          <a:xfrm>
            <a:off x="611560" y="1714500"/>
            <a:ext cx="8136904" cy="954107"/>
          </a:xfrm>
          <a:prstGeom prst="rect">
            <a:avLst/>
          </a:prstGeom>
          <a:noFill/>
          <a:ln w="9525">
            <a:noFill/>
            <a:miter lim="800000"/>
          </a:ln>
        </p:spPr>
        <p:txBody>
          <a:bodyPr wrap="square">
            <a:spAutoFit/>
          </a:bodyPr>
          <a:lstStyle/>
          <a:p>
            <a:pPr>
              <a:spcBef>
                <a:spcPct val="50000"/>
              </a:spcBef>
            </a:pPr>
            <a:r>
              <a:rPr lang="en-US" altLang="zh-CN" sz="2800" b="1" dirty="0">
                <a:solidFill>
                  <a:srgbClr val="008000"/>
                </a:solidFill>
                <a:latin typeface="华文细黑" panose="02010600040101010101" charset="-122"/>
                <a:ea typeface="华文细黑" panose="02010600040101010101" charset="-122"/>
              </a:rPr>
              <a:t>[</a:t>
            </a:r>
            <a:r>
              <a:rPr lang="zh-CN" altLang="en-US" sz="2800" b="1" dirty="0">
                <a:solidFill>
                  <a:srgbClr val="008000"/>
                </a:solidFill>
                <a:latin typeface="华文细黑" panose="02010600040101010101" charset="-122"/>
                <a:ea typeface="华文细黑" panose="02010600040101010101" charset="-122"/>
              </a:rPr>
              <a:t>李益</a:t>
            </a:r>
            <a:r>
              <a:rPr lang="en-US" altLang="zh-CN" sz="2800" b="1" dirty="0">
                <a:solidFill>
                  <a:srgbClr val="008000"/>
                </a:solidFill>
                <a:latin typeface="Times New Roman" panose="02020603050405020304" pitchFamily="18" charset="0"/>
                <a:ea typeface="华文细黑" panose="02010600040101010101" charset="-122"/>
              </a:rPr>
              <a:t>·</a:t>
            </a:r>
            <a:r>
              <a:rPr lang="zh-CN" altLang="en-US" sz="2800" b="1" dirty="0">
                <a:solidFill>
                  <a:srgbClr val="008000"/>
                </a:solidFill>
                <a:latin typeface="华文细黑" panose="02010600040101010101" charset="-122"/>
                <a:ea typeface="华文细黑" panose="02010600040101010101" charset="-122"/>
              </a:rPr>
              <a:t>夜上受降城闻笛</a:t>
            </a:r>
            <a:r>
              <a:rPr lang="en-US" altLang="zh-CN" sz="2800" b="1" dirty="0">
                <a:solidFill>
                  <a:srgbClr val="008000"/>
                </a:solidFill>
                <a:latin typeface="华文细黑" panose="02010600040101010101" charset="-122"/>
                <a:ea typeface="华文细黑" panose="02010600040101010101" charset="-122"/>
              </a:rPr>
              <a:t>]</a:t>
            </a:r>
            <a:r>
              <a:rPr lang="zh-CN" altLang="en-US" sz="2800" b="1" dirty="0">
                <a:latin typeface="Times New Roman" panose="02020603050405020304" pitchFamily="18" charset="0"/>
              </a:rPr>
              <a:t>回乐烽前沙似雪，受降城外月如霜。不知何处吹芦管，一夜征人尽望乡。</a:t>
            </a:r>
            <a:endParaRPr lang="zh-CN" altLang="en-US" sz="2800" b="1" dirty="0">
              <a:latin typeface="Times New Roman" panose="02020603050405020304" pitchFamily="18" charset="0"/>
            </a:endParaRPr>
          </a:p>
        </p:txBody>
      </p:sp>
      <p:sp>
        <p:nvSpPr>
          <p:cNvPr id="408580" name="Text Box 4"/>
          <p:cNvSpPr txBox="1">
            <a:spLocks noChangeArrowheads="1"/>
          </p:cNvSpPr>
          <p:nvPr/>
        </p:nvSpPr>
        <p:spPr bwMode="auto">
          <a:xfrm>
            <a:off x="971600" y="3086100"/>
            <a:ext cx="7181800" cy="2031325"/>
          </a:xfrm>
          <a:prstGeom prst="rect">
            <a:avLst/>
          </a:prstGeom>
          <a:noFill/>
          <a:ln w="9525">
            <a:noFill/>
            <a:miter lim="800000"/>
          </a:ln>
        </p:spPr>
        <p:txBody>
          <a:bodyPr wrap="square">
            <a:spAutoFit/>
          </a:bodyPr>
          <a:lstStyle/>
          <a:p>
            <a:pPr>
              <a:spcBef>
                <a:spcPct val="50000"/>
              </a:spcBef>
            </a:pPr>
            <a:r>
              <a:rPr lang="en-US" altLang="zh-CN" sz="2800" b="1" dirty="0">
                <a:solidFill>
                  <a:srgbClr val="008000"/>
                </a:solidFill>
                <a:latin typeface="华文细黑" panose="02010600040101010101" charset="-122"/>
                <a:ea typeface="华文细黑" panose="02010600040101010101" charset="-122"/>
              </a:rPr>
              <a:t>[</a:t>
            </a:r>
            <a:r>
              <a:rPr lang="zh-CN" altLang="en-US" sz="2800" b="1" dirty="0">
                <a:solidFill>
                  <a:srgbClr val="008000"/>
                </a:solidFill>
                <a:latin typeface="华文细黑" panose="02010600040101010101" charset="-122"/>
                <a:ea typeface="华文细黑" panose="02010600040101010101" charset="-122"/>
              </a:rPr>
              <a:t>沈佺期</a:t>
            </a:r>
            <a:r>
              <a:rPr lang="en-US" altLang="zh-CN" sz="2800" b="1" dirty="0">
                <a:solidFill>
                  <a:srgbClr val="008000"/>
                </a:solidFill>
                <a:latin typeface="Times New Roman" panose="02020603050405020304" pitchFamily="18" charset="0"/>
                <a:ea typeface="华文细黑" panose="02010600040101010101" charset="-122"/>
              </a:rPr>
              <a:t>·</a:t>
            </a:r>
            <a:r>
              <a:rPr lang="zh-CN" altLang="en-US" sz="2800" b="1" dirty="0">
                <a:solidFill>
                  <a:srgbClr val="008000"/>
                </a:solidFill>
                <a:latin typeface="华文细黑" panose="02010600040101010101" charset="-122"/>
                <a:ea typeface="华文细黑" panose="02010600040101010101" charset="-122"/>
              </a:rPr>
              <a:t>杂诗</a:t>
            </a:r>
            <a:r>
              <a:rPr lang="en-US" altLang="zh-CN" sz="2800" b="1" dirty="0">
                <a:solidFill>
                  <a:srgbClr val="008000"/>
                </a:solidFill>
                <a:latin typeface="华文细黑" panose="02010600040101010101" charset="-122"/>
                <a:ea typeface="华文细黑" panose="02010600040101010101" charset="-122"/>
              </a:rPr>
              <a:t>]</a:t>
            </a:r>
            <a:r>
              <a:rPr lang="zh-CN" altLang="en-US" sz="2800" b="1" dirty="0">
                <a:latin typeface="Times New Roman" panose="02020603050405020304" pitchFamily="18" charset="0"/>
              </a:rPr>
              <a:t>闻道黄龙戍，频年不解兵。</a:t>
            </a:r>
            <a:r>
              <a:rPr lang="zh-CN" altLang="en-US" sz="2800" b="1" dirty="0">
                <a:solidFill>
                  <a:srgbClr val="FF0000"/>
                </a:solidFill>
                <a:latin typeface="Times New Roman" panose="02020603050405020304" pitchFamily="18" charset="0"/>
              </a:rPr>
              <a:t>可怜闺里月</a:t>
            </a:r>
            <a:r>
              <a:rPr lang="zh-CN" altLang="en-US" sz="2800" b="1" dirty="0">
                <a:latin typeface="Times New Roman" panose="02020603050405020304" pitchFamily="18" charset="0"/>
              </a:rPr>
              <a:t>，长在汉家营。</a:t>
            </a:r>
            <a:r>
              <a:rPr lang="zh-CN" altLang="en-US" sz="2800" b="1" dirty="0">
                <a:solidFill>
                  <a:srgbClr val="FF0000"/>
                </a:solidFill>
                <a:latin typeface="Times New Roman" panose="02020603050405020304" pitchFamily="18" charset="0"/>
              </a:rPr>
              <a:t>少妇今春意</a:t>
            </a:r>
            <a:r>
              <a:rPr lang="zh-CN" altLang="en-US" sz="2800" b="1" dirty="0">
                <a:latin typeface="Times New Roman" panose="02020603050405020304" pitchFamily="18" charset="0"/>
              </a:rPr>
              <a:t>，</a:t>
            </a:r>
            <a:r>
              <a:rPr lang="zh-CN" altLang="en-US" sz="2800" b="1" dirty="0">
                <a:solidFill>
                  <a:srgbClr val="FF0000"/>
                </a:solidFill>
                <a:latin typeface="Times New Roman" panose="02020603050405020304" pitchFamily="18" charset="0"/>
              </a:rPr>
              <a:t>良人昨夜情</a:t>
            </a:r>
            <a:r>
              <a:rPr lang="zh-CN" altLang="en-US" sz="2800" b="1" dirty="0">
                <a:latin typeface="Times New Roman" panose="02020603050405020304" pitchFamily="18" charset="0"/>
              </a:rPr>
              <a:t>。谁能将旗鼓，一为取龙城。</a:t>
            </a:r>
            <a:endParaRPr lang="zh-CN" altLang="en-US" sz="2800" b="1" dirty="0">
              <a:latin typeface="Times New Roman" panose="02020603050405020304" pitchFamily="18" charset="0"/>
            </a:endParaRPr>
          </a:p>
          <a:p>
            <a:pPr>
              <a:spcBef>
                <a:spcPct val="50000"/>
              </a:spcBef>
            </a:pPr>
            <a:endParaRPr lang="en-US" altLang="zh-CN" sz="28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85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85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8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8" grpId="0"/>
      <p:bldP spid="408579" grpId="0"/>
      <p:bldP spid="408580"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02" name="Text Box 2"/>
          <p:cNvSpPr txBox="1">
            <a:spLocks noChangeArrowheads="1"/>
          </p:cNvSpPr>
          <p:nvPr/>
        </p:nvSpPr>
        <p:spPr bwMode="auto">
          <a:xfrm>
            <a:off x="304800" y="457200"/>
            <a:ext cx="8839200" cy="1015663"/>
          </a:xfrm>
          <a:prstGeom prst="rect">
            <a:avLst/>
          </a:prstGeom>
          <a:noFill/>
          <a:ln w="9525">
            <a:noFill/>
            <a:miter lim="800000"/>
          </a:ln>
        </p:spPr>
        <p:txBody>
          <a:bodyPr>
            <a:spAutoFit/>
          </a:bodyPr>
          <a:lstStyle/>
          <a:p>
            <a:pPr>
              <a:spcBef>
                <a:spcPct val="50000"/>
              </a:spcBef>
            </a:pPr>
            <a:r>
              <a:rPr lang="en-US" altLang="zh-CN" sz="2400" b="1" dirty="0">
                <a:solidFill>
                  <a:srgbClr val="0000FF"/>
                </a:solidFill>
                <a:latin typeface="Times New Roman" panose="02020603050405020304" pitchFamily="18" charset="0"/>
              </a:rPr>
              <a:t>3</a:t>
            </a:r>
            <a:r>
              <a:rPr lang="zh-CN" altLang="en-US" sz="2400" b="1" dirty="0">
                <a:solidFill>
                  <a:srgbClr val="0000FF"/>
                </a:solidFill>
                <a:latin typeface="Times New Roman" panose="02020603050405020304" pitchFamily="18" charset="0"/>
              </a:rPr>
              <a:t>、有表现塞外生活的艰辛和连年征战的残酷</a:t>
            </a:r>
            <a:endParaRPr lang="zh-CN" altLang="en-US" sz="2400" b="1" dirty="0">
              <a:solidFill>
                <a:srgbClr val="0000FF"/>
              </a:solidFill>
              <a:latin typeface="Times New Roman" panose="02020603050405020304" pitchFamily="18" charset="0"/>
            </a:endParaRPr>
          </a:p>
          <a:p>
            <a:pPr>
              <a:spcBef>
                <a:spcPct val="50000"/>
              </a:spcBef>
            </a:pPr>
            <a:endParaRPr lang="en-US" altLang="zh-CN" sz="2400" b="1" dirty="0">
              <a:latin typeface="Times New Roman" panose="02020603050405020304" pitchFamily="18" charset="0"/>
            </a:endParaRPr>
          </a:p>
        </p:txBody>
      </p:sp>
      <p:sp>
        <p:nvSpPr>
          <p:cNvPr id="409603" name="Text Box 3"/>
          <p:cNvSpPr txBox="1">
            <a:spLocks noChangeArrowheads="1"/>
          </p:cNvSpPr>
          <p:nvPr/>
        </p:nvSpPr>
        <p:spPr bwMode="auto">
          <a:xfrm>
            <a:off x="762000" y="1028700"/>
            <a:ext cx="8153400" cy="1015663"/>
          </a:xfrm>
          <a:prstGeom prst="rect">
            <a:avLst/>
          </a:prstGeom>
          <a:noFill/>
          <a:ln w="9525">
            <a:noFill/>
            <a:miter lim="800000"/>
          </a:ln>
        </p:spPr>
        <p:txBody>
          <a:bodyPr>
            <a:spAutoFit/>
          </a:bodyPr>
          <a:lstStyle/>
          <a:p>
            <a:pPr>
              <a:spcBef>
                <a:spcPct val="50000"/>
              </a:spcBef>
            </a:pPr>
            <a:r>
              <a:rPr lang="en-US" altLang="zh-CN" sz="2400" b="1">
                <a:solidFill>
                  <a:srgbClr val="008000"/>
                </a:solidFill>
                <a:latin typeface="Times New Roman" panose="02020603050405020304" pitchFamily="18" charset="0"/>
              </a:rPr>
              <a:t>[</a:t>
            </a:r>
            <a:r>
              <a:rPr lang="zh-CN" altLang="en-US" sz="2400" b="1">
                <a:solidFill>
                  <a:srgbClr val="008000"/>
                </a:solidFill>
                <a:latin typeface="华文细黑" panose="02010600040101010101" charset="-122"/>
                <a:ea typeface="华文细黑" panose="02010600040101010101" charset="-122"/>
              </a:rPr>
              <a:t>杜甫</a:t>
            </a:r>
            <a:r>
              <a:rPr lang="en-US" altLang="zh-CN" sz="2400" b="1">
                <a:solidFill>
                  <a:srgbClr val="008000"/>
                </a:solidFill>
                <a:latin typeface="Times New Roman" panose="02020603050405020304" pitchFamily="18" charset="0"/>
                <a:ea typeface="华文细黑" panose="02010600040101010101" charset="-122"/>
              </a:rPr>
              <a:t>·</a:t>
            </a:r>
            <a:r>
              <a:rPr lang="zh-CN" altLang="en-US" sz="2400" b="1">
                <a:solidFill>
                  <a:srgbClr val="008000"/>
                </a:solidFill>
                <a:latin typeface="华文细黑" panose="02010600040101010101" charset="-122"/>
                <a:ea typeface="华文细黑" panose="02010600040101010101" charset="-122"/>
              </a:rPr>
              <a:t>兵车行</a:t>
            </a:r>
            <a:r>
              <a:rPr lang="en-US" altLang="zh-CN" sz="2400" b="1">
                <a:solidFill>
                  <a:srgbClr val="008000"/>
                </a:solidFill>
                <a:latin typeface="华文细黑" panose="02010600040101010101" charset="-122"/>
                <a:ea typeface="华文细黑" panose="02010600040101010101" charset="-122"/>
              </a:rPr>
              <a:t>]</a:t>
            </a:r>
            <a:r>
              <a:rPr lang="zh-CN" altLang="en-US" sz="2400" b="1">
                <a:latin typeface="Times New Roman" panose="02020603050405020304" pitchFamily="18" charset="0"/>
              </a:rPr>
              <a:t>况复秦兵耐苦战，被驱不异犬与鸡。</a:t>
            </a:r>
            <a:endParaRPr lang="zh-CN" altLang="en-US" sz="2400" b="1">
              <a:latin typeface="Times New Roman" panose="02020603050405020304" pitchFamily="18" charset="0"/>
            </a:endParaRPr>
          </a:p>
          <a:p>
            <a:pPr>
              <a:spcBef>
                <a:spcPct val="50000"/>
              </a:spcBef>
            </a:pPr>
            <a:endParaRPr lang="en-US" altLang="zh-CN" sz="2400" b="1">
              <a:latin typeface="Times New Roman" panose="02020603050405020304" pitchFamily="18" charset="0"/>
            </a:endParaRPr>
          </a:p>
        </p:txBody>
      </p:sp>
      <p:sp>
        <p:nvSpPr>
          <p:cNvPr id="409604" name="Text Box 4"/>
          <p:cNvSpPr txBox="1">
            <a:spLocks noChangeArrowheads="1"/>
          </p:cNvSpPr>
          <p:nvPr/>
        </p:nvSpPr>
        <p:spPr bwMode="auto">
          <a:xfrm>
            <a:off x="609600" y="1771650"/>
            <a:ext cx="8077200" cy="1754326"/>
          </a:xfrm>
          <a:prstGeom prst="rect">
            <a:avLst/>
          </a:prstGeom>
          <a:noFill/>
          <a:ln w="9525">
            <a:noFill/>
            <a:miter lim="800000"/>
          </a:ln>
        </p:spPr>
        <p:txBody>
          <a:bodyPr>
            <a:spAutoFit/>
          </a:bodyPr>
          <a:lstStyle/>
          <a:p>
            <a:pPr>
              <a:spcBef>
                <a:spcPct val="50000"/>
              </a:spcBef>
            </a:pPr>
            <a:r>
              <a:rPr lang="en-US" altLang="zh-CN" sz="2400" b="1">
                <a:solidFill>
                  <a:srgbClr val="008000"/>
                </a:solidFill>
                <a:latin typeface="华文细黑" panose="02010600040101010101" charset="-122"/>
                <a:ea typeface="华文细黑" panose="02010600040101010101" charset="-122"/>
              </a:rPr>
              <a:t>[</a:t>
            </a:r>
            <a:r>
              <a:rPr lang="zh-CN" altLang="en-US" sz="2400" b="1">
                <a:solidFill>
                  <a:srgbClr val="008000"/>
                </a:solidFill>
                <a:latin typeface="华文细黑" panose="02010600040101010101" charset="-122"/>
                <a:ea typeface="华文细黑" panose="02010600040101010101" charset="-122"/>
              </a:rPr>
              <a:t>杜甫</a:t>
            </a:r>
            <a:r>
              <a:rPr lang="en-US" altLang="zh-CN" sz="2400" b="1">
                <a:solidFill>
                  <a:srgbClr val="008000"/>
                </a:solidFill>
                <a:latin typeface="Times New Roman" panose="02020603050405020304" pitchFamily="18" charset="0"/>
                <a:ea typeface="华文细黑" panose="02010600040101010101" charset="-122"/>
              </a:rPr>
              <a:t>·</a:t>
            </a:r>
            <a:r>
              <a:rPr lang="zh-CN" altLang="en-US" sz="2400" b="1">
                <a:solidFill>
                  <a:srgbClr val="008000"/>
                </a:solidFill>
                <a:latin typeface="华文细黑" panose="02010600040101010101" charset="-122"/>
                <a:ea typeface="华文细黑" panose="02010600040101010101" charset="-122"/>
              </a:rPr>
              <a:t>兵车行</a:t>
            </a:r>
            <a:r>
              <a:rPr lang="en-US" altLang="zh-CN" sz="2400" b="1">
                <a:solidFill>
                  <a:srgbClr val="008000"/>
                </a:solidFill>
                <a:latin typeface="华文细黑" panose="02010600040101010101" charset="-122"/>
                <a:ea typeface="华文细黑" panose="02010600040101010101" charset="-122"/>
              </a:rPr>
              <a:t>]</a:t>
            </a:r>
            <a:r>
              <a:rPr lang="zh-CN" altLang="en-US" sz="2400" b="1">
                <a:latin typeface="Times New Roman" panose="02020603050405020304" pitchFamily="18" charset="0"/>
              </a:rPr>
              <a:t>君不见青海头，古来白骨无人收。新鬼烦冤旧鬼哭，天阴雨湿声啾啾。</a:t>
            </a:r>
            <a:br>
              <a:rPr lang="zh-CN" altLang="en-US" sz="2400" b="1">
                <a:latin typeface="Times New Roman" panose="02020603050405020304" pitchFamily="18" charset="0"/>
              </a:rPr>
            </a:br>
            <a:endParaRPr lang="zh-CN" altLang="en-US" sz="2400" b="1">
              <a:latin typeface="Times New Roman" panose="02020603050405020304" pitchFamily="18" charset="0"/>
            </a:endParaRPr>
          </a:p>
          <a:p>
            <a:pPr>
              <a:spcBef>
                <a:spcPct val="50000"/>
              </a:spcBef>
            </a:pPr>
            <a:endParaRPr lang="en-US" altLang="zh-CN" sz="2400" b="1">
              <a:latin typeface="Times New Roman" panose="02020603050405020304" pitchFamily="18" charset="0"/>
            </a:endParaRPr>
          </a:p>
        </p:txBody>
      </p:sp>
      <p:sp>
        <p:nvSpPr>
          <p:cNvPr id="409605" name="Text Box 5"/>
          <p:cNvSpPr txBox="1">
            <a:spLocks noChangeArrowheads="1"/>
          </p:cNvSpPr>
          <p:nvPr/>
        </p:nvSpPr>
        <p:spPr bwMode="auto">
          <a:xfrm>
            <a:off x="457200" y="2571750"/>
            <a:ext cx="8305800" cy="1938992"/>
          </a:xfrm>
          <a:prstGeom prst="rect">
            <a:avLst/>
          </a:prstGeom>
          <a:noFill/>
          <a:ln w="9525">
            <a:noFill/>
            <a:miter lim="800000"/>
          </a:ln>
        </p:spPr>
        <p:txBody>
          <a:bodyPr>
            <a:spAutoFit/>
          </a:bodyPr>
          <a:lstStyle/>
          <a:p>
            <a:pPr algn="ctr">
              <a:spcBef>
                <a:spcPct val="50000"/>
              </a:spcBef>
            </a:pPr>
            <a:r>
              <a:rPr lang="en-US" altLang="zh-CN" sz="2400" b="1">
                <a:solidFill>
                  <a:srgbClr val="008000"/>
                </a:solidFill>
                <a:latin typeface="华文细黑" panose="02010600040101010101" charset="-122"/>
                <a:ea typeface="华文细黑" panose="02010600040101010101" charset="-122"/>
              </a:rPr>
              <a:t>[</a:t>
            </a:r>
            <a:r>
              <a:rPr lang="zh-CN" altLang="en-US" sz="2400" b="1">
                <a:solidFill>
                  <a:srgbClr val="008000"/>
                </a:solidFill>
                <a:latin typeface="华文细黑" panose="02010600040101010101" charset="-122"/>
                <a:ea typeface="华文细黑" panose="02010600040101010101" charset="-122"/>
              </a:rPr>
              <a:t>陈陶</a:t>
            </a:r>
            <a:r>
              <a:rPr lang="en-US" altLang="zh-CN" sz="2400" b="1">
                <a:solidFill>
                  <a:srgbClr val="008000"/>
                </a:solidFill>
                <a:latin typeface="Times New Roman" panose="02020603050405020304" pitchFamily="18" charset="0"/>
                <a:ea typeface="华文细黑" panose="02010600040101010101" charset="-122"/>
              </a:rPr>
              <a:t>·</a:t>
            </a:r>
            <a:r>
              <a:rPr lang="zh-CN" altLang="en-US" sz="2400" b="1">
                <a:solidFill>
                  <a:srgbClr val="008000"/>
                </a:solidFill>
                <a:latin typeface="华文细黑" panose="02010600040101010101" charset="-122"/>
                <a:ea typeface="华文细黑" panose="02010600040101010101" charset="-122"/>
              </a:rPr>
              <a:t>陇西行</a:t>
            </a:r>
            <a:r>
              <a:rPr lang="en-US" altLang="zh-CN" sz="2400" b="1">
                <a:solidFill>
                  <a:srgbClr val="008000"/>
                </a:solidFill>
                <a:latin typeface="华文细黑" panose="02010600040101010101" charset="-122"/>
                <a:ea typeface="华文细黑" panose="02010600040101010101" charset="-122"/>
              </a:rPr>
              <a:t>]</a:t>
            </a:r>
            <a:r>
              <a:rPr lang="zh-CN" altLang="en-US" sz="2400" b="1">
                <a:latin typeface="Times New Roman" panose="02020603050405020304" pitchFamily="18" charset="0"/>
              </a:rPr>
              <a:t>誓扫匈奴不顾身，</a:t>
            </a:r>
            <a:r>
              <a:rPr lang="zh-CN" altLang="en-US" sz="2400" b="1">
                <a:solidFill>
                  <a:srgbClr val="FF0000"/>
                </a:solidFill>
                <a:latin typeface="Times New Roman" panose="02020603050405020304" pitchFamily="18" charset="0"/>
              </a:rPr>
              <a:t>五千貂锦丧胡尘。可怜无定河边骨</a:t>
            </a:r>
            <a:r>
              <a:rPr lang="zh-CN" altLang="en-US" sz="2400" b="1">
                <a:latin typeface="Times New Roman" panose="02020603050405020304" pitchFamily="18" charset="0"/>
              </a:rPr>
              <a:t>，犹是春闺梦里人！</a:t>
            </a:r>
            <a:endParaRPr lang="zh-CN" altLang="en-US" sz="2400" b="1">
              <a:latin typeface="Times New Roman" panose="02020603050405020304" pitchFamily="18" charset="0"/>
            </a:endParaRPr>
          </a:p>
          <a:p>
            <a:pPr algn="ctr">
              <a:spcBef>
                <a:spcPct val="50000"/>
              </a:spcBef>
            </a:pPr>
            <a:endParaRPr lang="zh-CN" altLang="en-US" sz="2400" b="1">
              <a:latin typeface="Times New Roman" panose="02020603050405020304" pitchFamily="18" charset="0"/>
            </a:endParaRPr>
          </a:p>
          <a:p>
            <a:pPr algn="ctr">
              <a:spcBef>
                <a:spcPct val="50000"/>
              </a:spcBef>
            </a:pPr>
            <a:endParaRPr lang="en-US" altLang="zh-CN" sz="2400" b="1">
              <a:latin typeface="Times New Roman" panose="02020603050405020304" pitchFamily="18" charset="0"/>
            </a:endParaRPr>
          </a:p>
        </p:txBody>
      </p:sp>
      <p:sp>
        <p:nvSpPr>
          <p:cNvPr id="409606" name="Text Box 6"/>
          <p:cNvSpPr txBox="1">
            <a:spLocks noChangeArrowheads="1"/>
          </p:cNvSpPr>
          <p:nvPr/>
        </p:nvSpPr>
        <p:spPr bwMode="auto">
          <a:xfrm>
            <a:off x="228600" y="3600450"/>
            <a:ext cx="8305800" cy="830997"/>
          </a:xfrm>
          <a:prstGeom prst="rect">
            <a:avLst/>
          </a:prstGeom>
          <a:noFill/>
          <a:ln w="9525">
            <a:noFill/>
            <a:miter lim="800000"/>
          </a:ln>
        </p:spPr>
        <p:txBody>
          <a:bodyPr>
            <a:spAutoFit/>
          </a:bodyPr>
          <a:lstStyle/>
          <a:p>
            <a:r>
              <a:rPr lang="zh-CN" altLang="en-US" sz="2400" b="1">
                <a:solidFill>
                  <a:srgbClr val="FF0000"/>
                </a:solidFill>
                <a:latin typeface="黑体" panose="02010609060101010101" pitchFamily="49" charset="-122"/>
                <a:ea typeface="黑体" panose="02010609060101010101" pitchFamily="49" charset="-122"/>
              </a:rPr>
              <a:t>这类诗歌多揭露战争的残酷性、非正义性</a:t>
            </a:r>
            <a:r>
              <a:rPr lang="zh-CN" altLang="en-US" sz="2400" b="1">
                <a:latin typeface="黑体" panose="02010609060101010101" pitchFamily="49" charset="-122"/>
                <a:ea typeface="黑体" panose="02010609060101010101" pitchFamily="49" charset="-122"/>
              </a:rPr>
              <a:t>。表现</a:t>
            </a:r>
            <a:r>
              <a:rPr lang="zh-CN" altLang="en-US" sz="2400" b="1">
                <a:solidFill>
                  <a:srgbClr val="FF0000"/>
                </a:solidFill>
                <a:latin typeface="黑体" panose="02010609060101010101" pitchFamily="49" charset="-122"/>
                <a:ea typeface="黑体" panose="02010609060101010101" pitchFamily="49" charset="-122"/>
              </a:rPr>
              <a:t>对战争的厌恶，对家乡、亲人的思念</a:t>
            </a:r>
            <a:r>
              <a:rPr lang="zh-CN" altLang="en-US" sz="2400" b="1">
                <a:latin typeface="黑体" panose="02010609060101010101" pitchFamily="49" charset="-122"/>
                <a:ea typeface="黑体" panose="02010609060101010101" pitchFamily="49" charset="-122"/>
              </a:rPr>
              <a:t>。</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6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09606"/>
                                        </p:tgtEl>
                                        <p:attrNameLst>
                                          <p:attrName>style.visibility</p:attrName>
                                        </p:attrNameLst>
                                      </p:cBhvr>
                                      <p:to>
                                        <p:strVal val="visible"/>
                                      </p:to>
                                    </p:set>
                                    <p:animEffect transition="in" filter="blinds(horizontal)">
                                      <p:cBhvr>
                                        <p:cTn id="23" dur="500"/>
                                        <p:tgtEl>
                                          <p:spTgt spid="409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p:bldP spid="409603" grpId="0"/>
      <p:bldP spid="409604" grpId="0"/>
      <p:bldP spid="409605" grpId="0"/>
      <p:bldP spid="409606"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626" name="Rectangle 2"/>
          <p:cNvSpPr>
            <a:spLocks noGrp="1" noChangeArrowheads="1"/>
          </p:cNvSpPr>
          <p:nvPr>
            <p:ph type="subTitle" idx="1"/>
          </p:nvPr>
        </p:nvSpPr>
        <p:spPr>
          <a:xfrm>
            <a:off x="0" y="914400"/>
            <a:ext cx="9144000" cy="4229100"/>
          </a:xfrm>
        </p:spPr>
        <p:txBody>
          <a:bodyPr/>
          <a:lstStyle/>
          <a:p>
            <a:pPr eaLnBrk="1" hangingPunct="1"/>
            <a:r>
              <a:rPr lang="zh-CN" altLang="en-US" sz="2400" b="1" dirty="0" smtClean="0">
                <a:ea typeface="黑体" panose="02010609060101010101" pitchFamily="49" charset="-122"/>
              </a:rPr>
              <a:t>征人怨    柳中庸</a:t>
            </a:r>
            <a:endParaRPr lang="zh-CN" altLang="en-US" sz="2400" b="1" dirty="0" smtClean="0">
              <a:ea typeface="黑体" panose="02010609060101010101" pitchFamily="49" charset="-122"/>
            </a:endParaRPr>
          </a:p>
          <a:p>
            <a:pPr eaLnBrk="1" hangingPunct="1"/>
            <a:r>
              <a:rPr lang="zh-CN" altLang="en-US" sz="2400" b="1" dirty="0" smtClean="0">
                <a:ea typeface="黑体" panose="02010609060101010101" pitchFamily="49" charset="-122"/>
              </a:rPr>
              <a:t>岁岁金河复玉关，    朝朝马策与刀环。</a:t>
            </a:r>
            <a:endParaRPr lang="zh-CN" altLang="en-US" sz="2400" b="1" dirty="0" smtClean="0">
              <a:ea typeface="黑体" panose="02010609060101010101" pitchFamily="49" charset="-122"/>
            </a:endParaRPr>
          </a:p>
          <a:p>
            <a:pPr eaLnBrk="1" hangingPunct="1"/>
            <a:r>
              <a:rPr lang="zh-CN" altLang="en-US" sz="2400" b="1" dirty="0" smtClean="0">
                <a:ea typeface="黑体" panose="02010609060101010101" pitchFamily="49" charset="-122"/>
              </a:rPr>
              <a:t>三春白雪归青冢，    万里黄河绕黑山。</a:t>
            </a:r>
            <a:endParaRPr lang="zh-CN" altLang="en-US" sz="2400" b="1" dirty="0" smtClean="0">
              <a:ea typeface="黑体" panose="02010609060101010101" pitchFamily="49" charset="-122"/>
            </a:endParaRPr>
          </a:p>
          <a:p>
            <a:pPr algn="l" eaLnBrk="1" hangingPunct="1"/>
            <a:r>
              <a:rPr lang="zh-CN" altLang="en-US" sz="2400" b="1" dirty="0" smtClean="0">
                <a:solidFill>
                  <a:srgbClr val="008000"/>
                </a:solidFill>
                <a:latin typeface="黑体" panose="02010609060101010101" pitchFamily="49" charset="-122"/>
                <a:ea typeface="黑体" panose="02010609060101010101" pitchFamily="49" charset="-122"/>
              </a:rPr>
              <a:t>（</a:t>
            </a:r>
            <a:r>
              <a:rPr lang="en-US" altLang="zh-CN" sz="2400" b="1" dirty="0" smtClean="0">
                <a:solidFill>
                  <a:srgbClr val="008000"/>
                </a:solidFill>
                <a:latin typeface="黑体" panose="02010609060101010101" pitchFamily="49" charset="-122"/>
                <a:ea typeface="黑体" panose="02010609060101010101" pitchFamily="49" charset="-122"/>
              </a:rPr>
              <a:t>2</a:t>
            </a:r>
            <a:r>
              <a:rPr lang="zh-CN" altLang="en-US" sz="2400" b="1" dirty="0" smtClean="0">
                <a:solidFill>
                  <a:srgbClr val="008000"/>
                </a:solidFill>
                <a:latin typeface="黑体" panose="02010609060101010101" pitchFamily="49" charset="-122"/>
                <a:ea typeface="黑体" panose="02010609060101010101" pitchFamily="49" charset="-122"/>
              </a:rPr>
              <a:t>）诗题为</a:t>
            </a:r>
            <a:r>
              <a:rPr lang="zh-CN" altLang="en-US" sz="2400" b="1" dirty="0" smtClean="0">
                <a:solidFill>
                  <a:srgbClr val="008000"/>
                </a:solidFill>
                <a:ea typeface="黑体" panose="02010609060101010101" pitchFamily="49" charset="-122"/>
              </a:rPr>
              <a:t>“</a:t>
            </a:r>
            <a:r>
              <a:rPr lang="zh-CN" altLang="en-US" sz="2400" b="1" dirty="0" smtClean="0">
                <a:solidFill>
                  <a:srgbClr val="008000"/>
                </a:solidFill>
                <a:latin typeface="黑体" panose="02010609060101010101" pitchFamily="49" charset="-122"/>
                <a:ea typeface="黑体" panose="02010609060101010101" pitchFamily="49" charset="-122"/>
              </a:rPr>
              <a:t>征人怨</a:t>
            </a:r>
            <a:r>
              <a:rPr lang="zh-CN" altLang="en-US" sz="2400" b="1" dirty="0" smtClean="0">
                <a:solidFill>
                  <a:srgbClr val="008000"/>
                </a:solidFill>
                <a:ea typeface="黑体" panose="02010609060101010101" pitchFamily="49" charset="-122"/>
              </a:rPr>
              <a:t>”</a:t>
            </a:r>
            <a:r>
              <a:rPr lang="zh-CN" altLang="en-US" sz="2400" b="1" dirty="0" smtClean="0">
                <a:solidFill>
                  <a:srgbClr val="008000"/>
                </a:solidFill>
                <a:latin typeface="黑体" panose="02010609060101010101" pitchFamily="49" charset="-122"/>
                <a:ea typeface="黑体" panose="02010609060101010101" pitchFamily="49" charset="-122"/>
              </a:rPr>
              <a:t>，通篇虽无</a:t>
            </a:r>
            <a:r>
              <a:rPr lang="zh-CN" altLang="en-US" sz="2400" b="1" dirty="0" smtClean="0">
                <a:solidFill>
                  <a:srgbClr val="008000"/>
                </a:solidFill>
                <a:ea typeface="黑体" panose="02010609060101010101" pitchFamily="49" charset="-122"/>
              </a:rPr>
              <a:t>“</a:t>
            </a:r>
            <a:r>
              <a:rPr lang="zh-CN" altLang="en-US" sz="2400" b="1" dirty="0" smtClean="0">
                <a:solidFill>
                  <a:srgbClr val="008000"/>
                </a:solidFill>
                <a:latin typeface="黑体" panose="02010609060101010101" pitchFamily="49" charset="-122"/>
                <a:ea typeface="黑体" panose="02010609060101010101" pitchFamily="49" charset="-122"/>
              </a:rPr>
              <a:t>怨</a:t>
            </a:r>
            <a:r>
              <a:rPr lang="zh-CN" altLang="en-US" sz="2400" b="1" dirty="0" smtClean="0">
                <a:solidFill>
                  <a:srgbClr val="008000"/>
                </a:solidFill>
                <a:ea typeface="黑体" panose="02010609060101010101" pitchFamily="49" charset="-122"/>
              </a:rPr>
              <a:t>”</a:t>
            </a:r>
            <a:r>
              <a:rPr lang="zh-CN" altLang="en-US" sz="2400" b="1" dirty="0" smtClean="0">
                <a:solidFill>
                  <a:srgbClr val="008000"/>
                </a:solidFill>
                <a:latin typeface="黑体" panose="02010609060101010101" pitchFamily="49" charset="-122"/>
                <a:ea typeface="黑体" panose="02010609060101010101" pitchFamily="49" charset="-122"/>
              </a:rPr>
              <a:t>字，但句句有</a:t>
            </a:r>
            <a:r>
              <a:rPr lang="zh-CN" altLang="en-US" sz="2400" b="1" dirty="0" smtClean="0">
                <a:solidFill>
                  <a:srgbClr val="008000"/>
                </a:solidFill>
                <a:ea typeface="黑体" panose="02010609060101010101" pitchFamily="49" charset="-122"/>
              </a:rPr>
              <a:t>“</a:t>
            </a:r>
            <a:r>
              <a:rPr lang="zh-CN" altLang="en-US" sz="2400" b="1" dirty="0" smtClean="0">
                <a:solidFill>
                  <a:srgbClr val="008000"/>
                </a:solidFill>
                <a:latin typeface="黑体" panose="02010609060101010101" pitchFamily="49" charset="-122"/>
                <a:ea typeface="黑体" panose="02010609060101010101" pitchFamily="49" charset="-122"/>
              </a:rPr>
              <a:t>怨情</a:t>
            </a:r>
            <a:r>
              <a:rPr lang="zh-CN" altLang="en-US" sz="2400" b="1" dirty="0" smtClean="0">
                <a:solidFill>
                  <a:srgbClr val="008000"/>
                </a:solidFill>
                <a:ea typeface="黑体" panose="02010609060101010101" pitchFamily="49" charset="-122"/>
              </a:rPr>
              <a:t>”</a:t>
            </a:r>
            <a:r>
              <a:rPr lang="zh-CN" altLang="en-US" sz="2400" b="1" dirty="0" smtClean="0">
                <a:solidFill>
                  <a:srgbClr val="008000"/>
                </a:solidFill>
                <a:latin typeface="黑体" panose="02010609060101010101" pitchFamily="49" charset="-122"/>
                <a:ea typeface="黑体" panose="02010609060101010101" pitchFamily="49" charset="-122"/>
              </a:rPr>
              <a:t>，请作简要赏析。（</a:t>
            </a:r>
            <a:r>
              <a:rPr lang="en-US" altLang="zh-CN" sz="2400" b="1" dirty="0" smtClean="0">
                <a:solidFill>
                  <a:srgbClr val="008000"/>
                </a:solidFill>
                <a:latin typeface="黑体" panose="02010609060101010101" pitchFamily="49" charset="-122"/>
                <a:ea typeface="黑体" panose="02010609060101010101" pitchFamily="49" charset="-122"/>
              </a:rPr>
              <a:t>2004</a:t>
            </a:r>
            <a:r>
              <a:rPr lang="zh-CN" altLang="en-US" sz="2400" b="1" dirty="0" smtClean="0">
                <a:solidFill>
                  <a:srgbClr val="008000"/>
                </a:solidFill>
                <a:latin typeface="黑体" panose="02010609060101010101" pitchFamily="49" charset="-122"/>
                <a:ea typeface="黑体" panose="02010609060101010101" pitchFamily="49" charset="-122"/>
              </a:rPr>
              <a:t>江苏） </a:t>
            </a:r>
            <a:endParaRPr lang="zh-CN" altLang="en-US" sz="2400" b="1" dirty="0" smtClean="0">
              <a:solidFill>
                <a:srgbClr val="008000"/>
              </a:solidFill>
              <a:latin typeface="黑体" panose="02010609060101010101" pitchFamily="49" charset="-122"/>
              <a:ea typeface="黑体" panose="02010609060101010101" pitchFamily="49" charset="-122"/>
            </a:endParaRPr>
          </a:p>
        </p:txBody>
      </p:sp>
      <p:sp>
        <p:nvSpPr>
          <p:cNvPr id="410627" name="Rectangle 3"/>
          <p:cNvSpPr>
            <a:spLocks noChangeArrowheads="1"/>
          </p:cNvSpPr>
          <p:nvPr/>
        </p:nvSpPr>
        <p:spPr bwMode="auto">
          <a:xfrm>
            <a:off x="179388" y="2911078"/>
            <a:ext cx="8964612" cy="2518172"/>
          </a:xfrm>
          <a:prstGeom prst="rect">
            <a:avLst/>
          </a:prstGeom>
          <a:noFill/>
          <a:ln w="9525">
            <a:noFill/>
            <a:miter lim="800000"/>
          </a:ln>
        </p:spPr>
        <p:txBody>
          <a:bodyPr/>
          <a:lstStyle/>
          <a:p>
            <a:pPr algn="just">
              <a:spcBef>
                <a:spcPct val="20000"/>
              </a:spcBef>
            </a:pPr>
            <a:endParaRPr lang="en-US" altLang="zh-CN" sz="2400" b="1" dirty="0">
              <a:ea typeface="黑体" panose="02010609060101010101" pitchFamily="49" charset="-122"/>
            </a:endParaRPr>
          </a:p>
          <a:p>
            <a:pPr>
              <a:spcBef>
                <a:spcPct val="20000"/>
              </a:spcBef>
            </a:pPr>
            <a:r>
              <a:rPr lang="zh-CN" altLang="en-US" sz="2400" b="1" dirty="0">
                <a:ea typeface="黑体" panose="02010609060101010101" pitchFamily="49" charset="-122"/>
              </a:rPr>
              <a:t>作者借景抒情，全文没有一个”怨”字，但通过对”白雪、青冢、黄河、黑山等的客观描写，写出征人的满腔的“怨恨”。</a:t>
            </a:r>
            <a:r>
              <a:rPr lang="zh-CN" altLang="en-US" sz="2400" b="1" dirty="0">
                <a:solidFill>
                  <a:srgbClr val="FF0000"/>
                </a:solidFill>
                <a:latin typeface="华文中宋" panose="02010600040101010101" pitchFamily="2" charset="-122"/>
                <a:ea typeface="黑体" panose="02010609060101010101" pitchFamily="49" charset="-122"/>
              </a:rPr>
              <a:t>怨年年岁岁频繁调动，怨时时刻刻练兵备战，怨气候酷寒，怨景色单调。</a:t>
            </a:r>
            <a:endParaRPr lang="zh-CN" altLang="en-US" sz="2400" b="1" dirty="0">
              <a:solidFill>
                <a:srgbClr val="FF0000"/>
              </a:solidFill>
              <a:latin typeface="华文中宋" panose="02010600040101010101" pitchFamily="2" charset="-122"/>
              <a:ea typeface="黑体" panose="02010609060101010101" pitchFamily="49" charset="-122"/>
            </a:endParaRPr>
          </a:p>
          <a:p>
            <a:pPr algn="ctr">
              <a:spcBef>
                <a:spcPct val="20000"/>
              </a:spcBef>
            </a:pPr>
            <a:endParaRPr lang="en-US" altLang="zh-CN" sz="2400" dirty="0">
              <a:solidFill>
                <a:srgbClr val="FF0000"/>
              </a:solidFill>
              <a:ea typeface="黑体" panose="02010609060101010101" pitchFamily="49" charset="-122"/>
            </a:endParaRPr>
          </a:p>
        </p:txBody>
      </p:sp>
      <p:sp>
        <p:nvSpPr>
          <p:cNvPr id="410628" name="Text Box 4"/>
          <p:cNvSpPr txBox="1">
            <a:spLocks noChangeArrowheads="1"/>
          </p:cNvSpPr>
          <p:nvPr/>
        </p:nvSpPr>
        <p:spPr bwMode="auto">
          <a:xfrm>
            <a:off x="0" y="228600"/>
            <a:ext cx="9144000" cy="461665"/>
          </a:xfrm>
          <a:prstGeom prst="rect">
            <a:avLst/>
          </a:prstGeom>
          <a:noFill/>
          <a:ln w="9525">
            <a:noFill/>
            <a:miter lim="800000"/>
          </a:ln>
        </p:spPr>
        <p:txBody>
          <a:bodyPr>
            <a:spAutoFit/>
          </a:bodyPr>
          <a:lstStyle/>
          <a:p>
            <a:pPr>
              <a:spcBef>
                <a:spcPct val="50000"/>
              </a:spcBef>
            </a:pPr>
            <a:r>
              <a:rPr lang="en-US" altLang="zh-CN" sz="2400" b="1" dirty="0">
                <a:solidFill>
                  <a:srgbClr val="0000FF"/>
                </a:solidFill>
                <a:latin typeface="Times New Roman" panose="02020603050405020304" pitchFamily="18" charset="0"/>
              </a:rPr>
              <a:t>4</a:t>
            </a:r>
            <a:r>
              <a:rPr lang="zh-CN" altLang="en-US" sz="2400" b="1" dirty="0">
                <a:solidFill>
                  <a:srgbClr val="0000FF"/>
                </a:solidFill>
                <a:latin typeface="Times New Roman" panose="02020603050405020304" pitchFamily="18" charset="0"/>
              </a:rPr>
              <a:t>、有反映对帝王开边的不满，对将军贪功启衅的怨恨</a:t>
            </a:r>
            <a:endParaRPr lang="zh-CN" altLang="en-US" sz="2400" b="1" dirty="0">
              <a:solidFill>
                <a:srgbClr val="0000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626">
                                            <p:txEl>
                                              <p:pRg st="0" end="0"/>
                                            </p:txEl>
                                          </p:spTgt>
                                        </p:tgtEl>
                                        <p:attrNameLst>
                                          <p:attrName>style.visibility</p:attrName>
                                        </p:attrNameLst>
                                      </p:cBhvr>
                                      <p:to>
                                        <p:strVal val="visible"/>
                                      </p:to>
                                    </p:set>
                                    <p:anim calcmode="lin" valueType="num">
                                      <p:cBhvr additive="base">
                                        <p:cTn id="7" dur="500" fill="hold"/>
                                        <p:tgtEl>
                                          <p:spTgt spid="4106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6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626">
                                            <p:txEl>
                                              <p:pRg st="1" end="1"/>
                                            </p:txEl>
                                          </p:spTgt>
                                        </p:tgtEl>
                                        <p:attrNameLst>
                                          <p:attrName>style.visibility</p:attrName>
                                        </p:attrNameLst>
                                      </p:cBhvr>
                                      <p:to>
                                        <p:strVal val="visible"/>
                                      </p:to>
                                    </p:set>
                                    <p:anim calcmode="lin" valueType="num">
                                      <p:cBhvr additive="base">
                                        <p:cTn id="13" dur="500" fill="hold"/>
                                        <p:tgtEl>
                                          <p:spTgt spid="4106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6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626">
                                            <p:txEl>
                                              <p:pRg st="2" end="2"/>
                                            </p:txEl>
                                          </p:spTgt>
                                        </p:tgtEl>
                                        <p:attrNameLst>
                                          <p:attrName>style.visibility</p:attrName>
                                        </p:attrNameLst>
                                      </p:cBhvr>
                                      <p:to>
                                        <p:strVal val="visible"/>
                                      </p:to>
                                    </p:set>
                                    <p:anim calcmode="lin" valueType="num">
                                      <p:cBhvr additive="base">
                                        <p:cTn id="19" dur="500" fill="hold"/>
                                        <p:tgtEl>
                                          <p:spTgt spid="41062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6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626">
                                            <p:txEl>
                                              <p:pRg st="3" end="3"/>
                                            </p:txEl>
                                          </p:spTgt>
                                        </p:tgtEl>
                                        <p:attrNameLst>
                                          <p:attrName>style.visibility</p:attrName>
                                        </p:attrNameLst>
                                      </p:cBhvr>
                                      <p:to>
                                        <p:strVal val="visible"/>
                                      </p:to>
                                    </p:set>
                                    <p:anim calcmode="lin" valueType="num">
                                      <p:cBhvr additive="base">
                                        <p:cTn id="25" dur="500" fill="hold"/>
                                        <p:tgtEl>
                                          <p:spTgt spid="41062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6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410627">
                                            <p:txEl>
                                              <p:pRg st="1" end="1"/>
                                            </p:txEl>
                                          </p:spTgt>
                                        </p:tgtEl>
                                        <p:attrNameLst>
                                          <p:attrName>style.visibility</p:attrName>
                                        </p:attrNameLst>
                                      </p:cBhvr>
                                      <p:to>
                                        <p:strVal val="visible"/>
                                      </p:to>
                                    </p:set>
                                    <p:animEffect transition="in" filter="box(in)">
                                      <p:cBhvr>
                                        <p:cTn id="31" dur="500"/>
                                        <p:tgtEl>
                                          <p:spTgt spid="410627">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410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6" grpId="0" build="p"/>
      <p:bldP spid="410627" grpId="0" build="p"/>
      <p:bldP spid="410628"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1650" name="Text Box 2"/>
          <p:cNvSpPr txBox="1">
            <a:spLocks noChangeArrowheads="1"/>
          </p:cNvSpPr>
          <p:nvPr/>
        </p:nvSpPr>
        <p:spPr bwMode="auto">
          <a:xfrm>
            <a:off x="381000" y="571500"/>
            <a:ext cx="8153400" cy="584775"/>
          </a:xfrm>
          <a:prstGeom prst="rect">
            <a:avLst/>
          </a:prstGeom>
          <a:noFill/>
          <a:ln w="9525">
            <a:noFill/>
            <a:miter lim="800000"/>
          </a:ln>
        </p:spPr>
        <p:txBody>
          <a:bodyPr>
            <a:spAutoFit/>
          </a:bodyPr>
          <a:lstStyle/>
          <a:p>
            <a:pPr>
              <a:spcBef>
                <a:spcPct val="50000"/>
              </a:spcBef>
            </a:pPr>
            <a:r>
              <a:rPr lang="en-US" altLang="zh-CN" sz="3200" b="1" dirty="0">
                <a:solidFill>
                  <a:srgbClr val="0000FF"/>
                </a:solidFill>
                <a:latin typeface="Times New Roman" panose="02020603050405020304" pitchFamily="18" charset="0"/>
              </a:rPr>
              <a:t>5</a:t>
            </a:r>
            <a:r>
              <a:rPr lang="zh-CN" altLang="en-US" sz="3200" b="1" dirty="0">
                <a:solidFill>
                  <a:srgbClr val="0000FF"/>
                </a:solidFill>
                <a:latin typeface="Times New Roman" panose="02020603050405020304" pitchFamily="18" charset="0"/>
              </a:rPr>
              <a:t>、惊叹于塞外绝域那种奇异的风光</a:t>
            </a:r>
            <a:endParaRPr lang="zh-CN" altLang="en-US" sz="3200" b="1" dirty="0">
              <a:solidFill>
                <a:srgbClr val="0000FF"/>
              </a:solidFill>
              <a:latin typeface="Times New Roman" panose="02020603050405020304" pitchFamily="18" charset="0"/>
            </a:endParaRPr>
          </a:p>
        </p:txBody>
      </p:sp>
      <p:sp>
        <p:nvSpPr>
          <p:cNvPr id="411651" name="Text Box 3"/>
          <p:cNvSpPr txBox="1">
            <a:spLocks noChangeArrowheads="1"/>
          </p:cNvSpPr>
          <p:nvPr/>
        </p:nvSpPr>
        <p:spPr bwMode="auto">
          <a:xfrm>
            <a:off x="609600" y="1428750"/>
            <a:ext cx="7239000" cy="1384995"/>
          </a:xfrm>
          <a:prstGeom prst="rect">
            <a:avLst/>
          </a:prstGeom>
          <a:noFill/>
          <a:ln w="9525">
            <a:noFill/>
            <a:miter lim="800000"/>
          </a:ln>
        </p:spPr>
        <p:txBody>
          <a:bodyPr>
            <a:spAutoFit/>
          </a:bodyPr>
          <a:lstStyle/>
          <a:p>
            <a:pPr>
              <a:spcBef>
                <a:spcPct val="50000"/>
              </a:spcBef>
            </a:pPr>
            <a:r>
              <a:rPr lang="en-US" altLang="zh-CN" sz="2800" b="1" dirty="0">
                <a:solidFill>
                  <a:srgbClr val="008000"/>
                </a:solidFill>
                <a:latin typeface="华文细黑" panose="02010600040101010101" charset="-122"/>
                <a:ea typeface="华文细黑" panose="02010600040101010101" charset="-122"/>
              </a:rPr>
              <a:t>[</a:t>
            </a:r>
            <a:r>
              <a:rPr lang="zh-CN" altLang="en-US" sz="2800" b="1" dirty="0">
                <a:solidFill>
                  <a:srgbClr val="008000"/>
                </a:solidFill>
                <a:latin typeface="华文细黑" panose="02010600040101010101" charset="-122"/>
                <a:ea typeface="华文细黑" panose="02010600040101010101" charset="-122"/>
              </a:rPr>
              <a:t>岑参</a:t>
            </a:r>
            <a:r>
              <a:rPr lang="en-US" altLang="zh-CN" sz="2800" b="1" dirty="0">
                <a:solidFill>
                  <a:srgbClr val="008000"/>
                </a:solidFill>
                <a:latin typeface="Times New Roman" panose="02020603050405020304" pitchFamily="18" charset="0"/>
                <a:ea typeface="华文细黑" panose="02010600040101010101" charset="-122"/>
              </a:rPr>
              <a:t>·</a:t>
            </a:r>
            <a:r>
              <a:rPr lang="zh-CN" altLang="en-US" sz="2800" b="1" dirty="0">
                <a:solidFill>
                  <a:srgbClr val="008000"/>
                </a:solidFill>
                <a:latin typeface="华文细黑" panose="02010600040101010101" charset="-122"/>
                <a:ea typeface="华文细黑" panose="02010600040101010101" charset="-122"/>
              </a:rPr>
              <a:t>白雪歌送武判官归京</a:t>
            </a:r>
            <a:r>
              <a:rPr lang="en-US" altLang="zh-CN" sz="2800" b="1" dirty="0">
                <a:solidFill>
                  <a:srgbClr val="008000"/>
                </a:solidFill>
                <a:latin typeface="华文细黑" panose="02010600040101010101" charset="-122"/>
                <a:ea typeface="华文细黑" panose="02010600040101010101" charset="-122"/>
              </a:rPr>
              <a:t>]</a:t>
            </a:r>
            <a:r>
              <a:rPr lang="zh-CN" altLang="en-US" sz="2800" b="1" dirty="0">
                <a:latin typeface="Times New Roman" panose="02020603050405020304" pitchFamily="18" charset="0"/>
              </a:rPr>
              <a:t>北风卷地白草折，胡天八月即飞雪。忽如一夜春风来，千树万树梨花开。</a:t>
            </a:r>
            <a:endParaRPr lang="zh-CN" altLang="en-US" sz="28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1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1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0" grpId="0"/>
      <p:bldP spid="411651"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8338" name="Text Box 2"/>
          <p:cNvSpPr txBox="1">
            <a:spLocks noChangeArrowheads="1"/>
          </p:cNvSpPr>
          <p:nvPr/>
        </p:nvSpPr>
        <p:spPr bwMode="auto">
          <a:xfrm>
            <a:off x="228601" y="1314450"/>
            <a:ext cx="8639175" cy="1200329"/>
          </a:xfrm>
          <a:prstGeom prst="rect">
            <a:avLst/>
          </a:prstGeom>
          <a:noFill/>
          <a:ln w="19050">
            <a:noFill/>
            <a:miter lim="800000"/>
          </a:ln>
        </p:spPr>
        <p:txBody>
          <a:bodyPr>
            <a:spAutoFit/>
          </a:bodyPr>
          <a:lstStyle/>
          <a:p>
            <a:pPr>
              <a:spcBef>
                <a:spcPct val="50000"/>
              </a:spcBef>
            </a:pPr>
            <a:r>
              <a:rPr lang="en-US" altLang="zh-CN" sz="2400" b="1" dirty="0">
                <a:solidFill>
                  <a:srgbClr val="008000"/>
                </a:solidFill>
                <a:latin typeface="Times New Roman" panose="02020603050405020304" pitchFamily="18" charset="0"/>
              </a:rPr>
              <a:t>         </a:t>
            </a:r>
            <a:r>
              <a:rPr lang="zh-CN" altLang="en-US" sz="2400" b="1" dirty="0">
                <a:solidFill>
                  <a:srgbClr val="008000"/>
                </a:solidFill>
                <a:latin typeface="Times New Roman" panose="02020603050405020304" pitchFamily="18" charset="0"/>
              </a:rPr>
              <a:t>盛唐边塞诗构成“盛唐精神” ，诗风表现出来的是</a:t>
            </a:r>
            <a:r>
              <a:rPr lang="zh-CN" altLang="en-US" sz="2400" b="1" dirty="0">
                <a:solidFill>
                  <a:srgbClr val="FF0000"/>
                </a:solidFill>
                <a:latin typeface="Times New Roman" panose="02020603050405020304" pitchFamily="18" charset="0"/>
              </a:rPr>
              <a:t>豪迈勇敢、一往无前</a:t>
            </a:r>
            <a:r>
              <a:rPr lang="zh-CN" altLang="en-US" sz="2400" b="1" dirty="0">
                <a:solidFill>
                  <a:srgbClr val="008000"/>
                </a:solidFill>
                <a:latin typeface="Times New Roman" panose="02020603050405020304" pitchFamily="18" charset="0"/>
              </a:rPr>
              <a:t>！</a:t>
            </a:r>
            <a:r>
              <a:rPr lang="zh-CN" altLang="en-US" sz="2400" b="1" dirty="0">
                <a:solidFill>
                  <a:srgbClr val="008000"/>
                </a:solidFill>
              </a:rPr>
              <a:t>即使战争艰苦，也壮丽无比；即使出征远戍，也爽朗明快；即使壮烈牺牲，也死而无悔。</a:t>
            </a:r>
            <a:endParaRPr lang="zh-CN" altLang="en-US" sz="2400" b="1" dirty="0">
              <a:solidFill>
                <a:srgbClr val="008000"/>
              </a:solidFill>
            </a:endParaRPr>
          </a:p>
        </p:txBody>
      </p:sp>
      <p:sp>
        <p:nvSpPr>
          <p:cNvPr id="398339" name="Text Box 3"/>
          <p:cNvSpPr txBox="1">
            <a:spLocks noChangeArrowheads="1"/>
          </p:cNvSpPr>
          <p:nvPr/>
        </p:nvSpPr>
        <p:spPr bwMode="auto">
          <a:xfrm>
            <a:off x="304800" y="2686050"/>
            <a:ext cx="8534400" cy="461665"/>
          </a:xfrm>
          <a:prstGeom prst="rect">
            <a:avLst/>
          </a:prstGeom>
          <a:noFill/>
          <a:ln w="19050">
            <a:noFill/>
            <a:miter lim="800000"/>
          </a:ln>
        </p:spPr>
        <p:txBody>
          <a:bodyPr>
            <a:spAutoFit/>
          </a:bodyPr>
          <a:lstStyle/>
          <a:p>
            <a:pPr>
              <a:spcBef>
                <a:spcPct val="50000"/>
              </a:spcBef>
            </a:pPr>
            <a:r>
              <a:rPr lang="en-US" altLang="zh-CN" sz="2400" b="1" dirty="0">
                <a:solidFill>
                  <a:srgbClr val="008000"/>
                </a:solidFill>
                <a:latin typeface="华文细黑" panose="02010600040101010101" charset="-122"/>
                <a:ea typeface="华文细黑" panose="02010600040101010101" charset="-122"/>
              </a:rPr>
              <a:t>[</a:t>
            </a:r>
            <a:r>
              <a:rPr lang="zh-CN" altLang="en-US" sz="2400" b="1" dirty="0">
                <a:solidFill>
                  <a:srgbClr val="008000"/>
                </a:solidFill>
                <a:latin typeface="华文细黑" panose="02010600040101010101" charset="-122"/>
                <a:ea typeface="华文细黑" panose="02010600040101010101" charset="-122"/>
              </a:rPr>
              <a:t>王维</a:t>
            </a:r>
            <a:r>
              <a:rPr lang="en-US" altLang="zh-CN" sz="2400" b="1" dirty="0">
                <a:solidFill>
                  <a:srgbClr val="008000"/>
                </a:solidFill>
                <a:latin typeface="Times New Roman" panose="02020603050405020304" pitchFamily="18" charset="0"/>
                <a:ea typeface="华文细黑" panose="02010600040101010101" charset="-122"/>
              </a:rPr>
              <a:t>·</a:t>
            </a:r>
            <a:r>
              <a:rPr lang="zh-CN" altLang="en-US" sz="2400" b="1" dirty="0">
                <a:solidFill>
                  <a:srgbClr val="008000"/>
                </a:solidFill>
                <a:latin typeface="华文细黑" panose="02010600040101010101" charset="-122"/>
                <a:ea typeface="华文细黑" panose="02010600040101010101" charset="-122"/>
              </a:rPr>
              <a:t>少年行四首</a:t>
            </a:r>
            <a:r>
              <a:rPr lang="en-US" altLang="zh-CN" sz="2400" b="1" dirty="0">
                <a:solidFill>
                  <a:srgbClr val="008000"/>
                </a:solidFill>
                <a:latin typeface="华文细黑" panose="02010600040101010101" charset="-122"/>
                <a:ea typeface="华文细黑" panose="02010600040101010101" charset="-122"/>
              </a:rPr>
              <a:t>]</a:t>
            </a:r>
            <a:r>
              <a:rPr lang="zh-CN" altLang="en-US" sz="2400" b="1" dirty="0">
                <a:latin typeface="Arial Unicode MS" panose="020B0604020202020204" charset="-122"/>
              </a:rPr>
              <a:t>孰知不向边庭苦，纵死犹闻侠骨香。</a:t>
            </a:r>
            <a:endParaRPr lang="zh-CN" altLang="en-US" sz="2400" b="1" dirty="0">
              <a:latin typeface="Arial Unicode MS" panose="020B0604020202020204" charset="-122"/>
            </a:endParaRPr>
          </a:p>
        </p:txBody>
      </p:sp>
      <p:sp>
        <p:nvSpPr>
          <p:cNvPr id="398340" name="Text Box 4"/>
          <p:cNvSpPr txBox="1">
            <a:spLocks noChangeArrowheads="1"/>
          </p:cNvSpPr>
          <p:nvPr/>
        </p:nvSpPr>
        <p:spPr bwMode="auto">
          <a:xfrm>
            <a:off x="304800" y="3143251"/>
            <a:ext cx="8534400" cy="1015663"/>
          </a:xfrm>
          <a:prstGeom prst="rect">
            <a:avLst/>
          </a:prstGeom>
          <a:noFill/>
          <a:ln w="19050">
            <a:noFill/>
            <a:miter lim="800000"/>
          </a:ln>
        </p:spPr>
        <p:txBody>
          <a:bodyPr>
            <a:spAutoFit/>
          </a:bodyPr>
          <a:lstStyle/>
          <a:p>
            <a:pPr>
              <a:spcBef>
                <a:spcPct val="50000"/>
              </a:spcBef>
            </a:pPr>
            <a:r>
              <a:rPr lang="en-US" altLang="zh-CN" sz="2400" b="1" dirty="0">
                <a:solidFill>
                  <a:srgbClr val="008000"/>
                </a:solidFill>
                <a:latin typeface="华文细黑" panose="02010600040101010101" charset="-122"/>
                <a:ea typeface="华文细黑" panose="02010600040101010101" charset="-122"/>
              </a:rPr>
              <a:t>[</a:t>
            </a:r>
            <a:r>
              <a:rPr lang="zh-CN" altLang="en-US" sz="2400" b="1" dirty="0">
                <a:solidFill>
                  <a:srgbClr val="008000"/>
                </a:solidFill>
                <a:latin typeface="华文细黑" panose="02010600040101010101" charset="-122"/>
                <a:ea typeface="华文细黑" panose="02010600040101010101" charset="-122"/>
              </a:rPr>
              <a:t>王翰</a:t>
            </a:r>
            <a:r>
              <a:rPr lang="en-US" altLang="zh-CN" sz="2400" b="1" dirty="0">
                <a:solidFill>
                  <a:srgbClr val="008000"/>
                </a:solidFill>
                <a:latin typeface="Times New Roman" panose="02020603050405020304" pitchFamily="18" charset="0"/>
                <a:ea typeface="华文细黑" panose="02010600040101010101" charset="-122"/>
              </a:rPr>
              <a:t>·</a:t>
            </a:r>
            <a:r>
              <a:rPr lang="zh-CN" altLang="en-US" sz="2400" b="1" dirty="0">
                <a:solidFill>
                  <a:srgbClr val="008000"/>
                </a:solidFill>
                <a:latin typeface="华文细黑" panose="02010600040101010101" charset="-122"/>
                <a:ea typeface="华文细黑" panose="02010600040101010101" charset="-122"/>
              </a:rPr>
              <a:t>凉州词</a:t>
            </a:r>
            <a:r>
              <a:rPr lang="en-US" altLang="zh-CN" sz="2400" b="1" dirty="0">
                <a:solidFill>
                  <a:srgbClr val="008000"/>
                </a:solidFill>
                <a:latin typeface="华文细黑" panose="02010600040101010101" charset="-122"/>
                <a:ea typeface="华文细黑" panose="02010600040101010101" charset="-122"/>
              </a:rPr>
              <a:t>]</a:t>
            </a:r>
            <a:r>
              <a:rPr lang="zh-CN" altLang="en-US" sz="2400" b="1" dirty="0">
                <a:latin typeface="宋体" panose="02010600030101010101" pitchFamily="2" charset="-122"/>
              </a:rPr>
              <a:t>葡萄美酒夜光杯</a:t>
            </a:r>
            <a:r>
              <a:rPr lang="en-US" altLang="zh-CN" sz="2400" b="1" dirty="0">
                <a:latin typeface="宋体" panose="02010600030101010101" pitchFamily="2" charset="-122"/>
              </a:rPr>
              <a:t>, </a:t>
            </a:r>
            <a:r>
              <a:rPr lang="zh-CN" altLang="en-US" sz="2400" b="1" dirty="0">
                <a:latin typeface="宋体" panose="02010600030101010101" pitchFamily="2" charset="-122"/>
              </a:rPr>
              <a:t>欲饮琵琶马上催。             </a:t>
            </a:r>
            <a:endParaRPr lang="zh-CN" altLang="en-US" sz="2400" b="1" dirty="0">
              <a:latin typeface="宋体" panose="02010600030101010101" pitchFamily="2" charset="-122"/>
            </a:endParaRPr>
          </a:p>
          <a:p>
            <a:pPr>
              <a:spcBef>
                <a:spcPct val="50000"/>
              </a:spcBef>
            </a:pPr>
            <a:r>
              <a:rPr lang="zh-CN" altLang="en-US" sz="2400" b="1" dirty="0">
                <a:latin typeface="宋体" panose="02010600030101010101" pitchFamily="2" charset="-122"/>
              </a:rPr>
              <a:t>             醉卧沙场君莫笑</a:t>
            </a:r>
            <a:r>
              <a:rPr lang="en-US" altLang="zh-CN" sz="2400" b="1" dirty="0">
                <a:latin typeface="宋体" panose="02010600030101010101" pitchFamily="2" charset="-122"/>
              </a:rPr>
              <a:t>, </a:t>
            </a:r>
            <a:r>
              <a:rPr lang="zh-CN" altLang="en-US" sz="2400" b="1" dirty="0">
                <a:latin typeface="宋体" panose="02010600030101010101" pitchFamily="2" charset="-122"/>
              </a:rPr>
              <a:t>古来征战几人回。 </a:t>
            </a:r>
            <a:endParaRPr lang="zh-CN" altLang="en-US" sz="2400" b="1" dirty="0">
              <a:latin typeface="宋体" panose="02010600030101010101" pitchFamily="2" charset="-122"/>
            </a:endParaRPr>
          </a:p>
        </p:txBody>
      </p:sp>
      <p:sp>
        <p:nvSpPr>
          <p:cNvPr id="398341" name="Text Box 5"/>
          <p:cNvSpPr txBox="1">
            <a:spLocks noChangeArrowheads="1"/>
          </p:cNvSpPr>
          <p:nvPr/>
        </p:nvSpPr>
        <p:spPr bwMode="auto">
          <a:xfrm>
            <a:off x="228600" y="4023122"/>
            <a:ext cx="8534400" cy="1585049"/>
          </a:xfrm>
          <a:prstGeom prst="rect">
            <a:avLst/>
          </a:prstGeom>
          <a:noFill/>
          <a:ln w="19050">
            <a:noFill/>
            <a:miter lim="800000"/>
          </a:ln>
        </p:spPr>
        <p:txBody>
          <a:bodyPr>
            <a:spAutoFit/>
          </a:bodyPr>
          <a:lstStyle/>
          <a:p>
            <a:pPr>
              <a:spcBef>
                <a:spcPct val="50000"/>
              </a:spcBef>
            </a:pPr>
            <a:r>
              <a:rPr lang="en-US" altLang="zh-CN" sz="2400" b="1" dirty="0">
                <a:solidFill>
                  <a:srgbClr val="008000"/>
                </a:solidFill>
                <a:latin typeface="华文细黑" panose="02010600040101010101" charset="-122"/>
                <a:ea typeface="华文细黑" panose="02010600040101010101" charset="-122"/>
              </a:rPr>
              <a:t>[</a:t>
            </a:r>
            <a:r>
              <a:rPr lang="zh-CN" altLang="en-US" sz="2400" b="1" dirty="0">
                <a:solidFill>
                  <a:srgbClr val="008000"/>
                </a:solidFill>
                <a:latin typeface="华文细黑" panose="02010600040101010101" charset="-122"/>
                <a:ea typeface="华文细黑" panose="02010600040101010101" charset="-122"/>
              </a:rPr>
              <a:t>王昌龄</a:t>
            </a:r>
            <a:r>
              <a:rPr lang="en-US" altLang="zh-CN" sz="2400" b="1" dirty="0">
                <a:solidFill>
                  <a:srgbClr val="008000"/>
                </a:solidFill>
                <a:latin typeface="Times New Roman" panose="02020603050405020304" pitchFamily="18" charset="0"/>
                <a:ea typeface="华文细黑" panose="02010600040101010101" charset="-122"/>
              </a:rPr>
              <a:t>·</a:t>
            </a:r>
            <a:r>
              <a:rPr lang="zh-CN" altLang="en-US" sz="2400" b="1" dirty="0">
                <a:solidFill>
                  <a:srgbClr val="008000"/>
                </a:solidFill>
                <a:latin typeface="华文细黑" panose="02010600040101010101" charset="-122"/>
                <a:ea typeface="华文细黑" panose="02010600040101010101" charset="-122"/>
              </a:rPr>
              <a:t>从军行</a:t>
            </a:r>
            <a:r>
              <a:rPr lang="en-US" altLang="zh-CN" sz="2400" b="1" dirty="0">
                <a:solidFill>
                  <a:srgbClr val="008000"/>
                </a:solidFill>
                <a:latin typeface="华文细黑" panose="02010600040101010101" charset="-122"/>
                <a:ea typeface="华文细黑" panose="02010600040101010101" charset="-122"/>
              </a:rPr>
              <a:t>]</a:t>
            </a:r>
            <a:r>
              <a:rPr lang="zh-CN" altLang="en-US" sz="2400" b="1" dirty="0">
                <a:latin typeface="宋体" panose="02010600030101010101" pitchFamily="2" charset="-122"/>
              </a:rPr>
              <a:t>青海长云暗雪山，孤城遥望玉门关。</a:t>
            </a:r>
            <a:endParaRPr lang="zh-CN" altLang="en-US" sz="2400" b="1" dirty="0">
              <a:latin typeface="宋体" panose="02010600030101010101" pitchFamily="2" charset="-122"/>
            </a:endParaRPr>
          </a:p>
          <a:p>
            <a:pPr>
              <a:spcBef>
                <a:spcPct val="50000"/>
              </a:spcBef>
            </a:pPr>
            <a:r>
              <a:rPr lang="zh-CN" altLang="en-US" sz="2400" b="1" dirty="0">
                <a:latin typeface="宋体" panose="02010600030101010101" pitchFamily="2" charset="-122"/>
              </a:rPr>
              <a:t>               </a:t>
            </a:r>
            <a:r>
              <a:rPr lang="zh-CN" altLang="en-US" sz="2400" b="1" dirty="0">
                <a:solidFill>
                  <a:srgbClr val="FF0000"/>
                </a:solidFill>
                <a:latin typeface="宋体" panose="02010600030101010101" pitchFamily="2" charset="-122"/>
              </a:rPr>
              <a:t>黄沙百战穿金甲，不破楼兰终不还。</a:t>
            </a:r>
            <a:endParaRPr lang="zh-CN" altLang="en-US" sz="2400" b="1" dirty="0">
              <a:solidFill>
                <a:srgbClr val="FF0000"/>
              </a:solidFill>
              <a:latin typeface="宋体" panose="02010600030101010101" pitchFamily="2" charset="-122"/>
            </a:endParaRPr>
          </a:p>
          <a:p>
            <a:pPr>
              <a:spcBef>
                <a:spcPct val="50000"/>
              </a:spcBef>
            </a:pPr>
            <a:endParaRPr lang="en-US" altLang="zh-CN" sz="2400" dirty="0">
              <a:solidFill>
                <a:srgbClr val="FF0000"/>
              </a:solidFill>
              <a:latin typeface="Times New Roman" panose="02020603050405020304" pitchFamily="18" charset="0"/>
            </a:endParaRPr>
          </a:p>
        </p:txBody>
      </p:sp>
      <p:sp>
        <p:nvSpPr>
          <p:cNvPr id="398342" name="Text Box 6"/>
          <p:cNvSpPr txBox="1">
            <a:spLocks noChangeArrowheads="1"/>
          </p:cNvSpPr>
          <p:nvPr/>
        </p:nvSpPr>
        <p:spPr bwMode="auto">
          <a:xfrm>
            <a:off x="304800" y="171450"/>
            <a:ext cx="8610600" cy="1200329"/>
          </a:xfrm>
          <a:prstGeom prst="rect">
            <a:avLst/>
          </a:prstGeom>
          <a:solidFill>
            <a:srgbClr val="CCFFFF"/>
          </a:solidFill>
          <a:ln w="9525">
            <a:noFill/>
            <a:miter lim="800000"/>
          </a:ln>
        </p:spPr>
        <p:txBody>
          <a:bodyPr>
            <a:spAutoFit/>
          </a:bodyPr>
          <a:lstStyle/>
          <a:p>
            <a:pPr>
              <a:spcBef>
                <a:spcPct val="50000"/>
              </a:spcBef>
            </a:pPr>
            <a:r>
              <a:rPr lang="zh-CN" altLang="en-US" sz="2400" b="1" dirty="0">
                <a:solidFill>
                  <a:srgbClr val="FF0000"/>
                </a:solidFill>
                <a:latin typeface="Times New Roman" panose="02020603050405020304" pitchFamily="18" charset="0"/>
              </a:rPr>
              <a:t>注意点：</a:t>
            </a:r>
            <a:r>
              <a:rPr lang="zh-CN" altLang="en-US" sz="2400" b="1" dirty="0">
                <a:latin typeface="Times New Roman" panose="02020603050405020304" pitchFamily="18" charset="0"/>
              </a:rPr>
              <a:t>不同时代的边塞诗有不同的思想感情，同一时代的边塞诗也有不同的思想感情。边塞诗最能体现国运兴衰</a:t>
            </a:r>
            <a:r>
              <a:rPr lang="en-US" altLang="zh-CN" sz="2400" b="1" dirty="0"/>
              <a:t>,</a:t>
            </a:r>
            <a:r>
              <a:rPr lang="zh-CN" altLang="en-US" sz="2400" b="1" dirty="0"/>
              <a:t>应对作者所处的时代有所了解。</a:t>
            </a:r>
            <a:r>
              <a:rPr lang="zh-CN" altLang="en-US" sz="2400" b="1" dirty="0">
                <a:solidFill>
                  <a:schemeClr val="accent2"/>
                </a:solidFill>
                <a:latin typeface="Times New Roman" panose="02020603050405020304" pitchFamily="18" charset="0"/>
              </a:rPr>
              <a:t> </a:t>
            </a:r>
            <a:endParaRPr lang="zh-CN" altLang="en-US" sz="2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8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83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83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83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8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p:bldP spid="398339" grpId="0"/>
      <p:bldP spid="398340" grpId="0"/>
      <p:bldP spid="398341" grpId="0"/>
      <p:bldP spid="39834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5506" name="Text Box 2"/>
          <p:cNvSpPr txBox="1">
            <a:spLocks noChangeArrowheads="1"/>
          </p:cNvSpPr>
          <p:nvPr/>
        </p:nvSpPr>
        <p:spPr bwMode="auto">
          <a:xfrm>
            <a:off x="198438" y="171450"/>
            <a:ext cx="8488362" cy="830997"/>
          </a:xfrm>
          <a:prstGeom prst="rect">
            <a:avLst/>
          </a:prstGeom>
          <a:noFill/>
          <a:ln w="19050">
            <a:noFill/>
            <a:miter lim="800000"/>
          </a:ln>
        </p:spPr>
        <p:txBody>
          <a:bodyPr>
            <a:spAutoFit/>
          </a:bodyPr>
          <a:lstStyle/>
          <a:p>
            <a:pPr>
              <a:spcBef>
                <a:spcPct val="50000"/>
              </a:spcBef>
            </a:pPr>
            <a:r>
              <a:rPr lang="zh-CN" altLang="en-US" sz="2400" b="1" dirty="0">
                <a:solidFill>
                  <a:srgbClr val="FF0000"/>
                </a:solidFill>
                <a:latin typeface="Times New Roman" panose="02020603050405020304" pitchFamily="18" charset="0"/>
              </a:rPr>
              <a:t>南宋沦亡半壁江山，外临强敌内政颓糜，诗坛和词苑交织着救亡的悲怆呼号！</a:t>
            </a:r>
            <a:endParaRPr lang="zh-CN" altLang="en-US" sz="2400" b="1" dirty="0">
              <a:solidFill>
                <a:srgbClr val="FF0000"/>
              </a:solidFill>
              <a:latin typeface="Times New Roman" panose="02020603050405020304" pitchFamily="18" charset="0"/>
            </a:endParaRPr>
          </a:p>
        </p:txBody>
      </p:sp>
      <p:sp>
        <p:nvSpPr>
          <p:cNvPr id="405507" name="Text Box 3"/>
          <p:cNvSpPr txBox="1">
            <a:spLocks noChangeArrowheads="1"/>
          </p:cNvSpPr>
          <p:nvPr/>
        </p:nvSpPr>
        <p:spPr bwMode="auto">
          <a:xfrm>
            <a:off x="214314" y="1119187"/>
            <a:ext cx="8747125" cy="830997"/>
          </a:xfrm>
          <a:prstGeom prst="rect">
            <a:avLst/>
          </a:prstGeom>
          <a:noFill/>
          <a:ln w="19050">
            <a:noFill/>
            <a:miter lim="800000"/>
          </a:ln>
        </p:spPr>
        <p:txBody>
          <a:bodyPr>
            <a:spAutoFit/>
          </a:bodyPr>
          <a:lstStyle/>
          <a:p>
            <a:pPr>
              <a:spcBef>
                <a:spcPct val="50000"/>
              </a:spcBef>
            </a:pPr>
            <a:r>
              <a:rPr lang="en-US" altLang="zh-CN" sz="2400" b="1" dirty="0">
                <a:solidFill>
                  <a:srgbClr val="008000"/>
                </a:solidFill>
                <a:latin typeface="华文细黑" panose="02010600040101010101" charset="-122"/>
                <a:ea typeface="华文细黑" panose="02010600040101010101" charset="-122"/>
              </a:rPr>
              <a:t>[</a:t>
            </a:r>
            <a:r>
              <a:rPr lang="zh-CN" altLang="en-US" sz="2400" b="1" dirty="0">
                <a:solidFill>
                  <a:srgbClr val="008000"/>
                </a:solidFill>
                <a:latin typeface="华文细黑" panose="02010600040101010101" charset="-122"/>
                <a:ea typeface="华文细黑" panose="02010600040101010101" charset="-122"/>
              </a:rPr>
              <a:t>陆游</a:t>
            </a:r>
            <a:r>
              <a:rPr lang="en-US" altLang="zh-CN" sz="2400" b="1" dirty="0">
                <a:solidFill>
                  <a:srgbClr val="008000"/>
                </a:solidFill>
                <a:latin typeface="Times New Roman" panose="02020603050405020304" pitchFamily="18" charset="0"/>
                <a:ea typeface="华文细黑" panose="02010600040101010101" charset="-122"/>
              </a:rPr>
              <a:t>·</a:t>
            </a:r>
            <a:r>
              <a:rPr lang="zh-CN" altLang="en-US" sz="2400" b="1" dirty="0">
                <a:solidFill>
                  <a:srgbClr val="008000"/>
                </a:solidFill>
                <a:latin typeface="华文细黑" panose="02010600040101010101" charset="-122"/>
                <a:ea typeface="华文细黑" panose="02010600040101010101" charset="-122"/>
              </a:rPr>
              <a:t>秋夜将晓出篱门迎凉有感</a:t>
            </a:r>
            <a:r>
              <a:rPr lang="en-US" altLang="zh-CN" sz="2400" b="1" dirty="0">
                <a:solidFill>
                  <a:srgbClr val="008000"/>
                </a:solidFill>
                <a:latin typeface="华文细黑" panose="02010600040101010101" charset="-122"/>
                <a:ea typeface="华文细黑" panose="02010600040101010101" charset="-122"/>
              </a:rPr>
              <a:t>]</a:t>
            </a:r>
            <a:r>
              <a:rPr lang="zh-CN" altLang="en-US" sz="2400" b="1" dirty="0">
                <a:latin typeface="宋体" panose="02010600030101010101" pitchFamily="2" charset="-122"/>
              </a:rPr>
              <a:t>三万里河东入海，五千仞岳上摩天。</a:t>
            </a:r>
            <a:r>
              <a:rPr lang="zh-CN" altLang="en-US" sz="2400" b="1" dirty="0">
                <a:solidFill>
                  <a:srgbClr val="FF0000"/>
                </a:solidFill>
                <a:latin typeface="宋体" panose="02010600030101010101" pitchFamily="2" charset="-122"/>
              </a:rPr>
              <a:t>遗民泪尽胡尘里，南望王师又一年。</a:t>
            </a:r>
            <a:endParaRPr lang="zh-CN" altLang="en-US" sz="2400" b="1" dirty="0">
              <a:solidFill>
                <a:srgbClr val="FF0000"/>
              </a:solidFill>
              <a:latin typeface="宋体" panose="02010600030101010101" pitchFamily="2" charset="-122"/>
            </a:endParaRPr>
          </a:p>
        </p:txBody>
      </p:sp>
      <p:sp>
        <p:nvSpPr>
          <p:cNvPr id="405508" name="Text Box 4"/>
          <p:cNvSpPr txBox="1">
            <a:spLocks noChangeArrowheads="1"/>
          </p:cNvSpPr>
          <p:nvPr/>
        </p:nvSpPr>
        <p:spPr bwMode="auto">
          <a:xfrm>
            <a:off x="152401" y="2800350"/>
            <a:ext cx="8716963" cy="1015663"/>
          </a:xfrm>
          <a:prstGeom prst="rect">
            <a:avLst/>
          </a:prstGeom>
          <a:noFill/>
          <a:ln w="19050">
            <a:noFill/>
            <a:miter lim="800000"/>
          </a:ln>
        </p:spPr>
        <p:txBody>
          <a:bodyPr>
            <a:spAutoFit/>
          </a:bodyPr>
          <a:lstStyle/>
          <a:p>
            <a:pPr>
              <a:spcBef>
                <a:spcPct val="50000"/>
              </a:spcBef>
            </a:pPr>
            <a:r>
              <a:rPr lang="en-US" altLang="zh-CN" sz="2400" b="1">
                <a:solidFill>
                  <a:srgbClr val="008000"/>
                </a:solidFill>
                <a:latin typeface="华文细黑" panose="02010600040101010101" charset="-122"/>
                <a:ea typeface="华文细黑" panose="02010600040101010101" charset="-122"/>
              </a:rPr>
              <a:t>[</a:t>
            </a:r>
            <a:r>
              <a:rPr lang="zh-CN" altLang="en-US" sz="2400" b="1">
                <a:solidFill>
                  <a:srgbClr val="008000"/>
                </a:solidFill>
                <a:latin typeface="华文细黑" panose="02010600040101010101" charset="-122"/>
                <a:ea typeface="华文细黑" panose="02010600040101010101" charset="-122"/>
              </a:rPr>
              <a:t>范仲淹</a:t>
            </a:r>
            <a:r>
              <a:rPr lang="en-US" altLang="zh-CN" sz="2400" b="1">
                <a:solidFill>
                  <a:srgbClr val="008000"/>
                </a:solidFill>
                <a:latin typeface="Times New Roman" panose="02020603050405020304" pitchFamily="18" charset="0"/>
                <a:ea typeface="华文细黑" panose="02010600040101010101" charset="-122"/>
              </a:rPr>
              <a:t>·</a:t>
            </a:r>
            <a:r>
              <a:rPr lang="zh-CN" altLang="en-US" sz="2400" b="1">
                <a:solidFill>
                  <a:srgbClr val="008000"/>
                </a:solidFill>
                <a:latin typeface="华文细黑" panose="02010600040101010101" charset="-122"/>
                <a:ea typeface="华文细黑" panose="02010600040101010101" charset="-122"/>
              </a:rPr>
              <a:t>渔家傲</a:t>
            </a:r>
            <a:r>
              <a:rPr lang="en-US" altLang="zh-CN" sz="2400" b="1">
                <a:solidFill>
                  <a:srgbClr val="008000"/>
                </a:solidFill>
                <a:latin typeface="华文细黑" panose="02010600040101010101" charset="-122"/>
                <a:ea typeface="华文细黑" panose="02010600040101010101" charset="-122"/>
              </a:rPr>
              <a:t>]</a:t>
            </a:r>
            <a:r>
              <a:rPr lang="zh-CN" altLang="en-US" sz="2400" b="1">
                <a:latin typeface="宋体" panose="02010600030101010101" pitchFamily="2" charset="-122"/>
              </a:rPr>
              <a:t>燕然未勒归无计，羌管悠悠霜满地。</a:t>
            </a:r>
            <a:endParaRPr lang="zh-CN" altLang="en-US" sz="2400" b="1">
              <a:solidFill>
                <a:srgbClr val="FF0000"/>
              </a:solidFill>
              <a:latin typeface="Times New Roman" panose="02020603050405020304" pitchFamily="18" charset="0"/>
            </a:endParaRPr>
          </a:p>
          <a:p>
            <a:pPr>
              <a:spcBef>
                <a:spcPct val="50000"/>
              </a:spcBef>
            </a:pPr>
            <a:r>
              <a:rPr lang="zh-CN" altLang="en-US" sz="2400" b="1">
                <a:solidFill>
                  <a:srgbClr val="FF0000"/>
                </a:solidFill>
                <a:latin typeface="Times New Roman" panose="02020603050405020304" pitchFamily="18" charset="0"/>
              </a:rPr>
              <a:t>　</a:t>
            </a:r>
            <a:endParaRPr lang="zh-CN" altLang="en-US" sz="2400" b="1">
              <a:latin typeface="宋体" panose="02010600030101010101" pitchFamily="2" charset="-122"/>
            </a:endParaRPr>
          </a:p>
        </p:txBody>
      </p:sp>
      <p:sp>
        <p:nvSpPr>
          <p:cNvPr id="405509" name="Text Box 5"/>
          <p:cNvSpPr txBox="1">
            <a:spLocks noChangeArrowheads="1"/>
          </p:cNvSpPr>
          <p:nvPr/>
        </p:nvSpPr>
        <p:spPr bwMode="auto">
          <a:xfrm>
            <a:off x="182564" y="2114550"/>
            <a:ext cx="8732837" cy="461665"/>
          </a:xfrm>
          <a:prstGeom prst="rect">
            <a:avLst/>
          </a:prstGeom>
          <a:noFill/>
          <a:ln w="19050">
            <a:noFill/>
            <a:miter lim="800000"/>
          </a:ln>
        </p:spPr>
        <p:txBody>
          <a:bodyPr>
            <a:spAutoFit/>
          </a:bodyPr>
          <a:lstStyle/>
          <a:p>
            <a:pPr>
              <a:spcBef>
                <a:spcPct val="50000"/>
              </a:spcBef>
            </a:pPr>
            <a:r>
              <a:rPr lang="en-US" altLang="zh-CN" sz="2400" b="1">
                <a:solidFill>
                  <a:srgbClr val="008000"/>
                </a:solidFill>
                <a:latin typeface="华文细黑" panose="02010600040101010101" charset="-122"/>
                <a:ea typeface="华文细黑" panose="02010600040101010101" charset="-122"/>
              </a:rPr>
              <a:t>[</a:t>
            </a:r>
            <a:r>
              <a:rPr lang="zh-CN" altLang="en-US" sz="2400" b="1">
                <a:solidFill>
                  <a:srgbClr val="008000"/>
                </a:solidFill>
                <a:latin typeface="华文细黑" panose="02010600040101010101" charset="-122"/>
                <a:ea typeface="华文细黑" panose="02010600040101010101" charset="-122"/>
              </a:rPr>
              <a:t>陆游</a:t>
            </a:r>
            <a:r>
              <a:rPr lang="en-US" altLang="zh-CN" sz="2400" b="1">
                <a:solidFill>
                  <a:srgbClr val="008000"/>
                </a:solidFill>
                <a:latin typeface="Times New Roman" panose="02020603050405020304" pitchFamily="18" charset="0"/>
                <a:ea typeface="华文细黑" panose="02010600040101010101" charset="-122"/>
              </a:rPr>
              <a:t>·</a:t>
            </a:r>
            <a:r>
              <a:rPr lang="zh-CN" altLang="en-US" sz="2400" b="1">
                <a:solidFill>
                  <a:srgbClr val="008000"/>
                </a:solidFill>
                <a:latin typeface="华文细黑" panose="02010600040101010101" charset="-122"/>
                <a:ea typeface="华文细黑" panose="02010600040101010101" charset="-122"/>
              </a:rPr>
              <a:t>书愤</a:t>
            </a:r>
            <a:r>
              <a:rPr lang="en-US" altLang="zh-CN" sz="2400" b="1">
                <a:solidFill>
                  <a:srgbClr val="008000"/>
                </a:solidFill>
                <a:latin typeface="华文细黑" panose="02010600040101010101" charset="-122"/>
                <a:ea typeface="华文细黑" panose="02010600040101010101" charset="-122"/>
              </a:rPr>
              <a:t>]</a:t>
            </a:r>
            <a:r>
              <a:rPr lang="zh-CN" altLang="en-US" sz="2400" b="1">
                <a:latin typeface="宋体" panose="02010600030101010101" pitchFamily="2" charset="-122"/>
              </a:rPr>
              <a:t>塞上长城空自许，镜中衰鬓已先斑。</a:t>
            </a:r>
            <a:endParaRPr lang="zh-CN" altLang="en-US" sz="2400" b="1">
              <a:latin typeface="宋体" panose="02010600030101010101" pitchFamily="2" charset="-122"/>
            </a:endParaRPr>
          </a:p>
        </p:txBody>
      </p:sp>
      <p:sp>
        <p:nvSpPr>
          <p:cNvPr id="405510" name="Text Box 6"/>
          <p:cNvSpPr txBox="1">
            <a:spLocks noChangeArrowheads="1"/>
          </p:cNvSpPr>
          <p:nvPr/>
        </p:nvSpPr>
        <p:spPr bwMode="auto">
          <a:xfrm>
            <a:off x="381000" y="3371850"/>
            <a:ext cx="8229600" cy="1754326"/>
          </a:xfrm>
          <a:prstGeom prst="rect">
            <a:avLst/>
          </a:prstGeom>
          <a:noFill/>
          <a:ln w="9525">
            <a:noFill/>
            <a:miter lim="800000"/>
          </a:ln>
        </p:spPr>
        <p:txBody>
          <a:bodyPr>
            <a:spAutoFit/>
          </a:bodyPr>
          <a:lstStyle/>
          <a:p>
            <a:pPr>
              <a:spcBef>
                <a:spcPct val="50000"/>
              </a:spcBef>
            </a:pPr>
            <a:r>
              <a:rPr lang="zh-CN" altLang="en-US" sz="2400" b="1">
                <a:latin typeface="Times New Roman" panose="02020603050405020304" pitchFamily="18" charset="0"/>
              </a:rPr>
              <a:t>尽管仍然洋溢着一股爱国热情，但更多的是报国无门的愤懑，归家无望的哀痛。与盛唐时相比不免更多一些凄厉，更多一些惆怅</a:t>
            </a:r>
            <a:r>
              <a:rPr lang="zh-CN" altLang="en-US" sz="2400" b="1">
                <a:solidFill>
                  <a:srgbClr val="FF0000"/>
                </a:solidFill>
                <a:latin typeface="Times New Roman" panose="02020603050405020304" pitchFamily="18" charset="0"/>
              </a:rPr>
              <a:t>。</a:t>
            </a:r>
            <a:endParaRPr lang="zh-CN" altLang="en-US" sz="2400" b="1">
              <a:solidFill>
                <a:srgbClr val="FF0000"/>
              </a:solidFill>
              <a:latin typeface="Times New Roman" panose="02020603050405020304" pitchFamily="18" charset="0"/>
            </a:endParaRPr>
          </a:p>
          <a:p>
            <a:pPr>
              <a:spcBef>
                <a:spcPct val="50000"/>
              </a:spcBef>
            </a:pPr>
            <a:endParaRPr lang="en-US" altLang="zh-CN" sz="2400" b="1">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5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55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55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55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5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6" grpId="0"/>
      <p:bldP spid="405507" grpId="0"/>
      <p:bldP spid="405508" grpId="0"/>
      <p:bldP spid="405509" grpId="0"/>
      <p:bldP spid="4055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a:hlinkClick r:id="rId1" action="ppaction://hlinksldjump"/>
          </p:cNvPr>
          <p:cNvSpPr txBox="1">
            <a:spLocks noChangeArrowheads="1"/>
          </p:cNvSpPr>
          <p:nvPr/>
        </p:nvSpPr>
        <p:spPr bwMode="auto">
          <a:xfrm>
            <a:off x="3570859" y="1443612"/>
            <a:ext cx="5456773" cy="552074"/>
          </a:xfrm>
          <a:prstGeom prst="rect">
            <a:avLst/>
          </a:prstGeom>
          <a:noFill/>
          <a:ln>
            <a:noFill/>
          </a:ln>
          <a:effectLst/>
        </p:spPr>
        <p:txBody>
          <a:bodyPr wrap="square" anchor="ctr">
            <a:spAutoFit/>
          </a:bodyPr>
          <a:lstStyle>
            <a:lvl1pPr algn="l" eaLnBrk="0" hangingPunct="0">
              <a:defRPr sz="2400" b="1">
                <a:solidFill>
                  <a:schemeClr val="tx1"/>
                </a:solidFill>
                <a:latin typeface="Arial" panose="020B0604020202020204" pitchFamily="34" charset="0"/>
                <a:ea typeface="宋体" panose="02010600030101010101" pitchFamily="2" charset="-122"/>
              </a:defRPr>
            </a:lvl1pPr>
            <a:lvl2pPr marL="742950" indent="-285750" algn="l" eaLnBrk="0" hangingPunct="0">
              <a:defRPr sz="2400" b="1">
                <a:solidFill>
                  <a:schemeClr val="tx1"/>
                </a:solidFill>
                <a:latin typeface="Arial" panose="020B0604020202020204" pitchFamily="34" charset="0"/>
                <a:ea typeface="宋体" panose="02010600030101010101" pitchFamily="2" charset="-122"/>
              </a:defRPr>
            </a:lvl2pPr>
            <a:lvl3pPr marL="1143000" indent="-228600" algn="l" eaLnBrk="0" hangingPunct="0">
              <a:defRPr sz="2400" b="1">
                <a:solidFill>
                  <a:schemeClr val="tx1"/>
                </a:solidFill>
                <a:latin typeface="Arial" panose="020B0604020202020204" pitchFamily="34" charset="0"/>
                <a:ea typeface="宋体" panose="02010600030101010101" pitchFamily="2" charset="-122"/>
              </a:defRPr>
            </a:lvl3pPr>
            <a:lvl4pPr marL="1600200" indent="-228600" algn="l" eaLnBrk="0" hangingPunct="0">
              <a:defRPr sz="2400" b="1">
                <a:solidFill>
                  <a:schemeClr val="tx1"/>
                </a:solidFill>
                <a:latin typeface="Arial" panose="020B0604020202020204" pitchFamily="34" charset="0"/>
                <a:ea typeface="宋体" panose="02010600030101010101" pitchFamily="2" charset="-122"/>
              </a:defRPr>
            </a:lvl4pPr>
            <a:lvl5pPr marL="2057400" indent="-228600" algn="l"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ts val="4000"/>
              </a:lnSpc>
            </a:pPr>
            <a:r>
              <a:rPr lang="zh-CN" altLang="zh-CN" sz="2600" dirty="0">
                <a:solidFill>
                  <a:srgbClr val="FF0000"/>
                </a:solidFill>
                <a:latin typeface="宋体" panose="02010600030101010101" pitchFamily="2" charset="-122"/>
                <a:ea typeface="微软雅黑" panose="020B0503020204020204" pitchFamily="34" charset="-122"/>
              </a:rPr>
              <a:t>一、从题材类别入手读懂</a:t>
            </a:r>
            <a:r>
              <a:rPr lang="zh-CN" altLang="zh-CN" sz="2600" dirty="0" smtClean="0">
                <a:solidFill>
                  <a:srgbClr val="FF0000"/>
                </a:solidFill>
                <a:latin typeface="宋体" panose="02010600030101010101" pitchFamily="2" charset="-122"/>
                <a:ea typeface="微软雅黑" panose="020B0503020204020204" pitchFamily="34" charset="-122"/>
              </a:rPr>
              <a:t>古诗</a:t>
            </a:r>
            <a:endParaRPr lang="zh-CN" altLang="zh-CN" sz="2600" dirty="0">
              <a:solidFill>
                <a:srgbClr val="FF0000"/>
              </a:solidFill>
              <a:latin typeface="宋体" panose="02010600030101010101" pitchFamily="2" charset="-122"/>
              <a:ea typeface="微软雅黑" panose="020B0503020204020204" pitchFamily="34" charset="-122"/>
            </a:endParaRPr>
          </a:p>
        </p:txBody>
      </p:sp>
      <p:sp>
        <p:nvSpPr>
          <p:cNvPr id="27" name="Text Box 51">
            <a:hlinkClick r:id="rId2" action="ppaction://hlinksldjump"/>
          </p:cNvPr>
          <p:cNvSpPr txBox="1">
            <a:spLocks noChangeArrowheads="1"/>
          </p:cNvSpPr>
          <p:nvPr/>
        </p:nvSpPr>
        <p:spPr bwMode="auto">
          <a:xfrm>
            <a:off x="3537406" y="2333866"/>
            <a:ext cx="5512135" cy="492443"/>
          </a:xfrm>
          <a:prstGeom prst="rect">
            <a:avLst/>
          </a:prstGeom>
          <a:noFill/>
          <a:ln>
            <a:noFill/>
          </a:ln>
          <a:effectLst/>
        </p:spPr>
        <p:txBody>
          <a:bodyPr wrap="square" anchor="ctr">
            <a:spAutoFit/>
          </a:bodyPr>
          <a:lstStyle>
            <a:lvl1pPr algn="l" eaLnBrk="0" hangingPunct="0">
              <a:defRPr sz="2400" b="1">
                <a:solidFill>
                  <a:schemeClr val="tx1"/>
                </a:solidFill>
                <a:latin typeface="Arial" panose="020B0604020202020204" pitchFamily="34" charset="0"/>
                <a:ea typeface="宋体" panose="02010600030101010101" pitchFamily="2" charset="-122"/>
              </a:defRPr>
            </a:lvl1pPr>
            <a:lvl2pPr marL="742950" indent="-285750" algn="l" eaLnBrk="0" hangingPunct="0">
              <a:defRPr sz="2400" b="1">
                <a:solidFill>
                  <a:schemeClr val="tx1"/>
                </a:solidFill>
                <a:latin typeface="Arial" panose="020B0604020202020204" pitchFamily="34" charset="0"/>
                <a:ea typeface="宋体" panose="02010600030101010101" pitchFamily="2" charset="-122"/>
              </a:defRPr>
            </a:lvl2pPr>
            <a:lvl3pPr marL="1143000" indent="-228600" algn="l" eaLnBrk="0" hangingPunct="0">
              <a:defRPr sz="2400" b="1">
                <a:solidFill>
                  <a:schemeClr val="tx1"/>
                </a:solidFill>
                <a:latin typeface="Arial" panose="020B0604020202020204" pitchFamily="34" charset="0"/>
                <a:ea typeface="宋体" panose="02010600030101010101" pitchFamily="2" charset="-122"/>
              </a:defRPr>
            </a:lvl3pPr>
            <a:lvl4pPr marL="1600200" indent="-228600" algn="l" eaLnBrk="0" hangingPunct="0">
              <a:defRPr sz="2400" b="1">
                <a:solidFill>
                  <a:schemeClr val="tx1"/>
                </a:solidFill>
                <a:latin typeface="Arial" panose="020B0604020202020204" pitchFamily="34" charset="0"/>
                <a:ea typeface="宋体" panose="02010600030101010101" pitchFamily="2" charset="-122"/>
              </a:defRPr>
            </a:lvl4pPr>
            <a:lvl5pPr marL="2057400" indent="-228600" algn="l"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zh-CN" sz="2600" dirty="0">
                <a:solidFill>
                  <a:srgbClr val="FF0000"/>
                </a:solidFill>
                <a:latin typeface="宋体" panose="02010600030101010101" pitchFamily="2" charset="-122"/>
                <a:ea typeface="微软雅黑" panose="020B0503020204020204" pitchFamily="34" charset="-122"/>
              </a:rPr>
              <a:t>二、从古诗的语言特征入手读懂</a:t>
            </a:r>
            <a:r>
              <a:rPr lang="zh-CN" altLang="zh-CN" sz="2600" dirty="0" smtClean="0">
                <a:solidFill>
                  <a:srgbClr val="FF0000"/>
                </a:solidFill>
                <a:latin typeface="宋体" panose="02010600030101010101" pitchFamily="2" charset="-122"/>
                <a:ea typeface="微软雅黑" panose="020B0503020204020204" pitchFamily="34" charset="-122"/>
              </a:rPr>
              <a:t>古诗</a:t>
            </a:r>
            <a:endParaRPr lang="zh-CN" altLang="zh-CN" sz="2600" dirty="0">
              <a:solidFill>
                <a:srgbClr val="FF0000"/>
              </a:solidFill>
              <a:latin typeface="宋体" panose="02010600030101010101" pitchFamily="2" charset="-122"/>
              <a:ea typeface="微软雅黑" panose="020B0503020204020204" pitchFamily="34" charset="-122"/>
            </a:endParaRPr>
          </a:p>
        </p:txBody>
      </p:sp>
      <p:sp>
        <p:nvSpPr>
          <p:cNvPr id="5" name="Text Box 51">
            <a:hlinkClick r:id="rId3" action="ppaction://hlinksldjump"/>
          </p:cNvPr>
          <p:cNvSpPr txBox="1">
            <a:spLocks noChangeArrowheads="1"/>
          </p:cNvSpPr>
          <p:nvPr/>
        </p:nvSpPr>
        <p:spPr bwMode="auto">
          <a:xfrm>
            <a:off x="3511821" y="3159427"/>
            <a:ext cx="5512135" cy="492443"/>
          </a:xfrm>
          <a:prstGeom prst="rect">
            <a:avLst/>
          </a:prstGeom>
          <a:noFill/>
          <a:ln>
            <a:noFill/>
          </a:ln>
          <a:effectLst/>
        </p:spPr>
        <p:txBody>
          <a:bodyPr wrap="square" anchor="ctr">
            <a:spAutoFit/>
          </a:bodyPr>
          <a:lstStyle>
            <a:lvl1pPr algn="l" eaLnBrk="0" hangingPunct="0">
              <a:defRPr sz="2400" b="1">
                <a:solidFill>
                  <a:schemeClr val="tx1"/>
                </a:solidFill>
                <a:latin typeface="Arial" panose="020B0604020202020204" pitchFamily="34" charset="0"/>
                <a:ea typeface="宋体" panose="02010600030101010101" pitchFamily="2" charset="-122"/>
              </a:defRPr>
            </a:lvl1pPr>
            <a:lvl2pPr marL="742950" indent="-285750" algn="l" eaLnBrk="0" hangingPunct="0">
              <a:defRPr sz="2400" b="1">
                <a:solidFill>
                  <a:schemeClr val="tx1"/>
                </a:solidFill>
                <a:latin typeface="Arial" panose="020B0604020202020204" pitchFamily="34" charset="0"/>
                <a:ea typeface="宋体" panose="02010600030101010101" pitchFamily="2" charset="-122"/>
              </a:defRPr>
            </a:lvl2pPr>
            <a:lvl3pPr marL="1143000" indent="-228600" algn="l" eaLnBrk="0" hangingPunct="0">
              <a:defRPr sz="2400" b="1">
                <a:solidFill>
                  <a:schemeClr val="tx1"/>
                </a:solidFill>
                <a:latin typeface="Arial" panose="020B0604020202020204" pitchFamily="34" charset="0"/>
                <a:ea typeface="宋体" panose="02010600030101010101" pitchFamily="2" charset="-122"/>
              </a:defRPr>
            </a:lvl3pPr>
            <a:lvl4pPr marL="1600200" indent="-228600" algn="l" eaLnBrk="0" hangingPunct="0">
              <a:defRPr sz="2400" b="1">
                <a:solidFill>
                  <a:schemeClr val="tx1"/>
                </a:solidFill>
                <a:latin typeface="Arial" panose="020B0604020202020204" pitchFamily="34" charset="0"/>
                <a:ea typeface="宋体" panose="02010600030101010101" pitchFamily="2" charset="-122"/>
              </a:defRPr>
            </a:lvl4pPr>
            <a:lvl5pPr marL="2057400" indent="-228600" algn="l"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zh-CN" sz="2600" dirty="0">
                <a:solidFill>
                  <a:srgbClr val="FF0000"/>
                </a:solidFill>
                <a:latin typeface="宋体" panose="02010600030101010101" pitchFamily="2" charset="-122"/>
                <a:ea typeface="微软雅黑" panose="020B0503020204020204" pitchFamily="34" charset="-122"/>
              </a:rPr>
              <a:t>三、读懂古诗的基本</a:t>
            </a:r>
            <a:r>
              <a:rPr lang="zh-CN" altLang="zh-CN" sz="2600" dirty="0" smtClean="0">
                <a:solidFill>
                  <a:srgbClr val="FF0000"/>
                </a:solidFill>
                <a:latin typeface="宋体" panose="02010600030101010101" pitchFamily="2" charset="-122"/>
                <a:ea typeface="微软雅黑" panose="020B0503020204020204" pitchFamily="34" charset="-122"/>
              </a:rPr>
              <a:t>方法</a:t>
            </a:r>
            <a:endParaRPr lang="zh-CN" altLang="zh-CN" sz="2600" dirty="0">
              <a:solidFill>
                <a:srgbClr val="FF0000"/>
              </a:solidFill>
              <a:latin typeface="宋体" panose="02010600030101010101" pitchFamily="2" charset="-122"/>
              <a:ea typeface="微软雅黑" panose="020B0503020204020204" pitchFamily="34" charset="-122"/>
            </a:endParaRPr>
          </a:p>
        </p:txBody>
      </p:sp>
      <p:sp>
        <p:nvSpPr>
          <p:cNvPr id="34820" name="AutoShape 4">
            <a:hlinkClick r:id="rId4" action="ppaction://hlinksldjump"/>
          </p:cNvPr>
          <p:cNvSpPr>
            <a:spLocks noChangeArrowheads="1"/>
          </p:cNvSpPr>
          <p:nvPr/>
        </p:nvSpPr>
        <p:spPr bwMode="auto">
          <a:xfrm>
            <a:off x="7874635" y="3212465"/>
            <a:ext cx="555625" cy="386080"/>
          </a:xfrm>
          <a:custGeom>
            <a:avLst/>
            <a:gdLst>
              <a:gd name="T0" fmla="*/ 0 w 21600"/>
              <a:gd name="T1" fmla="*/ 152400 h 21600"/>
              <a:gd name="T2" fmla="*/ 152400 w 21600"/>
              <a:gd name="T3" fmla="*/ 0 h 21600"/>
              <a:gd name="T4" fmla="*/ 304800 w 21600"/>
              <a:gd name="T5" fmla="*/ 152400 h 21600"/>
              <a:gd name="T6" fmla="*/ 152400 w 21600"/>
              <a:gd name="T7" fmla="*/ 304800 h 21600"/>
              <a:gd name="T8" fmla="*/ 0 w 21600"/>
              <a:gd name="T9" fmla="*/ 152400 h 21600"/>
              <a:gd name="T10" fmla="*/ 76200 w 21600"/>
              <a:gd name="T11" fmla="*/ 152400 h 21600"/>
              <a:gd name="T12" fmla="*/ 152400 w 21600"/>
              <a:gd name="T13" fmla="*/ 228600 h 21600"/>
              <a:gd name="T14" fmla="*/ 228600 w 21600"/>
              <a:gd name="T15" fmla="*/ 152400 h 21600"/>
              <a:gd name="T16" fmla="*/ 152400 w 21600"/>
              <a:gd name="T17" fmla="*/ 76200 h 21600"/>
              <a:gd name="T18" fmla="*/ 76200 w 21600"/>
              <a:gd name="T19" fmla="*/ 15240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808000"/>
          </a:solidFill>
          <a:ln w="9525">
            <a:solidFill>
              <a:schemeClr val="tx1"/>
            </a:solidFill>
            <a:round/>
          </a:ln>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401080" cy="857250"/>
          </a:xfrm>
        </p:spPr>
        <p:txBody>
          <a:bodyPr/>
          <a:lstStyle/>
          <a:p>
            <a:pPr algn="r"/>
            <a:r>
              <a:rPr lang="zh-CN" altLang="en-US" b="1" dirty="0" smtClean="0">
                <a:solidFill>
                  <a:srgbClr val="C00000"/>
                </a:solidFill>
                <a:latin typeface="柳公权柳体" pitchFamily="2" charset="-122"/>
                <a:ea typeface="柳公权柳体" pitchFamily="2" charset="-122"/>
              </a:rPr>
              <a:t>边塞诗的手法</a:t>
            </a:r>
            <a:endParaRPr lang="zh-CN" altLang="en-US" b="1" dirty="0">
              <a:solidFill>
                <a:srgbClr val="C00000"/>
              </a:solidFill>
              <a:latin typeface="柳公权柳体" pitchFamily="2" charset="-122"/>
              <a:ea typeface="柳公权柳体" pitchFamily="2" charset="-122"/>
            </a:endParaRPr>
          </a:p>
        </p:txBody>
      </p:sp>
      <p:sp>
        <p:nvSpPr>
          <p:cNvPr id="3" name="内容占位符 2"/>
          <p:cNvSpPr>
            <a:spLocks noGrp="1"/>
          </p:cNvSpPr>
          <p:nvPr>
            <p:ph idx="1"/>
          </p:nvPr>
        </p:nvSpPr>
        <p:spPr>
          <a:xfrm>
            <a:off x="1643042" y="1200151"/>
            <a:ext cx="7429552" cy="3394472"/>
          </a:xfrm>
        </p:spPr>
        <p:txBody>
          <a:bodyPr>
            <a:noAutofit/>
          </a:bodyPr>
          <a:lstStyle/>
          <a:p>
            <a:r>
              <a:rPr lang="zh-CN" altLang="en-US" sz="2800" b="1" dirty="0" smtClean="0">
                <a:solidFill>
                  <a:srgbClr val="0000FF"/>
                </a:solidFill>
              </a:rPr>
              <a:t>融情入景：</a:t>
            </a:r>
            <a:endParaRPr lang="zh-CN" altLang="en-US" sz="2800" b="1" dirty="0" smtClean="0">
              <a:solidFill>
                <a:srgbClr val="0000FF"/>
              </a:solidFill>
            </a:endParaRPr>
          </a:p>
          <a:p>
            <a:pPr>
              <a:buNone/>
            </a:pPr>
            <a:r>
              <a:rPr lang="en-US" altLang="zh-CN" sz="2800" b="1" dirty="0" smtClean="0">
                <a:solidFill>
                  <a:srgbClr val="008000"/>
                </a:solidFill>
                <a:latin typeface="楷体" panose="02010609060101010101" pitchFamily="49" charset="-122"/>
                <a:ea typeface="楷体" panose="02010609060101010101" pitchFamily="49" charset="-122"/>
              </a:rPr>
              <a:t>  [</a:t>
            </a:r>
            <a:r>
              <a:rPr lang="zh-CN" altLang="en-US" sz="2800" b="1" dirty="0" smtClean="0">
                <a:solidFill>
                  <a:srgbClr val="008000"/>
                </a:solidFill>
                <a:latin typeface="楷体" panose="02010609060101010101" pitchFamily="49" charset="-122"/>
                <a:ea typeface="楷体" panose="02010609060101010101" pitchFamily="49" charset="-122"/>
              </a:rPr>
              <a:t>王昌龄</a:t>
            </a:r>
            <a:r>
              <a:rPr lang="en-US" altLang="zh-CN" sz="2800" b="1" dirty="0" smtClean="0">
                <a:solidFill>
                  <a:srgbClr val="008000"/>
                </a:solidFill>
                <a:latin typeface="楷体" panose="02010609060101010101" pitchFamily="49" charset="-122"/>
                <a:ea typeface="楷体" panose="02010609060101010101" pitchFamily="49" charset="-122"/>
              </a:rPr>
              <a:t>]</a:t>
            </a:r>
            <a:r>
              <a:rPr lang="zh-CN" altLang="en-US" sz="2800" b="1" dirty="0" smtClean="0">
                <a:solidFill>
                  <a:srgbClr val="008000"/>
                </a:solidFill>
                <a:latin typeface="楷体" panose="02010609060101010101" pitchFamily="49" charset="-122"/>
                <a:ea typeface="楷体" panose="02010609060101010101" pitchFamily="49" charset="-122"/>
              </a:rPr>
              <a:t>青海长云暗雪山，孤城遥望玉门关。 </a:t>
            </a:r>
            <a:endParaRPr lang="zh-CN" altLang="en-US" sz="2800" b="1" dirty="0" smtClean="0">
              <a:solidFill>
                <a:srgbClr val="008000"/>
              </a:solidFill>
              <a:latin typeface="楷体" panose="02010609060101010101" pitchFamily="49" charset="-122"/>
              <a:ea typeface="楷体" panose="02010609060101010101" pitchFamily="49" charset="-122"/>
            </a:endParaRPr>
          </a:p>
          <a:p>
            <a:r>
              <a:rPr lang="zh-CN" altLang="en-US" sz="2800" b="1" dirty="0" smtClean="0">
                <a:solidFill>
                  <a:srgbClr val="0000FF"/>
                </a:solidFill>
              </a:rPr>
              <a:t>对比：</a:t>
            </a:r>
            <a:endParaRPr lang="zh-CN" altLang="en-US" sz="2800" b="1" dirty="0" smtClean="0">
              <a:solidFill>
                <a:srgbClr val="0000FF"/>
              </a:solidFill>
            </a:endParaRPr>
          </a:p>
          <a:p>
            <a:pPr>
              <a:buNone/>
            </a:pPr>
            <a:r>
              <a:rPr lang="en-US" altLang="zh-CN" sz="2800" b="1" dirty="0" smtClean="0">
                <a:solidFill>
                  <a:srgbClr val="008000"/>
                </a:solidFill>
                <a:latin typeface="楷体" panose="02010609060101010101" pitchFamily="49" charset="-122"/>
                <a:ea typeface="楷体" panose="02010609060101010101" pitchFamily="49" charset="-122"/>
              </a:rPr>
              <a:t>  [</a:t>
            </a:r>
            <a:r>
              <a:rPr lang="zh-CN" altLang="en-US" sz="2800" b="1" dirty="0" smtClean="0">
                <a:solidFill>
                  <a:srgbClr val="008000"/>
                </a:solidFill>
                <a:latin typeface="楷体" panose="02010609060101010101" pitchFamily="49" charset="-122"/>
                <a:ea typeface="楷体" panose="02010609060101010101" pitchFamily="49" charset="-122"/>
              </a:rPr>
              <a:t>高适</a:t>
            </a:r>
            <a:r>
              <a:rPr lang="en-US" altLang="zh-CN" sz="2800" b="1" dirty="0" smtClean="0">
                <a:solidFill>
                  <a:srgbClr val="008000"/>
                </a:solidFill>
                <a:latin typeface="楷体" panose="02010609060101010101" pitchFamily="49" charset="-122"/>
                <a:ea typeface="楷体" panose="02010609060101010101" pitchFamily="49" charset="-122"/>
              </a:rPr>
              <a:t>]</a:t>
            </a:r>
            <a:r>
              <a:rPr lang="zh-CN" altLang="en-US" sz="2800" b="1" dirty="0" smtClean="0">
                <a:solidFill>
                  <a:srgbClr val="008000"/>
                </a:solidFill>
                <a:latin typeface="楷体" panose="02010609060101010101" pitchFamily="49" charset="-122"/>
                <a:ea typeface="楷体" panose="02010609060101010101" pitchFamily="49" charset="-122"/>
              </a:rPr>
              <a:t>战士军前半死生，美人帐下犹歌舞！</a:t>
            </a:r>
            <a:endParaRPr lang="en-US" altLang="zh-CN" sz="2800" b="1" dirty="0" smtClean="0">
              <a:solidFill>
                <a:srgbClr val="008000"/>
              </a:solidFill>
              <a:latin typeface="楷体" panose="02010609060101010101" pitchFamily="49" charset="-122"/>
              <a:ea typeface="楷体" panose="02010609060101010101" pitchFamily="49" charset="-122"/>
            </a:endParaRPr>
          </a:p>
          <a:p>
            <a:r>
              <a:rPr lang="zh-CN" altLang="en-US" sz="2800" b="1" dirty="0" smtClean="0">
                <a:solidFill>
                  <a:srgbClr val="0000FF"/>
                </a:solidFill>
              </a:rPr>
              <a:t>虚实结合：</a:t>
            </a:r>
            <a:endParaRPr lang="zh-CN" altLang="en-US" sz="2800" b="1" dirty="0" smtClean="0">
              <a:solidFill>
                <a:srgbClr val="0000FF"/>
              </a:solidFill>
            </a:endParaRPr>
          </a:p>
          <a:p>
            <a:pPr>
              <a:buNone/>
            </a:pPr>
            <a:r>
              <a:rPr lang="en-US" altLang="zh-CN" sz="2800" b="1" dirty="0" smtClean="0">
                <a:solidFill>
                  <a:srgbClr val="008000"/>
                </a:solidFill>
                <a:latin typeface="楷体" panose="02010609060101010101" pitchFamily="49" charset="-122"/>
                <a:ea typeface="楷体" panose="02010609060101010101" pitchFamily="49" charset="-122"/>
              </a:rPr>
              <a:t>  [</a:t>
            </a:r>
            <a:r>
              <a:rPr lang="zh-CN" altLang="en-US" sz="2800" b="1" dirty="0" smtClean="0">
                <a:solidFill>
                  <a:srgbClr val="008000"/>
                </a:solidFill>
                <a:latin typeface="楷体" panose="02010609060101010101" pitchFamily="49" charset="-122"/>
                <a:ea typeface="楷体" panose="02010609060101010101" pitchFamily="49" charset="-122"/>
              </a:rPr>
              <a:t>陈陶</a:t>
            </a:r>
            <a:r>
              <a:rPr lang="en-US" altLang="zh-CN" sz="2800" b="1" dirty="0" smtClean="0">
                <a:solidFill>
                  <a:srgbClr val="008000"/>
                </a:solidFill>
                <a:latin typeface="楷体" panose="02010609060101010101" pitchFamily="49" charset="-122"/>
                <a:ea typeface="楷体" panose="02010609060101010101" pitchFamily="49" charset="-122"/>
              </a:rPr>
              <a:t>]</a:t>
            </a:r>
            <a:r>
              <a:rPr lang="zh-CN" altLang="en-US" sz="2800" b="1" dirty="0" smtClean="0">
                <a:solidFill>
                  <a:srgbClr val="008000"/>
                </a:solidFill>
                <a:latin typeface="楷体" panose="02010609060101010101" pitchFamily="49" charset="-122"/>
                <a:ea typeface="楷体" panose="02010609060101010101" pitchFamily="49" charset="-122"/>
              </a:rPr>
              <a:t>可怜无定河边骨，犹是春闺梦里人。</a:t>
            </a:r>
            <a:endParaRPr lang="zh-CN" altLang="en-US" sz="2800" b="1" dirty="0" smtClean="0">
              <a:solidFill>
                <a:srgbClr val="008000"/>
              </a:solidFill>
              <a:latin typeface="楷体" panose="02010609060101010101" pitchFamily="49" charset="-122"/>
              <a:ea typeface="楷体" panose="02010609060101010101" pitchFamily="49" charset="-122"/>
            </a:endParaRPr>
          </a:p>
          <a:p>
            <a:pPr>
              <a:buNone/>
            </a:pPr>
            <a:endParaRPr lang="en-US" altLang="zh-CN" sz="2800" b="1" dirty="0" smtClean="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401080" cy="857250"/>
          </a:xfrm>
        </p:spPr>
        <p:txBody>
          <a:bodyPr/>
          <a:lstStyle/>
          <a:p>
            <a:pPr algn="r"/>
            <a:r>
              <a:rPr lang="zh-CN" altLang="en-US" b="1" dirty="0" smtClean="0">
                <a:solidFill>
                  <a:srgbClr val="C00000"/>
                </a:solidFill>
                <a:latin typeface="柳公权柳体" pitchFamily="2" charset="-122"/>
                <a:ea typeface="柳公权柳体" pitchFamily="2" charset="-122"/>
              </a:rPr>
              <a:t>边塞诗的手法</a:t>
            </a:r>
            <a:endParaRPr lang="zh-CN" altLang="en-US" b="1" dirty="0">
              <a:solidFill>
                <a:srgbClr val="C00000"/>
              </a:solidFill>
              <a:latin typeface="柳公权柳体" pitchFamily="2" charset="-122"/>
              <a:ea typeface="柳公权柳体" pitchFamily="2" charset="-122"/>
            </a:endParaRPr>
          </a:p>
        </p:txBody>
      </p:sp>
      <p:sp>
        <p:nvSpPr>
          <p:cNvPr id="3" name="内容占位符 2"/>
          <p:cNvSpPr>
            <a:spLocks noGrp="1"/>
          </p:cNvSpPr>
          <p:nvPr>
            <p:ph idx="1"/>
          </p:nvPr>
        </p:nvSpPr>
        <p:spPr>
          <a:xfrm>
            <a:off x="539552" y="1200151"/>
            <a:ext cx="8461604" cy="3394472"/>
          </a:xfrm>
        </p:spPr>
        <p:txBody>
          <a:bodyPr>
            <a:noAutofit/>
          </a:bodyPr>
          <a:lstStyle/>
          <a:p>
            <a:r>
              <a:rPr lang="zh-CN" altLang="en-US" sz="2800" b="1" dirty="0" smtClean="0">
                <a:solidFill>
                  <a:srgbClr val="0000FF"/>
                </a:solidFill>
              </a:rPr>
              <a:t>用典：（以汉写唐）</a:t>
            </a:r>
            <a:endParaRPr lang="zh-CN" altLang="en-US" sz="2800" b="1" dirty="0" smtClean="0">
              <a:solidFill>
                <a:srgbClr val="0000FF"/>
              </a:solidFill>
            </a:endParaRPr>
          </a:p>
          <a:p>
            <a:pPr>
              <a:buNone/>
            </a:pPr>
            <a:r>
              <a:rPr lang="en-US" altLang="zh-CN" sz="2800" b="1" dirty="0" smtClean="0">
                <a:solidFill>
                  <a:srgbClr val="008000"/>
                </a:solidFill>
                <a:latin typeface="楷体" panose="02010609060101010101" pitchFamily="49" charset="-122"/>
                <a:ea typeface="楷体" panose="02010609060101010101" pitchFamily="49" charset="-122"/>
              </a:rPr>
              <a:t>  [</a:t>
            </a:r>
            <a:r>
              <a:rPr lang="zh-CN" altLang="en-US" sz="2800" b="1" dirty="0" smtClean="0">
                <a:solidFill>
                  <a:srgbClr val="008000"/>
                </a:solidFill>
                <a:latin typeface="楷体" panose="02010609060101010101" pitchFamily="49" charset="-122"/>
                <a:ea typeface="楷体" panose="02010609060101010101" pitchFamily="49" charset="-122"/>
              </a:rPr>
              <a:t>王昌龄</a:t>
            </a:r>
            <a:r>
              <a:rPr lang="en-US" altLang="zh-CN" sz="2800" b="1" dirty="0" smtClean="0">
                <a:solidFill>
                  <a:srgbClr val="008000"/>
                </a:solidFill>
                <a:latin typeface="楷体" panose="02010609060101010101" pitchFamily="49" charset="-122"/>
                <a:ea typeface="楷体" panose="02010609060101010101" pitchFamily="49" charset="-122"/>
              </a:rPr>
              <a:t>]</a:t>
            </a:r>
            <a:r>
              <a:rPr lang="zh-CN" altLang="en-US" sz="2800" b="1" dirty="0" smtClean="0">
                <a:solidFill>
                  <a:srgbClr val="008000"/>
                </a:solidFill>
                <a:latin typeface="楷体" panose="02010609060101010101" pitchFamily="49" charset="-122"/>
                <a:ea typeface="楷体" panose="02010609060101010101" pitchFamily="49" charset="-122"/>
              </a:rPr>
              <a:t>但使龙城飞将在，不教胡马度阴山。</a:t>
            </a:r>
            <a:endParaRPr lang="en-US" altLang="zh-CN" sz="2800" b="1" dirty="0" smtClean="0">
              <a:solidFill>
                <a:srgbClr val="008000"/>
              </a:solidFill>
              <a:latin typeface="楷体" panose="02010609060101010101" pitchFamily="49" charset="-122"/>
              <a:ea typeface="楷体" panose="02010609060101010101" pitchFamily="49" charset="-122"/>
            </a:endParaRPr>
          </a:p>
          <a:p>
            <a:r>
              <a:rPr lang="zh-CN" altLang="en-US" sz="2800" b="1" dirty="0" smtClean="0">
                <a:solidFill>
                  <a:srgbClr val="0000FF"/>
                </a:solidFill>
              </a:rPr>
              <a:t>双关、通感、设问：</a:t>
            </a:r>
            <a:endParaRPr lang="en-US" altLang="zh-CN" sz="2800" b="1" dirty="0" smtClean="0">
              <a:solidFill>
                <a:srgbClr val="0000FF"/>
              </a:solidFill>
            </a:endParaRPr>
          </a:p>
          <a:p>
            <a:pPr>
              <a:buNone/>
            </a:pPr>
            <a:r>
              <a:rPr lang="en-US" altLang="zh-CN" sz="2800" b="1" dirty="0" smtClean="0">
                <a:solidFill>
                  <a:srgbClr val="008000"/>
                </a:solidFill>
                <a:latin typeface="楷体" panose="02010609060101010101" pitchFamily="49" charset="-122"/>
                <a:ea typeface="楷体" panose="02010609060101010101" pitchFamily="49" charset="-122"/>
              </a:rPr>
              <a:t>  [</a:t>
            </a:r>
            <a:r>
              <a:rPr lang="zh-CN" altLang="en-US" sz="2800" b="1" dirty="0" smtClean="0">
                <a:solidFill>
                  <a:srgbClr val="008000"/>
                </a:solidFill>
                <a:latin typeface="楷体" panose="02010609060101010101" pitchFamily="49" charset="-122"/>
                <a:ea typeface="楷体" panose="02010609060101010101" pitchFamily="49" charset="-122"/>
              </a:rPr>
              <a:t>高适</a:t>
            </a:r>
            <a:r>
              <a:rPr lang="en-US" altLang="zh-CN" sz="2800" b="1" dirty="0" smtClean="0">
                <a:solidFill>
                  <a:srgbClr val="008000"/>
                </a:solidFill>
                <a:latin typeface="楷体" panose="02010609060101010101" pitchFamily="49" charset="-122"/>
                <a:ea typeface="楷体" panose="02010609060101010101" pitchFamily="49" charset="-122"/>
              </a:rPr>
              <a:t>]</a:t>
            </a:r>
            <a:r>
              <a:rPr lang="zh-CN" altLang="en-US" sz="2800" b="1" dirty="0" smtClean="0">
                <a:solidFill>
                  <a:srgbClr val="008000"/>
                </a:solidFill>
                <a:latin typeface="楷体" panose="02010609060101010101" pitchFamily="49" charset="-122"/>
                <a:ea typeface="楷体" panose="02010609060101010101" pitchFamily="49" charset="-122"/>
              </a:rPr>
              <a:t>借问</a:t>
            </a:r>
            <a:r>
              <a:rPr lang="zh-CN" altLang="en-US" sz="2800" b="1" dirty="0" smtClean="0">
                <a:solidFill>
                  <a:srgbClr val="C00000"/>
                </a:solidFill>
                <a:latin typeface="楷体" panose="02010609060101010101" pitchFamily="49" charset="-122"/>
                <a:ea typeface="楷体" panose="02010609060101010101" pitchFamily="49" charset="-122"/>
              </a:rPr>
              <a:t>梅花</a:t>
            </a:r>
            <a:r>
              <a:rPr lang="zh-CN" altLang="en-US" sz="2800" b="1" dirty="0" smtClean="0">
                <a:solidFill>
                  <a:srgbClr val="008000"/>
                </a:solidFill>
                <a:latin typeface="楷体" panose="02010609060101010101" pitchFamily="49" charset="-122"/>
                <a:ea typeface="楷体" panose="02010609060101010101" pitchFamily="49" charset="-122"/>
              </a:rPr>
              <a:t>何处</a:t>
            </a:r>
            <a:r>
              <a:rPr lang="zh-CN" altLang="en-US" sz="2800" b="1" dirty="0" smtClean="0">
                <a:solidFill>
                  <a:srgbClr val="C00000"/>
                </a:solidFill>
                <a:latin typeface="楷体" panose="02010609060101010101" pitchFamily="49" charset="-122"/>
                <a:ea typeface="楷体" panose="02010609060101010101" pitchFamily="49" charset="-122"/>
              </a:rPr>
              <a:t>落</a:t>
            </a:r>
            <a:r>
              <a:rPr lang="en-US" altLang="zh-CN" sz="2800" b="1" dirty="0" smtClean="0">
                <a:solidFill>
                  <a:srgbClr val="008000"/>
                </a:solidFill>
                <a:latin typeface="楷体" panose="02010609060101010101" pitchFamily="49" charset="-122"/>
                <a:ea typeface="楷体" panose="02010609060101010101" pitchFamily="49" charset="-122"/>
              </a:rPr>
              <a:t>?</a:t>
            </a:r>
            <a:r>
              <a:rPr lang="zh-CN" altLang="en-US" sz="2800" b="1" dirty="0" smtClean="0">
                <a:solidFill>
                  <a:srgbClr val="008000"/>
                </a:solidFill>
                <a:latin typeface="楷体" panose="02010609060101010101" pitchFamily="49" charset="-122"/>
                <a:ea typeface="楷体" panose="02010609060101010101" pitchFamily="49" charset="-122"/>
              </a:rPr>
              <a:t>风吹一夜满关山。</a:t>
            </a:r>
            <a:endParaRPr lang="en-US" altLang="zh-CN" sz="2800" b="1" dirty="0" smtClean="0">
              <a:solidFill>
                <a:srgbClr val="008000"/>
              </a:solidFill>
              <a:latin typeface="楷体" panose="02010609060101010101" pitchFamily="49" charset="-122"/>
              <a:ea typeface="楷体" panose="02010609060101010101" pitchFamily="49" charset="-122"/>
            </a:endParaRPr>
          </a:p>
          <a:p>
            <a:r>
              <a:rPr lang="zh-CN" altLang="en-US" sz="2800" b="1" dirty="0" smtClean="0">
                <a:solidFill>
                  <a:srgbClr val="0000FF"/>
                </a:solidFill>
              </a:rPr>
              <a:t>细节描写：</a:t>
            </a:r>
            <a:endParaRPr lang="zh-CN" altLang="en-US" sz="2800" b="1" dirty="0" smtClean="0">
              <a:solidFill>
                <a:srgbClr val="0000FF"/>
              </a:solidFill>
            </a:endParaRPr>
          </a:p>
          <a:p>
            <a:pPr>
              <a:buNone/>
            </a:pPr>
            <a:r>
              <a:rPr lang="en-US" altLang="zh-CN" sz="2800" b="1" dirty="0" smtClean="0">
                <a:solidFill>
                  <a:srgbClr val="008000"/>
                </a:solidFill>
                <a:latin typeface="楷体" panose="02010609060101010101" pitchFamily="49" charset="-122"/>
                <a:ea typeface="楷体" panose="02010609060101010101" pitchFamily="49" charset="-122"/>
              </a:rPr>
              <a:t>  [</a:t>
            </a:r>
            <a:r>
              <a:rPr lang="zh-CN" altLang="en-US" sz="2800" b="1" dirty="0" smtClean="0">
                <a:solidFill>
                  <a:srgbClr val="008000"/>
                </a:solidFill>
                <a:latin typeface="楷体" panose="02010609060101010101" pitchFamily="49" charset="-122"/>
                <a:ea typeface="楷体" panose="02010609060101010101" pitchFamily="49" charset="-122"/>
              </a:rPr>
              <a:t>李白</a:t>
            </a:r>
            <a:r>
              <a:rPr lang="en-US" altLang="zh-CN" sz="2800" b="1" dirty="0" smtClean="0">
                <a:solidFill>
                  <a:srgbClr val="008000"/>
                </a:solidFill>
                <a:latin typeface="楷体" panose="02010609060101010101" pitchFamily="49" charset="-122"/>
                <a:ea typeface="楷体" panose="02010609060101010101" pitchFamily="49" charset="-122"/>
              </a:rPr>
              <a:t>]</a:t>
            </a:r>
            <a:r>
              <a:rPr lang="zh-CN" altLang="en-US" sz="2800" b="1" dirty="0" smtClean="0">
                <a:solidFill>
                  <a:srgbClr val="008000"/>
                </a:solidFill>
                <a:latin typeface="楷体" panose="02010609060101010101" pitchFamily="49" charset="-122"/>
                <a:ea typeface="楷体" panose="02010609060101010101" pitchFamily="49" charset="-122"/>
              </a:rPr>
              <a:t>晓战随金鼓，宵眠抱玉鞍。</a:t>
            </a:r>
            <a:endParaRPr lang="en-US" altLang="zh-CN" sz="2800" b="1" dirty="0" smtClean="0">
              <a:solidFill>
                <a:srgbClr val="0080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401080" cy="857250"/>
          </a:xfrm>
        </p:spPr>
        <p:txBody>
          <a:bodyPr/>
          <a:lstStyle/>
          <a:p>
            <a:pPr algn="r"/>
            <a:r>
              <a:rPr lang="zh-CN" altLang="en-US" b="1" dirty="0" smtClean="0">
                <a:solidFill>
                  <a:srgbClr val="C00000"/>
                </a:solidFill>
                <a:latin typeface="柳公权柳体" pitchFamily="2" charset="-122"/>
                <a:ea typeface="柳公权柳体" pitchFamily="2" charset="-122"/>
              </a:rPr>
              <a:t>边塞诗的手法</a:t>
            </a:r>
            <a:endParaRPr lang="zh-CN" altLang="en-US" b="1" dirty="0">
              <a:solidFill>
                <a:srgbClr val="C00000"/>
              </a:solidFill>
              <a:latin typeface="柳公权柳体" pitchFamily="2" charset="-122"/>
              <a:ea typeface="柳公权柳体" pitchFamily="2" charset="-122"/>
            </a:endParaRPr>
          </a:p>
        </p:txBody>
      </p:sp>
      <p:sp>
        <p:nvSpPr>
          <p:cNvPr id="3" name="内容占位符 2"/>
          <p:cNvSpPr>
            <a:spLocks noGrp="1"/>
          </p:cNvSpPr>
          <p:nvPr>
            <p:ph idx="1"/>
          </p:nvPr>
        </p:nvSpPr>
        <p:spPr>
          <a:xfrm>
            <a:off x="539552" y="1200151"/>
            <a:ext cx="8461604" cy="3394472"/>
          </a:xfrm>
        </p:spPr>
        <p:txBody>
          <a:bodyPr>
            <a:noAutofit/>
          </a:bodyPr>
          <a:lstStyle/>
          <a:p>
            <a:r>
              <a:rPr lang="zh-CN" altLang="en-US" sz="2800" b="1" dirty="0" smtClean="0">
                <a:solidFill>
                  <a:srgbClr val="0000FF"/>
                </a:solidFill>
              </a:rPr>
              <a:t>直抒胸臆：</a:t>
            </a:r>
            <a:endParaRPr lang="zh-CN" altLang="en-US" sz="2800" b="1" dirty="0" smtClean="0">
              <a:solidFill>
                <a:srgbClr val="0000FF"/>
              </a:solidFill>
            </a:endParaRPr>
          </a:p>
          <a:p>
            <a:pPr>
              <a:buNone/>
            </a:pPr>
            <a:r>
              <a:rPr lang="en-US" altLang="zh-CN" sz="2800" b="1" dirty="0" smtClean="0">
                <a:solidFill>
                  <a:srgbClr val="008000"/>
                </a:solidFill>
                <a:latin typeface="楷体" panose="02010609060101010101" pitchFamily="49" charset="-122"/>
                <a:ea typeface="楷体" panose="02010609060101010101" pitchFamily="49" charset="-122"/>
              </a:rPr>
              <a:t>  [</a:t>
            </a:r>
            <a:r>
              <a:rPr lang="zh-CN" altLang="en-US" sz="2800" b="1" dirty="0" smtClean="0">
                <a:solidFill>
                  <a:srgbClr val="008000"/>
                </a:solidFill>
                <a:latin typeface="楷体" panose="02010609060101010101" pitchFamily="49" charset="-122"/>
                <a:ea typeface="楷体" panose="02010609060101010101" pitchFamily="49" charset="-122"/>
              </a:rPr>
              <a:t>李白</a:t>
            </a:r>
            <a:r>
              <a:rPr lang="en-US" altLang="zh-CN" sz="2800" b="1" dirty="0" smtClean="0">
                <a:solidFill>
                  <a:srgbClr val="008000"/>
                </a:solidFill>
                <a:latin typeface="楷体" panose="02010609060101010101" pitchFamily="49" charset="-122"/>
                <a:ea typeface="楷体" panose="02010609060101010101" pitchFamily="49" charset="-122"/>
              </a:rPr>
              <a:t>]</a:t>
            </a:r>
            <a:r>
              <a:rPr lang="zh-CN" altLang="en-US" sz="2800" b="1" dirty="0" smtClean="0">
                <a:solidFill>
                  <a:srgbClr val="008000"/>
                </a:solidFill>
                <a:latin typeface="楷体" panose="02010609060101010101" pitchFamily="49" charset="-122"/>
                <a:ea typeface="楷体" panose="02010609060101010101" pitchFamily="49" charset="-122"/>
              </a:rPr>
              <a:t>愿将腰下剑，直为斩楼兰。</a:t>
            </a:r>
            <a:endParaRPr lang="en-US" altLang="zh-CN" sz="2800" b="1" dirty="0" smtClean="0">
              <a:solidFill>
                <a:srgbClr val="008000"/>
              </a:solidFill>
              <a:latin typeface="楷体" panose="02010609060101010101" pitchFamily="49" charset="-122"/>
              <a:ea typeface="楷体" panose="02010609060101010101" pitchFamily="49" charset="-122"/>
            </a:endParaRPr>
          </a:p>
          <a:p>
            <a:r>
              <a:rPr lang="zh-CN" altLang="en-US" sz="2800" b="1" dirty="0" smtClean="0">
                <a:solidFill>
                  <a:srgbClr val="0000FF"/>
                </a:solidFill>
              </a:rPr>
              <a:t>比喻：</a:t>
            </a:r>
            <a:endParaRPr lang="en-US" altLang="zh-CN" sz="2800" b="1" dirty="0" smtClean="0">
              <a:solidFill>
                <a:srgbClr val="0000FF"/>
              </a:solidFill>
            </a:endParaRPr>
          </a:p>
          <a:p>
            <a:pPr>
              <a:buNone/>
            </a:pPr>
            <a:r>
              <a:rPr lang="en-US" altLang="zh-CN" sz="2800" b="1" dirty="0" smtClean="0">
                <a:solidFill>
                  <a:srgbClr val="008000"/>
                </a:solidFill>
                <a:latin typeface="楷体" panose="02010609060101010101" pitchFamily="49" charset="-122"/>
                <a:ea typeface="楷体" panose="02010609060101010101" pitchFamily="49" charset="-122"/>
              </a:rPr>
              <a:t>  [</a:t>
            </a:r>
            <a:r>
              <a:rPr lang="zh-CN" altLang="en-US" sz="2800" b="1" dirty="0" smtClean="0">
                <a:solidFill>
                  <a:srgbClr val="008000"/>
                </a:solidFill>
                <a:latin typeface="楷体" panose="02010609060101010101" pitchFamily="49" charset="-122"/>
                <a:ea typeface="楷体" panose="02010609060101010101" pitchFamily="49" charset="-122"/>
              </a:rPr>
              <a:t>王维</a:t>
            </a:r>
            <a:r>
              <a:rPr lang="en-US" altLang="zh-CN" sz="2800" b="1" dirty="0" smtClean="0">
                <a:solidFill>
                  <a:srgbClr val="008000"/>
                </a:solidFill>
                <a:latin typeface="楷体" panose="02010609060101010101" pitchFamily="49" charset="-122"/>
                <a:ea typeface="楷体" panose="02010609060101010101" pitchFamily="49" charset="-122"/>
              </a:rPr>
              <a:t>]</a:t>
            </a:r>
            <a:r>
              <a:rPr lang="zh-CN" altLang="en-US" sz="2800" b="1" dirty="0" smtClean="0">
                <a:solidFill>
                  <a:srgbClr val="008000"/>
                </a:solidFill>
                <a:latin typeface="楷体" panose="02010609060101010101" pitchFamily="49" charset="-122"/>
                <a:ea typeface="楷体" panose="02010609060101010101" pitchFamily="49" charset="-122"/>
              </a:rPr>
              <a:t>征蓬出汉塞，归雁入胡天。</a:t>
            </a:r>
            <a:endParaRPr lang="en-US" altLang="zh-CN" sz="2800" b="1" dirty="0" smtClean="0">
              <a:solidFill>
                <a:srgbClr val="008000"/>
              </a:solidFill>
              <a:latin typeface="楷体" panose="02010609060101010101" pitchFamily="49" charset="-122"/>
              <a:ea typeface="楷体" panose="02010609060101010101" pitchFamily="49" charset="-122"/>
            </a:endParaRPr>
          </a:p>
          <a:p>
            <a:r>
              <a:rPr lang="zh-CN" altLang="en-US" sz="2800" b="1" dirty="0" smtClean="0">
                <a:solidFill>
                  <a:srgbClr val="0000FF"/>
                </a:solidFill>
              </a:rPr>
              <a:t>借景抒情  乐景衬哀情  ：</a:t>
            </a:r>
            <a:endParaRPr lang="zh-CN" altLang="en-US" sz="2800" b="1" dirty="0" smtClean="0">
              <a:solidFill>
                <a:srgbClr val="0000FF"/>
              </a:solidFill>
            </a:endParaRPr>
          </a:p>
          <a:p>
            <a:pPr>
              <a:buNone/>
            </a:pPr>
            <a:r>
              <a:rPr lang="en-US" altLang="zh-CN" sz="2800" b="1" dirty="0" smtClean="0">
                <a:solidFill>
                  <a:srgbClr val="008000"/>
                </a:solidFill>
                <a:latin typeface="楷体" panose="02010609060101010101" pitchFamily="49" charset="-122"/>
                <a:ea typeface="楷体" panose="02010609060101010101" pitchFamily="49" charset="-122"/>
              </a:rPr>
              <a:t>  </a:t>
            </a:r>
            <a:endParaRPr lang="en-US" altLang="zh-CN" sz="2800" b="1" dirty="0" smtClean="0">
              <a:solidFill>
                <a:srgbClr val="0080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401080" cy="857250"/>
          </a:xfrm>
        </p:spPr>
        <p:txBody>
          <a:bodyPr/>
          <a:lstStyle/>
          <a:p>
            <a:pPr algn="l"/>
            <a:r>
              <a:rPr lang="zh-CN" altLang="en-US" b="1" dirty="0" smtClean="0">
                <a:solidFill>
                  <a:srgbClr val="C00000"/>
                </a:solidFill>
                <a:latin typeface="柳公权柳体" pitchFamily="2" charset="-122"/>
                <a:ea typeface="柳公权柳体" pitchFamily="2" charset="-122"/>
              </a:rPr>
              <a:t>课堂小结</a:t>
            </a:r>
            <a:endParaRPr lang="zh-CN" altLang="en-US" b="1" dirty="0">
              <a:solidFill>
                <a:srgbClr val="C00000"/>
              </a:solidFill>
              <a:latin typeface="柳公权柳体" pitchFamily="2" charset="-122"/>
              <a:ea typeface="柳公权柳体" pitchFamily="2" charset="-122"/>
            </a:endParaRPr>
          </a:p>
        </p:txBody>
      </p:sp>
      <p:sp>
        <p:nvSpPr>
          <p:cNvPr id="3" name="内容占位符 2"/>
          <p:cNvSpPr>
            <a:spLocks noGrp="1"/>
          </p:cNvSpPr>
          <p:nvPr>
            <p:ph idx="1"/>
          </p:nvPr>
        </p:nvSpPr>
        <p:spPr>
          <a:xfrm>
            <a:off x="1691680" y="1200151"/>
            <a:ext cx="7309476" cy="3394472"/>
          </a:xfrm>
        </p:spPr>
        <p:txBody>
          <a:bodyPr>
            <a:noAutofit/>
          </a:bodyPr>
          <a:lstStyle/>
          <a:p>
            <a:pPr algn="ctr">
              <a:buNone/>
            </a:pPr>
            <a:r>
              <a:rPr lang="zh-CN" altLang="en-US" sz="2800" b="1" dirty="0" smtClean="0">
                <a:solidFill>
                  <a:srgbClr val="0000FF"/>
                </a:solidFill>
              </a:rPr>
              <a:t>边塞诗</a:t>
            </a:r>
            <a:endParaRPr lang="en-US" altLang="zh-CN" sz="2800" b="1" dirty="0" smtClean="0">
              <a:solidFill>
                <a:srgbClr val="0000FF"/>
              </a:solidFill>
            </a:endParaRPr>
          </a:p>
          <a:p>
            <a:r>
              <a:rPr lang="zh-CN" altLang="en-US" sz="2800" b="1" dirty="0" smtClean="0">
                <a:solidFill>
                  <a:srgbClr val="FF0000"/>
                </a:solidFill>
              </a:rPr>
              <a:t>特征</a:t>
            </a:r>
            <a:r>
              <a:rPr lang="zh-CN" altLang="en-US" sz="2800" b="1" dirty="0" smtClean="0">
                <a:solidFill>
                  <a:srgbClr val="0000FF"/>
                </a:solidFill>
              </a:rPr>
              <a:t>：标题、典故、意象</a:t>
            </a:r>
            <a:endParaRPr lang="en-US" altLang="zh-CN" sz="2800" b="1" dirty="0" smtClean="0">
              <a:solidFill>
                <a:srgbClr val="0000FF"/>
              </a:solidFill>
            </a:endParaRPr>
          </a:p>
          <a:p>
            <a:r>
              <a:rPr lang="zh-CN" altLang="en-US" sz="2800" b="1" dirty="0" smtClean="0">
                <a:solidFill>
                  <a:srgbClr val="FF0000"/>
                </a:solidFill>
              </a:rPr>
              <a:t>主题（形象）</a:t>
            </a:r>
            <a:r>
              <a:rPr lang="zh-CN" altLang="en-US" sz="2800" b="1" dirty="0" smtClean="0">
                <a:solidFill>
                  <a:srgbClr val="0000FF"/>
                </a:solidFill>
              </a:rPr>
              <a:t>：豪情、愤懑、批判、   </a:t>
            </a:r>
            <a:endParaRPr lang="en-US" altLang="zh-CN" sz="2800" b="1" dirty="0" smtClean="0">
              <a:solidFill>
                <a:srgbClr val="0000FF"/>
              </a:solidFill>
            </a:endParaRPr>
          </a:p>
          <a:p>
            <a:pPr>
              <a:buNone/>
            </a:pPr>
            <a:r>
              <a:rPr lang="en-US" altLang="zh-CN" sz="2800" b="1" dirty="0" smtClean="0">
                <a:solidFill>
                  <a:srgbClr val="0000FF"/>
                </a:solidFill>
              </a:rPr>
              <a:t>                                   </a:t>
            </a:r>
            <a:r>
              <a:rPr lang="zh-CN" altLang="en-US" sz="2800" b="1" dirty="0" smtClean="0">
                <a:solidFill>
                  <a:srgbClr val="0000FF"/>
                </a:solidFill>
              </a:rPr>
              <a:t>乡愁、景观</a:t>
            </a:r>
            <a:endParaRPr lang="en-US" altLang="zh-CN" sz="2800" b="1" dirty="0" smtClean="0">
              <a:solidFill>
                <a:srgbClr val="0000FF"/>
              </a:solidFill>
            </a:endParaRPr>
          </a:p>
          <a:p>
            <a:r>
              <a:rPr lang="zh-CN" altLang="en-US" sz="2800" b="1" dirty="0" smtClean="0">
                <a:solidFill>
                  <a:srgbClr val="FF0000"/>
                </a:solidFill>
              </a:rPr>
              <a:t>手法（语言）</a:t>
            </a:r>
            <a:r>
              <a:rPr lang="zh-CN" altLang="en-US" sz="2800" b="1" dirty="0" smtClean="0">
                <a:solidFill>
                  <a:srgbClr val="0000FF"/>
                </a:solidFill>
              </a:rPr>
              <a:t>：情景、对比、虚实、</a:t>
            </a:r>
            <a:endParaRPr lang="en-US" altLang="zh-CN" sz="2800" b="1" dirty="0" smtClean="0">
              <a:solidFill>
                <a:srgbClr val="0000FF"/>
              </a:solidFill>
            </a:endParaRPr>
          </a:p>
          <a:p>
            <a:pPr>
              <a:buNone/>
            </a:pPr>
            <a:r>
              <a:rPr lang="en-US" altLang="zh-CN" sz="2800" b="1" dirty="0" smtClean="0">
                <a:solidFill>
                  <a:srgbClr val="0000FF"/>
                </a:solidFill>
              </a:rPr>
              <a:t>                                    </a:t>
            </a:r>
            <a:r>
              <a:rPr lang="zh-CN" altLang="en-US" sz="2800" b="1" dirty="0" smtClean="0">
                <a:solidFill>
                  <a:srgbClr val="0000FF"/>
                </a:solidFill>
              </a:rPr>
              <a:t>用典、双关、细节、</a:t>
            </a:r>
            <a:endParaRPr lang="en-US" altLang="zh-CN" sz="2800" b="1" dirty="0" smtClean="0">
              <a:solidFill>
                <a:srgbClr val="0000FF"/>
              </a:solidFill>
            </a:endParaRPr>
          </a:p>
          <a:p>
            <a:pPr>
              <a:buNone/>
            </a:pPr>
            <a:r>
              <a:rPr lang="en-US" altLang="zh-CN" sz="2800" b="1" dirty="0" smtClean="0">
                <a:solidFill>
                  <a:srgbClr val="0000FF"/>
                </a:solidFill>
              </a:rPr>
              <a:t>                                    </a:t>
            </a:r>
            <a:r>
              <a:rPr lang="zh-CN" altLang="en-US" sz="2800" b="1" dirty="0" smtClean="0">
                <a:solidFill>
                  <a:srgbClr val="0000FF"/>
                </a:solidFill>
              </a:rPr>
              <a:t>衬托、修辞</a:t>
            </a:r>
            <a:endParaRPr lang="en-US" altLang="zh-CN" sz="2800" b="1" dirty="0" smtClean="0">
              <a:solidFill>
                <a:srgbClr val="0000FF"/>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2352030"/>
            <a:ext cx="8856984" cy="2341603"/>
          </a:xfrm>
          <a:prstGeom prst="rect">
            <a:avLst/>
          </a:prstGeom>
          <a:noFill/>
        </p:spPr>
        <p:txBody>
          <a:bodyPr wrap="square" rtlCol="0">
            <a:spAutoFit/>
          </a:bodyPr>
          <a:lstStyle/>
          <a:p>
            <a:pPr algn="just">
              <a:lnSpc>
                <a:spcPct val="150000"/>
              </a:lnSpc>
              <a:spcAft>
                <a:spcPts val="0"/>
              </a:spcAft>
            </a:pPr>
            <a:r>
              <a:rPr lang="en-US" altLang="zh-CN" sz="2000" b="1" kern="100" dirty="0">
                <a:latin typeface="Times New Roman" panose="02020603050405020304"/>
                <a:ea typeface="华文细黑" panose="02010600040101010101" charset="-122"/>
                <a:cs typeface="Courier New" panose="02070309020205020404"/>
              </a:rPr>
              <a:t>(2)</a:t>
            </a:r>
            <a:r>
              <a:rPr lang="zh-CN" altLang="zh-CN" sz="2000" b="1" kern="100" dirty="0">
                <a:latin typeface="Times New Roman" panose="02020603050405020304"/>
                <a:ea typeface="华文细黑" panose="02010600040101010101" charset="-122"/>
                <a:cs typeface="Times New Roman" panose="02020603050405020304"/>
              </a:rPr>
              <a:t>试简析这两首诗歌所包含的思想感情。</a:t>
            </a:r>
            <a:endParaRPr lang="zh-CN" altLang="zh-CN" sz="2000" b="1" kern="100" dirty="0">
              <a:latin typeface="宋体" panose="02010600030101010101" pitchFamily="2" charset="-122"/>
              <a:cs typeface="Courier New" panose="02070309020205020404"/>
            </a:endParaRPr>
          </a:p>
          <a:p>
            <a:pPr algn="just">
              <a:lnSpc>
                <a:spcPct val="150000"/>
              </a:lnSpc>
              <a:spcAft>
                <a:spcPts val="0"/>
              </a:spcAft>
            </a:pPr>
            <a:r>
              <a:rPr lang="zh-CN" altLang="zh-CN" sz="2000" b="1" kern="100" dirty="0" smtClean="0">
                <a:solidFill>
                  <a:srgbClr val="0000FF"/>
                </a:solidFill>
                <a:latin typeface="Times New Roman" panose="02020603050405020304"/>
                <a:ea typeface="华文细黑" panose="02010600040101010101" charset="-122"/>
                <a:cs typeface="Times New Roman" panose="02020603050405020304"/>
              </a:rPr>
              <a:t>答</a:t>
            </a:r>
            <a:r>
              <a:rPr lang="zh-CN" altLang="en-US" sz="2000" b="1" kern="100" dirty="0" smtClean="0">
                <a:solidFill>
                  <a:srgbClr val="0000FF"/>
                </a:solidFill>
                <a:latin typeface="Times New Roman" panose="02020603050405020304"/>
                <a:ea typeface="华文细黑" panose="02010600040101010101" charset="-122"/>
                <a:cs typeface="Times New Roman" panose="02020603050405020304"/>
              </a:rPr>
              <a:t>：</a:t>
            </a:r>
            <a:r>
              <a:rPr lang="zh-CN" altLang="zh-CN" sz="2000" b="1" kern="100" dirty="0" smtClean="0">
                <a:solidFill>
                  <a:srgbClr val="E46C0A"/>
                </a:solidFill>
                <a:latin typeface="Times New Roman" panose="02020603050405020304"/>
                <a:ea typeface="华文细黑" panose="02010600040101010101" charset="-122"/>
                <a:cs typeface="Times New Roman" panose="02020603050405020304"/>
              </a:rPr>
              <a:t>姚诗</a:t>
            </a:r>
            <a:r>
              <a:rPr lang="zh-CN" altLang="zh-CN" sz="2000" b="1" kern="100" dirty="0">
                <a:solidFill>
                  <a:srgbClr val="E46C0A"/>
                </a:solidFill>
                <a:latin typeface="Times New Roman" panose="02020603050405020304"/>
                <a:ea typeface="华文细黑" panose="02010600040101010101" charset="-122"/>
                <a:cs typeface="Times New Roman" panose="02020603050405020304"/>
              </a:rPr>
              <a:t>借描写边镇春意盎然、歌舞升平的美景，委婉地表达了对戍边将士的赞扬之情</a:t>
            </a:r>
            <a:r>
              <a:rPr lang="zh-CN" altLang="zh-CN" sz="2000" b="1" kern="100" dirty="0" smtClean="0">
                <a:solidFill>
                  <a:srgbClr val="E46C0A"/>
                </a:solidFill>
                <a:latin typeface="Times New Roman" panose="02020603050405020304"/>
                <a:ea typeface="华文细黑" panose="02010600040101010101" charset="-122"/>
                <a:cs typeface="Times New Roman" panose="02020603050405020304"/>
              </a:rPr>
              <a:t>。</a:t>
            </a:r>
            <a:endParaRPr lang="en-US" altLang="zh-CN" sz="2000" b="1" kern="100" dirty="0" smtClean="0">
              <a:solidFill>
                <a:srgbClr val="E46C0A"/>
              </a:solidFill>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en-US" altLang="zh-CN" sz="2000" b="1" kern="100" dirty="0" smtClean="0">
                <a:solidFill>
                  <a:srgbClr val="E46C0A"/>
                </a:solidFill>
                <a:latin typeface="Times New Roman" panose="02020603050405020304"/>
                <a:ea typeface="华文细黑" panose="02010600040101010101" charset="-122"/>
                <a:cs typeface="Times New Roman" panose="02020603050405020304"/>
              </a:rPr>
              <a:t>        </a:t>
            </a:r>
            <a:r>
              <a:rPr lang="zh-CN" altLang="zh-CN" sz="2000" b="1" kern="100" dirty="0" smtClean="0">
                <a:solidFill>
                  <a:srgbClr val="E46C0A"/>
                </a:solidFill>
                <a:latin typeface="Times New Roman" panose="02020603050405020304"/>
                <a:ea typeface="华文细黑" panose="02010600040101010101" charset="-122"/>
                <a:cs typeface="Times New Roman" panose="02020603050405020304"/>
              </a:rPr>
              <a:t>陈</a:t>
            </a:r>
            <a:r>
              <a:rPr lang="zh-CN" altLang="zh-CN" sz="2000" b="1" kern="100" dirty="0">
                <a:solidFill>
                  <a:srgbClr val="E46C0A"/>
                </a:solidFill>
                <a:latin typeface="Times New Roman" panose="02020603050405020304"/>
                <a:ea typeface="华文细黑" panose="02010600040101010101" charset="-122"/>
                <a:cs typeface="Times New Roman" panose="02020603050405020304"/>
              </a:rPr>
              <a:t>诗以将士杀敌的英勇、战斗进程的激烈、伤亡程度的惨重、亲人盼望的无期，来寄寓诗人对战死者及其家人的无限同情</a:t>
            </a:r>
            <a:r>
              <a:rPr lang="zh-CN" altLang="zh-CN" sz="2000" b="1" kern="100" dirty="0" smtClean="0">
                <a:solidFill>
                  <a:srgbClr val="E46C0A"/>
                </a:solidFill>
                <a:latin typeface="Times New Roman" panose="02020603050405020304"/>
                <a:ea typeface="华文细黑" panose="02010600040101010101" charset="-122"/>
                <a:cs typeface="Times New Roman" panose="02020603050405020304"/>
              </a:rPr>
              <a:t>。</a:t>
            </a:r>
            <a:endParaRPr lang="zh-CN" altLang="zh-CN" sz="2000" b="1" kern="100" dirty="0">
              <a:latin typeface="宋体" panose="02010600030101010101" pitchFamily="2" charset="-122"/>
              <a:cs typeface="Courier New" panose="02070309020205020404"/>
            </a:endParaRPr>
          </a:p>
        </p:txBody>
      </p:sp>
      <p:sp>
        <p:nvSpPr>
          <p:cNvPr id="3" name="矩形 2"/>
          <p:cNvSpPr/>
          <p:nvPr/>
        </p:nvSpPr>
        <p:spPr>
          <a:xfrm>
            <a:off x="0" y="0"/>
            <a:ext cx="8568952" cy="2059475"/>
          </a:xfrm>
          <a:prstGeom prst="rect">
            <a:avLst/>
          </a:prstGeom>
        </p:spPr>
        <p:txBody>
          <a:bodyPr wrap="square">
            <a:spAutoFit/>
          </a:bodyPr>
          <a:lstStyle/>
          <a:p>
            <a:pPr>
              <a:lnSpc>
                <a:spcPts val="5000"/>
              </a:lnSpc>
              <a:spcAft>
                <a:spcPts val="0"/>
              </a:spcAft>
            </a:pPr>
            <a:r>
              <a:rPr lang="zh-CN" altLang="zh-CN" sz="2000" kern="100" dirty="0">
                <a:solidFill>
                  <a:srgbClr val="E36C0A"/>
                </a:solidFill>
                <a:latin typeface="Times New Roman" panose="02020603050405020304"/>
                <a:ea typeface="华文细黑" panose="02010600040101010101" charset="-122"/>
                <a:cs typeface="Times New Roman" panose="02020603050405020304"/>
              </a:rPr>
              <a:t>练中悟</a:t>
            </a:r>
            <a:r>
              <a:rPr lang="en-US" altLang="zh-CN" sz="2000" kern="100" dirty="0">
                <a:solidFill>
                  <a:srgbClr val="E36C0A"/>
                </a:solidFill>
                <a:latin typeface="Times New Roman" panose="02020603050405020304"/>
                <a:ea typeface="华文细黑" panose="02010600040101010101" charset="-122"/>
                <a:cs typeface="Courier New" panose="02070309020205020404"/>
              </a:rPr>
              <a:t>2</a:t>
            </a:r>
            <a:r>
              <a:rPr lang="zh-CN" altLang="zh-CN" sz="2000" kern="100" dirty="0">
                <a:latin typeface="Times New Roman" panose="02020603050405020304"/>
                <a:ea typeface="华文细黑" panose="02010600040101010101" charset="-122"/>
                <a:cs typeface="Times New Roman" panose="02020603050405020304"/>
              </a:rPr>
              <a:t>　阅读下面两首唐诗，然后回答问题。</a:t>
            </a:r>
            <a:endParaRPr lang="zh-CN" altLang="zh-CN" sz="2000" kern="100" dirty="0">
              <a:latin typeface="宋体" panose="02010600030101010101" pitchFamily="2" charset="-122"/>
              <a:cs typeface="Courier New" panose="02070309020205020404"/>
            </a:endParaRPr>
          </a:p>
          <a:p>
            <a:pPr>
              <a:lnSpc>
                <a:spcPct val="150000"/>
              </a:lnSpc>
              <a:spcAft>
                <a:spcPts val="0"/>
              </a:spcAft>
            </a:pPr>
            <a:r>
              <a:rPr lang="en-US" altLang="zh-CN" sz="2000" kern="100" dirty="0" smtClean="0">
                <a:latin typeface="Times New Roman" panose="02020603050405020304"/>
                <a:ea typeface="华文细黑" panose="02010600040101010101" charset="-122"/>
                <a:cs typeface="Times New Roman" panose="02020603050405020304"/>
              </a:rPr>
              <a:t>            </a:t>
            </a:r>
            <a:r>
              <a:rPr lang="zh-CN" altLang="zh-CN" sz="2000" kern="100" dirty="0" smtClean="0">
                <a:latin typeface="Times New Roman" panose="02020603050405020304"/>
                <a:ea typeface="华文细黑" panose="02010600040101010101" charset="-122"/>
                <a:cs typeface="Times New Roman" panose="02020603050405020304"/>
              </a:rPr>
              <a:t>穷</a:t>
            </a:r>
            <a:r>
              <a:rPr lang="zh-CN" altLang="zh-CN" sz="2000" kern="100" dirty="0">
                <a:latin typeface="Times New Roman" panose="02020603050405020304"/>
                <a:ea typeface="华文细黑" panose="02010600040101010101" charset="-122"/>
                <a:cs typeface="Times New Roman" panose="02020603050405020304"/>
              </a:rPr>
              <a:t>边词</a:t>
            </a:r>
            <a:r>
              <a:rPr lang="en-US" altLang="zh-CN" sz="2000" kern="100" dirty="0">
                <a:latin typeface="Times New Roman" panose="02020603050405020304"/>
                <a:ea typeface="华文细黑" panose="02010600040101010101" charset="-122"/>
                <a:cs typeface="Courier New" panose="02070309020205020404"/>
              </a:rPr>
              <a:t>(</a:t>
            </a:r>
            <a:r>
              <a:rPr lang="zh-CN" altLang="zh-CN" sz="2000" kern="100" dirty="0">
                <a:latin typeface="Times New Roman" panose="02020603050405020304"/>
                <a:ea typeface="华文细黑" panose="02010600040101010101" charset="-122"/>
                <a:cs typeface="Times New Roman" panose="02020603050405020304"/>
              </a:rPr>
              <a:t>其二</a:t>
            </a:r>
            <a:r>
              <a:rPr lang="en-US" altLang="zh-CN" sz="2000" kern="100" dirty="0" smtClean="0">
                <a:latin typeface="Times New Roman" panose="02020603050405020304"/>
                <a:ea typeface="华文细黑" panose="02010600040101010101" charset="-122"/>
                <a:cs typeface="Courier New" panose="02070309020205020404"/>
              </a:rPr>
              <a:t>)     </a:t>
            </a:r>
            <a:r>
              <a:rPr lang="zh-CN" altLang="zh-CN" sz="2000" kern="100" dirty="0" smtClean="0">
                <a:latin typeface="Times New Roman" panose="02020603050405020304"/>
                <a:ea typeface="华文细黑" panose="02010600040101010101" charset="-122"/>
                <a:cs typeface="Times New Roman" panose="02020603050405020304"/>
              </a:rPr>
              <a:t>姚</a:t>
            </a:r>
            <a:r>
              <a:rPr lang="zh-CN" altLang="zh-CN" sz="2000" kern="100" dirty="0">
                <a:latin typeface="Times New Roman" panose="02020603050405020304"/>
                <a:ea typeface="华文细黑" panose="02010600040101010101" charset="-122"/>
                <a:cs typeface="Times New Roman" panose="02020603050405020304"/>
              </a:rPr>
              <a:t>　合</a:t>
            </a:r>
            <a:endParaRPr lang="zh-CN" altLang="zh-CN" sz="2000" kern="100" dirty="0">
              <a:latin typeface="宋体" panose="02010600030101010101" pitchFamily="2" charset="-122"/>
              <a:cs typeface="Courier New" panose="02070309020205020404"/>
            </a:endParaRPr>
          </a:p>
          <a:p>
            <a:pPr>
              <a:lnSpc>
                <a:spcPct val="150000"/>
              </a:lnSpc>
              <a:spcAft>
                <a:spcPts val="0"/>
              </a:spcAft>
            </a:pPr>
            <a:r>
              <a:rPr lang="en-US" altLang="zh-CN" sz="2000" kern="100" dirty="0" smtClean="0">
                <a:latin typeface="Times New Roman" panose="02020603050405020304"/>
                <a:ea typeface="华文细黑" panose="02010600040101010101" charset="-122"/>
                <a:cs typeface="Times New Roman" panose="02020603050405020304"/>
              </a:rPr>
              <a:t>      </a:t>
            </a:r>
            <a:r>
              <a:rPr lang="zh-CN" altLang="zh-CN" sz="2000" kern="100" dirty="0" smtClean="0">
                <a:latin typeface="Times New Roman" panose="02020603050405020304"/>
                <a:ea typeface="华文细黑" panose="02010600040101010101" charset="-122"/>
                <a:cs typeface="Times New Roman" panose="02020603050405020304"/>
              </a:rPr>
              <a:t>将</a:t>
            </a:r>
            <a:r>
              <a:rPr lang="zh-CN" altLang="zh-CN" sz="2000" kern="100" dirty="0">
                <a:latin typeface="Times New Roman" panose="02020603050405020304"/>
                <a:ea typeface="华文细黑" panose="02010600040101010101" charset="-122"/>
                <a:cs typeface="Times New Roman" panose="02020603050405020304"/>
              </a:rPr>
              <a:t>军作镇古</a:t>
            </a:r>
            <a:r>
              <a:rPr lang="zh-CN" altLang="zh-CN" sz="2000" kern="100" dirty="0">
                <a:latin typeface="宋体" panose="02010600030101010101" pitchFamily="2" charset="-122"/>
                <a:ea typeface="华文细黑" panose="02010600040101010101" charset="-122"/>
                <a:cs typeface="宋体" panose="02010600030101010101" pitchFamily="2" charset="-122"/>
              </a:rPr>
              <a:t>汧</a:t>
            </a:r>
            <a:r>
              <a:rPr lang="zh-CN" altLang="zh-CN" sz="2000" kern="100" dirty="0">
                <a:latin typeface="楷体_GB2312" panose="02010609030101010101" charset="-122"/>
                <a:ea typeface="华文细黑" panose="02010600040101010101" charset="-122"/>
                <a:cs typeface="楷体_GB2312" panose="02010609030101010101" charset="-122"/>
              </a:rPr>
              <a:t>州，水腻山春节气柔。</a:t>
            </a:r>
            <a:endParaRPr lang="zh-CN" altLang="zh-CN" sz="2000" kern="100" dirty="0">
              <a:latin typeface="宋体" panose="02010600030101010101" pitchFamily="2" charset="-122"/>
              <a:cs typeface="Courier New" panose="02070309020205020404"/>
            </a:endParaRPr>
          </a:p>
          <a:p>
            <a:pPr>
              <a:lnSpc>
                <a:spcPct val="150000"/>
              </a:lnSpc>
              <a:spcAft>
                <a:spcPts val="0"/>
              </a:spcAft>
            </a:pPr>
            <a:r>
              <a:rPr lang="en-US" altLang="zh-CN" sz="2000" kern="100" dirty="0" smtClean="0">
                <a:latin typeface="Times New Roman" panose="02020603050405020304"/>
                <a:ea typeface="华文细黑" panose="02010600040101010101" charset="-122"/>
                <a:cs typeface="Times New Roman" panose="02020603050405020304"/>
              </a:rPr>
              <a:t>     </a:t>
            </a:r>
            <a:r>
              <a:rPr lang="zh-CN" altLang="zh-CN" sz="2000" kern="100" dirty="0" smtClean="0">
                <a:latin typeface="Times New Roman" panose="02020603050405020304"/>
                <a:ea typeface="华文细黑" panose="02010600040101010101" charset="-122"/>
                <a:cs typeface="Times New Roman" panose="02020603050405020304"/>
              </a:rPr>
              <a:t>清</a:t>
            </a:r>
            <a:r>
              <a:rPr lang="zh-CN" altLang="zh-CN" sz="2000" kern="100" dirty="0">
                <a:latin typeface="Times New Roman" panose="02020603050405020304"/>
                <a:ea typeface="华文细黑" panose="02010600040101010101" charset="-122"/>
                <a:cs typeface="Times New Roman" panose="02020603050405020304"/>
              </a:rPr>
              <a:t>夜满城丝管散，行人不信是边头。</a:t>
            </a:r>
            <a:endParaRPr lang="zh-CN" altLang="zh-CN" sz="2000" kern="100" dirty="0">
              <a:effectLst/>
              <a:latin typeface="宋体" panose="02010600030101010101" pitchFamily="2" charset="-122"/>
              <a:cs typeface="Courier New" panose="02070309020205020404"/>
            </a:endParaRPr>
          </a:p>
        </p:txBody>
      </p:sp>
      <p:sp>
        <p:nvSpPr>
          <p:cNvPr id="5" name="TextBox 4"/>
          <p:cNvSpPr txBox="1"/>
          <p:nvPr/>
        </p:nvSpPr>
        <p:spPr>
          <a:xfrm>
            <a:off x="2699792" y="627534"/>
            <a:ext cx="8511387" cy="1418273"/>
          </a:xfrm>
          <a:prstGeom prst="rect">
            <a:avLst/>
          </a:prstGeom>
          <a:noFill/>
        </p:spPr>
        <p:txBody>
          <a:bodyPr wrap="square" rtlCol="0">
            <a:spAutoFit/>
          </a:bodyPr>
          <a:lstStyle/>
          <a:p>
            <a:pPr algn="ctr">
              <a:lnSpc>
                <a:spcPct val="150000"/>
              </a:lnSpc>
              <a:spcAft>
                <a:spcPts val="0"/>
              </a:spcAft>
            </a:pPr>
            <a:r>
              <a:rPr lang="zh-CN" altLang="zh-CN" sz="2000" kern="100" dirty="0">
                <a:latin typeface="Times New Roman" panose="02020603050405020304"/>
                <a:ea typeface="华文细黑" panose="02010600040101010101" charset="-122"/>
                <a:cs typeface="Times New Roman" panose="02020603050405020304"/>
              </a:rPr>
              <a:t>陇西</a:t>
            </a:r>
            <a:r>
              <a:rPr lang="zh-CN" altLang="zh-CN" sz="2000" kern="100" dirty="0" smtClean="0">
                <a:latin typeface="Times New Roman" panose="02020603050405020304"/>
                <a:ea typeface="华文细黑" panose="02010600040101010101" charset="-122"/>
                <a:cs typeface="Times New Roman" panose="02020603050405020304"/>
              </a:rPr>
              <a:t>行</a:t>
            </a:r>
            <a:r>
              <a:rPr lang="en-US" altLang="zh-CN" sz="2000" kern="100" dirty="0" smtClean="0">
                <a:latin typeface="Times New Roman" panose="02020603050405020304"/>
                <a:ea typeface="华文细黑" panose="02010600040101010101" charset="-122"/>
                <a:cs typeface="Times New Roman" panose="02020603050405020304"/>
              </a:rPr>
              <a:t>     </a:t>
            </a:r>
            <a:r>
              <a:rPr lang="zh-CN" altLang="zh-CN" sz="2000" kern="100" dirty="0" smtClean="0">
                <a:latin typeface="Times New Roman" panose="02020603050405020304"/>
                <a:ea typeface="华文细黑" panose="02010600040101010101" charset="-122"/>
                <a:cs typeface="Times New Roman" panose="02020603050405020304"/>
              </a:rPr>
              <a:t>陈</a:t>
            </a:r>
            <a:r>
              <a:rPr lang="zh-CN" altLang="zh-CN" sz="2000" kern="100" dirty="0">
                <a:latin typeface="Times New Roman" panose="02020603050405020304"/>
                <a:ea typeface="华文细黑" panose="02010600040101010101" charset="-122"/>
                <a:cs typeface="Times New Roman" panose="02020603050405020304"/>
              </a:rPr>
              <a:t>　陶</a:t>
            </a:r>
            <a:endParaRPr lang="zh-CN" altLang="zh-CN" sz="2000" kern="100" dirty="0">
              <a:latin typeface="宋体" panose="02010600030101010101" pitchFamily="2" charset="-122"/>
              <a:cs typeface="Courier New" panose="02070309020205020404"/>
            </a:endParaRPr>
          </a:p>
          <a:p>
            <a:pPr algn="ctr">
              <a:lnSpc>
                <a:spcPct val="150000"/>
              </a:lnSpc>
              <a:spcAft>
                <a:spcPts val="0"/>
              </a:spcAft>
            </a:pPr>
            <a:r>
              <a:rPr lang="zh-CN" altLang="zh-CN" sz="2000" kern="100" dirty="0">
                <a:latin typeface="Times New Roman" panose="02020603050405020304"/>
                <a:ea typeface="华文细黑" panose="02010600040101010101" charset="-122"/>
                <a:cs typeface="Times New Roman" panose="02020603050405020304"/>
              </a:rPr>
              <a:t>誓扫匈奴不顾身，五千貂锦丧胡尘。</a:t>
            </a:r>
            <a:endParaRPr lang="zh-CN" altLang="zh-CN" sz="2000" kern="100" dirty="0">
              <a:latin typeface="宋体" panose="02010600030101010101" pitchFamily="2" charset="-122"/>
              <a:cs typeface="Courier New" panose="02070309020205020404"/>
            </a:endParaRPr>
          </a:p>
          <a:p>
            <a:pPr algn="ctr">
              <a:lnSpc>
                <a:spcPct val="150000"/>
              </a:lnSpc>
              <a:spcAft>
                <a:spcPts val="0"/>
              </a:spcAft>
            </a:pPr>
            <a:r>
              <a:rPr lang="zh-CN" altLang="zh-CN" sz="2000" kern="100" dirty="0">
                <a:latin typeface="Times New Roman" panose="02020603050405020304"/>
                <a:ea typeface="华文细黑" panose="02010600040101010101" charset="-122"/>
                <a:cs typeface="Times New Roman" panose="02020603050405020304"/>
              </a:rPr>
              <a:t>可怜无定河边骨，犹是春闺梦里人</a:t>
            </a:r>
            <a:r>
              <a:rPr lang="zh-CN" altLang="zh-CN" sz="2000" kern="100" dirty="0" smtClean="0">
                <a:latin typeface="Times New Roman" panose="02020603050405020304"/>
                <a:ea typeface="华文细黑" panose="02010600040101010101" charset="-122"/>
                <a:cs typeface="Times New Roman" panose="02020603050405020304"/>
              </a:rPr>
              <a:t>。</a:t>
            </a:r>
            <a:endParaRPr lang="zh-CN" altLang="zh-CN" sz="200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769291" cy="2862322"/>
          </a:xfrm>
          <a:prstGeom prst="rect">
            <a:avLst/>
          </a:prstGeom>
          <a:noFill/>
        </p:spPr>
        <p:txBody>
          <a:bodyPr wrap="square" rtlCol="0">
            <a:spAutoFit/>
          </a:bodyPr>
          <a:lstStyle/>
          <a:p>
            <a:pPr algn="just">
              <a:lnSpc>
                <a:spcPts val="4800"/>
              </a:lnSpc>
              <a:spcAft>
                <a:spcPts val="0"/>
              </a:spcAft>
            </a:pPr>
            <a:r>
              <a:rPr lang="en-US" altLang="zh-CN" sz="2400" kern="100" dirty="0">
                <a:solidFill>
                  <a:srgbClr val="C00000"/>
                </a:solidFill>
                <a:latin typeface="Times New Roman" panose="02020603050405020304"/>
                <a:ea typeface="华文细黑" panose="02010600040101010101" charset="-122"/>
                <a:cs typeface="Courier New" panose="02070309020205020404"/>
              </a:rPr>
              <a:t>(</a:t>
            </a:r>
            <a:r>
              <a:rPr lang="zh-CN" altLang="zh-CN" sz="2400" kern="100" dirty="0">
                <a:solidFill>
                  <a:srgbClr val="C00000"/>
                </a:solidFill>
                <a:latin typeface="Times New Roman" panose="02020603050405020304"/>
                <a:ea typeface="华文细黑" panose="02010600040101010101" charset="-122"/>
                <a:cs typeface="Times New Roman" panose="02020603050405020304"/>
              </a:rPr>
              <a:t>三</a:t>
            </a:r>
            <a:r>
              <a:rPr lang="en-US" altLang="zh-CN" sz="2400" kern="100" dirty="0">
                <a:solidFill>
                  <a:srgbClr val="C00000"/>
                </a:solidFill>
                <a:latin typeface="Times New Roman" panose="02020603050405020304"/>
                <a:ea typeface="华文细黑" panose="02010600040101010101" charset="-122"/>
                <a:cs typeface="Courier New" panose="02070309020205020404"/>
              </a:rPr>
              <a:t>)</a:t>
            </a:r>
            <a:r>
              <a:rPr lang="zh-CN" altLang="zh-CN" sz="2400" kern="100" dirty="0">
                <a:solidFill>
                  <a:srgbClr val="C00000"/>
                </a:solidFill>
                <a:latin typeface="Times New Roman" panose="02020603050405020304"/>
                <a:ea typeface="华文细黑" panose="02010600040101010101" charset="-122"/>
                <a:cs typeface="Times New Roman" panose="02020603050405020304"/>
              </a:rPr>
              <a:t>怀古咏</a:t>
            </a:r>
            <a:r>
              <a:rPr lang="zh-CN" altLang="zh-CN" sz="2400" kern="100" dirty="0" smtClean="0">
                <a:solidFill>
                  <a:srgbClr val="C00000"/>
                </a:solidFill>
                <a:latin typeface="Times New Roman" panose="02020603050405020304"/>
                <a:ea typeface="华文细黑" panose="02010600040101010101" charset="-122"/>
                <a:cs typeface="Times New Roman" panose="02020603050405020304"/>
              </a:rPr>
              <a:t>史诗</a:t>
            </a:r>
            <a:endParaRPr lang="en-US" altLang="zh-CN" sz="2400" kern="100" dirty="0">
              <a:solidFill>
                <a:srgbClr val="C00000"/>
              </a:solidFill>
              <a:latin typeface="宋体" panose="02010600030101010101" pitchFamily="2" charset="-122"/>
              <a:cs typeface="Courier New" panose="02070309020205020404"/>
            </a:endParaRPr>
          </a:p>
          <a:p>
            <a:pPr algn="just">
              <a:lnSpc>
                <a:spcPts val="4800"/>
              </a:lnSpc>
              <a:spcAft>
                <a:spcPts val="0"/>
              </a:spcAft>
            </a:pPr>
            <a:r>
              <a:rPr lang="zh-CN" altLang="en-US" sz="2400" kern="100" dirty="0" smtClean="0">
                <a:latin typeface="Times New Roman" panose="02020603050405020304"/>
                <a:ea typeface="华文细黑" panose="02010600040101010101" charset="-122"/>
                <a:cs typeface="Times New Roman" panose="02020603050405020304"/>
              </a:rPr>
              <a:t>题材：</a:t>
            </a:r>
            <a:r>
              <a:rPr lang="zh-CN" altLang="zh-CN" sz="2400" kern="100" dirty="0" smtClean="0">
                <a:latin typeface="Times New Roman" panose="02020603050405020304"/>
                <a:ea typeface="华文细黑" panose="02010600040101010101" charset="-122"/>
                <a:cs typeface="Times New Roman" panose="02020603050405020304"/>
              </a:rPr>
              <a:t>凭吊</a:t>
            </a:r>
            <a:r>
              <a:rPr lang="zh-CN" altLang="zh-CN" sz="2400" kern="100" dirty="0">
                <a:latin typeface="Times New Roman" panose="02020603050405020304"/>
                <a:ea typeface="华文细黑" panose="02010600040101010101" charset="-122"/>
                <a:cs typeface="Times New Roman" panose="02020603050405020304"/>
              </a:rPr>
              <a:t>古迹</a:t>
            </a:r>
            <a:r>
              <a:rPr lang="zh-CN" altLang="zh-CN" sz="2400" kern="100" dirty="0" smtClean="0">
                <a:latin typeface="Times New Roman" panose="02020603050405020304"/>
                <a:ea typeface="华文细黑" panose="02010600040101010101" charset="-122"/>
                <a:cs typeface="Times New Roman" panose="02020603050405020304"/>
              </a:rPr>
              <a:t>、</a:t>
            </a:r>
            <a:r>
              <a:rPr lang="zh-CN" altLang="en-US" sz="2400" kern="100" dirty="0" smtClean="0">
                <a:latin typeface="Times New Roman" panose="02020603050405020304"/>
                <a:ea typeface="华文细黑" panose="02010600040101010101" charset="-122"/>
                <a:cs typeface="Times New Roman" panose="02020603050405020304"/>
              </a:rPr>
              <a:t>述</a:t>
            </a:r>
            <a:r>
              <a:rPr lang="zh-CN" altLang="zh-CN" sz="2400" kern="100" dirty="0" smtClean="0">
                <a:latin typeface="Times New Roman" panose="02020603050405020304"/>
                <a:ea typeface="华文细黑" panose="02010600040101010101" charset="-122"/>
                <a:cs typeface="Times New Roman" panose="02020603050405020304"/>
              </a:rPr>
              <a:t>历史</a:t>
            </a:r>
            <a:r>
              <a:rPr lang="zh-CN" altLang="zh-CN" sz="2400" kern="100" dirty="0">
                <a:latin typeface="Times New Roman" panose="02020603050405020304"/>
                <a:ea typeface="华文细黑" panose="02010600040101010101" charset="-122"/>
                <a:cs typeface="Times New Roman" panose="02020603050405020304"/>
              </a:rPr>
              <a:t>故事</a:t>
            </a:r>
            <a:r>
              <a:rPr lang="zh-CN" altLang="zh-CN" sz="2400" kern="100" dirty="0" smtClean="0">
                <a:latin typeface="Times New Roman" panose="02020603050405020304"/>
                <a:ea typeface="华文细黑" panose="02010600040101010101" charset="-122"/>
                <a:cs typeface="Times New Roman" panose="02020603050405020304"/>
              </a:rPr>
              <a:t>、</a:t>
            </a:r>
            <a:r>
              <a:rPr lang="zh-CN" altLang="en-US" sz="2400" kern="100" dirty="0" smtClean="0">
                <a:latin typeface="Times New Roman" panose="02020603050405020304"/>
                <a:ea typeface="华文细黑" panose="02010600040101010101" charset="-122"/>
                <a:cs typeface="Times New Roman" panose="02020603050405020304"/>
              </a:rPr>
              <a:t>怀</a:t>
            </a:r>
            <a:r>
              <a:rPr lang="zh-CN" altLang="zh-CN" sz="2400" kern="100" dirty="0" smtClean="0">
                <a:latin typeface="Times New Roman" panose="02020603050405020304"/>
                <a:ea typeface="华文细黑" panose="02010600040101010101" charset="-122"/>
                <a:cs typeface="Times New Roman" panose="02020603050405020304"/>
              </a:rPr>
              <a:t>古</a:t>
            </a:r>
            <a:r>
              <a:rPr lang="zh-CN" altLang="zh-CN" sz="2400" kern="100" dirty="0">
                <a:latin typeface="Times New Roman" panose="02020603050405020304"/>
                <a:ea typeface="华文细黑" panose="02010600040101010101" charset="-122"/>
                <a:cs typeface="Times New Roman" panose="02020603050405020304"/>
              </a:rPr>
              <a:t>人</a:t>
            </a:r>
            <a:r>
              <a:rPr lang="zh-CN" altLang="zh-CN" sz="2400" kern="100" dirty="0" smtClean="0">
                <a:latin typeface="Times New Roman" panose="02020603050405020304"/>
                <a:ea typeface="华文细黑" panose="02010600040101010101" charset="-122"/>
                <a:cs typeface="Times New Roman" panose="02020603050405020304"/>
              </a:rPr>
              <a:t>事迹，</a:t>
            </a:r>
            <a:endParaRPr lang="en-US" altLang="zh-CN" sz="2400" kern="100" dirty="0" smtClean="0">
              <a:latin typeface="Times New Roman" panose="02020603050405020304"/>
              <a:ea typeface="华文细黑" panose="02010600040101010101" charset="-122"/>
              <a:cs typeface="Times New Roman" panose="02020603050405020304"/>
            </a:endParaRPr>
          </a:p>
          <a:p>
            <a:pPr algn="just">
              <a:lnSpc>
                <a:spcPts val="4800"/>
              </a:lnSpc>
              <a:spcAft>
                <a:spcPts val="0"/>
              </a:spcAft>
            </a:pPr>
            <a:r>
              <a:rPr lang="zh-CN" altLang="en-US" sz="2400" kern="100" dirty="0" smtClean="0">
                <a:latin typeface="Times New Roman" panose="02020603050405020304"/>
                <a:ea typeface="华文细黑" panose="02010600040101010101" charset="-122"/>
                <a:cs typeface="Times New Roman" panose="02020603050405020304"/>
              </a:rPr>
              <a:t>主题：</a:t>
            </a:r>
            <a:r>
              <a:rPr lang="zh-CN" altLang="zh-CN" sz="2400" kern="100" dirty="0" smtClean="0">
                <a:latin typeface="Times New Roman" panose="02020603050405020304"/>
                <a:ea typeface="华文细黑" panose="02010600040101010101" charset="-122"/>
                <a:cs typeface="Times New Roman" panose="02020603050405020304"/>
              </a:rPr>
              <a:t>借以</a:t>
            </a:r>
            <a:r>
              <a:rPr lang="zh-CN" altLang="zh-CN" sz="2400" kern="100" dirty="0">
                <a:latin typeface="Times New Roman" panose="02020603050405020304"/>
                <a:ea typeface="华文细黑" panose="02010600040101010101" charset="-122"/>
                <a:cs typeface="Times New Roman" panose="02020603050405020304"/>
              </a:rPr>
              <a:t>抒发情怀，讽刺时事</a:t>
            </a:r>
            <a:r>
              <a:rPr lang="zh-CN" altLang="zh-CN" sz="2400" kern="100" dirty="0" smtClean="0">
                <a:latin typeface="Times New Roman" panose="02020603050405020304"/>
                <a:ea typeface="华文细黑" panose="02010600040101010101" charset="-122"/>
                <a:cs typeface="Times New Roman" panose="02020603050405020304"/>
              </a:rPr>
              <a:t>。</a:t>
            </a:r>
            <a:endParaRPr lang="en-US" altLang="zh-CN" sz="2400" kern="100" dirty="0" smtClean="0">
              <a:latin typeface="Times New Roman" panose="02020603050405020304"/>
              <a:ea typeface="华文细黑" panose="02010600040101010101" charset="-122"/>
              <a:cs typeface="Times New Roman" panose="02020603050405020304"/>
            </a:endParaRPr>
          </a:p>
          <a:p>
            <a:pPr algn="just">
              <a:lnSpc>
                <a:spcPts val="3600"/>
              </a:lnSpc>
              <a:spcAft>
                <a:spcPts val="0"/>
              </a:spcAft>
            </a:pPr>
            <a:r>
              <a:rPr lang="zh-CN" altLang="en-US" sz="2400" kern="100" dirty="0" smtClean="0">
                <a:latin typeface="Times New Roman" panose="02020603050405020304"/>
                <a:ea typeface="华文细黑" panose="02010600040101010101" charset="-122"/>
                <a:cs typeface="Times New Roman" panose="02020603050405020304"/>
              </a:rPr>
              <a:t>标志：</a:t>
            </a:r>
            <a:r>
              <a:rPr lang="zh-CN" altLang="zh-CN" sz="2400" kern="100" dirty="0" smtClean="0">
                <a:latin typeface="Times New Roman" panose="02020603050405020304"/>
                <a:ea typeface="华文细黑" panose="02010600040101010101" charset="-122"/>
                <a:cs typeface="Times New Roman" panose="02020603050405020304"/>
              </a:rPr>
              <a:t>诗</a:t>
            </a:r>
            <a:r>
              <a:rPr lang="zh-CN" altLang="zh-CN" sz="2400" kern="100" dirty="0">
                <a:latin typeface="Times New Roman" panose="02020603050405020304"/>
                <a:ea typeface="华文细黑" panose="02010600040101010101" charset="-122"/>
                <a:cs typeface="Times New Roman" panose="02020603050405020304"/>
              </a:rPr>
              <a:t>题中往往含有</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咏史</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怀古</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览古</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等字样，有的干脆以被歌咏的历史人物、历史事件为题</a:t>
            </a:r>
            <a:r>
              <a:rPr lang="zh-CN" altLang="zh-CN" sz="2400" kern="100" dirty="0" smtClean="0">
                <a:latin typeface="Times New Roman" panose="02020603050405020304"/>
                <a:ea typeface="华文细黑" panose="02010600040101010101" charset="-122"/>
                <a:cs typeface="Times New Roman" panose="02020603050405020304"/>
              </a:rPr>
              <a:t>。</a:t>
            </a:r>
            <a:endParaRPr lang="en-US" altLang="zh-CN" sz="2400" kern="100" dirty="0" smtClean="0">
              <a:latin typeface="Times New Roman" panose="02020603050405020304"/>
              <a:ea typeface="华文细黑" panose="02010600040101010101" charset="-122"/>
              <a:cs typeface="Times New Roman" panose="02020603050405020304"/>
            </a:endParaRPr>
          </a:p>
        </p:txBody>
      </p:sp>
      <p:sp>
        <p:nvSpPr>
          <p:cNvPr id="3" name="矩形 2"/>
          <p:cNvSpPr/>
          <p:nvPr/>
        </p:nvSpPr>
        <p:spPr>
          <a:xfrm>
            <a:off x="1043608" y="843558"/>
            <a:ext cx="5256584"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9592" y="1419622"/>
            <a:ext cx="3888432"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516216" y="699542"/>
            <a:ext cx="902811" cy="523220"/>
          </a:xfrm>
          <a:prstGeom prst="rect">
            <a:avLst/>
          </a:prstGeom>
          <a:solidFill>
            <a:srgbClr val="FFFF00"/>
          </a:solidFill>
        </p:spPr>
        <p:txBody>
          <a:bodyPr wrap="none">
            <a:spAutoFit/>
          </a:bodyPr>
          <a:lstStyle/>
          <a:p>
            <a:r>
              <a:rPr lang="zh-CN" altLang="zh-CN" sz="2800" b="1" kern="100" dirty="0" smtClean="0">
                <a:solidFill>
                  <a:srgbClr val="FF0000"/>
                </a:solidFill>
                <a:latin typeface="Times New Roman" panose="02020603050405020304"/>
                <a:ea typeface="华文细黑" panose="02010600040101010101" charset="-122"/>
                <a:cs typeface="Times New Roman" panose="02020603050405020304"/>
              </a:rPr>
              <a:t>手段</a:t>
            </a:r>
            <a:endParaRPr lang="zh-CN" altLang="en-US" sz="2800" b="1" dirty="0">
              <a:solidFill>
                <a:srgbClr val="FF0000"/>
              </a:solidFill>
            </a:endParaRPr>
          </a:p>
        </p:txBody>
      </p:sp>
      <p:sp>
        <p:nvSpPr>
          <p:cNvPr id="7" name="矩形 6"/>
          <p:cNvSpPr/>
          <p:nvPr/>
        </p:nvSpPr>
        <p:spPr>
          <a:xfrm>
            <a:off x="5292080" y="1347614"/>
            <a:ext cx="906017" cy="523220"/>
          </a:xfrm>
          <a:prstGeom prst="rect">
            <a:avLst/>
          </a:prstGeom>
          <a:solidFill>
            <a:srgbClr val="FFFF00"/>
          </a:solidFill>
        </p:spPr>
        <p:txBody>
          <a:bodyPr wrap="none">
            <a:spAutoFit/>
          </a:bodyPr>
          <a:lstStyle/>
          <a:p>
            <a:r>
              <a:rPr lang="zh-CN" altLang="en-US" sz="2800" b="1" dirty="0" smtClean="0">
                <a:solidFill>
                  <a:srgbClr val="FF0000"/>
                </a:solidFill>
              </a:rPr>
              <a:t>目的</a:t>
            </a:r>
            <a:endParaRPr lang="zh-CN" altLang="en-US" sz="2800" b="1" dirty="0">
              <a:solidFill>
                <a:srgbClr val="FF0000"/>
              </a:solidFill>
            </a:endParaRPr>
          </a:p>
        </p:txBody>
      </p:sp>
      <p:sp>
        <p:nvSpPr>
          <p:cNvPr id="8" name="TextBox 7"/>
          <p:cNvSpPr txBox="1"/>
          <p:nvPr/>
        </p:nvSpPr>
        <p:spPr>
          <a:xfrm>
            <a:off x="-612576" y="2835176"/>
            <a:ext cx="9937104" cy="1938992"/>
          </a:xfrm>
          <a:prstGeom prst="rect">
            <a:avLst/>
          </a:prstGeom>
          <a:noFill/>
        </p:spPr>
        <p:txBody>
          <a:bodyPr wrap="square" rtlCol="0">
            <a:spAutoFit/>
          </a:bodyPr>
          <a:lstStyle/>
          <a:p>
            <a:pPr indent="660400">
              <a:lnSpc>
                <a:spcPct val="150000"/>
              </a:lnSpc>
              <a:spcAft>
                <a:spcPts val="0"/>
              </a:spcAft>
            </a:pPr>
            <a:r>
              <a:rPr lang="zh-CN" altLang="zh-CN" sz="2400" kern="100" dirty="0" smtClean="0">
                <a:latin typeface="Times New Roman" panose="02020603050405020304"/>
                <a:ea typeface="华文细黑" panose="02010600040101010101" charset="-122"/>
                <a:cs typeface="Times New Roman" panose="02020603050405020304"/>
              </a:rPr>
              <a:t>结构：</a:t>
            </a:r>
            <a:r>
              <a:rPr lang="zh-CN" altLang="zh-CN" sz="2400" kern="100" dirty="0">
                <a:latin typeface="Times New Roman" panose="02020603050405020304"/>
                <a:ea typeface="华文细黑" panose="02010600040101010101" charset="-122"/>
                <a:cs typeface="Times New Roman" panose="02020603050405020304"/>
              </a:rPr>
              <a:t>临古地</a:t>
            </a:r>
            <a:r>
              <a:rPr lang="en-US" altLang="zh-CN" sz="2400" kern="100" dirty="0">
                <a:latin typeface="Times New Roman" panose="02020603050405020304"/>
                <a:ea typeface="华文细黑" panose="02010600040101010101"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思古人</a:t>
            </a:r>
            <a:r>
              <a:rPr lang="en-US" altLang="zh-CN" sz="2400" kern="100" dirty="0">
                <a:latin typeface="Times New Roman" panose="02020603050405020304"/>
                <a:ea typeface="华文细黑" panose="02010600040101010101"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忆</a:t>
            </a:r>
            <a:r>
              <a:rPr lang="zh-CN" altLang="zh-CN" sz="2400" kern="100" dirty="0" smtClean="0">
                <a:latin typeface="Times New Roman" panose="02020603050405020304"/>
                <a:ea typeface="华文细黑" panose="02010600040101010101" charset="-122"/>
                <a:cs typeface="Times New Roman" panose="02020603050405020304"/>
              </a:rPr>
              <a:t>其事</a:t>
            </a:r>
            <a:r>
              <a:rPr lang="en-US" altLang="zh-CN" sz="2400" kern="100" dirty="0">
                <a:latin typeface="Times New Roman" panose="02020603050405020304"/>
                <a:ea typeface="华文细黑" panose="02010600040101010101"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抒己志。</a:t>
            </a:r>
            <a:endParaRPr lang="zh-CN" altLang="zh-CN" sz="2400" kern="100" dirty="0">
              <a:latin typeface="宋体" panose="02010600030101010101" pitchFamily="2" charset="-122"/>
              <a:cs typeface="Courier New" panose="02070309020205020404"/>
            </a:endParaRPr>
          </a:p>
          <a:p>
            <a:pPr indent="660400">
              <a:spcAft>
                <a:spcPts val="0"/>
              </a:spcAft>
            </a:pPr>
            <a:r>
              <a:rPr lang="zh-CN" altLang="zh-CN" sz="2400" kern="100" dirty="0" smtClean="0">
                <a:latin typeface="Times New Roman" panose="02020603050405020304"/>
                <a:ea typeface="华文细黑" panose="02010600040101010101" charset="-122"/>
                <a:cs typeface="Times New Roman" panose="02020603050405020304"/>
              </a:rPr>
              <a:t>内容：国家</a:t>
            </a:r>
            <a:r>
              <a:rPr lang="en-US" altLang="zh-CN" sz="2400" kern="100" dirty="0" smtClean="0">
                <a:latin typeface="Times New Roman" panose="02020603050405020304"/>
                <a:ea typeface="华文细黑" panose="02010600040101010101"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国运衰微；</a:t>
            </a:r>
            <a:r>
              <a:rPr lang="zh-CN" altLang="zh-CN" sz="2400" kern="100" dirty="0" smtClean="0">
                <a:latin typeface="Times New Roman" panose="02020603050405020304"/>
                <a:ea typeface="华文细黑" panose="02010600040101010101" charset="-122"/>
                <a:cs typeface="Times New Roman" panose="02020603050405020304"/>
              </a:rPr>
              <a:t>统治者</a:t>
            </a:r>
            <a:r>
              <a:rPr lang="en-US" altLang="zh-CN" sz="2400" kern="100" dirty="0" smtClean="0">
                <a:latin typeface="Times New Roman" panose="02020603050405020304"/>
                <a:ea typeface="华文细黑" panose="02010600040101010101"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荒淫奢侈</a:t>
            </a:r>
            <a:r>
              <a:rPr lang="zh-CN" altLang="zh-CN" sz="2400" kern="100" dirty="0" smtClean="0">
                <a:latin typeface="Times New Roman" panose="02020603050405020304"/>
                <a:ea typeface="华文细黑" panose="02010600040101010101" charset="-122"/>
                <a:cs typeface="Times New Roman" panose="02020603050405020304"/>
              </a:rPr>
              <a:t>；名地</a:t>
            </a:r>
            <a:r>
              <a:rPr lang="en-US" altLang="zh-CN" sz="2400" kern="100" dirty="0" smtClean="0">
                <a:latin typeface="Times New Roman" panose="02020603050405020304"/>
                <a:ea typeface="华文细黑" panose="02010600040101010101"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昔盛今衰</a:t>
            </a:r>
            <a:r>
              <a:rPr lang="zh-CN" altLang="zh-CN" sz="2400" kern="100" dirty="0" smtClean="0">
                <a:latin typeface="Times New Roman" panose="02020603050405020304"/>
                <a:ea typeface="华文细黑" panose="02010600040101010101" charset="-122"/>
                <a:cs typeface="Times New Roman" panose="02020603050405020304"/>
              </a:rPr>
              <a:t>；</a:t>
            </a:r>
            <a:endParaRPr lang="en-US" altLang="zh-CN" sz="2400" kern="100" dirty="0" smtClean="0">
              <a:latin typeface="Times New Roman" panose="02020603050405020304"/>
              <a:ea typeface="华文细黑" panose="02010600040101010101" charset="-122"/>
              <a:cs typeface="Times New Roman" panose="02020603050405020304"/>
            </a:endParaRPr>
          </a:p>
          <a:p>
            <a:pPr indent="660400">
              <a:spcAft>
                <a:spcPts val="0"/>
              </a:spcAft>
            </a:pPr>
            <a:r>
              <a:rPr lang="en-US" altLang="zh-CN" sz="2400" kern="100" dirty="0" smtClean="0">
                <a:latin typeface="Times New Roman" panose="02020603050405020304"/>
                <a:ea typeface="华文细黑" panose="02010600040101010101" charset="-122"/>
                <a:cs typeface="Times New Roman" panose="02020603050405020304"/>
              </a:rPr>
              <a:t>            </a:t>
            </a:r>
            <a:r>
              <a:rPr lang="zh-CN" altLang="zh-CN" sz="2400" kern="100" dirty="0" smtClean="0">
                <a:latin typeface="Times New Roman" panose="02020603050405020304"/>
                <a:ea typeface="华文细黑" panose="02010600040101010101" charset="-122"/>
                <a:cs typeface="Times New Roman" panose="02020603050405020304"/>
              </a:rPr>
              <a:t>古人</a:t>
            </a:r>
            <a:r>
              <a:rPr lang="en-US" altLang="zh-CN" sz="2400" kern="100" dirty="0">
                <a:latin typeface="Times New Roman" panose="02020603050405020304"/>
                <a:ea typeface="华文细黑" panose="02010600040101010101"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壮志难酬，忧国伤时</a:t>
            </a:r>
            <a:r>
              <a:rPr lang="zh-CN" altLang="zh-CN" sz="2400" kern="100" dirty="0" smtClean="0">
                <a:latin typeface="Times New Roman" panose="02020603050405020304"/>
                <a:ea typeface="华文细黑" panose="02010600040101010101" charset="-122"/>
                <a:cs typeface="Times New Roman" panose="02020603050405020304"/>
              </a:rPr>
              <a:t>，孤寂</a:t>
            </a:r>
            <a:r>
              <a:rPr lang="zh-CN" altLang="zh-CN" sz="2400" kern="100" dirty="0">
                <a:latin typeface="Times New Roman" panose="02020603050405020304"/>
                <a:ea typeface="华文细黑" panose="02010600040101010101" charset="-122"/>
                <a:cs typeface="Times New Roman" panose="02020603050405020304"/>
              </a:rPr>
              <a:t>失意</a:t>
            </a:r>
            <a:r>
              <a:rPr lang="zh-CN" altLang="zh-CN" sz="2400" kern="100" dirty="0" smtClean="0">
                <a:latin typeface="Times New Roman" panose="02020603050405020304"/>
                <a:ea typeface="华文细黑" panose="02010600040101010101" charset="-122"/>
                <a:cs typeface="Times New Roman" panose="02020603050405020304"/>
              </a:rPr>
              <a:t>。</a:t>
            </a:r>
            <a:endParaRPr lang="en-US" altLang="zh-CN" sz="2400" kern="100" dirty="0">
              <a:latin typeface="宋体" panose="02010600030101010101" pitchFamily="2" charset="-122"/>
              <a:cs typeface="Courier New" panose="02070309020205020404"/>
            </a:endParaRPr>
          </a:p>
          <a:p>
            <a:pPr indent="660400">
              <a:lnSpc>
                <a:spcPct val="150000"/>
              </a:lnSpc>
              <a:spcAft>
                <a:spcPts val="0"/>
              </a:spcAft>
            </a:pPr>
            <a:r>
              <a:rPr lang="zh-CN" altLang="zh-CN" sz="2400" dirty="0" smtClean="0">
                <a:latin typeface="Times New Roman" panose="02020603050405020304"/>
                <a:ea typeface="华文细黑" panose="02010600040101010101" charset="-122"/>
                <a:cs typeface="Times New Roman" panose="02020603050405020304"/>
              </a:rPr>
              <a:t>手法</a:t>
            </a:r>
            <a:r>
              <a:rPr lang="zh-CN" altLang="en-US" sz="2400" dirty="0" smtClean="0">
                <a:latin typeface="Times New Roman" panose="02020603050405020304"/>
                <a:ea typeface="华文细黑" panose="02010600040101010101" charset="-122"/>
                <a:cs typeface="Times New Roman" panose="02020603050405020304"/>
              </a:rPr>
              <a:t>：</a:t>
            </a:r>
            <a:r>
              <a:rPr lang="zh-CN" altLang="zh-CN" sz="2400" dirty="0" smtClean="0">
                <a:latin typeface="Times New Roman" panose="02020603050405020304"/>
                <a:ea typeface="华文细黑" panose="02010600040101010101" charset="-122"/>
                <a:cs typeface="Times New Roman" panose="02020603050405020304"/>
              </a:rPr>
              <a:t>用典</a:t>
            </a:r>
            <a:r>
              <a:rPr lang="zh-CN" altLang="zh-CN" sz="2400" dirty="0">
                <a:latin typeface="Times New Roman" panose="02020603050405020304"/>
                <a:ea typeface="华文细黑" panose="02010600040101010101" charset="-122"/>
                <a:cs typeface="Times New Roman" panose="02020603050405020304"/>
              </a:rPr>
              <a:t>、对比、借古讽今、吊古伤今等。</a:t>
            </a:r>
            <a:endParaRPr lang="zh-CN" altLang="zh-CN" sz="2400" kern="100" dirty="0">
              <a:latin typeface="宋体" panose="02010600030101010101" pitchFamily="2" charset="-122"/>
              <a:cs typeface="Courier New" panose="02070309020205020404"/>
            </a:endParaRPr>
          </a:p>
        </p:txBody>
      </p:sp>
      <p:sp>
        <p:nvSpPr>
          <p:cNvPr id="9" name="矩形 8"/>
          <p:cNvSpPr/>
          <p:nvPr/>
        </p:nvSpPr>
        <p:spPr>
          <a:xfrm>
            <a:off x="971600" y="3003798"/>
            <a:ext cx="5688632"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71600" y="3435846"/>
            <a:ext cx="7560840" cy="7200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15616" y="4299942"/>
            <a:ext cx="4824536"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52536" y="4703828"/>
            <a:ext cx="5147563" cy="439672"/>
          </a:xfrm>
          <a:prstGeom prst="rect">
            <a:avLst/>
          </a:prstGeom>
        </p:spPr>
        <p:txBody>
          <a:bodyPr wrap="none">
            <a:spAutoFit/>
          </a:bodyPr>
          <a:lstStyle/>
          <a:p>
            <a:pPr indent="266700">
              <a:lnSpc>
                <a:spcPts val="2900"/>
              </a:lnSpc>
              <a:spcAft>
                <a:spcPts val="0"/>
              </a:spcAft>
              <a:tabLst>
                <a:tab pos="1029335" algn="l"/>
                <a:tab pos="1850390" algn="l"/>
                <a:tab pos="2538095" algn="l"/>
                <a:tab pos="3221990" algn="l"/>
              </a:tabLst>
            </a:pPr>
            <a:r>
              <a:rPr lang="zh-CN" altLang="zh-CN" sz="2400" dirty="0" smtClean="0">
                <a:solidFill>
                  <a:srgbClr val="000000"/>
                </a:solidFill>
                <a:latin typeface="Times New Roman" panose="02020603050405020304" pitchFamily="18" charset="0"/>
                <a:cs typeface="Times New Roman" panose="02020603050405020304" pitchFamily="18" charset="0"/>
              </a:rPr>
              <a:t>风格</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或雄浑壮阔</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或含蓄沉郁。</a:t>
            </a:r>
            <a:endParaRPr lang="zh-CN" altLang="zh-CN" sz="2400" dirty="0">
              <a:solidFill>
                <a:srgbClr val="000000"/>
              </a:solidFill>
              <a:latin typeface="NEU-BZ-S92"/>
              <a:ea typeface="方正书宋_GBK"/>
              <a:cs typeface="Times New Roman" panose="02020603050405020304" pitchFamily="18" charset="0"/>
            </a:endParaRPr>
          </a:p>
        </p:txBody>
      </p:sp>
      <p:sp>
        <p:nvSpPr>
          <p:cNvPr id="13" name="矩形 12"/>
          <p:cNvSpPr/>
          <p:nvPr/>
        </p:nvSpPr>
        <p:spPr>
          <a:xfrm>
            <a:off x="1187624" y="4783460"/>
            <a:ext cx="4824536"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9" grpId="0" animBg="1"/>
      <p:bldP spid="10" grpId="0" animBg="1"/>
      <p:bldP spid="11"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95536" y="195486"/>
            <a:ext cx="3488455" cy="523220"/>
          </a:xfrm>
          <a:prstGeom prst="rect">
            <a:avLst/>
          </a:prstGeom>
          <a:noFill/>
          <a:ln w="9525">
            <a:noFill/>
            <a:miter lim="800000"/>
          </a:ln>
        </p:spPr>
        <p:txBody>
          <a:bodyPr wrap="none">
            <a:spAutoFit/>
          </a:bodyPr>
          <a:lstStyle/>
          <a:p>
            <a:r>
              <a:rPr lang="zh-CN" altLang="en-US" sz="2800" b="1" dirty="0" smtClean="0">
                <a:solidFill>
                  <a:srgbClr val="FF0000"/>
                </a:solidFill>
                <a:latin typeface="Times New Roman" panose="02020603050405020304" pitchFamily="18" charset="0"/>
                <a:ea typeface="黑体" panose="02010609060101010101" pitchFamily="49" charset="-122"/>
              </a:rPr>
              <a:t>怀古</a:t>
            </a:r>
            <a:r>
              <a:rPr lang="zh-CN" altLang="en-US" sz="2800" b="1" dirty="0">
                <a:solidFill>
                  <a:srgbClr val="FF0000"/>
                </a:solidFill>
                <a:latin typeface="Times New Roman" panose="02020603050405020304" pitchFamily="18" charset="0"/>
                <a:ea typeface="黑体" panose="02010609060101010101" pitchFamily="49" charset="-122"/>
              </a:rPr>
              <a:t>咏</a:t>
            </a:r>
            <a:r>
              <a:rPr lang="zh-CN" altLang="en-US" sz="2800" b="1" dirty="0" smtClean="0">
                <a:solidFill>
                  <a:srgbClr val="FF0000"/>
                </a:solidFill>
                <a:latin typeface="Times New Roman" panose="02020603050405020304" pitchFamily="18" charset="0"/>
                <a:ea typeface="黑体" panose="02010609060101010101" pitchFamily="49" charset="-122"/>
              </a:rPr>
              <a:t>史诗鉴赏提要</a:t>
            </a:r>
            <a:r>
              <a:rPr lang="zh-CN" altLang="en-US" dirty="0" smtClean="0">
                <a:solidFill>
                  <a:srgbClr val="FF0000"/>
                </a:solidFill>
                <a:latin typeface="Times New Roman" panose="02020603050405020304" pitchFamily="18" charset="0"/>
              </a:rPr>
              <a:t> </a:t>
            </a:r>
            <a:endParaRPr lang="zh-CN" altLang="en-US" dirty="0">
              <a:solidFill>
                <a:srgbClr val="FF0000"/>
              </a:solidFill>
              <a:latin typeface="Times New Roman" panose="02020603050405020304" pitchFamily="18" charset="0"/>
            </a:endParaRPr>
          </a:p>
        </p:txBody>
      </p:sp>
      <p:sp>
        <p:nvSpPr>
          <p:cNvPr id="69635" name="Text Box 3"/>
          <p:cNvSpPr txBox="1">
            <a:spLocks noChangeArrowheads="1"/>
          </p:cNvSpPr>
          <p:nvPr/>
        </p:nvSpPr>
        <p:spPr bwMode="auto">
          <a:xfrm>
            <a:off x="251520" y="699542"/>
            <a:ext cx="9324975" cy="4573560"/>
          </a:xfrm>
          <a:prstGeom prst="rect">
            <a:avLst/>
          </a:prstGeom>
          <a:noFill/>
          <a:ln w="9525">
            <a:noFill/>
            <a:miter lim="800000"/>
          </a:ln>
        </p:spPr>
        <p:txBody>
          <a:bodyPr>
            <a:spAutoFit/>
          </a:bodyPr>
          <a:lstStyle/>
          <a:p>
            <a:pPr>
              <a:lnSpc>
                <a:spcPct val="120000"/>
              </a:lnSpc>
            </a:pPr>
            <a:r>
              <a:rPr lang="zh-CN" altLang="en-US" sz="2800" b="1" dirty="0" smtClean="0">
                <a:latin typeface="宋体" panose="02010600030101010101" pitchFamily="2" charset="-122"/>
              </a:rPr>
              <a:t>鉴赏</a:t>
            </a:r>
            <a:r>
              <a:rPr lang="zh-CN" altLang="en-US" sz="2800" b="1" dirty="0">
                <a:latin typeface="宋体" panose="02010600030101010101" pitchFamily="2" charset="-122"/>
              </a:rPr>
              <a:t>咏史诗，先要弄懂一些问题：</a:t>
            </a:r>
            <a:endParaRPr lang="zh-CN" altLang="en-US" sz="2800" b="1" dirty="0">
              <a:latin typeface="宋体" panose="02010600030101010101" pitchFamily="2" charset="-122"/>
            </a:endParaRPr>
          </a:p>
          <a:p>
            <a:pPr>
              <a:lnSpc>
                <a:spcPct val="120000"/>
              </a:lnSpc>
            </a:pPr>
            <a:r>
              <a:rPr lang="zh-CN" altLang="en-US" sz="2800" b="1" dirty="0">
                <a:latin typeface="宋体" panose="02010600030101010101" pitchFamily="2" charset="-122"/>
              </a:rPr>
              <a:t>１诗人所描写的古人、往事是怎样的；</a:t>
            </a:r>
            <a:endParaRPr lang="zh-CN" altLang="en-US" sz="2800" b="1" dirty="0">
              <a:latin typeface="宋体" panose="02010600030101010101" pitchFamily="2" charset="-122"/>
            </a:endParaRPr>
          </a:p>
          <a:p>
            <a:pPr>
              <a:lnSpc>
                <a:spcPct val="200000"/>
              </a:lnSpc>
            </a:pPr>
            <a:r>
              <a:rPr lang="zh-CN" altLang="en-US" sz="2800" b="1" dirty="0">
                <a:latin typeface="宋体" panose="02010600030101010101" pitchFamily="2" charset="-122"/>
              </a:rPr>
              <a:t>２诗人为什么要写这个古人；</a:t>
            </a:r>
            <a:endParaRPr lang="zh-CN" altLang="en-US" sz="2800" b="1" dirty="0">
              <a:latin typeface="宋体" panose="02010600030101010101" pitchFamily="2" charset="-122"/>
            </a:endParaRPr>
          </a:p>
          <a:p>
            <a:pPr>
              <a:lnSpc>
                <a:spcPct val="200000"/>
              </a:lnSpc>
            </a:pPr>
            <a:r>
              <a:rPr lang="zh-CN" altLang="en-US" sz="2800" b="1" dirty="0">
                <a:latin typeface="宋体" panose="02010600030101010101" pitchFamily="2" charset="-122"/>
              </a:rPr>
              <a:t>３这段往事，他在诗中表现出什么态度；</a:t>
            </a:r>
            <a:endParaRPr lang="zh-CN" altLang="en-US" sz="2800" b="1" dirty="0">
              <a:latin typeface="宋体" panose="02010600030101010101" pitchFamily="2" charset="-122"/>
            </a:endParaRPr>
          </a:p>
          <a:p>
            <a:pPr>
              <a:lnSpc>
                <a:spcPct val="200000"/>
              </a:lnSpc>
            </a:pPr>
            <a:r>
              <a:rPr lang="zh-CN" altLang="en-US" sz="2800" b="1" dirty="0">
                <a:latin typeface="宋体" panose="02010600030101010101" pitchFamily="2" charset="-122"/>
              </a:rPr>
              <a:t>４这种态度又是运用什么方法来表达的；</a:t>
            </a:r>
            <a:endParaRPr lang="zh-CN" altLang="en-US" sz="2800" b="1" dirty="0">
              <a:latin typeface="宋体" panose="02010600030101010101" pitchFamily="2" charset="-122"/>
            </a:endParaRPr>
          </a:p>
          <a:p>
            <a:pPr>
              <a:lnSpc>
                <a:spcPct val="200000"/>
              </a:lnSpc>
            </a:pPr>
            <a:endParaRPr lang="en-US" altLang="zh-CN" sz="2800" b="1" dirty="0">
              <a:latin typeface="宋体" panose="02010600030101010101" pitchFamily="2" charset="-122"/>
            </a:endParaRPr>
          </a:p>
        </p:txBody>
      </p:sp>
      <p:sp>
        <p:nvSpPr>
          <p:cNvPr id="4" name="矩形 3"/>
          <p:cNvSpPr/>
          <p:nvPr/>
        </p:nvSpPr>
        <p:spPr>
          <a:xfrm>
            <a:off x="251520" y="1635646"/>
            <a:ext cx="8892480" cy="369332"/>
          </a:xfrm>
          <a:prstGeom prst="rect">
            <a:avLst/>
          </a:prstGeom>
        </p:spPr>
        <p:txBody>
          <a:bodyPr wrap="square">
            <a:spAutoFit/>
          </a:bodyPr>
          <a:lstStyle/>
          <a:p>
            <a:r>
              <a:rPr lang="zh-CN" altLang="zh-CN" b="1" kern="100" dirty="0" smtClean="0">
                <a:solidFill>
                  <a:srgbClr val="FF0000"/>
                </a:solidFill>
                <a:latin typeface="Times New Roman" panose="02020603050405020304"/>
                <a:ea typeface="华文细黑" panose="02010600040101010101" charset="-122"/>
                <a:cs typeface="Times New Roman" panose="02020603050405020304"/>
              </a:rPr>
              <a:t>要弄清作品所涉及的史实、有关人物。</a:t>
            </a:r>
            <a:r>
              <a:rPr lang="zh-CN" altLang="en-US" b="1" kern="100" dirty="0" smtClean="0">
                <a:solidFill>
                  <a:srgbClr val="FF0000"/>
                </a:solidFill>
                <a:latin typeface="Times New Roman" panose="02020603050405020304"/>
                <a:ea typeface="华文细黑" panose="02010600040101010101" charset="-122"/>
                <a:cs typeface="Times New Roman" panose="02020603050405020304"/>
              </a:rPr>
              <a:t>特别是</a:t>
            </a:r>
            <a:r>
              <a:rPr lang="zh-CN" altLang="zh-CN" b="1" kern="100" dirty="0" smtClean="0">
                <a:solidFill>
                  <a:srgbClr val="FF0000"/>
                </a:solidFill>
                <a:latin typeface="Times New Roman" panose="02020603050405020304"/>
                <a:ea typeface="华文细黑" panose="02010600040101010101" charset="-122"/>
                <a:cs typeface="Times New Roman" panose="02020603050405020304"/>
              </a:rPr>
              <a:t>一些具有历史文化内涵的地名。</a:t>
            </a:r>
            <a:endParaRPr lang="zh-CN" altLang="en-US" b="1" dirty="0">
              <a:solidFill>
                <a:srgbClr val="FF0000"/>
              </a:solidFill>
            </a:endParaRPr>
          </a:p>
        </p:txBody>
      </p:sp>
      <p:sp>
        <p:nvSpPr>
          <p:cNvPr id="6" name="矩形 5"/>
          <p:cNvSpPr/>
          <p:nvPr/>
        </p:nvSpPr>
        <p:spPr>
          <a:xfrm>
            <a:off x="0" y="2355726"/>
            <a:ext cx="8964488" cy="646331"/>
          </a:xfrm>
          <a:prstGeom prst="rect">
            <a:avLst/>
          </a:prstGeom>
        </p:spPr>
        <p:txBody>
          <a:bodyPr wrap="square">
            <a:spAutoFit/>
          </a:bodyPr>
          <a:lstStyle/>
          <a:p>
            <a:pPr>
              <a:spcAft>
                <a:spcPts val="0"/>
              </a:spcAft>
            </a:pPr>
            <a:r>
              <a:rPr lang="zh-CN" altLang="zh-CN" b="1" kern="100" dirty="0" smtClean="0">
                <a:solidFill>
                  <a:srgbClr val="FF0000"/>
                </a:solidFill>
                <a:latin typeface="Times New Roman" panose="02020603050405020304"/>
                <a:ea typeface="华文细黑" panose="02010600040101010101" charset="-122"/>
                <a:cs typeface="Times New Roman" panose="02020603050405020304"/>
              </a:rPr>
              <a:t>要体会作者的意图及思想感情。怀古咏史诗大多是</a:t>
            </a:r>
            <a:r>
              <a:rPr lang="en-US" altLang="zh-CN" b="1" kern="100" dirty="0" smtClean="0">
                <a:solidFill>
                  <a:srgbClr val="FF0000"/>
                </a:solidFill>
                <a:latin typeface="宋体" panose="02010600030101010101" pitchFamily="2" charset="-122"/>
                <a:ea typeface="华文细黑" panose="02010600040101010101" charset="-122"/>
                <a:cs typeface="Times New Roman" panose="02020603050405020304"/>
              </a:rPr>
              <a:t>“</a:t>
            </a:r>
            <a:r>
              <a:rPr lang="zh-CN" altLang="zh-CN" b="1" kern="100" dirty="0" smtClean="0">
                <a:solidFill>
                  <a:srgbClr val="FF0000"/>
                </a:solidFill>
                <a:latin typeface="Times New Roman" panose="02020603050405020304"/>
                <a:ea typeface="华文细黑" panose="02010600040101010101" charset="-122"/>
                <a:cs typeface="Times New Roman" panose="02020603050405020304"/>
              </a:rPr>
              <a:t>借别人的酒，浇自己心中的块垒</a:t>
            </a:r>
            <a:r>
              <a:rPr lang="en-US" altLang="zh-CN" b="1" kern="100" dirty="0" smtClean="0">
                <a:solidFill>
                  <a:srgbClr val="FF0000"/>
                </a:solidFill>
                <a:latin typeface="宋体" panose="02010600030101010101" pitchFamily="2" charset="-122"/>
                <a:ea typeface="华文细黑" panose="02010600040101010101" charset="-122"/>
                <a:cs typeface="Times New Roman" panose="02020603050405020304"/>
              </a:rPr>
              <a:t>”</a:t>
            </a:r>
            <a:r>
              <a:rPr lang="zh-CN" altLang="zh-CN" b="1" kern="100" dirty="0" smtClean="0">
                <a:solidFill>
                  <a:srgbClr val="FF0000"/>
                </a:solidFill>
                <a:latin typeface="Times New Roman" panose="02020603050405020304"/>
                <a:ea typeface="华文细黑" panose="02010600040101010101" charset="-122"/>
                <a:cs typeface="Times New Roman" panose="02020603050405020304"/>
              </a:rPr>
              <a:t>，后代作家对尘封的往事发思古之情，一定有现实的因素。</a:t>
            </a:r>
            <a:endParaRPr lang="zh-CN" altLang="en-US" b="1" dirty="0">
              <a:solidFill>
                <a:srgbClr val="FF0000"/>
              </a:solidFill>
            </a:endParaRPr>
          </a:p>
        </p:txBody>
      </p:sp>
      <p:sp>
        <p:nvSpPr>
          <p:cNvPr id="7" name="矩形 6"/>
          <p:cNvSpPr/>
          <p:nvPr/>
        </p:nvSpPr>
        <p:spPr>
          <a:xfrm>
            <a:off x="107504" y="3219822"/>
            <a:ext cx="8784976" cy="646331"/>
          </a:xfrm>
          <a:prstGeom prst="rect">
            <a:avLst/>
          </a:prstGeom>
        </p:spPr>
        <p:txBody>
          <a:bodyPr wrap="square">
            <a:spAutoFit/>
          </a:bodyPr>
          <a:lstStyle/>
          <a:p>
            <a:pPr algn="just">
              <a:spcAft>
                <a:spcPts val="0"/>
              </a:spcAft>
            </a:pPr>
            <a:r>
              <a:rPr lang="zh-CN" altLang="en-US" b="1" kern="100" dirty="0" smtClean="0">
                <a:solidFill>
                  <a:srgbClr val="FF0000"/>
                </a:solidFill>
                <a:latin typeface="Times New Roman" panose="02020603050405020304"/>
                <a:ea typeface="华文细黑" panose="02010600040101010101" charset="-122"/>
                <a:cs typeface="Times New Roman" panose="02020603050405020304"/>
              </a:rPr>
              <a:t>①</a:t>
            </a:r>
            <a:r>
              <a:rPr lang="zh-CN" altLang="zh-CN" b="1" kern="100" dirty="0" smtClean="0">
                <a:solidFill>
                  <a:srgbClr val="FF0000"/>
                </a:solidFill>
                <a:latin typeface="Times New Roman" panose="02020603050405020304"/>
                <a:ea typeface="华文细黑" panose="02010600040101010101" charset="-122"/>
                <a:cs typeface="Times New Roman" panose="02020603050405020304"/>
              </a:rPr>
              <a:t>对历史作冷静的理性的思考，评判历史，发表观点，诗人只是旁观者，不置身其中，如杜牧《题乌江亭》。</a:t>
            </a:r>
            <a:r>
              <a:rPr lang="zh-CN" altLang="en-US" b="1" kern="100" dirty="0" smtClean="0">
                <a:solidFill>
                  <a:srgbClr val="FF0000"/>
                </a:solidFill>
                <a:latin typeface="Times New Roman" panose="02020603050405020304"/>
                <a:ea typeface="华文细黑" panose="02010600040101010101" charset="-122"/>
                <a:cs typeface="Times New Roman" panose="02020603050405020304"/>
              </a:rPr>
              <a:t>②</a:t>
            </a:r>
            <a:r>
              <a:rPr lang="zh-CN" altLang="zh-CN" b="1" kern="100" dirty="0" smtClean="0">
                <a:solidFill>
                  <a:srgbClr val="FF0000"/>
                </a:solidFill>
                <a:latin typeface="Times New Roman" panose="02020603050405020304"/>
                <a:ea typeface="华文细黑" panose="02010600040101010101" charset="-122"/>
                <a:cs typeface="Times New Roman" panose="02020603050405020304"/>
              </a:rPr>
              <a:t>把史实与现实联系在一起，或缅怀前贤，表达敬仰；</a:t>
            </a:r>
            <a:endParaRPr lang="zh-CN" altLang="en-US" b="1" dirty="0">
              <a:solidFill>
                <a:srgbClr val="FF0000"/>
              </a:solidFill>
            </a:endParaRPr>
          </a:p>
        </p:txBody>
      </p:sp>
      <p:sp>
        <p:nvSpPr>
          <p:cNvPr id="8" name="矩形 7"/>
          <p:cNvSpPr/>
          <p:nvPr/>
        </p:nvSpPr>
        <p:spPr>
          <a:xfrm>
            <a:off x="323528" y="4155926"/>
            <a:ext cx="8280920" cy="369332"/>
          </a:xfrm>
          <a:prstGeom prst="rect">
            <a:avLst/>
          </a:prstGeom>
        </p:spPr>
        <p:txBody>
          <a:bodyPr wrap="square">
            <a:spAutoFit/>
          </a:bodyPr>
          <a:lstStyle/>
          <a:p>
            <a:pPr algn="just">
              <a:spcAft>
                <a:spcPts val="0"/>
              </a:spcAft>
            </a:pPr>
            <a:r>
              <a:rPr lang="zh-CN" altLang="zh-CN" b="1" kern="100" dirty="0" smtClean="0">
                <a:solidFill>
                  <a:srgbClr val="FF0000"/>
                </a:solidFill>
                <a:latin typeface="Times New Roman" panose="02020603050405020304"/>
                <a:ea typeface="华文细黑" panose="02010600040101010101" charset="-122"/>
                <a:cs typeface="Times New Roman" panose="02020603050405020304"/>
              </a:rPr>
              <a:t>或类比对比，寄托伤感；或借古讽今，哀叹兴衰；或总结经验，以古谏今等</a:t>
            </a:r>
            <a:endParaRPr lang="zh-CN" alt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45404" y="335310"/>
            <a:ext cx="4329056" cy="4247317"/>
          </a:xfrm>
          <a:prstGeom prst="rect">
            <a:avLst/>
          </a:prstGeom>
          <a:noFill/>
        </p:spPr>
        <p:txBody>
          <a:bodyPr wrap="square" rtlCol="0">
            <a:spAutoFit/>
          </a:bodyPr>
          <a:lstStyle/>
          <a:p>
            <a:pPr algn="just">
              <a:lnSpc>
                <a:spcPct val="150000"/>
              </a:lnSpc>
              <a:spcAft>
                <a:spcPts val="0"/>
              </a:spcAft>
            </a:pPr>
            <a:r>
              <a:rPr lang="en-US" altLang="zh-CN" sz="2000" kern="100" dirty="0">
                <a:latin typeface="Times New Roman" panose="02020603050405020304"/>
                <a:ea typeface="华文细黑" panose="02010600040101010101" charset="-122"/>
                <a:cs typeface="Courier New" panose="02070309020205020404"/>
              </a:rPr>
              <a:t>(1)</a:t>
            </a:r>
            <a:r>
              <a:rPr lang="zh-CN" altLang="zh-CN" sz="2000" kern="100" dirty="0">
                <a:latin typeface="Times New Roman" panose="02020603050405020304"/>
                <a:ea typeface="华文细黑" panose="02010600040101010101" charset="-122"/>
                <a:cs typeface="Times New Roman" panose="02020603050405020304"/>
              </a:rPr>
              <a:t>首联写</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江自流</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，对应着</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凤去台空</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，同时又引出下联对</a:t>
            </a:r>
            <a:r>
              <a:rPr lang="en-US" altLang="zh-CN" sz="2000" kern="100" dirty="0" smtClean="0">
                <a:latin typeface="Times New Roman" panose="02020603050405020304"/>
                <a:ea typeface="华文细黑" panose="02010600040101010101" charset="-122"/>
                <a:cs typeface="Courier New" panose="02070309020205020404"/>
              </a:rPr>
              <a:t>___________________</a:t>
            </a:r>
            <a:r>
              <a:rPr lang="zh-CN" altLang="zh-CN" sz="2000" kern="100" dirty="0" smtClean="0">
                <a:latin typeface="Times New Roman" panose="02020603050405020304"/>
                <a:ea typeface="华文细黑" panose="02010600040101010101" charset="-122"/>
                <a:cs typeface="Times New Roman" panose="02020603050405020304"/>
              </a:rPr>
              <a:t>的</a:t>
            </a:r>
            <a:r>
              <a:rPr lang="zh-CN" altLang="zh-CN" sz="2000" kern="100" dirty="0">
                <a:latin typeface="Times New Roman" panose="02020603050405020304"/>
                <a:ea typeface="华文细黑" panose="02010600040101010101" charset="-122"/>
                <a:cs typeface="Times New Roman" panose="02020603050405020304"/>
              </a:rPr>
              <a:t>慨叹。</a:t>
            </a:r>
            <a:endParaRPr lang="zh-CN" altLang="zh-CN" sz="2000" kern="100" dirty="0">
              <a:latin typeface="宋体" panose="02010600030101010101" pitchFamily="2" charset="-122"/>
              <a:cs typeface="Courier New" panose="02070309020205020404"/>
            </a:endParaRPr>
          </a:p>
          <a:p>
            <a:pPr algn="just">
              <a:lnSpc>
                <a:spcPct val="150000"/>
              </a:lnSpc>
              <a:spcAft>
                <a:spcPts val="0"/>
              </a:spcAft>
            </a:pPr>
            <a:r>
              <a:rPr lang="en-US" altLang="zh-CN" sz="2000" kern="100" dirty="0">
                <a:latin typeface="Times New Roman" panose="02020603050405020304"/>
                <a:ea typeface="华文细黑" panose="02010600040101010101" charset="-122"/>
                <a:cs typeface="Courier New" panose="02070309020205020404"/>
              </a:rPr>
              <a:t>(2)</a:t>
            </a:r>
            <a:r>
              <a:rPr lang="zh-CN" altLang="zh-CN" sz="2000" kern="100" dirty="0">
                <a:latin typeface="Times New Roman" panose="02020603050405020304"/>
                <a:ea typeface="华文细黑" panose="02010600040101010101" charset="-122"/>
                <a:cs typeface="Times New Roman" panose="02020603050405020304"/>
              </a:rPr>
              <a:t>诗人为何要把吴、</a:t>
            </a:r>
            <a:r>
              <a:rPr lang="zh-CN" altLang="zh-CN" sz="2000" kern="100" dirty="0" smtClean="0">
                <a:latin typeface="Times New Roman" panose="02020603050405020304"/>
                <a:ea typeface="华文细黑" panose="02010600040101010101" charset="-122"/>
                <a:cs typeface="Times New Roman" panose="02020603050405020304"/>
              </a:rPr>
              <a:t>晋为</a:t>
            </a:r>
            <a:r>
              <a:rPr lang="zh-CN" altLang="zh-CN" sz="2000" kern="100" dirty="0">
                <a:latin typeface="Times New Roman" panose="02020603050405020304"/>
                <a:ea typeface="华文细黑" panose="02010600040101010101" charset="-122"/>
                <a:cs typeface="Times New Roman" panose="02020603050405020304"/>
              </a:rPr>
              <a:t>咏怀的对象？</a:t>
            </a:r>
            <a:endParaRPr lang="zh-CN" altLang="zh-CN" sz="2000" kern="100" dirty="0">
              <a:latin typeface="宋体" panose="02010600030101010101" pitchFamily="2" charset="-122"/>
              <a:cs typeface="Courier New" panose="02070309020205020404"/>
            </a:endParaRPr>
          </a:p>
          <a:p>
            <a:pPr algn="just">
              <a:lnSpc>
                <a:spcPct val="150000"/>
              </a:lnSpc>
              <a:spcAft>
                <a:spcPts val="0"/>
              </a:spcAft>
            </a:pPr>
            <a:r>
              <a:rPr lang="zh-CN" altLang="zh-CN" sz="2000" kern="100" dirty="0" smtClean="0">
                <a:latin typeface="Times New Roman" panose="02020603050405020304"/>
                <a:ea typeface="华文细黑" panose="02010600040101010101" charset="-122"/>
                <a:cs typeface="Times New Roman" panose="02020603050405020304"/>
              </a:rPr>
              <a:t>答</a:t>
            </a:r>
            <a:r>
              <a:rPr lang="en-US" altLang="zh-CN" sz="2000" kern="100" dirty="0" smtClean="0">
                <a:latin typeface="Times New Roman" panose="02020603050405020304"/>
                <a:ea typeface="华文细黑" panose="02010600040101010101" charset="-122"/>
                <a:cs typeface="Courier New" panose="02070309020205020404"/>
              </a:rPr>
              <a:t>______________________________</a:t>
            </a:r>
            <a:endParaRPr lang="zh-CN" altLang="zh-CN" sz="2000" kern="100" dirty="0">
              <a:latin typeface="宋体" panose="02010600030101010101" pitchFamily="2" charset="-122"/>
              <a:cs typeface="Courier New" panose="02070309020205020404"/>
            </a:endParaRPr>
          </a:p>
          <a:p>
            <a:pPr algn="just">
              <a:lnSpc>
                <a:spcPct val="150000"/>
              </a:lnSpc>
              <a:spcAft>
                <a:spcPts val="0"/>
              </a:spcAft>
            </a:pPr>
            <a:r>
              <a:rPr lang="en-US" altLang="zh-CN" sz="2000" u="sng" kern="100" dirty="0" smtClean="0">
                <a:latin typeface="Times New Roman" panose="02020603050405020304"/>
                <a:ea typeface="华文细黑" panose="02010600040101010101" charset="-122"/>
                <a:cs typeface="Courier New" panose="02070309020205020404"/>
              </a:rPr>
              <a:t> </a:t>
            </a:r>
            <a:r>
              <a:rPr lang="en-US" altLang="zh-CN" sz="2000" kern="100" dirty="0" smtClean="0">
                <a:latin typeface="Times New Roman" panose="02020603050405020304"/>
                <a:ea typeface="华文细黑" panose="02010600040101010101" charset="-122"/>
                <a:cs typeface="Courier New" panose="02070309020205020404"/>
              </a:rPr>
              <a:t>(</a:t>
            </a:r>
            <a:r>
              <a:rPr lang="en-US" altLang="zh-CN" sz="2000" kern="100" dirty="0">
                <a:latin typeface="Times New Roman" panose="02020603050405020304"/>
                <a:ea typeface="华文细黑" panose="02010600040101010101" charset="-122"/>
                <a:cs typeface="Courier New" panose="02070309020205020404"/>
              </a:rPr>
              <a:t>3)</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浮云蔽日</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是个比喻，再联系</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长安</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这个特定的所在，说说诗人愁的原因。</a:t>
            </a:r>
            <a:endParaRPr lang="zh-CN" altLang="zh-CN" sz="2000" kern="100" dirty="0">
              <a:latin typeface="宋体" panose="02010600030101010101" pitchFamily="2" charset="-122"/>
              <a:cs typeface="Courier New" panose="02070309020205020404"/>
            </a:endParaRPr>
          </a:p>
          <a:p>
            <a:pPr>
              <a:lnSpc>
                <a:spcPct val="150000"/>
              </a:lnSpc>
            </a:pPr>
            <a:r>
              <a:rPr lang="en-US" altLang="zh-CN" sz="2000" dirty="0" smtClean="0">
                <a:latin typeface="Times New Roman" panose="02020603050405020304"/>
                <a:ea typeface="华文细黑" panose="02010600040101010101" charset="-122"/>
              </a:rPr>
              <a:t>_______________________________</a:t>
            </a:r>
            <a:endParaRPr lang="zh-CN" altLang="zh-CN" sz="2000" kern="100" dirty="0">
              <a:solidFill>
                <a:schemeClr val="accent6">
                  <a:lumMod val="75000"/>
                </a:schemeClr>
              </a:solidFill>
              <a:latin typeface="Times New Roman" panose="02020603050405020304"/>
              <a:ea typeface="华文细黑" panose="02010600040101010101" charset="-122"/>
              <a:cs typeface="Times New Roman" panose="02020603050405020304"/>
            </a:endParaRPr>
          </a:p>
        </p:txBody>
      </p:sp>
      <p:sp>
        <p:nvSpPr>
          <p:cNvPr id="3" name="矩形 2"/>
          <p:cNvSpPr/>
          <p:nvPr/>
        </p:nvSpPr>
        <p:spPr>
          <a:xfrm>
            <a:off x="4716016" y="4011910"/>
            <a:ext cx="4244430" cy="553998"/>
          </a:xfrm>
          <a:prstGeom prst="rect">
            <a:avLst/>
          </a:prstGeom>
        </p:spPr>
        <p:txBody>
          <a:bodyPr wrap="square">
            <a:spAutoFit/>
          </a:bodyPr>
          <a:lstStyle/>
          <a:p>
            <a:pPr algn="just">
              <a:lnSpc>
                <a:spcPct val="150000"/>
              </a:lnSpc>
              <a:spcAft>
                <a:spcPts val="0"/>
              </a:spcAft>
            </a:pPr>
            <a:r>
              <a:rPr lang="en-US" altLang="zh-CN" sz="2000" kern="100" dirty="0" smtClean="0">
                <a:solidFill>
                  <a:srgbClr val="E46C0A"/>
                </a:solidFill>
                <a:latin typeface="Times New Roman" panose="02020603050405020304"/>
                <a:ea typeface="华文细黑" panose="02010600040101010101" charset="-122"/>
                <a:cs typeface="Times New Roman" panose="02020603050405020304"/>
              </a:rPr>
              <a:t> </a:t>
            </a:r>
            <a:r>
              <a:rPr lang="zh-CN" altLang="zh-CN" sz="2000" kern="100" dirty="0" smtClean="0">
                <a:solidFill>
                  <a:srgbClr val="E46C0A"/>
                </a:solidFill>
                <a:latin typeface="Times New Roman" panose="02020603050405020304"/>
                <a:ea typeface="华文细黑" panose="02010600040101010101" charset="-122"/>
                <a:cs typeface="Times New Roman" panose="02020603050405020304"/>
              </a:rPr>
              <a:t>君王</a:t>
            </a:r>
            <a:r>
              <a:rPr lang="zh-CN" altLang="zh-CN" sz="2000" kern="100" dirty="0">
                <a:solidFill>
                  <a:srgbClr val="E46C0A"/>
                </a:solidFill>
                <a:latin typeface="Times New Roman" panose="02020603050405020304"/>
                <a:ea typeface="华文细黑" panose="02010600040101010101" charset="-122"/>
                <a:cs typeface="Times New Roman" panose="02020603050405020304"/>
              </a:rPr>
              <a:t>被奸邪蒙蔽，自己不得任用。</a:t>
            </a:r>
            <a:endParaRPr lang="zh-CN" altLang="zh-CN" sz="2000" kern="100" dirty="0">
              <a:effectLst/>
              <a:latin typeface="宋体" panose="02010600030101010101" pitchFamily="2" charset="-122"/>
              <a:cs typeface="Courier New" panose="02070309020205020404"/>
            </a:endParaRPr>
          </a:p>
        </p:txBody>
      </p:sp>
      <p:sp>
        <p:nvSpPr>
          <p:cNvPr id="5" name="矩形 4"/>
          <p:cNvSpPr/>
          <p:nvPr/>
        </p:nvSpPr>
        <p:spPr>
          <a:xfrm>
            <a:off x="3707904" y="1203599"/>
            <a:ext cx="4244430" cy="1015663"/>
          </a:xfrm>
          <a:prstGeom prst="rect">
            <a:avLst/>
          </a:prstGeom>
        </p:spPr>
        <p:txBody>
          <a:bodyPr wrap="square">
            <a:spAutoFit/>
          </a:bodyPr>
          <a:lstStyle/>
          <a:p>
            <a:pPr algn="just">
              <a:lnSpc>
                <a:spcPct val="150000"/>
              </a:lnSpc>
              <a:spcAft>
                <a:spcPts val="0"/>
              </a:spcAft>
            </a:pPr>
            <a:r>
              <a:rPr lang="en-US" altLang="zh-CN" sz="2000" kern="100" dirty="0" smtClean="0">
                <a:solidFill>
                  <a:srgbClr val="E46C0A"/>
                </a:solidFill>
                <a:latin typeface="Times New Roman" panose="02020603050405020304"/>
                <a:ea typeface="华文细黑" panose="02010600040101010101" charset="-122"/>
                <a:cs typeface="Times New Roman" panose="02020603050405020304"/>
              </a:rPr>
              <a:t>            </a:t>
            </a:r>
            <a:r>
              <a:rPr lang="zh-CN" altLang="zh-CN" sz="2000" kern="100" dirty="0" smtClean="0">
                <a:solidFill>
                  <a:srgbClr val="E46C0A"/>
                </a:solidFill>
                <a:latin typeface="Times New Roman" panose="02020603050405020304"/>
                <a:ea typeface="华文细黑" panose="02010600040101010101" charset="-122"/>
                <a:cs typeface="Times New Roman" panose="02020603050405020304"/>
              </a:rPr>
              <a:t>六朝</a:t>
            </a:r>
            <a:r>
              <a:rPr lang="zh-CN" altLang="zh-CN" sz="2000" kern="100" dirty="0">
                <a:solidFill>
                  <a:srgbClr val="E46C0A"/>
                </a:solidFill>
                <a:latin typeface="Times New Roman" panose="02020603050405020304"/>
                <a:ea typeface="华文细黑" panose="02010600040101010101" charset="-122"/>
                <a:cs typeface="Times New Roman" panose="02020603050405020304"/>
              </a:rPr>
              <a:t>繁华一去不复返</a:t>
            </a:r>
            <a:endParaRPr lang="zh-CN" altLang="zh-CN" sz="2000" kern="100" dirty="0">
              <a:latin typeface="宋体" panose="02010600030101010101" pitchFamily="2" charset="-122"/>
              <a:cs typeface="Courier New" panose="02070309020205020404"/>
            </a:endParaRPr>
          </a:p>
          <a:p>
            <a:pPr algn="just">
              <a:lnSpc>
                <a:spcPct val="150000"/>
              </a:lnSpc>
              <a:spcAft>
                <a:spcPts val="0"/>
              </a:spcAft>
            </a:pPr>
            <a:r>
              <a:rPr lang="en-US" altLang="zh-CN" sz="2000" kern="100" dirty="0" smtClean="0">
                <a:solidFill>
                  <a:srgbClr val="E46C0A"/>
                </a:solidFill>
                <a:latin typeface="Times New Roman" panose="02020603050405020304"/>
                <a:ea typeface="华文细黑" panose="02010600040101010101" charset="-122"/>
                <a:cs typeface="Courier New" panose="02070309020205020404"/>
              </a:rPr>
              <a:t>       </a:t>
            </a:r>
            <a:endParaRPr lang="zh-CN" altLang="zh-CN" sz="2000" kern="100" dirty="0">
              <a:effectLst/>
              <a:latin typeface="宋体" panose="02010600030101010101" pitchFamily="2" charset="-122"/>
              <a:cs typeface="Courier New" panose="02070309020205020404"/>
            </a:endParaRPr>
          </a:p>
        </p:txBody>
      </p:sp>
      <p:sp>
        <p:nvSpPr>
          <p:cNvPr id="6" name="矩形 5"/>
          <p:cNvSpPr/>
          <p:nvPr/>
        </p:nvSpPr>
        <p:spPr>
          <a:xfrm>
            <a:off x="4899570" y="2139702"/>
            <a:ext cx="4244430" cy="494944"/>
          </a:xfrm>
          <a:prstGeom prst="rect">
            <a:avLst/>
          </a:prstGeom>
        </p:spPr>
        <p:txBody>
          <a:bodyPr wrap="square">
            <a:spAutoFit/>
          </a:bodyPr>
          <a:lstStyle/>
          <a:p>
            <a:pPr algn="just">
              <a:lnSpc>
                <a:spcPct val="150000"/>
              </a:lnSpc>
              <a:spcAft>
                <a:spcPts val="0"/>
              </a:spcAft>
            </a:pPr>
            <a:r>
              <a:rPr lang="zh-CN" altLang="zh-CN" sz="2000" kern="100" dirty="0" smtClean="0">
                <a:solidFill>
                  <a:srgbClr val="E46C0A"/>
                </a:solidFill>
                <a:latin typeface="Times New Roman" panose="02020603050405020304"/>
                <a:ea typeface="华文细黑" panose="02010600040101010101" charset="-122"/>
                <a:cs typeface="Times New Roman" panose="02020603050405020304"/>
              </a:rPr>
              <a:t>吴晋</a:t>
            </a:r>
            <a:r>
              <a:rPr lang="zh-CN" altLang="zh-CN" sz="2000" kern="100" dirty="0">
                <a:solidFill>
                  <a:srgbClr val="E46C0A"/>
                </a:solidFill>
                <a:latin typeface="Times New Roman" panose="02020603050405020304"/>
                <a:ea typeface="华文细黑" panose="02010600040101010101" charset="-122"/>
                <a:cs typeface="Times New Roman" panose="02020603050405020304"/>
              </a:rPr>
              <a:t>是六</a:t>
            </a:r>
            <a:r>
              <a:rPr lang="zh-CN" altLang="zh-CN" sz="2000" kern="100" dirty="0" smtClean="0">
                <a:solidFill>
                  <a:srgbClr val="E46C0A"/>
                </a:solidFill>
                <a:latin typeface="Times New Roman" panose="02020603050405020304"/>
                <a:ea typeface="华文细黑" panose="02010600040101010101" charset="-122"/>
                <a:cs typeface="Times New Roman" panose="02020603050405020304"/>
              </a:rPr>
              <a:t>朝代</a:t>
            </a:r>
            <a:r>
              <a:rPr lang="zh-CN" altLang="zh-CN" sz="2000" kern="100" dirty="0">
                <a:solidFill>
                  <a:srgbClr val="E46C0A"/>
                </a:solidFill>
                <a:latin typeface="Times New Roman" panose="02020603050405020304"/>
                <a:ea typeface="华文细黑" panose="02010600040101010101" charset="-122"/>
                <a:cs typeface="Times New Roman" panose="02020603050405020304"/>
              </a:rPr>
              <a:t>表，金陵是六朝古都</a:t>
            </a:r>
            <a:r>
              <a:rPr lang="zh-CN" altLang="zh-CN" sz="2000" kern="100" dirty="0" smtClean="0">
                <a:solidFill>
                  <a:srgbClr val="E46C0A"/>
                </a:solidFill>
                <a:latin typeface="Times New Roman" panose="02020603050405020304"/>
                <a:ea typeface="华文细黑" panose="02010600040101010101" charset="-122"/>
                <a:cs typeface="Times New Roman" panose="02020603050405020304"/>
              </a:rPr>
              <a:t>。</a:t>
            </a:r>
            <a:endParaRPr lang="zh-CN" altLang="zh-CN" sz="2000" kern="100" dirty="0">
              <a:latin typeface="宋体" panose="02010600030101010101" pitchFamily="2" charset="-122"/>
              <a:cs typeface="Courier New" panose="02070309020205020404"/>
            </a:endParaRPr>
          </a:p>
        </p:txBody>
      </p:sp>
      <p:sp>
        <p:nvSpPr>
          <p:cNvPr id="7" name="TextBox 6"/>
          <p:cNvSpPr txBox="1"/>
          <p:nvPr/>
        </p:nvSpPr>
        <p:spPr>
          <a:xfrm>
            <a:off x="179512" y="627534"/>
            <a:ext cx="4464496" cy="3785652"/>
          </a:xfrm>
          <a:prstGeom prst="rect">
            <a:avLst/>
          </a:prstGeom>
          <a:noFill/>
        </p:spPr>
        <p:txBody>
          <a:bodyPr wrap="square" rtlCol="0">
            <a:spAutoFit/>
          </a:bodyPr>
          <a:lstStyle/>
          <a:p>
            <a:pPr>
              <a:lnSpc>
                <a:spcPts val="4800"/>
              </a:lnSpc>
              <a:spcAft>
                <a:spcPts val="0"/>
              </a:spcAft>
            </a:pPr>
            <a:r>
              <a:rPr lang="en-US" altLang="zh-CN" sz="2000" b="1" kern="100" dirty="0" smtClean="0">
                <a:solidFill>
                  <a:srgbClr val="0000FF"/>
                </a:solidFill>
                <a:latin typeface="Times New Roman" panose="02020603050405020304"/>
                <a:ea typeface="华文细黑" panose="02010600040101010101" charset="-122"/>
                <a:cs typeface="Times New Roman" panose="02020603050405020304"/>
              </a:rPr>
              <a:t>                  </a:t>
            </a:r>
            <a:r>
              <a:rPr lang="zh-CN" altLang="zh-CN" sz="2000" b="1" kern="100" dirty="0" smtClean="0">
                <a:solidFill>
                  <a:srgbClr val="0000FF"/>
                </a:solidFill>
                <a:latin typeface="Times New Roman" panose="02020603050405020304"/>
                <a:ea typeface="华文细黑" panose="02010600040101010101" charset="-122"/>
                <a:cs typeface="Times New Roman" panose="02020603050405020304"/>
              </a:rPr>
              <a:t>登</a:t>
            </a:r>
            <a:r>
              <a:rPr lang="zh-CN" altLang="zh-CN" sz="2000" b="1" kern="100" dirty="0">
                <a:solidFill>
                  <a:srgbClr val="0000FF"/>
                </a:solidFill>
                <a:latin typeface="Times New Roman" panose="02020603050405020304"/>
                <a:ea typeface="华文细黑" panose="02010600040101010101" charset="-122"/>
                <a:cs typeface="Times New Roman" panose="02020603050405020304"/>
              </a:rPr>
              <a:t>金陵凤凰</a:t>
            </a:r>
            <a:r>
              <a:rPr lang="zh-CN" altLang="zh-CN" sz="2000" b="1" kern="100" dirty="0" smtClean="0">
                <a:solidFill>
                  <a:srgbClr val="0000FF"/>
                </a:solidFill>
                <a:latin typeface="Times New Roman" panose="02020603050405020304"/>
                <a:ea typeface="华文细黑" panose="02010600040101010101" charset="-122"/>
                <a:cs typeface="Times New Roman" panose="02020603050405020304"/>
              </a:rPr>
              <a:t>台</a:t>
            </a:r>
            <a:r>
              <a:rPr lang="en-US" altLang="zh-CN" sz="2000" b="1" kern="100" dirty="0" smtClean="0">
                <a:solidFill>
                  <a:srgbClr val="0000FF"/>
                </a:solidFill>
                <a:latin typeface="Times New Roman" panose="02020603050405020304"/>
                <a:ea typeface="华文细黑" panose="02010600040101010101" charset="-122"/>
                <a:cs typeface="Times New Roman" panose="02020603050405020304"/>
              </a:rPr>
              <a:t>       </a:t>
            </a:r>
            <a:endParaRPr lang="en-US" altLang="zh-CN" sz="2000" b="1" kern="100" dirty="0" smtClean="0">
              <a:solidFill>
                <a:srgbClr val="0000FF"/>
              </a:solidFill>
              <a:latin typeface="Times New Roman" panose="02020603050405020304"/>
              <a:ea typeface="华文细黑" panose="02010600040101010101" charset="-122"/>
              <a:cs typeface="Times New Roman" panose="02020603050405020304"/>
            </a:endParaRPr>
          </a:p>
          <a:p>
            <a:pPr>
              <a:lnSpc>
                <a:spcPts val="4800"/>
              </a:lnSpc>
              <a:spcAft>
                <a:spcPts val="0"/>
              </a:spcAft>
            </a:pPr>
            <a:r>
              <a:rPr lang="en-US" altLang="zh-CN" sz="2000" b="1" kern="100" dirty="0" smtClean="0">
                <a:solidFill>
                  <a:srgbClr val="0000FF"/>
                </a:solidFill>
                <a:latin typeface="Times New Roman" panose="02020603050405020304"/>
                <a:ea typeface="华文细黑" panose="02010600040101010101" charset="-122"/>
                <a:cs typeface="Times New Roman" panose="02020603050405020304"/>
              </a:rPr>
              <a:t>                          </a:t>
            </a:r>
            <a:r>
              <a:rPr lang="zh-CN" altLang="zh-CN" sz="2000" b="1" kern="100" dirty="0" smtClean="0">
                <a:solidFill>
                  <a:srgbClr val="0000FF"/>
                </a:solidFill>
                <a:latin typeface="Times New Roman" panose="02020603050405020304"/>
                <a:ea typeface="华文细黑" panose="02010600040101010101" charset="-122"/>
                <a:cs typeface="Times New Roman" panose="02020603050405020304"/>
              </a:rPr>
              <a:t>李白</a:t>
            </a:r>
            <a:endParaRPr lang="zh-CN" altLang="zh-CN" sz="2000" b="1" kern="100" dirty="0">
              <a:solidFill>
                <a:srgbClr val="0000FF"/>
              </a:solidFill>
              <a:latin typeface="宋体" panose="02010600030101010101" pitchFamily="2" charset="-122"/>
              <a:cs typeface="Courier New" panose="02070309020205020404"/>
            </a:endParaRPr>
          </a:p>
          <a:p>
            <a:pPr>
              <a:lnSpc>
                <a:spcPct val="150000"/>
              </a:lnSpc>
              <a:spcAft>
                <a:spcPts val="0"/>
              </a:spcAft>
            </a:pPr>
            <a:r>
              <a:rPr lang="zh-CN" altLang="zh-CN" sz="2000" b="1" kern="100" dirty="0">
                <a:solidFill>
                  <a:srgbClr val="0000FF"/>
                </a:solidFill>
                <a:latin typeface="Times New Roman" panose="02020603050405020304"/>
                <a:ea typeface="华文细黑" panose="02010600040101010101" charset="-122"/>
                <a:cs typeface="Times New Roman" panose="02020603050405020304"/>
              </a:rPr>
              <a:t>凤凰台上凤凰游</a:t>
            </a:r>
            <a:r>
              <a:rPr lang="zh-CN" altLang="zh-CN" sz="2000" b="1" kern="100" dirty="0" smtClean="0">
                <a:solidFill>
                  <a:srgbClr val="0000FF"/>
                </a:solidFill>
                <a:latin typeface="Times New Roman" panose="02020603050405020304"/>
                <a:ea typeface="华文细黑" panose="02010600040101010101" charset="-122"/>
                <a:cs typeface="Times New Roman" panose="02020603050405020304"/>
              </a:rPr>
              <a:t>，凤</a:t>
            </a:r>
            <a:r>
              <a:rPr lang="zh-CN" altLang="zh-CN" sz="2000" b="1" kern="100" dirty="0">
                <a:solidFill>
                  <a:srgbClr val="0000FF"/>
                </a:solidFill>
                <a:latin typeface="Times New Roman" panose="02020603050405020304"/>
                <a:ea typeface="华文细黑" panose="02010600040101010101" charset="-122"/>
                <a:cs typeface="Times New Roman" panose="02020603050405020304"/>
              </a:rPr>
              <a:t>去台空江自流。</a:t>
            </a:r>
            <a:endParaRPr lang="zh-CN" altLang="zh-CN" sz="2000" b="1" kern="100" dirty="0">
              <a:solidFill>
                <a:srgbClr val="0000FF"/>
              </a:solidFill>
              <a:latin typeface="宋体" panose="02010600030101010101" pitchFamily="2" charset="-122"/>
              <a:cs typeface="Courier New" panose="02070309020205020404"/>
            </a:endParaRPr>
          </a:p>
          <a:p>
            <a:pPr>
              <a:lnSpc>
                <a:spcPct val="150000"/>
              </a:lnSpc>
              <a:spcAft>
                <a:spcPts val="0"/>
              </a:spcAft>
            </a:pPr>
            <a:r>
              <a:rPr lang="zh-CN" altLang="zh-CN" sz="2000" b="1" kern="100" dirty="0">
                <a:solidFill>
                  <a:srgbClr val="0000FF"/>
                </a:solidFill>
                <a:latin typeface="Times New Roman" panose="02020603050405020304"/>
                <a:ea typeface="华文细黑" panose="02010600040101010101" charset="-122"/>
                <a:cs typeface="Times New Roman" panose="02020603050405020304"/>
              </a:rPr>
              <a:t>吴宫花草埋幽径</a:t>
            </a:r>
            <a:r>
              <a:rPr lang="zh-CN" altLang="zh-CN" sz="2000" b="1" kern="100" dirty="0" smtClean="0">
                <a:solidFill>
                  <a:srgbClr val="0000FF"/>
                </a:solidFill>
                <a:latin typeface="Times New Roman" panose="02020603050405020304"/>
                <a:ea typeface="华文细黑" panose="02010600040101010101" charset="-122"/>
                <a:cs typeface="Times New Roman" panose="02020603050405020304"/>
              </a:rPr>
              <a:t>，晋</a:t>
            </a:r>
            <a:r>
              <a:rPr lang="zh-CN" altLang="zh-CN" sz="2000" b="1" kern="100" dirty="0">
                <a:solidFill>
                  <a:srgbClr val="0000FF"/>
                </a:solidFill>
                <a:latin typeface="Times New Roman" panose="02020603050405020304"/>
                <a:ea typeface="华文细黑" panose="02010600040101010101" charset="-122"/>
                <a:cs typeface="Times New Roman" panose="02020603050405020304"/>
              </a:rPr>
              <a:t>代衣冠成古丘。</a:t>
            </a:r>
            <a:endParaRPr lang="zh-CN" altLang="zh-CN" sz="2000" b="1" kern="100" dirty="0">
              <a:solidFill>
                <a:srgbClr val="0000FF"/>
              </a:solidFill>
              <a:latin typeface="宋体" panose="02010600030101010101" pitchFamily="2" charset="-122"/>
              <a:cs typeface="Courier New" panose="02070309020205020404"/>
            </a:endParaRPr>
          </a:p>
          <a:p>
            <a:pPr>
              <a:lnSpc>
                <a:spcPct val="150000"/>
              </a:lnSpc>
              <a:spcAft>
                <a:spcPts val="0"/>
              </a:spcAft>
            </a:pPr>
            <a:r>
              <a:rPr lang="zh-CN" altLang="zh-CN" sz="2000" b="1" kern="100" dirty="0" smtClean="0">
                <a:solidFill>
                  <a:srgbClr val="0000FF"/>
                </a:solidFill>
                <a:latin typeface="Times New Roman" panose="02020603050405020304"/>
                <a:ea typeface="华文细黑" panose="02010600040101010101" charset="-122"/>
                <a:cs typeface="Times New Roman" panose="02020603050405020304"/>
              </a:rPr>
              <a:t>三</a:t>
            </a:r>
            <a:r>
              <a:rPr lang="zh-CN" altLang="zh-CN" sz="2000" b="1" kern="100" dirty="0">
                <a:solidFill>
                  <a:srgbClr val="0000FF"/>
                </a:solidFill>
                <a:latin typeface="Times New Roman" panose="02020603050405020304"/>
                <a:ea typeface="华文细黑" panose="02010600040101010101" charset="-122"/>
                <a:cs typeface="Times New Roman" panose="02020603050405020304"/>
              </a:rPr>
              <a:t>山半落青天外</a:t>
            </a:r>
            <a:r>
              <a:rPr lang="zh-CN" altLang="zh-CN" sz="2000" b="1" kern="100" dirty="0" smtClean="0">
                <a:solidFill>
                  <a:srgbClr val="0000FF"/>
                </a:solidFill>
                <a:latin typeface="Times New Roman" panose="02020603050405020304"/>
                <a:ea typeface="华文细黑" panose="02010600040101010101" charset="-122"/>
                <a:cs typeface="Times New Roman" panose="02020603050405020304"/>
              </a:rPr>
              <a:t>，一</a:t>
            </a:r>
            <a:r>
              <a:rPr lang="zh-CN" altLang="zh-CN" sz="2000" b="1" kern="100" dirty="0">
                <a:solidFill>
                  <a:srgbClr val="0000FF"/>
                </a:solidFill>
                <a:latin typeface="Times New Roman" panose="02020603050405020304"/>
                <a:ea typeface="华文细黑" panose="02010600040101010101" charset="-122"/>
                <a:cs typeface="Times New Roman" panose="02020603050405020304"/>
              </a:rPr>
              <a:t>水</a:t>
            </a:r>
            <a:r>
              <a:rPr lang="en-US" altLang="zh-CN" sz="2000" b="1" kern="100" baseline="30000" dirty="0">
                <a:solidFill>
                  <a:srgbClr val="0000FF"/>
                </a:solidFill>
                <a:latin typeface="IPAPANNEW"/>
                <a:ea typeface="华文细黑" panose="02010600040101010101" charset="-122"/>
                <a:cs typeface="Times New Roman" panose="02020603050405020304"/>
              </a:rPr>
              <a:t>[</a:t>
            </a:r>
            <a:r>
              <a:rPr lang="zh-CN" altLang="zh-CN" sz="2000" b="1" kern="100" baseline="30000" dirty="0">
                <a:solidFill>
                  <a:srgbClr val="0000FF"/>
                </a:solidFill>
                <a:latin typeface="IPAPANNEW"/>
                <a:ea typeface="华文细黑" panose="02010600040101010101" charset="-122"/>
                <a:cs typeface="Times New Roman" panose="02020603050405020304"/>
              </a:rPr>
              <a:t>注</a:t>
            </a:r>
            <a:r>
              <a:rPr lang="en-US" altLang="zh-CN" sz="2000" b="1" kern="100" baseline="30000" dirty="0">
                <a:solidFill>
                  <a:srgbClr val="0000FF"/>
                </a:solidFill>
                <a:latin typeface="IPAPANNEW"/>
                <a:ea typeface="华文细黑" panose="02010600040101010101" charset="-122"/>
                <a:cs typeface="Times New Roman" panose="02020603050405020304"/>
              </a:rPr>
              <a:t>]</a:t>
            </a:r>
            <a:r>
              <a:rPr lang="zh-CN" altLang="zh-CN" sz="2000" b="1" kern="100" dirty="0">
                <a:solidFill>
                  <a:srgbClr val="0000FF"/>
                </a:solidFill>
                <a:latin typeface="Times New Roman" panose="02020603050405020304"/>
                <a:ea typeface="华文细黑" panose="02010600040101010101" charset="-122"/>
                <a:cs typeface="Times New Roman" panose="02020603050405020304"/>
              </a:rPr>
              <a:t>中分白鹭洲。</a:t>
            </a:r>
            <a:endParaRPr lang="zh-CN" altLang="zh-CN" sz="2000" b="1" kern="100" dirty="0">
              <a:solidFill>
                <a:srgbClr val="0000FF"/>
              </a:solidFill>
              <a:latin typeface="宋体" panose="02010600030101010101" pitchFamily="2" charset="-122"/>
              <a:cs typeface="Courier New" panose="02070309020205020404"/>
            </a:endParaRPr>
          </a:p>
          <a:p>
            <a:pPr>
              <a:lnSpc>
                <a:spcPct val="150000"/>
              </a:lnSpc>
              <a:spcAft>
                <a:spcPts val="0"/>
              </a:spcAft>
            </a:pPr>
            <a:r>
              <a:rPr lang="zh-CN" altLang="zh-CN" sz="2000" b="1" kern="100" dirty="0">
                <a:solidFill>
                  <a:srgbClr val="0000FF"/>
                </a:solidFill>
                <a:latin typeface="Times New Roman" panose="02020603050405020304"/>
                <a:ea typeface="华文细黑" panose="02010600040101010101" charset="-122"/>
                <a:cs typeface="Times New Roman" panose="02020603050405020304"/>
              </a:rPr>
              <a:t>总为浮云能蔽日，长安不见使人愁。</a:t>
            </a:r>
            <a:endParaRPr lang="zh-CN" altLang="zh-CN" sz="2000" b="1" kern="100" dirty="0">
              <a:solidFill>
                <a:srgbClr val="0000FF"/>
              </a:solidFill>
              <a:latin typeface="宋体" panose="02010600030101010101" pitchFamily="2" charset="-122"/>
              <a:cs typeface="Courier New" panose="02070309020205020404"/>
            </a:endParaRPr>
          </a:p>
          <a:p>
            <a:pPr>
              <a:lnSpc>
                <a:spcPts val="4800"/>
              </a:lnSpc>
              <a:spcAft>
                <a:spcPts val="0"/>
              </a:spcAft>
            </a:pPr>
            <a:r>
              <a:rPr lang="zh-CN" altLang="zh-CN" sz="2000" b="1" kern="100" dirty="0" smtClean="0">
                <a:solidFill>
                  <a:srgbClr val="0000FF"/>
                </a:solidFill>
                <a:latin typeface="Times New Roman" panose="02020603050405020304"/>
                <a:ea typeface="华文细黑" panose="02010600040101010101" charset="-122"/>
                <a:cs typeface="Times New Roman" panose="02020603050405020304"/>
              </a:rPr>
              <a:t>注</a:t>
            </a:r>
            <a:r>
              <a:rPr lang="en-US" altLang="zh-CN" sz="2000" b="1" kern="100" dirty="0" smtClean="0">
                <a:solidFill>
                  <a:srgbClr val="0000FF"/>
                </a:solidFill>
                <a:latin typeface="Times New Roman" panose="02020603050405020304"/>
                <a:ea typeface="华文细黑" panose="02010600040101010101" charset="-122"/>
                <a:cs typeface="Courier New" panose="02070309020205020404"/>
              </a:rPr>
              <a:t> </a:t>
            </a:r>
            <a:r>
              <a:rPr lang="zh-CN" altLang="zh-CN" sz="2000" b="1" kern="100" dirty="0">
                <a:solidFill>
                  <a:srgbClr val="0000FF"/>
                </a:solidFill>
                <a:latin typeface="Times New Roman" panose="02020603050405020304"/>
                <a:ea typeface="华文细黑" panose="02010600040101010101" charset="-122"/>
                <a:cs typeface="Times New Roman" panose="02020603050405020304"/>
              </a:rPr>
              <a:t>　一水：亦作</a:t>
            </a:r>
            <a:r>
              <a:rPr lang="en-US" altLang="zh-CN" sz="2000" b="1" kern="100" dirty="0">
                <a:solidFill>
                  <a:srgbClr val="0000FF"/>
                </a:solidFill>
                <a:latin typeface="宋体" panose="02010600030101010101" pitchFamily="2" charset="-122"/>
                <a:ea typeface="华文细黑" panose="02010600040101010101" charset="-122"/>
                <a:cs typeface="Times New Roman" panose="02020603050405020304"/>
              </a:rPr>
              <a:t>“</a:t>
            </a:r>
            <a:r>
              <a:rPr lang="zh-CN" altLang="zh-CN" sz="2000" b="1" kern="100" dirty="0">
                <a:solidFill>
                  <a:srgbClr val="0000FF"/>
                </a:solidFill>
                <a:latin typeface="Times New Roman" panose="02020603050405020304"/>
                <a:ea typeface="华文细黑" panose="02010600040101010101" charset="-122"/>
                <a:cs typeface="Times New Roman" panose="02020603050405020304"/>
              </a:rPr>
              <a:t>二水</a:t>
            </a:r>
            <a:r>
              <a:rPr lang="en-US" altLang="zh-CN" sz="2000" b="1" kern="100" dirty="0">
                <a:solidFill>
                  <a:srgbClr val="0000FF"/>
                </a:solidFill>
                <a:latin typeface="宋体" panose="02010600030101010101" pitchFamily="2" charset="-122"/>
                <a:ea typeface="华文细黑" panose="02010600040101010101" charset="-122"/>
                <a:cs typeface="Times New Roman" panose="02020603050405020304"/>
              </a:rPr>
              <a:t>”</a:t>
            </a:r>
            <a:r>
              <a:rPr lang="zh-CN" altLang="zh-CN" sz="2000" b="1" kern="100" dirty="0" smtClean="0">
                <a:solidFill>
                  <a:srgbClr val="0000FF"/>
                </a:solidFill>
                <a:latin typeface="Times New Roman" panose="02020603050405020304"/>
                <a:ea typeface="华文细黑" panose="02010600040101010101" charset="-122"/>
                <a:cs typeface="Times New Roman" panose="02020603050405020304"/>
              </a:rPr>
              <a:t>。</a:t>
            </a:r>
            <a:endParaRPr lang="zh-CN" altLang="zh-CN" sz="2000" b="1" kern="100" dirty="0">
              <a:solidFill>
                <a:srgbClr val="0000FF"/>
              </a:solidFill>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95536" y="0"/>
            <a:ext cx="8229600" cy="857250"/>
          </a:xfrm>
        </p:spPr>
        <p:txBody>
          <a:bodyPr/>
          <a:lstStyle/>
          <a:p>
            <a:pPr eaLnBrk="1" hangingPunct="1"/>
            <a:r>
              <a:rPr lang="zh-CN" altLang="en-US" sz="4000" b="1" dirty="0" smtClean="0">
                <a:solidFill>
                  <a:srgbClr val="FF3300"/>
                </a:solidFill>
                <a:ea typeface="华文中宋" panose="02010600040101010101" pitchFamily="2" charset="-122"/>
              </a:rPr>
              <a:t>怀古咏史诗</a:t>
            </a:r>
            <a:endParaRPr lang="zh-CN" altLang="en-US" sz="4000" b="1" dirty="0" smtClean="0">
              <a:solidFill>
                <a:srgbClr val="FF3300"/>
              </a:solidFill>
              <a:ea typeface="华文中宋" panose="02010600040101010101" pitchFamily="2" charset="-122"/>
            </a:endParaRPr>
          </a:p>
        </p:txBody>
      </p:sp>
      <p:sp>
        <p:nvSpPr>
          <p:cNvPr id="294915" name="Rectangle 3"/>
          <p:cNvSpPr>
            <a:spLocks noGrp="1" noChangeArrowheads="1"/>
          </p:cNvSpPr>
          <p:nvPr>
            <p:ph idx="1"/>
          </p:nvPr>
        </p:nvSpPr>
        <p:spPr>
          <a:xfrm>
            <a:off x="457200" y="457201"/>
            <a:ext cx="8229600" cy="3394472"/>
          </a:xfrm>
        </p:spPr>
        <p:txBody>
          <a:bodyPr/>
          <a:lstStyle/>
          <a:p>
            <a:pPr eaLnBrk="1" hangingPunct="1"/>
            <a:r>
              <a:rPr lang="zh-CN" altLang="en-US" u="sng" dirty="0" smtClean="0">
                <a:solidFill>
                  <a:srgbClr val="0000CC"/>
                </a:solidFill>
              </a:rPr>
              <a:t>鉴赏要点：</a:t>
            </a:r>
            <a:endParaRPr lang="zh-CN" altLang="en-US" u="sng" dirty="0" smtClean="0">
              <a:solidFill>
                <a:srgbClr val="0000CC"/>
              </a:solidFill>
            </a:endParaRPr>
          </a:p>
          <a:p>
            <a:pPr eaLnBrk="1" hangingPunct="1"/>
            <a:r>
              <a:rPr lang="zh-CN" altLang="en-US" u="sng" dirty="0" smtClean="0">
                <a:solidFill>
                  <a:srgbClr val="0000CC"/>
                </a:solidFill>
              </a:rPr>
              <a:t>（一）弄清史实</a:t>
            </a:r>
            <a:endParaRPr lang="zh-CN" altLang="en-US" u="sng" dirty="0" smtClean="0">
              <a:solidFill>
                <a:srgbClr val="0000CC"/>
              </a:solidFill>
            </a:endParaRPr>
          </a:p>
          <a:p>
            <a:pPr eaLnBrk="1" hangingPunct="1"/>
            <a:r>
              <a:rPr lang="zh-CN" altLang="en-US" u="sng" dirty="0" smtClean="0">
                <a:solidFill>
                  <a:srgbClr val="0000CC"/>
                </a:solidFill>
              </a:rPr>
              <a:t>（二）要体会意图</a:t>
            </a:r>
            <a:endParaRPr lang="zh-CN" altLang="en-US" u="sng" dirty="0" smtClean="0">
              <a:solidFill>
                <a:srgbClr val="0000CC"/>
              </a:solidFill>
            </a:endParaRPr>
          </a:p>
          <a:p>
            <a:pPr eaLnBrk="1" hangingPunct="1"/>
            <a:r>
              <a:rPr lang="zh-CN" altLang="en-US" u="sng" dirty="0" smtClean="0">
                <a:solidFill>
                  <a:srgbClr val="0000CC"/>
                </a:solidFill>
              </a:rPr>
              <a:t>（三）领悟感情</a:t>
            </a:r>
            <a:endParaRPr lang="zh-CN" altLang="en-US" u="sng" dirty="0" smtClean="0">
              <a:solidFill>
                <a:srgbClr val="0000CC"/>
              </a:solidFill>
            </a:endParaRPr>
          </a:p>
          <a:p>
            <a:pPr eaLnBrk="1" hangingPunct="1"/>
            <a:r>
              <a:rPr lang="zh-CN" altLang="en-US" u="sng" dirty="0" smtClean="0">
                <a:solidFill>
                  <a:srgbClr val="0000CC"/>
                </a:solidFill>
              </a:rPr>
              <a:t>（四）分析写法</a:t>
            </a:r>
            <a:endParaRPr lang="zh-CN" altLang="en-US" u="sng" dirty="0" smtClean="0">
              <a:solidFill>
                <a:srgbClr val="0000CC"/>
              </a:solidFill>
            </a:endParaRPr>
          </a:p>
          <a:p>
            <a:pPr eaLnBrk="1" hangingPunct="1"/>
            <a:endParaRPr lang="en-US" altLang="zh-CN" u="sng" dirty="0" smtClean="0">
              <a:solidFill>
                <a:srgbClr val="0000CC"/>
              </a:solidFill>
            </a:endParaRPr>
          </a:p>
        </p:txBody>
      </p:sp>
      <p:sp>
        <p:nvSpPr>
          <p:cNvPr id="294916" name="Text Box 4"/>
          <p:cNvSpPr txBox="1">
            <a:spLocks noChangeArrowheads="1"/>
          </p:cNvSpPr>
          <p:nvPr/>
        </p:nvSpPr>
        <p:spPr bwMode="auto">
          <a:xfrm>
            <a:off x="0" y="1600200"/>
            <a:ext cx="9144000" cy="646331"/>
          </a:xfrm>
          <a:prstGeom prst="rect">
            <a:avLst/>
          </a:prstGeom>
          <a:noFill/>
          <a:ln w="9525">
            <a:noFill/>
            <a:miter lim="800000"/>
          </a:ln>
        </p:spPr>
        <p:txBody>
          <a:bodyPr>
            <a:spAutoFit/>
          </a:bodyPr>
          <a:lstStyle/>
          <a:p>
            <a:r>
              <a:rPr lang="zh-CN" altLang="en-US" b="1">
                <a:solidFill>
                  <a:srgbClr val="0000FF"/>
                </a:solidFill>
                <a:latin typeface="黑体" panose="02010609060101010101" pitchFamily="49" charset="-122"/>
                <a:ea typeface="黑体" panose="02010609060101010101" pitchFamily="49" charset="-122"/>
              </a:rPr>
              <a:t>对于作品所涉及的史实和人物一定要有所了解，这就要求我们要积累一些历史知识。一定要读好注解。</a:t>
            </a:r>
            <a:endParaRPr lang="zh-CN" altLang="en-US" b="1">
              <a:solidFill>
                <a:srgbClr val="0000FF"/>
              </a:solidFill>
              <a:latin typeface="黑体" panose="02010609060101010101" pitchFamily="49" charset="-122"/>
              <a:ea typeface="黑体" panose="02010609060101010101" pitchFamily="49" charset="-122"/>
            </a:endParaRPr>
          </a:p>
        </p:txBody>
      </p:sp>
      <p:sp>
        <p:nvSpPr>
          <p:cNvPr id="294917" name="Text Box 5"/>
          <p:cNvSpPr txBox="1">
            <a:spLocks noChangeArrowheads="1"/>
          </p:cNvSpPr>
          <p:nvPr/>
        </p:nvSpPr>
        <p:spPr bwMode="auto">
          <a:xfrm>
            <a:off x="0" y="2228850"/>
            <a:ext cx="9296400" cy="840230"/>
          </a:xfrm>
          <a:prstGeom prst="rect">
            <a:avLst/>
          </a:prstGeom>
          <a:noFill/>
          <a:ln w="9525">
            <a:noFill/>
            <a:miter lim="800000"/>
          </a:ln>
        </p:spPr>
        <p:txBody>
          <a:bodyPr>
            <a:spAutoFit/>
          </a:bodyPr>
          <a:lstStyle/>
          <a:p>
            <a:pPr>
              <a:lnSpc>
                <a:spcPct val="90000"/>
              </a:lnSpc>
            </a:pPr>
            <a:r>
              <a:rPr lang="zh-CN" altLang="en-US" b="1" dirty="0">
                <a:solidFill>
                  <a:srgbClr val="0000FF"/>
                </a:solidFill>
                <a:ea typeface="黑体" panose="02010609060101010101" pitchFamily="49" charset="-122"/>
              </a:rPr>
              <a:t>后代作家对尘封的往事发思古之幽情，一定有现实的原因或触发感慨的媒介。辛弃疾登上京口北固亭，从历史上的孙权、刘裕抗击北方劲敌，联想到南宋小朝廷在风雨飘摇中苟且偷安，自己报国无门。</a:t>
            </a:r>
            <a:endParaRPr lang="zh-CN" altLang="en-US" b="1" dirty="0">
              <a:solidFill>
                <a:srgbClr val="0000FF"/>
              </a:solidFill>
              <a:ea typeface="黑体" panose="02010609060101010101" pitchFamily="49" charset="-122"/>
            </a:endParaRPr>
          </a:p>
        </p:txBody>
      </p:sp>
      <p:sp>
        <p:nvSpPr>
          <p:cNvPr id="294918" name="Rectangle 6"/>
          <p:cNvSpPr>
            <a:spLocks noChangeArrowheads="1"/>
          </p:cNvSpPr>
          <p:nvPr/>
        </p:nvSpPr>
        <p:spPr bwMode="auto">
          <a:xfrm>
            <a:off x="395536" y="3414712"/>
            <a:ext cx="8748464" cy="1728788"/>
          </a:xfrm>
          <a:prstGeom prst="rect">
            <a:avLst/>
          </a:prstGeom>
          <a:noFill/>
          <a:ln w="9525">
            <a:noFill/>
            <a:miter lim="800000"/>
          </a:ln>
        </p:spPr>
        <p:txBody>
          <a:bodyPr/>
          <a:lstStyle/>
          <a:p>
            <a:pPr marL="342900" indent="-342900">
              <a:lnSpc>
                <a:spcPct val="80000"/>
              </a:lnSpc>
              <a:spcBef>
                <a:spcPct val="20000"/>
              </a:spcBef>
            </a:pPr>
            <a:r>
              <a:rPr lang="en-US" altLang="zh-CN" sz="2000" b="1" dirty="0">
                <a:solidFill>
                  <a:srgbClr val="0000FF"/>
                </a:solidFill>
                <a:ea typeface="黑体" panose="02010609060101010101" pitchFamily="49" charset="-122"/>
              </a:rPr>
              <a:t>①</a:t>
            </a:r>
            <a:r>
              <a:rPr lang="zh-CN" altLang="en-US" sz="2000" b="1" dirty="0">
                <a:solidFill>
                  <a:srgbClr val="0000FF"/>
                </a:solidFill>
                <a:ea typeface="黑体" panose="02010609060101010101" pitchFamily="49" charset="-122"/>
              </a:rPr>
              <a:t>喟叹古今朝代兴亡变化，感叹昔盛今衰、物是人非。</a:t>
            </a:r>
            <a:endParaRPr lang="zh-CN" altLang="en-US" sz="2000" b="1" dirty="0">
              <a:solidFill>
                <a:srgbClr val="0000FF"/>
              </a:solidFill>
              <a:ea typeface="黑体" panose="02010609060101010101" pitchFamily="49" charset="-122"/>
            </a:endParaRPr>
          </a:p>
          <a:p>
            <a:pPr marL="342900" indent="-342900">
              <a:lnSpc>
                <a:spcPct val="80000"/>
              </a:lnSpc>
              <a:spcBef>
                <a:spcPct val="20000"/>
              </a:spcBef>
            </a:pPr>
            <a:r>
              <a:rPr lang="zh-CN" altLang="en-US" sz="2000" b="1" dirty="0">
                <a:solidFill>
                  <a:srgbClr val="0000FF"/>
                </a:solidFill>
                <a:ea typeface="黑体" panose="02010609060101010101" pitchFamily="49" charset="-122"/>
              </a:rPr>
              <a:t> ② 借古讽今，批判现实。</a:t>
            </a:r>
            <a:endParaRPr lang="zh-CN" altLang="en-US" sz="2000" b="1" dirty="0">
              <a:solidFill>
                <a:srgbClr val="0000FF"/>
              </a:solidFill>
              <a:ea typeface="黑体" panose="02010609060101010101" pitchFamily="49" charset="-122"/>
            </a:endParaRPr>
          </a:p>
          <a:p>
            <a:pPr marL="342900" indent="-342900">
              <a:lnSpc>
                <a:spcPct val="80000"/>
              </a:lnSpc>
              <a:spcBef>
                <a:spcPct val="20000"/>
              </a:spcBef>
            </a:pPr>
            <a:r>
              <a:rPr lang="zh-CN" altLang="en-US" sz="2000" b="1" dirty="0">
                <a:solidFill>
                  <a:srgbClr val="0000FF"/>
                </a:solidFill>
                <a:ea typeface="黑体" panose="02010609060101010101" pitchFamily="49" charset="-122"/>
              </a:rPr>
              <a:t> ③ 仰慕古人成就，表达自己渴望建功立业的心情或功业无成的感慨。</a:t>
            </a:r>
            <a:endParaRPr lang="zh-CN" altLang="en-US" sz="2000" b="1" dirty="0">
              <a:solidFill>
                <a:srgbClr val="0000FF"/>
              </a:solidFill>
              <a:ea typeface="黑体" panose="02010609060101010101" pitchFamily="49" charset="-122"/>
            </a:endParaRPr>
          </a:p>
          <a:p>
            <a:pPr marL="342900" indent="-342900">
              <a:lnSpc>
                <a:spcPct val="80000"/>
              </a:lnSpc>
              <a:spcBef>
                <a:spcPct val="20000"/>
              </a:spcBef>
            </a:pPr>
            <a:r>
              <a:rPr lang="zh-CN" altLang="en-US" sz="2000" b="1" dirty="0">
                <a:solidFill>
                  <a:srgbClr val="0000FF"/>
                </a:solidFill>
                <a:ea typeface="黑体" panose="02010609060101010101" pitchFamily="49" charset="-122"/>
              </a:rPr>
              <a:t> ④对历史作冷静的理性思考，发表自己的见解，归纳历史规律等。</a:t>
            </a:r>
            <a:endParaRPr lang="zh-CN" altLang="en-US" sz="2000" b="1"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 calcmode="lin" valueType="num">
                                      <p:cBhvr>
                                        <p:cTn id="7" dur="500" fill="hold"/>
                                        <p:tgtEl>
                                          <p:spTgt spid="29491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29491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29491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29491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2949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294915">
                                            <p:txEl>
                                              <p:pRg st="1" end="1"/>
                                            </p:txEl>
                                          </p:spTgt>
                                        </p:tgtEl>
                                        <p:attrNameLst>
                                          <p:attrName>style.visibility</p:attrName>
                                        </p:attrNameLst>
                                      </p:cBhvr>
                                      <p:to>
                                        <p:strVal val="visible"/>
                                      </p:to>
                                    </p:set>
                                    <p:anim calcmode="lin" valueType="num">
                                      <p:cBhvr>
                                        <p:cTn id="16" dur="500" fill="hold"/>
                                        <p:tgtEl>
                                          <p:spTgt spid="29491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29491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29491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29491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29491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4916"/>
                                        </p:tgtEl>
                                        <p:attrNameLst>
                                          <p:attrName>style.visibility</p:attrName>
                                        </p:attrNameLst>
                                      </p:cBhvr>
                                      <p:to>
                                        <p:strVal val="visible"/>
                                      </p:to>
                                    </p:set>
                                    <p:anim calcmode="lin" valueType="num">
                                      <p:cBhvr additive="base">
                                        <p:cTn id="25" dur="500" fill="hold"/>
                                        <p:tgtEl>
                                          <p:spTgt spid="294916"/>
                                        </p:tgtEl>
                                        <p:attrNameLst>
                                          <p:attrName>ppt_x</p:attrName>
                                        </p:attrNameLst>
                                      </p:cBhvr>
                                      <p:tavLst>
                                        <p:tav tm="0">
                                          <p:val>
                                            <p:strVal val="#ppt_x"/>
                                          </p:val>
                                        </p:tav>
                                        <p:tav tm="100000">
                                          <p:val>
                                            <p:strVal val="#ppt_x"/>
                                          </p:val>
                                        </p:tav>
                                      </p:tavLst>
                                    </p:anim>
                                    <p:anim calcmode="lin" valueType="num">
                                      <p:cBhvr additive="base">
                                        <p:cTn id="26" dur="500" fill="hold"/>
                                        <p:tgtEl>
                                          <p:spTgt spid="29491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9491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54" presetClass="entr" presetSubtype="0" accel="100000" fill="hold" grpId="0" nodeType="clickEffect">
                                  <p:stCondLst>
                                    <p:cond delay="0"/>
                                  </p:stCondLst>
                                  <p:childTnLst>
                                    <p:set>
                                      <p:cBhvr>
                                        <p:cTn id="30" dur="1" fill="hold">
                                          <p:stCondLst>
                                            <p:cond delay="0"/>
                                          </p:stCondLst>
                                        </p:cTn>
                                        <p:tgtEl>
                                          <p:spTgt spid="294915">
                                            <p:txEl>
                                              <p:pRg st="2" end="2"/>
                                            </p:txEl>
                                          </p:spTgt>
                                        </p:tgtEl>
                                        <p:attrNameLst>
                                          <p:attrName>style.visibility</p:attrName>
                                        </p:attrNameLst>
                                      </p:cBhvr>
                                      <p:to>
                                        <p:strVal val="visible"/>
                                      </p:to>
                                    </p:set>
                                    <p:anim calcmode="lin" valueType="num">
                                      <p:cBhvr>
                                        <p:cTn id="31" dur="500" fill="hold"/>
                                        <p:tgtEl>
                                          <p:spTgt spid="294915">
                                            <p:txEl>
                                              <p:pRg st="2" end="2"/>
                                            </p:txEl>
                                          </p:spTgt>
                                        </p:tgtEl>
                                        <p:attrNameLst>
                                          <p:attrName>ppt_w</p:attrName>
                                        </p:attrNameLst>
                                      </p:cBhvr>
                                      <p:tavLst>
                                        <p:tav tm="0">
                                          <p:val>
                                            <p:strVal val="#ppt_w*0.05"/>
                                          </p:val>
                                        </p:tav>
                                        <p:tav tm="100000">
                                          <p:val>
                                            <p:strVal val="#ppt_w"/>
                                          </p:val>
                                        </p:tav>
                                      </p:tavLst>
                                    </p:anim>
                                    <p:anim calcmode="lin" valueType="num">
                                      <p:cBhvr>
                                        <p:cTn id="32" dur="500" fill="hold"/>
                                        <p:tgtEl>
                                          <p:spTgt spid="294915">
                                            <p:txEl>
                                              <p:pRg st="2" end="2"/>
                                            </p:txEl>
                                          </p:spTgt>
                                        </p:tgtEl>
                                        <p:attrNameLst>
                                          <p:attrName>ppt_h</p:attrName>
                                        </p:attrNameLst>
                                      </p:cBhvr>
                                      <p:tavLst>
                                        <p:tav tm="0">
                                          <p:val>
                                            <p:strVal val="#ppt_h"/>
                                          </p:val>
                                        </p:tav>
                                        <p:tav tm="100000">
                                          <p:val>
                                            <p:strVal val="#ppt_h"/>
                                          </p:val>
                                        </p:tav>
                                      </p:tavLst>
                                    </p:anim>
                                    <p:anim calcmode="lin" valueType="num">
                                      <p:cBhvr>
                                        <p:cTn id="33" dur="500" fill="hold"/>
                                        <p:tgtEl>
                                          <p:spTgt spid="294915">
                                            <p:txEl>
                                              <p:pRg st="2" end="2"/>
                                            </p:txEl>
                                          </p:spTgt>
                                        </p:tgtEl>
                                        <p:attrNameLst>
                                          <p:attrName>ppt_x</p:attrName>
                                        </p:attrNameLst>
                                      </p:cBhvr>
                                      <p:tavLst>
                                        <p:tav tm="0">
                                          <p:val>
                                            <p:strVal val="#ppt_x-.2"/>
                                          </p:val>
                                        </p:tav>
                                        <p:tav tm="100000">
                                          <p:val>
                                            <p:strVal val="#ppt_x"/>
                                          </p:val>
                                        </p:tav>
                                      </p:tavLst>
                                    </p:anim>
                                    <p:anim calcmode="lin" valueType="num">
                                      <p:cBhvr>
                                        <p:cTn id="34" dur="500" fill="hold"/>
                                        <p:tgtEl>
                                          <p:spTgt spid="294915">
                                            <p:txEl>
                                              <p:pRg st="2" end="2"/>
                                            </p:txEl>
                                          </p:spTgt>
                                        </p:tgtEl>
                                        <p:attrNameLst>
                                          <p:attrName>ppt_y</p:attrName>
                                        </p:attrNameLst>
                                      </p:cBhvr>
                                      <p:tavLst>
                                        <p:tav tm="0">
                                          <p:val>
                                            <p:strVal val="#ppt_y"/>
                                          </p:val>
                                        </p:tav>
                                        <p:tav tm="100000">
                                          <p:val>
                                            <p:strVal val="#ppt_y"/>
                                          </p:val>
                                        </p:tav>
                                      </p:tavLst>
                                    </p:anim>
                                    <p:animEffect transition="in" filter="fade">
                                      <p:cBhvr>
                                        <p:cTn id="35" dur="500"/>
                                        <p:tgtEl>
                                          <p:spTgt spid="294915">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94917"/>
                                        </p:tgtEl>
                                        <p:attrNameLst>
                                          <p:attrName>style.visibility</p:attrName>
                                        </p:attrNameLst>
                                      </p:cBhvr>
                                      <p:to>
                                        <p:strVal val="visible"/>
                                      </p:to>
                                    </p:set>
                                    <p:anim calcmode="lin" valueType="num">
                                      <p:cBhvr additive="base">
                                        <p:cTn id="40" dur="500" fill="hold"/>
                                        <p:tgtEl>
                                          <p:spTgt spid="294917"/>
                                        </p:tgtEl>
                                        <p:attrNameLst>
                                          <p:attrName>ppt_x</p:attrName>
                                        </p:attrNameLst>
                                      </p:cBhvr>
                                      <p:tavLst>
                                        <p:tav tm="0">
                                          <p:val>
                                            <p:strVal val="#ppt_x"/>
                                          </p:val>
                                        </p:tav>
                                        <p:tav tm="100000">
                                          <p:val>
                                            <p:strVal val="#ppt_x"/>
                                          </p:val>
                                        </p:tav>
                                      </p:tavLst>
                                    </p:anim>
                                    <p:anim calcmode="lin" valueType="num">
                                      <p:cBhvr additive="base">
                                        <p:cTn id="41" dur="500" fill="hold"/>
                                        <p:tgtEl>
                                          <p:spTgt spid="29491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94917"/>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54" presetClass="entr" presetSubtype="0" accel="100000" fill="hold" grpId="0" nodeType="clickEffect">
                                  <p:stCondLst>
                                    <p:cond delay="0"/>
                                  </p:stCondLst>
                                  <p:childTnLst>
                                    <p:set>
                                      <p:cBhvr>
                                        <p:cTn id="45" dur="1" fill="hold">
                                          <p:stCondLst>
                                            <p:cond delay="0"/>
                                          </p:stCondLst>
                                        </p:cTn>
                                        <p:tgtEl>
                                          <p:spTgt spid="294915">
                                            <p:txEl>
                                              <p:pRg st="3" end="3"/>
                                            </p:txEl>
                                          </p:spTgt>
                                        </p:tgtEl>
                                        <p:attrNameLst>
                                          <p:attrName>style.visibility</p:attrName>
                                        </p:attrNameLst>
                                      </p:cBhvr>
                                      <p:to>
                                        <p:strVal val="visible"/>
                                      </p:to>
                                    </p:set>
                                    <p:anim calcmode="lin" valueType="num">
                                      <p:cBhvr>
                                        <p:cTn id="46" dur="500" fill="hold"/>
                                        <p:tgtEl>
                                          <p:spTgt spid="294915">
                                            <p:txEl>
                                              <p:pRg st="3" end="3"/>
                                            </p:txEl>
                                          </p:spTgt>
                                        </p:tgtEl>
                                        <p:attrNameLst>
                                          <p:attrName>ppt_w</p:attrName>
                                        </p:attrNameLst>
                                      </p:cBhvr>
                                      <p:tavLst>
                                        <p:tav tm="0">
                                          <p:val>
                                            <p:strVal val="#ppt_w*0.05"/>
                                          </p:val>
                                        </p:tav>
                                        <p:tav tm="100000">
                                          <p:val>
                                            <p:strVal val="#ppt_w"/>
                                          </p:val>
                                        </p:tav>
                                      </p:tavLst>
                                    </p:anim>
                                    <p:anim calcmode="lin" valueType="num">
                                      <p:cBhvr>
                                        <p:cTn id="47" dur="500" fill="hold"/>
                                        <p:tgtEl>
                                          <p:spTgt spid="294915">
                                            <p:txEl>
                                              <p:pRg st="3" end="3"/>
                                            </p:txEl>
                                          </p:spTgt>
                                        </p:tgtEl>
                                        <p:attrNameLst>
                                          <p:attrName>ppt_h</p:attrName>
                                        </p:attrNameLst>
                                      </p:cBhvr>
                                      <p:tavLst>
                                        <p:tav tm="0">
                                          <p:val>
                                            <p:strVal val="#ppt_h"/>
                                          </p:val>
                                        </p:tav>
                                        <p:tav tm="100000">
                                          <p:val>
                                            <p:strVal val="#ppt_h"/>
                                          </p:val>
                                        </p:tav>
                                      </p:tavLst>
                                    </p:anim>
                                    <p:anim calcmode="lin" valueType="num">
                                      <p:cBhvr>
                                        <p:cTn id="48" dur="500" fill="hold"/>
                                        <p:tgtEl>
                                          <p:spTgt spid="294915">
                                            <p:txEl>
                                              <p:pRg st="3" end="3"/>
                                            </p:txEl>
                                          </p:spTgt>
                                        </p:tgtEl>
                                        <p:attrNameLst>
                                          <p:attrName>ppt_x</p:attrName>
                                        </p:attrNameLst>
                                      </p:cBhvr>
                                      <p:tavLst>
                                        <p:tav tm="0">
                                          <p:val>
                                            <p:strVal val="#ppt_x-.2"/>
                                          </p:val>
                                        </p:tav>
                                        <p:tav tm="100000">
                                          <p:val>
                                            <p:strVal val="#ppt_x"/>
                                          </p:val>
                                        </p:tav>
                                      </p:tavLst>
                                    </p:anim>
                                    <p:anim calcmode="lin" valueType="num">
                                      <p:cBhvr>
                                        <p:cTn id="49" dur="500" fill="hold"/>
                                        <p:tgtEl>
                                          <p:spTgt spid="294915">
                                            <p:txEl>
                                              <p:pRg st="3" end="3"/>
                                            </p:txEl>
                                          </p:spTgt>
                                        </p:tgtEl>
                                        <p:attrNameLst>
                                          <p:attrName>ppt_y</p:attrName>
                                        </p:attrNameLst>
                                      </p:cBhvr>
                                      <p:tavLst>
                                        <p:tav tm="0">
                                          <p:val>
                                            <p:strVal val="#ppt_y"/>
                                          </p:val>
                                        </p:tav>
                                        <p:tav tm="100000">
                                          <p:val>
                                            <p:strVal val="#ppt_y"/>
                                          </p:val>
                                        </p:tav>
                                      </p:tavLst>
                                    </p:anim>
                                    <p:animEffect transition="in" filter="fade">
                                      <p:cBhvr>
                                        <p:cTn id="50" dur="500"/>
                                        <p:tgtEl>
                                          <p:spTgt spid="294915">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94918"/>
                                        </p:tgtEl>
                                        <p:attrNameLst>
                                          <p:attrName>style.visibility</p:attrName>
                                        </p:attrNameLst>
                                      </p:cBhvr>
                                      <p:to>
                                        <p:strVal val="visible"/>
                                      </p:to>
                                    </p:set>
                                    <p:anim calcmode="lin" valueType="num">
                                      <p:cBhvr additive="base">
                                        <p:cTn id="55" dur="500" fill="hold"/>
                                        <p:tgtEl>
                                          <p:spTgt spid="294918"/>
                                        </p:tgtEl>
                                        <p:attrNameLst>
                                          <p:attrName>ppt_x</p:attrName>
                                        </p:attrNameLst>
                                      </p:cBhvr>
                                      <p:tavLst>
                                        <p:tav tm="0">
                                          <p:val>
                                            <p:strVal val="#ppt_x"/>
                                          </p:val>
                                        </p:tav>
                                        <p:tav tm="100000">
                                          <p:val>
                                            <p:strVal val="#ppt_x"/>
                                          </p:val>
                                        </p:tav>
                                      </p:tavLst>
                                    </p:anim>
                                    <p:anim calcmode="lin" valueType="num">
                                      <p:cBhvr additive="base">
                                        <p:cTn id="56" dur="500" fill="hold"/>
                                        <p:tgtEl>
                                          <p:spTgt spid="29491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9491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54" presetClass="entr" presetSubtype="0" accel="100000" fill="hold" grpId="0" nodeType="clickEffect">
                                  <p:stCondLst>
                                    <p:cond delay="0"/>
                                  </p:stCondLst>
                                  <p:childTnLst>
                                    <p:set>
                                      <p:cBhvr>
                                        <p:cTn id="60" dur="1" fill="hold">
                                          <p:stCondLst>
                                            <p:cond delay="0"/>
                                          </p:stCondLst>
                                        </p:cTn>
                                        <p:tgtEl>
                                          <p:spTgt spid="294915">
                                            <p:txEl>
                                              <p:pRg st="4" end="4"/>
                                            </p:txEl>
                                          </p:spTgt>
                                        </p:tgtEl>
                                        <p:attrNameLst>
                                          <p:attrName>style.visibility</p:attrName>
                                        </p:attrNameLst>
                                      </p:cBhvr>
                                      <p:to>
                                        <p:strVal val="visible"/>
                                      </p:to>
                                    </p:set>
                                    <p:anim calcmode="lin" valueType="num">
                                      <p:cBhvr>
                                        <p:cTn id="61" dur="500" fill="hold"/>
                                        <p:tgtEl>
                                          <p:spTgt spid="294915">
                                            <p:txEl>
                                              <p:pRg st="4" end="4"/>
                                            </p:txEl>
                                          </p:spTgt>
                                        </p:tgtEl>
                                        <p:attrNameLst>
                                          <p:attrName>ppt_w</p:attrName>
                                        </p:attrNameLst>
                                      </p:cBhvr>
                                      <p:tavLst>
                                        <p:tav tm="0">
                                          <p:val>
                                            <p:strVal val="#ppt_w*0.05"/>
                                          </p:val>
                                        </p:tav>
                                        <p:tav tm="100000">
                                          <p:val>
                                            <p:strVal val="#ppt_w"/>
                                          </p:val>
                                        </p:tav>
                                      </p:tavLst>
                                    </p:anim>
                                    <p:anim calcmode="lin" valueType="num">
                                      <p:cBhvr>
                                        <p:cTn id="62" dur="500" fill="hold"/>
                                        <p:tgtEl>
                                          <p:spTgt spid="294915">
                                            <p:txEl>
                                              <p:pRg st="4" end="4"/>
                                            </p:txEl>
                                          </p:spTgt>
                                        </p:tgtEl>
                                        <p:attrNameLst>
                                          <p:attrName>ppt_h</p:attrName>
                                        </p:attrNameLst>
                                      </p:cBhvr>
                                      <p:tavLst>
                                        <p:tav tm="0">
                                          <p:val>
                                            <p:strVal val="#ppt_h"/>
                                          </p:val>
                                        </p:tav>
                                        <p:tav tm="100000">
                                          <p:val>
                                            <p:strVal val="#ppt_h"/>
                                          </p:val>
                                        </p:tav>
                                      </p:tavLst>
                                    </p:anim>
                                    <p:anim calcmode="lin" valueType="num">
                                      <p:cBhvr>
                                        <p:cTn id="63" dur="500" fill="hold"/>
                                        <p:tgtEl>
                                          <p:spTgt spid="294915">
                                            <p:txEl>
                                              <p:pRg st="4" end="4"/>
                                            </p:txEl>
                                          </p:spTgt>
                                        </p:tgtEl>
                                        <p:attrNameLst>
                                          <p:attrName>ppt_x</p:attrName>
                                        </p:attrNameLst>
                                      </p:cBhvr>
                                      <p:tavLst>
                                        <p:tav tm="0">
                                          <p:val>
                                            <p:strVal val="#ppt_x-.2"/>
                                          </p:val>
                                        </p:tav>
                                        <p:tav tm="100000">
                                          <p:val>
                                            <p:strVal val="#ppt_x"/>
                                          </p:val>
                                        </p:tav>
                                      </p:tavLst>
                                    </p:anim>
                                    <p:anim calcmode="lin" valueType="num">
                                      <p:cBhvr>
                                        <p:cTn id="64" dur="500" fill="hold"/>
                                        <p:tgtEl>
                                          <p:spTgt spid="294915">
                                            <p:txEl>
                                              <p:pRg st="4" end="4"/>
                                            </p:txEl>
                                          </p:spTgt>
                                        </p:tgtEl>
                                        <p:attrNameLst>
                                          <p:attrName>ppt_y</p:attrName>
                                        </p:attrNameLst>
                                      </p:cBhvr>
                                      <p:tavLst>
                                        <p:tav tm="0">
                                          <p:val>
                                            <p:strVal val="#ppt_y"/>
                                          </p:val>
                                        </p:tav>
                                        <p:tav tm="100000">
                                          <p:val>
                                            <p:strVal val="#ppt_y"/>
                                          </p:val>
                                        </p:tav>
                                      </p:tavLst>
                                    </p:anim>
                                    <p:animEffect transition="in" filter="fade">
                                      <p:cBhvr>
                                        <p:cTn id="65" dur="500"/>
                                        <p:tgtEl>
                                          <p:spTgt spid="294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p:bldP spid="294916" grpId="0"/>
      <p:bldP spid="294917" grpId="0"/>
      <p:bldP spid="2949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Text Box 3"/>
          <p:cNvSpPr txBox="1">
            <a:spLocks noChangeArrowheads="1"/>
          </p:cNvSpPr>
          <p:nvPr/>
        </p:nvSpPr>
        <p:spPr bwMode="auto">
          <a:xfrm>
            <a:off x="5029200" y="2787254"/>
            <a:ext cx="2590800" cy="646331"/>
          </a:xfrm>
          <a:prstGeom prst="rect">
            <a:avLst/>
          </a:prstGeom>
          <a:noFill/>
          <a:ln w="19050">
            <a:solidFill>
              <a:srgbClr val="008000"/>
            </a:solidFill>
            <a:miter lim="800000"/>
          </a:ln>
        </p:spPr>
        <p:txBody>
          <a:bodyPr>
            <a:spAutoFit/>
          </a:bodyPr>
          <a:lstStyle/>
          <a:p>
            <a:pPr>
              <a:spcBef>
                <a:spcPct val="50000"/>
              </a:spcBef>
            </a:pPr>
            <a:r>
              <a:rPr lang="zh-CN" altLang="en-US" sz="3600" b="1">
                <a:ea typeface="黑体" panose="02010609060101010101" pitchFamily="49" charset="-122"/>
              </a:rPr>
              <a:t>借古喻今</a:t>
            </a:r>
            <a:endParaRPr lang="zh-CN" altLang="en-US" sz="3600" b="1">
              <a:ea typeface="黑体" panose="02010609060101010101" pitchFamily="49" charset="-122"/>
            </a:endParaRPr>
          </a:p>
        </p:txBody>
      </p:sp>
      <p:grpSp>
        <p:nvGrpSpPr>
          <p:cNvPr id="2" name="Group 4"/>
          <p:cNvGrpSpPr/>
          <p:nvPr/>
        </p:nvGrpSpPr>
        <p:grpSpPr bwMode="auto">
          <a:xfrm>
            <a:off x="2843808" y="2409825"/>
            <a:ext cx="2094906" cy="1406129"/>
            <a:chOff x="1248" y="316"/>
            <a:chExt cx="1104" cy="893"/>
          </a:xfrm>
        </p:grpSpPr>
        <p:sp>
          <p:nvSpPr>
            <p:cNvPr id="68623" name="Line 5"/>
            <p:cNvSpPr>
              <a:spLocks noChangeShapeType="1"/>
            </p:cNvSpPr>
            <p:nvPr/>
          </p:nvSpPr>
          <p:spPr bwMode="auto">
            <a:xfrm>
              <a:off x="1728" y="316"/>
              <a:ext cx="0" cy="893"/>
            </a:xfrm>
            <a:prstGeom prst="line">
              <a:avLst/>
            </a:prstGeom>
            <a:noFill/>
            <a:ln w="76200" cap="sq" cmpd="tri">
              <a:solidFill>
                <a:srgbClr val="FFFF66"/>
              </a:solidFill>
              <a:round/>
              <a:headEnd type="none" w="sm" len="sm"/>
              <a:tailEnd type="none" w="sm" len="sm"/>
            </a:ln>
          </p:spPr>
          <p:txBody>
            <a:bodyPr/>
            <a:lstStyle/>
            <a:p>
              <a:endParaRPr lang="zh-CN" altLang="en-US"/>
            </a:p>
          </p:txBody>
        </p:sp>
        <p:sp>
          <p:nvSpPr>
            <p:cNvPr id="68624" name="Line 6"/>
            <p:cNvSpPr>
              <a:spLocks noChangeShapeType="1"/>
            </p:cNvSpPr>
            <p:nvPr/>
          </p:nvSpPr>
          <p:spPr bwMode="auto">
            <a:xfrm>
              <a:off x="1728" y="316"/>
              <a:ext cx="624" cy="0"/>
            </a:xfrm>
            <a:prstGeom prst="line">
              <a:avLst/>
            </a:prstGeom>
            <a:noFill/>
            <a:ln w="76200" cap="sq" cmpd="tri">
              <a:solidFill>
                <a:srgbClr val="FFFF66"/>
              </a:solidFill>
              <a:round/>
              <a:headEnd type="none" w="sm" len="sm"/>
              <a:tailEnd type="none" w="sm" len="sm"/>
            </a:ln>
          </p:spPr>
          <p:txBody>
            <a:bodyPr/>
            <a:lstStyle/>
            <a:p>
              <a:endParaRPr lang="zh-CN" altLang="en-US"/>
            </a:p>
          </p:txBody>
        </p:sp>
        <p:sp>
          <p:nvSpPr>
            <p:cNvPr id="68625" name="Line 7"/>
            <p:cNvSpPr>
              <a:spLocks noChangeShapeType="1"/>
            </p:cNvSpPr>
            <p:nvPr/>
          </p:nvSpPr>
          <p:spPr bwMode="auto">
            <a:xfrm>
              <a:off x="1728" y="1200"/>
              <a:ext cx="624" cy="0"/>
            </a:xfrm>
            <a:prstGeom prst="line">
              <a:avLst/>
            </a:prstGeom>
            <a:noFill/>
            <a:ln w="76200" cap="sq" cmpd="tri">
              <a:solidFill>
                <a:srgbClr val="008000"/>
              </a:solidFill>
              <a:round/>
              <a:headEnd type="none" w="sm" len="sm"/>
              <a:tailEnd type="none" w="sm" len="sm"/>
            </a:ln>
          </p:spPr>
          <p:txBody>
            <a:bodyPr/>
            <a:lstStyle/>
            <a:p>
              <a:endParaRPr lang="zh-CN" altLang="en-US"/>
            </a:p>
          </p:txBody>
        </p:sp>
        <p:sp>
          <p:nvSpPr>
            <p:cNvPr id="68626" name="Line 8"/>
            <p:cNvSpPr>
              <a:spLocks noChangeShapeType="1"/>
            </p:cNvSpPr>
            <p:nvPr/>
          </p:nvSpPr>
          <p:spPr bwMode="auto">
            <a:xfrm>
              <a:off x="1248" y="767"/>
              <a:ext cx="480" cy="0"/>
            </a:xfrm>
            <a:prstGeom prst="line">
              <a:avLst/>
            </a:prstGeom>
            <a:noFill/>
            <a:ln w="76200" cap="sq" cmpd="tri">
              <a:solidFill>
                <a:srgbClr val="008000"/>
              </a:solidFill>
              <a:round/>
              <a:headEnd type="diamond" w="med" len="sm"/>
              <a:tailEnd type="none" w="sm" len="sm"/>
            </a:ln>
          </p:spPr>
          <p:txBody>
            <a:bodyPr/>
            <a:lstStyle/>
            <a:p>
              <a:endParaRPr lang="zh-CN" altLang="en-US"/>
            </a:p>
          </p:txBody>
        </p:sp>
      </p:grpSp>
      <p:sp>
        <p:nvSpPr>
          <p:cNvPr id="317449" name="Text Box 9"/>
          <p:cNvSpPr txBox="1">
            <a:spLocks noChangeArrowheads="1"/>
          </p:cNvSpPr>
          <p:nvPr/>
        </p:nvSpPr>
        <p:spPr bwMode="auto">
          <a:xfrm>
            <a:off x="5003800" y="3436144"/>
            <a:ext cx="2006600" cy="646331"/>
          </a:xfrm>
          <a:prstGeom prst="rect">
            <a:avLst/>
          </a:prstGeom>
          <a:noFill/>
          <a:ln w="19050">
            <a:solidFill>
              <a:srgbClr val="008000"/>
            </a:solidFill>
            <a:miter lim="800000"/>
          </a:ln>
        </p:spPr>
        <p:txBody>
          <a:bodyPr>
            <a:spAutoFit/>
          </a:bodyPr>
          <a:lstStyle/>
          <a:p>
            <a:pPr algn="ctr">
              <a:spcBef>
                <a:spcPct val="50000"/>
              </a:spcBef>
            </a:pPr>
            <a:r>
              <a:rPr lang="zh-CN" altLang="en-US" sz="3600" b="1">
                <a:solidFill>
                  <a:schemeClr val="tx2"/>
                </a:solidFill>
                <a:latin typeface="Times New Roman" panose="02020603050405020304" pitchFamily="18" charset="0"/>
                <a:ea typeface="黑体" panose="02010609060101010101" pitchFamily="49" charset="-122"/>
              </a:rPr>
              <a:t>用典</a:t>
            </a:r>
            <a:endParaRPr lang="zh-CN" altLang="en-US" sz="3600" b="1">
              <a:solidFill>
                <a:schemeClr val="tx2"/>
              </a:solidFill>
              <a:latin typeface="Times New Roman" panose="02020603050405020304" pitchFamily="18" charset="0"/>
              <a:ea typeface="黑体" panose="02010609060101010101" pitchFamily="49" charset="-122"/>
            </a:endParaRPr>
          </a:p>
        </p:txBody>
      </p:sp>
      <p:sp>
        <p:nvSpPr>
          <p:cNvPr id="317450" name="Text Box 10"/>
          <p:cNvSpPr txBox="1">
            <a:spLocks noChangeArrowheads="1"/>
          </p:cNvSpPr>
          <p:nvPr/>
        </p:nvSpPr>
        <p:spPr bwMode="auto">
          <a:xfrm>
            <a:off x="5029200" y="2139554"/>
            <a:ext cx="2590800" cy="646331"/>
          </a:xfrm>
          <a:prstGeom prst="rect">
            <a:avLst/>
          </a:prstGeom>
          <a:noFill/>
          <a:ln w="19050">
            <a:solidFill>
              <a:srgbClr val="008000"/>
            </a:solidFill>
            <a:miter lim="800000"/>
          </a:ln>
        </p:spPr>
        <p:txBody>
          <a:bodyPr>
            <a:spAutoFit/>
          </a:bodyPr>
          <a:lstStyle/>
          <a:p>
            <a:pPr algn="ctr">
              <a:spcBef>
                <a:spcPct val="50000"/>
              </a:spcBef>
            </a:pPr>
            <a:endParaRPr lang="zh-CN" altLang="zh-CN" sz="3600" b="1">
              <a:solidFill>
                <a:schemeClr val="tx2"/>
              </a:solidFill>
              <a:latin typeface="Times New Roman" panose="02020603050405020304" pitchFamily="18" charset="0"/>
              <a:ea typeface="黑体" panose="02010609060101010101" pitchFamily="49" charset="-122"/>
            </a:endParaRPr>
          </a:p>
        </p:txBody>
      </p:sp>
      <p:sp>
        <p:nvSpPr>
          <p:cNvPr id="317451" name="Rectangle 11"/>
          <p:cNvSpPr>
            <a:spLocks noGrp="1" noChangeArrowheads="1"/>
          </p:cNvSpPr>
          <p:nvPr>
            <p:ph type="title" idx="4294967295"/>
          </p:nvPr>
        </p:nvSpPr>
        <p:spPr>
          <a:xfrm>
            <a:off x="0" y="3003798"/>
            <a:ext cx="2732088" cy="571500"/>
          </a:xfrm>
          <a:prstGeom prst="rect">
            <a:avLst/>
          </a:prstGeom>
          <a:ln>
            <a:solidFill>
              <a:srgbClr val="008000"/>
            </a:solidFill>
          </a:ln>
        </p:spPr>
        <p:txBody>
          <a:bodyPr/>
          <a:lstStyle/>
          <a:p>
            <a:pPr eaLnBrk="1" hangingPunct="1"/>
            <a:r>
              <a:rPr lang="zh-CN" altLang="en-US" sz="3600" b="1" dirty="0" smtClean="0">
                <a:ea typeface="黑体" panose="02010609060101010101" pitchFamily="49" charset="-122"/>
              </a:rPr>
              <a:t>怀古诗手法</a:t>
            </a:r>
            <a:endParaRPr lang="zh-CN" altLang="en-US" dirty="0" smtClean="0"/>
          </a:p>
        </p:txBody>
      </p:sp>
      <p:sp>
        <p:nvSpPr>
          <p:cNvPr id="317452" name="Text Box 12"/>
          <p:cNvSpPr txBox="1">
            <a:spLocks noChangeArrowheads="1"/>
          </p:cNvSpPr>
          <p:nvPr/>
        </p:nvSpPr>
        <p:spPr bwMode="auto">
          <a:xfrm>
            <a:off x="46038" y="195486"/>
            <a:ext cx="9097962" cy="2259080"/>
          </a:xfrm>
          <a:prstGeom prst="rect">
            <a:avLst/>
          </a:prstGeom>
          <a:noFill/>
          <a:ln w="9525">
            <a:noFill/>
            <a:miter lim="800000"/>
          </a:ln>
        </p:spPr>
        <p:txBody>
          <a:bodyPr>
            <a:spAutoFit/>
          </a:bodyPr>
          <a:lstStyle/>
          <a:p>
            <a:pPr>
              <a:spcBef>
                <a:spcPct val="20000"/>
              </a:spcBef>
              <a:buClr>
                <a:schemeClr val="accent2"/>
              </a:buClr>
              <a:buSzPct val="85000"/>
              <a:buFont typeface="Wingdings" panose="05000000000000000000" pitchFamily="2" charset="2"/>
              <a:buChar char="n"/>
            </a:pPr>
            <a:r>
              <a:rPr lang="zh-CN" altLang="en-US" sz="3200" b="1" dirty="0"/>
              <a:t>怀古咏史情感：叹世事变迁、昔盛今衰、</a:t>
            </a:r>
            <a:endParaRPr lang="zh-CN" altLang="en-US" sz="3200" b="1" dirty="0"/>
          </a:p>
          <a:p>
            <a:pPr>
              <a:spcBef>
                <a:spcPct val="20000"/>
              </a:spcBef>
              <a:buClr>
                <a:schemeClr val="accent2"/>
              </a:buClr>
              <a:buSzPct val="85000"/>
              <a:buFont typeface="Wingdings" panose="05000000000000000000" pitchFamily="2" charset="2"/>
              <a:buNone/>
            </a:pPr>
            <a:r>
              <a:rPr lang="zh-CN" altLang="en-US" sz="3200" b="1" dirty="0"/>
              <a:t>                           </a:t>
            </a:r>
            <a:r>
              <a:rPr lang="zh-CN" altLang="en-US" sz="3200" b="1" dirty="0" smtClean="0"/>
              <a:t>      </a:t>
            </a:r>
            <a:r>
              <a:rPr lang="zh-CN" altLang="en-US" sz="3200" b="1" dirty="0"/>
              <a:t>讽喻现实、仰慕英雄、</a:t>
            </a:r>
            <a:endParaRPr lang="zh-CN" altLang="en-US" sz="3200" b="1" dirty="0"/>
          </a:p>
          <a:p>
            <a:pPr>
              <a:spcBef>
                <a:spcPct val="20000"/>
              </a:spcBef>
              <a:buClr>
                <a:schemeClr val="accent2"/>
              </a:buClr>
              <a:buSzPct val="85000"/>
              <a:buFont typeface="Wingdings" panose="05000000000000000000" pitchFamily="2" charset="2"/>
              <a:buNone/>
            </a:pPr>
            <a:r>
              <a:rPr lang="zh-CN" altLang="en-US" sz="3200" b="1" dirty="0"/>
              <a:t>                            </a:t>
            </a:r>
            <a:r>
              <a:rPr lang="zh-CN" altLang="en-US" sz="3200" b="1" dirty="0" smtClean="0"/>
              <a:t>     自</a:t>
            </a:r>
            <a:r>
              <a:rPr lang="zh-CN" altLang="en-US" sz="3200" b="1" dirty="0"/>
              <a:t>比自况、怀才不遇 </a:t>
            </a:r>
            <a:endParaRPr lang="zh-CN" altLang="en-US" sz="3200" b="1" dirty="0"/>
          </a:p>
          <a:p>
            <a:endParaRPr lang="en-US" altLang="zh-CN" sz="3200" b="1" dirty="0"/>
          </a:p>
        </p:txBody>
      </p:sp>
      <p:sp>
        <p:nvSpPr>
          <p:cNvPr id="317453" name="Rectangle 13"/>
          <p:cNvSpPr>
            <a:spLocks noChangeArrowheads="1"/>
          </p:cNvSpPr>
          <p:nvPr/>
        </p:nvSpPr>
        <p:spPr bwMode="auto">
          <a:xfrm>
            <a:off x="5029200" y="2114550"/>
            <a:ext cx="2273300" cy="646331"/>
          </a:xfrm>
          <a:prstGeom prst="rect">
            <a:avLst/>
          </a:prstGeom>
          <a:noFill/>
          <a:ln w="9525">
            <a:noFill/>
            <a:miter lim="800000"/>
          </a:ln>
        </p:spPr>
        <p:txBody>
          <a:bodyPr>
            <a:spAutoFit/>
          </a:bodyPr>
          <a:lstStyle/>
          <a:p>
            <a:r>
              <a:rPr lang="zh-CN" altLang="en-US" sz="3600" b="1">
                <a:solidFill>
                  <a:schemeClr val="tx2"/>
                </a:solidFill>
              </a:rPr>
              <a:t>怀古讽今</a:t>
            </a:r>
            <a:endParaRPr lang="zh-CN" altLang="en-US" sz="3600" b="1">
              <a:solidFill>
                <a:schemeClr val="tx2"/>
              </a:solidFill>
            </a:endParaRPr>
          </a:p>
        </p:txBody>
      </p:sp>
      <p:grpSp>
        <p:nvGrpSpPr>
          <p:cNvPr id="3" name="Group 14"/>
          <p:cNvGrpSpPr/>
          <p:nvPr/>
        </p:nvGrpSpPr>
        <p:grpSpPr bwMode="auto">
          <a:xfrm>
            <a:off x="2843808" y="2400300"/>
            <a:ext cx="2125068" cy="2114550"/>
            <a:chOff x="1248" y="316"/>
            <a:chExt cx="1104" cy="893"/>
          </a:xfrm>
        </p:grpSpPr>
        <p:sp>
          <p:nvSpPr>
            <p:cNvPr id="68619" name="Line 15"/>
            <p:cNvSpPr>
              <a:spLocks noChangeShapeType="1"/>
            </p:cNvSpPr>
            <p:nvPr/>
          </p:nvSpPr>
          <p:spPr bwMode="auto">
            <a:xfrm>
              <a:off x="1728" y="316"/>
              <a:ext cx="0" cy="893"/>
            </a:xfrm>
            <a:prstGeom prst="line">
              <a:avLst/>
            </a:prstGeom>
            <a:noFill/>
            <a:ln w="76200" cap="sq" cmpd="tri">
              <a:solidFill>
                <a:srgbClr val="008000"/>
              </a:solidFill>
              <a:round/>
              <a:headEnd type="none" w="sm" len="sm"/>
              <a:tailEnd type="none" w="sm" len="sm"/>
            </a:ln>
          </p:spPr>
          <p:txBody>
            <a:bodyPr/>
            <a:lstStyle/>
            <a:p>
              <a:endParaRPr lang="zh-CN" altLang="en-US"/>
            </a:p>
          </p:txBody>
        </p:sp>
        <p:sp>
          <p:nvSpPr>
            <p:cNvPr id="68620" name="Line 16"/>
            <p:cNvSpPr>
              <a:spLocks noChangeShapeType="1"/>
            </p:cNvSpPr>
            <p:nvPr/>
          </p:nvSpPr>
          <p:spPr bwMode="auto">
            <a:xfrm>
              <a:off x="1728" y="316"/>
              <a:ext cx="624" cy="0"/>
            </a:xfrm>
            <a:prstGeom prst="line">
              <a:avLst/>
            </a:prstGeom>
            <a:noFill/>
            <a:ln w="76200" cap="sq" cmpd="tri">
              <a:solidFill>
                <a:srgbClr val="008000"/>
              </a:solidFill>
              <a:round/>
              <a:headEnd type="none" w="sm" len="sm"/>
              <a:tailEnd type="none" w="sm" len="sm"/>
            </a:ln>
          </p:spPr>
          <p:txBody>
            <a:bodyPr/>
            <a:lstStyle/>
            <a:p>
              <a:endParaRPr lang="zh-CN" altLang="en-US"/>
            </a:p>
          </p:txBody>
        </p:sp>
        <p:sp>
          <p:nvSpPr>
            <p:cNvPr id="68621" name="Line 17"/>
            <p:cNvSpPr>
              <a:spLocks noChangeShapeType="1"/>
            </p:cNvSpPr>
            <p:nvPr/>
          </p:nvSpPr>
          <p:spPr bwMode="auto">
            <a:xfrm>
              <a:off x="1728" y="1200"/>
              <a:ext cx="624" cy="0"/>
            </a:xfrm>
            <a:prstGeom prst="line">
              <a:avLst/>
            </a:prstGeom>
            <a:noFill/>
            <a:ln w="76200" cap="sq" cmpd="tri">
              <a:solidFill>
                <a:srgbClr val="008000"/>
              </a:solidFill>
              <a:round/>
              <a:headEnd type="none" w="sm" len="sm"/>
              <a:tailEnd type="none" w="sm" len="sm"/>
            </a:ln>
          </p:spPr>
          <p:txBody>
            <a:bodyPr/>
            <a:lstStyle/>
            <a:p>
              <a:endParaRPr lang="zh-CN" altLang="en-US"/>
            </a:p>
          </p:txBody>
        </p:sp>
        <p:sp>
          <p:nvSpPr>
            <p:cNvPr id="68622" name="Line 18"/>
            <p:cNvSpPr>
              <a:spLocks noChangeShapeType="1"/>
            </p:cNvSpPr>
            <p:nvPr/>
          </p:nvSpPr>
          <p:spPr bwMode="auto">
            <a:xfrm>
              <a:off x="1248" y="767"/>
              <a:ext cx="480" cy="0"/>
            </a:xfrm>
            <a:prstGeom prst="line">
              <a:avLst/>
            </a:prstGeom>
            <a:noFill/>
            <a:ln w="76200" cap="sq" cmpd="tri">
              <a:solidFill>
                <a:srgbClr val="008000"/>
              </a:solidFill>
              <a:round/>
              <a:headEnd type="diamond" w="med" len="sm"/>
              <a:tailEnd type="none" w="sm" len="sm"/>
            </a:ln>
          </p:spPr>
          <p:txBody>
            <a:bodyPr/>
            <a:lstStyle/>
            <a:p>
              <a:endParaRPr lang="zh-CN" altLang="en-US"/>
            </a:p>
          </p:txBody>
        </p:sp>
      </p:grpSp>
      <p:sp>
        <p:nvSpPr>
          <p:cNvPr id="317459" name="Text Box 19"/>
          <p:cNvSpPr txBox="1">
            <a:spLocks noChangeArrowheads="1"/>
          </p:cNvSpPr>
          <p:nvPr/>
        </p:nvSpPr>
        <p:spPr bwMode="auto">
          <a:xfrm>
            <a:off x="5029200" y="4286250"/>
            <a:ext cx="3124200" cy="646331"/>
          </a:xfrm>
          <a:prstGeom prst="rect">
            <a:avLst/>
          </a:prstGeom>
          <a:noFill/>
          <a:ln w="19050">
            <a:solidFill>
              <a:srgbClr val="008000"/>
            </a:solidFill>
            <a:miter lim="800000"/>
          </a:ln>
        </p:spPr>
        <p:txBody>
          <a:bodyPr>
            <a:spAutoFit/>
          </a:bodyPr>
          <a:lstStyle/>
          <a:p>
            <a:pPr algn="ctr">
              <a:spcBef>
                <a:spcPct val="50000"/>
              </a:spcBef>
            </a:pPr>
            <a:r>
              <a:rPr lang="zh-CN" altLang="en-US" sz="3600" b="1">
                <a:solidFill>
                  <a:schemeClr val="tx2"/>
                </a:solidFill>
                <a:latin typeface="Times New Roman" panose="02020603050405020304" pitchFamily="18" charset="0"/>
                <a:ea typeface="黑体" panose="02010609060101010101" pitchFamily="49" charset="-122"/>
              </a:rPr>
              <a:t>类比对比</a:t>
            </a:r>
            <a:endParaRPr lang="zh-CN" altLang="en-US" sz="36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52">
                                            <p:txEl>
                                              <p:pRg st="0" end="0"/>
                                            </p:txEl>
                                          </p:spTgt>
                                        </p:tgtEl>
                                        <p:attrNameLst>
                                          <p:attrName>style.visibility</p:attrName>
                                        </p:attrNameLst>
                                      </p:cBhvr>
                                      <p:to>
                                        <p:strVal val="visible"/>
                                      </p:to>
                                    </p:set>
                                    <p:anim calcmode="lin" valueType="num">
                                      <p:cBhvr additive="base">
                                        <p:cTn id="7" dur="500" fill="hold"/>
                                        <p:tgtEl>
                                          <p:spTgt spid="317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5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52">
                                            <p:txEl>
                                              <p:pRg st="1" end="1"/>
                                            </p:txEl>
                                          </p:spTgt>
                                        </p:tgtEl>
                                        <p:attrNameLst>
                                          <p:attrName>style.visibility</p:attrName>
                                        </p:attrNameLst>
                                      </p:cBhvr>
                                      <p:to>
                                        <p:strVal val="visible"/>
                                      </p:to>
                                    </p:set>
                                    <p:anim calcmode="lin" valueType="num">
                                      <p:cBhvr additive="base">
                                        <p:cTn id="11" dur="500" fill="hold"/>
                                        <p:tgtEl>
                                          <p:spTgt spid="31745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745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7452">
                                            <p:txEl>
                                              <p:pRg st="2" end="2"/>
                                            </p:txEl>
                                          </p:spTgt>
                                        </p:tgtEl>
                                        <p:attrNameLst>
                                          <p:attrName>style.visibility</p:attrName>
                                        </p:attrNameLst>
                                      </p:cBhvr>
                                      <p:to>
                                        <p:strVal val="visible"/>
                                      </p:to>
                                    </p:set>
                                    <p:anim calcmode="lin" valueType="num">
                                      <p:cBhvr additive="base">
                                        <p:cTn id="15" dur="500" fill="hold"/>
                                        <p:tgtEl>
                                          <p:spTgt spid="31745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74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17452">
                                            <p:txEl>
                                              <p:pRg st="0" end="0"/>
                                            </p:txEl>
                                          </p:spTgt>
                                        </p:tgtEl>
                                        <p:attrNameLst>
                                          <p:attrName>style.visibility</p:attrName>
                                        </p:attrNameLst>
                                      </p:cBhvr>
                                      <p:to>
                                        <p:strVal val="visible"/>
                                      </p:to>
                                    </p:set>
                                    <p:anim calcmode="lin" valueType="num">
                                      <p:cBhvr additive="base">
                                        <p:cTn id="21" dur="500" fill="hold"/>
                                        <p:tgtEl>
                                          <p:spTgt spid="31745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17452">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17452">
                                            <p:txEl>
                                              <p:pRg st="1" end="1"/>
                                            </p:txEl>
                                          </p:spTgt>
                                        </p:tgtEl>
                                        <p:attrNameLst>
                                          <p:attrName>style.visibility</p:attrName>
                                        </p:attrNameLst>
                                      </p:cBhvr>
                                      <p:to>
                                        <p:strVal val="visible"/>
                                      </p:to>
                                    </p:set>
                                    <p:anim calcmode="lin" valueType="num">
                                      <p:cBhvr additive="base">
                                        <p:cTn id="25" dur="500" fill="hold"/>
                                        <p:tgtEl>
                                          <p:spTgt spid="31745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52">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17452">
                                            <p:txEl>
                                              <p:pRg st="2" end="2"/>
                                            </p:txEl>
                                          </p:spTgt>
                                        </p:tgtEl>
                                        <p:attrNameLst>
                                          <p:attrName>style.visibility</p:attrName>
                                        </p:attrNameLst>
                                      </p:cBhvr>
                                      <p:to>
                                        <p:strVal val="visible"/>
                                      </p:to>
                                    </p:set>
                                    <p:anim calcmode="lin" valueType="num">
                                      <p:cBhvr additive="base">
                                        <p:cTn id="29" dur="500" fill="hold"/>
                                        <p:tgtEl>
                                          <p:spTgt spid="317452">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7452">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17451"/>
                                        </p:tgtEl>
                                        <p:attrNameLst>
                                          <p:attrName>style.visibility</p:attrName>
                                        </p:attrNameLst>
                                      </p:cBhvr>
                                      <p:to>
                                        <p:strVal val="visible"/>
                                      </p:to>
                                    </p:set>
                                    <p:anim calcmode="lin" valueType="num">
                                      <p:cBhvr additive="base">
                                        <p:cTn id="33" dur="500" fill="hold"/>
                                        <p:tgtEl>
                                          <p:spTgt spid="317451"/>
                                        </p:tgtEl>
                                        <p:attrNameLst>
                                          <p:attrName>ppt_x</p:attrName>
                                        </p:attrNameLst>
                                      </p:cBhvr>
                                      <p:tavLst>
                                        <p:tav tm="0">
                                          <p:val>
                                            <p:strVal val="#ppt_x"/>
                                          </p:val>
                                        </p:tav>
                                        <p:tav tm="100000">
                                          <p:val>
                                            <p:strVal val="#ppt_x"/>
                                          </p:val>
                                        </p:tav>
                                      </p:tavLst>
                                    </p:anim>
                                    <p:anim calcmode="lin" valueType="num">
                                      <p:cBhvr additive="base">
                                        <p:cTn id="34" dur="500" fill="hold"/>
                                        <p:tgtEl>
                                          <p:spTgt spid="31745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17453"/>
                                        </p:tgtEl>
                                        <p:attrNameLst>
                                          <p:attrName>style.visibility</p:attrName>
                                        </p:attrNameLst>
                                      </p:cBhvr>
                                      <p:to>
                                        <p:strVal val="visible"/>
                                      </p:to>
                                    </p:set>
                                    <p:anim calcmode="lin" valueType="num">
                                      <p:cBhvr additive="base">
                                        <p:cTn id="45" dur="500" fill="hold"/>
                                        <p:tgtEl>
                                          <p:spTgt spid="317453"/>
                                        </p:tgtEl>
                                        <p:attrNameLst>
                                          <p:attrName>ppt_x</p:attrName>
                                        </p:attrNameLst>
                                      </p:cBhvr>
                                      <p:tavLst>
                                        <p:tav tm="0">
                                          <p:val>
                                            <p:strVal val="#ppt_x"/>
                                          </p:val>
                                        </p:tav>
                                        <p:tav tm="100000">
                                          <p:val>
                                            <p:strVal val="#ppt_x"/>
                                          </p:val>
                                        </p:tav>
                                      </p:tavLst>
                                    </p:anim>
                                    <p:anim calcmode="lin" valueType="num">
                                      <p:cBhvr additive="base">
                                        <p:cTn id="46" dur="500" fill="hold"/>
                                        <p:tgtEl>
                                          <p:spTgt spid="31745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17443"/>
                                        </p:tgtEl>
                                        <p:attrNameLst>
                                          <p:attrName>style.visibility</p:attrName>
                                        </p:attrNameLst>
                                      </p:cBhvr>
                                      <p:to>
                                        <p:strVal val="visible"/>
                                      </p:to>
                                    </p:set>
                                    <p:anim calcmode="lin" valueType="num">
                                      <p:cBhvr additive="base">
                                        <p:cTn id="49" dur="500" fill="hold"/>
                                        <p:tgtEl>
                                          <p:spTgt spid="317443"/>
                                        </p:tgtEl>
                                        <p:attrNameLst>
                                          <p:attrName>ppt_x</p:attrName>
                                        </p:attrNameLst>
                                      </p:cBhvr>
                                      <p:tavLst>
                                        <p:tav tm="0">
                                          <p:val>
                                            <p:strVal val="#ppt_x"/>
                                          </p:val>
                                        </p:tav>
                                        <p:tav tm="100000">
                                          <p:val>
                                            <p:strVal val="#ppt_x"/>
                                          </p:val>
                                        </p:tav>
                                      </p:tavLst>
                                    </p:anim>
                                    <p:anim calcmode="lin" valueType="num">
                                      <p:cBhvr additive="base">
                                        <p:cTn id="50" dur="500" fill="hold"/>
                                        <p:tgtEl>
                                          <p:spTgt spid="31744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17449"/>
                                        </p:tgtEl>
                                        <p:attrNameLst>
                                          <p:attrName>style.visibility</p:attrName>
                                        </p:attrNameLst>
                                      </p:cBhvr>
                                      <p:to>
                                        <p:strVal val="visible"/>
                                      </p:to>
                                    </p:set>
                                    <p:anim calcmode="lin" valueType="num">
                                      <p:cBhvr additive="base">
                                        <p:cTn id="53" dur="500" fill="hold"/>
                                        <p:tgtEl>
                                          <p:spTgt spid="317449"/>
                                        </p:tgtEl>
                                        <p:attrNameLst>
                                          <p:attrName>ppt_x</p:attrName>
                                        </p:attrNameLst>
                                      </p:cBhvr>
                                      <p:tavLst>
                                        <p:tav tm="0">
                                          <p:val>
                                            <p:strVal val="#ppt_x"/>
                                          </p:val>
                                        </p:tav>
                                        <p:tav tm="100000">
                                          <p:val>
                                            <p:strVal val="#ppt_x"/>
                                          </p:val>
                                        </p:tav>
                                      </p:tavLst>
                                    </p:anim>
                                    <p:anim calcmode="lin" valueType="num">
                                      <p:cBhvr additive="base">
                                        <p:cTn id="54" dur="500" fill="hold"/>
                                        <p:tgtEl>
                                          <p:spTgt spid="31744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17459"/>
                                        </p:tgtEl>
                                        <p:attrNameLst>
                                          <p:attrName>style.visibility</p:attrName>
                                        </p:attrNameLst>
                                      </p:cBhvr>
                                      <p:to>
                                        <p:strVal val="visible"/>
                                      </p:to>
                                    </p:set>
                                    <p:anim calcmode="lin" valueType="num">
                                      <p:cBhvr additive="base">
                                        <p:cTn id="57" dur="500" fill="hold"/>
                                        <p:tgtEl>
                                          <p:spTgt spid="317459"/>
                                        </p:tgtEl>
                                        <p:attrNameLst>
                                          <p:attrName>ppt_x</p:attrName>
                                        </p:attrNameLst>
                                      </p:cBhvr>
                                      <p:tavLst>
                                        <p:tav tm="0">
                                          <p:val>
                                            <p:strVal val="#ppt_x"/>
                                          </p:val>
                                        </p:tav>
                                        <p:tav tm="100000">
                                          <p:val>
                                            <p:strVal val="#ppt_x"/>
                                          </p:val>
                                        </p:tav>
                                      </p:tavLst>
                                    </p:anim>
                                    <p:anim calcmode="lin" valueType="num">
                                      <p:cBhvr additive="base">
                                        <p:cTn id="58" dur="500" fill="hold"/>
                                        <p:tgtEl>
                                          <p:spTgt spid="317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animBg="1"/>
      <p:bldP spid="317449" grpId="0" animBg="1"/>
      <p:bldP spid="317451" grpId="0" animBg="1"/>
      <p:bldP spid="317452" grpId="0" build="allAtOnce"/>
      <p:bldP spid="317453" grpId="0"/>
      <p:bldP spid="3174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853722" y="32033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panose="020B0604020202020204" pitchFamily="34" charset="0"/>
                <a:ea typeface="宋体" panose="02010600030101010101" pitchFamily="2" charset="-122"/>
              </a:defRPr>
            </a:lvl1pPr>
            <a:lvl2pPr marL="742950" indent="-285750" algn="l" eaLnBrk="0" hangingPunct="0">
              <a:defRPr sz="2400" b="1">
                <a:solidFill>
                  <a:schemeClr val="tx1"/>
                </a:solidFill>
                <a:latin typeface="Arial" panose="020B0604020202020204" pitchFamily="34" charset="0"/>
                <a:ea typeface="宋体" panose="02010600030101010101" pitchFamily="2" charset="-122"/>
              </a:defRPr>
            </a:lvl2pPr>
            <a:lvl3pPr marL="1143000" indent="-228600" algn="l" eaLnBrk="0" hangingPunct="0">
              <a:defRPr sz="2400" b="1">
                <a:solidFill>
                  <a:schemeClr val="tx1"/>
                </a:solidFill>
                <a:latin typeface="Arial" panose="020B0604020202020204" pitchFamily="34" charset="0"/>
                <a:ea typeface="宋体" panose="02010600030101010101" pitchFamily="2" charset="-122"/>
              </a:defRPr>
            </a:lvl3pPr>
            <a:lvl4pPr marL="1600200" indent="-228600" algn="l" eaLnBrk="0" hangingPunct="0">
              <a:defRPr sz="2400" b="1">
                <a:solidFill>
                  <a:schemeClr val="tx1"/>
                </a:solidFill>
                <a:latin typeface="Arial" panose="020B0604020202020204" pitchFamily="34" charset="0"/>
                <a:ea typeface="宋体" panose="02010600030101010101" pitchFamily="2" charset="-122"/>
              </a:defRPr>
            </a:lvl4pPr>
            <a:lvl5pPr marL="2057400" indent="-228600" algn="l"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zh-CN" sz="2800" dirty="0">
                <a:solidFill>
                  <a:srgbClr val="FFFF00"/>
                </a:solidFill>
                <a:latin typeface="黑体" panose="02010609060101010101" pitchFamily="49" charset="-122"/>
                <a:ea typeface="黑体" panose="02010609060101010101" pitchFamily="49" charset="-122"/>
              </a:rPr>
              <a:t>一、从题材类别入手读</a:t>
            </a:r>
            <a:r>
              <a:rPr lang="zh-CN" altLang="zh-CN" sz="2800">
                <a:solidFill>
                  <a:srgbClr val="FFFF00"/>
                </a:solidFill>
                <a:latin typeface="黑体" panose="02010609060101010101" pitchFamily="49" charset="-122"/>
                <a:ea typeface="黑体" panose="02010609060101010101" pitchFamily="49" charset="-122"/>
              </a:rPr>
              <a:t>懂</a:t>
            </a:r>
            <a:r>
              <a:rPr lang="zh-CN" altLang="zh-CN" sz="2800" smtClean="0">
                <a:solidFill>
                  <a:srgbClr val="FFFF00"/>
                </a:solidFill>
                <a:latin typeface="黑体" panose="02010609060101010101" pitchFamily="49" charset="-122"/>
                <a:ea typeface="黑体" panose="02010609060101010101" pitchFamily="49" charset="-122"/>
              </a:rPr>
              <a:t>古诗</a:t>
            </a:r>
            <a:endParaRPr lang="zh-CN" altLang="zh-CN" sz="2800" dirty="0">
              <a:solidFill>
                <a:srgbClr val="FFFF00"/>
              </a:solidFill>
              <a:latin typeface="黑体" panose="02010609060101010101" pitchFamily="49" charset="-122"/>
              <a:ea typeface="黑体" panose="02010609060101010101" pitchFamily="49" charset="-122"/>
            </a:endParaRPr>
          </a:p>
        </p:txBody>
      </p:sp>
      <p:sp>
        <p:nvSpPr>
          <p:cNvPr id="5" name="矩形 4"/>
          <p:cNvSpPr/>
          <p:nvPr/>
        </p:nvSpPr>
        <p:spPr>
          <a:xfrm>
            <a:off x="100184" y="1083583"/>
            <a:ext cx="8733982" cy="2976880"/>
          </a:xfrm>
          <a:prstGeom prst="rect">
            <a:avLst/>
          </a:prstGeom>
        </p:spPr>
        <p:txBody>
          <a:bodyPr>
            <a:spAutoFit/>
          </a:bodyPr>
          <a:lstStyle/>
          <a:p>
            <a:pPr algn="just">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中国古典诗歌虽说浩如烟海，但如从题材入手，争取</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读一首诗，知一类诗</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。根据题材分类，中国古诗大致有</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山水田园诗、边塞军旅诗、怀古咏史诗、托物言志诗、送别怀人诗、羁旅思乡诗、即事抒怀诗</a:t>
            </a:r>
            <a:r>
              <a:rPr lang="zh-CN" altLang="zh-CN" sz="2600" kern="100" dirty="0" smtClean="0">
                <a:latin typeface="Times New Roman" panose="02020603050405020304"/>
                <a:ea typeface="华文细黑" panose="02010600040101010101" charset="-122"/>
                <a:cs typeface="Times New Roman" panose="02020603050405020304"/>
              </a:rPr>
              <a:t>等</a:t>
            </a:r>
            <a:r>
              <a:rPr lang="zh-CN" altLang="en-US" sz="2600" kern="100" dirty="0" smtClean="0">
                <a:latin typeface="Times New Roman" panose="02020603050405020304"/>
                <a:ea typeface="华文细黑" panose="02010600040101010101" charset="-122"/>
                <a:cs typeface="Times New Roman" panose="02020603050405020304"/>
              </a:rPr>
              <a:t>多种</a:t>
            </a:r>
            <a:r>
              <a:rPr lang="zh-CN" altLang="zh-CN" sz="2600" kern="100" dirty="0" smtClean="0">
                <a:latin typeface="Times New Roman" panose="02020603050405020304"/>
                <a:ea typeface="华文细黑" panose="02010600040101010101" charset="-122"/>
                <a:cs typeface="Times New Roman" panose="02020603050405020304"/>
              </a:rPr>
              <a:t>类</a:t>
            </a:r>
            <a:r>
              <a:rPr lang="zh-CN" altLang="zh-CN" sz="2600" kern="100" dirty="0">
                <a:latin typeface="Times New Roman" panose="02020603050405020304"/>
                <a:ea typeface="华文细黑" panose="02010600040101010101" charset="-122"/>
                <a:cs typeface="Times New Roman" panose="02020603050405020304"/>
              </a:rPr>
              <a:t>型。</a:t>
            </a:r>
            <a:endParaRPr lang="zh-CN" altLang="zh-CN" sz="2600" kern="100" dirty="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sym typeface="+mn-ea"/>
              </a:rPr>
              <a:t>阅读时，既要把握诗的大致题材，更要把功夫花在对诗词内容的准确把握和理解上。</a:t>
            </a:r>
            <a:endParaRPr lang="zh-CN" altLang="zh-CN" sz="2600" kern="100" dirty="0">
              <a:latin typeface="Times New Roman" panose="02020603050405020304"/>
              <a:ea typeface="华文细黑" panose="02010600040101010101" charset="-122"/>
              <a:cs typeface="Times New Roman" panose="02020603050405020304"/>
            </a:endParaRPr>
          </a:p>
          <a:p>
            <a:pPr algn="just">
              <a:lnSpc>
                <a:spcPct val="150000"/>
              </a:lnSpc>
              <a:spcAft>
                <a:spcPts val="0"/>
              </a:spcAft>
            </a:pPr>
            <a:endParaRPr lang="zh-CN" altLang="zh-CN" sz="1050"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1" cstate="print">
            <a:lum/>
          </a:blip>
          <a:srcRect/>
          <a:stretch>
            <a:fillRect t="-30000" b="-30000"/>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2819400" y="1428750"/>
            <a:ext cx="6934200" cy="971550"/>
          </a:xfrm>
        </p:spPr>
        <p:txBody>
          <a:bodyPr/>
          <a:lstStyle/>
          <a:p>
            <a:pPr eaLnBrk="1" hangingPunct="1"/>
            <a:r>
              <a:rPr lang="en-US" altLang="zh-CN" sz="4800" b="1" smtClean="0"/>
              <a:t>——</a:t>
            </a:r>
            <a:r>
              <a:rPr lang="zh-CN" altLang="en-US" sz="4800" b="1" smtClean="0"/>
              <a:t>咏物诗</a:t>
            </a:r>
            <a:endParaRPr lang="zh-CN" altLang="en-US" sz="4800" b="1" smtClean="0"/>
          </a:p>
        </p:txBody>
      </p:sp>
      <p:sp>
        <p:nvSpPr>
          <p:cNvPr id="14339" name="Rectangle 3"/>
          <p:cNvSpPr>
            <a:spLocks noChangeArrowheads="1"/>
          </p:cNvSpPr>
          <p:nvPr/>
        </p:nvSpPr>
        <p:spPr bwMode="auto">
          <a:xfrm>
            <a:off x="1447801" y="633413"/>
            <a:ext cx="4145687" cy="769441"/>
          </a:xfrm>
          <a:prstGeom prst="rect">
            <a:avLst/>
          </a:prstGeom>
          <a:noFill/>
          <a:ln w="9525">
            <a:noFill/>
            <a:miter lim="800000"/>
          </a:ln>
        </p:spPr>
        <p:txBody>
          <a:bodyPr wrap="none">
            <a:spAutoFit/>
          </a:bodyPr>
          <a:lstStyle/>
          <a:p>
            <a:r>
              <a:rPr lang="zh-CN" altLang="en-US" sz="4400" b="1" dirty="0">
                <a:solidFill>
                  <a:srgbClr val="CC0000"/>
                </a:solidFill>
                <a:ea typeface="汉仪柏青体简" pitchFamily="2" charset="-122"/>
              </a:rPr>
              <a:t>一草一木总关情</a:t>
            </a:r>
            <a:endParaRPr lang="zh-CN" altLang="en-US" sz="4400" b="1" dirty="0">
              <a:solidFill>
                <a:srgbClr val="CC0000"/>
              </a:solidFill>
              <a:ea typeface="汉仪柏青体简" pitchFamily="2" charset="-122"/>
            </a:endParaRPr>
          </a:p>
        </p:txBody>
      </p:sp>
      <p:sp>
        <p:nvSpPr>
          <p:cNvPr id="4" name="TextBox 3"/>
          <p:cNvSpPr txBox="1"/>
          <p:nvPr/>
        </p:nvSpPr>
        <p:spPr>
          <a:xfrm>
            <a:off x="0" y="2859782"/>
            <a:ext cx="8769291" cy="1928926"/>
          </a:xfrm>
          <a:prstGeom prst="rect">
            <a:avLst/>
          </a:prstGeom>
          <a:solidFill>
            <a:schemeClr val="bg1"/>
          </a:solidFill>
        </p:spPr>
        <p:txBody>
          <a:bodyPr wrap="square" rtlCol="0">
            <a:spAutoFit/>
          </a:bodyPr>
          <a:lstStyle/>
          <a:p>
            <a:pPr algn="just">
              <a:lnSpc>
                <a:spcPts val="5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托物言志</a:t>
            </a:r>
            <a:r>
              <a:rPr lang="zh-CN" altLang="zh-CN" sz="2600" kern="100" dirty="0">
                <a:latin typeface="Times New Roman" panose="02020603050405020304"/>
                <a:ea typeface="华文细黑" panose="02010600040101010101" charset="-122"/>
                <a:cs typeface="Times New Roman" panose="02020603050405020304"/>
              </a:rPr>
              <a:t>诗，指的是诗人不直接表露自己的思想情感，而是采用象征、兴寄等手法，把自己的某种理想、人格寓于某种具体事物的一类诗歌</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1050" kern="100" dirty="0">
              <a:latin typeface="宋体" panose="02010600030101010101" pitchFamily="2" charset="-122"/>
              <a:cs typeface="Courier New" panose="0207030902020502040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228600" y="342900"/>
            <a:ext cx="8610600" cy="4343400"/>
          </a:xfrm>
          <a:prstGeom prst="rect">
            <a:avLst/>
          </a:prstGeom>
          <a:solidFill>
            <a:srgbClr val="FFFFFF"/>
          </a:solidFill>
          <a:ln w="9525">
            <a:solidFill>
              <a:schemeClr val="folHlink"/>
            </a:solidFill>
            <a:miter lim="800000"/>
          </a:ln>
          <a:effectLst>
            <a:prstShdw prst="shdw18" dist="17961" dir="13500000">
              <a:schemeClr val="folHlink">
                <a:gamma/>
                <a:shade val="60000"/>
                <a:invGamma/>
              </a:schemeClr>
            </a:prstShdw>
          </a:effectLst>
        </p:spPr>
        <p:txBody>
          <a:bodyPr/>
          <a:lstStyle/>
          <a:p>
            <a:pPr marL="342900" indent="-342900">
              <a:lnSpc>
                <a:spcPct val="110000"/>
              </a:lnSpc>
              <a:buFontTx/>
              <a:buChar char="•"/>
              <a:defRPr/>
            </a:pPr>
            <a:r>
              <a:rPr lang="en-US" altLang="zh-CN" sz="2400" b="1" dirty="0">
                <a:solidFill>
                  <a:srgbClr val="FF0000"/>
                </a:solidFill>
                <a:ea typeface="华文中宋" panose="02010600040101010101" pitchFamily="2" charset="-122"/>
              </a:rPr>
              <a:t>①</a:t>
            </a:r>
            <a:r>
              <a:rPr lang="zh-CN" altLang="en-US" sz="2400" b="1" dirty="0">
                <a:solidFill>
                  <a:srgbClr val="FF0000"/>
                </a:solidFill>
                <a:ea typeface="华文中宋" panose="02010600040101010101" pitchFamily="2" charset="-122"/>
              </a:rPr>
              <a:t>以物象为题；②咏（题、赠、赞）</a:t>
            </a:r>
            <a:r>
              <a:rPr lang="en-US" altLang="zh-CN" sz="2400" b="1" dirty="0">
                <a:solidFill>
                  <a:srgbClr val="FF0000"/>
                </a:solidFill>
                <a:ea typeface="华文中宋" panose="02010600040101010101" pitchFamily="2" charset="-122"/>
              </a:rPr>
              <a:t>+</a:t>
            </a:r>
            <a:r>
              <a:rPr lang="zh-CN" altLang="en-US" sz="2400" b="1" dirty="0">
                <a:solidFill>
                  <a:srgbClr val="FF0000"/>
                </a:solidFill>
                <a:ea typeface="华文中宋" panose="02010600040101010101" pitchFamily="2" charset="-122"/>
              </a:rPr>
              <a:t>物象</a:t>
            </a:r>
            <a:endParaRPr lang="zh-CN" altLang="en-US" sz="2400" b="1" dirty="0">
              <a:solidFill>
                <a:srgbClr val="FF0000"/>
              </a:solidFill>
              <a:ea typeface="华文中宋" panose="02010600040101010101" pitchFamily="2" charset="-122"/>
            </a:endParaRPr>
          </a:p>
          <a:p>
            <a:pPr marL="342900" indent="-342900">
              <a:lnSpc>
                <a:spcPct val="110000"/>
              </a:lnSpc>
              <a:buFontTx/>
              <a:buChar char="•"/>
              <a:defRPr/>
            </a:pPr>
            <a:r>
              <a:rPr lang="zh-CN" altLang="en-US" sz="2400" b="1" dirty="0">
                <a:solidFill>
                  <a:srgbClr val="FF0000"/>
                </a:solidFill>
                <a:ea typeface="华文中宋" panose="02010600040101010101" pitchFamily="2" charset="-122"/>
              </a:rPr>
              <a:t>形似</a:t>
            </a:r>
            <a:r>
              <a:rPr lang="en-US" altLang="zh-CN" sz="2400" b="1" dirty="0">
                <a:solidFill>
                  <a:srgbClr val="0000CC"/>
                </a:solidFill>
                <a:latin typeface="华文中宋" panose="02010600040101010101" pitchFamily="2" charset="-122"/>
                <a:ea typeface="华文中宋" panose="02010600040101010101" pitchFamily="2" charset="-122"/>
              </a:rPr>
              <a:t>——</a:t>
            </a:r>
            <a:r>
              <a:rPr lang="zh-CN" altLang="en-US" sz="2400" b="1" dirty="0">
                <a:solidFill>
                  <a:srgbClr val="0000CC"/>
                </a:solidFill>
                <a:ea typeface="华文中宋" panose="02010600040101010101" pitchFamily="2" charset="-122"/>
              </a:rPr>
              <a:t>实写其形态、色泽特征，所处环境等 </a:t>
            </a:r>
            <a:endParaRPr lang="zh-CN" altLang="en-US" sz="2400" b="1" dirty="0">
              <a:solidFill>
                <a:srgbClr val="0000CC"/>
              </a:solidFill>
              <a:ea typeface="华文中宋" panose="02010600040101010101" pitchFamily="2" charset="-122"/>
            </a:endParaRPr>
          </a:p>
          <a:p>
            <a:pPr marL="342900" indent="-342900">
              <a:lnSpc>
                <a:spcPct val="110000"/>
              </a:lnSpc>
              <a:buFontTx/>
              <a:buChar char="•"/>
              <a:defRPr/>
            </a:pPr>
            <a:r>
              <a:rPr lang="zh-CN" altLang="en-US" sz="2400" b="1" dirty="0">
                <a:solidFill>
                  <a:srgbClr val="FF0000"/>
                </a:solidFill>
                <a:ea typeface="华文中宋" panose="02010600040101010101" pitchFamily="2" charset="-122"/>
              </a:rPr>
              <a:t>神似</a:t>
            </a:r>
            <a:r>
              <a:rPr lang="en-US" altLang="zh-CN" sz="2400" b="1" dirty="0">
                <a:solidFill>
                  <a:srgbClr val="0000CC"/>
                </a:solidFill>
                <a:latin typeface="华文中宋" panose="02010600040101010101" pitchFamily="2" charset="-122"/>
                <a:ea typeface="华文中宋" panose="02010600040101010101" pitchFamily="2" charset="-122"/>
              </a:rPr>
              <a:t>——</a:t>
            </a:r>
            <a:r>
              <a:rPr lang="zh-CN" altLang="en-US" sz="2400" b="1" dirty="0">
                <a:solidFill>
                  <a:srgbClr val="0000CC"/>
                </a:solidFill>
                <a:ea typeface="华文中宋" panose="02010600040101010101" pitchFamily="2" charset="-122"/>
              </a:rPr>
              <a:t>由物到人，由实到虚，写出精神品质。</a:t>
            </a:r>
            <a:endParaRPr lang="zh-CN" altLang="en-US" sz="2400" b="1" dirty="0">
              <a:solidFill>
                <a:srgbClr val="0000CC"/>
              </a:solidFill>
              <a:ea typeface="华文中宋" panose="02010600040101010101" pitchFamily="2" charset="-122"/>
            </a:endParaRPr>
          </a:p>
          <a:p>
            <a:pPr marL="342900" indent="-342900">
              <a:lnSpc>
                <a:spcPct val="110000"/>
              </a:lnSpc>
              <a:buFontTx/>
              <a:buChar char="•"/>
              <a:defRPr/>
            </a:pPr>
            <a:r>
              <a:rPr lang="zh-CN" altLang="en-US" sz="2400" b="1" dirty="0">
                <a:solidFill>
                  <a:srgbClr val="FF0000"/>
                </a:solidFill>
                <a:ea typeface="华文中宋" panose="02010600040101010101" pitchFamily="2" charset="-122"/>
              </a:rPr>
              <a:t>内容特点：</a:t>
            </a:r>
            <a:r>
              <a:rPr lang="zh-CN" altLang="en-US" sz="2400" b="1" dirty="0">
                <a:solidFill>
                  <a:srgbClr val="0000CC"/>
                </a:solidFill>
                <a:ea typeface="华文中宋" panose="02010600040101010101" pitchFamily="2" charset="-122"/>
              </a:rPr>
              <a:t> ①单纯咏物 ；②咏物言志，借所咏之物表达自己的志向、志趣或品质； ③托物喻理，表达自己对生活的思考； ④托物讽世，表达对人事的评价。</a:t>
            </a:r>
            <a:endParaRPr lang="zh-CN" altLang="en-US" sz="2400" b="1" dirty="0">
              <a:solidFill>
                <a:srgbClr val="0000CC"/>
              </a:solidFill>
              <a:ea typeface="华文中宋" panose="02010600040101010101" pitchFamily="2" charset="-122"/>
            </a:endParaRPr>
          </a:p>
          <a:p>
            <a:pPr marL="342900" indent="-342900">
              <a:lnSpc>
                <a:spcPct val="110000"/>
              </a:lnSpc>
              <a:buFontTx/>
              <a:buChar char="•"/>
              <a:defRPr/>
            </a:pPr>
            <a:r>
              <a:rPr lang="zh-CN" altLang="en-US" sz="2400" b="1" dirty="0">
                <a:solidFill>
                  <a:srgbClr val="FF0000"/>
                </a:solidFill>
                <a:ea typeface="华文中宋" panose="02010600040101010101" pitchFamily="2" charset="-122"/>
              </a:rPr>
              <a:t>常用手法：描写手法、</a:t>
            </a:r>
            <a:r>
              <a:rPr lang="zh-CN" altLang="en-US" sz="2400" b="1" dirty="0">
                <a:solidFill>
                  <a:srgbClr val="0000CC"/>
                </a:solidFill>
                <a:ea typeface="华文中宋" panose="02010600040101010101" pitchFamily="2" charset="-122"/>
              </a:rPr>
              <a:t>托物言志。象征、比喻、拟人、对比、烘托、</a:t>
            </a:r>
            <a:endParaRPr lang="zh-CN" altLang="en-US" sz="2400" b="1" dirty="0">
              <a:solidFill>
                <a:srgbClr val="0000CC"/>
              </a:solidFill>
              <a:ea typeface="华文中宋" panose="02010600040101010101" pitchFamily="2" charset="-122"/>
            </a:endParaRPr>
          </a:p>
          <a:p>
            <a:pPr marL="342900" indent="-342900">
              <a:lnSpc>
                <a:spcPct val="110000"/>
              </a:lnSpc>
              <a:buFontTx/>
              <a:buChar char="•"/>
              <a:defRPr/>
            </a:pPr>
            <a:r>
              <a:rPr lang="zh-CN" altLang="en-US" sz="2400" b="1" dirty="0">
                <a:solidFill>
                  <a:srgbClr val="FF0000"/>
                </a:solidFill>
                <a:ea typeface="华文中宋" panose="02010600040101010101" pitchFamily="2" charset="-122"/>
              </a:rPr>
              <a:t>分析角度：</a:t>
            </a:r>
            <a:r>
              <a:rPr lang="zh-CN" altLang="en-US" sz="2400" b="1" dirty="0">
                <a:solidFill>
                  <a:srgbClr val="0000CC"/>
                </a:solidFill>
                <a:ea typeface="华文中宋" panose="02010600040101010101" pitchFamily="2" charset="-122"/>
              </a:rPr>
              <a:t>物与人的相同点（物我合一的结合点），重点把握①写的什么物，有什么特征。②寄托什么志。</a:t>
            </a:r>
            <a:endParaRPr lang="zh-CN" altLang="en-US" sz="2400" b="1" dirty="0">
              <a:solidFill>
                <a:srgbClr val="0000CC"/>
              </a:solidFill>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626">
                                            <p:txEl>
                                              <p:pRg st="1" end="1"/>
                                            </p:txEl>
                                          </p:spTgt>
                                        </p:tgtEl>
                                        <p:attrNameLst>
                                          <p:attrName>style.visibility</p:attrName>
                                        </p:attrNameLst>
                                      </p:cBhvr>
                                      <p:to>
                                        <p:strVal val="visible"/>
                                      </p:to>
                                    </p:set>
                                    <p:anim calcmode="lin" valueType="num">
                                      <p:cBhvr additive="base">
                                        <p:cTn id="7" dur="500" fill="hold"/>
                                        <p:tgtEl>
                                          <p:spTgt spid="1546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626">
                                            <p:txEl>
                                              <p:pRg st="2" end="2"/>
                                            </p:txEl>
                                          </p:spTgt>
                                        </p:tgtEl>
                                        <p:attrNameLst>
                                          <p:attrName>style.visibility</p:attrName>
                                        </p:attrNameLst>
                                      </p:cBhvr>
                                      <p:to>
                                        <p:strVal val="visible"/>
                                      </p:to>
                                    </p:set>
                                    <p:anim calcmode="lin" valueType="num">
                                      <p:cBhvr additive="base">
                                        <p:cTn id="13" dur="500" fill="hold"/>
                                        <p:tgtEl>
                                          <p:spTgt spid="15462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4626">
                                            <p:txEl>
                                              <p:pRg st="3" end="3"/>
                                            </p:txEl>
                                          </p:spTgt>
                                        </p:tgtEl>
                                        <p:attrNameLst>
                                          <p:attrName>style.visibility</p:attrName>
                                        </p:attrNameLst>
                                      </p:cBhvr>
                                      <p:to>
                                        <p:strVal val="visible"/>
                                      </p:to>
                                    </p:set>
                                    <p:anim calcmode="lin" valueType="num">
                                      <p:cBhvr additive="base">
                                        <p:cTn id="19" dur="500" fill="hold"/>
                                        <p:tgtEl>
                                          <p:spTgt spid="1546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4626">
                                            <p:txEl>
                                              <p:pRg st="4" end="4"/>
                                            </p:txEl>
                                          </p:spTgt>
                                        </p:tgtEl>
                                        <p:attrNameLst>
                                          <p:attrName>style.visibility</p:attrName>
                                        </p:attrNameLst>
                                      </p:cBhvr>
                                      <p:to>
                                        <p:strVal val="visible"/>
                                      </p:to>
                                    </p:set>
                                    <p:anim calcmode="lin" valueType="num">
                                      <p:cBhvr additive="base">
                                        <p:cTn id="25" dur="500" fill="hold"/>
                                        <p:tgtEl>
                                          <p:spTgt spid="1546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4626">
                                            <p:txEl>
                                              <p:pRg st="5" end="5"/>
                                            </p:txEl>
                                          </p:spTgt>
                                        </p:tgtEl>
                                        <p:attrNameLst>
                                          <p:attrName>style.visibility</p:attrName>
                                        </p:attrNameLst>
                                      </p:cBhvr>
                                      <p:to>
                                        <p:strVal val="visible"/>
                                      </p:to>
                                    </p:set>
                                    <p:anim calcmode="lin" valueType="num">
                                      <p:cBhvr additive="base">
                                        <p:cTn id="31" dur="500" fill="hold"/>
                                        <p:tgtEl>
                                          <p:spTgt spid="15462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462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483518"/>
            <a:ext cx="9036496" cy="1669688"/>
          </a:xfrm>
          <a:prstGeom prst="rect">
            <a:avLst/>
          </a:prstGeom>
          <a:solidFill>
            <a:schemeClr val="bg1"/>
          </a:solidFill>
        </p:spPr>
        <p:txBody>
          <a:bodyPr wrap="square" rtlCol="0">
            <a:spAutoFit/>
          </a:bodyPr>
          <a:lstStyle/>
          <a:p>
            <a:pPr indent="457200" algn="just">
              <a:lnSpc>
                <a:spcPts val="41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首先</a:t>
            </a:r>
            <a:r>
              <a:rPr lang="zh-CN" altLang="zh-CN" sz="2600" kern="100" dirty="0">
                <a:latin typeface="Times New Roman" panose="02020603050405020304"/>
                <a:ea typeface="华文细黑" panose="02010600040101010101" charset="-122"/>
                <a:cs typeface="Times New Roman" panose="02020603050405020304"/>
              </a:rPr>
              <a:t>，</a:t>
            </a:r>
            <a:r>
              <a:rPr lang="zh-CN" altLang="zh-CN" sz="2600" b="1" kern="100" dirty="0">
                <a:solidFill>
                  <a:srgbClr val="0000FF"/>
                </a:solidFill>
                <a:latin typeface="Times New Roman" panose="02020603050405020304"/>
                <a:ea typeface="华文细黑" panose="02010600040101010101" charset="-122"/>
                <a:cs typeface="Times New Roman" panose="02020603050405020304"/>
              </a:rPr>
              <a:t>抓住</a:t>
            </a:r>
            <a:r>
              <a:rPr lang="en-US" altLang="zh-CN" sz="2600" b="1" kern="100" dirty="0">
                <a:solidFill>
                  <a:srgbClr val="0000FF"/>
                </a:solidFill>
                <a:latin typeface="宋体" panose="02010600030101010101" pitchFamily="2" charset="-122"/>
                <a:ea typeface="华文细黑" panose="02010600040101010101" charset="-122"/>
                <a:cs typeface="Times New Roman" panose="02020603050405020304"/>
              </a:rPr>
              <a:t>“</a:t>
            </a:r>
            <a:r>
              <a:rPr lang="zh-CN" altLang="zh-CN" sz="2600" b="1" kern="100" dirty="0">
                <a:solidFill>
                  <a:srgbClr val="0000FF"/>
                </a:solidFill>
                <a:latin typeface="Times New Roman" panose="02020603050405020304"/>
                <a:ea typeface="华文细黑" panose="02010600040101010101" charset="-122"/>
                <a:cs typeface="Times New Roman" panose="02020603050405020304"/>
              </a:rPr>
              <a:t>物</a:t>
            </a:r>
            <a:r>
              <a:rPr lang="en-US" altLang="zh-CN" sz="2600" b="1" kern="100" dirty="0">
                <a:solidFill>
                  <a:srgbClr val="0000FF"/>
                </a:solidFill>
                <a:latin typeface="宋体" panose="02010600030101010101" pitchFamily="2" charset="-122"/>
                <a:ea typeface="华文细黑" panose="02010600040101010101" charset="-122"/>
                <a:cs typeface="Times New Roman" panose="02020603050405020304"/>
              </a:rPr>
              <a:t>”</a:t>
            </a:r>
            <a:r>
              <a:rPr lang="zh-CN" altLang="zh-CN" sz="2600" b="1" kern="100" dirty="0">
                <a:solidFill>
                  <a:srgbClr val="0000FF"/>
                </a:solidFill>
                <a:latin typeface="Times New Roman" panose="02020603050405020304"/>
                <a:ea typeface="华文细黑" panose="02010600040101010101" charset="-122"/>
                <a:cs typeface="Times New Roman" panose="02020603050405020304"/>
              </a:rPr>
              <a:t>的形象特征</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ts val="41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从</a:t>
            </a:r>
            <a:r>
              <a:rPr lang="zh-CN" altLang="zh-CN" sz="2600" kern="100" dirty="0">
                <a:latin typeface="Times New Roman" panose="02020603050405020304"/>
                <a:ea typeface="华文细黑" panose="02010600040101010101" charset="-122"/>
                <a:cs typeface="Times New Roman" panose="02020603050405020304"/>
              </a:rPr>
              <a:t>具体描写物象的诗句入手，从物象的颜色、气味、声音、动作、形态等特征出发，</a:t>
            </a:r>
            <a:r>
              <a:rPr lang="zh-CN" altLang="zh-CN" sz="2600" kern="100" dirty="0" smtClean="0">
                <a:latin typeface="Times New Roman" panose="02020603050405020304"/>
                <a:ea typeface="华文细黑" panose="02010600040101010101" charset="-122"/>
                <a:cs typeface="Times New Roman" panose="02020603050405020304"/>
              </a:rPr>
              <a:t>挖掘物象</a:t>
            </a:r>
            <a:r>
              <a:rPr lang="zh-CN" altLang="zh-CN" sz="2600" kern="100" dirty="0">
                <a:latin typeface="Times New Roman" panose="02020603050405020304"/>
                <a:ea typeface="华文细黑" panose="02010600040101010101" charset="-122"/>
                <a:cs typeface="Times New Roman" panose="02020603050405020304"/>
              </a:rPr>
              <a:t>的个性气质、精神品质等。</a:t>
            </a:r>
            <a:endParaRPr lang="zh-CN" altLang="zh-CN" sz="1050" kern="100" dirty="0">
              <a:effectLst/>
              <a:latin typeface="宋体" panose="02010600030101010101" pitchFamily="2" charset="-122"/>
              <a:cs typeface="Courier New" panose="02070309020205020404"/>
            </a:endParaRPr>
          </a:p>
        </p:txBody>
      </p:sp>
      <p:sp>
        <p:nvSpPr>
          <p:cNvPr id="3" name="矩形 2"/>
          <p:cNvSpPr/>
          <p:nvPr/>
        </p:nvSpPr>
        <p:spPr>
          <a:xfrm>
            <a:off x="0" y="2170378"/>
            <a:ext cx="9144000" cy="2973122"/>
          </a:xfrm>
          <a:prstGeom prst="rect">
            <a:avLst/>
          </a:prstGeom>
        </p:spPr>
        <p:txBody>
          <a:bodyPr wrap="square">
            <a:spAutoFit/>
          </a:bodyPr>
          <a:lstStyle/>
          <a:p>
            <a:pPr indent="660400" algn="just">
              <a:lnSpc>
                <a:spcPct val="12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其次</a:t>
            </a:r>
            <a:r>
              <a:rPr lang="zh-CN" altLang="zh-CN" sz="2600" kern="100" dirty="0">
                <a:latin typeface="Times New Roman" panose="02020603050405020304"/>
                <a:ea typeface="华文细黑" panose="02010600040101010101" charset="-122"/>
                <a:cs typeface="Times New Roman" panose="02020603050405020304"/>
              </a:rPr>
              <a:t>，</a:t>
            </a:r>
            <a:r>
              <a:rPr lang="zh-CN" altLang="zh-CN" sz="2600" b="1" kern="100" dirty="0">
                <a:solidFill>
                  <a:srgbClr val="0000FF"/>
                </a:solidFill>
                <a:latin typeface="Times New Roman" panose="02020603050405020304"/>
                <a:ea typeface="华文细黑" panose="02010600040101010101" charset="-122"/>
                <a:cs typeface="Times New Roman" panose="02020603050405020304"/>
              </a:rPr>
              <a:t>理解</a:t>
            </a:r>
            <a:r>
              <a:rPr lang="en-US" altLang="zh-CN" sz="2600" b="1" kern="100" dirty="0">
                <a:solidFill>
                  <a:srgbClr val="0000FF"/>
                </a:solidFill>
                <a:latin typeface="宋体" panose="02010600030101010101" pitchFamily="2" charset="-122"/>
                <a:ea typeface="华文细黑" panose="02010600040101010101" charset="-122"/>
                <a:cs typeface="Times New Roman" panose="02020603050405020304"/>
              </a:rPr>
              <a:t>“</a:t>
            </a:r>
            <a:r>
              <a:rPr lang="zh-CN" altLang="zh-CN" sz="2600" b="1" kern="100" dirty="0">
                <a:solidFill>
                  <a:srgbClr val="0000FF"/>
                </a:solidFill>
                <a:latin typeface="Times New Roman" panose="02020603050405020304"/>
                <a:ea typeface="华文细黑" panose="02010600040101010101" charset="-122"/>
                <a:cs typeface="Times New Roman" panose="02020603050405020304"/>
              </a:rPr>
              <a:t>物</a:t>
            </a:r>
            <a:r>
              <a:rPr lang="en-US" altLang="zh-CN" sz="2600" b="1" kern="100" dirty="0">
                <a:solidFill>
                  <a:srgbClr val="0000FF"/>
                </a:solidFill>
                <a:latin typeface="宋体" panose="02010600030101010101" pitchFamily="2" charset="-122"/>
                <a:ea typeface="华文细黑" panose="02010600040101010101" charset="-122"/>
                <a:cs typeface="Times New Roman" panose="02020603050405020304"/>
              </a:rPr>
              <a:t>”</a:t>
            </a:r>
            <a:r>
              <a:rPr lang="zh-CN" altLang="zh-CN" sz="2600" b="1" kern="100" dirty="0">
                <a:solidFill>
                  <a:srgbClr val="0000FF"/>
                </a:solidFill>
                <a:latin typeface="Times New Roman" panose="02020603050405020304"/>
                <a:ea typeface="华文细黑" panose="02010600040101010101" charset="-122"/>
                <a:cs typeface="Times New Roman" panose="02020603050405020304"/>
              </a:rPr>
              <a:t>寄托的思想情感</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2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咏物诗</a:t>
            </a:r>
            <a:r>
              <a:rPr lang="zh-CN" altLang="zh-CN" sz="2600" kern="100" dirty="0">
                <a:latin typeface="Times New Roman" panose="02020603050405020304"/>
                <a:ea typeface="华文细黑" panose="02010600040101010101" charset="-122"/>
                <a:cs typeface="Times New Roman" panose="02020603050405020304"/>
              </a:rPr>
              <a:t>中的寄托往往跟诗人的经历遭际、情趣爱好、</a:t>
            </a:r>
            <a:r>
              <a:rPr lang="zh-CN" altLang="zh-CN" sz="2600" kern="100" dirty="0" smtClean="0">
                <a:latin typeface="Times New Roman" panose="02020603050405020304"/>
                <a:ea typeface="华文细黑" panose="02010600040101010101" charset="-122"/>
                <a:cs typeface="Times New Roman" panose="02020603050405020304"/>
              </a:rPr>
              <a:t>人生态度</a:t>
            </a:r>
            <a:r>
              <a:rPr lang="zh-CN" altLang="zh-CN" sz="2600" kern="100" dirty="0">
                <a:latin typeface="Times New Roman" panose="02020603050405020304"/>
                <a:ea typeface="华文细黑" panose="02010600040101010101" charset="-122"/>
                <a:cs typeface="Times New Roman" panose="02020603050405020304"/>
              </a:rPr>
              <a:t>、生活作风、价值取向等有关系</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20000"/>
              </a:lnSpc>
              <a:spcAft>
                <a:spcPts val="0"/>
              </a:spcAft>
            </a:pPr>
            <a:r>
              <a:rPr lang="en-US" altLang="zh-CN" sz="2600" kern="100" dirty="0">
                <a:latin typeface="Times New Roman" panose="02020603050405020304"/>
                <a:ea typeface="华文细黑" panose="02010600040101010101" charset="-122"/>
                <a:cs typeface="Times New Roman" panose="02020603050405020304"/>
              </a:rPr>
              <a:t> </a:t>
            </a: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再次</a:t>
            </a:r>
            <a:r>
              <a:rPr lang="zh-CN" altLang="zh-CN" sz="2600" kern="100" dirty="0">
                <a:latin typeface="Times New Roman" panose="02020603050405020304"/>
                <a:ea typeface="华文细黑" panose="02010600040101010101" charset="-122"/>
                <a:cs typeface="Times New Roman" panose="02020603050405020304"/>
              </a:rPr>
              <a:t>，</a:t>
            </a:r>
            <a:r>
              <a:rPr lang="zh-CN" altLang="zh-CN" sz="2600" b="1" kern="100" dirty="0">
                <a:solidFill>
                  <a:srgbClr val="0000FF"/>
                </a:solidFill>
                <a:latin typeface="Times New Roman" panose="02020603050405020304"/>
                <a:ea typeface="华文细黑" panose="02010600040101010101" charset="-122"/>
                <a:cs typeface="Times New Roman" panose="02020603050405020304"/>
              </a:rPr>
              <a:t>分析诗的写作技巧</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2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一般来说</a:t>
            </a:r>
            <a:r>
              <a:rPr lang="zh-CN" altLang="zh-CN" sz="2600" kern="100" dirty="0">
                <a:latin typeface="Times New Roman" panose="02020603050405020304"/>
                <a:ea typeface="华文细黑" panose="02010600040101010101" charset="-122"/>
                <a:cs typeface="Times New Roman" panose="02020603050405020304"/>
              </a:rPr>
              <a:t>，从表现手法</a:t>
            </a:r>
            <a:r>
              <a:rPr lang="zh-CN" altLang="zh-CN" sz="2600" kern="100" dirty="0" smtClean="0">
                <a:latin typeface="Times New Roman" panose="02020603050405020304"/>
                <a:ea typeface="华文细黑" panose="02010600040101010101" charset="-122"/>
                <a:cs typeface="Times New Roman" panose="02020603050405020304"/>
              </a:rPr>
              <a:t>上是</a:t>
            </a:r>
            <a:r>
              <a:rPr lang="zh-CN" altLang="zh-CN" sz="2600" kern="100" dirty="0">
                <a:latin typeface="Times New Roman" panose="02020603050405020304"/>
                <a:ea typeface="华文细黑" panose="02010600040101010101" charset="-122"/>
                <a:cs typeface="Times New Roman" panose="02020603050405020304"/>
              </a:rPr>
              <a:t>托物言志，从修辞角度看有拟人、比喻，从描写</a:t>
            </a:r>
            <a:r>
              <a:rPr lang="zh-CN" altLang="zh-CN" sz="2600" kern="100" dirty="0" smtClean="0">
                <a:latin typeface="Times New Roman" panose="02020603050405020304"/>
                <a:ea typeface="华文细黑" panose="02010600040101010101" charset="-122"/>
                <a:cs typeface="Times New Roman" panose="02020603050405020304"/>
              </a:rPr>
              <a:t>方法</a:t>
            </a:r>
            <a:r>
              <a:rPr lang="zh-CN" altLang="zh-CN" sz="2600" kern="100" dirty="0">
                <a:latin typeface="Times New Roman" panose="02020603050405020304"/>
                <a:ea typeface="华文细黑" panose="02010600040101010101" charset="-122"/>
                <a:cs typeface="Times New Roman" panose="02020603050405020304"/>
              </a:rPr>
              <a:t>上讲有正面描写和侧面烘托</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
        <p:nvSpPr>
          <p:cNvPr id="5" name="Rectangle 3"/>
          <p:cNvSpPr>
            <a:spLocks noChangeArrowheads="1"/>
          </p:cNvSpPr>
          <p:nvPr/>
        </p:nvSpPr>
        <p:spPr bwMode="auto">
          <a:xfrm>
            <a:off x="323528" y="0"/>
            <a:ext cx="3068469" cy="584775"/>
          </a:xfrm>
          <a:prstGeom prst="rect">
            <a:avLst/>
          </a:prstGeom>
          <a:noFill/>
          <a:ln w="9525">
            <a:noFill/>
            <a:miter lim="800000"/>
          </a:ln>
        </p:spPr>
        <p:txBody>
          <a:bodyPr wrap="none">
            <a:spAutoFit/>
          </a:bodyPr>
          <a:lstStyle/>
          <a:p>
            <a:r>
              <a:rPr lang="zh-CN" altLang="en-US" sz="3200" b="1" dirty="0" smtClean="0">
                <a:solidFill>
                  <a:srgbClr val="CC0000"/>
                </a:solidFill>
                <a:ea typeface="汉仪柏青体简" pitchFamily="2" charset="-122"/>
              </a:rPr>
              <a:t>咏物诗鉴赏要领</a:t>
            </a:r>
            <a:endParaRPr lang="zh-CN" altLang="en-US" sz="3200" b="1" dirty="0">
              <a:solidFill>
                <a:srgbClr val="CC0000"/>
              </a:solidFill>
              <a:ea typeface="汉仪柏青体简"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linds(horizontal)">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鉴赏诗歌的步骤</a:t>
            </a:r>
            <a:endParaRPr lang="zh-CN" altLang="en-US" smtClean="0"/>
          </a:p>
        </p:txBody>
      </p:sp>
      <p:sp>
        <p:nvSpPr>
          <p:cNvPr id="307203" name="AutoShape 3"/>
          <p:cNvSpPr/>
          <p:nvPr/>
        </p:nvSpPr>
        <p:spPr bwMode="auto">
          <a:xfrm>
            <a:off x="2627314" y="1113235"/>
            <a:ext cx="287337" cy="1350169"/>
          </a:xfrm>
          <a:prstGeom prst="leftBrace">
            <a:avLst>
              <a:gd name="adj1" fmla="val 52152"/>
              <a:gd name="adj2" fmla="val 50000"/>
            </a:avLst>
          </a:prstGeom>
          <a:noFill/>
          <a:ln w="57150">
            <a:solidFill>
              <a:schemeClr val="tx1"/>
            </a:solidFill>
            <a:round/>
          </a:ln>
        </p:spPr>
        <p:txBody>
          <a:bodyPr wrap="none" anchor="ctr"/>
          <a:lstStyle/>
          <a:p>
            <a:endParaRPr lang="zh-CN" altLang="en-US"/>
          </a:p>
        </p:txBody>
      </p:sp>
      <p:sp>
        <p:nvSpPr>
          <p:cNvPr id="307204" name="Text Box 4"/>
          <p:cNvSpPr txBox="1">
            <a:spLocks noChangeArrowheads="1"/>
          </p:cNvSpPr>
          <p:nvPr/>
        </p:nvSpPr>
        <p:spPr bwMode="auto">
          <a:xfrm>
            <a:off x="1" y="1491854"/>
            <a:ext cx="2501006" cy="646331"/>
          </a:xfrm>
          <a:prstGeom prst="rect">
            <a:avLst/>
          </a:prstGeom>
          <a:noFill/>
          <a:ln w="9525">
            <a:solidFill>
              <a:srgbClr val="0000CC"/>
            </a:solidFill>
            <a:miter lim="800000"/>
          </a:ln>
        </p:spPr>
        <p:txBody>
          <a:bodyPr wrap="none">
            <a:spAutoFit/>
          </a:bodyPr>
          <a:lstStyle/>
          <a:p>
            <a:r>
              <a:rPr lang="zh-CN" altLang="en-US" sz="3600" b="1">
                <a:ea typeface="方正姚体" panose="02010601030101010101" pitchFamily="2" charset="-122"/>
              </a:rPr>
              <a:t>表达技巧＋</a:t>
            </a:r>
            <a:endParaRPr lang="zh-CN" altLang="en-US" sz="3600" b="1">
              <a:ea typeface="方正姚体" panose="02010601030101010101" pitchFamily="2" charset="-122"/>
            </a:endParaRPr>
          </a:p>
        </p:txBody>
      </p:sp>
      <p:sp>
        <p:nvSpPr>
          <p:cNvPr id="307205" name="Text Box 5"/>
          <p:cNvSpPr txBox="1">
            <a:spLocks noChangeArrowheads="1"/>
          </p:cNvSpPr>
          <p:nvPr/>
        </p:nvSpPr>
        <p:spPr bwMode="auto">
          <a:xfrm>
            <a:off x="2987675" y="1113235"/>
            <a:ext cx="5743880" cy="646331"/>
          </a:xfrm>
          <a:prstGeom prst="rect">
            <a:avLst/>
          </a:prstGeom>
          <a:noFill/>
          <a:ln w="9525">
            <a:solidFill>
              <a:srgbClr val="0000CC"/>
            </a:solidFill>
            <a:miter lim="800000"/>
          </a:ln>
        </p:spPr>
        <p:txBody>
          <a:bodyPr wrap="none">
            <a:spAutoFit/>
          </a:bodyPr>
          <a:lstStyle/>
          <a:p>
            <a:r>
              <a:rPr lang="zh-CN" altLang="en-US" sz="3600" b="1">
                <a:ea typeface="方正姚体" panose="02010601030101010101" pitchFamily="2" charset="-122"/>
              </a:rPr>
              <a:t>写景诗：意象＋意境＋图画</a:t>
            </a:r>
            <a:endParaRPr lang="zh-CN" altLang="en-US" sz="3600" b="1">
              <a:ea typeface="方正姚体" panose="02010601030101010101" pitchFamily="2" charset="-122"/>
            </a:endParaRPr>
          </a:p>
        </p:txBody>
      </p:sp>
      <p:sp>
        <p:nvSpPr>
          <p:cNvPr id="307206" name="Text Box 6"/>
          <p:cNvSpPr txBox="1">
            <a:spLocks noChangeArrowheads="1"/>
          </p:cNvSpPr>
          <p:nvPr/>
        </p:nvSpPr>
        <p:spPr bwMode="auto">
          <a:xfrm>
            <a:off x="3132138" y="2950369"/>
            <a:ext cx="2964273" cy="646331"/>
          </a:xfrm>
          <a:prstGeom prst="rect">
            <a:avLst/>
          </a:prstGeom>
          <a:noFill/>
          <a:ln w="9525">
            <a:solidFill>
              <a:srgbClr val="0000CC"/>
            </a:solidFill>
            <a:miter lim="800000"/>
          </a:ln>
        </p:spPr>
        <p:txBody>
          <a:bodyPr wrap="none">
            <a:spAutoFit/>
          </a:bodyPr>
          <a:lstStyle/>
          <a:p>
            <a:r>
              <a:rPr lang="zh-CN" altLang="en-US" sz="3600" b="1">
                <a:ea typeface="方正姚体" panose="02010601030101010101" pitchFamily="2" charset="-122"/>
              </a:rPr>
              <a:t>＋语言＋感情</a:t>
            </a:r>
            <a:endParaRPr lang="zh-CN" altLang="en-US" sz="3600" b="1">
              <a:ea typeface="方正姚体" panose="02010601030101010101" pitchFamily="2" charset="-122"/>
            </a:endParaRPr>
          </a:p>
        </p:txBody>
      </p:sp>
      <p:sp>
        <p:nvSpPr>
          <p:cNvPr id="307207" name="Text Box 7"/>
          <p:cNvSpPr txBox="1">
            <a:spLocks noChangeArrowheads="1"/>
          </p:cNvSpPr>
          <p:nvPr/>
        </p:nvSpPr>
        <p:spPr bwMode="auto">
          <a:xfrm>
            <a:off x="2995613" y="1924051"/>
            <a:ext cx="6207148" cy="646331"/>
          </a:xfrm>
          <a:prstGeom prst="rect">
            <a:avLst/>
          </a:prstGeom>
          <a:noFill/>
          <a:ln w="9525">
            <a:solidFill>
              <a:srgbClr val="0000CC"/>
            </a:solidFill>
            <a:miter lim="800000"/>
          </a:ln>
        </p:spPr>
        <p:txBody>
          <a:bodyPr wrap="none">
            <a:spAutoFit/>
          </a:bodyPr>
          <a:lstStyle/>
          <a:p>
            <a:r>
              <a:rPr lang="zh-CN" altLang="en-US" sz="3600" b="1">
                <a:ea typeface="方正姚体" panose="02010601030101010101" pitchFamily="2" charset="-122"/>
              </a:rPr>
              <a:t>咏物诗：自然属性＋内在精神</a:t>
            </a:r>
            <a:endParaRPr lang="zh-CN" altLang="en-US" sz="3600" b="1">
              <a:ea typeface="方正姚体" panose="02010601030101010101" pitchFamily="2" charset="-122"/>
            </a:endParaRPr>
          </a:p>
        </p:txBody>
      </p:sp>
      <p:sp>
        <p:nvSpPr>
          <p:cNvPr id="307208" name="Line 8"/>
          <p:cNvSpPr>
            <a:spLocks noChangeShapeType="1"/>
          </p:cNvSpPr>
          <p:nvPr/>
        </p:nvSpPr>
        <p:spPr bwMode="auto">
          <a:xfrm>
            <a:off x="1042988" y="3274219"/>
            <a:ext cx="1657350" cy="0"/>
          </a:xfrm>
          <a:prstGeom prst="line">
            <a:avLst/>
          </a:prstGeom>
          <a:noFill/>
          <a:ln w="57150">
            <a:solidFill>
              <a:schemeClr val="tx1"/>
            </a:solidFill>
            <a:rou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07204"/>
                                        </p:tgtEl>
                                        <p:attrNameLst>
                                          <p:attrName>style.visibility</p:attrName>
                                        </p:attrNameLst>
                                      </p:cBhvr>
                                      <p:to>
                                        <p:strVal val="visible"/>
                                      </p:to>
                                    </p:set>
                                    <p:anim calcmode="lin" valueType="num">
                                      <p:cBhvr>
                                        <p:cTn id="7" dur="500" fill="hold"/>
                                        <p:tgtEl>
                                          <p:spTgt spid="307204"/>
                                        </p:tgtEl>
                                        <p:attrNameLst>
                                          <p:attrName>ppt_w</p:attrName>
                                        </p:attrNameLst>
                                      </p:cBhvr>
                                      <p:tavLst>
                                        <p:tav tm="0">
                                          <p:val>
                                            <p:strVal val="#ppt_w*0.05"/>
                                          </p:val>
                                        </p:tav>
                                        <p:tav tm="100000">
                                          <p:val>
                                            <p:strVal val="#ppt_w"/>
                                          </p:val>
                                        </p:tav>
                                      </p:tavLst>
                                    </p:anim>
                                    <p:anim calcmode="lin" valueType="num">
                                      <p:cBhvr>
                                        <p:cTn id="8" dur="500" fill="hold"/>
                                        <p:tgtEl>
                                          <p:spTgt spid="307204"/>
                                        </p:tgtEl>
                                        <p:attrNameLst>
                                          <p:attrName>ppt_h</p:attrName>
                                        </p:attrNameLst>
                                      </p:cBhvr>
                                      <p:tavLst>
                                        <p:tav tm="0">
                                          <p:val>
                                            <p:strVal val="#ppt_h"/>
                                          </p:val>
                                        </p:tav>
                                        <p:tav tm="100000">
                                          <p:val>
                                            <p:strVal val="#ppt_h"/>
                                          </p:val>
                                        </p:tav>
                                      </p:tavLst>
                                    </p:anim>
                                    <p:anim calcmode="lin" valueType="num">
                                      <p:cBhvr>
                                        <p:cTn id="9" dur="500" fill="hold"/>
                                        <p:tgtEl>
                                          <p:spTgt spid="307204"/>
                                        </p:tgtEl>
                                        <p:attrNameLst>
                                          <p:attrName>ppt_x</p:attrName>
                                        </p:attrNameLst>
                                      </p:cBhvr>
                                      <p:tavLst>
                                        <p:tav tm="0">
                                          <p:val>
                                            <p:strVal val="#ppt_x-.2"/>
                                          </p:val>
                                        </p:tav>
                                        <p:tav tm="100000">
                                          <p:val>
                                            <p:strVal val="#ppt_x"/>
                                          </p:val>
                                        </p:tav>
                                      </p:tavLst>
                                    </p:anim>
                                    <p:anim calcmode="lin" valueType="num">
                                      <p:cBhvr>
                                        <p:cTn id="10" dur="500" fill="hold"/>
                                        <p:tgtEl>
                                          <p:spTgt spid="307204"/>
                                        </p:tgtEl>
                                        <p:attrNameLst>
                                          <p:attrName>ppt_y</p:attrName>
                                        </p:attrNameLst>
                                      </p:cBhvr>
                                      <p:tavLst>
                                        <p:tav tm="0">
                                          <p:val>
                                            <p:strVal val="#ppt_y"/>
                                          </p:val>
                                        </p:tav>
                                        <p:tav tm="100000">
                                          <p:val>
                                            <p:strVal val="#ppt_y"/>
                                          </p:val>
                                        </p:tav>
                                      </p:tavLst>
                                    </p:anim>
                                    <p:animEffect transition="in" filter="fade">
                                      <p:cBhvr>
                                        <p:cTn id="11" dur="500"/>
                                        <p:tgtEl>
                                          <p:spTgt spid="307204"/>
                                        </p:tgtEl>
                                      </p:cBhvr>
                                    </p:animEffect>
                                  </p:childTnLst>
                                </p:cTn>
                              </p:par>
                            </p:childTnLst>
                          </p:cTn>
                        </p:par>
                      </p:childTnLst>
                    </p:cTn>
                  </p:par>
                  <p:par>
                    <p:cTn id="12" fill="hold">
                      <p:stCondLst>
                        <p:cond delay="indefinite"/>
                      </p:stCondLst>
                      <p:childTnLst>
                        <p:par>
                          <p:cTn id="13" fill="hold">
                            <p:stCondLst>
                              <p:cond delay="0"/>
                            </p:stCondLst>
                            <p:childTnLst>
                              <p:par>
                                <p:cTn id="14" presetID="48" presetClass="entr" presetSubtype="0" accel="50000" fill="hold" grpId="0" nodeType="clickEffect">
                                  <p:stCondLst>
                                    <p:cond delay="0"/>
                                  </p:stCondLst>
                                  <p:childTnLst>
                                    <p:set>
                                      <p:cBhvr>
                                        <p:cTn id="15" dur="1" fill="hold">
                                          <p:stCondLst>
                                            <p:cond delay="0"/>
                                          </p:stCondLst>
                                        </p:cTn>
                                        <p:tgtEl>
                                          <p:spTgt spid="307203"/>
                                        </p:tgtEl>
                                        <p:attrNameLst>
                                          <p:attrName>style.visibility</p:attrName>
                                        </p:attrNameLst>
                                      </p:cBhvr>
                                      <p:to>
                                        <p:strVal val="visible"/>
                                      </p:to>
                                    </p:set>
                                    <p:anim calcmode="lin" valueType="num">
                                      <p:cBhvr>
                                        <p:cTn id="16" dur="1000" fill="hold"/>
                                        <p:tgtEl>
                                          <p:spTgt spid="30720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7" dur="1000" fill="hold"/>
                                        <p:tgtEl>
                                          <p:spTgt spid="307203"/>
                                        </p:tgtEl>
                                        <p:attrNameLst>
                                          <p:attrName>ppt_x</p:attrName>
                                        </p:attrNameLst>
                                      </p:cBhvr>
                                      <p:tavLst>
                                        <p:tav tm="0">
                                          <p:val>
                                            <p:fltVal val="-1"/>
                                          </p:val>
                                        </p:tav>
                                        <p:tav tm="50000">
                                          <p:val>
                                            <p:fltVal val="0.95"/>
                                          </p:val>
                                        </p:tav>
                                        <p:tav tm="100000">
                                          <p:val>
                                            <p:strVal val="#ppt_x"/>
                                          </p:val>
                                        </p:tav>
                                      </p:tavLst>
                                    </p:anim>
                                    <p:anim calcmode="lin" valueType="num">
                                      <p:cBhvr>
                                        <p:cTn id="18" dur="1000" fill="hold"/>
                                        <p:tgtEl>
                                          <p:spTgt spid="307203"/>
                                        </p:tgtEl>
                                        <p:attrNameLst>
                                          <p:attrName>ppt_y</p:attrName>
                                        </p:attrNameLst>
                                      </p:cBhvr>
                                      <p:tavLst>
                                        <p:tav tm="0">
                                          <p:val>
                                            <p:strVal val="#ppt_y"/>
                                          </p:val>
                                        </p:tav>
                                        <p:tav tm="100000">
                                          <p:val>
                                            <p:strVal val="#ppt_y"/>
                                          </p:val>
                                        </p:tav>
                                      </p:tavLst>
                                    </p:anim>
                                    <p:animEffect transition="in" filter="fade">
                                      <p:cBhvr>
                                        <p:cTn id="19" dur="1000"/>
                                        <p:tgtEl>
                                          <p:spTgt spid="307203"/>
                                        </p:tgtEl>
                                      </p:cBhvr>
                                    </p:animEffect>
                                  </p:childTnLst>
                                </p:cTn>
                              </p:par>
                            </p:childTnLst>
                          </p:cTn>
                        </p:par>
                      </p:childTnLst>
                    </p:cTn>
                  </p:par>
                  <p:par>
                    <p:cTn id="20" fill="hold">
                      <p:stCondLst>
                        <p:cond delay="indefinite"/>
                      </p:stCondLst>
                      <p:childTnLst>
                        <p:par>
                          <p:cTn id="21" fill="hold">
                            <p:stCondLst>
                              <p:cond delay="0"/>
                            </p:stCondLst>
                            <p:childTnLst>
                              <p:par>
                                <p:cTn id="22" presetID="48" presetClass="entr" presetSubtype="0" accel="50000" fill="hold" grpId="0" nodeType="clickEffect">
                                  <p:stCondLst>
                                    <p:cond delay="0"/>
                                  </p:stCondLst>
                                  <p:childTnLst>
                                    <p:set>
                                      <p:cBhvr>
                                        <p:cTn id="23" dur="1" fill="hold">
                                          <p:stCondLst>
                                            <p:cond delay="0"/>
                                          </p:stCondLst>
                                        </p:cTn>
                                        <p:tgtEl>
                                          <p:spTgt spid="307205"/>
                                        </p:tgtEl>
                                        <p:attrNameLst>
                                          <p:attrName>style.visibility</p:attrName>
                                        </p:attrNameLst>
                                      </p:cBhvr>
                                      <p:to>
                                        <p:strVal val="visible"/>
                                      </p:to>
                                    </p:set>
                                    <p:anim calcmode="lin" valueType="num">
                                      <p:cBhvr>
                                        <p:cTn id="24" dur="1000" fill="hold"/>
                                        <p:tgtEl>
                                          <p:spTgt spid="30720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5" dur="1000" fill="hold"/>
                                        <p:tgtEl>
                                          <p:spTgt spid="307205"/>
                                        </p:tgtEl>
                                        <p:attrNameLst>
                                          <p:attrName>ppt_x</p:attrName>
                                        </p:attrNameLst>
                                      </p:cBhvr>
                                      <p:tavLst>
                                        <p:tav tm="0">
                                          <p:val>
                                            <p:fltVal val="-1"/>
                                          </p:val>
                                        </p:tav>
                                        <p:tav tm="50000">
                                          <p:val>
                                            <p:fltVal val="0.95"/>
                                          </p:val>
                                        </p:tav>
                                        <p:tav tm="100000">
                                          <p:val>
                                            <p:strVal val="#ppt_x"/>
                                          </p:val>
                                        </p:tav>
                                      </p:tavLst>
                                    </p:anim>
                                    <p:anim calcmode="lin" valueType="num">
                                      <p:cBhvr>
                                        <p:cTn id="26" dur="1000" fill="hold"/>
                                        <p:tgtEl>
                                          <p:spTgt spid="307205"/>
                                        </p:tgtEl>
                                        <p:attrNameLst>
                                          <p:attrName>ppt_y</p:attrName>
                                        </p:attrNameLst>
                                      </p:cBhvr>
                                      <p:tavLst>
                                        <p:tav tm="0">
                                          <p:val>
                                            <p:strVal val="#ppt_y"/>
                                          </p:val>
                                        </p:tav>
                                        <p:tav tm="100000">
                                          <p:val>
                                            <p:strVal val="#ppt_y"/>
                                          </p:val>
                                        </p:tav>
                                      </p:tavLst>
                                    </p:anim>
                                    <p:animEffect transition="in" filter="fade">
                                      <p:cBhvr>
                                        <p:cTn id="27" dur="1000"/>
                                        <p:tgtEl>
                                          <p:spTgt spid="307205"/>
                                        </p:tgtEl>
                                      </p:cBhvr>
                                    </p:animEffect>
                                  </p:childTnLst>
                                </p:cTn>
                              </p:par>
                            </p:childTnLst>
                          </p:cTn>
                        </p:par>
                      </p:childTnLst>
                    </p:cTn>
                  </p:par>
                  <p:par>
                    <p:cTn id="28" fill="hold">
                      <p:stCondLst>
                        <p:cond delay="indefinite"/>
                      </p:stCondLst>
                      <p:childTnLst>
                        <p:par>
                          <p:cTn id="29" fill="hold">
                            <p:stCondLst>
                              <p:cond delay="0"/>
                            </p:stCondLst>
                            <p:childTnLst>
                              <p:par>
                                <p:cTn id="30" presetID="48" presetClass="entr" presetSubtype="0" accel="50000" fill="hold" grpId="0" nodeType="clickEffect">
                                  <p:stCondLst>
                                    <p:cond delay="0"/>
                                  </p:stCondLst>
                                  <p:childTnLst>
                                    <p:set>
                                      <p:cBhvr>
                                        <p:cTn id="31" dur="1" fill="hold">
                                          <p:stCondLst>
                                            <p:cond delay="0"/>
                                          </p:stCondLst>
                                        </p:cTn>
                                        <p:tgtEl>
                                          <p:spTgt spid="307207"/>
                                        </p:tgtEl>
                                        <p:attrNameLst>
                                          <p:attrName>style.visibility</p:attrName>
                                        </p:attrNameLst>
                                      </p:cBhvr>
                                      <p:to>
                                        <p:strVal val="visible"/>
                                      </p:to>
                                    </p:set>
                                    <p:anim calcmode="lin" valueType="num">
                                      <p:cBhvr>
                                        <p:cTn id="32" dur="1000" fill="hold"/>
                                        <p:tgtEl>
                                          <p:spTgt spid="30720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3" dur="1000" fill="hold"/>
                                        <p:tgtEl>
                                          <p:spTgt spid="307207"/>
                                        </p:tgtEl>
                                        <p:attrNameLst>
                                          <p:attrName>ppt_x</p:attrName>
                                        </p:attrNameLst>
                                      </p:cBhvr>
                                      <p:tavLst>
                                        <p:tav tm="0">
                                          <p:val>
                                            <p:fltVal val="-1"/>
                                          </p:val>
                                        </p:tav>
                                        <p:tav tm="50000">
                                          <p:val>
                                            <p:fltVal val="0.95"/>
                                          </p:val>
                                        </p:tav>
                                        <p:tav tm="100000">
                                          <p:val>
                                            <p:strVal val="#ppt_x"/>
                                          </p:val>
                                        </p:tav>
                                      </p:tavLst>
                                    </p:anim>
                                    <p:anim calcmode="lin" valueType="num">
                                      <p:cBhvr>
                                        <p:cTn id="34" dur="1000" fill="hold"/>
                                        <p:tgtEl>
                                          <p:spTgt spid="307207"/>
                                        </p:tgtEl>
                                        <p:attrNameLst>
                                          <p:attrName>ppt_y</p:attrName>
                                        </p:attrNameLst>
                                      </p:cBhvr>
                                      <p:tavLst>
                                        <p:tav tm="0">
                                          <p:val>
                                            <p:strVal val="#ppt_y"/>
                                          </p:val>
                                        </p:tav>
                                        <p:tav tm="100000">
                                          <p:val>
                                            <p:strVal val="#ppt_y"/>
                                          </p:val>
                                        </p:tav>
                                      </p:tavLst>
                                    </p:anim>
                                    <p:animEffect transition="in" filter="fade">
                                      <p:cBhvr>
                                        <p:cTn id="35" dur="1000"/>
                                        <p:tgtEl>
                                          <p:spTgt spid="307207"/>
                                        </p:tgtEl>
                                      </p:cBhvr>
                                    </p:animEffect>
                                  </p:childTnLst>
                                </p:cTn>
                              </p:par>
                            </p:childTnLst>
                          </p:cTn>
                        </p:par>
                      </p:childTnLst>
                    </p:cTn>
                  </p:par>
                  <p:par>
                    <p:cTn id="36" fill="hold">
                      <p:stCondLst>
                        <p:cond delay="indefinite"/>
                      </p:stCondLst>
                      <p:childTnLst>
                        <p:par>
                          <p:cTn id="37" fill="hold">
                            <p:stCondLst>
                              <p:cond delay="0"/>
                            </p:stCondLst>
                            <p:childTnLst>
                              <p:par>
                                <p:cTn id="38" presetID="48" presetClass="entr" presetSubtype="0" accel="50000" fill="hold" grpId="0" nodeType="clickEffect">
                                  <p:stCondLst>
                                    <p:cond delay="0"/>
                                  </p:stCondLst>
                                  <p:childTnLst>
                                    <p:set>
                                      <p:cBhvr>
                                        <p:cTn id="39" dur="1" fill="hold">
                                          <p:stCondLst>
                                            <p:cond delay="0"/>
                                          </p:stCondLst>
                                        </p:cTn>
                                        <p:tgtEl>
                                          <p:spTgt spid="307208"/>
                                        </p:tgtEl>
                                        <p:attrNameLst>
                                          <p:attrName>style.visibility</p:attrName>
                                        </p:attrNameLst>
                                      </p:cBhvr>
                                      <p:to>
                                        <p:strVal val="visible"/>
                                      </p:to>
                                    </p:set>
                                    <p:anim calcmode="lin" valueType="num">
                                      <p:cBhvr>
                                        <p:cTn id="40" dur="1000" fill="hold"/>
                                        <p:tgtEl>
                                          <p:spTgt spid="30720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1" dur="1000" fill="hold"/>
                                        <p:tgtEl>
                                          <p:spTgt spid="307208"/>
                                        </p:tgtEl>
                                        <p:attrNameLst>
                                          <p:attrName>ppt_x</p:attrName>
                                        </p:attrNameLst>
                                      </p:cBhvr>
                                      <p:tavLst>
                                        <p:tav tm="0">
                                          <p:val>
                                            <p:fltVal val="-1"/>
                                          </p:val>
                                        </p:tav>
                                        <p:tav tm="50000">
                                          <p:val>
                                            <p:fltVal val="0.95"/>
                                          </p:val>
                                        </p:tav>
                                        <p:tav tm="100000">
                                          <p:val>
                                            <p:strVal val="#ppt_x"/>
                                          </p:val>
                                        </p:tav>
                                      </p:tavLst>
                                    </p:anim>
                                    <p:anim calcmode="lin" valueType="num">
                                      <p:cBhvr>
                                        <p:cTn id="42" dur="1000" fill="hold"/>
                                        <p:tgtEl>
                                          <p:spTgt spid="307208"/>
                                        </p:tgtEl>
                                        <p:attrNameLst>
                                          <p:attrName>ppt_y</p:attrName>
                                        </p:attrNameLst>
                                      </p:cBhvr>
                                      <p:tavLst>
                                        <p:tav tm="0">
                                          <p:val>
                                            <p:strVal val="#ppt_y"/>
                                          </p:val>
                                        </p:tav>
                                        <p:tav tm="100000">
                                          <p:val>
                                            <p:strVal val="#ppt_y"/>
                                          </p:val>
                                        </p:tav>
                                      </p:tavLst>
                                    </p:anim>
                                    <p:animEffect transition="in" filter="fade">
                                      <p:cBhvr>
                                        <p:cTn id="43" dur="1000"/>
                                        <p:tgtEl>
                                          <p:spTgt spid="307208"/>
                                        </p:tgtEl>
                                      </p:cBhvr>
                                    </p:animEffect>
                                  </p:childTnLst>
                                </p:cTn>
                              </p:par>
                            </p:childTnLst>
                          </p:cTn>
                        </p:par>
                      </p:childTnLst>
                    </p:cTn>
                  </p:par>
                  <p:par>
                    <p:cTn id="44" fill="hold">
                      <p:stCondLst>
                        <p:cond delay="indefinite"/>
                      </p:stCondLst>
                      <p:childTnLst>
                        <p:par>
                          <p:cTn id="45" fill="hold">
                            <p:stCondLst>
                              <p:cond delay="0"/>
                            </p:stCondLst>
                            <p:childTnLst>
                              <p:par>
                                <p:cTn id="46" presetID="48" presetClass="entr" presetSubtype="0" accel="50000" fill="hold" grpId="0" nodeType="clickEffect">
                                  <p:stCondLst>
                                    <p:cond delay="0"/>
                                  </p:stCondLst>
                                  <p:childTnLst>
                                    <p:set>
                                      <p:cBhvr>
                                        <p:cTn id="47" dur="1" fill="hold">
                                          <p:stCondLst>
                                            <p:cond delay="0"/>
                                          </p:stCondLst>
                                        </p:cTn>
                                        <p:tgtEl>
                                          <p:spTgt spid="307206"/>
                                        </p:tgtEl>
                                        <p:attrNameLst>
                                          <p:attrName>style.visibility</p:attrName>
                                        </p:attrNameLst>
                                      </p:cBhvr>
                                      <p:to>
                                        <p:strVal val="visible"/>
                                      </p:to>
                                    </p:set>
                                    <p:anim calcmode="lin" valueType="num">
                                      <p:cBhvr>
                                        <p:cTn id="48" dur="1000" fill="hold"/>
                                        <p:tgtEl>
                                          <p:spTgt spid="30720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9" dur="1000" fill="hold"/>
                                        <p:tgtEl>
                                          <p:spTgt spid="307206"/>
                                        </p:tgtEl>
                                        <p:attrNameLst>
                                          <p:attrName>ppt_x</p:attrName>
                                        </p:attrNameLst>
                                      </p:cBhvr>
                                      <p:tavLst>
                                        <p:tav tm="0">
                                          <p:val>
                                            <p:fltVal val="-1"/>
                                          </p:val>
                                        </p:tav>
                                        <p:tav tm="50000">
                                          <p:val>
                                            <p:fltVal val="0.95"/>
                                          </p:val>
                                        </p:tav>
                                        <p:tav tm="100000">
                                          <p:val>
                                            <p:strVal val="#ppt_x"/>
                                          </p:val>
                                        </p:tav>
                                      </p:tavLst>
                                    </p:anim>
                                    <p:anim calcmode="lin" valueType="num">
                                      <p:cBhvr>
                                        <p:cTn id="50" dur="1000" fill="hold"/>
                                        <p:tgtEl>
                                          <p:spTgt spid="307206"/>
                                        </p:tgtEl>
                                        <p:attrNameLst>
                                          <p:attrName>ppt_y</p:attrName>
                                        </p:attrNameLst>
                                      </p:cBhvr>
                                      <p:tavLst>
                                        <p:tav tm="0">
                                          <p:val>
                                            <p:strVal val="#ppt_y"/>
                                          </p:val>
                                        </p:tav>
                                        <p:tav tm="100000">
                                          <p:val>
                                            <p:strVal val="#ppt_y"/>
                                          </p:val>
                                        </p:tav>
                                      </p:tavLst>
                                    </p:anim>
                                    <p:animEffect transition="in" filter="fade">
                                      <p:cBhvr>
                                        <p:cTn id="51" dur="1000"/>
                                        <p:tgtEl>
                                          <p:spTgt spid="307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animBg="1"/>
      <p:bldP spid="307204" grpId="0" animBg="1"/>
      <p:bldP spid="307205" grpId="0" animBg="1"/>
      <p:bldP spid="307206" grpId="0" animBg="1"/>
      <p:bldP spid="307207" grpId="0" animBg="1"/>
      <p:bldP spid="30720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762000" y="0"/>
            <a:ext cx="7772400" cy="2628900"/>
          </a:xfrm>
        </p:spPr>
        <p:txBody>
          <a:bodyPr/>
          <a:lstStyle/>
          <a:p>
            <a:pPr algn="ctr" eaLnBrk="1" hangingPunct="1">
              <a:lnSpc>
                <a:spcPct val="110000"/>
              </a:lnSpc>
              <a:buFontTx/>
              <a:buNone/>
            </a:pPr>
            <a:r>
              <a:rPr lang="zh-CN" altLang="en-US" sz="2400" b="1" dirty="0" smtClean="0">
                <a:solidFill>
                  <a:srgbClr val="CC0000"/>
                </a:solidFill>
                <a:ea typeface="方正毡笔黑简体" pitchFamily="65" charset="-122"/>
              </a:rPr>
              <a:t>卜算子</a:t>
            </a:r>
            <a:r>
              <a:rPr lang="en-US" altLang="zh-CN" sz="2400" b="1" dirty="0" smtClean="0">
                <a:solidFill>
                  <a:srgbClr val="CC0000"/>
                </a:solidFill>
                <a:ea typeface="方正毡笔黑简体" pitchFamily="65" charset="-122"/>
              </a:rPr>
              <a:t>•</a:t>
            </a:r>
            <a:r>
              <a:rPr lang="zh-CN" altLang="en-US" sz="2400" b="1" dirty="0" smtClean="0">
                <a:solidFill>
                  <a:srgbClr val="CC0000"/>
                </a:solidFill>
                <a:ea typeface="方正毡笔黑简体" pitchFamily="65" charset="-122"/>
              </a:rPr>
              <a:t>咏梅　陆游</a:t>
            </a:r>
            <a:endParaRPr lang="zh-CN" altLang="en-US" sz="2400" b="1" dirty="0" smtClean="0">
              <a:solidFill>
                <a:srgbClr val="CC0000"/>
              </a:solidFill>
              <a:ea typeface="方正毡笔黑简体" pitchFamily="65" charset="-122"/>
            </a:endParaRPr>
          </a:p>
          <a:p>
            <a:pPr algn="ctr" eaLnBrk="1" hangingPunct="1">
              <a:lnSpc>
                <a:spcPct val="110000"/>
              </a:lnSpc>
              <a:buFontTx/>
              <a:buNone/>
            </a:pPr>
            <a:r>
              <a:rPr lang="zh-CN" altLang="en-US" sz="2400" b="1" dirty="0" smtClean="0">
                <a:ea typeface="方正毡笔黑简体" pitchFamily="65" charset="-122"/>
              </a:rPr>
              <a:t>驿外断桥边，寂寞开无主。</a:t>
            </a:r>
            <a:endParaRPr lang="zh-CN" altLang="en-US" sz="2400" b="1" dirty="0" smtClean="0">
              <a:ea typeface="方正毡笔黑简体" pitchFamily="65" charset="-122"/>
            </a:endParaRPr>
          </a:p>
          <a:p>
            <a:pPr algn="ctr" eaLnBrk="1" hangingPunct="1">
              <a:lnSpc>
                <a:spcPct val="110000"/>
              </a:lnSpc>
              <a:buFontTx/>
              <a:buNone/>
            </a:pPr>
            <a:r>
              <a:rPr lang="zh-CN" altLang="en-US" sz="2400" b="1" dirty="0" smtClean="0">
                <a:ea typeface="方正毡笔黑简体" pitchFamily="65" charset="-122"/>
              </a:rPr>
              <a:t>已是黄昏独自愁，更著风和雨。</a:t>
            </a:r>
            <a:endParaRPr lang="zh-CN" altLang="en-US" sz="2400" b="1" dirty="0" smtClean="0">
              <a:ea typeface="方正毡笔黑简体" pitchFamily="65" charset="-122"/>
            </a:endParaRPr>
          </a:p>
          <a:p>
            <a:pPr algn="ctr" eaLnBrk="1" hangingPunct="1">
              <a:lnSpc>
                <a:spcPct val="110000"/>
              </a:lnSpc>
              <a:buFontTx/>
              <a:buNone/>
            </a:pPr>
            <a:r>
              <a:rPr lang="zh-CN" altLang="en-US" sz="2400" b="1" dirty="0" smtClean="0">
                <a:ea typeface="方正毡笔黑简体" pitchFamily="65" charset="-122"/>
              </a:rPr>
              <a:t>无意苦争春，一任群芳妒。</a:t>
            </a:r>
            <a:endParaRPr lang="zh-CN" altLang="en-US" sz="2400" b="1" dirty="0" smtClean="0">
              <a:ea typeface="方正毡笔黑简体" pitchFamily="65" charset="-122"/>
            </a:endParaRPr>
          </a:p>
          <a:p>
            <a:pPr algn="ctr" eaLnBrk="1" hangingPunct="1">
              <a:lnSpc>
                <a:spcPct val="110000"/>
              </a:lnSpc>
              <a:buFontTx/>
              <a:buNone/>
            </a:pPr>
            <a:r>
              <a:rPr lang="zh-CN" altLang="en-US" sz="2400" b="1" dirty="0" smtClean="0">
                <a:ea typeface="方正毡笔黑简体" pitchFamily="65" charset="-122"/>
              </a:rPr>
              <a:t>零落成泥辗作尘，只有香如故。</a:t>
            </a:r>
            <a:endParaRPr lang="zh-CN" altLang="en-US" sz="2400" b="1" dirty="0" smtClean="0">
              <a:ea typeface="方正毡笔黑简体" pitchFamily="65" charset="-122"/>
            </a:endParaRPr>
          </a:p>
        </p:txBody>
      </p:sp>
      <p:sp>
        <p:nvSpPr>
          <p:cNvPr id="168964" name="Text Box 4"/>
          <p:cNvSpPr txBox="1">
            <a:spLocks noChangeArrowheads="1"/>
          </p:cNvSpPr>
          <p:nvPr/>
        </p:nvSpPr>
        <p:spPr bwMode="auto">
          <a:xfrm>
            <a:off x="251520" y="2615051"/>
            <a:ext cx="8640960" cy="2554545"/>
          </a:xfrm>
          <a:prstGeom prst="rect">
            <a:avLst/>
          </a:prstGeom>
          <a:solidFill>
            <a:srgbClr val="FFFFFF"/>
          </a:solidFill>
          <a:ln w="9525">
            <a:noFill/>
            <a:miter lim="800000"/>
          </a:ln>
          <a:effectLst>
            <a:prstShdw prst="shdw17" dist="17961" dir="13500000">
              <a:srgbClr val="999999"/>
            </a:prstShdw>
          </a:effectLst>
        </p:spPr>
        <p:txBody>
          <a:bodyPr wrap="square">
            <a:spAutoFit/>
          </a:bodyPr>
          <a:lstStyle/>
          <a:p>
            <a:pPr>
              <a:lnSpc>
                <a:spcPct val="120000"/>
              </a:lnSpc>
              <a:spcBef>
                <a:spcPct val="20000"/>
              </a:spcBef>
              <a:buClr>
                <a:schemeClr val="bg2"/>
              </a:buClr>
              <a:buSzPct val="75000"/>
              <a:buFont typeface="Wingdings" panose="05000000000000000000" pitchFamily="2" charset="2"/>
              <a:buNone/>
            </a:pPr>
            <a:r>
              <a:rPr lang="zh-CN" altLang="en-US" sz="2000" b="1">
                <a:solidFill>
                  <a:srgbClr val="0000FF"/>
                </a:solidFill>
                <a:ea typeface="华文中宋" panose="02010600040101010101" pitchFamily="2" charset="-122"/>
              </a:rPr>
              <a:t>所处环境 </a:t>
            </a:r>
            <a:r>
              <a:rPr lang="en-US" altLang="zh-CN" sz="2000" b="1">
                <a:solidFill>
                  <a:srgbClr val="0000FF"/>
                </a:solidFill>
                <a:latin typeface="华文中宋" panose="02010600040101010101" pitchFamily="2" charset="-122"/>
                <a:ea typeface="华文中宋" panose="02010600040101010101" pitchFamily="2" charset="-122"/>
              </a:rPr>
              <a:t>—</a:t>
            </a:r>
            <a:r>
              <a:rPr lang="en-US" altLang="zh-CN" sz="2000" b="1">
                <a:solidFill>
                  <a:srgbClr val="006600"/>
                </a:solidFill>
                <a:ea typeface="华文中宋" panose="02010600040101010101" pitchFamily="2" charset="-122"/>
              </a:rPr>
              <a:t> </a:t>
            </a:r>
            <a:r>
              <a:rPr lang="zh-CN" altLang="en-US" sz="2000" b="1">
                <a:solidFill>
                  <a:srgbClr val="006600"/>
                </a:solidFill>
                <a:ea typeface="华文中宋" panose="02010600040101010101" pitchFamily="2" charset="-122"/>
              </a:rPr>
              <a:t>断桥黄昏，风雨交加，苦寒荒凉。</a:t>
            </a:r>
            <a:endParaRPr lang="zh-CN" altLang="en-US" sz="2000" b="1">
              <a:solidFill>
                <a:srgbClr val="006600"/>
              </a:solidFill>
              <a:ea typeface="华文中宋" panose="02010600040101010101" pitchFamily="2" charset="-122"/>
            </a:endParaRPr>
          </a:p>
          <a:p>
            <a:pPr>
              <a:lnSpc>
                <a:spcPct val="120000"/>
              </a:lnSpc>
              <a:spcBef>
                <a:spcPct val="20000"/>
              </a:spcBef>
              <a:buClr>
                <a:schemeClr val="bg2"/>
              </a:buClr>
              <a:buSzPct val="75000"/>
              <a:buFont typeface="Wingdings" panose="05000000000000000000" pitchFamily="2" charset="2"/>
              <a:buNone/>
            </a:pPr>
            <a:r>
              <a:rPr lang="zh-CN" altLang="en-US" sz="2000" b="1">
                <a:solidFill>
                  <a:srgbClr val="0000FF"/>
                </a:solidFill>
                <a:ea typeface="华文中宋" panose="02010600040101010101" pitchFamily="2" charset="-122"/>
              </a:rPr>
              <a:t>自身特点 </a:t>
            </a:r>
            <a:r>
              <a:rPr lang="en-US" altLang="zh-CN" sz="2000" b="1">
                <a:solidFill>
                  <a:srgbClr val="0000FF"/>
                </a:solidFill>
                <a:latin typeface="华文中宋" panose="02010600040101010101" pitchFamily="2" charset="-122"/>
                <a:ea typeface="华文中宋" panose="02010600040101010101" pitchFamily="2" charset="-122"/>
              </a:rPr>
              <a:t>—</a:t>
            </a:r>
            <a:r>
              <a:rPr lang="en-US" altLang="zh-CN" sz="2000" b="1">
                <a:solidFill>
                  <a:srgbClr val="006600"/>
                </a:solidFill>
                <a:ea typeface="华文中宋" panose="02010600040101010101" pitchFamily="2" charset="-122"/>
              </a:rPr>
              <a:t> </a:t>
            </a:r>
            <a:r>
              <a:rPr lang="zh-CN" altLang="en-US" sz="2000" b="1">
                <a:solidFill>
                  <a:srgbClr val="006600"/>
                </a:solidFill>
                <a:ea typeface="华文中宋" panose="02010600040101010101" pitchFamily="2" charset="-122"/>
              </a:rPr>
              <a:t>不与群芳争春，粉身碎骨仍矢志不渝</a:t>
            </a:r>
            <a:endParaRPr lang="zh-CN" altLang="en-US" sz="2000" b="1">
              <a:solidFill>
                <a:srgbClr val="006600"/>
              </a:solidFill>
              <a:ea typeface="华文中宋" panose="02010600040101010101" pitchFamily="2" charset="-122"/>
            </a:endParaRPr>
          </a:p>
          <a:p>
            <a:pPr>
              <a:lnSpc>
                <a:spcPct val="120000"/>
              </a:lnSpc>
              <a:spcBef>
                <a:spcPct val="20000"/>
              </a:spcBef>
              <a:buClr>
                <a:schemeClr val="bg2"/>
              </a:buClr>
              <a:buSzPct val="75000"/>
              <a:buFont typeface="Wingdings" panose="05000000000000000000" pitchFamily="2" charset="2"/>
              <a:buNone/>
            </a:pPr>
            <a:r>
              <a:rPr lang="zh-CN" altLang="en-US" sz="2000" b="1">
                <a:solidFill>
                  <a:srgbClr val="0000FF"/>
                </a:solidFill>
                <a:ea typeface="华文中宋" panose="02010600040101010101" pitchFamily="2" charset="-122"/>
              </a:rPr>
              <a:t>作者处境 </a:t>
            </a:r>
            <a:r>
              <a:rPr lang="en-US" altLang="zh-CN" sz="2000" b="1">
                <a:solidFill>
                  <a:srgbClr val="0000FF"/>
                </a:solidFill>
                <a:latin typeface="华文中宋" panose="02010600040101010101" pitchFamily="2" charset="-122"/>
                <a:ea typeface="华文中宋" panose="02010600040101010101" pitchFamily="2" charset="-122"/>
              </a:rPr>
              <a:t>—</a:t>
            </a:r>
            <a:r>
              <a:rPr lang="en-US" altLang="zh-CN" sz="2000" b="1">
                <a:solidFill>
                  <a:srgbClr val="006600"/>
                </a:solidFill>
                <a:ea typeface="华文中宋" panose="02010600040101010101" pitchFamily="2" charset="-122"/>
              </a:rPr>
              <a:t> </a:t>
            </a:r>
            <a:r>
              <a:rPr lang="zh-CN" altLang="en-US" sz="2000" b="1">
                <a:solidFill>
                  <a:srgbClr val="006600"/>
                </a:solidFill>
                <a:ea typeface="华文中宋" panose="02010600040101010101" pitchFamily="2" charset="-122"/>
              </a:rPr>
              <a:t>主战派，仕途坎坷，屡屡受挫。</a:t>
            </a:r>
            <a:endParaRPr lang="zh-CN" altLang="en-US" sz="2000" b="1">
              <a:solidFill>
                <a:srgbClr val="006600"/>
              </a:solidFill>
              <a:ea typeface="华文中宋" panose="02010600040101010101" pitchFamily="2" charset="-122"/>
            </a:endParaRPr>
          </a:p>
          <a:p>
            <a:pPr>
              <a:lnSpc>
                <a:spcPct val="120000"/>
              </a:lnSpc>
              <a:spcBef>
                <a:spcPct val="20000"/>
              </a:spcBef>
              <a:buClr>
                <a:schemeClr val="bg2"/>
              </a:buClr>
              <a:buSzPct val="75000"/>
              <a:buFont typeface="Wingdings" panose="05000000000000000000" pitchFamily="2" charset="2"/>
              <a:buNone/>
            </a:pPr>
            <a:r>
              <a:rPr lang="zh-CN" altLang="en-US" sz="2000" b="1">
                <a:solidFill>
                  <a:srgbClr val="0000FF"/>
                </a:solidFill>
                <a:ea typeface="华文中宋" panose="02010600040101010101" pitchFamily="2" charset="-122"/>
              </a:rPr>
              <a:t>所言之志 </a:t>
            </a:r>
            <a:r>
              <a:rPr lang="en-US" altLang="zh-CN" sz="2000" b="1">
                <a:solidFill>
                  <a:srgbClr val="0000FF"/>
                </a:solidFill>
                <a:latin typeface="华文中宋" panose="02010600040101010101" pitchFamily="2" charset="-122"/>
                <a:ea typeface="华文中宋" panose="02010600040101010101" pitchFamily="2" charset="-122"/>
              </a:rPr>
              <a:t>—</a:t>
            </a:r>
            <a:r>
              <a:rPr lang="en-US" altLang="zh-CN" sz="2000" b="1">
                <a:solidFill>
                  <a:srgbClr val="006600"/>
                </a:solidFill>
                <a:ea typeface="华文中宋" panose="02010600040101010101" pitchFamily="2" charset="-122"/>
              </a:rPr>
              <a:t> </a:t>
            </a:r>
            <a:r>
              <a:rPr lang="zh-CN" altLang="en-US" sz="2000" b="1">
                <a:solidFill>
                  <a:srgbClr val="006600"/>
                </a:solidFill>
                <a:ea typeface="华文中宋" panose="02010600040101010101" pitchFamily="2" charset="-122"/>
              </a:rPr>
              <a:t>虽遭不幸，前途坎坷，但决不同流合污的高尚情操和即使粉身碎骨而此志不渝的斗争精神。</a:t>
            </a:r>
            <a:endParaRPr lang="zh-CN" altLang="en-US" sz="2000" b="1">
              <a:solidFill>
                <a:srgbClr val="006600"/>
              </a:solidFill>
              <a:ea typeface="华文中宋" panose="02010600040101010101" pitchFamily="2" charset="-122"/>
            </a:endParaRPr>
          </a:p>
          <a:p>
            <a:pPr>
              <a:lnSpc>
                <a:spcPct val="120000"/>
              </a:lnSpc>
              <a:spcBef>
                <a:spcPct val="20000"/>
              </a:spcBef>
              <a:buClr>
                <a:schemeClr val="bg2"/>
              </a:buClr>
              <a:buSzPct val="75000"/>
              <a:buFont typeface="Wingdings" panose="05000000000000000000" pitchFamily="2" charset="2"/>
              <a:buNone/>
            </a:pPr>
            <a:r>
              <a:rPr lang="zh-CN" altLang="en-US" sz="2000" b="1">
                <a:solidFill>
                  <a:srgbClr val="0000FF"/>
                </a:solidFill>
                <a:ea typeface="华文中宋" panose="02010600040101010101" pitchFamily="2" charset="-122"/>
              </a:rPr>
              <a:t>手法分析 </a:t>
            </a:r>
            <a:r>
              <a:rPr lang="en-US" altLang="zh-CN" sz="2000" b="1">
                <a:solidFill>
                  <a:srgbClr val="0000FF"/>
                </a:solidFill>
                <a:latin typeface="华文中宋" panose="02010600040101010101" pitchFamily="2" charset="-122"/>
                <a:ea typeface="华文中宋" panose="02010600040101010101" pitchFamily="2" charset="-122"/>
              </a:rPr>
              <a:t>—</a:t>
            </a:r>
            <a:r>
              <a:rPr lang="en-US" altLang="zh-CN" sz="2000" b="1">
                <a:solidFill>
                  <a:srgbClr val="006600"/>
                </a:solidFill>
                <a:ea typeface="华文中宋" panose="02010600040101010101" pitchFamily="2" charset="-122"/>
              </a:rPr>
              <a:t> </a:t>
            </a:r>
            <a:r>
              <a:rPr lang="zh-CN" altLang="en-US" sz="2000" b="1">
                <a:solidFill>
                  <a:srgbClr val="006600"/>
                </a:solidFill>
                <a:ea typeface="华文中宋" panose="02010600040101010101" pitchFamily="2" charset="-122"/>
              </a:rPr>
              <a:t>托物言志，环境烘托。</a:t>
            </a:r>
            <a:endParaRPr lang="zh-CN" altLang="en-US" sz="2000" b="1">
              <a:solidFill>
                <a:srgbClr val="006600"/>
              </a:solidFill>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diamond(in)">
                                      <p:cBhvr>
                                        <p:cTn id="7" dur="20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762000" y="171450"/>
            <a:ext cx="7772400" cy="2628900"/>
          </a:xfrm>
        </p:spPr>
        <p:txBody>
          <a:bodyPr/>
          <a:lstStyle/>
          <a:p>
            <a:pPr algn="ctr" eaLnBrk="1" hangingPunct="1">
              <a:lnSpc>
                <a:spcPct val="130000"/>
              </a:lnSpc>
              <a:buFontTx/>
              <a:buNone/>
            </a:pPr>
            <a:r>
              <a:rPr lang="zh-CN" altLang="en-US" sz="2400" dirty="0" smtClean="0">
                <a:solidFill>
                  <a:srgbClr val="CC0000"/>
                </a:solidFill>
                <a:ea typeface="方正毡笔黑简体" pitchFamily="65" charset="-122"/>
              </a:rPr>
              <a:t>咏柳　曾巩 </a:t>
            </a:r>
            <a:endParaRPr lang="zh-CN" altLang="en-US" sz="2400" dirty="0" smtClean="0">
              <a:solidFill>
                <a:srgbClr val="CC0000"/>
              </a:solidFill>
              <a:ea typeface="方正毡笔黑简体" pitchFamily="65" charset="-122"/>
            </a:endParaRPr>
          </a:p>
          <a:p>
            <a:pPr algn="ctr" eaLnBrk="1" hangingPunct="1">
              <a:lnSpc>
                <a:spcPct val="130000"/>
              </a:lnSpc>
              <a:buFontTx/>
              <a:buNone/>
            </a:pPr>
            <a:r>
              <a:rPr lang="zh-CN" altLang="en-US" sz="2400" dirty="0" smtClean="0">
                <a:ea typeface="方正毡笔黑简体" pitchFamily="65" charset="-122"/>
              </a:rPr>
              <a:t>     乱条犹未变初黄，倚得东风势便狂。 </a:t>
            </a:r>
            <a:endParaRPr lang="zh-CN" altLang="en-US" sz="2400" dirty="0" smtClean="0">
              <a:ea typeface="方正毡笔黑简体" pitchFamily="65" charset="-122"/>
            </a:endParaRPr>
          </a:p>
          <a:p>
            <a:pPr algn="ctr" eaLnBrk="1" hangingPunct="1">
              <a:lnSpc>
                <a:spcPct val="130000"/>
              </a:lnSpc>
              <a:buFontTx/>
              <a:buNone/>
            </a:pPr>
            <a:r>
              <a:rPr lang="zh-CN" altLang="en-US" sz="2400" dirty="0" smtClean="0">
                <a:ea typeface="方正毡笔黑简体" pitchFamily="65" charset="-122"/>
              </a:rPr>
              <a:t>     解把飞花蒙日月，不知天地有清霜。</a:t>
            </a:r>
            <a:endParaRPr lang="zh-CN" altLang="en-US" sz="2400" dirty="0" smtClean="0">
              <a:ea typeface="方正毡笔黑简体" pitchFamily="65" charset="-122"/>
            </a:endParaRPr>
          </a:p>
        </p:txBody>
      </p:sp>
      <p:sp>
        <p:nvSpPr>
          <p:cNvPr id="18435" name="Rectangle 3"/>
          <p:cNvSpPr>
            <a:spLocks noChangeArrowheads="1"/>
          </p:cNvSpPr>
          <p:nvPr/>
        </p:nvSpPr>
        <p:spPr bwMode="auto">
          <a:xfrm>
            <a:off x="304800" y="2057400"/>
            <a:ext cx="8458200" cy="877484"/>
          </a:xfrm>
          <a:prstGeom prst="rect">
            <a:avLst/>
          </a:prstGeom>
          <a:noFill/>
          <a:ln w="9525">
            <a:noFill/>
            <a:miter lim="800000"/>
          </a:ln>
        </p:spPr>
        <p:txBody>
          <a:bodyPr>
            <a:spAutoFit/>
          </a:bodyPr>
          <a:lstStyle/>
          <a:p>
            <a:pPr>
              <a:lnSpc>
                <a:spcPct val="110000"/>
              </a:lnSpc>
              <a:spcBef>
                <a:spcPct val="20000"/>
              </a:spcBef>
              <a:buSzPct val="85000"/>
            </a:pPr>
            <a:r>
              <a:rPr lang="zh-CN" altLang="en-US" sz="2400" b="1" dirty="0">
                <a:solidFill>
                  <a:srgbClr val="0000FF"/>
                </a:solidFill>
                <a:ea typeface="方正姚体" panose="02010601030101010101" pitchFamily="2" charset="-122"/>
              </a:rPr>
              <a:t>　　</a:t>
            </a:r>
            <a:r>
              <a:rPr lang="zh-CN" altLang="zh-CN" sz="2400" b="1" dirty="0">
                <a:solidFill>
                  <a:srgbClr val="0000FF"/>
                </a:solidFill>
                <a:ea typeface="方正姚体" panose="02010601030101010101" pitchFamily="2" charset="-122"/>
              </a:rPr>
              <a:t>这首诗题为“咏柳”，实际上托物寓意。请细加揣摩，分析其寓意。</a:t>
            </a:r>
            <a:endParaRPr lang="zh-CN" altLang="zh-CN" sz="2400" b="1" dirty="0">
              <a:solidFill>
                <a:srgbClr val="0000FF"/>
              </a:solidFill>
              <a:ea typeface="方正姚体" panose="02010601030101010101" pitchFamily="2" charset="-122"/>
            </a:endParaRPr>
          </a:p>
        </p:txBody>
      </p:sp>
      <p:sp>
        <p:nvSpPr>
          <p:cNvPr id="173060" name="Text Box 4"/>
          <p:cNvSpPr txBox="1">
            <a:spLocks noChangeArrowheads="1"/>
          </p:cNvSpPr>
          <p:nvPr/>
        </p:nvSpPr>
        <p:spPr bwMode="auto">
          <a:xfrm>
            <a:off x="152400" y="3006328"/>
            <a:ext cx="8991600" cy="1593770"/>
          </a:xfrm>
          <a:prstGeom prst="rect">
            <a:avLst/>
          </a:prstGeom>
          <a:solidFill>
            <a:srgbClr val="FFFFFF"/>
          </a:solidFill>
          <a:ln w="9525">
            <a:noFill/>
            <a:miter lim="800000"/>
          </a:ln>
          <a:effectLst>
            <a:prstShdw prst="shdw17" dist="17961" dir="13500000">
              <a:srgbClr val="999999"/>
            </a:prstShdw>
          </a:effectLst>
        </p:spPr>
        <p:txBody>
          <a:bodyPr>
            <a:spAutoFit/>
          </a:bodyPr>
          <a:lstStyle/>
          <a:p>
            <a:pPr>
              <a:lnSpc>
                <a:spcPct val="140000"/>
              </a:lnSpc>
              <a:spcBef>
                <a:spcPct val="20000"/>
              </a:spcBef>
              <a:buClr>
                <a:schemeClr val="bg2"/>
              </a:buClr>
              <a:buSzPct val="75000"/>
              <a:buFont typeface="Wingdings" panose="05000000000000000000" pitchFamily="2" charset="2"/>
              <a:buNone/>
            </a:pPr>
            <a:r>
              <a:rPr lang="zh-CN" altLang="en-US" sz="2400" b="1">
                <a:solidFill>
                  <a:srgbClr val="006600"/>
                </a:solidFill>
                <a:ea typeface="华文中宋" panose="02010600040101010101" pitchFamily="2" charset="-122"/>
              </a:rPr>
              <a:t>　　通过对柳树</a:t>
            </a:r>
            <a:r>
              <a:rPr lang="zh-CN" altLang="en-US" sz="2400" b="1">
                <a:solidFill>
                  <a:srgbClr val="006600"/>
                </a:solidFill>
                <a:latin typeface="华文中宋" panose="02010600040101010101" pitchFamily="2" charset="-122"/>
                <a:ea typeface="华文中宋" panose="02010600040101010101" pitchFamily="2" charset="-122"/>
              </a:rPr>
              <a:t>“</a:t>
            </a:r>
            <a:r>
              <a:rPr lang="zh-CN" altLang="en-US" sz="2400" b="1">
                <a:solidFill>
                  <a:srgbClr val="006600"/>
                </a:solidFill>
                <a:ea typeface="华文中宋" panose="02010600040101010101" pitchFamily="2" charset="-122"/>
              </a:rPr>
              <a:t>倚得东风势便狂</a:t>
            </a:r>
            <a:r>
              <a:rPr lang="zh-CN" altLang="en-US" sz="2400" b="1">
                <a:solidFill>
                  <a:srgbClr val="006600"/>
                </a:solidFill>
                <a:latin typeface="华文中宋" panose="02010600040101010101" pitchFamily="2" charset="-122"/>
                <a:ea typeface="华文中宋" panose="02010600040101010101" pitchFamily="2" charset="-122"/>
              </a:rPr>
              <a:t>”“</a:t>
            </a:r>
            <a:r>
              <a:rPr lang="zh-CN" altLang="en-US" sz="2400" b="1">
                <a:solidFill>
                  <a:srgbClr val="006600"/>
                </a:solidFill>
                <a:ea typeface="华文中宋" panose="02010600040101010101" pitchFamily="2" charset="-122"/>
              </a:rPr>
              <a:t>飞花蒙日月</a:t>
            </a:r>
            <a:r>
              <a:rPr lang="zh-CN" altLang="en-US" sz="2400" b="1">
                <a:solidFill>
                  <a:srgbClr val="006600"/>
                </a:solidFill>
                <a:latin typeface="华文中宋" panose="02010600040101010101" pitchFamily="2" charset="-122"/>
                <a:ea typeface="华文中宋" panose="02010600040101010101" pitchFamily="2" charset="-122"/>
              </a:rPr>
              <a:t>”</a:t>
            </a:r>
            <a:r>
              <a:rPr lang="zh-CN" altLang="en-US" sz="2400" b="1">
                <a:solidFill>
                  <a:srgbClr val="006600"/>
                </a:solidFill>
                <a:ea typeface="华文中宋" panose="02010600040101010101" pitchFamily="2" charset="-122"/>
              </a:rPr>
              <a:t>的描摹，写出了那些得志便猖狂的小人；并用</a:t>
            </a:r>
            <a:r>
              <a:rPr lang="zh-CN" altLang="en-US" sz="2400" b="1">
                <a:solidFill>
                  <a:srgbClr val="006600"/>
                </a:solidFill>
                <a:latin typeface="华文中宋" panose="02010600040101010101" pitchFamily="2" charset="-122"/>
                <a:ea typeface="华文中宋" panose="02010600040101010101" pitchFamily="2" charset="-122"/>
              </a:rPr>
              <a:t>“</a:t>
            </a:r>
            <a:r>
              <a:rPr lang="zh-CN" altLang="en-US" sz="2400" b="1">
                <a:solidFill>
                  <a:srgbClr val="006600"/>
                </a:solidFill>
                <a:ea typeface="华文中宋" panose="02010600040101010101" pitchFamily="2" charset="-122"/>
              </a:rPr>
              <a:t>天地清霜</a:t>
            </a:r>
            <a:r>
              <a:rPr lang="zh-CN" altLang="en-US" sz="2400" b="1">
                <a:solidFill>
                  <a:srgbClr val="006600"/>
                </a:solidFill>
                <a:latin typeface="华文中宋" panose="02010600040101010101" pitchFamily="2" charset="-122"/>
                <a:ea typeface="华文中宋" panose="02010600040101010101" pitchFamily="2" charset="-122"/>
              </a:rPr>
              <a:t>”</a:t>
            </a:r>
            <a:r>
              <a:rPr lang="zh-CN" altLang="en-US" sz="2400" b="1">
                <a:solidFill>
                  <a:srgbClr val="006600"/>
                </a:solidFill>
                <a:ea typeface="华文中宋" panose="02010600040101010101" pitchFamily="2" charset="-122"/>
              </a:rPr>
              <a:t>警告他们必无好下场，难逃灭亡的命运。</a:t>
            </a:r>
            <a:endParaRPr lang="zh-CN" altLang="en-US" sz="2400" b="1">
              <a:solidFill>
                <a:srgbClr val="006600"/>
              </a:solidFill>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Effect transition="in" filter="diamond(in)">
                                      <p:cBhvr>
                                        <p:cTn id="7" dur="2000"/>
                                        <p:tgtEl>
                                          <p:spTgt spid="173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51520" y="339502"/>
            <a:ext cx="8641655" cy="3785652"/>
          </a:xfrm>
          <a:prstGeom prst="rect">
            <a:avLst/>
          </a:prstGeom>
          <a:noFill/>
          <a:ln w="9525">
            <a:noFill/>
            <a:miter lim="800000"/>
          </a:ln>
        </p:spPr>
        <p:txBody>
          <a:bodyPr wrap="square">
            <a:spAutoFit/>
          </a:bodyPr>
          <a:lstStyle/>
          <a:p>
            <a:pPr algn="just">
              <a:spcBef>
                <a:spcPct val="50000"/>
              </a:spcBef>
            </a:pPr>
            <a:r>
              <a:rPr lang="zh-CN" altLang="en-US" sz="2400" b="1" dirty="0">
                <a:solidFill>
                  <a:srgbClr val="008000"/>
                </a:solidFill>
                <a:latin typeface="Times New Roman" panose="02020603050405020304" pitchFamily="18" charset="0"/>
              </a:rPr>
              <a:t>特点归纳：</a:t>
            </a:r>
            <a:endParaRPr lang="zh-CN" altLang="en-US" sz="2400" b="1" dirty="0">
              <a:solidFill>
                <a:srgbClr val="008000"/>
              </a:solidFill>
              <a:latin typeface="Times New Roman" panose="02020603050405020304" pitchFamily="18" charset="0"/>
            </a:endParaRPr>
          </a:p>
          <a:p>
            <a:pPr algn="just">
              <a:spcBef>
                <a:spcPct val="50000"/>
              </a:spcBef>
            </a:pPr>
            <a:r>
              <a:rPr lang="en-US" altLang="zh-CN" sz="2400" b="1" dirty="0">
                <a:solidFill>
                  <a:srgbClr val="008000"/>
                </a:solidFill>
                <a:latin typeface="Times New Roman" panose="02020603050405020304" pitchFamily="18" charset="0"/>
              </a:rPr>
              <a:t>1</a:t>
            </a:r>
            <a:r>
              <a:rPr lang="zh-CN" altLang="en-US" sz="2400" b="1" dirty="0">
                <a:solidFill>
                  <a:srgbClr val="008000"/>
                </a:solidFill>
                <a:latin typeface="Times New Roman" panose="02020603050405020304" pitchFamily="18" charset="0"/>
              </a:rPr>
              <a:t>、既然咏物，要实写其形态、色泽特征，或写其所处环境，求其“形似”。</a:t>
            </a:r>
            <a:r>
              <a:rPr lang="en-US" altLang="zh-CN" sz="2400" b="1" dirty="0">
                <a:solidFill>
                  <a:srgbClr val="008000"/>
                </a:solidFill>
                <a:latin typeface="Times New Roman" panose="02020603050405020304" pitchFamily="18" charset="0"/>
              </a:rPr>
              <a:t>[</a:t>
            </a:r>
            <a:r>
              <a:rPr lang="zh-CN" altLang="en-US" sz="2400" b="1" dirty="0">
                <a:solidFill>
                  <a:srgbClr val="008000"/>
                </a:solidFill>
                <a:latin typeface="Times New Roman" panose="02020603050405020304" pitchFamily="18" charset="0"/>
              </a:rPr>
              <a:t>曲尽其妙</a:t>
            </a:r>
            <a:r>
              <a:rPr lang="en-US" altLang="zh-CN" sz="2400" b="1" dirty="0">
                <a:solidFill>
                  <a:srgbClr val="008000"/>
                </a:solidFill>
                <a:latin typeface="Times New Roman" panose="02020603050405020304" pitchFamily="18" charset="0"/>
              </a:rPr>
              <a:t>]</a:t>
            </a:r>
            <a:endParaRPr lang="en-US" altLang="zh-CN" sz="2400" b="1" dirty="0">
              <a:solidFill>
                <a:srgbClr val="008000"/>
              </a:solidFill>
              <a:latin typeface="Times New Roman" panose="02020603050405020304" pitchFamily="18" charset="0"/>
            </a:endParaRPr>
          </a:p>
          <a:p>
            <a:pPr algn="just">
              <a:spcBef>
                <a:spcPct val="50000"/>
              </a:spcBef>
            </a:pPr>
            <a:r>
              <a:rPr lang="en-US" altLang="zh-CN" sz="2400" b="1" dirty="0">
                <a:solidFill>
                  <a:srgbClr val="008000"/>
                </a:solidFill>
                <a:latin typeface="Times New Roman" panose="02020603050405020304" pitchFamily="18" charset="0"/>
              </a:rPr>
              <a:t>2</a:t>
            </a:r>
            <a:r>
              <a:rPr lang="zh-CN" altLang="en-US" sz="2400" b="1" dirty="0">
                <a:solidFill>
                  <a:srgbClr val="008000"/>
                </a:solidFill>
                <a:latin typeface="Times New Roman" panose="02020603050405020304" pitchFamily="18" charset="0"/>
              </a:rPr>
              <a:t>、由物到人，由实到虚，写出精神品格，求其“神似”</a:t>
            </a:r>
            <a:r>
              <a:rPr lang="en-US" altLang="zh-CN" sz="2400" b="1" dirty="0">
                <a:solidFill>
                  <a:srgbClr val="008000"/>
                </a:solidFill>
                <a:latin typeface="Times New Roman" panose="02020603050405020304" pitchFamily="18" charset="0"/>
              </a:rPr>
              <a:t>[</a:t>
            </a:r>
            <a:r>
              <a:rPr lang="zh-CN" altLang="en-US" sz="2400" b="1" dirty="0">
                <a:solidFill>
                  <a:srgbClr val="008000"/>
                </a:solidFill>
                <a:latin typeface="Times New Roman" panose="02020603050405020304" pitchFamily="18" charset="0"/>
              </a:rPr>
              <a:t>不滞于物</a:t>
            </a:r>
            <a:r>
              <a:rPr lang="en-US" altLang="zh-CN" sz="2400" b="1" dirty="0">
                <a:solidFill>
                  <a:srgbClr val="008000"/>
                </a:solidFill>
                <a:latin typeface="Times New Roman" panose="02020603050405020304" pitchFamily="18" charset="0"/>
              </a:rPr>
              <a:t>]</a:t>
            </a:r>
            <a:endParaRPr lang="en-US" altLang="zh-CN" sz="2400" b="1" dirty="0">
              <a:solidFill>
                <a:srgbClr val="008000"/>
              </a:solidFill>
              <a:latin typeface="Times New Roman" panose="02020603050405020304" pitchFamily="18" charset="0"/>
            </a:endParaRPr>
          </a:p>
          <a:p>
            <a:pPr algn="just">
              <a:spcBef>
                <a:spcPct val="50000"/>
              </a:spcBef>
            </a:pPr>
            <a:r>
              <a:rPr lang="en-US" altLang="zh-CN" sz="2400" b="1" dirty="0">
                <a:solidFill>
                  <a:srgbClr val="008000"/>
                </a:solidFill>
                <a:latin typeface="Times New Roman" panose="02020603050405020304" pitchFamily="18" charset="0"/>
              </a:rPr>
              <a:t>3</a:t>
            </a:r>
            <a:r>
              <a:rPr lang="zh-CN" altLang="en-US" sz="2400" b="1" dirty="0">
                <a:solidFill>
                  <a:srgbClr val="008000"/>
                </a:solidFill>
                <a:latin typeface="Times New Roman" panose="02020603050405020304" pitchFamily="18" charset="0"/>
              </a:rPr>
              <a:t>、从整体构思看，托物言志，常用比喻、象征、拟人、对比。</a:t>
            </a:r>
            <a:endParaRPr lang="zh-CN" altLang="en-US" sz="2400" b="1" dirty="0">
              <a:solidFill>
                <a:srgbClr val="008000"/>
              </a:solidFill>
              <a:latin typeface="Times New Roman" panose="02020603050405020304" pitchFamily="18" charset="0"/>
            </a:endParaRPr>
          </a:p>
          <a:p>
            <a:pPr>
              <a:spcBef>
                <a:spcPct val="50000"/>
              </a:spcBef>
            </a:pPr>
            <a:r>
              <a:rPr lang="en-US" altLang="zh-CN" sz="2400" b="1" dirty="0">
                <a:solidFill>
                  <a:srgbClr val="008000"/>
                </a:solidFill>
                <a:latin typeface="Times New Roman" panose="02020603050405020304" pitchFamily="18" charset="0"/>
              </a:rPr>
              <a:t>4</a:t>
            </a:r>
            <a:r>
              <a:rPr lang="zh-CN" altLang="en-US" sz="2400" b="1" dirty="0">
                <a:solidFill>
                  <a:srgbClr val="008000"/>
                </a:solidFill>
                <a:latin typeface="Times New Roman" panose="02020603050405020304" pitchFamily="18" charset="0"/>
              </a:rPr>
              <a:t>、从具体描写的方法看，除了正面描写之外，还常用侧面烘托的手法。 </a:t>
            </a:r>
            <a:endParaRPr lang="zh-CN" altLang="en-US" sz="2400" b="1" dirty="0">
              <a:solidFill>
                <a:srgbClr val="008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133601" y="0"/>
            <a:ext cx="4906963" cy="1062038"/>
          </a:xfrm>
        </p:spPr>
        <p:txBody>
          <a:bodyPr/>
          <a:lstStyle/>
          <a:p>
            <a:pPr eaLnBrk="1" hangingPunct="1"/>
            <a:br>
              <a:rPr lang="en-US" altLang="zh-CN" sz="4000" b="1" smtClean="0"/>
            </a:br>
            <a:r>
              <a:rPr lang="en-US" altLang="zh-CN" sz="4000" b="1" smtClean="0"/>
              <a:t>     </a:t>
            </a:r>
            <a:br>
              <a:rPr lang="en-US" altLang="zh-CN" sz="4000" b="1" smtClean="0"/>
            </a:br>
            <a:r>
              <a:rPr lang="zh-CN" altLang="en-US" sz="5100" b="1" smtClean="0">
                <a:solidFill>
                  <a:srgbClr val="FF3300"/>
                </a:solidFill>
                <a:ea typeface="华文中宋" panose="02010600040101010101" pitchFamily="2" charset="-122"/>
              </a:rPr>
              <a:t>咏物言志诗</a:t>
            </a:r>
            <a:br>
              <a:rPr lang="zh-CN" altLang="en-US" sz="4000" smtClean="0"/>
            </a:br>
            <a:endParaRPr lang="zh-CN" altLang="en-US" sz="4000" smtClean="0"/>
          </a:p>
        </p:txBody>
      </p:sp>
      <p:sp>
        <p:nvSpPr>
          <p:cNvPr id="295939" name="Rectangle 3"/>
          <p:cNvSpPr>
            <a:spLocks noGrp="1" noChangeArrowheads="1"/>
          </p:cNvSpPr>
          <p:nvPr>
            <p:ph idx="1"/>
          </p:nvPr>
        </p:nvSpPr>
        <p:spPr>
          <a:xfrm>
            <a:off x="0" y="342900"/>
            <a:ext cx="9144000" cy="4514850"/>
          </a:xfrm>
          <a:solidFill>
            <a:srgbClr val="FFFFFF"/>
          </a:solidFill>
          <a:ln>
            <a:solidFill>
              <a:schemeClr val="tx1"/>
            </a:solidFill>
          </a:ln>
        </p:spPr>
        <p:txBody>
          <a:bodyPr/>
          <a:lstStyle/>
          <a:p>
            <a:pPr eaLnBrk="1" hangingPunct="1"/>
            <a:r>
              <a:rPr lang="zh-CN" altLang="en-US" sz="2800" b="1" smtClean="0">
                <a:ea typeface="楷体_GB2312" panose="02010609030101010101" charset="-122"/>
              </a:rPr>
              <a:t>（一）咏物言志诗是通过对独特的事物的赞赏，来表达自己的精神品质或理想。鉴赏可从以下几步骤入手：</a:t>
            </a:r>
            <a:endParaRPr lang="zh-CN" altLang="en-US" sz="2800" b="1" smtClean="0">
              <a:ea typeface="楷体_GB2312" panose="02010609030101010101" charset="-122"/>
            </a:endParaRPr>
          </a:p>
          <a:p>
            <a:pPr eaLnBrk="1" hangingPunct="1">
              <a:lnSpc>
                <a:spcPct val="70000"/>
              </a:lnSpc>
            </a:pPr>
            <a:r>
              <a:rPr lang="en-US" altLang="zh-CN" sz="2800" b="1" u="sng" smtClean="0">
                <a:solidFill>
                  <a:srgbClr val="0000CC"/>
                </a:solidFill>
              </a:rPr>
              <a:t>1</a:t>
            </a:r>
            <a:r>
              <a:rPr lang="zh-CN" altLang="en-US" sz="2800" b="1" u="sng" smtClean="0">
                <a:solidFill>
                  <a:srgbClr val="0000CC"/>
                </a:solidFill>
              </a:rPr>
              <a:t>、把握所咏之物的特点</a:t>
            </a:r>
            <a:endParaRPr lang="zh-CN" altLang="en-US" sz="2800" b="1" u="sng" smtClean="0">
              <a:solidFill>
                <a:srgbClr val="0000CC"/>
              </a:solidFill>
            </a:endParaRPr>
          </a:p>
          <a:p>
            <a:pPr eaLnBrk="1" hangingPunct="1">
              <a:lnSpc>
                <a:spcPct val="70000"/>
              </a:lnSpc>
            </a:pPr>
            <a:endParaRPr lang="zh-CN" altLang="en-US" sz="2800" b="1" u="sng" smtClean="0">
              <a:solidFill>
                <a:srgbClr val="0000CC"/>
              </a:solidFill>
            </a:endParaRPr>
          </a:p>
          <a:p>
            <a:pPr eaLnBrk="1" hangingPunct="1">
              <a:lnSpc>
                <a:spcPct val="70000"/>
              </a:lnSpc>
            </a:pPr>
            <a:r>
              <a:rPr lang="en-US" altLang="zh-CN" sz="2800" b="1" u="sng" smtClean="0">
                <a:solidFill>
                  <a:srgbClr val="0000CC"/>
                </a:solidFill>
              </a:rPr>
              <a:t>2</a:t>
            </a:r>
            <a:r>
              <a:rPr lang="zh-CN" altLang="en-US" sz="2800" b="1" u="sng" smtClean="0">
                <a:solidFill>
                  <a:srgbClr val="0000CC"/>
                </a:solidFill>
              </a:rPr>
              <a:t>、分析咏物诗的写作技巧</a:t>
            </a:r>
            <a:endParaRPr lang="zh-CN" altLang="en-US" sz="2800" b="1" u="sng" smtClean="0">
              <a:solidFill>
                <a:srgbClr val="0000CC"/>
              </a:solidFill>
            </a:endParaRPr>
          </a:p>
          <a:p>
            <a:pPr eaLnBrk="1" hangingPunct="1">
              <a:lnSpc>
                <a:spcPct val="70000"/>
              </a:lnSpc>
            </a:pPr>
            <a:endParaRPr lang="zh-CN" altLang="en-US" sz="2800" b="1" u="sng" smtClean="0">
              <a:solidFill>
                <a:srgbClr val="0000CC"/>
              </a:solidFill>
            </a:endParaRPr>
          </a:p>
          <a:p>
            <a:pPr eaLnBrk="1" hangingPunct="1">
              <a:lnSpc>
                <a:spcPct val="70000"/>
              </a:lnSpc>
            </a:pPr>
            <a:r>
              <a:rPr lang="en-US" altLang="zh-CN" sz="2800" b="1" u="sng" smtClean="0">
                <a:solidFill>
                  <a:srgbClr val="0000CC"/>
                </a:solidFill>
              </a:rPr>
              <a:t>3</a:t>
            </a:r>
            <a:r>
              <a:rPr lang="zh-CN" altLang="en-US" sz="2800" b="1" u="sng" smtClean="0">
                <a:solidFill>
                  <a:srgbClr val="0000CC"/>
                </a:solidFill>
              </a:rPr>
              <a:t>、体悟诗人在描摹事物中寄托的感情</a:t>
            </a:r>
            <a:endParaRPr lang="zh-CN" altLang="en-US" sz="2800" b="1" u="sng" smtClean="0">
              <a:solidFill>
                <a:srgbClr val="0000CC"/>
              </a:solidFill>
            </a:endParaRPr>
          </a:p>
          <a:p>
            <a:pPr eaLnBrk="1" hangingPunct="1">
              <a:lnSpc>
                <a:spcPct val="70000"/>
              </a:lnSpc>
            </a:pPr>
            <a:endParaRPr lang="zh-CN" altLang="en-US" sz="2800" b="1" u="sng" smtClean="0">
              <a:solidFill>
                <a:srgbClr val="0000CC"/>
              </a:solidFill>
            </a:endParaRPr>
          </a:p>
          <a:p>
            <a:pPr eaLnBrk="1" hangingPunct="1">
              <a:lnSpc>
                <a:spcPct val="70000"/>
              </a:lnSpc>
            </a:pPr>
            <a:r>
              <a:rPr lang="zh-CN" altLang="en-US" sz="2800" b="1" u="sng" smtClean="0">
                <a:solidFill>
                  <a:srgbClr val="CC0000"/>
                </a:solidFill>
                <a:ea typeface="华文新魏" panose="02010800040101010101" pitchFamily="2" charset="-122"/>
              </a:rPr>
              <a:t>咏物诗：写作技巧＋内外特点＋感情</a:t>
            </a:r>
            <a:endParaRPr lang="zh-CN" altLang="en-US" sz="2800" b="1" u="sng" smtClean="0">
              <a:solidFill>
                <a:srgbClr val="CC0000"/>
              </a:solidFill>
              <a:ea typeface="华文新魏" panose="02010800040101010101" pitchFamily="2" charset="-122"/>
            </a:endParaRPr>
          </a:p>
        </p:txBody>
      </p:sp>
      <p:sp>
        <p:nvSpPr>
          <p:cNvPr id="295940" name="Text Box 4"/>
          <p:cNvSpPr txBox="1">
            <a:spLocks noChangeArrowheads="1"/>
          </p:cNvSpPr>
          <p:nvPr/>
        </p:nvSpPr>
        <p:spPr bwMode="auto">
          <a:xfrm>
            <a:off x="152400" y="1943100"/>
            <a:ext cx="8991600" cy="1200329"/>
          </a:xfrm>
          <a:prstGeom prst="rect">
            <a:avLst/>
          </a:prstGeom>
          <a:noFill/>
          <a:ln w="9525">
            <a:noFill/>
            <a:miter lim="800000"/>
          </a:ln>
        </p:spPr>
        <p:txBody>
          <a:bodyPr>
            <a:spAutoFit/>
          </a:bodyPr>
          <a:lstStyle/>
          <a:p>
            <a:r>
              <a:rPr lang="zh-CN" altLang="en-US" b="1">
                <a:latin typeface="黑体" panose="02010609060101010101" pitchFamily="49" charset="-122"/>
                <a:ea typeface="黑体" panose="02010609060101010101" pitchFamily="49" charset="-122"/>
              </a:rPr>
              <a:t>　　咏物诗，写所咏之物的形态、色泽、特征，追求贴切逼真，不但要形似，而且要神似。</a:t>
            </a:r>
            <a:endParaRPr lang="zh-CN" altLang="en-US" b="1">
              <a:latin typeface="黑体" panose="02010609060101010101" pitchFamily="49" charset="-122"/>
              <a:ea typeface="黑体" panose="02010609060101010101" pitchFamily="49" charset="-122"/>
            </a:endParaRPr>
          </a:p>
          <a:p>
            <a:r>
              <a:rPr lang="zh-CN" altLang="en-US" b="1">
                <a:latin typeface="黑体" panose="02010609060101010101" pitchFamily="49" charset="-122"/>
                <a:ea typeface="黑体" panose="02010609060101010101" pitchFamily="49" charset="-122"/>
              </a:rPr>
              <a:t>　读此种诗，还要了解诗人所咏之物与诗人的关系怎样，诗人对物的观点态度是什么，只有这样才能真正把握诗人要表达的思想情感和揭示的人生感悟。</a:t>
            </a:r>
            <a:endParaRPr lang="zh-CN" altLang="en-US" b="1">
              <a:latin typeface="黑体" panose="02010609060101010101" pitchFamily="49" charset="-122"/>
              <a:ea typeface="黑体" panose="02010609060101010101" pitchFamily="49" charset="-122"/>
            </a:endParaRPr>
          </a:p>
        </p:txBody>
      </p:sp>
      <p:sp>
        <p:nvSpPr>
          <p:cNvPr id="295941" name="Text Box 5"/>
          <p:cNvSpPr txBox="1">
            <a:spLocks noChangeArrowheads="1"/>
          </p:cNvSpPr>
          <p:nvPr/>
        </p:nvSpPr>
        <p:spPr bwMode="auto">
          <a:xfrm>
            <a:off x="0" y="3431382"/>
            <a:ext cx="9144000" cy="1477328"/>
          </a:xfrm>
          <a:prstGeom prst="rect">
            <a:avLst/>
          </a:prstGeom>
          <a:noFill/>
          <a:ln w="9525">
            <a:noFill/>
            <a:miter lim="800000"/>
          </a:ln>
        </p:spPr>
        <p:txBody>
          <a:bodyPr>
            <a:spAutoFit/>
          </a:bodyPr>
          <a:lstStyle/>
          <a:p>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）表达不愿媚俗、不愿同流合污，坚持个性、保持清白的高尚情操。</a:t>
            </a:r>
            <a:endParaRPr lang="zh-CN" altLang="en-US" b="1">
              <a:latin typeface="黑体" panose="02010609060101010101" pitchFamily="49" charset="-122"/>
              <a:ea typeface="黑体" panose="02010609060101010101" pitchFamily="49" charset="-122"/>
            </a:endParaRPr>
          </a:p>
          <a:p>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）表达报国无门、怀才不遇的伤感。</a:t>
            </a:r>
            <a:endParaRPr lang="zh-CN" altLang="en-US" b="1">
              <a:latin typeface="黑体" panose="02010609060101010101" pitchFamily="49" charset="-122"/>
              <a:ea typeface="黑体" panose="02010609060101010101" pitchFamily="49" charset="-122"/>
            </a:endParaRPr>
          </a:p>
          <a:p>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）表现自己的某种人生感悟、生活哲理。　　　　</a:t>
            </a:r>
            <a:endParaRPr lang="zh-CN" altLang="en-US" b="1">
              <a:latin typeface="黑体" panose="02010609060101010101" pitchFamily="49" charset="-122"/>
              <a:ea typeface="黑体" panose="02010609060101010101" pitchFamily="49" charset="-122"/>
            </a:endParaRPr>
          </a:p>
          <a:p>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4</a:t>
            </a:r>
            <a:r>
              <a:rPr lang="zh-CN" altLang="en-US" b="1">
                <a:latin typeface="黑体" panose="02010609060101010101" pitchFamily="49" charset="-122"/>
                <a:ea typeface="黑体" panose="02010609060101010101" pitchFamily="49" charset="-122"/>
              </a:rPr>
              <a:t>）陶渊明咏菊，抒写自己悠闲舒适、不慕富贵的心境；陆游咏梅，表明自己不媚于俗、坚守正义的气节。</a:t>
            </a:r>
            <a:endParaRPr lang="zh-CN" altLang="en-US" b="1">
              <a:latin typeface="黑体" panose="02010609060101010101" pitchFamily="49" charset="-122"/>
              <a:ea typeface="黑体" panose="02010609060101010101" pitchFamily="49" charset="-122"/>
            </a:endParaRPr>
          </a:p>
        </p:txBody>
      </p:sp>
      <p:sp>
        <p:nvSpPr>
          <p:cNvPr id="295942" name="Text Box 6"/>
          <p:cNvSpPr txBox="1">
            <a:spLocks noChangeArrowheads="1"/>
          </p:cNvSpPr>
          <p:nvPr/>
        </p:nvSpPr>
        <p:spPr bwMode="auto">
          <a:xfrm>
            <a:off x="381001" y="4286250"/>
            <a:ext cx="8016875" cy="646331"/>
          </a:xfrm>
          <a:prstGeom prst="rect">
            <a:avLst/>
          </a:prstGeom>
          <a:noFill/>
          <a:ln w="9525">
            <a:noFill/>
            <a:miter lim="800000"/>
          </a:ln>
        </p:spPr>
        <p:txBody>
          <a:bodyPr>
            <a:spAutoFit/>
          </a:bodyPr>
          <a:lstStyle/>
          <a:p>
            <a:r>
              <a:rPr lang="zh-CN" altLang="en-US" b="1">
                <a:solidFill>
                  <a:srgbClr val="0000CC"/>
                </a:solidFill>
                <a:latin typeface="黑体" panose="02010609060101010101" pitchFamily="49" charset="-122"/>
                <a:ea typeface="黑体" panose="02010609060101010101" pitchFamily="49" charset="-122"/>
              </a:rPr>
              <a:t>注意把握特殊意象，体会象征意义</a:t>
            </a:r>
            <a:endParaRPr lang="zh-CN" altLang="en-US" b="1">
              <a:solidFill>
                <a:srgbClr val="0000CC"/>
              </a:solidFill>
              <a:latin typeface="黑体" panose="02010609060101010101" pitchFamily="49" charset="-122"/>
              <a:ea typeface="黑体" panose="02010609060101010101" pitchFamily="49" charset="-122"/>
            </a:endParaRPr>
          </a:p>
          <a:p>
            <a:r>
              <a:rPr lang="zh-CN" altLang="en-US" b="1">
                <a:latin typeface="黑体" panose="02010609060101010101" pitchFamily="49" charset="-122"/>
                <a:ea typeface="黑体" panose="02010609060101010101" pitchFamily="49" charset="-122"/>
              </a:rPr>
              <a:t>   如松、竹、梅、荷、芳草   精卫等。</a:t>
            </a:r>
            <a:endParaRPr lang="zh-CN" altLang="en-US" b="1">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95939">
                                            <p:bg/>
                                          </p:spTgt>
                                        </p:tgtEl>
                                        <p:attrNameLst>
                                          <p:attrName>style.visibility</p:attrName>
                                        </p:attrNameLst>
                                      </p:cBhvr>
                                      <p:to>
                                        <p:strVal val="visible"/>
                                      </p:to>
                                    </p:set>
                                    <p:anim calcmode="lin" valueType="num">
                                      <p:cBhvr>
                                        <p:cTn id="7" dur="500" fill="hold"/>
                                        <p:tgtEl>
                                          <p:spTgt spid="295939">
                                            <p:bg/>
                                          </p:spTgt>
                                        </p:tgtEl>
                                        <p:attrNameLst>
                                          <p:attrName>ppt_w</p:attrName>
                                        </p:attrNameLst>
                                      </p:cBhvr>
                                      <p:tavLst>
                                        <p:tav tm="0">
                                          <p:val>
                                            <p:fltVal val="0"/>
                                          </p:val>
                                        </p:tav>
                                        <p:tav tm="100000">
                                          <p:val>
                                            <p:strVal val="#ppt_w"/>
                                          </p:val>
                                        </p:tav>
                                      </p:tavLst>
                                    </p:anim>
                                    <p:anim calcmode="lin" valueType="num">
                                      <p:cBhvr>
                                        <p:cTn id="8" dur="500" fill="hold"/>
                                        <p:tgtEl>
                                          <p:spTgt spid="295939">
                                            <p:bg/>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95939">
                                            <p:txEl>
                                              <p:pRg st="0" end="0"/>
                                            </p:txEl>
                                          </p:spTgt>
                                        </p:tgtEl>
                                        <p:attrNameLst>
                                          <p:attrName>style.visibility</p:attrName>
                                        </p:attrNameLst>
                                      </p:cBhvr>
                                      <p:to>
                                        <p:strVal val="visible"/>
                                      </p:to>
                                    </p:set>
                                    <p:anim calcmode="lin" valueType="num">
                                      <p:cBhvr>
                                        <p:cTn id="13" dur="500" fill="hold"/>
                                        <p:tgtEl>
                                          <p:spTgt spid="29593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29593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95939">
                                            <p:txEl>
                                              <p:pRg st="1" end="1"/>
                                            </p:txEl>
                                          </p:spTgt>
                                        </p:tgtEl>
                                        <p:attrNameLst>
                                          <p:attrName>style.visibility</p:attrName>
                                        </p:attrNameLst>
                                      </p:cBhvr>
                                      <p:to>
                                        <p:strVal val="visible"/>
                                      </p:to>
                                    </p:set>
                                    <p:anim calcmode="lin" valueType="num">
                                      <p:cBhvr>
                                        <p:cTn id="19" dur="500" fill="hold"/>
                                        <p:tgtEl>
                                          <p:spTgt spid="295939">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295939">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95940"/>
                                        </p:tgtEl>
                                        <p:attrNameLst>
                                          <p:attrName>style.visibility</p:attrName>
                                        </p:attrNameLst>
                                      </p:cBhvr>
                                      <p:to>
                                        <p:strVal val="visible"/>
                                      </p:to>
                                    </p:set>
                                    <p:animEffect transition="in" filter="blinds(horizontal)">
                                      <p:cBhvr>
                                        <p:cTn id="25" dur="500"/>
                                        <p:tgtEl>
                                          <p:spTgt spid="295940"/>
                                        </p:tgtEl>
                                      </p:cBhvr>
                                    </p:animEffect>
                                  </p:childTnLst>
                                  <p:subTnLst>
                                    <p:set>
                                      <p:cBhvr override="childStyle">
                                        <p:cTn dur="1" fill="hold" display="0" masterRel="nextClick" afterEffect="1"/>
                                        <p:tgtEl>
                                          <p:spTgt spid="295940"/>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95939">
                                            <p:txEl>
                                              <p:pRg st="3" end="3"/>
                                            </p:txEl>
                                          </p:spTgt>
                                        </p:tgtEl>
                                        <p:attrNameLst>
                                          <p:attrName>style.visibility</p:attrName>
                                        </p:attrNameLst>
                                      </p:cBhvr>
                                      <p:to>
                                        <p:strVal val="visible"/>
                                      </p:to>
                                    </p:set>
                                    <p:anim calcmode="lin" valueType="num">
                                      <p:cBhvr>
                                        <p:cTn id="30" dur="500" fill="hold"/>
                                        <p:tgtEl>
                                          <p:spTgt spid="295939">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295939">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295939">
                                            <p:txEl>
                                              <p:pRg st="5" end="5"/>
                                            </p:txEl>
                                          </p:spTgt>
                                        </p:tgtEl>
                                        <p:attrNameLst>
                                          <p:attrName>style.visibility</p:attrName>
                                        </p:attrNameLst>
                                      </p:cBhvr>
                                      <p:to>
                                        <p:strVal val="visible"/>
                                      </p:to>
                                    </p:set>
                                    <p:anim calcmode="lin" valueType="num">
                                      <p:cBhvr>
                                        <p:cTn id="36" dur="500" fill="hold"/>
                                        <p:tgtEl>
                                          <p:spTgt spid="295939">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295939">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95941"/>
                                        </p:tgtEl>
                                        <p:attrNameLst>
                                          <p:attrName>style.visibility</p:attrName>
                                        </p:attrNameLst>
                                      </p:cBhvr>
                                      <p:to>
                                        <p:strVal val="visible"/>
                                      </p:to>
                                    </p:set>
                                    <p:animEffect transition="in" filter="blinds(horizontal)">
                                      <p:cBhvr>
                                        <p:cTn id="42" dur="500"/>
                                        <p:tgtEl>
                                          <p:spTgt spid="295941"/>
                                        </p:tgtEl>
                                      </p:cBhvr>
                                    </p:animEffect>
                                  </p:childTnLst>
                                  <p:subTnLst>
                                    <p:set>
                                      <p:cBhvr override="childStyle">
                                        <p:cTn dur="1" fill="hold" display="0" masterRel="nextClick" afterEffect="1"/>
                                        <p:tgtEl>
                                          <p:spTgt spid="29594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95939">
                                            <p:txEl>
                                              <p:pRg st="7" end="7"/>
                                            </p:txEl>
                                          </p:spTgt>
                                        </p:tgtEl>
                                        <p:attrNameLst>
                                          <p:attrName>style.visibility</p:attrName>
                                        </p:attrNameLst>
                                      </p:cBhvr>
                                      <p:to>
                                        <p:strVal val="visible"/>
                                      </p:to>
                                    </p:set>
                                    <p:anim calcmode="lin" valueType="num">
                                      <p:cBhvr>
                                        <p:cTn id="47" dur="500" fill="hold"/>
                                        <p:tgtEl>
                                          <p:spTgt spid="295939">
                                            <p:txEl>
                                              <p:pRg st="7" end="7"/>
                                            </p:txEl>
                                          </p:spTgt>
                                        </p:tgtEl>
                                        <p:attrNameLst>
                                          <p:attrName>ppt_w</p:attrName>
                                        </p:attrNameLst>
                                      </p:cBhvr>
                                      <p:tavLst>
                                        <p:tav tm="0">
                                          <p:val>
                                            <p:fltVal val="0"/>
                                          </p:val>
                                        </p:tav>
                                        <p:tav tm="100000">
                                          <p:val>
                                            <p:strVal val="#ppt_w"/>
                                          </p:val>
                                        </p:tav>
                                      </p:tavLst>
                                    </p:anim>
                                    <p:anim calcmode="lin" valueType="num">
                                      <p:cBhvr>
                                        <p:cTn id="48" dur="500" fill="hold"/>
                                        <p:tgtEl>
                                          <p:spTgt spid="295939">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95942"/>
                                        </p:tgtEl>
                                        <p:attrNameLst>
                                          <p:attrName>style.visibility</p:attrName>
                                        </p:attrNameLst>
                                      </p:cBhvr>
                                      <p:to>
                                        <p:strVal val="visible"/>
                                      </p:to>
                                    </p:set>
                                    <p:animEffect transition="in" filter="blinds(horizontal)">
                                      <p:cBhvr>
                                        <p:cTn id="53" dur="500"/>
                                        <p:tgtEl>
                                          <p:spTgt spid="295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animBg="1" build="p"/>
      <p:bldP spid="295940" grpId="0"/>
      <p:bldP spid="295941" grpId="0"/>
      <p:bldP spid="2959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2743200" y="1485900"/>
            <a:ext cx="6934200" cy="971550"/>
          </a:xfrm>
        </p:spPr>
        <p:txBody>
          <a:bodyPr/>
          <a:lstStyle/>
          <a:p>
            <a:pPr eaLnBrk="1" hangingPunct="1"/>
            <a:r>
              <a:rPr lang="en-US" altLang="zh-CN" sz="4800" b="1" smtClean="0"/>
              <a:t>——</a:t>
            </a:r>
            <a:r>
              <a:rPr lang="zh-CN" altLang="en-US" sz="4800" b="1" smtClean="0"/>
              <a:t>送别怀人诗</a:t>
            </a:r>
            <a:endParaRPr lang="zh-CN" altLang="en-US" sz="4800" b="1" smtClean="0"/>
          </a:p>
        </p:txBody>
      </p:sp>
      <p:sp>
        <p:nvSpPr>
          <p:cNvPr id="76803" name="Rectangle 3"/>
          <p:cNvSpPr>
            <a:spLocks noChangeArrowheads="1"/>
          </p:cNvSpPr>
          <p:nvPr/>
        </p:nvSpPr>
        <p:spPr bwMode="auto">
          <a:xfrm>
            <a:off x="1447801" y="633413"/>
            <a:ext cx="4145687" cy="769441"/>
          </a:xfrm>
          <a:prstGeom prst="rect">
            <a:avLst/>
          </a:prstGeom>
          <a:noFill/>
          <a:ln w="9525">
            <a:noFill/>
            <a:miter lim="800000"/>
          </a:ln>
        </p:spPr>
        <p:txBody>
          <a:bodyPr wrap="none">
            <a:spAutoFit/>
          </a:bodyPr>
          <a:lstStyle/>
          <a:p>
            <a:r>
              <a:rPr lang="zh-CN" altLang="en-US" sz="4400" b="1">
                <a:solidFill>
                  <a:srgbClr val="CC0000"/>
                </a:solidFill>
                <a:ea typeface="汉仪柏青体简" pitchFamily="2" charset="-122"/>
              </a:rPr>
              <a:t>多情自古伤离别</a:t>
            </a:r>
            <a:endParaRPr lang="zh-CN" altLang="en-US" sz="4400" b="1">
              <a:solidFill>
                <a:srgbClr val="CC0000"/>
              </a:solidFill>
              <a:ea typeface="汉仪柏青体简"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idx="1"/>
          </p:nvPr>
        </p:nvSpPr>
        <p:spPr>
          <a:xfrm>
            <a:off x="251520" y="400050"/>
            <a:ext cx="8496944" cy="3886200"/>
          </a:xfrm>
        </p:spPr>
        <p:txBody>
          <a:bodyPr/>
          <a:lstStyle/>
          <a:p>
            <a:pPr eaLnBrk="1" hangingPunct="1">
              <a:lnSpc>
                <a:spcPct val="110000"/>
              </a:lnSpc>
            </a:pPr>
            <a:r>
              <a:rPr lang="zh-CN" altLang="en-US" sz="2800" b="1" dirty="0" smtClean="0">
                <a:ea typeface="华文新魏" panose="02010800040101010101" pitchFamily="2" charset="-122"/>
              </a:rPr>
              <a:t>　　古代由于交通不便，通讯极不发达，亲人朋友之间往往一别数载难以相见，故古人特别看重离别。离别之际，人们往往</a:t>
            </a:r>
            <a:r>
              <a:rPr lang="zh-CN" altLang="en-US" sz="2800" b="1" dirty="0" smtClean="0">
                <a:solidFill>
                  <a:srgbClr val="CC0000"/>
                </a:solidFill>
                <a:ea typeface="华文新魏" panose="02010800040101010101" pitchFamily="2" charset="-122"/>
              </a:rPr>
              <a:t>设酒饯别</a:t>
            </a:r>
            <a:r>
              <a:rPr lang="zh-CN" altLang="en-US" sz="2800" b="1" dirty="0" smtClean="0">
                <a:ea typeface="华文新魏" panose="02010800040101010101" pitchFamily="2" charset="-122"/>
              </a:rPr>
              <a:t>，</a:t>
            </a:r>
            <a:r>
              <a:rPr lang="zh-CN" altLang="en-US" sz="2800" b="1" dirty="0" smtClean="0">
                <a:solidFill>
                  <a:srgbClr val="CC0000"/>
                </a:solidFill>
                <a:ea typeface="华文新魏" panose="02010800040101010101" pitchFamily="2" charset="-122"/>
              </a:rPr>
              <a:t>折柳相送</a:t>
            </a:r>
            <a:r>
              <a:rPr lang="zh-CN" altLang="en-US" sz="2800" b="1" dirty="0" smtClean="0">
                <a:ea typeface="华文新魏" panose="02010800040101010101" pitchFamily="2" charset="-122"/>
              </a:rPr>
              <a:t>，有时还要</a:t>
            </a:r>
            <a:r>
              <a:rPr lang="zh-CN" altLang="en-US" sz="2800" b="1" dirty="0" smtClean="0">
                <a:solidFill>
                  <a:srgbClr val="CC0000"/>
                </a:solidFill>
                <a:ea typeface="华文新魏" panose="02010800040101010101" pitchFamily="2" charset="-122"/>
              </a:rPr>
              <a:t>吟诗话别</a:t>
            </a:r>
            <a:r>
              <a:rPr lang="zh-CN" altLang="en-US" sz="2800" b="1" dirty="0" smtClean="0">
                <a:ea typeface="华文新魏" panose="02010800040101010101" pitchFamily="2" charset="-122"/>
              </a:rPr>
              <a:t>，因此离情别绪就成为古代文人一个永恒的主题。 </a:t>
            </a:r>
            <a:endParaRPr lang="zh-CN" altLang="en-US" sz="2800" b="1" dirty="0" smtClean="0">
              <a:ea typeface="华文新魏" panose="02010800040101010101" pitchFamily="2" charset="-122"/>
            </a:endParaRPr>
          </a:p>
          <a:p>
            <a:pPr eaLnBrk="1" hangingPunct="1">
              <a:lnSpc>
                <a:spcPct val="110000"/>
              </a:lnSpc>
            </a:pPr>
            <a:r>
              <a:rPr lang="zh-CN" altLang="en-US" sz="2800" b="1" dirty="0" smtClean="0">
                <a:ea typeface="华文新魏" panose="02010800040101010101" pitchFamily="2" charset="-122"/>
              </a:rPr>
              <a:t>　　因各人的情况不同，故送别诗所写的具体内容及思想倾向往往有别。有的</a:t>
            </a:r>
            <a:r>
              <a:rPr lang="zh-CN" altLang="en-US" sz="2800" b="1" dirty="0" smtClean="0">
                <a:solidFill>
                  <a:srgbClr val="CC0000"/>
                </a:solidFill>
                <a:ea typeface="华文新魏" panose="02010800040101010101" pitchFamily="2" charset="-122"/>
              </a:rPr>
              <a:t>直接抒写离别之情</a:t>
            </a:r>
            <a:r>
              <a:rPr lang="zh-CN" altLang="en-US" sz="2800" b="1" dirty="0" smtClean="0">
                <a:ea typeface="华文新魏" panose="02010800040101010101" pitchFamily="2" charset="-122"/>
              </a:rPr>
              <a:t>，有的</a:t>
            </a:r>
            <a:r>
              <a:rPr lang="zh-CN" altLang="en-US" sz="2800" b="1" dirty="0" smtClean="0">
                <a:solidFill>
                  <a:srgbClr val="CC0000"/>
                </a:solidFill>
                <a:ea typeface="华文新魏" panose="02010800040101010101" pitchFamily="2" charset="-122"/>
              </a:rPr>
              <a:t>借以一吐胸中积愤或表明心志</a:t>
            </a:r>
            <a:r>
              <a:rPr lang="zh-CN" altLang="en-US" sz="2800" b="1" dirty="0" smtClean="0">
                <a:ea typeface="华文新魏" panose="02010800040101010101" pitchFamily="2" charset="-122"/>
              </a:rPr>
              <a:t>，有的重在写</a:t>
            </a:r>
            <a:r>
              <a:rPr lang="zh-CN" altLang="en-US" sz="2800" b="1" dirty="0" smtClean="0">
                <a:solidFill>
                  <a:srgbClr val="CC0000"/>
                </a:solidFill>
                <a:ea typeface="华文新魏" panose="02010800040101010101" pitchFamily="2" charset="-122"/>
              </a:rPr>
              <a:t>离愁别恨</a:t>
            </a:r>
            <a:r>
              <a:rPr lang="zh-CN" altLang="en-US" sz="2800" b="1" dirty="0" smtClean="0">
                <a:ea typeface="华文新魏" panose="02010800040101010101" pitchFamily="2" charset="-122"/>
              </a:rPr>
              <a:t>，有的重在</a:t>
            </a:r>
            <a:r>
              <a:rPr lang="zh-CN" altLang="en-US" sz="2800" b="1" dirty="0" smtClean="0">
                <a:solidFill>
                  <a:srgbClr val="CC0000"/>
                </a:solidFill>
                <a:ea typeface="华文新魏" panose="02010800040101010101" pitchFamily="2" charset="-122"/>
              </a:rPr>
              <a:t>劝勉、鼓励、安慰</a:t>
            </a:r>
            <a:r>
              <a:rPr lang="zh-CN" altLang="en-US" sz="2800" b="1" dirty="0" smtClean="0">
                <a:ea typeface="华文新魏" panose="02010800040101010101" pitchFamily="2" charset="-122"/>
              </a:rPr>
              <a:t>，有的</a:t>
            </a:r>
            <a:r>
              <a:rPr lang="zh-CN" altLang="en-US" sz="2800" b="1" dirty="0" smtClean="0">
                <a:solidFill>
                  <a:srgbClr val="CC0000"/>
                </a:solidFill>
                <a:ea typeface="华文新魏" panose="02010800040101010101" pitchFamily="2" charset="-122"/>
              </a:rPr>
              <a:t>兼而有之</a:t>
            </a:r>
            <a:r>
              <a:rPr lang="zh-CN" altLang="en-US" sz="2800" b="1" dirty="0" smtClean="0">
                <a:ea typeface="华文新魏" panose="02010800040101010101" pitchFamily="2" charset="-122"/>
              </a:rPr>
              <a:t>。</a:t>
            </a:r>
            <a:endParaRPr lang="zh-CN" altLang="en-US" sz="2800" b="1" dirty="0" smtClean="0">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2769" y="191750"/>
            <a:ext cx="8821322" cy="4570482"/>
          </a:xfrm>
          <a:prstGeom prst="rect">
            <a:avLst/>
          </a:prstGeom>
        </p:spPr>
        <p:txBody>
          <a:bodyPr>
            <a:spAutoFit/>
          </a:bodyPr>
          <a:lstStyle/>
          <a:p>
            <a:pPr algn="just">
              <a:lnSpc>
                <a:spcPct val="150000"/>
              </a:lnSpc>
              <a:spcAft>
                <a:spcPts val="0"/>
              </a:spcAft>
            </a:pP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一</a:t>
            </a: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山水</a:t>
            </a:r>
            <a:r>
              <a:rPr lang="zh-CN" altLang="zh-CN" sz="2600" kern="100" dirty="0" smtClean="0">
                <a:solidFill>
                  <a:srgbClr val="C00000"/>
                </a:solidFill>
                <a:latin typeface="Times New Roman" panose="02020603050405020304"/>
                <a:ea typeface="华文细黑" panose="02010600040101010101" charset="-122"/>
                <a:cs typeface="Times New Roman" panose="02020603050405020304"/>
              </a:rPr>
              <a:t>田园诗</a:t>
            </a:r>
            <a:endParaRPr lang="en-US" altLang="zh-CN" sz="2600" kern="100" dirty="0">
              <a:solidFill>
                <a:srgbClr val="C00000"/>
              </a:solidFill>
              <a:latin typeface="宋体" panose="02010600030101010101" pitchFamily="2" charset="-122"/>
              <a:cs typeface="Courier New" panose="02070309020205020404"/>
            </a:endParaRPr>
          </a:p>
          <a:p>
            <a:pPr algn="just">
              <a:lnSpc>
                <a:spcPct val="150000"/>
              </a:lnSpc>
              <a:spcAft>
                <a:spcPts val="0"/>
              </a:spcAft>
            </a:pPr>
            <a:r>
              <a:rPr lang="zh-CN" altLang="zh-CN" sz="2400" kern="100" dirty="0" smtClean="0">
                <a:latin typeface="Times New Roman" panose="02020603050405020304"/>
                <a:ea typeface="华文细黑" panose="02010600040101010101" charset="-122"/>
                <a:cs typeface="Times New Roman" panose="02020603050405020304"/>
              </a:rPr>
              <a:t>山水田园诗是以描写美丽清新的自然景色、歌咏闲适恬淡的田园生活为题材的诗歌。东晋诗人陶渊明开创田园诗派，南北朝谢灵运开创山水诗派，至唐代两者合流，形成盛唐山水田园诗派，代表诗人有王维、孟浩然等。山水田园诗属于写景诗的范畴，解读时一定要抓住情景关系加以品析。</a:t>
            </a:r>
            <a:endParaRPr lang="en-US" altLang="zh-CN" sz="2400" kern="100" dirty="0">
              <a:latin typeface="宋体" panose="02010600030101010101" pitchFamily="2" charset="-122"/>
              <a:cs typeface="Courier New" panose="02070309020205020404"/>
            </a:endParaRPr>
          </a:p>
          <a:p>
            <a:pPr algn="just">
              <a:lnSpc>
                <a:spcPct val="150000"/>
              </a:lnSpc>
              <a:spcAft>
                <a:spcPts val="0"/>
              </a:spcAft>
            </a:pPr>
            <a:r>
              <a:rPr lang="zh-CN" altLang="zh-CN" sz="2400" kern="100" dirty="0" smtClean="0">
                <a:latin typeface="Times New Roman" panose="02020603050405020304"/>
                <a:ea typeface="华文细黑" panose="02010600040101010101" charset="-122"/>
                <a:cs typeface="Times New Roman" panose="02020603050405020304"/>
              </a:rPr>
              <a:t>首先</a:t>
            </a:r>
            <a:r>
              <a:rPr lang="zh-CN" altLang="zh-CN" sz="2400" kern="100" dirty="0">
                <a:latin typeface="Times New Roman" panose="02020603050405020304"/>
                <a:ea typeface="华文细黑" panose="02010600040101010101" charset="-122"/>
                <a:cs typeface="Times New Roman" panose="02020603050405020304"/>
              </a:rPr>
              <a:t>，</a:t>
            </a:r>
            <a:r>
              <a:rPr lang="zh-CN" altLang="zh-CN" sz="2400" kern="100" dirty="0">
                <a:solidFill>
                  <a:srgbClr val="FF0000"/>
                </a:solidFill>
                <a:latin typeface="Times New Roman" panose="02020603050405020304"/>
                <a:ea typeface="华文细黑" panose="02010600040101010101" charset="-122"/>
                <a:cs typeface="Times New Roman" panose="02020603050405020304"/>
              </a:rPr>
              <a:t>把握景物</a:t>
            </a:r>
            <a:r>
              <a:rPr lang="en-US" altLang="zh-CN" sz="2400" kern="100" dirty="0">
                <a:solidFill>
                  <a:srgbClr val="FF0000"/>
                </a:solidFill>
                <a:latin typeface="Times New Roman" panose="02020603050405020304"/>
                <a:ea typeface="华文细黑" panose="02010600040101010101" charset="-122"/>
                <a:cs typeface="Courier New" panose="02070309020205020404"/>
              </a:rPr>
              <a:t>(</a:t>
            </a:r>
            <a:r>
              <a:rPr lang="zh-CN" altLang="zh-CN" sz="2400" kern="100" dirty="0">
                <a:solidFill>
                  <a:srgbClr val="FF0000"/>
                </a:solidFill>
                <a:latin typeface="Times New Roman" panose="02020603050405020304"/>
                <a:ea typeface="华文细黑" panose="02010600040101010101" charset="-122"/>
                <a:cs typeface="Times New Roman" panose="02020603050405020304"/>
              </a:rPr>
              <a:t>意象</a:t>
            </a:r>
            <a:r>
              <a:rPr lang="en-US" altLang="zh-CN" sz="2400" kern="100" dirty="0">
                <a:solidFill>
                  <a:srgbClr val="FF0000"/>
                </a:solidFill>
                <a:latin typeface="Times New Roman" panose="02020603050405020304"/>
                <a:ea typeface="华文细黑" panose="02010600040101010101" charset="-122"/>
                <a:cs typeface="Courier New" panose="02070309020205020404"/>
              </a:rPr>
              <a:t>)</a:t>
            </a:r>
            <a:r>
              <a:rPr lang="zh-CN" altLang="zh-CN" sz="2400" kern="100" dirty="0">
                <a:solidFill>
                  <a:srgbClr val="FF0000"/>
                </a:solidFill>
                <a:latin typeface="Times New Roman" panose="02020603050405020304"/>
                <a:ea typeface="华文细黑" panose="02010600040101010101" charset="-122"/>
                <a:cs typeface="Times New Roman" panose="02020603050405020304"/>
              </a:rPr>
              <a:t>特征</a:t>
            </a:r>
            <a:r>
              <a:rPr lang="zh-CN" altLang="zh-CN" sz="2400" kern="100" dirty="0">
                <a:latin typeface="Times New Roman" panose="02020603050405020304"/>
                <a:ea typeface="华文细黑" panose="02010600040101010101" charset="-122"/>
                <a:cs typeface="Times New Roman" panose="02020603050405020304"/>
              </a:rPr>
              <a:t>。常见的意象有溪水、山石、松林、野老、柴门、桑麻、南亩、五柳、明月、渔歌等。</a:t>
            </a:r>
            <a:endParaRPr lang="zh-CN" altLang="zh-CN" sz="2400" kern="100" dirty="0">
              <a:effectLst/>
              <a:latin typeface="宋体" panose="02010600030101010101" pitchFamily="2" charset="-122"/>
              <a:cs typeface="Courier New" panose="02070309020205020404"/>
            </a:endParaRPr>
          </a:p>
        </p:txBody>
      </p:sp>
      <p:sp>
        <p:nvSpPr>
          <p:cNvPr id="3" name="矩形 2"/>
          <p:cNvSpPr/>
          <p:nvPr/>
        </p:nvSpPr>
        <p:spPr>
          <a:xfrm>
            <a:off x="4211960" y="3723878"/>
            <a:ext cx="4608512"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51520" y="4227934"/>
            <a:ext cx="6552728" cy="43204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544" y="108246"/>
            <a:ext cx="8682466" cy="4293483"/>
          </a:xfrm>
          <a:prstGeom prst="rect">
            <a:avLst/>
          </a:prstGeom>
          <a:noFill/>
        </p:spPr>
        <p:txBody>
          <a:bodyPr wrap="square" rtlCol="0">
            <a:spAutoFit/>
          </a:bodyPr>
          <a:lstStyle/>
          <a:p>
            <a:pPr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送别</a:t>
            </a:r>
            <a:r>
              <a:rPr lang="zh-CN" altLang="zh-CN" sz="2600" kern="100" dirty="0">
                <a:latin typeface="Times New Roman" panose="02020603050405020304"/>
                <a:ea typeface="华文细黑" panose="02010600040101010101" charset="-122"/>
                <a:cs typeface="Times New Roman" panose="02020603050405020304"/>
              </a:rPr>
              <a:t>怀人，抒发离愁别绪是古典诗词中最常见的题材和</a:t>
            </a:r>
            <a:r>
              <a:rPr lang="zh-CN" altLang="zh-CN" sz="2600" kern="100" dirty="0" smtClean="0">
                <a:latin typeface="Times New Roman" panose="02020603050405020304"/>
                <a:ea typeface="华文细黑" panose="02010600040101010101" charset="-122"/>
                <a:cs typeface="Times New Roman" panose="02020603050405020304"/>
              </a:rPr>
              <a:t>主题。</a:t>
            </a:r>
            <a:endParaRPr lang="en-US" altLang="zh-CN" sz="1050" kern="100" dirty="0">
              <a:latin typeface="宋体" panose="02010600030101010101" pitchFamily="2" charset="-122"/>
              <a:cs typeface="Courier New" panose="02070309020205020404"/>
            </a:endParaRPr>
          </a:p>
          <a:p>
            <a:pPr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首先，要掌握送别怀人诗的结构、写法。一般是即景抒情，开头叙事或写景，然后是抒情表意。就律诗</a:t>
            </a:r>
            <a:r>
              <a:rPr lang="en-US" altLang="zh-CN" sz="2600" kern="100" dirty="0" smtClean="0">
                <a:latin typeface="Times New Roman" panose="02020603050405020304"/>
                <a:ea typeface="华文细黑" panose="02010600040101010101" charset="-122"/>
                <a:cs typeface="Courier New" panose="02070309020205020404"/>
              </a:rPr>
              <a:t>(</a:t>
            </a:r>
            <a:r>
              <a:rPr lang="zh-CN" altLang="zh-CN" sz="2600" kern="100" dirty="0" smtClean="0">
                <a:latin typeface="Times New Roman" panose="02020603050405020304"/>
                <a:ea typeface="华文细黑" panose="02010600040101010101" charset="-122"/>
                <a:cs typeface="Times New Roman" panose="02020603050405020304"/>
              </a:rPr>
              <a:t>绝句</a:t>
            </a:r>
            <a:r>
              <a:rPr lang="en-US" altLang="zh-CN" sz="2600" kern="100" dirty="0" smtClean="0">
                <a:latin typeface="Times New Roman" panose="02020603050405020304"/>
                <a:ea typeface="华文细黑" panose="02010600040101010101" charset="-122"/>
                <a:cs typeface="Courier New" panose="02070309020205020404"/>
              </a:rPr>
              <a:t>)</a:t>
            </a:r>
            <a:r>
              <a:rPr lang="zh-CN" altLang="zh-CN" sz="2600" kern="100" dirty="0" smtClean="0">
                <a:latin typeface="Times New Roman" panose="02020603050405020304"/>
                <a:ea typeface="华文细黑" panose="02010600040101010101" charset="-122"/>
                <a:cs typeface="Times New Roman" panose="02020603050405020304"/>
              </a:rPr>
              <a:t>而言，首联叙题写意；颔联写人、事，或叙别，或议论；颈联写景，或带思慕之情，或说事；</a:t>
            </a:r>
            <a:r>
              <a:rPr lang="en-US" altLang="zh-CN" sz="2600" kern="100" dirty="0" smtClean="0">
                <a:latin typeface="Times New Roman" panose="02020603050405020304"/>
                <a:ea typeface="华文细黑" panose="02010600040101010101" charset="-122"/>
                <a:cs typeface="Courier New" panose="02070309020205020404"/>
              </a:rPr>
              <a:t>(</a:t>
            </a:r>
            <a:r>
              <a:rPr lang="zh-CN" altLang="zh-CN" sz="2600" kern="100" dirty="0" smtClean="0">
                <a:latin typeface="Times New Roman" panose="02020603050405020304"/>
                <a:ea typeface="华文细黑" panose="02010600040101010101" charset="-122"/>
                <a:cs typeface="Times New Roman" panose="02020603050405020304"/>
              </a:rPr>
              <a:t>颔、颈联或颠倒并说亦可</a:t>
            </a:r>
            <a:r>
              <a:rPr lang="en-US" altLang="zh-CN" sz="2600" kern="100" dirty="0" smtClean="0">
                <a:latin typeface="Times New Roman" panose="02020603050405020304"/>
                <a:ea typeface="华文细黑" panose="02010600040101010101" charset="-122"/>
                <a:cs typeface="Courier New" panose="02070309020205020404"/>
              </a:rPr>
              <a:t>)</a:t>
            </a:r>
            <a:r>
              <a:rPr lang="zh-CN" altLang="zh-CN" sz="2600" kern="100" dirty="0" smtClean="0">
                <a:latin typeface="Times New Roman" panose="02020603050405020304"/>
                <a:ea typeface="华文细黑" panose="02010600040101010101" charset="-122"/>
                <a:cs typeface="Times New Roman" panose="02020603050405020304"/>
              </a:rPr>
              <a:t>尾联说何时再会，或嘱托，或期望。</a:t>
            </a:r>
            <a:endParaRPr lang="zh-CN" altLang="zh-CN" sz="1050"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528" y="126375"/>
            <a:ext cx="8769291" cy="4816896"/>
          </a:xfrm>
          <a:prstGeom prst="rect">
            <a:avLst/>
          </a:prstGeom>
          <a:noFill/>
        </p:spPr>
        <p:txBody>
          <a:bodyPr wrap="square" rtlCol="0">
            <a:spAutoFit/>
          </a:bodyPr>
          <a:lstStyle/>
          <a:p>
            <a:pPr indent="660400" algn="just">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其次，把握诗的常见意象，如杨柳、长亭、短亭、劳</a:t>
            </a:r>
            <a:r>
              <a:rPr lang="zh-CN" altLang="zh-CN" sz="2600" kern="100" dirty="0" smtClean="0">
                <a:latin typeface="Times New Roman" panose="02020603050405020304"/>
                <a:ea typeface="华文细黑" panose="02010600040101010101" charset="-122"/>
                <a:cs typeface="Times New Roman" panose="02020603050405020304"/>
              </a:rPr>
              <a:t>劳</a:t>
            </a:r>
            <a:endParaRPr lang="en-US" altLang="zh-CN" sz="2600"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亭</a:t>
            </a:r>
            <a:r>
              <a:rPr lang="zh-CN" altLang="zh-CN" sz="2600" kern="100" dirty="0">
                <a:latin typeface="Times New Roman" panose="02020603050405020304"/>
                <a:ea typeface="华文细黑" panose="02010600040101010101" charset="-122"/>
                <a:cs typeface="Times New Roman" panose="02020603050405020304"/>
              </a:rPr>
              <a:t>、酒、月、阳关、舟、灞桥等</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a:latin typeface="宋体" panose="02010600030101010101" pitchFamily="2" charset="-122"/>
              <a:cs typeface="Courier New" panose="020703090202050204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再次</a:t>
            </a:r>
            <a:r>
              <a:rPr lang="zh-CN" altLang="zh-CN" sz="2600" kern="100" dirty="0">
                <a:latin typeface="Times New Roman" panose="02020603050405020304"/>
                <a:ea typeface="华文细黑" panose="02010600040101010101" charset="-122"/>
                <a:cs typeface="Times New Roman" panose="02020603050405020304"/>
              </a:rPr>
              <a:t>，掌握诗的情感内容。送别怀人诗表达的情感</a:t>
            </a:r>
            <a:r>
              <a:rPr lang="zh-CN" altLang="zh-CN" sz="2600" kern="100" dirty="0" smtClean="0">
                <a:latin typeface="Times New Roman" panose="02020603050405020304"/>
                <a:ea typeface="华文细黑" panose="02010600040101010101" charset="-122"/>
                <a:cs typeface="Times New Roman" panose="02020603050405020304"/>
              </a:rPr>
              <a:t>丰富</a:t>
            </a:r>
            <a:endParaRPr lang="en-US" altLang="zh-CN" sz="2600"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复杂</a:t>
            </a:r>
            <a:r>
              <a:rPr lang="zh-CN" altLang="zh-CN" sz="2600" kern="100" dirty="0">
                <a:latin typeface="Times New Roman" panose="02020603050405020304"/>
                <a:ea typeface="华文细黑" panose="02010600040101010101" charset="-122"/>
                <a:cs typeface="Times New Roman" panose="02020603050405020304"/>
              </a:rPr>
              <a:t>，一般的情感有：</a:t>
            </a:r>
            <a:r>
              <a:rPr lang="en-US" altLang="zh-CN" sz="2600" kern="100" dirty="0">
                <a:latin typeface="宋体" panose="02010600030101010101" pitchFamily="2" charset="-122"/>
                <a:ea typeface="华文细黑" panose="02010600040101010101" charset="-122"/>
                <a:cs typeface="Times New Roman" panose="02020603050405020304"/>
              </a:rPr>
              <a:t>①</a:t>
            </a:r>
            <a:r>
              <a:rPr lang="zh-CN" altLang="zh-CN" sz="2600" kern="100" dirty="0">
                <a:latin typeface="Times New Roman" panose="02020603050405020304"/>
                <a:ea typeface="华文细黑" panose="02010600040101010101" charset="-122"/>
                <a:cs typeface="Times New Roman" panose="02020603050405020304"/>
              </a:rPr>
              <a:t>依依惜别的不舍与伤感，</a:t>
            </a:r>
            <a:r>
              <a:rPr lang="en-US" altLang="zh-CN" sz="2600" kern="100" dirty="0">
                <a:latin typeface="宋体" panose="02010600030101010101" pitchFamily="2" charset="-122"/>
                <a:ea typeface="华文细黑" panose="02010600040101010101" charset="-122"/>
                <a:cs typeface="Times New Roman" panose="02020603050405020304"/>
              </a:rPr>
              <a:t>②</a:t>
            </a:r>
            <a:r>
              <a:rPr lang="zh-CN" altLang="zh-CN" sz="2600" kern="100" dirty="0" smtClean="0">
                <a:latin typeface="Times New Roman" panose="02020603050405020304"/>
                <a:ea typeface="华文细黑" panose="02010600040101010101" charset="-122"/>
                <a:cs typeface="Times New Roman" panose="02020603050405020304"/>
              </a:rPr>
              <a:t>离</a:t>
            </a:r>
            <a:endParaRPr lang="en-US" altLang="zh-CN" sz="2600"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别</a:t>
            </a:r>
            <a:r>
              <a:rPr lang="zh-CN" altLang="zh-CN" sz="2600" kern="100" dirty="0">
                <a:latin typeface="Times New Roman" panose="02020603050405020304"/>
                <a:ea typeface="华文细黑" panose="02010600040101010101" charset="-122"/>
                <a:cs typeface="Times New Roman" panose="02020603050405020304"/>
              </a:rPr>
              <a:t>后的思念与牵挂，</a:t>
            </a:r>
            <a:r>
              <a:rPr lang="en-US" altLang="zh-CN" sz="2600" kern="100" dirty="0">
                <a:latin typeface="宋体" panose="02010600030101010101" pitchFamily="2" charset="-122"/>
                <a:ea typeface="华文细黑" panose="02010600040101010101" charset="-122"/>
                <a:cs typeface="Times New Roman" panose="02020603050405020304"/>
              </a:rPr>
              <a:t>③</a:t>
            </a:r>
            <a:r>
              <a:rPr lang="zh-CN" altLang="zh-CN" sz="2600" kern="100" dirty="0">
                <a:latin typeface="Times New Roman" panose="02020603050405020304"/>
                <a:ea typeface="华文细黑" panose="02010600040101010101" charset="-122"/>
                <a:cs typeface="Times New Roman" panose="02020603050405020304"/>
              </a:rPr>
              <a:t>对友人的安慰与勉励，</a:t>
            </a:r>
            <a:r>
              <a:rPr lang="en-US" altLang="zh-CN" sz="2600" kern="100" dirty="0">
                <a:latin typeface="宋体" panose="02010600030101010101" pitchFamily="2" charset="-122"/>
                <a:ea typeface="华文细黑" panose="02010600040101010101" charset="-122"/>
                <a:cs typeface="Times New Roman" panose="02020603050405020304"/>
              </a:rPr>
              <a:t>④</a:t>
            </a:r>
            <a:r>
              <a:rPr lang="zh-CN" altLang="zh-CN" sz="2600" kern="100" dirty="0">
                <a:latin typeface="Times New Roman" panose="02020603050405020304"/>
                <a:ea typeface="华文细黑" panose="02010600040101010101" charset="-122"/>
                <a:cs typeface="Times New Roman" panose="02020603050405020304"/>
              </a:rPr>
              <a:t>借</a:t>
            </a:r>
            <a:r>
              <a:rPr lang="zh-CN" altLang="zh-CN" sz="2600" kern="100" dirty="0" smtClean="0">
                <a:latin typeface="Times New Roman" panose="02020603050405020304"/>
                <a:ea typeface="华文细黑" panose="02010600040101010101" charset="-122"/>
                <a:cs typeface="Times New Roman" panose="02020603050405020304"/>
              </a:rPr>
              <a:t>送别</a:t>
            </a:r>
            <a:endParaRPr lang="en-US" altLang="zh-CN" sz="2600"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友人</a:t>
            </a:r>
            <a:r>
              <a:rPr lang="zh-CN" altLang="zh-CN" sz="2600" kern="100" dirty="0">
                <a:latin typeface="Times New Roman" panose="02020603050405020304"/>
                <a:ea typeface="华文细黑" panose="02010600040101010101" charset="-122"/>
                <a:cs typeface="Times New Roman" panose="02020603050405020304"/>
              </a:rPr>
              <a:t>表明自己的心态，</a:t>
            </a:r>
            <a:r>
              <a:rPr lang="en-US" altLang="zh-CN" sz="2600" kern="100" dirty="0">
                <a:latin typeface="宋体" panose="02010600030101010101" pitchFamily="2" charset="-122"/>
                <a:ea typeface="华文细黑" panose="02010600040101010101" charset="-122"/>
                <a:cs typeface="Times New Roman" panose="02020603050405020304"/>
              </a:rPr>
              <a:t>⑤</a:t>
            </a:r>
            <a:r>
              <a:rPr lang="zh-CN" altLang="zh-CN" sz="2600" kern="100" dirty="0">
                <a:latin typeface="Times New Roman" panose="02020603050405020304"/>
                <a:ea typeface="华文细黑" panose="02010600040101010101" charset="-122"/>
                <a:cs typeface="Times New Roman" panose="02020603050405020304"/>
              </a:rPr>
              <a:t>抒发对人生的感慨。要注意</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每</a:t>
            </a:r>
            <a:r>
              <a:rPr lang="zh-CN" altLang="zh-CN" sz="2600" kern="100" dirty="0">
                <a:latin typeface="Times New Roman" panose="02020603050405020304"/>
                <a:ea typeface="华文细黑" panose="02010600040101010101" charset="-122"/>
                <a:cs typeface="Times New Roman" panose="02020603050405020304"/>
              </a:rPr>
              <a:t>首诗表达的情感往往不是单一的，而是多种情绪</a:t>
            </a:r>
            <a:r>
              <a:rPr lang="zh-CN" altLang="zh-CN" sz="2600" kern="100" dirty="0" smtClean="0">
                <a:latin typeface="Times New Roman" panose="02020603050405020304"/>
                <a:ea typeface="华文细黑" panose="02010600040101010101" charset="-122"/>
                <a:cs typeface="Times New Roman" panose="02020603050405020304"/>
              </a:rPr>
              <a:t>交杂</a:t>
            </a:r>
            <a:endParaRPr lang="en-US" altLang="zh-CN" sz="2600"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在</a:t>
            </a:r>
            <a:r>
              <a:rPr lang="zh-CN" altLang="zh-CN" sz="2600" kern="100" dirty="0">
                <a:latin typeface="Times New Roman" panose="02020603050405020304"/>
                <a:ea typeface="华文细黑" panose="02010600040101010101" charset="-122"/>
                <a:cs typeface="Times New Roman" panose="02020603050405020304"/>
              </a:rPr>
              <a:t>一起的集合体，虽丰富复杂却不杂乱无章</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260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idx="1"/>
          </p:nvPr>
        </p:nvSpPr>
        <p:spPr>
          <a:xfrm>
            <a:off x="457200" y="1257300"/>
            <a:ext cx="8001000" cy="3486150"/>
          </a:xfrm>
        </p:spPr>
        <p:txBody>
          <a:bodyPr/>
          <a:lstStyle/>
          <a:p>
            <a:pPr algn="ctr" eaLnBrk="1" hangingPunct="1">
              <a:lnSpc>
                <a:spcPct val="120000"/>
              </a:lnSpc>
              <a:buFontTx/>
              <a:buNone/>
            </a:pPr>
            <a:r>
              <a:rPr lang="en-US" altLang="zh-CN" sz="2800" b="1" dirty="0" smtClean="0">
                <a:solidFill>
                  <a:srgbClr val="CC0000"/>
                </a:solidFill>
                <a:ea typeface="方正毡笔黑简体" pitchFamily="65" charset="-122"/>
              </a:rPr>
              <a:t> </a:t>
            </a:r>
            <a:r>
              <a:rPr lang="zh-CN" altLang="en-US" sz="2800" b="1" dirty="0" smtClean="0">
                <a:solidFill>
                  <a:srgbClr val="CC0000"/>
                </a:solidFill>
                <a:ea typeface="方正毡笔黑简体" pitchFamily="65" charset="-122"/>
              </a:rPr>
              <a:t>南浦别  白居易</a:t>
            </a:r>
            <a:endParaRPr lang="zh-CN" altLang="en-US" sz="2800" b="1" dirty="0" smtClean="0">
              <a:solidFill>
                <a:srgbClr val="CC0000"/>
              </a:solidFill>
              <a:ea typeface="方正毡笔黑简体" pitchFamily="65" charset="-122"/>
            </a:endParaRPr>
          </a:p>
          <a:p>
            <a:pPr algn="ctr" eaLnBrk="1" hangingPunct="1">
              <a:lnSpc>
                <a:spcPct val="120000"/>
              </a:lnSpc>
              <a:buFontTx/>
              <a:buNone/>
            </a:pPr>
            <a:r>
              <a:rPr lang="zh-CN" altLang="en-US" sz="2800" b="1" dirty="0" smtClean="0">
                <a:ea typeface="方正毡笔黑简体" pitchFamily="65" charset="-122"/>
              </a:rPr>
              <a:t>          南浦凄凄别，西风袅袅秋。</a:t>
            </a:r>
            <a:endParaRPr lang="zh-CN" altLang="en-US" sz="2800" b="1" dirty="0" smtClean="0">
              <a:ea typeface="方正毡笔黑简体" pitchFamily="65" charset="-122"/>
            </a:endParaRPr>
          </a:p>
          <a:p>
            <a:pPr algn="ctr" eaLnBrk="1" hangingPunct="1">
              <a:lnSpc>
                <a:spcPct val="120000"/>
              </a:lnSpc>
              <a:buFontTx/>
              <a:buNone/>
            </a:pPr>
            <a:r>
              <a:rPr lang="zh-CN" altLang="en-US" sz="2800" b="1" dirty="0" smtClean="0">
                <a:ea typeface="方正毡笔黑简体" pitchFamily="65" charset="-122"/>
              </a:rPr>
              <a:t>          一看肠一断，好云莫回头。</a:t>
            </a:r>
            <a:endParaRPr lang="zh-CN" altLang="en-US" sz="2800" b="1" dirty="0" smtClean="0">
              <a:ea typeface="方正毡笔黑简体" pitchFamily="65" charset="-122"/>
            </a:endParaRPr>
          </a:p>
          <a:p>
            <a:pPr algn="ctr" eaLnBrk="1" hangingPunct="1">
              <a:lnSpc>
                <a:spcPct val="120000"/>
              </a:lnSpc>
              <a:buFontTx/>
              <a:buNone/>
            </a:pPr>
            <a:r>
              <a:rPr lang="zh-CN" altLang="en-US" sz="2800" b="1" dirty="0" smtClean="0">
                <a:solidFill>
                  <a:srgbClr val="CC0000"/>
                </a:solidFill>
                <a:ea typeface="方正毡笔黑简体" pitchFamily="65" charset="-122"/>
              </a:rPr>
              <a:t>赠汪伦　李白</a:t>
            </a:r>
            <a:endParaRPr lang="zh-CN" altLang="en-US" sz="2800" b="1" dirty="0" smtClean="0">
              <a:solidFill>
                <a:srgbClr val="CC0000"/>
              </a:solidFill>
              <a:ea typeface="方正毡笔黑简体" pitchFamily="65" charset="-122"/>
            </a:endParaRPr>
          </a:p>
          <a:p>
            <a:pPr algn="ctr" eaLnBrk="1" hangingPunct="1">
              <a:lnSpc>
                <a:spcPct val="120000"/>
              </a:lnSpc>
              <a:buFontTx/>
              <a:buNone/>
            </a:pPr>
            <a:r>
              <a:rPr lang="zh-CN" altLang="en-US" sz="2800" b="1" dirty="0" smtClean="0">
                <a:ea typeface="方正毡笔黑简体" pitchFamily="65" charset="-122"/>
              </a:rPr>
              <a:t>　李白乘舟将欲行，忽闻岸上踏歌声。 </a:t>
            </a:r>
            <a:br>
              <a:rPr lang="zh-CN" altLang="en-US" sz="2800" b="1" dirty="0" smtClean="0">
                <a:ea typeface="方正毡笔黑简体" pitchFamily="65" charset="-122"/>
              </a:rPr>
            </a:br>
            <a:r>
              <a:rPr lang="zh-CN" altLang="en-US" sz="2800" b="1" dirty="0" smtClean="0">
                <a:ea typeface="方正毡笔黑简体" pitchFamily="65" charset="-122"/>
              </a:rPr>
              <a:t>桃花潭水深千尺， 不及汪伦送我情。 </a:t>
            </a:r>
            <a:endParaRPr lang="zh-CN" altLang="en-US" sz="2800" b="1" dirty="0" smtClean="0">
              <a:ea typeface="方正毡笔黑简体" pitchFamily="65" charset="-122"/>
            </a:endParaRPr>
          </a:p>
        </p:txBody>
      </p:sp>
      <p:sp>
        <p:nvSpPr>
          <p:cNvPr id="78851" name="Rectangle 3"/>
          <p:cNvSpPr>
            <a:spLocks noChangeArrowheads="1"/>
          </p:cNvSpPr>
          <p:nvPr/>
        </p:nvSpPr>
        <p:spPr bwMode="auto">
          <a:xfrm>
            <a:off x="533400" y="571501"/>
            <a:ext cx="7848600" cy="566309"/>
          </a:xfrm>
          <a:prstGeom prst="rect">
            <a:avLst/>
          </a:prstGeom>
          <a:noFill/>
          <a:ln w="9525">
            <a:noFill/>
            <a:miter lim="800000"/>
          </a:ln>
        </p:spPr>
        <p:txBody>
          <a:bodyPr>
            <a:spAutoFit/>
          </a:bodyPr>
          <a:lstStyle/>
          <a:p>
            <a:pPr>
              <a:lnSpc>
                <a:spcPct val="110000"/>
              </a:lnSpc>
              <a:spcBef>
                <a:spcPct val="20000"/>
              </a:spcBef>
              <a:buSzPct val="85000"/>
            </a:pPr>
            <a:r>
              <a:rPr lang="zh-CN" altLang="en-US" sz="2800" b="1">
                <a:solidFill>
                  <a:srgbClr val="0000FF"/>
                </a:solidFill>
                <a:ea typeface="方正姚体" panose="02010601030101010101" pitchFamily="2" charset="-122"/>
              </a:rPr>
              <a:t>　　直接表达诗人的离情别绪、依依难舍之情：</a:t>
            </a:r>
            <a:endParaRPr lang="zh-CN" altLang="en-US" sz="2800" b="1">
              <a:solidFill>
                <a:srgbClr val="0000FF"/>
              </a:solidFill>
              <a:ea typeface="方正姚体" panose="02010601030101010101" pitchFamily="2"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idx="1"/>
          </p:nvPr>
        </p:nvSpPr>
        <p:spPr>
          <a:xfrm>
            <a:off x="457200" y="1350169"/>
            <a:ext cx="8229600" cy="2744391"/>
          </a:xfrm>
        </p:spPr>
        <p:txBody>
          <a:bodyPr/>
          <a:lstStyle/>
          <a:p>
            <a:pPr algn="ctr" eaLnBrk="1" hangingPunct="1">
              <a:lnSpc>
                <a:spcPct val="120000"/>
              </a:lnSpc>
              <a:buFontTx/>
              <a:buNone/>
            </a:pPr>
            <a:r>
              <a:rPr lang="zh-CN" altLang="en-US" sz="2800" b="1" dirty="0" smtClean="0">
                <a:solidFill>
                  <a:srgbClr val="CC0000"/>
                </a:solidFill>
                <a:ea typeface="方正毡笔黑简体" pitchFamily="65" charset="-122"/>
              </a:rPr>
              <a:t>赠别　杜牧</a:t>
            </a:r>
            <a:endParaRPr lang="zh-CN" altLang="en-US" sz="2800" b="1" dirty="0" smtClean="0">
              <a:solidFill>
                <a:srgbClr val="CC0000"/>
              </a:solidFill>
              <a:ea typeface="方正毡笔黑简体" pitchFamily="65" charset="-122"/>
            </a:endParaRPr>
          </a:p>
          <a:p>
            <a:pPr algn="ctr" eaLnBrk="1" hangingPunct="1">
              <a:lnSpc>
                <a:spcPct val="120000"/>
              </a:lnSpc>
              <a:buFontTx/>
              <a:buNone/>
            </a:pPr>
            <a:r>
              <a:rPr lang="zh-CN" altLang="en-US" sz="2800" b="1" dirty="0" smtClean="0">
                <a:ea typeface="方正毡笔黑简体" pitchFamily="65" charset="-122"/>
              </a:rPr>
              <a:t>多情却似总无情，唯觉樽前笑不成。</a:t>
            </a:r>
            <a:endParaRPr lang="zh-CN" altLang="en-US" sz="2800" b="1" dirty="0" smtClean="0">
              <a:ea typeface="方正毡笔黑简体" pitchFamily="65" charset="-122"/>
            </a:endParaRPr>
          </a:p>
          <a:p>
            <a:pPr algn="ctr" eaLnBrk="1" hangingPunct="1">
              <a:lnSpc>
                <a:spcPct val="120000"/>
              </a:lnSpc>
              <a:buFontTx/>
              <a:buNone/>
            </a:pPr>
            <a:r>
              <a:rPr lang="zh-CN" altLang="en-US" sz="2800" b="1" dirty="0" smtClean="0">
                <a:ea typeface="方正毡笔黑简体" pitchFamily="65" charset="-122"/>
              </a:rPr>
              <a:t>蜡烛有心还惜别，替人垂泪到天明。</a:t>
            </a:r>
            <a:endParaRPr lang="zh-CN" altLang="en-US" sz="2800" b="1" dirty="0" smtClean="0">
              <a:ea typeface="方正毡笔黑简体" pitchFamily="65" charset="-122"/>
            </a:endParaRPr>
          </a:p>
        </p:txBody>
      </p:sp>
      <p:sp>
        <p:nvSpPr>
          <p:cNvPr id="79875" name="Rectangle 3"/>
          <p:cNvSpPr>
            <a:spLocks noChangeArrowheads="1"/>
          </p:cNvSpPr>
          <p:nvPr/>
        </p:nvSpPr>
        <p:spPr bwMode="auto">
          <a:xfrm>
            <a:off x="533400" y="571501"/>
            <a:ext cx="3505200" cy="566309"/>
          </a:xfrm>
          <a:prstGeom prst="rect">
            <a:avLst/>
          </a:prstGeom>
          <a:noFill/>
          <a:ln w="9525">
            <a:noFill/>
            <a:miter lim="800000"/>
          </a:ln>
        </p:spPr>
        <p:txBody>
          <a:bodyPr>
            <a:spAutoFit/>
          </a:bodyPr>
          <a:lstStyle/>
          <a:p>
            <a:pPr>
              <a:lnSpc>
                <a:spcPct val="110000"/>
              </a:lnSpc>
              <a:spcBef>
                <a:spcPct val="20000"/>
              </a:spcBef>
              <a:buSzPct val="85000"/>
            </a:pPr>
            <a:r>
              <a:rPr lang="zh-CN" altLang="en-US" sz="2800" b="1">
                <a:solidFill>
                  <a:srgbClr val="0000FF"/>
                </a:solidFill>
                <a:ea typeface="方正姚体" panose="02010601030101010101" pitchFamily="2" charset="-122"/>
              </a:rPr>
              <a:t>　　间接写别情：</a:t>
            </a:r>
            <a:endParaRPr lang="zh-CN" altLang="en-US" sz="2800" b="1">
              <a:solidFill>
                <a:srgbClr val="0000FF"/>
              </a:solidFill>
              <a:ea typeface="方正姚体" panose="02010601030101010101" pitchFamily="2" charset="-122"/>
            </a:endParaRPr>
          </a:p>
        </p:txBody>
      </p:sp>
      <p:sp>
        <p:nvSpPr>
          <p:cNvPr id="46084" name="Text Box 4"/>
          <p:cNvSpPr txBox="1">
            <a:spLocks noChangeArrowheads="1"/>
          </p:cNvSpPr>
          <p:nvPr/>
        </p:nvSpPr>
        <p:spPr bwMode="auto">
          <a:xfrm>
            <a:off x="3347864" y="3081397"/>
            <a:ext cx="4500736" cy="2062103"/>
          </a:xfrm>
          <a:prstGeom prst="rect">
            <a:avLst/>
          </a:prstGeom>
          <a:noFill/>
          <a:ln w="9525">
            <a:solidFill>
              <a:schemeClr val="folHlink"/>
            </a:solidFill>
            <a:miter lim="800000"/>
          </a:ln>
          <a:effectLst>
            <a:prstShdw prst="shdw17" dist="17961" dir="13500000">
              <a:srgbClr val="5C7A00"/>
            </a:prstShdw>
          </a:effectLst>
        </p:spPr>
        <p:txBody>
          <a:bodyPr wrap="square">
            <a:spAutoFit/>
          </a:bodyPr>
          <a:lstStyle/>
          <a:p>
            <a:pPr>
              <a:spcBef>
                <a:spcPct val="20000"/>
              </a:spcBef>
            </a:pPr>
            <a:r>
              <a:rPr lang="zh-CN" altLang="en-US" sz="3200" b="1">
                <a:solidFill>
                  <a:srgbClr val="006600"/>
                </a:solidFill>
                <a:latin typeface="隶书" panose="02010509060101010101" pitchFamily="49" charset="-122"/>
                <a:ea typeface="隶书" panose="02010509060101010101" pitchFamily="49" charset="-122"/>
              </a:rPr>
              <a:t>　　通过写宴席上燃烧的蜡烛与故乡的江水，借物抒情，表现自己留恋惜别之情。 </a:t>
            </a:r>
            <a:endParaRPr lang="zh-CN" altLang="en-US" sz="3200" b="1">
              <a:solidFill>
                <a:srgbClr val="006600"/>
              </a:solidFill>
              <a:latin typeface="隶书" panose="02010509060101010101" pitchFamily="49" charset="-122"/>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dissolve">
                                      <p:cBhvr>
                                        <p:cTn id="7"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idx="1"/>
          </p:nvPr>
        </p:nvSpPr>
        <p:spPr>
          <a:xfrm>
            <a:off x="0" y="1085850"/>
            <a:ext cx="4038600" cy="3486150"/>
          </a:xfrm>
        </p:spPr>
        <p:txBody>
          <a:bodyPr/>
          <a:lstStyle/>
          <a:p>
            <a:pPr eaLnBrk="1" hangingPunct="1">
              <a:lnSpc>
                <a:spcPct val="120000"/>
              </a:lnSpc>
              <a:buFontTx/>
              <a:buNone/>
            </a:pPr>
            <a:r>
              <a:rPr lang="zh-CN" altLang="en-US" sz="2800" b="1" dirty="0" smtClean="0">
                <a:solidFill>
                  <a:srgbClr val="CC0000"/>
                </a:solidFill>
                <a:ea typeface="方正毡笔黑简体" pitchFamily="65" charset="-122"/>
              </a:rPr>
              <a:t>芙蓉楼送辛渐　</a:t>
            </a:r>
            <a:endParaRPr lang="zh-CN" altLang="en-US" sz="2800" b="1" dirty="0" smtClean="0">
              <a:solidFill>
                <a:srgbClr val="CC0000"/>
              </a:solidFill>
              <a:ea typeface="方正毡笔黑简体" pitchFamily="65" charset="-122"/>
            </a:endParaRPr>
          </a:p>
          <a:p>
            <a:pPr eaLnBrk="1" hangingPunct="1">
              <a:lnSpc>
                <a:spcPct val="120000"/>
              </a:lnSpc>
              <a:buFontTx/>
              <a:buNone/>
            </a:pPr>
            <a:r>
              <a:rPr lang="zh-CN" altLang="en-US" sz="2800" b="1" dirty="0" smtClean="0">
                <a:solidFill>
                  <a:srgbClr val="CC0000"/>
                </a:solidFill>
                <a:ea typeface="方正毡笔黑简体" pitchFamily="65" charset="-122"/>
              </a:rPr>
              <a:t>       王昌龄</a:t>
            </a:r>
            <a:endParaRPr lang="zh-CN" altLang="en-US" sz="2800" b="1" dirty="0" smtClean="0">
              <a:solidFill>
                <a:srgbClr val="CC0000"/>
              </a:solidFill>
              <a:ea typeface="方正毡笔黑简体" pitchFamily="65" charset="-122"/>
            </a:endParaRPr>
          </a:p>
          <a:p>
            <a:pPr eaLnBrk="1" hangingPunct="1">
              <a:lnSpc>
                <a:spcPct val="120000"/>
              </a:lnSpc>
              <a:buFontTx/>
              <a:buNone/>
            </a:pPr>
            <a:r>
              <a:rPr lang="zh-CN" altLang="en-US" sz="2800" b="1" dirty="0" smtClean="0">
                <a:ea typeface="方正毡笔黑简体" pitchFamily="65" charset="-122"/>
              </a:rPr>
              <a:t>寒雨连江夜入吴，</a:t>
            </a:r>
            <a:endParaRPr lang="zh-CN" altLang="en-US" sz="2800" b="1" dirty="0" smtClean="0">
              <a:ea typeface="方正毡笔黑简体" pitchFamily="65" charset="-122"/>
            </a:endParaRPr>
          </a:p>
          <a:p>
            <a:pPr eaLnBrk="1" hangingPunct="1">
              <a:lnSpc>
                <a:spcPct val="120000"/>
              </a:lnSpc>
              <a:buFontTx/>
              <a:buNone/>
            </a:pPr>
            <a:r>
              <a:rPr lang="zh-CN" altLang="en-US" sz="2800" b="1" dirty="0" smtClean="0">
                <a:ea typeface="方正毡笔黑简体" pitchFamily="65" charset="-122"/>
              </a:rPr>
              <a:t>平明送客楚山孤。</a:t>
            </a:r>
            <a:endParaRPr lang="zh-CN" altLang="en-US" sz="2800" b="1" dirty="0" smtClean="0">
              <a:ea typeface="方正毡笔黑简体" pitchFamily="65" charset="-122"/>
            </a:endParaRPr>
          </a:p>
          <a:p>
            <a:pPr eaLnBrk="1" hangingPunct="1">
              <a:lnSpc>
                <a:spcPct val="120000"/>
              </a:lnSpc>
              <a:buFontTx/>
              <a:buNone/>
            </a:pPr>
            <a:r>
              <a:rPr lang="zh-CN" altLang="en-US" sz="2800" b="1" dirty="0" smtClean="0">
                <a:ea typeface="方正毡笔黑简体" pitchFamily="65" charset="-122"/>
              </a:rPr>
              <a:t>洛阳亲友如相问，</a:t>
            </a:r>
            <a:endParaRPr lang="zh-CN" altLang="en-US" sz="2800" b="1" dirty="0" smtClean="0">
              <a:ea typeface="方正毡笔黑简体" pitchFamily="65" charset="-122"/>
            </a:endParaRPr>
          </a:p>
          <a:p>
            <a:pPr eaLnBrk="1" hangingPunct="1">
              <a:lnSpc>
                <a:spcPct val="120000"/>
              </a:lnSpc>
              <a:buFontTx/>
              <a:buNone/>
            </a:pPr>
            <a:r>
              <a:rPr lang="zh-CN" altLang="en-US" sz="2800" b="1" dirty="0" smtClean="0">
                <a:ea typeface="方正毡笔黑简体" pitchFamily="65" charset="-122"/>
              </a:rPr>
              <a:t>一片冰心在玉壶。</a:t>
            </a:r>
            <a:endParaRPr lang="zh-CN" altLang="en-US" sz="2800" b="1" dirty="0" smtClean="0">
              <a:ea typeface="方正毡笔黑简体" pitchFamily="65" charset="-122"/>
            </a:endParaRPr>
          </a:p>
        </p:txBody>
      </p:sp>
      <p:sp>
        <p:nvSpPr>
          <p:cNvPr id="80899" name="Rectangle 3"/>
          <p:cNvSpPr>
            <a:spLocks noChangeArrowheads="1"/>
          </p:cNvSpPr>
          <p:nvPr/>
        </p:nvSpPr>
        <p:spPr bwMode="auto">
          <a:xfrm>
            <a:off x="228600" y="514351"/>
            <a:ext cx="7848600" cy="566309"/>
          </a:xfrm>
          <a:prstGeom prst="rect">
            <a:avLst/>
          </a:prstGeom>
          <a:noFill/>
          <a:ln w="9525">
            <a:noFill/>
            <a:miter lim="800000"/>
          </a:ln>
        </p:spPr>
        <p:txBody>
          <a:bodyPr>
            <a:spAutoFit/>
          </a:bodyPr>
          <a:lstStyle/>
          <a:p>
            <a:pPr>
              <a:lnSpc>
                <a:spcPct val="110000"/>
              </a:lnSpc>
              <a:spcBef>
                <a:spcPct val="20000"/>
              </a:spcBef>
              <a:buSzPct val="85000"/>
            </a:pPr>
            <a:r>
              <a:rPr lang="zh-CN" altLang="en-US" sz="2800" b="1">
                <a:solidFill>
                  <a:srgbClr val="0000FF"/>
                </a:solidFill>
                <a:ea typeface="方正姚体" panose="02010601030101010101" pitchFamily="2" charset="-122"/>
              </a:rPr>
              <a:t>　　坦陈心志的告白：</a:t>
            </a:r>
            <a:endParaRPr lang="zh-CN" altLang="en-US" sz="2800" b="1">
              <a:solidFill>
                <a:srgbClr val="0000FF"/>
              </a:solidFill>
              <a:ea typeface="方正姚体" panose="02010601030101010101" pitchFamily="2" charset="-122"/>
            </a:endParaRPr>
          </a:p>
        </p:txBody>
      </p:sp>
      <p:sp>
        <p:nvSpPr>
          <p:cNvPr id="52228" name="Rectangle 4"/>
          <p:cNvSpPr>
            <a:spLocks noChangeArrowheads="1"/>
          </p:cNvSpPr>
          <p:nvPr/>
        </p:nvSpPr>
        <p:spPr bwMode="auto">
          <a:xfrm>
            <a:off x="3581400" y="1085850"/>
            <a:ext cx="5791200" cy="3486150"/>
          </a:xfrm>
          <a:prstGeom prst="rect">
            <a:avLst/>
          </a:prstGeom>
          <a:noFill/>
          <a:ln w="9525">
            <a:noFill/>
            <a:miter lim="800000"/>
          </a:ln>
        </p:spPr>
        <p:txBody>
          <a:bodyPr/>
          <a:lstStyle/>
          <a:p>
            <a:pPr marL="342900" indent="-342900" algn="ctr">
              <a:lnSpc>
                <a:spcPct val="120000"/>
              </a:lnSpc>
              <a:spcBef>
                <a:spcPct val="20000"/>
              </a:spcBef>
            </a:pPr>
            <a:r>
              <a:rPr lang="en-US" altLang="zh-CN" sz="2800" b="1" dirty="0">
                <a:solidFill>
                  <a:srgbClr val="CC0000"/>
                </a:solidFill>
                <a:ea typeface="方正毡笔黑简体" pitchFamily="65" charset="-122"/>
              </a:rPr>
              <a:t>             </a:t>
            </a:r>
            <a:r>
              <a:rPr lang="zh-CN" altLang="en-US" sz="2800" b="1" dirty="0">
                <a:solidFill>
                  <a:srgbClr val="CC0000"/>
                </a:solidFill>
                <a:ea typeface="方正毡笔黑简体" pitchFamily="65" charset="-122"/>
              </a:rPr>
              <a:t>送杜少府之任川</a:t>
            </a:r>
            <a:endParaRPr lang="zh-CN" altLang="en-US" sz="2800" b="1" dirty="0">
              <a:solidFill>
                <a:srgbClr val="CC0000"/>
              </a:solidFill>
              <a:ea typeface="方正毡笔黑简体" pitchFamily="65" charset="-122"/>
            </a:endParaRPr>
          </a:p>
          <a:p>
            <a:pPr marL="342900" indent="-342900" algn="ctr">
              <a:lnSpc>
                <a:spcPct val="120000"/>
              </a:lnSpc>
              <a:spcBef>
                <a:spcPct val="20000"/>
              </a:spcBef>
            </a:pPr>
            <a:r>
              <a:rPr lang="zh-CN" altLang="en-US" sz="2800" b="1" dirty="0">
                <a:solidFill>
                  <a:srgbClr val="CC0000"/>
                </a:solidFill>
                <a:ea typeface="方正毡笔黑简体" pitchFamily="65" charset="-122"/>
              </a:rPr>
              <a:t>               王勃</a:t>
            </a:r>
            <a:endParaRPr lang="zh-CN" altLang="en-US" sz="2800" b="1" dirty="0">
              <a:solidFill>
                <a:srgbClr val="CC0000"/>
              </a:solidFill>
              <a:ea typeface="方正毡笔黑简体" pitchFamily="65" charset="-122"/>
            </a:endParaRPr>
          </a:p>
          <a:p>
            <a:pPr marL="342900" indent="-342900" algn="r">
              <a:lnSpc>
                <a:spcPct val="120000"/>
              </a:lnSpc>
              <a:spcBef>
                <a:spcPct val="20000"/>
              </a:spcBef>
            </a:pPr>
            <a:r>
              <a:rPr lang="zh-CN" altLang="en-US" sz="2800" b="1" dirty="0">
                <a:ea typeface="方正毡笔黑简体" pitchFamily="65" charset="-122"/>
              </a:rPr>
              <a:t>城阙辅三秦，风烟望五津。</a:t>
            </a:r>
            <a:endParaRPr lang="zh-CN" altLang="en-US" sz="2800" b="1" dirty="0">
              <a:ea typeface="方正毡笔黑简体" pitchFamily="65" charset="-122"/>
            </a:endParaRPr>
          </a:p>
          <a:p>
            <a:pPr marL="342900" indent="-342900" algn="r">
              <a:lnSpc>
                <a:spcPct val="120000"/>
              </a:lnSpc>
              <a:spcBef>
                <a:spcPct val="20000"/>
              </a:spcBef>
            </a:pPr>
            <a:r>
              <a:rPr lang="zh-CN" altLang="en-US" sz="2800" b="1" dirty="0">
                <a:ea typeface="方正毡笔黑简体" pitchFamily="65" charset="-122"/>
              </a:rPr>
              <a:t>与君离别意，同是宦游人。</a:t>
            </a:r>
            <a:endParaRPr lang="zh-CN" altLang="en-US" sz="2800" b="1" dirty="0">
              <a:ea typeface="方正毡笔黑简体" pitchFamily="65" charset="-122"/>
            </a:endParaRPr>
          </a:p>
          <a:p>
            <a:pPr marL="342900" indent="-342900" algn="r">
              <a:lnSpc>
                <a:spcPct val="120000"/>
              </a:lnSpc>
              <a:spcBef>
                <a:spcPct val="20000"/>
              </a:spcBef>
            </a:pPr>
            <a:r>
              <a:rPr lang="zh-CN" altLang="en-US" sz="2800" b="1" dirty="0">
                <a:ea typeface="方正毡笔黑简体" pitchFamily="65" charset="-122"/>
              </a:rPr>
              <a:t>海内存知己，天涯若比邻。</a:t>
            </a:r>
            <a:endParaRPr lang="zh-CN" altLang="en-US" sz="2800" b="1" dirty="0">
              <a:ea typeface="方正毡笔黑简体" pitchFamily="65" charset="-122"/>
            </a:endParaRPr>
          </a:p>
          <a:p>
            <a:pPr marL="342900" indent="-342900" algn="r">
              <a:lnSpc>
                <a:spcPct val="120000"/>
              </a:lnSpc>
              <a:spcBef>
                <a:spcPct val="20000"/>
              </a:spcBef>
            </a:pPr>
            <a:r>
              <a:rPr lang="zh-CN" altLang="en-US" sz="2800" b="1" dirty="0">
                <a:ea typeface="方正毡笔黑简体" pitchFamily="65" charset="-122"/>
              </a:rPr>
              <a:t>无为在歧路，儿女共沾巾。</a:t>
            </a:r>
            <a:endParaRPr lang="zh-CN" altLang="en-US" sz="2800" b="1" dirty="0">
              <a:ea typeface="方正毡笔黑简体" pitchFamily="65" charset="-122"/>
            </a:endParaRPr>
          </a:p>
        </p:txBody>
      </p:sp>
      <p:sp>
        <p:nvSpPr>
          <p:cNvPr id="52229" name="Rectangle 5"/>
          <p:cNvSpPr>
            <a:spLocks noChangeArrowheads="1"/>
          </p:cNvSpPr>
          <p:nvPr/>
        </p:nvSpPr>
        <p:spPr bwMode="auto">
          <a:xfrm>
            <a:off x="3962400" y="514351"/>
            <a:ext cx="4191000" cy="566309"/>
          </a:xfrm>
          <a:prstGeom prst="rect">
            <a:avLst/>
          </a:prstGeom>
          <a:noFill/>
          <a:ln w="9525">
            <a:noFill/>
            <a:miter lim="800000"/>
          </a:ln>
        </p:spPr>
        <p:txBody>
          <a:bodyPr>
            <a:spAutoFit/>
          </a:bodyPr>
          <a:lstStyle/>
          <a:p>
            <a:pPr>
              <a:lnSpc>
                <a:spcPct val="110000"/>
              </a:lnSpc>
              <a:spcBef>
                <a:spcPct val="20000"/>
              </a:spcBef>
              <a:buSzPct val="85000"/>
            </a:pPr>
            <a:r>
              <a:rPr lang="zh-CN" altLang="en-US" sz="2800" b="1">
                <a:solidFill>
                  <a:srgbClr val="0000FF"/>
                </a:solidFill>
                <a:ea typeface="方正姚体" panose="02010601030101010101" pitchFamily="2" charset="-122"/>
              </a:rPr>
              <a:t>　　情深意长的勉励：</a:t>
            </a:r>
            <a:endParaRPr lang="zh-CN" altLang="en-US" sz="2800" b="1">
              <a:solidFill>
                <a:srgbClr val="0000FF"/>
              </a:solidFill>
              <a:ea typeface="方正姚体" panose="02010601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blinds(horizontal)">
                                      <p:cBhvr>
                                        <p:cTn id="7" dur="500"/>
                                        <p:tgtEl>
                                          <p:spTgt spid="52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6">
                                            <p:txEl>
                                              <p:pRg st="1" end="1"/>
                                            </p:txEl>
                                          </p:spTgt>
                                        </p:tgtEl>
                                        <p:attrNameLst>
                                          <p:attrName>style.visibility</p:attrName>
                                        </p:attrNameLst>
                                      </p:cBhvr>
                                      <p:to>
                                        <p:strVal val="visible"/>
                                      </p:to>
                                    </p:set>
                                    <p:animEffect transition="in" filter="blinds(horizontal)">
                                      <p:cBhvr>
                                        <p:cTn id="12" dur="500"/>
                                        <p:tgtEl>
                                          <p:spTgt spid="522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6">
                                            <p:txEl>
                                              <p:pRg st="2" end="2"/>
                                            </p:txEl>
                                          </p:spTgt>
                                        </p:tgtEl>
                                        <p:attrNameLst>
                                          <p:attrName>style.visibility</p:attrName>
                                        </p:attrNameLst>
                                      </p:cBhvr>
                                      <p:to>
                                        <p:strVal val="visible"/>
                                      </p:to>
                                    </p:set>
                                    <p:animEffect transition="in" filter="blinds(horizontal)">
                                      <p:cBhvr>
                                        <p:cTn id="17" dur="500"/>
                                        <p:tgtEl>
                                          <p:spTgt spid="522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26">
                                            <p:txEl>
                                              <p:pRg st="3" end="3"/>
                                            </p:txEl>
                                          </p:spTgt>
                                        </p:tgtEl>
                                        <p:attrNameLst>
                                          <p:attrName>style.visibility</p:attrName>
                                        </p:attrNameLst>
                                      </p:cBhvr>
                                      <p:to>
                                        <p:strVal val="visible"/>
                                      </p:to>
                                    </p:set>
                                    <p:animEffect transition="in" filter="blinds(horizontal)">
                                      <p:cBhvr>
                                        <p:cTn id="22" dur="500"/>
                                        <p:tgtEl>
                                          <p:spTgt spid="522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226">
                                            <p:txEl>
                                              <p:pRg st="4" end="4"/>
                                            </p:txEl>
                                          </p:spTgt>
                                        </p:tgtEl>
                                        <p:attrNameLst>
                                          <p:attrName>style.visibility</p:attrName>
                                        </p:attrNameLst>
                                      </p:cBhvr>
                                      <p:to>
                                        <p:strVal val="visible"/>
                                      </p:to>
                                    </p:set>
                                    <p:animEffect transition="in" filter="blinds(horizontal)">
                                      <p:cBhvr>
                                        <p:cTn id="27" dur="500"/>
                                        <p:tgtEl>
                                          <p:spTgt spid="522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226">
                                            <p:txEl>
                                              <p:pRg st="5" end="5"/>
                                            </p:txEl>
                                          </p:spTgt>
                                        </p:tgtEl>
                                        <p:attrNameLst>
                                          <p:attrName>style.visibility</p:attrName>
                                        </p:attrNameLst>
                                      </p:cBhvr>
                                      <p:to>
                                        <p:strVal val="visible"/>
                                      </p:to>
                                    </p:set>
                                    <p:animEffect transition="in" filter="blinds(horizontal)">
                                      <p:cBhvr>
                                        <p:cTn id="32" dur="500"/>
                                        <p:tgtEl>
                                          <p:spTgt spid="522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229"/>
                                        </p:tgtEl>
                                        <p:attrNameLst>
                                          <p:attrName>style.visibility</p:attrName>
                                        </p:attrNameLst>
                                      </p:cBhvr>
                                      <p:to>
                                        <p:strVal val="visible"/>
                                      </p:to>
                                    </p:set>
                                    <p:animEffect transition="in" filter="blinds(horizontal)">
                                      <p:cBhvr>
                                        <p:cTn id="37" dur="500"/>
                                        <p:tgtEl>
                                          <p:spTgt spid="5222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2228">
                                            <p:txEl>
                                              <p:pRg st="0" end="0"/>
                                            </p:txEl>
                                          </p:spTgt>
                                        </p:tgtEl>
                                        <p:attrNameLst>
                                          <p:attrName>style.visibility</p:attrName>
                                        </p:attrNameLst>
                                      </p:cBhvr>
                                      <p:to>
                                        <p:strVal val="visible"/>
                                      </p:to>
                                    </p:set>
                                    <p:animEffect transition="in" filter="blinds(horizontal)">
                                      <p:cBhvr>
                                        <p:cTn id="40" dur="500"/>
                                        <p:tgtEl>
                                          <p:spTgt spid="52228">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2228">
                                            <p:txEl>
                                              <p:pRg st="1" end="1"/>
                                            </p:txEl>
                                          </p:spTgt>
                                        </p:tgtEl>
                                        <p:attrNameLst>
                                          <p:attrName>style.visibility</p:attrName>
                                        </p:attrNameLst>
                                      </p:cBhvr>
                                      <p:to>
                                        <p:strVal val="visible"/>
                                      </p:to>
                                    </p:set>
                                    <p:animEffect transition="in" filter="blinds(horizontal)">
                                      <p:cBhvr>
                                        <p:cTn id="45" dur="500"/>
                                        <p:tgtEl>
                                          <p:spTgt spid="52228">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2228">
                                            <p:txEl>
                                              <p:pRg st="2" end="2"/>
                                            </p:txEl>
                                          </p:spTgt>
                                        </p:tgtEl>
                                        <p:attrNameLst>
                                          <p:attrName>style.visibility</p:attrName>
                                        </p:attrNameLst>
                                      </p:cBhvr>
                                      <p:to>
                                        <p:strVal val="visible"/>
                                      </p:to>
                                    </p:set>
                                    <p:animEffect transition="in" filter="blinds(horizontal)">
                                      <p:cBhvr>
                                        <p:cTn id="50" dur="500"/>
                                        <p:tgtEl>
                                          <p:spTgt spid="5222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2228">
                                            <p:txEl>
                                              <p:pRg st="3" end="3"/>
                                            </p:txEl>
                                          </p:spTgt>
                                        </p:tgtEl>
                                        <p:attrNameLst>
                                          <p:attrName>style.visibility</p:attrName>
                                        </p:attrNameLst>
                                      </p:cBhvr>
                                      <p:to>
                                        <p:strVal val="visible"/>
                                      </p:to>
                                    </p:set>
                                    <p:animEffect transition="in" filter="blinds(horizontal)">
                                      <p:cBhvr>
                                        <p:cTn id="55" dur="500"/>
                                        <p:tgtEl>
                                          <p:spTgt spid="52228">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2228">
                                            <p:txEl>
                                              <p:pRg st="4" end="4"/>
                                            </p:txEl>
                                          </p:spTgt>
                                        </p:tgtEl>
                                        <p:attrNameLst>
                                          <p:attrName>style.visibility</p:attrName>
                                        </p:attrNameLst>
                                      </p:cBhvr>
                                      <p:to>
                                        <p:strVal val="visible"/>
                                      </p:to>
                                    </p:set>
                                    <p:animEffect transition="in" filter="blinds(horizontal)">
                                      <p:cBhvr>
                                        <p:cTn id="60" dur="500"/>
                                        <p:tgtEl>
                                          <p:spTgt spid="52228">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2228">
                                            <p:txEl>
                                              <p:pRg st="5" end="5"/>
                                            </p:txEl>
                                          </p:spTgt>
                                        </p:tgtEl>
                                        <p:attrNameLst>
                                          <p:attrName>style.visibility</p:attrName>
                                        </p:attrNameLst>
                                      </p:cBhvr>
                                      <p:to>
                                        <p:strVal val="visible"/>
                                      </p:to>
                                    </p:set>
                                    <p:animEffect transition="in" filter="blinds(horizontal)">
                                      <p:cBhvr>
                                        <p:cTn id="65" dur="500"/>
                                        <p:tgtEl>
                                          <p:spTgt spid="522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P spid="52228" grpId="0" build="p"/>
      <p:bldP spid="522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idx="1"/>
          </p:nvPr>
        </p:nvSpPr>
        <p:spPr>
          <a:xfrm>
            <a:off x="763589" y="1431131"/>
            <a:ext cx="7775575" cy="2990850"/>
          </a:xfrm>
        </p:spPr>
        <p:txBody>
          <a:bodyPr/>
          <a:lstStyle/>
          <a:p>
            <a:pPr algn="ctr" eaLnBrk="1" hangingPunct="1">
              <a:lnSpc>
                <a:spcPct val="120000"/>
              </a:lnSpc>
              <a:buFontTx/>
              <a:buNone/>
            </a:pPr>
            <a:r>
              <a:rPr lang="zh-CN" altLang="en-US" sz="2800" b="1" dirty="0" smtClean="0">
                <a:solidFill>
                  <a:srgbClr val="CC0000"/>
                </a:solidFill>
                <a:ea typeface="方正毡笔黑简体" pitchFamily="65" charset="-122"/>
              </a:rPr>
              <a:t>雨霖铃　柳永</a:t>
            </a:r>
            <a:endParaRPr lang="zh-CN" altLang="en-US" sz="2800" b="1" dirty="0" smtClean="0">
              <a:solidFill>
                <a:srgbClr val="CC0000"/>
              </a:solidFill>
              <a:ea typeface="方正毡笔黑简体" pitchFamily="65" charset="-122"/>
            </a:endParaRPr>
          </a:p>
          <a:p>
            <a:pPr algn="ctr" eaLnBrk="1" hangingPunct="1">
              <a:lnSpc>
                <a:spcPct val="120000"/>
              </a:lnSpc>
              <a:buFontTx/>
              <a:buNone/>
            </a:pPr>
            <a:r>
              <a:rPr lang="en-US" altLang="zh-CN" sz="2800" b="1" dirty="0" smtClean="0">
                <a:ea typeface="方正毡笔黑简体" pitchFamily="65" charset="-122"/>
              </a:rPr>
              <a:t>……</a:t>
            </a:r>
            <a:endParaRPr lang="en-US" altLang="zh-CN" sz="2800" b="1" dirty="0" smtClean="0">
              <a:ea typeface="方正毡笔黑简体" pitchFamily="65" charset="-122"/>
            </a:endParaRPr>
          </a:p>
          <a:p>
            <a:pPr algn="ctr" eaLnBrk="1" hangingPunct="1">
              <a:lnSpc>
                <a:spcPct val="120000"/>
              </a:lnSpc>
              <a:buFontTx/>
              <a:buNone/>
            </a:pPr>
            <a:r>
              <a:rPr lang="zh-CN" altLang="en-US" sz="2800" b="1" dirty="0" smtClean="0">
                <a:ea typeface="方正毡笔黑简体" pitchFamily="65" charset="-122"/>
              </a:rPr>
              <a:t>今宵酒醒何处，杨柳岸、晚风残月。</a:t>
            </a:r>
            <a:endParaRPr lang="zh-CN" altLang="en-US" sz="2800" b="1" dirty="0" smtClean="0">
              <a:ea typeface="方正毡笔黑简体" pitchFamily="65" charset="-122"/>
            </a:endParaRPr>
          </a:p>
          <a:p>
            <a:pPr algn="ctr" eaLnBrk="1" hangingPunct="1">
              <a:lnSpc>
                <a:spcPct val="120000"/>
              </a:lnSpc>
              <a:buFontTx/>
              <a:buNone/>
            </a:pPr>
            <a:r>
              <a:rPr lang="zh-CN" altLang="en-US" sz="2800" b="1" dirty="0" smtClean="0">
                <a:ea typeface="方正毡笔黑简体" pitchFamily="65" charset="-122"/>
              </a:rPr>
              <a:t>此去经年，应是良辰好景虚设。</a:t>
            </a:r>
            <a:endParaRPr lang="zh-CN" altLang="en-US" sz="2800" b="1" dirty="0" smtClean="0">
              <a:ea typeface="方正毡笔黑简体" pitchFamily="65" charset="-122"/>
            </a:endParaRPr>
          </a:p>
          <a:p>
            <a:pPr algn="ctr" eaLnBrk="1" hangingPunct="1">
              <a:lnSpc>
                <a:spcPct val="120000"/>
              </a:lnSpc>
              <a:buFontTx/>
              <a:buNone/>
            </a:pPr>
            <a:r>
              <a:rPr lang="zh-CN" altLang="en-US" sz="2800" b="1" dirty="0" smtClean="0">
                <a:ea typeface="方正毡笔黑简体" pitchFamily="65" charset="-122"/>
              </a:rPr>
              <a:t>便纵有千种风情，更与何人说。</a:t>
            </a:r>
            <a:endParaRPr lang="zh-CN" altLang="en-US" sz="2800" b="1" dirty="0" smtClean="0">
              <a:ea typeface="方正毡笔黑简体" pitchFamily="65" charset="-122"/>
            </a:endParaRPr>
          </a:p>
        </p:txBody>
      </p:sp>
      <p:sp>
        <p:nvSpPr>
          <p:cNvPr id="81923" name="Rectangle 3"/>
          <p:cNvSpPr>
            <a:spLocks noChangeArrowheads="1"/>
          </p:cNvSpPr>
          <p:nvPr/>
        </p:nvSpPr>
        <p:spPr bwMode="auto">
          <a:xfrm>
            <a:off x="533400" y="571501"/>
            <a:ext cx="6781800" cy="566309"/>
          </a:xfrm>
          <a:prstGeom prst="rect">
            <a:avLst/>
          </a:prstGeom>
          <a:noFill/>
          <a:ln w="9525">
            <a:noFill/>
            <a:miter lim="800000"/>
          </a:ln>
        </p:spPr>
        <p:txBody>
          <a:bodyPr>
            <a:spAutoFit/>
          </a:bodyPr>
          <a:lstStyle/>
          <a:p>
            <a:pPr>
              <a:lnSpc>
                <a:spcPct val="110000"/>
              </a:lnSpc>
              <a:spcBef>
                <a:spcPct val="20000"/>
              </a:spcBef>
              <a:buSzPct val="85000"/>
            </a:pPr>
            <a:r>
              <a:rPr lang="zh-CN" altLang="en-US" sz="2800" b="1">
                <a:solidFill>
                  <a:srgbClr val="0000FF"/>
                </a:solidFill>
                <a:ea typeface="方正姚体" panose="02010601030101010101" pitchFamily="2" charset="-122"/>
              </a:rPr>
              <a:t>　　回忆相聚欢娱，遥想分别后的孤寂：</a:t>
            </a:r>
            <a:endParaRPr lang="zh-CN" altLang="en-US" sz="2800" b="1">
              <a:solidFill>
                <a:srgbClr val="0000FF"/>
              </a:solidFill>
              <a:ea typeface="方正姚体" panose="02010601030101010101" pitchFamily="2" charset="-12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6" y="1202299"/>
            <a:ext cx="8682466" cy="1215910"/>
          </a:xfrm>
          <a:prstGeom prst="rect">
            <a:avLst/>
          </a:prstGeom>
          <a:noFill/>
        </p:spPr>
        <p:txBody>
          <a:bodyPr wrap="square" rtlCol="0">
            <a:spAutoFit/>
          </a:bodyPr>
          <a:lstStyle/>
          <a:p>
            <a:pPr lvl="0" indent="660400" algn="just">
              <a:lnSpc>
                <a:spcPct val="150000"/>
              </a:lnSpc>
            </a:pPr>
            <a:r>
              <a:rPr lang="zh-CN" altLang="zh-CN" sz="2600" kern="100" dirty="0">
                <a:solidFill>
                  <a:prstClr val="black"/>
                </a:solidFill>
                <a:latin typeface="Times New Roman" panose="02020603050405020304"/>
                <a:ea typeface="华文细黑" panose="02010600040101010101" charset="-122"/>
                <a:cs typeface="Times New Roman" panose="02020603050405020304"/>
              </a:rPr>
              <a:t>这类诗常用的手法有：</a:t>
            </a:r>
            <a:r>
              <a:rPr lang="en-US" altLang="zh-CN" sz="2600" kern="100" dirty="0">
                <a:solidFill>
                  <a:prstClr val="black"/>
                </a:solidFill>
                <a:latin typeface="宋体" panose="02010600030101010101" pitchFamily="2" charset="-122"/>
                <a:ea typeface="华文细黑" panose="02010600040101010101" charset="-122"/>
                <a:cs typeface="Times New Roman" panose="02020603050405020304"/>
              </a:rPr>
              <a:t>①</a:t>
            </a:r>
            <a:r>
              <a:rPr lang="zh-CN" altLang="zh-CN" sz="2600" kern="100" dirty="0">
                <a:solidFill>
                  <a:prstClr val="black"/>
                </a:solidFill>
                <a:latin typeface="Times New Roman" panose="02020603050405020304"/>
                <a:ea typeface="华文细黑" panose="02010600040101010101" charset="-122"/>
                <a:cs typeface="Times New Roman" panose="02020603050405020304"/>
              </a:rPr>
              <a:t>借景抒情</a:t>
            </a:r>
            <a:r>
              <a:rPr lang="en-US" altLang="zh-CN" sz="2600" kern="100" dirty="0">
                <a:solidFill>
                  <a:prstClr val="black"/>
                </a:solidFill>
                <a:latin typeface="Times New Roman" panose="02020603050405020304"/>
                <a:ea typeface="华文细黑" panose="02010600040101010101" charset="-122"/>
                <a:cs typeface="Courier New" panose="02070309020205020404"/>
              </a:rPr>
              <a:t>(</a:t>
            </a:r>
            <a:r>
              <a:rPr lang="zh-CN" altLang="zh-CN" sz="2600" kern="100" dirty="0">
                <a:solidFill>
                  <a:prstClr val="black"/>
                </a:solidFill>
                <a:latin typeface="Times New Roman" panose="02020603050405020304"/>
                <a:ea typeface="华文细黑" panose="02010600040101010101" charset="-122"/>
                <a:cs typeface="Times New Roman" panose="02020603050405020304"/>
              </a:rPr>
              <a:t>融情于景</a:t>
            </a:r>
            <a:r>
              <a:rPr lang="en-US" altLang="zh-CN" sz="2600" kern="100" dirty="0">
                <a:solidFill>
                  <a:prstClr val="black"/>
                </a:solidFill>
                <a:latin typeface="Times New Roman" panose="02020603050405020304"/>
                <a:ea typeface="华文细黑" panose="02010600040101010101" charset="-122"/>
                <a:cs typeface="Courier New" panose="02070309020205020404"/>
              </a:rPr>
              <a:t>)</a:t>
            </a:r>
            <a:r>
              <a:rPr lang="zh-CN" altLang="zh-CN" sz="2600" kern="100" dirty="0">
                <a:solidFill>
                  <a:prstClr val="black"/>
                </a:solidFill>
                <a:latin typeface="Times New Roman" panose="02020603050405020304"/>
                <a:ea typeface="华文细黑" panose="02010600040101010101" charset="-122"/>
                <a:cs typeface="Times New Roman" panose="02020603050405020304"/>
              </a:rPr>
              <a:t>，</a:t>
            </a:r>
            <a:r>
              <a:rPr lang="en-US" altLang="zh-CN" sz="2600" kern="100" dirty="0">
                <a:solidFill>
                  <a:prstClr val="black"/>
                </a:solidFill>
                <a:latin typeface="宋体" panose="02010600030101010101" pitchFamily="2" charset="-122"/>
                <a:ea typeface="华文细黑" panose="02010600040101010101" charset="-122"/>
                <a:cs typeface="Times New Roman" panose="02020603050405020304"/>
              </a:rPr>
              <a:t>②</a:t>
            </a:r>
            <a:r>
              <a:rPr lang="zh-CN" altLang="zh-CN" sz="2600" kern="100" dirty="0">
                <a:solidFill>
                  <a:prstClr val="black"/>
                </a:solidFill>
                <a:latin typeface="Times New Roman" panose="02020603050405020304"/>
                <a:ea typeface="华文细黑" panose="02010600040101010101" charset="-122"/>
                <a:cs typeface="Times New Roman" panose="02020603050405020304"/>
              </a:rPr>
              <a:t>想象</a:t>
            </a:r>
            <a:r>
              <a:rPr lang="zh-CN" altLang="zh-CN" sz="2600" kern="100" dirty="0" smtClean="0">
                <a:solidFill>
                  <a:prstClr val="black"/>
                </a:solidFill>
                <a:latin typeface="Times New Roman" panose="02020603050405020304"/>
                <a:ea typeface="华文细黑" panose="02010600040101010101" charset="-122"/>
                <a:cs typeface="Times New Roman" panose="02020603050405020304"/>
              </a:rPr>
              <a:t>、</a:t>
            </a:r>
            <a:endParaRPr lang="en-US" altLang="zh-CN" sz="2600" kern="100" dirty="0" smtClean="0">
              <a:solidFill>
                <a:prstClr val="black"/>
              </a:solidFill>
              <a:latin typeface="Times New Roman" panose="02020603050405020304"/>
              <a:ea typeface="华文细黑" panose="02010600040101010101" charset="-122"/>
              <a:cs typeface="Times New Roman" panose="02020603050405020304"/>
            </a:endParaRPr>
          </a:p>
          <a:p>
            <a:pPr lvl="0" indent="660400" algn="just">
              <a:lnSpc>
                <a:spcPct val="150000"/>
              </a:lnSpc>
            </a:pPr>
            <a:r>
              <a:rPr lang="zh-CN" altLang="zh-CN" sz="2600" kern="100" dirty="0" smtClean="0">
                <a:solidFill>
                  <a:prstClr val="black"/>
                </a:solidFill>
                <a:latin typeface="Times New Roman" panose="02020603050405020304"/>
                <a:ea typeface="华文细黑" panose="02010600040101010101" charset="-122"/>
                <a:cs typeface="Times New Roman" panose="02020603050405020304"/>
              </a:rPr>
              <a:t>虚实</a:t>
            </a:r>
            <a:r>
              <a:rPr lang="zh-CN" altLang="zh-CN" sz="2600" kern="100" dirty="0">
                <a:solidFill>
                  <a:prstClr val="black"/>
                </a:solidFill>
                <a:latin typeface="Times New Roman" panose="02020603050405020304"/>
                <a:ea typeface="华文细黑" panose="02010600040101010101" charset="-122"/>
                <a:cs typeface="Times New Roman" panose="02020603050405020304"/>
              </a:rPr>
              <a:t>相生，</a:t>
            </a:r>
            <a:r>
              <a:rPr lang="en-US" altLang="zh-CN" sz="2600" kern="100" dirty="0">
                <a:solidFill>
                  <a:prstClr val="black"/>
                </a:solidFill>
                <a:latin typeface="宋体" panose="02010600030101010101" pitchFamily="2" charset="-122"/>
                <a:ea typeface="华文细黑" panose="02010600040101010101" charset="-122"/>
                <a:cs typeface="Times New Roman" panose="02020603050405020304"/>
              </a:rPr>
              <a:t>③</a:t>
            </a:r>
            <a:r>
              <a:rPr lang="zh-CN" altLang="zh-CN" sz="2600" kern="100" dirty="0">
                <a:solidFill>
                  <a:prstClr val="black"/>
                </a:solidFill>
                <a:latin typeface="Times New Roman" panose="02020603050405020304"/>
                <a:ea typeface="华文细黑" panose="02010600040101010101" charset="-122"/>
                <a:cs typeface="Times New Roman" panose="02020603050405020304"/>
              </a:rPr>
              <a:t>比喻，</a:t>
            </a:r>
            <a:r>
              <a:rPr lang="en-US" altLang="zh-CN" sz="2600" kern="100" dirty="0">
                <a:solidFill>
                  <a:prstClr val="black"/>
                </a:solidFill>
                <a:latin typeface="宋体" panose="02010600030101010101" pitchFamily="2" charset="-122"/>
                <a:ea typeface="华文细黑" panose="02010600040101010101" charset="-122"/>
                <a:cs typeface="Times New Roman" panose="02020603050405020304"/>
              </a:rPr>
              <a:t>④</a:t>
            </a:r>
            <a:r>
              <a:rPr lang="zh-CN" altLang="zh-CN" sz="2600" kern="100" dirty="0">
                <a:solidFill>
                  <a:prstClr val="black"/>
                </a:solidFill>
                <a:latin typeface="Times New Roman" panose="02020603050405020304"/>
                <a:ea typeface="华文细黑" panose="02010600040101010101" charset="-122"/>
                <a:cs typeface="Times New Roman" panose="02020603050405020304"/>
              </a:rPr>
              <a:t>衬托、烘托。</a:t>
            </a:r>
            <a:endParaRPr lang="zh-CN" altLang="zh-CN" sz="2600" kern="100" dirty="0">
              <a:solidFill>
                <a:prstClr val="black"/>
              </a:solidFill>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t="-25000" b="-25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txBox="1">
            <a:spLocks noChangeArrowheads="1"/>
          </p:cNvSpPr>
          <p:nvPr/>
        </p:nvSpPr>
        <p:spPr>
          <a:xfrm>
            <a:off x="1111423" y="2026369"/>
            <a:ext cx="7772400" cy="1102519"/>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羁旅思乡诗（思乡怀远诗）</a:t>
            </a:r>
            <a:endParaRPr kumimoji="0" lang="zh-CN" altLang="en-US" sz="4400" b="1" i="0" u="none" strike="noStrike" kern="1200" cap="none" spc="0" normalizeH="0" baseline="0" noProof="0" smtClean="0">
              <a:ln>
                <a:noFill/>
              </a:ln>
              <a:solidFill>
                <a:schemeClr val="tx1"/>
              </a:solidFill>
              <a:effectLst/>
              <a:uLnTx/>
              <a:uFillTx/>
              <a:latin typeface="+mj-lt"/>
              <a:ea typeface="+mj-ea"/>
              <a:cs typeface="+mj-cs"/>
            </a:endParaRPr>
          </a:p>
        </p:txBody>
      </p:sp>
      <p:sp>
        <p:nvSpPr>
          <p:cNvPr id="5" name="Rectangle 3"/>
          <p:cNvSpPr>
            <a:spLocks noChangeArrowheads="1"/>
          </p:cNvSpPr>
          <p:nvPr/>
        </p:nvSpPr>
        <p:spPr bwMode="auto">
          <a:xfrm>
            <a:off x="1187624" y="1059582"/>
            <a:ext cx="4145687" cy="769441"/>
          </a:xfrm>
          <a:prstGeom prst="rect">
            <a:avLst/>
          </a:prstGeom>
          <a:noFill/>
          <a:ln w="9525">
            <a:noFill/>
            <a:miter lim="800000"/>
          </a:ln>
        </p:spPr>
        <p:txBody>
          <a:bodyPr wrap="none">
            <a:spAutoFit/>
          </a:bodyPr>
          <a:lstStyle/>
          <a:p>
            <a:r>
              <a:rPr lang="zh-CN" altLang="en-US" sz="4400" b="1" dirty="0">
                <a:solidFill>
                  <a:srgbClr val="CC0000"/>
                </a:solidFill>
                <a:ea typeface="汉仪柏青体简" pitchFamily="2" charset="-122"/>
              </a:rPr>
              <a:t>何人不起故园情</a:t>
            </a:r>
            <a:endParaRPr lang="zh-CN" altLang="en-US" sz="4400" b="1" dirty="0">
              <a:solidFill>
                <a:srgbClr val="CC0000"/>
              </a:solidFill>
              <a:ea typeface="汉仪柏青体简"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zh-CN" altLang="en-US" sz="4000" b="1" dirty="0" smtClean="0"/>
              <a:t>一、什么是羁旅思乡诗</a:t>
            </a:r>
            <a:br>
              <a:rPr lang="zh-CN" altLang="en-US" sz="4000" b="1" dirty="0" smtClean="0"/>
            </a:br>
            <a:endParaRPr lang="zh-CN" altLang="en-US" sz="4000" b="1" dirty="0" smtClean="0"/>
          </a:p>
        </p:txBody>
      </p:sp>
      <p:sp>
        <p:nvSpPr>
          <p:cNvPr id="23555" name="Rectangle 3"/>
          <p:cNvSpPr>
            <a:spLocks noGrp="1" noChangeArrowheads="1"/>
          </p:cNvSpPr>
          <p:nvPr>
            <p:ph idx="1"/>
          </p:nvPr>
        </p:nvSpPr>
        <p:spPr>
          <a:xfrm>
            <a:off x="533400" y="1200150"/>
            <a:ext cx="8610600" cy="4972050"/>
          </a:xfrm>
        </p:spPr>
        <p:txBody>
          <a:bodyPr/>
          <a:lstStyle/>
          <a:p>
            <a:pPr eaLnBrk="1" hangingPunct="1">
              <a:lnSpc>
                <a:spcPct val="120000"/>
              </a:lnSpc>
            </a:pPr>
            <a:r>
              <a:rPr lang="zh-CN" altLang="en-US" b="1" dirty="0" smtClean="0"/>
              <a:t>羁旅行役思乡诗歌，所写内容无非是抒情主人公旅途中的所见所闻、 所思所想、所感所叹。指滞留他乡很久而不能回家所产生的思乡及思亲之情。游客浪子，眼中所见、耳中所闻、心中所感都包含着由此触发的对遥远故乡的眺望，对亲友的思念。</a:t>
            </a:r>
            <a:endParaRPr lang="zh-CN" altLang="en-US"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1348" name="Rectangle 4"/>
          <p:cNvSpPr>
            <a:spLocks noGrp="1" noChangeArrowheads="1"/>
          </p:cNvSpPr>
          <p:nvPr>
            <p:ph idx="1"/>
          </p:nvPr>
        </p:nvSpPr>
        <p:spPr>
          <a:xfrm>
            <a:off x="228600" y="514350"/>
            <a:ext cx="8610600" cy="4629150"/>
          </a:xfrm>
        </p:spPr>
        <p:txBody>
          <a:bodyPr/>
          <a:lstStyle/>
          <a:p>
            <a:pPr eaLnBrk="1" hangingPunct="1">
              <a:lnSpc>
                <a:spcPct val="120000"/>
              </a:lnSpc>
            </a:pPr>
            <a:r>
              <a:rPr lang="zh-CN" altLang="en-US" sz="2400" b="1" dirty="0" smtClean="0">
                <a:solidFill>
                  <a:srgbClr val="FF0000"/>
                </a:solidFill>
              </a:rPr>
              <a:t>如何解读此类诗歌？</a:t>
            </a:r>
            <a:r>
              <a:rPr lang="zh-CN" altLang="en-US" sz="2400" b="1" dirty="0" smtClean="0"/>
              <a:t>       </a:t>
            </a:r>
            <a:endParaRPr lang="zh-CN" altLang="en-US" sz="2400" b="1" dirty="0" smtClean="0"/>
          </a:p>
          <a:p>
            <a:pPr eaLnBrk="1" hangingPunct="1">
              <a:lnSpc>
                <a:spcPct val="120000"/>
              </a:lnSpc>
            </a:pPr>
            <a:r>
              <a:rPr lang="en-US" altLang="zh-CN" sz="2400" b="1" dirty="0" smtClean="0">
                <a:solidFill>
                  <a:srgbClr val="0000CC"/>
                </a:solidFill>
              </a:rPr>
              <a:t>1</a:t>
            </a:r>
            <a:r>
              <a:rPr lang="zh-CN" altLang="en-US" sz="2400" b="1" dirty="0" smtClean="0">
                <a:solidFill>
                  <a:srgbClr val="0000CC"/>
                </a:solidFill>
              </a:rPr>
              <a:t>、基本了解诗人的历史和遭遇。（知人论诗）</a:t>
            </a:r>
            <a:endParaRPr lang="zh-CN" altLang="en-US" sz="2400" b="1" dirty="0" smtClean="0">
              <a:solidFill>
                <a:srgbClr val="0000CC"/>
              </a:solidFill>
            </a:endParaRPr>
          </a:p>
          <a:p>
            <a:pPr eaLnBrk="1" hangingPunct="1">
              <a:lnSpc>
                <a:spcPct val="120000"/>
              </a:lnSpc>
            </a:pPr>
            <a:r>
              <a:rPr lang="en-US" altLang="zh-CN" sz="2400" b="1" dirty="0" smtClean="0">
                <a:solidFill>
                  <a:srgbClr val="0000CC"/>
                </a:solidFill>
              </a:rPr>
              <a:t>2</a:t>
            </a:r>
            <a:r>
              <a:rPr lang="zh-CN" altLang="en-US" sz="2400" b="1" dirty="0" smtClean="0">
                <a:solidFill>
                  <a:srgbClr val="0000CC"/>
                </a:solidFill>
              </a:rPr>
              <a:t>、注意诗中所写之景。（析景语）</a:t>
            </a:r>
            <a:endParaRPr lang="zh-CN" altLang="en-US" sz="2400" b="1" dirty="0" smtClean="0">
              <a:solidFill>
                <a:srgbClr val="0000CC"/>
              </a:solidFill>
            </a:endParaRPr>
          </a:p>
          <a:p>
            <a:pPr eaLnBrk="1" hangingPunct="1">
              <a:lnSpc>
                <a:spcPct val="120000"/>
              </a:lnSpc>
            </a:pPr>
            <a:r>
              <a:rPr lang="en-US" altLang="zh-CN" sz="2400" b="1" dirty="0" smtClean="0">
                <a:solidFill>
                  <a:srgbClr val="0000CC"/>
                </a:solidFill>
              </a:rPr>
              <a:t>3</a:t>
            </a:r>
            <a:r>
              <a:rPr lang="zh-CN" altLang="en-US" sz="2400" b="1" dirty="0" smtClean="0">
                <a:solidFill>
                  <a:srgbClr val="0000CC"/>
                </a:solidFill>
              </a:rPr>
              <a:t>、弄清诗人所思所想和诗中寄寓的复杂感情。</a:t>
            </a:r>
            <a:endParaRPr lang="zh-CN" altLang="en-US" sz="2400" b="1" dirty="0" smtClean="0">
              <a:solidFill>
                <a:srgbClr val="0000CC"/>
              </a:solidFill>
            </a:endParaRPr>
          </a:p>
          <a:p>
            <a:pPr eaLnBrk="1" hangingPunct="1">
              <a:lnSpc>
                <a:spcPct val="120000"/>
              </a:lnSpc>
            </a:pPr>
            <a:r>
              <a:rPr lang="zh-CN" altLang="en-US" sz="2400" b="1" dirty="0" smtClean="0"/>
              <a:t>如温庭筠</a:t>
            </a:r>
            <a:r>
              <a:rPr lang="en-US" altLang="zh-CN" sz="2400" b="1" dirty="0" smtClean="0"/>
              <a:t>《</a:t>
            </a:r>
            <a:r>
              <a:rPr lang="zh-CN" altLang="en-US" sz="2400" b="1" dirty="0" smtClean="0"/>
              <a:t>商山早行</a:t>
            </a:r>
            <a:r>
              <a:rPr lang="en-US" altLang="zh-CN" sz="2400" b="1" dirty="0" smtClean="0"/>
              <a:t>》</a:t>
            </a:r>
            <a:r>
              <a:rPr lang="zh-CN" altLang="en-US" sz="2400" b="1" dirty="0" smtClean="0"/>
              <a:t>中的名句“鸡声茅店月，人迹板桥霜”，历来被人传诵，它塑造了旅客闻鸡而起赶路的特有情景和特定气氛，从而进一步勾起诗人</a:t>
            </a:r>
            <a:r>
              <a:rPr lang="zh-CN" altLang="en-US" sz="2400" b="1" dirty="0" smtClean="0">
                <a:solidFill>
                  <a:srgbClr val="0000CC"/>
                </a:solidFill>
              </a:rPr>
              <a:t>思乡之情</a:t>
            </a:r>
            <a:r>
              <a:rPr lang="zh-CN" altLang="en-US" sz="2400" b="1" dirty="0" smtClean="0"/>
              <a:t>。</a:t>
            </a:r>
            <a:endParaRPr lang="zh-CN" altLang="en-US" sz="2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1348">
                                            <p:txEl>
                                              <p:pRg st="0" end="0"/>
                                            </p:txEl>
                                          </p:spTgt>
                                        </p:tgtEl>
                                        <p:attrNameLst>
                                          <p:attrName>style.visibility</p:attrName>
                                        </p:attrNameLst>
                                      </p:cBhvr>
                                      <p:to>
                                        <p:strVal val="visible"/>
                                      </p:to>
                                    </p:set>
                                    <p:animEffect transition="in" filter="blinds(horizontal)">
                                      <p:cBhvr>
                                        <p:cTn id="7" dur="500"/>
                                        <p:tgtEl>
                                          <p:spTgt spid="4413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8">
                                            <p:txEl>
                                              <p:pRg st="1" end="1"/>
                                            </p:txEl>
                                          </p:spTgt>
                                        </p:tgtEl>
                                        <p:attrNameLst>
                                          <p:attrName>style.visibility</p:attrName>
                                        </p:attrNameLst>
                                      </p:cBhvr>
                                      <p:to>
                                        <p:strVal val="visible"/>
                                      </p:to>
                                    </p:set>
                                    <p:animEffect transition="in" filter="blinds(horizontal)">
                                      <p:cBhvr>
                                        <p:cTn id="12" dur="500"/>
                                        <p:tgtEl>
                                          <p:spTgt spid="4413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1348">
                                            <p:txEl>
                                              <p:pRg st="2" end="2"/>
                                            </p:txEl>
                                          </p:spTgt>
                                        </p:tgtEl>
                                        <p:attrNameLst>
                                          <p:attrName>style.visibility</p:attrName>
                                        </p:attrNameLst>
                                      </p:cBhvr>
                                      <p:to>
                                        <p:strVal val="visible"/>
                                      </p:to>
                                    </p:set>
                                    <p:animEffect transition="in" filter="blinds(horizontal)">
                                      <p:cBhvr>
                                        <p:cTn id="17" dur="500"/>
                                        <p:tgtEl>
                                          <p:spTgt spid="4413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1348">
                                            <p:txEl>
                                              <p:pRg st="3" end="3"/>
                                            </p:txEl>
                                          </p:spTgt>
                                        </p:tgtEl>
                                        <p:attrNameLst>
                                          <p:attrName>style.visibility</p:attrName>
                                        </p:attrNameLst>
                                      </p:cBhvr>
                                      <p:to>
                                        <p:strVal val="visible"/>
                                      </p:to>
                                    </p:set>
                                    <p:animEffect transition="in" filter="blinds(horizontal)">
                                      <p:cBhvr>
                                        <p:cTn id="22" dur="500"/>
                                        <p:tgtEl>
                                          <p:spTgt spid="4413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1348">
                                            <p:txEl>
                                              <p:pRg st="4" end="4"/>
                                            </p:txEl>
                                          </p:spTgt>
                                        </p:tgtEl>
                                        <p:attrNameLst>
                                          <p:attrName>style.visibility</p:attrName>
                                        </p:attrNameLst>
                                      </p:cBhvr>
                                      <p:to>
                                        <p:strVal val="visible"/>
                                      </p:to>
                                    </p:set>
                                    <p:animEffect transition="in" filter="blinds(horizontal)">
                                      <p:cBhvr>
                                        <p:cTn id="27" dur="500"/>
                                        <p:tgtEl>
                                          <p:spTgt spid="4413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339502"/>
            <a:ext cx="8856984" cy="4013406"/>
          </a:xfrm>
          <a:prstGeom prst="rect">
            <a:avLst/>
          </a:prstGeom>
        </p:spPr>
        <p:txBody>
          <a:bodyPr wrap="square">
            <a:spAutoFit/>
          </a:bodyPr>
          <a:lstStyle/>
          <a:p>
            <a:pPr indent="660400">
              <a:lnSpc>
                <a:spcPct val="140000"/>
              </a:lnSpc>
              <a:spcAft>
                <a:spcPts val="0"/>
              </a:spcAft>
            </a:pPr>
            <a:r>
              <a:rPr lang="zh-CN" altLang="zh-CN" sz="2600" kern="100" dirty="0">
                <a:solidFill>
                  <a:srgbClr val="FF0000"/>
                </a:solidFill>
                <a:latin typeface="Times New Roman" panose="02020603050405020304"/>
                <a:ea typeface="华文细黑" panose="02010600040101010101" charset="-122"/>
                <a:cs typeface="Times New Roman" panose="02020603050405020304"/>
              </a:rPr>
              <a:t>其次，领悟诗人溢于景物的情感</a:t>
            </a:r>
            <a:r>
              <a:rPr lang="zh-CN" altLang="zh-CN" sz="2600" kern="100" dirty="0" smtClean="0">
                <a:solidFill>
                  <a:srgbClr val="FF0000"/>
                </a:solidFill>
                <a:latin typeface="Times New Roman" panose="02020603050405020304"/>
                <a:ea typeface="华文细黑" panose="02010600040101010101" charset="-122"/>
                <a:cs typeface="Times New Roman" panose="02020603050405020304"/>
              </a:rPr>
              <a:t>。</a:t>
            </a:r>
            <a:r>
              <a:rPr lang="zh-CN" altLang="zh-CN" sz="2600" kern="100" dirty="0" smtClean="0">
                <a:latin typeface="Times New Roman" panose="02020603050405020304"/>
                <a:ea typeface="华文细黑" panose="02010600040101010101" charset="-122"/>
                <a:cs typeface="Times New Roman" panose="02020603050405020304"/>
              </a:rPr>
              <a:t>山</a:t>
            </a:r>
            <a:r>
              <a:rPr lang="zh-CN" altLang="zh-CN" sz="2600" kern="100" dirty="0">
                <a:latin typeface="Times New Roman" panose="02020603050405020304"/>
                <a:ea typeface="华文细黑" panose="02010600040101010101" charset="-122"/>
                <a:cs typeface="Times New Roman" panose="02020603050405020304"/>
              </a:rPr>
              <a:t>水田园诗表达的</a:t>
            </a:r>
            <a:r>
              <a:rPr lang="zh-CN" altLang="zh-CN" sz="2600" kern="100" dirty="0" smtClean="0">
                <a:latin typeface="Times New Roman" panose="02020603050405020304"/>
                <a:ea typeface="华文细黑" panose="02010600040101010101" charset="-122"/>
                <a:cs typeface="Times New Roman" panose="02020603050405020304"/>
              </a:rPr>
              <a:t>常见</a:t>
            </a:r>
            <a:r>
              <a:rPr lang="zh-CN" altLang="zh-CN" sz="2600" kern="100" dirty="0">
                <a:latin typeface="Times New Roman" panose="02020603050405020304"/>
                <a:ea typeface="华文细黑" panose="02010600040101010101" charset="-122"/>
                <a:cs typeface="Times New Roman" panose="02020603050405020304"/>
              </a:rPr>
              <a:t>的思想情感有：热爱自然，对宁静、平和、归隐</a:t>
            </a:r>
            <a:r>
              <a:rPr lang="zh-CN" altLang="zh-CN" sz="2600" kern="100" dirty="0" smtClean="0">
                <a:latin typeface="Times New Roman" panose="02020603050405020304"/>
                <a:ea typeface="华文细黑" panose="02010600040101010101" charset="-122"/>
                <a:cs typeface="Times New Roman" panose="02020603050405020304"/>
              </a:rPr>
              <a:t>生活的</a:t>
            </a:r>
            <a:r>
              <a:rPr lang="zh-CN" altLang="zh-CN" sz="2600" kern="100" dirty="0">
                <a:latin typeface="Times New Roman" panose="02020603050405020304"/>
                <a:ea typeface="华文细黑" panose="02010600040101010101" charset="-122"/>
                <a:cs typeface="Times New Roman" panose="02020603050405020304"/>
              </a:rPr>
              <a:t>向往，闲适自得的心情，对现实的不满和怀才不遇</a:t>
            </a:r>
            <a:r>
              <a:rPr lang="zh-CN" altLang="zh-CN" sz="2600" kern="100" dirty="0" smtClean="0">
                <a:latin typeface="Times New Roman" panose="02020603050405020304"/>
                <a:ea typeface="华文细黑" panose="02010600040101010101" charset="-122"/>
                <a:cs typeface="Times New Roman" panose="02020603050405020304"/>
              </a:rPr>
              <a:t>的苦闷</a:t>
            </a:r>
            <a:r>
              <a:rPr lang="zh-CN" altLang="zh-CN" sz="2600" kern="100" dirty="0">
                <a:latin typeface="Times New Roman" panose="02020603050405020304"/>
                <a:ea typeface="华文细黑" panose="02010600040101010101" charset="-122"/>
                <a:cs typeface="Times New Roman" panose="02020603050405020304"/>
              </a:rPr>
              <a:t>。另有抒写自己遗世独立的高尚情怀和隐居生活</a:t>
            </a:r>
            <a:r>
              <a:rPr lang="zh-CN" altLang="zh-CN" sz="2600" kern="100" dirty="0" smtClean="0">
                <a:latin typeface="Times New Roman" panose="02020603050405020304"/>
                <a:ea typeface="华文细黑" panose="02010600040101010101" charset="-122"/>
                <a:cs typeface="Times New Roman" panose="02020603050405020304"/>
              </a:rPr>
              <a:t>的幽寂</a:t>
            </a:r>
            <a:r>
              <a:rPr lang="zh-CN" altLang="zh-CN" sz="2600" kern="100" dirty="0">
                <a:latin typeface="Times New Roman" panose="02020603050405020304"/>
                <a:ea typeface="华文细黑" panose="02010600040101010101" charset="-122"/>
                <a:cs typeface="Times New Roman" panose="02020603050405020304"/>
              </a:rPr>
              <a:t>高雅，歌颂劳动生活以及在劳动中与农民的深情</a:t>
            </a:r>
            <a:r>
              <a:rPr lang="zh-CN" altLang="zh-CN" sz="2600" kern="100" dirty="0" smtClean="0">
                <a:latin typeface="Times New Roman" panose="02020603050405020304"/>
                <a:ea typeface="华文细黑" panose="02010600040101010101" charset="-122"/>
                <a:cs typeface="Times New Roman" panose="02020603050405020304"/>
              </a:rPr>
              <a:t>厚谊</a:t>
            </a:r>
            <a:r>
              <a:rPr lang="zh-CN" altLang="zh-CN" sz="2600" kern="100" dirty="0">
                <a:latin typeface="Times New Roman" panose="02020603050405020304"/>
                <a:ea typeface="华文细黑" panose="02010600040101010101" charset="-122"/>
                <a:cs typeface="Times New Roman" panose="02020603050405020304"/>
              </a:rPr>
              <a:t>等</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1050" kern="100" dirty="0" smtClean="0">
              <a:latin typeface="宋体" panose="02010600030101010101" pitchFamily="2" charset="-122"/>
              <a:cs typeface="Courier New" panose="02070309020205020404"/>
            </a:endParaRPr>
          </a:p>
          <a:p>
            <a:pPr indent="660400">
              <a:lnSpc>
                <a:spcPct val="14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山水</a:t>
            </a:r>
            <a:r>
              <a:rPr lang="zh-CN" altLang="zh-CN" sz="2600" kern="100" dirty="0">
                <a:latin typeface="Times New Roman" panose="02020603050405020304"/>
                <a:ea typeface="华文细黑" panose="02010600040101010101" charset="-122"/>
                <a:cs typeface="Times New Roman" panose="02020603050405020304"/>
              </a:rPr>
              <a:t>田园诗写景的方法很多，常见的描写手法有远近</a:t>
            </a:r>
            <a:r>
              <a:rPr lang="zh-CN" altLang="zh-CN" sz="2600" kern="100" dirty="0" smtClean="0">
                <a:latin typeface="Times New Roman" panose="02020603050405020304"/>
                <a:ea typeface="华文细黑" panose="02010600040101010101" charset="-122"/>
                <a:cs typeface="Times New Roman" panose="02020603050405020304"/>
              </a:rPr>
              <a:t>高低</a:t>
            </a:r>
            <a:r>
              <a:rPr lang="zh-CN" altLang="zh-CN" sz="2600" kern="100" dirty="0">
                <a:latin typeface="Times New Roman" panose="02020603050405020304"/>
                <a:ea typeface="华文细黑" panose="02010600040101010101" charset="-122"/>
                <a:cs typeface="Times New Roman" panose="02020603050405020304"/>
              </a:rPr>
              <a:t>结合、视听结合、动静结合、点面结合、白描、</a:t>
            </a:r>
            <a:r>
              <a:rPr lang="zh-CN" altLang="zh-CN" sz="2600" kern="100" dirty="0" smtClean="0">
                <a:latin typeface="Times New Roman" panose="02020603050405020304"/>
                <a:ea typeface="华文细黑" panose="02010600040101010101" charset="-122"/>
                <a:cs typeface="Times New Roman" panose="02020603050405020304"/>
              </a:rPr>
              <a:t>反衬等。</a:t>
            </a:r>
            <a:endParaRPr lang="zh-CN" altLang="zh-CN" sz="1050" kern="100" dirty="0">
              <a:latin typeface="宋体" panose="02010600030101010101" pitchFamily="2" charset="-122"/>
              <a:cs typeface="Courier New" panose="02070309020205020404"/>
            </a:endParaRPr>
          </a:p>
        </p:txBody>
      </p:sp>
      <p:sp>
        <p:nvSpPr>
          <p:cNvPr id="4" name="矩形 3"/>
          <p:cNvSpPr/>
          <p:nvPr/>
        </p:nvSpPr>
        <p:spPr>
          <a:xfrm>
            <a:off x="251520" y="1059582"/>
            <a:ext cx="8712968"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520" y="1635646"/>
            <a:ext cx="3096344"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63888" y="1635646"/>
            <a:ext cx="4896544"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1560" y="2139702"/>
            <a:ext cx="7632848" cy="43204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9512" y="2715766"/>
            <a:ext cx="6408712"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292080" y="3291830"/>
            <a:ext cx="3672408" cy="36004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9512" y="3795886"/>
            <a:ext cx="8064896" cy="43204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1657350"/>
            <a:ext cx="8229600" cy="857250"/>
          </a:xfrm>
        </p:spPr>
        <p:txBody>
          <a:bodyPr/>
          <a:lstStyle/>
          <a:p>
            <a:pPr algn="l" eaLnBrk="1" hangingPunct="1"/>
            <a:r>
              <a:rPr lang="zh-CN" altLang="en-US" b="1" smtClean="0">
                <a:solidFill>
                  <a:schemeClr val="tx1"/>
                </a:solidFill>
              </a:rPr>
              <a:t>思乡缘由</a:t>
            </a:r>
            <a:endParaRPr lang="zh-CN" altLang="en-US" b="1" smtClean="0">
              <a:solidFill>
                <a:schemeClr val="tx1"/>
              </a:solidFill>
            </a:endParaRPr>
          </a:p>
        </p:txBody>
      </p:sp>
      <p:sp>
        <p:nvSpPr>
          <p:cNvPr id="442371" name="Rectangle 3"/>
          <p:cNvSpPr>
            <a:spLocks noGrp="1" noChangeArrowheads="1"/>
          </p:cNvSpPr>
          <p:nvPr>
            <p:ph idx="1"/>
          </p:nvPr>
        </p:nvSpPr>
        <p:spPr>
          <a:xfrm>
            <a:off x="0" y="-452586"/>
            <a:ext cx="8229600" cy="3394472"/>
          </a:xfrm>
        </p:spPr>
        <p:txBody>
          <a:bodyPr/>
          <a:lstStyle/>
          <a:p>
            <a:pPr algn="ctr" eaLnBrk="1" hangingPunct="1">
              <a:buFontTx/>
              <a:buNone/>
            </a:pPr>
            <a:endParaRPr lang="en-US" altLang="zh-CN" b="1" dirty="0" smtClean="0"/>
          </a:p>
          <a:p>
            <a:pPr algn="ctr" eaLnBrk="1" hangingPunct="1">
              <a:buFontTx/>
              <a:buNone/>
            </a:pPr>
            <a:r>
              <a:rPr lang="en-US" altLang="zh-CN" b="1" dirty="0" smtClean="0">
                <a:solidFill>
                  <a:schemeClr val="hlink"/>
                </a:solidFill>
                <a:latin typeface="楷体_GB2312" panose="02010609030101010101" charset="-122"/>
                <a:ea typeface="楷体_GB2312" panose="02010609030101010101" charset="-122"/>
              </a:rPr>
              <a:t>        1.</a:t>
            </a:r>
            <a:r>
              <a:rPr lang="zh-CN" altLang="en-US" b="1" dirty="0" smtClean="0">
                <a:solidFill>
                  <a:schemeClr val="hlink"/>
                </a:solidFill>
                <a:latin typeface="楷体_GB2312" panose="02010609030101010101" charset="-122"/>
                <a:ea typeface="楷体_GB2312" panose="02010609030101010101" charset="-122"/>
              </a:rPr>
              <a:t>战乱频繁（频仍）</a:t>
            </a:r>
            <a:endParaRPr lang="zh-CN" altLang="en-US" b="1" dirty="0" smtClean="0">
              <a:solidFill>
                <a:schemeClr val="hlink"/>
              </a:solidFill>
              <a:latin typeface="楷体_GB2312" panose="02010609030101010101" charset="-122"/>
              <a:ea typeface="楷体_GB2312" panose="02010609030101010101" charset="-122"/>
            </a:endParaRPr>
          </a:p>
          <a:p>
            <a:pPr algn="ctr" eaLnBrk="1" hangingPunct="1">
              <a:buFontTx/>
              <a:buNone/>
            </a:pPr>
            <a:r>
              <a:rPr lang="en-US" altLang="zh-CN" b="1" dirty="0" smtClean="0">
                <a:solidFill>
                  <a:schemeClr val="hlink"/>
                </a:solidFill>
                <a:latin typeface="楷体_GB2312" panose="02010609030101010101" charset="-122"/>
                <a:ea typeface="楷体_GB2312" panose="02010609030101010101" charset="-122"/>
              </a:rPr>
              <a:t>2.</a:t>
            </a:r>
            <a:r>
              <a:rPr lang="zh-CN" altLang="en-US" b="1" dirty="0" smtClean="0">
                <a:solidFill>
                  <a:schemeClr val="hlink"/>
                </a:solidFill>
                <a:latin typeface="楷体_GB2312" panose="02010609030101010101" charset="-122"/>
                <a:ea typeface="楷体_GB2312" panose="02010609030101010101" charset="-122"/>
              </a:rPr>
              <a:t>宦游不归</a:t>
            </a:r>
            <a:endParaRPr lang="zh-CN" altLang="en-US" b="1" dirty="0" smtClean="0">
              <a:solidFill>
                <a:schemeClr val="hlink"/>
              </a:solidFill>
              <a:latin typeface="楷体_GB2312" panose="02010609030101010101" charset="-122"/>
              <a:ea typeface="楷体_GB2312" panose="02010609030101010101" charset="-122"/>
            </a:endParaRPr>
          </a:p>
          <a:p>
            <a:pPr algn="ctr" eaLnBrk="1" hangingPunct="1">
              <a:buFontTx/>
              <a:buNone/>
            </a:pPr>
            <a:r>
              <a:rPr lang="en-US" altLang="zh-CN" b="1" dirty="0" smtClean="0">
                <a:solidFill>
                  <a:schemeClr val="hlink"/>
                </a:solidFill>
                <a:latin typeface="楷体_GB2312" panose="02010609030101010101" charset="-122"/>
                <a:ea typeface="楷体_GB2312" panose="02010609030101010101" charset="-122"/>
              </a:rPr>
              <a:t>3.</a:t>
            </a:r>
            <a:r>
              <a:rPr lang="zh-CN" altLang="en-US" b="1" dirty="0" smtClean="0">
                <a:solidFill>
                  <a:schemeClr val="hlink"/>
                </a:solidFill>
                <a:latin typeface="楷体_GB2312" panose="02010609030101010101" charset="-122"/>
                <a:ea typeface="楷体_GB2312" panose="02010609030101010101" charset="-122"/>
              </a:rPr>
              <a:t>久戍边关</a:t>
            </a:r>
            <a:endParaRPr lang="zh-CN" altLang="en-US" b="1" dirty="0" smtClean="0">
              <a:solidFill>
                <a:schemeClr val="hlink"/>
              </a:solidFill>
              <a:latin typeface="楷体_GB2312" panose="02010609030101010101" charset="-122"/>
              <a:ea typeface="楷体_GB2312" panose="02010609030101010101" charset="-122"/>
            </a:endParaRPr>
          </a:p>
          <a:p>
            <a:pPr algn="ctr" eaLnBrk="1" hangingPunct="1">
              <a:buFontTx/>
              <a:buNone/>
            </a:pPr>
            <a:r>
              <a:rPr lang="en-US" altLang="zh-CN" b="1" dirty="0" smtClean="0">
                <a:solidFill>
                  <a:schemeClr val="hlink"/>
                </a:solidFill>
                <a:latin typeface="楷体_GB2312" panose="02010609030101010101" charset="-122"/>
                <a:ea typeface="楷体_GB2312" panose="02010609030101010101" charset="-122"/>
              </a:rPr>
              <a:t>4.</a:t>
            </a:r>
            <a:r>
              <a:rPr lang="zh-CN" altLang="en-US" b="1" dirty="0" smtClean="0">
                <a:solidFill>
                  <a:schemeClr val="hlink"/>
                </a:solidFill>
                <a:latin typeface="楷体_GB2312" panose="02010609030101010101" charset="-122"/>
                <a:ea typeface="楷体_GB2312" panose="02010609030101010101" charset="-122"/>
              </a:rPr>
              <a:t>山长水阔</a:t>
            </a:r>
            <a:endParaRPr lang="zh-CN" altLang="en-US" b="1" dirty="0" smtClean="0">
              <a:solidFill>
                <a:schemeClr val="hlink"/>
              </a:solidFill>
              <a:latin typeface="楷体_GB2312" panose="02010609030101010101" charset="-122"/>
              <a:ea typeface="楷体_GB2312" panose="02010609030101010101" charset="-122"/>
            </a:endParaRPr>
          </a:p>
          <a:p>
            <a:pPr algn="ctr" eaLnBrk="1" hangingPunct="1">
              <a:buFontTx/>
              <a:buNone/>
            </a:pPr>
            <a:r>
              <a:rPr lang="en-US" altLang="zh-CN" b="1" dirty="0" smtClean="0">
                <a:solidFill>
                  <a:schemeClr val="hlink"/>
                </a:solidFill>
                <a:latin typeface="楷体_GB2312" panose="02010609030101010101" charset="-122"/>
                <a:ea typeface="楷体_GB2312" panose="02010609030101010101" charset="-122"/>
              </a:rPr>
              <a:t>5.</a:t>
            </a:r>
            <a:r>
              <a:rPr lang="zh-CN" altLang="en-US" b="1" dirty="0" smtClean="0">
                <a:solidFill>
                  <a:schemeClr val="hlink"/>
                </a:solidFill>
                <a:latin typeface="楷体_GB2312" panose="02010609030101010101" charset="-122"/>
                <a:ea typeface="楷体_GB2312" panose="02010609030101010101" charset="-122"/>
              </a:rPr>
              <a:t>漂泊在外</a:t>
            </a:r>
            <a:endParaRPr lang="zh-CN" altLang="en-US" b="1" dirty="0" smtClean="0">
              <a:solidFill>
                <a:schemeClr val="hlink"/>
              </a:solidFill>
              <a:latin typeface="楷体_GB2312" panose="02010609030101010101" charset="-122"/>
              <a:ea typeface="楷体_GB2312" panose="02010609030101010101" charset="-122"/>
            </a:endParaRPr>
          </a:p>
          <a:p>
            <a:pPr algn="ctr" eaLnBrk="1" hangingPunct="1">
              <a:buFontTx/>
              <a:buNone/>
            </a:pPr>
            <a:r>
              <a:rPr lang="en-US" altLang="zh-CN" b="1" dirty="0" smtClean="0">
                <a:solidFill>
                  <a:schemeClr val="hlink"/>
                </a:solidFill>
                <a:latin typeface="楷体_GB2312" panose="02010609030101010101" charset="-122"/>
                <a:ea typeface="楷体_GB2312" panose="02010609030101010101" charset="-122"/>
              </a:rPr>
              <a:t>6.</a:t>
            </a:r>
            <a:r>
              <a:rPr lang="zh-CN" altLang="en-US" b="1" dirty="0" smtClean="0">
                <a:solidFill>
                  <a:schemeClr val="hlink"/>
                </a:solidFill>
                <a:latin typeface="楷体_GB2312" panose="02010609030101010101" charset="-122"/>
                <a:ea typeface="楷体_GB2312" panose="02010609030101010101" charset="-122"/>
              </a:rPr>
              <a:t>贬官异地</a:t>
            </a:r>
            <a:endParaRPr lang="zh-CN" altLang="en-US" b="1" dirty="0" smtClean="0">
              <a:solidFill>
                <a:schemeClr val="hlink"/>
              </a:solidFill>
              <a:latin typeface="楷体_GB2312" panose="02010609030101010101" charset="-122"/>
              <a:ea typeface="楷体_GB2312" panose="02010609030101010101" charset="-122"/>
            </a:endParaRPr>
          </a:p>
          <a:p>
            <a:pPr algn="ctr" eaLnBrk="1" hangingPunct="1">
              <a:buFontTx/>
              <a:buNone/>
            </a:pPr>
            <a:r>
              <a:rPr lang="en-US" altLang="zh-CN" b="1" dirty="0" smtClean="0">
                <a:solidFill>
                  <a:schemeClr val="hlink"/>
                </a:solidFill>
                <a:latin typeface="楷体_GB2312" panose="02010609030101010101" charset="-122"/>
                <a:ea typeface="楷体_GB2312" panose="02010609030101010101" charset="-122"/>
              </a:rPr>
              <a:t>7.</a:t>
            </a:r>
            <a:r>
              <a:rPr lang="zh-CN" altLang="en-US" b="1" dirty="0" smtClean="0">
                <a:solidFill>
                  <a:schemeClr val="hlink"/>
                </a:solidFill>
                <a:latin typeface="楷体_GB2312" panose="02010609030101010101" charset="-122"/>
                <a:ea typeface="楷体_GB2312" panose="02010609030101010101" charset="-122"/>
              </a:rPr>
              <a:t>雁归故乡</a:t>
            </a:r>
            <a:endParaRPr lang="zh-CN" altLang="en-US" b="1" dirty="0" smtClean="0">
              <a:solidFill>
                <a:schemeClr val="hlink"/>
              </a:solidFill>
              <a:latin typeface="楷体_GB2312" panose="02010609030101010101" charset="-122"/>
              <a:ea typeface="楷体_GB2312" panose="02010609030101010101" charset="-122"/>
            </a:endParaRPr>
          </a:p>
          <a:p>
            <a:pPr algn="ctr" eaLnBrk="1" hangingPunct="1">
              <a:buFontTx/>
              <a:buNone/>
            </a:pPr>
            <a:r>
              <a:rPr lang="en-US" altLang="zh-CN" b="1" dirty="0" smtClean="0">
                <a:solidFill>
                  <a:schemeClr val="hlink"/>
                </a:solidFill>
                <a:latin typeface="楷体_GB2312" panose="02010609030101010101" charset="-122"/>
                <a:ea typeface="楷体_GB2312" panose="02010609030101010101" charset="-122"/>
              </a:rPr>
              <a:t>8.</a:t>
            </a:r>
            <a:r>
              <a:rPr lang="zh-CN" altLang="en-US" b="1" dirty="0" smtClean="0">
                <a:solidFill>
                  <a:schemeClr val="hlink"/>
                </a:solidFill>
                <a:latin typeface="楷体_GB2312" panose="02010609030101010101" charset="-122"/>
                <a:ea typeface="楷体_GB2312" panose="02010609030101010101" charset="-122"/>
              </a:rPr>
              <a:t>逢年过节</a:t>
            </a:r>
            <a:endParaRPr lang="zh-CN" altLang="en-US" b="1" dirty="0" smtClean="0">
              <a:solidFill>
                <a:schemeClr val="hlink"/>
              </a:solidFill>
              <a:latin typeface="楷体_GB2312" panose="02010609030101010101" charset="-122"/>
              <a:ea typeface="楷体_GB2312" panose="02010609030101010101" charset="-122"/>
            </a:endParaRPr>
          </a:p>
        </p:txBody>
      </p:sp>
      <p:sp>
        <p:nvSpPr>
          <p:cNvPr id="4" name="矩形 3"/>
          <p:cNvSpPr/>
          <p:nvPr/>
        </p:nvSpPr>
        <p:spPr>
          <a:xfrm>
            <a:off x="5220072" y="3666172"/>
            <a:ext cx="3923928" cy="1477328"/>
          </a:xfrm>
          <a:prstGeom prst="rect">
            <a:avLst/>
          </a:prstGeom>
        </p:spPr>
        <p:txBody>
          <a:bodyPr wrap="square">
            <a:spAutoFit/>
          </a:bodyPr>
          <a:lstStyle/>
          <a:p>
            <a:r>
              <a:rPr lang="zh-CN" altLang="en-US" b="1" dirty="0" smtClean="0">
                <a:solidFill>
                  <a:srgbClr val="0000CC"/>
                </a:solidFill>
              </a:rPr>
              <a:t>特殊的节日，</a:t>
            </a:r>
            <a:r>
              <a:rPr lang="zh-CN" altLang="en-US" b="1" dirty="0" smtClean="0"/>
              <a:t>如冬至、除夕、元宵节、重阳节等重要节日，常常引发旅人的思乡怀人之情。如白居易的</a:t>
            </a:r>
            <a:r>
              <a:rPr lang="en-US" altLang="zh-CN" b="1" dirty="0" smtClean="0"/>
              <a:t>《</a:t>
            </a:r>
            <a:r>
              <a:rPr lang="zh-CN" altLang="en-US" b="1" dirty="0" smtClean="0"/>
              <a:t>邯郸冬至夜思家</a:t>
            </a:r>
            <a:r>
              <a:rPr lang="en-US" altLang="zh-CN" b="1" dirty="0" smtClean="0"/>
              <a:t>》</a:t>
            </a:r>
            <a:r>
              <a:rPr lang="zh-CN" altLang="en-US" b="1" dirty="0" smtClean="0"/>
              <a:t>、高适的</a:t>
            </a:r>
            <a:r>
              <a:rPr lang="en-US" altLang="zh-CN" b="1" dirty="0" smtClean="0"/>
              <a:t>《</a:t>
            </a:r>
            <a:r>
              <a:rPr lang="zh-CN" altLang="en-US" b="1" dirty="0" smtClean="0"/>
              <a:t>除夜作</a:t>
            </a:r>
            <a:r>
              <a:rPr lang="en-US" altLang="zh-CN" b="1" dirty="0" smtClean="0"/>
              <a:t>》</a:t>
            </a:r>
            <a:r>
              <a:rPr lang="zh-CN" altLang="en-US" b="1" dirty="0" smtClean="0"/>
              <a:t>等写于唐朝两个重要的节日</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2371">
                                            <p:txEl>
                                              <p:pRg st="1" end="1"/>
                                            </p:txEl>
                                          </p:spTgt>
                                        </p:tgtEl>
                                        <p:attrNameLst>
                                          <p:attrName>style.visibility</p:attrName>
                                        </p:attrNameLst>
                                      </p:cBhvr>
                                      <p:to>
                                        <p:strVal val="visible"/>
                                      </p:to>
                                    </p:set>
                                    <p:anim calcmode="lin" valueType="num">
                                      <p:cBhvr additive="base">
                                        <p:cTn id="7" dur="500" fill="hold"/>
                                        <p:tgtEl>
                                          <p:spTgt spid="4423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2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2371">
                                            <p:txEl>
                                              <p:pRg st="2" end="2"/>
                                            </p:txEl>
                                          </p:spTgt>
                                        </p:tgtEl>
                                        <p:attrNameLst>
                                          <p:attrName>style.visibility</p:attrName>
                                        </p:attrNameLst>
                                      </p:cBhvr>
                                      <p:to>
                                        <p:strVal val="visible"/>
                                      </p:to>
                                    </p:set>
                                    <p:anim calcmode="lin" valueType="num">
                                      <p:cBhvr additive="base">
                                        <p:cTn id="13" dur="500" fill="hold"/>
                                        <p:tgtEl>
                                          <p:spTgt spid="4423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23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2371">
                                            <p:txEl>
                                              <p:pRg st="3" end="3"/>
                                            </p:txEl>
                                          </p:spTgt>
                                        </p:tgtEl>
                                        <p:attrNameLst>
                                          <p:attrName>style.visibility</p:attrName>
                                        </p:attrNameLst>
                                      </p:cBhvr>
                                      <p:to>
                                        <p:strVal val="visible"/>
                                      </p:to>
                                    </p:set>
                                    <p:anim calcmode="lin" valueType="num">
                                      <p:cBhvr additive="base">
                                        <p:cTn id="19" dur="500" fill="hold"/>
                                        <p:tgtEl>
                                          <p:spTgt spid="4423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2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2371">
                                            <p:txEl>
                                              <p:pRg st="4" end="4"/>
                                            </p:txEl>
                                          </p:spTgt>
                                        </p:tgtEl>
                                        <p:attrNameLst>
                                          <p:attrName>style.visibility</p:attrName>
                                        </p:attrNameLst>
                                      </p:cBhvr>
                                      <p:to>
                                        <p:strVal val="visible"/>
                                      </p:to>
                                    </p:set>
                                    <p:anim calcmode="lin" valueType="num">
                                      <p:cBhvr additive="base">
                                        <p:cTn id="25" dur="500" fill="hold"/>
                                        <p:tgtEl>
                                          <p:spTgt spid="4423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23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2371">
                                            <p:txEl>
                                              <p:pRg st="5" end="5"/>
                                            </p:txEl>
                                          </p:spTgt>
                                        </p:tgtEl>
                                        <p:attrNameLst>
                                          <p:attrName>style.visibility</p:attrName>
                                        </p:attrNameLst>
                                      </p:cBhvr>
                                      <p:to>
                                        <p:strVal val="visible"/>
                                      </p:to>
                                    </p:set>
                                    <p:anim calcmode="lin" valueType="num">
                                      <p:cBhvr additive="base">
                                        <p:cTn id="31" dur="500" fill="hold"/>
                                        <p:tgtEl>
                                          <p:spTgt spid="4423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23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42371">
                                            <p:txEl>
                                              <p:pRg st="6" end="6"/>
                                            </p:txEl>
                                          </p:spTgt>
                                        </p:tgtEl>
                                        <p:attrNameLst>
                                          <p:attrName>style.visibility</p:attrName>
                                        </p:attrNameLst>
                                      </p:cBhvr>
                                      <p:to>
                                        <p:strVal val="visible"/>
                                      </p:to>
                                    </p:set>
                                    <p:anim calcmode="lin" valueType="num">
                                      <p:cBhvr additive="base">
                                        <p:cTn id="37" dur="500" fill="hold"/>
                                        <p:tgtEl>
                                          <p:spTgt spid="44237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423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42371">
                                            <p:txEl>
                                              <p:pRg st="7" end="7"/>
                                            </p:txEl>
                                          </p:spTgt>
                                        </p:tgtEl>
                                        <p:attrNameLst>
                                          <p:attrName>style.visibility</p:attrName>
                                        </p:attrNameLst>
                                      </p:cBhvr>
                                      <p:to>
                                        <p:strVal val="visible"/>
                                      </p:to>
                                    </p:set>
                                    <p:anim calcmode="lin" valueType="num">
                                      <p:cBhvr additive="base">
                                        <p:cTn id="43" dur="500" fill="hold"/>
                                        <p:tgtEl>
                                          <p:spTgt spid="44237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423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42371">
                                            <p:txEl>
                                              <p:pRg st="8" end="8"/>
                                            </p:txEl>
                                          </p:spTgt>
                                        </p:tgtEl>
                                        <p:attrNameLst>
                                          <p:attrName>style.visibility</p:attrName>
                                        </p:attrNameLst>
                                      </p:cBhvr>
                                      <p:to>
                                        <p:strVal val="visible"/>
                                      </p:to>
                                    </p:set>
                                    <p:anim calcmode="lin" valueType="num">
                                      <p:cBhvr additive="base">
                                        <p:cTn id="49" dur="500" fill="hold"/>
                                        <p:tgtEl>
                                          <p:spTgt spid="44237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423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95486"/>
            <a:ext cx="9144000" cy="4573560"/>
          </a:xfrm>
          <a:prstGeom prst="rect">
            <a:avLst/>
          </a:prstGeom>
          <a:noFill/>
        </p:spPr>
        <p:txBody>
          <a:bodyPr wrap="square" rtlCol="0">
            <a:spAutoFit/>
          </a:bodyPr>
          <a:lstStyle/>
          <a:p>
            <a:pPr algn="just">
              <a:lnSpc>
                <a:spcPct val="140000"/>
              </a:lnSpc>
              <a:spcAft>
                <a:spcPts val="0"/>
              </a:spcAft>
            </a:pPr>
            <a:r>
              <a:rPr lang="zh-CN" altLang="en-US" sz="2600" kern="100" dirty="0" smtClean="0">
                <a:latin typeface="Times New Roman" panose="02020603050405020304"/>
                <a:ea typeface="华文细黑" panose="02010600040101010101" charset="-122"/>
                <a:cs typeface="Times New Roman" panose="02020603050405020304"/>
              </a:rPr>
              <a:t>二、</a:t>
            </a:r>
            <a:r>
              <a:rPr lang="zh-CN" altLang="zh-CN" sz="2600" kern="100" dirty="0" smtClean="0">
                <a:latin typeface="Times New Roman" panose="02020603050405020304"/>
                <a:ea typeface="华文细黑" panose="02010600040101010101" charset="-122"/>
                <a:cs typeface="Times New Roman" panose="02020603050405020304"/>
              </a:rPr>
              <a:t>羁</a:t>
            </a:r>
            <a:r>
              <a:rPr lang="zh-CN" altLang="zh-CN" sz="2600" kern="100" dirty="0">
                <a:latin typeface="Times New Roman" panose="02020603050405020304"/>
                <a:ea typeface="华文细黑" panose="02010600040101010101" charset="-122"/>
                <a:cs typeface="Times New Roman" panose="02020603050405020304"/>
              </a:rPr>
              <a:t>旅思乡</a:t>
            </a:r>
            <a:r>
              <a:rPr lang="zh-CN" altLang="zh-CN" sz="2600" kern="100" dirty="0" smtClean="0">
                <a:latin typeface="Times New Roman" panose="02020603050405020304"/>
                <a:ea typeface="华文细黑" panose="02010600040101010101" charset="-122"/>
                <a:cs typeface="Times New Roman" panose="02020603050405020304"/>
              </a:rPr>
              <a:t>诗阅读</a:t>
            </a:r>
            <a:r>
              <a:rPr lang="zh-CN" altLang="en-US" sz="2600" kern="100" dirty="0" smtClean="0">
                <a:latin typeface="Times New Roman" panose="02020603050405020304"/>
                <a:ea typeface="华文细黑" panose="02010600040101010101" charset="-122"/>
                <a:cs typeface="Times New Roman" panose="02020603050405020304"/>
              </a:rPr>
              <a:t>要</a:t>
            </a:r>
            <a:r>
              <a:rPr lang="zh-CN" altLang="zh-CN" sz="2600" kern="100" dirty="0" smtClean="0">
                <a:latin typeface="Times New Roman" panose="02020603050405020304"/>
                <a:ea typeface="华文细黑" panose="02010600040101010101" charset="-122"/>
                <a:cs typeface="Times New Roman" panose="02020603050405020304"/>
              </a:rPr>
              <a:t>点</a:t>
            </a:r>
            <a:r>
              <a:rPr lang="zh-CN" altLang="zh-CN" sz="2600" kern="100" dirty="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ct val="140000"/>
              </a:lnSpc>
              <a:spcAft>
                <a:spcPts val="0"/>
              </a:spcAft>
            </a:pPr>
            <a:r>
              <a:rPr lang="en-US" altLang="zh-CN" sz="2600" kern="100" dirty="0">
                <a:solidFill>
                  <a:srgbClr val="FF0000"/>
                </a:solidFill>
                <a:latin typeface="Times New Roman" panose="02020603050405020304"/>
                <a:ea typeface="华文细黑" panose="02010600040101010101" charset="-122"/>
                <a:cs typeface="Courier New" panose="02070309020205020404"/>
              </a:rPr>
              <a:t>1.</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抓意</a:t>
            </a:r>
            <a:r>
              <a:rPr lang="zh-CN" altLang="zh-CN" sz="2600" kern="100" dirty="0" smtClean="0">
                <a:solidFill>
                  <a:srgbClr val="FF0000"/>
                </a:solidFill>
                <a:latin typeface="Times New Roman" panose="02020603050405020304"/>
                <a:ea typeface="华文细黑" panose="02010600040101010101" charset="-122"/>
                <a:cs typeface="Times New Roman" panose="02020603050405020304"/>
              </a:rPr>
              <a:t>象</a:t>
            </a:r>
            <a:r>
              <a:rPr lang="en-US" altLang="zh-CN" sz="2600" kern="100" dirty="0" smtClean="0">
                <a:solidFill>
                  <a:srgbClr val="FF0000"/>
                </a:solidFill>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意</a:t>
            </a:r>
            <a:r>
              <a:rPr lang="zh-CN" altLang="zh-CN" sz="2600" kern="100" dirty="0">
                <a:latin typeface="Times New Roman" panose="02020603050405020304"/>
                <a:ea typeface="华文细黑" panose="02010600040101010101" charset="-122"/>
                <a:cs typeface="Times New Roman" panose="02020603050405020304"/>
              </a:rPr>
              <a:t>象</a:t>
            </a:r>
            <a:r>
              <a:rPr lang="zh-CN" altLang="zh-CN" sz="2600" kern="100" dirty="0" smtClean="0">
                <a:latin typeface="Times New Roman" panose="02020603050405020304"/>
                <a:ea typeface="华文细黑" panose="02010600040101010101" charset="-122"/>
                <a:cs typeface="Times New Roman" panose="02020603050405020304"/>
              </a:rPr>
              <a:t>是最</a:t>
            </a:r>
            <a:r>
              <a:rPr lang="zh-CN" altLang="zh-CN" sz="2600" kern="100" dirty="0">
                <a:latin typeface="Times New Roman" panose="02020603050405020304"/>
                <a:ea typeface="华文细黑" panose="02010600040101010101" charset="-122"/>
                <a:cs typeface="Times New Roman" panose="02020603050405020304"/>
              </a:rPr>
              <a:t>佳突破口，要特别留心四种意象</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40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①</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月</a:t>
            </a:r>
            <a:r>
              <a:rPr lang="en-US" altLang="zh-CN" sz="2600" kern="100" dirty="0">
                <a:latin typeface="Times New Roman" panose="02020603050405020304"/>
                <a:ea typeface="华文细黑" panose="02010600040101010101" charset="-122"/>
                <a:cs typeface="Courier New" panose="02070309020205020404"/>
              </a:rPr>
              <a:t>——</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月是故乡明</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，诗人移情于月，象征人世间的聚散；</a:t>
            </a:r>
            <a:r>
              <a:rPr lang="en-US" altLang="zh-CN" sz="2600" kern="100" dirty="0">
                <a:latin typeface="宋体" panose="02010600030101010101" pitchFamily="2" charset="-122"/>
                <a:ea typeface="华文细黑" panose="02010600040101010101" charset="-122"/>
                <a:cs typeface="Times New Roman" panose="02020603050405020304"/>
              </a:rPr>
              <a:t>②</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雁</a:t>
            </a:r>
            <a:r>
              <a:rPr lang="en-US" altLang="zh-CN" sz="2600" kern="100" dirty="0">
                <a:latin typeface="Times New Roman" panose="02020603050405020304"/>
                <a:ea typeface="华文细黑" panose="02010600040101010101" charset="-122"/>
                <a:cs typeface="Courier New" panose="02070309020205020404"/>
              </a:rPr>
              <a:t>——</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人归落雁后</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，它是触动诗人乡思的重要媒介</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40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③</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危楼</a:t>
            </a:r>
            <a:r>
              <a:rPr lang="en-US" altLang="zh-CN" sz="2600" kern="100" dirty="0">
                <a:latin typeface="Times New Roman" panose="02020603050405020304"/>
                <a:ea typeface="华文细黑" panose="02010600040101010101" charset="-122"/>
                <a:cs typeface="Courier New" panose="02070309020205020404"/>
              </a:rPr>
              <a:t>——</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独自莫凭栏</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，古人常因思乡情切而登楼凭栏，借此表现归思</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40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④</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书信</a:t>
            </a:r>
            <a:r>
              <a:rPr lang="en-US" altLang="zh-CN" sz="2600" kern="100" dirty="0">
                <a:latin typeface="Times New Roman" panose="02020603050405020304"/>
                <a:ea typeface="华文细黑" panose="02010600040101010101" charset="-122"/>
                <a:cs typeface="Courier New" panose="02070309020205020404"/>
              </a:rPr>
              <a:t>——</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家书抵万金</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，书信是用来传递相思之苦的，要领会诗中家信的作用</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627534"/>
            <a:ext cx="8682466" cy="3924151"/>
          </a:xfrm>
          <a:prstGeom prst="rect">
            <a:avLst/>
          </a:prstGeom>
          <a:noFill/>
        </p:spPr>
        <p:txBody>
          <a:bodyPr wrap="square" rtlCol="0">
            <a:spAutoFit/>
          </a:bodyPr>
          <a:lstStyle/>
          <a:p>
            <a:pPr algn="just">
              <a:lnSpc>
                <a:spcPct val="150000"/>
              </a:lnSpc>
              <a:spcAft>
                <a:spcPts val="0"/>
              </a:spcAft>
            </a:pPr>
            <a:r>
              <a:rPr lang="en-US" altLang="zh-CN" sz="2600" kern="100" dirty="0">
                <a:solidFill>
                  <a:srgbClr val="FF0000"/>
                </a:solidFill>
                <a:latin typeface="Times New Roman" panose="02020603050405020304"/>
                <a:ea typeface="华文细黑" panose="02010600040101010101" charset="-122"/>
                <a:cs typeface="Courier New" panose="02070309020205020404"/>
              </a:rPr>
              <a:t>2.</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明情</a:t>
            </a:r>
            <a:r>
              <a:rPr lang="zh-CN" altLang="zh-CN" sz="2600" kern="100" dirty="0" smtClean="0">
                <a:solidFill>
                  <a:srgbClr val="FF0000"/>
                </a:solidFill>
                <a:latin typeface="Times New Roman" panose="02020603050405020304"/>
                <a:ea typeface="华文细黑" panose="02010600040101010101" charset="-122"/>
                <a:cs typeface="Times New Roman" panose="02020603050405020304"/>
              </a:rPr>
              <a:t>感</a:t>
            </a: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这</a:t>
            </a:r>
            <a:r>
              <a:rPr lang="zh-CN" altLang="zh-CN" sz="2600" kern="100" dirty="0">
                <a:latin typeface="Times New Roman" panose="02020603050405020304"/>
                <a:ea typeface="华文细黑" panose="02010600040101010101" charset="-122"/>
                <a:cs typeface="Times New Roman" panose="02020603050405020304"/>
              </a:rPr>
              <a:t>类诗抒发的情感大致有</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①</a:t>
            </a:r>
            <a:r>
              <a:rPr lang="zh-CN" altLang="zh-CN" sz="2600" kern="100" dirty="0">
                <a:latin typeface="Times New Roman" panose="02020603050405020304"/>
                <a:ea typeface="华文细黑" panose="02010600040101010101" charset="-122"/>
                <a:cs typeface="Times New Roman" panose="02020603050405020304"/>
              </a:rPr>
              <a:t>羁旅孤凄之愁</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endParaRPr lang="en-US" altLang="zh-CN" sz="1200" kern="100" dirty="0" smtClean="0">
              <a:latin typeface="宋体" panose="02010600030101010101" pitchFamily="2" charset="-122"/>
              <a:ea typeface="华文细黑" panose="02010600040101010101" charset="-122"/>
              <a:cs typeface="Times New Roman" panose="02020603050405020304"/>
            </a:endParaRPr>
          </a:p>
          <a:p>
            <a:pPr algn="just">
              <a:lnSpc>
                <a:spcPct val="150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②</a:t>
            </a:r>
            <a:r>
              <a:rPr lang="zh-CN" altLang="zh-CN" sz="2600" kern="100" dirty="0">
                <a:latin typeface="Times New Roman" panose="02020603050405020304"/>
                <a:ea typeface="华文细黑" panose="02010600040101010101" charset="-122"/>
                <a:cs typeface="Times New Roman" panose="02020603050405020304"/>
              </a:rPr>
              <a:t>恋家怀人之思</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endParaRPr lang="en-US" altLang="zh-CN" sz="1200" kern="100" dirty="0" smtClean="0">
              <a:latin typeface="宋体" panose="02010600030101010101" pitchFamily="2" charset="-122"/>
              <a:ea typeface="华文细黑" panose="02010600040101010101" charset="-122"/>
              <a:cs typeface="Times New Roman" panose="02020603050405020304"/>
            </a:endParaRPr>
          </a:p>
          <a:p>
            <a:pPr algn="just">
              <a:lnSpc>
                <a:spcPct val="150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③</a:t>
            </a:r>
            <a:r>
              <a:rPr lang="zh-CN" altLang="zh-CN" sz="2600" kern="100" dirty="0">
                <a:latin typeface="Times New Roman" panose="02020603050405020304"/>
                <a:ea typeface="华文细黑" panose="02010600040101010101" charset="-122"/>
                <a:cs typeface="Times New Roman" panose="02020603050405020304"/>
              </a:rPr>
              <a:t>怀才不遇之苦</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endParaRPr lang="en-US" altLang="zh-CN" sz="1200" kern="100" dirty="0" smtClean="0">
              <a:latin typeface="宋体" panose="02010600030101010101" pitchFamily="2" charset="-122"/>
              <a:ea typeface="华文细黑" panose="02010600040101010101" charset="-122"/>
              <a:cs typeface="Times New Roman" panose="02020603050405020304"/>
            </a:endParaRPr>
          </a:p>
          <a:p>
            <a:pPr algn="just">
              <a:lnSpc>
                <a:spcPct val="150000"/>
              </a:lnSpc>
              <a:spcAft>
                <a:spcPts val="0"/>
              </a:spcAft>
            </a:pPr>
            <a:r>
              <a:rPr lang="en-US" altLang="zh-CN" sz="2600" kern="100" dirty="0" smtClean="0">
                <a:latin typeface="宋体" panose="02010600030101010101" pitchFamily="2" charset="-122"/>
                <a:ea typeface="华文细黑" panose="02010600040101010101" charset="-122"/>
                <a:cs typeface="Times New Roman" panose="02020603050405020304"/>
              </a:rPr>
              <a:t>④</a:t>
            </a:r>
            <a:r>
              <a:rPr lang="zh-CN" altLang="zh-CN" sz="2600" kern="100" dirty="0">
                <a:latin typeface="Times New Roman" panose="02020603050405020304"/>
                <a:ea typeface="华文细黑" panose="02010600040101010101" charset="-122"/>
                <a:cs typeface="Times New Roman" panose="02020603050405020304"/>
              </a:rPr>
              <a:t>厌战思家之情</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
        <p:nvSpPr>
          <p:cNvPr id="3" name="矩形 2"/>
          <p:cNvSpPr/>
          <p:nvPr/>
        </p:nvSpPr>
        <p:spPr>
          <a:xfrm>
            <a:off x="0" y="0"/>
            <a:ext cx="4493538" cy="695575"/>
          </a:xfrm>
          <a:prstGeom prst="rect">
            <a:avLst/>
          </a:prstGeom>
        </p:spPr>
        <p:txBody>
          <a:bodyPr wrap="none">
            <a:spAutoFit/>
          </a:bodyPr>
          <a:lstStyle/>
          <a:p>
            <a:pPr algn="just">
              <a:lnSpc>
                <a:spcPct val="140000"/>
              </a:lnSpc>
              <a:spcAft>
                <a:spcPts val="0"/>
              </a:spcAft>
            </a:pPr>
            <a:r>
              <a:rPr lang="zh-CN" altLang="en-US" sz="2800" kern="100" dirty="0" smtClean="0">
                <a:latin typeface="Times New Roman" panose="02020603050405020304"/>
                <a:ea typeface="华文细黑" panose="02010600040101010101" charset="-122"/>
                <a:cs typeface="Times New Roman" panose="02020603050405020304"/>
              </a:rPr>
              <a:t>二、</a:t>
            </a:r>
            <a:r>
              <a:rPr lang="zh-CN" altLang="zh-CN" sz="2800" kern="100" dirty="0" smtClean="0">
                <a:latin typeface="Times New Roman" panose="02020603050405020304"/>
                <a:ea typeface="华文细黑" panose="02010600040101010101" charset="-122"/>
                <a:cs typeface="Times New Roman" panose="02020603050405020304"/>
              </a:rPr>
              <a:t>羁旅思乡诗阅读</a:t>
            </a:r>
            <a:r>
              <a:rPr lang="zh-CN" altLang="en-US" sz="2800" kern="100" dirty="0" smtClean="0">
                <a:latin typeface="Times New Roman" panose="02020603050405020304"/>
                <a:ea typeface="华文细黑" panose="02010600040101010101" charset="-122"/>
                <a:cs typeface="Times New Roman" panose="02020603050405020304"/>
              </a:rPr>
              <a:t>要</a:t>
            </a:r>
            <a:r>
              <a:rPr lang="zh-CN" altLang="zh-CN" sz="2800" kern="100" dirty="0" smtClean="0">
                <a:latin typeface="Times New Roman" panose="02020603050405020304"/>
                <a:ea typeface="华文细黑" panose="02010600040101010101" charset="-122"/>
                <a:cs typeface="Times New Roman" panose="02020603050405020304"/>
              </a:rPr>
              <a:t>点：</a:t>
            </a:r>
            <a:endParaRPr lang="zh-CN" altLang="zh-CN" sz="2800" kern="100" dirty="0">
              <a:latin typeface="宋体" panose="02010600030101010101" pitchFamily="2" charset="-122"/>
              <a:cs typeface="Courier New" panose="02070309020205020404"/>
            </a:endParaRPr>
          </a:p>
        </p:txBody>
      </p:sp>
      <p:sp>
        <p:nvSpPr>
          <p:cNvPr id="5" name="矩形 4"/>
          <p:cNvSpPr/>
          <p:nvPr/>
        </p:nvSpPr>
        <p:spPr>
          <a:xfrm>
            <a:off x="2843808" y="1347614"/>
            <a:ext cx="6048672" cy="923330"/>
          </a:xfrm>
          <a:prstGeom prst="rect">
            <a:avLst/>
          </a:prstGeom>
        </p:spPr>
        <p:txBody>
          <a:bodyPr wrap="square">
            <a:spAutoFit/>
          </a:bodyPr>
          <a:lstStyle/>
          <a:p>
            <a:r>
              <a:rPr lang="zh-CN" altLang="en-US" b="1" dirty="0" smtClean="0"/>
              <a:t>叙写</a:t>
            </a:r>
            <a:r>
              <a:rPr lang="zh-CN" altLang="en-US" b="1" dirty="0" smtClean="0">
                <a:solidFill>
                  <a:srgbClr val="0000CC"/>
                </a:solidFill>
              </a:rPr>
              <a:t>羁旅之苦</a:t>
            </a:r>
            <a:r>
              <a:rPr lang="zh-CN" altLang="en-US" b="1" dirty="0" smtClean="0"/>
              <a:t>、</a:t>
            </a:r>
            <a:r>
              <a:rPr lang="zh-CN" altLang="en-US" b="1" dirty="0" smtClean="0">
                <a:solidFill>
                  <a:srgbClr val="0000CC"/>
                </a:solidFill>
              </a:rPr>
              <a:t>行役之苦</a:t>
            </a:r>
            <a:r>
              <a:rPr lang="zh-CN" altLang="en-US" b="1" dirty="0" smtClean="0"/>
              <a:t>、</a:t>
            </a:r>
            <a:r>
              <a:rPr lang="zh-CN" altLang="en-US" b="1" dirty="0" smtClean="0">
                <a:solidFill>
                  <a:srgbClr val="0000CC"/>
                </a:solidFill>
              </a:rPr>
              <a:t>宦游之艰</a:t>
            </a:r>
            <a:r>
              <a:rPr lang="zh-CN" altLang="en-US" b="1" dirty="0" smtClean="0"/>
              <a:t>，抒发内心的孤独、凄凉及思乡之情。如张继的</a:t>
            </a:r>
            <a:r>
              <a:rPr lang="en-US" altLang="zh-CN" b="1" dirty="0" smtClean="0"/>
              <a:t>《</a:t>
            </a:r>
            <a:r>
              <a:rPr lang="zh-CN" altLang="en-US" b="1" dirty="0" smtClean="0"/>
              <a:t>枫桥夜泊</a:t>
            </a:r>
            <a:r>
              <a:rPr lang="en-US" altLang="zh-CN" b="1" dirty="0" smtClean="0"/>
              <a:t>》</a:t>
            </a:r>
            <a:r>
              <a:rPr lang="zh-CN" altLang="en-US" b="1" dirty="0" smtClean="0"/>
              <a:t>、马致远的</a:t>
            </a:r>
            <a:r>
              <a:rPr lang="en-US" altLang="zh-CN" b="1" dirty="0" smtClean="0"/>
              <a:t>《</a:t>
            </a:r>
            <a:r>
              <a:rPr lang="zh-CN" altLang="en-US" b="1" dirty="0" smtClean="0"/>
              <a:t>秋思</a:t>
            </a:r>
            <a:r>
              <a:rPr lang="en-US" altLang="zh-CN" b="1" dirty="0" smtClean="0"/>
              <a:t>》</a:t>
            </a:r>
            <a:r>
              <a:rPr lang="zh-CN" altLang="en-US" b="1" dirty="0" smtClean="0"/>
              <a:t>、孟浩然</a:t>
            </a:r>
            <a:r>
              <a:rPr lang="en-US" altLang="zh-CN" b="1" dirty="0" smtClean="0"/>
              <a:t>《</a:t>
            </a:r>
            <a:r>
              <a:rPr lang="zh-CN" altLang="en-US" b="1" dirty="0" smtClean="0"/>
              <a:t>宿建德江</a:t>
            </a:r>
            <a:r>
              <a:rPr lang="en-US" altLang="zh-CN" b="1" dirty="0" smtClean="0"/>
              <a:t>》</a:t>
            </a:r>
            <a:r>
              <a:rPr lang="zh-CN" altLang="en-US" b="1" dirty="0" smtClean="0"/>
              <a:t>等。 </a:t>
            </a:r>
            <a:endParaRPr lang="zh-CN" altLang="en-US" dirty="0"/>
          </a:p>
        </p:txBody>
      </p:sp>
      <p:sp>
        <p:nvSpPr>
          <p:cNvPr id="6" name="矩形 5"/>
          <p:cNvSpPr/>
          <p:nvPr/>
        </p:nvSpPr>
        <p:spPr>
          <a:xfrm>
            <a:off x="2699792" y="2283718"/>
            <a:ext cx="6264696" cy="646331"/>
          </a:xfrm>
          <a:prstGeom prst="rect">
            <a:avLst/>
          </a:prstGeom>
        </p:spPr>
        <p:txBody>
          <a:bodyPr wrap="square">
            <a:spAutoFit/>
          </a:bodyPr>
          <a:lstStyle/>
          <a:p>
            <a:r>
              <a:rPr lang="zh-CN" altLang="en-US" b="1" dirty="0" smtClean="0"/>
              <a:t>感念亲情之深，表达对亲人的热爱与思念。如孟郊的</a:t>
            </a:r>
            <a:r>
              <a:rPr lang="en-US" altLang="zh-CN" b="1" dirty="0" smtClean="0"/>
              <a:t>《</a:t>
            </a:r>
            <a:r>
              <a:rPr lang="zh-CN" altLang="en-US" b="1" dirty="0" smtClean="0"/>
              <a:t>游子吟</a:t>
            </a:r>
            <a:r>
              <a:rPr lang="en-US" altLang="zh-CN" b="1" dirty="0" smtClean="0"/>
              <a:t>》</a:t>
            </a:r>
            <a:r>
              <a:rPr lang="zh-CN" altLang="en-US" b="1" dirty="0" smtClean="0"/>
              <a:t>、温庭筠的</a:t>
            </a:r>
            <a:r>
              <a:rPr lang="en-US" altLang="zh-CN" b="1" dirty="0" smtClean="0"/>
              <a:t>《</a:t>
            </a:r>
            <a:r>
              <a:rPr lang="zh-CN" altLang="en-US" b="1" dirty="0" smtClean="0"/>
              <a:t>商山早行</a:t>
            </a:r>
            <a:r>
              <a:rPr lang="en-US" altLang="zh-CN" b="1" dirty="0" smtClean="0"/>
              <a:t>》</a:t>
            </a:r>
            <a:r>
              <a:rPr lang="zh-CN" altLang="en-US" b="1" dirty="0" smtClean="0"/>
              <a:t>、王维</a:t>
            </a:r>
            <a:r>
              <a:rPr lang="en-US" altLang="zh-CN" b="1" dirty="0" smtClean="0"/>
              <a:t>《</a:t>
            </a:r>
            <a:r>
              <a:rPr lang="zh-CN" altLang="en-US" b="1" dirty="0" smtClean="0"/>
              <a:t>九月九日忆山东兄弟</a:t>
            </a:r>
            <a:r>
              <a:rPr lang="en-US" altLang="zh-CN" b="1" dirty="0" smtClean="0"/>
              <a:t>》</a:t>
            </a:r>
            <a:endParaRPr lang="zh-CN" altLang="en-US" dirty="0"/>
          </a:p>
        </p:txBody>
      </p:sp>
      <p:sp>
        <p:nvSpPr>
          <p:cNvPr id="7" name="矩形 6"/>
          <p:cNvSpPr/>
          <p:nvPr/>
        </p:nvSpPr>
        <p:spPr>
          <a:xfrm>
            <a:off x="2699792" y="3003798"/>
            <a:ext cx="6444208" cy="923330"/>
          </a:xfrm>
          <a:prstGeom prst="rect">
            <a:avLst/>
          </a:prstGeom>
        </p:spPr>
        <p:txBody>
          <a:bodyPr wrap="square">
            <a:spAutoFit/>
          </a:bodyPr>
          <a:lstStyle/>
          <a:p>
            <a:r>
              <a:rPr lang="zh-CN" altLang="en-US" b="1" dirty="0" smtClean="0"/>
              <a:t>抒发独居它乡，不得重用，怀才不遇，报国无门的孤独寂寞、幽怨愤慨之情。如杜甫的</a:t>
            </a:r>
            <a:r>
              <a:rPr lang="en-US" altLang="zh-CN" b="1" dirty="0" smtClean="0"/>
              <a:t>《</a:t>
            </a:r>
            <a:r>
              <a:rPr lang="zh-CN" altLang="en-US" b="1" dirty="0" smtClean="0"/>
              <a:t>登高</a:t>
            </a:r>
            <a:r>
              <a:rPr lang="en-US" altLang="zh-CN" b="1" dirty="0" smtClean="0"/>
              <a:t>》</a:t>
            </a:r>
            <a:r>
              <a:rPr lang="zh-CN" altLang="en-US" b="1" dirty="0" smtClean="0"/>
              <a:t>、范仲淹的</a:t>
            </a:r>
            <a:r>
              <a:rPr lang="en-US" altLang="zh-CN" b="1" dirty="0" smtClean="0"/>
              <a:t>《</a:t>
            </a:r>
            <a:r>
              <a:rPr lang="zh-CN" altLang="en-US" b="1" dirty="0" smtClean="0"/>
              <a:t>渔家傲</a:t>
            </a:r>
            <a:r>
              <a:rPr lang="en-US" altLang="zh-CN" b="1" dirty="0" smtClean="0"/>
              <a:t>•</a:t>
            </a:r>
            <a:r>
              <a:rPr lang="zh-CN" altLang="en-US" b="1" dirty="0" smtClean="0"/>
              <a:t>塞下秋来风景异</a:t>
            </a:r>
            <a:r>
              <a:rPr lang="en-US" altLang="zh-CN" b="1" dirty="0" smtClean="0"/>
              <a:t>》</a:t>
            </a:r>
            <a:r>
              <a:rPr lang="zh-CN" altLang="en-US" b="1" dirty="0" smtClean="0"/>
              <a:t>等。 </a:t>
            </a:r>
            <a:endParaRPr lang="zh-CN" altLang="en-US" dirty="0"/>
          </a:p>
        </p:txBody>
      </p:sp>
      <p:sp>
        <p:nvSpPr>
          <p:cNvPr id="8" name="矩形 7"/>
          <p:cNvSpPr/>
          <p:nvPr/>
        </p:nvSpPr>
        <p:spPr>
          <a:xfrm>
            <a:off x="2915816" y="4011910"/>
            <a:ext cx="6228184" cy="646331"/>
          </a:xfrm>
          <a:prstGeom prst="rect">
            <a:avLst/>
          </a:prstGeom>
        </p:spPr>
        <p:txBody>
          <a:bodyPr wrap="square">
            <a:spAutoFit/>
          </a:bodyPr>
          <a:lstStyle/>
          <a:p>
            <a:r>
              <a:rPr lang="zh-CN" altLang="en-US" b="1" dirty="0" smtClean="0"/>
              <a:t>抒发征人思乡之情。边塞诗中多有涉及。如</a:t>
            </a:r>
            <a:r>
              <a:rPr lang="en-US" altLang="zh-CN" b="1" dirty="0" smtClean="0"/>
              <a:t>《</a:t>
            </a:r>
            <a:r>
              <a:rPr lang="zh-CN" altLang="en-US" b="1" dirty="0" smtClean="0"/>
              <a:t>征人怨</a:t>
            </a:r>
            <a:r>
              <a:rPr lang="en-US" altLang="zh-CN" b="1" dirty="0" smtClean="0"/>
              <a:t>》</a:t>
            </a:r>
            <a:r>
              <a:rPr lang="zh-CN" altLang="en-US" b="1" dirty="0" smtClean="0"/>
              <a:t>、李益</a:t>
            </a:r>
            <a:r>
              <a:rPr lang="en-US" altLang="zh-CN" b="1" dirty="0" smtClean="0"/>
              <a:t>《</a:t>
            </a:r>
            <a:r>
              <a:rPr lang="zh-CN" altLang="en-US" b="1" dirty="0" smtClean="0"/>
              <a:t>夜上受降城闻笛</a:t>
            </a:r>
            <a:r>
              <a:rPr lang="en-US" altLang="zh-CN" b="1"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par>
                                <p:cTn id="24" presetID="3" presetClass="entr" presetSubtype="1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blinds(horizontal)">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3" presetClass="entr" presetSubtype="1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771550"/>
            <a:ext cx="8682466" cy="2492990"/>
          </a:xfrm>
          <a:prstGeom prst="rect">
            <a:avLst/>
          </a:prstGeom>
          <a:noFill/>
        </p:spPr>
        <p:txBody>
          <a:bodyPr wrap="square" rtlCol="0">
            <a:spAutoFit/>
          </a:bodyPr>
          <a:lstStyle/>
          <a:p>
            <a:pPr algn="just">
              <a:lnSpc>
                <a:spcPct val="150000"/>
              </a:lnSpc>
              <a:spcAft>
                <a:spcPts val="0"/>
              </a:spcAft>
            </a:pPr>
            <a:r>
              <a:rPr lang="en-US" altLang="zh-CN" sz="2600" kern="100" dirty="0" smtClean="0">
                <a:solidFill>
                  <a:srgbClr val="FF0000"/>
                </a:solidFill>
                <a:latin typeface="Times New Roman" panose="02020603050405020304"/>
                <a:ea typeface="华文细黑" panose="02010600040101010101" charset="-122"/>
                <a:cs typeface="Courier New" panose="02070309020205020404"/>
              </a:rPr>
              <a:t>3</a:t>
            </a:r>
            <a:r>
              <a:rPr lang="en-US" altLang="zh-CN" sz="2600" kern="100" dirty="0">
                <a:solidFill>
                  <a:srgbClr val="FF0000"/>
                </a:solidFill>
                <a:latin typeface="Times New Roman" panose="02020603050405020304"/>
                <a:ea typeface="华文细黑" panose="02010600040101010101" charset="-122"/>
                <a:cs typeface="Courier New" panose="02070309020205020404"/>
              </a:rPr>
              <a:t>.</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晓手法</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常</a:t>
            </a:r>
            <a:r>
              <a:rPr lang="zh-CN" altLang="zh-CN" sz="2600" kern="100" dirty="0">
                <a:latin typeface="Times New Roman" panose="02020603050405020304"/>
                <a:ea typeface="华文细黑" panose="02010600040101010101" charset="-122"/>
                <a:cs typeface="Times New Roman" panose="02020603050405020304"/>
              </a:rPr>
              <a:t>见的手法有</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借景抒情、即事写情</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先写所遇之事纷扰，再写故园之思深浓</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，另外</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对面落笔</a:t>
            </a: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a:t>
            </a:r>
            <a:r>
              <a:rPr lang="en-US" altLang="zh-CN" sz="2600" kern="100" dirty="0">
                <a:solidFill>
                  <a:srgbClr val="FF0000"/>
                </a:solidFill>
                <a:latin typeface="Times New Roman" panose="02020603050405020304"/>
                <a:ea typeface="华文细黑" panose="02010600040101010101" charset="-122"/>
                <a:cs typeface="Courier New" panose="02070309020205020404"/>
              </a:rPr>
              <a:t>(</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对写法</a:t>
            </a:r>
            <a:r>
              <a:rPr lang="en-US" altLang="zh-CN" sz="2600" kern="100" dirty="0">
                <a:solidFill>
                  <a:srgbClr val="FF0000"/>
                </a:solidFill>
                <a:latin typeface="Times New Roman" panose="02020603050405020304"/>
                <a:ea typeface="华文细黑" panose="02010600040101010101" charset="-122"/>
                <a:cs typeface="Courier New" panose="02070309020205020404"/>
              </a:rPr>
              <a:t>)</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、虚实相生</a:t>
            </a:r>
            <a:r>
              <a:rPr lang="zh-CN" altLang="zh-CN" sz="2600" kern="100" dirty="0">
                <a:latin typeface="Times New Roman" panose="02020603050405020304"/>
                <a:ea typeface="华文细黑" panose="02010600040101010101" charset="-122"/>
                <a:cs typeface="Times New Roman" panose="02020603050405020304"/>
              </a:rPr>
              <a:t>手法也最值得关注</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
        <p:nvSpPr>
          <p:cNvPr id="3" name="矩形 2"/>
          <p:cNvSpPr/>
          <p:nvPr/>
        </p:nvSpPr>
        <p:spPr>
          <a:xfrm>
            <a:off x="-35544" y="195486"/>
            <a:ext cx="4493538" cy="695575"/>
          </a:xfrm>
          <a:prstGeom prst="rect">
            <a:avLst/>
          </a:prstGeom>
        </p:spPr>
        <p:txBody>
          <a:bodyPr wrap="none">
            <a:spAutoFit/>
          </a:bodyPr>
          <a:lstStyle/>
          <a:p>
            <a:pPr algn="just">
              <a:lnSpc>
                <a:spcPct val="140000"/>
              </a:lnSpc>
              <a:spcAft>
                <a:spcPts val="0"/>
              </a:spcAft>
            </a:pPr>
            <a:r>
              <a:rPr lang="zh-CN" altLang="en-US" sz="2800" kern="100" dirty="0" smtClean="0">
                <a:latin typeface="Times New Roman" panose="02020603050405020304"/>
                <a:ea typeface="华文细黑" panose="02010600040101010101" charset="-122"/>
                <a:cs typeface="Times New Roman" panose="02020603050405020304"/>
              </a:rPr>
              <a:t>二、</a:t>
            </a:r>
            <a:r>
              <a:rPr lang="zh-CN" altLang="zh-CN" sz="2800" kern="100" dirty="0" smtClean="0">
                <a:latin typeface="Times New Roman" panose="02020603050405020304"/>
                <a:ea typeface="华文细黑" panose="02010600040101010101" charset="-122"/>
                <a:cs typeface="Times New Roman" panose="02020603050405020304"/>
              </a:rPr>
              <a:t>羁旅思乡诗阅读</a:t>
            </a:r>
            <a:r>
              <a:rPr lang="zh-CN" altLang="en-US" sz="2800" kern="100" dirty="0" smtClean="0">
                <a:latin typeface="Times New Roman" panose="02020603050405020304"/>
                <a:ea typeface="华文细黑" panose="02010600040101010101" charset="-122"/>
                <a:cs typeface="Times New Roman" panose="02020603050405020304"/>
              </a:rPr>
              <a:t>要</a:t>
            </a:r>
            <a:r>
              <a:rPr lang="zh-CN" altLang="zh-CN" sz="2800" kern="100" dirty="0" smtClean="0">
                <a:latin typeface="Times New Roman" panose="02020603050405020304"/>
                <a:ea typeface="华文细黑" panose="02010600040101010101" charset="-122"/>
                <a:cs typeface="Times New Roman" panose="02020603050405020304"/>
              </a:rPr>
              <a:t>点：</a:t>
            </a:r>
            <a:endParaRPr lang="zh-CN" altLang="zh-CN" sz="280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76200" y="0"/>
            <a:ext cx="9067800" cy="5143500"/>
          </a:xfrm>
          <a:prstGeom prst="rect">
            <a:avLst/>
          </a:prstGeom>
          <a:solidFill>
            <a:srgbClr val="FFFFFF"/>
          </a:solidFill>
          <a:ln w="9525">
            <a:solidFill>
              <a:schemeClr val="folHlink"/>
            </a:solidFill>
            <a:miter lim="800000"/>
          </a:ln>
          <a:effectLst>
            <a:prstShdw prst="shdw18" dist="17961" dir="13500000">
              <a:schemeClr val="folHlink">
                <a:gamma/>
                <a:shade val="60000"/>
                <a:invGamma/>
              </a:schemeClr>
            </a:prstShdw>
          </a:effectLst>
        </p:spPr>
        <p:txBody>
          <a:bodyPr/>
          <a:lstStyle/>
          <a:p>
            <a:pPr marL="342900" indent="-342900">
              <a:lnSpc>
                <a:spcPct val="155000"/>
              </a:lnSpc>
              <a:buFontTx/>
              <a:buNone/>
              <a:defRPr/>
            </a:pPr>
            <a:r>
              <a:rPr lang="zh-CN" altLang="en-US" sz="2200" b="1" dirty="0">
                <a:solidFill>
                  <a:srgbClr val="FF0000"/>
                </a:solidFill>
                <a:ea typeface="华文中宋" panose="02010600040101010101" pitchFamily="2" charset="-122"/>
              </a:rPr>
              <a:t>抒情角度：</a:t>
            </a:r>
            <a:endParaRPr lang="zh-CN" altLang="en-US" sz="2200" b="1" dirty="0">
              <a:solidFill>
                <a:srgbClr val="FF0000"/>
              </a:solidFill>
              <a:ea typeface="华文中宋" panose="02010600040101010101" pitchFamily="2" charset="-122"/>
            </a:endParaRPr>
          </a:p>
          <a:p>
            <a:pPr marL="342900" indent="-342900">
              <a:lnSpc>
                <a:spcPct val="155000"/>
              </a:lnSpc>
              <a:buFontTx/>
              <a:buNone/>
              <a:defRPr/>
            </a:pPr>
            <a:r>
              <a:rPr lang="zh-CN" altLang="en-US" sz="2200" b="1" dirty="0">
                <a:solidFill>
                  <a:srgbClr val="FF0000"/>
                </a:solidFill>
                <a:ea typeface="华文中宋" panose="02010600040101010101" pitchFamily="2" charset="-122"/>
              </a:rPr>
              <a:t>如何表达：</a:t>
            </a:r>
            <a:r>
              <a:rPr lang="zh-CN" altLang="en-US" sz="2200" b="1" dirty="0">
                <a:solidFill>
                  <a:srgbClr val="0000CC"/>
                </a:solidFill>
                <a:ea typeface="华文中宋" panose="02010600040101010101" pitchFamily="2" charset="-122"/>
              </a:rPr>
              <a:t>借景抒情；</a:t>
            </a:r>
            <a:r>
              <a:rPr lang="zh-CN" altLang="en-US" sz="2200" b="1" dirty="0">
                <a:solidFill>
                  <a:srgbClr val="FF0000"/>
                </a:solidFill>
              </a:rPr>
              <a:t> </a:t>
            </a:r>
            <a:r>
              <a:rPr lang="en-US" altLang="zh-CN" sz="2200" b="1" dirty="0"/>
              <a:t>【</a:t>
            </a:r>
            <a:r>
              <a:rPr lang="zh-CN" altLang="en-US" sz="2200" b="1" dirty="0"/>
              <a:t>分析诗中意象</a:t>
            </a:r>
            <a:r>
              <a:rPr lang="en-US" altLang="zh-CN" sz="2200" b="1" dirty="0"/>
              <a:t>】</a:t>
            </a:r>
            <a:endParaRPr lang="en-US" altLang="zh-CN" sz="2200" b="1" dirty="0"/>
          </a:p>
          <a:p>
            <a:pPr marL="342900" indent="-342900">
              <a:lnSpc>
                <a:spcPct val="155000"/>
              </a:lnSpc>
              <a:buFontTx/>
              <a:buNone/>
              <a:defRPr/>
            </a:pPr>
            <a:r>
              <a:rPr lang="en-US" altLang="zh-CN" sz="2200" b="1" dirty="0">
                <a:solidFill>
                  <a:srgbClr val="0000CC"/>
                </a:solidFill>
                <a:ea typeface="华文中宋" panose="02010600040101010101" pitchFamily="2" charset="-122"/>
              </a:rPr>
              <a:t>                  </a:t>
            </a:r>
            <a:r>
              <a:rPr lang="zh-CN" altLang="en-US" sz="2200" b="1" dirty="0">
                <a:solidFill>
                  <a:srgbClr val="0000CC"/>
                </a:solidFill>
                <a:ea typeface="华文中宋" panose="02010600040101010101" pitchFamily="2" charset="-122"/>
              </a:rPr>
              <a:t>托物传情：</a:t>
            </a:r>
            <a:r>
              <a:rPr lang="zh-CN" altLang="en-US" sz="2200" b="1" dirty="0">
                <a:solidFill>
                  <a:srgbClr val="008000"/>
                </a:solidFill>
                <a:ea typeface="华文中宋" panose="02010600040101010101" pitchFamily="2" charset="-122"/>
              </a:rPr>
              <a:t>月、雁、笛、柳  </a:t>
            </a:r>
            <a:endParaRPr lang="zh-CN" altLang="en-US" sz="2200" b="1" dirty="0">
              <a:solidFill>
                <a:srgbClr val="008000"/>
              </a:solidFill>
              <a:ea typeface="华文中宋" panose="02010600040101010101" pitchFamily="2" charset="-122"/>
            </a:endParaRPr>
          </a:p>
          <a:p>
            <a:pPr marL="342900" indent="-342900">
              <a:lnSpc>
                <a:spcPct val="155000"/>
              </a:lnSpc>
              <a:buFontTx/>
              <a:buNone/>
              <a:defRPr/>
            </a:pPr>
            <a:r>
              <a:rPr lang="zh-CN" altLang="en-US" sz="2200" b="1" dirty="0">
                <a:solidFill>
                  <a:srgbClr val="0000CC"/>
                </a:solidFill>
                <a:ea typeface="华文中宋" panose="02010600040101010101" pitchFamily="2" charset="-122"/>
              </a:rPr>
              <a:t>                  触景伤情</a:t>
            </a:r>
            <a:r>
              <a:rPr lang="zh-CN" altLang="en-US" sz="2200" b="1" dirty="0" smtClean="0">
                <a:solidFill>
                  <a:srgbClr val="0000CC"/>
                </a:solidFill>
                <a:ea typeface="华文中宋" panose="02010600040101010101" pitchFamily="2" charset="-122"/>
              </a:rPr>
              <a:t>：   </a:t>
            </a:r>
            <a:r>
              <a:rPr lang="zh-CN" altLang="en-US" sz="2200" b="1" dirty="0" smtClean="0">
                <a:solidFill>
                  <a:srgbClr val="008000"/>
                </a:solidFill>
                <a:ea typeface="华文中宋" panose="02010600040101010101" pitchFamily="2" charset="-122"/>
              </a:rPr>
              <a:t>何</a:t>
            </a:r>
            <a:r>
              <a:rPr lang="zh-CN" altLang="en-US" sz="2200" b="1" dirty="0">
                <a:solidFill>
                  <a:srgbClr val="008000"/>
                </a:solidFill>
                <a:ea typeface="华文中宋" panose="02010600040101010101" pitchFamily="2" charset="-122"/>
              </a:rPr>
              <a:t>事吟余忽惆怅</a:t>
            </a:r>
            <a:r>
              <a:rPr lang="en-US" altLang="zh-CN" sz="2200" b="1" dirty="0">
                <a:solidFill>
                  <a:srgbClr val="008000"/>
                </a:solidFill>
                <a:ea typeface="华文中宋" panose="02010600040101010101" pitchFamily="2" charset="-122"/>
              </a:rPr>
              <a:t>,</a:t>
            </a:r>
            <a:r>
              <a:rPr lang="zh-CN" altLang="en-US" sz="2200" b="1" dirty="0">
                <a:solidFill>
                  <a:srgbClr val="008000"/>
                </a:solidFill>
                <a:ea typeface="华文中宋" panose="02010600040101010101" pitchFamily="2" charset="-122"/>
              </a:rPr>
              <a:t>村桥原树似吾乡</a:t>
            </a:r>
            <a:endParaRPr lang="zh-CN" altLang="en-US" sz="2200" b="1" dirty="0">
              <a:solidFill>
                <a:srgbClr val="008000"/>
              </a:solidFill>
              <a:ea typeface="华文中宋" panose="02010600040101010101" pitchFamily="2" charset="-122"/>
            </a:endParaRPr>
          </a:p>
          <a:p>
            <a:pPr marL="342900" indent="-342900">
              <a:lnSpc>
                <a:spcPct val="95000"/>
              </a:lnSpc>
              <a:buFontTx/>
              <a:buNone/>
              <a:defRPr/>
            </a:pPr>
            <a:r>
              <a:rPr lang="zh-CN" altLang="en-US" sz="2200" b="1" dirty="0">
                <a:solidFill>
                  <a:srgbClr val="0000CC"/>
                </a:solidFill>
                <a:ea typeface="华文中宋" panose="02010600040101010101" pitchFamily="2" charset="-122"/>
              </a:rPr>
              <a:t>　　　       感时</a:t>
            </a:r>
            <a:r>
              <a:rPr lang="zh-CN" altLang="en-US" sz="2200" b="1" dirty="0" smtClean="0">
                <a:solidFill>
                  <a:srgbClr val="0000CC"/>
                </a:solidFill>
                <a:ea typeface="华文中宋" panose="02010600040101010101" pitchFamily="2" charset="-122"/>
              </a:rPr>
              <a:t>生情</a:t>
            </a:r>
            <a:r>
              <a:rPr lang="zh-CN" altLang="en-US" sz="2200" b="1" dirty="0">
                <a:solidFill>
                  <a:srgbClr val="0000CC"/>
                </a:solidFill>
                <a:ea typeface="华文中宋" panose="02010600040101010101" pitchFamily="2" charset="-122"/>
              </a:rPr>
              <a:t>：</a:t>
            </a:r>
            <a:r>
              <a:rPr lang="zh-CN" altLang="en-US" sz="2200" b="1" dirty="0">
                <a:solidFill>
                  <a:srgbClr val="008000"/>
                </a:solidFill>
                <a:ea typeface="华文中宋" panose="02010600040101010101" pitchFamily="2" charset="-122"/>
              </a:rPr>
              <a:t>中秋望月；重阳登高；</a:t>
            </a:r>
            <a:endParaRPr lang="zh-CN" altLang="en-US" sz="2200" b="1" dirty="0">
              <a:solidFill>
                <a:srgbClr val="008000"/>
              </a:solidFill>
              <a:ea typeface="华文中宋" panose="02010600040101010101" pitchFamily="2" charset="-122"/>
            </a:endParaRPr>
          </a:p>
          <a:p>
            <a:pPr marL="342900" indent="-342900">
              <a:lnSpc>
                <a:spcPct val="95000"/>
              </a:lnSpc>
              <a:buFontTx/>
              <a:buNone/>
              <a:defRPr/>
            </a:pPr>
            <a:r>
              <a:rPr lang="zh-CN" altLang="en-US" sz="2200" b="1" dirty="0">
                <a:solidFill>
                  <a:srgbClr val="008000"/>
                </a:solidFill>
                <a:ea typeface="华文中宋" panose="02010600040101010101" pitchFamily="2" charset="-122"/>
              </a:rPr>
              <a:t>                                   </a:t>
            </a:r>
            <a:r>
              <a:rPr lang="zh-CN" altLang="en-US" sz="2200" b="1" dirty="0" smtClean="0">
                <a:solidFill>
                  <a:srgbClr val="008000"/>
                </a:solidFill>
                <a:ea typeface="华文中宋" panose="02010600040101010101" pitchFamily="2" charset="-122"/>
              </a:rPr>
              <a:t>        伤</a:t>
            </a:r>
            <a:r>
              <a:rPr lang="zh-CN" altLang="en-US" sz="2200" b="1" dirty="0">
                <a:solidFill>
                  <a:srgbClr val="008000"/>
                </a:solidFill>
                <a:ea typeface="华文中宋" panose="02010600040101010101" pitchFamily="2" charset="-122"/>
              </a:rPr>
              <a:t>春悲秋；日暮思归。</a:t>
            </a:r>
            <a:endParaRPr lang="zh-CN" altLang="en-US" sz="2200" b="1" dirty="0">
              <a:solidFill>
                <a:srgbClr val="008000"/>
              </a:solidFill>
              <a:ea typeface="华文中宋" panose="02010600040101010101" pitchFamily="2" charset="-122"/>
            </a:endParaRPr>
          </a:p>
          <a:p>
            <a:pPr marL="342900" indent="-342900">
              <a:lnSpc>
                <a:spcPct val="95000"/>
              </a:lnSpc>
              <a:buFontTx/>
              <a:buNone/>
              <a:defRPr/>
            </a:pPr>
            <a:r>
              <a:rPr lang="zh-CN" altLang="en-US" sz="2200" b="1" dirty="0">
                <a:solidFill>
                  <a:srgbClr val="0000CC"/>
                </a:solidFill>
                <a:ea typeface="华文中宋" panose="02010600040101010101" pitchFamily="2" charset="-122"/>
              </a:rPr>
              <a:t>　　　       虚实结合；</a:t>
            </a:r>
            <a:r>
              <a:rPr lang="zh-CN" altLang="en-US" sz="2200" b="1" dirty="0">
                <a:solidFill>
                  <a:srgbClr val="FF0000"/>
                </a:solidFill>
              </a:rPr>
              <a:t> </a:t>
            </a:r>
            <a:r>
              <a:rPr lang="en-US" altLang="zh-CN" sz="2200" b="1" dirty="0"/>
              <a:t>【</a:t>
            </a:r>
            <a:r>
              <a:rPr lang="zh-CN" altLang="en-US" sz="2200" b="1" dirty="0"/>
              <a:t>对比、反衬、烘托</a:t>
            </a:r>
            <a:r>
              <a:rPr lang="en-US" altLang="zh-CN" sz="2200" b="1" dirty="0"/>
              <a:t>】</a:t>
            </a:r>
            <a:endParaRPr lang="en-US" altLang="zh-CN" sz="2200" b="1" dirty="0">
              <a:solidFill>
                <a:srgbClr val="008000"/>
              </a:solidFill>
              <a:ea typeface="华文中宋" panose="02010600040101010101" pitchFamily="2" charset="-122"/>
            </a:endParaRPr>
          </a:p>
          <a:p>
            <a:pPr marL="342900" indent="-342900">
              <a:lnSpc>
                <a:spcPct val="95000"/>
              </a:lnSpc>
              <a:buFontTx/>
              <a:buNone/>
              <a:defRPr/>
            </a:pPr>
            <a:r>
              <a:rPr lang="zh-CN" altLang="en-US" sz="2200" b="1" dirty="0">
                <a:solidFill>
                  <a:srgbClr val="0000CC"/>
                </a:solidFill>
                <a:ea typeface="华文中宋" panose="02010600040101010101" pitchFamily="2" charset="-122"/>
              </a:rPr>
              <a:t>　　　       因梦寄情：</a:t>
            </a:r>
            <a:r>
              <a:rPr lang="zh-CN" altLang="en-US" sz="2200" b="1" dirty="0">
                <a:solidFill>
                  <a:srgbClr val="008000"/>
                </a:solidFill>
                <a:ea typeface="华文中宋" panose="02010600040101010101" pitchFamily="2" charset="-122"/>
              </a:rPr>
              <a:t>夜来有梦登归路，不到桐庐已及明</a:t>
            </a:r>
            <a:endParaRPr lang="zh-CN" altLang="en-US" sz="2200" b="1" dirty="0">
              <a:solidFill>
                <a:srgbClr val="008000"/>
              </a:solidFill>
              <a:ea typeface="华文中宋" panose="02010600040101010101" pitchFamily="2" charset="-122"/>
            </a:endParaRPr>
          </a:p>
          <a:p>
            <a:pPr marL="342900" indent="-342900">
              <a:lnSpc>
                <a:spcPct val="95000"/>
              </a:lnSpc>
              <a:spcBef>
                <a:spcPct val="20000"/>
              </a:spcBef>
              <a:buFontTx/>
              <a:buChar char="•"/>
              <a:defRPr/>
            </a:pPr>
            <a:r>
              <a:rPr lang="zh-CN" altLang="en-US" sz="2200" b="1" dirty="0">
                <a:solidFill>
                  <a:srgbClr val="FF0000"/>
                </a:solidFill>
              </a:rPr>
              <a:t>           侧面落笔：</a:t>
            </a:r>
            <a:r>
              <a:rPr lang="zh-CN" altLang="en-US" sz="2200" b="1" dirty="0">
                <a:solidFill>
                  <a:srgbClr val="008000"/>
                </a:solidFill>
                <a:ea typeface="华文中宋" panose="02010600040101010101" pitchFamily="2" charset="-122"/>
              </a:rPr>
              <a:t>不直说自己思念家乡亲人，从对方入笔抒写感情的写法，令人倍觉凄凉；</a:t>
            </a:r>
            <a:endParaRPr lang="zh-CN" altLang="en-US" sz="2200" b="1" dirty="0">
              <a:solidFill>
                <a:srgbClr val="008000"/>
              </a:solidFill>
              <a:ea typeface="华文中宋" panose="02010600040101010101" pitchFamily="2" charset="-122"/>
            </a:endParaRPr>
          </a:p>
          <a:p>
            <a:pPr marL="342900" indent="-342900">
              <a:lnSpc>
                <a:spcPct val="95000"/>
              </a:lnSpc>
              <a:spcBef>
                <a:spcPct val="20000"/>
              </a:spcBef>
              <a:buFontTx/>
              <a:buChar char="•"/>
              <a:defRPr/>
            </a:pPr>
            <a:r>
              <a:rPr lang="zh-CN" altLang="en-US" sz="2200" b="1" dirty="0">
                <a:solidFill>
                  <a:srgbClr val="0000CC"/>
                </a:solidFill>
              </a:rPr>
              <a:t>乐景衬哀情。</a:t>
            </a:r>
            <a:r>
              <a:rPr lang="zh-CN" altLang="en-US" sz="2200" b="1" dirty="0">
                <a:solidFill>
                  <a:srgbClr val="FF0000"/>
                </a:solidFill>
              </a:rPr>
              <a:t>以客观景物与主观感受的鲜明对照，</a:t>
            </a:r>
            <a:r>
              <a:rPr lang="zh-CN" altLang="en-US" sz="2200" b="1" dirty="0"/>
              <a:t>反衬诗人思乡之情更加浓厚。</a:t>
            </a:r>
            <a:endParaRPr lang="zh-CN" altLang="en-US" sz="2200" b="1" dirty="0"/>
          </a:p>
          <a:p>
            <a:pPr marL="342900" indent="-342900">
              <a:spcBef>
                <a:spcPct val="20000"/>
              </a:spcBef>
              <a:buFontTx/>
              <a:buChar char="•"/>
              <a:defRPr/>
            </a:pPr>
            <a:endParaRPr lang="zh-CN" altLang="en-US" sz="2200" b="1" dirty="0"/>
          </a:p>
          <a:p>
            <a:pPr marL="342900" indent="-342900">
              <a:lnSpc>
                <a:spcPct val="155000"/>
              </a:lnSpc>
              <a:buFontTx/>
              <a:buNone/>
              <a:defRPr/>
            </a:pPr>
            <a:endParaRPr lang="en-US" altLang="zh-CN" sz="2400" b="1" dirty="0">
              <a:solidFill>
                <a:srgbClr val="008000"/>
              </a:solidFill>
              <a:ea typeface="华文中宋" panose="02010600040101010101" pitchFamily="2" charset="-122"/>
            </a:endParaRPr>
          </a:p>
        </p:txBody>
      </p:sp>
      <p:sp>
        <p:nvSpPr>
          <p:cNvPr id="72707" name="Rectangle 3"/>
          <p:cNvSpPr>
            <a:spLocks noChangeArrowheads="1"/>
          </p:cNvSpPr>
          <p:nvPr/>
        </p:nvSpPr>
        <p:spPr bwMode="auto">
          <a:xfrm>
            <a:off x="1763688" y="0"/>
            <a:ext cx="3587842" cy="596958"/>
          </a:xfrm>
          <a:prstGeom prst="rect">
            <a:avLst/>
          </a:prstGeom>
          <a:noFill/>
          <a:ln w="9525">
            <a:noFill/>
            <a:miter lim="800000"/>
          </a:ln>
        </p:spPr>
        <p:txBody>
          <a:bodyPr wrap="none">
            <a:spAutoFit/>
          </a:bodyPr>
          <a:lstStyle/>
          <a:p>
            <a:pPr>
              <a:lnSpc>
                <a:spcPct val="155000"/>
              </a:lnSpc>
            </a:pPr>
            <a:r>
              <a:rPr lang="zh-CN" altLang="en-US" sz="2400" b="1" dirty="0">
                <a:solidFill>
                  <a:srgbClr val="0000CC"/>
                </a:solidFill>
              </a:rPr>
              <a:t>从已入笔、从对方入笔。</a:t>
            </a:r>
            <a:endParaRPr lang="zh-CN" altLang="en-US" sz="2400" b="1"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blinds(horizontal)">
                                      <p:cBhvr>
                                        <p:cTn id="7" dur="500"/>
                                        <p:tgtEl>
                                          <p:spTgt spid="727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706">
                                            <p:txEl>
                                              <p:pRg st="1" end="1"/>
                                            </p:txEl>
                                          </p:spTgt>
                                        </p:tgtEl>
                                        <p:attrNameLst>
                                          <p:attrName>style.visibility</p:attrName>
                                        </p:attrNameLst>
                                      </p:cBhvr>
                                      <p:to>
                                        <p:strVal val="visible"/>
                                      </p:to>
                                    </p:set>
                                    <p:animEffect transition="in" filter="blinds(horizontal)">
                                      <p:cBhvr>
                                        <p:cTn id="12" dur="500"/>
                                        <p:tgtEl>
                                          <p:spTgt spid="7270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2706">
                                            <p:txEl>
                                              <p:pRg st="2" end="2"/>
                                            </p:txEl>
                                          </p:spTgt>
                                        </p:tgtEl>
                                        <p:attrNameLst>
                                          <p:attrName>style.visibility</p:attrName>
                                        </p:attrNameLst>
                                      </p:cBhvr>
                                      <p:to>
                                        <p:strVal val="visible"/>
                                      </p:to>
                                    </p:set>
                                    <p:animEffect transition="in" filter="blinds(horizontal)">
                                      <p:cBhvr>
                                        <p:cTn id="15" dur="500"/>
                                        <p:tgtEl>
                                          <p:spTgt spid="7270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2706">
                                            <p:txEl>
                                              <p:pRg st="3" end="3"/>
                                            </p:txEl>
                                          </p:spTgt>
                                        </p:tgtEl>
                                        <p:attrNameLst>
                                          <p:attrName>style.visibility</p:attrName>
                                        </p:attrNameLst>
                                      </p:cBhvr>
                                      <p:to>
                                        <p:strVal val="visible"/>
                                      </p:to>
                                    </p:set>
                                    <p:animEffect transition="in" filter="blinds(horizontal)">
                                      <p:cBhvr>
                                        <p:cTn id="18" dur="500"/>
                                        <p:tgtEl>
                                          <p:spTgt spid="7270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2706">
                                            <p:txEl>
                                              <p:pRg st="4" end="4"/>
                                            </p:txEl>
                                          </p:spTgt>
                                        </p:tgtEl>
                                        <p:attrNameLst>
                                          <p:attrName>style.visibility</p:attrName>
                                        </p:attrNameLst>
                                      </p:cBhvr>
                                      <p:to>
                                        <p:strVal val="visible"/>
                                      </p:to>
                                    </p:set>
                                    <p:animEffect transition="in" filter="blinds(horizontal)">
                                      <p:cBhvr>
                                        <p:cTn id="21" dur="500"/>
                                        <p:tgtEl>
                                          <p:spTgt spid="72706">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2706">
                                            <p:txEl>
                                              <p:pRg st="5" end="5"/>
                                            </p:txEl>
                                          </p:spTgt>
                                        </p:tgtEl>
                                        <p:attrNameLst>
                                          <p:attrName>style.visibility</p:attrName>
                                        </p:attrNameLst>
                                      </p:cBhvr>
                                      <p:to>
                                        <p:strVal val="visible"/>
                                      </p:to>
                                    </p:set>
                                    <p:animEffect transition="in" filter="blinds(horizontal)">
                                      <p:cBhvr>
                                        <p:cTn id="24" dur="500"/>
                                        <p:tgtEl>
                                          <p:spTgt spid="72706">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2706">
                                            <p:txEl>
                                              <p:pRg st="6" end="6"/>
                                            </p:txEl>
                                          </p:spTgt>
                                        </p:tgtEl>
                                        <p:attrNameLst>
                                          <p:attrName>style.visibility</p:attrName>
                                        </p:attrNameLst>
                                      </p:cBhvr>
                                      <p:to>
                                        <p:strVal val="visible"/>
                                      </p:to>
                                    </p:set>
                                    <p:animEffect transition="in" filter="blinds(horizontal)">
                                      <p:cBhvr>
                                        <p:cTn id="27" dur="500"/>
                                        <p:tgtEl>
                                          <p:spTgt spid="72706">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2706">
                                            <p:txEl>
                                              <p:pRg st="7" end="7"/>
                                            </p:txEl>
                                          </p:spTgt>
                                        </p:tgtEl>
                                        <p:attrNameLst>
                                          <p:attrName>style.visibility</p:attrName>
                                        </p:attrNameLst>
                                      </p:cBhvr>
                                      <p:to>
                                        <p:strVal val="visible"/>
                                      </p:to>
                                    </p:set>
                                    <p:animEffect transition="in" filter="blinds(horizontal)">
                                      <p:cBhvr>
                                        <p:cTn id="30" dur="500"/>
                                        <p:tgtEl>
                                          <p:spTgt spid="72706">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2706">
                                            <p:txEl>
                                              <p:pRg st="8" end="8"/>
                                            </p:txEl>
                                          </p:spTgt>
                                        </p:tgtEl>
                                        <p:attrNameLst>
                                          <p:attrName>style.visibility</p:attrName>
                                        </p:attrNameLst>
                                      </p:cBhvr>
                                      <p:to>
                                        <p:strVal val="visible"/>
                                      </p:to>
                                    </p:set>
                                    <p:animEffect transition="in" filter="blinds(horizontal)">
                                      <p:cBhvr>
                                        <p:cTn id="35" dur="500"/>
                                        <p:tgtEl>
                                          <p:spTgt spid="72706">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2706">
                                            <p:txEl>
                                              <p:pRg st="9" end="9"/>
                                            </p:txEl>
                                          </p:spTgt>
                                        </p:tgtEl>
                                        <p:attrNameLst>
                                          <p:attrName>style.visibility</p:attrName>
                                        </p:attrNameLst>
                                      </p:cBhvr>
                                      <p:to>
                                        <p:strVal val="visible"/>
                                      </p:to>
                                    </p:set>
                                    <p:animEffect transition="in" filter="blinds(horizontal)">
                                      <p:cBhvr>
                                        <p:cTn id="40" dur="500"/>
                                        <p:tgtEl>
                                          <p:spTgt spid="7270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a:xfrm>
            <a:off x="685800" y="171450"/>
            <a:ext cx="7772400" cy="2628900"/>
          </a:xfrm>
        </p:spPr>
        <p:txBody>
          <a:bodyPr/>
          <a:lstStyle/>
          <a:p>
            <a:pPr algn="ctr" eaLnBrk="1" hangingPunct="1">
              <a:lnSpc>
                <a:spcPct val="110000"/>
              </a:lnSpc>
              <a:buFontTx/>
              <a:buNone/>
            </a:pPr>
            <a:r>
              <a:rPr lang="zh-CN" altLang="en-US" sz="2400" b="1" dirty="0" smtClean="0">
                <a:solidFill>
                  <a:srgbClr val="CC0000"/>
                </a:solidFill>
                <a:ea typeface="方正毡笔黑简体" pitchFamily="65" charset="-122"/>
              </a:rPr>
              <a:t>九月九日忆山东兄弟　王维</a:t>
            </a:r>
            <a:endParaRPr lang="zh-CN" altLang="en-US" sz="2400" b="1" dirty="0" smtClean="0">
              <a:solidFill>
                <a:srgbClr val="CC0000"/>
              </a:solidFill>
              <a:ea typeface="方正毡笔黑简体" pitchFamily="65" charset="-122"/>
            </a:endParaRPr>
          </a:p>
          <a:p>
            <a:pPr algn="ctr" eaLnBrk="1" hangingPunct="1">
              <a:lnSpc>
                <a:spcPct val="110000"/>
              </a:lnSpc>
              <a:buFontTx/>
              <a:buNone/>
            </a:pPr>
            <a:r>
              <a:rPr lang="zh-CN" altLang="en-US" sz="2400" b="1" dirty="0" smtClean="0">
                <a:ea typeface="方正毡笔黑简体" pitchFamily="65" charset="-122"/>
              </a:rPr>
              <a:t>独在异乡为异客，每逢佳节倍思亲。</a:t>
            </a:r>
            <a:endParaRPr lang="zh-CN" altLang="en-US" sz="2400" b="1" dirty="0" smtClean="0">
              <a:ea typeface="方正毡笔黑简体" pitchFamily="65" charset="-122"/>
            </a:endParaRPr>
          </a:p>
          <a:p>
            <a:pPr algn="ctr" eaLnBrk="1" hangingPunct="1">
              <a:lnSpc>
                <a:spcPct val="110000"/>
              </a:lnSpc>
              <a:buFontTx/>
              <a:buNone/>
            </a:pPr>
            <a:r>
              <a:rPr lang="zh-CN" altLang="en-US" sz="2400" b="1" dirty="0" smtClean="0">
                <a:ea typeface="方正毡笔黑简体" pitchFamily="65" charset="-122"/>
              </a:rPr>
              <a:t>遥知兄弟登高处，遍插茱萸少一人。</a:t>
            </a:r>
            <a:endParaRPr lang="zh-CN" altLang="en-US" sz="2400" b="1" dirty="0" smtClean="0">
              <a:ea typeface="方正毡笔黑简体" pitchFamily="65" charset="-122"/>
            </a:endParaRPr>
          </a:p>
        </p:txBody>
      </p:sp>
      <p:sp>
        <p:nvSpPr>
          <p:cNvPr id="32771" name="Rectangle 3"/>
          <p:cNvSpPr>
            <a:spLocks noChangeArrowheads="1"/>
          </p:cNvSpPr>
          <p:nvPr/>
        </p:nvSpPr>
        <p:spPr bwMode="auto">
          <a:xfrm>
            <a:off x="304800" y="1851670"/>
            <a:ext cx="8839200" cy="1085169"/>
          </a:xfrm>
          <a:prstGeom prst="rect">
            <a:avLst/>
          </a:prstGeom>
          <a:noFill/>
          <a:ln w="9525">
            <a:noFill/>
            <a:miter lim="800000"/>
          </a:ln>
        </p:spPr>
        <p:txBody>
          <a:bodyPr>
            <a:spAutoFit/>
          </a:bodyPr>
          <a:lstStyle/>
          <a:p>
            <a:pPr>
              <a:lnSpc>
                <a:spcPct val="110000"/>
              </a:lnSpc>
              <a:spcBef>
                <a:spcPct val="20000"/>
              </a:spcBef>
              <a:buSzPct val="85000"/>
            </a:pPr>
            <a:r>
              <a:rPr lang="zh-CN" altLang="en-US" sz="2000" b="1" dirty="0">
                <a:solidFill>
                  <a:srgbClr val="0000FF"/>
                </a:solidFill>
                <a:ea typeface="方正姚体" panose="02010601030101010101" pitchFamily="2" charset="-122"/>
              </a:rPr>
              <a:t>　　本诗语言朴素无华而又高度概括，首句用了一个“独”字，两个“异”字，渲染出诗人怎样的情感？后人评价三四两句诗在全诗中“曲折有致，出乎常情”，对这一评价请简要阐述你的鉴赏体会。 </a:t>
            </a:r>
            <a:endParaRPr lang="zh-CN" altLang="en-US" sz="2000" b="1" dirty="0">
              <a:solidFill>
                <a:srgbClr val="0000FF"/>
              </a:solidFill>
              <a:ea typeface="方正姚体" panose="02010601030101010101" pitchFamily="2" charset="-122"/>
            </a:endParaRPr>
          </a:p>
        </p:txBody>
      </p:sp>
      <p:sp>
        <p:nvSpPr>
          <p:cNvPr id="79876" name="Text Box 4"/>
          <p:cNvSpPr txBox="1">
            <a:spLocks noChangeArrowheads="1"/>
          </p:cNvSpPr>
          <p:nvPr/>
        </p:nvSpPr>
        <p:spPr bwMode="auto">
          <a:xfrm>
            <a:off x="251520" y="3291830"/>
            <a:ext cx="8610600" cy="1692771"/>
          </a:xfrm>
          <a:prstGeom prst="rect">
            <a:avLst/>
          </a:prstGeom>
          <a:solidFill>
            <a:srgbClr val="FFFFFF"/>
          </a:solidFill>
          <a:ln w="9525">
            <a:noFill/>
            <a:miter lim="800000"/>
          </a:ln>
          <a:effectLst>
            <a:prstShdw prst="shdw17" dist="17961" dir="13500000">
              <a:srgbClr val="999999"/>
            </a:prstShdw>
          </a:effectLst>
        </p:spPr>
        <p:txBody>
          <a:bodyPr>
            <a:spAutoFit/>
          </a:bodyPr>
          <a:lstStyle/>
          <a:p>
            <a:pPr>
              <a:spcBef>
                <a:spcPct val="20000"/>
              </a:spcBef>
              <a:buClr>
                <a:schemeClr val="bg2"/>
              </a:buClr>
              <a:buSzPct val="75000"/>
              <a:buFont typeface="Wingdings" panose="05000000000000000000" pitchFamily="2" charset="2"/>
              <a:buNone/>
            </a:pPr>
            <a:r>
              <a:rPr lang="zh-CN" altLang="en-US" sz="2000" b="1">
                <a:solidFill>
                  <a:srgbClr val="006600"/>
                </a:solidFill>
                <a:ea typeface="华文中宋" panose="02010600040101010101" pitchFamily="2" charset="-122"/>
              </a:rPr>
              <a:t>　　作客异乡的孤独、思乡之情。 </a:t>
            </a:r>
            <a:endParaRPr lang="zh-CN" altLang="en-US" sz="2000" b="1">
              <a:solidFill>
                <a:srgbClr val="006600"/>
              </a:solidFill>
              <a:ea typeface="华文中宋" panose="02010600040101010101" pitchFamily="2" charset="-122"/>
            </a:endParaRPr>
          </a:p>
          <a:p>
            <a:pPr>
              <a:spcBef>
                <a:spcPct val="20000"/>
              </a:spcBef>
              <a:buClr>
                <a:schemeClr val="bg2"/>
              </a:buClr>
              <a:buSzPct val="75000"/>
              <a:buFont typeface="Wingdings" panose="05000000000000000000" pitchFamily="2" charset="2"/>
              <a:buNone/>
            </a:pPr>
            <a:r>
              <a:rPr lang="zh-CN" altLang="en-US" sz="2000" b="1">
                <a:solidFill>
                  <a:srgbClr val="006600"/>
                </a:solidFill>
                <a:ea typeface="华文中宋" panose="02010600040101010101" pitchFamily="2" charset="-122"/>
              </a:rPr>
              <a:t>　　三四句借重阳登高和茱萸插头两个意象抒情，显得深沉含蓄；本为诗人思念兄弟，却写家乡的兄弟为失落诗人而遗憾不已，把</a:t>
            </a:r>
            <a:r>
              <a:rPr lang="zh-CN" altLang="en-US" sz="2000" b="1">
                <a:solidFill>
                  <a:srgbClr val="006600"/>
                </a:solidFill>
                <a:latin typeface="华文中宋" panose="02010600040101010101" pitchFamily="2" charset="-122"/>
                <a:ea typeface="华文中宋" panose="02010600040101010101" pitchFamily="2" charset="-122"/>
              </a:rPr>
              <a:t>“</a:t>
            </a:r>
            <a:r>
              <a:rPr lang="zh-CN" altLang="en-US" sz="2000" b="1">
                <a:solidFill>
                  <a:srgbClr val="006600"/>
                </a:solidFill>
                <a:ea typeface="华文中宋" panose="02010600040101010101" pitchFamily="2" charset="-122"/>
              </a:rPr>
              <a:t>我思人</a:t>
            </a:r>
            <a:r>
              <a:rPr lang="zh-CN" altLang="en-US" sz="2000" b="1">
                <a:solidFill>
                  <a:srgbClr val="006600"/>
                </a:solidFill>
                <a:latin typeface="华文中宋" panose="02010600040101010101" pitchFamily="2" charset="-122"/>
                <a:ea typeface="华文中宋" panose="02010600040101010101" pitchFamily="2" charset="-122"/>
              </a:rPr>
              <a:t>”</a:t>
            </a:r>
            <a:r>
              <a:rPr lang="zh-CN" altLang="en-US" sz="2000" b="1">
                <a:solidFill>
                  <a:srgbClr val="006600"/>
                </a:solidFill>
                <a:ea typeface="华文中宋" panose="02010600040101010101" pitchFamily="2" charset="-122"/>
              </a:rPr>
              <a:t>的情绪，折射为</a:t>
            </a:r>
            <a:r>
              <a:rPr lang="zh-CN" altLang="en-US" sz="2000" b="1">
                <a:solidFill>
                  <a:srgbClr val="006600"/>
                </a:solidFill>
                <a:latin typeface="华文中宋" panose="02010600040101010101" pitchFamily="2" charset="-122"/>
                <a:ea typeface="华文中宋" panose="02010600040101010101" pitchFamily="2" charset="-122"/>
              </a:rPr>
              <a:t>“</a:t>
            </a:r>
            <a:r>
              <a:rPr lang="zh-CN" altLang="en-US" sz="2000" b="1">
                <a:solidFill>
                  <a:srgbClr val="006600"/>
                </a:solidFill>
                <a:ea typeface="华文中宋" panose="02010600040101010101" pitchFamily="2" charset="-122"/>
              </a:rPr>
              <a:t>人思我</a:t>
            </a:r>
            <a:r>
              <a:rPr lang="zh-CN" altLang="en-US" sz="2000" b="1">
                <a:solidFill>
                  <a:srgbClr val="006600"/>
                </a:solidFill>
                <a:latin typeface="华文中宋" panose="02010600040101010101" pitchFamily="2" charset="-122"/>
                <a:ea typeface="华文中宋" panose="02010600040101010101" pitchFamily="2" charset="-122"/>
              </a:rPr>
              <a:t>”</a:t>
            </a:r>
            <a:r>
              <a:rPr lang="zh-CN" altLang="en-US" sz="2000" b="1">
                <a:solidFill>
                  <a:srgbClr val="006600"/>
                </a:solidFill>
                <a:ea typeface="华文中宋" panose="02010600040101010101" pitchFamily="2" charset="-122"/>
              </a:rPr>
              <a:t>的幻觉。这正是出乎常情之处，使情感更加深沉而余味无穷。</a:t>
            </a:r>
            <a:endParaRPr lang="zh-CN" altLang="en-US" sz="2000" b="1">
              <a:solidFill>
                <a:srgbClr val="006600"/>
              </a:solidFill>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diamond(in)">
                                      <p:cBhvr>
                                        <p:cTn id="7" dur="20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400050"/>
            <a:ext cx="8229600" cy="857250"/>
          </a:xfrm>
        </p:spPr>
        <p:txBody>
          <a:bodyPr/>
          <a:lstStyle/>
          <a:p>
            <a:pPr algn="l" eaLnBrk="1" hangingPunct="1"/>
            <a:r>
              <a:rPr lang="en-US" altLang="zh-CN" sz="2400" b="1" dirty="0" smtClean="0">
                <a:solidFill>
                  <a:srgbClr val="0000CC"/>
                </a:solidFill>
              </a:rPr>
              <a:t>3</a:t>
            </a:r>
            <a:r>
              <a:rPr lang="zh-CN" altLang="en-US" sz="2400" b="1" dirty="0" smtClean="0">
                <a:solidFill>
                  <a:srgbClr val="0000CC"/>
                </a:solidFill>
              </a:rPr>
              <a:t>、诗人是怎样把思乡的感情与所见所闻的一些事物巧妙地融合在一起的？</a:t>
            </a:r>
            <a:br>
              <a:rPr lang="zh-CN" altLang="en-US" sz="2400" b="1" dirty="0" smtClean="0">
                <a:solidFill>
                  <a:srgbClr val="0000CC"/>
                </a:solidFill>
              </a:rPr>
            </a:br>
            <a:endParaRPr lang="zh-CN" altLang="en-US" sz="2400" b="1" dirty="0" smtClean="0">
              <a:solidFill>
                <a:srgbClr val="0000CC"/>
              </a:solidFill>
            </a:endParaRPr>
          </a:p>
        </p:txBody>
      </p:sp>
      <p:sp>
        <p:nvSpPr>
          <p:cNvPr id="448515" name="Rectangle 3"/>
          <p:cNvSpPr>
            <a:spLocks noGrp="1" noChangeArrowheads="1"/>
          </p:cNvSpPr>
          <p:nvPr>
            <p:ph idx="1"/>
          </p:nvPr>
        </p:nvSpPr>
        <p:spPr>
          <a:xfrm>
            <a:off x="0" y="1200150"/>
            <a:ext cx="8686800" cy="3943350"/>
          </a:xfrm>
        </p:spPr>
        <p:txBody>
          <a:bodyPr/>
          <a:lstStyle/>
          <a:p>
            <a:pPr eaLnBrk="1" hangingPunct="1">
              <a:lnSpc>
                <a:spcPct val="90000"/>
              </a:lnSpc>
            </a:pPr>
            <a:r>
              <a:rPr lang="en-US" altLang="zh-CN" sz="2400" b="1" dirty="0" smtClean="0">
                <a:solidFill>
                  <a:srgbClr val="0000CC"/>
                </a:solidFill>
              </a:rPr>
              <a:t>               </a:t>
            </a:r>
            <a:r>
              <a:rPr lang="zh-CN" altLang="en-US" sz="2400" b="1" dirty="0" smtClean="0"/>
              <a:t>春夜洛城闻笛    李白</a:t>
            </a:r>
            <a:endParaRPr lang="zh-CN" altLang="en-US" sz="2400" b="1" dirty="0" smtClean="0"/>
          </a:p>
          <a:p>
            <a:pPr eaLnBrk="1" hangingPunct="1">
              <a:lnSpc>
                <a:spcPct val="90000"/>
              </a:lnSpc>
            </a:pPr>
            <a:r>
              <a:rPr lang="zh-CN" altLang="en-US" sz="2400" b="1" dirty="0" smtClean="0"/>
              <a:t>    谁家玉笛暗飞声，散入春风满洛城。</a:t>
            </a:r>
            <a:endParaRPr lang="zh-CN" altLang="en-US" sz="2400" b="1" dirty="0" smtClean="0"/>
          </a:p>
          <a:p>
            <a:pPr eaLnBrk="1" hangingPunct="1">
              <a:lnSpc>
                <a:spcPct val="90000"/>
              </a:lnSpc>
            </a:pPr>
            <a:r>
              <a:rPr lang="zh-CN" altLang="en-US" sz="2400" b="1" dirty="0" smtClean="0"/>
              <a:t>    此夜曲中闻折柳，何人不起故园情？</a:t>
            </a:r>
            <a:endParaRPr lang="zh-CN" altLang="en-US" sz="2400" b="1" dirty="0" smtClean="0"/>
          </a:p>
          <a:p>
            <a:pPr eaLnBrk="1" hangingPunct="1">
              <a:lnSpc>
                <a:spcPct val="90000"/>
              </a:lnSpc>
            </a:pPr>
            <a:r>
              <a:rPr lang="zh-CN" altLang="en-US" sz="2400" b="1" dirty="0" smtClean="0"/>
              <a:t>    前人在评论这首诗时曾说，“折柳”二字是全诗的关键。诗中“折柳”的寓意是什么？你是否同意“关键”之说？为什么？</a:t>
            </a:r>
            <a:endParaRPr lang="zh-CN" altLang="en-US" sz="2400" b="1" dirty="0" smtClean="0"/>
          </a:p>
          <a:p>
            <a:pPr eaLnBrk="1" hangingPunct="1">
              <a:lnSpc>
                <a:spcPct val="90000"/>
              </a:lnSpc>
              <a:buFontTx/>
              <a:buNone/>
            </a:pPr>
            <a:r>
              <a:rPr lang="zh-CN" altLang="en-US" sz="2400" b="1" dirty="0" smtClean="0"/>
              <a:t>  </a:t>
            </a:r>
            <a:r>
              <a:rPr lang="zh-CN" altLang="en-US" sz="2400" b="1" dirty="0" smtClean="0">
                <a:solidFill>
                  <a:srgbClr val="0000CC"/>
                </a:solidFill>
              </a:rPr>
              <a:t>“折柳”是曲子</a:t>
            </a:r>
            <a:r>
              <a:rPr lang="en-US" altLang="zh-CN" sz="2400" b="1" dirty="0" smtClean="0">
                <a:solidFill>
                  <a:srgbClr val="0000CC"/>
                </a:solidFill>
              </a:rPr>
              <a:t>《</a:t>
            </a:r>
            <a:r>
              <a:rPr lang="zh-CN" altLang="en-US" sz="2400" b="1" dirty="0" smtClean="0">
                <a:solidFill>
                  <a:srgbClr val="0000CC"/>
                </a:solidFill>
              </a:rPr>
              <a:t>折杨柳</a:t>
            </a:r>
            <a:r>
              <a:rPr lang="en-US" altLang="zh-CN" sz="2400" b="1" dirty="0" smtClean="0">
                <a:solidFill>
                  <a:srgbClr val="0000CC"/>
                </a:solidFill>
              </a:rPr>
              <a:t>》</a:t>
            </a:r>
            <a:r>
              <a:rPr lang="zh-CN" altLang="en-US" sz="2400" b="1" dirty="0" smtClean="0">
                <a:solidFill>
                  <a:srgbClr val="0000CC"/>
                </a:solidFill>
              </a:rPr>
              <a:t>的简称，这首曲子寓有惜别怀远之意。此诗抒写了思乡之情，而这种思乡之情是从听到“折柳”的笛声引起的，可见“折柳”是全诗的关键。</a:t>
            </a:r>
            <a:endParaRPr lang="zh-CN" altLang="en-US" sz="2400" b="1" dirty="0" smtClean="0">
              <a:solidFill>
                <a:srgbClr val="0000CC"/>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8515">
                                            <p:txEl>
                                              <p:pRg st="0" end="0"/>
                                            </p:txEl>
                                          </p:spTgt>
                                        </p:tgtEl>
                                        <p:attrNameLst>
                                          <p:attrName>style.visibility</p:attrName>
                                        </p:attrNameLst>
                                      </p:cBhvr>
                                      <p:to>
                                        <p:strVal val="visible"/>
                                      </p:to>
                                    </p:set>
                                    <p:animEffect transition="in" filter="blinds(horizontal)">
                                      <p:cBhvr>
                                        <p:cTn id="7" dur="500"/>
                                        <p:tgtEl>
                                          <p:spTgt spid="4485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8515">
                                            <p:txEl>
                                              <p:pRg st="1" end="1"/>
                                            </p:txEl>
                                          </p:spTgt>
                                        </p:tgtEl>
                                        <p:attrNameLst>
                                          <p:attrName>style.visibility</p:attrName>
                                        </p:attrNameLst>
                                      </p:cBhvr>
                                      <p:to>
                                        <p:strVal val="visible"/>
                                      </p:to>
                                    </p:set>
                                    <p:animEffect transition="in" filter="blinds(horizontal)">
                                      <p:cBhvr>
                                        <p:cTn id="10" dur="500"/>
                                        <p:tgtEl>
                                          <p:spTgt spid="44851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8515">
                                            <p:txEl>
                                              <p:pRg st="2" end="2"/>
                                            </p:txEl>
                                          </p:spTgt>
                                        </p:tgtEl>
                                        <p:attrNameLst>
                                          <p:attrName>style.visibility</p:attrName>
                                        </p:attrNameLst>
                                      </p:cBhvr>
                                      <p:to>
                                        <p:strVal val="visible"/>
                                      </p:to>
                                    </p:set>
                                    <p:animEffect transition="in" filter="blinds(horizontal)">
                                      <p:cBhvr>
                                        <p:cTn id="13" dur="500"/>
                                        <p:tgtEl>
                                          <p:spTgt spid="44851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8515">
                                            <p:txEl>
                                              <p:pRg st="3" end="3"/>
                                            </p:txEl>
                                          </p:spTgt>
                                        </p:tgtEl>
                                        <p:attrNameLst>
                                          <p:attrName>style.visibility</p:attrName>
                                        </p:attrNameLst>
                                      </p:cBhvr>
                                      <p:to>
                                        <p:strVal val="visible"/>
                                      </p:to>
                                    </p:set>
                                    <p:animEffect transition="in" filter="blinds(horizontal)">
                                      <p:cBhvr>
                                        <p:cTn id="16" dur="500"/>
                                        <p:tgtEl>
                                          <p:spTgt spid="4485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8515">
                                            <p:txEl>
                                              <p:pRg st="4" end="4"/>
                                            </p:txEl>
                                          </p:spTgt>
                                        </p:tgtEl>
                                        <p:attrNameLst>
                                          <p:attrName>style.visibility</p:attrName>
                                        </p:attrNameLst>
                                      </p:cBhvr>
                                      <p:to>
                                        <p:strVal val="visible"/>
                                      </p:to>
                                    </p:set>
                                    <p:anim calcmode="lin" valueType="num">
                                      <p:cBhvr additive="base">
                                        <p:cTn id="21" dur="500" fill="hold"/>
                                        <p:tgtEl>
                                          <p:spTgt spid="44851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85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3200" b="1" dirty="0" smtClean="0"/>
              <a:t>常见的意象：</a:t>
            </a:r>
            <a:endParaRPr lang="zh-CN" altLang="en-US" sz="3200" b="1" dirty="0" smtClean="0"/>
          </a:p>
        </p:txBody>
      </p:sp>
      <p:sp>
        <p:nvSpPr>
          <p:cNvPr id="435203" name="Rectangle 3"/>
          <p:cNvSpPr>
            <a:spLocks noGrp="1" noChangeArrowheads="1"/>
          </p:cNvSpPr>
          <p:nvPr>
            <p:ph idx="1"/>
          </p:nvPr>
        </p:nvSpPr>
        <p:spPr>
          <a:xfrm>
            <a:off x="179512" y="843558"/>
            <a:ext cx="8712968" cy="3829050"/>
          </a:xfrm>
        </p:spPr>
        <p:txBody>
          <a:bodyPr/>
          <a:lstStyle/>
          <a:p>
            <a:pPr eaLnBrk="1" hangingPunct="1">
              <a:lnSpc>
                <a:spcPct val="110000"/>
              </a:lnSpc>
            </a:pPr>
            <a:r>
              <a:rPr lang="zh-CN" altLang="en-US" sz="2400" b="1" dirty="0" smtClean="0"/>
              <a:t>柳树</a:t>
            </a:r>
            <a:r>
              <a:rPr lang="zh-CN" altLang="en-US" sz="2400" dirty="0" smtClean="0"/>
              <a:t>  以折柳表惜别。李白</a:t>
            </a:r>
            <a:r>
              <a:rPr lang="en-US" altLang="zh-CN" sz="2400" dirty="0" smtClean="0"/>
              <a:t>《</a:t>
            </a:r>
            <a:r>
              <a:rPr lang="zh-CN" altLang="en-US" sz="2400" dirty="0" smtClean="0"/>
              <a:t>春夜洛城闻笛</a:t>
            </a:r>
            <a:r>
              <a:rPr lang="en-US" altLang="zh-CN" sz="2400" dirty="0" smtClean="0"/>
              <a:t>》</a:t>
            </a:r>
            <a:r>
              <a:rPr lang="zh-CN" altLang="en-US" sz="2400" dirty="0" smtClean="0"/>
              <a:t>：此夜曲中闻折柳，何人不起故园情？</a:t>
            </a:r>
            <a:endParaRPr lang="zh-CN" altLang="en-US" sz="2400" b="1" dirty="0" smtClean="0"/>
          </a:p>
          <a:p>
            <a:pPr eaLnBrk="1" hangingPunct="1">
              <a:lnSpc>
                <a:spcPct val="110000"/>
              </a:lnSpc>
            </a:pPr>
            <a:r>
              <a:rPr lang="zh-CN" altLang="en-US" sz="2400" b="1" dirty="0" smtClean="0"/>
              <a:t>丁香 </a:t>
            </a:r>
            <a:r>
              <a:rPr lang="zh-CN" altLang="en-US" sz="2400" dirty="0" smtClean="0"/>
              <a:t> 常常与孤独忧愁，特别是离情别绪相联系。李煜</a:t>
            </a:r>
            <a:r>
              <a:rPr lang="en-US" altLang="zh-CN" sz="2400" dirty="0" smtClean="0"/>
              <a:t>《</a:t>
            </a:r>
            <a:r>
              <a:rPr lang="zh-CN" altLang="en-US" sz="2400" dirty="0" smtClean="0"/>
              <a:t>浣溪沙</a:t>
            </a:r>
            <a:r>
              <a:rPr lang="en-US" altLang="zh-CN" sz="2400" dirty="0" smtClean="0"/>
              <a:t>》</a:t>
            </a:r>
            <a:r>
              <a:rPr lang="zh-CN" altLang="en-US" sz="2400" dirty="0" smtClean="0"/>
              <a:t>：青鸟不传云外信</a:t>
            </a:r>
            <a:r>
              <a:rPr lang="en-US" altLang="zh-CN" sz="2400" dirty="0" smtClean="0"/>
              <a:t>,</a:t>
            </a:r>
            <a:r>
              <a:rPr lang="zh-CN" altLang="en-US" sz="2400" dirty="0" smtClean="0"/>
              <a:t>丁香空结雨中愁。</a:t>
            </a:r>
            <a:endParaRPr lang="zh-CN" altLang="en-US" sz="2400" b="1" dirty="0" smtClean="0"/>
          </a:p>
          <a:p>
            <a:pPr eaLnBrk="1" hangingPunct="1">
              <a:lnSpc>
                <a:spcPct val="110000"/>
              </a:lnSpc>
            </a:pPr>
            <a:r>
              <a:rPr lang="zh-CN" altLang="en-US" sz="2400" b="1" dirty="0" smtClean="0"/>
              <a:t>芭蕉 </a:t>
            </a:r>
            <a:r>
              <a:rPr lang="zh-CN" altLang="en-US" sz="2400" dirty="0" smtClean="0"/>
              <a:t> 常表达孤独忧愁的离情别绪。李商隐</a:t>
            </a:r>
            <a:r>
              <a:rPr lang="en-US" altLang="zh-CN" sz="2400" dirty="0" smtClean="0"/>
              <a:t>《</a:t>
            </a:r>
            <a:r>
              <a:rPr lang="zh-CN" altLang="en-US" sz="2400" dirty="0" smtClean="0"/>
              <a:t>代赠</a:t>
            </a:r>
            <a:r>
              <a:rPr lang="en-US" altLang="zh-CN" sz="2400" dirty="0" smtClean="0"/>
              <a:t>》</a:t>
            </a:r>
            <a:r>
              <a:rPr lang="zh-CN" altLang="en-US" sz="2400" dirty="0" smtClean="0"/>
              <a:t>：芭蕉不展丁香结</a:t>
            </a:r>
            <a:r>
              <a:rPr lang="en-US" altLang="zh-CN" sz="2400" dirty="0" smtClean="0"/>
              <a:t>,</a:t>
            </a:r>
            <a:r>
              <a:rPr lang="zh-CN" altLang="en-US" sz="2400" dirty="0" smtClean="0"/>
              <a:t>同向春风各自愁。</a:t>
            </a:r>
            <a:endParaRPr lang="zh-CN" altLang="en-US" sz="2400" b="1" dirty="0" smtClean="0"/>
          </a:p>
          <a:p>
            <a:pPr eaLnBrk="1" hangingPunct="1">
              <a:lnSpc>
                <a:spcPct val="110000"/>
              </a:lnSpc>
            </a:pPr>
            <a:r>
              <a:rPr lang="zh-CN" altLang="en-US" sz="2400" b="1" dirty="0" smtClean="0"/>
              <a:t>梧桐</a:t>
            </a:r>
            <a:r>
              <a:rPr lang="zh-CN" altLang="en-US" sz="2400" dirty="0" smtClean="0"/>
              <a:t>  在中国古典诗歌中和芭蕉差不多，大多表示一种凄苦之音。白居易</a:t>
            </a:r>
            <a:r>
              <a:rPr lang="en-US" altLang="zh-CN" sz="2400" dirty="0" smtClean="0"/>
              <a:t>《</a:t>
            </a:r>
            <a:r>
              <a:rPr lang="zh-CN" altLang="en-US" sz="2400" dirty="0" smtClean="0"/>
              <a:t>长恨歌</a:t>
            </a:r>
            <a:r>
              <a:rPr lang="en-US" altLang="zh-CN" sz="2400" dirty="0" smtClean="0"/>
              <a:t>》</a:t>
            </a:r>
            <a:r>
              <a:rPr lang="zh-CN" altLang="en-US" sz="2400" dirty="0" smtClean="0"/>
              <a:t>：春风桃李花开日，秋雨梧桐叶落时。</a:t>
            </a:r>
            <a:endParaRPr lang="zh-CN" altLang="en-US" sz="2400" dirty="0" smtClean="0"/>
          </a:p>
        </p:txBody>
      </p:sp>
      <p:sp>
        <p:nvSpPr>
          <p:cNvPr id="34820" name="AutoShape 4">
            <a:hlinkClick r:id="rId1" action="ppaction://hlinksldjump"/>
          </p:cNvPr>
          <p:cNvSpPr>
            <a:spLocks noChangeArrowheads="1"/>
          </p:cNvSpPr>
          <p:nvPr/>
        </p:nvSpPr>
        <p:spPr bwMode="auto">
          <a:xfrm>
            <a:off x="8587740" y="4757420"/>
            <a:ext cx="555625" cy="386080"/>
          </a:xfrm>
          <a:custGeom>
            <a:avLst/>
            <a:gdLst>
              <a:gd name="T0" fmla="*/ 0 w 21600"/>
              <a:gd name="T1" fmla="*/ 152400 h 21600"/>
              <a:gd name="T2" fmla="*/ 152400 w 21600"/>
              <a:gd name="T3" fmla="*/ 0 h 21600"/>
              <a:gd name="T4" fmla="*/ 304800 w 21600"/>
              <a:gd name="T5" fmla="*/ 152400 h 21600"/>
              <a:gd name="T6" fmla="*/ 152400 w 21600"/>
              <a:gd name="T7" fmla="*/ 304800 h 21600"/>
              <a:gd name="T8" fmla="*/ 0 w 21600"/>
              <a:gd name="T9" fmla="*/ 152400 h 21600"/>
              <a:gd name="T10" fmla="*/ 76200 w 21600"/>
              <a:gd name="T11" fmla="*/ 152400 h 21600"/>
              <a:gd name="T12" fmla="*/ 152400 w 21600"/>
              <a:gd name="T13" fmla="*/ 228600 h 21600"/>
              <a:gd name="T14" fmla="*/ 228600 w 21600"/>
              <a:gd name="T15" fmla="*/ 152400 h 21600"/>
              <a:gd name="T16" fmla="*/ 152400 w 21600"/>
              <a:gd name="T17" fmla="*/ 76200 h 21600"/>
              <a:gd name="T18" fmla="*/ 76200 w 21600"/>
              <a:gd name="T19" fmla="*/ 15240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808000"/>
          </a:solidFill>
          <a:ln w="9525">
            <a:solidFill>
              <a:schemeClr val="tx1"/>
            </a:solidFill>
            <a:round/>
          </a:ln>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5203">
                                            <p:txEl>
                                              <p:pRg st="0" end="0"/>
                                            </p:txEl>
                                          </p:spTgt>
                                        </p:tgtEl>
                                        <p:attrNameLst>
                                          <p:attrName>style.visibility</p:attrName>
                                        </p:attrNameLst>
                                      </p:cBhvr>
                                      <p:to>
                                        <p:strVal val="visible"/>
                                      </p:to>
                                    </p:set>
                                    <p:anim calcmode="lin" valueType="num">
                                      <p:cBhvr additive="base">
                                        <p:cTn id="7" dur="500" fill="hold"/>
                                        <p:tgtEl>
                                          <p:spTgt spid="435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5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5203">
                                            <p:txEl>
                                              <p:pRg st="1" end="1"/>
                                            </p:txEl>
                                          </p:spTgt>
                                        </p:tgtEl>
                                        <p:attrNameLst>
                                          <p:attrName>style.visibility</p:attrName>
                                        </p:attrNameLst>
                                      </p:cBhvr>
                                      <p:to>
                                        <p:strVal val="visible"/>
                                      </p:to>
                                    </p:set>
                                    <p:anim calcmode="lin" valueType="num">
                                      <p:cBhvr additive="base">
                                        <p:cTn id="13" dur="500" fill="hold"/>
                                        <p:tgtEl>
                                          <p:spTgt spid="4352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5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35203">
                                            <p:txEl>
                                              <p:pRg st="2" end="2"/>
                                            </p:txEl>
                                          </p:spTgt>
                                        </p:tgtEl>
                                        <p:attrNameLst>
                                          <p:attrName>style.visibility</p:attrName>
                                        </p:attrNameLst>
                                      </p:cBhvr>
                                      <p:to>
                                        <p:strVal val="visible"/>
                                      </p:to>
                                    </p:set>
                                    <p:anim calcmode="lin" valueType="num">
                                      <p:cBhvr>
                                        <p:cTn id="19" dur="500" decel="50000" fill="hold">
                                          <p:stCondLst>
                                            <p:cond delay="0"/>
                                          </p:stCondLst>
                                        </p:cTn>
                                        <p:tgtEl>
                                          <p:spTgt spid="435203">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35203">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35203">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435203">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35203">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35203">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35203">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3520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5203">
                                            <p:txEl>
                                              <p:pRg st="3" end="3"/>
                                            </p:txEl>
                                          </p:spTgt>
                                        </p:tgtEl>
                                        <p:attrNameLst>
                                          <p:attrName>style.visibility</p:attrName>
                                        </p:attrNameLst>
                                      </p:cBhvr>
                                      <p:to>
                                        <p:strVal val="visible"/>
                                      </p:to>
                                    </p:set>
                                    <p:anim calcmode="lin" valueType="num">
                                      <p:cBhvr additive="base">
                                        <p:cTn id="31" dur="500" fill="hold"/>
                                        <p:tgtEl>
                                          <p:spTgt spid="43520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52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lang="zh-CN" altLang="zh-CN" smtClean="0"/>
          </a:p>
        </p:txBody>
      </p:sp>
      <p:sp>
        <p:nvSpPr>
          <p:cNvPr id="35843" name="Rectangle 3"/>
          <p:cNvSpPr>
            <a:spLocks noGrp="1" noChangeArrowheads="1"/>
          </p:cNvSpPr>
          <p:nvPr>
            <p:ph idx="1"/>
          </p:nvPr>
        </p:nvSpPr>
        <p:spPr>
          <a:xfrm>
            <a:off x="457200" y="400051"/>
            <a:ext cx="8229600" cy="4194572"/>
          </a:xfrm>
        </p:spPr>
        <p:txBody>
          <a:bodyPr/>
          <a:lstStyle/>
          <a:p>
            <a:pPr eaLnBrk="1" hangingPunct="1"/>
            <a:r>
              <a:rPr lang="zh-CN" altLang="en-US" sz="2400" b="1" dirty="0" smtClean="0"/>
              <a:t>杜鹃 </a:t>
            </a:r>
            <a:r>
              <a:rPr lang="zh-CN" altLang="en-US" sz="2400" dirty="0" smtClean="0"/>
              <a:t> 古代神话中，蜀王杜宇（即望帝）因被迫让位给他的臣子，自己隐居山林，死后灵魂化为杜鹃。于是古诗中的杜鹃也就成为凄凉、哀伤的象征了。秦观</a:t>
            </a:r>
            <a:r>
              <a:rPr lang="en-US" altLang="zh-CN" sz="2400" dirty="0" smtClean="0"/>
              <a:t>《</a:t>
            </a:r>
            <a:r>
              <a:rPr lang="zh-CN" altLang="en-US" sz="2400" dirty="0" smtClean="0"/>
              <a:t>踏莎行</a:t>
            </a:r>
            <a:r>
              <a:rPr lang="en-US" altLang="zh-CN" sz="2400" dirty="0" smtClean="0"/>
              <a:t>》</a:t>
            </a:r>
            <a:r>
              <a:rPr lang="zh-CN" altLang="en-US" sz="2400" dirty="0" smtClean="0"/>
              <a:t>：可堪孤馆闭春寒，杜鹃声里斜阳暮。</a:t>
            </a:r>
            <a:endParaRPr lang="zh-CN" altLang="en-US" sz="2400" b="1" dirty="0" smtClean="0"/>
          </a:p>
          <a:p>
            <a:pPr eaLnBrk="1" hangingPunct="1"/>
            <a:r>
              <a:rPr lang="zh-CN" altLang="en-US" sz="2400" b="1" dirty="0" smtClean="0"/>
              <a:t>鹧鸪 </a:t>
            </a:r>
            <a:r>
              <a:rPr lang="zh-CN" altLang="en-US" sz="2400" dirty="0" smtClean="0"/>
              <a:t> 鹧鸪的鸣声听起来像“行不得也哥哥”，极容易勾起旅途艰险的联想和满腔的离愁别绪。一般而言，古代诗歌中的鹧鸪已不是纯粹客观意义上的一种鸟了。辛弃疾</a:t>
            </a:r>
            <a:r>
              <a:rPr lang="en-US" altLang="zh-CN" sz="2400" dirty="0" smtClean="0"/>
              <a:t>《</a:t>
            </a:r>
            <a:r>
              <a:rPr lang="zh-CN" altLang="en-US" sz="2400" dirty="0" smtClean="0"/>
              <a:t>菩萨蛮</a:t>
            </a:r>
            <a:r>
              <a:rPr lang="en-US" altLang="zh-CN" sz="2400" dirty="0" smtClean="0"/>
              <a:t>·</a:t>
            </a:r>
            <a:r>
              <a:rPr lang="zh-CN" altLang="en-US" sz="2400" dirty="0" smtClean="0"/>
              <a:t>书江西造口壁</a:t>
            </a:r>
            <a:r>
              <a:rPr lang="en-US" altLang="zh-CN" sz="2400" dirty="0" smtClean="0"/>
              <a:t>》</a:t>
            </a:r>
            <a:r>
              <a:rPr lang="zh-CN" altLang="en-US" sz="2400" dirty="0" smtClean="0"/>
              <a:t>：江晚正愁余，山深闻鹧鸪。</a:t>
            </a:r>
            <a:endParaRPr lang="zh-CN" altLang="en-US" sz="2400" b="1" dirty="0" smtClean="0"/>
          </a:p>
          <a:p>
            <a:pPr eaLnBrk="1" hangingPunct="1"/>
            <a:r>
              <a:rPr lang="zh-CN" altLang="en-US" sz="2400" b="1" dirty="0" smtClean="0"/>
              <a:t>乌鸦</a:t>
            </a:r>
            <a:r>
              <a:rPr lang="zh-CN" altLang="en-US" sz="2400" dirty="0" smtClean="0"/>
              <a:t>  常与衰败荒凉的事物联系在一起。秦观</a:t>
            </a:r>
            <a:r>
              <a:rPr lang="en-US" altLang="zh-CN" sz="2400" dirty="0" smtClean="0"/>
              <a:t>《</a:t>
            </a:r>
            <a:r>
              <a:rPr lang="zh-CN" altLang="en-US" sz="2400" dirty="0" smtClean="0"/>
              <a:t>满庭芳</a:t>
            </a:r>
            <a:r>
              <a:rPr lang="en-US" altLang="zh-CN" sz="2400" dirty="0" smtClean="0"/>
              <a:t>》</a:t>
            </a:r>
            <a:r>
              <a:rPr lang="zh-CN" altLang="en-US" sz="2400" dirty="0" smtClean="0"/>
              <a:t>：斜阳外，寒鸦万点，流水绕孤村。</a:t>
            </a:r>
            <a:endParaRPr lang="zh-CN" altLang="en-US" sz="2400" b="1" dirty="0" smtClean="0"/>
          </a:p>
          <a:p>
            <a:pPr eaLnBrk="1" hangingPunct="1"/>
            <a:r>
              <a:rPr lang="zh-CN" altLang="en-US" sz="2400" b="1" dirty="0" smtClean="0"/>
              <a:t>猿啼 </a:t>
            </a:r>
            <a:r>
              <a:rPr lang="zh-CN" altLang="en-US" sz="2400" dirty="0" smtClean="0"/>
              <a:t> 在诗歌中常象征一种悲伤的感情。杜甫</a:t>
            </a:r>
            <a:r>
              <a:rPr lang="en-US" altLang="zh-CN" sz="2400" dirty="0" smtClean="0"/>
              <a:t>《</a:t>
            </a:r>
            <a:r>
              <a:rPr lang="zh-CN" altLang="en-US" sz="2400" dirty="0" smtClean="0"/>
              <a:t>登高</a:t>
            </a:r>
            <a:r>
              <a:rPr lang="en-US" altLang="zh-CN" sz="2400" dirty="0" smtClean="0"/>
              <a:t>》</a:t>
            </a:r>
            <a:r>
              <a:rPr lang="zh-CN" altLang="en-US" sz="2400" dirty="0" smtClean="0"/>
              <a:t>：风急天高猿啸哀，渚清沙白鸟飞回。</a:t>
            </a:r>
            <a:endParaRPr lang="zh-CN" altLang="en-US" sz="2400" dirty="0" smtClean="0"/>
          </a:p>
        </p:txBody>
      </p:sp>
    </p:spTree>
  </p:cSld>
  <p:clrMapOvr>
    <a:masterClrMapping/>
  </p:clrMapOvr>
  <p:transition>
    <p:blinds/>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endParaRPr lang="zh-CN" altLang="zh-CN" smtClean="0"/>
          </a:p>
        </p:txBody>
      </p:sp>
      <p:sp>
        <p:nvSpPr>
          <p:cNvPr id="36867" name="Rectangle 3"/>
          <p:cNvSpPr>
            <a:spLocks noGrp="1" noChangeArrowheads="1"/>
          </p:cNvSpPr>
          <p:nvPr>
            <p:ph idx="1"/>
          </p:nvPr>
        </p:nvSpPr>
        <p:spPr>
          <a:xfrm>
            <a:off x="251520" y="195486"/>
            <a:ext cx="8892480" cy="4194572"/>
          </a:xfrm>
        </p:spPr>
        <p:txBody>
          <a:bodyPr/>
          <a:lstStyle/>
          <a:p>
            <a:pPr eaLnBrk="1" hangingPunct="1">
              <a:lnSpc>
                <a:spcPct val="110000"/>
              </a:lnSpc>
            </a:pPr>
            <a:r>
              <a:rPr lang="zh-CN" altLang="en-US" sz="2400" b="1" dirty="0" smtClean="0"/>
              <a:t>水</a:t>
            </a:r>
            <a:r>
              <a:rPr lang="zh-CN" altLang="en-US" sz="2400" dirty="0" smtClean="0"/>
              <a:t>  在中国古代诗歌中常和绵绵的愁丝连在一起。欧阳修</a:t>
            </a:r>
            <a:r>
              <a:rPr lang="en-US" altLang="zh-CN" sz="2400" dirty="0" smtClean="0"/>
              <a:t>《</a:t>
            </a:r>
            <a:r>
              <a:rPr lang="zh-CN" altLang="en-US" sz="2400" dirty="0" smtClean="0"/>
              <a:t>踏莎行</a:t>
            </a:r>
            <a:r>
              <a:rPr lang="en-US" altLang="zh-CN" sz="2400" dirty="0" smtClean="0"/>
              <a:t>》</a:t>
            </a:r>
            <a:r>
              <a:rPr lang="zh-CN" altLang="en-US" sz="2400" dirty="0" smtClean="0"/>
              <a:t>：离愁渐远渐无穷，迢迢不断如春水。</a:t>
            </a:r>
            <a:endParaRPr lang="zh-CN" altLang="en-US" sz="2400" b="1" dirty="0" smtClean="0"/>
          </a:p>
          <a:p>
            <a:pPr eaLnBrk="1" hangingPunct="1">
              <a:lnSpc>
                <a:spcPct val="110000"/>
              </a:lnSpc>
            </a:pPr>
            <a:r>
              <a:rPr lang="zh-CN" altLang="en-US" sz="2400" b="1" dirty="0" smtClean="0"/>
              <a:t>高楼</a:t>
            </a:r>
            <a:r>
              <a:rPr lang="zh-CN" altLang="en-US" sz="2400" dirty="0" smtClean="0"/>
              <a:t>  借人在楼上或登楼远眺表现思乡之情。范仲淹</a:t>
            </a:r>
            <a:r>
              <a:rPr lang="en-US" altLang="zh-CN" sz="2400" dirty="0" smtClean="0"/>
              <a:t>《</a:t>
            </a:r>
            <a:r>
              <a:rPr lang="zh-CN" altLang="en-US" sz="2400" dirty="0" smtClean="0"/>
              <a:t>苏幕遮</a:t>
            </a:r>
            <a:r>
              <a:rPr lang="en-US" altLang="zh-CN" sz="2400" dirty="0" smtClean="0"/>
              <a:t>》</a:t>
            </a:r>
            <a:r>
              <a:rPr lang="zh-CN" altLang="en-US" sz="2400" dirty="0" smtClean="0"/>
              <a:t>：明月楼高休独倚，酒入愁肠，化作相思泪。</a:t>
            </a:r>
            <a:endParaRPr lang="zh-CN" altLang="en-US" sz="2400" b="1" dirty="0" smtClean="0"/>
          </a:p>
          <a:p>
            <a:pPr eaLnBrk="1" hangingPunct="1">
              <a:lnSpc>
                <a:spcPct val="110000"/>
              </a:lnSpc>
            </a:pPr>
            <a:r>
              <a:rPr lang="zh-CN" altLang="en-US" sz="2400" b="1" dirty="0" smtClean="0"/>
              <a:t>茅店</a:t>
            </a:r>
            <a:r>
              <a:rPr lang="zh-CN" altLang="en-US" sz="2400" dirty="0" smtClean="0"/>
              <a:t>  指荒郊野外，多表达漂泊之意与思乡之情。温庭筠</a:t>
            </a:r>
            <a:r>
              <a:rPr lang="en-US" altLang="zh-CN" sz="2400" dirty="0" smtClean="0"/>
              <a:t>《</a:t>
            </a:r>
            <a:r>
              <a:rPr lang="zh-CN" altLang="en-US" sz="2400" dirty="0" smtClean="0"/>
              <a:t>商山早行</a:t>
            </a:r>
            <a:r>
              <a:rPr lang="en-US" altLang="zh-CN" sz="2400" dirty="0" smtClean="0"/>
              <a:t>》</a:t>
            </a:r>
            <a:r>
              <a:rPr lang="zh-CN" altLang="en-US" sz="2400" dirty="0" smtClean="0"/>
              <a:t>：晨起动征铎，客行悲故乡。鸡声茅店月，人迹板桥霜。</a:t>
            </a:r>
            <a:endParaRPr lang="zh-CN" altLang="en-US" sz="2400" b="1" dirty="0" smtClean="0"/>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3"/>
          <p:cNvSpPr>
            <a:spLocks noGrp="1" noChangeArrowheads="1"/>
          </p:cNvSpPr>
          <p:nvPr>
            <p:ph idx="1"/>
          </p:nvPr>
        </p:nvSpPr>
        <p:spPr>
          <a:xfrm>
            <a:off x="0" y="914400"/>
            <a:ext cx="8915400" cy="3398044"/>
          </a:xfrm>
        </p:spPr>
        <p:txBody>
          <a:bodyPr/>
          <a:lstStyle/>
          <a:p>
            <a:pPr eaLnBrk="1" hangingPunct="1"/>
            <a:r>
              <a:rPr lang="zh-CN" altLang="en-US" sz="2400" b="1" dirty="0" smtClean="0">
                <a:solidFill>
                  <a:srgbClr val="008000"/>
                </a:solidFill>
              </a:rPr>
              <a:t>（</a:t>
            </a:r>
            <a:r>
              <a:rPr lang="en-US" altLang="zh-CN" sz="2400" b="1" dirty="0" smtClean="0">
                <a:solidFill>
                  <a:srgbClr val="008000"/>
                </a:solidFill>
              </a:rPr>
              <a:t>1</a:t>
            </a:r>
            <a:r>
              <a:rPr lang="zh-CN" altLang="en-US" sz="2400" b="1" dirty="0" smtClean="0">
                <a:solidFill>
                  <a:srgbClr val="008000"/>
                </a:solidFill>
              </a:rPr>
              <a:t>）</a:t>
            </a:r>
            <a:r>
              <a:rPr lang="zh-CN" altLang="en-US" sz="2400" b="1" dirty="0" smtClean="0">
                <a:solidFill>
                  <a:srgbClr val="FF0000"/>
                </a:solidFill>
              </a:rPr>
              <a:t>留意</a:t>
            </a:r>
            <a:r>
              <a:rPr lang="zh-CN" altLang="en-US" sz="2400" b="1" dirty="0" smtClean="0">
                <a:solidFill>
                  <a:srgbClr val="008000"/>
                </a:solidFill>
              </a:rPr>
              <a:t>作者观察景物的</a:t>
            </a:r>
            <a:r>
              <a:rPr lang="zh-CN" altLang="en-US" sz="2400" b="1" dirty="0" smtClean="0">
                <a:solidFill>
                  <a:srgbClr val="FF0000"/>
                </a:solidFill>
              </a:rPr>
              <a:t>立足点</a:t>
            </a:r>
            <a:r>
              <a:rPr lang="zh-CN" altLang="en-US" sz="2400" b="1" dirty="0" smtClean="0">
                <a:solidFill>
                  <a:srgbClr val="008000"/>
                </a:solidFill>
              </a:rPr>
              <a:t>和描写景物的</a:t>
            </a:r>
            <a:r>
              <a:rPr lang="zh-CN" altLang="en-US" sz="2400" b="1" dirty="0" smtClean="0">
                <a:solidFill>
                  <a:srgbClr val="FF0000"/>
                </a:solidFill>
              </a:rPr>
              <a:t>角度</a:t>
            </a:r>
            <a:r>
              <a:rPr lang="zh-CN" altLang="en-US" sz="2400" b="1" dirty="0" smtClean="0">
                <a:solidFill>
                  <a:srgbClr val="008000"/>
                </a:solidFill>
              </a:rPr>
              <a:t>，如高、低、俯、仰的变化。</a:t>
            </a:r>
            <a:endParaRPr lang="zh-CN" altLang="en-US" sz="2400" b="1" dirty="0" smtClean="0">
              <a:solidFill>
                <a:srgbClr val="008000"/>
              </a:solidFill>
            </a:endParaRPr>
          </a:p>
          <a:p>
            <a:pPr eaLnBrk="1" hangingPunct="1">
              <a:buFontTx/>
              <a:buNone/>
            </a:pPr>
            <a:r>
              <a:rPr lang="zh-CN" altLang="en-US" sz="2400" b="1" dirty="0" smtClean="0">
                <a:solidFill>
                  <a:srgbClr val="008000"/>
                </a:solidFill>
              </a:rPr>
              <a:t>   （</a:t>
            </a:r>
            <a:r>
              <a:rPr lang="en-US" altLang="zh-CN" sz="2400" b="1" dirty="0" smtClean="0">
                <a:solidFill>
                  <a:srgbClr val="008000"/>
                </a:solidFill>
              </a:rPr>
              <a:t>2</a:t>
            </a:r>
            <a:r>
              <a:rPr lang="zh-CN" altLang="en-US" sz="2400" b="1" dirty="0" smtClean="0">
                <a:solidFill>
                  <a:srgbClr val="008000"/>
                </a:solidFill>
              </a:rPr>
              <a:t>）把握和分析作者描写景物的方法，如</a:t>
            </a:r>
            <a:r>
              <a:rPr lang="zh-CN" altLang="en-US" sz="2400" b="1" dirty="0" smtClean="0">
                <a:solidFill>
                  <a:srgbClr val="FF0000"/>
                </a:solidFill>
              </a:rPr>
              <a:t>绘形、绘声、绘色</a:t>
            </a:r>
            <a:r>
              <a:rPr lang="zh-CN" altLang="en-US" sz="2400" b="1" dirty="0" smtClean="0">
                <a:solidFill>
                  <a:srgbClr val="008000"/>
                </a:solidFill>
              </a:rPr>
              <a:t>。如“乱石穿空，惊涛拍 岸，卷起千堆雪。”</a:t>
            </a:r>
            <a:endParaRPr lang="zh-CN" altLang="en-US" sz="2400" b="1" dirty="0" smtClean="0">
              <a:solidFill>
                <a:srgbClr val="008000"/>
              </a:solidFill>
            </a:endParaRPr>
          </a:p>
          <a:p>
            <a:pPr eaLnBrk="1" hangingPunct="1"/>
            <a:r>
              <a:rPr lang="zh-CN" altLang="en-US" sz="2400" b="1" dirty="0" smtClean="0">
                <a:solidFill>
                  <a:srgbClr val="008000"/>
                </a:solidFill>
              </a:rPr>
              <a:t>（</a:t>
            </a:r>
            <a:r>
              <a:rPr lang="en-US" altLang="zh-CN" sz="2400" b="1" dirty="0" smtClean="0">
                <a:solidFill>
                  <a:srgbClr val="008000"/>
                </a:solidFill>
              </a:rPr>
              <a:t>3</a:t>
            </a:r>
            <a:r>
              <a:rPr lang="zh-CN" altLang="en-US" sz="2400" b="1" dirty="0" smtClean="0">
                <a:solidFill>
                  <a:srgbClr val="008000"/>
                </a:solidFill>
              </a:rPr>
              <a:t>）</a:t>
            </a:r>
            <a:r>
              <a:rPr lang="zh-CN" altLang="en-US" sz="2400" b="1" dirty="0" smtClean="0">
                <a:solidFill>
                  <a:srgbClr val="FF0000"/>
                </a:solidFill>
              </a:rPr>
              <a:t>理解和说明描写景物的技巧</a:t>
            </a:r>
            <a:r>
              <a:rPr lang="zh-CN" altLang="en-US" sz="2400" b="1" dirty="0" smtClean="0">
                <a:solidFill>
                  <a:srgbClr val="008000"/>
                </a:solidFill>
              </a:rPr>
              <a:t>，如</a:t>
            </a:r>
            <a:r>
              <a:rPr lang="zh-CN" altLang="en-US" sz="2400" b="1" dirty="0" smtClean="0">
                <a:solidFill>
                  <a:srgbClr val="FF0000"/>
                </a:solidFill>
              </a:rPr>
              <a:t>虚实结合</a:t>
            </a:r>
            <a:r>
              <a:rPr lang="zh-CN" altLang="en-US" sz="2400" b="1" dirty="0" smtClean="0">
                <a:solidFill>
                  <a:srgbClr val="008000"/>
                </a:solidFill>
              </a:rPr>
              <a:t>（好雨知时节， 当春乃发生。 随风潜入夜， 润物细无声。 野径云俱黑， 江船火独明。 晓看红湿处， 花重锦官城。）；</a:t>
            </a:r>
            <a:r>
              <a:rPr lang="zh-CN" altLang="en-US" sz="2400" b="1" dirty="0" smtClean="0">
                <a:solidFill>
                  <a:srgbClr val="FF0000"/>
                </a:solidFill>
              </a:rPr>
              <a:t>以 动衬静</a:t>
            </a:r>
            <a:r>
              <a:rPr lang="zh-CN" altLang="en-US" sz="2400" b="1" dirty="0" smtClean="0">
                <a:solidFill>
                  <a:srgbClr val="008000"/>
                </a:solidFill>
              </a:rPr>
              <a:t>（“月出惊山鸟，时鸣春涧中”）；</a:t>
            </a:r>
            <a:r>
              <a:rPr lang="zh-CN" altLang="en-US" sz="2400" b="1" dirty="0" smtClean="0">
                <a:solidFill>
                  <a:srgbClr val="FF0000"/>
                </a:solidFill>
              </a:rPr>
              <a:t>明暗对比</a:t>
            </a:r>
            <a:r>
              <a:rPr lang="zh-CN" altLang="en-US" sz="2400" b="1" dirty="0" smtClean="0">
                <a:solidFill>
                  <a:srgbClr val="008000"/>
                </a:solidFill>
              </a:rPr>
              <a:t>（“野径云俱黑，江船火独明”） ；</a:t>
            </a:r>
            <a:r>
              <a:rPr lang="zh-CN" altLang="en-US" sz="2400" b="1" dirty="0" smtClean="0">
                <a:solidFill>
                  <a:srgbClr val="FF0000"/>
                </a:solidFill>
              </a:rPr>
              <a:t>粗笔勾勒和细部描绘相结合</a:t>
            </a:r>
            <a:r>
              <a:rPr lang="zh-CN" altLang="en-US" sz="2400" b="1" dirty="0" smtClean="0">
                <a:solidFill>
                  <a:srgbClr val="008000"/>
                </a:solidFill>
              </a:rPr>
              <a:t>（“ 千山鸟飞绝，万径人踪灭”与“孤舟蓑笠翁，独钓寒江雪”）；</a:t>
            </a:r>
            <a:r>
              <a:rPr lang="zh-CN" altLang="en-US" sz="2400" b="1" dirty="0" smtClean="0">
                <a:solidFill>
                  <a:srgbClr val="FF0000"/>
                </a:solidFill>
              </a:rPr>
              <a:t>比兴手法</a:t>
            </a:r>
            <a:r>
              <a:rPr lang="zh-CN" altLang="en-US" sz="2400" b="1" dirty="0" smtClean="0">
                <a:solidFill>
                  <a:srgbClr val="008000"/>
                </a:solidFill>
              </a:rPr>
              <a:t>的运用。</a:t>
            </a:r>
            <a:endParaRPr lang="zh-CN" altLang="en-US" sz="2400" b="1" dirty="0" smtClean="0">
              <a:solidFill>
                <a:srgbClr val="008000"/>
              </a:solidFill>
            </a:endParaRPr>
          </a:p>
        </p:txBody>
      </p:sp>
      <p:sp>
        <p:nvSpPr>
          <p:cNvPr id="7171" name="Rectangle 4"/>
          <p:cNvSpPr>
            <a:spLocks noGrp="1" noChangeArrowheads="1"/>
          </p:cNvSpPr>
          <p:nvPr>
            <p:ph type="title"/>
          </p:nvPr>
        </p:nvSpPr>
        <p:spPr>
          <a:xfrm>
            <a:off x="381000" y="285750"/>
            <a:ext cx="8534400" cy="514350"/>
          </a:xfrm>
          <a:solidFill>
            <a:srgbClr val="CCFFFF"/>
          </a:solidFill>
        </p:spPr>
        <p:txBody>
          <a:bodyPr/>
          <a:lstStyle/>
          <a:p>
            <a:pPr eaLnBrk="1" hangingPunct="1"/>
            <a:r>
              <a:rPr lang="zh-CN" altLang="en-US" sz="3600" b="1" smtClean="0">
                <a:solidFill>
                  <a:schemeClr val="tx1"/>
                </a:solidFill>
              </a:rPr>
              <a:t>鉴赏时应主要注意写景的常见方法和技巧。</a:t>
            </a:r>
            <a:endParaRPr lang="zh-CN" altLang="en-US" sz="3600" b="1"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Effect transition="in" filter="blinds(horizontal)">
                                      <p:cBhvr>
                                        <p:cTn id="7" dur="500"/>
                                        <p:tgtEl>
                                          <p:spTgt spid="388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8099">
                                            <p:txEl>
                                              <p:pRg st="1" end="1"/>
                                            </p:txEl>
                                          </p:spTgt>
                                        </p:tgtEl>
                                        <p:attrNameLst>
                                          <p:attrName>style.visibility</p:attrName>
                                        </p:attrNameLst>
                                      </p:cBhvr>
                                      <p:to>
                                        <p:strVal val="visible"/>
                                      </p:to>
                                    </p:set>
                                    <p:animEffect transition="in" filter="blinds(horizontal)">
                                      <p:cBhvr>
                                        <p:cTn id="12" dur="500"/>
                                        <p:tgtEl>
                                          <p:spTgt spid="388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8099">
                                            <p:txEl>
                                              <p:pRg st="2" end="2"/>
                                            </p:txEl>
                                          </p:spTgt>
                                        </p:tgtEl>
                                        <p:attrNameLst>
                                          <p:attrName>style.visibility</p:attrName>
                                        </p:attrNameLst>
                                      </p:cBhvr>
                                      <p:to>
                                        <p:strVal val="visible"/>
                                      </p:to>
                                    </p:set>
                                    <p:animEffect transition="in" filter="blinds(horizontal)">
                                      <p:cBhvr>
                                        <p:cTn id="17" dur="500"/>
                                        <p:tgtEl>
                                          <p:spTgt spid="388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endParaRPr lang="zh-CN" altLang="zh-CN" smtClean="0"/>
          </a:p>
        </p:txBody>
      </p:sp>
      <p:sp>
        <p:nvSpPr>
          <p:cNvPr id="37891" name="Rectangle 3"/>
          <p:cNvSpPr>
            <a:spLocks noGrp="1" noChangeArrowheads="1"/>
          </p:cNvSpPr>
          <p:nvPr>
            <p:ph idx="1"/>
          </p:nvPr>
        </p:nvSpPr>
        <p:spPr>
          <a:xfrm>
            <a:off x="457200" y="400051"/>
            <a:ext cx="8229600" cy="4194572"/>
          </a:xfrm>
        </p:spPr>
        <p:txBody>
          <a:bodyPr/>
          <a:lstStyle/>
          <a:p>
            <a:pPr eaLnBrk="1" hangingPunct="1">
              <a:lnSpc>
                <a:spcPct val="80000"/>
              </a:lnSpc>
            </a:pPr>
            <a:r>
              <a:rPr lang="zh-CN" altLang="en-US" sz="2400" b="1" dirty="0" smtClean="0">
                <a:latin typeface="宋体" panose="02010600030101010101" pitchFamily="2" charset="-122"/>
              </a:rPr>
              <a:t>青鸟</a:t>
            </a:r>
            <a:r>
              <a:rPr lang="zh-CN" altLang="en-US" sz="2400" dirty="0" smtClean="0">
                <a:latin typeface="宋体" panose="02010600030101010101" pitchFamily="2" charset="-122"/>
              </a:rPr>
              <a:t>  青鸟是传书的信使。李商隐</a:t>
            </a:r>
            <a:r>
              <a:rPr lang="en-US" altLang="zh-CN" sz="2400" dirty="0" smtClean="0">
                <a:latin typeface="宋体" panose="02010600030101010101" pitchFamily="2" charset="-122"/>
              </a:rPr>
              <a:t>《</a:t>
            </a:r>
            <a:r>
              <a:rPr lang="zh-CN" altLang="en-US" sz="2400" dirty="0" smtClean="0">
                <a:latin typeface="宋体" panose="02010600030101010101" pitchFamily="2" charset="-122"/>
              </a:rPr>
              <a:t>无题</a:t>
            </a:r>
            <a:r>
              <a:rPr lang="en-US" altLang="zh-CN" sz="2400" dirty="0" smtClean="0">
                <a:latin typeface="宋体" panose="02010600030101010101" pitchFamily="2" charset="-122"/>
              </a:rPr>
              <a:t>》</a:t>
            </a:r>
            <a:r>
              <a:rPr lang="zh-CN" altLang="en-US" sz="2400" dirty="0" smtClean="0">
                <a:latin typeface="宋体" panose="02010600030101010101" pitchFamily="2" charset="-122"/>
              </a:rPr>
              <a:t>：蓬山此去无多路，青鸟殷勤为探看。</a:t>
            </a:r>
            <a:endParaRPr lang="zh-CN" altLang="en-US" sz="2400" b="1" dirty="0" smtClean="0">
              <a:latin typeface="宋体" panose="02010600030101010101" pitchFamily="2" charset="-122"/>
            </a:endParaRPr>
          </a:p>
          <a:p>
            <a:pPr eaLnBrk="1" hangingPunct="1">
              <a:lnSpc>
                <a:spcPct val="80000"/>
              </a:lnSpc>
            </a:pPr>
            <a:r>
              <a:rPr lang="zh-CN" altLang="en-US" sz="2400" b="1" dirty="0" smtClean="0">
                <a:latin typeface="宋体" panose="02010600030101010101" pitchFamily="2" charset="-122"/>
              </a:rPr>
              <a:t>莼羹鲈脍</a:t>
            </a:r>
            <a:r>
              <a:rPr lang="zh-CN" altLang="en-US" sz="2400" dirty="0" smtClean="0">
                <a:latin typeface="宋体" panose="02010600030101010101" pitchFamily="2" charset="-122"/>
              </a:rPr>
              <a:t>  </a:t>
            </a:r>
            <a:r>
              <a:rPr lang="en-US" altLang="zh-CN" sz="2400" dirty="0" err="1" smtClean="0">
                <a:latin typeface="宋体" panose="02010600030101010101" pitchFamily="2" charset="-122"/>
              </a:rPr>
              <a:t>chún</a:t>
            </a:r>
            <a:r>
              <a:rPr lang="en-US" altLang="zh-CN" sz="2400" dirty="0" smtClean="0">
                <a:latin typeface="宋体" panose="02010600030101010101" pitchFamily="2" charset="-122"/>
              </a:rPr>
              <a:t> </a:t>
            </a:r>
            <a:r>
              <a:rPr lang="en-US" altLang="zh-CN" sz="2400" dirty="0" err="1" smtClean="0">
                <a:latin typeface="宋体" panose="02010600030101010101" pitchFamily="2" charset="-122"/>
              </a:rPr>
              <a:t>gēng</a:t>
            </a:r>
            <a:r>
              <a:rPr lang="en-US" altLang="zh-CN" sz="2400" dirty="0" smtClean="0">
                <a:latin typeface="宋体" panose="02010600030101010101" pitchFamily="2" charset="-122"/>
              </a:rPr>
              <a:t> </a:t>
            </a:r>
            <a:r>
              <a:rPr lang="en-US" altLang="zh-CN" sz="2400" dirty="0" err="1" smtClean="0">
                <a:latin typeface="宋体" panose="02010600030101010101" pitchFamily="2" charset="-122"/>
              </a:rPr>
              <a:t>lú</a:t>
            </a:r>
            <a:r>
              <a:rPr lang="en-US" altLang="zh-CN" sz="2400" dirty="0" smtClean="0">
                <a:latin typeface="宋体" panose="02010600030101010101" pitchFamily="2" charset="-122"/>
              </a:rPr>
              <a:t> </a:t>
            </a:r>
            <a:r>
              <a:rPr lang="en-US" altLang="zh-CN" sz="2400" dirty="0" err="1" smtClean="0">
                <a:latin typeface="宋体" panose="02010600030101010101" pitchFamily="2" charset="-122"/>
              </a:rPr>
              <a:t>kuài</a:t>
            </a:r>
            <a:r>
              <a:rPr lang="en-US" altLang="zh-CN" sz="2400" dirty="0" smtClean="0">
                <a:latin typeface="宋体" panose="02010600030101010101" pitchFamily="2" charset="-122"/>
              </a:rPr>
              <a:t> </a:t>
            </a:r>
            <a:r>
              <a:rPr lang="zh-CN" altLang="en-US" sz="2400" dirty="0" smtClean="0">
                <a:latin typeface="宋体" panose="02010600030101010101" pitchFamily="2" charset="-122"/>
              </a:rPr>
              <a:t>莼：莼菜；脍：切得很细的肉。比喻怀念故乡的心情。指家乡风味，借指思乡之情。辛弃疾</a:t>
            </a:r>
            <a:r>
              <a:rPr lang="en-US" altLang="zh-CN" sz="2400" dirty="0" smtClean="0">
                <a:latin typeface="宋体" panose="02010600030101010101" pitchFamily="2" charset="-122"/>
              </a:rPr>
              <a:t>《</a:t>
            </a:r>
            <a:r>
              <a:rPr lang="zh-CN" altLang="en-US" sz="2400" dirty="0" smtClean="0">
                <a:latin typeface="宋体" panose="02010600030101010101" pitchFamily="2" charset="-122"/>
              </a:rPr>
              <a:t>泌园春</a:t>
            </a:r>
            <a:r>
              <a:rPr lang="en-US" altLang="zh-CN" sz="2400" dirty="0" smtClean="0">
                <a:latin typeface="宋体" panose="02010600030101010101" pitchFamily="2" charset="-122"/>
              </a:rPr>
              <a:t>·</a:t>
            </a:r>
            <a:r>
              <a:rPr lang="zh-CN" altLang="en-US" sz="2400" dirty="0" smtClean="0">
                <a:latin typeface="宋体" panose="02010600030101010101" pitchFamily="2" charset="-122"/>
              </a:rPr>
              <a:t>带湖新居将成</a:t>
            </a:r>
            <a:r>
              <a:rPr lang="en-US" altLang="zh-CN" sz="2400" dirty="0" smtClean="0">
                <a:latin typeface="宋体" panose="02010600030101010101" pitchFamily="2" charset="-122"/>
              </a:rPr>
              <a:t>》</a:t>
            </a:r>
            <a:r>
              <a:rPr lang="zh-CN" altLang="en-US" sz="2400" dirty="0" smtClean="0">
                <a:latin typeface="宋体" panose="02010600030101010101" pitchFamily="2" charset="-122"/>
              </a:rPr>
              <a:t>：意倦须还，身闲贵早，岂为莼羹鲈脍哉</a:t>
            </a:r>
            <a:r>
              <a:rPr lang="en-US" altLang="zh-CN" sz="2400" dirty="0" smtClean="0">
                <a:latin typeface="宋体" panose="02010600030101010101" pitchFamily="2" charset="-122"/>
              </a:rPr>
              <a:t>?</a:t>
            </a:r>
            <a:endParaRPr lang="en-US" altLang="zh-CN" sz="2400" b="1" dirty="0" smtClean="0">
              <a:latin typeface="宋体" panose="02010600030101010101" pitchFamily="2" charset="-122"/>
            </a:endParaRPr>
          </a:p>
          <a:p>
            <a:pPr eaLnBrk="1" hangingPunct="1">
              <a:lnSpc>
                <a:spcPct val="80000"/>
              </a:lnSpc>
            </a:pPr>
            <a:r>
              <a:rPr lang="zh-CN" altLang="en-US" sz="2400" b="1" dirty="0" smtClean="0">
                <a:latin typeface="宋体" panose="02010600030101010101" pitchFamily="2" charset="-122"/>
              </a:rPr>
              <a:t>沙鸥</a:t>
            </a:r>
            <a:r>
              <a:rPr lang="zh-CN" altLang="en-US" sz="2400" dirty="0" smtClean="0">
                <a:latin typeface="宋体" panose="02010600030101010101" pitchFamily="2" charset="-122"/>
              </a:rPr>
              <a:t>  沙鸥，是诗人们常常用来抒发内心因漂泊无依而伤感的意象。杜甫</a:t>
            </a:r>
            <a:r>
              <a:rPr lang="en-US" altLang="zh-CN" sz="2400" dirty="0" smtClean="0">
                <a:latin typeface="宋体" panose="02010600030101010101" pitchFamily="2" charset="-122"/>
              </a:rPr>
              <a:t>《</a:t>
            </a:r>
            <a:r>
              <a:rPr lang="zh-CN" altLang="en-US" sz="2400" dirty="0" smtClean="0">
                <a:latin typeface="宋体" panose="02010600030101010101" pitchFamily="2" charset="-122"/>
              </a:rPr>
              <a:t>旅夜书怀</a:t>
            </a:r>
            <a:r>
              <a:rPr lang="en-US" altLang="zh-CN" sz="2400" dirty="0" smtClean="0">
                <a:latin typeface="宋体" panose="02010600030101010101" pitchFamily="2" charset="-122"/>
              </a:rPr>
              <a:t>》</a:t>
            </a:r>
            <a:r>
              <a:rPr lang="zh-CN" altLang="en-US" sz="2400" dirty="0" smtClean="0">
                <a:latin typeface="宋体" panose="02010600030101010101" pitchFamily="2" charset="-122"/>
              </a:rPr>
              <a:t>：名岂文章著，官应老病休。飘飘何所似，天地一沙鸥。</a:t>
            </a:r>
            <a:endParaRPr lang="zh-CN" altLang="en-US" sz="2400" b="1" dirty="0" smtClean="0">
              <a:latin typeface="宋体" panose="02010600030101010101" pitchFamily="2" charset="-122"/>
            </a:endParaRPr>
          </a:p>
          <a:p>
            <a:pPr eaLnBrk="1" hangingPunct="1">
              <a:lnSpc>
                <a:spcPct val="80000"/>
              </a:lnSpc>
            </a:pPr>
            <a:r>
              <a:rPr lang="zh-CN" altLang="en-US" sz="2400" b="1" dirty="0" smtClean="0">
                <a:latin typeface="宋体" panose="02010600030101010101" pitchFamily="2" charset="-122"/>
              </a:rPr>
              <a:t>白云 </a:t>
            </a:r>
            <a:r>
              <a:rPr lang="zh-CN" altLang="en-US" sz="2400" dirty="0" smtClean="0">
                <a:latin typeface="宋体" panose="02010600030101010101" pitchFamily="2" charset="-122"/>
              </a:rPr>
              <a:t> 见月怀人，望云思友，是古代诗词中常表现的情感。 杜甫</a:t>
            </a:r>
            <a:r>
              <a:rPr lang="en-US" altLang="zh-CN" sz="2400" dirty="0" smtClean="0">
                <a:latin typeface="宋体" panose="02010600030101010101" pitchFamily="2" charset="-122"/>
              </a:rPr>
              <a:t>《</a:t>
            </a:r>
            <a:r>
              <a:rPr lang="zh-CN" altLang="en-US" sz="2400" dirty="0" smtClean="0">
                <a:latin typeface="宋体" panose="02010600030101010101" pitchFamily="2" charset="-122"/>
              </a:rPr>
              <a:t>恨别</a:t>
            </a:r>
            <a:r>
              <a:rPr lang="en-US" altLang="zh-CN" sz="2400" dirty="0" smtClean="0">
                <a:latin typeface="宋体" panose="02010600030101010101" pitchFamily="2" charset="-122"/>
              </a:rPr>
              <a:t>》</a:t>
            </a:r>
            <a:r>
              <a:rPr lang="zh-CN" altLang="en-US" sz="2400" dirty="0" smtClean="0">
                <a:latin typeface="宋体" panose="02010600030101010101" pitchFamily="2" charset="-122"/>
              </a:rPr>
              <a:t>：思家步月清宵立，忆弟看云白日眠。白云也往往同隐者联系在一起，白云自由不羁，洁白无瑕，是隐者品格的最好象征。李白</a:t>
            </a:r>
            <a:r>
              <a:rPr lang="en-US" altLang="zh-CN" sz="2400" dirty="0" smtClean="0">
                <a:latin typeface="宋体" panose="02010600030101010101" pitchFamily="2" charset="-122"/>
              </a:rPr>
              <a:t>《</a:t>
            </a:r>
            <a:r>
              <a:rPr lang="zh-CN" altLang="en-US" sz="2400" dirty="0" smtClean="0">
                <a:latin typeface="宋体" panose="02010600030101010101" pitchFamily="2" charset="-122"/>
              </a:rPr>
              <a:t>白云歌送刘十六归山</a:t>
            </a:r>
            <a:r>
              <a:rPr lang="en-US" altLang="zh-CN" sz="2400" dirty="0" smtClean="0">
                <a:latin typeface="宋体" panose="02010600030101010101" pitchFamily="2" charset="-122"/>
              </a:rPr>
              <a:t>》</a:t>
            </a:r>
            <a:r>
              <a:rPr lang="zh-CN" altLang="en-US" sz="2400" dirty="0" smtClean="0">
                <a:latin typeface="宋体" panose="02010600030101010101" pitchFamily="2" charset="-122"/>
              </a:rPr>
              <a:t>：楚山秦山皆白云，白云处处长随君。</a:t>
            </a:r>
            <a:endParaRPr lang="zh-CN" altLang="en-US" sz="2400" dirty="0" smtClean="0">
              <a:latin typeface="宋体" panose="02010600030101010101" pitchFamily="2" charset="-122"/>
            </a:endParaRPr>
          </a:p>
        </p:txBody>
      </p:sp>
    </p:spTree>
  </p:cSld>
  <p:clrMapOvr>
    <a:masterClrMapping/>
  </p:clrMapOvr>
  <p:transition>
    <p:comb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b="1" smtClean="0"/>
              <a:t>常见术语：</a:t>
            </a:r>
            <a:endParaRPr lang="zh-CN" altLang="en-US" b="1" smtClean="0"/>
          </a:p>
        </p:txBody>
      </p:sp>
      <p:sp>
        <p:nvSpPr>
          <p:cNvPr id="434179" name="Rectangle 3"/>
          <p:cNvSpPr>
            <a:spLocks noGrp="1" noChangeArrowheads="1"/>
          </p:cNvSpPr>
          <p:nvPr>
            <p:ph idx="1"/>
          </p:nvPr>
        </p:nvSpPr>
        <p:spPr>
          <a:xfrm>
            <a:off x="533400" y="1371601"/>
            <a:ext cx="7620000" cy="3394472"/>
          </a:xfrm>
        </p:spPr>
        <p:txBody>
          <a:bodyPr/>
          <a:lstStyle/>
          <a:p>
            <a:pPr eaLnBrk="1" hangingPunct="1"/>
            <a:r>
              <a:rPr lang="zh-CN" altLang="en-US" b="1" smtClean="0"/>
              <a:t>景：萧条冷落、萧瑟悲凉、暗淡凄寒、  </a:t>
            </a:r>
            <a:endParaRPr lang="zh-CN" altLang="en-US" b="1" smtClean="0"/>
          </a:p>
          <a:p>
            <a:pPr eaLnBrk="1" hangingPunct="1"/>
            <a:r>
              <a:rPr lang="zh-CN" altLang="en-US" b="1" smtClean="0"/>
              <a:t>       幽寂清冷</a:t>
            </a:r>
            <a:endParaRPr lang="zh-CN" altLang="en-US" b="1" smtClean="0"/>
          </a:p>
          <a:p>
            <a:pPr eaLnBrk="1" hangingPunct="1"/>
            <a:r>
              <a:rPr lang="zh-CN" altLang="en-US" b="1" smtClean="0"/>
              <a:t>情：羁旅愁绪、孤独寂寞、凄凉哀伤、</a:t>
            </a:r>
            <a:endParaRPr lang="zh-CN" altLang="en-US" b="1" smtClean="0"/>
          </a:p>
          <a:p>
            <a:pPr eaLnBrk="1" hangingPunct="1"/>
            <a:r>
              <a:rPr lang="zh-CN" altLang="en-US" b="1" smtClean="0"/>
              <a:t>        幽深的乡思、满腔的离愁别绪</a:t>
            </a:r>
            <a:endParaRPr lang="zh-CN" altLang="en-US" b="1" smtClean="0"/>
          </a:p>
          <a:p>
            <a:pPr eaLnBrk="1" hangingPunct="1">
              <a:buFontTx/>
              <a:buNone/>
            </a:pPr>
            <a:endParaRPr lang="en-US" altLang="zh-CN" b="1"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 calcmode="lin" valueType="num">
                                      <p:cBhvr additive="base">
                                        <p:cTn id="7" dur="500" fill="hold"/>
                                        <p:tgtEl>
                                          <p:spTgt spid="434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4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4179">
                                            <p:txEl>
                                              <p:pRg st="1" end="1"/>
                                            </p:txEl>
                                          </p:spTgt>
                                        </p:tgtEl>
                                        <p:attrNameLst>
                                          <p:attrName>style.visibility</p:attrName>
                                        </p:attrNameLst>
                                      </p:cBhvr>
                                      <p:to>
                                        <p:strVal val="visible"/>
                                      </p:to>
                                    </p:set>
                                    <p:anim calcmode="lin" valueType="num">
                                      <p:cBhvr additive="base">
                                        <p:cTn id="13" dur="500" fill="hold"/>
                                        <p:tgtEl>
                                          <p:spTgt spid="434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4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4179">
                                            <p:txEl>
                                              <p:pRg st="2" end="2"/>
                                            </p:txEl>
                                          </p:spTgt>
                                        </p:tgtEl>
                                        <p:attrNameLst>
                                          <p:attrName>style.visibility</p:attrName>
                                        </p:attrNameLst>
                                      </p:cBhvr>
                                      <p:to>
                                        <p:strVal val="visible"/>
                                      </p:to>
                                    </p:set>
                                    <p:anim calcmode="lin" valueType="num">
                                      <p:cBhvr additive="base">
                                        <p:cTn id="19" dur="500" fill="hold"/>
                                        <p:tgtEl>
                                          <p:spTgt spid="4341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4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4179">
                                            <p:txEl>
                                              <p:pRg st="3" end="3"/>
                                            </p:txEl>
                                          </p:spTgt>
                                        </p:tgtEl>
                                        <p:attrNameLst>
                                          <p:attrName>style.visibility</p:attrName>
                                        </p:attrNameLst>
                                      </p:cBhvr>
                                      <p:to>
                                        <p:strVal val="visible"/>
                                      </p:to>
                                    </p:set>
                                    <p:anim calcmode="lin" valueType="num">
                                      <p:cBhvr additive="base">
                                        <p:cTn id="25" dur="500" fill="hold"/>
                                        <p:tgtEl>
                                          <p:spTgt spid="4341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41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z="4800" b="1" smtClean="0"/>
              <a:t>鉴赏方法</a:t>
            </a:r>
            <a:endParaRPr lang="zh-CN" altLang="en-US" sz="4800" b="1" smtClean="0"/>
          </a:p>
        </p:txBody>
      </p:sp>
      <p:sp>
        <p:nvSpPr>
          <p:cNvPr id="39939" name="Rectangle 3"/>
          <p:cNvSpPr>
            <a:spLocks noGrp="1" noChangeArrowheads="1"/>
          </p:cNvSpPr>
          <p:nvPr>
            <p:ph idx="1"/>
          </p:nvPr>
        </p:nvSpPr>
        <p:spPr>
          <a:xfrm>
            <a:off x="0" y="1200151"/>
            <a:ext cx="9144000" cy="3394472"/>
          </a:xfrm>
        </p:spPr>
        <p:txBody>
          <a:bodyPr/>
          <a:lstStyle/>
          <a:p>
            <a:pPr eaLnBrk="1" hangingPunct="1">
              <a:lnSpc>
                <a:spcPct val="130000"/>
              </a:lnSpc>
            </a:pPr>
            <a:r>
              <a:rPr lang="en-US" altLang="zh-CN" sz="3600" b="1" smtClean="0"/>
              <a:t> 1</a:t>
            </a:r>
            <a:r>
              <a:rPr lang="zh-CN" altLang="en-US" sz="3600" b="1" smtClean="0"/>
              <a:t>、初读全诗，整体感知，确定情感类别</a:t>
            </a:r>
            <a:endParaRPr lang="zh-CN" altLang="en-US" sz="3600" b="1" smtClean="0"/>
          </a:p>
          <a:p>
            <a:pPr eaLnBrk="1" hangingPunct="1">
              <a:lnSpc>
                <a:spcPct val="130000"/>
              </a:lnSpc>
            </a:pPr>
            <a:r>
              <a:rPr lang="en-US" altLang="zh-CN" sz="3600" b="1" smtClean="0"/>
              <a:t>2</a:t>
            </a:r>
            <a:r>
              <a:rPr lang="zh-CN" altLang="en-US" sz="3600" b="1" smtClean="0"/>
              <a:t>、抓关键句，挖掘字词，初悟情感</a:t>
            </a:r>
            <a:endParaRPr lang="zh-CN" altLang="en-US" sz="3600" b="1" smtClean="0"/>
          </a:p>
          <a:p>
            <a:pPr eaLnBrk="1" hangingPunct="1">
              <a:lnSpc>
                <a:spcPct val="130000"/>
              </a:lnSpc>
            </a:pPr>
            <a:r>
              <a:rPr lang="en-US" altLang="zh-CN" sz="3600" b="1" smtClean="0"/>
              <a:t>3</a:t>
            </a:r>
            <a:r>
              <a:rPr lang="zh-CN" altLang="en-US" sz="3600" b="1" smtClean="0"/>
              <a:t>、抓住意象，构建图景，再悟情感</a:t>
            </a:r>
            <a:endParaRPr lang="zh-CN" altLang="en-US" sz="3600" b="1" smtClean="0"/>
          </a:p>
          <a:p>
            <a:pPr eaLnBrk="1" hangingPunct="1">
              <a:lnSpc>
                <a:spcPct val="130000"/>
              </a:lnSpc>
            </a:pPr>
            <a:r>
              <a:rPr lang="en-US" altLang="zh-CN" sz="3600" b="1" smtClean="0"/>
              <a:t>4</a:t>
            </a:r>
            <a:r>
              <a:rPr lang="zh-CN" altLang="en-US" sz="3600" b="1" smtClean="0"/>
              <a:t>、根据题目，组织语言，形成答案 </a:t>
            </a:r>
            <a:endParaRPr lang="zh-CN" altLang="en-US" sz="3600" b="1"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47" y="272504"/>
            <a:ext cx="8769291" cy="4334520"/>
          </a:xfrm>
          <a:prstGeom prst="rect">
            <a:avLst/>
          </a:prstGeom>
          <a:noFill/>
        </p:spPr>
        <p:txBody>
          <a:bodyPr wrap="square" rtlCol="0">
            <a:spAutoFit/>
          </a:bodyPr>
          <a:lstStyle/>
          <a:p>
            <a:pPr algn="just">
              <a:lnSpc>
                <a:spcPts val="5000"/>
              </a:lnSpc>
              <a:spcAft>
                <a:spcPts val="0"/>
              </a:spcAft>
            </a:pP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七</a:t>
            </a: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即事抒怀诗</a:t>
            </a:r>
            <a:endParaRPr lang="zh-CN" altLang="zh-CN" sz="1050" kern="100" dirty="0">
              <a:solidFill>
                <a:srgbClr val="C00000"/>
              </a:solidFill>
              <a:latin typeface="宋体" panose="02010600030101010101" pitchFamily="2" charset="-122"/>
              <a:cs typeface="Courier New" panose="02070309020205020404"/>
            </a:endParaRPr>
          </a:p>
          <a:p>
            <a:pPr algn="just">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即事抒怀，指的是诗人就某件事发表自己的议论，抒发自己的感慨。即事诗，一般来说无严格的界定，许多其他题材的作品，如怀亲、送友、思乡，抒发人生感慨、闲情逸趣等，一般皆可笼统地称之为</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即事抒怀诗</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。鉴赏时应注意：</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en-US" altLang="zh-CN" sz="2600" kern="100" dirty="0">
                <a:latin typeface="Times New Roman" panose="02020603050405020304"/>
                <a:ea typeface="华文细黑" panose="02010600040101010101" charset="-122"/>
                <a:cs typeface="Courier New" panose="02070309020205020404"/>
              </a:rPr>
              <a:t>1.</a:t>
            </a:r>
            <a:r>
              <a:rPr lang="zh-CN" altLang="zh-CN" sz="2600" kern="100" dirty="0">
                <a:latin typeface="Times New Roman" panose="02020603050405020304"/>
                <a:ea typeface="华文细黑" panose="02010600040101010101" charset="-122"/>
                <a:cs typeface="Times New Roman" panose="02020603050405020304"/>
              </a:rPr>
              <a:t>了解作者写的是什么事。即事抒怀诗往往因一点事由而发感慨，所以遇到这类作品，首先要了解引发作者感慨的事</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5030" y="94903"/>
            <a:ext cx="8427116" cy="5077460"/>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panose="02020603050405020304"/>
                <a:ea typeface="华文细黑" panose="02010600040101010101" charset="-122"/>
                <a:cs typeface="Courier New" panose="02070309020205020404"/>
              </a:rPr>
              <a:t>2.</a:t>
            </a:r>
            <a:r>
              <a:rPr lang="zh-CN" altLang="zh-CN" sz="2400" kern="100" dirty="0">
                <a:latin typeface="Times New Roman" panose="02020603050405020304"/>
                <a:ea typeface="华文细黑" panose="02010600040101010101" charset="-122"/>
                <a:cs typeface="Times New Roman" panose="02020603050405020304"/>
              </a:rPr>
              <a:t>体味作者抒发了什么样的情怀。即事抒怀诗不比叙事诗偏重于叙事，其重点在于其</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抒怀</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的性质，也就是在诗中作者不是着重于客观冷静的叙述，而是比较明显地直抒自己的情怀。</a:t>
            </a:r>
            <a:endParaRPr lang="zh-CN" altLang="zh-CN" sz="2400" kern="100" dirty="0">
              <a:latin typeface="宋体" panose="02010600030101010101" pitchFamily="2" charset="-122"/>
              <a:cs typeface="Courier New" panose="02070309020205020404"/>
            </a:endParaRPr>
          </a:p>
          <a:p>
            <a:pPr algn="just">
              <a:lnSpc>
                <a:spcPct val="150000"/>
              </a:lnSpc>
              <a:spcAft>
                <a:spcPts val="0"/>
              </a:spcAft>
            </a:pPr>
            <a:r>
              <a:rPr lang="en-US" altLang="zh-CN" sz="2400" kern="100" dirty="0">
                <a:latin typeface="Times New Roman" panose="02020603050405020304"/>
                <a:ea typeface="华文细黑" panose="02010600040101010101" charset="-122"/>
                <a:cs typeface="Courier New" panose="02070309020205020404"/>
              </a:rPr>
              <a:t>3.</a:t>
            </a:r>
            <a:r>
              <a:rPr lang="zh-CN" altLang="zh-CN" sz="2400" kern="100" dirty="0">
                <a:latin typeface="Times New Roman" panose="02020603050405020304"/>
                <a:ea typeface="华文细黑" panose="02010600040101010101" charset="-122"/>
                <a:cs typeface="Times New Roman" panose="02020603050405020304"/>
              </a:rPr>
              <a:t>分析作者是怎样来抒发情感的。在赏析即事抒怀诗</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抒怀</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的特点时，首先要看</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事</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与</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怀</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的结合是否高明，其次要领略</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感怀</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的艺术技巧。感怀诗，往往是偶有所感时冲口而出的，或者是觥筹交错中仓促挥就的</a:t>
            </a:r>
            <a:r>
              <a:rPr lang="zh-CN" altLang="zh-CN" sz="2400" kern="100" dirty="0" smtClean="0">
                <a:latin typeface="Times New Roman" panose="02020603050405020304"/>
                <a:ea typeface="华文细黑" panose="02010600040101010101" charset="-122"/>
                <a:cs typeface="Times New Roman" panose="02020603050405020304"/>
              </a:rPr>
              <a:t>，</a:t>
            </a:r>
            <a:r>
              <a:rPr lang="zh-CN" altLang="zh-CN" sz="2400" kern="100" dirty="0">
                <a:solidFill>
                  <a:prstClr val="black"/>
                </a:solidFill>
                <a:latin typeface="Times New Roman" panose="02020603050405020304"/>
                <a:ea typeface="华文细黑" panose="02010600040101010101" charset="-122"/>
                <a:cs typeface="Times New Roman" panose="02020603050405020304"/>
                <a:sym typeface="+mn-ea"/>
              </a:rPr>
              <a:t>不像有些诗作那样精雕细琢。但是一些名作凭着作者深厚的艺术功底，还是彰显出精湛的艺术技巧，我们赏析时要细细体会</a:t>
            </a:r>
            <a:r>
              <a:rPr lang="zh-CN" altLang="zh-CN" sz="2400" kern="100" dirty="0" smtClean="0">
                <a:solidFill>
                  <a:prstClr val="black"/>
                </a:solidFill>
                <a:latin typeface="Times New Roman" panose="02020603050405020304"/>
                <a:ea typeface="华文细黑" panose="02010600040101010101" charset="-122"/>
                <a:cs typeface="Times New Roman" panose="02020603050405020304"/>
                <a:sym typeface="+mn-ea"/>
              </a:rPr>
              <a:t>。</a:t>
            </a:r>
            <a:endParaRPr lang="zh-CN" altLang="zh-CN" sz="240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题画诗</a:t>
            </a:r>
            <a:endParaRPr lang="zh-CN" altLang="en-US" dirty="0"/>
          </a:p>
        </p:txBody>
      </p:sp>
      <p:sp>
        <p:nvSpPr>
          <p:cNvPr id="3" name="副标题 2"/>
          <p:cNvSpPr>
            <a:spLocks noGrp="1"/>
          </p:cNvSpPr>
          <p:nvPr>
            <p:ph type="subTitle" idx="1"/>
          </p:nvPr>
        </p:nvSpPr>
        <p:spPr>
          <a:xfrm>
            <a:off x="2267744" y="2499742"/>
            <a:ext cx="6400800" cy="1314450"/>
          </a:xfrm>
        </p:spPr>
        <p:txBody>
          <a:bodyPr/>
          <a:lstStyle/>
          <a:p>
            <a:r>
              <a:rPr lang="en-US" altLang="zh-CN" dirty="0" smtClean="0"/>
              <a:t>——</a:t>
            </a:r>
            <a:r>
              <a:rPr lang="zh-CN" altLang="en-US" dirty="0" smtClean="0"/>
              <a:t>诗中有画   画中有诗</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题画诗</a:t>
            </a:r>
            <a:endParaRPr lang="zh-CN" altLang="en-US" dirty="0"/>
          </a:p>
        </p:txBody>
      </p:sp>
      <p:sp>
        <p:nvSpPr>
          <p:cNvPr id="5" name="内容占位符 4"/>
          <p:cNvSpPr>
            <a:spLocks noGrp="1"/>
          </p:cNvSpPr>
          <p:nvPr>
            <p:ph idx="1"/>
          </p:nvPr>
        </p:nvSpPr>
        <p:spPr>
          <a:xfrm>
            <a:off x="0" y="915566"/>
            <a:ext cx="8892480" cy="3394472"/>
          </a:xfrm>
        </p:spPr>
        <p:txBody>
          <a:bodyPr/>
          <a:lstStyle/>
          <a:p>
            <a:r>
              <a:rPr lang="en-US" altLang="zh-CN" sz="2400" b="1" dirty="0" smtClean="0"/>
              <a:t>1.</a:t>
            </a:r>
            <a:r>
              <a:rPr lang="zh-CN" altLang="en-US" sz="2400" b="1" dirty="0" smtClean="0"/>
              <a:t>画与诗的关系：先有画后有诗，诗围绕画的内容来展开。如诗画为同一人作，诗可以看作画的补充、注解；如非同一人作，则为点评、箴言，解读类。</a:t>
            </a:r>
            <a:endParaRPr lang="en-US" altLang="zh-CN" sz="2400" b="1" dirty="0" smtClean="0"/>
          </a:p>
          <a:p>
            <a:r>
              <a:rPr lang="zh-CN" altLang="en-US" sz="2400" b="1" dirty="0" smtClean="0"/>
              <a:t>分两类：一为</a:t>
            </a:r>
            <a:r>
              <a:rPr lang="zh-CN" altLang="en-US" sz="2400" b="1" dirty="0" smtClean="0">
                <a:solidFill>
                  <a:srgbClr val="FF0000"/>
                </a:solidFill>
              </a:rPr>
              <a:t>以画为主题而写的诗</a:t>
            </a:r>
            <a:r>
              <a:rPr lang="zh-CN" altLang="en-US" sz="2400" b="1" dirty="0" smtClean="0"/>
              <a:t>，最早见于宋代张绍远的</a:t>
            </a:r>
            <a:r>
              <a:rPr lang="en-US" altLang="zh-CN" sz="2400" b="1" dirty="0" smtClean="0"/>
              <a:t>《</a:t>
            </a:r>
            <a:r>
              <a:rPr lang="zh-CN" altLang="en-US" sz="2400" b="1" dirty="0" smtClean="0"/>
              <a:t>声画集</a:t>
            </a:r>
            <a:r>
              <a:rPr lang="en-US" altLang="zh-CN" sz="2400" b="1" dirty="0" smtClean="0"/>
              <a:t>》</a:t>
            </a:r>
            <a:r>
              <a:rPr lang="zh-CN" altLang="en-US" sz="2400" b="1" dirty="0" smtClean="0"/>
              <a:t>，都是看到画后有感而发写的，有写画的内容的，有以画面内容抒写胸臆的；一</a:t>
            </a:r>
            <a:r>
              <a:rPr lang="zh-CN" altLang="en-US" sz="2400" b="1" dirty="0" smtClean="0">
                <a:solidFill>
                  <a:srgbClr val="FF0000"/>
                </a:solidFill>
              </a:rPr>
              <a:t>为题在画上的诗</a:t>
            </a:r>
            <a:r>
              <a:rPr lang="zh-CN" altLang="en-US" sz="2400" b="1" dirty="0" smtClean="0"/>
              <a:t>。依画题诗，一画一诗，除了阐述画面，抒写作者的思想外，还有平衡画面构图的作用。可以自题，可以他人题写。可以一画多诗（不一定出现在画面上）。</a:t>
            </a:r>
            <a:endParaRPr lang="en-US" altLang="zh-CN" sz="2400" b="1" dirty="0" smtClean="0"/>
          </a:p>
          <a:p>
            <a:endParaRPr lang="en-US" altLang="zh-CN" sz="2400" b="1" dirty="0" smtClean="0"/>
          </a:p>
          <a:p>
            <a:endParaRPr lang="en-US" altLang="zh-CN" sz="2400" b="1" dirty="0" smtClean="0"/>
          </a:p>
          <a:p>
            <a:endParaRPr lang="en-US" altLang="zh-CN" sz="2400" b="1" dirty="0" smtClean="0"/>
          </a:p>
          <a:p>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187" y="269042"/>
            <a:ext cx="8427116" cy="646524"/>
          </a:xfrm>
          <a:prstGeom prst="rect">
            <a:avLst/>
          </a:prstGeom>
          <a:noFill/>
        </p:spPr>
        <p:txBody>
          <a:bodyPr wrap="square" rtlCol="0">
            <a:spAutoFit/>
          </a:bodyPr>
          <a:lstStyle/>
          <a:p>
            <a:pPr algn="ctr">
              <a:lnSpc>
                <a:spcPts val="5000"/>
              </a:lnSpc>
              <a:spcAft>
                <a:spcPts val="0"/>
              </a:spcAft>
            </a:pPr>
            <a:r>
              <a:rPr lang="zh-CN" altLang="zh-CN" sz="2600" dirty="0">
                <a:latin typeface="Times New Roman" panose="02020603050405020304"/>
                <a:ea typeface="华文细黑" panose="02010600040101010101" charset="-122"/>
                <a:cs typeface="Times New Roman" panose="02020603050405020304"/>
              </a:rPr>
              <a:t>古诗题材类别总结一览表</a:t>
            </a:r>
            <a:endParaRPr lang="zh-CN" altLang="zh-CN" sz="2600" kern="100" dirty="0">
              <a:latin typeface="宋体" panose="02010600030101010101" pitchFamily="2" charset="-122"/>
              <a:cs typeface="Courier New" panose="02070309020205020404"/>
            </a:endParaRPr>
          </a:p>
        </p:txBody>
      </p:sp>
      <p:graphicFrame>
        <p:nvGraphicFramePr>
          <p:cNvPr id="5" name="表格 4"/>
          <p:cNvGraphicFramePr>
            <a:graphicFrameLocks noGrp="1"/>
          </p:cNvGraphicFramePr>
          <p:nvPr/>
        </p:nvGraphicFramePr>
        <p:xfrm>
          <a:off x="266378" y="1117918"/>
          <a:ext cx="8640000" cy="3462674"/>
        </p:xfrm>
        <a:graphic>
          <a:graphicData uri="http://schemas.openxmlformats.org/drawingml/2006/table">
            <a:tbl>
              <a:tblPr/>
              <a:tblGrid>
                <a:gridCol w="1800200"/>
                <a:gridCol w="1872208"/>
                <a:gridCol w="4967592"/>
              </a:tblGrid>
              <a:tr h="484868">
                <a:tc>
                  <a:txBody>
                    <a:bodyPr/>
                    <a:lstStyle/>
                    <a:p>
                      <a:pPr marL="0" algn="ctr"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题材类别</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5000"/>
                        </a:lnSpc>
                        <a:spcAft>
                          <a:spcPts val="0"/>
                        </a:spcAft>
                      </a:pPr>
                      <a:r>
                        <a:rPr lang="zh-CN" sz="2600" kern="1200">
                          <a:solidFill>
                            <a:schemeClr val="tx1"/>
                          </a:solidFill>
                          <a:latin typeface="Times New Roman" panose="02020603050405020304"/>
                          <a:ea typeface="华文细黑" panose="02010600040101010101" charset="-122"/>
                          <a:cs typeface="Times New Roman" panose="02020603050405020304"/>
                        </a:rPr>
                        <a:t>主要手法</a:t>
                      </a:r>
                      <a:endParaRPr lang="zh-CN" sz="2600" kern="1200">
                        <a:solidFill>
                          <a:schemeClr val="tx1"/>
                        </a:solidFill>
                        <a:latin typeface="Times New Roman" panose="02020603050405020304"/>
                        <a:ea typeface="华文细黑" panose="02010600040101010101" charset="-122"/>
                        <a:cs typeface="Times New Roman" panose="02020603050405020304"/>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5000"/>
                        </a:lnSpc>
                        <a:spcAft>
                          <a:spcPts val="0"/>
                        </a:spcAft>
                      </a:pPr>
                      <a:r>
                        <a:rPr lang="zh-CN" sz="2600" kern="1200">
                          <a:solidFill>
                            <a:schemeClr val="tx1"/>
                          </a:solidFill>
                          <a:latin typeface="Times New Roman" panose="02020603050405020304"/>
                          <a:ea typeface="华文细黑" panose="02010600040101010101" charset="-122"/>
                          <a:cs typeface="Times New Roman" panose="02020603050405020304"/>
                        </a:rPr>
                        <a:t>情感术语</a:t>
                      </a:r>
                      <a:endParaRPr lang="zh-CN" sz="2600" kern="1200">
                        <a:solidFill>
                          <a:schemeClr val="tx1"/>
                        </a:solidFill>
                        <a:latin typeface="Times New Roman" panose="02020603050405020304"/>
                        <a:ea typeface="华文细黑" panose="02010600040101010101" charset="-122"/>
                        <a:cs typeface="Times New Roman" panose="02020603050405020304"/>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4604">
                <a:tc>
                  <a:txBody>
                    <a:bodyPr/>
                    <a:lstStyle/>
                    <a:p>
                      <a:pPr marL="0" algn="ctr"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山水</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p>
                      <a:pPr marL="0" algn="ctr"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田园诗</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借景抒情</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热爱自然　向往自由　闲适淡泊</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p>
                      <a:pPr marL="0" algn="ctr"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悠然自得　超然物外　厌恶官场</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4604">
                <a:tc>
                  <a:txBody>
                    <a:bodyPr/>
                    <a:lstStyle/>
                    <a:p>
                      <a:pPr marL="0" algn="ctr" defTabSz="914400" rtl="0" eaLnBrk="1" latinLnBrk="0" hangingPunct="1">
                        <a:lnSpc>
                          <a:spcPts val="5000"/>
                        </a:lnSpc>
                        <a:spcAft>
                          <a:spcPts val="0"/>
                        </a:spcAft>
                      </a:pPr>
                      <a:r>
                        <a:rPr lang="zh-CN" sz="2600" kern="1200">
                          <a:solidFill>
                            <a:schemeClr val="tx1"/>
                          </a:solidFill>
                          <a:latin typeface="Times New Roman" panose="02020603050405020304"/>
                          <a:ea typeface="华文细黑" panose="02010600040101010101" charset="-122"/>
                          <a:cs typeface="Times New Roman" panose="02020603050405020304"/>
                        </a:rPr>
                        <a:t>边塞</a:t>
                      </a:r>
                      <a:endParaRPr lang="zh-CN" sz="2600" kern="1200">
                        <a:solidFill>
                          <a:schemeClr val="tx1"/>
                        </a:solidFill>
                        <a:latin typeface="Times New Roman" panose="02020603050405020304"/>
                        <a:ea typeface="华文细黑" panose="02010600040101010101" charset="-122"/>
                        <a:cs typeface="Times New Roman" panose="02020603050405020304"/>
                      </a:endParaRPr>
                    </a:p>
                    <a:p>
                      <a:pPr marL="0" algn="ctr" defTabSz="914400" rtl="0" eaLnBrk="1" latinLnBrk="0" hangingPunct="1">
                        <a:lnSpc>
                          <a:spcPts val="5000"/>
                        </a:lnSpc>
                        <a:spcAft>
                          <a:spcPts val="0"/>
                        </a:spcAft>
                      </a:pPr>
                      <a:r>
                        <a:rPr lang="zh-CN" sz="2600" kern="1200">
                          <a:solidFill>
                            <a:schemeClr val="tx1"/>
                          </a:solidFill>
                          <a:latin typeface="Times New Roman" panose="02020603050405020304"/>
                          <a:ea typeface="华文细黑" panose="02010600040101010101" charset="-122"/>
                          <a:cs typeface="Times New Roman" panose="02020603050405020304"/>
                        </a:rPr>
                        <a:t>军旅诗</a:t>
                      </a:r>
                      <a:endParaRPr lang="zh-CN" sz="2600" kern="1200">
                        <a:solidFill>
                          <a:schemeClr val="tx1"/>
                        </a:solidFill>
                        <a:latin typeface="Times New Roman" panose="02020603050405020304"/>
                        <a:ea typeface="华文细黑" panose="02010600040101010101" charset="-122"/>
                        <a:cs typeface="Times New Roman" panose="02020603050405020304"/>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对比衬托</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建功立业　从军报国　穷兵黩武</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p>
                      <a:pPr marL="0" algn="ctr"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思乡念亲　视死如归　苦闷彷徨</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295913" y="401985"/>
          <a:ext cx="8640000" cy="4176464"/>
        </p:xfrm>
        <a:graphic>
          <a:graphicData uri="http://schemas.openxmlformats.org/drawingml/2006/table">
            <a:tbl>
              <a:tblPr/>
              <a:tblGrid>
                <a:gridCol w="1223176"/>
                <a:gridCol w="1728192"/>
                <a:gridCol w="5688632"/>
              </a:tblGrid>
              <a:tr h="1440160">
                <a:tc rowSpan="3">
                  <a:txBody>
                    <a:bodyPr/>
                    <a:lstStyle/>
                    <a:p>
                      <a:pPr marL="0" algn="ctr"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怀古</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p>
                      <a:pPr marL="0" algn="ctr"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咏史诗</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6108" marR="261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5000"/>
                        </a:lnSpc>
                        <a:spcAft>
                          <a:spcPts val="0"/>
                        </a:spcAft>
                      </a:pPr>
                      <a:r>
                        <a:rPr lang="zh-CN" sz="2600" kern="1200">
                          <a:solidFill>
                            <a:schemeClr val="tx1"/>
                          </a:solidFill>
                          <a:latin typeface="Times New Roman" panose="02020603050405020304"/>
                          <a:ea typeface="华文细黑" panose="02010600040101010101" charset="-122"/>
                          <a:cs typeface="Times New Roman" panose="02020603050405020304"/>
                        </a:rPr>
                        <a:t>怀古伤今</a:t>
                      </a:r>
                      <a:endParaRPr lang="zh-CN" sz="2600" kern="1200">
                        <a:solidFill>
                          <a:schemeClr val="tx1"/>
                        </a:solidFill>
                        <a:latin typeface="Times New Roman" panose="02020603050405020304"/>
                        <a:ea typeface="华文细黑" panose="02010600040101010101" charset="-122"/>
                        <a:cs typeface="Times New Roman" panose="02020603050405020304"/>
                      </a:endParaRPr>
                    </a:p>
                  </a:txBody>
                  <a:tcPr marL="26108" marR="261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昔盛今衰　物是人非　盛衰无常</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p>
                      <a:pPr marL="0" algn="l"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国运衰微　孤独惆怅</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6108" marR="261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68152">
                <a:tc vMerge="1">
                  <a:tcPr/>
                </a:tc>
                <a:tc>
                  <a:txBody>
                    <a:bodyPr/>
                    <a:lstStyle/>
                    <a:p>
                      <a:pPr marL="0" algn="ctr" defTabSz="914400" rtl="0" eaLnBrk="1" latinLnBrk="0" hangingPunct="1">
                        <a:lnSpc>
                          <a:spcPts val="5000"/>
                        </a:lnSpc>
                        <a:spcAft>
                          <a:spcPts val="0"/>
                        </a:spcAft>
                      </a:pPr>
                      <a:r>
                        <a:rPr lang="zh-CN" sz="2600" kern="1200">
                          <a:solidFill>
                            <a:schemeClr val="tx1"/>
                          </a:solidFill>
                          <a:latin typeface="Times New Roman" panose="02020603050405020304"/>
                          <a:ea typeface="华文细黑" panose="02010600040101010101" charset="-122"/>
                          <a:cs typeface="Times New Roman" panose="02020603050405020304"/>
                        </a:rPr>
                        <a:t>借古讽今</a:t>
                      </a:r>
                      <a:endParaRPr lang="zh-CN" sz="2600" kern="1200">
                        <a:solidFill>
                          <a:schemeClr val="tx1"/>
                        </a:solidFill>
                        <a:latin typeface="Times New Roman" panose="02020603050405020304"/>
                        <a:ea typeface="华文细黑" panose="02010600040101010101" charset="-122"/>
                        <a:cs typeface="Times New Roman" panose="02020603050405020304"/>
                      </a:endParaRPr>
                    </a:p>
                  </a:txBody>
                  <a:tcPr marL="26108" marR="261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昏庸腐朽　奢侈淫逸　缅怀英雄</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p>
                      <a:pPr marL="0" algn="l"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功业无成　失意绝望</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6108" marR="261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68152">
                <a:tc vMerge="1">
                  <a:tcPr/>
                </a:tc>
                <a:tc>
                  <a:txBody>
                    <a:bodyPr/>
                    <a:lstStyle/>
                    <a:p>
                      <a:pPr marL="0" algn="ctr" defTabSz="914400" rtl="0" eaLnBrk="1" latinLnBrk="0" hangingPunct="1">
                        <a:lnSpc>
                          <a:spcPts val="5000"/>
                        </a:lnSpc>
                        <a:spcAft>
                          <a:spcPts val="0"/>
                        </a:spcAft>
                      </a:pPr>
                      <a:r>
                        <a:rPr lang="zh-CN" sz="2600" kern="1200">
                          <a:solidFill>
                            <a:schemeClr val="tx1"/>
                          </a:solidFill>
                          <a:latin typeface="Times New Roman" panose="02020603050405020304"/>
                          <a:ea typeface="华文细黑" panose="02010600040101010101" charset="-122"/>
                          <a:cs typeface="Times New Roman" panose="02020603050405020304"/>
                        </a:rPr>
                        <a:t>借古抒怀</a:t>
                      </a:r>
                      <a:endParaRPr lang="zh-CN" sz="2600" kern="1200">
                        <a:solidFill>
                          <a:schemeClr val="tx1"/>
                        </a:solidFill>
                        <a:latin typeface="Times New Roman" panose="02020603050405020304"/>
                        <a:ea typeface="华文细黑" panose="02010600040101010101" charset="-122"/>
                        <a:cs typeface="Times New Roman" panose="02020603050405020304"/>
                      </a:endParaRPr>
                    </a:p>
                  </a:txBody>
                  <a:tcPr marL="26108" marR="261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怀才不遇　报国无门　壮志未酬</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p>
                      <a:pPr marL="0" algn="l" defTabSz="914400" rtl="0" eaLnBrk="1" latinLnBrk="0" hangingPunct="1">
                        <a:lnSpc>
                          <a:spcPts val="5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志不得伸　壮士暮年</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6108" marR="261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4059" y="3632820"/>
            <a:ext cx="8733982" cy="1150571"/>
          </a:xfrm>
          <a:prstGeom prst="rect">
            <a:avLst/>
          </a:prstGeom>
        </p:spPr>
        <p:txBody>
          <a:bodyPr>
            <a:spAutoFit/>
          </a:bodyPr>
          <a:lstStyle/>
          <a:p>
            <a:pPr algn="just">
              <a:lnSpc>
                <a:spcPct val="140000"/>
              </a:lnSpc>
              <a:spcAft>
                <a:spcPts val="0"/>
              </a:spcAft>
            </a:pPr>
            <a:r>
              <a:rPr lang="en-US" altLang="zh-CN" sz="2600" dirty="0">
                <a:latin typeface="Times New Roman" panose="02020603050405020304"/>
                <a:ea typeface="华文细黑" panose="02010600040101010101" charset="-122"/>
              </a:rPr>
              <a:t>(</a:t>
            </a:r>
            <a:r>
              <a:rPr lang="zh-CN" altLang="zh-CN" sz="2600" dirty="0">
                <a:latin typeface="Times New Roman" panose="02020603050405020304"/>
                <a:ea typeface="华文细黑" panose="02010600040101010101" charset="-122"/>
                <a:cs typeface="Times New Roman" panose="02020603050405020304"/>
              </a:rPr>
              <a:t>说明：即事抒怀诗散见于山水田园诗、托物言志诗、送别怀人诗、羁旅思乡诗中。</a:t>
            </a:r>
            <a:r>
              <a:rPr lang="en-US" altLang="zh-CN" sz="2600" dirty="0">
                <a:latin typeface="Times New Roman" panose="02020603050405020304"/>
                <a:ea typeface="华文细黑" panose="02010600040101010101" charset="-122"/>
              </a:rPr>
              <a:t>)</a:t>
            </a:r>
            <a:endParaRPr lang="en-US" altLang="zh-CN" sz="2600" kern="100" dirty="0" smtClean="0">
              <a:latin typeface="Times New Roman" panose="02020603050405020304"/>
              <a:ea typeface="华文细黑" panose="02010600040101010101" charset="-122"/>
              <a:cs typeface="Courier New" panose="02070309020205020404"/>
            </a:endParaRPr>
          </a:p>
        </p:txBody>
      </p:sp>
      <p:grpSp>
        <p:nvGrpSpPr>
          <p:cNvPr id="6" name="组合 5"/>
          <p:cNvGrpSpPr/>
          <p:nvPr/>
        </p:nvGrpSpPr>
        <p:grpSpPr>
          <a:xfrm rot="5400000">
            <a:off x="8388567" y="4398743"/>
            <a:ext cx="549128" cy="549414"/>
            <a:chOff x="11226607" y="6533712"/>
            <a:chExt cx="360000" cy="360000"/>
          </a:xfrm>
        </p:grpSpPr>
        <p:sp>
          <p:nvSpPr>
            <p:cNvPr id="7" name="椭圆 6">
              <a:hlinkClick r:id="rId1" action="ppaction://hlinksldjump"/>
            </p:cNvPr>
            <p:cNvSpPr/>
            <p:nvPr/>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1" action="ppaction://hlinksldjump"/>
            </p:cNvPr>
            <p:cNvSpPr/>
            <p:nvPr/>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graphicFrame>
        <p:nvGraphicFramePr>
          <p:cNvPr id="4" name="表格 3"/>
          <p:cNvGraphicFramePr>
            <a:graphicFrameLocks noGrp="1"/>
          </p:cNvGraphicFramePr>
          <p:nvPr/>
        </p:nvGraphicFramePr>
        <p:xfrm>
          <a:off x="270570" y="166911"/>
          <a:ext cx="8640000" cy="3394074"/>
        </p:xfrm>
        <a:graphic>
          <a:graphicData uri="http://schemas.openxmlformats.org/drawingml/2006/table">
            <a:tbl>
              <a:tblPr/>
              <a:tblGrid>
                <a:gridCol w="1368152"/>
                <a:gridCol w="1584176"/>
                <a:gridCol w="5687672"/>
              </a:tblGrid>
              <a:tr h="1272778">
                <a:tc>
                  <a:txBody>
                    <a:bodyPr/>
                    <a:lstStyle/>
                    <a:p>
                      <a:pPr marL="0" algn="ctr" defTabSz="914400" rtl="0" eaLnBrk="1" latinLnBrk="0" hangingPunct="1">
                        <a:lnSpc>
                          <a:spcPct val="130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托物</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p>
                      <a:pPr marL="0" algn="ctr" defTabSz="914400" rtl="0" eaLnBrk="1" latinLnBrk="0" hangingPunct="1">
                        <a:lnSpc>
                          <a:spcPct val="130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言志诗</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托物言志</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30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正道直行　坚贞孤傲　高洁超逸</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p>
                      <a:pPr marL="0" algn="l" defTabSz="914400" rtl="0" eaLnBrk="1" latinLnBrk="0" hangingPunct="1">
                        <a:lnSpc>
                          <a:spcPct val="130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孤傲不群　傲岸不羁　志趣高雅</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0648">
                <a:tc>
                  <a:txBody>
                    <a:bodyPr/>
                    <a:lstStyle/>
                    <a:p>
                      <a:pPr marL="0" algn="ctr" defTabSz="914400" rtl="0" eaLnBrk="1" latinLnBrk="0" hangingPunct="1">
                        <a:lnSpc>
                          <a:spcPct val="130000"/>
                        </a:lnSpc>
                        <a:spcAft>
                          <a:spcPts val="0"/>
                        </a:spcAft>
                      </a:pPr>
                      <a:r>
                        <a:rPr lang="zh-CN" sz="2600" kern="1200">
                          <a:solidFill>
                            <a:schemeClr val="tx1"/>
                          </a:solidFill>
                          <a:latin typeface="Times New Roman" panose="02020603050405020304"/>
                          <a:ea typeface="华文细黑" panose="02010600040101010101" charset="-122"/>
                          <a:cs typeface="Times New Roman" panose="02020603050405020304"/>
                        </a:rPr>
                        <a:t>送别</a:t>
                      </a:r>
                      <a:endParaRPr lang="zh-CN" sz="2600" kern="1200">
                        <a:solidFill>
                          <a:schemeClr val="tx1"/>
                        </a:solidFill>
                        <a:latin typeface="Times New Roman" panose="02020603050405020304"/>
                        <a:ea typeface="华文细黑" panose="02010600040101010101" charset="-122"/>
                        <a:cs typeface="Times New Roman" panose="02020603050405020304"/>
                      </a:endParaRPr>
                    </a:p>
                    <a:p>
                      <a:pPr marL="0" algn="ctr" defTabSz="914400" rtl="0" eaLnBrk="1" latinLnBrk="0" hangingPunct="1">
                        <a:lnSpc>
                          <a:spcPct val="130000"/>
                        </a:lnSpc>
                        <a:spcAft>
                          <a:spcPts val="0"/>
                        </a:spcAft>
                      </a:pPr>
                      <a:r>
                        <a:rPr lang="zh-CN" sz="2600" kern="1200">
                          <a:solidFill>
                            <a:schemeClr val="tx1"/>
                          </a:solidFill>
                          <a:latin typeface="Times New Roman" panose="02020603050405020304"/>
                          <a:ea typeface="华文细黑" panose="02010600040101010101" charset="-122"/>
                          <a:cs typeface="Times New Roman" panose="02020603050405020304"/>
                        </a:rPr>
                        <a:t>怀人诗</a:t>
                      </a:r>
                      <a:endParaRPr lang="zh-CN" sz="2600" kern="1200">
                        <a:solidFill>
                          <a:schemeClr val="tx1"/>
                        </a:solidFill>
                        <a:latin typeface="Times New Roman" panose="02020603050405020304"/>
                        <a:ea typeface="华文细黑" panose="02010600040101010101" charset="-122"/>
                        <a:cs typeface="Times New Roman" panose="02020603050405020304"/>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借景抒情</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p>
                      <a:pPr marL="0" algn="ctr" defTabSz="914400" rtl="0" eaLnBrk="1" latinLnBrk="0" hangingPunct="1">
                        <a:lnSpc>
                          <a:spcPct val="130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虚实结合</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30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依依不舍　孤独寂寞　怅然若失</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p>
                      <a:pPr marL="0" algn="l" defTabSz="914400" rtl="0" eaLnBrk="1" latinLnBrk="0" hangingPunct="1">
                        <a:lnSpc>
                          <a:spcPct val="130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诚挚关怀　情深意笃</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0648">
                <a:tc>
                  <a:txBody>
                    <a:bodyPr/>
                    <a:lstStyle/>
                    <a:p>
                      <a:pPr marL="0" algn="ctr" defTabSz="914400" rtl="0" eaLnBrk="1" latinLnBrk="0" hangingPunct="1">
                        <a:lnSpc>
                          <a:spcPct val="130000"/>
                        </a:lnSpc>
                        <a:spcAft>
                          <a:spcPts val="0"/>
                        </a:spcAft>
                      </a:pPr>
                      <a:r>
                        <a:rPr lang="zh-CN" sz="2600" kern="1200">
                          <a:solidFill>
                            <a:schemeClr val="tx1"/>
                          </a:solidFill>
                          <a:latin typeface="Times New Roman" panose="02020603050405020304"/>
                          <a:ea typeface="华文细黑" panose="02010600040101010101" charset="-122"/>
                          <a:cs typeface="Times New Roman" panose="02020603050405020304"/>
                        </a:rPr>
                        <a:t>羁旅</a:t>
                      </a:r>
                      <a:endParaRPr lang="zh-CN" sz="2600" kern="1200">
                        <a:solidFill>
                          <a:schemeClr val="tx1"/>
                        </a:solidFill>
                        <a:latin typeface="Times New Roman" panose="02020603050405020304"/>
                        <a:ea typeface="华文细黑" panose="02010600040101010101" charset="-122"/>
                        <a:cs typeface="Times New Roman" panose="02020603050405020304"/>
                      </a:endParaRPr>
                    </a:p>
                    <a:p>
                      <a:pPr marL="0" algn="ctr" defTabSz="914400" rtl="0" eaLnBrk="1" latinLnBrk="0" hangingPunct="1">
                        <a:lnSpc>
                          <a:spcPct val="130000"/>
                        </a:lnSpc>
                        <a:spcAft>
                          <a:spcPts val="0"/>
                        </a:spcAft>
                      </a:pPr>
                      <a:r>
                        <a:rPr lang="zh-CN" sz="2600" kern="1200">
                          <a:solidFill>
                            <a:schemeClr val="tx1"/>
                          </a:solidFill>
                          <a:latin typeface="Times New Roman" panose="02020603050405020304"/>
                          <a:ea typeface="华文细黑" panose="02010600040101010101" charset="-122"/>
                          <a:cs typeface="Times New Roman" panose="02020603050405020304"/>
                        </a:rPr>
                        <a:t>思乡诗</a:t>
                      </a:r>
                      <a:endParaRPr lang="zh-CN" sz="2600" kern="1200">
                        <a:solidFill>
                          <a:schemeClr val="tx1"/>
                        </a:solidFill>
                        <a:latin typeface="Times New Roman" panose="02020603050405020304"/>
                        <a:ea typeface="华文细黑" panose="02010600040101010101" charset="-122"/>
                        <a:cs typeface="Times New Roman" panose="02020603050405020304"/>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30000"/>
                        </a:lnSpc>
                        <a:spcAft>
                          <a:spcPts val="0"/>
                        </a:spcAft>
                      </a:pPr>
                      <a:r>
                        <a:rPr lang="zh-CN" sz="2600" kern="1200">
                          <a:solidFill>
                            <a:schemeClr val="tx1"/>
                          </a:solidFill>
                          <a:latin typeface="Times New Roman" panose="02020603050405020304"/>
                          <a:ea typeface="华文细黑" panose="02010600040101010101" charset="-122"/>
                          <a:cs typeface="Times New Roman" panose="02020603050405020304"/>
                        </a:rPr>
                        <a:t>虚实结合</a:t>
                      </a:r>
                      <a:endParaRPr lang="zh-CN" sz="2600" kern="1200">
                        <a:solidFill>
                          <a:schemeClr val="tx1"/>
                        </a:solidFill>
                        <a:latin typeface="Times New Roman" panose="02020603050405020304"/>
                        <a:ea typeface="华文细黑" panose="02010600040101010101" charset="-122"/>
                        <a:cs typeface="Times New Roman" panose="02020603050405020304"/>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30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日暮思归　望月怀远　羁旅愁思</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p>
                      <a:pPr marL="0" algn="l" defTabSz="914400" rtl="0" eaLnBrk="1" latinLnBrk="0" hangingPunct="1">
                        <a:lnSpc>
                          <a:spcPct val="130000"/>
                        </a:lnSpc>
                        <a:spcAft>
                          <a:spcPts val="0"/>
                        </a:spcAft>
                      </a:pPr>
                      <a:r>
                        <a:rPr lang="zh-CN" sz="2600" kern="1200" dirty="0">
                          <a:solidFill>
                            <a:schemeClr val="tx1"/>
                          </a:solidFill>
                          <a:latin typeface="Times New Roman" panose="02020603050405020304"/>
                          <a:ea typeface="华文细黑" panose="02010600040101010101" charset="-122"/>
                          <a:cs typeface="Times New Roman" panose="02020603050405020304"/>
                        </a:rPr>
                        <a:t>久戍思乡　孤寂落寞</a:t>
                      </a:r>
                      <a:endParaRPr lang="zh-CN" sz="2600" kern="1200" dirty="0">
                        <a:solidFill>
                          <a:schemeClr val="tx1"/>
                        </a:solidFill>
                        <a:latin typeface="Times New Roman" panose="02020603050405020304"/>
                        <a:ea typeface="华文细黑" panose="02010600040101010101" charset="-122"/>
                        <a:cs typeface="Times New Roman" panose="02020603050405020304"/>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0"/>
            <a:ext cx="8229600" cy="857250"/>
          </a:xfrm>
        </p:spPr>
        <p:txBody>
          <a:bodyPr/>
          <a:lstStyle/>
          <a:p>
            <a:pPr eaLnBrk="1" hangingPunct="1"/>
            <a:r>
              <a:rPr lang="zh-CN" altLang="en-US" sz="3200" b="1" dirty="0" smtClean="0"/>
              <a:t>兰溪棹歌 戴叔伦</a:t>
            </a:r>
            <a:br>
              <a:rPr lang="zh-CN" altLang="en-US" sz="3200" b="1" dirty="0" smtClean="0"/>
            </a:br>
            <a:endParaRPr lang="zh-CN" altLang="en-US" sz="3200" b="1" dirty="0" smtClean="0"/>
          </a:p>
        </p:txBody>
      </p:sp>
      <p:sp>
        <p:nvSpPr>
          <p:cNvPr id="10243" name="Rectangle 3"/>
          <p:cNvSpPr>
            <a:spLocks noGrp="1" noChangeArrowheads="1"/>
          </p:cNvSpPr>
          <p:nvPr>
            <p:ph idx="1"/>
          </p:nvPr>
        </p:nvSpPr>
        <p:spPr>
          <a:xfrm>
            <a:off x="0" y="571500"/>
            <a:ext cx="9144000" cy="3886200"/>
          </a:xfrm>
        </p:spPr>
        <p:txBody>
          <a:bodyPr/>
          <a:lstStyle/>
          <a:p>
            <a:pPr algn="ctr" eaLnBrk="1" hangingPunct="1">
              <a:buFontTx/>
              <a:buNone/>
            </a:pPr>
            <a:r>
              <a:rPr lang="en-US" altLang="zh-CN" sz="2400" b="1" dirty="0" smtClean="0"/>
              <a:t>           </a:t>
            </a:r>
            <a:r>
              <a:rPr lang="zh-CN" altLang="en-US" sz="2400" b="1" dirty="0" smtClean="0"/>
              <a:t>凉月如眉挂柳湾，越中山色镜中看。</a:t>
            </a:r>
            <a:endParaRPr lang="zh-CN" altLang="en-US" sz="2400" b="1" dirty="0" smtClean="0"/>
          </a:p>
          <a:p>
            <a:pPr algn="ctr" eaLnBrk="1" hangingPunct="1">
              <a:buFontTx/>
              <a:buNone/>
            </a:pPr>
            <a:r>
              <a:rPr lang="zh-CN" altLang="en-US" sz="2400" b="1" dirty="0" smtClean="0"/>
              <a:t>           兰溪三日桃花雨，半夜鲤鱼来上滩。</a:t>
            </a:r>
            <a:endParaRPr lang="zh-CN" altLang="en-US" sz="2400" b="1" dirty="0" smtClean="0"/>
          </a:p>
        </p:txBody>
      </p:sp>
      <p:sp>
        <p:nvSpPr>
          <p:cNvPr id="391172" name="Text Box 4"/>
          <p:cNvSpPr txBox="1">
            <a:spLocks noChangeArrowheads="1"/>
          </p:cNvSpPr>
          <p:nvPr/>
        </p:nvSpPr>
        <p:spPr bwMode="auto">
          <a:xfrm>
            <a:off x="179512" y="1491630"/>
            <a:ext cx="8735888" cy="707886"/>
          </a:xfrm>
          <a:prstGeom prst="rect">
            <a:avLst/>
          </a:prstGeom>
          <a:noFill/>
          <a:ln w="9525">
            <a:noFill/>
            <a:miter lim="800000"/>
          </a:ln>
        </p:spPr>
        <p:txBody>
          <a:bodyPr wrap="square">
            <a:spAutoFit/>
          </a:bodyPr>
          <a:lstStyle/>
          <a:p>
            <a:r>
              <a:rPr lang="en-US" altLang="zh-CN" sz="2000" b="1" dirty="0"/>
              <a:t> 1</a:t>
            </a:r>
            <a:r>
              <a:rPr lang="zh-CN" altLang="en-US" sz="2000" b="1" dirty="0"/>
              <a:t>．诗的第一句从什么角度写 ，第二句从什么角度写 ，这两句诗勾勒出一个怎样的境界？</a:t>
            </a:r>
            <a:endParaRPr lang="zh-CN" altLang="en-US" sz="2000" b="1" dirty="0"/>
          </a:p>
        </p:txBody>
      </p:sp>
      <p:sp>
        <p:nvSpPr>
          <p:cNvPr id="391173" name="Text Box 5"/>
          <p:cNvSpPr txBox="1">
            <a:spLocks noChangeArrowheads="1"/>
          </p:cNvSpPr>
          <p:nvPr/>
        </p:nvSpPr>
        <p:spPr bwMode="auto">
          <a:xfrm>
            <a:off x="1" y="3086100"/>
            <a:ext cx="8551863" cy="400110"/>
          </a:xfrm>
          <a:prstGeom prst="rect">
            <a:avLst/>
          </a:prstGeom>
          <a:noFill/>
          <a:ln w="9525">
            <a:noFill/>
            <a:miter lim="800000"/>
          </a:ln>
        </p:spPr>
        <p:txBody>
          <a:bodyPr>
            <a:spAutoFit/>
          </a:bodyPr>
          <a:lstStyle/>
          <a:p>
            <a:r>
              <a:rPr lang="en-US" altLang="zh-CN" sz="2000" dirty="0"/>
              <a:t> </a:t>
            </a:r>
            <a:r>
              <a:rPr lang="en-US" altLang="zh-CN" sz="2000" b="1" dirty="0"/>
              <a:t>2</a:t>
            </a:r>
            <a:r>
              <a:rPr lang="zh-CN" altLang="en-US" sz="2000" b="1" dirty="0"/>
              <a:t>．诗中的人是怎样的形象？情是怎样的情？</a:t>
            </a:r>
            <a:endParaRPr lang="zh-CN" altLang="en-US" sz="2000" b="1" dirty="0"/>
          </a:p>
        </p:txBody>
      </p:sp>
      <p:sp>
        <p:nvSpPr>
          <p:cNvPr id="391174" name="Text Box 6"/>
          <p:cNvSpPr txBox="1">
            <a:spLocks noChangeArrowheads="1"/>
          </p:cNvSpPr>
          <p:nvPr/>
        </p:nvSpPr>
        <p:spPr bwMode="auto">
          <a:xfrm>
            <a:off x="228600" y="2228850"/>
            <a:ext cx="8915400" cy="707886"/>
          </a:xfrm>
          <a:prstGeom prst="rect">
            <a:avLst/>
          </a:prstGeom>
          <a:noFill/>
          <a:ln w="9525">
            <a:noFill/>
            <a:miter lim="800000"/>
          </a:ln>
        </p:spPr>
        <p:txBody>
          <a:bodyPr>
            <a:spAutoFit/>
          </a:bodyPr>
          <a:lstStyle/>
          <a:p>
            <a:r>
              <a:rPr lang="zh-CN" altLang="en-US" sz="2000" b="1" dirty="0">
                <a:solidFill>
                  <a:srgbClr val="FF0000"/>
                </a:solidFill>
              </a:rPr>
              <a:t>第一句仰视角度，第二句俯视角度（低头看）。勾勒出月色秀朗、溪水清澈的兰溪山色，朦胧飘渺，使人如同坠如仙境。</a:t>
            </a:r>
            <a:endParaRPr lang="zh-CN" altLang="en-US" sz="2000" b="1" dirty="0">
              <a:solidFill>
                <a:srgbClr val="FF0000"/>
              </a:solidFill>
            </a:endParaRPr>
          </a:p>
        </p:txBody>
      </p:sp>
      <p:sp>
        <p:nvSpPr>
          <p:cNvPr id="391175" name="Rectangle 7"/>
          <p:cNvSpPr>
            <a:spLocks noChangeArrowheads="1"/>
          </p:cNvSpPr>
          <p:nvPr/>
        </p:nvSpPr>
        <p:spPr bwMode="auto">
          <a:xfrm>
            <a:off x="0" y="3543300"/>
            <a:ext cx="9144000" cy="1323439"/>
          </a:xfrm>
          <a:prstGeom prst="rect">
            <a:avLst/>
          </a:prstGeom>
          <a:noFill/>
          <a:ln w="9525">
            <a:noFill/>
            <a:miter lim="800000"/>
          </a:ln>
        </p:spPr>
        <p:txBody>
          <a:bodyPr>
            <a:spAutoFit/>
          </a:bodyPr>
          <a:lstStyle/>
          <a:p>
            <a:pPr eaLnBrk="0" hangingPunct="0">
              <a:spcBef>
                <a:spcPct val="50000"/>
              </a:spcBef>
            </a:pPr>
            <a:r>
              <a:rPr lang="zh-CN" altLang="en-GB" sz="2000" b="1" dirty="0">
                <a:solidFill>
                  <a:srgbClr val="0000FF"/>
                </a:solidFill>
                <a:latin typeface="黑体" panose="02010609060101010101" pitchFamily="49" charset="-122"/>
                <a:ea typeface="黑体" panose="02010609060101010101" pitchFamily="49" charset="-122"/>
              </a:rPr>
              <a:t>全诗未出现一个</a:t>
            </a:r>
            <a:r>
              <a:rPr lang="zh-CN" altLang="en-GB" sz="2000" b="1" dirty="0">
                <a:solidFill>
                  <a:srgbClr val="0000FF"/>
                </a:solidFill>
                <a:latin typeface="Times New Roman" panose="02020603050405020304" pitchFamily="18" charset="0"/>
                <a:ea typeface="黑体" panose="02010609060101010101" pitchFamily="49" charset="-122"/>
              </a:rPr>
              <a:t>“</a:t>
            </a:r>
            <a:r>
              <a:rPr lang="zh-CN" altLang="en-GB" sz="2000" b="1" dirty="0">
                <a:solidFill>
                  <a:srgbClr val="0000FF"/>
                </a:solidFill>
                <a:latin typeface="黑体" panose="02010609060101010101" pitchFamily="49" charset="-122"/>
                <a:ea typeface="黑体" panose="02010609060101010101" pitchFamily="49" charset="-122"/>
              </a:rPr>
              <a:t>人</a:t>
            </a:r>
            <a:r>
              <a:rPr lang="zh-CN" altLang="en-GB" sz="2000" b="1" dirty="0">
                <a:solidFill>
                  <a:srgbClr val="0000FF"/>
                </a:solidFill>
                <a:latin typeface="Times New Roman" panose="02020603050405020304" pitchFamily="18" charset="0"/>
                <a:ea typeface="黑体" panose="02010609060101010101" pitchFamily="49" charset="-122"/>
              </a:rPr>
              <a:t>”</a:t>
            </a:r>
            <a:r>
              <a:rPr lang="zh-CN" altLang="en-GB" sz="2000" b="1" dirty="0">
                <a:solidFill>
                  <a:srgbClr val="0000FF"/>
                </a:solidFill>
                <a:latin typeface="黑体" panose="02010609060101010101" pitchFamily="49" charset="-122"/>
                <a:ea typeface="黑体" panose="02010609060101010101" pitchFamily="49" charset="-122"/>
              </a:rPr>
              <a:t>字，但我们处处感受到</a:t>
            </a:r>
            <a:r>
              <a:rPr lang="zh-CN" altLang="en-GB" sz="2000" b="1" dirty="0">
                <a:solidFill>
                  <a:srgbClr val="0000FF"/>
                </a:solidFill>
                <a:latin typeface="Times New Roman" panose="02020603050405020304" pitchFamily="18" charset="0"/>
                <a:ea typeface="黑体" panose="02010609060101010101" pitchFamily="49" charset="-122"/>
              </a:rPr>
              <a:t>“</a:t>
            </a:r>
            <a:r>
              <a:rPr lang="zh-CN" altLang="en-GB" sz="2000" b="1" dirty="0">
                <a:solidFill>
                  <a:srgbClr val="0000FF"/>
                </a:solidFill>
                <a:latin typeface="黑体" panose="02010609060101010101" pitchFamily="49" charset="-122"/>
                <a:ea typeface="黑体" panose="02010609060101010101" pitchFamily="49" charset="-122"/>
              </a:rPr>
              <a:t>人</a:t>
            </a:r>
            <a:r>
              <a:rPr lang="zh-CN" altLang="en-GB" sz="2000" b="1" dirty="0">
                <a:solidFill>
                  <a:srgbClr val="0000FF"/>
                </a:solidFill>
                <a:latin typeface="Times New Roman" panose="02020603050405020304" pitchFamily="18" charset="0"/>
                <a:ea typeface="黑体" panose="02010609060101010101" pitchFamily="49" charset="-122"/>
              </a:rPr>
              <a:t>”</a:t>
            </a:r>
            <a:r>
              <a:rPr lang="zh-CN" altLang="en-GB" sz="2000" b="1" dirty="0">
                <a:solidFill>
                  <a:srgbClr val="0000FF"/>
                </a:solidFill>
                <a:latin typeface="黑体" panose="02010609060101010101" pitchFamily="49" charset="-122"/>
                <a:ea typeface="黑体" panose="02010609060101010101" pitchFamily="49" charset="-122"/>
              </a:rPr>
              <a:t>的存在，标题</a:t>
            </a:r>
            <a:r>
              <a:rPr lang="zh-CN" altLang="en-GB" sz="2000" b="1" dirty="0">
                <a:solidFill>
                  <a:srgbClr val="0000FF"/>
                </a:solidFill>
                <a:latin typeface="Times New Roman" panose="02020603050405020304" pitchFamily="18" charset="0"/>
                <a:ea typeface="黑体" panose="02010609060101010101" pitchFamily="49" charset="-122"/>
              </a:rPr>
              <a:t>“</a:t>
            </a:r>
            <a:r>
              <a:rPr lang="zh-CN" altLang="en-GB" sz="2000" b="1" dirty="0">
                <a:solidFill>
                  <a:srgbClr val="0000FF"/>
                </a:solidFill>
                <a:latin typeface="黑体" panose="02010609060101010101" pitchFamily="49" charset="-122"/>
                <a:ea typeface="黑体" panose="02010609060101010101" pitchFamily="49" charset="-122"/>
              </a:rPr>
              <a:t>棹歌</a:t>
            </a:r>
            <a:r>
              <a:rPr lang="zh-CN" altLang="en-GB" sz="2000" b="1" dirty="0">
                <a:solidFill>
                  <a:srgbClr val="0000FF"/>
                </a:solidFill>
                <a:latin typeface="Times New Roman" panose="02020603050405020304" pitchFamily="18" charset="0"/>
                <a:ea typeface="黑体" panose="02010609060101010101" pitchFamily="49" charset="-122"/>
              </a:rPr>
              <a:t>”</a:t>
            </a:r>
            <a:r>
              <a:rPr lang="zh-CN" altLang="en-GB" sz="2000" b="1" dirty="0">
                <a:solidFill>
                  <a:srgbClr val="0000FF"/>
                </a:solidFill>
                <a:latin typeface="黑体" panose="02010609060101010101" pitchFamily="49" charset="-122"/>
                <a:ea typeface="黑体" panose="02010609060101010101" pitchFamily="49" charset="-122"/>
              </a:rPr>
              <a:t>即船歌；首句中的</a:t>
            </a:r>
            <a:r>
              <a:rPr lang="zh-CN" altLang="en-GB" sz="2000" b="1" dirty="0">
                <a:solidFill>
                  <a:srgbClr val="0000FF"/>
                </a:solidFill>
                <a:latin typeface="Times New Roman" panose="02020603050405020304" pitchFamily="18" charset="0"/>
                <a:ea typeface="黑体" panose="02010609060101010101" pitchFamily="49" charset="-122"/>
              </a:rPr>
              <a:t>“</a:t>
            </a:r>
            <a:r>
              <a:rPr lang="zh-CN" altLang="en-GB" sz="2000" b="1" dirty="0">
                <a:solidFill>
                  <a:srgbClr val="0000FF"/>
                </a:solidFill>
                <a:latin typeface="黑体" panose="02010609060101010101" pitchFamily="49" charset="-122"/>
                <a:ea typeface="黑体" panose="02010609060101010101" pitchFamily="49" charset="-122"/>
              </a:rPr>
              <a:t>凉</a:t>
            </a:r>
            <a:r>
              <a:rPr lang="zh-CN" altLang="en-GB" sz="2000" b="1" dirty="0">
                <a:solidFill>
                  <a:srgbClr val="0000FF"/>
                </a:solidFill>
                <a:latin typeface="Times New Roman" panose="02020603050405020304" pitchFamily="18" charset="0"/>
                <a:ea typeface="黑体" panose="02010609060101010101" pitchFamily="49" charset="-122"/>
              </a:rPr>
              <a:t>”</a:t>
            </a:r>
            <a:r>
              <a:rPr lang="zh-CN" altLang="en-GB" sz="2000" b="1" dirty="0">
                <a:solidFill>
                  <a:srgbClr val="0000FF"/>
                </a:solidFill>
                <a:latin typeface="黑体" panose="02010609060101010101" pitchFamily="49" charset="-122"/>
                <a:ea typeface="黑体" panose="02010609060101010101" pitchFamily="49" charset="-122"/>
              </a:rPr>
              <a:t>字则是写出人对景物的感受；次句中的一个</a:t>
            </a:r>
            <a:r>
              <a:rPr lang="zh-CN" altLang="en-GB" sz="2000" b="1" dirty="0">
                <a:solidFill>
                  <a:srgbClr val="0000FF"/>
                </a:solidFill>
                <a:latin typeface="Times New Roman" panose="02020603050405020304" pitchFamily="18" charset="0"/>
                <a:ea typeface="黑体" panose="02010609060101010101" pitchFamily="49" charset="-122"/>
              </a:rPr>
              <a:t>“</a:t>
            </a:r>
            <a:r>
              <a:rPr lang="zh-CN" altLang="en-GB" sz="2000" b="1" dirty="0">
                <a:solidFill>
                  <a:srgbClr val="0000FF"/>
                </a:solidFill>
                <a:latin typeface="黑体" panose="02010609060101010101" pitchFamily="49" charset="-122"/>
                <a:ea typeface="黑体" panose="02010609060101010101" pitchFamily="49" charset="-122"/>
              </a:rPr>
              <a:t>看</a:t>
            </a:r>
            <a:r>
              <a:rPr lang="zh-CN" altLang="en-GB" sz="2000" b="1" dirty="0">
                <a:solidFill>
                  <a:srgbClr val="0000FF"/>
                </a:solidFill>
                <a:latin typeface="Times New Roman" panose="02020603050405020304" pitchFamily="18" charset="0"/>
                <a:ea typeface="黑体" panose="02010609060101010101" pitchFamily="49" charset="-122"/>
              </a:rPr>
              <a:t>”</a:t>
            </a:r>
            <a:r>
              <a:rPr lang="zh-CN" altLang="en-GB" sz="2000" b="1" dirty="0">
                <a:solidFill>
                  <a:srgbClr val="0000FF"/>
                </a:solidFill>
                <a:latin typeface="黑体" panose="02010609060101010101" pitchFamily="49" charset="-122"/>
                <a:ea typeface="黑体" panose="02010609060101010101" pitchFamily="49" charset="-122"/>
              </a:rPr>
              <a:t> ，分明道出景中之人；而山水的明丽动人，月色清爽皎洁，都透露出渔民的欣快欢畅，使人感到美好的兰溪山水充满蓬勃生机。</a:t>
            </a:r>
            <a:endParaRPr lang="zh-CN" altLang="en-GB" sz="2000" b="1" dirty="0">
              <a:solidFill>
                <a:srgbClr val="0000FF"/>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1172">
                                            <p:txEl>
                                              <p:pRg st="0" end="0"/>
                                            </p:txEl>
                                          </p:spTgt>
                                        </p:tgtEl>
                                        <p:attrNameLst>
                                          <p:attrName>style.visibility</p:attrName>
                                        </p:attrNameLst>
                                      </p:cBhvr>
                                      <p:to>
                                        <p:strVal val="visible"/>
                                      </p:to>
                                    </p:set>
                                    <p:anim calcmode="lin" valueType="num">
                                      <p:cBhvr additive="base">
                                        <p:cTn id="7" dur="500" fill="hold"/>
                                        <p:tgtEl>
                                          <p:spTgt spid="391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11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1173"/>
                                        </p:tgtEl>
                                        <p:attrNameLst>
                                          <p:attrName>style.visibility</p:attrName>
                                        </p:attrNameLst>
                                      </p:cBhvr>
                                      <p:to>
                                        <p:strVal val="visible"/>
                                      </p:to>
                                    </p:set>
                                    <p:anim calcmode="lin" valueType="num">
                                      <p:cBhvr additive="base">
                                        <p:cTn id="13" dur="500" fill="hold"/>
                                        <p:tgtEl>
                                          <p:spTgt spid="391173"/>
                                        </p:tgtEl>
                                        <p:attrNameLst>
                                          <p:attrName>ppt_x</p:attrName>
                                        </p:attrNameLst>
                                      </p:cBhvr>
                                      <p:tavLst>
                                        <p:tav tm="0">
                                          <p:val>
                                            <p:strVal val="#ppt_x"/>
                                          </p:val>
                                        </p:tav>
                                        <p:tav tm="100000">
                                          <p:val>
                                            <p:strVal val="#ppt_x"/>
                                          </p:val>
                                        </p:tav>
                                      </p:tavLst>
                                    </p:anim>
                                    <p:anim calcmode="lin" valueType="num">
                                      <p:cBhvr additive="base">
                                        <p:cTn id="14" dur="500" fill="hold"/>
                                        <p:tgtEl>
                                          <p:spTgt spid="3911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1174"/>
                                        </p:tgtEl>
                                        <p:attrNameLst>
                                          <p:attrName>style.visibility</p:attrName>
                                        </p:attrNameLst>
                                      </p:cBhvr>
                                      <p:to>
                                        <p:strVal val="visible"/>
                                      </p:to>
                                    </p:set>
                                    <p:anim calcmode="lin" valueType="num">
                                      <p:cBhvr additive="base">
                                        <p:cTn id="19" dur="500" fill="hold"/>
                                        <p:tgtEl>
                                          <p:spTgt spid="391174"/>
                                        </p:tgtEl>
                                        <p:attrNameLst>
                                          <p:attrName>ppt_x</p:attrName>
                                        </p:attrNameLst>
                                      </p:cBhvr>
                                      <p:tavLst>
                                        <p:tav tm="0">
                                          <p:val>
                                            <p:strVal val="#ppt_x"/>
                                          </p:val>
                                        </p:tav>
                                        <p:tav tm="100000">
                                          <p:val>
                                            <p:strVal val="#ppt_x"/>
                                          </p:val>
                                        </p:tav>
                                      </p:tavLst>
                                    </p:anim>
                                    <p:anim calcmode="lin" valueType="num">
                                      <p:cBhvr additive="base">
                                        <p:cTn id="20" dur="500" fill="hold"/>
                                        <p:tgtEl>
                                          <p:spTgt spid="3911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91175"/>
                                        </p:tgtEl>
                                        <p:attrNameLst>
                                          <p:attrName>style.visibility</p:attrName>
                                        </p:attrNameLst>
                                      </p:cBhvr>
                                      <p:to>
                                        <p:strVal val="visible"/>
                                      </p:to>
                                    </p:set>
                                    <p:animEffect transition="in" filter="blinds(horizontal)">
                                      <p:cBhvr>
                                        <p:cTn id="25" dur="500"/>
                                        <p:tgtEl>
                                          <p:spTgt spid="391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3" grpId="0"/>
      <p:bldP spid="391174" grpId="0"/>
      <p:bldP spid="39117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997738" y="29035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panose="020B0604020202020204" pitchFamily="34" charset="0"/>
                <a:ea typeface="宋体" panose="02010600030101010101" pitchFamily="2" charset="-122"/>
              </a:defRPr>
            </a:lvl1pPr>
            <a:lvl2pPr marL="742950" indent="-285750" algn="l" eaLnBrk="0" hangingPunct="0">
              <a:defRPr sz="2400" b="1">
                <a:solidFill>
                  <a:schemeClr val="tx1"/>
                </a:solidFill>
                <a:latin typeface="Arial" panose="020B0604020202020204" pitchFamily="34" charset="0"/>
                <a:ea typeface="宋体" panose="02010600030101010101" pitchFamily="2" charset="-122"/>
              </a:defRPr>
            </a:lvl2pPr>
            <a:lvl3pPr marL="1143000" indent="-228600" algn="l" eaLnBrk="0" hangingPunct="0">
              <a:defRPr sz="2400" b="1">
                <a:solidFill>
                  <a:schemeClr val="tx1"/>
                </a:solidFill>
                <a:latin typeface="Arial" panose="020B0604020202020204" pitchFamily="34" charset="0"/>
                <a:ea typeface="宋体" panose="02010600030101010101" pitchFamily="2" charset="-122"/>
              </a:defRPr>
            </a:lvl3pPr>
            <a:lvl4pPr marL="1600200" indent="-228600" algn="l" eaLnBrk="0" hangingPunct="0">
              <a:defRPr sz="2400" b="1">
                <a:solidFill>
                  <a:schemeClr val="tx1"/>
                </a:solidFill>
                <a:latin typeface="Arial" panose="020B0604020202020204" pitchFamily="34" charset="0"/>
                <a:ea typeface="宋体" panose="02010600030101010101" pitchFamily="2" charset="-122"/>
              </a:defRPr>
            </a:lvl4pPr>
            <a:lvl5pPr marL="2057400" indent="-228600" algn="l"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zh-CN" sz="2800" dirty="0">
                <a:solidFill>
                  <a:srgbClr val="FFFF00"/>
                </a:solidFill>
                <a:latin typeface="黑体" panose="02010609060101010101" pitchFamily="49" charset="-122"/>
                <a:ea typeface="黑体" panose="02010609060101010101" pitchFamily="49" charset="-122"/>
              </a:rPr>
              <a:t>二、从古诗的语言特征入手读懂</a:t>
            </a:r>
            <a:r>
              <a:rPr lang="zh-CN" altLang="zh-CN" sz="2800" dirty="0" smtClean="0">
                <a:solidFill>
                  <a:srgbClr val="FFFF00"/>
                </a:solidFill>
                <a:latin typeface="黑体" panose="02010609060101010101" pitchFamily="49" charset="-122"/>
                <a:ea typeface="黑体" panose="02010609060101010101" pitchFamily="49" charset="-122"/>
              </a:rPr>
              <a:t>古诗</a:t>
            </a:r>
            <a:endParaRPr lang="zh-CN" altLang="zh-CN" sz="2800" dirty="0">
              <a:solidFill>
                <a:srgbClr val="FFFF00"/>
              </a:solidFill>
              <a:latin typeface="黑体" panose="02010609060101010101" pitchFamily="49" charset="-122"/>
              <a:ea typeface="黑体" panose="02010609060101010101" pitchFamily="49" charset="-122"/>
            </a:endParaRPr>
          </a:p>
        </p:txBody>
      </p:sp>
      <p:sp>
        <p:nvSpPr>
          <p:cNvPr id="4" name="TextBox 3"/>
          <p:cNvSpPr txBox="1"/>
          <p:nvPr/>
        </p:nvSpPr>
        <p:spPr>
          <a:xfrm>
            <a:off x="395536" y="1203598"/>
            <a:ext cx="8511387" cy="3693319"/>
          </a:xfrm>
          <a:prstGeom prst="rect">
            <a:avLst/>
          </a:prstGeom>
          <a:noFill/>
        </p:spPr>
        <p:txBody>
          <a:bodyPr wrap="square" rtlCol="0">
            <a:spAutoFit/>
          </a:bodyPr>
          <a:lstStyle/>
          <a:p>
            <a:pPr algn="just">
              <a:lnSpc>
                <a:spcPct val="150000"/>
              </a:lnSpc>
              <a:spcAft>
                <a:spcPts val="0"/>
              </a:spcAft>
            </a:pPr>
            <a:r>
              <a:rPr lang="zh-CN" altLang="en-US" sz="2600" b="1" kern="100" dirty="0" smtClean="0">
                <a:solidFill>
                  <a:srgbClr val="FF0000"/>
                </a:solidFill>
                <a:latin typeface="Times New Roman" panose="02020603050405020304"/>
                <a:ea typeface="华文细黑" panose="02010600040101010101" charset="-122"/>
                <a:cs typeface="Times New Roman" panose="02020603050405020304"/>
              </a:rPr>
              <a:t>诗歌语言的特征</a:t>
            </a:r>
            <a:endParaRPr lang="en-US" altLang="zh-CN" sz="2600" b="1" kern="100" dirty="0" smtClean="0">
              <a:solidFill>
                <a:srgbClr val="FF0000"/>
              </a:solidFill>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en-US" sz="2600" kern="100" dirty="0" smtClean="0">
                <a:latin typeface="Times New Roman" panose="02020603050405020304"/>
                <a:ea typeface="华文细黑" panose="02010600040101010101" charset="-122"/>
                <a:cs typeface="Times New Roman" panose="02020603050405020304"/>
              </a:rPr>
              <a:t>诗歌</a:t>
            </a:r>
            <a:r>
              <a:rPr lang="zh-CN" altLang="zh-CN" sz="2600" kern="100" dirty="0" smtClean="0">
                <a:latin typeface="Times New Roman" panose="02020603050405020304"/>
                <a:ea typeface="华文细黑" panose="02010600040101010101" charset="-122"/>
                <a:cs typeface="Times New Roman" panose="02020603050405020304"/>
              </a:rPr>
              <a:t>更</a:t>
            </a:r>
            <a:r>
              <a:rPr lang="zh-CN" altLang="zh-CN" sz="2600" kern="100" dirty="0">
                <a:latin typeface="Times New Roman" panose="02020603050405020304"/>
                <a:ea typeface="华文细黑" panose="02010600040101010101" charset="-122"/>
                <a:cs typeface="Times New Roman" panose="02020603050405020304"/>
              </a:rPr>
              <a:t>具抒情性、含蓄性、精练性、跳跃</a:t>
            </a:r>
            <a:r>
              <a:rPr lang="zh-CN" altLang="zh-CN" sz="2600" kern="100" dirty="0" smtClean="0">
                <a:latin typeface="Times New Roman" panose="02020603050405020304"/>
                <a:ea typeface="华文细黑" panose="02010600040101010101" charset="-122"/>
                <a:cs typeface="Times New Roman" panose="02020603050405020304"/>
              </a:rPr>
              <a:t>性</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中</a:t>
            </a:r>
            <a:r>
              <a:rPr lang="zh-CN" altLang="zh-CN" sz="2600" kern="100" dirty="0">
                <a:latin typeface="Times New Roman" panose="02020603050405020304"/>
                <a:ea typeface="华文细黑" panose="02010600040101010101" charset="-122"/>
                <a:cs typeface="Times New Roman" panose="02020603050405020304"/>
              </a:rPr>
              <a:t>国诗歌多半是短小的抒情诗，一首诗里面的词语数量并不多，蕴涵的意象却非常丰富。要借助非常俭省的语言外壳来表达丰富的思想感情，还要符合音韵的需要，诗歌非对语言作出变形不可</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35496" y="555526"/>
            <a:ext cx="8427116" cy="3693319"/>
          </a:xfrm>
          <a:prstGeom prst="rect">
            <a:avLst/>
          </a:prstGeom>
          <a:noFill/>
        </p:spPr>
        <p:txBody>
          <a:bodyPr wrap="square" rtlCol="0">
            <a:spAutoFit/>
          </a:bodyPr>
          <a:lstStyle/>
          <a:p>
            <a:pPr indent="660400" algn="just">
              <a:lnSpc>
                <a:spcPct val="15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诗歌对语言的变形，在语法上主要表现为改变词性</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颠倒</a:t>
            </a:r>
            <a:r>
              <a:rPr lang="zh-CN" altLang="zh-CN" sz="2600" kern="100" dirty="0">
                <a:latin typeface="Times New Roman" panose="02020603050405020304"/>
                <a:ea typeface="华文细黑" panose="02010600040101010101" charset="-122"/>
                <a:cs typeface="Times New Roman" panose="02020603050405020304"/>
              </a:rPr>
              <a:t>词序、省略句子成分等等，主要目的是建立</a:t>
            </a:r>
            <a:r>
              <a:rPr lang="zh-CN" altLang="zh-CN" sz="2600" kern="100" dirty="0" smtClean="0">
                <a:latin typeface="Times New Roman" panose="02020603050405020304"/>
                <a:ea typeface="华文细黑" panose="02010600040101010101" charset="-122"/>
                <a:cs typeface="Times New Roman" panose="02020603050405020304"/>
              </a:rPr>
              <a:t>格</a:t>
            </a:r>
            <a:endParaRPr lang="en-US" altLang="zh-CN" sz="2600"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律</a:t>
            </a:r>
            <a:r>
              <a:rPr lang="zh-CN" altLang="zh-CN" sz="2600" kern="100" dirty="0">
                <a:latin typeface="Times New Roman" panose="02020603050405020304"/>
                <a:ea typeface="华文细黑" panose="02010600040101010101" charset="-122"/>
                <a:cs typeface="Times New Roman" panose="02020603050405020304"/>
              </a:rPr>
              <a:t>以造成音乐美，给读者留下艺术想象和再创造</a:t>
            </a:r>
            <a:r>
              <a:rPr lang="zh-CN" altLang="zh-CN" sz="2600" kern="100" dirty="0" smtClean="0">
                <a:latin typeface="Times New Roman" panose="02020603050405020304"/>
                <a:ea typeface="华文细黑" panose="02010600040101010101" charset="-122"/>
                <a:cs typeface="Times New Roman" panose="02020603050405020304"/>
              </a:rPr>
              <a:t>的</a:t>
            </a:r>
            <a:endParaRPr lang="en-US" altLang="zh-CN" sz="2600"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空间</a:t>
            </a:r>
            <a:r>
              <a:rPr lang="zh-CN" altLang="zh-CN" sz="2600" kern="100" dirty="0">
                <a:latin typeface="Times New Roman" panose="02020603050405020304"/>
                <a:ea typeface="华文细黑" panose="02010600040101010101" charset="-122"/>
                <a:cs typeface="Times New Roman" panose="02020603050405020304"/>
              </a:rPr>
              <a:t>。而这些地方，往往也是高考考查的重点。</a:t>
            </a:r>
            <a:r>
              <a:rPr lang="zh-CN" altLang="zh-CN" sz="2600" kern="100" dirty="0" smtClean="0">
                <a:latin typeface="Times New Roman" panose="02020603050405020304"/>
                <a:ea typeface="华文细黑" panose="02010600040101010101" charset="-122"/>
                <a:cs typeface="Times New Roman" panose="02020603050405020304"/>
              </a:rPr>
              <a:t>了</a:t>
            </a:r>
            <a:endParaRPr lang="en-US" altLang="zh-CN" sz="2600"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解</a:t>
            </a:r>
            <a:r>
              <a:rPr lang="zh-CN" altLang="zh-CN" sz="2600" kern="100" dirty="0">
                <a:latin typeface="Times New Roman" panose="02020603050405020304"/>
                <a:ea typeface="华文细黑" panose="02010600040101010101" charset="-122"/>
                <a:cs typeface="Times New Roman" panose="02020603050405020304"/>
              </a:rPr>
              <a:t>了诗歌语言组织的规律，就能迅速地进入诗歌</a:t>
            </a:r>
            <a:r>
              <a:rPr lang="zh-CN" altLang="zh-CN" sz="2600" kern="100" dirty="0" smtClean="0">
                <a:latin typeface="Times New Roman" panose="02020603050405020304"/>
                <a:ea typeface="华文细黑" panose="02010600040101010101" charset="-122"/>
                <a:cs typeface="Times New Roman" panose="02020603050405020304"/>
              </a:rPr>
              <a:t>的</a:t>
            </a:r>
            <a:endParaRPr lang="en-US" altLang="zh-CN" sz="2600"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语境。</a:t>
            </a:r>
            <a:endParaRPr lang="zh-CN" altLang="zh-CN" sz="1050" kern="100" dirty="0">
              <a:latin typeface="宋体" panose="02010600030101010101" pitchFamily="2" charset="-122"/>
              <a:cs typeface="Courier New" panose="02070309020205020404"/>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382" y="-76484"/>
            <a:ext cx="8945554" cy="4194810"/>
          </a:xfrm>
          <a:prstGeom prst="rect">
            <a:avLst/>
          </a:prstGeom>
          <a:noFill/>
        </p:spPr>
        <p:txBody>
          <a:bodyPr wrap="square" rtlCol="0">
            <a:spAutoFit/>
          </a:bodyPr>
          <a:lstStyle/>
          <a:p>
            <a:pPr algn="just" fontAlgn="auto">
              <a:lnSpc>
                <a:spcPts val="4000"/>
              </a:lnSpc>
              <a:spcAft>
                <a:spcPts val="0"/>
              </a:spcAft>
            </a:pPr>
            <a:r>
              <a:rPr lang="en-US" altLang="zh-CN" sz="2600" kern="100" dirty="0" smtClean="0">
                <a:solidFill>
                  <a:srgbClr val="C00000"/>
                </a:solidFill>
                <a:latin typeface="Times New Roman" panose="02020603050405020304"/>
                <a:ea typeface="华文细黑" panose="02010600040101010101" charset="-122"/>
                <a:cs typeface="Courier New" panose="02070309020205020404"/>
              </a:rPr>
              <a:t>(</a:t>
            </a:r>
            <a:r>
              <a:rPr lang="zh-CN" altLang="zh-CN" sz="2600" kern="100" dirty="0" smtClean="0">
                <a:solidFill>
                  <a:srgbClr val="C00000"/>
                </a:solidFill>
                <a:latin typeface="Times New Roman" panose="02020603050405020304"/>
                <a:ea typeface="华文细黑" panose="02010600040101010101" charset="-122"/>
                <a:cs typeface="Times New Roman" panose="02020603050405020304"/>
              </a:rPr>
              <a:t>一</a:t>
            </a:r>
            <a:r>
              <a:rPr lang="en-US" altLang="zh-CN" sz="2600" kern="100" dirty="0" smtClean="0">
                <a:solidFill>
                  <a:srgbClr val="C00000"/>
                </a:solidFill>
                <a:latin typeface="Times New Roman" panose="02020603050405020304"/>
                <a:ea typeface="华文细黑" panose="02010600040101010101" charset="-122"/>
                <a:cs typeface="Courier New" panose="02070309020205020404"/>
              </a:rPr>
              <a:t>)</a:t>
            </a:r>
            <a:r>
              <a:rPr lang="zh-CN" altLang="zh-CN" sz="2600" kern="100" dirty="0" smtClean="0">
                <a:solidFill>
                  <a:srgbClr val="C00000"/>
                </a:solidFill>
                <a:latin typeface="Times New Roman" panose="02020603050405020304"/>
                <a:ea typeface="华文细黑" panose="02010600040101010101" charset="-122"/>
                <a:cs typeface="Times New Roman" panose="02020603050405020304"/>
              </a:rPr>
              <a:t>变</a:t>
            </a:r>
            <a:r>
              <a:rPr lang="en-US" altLang="zh-CN" sz="2600" kern="100" dirty="0" smtClean="0">
                <a:solidFill>
                  <a:srgbClr val="C00000"/>
                </a:solidFill>
                <a:latin typeface="宋体" panose="02010600030101010101" pitchFamily="2" charset="-122"/>
                <a:ea typeface="华文细黑" panose="02010600040101010101" charset="-122"/>
                <a:cs typeface="Times New Roman" panose="02020603050405020304"/>
              </a:rPr>
              <a:t>“</a:t>
            </a:r>
            <a:r>
              <a:rPr lang="zh-CN" altLang="zh-CN" sz="2600" kern="100" dirty="0" smtClean="0">
                <a:solidFill>
                  <a:srgbClr val="C00000"/>
                </a:solidFill>
                <a:latin typeface="Times New Roman" panose="02020603050405020304"/>
                <a:ea typeface="华文细黑" panose="02010600040101010101" charset="-122"/>
                <a:cs typeface="Times New Roman" panose="02020603050405020304"/>
              </a:rPr>
              <a:t>性</a:t>
            </a:r>
            <a:r>
              <a:rPr lang="en-US" altLang="zh-CN" sz="2600" kern="100" dirty="0" smtClean="0">
                <a:solidFill>
                  <a:srgbClr val="C00000"/>
                </a:solidFill>
                <a:latin typeface="宋体" panose="02010600030101010101" pitchFamily="2" charset="-122"/>
                <a:ea typeface="华文细黑" panose="02010600040101010101" charset="-122"/>
                <a:cs typeface="Times New Roman" panose="02020603050405020304"/>
              </a:rPr>
              <a:t>”</a:t>
            </a:r>
            <a:r>
              <a:rPr lang="en-US" altLang="zh-CN" sz="2600" kern="100" dirty="0" smtClean="0">
                <a:solidFill>
                  <a:srgbClr val="C00000"/>
                </a:solidFill>
                <a:latin typeface="Times New Roman" panose="02020603050405020304"/>
                <a:ea typeface="华文细黑" panose="02010600040101010101" charset="-122"/>
                <a:cs typeface="Courier New" panose="02070309020205020404"/>
              </a:rPr>
              <a:t>——</a:t>
            </a:r>
            <a:r>
              <a:rPr lang="zh-CN" altLang="zh-CN" sz="2600" kern="100" dirty="0" smtClean="0">
                <a:solidFill>
                  <a:srgbClr val="C00000"/>
                </a:solidFill>
                <a:latin typeface="Times New Roman" panose="02020603050405020304"/>
                <a:ea typeface="华文细黑" panose="02010600040101010101" charset="-122"/>
                <a:cs typeface="Times New Roman" panose="02020603050405020304"/>
              </a:rPr>
              <a:t>改变词性</a:t>
            </a:r>
            <a:endParaRPr lang="en-US" altLang="zh-CN" sz="2600" kern="100" dirty="0">
              <a:solidFill>
                <a:srgbClr val="C00000"/>
              </a:solidFill>
              <a:latin typeface="宋体" panose="02010600030101010101" pitchFamily="2" charset="-122"/>
              <a:cs typeface="Courier New" panose="02070309020205020404"/>
            </a:endParaRPr>
          </a:p>
          <a:p>
            <a:pPr algn="just" fontAlgn="auto">
              <a:lnSpc>
                <a:spcPts val="4000"/>
              </a:lnSpc>
              <a:spcAft>
                <a:spcPts val="0"/>
              </a:spcAft>
            </a:pPr>
            <a:r>
              <a:rPr lang="zh-CN" altLang="zh-CN" sz="2600" dirty="0" smtClean="0">
                <a:solidFill>
                  <a:schemeClr val="tx1"/>
                </a:solidFill>
                <a:latin typeface="Times New Roman" panose="02020603050405020304"/>
                <a:ea typeface="华文细黑" panose="02010600040101010101" charset="-122"/>
                <a:cs typeface="Times New Roman" panose="02020603050405020304"/>
              </a:rPr>
              <a:t>如</a:t>
            </a:r>
            <a:r>
              <a:rPr lang="zh-CN" altLang="en-US" sz="2600" dirty="0" smtClean="0">
                <a:solidFill>
                  <a:schemeClr val="tx1"/>
                </a:solidFill>
                <a:latin typeface="Times New Roman" panose="02020603050405020304"/>
                <a:ea typeface="华文细黑" panose="02010600040101010101" charset="-122"/>
                <a:cs typeface="Times New Roman" panose="02020603050405020304"/>
              </a:rPr>
              <a:t>：</a:t>
            </a:r>
            <a:r>
              <a:rPr lang="en-US" altLang="zh-CN" sz="2400" dirty="0" smtClean="0">
                <a:latin typeface="宋体" panose="02010600030101010101" pitchFamily="2" charset="-122"/>
                <a:ea typeface="华文细黑" panose="02010600040101010101" charset="-122"/>
                <a:cs typeface="Times New Roman" panose="02020603050405020304"/>
                <a:sym typeface="+mn-ea"/>
              </a:rPr>
              <a:t>“</a:t>
            </a:r>
            <a:r>
              <a:rPr lang="zh-CN" altLang="zh-CN" sz="2400" dirty="0" smtClean="0">
                <a:latin typeface="Times New Roman" panose="02020603050405020304"/>
                <a:ea typeface="华文细黑" panose="02010600040101010101" charset="-122"/>
                <a:cs typeface="Times New Roman" panose="02020603050405020304"/>
                <a:sym typeface="+mn-ea"/>
              </a:rPr>
              <a:t>下马饮君酒</a:t>
            </a:r>
            <a:r>
              <a:rPr lang="en-US" altLang="zh-CN" sz="2400" dirty="0" smtClean="0">
                <a:latin typeface="宋体" panose="02010600030101010101" pitchFamily="2" charset="-122"/>
                <a:ea typeface="华文细黑" panose="02010600040101010101" charset="-122"/>
                <a:cs typeface="Times New Roman" panose="02020603050405020304"/>
                <a:sym typeface="+mn-ea"/>
              </a:rPr>
              <a:t>”</a:t>
            </a:r>
            <a:r>
              <a:rPr lang="en-US" altLang="zh-CN" sz="2400" dirty="0" smtClean="0">
                <a:latin typeface="Times New Roman" panose="02020603050405020304"/>
                <a:ea typeface="华文细黑" panose="02010600040101010101" charset="-122"/>
                <a:sym typeface="+mn-ea"/>
              </a:rPr>
              <a:t>(</a:t>
            </a:r>
            <a:r>
              <a:rPr lang="zh-CN" altLang="zh-CN" sz="2400" dirty="0" smtClean="0">
                <a:latin typeface="Times New Roman" panose="02020603050405020304"/>
                <a:ea typeface="华文细黑" panose="02010600040101010101" charset="-122"/>
                <a:cs typeface="Times New Roman" panose="02020603050405020304"/>
                <a:sym typeface="+mn-ea"/>
              </a:rPr>
              <a:t>王维《送别》</a:t>
            </a:r>
            <a:r>
              <a:rPr lang="en-US" altLang="zh-CN" sz="2400" dirty="0" smtClean="0">
                <a:latin typeface="Times New Roman" panose="02020603050405020304"/>
                <a:ea typeface="华文细黑" panose="02010600040101010101" charset="-122"/>
                <a:sym typeface="+mn-ea"/>
              </a:rPr>
              <a:t>)</a:t>
            </a:r>
            <a:r>
              <a:rPr lang="zh-CN" altLang="zh-CN" sz="2400" dirty="0" smtClean="0">
                <a:latin typeface="Times New Roman" panose="02020603050405020304"/>
                <a:ea typeface="华文细黑" panose="02010600040101010101" charset="-122"/>
                <a:cs typeface="Times New Roman" panose="02020603050405020304"/>
                <a:sym typeface="+mn-ea"/>
              </a:rPr>
              <a:t>、</a:t>
            </a:r>
            <a:endParaRPr lang="zh-CN" altLang="zh-CN" sz="2400" dirty="0" smtClean="0">
              <a:latin typeface="Times New Roman" panose="02020603050405020304"/>
              <a:ea typeface="华文细黑" panose="02010600040101010101" charset="-122"/>
              <a:cs typeface="Times New Roman" panose="02020603050405020304"/>
              <a:sym typeface="+mn-ea"/>
            </a:endParaRPr>
          </a:p>
          <a:p>
            <a:pPr algn="just" fontAlgn="auto">
              <a:lnSpc>
                <a:spcPts val="4000"/>
              </a:lnSpc>
              <a:spcAft>
                <a:spcPts val="0"/>
              </a:spcAft>
            </a:pPr>
            <a:r>
              <a:rPr lang="en-US" altLang="zh-CN" sz="2400" dirty="0" smtClean="0">
                <a:solidFill>
                  <a:schemeClr val="tx1"/>
                </a:solidFill>
                <a:latin typeface="宋体" panose="02010600030101010101" pitchFamily="2" charset="-122"/>
                <a:ea typeface="华文细黑" panose="02010600040101010101" charset="-122"/>
                <a:cs typeface="Times New Roman" panose="02020603050405020304"/>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夜雨滴空阶，晓灯暗离室</a:t>
            </a:r>
            <a:r>
              <a:rPr lang="en-US" altLang="zh-CN" sz="2400" dirty="0" smtClean="0">
                <a:solidFill>
                  <a:schemeClr val="tx1"/>
                </a:solidFill>
                <a:latin typeface="宋体" panose="02010600030101010101" pitchFamily="2" charset="-122"/>
                <a:ea typeface="华文细黑" panose="02010600040101010101" charset="-122"/>
                <a:cs typeface="Times New Roman" panose="02020603050405020304"/>
              </a:rPr>
              <a:t>”</a:t>
            </a:r>
            <a:r>
              <a:rPr lang="en-US" altLang="zh-CN" sz="2400" dirty="0" smtClean="0">
                <a:solidFill>
                  <a:schemeClr val="tx1"/>
                </a:solidFill>
                <a:latin typeface="Times New Roman" panose="02020603050405020304"/>
                <a:ea typeface="华文细黑" panose="02010600040101010101" charset="-122"/>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sym typeface="+mn-ea"/>
              </a:rPr>
              <a:t>何逊</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《临行与故游夜别》</a:t>
            </a:r>
            <a:r>
              <a:rPr lang="en-US" altLang="zh-CN" sz="2400" dirty="0" smtClean="0">
                <a:solidFill>
                  <a:schemeClr val="tx1"/>
                </a:solidFill>
                <a:latin typeface="Times New Roman" panose="02020603050405020304"/>
                <a:ea typeface="华文细黑" panose="02010600040101010101" charset="-122"/>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a:t>
            </a:r>
            <a:endParaRPr lang="en-US" altLang="zh-CN" sz="2400" dirty="0" smtClean="0">
              <a:solidFill>
                <a:schemeClr val="tx1"/>
              </a:solidFill>
              <a:latin typeface="Times New Roman" panose="02020603050405020304"/>
              <a:ea typeface="华文细黑" panose="02010600040101010101" charset="-122"/>
              <a:cs typeface="Times New Roman" panose="02020603050405020304"/>
            </a:endParaRPr>
          </a:p>
          <a:p>
            <a:pPr algn="just" fontAlgn="auto">
              <a:lnSpc>
                <a:spcPts val="4000"/>
              </a:lnSpc>
              <a:spcAft>
                <a:spcPts val="0"/>
              </a:spcAft>
            </a:pPr>
            <a:r>
              <a:rPr lang="en-US" altLang="zh-CN" sz="2400" dirty="0" smtClean="0">
                <a:solidFill>
                  <a:schemeClr val="tx1"/>
                </a:solidFill>
                <a:latin typeface="宋体" panose="02010600030101010101" pitchFamily="2" charset="-122"/>
                <a:ea typeface="华文细黑" panose="02010600040101010101" charset="-122"/>
                <a:cs typeface="Times New Roman" panose="02020603050405020304"/>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日色冷青松</a:t>
            </a:r>
            <a:r>
              <a:rPr lang="en-US" altLang="zh-CN" sz="2400" dirty="0" smtClean="0">
                <a:solidFill>
                  <a:schemeClr val="tx1"/>
                </a:solidFill>
                <a:latin typeface="宋体" panose="02010600030101010101" pitchFamily="2" charset="-122"/>
                <a:ea typeface="华文细黑" panose="02010600040101010101" charset="-122"/>
                <a:cs typeface="Times New Roman" panose="02020603050405020304"/>
              </a:rPr>
              <a:t>”</a:t>
            </a:r>
            <a:r>
              <a:rPr lang="en-US" altLang="zh-CN" sz="2400" dirty="0" smtClean="0">
                <a:solidFill>
                  <a:schemeClr val="tx1"/>
                </a:solidFill>
                <a:latin typeface="Times New Roman" panose="02020603050405020304"/>
                <a:ea typeface="华文细黑" panose="02010600040101010101" charset="-122"/>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《过香积寺》</a:t>
            </a:r>
            <a:r>
              <a:rPr lang="en-US" altLang="zh-CN" sz="2400" dirty="0" smtClean="0">
                <a:solidFill>
                  <a:schemeClr val="tx1"/>
                </a:solidFill>
                <a:latin typeface="Times New Roman" panose="02020603050405020304"/>
                <a:ea typeface="华文细黑" panose="02010600040101010101" charset="-122"/>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a:t>
            </a:r>
            <a:endParaRPr lang="en-US" altLang="zh-CN" sz="2400" dirty="0" smtClean="0">
              <a:solidFill>
                <a:schemeClr val="tx1"/>
              </a:solidFill>
              <a:latin typeface="Times New Roman" panose="02020603050405020304"/>
              <a:ea typeface="华文细黑" panose="02010600040101010101" charset="-122"/>
              <a:cs typeface="Times New Roman" panose="02020603050405020304"/>
            </a:endParaRPr>
          </a:p>
          <a:p>
            <a:pPr algn="just" fontAlgn="auto">
              <a:lnSpc>
                <a:spcPts val="4000"/>
              </a:lnSpc>
              <a:spcAft>
                <a:spcPts val="0"/>
              </a:spcAft>
            </a:pPr>
            <a:r>
              <a:rPr lang="en-US" altLang="zh-CN" sz="2400" dirty="0" smtClean="0">
                <a:solidFill>
                  <a:schemeClr val="tx1"/>
                </a:solidFill>
                <a:latin typeface="宋体" panose="02010600030101010101" pitchFamily="2" charset="-122"/>
                <a:ea typeface="华文细黑" panose="02010600040101010101" charset="-122"/>
                <a:cs typeface="Times New Roman" panose="02020603050405020304"/>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山光悦鸟性，潭影空人心</a:t>
            </a:r>
            <a:r>
              <a:rPr lang="en-US" altLang="zh-CN" sz="2400" dirty="0" smtClean="0">
                <a:solidFill>
                  <a:schemeClr val="tx1"/>
                </a:solidFill>
                <a:latin typeface="宋体" panose="02010600030101010101" pitchFamily="2" charset="-122"/>
                <a:ea typeface="华文细黑" panose="02010600040101010101" charset="-122"/>
                <a:cs typeface="Times New Roman" panose="02020603050405020304"/>
              </a:rPr>
              <a:t>”</a:t>
            </a:r>
            <a:r>
              <a:rPr lang="en-US" altLang="zh-CN" sz="2400" dirty="0" smtClean="0">
                <a:solidFill>
                  <a:schemeClr val="tx1"/>
                </a:solidFill>
                <a:latin typeface="Times New Roman" panose="02020603050405020304"/>
                <a:ea typeface="华文细黑" panose="02010600040101010101" charset="-122"/>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《题破山寺后禅院》</a:t>
            </a:r>
            <a:r>
              <a:rPr lang="en-US" altLang="zh-CN" sz="2400" dirty="0" smtClean="0">
                <a:solidFill>
                  <a:schemeClr val="tx1"/>
                </a:solidFill>
                <a:latin typeface="Times New Roman" panose="02020603050405020304"/>
                <a:ea typeface="华文细黑" panose="02010600040101010101" charset="-122"/>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a:t>
            </a:r>
            <a:endParaRPr lang="en-US" altLang="zh-CN" sz="2400" dirty="0" smtClean="0">
              <a:solidFill>
                <a:schemeClr val="tx1"/>
              </a:solidFill>
              <a:latin typeface="Times New Roman" panose="02020603050405020304"/>
              <a:ea typeface="华文细黑" panose="02010600040101010101" charset="-122"/>
              <a:cs typeface="Times New Roman" panose="02020603050405020304"/>
            </a:endParaRPr>
          </a:p>
          <a:p>
            <a:pPr algn="just" fontAlgn="auto">
              <a:lnSpc>
                <a:spcPts val="4000"/>
              </a:lnSpc>
              <a:spcAft>
                <a:spcPts val="0"/>
              </a:spcAft>
            </a:pPr>
            <a:r>
              <a:rPr lang="en-US" altLang="zh-CN" sz="2400" dirty="0" smtClean="0">
                <a:solidFill>
                  <a:schemeClr val="tx1"/>
                </a:solidFill>
                <a:latin typeface="宋体" panose="02010600030101010101" pitchFamily="2" charset="-122"/>
                <a:ea typeface="华文细黑" panose="02010600040101010101" charset="-122"/>
                <a:cs typeface="Times New Roman" panose="02020603050405020304"/>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清辉淡水木，演漾在窗户</a:t>
            </a:r>
            <a:r>
              <a:rPr lang="en-US" altLang="zh-CN" sz="2400" dirty="0" smtClean="0">
                <a:solidFill>
                  <a:schemeClr val="tx1"/>
                </a:solidFill>
                <a:latin typeface="宋体" panose="02010600030101010101" pitchFamily="2" charset="-122"/>
                <a:ea typeface="华文细黑" panose="02010600040101010101" charset="-122"/>
                <a:cs typeface="Times New Roman" panose="02020603050405020304"/>
              </a:rPr>
              <a:t>”</a:t>
            </a:r>
            <a:r>
              <a:rPr lang="en-US" altLang="zh-CN" sz="2400" dirty="0" smtClean="0">
                <a:solidFill>
                  <a:schemeClr val="tx1"/>
                </a:solidFill>
                <a:latin typeface="Times New Roman" panose="02020603050405020304"/>
                <a:ea typeface="华文细黑" panose="02010600040101010101" charset="-122"/>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sym typeface="+mn-ea"/>
              </a:rPr>
              <a:t>王昌龄</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《同从弟南斋玩月忆山阴崔少府》</a:t>
            </a:r>
            <a:r>
              <a:rPr lang="en-US" altLang="zh-CN" sz="2400" dirty="0" smtClean="0">
                <a:solidFill>
                  <a:schemeClr val="tx1"/>
                </a:solidFill>
                <a:latin typeface="Times New Roman" panose="02020603050405020304"/>
                <a:ea typeface="华文细黑" panose="02010600040101010101" charset="-122"/>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a:t>
            </a:r>
            <a:r>
              <a:rPr lang="en-US" altLang="zh-CN" sz="2400" dirty="0" smtClean="0">
                <a:solidFill>
                  <a:schemeClr val="tx1"/>
                </a:solidFill>
                <a:latin typeface="宋体" panose="02010600030101010101" pitchFamily="2" charset="-122"/>
                <a:ea typeface="华文细黑" panose="02010600040101010101" charset="-122"/>
                <a:cs typeface="Times New Roman" panose="02020603050405020304"/>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流光容易把人抛，红了樱桃，绿了芭蕉</a:t>
            </a:r>
            <a:r>
              <a:rPr lang="en-US" altLang="zh-CN" sz="2400" dirty="0" smtClean="0">
                <a:solidFill>
                  <a:schemeClr val="tx1"/>
                </a:solidFill>
                <a:latin typeface="宋体" panose="02010600030101010101" pitchFamily="2" charset="-122"/>
                <a:ea typeface="华文细黑" panose="02010600040101010101" charset="-122"/>
                <a:cs typeface="Times New Roman" panose="02020603050405020304"/>
              </a:rPr>
              <a:t>”</a:t>
            </a:r>
            <a:r>
              <a:rPr lang="en-US" altLang="zh-CN" sz="2400" dirty="0" smtClean="0">
                <a:solidFill>
                  <a:schemeClr val="tx1"/>
                </a:solidFill>
                <a:latin typeface="Times New Roman" panose="02020603050405020304"/>
                <a:ea typeface="华文细黑" panose="02010600040101010101" charset="-122"/>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sym typeface="+mn-ea"/>
              </a:rPr>
              <a:t>蒋捷</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《一剪梅</a:t>
            </a:r>
            <a:r>
              <a:rPr lang="en-US" altLang="zh-CN" sz="2400" dirty="0" smtClean="0">
                <a:solidFill>
                  <a:schemeClr val="tx1"/>
                </a:solidFill>
                <a:latin typeface="Times New Roman" panose="02020603050405020304"/>
                <a:ea typeface="华文细黑" panose="02010600040101010101" charset="-122"/>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舟过吴江》</a:t>
            </a:r>
            <a:r>
              <a:rPr lang="en-US" altLang="zh-CN" sz="2400" dirty="0" smtClean="0">
                <a:solidFill>
                  <a:schemeClr val="tx1"/>
                </a:solidFill>
                <a:latin typeface="Times New Roman" panose="02020603050405020304"/>
                <a:ea typeface="华文细黑" panose="02010600040101010101" charset="-122"/>
              </a:rPr>
              <a:t>)</a:t>
            </a:r>
            <a:r>
              <a:rPr lang="zh-CN" altLang="zh-CN" sz="2400" dirty="0">
                <a:solidFill>
                  <a:schemeClr val="tx1"/>
                </a:solidFill>
                <a:latin typeface="Times New Roman" panose="02020603050405020304"/>
                <a:ea typeface="华文细黑" panose="02010600040101010101" charset="-122"/>
                <a:cs typeface="Times New Roman" panose="02020603050405020304"/>
              </a:rPr>
              <a:t>，</a:t>
            </a:r>
            <a:r>
              <a:rPr lang="en-US" altLang="zh-CN" sz="2400" dirty="0">
                <a:solidFill>
                  <a:schemeClr val="tx1"/>
                </a:solidFill>
                <a:latin typeface="宋体" panose="02010600030101010101" pitchFamily="2" charset="-122"/>
                <a:ea typeface="华文细黑" panose="02010600040101010101" charset="-122"/>
                <a:cs typeface="Times New Roman" panose="02020603050405020304"/>
              </a:rPr>
              <a:t>“</a:t>
            </a:r>
            <a:r>
              <a:rPr lang="zh-CN" altLang="zh-CN" sz="2400" dirty="0">
                <a:solidFill>
                  <a:schemeClr val="tx1"/>
                </a:solidFill>
                <a:latin typeface="Times New Roman" panose="02020603050405020304"/>
                <a:ea typeface="华文细黑" panose="02010600040101010101" charset="-122"/>
                <a:cs typeface="Times New Roman" panose="02020603050405020304"/>
              </a:rPr>
              <a:t>风</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老莺雏，雨肥梅子</a:t>
            </a:r>
            <a:r>
              <a:rPr lang="en-US" altLang="zh-CN" sz="2400" dirty="0" smtClean="0">
                <a:solidFill>
                  <a:schemeClr val="tx1"/>
                </a:solidFill>
                <a:latin typeface="宋体" panose="02010600030101010101" pitchFamily="2" charset="-122"/>
                <a:ea typeface="华文细黑" panose="02010600040101010101" charset="-122"/>
                <a:cs typeface="Times New Roman" panose="02020603050405020304"/>
              </a:rPr>
              <a:t>”</a:t>
            </a:r>
            <a:r>
              <a:rPr lang="en-US" altLang="zh-CN" sz="2400" dirty="0" smtClean="0">
                <a:solidFill>
                  <a:schemeClr val="tx1"/>
                </a:solidFill>
                <a:latin typeface="Times New Roman" panose="02020603050405020304"/>
                <a:ea typeface="华文细黑" panose="02010600040101010101" charset="-122"/>
              </a:rPr>
              <a:t>(</a:t>
            </a:r>
            <a:r>
              <a:rPr lang="zh-CN" altLang="zh-CN" sz="2400" dirty="0">
                <a:solidFill>
                  <a:schemeClr val="tx1"/>
                </a:solidFill>
                <a:latin typeface="Times New Roman" panose="02020603050405020304"/>
                <a:ea typeface="华文细黑" panose="02010600040101010101" charset="-122"/>
                <a:cs typeface="Times New Roman" panose="02020603050405020304"/>
                <a:sym typeface="+mn-ea"/>
              </a:rPr>
              <a:t>周邦彦</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《满庭芳》</a:t>
            </a:r>
            <a:r>
              <a:rPr lang="en-US" altLang="zh-CN" sz="2400" dirty="0" smtClean="0">
                <a:solidFill>
                  <a:schemeClr val="tx1"/>
                </a:solidFill>
                <a:latin typeface="Times New Roman" panose="02020603050405020304"/>
                <a:ea typeface="华文细黑" panose="02010600040101010101" charset="-122"/>
              </a:rPr>
              <a:t>)</a:t>
            </a:r>
            <a:r>
              <a:rPr lang="zh-CN" altLang="zh-CN" sz="2400" dirty="0" smtClean="0">
                <a:solidFill>
                  <a:schemeClr val="tx1"/>
                </a:solidFill>
                <a:latin typeface="Times New Roman" panose="02020603050405020304"/>
                <a:ea typeface="华文细黑" panose="02010600040101010101" charset="-122"/>
                <a:cs typeface="Times New Roman" panose="02020603050405020304"/>
              </a:rPr>
              <a:t>等</a:t>
            </a:r>
            <a:endParaRPr lang="zh-CN" altLang="zh-CN" sz="2400" dirty="0" smtClean="0">
              <a:solidFill>
                <a:schemeClr val="tx1"/>
              </a:solidFill>
              <a:latin typeface="Times New Roman" panose="02020603050405020304"/>
              <a:ea typeface="华文细黑" panose="02010600040101010101" charset="-122"/>
              <a:cs typeface="Times New Roman" panose="02020603050405020304"/>
            </a:endParaRPr>
          </a:p>
        </p:txBody>
      </p:sp>
      <p:sp>
        <p:nvSpPr>
          <p:cNvPr id="4" name="矩形 3"/>
          <p:cNvSpPr/>
          <p:nvPr/>
        </p:nvSpPr>
        <p:spPr>
          <a:xfrm>
            <a:off x="41910" y="4239895"/>
            <a:ext cx="9060815" cy="829945"/>
          </a:xfrm>
          <a:prstGeom prst="rect">
            <a:avLst/>
          </a:prstGeom>
          <a:solidFill>
            <a:srgbClr val="FFFF00"/>
          </a:solidFill>
        </p:spPr>
        <p:txBody>
          <a:bodyPr wrap="square">
            <a:spAutoFit/>
          </a:bodyPr>
          <a:lstStyle/>
          <a:p>
            <a:r>
              <a:rPr lang="en-US" altLang="zh-CN" sz="2400" b="1" dirty="0" smtClean="0">
                <a:solidFill>
                  <a:srgbClr val="FF0000"/>
                </a:solidFill>
                <a:latin typeface="宋体" panose="02010600030101010101" pitchFamily="2" charset="-122"/>
                <a:ea typeface="华文细黑" panose="02010600040101010101" charset="-122"/>
                <a:cs typeface="Times New Roman" panose="02020603050405020304"/>
              </a:rPr>
              <a:t>“</a:t>
            </a:r>
            <a:r>
              <a:rPr lang="zh-CN" altLang="en-US" sz="2400" b="1" dirty="0" smtClean="0">
                <a:solidFill>
                  <a:srgbClr val="FF0000"/>
                </a:solidFill>
                <a:latin typeface="宋体" panose="02010600030101010101" pitchFamily="2" charset="-122"/>
                <a:ea typeface="华文细黑" panose="02010600040101010101" charset="-122"/>
                <a:cs typeface="Times New Roman" panose="02020603050405020304"/>
              </a:rPr>
              <a:t>暗</a:t>
            </a:r>
            <a:r>
              <a:rPr lang="en-US" altLang="zh-CN" sz="2400" b="1" dirty="0" smtClean="0">
                <a:solidFill>
                  <a:srgbClr val="FF0000"/>
                </a:solidFill>
                <a:latin typeface="宋体" panose="02010600030101010101" pitchFamily="2" charset="-122"/>
                <a:ea typeface="华文细黑" panose="02010600040101010101" charset="-122"/>
                <a:cs typeface="Times New Roman" panose="02020603050405020304"/>
              </a:rPr>
              <a:t>”“</a:t>
            </a:r>
            <a:r>
              <a:rPr lang="zh-CN" altLang="zh-CN" sz="2400" b="1" dirty="0" smtClean="0">
                <a:solidFill>
                  <a:srgbClr val="FF0000"/>
                </a:solidFill>
                <a:latin typeface="Times New Roman" panose="02020603050405020304"/>
                <a:ea typeface="华文细黑" panose="02010600040101010101" charset="-122"/>
                <a:cs typeface="Times New Roman" panose="02020603050405020304"/>
              </a:rPr>
              <a:t>冷</a:t>
            </a:r>
            <a:r>
              <a:rPr lang="en-US" altLang="zh-CN" sz="2400" b="1" dirty="0" smtClean="0">
                <a:solidFill>
                  <a:srgbClr val="FF0000"/>
                </a:solidFill>
                <a:latin typeface="宋体" panose="02010600030101010101" pitchFamily="2" charset="-122"/>
                <a:ea typeface="华文细黑" panose="02010600040101010101" charset="-122"/>
                <a:cs typeface="Times New Roman" panose="02020603050405020304"/>
              </a:rPr>
              <a:t>”“</a:t>
            </a:r>
            <a:r>
              <a:rPr lang="zh-CN" altLang="zh-CN" sz="2400" b="1" dirty="0" smtClean="0">
                <a:solidFill>
                  <a:srgbClr val="FF0000"/>
                </a:solidFill>
                <a:latin typeface="Times New Roman" panose="02020603050405020304"/>
                <a:ea typeface="华文细黑" panose="02010600040101010101" charset="-122"/>
                <a:cs typeface="Times New Roman" panose="02020603050405020304"/>
              </a:rPr>
              <a:t>悦</a:t>
            </a:r>
            <a:r>
              <a:rPr lang="en-US" altLang="zh-CN" sz="2400" b="1" dirty="0" smtClean="0">
                <a:solidFill>
                  <a:srgbClr val="FF0000"/>
                </a:solidFill>
                <a:latin typeface="宋体" panose="02010600030101010101" pitchFamily="2" charset="-122"/>
                <a:ea typeface="华文细黑" panose="02010600040101010101" charset="-122"/>
                <a:cs typeface="Times New Roman" panose="02020603050405020304"/>
              </a:rPr>
              <a:t>”“</a:t>
            </a:r>
            <a:r>
              <a:rPr lang="zh-CN" altLang="zh-CN" sz="2400" b="1" dirty="0" smtClean="0">
                <a:solidFill>
                  <a:srgbClr val="FF0000"/>
                </a:solidFill>
                <a:latin typeface="Times New Roman" panose="02020603050405020304"/>
                <a:ea typeface="华文细黑" panose="02010600040101010101" charset="-122"/>
                <a:cs typeface="Times New Roman" panose="02020603050405020304"/>
              </a:rPr>
              <a:t>空</a:t>
            </a:r>
            <a:r>
              <a:rPr lang="en-US" altLang="zh-CN" sz="2400" b="1" dirty="0" smtClean="0">
                <a:solidFill>
                  <a:srgbClr val="FF0000"/>
                </a:solidFill>
                <a:latin typeface="宋体" panose="02010600030101010101" pitchFamily="2" charset="-122"/>
                <a:ea typeface="华文细黑" panose="02010600040101010101" charset="-122"/>
                <a:cs typeface="Times New Roman" panose="02020603050405020304"/>
              </a:rPr>
              <a:t>”“</a:t>
            </a:r>
            <a:r>
              <a:rPr lang="zh-CN" altLang="zh-CN" sz="2400" b="1" dirty="0" smtClean="0">
                <a:solidFill>
                  <a:srgbClr val="FF0000"/>
                </a:solidFill>
                <a:latin typeface="Times New Roman" panose="02020603050405020304"/>
                <a:ea typeface="华文细黑" panose="02010600040101010101" charset="-122"/>
                <a:cs typeface="Times New Roman" panose="02020603050405020304"/>
              </a:rPr>
              <a:t>淡</a:t>
            </a:r>
            <a:r>
              <a:rPr lang="en-US" altLang="zh-CN" sz="2400" b="1" dirty="0" smtClean="0">
                <a:solidFill>
                  <a:srgbClr val="FF0000"/>
                </a:solidFill>
                <a:latin typeface="宋体" panose="02010600030101010101" pitchFamily="2" charset="-122"/>
                <a:ea typeface="华文细黑" panose="02010600040101010101" charset="-122"/>
                <a:cs typeface="Times New Roman" panose="02020603050405020304"/>
              </a:rPr>
              <a:t>”“</a:t>
            </a:r>
            <a:r>
              <a:rPr lang="zh-CN" altLang="zh-CN" sz="2400" b="1" dirty="0" smtClean="0">
                <a:solidFill>
                  <a:srgbClr val="FF0000"/>
                </a:solidFill>
                <a:latin typeface="Times New Roman" panose="02020603050405020304"/>
                <a:ea typeface="华文细黑" panose="02010600040101010101" charset="-122"/>
                <a:cs typeface="Times New Roman" panose="02020603050405020304"/>
              </a:rPr>
              <a:t>红</a:t>
            </a:r>
            <a:r>
              <a:rPr lang="en-US" altLang="zh-CN" sz="2400" b="1" dirty="0" smtClean="0">
                <a:solidFill>
                  <a:srgbClr val="FF0000"/>
                </a:solidFill>
                <a:latin typeface="宋体" panose="02010600030101010101" pitchFamily="2" charset="-122"/>
                <a:ea typeface="华文细黑" panose="02010600040101010101" charset="-122"/>
                <a:cs typeface="Times New Roman" panose="02020603050405020304"/>
              </a:rPr>
              <a:t>”“</a:t>
            </a:r>
            <a:r>
              <a:rPr lang="zh-CN" altLang="zh-CN" sz="2400" b="1" dirty="0" smtClean="0">
                <a:solidFill>
                  <a:srgbClr val="FF0000"/>
                </a:solidFill>
                <a:latin typeface="Times New Roman" panose="02020603050405020304"/>
                <a:ea typeface="华文细黑" panose="02010600040101010101" charset="-122"/>
                <a:cs typeface="Times New Roman" panose="02020603050405020304"/>
              </a:rPr>
              <a:t>绿</a:t>
            </a:r>
            <a:r>
              <a:rPr lang="en-US" altLang="zh-CN" sz="2400" b="1" dirty="0" smtClean="0">
                <a:solidFill>
                  <a:srgbClr val="FF0000"/>
                </a:solidFill>
                <a:latin typeface="宋体" panose="02010600030101010101" pitchFamily="2" charset="-122"/>
                <a:ea typeface="华文细黑" panose="02010600040101010101" charset="-122"/>
                <a:cs typeface="Times New Roman" panose="02020603050405020304"/>
              </a:rPr>
              <a:t>”“</a:t>
            </a:r>
            <a:r>
              <a:rPr lang="zh-CN" altLang="zh-CN" sz="2400" b="1" dirty="0" smtClean="0">
                <a:solidFill>
                  <a:srgbClr val="FF0000"/>
                </a:solidFill>
                <a:latin typeface="Times New Roman" panose="02020603050405020304"/>
                <a:ea typeface="华文细黑" panose="02010600040101010101" charset="-122"/>
                <a:cs typeface="Times New Roman" panose="02020603050405020304"/>
              </a:rPr>
              <a:t>老</a:t>
            </a:r>
            <a:r>
              <a:rPr lang="en-US" altLang="zh-CN" sz="2400" b="1" dirty="0" smtClean="0">
                <a:solidFill>
                  <a:srgbClr val="FF0000"/>
                </a:solidFill>
                <a:latin typeface="宋体" panose="02010600030101010101" pitchFamily="2" charset="-122"/>
                <a:ea typeface="华文细黑" panose="02010600040101010101" charset="-122"/>
                <a:cs typeface="Times New Roman" panose="02020603050405020304"/>
              </a:rPr>
              <a:t>”</a:t>
            </a:r>
            <a:r>
              <a:rPr lang="zh-CN" altLang="en-US" sz="2400" b="1" dirty="0" smtClean="0">
                <a:solidFill>
                  <a:srgbClr val="FF0000"/>
                </a:solidFill>
                <a:latin typeface="宋体" panose="02010600030101010101" pitchFamily="2" charset="-122"/>
                <a:ea typeface="华文细黑" panose="02010600040101010101" charset="-122"/>
                <a:cs typeface="Times New Roman" panose="02020603050405020304"/>
              </a:rPr>
              <a:t>“肥”都是</a:t>
            </a:r>
            <a:r>
              <a:rPr lang="zh-CN" altLang="zh-CN" sz="2400" dirty="0" smtClean="0">
                <a:latin typeface="Times New Roman" panose="02020603050405020304"/>
                <a:ea typeface="华文细黑" panose="02010600040101010101" charset="-122"/>
                <a:cs typeface="Times New Roman" panose="02020603050405020304"/>
              </a:rPr>
              <a:t>形容词</a:t>
            </a:r>
            <a:r>
              <a:rPr lang="zh-CN" altLang="en-US" sz="2400" dirty="0" smtClean="0">
                <a:latin typeface="Times New Roman" panose="02020603050405020304"/>
                <a:ea typeface="华文细黑" panose="02010600040101010101" charset="-122"/>
                <a:cs typeface="Times New Roman" panose="02020603050405020304"/>
              </a:rPr>
              <a:t>活用为动词</a:t>
            </a:r>
            <a:endParaRPr lang="zh-CN" altLang="en-US" sz="24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627534"/>
            <a:ext cx="8511387" cy="4062651"/>
          </a:xfrm>
          <a:prstGeom prst="rect">
            <a:avLst/>
          </a:prstGeom>
          <a:noFill/>
        </p:spPr>
        <p:txBody>
          <a:bodyPr wrap="square" rtlCol="0">
            <a:spAutoFit/>
          </a:bodyPr>
          <a:lstStyle/>
          <a:p>
            <a:pPr algn="just">
              <a:lnSpc>
                <a:spcPct val="150000"/>
              </a:lnSpc>
              <a:spcAft>
                <a:spcPts val="0"/>
              </a:spcAft>
            </a:pP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二</a:t>
            </a: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变序</a:t>
            </a: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改变词序语序</a:t>
            </a:r>
            <a:endParaRPr lang="zh-CN" altLang="zh-CN" sz="1050" kern="100" dirty="0">
              <a:solidFill>
                <a:srgbClr val="C00000"/>
              </a:solidFill>
              <a:latin typeface="宋体" panose="02010600030101010101" pitchFamily="2" charset="-122"/>
              <a:cs typeface="Courier New" panose="02070309020205020404"/>
            </a:endParaRPr>
          </a:p>
          <a:p>
            <a:pPr algn="just">
              <a:lnSpc>
                <a:spcPct val="150000"/>
              </a:lnSpc>
              <a:spcAft>
                <a:spcPts val="0"/>
              </a:spcAft>
            </a:pPr>
            <a:r>
              <a:rPr lang="en-US" altLang="zh-CN" sz="2600" kern="100" dirty="0">
                <a:latin typeface="Times New Roman" panose="02020603050405020304"/>
                <a:ea typeface="华文细黑" panose="02010600040101010101" charset="-122"/>
                <a:cs typeface="Courier New" panose="02070309020205020404"/>
              </a:rPr>
              <a:t>1.</a:t>
            </a:r>
            <a:r>
              <a:rPr lang="zh-CN" altLang="zh-CN" sz="2600" b="1" kern="100" dirty="0">
                <a:solidFill>
                  <a:srgbClr val="FF0000"/>
                </a:solidFill>
                <a:latin typeface="Times New Roman" panose="02020603050405020304"/>
                <a:ea typeface="华文细黑" panose="02010600040101010101" charset="-122"/>
                <a:cs typeface="Times New Roman" panose="02020603050405020304"/>
              </a:rPr>
              <a:t>主语后</a:t>
            </a:r>
            <a:r>
              <a:rPr lang="zh-CN" altLang="zh-CN" sz="2600" b="1" kern="100" dirty="0" smtClean="0">
                <a:solidFill>
                  <a:srgbClr val="FF0000"/>
                </a:solidFill>
                <a:latin typeface="Times New Roman" panose="02020603050405020304"/>
                <a:ea typeface="华文细黑" panose="02010600040101010101" charset="-122"/>
                <a:cs typeface="Times New Roman" panose="02020603050405020304"/>
              </a:rPr>
              <a:t>置</a:t>
            </a:r>
            <a:endParaRPr lang="en-US" altLang="zh-CN" sz="2600" b="1"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en-US" altLang="zh-CN" sz="2400" kern="100" dirty="0" smtClean="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晴川历历汉阳树，芳草萋萋鹦鹉洲。</a:t>
            </a:r>
            <a:r>
              <a:rPr lang="en-US" altLang="zh-CN" sz="2400" kern="100" dirty="0" smtClean="0">
                <a:latin typeface="宋体" panose="02010600030101010101" pitchFamily="2" charset="-122"/>
                <a:ea typeface="华文细黑" panose="02010600040101010101" charset="-122"/>
                <a:cs typeface="Times New Roman" panose="02020603050405020304"/>
              </a:rPr>
              <a:t>”</a:t>
            </a:r>
            <a:r>
              <a:rPr lang="zh-CN" altLang="en-US" sz="2400" kern="100" dirty="0" smtClean="0">
                <a:latin typeface="宋体" panose="02010600030101010101" pitchFamily="2" charset="-122"/>
                <a:ea typeface="华文细黑" panose="02010600040101010101" charset="-122"/>
                <a:cs typeface="Times New Roman" panose="02020603050405020304"/>
              </a:rPr>
              <a:t>（</a:t>
            </a:r>
            <a:r>
              <a:rPr lang="zh-CN" altLang="zh-CN" sz="2400" kern="100" dirty="0" smtClean="0">
                <a:latin typeface="Times New Roman" panose="02020603050405020304"/>
                <a:ea typeface="华文细黑" panose="02010600040101010101" charset="-122"/>
                <a:cs typeface="Times New Roman" panose="02020603050405020304"/>
              </a:rPr>
              <a:t>崔颢《黄鹤楼》</a:t>
            </a:r>
            <a:r>
              <a:rPr lang="zh-CN" altLang="en-US" sz="2400" kern="100" dirty="0" smtClean="0">
                <a:latin typeface="宋体" panose="02010600030101010101" pitchFamily="2" charset="-122"/>
                <a:ea typeface="华文细黑" panose="02010600040101010101" charset="-122"/>
                <a:cs typeface="Times New Roman" panose="02020603050405020304"/>
              </a:rPr>
              <a:t>）</a:t>
            </a:r>
            <a:endParaRPr lang="en-US" altLang="zh-CN" sz="2400" kern="100" dirty="0" smtClean="0">
              <a:latin typeface="宋体" panose="02010600030101010101" pitchFamily="2" charset="-122"/>
              <a:ea typeface="华文细黑" panose="02010600040101010101" charset="-122"/>
              <a:cs typeface="Times New Roman" panose="02020603050405020304"/>
            </a:endParaRPr>
          </a:p>
          <a:p>
            <a:pPr algn="just">
              <a:lnSpc>
                <a:spcPct val="150000"/>
              </a:lnSpc>
              <a:spcAft>
                <a:spcPts val="0"/>
              </a:spcAft>
            </a:pPr>
            <a:r>
              <a:rPr lang="zh-CN" altLang="zh-CN" sz="2400" kern="100" dirty="0" smtClean="0">
                <a:latin typeface="Times New Roman" panose="02020603050405020304"/>
                <a:ea typeface="华文细黑" panose="02010600040101010101" charset="-122"/>
                <a:cs typeface="Times New Roman" panose="02020603050405020304"/>
              </a:rPr>
              <a:t>意</a:t>
            </a:r>
            <a:r>
              <a:rPr lang="zh-CN" altLang="zh-CN" sz="2400" kern="100" dirty="0">
                <a:latin typeface="Times New Roman" panose="02020603050405020304"/>
                <a:ea typeface="华文细黑" panose="02010600040101010101" charset="-122"/>
                <a:cs typeface="Times New Roman" panose="02020603050405020304"/>
              </a:rPr>
              <a:t>即</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晴川</a:t>
            </a:r>
            <a:r>
              <a:rPr lang="en-US" altLang="zh-CN" sz="2400" kern="100" dirty="0">
                <a:latin typeface="Times New Roman" panose="02020603050405020304"/>
                <a:ea typeface="华文细黑" panose="02010600040101010101"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晴朗的原野上</a:t>
            </a:r>
            <a:r>
              <a:rPr lang="en-US" altLang="zh-CN" sz="2400" kern="100" dirty="0">
                <a:latin typeface="Times New Roman" panose="02020603050405020304"/>
                <a:ea typeface="华文细黑" panose="02010600040101010101"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汉阳树历历</a:t>
            </a:r>
            <a:r>
              <a:rPr lang="en-US" altLang="zh-CN" sz="2400" kern="100" dirty="0">
                <a:latin typeface="Times New Roman" panose="02020603050405020304"/>
                <a:ea typeface="华文细黑" panose="02010600040101010101"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可数</a:t>
            </a:r>
            <a:r>
              <a:rPr lang="en-US" altLang="zh-CN" sz="2400" kern="100" dirty="0">
                <a:latin typeface="Times New Roman" panose="02020603050405020304"/>
                <a:ea typeface="华文细黑" panose="02010600040101010101" charset="-122"/>
                <a:cs typeface="Courier New" panose="02070309020205020404"/>
              </a:rPr>
              <a:t>)</a:t>
            </a:r>
            <a:r>
              <a:rPr lang="zh-CN" altLang="zh-CN" sz="2400" kern="100" dirty="0">
                <a:latin typeface="Times New Roman" panose="02020603050405020304"/>
                <a:ea typeface="华文细黑" panose="02010600040101010101" charset="-122"/>
                <a:cs typeface="Times New Roman" panose="02020603050405020304"/>
              </a:rPr>
              <a:t>，鹦鹉洲芳草萋萋</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smtClean="0">
                <a:latin typeface="Times New Roman" panose="02020603050405020304"/>
                <a:ea typeface="华文细黑" panose="02010600040101010101" charset="-122"/>
                <a:cs typeface="Times New Roman" panose="02020603050405020304"/>
              </a:rPr>
              <a:t>。</a:t>
            </a:r>
            <a:endParaRPr lang="en-US" altLang="zh-CN" sz="24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en-US" altLang="zh-CN" sz="2400" kern="100" dirty="0" smtClean="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汉阳树</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和</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鹦鹉洲</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分别置于</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历历</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萋萋</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之后，看起来好像是宾语，实际上却是被陈述的对象。</a:t>
            </a:r>
            <a:endParaRPr lang="zh-CN" altLang="zh-CN" sz="2400"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26" y="329977"/>
            <a:ext cx="8769291" cy="4401205"/>
          </a:xfrm>
          <a:prstGeom prst="rect">
            <a:avLst/>
          </a:prstGeom>
          <a:noFill/>
        </p:spPr>
        <p:txBody>
          <a:bodyPr wrap="square" rtlCol="0">
            <a:spAutoFit/>
          </a:bodyPr>
          <a:lstStyle/>
          <a:p>
            <a:pPr algn="just">
              <a:lnSpc>
                <a:spcPts val="4800"/>
              </a:lnSpc>
              <a:spcAft>
                <a:spcPts val="0"/>
              </a:spcAft>
            </a:pPr>
            <a:r>
              <a:rPr lang="en-US" altLang="zh-CN" sz="2600" dirty="0">
                <a:latin typeface="Times New Roman" panose="02020603050405020304"/>
                <a:ea typeface="华文细黑" panose="02010600040101010101" charset="-122"/>
              </a:rPr>
              <a:t>2</a:t>
            </a:r>
            <a:r>
              <a:rPr lang="en-US" altLang="zh-CN" sz="2600" dirty="0">
                <a:solidFill>
                  <a:srgbClr val="FF0000"/>
                </a:solidFill>
                <a:latin typeface="Times New Roman" panose="02020603050405020304"/>
                <a:ea typeface="华文细黑" panose="02010600040101010101" charset="-122"/>
              </a:rPr>
              <a:t>.</a:t>
            </a:r>
            <a:r>
              <a:rPr lang="zh-CN" altLang="zh-CN" sz="2600" b="1" dirty="0">
                <a:solidFill>
                  <a:srgbClr val="FF0000"/>
                </a:solidFill>
                <a:latin typeface="Times New Roman" panose="02020603050405020304"/>
                <a:ea typeface="华文细黑" panose="02010600040101010101" charset="-122"/>
                <a:cs typeface="Times New Roman" panose="02020603050405020304"/>
              </a:rPr>
              <a:t>宾语前</a:t>
            </a:r>
            <a:r>
              <a:rPr lang="zh-CN" altLang="zh-CN" sz="2600" b="1" dirty="0" smtClean="0">
                <a:solidFill>
                  <a:srgbClr val="FF0000"/>
                </a:solidFill>
                <a:latin typeface="Times New Roman" panose="02020603050405020304"/>
                <a:ea typeface="华文细黑" panose="02010600040101010101" charset="-122"/>
                <a:cs typeface="Times New Roman" panose="02020603050405020304"/>
              </a:rPr>
              <a:t>置</a:t>
            </a:r>
            <a:endParaRPr lang="en-US" altLang="zh-CN" sz="2600" b="1" dirty="0" smtClean="0">
              <a:solidFill>
                <a:srgbClr val="FF0000"/>
              </a:solidFill>
              <a:latin typeface="Times New Roman" panose="02020603050405020304"/>
              <a:ea typeface="华文细黑" panose="02010600040101010101" charset="-122"/>
              <a:cs typeface="Times New Roman" panose="02020603050405020304"/>
            </a:endParaRPr>
          </a:p>
          <a:p>
            <a:pPr algn="just">
              <a:lnSpc>
                <a:spcPts val="4800"/>
              </a:lnSpc>
              <a:spcAft>
                <a:spcPts val="0"/>
              </a:spcAft>
            </a:pPr>
            <a:r>
              <a:rPr lang="zh-CN" altLang="zh-CN" sz="2400" dirty="0" smtClean="0">
                <a:latin typeface="Times New Roman" panose="02020603050405020304"/>
                <a:ea typeface="华文细黑" panose="02010600040101010101" charset="-122"/>
                <a:cs typeface="Times New Roman" panose="02020603050405020304"/>
              </a:rPr>
              <a:t>杜</a:t>
            </a:r>
            <a:r>
              <a:rPr lang="zh-CN" altLang="zh-CN" sz="2400" dirty="0">
                <a:latin typeface="Times New Roman" panose="02020603050405020304"/>
                <a:ea typeface="华文细黑" panose="02010600040101010101" charset="-122"/>
                <a:cs typeface="Times New Roman" panose="02020603050405020304"/>
              </a:rPr>
              <a:t>甫《月夜》诗：</a:t>
            </a:r>
            <a:r>
              <a:rPr lang="en-US" altLang="zh-CN" sz="2400" dirty="0">
                <a:latin typeface="宋体" panose="02010600030101010101" pitchFamily="2" charset="-122"/>
                <a:ea typeface="华文细黑" panose="02010600040101010101" charset="-122"/>
                <a:cs typeface="Times New Roman" panose="02020603050405020304"/>
              </a:rPr>
              <a:t>“</a:t>
            </a:r>
            <a:r>
              <a:rPr lang="zh-CN" altLang="zh-CN" sz="2400" dirty="0">
                <a:latin typeface="Times New Roman" panose="02020603050405020304"/>
                <a:ea typeface="华文细黑" panose="02010600040101010101" charset="-122"/>
                <a:cs typeface="Times New Roman" panose="02020603050405020304"/>
              </a:rPr>
              <a:t>香雾云鬟湿，清辉玉臂寒。</a:t>
            </a:r>
            <a:r>
              <a:rPr lang="en-US" altLang="zh-CN" sz="2400" dirty="0" smtClean="0">
                <a:latin typeface="宋体" panose="02010600030101010101" pitchFamily="2" charset="-122"/>
                <a:ea typeface="华文细黑" panose="02010600040101010101" charset="-122"/>
                <a:cs typeface="Times New Roman" panose="02020603050405020304"/>
              </a:rPr>
              <a:t>”</a:t>
            </a:r>
            <a:endParaRPr lang="en-US" altLang="zh-CN" sz="2400" dirty="0" smtClean="0">
              <a:latin typeface="宋体" panose="02010600030101010101" pitchFamily="2" charset="-122"/>
              <a:ea typeface="华文细黑" panose="02010600040101010101" charset="-122"/>
              <a:cs typeface="Times New Roman" panose="02020603050405020304"/>
            </a:endParaRPr>
          </a:p>
          <a:p>
            <a:pPr algn="just">
              <a:lnSpc>
                <a:spcPts val="4800"/>
              </a:lnSpc>
              <a:spcAft>
                <a:spcPts val="0"/>
              </a:spcAft>
            </a:pPr>
            <a:r>
              <a:rPr lang="zh-CN" altLang="zh-CN" sz="2400" dirty="0" smtClean="0">
                <a:latin typeface="Times New Roman" panose="02020603050405020304"/>
                <a:ea typeface="华文细黑" panose="02010600040101010101" charset="-122"/>
                <a:cs typeface="Times New Roman" panose="02020603050405020304"/>
              </a:rPr>
              <a:t>诗</a:t>
            </a:r>
            <a:r>
              <a:rPr lang="zh-CN" altLang="zh-CN" sz="2400" dirty="0">
                <a:latin typeface="Times New Roman" panose="02020603050405020304"/>
                <a:ea typeface="华文细黑" panose="02010600040101010101" charset="-122"/>
                <a:cs typeface="Times New Roman" panose="02020603050405020304"/>
              </a:rPr>
              <a:t>人想象他远在鄜州的妻子也正好在闺中望月，那散发着幽香的蒙蒙雾气仿佛沾湿了她的头发，清朗的月光也使得她洁白的双臂感到寒意</a:t>
            </a:r>
            <a:r>
              <a:rPr lang="zh-CN" altLang="zh-CN" sz="2400" dirty="0" smtClean="0">
                <a:latin typeface="Times New Roman" panose="02020603050405020304"/>
                <a:ea typeface="华文细黑" panose="02010600040101010101" charset="-122"/>
                <a:cs typeface="Times New Roman" panose="02020603050405020304"/>
              </a:rPr>
              <a:t>。</a:t>
            </a:r>
            <a:endParaRPr lang="en-US" altLang="zh-CN" sz="2400" dirty="0" smtClean="0">
              <a:latin typeface="Times New Roman" panose="02020603050405020304"/>
              <a:ea typeface="华文细黑" panose="02010600040101010101" charset="-122"/>
              <a:cs typeface="Times New Roman" panose="02020603050405020304"/>
            </a:endParaRPr>
          </a:p>
          <a:p>
            <a:pPr algn="just">
              <a:lnSpc>
                <a:spcPts val="4800"/>
              </a:lnSpc>
              <a:spcAft>
                <a:spcPts val="0"/>
              </a:spcAft>
            </a:pPr>
            <a:r>
              <a:rPr lang="zh-CN" altLang="zh-CN" sz="2400" dirty="0" smtClean="0">
                <a:latin typeface="Times New Roman" panose="02020603050405020304"/>
                <a:ea typeface="华文细黑" panose="02010600040101010101" charset="-122"/>
                <a:cs typeface="Times New Roman" panose="02020603050405020304"/>
              </a:rPr>
              <a:t>这</a:t>
            </a:r>
            <a:r>
              <a:rPr lang="zh-CN" altLang="zh-CN" sz="2400" dirty="0">
                <a:latin typeface="Times New Roman" panose="02020603050405020304"/>
                <a:ea typeface="华文细黑" panose="02010600040101010101" charset="-122"/>
                <a:cs typeface="Times New Roman" panose="02020603050405020304"/>
              </a:rPr>
              <a:t>里的</a:t>
            </a:r>
            <a:r>
              <a:rPr lang="en-US" altLang="zh-CN" sz="2400" dirty="0">
                <a:latin typeface="宋体" panose="02010600030101010101" pitchFamily="2" charset="-122"/>
                <a:ea typeface="华文细黑" panose="02010600040101010101" charset="-122"/>
                <a:cs typeface="Times New Roman" panose="02020603050405020304"/>
              </a:rPr>
              <a:t>“</a:t>
            </a:r>
            <a:r>
              <a:rPr lang="zh-CN" altLang="zh-CN" sz="2400" dirty="0">
                <a:latin typeface="Times New Roman" panose="02020603050405020304"/>
                <a:ea typeface="华文细黑" panose="02010600040101010101" charset="-122"/>
                <a:cs typeface="Times New Roman" panose="02020603050405020304"/>
              </a:rPr>
              <a:t>湿</a:t>
            </a:r>
            <a:r>
              <a:rPr lang="en-US" altLang="zh-CN" sz="2400" dirty="0">
                <a:latin typeface="宋体" panose="02010600030101010101" pitchFamily="2" charset="-122"/>
                <a:ea typeface="华文细黑" panose="02010600040101010101" charset="-122"/>
                <a:cs typeface="Times New Roman" panose="02020603050405020304"/>
              </a:rPr>
              <a:t>”</a:t>
            </a:r>
            <a:r>
              <a:rPr lang="zh-CN" altLang="zh-CN" sz="2400" dirty="0">
                <a:latin typeface="Times New Roman" panose="02020603050405020304"/>
                <a:ea typeface="华文细黑" panose="02010600040101010101" charset="-122"/>
                <a:cs typeface="Times New Roman" panose="02020603050405020304"/>
              </a:rPr>
              <a:t>和</a:t>
            </a:r>
            <a:r>
              <a:rPr lang="en-US" altLang="zh-CN" sz="2400" dirty="0">
                <a:latin typeface="宋体" panose="02010600030101010101" pitchFamily="2" charset="-122"/>
                <a:ea typeface="华文细黑" panose="02010600040101010101" charset="-122"/>
                <a:cs typeface="Times New Roman" panose="02020603050405020304"/>
              </a:rPr>
              <a:t>“</a:t>
            </a:r>
            <a:r>
              <a:rPr lang="zh-CN" altLang="zh-CN" sz="2400" dirty="0">
                <a:latin typeface="Times New Roman" panose="02020603050405020304"/>
                <a:ea typeface="华文细黑" panose="02010600040101010101" charset="-122"/>
                <a:cs typeface="Times New Roman" panose="02020603050405020304"/>
              </a:rPr>
              <a:t>寒</a:t>
            </a:r>
            <a:r>
              <a:rPr lang="en-US" altLang="zh-CN" sz="2400" dirty="0">
                <a:latin typeface="宋体" panose="02010600030101010101" pitchFamily="2" charset="-122"/>
                <a:ea typeface="华文细黑" panose="02010600040101010101" charset="-122"/>
                <a:cs typeface="Times New Roman" panose="02020603050405020304"/>
              </a:rPr>
              <a:t>”</a:t>
            </a:r>
            <a:r>
              <a:rPr lang="zh-CN" altLang="zh-CN" sz="2400" dirty="0">
                <a:latin typeface="Times New Roman" panose="02020603050405020304"/>
                <a:ea typeface="华文细黑" panose="02010600040101010101" charset="-122"/>
                <a:cs typeface="Times New Roman" panose="02020603050405020304"/>
              </a:rPr>
              <a:t>都是动词的使动用法，</a:t>
            </a:r>
            <a:r>
              <a:rPr lang="en-US" altLang="zh-CN" sz="2400" dirty="0">
                <a:latin typeface="宋体" panose="02010600030101010101" pitchFamily="2" charset="-122"/>
                <a:ea typeface="华文细黑" panose="02010600040101010101" charset="-122"/>
                <a:cs typeface="Times New Roman" panose="02020603050405020304"/>
              </a:rPr>
              <a:t>“</a:t>
            </a:r>
            <a:r>
              <a:rPr lang="zh-CN" altLang="zh-CN" sz="2400" dirty="0">
                <a:latin typeface="Times New Roman" panose="02020603050405020304"/>
                <a:ea typeface="华文细黑" panose="02010600040101010101" charset="-122"/>
                <a:cs typeface="Times New Roman" panose="02020603050405020304"/>
              </a:rPr>
              <a:t>云鬟</a:t>
            </a:r>
            <a:r>
              <a:rPr lang="en-US" altLang="zh-CN" sz="2400" dirty="0">
                <a:latin typeface="宋体" panose="02010600030101010101" pitchFamily="2" charset="-122"/>
                <a:ea typeface="华文细黑" panose="02010600040101010101" charset="-122"/>
                <a:cs typeface="Times New Roman" panose="02020603050405020304"/>
              </a:rPr>
              <a:t>”“</a:t>
            </a:r>
            <a:r>
              <a:rPr lang="zh-CN" altLang="zh-CN" sz="2400" dirty="0">
                <a:latin typeface="Times New Roman" panose="02020603050405020304"/>
                <a:ea typeface="华文细黑" panose="02010600040101010101" charset="-122"/>
                <a:cs typeface="Times New Roman" panose="02020603050405020304"/>
              </a:rPr>
              <a:t>玉臂</a:t>
            </a:r>
            <a:r>
              <a:rPr lang="en-US" altLang="zh-CN" sz="2400" dirty="0">
                <a:latin typeface="宋体" panose="02010600030101010101" pitchFamily="2" charset="-122"/>
                <a:ea typeface="华文细黑" panose="02010600040101010101" charset="-122"/>
                <a:cs typeface="Times New Roman" panose="02020603050405020304"/>
              </a:rPr>
              <a:t>”</a:t>
            </a:r>
            <a:r>
              <a:rPr lang="zh-CN" altLang="zh-CN" sz="2400" dirty="0">
                <a:latin typeface="Times New Roman" panose="02020603050405020304"/>
                <a:ea typeface="华文细黑" panose="02010600040101010101" charset="-122"/>
                <a:cs typeface="Times New Roman" panose="02020603050405020304"/>
              </a:rPr>
              <a:t>本是它们所支配的对象，结果被放在前面，似乎成了主语</a:t>
            </a:r>
            <a:r>
              <a:rPr lang="zh-CN" altLang="zh-CN" sz="2400" dirty="0" smtClean="0">
                <a:latin typeface="Times New Roman" panose="02020603050405020304"/>
                <a:ea typeface="华文细黑" panose="02010600040101010101" charset="-122"/>
                <a:cs typeface="Times New Roman" panose="02020603050405020304"/>
              </a:rPr>
              <a:t>。</a:t>
            </a:r>
            <a:endParaRPr lang="zh-CN" altLang="zh-CN" sz="2400" kern="100" dirty="0">
              <a:latin typeface="宋体" panose="02010600030101010101" pitchFamily="2" charset="-122"/>
              <a:cs typeface="Courier New" panose="02070309020205020404"/>
            </a:endParaRPr>
          </a:p>
        </p:txBody>
      </p:sp>
      <p:cxnSp>
        <p:nvCxnSpPr>
          <p:cNvPr id="5" name="肘形连接符 4"/>
          <p:cNvCxnSpPr/>
          <p:nvPr/>
        </p:nvCxnSpPr>
        <p:spPr>
          <a:xfrm>
            <a:off x="3635896" y="1131590"/>
            <a:ext cx="1152128" cy="432048"/>
          </a:xfrm>
          <a:prstGeom prst="bentConnector3">
            <a:avLst>
              <a:gd name="adj1" fmla="val 50000"/>
            </a:avLst>
          </a:prstGeom>
          <a:ln w="31750">
            <a:solidFill>
              <a:srgbClr val="FF0000"/>
            </a:solidFill>
          </a:ln>
        </p:spPr>
        <p:style>
          <a:lnRef idx="1">
            <a:schemeClr val="dk1"/>
          </a:lnRef>
          <a:fillRef idx="0">
            <a:schemeClr val="dk1"/>
          </a:fillRef>
          <a:effectRef idx="0">
            <a:schemeClr val="dk1"/>
          </a:effectRef>
          <a:fontRef idx="minor">
            <a:schemeClr val="tx1"/>
          </a:fontRef>
        </p:style>
      </p:cxnSp>
      <p:cxnSp>
        <p:nvCxnSpPr>
          <p:cNvPr id="11" name="肘形连接符 10"/>
          <p:cNvCxnSpPr/>
          <p:nvPr/>
        </p:nvCxnSpPr>
        <p:spPr>
          <a:xfrm>
            <a:off x="5436096" y="1131590"/>
            <a:ext cx="1152128" cy="432048"/>
          </a:xfrm>
          <a:prstGeom prst="bentConnector3">
            <a:avLst>
              <a:gd name="adj1" fmla="val 50000"/>
            </a:avLst>
          </a:prstGeom>
          <a:ln w="31750">
            <a:solidFill>
              <a:srgbClr val="FF0000"/>
            </a:solidFill>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67494"/>
            <a:ext cx="8769291" cy="4401205"/>
          </a:xfrm>
          <a:prstGeom prst="rect">
            <a:avLst/>
          </a:prstGeom>
          <a:noFill/>
        </p:spPr>
        <p:txBody>
          <a:bodyPr wrap="square" rtlCol="0">
            <a:spAutoFit/>
          </a:bodyPr>
          <a:lstStyle/>
          <a:p>
            <a:pPr lvl="0" algn="just">
              <a:lnSpc>
                <a:spcPts val="4800"/>
              </a:lnSpc>
            </a:pPr>
            <a:r>
              <a:rPr lang="zh-CN" altLang="en-US" sz="2800" dirty="0" smtClean="0">
                <a:latin typeface="Times New Roman" panose="02020603050405020304"/>
                <a:ea typeface="华文细黑" panose="02010600040101010101" charset="-122"/>
                <a:cs typeface="Times New Roman" panose="02020603050405020304"/>
              </a:rPr>
              <a:t>辛弃疾</a:t>
            </a:r>
            <a:r>
              <a:rPr lang="en-US" altLang="zh-CN" sz="2800" dirty="0" smtClean="0">
                <a:latin typeface="Times New Roman" panose="02020603050405020304"/>
                <a:ea typeface="华文细黑" panose="02010600040101010101" charset="-122"/>
                <a:cs typeface="Times New Roman" panose="02020603050405020304"/>
              </a:rPr>
              <a:t>《</a:t>
            </a:r>
            <a:r>
              <a:rPr lang="zh-CN" altLang="en-US" sz="2800" dirty="0" smtClean="0">
                <a:latin typeface="Times New Roman" panose="02020603050405020304"/>
                <a:ea typeface="华文细黑" panose="02010600040101010101" charset="-122"/>
                <a:cs typeface="Times New Roman" panose="02020603050405020304"/>
              </a:rPr>
              <a:t>贺新郎</a:t>
            </a:r>
            <a:r>
              <a:rPr lang="en-US" altLang="zh-CN" sz="2800" dirty="0" smtClean="0">
                <a:latin typeface="Times New Roman" panose="02020603050405020304"/>
                <a:ea typeface="华文细黑" panose="02010600040101010101" charset="-122"/>
                <a:cs typeface="Times New Roman" panose="02020603050405020304"/>
              </a:rPr>
              <a:t>》</a:t>
            </a:r>
            <a:r>
              <a:rPr lang="zh-CN" altLang="en-US" sz="2800" dirty="0" smtClean="0">
                <a:latin typeface="Times New Roman" panose="02020603050405020304"/>
                <a:ea typeface="华文细黑" panose="02010600040101010101" charset="-122"/>
                <a:cs typeface="Times New Roman" panose="02020603050405020304"/>
              </a:rPr>
              <a:t>中</a:t>
            </a:r>
            <a:r>
              <a:rPr lang="zh-CN" altLang="en-US" sz="2800" dirty="0" smtClean="0">
                <a:solidFill>
                  <a:srgbClr val="FF0000"/>
                </a:solidFill>
                <a:latin typeface="Times New Roman" panose="02020603050405020304"/>
                <a:ea typeface="华文细黑" panose="02010600040101010101" charset="-122"/>
                <a:cs typeface="Times New Roman" panose="02020603050405020304"/>
              </a:rPr>
              <a:t>“</a:t>
            </a:r>
            <a:r>
              <a:rPr lang="zh-CN" altLang="en-US" sz="2800" dirty="0" smtClean="0">
                <a:solidFill>
                  <a:srgbClr val="0000FF"/>
                </a:solidFill>
                <a:latin typeface="Times New Roman" panose="02020603050405020304"/>
                <a:ea typeface="华文细黑" panose="02010600040101010101" charset="-122"/>
                <a:cs typeface="Times New Roman" panose="02020603050405020304"/>
              </a:rPr>
              <a:t>把酒长亭说。看渊明、</a:t>
            </a:r>
            <a:r>
              <a:rPr lang="zh-CN" altLang="en-US" sz="2600" dirty="0" smtClean="0">
                <a:solidFill>
                  <a:srgbClr val="0000FF"/>
                </a:solidFill>
                <a:latin typeface="Times New Roman" panose="02020603050405020304"/>
                <a:ea typeface="华文细黑" panose="02010600040101010101" charset="-122"/>
                <a:cs typeface="Times New Roman" panose="02020603050405020304"/>
              </a:rPr>
              <a:t>风</a:t>
            </a:r>
            <a:r>
              <a:rPr lang="zh-CN" altLang="en-US" sz="2600" dirty="0">
                <a:solidFill>
                  <a:srgbClr val="0000FF"/>
                </a:solidFill>
                <a:latin typeface="Times New Roman" panose="02020603050405020304"/>
                <a:ea typeface="华文细黑" panose="02010600040101010101" charset="-122"/>
                <a:cs typeface="Times New Roman" panose="02020603050405020304"/>
              </a:rPr>
              <a:t>流酷似，卧龙诸葛</a:t>
            </a:r>
            <a:r>
              <a:rPr lang="zh-CN" altLang="en-US" sz="2600" dirty="0" smtClean="0">
                <a:solidFill>
                  <a:srgbClr val="0000FF"/>
                </a:solidFill>
                <a:latin typeface="Times New Roman" panose="02020603050405020304"/>
                <a:ea typeface="华文细黑" panose="02010600040101010101" charset="-122"/>
                <a:cs typeface="Times New Roman" panose="02020603050405020304"/>
              </a:rPr>
              <a:t>。”</a:t>
            </a:r>
            <a:endParaRPr lang="en-US" altLang="zh-CN" sz="2600" dirty="0" smtClean="0">
              <a:solidFill>
                <a:srgbClr val="0000FF"/>
              </a:solidFill>
              <a:latin typeface="Times New Roman" panose="02020603050405020304"/>
              <a:ea typeface="华文细黑" panose="02010600040101010101" charset="-122"/>
              <a:cs typeface="Times New Roman" panose="02020603050405020304"/>
            </a:endParaRPr>
          </a:p>
          <a:p>
            <a:pPr lvl="0" algn="just">
              <a:lnSpc>
                <a:spcPts val="4800"/>
              </a:lnSpc>
            </a:pPr>
            <a:r>
              <a:rPr lang="zh-CN" altLang="en-US" sz="2600" dirty="0" smtClean="0">
                <a:solidFill>
                  <a:prstClr val="black"/>
                </a:solidFill>
                <a:latin typeface="Times New Roman" panose="02020603050405020304"/>
                <a:ea typeface="华文细黑" panose="02010600040101010101" charset="-122"/>
                <a:cs typeface="Times New Roman" panose="02020603050405020304"/>
              </a:rPr>
              <a:t>晋</a:t>
            </a:r>
            <a:r>
              <a:rPr lang="zh-CN" altLang="en-US" sz="2600" dirty="0">
                <a:solidFill>
                  <a:prstClr val="black"/>
                </a:solidFill>
                <a:latin typeface="Times New Roman" panose="02020603050405020304"/>
                <a:ea typeface="华文细黑" panose="02010600040101010101" charset="-122"/>
                <a:cs typeface="Times New Roman" panose="02020603050405020304"/>
              </a:rPr>
              <a:t>代的陶渊明怎么会酷似三国时的诸葛亮呢</a:t>
            </a:r>
            <a:r>
              <a:rPr lang="zh-CN" altLang="en-US" sz="2600" dirty="0" smtClean="0">
                <a:solidFill>
                  <a:prstClr val="black"/>
                </a:solidFill>
                <a:latin typeface="Times New Roman" panose="02020603050405020304"/>
                <a:ea typeface="华文细黑" panose="02010600040101010101" charset="-122"/>
                <a:cs typeface="Times New Roman" panose="02020603050405020304"/>
              </a:rPr>
              <a:t>？</a:t>
            </a:r>
            <a:endParaRPr lang="en-US" altLang="zh-CN" sz="2600" dirty="0" smtClean="0">
              <a:solidFill>
                <a:prstClr val="black"/>
              </a:solidFill>
              <a:latin typeface="Times New Roman" panose="02020603050405020304"/>
              <a:ea typeface="华文细黑" panose="02010600040101010101" charset="-122"/>
              <a:cs typeface="Times New Roman" panose="02020603050405020304"/>
            </a:endParaRPr>
          </a:p>
          <a:p>
            <a:pPr lvl="0" algn="just">
              <a:lnSpc>
                <a:spcPts val="4800"/>
              </a:lnSpc>
            </a:pPr>
            <a:r>
              <a:rPr lang="zh-CN" altLang="en-US" sz="2600" dirty="0" smtClean="0">
                <a:solidFill>
                  <a:prstClr val="black"/>
                </a:solidFill>
                <a:latin typeface="Times New Roman" panose="02020603050405020304"/>
                <a:ea typeface="华文细黑" panose="02010600040101010101" charset="-122"/>
                <a:cs typeface="Times New Roman" panose="02020603050405020304"/>
              </a:rPr>
              <a:t>原</a:t>
            </a:r>
            <a:r>
              <a:rPr lang="zh-CN" altLang="en-US" sz="2600" dirty="0">
                <a:solidFill>
                  <a:prstClr val="black"/>
                </a:solidFill>
                <a:latin typeface="Times New Roman" panose="02020603050405020304"/>
                <a:ea typeface="华文细黑" panose="02010600040101010101" charset="-122"/>
                <a:cs typeface="Times New Roman" panose="02020603050405020304"/>
              </a:rPr>
              <a:t>来作者是用他们二人来比喻友人陈亮的，分别说明陈亮的文才和武略</a:t>
            </a:r>
            <a:r>
              <a:rPr lang="zh-CN" altLang="en-US" sz="2600" b="1" dirty="0" smtClean="0">
                <a:solidFill>
                  <a:prstClr val="black"/>
                </a:solidFill>
                <a:latin typeface="Times New Roman" panose="02020603050405020304"/>
                <a:ea typeface="华文细黑" panose="02010600040101010101" charset="-122"/>
                <a:cs typeface="Times New Roman" panose="02020603050405020304"/>
              </a:rPr>
              <a:t>，宾</a:t>
            </a:r>
            <a:r>
              <a:rPr lang="zh-CN" altLang="en-US" sz="2600" b="1" dirty="0">
                <a:solidFill>
                  <a:prstClr val="black"/>
                </a:solidFill>
                <a:latin typeface="Times New Roman" panose="02020603050405020304"/>
                <a:ea typeface="华文细黑" panose="02010600040101010101" charset="-122"/>
                <a:cs typeface="Times New Roman" panose="02020603050405020304"/>
              </a:rPr>
              <a:t>语“渊明”跑到了主语的位置上</a:t>
            </a:r>
            <a:r>
              <a:rPr lang="zh-CN" altLang="en-US" sz="2600" dirty="0" smtClean="0">
                <a:solidFill>
                  <a:prstClr val="black"/>
                </a:solidFill>
                <a:latin typeface="Times New Roman" panose="02020603050405020304"/>
                <a:ea typeface="华文细黑" panose="02010600040101010101" charset="-122"/>
                <a:cs typeface="Times New Roman" panose="02020603050405020304"/>
              </a:rPr>
              <a:t>。</a:t>
            </a:r>
            <a:endParaRPr lang="zh-CN" altLang="en-US" sz="2600" dirty="0" smtClean="0">
              <a:solidFill>
                <a:prstClr val="black"/>
              </a:solidFill>
              <a:latin typeface="Times New Roman" panose="02020603050405020304"/>
              <a:ea typeface="华文细黑" panose="02010600040101010101" charset="-122"/>
              <a:cs typeface="Times New Roman" panose="02020603050405020304"/>
            </a:endParaRPr>
          </a:p>
          <a:p>
            <a:pPr lvl="0" algn="just">
              <a:lnSpc>
                <a:spcPts val="4800"/>
              </a:lnSpc>
            </a:pPr>
            <a:r>
              <a:rPr lang="zh-CN" altLang="en-US" sz="2600" dirty="0" smtClean="0">
                <a:solidFill>
                  <a:prstClr val="black"/>
                </a:solidFill>
                <a:latin typeface="Times New Roman" panose="02020603050405020304"/>
                <a:ea typeface="华文细黑" panose="02010600040101010101" charset="-122"/>
                <a:cs typeface="Times New Roman" panose="02020603050405020304"/>
              </a:rPr>
              <a:t>另如钱起</a:t>
            </a:r>
            <a:r>
              <a:rPr lang="en-US" altLang="zh-CN" sz="2600" dirty="0" smtClean="0">
                <a:solidFill>
                  <a:prstClr val="black"/>
                </a:solidFill>
                <a:latin typeface="Times New Roman" panose="02020603050405020304"/>
                <a:ea typeface="华文细黑" panose="02010600040101010101" charset="-122"/>
                <a:cs typeface="Times New Roman" panose="02020603050405020304"/>
              </a:rPr>
              <a:t>《</a:t>
            </a:r>
            <a:r>
              <a:rPr lang="zh-CN" altLang="en-US" sz="2600" dirty="0" smtClean="0">
                <a:solidFill>
                  <a:prstClr val="black"/>
                </a:solidFill>
                <a:latin typeface="Times New Roman" panose="02020603050405020304"/>
                <a:ea typeface="华文细黑" panose="02010600040101010101" charset="-122"/>
                <a:cs typeface="Times New Roman" panose="02020603050405020304"/>
              </a:rPr>
              <a:t>谷口书斋寄杨补阙</a:t>
            </a:r>
            <a:r>
              <a:rPr lang="en-US" altLang="zh-CN" sz="2600" dirty="0" smtClean="0">
                <a:solidFill>
                  <a:prstClr val="black"/>
                </a:solidFill>
                <a:latin typeface="Times New Roman" panose="02020603050405020304"/>
                <a:ea typeface="华文细黑" panose="02010600040101010101" charset="-122"/>
                <a:cs typeface="Times New Roman" panose="02020603050405020304"/>
              </a:rPr>
              <a:t>》</a:t>
            </a:r>
            <a:r>
              <a:rPr lang="zh-CN" altLang="en-US" sz="2600" dirty="0" smtClean="0">
                <a:solidFill>
                  <a:prstClr val="black"/>
                </a:solidFill>
                <a:latin typeface="Times New Roman" panose="02020603050405020304"/>
                <a:ea typeface="华文细黑" panose="02010600040101010101" charset="-122"/>
                <a:cs typeface="Times New Roman" panose="02020603050405020304"/>
              </a:rPr>
              <a:t>诗</a:t>
            </a:r>
            <a:r>
              <a:rPr lang="zh-CN" altLang="en-US" sz="2600" dirty="0" smtClean="0">
                <a:solidFill>
                  <a:srgbClr val="0000FF"/>
                </a:solidFill>
                <a:latin typeface="Times New Roman" panose="02020603050405020304"/>
                <a:ea typeface="华文细黑" panose="02010600040101010101" charset="-122"/>
                <a:cs typeface="Times New Roman" panose="02020603050405020304"/>
              </a:rPr>
              <a:t>：“竹怜新雨后，山爱夕阳时</a:t>
            </a:r>
            <a:r>
              <a:rPr lang="zh-CN" altLang="en-US" sz="2600" dirty="0" smtClean="0">
                <a:solidFill>
                  <a:prstClr val="black"/>
                </a:solidFill>
                <a:latin typeface="Times New Roman" panose="02020603050405020304"/>
                <a:ea typeface="华文细黑" panose="02010600040101010101" charset="-122"/>
                <a:cs typeface="Times New Roman" panose="02020603050405020304"/>
              </a:rPr>
              <a:t>。”</a:t>
            </a:r>
            <a:endParaRPr lang="zh-CN" altLang="zh-CN" sz="1050" kern="100" dirty="0">
              <a:solidFill>
                <a:prstClr val="black"/>
              </a:solidFill>
              <a:latin typeface="宋体" panose="02010600030101010101" pitchFamily="2" charset="-122"/>
              <a:cs typeface="Courier New" panose="02070309020205020404"/>
            </a:endParaRPr>
          </a:p>
        </p:txBody>
      </p:sp>
      <p:cxnSp>
        <p:nvCxnSpPr>
          <p:cNvPr id="4" name="肘形连接符 3"/>
          <p:cNvCxnSpPr/>
          <p:nvPr/>
        </p:nvCxnSpPr>
        <p:spPr>
          <a:xfrm>
            <a:off x="6156176" y="411510"/>
            <a:ext cx="2664296" cy="432048"/>
          </a:xfrm>
          <a:prstGeom prst="bentConnector3">
            <a:avLst>
              <a:gd name="adj1" fmla="val 50000"/>
            </a:avLst>
          </a:prstGeom>
          <a:ln w="31750">
            <a:solidFill>
              <a:srgbClr val="FF0000"/>
            </a:solidFill>
          </a:ln>
        </p:spPr>
        <p:style>
          <a:lnRef idx="1">
            <a:schemeClr val="dk1"/>
          </a:lnRef>
          <a:fillRef idx="0">
            <a:schemeClr val="dk1"/>
          </a:fillRef>
          <a:effectRef idx="0">
            <a:schemeClr val="dk1"/>
          </a:effectRef>
          <a:fontRef idx="minor">
            <a:schemeClr val="tx1"/>
          </a:fontRef>
        </p:style>
      </p:cxnSp>
      <p:cxnSp>
        <p:nvCxnSpPr>
          <p:cNvPr id="9" name="肘形连接符 8"/>
          <p:cNvCxnSpPr/>
          <p:nvPr/>
        </p:nvCxnSpPr>
        <p:spPr>
          <a:xfrm>
            <a:off x="5868144" y="3507854"/>
            <a:ext cx="720080" cy="360040"/>
          </a:xfrm>
          <a:prstGeom prst="bentConnector3">
            <a:avLst>
              <a:gd name="adj1" fmla="val 50000"/>
            </a:avLst>
          </a:prstGeom>
          <a:ln w="31750">
            <a:solidFill>
              <a:srgbClr val="FF0000"/>
            </a:solidFill>
          </a:ln>
        </p:spPr>
        <p:style>
          <a:lnRef idx="1">
            <a:schemeClr val="dk1"/>
          </a:lnRef>
          <a:fillRef idx="0">
            <a:schemeClr val="dk1"/>
          </a:fillRef>
          <a:effectRef idx="0">
            <a:schemeClr val="dk1"/>
          </a:effectRef>
          <a:fontRef idx="minor">
            <a:schemeClr val="tx1"/>
          </a:fontRef>
        </p:style>
      </p:cxnSp>
      <p:cxnSp>
        <p:nvCxnSpPr>
          <p:cNvPr id="12" name="肘形连接符 11"/>
          <p:cNvCxnSpPr/>
          <p:nvPr/>
        </p:nvCxnSpPr>
        <p:spPr>
          <a:xfrm>
            <a:off x="7812360" y="3507854"/>
            <a:ext cx="720080" cy="432048"/>
          </a:xfrm>
          <a:prstGeom prst="bentConnector3">
            <a:avLst>
              <a:gd name="adj1" fmla="val 50000"/>
            </a:avLst>
          </a:prstGeom>
          <a:ln w="31750">
            <a:solidFill>
              <a:srgbClr val="FF0000"/>
            </a:solidFill>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135" y="99076"/>
            <a:ext cx="8705965"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panose="02020603050405020304"/>
                <a:ea typeface="华文细黑" panose="02010600040101010101" charset="-122"/>
                <a:cs typeface="Courier New" panose="02070309020205020404"/>
              </a:rPr>
              <a:t>3.</a:t>
            </a:r>
            <a:r>
              <a:rPr lang="zh-CN" altLang="zh-CN" sz="2600" b="1" kern="100" dirty="0">
                <a:solidFill>
                  <a:srgbClr val="FF0000"/>
                </a:solidFill>
                <a:latin typeface="Times New Roman" panose="02020603050405020304"/>
                <a:ea typeface="华文细黑" panose="02010600040101010101" charset="-122"/>
                <a:cs typeface="Times New Roman" panose="02020603050405020304"/>
              </a:rPr>
              <a:t>主、宾换位</a:t>
            </a:r>
            <a:r>
              <a:rPr lang="zh-CN" altLang="zh-CN" sz="2600" b="1" kern="100" dirty="0" smtClean="0">
                <a:solidFill>
                  <a:srgbClr val="FF0000"/>
                </a:solidFill>
                <a:latin typeface="Times New Roman" panose="02020603050405020304"/>
                <a:ea typeface="华文细黑" panose="02010600040101010101" charset="-122"/>
                <a:cs typeface="Times New Roman" panose="02020603050405020304"/>
              </a:rPr>
              <a:t>。</a:t>
            </a:r>
            <a:endParaRPr lang="en-US" altLang="zh-CN" sz="2600" b="1" kern="100" dirty="0" smtClean="0">
              <a:solidFill>
                <a:srgbClr val="FF0000"/>
              </a:solidFill>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叶</a:t>
            </a:r>
            <a:r>
              <a:rPr lang="zh-CN" altLang="zh-CN" sz="2600" kern="100" dirty="0">
                <a:latin typeface="Times New Roman" panose="02020603050405020304"/>
                <a:ea typeface="华文细黑" panose="02010600040101010101" charset="-122"/>
                <a:cs typeface="Times New Roman" panose="02020603050405020304"/>
              </a:rPr>
              <a:t>梦得《贺新郎》词：</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秋色渐将晚，霜信报黄花。</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显然是</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黄花报霜信</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的意思。这种主、宾换位的词序表面上仍是</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主</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动</a:t>
            </a:r>
            <a:r>
              <a:rPr lang="en-US" altLang="zh-CN" sz="2600" kern="100" dirty="0">
                <a:latin typeface="Times New Roman" panose="02020603050405020304"/>
                <a:ea typeface="华文细黑" panose="02010600040101010101" charset="-122"/>
                <a:cs typeface="Courier New" panose="02070309020205020404"/>
              </a:rPr>
              <a:t>——</a:t>
            </a:r>
            <a:r>
              <a:rPr lang="zh-CN" altLang="zh-CN" sz="2600" kern="100" dirty="0">
                <a:latin typeface="Times New Roman" panose="02020603050405020304"/>
                <a:ea typeface="华文细黑" panose="02010600040101010101" charset="-122"/>
                <a:cs typeface="Times New Roman" panose="02020603050405020304"/>
              </a:rPr>
              <a:t>宾</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的格式，但在意义上必须将它倒过来理解</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如</a:t>
            </a:r>
            <a:r>
              <a:rPr lang="zh-CN" altLang="zh-CN" sz="2600" kern="100" dirty="0">
                <a:latin typeface="Times New Roman" panose="02020603050405020304"/>
                <a:ea typeface="华文细黑" panose="02010600040101010101" charset="-122"/>
                <a:cs typeface="Times New Roman" panose="02020603050405020304"/>
              </a:rPr>
              <a:t>白居易《长恨歌》</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姊妹弟兄皆列土，可怜光彩生门</a:t>
            </a:r>
            <a:r>
              <a:rPr lang="zh-CN" altLang="zh-CN" sz="2600" kern="100" dirty="0" smtClean="0">
                <a:latin typeface="Times New Roman" panose="02020603050405020304"/>
                <a:ea typeface="华文细黑" panose="02010600040101010101" charset="-122"/>
                <a:cs typeface="Times New Roman" panose="02020603050405020304"/>
              </a:rPr>
              <a:t>户；</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en-US" altLang="zh-CN" sz="2600" kern="100" dirty="0" smtClean="0">
                <a:latin typeface="Times New Roman" panose="02020603050405020304"/>
                <a:ea typeface="华文细黑" panose="02010600040101010101" charset="-122"/>
                <a:cs typeface="Times New Roman" panose="02020603050405020304"/>
              </a:rPr>
              <a:t>    </a:t>
            </a:r>
            <a:r>
              <a:rPr lang="zh-CN" altLang="zh-CN" sz="2600" kern="100" dirty="0" smtClean="0">
                <a:latin typeface="Times New Roman" panose="02020603050405020304"/>
                <a:ea typeface="华文细黑" panose="02010600040101010101" charset="-122"/>
                <a:cs typeface="Times New Roman" panose="02020603050405020304"/>
              </a:rPr>
              <a:t>卢</a:t>
            </a:r>
            <a:r>
              <a:rPr lang="zh-CN" altLang="zh-CN" sz="2600" kern="100" dirty="0">
                <a:latin typeface="Times New Roman" panose="02020603050405020304"/>
                <a:ea typeface="华文细黑" panose="02010600040101010101" charset="-122"/>
                <a:cs typeface="Times New Roman" panose="02020603050405020304"/>
              </a:rPr>
              <a:t>纶《塞下曲》诗</a:t>
            </a:r>
            <a:r>
              <a:rPr lang="en-US" altLang="zh-CN" sz="2600" kern="100" dirty="0">
                <a:latin typeface="宋体" panose="02010600030101010101" pitchFamily="2" charset="-122"/>
                <a:ea typeface="华文细黑" panose="02010600040101010101" charset="-122"/>
                <a:cs typeface="Times New Roman" panose="02020603050405020304"/>
              </a:rPr>
              <a:t>“</a:t>
            </a:r>
            <a:r>
              <a:rPr lang="zh-CN" altLang="zh-CN" sz="2600" kern="100" dirty="0">
                <a:latin typeface="Times New Roman" panose="02020603050405020304"/>
                <a:ea typeface="华文细黑" panose="02010600040101010101" charset="-122"/>
                <a:cs typeface="Times New Roman" panose="02020603050405020304"/>
              </a:rPr>
              <a:t>林暗草惊风，将军夜引弓</a:t>
            </a:r>
            <a:r>
              <a:rPr lang="en-US" altLang="zh-CN" sz="2600" kern="100" dirty="0" smtClean="0">
                <a:latin typeface="宋体" panose="02010600030101010101" pitchFamily="2" charset="-122"/>
                <a:ea typeface="华文细黑" panose="02010600040101010101" charset="-122"/>
                <a:cs typeface="Times New Roman" panose="02020603050405020304"/>
              </a:rPr>
              <a:t>”</a:t>
            </a:r>
            <a:r>
              <a:rPr lang="en-US" altLang="zh-CN" sz="2600" kern="100" dirty="0" smtClean="0">
                <a:latin typeface="Times New Roman" panose="02020603050405020304"/>
                <a:ea typeface="华文细黑" panose="02010600040101010101" charset="-122"/>
                <a:cs typeface="Courier New" panose="02070309020205020404"/>
              </a:rPr>
              <a:t> </a:t>
            </a:r>
            <a:r>
              <a:rPr lang="zh-CN" altLang="zh-CN" sz="2600" kern="100" dirty="0" smtClean="0">
                <a:latin typeface="Times New Roman" panose="02020603050405020304"/>
                <a:ea typeface="华文细黑" panose="02010600040101010101" charset="-122"/>
                <a:cs typeface="Times New Roman" panose="02020603050405020304"/>
              </a:rPr>
              <a:t>等。</a:t>
            </a:r>
            <a:endParaRPr lang="en-US" altLang="zh-CN" sz="2600" kern="100" dirty="0" smtClean="0">
              <a:latin typeface="Times New Roman" panose="02020603050405020304"/>
              <a:ea typeface="华文细黑" panose="02010600040101010101" charset="-122"/>
              <a:cs typeface="Times New Roman" panose="02020603050405020304"/>
            </a:endParaRPr>
          </a:p>
        </p:txBody>
      </p:sp>
      <p:cxnSp>
        <p:nvCxnSpPr>
          <p:cNvPr id="5" name="直接连接符 4"/>
          <p:cNvCxnSpPr/>
          <p:nvPr/>
        </p:nvCxnSpPr>
        <p:spPr>
          <a:xfrm>
            <a:off x="6346671" y="3675489"/>
            <a:ext cx="244827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3635896" y="4312131"/>
            <a:ext cx="1656184" cy="0"/>
          </a:xfrm>
          <a:prstGeom prst="line">
            <a:avLst/>
          </a:prstGeom>
        </p:spPr>
        <p:style>
          <a:lnRef idx="3">
            <a:schemeClr val="accent2"/>
          </a:lnRef>
          <a:fillRef idx="0">
            <a:schemeClr val="accent2"/>
          </a:fillRef>
          <a:effectRef idx="2">
            <a:schemeClr val="accent2"/>
          </a:effectRef>
          <a:fontRef idx="minor">
            <a:schemeClr val="tx1"/>
          </a:fontRef>
        </p:style>
      </p:cxnSp>
      <p:sp>
        <p:nvSpPr>
          <p:cNvPr id="4" name="矩形 3"/>
          <p:cNvSpPr/>
          <p:nvPr/>
        </p:nvSpPr>
        <p:spPr>
          <a:xfrm>
            <a:off x="567055" y="4471035"/>
            <a:ext cx="7793355" cy="460375"/>
          </a:xfrm>
          <a:prstGeom prst="rect">
            <a:avLst/>
          </a:prstGeom>
          <a:solidFill>
            <a:srgbClr val="FFFF00"/>
          </a:solidFill>
        </p:spPr>
        <p:txBody>
          <a:bodyPr wrap="square">
            <a:spAutoFit/>
          </a:bodyPr>
          <a:lstStyle/>
          <a:p>
            <a:r>
              <a:rPr lang="zh-CN" sz="2400" b="1" dirty="0">
                <a:solidFill>
                  <a:srgbClr val="FF0000"/>
                </a:solidFill>
              </a:rPr>
              <a:t>林中昏暗风吹草动令人惊，将军夜中搭箭拉弓显神勇。</a:t>
            </a:r>
            <a:endParaRPr lang="zh-CN" sz="24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662" y="91370"/>
            <a:ext cx="8705965"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panose="02020603050405020304"/>
                <a:ea typeface="华文细黑" panose="02010600040101010101" charset="-122"/>
                <a:cs typeface="Courier New" panose="02070309020205020404"/>
              </a:rPr>
              <a:t>4.</a:t>
            </a:r>
            <a:r>
              <a:rPr lang="zh-CN" altLang="zh-CN" sz="2600" b="1" kern="100" dirty="0">
                <a:solidFill>
                  <a:srgbClr val="FF0000"/>
                </a:solidFill>
                <a:latin typeface="Times New Roman" panose="02020603050405020304"/>
                <a:ea typeface="华文细黑" panose="02010600040101010101" charset="-122"/>
                <a:cs typeface="Times New Roman" panose="02020603050405020304"/>
              </a:rPr>
              <a:t>定语的位</a:t>
            </a:r>
            <a:r>
              <a:rPr lang="zh-CN" altLang="zh-CN" sz="2600" b="1" kern="100" dirty="0" smtClean="0">
                <a:solidFill>
                  <a:srgbClr val="FF0000"/>
                </a:solidFill>
                <a:latin typeface="Times New Roman" panose="02020603050405020304"/>
                <a:ea typeface="华文细黑" panose="02010600040101010101" charset="-122"/>
                <a:cs typeface="Times New Roman" panose="02020603050405020304"/>
              </a:rPr>
              <a:t>置</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诗</a:t>
            </a:r>
            <a:r>
              <a:rPr lang="zh-CN" altLang="zh-CN" sz="2600" kern="100" dirty="0">
                <a:latin typeface="Times New Roman" panose="02020603050405020304"/>
                <a:ea typeface="华文细黑" panose="02010600040101010101" charset="-122"/>
                <a:cs typeface="Times New Roman" panose="02020603050405020304"/>
              </a:rPr>
              <a:t>词曲定语的位置却相当灵活，往往可以离开它所修饰的中心语而挪前挪后</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2600" kern="100" dirty="0">
              <a:latin typeface="宋体" panose="02010600030101010101" pitchFamily="2" charset="-122"/>
              <a:cs typeface="Courier New" panose="02070309020205020404"/>
            </a:endParaRPr>
          </a:p>
          <a:p>
            <a:pPr algn="just">
              <a:lnSpc>
                <a:spcPct val="150000"/>
              </a:lnSpc>
              <a:spcAft>
                <a:spcPts val="0"/>
              </a:spcAft>
            </a:pPr>
            <a:r>
              <a:rPr lang="en-US" altLang="zh-CN" sz="2600" b="1" kern="100" dirty="0">
                <a:solidFill>
                  <a:srgbClr val="FF0000"/>
                </a:solidFill>
                <a:latin typeface="宋体" panose="02010600030101010101" pitchFamily="2" charset="-122"/>
                <a:ea typeface="华文细黑" panose="02010600040101010101" charset="-122"/>
                <a:cs typeface="Times New Roman" panose="02020603050405020304"/>
              </a:rPr>
              <a:t>①</a:t>
            </a:r>
            <a:r>
              <a:rPr lang="zh-CN" altLang="zh-CN" sz="2600" b="1" kern="100" dirty="0">
                <a:solidFill>
                  <a:srgbClr val="FF0000"/>
                </a:solidFill>
                <a:latin typeface="Times New Roman" panose="02020603050405020304"/>
                <a:ea typeface="华文细黑" panose="02010600040101010101" charset="-122"/>
                <a:cs typeface="Times New Roman" panose="02020603050405020304"/>
              </a:rPr>
              <a:t>定语挪前</a:t>
            </a:r>
            <a:r>
              <a:rPr lang="zh-CN" altLang="zh-CN" sz="2600" b="1" kern="100" dirty="0" smtClean="0">
                <a:solidFill>
                  <a:srgbClr val="FF0000"/>
                </a:solidFill>
                <a:latin typeface="Times New Roman" panose="02020603050405020304"/>
                <a:ea typeface="华文细黑" panose="02010600040101010101" charset="-122"/>
                <a:cs typeface="Times New Roman" panose="02020603050405020304"/>
              </a:rPr>
              <a:t>。</a:t>
            </a:r>
            <a:endParaRPr lang="en-US" altLang="zh-CN" sz="2600" b="1" kern="100" dirty="0" smtClean="0">
              <a:solidFill>
                <a:srgbClr val="FF0000"/>
              </a:solidFill>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400" kern="100" dirty="0" smtClean="0">
                <a:latin typeface="Times New Roman" panose="02020603050405020304"/>
                <a:ea typeface="华文细黑" panose="02010600040101010101" charset="-122"/>
                <a:cs typeface="Times New Roman" panose="02020603050405020304"/>
              </a:rPr>
              <a:t>王</a:t>
            </a:r>
            <a:r>
              <a:rPr lang="zh-CN" altLang="zh-CN" sz="2400" kern="100" dirty="0">
                <a:latin typeface="Times New Roman" panose="02020603050405020304"/>
                <a:ea typeface="华文细黑" panose="02010600040101010101" charset="-122"/>
                <a:cs typeface="Times New Roman" panose="02020603050405020304"/>
              </a:rPr>
              <a:t>昌龄《从军行》诗：</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青海长云暗雪山，孤城遥望玉门关</a:t>
            </a:r>
            <a:r>
              <a:rPr lang="zh-CN" altLang="zh-CN" sz="2400" kern="100" dirty="0" smtClean="0">
                <a:latin typeface="Times New Roman" panose="02020603050405020304"/>
                <a:ea typeface="华文细黑" panose="02010600040101010101" charset="-122"/>
                <a:cs typeface="Times New Roman" panose="02020603050405020304"/>
              </a:rPr>
              <a:t>。</a:t>
            </a:r>
            <a:endParaRPr lang="en-US" altLang="zh-CN" sz="24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en-US" altLang="zh-CN" sz="2400" kern="100" dirty="0" smtClean="0">
                <a:solidFill>
                  <a:srgbClr val="0000FF"/>
                </a:solidFill>
                <a:latin typeface="宋体" panose="02010600030101010101" pitchFamily="2" charset="-122"/>
                <a:ea typeface="华文细黑" panose="02010600040101010101" charset="-122"/>
                <a:cs typeface="Times New Roman" panose="02020603050405020304"/>
              </a:rPr>
              <a:t>“</a:t>
            </a:r>
            <a:r>
              <a:rPr lang="zh-CN" altLang="zh-CN" sz="2400" kern="100" dirty="0">
                <a:solidFill>
                  <a:srgbClr val="0000FF"/>
                </a:solidFill>
                <a:latin typeface="Times New Roman" panose="02020603050405020304"/>
                <a:ea typeface="华文细黑" panose="02010600040101010101" charset="-122"/>
                <a:cs typeface="Times New Roman" panose="02020603050405020304"/>
              </a:rPr>
              <a:t>孤城</a:t>
            </a:r>
            <a:r>
              <a:rPr lang="en-US" altLang="zh-CN" sz="2400" kern="100" dirty="0">
                <a:solidFill>
                  <a:srgbClr val="0000FF"/>
                </a:solidFill>
                <a:latin typeface="宋体" panose="02010600030101010101" pitchFamily="2" charset="-122"/>
                <a:ea typeface="华文细黑" panose="02010600040101010101" charset="-122"/>
                <a:cs typeface="Times New Roman" panose="02020603050405020304"/>
              </a:rPr>
              <a:t>”</a:t>
            </a:r>
            <a:r>
              <a:rPr lang="zh-CN" altLang="zh-CN" sz="2400" kern="100" dirty="0">
                <a:solidFill>
                  <a:srgbClr val="0000FF"/>
                </a:solidFill>
                <a:latin typeface="Times New Roman" panose="02020603050405020304"/>
                <a:ea typeface="华文细黑" panose="02010600040101010101" charset="-122"/>
                <a:cs typeface="Times New Roman" panose="02020603050405020304"/>
              </a:rPr>
              <a:t>即指玉门</a:t>
            </a:r>
            <a:r>
              <a:rPr lang="zh-CN" altLang="zh-CN" sz="2400" kern="100" dirty="0" smtClean="0">
                <a:solidFill>
                  <a:srgbClr val="0000FF"/>
                </a:solidFill>
                <a:latin typeface="Times New Roman" panose="02020603050405020304"/>
                <a:ea typeface="华文细黑" panose="02010600040101010101" charset="-122"/>
                <a:cs typeface="Times New Roman" panose="02020603050405020304"/>
              </a:rPr>
              <a:t>关</a:t>
            </a:r>
            <a:r>
              <a:rPr lang="zh-CN" altLang="en-US" sz="2400" kern="100" dirty="0" smtClean="0">
                <a:latin typeface="宋体" panose="02010600030101010101" pitchFamily="2" charset="-122"/>
                <a:ea typeface="华文细黑" panose="02010600040101010101" charset="-122"/>
                <a:cs typeface="Times New Roman" panose="02020603050405020304"/>
              </a:rPr>
              <a:t>，</a:t>
            </a:r>
            <a:r>
              <a:rPr lang="en-US" altLang="zh-CN" sz="2400" kern="100" dirty="0" smtClean="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玉门关</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的同位性定</a:t>
            </a:r>
            <a:r>
              <a:rPr lang="zh-CN" altLang="zh-CN" sz="2400" kern="100" dirty="0" smtClean="0">
                <a:latin typeface="Times New Roman" panose="02020603050405020304"/>
                <a:ea typeface="华文细黑" panose="02010600040101010101" charset="-122"/>
                <a:cs typeface="Times New Roman" panose="02020603050405020304"/>
              </a:rPr>
              <a:t>语</a:t>
            </a:r>
            <a:r>
              <a:rPr lang="zh-CN" altLang="en-US" sz="2400" kern="100" dirty="0" smtClean="0">
                <a:latin typeface="Times New Roman" panose="02020603050405020304"/>
                <a:ea typeface="华文细黑" panose="02010600040101010101" charset="-122"/>
                <a:cs typeface="Times New Roman" panose="02020603050405020304"/>
              </a:rPr>
              <a:t>。</a:t>
            </a:r>
            <a:endParaRPr lang="en-US" altLang="zh-CN" sz="24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400" kern="100" dirty="0" smtClean="0">
                <a:latin typeface="Times New Roman" panose="02020603050405020304"/>
                <a:ea typeface="华文细黑" panose="02010600040101010101" charset="-122"/>
                <a:cs typeface="Times New Roman" panose="02020603050405020304"/>
              </a:rPr>
              <a:t>却</a:t>
            </a:r>
            <a:r>
              <a:rPr lang="zh-CN" altLang="zh-CN" sz="2400" kern="100" dirty="0">
                <a:latin typeface="Times New Roman" panose="02020603050405020304"/>
                <a:ea typeface="华文细黑" panose="02010600040101010101" charset="-122"/>
                <a:cs typeface="Times New Roman" panose="02020603050405020304"/>
              </a:rPr>
              <a:t>被挪在动词</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遥望</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之前，很容易使人误解为站在另一座孤城上遥望玉门关</a:t>
            </a:r>
            <a:r>
              <a:rPr lang="zh-CN" altLang="zh-CN" sz="2400" kern="100" dirty="0" smtClean="0">
                <a:latin typeface="Times New Roman" panose="02020603050405020304"/>
                <a:ea typeface="华文细黑" panose="02010600040101010101" charset="-122"/>
                <a:cs typeface="Times New Roman" panose="02020603050405020304"/>
              </a:rPr>
              <a:t>。</a:t>
            </a:r>
            <a:endParaRPr lang="zh-CN" altLang="zh-CN" sz="240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555526"/>
            <a:ext cx="8748591" cy="3462486"/>
          </a:xfrm>
          <a:prstGeom prst="rect">
            <a:avLst/>
          </a:prstGeom>
          <a:noFill/>
        </p:spPr>
        <p:txBody>
          <a:bodyPr wrap="square" rtlCol="0">
            <a:spAutoFit/>
          </a:bodyPr>
          <a:lstStyle/>
          <a:p>
            <a:pPr algn="just">
              <a:lnSpc>
                <a:spcPct val="150000"/>
              </a:lnSpc>
              <a:spcAft>
                <a:spcPts val="0"/>
              </a:spcAft>
            </a:pPr>
            <a:r>
              <a:rPr lang="en-US" altLang="zh-CN" sz="2600" kern="100" dirty="0">
                <a:solidFill>
                  <a:srgbClr val="FF0000"/>
                </a:solidFill>
                <a:latin typeface="宋体" panose="02010600030101010101" pitchFamily="2" charset="-122"/>
                <a:ea typeface="华文细黑" panose="02010600040101010101" charset="-122"/>
                <a:cs typeface="Times New Roman" panose="02020603050405020304"/>
              </a:rPr>
              <a:t>②</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定语挪后</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400" kern="100" dirty="0" smtClean="0">
                <a:latin typeface="Times New Roman" panose="02020603050405020304"/>
                <a:ea typeface="华文细黑" panose="02010600040101010101" charset="-122"/>
                <a:cs typeface="Times New Roman" panose="02020603050405020304"/>
              </a:rPr>
              <a:t>李</a:t>
            </a:r>
            <a:r>
              <a:rPr lang="zh-CN" altLang="zh-CN" sz="2400" kern="100" dirty="0">
                <a:latin typeface="Times New Roman" panose="02020603050405020304"/>
                <a:ea typeface="华文细黑" panose="02010600040101010101" charset="-122"/>
                <a:cs typeface="Times New Roman" panose="02020603050405020304"/>
              </a:rPr>
              <a:t>白《梦游天姥吟留别</a:t>
            </a:r>
            <a:r>
              <a:rPr lang="zh-CN" altLang="zh-CN" sz="2400" kern="100" dirty="0" smtClean="0">
                <a:latin typeface="Times New Roman" panose="02020603050405020304"/>
                <a:ea typeface="华文细黑" panose="02010600040101010101" charset="-122"/>
                <a:cs typeface="Times New Roman" panose="02020603050405020304"/>
              </a:rPr>
              <a:t>》</a:t>
            </a:r>
            <a:r>
              <a:rPr lang="en-US" altLang="zh-CN" sz="2400" kern="100" dirty="0" smtClean="0">
                <a:latin typeface="宋体" panose="02010600030101010101" pitchFamily="2" charset="-122"/>
                <a:ea typeface="华文细黑" panose="02010600040101010101" charset="-122"/>
                <a:cs typeface="Times New Roman" panose="02020603050405020304"/>
              </a:rPr>
              <a:t>“</a:t>
            </a:r>
            <a:r>
              <a:rPr lang="zh-CN" altLang="zh-CN" sz="2400" kern="100" dirty="0">
                <a:solidFill>
                  <a:srgbClr val="0000FF"/>
                </a:solidFill>
                <a:latin typeface="Times New Roman" panose="02020603050405020304"/>
                <a:ea typeface="华文细黑" panose="02010600040101010101" charset="-122"/>
                <a:cs typeface="Times New Roman" panose="02020603050405020304"/>
              </a:rPr>
              <a:t>我欲因之梦吴越，一夜飞度镜湖月。</a:t>
            </a:r>
            <a:r>
              <a:rPr lang="en-US" altLang="zh-CN" sz="2400" kern="100" dirty="0" smtClean="0">
                <a:latin typeface="宋体" panose="02010600030101010101" pitchFamily="2" charset="-122"/>
                <a:ea typeface="华文细黑" panose="02010600040101010101" charset="-122"/>
                <a:cs typeface="Times New Roman" panose="02020603050405020304"/>
              </a:rPr>
              <a:t>”</a:t>
            </a:r>
            <a:endParaRPr lang="en-US" altLang="zh-CN" sz="2400" kern="100" dirty="0" smtClean="0">
              <a:latin typeface="宋体" panose="02010600030101010101" pitchFamily="2" charset="-122"/>
              <a:ea typeface="华文细黑" panose="02010600040101010101" charset="-122"/>
              <a:cs typeface="Times New Roman" panose="02020603050405020304"/>
            </a:endParaRPr>
          </a:p>
          <a:p>
            <a:pPr algn="just">
              <a:lnSpc>
                <a:spcPct val="150000"/>
              </a:lnSpc>
              <a:spcAft>
                <a:spcPts val="0"/>
              </a:spcAft>
            </a:pPr>
            <a:r>
              <a:rPr lang="zh-CN" altLang="zh-CN" sz="2400" kern="100" dirty="0" smtClean="0">
                <a:latin typeface="Times New Roman" panose="02020603050405020304"/>
                <a:ea typeface="华文细黑" panose="02010600040101010101" charset="-122"/>
                <a:cs typeface="Times New Roman" panose="02020603050405020304"/>
              </a:rPr>
              <a:t>意</a:t>
            </a:r>
            <a:r>
              <a:rPr lang="zh-CN" altLang="zh-CN" sz="2400" kern="100" dirty="0">
                <a:latin typeface="Times New Roman" panose="02020603050405020304"/>
                <a:ea typeface="华文细黑" panose="02010600040101010101" charset="-122"/>
                <a:cs typeface="Times New Roman" panose="02020603050405020304"/>
              </a:rPr>
              <a:t>即</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一月夜飞度镜湖</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月夜</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这个偏正词组本为句首的时间状语，现被分拆为二，定语</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月</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远离中心语而居于句末，仿佛成了宾语的中心部分，但作者</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飞度</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的显然只能是</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镜湖</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，而不可能是</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月</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smtClean="0">
                <a:latin typeface="Times New Roman" panose="02020603050405020304"/>
                <a:ea typeface="华文细黑" panose="02010600040101010101" charset="-122"/>
                <a:cs typeface="Times New Roman" panose="02020603050405020304"/>
              </a:rPr>
              <a:t>。</a:t>
            </a:r>
            <a:endParaRPr lang="en-US" altLang="zh-CN" sz="2400" kern="100" dirty="0" smtClean="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0"/>
            <a:ext cx="8733983" cy="5216813"/>
          </a:xfrm>
          <a:prstGeom prst="rect">
            <a:avLst/>
          </a:prstGeom>
        </p:spPr>
        <p:txBody>
          <a:bodyPr>
            <a:spAutoFit/>
          </a:bodyPr>
          <a:lstStyle/>
          <a:p>
            <a:pPr lvl="0" algn="just">
              <a:lnSpc>
                <a:spcPct val="150000"/>
              </a:lnSpc>
            </a:pPr>
            <a:r>
              <a:rPr lang="zh-CN" altLang="zh-CN" sz="2600" kern="100" dirty="0">
                <a:solidFill>
                  <a:prstClr val="black"/>
                </a:solidFill>
                <a:latin typeface="Times New Roman" panose="02020603050405020304"/>
                <a:ea typeface="华文细黑" panose="02010600040101010101" charset="-122"/>
                <a:cs typeface="Times New Roman" panose="02020603050405020304"/>
              </a:rPr>
              <a:t>古人写诗改变词序语序，固然出于</a:t>
            </a:r>
            <a:r>
              <a:rPr lang="zh-CN" altLang="zh-CN" sz="2600" kern="100" dirty="0">
                <a:solidFill>
                  <a:srgbClr val="0000FF"/>
                </a:solidFill>
                <a:latin typeface="Times New Roman" panose="02020603050405020304"/>
                <a:ea typeface="华文细黑" panose="02010600040101010101" charset="-122"/>
                <a:cs typeface="Times New Roman" panose="02020603050405020304"/>
              </a:rPr>
              <a:t>诗歌语言新奇的需要</a:t>
            </a:r>
            <a:r>
              <a:rPr lang="zh-CN" altLang="zh-CN" sz="2600" kern="100" dirty="0">
                <a:solidFill>
                  <a:prstClr val="black"/>
                </a:solidFill>
                <a:latin typeface="Times New Roman" panose="02020603050405020304"/>
                <a:ea typeface="华文细黑" panose="02010600040101010101" charset="-122"/>
                <a:cs typeface="Times New Roman" panose="02020603050405020304"/>
              </a:rPr>
              <a:t>，但更主要的是出于以下需要</a:t>
            </a:r>
            <a:r>
              <a:rPr lang="zh-CN" altLang="zh-CN" sz="2600" kern="100" dirty="0" smtClean="0">
                <a:solidFill>
                  <a:prstClr val="black"/>
                </a:solidFill>
                <a:latin typeface="Times New Roman" panose="02020603050405020304"/>
                <a:ea typeface="华文细黑" panose="02010600040101010101" charset="-122"/>
                <a:cs typeface="Times New Roman" panose="02020603050405020304"/>
              </a:rPr>
              <a:t>：</a:t>
            </a:r>
            <a:endParaRPr lang="en-US" altLang="zh-CN" sz="2600" kern="100" dirty="0">
              <a:latin typeface="宋体" panose="02010600030101010101" pitchFamily="2" charset="-122"/>
              <a:cs typeface="Courier New" panose="02070309020205020404"/>
            </a:endParaRPr>
          </a:p>
          <a:p>
            <a:pPr algn="just">
              <a:lnSpc>
                <a:spcPct val="150000"/>
              </a:lnSpc>
              <a:spcAft>
                <a:spcPts val="0"/>
              </a:spcAft>
            </a:pPr>
            <a:r>
              <a:rPr lang="zh-CN" altLang="zh-CN" sz="2600" kern="100" dirty="0">
                <a:solidFill>
                  <a:srgbClr val="0000FF"/>
                </a:solidFill>
                <a:latin typeface="Times New Roman" panose="02020603050405020304"/>
                <a:ea typeface="华文细黑" panose="02010600040101010101" charset="-122"/>
                <a:cs typeface="Times New Roman" panose="02020603050405020304"/>
              </a:rPr>
              <a:t>第一，声律的要求</a:t>
            </a:r>
            <a:r>
              <a:rPr lang="zh-CN" altLang="zh-CN" sz="2600" kern="100" dirty="0" smtClean="0">
                <a:latin typeface="Times New Roman" panose="02020603050405020304"/>
                <a:ea typeface="华文细黑" panose="02010600040101010101" charset="-122"/>
                <a:cs typeface="Times New Roman" panose="02020603050405020304"/>
              </a:rPr>
              <a:t>。</a:t>
            </a:r>
            <a:endParaRPr lang="en-US" altLang="zh-CN" sz="26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400" kern="100" dirty="0" smtClean="0">
                <a:latin typeface="Times New Roman" panose="02020603050405020304"/>
                <a:ea typeface="华文细黑" panose="02010600040101010101" charset="-122"/>
                <a:cs typeface="Times New Roman" panose="02020603050405020304"/>
              </a:rPr>
              <a:t>初</a:t>
            </a:r>
            <a:r>
              <a:rPr lang="zh-CN" altLang="zh-CN" sz="2400" kern="100" dirty="0">
                <a:latin typeface="Times New Roman" panose="02020603050405020304"/>
                <a:ea typeface="华文细黑" panose="02010600040101010101" charset="-122"/>
                <a:cs typeface="Times New Roman" panose="02020603050405020304"/>
              </a:rPr>
              <a:t>、盛唐成熟的</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近体诗</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和后来的词曲，除押韵和字数限制外，还要讲究平仄的调配和对仗的工稳。为了符合声律的要求，诗人便不得不在词序安排上作出变通</a:t>
            </a:r>
            <a:r>
              <a:rPr lang="zh-CN" altLang="zh-CN" sz="2400" kern="100" dirty="0" smtClean="0">
                <a:latin typeface="Times New Roman" panose="02020603050405020304"/>
                <a:ea typeface="华文细黑" panose="02010600040101010101" charset="-122"/>
                <a:cs typeface="Times New Roman" panose="02020603050405020304"/>
              </a:rPr>
              <a:t>。</a:t>
            </a:r>
            <a:endParaRPr lang="en-US" altLang="zh-CN" sz="2400" kern="100" dirty="0" smtClean="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400" kern="100" dirty="0" smtClean="0">
                <a:latin typeface="Times New Roman" panose="02020603050405020304"/>
                <a:ea typeface="华文细黑" panose="02010600040101010101" charset="-122"/>
                <a:cs typeface="Times New Roman" panose="02020603050405020304"/>
              </a:rPr>
              <a:t>如</a:t>
            </a:r>
            <a:r>
              <a:rPr lang="zh-CN" altLang="zh-CN" sz="2400" kern="100" dirty="0">
                <a:latin typeface="Times New Roman" panose="02020603050405020304"/>
                <a:ea typeface="华文细黑" panose="02010600040101010101" charset="-122"/>
                <a:cs typeface="Times New Roman" panose="02020603050405020304"/>
              </a:rPr>
              <a:t>晁无咎《临江仙》词</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水穷行到处，云起坐看时</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二句，本是套用的王维《终南别业》诗的成句。王诗正作</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a:latin typeface="Times New Roman" panose="02020603050405020304"/>
                <a:ea typeface="华文细黑" panose="02010600040101010101" charset="-122"/>
                <a:cs typeface="Times New Roman" panose="02020603050405020304"/>
              </a:rPr>
              <a:t>行到水穷处，坐看云起时</a:t>
            </a:r>
            <a:r>
              <a:rPr lang="en-US" altLang="zh-CN" sz="2400" kern="100" dirty="0">
                <a:latin typeface="宋体" panose="02010600030101010101" pitchFamily="2" charset="-122"/>
                <a:ea typeface="华文细黑" panose="02010600040101010101" charset="-122"/>
                <a:cs typeface="Times New Roman" panose="02020603050405020304"/>
              </a:rPr>
              <a:t>”</a:t>
            </a:r>
            <a:r>
              <a:rPr lang="zh-CN" altLang="zh-CN" sz="2400" kern="100" dirty="0" smtClean="0">
                <a:latin typeface="Times New Roman" panose="02020603050405020304"/>
                <a:ea typeface="华文细黑" panose="02010600040101010101" charset="-122"/>
                <a:cs typeface="Times New Roman" panose="02020603050405020304"/>
              </a:rPr>
              <a:t>。</a:t>
            </a:r>
            <a:endParaRPr lang="zh-CN" altLang="zh-CN" sz="240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Text Box 2"/>
          <p:cNvSpPr txBox="1">
            <a:spLocks noChangeArrowheads="1"/>
          </p:cNvSpPr>
          <p:nvPr/>
        </p:nvSpPr>
        <p:spPr bwMode="auto">
          <a:xfrm>
            <a:off x="0" y="300038"/>
            <a:ext cx="8991600" cy="1754326"/>
          </a:xfrm>
          <a:prstGeom prst="rect">
            <a:avLst/>
          </a:prstGeom>
          <a:noFill/>
          <a:ln w="9525">
            <a:noFill/>
            <a:miter lim="800000"/>
          </a:ln>
        </p:spPr>
        <p:txBody>
          <a:bodyPr>
            <a:spAutoFit/>
          </a:bodyPr>
          <a:lstStyle/>
          <a:p>
            <a:r>
              <a:rPr lang="en-US" altLang="zh-CN" b="1">
                <a:solidFill>
                  <a:srgbClr val="0000CC"/>
                </a:solidFill>
                <a:latin typeface="黑体" panose="02010609060101010101" pitchFamily="49" charset="-122"/>
                <a:ea typeface="黑体" panose="02010609060101010101" pitchFamily="49" charset="-122"/>
              </a:rPr>
              <a:t>1.</a:t>
            </a:r>
            <a:r>
              <a:rPr lang="zh-CN" altLang="en-US" b="1">
                <a:solidFill>
                  <a:srgbClr val="0000CC"/>
                </a:solidFill>
                <a:latin typeface="黑体" panose="02010609060101010101" pitchFamily="49" charset="-122"/>
                <a:ea typeface="黑体" panose="02010609060101010101" pitchFamily="49" charset="-122"/>
              </a:rPr>
              <a:t>把握山水田园诗的思想内容和思想感情</a:t>
            </a:r>
            <a:r>
              <a:rPr lang="zh-CN" altLang="en-US" b="1">
                <a:latin typeface="黑体" panose="02010609060101010101" pitchFamily="49" charset="-122"/>
                <a:ea typeface="黑体" panose="02010609060101010101" pitchFamily="49" charset="-122"/>
              </a:rPr>
              <a:t>：</a:t>
            </a:r>
            <a:endParaRPr lang="zh-CN" altLang="en-US" b="1">
              <a:latin typeface="黑体" panose="02010609060101010101" pitchFamily="49" charset="-122"/>
              <a:ea typeface="黑体" panose="02010609060101010101" pitchFamily="49" charset="-122"/>
            </a:endParaRPr>
          </a:p>
          <a:p>
            <a:r>
              <a:rPr lang="zh-CN" altLang="en-US" b="1">
                <a:latin typeface="黑体" panose="02010609060101010101" pitchFamily="49" charset="-122"/>
                <a:ea typeface="黑体" panose="02010609060101010101" pitchFamily="49" charset="-122"/>
              </a:rPr>
              <a:t>   </a:t>
            </a:r>
            <a:r>
              <a:rPr lang="zh-CN" altLang="en-US" b="1">
                <a:solidFill>
                  <a:srgbClr val="FF0000"/>
                </a:solidFill>
                <a:latin typeface="黑体" panose="02010609060101010101" pitchFamily="49" charset="-122"/>
                <a:ea typeface="黑体" panose="02010609060101010101" pitchFamily="49" charset="-122"/>
              </a:rPr>
              <a:t>通过描写壮美山河，自然风光，表现自然之美，表达热爱生活、自然或祖国山河的激情。</a:t>
            </a:r>
            <a:endParaRPr lang="zh-CN" altLang="en-US" b="1">
              <a:solidFill>
                <a:srgbClr val="FF0000"/>
              </a:solidFill>
              <a:latin typeface="黑体" panose="02010609060101010101" pitchFamily="49" charset="-122"/>
              <a:ea typeface="黑体" panose="02010609060101010101" pitchFamily="49" charset="-122"/>
            </a:endParaRPr>
          </a:p>
          <a:p>
            <a:r>
              <a:rPr lang="zh-CN" altLang="en-US" b="1">
                <a:solidFill>
                  <a:srgbClr val="FF0000"/>
                </a:solidFill>
                <a:latin typeface="黑体" panose="02010609060101010101" pitchFamily="49" charset="-122"/>
                <a:ea typeface="黑体" panose="02010609060101010101" pitchFamily="49" charset="-122"/>
              </a:rPr>
              <a:t>   通过对山水田园生活的描写，表达淡泊名利，追求闲适、恬淡的隐居生活，厌恶和鄙视黑暗社会的思想感情。</a:t>
            </a:r>
            <a:endParaRPr lang="zh-CN" altLang="en-US" b="1">
              <a:solidFill>
                <a:srgbClr val="FF0000"/>
              </a:solidFill>
              <a:latin typeface="黑体" panose="02010609060101010101" pitchFamily="49" charset="-122"/>
              <a:ea typeface="黑体" panose="02010609060101010101" pitchFamily="49" charset="-122"/>
            </a:endParaRPr>
          </a:p>
          <a:p>
            <a:r>
              <a:rPr lang="zh-CN" altLang="en-US" b="1">
                <a:solidFill>
                  <a:srgbClr val="FF0000"/>
                </a:solidFill>
                <a:latin typeface="黑体" panose="02010609060101010101" pitchFamily="49" charset="-122"/>
                <a:ea typeface="黑体" panose="02010609060101010101" pitchFamily="49" charset="-122"/>
              </a:rPr>
              <a:t>   通过对景物描写和诗人对生活的思考，对自身处境的感叹．</a:t>
            </a:r>
            <a:endParaRPr lang="zh-CN" altLang="en-US" b="1">
              <a:solidFill>
                <a:srgbClr val="FF0000"/>
              </a:solidFill>
              <a:latin typeface="黑体" panose="02010609060101010101" pitchFamily="49" charset="-122"/>
              <a:ea typeface="黑体" panose="02010609060101010101" pitchFamily="49" charset="-122"/>
            </a:endParaRPr>
          </a:p>
        </p:txBody>
      </p:sp>
      <p:sp>
        <p:nvSpPr>
          <p:cNvPr id="13315" name="Rectangle 3"/>
          <p:cNvSpPr>
            <a:spLocks noChangeArrowheads="1"/>
          </p:cNvSpPr>
          <p:nvPr/>
        </p:nvSpPr>
        <p:spPr bwMode="auto">
          <a:xfrm>
            <a:off x="0" y="0"/>
            <a:ext cx="1988045" cy="523220"/>
          </a:xfrm>
          <a:prstGeom prst="rect">
            <a:avLst/>
          </a:prstGeom>
          <a:solidFill>
            <a:schemeClr val="tx1"/>
          </a:solidFill>
          <a:ln w="9525">
            <a:noFill/>
            <a:miter lim="800000"/>
          </a:ln>
        </p:spPr>
        <p:txBody>
          <a:bodyPr wrap="none">
            <a:spAutoFit/>
          </a:bodyPr>
          <a:lstStyle/>
          <a:p>
            <a:r>
              <a:rPr lang="zh-CN" altLang="en-US" sz="2800" b="1">
                <a:solidFill>
                  <a:srgbClr val="FF3300"/>
                </a:solidFill>
                <a:latin typeface="Times New Roman" panose="02020603050405020304" pitchFamily="18" charset="0"/>
                <a:ea typeface="黑体" panose="02010609060101010101" pitchFamily="49" charset="-122"/>
              </a:rPr>
              <a:t>山水田园诗</a:t>
            </a:r>
            <a:endParaRPr lang="zh-CN" altLang="en-US" sz="2800" b="1">
              <a:solidFill>
                <a:srgbClr val="FF3300"/>
              </a:solidFill>
              <a:latin typeface="Times New Roman" panose="02020603050405020304" pitchFamily="18" charset="0"/>
              <a:ea typeface="黑体" panose="02010609060101010101" pitchFamily="49" charset="-122"/>
            </a:endParaRPr>
          </a:p>
        </p:txBody>
      </p:sp>
      <p:sp>
        <p:nvSpPr>
          <p:cNvPr id="395268" name="Text Box 4"/>
          <p:cNvSpPr txBox="1">
            <a:spLocks noChangeArrowheads="1"/>
          </p:cNvSpPr>
          <p:nvPr/>
        </p:nvSpPr>
        <p:spPr bwMode="auto">
          <a:xfrm>
            <a:off x="98426" y="1915716"/>
            <a:ext cx="8893175" cy="1200329"/>
          </a:xfrm>
          <a:prstGeom prst="rect">
            <a:avLst/>
          </a:prstGeom>
          <a:noFill/>
          <a:ln w="9525">
            <a:noFill/>
            <a:miter lim="800000"/>
          </a:ln>
        </p:spPr>
        <p:txBody>
          <a:bodyPr>
            <a:spAutoFit/>
          </a:bodyPr>
          <a:lstStyle/>
          <a:p>
            <a:r>
              <a:rPr lang="en-US" altLang="zh-CN" b="1">
                <a:solidFill>
                  <a:schemeClr val="accent2"/>
                </a:solidFill>
                <a:latin typeface="黑体" panose="02010609060101010101" pitchFamily="49" charset="-122"/>
                <a:ea typeface="黑体" panose="02010609060101010101" pitchFamily="49" charset="-122"/>
              </a:rPr>
              <a:t>2.</a:t>
            </a:r>
            <a:r>
              <a:rPr lang="zh-CN" altLang="en-US" b="1">
                <a:solidFill>
                  <a:srgbClr val="0000CC"/>
                </a:solidFill>
                <a:latin typeface="黑体" panose="02010609060101010101" pitchFamily="49" charset="-122"/>
                <a:ea typeface="黑体" panose="02010609060101010101" pitchFamily="49" charset="-122"/>
              </a:rPr>
              <a:t>分析山水田园诗写景的特色</a:t>
            </a:r>
            <a:endParaRPr lang="zh-CN" altLang="en-US" b="1">
              <a:solidFill>
                <a:srgbClr val="0000CC"/>
              </a:solidFill>
              <a:latin typeface="黑体" panose="02010609060101010101" pitchFamily="49" charset="-122"/>
              <a:ea typeface="黑体" panose="02010609060101010101" pitchFamily="49" charset="-122"/>
            </a:endParaRPr>
          </a:p>
          <a:p>
            <a:r>
              <a:rPr lang="zh-CN" altLang="en-US" b="1">
                <a:solidFill>
                  <a:srgbClr val="FF0000"/>
                </a:solidFill>
                <a:latin typeface="黑体" panose="02010609060101010101" pitchFamily="49" charset="-122"/>
                <a:ea typeface="黑体" panose="02010609060101010101" pitchFamily="49" charset="-122"/>
              </a:rPr>
              <a:t>其主要特点是</a:t>
            </a:r>
            <a:r>
              <a:rPr lang="zh-CN" altLang="en-US" b="1">
                <a:solidFill>
                  <a:srgbClr val="FF0000"/>
                </a:solidFill>
                <a:latin typeface="Times New Roman" panose="02020603050405020304" pitchFamily="18" charset="0"/>
                <a:ea typeface="黑体" panose="02010609060101010101" pitchFamily="49" charset="-122"/>
              </a:rPr>
              <a:t>“</a:t>
            </a:r>
            <a:r>
              <a:rPr lang="zh-CN" altLang="en-US" b="1">
                <a:solidFill>
                  <a:srgbClr val="FF0000"/>
                </a:solidFill>
                <a:latin typeface="黑体" panose="02010609060101010101" pitchFamily="49" charset="-122"/>
                <a:ea typeface="黑体" panose="02010609060101010101" pitchFamily="49" charset="-122"/>
              </a:rPr>
              <a:t>一切景语皆情语</a:t>
            </a:r>
            <a:r>
              <a:rPr lang="zh-CN" altLang="en-US" b="1">
                <a:solidFill>
                  <a:srgbClr val="FF0000"/>
                </a:solidFill>
                <a:latin typeface="Times New Roman" panose="02020603050405020304" pitchFamily="18" charset="0"/>
                <a:ea typeface="黑体" panose="02010609060101010101" pitchFamily="49" charset="-122"/>
              </a:rPr>
              <a:t>”</a:t>
            </a:r>
            <a:r>
              <a:rPr lang="zh-CN" altLang="en-US" b="1">
                <a:solidFill>
                  <a:srgbClr val="FF0000"/>
                </a:solidFill>
                <a:latin typeface="黑体" panose="02010609060101010101" pitchFamily="49" charset="-122"/>
                <a:ea typeface="黑体" panose="02010609060101010101" pitchFamily="49" charset="-122"/>
              </a:rPr>
              <a:t>，诗人很少单纯的写景叙事，而一定融入了作者的主观感情，情与景是紧密相连的。因此，在分析其中的景物描写时应注意作者选取了什么景物，有什么特征，渲染了何种气氛或传达了何种感情，情景之间的关系如何等。</a:t>
            </a:r>
            <a:endParaRPr lang="zh-CN" altLang="en-US" b="1">
              <a:solidFill>
                <a:srgbClr val="FF0000"/>
              </a:solidFill>
              <a:latin typeface="黑体" panose="02010609060101010101" pitchFamily="49" charset="-122"/>
              <a:ea typeface="黑体" panose="02010609060101010101" pitchFamily="49" charset="-122"/>
            </a:endParaRPr>
          </a:p>
        </p:txBody>
      </p:sp>
      <p:sp>
        <p:nvSpPr>
          <p:cNvPr id="395269" name="Text Box 5"/>
          <p:cNvSpPr txBox="1">
            <a:spLocks noChangeArrowheads="1"/>
          </p:cNvSpPr>
          <p:nvPr/>
        </p:nvSpPr>
        <p:spPr bwMode="auto">
          <a:xfrm>
            <a:off x="0" y="3486150"/>
            <a:ext cx="9144000" cy="1600438"/>
          </a:xfrm>
          <a:prstGeom prst="rect">
            <a:avLst/>
          </a:prstGeom>
          <a:noFill/>
          <a:ln w="9525">
            <a:noFill/>
            <a:miter lim="800000"/>
          </a:ln>
        </p:spPr>
        <p:txBody>
          <a:bodyPr>
            <a:spAutoFit/>
          </a:bodyPr>
          <a:lstStyle/>
          <a:p>
            <a:r>
              <a:rPr lang="zh-CN" altLang="en-US" b="1">
                <a:solidFill>
                  <a:srgbClr val="0000CC"/>
                </a:solidFill>
                <a:latin typeface="黑体" panose="02010609060101010101" pitchFamily="49" charset="-122"/>
                <a:ea typeface="黑体" panose="02010609060101010101" pitchFamily="49" charset="-122"/>
              </a:rPr>
              <a:t>３、分析诗歌的写作技巧和语言特色。</a:t>
            </a:r>
            <a:endParaRPr lang="zh-CN" altLang="en-US" b="1">
              <a:solidFill>
                <a:srgbClr val="0000CC"/>
              </a:solidFill>
              <a:latin typeface="黑体" panose="02010609060101010101" pitchFamily="49" charset="-122"/>
              <a:ea typeface="黑体" panose="02010609060101010101" pitchFamily="49" charset="-122"/>
            </a:endParaRPr>
          </a:p>
          <a:p>
            <a:r>
              <a:rPr lang="zh-CN" altLang="en-US" b="1">
                <a:solidFill>
                  <a:srgbClr val="FF0000"/>
                </a:solidFill>
                <a:latin typeface="黑体" panose="02010609060101010101" pitchFamily="49" charset="-122"/>
                <a:ea typeface="黑体" panose="02010609060101010101" pitchFamily="49" charset="-122"/>
              </a:rPr>
              <a:t>（</a:t>
            </a:r>
            <a:r>
              <a:rPr lang="en-US" altLang="zh-CN" sz="2000" b="1">
                <a:solidFill>
                  <a:srgbClr val="FF0000"/>
                </a:solidFill>
                <a:latin typeface="黑体" panose="02010609060101010101" pitchFamily="49" charset="-122"/>
                <a:ea typeface="黑体" panose="02010609060101010101" pitchFamily="49" charset="-122"/>
              </a:rPr>
              <a:t>1</a:t>
            </a:r>
            <a:r>
              <a:rPr lang="zh-CN" altLang="en-US" sz="2000" b="1">
                <a:solidFill>
                  <a:srgbClr val="FF0000"/>
                </a:solidFill>
                <a:latin typeface="黑体" panose="02010609060101010101" pitchFamily="49" charset="-122"/>
                <a:ea typeface="黑体" panose="02010609060101010101" pitchFamily="49" charset="-122"/>
              </a:rPr>
              <a:t>）留意作者观察景物的立足点和描写景物的角度，如高低俯仰的变化。</a:t>
            </a:r>
            <a:endParaRPr lang="zh-CN" altLang="en-US" sz="2000" b="1">
              <a:solidFill>
                <a:srgbClr val="FF0000"/>
              </a:solidFill>
              <a:latin typeface="黑体" panose="02010609060101010101" pitchFamily="49" charset="-122"/>
              <a:ea typeface="黑体" panose="02010609060101010101" pitchFamily="49" charset="-122"/>
            </a:endParaRPr>
          </a:p>
          <a:p>
            <a:r>
              <a:rPr lang="zh-CN" altLang="en-US" sz="2000" b="1">
                <a:solidFill>
                  <a:srgbClr val="FF0000"/>
                </a:solidFill>
                <a:latin typeface="黑体" panose="02010609060101010101" pitchFamily="49" charset="-122"/>
                <a:ea typeface="黑体" panose="02010609060101010101" pitchFamily="49" charset="-122"/>
              </a:rPr>
              <a:t>（</a:t>
            </a:r>
            <a:r>
              <a:rPr lang="en-US" altLang="zh-CN" sz="2000" b="1">
                <a:solidFill>
                  <a:srgbClr val="FF0000"/>
                </a:solidFill>
                <a:latin typeface="黑体" panose="02010609060101010101" pitchFamily="49" charset="-122"/>
                <a:ea typeface="黑体" panose="02010609060101010101" pitchFamily="49" charset="-122"/>
              </a:rPr>
              <a:t>2</a:t>
            </a:r>
            <a:r>
              <a:rPr lang="zh-CN" altLang="en-US" sz="2000" b="1">
                <a:solidFill>
                  <a:srgbClr val="FF0000"/>
                </a:solidFill>
                <a:latin typeface="黑体" panose="02010609060101010101" pitchFamily="49" charset="-122"/>
                <a:ea typeface="黑体" panose="02010609060101010101" pitchFamily="49" charset="-122"/>
              </a:rPr>
              <a:t>）析作者描写景物的方法，如绘形、绘声、绘色。</a:t>
            </a:r>
            <a:r>
              <a:rPr lang="zh-CN" altLang="en-US" sz="2000" b="1">
                <a:solidFill>
                  <a:srgbClr val="FF0000"/>
                </a:solidFill>
                <a:ea typeface="黑体" panose="02010609060101010101" pitchFamily="49" charset="-122"/>
              </a:rPr>
              <a:t>“</a:t>
            </a:r>
            <a:r>
              <a:rPr lang="zh-CN" altLang="en-US" sz="2000" b="1">
                <a:solidFill>
                  <a:srgbClr val="FF0000"/>
                </a:solidFill>
                <a:latin typeface="黑体" panose="02010609060101010101" pitchFamily="49" charset="-122"/>
                <a:ea typeface="黑体" panose="02010609060101010101" pitchFamily="49" charset="-122"/>
              </a:rPr>
              <a:t>乱石穿空</a:t>
            </a:r>
            <a:r>
              <a:rPr lang="en-US" altLang="zh-CN" sz="2000" b="1">
                <a:solidFill>
                  <a:srgbClr val="FF0000"/>
                </a:solidFill>
              </a:rPr>
              <a:t>…</a:t>
            </a:r>
            <a:r>
              <a:rPr lang="en-US" altLang="zh-CN" sz="2000" b="1">
                <a:solidFill>
                  <a:srgbClr val="FF0000"/>
                </a:solidFill>
                <a:ea typeface="黑体" panose="02010609060101010101" pitchFamily="49" charset="-122"/>
              </a:rPr>
              <a:t>”</a:t>
            </a:r>
            <a:endParaRPr lang="en-US" altLang="zh-CN" sz="2000" b="1">
              <a:solidFill>
                <a:srgbClr val="FF0000"/>
              </a:solidFill>
              <a:latin typeface="黑体" panose="02010609060101010101" pitchFamily="49" charset="-122"/>
              <a:ea typeface="黑体" panose="02010609060101010101" pitchFamily="49" charset="-122"/>
            </a:endParaRPr>
          </a:p>
          <a:p>
            <a:r>
              <a:rPr lang="zh-CN" altLang="en-US" sz="2000" b="1">
                <a:solidFill>
                  <a:srgbClr val="FF0000"/>
                </a:solidFill>
                <a:latin typeface="黑体" panose="02010609060101010101" pitchFamily="49" charset="-122"/>
                <a:ea typeface="黑体" panose="02010609060101010101" pitchFamily="49" charset="-122"/>
              </a:rPr>
              <a:t>（</a:t>
            </a:r>
            <a:r>
              <a:rPr lang="en-US" altLang="zh-CN" sz="2000" b="1">
                <a:solidFill>
                  <a:srgbClr val="FF0000"/>
                </a:solidFill>
                <a:latin typeface="黑体" panose="02010609060101010101" pitchFamily="49" charset="-122"/>
                <a:ea typeface="黑体" panose="02010609060101010101" pitchFamily="49" charset="-122"/>
              </a:rPr>
              <a:t>3</a:t>
            </a:r>
            <a:r>
              <a:rPr lang="zh-CN" altLang="en-US" sz="2000" b="1">
                <a:solidFill>
                  <a:srgbClr val="FF0000"/>
                </a:solidFill>
                <a:latin typeface="黑体" panose="02010609060101010101" pitchFamily="49" charset="-122"/>
                <a:ea typeface="黑体" panose="02010609060101010101" pitchFamily="49" charset="-122"/>
              </a:rPr>
              <a:t>）理解和说明描写景物的技巧，如虚实结合；以动衬静；明暗对比；粗笔勾勒和细部描绘相结合（</a:t>
            </a:r>
            <a:r>
              <a:rPr lang="zh-CN" altLang="en-US" sz="2000" b="1">
                <a:solidFill>
                  <a:srgbClr val="FF0000"/>
                </a:solidFill>
                <a:ea typeface="黑体" panose="02010609060101010101" pitchFamily="49" charset="-122"/>
              </a:rPr>
              <a:t>“</a:t>
            </a:r>
            <a:r>
              <a:rPr lang="zh-CN" altLang="en-US" sz="2000" b="1">
                <a:solidFill>
                  <a:srgbClr val="FF0000"/>
                </a:solidFill>
                <a:latin typeface="黑体" panose="02010609060101010101" pitchFamily="49" charset="-122"/>
                <a:ea typeface="黑体" panose="02010609060101010101" pitchFamily="49" charset="-122"/>
              </a:rPr>
              <a:t>千山鸟飞绝，</a:t>
            </a:r>
            <a:r>
              <a:rPr lang="en-US" altLang="zh-CN" sz="2000" b="1">
                <a:solidFill>
                  <a:srgbClr val="FF0000"/>
                </a:solidFill>
              </a:rPr>
              <a:t>……</a:t>
            </a:r>
            <a:r>
              <a:rPr lang="en-US" altLang="zh-CN" sz="2000" b="1">
                <a:solidFill>
                  <a:srgbClr val="FF0000"/>
                </a:solidFill>
                <a:ea typeface="黑体" panose="02010609060101010101" pitchFamily="49" charset="-122"/>
              </a:rPr>
              <a:t>”</a:t>
            </a:r>
            <a:r>
              <a:rPr lang="zh-CN" altLang="en-US" sz="2000" b="1">
                <a:solidFill>
                  <a:srgbClr val="FF0000"/>
                </a:solidFill>
                <a:latin typeface="黑体" panose="02010609060101010101" pitchFamily="49" charset="-122"/>
                <a:ea typeface="黑体" panose="02010609060101010101" pitchFamily="49" charset="-122"/>
              </a:rPr>
              <a:t>）</a:t>
            </a:r>
            <a:endParaRPr lang="zh-CN" altLang="en-US" sz="2000" b="1">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5269"/>
                                        </p:tgtEl>
                                        <p:attrNameLst>
                                          <p:attrName>style.visibility</p:attrName>
                                        </p:attrNameLst>
                                      </p:cBhvr>
                                      <p:to>
                                        <p:strVal val="visible"/>
                                      </p:to>
                                    </p:set>
                                    <p:animEffect transition="in" filter="diamond(in)">
                                      <p:cBhvr>
                                        <p:cTn id="7" dur="2000"/>
                                        <p:tgtEl>
                                          <p:spTgt spid="39526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5266"/>
                                        </p:tgtEl>
                                        <p:attrNameLst>
                                          <p:attrName>style.visibility</p:attrName>
                                        </p:attrNameLst>
                                      </p:cBhvr>
                                      <p:to>
                                        <p:strVal val="visible"/>
                                      </p:to>
                                    </p:set>
                                    <p:animEffect transition="in" filter="slide(fromBottom)">
                                      <p:cBhvr>
                                        <p:cTn id="12" dur="500"/>
                                        <p:tgtEl>
                                          <p:spTgt spid="39526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95268"/>
                                        </p:tgtEl>
                                        <p:attrNameLst>
                                          <p:attrName>style.visibility</p:attrName>
                                        </p:attrNameLst>
                                      </p:cBhvr>
                                      <p:to>
                                        <p:strVal val="visible"/>
                                      </p:to>
                                    </p:set>
                                    <p:animEffect transition="in" filter="fade">
                                      <p:cBhvr>
                                        <p:cTn id="17" dur="1000"/>
                                        <p:tgtEl>
                                          <p:spTgt spid="395268"/>
                                        </p:tgtEl>
                                      </p:cBhvr>
                                    </p:animEffect>
                                    <p:anim calcmode="lin" valueType="num">
                                      <p:cBhvr>
                                        <p:cTn id="18" dur="1000" fill="hold"/>
                                        <p:tgtEl>
                                          <p:spTgt spid="395268"/>
                                        </p:tgtEl>
                                        <p:attrNameLst>
                                          <p:attrName>ppt_x</p:attrName>
                                        </p:attrNameLst>
                                      </p:cBhvr>
                                      <p:tavLst>
                                        <p:tav tm="0">
                                          <p:val>
                                            <p:strVal val="#ppt_x"/>
                                          </p:val>
                                        </p:tav>
                                        <p:tav tm="100000">
                                          <p:val>
                                            <p:strVal val="#ppt_x"/>
                                          </p:val>
                                        </p:tav>
                                      </p:tavLst>
                                    </p:anim>
                                    <p:anim calcmode="lin" valueType="num">
                                      <p:cBhvr>
                                        <p:cTn id="19" dur="1000" fill="hold"/>
                                        <p:tgtEl>
                                          <p:spTgt spid="39526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1" nodeType="clickEffect">
                                  <p:stCondLst>
                                    <p:cond delay="0"/>
                                  </p:stCondLst>
                                  <p:childTnLst>
                                    <p:set>
                                      <p:cBhvr>
                                        <p:cTn id="23" dur="1" fill="hold">
                                          <p:stCondLst>
                                            <p:cond delay="0"/>
                                          </p:stCondLst>
                                        </p:cTn>
                                        <p:tgtEl>
                                          <p:spTgt spid="395269"/>
                                        </p:tgtEl>
                                        <p:attrNameLst>
                                          <p:attrName>style.visibility</p:attrName>
                                        </p:attrNameLst>
                                      </p:cBhvr>
                                      <p:to>
                                        <p:strVal val="visible"/>
                                      </p:to>
                                    </p:set>
                                    <p:anim calcmode="lin" valueType="num">
                                      <p:cBhvr>
                                        <p:cTn id="24" dur="1000" fill="hold"/>
                                        <p:tgtEl>
                                          <p:spTgt spid="395269"/>
                                        </p:tgtEl>
                                        <p:attrNameLst>
                                          <p:attrName>ppt_w</p:attrName>
                                        </p:attrNameLst>
                                      </p:cBhvr>
                                      <p:tavLst>
                                        <p:tav tm="0">
                                          <p:val>
                                            <p:strVal val="#ppt_w*0.70"/>
                                          </p:val>
                                        </p:tav>
                                        <p:tav tm="100000">
                                          <p:val>
                                            <p:strVal val="#ppt_w"/>
                                          </p:val>
                                        </p:tav>
                                      </p:tavLst>
                                    </p:anim>
                                    <p:anim calcmode="lin" valueType="num">
                                      <p:cBhvr>
                                        <p:cTn id="25" dur="1000" fill="hold"/>
                                        <p:tgtEl>
                                          <p:spTgt spid="395269"/>
                                        </p:tgtEl>
                                        <p:attrNameLst>
                                          <p:attrName>ppt_h</p:attrName>
                                        </p:attrNameLst>
                                      </p:cBhvr>
                                      <p:tavLst>
                                        <p:tav tm="0">
                                          <p:val>
                                            <p:strVal val="#ppt_h"/>
                                          </p:val>
                                        </p:tav>
                                        <p:tav tm="100000">
                                          <p:val>
                                            <p:strVal val="#ppt_h"/>
                                          </p:val>
                                        </p:tav>
                                      </p:tavLst>
                                    </p:anim>
                                    <p:animEffect transition="in" filter="fade">
                                      <p:cBhvr>
                                        <p:cTn id="26" dur="1000"/>
                                        <p:tgtEl>
                                          <p:spTgt spid="395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p:bldP spid="395268" grpId="0"/>
      <p:bldP spid="395269" grpId="0"/>
      <p:bldP spid="395269"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0"/>
            <a:ext cx="8482463" cy="5170646"/>
          </a:xfrm>
          <a:prstGeom prst="rect">
            <a:avLst/>
          </a:prstGeom>
        </p:spPr>
        <p:txBody>
          <a:bodyPr wrap="square">
            <a:spAutoFit/>
          </a:bodyPr>
          <a:lstStyle/>
          <a:p>
            <a:pPr algn="just">
              <a:lnSpc>
                <a:spcPct val="150000"/>
              </a:lnSpc>
              <a:spcAft>
                <a:spcPts val="0"/>
              </a:spcAft>
            </a:pPr>
            <a:r>
              <a:rPr lang="zh-CN" altLang="zh-CN" sz="2000" kern="100" dirty="0">
                <a:solidFill>
                  <a:srgbClr val="0000FF"/>
                </a:solidFill>
                <a:latin typeface="Times New Roman" panose="02020603050405020304"/>
                <a:ea typeface="华文细黑" panose="02010600040101010101" charset="-122"/>
                <a:cs typeface="Times New Roman" panose="02020603050405020304"/>
              </a:rPr>
              <a:t>第二，修辞上的特殊需要</a:t>
            </a:r>
            <a:r>
              <a:rPr lang="zh-CN" altLang="zh-CN" sz="2000" kern="100" dirty="0" smtClean="0">
                <a:solidFill>
                  <a:srgbClr val="0000FF"/>
                </a:solidFill>
                <a:latin typeface="Times New Roman" panose="02020603050405020304"/>
                <a:ea typeface="华文细黑" panose="02010600040101010101" charset="-122"/>
                <a:cs typeface="Times New Roman" panose="02020603050405020304"/>
              </a:rPr>
              <a:t>。</a:t>
            </a:r>
            <a:endParaRPr lang="en-US" altLang="zh-CN" sz="2000" kern="100" dirty="0" smtClean="0">
              <a:solidFill>
                <a:srgbClr val="0000FF"/>
              </a:solidFill>
              <a:latin typeface="Times New Roman" panose="02020603050405020304"/>
              <a:ea typeface="华文细黑" panose="02010600040101010101" charset="-122"/>
              <a:cs typeface="Times New Roman" panose="02020603050405020304"/>
            </a:endParaRPr>
          </a:p>
          <a:p>
            <a:pPr algn="just">
              <a:lnSpc>
                <a:spcPct val="150000"/>
              </a:lnSpc>
            </a:pPr>
            <a:r>
              <a:rPr lang="zh-CN" altLang="zh-CN" sz="2000" kern="100" dirty="0" smtClean="0">
                <a:latin typeface="Times New Roman" panose="02020603050405020304"/>
                <a:ea typeface="华文细黑" panose="02010600040101010101" charset="-122"/>
                <a:cs typeface="Times New Roman" panose="02020603050405020304"/>
              </a:rPr>
              <a:t>王</a:t>
            </a:r>
            <a:r>
              <a:rPr lang="zh-CN" altLang="zh-CN" sz="2000" kern="100" dirty="0">
                <a:latin typeface="Times New Roman" panose="02020603050405020304"/>
                <a:ea typeface="华文细黑" panose="02010600040101010101" charset="-122"/>
                <a:cs typeface="Times New Roman" panose="02020603050405020304"/>
              </a:rPr>
              <a:t>维《山居秋暝》诗</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竹喧归浣女，莲动下渔舟</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，按客观环境中的动作顺序，原是</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浣女</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之归造成</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竹喧</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渔舟</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之下导致</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莲动</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。但如果就这样呆板地铺叙直陈为</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浣女归喧竹，渔舟下动莲</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a:t>
            </a:r>
            <a:r>
              <a:rPr lang="zh-CN" altLang="zh-CN" sz="2000" kern="100" dirty="0" smtClean="0">
                <a:latin typeface="Times New Roman" panose="02020603050405020304"/>
                <a:ea typeface="华文细黑" panose="02010600040101010101" charset="-122"/>
                <a:cs typeface="Times New Roman" panose="02020603050405020304"/>
              </a:rPr>
              <a:t>那画</a:t>
            </a:r>
            <a:r>
              <a:rPr lang="zh-CN" altLang="zh-CN" sz="2000" kern="100" dirty="0">
                <a:latin typeface="Times New Roman" panose="02020603050405020304"/>
                <a:ea typeface="华文细黑" panose="02010600040101010101" charset="-122"/>
                <a:cs typeface="Times New Roman" panose="02020603050405020304"/>
              </a:rPr>
              <a:t>面中心就归结于被动因素</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竹</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和</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莲</a:t>
            </a:r>
            <a:r>
              <a:rPr lang="en-US" altLang="zh-CN" sz="2000" kern="100" dirty="0">
                <a:latin typeface="宋体" panose="02010600030101010101" pitchFamily="2" charset="-122"/>
                <a:ea typeface="华文细黑" panose="02010600040101010101" charset="-122"/>
                <a:cs typeface="Times New Roman" panose="02020603050405020304"/>
              </a:rPr>
              <a:t>”</a:t>
            </a:r>
            <a:r>
              <a:rPr lang="en-US" altLang="zh-CN" sz="2000" kern="100" dirty="0">
                <a:latin typeface="Times New Roman" panose="02020603050405020304"/>
                <a:ea typeface="华文细黑" panose="02010600040101010101" charset="-122"/>
                <a:cs typeface="Courier New" panose="02070309020205020404"/>
              </a:rPr>
              <a:t>——</a:t>
            </a:r>
            <a:r>
              <a:rPr lang="zh-CN" altLang="zh-CN" sz="2000" kern="100" dirty="0">
                <a:latin typeface="Times New Roman" panose="02020603050405020304"/>
                <a:ea typeface="华文细黑" panose="02010600040101010101" charset="-122"/>
                <a:cs typeface="Times New Roman" panose="02020603050405020304"/>
              </a:rPr>
              <a:t>这是动作过程的终点。由于动作至此终结，画面也便归于静止。现按诗中顺序的安排，</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竹喧</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莲动</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便成为</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浣女</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渔舟</a:t>
            </a:r>
            <a:r>
              <a:rPr lang="en-US" altLang="zh-CN" sz="2000" kern="100" dirty="0">
                <a:latin typeface="宋体" panose="02010600030101010101" pitchFamily="2" charset="-122"/>
                <a:ea typeface="华文细黑" panose="02010600040101010101" charset="-122"/>
                <a:cs typeface="Times New Roman" panose="02020603050405020304"/>
              </a:rPr>
              <a:t>”</a:t>
            </a:r>
            <a:r>
              <a:rPr lang="zh-CN" altLang="zh-CN" sz="2000" kern="100" dirty="0">
                <a:latin typeface="Times New Roman" panose="02020603050405020304"/>
                <a:ea typeface="华文细黑" panose="02010600040101010101" charset="-122"/>
                <a:cs typeface="Times New Roman" panose="02020603050405020304"/>
              </a:rPr>
              <a:t>入画的引子，于是画面中心移到了</a:t>
            </a:r>
            <a:r>
              <a:rPr lang="zh-CN" altLang="zh-CN" sz="2000" kern="100" dirty="0" smtClean="0">
                <a:latin typeface="Times New Roman" panose="02020603050405020304"/>
                <a:ea typeface="华文细黑" panose="02010600040101010101" charset="-122"/>
                <a:cs typeface="Times New Roman" panose="02020603050405020304"/>
              </a:rPr>
              <a:t>动作</a:t>
            </a:r>
            <a:r>
              <a:rPr lang="zh-CN" altLang="zh-CN" sz="2000" kern="100" dirty="0" smtClean="0">
                <a:solidFill>
                  <a:prstClr val="black"/>
                </a:solidFill>
                <a:latin typeface="Times New Roman" panose="02020603050405020304"/>
                <a:ea typeface="华文细黑" panose="02010600040101010101" charset="-122"/>
                <a:cs typeface="Times New Roman" panose="02020603050405020304"/>
              </a:rPr>
              <a:t>的主动因素</a:t>
            </a:r>
            <a:r>
              <a:rPr lang="en-US" altLang="zh-CN" sz="2000" kern="100" dirty="0" smtClean="0">
                <a:solidFill>
                  <a:prstClr val="black"/>
                </a:solidFill>
                <a:latin typeface="宋体" panose="02010600030101010101" pitchFamily="2" charset="-122"/>
                <a:ea typeface="华文细黑" panose="02010600040101010101" charset="-122"/>
                <a:cs typeface="Times New Roman" panose="02020603050405020304"/>
              </a:rPr>
              <a:t>“</a:t>
            </a:r>
            <a:r>
              <a:rPr lang="zh-CN" altLang="zh-CN" sz="2000" kern="100" dirty="0" smtClean="0">
                <a:solidFill>
                  <a:prstClr val="black"/>
                </a:solidFill>
                <a:latin typeface="Times New Roman" panose="02020603050405020304"/>
                <a:ea typeface="华文细黑" panose="02010600040101010101" charset="-122"/>
                <a:cs typeface="Times New Roman" panose="02020603050405020304"/>
              </a:rPr>
              <a:t>浣女</a:t>
            </a:r>
            <a:r>
              <a:rPr lang="en-US" altLang="zh-CN" sz="2000" kern="100" dirty="0" smtClean="0">
                <a:solidFill>
                  <a:prstClr val="black"/>
                </a:solidFill>
                <a:latin typeface="宋体" panose="02010600030101010101" pitchFamily="2" charset="-122"/>
                <a:ea typeface="华文细黑" panose="02010600040101010101" charset="-122"/>
                <a:cs typeface="Times New Roman" panose="02020603050405020304"/>
              </a:rPr>
              <a:t>”“</a:t>
            </a:r>
            <a:r>
              <a:rPr lang="zh-CN" altLang="zh-CN" sz="2000" kern="100" dirty="0" smtClean="0">
                <a:solidFill>
                  <a:prstClr val="black"/>
                </a:solidFill>
                <a:latin typeface="Times New Roman" panose="02020603050405020304"/>
                <a:ea typeface="华文细黑" panose="02010600040101010101" charset="-122"/>
                <a:cs typeface="Times New Roman" panose="02020603050405020304"/>
              </a:rPr>
              <a:t>渔舟</a:t>
            </a:r>
            <a:r>
              <a:rPr lang="en-US" altLang="zh-CN" sz="2000" kern="100" dirty="0" smtClean="0">
                <a:solidFill>
                  <a:prstClr val="black"/>
                </a:solidFill>
                <a:latin typeface="宋体" panose="02010600030101010101" pitchFamily="2" charset="-122"/>
                <a:ea typeface="华文细黑" panose="02010600040101010101" charset="-122"/>
                <a:cs typeface="Times New Roman" panose="02020603050405020304"/>
              </a:rPr>
              <a:t>”</a:t>
            </a:r>
            <a:r>
              <a:rPr lang="zh-CN" altLang="zh-CN" sz="2000" kern="100" dirty="0" smtClean="0">
                <a:solidFill>
                  <a:prstClr val="black"/>
                </a:solidFill>
                <a:latin typeface="Times New Roman" panose="02020603050405020304"/>
                <a:ea typeface="华文细黑" panose="02010600040101010101" charset="-122"/>
                <a:cs typeface="Times New Roman" panose="02020603050405020304"/>
              </a:rPr>
              <a:t>上。</a:t>
            </a:r>
            <a:r>
              <a:rPr lang="en-US" altLang="zh-CN" sz="2000" kern="100" dirty="0" smtClean="0">
                <a:solidFill>
                  <a:prstClr val="black"/>
                </a:solidFill>
                <a:latin typeface="宋体" panose="02010600030101010101" pitchFamily="2" charset="-122"/>
                <a:ea typeface="华文细黑" panose="02010600040101010101" charset="-122"/>
                <a:cs typeface="Times New Roman" panose="02020603050405020304"/>
              </a:rPr>
              <a:t>“</a:t>
            </a:r>
            <a:r>
              <a:rPr lang="zh-CN" altLang="zh-CN" sz="2000" kern="100" dirty="0" smtClean="0">
                <a:solidFill>
                  <a:prstClr val="black"/>
                </a:solidFill>
                <a:latin typeface="Times New Roman" panose="02020603050405020304"/>
                <a:ea typeface="华文细黑" panose="02010600040101010101" charset="-122"/>
                <a:cs typeface="Times New Roman" panose="02020603050405020304"/>
              </a:rPr>
              <a:t>浣女</a:t>
            </a:r>
            <a:r>
              <a:rPr lang="en-US" altLang="zh-CN" sz="2000" kern="100" dirty="0" smtClean="0">
                <a:solidFill>
                  <a:prstClr val="black"/>
                </a:solidFill>
                <a:latin typeface="宋体" panose="02010600030101010101" pitchFamily="2" charset="-122"/>
                <a:ea typeface="华文细黑" panose="02010600040101010101" charset="-122"/>
                <a:cs typeface="Times New Roman" panose="02020603050405020304"/>
              </a:rPr>
              <a:t>”“</a:t>
            </a:r>
            <a:r>
              <a:rPr lang="zh-CN" altLang="zh-CN" sz="2000" kern="100" dirty="0" smtClean="0">
                <a:solidFill>
                  <a:prstClr val="black"/>
                </a:solidFill>
                <a:latin typeface="Times New Roman" panose="02020603050405020304"/>
                <a:ea typeface="华文细黑" panose="02010600040101010101" charset="-122"/>
                <a:cs typeface="Times New Roman" panose="02020603050405020304"/>
              </a:rPr>
              <a:t>渔舟</a:t>
            </a:r>
            <a:r>
              <a:rPr lang="en-US" altLang="zh-CN" sz="2000" kern="100" dirty="0" smtClean="0">
                <a:solidFill>
                  <a:prstClr val="black"/>
                </a:solidFill>
                <a:latin typeface="宋体" panose="02010600030101010101" pitchFamily="2" charset="-122"/>
                <a:ea typeface="华文细黑" panose="02010600040101010101" charset="-122"/>
                <a:cs typeface="Times New Roman" panose="02020603050405020304"/>
              </a:rPr>
              <a:t>”</a:t>
            </a:r>
            <a:r>
              <a:rPr lang="zh-CN" altLang="zh-CN" sz="2000" kern="100" dirty="0" smtClean="0">
                <a:solidFill>
                  <a:prstClr val="black"/>
                </a:solidFill>
                <a:latin typeface="Times New Roman" panose="02020603050405020304"/>
                <a:ea typeface="华文细黑" panose="02010600040101010101" charset="-122"/>
                <a:cs typeface="Times New Roman" panose="02020603050405020304"/>
              </a:rPr>
              <a:t>之动，不仅远比</a:t>
            </a:r>
            <a:r>
              <a:rPr lang="en-US" altLang="zh-CN" sz="2000" kern="100" dirty="0" smtClean="0">
                <a:solidFill>
                  <a:prstClr val="black"/>
                </a:solidFill>
                <a:latin typeface="宋体" panose="02010600030101010101" pitchFamily="2" charset="-122"/>
                <a:ea typeface="华文细黑" panose="02010600040101010101" charset="-122"/>
                <a:cs typeface="Times New Roman" panose="02020603050405020304"/>
              </a:rPr>
              <a:t>“</a:t>
            </a:r>
            <a:r>
              <a:rPr lang="zh-CN" altLang="zh-CN" sz="2000" kern="100" dirty="0" smtClean="0">
                <a:solidFill>
                  <a:prstClr val="black"/>
                </a:solidFill>
                <a:latin typeface="Times New Roman" panose="02020603050405020304"/>
                <a:ea typeface="华文细黑" panose="02010600040101010101" charset="-122"/>
                <a:cs typeface="Times New Roman" panose="02020603050405020304"/>
              </a:rPr>
              <a:t>竹</a:t>
            </a:r>
            <a:r>
              <a:rPr lang="en-US" altLang="zh-CN" sz="2000" kern="100" dirty="0" smtClean="0">
                <a:solidFill>
                  <a:prstClr val="black"/>
                </a:solidFill>
                <a:latin typeface="宋体" panose="02010600030101010101" pitchFamily="2" charset="-122"/>
                <a:ea typeface="华文细黑" panose="02010600040101010101" charset="-122"/>
                <a:cs typeface="Times New Roman" panose="02020603050405020304"/>
              </a:rPr>
              <a:t>”“</a:t>
            </a:r>
            <a:r>
              <a:rPr lang="zh-CN" altLang="zh-CN" sz="2000" kern="100" dirty="0" smtClean="0">
                <a:solidFill>
                  <a:prstClr val="black"/>
                </a:solidFill>
                <a:latin typeface="Times New Roman" panose="02020603050405020304"/>
                <a:ea typeface="华文细黑" panose="02010600040101010101" charset="-122"/>
                <a:cs typeface="Times New Roman" panose="02020603050405020304"/>
              </a:rPr>
              <a:t>莲</a:t>
            </a:r>
            <a:r>
              <a:rPr lang="en-US" altLang="zh-CN" sz="2000" kern="100" dirty="0" smtClean="0">
                <a:solidFill>
                  <a:prstClr val="black"/>
                </a:solidFill>
                <a:latin typeface="宋体" panose="02010600030101010101" pitchFamily="2" charset="-122"/>
                <a:ea typeface="华文细黑" panose="02010600040101010101" charset="-122"/>
                <a:cs typeface="Times New Roman" panose="02020603050405020304"/>
              </a:rPr>
              <a:t>”</a:t>
            </a:r>
            <a:r>
              <a:rPr lang="zh-CN" altLang="zh-CN" sz="2000" kern="100" dirty="0" smtClean="0">
                <a:solidFill>
                  <a:prstClr val="black"/>
                </a:solidFill>
                <a:latin typeface="Times New Roman" panose="02020603050405020304"/>
                <a:ea typeface="华文细黑" panose="02010600040101010101" charset="-122"/>
                <a:cs typeface="Times New Roman" panose="02020603050405020304"/>
              </a:rPr>
              <a:t>之动鲜明可见，而且它们作为动作的起点和动力，使过程得以不断持续。这就大大增强了画面的动作性、鲜明性。</a:t>
            </a:r>
            <a:endParaRPr lang="en-US" altLang="zh-CN" sz="2000" kern="100" dirty="0" smtClean="0">
              <a:solidFill>
                <a:prstClr val="black"/>
              </a:solidFill>
              <a:latin typeface="Times New Roman" panose="02020603050405020304"/>
              <a:ea typeface="华文细黑" panose="02010600040101010101" charset="-122"/>
              <a:cs typeface="Times New Roman" panose="02020603050405020304"/>
            </a:endParaRPr>
          </a:p>
          <a:p>
            <a:pPr algn="just">
              <a:lnSpc>
                <a:spcPct val="150000"/>
              </a:lnSpc>
              <a:spcAft>
                <a:spcPts val="0"/>
              </a:spcAft>
            </a:pPr>
            <a:endParaRPr lang="zh-CN" altLang="zh-CN" sz="2000"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233" y="288"/>
            <a:ext cx="8909535" cy="5187315"/>
          </a:xfrm>
          <a:prstGeom prst="rect">
            <a:avLst/>
          </a:prstGeom>
        </p:spPr>
        <p:txBody>
          <a:bodyPr>
            <a:spAutoFit/>
          </a:bodyPr>
          <a:lstStyle/>
          <a:p>
            <a:pPr algn="just">
              <a:lnSpc>
                <a:spcPct val="150000"/>
              </a:lnSpc>
              <a:spcAft>
                <a:spcPts val="0"/>
              </a:spcAft>
            </a:pP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三</a:t>
            </a: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省略</a:t>
            </a:r>
            <a:endParaRPr lang="zh-CN" altLang="zh-CN" sz="1050" kern="100" dirty="0">
              <a:solidFill>
                <a:srgbClr val="C00000"/>
              </a:solidFill>
              <a:latin typeface="宋体" panose="02010600030101010101" pitchFamily="2" charset="-122"/>
              <a:cs typeface="Courier New" panose="02070309020205020404"/>
            </a:endParaRPr>
          </a:p>
          <a:p>
            <a:pPr algn="just" fontAlgn="auto">
              <a:lnSpc>
                <a:spcPct val="120000"/>
              </a:lnSpc>
              <a:spcAft>
                <a:spcPts val="0"/>
              </a:spcAft>
            </a:pPr>
            <a:r>
              <a:rPr lang="zh-CN" altLang="zh-CN" sz="2400" kern="100" dirty="0">
                <a:latin typeface="Times New Roman" panose="02020603050405020304"/>
                <a:ea typeface="华文细黑" panose="02010600040101010101" charset="-122"/>
                <a:cs typeface="Times New Roman" panose="02020603050405020304"/>
              </a:rPr>
              <a:t>古诗省略主要有以下两个特点：</a:t>
            </a:r>
            <a:endParaRPr lang="zh-CN" altLang="zh-CN" sz="2400" kern="100" dirty="0">
              <a:latin typeface="宋体" panose="02010600030101010101" pitchFamily="2" charset="-122"/>
              <a:cs typeface="Courier New" panose="02070309020205020404"/>
            </a:endParaRPr>
          </a:p>
          <a:p>
            <a:pPr algn="just" fontAlgn="auto">
              <a:lnSpc>
                <a:spcPct val="120000"/>
              </a:lnSpc>
              <a:spcAft>
                <a:spcPts val="0"/>
              </a:spcAft>
            </a:pPr>
            <a:r>
              <a:rPr lang="en-US" altLang="zh-CN" sz="2600" kern="100" dirty="0">
                <a:solidFill>
                  <a:srgbClr val="0000FF"/>
                </a:solidFill>
                <a:latin typeface="Times New Roman" panose="02020603050405020304"/>
                <a:ea typeface="华文细黑" panose="02010600040101010101" charset="-122"/>
                <a:cs typeface="Courier New" panose="02070309020205020404"/>
              </a:rPr>
              <a:t>(</a:t>
            </a:r>
            <a:r>
              <a:rPr lang="en-US" altLang="zh-CN" sz="2400" kern="100" dirty="0">
                <a:solidFill>
                  <a:srgbClr val="0000FF"/>
                </a:solidFill>
                <a:latin typeface="Times New Roman" panose="02020603050405020304"/>
                <a:ea typeface="华文细黑" panose="02010600040101010101" charset="-122"/>
                <a:cs typeface="Courier New" panose="02070309020205020404"/>
              </a:rPr>
              <a:t>1)</a:t>
            </a:r>
            <a:r>
              <a:rPr lang="zh-CN" altLang="zh-CN" sz="2400" kern="100" dirty="0">
                <a:solidFill>
                  <a:srgbClr val="0000FF"/>
                </a:solidFill>
                <a:latin typeface="Times New Roman" panose="02020603050405020304"/>
                <a:ea typeface="华文细黑" panose="02010600040101010101" charset="-122"/>
                <a:cs typeface="Times New Roman" panose="02020603050405020304"/>
              </a:rPr>
              <a:t>答话包孕问话</a:t>
            </a:r>
            <a:endParaRPr lang="zh-CN" altLang="zh-CN" sz="2400" kern="100" dirty="0">
              <a:solidFill>
                <a:srgbClr val="0000FF"/>
              </a:solidFill>
              <a:latin typeface="宋体" panose="02010600030101010101" pitchFamily="2" charset="-122"/>
              <a:cs typeface="Courier New" panose="02070309020205020404"/>
            </a:endParaRPr>
          </a:p>
          <a:p>
            <a:pPr algn="l" fontAlgn="auto">
              <a:lnSpc>
                <a:spcPct val="120000"/>
              </a:lnSpc>
              <a:spcAft>
                <a:spcPts val="0"/>
              </a:spcAft>
            </a:pPr>
            <a:r>
              <a:rPr lang="zh-CN" altLang="zh-CN" sz="2400" kern="100" dirty="0">
                <a:latin typeface="Times New Roman" panose="02020603050405020304"/>
                <a:ea typeface="华文细黑" panose="02010600040101010101" charset="-122"/>
                <a:cs typeface="Times New Roman" panose="02020603050405020304"/>
              </a:rPr>
              <a:t>如                                      访隐者不遇    </a:t>
            </a:r>
            <a:r>
              <a:rPr lang="zh-CN" altLang="zh-CN" sz="2400" kern="100" dirty="0">
                <a:latin typeface="Times New Roman" panose="02020603050405020304"/>
                <a:ea typeface="华文细黑" panose="02010600040101010101" charset="-122"/>
                <a:cs typeface="Times New Roman" panose="02020603050405020304"/>
                <a:sym typeface="+mn-ea"/>
              </a:rPr>
              <a:t>贾岛</a:t>
            </a:r>
            <a:endParaRPr lang="zh-CN" altLang="zh-CN" sz="2400" kern="100" dirty="0">
              <a:latin typeface="Times New Roman" panose="02020603050405020304"/>
              <a:ea typeface="华文细黑" panose="02010600040101010101" charset="-122"/>
              <a:cs typeface="Times New Roman" panose="02020603050405020304"/>
            </a:endParaRPr>
          </a:p>
          <a:p>
            <a:pPr algn="ctr" fontAlgn="auto">
              <a:lnSpc>
                <a:spcPct val="120000"/>
              </a:lnSpc>
              <a:spcAft>
                <a:spcPts val="0"/>
              </a:spcAft>
            </a:pPr>
            <a:r>
              <a:rPr lang="zh-CN" altLang="zh-CN" sz="2400" kern="100" dirty="0">
                <a:latin typeface="Times New Roman" panose="02020603050405020304"/>
                <a:ea typeface="华文细黑" panose="02010600040101010101" charset="-122"/>
                <a:cs typeface="Times New Roman" panose="02020603050405020304"/>
              </a:rPr>
              <a:t>松下问童子，言师采药去。</a:t>
            </a:r>
            <a:endParaRPr lang="zh-CN" altLang="zh-CN" sz="2400" kern="100" dirty="0">
              <a:latin typeface="Times New Roman" panose="02020603050405020304"/>
              <a:ea typeface="华文细黑" panose="02010600040101010101" charset="-122"/>
              <a:cs typeface="Times New Roman" panose="02020603050405020304"/>
            </a:endParaRPr>
          </a:p>
          <a:p>
            <a:pPr algn="ctr" fontAlgn="auto">
              <a:lnSpc>
                <a:spcPct val="120000"/>
              </a:lnSpc>
              <a:spcAft>
                <a:spcPts val="0"/>
              </a:spcAft>
            </a:pPr>
            <a:r>
              <a:rPr lang="zh-CN" altLang="zh-CN" sz="2400" kern="100" dirty="0">
                <a:latin typeface="Times New Roman" panose="02020603050405020304"/>
                <a:ea typeface="华文细黑" panose="02010600040101010101" charset="-122"/>
                <a:cs typeface="Times New Roman" panose="02020603050405020304"/>
              </a:rPr>
              <a:t>只在此山中，云深不知处。</a:t>
            </a:r>
            <a:endParaRPr lang="en-US" altLang="zh-CN" sz="2400" kern="100" dirty="0">
              <a:latin typeface="宋体" panose="02010600030101010101" pitchFamily="2" charset="-122"/>
              <a:ea typeface="华文细黑" panose="02010600040101010101" charset="-122"/>
              <a:cs typeface="Times New Roman" panose="02020603050405020304"/>
            </a:endParaRPr>
          </a:p>
          <a:p>
            <a:pPr algn="l" fontAlgn="auto">
              <a:lnSpc>
                <a:spcPts val="2500"/>
              </a:lnSpc>
              <a:spcAft>
                <a:spcPts val="0"/>
              </a:spcAft>
            </a:pPr>
            <a:endParaRPr lang="zh-CN" altLang="zh-CN" sz="2400" kern="100" dirty="0">
              <a:latin typeface="Times New Roman" panose="02020603050405020304"/>
              <a:ea typeface="华文细黑" panose="02010600040101010101" charset="-122"/>
              <a:cs typeface="Times New Roman" panose="02020603050405020304"/>
            </a:endParaRPr>
          </a:p>
          <a:p>
            <a:pPr algn="l" fontAlgn="auto">
              <a:lnSpc>
                <a:spcPts val="2500"/>
              </a:lnSpc>
              <a:spcAft>
                <a:spcPts val="0"/>
              </a:spcAft>
            </a:pPr>
            <a:r>
              <a:rPr lang="zh-CN" altLang="zh-CN" sz="2400" kern="100" dirty="0">
                <a:latin typeface="Times New Roman" panose="02020603050405020304"/>
                <a:ea typeface="华文细黑" panose="02010600040101010101" charset="-122"/>
                <a:cs typeface="Times New Roman" panose="02020603050405020304"/>
              </a:rPr>
              <a:t>明明是三番问答，至少要六句才能完成，作者采用答话包孕问话的方法精简为二十字</a:t>
            </a:r>
            <a:r>
              <a:rPr lang="zh-CN" altLang="zh-CN" sz="2400" kern="100" dirty="0" smtClean="0">
                <a:latin typeface="Times New Roman" panose="02020603050405020304"/>
                <a:ea typeface="华文细黑" panose="02010600040101010101" charset="-122"/>
                <a:cs typeface="Times New Roman" panose="02020603050405020304"/>
              </a:rPr>
              <a:t>。</a:t>
            </a:r>
            <a:endParaRPr lang="zh-CN" altLang="zh-CN" sz="2400" kern="100" dirty="0" smtClean="0">
              <a:latin typeface="Times New Roman" panose="02020603050405020304"/>
              <a:ea typeface="华文细黑" panose="02010600040101010101" charset="-122"/>
              <a:cs typeface="Times New Roman" panose="02020603050405020304"/>
            </a:endParaRPr>
          </a:p>
          <a:p>
            <a:pPr algn="l" fontAlgn="auto">
              <a:lnSpc>
                <a:spcPts val="2500"/>
              </a:lnSpc>
              <a:spcAft>
                <a:spcPts val="0"/>
              </a:spcAft>
            </a:pPr>
            <a:r>
              <a:rPr lang="zh-CN" altLang="zh-CN" sz="2400" kern="100" dirty="0" smtClean="0">
                <a:latin typeface="Times New Roman" panose="02020603050405020304"/>
                <a:ea typeface="华文细黑" panose="02010600040101010101" charset="-122"/>
                <a:cs typeface="Times New Roman" panose="02020603050405020304"/>
              </a:rPr>
              <a:t>        </a:t>
            </a:r>
            <a:r>
              <a:rPr lang="zh-CN" altLang="zh-CN" sz="2400" kern="100" dirty="0">
                <a:solidFill>
                  <a:prstClr val="black"/>
                </a:solidFill>
                <a:latin typeface="Times New Roman" panose="02020603050405020304"/>
                <a:ea typeface="华文细黑" panose="02010600040101010101" charset="-122"/>
                <a:cs typeface="Times New Roman" panose="02020603050405020304"/>
                <a:sym typeface="+mn-ea"/>
              </a:rPr>
              <a:t>这就有如电影里蒙太奇手法，一个意象接一个意象，一个画面接一个画面，镜头之间留下大量的空白，让读者、观众根据生活的逻辑、经验的积累、自身的修养去补充完善</a:t>
            </a:r>
            <a:r>
              <a:rPr lang="zh-CN" altLang="zh-CN" sz="2400" kern="100" dirty="0" smtClean="0">
                <a:solidFill>
                  <a:prstClr val="black"/>
                </a:solidFill>
                <a:latin typeface="Times New Roman" panose="02020603050405020304"/>
                <a:ea typeface="华文细黑" panose="02010600040101010101" charset="-122"/>
                <a:cs typeface="Times New Roman" panose="02020603050405020304"/>
                <a:sym typeface="+mn-ea"/>
              </a:rPr>
              <a:t>。</a:t>
            </a:r>
            <a:endParaRPr lang="en-US" altLang="zh-CN" sz="2400" kern="100" dirty="0" smtClean="0">
              <a:latin typeface="宋体" panose="02010600030101010101" pitchFamily="2" charset="-122"/>
              <a:cs typeface="Courier New" panose="02070309020205020404"/>
            </a:endParaRPr>
          </a:p>
          <a:p>
            <a:pPr algn="l" fontAlgn="auto">
              <a:lnSpc>
                <a:spcPts val="2500"/>
              </a:lnSpc>
              <a:spcAft>
                <a:spcPts val="0"/>
              </a:spcAft>
            </a:pPr>
            <a:endParaRPr lang="zh-CN" altLang="zh-CN" sz="2400"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1339" y="14615"/>
            <a:ext cx="8821322" cy="5128895"/>
          </a:xfrm>
          <a:prstGeom prst="rect">
            <a:avLst/>
          </a:prstGeom>
        </p:spPr>
        <p:txBody>
          <a:bodyPr>
            <a:spAutoFit/>
          </a:bodyPr>
          <a:lstStyle/>
          <a:p>
            <a:pPr algn="just" fontAlgn="auto">
              <a:lnSpc>
                <a:spcPct val="140000"/>
              </a:lnSpc>
              <a:spcAft>
                <a:spcPts val="0"/>
              </a:spcAft>
            </a:pPr>
            <a:r>
              <a:rPr lang="en-US" altLang="zh-CN" sz="2600" kern="100" dirty="0">
                <a:solidFill>
                  <a:srgbClr val="0000FF"/>
                </a:solidFill>
                <a:latin typeface="Times New Roman" panose="02020603050405020304"/>
                <a:ea typeface="华文细黑" panose="02010600040101010101" charset="-122"/>
                <a:cs typeface="Courier New" panose="02070309020205020404"/>
              </a:rPr>
              <a:t>(2)</a:t>
            </a:r>
            <a:r>
              <a:rPr lang="zh-CN" altLang="zh-CN" sz="2600" kern="100" dirty="0">
                <a:solidFill>
                  <a:srgbClr val="0000FF"/>
                </a:solidFill>
                <a:latin typeface="Times New Roman" panose="02020603050405020304"/>
                <a:ea typeface="华文细黑" panose="02010600040101010101" charset="-122"/>
                <a:cs typeface="Times New Roman" panose="02020603050405020304"/>
              </a:rPr>
              <a:t>意象组合</a:t>
            </a:r>
            <a:endParaRPr lang="zh-CN" altLang="zh-CN" sz="1050" kern="100" dirty="0">
              <a:solidFill>
                <a:srgbClr val="0000FF"/>
              </a:solidFill>
              <a:latin typeface="宋体" panose="02010600030101010101" pitchFamily="2" charset="-122"/>
              <a:cs typeface="Courier New" panose="02070309020205020404"/>
            </a:endParaRPr>
          </a:p>
          <a:p>
            <a:pPr fontAlgn="auto">
              <a:lnSpc>
                <a:spcPct val="140000"/>
              </a:lnSpc>
            </a:pPr>
            <a:r>
              <a:rPr lang="zh-CN" altLang="zh-CN" sz="2600" dirty="0">
                <a:latin typeface="Times New Roman" panose="02020603050405020304"/>
                <a:ea typeface="华文细黑" panose="02010600040101010101" charset="-122"/>
                <a:cs typeface="Times New Roman" panose="02020603050405020304"/>
              </a:rPr>
              <a:t>中国古典诗词意象组合就是意象与意象之间直接拼合，甚至省略起连接作用的词语</a:t>
            </a:r>
            <a:r>
              <a:rPr lang="zh-CN" altLang="zh-CN" sz="2600" dirty="0" smtClean="0">
                <a:latin typeface="Times New Roman" panose="02020603050405020304"/>
                <a:ea typeface="华文细黑" panose="02010600040101010101" charset="-122"/>
                <a:cs typeface="Times New Roman" panose="02020603050405020304"/>
              </a:rPr>
              <a:t>。</a:t>
            </a:r>
            <a:endParaRPr lang="zh-CN" altLang="zh-CN" sz="2600" dirty="0" smtClean="0">
              <a:latin typeface="Times New Roman" panose="02020603050405020304"/>
              <a:ea typeface="华文细黑" panose="02010600040101010101" charset="-122"/>
              <a:cs typeface="Times New Roman" panose="02020603050405020304"/>
            </a:endParaRPr>
          </a:p>
          <a:p>
            <a:pPr fontAlgn="auto">
              <a:lnSpc>
                <a:spcPct val="140000"/>
              </a:lnSpc>
            </a:pPr>
            <a:r>
              <a:rPr lang="zh-CN" altLang="zh-CN" sz="2600" dirty="0">
                <a:latin typeface="Times New Roman" panose="02020603050405020304"/>
                <a:ea typeface="华文细黑" panose="02010600040101010101" charset="-122"/>
                <a:cs typeface="Times New Roman" panose="02020603050405020304"/>
              </a:rPr>
              <a:t>例如辛弃疾《西江月》</a:t>
            </a:r>
            <a:r>
              <a:rPr lang="en-US" altLang="zh-CN" sz="2600" dirty="0">
                <a:latin typeface="宋体" panose="02010600030101010101" pitchFamily="2" charset="-122"/>
                <a:ea typeface="华文细黑" panose="02010600040101010101" charset="-122"/>
                <a:cs typeface="Times New Roman" panose="02020603050405020304"/>
              </a:rPr>
              <a:t>“</a:t>
            </a:r>
            <a:r>
              <a:rPr lang="zh-CN" altLang="zh-CN" sz="2600" dirty="0">
                <a:solidFill>
                  <a:srgbClr val="FF0000"/>
                </a:solidFill>
                <a:latin typeface="Times New Roman" panose="02020603050405020304"/>
                <a:ea typeface="华文细黑" panose="02010600040101010101" charset="-122"/>
                <a:cs typeface="Times New Roman" panose="02020603050405020304"/>
              </a:rPr>
              <a:t>明月别枝惊鹊，清风半夜鸣蝉</a:t>
            </a:r>
            <a:r>
              <a:rPr lang="en-US" altLang="zh-CN" sz="2600" dirty="0">
                <a:latin typeface="宋体" panose="02010600030101010101" pitchFamily="2" charset="-122"/>
                <a:ea typeface="华文细黑" panose="02010600040101010101" charset="-122"/>
                <a:cs typeface="Times New Roman" panose="02020603050405020304"/>
              </a:rPr>
              <a:t>”</a:t>
            </a:r>
            <a:r>
              <a:rPr lang="zh-CN" altLang="zh-CN" sz="2600" dirty="0" smtClean="0">
                <a:latin typeface="Times New Roman" panose="02020603050405020304"/>
                <a:ea typeface="华文细黑" panose="02010600040101010101" charset="-122"/>
                <a:cs typeface="Times New Roman" panose="02020603050405020304"/>
              </a:rPr>
              <a:t>，</a:t>
            </a:r>
            <a:r>
              <a:rPr lang="zh-CN" altLang="zh-CN" sz="2600" dirty="0">
                <a:latin typeface="Times New Roman" panose="02020603050405020304"/>
                <a:ea typeface="华文细黑" panose="02010600040101010101" charset="-122"/>
                <a:cs typeface="Times New Roman" panose="02020603050405020304"/>
              </a:rPr>
              <a:t>用</a:t>
            </a:r>
            <a:r>
              <a:rPr lang="en-US" altLang="zh-CN" sz="2600" dirty="0">
                <a:latin typeface="宋体" panose="02010600030101010101" pitchFamily="2" charset="-122"/>
                <a:ea typeface="华文细黑" panose="02010600040101010101" charset="-122"/>
                <a:cs typeface="Times New Roman" panose="02020603050405020304"/>
              </a:rPr>
              <a:t>“</a:t>
            </a:r>
            <a:r>
              <a:rPr lang="zh-CN" altLang="zh-CN" sz="2600" dirty="0">
                <a:latin typeface="Times New Roman" panose="02020603050405020304"/>
                <a:ea typeface="华文细黑" panose="02010600040101010101" charset="-122"/>
                <a:cs typeface="Times New Roman" panose="02020603050405020304"/>
              </a:rPr>
              <a:t>明月</a:t>
            </a:r>
            <a:r>
              <a:rPr lang="en-US" altLang="zh-CN" sz="2600" dirty="0">
                <a:latin typeface="宋体" panose="02010600030101010101" pitchFamily="2" charset="-122"/>
                <a:ea typeface="华文细黑" panose="02010600040101010101" charset="-122"/>
                <a:cs typeface="Times New Roman" panose="02020603050405020304"/>
              </a:rPr>
              <a:t>”“</a:t>
            </a:r>
            <a:r>
              <a:rPr lang="zh-CN" altLang="zh-CN" sz="2600" dirty="0">
                <a:latin typeface="Times New Roman" panose="02020603050405020304"/>
                <a:ea typeface="华文细黑" panose="02010600040101010101" charset="-122"/>
                <a:cs typeface="Times New Roman" panose="02020603050405020304"/>
              </a:rPr>
              <a:t>清风</a:t>
            </a:r>
            <a:r>
              <a:rPr lang="en-US" altLang="zh-CN" sz="2600" dirty="0">
                <a:latin typeface="宋体" panose="02010600030101010101" pitchFamily="2" charset="-122"/>
                <a:ea typeface="华文细黑" panose="02010600040101010101" charset="-122"/>
                <a:cs typeface="Times New Roman" panose="02020603050405020304"/>
              </a:rPr>
              <a:t>”</a:t>
            </a:r>
            <a:r>
              <a:rPr lang="zh-CN" altLang="zh-CN" sz="2600" dirty="0">
                <a:latin typeface="Times New Roman" panose="02020603050405020304"/>
                <a:ea typeface="华文细黑" panose="02010600040101010101" charset="-122"/>
                <a:cs typeface="Times New Roman" panose="02020603050405020304"/>
              </a:rPr>
              <a:t>这样惯熟</a:t>
            </a:r>
            <a:r>
              <a:rPr lang="zh-CN" altLang="zh-CN" sz="2600" dirty="0" smtClean="0">
                <a:latin typeface="Times New Roman" panose="02020603050405020304"/>
                <a:ea typeface="华文细黑" panose="02010600040101010101" charset="-122"/>
                <a:cs typeface="Times New Roman" panose="02020603050405020304"/>
              </a:rPr>
              <a:t>的</a:t>
            </a:r>
            <a:r>
              <a:rPr lang="zh-CN" altLang="zh-CN" sz="2600" dirty="0" smtClean="0">
                <a:solidFill>
                  <a:prstClr val="black"/>
                </a:solidFill>
                <a:latin typeface="Times New Roman" panose="02020603050405020304"/>
                <a:ea typeface="华文细黑" panose="02010600040101010101" charset="-122"/>
                <a:cs typeface="Times New Roman" panose="02020603050405020304"/>
                <a:sym typeface="+mn-ea"/>
              </a:rPr>
              <a:t>词语，</a:t>
            </a:r>
            <a:r>
              <a:rPr lang="zh-CN" altLang="zh-CN" sz="2600" dirty="0" smtClean="0">
                <a:latin typeface="Times New Roman" panose="02020603050405020304"/>
                <a:ea typeface="华文细黑" panose="02010600040101010101" charset="-122"/>
                <a:cs typeface="Times New Roman" panose="02020603050405020304"/>
                <a:sym typeface="+mn-ea"/>
              </a:rPr>
              <a:t>但是，当它们与</a:t>
            </a:r>
            <a:r>
              <a:rPr lang="en-US" altLang="zh-CN" sz="2600" dirty="0" smtClean="0">
                <a:latin typeface="宋体" panose="02010600030101010101" pitchFamily="2" charset="-122"/>
                <a:ea typeface="华文细黑" panose="02010600040101010101" charset="-122"/>
                <a:cs typeface="Times New Roman" panose="02020603050405020304"/>
                <a:sym typeface="+mn-ea"/>
              </a:rPr>
              <a:t>“</a:t>
            </a:r>
            <a:r>
              <a:rPr lang="zh-CN" altLang="zh-CN" sz="2600" dirty="0" smtClean="0">
                <a:latin typeface="Times New Roman" panose="02020603050405020304"/>
                <a:ea typeface="华文细黑" panose="02010600040101010101" charset="-122"/>
                <a:cs typeface="Times New Roman" panose="02020603050405020304"/>
                <a:sym typeface="+mn-ea"/>
              </a:rPr>
              <a:t>别枝惊鹊</a:t>
            </a:r>
            <a:r>
              <a:rPr lang="en-US" altLang="zh-CN" sz="2600" dirty="0" smtClean="0">
                <a:latin typeface="宋体" panose="02010600030101010101" pitchFamily="2" charset="-122"/>
                <a:ea typeface="华文细黑" panose="02010600040101010101" charset="-122"/>
                <a:cs typeface="Times New Roman" panose="02020603050405020304"/>
                <a:sym typeface="+mn-ea"/>
              </a:rPr>
              <a:t>”</a:t>
            </a:r>
            <a:r>
              <a:rPr lang="zh-CN" altLang="zh-CN" sz="2600" dirty="0" smtClean="0">
                <a:latin typeface="Times New Roman" panose="02020603050405020304"/>
                <a:ea typeface="华文细黑" panose="02010600040101010101" charset="-122"/>
                <a:cs typeface="Times New Roman" panose="02020603050405020304"/>
                <a:sym typeface="+mn-ea"/>
              </a:rPr>
              <a:t>和</a:t>
            </a:r>
            <a:r>
              <a:rPr lang="en-US" altLang="zh-CN" sz="2600" dirty="0" smtClean="0">
                <a:latin typeface="宋体" panose="02010600030101010101" pitchFamily="2" charset="-122"/>
                <a:ea typeface="华文细黑" panose="02010600040101010101" charset="-122"/>
                <a:cs typeface="Times New Roman" panose="02020603050405020304"/>
                <a:sym typeface="+mn-ea"/>
              </a:rPr>
              <a:t>“</a:t>
            </a:r>
            <a:r>
              <a:rPr lang="zh-CN" altLang="zh-CN" sz="2600" dirty="0" smtClean="0">
                <a:latin typeface="Times New Roman" panose="02020603050405020304"/>
                <a:ea typeface="华文细黑" panose="02010600040101010101" charset="-122"/>
                <a:cs typeface="Times New Roman" panose="02020603050405020304"/>
                <a:sym typeface="+mn-ea"/>
              </a:rPr>
              <a:t>半夜鸣蝉</a:t>
            </a:r>
            <a:r>
              <a:rPr lang="en-US" altLang="zh-CN" sz="2600" dirty="0" smtClean="0">
                <a:latin typeface="宋体" panose="02010600030101010101" pitchFamily="2" charset="-122"/>
                <a:ea typeface="华文细黑" panose="02010600040101010101" charset="-122"/>
                <a:cs typeface="Times New Roman" panose="02020603050405020304"/>
                <a:sym typeface="+mn-ea"/>
              </a:rPr>
              <a:t>”</a:t>
            </a:r>
            <a:r>
              <a:rPr lang="zh-CN" altLang="zh-CN" sz="2600" dirty="0" smtClean="0">
                <a:latin typeface="Times New Roman" panose="02020603050405020304"/>
                <a:ea typeface="华文细黑" panose="02010600040101010101" charset="-122"/>
                <a:cs typeface="Times New Roman" panose="02020603050405020304"/>
                <a:sym typeface="+mn-ea"/>
              </a:rPr>
              <a:t>结合在一起之后，便构成了一个声色兼备、动静咸宜的深幽意境，人们甚至忽略了这两句的平仄和对仗的工稳了。</a:t>
            </a:r>
            <a:r>
              <a:rPr lang="en-US" altLang="zh-CN" sz="2600" dirty="0" smtClean="0">
                <a:latin typeface="宋体" panose="02010600030101010101" pitchFamily="2" charset="-122"/>
                <a:ea typeface="华文细黑" panose="02010600040101010101" charset="-122"/>
                <a:cs typeface="Times New Roman" panose="02020603050405020304"/>
                <a:sym typeface="+mn-ea"/>
              </a:rPr>
              <a:t>“</a:t>
            </a:r>
            <a:r>
              <a:rPr lang="zh-CN" altLang="zh-CN" sz="2600" dirty="0" smtClean="0">
                <a:latin typeface="Times New Roman" panose="02020603050405020304"/>
                <a:ea typeface="华文细黑" panose="02010600040101010101" charset="-122"/>
                <a:cs typeface="Times New Roman" panose="02020603050405020304"/>
                <a:sym typeface="+mn-ea"/>
              </a:rPr>
              <a:t>月</a:t>
            </a:r>
            <a:r>
              <a:rPr lang="en-US" altLang="zh-CN" sz="2600" dirty="0" smtClean="0">
                <a:latin typeface="宋体" panose="02010600030101010101" pitchFamily="2" charset="-122"/>
                <a:ea typeface="华文细黑" panose="02010600040101010101" charset="-122"/>
                <a:cs typeface="Times New Roman" panose="02020603050405020304"/>
                <a:sym typeface="+mn-ea"/>
              </a:rPr>
              <a:t>”</a:t>
            </a:r>
            <a:r>
              <a:rPr lang="zh-CN" altLang="zh-CN" sz="2600" dirty="0" smtClean="0">
                <a:latin typeface="Times New Roman" panose="02020603050405020304"/>
                <a:ea typeface="华文细黑" panose="02010600040101010101" charset="-122"/>
                <a:cs typeface="Times New Roman" panose="02020603050405020304"/>
                <a:sym typeface="+mn-ea"/>
              </a:rPr>
              <a:t>和</a:t>
            </a:r>
            <a:r>
              <a:rPr lang="en-US" altLang="zh-CN" sz="2600" dirty="0" smtClean="0">
                <a:latin typeface="宋体" panose="02010600030101010101" pitchFamily="2" charset="-122"/>
                <a:ea typeface="华文细黑" panose="02010600040101010101" charset="-122"/>
                <a:cs typeface="Times New Roman" panose="02020603050405020304"/>
                <a:sym typeface="+mn-ea"/>
              </a:rPr>
              <a:t>“</a:t>
            </a:r>
            <a:r>
              <a:rPr lang="zh-CN" altLang="zh-CN" sz="2600" dirty="0" smtClean="0">
                <a:latin typeface="Times New Roman" panose="02020603050405020304"/>
                <a:ea typeface="华文细黑" panose="02010600040101010101" charset="-122"/>
                <a:cs typeface="Times New Roman" panose="02020603050405020304"/>
                <a:sym typeface="+mn-ea"/>
              </a:rPr>
              <a:t>惊鹊</a:t>
            </a:r>
            <a:r>
              <a:rPr lang="en-US" altLang="zh-CN" sz="2600" dirty="0" smtClean="0">
                <a:latin typeface="宋体" panose="02010600030101010101" pitchFamily="2" charset="-122"/>
                <a:ea typeface="华文细黑" panose="02010600040101010101" charset="-122"/>
                <a:cs typeface="Times New Roman" panose="02020603050405020304"/>
                <a:sym typeface="+mn-ea"/>
              </a:rPr>
              <a:t>”</a:t>
            </a:r>
            <a:r>
              <a:rPr lang="zh-CN" altLang="zh-CN" sz="2600" dirty="0" smtClean="0">
                <a:latin typeface="Times New Roman" panose="02020603050405020304"/>
                <a:ea typeface="华文细黑" panose="02010600040101010101" charset="-122"/>
                <a:cs typeface="Times New Roman" panose="02020603050405020304"/>
                <a:sym typeface="+mn-ea"/>
              </a:rPr>
              <a:t>、</a:t>
            </a:r>
            <a:r>
              <a:rPr lang="en-US" altLang="zh-CN" sz="2600" dirty="0" smtClean="0">
                <a:latin typeface="宋体" panose="02010600030101010101" pitchFamily="2" charset="-122"/>
                <a:ea typeface="华文细黑" panose="02010600040101010101" charset="-122"/>
                <a:cs typeface="Times New Roman" panose="02020603050405020304"/>
                <a:sym typeface="+mn-ea"/>
              </a:rPr>
              <a:t>“</a:t>
            </a:r>
            <a:r>
              <a:rPr lang="zh-CN" altLang="zh-CN" sz="2600" dirty="0" smtClean="0">
                <a:latin typeface="Times New Roman" panose="02020603050405020304"/>
                <a:ea typeface="华文细黑" panose="02010600040101010101" charset="-122"/>
                <a:cs typeface="Times New Roman" panose="02020603050405020304"/>
                <a:sym typeface="+mn-ea"/>
              </a:rPr>
              <a:t>风</a:t>
            </a:r>
            <a:r>
              <a:rPr lang="en-US" altLang="zh-CN" sz="2600" dirty="0" smtClean="0">
                <a:latin typeface="宋体" panose="02010600030101010101" pitchFamily="2" charset="-122"/>
                <a:ea typeface="华文细黑" panose="02010600040101010101" charset="-122"/>
                <a:cs typeface="Times New Roman" panose="02020603050405020304"/>
                <a:sym typeface="+mn-ea"/>
              </a:rPr>
              <a:t>”</a:t>
            </a:r>
            <a:r>
              <a:rPr lang="zh-CN" altLang="zh-CN" sz="2600" dirty="0" smtClean="0">
                <a:latin typeface="Times New Roman" panose="02020603050405020304"/>
                <a:ea typeface="华文细黑" panose="02010600040101010101" charset="-122"/>
                <a:cs typeface="Times New Roman" panose="02020603050405020304"/>
                <a:sym typeface="+mn-ea"/>
              </a:rPr>
              <a:t>和</a:t>
            </a:r>
            <a:r>
              <a:rPr lang="en-US" altLang="zh-CN" sz="2600" dirty="0" smtClean="0">
                <a:latin typeface="宋体" panose="02010600030101010101" pitchFamily="2" charset="-122"/>
                <a:ea typeface="华文细黑" panose="02010600040101010101" charset="-122"/>
                <a:cs typeface="Times New Roman" panose="02020603050405020304"/>
                <a:sym typeface="+mn-ea"/>
              </a:rPr>
              <a:t>“</a:t>
            </a:r>
            <a:r>
              <a:rPr lang="zh-CN" altLang="zh-CN" sz="2600" dirty="0" smtClean="0">
                <a:latin typeface="Times New Roman" panose="02020603050405020304"/>
                <a:ea typeface="华文细黑" panose="02010600040101010101" charset="-122"/>
                <a:cs typeface="Times New Roman" panose="02020603050405020304"/>
                <a:sym typeface="+mn-ea"/>
              </a:rPr>
              <a:t>鸣蝉</a:t>
            </a:r>
            <a:r>
              <a:rPr lang="en-US" altLang="zh-CN" sz="2600" dirty="0" smtClean="0">
                <a:latin typeface="宋体" panose="02010600030101010101" pitchFamily="2" charset="-122"/>
                <a:ea typeface="华文细黑" panose="02010600040101010101" charset="-122"/>
                <a:cs typeface="Times New Roman" panose="02020603050405020304"/>
                <a:sym typeface="+mn-ea"/>
              </a:rPr>
              <a:t>”</a:t>
            </a:r>
            <a:r>
              <a:rPr lang="zh-CN" altLang="zh-CN" sz="2600" dirty="0" smtClean="0">
                <a:latin typeface="Times New Roman" panose="02020603050405020304"/>
                <a:ea typeface="华文细黑" panose="02010600040101010101" charset="-122"/>
                <a:cs typeface="Times New Roman" panose="02020603050405020304"/>
                <a:sym typeface="+mn-ea"/>
              </a:rPr>
              <a:t>并非事物的简单罗列，而是有着内在的联系和因果关系。</a:t>
            </a:r>
            <a:endParaRPr lang="en-US" altLang="zh-CN" sz="2600" kern="100" dirty="0" smtClean="0">
              <a:solidFill>
                <a:prstClr val="black"/>
              </a:solidFill>
              <a:latin typeface="Times New Roman" panose="02020603050405020304"/>
              <a:ea typeface="华文细黑" panose="02010600040101010101" charset="-122"/>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0389" y="608484"/>
            <a:ext cx="8821322" cy="2491740"/>
          </a:xfrm>
          <a:prstGeom prst="rect">
            <a:avLst/>
          </a:prstGeom>
        </p:spPr>
        <p:txBody>
          <a:bodyPr>
            <a:spAutoFit/>
          </a:bodyPr>
          <a:lstStyle/>
          <a:p>
            <a:pPr algn="just">
              <a:lnSpc>
                <a:spcPct val="150000"/>
              </a:lnSpc>
              <a:spcAft>
                <a:spcPts val="0"/>
              </a:spcAft>
            </a:pPr>
            <a:r>
              <a:rPr lang="zh-CN" altLang="zh-CN" sz="2600" dirty="0" smtClean="0">
                <a:latin typeface="Times New Roman" panose="02020603050405020304"/>
                <a:ea typeface="华文细黑" panose="02010600040101010101" charset="-122"/>
                <a:cs typeface="Times New Roman" panose="02020603050405020304"/>
              </a:rPr>
              <a:t>如黄庭坚《寄黄几复》</a:t>
            </a:r>
            <a:r>
              <a:rPr lang="en-US" altLang="zh-CN" sz="2600" dirty="0" smtClean="0">
                <a:latin typeface="宋体" panose="02010600030101010101" pitchFamily="2" charset="-122"/>
                <a:ea typeface="华文细黑" panose="02010600040101010101" charset="-122"/>
                <a:cs typeface="Times New Roman" panose="02020603050405020304"/>
              </a:rPr>
              <a:t>“</a:t>
            </a:r>
            <a:r>
              <a:rPr lang="zh-CN" altLang="zh-CN" sz="2600" dirty="0" smtClean="0">
                <a:latin typeface="Times New Roman" panose="02020603050405020304"/>
                <a:ea typeface="华文细黑" panose="02010600040101010101" charset="-122"/>
                <a:cs typeface="Times New Roman" panose="02020603050405020304"/>
              </a:rPr>
              <a:t>桃李春风一杯酒，江湖夜雨十年灯</a:t>
            </a:r>
            <a:r>
              <a:rPr lang="en-US" altLang="zh-CN" sz="2600" dirty="0" smtClean="0">
                <a:latin typeface="宋体" panose="02010600030101010101" pitchFamily="2" charset="-122"/>
                <a:ea typeface="华文细黑" panose="02010600040101010101" charset="-122"/>
                <a:cs typeface="Times New Roman" panose="02020603050405020304"/>
              </a:rPr>
              <a:t>”</a:t>
            </a:r>
            <a:r>
              <a:rPr lang="zh-CN" altLang="zh-CN" sz="2600" dirty="0" smtClean="0">
                <a:latin typeface="Times New Roman" panose="02020603050405020304"/>
                <a:ea typeface="华文细黑" panose="02010600040101010101" charset="-122"/>
                <a:cs typeface="Times New Roman" panose="02020603050405020304"/>
              </a:rPr>
              <a:t>，上句追忆京城相聚之乐，</a:t>
            </a:r>
            <a:r>
              <a:rPr lang="zh-CN" altLang="zh-CN" sz="2600" dirty="0" smtClean="0">
                <a:latin typeface="Times New Roman" panose="02020603050405020304"/>
                <a:ea typeface="华文细黑" panose="02010600040101010101" charset="-122"/>
                <a:cs typeface="Times New Roman" panose="02020603050405020304"/>
                <a:sym typeface="+mn-ea"/>
              </a:rPr>
              <a:t>下句抒写别后相思之深。全用名词意象组合在一起，富有极大的包孕性，写出了两人友谊的深厚。</a:t>
            </a:r>
            <a:endParaRPr lang="zh-CN" altLang="zh-CN" sz="2600" dirty="0" smtClean="0">
              <a:latin typeface="Times New Roman" panose="02020603050405020304"/>
              <a:ea typeface="华文细黑" panose="02010600040101010101" charset="-122"/>
              <a:cs typeface="Times New Roman" panose="02020603050405020304"/>
            </a:endParaRPr>
          </a:p>
        </p:txBody>
      </p:sp>
      <p:pic>
        <p:nvPicPr>
          <p:cNvPr id="2" name="图片 1">
            <a:hlinkClick r:id="rId1" action="ppaction://hlinksldjump"/>
          </p:cNvPr>
          <p:cNvPicPr>
            <a:picLocks noChangeAspect="1"/>
          </p:cNvPicPr>
          <p:nvPr>
            <p:custDataLst>
              <p:tags r:id="rId2"/>
            </p:custDataLst>
          </p:nvPr>
        </p:nvPicPr>
        <p:blipFill>
          <a:blip r:embed="rId3"/>
          <a:stretch>
            <a:fillRect/>
          </a:stretch>
        </p:blipFill>
        <p:spPr>
          <a:xfrm>
            <a:off x="7320280" y="4117340"/>
            <a:ext cx="1061720" cy="597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88" y="1063839"/>
            <a:ext cx="8793025" cy="4013406"/>
          </a:xfrm>
          <a:prstGeom prst="rect">
            <a:avLst/>
          </a:prstGeom>
          <a:noFill/>
        </p:spPr>
        <p:txBody>
          <a:bodyPr wrap="square" rtlCol="0">
            <a:spAutoFit/>
          </a:bodyPr>
          <a:lstStyle/>
          <a:p>
            <a:pPr algn="just">
              <a:lnSpc>
                <a:spcPct val="140000"/>
              </a:lnSpc>
              <a:spcAft>
                <a:spcPts val="0"/>
              </a:spcAft>
            </a:pP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一</a:t>
            </a:r>
            <a:r>
              <a:rPr lang="en-US" altLang="zh-CN" sz="2600" kern="100" dirty="0">
                <a:solidFill>
                  <a:srgbClr val="C00000"/>
                </a:solidFill>
                <a:latin typeface="Times New Roman" panose="02020603050405020304"/>
                <a:ea typeface="华文细黑" panose="02010600040101010101" charset="-122"/>
                <a:cs typeface="Courier New" panose="02070309020205020404"/>
              </a:rPr>
              <a:t>)</a:t>
            </a:r>
            <a:r>
              <a:rPr lang="zh-CN" altLang="zh-CN" sz="2600" kern="100" dirty="0">
                <a:solidFill>
                  <a:srgbClr val="C00000"/>
                </a:solidFill>
                <a:latin typeface="Times New Roman" panose="02020603050405020304"/>
                <a:ea typeface="华文细黑" panose="02010600040101010101" charset="-122"/>
                <a:cs typeface="Times New Roman" panose="02020603050405020304"/>
              </a:rPr>
              <a:t>读标题</a:t>
            </a:r>
            <a:endParaRPr lang="zh-CN" altLang="zh-CN" sz="1050" kern="100" dirty="0">
              <a:solidFill>
                <a:srgbClr val="C00000"/>
              </a:solidFill>
              <a:latin typeface="宋体" panose="02010600030101010101" pitchFamily="2" charset="-122"/>
              <a:cs typeface="Courier New" panose="02070309020205020404"/>
            </a:endParaRPr>
          </a:p>
          <a:p>
            <a:pPr algn="just">
              <a:lnSpc>
                <a:spcPct val="14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标题是解读诗歌内容和形式的关键。如何利用标题来读诗呢？</a:t>
            </a:r>
            <a:endParaRPr lang="zh-CN" altLang="zh-CN" sz="1050" kern="100" dirty="0">
              <a:latin typeface="宋体" panose="02010600030101010101" pitchFamily="2" charset="-122"/>
              <a:cs typeface="Courier New" panose="02070309020205020404"/>
            </a:endParaRPr>
          </a:p>
          <a:p>
            <a:pPr algn="just">
              <a:lnSpc>
                <a:spcPct val="140000"/>
              </a:lnSpc>
              <a:spcAft>
                <a:spcPts val="0"/>
              </a:spcAft>
            </a:pPr>
            <a:r>
              <a:rPr lang="en-US" altLang="zh-CN" sz="2600" kern="100" dirty="0">
                <a:solidFill>
                  <a:srgbClr val="FF0000"/>
                </a:solidFill>
                <a:latin typeface="Times New Roman" panose="02020603050405020304"/>
                <a:ea typeface="华文细黑" panose="02010600040101010101" charset="-122"/>
                <a:cs typeface="Courier New" panose="02070309020205020404"/>
              </a:rPr>
              <a:t>1.</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把握标题信息</a:t>
            </a:r>
            <a:endParaRPr lang="zh-CN" altLang="zh-CN" sz="1050" kern="100" dirty="0">
              <a:solidFill>
                <a:srgbClr val="FF0000"/>
              </a:solidFill>
              <a:latin typeface="宋体" panose="02010600030101010101" pitchFamily="2" charset="-122"/>
              <a:cs typeface="Courier New" panose="02070309020205020404"/>
            </a:endParaRPr>
          </a:p>
          <a:p>
            <a:pPr algn="just">
              <a:lnSpc>
                <a:spcPct val="140000"/>
              </a:lnSpc>
              <a:spcAft>
                <a:spcPts val="0"/>
              </a:spcAft>
            </a:pPr>
            <a:r>
              <a:rPr lang="zh-CN" altLang="zh-CN" sz="2600" kern="100" dirty="0">
                <a:latin typeface="Times New Roman" panose="02020603050405020304"/>
                <a:ea typeface="华文细黑" panose="02010600040101010101" charset="-122"/>
                <a:cs typeface="Times New Roman" panose="02020603050405020304"/>
              </a:rPr>
              <a:t>标题是诗歌内容和形式等信息的丰富载体。有的标题</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概括了作品的重要内容</a:t>
            </a:r>
            <a:r>
              <a:rPr lang="zh-CN" altLang="zh-CN" sz="2600" kern="100" dirty="0">
                <a:latin typeface="Times New Roman" panose="02020603050405020304"/>
                <a:ea typeface="华文细黑" panose="02010600040101010101" charset="-122"/>
                <a:cs typeface="Times New Roman" panose="02020603050405020304"/>
              </a:rPr>
              <a:t>，有的</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揭示了作品的线索</a:t>
            </a:r>
            <a:r>
              <a:rPr lang="zh-CN" altLang="zh-CN" sz="2600" kern="100" dirty="0">
                <a:latin typeface="Times New Roman" panose="02020603050405020304"/>
                <a:ea typeface="华文细黑" panose="02010600040101010101" charset="-122"/>
                <a:cs typeface="Times New Roman" panose="02020603050405020304"/>
              </a:rPr>
              <a:t>，有的</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奠定了作品的感情基调</a:t>
            </a:r>
            <a:r>
              <a:rPr lang="zh-CN" altLang="zh-CN" sz="2600" kern="100" dirty="0">
                <a:latin typeface="Times New Roman" panose="02020603050405020304"/>
                <a:ea typeface="华文细黑" panose="02010600040101010101" charset="-122"/>
                <a:cs typeface="Times New Roman" panose="02020603050405020304"/>
              </a:rPr>
              <a:t>，有的</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揭示了写作的时间、地点、对象、事件、主旨</a:t>
            </a:r>
            <a:r>
              <a:rPr lang="zh-CN" altLang="zh-CN" sz="2600" kern="100" dirty="0">
                <a:latin typeface="Times New Roman" panose="02020603050405020304"/>
                <a:ea typeface="华文细黑" panose="02010600040101010101" charset="-122"/>
                <a:cs typeface="Times New Roman" panose="02020603050405020304"/>
              </a:rPr>
              <a:t>等。总之，标题是我们理解诗歌的重要切入点。</a:t>
            </a:r>
            <a:endParaRPr lang="zh-CN" altLang="zh-CN" sz="1050" kern="100" dirty="0">
              <a:effectLst/>
              <a:latin typeface="宋体" panose="02010600030101010101" pitchFamily="2" charset="-122"/>
              <a:cs typeface="Courier New" panose="02070309020205020404"/>
            </a:endParaRPr>
          </a:p>
        </p:txBody>
      </p:sp>
      <p:sp>
        <p:nvSpPr>
          <p:cNvPr id="10" name="TextBox 20"/>
          <p:cNvSpPr txBox="1">
            <a:spLocks noChangeArrowheads="1"/>
          </p:cNvSpPr>
          <p:nvPr/>
        </p:nvSpPr>
        <p:spPr bwMode="auto">
          <a:xfrm>
            <a:off x="925730" y="31271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panose="020B0604020202020204" pitchFamily="34" charset="0"/>
                <a:ea typeface="宋体" panose="02010600030101010101" pitchFamily="2" charset="-122"/>
              </a:defRPr>
            </a:lvl1pPr>
            <a:lvl2pPr marL="742950" indent="-285750" algn="l" eaLnBrk="0" hangingPunct="0">
              <a:defRPr sz="2400" b="1">
                <a:solidFill>
                  <a:schemeClr val="tx1"/>
                </a:solidFill>
                <a:latin typeface="Arial" panose="020B0604020202020204" pitchFamily="34" charset="0"/>
                <a:ea typeface="宋体" panose="02010600030101010101" pitchFamily="2" charset="-122"/>
              </a:defRPr>
            </a:lvl2pPr>
            <a:lvl3pPr marL="1143000" indent="-228600" algn="l" eaLnBrk="0" hangingPunct="0">
              <a:defRPr sz="2400" b="1">
                <a:solidFill>
                  <a:schemeClr val="tx1"/>
                </a:solidFill>
                <a:latin typeface="Arial" panose="020B0604020202020204" pitchFamily="34" charset="0"/>
                <a:ea typeface="宋体" panose="02010600030101010101" pitchFamily="2" charset="-122"/>
              </a:defRPr>
            </a:lvl3pPr>
            <a:lvl4pPr marL="1600200" indent="-228600" algn="l" eaLnBrk="0" hangingPunct="0">
              <a:defRPr sz="2400" b="1">
                <a:solidFill>
                  <a:schemeClr val="tx1"/>
                </a:solidFill>
                <a:latin typeface="Arial" panose="020B0604020202020204" pitchFamily="34" charset="0"/>
                <a:ea typeface="宋体" panose="02010600030101010101" pitchFamily="2" charset="-122"/>
              </a:defRPr>
            </a:lvl4pPr>
            <a:lvl5pPr marL="2057400" indent="-228600" algn="l"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zh-CN" sz="2800" dirty="0">
                <a:solidFill>
                  <a:srgbClr val="FFFF00"/>
                </a:solidFill>
                <a:latin typeface="黑体" panose="02010609060101010101" pitchFamily="49" charset="-122"/>
                <a:ea typeface="黑体" panose="02010609060101010101" pitchFamily="49" charset="-122"/>
              </a:rPr>
              <a:t>三、读懂古诗的</a:t>
            </a:r>
            <a:r>
              <a:rPr lang="zh-CN" altLang="zh-CN" sz="2800">
                <a:solidFill>
                  <a:srgbClr val="FFFF00"/>
                </a:solidFill>
                <a:latin typeface="黑体" panose="02010609060101010101" pitchFamily="49" charset="-122"/>
                <a:ea typeface="黑体" panose="02010609060101010101" pitchFamily="49" charset="-122"/>
              </a:rPr>
              <a:t>基本</a:t>
            </a:r>
            <a:r>
              <a:rPr lang="zh-CN" altLang="zh-CN" sz="2800" smtClean="0">
                <a:solidFill>
                  <a:srgbClr val="FFFF00"/>
                </a:solidFill>
                <a:latin typeface="黑体" panose="02010609060101010101" pitchFamily="49" charset="-122"/>
                <a:ea typeface="黑体" panose="02010609060101010101" pitchFamily="49" charset="-122"/>
              </a:rPr>
              <a:t>方法</a:t>
            </a:r>
            <a:endParaRPr lang="zh-CN" altLang="zh-CN" sz="2800" dirty="0">
              <a:solidFill>
                <a:srgbClr val="FFFF00"/>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555526"/>
            <a:ext cx="8534423"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panose="02020603050405020304"/>
                <a:ea typeface="华文细黑" panose="02010600040101010101" charset="-122"/>
                <a:cs typeface="Times New Roman" panose="02020603050405020304"/>
              </a:rPr>
              <a:t>练中悟</a:t>
            </a:r>
            <a:r>
              <a:rPr lang="en-US" altLang="zh-CN" sz="2600" kern="100" dirty="0">
                <a:solidFill>
                  <a:srgbClr val="E46C0A"/>
                </a:solidFill>
                <a:latin typeface="Times New Roman" panose="02020603050405020304"/>
                <a:ea typeface="华文细黑" panose="02010600040101010101" charset="-122"/>
                <a:cs typeface="Courier New" panose="02070309020205020404"/>
              </a:rPr>
              <a:t>1</a:t>
            </a:r>
            <a:r>
              <a:rPr lang="zh-CN" altLang="zh-CN" sz="2600" kern="100" dirty="0">
                <a:latin typeface="Times New Roman" panose="02020603050405020304"/>
                <a:ea typeface="华文细黑" panose="02010600040101010101" charset="-122"/>
                <a:cs typeface="Times New Roman" panose="02020603050405020304"/>
              </a:rPr>
              <a:t>　试读下面的诗题，看看能读出哪些重要信息。</a:t>
            </a:r>
            <a:endParaRPr lang="zh-CN" altLang="zh-CN" sz="1050" kern="100" dirty="0">
              <a:latin typeface="宋体" panose="02010600030101010101" pitchFamily="2" charset="-122"/>
              <a:cs typeface="Courier New" panose="02070309020205020404"/>
            </a:endParaRPr>
          </a:p>
          <a:p>
            <a:pPr>
              <a:lnSpc>
                <a:spcPct val="150000"/>
              </a:lnSpc>
            </a:pPr>
            <a:r>
              <a:rPr lang="en-US" altLang="zh-CN" sz="2600" dirty="0">
                <a:latin typeface="Times New Roman" panose="02020603050405020304"/>
                <a:ea typeface="华文细黑" panose="02010600040101010101" charset="-122"/>
              </a:rPr>
              <a:t>(1)</a:t>
            </a:r>
            <a:r>
              <a:rPr lang="zh-CN" altLang="zh-CN" sz="2600" dirty="0" smtClean="0">
                <a:latin typeface="Times New Roman" panose="02020603050405020304"/>
                <a:ea typeface="华文细黑" panose="02010600040101010101" charset="-122"/>
                <a:cs typeface="Times New Roman" panose="02020603050405020304"/>
              </a:rPr>
              <a:t>《咏素蝶诗》</a:t>
            </a:r>
            <a:endParaRPr lang="en-US" altLang="zh-CN" sz="2600" kern="100" dirty="0">
              <a:solidFill>
                <a:srgbClr val="E36C0A"/>
              </a:solidFill>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600"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600" kern="100" dirty="0">
                <a:latin typeface="Times New Roman" panose="02020603050405020304"/>
                <a:ea typeface="华文细黑" panose="02010600040101010101" charset="-122"/>
                <a:cs typeface="Times New Roman" panose="02020603050405020304"/>
              </a:rPr>
              <a:t>　</a:t>
            </a: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①</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交代了写作对象</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素蝶</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②</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点明了诗的类别</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咏物诗</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③</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暗示了写作手法</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托物言志</a:t>
            </a:r>
            <a:r>
              <a:rPr lang="en-US" altLang="zh-CN" sz="2600" kern="100" dirty="0" smtClean="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848" y="1047690"/>
            <a:ext cx="8619767" cy="2417072"/>
          </a:xfrm>
          <a:prstGeom prst="rect">
            <a:avLst/>
          </a:prstGeom>
          <a:noFill/>
        </p:spPr>
        <p:txBody>
          <a:bodyPr wrap="square" rtlCol="0">
            <a:spAutoFit/>
          </a:bodyPr>
          <a:lstStyle/>
          <a:p>
            <a:pPr algn="just">
              <a:lnSpc>
                <a:spcPct val="150000"/>
              </a:lnSpc>
              <a:spcAft>
                <a:spcPts val="0"/>
              </a:spcAft>
            </a:pPr>
            <a:r>
              <a:rPr lang="en-US" altLang="zh-CN" sz="2600" dirty="0">
                <a:latin typeface="Times New Roman" panose="02020603050405020304"/>
                <a:ea typeface="华文细黑" panose="02010600040101010101" charset="-122"/>
              </a:rPr>
              <a:t>(2)</a:t>
            </a:r>
            <a:r>
              <a:rPr lang="zh-CN" altLang="zh-CN" sz="2600" dirty="0">
                <a:latin typeface="Times New Roman" panose="02020603050405020304"/>
                <a:ea typeface="华文细黑" panose="02010600040101010101" charset="-122"/>
                <a:cs typeface="Times New Roman" panose="02020603050405020304"/>
              </a:rPr>
              <a:t>《鹊桥仙</a:t>
            </a:r>
            <a:r>
              <a:rPr lang="en-US" altLang="zh-CN" sz="2600" dirty="0">
                <a:latin typeface="Times New Roman" panose="02020603050405020304"/>
                <a:ea typeface="华文细黑" panose="02010600040101010101" charset="-122"/>
              </a:rPr>
              <a:t>·</a:t>
            </a:r>
            <a:r>
              <a:rPr lang="zh-CN" altLang="zh-CN" sz="2600" dirty="0">
                <a:latin typeface="Times New Roman" panose="02020603050405020304"/>
                <a:ea typeface="华文细黑" panose="02010600040101010101" charset="-122"/>
                <a:cs typeface="Times New Roman" panose="02020603050405020304"/>
              </a:rPr>
              <a:t>七夕</a:t>
            </a:r>
            <a:r>
              <a:rPr lang="zh-CN" altLang="zh-CN" sz="2600" dirty="0" smtClean="0">
                <a:latin typeface="Times New Roman" panose="02020603050405020304"/>
                <a:ea typeface="华文细黑" panose="02010600040101010101" charset="-122"/>
                <a:cs typeface="Times New Roman" panose="02020603050405020304"/>
              </a:rPr>
              <a:t>》</a:t>
            </a:r>
            <a:endParaRPr lang="en-US" altLang="zh-CN" sz="2600" kern="100" dirty="0">
              <a:solidFill>
                <a:srgbClr val="E36C0A"/>
              </a:solidFill>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600"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600" kern="100" dirty="0">
                <a:latin typeface="Times New Roman" panose="02020603050405020304"/>
                <a:ea typeface="华文细黑" panose="02010600040101010101" charset="-122"/>
                <a:cs typeface="Times New Roman" panose="02020603050405020304"/>
              </a:rPr>
              <a:t>　</a:t>
            </a: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①</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交代了写作对象、内容</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七夕</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或写作缘由</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因七夕而写</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②</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暗示了写作内容和情感</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写夫妻相思相聚</a:t>
            </a:r>
            <a:r>
              <a:rPr lang="en-US" altLang="zh-CN" sz="2600" kern="100" dirty="0" smtClean="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3144" y="1203598"/>
            <a:ext cx="8534423"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panose="02020603050405020304"/>
                <a:ea typeface="华文细黑" panose="02010600040101010101" charset="-122"/>
                <a:cs typeface="Courier New" panose="02070309020205020404"/>
              </a:rPr>
              <a:t>(3)</a:t>
            </a:r>
            <a:r>
              <a:rPr lang="zh-CN" altLang="zh-CN" sz="2600" kern="100" dirty="0">
                <a:latin typeface="Times New Roman" panose="02020603050405020304"/>
                <a:ea typeface="华文细黑" panose="02010600040101010101" charset="-122"/>
                <a:cs typeface="Times New Roman" panose="02020603050405020304"/>
              </a:rPr>
              <a:t>《征人怨》</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zh-CN" altLang="zh-CN" sz="2600"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600" kern="100" dirty="0">
                <a:latin typeface="Times New Roman" panose="02020603050405020304"/>
                <a:ea typeface="华文细黑" panose="02010600040101010101" charset="-122"/>
                <a:cs typeface="Times New Roman" panose="02020603050405020304"/>
              </a:rPr>
              <a:t>　</a:t>
            </a: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①</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交代了写作对象</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征人</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②</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揭示了全诗的感情基调</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怨</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③</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暗示了诗的类别</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边塞诗</a:t>
            </a:r>
            <a:r>
              <a:rPr lang="en-US" altLang="zh-CN" sz="2600" kern="100" dirty="0" smtClean="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4773" y="1354772"/>
            <a:ext cx="8619767"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panose="02020603050405020304"/>
                <a:ea typeface="华文细黑" panose="02010600040101010101" charset="-122"/>
                <a:cs typeface="Courier New" panose="02070309020205020404"/>
              </a:rPr>
              <a:t>(4)</a:t>
            </a:r>
            <a:r>
              <a:rPr lang="zh-CN" altLang="zh-CN" sz="2600" kern="100" dirty="0">
                <a:latin typeface="Times New Roman" panose="02020603050405020304"/>
                <a:ea typeface="华文细黑" panose="02010600040101010101" charset="-122"/>
                <a:cs typeface="Times New Roman" panose="02020603050405020304"/>
              </a:rPr>
              <a:t>《竹窗闻风寄苗发司空曙》</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zh-CN" altLang="zh-CN" sz="2600"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600" kern="100" dirty="0">
                <a:latin typeface="Times New Roman" panose="02020603050405020304"/>
                <a:ea typeface="华文细黑" panose="02010600040101010101" charset="-122"/>
                <a:cs typeface="Times New Roman" panose="02020603050405020304"/>
              </a:rPr>
              <a:t>　</a:t>
            </a: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①</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交代了写作缘由和内容</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竹窗闻风</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②</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交代了写作目的</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怀念远方之人</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③</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暗示了诗的感情基调和类别</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怀人诗</a:t>
            </a:r>
            <a:r>
              <a:rPr lang="en-US" altLang="zh-CN" sz="2600" kern="100" dirty="0" smtClean="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753" y="1203598"/>
            <a:ext cx="8619767"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panose="02020603050405020304"/>
                <a:ea typeface="华文细黑" panose="02010600040101010101" charset="-122"/>
                <a:cs typeface="Courier New" panose="02070309020205020404"/>
              </a:rPr>
              <a:t>(5)</a:t>
            </a:r>
            <a:r>
              <a:rPr lang="zh-CN" altLang="zh-CN" sz="2600" kern="100" dirty="0">
                <a:latin typeface="Times New Roman" panose="02020603050405020304"/>
                <a:ea typeface="华文细黑" panose="02010600040101010101" charset="-122"/>
                <a:cs typeface="Times New Roman" panose="02020603050405020304"/>
              </a:rPr>
              <a:t>《左迁至蓝关示侄孙湘》</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zh-CN" altLang="zh-CN" sz="2600"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600" kern="100" dirty="0">
                <a:latin typeface="Times New Roman" panose="02020603050405020304"/>
                <a:ea typeface="华文细黑" panose="02010600040101010101" charset="-122"/>
                <a:cs typeface="Times New Roman" panose="02020603050405020304"/>
              </a:rPr>
              <a:t>　</a:t>
            </a: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①</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交代了写作缘由</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左迁</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、地点</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蓝关</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和特定读者</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侄孙湘</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②</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暗示了诗的类别</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贬谪诗</a:t>
            </a:r>
            <a:r>
              <a:rPr lang="en-US" altLang="zh-CN" sz="2600" kern="100" dirty="0" smtClean="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0"/>
            <a:ext cx="8511387" cy="3388620"/>
          </a:xfrm>
          <a:prstGeom prst="rect">
            <a:avLst/>
          </a:prstGeom>
          <a:noFill/>
        </p:spPr>
        <p:txBody>
          <a:bodyPr wrap="square" rtlCol="0">
            <a:spAutoFit/>
          </a:bodyPr>
          <a:lstStyle/>
          <a:p>
            <a:pPr>
              <a:lnSpc>
                <a:spcPct val="150000"/>
              </a:lnSpc>
              <a:spcAft>
                <a:spcPts val="0"/>
              </a:spcAft>
            </a:pPr>
            <a:r>
              <a:rPr lang="zh-CN" altLang="zh-CN" kern="100" dirty="0">
                <a:solidFill>
                  <a:srgbClr val="E36C0A"/>
                </a:solidFill>
                <a:latin typeface="Times New Roman" panose="02020603050405020304"/>
                <a:ea typeface="华文细黑" panose="02010600040101010101" charset="-122"/>
                <a:cs typeface="Times New Roman" panose="02020603050405020304"/>
              </a:rPr>
              <a:t>练中悟</a:t>
            </a:r>
            <a:r>
              <a:rPr lang="en-US" altLang="zh-CN" kern="100" dirty="0">
                <a:solidFill>
                  <a:srgbClr val="E36C0A"/>
                </a:solidFill>
                <a:latin typeface="Times New Roman" panose="02020603050405020304"/>
                <a:ea typeface="华文细黑" panose="02010600040101010101" charset="-122"/>
                <a:cs typeface="Courier New" panose="02070309020205020404"/>
              </a:rPr>
              <a:t>1</a:t>
            </a:r>
            <a:r>
              <a:rPr lang="zh-CN" altLang="zh-CN" kern="100" dirty="0">
                <a:latin typeface="Times New Roman" panose="02020603050405020304"/>
                <a:ea typeface="华文细黑" panose="02010600040101010101" charset="-122"/>
                <a:cs typeface="Times New Roman" panose="02020603050405020304"/>
              </a:rPr>
              <a:t>　阅读下面这首唐诗，然后回答问题。</a:t>
            </a:r>
            <a:endParaRPr lang="zh-CN" altLang="zh-CN" kern="100" dirty="0">
              <a:latin typeface="宋体" panose="02010600030101010101" pitchFamily="2" charset="-122"/>
              <a:cs typeface="Courier New" panose="02070309020205020404"/>
            </a:endParaRPr>
          </a:p>
          <a:p>
            <a:pPr>
              <a:lnSpc>
                <a:spcPct val="130000"/>
              </a:lnSpc>
              <a:spcAft>
                <a:spcPts val="0"/>
              </a:spcAft>
            </a:pPr>
            <a:r>
              <a:rPr lang="en-US" altLang="zh-CN" sz="2400" kern="100" dirty="0" smtClean="0">
                <a:latin typeface="Times New Roman" panose="02020603050405020304"/>
                <a:ea typeface="华文细黑" panose="02010600040101010101" charset="-122"/>
                <a:cs typeface="Times New Roman" panose="02020603050405020304"/>
              </a:rPr>
              <a:t>     </a:t>
            </a:r>
            <a:r>
              <a:rPr lang="zh-CN" altLang="zh-CN" sz="2400" kern="100" dirty="0" smtClean="0">
                <a:latin typeface="Times New Roman" panose="02020603050405020304"/>
                <a:ea typeface="华文细黑" panose="02010600040101010101" charset="-122"/>
                <a:cs typeface="Times New Roman" panose="02020603050405020304"/>
              </a:rPr>
              <a:t>辋川</a:t>
            </a:r>
            <a:r>
              <a:rPr lang="zh-CN" altLang="zh-CN" sz="2400" kern="100" dirty="0">
                <a:latin typeface="Times New Roman" panose="02020603050405020304"/>
                <a:ea typeface="华文细黑" panose="02010600040101010101" charset="-122"/>
                <a:cs typeface="Times New Roman" panose="02020603050405020304"/>
              </a:rPr>
              <a:t>闲居赠裴秀才迪</a:t>
            </a:r>
            <a:endParaRPr lang="zh-CN" altLang="zh-CN" sz="2400" kern="100" dirty="0">
              <a:latin typeface="宋体" panose="02010600030101010101" pitchFamily="2" charset="-122"/>
              <a:cs typeface="Courier New" panose="02070309020205020404"/>
            </a:endParaRPr>
          </a:p>
          <a:p>
            <a:pPr>
              <a:lnSpc>
                <a:spcPct val="130000"/>
              </a:lnSpc>
              <a:spcAft>
                <a:spcPts val="0"/>
              </a:spcAft>
            </a:pPr>
            <a:r>
              <a:rPr lang="en-US" altLang="zh-CN" sz="2400" kern="100" dirty="0" smtClean="0">
                <a:latin typeface="Times New Roman" panose="02020603050405020304"/>
                <a:ea typeface="华文细黑" panose="02010600040101010101" charset="-122"/>
                <a:cs typeface="Times New Roman" panose="02020603050405020304"/>
              </a:rPr>
              <a:t>                       </a:t>
            </a:r>
            <a:r>
              <a:rPr lang="zh-CN" altLang="zh-CN" sz="2400" kern="100" dirty="0" smtClean="0">
                <a:latin typeface="Times New Roman" panose="02020603050405020304"/>
                <a:ea typeface="华文细黑" panose="02010600040101010101" charset="-122"/>
                <a:cs typeface="Times New Roman" panose="02020603050405020304"/>
              </a:rPr>
              <a:t>王</a:t>
            </a:r>
            <a:r>
              <a:rPr lang="zh-CN" altLang="zh-CN" sz="2400" kern="100" dirty="0">
                <a:latin typeface="Times New Roman" panose="02020603050405020304"/>
                <a:ea typeface="华文细黑" panose="02010600040101010101" charset="-122"/>
                <a:cs typeface="Times New Roman" panose="02020603050405020304"/>
              </a:rPr>
              <a:t>　维</a:t>
            </a:r>
            <a:endParaRPr lang="zh-CN" altLang="zh-CN" sz="2400" kern="100" dirty="0">
              <a:latin typeface="宋体" panose="02010600030101010101" pitchFamily="2" charset="-122"/>
              <a:cs typeface="Courier New" panose="02070309020205020404"/>
            </a:endParaRPr>
          </a:p>
          <a:p>
            <a:pPr>
              <a:lnSpc>
                <a:spcPct val="130000"/>
              </a:lnSpc>
              <a:spcAft>
                <a:spcPts val="0"/>
              </a:spcAft>
            </a:pPr>
            <a:r>
              <a:rPr lang="en-US" altLang="zh-CN" sz="2400" kern="100" dirty="0" smtClean="0">
                <a:latin typeface="Times New Roman" panose="02020603050405020304"/>
                <a:ea typeface="华文细黑" panose="02010600040101010101" charset="-122"/>
                <a:cs typeface="Times New Roman" panose="02020603050405020304"/>
              </a:rPr>
              <a:t>   </a:t>
            </a:r>
            <a:r>
              <a:rPr lang="zh-CN" altLang="zh-CN" sz="2400" kern="100" dirty="0" smtClean="0">
                <a:latin typeface="Times New Roman" panose="02020603050405020304"/>
                <a:ea typeface="华文细黑" panose="02010600040101010101" charset="-122"/>
                <a:cs typeface="Times New Roman" panose="02020603050405020304"/>
              </a:rPr>
              <a:t>寒</a:t>
            </a:r>
            <a:r>
              <a:rPr lang="zh-CN" altLang="zh-CN" sz="2400" kern="100" dirty="0">
                <a:latin typeface="Times New Roman" panose="02020603050405020304"/>
                <a:ea typeface="华文细黑" panose="02010600040101010101" charset="-122"/>
                <a:cs typeface="Times New Roman" panose="02020603050405020304"/>
              </a:rPr>
              <a:t>山转苍翠，秋水日潺</a:t>
            </a:r>
            <a:r>
              <a:rPr lang="zh-CN" altLang="zh-CN" sz="2400" kern="100" dirty="0">
                <a:latin typeface="宋体" panose="02010600030101010101" pitchFamily="2" charset="-122"/>
                <a:ea typeface="华文细黑" panose="02010600040101010101" charset="-122"/>
                <a:cs typeface="宋体" panose="02010600030101010101" pitchFamily="2" charset="-122"/>
              </a:rPr>
              <a:t>湲</a:t>
            </a:r>
            <a:r>
              <a:rPr lang="zh-CN" altLang="zh-CN" sz="2400" kern="100" dirty="0">
                <a:latin typeface="楷体_GB2312" panose="02010609030101010101" charset="-122"/>
                <a:ea typeface="华文细黑" panose="02010600040101010101" charset="-122"/>
                <a:cs typeface="楷体_GB2312" panose="02010609030101010101" charset="-122"/>
              </a:rPr>
              <a:t>。</a:t>
            </a:r>
            <a:endParaRPr lang="zh-CN" altLang="zh-CN" sz="2400" kern="100" dirty="0">
              <a:latin typeface="宋体" panose="02010600030101010101" pitchFamily="2" charset="-122"/>
              <a:cs typeface="Courier New" panose="02070309020205020404"/>
            </a:endParaRPr>
          </a:p>
          <a:p>
            <a:pPr>
              <a:lnSpc>
                <a:spcPct val="130000"/>
              </a:lnSpc>
              <a:spcAft>
                <a:spcPts val="0"/>
              </a:spcAft>
            </a:pPr>
            <a:r>
              <a:rPr lang="en-US" altLang="zh-CN" sz="2400" kern="100" dirty="0" smtClean="0">
                <a:latin typeface="Times New Roman" panose="02020603050405020304"/>
                <a:ea typeface="华文细黑" panose="02010600040101010101" charset="-122"/>
                <a:cs typeface="Times New Roman" panose="02020603050405020304"/>
              </a:rPr>
              <a:t>   </a:t>
            </a:r>
            <a:r>
              <a:rPr lang="zh-CN" altLang="zh-CN" sz="2400" kern="100" dirty="0" smtClean="0">
                <a:latin typeface="Times New Roman" panose="02020603050405020304"/>
                <a:ea typeface="华文细黑" panose="02010600040101010101" charset="-122"/>
                <a:cs typeface="Times New Roman" panose="02020603050405020304"/>
              </a:rPr>
              <a:t>倚</a:t>
            </a:r>
            <a:r>
              <a:rPr lang="zh-CN" altLang="zh-CN" sz="2400" kern="100" dirty="0">
                <a:latin typeface="Times New Roman" panose="02020603050405020304"/>
                <a:ea typeface="华文细黑" panose="02010600040101010101" charset="-122"/>
                <a:cs typeface="Times New Roman" panose="02020603050405020304"/>
              </a:rPr>
              <a:t>杖柴门外，临风听暮蝉。</a:t>
            </a:r>
            <a:endParaRPr lang="zh-CN" altLang="zh-CN" sz="2400" kern="100" dirty="0">
              <a:latin typeface="宋体" panose="02010600030101010101" pitchFamily="2" charset="-122"/>
              <a:cs typeface="Courier New" panose="02070309020205020404"/>
            </a:endParaRPr>
          </a:p>
          <a:p>
            <a:pPr>
              <a:lnSpc>
                <a:spcPct val="130000"/>
              </a:lnSpc>
              <a:spcAft>
                <a:spcPts val="0"/>
              </a:spcAft>
            </a:pPr>
            <a:r>
              <a:rPr lang="en-US" altLang="zh-CN" sz="2400" kern="100" dirty="0" smtClean="0">
                <a:latin typeface="Times New Roman" panose="02020603050405020304"/>
                <a:ea typeface="华文细黑" panose="02010600040101010101" charset="-122"/>
                <a:cs typeface="Times New Roman" panose="02020603050405020304"/>
              </a:rPr>
              <a:t>   </a:t>
            </a:r>
            <a:r>
              <a:rPr lang="zh-CN" altLang="zh-CN" sz="2400" kern="100" dirty="0" smtClean="0">
                <a:latin typeface="Times New Roman" panose="02020603050405020304"/>
                <a:ea typeface="华文细黑" panose="02010600040101010101" charset="-122"/>
                <a:cs typeface="Times New Roman" panose="02020603050405020304"/>
              </a:rPr>
              <a:t>渡</a:t>
            </a:r>
            <a:r>
              <a:rPr lang="zh-CN" altLang="zh-CN" sz="2400" kern="100" dirty="0">
                <a:latin typeface="Times New Roman" panose="02020603050405020304"/>
                <a:ea typeface="华文细黑" panose="02010600040101010101" charset="-122"/>
                <a:cs typeface="Times New Roman" panose="02020603050405020304"/>
              </a:rPr>
              <a:t>头余落日，墟里上孤烟。</a:t>
            </a:r>
            <a:endParaRPr lang="zh-CN" altLang="zh-CN" sz="2400" kern="100" dirty="0">
              <a:latin typeface="宋体" panose="02010600030101010101" pitchFamily="2" charset="-122"/>
              <a:cs typeface="Courier New" panose="02070309020205020404"/>
            </a:endParaRPr>
          </a:p>
          <a:p>
            <a:pPr>
              <a:lnSpc>
                <a:spcPct val="130000"/>
              </a:lnSpc>
              <a:spcAft>
                <a:spcPts val="0"/>
              </a:spcAft>
            </a:pPr>
            <a:r>
              <a:rPr lang="en-US" altLang="zh-CN" sz="2400" kern="100" dirty="0" smtClean="0">
                <a:latin typeface="Times New Roman" panose="02020603050405020304"/>
                <a:ea typeface="华文细黑" panose="02010600040101010101" charset="-122"/>
                <a:cs typeface="Times New Roman" panose="02020603050405020304"/>
              </a:rPr>
              <a:t>   </a:t>
            </a:r>
            <a:r>
              <a:rPr lang="zh-CN" altLang="zh-CN" sz="2400" kern="100" dirty="0" smtClean="0">
                <a:latin typeface="Times New Roman" panose="02020603050405020304"/>
                <a:ea typeface="华文细黑" panose="02010600040101010101" charset="-122"/>
                <a:cs typeface="Times New Roman" panose="02020603050405020304"/>
              </a:rPr>
              <a:t>复</a:t>
            </a:r>
            <a:r>
              <a:rPr lang="zh-CN" altLang="zh-CN" sz="2400" kern="100" dirty="0">
                <a:latin typeface="Times New Roman" panose="02020603050405020304"/>
                <a:ea typeface="华文细黑" panose="02010600040101010101" charset="-122"/>
                <a:cs typeface="Times New Roman" panose="02020603050405020304"/>
              </a:rPr>
              <a:t>值接舆醉，狂歌五柳前</a:t>
            </a:r>
            <a:r>
              <a:rPr lang="zh-CN" altLang="zh-CN" sz="2400" kern="100" dirty="0" smtClean="0">
                <a:latin typeface="Times New Roman" panose="02020603050405020304"/>
                <a:ea typeface="华文细黑" panose="02010600040101010101" charset="-122"/>
                <a:cs typeface="Times New Roman" panose="02020603050405020304"/>
              </a:rPr>
              <a:t>。</a:t>
            </a:r>
            <a:endParaRPr lang="zh-CN" altLang="zh-CN" sz="2400" kern="100" dirty="0">
              <a:latin typeface="宋体" panose="02010600030101010101" pitchFamily="2" charset="-122"/>
              <a:cs typeface="Courier New" panose="02070309020205020404"/>
            </a:endParaRPr>
          </a:p>
        </p:txBody>
      </p:sp>
      <p:sp>
        <p:nvSpPr>
          <p:cNvPr id="3" name="TextBox 2"/>
          <p:cNvSpPr txBox="1"/>
          <p:nvPr/>
        </p:nvSpPr>
        <p:spPr>
          <a:xfrm>
            <a:off x="4139952" y="411510"/>
            <a:ext cx="4896544" cy="3323987"/>
          </a:xfrm>
          <a:prstGeom prst="rect">
            <a:avLst/>
          </a:prstGeom>
          <a:noFill/>
        </p:spPr>
        <p:txBody>
          <a:bodyPr wrap="square" rtlCol="0">
            <a:spAutoFit/>
          </a:bodyPr>
          <a:lstStyle/>
          <a:p>
            <a:pPr lvl="0" algn="just">
              <a:lnSpc>
                <a:spcPct val="150000"/>
              </a:lnSpc>
            </a:pPr>
            <a:r>
              <a:rPr lang="en-US" altLang="zh-CN" sz="2000" b="1" kern="100" dirty="0">
                <a:solidFill>
                  <a:prstClr val="black"/>
                </a:solidFill>
                <a:latin typeface="Times New Roman" panose="02020603050405020304"/>
                <a:ea typeface="华文细黑" panose="02010600040101010101" charset="-122"/>
                <a:cs typeface="Courier New" panose="02070309020205020404"/>
              </a:rPr>
              <a:t>(1)</a:t>
            </a:r>
            <a:r>
              <a:rPr lang="zh-CN" altLang="zh-CN" sz="2000" b="1" kern="100" dirty="0">
                <a:solidFill>
                  <a:prstClr val="black"/>
                </a:solidFill>
                <a:latin typeface="Times New Roman" panose="02020603050405020304"/>
                <a:ea typeface="华文细黑" panose="02010600040101010101" charset="-122"/>
                <a:cs typeface="Times New Roman" panose="02020603050405020304"/>
              </a:rPr>
              <a:t>本诗写景有何特点？</a:t>
            </a:r>
            <a:endParaRPr lang="zh-CN" altLang="zh-CN" sz="2000" b="1" kern="100" dirty="0">
              <a:solidFill>
                <a:prstClr val="black"/>
              </a:solidFill>
              <a:latin typeface="宋体" panose="02010600030101010101" pitchFamily="2" charset="-122"/>
              <a:cs typeface="Courier New" panose="02070309020205020404"/>
            </a:endParaRPr>
          </a:p>
          <a:p>
            <a:pPr algn="just">
              <a:lnSpc>
                <a:spcPct val="150000"/>
              </a:lnSpc>
              <a:spcAft>
                <a:spcPts val="0"/>
              </a:spcAft>
            </a:pPr>
            <a:r>
              <a:rPr lang="zh-CN" altLang="zh-CN" sz="2000" b="1"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000" b="1" kern="100" dirty="0">
                <a:latin typeface="Times New Roman" panose="02020603050405020304"/>
                <a:ea typeface="华文细黑" panose="02010600040101010101" charset="-122"/>
                <a:cs typeface="Times New Roman" panose="02020603050405020304"/>
              </a:rPr>
              <a:t>　</a:t>
            </a:r>
            <a:r>
              <a:rPr lang="zh-CN" altLang="zh-CN" sz="2000" b="1" kern="100" dirty="0" smtClean="0">
                <a:solidFill>
                  <a:srgbClr val="E46C0A"/>
                </a:solidFill>
                <a:latin typeface="Times New Roman" panose="02020603050405020304"/>
                <a:ea typeface="华文细黑" panose="02010600040101010101" charset="-122"/>
                <a:cs typeface="Times New Roman" panose="02020603050405020304"/>
              </a:rPr>
              <a:t>描写</a:t>
            </a:r>
            <a:r>
              <a:rPr lang="zh-CN" altLang="zh-CN" sz="2000" b="1" kern="100" dirty="0">
                <a:solidFill>
                  <a:srgbClr val="E46C0A"/>
                </a:solidFill>
                <a:latin typeface="Times New Roman" panose="02020603050405020304"/>
                <a:ea typeface="华文细黑" panose="02010600040101010101" charset="-122"/>
                <a:cs typeface="Times New Roman" panose="02020603050405020304"/>
              </a:rPr>
              <a:t>景物有声、有色、有形，体现了</a:t>
            </a:r>
            <a:r>
              <a:rPr lang="en-US" altLang="zh-CN" sz="2000" b="1" kern="100" dirty="0">
                <a:solidFill>
                  <a:srgbClr val="E46C0A"/>
                </a:solidFill>
                <a:latin typeface="宋体" panose="02010600030101010101" pitchFamily="2" charset="-122"/>
                <a:ea typeface="华文细黑" panose="02010600040101010101" charset="-122"/>
                <a:cs typeface="Times New Roman" panose="02020603050405020304"/>
              </a:rPr>
              <a:t>“</a:t>
            </a:r>
            <a:r>
              <a:rPr lang="zh-CN" altLang="zh-CN" sz="2000" b="1" kern="100" dirty="0">
                <a:solidFill>
                  <a:srgbClr val="E46C0A"/>
                </a:solidFill>
                <a:latin typeface="Times New Roman" panose="02020603050405020304"/>
                <a:ea typeface="华文细黑" panose="02010600040101010101" charset="-122"/>
                <a:cs typeface="Times New Roman" panose="02020603050405020304"/>
              </a:rPr>
              <a:t>诗中有画</a:t>
            </a:r>
            <a:r>
              <a:rPr lang="en-US" altLang="zh-CN" sz="2000" b="1" kern="100" dirty="0">
                <a:solidFill>
                  <a:srgbClr val="E46C0A"/>
                </a:solidFill>
                <a:latin typeface="宋体" panose="02010600030101010101" pitchFamily="2" charset="-122"/>
                <a:ea typeface="华文细黑" panose="02010600040101010101" charset="-122"/>
                <a:cs typeface="Times New Roman" panose="02020603050405020304"/>
              </a:rPr>
              <a:t>”</a:t>
            </a:r>
            <a:r>
              <a:rPr lang="zh-CN" altLang="zh-CN" sz="2000" b="1" kern="100" dirty="0">
                <a:solidFill>
                  <a:srgbClr val="E46C0A"/>
                </a:solidFill>
                <a:latin typeface="Times New Roman" panose="02020603050405020304"/>
                <a:ea typeface="华文细黑" panose="02010600040101010101" charset="-122"/>
                <a:cs typeface="Times New Roman" panose="02020603050405020304"/>
              </a:rPr>
              <a:t>的特点。所写景物带上了作者的主观色彩，写得情景交融。所选的寒山、秋水、落日、孤烟等富有季节和时间特征的景物，构成了一幅和谐静谧的山水田园风景画。</a:t>
            </a:r>
            <a:endParaRPr lang="zh-CN" altLang="zh-CN" sz="2000" b="1" kern="100" dirty="0">
              <a:effectLst/>
              <a:latin typeface="宋体" panose="02010600030101010101" pitchFamily="2" charset="-122"/>
              <a:cs typeface="Courier New" panose="02070309020205020404"/>
            </a:endParaRPr>
          </a:p>
        </p:txBody>
      </p:sp>
      <p:sp>
        <p:nvSpPr>
          <p:cNvPr id="5" name="TextBox 4"/>
          <p:cNvSpPr txBox="1"/>
          <p:nvPr/>
        </p:nvSpPr>
        <p:spPr>
          <a:xfrm>
            <a:off x="0" y="3723878"/>
            <a:ext cx="9036496" cy="1252587"/>
          </a:xfrm>
          <a:prstGeom prst="rect">
            <a:avLst/>
          </a:prstGeom>
          <a:noFill/>
        </p:spPr>
        <p:txBody>
          <a:bodyPr wrap="square" rtlCol="0">
            <a:spAutoFit/>
          </a:bodyPr>
          <a:lstStyle/>
          <a:p>
            <a:pPr algn="just">
              <a:lnSpc>
                <a:spcPct val="130000"/>
              </a:lnSpc>
              <a:spcAft>
                <a:spcPts val="0"/>
              </a:spcAft>
            </a:pPr>
            <a:r>
              <a:rPr lang="en-US" altLang="zh-CN" sz="2000" b="1" kern="100" dirty="0">
                <a:latin typeface="Times New Roman" panose="02020603050405020304"/>
                <a:ea typeface="华文细黑" panose="02010600040101010101" charset="-122"/>
                <a:cs typeface="Courier New" panose="02070309020205020404"/>
              </a:rPr>
              <a:t>(2)</a:t>
            </a:r>
            <a:r>
              <a:rPr lang="zh-CN" altLang="zh-CN" sz="2000" b="1" kern="100" dirty="0">
                <a:latin typeface="Times New Roman" panose="02020603050405020304"/>
                <a:ea typeface="华文细黑" panose="02010600040101010101" charset="-122"/>
                <a:cs typeface="Times New Roman" panose="02020603050405020304"/>
              </a:rPr>
              <a:t>简析颔联、尾联的人物形象特点。</a:t>
            </a:r>
            <a:endParaRPr lang="zh-CN" altLang="zh-CN" sz="2000" b="1" kern="100" dirty="0">
              <a:latin typeface="宋体" panose="02010600030101010101" pitchFamily="2" charset="-122"/>
              <a:cs typeface="Courier New" panose="02070309020205020404"/>
            </a:endParaRPr>
          </a:p>
          <a:p>
            <a:pPr algn="just">
              <a:lnSpc>
                <a:spcPct val="130000"/>
              </a:lnSpc>
              <a:spcAft>
                <a:spcPts val="0"/>
              </a:spcAft>
            </a:pPr>
            <a:r>
              <a:rPr lang="zh-CN" altLang="zh-CN" sz="2000" b="1" kern="100" dirty="0" smtClean="0">
                <a:solidFill>
                  <a:srgbClr val="0000FF"/>
                </a:solidFill>
                <a:latin typeface="Times New Roman" panose="02020603050405020304"/>
                <a:ea typeface="华文细黑" panose="02010600040101010101" charset="-122"/>
                <a:cs typeface="Times New Roman" panose="02020603050405020304"/>
              </a:rPr>
              <a:t>答案</a:t>
            </a:r>
            <a:r>
              <a:rPr lang="zh-CN" altLang="zh-CN" sz="2000" b="1" kern="100" dirty="0">
                <a:latin typeface="Times New Roman" panose="02020603050405020304"/>
                <a:ea typeface="华文细黑" panose="02010600040101010101" charset="-122"/>
                <a:cs typeface="Times New Roman" panose="02020603050405020304"/>
              </a:rPr>
              <a:t>　</a:t>
            </a:r>
            <a:r>
              <a:rPr lang="zh-CN" altLang="zh-CN" sz="2000" b="1" dirty="0">
                <a:solidFill>
                  <a:srgbClr val="E46C0A"/>
                </a:solidFill>
                <a:latin typeface="Times New Roman" panose="02020603050405020304"/>
                <a:ea typeface="华文细黑" panose="02010600040101010101" charset="-122"/>
                <a:cs typeface="Times New Roman" panose="02020603050405020304"/>
              </a:rPr>
              <a:t>颔联刻画了诗人年事已高和安闲的神态，尾联生动地刻画了裴迪的狂士之态</a:t>
            </a:r>
            <a:r>
              <a:rPr lang="zh-CN" altLang="zh-CN" sz="2000" b="1" dirty="0" smtClean="0">
                <a:solidFill>
                  <a:srgbClr val="E46C0A"/>
                </a:solidFill>
                <a:latin typeface="Times New Roman" panose="02020603050405020304"/>
                <a:ea typeface="华文细黑" panose="02010600040101010101" charset="-122"/>
                <a:cs typeface="Times New Roman" panose="02020603050405020304"/>
              </a:rPr>
              <a:t>。</a:t>
            </a:r>
            <a:endParaRPr lang="zh-CN" altLang="zh-CN" sz="2000" b="1" kern="100" dirty="0">
              <a:solidFill>
                <a:schemeClr val="accent6">
                  <a:lumMod val="75000"/>
                </a:schemeClr>
              </a:solidFill>
              <a:latin typeface="Times New Roman" panose="02020603050405020304"/>
              <a:ea typeface="华文细黑" panose="02010600040101010101" charset="-122"/>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blinds(horizontal)">
                                      <p:cBhvr>
                                        <p:cTn id="2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3013" y="771550"/>
            <a:ext cx="8449924" cy="3134191"/>
          </a:xfrm>
          <a:prstGeom prst="rect">
            <a:avLst/>
          </a:prstGeom>
          <a:noFill/>
        </p:spPr>
        <p:txBody>
          <a:bodyPr wrap="square" rtlCol="0">
            <a:spAutoFit/>
          </a:bodyPr>
          <a:lstStyle/>
          <a:p>
            <a:pPr algn="just">
              <a:lnSpc>
                <a:spcPts val="5000"/>
              </a:lnSpc>
              <a:spcAft>
                <a:spcPts val="0"/>
              </a:spcAft>
            </a:pPr>
            <a:r>
              <a:rPr lang="en-US" altLang="zh-CN" sz="2600" dirty="0">
                <a:latin typeface="Times New Roman" panose="02020603050405020304"/>
                <a:ea typeface="华文细黑" panose="02010600040101010101" charset="-122"/>
              </a:rPr>
              <a:t>(6)</a:t>
            </a:r>
            <a:r>
              <a:rPr lang="zh-CN" altLang="zh-CN" sz="2600" dirty="0" smtClean="0">
                <a:latin typeface="Times New Roman" panose="02020603050405020304"/>
                <a:ea typeface="华文细黑" panose="02010600040101010101" charset="-122"/>
                <a:cs typeface="Times New Roman" panose="02020603050405020304"/>
              </a:rPr>
              <a:t>《梦游天姥吟留别》</a:t>
            </a:r>
            <a:endParaRPr lang="en-US" altLang="zh-CN" sz="2600" kern="100" dirty="0">
              <a:solidFill>
                <a:srgbClr val="E36C0A"/>
              </a:solidFill>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600" kern="100" dirty="0">
                <a:solidFill>
                  <a:srgbClr val="0000FF"/>
                </a:solidFill>
                <a:latin typeface="Times New Roman" panose="02020603050405020304"/>
                <a:ea typeface="华文细黑" panose="02010600040101010101" charset="-122"/>
                <a:cs typeface="Times New Roman" panose="02020603050405020304"/>
              </a:rPr>
              <a:t>答案</a:t>
            </a:r>
            <a:r>
              <a:rPr lang="zh-CN" altLang="zh-CN" sz="2600" kern="100" dirty="0">
                <a:latin typeface="Times New Roman" panose="02020603050405020304"/>
                <a:ea typeface="华文细黑" panose="02010600040101010101" charset="-122"/>
                <a:cs typeface="Times New Roman" panose="02020603050405020304"/>
              </a:rPr>
              <a:t>　</a:t>
            </a: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①</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交代了写作内容</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梦游天姥</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②</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交代了写作目的</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留别</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③</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交代了诗的体裁</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古体诗</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en-US" altLang="zh-CN" sz="2600" kern="100" dirty="0">
                <a:solidFill>
                  <a:srgbClr val="E46C0A"/>
                </a:solidFill>
                <a:latin typeface="宋体" panose="02010600030101010101" pitchFamily="2" charset="-122"/>
                <a:ea typeface="华文细黑" panose="02010600040101010101" charset="-122"/>
                <a:cs typeface="Times New Roman" panose="02020603050405020304"/>
              </a:rPr>
              <a:t>④</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暗示了写作手法</a:t>
            </a:r>
            <a:r>
              <a:rPr lang="en-US" altLang="zh-CN" sz="2600" kern="100" dirty="0">
                <a:solidFill>
                  <a:srgbClr val="E46C0A"/>
                </a:solidFill>
                <a:latin typeface="Times New Roman" panose="02020603050405020304"/>
                <a:ea typeface="华文细黑" panose="02010600040101010101" charset="-122"/>
                <a:cs typeface="Courier New" panose="02070309020205020404"/>
              </a:rPr>
              <a:t>(</a:t>
            </a:r>
            <a:r>
              <a:rPr lang="zh-CN" altLang="zh-CN" sz="2600" kern="100" dirty="0">
                <a:solidFill>
                  <a:srgbClr val="E46C0A"/>
                </a:solidFill>
                <a:latin typeface="Times New Roman" panose="02020603050405020304"/>
                <a:ea typeface="华文细黑" panose="02010600040101010101" charset="-122"/>
                <a:cs typeface="Times New Roman" panose="02020603050405020304"/>
              </a:rPr>
              <a:t>浪漫主义手法</a:t>
            </a:r>
            <a:r>
              <a:rPr lang="en-US" altLang="zh-CN" sz="2600" kern="100" dirty="0" smtClean="0">
                <a:solidFill>
                  <a:srgbClr val="E46C0A"/>
                </a:solidFill>
                <a:latin typeface="Times New Roman" panose="02020603050405020304"/>
                <a:ea typeface="华文细黑" panose="0201060004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0431" y="586032"/>
            <a:ext cx="8416198" cy="1544320"/>
          </a:xfrm>
          <a:prstGeom prst="rect">
            <a:avLst/>
          </a:prstGeom>
        </p:spPr>
        <p:txBody>
          <a:bodyPr wrap="square" lIns="91406" tIns="45702" rIns="91406" bIns="45702">
            <a:spAutoFit/>
          </a:bodyPr>
          <a:lstStyle/>
          <a:p>
            <a:pPr algn="just">
              <a:lnSpc>
                <a:spcPct val="150000"/>
              </a:lnSpc>
              <a:spcAft>
                <a:spcPts val="0"/>
              </a:spcAft>
            </a:pPr>
            <a:r>
              <a:rPr lang="zh-CN" altLang="zh-CN" sz="2100" b="1" kern="100" dirty="0">
                <a:solidFill>
                  <a:srgbClr val="C00000"/>
                </a:solidFill>
                <a:latin typeface="Times New Roman" panose="02020603050405020304"/>
                <a:ea typeface="微软雅黑" panose="020B0503020204020204" pitchFamily="34" charset="-122"/>
                <a:cs typeface="Times New Roman" panose="02020603050405020304"/>
              </a:rPr>
              <a:t>边练边悟</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1.</a:t>
            </a:r>
            <a:r>
              <a:rPr lang="zh-CN" altLang="zh-CN" sz="2100" kern="100" dirty="0">
                <a:latin typeface="Times New Roman" panose="02020603050405020304"/>
                <a:ea typeface="华文细黑" panose="02010600040101010101" charset="-122"/>
                <a:cs typeface="Times New Roman" panose="02020603050405020304"/>
              </a:rPr>
              <a:t>试读下面的诗题，看看能读出哪些重要信息。</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(1)</a:t>
            </a:r>
            <a:r>
              <a:rPr lang="zh-CN" altLang="zh-CN" sz="2100" kern="100" dirty="0">
                <a:latin typeface="Times New Roman" panose="02020603050405020304"/>
                <a:ea typeface="华文细黑" panose="02010600040101010101" charset="-122"/>
                <a:cs typeface="Times New Roman" panose="02020603050405020304"/>
              </a:rPr>
              <a:t>《发临洮将赴北庭留别》</a:t>
            </a:r>
            <a:r>
              <a:rPr lang="en-US" altLang="zh-CN" sz="2100" kern="100" dirty="0">
                <a:latin typeface="Times New Roman" panose="02020603050405020304"/>
                <a:ea typeface="华文细黑" panose="02010600040101010101" charset="-122"/>
                <a:cs typeface="Courier New" panose="02070309020205020404"/>
              </a:rPr>
              <a:t>(2015·</a:t>
            </a:r>
            <a:r>
              <a:rPr lang="zh-CN" altLang="zh-CN" sz="2100" kern="100" dirty="0">
                <a:latin typeface="Times New Roman" panose="02020603050405020304"/>
                <a:ea typeface="华文细黑" panose="02010600040101010101" charset="-122"/>
                <a:cs typeface="Times New Roman" panose="02020603050405020304"/>
              </a:rPr>
              <a:t>全国</a:t>
            </a:r>
            <a:r>
              <a:rPr lang="en-US" altLang="zh-CN" sz="2100" kern="100" dirty="0">
                <a:latin typeface="宋体" panose="02010600030101010101" pitchFamily="2" charset="-122"/>
                <a:ea typeface="华文细黑" panose="02010600040101010101" charset="-122"/>
                <a:cs typeface="Times New Roman" panose="02020603050405020304"/>
              </a:rPr>
              <a:t>Ⅰ</a:t>
            </a:r>
            <a:r>
              <a:rPr lang="en-US" altLang="zh-CN" sz="2100" kern="100" dirty="0" smtClean="0">
                <a:latin typeface="Times New Roman" panose="02020603050405020304"/>
                <a:ea typeface="华文细黑" panose="02010600040101010101" charset="-122"/>
                <a:cs typeface="Courier New" panose="02070309020205020404"/>
              </a:rPr>
              <a:t>)</a:t>
            </a:r>
            <a:endParaRPr lang="zh-CN" altLang="zh-CN" sz="785" kern="100" dirty="0">
              <a:latin typeface="宋体" panose="02010600030101010101" pitchFamily="2" charset="-122"/>
              <a:cs typeface="Courier New" panose="02070309020205020404"/>
            </a:endParaRPr>
          </a:p>
        </p:txBody>
      </p:sp>
      <p:sp>
        <p:nvSpPr>
          <p:cNvPr id="4" name="矩形 3"/>
          <p:cNvSpPr/>
          <p:nvPr/>
        </p:nvSpPr>
        <p:spPr>
          <a:xfrm>
            <a:off x="401112" y="2166720"/>
            <a:ext cx="8205210" cy="27305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785" kern="100" dirty="0">
              <a:effectLst/>
              <a:latin typeface="宋体" panose="02010600030101010101" pitchFamily="2" charset="-122"/>
              <a:cs typeface="Courier New" panose="02070309020205020404"/>
            </a:endParaRPr>
          </a:p>
        </p:txBody>
      </p:sp>
      <p:sp>
        <p:nvSpPr>
          <p:cNvPr id="5" name="矩形 4"/>
          <p:cNvSpPr/>
          <p:nvPr/>
        </p:nvSpPr>
        <p:spPr>
          <a:xfrm>
            <a:off x="414427" y="2180126"/>
            <a:ext cx="8087801" cy="1544320"/>
          </a:xfrm>
          <a:prstGeom prst="rect">
            <a:avLst/>
          </a:prstGeom>
        </p:spPr>
        <p:txBody>
          <a:bodyPr wrap="square" lIns="91406" tIns="45702" rIns="91406" bIns="45702">
            <a:spAutoFit/>
          </a:bodyPr>
          <a:lstStyle/>
          <a:p>
            <a:pPr algn="just">
              <a:lnSpc>
                <a:spcPct val="150000"/>
              </a:lnSpc>
              <a:spcAft>
                <a:spcPts val="0"/>
              </a:spcAft>
            </a:pPr>
            <a:r>
              <a:rPr lang="en-US" altLang="zh-CN" sz="2100" kern="100" dirty="0">
                <a:latin typeface="宋体" panose="02010600030101010101" pitchFamily="2" charset="-122"/>
                <a:ea typeface="华文细黑" panose="02010600040101010101" charset="-122"/>
                <a:cs typeface="Times New Roman" panose="02020603050405020304"/>
              </a:rPr>
              <a:t>①</a:t>
            </a:r>
            <a:r>
              <a:rPr lang="zh-CN" altLang="zh-CN" sz="2100" kern="100" dirty="0">
                <a:latin typeface="Times New Roman" panose="02020603050405020304"/>
                <a:ea typeface="华文细黑" panose="02010600040101010101" charset="-122"/>
                <a:cs typeface="Times New Roman" panose="02020603050405020304"/>
              </a:rPr>
              <a:t>点明了</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留别</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的出发地、目的地。</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宋体" panose="02010600030101010101" pitchFamily="2" charset="-122"/>
                <a:ea typeface="华文细黑" panose="02010600040101010101" charset="-122"/>
                <a:cs typeface="Times New Roman" panose="02020603050405020304"/>
              </a:rPr>
              <a:t>②“</a:t>
            </a:r>
            <a:r>
              <a:rPr lang="zh-CN" altLang="zh-CN" sz="2100" kern="100" dirty="0">
                <a:latin typeface="Times New Roman" panose="02020603050405020304"/>
                <a:ea typeface="华文细黑" panose="02010600040101010101" charset="-122"/>
                <a:cs typeface="Times New Roman" panose="02020603050405020304"/>
              </a:rPr>
              <a:t>留别</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暗示了诗的类别</a:t>
            </a:r>
            <a:r>
              <a:rPr lang="en-US" altLang="zh-CN" sz="2100" kern="100" dirty="0">
                <a:latin typeface="Times New Roman" panose="02020603050405020304"/>
                <a:ea typeface="华文细黑" panose="02010600040101010101" charset="-122"/>
                <a:cs typeface="Courier New" panose="02070309020205020404"/>
              </a:rPr>
              <a:t>——</a:t>
            </a:r>
            <a:r>
              <a:rPr lang="zh-CN" altLang="zh-CN" sz="2100" kern="100" dirty="0">
                <a:latin typeface="Times New Roman" panose="02020603050405020304"/>
                <a:ea typeface="华文细黑" panose="02010600040101010101" charset="-122"/>
                <a:cs typeface="Times New Roman" panose="02020603050405020304"/>
              </a:rPr>
              <a:t>送别怀人诗。</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宋体" panose="02010600030101010101" pitchFamily="2" charset="-122"/>
                <a:ea typeface="华文细黑" panose="02010600040101010101" charset="-122"/>
                <a:cs typeface="Times New Roman" panose="02020603050405020304"/>
              </a:rPr>
              <a:t>③“</a:t>
            </a:r>
            <a:r>
              <a:rPr lang="zh-CN" altLang="zh-CN" sz="2100" kern="100" dirty="0">
                <a:latin typeface="Times New Roman" panose="02020603050405020304"/>
                <a:ea typeface="华文细黑" panose="02010600040101010101" charset="-122"/>
                <a:cs typeface="Times New Roman" panose="02020603050405020304"/>
              </a:rPr>
              <a:t>临洮</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北庭</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两个边塞地名，暗示了诗中将写边塞风景。</a:t>
            </a:r>
            <a:endParaRPr lang="zh-CN" altLang="zh-CN" sz="785"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p:bldP spid="5"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3026" y="412029"/>
            <a:ext cx="8416198" cy="574675"/>
          </a:xfrm>
          <a:prstGeom prst="rect">
            <a:avLst/>
          </a:prstGeom>
        </p:spPr>
        <p:txBody>
          <a:bodyPr wrap="square" lIns="91406" tIns="45702" rIns="91406" bIns="45702">
            <a:spAutoFit/>
          </a:bodyPr>
          <a:lstStyle/>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(2)</a:t>
            </a:r>
            <a:r>
              <a:rPr lang="zh-CN" altLang="zh-CN" sz="2100" kern="100" dirty="0">
                <a:latin typeface="Times New Roman" panose="02020603050405020304"/>
                <a:ea typeface="华文细黑" panose="02010600040101010101" charset="-122"/>
                <a:cs typeface="Times New Roman" panose="02020603050405020304"/>
              </a:rPr>
              <a:t>《残春旅舍》</a:t>
            </a:r>
            <a:r>
              <a:rPr lang="en-US" altLang="zh-CN" sz="2100" kern="100" dirty="0">
                <a:latin typeface="Times New Roman" panose="02020603050405020304"/>
                <a:ea typeface="华文细黑" panose="02010600040101010101" charset="-122"/>
                <a:cs typeface="Courier New" panose="02070309020205020404"/>
              </a:rPr>
              <a:t>(2015·</a:t>
            </a:r>
            <a:r>
              <a:rPr lang="zh-CN" altLang="zh-CN" sz="2100" kern="100" dirty="0">
                <a:latin typeface="Times New Roman" panose="02020603050405020304"/>
                <a:ea typeface="华文细黑" panose="02010600040101010101" charset="-122"/>
                <a:cs typeface="Times New Roman" panose="02020603050405020304"/>
              </a:rPr>
              <a:t>全国</a:t>
            </a:r>
            <a:r>
              <a:rPr lang="en-US" altLang="zh-CN" sz="2100" kern="100" dirty="0">
                <a:latin typeface="宋体" panose="02010600030101010101" pitchFamily="2" charset="-122"/>
                <a:ea typeface="华文细黑" panose="02010600040101010101" charset="-122"/>
                <a:cs typeface="Times New Roman" panose="02020603050405020304"/>
              </a:rPr>
              <a:t>Ⅱ</a:t>
            </a:r>
            <a:r>
              <a:rPr lang="en-US" altLang="zh-CN" sz="2100" kern="100" dirty="0">
                <a:latin typeface="Times New Roman" panose="02020603050405020304"/>
                <a:ea typeface="华文细黑" panose="02010600040101010101" charset="-122"/>
                <a:cs typeface="Courier New" panose="02070309020205020404"/>
              </a:rPr>
              <a:t>)</a:t>
            </a:r>
            <a:endParaRPr lang="zh-CN" altLang="zh-CN" sz="785" kern="100" dirty="0">
              <a:effectLst/>
              <a:latin typeface="宋体" panose="02010600030101010101" pitchFamily="2" charset="-122"/>
              <a:cs typeface="Courier New" panose="02070309020205020404"/>
            </a:endParaRPr>
          </a:p>
        </p:txBody>
      </p:sp>
      <p:sp>
        <p:nvSpPr>
          <p:cNvPr id="9" name="矩形 8"/>
          <p:cNvSpPr/>
          <p:nvPr/>
        </p:nvSpPr>
        <p:spPr>
          <a:xfrm>
            <a:off x="306435" y="1113977"/>
            <a:ext cx="8453835" cy="27305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785" kern="100" dirty="0">
              <a:effectLst/>
              <a:latin typeface="宋体" panose="02010600030101010101" pitchFamily="2" charset="-122"/>
              <a:cs typeface="Courier New" panose="02070309020205020404"/>
            </a:endParaRPr>
          </a:p>
        </p:txBody>
      </p:sp>
      <p:sp>
        <p:nvSpPr>
          <p:cNvPr id="10" name="矩形 9"/>
          <p:cNvSpPr/>
          <p:nvPr/>
        </p:nvSpPr>
        <p:spPr>
          <a:xfrm>
            <a:off x="306435" y="1113560"/>
            <a:ext cx="8416198" cy="2028825"/>
          </a:xfrm>
          <a:prstGeom prst="rect">
            <a:avLst/>
          </a:prstGeom>
        </p:spPr>
        <p:txBody>
          <a:bodyPr wrap="square" lIns="91406" tIns="45702" rIns="91406" bIns="45702">
            <a:spAutoFit/>
          </a:bodyPr>
          <a:lstStyle/>
          <a:p>
            <a:pPr algn="just">
              <a:lnSpc>
                <a:spcPct val="150000"/>
              </a:lnSpc>
              <a:spcAft>
                <a:spcPts val="0"/>
              </a:spcAft>
            </a:pPr>
            <a:r>
              <a:rPr lang="en-US" altLang="zh-CN" sz="2100" kern="100" dirty="0">
                <a:latin typeface="宋体" panose="02010600030101010101" pitchFamily="2" charset="-122"/>
                <a:ea typeface="华文细黑" panose="02010600040101010101" charset="-122"/>
                <a:cs typeface="Times New Roman" panose="02020603050405020304"/>
              </a:rPr>
              <a:t>①</a:t>
            </a:r>
            <a:r>
              <a:rPr lang="zh-CN" altLang="zh-CN" sz="2100" kern="100" dirty="0">
                <a:latin typeface="Times New Roman" panose="02020603050405020304"/>
                <a:ea typeface="华文细黑" panose="02010600040101010101" charset="-122"/>
                <a:cs typeface="Times New Roman" panose="02020603050405020304"/>
              </a:rPr>
              <a:t>交代了写作的季节、地点。</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宋体" panose="02010600030101010101" pitchFamily="2" charset="-122"/>
                <a:ea typeface="华文细黑" panose="02010600040101010101" charset="-122"/>
                <a:cs typeface="Times New Roman" panose="02020603050405020304"/>
              </a:rPr>
              <a:t>②“</a:t>
            </a:r>
            <a:r>
              <a:rPr lang="zh-CN" altLang="zh-CN" sz="2100" kern="100" dirty="0">
                <a:latin typeface="Times New Roman" panose="02020603050405020304"/>
                <a:ea typeface="华文细黑" panose="02010600040101010101" charset="-122"/>
                <a:cs typeface="Times New Roman" panose="02020603050405020304"/>
              </a:rPr>
              <a:t>残</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字可透露出心情可能也</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惨</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宋体" panose="02010600030101010101" pitchFamily="2" charset="-122"/>
                <a:ea typeface="华文细黑" panose="02010600040101010101" charset="-122"/>
                <a:cs typeface="Times New Roman" panose="02020603050405020304"/>
              </a:rPr>
              <a:t>③“</a:t>
            </a:r>
            <a:r>
              <a:rPr lang="zh-CN" altLang="zh-CN" sz="2100" kern="100" dirty="0">
                <a:latin typeface="Times New Roman" panose="02020603050405020304"/>
                <a:ea typeface="华文细黑" panose="02010600040101010101" charset="-122"/>
                <a:cs typeface="Times New Roman" panose="02020603050405020304"/>
              </a:rPr>
              <a:t>旅舍</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暗示此诗可能是一首羁旅行役诗，诗中要写的可能是一种思念、牵挂之情。</a:t>
            </a:r>
            <a:endParaRPr lang="zh-CN" altLang="zh-CN" sz="785" kern="100" dirty="0">
              <a:effectLst/>
              <a:latin typeface="宋体" panose="02010600030101010101" pitchFamily="2" charset="-122"/>
              <a:cs typeface="Courier New" panose="02070309020205020404"/>
            </a:endParaRPr>
          </a:p>
        </p:txBody>
      </p:sp>
      <p:sp>
        <p:nvSpPr>
          <p:cNvPr id="7" name="矩形 6"/>
          <p:cNvSpPr/>
          <p:nvPr/>
        </p:nvSpPr>
        <p:spPr>
          <a:xfrm>
            <a:off x="283026" y="3381809"/>
            <a:ext cx="8416198" cy="574675"/>
          </a:xfrm>
          <a:prstGeom prst="rect">
            <a:avLst/>
          </a:prstGeom>
        </p:spPr>
        <p:txBody>
          <a:bodyPr wrap="square" lIns="91406" tIns="45702" rIns="91406" bIns="45702">
            <a:spAutoFit/>
          </a:bodyPr>
          <a:lstStyle/>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(3)</a:t>
            </a:r>
            <a:r>
              <a:rPr lang="zh-CN" altLang="zh-CN" sz="2100" kern="100" dirty="0">
                <a:latin typeface="Times New Roman" panose="02020603050405020304"/>
                <a:ea typeface="华文细黑" panose="02010600040101010101" charset="-122"/>
                <a:cs typeface="Times New Roman" panose="02020603050405020304"/>
              </a:rPr>
              <a:t>《木兰花慢　赠弹琵琶者》</a:t>
            </a:r>
            <a:r>
              <a:rPr lang="en-US" altLang="zh-CN" sz="2100" kern="100" dirty="0">
                <a:latin typeface="Times New Roman" panose="02020603050405020304"/>
                <a:ea typeface="华文细黑" panose="02010600040101010101" charset="-122"/>
                <a:cs typeface="Courier New" panose="02070309020205020404"/>
              </a:rPr>
              <a:t>(2015·</a:t>
            </a:r>
            <a:r>
              <a:rPr lang="zh-CN" altLang="zh-CN" sz="2100" kern="100" dirty="0">
                <a:latin typeface="Times New Roman" panose="02020603050405020304"/>
                <a:ea typeface="华文细黑" panose="02010600040101010101" charset="-122"/>
                <a:cs typeface="Times New Roman" panose="02020603050405020304"/>
              </a:rPr>
              <a:t>浙江</a:t>
            </a:r>
            <a:r>
              <a:rPr lang="en-US" altLang="zh-CN" sz="2100" kern="100" dirty="0">
                <a:latin typeface="Times New Roman" panose="02020603050405020304"/>
                <a:ea typeface="华文细黑" panose="02010600040101010101" charset="-122"/>
                <a:cs typeface="Courier New" panose="02070309020205020404"/>
              </a:rPr>
              <a:t>)</a:t>
            </a:r>
            <a:endParaRPr lang="zh-CN" altLang="zh-CN" sz="785" kern="100" dirty="0">
              <a:effectLst/>
              <a:latin typeface="宋体" panose="02010600030101010101" pitchFamily="2" charset="-122"/>
              <a:cs typeface="Courier New" panose="02070309020205020404"/>
            </a:endParaRPr>
          </a:p>
        </p:txBody>
      </p:sp>
      <p:sp>
        <p:nvSpPr>
          <p:cNvPr id="11" name="矩形 10"/>
          <p:cNvSpPr/>
          <p:nvPr/>
        </p:nvSpPr>
        <p:spPr>
          <a:xfrm>
            <a:off x="306435" y="3975765"/>
            <a:ext cx="8453835" cy="27305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785" kern="100" dirty="0">
              <a:effectLst/>
              <a:latin typeface="宋体" panose="02010600030101010101" pitchFamily="2" charset="-122"/>
              <a:cs typeface="Courier New" panose="02070309020205020404"/>
            </a:endParaRPr>
          </a:p>
        </p:txBody>
      </p:sp>
      <p:sp>
        <p:nvSpPr>
          <p:cNvPr id="12" name="矩形 11"/>
          <p:cNvSpPr/>
          <p:nvPr/>
        </p:nvSpPr>
        <p:spPr>
          <a:xfrm>
            <a:off x="306435" y="3999289"/>
            <a:ext cx="8416198" cy="574675"/>
          </a:xfrm>
          <a:prstGeom prst="rect">
            <a:avLst/>
          </a:prstGeom>
        </p:spPr>
        <p:txBody>
          <a:bodyPr wrap="square" lIns="91406" tIns="45702" rIns="91406" bIns="45702">
            <a:spAutoFit/>
          </a:bodyPr>
          <a:lstStyle/>
          <a:p>
            <a:pPr algn="just">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词题暗示词的内容是描写琵琶弹奏及听的感受。</a:t>
            </a:r>
            <a:endParaRPr lang="zh-CN" altLang="zh-CN" sz="785"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ppt_y</p:attrName>
                                        </p:attrNameLst>
                                      </p:cBhvr>
                                      <p:tavLst>
                                        <p:tav tm="0">
                                          <p:val>
                                            <p:strVal val="#ppt_y+#ppt_h*1.125000"/>
                                          </p:val>
                                        </p:tav>
                                        <p:tav tm="100000">
                                          <p:val>
                                            <p:strVal val="#ppt_y"/>
                                          </p:val>
                                        </p:tav>
                                      </p:tavLst>
                                    </p:anim>
                                    <p:animEffect transition="in" filter="wipe(up)">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ppt_y</p:attrName>
                                        </p:attrNameLst>
                                      </p:cBhvr>
                                      <p:tavLst>
                                        <p:tav tm="0">
                                          <p:val>
                                            <p:strVal val="#ppt_y+#ppt_h*1.125000"/>
                                          </p:val>
                                        </p:tav>
                                        <p:tav tm="100000">
                                          <p:val>
                                            <p:strVal val="#ppt_y"/>
                                          </p:val>
                                        </p:tav>
                                      </p:tavLst>
                                    </p:anim>
                                    <p:animEffect transition="in" filter="wipe(up)">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bldLvl="0" animBg="1"/>
      <p:bldP spid="10" grpId="0"/>
      <p:bldP spid="10" grpId="1"/>
      <p:bldP spid="11" grpId="0" bldLvl="0" animBg="1"/>
      <p:bldP spid="11" grpId="1" bldLvl="0" animBg="1"/>
      <p:bldP spid="12" grpId="0"/>
      <p:bldP spid="12"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3026" y="412029"/>
            <a:ext cx="8416198" cy="574675"/>
          </a:xfrm>
          <a:prstGeom prst="rect">
            <a:avLst/>
          </a:prstGeom>
        </p:spPr>
        <p:txBody>
          <a:bodyPr wrap="square" lIns="91406" tIns="45702" rIns="91406" bIns="45702">
            <a:spAutoFit/>
          </a:bodyPr>
          <a:lstStyle/>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(4)</a:t>
            </a:r>
            <a:r>
              <a:rPr lang="zh-CN" altLang="zh-CN" sz="2100" kern="100" dirty="0">
                <a:latin typeface="Times New Roman" panose="02020603050405020304"/>
                <a:ea typeface="华文细黑" panose="02010600040101010101" charset="-122"/>
                <a:cs typeface="Times New Roman" panose="02020603050405020304"/>
              </a:rPr>
              <a:t>《秋日题窦员外崇德里新居》</a:t>
            </a:r>
            <a:r>
              <a:rPr lang="en-US" altLang="zh-CN" sz="2100" kern="100" dirty="0">
                <a:latin typeface="Times New Roman" panose="02020603050405020304"/>
                <a:ea typeface="华文细黑" panose="02010600040101010101" charset="-122"/>
                <a:cs typeface="Courier New" panose="02070309020205020404"/>
              </a:rPr>
              <a:t>(2015·</a:t>
            </a:r>
            <a:r>
              <a:rPr lang="zh-CN" altLang="zh-CN" sz="2100" kern="100" dirty="0">
                <a:latin typeface="Times New Roman" panose="02020603050405020304"/>
                <a:ea typeface="华文细黑" panose="02010600040101010101" charset="-122"/>
                <a:cs typeface="Times New Roman" panose="02020603050405020304"/>
              </a:rPr>
              <a:t>江苏</a:t>
            </a:r>
            <a:r>
              <a:rPr lang="en-US" altLang="zh-CN" sz="2100" kern="100" dirty="0">
                <a:latin typeface="Times New Roman" panose="02020603050405020304"/>
                <a:ea typeface="华文细黑" panose="02010600040101010101" charset="-122"/>
                <a:cs typeface="Courier New" panose="02070309020205020404"/>
              </a:rPr>
              <a:t>)</a:t>
            </a:r>
            <a:endParaRPr lang="zh-CN" altLang="zh-CN" sz="785" kern="100" dirty="0">
              <a:effectLst/>
              <a:latin typeface="宋体" panose="02010600030101010101" pitchFamily="2" charset="-122"/>
              <a:cs typeface="Courier New" panose="02070309020205020404"/>
            </a:endParaRPr>
          </a:p>
        </p:txBody>
      </p:sp>
      <p:sp>
        <p:nvSpPr>
          <p:cNvPr id="18" name="TextBox 17"/>
          <p:cNvSpPr txBox="1"/>
          <p:nvPr/>
        </p:nvSpPr>
        <p:spPr>
          <a:xfrm>
            <a:off x="5504815" y="618490"/>
            <a:ext cx="1434465" cy="368300"/>
          </a:xfrm>
          <a:prstGeom prst="rect">
            <a:avLst/>
          </a:prstGeom>
          <a:solidFill>
            <a:srgbClr val="B4C7E7"/>
          </a:solidFill>
        </p:spPr>
        <p:txBody>
          <a:bodyPr wrap="square" rtlCol="0">
            <a:spAutoFit/>
          </a:bodyPr>
          <a:lstStyle/>
          <a:p>
            <a:r>
              <a:rPr lang="zh-CN" altLang="en-US" dirty="0" smtClean="0">
                <a:solidFill>
                  <a:schemeClr val="bg1"/>
                </a:solidFill>
                <a:latin typeface="+mj-ea"/>
                <a:ea typeface="+mj-ea"/>
                <a:cs typeface="Times New Roman" panose="02020603050405020304" pitchFamily="18" charset="0"/>
              </a:rPr>
              <a:t> 答案</a:t>
            </a:r>
            <a:endParaRPr lang="zh-CN" altLang="en-US" dirty="0" smtClean="0">
              <a:solidFill>
                <a:schemeClr val="bg1"/>
              </a:solidFill>
              <a:latin typeface="+mj-ea"/>
              <a:ea typeface="+mj-ea"/>
              <a:cs typeface="Times New Roman" panose="02020603050405020304" pitchFamily="18" charset="0"/>
            </a:endParaRPr>
          </a:p>
        </p:txBody>
      </p:sp>
      <p:sp>
        <p:nvSpPr>
          <p:cNvPr id="9" name="矩形 8"/>
          <p:cNvSpPr/>
          <p:nvPr/>
        </p:nvSpPr>
        <p:spPr>
          <a:xfrm>
            <a:off x="306435" y="1113977"/>
            <a:ext cx="8453835" cy="27305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785" kern="100" dirty="0">
              <a:effectLst/>
              <a:latin typeface="宋体" panose="02010600030101010101" pitchFamily="2" charset="-122"/>
              <a:cs typeface="Courier New" panose="02070309020205020404"/>
            </a:endParaRPr>
          </a:p>
        </p:txBody>
      </p:sp>
      <p:sp>
        <p:nvSpPr>
          <p:cNvPr id="10" name="矩形 9"/>
          <p:cNvSpPr/>
          <p:nvPr/>
        </p:nvSpPr>
        <p:spPr>
          <a:xfrm>
            <a:off x="306435" y="1126895"/>
            <a:ext cx="8416198" cy="2028825"/>
          </a:xfrm>
          <a:prstGeom prst="rect">
            <a:avLst/>
          </a:prstGeom>
        </p:spPr>
        <p:txBody>
          <a:bodyPr wrap="square" lIns="91406" tIns="45702" rIns="91406" bIns="45702">
            <a:spAutoFit/>
          </a:bodyPr>
          <a:lstStyle/>
          <a:p>
            <a:pPr algn="just">
              <a:lnSpc>
                <a:spcPct val="150000"/>
              </a:lnSpc>
              <a:spcAft>
                <a:spcPts val="0"/>
              </a:spcAft>
            </a:pPr>
            <a:r>
              <a:rPr lang="en-US" altLang="zh-CN" sz="2100" kern="100" dirty="0">
                <a:latin typeface="宋体" panose="02010600030101010101" pitchFamily="2" charset="-122"/>
                <a:ea typeface="华文细黑" panose="02010600040101010101" charset="-122"/>
                <a:cs typeface="Times New Roman" panose="02020603050405020304"/>
              </a:rPr>
              <a:t>①“</a:t>
            </a:r>
            <a:r>
              <a:rPr lang="zh-CN" altLang="zh-CN" sz="2100" kern="100" dirty="0">
                <a:latin typeface="Times New Roman" panose="02020603050405020304"/>
                <a:ea typeface="华文细黑" panose="02010600040101010101" charset="-122"/>
                <a:cs typeface="Times New Roman" panose="02020603050405020304"/>
              </a:rPr>
              <a:t>秋日</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点明了写作的季节。</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宋体" panose="02010600030101010101" pitchFamily="2" charset="-122"/>
                <a:ea typeface="华文细黑" panose="02010600040101010101" charset="-122"/>
                <a:cs typeface="Times New Roman" panose="02020603050405020304"/>
              </a:rPr>
              <a:t>②“</a:t>
            </a:r>
            <a:r>
              <a:rPr lang="zh-CN" altLang="zh-CN" sz="2100" kern="100" dirty="0">
                <a:latin typeface="Times New Roman" panose="02020603050405020304"/>
                <a:ea typeface="华文细黑" panose="02010600040101010101" charset="-122"/>
                <a:cs typeface="Times New Roman" panose="02020603050405020304"/>
              </a:rPr>
              <a:t>题</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新居</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表明了写作缘起。</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宋体" panose="02010600030101010101" pitchFamily="2" charset="-122"/>
                <a:ea typeface="华文细黑" panose="02010600040101010101" charset="-122"/>
                <a:cs typeface="Times New Roman" panose="02020603050405020304"/>
              </a:rPr>
              <a:t>③“</a:t>
            </a:r>
            <a:r>
              <a:rPr lang="zh-CN" altLang="zh-CN" sz="2100" kern="100" dirty="0">
                <a:latin typeface="Times New Roman" panose="02020603050405020304"/>
                <a:ea typeface="华文细黑" panose="02010600040101010101" charset="-122"/>
                <a:cs typeface="Times New Roman" panose="02020603050405020304"/>
              </a:rPr>
              <a:t>新居</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暗示诗的内容可能要写</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新居</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的内外环境。</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kern="100" dirty="0">
                <a:latin typeface="宋体" panose="02010600030101010101" pitchFamily="2" charset="-122"/>
                <a:ea typeface="华文细黑" panose="02010600040101010101" charset="-122"/>
                <a:cs typeface="Times New Roman" panose="02020603050405020304"/>
              </a:rPr>
              <a:t>④“</a:t>
            </a:r>
            <a:r>
              <a:rPr lang="zh-CN" altLang="zh-CN" sz="2100" kern="100" dirty="0">
                <a:latin typeface="Times New Roman" panose="02020603050405020304"/>
                <a:ea typeface="华文细黑" panose="02010600040101010101" charset="-122"/>
                <a:cs typeface="Times New Roman" panose="02020603050405020304"/>
              </a:rPr>
              <a:t>窦员外</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这一称呼表明了作者与窦员外的朋友关系。</a:t>
            </a:r>
            <a:endParaRPr lang="zh-CN" altLang="zh-CN" sz="785"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bldLvl="0" animBg="1"/>
      <p:bldP spid="9" grpId="1" bldLvl="0" animBg="1"/>
      <p:bldP spid="10" grpId="0"/>
      <p:bldP spid="10"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3821" y="185334"/>
            <a:ext cx="8416198" cy="2998470"/>
          </a:xfrm>
          <a:prstGeom prst="rect">
            <a:avLst/>
          </a:prstGeom>
        </p:spPr>
        <p:txBody>
          <a:bodyPr wrap="square" lIns="91406" tIns="45702" rIns="91406" bIns="45702">
            <a:spAutoFit/>
          </a:bodyPr>
          <a:lstStyle/>
          <a:p>
            <a:pPr algn="just">
              <a:lnSpc>
                <a:spcPct val="150000"/>
              </a:lnSpc>
              <a:spcAft>
                <a:spcPts val="0"/>
              </a:spcAft>
            </a:pPr>
            <a:r>
              <a:rPr lang="en-US" altLang="zh-CN" sz="2100" kern="100" dirty="0">
                <a:latin typeface="Times New Roman" panose="02020603050405020304"/>
                <a:ea typeface="华文细黑" panose="02010600040101010101" charset="-122"/>
                <a:cs typeface="Courier New" panose="02070309020205020404"/>
              </a:rPr>
              <a:t>2.</a:t>
            </a:r>
            <a:r>
              <a:rPr lang="zh-CN" altLang="zh-CN" sz="2100" kern="100" dirty="0">
                <a:latin typeface="Times New Roman" panose="02020603050405020304"/>
                <a:ea typeface="华文细黑" panose="02010600040101010101" charset="-122"/>
                <a:cs typeface="Times New Roman" panose="02020603050405020304"/>
              </a:rPr>
              <a:t>阅读下面这首诗，然后回答问题。</a:t>
            </a:r>
            <a:endParaRPr lang="zh-CN" altLang="zh-CN" sz="785" kern="100" dirty="0">
              <a:latin typeface="宋体" panose="02010600030101010101" pitchFamily="2" charset="-122"/>
              <a:cs typeface="Courier New" panose="02070309020205020404"/>
            </a:endParaRPr>
          </a:p>
          <a:p>
            <a:pPr algn="ctr">
              <a:lnSpc>
                <a:spcPct val="150000"/>
              </a:lnSpc>
              <a:spcAft>
                <a:spcPts val="0"/>
              </a:spcAft>
            </a:pPr>
            <a:r>
              <a:rPr lang="zh-CN" altLang="zh-CN" sz="2100" b="1" kern="100" dirty="0">
                <a:latin typeface="Times New Roman" panose="02020603050405020304"/>
                <a:ea typeface="华文细黑" panose="02010600040101010101" charset="-122"/>
                <a:cs typeface="Times New Roman" panose="02020603050405020304"/>
              </a:rPr>
              <a:t>初冬夜饮</a:t>
            </a:r>
            <a:endParaRPr lang="zh-CN" altLang="zh-CN" sz="785" b="1" kern="100" dirty="0">
              <a:latin typeface="宋体" panose="02010600030101010101" pitchFamily="2" charset="-122"/>
              <a:cs typeface="Courier New" panose="02070309020205020404"/>
            </a:endParaRPr>
          </a:p>
          <a:p>
            <a:pPr algn="ctr">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杜　牧</a:t>
            </a:r>
            <a:endParaRPr lang="zh-CN" altLang="zh-CN" sz="785" kern="100" dirty="0">
              <a:latin typeface="宋体" panose="02010600030101010101" pitchFamily="2" charset="-122"/>
              <a:cs typeface="Courier New" panose="02070309020205020404"/>
            </a:endParaRPr>
          </a:p>
          <a:p>
            <a:pPr algn="ctr">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淮阳多病偶求欢，客袖侵霜与烛盘。</a:t>
            </a:r>
            <a:endParaRPr lang="zh-CN" altLang="zh-CN" sz="785" kern="100" dirty="0">
              <a:latin typeface="宋体" panose="02010600030101010101" pitchFamily="2" charset="-122"/>
              <a:cs typeface="Courier New" panose="02070309020205020404"/>
            </a:endParaRPr>
          </a:p>
          <a:p>
            <a:pPr algn="ctr">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砌下梨花一堆雪，明年谁此凭栏杆。</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诗题为</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初冬夜饮</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，结合全诗，请分析诗人是如何扣题的。</a:t>
            </a:r>
            <a:endParaRPr lang="zh-CN" altLang="zh-CN" sz="785" kern="100" dirty="0">
              <a:effectLst/>
              <a:latin typeface="宋体" panose="02010600030101010101" pitchFamily="2" charset="-122"/>
              <a:cs typeface="Courier New" panose="02070309020205020404"/>
            </a:endParaRPr>
          </a:p>
        </p:txBody>
      </p:sp>
      <p:sp>
        <p:nvSpPr>
          <p:cNvPr id="10" name="矩形 9"/>
          <p:cNvSpPr/>
          <p:nvPr/>
        </p:nvSpPr>
        <p:spPr>
          <a:xfrm>
            <a:off x="363585" y="3183689"/>
            <a:ext cx="8416198" cy="1544320"/>
          </a:xfrm>
          <a:prstGeom prst="rect">
            <a:avLst/>
          </a:prstGeom>
        </p:spPr>
        <p:txBody>
          <a:bodyPr wrap="square" lIns="91406" tIns="45702" rIns="91406" bIns="45702">
            <a:spAutoFit/>
          </a:bodyPr>
          <a:lstStyle/>
          <a:p>
            <a:pPr algn="just">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第一句，</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偶求欢</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的</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欢</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指代酒；</a:t>
            </a:r>
            <a:endParaRPr lang="zh-CN" altLang="zh-CN" sz="2100" kern="100" dirty="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第二句，</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侵霜</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与</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初冬</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暗合，</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烛盘</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点出了冬夜秉烛独饮；</a:t>
            </a:r>
            <a:endParaRPr lang="zh-CN" altLang="zh-CN" sz="2100" kern="100" dirty="0">
              <a:latin typeface="Times New Roman" panose="02020603050405020304"/>
              <a:ea typeface="华文细黑" panose="02010600040101010101" charset="-122"/>
              <a:cs typeface="Times New Roman" panose="02020603050405020304"/>
            </a:endParaRPr>
          </a:p>
          <a:p>
            <a:pPr algn="just">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第三句，</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一堆雪</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写窗外飞雪，点出了冬天的天气。</a:t>
            </a:r>
            <a:endParaRPr lang="zh-CN" altLang="zh-CN" sz="785"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368" y="176436"/>
            <a:ext cx="8793025" cy="4847481"/>
          </a:xfrm>
          <a:prstGeom prst="rect">
            <a:avLst/>
          </a:prstGeom>
          <a:noFill/>
        </p:spPr>
        <p:txBody>
          <a:bodyPr wrap="square" rtlCol="0">
            <a:spAutoFit/>
          </a:bodyPr>
          <a:lstStyle/>
          <a:p>
            <a:pPr>
              <a:lnSpc>
                <a:spcPct val="150000"/>
              </a:lnSpc>
              <a:spcAft>
                <a:spcPts val="0"/>
              </a:spcAft>
            </a:pPr>
            <a:r>
              <a:rPr lang="en-US" altLang="zh-CN" sz="2600" kern="100" dirty="0">
                <a:solidFill>
                  <a:srgbClr val="FF0000"/>
                </a:solidFill>
                <a:latin typeface="Times New Roman" panose="02020603050405020304"/>
                <a:ea typeface="华文细黑" panose="02010600040101010101" charset="-122"/>
                <a:cs typeface="Courier New" panose="02070309020205020404"/>
              </a:rPr>
              <a:t>2.</a:t>
            </a:r>
            <a:r>
              <a:rPr lang="zh-CN" altLang="zh-CN" sz="2600" kern="100" dirty="0">
                <a:solidFill>
                  <a:srgbClr val="FF0000"/>
                </a:solidFill>
                <a:latin typeface="Times New Roman" panose="02020603050405020304"/>
                <a:ea typeface="华文细黑" panose="02010600040101010101" charset="-122"/>
                <a:cs typeface="Times New Roman" panose="02020603050405020304"/>
              </a:rPr>
              <a:t>带着标题去读诗</a:t>
            </a:r>
            <a:endParaRPr lang="zh-CN" altLang="zh-CN" sz="2600" kern="100" dirty="0">
              <a:solidFill>
                <a:srgbClr val="FF0000"/>
              </a:solidFill>
              <a:latin typeface="宋体" panose="02010600030101010101" pitchFamily="2" charset="-122"/>
              <a:cs typeface="Courier New" panose="02070309020205020404"/>
            </a:endParaRPr>
          </a:p>
          <a:p>
            <a:pPr>
              <a:lnSpc>
                <a:spcPct val="150000"/>
              </a:lnSpc>
            </a:pPr>
            <a:r>
              <a:rPr lang="zh-CN" altLang="zh-CN" sz="2000" dirty="0" smtClean="0">
                <a:latin typeface="Times New Roman" panose="02020603050405020304"/>
                <a:ea typeface="华文细黑" panose="02010600040101010101" charset="-122"/>
                <a:cs typeface="Times New Roman" panose="02020603050405020304"/>
              </a:rPr>
              <a:t>有些</a:t>
            </a:r>
            <a:r>
              <a:rPr lang="zh-CN" altLang="zh-CN" sz="2000" dirty="0">
                <a:latin typeface="Times New Roman" panose="02020603050405020304"/>
                <a:ea typeface="华文细黑" panose="02010600040101010101" charset="-122"/>
                <a:cs typeface="Times New Roman" panose="02020603050405020304"/>
              </a:rPr>
              <a:t>标题并不一定蕴涵着那么丰富、全面的信息，而是留下了空白点，这个空白点给我们带来了猜想揣摩诗的内容的空间，使我们很容易较快地深入到诗的内容中去</a:t>
            </a:r>
            <a:r>
              <a:rPr lang="zh-CN" altLang="zh-CN" sz="2000" dirty="0" smtClean="0">
                <a:latin typeface="Times New Roman" panose="02020603050405020304"/>
                <a:ea typeface="华文细黑" panose="02010600040101010101" charset="-122"/>
                <a:cs typeface="Times New Roman" panose="02020603050405020304"/>
              </a:rPr>
              <a:t>。</a:t>
            </a:r>
            <a:endParaRPr lang="en-US" altLang="zh-CN" sz="2000" dirty="0" smtClean="0">
              <a:latin typeface="Times New Roman" panose="02020603050405020304"/>
              <a:ea typeface="华文细黑" panose="02010600040101010101" charset="-122"/>
              <a:cs typeface="Times New Roman" panose="02020603050405020304"/>
            </a:endParaRPr>
          </a:p>
          <a:p>
            <a:pPr>
              <a:lnSpc>
                <a:spcPct val="150000"/>
              </a:lnSpc>
            </a:pPr>
            <a:r>
              <a:rPr lang="zh-CN" altLang="en-US" sz="2400" dirty="0" smtClean="0">
                <a:latin typeface="Times New Roman" panose="02020603050405020304"/>
                <a:ea typeface="华文细黑" panose="02010600040101010101" charset="-122"/>
                <a:cs typeface="Times New Roman" panose="02020603050405020304"/>
              </a:rPr>
              <a:t>如：</a:t>
            </a:r>
            <a:r>
              <a:rPr lang="zh-CN" altLang="zh-CN" sz="2400" dirty="0" smtClean="0">
                <a:latin typeface="Times New Roman" panose="02020603050405020304"/>
                <a:ea typeface="华文细黑" panose="02010600040101010101" charset="-122"/>
                <a:cs typeface="Times New Roman" panose="02020603050405020304"/>
              </a:rPr>
              <a:t>柳</a:t>
            </a:r>
            <a:r>
              <a:rPr lang="zh-CN" altLang="zh-CN" sz="2400" dirty="0">
                <a:latin typeface="Times New Roman" panose="02020603050405020304"/>
                <a:ea typeface="华文细黑" panose="02010600040101010101" charset="-122"/>
                <a:cs typeface="Times New Roman" panose="02020603050405020304"/>
              </a:rPr>
              <a:t>宗元《中夜起望西园值月上</a:t>
            </a:r>
            <a:r>
              <a:rPr lang="zh-CN" altLang="zh-CN" sz="2400" dirty="0" smtClean="0">
                <a:latin typeface="Times New Roman" panose="02020603050405020304"/>
                <a:ea typeface="华文细黑" panose="02010600040101010101" charset="-122"/>
                <a:cs typeface="Times New Roman" panose="02020603050405020304"/>
              </a:rPr>
              <a:t>》</a:t>
            </a:r>
            <a:endParaRPr lang="en-US" altLang="zh-CN" sz="2400" dirty="0" smtClean="0">
              <a:latin typeface="Times New Roman" panose="02020603050405020304"/>
              <a:ea typeface="华文细黑" panose="02010600040101010101" charset="-122"/>
              <a:cs typeface="Times New Roman" panose="02020603050405020304"/>
            </a:endParaRPr>
          </a:p>
          <a:p>
            <a:pPr>
              <a:lnSpc>
                <a:spcPct val="150000"/>
              </a:lnSpc>
            </a:pPr>
            <a:r>
              <a:rPr lang="en-US" altLang="zh-CN" sz="2400" dirty="0" smtClean="0">
                <a:latin typeface="Times New Roman" panose="02020603050405020304"/>
                <a:ea typeface="华文细黑" panose="02010600040101010101" charset="-122"/>
                <a:cs typeface="Times New Roman" panose="02020603050405020304"/>
              </a:rPr>
              <a:t>                                                    </a:t>
            </a:r>
            <a:r>
              <a:rPr lang="zh-CN" altLang="zh-CN" sz="2400" dirty="0" smtClean="0">
                <a:solidFill>
                  <a:srgbClr val="FF0000"/>
                </a:solidFill>
                <a:latin typeface="Times New Roman" panose="02020603050405020304"/>
                <a:ea typeface="华文细黑" panose="02010600040101010101" charset="-122"/>
                <a:cs typeface="Times New Roman" panose="02020603050405020304"/>
              </a:rPr>
              <a:t>事情</a:t>
            </a:r>
            <a:r>
              <a:rPr lang="zh-CN" altLang="en-US" sz="2400" dirty="0" smtClean="0">
                <a:solidFill>
                  <a:srgbClr val="FF0000"/>
                </a:solidFill>
                <a:latin typeface="Times New Roman" panose="02020603050405020304"/>
                <a:ea typeface="华文细黑" panose="02010600040101010101" charset="-122"/>
                <a:cs typeface="Times New Roman" panose="02020603050405020304"/>
              </a:rPr>
              <a:t>：</a:t>
            </a:r>
            <a:r>
              <a:rPr lang="zh-CN" altLang="zh-CN" sz="2400" dirty="0" smtClean="0">
                <a:solidFill>
                  <a:srgbClr val="FF0000"/>
                </a:solidFill>
                <a:latin typeface="Times New Roman" panose="02020603050405020304"/>
                <a:ea typeface="华文细黑" panose="02010600040101010101" charset="-122"/>
                <a:cs typeface="Times New Roman" panose="02020603050405020304"/>
              </a:rPr>
              <a:t>中</a:t>
            </a:r>
            <a:r>
              <a:rPr lang="zh-CN" altLang="zh-CN" sz="2400" dirty="0">
                <a:solidFill>
                  <a:srgbClr val="FF0000"/>
                </a:solidFill>
                <a:latin typeface="Times New Roman" panose="02020603050405020304"/>
                <a:ea typeface="华文细黑" panose="02010600040101010101" charset="-122"/>
                <a:cs typeface="Times New Roman" panose="02020603050405020304"/>
              </a:rPr>
              <a:t>夜起来后望着西园的月亮</a:t>
            </a:r>
            <a:r>
              <a:rPr lang="zh-CN" altLang="zh-CN" sz="2400" dirty="0" smtClean="0">
                <a:solidFill>
                  <a:srgbClr val="FF0000"/>
                </a:solidFill>
                <a:latin typeface="Times New Roman" panose="02020603050405020304"/>
                <a:ea typeface="华文细黑" panose="02010600040101010101" charset="-122"/>
                <a:cs typeface="Times New Roman" panose="02020603050405020304"/>
              </a:rPr>
              <a:t>。</a:t>
            </a:r>
            <a:endParaRPr lang="en-US" altLang="zh-CN" sz="2400" dirty="0" smtClean="0">
              <a:solidFill>
                <a:srgbClr val="FF0000"/>
              </a:solidFill>
              <a:latin typeface="Times New Roman" panose="02020603050405020304"/>
              <a:ea typeface="华文细黑" panose="02010600040101010101" charset="-122"/>
              <a:cs typeface="Times New Roman" panose="02020603050405020304"/>
            </a:endParaRPr>
          </a:p>
          <a:p>
            <a:pPr>
              <a:lnSpc>
                <a:spcPct val="150000"/>
              </a:lnSpc>
            </a:pPr>
            <a:r>
              <a:rPr lang="zh-CN" altLang="zh-CN" sz="2400" dirty="0" smtClean="0">
                <a:latin typeface="Times New Roman" panose="02020603050405020304"/>
                <a:ea typeface="华文细黑" panose="02010600040101010101" charset="-122"/>
                <a:cs typeface="Times New Roman" panose="02020603050405020304"/>
              </a:rPr>
              <a:t>在</a:t>
            </a:r>
            <a:r>
              <a:rPr lang="zh-CN" altLang="zh-CN" sz="2400" dirty="0">
                <a:latin typeface="Times New Roman" panose="02020603050405020304"/>
                <a:ea typeface="华文细黑" panose="02010600040101010101" charset="-122"/>
                <a:cs typeface="Times New Roman" panose="02020603050405020304"/>
              </a:rPr>
              <a:t>掌握了这些信息后，我们不禁要猜想</a:t>
            </a:r>
            <a:r>
              <a:rPr lang="zh-CN" altLang="zh-CN" sz="2400" dirty="0" smtClean="0">
                <a:latin typeface="Times New Roman" panose="02020603050405020304"/>
                <a:ea typeface="华文细黑" panose="02010600040101010101" charset="-122"/>
                <a:cs typeface="Times New Roman" panose="02020603050405020304"/>
              </a:rPr>
              <a:t>：</a:t>
            </a:r>
            <a:endParaRPr lang="en-US" altLang="zh-CN" sz="2400" dirty="0" smtClean="0">
              <a:latin typeface="Times New Roman" panose="02020603050405020304"/>
              <a:ea typeface="华文细黑" panose="02010600040101010101" charset="-122"/>
              <a:cs typeface="Times New Roman" panose="02020603050405020304"/>
            </a:endParaRPr>
          </a:p>
          <a:p>
            <a:pPr>
              <a:lnSpc>
                <a:spcPct val="150000"/>
              </a:lnSpc>
            </a:pPr>
            <a:r>
              <a:rPr lang="zh-CN" altLang="zh-CN" sz="2400" b="1" dirty="0" smtClean="0">
                <a:solidFill>
                  <a:srgbClr val="0000FF"/>
                </a:solidFill>
                <a:latin typeface="Times New Roman" panose="02020603050405020304"/>
                <a:ea typeface="华文细黑" panose="02010600040101010101" charset="-122"/>
                <a:cs typeface="Times New Roman" panose="02020603050405020304"/>
              </a:rPr>
              <a:t>作</a:t>
            </a:r>
            <a:r>
              <a:rPr lang="zh-CN" altLang="zh-CN" sz="2400" b="1" dirty="0">
                <a:solidFill>
                  <a:srgbClr val="0000FF"/>
                </a:solidFill>
                <a:latin typeface="Times New Roman" panose="02020603050405020304"/>
                <a:ea typeface="华文细黑" panose="02010600040101010101" charset="-122"/>
                <a:cs typeface="Times New Roman" panose="02020603050405020304"/>
              </a:rPr>
              <a:t>者为什么半夜的时候站在自己的房间里望着西园呢</a:t>
            </a:r>
            <a:r>
              <a:rPr lang="zh-CN" altLang="zh-CN" sz="2400" b="1" dirty="0" smtClean="0">
                <a:solidFill>
                  <a:srgbClr val="0000FF"/>
                </a:solidFill>
                <a:latin typeface="Times New Roman" panose="02020603050405020304"/>
                <a:ea typeface="华文细黑" panose="02010600040101010101" charset="-122"/>
                <a:cs typeface="Times New Roman" panose="02020603050405020304"/>
              </a:rPr>
              <a:t>？</a:t>
            </a:r>
            <a:endParaRPr lang="en-US" altLang="zh-CN" sz="2400" b="1" dirty="0" smtClean="0">
              <a:solidFill>
                <a:srgbClr val="0000FF"/>
              </a:solidFill>
              <a:latin typeface="Times New Roman" panose="02020603050405020304"/>
              <a:ea typeface="华文细黑" panose="02010600040101010101" charset="-122"/>
              <a:cs typeface="Times New Roman" panose="02020603050405020304"/>
            </a:endParaRPr>
          </a:p>
          <a:p>
            <a:pPr>
              <a:lnSpc>
                <a:spcPct val="150000"/>
              </a:lnSpc>
            </a:pPr>
            <a:r>
              <a:rPr lang="zh-CN" altLang="zh-CN" sz="2400" b="1" kern="100" dirty="0" smtClean="0">
                <a:solidFill>
                  <a:srgbClr val="0000FF"/>
                </a:solidFill>
                <a:latin typeface="Times New Roman" panose="02020603050405020304"/>
                <a:ea typeface="华文细黑" panose="02010600040101010101" charset="-122"/>
                <a:cs typeface="Times New Roman" panose="02020603050405020304"/>
              </a:rPr>
              <a:t>他是不是听到了什么呢？</a:t>
            </a:r>
            <a:endParaRPr lang="zh-CN" altLang="zh-CN" sz="2400" b="1" kern="100" dirty="0">
              <a:solidFill>
                <a:srgbClr val="0000FF"/>
              </a:solidFill>
              <a:latin typeface="宋体" panose="02010600030101010101" pitchFamily="2" charset="-122"/>
              <a:cs typeface="Courier New" panose="02070309020205020404"/>
            </a:endParaRPr>
          </a:p>
        </p:txBody>
      </p:sp>
      <p:sp>
        <p:nvSpPr>
          <p:cNvPr id="5" name="上箭头标注 4"/>
          <p:cNvSpPr/>
          <p:nvPr/>
        </p:nvSpPr>
        <p:spPr>
          <a:xfrm>
            <a:off x="1907704" y="2571750"/>
            <a:ext cx="936104" cy="79208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时间</a:t>
            </a:r>
            <a:r>
              <a:rPr lang="zh-CN" altLang="en-US" b="1" dirty="0" smtClean="0"/>
              <a:t>（半夜）</a:t>
            </a:r>
            <a:endParaRPr lang="zh-CN" altLang="en-US" b="1" dirty="0"/>
          </a:p>
        </p:txBody>
      </p:sp>
      <p:sp>
        <p:nvSpPr>
          <p:cNvPr id="6" name="上箭头标注 5"/>
          <p:cNvSpPr/>
          <p:nvPr/>
        </p:nvSpPr>
        <p:spPr>
          <a:xfrm>
            <a:off x="3131840" y="2571750"/>
            <a:ext cx="936104" cy="936104"/>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地点</a:t>
            </a:r>
            <a:r>
              <a:rPr lang="zh-CN" altLang="en-US" b="1" dirty="0" smtClean="0"/>
              <a:t>（西园）</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95486"/>
            <a:ext cx="8705965" cy="4893647"/>
          </a:xfrm>
          <a:prstGeom prst="rect">
            <a:avLst/>
          </a:prstGeom>
          <a:noFill/>
        </p:spPr>
        <p:txBody>
          <a:bodyPr wrap="square" rtlCol="0">
            <a:spAutoFit/>
          </a:bodyPr>
          <a:lstStyle/>
          <a:p>
            <a:pPr algn="ctr">
              <a:spcAft>
                <a:spcPts val="0"/>
              </a:spcAft>
            </a:pPr>
            <a:r>
              <a:rPr lang="zh-CN" altLang="zh-CN" sz="2600" b="1" dirty="0" smtClean="0">
                <a:latin typeface="Times New Roman" panose="02020603050405020304"/>
                <a:ea typeface="华文细黑" panose="02010600040101010101" charset="-122"/>
                <a:cs typeface="Times New Roman" panose="02020603050405020304"/>
              </a:rPr>
              <a:t>中夜起望西园值月上</a:t>
            </a:r>
            <a:endParaRPr lang="en-US" altLang="zh-CN" sz="2600" b="1" dirty="0" smtClean="0">
              <a:latin typeface="Times New Roman" panose="02020603050405020304"/>
              <a:ea typeface="华文细黑" panose="02010600040101010101" charset="-122"/>
              <a:cs typeface="Times New Roman" panose="02020603050405020304"/>
            </a:endParaRPr>
          </a:p>
          <a:p>
            <a:pPr algn="ctr">
              <a:spcAft>
                <a:spcPts val="0"/>
              </a:spcAft>
            </a:pPr>
            <a:r>
              <a:rPr lang="zh-CN" altLang="en-US" sz="2600" b="1" dirty="0" smtClean="0">
                <a:latin typeface="Times New Roman" panose="02020603050405020304"/>
                <a:ea typeface="华文细黑" panose="02010600040101010101" charset="-122"/>
                <a:cs typeface="Times New Roman" panose="02020603050405020304"/>
              </a:rPr>
              <a:t>柳宗元</a:t>
            </a:r>
            <a:endParaRPr lang="en-US" altLang="zh-CN" sz="2600" b="1" dirty="0" smtClean="0">
              <a:latin typeface="Times New Roman" panose="02020603050405020304"/>
              <a:ea typeface="华文细黑" panose="02010600040101010101" charset="-122"/>
              <a:cs typeface="Times New Roman" panose="02020603050405020304"/>
            </a:endParaRPr>
          </a:p>
          <a:p>
            <a:pPr algn="ctr">
              <a:spcAft>
                <a:spcPts val="0"/>
              </a:spcAft>
            </a:pPr>
            <a:r>
              <a:rPr lang="zh-CN" altLang="zh-CN" sz="2600" b="1" kern="100" dirty="0" smtClean="0">
                <a:latin typeface="Times New Roman" panose="02020603050405020304"/>
                <a:ea typeface="华文细黑" panose="02010600040101010101" charset="-122"/>
                <a:cs typeface="Times New Roman" panose="02020603050405020304"/>
              </a:rPr>
              <a:t>觉闻繁露坠，开户临西园。</a:t>
            </a:r>
            <a:endParaRPr lang="en-US" altLang="zh-CN" sz="2600" b="1" kern="100" dirty="0" smtClean="0">
              <a:latin typeface="Times New Roman" panose="02020603050405020304"/>
              <a:ea typeface="华文细黑" panose="02010600040101010101" charset="-122"/>
              <a:cs typeface="Times New Roman" panose="02020603050405020304"/>
            </a:endParaRPr>
          </a:p>
          <a:p>
            <a:pPr algn="ctr">
              <a:spcAft>
                <a:spcPts val="0"/>
              </a:spcAft>
            </a:pPr>
            <a:r>
              <a:rPr lang="zh-CN" altLang="zh-CN" sz="2600" b="1" kern="100" dirty="0" smtClean="0">
                <a:latin typeface="Times New Roman" panose="02020603050405020304"/>
                <a:ea typeface="华文细黑" panose="02010600040101010101" charset="-122"/>
                <a:cs typeface="Times New Roman" panose="02020603050405020304"/>
              </a:rPr>
              <a:t>寒月上东岭，泠泠疏竹根。</a:t>
            </a:r>
            <a:endParaRPr lang="en-US" altLang="zh-CN" sz="2600" b="1" kern="100" dirty="0" smtClean="0">
              <a:latin typeface="Times New Roman" panose="02020603050405020304"/>
              <a:ea typeface="华文细黑" panose="02010600040101010101" charset="-122"/>
              <a:cs typeface="Times New Roman" panose="02020603050405020304"/>
            </a:endParaRPr>
          </a:p>
          <a:p>
            <a:pPr algn="ctr">
              <a:spcAft>
                <a:spcPts val="0"/>
              </a:spcAft>
            </a:pPr>
            <a:r>
              <a:rPr lang="zh-CN" altLang="zh-CN" sz="2600" b="1" kern="100" dirty="0" smtClean="0">
                <a:latin typeface="Times New Roman" panose="02020603050405020304"/>
                <a:ea typeface="华文细黑" panose="02010600040101010101" charset="-122"/>
                <a:cs typeface="Times New Roman" panose="02020603050405020304"/>
              </a:rPr>
              <a:t>石泉远逾响，山鸟时一喧。</a:t>
            </a:r>
            <a:endParaRPr lang="en-US" altLang="zh-CN" sz="2600" b="1" kern="100" dirty="0" smtClean="0">
              <a:latin typeface="Times New Roman" panose="02020603050405020304"/>
              <a:ea typeface="华文细黑" panose="02010600040101010101" charset="-122"/>
              <a:cs typeface="Times New Roman" panose="02020603050405020304"/>
            </a:endParaRPr>
          </a:p>
          <a:p>
            <a:pPr algn="ctr">
              <a:spcAft>
                <a:spcPts val="0"/>
              </a:spcAft>
            </a:pPr>
            <a:r>
              <a:rPr lang="zh-CN" altLang="zh-CN" sz="2600" b="1" kern="100" dirty="0" smtClean="0">
                <a:latin typeface="Times New Roman" panose="02020603050405020304"/>
                <a:ea typeface="华文细黑" panose="02010600040101010101" charset="-122"/>
                <a:cs typeface="Times New Roman" panose="02020603050405020304"/>
              </a:rPr>
              <a:t>倚楹遂至旦，寂寞将何言。</a:t>
            </a:r>
            <a:endParaRPr lang="en-US" altLang="zh-CN" sz="2600" b="1"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endParaRPr lang="en-US" altLang="zh-CN" sz="2600"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另</a:t>
            </a:r>
            <a:r>
              <a:rPr lang="zh-CN" altLang="zh-CN" sz="2600" kern="100" dirty="0">
                <a:latin typeface="Times New Roman" panose="02020603050405020304"/>
                <a:ea typeface="华文细黑" panose="02010600040101010101" charset="-122"/>
                <a:cs typeface="Times New Roman" panose="02020603050405020304"/>
              </a:rPr>
              <a:t>外，古人还有一个写作习惯，即通常在诗的开头</a:t>
            </a:r>
            <a:r>
              <a:rPr lang="zh-CN" altLang="zh-CN" sz="2600" kern="100" dirty="0" smtClean="0">
                <a:latin typeface="Times New Roman" panose="02020603050405020304"/>
                <a:ea typeface="华文细黑" panose="02010600040101010101" charset="-122"/>
                <a:cs typeface="Times New Roman" panose="02020603050405020304"/>
              </a:rPr>
              <a:t>一</a:t>
            </a:r>
            <a:endParaRPr lang="en-US" altLang="zh-CN" sz="2600"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两</a:t>
            </a:r>
            <a:r>
              <a:rPr lang="zh-CN" altLang="zh-CN" sz="2600" kern="100" dirty="0">
                <a:latin typeface="Times New Roman" panose="02020603050405020304"/>
                <a:ea typeface="华文细黑" panose="02010600040101010101" charset="-122"/>
                <a:cs typeface="Times New Roman" panose="02020603050405020304"/>
              </a:rPr>
              <a:t>句就破题、点题。这样，我们就可以知道诗的</a:t>
            </a:r>
            <a:r>
              <a:rPr lang="zh-CN" altLang="zh-CN" sz="2600" kern="100" dirty="0" smtClean="0">
                <a:latin typeface="Times New Roman" panose="02020603050405020304"/>
                <a:ea typeface="华文细黑" panose="02010600040101010101" charset="-122"/>
                <a:cs typeface="Times New Roman" panose="02020603050405020304"/>
              </a:rPr>
              <a:t>开头</a:t>
            </a:r>
            <a:endParaRPr lang="en-US" altLang="zh-CN" sz="2600" kern="100" dirty="0" smtClean="0">
              <a:latin typeface="Times New Roman" panose="02020603050405020304"/>
              <a:ea typeface="华文细黑" panose="02010600040101010101" charset="-122"/>
              <a:cs typeface="Times New Roman" panose="02020603050405020304"/>
            </a:endParaRPr>
          </a:p>
          <a:p>
            <a:pPr indent="660400" algn="just">
              <a:lnSpc>
                <a:spcPct val="150000"/>
              </a:lnSpc>
              <a:spcAft>
                <a:spcPts val="0"/>
              </a:spcAft>
            </a:pPr>
            <a:r>
              <a:rPr lang="zh-CN" altLang="zh-CN" sz="2600" kern="100" dirty="0" smtClean="0">
                <a:latin typeface="Times New Roman" panose="02020603050405020304"/>
                <a:ea typeface="华文细黑" panose="02010600040101010101" charset="-122"/>
                <a:cs typeface="Times New Roman" panose="02020603050405020304"/>
              </a:rPr>
              <a:t>句</a:t>
            </a:r>
            <a:r>
              <a:rPr lang="zh-CN" altLang="zh-CN" sz="2600" kern="100" dirty="0">
                <a:latin typeface="Times New Roman" panose="02020603050405020304"/>
                <a:ea typeface="华文细黑" panose="02010600040101010101" charset="-122"/>
                <a:cs typeface="Times New Roman" panose="02020603050405020304"/>
              </a:rPr>
              <a:t>往往是扣住标题来写的，从而了解开头的内容</a:t>
            </a:r>
            <a:r>
              <a:rPr lang="zh-CN" altLang="zh-CN" sz="2600" kern="100" dirty="0" smtClean="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3830" y="25400"/>
            <a:ext cx="8773160" cy="5119370"/>
          </a:xfrm>
          <a:prstGeom prst="rect">
            <a:avLst/>
          </a:prstGeom>
        </p:spPr>
        <p:txBody>
          <a:bodyPr wrap="square" lIns="91406" tIns="45702" rIns="91406" bIns="45702">
            <a:spAutoFit/>
          </a:bodyPr>
          <a:lstStyle/>
          <a:p>
            <a:pPr algn="just">
              <a:lnSpc>
                <a:spcPct val="150000"/>
              </a:lnSpc>
              <a:spcAft>
                <a:spcPts val="0"/>
              </a:spcAft>
            </a:pPr>
            <a:r>
              <a:rPr lang="zh-CN" altLang="zh-CN" sz="2100" b="1" kern="100" dirty="0">
                <a:solidFill>
                  <a:srgbClr val="0000FF"/>
                </a:solidFill>
                <a:latin typeface="+mj-ea"/>
                <a:ea typeface="+mj-ea"/>
                <a:cs typeface="Times New Roman" panose="02020603050405020304"/>
              </a:rPr>
              <a:t>二、细读正文</a:t>
            </a:r>
            <a:endParaRPr lang="zh-CN" altLang="zh-CN" sz="2100" b="1" kern="100" dirty="0">
              <a:solidFill>
                <a:srgbClr val="0000FF"/>
              </a:solidFill>
              <a:latin typeface="+mj-ea"/>
              <a:ea typeface="+mj-ea"/>
              <a:cs typeface="Times New Roman" panose="02020603050405020304"/>
            </a:endParaRPr>
          </a:p>
          <a:p>
            <a:pPr algn="just">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诗的正文是阅读的核心，也是读懂诗歌的关键所在。这一环节是以平时的积累和素养为基础的，不过，在方法上还是有以下两点很关键：</a:t>
            </a:r>
            <a:endParaRPr lang="zh-CN" altLang="zh-CN" sz="785" kern="100" dirty="0">
              <a:latin typeface="宋体" panose="02010600030101010101" pitchFamily="2" charset="-122"/>
              <a:cs typeface="Courier New" panose="02070309020205020404"/>
            </a:endParaRPr>
          </a:p>
          <a:p>
            <a:pPr algn="just">
              <a:lnSpc>
                <a:spcPct val="150000"/>
              </a:lnSpc>
              <a:spcAft>
                <a:spcPts val="0"/>
              </a:spcAft>
            </a:pPr>
            <a:r>
              <a:rPr lang="en-US" altLang="zh-CN" sz="2100" b="1" kern="100" dirty="0">
                <a:solidFill>
                  <a:srgbClr val="0000FF"/>
                </a:solidFill>
                <a:latin typeface="Times New Roman" panose="02020603050405020304"/>
                <a:ea typeface="华文细黑" panose="02010600040101010101" charset="-122"/>
                <a:cs typeface="Courier New" panose="02070309020205020404"/>
              </a:rPr>
              <a:t>(</a:t>
            </a:r>
            <a:r>
              <a:rPr lang="zh-CN" altLang="zh-CN" sz="2100" b="1" kern="100" dirty="0">
                <a:solidFill>
                  <a:srgbClr val="0000FF"/>
                </a:solidFill>
                <a:latin typeface="Times New Roman" panose="02020603050405020304"/>
                <a:ea typeface="华文细黑" panose="02010600040101010101" charset="-122"/>
                <a:cs typeface="Times New Roman" panose="02020603050405020304"/>
              </a:rPr>
              <a:t>一</a:t>
            </a:r>
            <a:r>
              <a:rPr lang="en-US" altLang="zh-CN" sz="2100" b="1" kern="100" dirty="0">
                <a:solidFill>
                  <a:srgbClr val="0000FF"/>
                </a:solidFill>
                <a:latin typeface="Times New Roman" panose="02020603050405020304"/>
                <a:ea typeface="华文细黑" panose="02010600040101010101" charset="-122"/>
                <a:cs typeface="Courier New" panose="02070309020205020404"/>
              </a:rPr>
              <a:t>)</a:t>
            </a:r>
            <a:r>
              <a:rPr lang="zh-CN" altLang="zh-CN" sz="2100" b="1" kern="100" dirty="0">
                <a:solidFill>
                  <a:srgbClr val="0000FF"/>
                </a:solidFill>
                <a:latin typeface="Times New Roman" panose="02020603050405020304"/>
                <a:ea typeface="华文细黑" panose="02010600040101010101" charset="-122"/>
                <a:cs typeface="Times New Roman" panose="02020603050405020304"/>
              </a:rPr>
              <a:t>懂得古诗的基本特点和章法结构</a:t>
            </a:r>
            <a:endParaRPr lang="zh-CN" altLang="zh-CN" sz="785" b="1" kern="100" dirty="0">
              <a:solidFill>
                <a:srgbClr val="0000FF"/>
              </a:solidFill>
              <a:latin typeface="宋体" panose="02010600030101010101" pitchFamily="2" charset="-122"/>
              <a:cs typeface="Courier New" panose="02070309020205020404"/>
            </a:endParaRPr>
          </a:p>
          <a:p>
            <a:pPr algn="just">
              <a:lnSpc>
                <a:spcPct val="150000"/>
              </a:lnSpc>
              <a:spcAft>
                <a:spcPts val="0"/>
              </a:spcAft>
            </a:pPr>
            <a:r>
              <a:rPr lang="en-US" altLang="zh-CN" sz="2100" b="1" kern="100" dirty="0">
                <a:solidFill>
                  <a:srgbClr val="FF0000"/>
                </a:solidFill>
                <a:latin typeface="Times New Roman" panose="02020603050405020304"/>
                <a:ea typeface="华文细黑" panose="02010600040101010101" charset="-122"/>
                <a:cs typeface="Courier New" panose="02070309020205020404"/>
              </a:rPr>
              <a:t>1.</a:t>
            </a:r>
            <a:r>
              <a:rPr lang="zh-CN" altLang="zh-CN" sz="2100" b="1" kern="100" dirty="0">
                <a:solidFill>
                  <a:srgbClr val="FF0000"/>
                </a:solidFill>
                <a:latin typeface="Times New Roman" panose="02020603050405020304"/>
                <a:ea typeface="华文细黑" panose="02010600040101010101" charset="-122"/>
                <a:cs typeface="Times New Roman" panose="02020603050405020304"/>
              </a:rPr>
              <a:t>基本特点：情景结合</a:t>
            </a:r>
            <a:endParaRPr lang="zh-CN" altLang="zh-CN" sz="785" b="1" kern="100" dirty="0">
              <a:solidFill>
                <a:srgbClr val="FF0000"/>
              </a:solidFill>
              <a:latin typeface="宋体" panose="02010600030101010101" pitchFamily="2" charset="-122"/>
              <a:cs typeface="Courier New" panose="02070309020205020404"/>
            </a:endParaRPr>
          </a:p>
          <a:p>
            <a:pPr algn="just">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       古人云：作诗无他端，只</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情</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景</a:t>
            </a:r>
            <a:r>
              <a:rPr lang="en-US" altLang="zh-CN" sz="2100" kern="100" dirty="0">
                <a:latin typeface="宋体" panose="02010600030101010101" pitchFamily="2" charset="-122"/>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rPr>
              <a:t>二字。正常情况下，旧体诗词的基本章法是先写景，后抒情。对于近体诗来说，绝句的一、二两句，律诗的一、二两</a:t>
            </a:r>
            <a:r>
              <a:rPr lang="zh-CN" altLang="zh-CN" sz="2100" kern="100" spc="100" dirty="0">
                <a:latin typeface="Times New Roman" panose="02020603050405020304"/>
                <a:ea typeface="华文细黑" panose="02010600040101010101" charset="-122"/>
                <a:cs typeface="Times New Roman" panose="02020603050405020304"/>
              </a:rPr>
              <a:t>联，词的上片是写景部分；绝句的三</a:t>
            </a:r>
            <a:r>
              <a:rPr lang="zh-CN" altLang="zh-CN" sz="2100" kern="100" spc="100" dirty="0" smtClean="0">
                <a:latin typeface="Times New Roman" panose="02020603050405020304"/>
                <a:ea typeface="华文细黑" panose="02010600040101010101" charset="-122"/>
                <a:cs typeface="Times New Roman" panose="02020603050405020304"/>
              </a:rPr>
              <a:t>、</a:t>
            </a:r>
            <a:r>
              <a:rPr lang="zh-CN" altLang="zh-CN" sz="2100" kern="100" dirty="0">
                <a:latin typeface="Times New Roman" panose="02020603050405020304"/>
                <a:ea typeface="华文细黑" panose="02010600040101010101" charset="-122"/>
                <a:cs typeface="Times New Roman" panose="02020603050405020304"/>
                <a:sym typeface="+mn-ea"/>
              </a:rPr>
              <a:t>四两句(尤其是末句)，律诗的三、四两联(尤其是尾联)，词的下片是抒情部分。而词，又特别强调上下片之间的过渡(过片)。当然，也有少数诗作是先抒情后写景的。</a:t>
            </a:r>
            <a:endParaRPr lang="zh-CN" altLang="zh-CN" sz="2100" kern="100" dirty="0">
              <a:latin typeface="Times New Roman" panose="02020603050405020304"/>
              <a:ea typeface="华文细黑" panose="02010600040101010101" charset="-122"/>
              <a:cs typeface="Times New Roman" panose="02020603050405020304"/>
            </a:endParaRPr>
          </a:p>
          <a:p>
            <a:pPr algn="just">
              <a:lnSpc>
                <a:spcPct val="150000"/>
              </a:lnSpc>
              <a:spcAft>
                <a:spcPts val="0"/>
              </a:spcAft>
            </a:pPr>
            <a:endParaRPr lang="zh-CN" altLang="zh-CN" sz="785" kern="100" spc="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4825" y="249555"/>
            <a:ext cx="8222615" cy="335216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FF0000"/>
                </a:solidFill>
                <a:latin typeface="Times New Roman" panose="02020603050405020304"/>
                <a:ea typeface="华文细黑" panose="02010600040101010101" charset="-122"/>
                <a:cs typeface="Times New Roman" panose="02020603050405020304"/>
              </a:rPr>
              <a:t>更要注意情与景之间的关系</a:t>
            </a:r>
            <a:r>
              <a:rPr lang="zh-CN" altLang="zh-CN" sz="2800" kern="100" dirty="0">
                <a:latin typeface="Times New Roman" panose="02020603050405020304"/>
                <a:ea typeface="华文细黑" panose="02010600040101010101"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en-US" altLang="zh-CN" sz="2800" kern="100" dirty="0">
                <a:latin typeface="宋体" panose="02010600030101010101" pitchFamily="2" charset="-122"/>
                <a:ea typeface="华文细黑" panose="02010600040101010101" charset="-122"/>
                <a:cs typeface="Times New Roman" panose="02020603050405020304"/>
              </a:rPr>
              <a:t>①</a:t>
            </a:r>
            <a:r>
              <a:rPr lang="zh-CN" altLang="zh-CN" sz="2800" kern="100" dirty="0">
                <a:latin typeface="Times New Roman" panose="02020603050405020304"/>
                <a:ea typeface="华文细黑" panose="02010600040101010101" charset="-122"/>
                <a:cs typeface="Times New Roman" panose="02020603050405020304"/>
              </a:rPr>
              <a:t>前后内容</a:t>
            </a:r>
            <a:r>
              <a:rPr lang="en-US" altLang="zh-CN" sz="2800" kern="100" dirty="0">
                <a:latin typeface="Times New Roman" panose="02020603050405020304"/>
                <a:ea typeface="华文细黑" panose="02010600040101010101" charset="-122"/>
                <a:cs typeface="Courier New" panose="02070309020205020404"/>
              </a:rPr>
              <a:t>(</a:t>
            </a:r>
            <a:r>
              <a:rPr lang="zh-CN" altLang="zh-CN" sz="2800" kern="100" dirty="0">
                <a:latin typeface="Times New Roman" panose="02020603050405020304"/>
                <a:ea typeface="华文细黑" panose="02010600040101010101" charset="-122"/>
                <a:cs typeface="Times New Roman" panose="02020603050405020304"/>
              </a:rPr>
              <a:t>即写景与抒情</a:t>
            </a:r>
            <a:r>
              <a:rPr lang="en-US" altLang="zh-CN" sz="2800" kern="100" dirty="0">
                <a:latin typeface="Times New Roman" panose="02020603050405020304"/>
                <a:ea typeface="华文细黑" panose="02010600040101010101" charset="-122"/>
                <a:cs typeface="Courier New" panose="02070309020205020404"/>
              </a:rPr>
              <a:t>)</a:t>
            </a:r>
            <a:r>
              <a:rPr lang="zh-CN" altLang="zh-CN" sz="2800" kern="100" dirty="0">
                <a:latin typeface="Times New Roman" panose="02020603050405020304"/>
                <a:ea typeface="华文细黑" panose="02010600040101010101" charset="-122"/>
                <a:cs typeface="Times New Roman" panose="02020603050405020304"/>
                <a:sym typeface="+mn-ea"/>
              </a:rPr>
              <a:t>的</a:t>
            </a:r>
            <a:r>
              <a:rPr lang="zh-CN" altLang="zh-CN" sz="2800" kern="100" dirty="0">
                <a:latin typeface="Times New Roman" panose="02020603050405020304"/>
                <a:ea typeface="华文细黑" panose="02010600040101010101" charset="-122"/>
                <a:cs typeface="Times New Roman" panose="02020603050405020304"/>
              </a:rPr>
              <a:t>一致性，如乐景乐情、哀景哀情。</a:t>
            </a:r>
            <a:endParaRPr lang="zh-CN" altLang="zh-CN" sz="1050" kern="100" dirty="0">
              <a:latin typeface="宋体" panose="02010600030101010101" pitchFamily="2" charset="-122"/>
              <a:cs typeface="Courier New" panose="02070309020205020404"/>
            </a:endParaRPr>
          </a:p>
          <a:p>
            <a:pPr algn="just">
              <a:lnSpc>
                <a:spcPct val="150000"/>
              </a:lnSpc>
              <a:spcAft>
                <a:spcPts val="0"/>
              </a:spcAft>
            </a:pPr>
            <a:r>
              <a:rPr lang="en-US" altLang="zh-CN" sz="2800" kern="100" dirty="0">
                <a:latin typeface="宋体" panose="02010600030101010101" pitchFamily="2" charset="-122"/>
                <a:ea typeface="华文细黑" panose="02010600040101010101" charset="-122"/>
                <a:cs typeface="Times New Roman" panose="02020603050405020304"/>
              </a:rPr>
              <a:t>②</a:t>
            </a:r>
            <a:r>
              <a:rPr lang="zh-CN" altLang="zh-CN" sz="2800" kern="100" dirty="0">
                <a:latin typeface="Times New Roman" panose="02020603050405020304"/>
                <a:ea typeface="华文细黑" panose="02010600040101010101" charset="-122"/>
                <a:cs typeface="Times New Roman" panose="02020603050405020304"/>
              </a:rPr>
              <a:t>前后内容</a:t>
            </a:r>
            <a:r>
              <a:rPr lang="en-US" altLang="zh-CN" sz="2800" kern="100" dirty="0">
                <a:latin typeface="Times New Roman" panose="02020603050405020304"/>
                <a:ea typeface="华文细黑" panose="02010600040101010101" charset="-122"/>
                <a:cs typeface="Courier New" panose="02070309020205020404"/>
              </a:rPr>
              <a:t>(</a:t>
            </a:r>
            <a:r>
              <a:rPr lang="zh-CN" altLang="zh-CN" sz="2800" kern="100" dirty="0">
                <a:latin typeface="Times New Roman" panose="02020603050405020304"/>
                <a:ea typeface="华文细黑" panose="02010600040101010101" charset="-122"/>
                <a:cs typeface="Times New Roman" panose="02020603050405020304"/>
              </a:rPr>
              <a:t>即写景与抒情</a:t>
            </a:r>
            <a:r>
              <a:rPr lang="en-US" altLang="zh-CN" sz="2800" kern="100" dirty="0">
                <a:latin typeface="Times New Roman" panose="02020603050405020304"/>
                <a:ea typeface="华文细黑" panose="02010600040101010101" charset="-122"/>
                <a:cs typeface="Courier New" panose="02070309020205020404"/>
              </a:rPr>
              <a:t>)</a:t>
            </a:r>
            <a:r>
              <a:rPr lang="zh-CN" altLang="zh-CN" sz="2800" kern="100" dirty="0">
                <a:latin typeface="Times New Roman" panose="02020603050405020304"/>
                <a:ea typeface="华文细黑" panose="02010600040101010101" charset="-122"/>
                <a:cs typeface="Times New Roman" panose="02020603050405020304"/>
              </a:rPr>
              <a:t>相关、相反、相衬，形成虚实相衬的关系，如乐景衬哀情、明景衬暗情等。</a:t>
            </a:r>
            <a:endParaRPr lang="zh-CN" altLang="zh-CN" sz="1050" kern="100" dirty="0">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3026" y="-19939"/>
            <a:ext cx="8416198" cy="3706495"/>
          </a:xfrm>
          <a:prstGeom prst="rect">
            <a:avLst/>
          </a:prstGeom>
        </p:spPr>
        <p:txBody>
          <a:bodyPr wrap="square" lIns="91406" tIns="45702" rIns="91406" bIns="45702">
            <a:spAutoFit/>
          </a:bodyPr>
          <a:lstStyle/>
          <a:p>
            <a:pPr algn="just">
              <a:lnSpc>
                <a:spcPct val="140000"/>
              </a:lnSpc>
              <a:spcAft>
                <a:spcPts val="0"/>
              </a:spcAft>
            </a:pPr>
            <a:r>
              <a:rPr lang="zh-CN" altLang="zh-CN" sz="2100" b="1" kern="100" dirty="0">
                <a:solidFill>
                  <a:srgbClr val="C00000"/>
                </a:solidFill>
                <a:latin typeface="Times New Roman" panose="02020603050405020304"/>
                <a:ea typeface="微软雅黑" panose="020B0503020204020204" pitchFamily="34" charset="-122"/>
                <a:cs typeface="Times New Roman" panose="02020603050405020304"/>
              </a:rPr>
              <a:t>边练边悟</a:t>
            </a:r>
            <a:endParaRPr lang="zh-CN" altLang="zh-CN" sz="785" kern="100" dirty="0">
              <a:latin typeface="宋体" panose="02010600030101010101" pitchFamily="2" charset="-122"/>
              <a:cs typeface="Courier New" panose="02070309020205020404"/>
            </a:endParaRPr>
          </a:p>
          <a:p>
            <a:pPr algn="just">
              <a:lnSpc>
                <a:spcPct val="14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阅读下面这首诗，然后回答问题。</a:t>
            </a:r>
            <a:endParaRPr lang="zh-CN" altLang="zh-CN" sz="785" kern="100" dirty="0">
              <a:latin typeface="宋体" panose="02010600030101010101" pitchFamily="2" charset="-122"/>
              <a:cs typeface="Courier New" panose="02070309020205020404"/>
            </a:endParaRPr>
          </a:p>
          <a:p>
            <a:pPr algn="ctr">
              <a:lnSpc>
                <a:spcPct val="140000"/>
              </a:lnSpc>
              <a:spcAft>
                <a:spcPts val="0"/>
              </a:spcAft>
            </a:pPr>
            <a:r>
              <a:rPr lang="zh-CN" altLang="zh-CN" sz="2100" b="1" kern="100" dirty="0">
                <a:latin typeface="Times New Roman" panose="02020603050405020304"/>
                <a:ea typeface="华文细黑" panose="02010600040101010101" charset="-122"/>
                <a:cs typeface="Times New Roman" panose="02020603050405020304"/>
              </a:rPr>
              <a:t>      旅夜书怀    </a:t>
            </a:r>
            <a:r>
              <a:rPr lang="zh-CN" altLang="zh-CN" sz="2100" kern="100" dirty="0">
                <a:latin typeface="Times New Roman" panose="02020603050405020304"/>
                <a:ea typeface="华文细黑" panose="02010600040101010101" charset="-122"/>
                <a:cs typeface="Times New Roman" panose="02020603050405020304"/>
              </a:rPr>
              <a:t>杜　甫</a:t>
            </a:r>
            <a:endParaRPr lang="zh-CN" altLang="zh-CN" sz="785" kern="100" dirty="0">
              <a:latin typeface="宋体" panose="02010600030101010101" pitchFamily="2" charset="-122"/>
              <a:cs typeface="Courier New" panose="02070309020205020404"/>
            </a:endParaRPr>
          </a:p>
          <a:p>
            <a:pPr algn="ctr">
              <a:lnSpc>
                <a:spcPct val="14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细草微风岸，危樯独夜舟。</a:t>
            </a:r>
            <a:endParaRPr lang="zh-CN" altLang="zh-CN" sz="785" kern="100" dirty="0">
              <a:latin typeface="宋体" panose="02010600030101010101" pitchFamily="2" charset="-122"/>
              <a:cs typeface="Courier New" panose="02070309020205020404"/>
            </a:endParaRPr>
          </a:p>
          <a:p>
            <a:pPr algn="ctr">
              <a:lnSpc>
                <a:spcPct val="14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星垂平野阔，月涌大江流。</a:t>
            </a:r>
            <a:endParaRPr lang="zh-CN" altLang="zh-CN" sz="785" kern="100" dirty="0">
              <a:latin typeface="宋体" panose="02010600030101010101" pitchFamily="2" charset="-122"/>
              <a:cs typeface="Courier New" panose="02070309020205020404"/>
            </a:endParaRPr>
          </a:p>
          <a:p>
            <a:pPr algn="ctr">
              <a:lnSpc>
                <a:spcPct val="14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名岂文章著，官应老病休。</a:t>
            </a:r>
            <a:endParaRPr lang="zh-CN" altLang="zh-CN" sz="785" kern="100" dirty="0">
              <a:latin typeface="宋体" panose="02010600030101010101" pitchFamily="2" charset="-122"/>
              <a:cs typeface="Courier New" panose="02070309020205020404"/>
            </a:endParaRPr>
          </a:p>
          <a:p>
            <a:pPr algn="ctr">
              <a:lnSpc>
                <a:spcPct val="14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飘飘何所似，天地一沙鸥。</a:t>
            </a:r>
            <a:endParaRPr lang="zh-CN" altLang="zh-CN" sz="785" kern="100" dirty="0">
              <a:latin typeface="宋体" panose="02010600030101010101" pitchFamily="2" charset="-122"/>
              <a:cs typeface="Courier New" panose="02070309020205020404"/>
            </a:endParaRPr>
          </a:p>
          <a:p>
            <a:pPr algn="just">
              <a:lnSpc>
                <a:spcPct val="14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该诗可分为几个层次？各层次的大意是什么？</a:t>
            </a:r>
            <a:endParaRPr lang="zh-CN" altLang="zh-CN" sz="785" kern="100" dirty="0">
              <a:effectLst/>
              <a:latin typeface="宋体" panose="02010600030101010101" pitchFamily="2" charset="-122"/>
              <a:cs typeface="Courier New" panose="02070309020205020404"/>
            </a:endParaRPr>
          </a:p>
        </p:txBody>
      </p:sp>
      <p:sp>
        <p:nvSpPr>
          <p:cNvPr id="5" name="矩形 4"/>
          <p:cNvSpPr/>
          <p:nvPr/>
        </p:nvSpPr>
        <p:spPr>
          <a:xfrm>
            <a:off x="282940" y="3766299"/>
            <a:ext cx="8416198" cy="1059180"/>
          </a:xfrm>
          <a:prstGeom prst="rect">
            <a:avLst/>
          </a:prstGeom>
        </p:spPr>
        <p:txBody>
          <a:bodyPr wrap="square" lIns="91406" tIns="45702" rIns="91406" bIns="45702">
            <a:spAutoFit/>
          </a:bodyPr>
          <a:lstStyle/>
          <a:p>
            <a:pPr algn="just">
              <a:lnSpc>
                <a:spcPct val="150000"/>
              </a:lnSpc>
              <a:spcAft>
                <a:spcPts val="0"/>
              </a:spcAft>
            </a:pPr>
            <a:r>
              <a:rPr lang="zh-CN" altLang="zh-CN" sz="2100" kern="100" dirty="0">
                <a:latin typeface="Times New Roman" panose="02020603050405020304"/>
                <a:ea typeface="华文细黑" panose="02010600040101010101" charset="-122"/>
                <a:cs typeface="Times New Roman" panose="02020603050405020304"/>
              </a:rPr>
              <a:t>分为两层。前两联为一层，写孤舟夜泊河岸的图景；后两联为一层，抒发自伤漂泊之情。</a:t>
            </a:r>
            <a:endParaRPr lang="zh-CN" altLang="zh-CN" sz="785" kern="100" dirty="0">
              <a:effectLst/>
              <a:latin typeface="宋体" panose="02010600030101010101" pitchFamily="2" charset="-122"/>
              <a:cs typeface="Courier New" panose="020703090202050204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ags/tag1.xml><?xml version="1.0" encoding="utf-8"?>
<p:tagLst xmlns:p="http://schemas.openxmlformats.org/presentationml/2006/main">
  <p:tag name="KSO_WM_UNIT_PLACING_PICTURE_USER_VIEWPORT" val="{&quot;height&quot;:6750,&quot;width&quot;:120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20847</Words>
  <Application>WPS 演示</Application>
  <PresentationFormat>全屏显示(16:9)</PresentationFormat>
  <Paragraphs>1059</Paragraphs>
  <Slides>125</Slides>
  <Notes>2</Notes>
  <HiddenSlides>13</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1</vt:i4>
      </vt:variant>
      <vt:variant>
        <vt:lpstr>幻灯片标题</vt:lpstr>
      </vt:variant>
      <vt:variant>
        <vt:i4>125</vt:i4>
      </vt:variant>
    </vt:vector>
  </HeadingPairs>
  <TitlesOfParts>
    <vt:vector size="152" baseType="lpstr">
      <vt:lpstr>Arial</vt:lpstr>
      <vt:lpstr>宋体</vt:lpstr>
      <vt:lpstr>Wingdings</vt:lpstr>
      <vt:lpstr>黑体</vt:lpstr>
      <vt:lpstr>汉仪大黑简</vt:lpstr>
      <vt:lpstr>微软雅黑</vt:lpstr>
      <vt:lpstr>Times New Roman</vt:lpstr>
      <vt:lpstr>Courier New</vt:lpstr>
      <vt:lpstr>华文细黑</vt:lpstr>
      <vt:lpstr>Times New Roman</vt:lpstr>
      <vt:lpstr>楷体_GB2312</vt:lpstr>
      <vt:lpstr>Arial Unicode MS</vt:lpstr>
      <vt:lpstr>Calibri</vt:lpstr>
      <vt:lpstr>华文中宋</vt:lpstr>
      <vt:lpstr>柳公权柳体</vt:lpstr>
      <vt:lpstr>楷体</vt:lpstr>
      <vt:lpstr>NEU-BZ-S92</vt:lpstr>
      <vt:lpstr>Segoe Print</vt:lpstr>
      <vt:lpstr>方正书宋_GBK</vt:lpstr>
      <vt:lpstr>IPAPANNEW</vt:lpstr>
      <vt:lpstr>汉仪柏青体简</vt:lpstr>
      <vt:lpstr>方正姚体</vt:lpstr>
      <vt:lpstr>方正毡笔黑简体</vt:lpstr>
      <vt:lpstr>华文新魏</vt:lpstr>
      <vt:lpstr>隶书</vt:lpstr>
      <vt:lpstr>Office 主题​​</vt:lpstr>
      <vt:lpstr>Word.Document.12</vt:lpstr>
      <vt:lpstr>PowerPoint 演示文稿</vt:lpstr>
      <vt:lpstr>PowerPoint 演示文稿</vt:lpstr>
      <vt:lpstr>PowerPoint 演示文稿</vt:lpstr>
      <vt:lpstr>PowerPoint 演示文稿</vt:lpstr>
      <vt:lpstr>PowerPoint 演示文稿</vt:lpstr>
      <vt:lpstr>鉴赏时应主要注意写景的常见方法和技巧。</vt:lpstr>
      <vt:lpstr>兰溪棹歌 戴叔伦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边塞诗的手法</vt:lpstr>
      <vt:lpstr>边塞诗的手法</vt:lpstr>
      <vt:lpstr>边塞诗的手法</vt:lpstr>
      <vt:lpstr>课堂小结</vt:lpstr>
      <vt:lpstr>PowerPoint 演示文稿</vt:lpstr>
      <vt:lpstr>PowerPoint 演示文稿</vt:lpstr>
      <vt:lpstr>PowerPoint 演示文稿</vt:lpstr>
      <vt:lpstr>PowerPoint 演示文稿</vt:lpstr>
      <vt:lpstr>怀古咏史诗</vt:lpstr>
      <vt:lpstr>怀古诗手法</vt:lpstr>
      <vt:lpstr>——咏物诗</vt:lpstr>
      <vt:lpstr>PowerPoint 演示文稿</vt:lpstr>
      <vt:lpstr>PowerPoint 演示文稿</vt:lpstr>
      <vt:lpstr>鉴赏诗歌的步骤</vt:lpstr>
      <vt:lpstr>PowerPoint 演示文稿</vt:lpstr>
      <vt:lpstr>PowerPoint 演示文稿</vt:lpstr>
      <vt:lpstr>PowerPoint 演示文稿</vt:lpstr>
      <vt:lpstr>       咏物言志诗 </vt:lpstr>
      <vt:lpstr>——送别怀人诗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一、什么是羁旅思乡诗 </vt:lpstr>
      <vt:lpstr>PowerPoint 演示文稿</vt:lpstr>
      <vt:lpstr>思乡缘由</vt:lpstr>
      <vt:lpstr>PowerPoint 演示文稿</vt:lpstr>
      <vt:lpstr>PowerPoint 演示文稿</vt:lpstr>
      <vt:lpstr>PowerPoint 演示文稿</vt:lpstr>
      <vt:lpstr>PowerPoint 演示文稿</vt:lpstr>
      <vt:lpstr>PowerPoint 演示文稿</vt:lpstr>
      <vt:lpstr>3、诗人是怎样把思乡的感情与所见所闻的一些事物巧妙地融合在一起的？ </vt:lpstr>
      <vt:lpstr>常见的意象：</vt:lpstr>
      <vt:lpstr>PowerPoint 演示文稿</vt:lpstr>
      <vt:lpstr>PowerPoint 演示文稿</vt:lpstr>
      <vt:lpstr>PowerPoint 演示文稿</vt:lpstr>
      <vt:lpstr>常见术语：</vt:lpstr>
      <vt:lpstr>鉴赏方法</vt:lpstr>
      <vt:lpstr>PowerPoint 演示文稿</vt:lpstr>
      <vt:lpstr>PowerPoint 演示文稿</vt:lpstr>
      <vt:lpstr>题画诗</vt:lpstr>
      <vt:lpstr>题画诗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澈麻</cp:lastModifiedBy>
  <cp:revision>373</cp:revision>
  <dcterms:created xsi:type="dcterms:W3CDTF">2014-12-15T01:46:00Z</dcterms:created>
  <dcterms:modified xsi:type="dcterms:W3CDTF">2020-08-26T23:16:41Z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