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409" r:id="rId3"/>
    <p:sldId id="442" r:id="rId4"/>
    <p:sldId id="445" r:id="rId5"/>
    <p:sldId id="446" r:id="rId6"/>
    <p:sldId id="443" r:id="rId7"/>
    <p:sldId id="444" r:id="rId8"/>
    <p:sldId id="447" r:id="rId9"/>
    <p:sldId id="448" r:id="rId10"/>
    <p:sldId id="410" r:id="rId11"/>
    <p:sldId id="449" r:id="rId12"/>
    <p:sldId id="450" r:id="rId13"/>
    <p:sldId id="451" r:id="rId14"/>
    <p:sldId id="412" r:id="rId15"/>
    <p:sldId id="413" r:id="rId16"/>
    <p:sldId id="414" r:id="rId17"/>
    <p:sldId id="415" r:id="rId18"/>
    <p:sldId id="453" r:id="rId19"/>
    <p:sldId id="454" r:id="rId20"/>
    <p:sldId id="455" r:id="rId21"/>
    <p:sldId id="456" r:id="rId22"/>
    <p:sldId id="416" r:id="rId23"/>
    <p:sldId id="418" r:id="rId24"/>
    <p:sldId id="419" r:id="rId25"/>
    <p:sldId id="420" r:id="rId26"/>
    <p:sldId id="421" r:id="rId27"/>
    <p:sldId id="430" r:id="rId28"/>
    <p:sldId id="424" r:id="rId29"/>
    <p:sldId id="425" r:id="rId30"/>
    <p:sldId id="426" r:id="rId31"/>
    <p:sldId id="427" r:id="rId32"/>
    <p:sldId id="423" r:id="rId33"/>
    <p:sldId id="457" r:id="rId34"/>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ngjiang" initials="" lastIdx="0" clrIdx="0"/>
  <p:cmAuthor id="7" name="1206988966@qq.com" initials="1" lastIdx="0" clrIdx="2"/>
  <p:cmAuthor id="1" name="微软用户" initials="微" lastIdx="0" clrIdx="0"/>
  <p:cmAuthor id="8" name="姜伟光" initials="姜" lastIdx="0" clrIdx="0"/>
  <p:cmAuthor id="2" name="Administrator" initials="A" lastIdx="0" clrIdx="0"/>
  <p:cmAuthor id="3" name="dell" initials="d" lastIdx="0" clrIdx="2"/>
  <p:cmAuthor id="4" name="Lenovo" initials="L" lastIdx="0" clrIdx="2"/>
  <p:cmAuthor id="75" name="作者" initials="A" lastIdx="0" clrIdx="24"/>
  <p:cmAuthor id="5" name="宋洁然" initials="宋" lastIdx="0" clrIdx="1"/>
  <p:cmAuthor id="6" name="ming qiu"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11BE"/>
    <a:srgbClr val="030D9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91.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6.xml"/><Relationship Id="rId2" Type="http://schemas.openxmlformats.org/officeDocument/2006/relationships/image" Target="../media/image8.png"/><Relationship Id="rId1" Type="http://schemas.openxmlformats.org/officeDocument/2006/relationships/tags" Target="../tags/tag7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NULL" TargetMode="Externa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7.xml"/><Relationship Id="rId2" Type="http://schemas.openxmlformats.org/officeDocument/2006/relationships/image" Target="../media/image6.png"/><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1057275"/>
            <a:ext cx="9799320" cy="3656965"/>
          </a:xfrm>
        </p:spPr>
        <p:txBody>
          <a:bodyPr>
            <a:normAutofit fontScale="90000"/>
          </a:bodyPr>
          <a:p>
            <a:r>
              <a:rPr lang="zh-CN" altLang="en-US" dirty="0">
                <a:solidFill>
                  <a:srgbClr val="0311BE"/>
                </a:solidFill>
                <a:sym typeface="+mn-ea"/>
              </a:rPr>
              <a:t>微专题：</a:t>
            </a:r>
            <a:r>
              <a:rPr lang="zh-CN" altLang="zh-CN">
                <a:solidFill>
                  <a:srgbClr val="0311BE"/>
                </a:solidFill>
                <a:latin typeface="微软雅黑" panose="020B0503020204020204" pitchFamily="34" charset="-122"/>
                <a:cs typeface="微软雅黑" panose="020B0503020204020204" pitchFamily="34" charset="-122"/>
                <a:sym typeface="+mn-ea"/>
              </a:rPr>
              <a:t>光合作用与细胞呼吸的</a:t>
            </a:r>
            <a:r>
              <a:rPr lang="en-US" altLang="zh-CN">
                <a:solidFill>
                  <a:srgbClr val="0311BE"/>
                </a:solidFill>
                <a:latin typeface="微软雅黑" panose="020B0503020204020204" pitchFamily="34" charset="-122"/>
                <a:cs typeface="微软雅黑" panose="020B0503020204020204" pitchFamily="34" charset="-122"/>
                <a:sym typeface="+mn-ea"/>
              </a:rPr>
              <a:t>“</a:t>
            </a:r>
            <a:r>
              <a:rPr lang="zh-CN" altLang="zh-CN">
                <a:solidFill>
                  <a:srgbClr val="0311BE"/>
                </a:solidFill>
                <a:latin typeface="微软雅黑" panose="020B0503020204020204" pitchFamily="34" charset="-122"/>
                <a:cs typeface="微软雅黑" panose="020B0503020204020204" pitchFamily="34" charset="-122"/>
                <a:sym typeface="+mn-ea"/>
              </a:rPr>
              <a:t>关键点</a:t>
            </a:r>
            <a:r>
              <a:rPr lang="en-US" altLang="zh-CN">
                <a:solidFill>
                  <a:srgbClr val="0311BE"/>
                </a:solidFill>
                <a:latin typeface="微软雅黑" panose="020B0503020204020204" pitchFamily="34" charset="-122"/>
                <a:cs typeface="微软雅黑" panose="020B0503020204020204" pitchFamily="34" charset="-122"/>
                <a:sym typeface="+mn-ea"/>
              </a:rPr>
              <a:t>”</a:t>
            </a:r>
            <a:r>
              <a:rPr lang="zh-CN" altLang="zh-CN">
                <a:solidFill>
                  <a:srgbClr val="0311BE"/>
                </a:solidFill>
                <a:latin typeface="微软雅黑" panose="020B0503020204020204" pitchFamily="34" charset="-122"/>
                <a:cs typeface="微软雅黑" panose="020B0503020204020204" pitchFamily="34" charset="-122"/>
                <a:sym typeface="+mn-ea"/>
              </a:rPr>
              <a:t>移动</a:t>
            </a:r>
            <a:br>
              <a:rPr lang="zh-CN" altLang="zh-CN"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dirty="0">
                <a:solidFill>
                  <a:srgbClr val="FF0000"/>
                </a:solidFill>
                <a:sym typeface="+mn-ea"/>
              </a:rPr>
              <a:t>“</a:t>
            </a:r>
            <a:r>
              <a:rPr lang="zh-CN" altLang="en-US" dirty="0">
                <a:solidFill>
                  <a:srgbClr val="FF0000"/>
                </a:solidFill>
                <a:sym typeface="+mn-ea"/>
              </a:rPr>
              <a:t>三率</a:t>
            </a:r>
            <a:r>
              <a:rPr lang="en-US" altLang="zh-CN" dirty="0">
                <a:solidFill>
                  <a:srgbClr val="FF0000"/>
                </a:solidFill>
                <a:sym typeface="+mn-ea"/>
              </a:rPr>
              <a:t>”</a:t>
            </a:r>
            <a:r>
              <a:rPr lang="zh-CN" altLang="en-US" dirty="0">
                <a:solidFill>
                  <a:srgbClr val="FF0000"/>
                </a:solidFill>
                <a:sym typeface="+mn-ea"/>
              </a:rPr>
              <a:t>测定的</a:t>
            </a:r>
            <a:r>
              <a:rPr lang="en-US" altLang="zh-CN" dirty="0">
                <a:solidFill>
                  <a:srgbClr val="FF0000"/>
                </a:solidFill>
                <a:sym typeface="+mn-ea"/>
              </a:rPr>
              <a:t>5</a:t>
            </a:r>
            <a:r>
              <a:rPr lang="zh-CN" altLang="en-US" dirty="0">
                <a:solidFill>
                  <a:srgbClr val="FF0000"/>
                </a:solidFill>
                <a:sym typeface="+mn-ea"/>
              </a:rPr>
              <a:t>种</a:t>
            </a:r>
            <a:r>
              <a:rPr lang="zh-CN" altLang="en-US" dirty="0">
                <a:solidFill>
                  <a:srgbClr val="FF0000"/>
                </a:solidFill>
                <a:sym typeface="+mn-ea"/>
              </a:rPr>
              <a:t>方法</a:t>
            </a:r>
            <a:br>
              <a:rPr lang="zh-CN" altLang="zh-CN" dirty="0">
                <a:solidFill>
                  <a:srgbClr val="FF0000"/>
                </a:solidFill>
              </a:rPr>
            </a:br>
            <a:endParaRPr lang="zh-CN" altLang="zh-CN" dirty="0">
              <a:solidFill>
                <a:srgbClr val="FF0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62255" y="5301615"/>
            <a:ext cx="11953240" cy="953135"/>
          </a:xfrm>
          <a:prstGeom prst="rect">
            <a:avLst/>
          </a:prstGeom>
          <a:noFill/>
          <a:ln w="9525">
            <a:noFill/>
          </a:ln>
        </p:spPr>
        <p:txBody>
          <a:bodyPr wrap="square">
            <a:spAutoFit/>
          </a:bodyPr>
          <a:p>
            <a:pPr indent="133350"/>
            <a:r>
              <a:rPr lang="zh-CN" sz="2800" b="1">
                <a:solidFill>
                  <a:srgbClr val="0311BE"/>
                </a:solidFill>
                <a:latin typeface="+mj-ea"/>
                <a:ea typeface="+mj-ea"/>
                <a:cs typeface="+mj-ea"/>
              </a:rPr>
              <a:t>装置中溶液的作用</a:t>
            </a:r>
            <a:r>
              <a:rPr lang="zh-CN" sz="2800" b="1">
                <a:latin typeface="+mj-ea"/>
                <a:ea typeface="+mj-ea"/>
                <a:cs typeface="+mj-ea"/>
              </a:rPr>
              <a:t>：甲装置中NaHCO</a:t>
            </a:r>
            <a:r>
              <a:rPr lang="en-US" sz="2800" b="1" baseline="-25000">
                <a:latin typeface="+mj-ea"/>
                <a:ea typeface="+mj-ea"/>
                <a:cs typeface="+mj-ea"/>
              </a:rPr>
              <a:t>3</a:t>
            </a:r>
            <a:r>
              <a:rPr lang="zh-CN" sz="2800" b="1">
                <a:latin typeface="+mj-ea"/>
                <a:ea typeface="+mj-ea"/>
                <a:cs typeface="+mj-ea"/>
              </a:rPr>
              <a:t>溶液（或</a:t>
            </a:r>
            <a:r>
              <a:rPr lang="en-US" sz="2800" b="1">
                <a:latin typeface="+mj-ea"/>
                <a:ea typeface="+mj-ea"/>
                <a:cs typeface="+mj-ea"/>
              </a:rPr>
              <a:t>CO</a:t>
            </a:r>
            <a:r>
              <a:rPr lang="en-US" sz="2800" b="1" baseline="-25000">
                <a:latin typeface="+mj-ea"/>
                <a:ea typeface="+mj-ea"/>
                <a:cs typeface="+mj-ea"/>
              </a:rPr>
              <a:t>2</a:t>
            </a:r>
            <a:r>
              <a:rPr lang="zh-CN" sz="2800" b="1">
                <a:latin typeface="+mj-ea"/>
                <a:ea typeface="+mj-ea"/>
                <a:cs typeface="+mj-ea"/>
              </a:rPr>
              <a:t>缓冲液）可为光合作用提供</a:t>
            </a:r>
            <a:r>
              <a:rPr lang="en-US" sz="2800" b="1">
                <a:latin typeface="+mj-ea"/>
                <a:ea typeface="+mj-ea"/>
                <a:cs typeface="+mj-ea"/>
              </a:rPr>
              <a:t>CO</a:t>
            </a:r>
            <a:r>
              <a:rPr lang="en-US" sz="2800" b="1" baseline="-25000">
                <a:latin typeface="+mj-ea"/>
                <a:ea typeface="+mj-ea"/>
                <a:cs typeface="+mj-ea"/>
              </a:rPr>
              <a:t>2</a:t>
            </a:r>
            <a:r>
              <a:rPr lang="zh-CN" sz="2800" b="1">
                <a:latin typeface="+mj-ea"/>
                <a:ea typeface="+mj-ea"/>
                <a:cs typeface="+mj-ea"/>
              </a:rPr>
              <a:t>，乙装置中NaOH溶液可吸收容器中的CO</a:t>
            </a:r>
            <a:r>
              <a:rPr lang="en-US" sz="2800" b="1" baseline="-25000">
                <a:latin typeface="+mj-ea"/>
                <a:ea typeface="+mj-ea"/>
                <a:cs typeface="+mj-ea"/>
              </a:rPr>
              <a:t>2</a:t>
            </a:r>
            <a:r>
              <a:rPr lang="zh-CN" sz="2800" b="1">
                <a:latin typeface="+mj-ea"/>
                <a:ea typeface="+mj-ea"/>
                <a:cs typeface="+mj-ea"/>
              </a:rPr>
              <a:t>。</a:t>
            </a:r>
            <a:endParaRPr lang="zh-CN" altLang="en-US" sz="2800" b="1">
              <a:latin typeface="+mj-ea"/>
              <a:ea typeface="+mj-ea"/>
              <a:cs typeface="+mj-ea"/>
            </a:endParaRPr>
          </a:p>
        </p:txBody>
      </p:sp>
      <p:pic>
        <p:nvPicPr>
          <p:cNvPr id="2" name="图片 1"/>
          <p:cNvPicPr>
            <a:picLocks noChangeAspect="1"/>
          </p:cNvPicPr>
          <p:nvPr/>
        </p:nvPicPr>
        <p:blipFill>
          <a:blip r:embed="rId1"/>
          <a:stretch>
            <a:fillRect/>
          </a:stretch>
        </p:blipFill>
        <p:spPr>
          <a:xfrm>
            <a:off x="1416685" y="1163955"/>
            <a:ext cx="8954770" cy="378269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34950" y="145415"/>
            <a:ext cx="8336280" cy="3520440"/>
          </a:xfrm>
          <a:prstGeom prst="rect">
            <a:avLst/>
          </a:prstGeom>
        </p:spPr>
      </p:pic>
      <p:sp>
        <p:nvSpPr>
          <p:cNvPr id="2" name="文本框 1"/>
          <p:cNvSpPr txBox="1"/>
          <p:nvPr/>
        </p:nvSpPr>
        <p:spPr>
          <a:xfrm>
            <a:off x="234950" y="3961765"/>
            <a:ext cx="11739245" cy="2676525"/>
          </a:xfrm>
          <a:prstGeom prst="rect">
            <a:avLst/>
          </a:prstGeom>
          <a:noFill/>
          <a:ln w="9525">
            <a:noFill/>
          </a:ln>
        </p:spPr>
        <p:txBody>
          <a:bodyPr wrap="square">
            <a:spAutoFit/>
          </a:bodyPr>
          <a:p>
            <a:pPr indent="133350"/>
            <a:r>
              <a:rPr lang="zh-CN" sz="2800" b="1">
                <a:solidFill>
                  <a:srgbClr val="0311BE"/>
                </a:solidFill>
                <a:latin typeface="+mj-ea"/>
                <a:ea typeface="+mj-ea"/>
                <a:cs typeface="+mj-ea"/>
              </a:rPr>
              <a:t>测定原理：</a:t>
            </a:r>
            <a:endParaRPr lang="zh-CN" sz="2800" b="1">
              <a:solidFill>
                <a:srgbClr val="0311BE"/>
              </a:solidFill>
              <a:latin typeface="+mj-ea"/>
              <a:ea typeface="+mj-ea"/>
              <a:cs typeface="+mj-ea"/>
            </a:endParaRPr>
          </a:p>
          <a:p>
            <a:pPr indent="133350"/>
            <a:r>
              <a:rPr lang="en-US" altLang="zh-CN" sz="2800" b="1">
                <a:latin typeface="+mj-ea"/>
                <a:ea typeface="+mj-ea"/>
                <a:cs typeface="+mj-ea"/>
              </a:rPr>
              <a:t>    </a:t>
            </a:r>
            <a:r>
              <a:rPr lang="zh-CN" sz="2800" b="1">
                <a:latin typeface="+mj-ea"/>
                <a:ea typeface="+mj-ea"/>
                <a:cs typeface="+mj-ea"/>
              </a:rPr>
              <a:t>a.甲乙两装置中液滴的移动均是由O</a:t>
            </a:r>
            <a:r>
              <a:rPr lang="en-US" sz="2800" b="1" baseline="-25000">
                <a:latin typeface="+mj-ea"/>
                <a:ea typeface="+mj-ea"/>
                <a:cs typeface="+mj-ea"/>
              </a:rPr>
              <a:t>2</a:t>
            </a:r>
            <a:r>
              <a:rPr lang="zh-CN" sz="2800" b="1">
                <a:latin typeface="+mj-ea"/>
                <a:ea typeface="+mj-ea"/>
                <a:cs typeface="+mj-ea"/>
              </a:rPr>
              <a:t>含量的变化引起的。</a:t>
            </a:r>
            <a:endParaRPr lang="zh-CN" sz="2800" b="1">
              <a:latin typeface="+mj-ea"/>
              <a:ea typeface="+mj-ea"/>
              <a:cs typeface="+mj-ea"/>
            </a:endParaRPr>
          </a:p>
          <a:p>
            <a:pPr indent="133350"/>
            <a:r>
              <a:rPr lang="en-US" altLang="zh-CN" sz="2800" b="1">
                <a:latin typeface="+mj-ea"/>
                <a:ea typeface="+mj-ea"/>
                <a:cs typeface="+mj-ea"/>
              </a:rPr>
              <a:t>    </a:t>
            </a:r>
            <a:r>
              <a:rPr lang="zh-CN" sz="2800" b="1">
                <a:latin typeface="+mj-ea"/>
                <a:ea typeface="+mj-ea"/>
                <a:cs typeface="+mj-ea"/>
              </a:rPr>
              <a:t>b.</a:t>
            </a:r>
            <a:r>
              <a:rPr lang="zh-CN" sz="2800" b="1">
                <a:solidFill>
                  <a:srgbClr val="FF0000"/>
                </a:solidFill>
                <a:latin typeface="+mj-ea"/>
                <a:ea typeface="+mj-ea"/>
                <a:cs typeface="+mj-ea"/>
              </a:rPr>
              <a:t>甲装置</a:t>
            </a:r>
            <a:r>
              <a:rPr lang="zh-CN" sz="2800" b="1">
                <a:latin typeface="+mj-ea"/>
                <a:ea typeface="+mj-ea"/>
                <a:cs typeface="+mj-ea"/>
              </a:rPr>
              <a:t>单位时间内红色液滴向右移动的距离为植物O</a:t>
            </a:r>
            <a:r>
              <a:rPr lang="en-US" sz="2800" b="1" baseline="-25000">
                <a:latin typeface="+mj-ea"/>
                <a:ea typeface="+mj-ea"/>
                <a:cs typeface="+mj-ea"/>
              </a:rPr>
              <a:t>2</a:t>
            </a:r>
            <a:r>
              <a:rPr lang="zh-CN" sz="2800" b="1">
                <a:latin typeface="+mj-ea"/>
                <a:ea typeface="+mj-ea"/>
                <a:cs typeface="+mj-ea"/>
              </a:rPr>
              <a:t>的释放速率，可代表净光合速率（若液滴向左移动，则为负值）</a:t>
            </a:r>
            <a:endParaRPr lang="zh-CN" sz="2800" b="1">
              <a:latin typeface="+mj-ea"/>
              <a:ea typeface="+mj-ea"/>
              <a:cs typeface="+mj-ea"/>
            </a:endParaRPr>
          </a:p>
          <a:p>
            <a:pPr indent="133350"/>
            <a:r>
              <a:rPr lang="en-US" altLang="zh-CN" sz="2800" b="1">
                <a:latin typeface="+mj-ea"/>
                <a:ea typeface="+mj-ea"/>
                <a:cs typeface="+mj-ea"/>
                <a:sym typeface="+mn-ea"/>
              </a:rPr>
              <a:t>   </a:t>
            </a:r>
            <a:r>
              <a:rPr lang="zh-CN" sz="2800" b="1">
                <a:latin typeface="+mj-ea"/>
                <a:ea typeface="+mj-ea"/>
                <a:cs typeface="+mj-ea"/>
                <a:sym typeface="+mn-ea"/>
              </a:rPr>
              <a:t>c.乙装置单位时间内红色液滴移动的距离为植物O</a:t>
            </a:r>
            <a:r>
              <a:rPr lang="en-US" sz="2800" b="1" baseline="-25000">
                <a:latin typeface="+mj-ea"/>
                <a:ea typeface="+mj-ea"/>
                <a:cs typeface="+mj-ea"/>
                <a:sym typeface="+mn-ea"/>
              </a:rPr>
              <a:t>2</a:t>
            </a:r>
            <a:r>
              <a:rPr lang="zh-CN" sz="2800" b="1">
                <a:latin typeface="+mj-ea"/>
                <a:ea typeface="+mj-ea"/>
                <a:cs typeface="+mj-ea"/>
                <a:sym typeface="+mn-ea"/>
              </a:rPr>
              <a:t>的吸收速率，可代表呼吸速率。</a:t>
            </a:r>
            <a:endParaRPr lang="zh-CN" altLang="en-US" sz="2800" b="1">
              <a:latin typeface="+mj-ea"/>
              <a:ea typeface="+mj-ea"/>
              <a:cs typeface="+mj-ea"/>
            </a:endParaRPr>
          </a:p>
        </p:txBody>
      </p:sp>
      <p:sp>
        <p:nvSpPr>
          <p:cNvPr id="4" name="文本框 3"/>
          <p:cNvSpPr txBox="1"/>
          <p:nvPr/>
        </p:nvSpPr>
        <p:spPr>
          <a:xfrm>
            <a:off x="8359140" y="763270"/>
            <a:ext cx="3763010" cy="3107690"/>
          </a:xfrm>
          <a:prstGeom prst="rect">
            <a:avLst/>
          </a:prstGeom>
          <a:solidFill>
            <a:schemeClr val="accent6">
              <a:lumMod val="20000"/>
              <a:lumOff val="80000"/>
            </a:schemeClr>
          </a:solidFill>
        </p:spPr>
        <p:txBody>
          <a:bodyPr wrap="square" rtlCol="0" anchor="t">
            <a:spAutoFit/>
          </a:bodyPr>
          <a:p>
            <a:pPr indent="0"/>
            <a:r>
              <a:rPr lang="zh-CN" sz="2800" b="1">
                <a:solidFill>
                  <a:srgbClr val="FF0000"/>
                </a:solidFill>
                <a:latin typeface="+mj-ea"/>
                <a:ea typeface="+mj-ea"/>
                <a:sym typeface="+mn-ea"/>
              </a:rPr>
              <a:t>对照试验</a:t>
            </a:r>
            <a:r>
              <a:rPr lang="zh-CN" sz="2800" b="1">
                <a:latin typeface="+mj-ea"/>
                <a:ea typeface="+mj-ea"/>
                <a:sym typeface="+mn-ea"/>
              </a:rPr>
              <a:t>：</a:t>
            </a:r>
            <a:r>
              <a:rPr lang="zh-CN" sz="2800" b="1">
                <a:latin typeface="楷体" panose="02010609060101010101" pitchFamily="49" charset="-122"/>
                <a:ea typeface="楷体" panose="02010609060101010101" pitchFamily="49" charset="-122"/>
                <a:sym typeface="+mn-ea"/>
              </a:rPr>
              <a:t>为防止气压、温度等因素所引起的误差，应设置对照试验，即使用死亡的绿色植物分别进行上述实验，若液滴移动，则需要对实验结果进行校正。</a:t>
            </a:r>
            <a:endParaRPr lang="zh-CN" altLang="en-US" sz="2800">
              <a:latin typeface="楷体" panose="02010609060101010101" pitchFamily="49" charset="-122"/>
              <a:ea typeface="楷体" panose="02010609060101010101"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05280" y="140335"/>
            <a:ext cx="8980805" cy="3793490"/>
          </a:xfrm>
          <a:prstGeom prst="rect">
            <a:avLst/>
          </a:prstGeom>
        </p:spPr>
      </p:pic>
      <p:sp>
        <p:nvSpPr>
          <p:cNvPr id="100" name="文本框 99"/>
          <p:cNvSpPr txBox="1"/>
          <p:nvPr/>
        </p:nvSpPr>
        <p:spPr>
          <a:xfrm>
            <a:off x="262890" y="3789680"/>
            <a:ext cx="12191365" cy="2676525"/>
          </a:xfrm>
          <a:prstGeom prst="rect">
            <a:avLst/>
          </a:prstGeom>
          <a:noFill/>
          <a:ln w="9525">
            <a:noFill/>
          </a:ln>
        </p:spPr>
        <p:txBody>
          <a:bodyPr wrap="square">
            <a:spAutoFit/>
          </a:bodyPr>
          <a:p>
            <a:pPr indent="133350"/>
            <a:r>
              <a:rPr lang="zh-CN" sz="2800" b="1">
                <a:solidFill>
                  <a:srgbClr val="0311BE"/>
                </a:solidFill>
                <a:latin typeface="+mj-ea"/>
                <a:ea typeface="+mj-ea"/>
                <a:cs typeface="+mj-ea"/>
              </a:rPr>
              <a:t>测定方法：</a:t>
            </a:r>
            <a:endParaRPr lang="zh-CN" sz="2800" b="1">
              <a:solidFill>
                <a:srgbClr val="0311BE"/>
              </a:solidFill>
              <a:latin typeface="+mj-ea"/>
              <a:ea typeface="+mj-ea"/>
              <a:cs typeface="+mj-ea"/>
            </a:endParaRPr>
          </a:p>
          <a:p>
            <a:pPr indent="133350"/>
            <a:r>
              <a:rPr lang="en-US" altLang="zh-CN" sz="2800" b="1">
                <a:latin typeface="+mj-ea"/>
                <a:ea typeface="+mj-ea"/>
                <a:cs typeface="+mj-ea"/>
              </a:rPr>
              <a:t>   </a:t>
            </a:r>
            <a:r>
              <a:rPr lang="zh-CN" sz="2800" b="1">
                <a:latin typeface="+mj-ea"/>
                <a:ea typeface="+mj-ea"/>
                <a:cs typeface="+mj-ea"/>
              </a:rPr>
              <a:t>a.将</a:t>
            </a:r>
            <a:r>
              <a:rPr lang="zh-CN" sz="2800" b="1">
                <a:solidFill>
                  <a:srgbClr val="FF0000"/>
                </a:solidFill>
                <a:latin typeface="+mj-ea"/>
                <a:ea typeface="+mj-ea"/>
                <a:cs typeface="+mj-ea"/>
              </a:rPr>
              <a:t>甲装置</a:t>
            </a:r>
            <a:r>
              <a:rPr lang="zh-CN" sz="2800" b="1">
                <a:latin typeface="+mj-ea"/>
                <a:ea typeface="+mj-ea"/>
                <a:cs typeface="+mj-ea"/>
              </a:rPr>
              <a:t>置于光照下一定时间，记录红色液滴向右移动的相对距离（m），计作净光合速率。</a:t>
            </a:r>
            <a:endParaRPr lang="zh-CN" sz="2800" b="1">
              <a:latin typeface="+mj-ea"/>
              <a:ea typeface="+mj-ea"/>
              <a:cs typeface="+mj-ea"/>
            </a:endParaRPr>
          </a:p>
          <a:p>
            <a:pPr indent="133350"/>
            <a:r>
              <a:rPr lang="en-US" altLang="zh-CN" sz="2800" b="1">
                <a:latin typeface="+mj-ea"/>
                <a:ea typeface="+mj-ea"/>
                <a:cs typeface="+mj-ea"/>
              </a:rPr>
              <a:t>    </a:t>
            </a:r>
            <a:r>
              <a:rPr lang="zh-CN" sz="2800" b="1">
                <a:latin typeface="+mj-ea"/>
                <a:ea typeface="+mj-ea"/>
                <a:cs typeface="+mj-ea"/>
              </a:rPr>
              <a:t>b.将</a:t>
            </a:r>
            <a:r>
              <a:rPr lang="zh-CN" sz="2800" b="1">
                <a:solidFill>
                  <a:srgbClr val="FF0000"/>
                </a:solidFill>
                <a:latin typeface="+mj-ea"/>
                <a:ea typeface="+mj-ea"/>
                <a:cs typeface="+mj-ea"/>
              </a:rPr>
              <a:t>乙装置</a:t>
            </a:r>
            <a:r>
              <a:rPr lang="zh-CN" sz="2800" b="1">
                <a:latin typeface="+mj-ea"/>
                <a:ea typeface="+mj-ea"/>
                <a:cs typeface="+mj-ea"/>
              </a:rPr>
              <a:t>置于黑暗中一定时间，记录红色液滴向左移动的相对距离（n），计作呼吸速率。</a:t>
            </a:r>
            <a:endParaRPr lang="zh-CN" sz="2800" b="1">
              <a:latin typeface="+mj-ea"/>
              <a:ea typeface="+mj-ea"/>
              <a:cs typeface="+mj-ea"/>
            </a:endParaRPr>
          </a:p>
          <a:p>
            <a:pPr indent="133350"/>
            <a:r>
              <a:rPr lang="en-US" altLang="zh-CN" sz="2800" b="1">
                <a:latin typeface="+mj-ea"/>
                <a:ea typeface="+mj-ea"/>
                <a:cs typeface="+mj-ea"/>
              </a:rPr>
              <a:t>    </a:t>
            </a:r>
            <a:r>
              <a:rPr lang="zh-CN" sz="2800" b="1">
                <a:solidFill>
                  <a:schemeClr val="accent6">
                    <a:lumMod val="75000"/>
                  </a:schemeClr>
                </a:solidFill>
                <a:latin typeface="+mj-ea"/>
                <a:ea typeface="+mj-ea"/>
                <a:cs typeface="+mj-ea"/>
              </a:rPr>
              <a:t>c.真正光合速率 = 净光合速率 + 呼吸速率 = m + n</a:t>
            </a:r>
            <a:endParaRPr lang="zh-CN" altLang="en-US" sz="2800" b="1">
              <a:solidFill>
                <a:schemeClr val="accent6">
                  <a:lumMod val="75000"/>
                </a:schemeClr>
              </a:solidFill>
              <a:latin typeface="+mj-ea"/>
              <a:ea typeface="+mj-ea"/>
              <a:cs typeface="+mj-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0">
                                            <p:txEl>
                                              <p:pRg st="2" end="2"/>
                                            </p:txEl>
                                          </p:spTgt>
                                        </p:tgtEl>
                                        <p:attrNameLst>
                                          <p:attrName>style.visibility</p:attrName>
                                        </p:attrNameLst>
                                      </p:cBhvr>
                                      <p:to>
                                        <p:strVal val="visible"/>
                                      </p:to>
                                    </p:set>
                                    <p:anim calcmode="lin" valueType="num">
                                      <p:cBhvr additive="base">
                                        <p:cTn id="11"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
                                            <p:txEl>
                                              <p:pRg st="3" end="3"/>
                                            </p:txEl>
                                          </p:spTgt>
                                        </p:tgtEl>
                                        <p:attrNameLst>
                                          <p:attrName>style.visibility</p:attrName>
                                        </p:attrNameLst>
                                      </p:cBhvr>
                                      <p:to>
                                        <p:strVal val="visible"/>
                                      </p:to>
                                    </p:set>
                                    <p:anim calcmode="lin" valueType="num">
                                      <p:cBhvr additive="base">
                                        <p:cTn id="17"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77728" y="460682"/>
            <a:ext cx="6106651" cy="3138170"/>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微软雅黑" panose="020B0503020204020204" pitchFamily="34" charset="-122"/>
                <a:cs typeface="Times New Roman" panose="02020603050405020304"/>
              </a:rPr>
              <a:t>　</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例题5.</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河南九师联盟</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微软雅黑" panose="020B0503020204020204" pitchFamily="34" charset="-122"/>
                <a:cs typeface="Times New Roman" panose="02020603050405020304"/>
              </a:rPr>
              <a:t>某兴趣小组设计了如图所示的实验装置若干组，在室温</a:t>
            </a:r>
            <a:r>
              <a:rPr lang="en-US" altLang="zh-CN" sz="2600" b="1" kern="100" dirty="0">
                <a:latin typeface="Times New Roman" panose="02020603050405020304"/>
                <a:ea typeface="微软雅黑" panose="020B0503020204020204" pitchFamily="34" charset="-122"/>
                <a:cs typeface="Courier New" panose="02070309020205020404"/>
              </a:rPr>
              <a:t>25 </a:t>
            </a:r>
            <a:r>
              <a:rPr lang="en-US" altLang="zh-CN" sz="2600" b="1"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微软雅黑" panose="020B0503020204020204" pitchFamily="34" charset="-122"/>
                <a:cs typeface="Times New Roman" panose="02020603050405020304"/>
              </a:rPr>
              <a:t>下进行了一系列的实验，下列对实验过程中装置条件及结果的叙述错误的是</a:t>
            </a:r>
            <a:r>
              <a:rPr lang="en-US" altLang="zh-CN" sz="2600" b="1" kern="100" dirty="0">
                <a:latin typeface="Times New Roman" panose="02020603050405020304"/>
                <a:ea typeface="微软雅黑" panose="020B0503020204020204" pitchFamily="34" charset="-122"/>
                <a:cs typeface="Courier New" panose="02070309020205020404"/>
              </a:rPr>
              <a:t>(</a:t>
            </a:r>
            <a:r>
              <a:rPr lang="zh-CN" altLang="zh-CN" sz="2600" b="1" kern="100" dirty="0">
                <a:latin typeface="Times New Roman" panose="02020603050405020304"/>
                <a:ea typeface="微软雅黑" panose="020B0503020204020204" pitchFamily="34" charset="-122"/>
                <a:cs typeface="Times New Roman" panose="02020603050405020304"/>
              </a:rPr>
              <a:t>　　</a:t>
            </a:r>
            <a:r>
              <a:rPr lang="en-US" altLang="zh-CN" sz="2600" b="1" kern="100" dirty="0" smtClean="0">
                <a:latin typeface="Times New Roman" panose="02020603050405020304"/>
                <a:ea typeface="微软雅黑" panose="020B0503020204020204" pitchFamily="34" charset="-122"/>
                <a:cs typeface="Courier New" panose="02070309020205020404"/>
              </a:rPr>
              <a:t>)</a:t>
            </a:r>
            <a:endParaRPr lang="zh-CN" altLang="zh-CN" sz="1050" b="1" kern="100" dirty="0">
              <a:effectLst/>
              <a:latin typeface="宋体" panose="02010600030101010101" pitchFamily="2" charset="-122"/>
              <a:cs typeface="Courier New" panose="02070309020205020404"/>
            </a:endParaRPr>
          </a:p>
        </p:txBody>
      </p:sp>
      <p:pic>
        <p:nvPicPr>
          <p:cNvPr id="2050" name="Picture 2" descr="B306"/>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4290" y="460375"/>
            <a:ext cx="5554980" cy="29337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7960" y="3654163"/>
            <a:ext cx="11598839" cy="2491740"/>
          </a:xfrm>
          <a:prstGeom prst="rect">
            <a:avLst/>
          </a:prstGeom>
        </p:spPr>
        <p:txBody>
          <a:bodyPr wrap="square">
            <a:spAutoFit/>
          </a:bodyPr>
          <a:p>
            <a:pPr algn="just">
              <a:lnSpc>
                <a:spcPct val="150000"/>
              </a:lnSpc>
              <a:spcAft>
                <a:spcPts val="0"/>
              </a:spcAft>
              <a:tabLst>
                <a:tab pos="2700655" algn="l"/>
              </a:tabLst>
            </a:pPr>
            <a:r>
              <a:rPr lang="en-US" altLang="zh-CN" sz="2600" b="1" kern="100">
                <a:latin typeface="Times New Roman" panose="02020603050405020304"/>
                <a:ea typeface="微软雅黑" panose="020B0503020204020204" pitchFamily="34" charset="-122"/>
                <a:cs typeface="Courier New" panose="02070309020205020404"/>
              </a:rPr>
              <a:t>A.</a:t>
            </a:r>
            <a:r>
              <a:rPr lang="zh-CN" altLang="zh-CN" sz="2600" b="1" kern="100" dirty="0">
                <a:latin typeface="Times New Roman" panose="02020603050405020304"/>
                <a:ea typeface="微软雅黑" panose="020B0503020204020204" pitchFamily="34" charset="-122"/>
                <a:cs typeface="Times New Roman" panose="02020603050405020304"/>
              </a:rPr>
              <a:t>若</a:t>
            </a:r>
            <a:r>
              <a:rPr lang="en-US" altLang="zh-CN" sz="2600" b="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溶液为</a:t>
            </a:r>
            <a:r>
              <a:rPr lang="en-US" altLang="zh-CN" sz="2600" b="1" kern="100" dirty="0">
                <a:latin typeface="Times New Roman" panose="02020603050405020304"/>
                <a:ea typeface="微软雅黑" panose="020B0503020204020204" pitchFamily="34" charset="-122"/>
                <a:cs typeface="Courier New" panose="02070309020205020404"/>
              </a:rPr>
              <a:t>CO</a:t>
            </a:r>
            <a:r>
              <a:rPr lang="en-US" altLang="zh-CN" sz="2600" b="1" kern="100" baseline="-25000" dirty="0">
                <a:latin typeface="Times New Roman" panose="02020603050405020304"/>
                <a:ea typeface="微软雅黑" panose="020B0503020204020204" pitchFamily="34" charset="-122"/>
                <a:cs typeface="Courier New" panose="02070309020205020404"/>
              </a:rPr>
              <a:t>2</a:t>
            </a:r>
            <a:r>
              <a:rPr lang="zh-CN" altLang="zh-CN" sz="2600" b="1" kern="100" dirty="0">
                <a:latin typeface="Times New Roman" panose="02020603050405020304"/>
                <a:ea typeface="微软雅黑" panose="020B0503020204020204" pitchFamily="34" charset="-122"/>
                <a:cs typeface="Times New Roman" panose="02020603050405020304"/>
              </a:rPr>
              <a:t>缓冲液并给予光照，液滴移动距离可表示净光合作用强度大小</a:t>
            </a:r>
            <a:endParaRPr lang="zh-CN" altLang="zh-CN" sz="105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Times New Roman" panose="02020603050405020304"/>
                <a:ea typeface="微软雅黑" panose="020B0503020204020204" pitchFamily="34" charset="-122"/>
                <a:cs typeface="Courier New" panose="02070309020205020404"/>
              </a:rPr>
              <a:t>B.</a:t>
            </a:r>
            <a:r>
              <a:rPr lang="zh-CN" altLang="zh-CN" sz="2600" b="1" kern="100" dirty="0">
                <a:latin typeface="Times New Roman" panose="02020603050405020304"/>
                <a:ea typeface="微软雅黑" panose="020B0503020204020204" pitchFamily="34" charset="-122"/>
                <a:cs typeface="Times New Roman" panose="02020603050405020304"/>
              </a:rPr>
              <a:t>若要测真光合强度，需另加设一装置遮光处理，</a:t>
            </a:r>
            <a:r>
              <a:rPr lang="en-US" altLang="zh-CN" sz="2600" b="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溶液为</a:t>
            </a:r>
            <a:r>
              <a:rPr lang="en-US" altLang="zh-CN" sz="2600" b="1" kern="100" dirty="0" err="1">
                <a:latin typeface="Times New Roman" panose="02020603050405020304"/>
                <a:ea typeface="微软雅黑" panose="020B0503020204020204" pitchFamily="34" charset="-122"/>
                <a:cs typeface="Courier New" panose="02070309020205020404"/>
              </a:rPr>
              <a:t>NaOH</a:t>
            </a:r>
            <a:r>
              <a:rPr lang="zh-CN" altLang="zh-CN" sz="2600" b="1" kern="100" dirty="0">
                <a:latin typeface="Times New Roman" panose="02020603050405020304"/>
                <a:ea typeface="微软雅黑" panose="020B0503020204020204" pitchFamily="34" charset="-122"/>
                <a:cs typeface="Times New Roman" panose="02020603050405020304"/>
              </a:rPr>
              <a:t>溶液</a:t>
            </a:r>
            <a:endParaRPr lang="zh-CN" altLang="zh-CN" sz="105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Times New Roman" panose="02020603050405020304"/>
                <a:ea typeface="微软雅黑" panose="020B0503020204020204" pitchFamily="34" charset="-122"/>
                <a:cs typeface="Courier New" panose="02070309020205020404"/>
              </a:rPr>
              <a:t>C.</a:t>
            </a:r>
            <a:r>
              <a:rPr lang="zh-CN" altLang="zh-CN" sz="2600" b="1" kern="100" dirty="0">
                <a:latin typeface="Times New Roman" panose="02020603050405020304"/>
                <a:ea typeface="微软雅黑" panose="020B0503020204020204" pitchFamily="34" charset="-122"/>
                <a:cs typeface="Times New Roman" panose="02020603050405020304"/>
              </a:rPr>
              <a:t>若</a:t>
            </a:r>
            <a:r>
              <a:rPr lang="en-US" altLang="zh-CN" sz="2600" b="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溶液为清水并给予光照，光合作用大于细胞呼吸时，液滴右移</a:t>
            </a:r>
            <a:endParaRPr lang="zh-CN" altLang="zh-CN" sz="105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Times New Roman" panose="02020603050405020304"/>
                <a:ea typeface="微软雅黑" panose="020B0503020204020204" pitchFamily="34" charset="-122"/>
                <a:cs typeface="Courier New" panose="02070309020205020404"/>
              </a:rPr>
              <a:t>D.</a:t>
            </a:r>
            <a:r>
              <a:rPr lang="zh-CN" altLang="zh-CN" sz="2600" b="1" kern="100" dirty="0">
                <a:latin typeface="Times New Roman" panose="02020603050405020304"/>
                <a:ea typeface="微软雅黑" panose="020B0503020204020204" pitchFamily="34" charset="-122"/>
                <a:cs typeface="Times New Roman" panose="02020603050405020304"/>
              </a:rPr>
              <a:t>若</a:t>
            </a:r>
            <a:r>
              <a:rPr lang="en-US" altLang="zh-CN" sz="2600" b="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溶液为清水并遮光处理，消耗的底物为脂肪时，液滴左移</a:t>
            </a:r>
            <a:endParaRPr lang="zh-CN" altLang="zh-CN" sz="1050" b="1" kern="100" dirty="0">
              <a:effectLst/>
              <a:latin typeface="宋体" panose="02010600030101010101" pitchFamily="2" charset="-122"/>
              <a:cs typeface="Courier New" panose="02070309020205020404"/>
            </a:endParaRPr>
          </a:p>
        </p:txBody>
      </p:sp>
      <p:sp>
        <p:nvSpPr>
          <p:cNvPr id="2" name="文本框 1"/>
          <p:cNvSpPr txBox="1"/>
          <p:nvPr/>
        </p:nvSpPr>
        <p:spPr>
          <a:xfrm>
            <a:off x="2868295" y="3118485"/>
            <a:ext cx="535940" cy="645160"/>
          </a:xfrm>
          <a:prstGeom prst="rect">
            <a:avLst/>
          </a:prstGeom>
          <a:noFill/>
        </p:spPr>
        <p:txBody>
          <a:bodyPr wrap="square" rtlCol="0">
            <a:spAutoFit/>
          </a:bodyPr>
          <a:p>
            <a:r>
              <a:rPr lang="en-US" altLang="zh-CN" sz="3600" b="1">
                <a:solidFill>
                  <a:srgbClr val="FF0000"/>
                </a:solidFill>
              </a:rPr>
              <a:t>C</a:t>
            </a:r>
            <a:endParaRPr lang="en-US" altLang="zh-CN" sz="3600" b="1">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695632"/>
            <a:ext cx="11598839" cy="5627951"/>
          </a:xfrm>
          <a:prstGeom prst="rect">
            <a:avLst/>
          </a:prstGeom>
        </p:spPr>
        <p:txBody>
          <a:bodyPr wrap="square">
            <a:spAutoFit/>
          </a:bodyPr>
          <a:p>
            <a:pPr algn="just">
              <a:lnSpc>
                <a:spcPct val="14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当给予光照时，装置内植物既进行光合作用也进行呼吸作用，</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缓冲液可保持装置内</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浓度不变，那么液滴移动距离即表示净光合作用释放</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的多少，</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正确；真光合强度＝净光合强度＋呼吸强度，测呼吸强度需另设一装置，遮光处理</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不能进行光合作用</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，为排除有氧呼吸产生的</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的干扰，将</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溶液更换为</a:t>
            </a:r>
            <a:r>
              <a:rPr lang="en-US" altLang="zh-CN" sz="2600" b="1" kern="100" dirty="0" err="1">
                <a:latin typeface="Times New Roman" panose="02020603050405020304"/>
                <a:ea typeface="仿宋_GB2312"/>
                <a:cs typeface="Courier New" panose="02070309020205020404"/>
              </a:rPr>
              <a:t>NaOH</a:t>
            </a:r>
            <a:r>
              <a:rPr lang="zh-CN" altLang="zh-CN" sz="2600" b="1" kern="100" dirty="0">
                <a:latin typeface="Times New Roman" panose="02020603050405020304"/>
                <a:ea typeface="仿宋_GB2312"/>
                <a:cs typeface="Times New Roman" panose="02020603050405020304"/>
              </a:rPr>
              <a:t>溶液，那么测得的液滴移动距离即有氧呼吸消耗</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正确；若</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溶液为清水并给予光照，光合作用大于细胞呼吸时，装置内植物光合作用吸收的</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量＝释放</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量，植物有氧呼吸吸收</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的量＝释放</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的量，液滴不移动，</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错误；若</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溶液为清水并遮光处理，开始一段时间内，植物进行有氧呼吸，消耗的底物为脂肪时，其氧化分解需要</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的量大于产生</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的量，液滴向左移动，</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13244" y="195887"/>
            <a:ext cx="10544399" cy="737235"/>
          </a:xfrm>
          <a:prstGeom prst="rect">
            <a:avLst/>
          </a:prstGeom>
        </p:spPr>
        <p:txBody>
          <a:bodyPr wrap="square">
            <a:spAutoFit/>
          </a:bodyPr>
          <a:p>
            <a:pPr algn="just">
              <a:lnSpc>
                <a:spcPct val="150000"/>
              </a:lnSpc>
              <a:spcAft>
                <a:spcPts val="0"/>
              </a:spcAft>
              <a:tabLst>
                <a:tab pos="2700655" algn="l"/>
              </a:tabLst>
            </a:pPr>
            <a:r>
              <a:rPr lang="zh-CN" altLang="zh-CN" sz="2800" b="1" kern="100">
                <a:solidFill>
                  <a:srgbClr val="FF0000"/>
                </a:solidFill>
                <a:latin typeface="Times New Roman" panose="02020603050405020304"/>
                <a:ea typeface="黑体" panose="02010609060101010101" charset="-122"/>
                <a:cs typeface="Times New Roman" panose="02020603050405020304"/>
              </a:rPr>
              <a:t>光合作用和细胞呼吸实验探究中常用实验条件的控制</a:t>
            </a:r>
            <a:endParaRPr lang="zh-CN" altLang="zh-CN" sz="2800" b="1" kern="100">
              <a:solidFill>
                <a:srgbClr val="FF0000"/>
              </a:solidFill>
              <a:effectLst/>
              <a:latin typeface="Times New Roman" panose="02020603050405020304"/>
              <a:ea typeface="黑体" panose="02010609060101010101" charset="-122"/>
              <a:cs typeface="Times New Roman" panose="02020603050405020304"/>
            </a:endParaRPr>
          </a:p>
        </p:txBody>
      </p:sp>
      <p:sp>
        <p:nvSpPr>
          <p:cNvPr id="4" name="矩形 3"/>
          <p:cNvSpPr/>
          <p:nvPr/>
        </p:nvSpPr>
        <p:spPr>
          <a:xfrm>
            <a:off x="508997" y="1264404"/>
            <a:ext cx="11598839" cy="4615815"/>
          </a:xfrm>
          <a:prstGeom prst="rect">
            <a:avLst/>
          </a:prstGeom>
        </p:spPr>
        <p:txBody>
          <a:bodyPr wrap="square">
            <a:spAutoFit/>
          </a:bodyPr>
          <a:p>
            <a:pPr algn="just">
              <a:lnSpc>
                <a:spcPct val="150000"/>
              </a:lnSpc>
              <a:spcAft>
                <a:spcPts val="0"/>
              </a:spcAft>
              <a:tabLst>
                <a:tab pos="270065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增加水中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泵入空气放入绿色水生植物；</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减少水中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容器密封或油膜覆盖或用凉开水；</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③</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除去容器中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氢氧化钠溶液；</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④</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除去叶中原有淀粉</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置于黑暗环境中；</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⑤</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除去叶中叶绿素</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酒精隔水加热；</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⑥</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除去光合作用对呼吸作用的干扰——给植株遮光；</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⑦如何得到单色光——棱镜色散或薄膜滤光。</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54862" y="152072"/>
            <a:ext cx="11598839" cy="655447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a:spAutoFit/>
          </a:bodyPr>
          <a:p>
            <a:pPr algn="just">
              <a:lnSpc>
                <a:spcPct val="150000"/>
              </a:lnSpc>
              <a:spcAft>
                <a:spcPts val="0"/>
              </a:spcAft>
              <a:tabLst>
                <a:tab pos="2700655" algn="l"/>
              </a:tabLst>
            </a:pP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方法2　黑白瓶法——测溶氧量的变化</a:t>
            </a:r>
            <a:endPar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zh-CN" sz="28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sym typeface="+mn-ea"/>
              </a:rPr>
              <a:t>测定原理：</a:t>
            </a:r>
            <a:endPar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黑瓶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不透光，测定的是有氧呼吸量；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白瓶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给予光照，测定的是净光合作用量。总光合作用量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强度</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＝净光合作用量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强度</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＋有氧呼吸量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强度</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solidFill>
                  <a:srgbClr val="030D99"/>
                </a:solidFill>
                <a:latin typeface="微软雅黑" panose="020B0503020204020204" pitchFamily="34" charset="-122"/>
                <a:ea typeface="微软雅黑" panose="020B0503020204020204" pitchFamily="34" charset="-122"/>
                <a:cs typeface="微软雅黑" panose="020B0503020204020204" pitchFamily="34" charset="-122"/>
              </a:rPr>
              <a:t>有</a:t>
            </a:r>
            <a:r>
              <a:rPr lang="zh-CN"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初始值的情况下：</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黑瓶中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的减少量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的增加量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为有氧呼吸量；白瓶中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的增加量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的减少量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为净光合作用量；二者之和为总光合作用量。</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en-US"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2800" b="1" kern="100" dirty="0">
                <a:solidFill>
                  <a:srgbClr val="030D99"/>
                </a:solidFill>
                <a:latin typeface="微软雅黑" panose="020B0503020204020204" pitchFamily="34" charset="-122"/>
                <a:ea typeface="微软雅黑" panose="020B0503020204020204" pitchFamily="34" charset="-122"/>
                <a:cs typeface="微软雅黑" panose="020B0503020204020204" pitchFamily="34" charset="-122"/>
              </a:rPr>
              <a:t>没有</a:t>
            </a:r>
            <a:r>
              <a:rPr lang="zh-CN"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初始值的情况下：</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白瓶中测得的现有量－黑瓶中测得的现有量＝总光合作用量。</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624"/>
          <p:cNvPicPr>
            <a:picLocks noChangeAspect="1"/>
          </p:cNvPicPr>
          <p:nvPr>
            <p:custDataLst>
              <p:tags r:id="rId1"/>
            </p:custDataLst>
          </p:nvPr>
        </p:nvPicPr>
        <p:blipFill>
          <a:blip r:embed="rId2"/>
          <a:stretch>
            <a:fillRect/>
          </a:stretch>
        </p:blipFill>
        <p:spPr>
          <a:xfrm>
            <a:off x="919480" y="927100"/>
            <a:ext cx="9283700" cy="5821680"/>
          </a:xfrm>
          <a:prstGeom prst="rect">
            <a:avLst/>
          </a:prstGeom>
          <a:noFill/>
          <a:ln w="9525">
            <a:noFill/>
          </a:ln>
        </p:spPr>
      </p:pic>
      <p:sp>
        <p:nvSpPr>
          <p:cNvPr id="3" name="文本框 2"/>
          <p:cNvSpPr txBox="1"/>
          <p:nvPr/>
        </p:nvSpPr>
        <p:spPr>
          <a:xfrm>
            <a:off x="635000" y="140335"/>
            <a:ext cx="3302000" cy="521970"/>
          </a:xfrm>
          <a:prstGeom prst="rect">
            <a:avLst/>
          </a:prstGeom>
          <a:noFill/>
        </p:spPr>
        <p:txBody>
          <a:bodyPr wrap="square" rtlCol="0">
            <a:spAutoFit/>
          </a:bodyPr>
          <a:p>
            <a:r>
              <a:rPr lang="zh-CN" altLang="en-US" sz="2800" b="1">
                <a:solidFill>
                  <a:srgbClr val="0311BE"/>
                </a:solidFill>
              </a:rPr>
              <a:t>测定方法：</a:t>
            </a:r>
            <a:endParaRPr lang="zh-CN" altLang="en-US" sz="2800" b="1">
              <a:solidFill>
                <a:srgbClr val="0311BE"/>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5958" y="415284"/>
            <a:ext cx="11449572" cy="3322955"/>
          </a:xfrm>
          <a:prstGeom prst="rect">
            <a:avLst/>
          </a:prstGeom>
        </p:spPr>
        <p:txBody>
          <a:bodyPr wrap="square">
            <a:spAutoFit/>
          </a:bodyPr>
          <a:lstStyle/>
          <a:p>
            <a:pPr algn="just">
              <a:lnSpc>
                <a:spcPct val="150000"/>
              </a:lnSpc>
              <a:spcAft>
                <a:spcPts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(2022·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辽宁实验中学高三质检</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某生物科研小组从池塘某一深度取水样，分装到六对黑白瓶中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白瓶为透光瓶，黑瓶为不透光瓶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。剩余水样立即测定初始溶解氧为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10 mg/L</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。将瓶密封后有五对置于五种不同强度的光照条件下</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温度相同</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，一对放回原水层，</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24</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小时后，测定瓶中溶解氧量。请根据记录数据</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如表</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判断，下列说法正确的是</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347663" y="3753506"/>
          <a:ext cx="11158855" cy="2316480"/>
        </p:xfrm>
        <a:graphic>
          <a:graphicData uri="http://schemas.openxmlformats.org/drawingml/2006/table">
            <a:tbl>
              <a:tblPr/>
              <a:tblGrid>
                <a:gridCol w="3801110"/>
                <a:gridCol w="932815"/>
                <a:gridCol w="1128395"/>
                <a:gridCol w="1128395"/>
                <a:gridCol w="1128395"/>
                <a:gridCol w="1129030"/>
                <a:gridCol w="1910715"/>
              </a:tblGrid>
              <a:tr h="772160">
                <a:tc>
                  <a:txBody>
                    <a:bodyPr/>
                    <a:lstStyle/>
                    <a:p>
                      <a:pPr algn="ctr">
                        <a:lnSpc>
                          <a:spcPct val="150000"/>
                        </a:lnSpc>
                        <a:spcAft>
                          <a:spcPts val="0"/>
                        </a:spcAft>
                        <a:tabLst>
                          <a:tab pos="2250440" algn="l"/>
                        </a:tabLst>
                      </a:pPr>
                      <a:r>
                        <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rPr>
                        <a:t>光照强度</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sz="2800" b="1" kern="100" dirty="0" err="1">
                          <a:effectLst/>
                          <a:latin typeface="微软雅黑" panose="020B0503020204020204" pitchFamily="34" charset="-122"/>
                          <a:ea typeface="微软雅黑" panose="020B0503020204020204" pitchFamily="34" charset="-122"/>
                          <a:cs typeface="微软雅黑" panose="020B0503020204020204" pitchFamily="34" charset="-122"/>
                        </a:rPr>
                        <a:t>klx</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a</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b</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c</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d</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e</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b="1" kern="100">
                          <a:effectLst/>
                          <a:latin typeface="微软雅黑" panose="020B0503020204020204" pitchFamily="34" charset="-122"/>
                          <a:ea typeface="微软雅黑" panose="020B0503020204020204" pitchFamily="34" charset="-122"/>
                          <a:cs typeface="Times New Roman" panose="02020603050405020304" pitchFamily="18" charset="0"/>
                        </a:rPr>
                        <a:t>原水层</a:t>
                      </a:r>
                      <a:endParaRPr lang="zh-CN" sz="2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160">
                <a:tc>
                  <a:txBody>
                    <a:bodyPr/>
                    <a:lstStyle/>
                    <a:p>
                      <a:pPr algn="ctr">
                        <a:lnSpc>
                          <a:spcPct val="150000"/>
                        </a:lnSpc>
                        <a:spcAft>
                          <a:spcPts val="0"/>
                        </a:spcAft>
                        <a:tabLst>
                          <a:tab pos="2250440" algn="l"/>
                        </a:tabLst>
                      </a:pPr>
                      <a:r>
                        <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rPr>
                        <a:t>白瓶溶氧量</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(mg/L)</a:t>
                      </a:r>
                      <a:endPar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10</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19</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30</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30</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19</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160">
                <a:tc>
                  <a:txBody>
                    <a:bodyPr/>
                    <a:lstStyle/>
                    <a:p>
                      <a:pPr algn="ctr">
                        <a:lnSpc>
                          <a:spcPct val="150000"/>
                        </a:lnSpc>
                        <a:spcAft>
                          <a:spcPts val="0"/>
                        </a:spcAft>
                        <a:tabLst>
                          <a:tab pos="2250440" algn="l"/>
                        </a:tabLst>
                      </a:pP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黑瓶溶氧量</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(mg/L)</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2</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0726" y="3184962"/>
            <a:ext cx="11407492" cy="2676525"/>
          </a:xfrm>
          <a:prstGeom prst="rect">
            <a:avLst/>
          </a:prstGeom>
        </p:spPr>
        <p:txBody>
          <a:bodyPr wrap="square">
            <a:spAutoFit/>
          </a:bodyPr>
          <a:lstStyle/>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时，白瓶和黑瓶的溶解氧量相同，说明</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为黑暗条件</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时，植物不能发生光合作用</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原水层与</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的白瓶溶解氧含量相同，可以推测原水层的光照强度为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当光照强度大于</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时，白瓶中的植物产生的氧气量都是</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30 mg/L</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20"/>
          <p:cNvSpPr txBox="1"/>
          <p:nvPr/>
        </p:nvSpPr>
        <p:spPr>
          <a:xfrm>
            <a:off x="3825672" y="5861840"/>
            <a:ext cx="719867" cy="783590"/>
          </a:xfrm>
          <a:prstGeom prst="rect">
            <a:avLst/>
          </a:prstGeom>
          <a:noFill/>
        </p:spPr>
        <p:txBody>
          <a:bodyPr wrap="square" rtlCol="0">
            <a:spAutoFit/>
          </a:bodyPr>
          <a:lstStyle/>
          <a:p>
            <a:r>
              <a:rPr lang="en-US" altLang="zh-CN" sz="4500" b="1" dirty="0" smtClean="0">
                <a:solidFill>
                  <a:srgbClr val="FF0000"/>
                </a:solidFill>
                <a:latin typeface="华文细黑" panose="02010600040101010101" pitchFamily="2" charset="-122"/>
                <a:ea typeface="华文细黑" panose="02010600040101010101" pitchFamily="2" charset="-122"/>
              </a:rPr>
              <a:t>A</a:t>
            </a:r>
            <a:endParaRPr lang="en-US" altLang="zh-CN" sz="4500" b="1" dirty="0" smtClean="0">
              <a:solidFill>
                <a:srgbClr val="FF0000"/>
              </a:solidFill>
              <a:latin typeface="华文细黑" panose="02010600040101010101" pitchFamily="2" charset="-122"/>
              <a:ea typeface="华文细黑" panose="02010600040101010101" pitchFamily="2" charset="-122"/>
            </a:endParaRPr>
          </a:p>
        </p:txBody>
      </p:sp>
      <p:graphicFrame>
        <p:nvGraphicFramePr>
          <p:cNvPr id="11" name="表格 10"/>
          <p:cNvGraphicFramePr>
            <a:graphicFrameLocks noGrp="1"/>
          </p:cNvGraphicFramePr>
          <p:nvPr>
            <p:custDataLst>
              <p:tags r:id="rId1"/>
            </p:custDataLst>
          </p:nvPr>
        </p:nvGraphicFramePr>
        <p:xfrm>
          <a:off x="516573" y="1197324"/>
          <a:ext cx="11158855" cy="1920240"/>
        </p:xfrm>
        <a:graphic>
          <a:graphicData uri="http://schemas.openxmlformats.org/drawingml/2006/table">
            <a:tbl>
              <a:tblPr/>
              <a:tblGrid>
                <a:gridCol w="3801110"/>
                <a:gridCol w="932815"/>
                <a:gridCol w="1128395"/>
                <a:gridCol w="1128395"/>
                <a:gridCol w="1128395"/>
                <a:gridCol w="1129030"/>
                <a:gridCol w="1910715"/>
              </a:tblGrid>
              <a:tr h="640080">
                <a:tc>
                  <a:txBody>
                    <a:bodyPr/>
                    <a:lstStyle/>
                    <a:p>
                      <a:pPr algn="ctr">
                        <a:lnSpc>
                          <a:spcPct val="150000"/>
                        </a:lnSpc>
                        <a:spcAft>
                          <a:spcPts val="0"/>
                        </a:spcAft>
                        <a:tabLst>
                          <a:tab pos="2250440" algn="l"/>
                        </a:tabLst>
                      </a:pPr>
                      <a:r>
                        <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rPr>
                        <a:t>光照强度</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sz="2800" b="1" kern="100" dirty="0" err="1">
                          <a:effectLst/>
                          <a:latin typeface="微软雅黑" panose="020B0503020204020204" pitchFamily="34" charset="-122"/>
                          <a:ea typeface="微软雅黑" panose="020B0503020204020204" pitchFamily="34" charset="-122"/>
                          <a:cs typeface="微软雅黑" panose="020B0503020204020204" pitchFamily="34" charset="-122"/>
                        </a:rPr>
                        <a:t>klx</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a</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b</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c</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d</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e</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b="1" kern="100">
                          <a:effectLst/>
                          <a:latin typeface="微软雅黑" panose="020B0503020204020204" pitchFamily="34" charset="-122"/>
                          <a:ea typeface="微软雅黑" panose="020B0503020204020204" pitchFamily="34" charset="-122"/>
                          <a:cs typeface="Times New Roman" panose="02020603050405020304" pitchFamily="18" charset="0"/>
                        </a:rPr>
                        <a:t>原水层</a:t>
                      </a:r>
                      <a:endParaRPr lang="zh-CN" sz="2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rPr>
                        <a:t>白瓶溶氧量</a:t>
                      </a:r>
                      <a:r>
                        <a:rPr lang="en-US" sz="2800" b="1" kern="100" dirty="0">
                          <a:effectLst/>
                          <a:latin typeface="微软雅黑" panose="020B0503020204020204" pitchFamily="34" charset="-122"/>
                          <a:ea typeface="微软雅黑" panose="020B0503020204020204" pitchFamily="34" charset="-122"/>
                          <a:cs typeface="微软雅黑" panose="020B0503020204020204" pitchFamily="34" charset="-122"/>
                        </a:rPr>
                        <a:t>(mg/L)</a:t>
                      </a:r>
                      <a:endParaRPr 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10</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19</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30</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30</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19</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黑瓶溶氧量</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(mg/L)</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a:effectLst/>
                          <a:latin typeface="微软雅黑" panose="020B0503020204020204" pitchFamily="34" charset="-122"/>
                          <a:ea typeface="微软雅黑" panose="020B0503020204020204" pitchFamily="34" charset="-122"/>
                          <a:cs typeface="Courier New" panose="02070309020205020404" pitchFamily="49" charset="0"/>
                        </a:rPr>
                        <a:t>3</a:t>
                      </a:r>
                      <a:endParaRPr lang="en-US" sz="2800" b="1"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rPr>
                        <a:t>2</a:t>
                      </a:r>
                      <a:endParaRPr lang="en-US" sz="28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51811" marR="518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6344" y="27745"/>
            <a:ext cx="11559304" cy="3660140"/>
          </a:xfrm>
          <a:prstGeom prst="rect">
            <a:avLst/>
          </a:prstGeom>
        </p:spPr>
        <p:txBody>
          <a:bodyPr wrap="square">
            <a:spAutoFit/>
          </a:bodyPr>
          <a:lstStyle/>
          <a:p>
            <a:pPr algn="just" fontAlgn="auto">
              <a:lnSpc>
                <a:spcPct val="100000"/>
              </a:lnSpc>
              <a:spcAft>
                <a:spcPct val="0"/>
              </a:spcAft>
            </a:pPr>
            <a:r>
              <a:rPr lang="zh-CN"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植物</a:t>
            </a:r>
            <a:r>
              <a:rPr lang="en-US"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三率</a:t>
            </a:r>
            <a:r>
              <a:rPr lang="en-US"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间的内在关系</a:t>
            </a:r>
            <a:endParaRPr lang="zh-CN" altLang="zh-CN" sz="36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呼吸速率：</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植物非绿色组织</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如苹果果肉细胞</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或绿色组织在黑暗条件下测得的值</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单位时间内一定量组织的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释放量或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吸收量。</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净光合速率：</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植物绿色组织在有光条件下测得的值</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单位时间内一定量叶面积所吸收的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量或释放的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量。</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③</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真正光合速率＝净光合速率＋呼吸速率。</a:t>
            </a:r>
            <a:endParaRPr lang="zh-CN" altLang="zh-CN" sz="2800"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552524" y="3729934"/>
            <a:ext cx="10417786" cy="521970"/>
          </a:xfrm>
          <a:prstGeom prst="rect">
            <a:avLst/>
          </a:prstGeom>
          <a:noFill/>
          <a:ln w="9525">
            <a:noFill/>
          </a:ln>
        </p:spPr>
        <p:txBody>
          <a:bodyPr wrap="square">
            <a:spAutoFit/>
          </a:bodyPr>
          <a:lstStyle/>
          <a:p>
            <a:pPr indent="133350"/>
            <a:r>
              <a:rPr lang="zh-CN" sz="2800" b="1">
                <a:latin typeface="微软雅黑" panose="020B0503020204020204" pitchFamily="34" charset="-122"/>
                <a:ea typeface="微软雅黑" panose="020B0503020204020204" pitchFamily="34" charset="-122"/>
              </a:rPr>
              <a:t>④三种速率的表示方法：（</a:t>
            </a:r>
            <a:r>
              <a:rPr lang="zh-CN" sz="2800" b="1">
                <a:solidFill>
                  <a:srgbClr val="FF0000"/>
                </a:solidFill>
                <a:latin typeface="微软雅黑" panose="020B0503020204020204" pitchFamily="34" charset="-122"/>
                <a:ea typeface="微软雅黑" panose="020B0503020204020204" pitchFamily="34" charset="-122"/>
              </a:rPr>
              <a:t>对象：植株、叶片、细胞</a:t>
            </a:r>
            <a:r>
              <a:rPr lang="zh-CN"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429357" y="4509570"/>
          <a:ext cx="11473180" cy="1706880"/>
        </p:xfrm>
        <a:graphic>
          <a:graphicData uri="http://schemas.openxmlformats.org/drawingml/2006/table">
            <a:tbl>
              <a:tblPr firstRow="1" bandRow="1">
                <a:tableStyleId>{5DA37D80-6434-44D0-A028-1B22A696006F}</a:tableStyleId>
              </a:tblPr>
              <a:tblGrid>
                <a:gridCol w="1924050"/>
                <a:gridCol w="2609850"/>
                <a:gridCol w="2794635"/>
                <a:gridCol w="4144645"/>
              </a:tblGrid>
              <a:tr h="426720">
                <a:tc>
                  <a:txBody>
                    <a:bodyPr wrap="square"/>
                    <a:lstStyle/>
                    <a:p>
                      <a:pPr indent="0" algn="ctr">
                        <a:buNone/>
                      </a:pPr>
                      <a:r>
                        <a:rPr lang="en-US" sz="2800" b="1">
                          <a:latin typeface="微软雅黑" panose="020B0503020204020204" pitchFamily="34" charset="-122"/>
                          <a:ea typeface="微软雅黑" panose="020B0503020204020204" pitchFamily="34" charset="-122"/>
                        </a:rPr>
                        <a:t>检测指标</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rPr>
                        <a:t>呼吸速率</a:t>
                      </a:r>
                      <a:endParaRPr lang="en-US" altLang="en-US" sz="2800" b="1">
                        <a:solidFill>
                          <a:srgbClr val="FF0000"/>
                        </a:solidFill>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latin typeface="微软雅黑" panose="020B0503020204020204" pitchFamily="34" charset="-122"/>
                          <a:ea typeface="微软雅黑" panose="020B0503020204020204" pitchFamily="34" charset="-122"/>
                        </a:rPr>
                        <a:t>净光合速率</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真正(总) 光合速率</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51425" marR="51425" marT="0" marB="0" vert="horz" anchor="ctr"/>
                </a:tc>
              </a:tr>
              <a:tr h="426720">
                <a:tc>
                  <a:txBody>
                    <a:bodyPr wrap="square"/>
                    <a:lstStyle/>
                    <a:p>
                      <a:pPr indent="0" algn="ctr">
                        <a:buNone/>
                      </a:pPr>
                      <a:r>
                        <a:rPr lang="en-US" sz="2800" b="1">
                          <a:latin typeface="微软雅黑" panose="020B0503020204020204" pitchFamily="34" charset="-122"/>
                          <a:ea typeface="微软雅黑" panose="020B0503020204020204" pitchFamily="34" charset="-122"/>
                        </a:rPr>
                        <a:t>CO</a:t>
                      </a:r>
                      <a:r>
                        <a:rPr lang="en-US" sz="2800" b="1" baseline="-25000">
                          <a:latin typeface="微软雅黑" panose="020B0503020204020204" pitchFamily="34" charset="-122"/>
                          <a:ea typeface="微软雅黑" panose="020B0503020204020204" pitchFamily="34" charset="-122"/>
                        </a:rPr>
                        <a:t>2</a:t>
                      </a:r>
                      <a:endParaRPr lang="en-US" altLang="en-US" sz="2800" b="1" baseline="-25000">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释放量(黑暗)</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51425" marR="51425" marT="0" marB="0" vert="horz" anchor="ctr"/>
                </a:tc>
                <a:tc>
                  <a:txBody>
                    <a:bodyPr wrap="square"/>
                    <a:lstStyle/>
                    <a:p>
                      <a:pPr indent="0" algn="ctr">
                        <a:buNone/>
                      </a:pPr>
                      <a:r>
                        <a:rPr lang="en-US" sz="2800" b="1">
                          <a:latin typeface="微软雅黑" panose="020B0503020204020204" pitchFamily="34" charset="-122"/>
                          <a:ea typeface="微软雅黑" panose="020B0503020204020204" pitchFamily="34" charset="-122"/>
                        </a:rPr>
                        <a:t>吸收量</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rPr>
                        <a:t>利用量、固定量、消耗量</a:t>
                      </a:r>
                      <a:endParaRPr lang="en-US" altLang="en-US" sz="2800" b="1">
                        <a:solidFill>
                          <a:srgbClr val="FF0000"/>
                        </a:solidFill>
                        <a:latin typeface="微软雅黑" panose="020B0503020204020204" pitchFamily="34" charset="-122"/>
                        <a:ea typeface="微软雅黑" panose="020B0503020204020204" pitchFamily="34" charset="-122"/>
                      </a:endParaRPr>
                    </a:p>
                  </a:txBody>
                  <a:tcPr marL="51425" marR="51425" marT="0" marB="0" vert="horz" anchor="ctr"/>
                </a:tc>
              </a:tr>
              <a:tr h="426720">
                <a:tc>
                  <a:txBody>
                    <a:bodyPr wrap="square"/>
                    <a:lstStyle/>
                    <a:p>
                      <a:pPr indent="0" algn="ctr">
                        <a:buNone/>
                      </a:pPr>
                      <a:r>
                        <a:rPr lang="en-US" sz="2800" b="1">
                          <a:latin typeface="微软雅黑" panose="020B0503020204020204" pitchFamily="34" charset="-122"/>
                          <a:ea typeface="微软雅黑" panose="020B0503020204020204" pitchFamily="34" charset="-122"/>
                        </a:rPr>
                        <a:t>O</a:t>
                      </a:r>
                      <a:r>
                        <a:rPr lang="en-US" sz="2800" b="1" baseline="-25000">
                          <a:latin typeface="微软雅黑" panose="020B0503020204020204" pitchFamily="34" charset="-122"/>
                          <a:ea typeface="微软雅黑" panose="020B0503020204020204" pitchFamily="34" charset="-122"/>
                        </a:rPr>
                        <a:t>2</a:t>
                      </a:r>
                      <a:endParaRPr lang="en-US" altLang="en-US" sz="2800" b="1" baseline="-25000">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吸收量(黑暗)</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51425" marR="51425" marT="0" marB="0" vert="horz" anchor="ctr"/>
                </a:tc>
                <a:tc>
                  <a:txBody>
                    <a:bodyPr wrap="square"/>
                    <a:lstStyle/>
                    <a:p>
                      <a:pPr indent="0" algn="ctr">
                        <a:buNone/>
                      </a:pPr>
                      <a:r>
                        <a:rPr lang="en-US" sz="2800" b="1">
                          <a:latin typeface="微软雅黑" panose="020B0503020204020204" pitchFamily="34" charset="-122"/>
                          <a:ea typeface="微软雅黑" panose="020B0503020204020204" pitchFamily="34" charset="-122"/>
                        </a:rPr>
                        <a:t>释放量</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rPr>
                        <a:t>产生量</a:t>
                      </a:r>
                      <a:endParaRPr lang="en-US" altLang="en-US" sz="2800" b="1">
                        <a:solidFill>
                          <a:srgbClr val="FF0000"/>
                        </a:solidFill>
                        <a:latin typeface="微软雅黑" panose="020B0503020204020204" pitchFamily="34" charset="-122"/>
                        <a:ea typeface="微软雅黑" panose="020B0503020204020204" pitchFamily="34" charset="-122"/>
                      </a:endParaRPr>
                    </a:p>
                  </a:txBody>
                  <a:tcPr marL="51425" marR="51425" marT="0" marB="0" vert="horz" anchor="ctr"/>
                </a:tc>
              </a:tr>
              <a:tr h="426720">
                <a:tc>
                  <a:txBody>
                    <a:bodyPr wrap="square"/>
                    <a:lstStyle/>
                    <a:p>
                      <a:pPr indent="0" algn="ctr">
                        <a:buNone/>
                      </a:pPr>
                      <a:r>
                        <a:rPr lang="en-US" sz="2800" b="1">
                          <a:latin typeface="微软雅黑" panose="020B0503020204020204" pitchFamily="34" charset="-122"/>
                          <a:ea typeface="微软雅黑" panose="020B0503020204020204" pitchFamily="34" charset="-122"/>
                        </a:rPr>
                        <a:t>有机物</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消耗量(黑暗)</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51425" marR="51425" marT="0" marB="0" vert="horz" anchor="ctr"/>
                </a:tc>
                <a:tc>
                  <a:txBody>
                    <a:bodyPr wrap="square"/>
                    <a:lstStyle/>
                    <a:p>
                      <a:pPr indent="0" algn="ctr">
                        <a:buNone/>
                      </a:pPr>
                      <a:r>
                        <a:rPr lang="en-US" sz="2800" b="1">
                          <a:latin typeface="微软雅黑" panose="020B0503020204020204" pitchFamily="34" charset="-122"/>
                          <a:ea typeface="微软雅黑" panose="020B0503020204020204" pitchFamily="34" charset="-122"/>
                        </a:rPr>
                        <a:t>积累量</a:t>
                      </a:r>
                      <a:endParaRPr lang="en-US" altLang="en-US" sz="2800" b="1">
                        <a:latin typeface="微软雅黑" panose="020B0503020204020204" pitchFamily="34" charset="-122"/>
                        <a:ea typeface="微软雅黑" panose="020B0503020204020204" pitchFamily="34" charset="-122"/>
                      </a:endParaRPr>
                    </a:p>
                  </a:txBody>
                  <a:tcPr marL="51425" marR="51425" marT="0" marB="0" vert="horz" anchor="ctr"/>
                </a:tc>
                <a:tc>
                  <a:txBody>
                    <a:bodyPr wrap="square"/>
                    <a:lstStyle/>
                    <a:p>
                      <a:pPr indent="0" algn="ctr">
                        <a:buNone/>
                      </a:pPr>
                      <a:r>
                        <a:rPr lang="en-US" sz="2800" b="1">
                          <a:solidFill>
                            <a:srgbClr val="FF0000"/>
                          </a:solidFill>
                          <a:latin typeface="微软雅黑" panose="020B0503020204020204" pitchFamily="34" charset="-122"/>
                          <a:ea typeface="微软雅黑" panose="020B0503020204020204" pitchFamily="34" charset="-122"/>
                        </a:rPr>
                        <a:t>制造量、产生量</a:t>
                      </a:r>
                      <a:endParaRPr lang="en-US" altLang="en-US" sz="2800" b="1">
                        <a:solidFill>
                          <a:srgbClr val="FF0000"/>
                        </a:solidFill>
                        <a:latin typeface="微软雅黑" panose="020B0503020204020204" pitchFamily="34" charset="-122"/>
                        <a:ea typeface="微软雅黑" panose="020B0503020204020204" pitchFamily="34" charset="-122"/>
                      </a:endParaRPr>
                    </a:p>
                  </a:txBody>
                  <a:tcPr marL="51425" marR="51425" marT="0" marB="0" vert="horz" anchor="ctr"/>
                </a:tc>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622598" y="1322512"/>
            <a:ext cx="10786855" cy="4615815"/>
          </a:xfrm>
          <a:prstGeom prst="rect">
            <a:avLst/>
          </a:prstGeom>
        </p:spPr>
        <p:txBody>
          <a:bodyPr wrap="square">
            <a:spAutoFit/>
          </a:bodyPr>
          <a:p>
            <a:pPr algn="just">
              <a:lnSpc>
                <a:spcPct val="150000"/>
              </a:lnSpc>
              <a:spcAft>
                <a:spcPts val="0"/>
              </a:spcAft>
            </a:pP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光照强度为</a:t>
            </a:r>
            <a:r>
              <a:rPr lang="en-US" altLang="zh-CN" sz="2800" b="1" kern="100" dirty="0">
                <a:solidFill>
                  <a:srgbClr val="7030A0"/>
                </a:solidFill>
                <a:latin typeface="Times New Roman" panose="02020603050405020304" pitchFamily="18" charset="0"/>
                <a:ea typeface="宋体" panose="02010600030101010101" pitchFamily="2" charset="-122"/>
              </a:rPr>
              <a:t>b</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时，白瓶溶解氧量与初始溶解氧量相等，说明净光合速率为零，植物能发生光合作用，</a:t>
            </a:r>
            <a:r>
              <a:rPr lang="en-US" altLang="zh-CN" sz="2800" b="1" kern="100" dirty="0">
                <a:solidFill>
                  <a:srgbClr val="7030A0"/>
                </a:solidFill>
                <a:latin typeface="Times New Roman" panose="02020603050405020304" pitchFamily="18" charset="0"/>
                <a:ea typeface="宋体" panose="02010600030101010101" pitchFamily="2" charset="-122"/>
              </a:rPr>
              <a:t>B</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错误</a:t>
            </a:r>
            <a:r>
              <a:rPr lang="zh-CN"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原</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水层与</a:t>
            </a:r>
            <a:r>
              <a:rPr lang="en-US" altLang="zh-CN" sz="2800" b="1" kern="100" dirty="0">
                <a:solidFill>
                  <a:srgbClr val="7030A0"/>
                </a:solidFill>
                <a:latin typeface="Times New Roman" panose="02020603050405020304" pitchFamily="18" charset="0"/>
                <a:ea typeface="宋体" panose="02010600030101010101" pitchFamily="2" charset="-122"/>
              </a:rPr>
              <a:t>c</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的白瓶溶解氧含量虽相同，但呼吸速率不同</a:t>
            </a:r>
            <a:r>
              <a:rPr lang="en-US" altLang="zh-CN" sz="2800" b="1" kern="100" dirty="0">
                <a:solidFill>
                  <a:srgbClr val="7030A0"/>
                </a:solidFill>
                <a:latin typeface="Times New Roman" panose="02020603050405020304" pitchFamily="18" charset="0"/>
                <a:ea typeface="宋体" panose="02010600030101010101" pitchFamily="2" charset="-122"/>
              </a:rPr>
              <a:t>[</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原水层的呼吸速率＝</a:t>
            </a:r>
            <a:r>
              <a:rPr lang="en-US" altLang="zh-CN" sz="2800" b="1" kern="100" dirty="0">
                <a:solidFill>
                  <a:srgbClr val="7030A0"/>
                </a:solidFill>
                <a:latin typeface="Times New Roman" panose="02020603050405020304" pitchFamily="18" charset="0"/>
                <a:ea typeface="宋体" panose="02010600030101010101" pitchFamily="2" charset="-122"/>
              </a:rPr>
              <a:t>10</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2</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8 (mg/L)</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c</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的白瓶呼吸速率＝</a:t>
            </a:r>
            <a:r>
              <a:rPr lang="en-US" altLang="zh-CN" sz="2800" b="1" kern="100" dirty="0">
                <a:solidFill>
                  <a:srgbClr val="7030A0"/>
                </a:solidFill>
                <a:latin typeface="Times New Roman" panose="02020603050405020304" pitchFamily="18" charset="0"/>
                <a:ea typeface="宋体" panose="02010600030101010101" pitchFamily="2" charset="-122"/>
              </a:rPr>
              <a:t>10</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3</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7 (mg/L)]</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，所以两者的总光合速率不同，光照强度不同，</a:t>
            </a:r>
            <a:r>
              <a:rPr lang="en-US" altLang="zh-CN" sz="2800" b="1" kern="100" dirty="0">
                <a:solidFill>
                  <a:srgbClr val="7030A0"/>
                </a:solidFill>
                <a:latin typeface="Times New Roman" panose="02020603050405020304" pitchFamily="18" charset="0"/>
                <a:ea typeface="宋体" panose="02010600030101010101" pitchFamily="2" charset="-122"/>
              </a:rPr>
              <a:t>C</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错误</a:t>
            </a:r>
            <a:r>
              <a:rPr lang="zh-CN"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2800" b="1"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当</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光照强度大于</a:t>
            </a:r>
            <a:r>
              <a:rPr lang="en-US" altLang="zh-CN" sz="2800" b="1" kern="100" dirty="0">
                <a:solidFill>
                  <a:srgbClr val="7030A0"/>
                </a:solidFill>
                <a:latin typeface="Times New Roman" panose="02020603050405020304" pitchFamily="18" charset="0"/>
                <a:ea typeface="宋体" panose="02010600030101010101" pitchFamily="2" charset="-122"/>
              </a:rPr>
              <a:t>d</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时，白瓶中的植物产生的氧气量即为总光合量＝表观光合量＋呼吸消耗量＝</a:t>
            </a:r>
            <a:r>
              <a:rPr lang="en-US" altLang="zh-CN" sz="2800" b="1" kern="100" dirty="0">
                <a:solidFill>
                  <a:srgbClr val="7030A0"/>
                </a:solidFill>
                <a:latin typeface="Times New Roman" panose="02020603050405020304" pitchFamily="18" charset="0"/>
                <a:ea typeface="宋体" panose="02010600030101010101" pitchFamily="2" charset="-122"/>
              </a:rPr>
              <a:t>30</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10</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10</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3</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27(mg/L)</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7030A0"/>
                </a:solidFill>
                <a:latin typeface="Times New Roman" panose="02020603050405020304" pitchFamily="18" charset="0"/>
                <a:ea typeface="宋体" panose="02010600030101010101" pitchFamily="2" charset="-122"/>
              </a:rPr>
              <a:t>D</a:t>
            </a:r>
            <a:r>
              <a:rPr lang="zh-CN" altLang="zh-CN" sz="2800" b="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28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128577"/>
            <a:ext cx="11598839" cy="3731260"/>
          </a:xfrm>
          <a:prstGeom prst="rect">
            <a:avLst/>
          </a:prstGeom>
        </p:spPr>
        <p:txBody>
          <a:bodyPr wrap="square">
            <a:spAutoFit/>
          </a:bodyPr>
          <a:p>
            <a:pPr marL="355600" indent="-355600" algn="just" defTabSz="914400" fontAlgn="auto">
              <a:lnSpc>
                <a:spcPct val="130000"/>
              </a:lnSpc>
              <a:spcAft>
                <a:spcPts val="0"/>
              </a:spcAft>
              <a:tabLst>
                <a:tab pos="2700655" algn="l"/>
              </a:tabLst>
            </a:pPr>
            <a:r>
              <a:rPr lang="zh-CN" altLang="en-US" sz="26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6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26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(2019·</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全国卷</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Ⅱ</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31)(</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节选</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回答下列与生态系统相关的问题。</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marL="355600" indent="-355600" algn="just" defTabSz="914400" fontAlgn="auto">
              <a:lnSpc>
                <a:spcPct val="130000"/>
              </a:lnSpc>
              <a:spcAft>
                <a:spcPts val="0"/>
              </a:spcAft>
              <a:tabLst>
                <a:tab pos="2700655" algn="l"/>
              </a:tabLst>
            </a:pPr>
            <a:r>
              <a:rPr lang="en-US" altLang="zh-CN" sz="2600" b="1" kern="1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600" b="1" kern="100" dirty="0" smtClean="0">
                <a:latin typeface="微软雅黑" panose="020B0503020204020204" pitchFamily="34" charset="-122"/>
                <a:ea typeface="微软雅黑" panose="020B0503020204020204" pitchFamily="34" charset="-122"/>
                <a:cs typeface="微软雅黑" panose="020B0503020204020204" pitchFamily="34" charset="-122"/>
              </a:rPr>
              <a:t>通常</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，对于一个水生生态系统来说，可根据水体中含氧量的变化计算出生态系统中浮游植物的总初级生产量</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生产者所制造的有机物总量</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。若要测定某一水生生态系统中浮游植物的总初级生产量，可在该水生生态系统中的某一水深处取水样，将水样分成三等份，一份直接测定</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6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含量</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i="1" kern="100" dirty="0">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；另两份分别装入不透光</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甲</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和透光</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乙</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的两个玻璃瓶中，密闭后放回取样处，若干小时后测定甲瓶中的</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6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含量</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i="1" kern="100" dirty="0">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和乙瓶中的</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6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含量</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i="1" kern="100" dirty="0">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。据此回答下列问题。</a:t>
            </a:r>
            <a:endParaRPr lang="zh-CN" altLang="zh-CN" sz="105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96467" y="4016738"/>
            <a:ext cx="11598839" cy="2491740"/>
          </a:xfrm>
          <a:prstGeom prst="rect">
            <a:avLst/>
          </a:prstGeom>
        </p:spPr>
        <p:txBody>
          <a:bodyPr wrap="square">
            <a:spAutoFit/>
          </a:bodyPr>
          <a:p>
            <a:pPr algn="just">
              <a:lnSpc>
                <a:spcPct val="150000"/>
              </a:lnSpc>
              <a:spcAft>
                <a:spcPts val="0"/>
              </a:spcAft>
              <a:tabLst>
                <a:tab pos="2700655" algn="l"/>
              </a:tabLst>
            </a:pP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在甲、乙瓶中生产者呼吸作用相同且瓶中只有生产者的条件下，本实验中</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C</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与</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A</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的差值表示这段时间内</a:t>
            </a:r>
            <a:r>
              <a:rPr lang="en-US" altLang="zh-CN" sz="2600" b="1" kern="100" dirty="0" smtClean="0">
                <a:solidFill>
                  <a:srgbClr val="0311BE"/>
                </a:solidFill>
                <a:latin typeface="Times New Roman" panose="02020603050405020304"/>
                <a:ea typeface="微软雅黑" panose="020B0503020204020204" pitchFamily="34" charset="-122"/>
                <a:cs typeface="Courier New" panose="02070309020205020404"/>
              </a:rPr>
              <a:t>_____________________________</a:t>
            </a:r>
            <a:r>
              <a:rPr lang="zh-CN" altLang="zh-CN" sz="2600" b="1" kern="100" dirty="0" smtClean="0">
                <a:solidFill>
                  <a:srgbClr val="0311BE"/>
                </a:solidFill>
                <a:latin typeface="Times New Roman" panose="02020603050405020304"/>
                <a:ea typeface="微软雅黑" panose="020B0503020204020204" pitchFamily="34" charset="-122"/>
                <a:cs typeface="Times New Roman" panose="02020603050405020304"/>
              </a:rPr>
              <a:t>；</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C</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与</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B</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的差值表示这段时间内</a:t>
            </a:r>
            <a:r>
              <a:rPr lang="en-US" altLang="zh-CN" sz="2600" b="1" kern="100" dirty="0">
                <a:solidFill>
                  <a:srgbClr val="0311BE"/>
                </a:solidFill>
                <a:latin typeface="Times New Roman" panose="02020603050405020304"/>
                <a:ea typeface="微软雅黑" panose="020B0503020204020204" pitchFamily="34" charset="-122"/>
                <a:cs typeface="Courier New" panose="02070309020205020404"/>
              </a:rPr>
              <a:t>________________________</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A</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与</a:t>
            </a:r>
            <a:r>
              <a:rPr lang="en-US" altLang="zh-CN" sz="2600" b="1" i="1" kern="100" dirty="0">
                <a:solidFill>
                  <a:srgbClr val="0311BE"/>
                </a:solidFill>
                <a:latin typeface="Times New Roman" panose="02020603050405020304"/>
                <a:ea typeface="微软雅黑" panose="020B0503020204020204" pitchFamily="34" charset="-122"/>
                <a:cs typeface="Courier New" panose="02070309020205020404"/>
              </a:rPr>
              <a:t>B</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的差值表示这段时间内</a:t>
            </a:r>
            <a:r>
              <a:rPr lang="en-US" altLang="zh-CN" sz="2600" b="1" kern="100" dirty="0">
                <a:solidFill>
                  <a:srgbClr val="0311BE"/>
                </a:solidFill>
                <a:latin typeface="Times New Roman" panose="02020603050405020304"/>
                <a:ea typeface="微软雅黑" panose="020B0503020204020204" pitchFamily="34" charset="-122"/>
                <a:cs typeface="Courier New" panose="02070309020205020404"/>
              </a:rPr>
              <a:t>________________________</a:t>
            </a:r>
            <a:r>
              <a:rPr lang="zh-CN" altLang="zh-CN" sz="2600" b="1" kern="100" dirty="0">
                <a:solidFill>
                  <a:srgbClr val="0311BE"/>
                </a:solidFill>
                <a:latin typeface="Times New Roman" panose="02020603050405020304"/>
                <a:ea typeface="微软雅黑" panose="020B0503020204020204" pitchFamily="34" charset="-122"/>
                <a:cs typeface="Times New Roman" panose="02020603050405020304"/>
              </a:rPr>
              <a:t>。</a:t>
            </a:r>
            <a:endParaRPr lang="zh-CN" altLang="zh-CN" sz="2600" b="1" kern="100" dirty="0">
              <a:solidFill>
                <a:srgbClr val="0311BE"/>
              </a:solidFill>
              <a:effectLst/>
              <a:latin typeface="Times New Roman" panose="02020603050405020304"/>
              <a:ea typeface="微软雅黑" panose="020B0503020204020204" pitchFamily="34" charset="-122"/>
              <a:cs typeface="Times New Roman" panose="02020603050405020304"/>
            </a:endParaRPr>
          </a:p>
        </p:txBody>
      </p:sp>
      <p:sp>
        <p:nvSpPr>
          <p:cNvPr id="3" name="矩形 2"/>
          <p:cNvSpPr/>
          <p:nvPr/>
        </p:nvSpPr>
        <p:spPr>
          <a:xfrm>
            <a:off x="3842504" y="4737601"/>
            <a:ext cx="4145280" cy="491490"/>
          </a:xfrm>
          <a:prstGeom prst="rect">
            <a:avLst/>
          </a:prstGeom>
        </p:spPr>
        <p:txBody>
          <a:bodyPr wrap="none">
            <a:spAutoFit/>
          </a:bodyPr>
          <a:p>
            <a:r>
              <a:rPr lang="zh-CN" altLang="zh-CN" sz="2600" b="1" kern="100" dirty="0">
                <a:solidFill>
                  <a:srgbClr val="FF0000"/>
                </a:solidFill>
                <a:latin typeface="Times New Roman" panose="02020603050405020304"/>
                <a:ea typeface="微软雅黑" panose="020B0503020204020204" pitchFamily="34" charset="-122"/>
                <a:cs typeface="Times New Roman" panose="02020603050405020304"/>
              </a:rPr>
              <a:t>生产者净光合作用的放氧</a:t>
            </a:r>
            <a:r>
              <a:rPr lang="zh-CN" altLang="zh-CN" sz="2600" b="1" kern="100" dirty="0" smtClean="0">
                <a:solidFill>
                  <a:srgbClr val="FF0000"/>
                </a:solidFill>
                <a:latin typeface="Times New Roman" panose="02020603050405020304"/>
                <a:ea typeface="微软雅黑" panose="020B0503020204020204" pitchFamily="34" charset="-122"/>
                <a:cs typeface="Times New Roman" panose="02020603050405020304"/>
              </a:rPr>
              <a:t>量</a:t>
            </a:r>
            <a:endParaRPr lang="zh-CN" altLang="zh-CN" sz="2600" b="1" kern="100" dirty="0" smtClean="0">
              <a:solidFill>
                <a:srgbClr val="FF0000"/>
              </a:solidFill>
              <a:latin typeface="Times New Roman" panose="02020603050405020304"/>
              <a:ea typeface="微软雅黑" panose="020B0503020204020204" pitchFamily="34" charset="-122"/>
              <a:cs typeface="Times New Roman" panose="02020603050405020304"/>
            </a:endParaRPr>
          </a:p>
        </p:txBody>
      </p:sp>
      <p:sp>
        <p:nvSpPr>
          <p:cNvPr id="4" name="矩形 3"/>
          <p:cNvSpPr/>
          <p:nvPr/>
        </p:nvSpPr>
        <p:spPr>
          <a:xfrm>
            <a:off x="1935639" y="5347776"/>
            <a:ext cx="4145280" cy="491490"/>
          </a:xfrm>
          <a:prstGeom prst="rect">
            <a:avLst/>
          </a:prstGeom>
        </p:spPr>
        <p:txBody>
          <a:bodyPr wrap="none">
            <a:spAutoFit/>
          </a:bodyPr>
          <a:p>
            <a:r>
              <a:rPr lang="zh-CN" altLang="zh-CN" sz="2600" b="1" kern="100" dirty="0" smtClean="0">
                <a:solidFill>
                  <a:srgbClr val="FF0000"/>
                </a:solidFill>
                <a:latin typeface="Times New Roman" panose="02020603050405020304"/>
                <a:ea typeface="微软雅黑" panose="020B0503020204020204" pitchFamily="34" charset="-122"/>
                <a:cs typeface="Times New Roman" panose="02020603050405020304"/>
              </a:rPr>
              <a:t>生产者</a:t>
            </a:r>
            <a:r>
              <a:rPr lang="zh-CN" altLang="zh-CN" sz="2600" b="1" kern="100" dirty="0">
                <a:solidFill>
                  <a:srgbClr val="FF0000"/>
                </a:solidFill>
                <a:latin typeface="Times New Roman" panose="02020603050405020304"/>
                <a:ea typeface="微软雅黑" panose="020B0503020204020204" pitchFamily="34" charset="-122"/>
                <a:cs typeface="Times New Roman" panose="02020603050405020304"/>
              </a:rPr>
              <a:t>光合作用的总放氧量</a:t>
            </a:r>
            <a:endParaRPr lang="zh-CN" altLang="zh-CN" sz="2600" b="1" kern="100" dirty="0">
              <a:solidFill>
                <a:srgbClr val="FF0000"/>
              </a:solidFill>
              <a:latin typeface="Times New Roman" panose="02020603050405020304"/>
              <a:ea typeface="微软雅黑" panose="020B0503020204020204" pitchFamily="34" charset="-122"/>
              <a:cs typeface="Times New Roman" panose="02020603050405020304"/>
            </a:endParaRPr>
          </a:p>
        </p:txBody>
      </p:sp>
      <p:sp>
        <p:nvSpPr>
          <p:cNvPr id="6" name="矩形 5"/>
          <p:cNvSpPr/>
          <p:nvPr/>
        </p:nvSpPr>
        <p:spPr>
          <a:xfrm>
            <a:off x="483270" y="5793482"/>
            <a:ext cx="3815080" cy="691515"/>
          </a:xfrm>
          <a:prstGeom prst="rect">
            <a:avLst/>
          </a:prstGeom>
        </p:spPr>
        <p:txBody>
          <a:bodyPr wrap="none">
            <a:spAutoFit/>
          </a:bodyPr>
          <a:p>
            <a:pPr algn="just">
              <a:lnSpc>
                <a:spcPct val="150000"/>
              </a:lnSpc>
              <a:spcAft>
                <a:spcPts val="0"/>
              </a:spcAft>
              <a:tabLst>
                <a:tab pos="2700655" algn="l"/>
              </a:tabLst>
            </a:pPr>
            <a:r>
              <a:rPr lang="zh-CN" altLang="zh-CN" sz="2600" b="1" kern="100">
                <a:solidFill>
                  <a:srgbClr val="FF0000"/>
                </a:solidFill>
                <a:latin typeface="Times New Roman" panose="02020603050405020304"/>
                <a:ea typeface="微软雅黑" panose="020B0503020204020204" pitchFamily="34" charset="-122"/>
                <a:cs typeface="Times New Roman" panose="02020603050405020304"/>
              </a:rPr>
              <a:t>生产者呼吸作用的耗氧量</a:t>
            </a:r>
            <a:endParaRPr lang="zh-CN" altLang="zh-CN" sz="2600" b="1" kern="100">
              <a:solidFill>
                <a:srgbClr val="FF0000"/>
              </a:solidFill>
              <a:effectLst/>
              <a:latin typeface="Times New Roman" panose="02020603050405020304"/>
              <a:ea typeface="微软雅黑" panose="020B0503020204020204" pitchFamily="34" charset="-122"/>
              <a:cs typeface="Times New Roman" panose="020206030504050203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2782" y="307"/>
            <a:ext cx="11598839" cy="2804795"/>
          </a:xfrm>
          <a:prstGeom prst="rect">
            <a:avLst/>
          </a:prstGeom>
        </p:spPr>
        <p:txBody>
          <a:bodyPr wrap="square">
            <a:spAutoFit/>
          </a:bodyPr>
          <a:p>
            <a:pPr algn="just">
              <a:lnSpc>
                <a:spcPct val="150000"/>
              </a:lnSpc>
              <a:spcAft>
                <a:spcPts val="0"/>
              </a:spcAft>
              <a:tabLst>
                <a:tab pos="2700655" algn="l"/>
              </a:tabLst>
            </a:pPr>
            <a:r>
              <a:rPr lang="zh-CN" altLang="zh-CN" sz="2800" b="1" kern="100">
                <a:solidFill>
                  <a:srgbClr val="0311BE"/>
                </a:solidFill>
                <a:latin typeface="Arial" panose="020B0604020202020204"/>
                <a:ea typeface="微软雅黑" panose="020B0503020204020204" pitchFamily="34" charset="-122"/>
                <a:cs typeface="Arial" panose="020B0604020202020204"/>
              </a:rPr>
              <a:t>方法</a:t>
            </a:r>
            <a:r>
              <a:rPr lang="en-US" altLang="zh-CN" sz="2800" b="1" kern="100" dirty="0">
                <a:solidFill>
                  <a:srgbClr val="0311BE"/>
                </a:solidFill>
                <a:latin typeface="Arial" panose="020B0604020202020204"/>
                <a:ea typeface="微软雅黑" panose="020B0503020204020204" pitchFamily="34" charset="-122"/>
                <a:cs typeface="Courier New" panose="02070309020205020404"/>
              </a:rPr>
              <a:t>3</a:t>
            </a:r>
            <a:r>
              <a:rPr lang="zh-CN" altLang="zh-CN" sz="2800" b="1" kern="100" dirty="0">
                <a:solidFill>
                  <a:srgbClr val="0311BE"/>
                </a:solidFill>
                <a:latin typeface="Times New Roman" panose="02020603050405020304"/>
                <a:ea typeface="微软雅黑" panose="020B0503020204020204" pitchFamily="34" charset="-122"/>
                <a:cs typeface="Times New Roman" panose="02020603050405020304"/>
              </a:rPr>
              <a:t>　半叶法</a:t>
            </a:r>
            <a:r>
              <a:rPr lang="en-US" altLang="zh-CN" sz="2800" b="1" kern="100" dirty="0">
                <a:solidFill>
                  <a:srgbClr val="0311BE"/>
                </a:solidFill>
                <a:latin typeface="Times New Roman" panose="02020603050405020304"/>
                <a:ea typeface="微软雅黑" panose="020B0503020204020204" pitchFamily="34" charset="-122"/>
                <a:cs typeface="Courier New" panose="02070309020205020404"/>
              </a:rPr>
              <a:t>——</a:t>
            </a:r>
            <a:r>
              <a:rPr lang="zh-CN" altLang="zh-CN" sz="2800" b="1" kern="100" dirty="0">
                <a:solidFill>
                  <a:srgbClr val="0311BE"/>
                </a:solidFill>
                <a:latin typeface="Times New Roman" panose="02020603050405020304"/>
                <a:ea typeface="微软雅黑" panose="020B0503020204020204" pitchFamily="34" charset="-122"/>
                <a:cs typeface="Times New Roman" panose="02020603050405020304"/>
              </a:rPr>
              <a:t>测定光合作用有机物的产生量</a:t>
            </a:r>
            <a:endParaRPr lang="zh-CN" altLang="zh-CN" sz="2800" b="1" kern="100" dirty="0">
              <a:solidFill>
                <a:srgbClr val="0311BE"/>
              </a:solidFill>
              <a:latin typeface="宋体" panose="02010600030101010101" pitchFamily="2" charset="-122"/>
              <a:cs typeface="Courier New" panose="02070309020205020404"/>
            </a:endParaRPr>
          </a:p>
          <a:p>
            <a:pPr algn="just" fontAlgn="auto">
              <a:lnSpc>
                <a:spcPct val="120000"/>
              </a:lnSpc>
              <a:spcAft>
                <a:spcPts val="0"/>
              </a:spcAft>
              <a:tabLst>
                <a:tab pos="2700655" algn="l"/>
              </a:tabLst>
            </a:pPr>
            <a:r>
              <a:rPr lang="zh-CN" altLang="zh-CN" sz="2800" b="1" kern="100" dirty="0">
                <a:latin typeface="Times New Roman" panose="02020603050405020304"/>
                <a:ea typeface="微软雅黑" panose="020B0503020204020204" pitchFamily="34" charset="-122"/>
                <a:cs typeface="Times New Roman" panose="02020603050405020304"/>
              </a:rPr>
              <a:t>本方法又叫</a:t>
            </a:r>
            <a:r>
              <a:rPr lang="zh-CN" altLang="zh-CN" sz="2800" b="1" kern="100" dirty="0">
                <a:solidFill>
                  <a:srgbClr val="FF0000"/>
                </a:solidFill>
                <a:latin typeface="Times New Roman" panose="02020603050405020304"/>
                <a:ea typeface="微软雅黑" panose="020B0503020204020204" pitchFamily="34" charset="-122"/>
                <a:cs typeface="Times New Roman" panose="02020603050405020304"/>
              </a:rPr>
              <a:t>半叶称重法</a:t>
            </a:r>
            <a:r>
              <a:rPr lang="zh-CN" altLang="zh-CN" sz="2800" b="1" kern="100" dirty="0">
                <a:latin typeface="Times New Roman" panose="02020603050405020304"/>
                <a:ea typeface="微软雅黑" panose="020B0503020204020204" pitchFamily="34" charset="-122"/>
                <a:cs typeface="Times New Roman" panose="02020603050405020304"/>
              </a:rPr>
              <a:t>，即检测单位时间、单位叶面积干物质产生总量，常用于大田农作物的光合速率测定。在测定时，叶片一半遮光，一半曝光，分别测定两半叶的干物质重量，进而计算叶片的真正光合速率、呼吸速率和净光合速率。（测定时设法</a:t>
            </a:r>
            <a:r>
              <a:rPr altLang="zh-CN" sz="2800" b="1" kern="100">
                <a:latin typeface="+mj-ea"/>
                <a:ea typeface="+mj-ea"/>
                <a:cs typeface="+mj-ea"/>
                <a:sym typeface="+mn-ea"/>
              </a:rPr>
              <a:t>阻止两部分的物质转移</a:t>
            </a:r>
            <a:r>
              <a:rPr lang="zh-CN" sz="2800" b="1" kern="100">
                <a:latin typeface="+mj-ea"/>
                <a:ea typeface="+mj-ea"/>
                <a:cs typeface="+mj-ea"/>
                <a:sym typeface="+mn-ea"/>
              </a:rPr>
              <a:t>）</a:t>
            </a:r>
            <a:endParaRPr lang="zh-CN" sz="2800" b="1" kern="100" dirty="0">
              <a:effectLst/>
              <a:latin typeface="+mj-ea"/>
              <a:ea typeface="+mj-ea"/>
              <a:cs typeface="+mj-ea"/>
              <a:sym typeface="+mn-ea"/>
            </a:endParaRPr>
          </a:p>
        </p:txBody>
      </p:sp>
      <p:sp>
        <p:nvSpPr>
          <p:cNvPr id="3" name="矩形 2"/>
          <p:cNvSpPr/>
          <p:nvPr/>
        </p:nvSpPr>
        <p:spPr>
          <a:xfrm>
            <a:off x="360680" y="3158490"/>
            <a:ext cx="7353935" cy="3192145"/>
          </a:xfrm>
          <a:prstGeom prst="rect">
            <a:avLst/>
          </a:prstGeom>
        </p:spPr>
        <p:txBody>
          <a:bodyPr wrap="square">
            <a:spAutoFit/>
          </a:bodyPr>
          <a:p>
            <a:pPr algn="just" defTabSz="1218565" fontAlgn="auto">
              <a:lnSpc>
                <a:spcPct val="120000"/>
              </a:lnSpc>
              <a:spcAft>
                <a:spcPct val="0"/>
              </a:spcAft>
              <a:tabLst>
                <a:tab pos="2430780" algn="l"/>
              </a:tabLst>
            </a:pPr>
            <a:r>
              <a:rPr altLang="zh-CN" sz="2800" b="1" kern="100">
                <a:latin typeface="微软雅黑" panose="020B0503020204020204" pitchFamily="34" charset="-122"/>
                <a:ea typeface="微软雅黑" panose="020B0503020204020204" pitchFamily="34" charset="-122"/>
                <a:cs typeface="微软雅黑" panose="020B0503020204020204" pitchFamily="34" charset="-122"/>
              </a:rPr>
              <a:t>在适宜光照下照射6 h后，在A、B的对应部位截取同等面积的叶片，烘干称重，分别记为M</a:t>
            </a:r>
            <a:r>
              <a:rPr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A</a:t>
            </a:r>
            <a:r>
              <a:rPr altLang="zh-CN" sz="2800" b="1" kern="100">
                <a:latin typeface="微软雅黑" panose="020B0503020204020204" pitchFamily="34" charset="-122"/>
                <a:ea typeface="微软雅黑" panose="020B0503020204020204" pitchFamily="34" charset="-122"/>
                <a:cs typeface="微软雅黑" panose="020B0503020204020204" pitchFamily="34" charset="-122"/>
              </a:rPr>
              <a:t>、M</a:t>
            </a:r>
            <a:r>
              <a:rPr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B</a:t>
            </a:r>
            <a:r>
              <a:rPr altLang="zh-CN" sz="2800" b="1" kern="100">
                <a:latin typeface="微软雅黑" panose="020B0503020204020204" pitchFamily="34" charset="-122"/>
                <a:ea typeface="微软雅黑" panose="020B0503020204020204" pitchFamily="34" charset="-122"/>
                <a:cs typeface="微软雅黑" panose="020B0503020204020204" pitchFamily="34" charset="-122"/>
              </a:rPr>
              <a:t>，获得相应数据，则可计算出该叶片的光合作用强度M，</a:t>
            </a:r>
            <a:r>
              <a:rPr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M＝M</a:t>
            </a:r>
            <a:r>
              <a:rPr altLang="zh-CN" sz="2800" b="1" u="sng" kern="100"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t>
            </a:r>
            <a:r>
              <a:rPr altLang="zh-CN" sz="2800" b="1" u="sng" kern="100"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altLang="zh-CN" sz="2800" b="1" kern="100">
                <a:latin typeface="微软雅黑" panose="020B0503020204020204" pitchFamily="34" charset="-122"/>
                <a:ea typeface="微软雅黑" panose="020B0503020204020204" pitchFamily="34" charset="-122"/>
                <a:cs typeface="微软雅黑" panose="020B0503020204020204" pitchFamily="34" charset="-122"/>
              </a:rPr>
              <a:t>，单位是mg/(dm</a:t>
            </a:r>
            <a:r>
              <a:rPr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2</a:t>
            </a:r>
            <a:r>
              <a:rPr altLang="zh-CN" sz="2800" b="1" kern="100">
                <a:latin typeface="微软雅黑" panose="020B0503020204020204" pitchFamily="34" charset="-122"/>
                <a:ea typeface="微软雅黑" panose="020B0503020204020204" pitchFamily="34" charset="-122"/>
                <a:cs typeface="微软雅黑" panose="020B0503020204020204" pitchFamily="34" charset="-122"/>
              </a:rPr>
              <a:t>·h)，</a:t>
            </a:r>
            <a:r>
              <a:rPr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M表示B叶片</a:t>
            </a:r>
            <a:r>
              <a:rPr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被截取部分</a:t>
            </a:r>
            <a:r>
              <a:rPr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在6</a:t>
            </a:r>
            <a:r>
              <a:rPr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h</a:t>
            </a:r>
            <a:r>
              <a:rPr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内光合作用合成的有机物总量。</a:t>
            </a:r>
            <a:endParaRPr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1"/>
          <p:cNvPicPr>
            <a:picLocks noChangeAspect="1"/>
          </p:cNvPicPr>
          <p:nvPr/>
        </p:nvPicPr>
        <p:blipFill>
          <a:blip r:embed="rId1" r:link="rId2"/>
          <a:stretch>
            <a:fillRect/>
          </a:stretch>
        </p:blipFill>
        <p:spPr>
          <a:xfrm>
            <a:off x="7714615" y="3684905"/>
            <a:ext cx="4302125" cy="1934210"/>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694362"/>
            <a:ext cx="11598839" cy="2676525"/>
          </a:xfrm>
          <a:prstGeom prst="rect">
            <a:avLst/>
          </a:prstGeom>
        </p:spPr>
        <p:txBody>
          <a:bodyPr wrap="square">
            <a:spAutoFit/>
          </a:bodyPr>
          <a:p>
            <a:pPr marL="355600" indent="-355600" algn="just">
              <a:lnSpc>
                <a:spcPct val="150000"/>
              </a:lnSpc>
              <a:spcAft>
                <a:spcPts val="0"/>
              </a:spcAft>
              <a:tabLst>
                <a:tab pos="2700655"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(2022·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福建厦门双十学校质检</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研究者将对称叶片一半遮光，另一半照光处理。经过一段时间后，在对称部位截取同等面积</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实验处理前干重相同</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的叶片，烘干称重，用于相关速率的计算。不考虑光照条件对叶片呼吸速率的影响，下列说法正确的是</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460932" y="3370833"/>
            <a:ext cx="11598839" cy="2676525"/>
          </a:xfrm>
          <a:prstGeom prst="rect">
            <a:avLst/>
          </a:prstGeom>
        </p:spPr>
        <p:txBody>
          <a:bodyPr wrap="square">
            <a:spAutoFit/>
          </a:bodyPr>
          <a:p>
            <a:pPr algn="just">
              <a:lnSpc>
                <a:spcPct val="150000"/>
              </a:lnSpc>
              <a:spcAft>
                <a:spcPts val="0"/>
              </a:spcAft>
              <a:tabLst>
                <a:tab pos="2700655" algn="l"/>
              </a:tabLst>
            </a:pPr>
            <a:r>
              <a:rPr lang="en-US" altLang="zh-CN" sz="2800" b="1" kern="100">
                <a:latin typeface="Times New Roman" panose="02020603050405020304"/>
                <a:ea typeface="微软雅黑" panose="020B0503020204020204" pitchFamily="34" charset="-122"/>
                <a:cs typeface="Courier New" panose="02070309020205020404"/>
              </a:rPr>
              <a:t>A.</a:t>
            </a:r>
            <a:r>
              <a:rPr lang="zh-CN" altLang="zh-CN" sz="2800" b="1" kern="100" dirty="0">
                <a:latin typeface="Times New Roman" panose="02020603050405020304"/>
                <a:ea typeface="微软雅黑" panose="020B0503020204020204" pitchFamily="34" charset="-122"/>
                <a:cs typeface="Times New Roman" panose="02020603050405020304"/>
              </a:rPr>
              <a:t>遮光处理后叶绿体基质中</a:t>
            </a:r>
            <a:r>
              <a:rPr lang="en-US" altLang="zh-CN" sz="2800" b="1" kern="100" dirty="0">
                <a:latin typeface="Times New Roman" panose="02020603050405020304"/>
                <a:ea typeface="微软雅黑" panose="020B0503020204020204" pitchFamily="34" charset="-122"/>
                <a:cs typeface="Courier New" panose="02070309020205020404"/>
              </a:rPr>
              <a:t>C</a:t>
            </a:r>
            <a:r>
              <a:rPr lang="en-US" altLang="zh-CN" sz="2800" b="1" kern="100" baseline="-25000" dirty="0">
                <a:latin typeface="Times New Roman" panose="02020603050405020304"/>
                <a:ea typeface="微软雅黑" panose="020B0503020204020204" pitchFamily="34" charset="-122"/>
                <a:cs typeface="Courier New" panose="02070309020205020404"/>
              </a:rPr>
              <a:t>3</a:t>
            </a:r>
            <a:r>
              <a:rPr lang="zh-CN" altLang="zh-CN" sz="2800" b="1" kern="100" dirty="0">
                <a:latin typeface="Times New Roman" panose="02020603050405020304"/>
                <a:ea typeface="微软雅黑" panose="020B0503020204020204" pitchFamily="34" charset="-122"/>
                <a:cs typeface="Times New Roman" panose="02020603050405020304"/>
              </a:rPr>
              <a:t>的含量比照光处理后低</a:t>
            </a:r>
            <a:endParaRPr lang="zh-CN" altLang="zh-CN" sz="280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800" b="1" kern="100" dirty="0">
                <a:latin typeface="Times New Roman" panose="02020603050405020304"/>
                <a:ea typeface="微软雅黑" panose="020B0503020204020204" pitchFamily="34" charset="-122"/>
                <a:cs typeface="Courier New" panose="02070309020205020404"/>
              </a:rPr>
              <a:t>B.</a:t>
            </a:r>
            <a:r>
              <a:rPr lang="zh-CN" altLang="zh-CN" sz="2800" b="1" kern="100" dirty="0">
                <a:latin typeface="Times New Roman" panose="02020603050405020304"/>
                <a:ea typeface="微软雅黑" panose="020B0503020204020204" pitchFamily="34" charset="-122"/>
                <a:cs typeface="Times New Roman" panose="02020603050405020304"/>
              </a:rPr>
              <a:t>照光处理时类囊体薄膜上可发生</a:t>
            </a:r>
            <a:r>
              <a:rPr lang="en-US" altLang="zh-CN" sz="2800" b="1" kern="100" dirty="0">
                <a:latin typeface="Times New Roman" panose="02020603050405020304"/>
                <a:ea typeface="微软雅黑" panose="020B0503020204020204" pitchFamily="34" charset="-122"/>
                <a:cs typeface="Courier New" panose="02070309020205020404"/>
              </a:rPr>
              <a:t>NADP</a:t>
            </a:r>
            <a:r>
              <a:rPr lang="zh-CN" altLang="zh-CN" sz="2800" b="1" kern="100" baseline="30000" dirty="0">
                <a:latin typeface="Times New Roman" panose="02020603050405020304"/>
                <a:ea typeface="微软雅黑" panose="020B0503020204020204" pitchFamily="34" charset="-122"/>
                <a:cs typeface="Times New Roman" panose="02020603050405020304"/>
              </a:rPr>
              <a:t>＋</a:t>
            </a:r>
            <a:r>
              <a:rPr lang="zh-CN" altLang="zh-CN" sz="2800" b="1" kern="100" dirty="0">
                <a:latin typeface="Times New Roman" panose="02020603050405020304"/>
                <a:ea typeface="微软雅黑" panose="020B0503020204020204" pitchFamily="34" charset="-122"/>
                <a:cs typeface="Times New Roman" panose="02020603050405020304"/>
              </a:rPr>
              <a:t>与电子和</a:t>
            </a:r>
            <a:r>
              <a:rPr lang="en-US" altLang="zh-CN" sz="2800" b="1" kern="100" dirty="0">
                <a:latin typeface="Times New Roman" panose="02020603050405020304"/>
                <a:ea typeface="微软雅黑" panose="020B0503020204020204" pitchFamily="34" charset="-122"/>
                <a:cs typeface="Courier New" panose="02070309020205020404"/>
              </a:rPr>
              <a:t>H</a:t>
            </a:r>
            <a:r>
              <a:rPr lang="zh-CN" altLang="zh-CN" sz="2800" b="1" kern="100" baseline="30000" dirty="0">
                <a:latin typeface="Times New Roman" panose="02020603050405020304"/>
                <a:ea typeface="微软雅黑" panose="020B0503020204020204" pitchFamily="34" charset="-122"/>
                <a:cs typeface="Times New Roman" panose="02020603050405020304"/>
              </a:rPr>
              <a:t>＋</a:t>
            </a:r>
            <a:r>
              <a:rPr lang="zh-CN" altLang="zh-CN" sz="2800" b="1" kern="100" dirty="0">
                <a:latin typeface="Times New Roman" panose="02020603050405020304"/>
                <a:ea typeface="微软雅黑" panose="020B0503020204020204" pitchFamily="34" charset="-122"/>
                <a:cs typeface="Times New Roman" panose="02020603050405020304"/>
              </a:rPr>
              <a:t>结合</a:t>
            </a:r>
            <a:endParaRPr lang="zh-CN" altLang="zh-CN" sz="280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800" b="1" kern="100" dirty="0">
                <a:latin typeface="Times New Roman" panose="02020603050405020304"/>
                <a:ea typeface="微软雅黑" panose="020B0503020204020204" pitchFamily="34" charset="-122"/>
                <a:cs typeface="Courier New" panose="02070309020205020404"/>
              </a:rPr>
              <a:t>C.</a:t>
            </a:r>
            <a:r>
              <a:rPr lang="zh-CN" altLang="zh-CN" sz="2800" b="1" kern="100" dirty="0">
                <a:latin typeface="Times New Roman" panose="02020603050405020304"/>
                <a:ea typeface="微软雅黑" panose="020B0503020204020204" pitchFamily="34" charset="-122"/>
                <a:cs typeface="Times New Roman" panose="02020603050405020304"/>
              </a:rPr>
              <a:t>照光处理与遮光处理后叶片的干重差是由呼吸作用引起的</a:t>
            </a:r>
            <a:endParaRPr lang="zh-CN" altLang="zh-CN" sz="280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800" b="1" kern="100" dirty="0">
                <a:latin typeface="Times New Roman" panose="02020603050405020304"/>
                <a:ea typeface="微软雅黑" panose="020B0503020204020204" pitchFamily="34" charset="-122"/>
                <a:cs typeface="Courier New" panose="02070309020205020404"/>
              </a:rPr>
              <a:t>D.</a:t>
            </a:r>
            <a:r>
              <a:rPr lang="zh-CN" altLang="zh-CN" sz="2800" b="1" kern="100" dirty="0">
                <a:latin typeface="Times New Roman" panose="02020603050405020304"/>
                <a:ea typeface="微软雅黑" panose="020B0503020204020204" pitchFamily="34" charset="-122"/>
                <a:cs typeface="Times New Roman" panose="02020603050405020304"/>
              </a:rPr>
              <a:t>要计算光合作用速率还需测定同等面积叶片的初始干重</a:t>
            </a:r>
            <a:endParaRPr lang="zh-CN" altLang="zh-CN" sz="2800" b="1" kern="100" dirty="0">
              <a:effectLst/>
              <a:latin typeface="宋体" panose="02010600030101010101" pitchFamily="2" charset="-122"/>
              <a:cs typeface="Courier New" panose="02070309020205020404"/>
            </a:endParaRPr>
          </a:p>
        </p:txBody>
      </p:sp>
      <p:sp>
        <p:nvSpPr>
          <p:cNvPr id="4" name="矩形 3"/>
          <p:cNvSpPr/>
          <p:nvPr/>
        </p:nvSpPr>
        <p:spPr>
          <a:xfrm>
            <a:off x="8004478" y="2816835"/>
            <a:ext cx="441146" cy="553998"/>
          </a:xfrm>
          <a:prstGeom prst="rect">
            <a:avLst/>
          </a:prstGeom>
        </p:spPr>
        <p:txBody>
          <a:bodyPr wrap="none">
            <a:spAutoFit/>
          </a:bodyPr>
          <a:p>
            <a:r>
              <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rPr>
              <a:t>B</a:t>
            </a:r>
            <a:endPar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733732"/>
            <a:ext cx="11598839" cy="3017236"/>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遮光后，光反应停止，短时间内</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被还原成</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5</a:t>
            </a:r>
            <a:r>
              <a:rPr lang="zh-CN" altLang="zh-CN" sz="2600" b="1" kern="100" dirty="0">
                <a:latin typeface="Times New Roman" panose="02020603050405020304"/>
                <a:ea typeface="仿宋_GB2312"/>
                <a:cs typeface="Times New Roman" panose="02020603050405020304"/>
              </a:rPr>
              <a:t>的过程减弱乃至停止，而</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5</a:t>
            </a:r>
            <a:r>
              <a:rPr lang="zh-CN" altLang="zh-CN" sz="2600" b="1" kern="100" dirty="0">
                <a:latin typeface="Times New Roman" panose="02020603050405020304"/>
                <a:ea typeface="仿宋_GB2312"/>
                <a:cs typeface="Times New Roman" panose="02020603050405020304"/>
              </a:rPr>
              <a:t>固定</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的过程仍能继续，故遮光后</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含量会比照光时的</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含量高，</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错误；照光处理时类囊体薄膜上可产生</a:t>
            </a:r>
            <a:r>
              <a:rPr lang="en-US" altLang="zh-CN" sz="2600" b="1" kern="100" dirty="0">
                <a:latin typeface="Times New Roman" panose="02020603050405020304"/>
                <a:ea typeface="仿宋_GB2312"/>
                <a:cs typeface="Courier New" panose="02070309020205020404"/>
              </a:rPr>
              <a:t>NADPH</a:t>
            </a:r>
            <a:r>
              <a:rPr lang="zh-CN" altLang="zh-CN" sz="2600" b="1" kern="100" dirty="0">
                <a:latin typeface="Times New Roman" panose="02020603050405020304"/>
                <a:ea typeface="仿宋_GB2312"/>
                <a:cs typeface="Times New Roman" panose="02020603050405020304"/>
              </a:rPr>
              <a:t>，故可发生</a:t>
            </a:r>
            <a:r>
              <a:rPr lang="en-US" altLang="zh-CN" sz="2600" b="1" kern="100" dirty="0">
                <a:latin typeface="Times New Roman" panose="02020603050405020304"/>
                <a:ea typeface="仿宋_GB2312"/>
                <a:cs typeface="Courier New" panose="02070309020205020404"/>
              </a:rPr>
              <a:t>NADP</a:t>
            </a:r>
            <a:r>
              <a:rPr lang="zh-CN" altLang="zh-CN" sz="2600" b="1" kern="100" baseline="30000" dirty="0">
                <a:latin typeface="Times New Roman" panose="02020603050405020304"/>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与电子和</a:t>
            </a:r>
            <a:r>
              <a:rPr lang="en-US" altLang="zh-CN" sz="2600" b="1" kern="100" dirty="0">
                <a:latin typeface="Times New Roman" panose="02020603050405020304"/>
                <a:ea typeface="仿宋_GB2312"/>
                <a:cs typeface="Courier New" panose="02070309020205020404"/>
              </a:rPr>
              <a:t>H</a:t>
            </a:r>
            <a:r>
              <a:rPr lang="zh-CN" altLang="zh-CN" sz="2600" b="1" kern="100" baseline="30000" dirty="0">
                <a:latin typeface="Times New Roman" panose="02020603050405020304"/>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结合，</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正确；照光处理后与遮光处理后叶片的干重差</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单位时间内</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是真光合作用速率，因此不需要测定同等面积叶片的初始干重，</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错误。</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5492" y="307"/>
            <a:ext cx="11598839" cy="1641475"/>
          </a:xfrm>
          <a:prstGeom prst="rect">
            <a:avLst/>
          </a:prstGeom>
        </p:spPr>
        <p:txBody>
          <a:bodyPr wrap="square">
            <a:spAutoFit/>
          </a:bodyPr>
          <a:p>
            <a:pPr algn="just" defTabSz="914400" fontAlgn="auto">
              <a:lnSpc>
                <a:spcPct val="120000"/>
              </a:lnSpc>
              <a:spcAft>
                <a:spcPts val="0"/>
              </a:spcAft>
              <a:tabLst>
                <a:tab pos="2700655" algn="l"/>
              </a:tabLst>
            </a:pP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　叶圆片称重法</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测定有机物的变化量</a:t>
            </a:r>
            <a:endPar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本方法通过测定单位时间、单位面积叶片中淀粉的生成量，如图所示以有机物的变化量测定光合速率</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为叶圆片面积</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098" name="Picture 2" descr="S32B"/>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6175" y="1787525"/>
            <a:ext cx="8435975" cy="31038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5492" y="4086588"/>
            <a:ext cx="11598839" cy="2491740"/>
          </a:xfrm>
          <a:prstGeom prst="rect">
            <a:avLst/>
          </a:prstGeom>
        </p:spPr>
        <p:txBody>
          <a:bodyPr wrap="square">
            <a:spAutoFit/>
          </a:bodyPr>
          <a:p>
            <a:pPr algn="just">
              <a:lnSpc>
                <a:spcPct val="150000"/>
              </a:lnSpc>
              <a:spcAft>
                <a:spcPts val="0"/>
              </a:spcAft>
              <a:tabLst>
                <a:tab pos="2700655" algn="l"/>
              </a:tabLst>
            </a:pPr>
            <a:r>
              <a:rPr lang="zh-CN" altLang="zh-CN" sz="2600" b="1" kern="100" dirty="0">
                <a:solidFill>
                  <a:srgbClr val="FF0000"/>
                </a:solidFill>
                <a:latin typeface="Times New Roman" panose="02020603050405020304"/>
                <a:ea typeface="微软雅黑" panose="020B0503020204020204" pitchFamily="34" charset="-122"/>
                <a:cs typeface="Times New Roman" panose="02020603050405020304"/>
              </a:rPr>
              <a:t>结果分析</a:t>
            </a:r>
            <a:endParaRPr lang="zh-CN" altLang="zh-CN" sz="1050" b="1" kern="100" dirty="0">
              <a:solidFill>
                <a:srgbClr val="FF0000"/>
              </a:solidFill>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b="1" kern="100" dirty="0">
                <a:latin typeface="Times New Roman" panose="02020603050405020304"/>
                <a:ea typeface="微软雅黑" panose="020B0503020204020204" pitchFamily="34" charset="-122"/>
                <a:cs typeface="Times New Roman" panose="02020603050405020304"/>
              </a:rPr>
              <a:t>净光合速率＝</a:t>
            </a:r>
            <a:r>
              <a:rPr lang="en-US" altLang="zh-CN" sz="2600" b="1" kern="100" dirty="0">
                <a:latin typeface="Times New Roman" panose="02020603050405020304"/>
                <a:ea typeface="微软雅黑" panose="020B0503020204020204" pitchFamily="34" charset="-122"/>
                <a:cs typeface="Courier New" panose="02070309020205020404"/>
              </a:rPr>
              <a:t>(</a:t>
            </a:r>
            <a:r>
              <a:rPr lang="en-US" altLang="zh-CN" sz="2600" b="1" i="1" kern="100" dirty="0">
                <a:latin typeface="Times New Roman" panose="02020603050405020304"/>
                <a:ea typeface="微软雅黑" panose="020B0503020204020204" pitchFamily="34" charset="-122"/>
                <a:cs typeface="Courier New" panose="02070309020205020404"/>
              </a:rPr>
              <a:t>z</a:t>
            </a:r>
            <a:r>
              <a:rPr lang="zh-CN" altLang="zh-CN" sz="2600" b="1" kern="100" dirty="0">
                <a:latin typeface="Times New Roman" panose="02020603050405020304"/>
                <a:ea typeface="微软雅黑" panose="020B0503020204020204" pitchFamily="34" charset="-122"/>
                <a:cs typeface="Times New Roman" panose="02020603050405020304"/>
              </a:rPr>
              <a:t>－</a:t>
            </a:r>
            <a:r>
              <a:rPr lang="en-US" altLang="zh-CN" sz="2600" b="1" i="1" kern="100" dirty="0">
                <a:latin typeface="Times New Roman" panose="02020603050405020304"/>
                <a:ea typeface="微软雅黑" panose="020B0503020204020204" pitchFamily="34" charset="-122"/>
                <a:cs typeface="Courier New" panose="02070309020205020404"/>
              </a:rPr>
              <a:t>y</a:t>
            </a:r>
            <a:r>
              <a:rPr lang="en-US" altLang="zh-CN" sz="2600" b="1" kern="100" dirty="0">
                <a:latin typeface="Times New Roman" panose="02020603050405020304"/>
                <a:ea typeface="微软雅黑" panose="020B0503020204020204" pitchFamily="34" charset="-122"/>
                <a:cs typeface="Courier New" panose="02070309020205020404"/>
              </a:rPr>
              <a:t>)/2</a:t>
            </a:r>
            <a:r>
              <a:rPr lang="en-US" altLang="zh-CN" sz="2600" b="1" i="1" kern="100" dirty="0">
                <a:latin typeface="Times New Roman" panose="02020603050405020304"/>
                <a:ea typeface="微软雅黑" panose="020B0503020204020204" pitchFamily="34" charset="-122"/>
                <a:cs typeface="Courier New" panose="02070309020205020404"/>
              </a:rPr>
              <a:t>S</a:t>
            </a:r>
            <a:r>
              <a:rPr lang="zh-CN" altLang="zh-CN" sz="2600" b="1" kern="100" dirty="0">
                <a:latin typeface="Times New Roman" panose="02020603050405020304"/>
                <a:ea typeface="微软雅黑" panose="020B0503020204020204" pitchFamily="34" charset="-122"/>
                <a:cs typeface="Times New Roman" panose="02020603050405020304"/>
              </a:rPr>
              <a:t>；</a:t>
            </a:r>
            <a:endParaRPr lang="zh-CN" altLang="zh-CN" sz="105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b="1" kern="100" dirty="0">
                <a:latin typeface="Times New Roman" panose="02020603050405020304"/>
                <a:ea typeface="微软雅黑" panose="020B0503020204020204" pitchFamily="34" charset="-122"/>
                <a:cs typeface="Times New Roman" panose="02020603050405020304"/>
              </a:rPr>
              <a:t>呼吸速率＝</a:t>
            </a:r>
            <a:r>
              <a:rPr lang="en-US" altLang="zh-CN" sz="2600" b="1" kern="100" dirty="0">
                <a:latin typeface="Times New Roman" panose="02020603050405020304"/>
                <a:ea typeface="微软雅黑" panose="020B0503020204020204" pitchFamily="34" charset="-122"/>
                <a:cs typeface="Courier New" panose="02070309020205020404"/>
              </a:rPr>
              <a:t>(</a:t>
            </a:r>
            <a:r>
              <a:rPr lang="en-US" altLang="zh-CN" sz="2600" b="1" i="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a:t>
            </a:r>
            <a:r>
              <a:rPr lang="en-US" altLang="zh-CN" sz="2600" b="1" i="1" kern="100" dirty="0">
                <a:latin typeface="Times New Roman" panose="02020603050405020304"/>
                <a:ea typeface="微软雅黑" panose="020B0503020204020204" pitchFamily="34" charset="-122"/>
                <a:cs typeface="Courier New" panose="02070309020205020404"/>
              </a:rPr>
              <a:t>y</a:t>
            </a:r>
            <a:r>
              <a:rPr lang="en-US" altLang="zh-CN" sz="2600" b="1" kern="100" dirty="0">
                <a:latin typeface="Times New Roman" panose="02020603050405020304"/>
                <a:ea typeface="微软雅黑" panose="020B0503020204020204" pitchFamily="34" charset="-122"/>
                <a:cs typeface="Courier New" panose="02070309020205020404"/>
              </a:rPr>
              <a:t>)/2</a:t>
            </a:r>
            <a:r>
              <a:rPr lang="en-US" altLang="zh-CN" sz="2600" b="1" i="1" kern="100" dirty="0">
                <a:latin typeface="Times New Roman" panose="02020603050405020304"/>
                <a:ea typeface="微软雅黑" panose="020B0503020204020204" pitchFamily="34" charset="-122"/>
                <a:cs typeface="Courier New" panose="02070309020205020404"/>
              </a:rPr>
              <a:t>S</a:t>
            </a:r>
            <a:r>
              <a:rPr lang="zh-CN" altLang="zh-CN" sz="2600" b="1" kern="100" dirty="0">
                <a:latin typeface="Times New Roman" panose="02020603050405020304"/>
                <a:ea typeface="微软雅黑" panose="020B0503020204020204" pitchFamily="34" charset="-122"/>
                <a:cs typeface="Times New Roman" panose="02020603050405020304"/>
              </a:rPr>
              <a:t>；</a:t>
            </a:r>
            <a:endParaRPr lang="zh-CN" altLang="zh-CN" sz="1050" b="1"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b="1" kern="100" dirty="0">
                <a:latin typeface="Times New Roman" panose="02020603050405020304"/>
                <a:ea typeface="微软雅黑" panose="020B0503020204020204" pitchFamily="34" charset="-122"/>
                <a:cs typeface="Times New Roman" panose="02020603050405020304"/>
              </a:rPr>
              <a:t>总光合速率＝净光合速率＋呼吸速率＝</a:t>
            </a:r>
            <a:r>
              <a:rPr lang="en-US" altLang="zh-CN" sz="2600" b="1" kern="100" dirty="0">
                <a:latin typeface="Times New Roman" panose="02020603050405020304"/>
                <a:ea typeface="微软雅黑" panose="020B0503020204020204" pitchFamily="34" charset="-122"/>
                <a:cs typeface="Courier New" panose="02070309020205020404"/>
              </a:rPr>
              <a:t>(</a:t>
            </a:r>
            <a:r>
              <a:rPr lang="en-US" altLang="zh-CN" sz="2600" b="1" i="1" kern="100" dirty="0">
                <a:latin typeface="Times New Roman" panose="02020603050405020304"/>
                <a:ea typeface="微软雅黑" panose="020B0503020204020204" pitchFamily="34" charset="-122"/>
                <a:cs typeface="Courier New" panose="02070309020205020404"/>
              </a:rPr>
              <a:t>x</a:t>
            </a:r>
            <a:r>
              <a:rPr lang="zh-CN" altLang="zh-CN" sz="2600" b="1" kern="100" dirty="0">
                <a:latin typeface="Times New Roman" panose="02020603050405020304"/>
                <a:ea typeface="微软雅黑" panose="020B0503020204020204" pitchFamily="34" charset="-122"/>
                <a:cs typeface="Times New Roman" panose="02020603050405020304"/>
              </a:rPr>
              <a:t>＋</a:t>
            </a:r>
            <a:r>
              <a:rPr lang="en-US" altLang="zh-CN" sz="2600" b="1" i="1" kern="100" dirty="0">
                <a:latin typeface="Times New Roman" panose="02020603050405020304"/>
                <a:ea typeface="微软雅黑" panose="020B0503020204020204" pitchFamily="34" charset="-122"/>
                <a:cs typeface="Courier New" panose="02070309020205020404"/>
              </a:rPr>
              <a:t>z</a:t>
            </a:r>
            <a:r>
              <a:rPr lang="zh-CN" altLang="zh-CN" sz="2600" b="1" kern="100" dirty="0">
                <a:latin typeface="Times New Roman" panose="02020603050405020304"/>
                <a:ea typeface="微软雅黑" panose="020B0503020204020204" pitchFamily="34" charset="-122"/>
                <a:cs typeface="Times New Roman" panose="02020603050405020304"/>
              </a:rPr>
              <a:t>－</a:t>
            </a:r>
            <a:r>
              <a:rPr lang="en-US" altLang="zh-CN" sz="2600" b="1" kern="100" dirty="0">
                <a:latin typeface="Times New Roman" panose="02020603050405020304"/>
                <a:ea typeface="微软雅黑" panose="020B0503020204020204" pitchFamily="34" charset="-122"/>
                <a:cs typeface="Courier New" panose="02070309020205020404"/>
              </a:rPr>
              <a:t>2</a:t>
            </a:r>
            <a:r>
              <a:rPr lang="en-US" altLang="zh-CN" sz="2600" b="1" i="1" kern="100" dirty="0">
                <a:latin typeface="Times New Roman" panose="02020603050405020304"/>
                <a:ea typeface="微软雅黑" panose="020B0503020204020204" pitchFamily="34" charset="-122"/>
                <a:cs typeface="Courier New" panose="02070309020205020404"/>
              </a:rPr>
              <a:t>y</a:t>
            </a:r>
            <a:r>
              <a:rPr lang="en-US" altLang="zh-CN" sz="2600" b="1" kern="100" dirty="0">
                <a:latin typeface="Times New Roman" panose="02020603050405020304"/>
                <a:ea typeface="微软雅黑" panose="020B0503020204020204" pitchFamily="34" charset="-122"/>
                <a:cs typeface="Courier New" panose="02070309020205020404"/>
              </a:rPr>
              <a:t>)/2</a:t>
            </a:r>
            <a:r>
              <a:rPr lang="en-US" altLang="zh-CN" sz="2600" b="1" i="1" kern="100" dirty="0">
                <a:latin typeface="Times New Roman" panose="02020603050405020304"/>
                <a:ea typeface="微软雅黑" panose="020B0503020204020204" pitchFamily="34" charset="-122"/>
                <a:cs typeface="Courier New" panose="02070309020205020404"/>
              </a:rPr>
              <a:t>S</a:t>
            </a:r>
            <a:r>
              <a:rPr lang="zh-CN" altLang="zh-CN" sz="2600" b="1" kern="100" dirty="0">
                <a:latin typeface="Times New Roman" panose="02020603050405020304"/>
                <a:ea typeface="微软雅黑" panose="020B0503020204020204" pitchFamily="34" charset="-122"/>
                <a:cs typeface="Times New Roman" panose="02020603050405020304"/>
              </a:rPr>
              <a:t>。</a:t>
            </a:r>
            <a:endParaRPr lang="zh-CN" altLang="zh-CN" sz="1050" b="1" kern="100" dirty="0">
              <a:effectLst/>
              <a:latin typeface="宋体" panose="02010600030101010101" pitchFamily="2" charset="-122"/>
              <a:cs typeface="Courier New" panose="02070309020205020404"/>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307"/>
            <a:ext cx="11598839" cy="1641475"/>
          </a:xfrm>
          <a:prstGeom prst="rect">
            <a:avLst/>
          </a:prstGeom>
        </p:spPr>
        <p:txBody>
          <a:bodyPr wrap="square">
            <a:spAutoFit/>
          </a:bodyPr>
          <a:p>
            <a:pPr marL="355600" indent="-355600" algn="just" fontAlgn="auto">
              <a:lnSpc>
                <a:spcPct val="120000"/>
              </a:lnSpc>
              <a:spcAft>
                <a:spcPts val="0"/>
              </a:spcAft>
              <a:tabLst>
                <a:tab pos="2700655"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dirty="0">
                <a:latin typeface="Times New Roman" panose="02020603050405020304"/>
                <a:ea typeface="微软雅黑" panose="020B0503020204020204" pitchFamily="34" charset="-122"/>
                <a:cs typeface="Times New Roman" panose="02020603050405020304"/>
              </a:rPr>
              <a:t>　在同一天时间里，从经过饥饿处理的植物的同一叶片上陆续取下面积相同的叶圆片，称取其质量，实验情况如图所示。在不考虑叶片内有机物向其他部位转移的情况下进行分析，其中错误的是</a:t>
            </a:r>
            <a:r>
              <a:rPr lang="en-US" altLang="zh-CN" sz="2800" b="1" kern="100" dirty="0">
                <a:latin typeface="Times New Roman" panose="02020603050405020304"/>
                <a:ea typeface="微软雅黑" panose="020B0503020204020204" pitchFamily="34" charset="-12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　　</a:t>
            </a:r>
            <a:r>
              <a:rPr lang="en-US" altLang="zh-CN" sz="2800" b="1" kern="100" dirty="0">
                <a:latin typeface="Times New Roman" panose="02020603050405020304"/>
                <a:ea typeface="微软雅黑" panose="020B0503020204020204" pitchFamily="34" charset="-122"/>
                <a:cs typeface="Courier New" panose="02070309020205020404"/>
              </a:rPr>
              <a:t>)</a:t>
            </a:r>
            <a:endParaRPr lang="zh-CN" altLang="zh-CN" sz="2800" b="1" kern="100" dirty="0">
              <a:effectLst/>
              <a:latin typeface="宋体" panose="02010600030101010101" pitchFamily="2" charset="-122"/>
              <a:cs typeface="Courier New" panose="02070309020205020404"/>
            </a:endParaRPr>
          </a:p>
        </p:txBody>
      </p:sp>
      <p:pic>
        <p:nvPicPr>
          <p:cNvPr id="5122" name="Picture 2" descr="1W28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1000" y="1473723"/>
            <a:ext cx="7761615" cy="2557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838189" y="1087601"/>
            <a:ext cx="461986" cy="553998"/>
          </a:xfrm>
          <a:prstGeom prst="rect">
            <a:avLst/>
          </a:prstGeom>
        </p:spPr>
        <p:txBody>
          <a:bodyPr wrap="none">
            <a:spAutoFit/>
          </a:bodyPr>
          <a:p>
            <a:r>
              <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rPr>
              <a:t>D</a:t>
            </a:r>
            <a:endPar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endParaRPr>
          </a:p>
        </p:txBody>
      </p:sp>
      <p:sp>
        <p:nvSpPr>
          <p:cNvPr id="2" name="矩形 1"/>
          <p:cNvSpPr/>
          <p:nvPr/>
        </p:nvSpPr>
        <p:spPr>
          <a:xfrm>
            <a:off x="296545" y="3889375"/>
            <a:ext cx="10640060" cy="2968625"/>
          </a:xfrm>
          <a:prstGeom prst="rect">
            <a:avLst/>
          </a:prstGeom>
        </p:spPr>
        <p:txBody>
          <a:bodyPr wrap="square">
            <a:spAutoFit/>
          </a:bodyPr>
          <a:p>
            <a:pPr algn="just" defTabSz="914400" fontAlgn="auto">
              <a:lnSpc>
                <a:spcPct val="120000"/>
              </a:lnSpc>
              <a:spcAft>
                <a:spcPts val="0"/>
              </a:spcAft>
              <a:tabLst>
                <a:tab pos="2700655" algn="l"/>
              </a:tabLst>
            </a:pPr>
            <a:r>
              <a:rPr lang="en-US" altLang="zh-CN" sz="26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叶圆片</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比叶圆片</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重</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B.(y</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x)g</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可代表从上午</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时到下午</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时光合作用中有机物的净增加量</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在下午</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时至晚上</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时这段时间内，呼吸作用消耗有机物的量可表示为</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z)g</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假使全天温度保持不变，则从上午</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时到下午</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时，一个叶圆片制造的有机物为</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zh-CN" sz="26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kern="100" dirty="0">
                <a:latin typeface="微软雅黑" panose="020B0503020204020204" pitchFamily="34" charset="-122"/>
                <a:ea typeface="微软雅黑" panose="020B0503020204020204" pitchFamily="34" charset="-122"/>
                <a:cs typeface="微软雅黑" panose="020B0503020204020204" pitchFamily="34" charset="-122"/>
              </a:rPr>
              <a:t>x)g</a:t>
            </a:r>
            <a:endParaRPr lang="zh-CN" altLang="zh-CN" sz="105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33732"/>
            <a:ext cx="11598839" cy="4817729"/>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经过了光合作用，比在饥饿处理下的叶片多积累了一些有机物，因此</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比</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重，</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x)g</a:t>
            </a:r>
            <a:r>
              <a:rPr lang="zh-CN" altLang="zh-CN" sz="2600" b="1" kern="100" dirty="0">
                <a:latin typeface="Times New Roman" panose="02020603050405020304"/>
                <a:ea typeface="仿宋_GB2312"/>
                <a:cs typeface="Times New Roman" panose="02020603050405020304"/>
              </a:rPr>
              <a:t>可代表从上午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时光合作用中有机物的净增加量，</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时到晚上</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时都在黑暗中，植物叶片只进行呼吸作用，</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z)g</a:t>
            </a:r>
            <a:r>
              <a:rPr lang="zh-CN" altLang="zh-CN" sz="2600" b="1" kern="100" dirty="0">
                <a:latin typeface="Times New Roman" panose="02020603050405020304"/>
                <a:ea typeface="仿宋_GB2312"/>
                <a:cs typeface="Times New Roman" panose="02020603050405020304"/>
              </a:rPr>
              <a:t>表示这</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正确；</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x)g</a:t>
            </a:r>
            <a:r>
              <a:rPr lang="zh-CN" altLang="zh-CN" sz="2600" b="1" kern="100" dirty="0">
                <a:latin typeface="Times New Roman" panose="02020603050405020304"/>
                <a:ea typeface="仿宋_GB2312"/>
                <a:cs typeface="Times New Roman" panose="02020603050405020304"/>
              </a:rPr>
              <a:t>可代表从上午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时光合作用中有机物的净增加量，</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z)g</a:t>
            </a:r>
            <a:r>
              <a:rPr lang="zh-CN" altLang="zh-CN" sz="2600" b="1" kern="100" dirty="0">
                <a:latin typeface="Times New Roman" panose="02020603050405020304"/>
                <a:ea typeface="仿宋_GB2312"/>
                <a:cs typeface="Times New Roman" panose="02020603050405020304"/>
              </a:rPr>
              <a:t>表示这</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个小时呼吸消耗的有机物的量，所以从上午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时，一个叶圆片制造的有机物＝</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个小时内有机物的净增加量＋</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2y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错误。</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14857" y="101272"/>
            <a:ext cx="11598839" cy="3969385"/>
          </a:xfrm>
          <a:prstGeom prst="rect">
            <a:avLst/>
          </a:prstGeom>
        </p:spPr>
        <p:txBody>
          <a:bodyPr wrap="square">
            <a:spAutoFit/>
          </a:bodyPr>
          <a:p>
            <a:pPr algn="just">
              <a:lnSpc>
                <a:spcPct val="150000"/>
              </a:lnSpc>
              <a:spcAft>
                <a:spcPts val="0"/>
              </a:spcAft>
              <a:tabLst>
                <a:tab pos="2700655" algn="l"/>
              </a:tabLst>
            </a:pP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　叶圆片上浮法</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定性检测</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释放速率</a:t>
            </a:r>
            <a:endPar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700655" algn="l"/>
              </a:tabLst>
            </a:pP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      通过利用真空技术排出叶肉细胞间隙中的空气，充以水分，使叶片沉于水中；在光合作用过程中，植物吸收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放出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在水中的溶解度很小而在细胞间积累，结果使原来下沉的叶片上浮。</a:t>
            </a:r>
            <a:r>
              <a:rPr lang="zh-CN"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根据在相同时间内上浮叶片数目的多少</a:t>
            </a:r>
            <a:r>
              <a:rPr lang="en-US"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或者叶片全部上浮所需时间的长短</a:t>
            </a:r>
            <a:r>
              <a:rPr lang="en-US" altLang="zh-CN" sz="2800" b="1"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，即能比较光合作用强度的大小。</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41605" y="220980"/>
            <a:ext cx="11951335" cy="2030095"/>
          </a:xfrm>
          <a:prstGeom prst="rect">
            <a:avLst/>
          </a:prstGeom>
        </p:spPr>
        <p:txBody>
          <a:bodyPr wrap="square">
            <a:spAutoFit/>
          </a:bodyPr>
          <a:p>
            <a:pPr marL="355600" indent="-355600" algn="just">
              <a:lnSpc>
                <a:spcPct val="150000"/>
              </a:lnSpc>
              <a:spcAft>
                <a:spcPts val="0"/>
              </a:spcAft>
              <a:tabLst>
                <a:tab pos="2700655"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dirty="0">
                <a:latin typeface="Times New Roman" panose="02020603050405020304"/>
                <a:ea typeface="微软雅黑" panose="020B0503020204020204" pitchFamily="34" charset="-122"/>
                <a:cs typeface="Times New Roman" panose="02020603050405020304"/>
              </a:rPr>
              <a:t>　</a:t>
            </a:r>
            <a:r>
              <a:rPr lang="en-US" altLang="zh-CN" sz="2800" b="1" kern="100" dirty="0">
                <a:latin typeface="Times New Roman" panose="02020603050405020304"/>
                <a:ea typeface="楷体_GB2312"/>
                <a:cs typeface="Courier New" panose="02070309020205020404"/>
              </a:rPr>
              <a:t>(2021·</a:t>
            </a:r>
            <a:r>
              <a:rPr lang="zh-CN" altLang="zh-CN" sz="2800" b="1" kern="100" dirty="0">
                <a:latin typeface="Times New Roman" panose="02020603050405020304"/>
                <a:ea typeface="楷体_GB2312"/>
                <a:cs typeface="Times New Roman" panose="02020603050405020304"/>
              </a:rPr>
              <a:t>南京一模</a:t>
            </a:r>
            <a:r>
              <a:rPr lang="en-US" altLang="zh-CN" sz="2800" b="1" kern="100" dirty="0">
                <a:latin typeface="Times New Roman" panose="02020603050405020304"/>
                <a:ea typeface="楷体_GB231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利用装置甲，在相同条件下分别将绿色植物</a:t>
            </a:r>
            <a:r>
              <a:rPr lang="en-US" altLang="zh-CN" sz="2800" b="1" kern="100" dirty="0">
                <a:latin typeface="Times New Roman" panose="02020603050405020304"/>
                <a:ea typeface="微软雅黑" panose="020B0503020204020204" pitchFamily="34" charset="-122"/>
                <a:cs typeface="Courier New" panose="02070309020205020404"/>
              </a:rPr>
              <a:t>E</a:t>
            </a:r>
            <a:r>
              <a:rPr lang="zh-CN" altLang="zh-CN" sz="2800" b="1" kern="100" dirty="0">
                <a:latin typeface="Times New Roman" panose="02020603050405020304"/>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F</a:t>
            </a:r>
            <a:r>
              <a:rPr lang="zh-CN" altLang="zh-CN" sz="2800" b="1" kern="100" dirty="0">
                <a:latin typeface="Times New Roman" panose="02020603050405020304"/>
                <a:ea typeface="微软雅黑" panose="020B0503020204020204" pitchFamily="34" charset="-122"/>
                <a:cs typeface="Times New Roman" panose="02020603050405020304"/>
              </a:rPr>
              <a:t>的叶片制成大小相同的叶圆片，抽出空气，进行光合作用速率测定。图乙是利用装置甲测得的数据绘制成的坐标图。下列叙述正确的是</a:t>
            </a:r>
            <a:r>
              <a:rPr lang="en-US" altLang="zh-CN" sz="2800" b="1" kern="100" dirty="0">
                <a:latin typeface="Times New Roman" panose="02020603050405020304"/>
                <a:ea typeface="微软雅黑" panose="020B0503020204020204" pitchFamily="34" charset="-12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　　</a:t>
            </a:r>
            <a:r>
              <a:rPr lang="en-US" altLang="zh-CN" sz="2800" b="1" kern="100" dirty="0">
                <a:latin typeface="Times New Roman" panose="02020603050405020304"/>
                <a:ea typeface="微软雅黑" panose="020B0503020204020204" pitchFamily="34" charset="-122"/>
                <a:cs typeface="Courier New" panose="02070309020205020404"/>
              </a:rPr>
              <a:t>)</a:t>
            </a:r>
            <a:endParaRPr lang="zh-CN" altLang="zh-CN" sz="2800" b="1" kern="100" dirty="0">
              <a:effectLst/>
              <a:latin typeface="宋体" panose="02010600030101010101" pitchFamily="2" charset="-122"/>
              <a:cs typeface="Courier New" panose="02070309020205020404"/>
            </a:endParaRPr>
          </a:p>
        </p:txBody>
      </p:sp>
      <p:pic>
        <p:nvPicPr>
          <p:cNvPr id="6146" name="Picture 2" descr="B309"/>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550" y="2378075"/>
            <a:ext cx="7261225" cy="39522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14" y="477432"/>
            <a:ext cx="12110382" cy="1412875"/>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甲表示水稻的叶肉细胞在光照强度分别为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时，单位时间内</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spc="-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释放量和</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spc="-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产生总量的变化。图乙表示蓝藻光合速率与光照强度的关系，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下列说法正确的是（    ）</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48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520479" y="1890045"/>
            <a:ext cx="6571668" cy="342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64922" y="1988452"/>
            <a:ext cx="5207306" cy="4399915"/>
          </a:xfrm>
          <a:prstGeom prst="rect">
            <a:avLst/>
          </a:prstGeom>
          <a:noFill/>
        </p:spPr>
        <p:txBody>
          <a:bodyPr wrap="square" rtlCol="0" anchor="t">
            <a:spAutoFit/>
          </a:bodyPr>
          <a:lstStyle/>
          <a:p>
            <a:pPr algn="just" defTabSz="1218565" fontAlgn="auto">
              <a:lnSpc>
                <a:spcPct val="10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图甲中，光照强度为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时，光合速率等于呼吸速率</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1218565" fontAlgn="auto">
              <a:lnSpc>
                <a:spcPct val="10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图甲中，光照强度为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时，单位时间内细胞从周围吸收</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个单位的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1218565" fontAlgn="auto">
              <a:lnSpc>
                <a:spcPct val="10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sym typeface="+mn-ea"/>
              </a:rPr>
              <a:t>图乙中，当光照强度为</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sym typeface="+mn-ea"/>
              </a:rPr>
              <a:t>时，细胞中产生</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sym typeface="+mn-ea"/>
              </a:rPr>
              <a:t>ATP</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sym typeface="+mn-ea"/>
              </a:rPr>
              <a:t>的场所有细胞质基质</a:t>
            </a:r>
            <a:r>
              <a:rPr lang="zh-CN"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线粒体</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和叶绿体</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1218565" fontAlgn="auto">
              <a:lnSpc>
                <a:spcPct val="100000"/>
              </a:lnSpc>
              <a:spcAft>
                <a:spcPct val="0"/>
              </a:spcAft>
              <a:tabLst>
                <a:tab pos="2430780" algn="l"/>
              </a:tabLs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图乙中，限制</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f</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g</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点光合作用速率的因素主要是光照强度</a:t>
            </a:r>
            <a:endParaRPr lang="zh-CN" altLang="en-US" sz="2800"/>
          </a:p>
        </p:txBody>
      </p:sp>
      <p:sp>
        <p:nvSpPr>
          <p:cNvPr id="4" name="文本框 3"/>
          <p:cNvSpPr txBox="1"/>
          <p:nvPr/>
        </p:nvSpPr>
        <p:spPr>
          <a:xfrm>
            <a:off x="3288232" y="1340872"/>
            <a:ext cx="679324" cy="521970"/>
          </a:xfrm>
          <a:prstGeom prst="rect">
            <a:avLst/>
          </a:prstGeom>
          <a:noFill/>
        </p:spPr>
        <p:txBody>
          <a:bodyPr wrap="square" rtlCol="0" anchor="t">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B</a:t>
            </a:r>
            <a:endParaRPr lang="en-US" altLang="zh-CN" sz="2800" b="1" kern="10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55625" y="3779520"/>
            <a:ext cx="11080750" cy="3192145"/>
          </a:xfrm>
          <a:prstGeom prst="rect">
            <a:avLst/>
          </a:prstGeom>
        </p:spPr>
        <p:txBody>
          <a:bodyPr wrap="square">
            <a:spAutoFit/>
          </a:bodyPr>
          <a:p>
            <a:pPr algn="just" defTabSz="914400" fontAlgn="auto">
              <a:lnSpc>
                <a:spcPct val="120000"/>
              </a:lnSpc>
              <a:spcAft>
                <a:spcPts val="0"/>
              </a:spcAft>
              <a:tabLst>
                <a:tab pos="270065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从图乙可看出，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植物适合在较强光照下生长</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800" b="1" kern="100" dirty="0" err="1">
                <a:latin typeface="微软雅黑" panose="020B0503020204020204" pitchFamily="34" charset="-122"/>
                <a:ea typeface="微软雅黑" panose="020B0503020204020204" pitchFamily="34" charset="-122"/>
                <a:cs typeface="微软雅黑" panose="020B0503020204020204" pitchFamily="34" charset="-122"/>
              </a:rPr>
              <a:t>klx</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时，装置甲中放置植物</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的叶圆片进行测定时，液滴不移动</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3 </a:t>
            </a:r>
            <a:r>
              <a:rPr lang="en-US" altLang="zh-CN" sz="2800" b="1" kern="100" dirty="0" err="1">
                <a:latin typeface="微软雅黑" panose="020B0503020204020204" pitchFamily="34" charset="-122"/>
                <a:ea typeface="微软雅黑" panose="020B0503020204020204" pitchFamily="34" charset="-122"/>
                <a:cs typeface="微软雅黑" panose="020B0503020204020204" pitchFamily="34" charset="-122"/>
              </a:rPr>
              <a:t>klx</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两种植物的叶圆片产生氧气的速率相等</a:t>
            </a:r>
            <a:endPar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700655"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6 </a:t>
            </a:r>
            <a:r>
              <a:rPr lang="en-US" altLang="zh-CN" sz="2800" b="1" kern="100" dirty="0" err="1">
                <a:latin typeface="微软雅黑" panose="020B0503020204020204" pitchFamily="34" charset="-122"/>
                <a:ea typeface="微软雅黑" panose="020B0503020204020204" pitchFamily="34" charset="-122"/>
                <a:cs typeface="微软雅黑" panose="020B0503020204020204" pitchFamily="34" charset="-122"/>
              </a:rPr>
              <a:t>klx</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时，装置甲中</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植物叶圆片比</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植物叶圆片浮到液面所需时间短</a:t>
            </a:r>
            <a:endParaRPr lang="zh-CN" altLang="zh-CN" sz="28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146" name="Picture 2" descr="B309"/>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0"/>
            <a:ext cx="7261225" cy="39522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483354" y="1595854"/>
            <a:ext cx="461986" cy="553998"/>
          </a:xfrm>
          <a:prstGeom prst="rect">
            <a:avLst/>
          </a:prstGeom>
        </p:spPr>
        <p:txBody>
          <a:bodyPr wrap="none">
            <a:spAutoFit/>
          </a:bodyPr>
          <a:p>
            <a:r>
              <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rPr>
              <a:t>D</a:t>
            </a:r>
            <a:endParaRPr lang="en-US" altLang="zh-CN" sz="3000" b="1" kern="100" dirty="0" smtClean="0">
              <a:solidFill>
                <a:srgbClr val="FF0000"/>
              </a:solidFill>
              <a:latin typeface="Times New Roman" panose="02020603050405020304"/>
              <a:ea typeface="微软雅黑" panose="020B0503020204020204" pitchFamily="34" charset="-122"/>
              <a:cs typeface="Courier New" panose="02070309020205020404"/>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8783" y="612537"/>
            <a:ext cx="11598839" cy="5417893"/>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　</a:t>
            </a:r>
            <a:r>
              <a:rPr lang="zh-CN" altLang="zh-CN" sz="2600" b="1" kern="100">
                <a:latin typeface="Times New Roman" panose="02020603050405020304"/>
                <a:ea typeface="仿宋_GB2312"/>
                <a:cs typeface="Times New Roman" panose="02020603050405020304"/>
              </a:rPr>
              <a:t>根据图乙可知，</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植物叶圆片的光补偿点和光饱和点都比较低，适合在较弱光照下生长，</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1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植物叶圆片的呼吸速率大于光合速率，装置甲中</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植物叶圆片会吸收装置中的氧气，使液滴左移，</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3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两种植物叶圆片的净光合强度相等，但</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植物叶圆片的呼吸作用强度大于</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植物叶圆片，故光照强度为</a:t>
            </a:r>
            <a:r>
              <a:rPr lang="en-US" altLang="zh-CN" sz="2600" b="1" kern="100" dirty="0">
                <a:latin typeface="Times New Roman" panose="02020603050405020304"/>
                <a:ea typeface="仿宋_GB2312"/>
                <a:cs typeface="Courier New" panose="02070309020205020404"/>
              </a:rPr>
              <a:t>3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两种植物的叶圆片产生氧气的速率不相等，</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6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植物叶圆片净光合作用强度大于</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植物叶圆片的净光合作用强度，故此光照强度下，</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植物叶圆片释放的氧气多，故装置甲中</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植物叶圆片比</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植物叶圆片浮到液面所需时间短，</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72e91eb35f2b470af5277c9ddc55717\insertfill"/>
          <p:cNvPicPr>
            <a:picLocks noChangeAspect="1"/>
          </p:cNvPicPr>
          <p:nvPr/>
        </p:nvPicPr>
        <p:blipFill>
          <a:blip r:embed="rId1"/>
          <a:stretch>
            <a:fillRect/>
          </a:stretch>
        </p:blipFill>
        <p:spPr>
          <a:xfrm>
            <a:off x="0" y="0"/>
            <a:ext cx="12192000" cy="6858000"/>
          </a:xfrm>
          <a:prstGeom prst="rect">
            <a:avLst/>
          </a:prstGeom>
        </p:spPr>
      </p:pic>
      <p:sp>
        <p:nvSpPr>
          <p:cNvPr id="3" name="矩形 2"/>
          <p:cNvSpPr/>
          <p:nvPr/>
        </p:nvSpPr>
        <p:spPr>
          <a:xfrm>
            <a:off x="3655060" y="1951355"/>
            <a:ext cx="4881880" cy="2938145"/>
          </a:xfrm>
          <a:prstGeom prst="rect">
            <a:avLst/>
          </a:prstGeom>
          <a:noFill/>
          <a:ln>
            <a:noFill/>
          </a:ln>
        </p:spPr>
        <p:txBody>
          <a:bodyPr wrap="none" rtlCol="0" anchor="t">
            <a:spAutoFit/>
            <a:scene3d>
              <a:camera prst="obliqueBottomLeft"/>
              <a:lightRig rig="brightRoom" dir="t"/>
            </a:scene3d>
            <a:sp3d extrusionH="381000" contourW="25400" prstMaterial="matte">
              <a:extrusionClr>
                <a:srgbClr val="F05A16"/>
              </a:extrusionClr>
              <a:contourClr>
                <a:schemeClr val="tx1"/>
              </a:contourClr>
            </a:sp3d>
          </a:bodyPr>
          <a:p>
            <a:pPr algn="ctr"/>
            <a:r>
              <a:rPr lang="zh-CN" altLang="en-US" sz="18500">
                <a:ln w="50800" cmpd="sng"/>
                <a:solidFill>
                  <a:schemeClr val="accent2"/>
                </a:solidFill>
                <a:effectLst>
                  <a:outerShdw blurRad="50800" dist="38100" dir="5400000" algn="t" rotWithShape="0">
                    <a:srgbClr val="FFC3A0">
                      <a:alpha val="50000"/>
                    </a:srgbClr>
                  </a:outerShdw>
                  <a:reflection blurRad="12700" stA="10000" endA="300" endPos="650" dist="114300" dir="5400000" sy="-100000" algn="bl" rotWithShape="0"/>
                </a:effectLst>
                <a:latin typeface="汉仪综艺体简" panose="02010600000101010101" charset="-122"/>
                <a:ea typeface="汉仪综艺体简" panose="02010600000101010101" charset="-122"/>
              </a:rPr>
              <a:t>谢谢</a:t>
            </a:r>
            <a:endParaRPr lang="zh-CN" altLang="en-US" sz="18500">
              <a:ln w="50800" cmpd="sng"/>
              <a:solidFill>
                <a:schemeClr val="accent2"/>
              </a:solidFill>
              <a:effectLst>
                <a:outerShdw blurRad="50800" dist="38100" dir="5400000" algn="t" rotWithShape="0">
                  <a:srgbClr val="FFC3A0">
                    <a:alpha val="50000"/>
                  </a:srgbClr>
                </a:outerShdw>
                <a:reflection blurRad="12700" stA="10000" endA="300" endPos="650" dist="114300" dir="5400000" sy="-100000" algn="bl" rotWithShape="0"/>
              </a:effectLst>
              <a:latin typeface="汉仪综艺体简" panose="02010600000101010101" charset="-122"/>
              <a:ea typeface="汉仪综艺体简" panose="02010600000101010101"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142" y="1337018"/>
            <a:ext cx="6602142" cy="953135"/>
          </a:xfrm>
          <a:prstGeom prst="rect">
            <a:avLst/>
          </a:prstGeom>
        </p:spPr>
        <p:txBody>
          <a:bodyPr wrap="square">
            <a:spAutoFit/>
          </a:bodyPr>
          <a:lstStyle/>
          <a:p>
            <a:pPr algn="just" fontAlgn="auto">
              <a:lnSpc>
                <a:spcPct val="100000"/>
              </a:lnSpc>
              <a:spcAft>
                <a:spcPct val="0"/>
              </a:spcAft>
              <a:tabLst>
                <a:tab pos="2430780" algn="l"/>
              </a:tabLs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smtClean="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补偿点（</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饱和点</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的移动方向</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一般</a:t>
            </a: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有左移、右移之分</a:t>
            </a:r>
            <a:endPar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50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104511" y="548538"/>
            <a:ext cx="4912720" cy="33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43815"/>
            <a:ext cx="8906510" cy="64516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fontAlgn="auto">
              <a:lnSpc>
                <a:spcPct val="100000"/>
              </a:lnSpc>
              <a:defRPr/>
            </a:pP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光合作用与细胞呼吸的</a:t>
            </a:r>
            <a:r>
              <a:rPr lang="en-US"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关键点</a:t>
            </a:r>
            <a:r>
              <a:rPr lang="en-US"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移动</a:t>
            </a:r>
            <a:endPar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81102" y="688780"/>
            <a:ext cx="7911905" cy="521970"/>
          </a:xfrm>
          <a:prstGeom prst="rect">
            <a:avLst/>
          </a:prstGeom>
          <a:noFill/>
          <a:extLst>
            <a:ext uri="{909E8E84-426E-40DD-AFC4-6F175D3DCCD1}">
              <a14:hiddenFill xmlns:a14="http://schemas.microsoft.com/office/drawing/2010/main">
                <a:solidFill>
                  <a:srgbClr val="FFC000"/>
                </a:solidFill>
              </a14:hiddenFill>
            </a:ext>
          </a:extLst>
        </p:spPr>
        <p:txBody>
          <a:bodyPr wrap="square" rtlCol="0" anchor="t">
            <a:spAutoFit/>
          </a:bodyPr>
          <a:lstStyle/>
          <a:p>
            <a:pPr algn="just" fontAlgn="auto">
              <a:lnSpc>
                <a:spcPct val="100000"/>
              </a:lnSpc>
              <a:spcAft>
                <a:spcPct val="0"/>
              </a:spcAft>
            </a:pPr>
            <a:r>
              <a:rPr lang="en-US"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曲线中补偿点和饱和点的移动</a:t>
            </a:r>
            <a:r>
              <a:rPr lang="zh-CN" altLang="zh-CN" sz="2800" b="1" kern="100" smtClean="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规律</a:t>
            </a:r>
            <a:endParaRPr lang="zh-CN" altLang="zh-CN" sz="2800" b="1" kern="100" smtClean="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38556" y="2423333"/>
            <a:ext cx="6477705" cy="2245360"/>
          </a:xfrm>
          <a:prstGeom prst="rect">
            <a:avLst/>
          </a:prstGeom>
        </p:spPr>
        <p:txBody>
          <a:bodyPr wrap="square">
            <a:spAutoFit/>
          </a:bodyPr>
          <a:lstStyle/>
          <a:p>
            <a:pPr algn="just" defTabSz="1218565"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呼吸速率增加，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其他条件不变时，</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补偿点</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应右移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反之左移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defTabSz="1218565"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呼吸速率基本不变，相关条件的改变使</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光合速率下降时</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补偿点</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应右移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反之左移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367131" y="4681628"/>
            <a:ext cx="6584366" cy="953135"/>
          </a:xfrm>
          <a:prstGeom prst="rect">
            <a:avLst/>
          </a:prstGeom>
          <a:noFill/>
        </p:spPr>
        <p:txBody>
          <a:bodyPr wrap="square" rtlCol="0" anchor="t">
            <a:spAutoFit/>
          </a:bodyPr>
          <a:lstStyle/>
          <a:p>
            <a:r>
              <a:rPr lang="zh-CN" altLang="zh-CN" sz="2800" b="1" kern="100">
                <a:solidFill>
                  <a:srgbClr val="FF0000"/>
                </a:solidFill>
                <a:latin typeface="Calibri" panose="020F0502020204030204"/>
                <a:ea typeface="微软雅黑" panose="020B0503020204020204" pitchFamily="34" charset="-122"/>
                <a:cs typeface="微软雅黑" panose="020B0503020204020204" pitchFamily="34" charset="-122"/>
                <a:sym typeface="+mn-ea"/>
              </a:rPr>
              <a:t>③</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阴生植物</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与阳生植物相比，</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或光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补偿点（</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）和饱和点</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都应向左移动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p>
        </p:txBody>
      </p:sp>
      <p:pic>
        <p:nvPicPr>
          <p:cNvPr id="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321006" y="3921669"/>
            <a:ext cx="3414398" cy="293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87" y="1557367"/>
            <a:ext cx="11268528" cy="1383665"/>
          </a:xfrm>
          <a:prstGeom prst="rect">
            <a:avLst/>
          </a:prstGeom>
        </p:spPr>
        <p:txBody>
          <a:bodyPr wrap="square">
            <a:spAutoFit/>
          </a:bodyPr>
          <a:lstStyle/>
          <a:p>
            <a:pPr algn="just" fontAlgn="auto">
              <a:lnSpc>
                <a:spcPct val="100000"/>
              </a:lnSpc>
              <a:spcAft>
                <a:spcPct val="0"/>
              </a:spcAft>
              <a:tabLst>
                <a:tab pos="2430780" algn="l"/>
              </a:tabLs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在外界条件的影响下，通过分析光合速率和呼吸速率的变化，进而</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对曲线上某一点的纵、横坐标进行具体分析</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，确定横坐标左移或右移，纵坐标上移或下移，最后得到该点的移动方向</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93816" y="820221"/>
            <a:ext cx="8502980" cy="521970"/>
          </a:xfrm>
          <a:prstGeom prst="rect">
            <a:avLst/>
          </a:prstGeom>
          <a:noFill/>
          <a:extLst>
            <a:ext uri="{909E8E84-426E-40DD-AFC4-6F175D3DCCD1}">
              <a14:hiddenFill xmlns:a14="http://schemas.microsoft.com/office/drawing/2010/main">
                <a:solidFill>
                  <a:srgbClr val="FFC000"/>
                </a:solidFill>
              </a14:hiddenFill>
            </a:ext>
          </a:extLst>
        </p:spPr>
        <p:txBody>
          <a:bodyPr wrap="square" rtlCol="0" anchor="t">
            <a:spAutoFit/>
          </a:bodyPr>
          <a:lstStyle/>
          <a:p>
            <a:pPr algn="just" fontAlgn="auto">
              <a:lnSpc>
                <a:spcPct val="100000"/>
              </a:lnSpc>
              <a:spcAft>
                <a:spcPct val="0"/>
              </a:spcAft>
              <a:tabLst>
                <a:tab pos="2430780" algn="l"/>
              </a:tabLst>
            </a:pPr>
            <a:r>
              <a:rPr lang="en-US"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曲线上其他点</a:t>
            </a:r>
            <a:r>
              <a:rPr lang="en-US"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补偿点之外的点</a:t>
            </a:r>
            <a:r>
              <a:rPr lang="en-US"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的移动方向</a:t>
            </a:r>
            <a:endParaRPr lang="zh-CN" altLang="zh-CN" sz="2800" b="1" kern="1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矩形 5"/>
          <p:cNvSpPr/>
          <p:nvPr/>
        </p:nvSpPr>
        <p:spPr>
          <a:xfrm>
            <a:off x="137795" y="74295"/>
            <a:ext cx="8836025" cy="64516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fontAlgn="auto">
              <a:lnSpc>
                <a:spcPct val="100000"/>
              </a:lnSpc>
              <a:defRPr/>
            </a:pP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光合作用与细胞呼吸的</a:t>
            </a:r>
            <a:r>
              <a:rPr lang="en-US"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关键点</a:t>
            </a:r>
            <a:r>
              <a:rPr lang="en-US"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移动</a:t>
            </a:r>
            <a:endParaRPr lang="zh-CN" altLang="zh-CN" sz="3600" b="1">
              <a:solidFill>
                <a:srgbClr val="0311B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556968" y="3675334"/>
            <a:ext cx="5785684" cy="1814830"/>
          </a:xfrm>
          <a:prstGeom prst="rect">
            <a:avLst/>
          </a:prstGeom>
          <a:noFill/>
          <a:ln w="9525">
            <a:noFill/>
          </a:ln>
        </p:spPr>
        <p:txBody>
          <a:bodyPr wrap="square">
            <a:spAutoFit/>
          </a:bodyPr>
          <a:lstStyle/>
          <a:p>
            <a:pPr indent="266700" algn="l"/>
            <a:r>
              <a:rPr sz="2800" b="1">
                <a:latin typeface="楷体" panose="02010609060101010101" pitchFamily="49" charset="-122"/>
                <a:ea typeface="楷体" panose="02010609060101010101" pitchFamily="49" charset="-122"/>
                <a:cs typeface="楷体" panose="02010609060101010101" pitchFamily="49" charset="-122"/>
              </a:rPr>
              <a:t>呼吸速率不变，相关条件的改变使光合速率下降时，曲线上的A点不动，其他点</a:t>
            </a:r>
            <a:r>
              <a:rPr lang="en-US" sz="2800" b="1">
                <a:latin typeface="楷体" panose="02010609060101010101" pitchFamily="49" charset="-122"/>
                <a:ea typeface="楷体" panose="02010609060101010101" pitchFamily="49" charset="-122"/>
                <a:cs typeface="楷体" panose="02010609060101010101" pitchFamily="49" charset="-122"/>
              </a:rPr>
              <a:t>(D)</a:t>
            </a:r>
            <a:r>
              <a:rPr sz="2800" b="1">
                <a:latin typeface="楷体" panose="02010609060101010101" pitchFamily="49" charset="-122"/>
                <a:ea typeface="楷体" panose="02010609060101010101" pitchFamily="49" charset="-122"/>
                <a:cs typeface="楷体" panose="02010609060101010101" pitchFamily="49" charset="-122"/>
              </a:rPr>
              <a:t>向</a:t>
            </a:r>
            <a:r>
              <a:rPr sz="2800" b="1" u="sng">
                <a:latin typeface="楷体" panose="02010609060101010101" pitchFamily="49" charset="-122"/>
                <a:ea typeface="楷体" panose="02010609060101010101" pitchFamily="49" charset="-122"/>
                <a:cs typeface="楷体" panose="02010609060101010101" pitchFamily="49" charset="-122"/>
              </a:rPr>
              <a:t>         </a:t>
            </a:r>
            <a:r>
              <a:rPr sz="2800" b="1">
                <a:latin typeface="楷体" panose="02010609060101010101" pitchFamily="49" charset="-122"/>
                <a:ea typeface="楷体" panose="02010609060101010101" pitchFamily="49" charset="-122"/>
                <a:cs typeface="楷体" panose="02010609060101010101" pitchFamily="49" charset="-122"/>
              </a:rPr>
              <a:t>移动，反之向右上方移动。</a:t>
            </a:r>
            <a:endParaRPr sz="2800" b="1">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93815" y="5804730"/>
            <a:ext cx="6975475" cy="521970"/>
          </a:xfrm>
          <a:prstGeom prst="rect">
            <a:avLst/>
          </a:prstGeom>
          <a:noFill/>
        </p:spPr>
        <p:txBody>
          <a:bodyPr wrap="none" rtlCol="0" anchor="t">
            <a:spAutoFit/>
          </a:bodyPr>
          <a:lstStyle/>
          <a:p>
            <a:r>
              <a:rPr lang="zh-CN" altLang="zh-CN" sz="2800" b="1" kern="100">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rPr>
              <a:t>对曲线上某一点的纵、横坐标进行具体分析</a:t>
            </a:r>
            <a:endParaRPr lang="zh-CN" altLang="zh-CN" sz="2800" b="1" kern="100">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pic>
        <p:nvPicPr>
          <p:cNvPr id="2150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536231" y="2780785"/>
            <a:ext cx="4456240" cy="383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503458" y="4437193"/>
            <a:ext cx="1249680" cy="521970"/>
          </a:xfrm>
          <a:prstGeom prst="rect">
            <a:avLst/>
          </a:prstGeom>
          <a:noFill/>
        </p:spPr>
        <p:txBody>
          <a:bodyPr wrap="none" rtlCol="0" anchor="t">
            <a:spAutoFit/>
          </a:bodyPr>
          <a:lstStyle/>
          <a:p>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左下方</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9369" y="808205"/>
            <a:ext cx="11700883" cy="5721985"/>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已知某植物光合作用和呼吸作用的最适温度分别为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25℃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30℃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，如图表示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30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时光合作用与光照强度的关系。若温度降到</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25℃</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原光照强度和二氧化碳浓度不变</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，理论上图中相应点</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的移动方向分别</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    ）</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endParaRPr lang="en-US"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endParaRPr lang="en-US"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endParaRPr lang="en-US"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下移、右移、上移</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B</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下移、左移、下移</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上移、左移、上移</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D</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上移、右移、上</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移</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53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307159" y="2339542"/>
            <a:ext cx="4828281" cy="276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24266" y="2060828"/>
            <a:ext cx="490855" cy="645160"/>
          </a:xfrm>
          <a:prstGeom prst="rect">
            <a:avLst/>
          </a:prstGeom>
          <a:noFill/>
        </p:spPr>
        <p:txBody>
          <a:bodyPr wrap="none" rtlCol="0" anchor="t">
            <a:spAutoFit/>
          </a:bodyPr>
          <a:lstStyle/>
          <a:p>
            <a:r>
              <a:rPr lang="en-US" altLang="zh-CN" sz="36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endParaRPr lang="en-US" altLang="zh-CN" sz="36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91215" y="289963"/>
            <a:ext cx="11409887" cy="6554470"/>
          </a:xfrm>
          <a:prstGeom prst="rect">
            <a:avLst/>
          </a:prstGeom>
        </p:spPr>
        <p:txBody>
          <a:bodyPr wrap="square">
            <a:spAutoFit/>
          </a:bodyPr>
          <a:lstStyle/>
          <a:p>
            <a:pPr algn="just">
              <a:lnSpc>
                <a:spcPct val="150000"/>
              </a:lnSpc>
              <a:spcAft>
                <a:spcPts val="0"/>
              </a:spcAft>
              <a:tabLst>
                <a:tab pos="225044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例题3.</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下图中纵坐标表示植物某种气体吸收量或释放量的变化</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注：不考虑横坐标和纵坐标单位的具体表示形式，单位的表示方法相同</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。下列说法正确的是</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点以后进一步提高光照强度，</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光合作用</a:t>
            </a:r>
            <a:endParaRPr lang="en-US"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强度</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会一直不变</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代表</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吸收量，</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点时，叶肉细胞既不</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吸</a:t>
            </a:r>
            <a:endParaRPr lang="en-US"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zh-CN" altLang="en-US"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收</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也不释放</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err="1">
                <a:latin typeface="微软雅黑" panose="020B0503020204020204" pitchFamily="34" charset="-122"/>
                <a:ea typeface="微软雅黑" panose="020B0503020204020204" pitchFamily="34" charset="-122"/>
                <a:cs typeface="微软雅黑" panose="020B0503020204020204" pitchFamily="34" charset="-122"/>
              </a:rPr>
              <a:t>C.c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点时，叶肉细胞中能产生</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ATP</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的场所有细胞质基质、线粒体、叶绿体</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代表</a:t>
            </a:r>
            <a:r>
              <a:rPr lang="en-US"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spc="-8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释放量，适当提高大气中的</a:t>
            </a:r>
            <a:r>
              <a:rPr lang="en-US"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spc="-8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浓度，</a:t>
            </a:r>
            <a:r>
              <a:rPr lang="en-US"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spc="-80" dirty="0">
                <a:latin typeface="微软雅黑" panose="020B0503020204020204" pitchFamily="34" charset="-122"/>
                <a:ea typeface="微软雅黑" panose="020B0503020204020204" pitchFamily="34" charset="-122"/>
                <a:cs typeface="微软雅黑" panose="020B0503020204020204" pitchFamily="34" charset="-122"/>
              </a:rPr>
              <a:t>点可能向右下方移动</a:t>
            </a:r>
            <a:endParaRPr lang="zh-CN" altLang="zh-CN" sz="1050" b="1" kern="100" spc="-8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TextBox 20"/>
          <p:cNvSpPr txBox="1"/>
          <p:nvPr/>
        </p:nvSpPr>
        <p:spPr>
          <a:xfrm>
            <a:off x="2371602" y="1615818"/>
            <a:ext cx="719867" cy="783590"/>
          </a:xfrm>
          <a:prstGeom prst="rect">
            <a:avLst/>
          </a:prstGeom>
          <a:noFill/>
        </p:spPr>
        <p:txBody>
          <a:bodyPr wrap="square" rtlCol="0">
            <a:spAutoFit/>
          </a:bodyPr>
          <a:lstStyle/>
          <a:p>
            <a:r>
              <a:rPr lang="en-US" altLang="zh-CN" sz="4500" b="1" dirty="0" smtClean="0">
                <a:solidFill>
                  <a:srgbClr val="FF0000"/>
                </a:solidFill>
                <a:latin typeface="华文细黑" panose="02010600040101010101" pitchFamily="2" charset="-122"/>
                <a:ea typeface="华文细黑" panose="02010600040101010101" pitchFamily="2" charset="-122"/>
              </a:rPr>
              <a:t>D</a:t>
            </a:r>
            <a:endParaRPr lang="en-US" altLang="zh-CN" sz="4500" b="1" dirty="0" smtClean="0">
              <a:solidFill>
                <a:srgbClr val="FF0000"/>
              </a:solidFill>
              <a:latin typeface="华文细黑" panose="02010600040101010101" pitchFamily="2" charset="-122"/>
              <a:ea typeface="华文细黑" panose="02010600040101010101" pitchFamily="2" charset="-122"/>
            </a:endParaRPr>
          </a:p>
        </p:txBody>
      </p:sp>
      <p:pic>
        <p:nvPicPr>
          <p:cNvPr id="63490" name="Picture 2" descr="S3-160"/>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8318" y="1798375"/>
            <a:ext cx="4291043" cy="240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091815" y="1408430"/>
            <a:ext cx="8751570" cy="1198880"/>
          </a:xfrm>
          <a:prstGeom prst="rect">
            <a:avLst/>
          </a:prstGeom>
          <a:solidFill>
            <a:schemeClr val="accent3">
              <a:lumMod val="20000"/>
              <a:lumOff val="80000"/>
            </a:schemeClr>
          </a:solidFill>
        </p:spPr>
        <p:txBody>
          <a:bodyPr wrap="square" rtlCol="0" anchor="t">
            <a:spAutoFit/>
          </a:bodyPr>
          <a:p>
            <a:pPr algn="just">
              <a:lnSpc>
                <a:spcPct val="150000"/>
              </a:lnSpc>
              <a:spcAft>
                <a:spcPts val="0"/>
              </a:spcAft>
            </a:pPr>
            <a:r>
              <a:rPr lang="en-US" altLang="zh-CN" sz="2400" b="1" kern="100" dirty="0">
                <a:solidFill>
                  <a:srgbClr val="FF0000"/>
                </a:solidFill>
                <a:latin typeface="Times New Roman" panose="02020603050405020304" pitchFamily="18" charset="0"/>
                <a:ea typeface="宋体" panose="02010600030101010101" pitchFamily="2" charset="-122"/>
                <a:sym typeface="+mn-ea"/>
              </a:rPr>
              <a:t>e</a:t>
            </a:r>
            <a:r>
              <a:rPr lang="zh-CN"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点时已经达到光饱和点，其他条件</a:t>
            </a:r>
            <a:r>
              <a:rPr lang="zh-CN" altLang="zh-CN" sz="24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不变，</a:t>
            </a:r>
            <a:r>
              <a:rPr lang="en-US" altLang="zh-CN" sz="2400" b="1" kern="100" dirty="0" smtClean="0">
                <a:solidFill>
                  <a:srgbClr val="FF0000"/>
                </a:solidFill>
                <a:latin typeface="Times New Roman" panose="02020603050405020304" pitchFamily="18" charset="0"/>
                <a:ea typeface="宋体" panose="02010600030101010101" pitchFamily="2" charset="-122"/>
                <a:sym typeface="+mn-ea"/>
              </a:rPr>
              <a:t>f</a:t>
            </a:r>
            <a:r>
              <a:rPr lang="zh-CN"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点以后提高光照强度可能会伤害叶片</a:t>
            </a:r>
            <a:r>
              <a:rPr lang="zh-CN" altLang="zh-CN" sz="24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中的</a:t>
            </a:r>
            <a:r>
              <a:rPr lang="zh-CN"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叶绿体，光合作用强度可能会发生变化</a:t>
            </a:r>
            <a:endParaRPr lang="zh-CN"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91215" y="233965"/>
            <a:ext cx="11409887" cy="5908040"/>
          </a:xfrm>
          <a:prstGeom prst="rect">
            <a:avLst/>
          </a:prstGeom>
        </p:spPr>
        <p:txBody>
          <a:bodyPr wrap="square">
            <a:spAutoFit/>
          </a:bodyPr>
          <a:lstStyle/>
          <a:p>
            <a:pPr algn="just">
              <a:lnSpc>
                <a:spcPct val="150000"/>
              </a:lnSpc>
              <a:spcAft>
                <a:spcPts val="0"/>
              </a:spcAft>
              <a:tabLst>
                <a:tab pos="2250440" algn="l"/>
              </a:tabLs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例题4.</a:t>
            </a:r>
            <a:r>
              <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2022·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天津市高三调研</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红松</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阳生</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和人参</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阴生</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均为我国北方地区的植物。如图为两种植物在温度、水分均适宜的条件下，光合速率与呼吸速率的比值</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(P/R)</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随光照强度变化的曲线图，下列叙述正确的是</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时，每日光照</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小时，一</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昼</a:t>
            </a:r>
            <a:endParaRPr lang="en-US"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zh-CN" altLang="en-US"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夜</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后人参干重不变，红松干重减少</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光照强度在</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点之后，限制红松</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P/R</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值</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增</a:t>
            </a:r>
            <a:endParaRPr lang="en-US"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zh-CN" altLang="en-US" sz="2800" b="1" kern="1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cs typeface="微软雅黑" panose="020B0503020204020204" pitchFamily="34" charset="-122"/>
              </a:rPr>
              <a:t>大</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的主要外界因素是</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浓度</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光照强度为</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时，红松和人参的净光合速率相等</a:t>
            </a:r>
            <a:endParaRPr lang="zh-CN" altLang="zh-CN" sz="1050" b="1"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若适当增加土壤中无机盐镁的含量，一段时间后</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植物的</a:t>
            </a:r>
            <a:r>
              <a:rPr lang="en-US" altLang="zh-CN" sz="2800" b="1"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dirty="0">
                <a:latin typeface="微软雅黑" panose="020B0503020204020204" pitchFamily="34" charset="-122"/>
                <a:ea typeface="微软雅黑" panose="020B0503020204020204" pitchFamily="34" charset="-122"/>
                <a:cs typeface="微软雅黑" panose="020B0503020204020204" pitchFamily="34" charset="-122"/>
              </a:rPr>
              <a:t>点左移</a:t>
            </a:r>
            <a:endParaRPr lang="zh-CN" altLang="zh-CN" sz="105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5538" name="Picture 2" descr="S3-16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2916" y="2511821"/>
            <a:ext cx="4281476" cy="21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0710097" y="1585818"/>
            <a:ext cx="719867" cy="783590"/>
          </a:xfrm>
          <a:prstGeom prst="rect">
            <a:avLst/>
          </a:prstGeom>
          <a:noFill/>
        </p:spPr>
        <p:txBody>
          <a:bodyPr wrap="square" rtlCol="0">
            <a:spAutoFit/>
          </a:bodyPr>
          <a:lstStyle/>
          <a:p>
            <a:r>
              <a:rPr lang="en-US" altLang="zh-CN" sz="4500" b="1" dirty="0">
                <a:solidFill>
                  <a:srgbClr val="FF0000"/>
                </a:solidFill>
                <a:latin typeface="华文细黑" panose="02010600040101010101" pitchFamily="2" charset="-122"/>
                <a:ea typeface="华文细黑" panose="02010600040101010101" pitchFamily="2" charset="-122"/>
              </a:rPr>
              <a:t>D</a:t>
            </a:r>
            <a:endParaRPr lang="en-US" altLang="zh-CN" sz="4500" b="1"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20725"/>
            <a:ext cx="11856085" cy="737235"/>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a:spAutoFit/>
          </a:bodyPr>
          <a:p>
            <a:pPr algn="just">
              <a:lnSpc>
                <a:spcPct val="150000"/>
              </a:lnSpc>
              <a:spcAft>
                <a:spcPts val="0"/>
              </a:spcAft>
              <a:tabLst>
                <a:tab pos="2700655" algn="l"/>
              </a:tabLst>
            </a:pPr>
            <a:r>
              <a:rPr 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气体体积变化法</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测定光合作用</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增加的体积或</a:t>
            </a:r>
            <a:r>
              <a:rPr lang="en-US"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dirty="0">
                <a:solidFill>
                  <a:srgbClr val="0311BE"/>
                </a:solidFill>
                <a:latin typeface="微软雅黑" panose="020B0503020204020204" pitchFamily="34" charset="-122"/>
                <a:ea typeface="微软雅黑" panose="020B0503020204020204" pitchFamily="34" charset="-122"/>
                <a:cs typeface="微软雅黑" panose="020B0503020204020204" pitchFamily="34" charset="-122"/>
              </a:rPr>
              <a:t>消耗的体积</a:t>
            </a:r>
            <a:endParaRPr lang="zh-CN" altLang="zh-CN" sz="2800" b="1" kern="100" dirty="0">
              <a:solidFill>
                <a:srgbClr val="0311BE"/>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1"/>
            </p:custDataLst>
          </p:nvPr>
        </p:nvPicPr>
        <p:blipFill>
          <a:blip r:embed="rId2"/>
          <a:srcRect b="3008"/>
          <a:stretch>
            <a:fillRect/>
          </a:stretch>
        </p:blipFill>
        <p:spPr>
          <a:xfrm>
            <a:off x="1218565" y="2312035"/>
            <a:ext cx="9754235" cy="3996055"/>
          </a:xfrm>
          <a:prstGeom prst="rect">
            <a:avLst/>
          </a:prstGeom>
        </p:spPr>
      </p:pic>
      <p:sp>
        <p:nvSpPr>
          <p:cNvPr id="3" name="文本框 2"/>
          <p:cNvSpPr txBox="1"/>
          <p:nvPr/>
        </p:nvSpPr>
        <p:spPr>
          <a:xfrm>
            <a:off x="256540" y="75565"/>
            <a:ext cx="4754880" cy="645160"/>
          </a:xfrm>
          <a:prstGeom prst="rect">
            <a:avLst/>
          </a:prstGeom>
          <a:noFill/>
        </p:spPr>
        <p:txBody>
          <a:bodyPr wrap="none" rtlCol="0" anchor="t">
            <a:spAutoFit/>
          </a:bodyPr>
          <a:p>
            <a:r>
              <a:rPr lang="en-US" altLang="zh-CN" sz="3600" b="1" dirty="0">
                <a:solidFill>
                  <a:srgbClr val="FF0000"/>
                </a:solidFill>
                <a:sym typeface="+mn-ea"/>
              </a:rPr>
              <a:t>“</a:t>
            </a:r>
            <a:r>
              <a:rPr lang="zh-CN" altLang="en-US" sz="3600" b="1" dirty="0">
                <a:solidFill>
                  <a:srgbClr val="FF0000"/>
                </a:solidFill>
                <a:sym typeface="+mn-ea"/>
              </a:rPr>
              <a:t>三率</a:t>
            </a:r>
            <a:r>
              <a:rPr lang="en-US" altLang="zh-CN" sz="3600" b="1" dirty="0">
                <a:solidFill>
                  <a:srgbClr val="FF0000"/>
                </a:solidFill>
                <a:sym typeface="+mn-ea"/>
              </a:rPr>
              <a:t>”</a:t>
            </a:r>
            <a:r>
              <a:rPr lang="zh-CN" altLang="en-US" sz="3600" b="1" dirty="0">
                <a:solidFill>
                  <a:srgbClr val="FF0000"/>
                </a:solidFill>
                <a:sym typeface="+mn-ea"/>
              </a:rPr>
              <a:t>测定的实验模型</a:t>
            </a:r>
            <a:endParaRPr lang="zh-CN" altLang="en-US" sz="3600" b="1"/>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TABLE_BEAUTIFY" val="{7d6ca6ee-354b-4940-b4bf-669995791694}"/>
</p:tagLst>
</file>

<file path=ppt/tags/tag66.xml><?xml version="1.0" encoding="utf-8"?>
<p:tagLst xmlns:p="http://schemas.openxmlformats.org/presentationml/2006/main">
  <p:tag name="KSO_WM_UNIT_PLACING_PICTURE_USER_VIEWPORT" val="{&quot;height&quot;:6293,&quot;width&quot;:1536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AS_UNIQUEID" val="5538"/>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UNIT_TABLE_BEAUTIFY" val="smartTable{1d3f6792-8b1d-42bf-b299-13497affaa3a}"/>
</p:tagLst>
</file>

<file path=ppt/tags/tag78.xml><?xml version="1.0" encoding="utf-8"?>
<p:tagLst xmlns:p="http://schemas.openxmlformats.org/presentationml/2006/main">
  <p:tag name="KSO_WM_UNIT_TABLE_BEAUTIFY" val="smartTable{b5a2edcf-49e7-47cd-935a-f5223b018990}"/>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COMMONDATA" val="eyJoZGlkIjoiYmZhNDQ2ZTE4OWExM2Q5NTcwMTBhOWI5ZDE2ODA4NzAifQ=="/>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5965</Words>
  <Application>WPS 演示</Application>
  <PresentationFormat>宽屏</PresentationFormat>
  <Paragraphs>312</Paragraphs>
  <Slides>32</Slides>
  <Notes>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32</vt:i4>
      </vt:variant>
    </vt:vector>
  </HeadingPairs>
  <TitlesOfParts>
    <vt:vector size="53" baseType="lpstr">
      <vt:lpstr>Arial</vt:lpstr>
      <vt:lpstr>宋体</vt:lpstr>
      <vt:lpstr>Wingdings</vt:lpstr>
      <vt:lpstr>微软雅黑</vt:lpstr>
      <vt:lpstr>Wingdings</vt:lpstr>
      <vt:lpstr>Calibri</vt:lpstr>
      <vt:lpstr>楷体</vt:lpstr>
      <vt:lpstr>华文细黑</vt:lpstr>
      <vt:lpstr>Times New Roman</vt:lpstr>
      <vt:lpstr>Arial Unicode MS</vt:lpstr>
      <vt:lpstr>Times New Roman</vt:lpstr>
      <vt:lpstr>楷体_GB2312</vt:lpstr>
      <vt:lpstr>新宋体</vt:lpstr>
      <vt:lpstr>Courier New</vt:lpstr>
      <vt:lpstr>黑体</vt:lpstr>
      <vt:lpstr>仿宋_GB2312</vt:lpstr>
      <vt:lpstr>仿宋</vt:lpstr>
      <vt:lpstr>Courier New</vt:lpstr>
      <vt:lpstr>Arial</vt:lpstr>
      <vt:lpstr>汉仪综艺体简</vt:lpstr>
      <vt:lpstr>Office 主题​​</vt:lpstr>
      <vt:lpstr>微专题：光合作用与细胞呼吸的“关键点”移动 “三率”测定的5种方法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seewo</cp:lastModifiedBy>
  <cp:revision>158</cp:revision>
  <dcterms:created xsi:type="dcterms:W3CDTF">2019-06-19T02:08:00Z</dcterms:created>
  <dcterms:modified xsi:type="dcterms:W3CDTF">2022-07-04T08:23:26Z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KSOSaveFontToCloudKey">
    <vt:lpwstr>401115122_cloud</vt:lpwstr>
  </property>
  <property fmtid="{D5CDD505-2E9C-101B-9397-08002B2CF9AE}" pid="4" name="ICV">
    <vt:lpwstr>09EA6E43BF934E1788C09FB28525AD91</vt:lpwstr>
  </property>
</Properties>
</file>