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6" r:id="rId9"/>
    <p:sldId id="417" r:id="rId10"/>
    <p:sldId id="418" r:id="rId11"/>
    <p:sldId id="415" r:id="rId12"/>
    <p:sldId id="419" r:id="rId13"/>
    <p:sldId id="420" r:id="rId14"/>
    <p:sldId id="42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AB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气孔与细胞代谢</a:t>
            </a:r>
            <a:br>
              <a:rPr lang="zh-CN" altLang="zh-CN" dirty="0"/>
            </a:b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43762" y="523230"/>
            <a:ext cx="11598839" cy="2117887"/>
          </a:xfrm>
          <a:prstGeom prst="rect">
            <a:avLst/>
          </a:prstGeom>
        </p:spPr>
        <p:txBody>
          <a:bodyPr wrap="square">
            <a:spAutoFit/>
          </a:bodyPr>
          <a:p>
            <a:pPr marL="355600" indent="-355600" algn="just">
              <a:lnSpc>
                <a:spcPct val="13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3.</a:t>
            </a:r>
            <a:r>
              <a:rPr lang="en-US" altLang="zh-CN" sz="2600" b="1" kern="100">
                <a:latin typeface="Times New Roman" panose="02020603050405020304"/>
                <a:ea typeface="楷体_GB2312"/>
                <a:cs typeface="Courier New" panose="02070309020205020404"/>
              </a:rPr>
              <a:t>(2021·</a:t>
            </a:r>
            <a:r>
              <a:rPr lang="zh-CN" altLang="zh-CN" sz="26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河北卷，</a:t>
            </a:r>
            <a:r>
              <a:rPr lang="en-US" altLang="zh-CN" sz="26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19)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为探究水和氮对光合作用的影响，研究者将一批长势相同的玉米植株随机均分成三组，在限制水肥的条件下做如下处理：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(1)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对照组；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(2)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施氮组，补充尿素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12(</a:t>
            </a:r>
            <a:r>
              <a:rPr lang="en-US" altLang="zh-CN" sz="2600" kern="100" dirty="0" err="1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g·m</a:t>
            </a:r>
            <a:r>
              <a:rPr lang="zh-CN" altLang="zh-CN" sz="2600" kern="100" baseline="300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－</a:t>
            </a:r>
            <a:r>
              <a:rPr lang="en-US" altLang="zh-CN" sz="2600" kern="100" baseline="30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；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(3)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水＋氮组，补充尿素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12(</a:t>
            </a:r>
            <a:r>
              <a:rPr lang="en-US" altLang="zh-CN" sz="2600" kern="100" dirty="0" err="1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g·m</a:t>
            </a:r>
            <a:r>
              <a:rPr lang="zh-CN" altLang="zh-CN" sz="2600" kern="100" baseline="300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－</a:t>
            </a:r>
            <a:r>
              <a:rPr lang="en-US" altLang="zh-CN" sz="2600" kern="100" baseline="30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同时补水。检测相关生理指标，结果见下表。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95434" y="2590289"/>
          <a:ext cx="9505222" cy="3348018"/>
        </p:xfrm>
        <a:graphic>
          <a:graphicData uri="http://schemas.openxmlformats.org/drawingml/2006/table">
            <a:tbl>
              <a:tblPr/>
              <a:tblGrid>
                <a:gridCol w="5098398"/>
                <a:gridCol w="1375123"/>
                <a:gridCol w="1375123"/>
                <a:gridCol w="1656578"/>
              </a:tblGrid>
              <a:tr h="55800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生理指标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zh-CN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对照组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施氮组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zh-CN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水＋氮组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0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zh-CN" sz="2400" kern="100" dirty="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自由水</a:t>
                      </a:r>
                      <a:r>
                        <a:rPr lang="en-US" sz="2400" kern="100" dirty="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/</a:t>
                      </a:r>
                      <a:r>
                        <a:rPr lang="zh-CN" sz="2400" kern="100" dirty="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结合水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6.2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6.8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7.8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0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zh-CN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气孔导度</a:t>
                      </a: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/(mmol·m</a:t>
                      </a:r>
                      <a:r>
                        <a:rPr lang="zh-CN" sz="2400" kern="100" baseline="300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－</a:t>
                      </a:r>
                      <a:r>
                        <a:rPr lang="en-US" sz="2400" kern="100" baseline="300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2</a:t>
                      </a: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·s</a:t>
                      </a:r>
                      <a:r>
                        <a:rPr lang="zh-CN" sz="2400" kern="100" baseline="300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－</a:t>
                      </a:r>
                      <a:r>
                        <a:rPr lang="en-US" sz="2400" kern="100" baseline="300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1</a:t>
                      </a: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)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85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65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196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0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zh-CN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叶绿素含量</a:t>
                      </a: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/(mg·g</a:t>
                      </a:r>
                      <a:r>
                        <a:rPr lang="zh-CN" sz="2400" kern="100" baseline="300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－</a:t>
                      </a:r>
                      <a:r>
                        <a:rPr lang="en-US" sz="2400" kern="100" baseline="300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1</a:t>
                      </a: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)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9.8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11.8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12.6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0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RuBP</a:t>
                      </a:r>
                      <a:r>
                        <a:rPr lang="zh-CN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羧化酶活性</a:t>
                      </a: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/(μmol·h</a:t>
                      </a:r>
                      <a:r>
                        <a:rPr lang="zh-CN" sz="2400" kern="100" baseline="300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－</a:t>
                      </a:r>
                      <a:r>
                        <a:rPr lang="en-US" sz="2400" kern="100" baseline="300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1</a:t>
                      </a: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·g</a:t>
                      </a:r>
                      <a:r>
                        <a:rPr lang="zh-CN" sz="2400" kern="100" baseline="300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－</a:t>
                      </a:r>
                      <a:r>
                        <a:rPr lang="en-US" sz="2400" kern="100" baseline="300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1</a:t>
                      </a: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)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316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640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716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0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zh-CN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光合速率</a:t>
                      </a: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/(μmol·m</a:t>
                      </a:r>
                      <a:r>
                        <a:rPr lang="zh-CN" sz="2400" kern="100" baseline="300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－</a:t>
                      </a:r>
                      <a:r>
                        <a:rPr lang="en-US" sz="2400" kern="100" baseline="300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2</a:t>
                      </a: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·s</a:t>
                      </a:r>
                      <a:r>
                        <a:rPr lang="zh-CN" sz="2400" kern="100" baseline="300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Times New Roman" panose="02020603050405020304"/>
                        </a:rPr>
                        <a:t>－</a:t>
                      </a:r>
                      <a:r>
                        <a:rPr lang="en-US" sz="2400" kern="100" baseline="300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1</a:t>
                      </a: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)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6.5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en-US" sz="2400" kern="10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8.5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700655" algn="l"/>
                        </a:tabLst>
                      </a:pPr>
                      <a:r>
                        <a:rPr lang="en-US" sz="2400" kern="100" dirty="0">
                          <a:effectLst/>
                          <a:latin typeface="Times New Roman" panose="02020603050405020304"/>
                          <a:ea typeface="微软雅黑" panose="020B0503020204020204" pitchFamily="34" charset="-122"/>
                          <a:cs typeface="Courier New" panose="02070309020205020404"/>
                        </a:rPr>
                        <a:t>11.4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34815" marR="34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99497" y="5960617"/>
            <a:ext cx="6482417" cy="59869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2600" b="1" kern="100" dirty="0"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注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：气孔导度反映气孔开放的</a:t>
            </a:r>
            <a:r>
              <a:rPr lang="zh-CN" altLang="zh-CN" sz="2600" b="1" kern="100" dirty="0" smtClean="0">
                <a:latin typeface="Times New Roman" panose="02020603050405020304"/>
                <a:ea typeface="仿宋_GB2312"/>
                <a:cs typeface="Times New Roman" panose="02020603050405020304"/>
              </a:rPr>
              <a:t>程度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1182" y="535930"/>
            <a:ext cx="11483999" cy="5493812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回答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下列问题：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(1)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植物细胞中自由水的生理作用包括</a:t>
            </a: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____________________________________</a:t>
            </a:r>
            <a:endParaRPr lang="en-US" altLang="zh-CN" sz="2600" kern="100" dirty="0" smtClean="0">
              <a:latin typeface="Times New Roman" panose="02020603050405020304"/>
              <a:ea typeface="微软雅黑" panose="020B0503020204020204" pitchFamily="34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______________________________________________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________</a:t>
            </a: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</a:t>
            </a:r>
            <a:r>
              <a:rPr lang="zh-CN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等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写出两点即可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补充水分可以促进玉米根系对氮的</a:t>
            </a: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_____________</a:t>
            </a:r>
            <a:r>
              <a:rPr lang="zh-CN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，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提高植株氮供应水平。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(2)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参与光合作用的很多分子都含有氮。氮与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________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离子参与组成的环式结构使叶绿素能够吸收光能，用于驱动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________________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两种物质的合成以及</a:t>
            </a: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</a:t>
            </a:r>
            <a:r>
              <a:rPr lang="zh-CN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的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分解；</a:t>
            </a:r>
            <a:r>
              <a:rPr lang="en-US" altLang="zh-CN" sz="2600" kern="100" dirty="0" err="1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RuBP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羧化酶将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CO</a:t>
            </a:r>
            <a:r>
              <a:rPr lang="en-US" altLang="zh-CN" sz="2600" kern="100" baseline="-25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转变为羧基加到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________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分子上，反应形成的产物被还原为糖类。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8776" y="1060390"/>
            <a:ext cx="10861789" cy="1292662"/>
          </a:xfrm>
          <a:prstGeom prst="rect">
            <a:avLst/>
          </a:prstGeom>
        </p:spPr>
        <p:txBody>
          <a:bodyPr>
            <a:spAutoFit/>
          </a:bodyPr>
          <a:p>
            <a:pPr algn="r">
              <a:lnSpc>
                <a:spcPct val="150000"/>
              </a:lnSpc>
            </a:pP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是细胞内的良好溶剂；参与</a:t>
            </a:r>
            <a:r>
              <a:rPr lang="zh-CN" altLang="zh-CN" sz="2600" kern="100" dirty="0" smtClean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细胞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内的</a:t>
            </a:r>
            <a:endParaRPr lang="en-US" altLang="zh-CN" sz="2600" kern="100" dirty="0" smtClean="0">
              <a:solidFill>
                <a:srgbClr val="FF0000"/>
              </a:solidFill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zh-CN" altLang="zh-CN" sz="2600" kern="100" dirty="0" smtClean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某些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生化反应；为细胞提供液体环境；运送营养物质和代谢废物</a:t>
            </a:r>
            <a:endParaRPr lang="zh-CN" altLang="zh-CN" sz="2600" kern="100" dirty="0">
              <a:solidFill>
                <a:srgbClr val="FF0000"/>
              </a:solidFill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5888" y="303942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zh-CN" sz="2600" kern="10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吸收和运输</a:t>
            </a:r>
            <a:endParaRPr lang="zh-CN" altLang="zh-CN" sz="2600" kern="100">
              <a:solidFill>
                <a:srgbClr val="FF0000"/>
              </a:solidFill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90944" y="365315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zh-CN" sz="2600" kern="100" dirty="0" smtClean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镁</a:t>
            </a:r>
            <a:endParaRPr lang="zh-CN" altLang="zh-CN" sz="2600" kern="100" dirty="0" smtClean="0">
              <a:solidFill>
                <a:srgbClr val="FF0000"/>
              </a:solidFill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7100" y="4178811"/>
            <a:ext cx="2258888" cy="492443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600" kern="100" smtClean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NADPH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和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ATP</a:t>
            </a:r>
            <a:endParaRPr lang="en-US" altLang="zh-CN" sz="2600" kern="100" dirty="0">
              <a:solidFill>
                <a:srgbClr val="FF0000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0597" y="485648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zh-CN" sz="2600" kern="10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水</a:t>
            </a:r>
            <a:endParaRPr lang="zh-CN" altLang="zh-CN" sz="2600" kern="100" dirty="0">
              <a:solidFill>
                <a:srgbClr val="FF0000"/>
              </a:solidFill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5642" y="4843785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600" kern="10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C</a:t>
            </a:r>
            <a:r>
              <a:rPr lang="en-US" altLang="zh-CN" sz="2600" kern="100" baseline="-2500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5</a:t>
            </a:r>
            <a:endParaRPr lang="en-US" altLang="zh-CN" sz="2600" kern="100" baseline="-25000" dirty="0">
              <a:solidFill>
                <a:srgbClr val="FF0000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35260" y="874767"/>
            <a:ext cx="11483999" cy="479984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2600" b="1" kern="10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解析</a:t>
            </a:r>
            <a:r>
              <a:rPr lang="zh-CN" altLang="zh-CN" sz="2600" b="1" kern="10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　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(1)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自由水是细胞内的良好溶剂，许多种物质溶解在自由水中；细胞内的许多生化反应也都需要水的参与，如光合作用、细胞呼吸等；植物的大多数细胞必须浸润在以水为基础的液体环境中；自由水在植物体内的流动还可以运送营养物质和代谢废物。氮肥可溶解在水中，补充水分可以促进玉米根系对氮的吸收和运输，从而提高植株氮供应水平。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(2)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镁是组成叶绿素的重要元素，在叶绿体类囊体薄膜上，利用色素捕获的光能可进行水的光解，产生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NADPH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和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ATP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。暗反应进行时，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CO</a:t>
            </a:r>
            <a:r>
              <a:rPr lang="en-US" altLang="zh-CN" sz="2600" b="1" kern="100" baseline="-25000" dirty="0">
                <a:latin typeface="Times New Roman" panose="02020603050405020304"/>
                <a:ea typeface="仿宋_GB2312"/>
                <a:cs typeface="Courier New" panose="02070309020205020404"/>
              </a:rPr>
              <a:t>2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在</a:t>
            </a:r>
            <a:r>
              <a:rPr lang="en-US" altLang="zh-CN" sz="2600" b="1" kern="100" dirty="0" err="1">
                <a:latin typeface="Times New Roman" panose="02020603050405020304"/>
                <a:ea typeface="仿宋_GB2312"/>
                <a:cs typeface="Courier New" panose="02070309020205020404"/>
              </a:rPr>
              <a:t>RuBP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羧化酶的作用下与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C</a:t>
            </a:r>
            <a:r>
              <a:rPr lang="en-US" altLang="zh-CN" sz="2600" b="1" kern="100" baseline="-25000" dirty="0">
                <a:latin typeface="Times New Roman" panose="02020603050405020304"/>
                <a:ea typeface="仿宋_GB2312"/>
                <a:cs typeface="Courier New" panose="02070309020205020404"/>
              </a:rPr>
              <a:t>5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结合形成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C</a:t>
            </a:r>
            <a:r>
              <a:rPr lang="en-US" altLang="zh-CN" sz="2600" b="1" kern="100" baseline="-25000" dirty="0">
                <a:latin typeface="Times New Roman" panose="02020603050405020304"/>
                <a:ea typeface="仿宋_GB2312"/>
                <a:cs typeface="Courier New" panose="02070309020205020404"/>
              </a:rPr>
              <a:t>3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，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C</a:t>
            </a:r>
            <a:r>
              <a:rPr lang="en-US" altLang="zh-CN" sz="2600" b="1" kern="100" baseline="-25000" dirty="0">
                <a:latin typeface="Times New Roman" panose="02020603050405020304"/>
                <a:ea typeface="仿宋_GB2312"/>
                <a:cs typeface="Courier New" panose="02070309020205020404"/>
              </a:rPr>
              <a:t>3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最终被还原成糖类。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6462" y="708332"/>
            <a:ext cx="11598839" cy="3934460"/>
          </a:xfrm>
          <a:prstGeom prst="rect">
            <a:avLst/>
          </a:prstGeom>
        </p:spPr>
        <p:txBody>
          <a:bodyPr wrap="square">
            <a:spAutoFit/>
          </a:bodyPr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Times New Roman" panose="02020603050405020304"/>
                <a:cs typeface="Courier New" panose="02070309020205020404"/>
              </a:rPr>
              <a:t> </a:t>
            </a:r>
            <a:r>
              <a:rPr lang="en-US" altLang="zh-CN" sz="2600" b="1" kern="100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Times New Roman" panose="02020603050405020304"/>
                <a:cs typeface="Courier New" panose="02070309020205020404"/>
              </a:rPr>
              <a:t>[</a:t>
            </a: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知识必备</a:t>
            </a:r>
            <a:r>
              <a:rPr lang="en-US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黑体" panose="02010609060101010101" charset="-122"/>
                <a:cs typeface="Courier New" panose="02070309020205020404"/>
              </a:rPr>
              <a:t>]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   	</a:t>
            </a:r>
            <a:r>
              <a:rPr lang="zh-CN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气孔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是植物叶片与外界进行气体交换的主要通道。通过气孔扩散的气体有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O</a:t>
            </a:r>
            <a:r>
              <a:rPr lang="en-US" altLang="zh-CN" sz="2600" kern="100" baseline="-25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、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CO</a:t>
            </a:r>
            <a:r>
              <a:rPr lang="en-US" altLang="zh-CN" sz="2600" kern="100" baseline="-25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和水蒸气。气孔的运动可以影响光合作用、细胞呼吸及蒸腾作用。</a:t>
            </a:r>
            <a:endParaRPr lang="zh-CN" altLang="zh-CN" sz="2600" kern="100" dirty="0"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>
                <a:latin typeface="Arial" panose="020B0604020202020204"/>
                <a:ea typeface="微软雅黑" panose="020B0503020204020204" pitchFamily="34" charset="-122"/>
                <a:cs typeface="Courier New" panose="02070309020205020404"/>
              </a:rPr>
              <a:t>   </a:t>
            </a:r>
            <a:r>
              <a:rPr lang="en-US" altLang="zh-CN" sz="2600" b="1" kern="100" dirty="0">
                <a:solidFill>
                  <a:srgbClr val="060AB2"/>
                </a:solidFill>
                <a:latin typeface="Arial" panose="020B0604020202020204"/>
                <a:ea typeface="微软雅黑" panose="020B0503020204020204" pitchFamily="34" charset="-122"/>
                <a:cs typeface="Courier New" panose="02070309020205020404"/>
              </a:rPr>
              <a:t> 1</a:t>
            </a:r>
            <a:r>
              <a:rPr lang="en-US" altLang="zh-CN" sz="2600" b="1" kern="100" dirty="0">
                <a:solidFill>
                  <a:srgbClr val="060AB2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.</a:t>
            </a:r>
            <a:r>
              <a:rPr lang="zh-CN" altLang="zh-CN" sz="2600" b="1" kern="100" dirty="0">
                <a:solidFill>
                  <a:srgbClr val="060AB2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气孔的结构及分布</a:t>
            </a:r>
            <a:endParaRPr lang="zh-CN" altLang="zh-CN" sz="1050" b="1" kern="100" dirty="0">
              <a:solidFill>
                <a:srgbClr val="060AB2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	</a:t>
            </a:r>
            <a:r>
              <a:rPr lang="zh-CN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气孔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由两个肾形的保卫细胞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内含叶绿体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构成。气孔一般分布在陆生植物如阳生植物下表皮，浮水植物只在上表皮分布。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6462" y="708332"/>
            <a:ext cx="11598839" cy="69151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b="1" kern="100">
                <a:solidFill>
                  <a:srgbClr val="060AB2"/>
                </a:solidFill>
                <a:latin typeface="Arial" panose="020B0604020202020204"/>
                <a:ea typeface="微软雅黑" panose="020B0503020204020204" pitchFamily="34" charset="-122"/>
                <a:cs typeface="Courier New" panose="02070309020205020404"/>
              </a:rPr>
              <a:t>2</a:t>
            </a:r>
            <a:r>
              <a:rPr lang="en-US" altLang="zh-CN" sz="2600" b="1" kern="100">
                <a:solidFill>
                  <a:srgbClr val="060AB2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.</a:t>
            </a:r>
            <a:r>
              <a:rPr lang="zh-CN" altLang="zh-CN" sz="2600" b="1" kern="100" dirty="0">
                <a:solidFill>
                  <a:srgbClr val="060AB2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气孔的开闭</a:t>
            </a:r>
            <a:endParaRPr lang="zh-CN" altLang="zh-CN" sz="2600" b="1" kern="100" dirty="0">
              <a:solidFill>
                <a:srgbClr val="060AB2"/>
              </a:solidFill>
              <a:effectLst/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</p:txBody>
      </p:sp>
      <p:pic>
        <p:nvPicPr>
          <p:cNvPr id="1026" name="Picture 2" descr="W1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19" y="1217469"/>
            <a:ext cx="6530461" cy="23717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56458" y="3704337"/>
            <a:ext cx="11370296" cy="181780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2600" kern="10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植物气孔的开闭运动关键在于保卫细胞吸水膨胀变化。由于保卫细胞的内外壁厚度不一样，当保卫细胞吸水膨胀时，较薄的外壁就会伸长，细胞向内弯曲，于是气孔就张开；当保卫细胞失水时，气孔就关闭了。</a:t>
            </a:r>
            <a:endParaRPr lang="zh-CN" altLang="zh-CN" sz="1050" kern="10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6462" y="708332"/>
            <a:ext cx="11598839" cy="69151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b="1" kern="100">
                <a:solidFill>
                  <a:srgbClr val="060AB2"/>
                </a:solidFill>
                <a:latin typeface="Arial" panose="020B0604020202020204"/>
                <a:ea typeface="微软雅黑" panose="020B0503020204020204" pitchFamily="34" charset="-122"/>
                <a:cs typeface="Courier New" panose="02070309020205020404"/>
              </a:rPr>
              <a:t>3</a:t>
            </a:r>
            <a:r>
              <a:rPr lang="en-US" altLang="zh-CN" sz="2600" b="1" kern="100">
                <a:solidFill>
                  <a:srgbClr val="060AB2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.</a:t>
            </a:r>
            <a:r>
              <a:rPr lang="zh-CN" altLang="zh-CN" sz="2600" b="1" kern="100" dirty="0">
                <a:solidFill>
                  <a:srgbClr val="060AB2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调节气孔开闭的因素</a:t>
            </a:r>
            <a:endParaRPr lang="zh-CN" altLang="zh-CN" sz="2600" b="1" kern="100" dirty="0">
              <a:solidFill>
                <a:srgbClr val="060AB2"/>
              </a:solidFill>
              <a:effectLst/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8862" y="1227975"/>
            <a:ext cx="11598839" cy="506869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(1)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光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植物气孔一般是按昼夜节律开闭：白天打开气孔进行光合作用，晚上通过关闭气孔来减少水分损失。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(2)CO</a:t>
            </a:r>
            <a:r>
              <a:rPr lang="en-US" altLang="zh-CN" sz="2600" kern="100" baseline="-25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浓度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低浓度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CO</a:t>
            </a:r>
            <a:r>
              <a:rPr lang="en-US" altLang="zh-CN" sz="2600" kern="100" baseline="-25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气孔开启。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(3)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含水量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干旱或蒸腾过强失水多导致气孔关闭。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(4)</a:t>
            </a:r>
            <a:r>
              <a:rPr lang="zh-CN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植物激素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细胞分裂素促进气孔开放，而脱落酸却引起气孔关闭。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6462" y="586730"/>
            <a:ext cx="11598839" cy="5628849"/>
          </a:xfrm>
          <a:prstGeom prst="rect">
            <a:avLst/>
          </a:prstGeom>
        </p:spPr>
        <p:txBody>
          <a:bodyPr wrap="square">
            <a:spAutoFit/>
          </a:bodyPr>
          <a:p>
            <a:pPr marL="355600" indent="-355600"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黑体" panose="02010609060101010101" charset="-122"/>
                <a:cs typeface="Courier New" panose="02070309020205020404"/>
              </a:rPr>
              <a:t>[</a:t>
            </a:r>
            <a:r>
              <a:rPr lang="zh-CN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专题精练</a:t>
            </a:r>
            <a:r>
              <a:rPr lang="en-US" altLang="zh-CN" sz="2600" b="1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/>
                <a:ea typeface="黑体" panose="02010609060101010101" charset="-122"/>
                <a:cs typeface="Courier New" panose="02070309020205020404"/>
              </a:rPr>
              <a:t>]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marL="355600" indent="-355600"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1.</a:t>
            </a:r>
            <a:r>
              <a:rPr lang="en-US" altLang="zh-CN" sz="26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(2019·</a:t>
            </a:r>
            <a:r>
              <a:rPr lang="zh-CN" altLang="zh-CN" sz="26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全国卷</a:t>
            </a:r>
            <a:r>
              <a:rPr lang="en-US" altLang="zh-CN" sz="2600" b="1" kern="100" dirty="0">
                <a:latin typeface="宋体" panose="02010600030101010101" pitchFamily="2" charset="-122"/>
                <a:ea typeface="楷体_GB2312"/>
                <a:cs typeface="Times New Roman" panose="02020603050405020304"/>
              </a:rPr>
              <a:t>Ⅰ</a:t>
            </a:r>
            <a:r>
              <a:rPr lang="zh-CN" altLang="zh-CN" sz="26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，</a:t>
            </a:r>
            <a:r>
              <a:rPr lang="en-US" altLang="zh-CN" sz="26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29)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将生长在水分正常土壤中的某植物通过减少浇水进行干旱处理，该植物根细胞中溶质浓度增大，叶片中的脱落酸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(ABA)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含量增高，叶片气孔开度减小。回答下列问题。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355600" indent="-355600"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	(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1)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经干旱处理后，该植物根细胞的吸水能力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________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355600" indent="-355600"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	(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与干旱处理前相比，干旱处理后该植物的光合速率会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________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，出现这种变化的主要原因是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___________________________________________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355600" indent="-355600"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	(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3)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有研究表明：干旱条件下气孔开度减小不是由缺水直接引起的，而是由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ABA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引起的。请以该种植物的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ABA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缺失突变体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不能合成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ABA)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植株为材料，设计实验来验证这一结论。要求简要写出实验思路和预期结果。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5448" y="289928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zh-CN" sz="2600" kern="10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增强</a:t>
            </a:r>
            <a:endParaRPr lang="zh-CN" altLang="zh-CN" sz="2600" kern="100">
              <a:solidFill>
                <a:srgbClr val="FF0000"/>
              </a:solidFill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76266" y="3415030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降低</a:t>
            </a:r>
            <a:endParaRPr lang="zh-CN" altLang="zh-CN" sz="2600" kern="100" dirty="0">
              <a:solidFill>
                <a:srgbClr val="FF0000"/>
              </a:solidFill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7809" y="3856737"/>
            <a:ext cx="7093609" cy="617477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2600" kern="10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气孔开度减小使供应给光合作用所需的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CO</a:t>
            </a:r>
            <a:r>
              <a:rPr lang="en-US" altLang="zh-CN" sz="2600" kern="100" baseline="-250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减少</a:t>
            </a:r>
            <a:endParaRPr lang="zh-CN" altLang="zh-CN" sz="2600" kern="100" dirty="0">
              <a:solidFill>
                <a:srgbClr val="FF0000"/>
              </a:solidFill>
              <a:effectLst/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56462" y="510530"/>
            <a:ext cx="11598839" cy="5627951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2600" b="1" kern="100" dirty="0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答案　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(3)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取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ABA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缺失突变体植株在正常条件下测定气孔开度，经干旱处理后，再测定气孔开度。预期结果是干旱处理前后气孔开度不变。</a:t>
            </a:r>
            <a:endParaRPr lang="zh-CN" altLang="zh-CN" sz="1050" kern="100" dirty="0">
              <a:solidFill>
                <a:srgbClr val="FF0000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将上述干旱处理的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ABA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缺失突变体植株分成两组，在干旱条件下，一组进行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ABA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处理，另一组作为对照组，一段时间后，分别测定两组的气孔开度。预期结果是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ABA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处理组气孔开度减小，对照组气孔开度不变。</a:t>
            </a:r>
            <a:endParaRPr lang="zh-CN" altLang="zh-CN" sz="1050" kern="100" dirty="0">
              <a:solidFill>
                <a:srgbClr val="FF0000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2600" b="1" kern="100" dirty="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解析　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(1)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经干旱处理后，植物根细胞的细胞液浓度增大，植物的吸水能力增强。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(2)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干旱处理后，叶片气孔开度减小，使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CO</a:t>
            </a:r>
            <a:r>
              <a:rPr lang="en-US" altLang="zh-CN" sz="2600" b="1" kern="100" baseline="-25000" dirty="0">
                <a:latin typeface="Times New Roman" panose="02020603050405020304"/>
                <a:ea typeface="仿宋_GB2312"/>
                <a:cs typeface="Courier New" panose="02070309020205020404"/>
              </a:rPr>
              <a:t>2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供应不足，暗反应减弱，从而导致光合作用减弱。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(3)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本实验需先设计干旱处理与非干旱处理的对照，证明干旱条件下气孔开度减小不是由缺水直接引起的；再设计在干旱条件下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ABA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处理组与非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ABA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处理组的对照，证明干旱条件下气孔开度减小是由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ABA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引起的。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43762" y="561330"/>
            <a:ext cx="11598839" cy="4573560"/>
          </a:xfrm>
          <a:prstGeom prst="rect">
            <a:avLst/>
          </a:prstGeom>
        </p:spPr>
        <p:txBody>
          <a:bodyPr wrap="square">
            <a:spAutoFit/>
          </a:bodyPr>
          <a:p>
            <a:pPr marL="355600" indent="-355600"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2.</a:t>
            </a:r>
            <a:r>
              <a:rPr lang="en-US" altLang="zh-CN" sz="26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(2021·</a:t>
            </a:r>
            <a:r>
              <a:rPr lang="zh-CN" altLang="zh-CN" sz="2600" b="1" kern="100" dirty="0">
                <a:latin typeface="Times New Roman" panose="02020603050405020304"/>
                <a:ea typeface="楷体_GB2312"/>
                <a:cs typeface="Times New Roman" panose="02020603050405020304"/>
              </a:rPr>
              <a:t>全国乙卷，</a:t>
            </a:r>
            <a:r>
              <a:rPr lang="en-US" altLang="zh-CN" sz="2600" b="1" kern="100" dirty="0">
                <a:latin typeface="Times New Roman" panose="02020603050405020304"/>
                <a:ea typeface="楷体_GB2312"/>
                <a:cs typeface="Courier New" panose="02070309020205020404"/>
              </a:rPr>
              <a:t>29)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生活在干旱地区的一些植物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如植物甲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具有特殊的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CO</a:t>
            </a:r>
            <a:r>
              <a:rPr lang="en-US" altLang="zh-CN" sz="2600" kern="100" baseline="-25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固定方式。这类植物晚上气孔打开吸收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CO</a:t>
            </a:r>
            <a:r>
              <a:rPr lang="en-US" altLang="zh-CN" sz="2600" kern="100" baseline="-25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，吸收的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CO</a:t>
            </a:r>
            <a:r>
              <a:rPr lang="en-US" altLang="zh-CN" sz="2600" kern="100" baseline="-25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通过生成苹果酸储存在液泡中；白天气孔关闭，液泡中储存的苹果酸脱羧释放的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CO</a:t>
            </a:r>
            <a:r>
              <a:rPr lang="en-US" altLang="zh-CN" sz="2600" kern="100" baseline="-25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可用于光合作用。回答下列问题：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355600" indent="-355600"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	(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1)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白天叶肉细胞产生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ATP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的场所有</a:t>
            </a: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_________________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</a:t>
            </a: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。光合作用所需的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CO</a:t>
            </a:r>
            <a:r>
              <a:rPr lang="en-US" altLang="zh-CN" sz="2600" kern="100" baseline="-25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来源于苹果酸脱羧和</a:t>
            </a: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</a:t>
            </a: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释放的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CO</a:t>
            </a:r>
            <a:r>
              <a:rPr lang="en-US" altLang="zh-CN" sz="2600" kern="100" baseline="-25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  <a:p>
            <a:pPr marL="355600" indent="-355600"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	(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气孔白天关闭、晚上打开是这类植物适应干旱环境的一种方式，这种方式既能防止</a:t>
            </a: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___________________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</a:t>
            </a: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，又能保证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____________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正常进行</a:t>
            </a:r>
            <a:r>
              <a:rPr lang="zh-CN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35469" y="2852926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zh-CN" sz="2600" kern="10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叶绿体、细胞质基质、线粒体</a:t>
            </a:r>
            <a:endParaRPr lang="zh-CN" altLang="zh-CN" sz="2600" kern="100">
              <a:solidFill>
                <a:srgbClr val="FF0000"/>
              </a:solidFill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80458" y="3440494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细胞呼吸</a:t>
            </a:r>
            <a:endParaRPr lang="zh-CN" altLang="zh-CN" sz="2600" kern="100" dirty="0">
              <a:solidFill>
                <a:srgbClr val="FF0000"/>
              </a:solidFill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75339" y="4537779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蒸腾作用过强导致植物失水</a:t>
            </a:r>
            <a:endParaRPr lang="zh-CN" altLang="zh-CN" sz="2600" kern="100" dirty="0">
              <a:solidFill>
                <a:srgbClr val="FF0000"/>
              </a:solidFill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01159" y="4543048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zh-CN" sz="2600" kern="10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光合作用</a:t>
            </a:r>
            <a:endParaRPr lang="zh-CN" altLang="zh-CN" sz="2600" kern="100">
              <a:solidFill>
                <a:srgbClr val="FF0000"/>
              </a:solidFill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43762" y="561330"/>
            <a:ext cx="11598839" cy="1212640"/>
          </a:xfrm>
          <a:prstGeom prst="rect">
            <a:avLst/>
          </a:prstGeom>
        </p:spPr>
        <p:txBody>
          <a:bodyPr wrap="square">
            <a:spAutoFit/>
          </a:bodyPr>
          <a:p>
            <a:pPr marL="355600" indent="-355600" algn="just">
              <a:lnSpc>
                <a:spcPct val="14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en-US" altLang="zh-CN" sz="2600" kern="100" dirty="0" smtClean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	(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3)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若以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pH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作为检测指标，请设计实验来验证植物甲在干旱环境中存在这种特殊的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CO</a:t>
            </a:r>
            <a:r>
              <a:rPr lang="en-US" altLang="zh-CN" sz="2600" kern="100" baseline="-250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2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固定方式。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(</a:t>
            </a:r>
            <a:r>
              <a:rPr lang="zh-CN" altLang="zh-CN" sz="2600" kern="100" dirty="0"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简要写出实验思路和预期结果</a:t>
            </a:r>
            <a:r>
              <a:rPr lang="en-US" altLang="zh-CN" sz="2600" kern="100" dirty="0"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)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2566" y="1713478"/>
            <a:ext cx="10926631" cy="249299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2600" b="1" kern="100" dirty="0">
                <a:solidFill>
                  <a:srgbClr val="FF0000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答案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　</a:t>
            </a:r>
            <a:r>
              <a:rPr lang="zh-CN" altLang="zh-CN" sz="2600" kern="100">
                <a:solidFill>
                  <a:srgbClr val="FF0000"/>
                </a:solidFill>
                <a:latin typeface="宋体" panose="02010600030101010101" pitchFamily="2" charset="-122"/>
                <a:ea typeface="Times New Roman" panose="02020603050405020304"/>
                <a:cs typeface="Courier New" panose="02070309020205020404"/>
              </a:rPr>
              <a:t> </a:t>
            </a:r>
            <a:r>
              <a:rPr lang="zh-CN" altLang="zh-CN" sz="2600" kern="100" smtClean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实验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思路：取若干长势相同的植物甲，平均分为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A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、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B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两组；将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A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组置于干旱条件下培养，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B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组置于水分充足的条件下培养，其他条件相同且适宜；一段时间后，分别测定两组植物甲白天和夜晚液泡中的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pH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。预期结果：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B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组液泡中的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pH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白天和夜晚无明显变化，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A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组液泡中的</a:t>
            </a:r>
            <a:r>
              <a:rPr lang="en-US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Courier New" panose="02070309020205020404"/>
              </a:rPr>
              <a:t>pH</a:t>
            </a:r>
            <a:r>
              <a:rPr lang="zh-CN" altLang="zh-CN" sz="2600" kern="1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  <a:cs typeface="Times New Roman" panose="02020603050405020304"/>
              </a:rPr>
              <a:t>夜晚明显低于白天</a:t>
            </a:r>
            <a:endParaRPr lang="zh-CN" altLang="zh-CN" sz="2600" kern="100" dirty="0">
              <a:solidFill>
                <a:srgbClr val="FF0000"/>
              </a:solidFill>
              <a:effectLst/>
              <a:latin typeface="Times New Roman" panose="02020603050405020304"/>
              <a:ea typeface="微软雅黑" panose="020B0503020204020204" pitchFamily="34" charset="-122"/>
              <a:cs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43762" y="574030"/>
            <a:ext cx="11598839" cy="5808000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20000"/>
              </a:lnSpc>
              <a:spcAft>
                <a:spcPts val="0"/>
              </a:spcAft>
              <a:tabLst>
                <a:tab pos="2700655" algn="l"/>
              </a:tabLst>
            </a:pPr>
            <a:r>
              <a:rPr lang="zh-CN" altLang="zh-CN" sz="2600" b="1" kern="100">
                <a:solidFill>
                  <a:srgbClr val="0000FF"/>
                </a:solidFill>
                <a:latin typeface="Times New Roman" panose="02020603050405020304"/>
                <a:ea typeface="黑体" panose="02010609060101010101" charset="-122"/>
                <a:cs typeface="Times New Roman" panose="02020603050405020304"/>
              </a:rPr>
              <a:t>解析</a:t>
            </a:r>
            <a:r>
              <a:rPr lang="zh-CN" altLang="zh-CN" sz="2600" b="1" kern="100">
                <a:solidFill>
                  <a:srgbClr val="0000FF"/>
                </a:solidFill>
                <a:latin typeface="Times New Roman" panose="02020603050405020304"/>
                <a:ea typeface="仿宋_GB2312"/>
                <a:cs typeface="Times New Roman" panose="02020603050405020304"/>
              </a:rPr>
              <a:t>　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(1)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白天植物的叶肉细胞同时进行光合作用和呼吸作用，光合作用过程中产生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ATP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的场所是叶绿体，呼吸作用过程中产生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ATP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的场所是细胞质基质和线粒体。据题干信息可知，白天储存在液泡中的苹果酸脱羧释放出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CO</a:t>
            </a:r>
            <a:r>
              <a:rPr lang="en-US" altLang="zh-CN" sz="2600" b="1" kern="100" baseline="-25000" dirty="0">
                <a:latin typeface="Times New Roman" panose="02020603050405020304"/>
                <a:ea typeface="仿宋_GB2312"/>
                <a:cs typeface="Courier New" panose="02070309020205020404"/>
              </a:rPr>
              <a:t>2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用于光合作用，同时叶肉细胞也进行细胞呼吸，细胞呼吸释放出来的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CO</a:t>
            </a:r>
            <a:r>
              <a:rPr lang="en-US" altLang="zh-CN" sz="2600" b="1" kern="100" baseline="-25000" dirty="0">
                <a:latin typeface="Times New Roman" panose="02020603050405020304"/>
                <a:ea typeface="仿宋_GB2312"/>
                <a:cs typeface="Courier New" panose="02070309020205020404"/>
              </a:rPr>
              <a:t>2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也可用于光合作用。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(2)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干旱的环境中，白天气孔关闭可以降低蒸腾作用，避免植物细胞过度失水；夜间气孔打开吸收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CO</a:t>
            </a:r>
            <a:r>
              <a:rPr lang="en-US" altLang="zh-CN" sz="2600" b="1" kern="100" baseline="-25000" dirty="0">
                <a:latin typeface="Times New Roman" panose="02020603050405020304"/>
                <a:ea typeface="仿宋_GB2312"/>
                <a:cs typeface="Courier New" panose="02070309020205020404"/>
              </a:rPr>
              <a:t>2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，通过生成苹果酸储存在液泡中，白天苹果酸脱羧释放的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CO</a:t>
            </a:r>
            <a:r>
              <a:rPr lang="en-US" altLang="zh-CN" sz="2600" b="1" kern="100" baseline="-25000" dirty="0">
                <a:latin typeface="Times New Roman" panose="02020603050405020304"/>
                <a:ea typeface="仿宋_GB2312"/>
                <a:cs typeface="Courier New" panose="02070309020205020404"/>
              </a:rPr>
              <a:t>2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为光合作用的进行提供原料，保证了光合作用的正常进行。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(3)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该实验的目的是验证植物甲在干旱环境中存在特殊的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CO</a:t>
            </a:r>
            <a:r>
              <a:rPr lang="en-US" altLang="zh-CN" sz="2600" b="1" kern="100" baseline="-25000" dirty="0">
                <a:latin typeface="Times New Roman" panose="02020603050405020304"/>
                <a:ea typeface="仿宋_GB2312"/>
                <a:cs typeface="Courier New" panose="02070309020205020404"/>
              </a:rPr>
              <a:t>2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固定方式，根据题干信息晚上气孔打开吸收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CO</a:t>
            </a:r>
            <a:r>
              <a:rPr lang="en-US" altLang="zh-CN" sz="2600" b="1" kern="100" baseline="-25000" dirty="0">
                <a:latin typeface="Times New Roman" panose="02020603050405020304"/>
                <a:ea typeface="仿宋_GB2312"/>
                <a:cs typeface="Courier New" panose="02070309020205020404"/>
              </a:rPr>
              <a:t>2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，吸收的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CO</a:t>
            </a:r>
            <a:r>
              <a:rPr lang="en-US" altLang="zh-CN" sz="2600" b="1" kern="100" baseline="-25000" dirty="0">
                <a:latin typeface="Times New Roman" panose="02020603050405020304"/>
                <a:ea typeface="仿宋_GB2312"/>
                <a:cs typeface="Courier New" panose="02070309020205020404"/>
              </a:rPr>
              <a:t>2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通过生成苹果酸储存在液泡中，推测苹果酸的存在会导致液泡中呈酸性，由白天气孔关闭，液泡中储存的苹果酸脱羧释放的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CO</a:t>
            </a:r>
            <a:r>
              <a:rPr lang="en-US" altLang="zh-CN" sz="2600" b="1" kern="100" baseline="-25000" dirty="0">
                <a:latin typeface="Times New Roman" panose="02020603050405020304"/>
                <a:ea typeface="仿宋_GB2312"/>
                <a:cs typeface="Courier New" panose="02070309020205020404"/>
              </a:rPr>
              <a:t>2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可用于光合作用，可判断苹果酸分解释放出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CO</a:t>
            </a:r>
            <a:r>
              <a:rPr lang="en-US" altLang="zh-CN" sz="2600" b="1" kern="100" baseline="-25000" dirty="0">
                <a:latin typeface="Times New Roman" panose="02020603050405020304"/>
                <a:ea typeface="仿宋_GB2312"/>
                <a:cs typeface="Courier New" panose="02070309020205020404"/>
              </a:rPr>
              <a:t>2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后液泡中酸性下降或趋于中性，因此实验中需要检测白天和夜晚叶肉细胞中液泡的</a:t>
            </a:r>
            <a:r>
              <a:rPr lang="en-US" altLang="zh-CN" sz="2600" b="1" kern="100" dirty="0">
                <a:latin typeface="Times New Roman" panose="02020603050405020304"/>
                <a:ea typeface="仿宋_GB2312"/>
                <a:cs typeface="Courier New" panose="02070309020205020404"/>
              </a:rPr>
              <a:t>pH</a:t>
            </a:r>
            <a:r>
              <a:rPr lang="zh-CN" altLang="zh-CN" sz="2600" b="1" kern="100" dirty="0">
                <a:latin typeface="Times New Roman" panose="02020603050405020304"/>
                <a:ea typeface="仿宋_GB2312"/>
                <a:cs typeface="Times New Roman" panose="02020603050405020304"/>
              </a:rPr>
              <a:t>。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2950</Words>
  <Application>WPS 演示</Application>
  <PresentationFormat>宽屏</PresentationFormat>
  <Paragraphs>132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Times New Roman</vt:lpstr>
      <vt:lpstr>Courier New</vt:lpstr>
      <vt:lpstr>黑体</vt:lpstr>
      <vt:lpstr>Arial</vt:lpstr>
      <vt:lpstr>楷体_GB2312</vt:lpstr>
      <vt:lpstr>新宋体</vt:lpstr>
      <vt:lpstr>仿宋_GB2312</vt:lpstr>
      <vt:lpstr>仿宋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刘华</cp:lastModifiedBy>
  <cp:revision>150</cp:revision>
  <dcterms:created xsi:type="dcterms:W3CDTF">2019-06-19T02:08:00Z</dcterms:created>
  <dcterms:modified xsi:type="dcterms:W3CDTF">2022-06-27T14:49:32Z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