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10"/>
  </p:notesMasterIdLst>
  <p:sldIdLst>
    <p:sldId id="411" r:id="rId4"/>
    <p:sldId id="418" r:id="rId5"/>
    <p:sldId id="423" r:id="rId6"/>
    <p:sldId id="427" r:id="rId7"/>
    <p:sldId id="421" r:id="rId8"/>
    <p:sldId id="424" r:id="rId9"/>
    <p:sldId id="428" r:id="rId11"/>
    <p:sldId id="429" r:id="rId12"/>
    <p:sldId id="426" r:id="rId13"/>
    <p:sldId id="413" r:id="rId14"/>
    <p:sldId id="414" r:id="rId15"/>
    <p:sldId id="437" r:id="rId16"/>
    <p:sldId id="415" r:id="rId17"/>
    <p:sldId id="431" r:id="rId18"/>
    <p:sldId id="432" r:id="rId19"/>
    <p:sldId id="433" r:id="rId20"/>
    <p:sldId id="434" r:id="rId21"/>
    <p:sldId id="416" r:id="rId22"/>
    <p:sldId id="41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02858A"/>
    <a:srgbClr val="03A3A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biology#pid=61e91244c475800920df2551#tid=61ebcc40bf780e1893b0d1b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?linknodeid="/>
          <p:cNvSpPr/>
          <p:nvPr/>
        </p:nvSpPr>
        <p:spPr>
          <a:xfrm>
            <a:off x="557784" y="301752"/>
            <a:ext cx="1746504" cy="62179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4500" b="1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2023</a:t>
            </a:r>
            <a:endParaRPr lang="en-US" sz="4500" dirty="0"/>
          </a:p>
        </p:txBody>
      </p:sp>
      <p:sp>
        <p:nvSpPr>
          <p:cNvPr id="4" name="MasterShapeName?linknodeid="/>
          <p:cNvSpPr/>
          <p:nvPr/>
        </p:nvSpPr>
        <p:spPr>
          <a:xfrm>
            <a:off x="557784" y="923544"/>
            <a:ext cx="2487168" cy="5669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3100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新教材版</a:t>
            </a:r>
            <a:endParaRPr lang="en-US" sz="31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696" y="6199632"/>
            <a:ext cx="731520" cy="594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 userDrawn="1"/>
        </p:nvSpPr>
        <p:spPr>
          <a:xfrm flipV="1">
            <a:off x="0" y="-4"/>
            <a:ext cx="2208580" cy="18448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urce Han Sans HW SC"/>
              <a:ea typeface="PangMenZhengDao" panose="02010600030101010101" pitchFamily="2" charset="-122"/>
              <a:cs typeface="+mn-cs"/>
              <a:sym typeface="Source Han Sans HW SC"/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flipV="1">
            <a:off x="164362" y="117772"/>
            <a:ext cx="2681359" cy="21338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sp>
        <p:nvSpPr>
          <p:cNvPr id="16" name="直角三角形 15"/>
          <p:cNvSpPr/>
          <p:nvPr userDrawn="1"/>
        </p:nvSpPr>
        <p:spPr>
          <a:xfrm rot="10800000" flipV="1">
            <a:off x="10055407" y="4969359"/>
            <a:ext cx="2131074" cy="1893627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urce Han Sans HW SC"/>
              <a:ea typeface="PangMenZhengDao" panose="02010600030101010101" pitchFamily="2" charset="-122"/>
              <a:cs typeface="+mn-cs"/>
              <a:sym typeface="Source Han Sans HW SC"/>
            </a:endParaRPr>
          </a:p>
        </p:txBody>
      </p:sp>
      <p:sp>
        <p:nvSpPr>
          <p:cNvPr id="17" name="直角三角形 16"/>
          <p:cNvSpPr/>
          <p:nvPr userDrawn="1"/>
        </p:nvSpPr>
        <p:spPr>
          <a:xfrm rot="5400000" flipV="1">
            <a:off x="10191960" y="-149113"/>
            <a:ext cx="1856865" cy="213052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urce Han Sans HW SC"/>
              <a:ea typeface="PangMenZhengDao" panose="02010600030101010101" pitchFamily="2" charset="-122"/>
              <a:cs typeface="+mn-cs"/>
              <a:sym typeface="Source Han Sans HW SC"/>
            </a:endParaRPr>
          </a:p>
        </p:txBody>
      </p:sp>
      <p:sp>
        <p:nvSpPr>
          <p:cNvPr id="18" name="直角三角形 17"/>
          <p:cNvSpPr/>
          <p:nvPr userDrawn="1"/>
        </p:nvSpPr>
        <p:spPr>
          <a:xfrm rot="10800000" flipV="1">
            <a:off x="9363158" y="4597060"/>
            <a:ext cx="2681359" cy="21338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sp>
        <p:nvSpPr>
          <p:cNvPr id="19" name="直角三角形 18"/>
          <p:cNvSpPr/>
          <p:nvPr userDrawn="1"/>
        </p:nvSpPr>
        <p:spPr>
          <a:xfrm rot="16200000" flipV="1">
            <a:off x="166491" y="4823696"/>
            <a:ext cx="1852509" cy="223224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urce Han Sans HW SC"/>
              <a:ea typeface="PangMenZhengDao" panose="02010600030101010101" pitchFamily="2" charset="-122"/>
              <a:cs typeface="+mn-cs"/>
              <a:sym typeface="Source Han Sans HW SC"/>
            </a:endParaRPr>
          </a:p>
        </p:txBody>
      </p:sp>
      <p:sp>
        <p:nvSpPr>
          <p:cNvPr id="20" name="直角三角形 19"/>
          <p:cNvSpPr/>
          <p:nvPr userDrawn="1"/>
        </p:nvSpPr>
        <p:spPr>
          <a:xfrm rot="16200000" flipV="1">
            <a:off x="-144830" y="4338472"/>
            <a:ext cx="2681359" cy="21338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sp>
        <p:nvSpPr>
          <p:cNvPr id="21" name="直角三角形 20"/>
          <p:cNvSpPr/>
          <p:nvPr userDrawn="1"/>
        </p:nvSpPr>
        <p:spPr>
          <a:xfrm rot="5400000" flipV="1">
            <a:off x="9618665" y="404573"/>
            <a:ext cx="2681359" cy="21338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/>
        </p:nvSpPr>
        <p:spPr>
          <a:xfrm flipV="1">
            <a:off x="0" y="-4"/>
            <a:ext cx="2208580" cy="18448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urce Han Sans HW SC"/>
              <a:ea typeface="PangMenZhengDao" panose="02010600030101010101" pitchFamily="2" charset="-122"/>
              <a:cs typeface="+mn-cs"/>
              <a:sym typeface="Source Han Sans HW SC"/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164362" y="117772"/>
            <a:ext cx="2681359" cy="21338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10800000" flipV="1">
            <a:off x="10055407" y="4969359"/>
            <a:ext cx="2131074" cy="1893627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urce Han Sans HW SC"/>
              <a:ea typeface="PangMenZhengDao" panose="02010600030101010101" pitchFamily="2" charset="-122"/>
              <a:cs typeface="+mn-cs"/>
              <a:sym typeface="Source Han Sans HW SC"/>
            </a:endParaRPr>
          </a:p>
        </p:txBody>
      </p:sp>
      <p:sp>
        <p:nvSpPr>
          <p:cNvPr id="18" name="直角三角形 17"/>
          <p:cNvSpPr/>
          <p:nvPr userDrawn="1"/>
        </p:nvSpPr>
        <p:spPr>
          <a:xfrm rot="5400000" flipV="1">
            <a:off x="10191960" y="-149113"/>
            <a:ext cx="1856865" cy="213052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urce Han Sans HW SC"/>
              <a:ea typeface="PangMenZhengDao" panose="02010600030101010101" pitchFamily="2" charset="-122"/>
              <a:cs typeface="+mn-cs"/>
              <a:sym typeface="Source Han Sans HW SC"/>
            </a:endParaRPr>
          </a:p>
        </p:txBody>
      </p:sp>
      <p:sp>
        <p:nvSpPr>
          <p:cNvPr id="21" name="直角三角形 20"/>
          <p:cNvSpPr/>
          <p:nvPr userDrawn="1"/>
        </p:nvSpPr>
        <p:spPr>
          <a:xfrm rot="10800000" flipV="1">
            <a:off x="9363158" y="4597060"/>
            <a:ext cx="2681359" cy="21338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sp>
        <p:nvSpPr>
          <p:cNvPr id="22" name="直角三角形 21"/>
          <p:cNvSpPr/>
          <p:nvPr userDrawn="1"/>
        </p:nvSpPr>
        <p:spPr>
          <a:xfrm rot="16200000" flipV="1">
            <a:off x="166491" y="4823696"/>
            <a:ext cx="1852509" cy="223224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ource Han Sans HW SC"/>
              <a:ea typeface="PangMenZhengDao" panose="02010600030101010101" pitchFamily="2" charset="-122"/>
              <a:cs typeface="+mn-cs"/>
              <a:sym typeface="Source Han Sans HW SC"/>
            </a:endParaRPr>
          </a:p>
        </p:txBody>
      </p:sp>
      <p:sp>
        <p:nvSpPr>
          <p:cNvPr id="23" name="直角三角形 22"/>
          <p:cNvSpPr/>
          <p:nvPr userDrawn="1"/>
        </p:nvSpPr>
        <p:spPr>
          <a:xfrm rot="16200000" flipV="1">
            <a:off x="-144830" y="4338472"/>
            <a:ext cx="2681359" cy="21338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sp>
        <p:nvSpPr>
          <p:cNvPr id="24" name="直角三角形 23"/>
          <p:cNvSpPr/>
          <p:nvPr userDrawn="1"/>
        </p:nvSpPr>
        <p:spPr>
          <a:xfrm rot="5400000" flipV="1">
            <a:off x="9618665" y="404573"/>
            <a:ext cx="2681359" cy="21338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pic>
        <p:nvPicPr>
          <p:cNvPr id="25" name="Picture 2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750614" y="6424761"/>
            <a:ext cx="414081" cy="41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645" t="-1585" r="13234" b="32134"/>
          <a:stretch>
            <a:fillRect/>
          </a:stretch>
        </p:blipFill>
        <p:spPr>
          <a:xfrm>
            <a:off x="-1" y="519501"/>
            <a:ext cx="12188827" cy="6338499"/>
          </a:xfrm>
          <a:prstGeom prst="rect">
            <a:avLst/>
          </a:prstGeom>
        </p:spPr>
      </p:pic>
      <p:pic>
        <p:nvPicPr>
          <p:cNvPr id="6" name="Picture 2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725494" y="6405711"/>
            <a:ext cx="414081" cy="41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6645" t="-1585" r="13234" b="32134"/>
          <a:stretch>
            <a:fillRect/>
          </a:stretch>
        </p:blipFill>
        <p:spPr>
          <a:xfrm>
            <a:off x="-1" y="519501"/>
            <a:ext cx="12188827" cy="6338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207" y="6271220"/>
            <a:ext cx="491228" cy="49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313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313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5310" indent="-274320" algn="l" defTabSz="91313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854710" indent="-228600" algn="l" defTabSz="91313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730" indent="-228600" algn="l" defTabSz="91313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7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8600" algn="l" defTabSz="91313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0540" indent="-228600" algn="l" defTabSz="91313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2099945" indent="-228600" algn="l" defTabSz="91313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2419985" indent="-228600" algn="l" defTabSz="91313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2739390" indent="-228600" algn="l" defTabSz="91313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3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95" algn="l" defTabSz="913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0" algn="l" defTabSz="913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825" algn="l" defTabSz="913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90" algn="l" defTabSz="913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55" algn="l" defTabSz="913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520" algn="l" defTabSz="913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NULL" TargetMode="Externa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7.png"/><Relationship Id="rId2" Type="http://schemas.openxmlformats.org/officeDocument/2006/relationships/image" Target="NULL" TargetMode="Externa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6.xml"/><Relationship Id="rId7" Type="http://schemas.openxmlformats.org/officeDocument/2006/relationships/image" Target="../media/image35.jpeg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png"/><Relationship Id="rId2" Type="http://schemas.openxmlformats.org/officeDocument/2006/relationships/tags" Target="../tags/tag2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6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tags" Target="../tags/tag4.xml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13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tiff"/><Relationship Id="rId4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e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5.e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21.e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9.emf"/><Relationship Id="rId2" Type="http://schemas.openxmlformats.org/officeDocument/2006/relationships/oleObject" Target="../embeddings/oleObject6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2394585" y="2651760"/>
            <a:ext cx="7616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gradFill flip="none" rotWithShape="1"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0">
                      <a:srgbClr val="FBF7F0"/>
                    </a:gs>
                    <a:gs pos="100000">
                      <a:srgbClr val="A0854A"/>
                    </a:gs>
                  </a:gsLst>
                  <a:lin ang="8100000" scaled="1"/>
                  <a:tileRect/>
                </a:gradFill>
                <a:latin typeface="微软雅黑 Light" panose="020B0502040204020203" pitchFamily="34" charset="-122"/>
                <a:ea typeface="锐字工房云字库细圆GBK" panose="02010604000000000000" pitchFamily="2" charset="-122"/>
                <a:cs typeface="+mn-ea"/>
              </a:defRPr>
            </a:lvl1pPr>
          </a:lstStyle>
          <a:p>
            <a:pPr algn="l"/>
            <a:r>
              <a:rPr lang="zh-CN" altLang="zh-CN" sz="4800" spc="300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细胞的能量</a:t>
            </a:r>
            <a:r>
              <a:rPr lang="en-US" altLang="zh-CN" sz="4800" spc="300" dirty="0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4800" spc="300" dirty="0">
                <a:solidFill>
                  <a:srgbClr val="1D41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</a:t>
            </a:r>
            <a:r>
              <a:rPr lang="en-US" altLang="zh-CN" sz="4800" spc="300" dirty="0">
                <a:solidFill>
                  <a:srgbClr val="1D41D5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4800" spc="300" dirty="0">
                <a:solidFill>
                  <a:srgbClr val="1D41D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ATP</a:t>
            </a:r>
            <a:endParaRPr lang="en-US" altLang="zh-CN" sz="4800" spc="300" dirty="0">
              <a:solidFill>
                <a:srgbClr val="1D41D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3870" y="1762760"/>
            <a:ext cx="32004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400" b="1" spc="300" dirty="0">
                <a:solidFill>
                  <a:prstClr val="black"/>
                </a:solidFill>
                <a:latin typeface="黑体" panose="02010609060101010101" pitchFamily="49" charset="-122"/>
                <a:cs typeface="+mn-ea"/>
              </a:rPr>
              <a:t>第</a:t>
            </a:r>
            <a:r>
              <a:rPr lang="en-US" altLang="zh-CN" sz="4400" b="1" spc="3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4400" b="1" spc="300" dirty="0">
                <a:solidFill>
                  <a:prstClr val="black"/>
                </a:solidFill>
                <a:latin typeface="黑体" panose="02010609060101010101" pitchFamily="49" charset="-122"/>
                <a:cs typeface="+mn-ea"/>
              </a:rPr>
              <a:t>课时</a:t>
            </a:r>
            <a:endParaRPr lang="zh-CN" altLang="en-US" sz="4400" b="1" spc="300" dirty="0">
              <a:solidFill>
                <a:prstClr val="black"/>
              </a:solidFill>
              <a:latin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8600" y="429895"/>
          <a:ext cx="13290550" cy="316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7" name="文档" r:id="rId1" imgW="11544300" imgH="2755265" progId="Word.Document.8">
                  <p:embed/>
                </p:oleObj>
              </mc:Choice>
              <mc:Fallback>
                <p:oleObj name="文档" r:id="rId1" imgW="11544300" imgH="2755265" progId="Word.Document.8">
                  <p:embed/>
                  <p:pic>
                    <p:nvPicPr>
                      <p:cNvPr id="0" name="图片 1536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429895"/>
                        <a:ext cx="13290550" cy="316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23" name="Picture 23" descr="23XYSW-236.TIF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293495"/>
            <a:ext cx="706818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7354570" y="1952625"/>
            <a:ext cx="2059940" cy="1613535"/>
          </a:xfrm>
          <a:prstGeom prst="roundRect">
            <a:avLst/>
          </a:prstGeom>
          <a:noFill/>
          <a:ln w="381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01370" y="531495"/>
            <a:ext cx="455930" cy="53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_5_BD#4355b1daa?parentnodeid=a748541e3"/>
          <p:cNvSpPr/>
          <p:nvPr/>
        </p:nvSpPr>
        <p:spPr>
          <a:xfrm>
            <a:off x="124968" y="-317"/>
            <a:ext cx="10963656" cy="543941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algn="l" latinLnBrk="1">
              <a:lnSpc>
                <a:spcPct val="120000"/>
              </a:lnSpc>
            </a:pPr>
            <a:r>
              <a:rPr lang="en-US" sz="3200" b="1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教材深度拓展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#7daf5e3fe?parentnodeid=4355b1daa"/>
              <p:cNvSpPr/>
              <p:nvPr/>
            </p:nvSpPr>
            <p:spPr>
              <a:xfrm>
                <a:off x="612648" y="2397379"/>
                <a:ext cx="10966704" cy="128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20000"/>
                  </a:lnSpc>
                </a:pPr>
                <a:r>
                  <a:rPr lang="en-US" sz="2400" b="1" dirty="0">
                    <a:solidFill>
                      <a:srgbClr val="984C7D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sz="2400" b="1" dirty="0">
                    <a:solidFill>
                      <a:srgbClr val="984C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rPr>
                  <a:t>（必1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rPr>
                  <a:t>P87正文）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人体内ATP的含量很少，但在剧烈运动时，每分钟约有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的ATP转化为ADP，释放能量以供运动之需，但人体内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ATP总含量并没有太大变化</a:t>
                </a: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其原因是</a:t>
                </a:r>
                <a:r>
                  <a:rPr lang="en-US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___________________________________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。</a:t>
                </a:r>
                <a:endParaRPr lang="en-US" sz="2400" dirty="0"/>
              </a:p>
            </p:txBody>
          </p:sp>
        </mc:Choice>
        <mc:Fallback>
          <p:sp>
            <p:nvSpPr>
              <p:cNvPr id="5" name="QB_6#7daf5e3fe?parentnodeid=4355b1da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2397379"/>
                <a:ext cx="10966704" cy="1281557"/>
              </a:xfrm>
              <a:prstGeom prst="rect">
                <a:avLst/>
              </a:prstGeom>
              <a:blipFill rotWithShape="1">
                <a:blip r:embed="rId1"/>
                <a:stretch>
                  <a:fillRect l="-5" t="-20" r="-1597" b="-2695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QB_6_AN.123_1#7f730434c.blank?parentnodeid=4355b1daa&amp;hasmatchpositionanswer=1"/>
          <p:cNvSpPr/>
          <p:nvPr/>
        </p:nvSpPr>
        <p:spPr>
          <a:xfrm>
            <a:off x="612648" y="1031990"/>
            <a:ext cx="10966704" cy="1285748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indent="6800850" latinLnBrk="1">
              <a:lnSpc>
                <a:spcPct val="120000"/>
              </a:lnSpc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萤火虫尾部的发光细胞中含有荧光素和荧光素酶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，在ATP提供能量的前提下，荧光素酶可催化荧光素转化为能发出荧光的氧化荧光素</a:t>
            </a:r>
            <a:endParaRPr lang="en-US" sz="100" dirty="0"/>
          </a:p>
        </p:txBody>
      </p:sp>
      <p:sp>
        <p:nvSpPr>
          <p:cNvPr id="6" name="QB_6#7f730434c?parentnodeid=4355b1daa"/>
          <p:cNvSpPr/>
          <p:nvPr/>
        </p:nvSpPr>
        <p:spPr>
          <a:xfrm>
            <a:off x="612648" y="1072630"/>
            <a:ext cx="10966704" cy="1281557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algn="l" latinLnBrk="1">
              <a:lnSpc>
                <a:spcPct val="120000"/>
              </a:lnSpc>
            </a:pPr>
            <a:r>
              <a:rPr lang="en-US" sz="2400" b="1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</a:t>
            </a:r>
            <a:r>
              <a:rPr lang="en-US" sz="2400" b="1" dirty="0">
                <a:solidFill>
                  <a:srgbClr val="984C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（必1</a:t>
            </a:r>
            <a:r>
              <a:rPr 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P86问题探讨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）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萤火虫尾部发光的原理是</a:t>
            </a:r>
            <a:r>
              <a:rPr 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_______________________________________________________________________________________________________________________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。</a:t>
            </a:r>
            <a:endParaRPr lang="en-US" sz="2400" dirty="0"/>
          </a:p>
        </p:txBody>
      </p:sp>
      <p:sp>
        <p:nvSpPr>
          <p:cNvPr id="7" name="QB_6_AN.124_1#7daf5e3fe.blank?parentnodeid=4355b1daa&amp;hasmatchpositionanswer=1"/>
          <p:cNvSpPr/>
          <p:nvPr/>
        </p:nvSpPr>
        <p:spPr>
          <a:xfrm>
            <a:off x="2060448" y="3225038"/>
            <a:ext cx="4879531" cy="407734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algn="ctr" latinLnBrk="1">
              <a:lnSpc>
                <a:spcPct val="120000"/>
              </a:lnSpc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与ADP时刻不停地发生相互转化</a:t>
            </a:r>
            <a:endParaRPr lang="en-US" sz="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  <p:bldP spid="7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359660" y="218440"/>
            <a:ext cx="7399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612140"/>
            <a:r>
              <a:rPr lang="zh-CN" sz="2800" b="1">
                <a:solidFill>
                  <a:srgbClr val="1D41D5"/>
                </a:solidFill>
                <a:ea typeface="黑体" panose="02010609060101010101" pitchFamily="49" charset="-122"/>
              </a:rPr>
              <a:t>构建</a:t>
            </a:r>
            <a:r>
              <a:rPr lang="en-US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ATP</a:t>
            </a:r>
            <a:r>
              <a:rPr lang="zh-CN" sz="2800" b="1">
                <a:solidFill>
                  <a:srgbClr val="1D41D5"/>
                </a:solidFill>
                <a:ea typeface="黑体" panose="02010609060101010101" pitchFamily="49" charset="-122"/>
              </a:rPr>
              <a:t>产生量与</a:t>
            </a:r>
            <a:r>
              <a:rPr lang="en-US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sz="2800" b="1" baseline="-2500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sz="2800" b="1">
                <a:solidFill>
                  <a:srgbClr val="1D41D5"/>
                </a:solidFill>
                <a:ea typeface="黑体" panose="02010609060101010101" pitchFamily="49" charset="-122"/>
              </a:rPr>
              <a:t>供给量曲线模型</a:t>
            </a:r>
            <a:endParaRPr lang="zh-CN" altLang="en-US" sz="2800" b="1">
              <a:solidFill>
                <a:srgbClr val="1D41D5"/>
              </a:solidFill>
              <a:ea typeface="黑体" panose="02010609060101010101" pitchFamily="49" charset="-122"/>
            </a:endParaRPr>
          </a:p>
        </p:txBody>
      </p:sp>
      <p:pic>
        <p:nvPicPr>
          <p:cNvPr id="154646" name="Picture 22" descr="23XYSW-237.TIF"/>
          <p:cNvPicPr>
            <a:picLocks noChangeAspect="1" noChangeArrowheads="1"/>
          </p:cNvPicPr>
          <p:nvPr/>
        </p:nvPicPr>
        <p:blipFill>
          <a:blip r:embed="rId1" r:link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8530"/>
            <a:ext cx="7686040" cy="369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47" name="Picture 23" descr="23XYSW-238.TIF"/>
          <p:cNvPicPr>
            <a:picLocks noChangeAspect="1" noChangeArrowheads="1"/>
          </p:cNvPicPr>
          <p:nvPr/>
        </p:nvPicPr>
        <p:blipFill>
          <a:blip r:embed="rId3" r:link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05" y="4236085"/>
            <a:ext cx="553593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0" y="1024255"/>
            <a:ext cx="5883275" cy="7537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32560" y="1732280"/>
            <a:ext cx="6253480" cy="911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50540" y="2847975"/>
            <a:ext cx="5789295" cy="1092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bldLvl="0" animBg="1"/>
      <p:bldP spid="3" grpId="1" animBg="1"/>
      <p:bldP spid="4" grpId="0" bldLvl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7_BD#3ffa24c76?segpoint=1&amp;parentnodeid=0b888e1a3"/>
              <p:cNvSpPr/>
              <p:nvPr/>
            </p:nvSpPr>
            <p:spPr>
              <a:xfrm>
                <a:off x="612648" y="4221923"/>
                <a:ext cx="10966704" cy="175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20000"/>
                  </a:lnSpc>
                </a:pPr>
                <a:r>
                  <a:rPr lang="en-US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1.关于ATP的4个易错点</a:t>
                </a:r>
                <a:endParaRPr lang="en-US" sz="2400" dirty="0"/>
              </a:p>
              <a:p>
                <a:pPr algn="l" latinLnBrk="1">
                  <a:lnSpc>
                    <a:spcPct val="120000"/>
                  </a:lnSpc>
                </a:pP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ATP</m:t>
                    </m:r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能量,ATP是一种可以储存能量的物质。</a:t>
                </a:r>
                <a:endParaRPr lang="en-US" sz="2400" dirty="0"/>
              </a:p>
              <a:p>
                <a:pPr algn="l" latinLnBrk="1">
                  <a:lnSpc>
                    <a:spcPct val="120000"/>
                  </a:lnSpc>
                </a:pP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）ATP与ADP的相互转化，从物质方面来看是可逆的，从酶、进行的场所、能量方面来看是不可逆的。</a:t>
                </a:r>
                <a:endParaRPr lang="en-US" sz="2400" dirty="0"/>
              </a:p>
              <a:p>
                <a:pPr algn="l" latinLnBrk="1">
                  <a:lnSpc>
                    <a:spcPct val="12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8" name="P_7_BD#3ffa24c76?segpoint=1&amp;parentnodeid=0b888e1a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0" y="749935"/>
                <a:ext cx="11747500" cy="2599690"/>
              </a:xfrm>
              <a:prstGeom prst="rect">
                <a:avLst/>
              </a:prstGeom>
              <a:blipFill rotWithShape="1">
                <a:blip r:embed="rId1"/>
                <a:stretch>
                  <a:fillRect l="-5" t="-25" r="1" b="-24939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7_BD#3ffa24c76?segpoint=1&amp;parentnodeid=0b888e1a3"/>
              <p:cNvSpPr/>
              <p:nvPr/>
            </p:nvSpPr>
            <p:spPr>
              <a:xfrm>
                <a:off x="612648" y="486000"/>
                <a:ext cx="10966704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）细胞中的ATP与ADP的转化总是处于动态平衡中，由于ADP、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Pi</m:t>
                    </m:r>
                  </m:oMath>
                </a14:m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可重复利用，只要提供能量，生物体就可不断合成ATP，满足生命活动的需要。</a:t>
                </a:r>
                <a:endParaRPr lang="en-US" sz="2400" dirty="0"/>
              </a:p>
            </p:txBody>
          </p:sp>
        </mc:Choice>
        <mc:Fallback>
          <p:sp>
            <p:nvSpPr>
              <p:cNvPr id="9" name="P_7_BD#3ffa24c76?segpoint=1&amp;parentnodeid=0b888e1a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85" y="3003550"/>
                <a:ext cx="11627485" cy="1463675"/>
              </a:xfrm>
              <a:prstGeom prst="rect">
                <a:avLst/>
              </a:prstGeom>
              <a:blipFill rotWithShape="1">
                <a:blip r:embed="rId2"/>
                <a:stretch>
                  <a:fillRect l="-5" t="-22" r="1" b="-5621"/>
                </a:stretch>
              </a:blipFill>
            </p:spPr>
            <p:txBody>
              <a:bodyPr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172085" y="814705"/>
            <a:ext cx="361950" cy="47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7_BD#3ffa24c76?segpoint=1&amp;parentnodeid=0b888e1a3"/>
              <p:cNvSpPr/>
              <p:nvPr/>
            </p:nvSpPr>
            <p:spPr>
              <a:xfrm>
                <a:off x="612648" y="576072"/>
                <a:ext cx="10966704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4）</a:t>
                </a:r>
                <a:r>
                  <a:rPr lang="en-US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混淆DNA、RNA、ATP和核苷酸中的“</a:t>
                </a:r>
                <a:r>
                  <a:rPr lang="en-US" sz="800" b="1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sz="800" b="1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endParaRPr lang="en-US" sz="2400" dirty="0"/>
              </a:p>
            </p:txBody>
          </p:sp>
        </mc:Choice>
        <mc:Fallback>
          <p:sp>
            <p:nvSpPr>
              <p:cNvPr id="2" name="P_7_BD#3ffa24c76?segpoint=1&amp;parentnodeid=0b888e1a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8" y="450342"/>
                <a:ext cx="10966704" cy="490030"/>
              </a:xfrm>
              <a:prstGeom prst="rect">
                <a:avLst/>
              </a:prstGeom>
              <a:blipFill rotWithShape="1">
                <a:blip r:embed="rId1"/>
                <a:stretch>
                  <a:fillRect l="-5" t="-26" r="1" b="-1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1" name="P_7_BD#3ffa24c76?parentnodeid=0b888e1a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12648" y="1193800"/>
          <a:ext cx="10954512" cy="4783074"/>
        </p:xfrm>
        <a:graphic>
          <a:graphicData uri="http://schemas.openxmlformats.org/drawingml/2006/table">
            <a:tbl>
              <a:tblPr/>
              <a:tblGrid>
                <a:gridCol w="2898648"/>
                <a:gridCol w="4297680"/>
                <a:gridCol w="3758184"/>
              </a:tblGrid>
              <a:tr h="5511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物质结构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物质名称（简称或缩写）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</a:blip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ATP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腺苷（腺嘌呤+核糖）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spc="0">
                          <a:solidFill>
                            <a:srgbClr val="FFFFFF">
                              <a:alpha val="0"/>
                            </a:srgb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                              </a:t>
                      </a:r>
                      <a:endParaRPr lang="en-US" sz="2400" spc="0" dirty="0">
                        <a:solidFill>
                          <a:srgbClr val="FFFFFF">
                            <a:alpha val="0"/>
                          </a:srgbClr>
                        </a:solidFill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ATP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腺嘌呤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3250" spc="-10200">
                          <a:solidFill>
                            <a:srgbClr val="FFFFFF">
                              <a:alpha val="0"/>
                            </a:srgb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 </a:t>
                      </a:r>
                      <a:r>
                        <a:rPr lang="en-US" sz="2400" spc="0">
                          <a:solidFill>
                            <a:srgbClr val="FFFFFF">
                              <a:alpha val="0"/>
                            </a:srgb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                        </a:t>
                      </a:r>
                      <a:endParaRPr lang="en-US" sz="2400" spc="0" dirty="0">
                        <a:solidFill>
                          <a:srgbClr val="FFFFFF">
                            <a:alpha val="0"/>
                          </a:srgbClr>
                        </a:solidFill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核苷酸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腺嘌呤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38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4300" spc="-10200">
                          <a:solidFill>
                            <a:srgbClr val="FFFFFF">
                              <a:alpha val="0"/>
                            </a:srgb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 </a:t>
                      </a:r>
                      <a:r>
                        <a:rPr lang="en-US" sz="2400" spc="0">
                          <a:solidFill>
                            <a:srgbClr val="FFFFFF">
                              <a:alpha val="0"/>
                            </a:srgb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                              </a:t>
                      </a:r>
                      <a:endParaRPr lang="en-US" sz="2400" spc="0" dirty="0">
                        <a:solidFill>
                          <a:srgbClr val="FFFFFF">
                            <a:alpha val="0"/>
                          </a:srgbClr>
                        </a:solidFill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DNA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腺嘌呤脱氧核苷酸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spc="0">
                          <a:solidFill>
                            <a:srgbClr val="FFFFFF">
                              <a:alpha val="0"/>
                            </a:srgb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                              </a:t>
                      </a:r>
                      <a:endParaRPr lang="en-US" sz="2400" spc="0" dirty="0">
                        <a:solidFill>
                          <a:srgbClr val="FFFFFF">
                            <a:alpha val="0"/>
                          </a:srgbClr>
                        </a:solidFill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RNA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腺嘌呤核糖核苷酸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180">
                <a:tc gridSpan="3"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</a:blip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P_7_BD#3ffa24c76.table_image?tableimageindex=1&amp;parentnodeid=0b888e1a3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264" y="2499837"/>
            <a:ext cx="2185416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P_7_BD#3ffa24c76.table_image?tableimageindex=2&amp;parentnodeid=0b888e1a3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8720" y="3010365"/>
            <a:ext cx="1746504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_7_BD#3ffa24c76.table_image?tableimageindex=3&amp;parentnodeid=0b888e1a3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264" y="3825465"/>
            <a:ext cx="2185416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7" name="P_7_BD#3ffa24c76.table_image?tableimageindex=4&amp;parentnodeid=0b888e1a3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264" y="4850877"/>
            <a:ext cx="2185416" cy="4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100695" y="1887220"/>
            <a:ext cx="3146425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00695" y="2466975"/>
            <a:ext cx="3146425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12455" y="3084195"/>
            <a:ext cx="3146425" cy="511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00695" y="3953510"/>
            <a:ext cx="3146425" cy="565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7070" y="4850765"/>
            <a:ext cx="3146425" cy="484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1175" y="42545"/>
            <a:ext cx="2506980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bldLvl="0" animBg="1"/>
      <p:bldP spid="8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7_BD#3ffa24c76?segpoint=1&amp;parentnodeid=0b888e1a3"/>
          <p:cNvSpPr/>
          <p:nvPr/>
        </p:nvSpPr>
        <p:spPr>
          <a:xfrm>
            <a:off x="612648" y="576072"/>
            <a:ext cx="10966704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细胞内产生与消耗ATP的常见生理过程</a:t>
            </a:r>
            <a:endParaRPr lang="en-US" sz="2400" dirty="0"/>
          </a:p>
        </p:txBody>
      </p:sp>
      <p:graphicFrame>
        <p:nvGraphicFramePr>
          <p:cNvPr id="52" name="P_7_BD#3ffa24c76?parentnodeid=0b888e1a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2648" y="1193800"/>
          <a:ext cx="10954512" cy="4812792"/>
        </p:xfrm>
        <a:graphic>
          <a:graphicData uri="http://schemas.openxmlformats.org/drawingml/2006/table">
            <a:tbl>
              <a:tblPr/>
              <a:tblGrid>
                <a:gridCol w="1737147"/>
                <a:gridCol w="9217365"/>
              </a:tblGrid>
              <a:tr h="51155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转化场所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常见的生理过程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细胞膜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</a:blip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细胞质基质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</a:blipFill>
                  </a:tcPr>
                </a:tc>
              </a:tr>
              <a:tr h="10261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叶绿体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</a:blipFill>
                  </a:tcPr>
                </a:tc>
              </a:tr>
              <a:tr h="10261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线粒体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</a:blip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核糖体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</a:blip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细胞核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</a:blip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11175" y="42545"/>
            <a:ext cx="2506980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11_1#e10729733?segpoint=1&amp;parentnodeid=62b2ac32f"/>
              <p:cNvSpPr/>
              <p:nvPr/>
            </p:nvSpPr>
            <p:spPr>
              <a:xfrm>
                <a:off x="612648" y="576073"/>
                <a:ext cx="10966704" cy="1096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984C7D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sz="2400" b="1" dirty="0">
                    <a:solidFill>
                      <a:srgbClr val="984C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984C7D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[2020山东滨州三模]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物质甲、乙通过反应①、②相互转化的反应如图所示，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80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</a:t>
                </a:r>
                <a:r>
                  <a:rPr lang="en-US" sz="80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所示位置的磷酸基团分别记为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相关说法正确的是(</a:t>
                </a:r>
                <a:r>
                  <a:rPr lang="en-US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2" name="QC_5_BD.11_1#e10729733?segpoint=1&amp;parentnodeid=62b2ac32f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576073"/>
                <a:ext cx="10966704" cy="1096391"/>
              </a:xfrm>
              <a:prstGeom prst="rect">
                <a:avLst/>
              </a:prstGeom>
              <a:blipFill rotWithShape="1">
                <a:blip r:embed="rId1"/>
                <a:stretch>
                  <a:fillRect l="-5" t="-12" r="1" b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QC_5_BD.11_2#e10729733?parentnodeid=62b2ac32f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0762" y="1803400"/>
            <a:ext cx="4809744" cy="38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11_3#e10729733.choices?parentnodeid=62b2ac32f"/>
              <p:cNvSpPr/>
              <p:nvPr/>
            </p:nvSpPr>
            <p:spPr>
              <a:xfrm>
                <a:off x="612649" y="1677289"/>
                <a:ext cx="6001195" cy="4330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反应①常与放能反应相联系，反应②常与吸能反应相联系</a:t>
                </a:r>
                <a:endParaRPr lang="en-US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反应②可以发生在线粒体内膜、叶绿体内膜上</a:t>
                </a:r>
                <a:endParaRPr lang="en-US" sz="2400" spc="2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通过PCR扩增DNA时，甲物质可为反应提供能量</a:t>
                </a:r>
                <a:endParaRPr lang="en-US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p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标记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的甲作为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RNA合成的原料</a:t>
                </a: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可使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RNA分子被标记</a:t>
                </a:r>
                <a:endParaRPr lang="en-US" sz="2400" dirty="0"/>
              </a:p>
            </p:txBody>
          </p:sp>
        </mc:Choice>
        <mc:Fallback>
          <p:sp>
            <p:nvSpPr>
              <p:cNvPr id="4" name="QC_5_BD.11_3#e10729733.choices?parentnodeid=62b2ac32f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9" y="1677289"/>
                <a:ext cx="6001195" cy="4330510"/>
              </a:xfrm>
              <a:prstGeom prst="rect">
                <a:avLst/>
              </a:prstGeom>
              <a:blipFill rotWithShape="1">
                <a:blip r:embed="rId3"/>
                <a:stretch>
                  <a:fillRect l="-8" t="-6" r="-555" b="-1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QC_5_AN.12_1#e10729733.bracket?parentnodeid=62b2ac32f&amp;hasmatchpositionanswer=1"/>
          <p:cNvSpPr/>
          <p:nvPr/>
        </p:nvSpPr>
        <p:spPr>
          <a:xfrm>
            <a:off x="10305542" y="1124713"/>
            <a:ext cx="288925" cy="4900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sz="1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7_BD.130_1#ebc25c56d?segpoint=1&amp;parentnodeid=9389a9e31"/>
              <p:cNvSpPr/>
              <p:nvPr/>
            </p:nvSpPr>
            <p:spPr>
              <a:xfrm>
                <a:off x="612648" y="576072"/>
                <a:ext cx="10966704" cy="1583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sz="2400" b="1" dirty="0">
                    <a:solidFill>
                      <a:srgbClr val="984C7D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sz="2400" b="1" dirty="0">
                    <a:solidFill>
                      <a:srgbClr val="984C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磷酸肌酸是一种高能磷酸化合物，它能在肌酸激酶的催化下将自身的磷酸基团转移到ADP分子中来合成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ATP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—</m:t>
                        </m:r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nor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nor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。研究者对蛙的肌肉组织进行短暂电刺激，检测对照组和实验组（肌肉组织用肌酸激酶阻断剂处理）肌肉收缩前后ATP和ADP的含量，结果如表所示，根据实验结果，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下列有关分析正确的是(</a:t>
                </a:r>
                <a:r>
                  <a:rPr lang="en-US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2" name="QC_7_BD.130_1#ebc25c56d?segpoint=1&amp;parentnodeid=9389a9e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0" y="482600"/>
                <a:ext cx="11612245" cy="1676400"/>
              </a:xfrm>
              <a:prstGeom prst="rect">
                <a:avLst/>
              </a:prstGeom>
              <a:blipFill rotWithShape="1">
                <a:blip r:embed="rId1"/>
                <a:stretch>
                  <a:fillRect l="-5" t="-8" r="1" b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5" name="QC_7_BD.130_2#ebc25c56d?parentnodeid=9389a9e3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39293" y="2298700"/>
          <a:ext cx="11155680" cy="2195830"/>
        </p:xfrm>
        <a:graphic>
          <a:graphicData uri="http://schemas.openxmlformats.org/drawingml/2006/table">
            <a:tbl>
              <a:tblPr/>
              <a:tblGrid>
                <a:gridCol w="1925955"/>
                <a:gridCol w="2521585"/>
                <a:gridCol w="1749425"/>
                <a:gridCol w="2475230"/>
                <a:gridCol w="2483485"/>
              </a:tblGrid>
              <a:tr h="563880"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磷酸腺苷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</a:blip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</a:blipFill>
                  </a:tcPr>
                </a:tc>
                <a:tc hMerge="1">
                  <a:tcPr/>
                </a:tc>
              </a:tr>
              <a:tr h="5435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收缩前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收缩后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收缩前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收缩后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ATP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1.30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1.30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1.30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0.75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ADP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0.60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0.60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0.60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0.95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7_BD.130_3#ebc25c56d.choices?parentnodeid=9389a9e31"/>
              <p:cNvSpPr/>
              <p:nvPr/>
            </p:nvSpPr>
            <p:spPr>
              <a:xfrm>
                <a:off x="612648" y="4254500"/>
                <a:ext cx="10966704" cy="1583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对照组中的肌肉组织细胞中无ATP和ADP的相互转化</a:t>
                </a:r>
                <a:endParaRPr lang="en-US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实验组中的肌肉组织细胞中有ATP分解但无ATP合成</a:t>
                </a:r>
                <a:endParaRPr lang="en-US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对照组中的磷酸肌酸可以维持ATP含量的相对稳定</a:t>
                </a:r>
                <a:endParaRPr lang="en-US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实验组数据表明部分生命活动利用了靠近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00" spc="-102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的磷酸键</a:t>
                </a:r>
                <a:endParaRPr lang="en-US" sz="2400" dirty="0"/>
              </a:p>
            </p:txBody>
          </p:sp>
        </mc:Choice>
        <mc:Fallback>
          <p:sp>
            <p:nvSpPr>
              <p:cNvPr id="4" name="QC_7_BD.130_3#ebc25c56d.choices?parentnodeid=9389a9e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10" y="4694555"/>
                <a:ext cx="10966450" cy="1944370"/>
              </a:xfrm>
              <a:prstGeom prst="rect">
                <a:avLst/>
              </a:prstGeom>
              <a:blipFill rotWithShape="1">
                <a:blip r:embed="rId4"/>
                <a:stretch>
                  <a:fillRect l="-5" r="1" b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QC_7_AN.131_1#ebc25c56d.bracket?parentnodeid=9389a9e31&amp;hasmatchpositionanswer=1"/>
          <p:cNvSpPr/>
          <p:nvPr/>
        </p:nvSpPr>
        <p:spPr>
          <a:xfrm>
            <a:off x="10774045" y="1751965"/>
            <a:ext cx="1071880" cy="7848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10000"/>
              </a:lnSpc>
            </a:pP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5620" y="478790"/>
            <a:ext cx="11443970" cy="189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8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1.</a:t>
            </a:r>
            <a:r>
              <a:rPr lang="en-US" altLang="zh-CN" sz="2800" b="1" kern="100" dirty="0">
                <a:latin typeface="Times New Roman" panose="02020603050405020304"/>
                <a:ea typeface="楷体_GB2312"/>
                <a:cs typeface="Courier New" panose="02070309020205020404"/>
                <a:sym typeface="+mn-ea"/>
              </a:rPr>
              <a:t>(2019·</a:t>
            </a:r>
            <a:r>
              <a:rPr lang="zh-CN" altLang="zh-CN" sz="2800" b="1" kern="100" dirty="0">
                <a:latin typeface="Times New Roman" panose="02020603050405020304"/>
                <a:ea typeface="楷体_GB2312"/>
                <a:cs typeface="Times New Roman" panose="02020603050405020304"/>
                <a:sym typeface="+mn-ea"/>
              </a:rPr>
              <a:t>天津卷，</a:t>
            </a:r>
            <a:r>
              <a:rPr lang="en-US" altLang="zh-CN" sz="2800" b="1" kern="100" dirty="0">
                <a:latin typeface="Times New Roman" panose="02020603050405020304"/>
                <a:ea typeface="楷体_GB2312"/>
                <a:cs typeface="Courier New" panose="02070309020205020404"/>
                <a:sym typeface="+mn-ea"/>
              </a:rPr>
              <a:t>2)</a:t>
            </a:r>
            <a:r>
              <a:rPr lang="zh-CN" altLang="zh-CN" sz="28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下列过程需</a:t>
            </a:r>
            <a:r>
              <a:rPr lang="en-US" altLang="zh-CN" sz="28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ATP</a:t>
            </a:r>
            <a:r>
              <a:rPr lang="zh-CN" altLang="zh-CN" sz="28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水解提供能量的是</a:t>
            </a:r>
            <a:r>
              <a:rPr lang="en-US" altLang="zh-CN" sz="28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(</a:t>
            </a:r>
            <a:r>
              <a:rPr lang="zh-CN" altLang="zh-CN" sz="28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　　</a:t>
            </a:r>
            <a:r>
              <a:rPr lang="en-US" altLang="zh-CN" sz="28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)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8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	A</a:t>
            </a:r>
            <a:r>
              <a:rPr lang="en-US" altLang="zh-CN" sz="28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.</a:t>
            </a:r>
            <a:r>
              <a:rPr lang="zh-CN" altLang="zh-CN" sz="28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唾液淀粉酶水解</a:t>
            </a:r>
            <a:r>
              <a:rPr lang="zh-CN" altLang="zh-CN" sz="28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淀粉</a:t>
            </a:r>
            <a:r>
              <a:rPr lang="en-US" altLang="zh-CN" sz="28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		</a:t>
            </a:r>
            <a:r>
              <a:rPr lang="en-US" altLang="zh-CN" sz="28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	B</a:t>
            </a:r>
            <a:r>
              <a:rPr lang="en-US" altLang="zh-CN" sz="28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.</a:t>
            </a:r>
            <a:r>
              <a:rPr lang="zh-CN" altLang="zh-CN" sz="28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生长素的极性运输</a:t>
            </a:r>
            <a:endParaRPr lang="zh-CN" altLang="zh-CN" sz="280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8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	C</a:t>
            </a:r>
            <a:r>
              <a:rPr lang="en-US" altLang="zh-CN" sz="28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.</a:t>
            </a:r>
            <a:r>
              <a:rPr lang="zh-CN" altLang="zh-CN" sz="28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光反应阶段中水在光下</a:t>
            </a:r>
            <a:r>
              <a:rPr lang="zh-CN" altLang="zh-CN" sz="28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分解</a:t>
            </a:r>
            <a:r>
              <a:rPr lang="en-US" altLang="zh-CN" sz="28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	</a:t>
            </a:r>
            <a:r>
              <a:rPr lang="en-US" altLang="zh-CN" sz="28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D</a:t>
            </a:r>
            <a:r>
              <a:rPr lang="en-US" altLang="zh-CN" sz="28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.</a:t>
            </a:r>
            <a:r>
              <a:rPr lang="zh-CN" altLang="zh-CN" sz="28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乳酸菌无氧呼吸的第二阶段</a:t>
            </a:r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9005893" y="584870"/>
            <a:ext cx="441146" cy="553998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000" b="1" kern="100" dirty="0">
                <a:solidFill>
                  <a:srgbClr val="C0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B</a:t>
            </a:r>
            <a:endParaRPr lang="zh-CN" altLang="en-US" sz="3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43762" y="600089"/>
            <a:ext cx="11598839" cy="3018134"/>
          </a:xfrm>
          <a:prstGeom prst="rect">
            <a:avLst/>
          </a:prstGeom>
        </p:spPr>
        <p:txBody>
          <a:bodyPr wrap="square">
            <a:spAutoFit/>
          </a:bodyPr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2.</a:t>
            </a:r>
            <a:r>
              <a:rPr lang="en-US" altLang="zh-CN" sz="26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(2020·</a:t>
            </a:r>
            <a:r>
              <a:rPr lang="zh-CN" altLang="zh-CN" sz="26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山东省等级考试一模，</a:t>
            </a:r>
            <a:r>
              <a:rPr lang="en-US" altLang="zh-CN" sz="26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5)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双脱氧核苷三磷酸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ddNTP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与脱氧核苷三磷酸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dNTP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的结构如图所示。已知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ddNTP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按碱基互补配对的方式加到正在复制的子链中后，子链的延伸立即终止。某同学要通过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PCR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技术获得被</a:t>
            </a:r>
            <a:r>
              <a:rPr lang="en-US" altLang="zh-CN" sz="2600" kern="100" baseline="30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32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标记且以碱基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“C”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为末端的、不同长度的子链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DNA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片段。在反应管中已经有单链模板、引物、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DNA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聚合酶和相应的缓冲液等，还需要加入下列哪些原料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　　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)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pic>
        <p:nvPicPr>
          <p:cNvPr id="6146" name="Picture 2" descr="J19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64" y="3763646"/>
            <a:ext cx="5277661" cy="23604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741055" y="3660575"/>
            <a:ext cx="6071676" cy="263803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①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dGTP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，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dATP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，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dTTP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，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dCTP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　</a:t>
            </a:r>
            <a:r>
              <a:rPr lang="en-US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②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dGTP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，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dATP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，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dTTP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　</a:t>
            </a:r>
            <a:r>
              <a:rPr lang="en-US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③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α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位</a:t>
            </a:r>
            <a:r>
              <a:rPr lang="en-US" altLang="zh-CN" sz="2600" kern="100" baseline="30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32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标记的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ddCTP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　</a:t>
            </a:r>
            <a:r>
              <a:rPr lang="zh-CN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④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γ位</a:t>
            </a:r>
            <a:r>
              <a:rPr lang="en-US" altLang="zh-CN" sz="2600" kern="100" baseline="30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32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标记的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ddCTP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A.</a:t>
            </a:r>
            <a:r>
              <a:rPr lang="en-US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①③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	  B.</a:t>
            </a:r>
            <a:r>
              <a:rPr lang="en-US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①④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  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C.</a:t>
            </a:r>
            <a:r>
              <a:rPr lang="en-US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②③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	  D.</a:t>
            </a:r>
            <a:r>
              <a:rPr lang="en-US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②④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0360" y="3106420"/>
            <a:ext cx="1427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3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　　</a:t>
            </a:r>
            <a:r>
              <a:rPr lang="en-US" altLang="zh-CN" sz="3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A</a:t>
            </a:r>
            <a:endParaRPr lang="en-US" altLang="zh-CN" sz="3600" kern="100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Courier New" panose="020703090202050204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3759" y="2656183"/>
          <a:ext cx="11447656" cy="272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文档" r:id="rId1" imgW="11553190" imgH="2750820" progId="Word.Document.8">
                  <p:embed/>
                </p:oleObj>
              </mc:Choice>
              <mc:Fallback>
                <p:oleObj name="文档" r:id="rId1" imgW="11553190" imgH="2750820" progId="Word.Document.8">
                  <p:embed/>
                  <p:pic>
                    <p:nvPicPr>
                      <p:cNvPr id="0" name="图片 63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759" y="2656183"/>
                        <a:ext cx="11447656" cy="272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74015" y="786130"/>
          <a:ext cx="7113905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文档" r:id="rId3" imgW="5276215" imgH="595630" progId="Word.Document.8">
                  <p:embed/>
                </p:oleObj>
              </mc:Choice>
              <mc:Fallback>
                <p:oleObj name="文档" r:id="rId3" imgW="5276215" imgH="595630" progId="Word.Document.8">
                  <p:embed/>
                  <p:pic>
                    <p:nvPicPr>
                      <p:cNvPr id="0" name="图片 63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015" y="786130"/>
                        <a:ext cx="7113905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0" name="Picture 96" descr="E:\李小粉\课件\2022\大样\新教材生物（大字号）\新建文件夹\23XYSW-232S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" y="2656205"/>
            <a:ext cx="11582400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93520" y="4414520"/>
          <a:ext cx="8677275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文档" r:id="rId6" imgW="5276215" imgH="397510" progId="Word.Document.8">
                  <p:embed/>
                </p:oleObj>
              </mc:Choice>
              <mc:Fallback>
                <p:oleObj name="文档" r:id="rId6" imgW="5276215" imgH="397510" progId="Word.Document.8">
                  <p:embed/>
                  <p:pic>
                    <p:nvPicPr>
                      <p:cNvPr id="0" name="图片 63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3520" y="4414520"/>
                        <a:ext cx="8677275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771380" y="3613150"/>
          <a:ext cx="834898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文档" r:id="rId8" imgW="5276215" imgH="397510" progId="Word.Document.8">
                  <p:embed/>
                </p:oleObj>
              </mc:Choice>
              <mc:Fallback>
                <p:oleObj name="文档" r:id="rId8" imgW="5276215" imgH="397510" progId="Word.Document.8">
                  <p:embed/>
                  <p:pic>
                    <p:nvPicPr>
                      <p:cNvPr id="0" name="图片 633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71380" y="3613150"/>
                        <a:ext cx="834898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63760" y="4323080"/>
          <a:ext cx="862901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文档" r:id="rId10" imgW="5276215" imgH="397510" progId="Word.Document.8">
                  <p:embed/>
                </p:oleObj>
              </mc:Choice>
              <mc:Fallback>
                <p:oleObj name="文档" r:id="rId10" imgW="5276215" imgH="397510" progId="Word.Document.8">
                  <p:embed/>
                  <p:pic>
                    <p:nvPicPr>
                      <p:cNvPr id="0" name="图片 63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63760" y="4323080"/>
                        <a:ext cx="8629015" cy="64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P_6_BD#014ae433e?parentnodeid=be8a8218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2648" y="774925"/>
          <a:ext cx="10966703" cy="5475542"/>
        </p:xfrm>
        <a:graphic>
          <a:graphicData uri="http://schemas.openxmlformats.org/drawingml/2006/table">
            <a:tbl>
              <a:tblPr/>
              <a:tblGrid>
                <a:gridCol w="1492599"/>
                <a:gridCol w="5162487"/>
                <a:gridCol w="4311617"/>
              </a:tblGrid>
              <a:tr h="51155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项目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ATP的合成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ATP的水解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3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反应式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</a:blipFill>
                  </a:tcPr>
                </a:tc>
              </a:tr>
              <a:tr h="51155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所需酶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_____________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_____________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0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b="1" spc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能量来源</a:t>
                      </a:r>
                      <a:endParaRPr lang="en-US" sz="1200" spc="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</a:t>
                      </a:r>
                      <a:r>
                        <a:rPr lang="en-US" sz="2400" spc="-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______</a:t>
                      </a:r>
                      <a:r>
                        <a:rPr lang="en-US" sz="2400" spc="-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（</a:t>
                      </a:r>
                      <a:r>
                        <a:rPr lang="en-US" sz="2400" spc="-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光合作用</a:t>
                      </a:r>
                      <a:r>
                        <a:rPr lang="en-US" sz="2400" spc="-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）、有机物中的</a:t>
                      </a:r>
                      <a:r>
                        <a:rPr lang="en-US" sz="2400" spc="-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_________</a:t>
                      </a:r>
                      <a:r>
                        <a:rPr lang="en-US" sz="2400" spc="-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（</a:t>
                      </a:r>
                      <a:r>
                        <a:rPr lang="en-US" sz="2400" spc="-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细胞呼吸）</a:t>
                      </a:r>
                      <a:endParaRPr lang="en-US" sz="1200" spc="-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储</a:t>
                      </a:r>
                      <a:r>
                        <a:rPr lang="en-US" sz="2400" spc="-1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存在</a:t>
                      </a:r>
                      <a:r>
                        <a:rPr lang="en-US" sz="2400" spc="-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_______________</a:t>
                      </a:r>
                      <a:r>
                        <a:rPr lang="en-US" sz="2400" spc="-1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中的能量</a:t>
                      </a:r>
                      <a:endParaRPr lang="en-US" sz="1200" spc="-1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34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b="1" spc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能量去路</a:t>
                      </a:r>
                      <a:endParaRPr lang="en-US" sz="1200" spc="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储存在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_______________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中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用</a:t>
                      </a:r>
                      <a:r>
                        <a:rPr lang="en-US" sz="2400" spc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于</a:t>
                      </a:r>
                      <a:r>
                        <a:rPr lang="en-US" sz="2400" spc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___________________________________</a:t>
                      </a:r>
                      <a:endParaRPr lang="en-US" sz="1200" spc="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04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400" b="1" spc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反应场所</a:t>
                      </a:r>
                      <a:endParaRPr lang="en-US" sz="1200" spc="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_____________________________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生物体的需能部位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P_6_AN.99_1#014ae433e.blank?parentnodeid=be8a82186&amp;hasmatchpositionanswer=1"/>
          <p:cNvSpPr/>
          <p:nvPr/>
        </p:nvSpPr>
        <p:spPr>
          <a:xfrm>
            <a:off x="2397370" y="2062754"/>
            <a:ext cx="152514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3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ATP合成酶</a:t>
            </a:r>
            <a:endParaRPr lang="en-US" sz="100" dirty="0"/>
          </a:p>
        </p:txBody>
      </p:sp>
      <p:sp>
        <p:nvSpPr>
          <p:cNvPr id="4" name="P_6_AN.100_1#014ae433e.blank?parentnodeid=be8a82186&amp;hasmatchpositionanswer=1"/>
          <p:cNvSpPr/>
          <p:nvPr/>
        </p:nvSpPr>
        <p:spPr>
          <a:xfrm>
            <a:off x="7458234" y="2016255"/>
            <a:ext cx="152514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3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ATP水解酶</a:t>
            </a:r>
            <a:endParaRPr lang="en-US" sz="100" dirty="0"/>
          </a:p>
        </p:txBody>
      </p:sp>
      <p:sp>
        <p:nvSpPr>
          <p:cNvPr id="5" name="P_6_AN.101_1#014ae433e.blank?parentnodeid=be8a82186&amp;hasmatchpositionanswer=1"/>
          <p:cNvSpPr/>
          <p:nvPr/>
        </p:nvSpPr>
        <p:spPr>
          <a:xfrm>
            <a:off x="2372542" y="2580100"/>
            <a:ext cx="6016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30000"/>
              </a:lnSpc>
            </a:pPr>
            <a:r>
              <a:rPr lang="en-US" sz="2400" spc="-2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光能</a:t>
            </a:r>
            <a:endParaRPr lang="en-US" sz="100" spc="-200" dirty="0"/>
          </a:p>
        </p:txBody>
      </p:sp>
      <p:sp>
        <p:nvSpPr>
          <p:cNvPr id="6" name="P_6_AN.102_1#014ae433e.blank?parentnodeid=be8a82186&amp;hasmatchpositionanswer=1"/>
          <p:cNvSpPr/>
          <p:nvPr/>
        </p:nvSpPr>
        <p:spPr>
          <a:xfrm>
            <a:off x="2397370" y="3039020"/>
            <a:ext cx="8810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30000"/>
              </a:lnSpc>
            </a:pPr>
            <a:r>
              <a:rPr lang="en-US" sz="2400" spc="-2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化学能</a:t>
            </a:r>
            <a:endParaRPr lang="en-US" sz="100" spc="-200" dirty="0"/>
          </a:p>
        </p:txBody>
      </p:sp>
      <p:sp>
        <p:nvSpPr>
          <p:cNvPr id="7" name="P_6_AN.103_1#014ae433e.blank?parentnodeid=be8a82186&amp;hasmatchpositionanswer=1"/>
          <p:cNvSpPr/>
          <p:nvPr/>
        </p:nvSpPr>
        <p:spPr>
          <a:xfrm>
            <a:off x="8334534" y="2795682"/>
            <a:ext cx="18081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30000"/>
              </a:lnSpc>
            </a:pPr>
            <a:r>
              <a:rPr lang="en-US" sz="2400" spc="-1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特殊的化学键</a:t>
            </a:r>
            <a:endParaRPr lang="en-US" sz="100" spc="-100" dirty="0"/>
          </a:p>
        </p:txBody>
      </p:sp>
      <p:sp>
        <p:nvSpPr>
          <p:cNvPr id="8" name="P_6_AN.104_1#014ae433e.blank?parentnodeid=be8a82186&amp;hasmatchpositionanswer=1"/>
          <p:cNvSpPr/>
          <p:nvPr/>
        </p:nvSpPr>
        <p:spPr>
          <a:xfrm>
            <a:off x="3278433" y="4088418"/>
            <a:ext cx="18970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3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特殊的化学键</a:t>
            </a:r>
            <a:endParaRPr lang="en-US" sz="100" dirty="0"/>
          </a:p>
        </p:txBody>
      </p:sp>
      <p:sp>
        <p:nvSpPr>
          <p:cNvPr id="9" name="P_6_AN.105_1#014ae433e.blank?parentnodeid=be8a82186&amp;hasmatchpositionanswer=1"/>
          <p:cNvSpPr/>
          <p:nvPr/>
        </p:nvSpPr>
        <p:spPr>
          <a:xfrm>
            <a:off x="7305834" y="4066256"/>
            <a:ext cx="4311617" cy="9066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indent="152400" latinLnBrk="1">
              <a:lnSpc>
                <a:spcPct val="13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细胞中绝大多数需要能量的生命活动</a:t>
            </a:r>
            <a:endParaRPr lang="en-US" sz="100" dirty="0"/>
          </a:p>
        </p:txBody>
      </p:sp>
      <p:sp>
        <p:nvSpPr>
          <p:cNvPr id="10" name="P_6_AN.106_1#014ae433e.blank?parentnodeid=be8a82186&amp;hasmatchpositionanswer=1"/>
          <p:cNvSpPr/>
          <p:nvPr/>
        </p:nvSpPr>
        <p:spPr>
          <a:xfrm>
            <a:off x="2211634" y="5331940"/>
            <a:ext cx="40306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3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细胞质基质、线粒体、叶绿体</a:t>
            </a:r>
            <a:endParaRPr lang="en-US" sz="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01295" y="0"/>
            <a:ext cx="52730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02858A"/>
                </a:solidFill>
              </a:rPr>
              <a:t>2</a:t>
            </a:r>
            <a:r>
              <a:rPr lang="zh-CN" altLang="en-US" sz="3600" b="1">
                <a:solidFill>
                  <a:srgbClr val="02858A"/>
                </a:solidFill>
              </a:rPr>
              <a:t>、</a:t>
            </a:r>
            <a:r>
              <a:rPr lang="en-US" altLang="zh-CN" sz="3600" b="1">
                <a:solidFill>
                  <a:srgbClr val="02858A"/>
                </a:solidFill>
              </a:rPr>
              <a:t>ATP</a:t>
            </a:r>
            <a:r>
              <a:rPr lang="zh-CN" altLang="en-US" sz="3600" b="1">
                <a:solidFill>
                  <a:srgbClr val="02858A"/>
                </a:solidFill>
              </a:rPr>
              <a:t>与</a:t>
            </a:r>
            <a:r>
              <a:rPr lang="en-US" altLang="zh-CN" sz="3600" b="1">
                <a:solidFill>
                  <a:srgbClr val="02858A"/>
                </a:solidFill>
              </a:rPr>
              <a:t>ADP</a:t>
            </a:r>
            <a:r>
              <a:rPr lang="zh-CN" altLang="en-US" sz="3600" b="1">
                <a:solidFill>
                  <a:srgbClr val="02858A"/>
                </a:solidFill>
              </a:rPr>
              <a:t>的相互转化</a:t>
            </a:r>
            <a:endParaRPr lang="zh-CN" altLang="en-US" sz="3600" b="1">
              <a:solidFill>
                <a:srgbClr val="02858A"/>
              </a:solid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5" grpId="0" autoUpdateAnimBg="0" build="p"/>
      <p:bldP spid="6" grpId="0" autoUpdateAnimBg="0" build="p"/>
      <p:bldP spid="7" grpId="0" autoUpdateAnimBg="0" build="p"/>
      <p:bldP spid="8" grpId="0" autoUpdateAnimBg="0" build="p"/>
      <p:bldP spid="9" grpId="0" autoUpdateAnimBg="0" build="p"/>
      <p:bldP spid="10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P_6_BD#014ae433e?segpoint=1&amp;parentnodeid=be8a82186"/>
          <p:cNvSpPr/>
          <p:nvPr/>
        </p:nvSpPr>
        <p:spPr>
          <a:xfrm>
            <a:off x="612648" y="1108138"/>
            <a:ext cx="10966704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algn="l" latinLnBrk="1"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①这种相互转化</a:t>
            </a:r>
            <a:r>
              <a:rPr lang="en-US" sz="2800" b="1" dirty="0">
                <a:solidFill>
                  <a:srgbClr val="1D41D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时刻不停地</a:t>
            </a:r>
            <a:r>
              <a:rPr lang="zh-CN" altLang="en-US" sz="2800" b="1" dirty="0">
                <a:solidFill>
                  <a:srgbClr val="1D41D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快速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发生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，并且处于</a:t>
            </a:r>
            <a:r>
              <a:rPr 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之中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。</a:t>
            </a:r>
            <a:endParaRPr lang="en-US" sz="2800" b="1" dirty="0"/>
          </a:p>
        </p:txBody>
      </p:sp>
      <p:sp>
        <p:nvSpPr>
          <p:cNvPr id="4" name="P_6_BD#014ae433e?segpoint=1&amp;parentnodeid=be8a82186"/>
          <p:cNvSpPr/>
          <p:nvPr/>
        </p:nvSpPr>
        <p:spPr>
          <a:xfrm>
            <a:off x="612648" y="1660906"/>
            <a:ext cx="10966704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algn="l" latinLnBrk="1"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②ATP与ADP相互转化的能量供应机制，在所有生物的细胞内都是一样的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，这体现了</a:t>
            </a:r>
            <a:r>
              <a:rPr 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_________________</a:t>
            </a:r>
            <a:r>
              <a:rPr 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。</a:t>
            </a:r>
            <a:endParaRPr lang="en-US" sz="2800" b="1" dirty="0"/>
          </a:p>
        </p:txBody>
      </p:sp>
      <p:sp>
        <p:nvSpPr>
          <p:cNvPr id="9" name="P_6_AN.107_1#014ae433e.blank?parentnodeid=be8a82186&amp;hasmatchpositionanswer=1"/>
          <p:cNvSpPr/>
          <p:nvPr/>
        </p:nvSpPr>
        <p:spPr>
          <a:xfrm>
            <a:off x="8451723" y="1108138"/>
            <a:ext cx="1287463" cy="48602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algn="ctr" latinLnBrk="1">
              <a:lnSpc>
                <a:spcPct val="15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动态平衡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10" name="P_6_AN.108_1#014ae433e.blank?parentnodeid=be8a82186&amp;hasmatchpositionanswer=1"/>
          <p:cNvSpPr/>
          <p:nvPr/>
        </p:nvSpPr>
        <p:spPr>
          <a:xfrm>
            <a:off x="3353308" y="2328926"/>
            <a:ext cx="2201863" cy="48602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algn="ctr" latinLnBrk="1">
              <a:lnSpc>
                <a:spcPct val="15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生物界的统一性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 build="p"/>
      <p:bldP spid="10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6_BD#014ae433e?parentnodeid=be8a82186"/>
              <p:cNvSpPr/>
              <p:nvPr/>
            </p:nvSpPr>
            <p:spPr>
              <a:xfrm>
                <a:off x="612648" y="486000"/>
                <a:ext cx="10966704" cy="3777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）ATP的供能原理</a:t>
                </a:r>
                <a:endParaRPr lang="en-US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两个相邻的磷酸基团都带有</a:t>
                </a:r>
                <a:r>
                  <a:rPr lang="en-US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而相互排斥等</a:t>
                </a:r>
                <a:r>
                  <a:rPr lang="en-US" sz="80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ATP</m:t>
                        </m:r>
                      </m:e>
                    </m:d>
                  </m:oMath>
                </a14:m>
                <a:r>
                  <a:rPr lang="en-US" sz="80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</a:t>
                </a:r>
                <a:r>
                  <a:rPr lang="en-US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不稳定，</a:t>
                </a:r>
                <a:r>
                  <a:rPr lang="en-US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有一种离开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ATP而与其他分子结合的趋势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，即具有较高的</a:t>
                </a:r>
                <a:endParaRPr lang="en-US" sz="240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sz="800" u="none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ATP</m:t>
                        </m:r>
                      </m:e>
                    </m:d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在酶的作用下水解时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，脱离下来的</a:t>
                </a:r>
                <a:r>
                  <a:rPr lang="en-US" sz="24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</a:t>
                </a:r>
                <a:r>
                  <a:rPr lang="en-US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挟能量与其他分子结合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，从而使后者发生变化。</a:t>
                </a:r>
                <a:endParaRPr lang="en-US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提醒</a:t>
                </a:r>
                <a:r>
                  <a:rPr 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rPr>
                  <a:t>ATP是一种高能磷酸化合物，其水解的过程就是释放能量的过程，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mol</m:t>
                    </m:r>
                    <m:r>
                      <m:rPr>
                        <m:nor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ATP</m:t>
                    </m:r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rPr>
                  <a:t>水解释放的能量高达</a:t>
                </a:r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54</m:t>
                    </m:r>
                    <m:r>
                      <m:rPr>
                        <m:nor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kJ</m:t>
                    </m:r>
                  </m:oMath>
                </a14:m>
                <a:r>
                  <a:rPr lang="en-US" sz="800" u="none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楷体" panose="02010609060101010101" pitchFamily="34" charset="-122"/>
                    <a:cs typeface="Times New Roman" panose="02020603050405020304" pitchFamily="34" charset="-120"/>
                  </a:rPr>
                  <a:t>。</a:t>
                </a:r>
                <a:endParaRPr lang="en-US" sz="2400" dirty="0"/>
              </a:p>
            </p:txBody>
          </p:sp>
        </mc:Choice>
        <mc:Fallback>
          <p:sp>
            <p:nvSpPr>
              <p:cNvPr id="2" name="P_6_BD#014ae433e?parentnodeid=be8a82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471170"/>
                <a:ext cx="11927840" cy="4426585"/>
              </a:xfrm>
              <a:prstGeom prst="rect">
                <a:avLst/>
              </a:prstGeom>
              <a:blipFill rotWithShape="1">
                <a:blip r:embed="rId1"/>
                <a:stretch>
                  <a:fillRect l="-5" t="-6" r="1" b="-1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P_6_AN.89_1#014ae433e.blank?parentnodeid=be8a82186&amp;hasmatchpositionanswer=1"/>
          <p:cNvSpPr/>
          <p:nvPr/>
        </p:nvSpPr>
        <p:spPr>
          <a:xfrm>
            <a:off x="4358513" y="1130525"/>
            <a:ext cx="982663" cy="4860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负电荷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4" name="P_6_AN.90_1#014ae433e.blank?parentnodeid=be8a82186&amp;hasmatchpositionanswer=1"/>
          <p:cNvSpPr/>
          <p:nvPr/>
        </p:nvSpPr>
        <p:spPr>
          <a:xfrm>
            <a:off x="9539986" y="1130525"/>
            <a:ext cx="1592263" cy="4860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特殊化学键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5" name="P_6_AN.91_1#014ae433e.blank?parentnodeid=be8a82186&amp;hasmatchpositionanswer=1"/>
          <p:cNvSpPr/>
          <p:nvPr/>
        </p:nvSpPr>
        <p:spPr>
          <a:xfrm>
            <a:off x="1240663" y="1760445"/>
            <a:ext cx="1897063" cy="4860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末端磷酸基团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6" name="P_6_AN.92_1#014ae433e.blank?parentnodeid=be8a82186&amp;hasmatchpositionanswer=1"/>
          <p:cNvSpPr/>
          <p:nvPr/>
        </p:nvSpPr>
        <p:spPr>
          <a:xfrm>
            <a:off x="585978" y="2441800"/>
            <a:ext cx="1287463" cy="4860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转移势能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7" name="P_6_AN.93_1#014ae433e.blank?parentnodeid=be8a82186&amp;hasmatchpositionanswer=1"/>
          <p:cNvSpPr/>
          <p:nvPr/>
        </p:nvSpPr>
        <p:spPr>
          <a:xfrm>
            <a:off x="8277606" y="2441800"/>
            <a:ext cx="1897063" cy="4860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末端磷酸基团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080" y="471170"/>
            <a:ext cx="52730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02858A"/>
                </a:solidFill>
              </a:rPr>
              <a:t>3</a:t>
            </a:r>
            <a:r>
              <a:rPr lang="zh-CN" altLang="en-US" sz="3600" b="1">
                <a:solidFill>
                  <a:srgbClr val="02858A"/>
                </a:solidFill>
              </a:rPr>
              <a:t>、</a:t>
            </a:r>
            <a:r>
              <a:rPr lang="en-US" altLang="zh-CN" sz="3600" b="1">
                <a:solidFill>
                  <a:srgbClr val="02858A"/>
                </a:solidFill>
              </a:rPr>
              <a:t>ATP</a:t>
            </a:r>
            <a:r>
              <a:rPr lang="zh-CN" sz="3600" b="1">
                <a:solidFill>
                  <a:srgbClr val="02858A"/>
                </a:solidFill>
              </a:rPr>
              <a:t>的供能原理</a:t>
            </a:r>
            <a:endParaRPr lang="zh-CN" sz="3600" b="1">
              <a:solidFill>
                <a:srgbClr val="02858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205" y="42545"/>
            <a:ext cx="2506980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5" grpId="0" autoUpdateAnimBg="0" build="p"/>
      <p:bldP spid="6" grpId="0" autoUpdateAnimBg="0" build="p"/>
      <p:bldP spid="7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_6_BD#014ae433e?segpoint=1&amp;parentnodeid=be8a82186"/>
          <p:cNvSpPr/>
          <p:nvPr/>
        </p:nvSpPr>
        <p:spPr>
          <a:xfrm>
            <a:off x="224028" y="474091"/>
            <a:ext cx="10966704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sz="2800" b="1" dirty="0">
                <a:solidFill>
                  <a:srgbClr val="02858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3.ATP的利用</a:t>
            </a:r>
            <a:endParaRPr lang="en-US" sz="2800" dirty="0">
              <a:solidFill>
                <a:srgbClr val="02858A"/>
              </a:solidFill>
            </a:endParaRPr>
          </a:p>
          <a:p>
            <a:pPr algn="l" latinLnBrk="1"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6" name="P_6_BD#014ae433e?parentnodeid=be8a82186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6850" y="1814195"/>
            <a:ext cx="8697595" cy="354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4382109" y="4040414"/>
            <a:ext cx="1093657" cy="265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1175" y="42545"/>
            <a:ext cx="2506980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8502" name="Picture 22" descr="E:\李小粉\课件\2022\大样\新教材生物（大字号）\新建文件夹\23XYSW-234S.ti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30" y="908685"/>
            <a:ext cx="7725410" cy="579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585970" y="2391410"/>
          <a:ext cx="567817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6" name="文档" r:id="rId2" imgW="5276215" imgH="397510" progId="Word.Document.8">
                  <p:embed/>
                </p:oleObj>
              </mc:Choice>
              <mc:Fallback>
                <p:oleObj name="文档" r:id="rId2" imgW="5276215" imgH="397510" progId="Word.Document.8">
                  <p:embed/>
                  <p:pic>
                    <p:nvPicPr>
                      <p:cNvPr id="0" name="图片 1485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5970" y="2391410"/>
                        <a:ext cx="567817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583170" y="3675380"/>
          <a:ext cx="567817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7" name="文档" r:id="rId4" imgW="5276215" imgH="397510" progId="Word.Document.8">
                  <p:embed/>
                </p:oleObj>
              </mc:Choice>
              <mc:Fallback>
                <p:oleObj name="文档" r:id="rId4" imgW="5276215" imgH="397510" progId="Word.Document.8">
                  <p:embed/>
                  <p:pic>
                    <p:nvPicPr>
                      <p:cNvPr id="0" name="图片 1485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3170" y="3675380"/>
                        <a:ext cx="567817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315075" y="4405630"/>
          <a:ext cx="567817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8" name="文档" r:id="rId6" imgW="5276215" imgH="397510" progId="Word.Document.8">
                  <p:embed/>
                </p:oleObj>
              </mc:Choice>
              <mc:Fallback>
                <p:oleObj name="文档" r:id="rId6" imgW="5276215" imgH="397510" progId="Word.Document.8">
                  <p:embed/>
                  <p:pic>
                    <p:nvPicPr>
                      <p:cNvPr id="0" name="图片 1485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5075" y="4405630"/>
                        <a:ext cx="567817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583680" y="5802630"/>
          <a:ext cx="567817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79" name="文档" r:id="rId8" imgW="5276215" imgH="397510" progId="Word.Document.8">
                  <p:embed/>
                </p:oleObj>
              </mc:Choice>
              <mc:Fallback>
                <p:oleObj name="文档" r:id="rId8" imgW="5276215" imgH="397510" progId="Word.Document.8">
                  <p:embed/>
                  <p:pic>
                    <p:nvPicPr>
                      <p:cNvPr id="0" name="图片 1485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83680" y="5802630"/>
                        <a:ext cx="567817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5953" y="121285"/>
            <a:ext cx="772160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800" b="1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 (</a:t>
            </a:r>
            <a:r>
              <a:rPr lang="en-US" altLang="zh-CN" sz="2800" b="1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1)ATP</a:t>
            </a:r>
            <a:r>
              <a:rPr lang="zh-CN" altLang="zh-CN" sz="2800" b="1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为主动运输</a:t>
            </a:r>
            <a:r>
              <a:rPr lang="zh-CN" altLang="zh-CN" sz="2800" b="1" kern="100" dirty="0">
                <a:solidFill>
                  <a:srgbClr val="02858A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供能</a:t>
            </a:r>
            <a:r>
              <a:rPr lang="zh-CN" altLang="zh-CN" sz="2800" b="1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的过程</a:t>
            </a:r>
            <a:r>
              <a:rPr lang="en-US" altLang="zh-CN" sz="2800" b="1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(</a:t>
            </a:r>
            <a:r>
              <a:rPr lang="zh-CN" altLang="zh-CN" sz="2800" b="1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以</a:t>
            </a:r>
            <a:r>
              <a:rPr lang="en-US" altLang="zh-CN" sz="2800" b="1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Ca</a:t>
            </a:r>
            <a:r>
              <a:rPr lang="en-US" altLang="zh-CN" sz="2800" b="1" kern="100" baseline="30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2</a:t>
            </a:r>
            <a:r>
              <a:rPr lang="zh-CN" altLang="zh-CN" sz="2800" b="1" kern="100" baseline="300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＋</a:t>
            </a:r>
            <a:r>
              <a:rPr lang="zh-CN" altLang="zh-CN" sz="2800" b="1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释放为例</a:t>
            </a:r>
            <a:r>
              <a:rPr lang="en-US" altLang="zh-CN" sz="2800" b="1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  <a:sym typeface="+mn-ea"/>
              </a:rPr>
              <a:t>)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45576" y="517423"/>
            <a:ext cx="11598839" cy="313817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(2)ATP——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细胞内流通的能量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货币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①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吸能反应：一般与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ATP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的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______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反应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相联系，由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水解提供能量。如蛋白质的合成。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/>
              </a:rPr>
              <a:t>②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放能反应：一般与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ATP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的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_______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相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联系，释放的能量储存在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中。如细胞内有机物的氧化分解反应。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9105" y="1262692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zh-CN" altLang="zh-CN" sz="28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/>
              </a:rPr>
              <a:t>水解</a:t>
            </a:r>
            <a:endParaRPr lang="zh-CN" altLang="zh-CN" sz="28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8805" y="2446653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zh-CN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/>
              </a:rPr>
              <a:t>合成</a:t>
            </a:r>
            <a:endParaRPr lang="zh-CN" altLang="zh-CN" sz="28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42a3d2c16?parentnodeid=a748541e3"/>
          <p:cNvSpPr/>
          <p:nvPr/>
        </p:nvSpPr>
        <p:spPr>
          <a:xfrm>
            <a:off x="612648" y="454978"/>
            <a:ext cx="10963656" cy="65366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 latinLnBrk="1">
              <a:lnSpc>
                <a:spcPct val="150000"/>
              </a:lnSpc>
            </a:pPr>
            <a:r>
              <a:rPr lang="en-US" sz="3200" b="1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教材基础诊断</a:t>
            </a:r>
            <a:endParaRPr lang="en-US" sz="3200" dirty="0"/>
          </a:p>
        </p:txBody>
      </p:sp>
      <p:sp>
        <p:nvSpPr>
          <p:cNvPr id="3" name="QT_6#014f55b11?parentnodeid=42a3d2c16"/>
          <p:cNvSpPr/>
          <p:nvPr/>
        </p:nvSpPr>
        <p:spPr>
          <a:xfrm>
            <a:off x="612648" y="1192839"/>
            <a:ext cx="10966704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sz="2400" b="1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</a:t>
            </a:r>
            <a:r>
              <a:rPr lang="en-US" sz="2400" b="1" dirty="0">
                <a:solidFill>
                  <a:srgbClr val="984C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ATP是驱动细胞生命活动的唯一的直接能源物质。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（必1</a:t>
            </a:r>
            <a:r>
              <a:rPr 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P86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正文）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sz="2400" dirty="0"/>
          </a:p>
        </p:txBody>
      </p:sp>
      <p:sp>
        <p:nvSpPr>
          <p:cNvPr id="4" name="QT_6_AN.116_1#014f55b11.bracket?parentnodeid=42a3d2c16&amp;hasmatchpositionanswer=1"/>
          <p:cNvSpPr/>
          <p:nvPr/>
        </p:nvSpPr>
        <p:spPr>
          <a:xfrm>
            <a:off x="10280079" y="1192839"/>
            <a:ext cx="293688" cy="490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sz="100" dirty="0"/>
          </a:p>
        </p:txBody>
      </p:sp>
      <p:sp>
        <p:nvSpPr>
          <p:cNvPr id="5" name="QT_6#189bfd151?parentnodeid=42a3d2c16"/>
          <p:cNvSpPr/>
          <p:nvPr/>
        </p:nvSpPr>
        <p:spPr>
          <a:xfrm>
            <a:off x="612648" y="1751711"/>
            <a:ext cx="10966704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sz="2400" b="1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sz="2400" b="1" dirty="0">
                <a:solidFill>
                  <a:srgbClr val="984C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ATP脱去两个磷酸基团后，可作为RNA分子的合成原料。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（必1</a:t>
            </a:r>
            <a:r>
              <a:rPr 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P86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相关信息）</a:t>
            </a: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34" charset="-122"/>
              <a:cs typeface="Times New Roman" panose="02020603050405020304" pitchFamily="34" charset="-120"/>
            </a:endParaRPr>
          </a:p>
          <a:p>
            <a:pPr algn="l" latinLnBrk="1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sz="2400" dirty="0"/>
          </a:p>
        </p:txBody>
      </p:sp>
      <p:sp>
        <p:nvSpPr>
          <p:cNvPr id="6" name="QT_6_AN.117_1#189bfd151.bracket?parentnodeid=42a3d2c16&amp;hasmatchpositionanswer=1"/>
          <p:cNvSpPr/>
          <p:nvPr/>
        </p:nvSpPr>
        <p:spPr>
          <a:xfrm>
            <a:off x="904748" y="2300351"/>
            <a:ext cx="234950" cy="4900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sz="100" dirty="0"/>
          </a:p>
        </p:txBody>
      </p:sp>
      <p:sp>
        <p:nvSpPr>
          <p:cNvPr id="7" name="QT_6#39c9eab78?parentnodeid=42a3d2c16"/>
          <p:cNvSpPr/>
          <p:nvPr/>
        </p:nvSpPr>
        <p:spPr>
          <a:xfrm>
            <a:off x="612648" y="2856611"/>
            <a:ext cx="10966704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sz="2400" b="1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</a:t>
            </a:r>
            <a:r>
              <a:rPr lang="en-US" sz="2400" b="1" dirty="0">
                <a:solidFill>
                  <a:srgbClr val="984C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ATP含有3个特殊的化学键，但是只有一个特殊的化学键会发生断裂。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（必1</a:t>
            </a:r>
            <a:r>
              <a:rPr 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P86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正文）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sz="2400" dirty="0"/>
          </a:p>
        </p:txBody>
      </p:sp>
      <p:sp>
        <p:nvSpPr>
          <p:cNvPr id="8" name="QT_6_AN.118_1#39c9eab78.bracket?parentnodeid=42a3d2c16&amp;hasmatchpositionanswer=1"/>
          <p:cNvSpPr/>
          <p:nvPr/>
        </p:nvSpPr>
        <p:spPr>
          <a:xfrm>
            <a:off x="2022348" y="3405251"/>
            <a:ext cx="293688" cy="490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sz="100" dirty="0"/>
          </a:p>
        </p:txBody>
      </p:sp>
      <p:sp>
        <p:nvSpPr>
          <p:cNvPr id="9" name="QT_6#f11a8784d?parentnodeid=42a3d2c16"/>
          <p:cNvSpPr/>
          <p:nvPr/>
        </p:nvSpPr>
        <p:spPr>
          <a:xfrm>
            <a:off x="612648" y="3961511"/>
            <a:ext cx="10966704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sz="2400" b="1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</a:t>
            </a:r>
            <a:r>
              <a:rPr lang="en-US" sz="2400" b="1" dirty="0">
                <a:solidFill>
                  <a:srgbClr val="984C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人在剧烈运动时,骨骼肌中ATP的合成远多于ATP的水解；饥饿时，ATP与ADP的含量难以达到动态平衡。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（必1</a:t>
            </a:r>
            <a:r>
              <a:rPr 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P87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正文）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sz="2400" dirty="0"/>
          </a:p>
        </p:txBody>
      </p:sp>
      <p:sp>
        <p:nvSpPr>
          <p:cNvPr id="10" name="QT_6_AN.119_1#f11a8784d.bracket?parentnodeid=42a3d2c16&amp;hasmatchpositionanswer=1"/>
          <p:cNvSpPr/>
          <p:nvPr/>
        </p:nvSpPr>
        <p:spPr>
          <a:xfrm>
            <a:off x="6611811" y="4510151"/>
            <a:ext cx="293688" cy="490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sz="100" dirty="0"/>
          </a:p>
        </p:txBody>
      </p:sp>
      <p:sp>
        <p:nvSpPr>
          <p:cNvPr id="11" name="QT_6#af75df1a7?parentnodeid=42a3d2c16"/>
          <p:cNvSpPr/>
          <p:nvPr/>
        </p:nvSpPr>
        <p:spPr>
          <a:xfrm>
            <a:off x="612648" y="5066411"/>
            <a:ext cx="10966704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sz="2400" b="1" dirty="0">
                <a:solidFill>
                  <a:srgbClr val="984C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5.</a:t>
            </a:r>
            <a:r>
              <a:rPr lang="en-US" sz="2400" b="1" dirty="0">
                <a:solidFill>
                  <a:srgbClr val="984C7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植物细胞可以通过光合作用和细胞呼吸形成ATP，而动物细胞只能通过细胞呼吸形成ATP。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（必1</a:t>
            </a:r>
            <a:r>
              <a:rPr 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P87图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34" charset="-122"/>
                <a:cs typeface="Times New Roman" panose="02020603050405020304" pitchFamily="34" charset="-120"/>
              </a:rPr>
              <a:t>5-5）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sz="2400" dirty="0"/>
          </a:p>
        </p:txBody>
      </p:sp>
      <p:sp>
        <p:nvSpPr>
          <p:cNvPr id="12" name="QT_6_AN.120_1#af75df1a7.bracket?parentnodeid=42a3d2c16&amp;hasmatchpositionanswer=1"/>
          <p:cNvSpPr/>
          <p:nvPr/>
        </p:nvSpPr>
        <p:spPr>
          <a:xfrm>
            <a:off x="5071491" y="5615051"/>
            <a:ext cx="234950" cy="4900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sz="100" dirty="0"/>
          </a:p>
        </p:txBody>
      </p:sp>
      <p:sp>
        <p:nvSpPr>
          <p:cNvPr id="13" name="矩形 12"/>
          <p:cNvSpPr/>
          <p:nvPr/>
        </p:nvSpPr>
        <p:spPr>
          <a:xfrm>
            <a:off x="497205" y="42545"/>
            <a:ext cx="2506980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  <p:bldP spid="6" grpId="0" autoUpdateAnimBg="0" build="p"/>
      <p:bldP spid="8" grpId="0" autoUpdateAnimBg="0" build="p"/>
      <p:bldP spid="10" grpId="0" autoUpdateAnimBg="0" build="p"/>
      <p:bldP spid="12" grpId="0" autoUpdateAnimBg="0" build="p"/>
    </p:bldLst>
  </p:timing>
</p:sld>
</file>

<file path=ppt/tags/tag1.xml><?xml version="1.0" encoding="utf-8"?>
<p:tagLst xmlns:p="http://schemas.openxmlformats.org/presentationml/2006/main">
  <p:tag name="KSO_WM_UNIT_TABLE_BEAUTIFY" val="smartTable{cc8ec037-a852-4bdf-bd16-0a90923cc3cb}"/>
</p:tagLst>
</file>

<file path=ppt/tags/tag2.xml><?xml version="1.0" encoding="utf-8"?>
<p:tagLst xmlns:p="http://schemas.openxmlformats.org/presentationml/2006/main">
  <p:tag name="KSO_WM_UNIT_TABLE_BEAUTIFY" val="smartTable{34fe07bc-b7f3-48be-b16a-939d15253d53}"/>
</p:tagLst>
</file>

<file path=ppt/tags/tag3.xml><?xml version="1.0" encoding="utf-8"?>
<p:tagLst xmlns:p="http://schemas.openxmlformats.org/presentationml/2006/main">
  <p:tag name="KSO_WM_UNIT_TABLE_BEAUTIFY" val="smartTable{5a19a19f-2abc-4d0e-8d97-84cba304c64e}"/>
</p:tagLst>
</file>

<file path=ppt/tags/tag4.xml><?xml version="1.0" encoding="utf-8"?>
<p:tagLst xmlns:p="http://schemas.openxmlformats.org/presentationml/2006/main">
  <p:tag name="KSO_WM_UNIT_TABLE_BEAUTIFY" val="smartTable{a3c9714a-ce31-41e3-9e81-4eac0d932c09}"/>
  <p:tag name="TABLE_ENDDRAG_ORIGIN_RECT" val="878*172"/>
  <p:tag name="TABLE_ENDDRAG_RECT" val="33*181*878*17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波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教学课件制作 QQ 42567360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演示</Application>
  <PresentationFormat>宽屏</PresentationFormat>
  <Paragraphs>238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19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Symbol</vt:lpstr>
      <vt:lpstr>Source Han Sans HW SC</vt:lpstr>
      <vt:lpstr>PangMenZhengDao</vt:lpstr>
      <vt:lpstr>Segoe Print</vt:lpstr>
      <vt:lpstr>黑体</vt:lpstr>
      <vt:lpstr>Times New Roman</vt:lpstr>
      <vt:lpstr>Candara</vt:lpstr>
      <vt:lpstr>华文楷体</vt:lpstr>
      <vt:lpstr>微软雅黑 Light</vt:lpstr>
      <vt:lpstr>锐字工房云字库细圆GBK</vt:lpstr>
      <vt:lpstr>楷体</vt:lpstr>
      <vt:lpstr>Times New Roman</vt:lpstr>
      <vt:lpstr>等线</vt:lpstr>
      <vt:lpstr>宋体</vt:lpstr>
      <vt:lpstr>Times New Roman</vt:lpstr>
      <vt:lpstr>Courier New</vt:lpstr>
      <vt:lpstr>楷体_GB2312</vt:lpstr>
      <vt:lpstr>新宋体</vt:lpstr>
      <vt:lpstr>波形</vt:lpstr>
      <vt:lpstr>教学课件制作 QQ 425673604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刘华</cp:lastModifiedBy>
  <cp:revision>153</cp:revision>
  <dcterms:created xsi:type="dcterms:W3CDTF">2019-06-19T02:08:00Z</dcterms:created>
  <dcterms:modified xsi:type="dcterms:W3CDTF">2022-06-08T15:17:20Z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