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64" r:id="rId5"/>
    <p:sldId id="268" r:id="rId6"/>
    <p:sldId id="269" r:id="rId7"/>
    <p:sldId id="270" r:id="rId8"/>
    <p:sldId id="271" r:id="rId9"/>
    <p:sldId id="265" r:id="rId10"/>
    <p:sldId id="266" r:id="rId11"/>
    <p:sldId id="267" r:id="rId12"/>
    <p:sldId id="272" r:id="rId13"/>
    <p:sldId id="276" r:id="rId14"/>
    <p:sldId id="277" r:id="rId15"/>
    <p:sldId id="278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/>
  <p:cmAuthor id="2" name="郭小球~" initials="郭小球~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7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24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95.xml"/><Relationship Id="rId16" Type="http://schemas.openxmlformats.org/officeDocument/2006/relationships/tags" Target="../tags/tag194.xml"/><Relationship Id="rId15" Type="http://schemas.openxmlformats.org/officeDocument/2006/relationships/tags" Target="../tags/tag193.xml"/><Relationship Id="rId14" Type="http://schemas.openxmlformats.org/officeDocument/2006/relationships/tags" Target="../tags/tag192.xml"/><Relationship Id="rId13" Type="http://schemas.openxmlformats.org/officeDocument/2006/relationships/tags" Target="../tags/tag191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7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201.xml"/><Relationship Id="rId7" Type="http://schemas.openxmlformats.org/officeDocument/2006/relationships/image" Target="../media/image9.png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image" Target="../media/image8.png"/><Relationship Id="rId2" Type="http://schemas.openxmlformats.org/officeDocument/2006/relationships/tags" Target="../tags/tag197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04.xml"/><Relationship Id="rId13" Type="http://schemas.openxmlformats.org/officeDocument/2006/relationships/image" Target="../media/image11.png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image" Target="../media/image10.emf"/><Relationship Id="rId1" Type="http://schemas.openxmlformats.org/officeDocument/2006/relationships/tags" Target="../tags/tag19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image" Target="../media/image12.png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7.xml"/><Relationship Id="rId1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7.xml"/><Relationship Id="rId7" Type="http://schemas.openxmlformats.org/officeDocument/2006/relationships/image" Target="../media/image3.png"/><Relationship Id="rId6" Type="http://schemas.openxmlformats.org/officeDocument/2006/relationships/tags" Target="../tags/tag96.xml"/><Relationship Id="rId5" Type="http://schemas.openxmlformats.org/officeDocument/2006/relationships/image" Target="../media/image2.png"/><Relationship Id="rId4" Type="http://schemas.openxmlformats.org/officeDocument/2006/relationships/tags" Target="../tags/tag95.xml"/><Relationship Id="rId3" Type="http://schemas.openxmlformats.org/officeDocument/2006/relationships/image" Target="../media/image1.png"/><Relationship Id="rId2" Type="http://schemas.openxmlformats.org/officeDocument/2006/relationships/tags" Target="../tags/tag9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8.xm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image" Target="../media/image5.png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21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image" Target="../media/image6.png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>
            <p:custDataLst>
              <p:tags r:id="rId1"/>
            </p:custDataLst>
          </p:nvPr>
        </p:nvSpPr>
        <p:spPr>
          <a:xfrm>
            <a:off x="1914525" y="2211705"/>
            <a:ext cx="83629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节   </a:t>
            </a:r>
            <a:r>
              <a:rPr lang="zh-CN" sz="4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植物细胞工程</a:t>
            </a:r>
            <a:endParaRPr lang="zh-CN" sz="4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  植物细胞工程的应用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004570" y="1943735"/>
            <a:ext cx="1014412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指在离体条件下对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单个细胞或细胞团进行培养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使其增殖的技术。</a:t>
            </a:r>
            <a:endParaRPr lang="zh-CN" altLang="en-US" sz="280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98805" y="516255"/>
            <a:ext cx="51898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2.细胞产物的工厂化生产的过程</a:t>
            </a:r>
            <a:endParaRPr lang="zh-CN" altLang="en-US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04570" y="1229995"/>
            <a:ext cx="1469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外植体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>
            <p:custDataLst>
              <p:tags r:id="rId4"/>
            </p:custDataLst>
          </p:nvPr>
        </p:nvCxnSpPr>
        <p:spPr>
          <a:xfrm>
            <a:off x="2473960" y="1520190"/>
            <a:ext cx="113728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355215" y="1038225"/>
            <a:ext cx="137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脱分化</a:t>
            </a:r>
            <a:endParaRPr 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611245" y="1245235"/>
            <a:ext cx="1966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愈伤组织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7042150" y="1229995"/>
            <a:ext cx="1895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细胞产物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5075555" y="1121410"/>
            <a:ext cx="1990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培养、提取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>
            <p:custDataLst>
              <p:tags r:id="rId9"/>
            </p:custDataLst>
          </p:nvPr>
        </p:nvCxnSpPr>
        <p:spPr>
          <a:xfrm flipV="1">
            <a:off x="5203190" y="1514475"/>
            <a:ext cx="1838960" cy="889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728345" y="2896870"/>
            <a:ext cx="55473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3.</a:t>
            </a:r>
            <a:r>
              <a:rPr 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细胞产物的工厂化生产的概念：</a:t>
            </a:r>
            <a:endParaRPr lang="zh-CN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1094105" y="3408680"/>
            <a:ext cx="97567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利用植物细胞培养来获得目标产物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，这个过程就是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细胞产物的工厂化生产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/>
          </a:p>
          <a:p>
            <a:endParaRPr lang="zh-CN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1044575" y="1913255"/>
            <a:ext cx="2685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植物细胞培养：</a:t>
            </a:r>
            <a:endParaRPr lang="zh-CN" altLang="en-US" sz="2800" b="1">
              <a:solidFill>
                <a:srgbClr val="101AEE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859155" y="4431665"/>
            <a:ext cx="1614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4.</a:t>
            </a:r>
            <a:r>
              <a:rPr lang="zh-CN" sz="2800" b="1">
                <a:solidFill>
                  <a:srgbClr val="05050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特点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sz="2800"/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1127760" y="4431665"/>
            <a:ext cx="99891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不占用耕地，几乎不受季节、天气等的限制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，因此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对于社会、经济、环境保护具有重要意义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/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859155" y="5384800"/>
            <a:ext cx="1614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5.实例：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2250440" y="5384800"/>
            <a:ext cx="7650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宋体" panose="02010600030101010101" pitchFamily="2" charset="-122"/>
              </a:rPr>
              <a:t>紫草宁、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紫杉醇、人参皂苷的植物细胞工程产品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4" grpId="0"/>
      <p:bldP spid="13" grpId="0"/>
      <p:bldP spid="8" grpId="0"/>
      <p:bldP spid="14" grpId="0"/>
      <p:bldP spid="6" grpId="0"/>
      <p:bldP spid="7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>
            <p:custDataLst>
              <p:tags r:id="rId1"/>
            </p:custDataLst>
          </p:nvPr>
        </p:nvGrpSpPr>
        <p:grpSpPr>
          <a:xfrm>
            <a:off x="556260" y="306705"/>
            <a:ext cx="2900680" cy="741680"/>
            <a:chOff x="980" y="621"/>
            <a:chExt cx="4568" cy="1168"/>
          </a:xfrm>
        </p:grpSpPr>
        <p:pic>
          <p:nvPicPr>
            <p:cNvPr id="4" name="图片 3" descr="360截图1739022624364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980" y="621"/>
              <a:ext cx="1228" cy="1168"/>
            </a:xfrm>
            <a:prstGeom prst="rect">
              <a:avLst/>
            </a:prstGeom>
          </p:spPr>
        </p:pic>
        <p:sp>
          <p:nvSpPr>
            <p:cNvPr id="7" name="TextBox 9"/>
            <p:cNvSpPr txBox="1"/>
            <p:nvPr>
              <p:custDataLst>
                <p:tags r:id="rId4"/>
              </p:custDataLst>
            </p:nvPr>
          </p:nvSpPr>
          <p:spPr>
            <a:xfrm>
              <a:off x="2300" y="794"/>
              <a:ext cx="324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800" b="1">
                  <a:solidFill>
                    <a:schemeClr val="accent3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到社会中去</a:t>
              </a:r>
              <a:endParaRPr lang="zh-CN" altLang="en-US" sz="2800" b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02615" y="1108710"/>
            <a:ext cx="7645400" cy="250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“手指植物”通常培育在装有彩色固体培养基的小玻璃瓶中，只要保证充足的光照和适宜的温度，不需要额外补充水分和营养物质，它们就能在玻璃瓶中生长三四个月之久。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8" name="图片 7" descr="360截图1672032851895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7360" y="1180465"/>
            <a:ext cx="2962275" cy="249555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408795" y="2489835"/>
          <a:ext cx="1012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9" imgW="1012825" imgH="511175" progId="Package">
                  <p:embed/>
                </p:oleObj>
              </mc:Choice>
              <mc:Fallback>
                <p:oleObj name="" r:id="rId9" imgW="1012825" imgH="511175" progId="Package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08795" y="2489835"/>
                        <a:ext cx="10128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02615" y="3780790"/>
            <a:ext cx="1113790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手指植物”的制作方法用到了植物组织培养技术。在制作过程中，一定要注意做好灭菌和消毒工作，为了防止污染可在培养基中加入一定量的抑菌剂。另外，还可以根据个人喜好，在培养基中加入适量的色素或者荧光剂，使“手指植物”更具有观赏价值。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1" name="New picture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052300" y="10426700"/>
            <a:ext cx="330200" cy="241300"/>
          </a:xfrm>
          <a:prstGeom prst="cube">
            <a:avLst/>
          </a:prstGeom>
        </p:spPr>
      </p:pic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3405" y="1343025"/>
            <a:ext cx="113055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5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下列有关植物细胞工程应用的叙述，不正确的是（     ）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5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A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利用组织培养技术培养脱毒苗，获得具有抗病毒的新品种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5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B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利用组织培养技术获得人工种子，能保持亲本的优良性状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5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C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利用细胞培养技术获得紫草素，实现了细胞产物的工厂化生产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5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D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利用体细胞杂交技术获得“白菜-甘蓝”，克服生物远缘杂交不亲和障碍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9067165" y="1456690"/>
            <a:ext cx="626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3600" b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lt"/>
                <a:sym typeface="+mn-ea"/>
              </a:rPr>
              <a:t>A</a:t>
            </a:r>
            <a:endParaRPr lang="en-US" altLang="zh-CN" sz="3600" b="1">
              <a:solidFill>
                <a:srgbClr val="FF0000"/>
              </a:solidFill>
              <a:latin typeface="+mn-lt"/>
              <a:ea typeface="黑体" panose="02010609060101010101" pitchFamily="49" charset="-122"/>
              <a:cs typeface="+mn-lt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225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0985" y="287020"/>
            <a:ext cx="3191510" cy="89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sz="4400" b="1" smtClean="0">
                <a:solidFill>
                  <a:srgbClr val="FF0000"/>
                </a:solidFill>
                <a:latin typeface="+mn-ea"/>
                <a:ea typeface="+mn-ea"/>
              </a:rPr>
              <a:t>课堂练习</a:t>
            </a:r>
            <a:endParaRPr lang="zh-CN" sz="44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1020" y="1082675"/>
            <a:ext cx="1130554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国家重点保护珍稀植物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红豆杉可产生抗癌物质紫杉醇，现利用植物细胞工程技术生产紫杉醇，请据图回答下列问题：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（1）选用茎尖分生组织进行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组织培养可以获得脱毒苗，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原因是茎尖分生组织细胞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_；诱导茎尖分生组织形成愈伤组织的过程叫________。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（2）茎尖分生组织细胞具有全能性的原因是_______________________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______________________</a:t>
            </a: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defTabSz="914400">
              <a:lnSpc>
                <a:spcPct val="100000"/>
              </a:lnSpc>
              <a:tabLst>
                <a:tab pos="1028700" algn="l"/>
                <a:tab pos="1851025" algn="l"/>
                <a:tab pos="2538095" algn="l"/>
                <a:tab pos="3222625" algn="l"/>
              </a:tabLst>
            </a:pPr>
            <a:r>
              <a:rPr lang="zh-CN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（3）紫杉醇作为常见的细胞产物，抗癌效果显著，通常取自愈伤组织的_____（细胞器）。</a:t>
            </a:r>
            <a:endParaRPr lang="zh-CN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41020" y="3168015"/>
            <a:ext cx="3786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+mn-lt"/>
                <a:sym typeface="+mn-ea"/>
              </a:rPr>
              <a:t>病毒极少，甚至无病毒</a:t>
            </a:r>
            <a:endParaRPr lang="zh-CN" altLang="en-US" sz="2800" b="1">
              <a:solidFill>
                <a:srgbClr val="FF0000"/>
              </a:solidFill>
              <a:latin typeface="+mn-ea"/>
              <a:ea typeface="+mn-ea"/>
              <a:cs typeface="+mn-lt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2254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7015" y="188595"/>
            <a:ext cx="3191510" cy="89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sz="4400" b="1" smtClean="0">
                <a:solidFill>
                  <a:srgbClr val="FF0000"/>
                </a:solidFill>
                <a:latin typeface="+mn-ea"/>
                <a:ea typeface="+mn-ea"/>
              </a:rPr>
              <a:t>课堂练习</a:t>
            </a:r>
            <a:endParaRPr lang="zh-CN" sz="44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59705" y="1976755"/>
            <a:ext cx="6391910" cy="118173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51510" y="3554730"/>
            <a:ext cx="1380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+mn-lt"/>
                <a:sym typeface="+mn-ea"/>
              </a:rPr>
              <a:t>脱分化</a:t>
            </a:r>
            <a:endParaRPr lang="zh-CN" altLang="en-US" sz="2800" b="1">
              <a:solidFill>
                <a:srgbClr val="FF0000"/>
              </a:solidFill>
              <a:latin typeface="+mn-ea"/>
              <a:ea typeface="+mn-ea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7608570" y="3963035"/>
            <a:ext cx="436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茎尖分生组织细胞含有该</a:t>
            </a:r>
            <a:endParaRPr lang="zh-CN" altLang="zh-CN" sz="2800" b="1">
              <a:solidFill>
                <a:srgbClr val="FF0000"/>
              </a:solidFill>
              <a:latin typeface="宋体" panose="02010600030101010101" pitchFamily="2" charset="-122"/>
              <a:ea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651510" y="4485005"/>
            <a:ext cx="39427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种生物的全套遗传信息</a:t>
            </a:r>
            <a:endParaRPr lang="zh-CN" altLang="zh-CN" sz="2800" b="1">
              <a:solidFill>
                <a:srgbClr val="FF0000"/>
              </a:solidFill>
              <a:latin typeface="宋体" panose="02010600030101010101" pitchFamily="2" charset="-122"/>
              <a:ea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973455" y="5258435"/>
            <a:ext cx="10591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+mn-lt"/>
                <a:sym typeface="+mn-ea"/>
              </a:rPr>
              <a:t>液泡</a:t>
            </a:r>
            <a:endParaRPr lang="zh-CN" altLang="en-US" sz="2800" b="1">
              <a:solidFill>
                <a:srgbClr val="FF0000"/>
              </a:solidFill>
              <a:latin typeface="+mn-ea"/>
              <a:ea typeface="+mn-ea"/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" grpId="0" build="p"/>
      <p:bldP spid="6" grpId="0" build="p"/>
      <p:bldP spid="7" grpId="0" build="p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25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0650" y="75565"/>
            <a:ext cx="3191510" cy="89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17728" tIns="108864" rIns="217728" bIns="108864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sz="4400" b="1" smtClean="0">
                <a:solidFill>
                  <a:srgbClr val="FF0000"/>
                </a:solidFill>
                <a:latin typeface="+mn-ea"/>
                <a:ea typeface="+mn-ea"/>
              </a:rPr>
              <a:t>拓展应用</a:t>
            </a:r>
            <a:endParaRPr lang="zh-CN" sz="44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45135" y="969645"/>
            <a:ext cx="113995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sz="2800" b="1">
                <a:latin typeface="宋体" panose="02010600030101010101" pitchFamily="2" charset="-122"/>
              </a:rPr>
              <a:t>1.</a:t>
            </a:r>
            <a:r>
              <a:rPr lang="en-US" sz="2800" b="1">
                <a:latin typeface="宋体" panose="02010600030101010101" pitchFamily="2" charset="-122"/>
              </a:rPr>
              <a:t>F</a:t>
            </a:r>
            <a:r>
              <a:rPr lang="en-US" sz="2800" b="1" baseline="-25000">
                <a:latin typeface="宋体" panose="02010600030101010101" pitchFamily="2" charset="-122"/>
              </a:rPr>
              <a:t>2</a:t>
            </a:r>
            <a:r>
              <a:rPr sz="2800" b="1">
                <a:latin typeface="宋体" panose="02010600030101010101" pitchFamily="2" charset="-122"/>
              </a:rPr>
              <a:t>中的紫色甜玉米的基因型可能为A</a:t>
            </a:r>
            <a:r>
              <a:rPr lang="en-US" sz="2800" b="1">
                <a:latin typeface="宋体" panose="02010600030101010101" pitchFamily="2" charset="-122"/>
              </a:rPr>
              <a:t>asusu</a:t>
            </a:r>
            <a:r>
              <a:rPr sz="2800" b="1">
                <a:latin typeface="宋体" panose="02010600030101010101" pitchFamily="2" charset="-122"/>
              </a:rPr>
              <a:t>或A</a:t>
            </a:r>
            <a:r>
              <a:rPr lang="en-US" sz="2800" b="1">
                <a:latin typeface="宋体" panose="02010600030101010101" pitchFamily="2" charset="-122"/>
                <a:sym typeface="+mn-ea"/>
              </a:rPr>
              <a:t>Asusu</a:t>
            </a:r>
            <a:r>
              <a:rPr lang="zh-CN" altLang="en-US" sz="2800" b="1">
                <a:latin typeface="宋体" panose="02010600030101010101" pitchFamily="2" charset="-122"/>
                <a:sym typeface="+mn-ea"/>
              </a:rPr>
              <a:t>，</a:t>
            </a:r>
            <a:r>
              <a:rPr sz="2800" b="1">
                <a:latin typeface="宋体" panose="02010600030101010101" pitchFamily="2" charset="-122"/>
              </a:rPr>
              <a:t>如果运用常规</a:t>
            </a:r>
            <a:r>
              <a:rPr lang="zh-CN" sz="2800" b="1">
                <a:latin typeface="宋体" panose="02010600030101010101" pitchFamily="2" charset="-122"/>
              </a:rPr>
              <a:t>育</a:t>
            </a:r>
            <a:r>
              <a:rPr sz="2800" b="1">
                <a:latin typeface="宋体" panose="02010600030101010101" pitchFamily="2" charset="-122"/>
              </a:rPr>
              <a:t>种方法</a:t>
            </a:r>
            <a:r>
              <a:rPr lang="zh-CN" sz="2800" b="1">
                <a:latin typeface="宋体" panose="02010600030101010101" pitchFamily="2" charset="-122"/>
              </a:rPr>
              <a:t>，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将</a:t>
            </a:r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F</a:t>
            </a:r>
            <a:r>
              <a:rPr lang="en-US" sz="2800" b="1" baseline="-2500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中的紫色甜玉米与白色甜玉米(aasusu)进行测交</a:t>
            </a:r>
            <a:r>
              <a:rPr sz="2800" b="1">
                <a:latin typeface="宋体" panose="02010600030101010101" pitchFamily="2" charset="-122"/>
              </a:rPr>
              <a:t>，可以选择出基因型为</a:t>
            </a:r>
            <a:r>
              <a:rPr sz="2800" b="1">
                <a:latin typeface="宋体" panose="02010600030101010101" pitchFamily="2" charset="-122"/>
                <a:sym typeface="+mn-ea"/>
              </a:rPr>
              <a:t>A</a:t>
            </a:r>
            <a:r>
              <a:rPr lang="en-US" sz="2800" b="1">
                <a:latin typeface="宋体" panose="02010600030101010101" pitchFamily="2" charset="-122"/>
                <a:sym typeface="+mn-ea"/>
              </a:rPr>
              <a:t>Asusu</a:t>
            </a:r>
            <a:r>
              <a:rPr sz="2800" b="1">
                <a:latin typeface="宋体" panose="02010600030101010101" pitchFamily="2" charset="-122"/>
              </a:rPr>
              <a:t>的纯种紫色甜玉米。但这种方法比较烦琐，耗时也较长，需要至少三年的选种和育种时间。其实在F</a:t>
            </a:r>
            <a:r>
              <a:rPr lang="en-US" sz="2800" b="1" baseline="-25000">
                <a:latin typeface="宋体" panose="02010600030101010101" pitchFamily="2" charset="-122"/>
              </a:rPr>
              <a:t>1</a:t>
            </a:r>
            <a:r>
              <a:rPr sz="2800" b="1">
                <a:latin typeface="宋体" panose="02010600030101010101" pitchFamily="2" charset="-122"/>
              </a:rPr>
              <a:t>产生的花粉中就可能有Asu的组合，如果</a:t>
            </a:r>
            <a:r>
              <a:rPr sz="2800" b="1">
                <a:solidFill>
                  <a:srgbClr val="0812E8"/>
                </a:solidFill>
                <a:latin typeface="宋体" panose="02010600030101010101" pitchFamily="2" charset="-122"/>
              </a:rPr>
              <a:t>利用花药培养的技术获得单倍体植株，再经过诱导染色体加倍，就可以直接得到紫色甜玉米的纯合体</a:t>
            </a:r>
            <a:r>
              <a:rPr sz="2800" b="1">
                <a:latin typeface="宋体" panose="02010600030101010101" pitchFamily="2" charset="-122"/>
              </a:rPr>
              <a:t>。这种方法可以大大缩短育种周期。</a:t>
            </a:r>
            <a:endParaRPr sz="2800" b="1">
              <a:latin typeface="宋体" panose="02010600030101010101" pitchFamily="2" charset="-122"/>
            </a:endParaRPr>
          </a:p>
          <a:p>
            <a:pPr algn="just"/>
            <a:r>
              <a:rPr sz="2800" b="1">
                <a:latin typeface="宋体" panose="02010600030101010101" pitchFamily="2" charset="-122"/>
              </a:rPr>
              <a:t>2.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积极探索其他的繁育途径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r>
              <a:rPr sz="2800" b="1">
                <a:latin typeface="宋体" panose="02010600030101010101" pitchFamily="2" charset="-122"/>
              </a:rPr>
              <a:t>例如，</a:t>
            </a:r>
            <a:r>
              <a:rPr sz="2800" b="1">
                <a:solidFill>
                  <a:srgbClr val="0812E8"/>
                </a:solidFill>
                <a:latin typeface="宋体" panose="02010600030101010101" pitchFamily="2" charset="-122"/>
              </a:rPr>
              <a:t>研究如何利用植物组织培养技术繁育甜叶菊，研究内容涉及植物组织培养材料的选择，培养基配方的优化，提高试管苗移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</a:rPr>
              <a:t>栽</a:t>
            </a:r>
            <a:r>
              <a:rPr sz="2800" b="1">
                <a:solidFill>
                  <a:srgbClr val="0812E8"/>
                </a:solidFill>
                <a:latin typeface="宋体" panose="02010600030101010101" pitchFamily="2" charset="-122"/>
              </a:rPr>
              <a:t>成活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</a:rPr>
              <a:t>率</a:t>
            </a:r>
            <a:r>
              <a:rPr sz="2800" b="1">
                <a:solidFill>
                  <a:srgbClr val="0812E8"/>
                </a:solidFill>
                <a:latin typeface="宋体" panose="02010600030101010101" pitchFamily="2" charset="-122"/>
              </a:rPr>
              <a:t>的方法等</a:t>
            </a:r>
            <a:r>
              <a:rPr sz="2800" b="1">
                <a:latin typeface="宋体" panose="02010600030101010101" pitchFamily="2" charset="-122"/>
              </a:rPr>
              <a:t>，最终目的是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建立一套利用植物组织培养技术繁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育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甜叶菊的标准技术体系，实现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甜</a:t>
            </a:r>
            <a:r>
              <a:rPr sz="2800" b="1">
                <a:solidFill>
                  <a:srgbClr val="FF0000"/>
                </a:solidFill>
                <a:latin typeface="宋体" panose="02010600030101010101" pitchFamily="2" charset="-122"/>
              </a:rPr>
              <a:t>叶菊种苗的产业化生产</a:t>
            </a:r>
            <a:r>
              <a:rPr sz="2800" b="1">
                <a:latin typeface="宋体" panose="02010600030101010101" pitchFamily="2" charset="-122"/>
              </a:rPr>
              <a:t>。</a:t>
            </a:r>
            <a:endParaRPr sz="2800" b="1">
              <a:latin typeface="宋体" panose="02010600030101010101" pitchFamily="2" charset="-122"/>
            </a:endParaRPr>
          </a:p>
        </p:txBody>
      </p:sp>
      <p:pic>
        <p:nvPicPr>
          <p:cNvPr id="8" name="New picture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341100" y="11823700"/>
            <a:ext cx="368300" cy="266700"/>
          </a:xfrm>
          <a:prstGeom prst="cube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449830" y="1835785"/>
            <a:ext cx="6794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✮</a:t>
            </a:r>
            <a:r>
              <a:rPr lang="zh-CN" altLang="en-US" sz="4800" b="1">
                <a:solidFill>
                  <a:srgbClr val="101AE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植物繁殖</a:t>
            </a:r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的新途径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49830" y="3101340"/>
            <a:ext cx="6516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✮</a:t>
            </a:r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作物</a:t>
            </a:r>
            <a:r>
              <a:rPr lang="zh-CN" altLang="en-US" sz="4800" b="1">
                <a:solidFill>
                  <a:srgbClr val="101AE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新品种的培育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49830" y="4366895"/>
            <a:ext cx="7764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✮</a:t>
            </a:r>
            <a:r>
              <a:rPr lang="zh-CN" altLang="en-US" sz="4800" b="1">
                <a:solidFill>
                  <a:srgbClr val="101AE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细胞产物</a:t>
            </a:r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的工厂化生产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49325" y="741680"/>
            <a:ext cx="56921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植物细胞工程的应用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1525" y="347345"/>
            <a:ext cx="4389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一、植物繁殖的新途径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00785" y="930910"/>
            <a:ext cx="2683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1.快速繁殖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259840" y="1504950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）概念：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246120" y="1514475"/>
            <a:ext cx="79921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用于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快速繁殖优良品种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植物组织培养技术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r>
              <a:rPr lang="zh-CN" altLang="en-US" sz="280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也叫</a:t>
            </a:r>
            <a:r>
              <a:rPr lang="zh-CN" altLang="en-US" sz="280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微型繁殖</a:t>
            </a:r>
            <a:endParaRPr lang="zh-CN" altLang="en-US" sz="28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59840" y="228536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）优点：</a:t>
            </a:r>
            <a:endParaRPr lang="zh-CN" altLang="en-US" sz="28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920240" y="2797810"/>
            <a:ext cx="6975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①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可以高效、快速地实现种苗的大量繁殖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；</a:t>
            </a:r>
            <a:endParaRPr lang="zh-CN" altLang="en-US" sz="28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920240" y="3216910"/>
            <a:ext cx="5545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②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可以保持优良品种的遗传特性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/>
          </a:p>
        </p:txBody>
      </p:sp>
      <p:sp>
        <p:nvSpPr>
          <p:cNvPr id="59" name="文本框 58"/>
          <p:cNvSpPr txBox="1"/>
          <p:nvPr>
            <p:custDataLst>
              <p:tags r:id="rId8"/>
            </p:custDataLst>
          </p:nvPr>
        </p:nvSpPr>
        <p:spPr>
          <a:xfrm>
            <a:off x="1507490" y="4411345"/>
            <a:ext cx="150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外植体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>
            <p:custDataLst>
              <p:tags r:id="rId9"/>
            </p:custDataLst>
          </p:nvPr>
        </p:nvCxnSpPr>
        <p:spPr>
          <a:xfrm flipV="1">
            <a:off x="2638425" y="4667250"/>
            <a:ext cx="925830" cy="571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1" name="文本框 60"/>
          <p:cNvSpPr txBox="1"/>
          <p:nvPr>
            <p:custDataLst>
              <p:tags r:id="rId10"/>
            </p:custDataLst>
          </p:nvPr>
        </p:nvSpPr>
        <p:spPr>
          <a:xfrm>
            <a:off x="2557780" y="4251325"/>
            <a:ext cx="115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11"/>
            </p:custDataLst>
          </p:nvPr>
        </p:nvSpPr>
        <p:spPr>
          <a:xfrm>
            <a:off x="3564255" y="4156710"/>
            <a:ext cx="11131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愈伤组织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/>
          <p:cNvCxnSpPr/>
          <p:nvPr>
            <p:custDataLst>
              <p:tags r:id="rId12"/>
            </p:custDataLst>
          </p:nvPr>
        </p:nvCxnSpPr>
        <p:spPr>
          <a:xfrm flipV="1">
            <a:off x="4482465" y="4630420"/>
            <a:ext cx="972185" cy="38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4" name="文本框 63"/>
          <p:cNvSpPr txBox="1"/>
          <p:nvPr>
            <p:custDataLst>
              <p:tags r:id="rId13"/>
            </p:custDataLst>
          </p:nvPr>
        </p:nvSpPr>
        <p:spPr>
          <a:xfrm>
            <a:off x="4350385" y="421259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14"/>
            </p:custDataLst>
          </p:nvPr>
        </p:nvSpPr>
        <p:spPr>
          <a:xfrm>
            <a:off x="5405755" y="4372610"/>
            <a:ext cx="126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根、芽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>
            <a:endCxn id="67" idx="1"/>
          </p:cNvCxnSpPr>
          <p:nvPr>
            <p:custDataLst>
              <p:tags r:id="rId15"/>
            </p:custDataLst>
          </p:nvPr>
        </p:nvCxnSpPr>
        <p:spPr>
          <a:xfrm>
            <a:off x="6591300" y="4624070"/>
            <a:ext cx="87439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7" name="文本框 66"/>
          <p:cNvSpPr txBox="1"/>
          <p:nvPr>
            <p:custDataLst>
              <p:tags r:id="rId16"/>
            </p:custDataLst>
          </p:nvPr>
        </p:nvSpPr>
        <p:spPr>
          <a:xfrm>
            <a:off x="7465695" y="4335145"/>
            <a:ext cx="1036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幼苗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>
            <p:custDataLst>
              <p:tags r:id="rId17"/>
            </p:custDataLst>
          </p:nvPr>
        </p:nvCxnSpPr>
        <p:spPr>
          <a:xfrm flipV="1">
            <a:off x="8426450" y="4684395"/>
            <a:ext cx="1451610" cy="190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9" name="文本框 68"/>
          <p:cNvSpPr txBox="1"/>
          <p:nvPr>
            <p:custDataLst>
              <p:tags r:id="rId18"/>
            </p:custDataLst>
          </p:nvPr>
        </p:nvSpPr>
        <p:spPr>
          <a:xfrm>
            <a:off x="9772650" y="4344670"/>
            <a:ext cx="1709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完整植株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8361680" y="4324350"/>
            <a:ext cx="141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移栽成活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0"/>
            </p:custDataLst>
          </p:nvPr>
        </p:nvSpPr>
        <p:spPr>
          <a:xfrm>
            <a:off x="1259840" y="369379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）过程：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1259840" y="4928870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）实例：</a:t>
            </a:r>
            <a:endParaRPr lang="zh-CN" altLang="en-US" sz="2800"/>
          </a:p>
        </p:txBody>
      </p:sp>
      <p:sp>
        <p:nvSpPr>
          <p:cNvPr id="11" name="文本框 10"/>
          <p:cNvSpPr txBox="1"/>
          <p:nvPr>
            <p:custDataLst>
              <p:tags r:id="rId22"/>
            </p:custDataLst>
          </p:nvPr>
        </p:nvSpPr>
        <p:spPr>
          <a:xfrm>
            <a:off x="1851025" y="5441315"/>
            <a:ext cx="97523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一些优良的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观赏植物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经济林木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无性繁殖作物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濒危植物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等。</a:t>
            </a:r>
            <a:endParaRPr lang="zh-CN" altLang="en-US" sz="2800"/>
          </a:p>
        </p:txBody>
      </p:sp>
    </p:spTree>
    <p:custDataLst>
      <p:tags r:id="rId2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5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6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6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6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6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1" dur="1" fill="hold"/>
                                        <p:tgtEl>
                                          <p:spTgt spid="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6" dur="1" fill="hold"/>
                                        <p:tgtEl>
                                          <p:spTgt spid="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9" dur="1" fill="hold"/>
                                        <p:tgtEl>
                                          <p:spTgt spid="7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6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9" grpId="0"/>
      <p:bldP spid="61" grpId="0"/>
      <p:bldP spid="62" grpId="0"/>
      <p:bldP spid="64" grpId="0"/>
      <p:bldP spid="65" grpId="0"/>
      <p:bldP spid="67" grpId="0"/>
      <p:bldP spid="69" grpId="0"/>
      <p:bldP spid="70" grpId="0"/>
      <p:bldP spid="2" grpId="0"/>
      <p:bldP spid="3" grpId="0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9895" y="591185"/>
            <a:ext cx="424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Arial" panose="020B0604020202020204" pitchFamily="34" charset="0"/>
              </a:rPr>
              <a:t>铁皮石斛的工厂化生产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160" y="1703705"/>
            <a:ext cx="3777615" cy="3086100"/>
          </a:xfrm>
          <a:prstGeom prst="rect">
            <a:avLst/>
          </a:prstGeom>
        </p:spPr>
      </p:pic>
      <p:pic>
        <p:nvPicPr>
          <p:cNvPr id="4" name="图片 3" descr="图片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25695" y="3486785"/>
            <a:ext cx="2911475" cy="2738755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79340" y="394335"/>
            <a:ext cx="3004185" cy="2882265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86090" y="1703705"/>
            <a:ext cx="3509645" cy="332359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微信截图_20210306222217_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4600" y="3021965"/>
            <a:ext cx="3584575" cy="3224530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92335" y="4097655"/>
            <a:ext cx="145224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defRPr>
            </a:lvl9pPr>
          </a:lstStyle>
          <a:p>
            <a:pPr algn="l" eaLnBrk="0" hangingPunct="0">
              <a:buClrTx/>
              <a:buSzTx/>
              <a:buFontTx/>
            </a:pPr>
            <a:r>
              <a:rPr lang="zh-CN" altLang="en-US" sz="2400" b="1">
                <a:solidFill>
                  <a:srgbClr val="101AEE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脱毒马铃薯田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与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被病毒感染未脱毒马铃薯叶片</a:t>
            </a:r>
            <a:endParaRPr lang="zh-CN" altLang="en-US" sz="24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20090" y="489585"/>
            <a:ext cx="2683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2.作物脱毒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019810" y="1073150"/>
            <a:ext cx="288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）适用对象：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694430" y="1073150"/>
            <a:ext cx="51879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被病毒感染的无性繁殖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的作物。</a:t>
            </a:r>
            <a:endParaRPr lang="zh-CN" altLang="en-US" sz="2800"/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91870" y="1535430"/>
            <a:ext cx="28829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（2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）脱毒</a:t>
            </a:r>
            <a:r>
              <a:rPr lang="zh-CN" altLang="en-US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过程：</a:t>
            </a:r>
            <a:endParaRPr lang="zh-CN" altLang="en-US" sz="2800" b="1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9" name="文本框 58"/>
          <p:cNvSpPr txBox="1"/>
          <p:nvPr>
            <p:custDataLst>
              <p:tags r:id="rId8"/>
            </p:custDataLst>
          </p:nvPr>
        </p:nvSpPr>
        <p:spPr>
          <a:xfrm>
            <a:off x="1530985" y="2157730"/>
            <a:ext cx="1804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无病毒组织：如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茎尖组织</a:t>
            </a:r>
            <a:endParaRPr 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/>
          <p:nvPr>
            <p:custDataLst>
              <p:tags r:id="rId9"/>
            </p:custDataLst>
          </p:nvPr>
        </p:nvCxnSpPr>
        <p:spPr>
          <a:xfrm flipV="1">
            <a:off x="3137535" y="2804160"/>
            <a:ext cx="925830" cy="571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1" name="文本框 60"/>
          <p:cNvSpPr txBox="1"/>
          <p:nvPr>
            <p:custDataLst>
              <p:tags r:id="rId10"/>
            </p:custDataLst>
          </p:nvPr>
        </p:nvSpPr>
        <p:spPr>
          <a:xfrm>
            <a:off x="3056890" y="2388235"/>
            <a:ext cx="115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11"/>
            </p:custDataLst>
          </p:nvPr>
        </p:nvSpPr>
        <p:spPr>
          <a:xfrm>
            <a:off x="4063365" y="2293620"/>
            <a:ext cx="11131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愈伤组织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/>
          <p:cNvCxnSpPr/>
          <p:nvPr>
            <p:custDataLst>
              <p:tags r:id="rId12"/>
            </p:custDataLst>
          </p:nvPr>
        </p:nvCxnSpPr>
        <p:spPr>
          <a:xfrm flipV="1">
            <a:off x="4981575" y="2767330"/>
            <a:ext cx="972185" cy="381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4" name="文本框 63"/>
          <p:cNvSpPr txBox="1"/>
          <p:nvPr>
            <p:custDataLst>
              <p:tags r:id="rId13"/>
            </p:custDataLst>
          </p:nvPr>
        </p:nvSpPr>
        <p:spPr>
          <a:xfrm>
            <a:off x="4849495" y="234950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14"/>
            </p:custDataLst>
          </p:nvPr>
        </p:nvSpPr>
        <p:spPr>
          <a:xfrm>
            <a:off x="5904865" y="2509520"/>
            <a:ext cx="1265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根、芽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6" name="直接箭头连接符 65"/>
          <p:cNvCxnSpPr/>
          <p:nvPr>
            <p:custDataLst>
              <p:tags r:id="rId15"/>
            </p:custDataLst>
          </p:nvPr>
        </p:nvCxnSpPr>
        <p:spPr>
          <a:xfrm>
            <a:off x="7090410" y="2760980"/>
            <a:ext cx="391795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7" name="文本框 66"/>
          <p:cNvSpPr txBox="1"/>
          <p:nvPr>
            <p:custDataLst>
              <p:tags r:id="rId16"/>
            </p:custDataLst>
          </p:nvPr>
        </p:nvSpPr>
        <p:spPr>
          <a:xfrm>
            <a:off x="7357110" y="2490470"/>
            <a:ext cx="1036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幼苗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/>
          <p:cNvCxnSpPr/>
          <p:nvPr>
            <p:custDataLst>
              <p:tags r:id="rId17"/>
            </p:custDataLst>
          </p:nvPr>
        </p:nvCxnSpPr>
        <p:spPr>
          <a:xfrm flipV="1">
            <a:off x="8317865" y="2839720"/>
            <a:ext cx="1451610" cy="190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9" name="文本框 68"/>
          <p:cNvSpPr txBox="1"/>
          <p:nvPr>
            <p:custDataLst>
              <p:tags r:id="rId18"/>
            </p:custDataLst>
          </p:nvPr>
        </p:nvSpPr>
        <p:spPr>
          <a:xfrm>
            <a:off x="9664065" y="2499995"/>
            <a:ext cx="1709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完整植株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/>
          <p:cNvSpPr txBox="1"/>
          <p:nvPr>
            <p:custDataLst>
              <p:tags r:id="rId19"/>
            </p:custDataLst>
          </p:nvPr>
        </p:nvSpPr>
        <p:spPr>
          <a:xfrm>
            <a:off x="8253095" y="2479675"/>
            <a:ext cx="1413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移栽成活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0"/>
            </p:custDataLst>
          </p:nvPr>
        </p:nvSpPr>
        <p:spPr>
          <a:xfrm>
            <a:off x="1019810" y="368109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）实例：</a:t>
            </a:r>
            <a:endParaRPr lang="zh-CN" altLang="en-US" sz="2800"/>
          </a:p>
        </p:txBody>
      </p:sp>
      <p:sp>
        <p:nvSpPr>
          <p:cNvPr id="7" name="文本框 6"/>
          <p:cNvSpPr txBox="1"/>
          <p:nvPr>
            <p:custDataLst>
              <p:tags r:id="rId21"/>
            </p:custDataLst>
          </p:nvPr>
        </p:nvSpPr>
        <p:spPr>
          <a:xfrm>
            <a:off x="2975610" y="4285615"/>
            <a:ext cx="292925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马铃薯、草莓、大蒜、甘蔗、菠萝和香蕉等。</a:t>
            </a:r>
            <a:endParaRPr lang="zh-CN" altLang="en-US" sz="2800"/>
          </a:p>
        </p:txBody>
      </p:sp>
    </p:spTree>
    <p:custDataLst>
      <p:tags r:id="rId2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5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6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6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0" dur="1" fill="hold"/>
                                        <p:tgtEl>
                                          <p:spTgt spid="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6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7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6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4" grpId="0"/>
      <p:bldP spid="65" grpId="0"/>
      <p:bldP spid="67" grpId="0"/>
      <p:bldP spid="69" grpId="0"/>
      <p:bldP spid="70" grpId="0"/>
      <p:bldP spid="2" grpId="0"/>
      <p:bldP spid="3" grpId="0"/>
      <p:bldP spid="4" grpId="0"/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78460" y="231775"/>
            <a:ext cx="44380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二、作物新品种的培育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/>
          <p:nvPr>
            <p:custDataLst>
              <p:tags r:id="rId2"/>
            </p:custDataLst>
          </p:nvPr>
        </p:nvSpPr>
        <p:spPr>
          <a:xfrm>
            <a:off x="6566535" y="1828800"/>
            <a:ext cx="27793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秋水仙素处理，染色体数加倍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/>
          <p:nvPr>
            <p:custDataLst>
              <p:tags r:id="rId3"/>
            </p:custDataLst>
          </p:nvPr>
        </p:nvSpPr>
        <p:spPr>
          <a:xfrm>
            <a:off x="1265555" y="1885950"/>
            <a:ext cx="15595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花药离体培养</a:t>
            </a:r>
            <a:endParaRPr lang="zh-CN" altLang="en-US" sz="2800" b="1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Line 7"/>
          <p:cNvSpPr/>
          <p:nvPr>
            <p:custDataLst>
              <p:tags r:id="rId4"/>
            </p:custDataLst>
          </p:nvPr>
        </p:nvSpPr>
        <p:spPr>
          <a:xfrm flipV="1">
            <a:off x="6284278" y="2329498"/>
            <a:ext cx="342900" cy="11112"/>
          </a:xfrm>
          <a:prstGeom prst="line">
            <a:avLst/>
          </a:prstGeom>
          <a:ln w="25400" cap="flat" cmpd="sng">
            <a:solidFill>
              <a:srgbClr val="101AEE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63495" name="Rectangle 8"/>
          <p:cNvSpPr/>
          <p:nvPr>
            <p:custDataLst>
              <p:tags r:id="rId5"/>
            </p:custDataLst>
          </p:nvPr>
        </p:nvSpPr>
        <p:spPr>
          <a:xfrm>
            <a:off x="5072380" y="1885950"/>
            <a:ext cx="13493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>
                <a:latin typeface="Tahoma" panose="020B0604030504040204" pitchFamily="34" charset="0"/>
                <a:ea typeface="宋体" panose="02010600030101010101" pitchFamily="2" charset="-122"/>
              </a:rPr>
              <a:t>单倍体植株</a:t>
            </a:r>
            <a:endParaRPr lang="zh-CN" altLang="en-US" sz="28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497" name="Rectangle 10"/>
          <p:cNvSpPr/>
          <p:nvPr>
            <p:custDataLst>
              <p:tags r:id="rId6"/>
            </p:custDataLst>
          </p:nvPr>
        </p:nvSpPr>
        <p:spPr>
          <a:xfrm>
            <a:off x="9028430" y="1826895"/>
            <a:ext cx="17030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>
                <a:latin typeface="Tahoma" panose="020B0604030504040204" pitchFamily="34" charset="0"/>
                <a:ea typeface="宋体" panose="02010600030101010101" pitchFamily="2" charset="-122"/>
              </a:rPr>
              <a:t>正常纯合体植株</a:t>
            </a:r>
            <a:endParaRPr lang="zh-CN" altLang="en-US" sz="28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818515" y="815340"/>
            <a:ext cx="242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  <a:ea typeface="Arial" panose="020B0604020202020204" pitchFamily="34" charset="0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单倍体育种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903605" y="1304925"/>
            <a:ext cx="181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）过程</a:t>
            </a:r>
            <a:endParaRPr lang="zh-CN" altLang="en-US" sz="2800"/>
          </a:p>
        </p:txBody>
      </p:sp>
      <p:sp>
        <p:nvSpPr>
          <p:cNvPr id="3" name="Line 9"/>
          <p:cNvSpPr/>
          <p:nvPr>
            <p:custDataLst>
              <p:tags r:id="rId9"/>
            </p:custDataLst>
          </p:nvPr>
        </p:nvSpPr>
        <p:spPr>
          <a:xfrm>
            <a:off x="8814753" y="2303780"/>
            <a:ext cx="301625" cy="0"/>
          </a:xfrm>
          <a:prstGeom prst="line">
            <a:avLst/>
          </a:prstGeom>
          <a:ln w="25400" cap="flat" cmpd="sng">
            <a:solidFill>
              <a:srgbClr val="101AEE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/>
        </p:txBody>
      </p:sp>
      <p:cxnSp>
        <p:nvCxnSpPr>
          <p:cNvPr id="60" name="直接箭头连接符 59"/>
          <p:cNvCxnSpPr/>
          <p:nvPr>
            <p:custDataLst>
              <p:tags r:id="rId10"/>
            </p:custDataLst>
          </p:nvPr>
        </p:nvCxnSpPr>
        <p:spPr>
          <a:xfrm flipV="1">
            <a:off x="2441575" y="2340610"/>
            <a:ext cx="925830" cy="5715"/>
          </a:xfrm>
          <a:prstGeom prst="straightConnector1">
            <a:avLst/>
          </a:prstGeom>
          <a:ln w="28575">
            <a:solidFill>
              <a:srgbClr val="101AEE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2326005" y="1917065"/>
            <a:ext cx="1157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12"/>
            </p:custDataLst>
          </p:nvPr>
        </p:nvSpPr>
        <p:spPr>
          <a:xfrm>
            <a:off x="3367405" y="1830070"/>
            <a:ext cx="11131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愈伤组织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/>
          <p:cNvCxnSpPr/>
          <p:nvPr>
            <p:custDataLst>
              <p:tags r:id="rId13"/>
            </p:custDataLst>
          </p:nvPr>
        </p:nvCxnSpPr>
        <p:spPr>
          <a:xfrm flipV="1">
            <a:off x="4285615" y="2303780"/>
            <a:ext cx="972185" cy="3810"/>
          </a:xfrm>
          <a:prstGeom prst="straightConnector1">
            <a:avLst/>
          </a:prstGeom>
          <a:ln w="28575">
            <a:solidFill>
              <a:srgbClr val="101AEE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64" name="文本框 63"/>
          <p:cNvSpPr txBox="1"/>
          <p:nvPr>
            <p:custDataLst>
              <p:tags r:id="rId14"/>
            </p:custDataLst>
          </p:nvPr>
        </p:nvSpPr>
        <p:spPr>
          <a:xfrm>
            <a:off x="4153535" y="1917065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再分化</a:t>
            </a:r>
            <a:endParaRPr lang="zh-CN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360截图1729050739776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393190" y="2898140"/>
            <a:ext cx="9683115" cy="30048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1079500" y="596201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）原理：</a:t>
            </a:r>
            <a:endParaRPr lang="zh-CN" altLang="en-US" sz="2800"/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2967990" y="5962015"/>
            <a:ext cx="6975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 defTabSz="913765"/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染色体（数目）变异、植物细胞的全能性。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65539" grpId="0"/>
      <p:bldP spid="61" grpId="0"/>
      <p:bldP spid="62" grpId="0"/>
      <p:bldP spid="63495" grpId="0"/>
      <p:bldP spid="64" grpId="0"/>
      <p:bldP spid="65538" grpId="0"/>
      <p:bldP spid="6349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33095" y="42989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）优点：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65225" y="951865"/>
            <a:ext cx="9120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①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极大地缩短了育种的年限，节约了大量的人力和物力：</a:t>
            </a:r>
            <a:endParaRPr lang="zh-CN" altLang="en-US" sz="2800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39545" y="1473835"/>
            <a:ext cx="97205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杂交育种</a:t>
            </a:r>
            <a:r>
              <a:rPr lang="zh-CN" sz="24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培育一个可以稳定遗传的作物优良品种，一般不断自交选优，</a:t>
            </a:r>
            <a:r>
              <a:rPr lang="zh-CN" sz="24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常需5～6年</a:t>
            </a:r>
            <a:r>
              <a:rPr lang="zh-CN" sz="24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。而</a:t>
            </a:r>
            <a:r>
              <a:rPr lang="zh-CN" sz="24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单倍体育种当年</a:t>
            </a:r>
            <a:r>
              <a:rPr lang="zh-CN" sz="24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就能培育出所需纯合体。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65225" y="2303780"/>
            <a:ext cx="94780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②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可作为进行体细胞诱变育种和研究遗传突变的理想材料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466850" y="2825750"/>
            <a:ext cx="96653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大多数单倍体植株的细胞中只含一套染色体，染色体加倍后得到的植株的</a:t>
            </a:r>
            <a:r>
              <a:rPr lang="zh-CN" sz="24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隐性性状容易显现。</a:t>
            </a:r>
            <a:endParaRPr lang="zh-CN" altLang="en-US" sz="2400" b="1">
              <a:solidFill>
                <a:srgbClr val="101AEE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33095" y="365569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）实例：</a:t>
            </a:r>
            <a:endParaRPr lang="zh-CN" altLang="en-US" sz="28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981835" y="4128770"/>
            <a:ext cx="303784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913765"/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单育1号烟草、水稻、玉米、油菜、甘蓝和甜椒等作物。</a:t>
            </a:r>
            <a:endParaRPr lang="zh-CN" altLang="en-US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9" name="图片 8" descr="9efddbd34b884e5b949ccf20ba331d8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r="19411"/>
          <a:stretch>
            <a:fillRect/>
          </a:stretch>
        </p:blipFill>
        <p:spPr>
          <a:xfrm>
            <a:off x="7778115" y="3462020"/>
            <a:ext cx="3071495" cy="253047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5715635" y="4054475"/>
            <a:ext cx="2062480" cy="1938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kern="100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我国培育的单育</a:t>
            </a:r>
            <a:r>
              <a:rPr lang="en-US" altLang="zh-CN" sz="2400" b="1" kern="100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b="1" kern="100" smtClean="0">
                <a:solidFill>
                  <a:srgbClr val="1313E4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号烟草是世界上第一个单倍体作物新品种</a:t>
            </a:r>
            <a:endParaRPr lang="zh-CN" altLang="en-US" sz="2400" b="1" kern="100" smtClean="0">
              <a:solidFill>
                <a:srgbClr val="1313E4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45490" y="780415"/>
            <a:ext cx="2720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  <a:ea typeface="Arial" panose="020B0604020202020204" pitchFamily="34" charset="0"/>
              </a:rPr>
              <a:t>2.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突变体的利用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22350" y="132524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）原理：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309370" y="1325245"/>
            <a:ext cx="100228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等线" panose="02010600030101010101" charset="-122"/>
              </a:rPr>
              <a:t>         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等线" panose="02010600030101010101" charset="-122"/>
              </a:rPr>
              <a:t>在植物组织培养过程中，</a:t>
            </a:r>
            <a:r>
              <a:rPr lang="zh-CN" sz="28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等线" panose="02010600030101010101" charset="-122"/>
              </a:rPr>
              <a:t>由于培养细胞一直处于不断增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等线" panose="02010600030101010101" charset="-122"/>
              </a:rPr>
              <a:t>殖的状态，因此容</a:t>
            </a:r>
            <a:r>
              <a:rPr lang="zh-CN" sz="28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等线" panose="02010600030101010101" charset="-122"/>
              </a:rPr>
              <a:t>易受到培养条件和诱变因素</a:t>
            </a:r>
            <a:r>
              <a:rPr lang="zh-CN" sz="2800" b="1">
                <a:solidFill>
                  <a:srgbClr val="101AEE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（如射线、化学物质等）的影响而产生突变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。</a:t>
            </a:r>
            <a:endParaRPr lang="zh-CN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22985" y="2797175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）过程：</a:t>
            </a:r>
            <a:endParaRPr lang="zh-CN" altLang="en-US" sz="280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572895" y="3928745"/>
            <a:ext cx="1469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外植体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>
            <p:custDataLst>
              <p:tags r:id="rId6"/>
            </p:custDataLst>
          </p:nvPr>
        </p:nvCxnSpPr>
        <p:spPr>
          <a:xfrm>
            <a:off x="3042285" y="4218940"/>
            <a:ext cx="113728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923540" y="3693795"/>
            <a:ext cx="137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脱分化</a:t>
            </a:r>
            <a:endParaRPr 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4179570" y="3943985"/>
            <a:ext cx="1966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愈伤组织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>
            <p:custDataLst>
              <p:tags r:id="rId9"/>
            </p:custDataLst>
          </p:nvPr>
        </p:nvCxnSpPr>
        <p:spPr>
          <a:xfrm>
            <a:off x="5932170" y="4222115"/>
            <a:ext cx="113728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5813425" y="3703320"/>
            <a:ext cx="137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再分化</a:t>
            </a:r>
            <a:endParaRPr lang="zh-CN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7069455" y="3931920"/>
            <a:ext cx="155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突变体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12"/>
            </p:custDataLst>
          </p:nvPr>
        </p:nvCxnSpPr>
        <p:spPr>
          <a:xfrm>
            <a:off x="8361680" y="4215765"/>
            <a:ext cx="1137285" cy="317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8480425" y="3743960"/>
            <a:ext cx="11480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筛选培育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9498965" y="3925570"/>
            <a:ext cx="155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新品种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15"/>
            </p:custDataLst>
          </p:nvPr>
        </p:nvCxnSpPr>
        <p:spPr>
          <a:xfrm>
            <a:off x="5050790" y="3536950"/>
            <a:ext cx="4445" cy="40703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4179570" y="3178175"/>
            <a:ext cx="1966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诱变处理</a:t>
            </a:r>
            <a:endParaRPr 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040765" y="5365750"/>
            <a:ext cx="216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（4）实例：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2966085" y="5365750"/>
            <a:ext cx="6260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抗花叶病毒的甘蔗、抗盐碱的烟草等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1040765" y="4701540"/>
            <a:ext cx="21501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kern="100" smtClean="0">
                <a:solidFill>
                  <a:srgbClr val="050505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b="1" kern="100" smtClean="0">
                <a:solidFill>
                  <a:srgbClr val="050505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800" b="1" kern="100" smtClean="0">
                <a:solidFill>
                  <a:srgbClr val="050505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）原理：</a:t>
            </a:r>
            <a:endParaRPr lang="zh-CN" altLang="en-US" sz="2800"/>
          </a:p>
        </p:txBody>
      </p: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2923540" y="4709795"/>
            <a:ext cx="51879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kern="100" smtClean="0">
                <a:solidFill>
                  <a:srgbClr val="FF0000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基因突变</a:t>
            </a:r>
            <a:r>
              <a:rPr lang="zh-CN" altLang="en-US" sz="2800" b="1" kern="100" smtClean="0">
                <a:solidFill>
                  <a:srgbClr val="050505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en-US" sz="2800" b="1" kern="100" smtClean="0">
                <a:solidFill>
                  <a:srgbClr val="FF0000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植物细胞的全能性</a:t>
            </a:r>
            <a:r>
              <a:rPr lang="zh-CN" altLang="en-US" sz="2800" b="1" kern="100" smtClean="0">
                <a:solidFill>
                  <a:srgbClr val="050505"/>
                </a:solidFill>
                <a:latin typeface="宋体" panose="02010600030101010101" pitchFamily="2" charset="-122"/>
                <a:ea typeface="Arial" panose="020B0604020202020204" pitchFamily="34" charset="0"/>
                <a:cs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2800"/>
          </a:p>
        </p:txBody>
      </p:sp>
    </p:spTree>
    <p:custDataLst>
      <p:tags r:id="rId2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0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6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" grpId="0"/>
      <p:bldP spid="3" grpId="0"/>
      <p:bldP spid="4" grpId="0"/>
      <p:bldP spid="5" grpId="0"/>
      <p:bldP spid="8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47675" y="426720"/>
            <a:ext cx="5292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三、细胞产物的工厂化生产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65505" y="1010285"/>
            <a:ext cx="29819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植物的代谢产物</a:t>
            </a:r>
            <a:endParaRPr lang="zh-CN" altLang="en-US" sz="2800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82345" y="1532255"/>
            <a:ext cx="3240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初生代谢物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sz="2800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920875" y="1532255"/>
            <a:ext cx="94976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05050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</a:t>
            </a:r>
            <a:r>
              <a:rPr lang="zh-CN" sz="2800" b="1">
                <a:solidFill>
                  <a:srgbClr val="050505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初生代谢是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生物生长和生存所必需的代谢活动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，初生代谢物有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糖类、脂质、蛋白质、核酸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等。</a:t>
            </a:r>
            <a:endParaRPr lang="zh-CN" altLang="en-US" sz="2800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82345" y="2485390"/>
            <a:ext cx="32404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800" b="1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次生代谢物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：</a:t>
            </a:r>
            <a:endParaRPr lang="zh-CN" altLang="en-US" sz="280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53565" y="3007360"/>
            <a:ext cx="91205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28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❊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次生代谢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不是生物生长所必需的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在特定条件下进行；</a:t>
            </a:r>
            <a:endParaRPr lang="zh-CN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1853565" y="3529330"/>
            <a:ext cx="95643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❊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次生代谢物是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一类小分子有机化合物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（如</a:t>
            </a:r>
            <a:r>
              <a:rPr lang="zh-CN" sz="2800" b="1">
                <a:solidFill>
                  <a:srgbClr val="0812E8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酚类、萜类和含氮化合物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等）</a:t>
            </a:r>
            <a:r>
              <a:rPr lang="en-US" alt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800" b="1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853565" y="4482465"/>
            <a:ext cx="94983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❊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在植物的抗虫、抗病等方面发挥作用，也是很多药物、香料和色素等的重要来源。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1853565" y="5376545"/>
            <a:ext cx="97618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❊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含量很低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，从植物组织中提取会大量破坏植物资源，有些产物又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不能或难以通过化学合成途径得到</a:t>
            </a:r>
            <a:r>
              <a:rPr lang="zh-CN" sz="2800" b="1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/>
          </a:p>
        </p:txBody>
      </p:sp>
    </p:spTree>
    <p:custDataLst>
      <p:tags r:id="rId10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p="http://schemas.openxmlformats.org/presentationml/2006/main">
  <p:tag name="AS_UNIQUEID" val="133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AS_UNIQUEID" val="134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685"/>
</p:tagLst>
</file>

<file path=ppt/tags/tag101.xml><?xml version="1.0" encoding="utf-8"?>
<p:tagLst xmlns:p="http://schemas.openxmlformats.org/presentationml/2006/main">
  <p:tag name="AS_UNIQUEID" val="1279"/>
</p:tagLst>
</file>

<file path=ppt/tags/tag102.xml><?xml version="1.0" encoding="utf-8"?>
<p:tagLst xmlns:p="http://schemas.openxmlformats.org/presentationml/2006/main">
  <p:tag name="AS_UNIQUEID" val="1431"/>
</p:tagLst>
</file>

<file path=ppt/tags/tag103.xml><?xml version="1.0" encoding="utf-8"?>
<p:tagLst xmlns:p="http://schemas.openxmlformats.org/presentationml/2006/main">
  <p:tag name="AS_UNIQUEID" val="1432"/>
</p:tagLst>
</file>

<file path=ppt/tags/tag104.xml><?xml version="1.0" encoding="utf-8"?>
<p:tagLst xmlns:p="http://schemas.openxmlformats.org/presentationml/2006/main">
  <p:tag name="AS_UNIQUEID" val="1433"/>
</p:tagLst>
</file>

<file path=ppt/tags/tag105.xml><?xml version="1.0" encoding="utf-8"?>
<p:tagLst xmlns:p="http://schemas.openxmlformats.org/presentationml/2006/main">
  <p:tag name="AS_UNIQUEID" val="1297"/>
</p:tagLst>
</file>

<file path=ppt/tags/tag106.xml><?xml version="1.0" encoding="utf-8"?>
<p:tagLst xmlns:p="http://schemas.openxmlformats.org/presentationml/2006/main">
  <p:tag name="AS_UNIQUEID" val="1298"/>
</p:tagLst>
</file>

<file path=ppt/tags/tag107.xml><?xml version="1.0" encoding="utf-8"?>
<p:tagLst xmlns:p="http://schemas.openxmlformats.org/presentationml/2006/main">
  <p:tag name="AS_UNIQUEID" val="1299"/>
</p:tagLst>
</file>

<file path=ppt/tags/tag108.xml><?xml version="1.0" encoding="utf-8"?>
<p:tagLst xmlns:p="http://schemas.openxmlformats.org/presentationml/2006/main">
  <p:tag name="AS_UNIQUEID" val="1300"/>
</p:tagLst>
</file>

<file path=ppt/tags/tag109.xml><?xml version="1.0" encoding="utf-8"?>
<p:tagLst xmlns:p="http://schemas.openxmlformats.org/presentationml/2006/main">
  <p:tag name="AS_UNIQUEID" val="1301"/>
</p:tagLst>
</file>

<file path=ppt/tags/tag11.xml><?xml version="1.0" encoding="utf-8"?>
<p:tagLst xmlns:p="http://schemas.openxmlformats.org/presentationml/2006/main">
  <p:tag name="AS_UNIQUEID" val="134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10.xml><?xml version="1.0" encoding="utf-8"?>
<p:tagLst xmlns:p="http://schemas.openxmlformats.org/presentationml/2006/main">
  <p:tag name="AS_UNIQUEID" val="1302"/>
</p:tagLst>
</file>

<file path=ppt/tags/tag111.xml><?xml version="1.0" encoding="utf-8"?>
<p:tagLst xmlns:p="http://schemas.openxmlformats.org/presentationml/2006/main">
  <p:tag name="AS_UNIQUEID" val="1303"/>
</p:tagLst>
</file>

<file path=ppt/tags/tag112.xml><?xml version="1.0" encoding="utf-8"?>
<p:tagLst xmlns:p="http://schemas.openxmlformats.org/presentationml/2006/main">
  <p:tag name="AS_UNIQUEID" val="1304"/>
</p:tagLst>
</file>

<file path=ppt/tags/tag113.xml><?xml version="1.0" encoding="utf-8"?>
<p:tagLst xmlns:p="http://schemas.openxmlformats.org/presentationml/2006/main">
  <p:tag name="AS_UNIQUEID" val="1305"/>
</p:tagLst>
</file>

<file path=ppt/tags/tag114.xml><?xml version="1.0" encoding="utf-8"?>
<p:tagLst xmlns:p="http://schemas.openxmlformats.org/presentationml/2006/main">
  <p:tag name="AS_UNIQUEID" val="1306"/>
</p:tagLst>
</file>

<file path=ppt/tags/tag115.xml><?xml version="1.0" encoding="utf-8"?>
<p:tagLst xmlns:p="http://schemas.openxmlformats.org/presentationml/2006/main">
  <p:tag name="AS_UNIQUEID" val="1307"/>
</p:tagLst>
</file>

<file path=ppt/tags/tag116.xml><?xml version="1.0" encoding="utf-8"?>
<p:tagLst xmlns:p="http://schemas.openxmlformats.org/presentationml/2006/main">
  <p:tag name="AS_UNIQUEID" val="1308"/>
</p:tagLst>
</file>

<file path=ppt/tags/tag117.xml><?xml version="1.0" encoding="utf-8"?>
<p:tagLst xmlns:p="http://schemas.openxmlformats.org/presentationml/2006/main">
  <p:tag name="AS_UNIQUEID" val="1434"/>
</p:tagLst>
</file>

<file path=ppt/tags/tag118.xml><?xml version="1.0" encoding="utf-8"?>
<p:tagLst xmlns:p="http://schemas.openxmlformats.org/presentationml/2006/main">
  <p:tag name="AS_UNIQUEID" val="1435"/>
</p:tagLst>
</file>

<file path=ppt/tags/tag11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2.xml><?xml version="1.0" encoding="utf-8"?>
<p:tagLst xmlns:p="http://schemas.openxmlformats.org/presentationml/2006/main">
  <p:tag name="AS_UNIQUEID" val="135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0.xml><?xml version="1.0" encoding="utf-8"?>
<p:tagLst xmlns:p="http://schemas.openxmlformats.org/presentationml/2006/main">
  <p:tag name="AS_UNIQUEID" val="1285"/>
</p:tagLst>
</file>

<file path=ppt/tags/tag121.xml><?xml version="1.0" encoding="utf-8"?>
<p:tagLst xmlns:p="http://schemas.openxmlformats.org/presentationml/2006/main">
  <p:tag name="AS_UNIQUEID" val="1437"/>
</p:tagLst>
</file>

<file path=ppt/tags/tag122.xml><?xml version="1.0" encoding="utf-8"?>
<p:tagLst xmlns:p="http://schemas.openxmlformats.org/presentationml/2006/main">
  <p:tag name="AS_UNIQUEID" val="1438"/>
</p:tagLst>
</file>

<file path=ppt/tags/tag123.xml><?xml version="1.0" encoding="utf-8"?>
<p:tagLst xmlns:p="http://schemas.openxmlformats.org/presentationml/2006/main">
  <p:tag name="AS_UNIQUEID" val="1439"/>
</p:tagLst>
</file>

<file path=ppt/tags/tag124.xml><?xml version="1.0" encoding="utf-8"?>
<p:tagLst xmlns:p="http://schemas.openxmlformats.org/presentationml/2006/main">
  <p:tag name="AS_UNIQUEID" val="1440"/>
</p:tagLst>
</file>

<file path=ppt/tags/tag125.xml><?xml version="1.0" encoding="utf-8"?>
<p:tagLst xmlns:p="http://schemas.openxmlformats.org/presentationml/2006/main">
  <p:tag name="AS_UNIQUEID" val="1441"/>
</p:tagLst>
</file>

<file path=ppt/tags/tag126.xml><?xml version="1.0" encoding="utf-8"?>
<p:tagLst xmlns:p="http://schemas.openxmlformats.org/presentationml/2006/main">
  <p:tag name="AS_UNIQUEID" val="1286"/>
</p:tagLst>
</file>

<file path=ppt/tags/tag127.xml><?xml version="1.0" encoding="utf-8"?>
<p:tagLst xmlns:p="http://schemas.openxmlformats.org/presentationml/2006/main">
  <p:tag name="AS_UNIQUEID" val="1442"/>
</p:tagLst>
</file>

<file path=ppt/tags/tag128.xml><?xml version="1.0" encoding="utf-8"?>
<p:tagLst xmlns:p="http://schemas.openxmlformats.org/presentationml/2006/main">
  <p:tag name="AS_UNIQUEID" val="1443"/>
</p:tagLst>
</file>

<file path=ppt/tags/tag129.xml><?xml version="1.0" encoding="utf-8"?>
<p:tagLst xmlns:p="http://schemas.openxmlformats.org/presentationml/2006/main">
  <p:tag name="AS_UNIQUEID" val="1298"/>
</p:tagLst>
</file>

<file path=ppt/tags/tag13.xml><?xml version="1.0" encoding="utf-8"?>
<p:tagLst xmlns:p="http://schemas.openxmlformats.org/presentationml/2006/main">
  <p:tag name="AS_UNIQUEID" val="135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0.xml><?xml version="1.0" encoding="utf-8"?>
<p:tagLst xmlns:p="http://schemas.openxmlformats.org/presentationml/2006/main">
  <p:tag name="AS_UNIQUEID" val="1299"/>
</p:tagLst>
</file>

<file path=ppt/tags/tag131.xml><?xml version="1.0" encoding="utf-8"?>
<p:tagLst xmlns:p="http://schemas.openxmlformats.org/presentationml/2006/main">
  <p:tag name="AS_UNIQUEID" val="1300"/>
</p:tagLst>
</file>

<file path=ppt/tags/tag132.xml><?xml version="1.0" encoding="utf-8"?>
<p:tagLst xmlns:p="http://schemas.openxmlformats.org/presentationml/2006/main">
  <p:tag name="AS_UNIQUEID" val="1301"/>
</p:tagLst>
</file>

<file path=ppt/tags/tag133.xml><?xml version="1.0" encoding="utf-8"?>
<p:tagLst xmlns:p="http://schemas.openxmlformats.org/presentationml/2006/main">
  <p:tag name="AS_UNIQUEID" val="1302"/>
</p:tagLst>
</file>

<file path=ppt/tags/tag134.xml><?xml version="1.0" encoding="utf-8"?>
<p:tagLst xmlns:p="http://schemas.openxmlformats.org/presentationml/2006/main">
  <p:tag name="AS_UNIQUEID" val="1444"/>
</p:tagLst>
</file>

<file path=ppt/tags/tag135.xml><?xml version="1.0" encoding="utf-8"?>
<p:tagLst xmlns:p="http://schemas.openxmlformats.org/presentationml/2006/main">
  <p:tag name="AS_UNIQUEID" val="1445"/>
</p:tagLst>
</file>

<file path=ppt/tags/tag136.xml><?xml version="1.0" encoding="utf-8"?>
<p:tagLst xmlns:p="http://schemas.openxmlformats.org/presentationml/2006/main">
  <p:tag name="AS_UNIQUEID" val="1446"/>
</p:tagLst>
</file>

<file path=ppt/tags/tag13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38.xml><?xml version="1.0" encoding="utf-8"?>
<p:tagLst xmlns:p="http://schemas.openxmlformats.org/presentationml/2006/main">
  <p:tag name="AS_UNIQUEID" val="1448"/>
</p:tagLst>
</file>

<file path=ppt/tags/tag139.xml><?xml version="1.0" encoding="utf-8"?>
<p:tagLst xmlns:p="http://schemas.openxmlformats.org/presentationml/2006/main">
  <p:tag name="AS_UNIQUEID" val="1449"/>
</p:tagLst>
</file>

<file path=ppt/tags/tag14.xml><?xml version="1.0" encoding="utf-8"?>
<p:tagLst xmlns:p="http://schemas.openxmlformats.org/presentationml/2006/main">
  <p:tag name="AS_UNIQUEID" val="135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1450"/>
</p:tagLst>
</file>

<file path=ppt/tags/tag141.xml><?xml version="1.0" encoding="utf-8"?>
<p:tagLst xmlns:p="http://schemas.openxmlformats.org/presentationml/2006/main">
  <p:tag name="AS_UNIQUEID" val="1451"/>
</p:tagLst>
</file>

<file path=ppt/tags/tag142.xml><?xml version="1.0" encoding="utf-8"?>
<p:tagLst xmlns:p="http://schemas.openxmlformats.org/presentationml/2006/main">
  <p:tag name="AS_UNIQUEID" val="1452"/>
</p:tagLst>
</file>

<file path=ppt/tags/tag143.xml><?xml version="1.0" encoding="utf-8"?>
<p:tagLst xmlns:p="http://schemas.openxmlformats.org/presentationml/2006/main">
  <p:tag name="AS_UNIQUEID" val="1453"/>
</p:tagLst>
</file>

<file path=ppt/tags/tag144.xml><?xml version="1.0" encoding="utf-8"?>
<p:tagLst xmlns:p="http://schemas.openxmlformats.org/presentationml/2006/main">
  <p:tag name="AS_UNIQUEID" val="1454"/>
</p:tagLst>
</file>

<file path=ppt/tags/tag145.xml><?xml version="1.0" encoding="utf-8"?>
<p:tagLst xmlns:p="http://schemas.openxmlformats.org/presentationml/2006/main">
  <p:tag name="AS_UNIQUEID" val="709"/>
</p:tagLst>
</file>

<file path=ppt/tags/tag146.xml><?xml version="1.0" encoding="utf-8"?>
<p:tagLst xmlns:p="http://schemas.openxmlformats.org/presentationml/2006/main">
  <p:tag name="AS_UNIQUEID" val="710"/>
</p:tagLst>
</file>

<file path=ppt/tags/tag147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48.xml><?xml version="1.0" encoding="utf-8"?>
<p:tagLst xmlns:p="http://schemas.openxmlformats.org/presentationml/2006/main">
  <p:tag name="AS_UNIQUEID" val="1295"/>
</p:tagLst>
</file>

<file path=ppt/tags/tag149.xml><?xml version="1.0" encoding="utf-8"?>
<p:tagLst xmlns:p="http://schemas.openxmlformats.org/presentationml/2006/main">
  <p:tag name="AS_UNIQUEID" val="1456"/>
</p:tagLst>
</file>

<file path=ppt/tags/tag15.xml><?xml version="1.0" encoding="utf-8"?>
<p:tagLst xmlns:p="http://schemas.openxmlformats.org/presentationml/2006/main">
  <p:tag name="AS_UNIQUEID" val="135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1457"/>
</p:tagLst>
</file>

<file path=ppt/tags/tag151.xml><?xml version="1.0" encoding="utf-8"?>
<p:tagLst xmlns:p="http://schemas.openxmlformats.org/presentationml/2006/main">
  <p:tag name="AS_UNIQUEID" val="1458"/>
</p:tagLst>
</file>

<file path=ppt/tags/tag152.xml><?xml version="1.0" encoding="utf-8"?>
<p:tagLst xmlns:p="http://schemas.openxmlformats.org/presentationml/2006/main">
  <p:tag name="AS_UNIQUEID" val="1299"/>
</p:tagLst>
</file>

<file path=ppt/tags/tag153.xml><?xml version="1.0" encoding="utf-8"?>
<p:tagLst xmlns:p="http://schemas.openxmlformats.org/presentationml/2006/main">
  <p:tag name="AS_UNIQUEID" val="1300"/>
</p:tagLst>
</file>

<file path=ppt/tags/tag154.xml><?xml version="1.0" encoding="utf-8"?>
<p:tagLst xmlns:p="http://schemas.openxmlformats.org/presentationml/2006/main">
  <p:tag name="AS_UNIQUEID" val="1301"/>
</p:tagLst>
</file>

<file path=ppt/tags/tag155.xml><?xml version="1.0" encoding="utf-8"?>
<p:tagLst xmlns:p="http://schemas.openxmlformats.org/presentationml/2006/main">
  <p:tag name="AS_UNIQUEID" val="1302"/>
</p:tagLst>
</file>

<file path=ppt/tags/tag156.xml><?xml version="1.0" encoding="utf-8"?>
<p:tagLst xmlns:p="http://schemas.openxmlformats.org/presentationml/2006/main">
  <p:tag name="AS_UNIQUEID" val="1303"/>
</p:tagLst>
</file>

<file path=ppt/tags/tag157.xml><?xml version="1.0" encoding="utf-8"?>
<p:tagLst xmlns:p="http://schemas.openxmlformats.org/presentationml/2006/main">
  <p:tag name="AS_UNIQUEID" val="1304"/>
</p:tagLst>
</file>

<file path=ppt/tags/tag158.xml><?xml version="1.0" encoding="utf-8"?>
<p:tagLst xmlns:p="http://schemas.openxmlformats.org/presentationml/2006/main">
  <p:tag name="AS_UNIQUEID" val="1305"/>
</p:tagLst>
</file>

<file path=ppt/tags/tag159.xml><?xml version="1.0" encoding="utf-8"?>
<p:tagLst xmlns:p="http://schemas.openxmlformats.org/presentationml/2006/main">
  <p:tag name="AS_UNIQUEID" val="1306"/>
</p:tagLst>
</file>

<file path=ppt/tags/tag16.xml><?xml version="1.0" encoding="utf-8"?>
<p:tagLst xmlns:p="http://schemas.openxmlformats.org/presentationml/2006/main">
  <p:tag name="AS_UNIQUEID" val="135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60.xml><?xml version="1.0" encoding="utf-8"?>
<p:tagLst xmlns:p="http://schemas.openxmlformats.org/presentationml/2006/main">
  <p:tag name="AS_UNIQUEID" val="1307"/>
</p:tagLst>
</file>

<file path=ppt/tags/tag161.xml><?xml version="1.0" encoding="utf-8"?>
<p:tagLst xmlns:p="http://schemas.openxmlformats.org/presentationml/2006/main">
  <p:tag name="AS_UNIQUEID" val="1308"/>
</p:tagLst>
</file>

<file path=ppt/tags/tag162.xml><?xml version="1.0" encoding="utf-8"?>
<p:tagLst xmlns:p="http://schemas.openxmlformats.org/presentationml/2006/main">
  <p:tag name="AS_UNIQUEID" val="1309"/>
</p:tagLst>
</file>

<file path=ppt/tags/tag163.xml><?xml version="1.0" encoding="utf-8"?>
<p:tagLst xmlns:p="http://schemas.openxmlformats.org/presentationml/2006/main">
  <p:tag name="AS_UNIQUEID" val="1310"/>
</p:tagLst>
</file>

<file path=ppt/tags/tag164.xml><?xml version="1.0" encoding="utf-8"?>
<p:tagLst xmlns:p="http://schemas.openxmlformats.org/presentationml/2006/main">
  <p:tag name="AS_UNIQUEID" val="1459"/>
</p:tagLst>
</file>

<file path=ppt/tags/tag165.xml><?xml version="1.0" encoding="utf-8"?>
<p:tagLst xmlns:p="http://schemas.openxmlformats.org/presentationml/2006/main">
  <p:tag name="AS_UNIQUEID" val="1460"/>
</p:tagLst>
</file>

<file path=ppt/tags/tag166.xml><?xml version="1.0" encoding="utf-8"?>
<p:tagLst xmlns:p="http://schemas.openxmlformats.org/presentationml/2006/main">
  <p:tag name="AS_UNIQUEID" val="1461"/>
</p:tagLst>
</file>

<file path=ppt/tags/tag167.xml><?xml version="1.0" encoding="utf-8"?>
<p:tagLst xmlns:p="http://schemas.openxmlformats.org/presentationml/2006/main">
  <p:tag name="AS_UNIQUEID" val="1462"/>
</p:tagLst>
</file>

<file path=ppt/tags/tag16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69.xml><?xml version="1.0" encoding="utf-8"?>
<p:tagLst xmlns:p="http://schemas.openxmlformats.org/presentationml/2006/main">
  <p:tag name="AS_UNIQUEID" val="1322"/>
</p:tagLst>
</file>

<file path=ppt/tags/tag17.xml><?xml version="1.0" encoding="utf-8"?>
<p:tagLst xmlns:p="http://schemas.openxmlformats.org/presentationml/2006/main">
  <p:tag name="AS_UNIQUEID" val="135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0.xml><?xml version="1.0" encoding="utf-8"?>
<p:tagLst xmlns:p="http://schemas.openxmlformats.org/presentationml/2006/main">
  <p:tag name="AS_UNIQUEID" val="1464"/>
</p:tagLst>
</file>

<file path=ppt/tags/tag171.xml><?xml version="1.0" encoding="utf-8"?>
<p:tagLst xmlns:p="http://schemas.openxmlformats.org/presentationml/2006/main">
  <p:tag name="AS_UNIQUEID" val="1465"/>
</p:tagLst>
</file>

<file path=ppt/tags/tag172.xml><?xml version="1.0" encoding="utf-8"?>
<p:tagLst xmlns:p="http://schemas.openxmlformats.org/presentationml/2006/main">
  <p:tag name="AS_UNIQUEID" val="1466"/>
</p:tagLst>
</file>

<file path=ppt/tags/tag173.xml><?xml version="1.0" encoding="utf-8"?>
<p:tagLst xmlns:p="http://schemas.openxmlformats.org/presentationml/2006/main">
  <p:tag name="AS_UNIQUEID" val="1467"/>
</p:tagLst>
</file>

<file path=ppt/tags/tag174.xml><?xml version="1.0" encoding="utf-8"?>
<p:tagLst xmlns:p="http://schemas.openxmlformats.org/presentationml/2006/main">
  <p:tag name="AS_UNIQUEID" val="1468"/>
</p:tagLst>
</file>

<file path=ppt/tags/tag175.xml><?xml version="1.0" encoding="utf-8"?>
<p:tagLst xmlns:p="http://schemas.openxmlformats.org/presentationml/2006/main">
  <p:tag name="AS_UNIQUEID" val="1469"/>
</p:tagLst>
</file>

<file path=ppt/tags/tag176.xml><?xml version="1.0" encoding="utf-8"?>
<p:tagLst xmlns:p="http://schemas.openxmlformats.org/presentationml/2006/main">
  <p:tag name="AS_UNIQUEID" val="1470"/>
</p:tagLst>
</file>

<file path=ppt/tags/tag177.xml><?xml version="1.0" encoding="utf-8"?>
<p:tagLst xmlns:p="http://schemas.openxmlformats.org/presentationml/2006/main">
  <p:tag name="AS_UNIQUEID" val="1471"/>
</p:tagLst>
</file>

<file path=ppt/tags/tag17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9.xml><?xml version="1.0" encoding="utf-8"?>
<p:tagLst xmlns:p="http://schemas.openxmlformats.org/presentationml/2006/main">
  <p:tag name="AS_UNIQUEID" val="1473"/>
</p:tagLst>
</file>

<file path=ppt/tags/tag18.xml><?xml version="1.0" encoding="utf-8"?>
<p:tagLst xmlns:p="http://schemas.openxmlformats.org/presentationml/2006/main">
  <p:tag name="AS_UNIQUEID" val="135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0.xml><?xml version="1.0" encoding="utf-8"?>
<p:tagLst xmlns:p="http://schemas.openxmlformats.org/presentationml/2006/main">
  <p:tag name="AS_UNIQUEID" val="1474"/>
</p:tagLst>
</file>

<file path=ppt/tags/tag181.xml><?xml version="1.0" encoding="utf-8"?>
<p:tagLst xmlns:p="http://schemas.openxmlformats.org/presentationml/2006/main">
  <p:tag name="AS_UNIQUEID" val="1299"/>
</p:tagLst>
</file>

<file path=ppt/tags/tag182.xml><?xml version="1.0" encoding="utf-8"?>
<p:tagLst xmlns:p="http://schemas.openxmlformats.org/presentationml/2006/main">
  <p:tag name="AS_UNIQUEID" val="1300"/>
</p:tagLst>
</file>

<file path=ppt/tags/tag183.xml><?xml version="1.0" encoding="utf-8"?>
<p:tagLst xmlns:p="http://schemas.openxmlformats.org/presentationml/2006/main">
  <p:tag name="AS_UNIQUEID" val="1301"/>
</p:tagLst>
</file>

<file path=ppt/tags/tag184.xml><?xml version="1.0" encoding="utf-8"?>
<p:tagLst xmlns:p="http://schemas.openxmlformats.org/presentationml/2006/main">
  <p:tag name="AS_UNIQUEID" val="1302"/>
</p:tagLst>
</file>

<file path=ppt/tags/tag185.xml><?xml version="1.0" encoding="utf-8"?>
<p:tagLst xmlns:p="http://schemas.openxmlformats.org/presentationml/2006/main">
  <p:tag name="AS_UNIQUEID" val="1475"/>
</p:tagLst>
</file>

<file path=ppt/tags/tag186.xml><?xml version="1.0" encoding="utf-8"?>
<p:tagLst xmlns:p="http://schemas.openxmlformats.org/presentationml/2006/main">
  <p:tag name="AS_UNIQUEID" val="1476"/>
</p:tagLst>
</file>

<file path=ppt/tags/tag187.xml><?xml version="1.0" encoding="utf-8"?>
<p:tagLst xmlns:p="http://schemas.openxmlformats.org/presentationml/2006/main">
  <p:tag name="AS_UNIQUEID" val="1300"/>
</p:tagLst>
</file>

<file path=ppt/tags/tag188.xml><?xml version="1.0" encoding="utf-8"?>
<p:tagLst xmlns:p="http://schemas.openxmlformats.org/presentationml/2006/main">
  <p:tag name="AS_UNIQUEID" val="1477"/>
</p:tagLst>
</file>

<file path=ppt/tags/tag189.xml><?xml version="1.0" encoding="utf-8"?>
<p:tagLst xmlns:p="http://schemas.openxmlformats.org/presentationml/2006/main">
  <p:tag name="AS_UNIQUEID" val="1478"/>
</p:tagLst>
</file>

<file path=ppt/tags/tag19.xml><?xml version="1.0" encoding="utf-8"?>
<p:tagLst xmlns:p="http://schemas.openxmlformats.org/presentationml/2006/main">
  <p:tag name="AS_UNIQUEID" val="13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0.xml><?xml version="1.0" encoding="utf-8"?>
<p:tagLst xmlns:p="http://schemas.openxmlformats.org/presentationml/2006/main">
  <p:tag name="AS_UNIQUEID" val="1479"/>
</p:tagLst>
</file>

<file path=ppt/tags/tag191.xml><?xml version="1.0" encoding="utf-8"?>
<p:tagLst xmlns:p="http://schemas.openxmlformats.org/presentationml/2006/main">
  <p:tag name="AS_UNIQUEID" val="1480"/>
</p:tagLst>
</file>

<file path=ppt/tags/tag192.xml><?xml version="1.0" encoding="utf-8"?>
<p:tagLst xmlns:p="http://schemas.openxmlformats.org/presentationml/2006/main">
  <p:tag name="AS_UNIQUEID" val="1481"/>
</p:tagLst>
</file>

<file path=ppt/tags/tag193.xml><?xml version="1.0" encoding="utf-8"?>
<p:tagLst xmlns:p="http://schemas.openxmlformats.org/presentationml/2006/main">
  <p:tag name="AS_UNIQUEID" val="1482"/>
</p:tagLst>
</file>

<file path=ppt/tags/tag194.xml><?xml version="1.0" encoding="utf-8"?>
<p:tagLst xmlns:p="http://schemas.openxmlformats.org/presentationml/2006/main">
  <p:tag name="AS_UNIQUEID" val="1483"/>
</p:tagLst>
</file>

<file path=ppt/tags/tag195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96.xml><?xml version="1.0" encoding="utf-8"?>
<p:tagLst xmlns:p="http://schemas.openxmlformats.org/presentationml/2006/main">
  <p:tag name="AS_UNIQUEID" val="1485"/>
</p:tagLst>
</file>

<file path=ppt/tags/tag197.xml><?xml version="1.0" encoding="utf-8"?>
<p:tagLst xmlns:p="http://schemas.openxmlformats.org/presentationml/2006/main">
  <p:tag name="AS_UNIQUEID" val="1486"/>
</p:tagLst>
</file>

<file path=ppt/tags/tag198.xml><?xml version="1.0" encoding="utf-8"?>
<p:tagLst xmlns:p="http://schemas.openxmlformats.org/presentationml/2006/main">
  <p:tag name="AS_UNIQUEID" val="1273"/>
</p:tagLst>
</file>

<file path=ppt/tags/tag199.xml><?xml version="1.0" encoding="utf-8"?>
<p:tagLst xmlns:p="http://schemas.openxmlformats.org/presentationml/2006/main">
  <p:tag name="AS_UNIQUEID" val="1334"/>
</p:tagLst>
</file>

<file path=ppt/tags/tag2.xml><?xml version="1.0" encoding="utf-8"?>
<p:tagLst xmlns:p="http://schemas.openxmlformats.org/presentationml/2006/main">
  <p:tag name="AS_UNIQUEID" val="133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13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1487"/>
</p:tagLst>
</file>

<file path=ppt/tags/tag201.xml><?xml version="1.0" encoding="utf-8"?>
<p:tagLst xmlns:p="http://schemas.openxmlformats.org/presentationml/2006/main">
  <p:tag name="AS_UNIQUEID" val="1488"/>
</p:tagLst>
</file>

<file path=ppt/tags/tag202.xml><?xml version="1.0" encoding="utf-8"?>
<p:tagLst xmlns:p="http://schemas.openxmlformats.org/presentationml/2006/main">
  <p:tag name="AS_UNIQUEID" val="1335"/>
</p:tagLst>
</file>

<file path=ppt/tags/tag203.xml><?xml version="1.0" encoding="utf-8"?>
<p:tagLst xmlns:p="http://schemas.openxmlformats.org/presentationml/2006/main">
  <p:tag name="AS_UNIQUEID" val="1489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AS_UNIQUEID" val="1121"/>
</p:tagLst>
</file>

<file path=ppt/tags/tag206.xml><?xml version="1.0" encoding="utf-8"?>
<p:tagLst xmlns:p="http://schemas.openxmlformats.org/presentationml/2006/main">
  <p:tag name="AS_UNIQUEID" val="1122"/>
</p:tagLst>
</file>

<file path=ppt/tags/tag207.xml><?xml version="1.0" encoding="utf-8"?>
<p:tagLst xmlns:p="http://schemas.openxmlformats.org/presentationml/2006/main">
  <p:tag name="AS_UNIQUEID" val="1337"/>
</p:tagLst>
</file>

<file path=ppt/tags/tag208.xml><?xml version="1.0" encoding="utf-8"?>
<p:tagLst xmlns:p="http://schemas.openxmlformats.org/presentationml/2006/main">
  <p:tag name="AS_UNIQUEID" val="1338"/>
</p:tagLst>
</file>

<file path=ppt/tags/tag209.xml><?xml version="1.0" encoding="utf-8"?>
<p:tagLst xmlns:p="http://schemas.openxmlformats.org/presentationml/2006/main">
  <p:tag name="AS_UNIQUEID" val="1121"/>
</p:tagLst>
</file>

<file path=ppt/tags/tag21.xml><?xml version="1.0" encoding="utf-8"?>
<p:tagLst xmlns:p="http://schemas.openxmlformats.org/presentationml/2006/main">
  <p:tag name="AS_UNIQUEID" val="13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1122"/>
</p:tagLst>
</file>

<file path=ppt/tags/tag211.xml><?xml version="1.0" encoding="utf-8"?>
<p:tagLst xmlns:p="http://schemas.openxmlformats.org/presentationml/2006/main">
  <p:tag name="AS_UNIQUEID" val="1340"/>
</p:tagLst>
</file>

<file path=ppt/tags/tag212.xml><?xml version="1.0" encoding="utf-8"?>
<p:tagLst xmlns:p="http://schemas.openxmlformats.org/presentationml/2006/main">
  <p:tag name="AS_UNIQUEID" val="1341"/>
</p:tagLst>
</file>

<file path=ppt/tags/tag213.xml><?xml version="1.0" encoding="utf-8"?>
<p:tagLst xmlns:p="http://schemas.openxmlformats.org/presentationml/2006/main">
  <p:tag name="AS_UNIQUEID" val="1342"/>
</p:tagLst>
</file>

<file path=ppt/tags/tag214.xml><?xml version="1.0" encoding="utf-8"?>
<p:tagLst xmlns:p="http://schemas.openxmlformats.org/presentationml/2006/main">
  <p:tag name="AS_UNIQUEID" val="1122"/>
</p:tagLst>
</file>

<file path=ppt/tags/tag215.xml><?xml version="1.0" encoding="utf-8"?>
<p:tagLst xmlns:p="http://schemas.openxmlformats.org/presentationml/2006/main">
  <p:tag name="AS_UNIQUEID" val="1122"/>
</p:tagLst>
</file>

<file path=ppt/tags/tag216.xml><?xml version="1.0" encoding="utf-8"?>
<p:tagLst xmlns:p="http://schemas.openxmlformats.org/presentationml/2006/main">
  <p:tag name="AS_UNIQUEID" val="1122"/>
</p:tagLst>
</file>

<file path=ppt/tags/tag217.xml><?xml version="1.0" encoding="utf-8"?>
<p:tagLst xmlns:p="http://schemas.openxmlformats.org/presentationml/2006/main">
  <p:tag name="AS_UNIQUEID" val="1122"/>
</p:tagLst>
</file>

<file path=ppt/tags/tag218.xml><?xml version="1.0" encoding="utf-8"?>
<p:tagLst xmlns:p="http://schemas.openxmlformats.org/presentationml/2006/main">
  <p:tag name="AS_UNIQUEID" val="1345"/>
</p:tagLst>
</file>

<file path=ppt/tags/tag219.xml><?xml version="1.0" encoding="utf-8"?>
<p:tagLst xmlns:p="http://schemas.openxmlformats.org/presentationml/2006/main">
  <p:tag name="AS_UNIQUEID" val="1346"/>
</p:tagLst>
</file>

<file path=ppt/tags/tag22.xml><?xml version="1.0" encoding="utf-8"?>
<p:tagLst xmlns:p="http://schemas.openxmlformats.org/presentationml/2006/main">
  <p:tag name="AS_UNIQUEID" val="13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20.xml><?xml version="1.0" encoding="utf-8"?>
<p:tagLst xmlns:p="http://schemas.openxmlformats.org/presentationml/2006/main">
  <p:tag name="AS_UNIQUEID" val="1347"/>
</p:tagLst>
</file>

<file path=ppt/tags/tag221.xml><?xml version="1.0" encoding="utf-8"?>
<p:tagLst xmlns:p="http://schemas.openxmlformats.org/presentationml/2006/main">
  <p:tag name="AS_UNIQUEID" val="1348"/>
</p:tagLst>
</file>

<file path=ppt/tags/tag222.xml><?xml version="1.0" encoding="utf-8"?>
<p:tagLst xmlns:p="http://schemas.openxmlformats.org/presentationml/2006/main">
  <p:tag name="AS_UNIQUEID" val="530"/>
</p:tagLst>
</file>

<file path=ppt/tags/tag223.xml><?xml version="1.0" encoding="utf-8"?>
<p:tagLst xmlns:p="http://schemas.openxmlformats.org/presentationml/2006/main">
  <p:tag name="AS_UNIQUEID" val="531"/>
</p:tagLst>
</file>

<file path=ppt/tags/tag224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3.xml><?xml version="1.0" encoding="utf-8"?>
<p:tagLst xmlns:p="http://schemas.openxmlformats.org/presentationml/2006/main">
  <p:tag name="AS_UNIQUEID" val="13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AS_UNIQUEID" val="13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AS_UNIQUEID" val="13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AS_UNIQUEID" val="13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AS_UNIQUEID" val="136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AS_UNIQUEID" val="13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AS_UNIQUEID" val="13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AS_UNIQUEID" val="133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13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AS_UNIQUEID" val="13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AS_UNIQUEID" val="13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AS_UNIQUEID" val="13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AS_UNIQUEID" val="13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AS_UNIQUEID" val="13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AS_UNIQUEID" val="13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AS_UNIQUEID" val="13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AS_UNIQUEID" val="13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AS_UNIQUEID" val="13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AS_UNIQUEID" val="134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13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AS_UNIQUEID" val="13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AS_UNIQUEID" val="13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AS_UNIQUEID" val="13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AS_UNIQUEID" val="13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AS_UNIQUEID" val="13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AS_UNIQUEID" val="13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AS_UNIQUEID" val="13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AS_UNIQUEID" val="13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AS_UNIQUEID" val="13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AS_UNIQUEID" val="13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139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AS_UNIQUEID" val="13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AS_UNIQUEID" val="13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AS_UNIQUEID" val="13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AS_UNIQUEID" val="14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AS_UNIQUEID" val="140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AS_UNIQUEID" val="140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AS_UNIQUEID" val="1404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AS_UNIQUEID" val="1405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AS_UNIQUEID" val="14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AS_UNIQUEID" val="13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AS_UNIQUEID" val="14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AS_UNIQUEID" val="14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AS_UNIQUEID" val="1267"/>
</p:tagLst>
</file>

<file path=ppt/tags/tag64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p="http://schemas.openxmlformats.org/presentationml/2006/main">
  <p:tag name="AS_UNIQUEID" val="1272"/>
</p:tagLst>
</file>

<file path=ppt/tags/tag66.xml><?xml version="1.0" encoding="utf-8"?>
<p:tagLst xmlns:p="http://schemas.openxmlformats.org/presentationml/2006/main">
  <p:tag name="AS_UNIQUEID" val="1285"/>
</p:tagLst>
</file>

<file path=ppt/tags/tag67.xml><?xml version="1.0" encoding="utf-8"?>
<p:tagLst xmlns:p="http://schemas.openxmlformats.org/presentationml/2006/main">
  <p:tag name="AS_UNIQUEID" val="1322"/>
</p:tagLst>
</file>

<file path=ppt/tags/tag68.xml><?xml version="1.0" encoding="utf-8"?>
<p:tagLst xmlns:p="http://schemas.openxmlformats.org/presentationml/2006/main">
  <p:tag name="AS_UNIQUEID" val="1414"/>
</p:tagLst>
</file>

<file path=ppt/tags/tag69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7.xml><?xml version="1.0" encoding="utf-8"?>
<p:tagLst xmlns:p="http://schemas.openxmlformats.org/presentationml/2006/main">
  <p:tag name="AS_UNIQUEID" val="134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AS_UNIQUEID" val="1272"/>
</p:tagLst>
</file>

<file path=ppt/tags/tag71.xml><?xml version="1.0" encoding="utf-8"?>
<p:tagLst xmlns:p="http://schemas.openxmlformats.org/presentationml/2006/main">
  <p:tag name="AS_UNIQUEID" val="1273"/>
</p:tagLst>
</file>

<file path=ppt/tags/tag72.xml><?xml version="1.0" encoding="utf-8"?>
<p:tagLst xmlns:p="http://schemas.openxmlformats.org/presentationml/2006/main">
  <p:tag name="AS_UNIQUEID" val="1416"/>
</p:tagLst>
</file>

<file path=ppt/tags/tag73.xml><?xml version="1.0" encoding="utf-8"?>
<p:tagLst xmlns:p="http://schemas.openxmlformats.org/presentationml/2006/main">
  <p:tag name="AS_UNIQUEID" val="1417"/>
</p:tagLst>
</file>

<file path=ppt/tags/tag74.xml><?xml version="1.0" encoding="utf-8"?>
<p:tagLst xmlns:p="http://schemas.openxmlformats.org/presentationml/2006/main">
  <p:tag name="AS_UNIQUEID" val="1418"/>
</p:tagLst>
</file>

<file path=ppt/tags/tag75.xml><?xml version="1.0" encoding="utf-8"?>
<p:tagLst xmlns:p="http://schemas.openxmlformats.org/presentationml/2006/main">
  <p:tag name="AS_UNIQUEID" val="1419"/>
</p:tagLst>
</file>

<file path=ppt/tags/tag76.xml><?xml version="1.0" encoding="utf-8"?>
<p:tagLst xmlns:p="http://schemas.openxmlformats.org/presentationml/2006/main">
  <p:tag name="AS_UNIQUEID" val="1420"/>
</p:tagLst>
</file>

<file path=ppt/tags/tag77.xml><?xml version="1.0" encoding="utf-8"?>
<p:tagLst xmlns:p="http://schemas.openxmlformats.org/presentationml/2006/main">
  <p:tag name="AS_UNIQUEID" val="1297"/>
</p:tagLst>
</file>

<file path=ppt/tags/tag78.xml><?xml version="1.0" encoding="utf-8"?>
<p:tagLst xmlns:p="http://schemas.openxmlformats.org/presentationml/2006/main">
  <p:tag name="AS_UNIQUEID" val="1298"/>
</p:tagLst>
</file>

<file path=ppt/tags/tag79.xml><?xml version="1.0" encoding="utf-8"?>
<p:tagLst xmlns:p="http://schemas.openxmlformats.org/presentationml/2006/main">
  <p:tag name="AS_UNIQUEID" val="1299"/>
</p:tagLst>
</file>

<file path=ppt/tags/tag8.xml><?xml version="1.0" encoding="utf-8"?>
<p:tagLst xmlns:p="http://schemas.openxmlformats.org/presentationml/2006/main">
  <p:tag name="AS_UNIQUEID" val="134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1300"/>
</p:tagLst>
</file>

<file path=ppt/tags/tag81.xml><?xml version="1.0" encoding="utf-8"?>
<p:tagLst xmlns:p="http://schemas.openxmlformats.org/presentationml/2006/main">
  <p:tag name="AS_UNIQUEID" val="1301"/>
</p:tagLst>
</file>

<file path=ppt/tags/tag82.xml><?xml version="1.0" encoding="utf-8"?>
<p:tagLst xmlns:p="http://schemas.openxmlformats.org/presentationml/2006/main">
  <p:tag name="AS_UNIQUEID" val="1302"/>
</p:tagLst>
</file>

<file path=ppt/tags/tag83.xml><?xml version="1.0" encoding="utf-8"?>
<p:tagLst xmlns:p="http://schemas.openxmlformats.org/presentationml/2006/main">
  <p:tag name="AS_UNIQUEID" val="1303"/>
</p:tagLst>
</file>

<file path=ppt/tags/tag84.xml><?xml version="1.0" encoding="utf-8"?>
<p:tagLst xmlns:p="http://schemas.openxmlformats.org/presentationml/2006/main">
  <p:tag name="AS_UNIQUEID" val="1304"/>
</p:tagLst>
</file>

<file path=ppt/tags/tag85.xml><?xml version="1.0" encoding="utf-8"?>
<p:tagLst xmlns:p="http://schemas.openxmlformats.org/presentationml/2006/main">
  <p:tag name="AS_UNIQUEID" val="1305"/>
</p:tagLst>
</file>

<file path=ppt/tags/tag86.xml><?xml version="1.0" encoding="utf-8"?>
<p:tagLst xmlns:p="http://schemas.openxmlformats.org/presentationml/2006/main">
  <p:tag name="AS_UNIQUEID" val="1306"/>
</p:tagLst>
</file>

<file path=ppt/tags/tag87.xml><?xml version="1.0" encoding="utf-8"?>
<p:tagLst xmlns:p="http://schemas.openxmlformats.org/presentationml/2006/main">
  <p:tag name="AS_UNIQUEID" val="1307"/>
</p:tagLst>
</file>

<file path=ppt/tags/tag88.xml><?xml version="1.0" encoding="utf-8"?>
<p:tagLst xmlns:p="http://schemas.openxmlformats.org/presentationml/2006/main">
  <p:tag name="AS_UNIQUEID" val="1308"/>
</p:tagLst>
</file>

<file path=ppt/tags/tag89.xml><?xml version="1.0" encoding="utf-8"?>
<p:tagLst xmlns:p="http://schemas.openxmlformats.org/presentationml/2006/main">
  <p:tag name="AS_UNIQUEID" val="1421"/>
</p:tagLst>
</file>

<file path=ppt/tags/tag9.xml><?xml version="1.0" encoding="utf-8"?>
<p:tagLst xmlns:p="http://schemas.openxmlformats.org/presentationml/2006/main">
  <p:tag name="AS_UNIQUEID" val="134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1422"/>
</p:tagLst>
</file>

<file path=ppt/tags/tag91.xml><?xml version="1.0" encoding="utf-8"?>
<p:tagLst xmlns:p="http://schemas.openxmlformats.org/presentationml/2006/main">
  <p:tag name="AS_UNIQUEID" val="1423"/>
</p:tagLst>
</file>

<file path=ppt/tags/tag92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3.xml><?xml version="1.0" encoding="utf-8"?>
<p:tagLst xmlns:p="http://schemas.openxmlformats.org/presentationml/2006/main">
  <p:tag name="AS_UNIQUEID" val="1425"/>
</p:tagLst>
</file>

<file path=ppt/tags/tag94.xml><?xml version="1.0" encoding="utf-8"?>
<p:tagLst xmlns:p="http://schemas.openxmlformats.org/presentationml/2006/main">
  <p:tag name="AS_UNIQUEID" val="1426"/>
</p:tagLst>
</file>

<file path=ppt/tags/tag95.xml><?xml version="1.0" encoding="utf-8"?>
<p:tagLst xmlns:p="http://schemas.openxmlformats.org/presentationml/2006/main">
  <p:tag name="AS_UNIQUEID" val="1427"/>
</p:tagLst>
</file>

<file path=ppt/tags/tag96.xml><?xml version="1.0" encoding="utf-8"?>
<p:tagLst xmlns:p="http://schemas.openxmlformats.org/presentationml/2006/main">
  <p:tag name="AS_UNIQUEID" val="1428"/>
</p:tagLst>
</file>

<file path=ppt/tags/tag97.xml><?xml version="1.0" encoding="utf-8"?>
<p:tagLst xmlns:p="http://schemas.openxmlformats.org/presentationml/2006/main">
  <p:tag name="AS_UNIQUEID" val="1429"/>
</p:tagLst>
</file>

<file path=ppt/tags/tag98.xml><?xml version="1.0" encoding="utf-8"?>
<p:tagLst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9.xml><?xml version="1.0" encoding="utf-8"?>
<p:tagLst xmlns:p="http://schemas.openxmlformats.org/presentationml/2006/main">
  <p:tag name="AS_UNIQUEID" val="68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演示</Application>
  <PresentationFormat/>
  <Paragraphs>246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Calibri</vt:lpstr>
      <vt:lpstr>楷体</vt:lpstr>
      <vt:lpstr>Tahoma</vt:lpstr>
      <vt:lpstr>等线</vt:lpstr>
      <vt:lpstr>Arial Unicode MS</vt:lpstr>
      <vt:lpstr>Calibri</vt:lpstr>
      <vt:lpstr>Office 主题​​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刘华</cp:lastModifiedBy>
  <cp:revision>2</cp:revision>
  <cp:lastPrinted>2021-12-14T15:24:00Z</cp:lastPrinted>
  <dcterms:created xsi:type="dcterms:W3CDTF">2021-12-14T15:24:00Z</dcterms:created>
  <dcterms:modified xsi:type="dcterms:W3CDTF">2021-12-26T14:11:06Z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KSOProductBuildVer">
    <vt:lpwstr>2052-11.1.0.10314</vt:lpwstr>
  </property>
</Properties>
</file>