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4" r:id="rId3"/>
    <p:sldId id="1154" r:id="rId4"/>
    <p:sldId id="1168" r:id="rId6"/>
    <p:sldId id="1200" r:id="rId7"/>
    <p:sldId id="1201" r:id="rId8"/>
    <p:sldId id="1164" r:id="rId9"/>
    <p:sldId id="1189" r:id="rId10"/>
    <p:sldId id="1190" r:id="rId11"/>
    <p:sldId id="1172" r:id="rId12"/>
    <p:sldId id="1166" r:id="rId13"/>
    <p:sldId id="1199" r:id="rId14"/>
    <p:sldId id="1204" r:id="rId15"/>
    <p:sldId id="1206" r:id="rId16"/>
    <p:sldId id="1207" r:id="rId17"/>
    <p:sldId id="1221" r:id="rId18"/>
    <p:sldId id="1194" r:id="rId19"/>
    <p:sldId id="1209" r:id="rId20"/>
    <p:sldId id="1208" r:id="rId21"/>
    <p:sldId id="1196" r:id="rId22"/>
    <p:sldId id="1210" r:id="rId23"/>
    <p:sldId id="1197" r:id="rId24"/>
    <p:sldId id="1211" r:id="rId25"/>
    <p:sldId id="1187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498"/>
    <a:srgbClr val="01660F"/>
    <a:srgbClr val="030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546" y="-96"/>
      </p:cViewPr>
      <p:guideLst>
        <p:guide orient="horz" pos="2166"/>
        <p:guide pos="38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gs" Target="tags/tag6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 flipH="1">
            <a:off x="0" y="0"/>
            <a:ext cx="0" cy="0"/>
          </a:xfrm>
          <a:prstGeom prst="rect">
            <a:avLst/>
          </a:prstGeom>
          <a:noFill/>
          <a:ln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 flipH="1">
            <a:off x="0" y="0"/>
            <a:ext cx="0" cy="0"/>
          </a:xfrm>
        </p:spPr>
        <p:txBody>
          <a:bodyPr>
            <a:normAutofit/>
          </a:bodyPr>
          <a:lstStyle/>
          <a:p>
            <a:endParaRPr lang="zh-CN" sz="40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fld id="{B6B1CC8B-C34C-47F1-9A75-1C9DD09CA5A1}" type="slidenum">
              <a:rPr lang="en-US" altLang="zh-CN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948964" y="786598"/>
            <a:ext cx="592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mtClean="0">
                <a:latin typeface="Batang" panose="02030600000101010101" pitchFamily="18" charset="-127"/>
                <a:ea typeface="Batang" panose="02030600000101010101" pitchFamily="18" charset="-127"/>
              </a:rPr>
              <a:t>3.1.2  DNA</a:t>
            </a:r>
            <a:r>
              <a:rPr lang="zh-CN" altLang="en-US" sz="3600" b="1" smtClean="0">
                <a:latin typeface="Batang" panose="02030600000101010101" pitchFamily="18" charset="-127"/>
                <a:ea typeface="Batang" panose="02030600000101010101" pitchFamily="18" charset="-127"/>
              </a:rPr>
              <a:t>的粗提取与鉴定 </a:t>
            </a:r>
            <a:endParaRPr lang="zh-CN" altLang="en-US" sz="3600" b="1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3" name="Picture 3" descr="图片1"/>
          <p:cNvPicPr/>
          <p:nvPr/>
        </p:nvPicPr>
        <p:blipFill>
          <a:blip r:embed="rId1"/>
          <a:stretch>
            <a:fillRect/>
          </a:stretch>
        </p:blipFill>
        <p:spPr>
          <a:xfrm>
            <a:off x="2756483" y="1686187"/>
            <a:ext cx="6228126" cy="359048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85925"/>
            <a:ext cx="2633980" cy="359029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15" name="Picture 4"/>
          <p:cNvPicPr/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27820" y="1686560"/>
            <a:ext cx="2576830" cy="324231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22324" y="1079104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2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、实验用具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11879" y="1638868"/>
            <a:ext cx="60126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33CC"/>
                </a:solidFill>
              </a:rPr>
              <a:t>烧杯、量筒、玻璃棒、</a:t>
            </a:r>
            <a:endParaRPr lang="en-US" altLang="zh-CN" sz="2400" b="1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33CC"/>
                </a:solidFill>
              </a:rPr>
              <a:t>研钵、纱布、漏斗、</a:t>
            </a:r>
            <a:endParaRPr lang="en-US" altLang="zh-CN" sz="2400" b="1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33CC"/>
                </a:solidFill>
              </a:rPr>
              <a:t>试管、试管架、试管夹、</a:t>
            </a:r>
            <a:endParaRPr lang="en-US" altLang="zh-CN" sz="2400" b="1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33CC"/>
                </a:solidFill>
              </a:rPr>
              <a:t>酒精灯、石棉网、三脚架、火柴、</a:t>
            </a:r>
            <a:endParaRPr lang="en-US" altLang="zh-CN" sz="2400" b="1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33CC"/>
                </a:solidFill>
              </a:rPr>
              <a:t>刀片和天平等。</a:t>
            </a:r>
            <a:endParaRPr lang="zh-CN" altLang="en-US" sz="24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96220" y="66147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（五）方法步骤：</a:t>
            </a:r>
            <a:endParaRPr lang="zh-CN" altLang="en-US" sz="2800" b="1" smtClean="0"/>
          </a:p>
        </p:txBody>
      </p:sp>
      <p:sp>
        <p:nvSpPr>
          <p:cNvPr id="4" name="矩形 3"/>
          <p:cNvSpPr/>
          <p:nvPr/>
        </p:nvSpPr>
        <p:spPr>
          <a:xfrm>
            <a:off x="2038486" y="1441413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、实验材料的选取</a:t>
            </a:r>
            <a:endParaRPr lang="zh-CN" altLang="en-US" sz="2800" b="1">
              <a:solidFill>
                <a:srgbClr val="0033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3039" y="2416198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、破碎细胞，获取含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的滤液</a:t>
            </a:r>
            <a:endParaRPr lang="zh-CN" altLang="en-US" sz="28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2262" y="3503127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、除去滤液中的杂质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纯化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2150" y="456417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的析出与鉴定</a:t>
            </a:r>
            <a:endParaRPr lang="zh-CN" altLang="en-US" sz="28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6769" y="190582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以洋葱为实验材料的实验设计：</a:t>
            </a:r>
            <a:endParaRPr lang="en-US" altLang="zh-CN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405" y="683260"/>
            <a:ext cx="11873230" cy="6193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3660"/>
              </a:lnSpc>
              <a:defRPr/>
            </a:pPr>
            <a:r>
              <a:rPr lang="en-US" altLang="zh-CN" sz="2800" b="1" smtClean="0">
                <a:solidFill>
                  <a:srgbClr val="030A9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800" b="1" smtClean="0">
                <a:solidFill>
                  <a:srgbClr val="030A9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称取约</a:t>
            </a:r>
            <a:r>
              <a:rPr lang="en-US" altLang="zh-CN" sz="2800" b="1" smtClean="0">
                <a:solidFill>
                  <a:srgbClr val="030A9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30g</a:t>
            </a:r>
            <a:r>
              <a:rPr lang="zh-CN" altLang="en-US" sz="2800" b="1" smtClean="0">
                <a:solidFill>
                  <a:srgbClr val="030A9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洋葱</a:t>
            </a:r>
            <a:r>
              <a:rPr lang="en-US" altLang="zh-CN" sz="2800" b="1" smtClean="0">
                <a:solidFill>
                  <a:srgbClr val="030A9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smtClean="0">
                <a:solidFill>
                  <a:srgbClr val="030A9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切碎，然后放入研钵中，倒入</a:t>
            </a:r>
            <a:r>
              <a:rPr lang="en-US" altLang="zh-CN" sz="2800" b="1" smtClean="0">
                <a:solidFill>
                  <a:srgbClr val="030A9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10ml</a:t>
            </a:r>
            <a:r>
              <a:rPr lang="zh-CN" altLang="en-US" sz="2800" b="1" smtClean="0">
                <a:solidFill>
                  <a:srgbClr val="030A9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研磨液，充分研磨。</a:t>
            </a:r>
            <a:endParaRPr lang="en-US" altLang="zh-CN" sz="2800" b="1" smtClean="0">
              <a:solidFill>
                <a:srgbClr val="030A9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3660"/>
              </a:lnSpc>
              <a:defRPr/>
            </a:pPr>
            <a:r>
              <a:rPr lang="en-US" altLang="zh-CN" sz="2800" b="1" smtClean="0">
                <a:solidFill>
                  <a:srgbClr val="01660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800" b="1" smtClean="0">
                <a:solidFill>
                  <a:srgbClr val="01660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在漏斗中垫上纱布，将洋葱研磨液过滤到烧杯中，在</a:t>
            </a:r>
            <a:r>
              <a:rPr lang="en-US" altLang="zh-CN" sz="2800" b="1" smtClean="0">
                <a:solidFill>
                  <a:srgbClr val="01660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800" b="1" baseline="30000" smtClean="0">
                <a:solidFill>
                  <a:srgbClr val="01660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800" b="1" smtClean="0">
                <a:solidFill>
                  <a:srgbClr val="01660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800" b="1" smtClean="0">
                <a:solidFill>
                  <a:srgbClr val="01660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冰箱中放置几分钟后，再取上清液。也可以直接将研磨液倒入塑料离心管中，在</a:t>
            </a:r>
            <a:r>
              <a:rPr lang="en-US" altLang="zh-CN" sz="2800" b="1" smtClean="0">
                <a:solidFill>
                  <a:srgbClr val="01660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1500r/min  </a:t>
            </a:r>
            <a:r>
              <a:rPr lang="zh-CN" altLang="en-US" sz="2800" b="1" smtClean="0">
                <a:solidFill>
                  <a:srgbClr val="01660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的转速下离心</a:t>
            </a:r>
            <a:r>
              <a:rPr lang="en-US" altLang="zh-CN" sz="2800" b="1" smtClean="0">
                <a:solidFill>
                  <a:srgbClr val="01660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5min</a:t>
            </a:r>
            <a:r>
              <a:rPr lang="zh-CN" altLang="en-US" sz="2800" b="1" smtClean="0">
                <a:solidFill>
                  <a:srgbClr val="01660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，再取上清液放入烧杯中。</a:t>
            </a:r>
            <a:endParaRPr lang="en-US" altLang="zh-CN" sz="2800" b="1" smtClean="0">
              <a:solidFill>
                <a:srgbClr val="030A9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3660"/>
              </a:lnSpc>
              <a:defRPr/>
            </a:pPr>
            <a:r>
              <a:rPr lang="en-US" altLang="zh-CN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在上清液中加入体积相等的、预冷的酒精溶液（体积分数为</a:t>
            </a:r>
            <a:r>
              <a:rPr lang="en-US" altLang="zh-CN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95%</a:t>
            </a:r>
            <a:r>
              <a:rPr lang="zh-CN" altLang="en-US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），静止</a:t>
            </a:r>
            <a:endParaRPr lang="en-US" altLang="zh-CN" sz="2800" b="1" smtClean="0">
              <a:solidFill>
                <a:srgbClr val="50049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3660"/>
              </a:lnSpc>
              <a:defRPr/>
            </a:pPr>
            <a:r>
              <a:rPr lang="en-US" altLang="zh-CN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2-3min</a:t>
            </a:r>
            <a:r>
              <a:rPr lang="zh-CN" altLang="en-US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，溶液中出现的白色丝状物就是粗提取的</a:t>
            </a:r>
            <a:r>
              <a:rPr lang="en-US" altLang="zh-CN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DNA</a:t>
            </a:r>
            <a:r>
              <a:rPr lang="zh-CN" altLang="en-US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。用玻璃棒沿一个方</a:t>
            </a:r>
            <a:endParaRPr lang="en-US" altLang="zh-CN" sz="2800" b="1" smtClean="0">
              <a:solidFill>
                <a:srgbClr val="50049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3660"/>
              </a:lnSpc>
              <a:defRPr/>
            </a:pPr>
            <a:r>
              <a:rPr lang="en-US" altLang="zh-CN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向搅拌，卷起丝状物，并用滤纸吸去上面的水分；或者将溶液倒入塑料   离心管中，在</a:t>
            </a:r>
            <a:r>
              <a:rPr lang="en-US" altLang="zh-CN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10000r/min</a:t>
            </a:r>
            <a:r>
              <a:rPr lang="zh-CN" altLang="en-US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的转速下离心</a:t>
            </a:r>
            <a:r>
              <a:rPr lang="en-US" altLang="zh-CN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5min</a:t>
            </a:r>
            <a:r>
              <a:rPr lang="zh-CN" altLang="en-US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，弃上清液，将管底的沉淀物</a:t>
            </a:r>
            <a:endParaRPr lang="en-US" altLang="zh-CN" sz="2800" b="1" smtClean="0">
              <a:solidFill>
                <a:srgbClr val="50049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3660"/>
              </a:lnSpc>
              <a:defRPr/>
            </a:pPr>
            <a:r>
              <a:rPr lang="en-US" altLang="zh-CN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（粗提取的</a:t>
            </a:r>
            <a:r>
              <a:rPr lang="en-US" altLang="zh-CN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DNA </a:t>
            </a:r>
            <a:r>
              <a:rPr lang="zh-CN" altLang="en-US" sz="2800" b="1" smtClean="0">
                <a:solidFill>
                  <a:srgbClr val="50049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）晾干。</a:t>
            </a:r>
            <a:endParaRPr lang="en-US" altLang="zh-CN" sz="2800" b="1" smtClean="0">
              <a:solidFill>
                <a:srgbClr val="50049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3660"/>
              </a:lnSpc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取两只</a:t>
            </a:r>
            <a:r>
              <a:rPr lang="en-US" altLang="zh-CN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20ml</a:t>
            </a:r>
            <a:r>
              <a:rPr lang="zh-CN" altLang="en-US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的试管，各加入</a:t>
            </a:r>
            <a:r>
              <a:rPr lang="en-US" altLang="zh-CN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2mol/lNaCl</a:t>
            </a:r>
            <a:r>
              <a:rPr lang="zh-CN" altLang="en-US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溶液</a:t>
            </a:r>
            <a:r>
              <a:rPr lang="en-US" altLang="zh-CN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5ml</a:t>
            </a:r>
            <a:r>
              <a:rPr lang="zh-CN" altLang="en-US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。将丝状物或沉淀物溶于其中一个试管的</a:t>
            </a:r>
            <a:r>
              <a:rPr lang="en-US" altLang="zh-CN" sz="2800" b="1" err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NaCl</a:t>
            </a:r>
            <a:r>
              <a:rPr lang="zh-CN" altLang="en-US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溶液中，然后，向两只试管中各加入</a:t>
            </a:r>
            <a:r>
              <a:rPr lang="en-US" altLang="zh-CN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4ml</a:t>
            </a:r>
            <a:r>
              <a:rPr lang="zh-CN" altLang="en-US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的二苯胺试剂，混合均匀后，将试管置于沸水中加热</a:t>
            </a:r>
            <a:r>
              <a:rPr lang="en-US" altLang="zh-CN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5min </a:t>
            </a:r>
            <a:r>
              <a:rPr lang="zh-CN" altLang="en-US" sz="2800" b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。待试管冷却后，比较两只试管中颜色的变化。</a:t>
            </a:r>
            <a:endParaRPr lang="zh-CN" altLang="en-US" sz="2800" b="1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134" y="111256"/>
            <a:ext cx="7398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以鸡血为实验材料的实验设计（参考方案）：</a:t>
            </a:r>
            <a:endParaRPr lang="en-US" altLang="zh-CN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4958" y="634137"/>
            <a:ext cx="10481095" cy="624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defRPr/>
            </a:pP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10ml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鸡血细胞液中加入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20ml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蒸馏水，搅拌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5min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30000"/>
              </a:lnSpc>
              <a:defRPr/>
            </a:pP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层纱布过滤，取滤液。</a:t>
            </a:r>
            <a:endParaRPr lang="en-US" altLang="zh-CN" sz="28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30000"/>
              </a:lnSpc>
              <a:defRPr/>
            </a:pP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倍体积的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2mol/lNaCl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溶液，搅拌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1min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30000"/>
              </a:lnSpc>
              <a:defRPr/>
            </a:pP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贴壁缓慢加入蒸馏水，直至粘稠物不再增加。</a:t>
            </a:r>
            <a:endParaRPr lang="en-US" altLang="zh-CN" sz="28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30000"/>
              </a:lnSpc>
              <a:defRPr/>
            </a:pP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层纱布过滤，得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粘稠物。</a:t>
            </a:r>
            <a:endParaRPr lang="en-US" altLang="zh-CN" sz="28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30000"/>
              </a:lnSpc>
              <a:defRPr/>
            </a:pP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2mol/lNaCl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溶液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20ml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溶解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粘稠物，搅拌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3min</a:t>
            </a:r>
            <a:endParaRPr lang="en-US" altLang="zh-CN" sz="28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30000"/>
              </a:lnSpc>
              <a:defRPr/>
            </a:pP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层纱布过滤，取滤液。</a:t>
            </a:r>
            <a:endParaRPr lang="en-US" altLang="zh-CN" sz="28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30000"/>
              </a:lnSpc>
              <a:defRPr/>
            </a:pP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贴壁缓慢加入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40ml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预冷的酒精，缓慢、均匀搅拌得丝状物，取出丝状物。</a:t>
            </a:r>
            <a:endParaRPr lang="en-US" altLang="zh-CN" sz="28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30000"/>
              </a:lnSpc>
              <a:defRPr/>
            </a:pP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鉴定：用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2mol/lNaCl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溶液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5ml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溶解丝状物，再加二苯胺试剂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4ml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，水浴加热</a:t>
            </a:r>
            <a:r>
              <a:rPr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72" descr="图片1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190444" y="692060"/>
            <a:ext cx="9922567" cy="63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117539" y="164703"/>
            <a:ext cx="7398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以鸡血为实验材料的实验设计（参考方案）：</a:t>
            </a:r>
            <a:endParaRPr lang="en-US" altLang="zh-CN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5575" y="367030"/>
            <a:ext cx="1075182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香蕉DNA的粗提取实验（参考方案）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/>
              <a:t>①取一段长约2 cm的去皮香蕉，剪碎置于玻璃杯中。</a:t>
            </a:r>
            <a:endParaRPr lang="zh-CN" altLang="en-US" sz="2800" b="1"/>
          </a:p>
          <a:p>
            <a:pPr fontAlgn="auto">
              <a:lnSpc>
                <a:spcPct val="150000"/>
              </a:lnSpc>
            </a:pPr>
            <a:r>
              <a:rPr lang="zh-CN" altLang="en-US" sz="2800" b="1"/>
              <a:t>②加入10mL温水，2g食盐，5滴洗洁精，充分研磨。</a:t>
            </a:r>
            <a:endParaRPr lang="zh-CN" altLang="en-US" sz="2800" b="1"/>
          </a:p>
          <a:p>
            <a:pPr fontAlgn="auto">
              <a:lnSpc>
                <a:spcPct val="150000"/>
              </a:lnSpc>
            </a:pPr>
            <a:r>
              <a:rPr lang="zh-CN" altLang="en-US" sz="2800" b="1"/>
              <a:t>③用双层纱布过滤研磨液，收集滤液。</a:t>
            </a:r>
            <a:endParaRPr lang="zh-CN" altLang="en-US" sz="2800" b="1"/>
          </a:p>
          <a:p>
            <a:pPr fontAlgn="auto">
              <a:lnSpc>
                <a:spcPct val="150000"/>
              </a:lnSpc>
            </a:pPr>
            <a:r>
              <a:rPr lang="zh-CN" altLang="en-US" sz="2800" b="1"/>
              <a:t>④向滤液中加人2 g嫩肉粉，混合均匀。</a:t>
            </a:r>
            <a:endParaRPr lang="zh-CN" altLang="en-US" sz="2800" b="1"/>
          </a:p>
          <a:p>
            <a:pPr fontAlgn="auto">
              <a:lnSpc>
                <a:spcPct val="150000"/>
              </a:lnSpc>
            </a:pPr>
            <a:r>
              <a:rPr lang="zh-CN" altLang="en-US" sz="2800" b="1"/>
              <a:t>⑤将滤液置于55~60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℃</a:t>
            </a:r>
            <a:r>
              <a:rPr lang="zh-CN" altLang="en-US" sz="2800" b="1"/>
              <a:t> (木瓜蛋白酶作用的最适温度)的水浴中加热5~10 min。⑥冷却，加入等体积、预冷的体积分数为95%的酒精。</a:t>
            </a:r>
            <a:endParaRPr lang="zh-CN" altLang="en-US" sz="2800" b="1"/>
          </a:p>
          <a:p>
            <a:pPr fontAlgn="auto">
              <a:lnSpc>
                <a:spcPct val="150000"/>
              </a:lnSpc>
            </a:pPr>
            <a:r>
              <a:rPr lang="zh-CN" altLang="en-US" sz="2800" b="1"/>
              <a:t>⑦静置2~3 min,用玻璃棒(或筷子)挑取白色絮状析出物。</a:t>
            </a:r>
            <a:endParaRPr lang="zh-CN" altLang="en-US" sz="2800" b="1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390650" y="1700530"/>
            <a:ext cx="10534650" cy="1383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动物细胞的破碎较易，例如，在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鸡血细胞液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中加入一定量的</a:t>
            </a:r>
            <a:r>
              <a:rPr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蒸馏水，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同时用玻璃棒搅拌，过滤后收集滤液即可</a:t>
            </a:r>
            <a:endParaRPr lang="zh-CN" altLang="en-US" sz="28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009291" y="537713"/>
            <a:ext cx="585733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、破碎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细胞，获取含</a:t>
            </a:r>
            <a:r>
              <a:rPr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的滤液</a:t>
            </a:r>
            <a:endParaRPr lang="zh-CN" altLang="en-US" sz="28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22274" y="1138778"/>
            <a:ext cx="198323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动物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细胞</a:t>
            </a:r>
            <a:endParaRPr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529" y="336510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植物细胞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9850" y="3933825"/>
            <a:ext cx="993394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洋葱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香蕉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时，在切碎的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洋葱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/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香蕉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中加入一定的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洗涤剂和食盐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，进行充分的搅拌和研磨，过滤后收集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研磨液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 animBg="1"/>
      <p:bldP spid="25603" grpId="0"/>
      <p:bldP spid="25604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185" y="1535827"/>
            <a:ext cx="9049109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在以上实验中，加入蒸馏水、洗涤剂和食盐的作用分别是什么？过滤时应当选用（滤纸、尼龙布）。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6635" y="120850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B050"/>
                </a:solidFill>
              </a:rPr>
              <a:t>思考：</a:t>
            </a:r>
            <a:endParaRPr lang="zh-CN" altLang="en-US" sz="2800" b="1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1" y="3813201"/>
            <a:ext cx="8833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noProof="1" smtClean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洗涤剂能溶解细胞膜，有利于</a:t>
            </a:r>
            <a:r>
              <a:rPr lang="en-US" altLang="zh-CN" sz="2800" b="1" noProof="1" smtClean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DNA</a:t>
            </a:r>
            <a:r>
              <a:rPr lang="zh-CN" altLang="en-US" sz="2800" b="1" noProof="1" smtClean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的释放；食盐的主要成分是</a:t>
            </a:r>
            <a:r>
              <a:rPr lang="en-US" altLang="zh-CN" sz="2800" b="1" noProof="1" smtClean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NaCl</a:t>
            </a:r>
            <a:r>
              <a:rPr lang="zh-CN" altLang="en-US" sz="2800" b="1" noProof="1" smtClean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，有利于</a:t>
            </a:r>
            <a:r>
              <a:rPr lang="en-US" altLang="zh-CN" sz="2800" b="1" noProof="1" smtClean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DNA</a:t>
            </a:r>
            <a:r>
              <a:rPr lang="zh-CN" altLang="en-US" sz="2800" b="1" noProof="1" smtClean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的溶解。</a:t>
            </a:r>
            <a:endParaRPr lang="en-US" altLang="zh-CN" sz="2800" b="1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0565" y="458001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、破碎细胞，获取含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的滤液</a:t>
            </a:r>
            <a:endParaRPr lang="zh-CN" altLang="en-US" sz="28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4216" y="3097685"/>
            <a:ext cx="8840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血细胞在蒸馏水中大量吸水涨破，搅拌加速细胞破裂；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1874003" y="4934874"/>
            <a:ext cx="3791423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选用尼龙布进行过滤。</a:t>
            </a:r>
            <a:endParaRPr lang="zh-CN" altLang="en-US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5752" y="142416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800" b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讨论：</a:t>
            </a:r>
            <a:endParaRPr lang="zh-CN" altLang="en-US" sz="28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51824" y="3735087"/>
            <a:ext cx="8169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研磨不充分会使细胞核内的</a:t>
            </a:r>
            <a:r>
              <a:rPr kumimoji="1"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释放不完全，提取的</a:t>
            </a:r>
            <a:r>
              <a:rPr kumimoji="1"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量变少，影响实验结果，导致看不到丝状沉淀物、用二苯胺鉴定不显示蓝色等。</a:t>
            </a:r>
            <a:endParaRPr lang="zh-CN" altLang="en-US" sz="280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1937" y="613278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、破碎细胞，获取含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的滤液</a:t>
            </a:r>
            <a:endParaRPr lang="zh-CN" altLang="en-US" sz="28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1154" y="2959661"/>
            <a:ext cx="8661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）如果研磨不充分，会对实验结果产生怎样的影响？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0933" y="1441412"/>
            <a:ext cx="8643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）在处理植物组织时需要进行研磨，其目的是什么？</a:t>
            </a:r>
            <a:endParaRPr lang="zh-CN" altLang="en-US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8042" y="2174658"/>
            <a:ext cx="7447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破碎细胞壁，使核物质容易溶解在</a:t>
            </a:r>
            <a:r>
              <a:rPr lang="en-US" altLang="zh-CN" sz="2800" b="1" err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NaCl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溶液中</a:t>
            </a:r>
            <a:endParaRPr lang="zh-CN" altLang="en-US" sz="28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7522" y="163135"/>
            <a:ext cx="46545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、除去滤液中的杂质</a:t>
            </a:r>
            <a:r>
              <a:rPr lang="en-US" altLang="zh-CN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纯化</a:t>
            </a:r>
            <a:r>
              <a:rPr lang="en-US" altLang="zh-CN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201" y="863515"/>
            <a:ext cx="85909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原理是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在不同浓度</a:t>
            </a:r>
            <a:r>
              <a:rPr lang="en-US" altLang="zh-CN" sz="28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NaCl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溶液中溶解度不同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4366" y="3357401"/>
            <a:ext cx="71570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为什么反复地溶解与析出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，能够去除杂质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506" y="310556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B050"/>
                </a:solidFill>
              </a:rPr>
              <a:t>思考：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919" y="4019904"/>
            <a:ext cx="9575322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用高盐浓度的溶液溶解</a:t>
            </a:r>
            <a:r>
              <a:rPr kumimoji="1"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，能除去在</a:t>
            </a:r>
            <a:r>
              <a:rPr kumimoji="1"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高盐溶液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中不能溶解的杂质；用</a:t>
            </a:r>
            <a:r>
              <a:rPr kumimoji="1"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低盐溶液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kumimoji="1"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析出，能除去溶解在低盐溶液中的杂质。因此，通过反复溶解与析出</a:t>
            </a:r>
            <a:r>
              <a:rPr kumimoji="1"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，就能够除去</a:t>
            </a:r>
            <a:r>
              <a:rPr kumimoji="1"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1"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kumimoji="1"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溶解度不同</a:t>
            </a:r>
            <a:r>
              <a:rPr kumimoji="1"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的多种杂质。</a:t>
            </a:r>
            <a:endParaRPr kumimoji="1" lang="zh-CN" altLang="en-US" sz="28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585" y="1385570"/>
            <a:ext cx="10794365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30mL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滤液＋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3.5gNaCl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同方向搅拌，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溶解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加入蒸馏水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调节</a:t>
            </a:r>
            <a:r>
              <a:rPr lang="en-US" altLang="zh-CN" sz="2800" b="1" err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NaCl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溶液浓度为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0.14mol/L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析出 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过滤除去溶液中的杂质，得到过滤物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放到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2mol/LNaCl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溶液中溶解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DNA-NaCl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溶解液</a:t>
            </a:r>
            <a:endParaRPr lang="zh-CN" altLang="en-US" sz="280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 txBox="1">
            <a:spLocks noChangeArrowheads="1"/>
          </p:cNvSpPr>
          <p:nvPr/>
        </p:nvSpPr>
        <p:spPr bwMode="auto">
          <a:xfrm>
            <a:off x="712850" y="1472384"/>
            <a:ext cx="10513483" cy="3270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17" tIns="60958" rIns="121917" bIns="60958"/>
          <a:lstStyle/>
          <a:p>
            <a:pPr algn="just">
              <a:lnSpc>
                <a:spcPct val="200000"/>
              </a:lnSpc>
              <a:spcBef>
                <a:spcPts val="1335"/>
              </a:spcBef>
            </a:pPr>
            <a:endParaRPr lang="zh-CN" altLang="en-US" sz="3200" b="1">
              <a:solidFill>
                <a:srgbClr val="3B383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32775" y="520483"/>
            <a:ext cx="1802732" cy="5539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917" tIns="60958" rIns="121917" bIns="60958">
            <a:spAutoFit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zh-CN" altLang="en-US" sz="2800" b="1" smtClean="0">
                <a:solidFill>
                  <a:srgbClr val="00B050"/>
                </a:solidFill>
              </a:rPr>
              <a:t>探究</a:t>
            </a:r>
            <a:r>
              <a:rPr lang="en-US" altLang="zh-CN" sz="2800" b="1" smtClean="0">
                <a:solidFill>
                  <a:srgbClr val="00B050"/>
                </a:solidFill>
              </a:rPr>
              <a:t>-</a:t>
            </a:r>
            <a:r>
              <a:rPr lang="zh-CN" altLang="en-US" sz="2800" b="1" smtClean="0">
                <a:solidFill>
                  <a:srgbClr val="00B050"/>
                </a:solidFill>
              </a:rPr>
              <a:t>实践</a:t>
            </a:r>
            <a:endParaRPr lang="zh-CN" altLang="en-US" sz="2800" b="1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4435" y="903806"/>
            <a:ext cx="3663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+mj-ea"/>
                <a:ea typeface="+mj-ea"/>
              </a:rPr>
              <a:t>DNA</a:t>
            </a:r>
            <a:r>
              <a:rPr lang="zh-CN" altLang="en-US" sz="2800" b="1" smtClean="0">
                <a:latin typeface="+mj-ea"/>
                <a:ea typeface="+mj-ea"/>
              </a:rPr>
              <a:t>的粗提取与鉴定 </a:t>
            </a:r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5894" y="159170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（一）基础知识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2284598" y="4857226"/>
            <a:ext cx="83945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、蛋白质和脂质等在物理和化学性质上的差异，提取</a:t>
            </a:r>
            <a:r>
              <a:rPr lang="zh-CN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，去除其他成分。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4568" y="4183901"/>
            <a:ext cx="5958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、提取</a:t>
            </a:r>
            <a:r>
              <a:rPr lang="zh-CN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分子的基本思路是什么？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0226" y="2397046"/>
            <a:ext cx="5791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、提取大分子的基本思路是什么？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0101" y="3072278"/>
            <a:ext cx="8176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选用一定的物理、化学方法分离具有不同物理或化学性质的生物大分子。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2140" y="326582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、除去滤液中的杂质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纯化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lum bright="26000" contrast="84000"/>
          </a:blip>
          <a:srcRect l="8832" t="7544" r="13156" b="13155"/>
          <a:stretch>
            <a:fillRect/>
          </a:stretch>
        </p:blipFill>
        <p:spPr bwMode="auto">
          <a:xfrm>
            <a:off x="8591909" y="1738250"/>
            <a:ext cx="2415396" cy="327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52450" y="972820"/>
            <a:ext cx="803973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方案二：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30mL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滤液＋嫩肉粉（木瓜蛋白酶）</a:t>
            </a:r>
            <a:endParaRPr lang="en-US" altLang="zh-CN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→静置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ym typeface="+mn-ea"/>
              </a:rPr>
              <a:t>55~60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℃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滤液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2450" y="2019935"/>
            <a:ext cx="675449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33CC"/>
                </a:solidFill>
              </a:rPr>
              <a:t>原理：</a:t>
            </a:r>
            <a:r>
              <a:rPr kumimoji="1"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利用蛋白酶分解杂质蛋白，</a:t>
            </a:r>
            <a:r>
              <a:rPr lang="zh-CN" altLang="en-US" sz="2800" b="1" smtClean="0">
                <a:solidFill>
                  <a:srgbClr val="0033CC"/>
                </a:solidFill>
              </a:rPr>
              <a:t>不分解</a:t>
            </a:r>
            <a:endParaRPr lang="en-US" altLang="zh-CN" sz="2800" b="1" smtClean="0">
              <a:solidFill>
                <a:srgbClr val="0033CC"/>
              </a:solidFill>
            </a:endParaRPr>
          </a:p>
          <a:p>
            <a:r>
              <a:rPr lang="en-US" altLang="zh-CN" sz="2800" b="1" smtClean="0">
                <a:solidFill>
                  <a:srgbClr val="0033CC"/>
                </a:solidFill>
              </a:rPr>
              <a:t>           DNA</a:t>
            </a:r>
            <a:r>
              <a:rPr lang="zh-CN" altLang="en-US" sz="2800" b="1" smtClean="0">
                <a:solidFill>
                  <a:srgbClr val="0033CC"/>
                </a:solidFill>
              </a:rPr>
              <a:t>，</a:t>
            </a:r>
            <a:r>
              <a:rPr kumimoji="1"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从而使</a:t>
            </a:r>
            <a:r>
              <a:rPr kumimoji="1" lang="en-US" altLang="zh-CN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kumimoji="1"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与蛋白质分开</a:t>
            </a:r>
            <a:endParaRPr lang="zh-CN" altLang="en-US" sz="2800">
              <a:solidFill>
                <a:srgbClr val="0033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450" y="3339465"/>
            <a:ext cx="70612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方案三：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30mL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滤液→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℃处理→过滤</a:t>
            </a:r>
            <a:endParaRPr lang="en-US" altLang="zh-CN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获得含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滤液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5965" y="4537075"/>
            <a:ext cx="669417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33CC"/>
                </a:solidFill>
              </a:rPr>
              <a:t>原理：</a:t>
            </a:r>
            <a:r>
              <a:rPr kumimoji="1" lang="en-US" altLang="zh-CN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kumimoji="1"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和蛋白质对高温耐受性的不同，</a:t>
            </a:r>
            <a:endParaRPr kumimoji="1" lang="en-US" altLang="zh-CN" sz="28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从而使蛋白质变性，与</a:t>
            </a:r>
            <a:r>
              <a:rPr kumimoji="1" lang="en-US" altLang="zh-CN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kumimoji="1"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分离。</a:t>
            </a:r>
            <a:endParaRPr lang="zh-CN" altLang="en-US" sz="280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05390" y="2864773"/>
            <a:ext cx="76942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）为了纯化提取的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需要将滤液作如何处理？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6655" y="665037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、除去滤液中的杂质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纯化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18" y="1406669"/>
            <a:ext cx="8942705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讨论：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）此步骤获得的滤液中可能含有哪些细胞成分？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7905" y="2131525"/>
            <a:ext cx="57270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可能含有核蛋白、多糖和</a:t>
            </a:r>
            <a:r>
              <a:rPr lang="en-US" altLang="zh-CN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RNA</a:t>
            </a:r>
            <a:r>
              <a:rPr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等杂质</a:t>
            </a:r>
            <a:endParaRPr lang="zh-CN" altLang="en-US" sz="28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7887" y="3597540"/>
            <a:ext cx="6449683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与等体积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95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％冷却酒精混合，析出白色丝状物→除去核蛋白、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、多糖等。</a:t>
            </a:r>
            <a:endParaRPr lang="zh-CN" altLang="en-US" sz="28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/>
          <a:srcRect l="17152" t="18895" r="18841" b="4065"/>
          <a:stretch>
            <a:fillRect/>
          </a:stretch>
        </p:blipFill>
        <p:spPr bwMode="auto">
          <a:xfrm>
            <a:off x="8955010" y="2285367"/>
            <a:ext cx="2080470" cy="333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76927" y="837563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的析出与鉴定</a:t>
            </a:r>
            <a:endParaRPr lang="zh-CN" altLang="en-US" sz="2800" b="1">
              <a:solidFill>
                <a:srgbClr val="0033CC"/>
              </a:solidFill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2076346" y="1852310"/>
            <a:ext cx="3244238" cy="591924"/>
            <a:chOff x="942" y="1634"/>
            <a:chExt cx="1383" cy="281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942" y="1637"/>
              <a:ext cx="468" cy="2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kumimoji="1" lang="en-US" altLang="zh-CN" sz="3200" b="1">
                  <a:latin typeface="黑体" panose="02010609060101010101" pitchFamily="49" charset="-122"/>
                  <a:ea typeface="黑体" panose="02010609060101010101" pitchFamily="49" charset="-122"/>
                </a:rPr>
                <a:t>DNA</a:t>
              </a:r>
              <a:endPara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363" y="1638"/>
              <a:ext cx="409" cy="2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b="1">
                  <a:latin typeface="Georgia" panose="02040502050405020303" pitchFamily="18" charset="0"/>
                </a:rPr>
                <a:t>+</a:t>
              </a:r>
              <a:endParaRPr kumimoji="1" lang="en-US" altLang="zh-CN" sz="2800" b="1">
                <a:latin typeface="Georgia" panose="02040502050405020303" pitchFamily="18" charset="0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1592" y="1634"/>
              <a:ext cx="733" cy="2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kumimoji="1" lang="zh-CN" altLang="en-US" sz="3200" b="1">
                  <a:latin typeface="黑体" panose="02010609060101010101" pitchFamily="49" charset="-122"/>
                  <a:ea typeface="黑体" panose="02010609060101010101" pitchFamily="49" charset="-122"/>
                </a:rPr>
                <a:t>二苯胺</a:t>
              </a:r>
              <a:endPara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Group 21"/>
          <p:cNvGrpSpPr/>
          <p:nvPr/>
        </p:nvGrpSpPr>
        <p:grpSpPr>
          <a:xfrm>
            <a:off x="5119058" y="1940136"/>
            <a:ext cx="1980921" cy="300037"/>
            <a:chOff x="2472" y="3793"/>
            <a:chExt cx="811" cy="136"/>
          </a:xfrm>
        </p:grpSpPr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V="1">
              <a:off x="2472" y="3926"/>
              <a:ext cx="81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2654" y="3793"/>
              <a:ext cx="435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4800" b="1" kern="10">
                  <a:ln w="9525">
                    <a:noFill/>
                    <a:round/>
                  </a:ln>
                  <a:effectLst>
                    <a:outerShdw dist="35921" dir="2700000" algn="ctr" rotWithShape="0">
                      <a:srgbClr val="C0C0C0">
                        <a:alpha val="79999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沸水浴</a:t>
              </a:r>
              <a:endParaRPr lang="zh-CN" altLang="en-US" sz="4800" b="1" kern="10">
                <a:ln w="9525">
                  <a:noFill/>
                  <a:round/>
                </a:ln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7368916" y="1879600"/>
            <a:ext cx="1729316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蓝色</a:t>
            </a:r>
            <a:endParaRPr kumimoji="1" lang="zh-CN" altLang="en-US" sz="2400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1">
            <a:lum bright="20000" contrast="38000"/>
          </a:blip>
          <a:srcRect l="2003" t="26676" r="4031"/>
          <a:stretch>
            <a:fillRect/>
          </a:stretch>
        </p:blipFill>
        <p:spPr bwMode="auto">
          <a:xfrm>
            <a:off x="8897316" y="1002516"/>
            <a:ext cx="2147582" cy="223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矩形 32"/>
          <p:cNvSpPr/>
          <p:nvPr/>
        </p:nvSpPr>
        <p:spPr>
          <a:xfrm>
            <a:off x="1000329" y="3848181"/>
            <a:ext cx="277031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r>
              <a:rPr kumimoji="1" lang="en-US" altLang="zh-CN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2mol/L</a:t>
            </a: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氯化钠溶液</a:t>
            </a: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19697" y="4374396"/>
            <a:ext cx="173316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不加入丝状物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68641" y="4935111"/>
            <a:ext cx="2375971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r>
              <a:rPr lang="zh-CN" altLang="en-US" sz="2000" noProof="1" smtClean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4ml</a:t>
            </a: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二苯胺试剂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73039" y="3845306"/>
            <a:ext cx="277031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r>
              <a:rPr kumimoji="1" lang="en-US" altLang="zh-CN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2mol/L</a:t>
            </a: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氯化钠溶液</a:t>
            </a: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91742" y="4423277"/>
            <a:ext cx="147508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加入丝状物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87668" y="4992620"/>
            <a:ext cx="2375971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r>
              <a:rPr lang="zh-CN" altLang="en-US" sz="2000" noProof="1" smtClean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4ml</a:t>
            </a:r>
            <a:r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t>二苯胺试剂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873023" y="2881221"/>
            <a:ext cx="4399710" cy="3200400"/>
            <a:chOff x="3873023" y="2881221"/>
            <a:chExt cx="4399710" cy="3200400"/>
          </a:xfrm>
        </p:grpSpPr>
        <p:pic>
          <p:nvPicPr>
            <p:cNvPr id="17" name="Picture 14" descr="pic_61433"/>
            <p:cNvPicPr>
              <a:picLocks noChangeAspect="1" noChangeArrowheads="1"/>
            </p:cNvPicPr>
            <p:nvPr/>
          </p:nvPicPr>
          <p:blipFill>
            <a:blip r:embed="rId2"/>
            <a:srcRect l="7218" t="8014" r="7529" b="13767"/>
            <a:stretch>
              <a:fillRect/>
            </a:stretch>
          </p:blipFill>
          <p:spPr bwMode="auto">
            <a:xfrm>
              <a:off x="4244197" y="2881221"/>
              <a:ext cx="3027872" cy="3200400"/>
            </a:xfrm>
            <a:prstGeom prst="rect">
              <a:avLst/>
            </a:prstGeom>
            <a:noFill/>
          </p:spPr>
        </p:pic>
        <p:sp>
          <p:nvSpPr>
            <p:cNvPr id="22" name="文本框 18437"/>
            <p:cNvSpPr txBox="1"/>
            <p:nvPr/>
          </p:nvSpPr>
          <p:spPr>
            <a:xfrm>
              <a:off x="7021663" y="4123635"/>
              <a:ext cx="1251070" cy="457200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实验组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3" name="直接连接符 18438"/>
            <p:cNvSpPr>
              <a:spLocks noChangeShapeType="1"/>
            </p:cNvSpPr>
            <p:nvPr/>
          </p:nvSpPr>
          <p:spPr bwMode="auto">
            <a:xfrm>
              <a:off x="6144245" y="4354363"/>
              <a:ext cx="834525" cy="19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文本框 18445"/>
            <p:cNvSpPr txBox="1"/>
            <p:nvPr/>
          </p:nvSpPr>
          <p:spPr>
            <a:xfrm>
              <a:off x="3873023" y="4075501"/>
              <a:ext cx="1294202" cy="457200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对照</a:t>
              </a:r>
              <a:r>
                <a:rPr lang="zh-CN" altLang="en-US" sz="240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组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1" name="文本框 18439"/>
            <p:cNvSpPr txBox="1"/>
            <p:nvPr/>
          </p:nvSpPr>
          <p:spPr>
            <a:xfrm>
              <a:off x="6284744" y="4815906"/>
              <a:ext cx="1056217" cy="823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b="1" noProof="1">
                  <a:solidFill>
                    <a:srgbClr val="0033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华文中宋" panose="02010600040101010101" pitchFamily="2" charset="-122"/>
                  <a:ea typeface="黑体" panose="02010609060101010101" pitchFamily="49" charset="-122"/>
                  <a:cs typeface="+mn-ea"/>
                </a:rPr>
                <a:t>水浴加热</a:t>
              </a:r>
              <a:endParaRPr lang="zh-CN" altLang="en-US" sz="2400" b="1" noProof="1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直接连接符 18444"/>
            <p:cNvSpPr>
              <a:spLocks noChangeShapeType="1"/>
            </p:cNvSpPr>
            <p:nvPr/>
          </p:nvSpPr>
          <p:spPr bwMode="auto">
            <a:xfrm flipH="1" flipV="1">
              <a:off x="4891179" y="4321834"/>
              <a:ext cx="662796" cy="40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098280" y="6212840"/>
            <a:ext cx="1848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步步高</a:t>
            </a:r>
            <a:r>
              <a:rPr lang="en-US" altLang="zh-CN"/>
              <a:t>43--44</a:t>
            </a:r>
            <a:r>
              <a:rPr lang="zh-CN" altLang="en-US"/>
              <a:t>页练习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33" grpId="0"/>
      <p:bldP spid="34" grpId="0"/>
      <p:bldP spid="35" grpId="0"/>
      <p:bldP spid="36" grpId="0"/>
      <p:bldP spid="37" grpId="0"/>
      <p:bldP spid="38" grpId="0"/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"/>
          <p:cNvGrpSpPr/>
          <p:nvPr/>
        </p:nvGrpSpPr>
        <p:grpSpPr>
          <a:xfrm>
            <a:off x="3168651" y="3835400"/>
            <a:ext cx="7931149" cy="2465388"/>
            <a:chOff x="4499992" y="1124744"/>
            <a:chExt cx="5948195" cy="2464414"/>
          </a:xfrm>
        </p:grpSpPr>
        <p:pic>
          <p:nvPicPr>
            <p:cNvPr id="30737" name="图片 10"/>
            <p:cNvPicPr>
              <a:picLocks noChangeAspect="1"/>
            </p:cNvPicPr>
            <p:nvPr/>
          </p:nvPicPr>
          <p:blipFill>
            <a:blip r:embed="rId1"/>
            <a:srcRect l="63374" t="52100" r="11360" b="9052"/>
            <a:stretch>
              <a:fillRect/>
            </a:stretch>
          </p:blipFill>
          <p:spPr bwMode="auto">
            <a:xfrm rot="5400000">
              <a:off x="5686006" y="-61270"/>
              <a:ext cx="2016224" cy="4388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文本框 15"/>
            <p:cNvSpPr txBox="1"/>
            <p:nvPr/>
          </p:nvSpPr>
          <p:spPr>
            <a:xfrm>
              <a:off x="5479452" y="3065490"/>
              <a:ext cx="4968735" cy="5236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刑侦破案</a:t>
              </a: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4943" y="398883"/>
            <a:ext cx="4766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拓展：</a:t>
            </a:r>
            <a:r>
              <a:rPr lang="en-US" altLang="zh-CN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提取的应用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13"/>
          <p:cNvGrpSpPr/>
          <p:nvPr/>
        </p:nvGrpSpPr>
        <p:grpSpPr>
          <a:xfrm>
            <a:off x="4229100" y="1195389"/>
            <a:ext cx="3708400" cy="2619077"/>
            <a:chOff x="2352542" y="2019501"/>
            <a:chExt cx="3384376" cy="3195376"/>
          </a:xfrm>
        </p:grpSpPr>
        <p:pic>
          <p:nvPicPr>
            <p:cNvPr id="30735" name="图片 5"/>
            <p:cNvPicPr>
              <a:picLocks noChangeAspect="1"/>
            </p:cNvPicPr>
            <p:nvPr/>
          </p:nvPicPr>
          <p:blipFill>
            <a:blip r:embed="rId2"/>
            <a:srcRect l="-2" r="5263"/>
            <a:stretch>
              <a:fillRect/>
            </a:stretch>
          </p:blipFill>
          <p:spPr bwMode="auto">
            <a:xfrm>
              <a:off x="2352542" y="2019501"/>
              <a:ext cx="3384376" cy="261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2700252" y="4651628"/>
              <a:ext cx="2447492" cy="563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基因组测序</a:t>
              </a: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476251" y="1195389"/>
            <a:ext cx="3594100" cy="3125132"/>
            <a:chOff x="244474" y="1372405"/>
            <a:chExt cx="2695575" cy="3125148"/>
          </a:xfrm>
        </p:grpSpPr>
        <p:grpSp>
          <p:nvGrpSpPr>
            <p:cNvPr id="9" name="组合 11"/>
            <p:cNvGrpSpPr/>
            <p:nvPr/>
          </p:nvGrpSpPr>
          <p:grpSpPr>
            <a:xfrm>
              <a:off x="244474" y="1372405"/>
              <a:ext cx="2695575" cy="2600325"/>
              <a:chOff x="539552" y="2973145"/>
              <a:chExt cx="2695575" cy="2600325"/>
            </a:xfrm>
          </p:grpSpPr>
          <p:pic>
            <p:nvPicPr>
              <p:cNvPr id="30731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 bwMode="auto">
              <a:xfrm>
                <a:off x="539552" y="2973145"/>
                <a:ext cx="2695575" cy="2600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539552" y="2973910"/>
                <a:ext cx="1831479" cy="646331"/>
              </a:xfrm>
              <a:prstGeom prst="rect">
                <a:avLst/>
              </a:prstGeom>
              <a:gradFill>
                <a:gsLst>
                  <a:gs pos="97000">
                    <a:schemeClr val="bg2">
                      <a:alpha val="34000"/>
                    </a:schemeClr>
                  </a:gs>
                  <a:gs pos="34000">
                    <a:schemeClr val="bg2"/>
                  </a:gs>
                </a:gsLst>
                <a:lin ang="5400000" scaled="1"/>
              </a:gradFill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插入人胰岛素基因的大肠杆菌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692149" y="3974330"/>
              <a:ext cx="1215718" cy="523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基因工程</a:t>
              </a:r>
              <a:endParaRPr lang="zh-CN" altLang="en-US" sz="2800"/>
            </a:p>
          </p:txBody>
        </p:sp>
      </p:grpSp>
      <p:grpSp>
        <p:nvGrpSpPr>
          <p:cNvPr id="10" name="组合 16"/>
          <p:cNvGrpSpPr/>
          <p:nvPr/>
        </p:nvGrpSpPr>
        <p:grpSpPr>
          <a:xfrm>
            <a:off x="7937500" y="1204913"/>
            <a:ext cx="3649133" cy="2925107"/>
            <a:chOff x="3779912" y="3223892"/>
            <a:chExt cx="3251279" cy="3103154"/>
          </a:xfrm>
        </p:grpSpPr>
        <p:pic>
          <p:nvPicPr>
            <p:cNvPr id="30727" name="图片 9"/>
            <p:cNvPicPr>
              <a:picLocks noChangeAspect="1"/>
            </p:cNvPicPr>
            <p:nvPr/>
          </p:nvPicPr>
          <p:blipFill>
            <a:blip r:embed="rId4"/>
            <a:srcRect b="3944"/>
            <a:stretch>
              <a:fillRect/>
            </a:stretch>
          </p:blipFill>
          <p:spPr bwMode="auto">
            <a:xfrm>
              <a:off x="3779912" y="3223892"/>
              <a:ext cx="3251279" cy="2548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文本框 14"/>
            <p:cNvSpPr txBox="1"/>
            <p:nvPr/>
          </p:nvSpPr>
          <p:spPr>
            <a:xfrm>
              <a:off x="4185380" y="5771978"/>
              <a:ext cx="1970757" cy="5550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亲子鉴定</a:t>
              </a:r>
              <a:endPara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44910" y="1331645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不溶于酒精溶液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855" y="1939925"/>
            <a:ext cx="1039050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不溶于酒精溶液，但细胞中某些蛋白质则溶于酒精。利用这一原理，可初步分离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与蛋白质。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0726" y="626969"/>
            <a:ext cx="4195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lang="en-US" altLang="zh-CN" sz="2800" b="1" smtClean="0"/>
              <a:t>DNA</a:t>
            </a:r>
            <a:r>
              <a:rPr lang="zh-CN" altLang="en-US" sz="2800" b="1" smtClean="0"/>
              <a:t>粗提取的原理</a:t>
            </a:r>
            <a:endParaRPr lang="zh-CN" altLang="en-US" sz="2800" b="1" smtClean="0"/>
          </a:p>
        </p:txBody>
      </p:sp>
      <p:sp>
        <p:nvSpPr>
          <p:cNvPr id="11" name="矩形 10"/>
          <p:cNvSpPr/>
          <p:nvPr/>
        </p:nvSpPr>
        <p:spPr>
          <a:xfrm>
            <a:off x="1714321" y="2942331"/>
            <a:ext cx="7186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在不同浓度的</a:t>
            </a:r>
            <a:r>
              <a:rPr lang="en-US" altLang="zh-CN" sz="2800" b="1" err="1" smtClean="0">
                <a:latin typeface="黑体" panose="02010609060101010101" pitchFamily="49" charset="-122"/>
                <a:ea typeface="黑体" panose="02010609060101010101" pitchFamily="49" charset="-122"/>
              </a:rPr>
              <a:t>NaCl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溶液中溶解度不同</a:t>
            </a:r>
            <a:endParaRPr lang="zh-CN" altLang="en-US" sz="2800" b="1"/>
          </a:p>
        </p:txBody>
      </p:sp>
      <p:pic>
        <p:nvPicPr>
          <p:cNvPr id="12" name="图片 11" descr="054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3191" t="59294" r="65538" b="20343"/>
          <a:stretch>
            <a:fillRect/>
          </a:stretch>
        </p:blipFill>
        <p:spPr bwMode="auto">
          <a:xfrm>
            <a:off x="8639175" y="3110865"/>
            <a:ext cx="3397885" cy="356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5322332" y="643747"/>
            <a:ext cx="4156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的溶解性和耐受性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135" y="3403600"/>
            <a:ext cx="616204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观察右图，尝试</a:t>
            </a:r>
            <a:r>
              <a:rPr lang="zh-CN" altLang="en-US" sz="2800" b="1" noProof="1" smtClean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r>
              <a:rPr lang="en-US" altLang="zh-CN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NaCl</a:t>
            </a:r>
            <a:endParaRPr lang="en-US" altLang="zh-CN" sz="2800" b="1" noProof="1" smtClean="0">
              <a:solidFill>
                <a:srgbClr val="0033CC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溶液中的溶解度曲线。</a:t>
            </a:r>
            <a:endParaRPr lang="zh-CN" altLang="en-US" sz="2800" b="1" noProof="1">
              <a:solidFill>
                <a:srgbClr val="0033CC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14500" y="4807585"/>
            <a:ext cx="612076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如何通过控制</a:t>
            </a:r>
            <a:r>
              <a:rPr lang="en-US" altLang="zh-CN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NaCl</a:t>
            </a:r>
            <a:r>
              <a:rPr lang="zh-CN" altLang="en-US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溶液的浓度使 </a:t>
            </a:r>
            <a:endParaRPr lang="en-US" altLang="zh-CN" sz="2800" b="1" noProof="1" smtClean="0">
              <a:solidFill>
                <a:srgbClr val="0033CC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DNA</a:t>
            </a:r>
            <a:r>
              <a:rPr lang="zh-CN" altLang="en-US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在盐溶液中</a:t>
            </a:r>
            <a:r>
              <a:rPr lang="zh-CN" altLang="en-US" sz="2800" b="1" noProof="1" smtClean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溶解或析出？</a:t>
            </a:r>
            <a:endParaRPr lang="zh-CN" altLang="en-US" sz="2800" b="1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1057" y="346600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任务：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0" grpId="0"/>
      <p:bldP spid="1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585" y="106045"/>
            <a:ext cx="106381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+mn-ea"/>
              </a:rPr>
              <a:t>资料：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当氯化钠的物质的量浓度为 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mol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／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的溶解度最大</a:t>
            </a:r>
            <a:endParaRPr lang="zh-CN" altLang="en-US" sz="2800">
              <a:solidFill>
                <a:srgbClr val="0033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600" y="1272540"/>
            <a:ext cx="618045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NaCl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溶液浓度低于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0.14 mol/L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的溶解度随</a:t>
            </a:r>
            <a:r>
              <a:rPr lang="en-US" altLang="zh-CN" sz="28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NaCl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溶液浓度的增加而逐渐降低；</a:t>
            </a:r>
            <a:r>
              <a:rPr lang="zh-CN" altLang="en-US" sz="2800" b="1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1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0.14 mol/L</a:t>
            </a:r>
            <a:r>
              <a:rPr lang="zh-CN" altLang="en-US" sz="2800" b="1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sz="2800" b="1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溶解度最小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；当</a:t>
            </a:r>
            <a:r>
              <a:rPr lang="en-US" altLang="zh-CN" sz="28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NaCl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溶液浓度继续增加时，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的溶解度又逐渐增大。 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620" y="4368165"/>
            <a:ext cx="24695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00B050"/>
                </a:solidFill>
                <a:latin typeface="+mn-ea"/>
              </a:rPr>
              <a:t>〖</a:t>
            </a:r>
            <a:r>
              <a:rPr lang="zh-CN" altLang="en-US" sz="2800" b="1" smtClean="0">
                <a:solidFill>
                  <a:srgbClr val="00B050"/>
                </a:solidFill>
                <a:latin typeface="+mn-ea"/>
              </a:rPr>
              <a:t>思考</a:t>
            </a:r>
            <a:r>
              <a:rPr lang="en-US" altLang="zh-CN" sz="2800" b="1" noProof="1" smtClean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en-US" altLang="zh-CN" sz="2800" b="1" smtClean="0">
                <a:solidFill>
                  <a:srgbClr val="00B050"/>
                </a:solidFill>
                <a:latin typeface="+mn-ea"/>
              </a:rPr>
              <a:t>〗 </a:t>
            </a:r>
            <a:endParaRPr lang="zh-CN" altLang="en-US" sz="28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1620" y="4946015"/>
            <a:ext cx="96196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如何通过控制</a:t>
            </a:r>
            <a:r>
              <a:rPr lang="en-US" altLang="zh-CN" sz="2800" b="1" err="1" smtClean="0">
                <a:solidFill>
                  <a:srgbClr val="0033CC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NaCl</a:t>
            </a:r>
            <a:r>
              <a:rPr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溶液的浓度使</a:t>
            </a:r>
            <a:r>
              <a:rPr lang="en-US" altLang="zh-CN" sz="2800" b="1" smtClean="0">
                <a:solidFill>
                  <a:srgbClr val="0033CC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在盐溶液中溶解或析出？</a:t>
            </a:r>
            <a:endParaRPr lang="zh-CN" altLang="en-US" sz="280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010" y="5697220"/>
            <a:ext cx="996632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先用</a:t>
            </a:r>
            <a:r>
              <a:rPr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2mol/L NaCl</a:t>
            </a: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溶液溶解</a:t>
            </a:r>
            <a:r>
              <a:rPr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，再加入蒸馏水，使其溶液浓度从</a:t>
            </a:r>
            <a:r>
              <a:rPr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2mol/L</a:t>
            </a: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下降到</a:t>
            </a:r>
            <a:r>
              <a:rPr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0.14 mol/L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在盐溶液中析出。</a:t>
            </a:r>
            <a:endParaRPr lang="zh-CN" altLang="en-US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 descr="054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3191" t="59294" r="65538" b="20343"/>
          <a:stretch>
            <a:fillRect/>
          </a:stretch>
        </p:blipFill>
        <p:spPr bwMode="auto">
          <a:xfrm>
            <a:off x="7244080" y="715010"/>
            <a:ext cx="4372610" cy="4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355600" y="535305"/>
            <a:ext cx="702691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r>
              <a:rPr lang="en-US" altLang="zh-CN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NaCl</a:t>
            </a:r>
            <a:r>
              <a:rPr lang="zh-CN" altLang="en-US" sz="2800" b="1" noProof="1" smtClean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溶液中的溶解度曲线。</a:t>
            </a:r>
            <a:endParaRPr lang="zh-CN" altLang="en-US" sz="2800" b="1" noProof="1">
              <a:solidFill>
                <a:srgbClr val="0033CC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852494" y="4407542"/>
            <a:ext cx="474816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228600" eaLnBrk="0" hangingPunct="0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和蛋白质进一步分离</a:t>
            </a:r>
            <a:endParaRPr lang="zh-CN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0064" y="1663632"/>
            <a:ext cx="9563449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酒精是一种常用有机溶剂，但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却不能溶于酒精（特别是</a:t>
            </a: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95</a:t>
            </a:r>
            <a:r>
              <a:rPr lang="zh-CN" altLang="en-US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％冷却酒精），但细胞中蛋白质可溶于酒精。</a:t>
            </a:r>
            <a:endParaRPr lang="en-US" altLang="zh-CN" sz="28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问：利用</a:t>
            </a:r>
            <a:r>
              <a:rPr lang="en-US" altLang="zh-CN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不溶于酒精的原理，可以达到什么目的？</a:t>
            </a:r>
            <a:endParaRPr lang="zh-CN" altLang="en-US" sz="2800" b="1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3397" y="998854"/>
            <a:ext cx="1728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00B050"/>
                </a:solidFill>
                <a:latin typeface="+mn-ea"/>
              </a:rPr>
              <a:t>〖</a:t>
            </a:r>
            <a:r>
              <a:rPr lang="zh-CN" altLang="en-US" sz="2800" b="1" smtClean="0">
                <a:solidFill>
                  <a:srgbClr val="00B050"/>
                </a:solidFill>
                <a:latin typeface="+mn-ea"/>
              </a:rPr>
              <a:t>思考</a:t>
            </a:r>
            <a:r>
              <a:rPr lang="en-US" altLang="zh-CN" sz="2800" b="1" smtClean="0">
                <a:solidFill>
                  <a:srgbClr val="00B050"/>
                </a:solidFill>
                <a:latin typeface="+mn-ea"/>
              </a:rPr>
              <a:t>〗 </a:t>
            </a:r>
            <a:endParaRPr lang="zh-CN" altLang="en-US" sz="2800">
              <a:solidFill>
                <a:srgbClr val="00B05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31921" y="719249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对酶、高温和洗涤剂的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耐受性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7188" y="1455689"/>
            <a:ext cx="94376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24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蛋白酶</a:t>
            </a:r>
            <a:r>
              <a:rPr lang="en-US" altLang="zh-CN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水解蛋白质，对</a:t>
            </a:r>
            <a:r>
              <a:rPr lang="en-US" altLang="zh-CN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没有影响。</a:t>
            </a:r>
            <a:endParaRPr lang="en-US" altLang="zh-CN" sz="24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②高温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—大多数</a:t>
            </a:r>
            <a:r>
              <a:rPr lang="zh-CN" altLang="en-US" sz="2400" b="1" u="sng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在60</a:t>
            </a:r>
            <a:r>
              <a:rPr lang="en-US" altLang="zh-CN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80℃时变性沉淀</a:t>
            </a:r>
            <a:r>
              <a:rPr lang="en-US" altLang="zh-CN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r>
              <a:rPr lang="zh-CN" altLang="en-US" sz="2400" b="1" u="sng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endParaRPr lang="en-US" altLang="zh-CN" sz="24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80℃以上才会变性。</a:t>
            </a:r>
            <a:endParaRPr lang="en-US" altLang="zh-CN" sz="24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sz="24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洗涤剂</a:t>
            </a:r>
            <a:r>
              <a:rPr lang="en-US" altLang="zh-CN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溶解细胞膜，</a:t>
            </a:r>
            <a:endParaRPr lang="en-US" altLang="zh-CN" sz="24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去除</a:t>
            </a:r>
            <a:r>
              <a:rPr lang="zh-CN" altLang="en-US" sz="2400" b="1" u="sng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en-US" altLang="zh-CN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b="1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但对</a:t>
            </a:r>
            <a:r>
              <a:rPr lang="en-US" altLang="zh-CN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400" b="1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没有影响。</a:t>
            </a:r>
            <a:endParaRPr lang="zh-CN" altLang="en-US" sz="24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8467" y="207779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蛋白质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82789" y="2104384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DNA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62599" y="374767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脂质、蛋白质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pic>
        <p:nvPicPr>
          <p:cNvPr id="19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6031865" y="2696210"/>
            <a:ext cx="5078095" cy="404431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07484" y="787758"/>
            <a:ext cx="2351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的鉴定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5205" y="1482647"/>
            <a:ext cx="878726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沸水浴条件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下，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遇</a:t>
            </a:r>
            <a:r>
              <a:rPr lang="zh-CN" altLang="en-US" sz="2800" b="1" smtClean="0">
                <a:solidFill>
                  <a:srgbClr val="50049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二苯胺试剂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会呈现</a:t>
            </a:r>
            <a:r>
              <a:rPr lang="zh-CN" altLang="en-US" sz="2800" b="1" smtClean="0">
                <a:solidFill>
                  <a:srgbClr val="50049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蓝色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，因此用二苯胺试剂鉴定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分子。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497897" y="2467937"/>
            <a:ext cx="5538757" cy="537095"/>
            <a:chOff x="2002946" y="1388844"/>
            <a:chExt cx="5538757" cy="537095"/>
          </a:xfrm>
        </p:grpSpPr>
        <p:grpSp>
          <p:nvGrpSpPr>
            <p:cNvPr id="3" name="Group 18"/>
            <p:cNvGrpSpPr/>
            <p:nvPr/>
          </p:nvGrpSpPr>
          <p:grpSpPr>
            <a:xfrm>
              <a:off x="2002946" y="1395104"/>
              <a:ext cx="2829031" cy="530835"/>
              <a:chOff x="1010" y="1634"/>
              <a:chExt cx="1206" cy="252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010" y="1636"/>
                <a:ext cx="409" cy="2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kumimoji="1" lang="en-US" altLang="zh-CN" sz="2800" b="1">
                    <a:solidFill>
                      <a:srgbClr val="00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DNA</a:t>
                </a:r>
                <a:endParaRPr kumimoji="1" lang="en-US" altLang="zh-CN" sz="2800" b="1">
                  <a:solidFill>
                    <a:srgbClr val="00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363" y="1638"/>
                <a:ext cx="409" cy="2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800" b="1">
                    <a:latin typeface="Georgia" panose="02040502050405020303" pitchFamily="18" charset="0"/>
                  </a:rPr>
                  <a:t>+</a:t>
                </a:r>
                <a:endParaRPr kumimoji="1" lang="en-US" altLang="zh-CN" sz="2800" b="1">
                  <a:latin typeface="Georgia" panose="02040502050405020303" pitchFamily="18" charset="0"/>
                </a:endParaRPr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1627" y="1634"/>
                <a:ext cx="589" cy="2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kumimoji="1" lang="zh-CN" altLang="en-US" sz="2800" b="1">
                    <a:solidFill>
                      <a:srgbClr val="00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二苯胺</a:t>
                </a:r>
                <a:endParaRPr kumimoji="1" lang="zh-CN" altLang="en-US" sz="2800" b="1">
                  <a:solidFill>
                    <a:srgbClr val="0033CC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4895326" y="1424689"/>
              <a:ext cx="1539030" cy="300037"/>
              <a:chOff x="2472" y="3793"/>
              <a:chExt cx="998" cy="136"/>
            </a:xfrm>
          </p:grpSpPr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2472" y="3929"/>
                <a:ext cx="9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4" y="3793"/>
                <a:ext cx="54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4800" b="1" kern="10">
                    <a:ln w="9525">
                      <a:noFill/>
                      <a:round/>
                    </a:ln>
                    <a:solidFill>
                      <a:srgbClr val="C00000"/>
                    </a:solidFill>
                    <a:effectLst>
                      <a:outerShdw dist="35921" dir="2700000" algn="ctr" rotWithShape="0">
                        <a:srgbClr val="C0C0C0">
                          <a:alpha val="79999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沸水浴</a:t>
                </a:r>
                <a:endParaRPr lang="zh-CN" altLang="en-US" sz="4800" b="1" kern="10">
                  <a:ln w="9525">
                    <a:noFill/>
                    <a:round/>
                  </a:ln>
                  <a:solidFill>
                    <a:srgbClr val="C00000"/>
                  </a:solidFill>
                  <a:effectLst>
                    <a:outerShdw dist="35921" dir="2700000" algn="ctr" rotWithShape="0">
                      <a:srgbClr val="C0C0C0">
                        <a:alpha val="79999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6478497" y="1388844"/>
              <a:ext cx="1063206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蓝色</a:t>
              </a:r>
              <a:endParaRPr kumimoji="1"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7" name="Picture 14" descr="pic_61433"/>
          <p:cNvPicPr>
            <a:picLocks noChangeAspect="1" noChangeArrowheads="1"/>
          </p:cNvPicPr>
          <p:nvPr/>
        </p:nvPicPr>
        <p:blipFill>
          <a:blip r:embed="rId1"/>
          <a:srcRect l="7218" t="8014" r="7529" b="13767"/>
          <a:stretch>
            <a:fillRect/>
          </a:stretch>
        </p:blipFill>
        <p:spPr bwMode="auto">
          <a:xfrm>
            <a:off x="3457575" y="3062605"/>
            <a:ext cx="4134485" cy="39376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0726" y="626969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r>
              <a:rPr lang="zh-CN" altLang="en-US" sz="2800" b="1" smtClean="0"/>
              <a:t>目的要求</a:t>
            </a:r>
            <a:endParaRPr lang="zh-CN" altLang="en-US" sz="2800" b="1" smtClean="0"/>
          </a:p>
        </p:txBody>
      </p:sp>
      <p:sp>
        <p:nvSpPr>
          <p:cNvPr id="5" name="矩形 4"/>
          <p:cNvSpPr/>
          <p:nvPr/>
        </p:nvSpPr>
        <p:spPr>
          <a:xfrm>
            <a:off x="1754037" y="1543977"/>
            <a:ext cx="8312990" cy="324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smtClean="0">
                <a:solidFill>
                  <a:srgbClr val="0033CC"/>
                </a:solidFill>
              </a:rPr>
              <a:t>1</a:t>
            </a:r>
            <a:r>
              <a:rPr lang="zh-CN" altLang="en-US" sz="2800" b="1" smtClean="0">
                <a:solidFill>
                  <a:srgbClr val="0033CC"/>
                </a:solidFill>
              </a:rPr>
              <a:t>、了解</a:t>
            </a:r>
            <a:r>
              <a:rPr lang="en-US" altLang="zh-CN" sz="2800" b="1" smtClean="0">
                <a:solidFill>
                  <a:srgbClr val="0033CC"/>
                </a:solidFill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</a:rPr>
              <a:t>的物理化学性质；理解</a:t>
            </a:r>
            <a:r>
              <a:rPr lang="en-US" altLang="zh-CN" sz="2800" b="1" smtClean="0">
                <a:solidFill>
                  <a:srgbClr val="0033CC"/>
                </a:solidFill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</a:rPr>
              <a:t>粗提取</a:t>
            </a:r>
            <a:endParaRPr lang="en-US" altLang="zh-CN" sz="2800" b="1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smtClean="0">
                <a:solidFill>
                  <a:srgbClr val="0033CC"/>
                </a:solidFill>
              </a:rPr>
              <a:t>      </a:t>
            </a:r>
            <a:r>
              <a:rPr lang="zh-CN" altLang="en-US" sz="2800" b="1" smtClean="0">
                <a:solidFill>
                  <a:srgbClr val="0033CC"/>
                </a:solidFill>
              </a:rPr>
              <a:t>和鉴定的原理</a:t>
            </a:r>
            <a:endParaRPr lang="en-US" altLang="zh-CN" sz="2800" b="1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smtClean="0">
                <a:solidFill>
                  <a:srgbClr val="0033CC"/>
                </a:solidFill>
              </a:rPr>
              <a:t>2</a:t>
            </a:r>
            <a:r>
              <a:rPr lang="zh-CN" altLang="en-US" sz="2800" b="1" smtClean="0">
                <a:solidFill>
                  <a:srgbClr val="0033CC"/>
                </a:solidFill>
              </a:rPr>
              <a:t>、学会</a:t>
            </a:r>
            <a:r>
              <a:rPr lang="en-US" altLang="zh-CN" sz="2800" b="1" smtClean="0">
                <a:solidFill>
                  <a:srgbClr val="0033CC"/>
                </a:solidFill>
              </a:rPr>
              <a:t>DNA</a:t>
            </a:r>
            <a:r>
              <a:rPr lang="zh-CN" altLang="en-US" sz="2800" b="1" smtClean="0">
                <a:solidFill>
                  <a:srgbClr val="0033CC"/>
                </a:solidFill>
              </a:rPr>
              <a:t>粗提取的方法以及利用二苯胺试剂</a:t>
            </a:r>
            <a:endParaRPr lang="en-US" altLang="zh-CN" sz="2800" b="1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smtClean="0">
                <a:solidFill>
                  <a:srgbClr val="0033CC"/>
                </a:solidFill>
              </a:rPr>
              <a:t>      </a:t>
            </a:r>
            <a:r>
              <a:rPr lang="zh-CN" altLang="en-US" sz="2800" b="1" smtClean="0">
                <a:solidFill>
                  <a:srgbClr val="0033CC"/>
                </a:solidFill>
              </a:rPr>
              <a:t>对</a:t>
            </a:r>
            <a:r>
              <a:rPr lang="en-US" altLang="zh-CN" sz="2800" b="1" smtClean="0">
                <a:solidFill>
                  <a:srgbClr val="0033CC"/>
                </a:solidFill>
              </a:rPr>
              <a:t>DNA </a:t>
            </a:r>
            <a:r>
              <a:rPr lang="zh-CN" altLang="en-US" sz="2800" b="1" smtClean="0">
                <a:solidFill>
                  <a:srgbClr val="0033CC"/>
                </a:solidFill>
              </a:rPr>
              <a:t>进行鉴定</a:t>
            </a:r>
            <a:endParaRPr lang="zh-CN" altLang="en-US" sz="2800" b="1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0726" y="44581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（四）材料用具</a:t>
            </a:r>
            <a:endParaRPr lang="zh-CN" altLang="en-US" sz="2800" b="1" smtClean="0"/>
          </a:p>
        </p:txBody>
      </p:sp>
      <p:sp>
        <p:nvSpPr>
          <p:cNvPr id="4" name="矩形 3"/>
          <p:cNvSpPr/>
          <p:nvPr/>
        </p:nvSpPr>
        <p:spPr>
          <a:xfrm>
            <a:off x="2000693" y="1745441"/>
            <a:ext cx="8954219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/>
              <a:t>     </a:t>
            </a:r>
            <a:r>
              <a:rPr lang="zh-CN" altLang="en-US" sz="2800" b="1" smtClean="0">
                <a:solidFill>
                  <a:srgbClr val="01660F"/>
                </a:solidFill>
              </a:rPr>
              <a:t>  </a:t>
            </a:r>
            <a:r>
              <a:rPr lang="zh-CN" altLang="en-US" sz="2800" b="1" smtClean="0">
                <a:solidFill>
                  <a:srgbClr val="01660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不同生物的组织中</a:t>
            </a:r>
            <a:r>
              <a:rPr lang="en-US" altLang="zh-CN" sz="2800" b="1" smtClean="0">
                <a:solidFill>
                  <a:srgbClr val="01660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1660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含量不同。在选取材料时，应本着</a:t>
            </a:r>
            <a:r>
              <a:rPr lang="en-US" altLang="zh-CN" sz="2800" b="1" smtClean="0">
                <a:solidFill>
                  <a:srgbClr val="01660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01660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含量高、材料易得、便于提取的原则。你认为如下提供的材料中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哪些不适合提取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？为什么？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0152" y="3362223"/>
            <a:ext cx="919575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defRPr/>
            </a:pPr>
            <a:r>
              <a:rPr lang="zh-CN" alt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供选材料：</a:t>
            </a:r>
            <a:r>
              <a:rPr lang="zh-CN" altLang="en-US" sz="24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（括号内为染色体条数）</a:t>
            </a:r>
            <a:endParaRPr lang="en-US" altLang="zh-CN" sz="2400" b="1" smtClean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Aft>
                <a:spcPct val="25000"/>
              </a:spcAft>
              <a:defRPr/>
            </a:pP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新鲜洋葱（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）、香蕉、菠菜（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）、菜花、、猕猴桃（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58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）；</a:t>
            </a:r>
            <a:endParaRPr lang="en-US" altLang="zh-CN" sz="24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Aft>
                <a:spcPct val="25000"/>
              </a:spcAft>
              <a:defRPr/>
            </a:pP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猪肝（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38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）、鱼卵、鸡血（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78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）、哺乳动物的成熟红细胞；</a:t>
            </a:r>
            <a:endParaRPr lang="zh-CN" altLang="en-US" sz="2400" b="1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Aft>
                <a:spcPct val="25000"/>
              </a:spcAft>
              <a:defRPr/>
            </a:pP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在液体培养基中培养的大肠杆菌（</a:t>
            </a:r>
            <a:r>
              <a:rPr lang="en-US" altLang="zh-CN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1917" y="5566460"/>
            <a:ext cx="9040481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30000"/>
              </a:spcAft>
              <a:defRPr/>
            </a:pP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原则上，凡是含有</a:t>
            </a:r>
            <a:r>
              <a:rPr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的生物材料都可以考虑</a:t>
            </a:r>
            <a:endParaRPr lang="zh-CN" altLang="en-US" sz="28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ct val="30000"/>
              </a:spcAft>
              <a:defRPr/>
            </a:pP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选用</a:t>
            </a:r>
            <a:r>
              <a:rPr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含量相对较高的生物组织，成功的可能性更大。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2324" y="1079104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1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、实验材料的选取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3366</Words>
  <Application>WPS 演示</Application>
  <PresentationFormat/>
  <Paragraphs>268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Wingdings</vt:lpstr>
      <vt:lpstr>华文新魏</vt:lpstr>
      <vt:lpstr>Batang</vt:lpstr>
      <vt:lpstr>Times New Roman</vt:lpstr>
      <vt:lpstr>黑体</vt:lpstr>
      <vt:lpstr>Calibri</vt:lpstr>
      <vt:lpstr>Georgia</vt:lpstr>
      <vt:lpstr>Arial Unicode MS</vt:lpstr>
      <vt:lpstr>华文中宋</vt:lpstr>
      <vt:lpstr>华文楷体</vt:lpstr>
      <vt:lpstr>汉仪舒圆黑简</vt:lpstr>
      <vt:lpstr>方正粗楷简体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刘华</cp:lastModifiedBy>
  <cp:revision>8</cp:revision>
  <cp:lastPrinted>2021-02-08T19:19:00Z</cp:lastPrinted>
  <dcterms:created xsi:type="dcterms:W3CDTF">2021-02-08T19:19:00Z</dcterms:created>
  <dcterms:modified xsi:type="dcterms:W3CDTF">2022-02-20T07:54:33Z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KSOProductBuildVer">
    <vt:lpwstr>2052-11.1.0.10314</vt:lpwstr>
  </property>
</Properties>
</file>