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56"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67.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2575" y="138430"/>
            <a:ext cx="4488815" cy="5803900"/>
          </a:xfrm>
          <a:prstGeom prst="rect">
            <a:avLst/>
          </a:prstGeom>
          <a:noFill/>
        </p:spPr>
        <p:txBody>
          <a:bodyPr wrap="square" rtlCol="0" anchor="t">
            <a:noAutofit/>
          </a:bodyPr>
          <a:p>
            <a:pPr indent="0" fontAlgn="auto">
              <a:lnSpc>
                <a:spcPct val="110000"/>
              </a:lnSpc>
            </a:pPr>
            <a:r>
              <a:rPr lang="en-US" altLang="zh-CN" sz="2800" b="1">
                <a:latin typeface="楷体" panose="02010609060101010101" charset="-122"/>
                <a:ea typeface="楷体" panose="02010609060101010101" charset="-122"/>
                <a:cs typeface="楷体" panose="02010609060101010101" charset="-122"/>
              </a:rPr>
              <a:t>    </a:t>
            </a:r>
            <a:r>
              <a:rPr lang="zh-CN" altLang="en-US" sz="2800" b="1">
                <a:latin typeface="楷体" panose="02010609060101010101" charset="-122"/>
                <a:ea typeface="楷体" panose="02010609060101010101" charset="-122"/>
                <a:cs typeface="楷体" panose="02010609060101010101" charset="-122"/>
              </a:rPr>
              <a:t>子孔</a:t>
            </a:r>
            <a:r>
              <a:rPr lang="zh-CN" altLang="en-US" sz="2800" b="1">
                <a:solidFill>
                  <a:srgbClr val="FF0000"/>
                </a:solidFill>
                <a:latin typeface="楷体" panose="02010609060101010101" charset="-122"/>
                <a:ea typeface="楷体" panose="02010609060101010101" charset="-122"/>
                <a:cs typeface="楷体" panose="02010609060101010101" charset="-122"/>
              </a:rPr>
              <a:t>当</a:t>
            </a:r>
            <a:r>
              <a:rPr lang="zh-CN" altLang="en-US" sz="2800" b="1">
                <a:latin typeface="楷体" panose="02010609060101010101" charset="-122"/>
                <a:ea typeface="楷体" panose="02010609060101010101" charset="-122"/>
                <a:cs typeface="楷体" panose="02010609060101010101" charset="-122"/>
              </a:rPr>
              <a:t>国，</a:t>
            </a:r>
            <a:r>
              <a:rPr lang="zh-CN" altLang="en-US" sz="2800" b="1">
                <a:solidFill>
                  <a:srgbClr val="FF0000"/>
                </a:solidFill>
                <a:latin typeface="楷体" panose="02010609060101010101" charset="-122"/>
                <a:ea typeface="楷体" panose="02010609060101010101" charset="-122"/>
                <a:cs typeface="楷体" panose="02010609060101010101" charset="-122"/>
              </a:rPr>
              <a:t>为</a:t>
            </a:r>
            <a:r>
              <a:rPr lang="zh-CN" altLang="en-US" sz="2800" b="1">
                <a:latin typeface="楷体" panose="02010609060101010101" charset="-122"/>
                <a:ea typeface="楷体" panose="02010609060101010101" charset="-122"/>
                <a:cs typeface="楷体" panose="02010609060101010101" charset="-122"/>
              </a:rPr>
              <a:t>载书，以位序，</a:t>
            </a:r>
            <a:r>
              <a:rPr lang="zh-CN" altLang="en-US" sz="2800" b="1">
                <a:solidFill>
                  <a:srgbClr val="FF0000"/>
                </a:solidFill>
                <a:latin typeface="楷体" panose="02010609060101010101" charset="-122"/>
                <a:ea typeface="楷体" panose="02010609060101010101" charset="-122"/>
                <a:cs typeface="楷体" panose="02010609060101010101" charset="-122"/>
              </a:rPr>
              <a:t>听</a:t>
            </a:r>
            <a:r>
              <a:rPr lang="zh-CN" altLang="en-US" sz="2800" b="1">
                <a:latin typeface="楷体" panose="02010609060101010101" charset="-122"/>
                <a:ea typeface="楷体" panose="02010609060101010101" charset="-122"/>
                <a:cs typeface="楷体" panose="02010609060101010101" charset="-122"/>
              </a:rPr>
              <a:t>政辟。大夫、诸司、</a:t>
            </a:r>
            <a:r>
              <a:rPr lang="zh-CN" altLang="en-US" sz="2800" b="1" u="sng">
                <a:solidFill>
                  <a:srgbClr val="FF0000"/>
                </a:solidFill>
                <a:latin typeface="楷体" panose="02010609060101010101" charset="-122"/>
                <a:ea typeface="楷体" panose="02010609060101010101" charset="-122"/>
                <a:cs typeface="楷体" panose="02010609060101010101" charset="-122"/>
              </a:rPr>
              <a:t>门子</a:t>
            </a:r>
            <a:r>
              <a:rPr lang="zh-CN" altLang="en-US" sz="2800" b="1">
                <a:latin typeface="楷体" panose="02010609060101010101" charset="-122"/>
                <a:ea typeface="楷体" panose="02010609060101010101" charset="-122"/>
                <a:cs typeface="楷体" panose="02010609060101010101" charset="-122"/>
              </a:rPr>
              <a:t>弗顺，将诛之。子产止之，请为之焚书。子孔不</a:t>
            </a:r>
            <a:r>
              <a:rPr lang="zh-CN" altLang="en-US" sz="2800" b="1">
                <a:solidFill>
                  <a:srgbClr val="FF0000"/>
                </a:solidFill>
                <a:latin typeface="楷体" panose="02010609060101010101" charset="-122"/>
                <a:ea typeface="楷体" panose="02010609060101010101" charset="-122"/>
                <a:cs typeface="楷体" panose="02010609060101010101" charset="-122"/>
              </a:rPr>
              <a:t>可</a:t>
            </a:r>
            <a:r>
              <a:rPr lang="zh-CN" altLang="en-US" sz="2800" b="1">
                <a:latin typeface="楷体" panose="02010609060101010101" charset="-122"/>
                <a:ea typeface="楷体" panose="02010609060101010101" charset="-122"/>
                <a:cs typeface="楷体" panose="02010609060101010101" charset="-122"/>
              </a:rPr>
              <a:t>，曰：“</a:t>
            </a:r>
            <a:r>
              <a:rPr lang="zh-CN" altLang="en-US" sz="2800" b="1" u="sng">
                <a:ln/>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为书以定国，众怒而焚之，是众为政也，国不亦难乎？</a:t>
            </a:r>
            <a:r>
              <a:rPr lang="zh-CN" altLang="en-US" sz="2800" b="1">
                <a:latin typeface="楷体" panose="02010609060101010101" charset="-122"/>
                <a:ea typeface="楷体" panose="02010609060101010101" charset="-122"/>
                <a:cs typeface="楷体" panose="02010609060101010101" charset="-122"/>
              </a:rPr>
              <a:t>”子产曰：“众怒难犯，专欲难成，合二难以安国，危之</a:t>
            </a:r>
            <a:r>
              <a:rPr lang="zh-CN" altLang="en-US" sz="2800" b="1">
                <a:solidFill>
                  <a:srgbClr val="FF0000"/>
                </a:solidFill>
                <a:latin typeface="楷体" panose="02010609060101010101" charset="-122"/>
                <a:ea typeface="楷体" panose="02010609060101010101" charset="-122"/>
                <a:cs typeface="楷体" panose="02010609060101010101" charset="-122"/>
              </a:rPr>
              <a:t>道</a:t>
            </a:r>
            <a:r>
              <a:rPr lang="zh-CN" altLang="en-US" sz="2800" b="1">
                <a:latin typeface="楷体" panose="02010609060101010101" charset="-122"/>
                <a:ea typeface="楷体" panose="02010609060101010101" charset="-122"/>
                <a:cs typeface="楷体" panose="02010609060101010101" charset="-122"/>
              </a:rPr>
              <a:t>也。不如焚书以安众，子得所欲，众亦得安，不亦可乎？专欲无成，犯众兴祸，子必</a:t>
            </a:r>
            <a:r>
              <a:rPr lang="zh-CN" altLang="en-US" sz="2800" b="1">
                <a:solidFill>
                  <a:srgbClr val="FF0000"/>
                </a:solidFill>
                <a:latin typeface="楷体" panose="02010609060101010101" charset="-122"/>
                <a:ea typeface="楷体" panose="02010609060101010101" charset="-122"/>
                <a:cs typeface="楷体" panose="02010609060101010101" charset="-122"/>
              </a:rPr>
              <a:t>从</a:t>
            </a:r>
            <a:r>
              <a:rPr lang="zh-CN" altLang="en-US" sz="2800" b="1">
                <a:latin typeface="楷体" panose="02010609060101010101" charset="-122"/>
                <a:ea typeface="楷体" panose="02010609060101010101" charset="-122"/>
                <a:cs typeface="楷体" panose="02010609060101010101" charset="-122"/>
              </a:rPr>
              <a:t>之！”乃焚书于仓门之外，众而后定。</a:t>
            </a:r>
            <a:endParaRPr lang="zh-CN" altLang="en-US" sz="2800" b="1">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5292725" y="138430"/>
            <a:ext cx="6899275" cy="6554470"/>
          </a:xfrm>
          <a:prstGeom prst="rect">
            <a:avLst/>
          </a:prstGeom>
          <a:noFill/>
        </p:spPr>
        <p:txBody>
          <a:bodyPr wrap="square" rtlCol="0" anchor="t">
            <a:spAutoFit/>
          </a:bodyPr>
          <a:p>
            <a:r>
              <a:rPr lang="en-US" altLang="zh-CN" sz="2800"/>
              <a:t>       </a:t>
            </a:r>
            <a:r>
              <a:rPr lang="zh-CN" altLang="en-US" sz="2800"/>
              <a:t>子孔</a:t>
            </a:r>
            <a:r>
              <a:rPr lang="zh-CN" altLang="en-US" sz="2800">
                <a:solidFill>
                  <a:srgbClr val="FF0000"/>
                </a:solidFill>
              </a:rPr>
              <a:t>掌握</a:t>
            </a:r>
            <a:r>
              <a:rPr lang="zh-CN" altLang="en-US" sz="2800"/>
              <a:t>政权，</a:t>
            </a:r>
            <a:r>
              <a:rPr lang="zh-CN" altLang="en-US" sz="2800">
                <a:solidFill>
                  <a:srgbClr val="FF0000"/>
                </a:solidFill>
              </a:rPr>
              <a:t>制作</a:t>
            </a:r>
            <a:r>
              <a:rPr lang="zh-CN" altLang="en-US" sz="2800"/>
              <a:t>盟书，来规定官员使各守其职，</a:t>
            </a:r>
            <a:r>
              <a:rPr lang="zh-CN" altLang="en-US" sz="2800">
                <a:solidFill>
                  <a:srgbClr val="FF0000"/>
                </a:solidFill>
              </a:rPr>
              <a:t>服从</a:t>
            </a:r>
            <a:r>
              <a:rPr lang="zh-CN" altLang="en-US" sz="2800"/>
              <a:t>执政的命令。大夫、各部门官员、</a:t>
            </a:r>
            <a:r>
              <a:rPr lang="zh-CN" altLang="en-US" sz="2800">
                <a:highlight>
                  <a:srgbClr val="FFFF00"/>
                </a:highlight>
              </a:rPr>
              <a:t>卿的嫡子</a:t>
            </a:r>
            <a:r>
              <a:rPr lang="zh-CN" altLang="en-US" sz="2800"/>
              <a:t>不肯听从，（子孔）准备诛杀不顺从的人。子产劝阻他，请他把盟书烧了。子孔不</a:t>
            </a:r>
            <a:r>
              <a:rPr lang="zh-CN" altLang="en-US" sz="2800">
                <a:solidFill>
                  <a:srgbClr val="FF0000"/>
                </a:solidFill>
              </a:rPr>
              <a:t>同意</a:t>
            </a:r>
            <a:r>
              <a:rPr lang="zh-CN" altLang="en-US" sz="2800"/>
              <a:t>，说：“</a:t>
            </a:r>
            <a:r>
              <a:rPr lang="zh-CN" altLang="en-US" sz="2800" b="1" u="sng">
                <a:ln/>
                <a:solidFill>
                  <a:schemeClr val="tx1"/>
                </a:solidFill>
                <a:effectLst>
                  <a:outerShdw blurRad="38100" dist="19050" dir="2700000" algn="tl" rotWithShape="0">
                    <a:schemeClr val="dk1">
                      <a:alpha val="40000"/>
                    </a:schemeClr>
                  </a:outerShdw>
                </a:effectLst>
                <a:highlight>
                  <a:srgbClr val="FFFF00"/>
                </a:highlight>
              </a:rPr>
              <a:t>制作盟书</a:t>
            </a:r>
            <a:r>
              <a:rPr lang="zh-CN" altLang="en-US" sz="2800" b="1" u="sng">
                <a:ln/>
                <a:solidFill>
                  <a:schemeClr val="tx1"/>
                </a:solidFill>
                <a:effectLst>
                  <a:outerShdw blurRad="38100" dist="19050" dir="2700000" algn="tl" rotWithShape="0">
                    <a:schemeClr val="dk1">
                      <a:alpha val="40000"/>
                    </a:schemeClr>
                  </a:outerShdw>
                </a:effectLst>
              </a:rPr>
              <a:t>是为了安定国家，（因为）众人发怒就烧了它，这就成了众人</a:t>
            </a:r>
            <a:r>
              <a:rPr lang="zh-CN" altLang="en-US" sz="2800" b="1" u="sng">
                <a:ln/>
                <a:solidFill>
                  <a:schemeClr val="tx1"/>
                </a:solidFill>
                <a:effectLst>
                  <a:outerShdw blurRad="38100" dist="19050" dir="2700000" algn="tl" rotWithShape="0">
                    <a:schemeClr val="dk1">
                      <a:alpha val="40000"/>
                    </a:schemeClr>
                  </a:outerShdw>
                </a:effectLst>
                <a:highlight>
                  <a:srgbClr val="FFFF00"/>
                </a:highlight>
              </a:rPr>
              <a:t>执政</a:t>
            </a:r>
            <a:r>
              <a:rPr lang="zh-CN" altLang="en-US" sz="2800" b="1" u="sng">
                <a:ln/>
                <a:solidFill>
                  <a:schemeClr val="tx1"/>
                </a:solidFill>
                <a:effectLst>
                  <a:outerShdw blurRad="38100" dist="19050" dir="2700000" algn="tl" rotWithShape="0">
                    <a:schemeClr val="dk1">
                      <a:alpha val="40000"/>
                    </a:schemeClr>
                  </a:outerShdw>
                </a:effectLst>
              </a:rPr>
              <a:t>了，国家不也</a:t>
            </a:r>
            <a:r>
              <a:rPr lang="zh-CN" altLang="en-US" sz="2800" b="1" u="sng">
                <a:ln/>
                <a:solidFill>
                  <a:schemeClr val="tx1"/>
                </a:solidFill>
                <a:effectLst>
                  <a:outerShdw blurRad="38100" dist="19050" dir="2700000" algn="tl" rotWithShape="0">
                    <a:schemeClr val="dk1">
                      <a:alpha val="40000"/>
                    </a:schemeClr>
                  </a:outerShdw>
                </a:effectLst>
                <a:highlight>
                  <a:srgbClr val="FFFF00"/>
                </a:highlight>
              </a:rPr>
              <a:t>很难治理</a:t>
            </a:r>
            <a:r>
              <a:rPr lang="zh-CN" altLang="en-US" sz="2800" b="1" u="sng">
                <a:ln/>
                <a:solidFill>
                  <a:schemeClr val="tx1"/>
                </a:solidFill>
                <a:effectLst>
                  <a:outerShdw blurRad="38100" dist="19050" dir="2700000" algn="tl" rotWithShape="0">
                    <a:schemeClr val="dk1">
                      <a:alpha val="40000"/>
                    </a:schemeClr>
                  </a:outerShdw>
                </a:effectLst>
              </a:rPr>
              <a:t>了吗？</a:t>
            </a:r>
            <a:r>
              <a:rPr lang="zh-CN" altLang="en-US" sz="2800"/>
              <a:t>”子产说：“众人的怒气难以触犯，专权的欲望难以实现，把两件难事合在一起来安定国家，这是危险的</a:t>
            </a:r>
            <a:r>
              <a:rPr lang="zh-CN" altLang="en-US" sz="2800">
                <a:solidFill>
                  <a:srgbClr val="FF0000"/>
                </a:solidFill>
              </a:rPr>
              <a:t>方法</a:t>
            </a:r>
            <a:r>
              <a:rPr lang="zh-CN" altLang="en-US" sz="2800"/>
              <a:t>。不如烧了盟书来安定众人，你得到了你所想要的，众人也得到安定，不也是可以的吗？专权的欲望不能达到，冒犯众人会引起祸患，你一定要</a:t>
            </a:r>
            <a:r>
              <a:rPr lang="zh-CN" altLang="en-US" sz="2800">
                <a:solidFill>
                  <a:srgbClr val="FF0000"/>
                </a:solidFill>
              </a:rPr>
              <a:t>听从</a:t>
            </a:r>
            <a:r>
              <a:rPr lang="zh-CN" altLang="en-US" sz="2800"/>
              <a:t>他们。”于是在仓门外焚毁盟书，众人这才安定下来。</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08575" y="179070"/>
            <a:ext cx="7083425" cy="6739255"/>
          </a:xfrm>
          <a:prstGeom prst="rect">
            <a:avLst/>
          </a:prstGeom>
          <a:noFill/>
        </p:spPr>
        <p:txBody>
          <a:bodyPr wrap="square" rtlCol="0" anchor="t">
            <a:spAutoFit/>
          </a:bodyPr>
          <a:p>
            <a:r>
              <a:rPr lang="en-US" altLang="zh-CN" sz="2400"/>
              <a:t>       </a:t>
            </a:r>
            <a:r>
              <a:rPr lang="zh-CN" altLang="en-US" sz="2400"/>
              <a:t>楚子囊救援郑国。十一月，诸侯的军队</a:t>
            </a:r>
            <a:r>
              <a:rPr lang="zh-CN" altLang="en-US" sz="2400">
                <a:solidFill>
                  <a:srgbClr val="FF0000"/>
                </a:solidFill>
              </a:rPr>
              <a:t>绕过</a:t>
            </a:r>
            <a:r>
              <a:rPr lang="zh-CN" altLang="en-US" sz="2400"/>
              <a:t>郑都</a:t>
            </a:r>
            <a:r>
              <a:rPr lang="zh-CN" altLang="en-US" sz="2400">
                <a:solidFill>
                  <a:srgbClr val="FF0000"/>
                </a:solidFill>
              </a:rPr>
              <a:t>向南开进</a:t>
            </a:r>
            <a:r>
              <a:rPr lang="zh-CN" altLang="en-US" sz="2400"/>
              <a:t>，到达阳陵。楚军不退。荀罃准备退兵，说：“现在我们避让楚军，楚军一定会骄傲，骄傲了就可以和他们交战了。”栾黡说：</a:t>
            </a:r>
            <a:r>
              <a:rPr lang="zh-CN" altLang="en-US" sz="2400" b="1" u="sng">
                <a:ln/>
                <a:solidFill>
                  <a:schemeClr val="tx1"/>
                </a:solidFill>
                <a:effectLst>
                  <a:outerShdw blurRad="38100" dist="19050" dir="2700000" algn="tl" rotWithShape="0">
                    <a:schemeClr val="dk1">
                      <a:alpha val="40000"/>
                    </a:schemeClr>
                  </a:outerShdw>
                </a:effectLst>
              </a:rPr>
              <a:t>“</a:t>
            </a:r>
            <a:r>
              <a:rPr lang="zh-CN" altLang="en-US" sz="2400" b="1" u="sng">
                <a:ln/>
                <a:solidFill>
                  <a:schemeClr val="tx1"/>
                </a:solidFill>
                <a:effectLst>
                  <a:outerShdw blurRad="38100" dist="19050" dir="2700000" algn="tl" rotWithShape="0">
                    <a:schemeClr val="dk1">
                      <a:alpha val="40000"/>
                    </a:schemeClr>
                  </a:outerShdw>
                </a:effectLst>
                <a:highlight>
                  <a:srgbClr val="FFFF00"/>
                </a:highlight>
              </a:rPr>
              <a:t>避让</a:t>
            </a:r>
            <a:r>
              <a:rPr lang="zh-CN" altLang="en-US" sz="2400" b="1" u="sng">
                <a:ln/>
                <a:solidFill>
                  <a:schemeClr val="tx1"/>
                </a:solidFill>
                <a:effectLst>
                  <a:outerShdw blurRad="38100" dist="19050" dir="2700000" algn="tl" rotWithShape="0">
                    <a:schemeClr val="dk1">
                      <a:alpha val="40000"/>
                    </a:schemeClr>
                  </a:outerShdw>
                </a:effectLst>
              </a:rPr>
              <a:t>楚国，</a:t>
            </a:r>
            <a:r>
              <a:rPr lang="zh-CN" altLang="en-US" sz="2400" b="1" u="sng">
                <a:ln/>
                <a:solidFill>
                  <a:schemeClr val="tx1"/>
                </a:solidFill>
                <a:effectLst>
                  <a:outerShdw blurRad="38100" dist="19050" dir="2700000" algn="tl" rotWithShape="0">
                    <a:schemeClr val="dk1">
                      <a:alpha val="40000"/>
                    </a:schemeClr>
                  </a:outerShdw>
                </a:effectLst>
                <a:highlight>
                  <a:srgbClr val="FFFF00"/>
                </a:highlight>
              </a:rPr>
              <a:t>是晋国的耻辱</a:t>
            </a:r>
            <a:r>
              <a:rPr lang="zh-CN" altLang="en-US" sz="2400" b="1" u="sng">
                <a:ln/>
                <a:solidFill>
                  <a:schemeClr val="tx1"/>
                </a:solidFill>
                <a:effectLst>
                  <a:outerShdw blurRad="38100" dist="19050" dir="2700000" algn="tl" rotWithShape="0">
                    <a:schemeClr val="dk1">
                      <a:alpha val="40000"/>
                    </a:schemeClr>
                  </a:outerShdw>
                </a:effectLst>
              </a:rPr>
              <a:t>。</a:t>
            </a:r>
            <a:r>
              <a:rPr lang="zh-CN" altLang="en-US" sz="2400" b="1" u="sng">
                <a:ln/>
                <a:solidFill>
                  <a:schemeClr val="tx1"/>
                </a:solidFill>
                <a:effectLst>
                  <a:outerShdw blurRad="38100" dist="19050" dir="2700000" algn="tl" rotWithShape="0">
                    <a:schemeClr val="dk1">
                      <a:alpha val="40000"/>
                    </a:schemeClr>
                  </a:outerShdw>
                </a:effectLst>
                <a:highlight>
                  <a:srgbClr val="FFFF00"/>
                </a:highlight>
              </a:rPr>
              <a:t>会合</a:t>
            </a:r>
            <a:r>
              <a:rPr lang="zh-CN" altLang="en-US" sz="2400" b="1" u="sng">
                <a:ln/>
                <a:solidFill>
                  <a:schemeClr val="tx1"/>
                </a:solidFill>
                <a:effectLst>
                  <a:outerShdw blurRad="38100" dist="19050" dir="2700000" algn="tl" rotWithShape="0">
                    <a:schemeClr val="dk1">
                      <a:alpha val="40000"/>
                    </a:schemeClr>
                  </a:outerShdw>
                </a:effectLst>
              </a:rPr>
              <a:t>诸侯却增加耻辱，我要单独</a:t>
            </a:r>
            <a:r>
              <a:rPr lang="zh-CN" altLang="en-US" sz="2400" b="1" u="sng">
                <a:ln/>
                <a:solidFill>
                  <a:schemeClr val="tx1"/>
                </a:solidFill>
                <a:effectLst>
                  <a:outerShdw blurRad="38100" dist="19050" dir="2700000" algn="tl" rotWithShape="0">
                    <a:schemeClr val="dk1">
                      <a:alpha val="40000"/>
                    </a:schemeClr>
                  </a:outerShdw>
                </a:effectLst>
                <a:highlight>
                  <a:srgbClr val="FFFF00"/>
                </a:highlight>
              </a:rPr>
              <a:t>进军</a:t>
            </a:r>
            <a:r>
              <a:rPr lang="zh-CN" altLang="en-US" sz="2400" b="1" u="sng">
                <a:ln/>
                <a:solidFill>
                  <a:schemeClr val="tx1"/>
                </a:solidFill>
                <a:effectLst>
                  <a:outerShdw blurRad="38100" dist="19050" dir="2700000" algn="tl" rotWithShape="0">
                    <a:schemeClr val="dk1">
                      <a:alpha val="40000"/>
                    </a:schemeClr>
                  </a:outerShdw>
                </a:effectLst>
              </a:rPr>
              <a:t>。</a:t>
            </a:r>
            <a:r>
              <a:rPr lang="zh-CN" altLang="en-US" sz="2400"/>
              <a:t>”军队于是前进。己亥，与楚军夹着颍水扎营。郑子蟜说：“诸侯都已经</a:t>
            </a:r>
            <a:r>
              <a:rPr lang="zh-CN" altLang="en-US" sz="2400">
                <a:solidFill>
                  <a:srgbClr val="FF0000"/>
                </a:solidFill>
              </a:rPr>
              <a:t>作好了（撤回的）准备</a:t>
            </a:r>
            <a:r>
              <a:rPr lang="zh-CN" altLang="en-US" sz="2400"/>
              <a:t>，一定不会和楚国交战。</a:t>
            </a:r>
            <a:r>
              <a:rPr lang="zh-CN" altLang="en-US" sz="2400">
                <a:solidFill>
                  <a:srgbClr val="FF0000"/>
                </a:solidFill>
              </a:rPr>
              <a:t>顺从</a:t>
            </a:r>
            <a:r>
              <a:rPr lang="zh-CN" altLang="en-US" sz="2400"/>
              <a:t>他们（他们）将</a:t>
            </a:r>
            <a:r>
              <a:rPr lang="zh-CN" altLang="en-US" sz="2400">
                <a:solidFill>
                  <a:srgbClr val="FF0000"/>
                </a:solidFill>
              </a:rPr>
              <a:t>退兵</a:t>
            </a:r>
            <a:r>
              <a:rPr lang="zh-CN" altLang="en-US" sz="2400"/>
              <a:t>，不顺从他们他们也将退兵。诸侯退走，楚军必然包围我国。同样是要退兵，不如顺从楚国，也让楚国退兵。” 夜间渡过颍水，与楚国人结盟。栾黡想攻打郑军，荀罃不同意，说：“我们的确不能够抵御楚国，又不能够庇护郑国，郑国有什么罪？不如把这份怨恨让给楚国而回兵。现在攻打郑国的军队，楚国必定会救援他们，</a:t>
            </a:r>
            <a:r>
              <a:rPr lang="zh-CN" altLang="en-US" sz="2400">
                <a:solidFill>
                  <a:srgbClr val="FF0000"/>
                </a:solidFill>
              </a:rPr>
              <a:t>交战如果不能取胜，就会被诸侯嘲笑。取得胜利没有绝对把握，不如回去吧！</a:t>
            </a:r>
            <a:r>
              <a:rPr lang="zh-CN" altLang="en-US" sz="2400"/>
              <a:t>”丁未，诸侯的军队回兵，侵袭了郑国北部边境后回国。楚国人也退回。</a:t>
            </a:r>
            <a:endParaRPr lang="zh-CN" altLang="en-US" sz="2400"/>
          </a:p>
        </p:txBody>
      </p:sp>
      <p:sp>
        <p:nvSpPr>
          <p:cNvPr id="6" name="文本框 5"/>
          <p:cNvSpPr txBox="1"/>
          <p:nvPr/>
        </p:nvSpPr>
        <p:spPr>
          <a:xfrm>
            <a:off x="84455" y="118745"/>
            <a:ext cx="4685030" cy="6739255"/>
          </a:xfrm>
          <a:prstGeom prst="rect">
            <a:avLst/>
          </a:prstGeom>
          <a:noFill/>
        </p:spPr>
        <p:txBody>
          <a:bodyPr wrap="square" rtlCol="0" anchor="t">
            <a:spAutoFit/>
          </a:bodyPr>
          <a:p>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楚子囊救郑。十一月，诸侯之师</a:t>
            </a:r>
            <a:r>
              <a:rPr lang="zh-CN" altLang="en-US" sz="2400">
                <a:solidFill>
                  <a:srgbClr val="FF0000"/>
                </a:solidFill>
                <a:latin typeface="楷体" panose="02010609060101010101" charset="-122"/>
                <a:ea typeface="楷体" panose="02010609060101010101" charset="-122"/>
                <a:cs typeface="楷体" panose="02010609060101010101" charset="-122"/>
              </a:rPr>
              <a:t>还</a:t>
            </a:r>
            <a:r>
              <a:rPr lang="zh-CN" altLang="en-US" sz="2400">
                <a:latin typeface="楷体" panose="02010609060101010101" charset="-122"/>
                <a:ea typeface="楷体" panose="02010609060101010101" charset="-122"/>
                <a:cs typeface="楷体" panose="02010609060101010101" charset="-122"/>
              </a:rPr>
              <a:t>郑而</a:t>
            </a:r>
            <a:r>
              <a:rPr lang="zh-CN" altLang="en-US" sz="2400">
                <a:solidFill>
                  <a:srgbClr val="FF0000"/>
                </a:solidFill>
                <a:latin typeface="楷体" panose="02010609060101010101" charset="-122"/>
                <a:ea typeface="楷体" panose="02010609060101010101" charset="-122"/>
                <a:cs typeface="楷体" panose="02010609060101010101" charset="-122"/>
              </a:rPr>
              <a:t>南</a:t>
            </a:r>
            <a:r>
              <a:rPr lang="zh-CN" altLang="en-US" sz="2400">
                <a:latin typeface="楷体" panose="02010609060101010101" charset="-122"/>
                <a:ea typeface="楷体" panose="02010609060101010101" charset="-122"/>
                <a:cs typeface="楷体" panose="02010609060101010101" charset="-122"/>
              </a:rPr>
              <a:t>，至于阳陵。楚师不退。知武子</a:t>
            </a:r>
            <a:r>
              <a:rPr lang="zh-CN" altLang="en-US" sz="2400" baseline="30000">
                <a:latin typeface="楷体" panose="02010609060101010101" charset="-122"/>
                <a:ea typeface="楷体" panose="02010609060101010101" charset="-122"/>
                <a:cs typeface="楷体" panose="02010609060101010101" charset="-122"/>
              </a:rPr>
              <a:t>①</a:t>
            </a:r>
            <a:r>
              <a:rPr lang="zh-CN" altLang="en-US" sz="2400">
                <a:latin typeface="楷体" panose="02010609060101010101" charset="-122"/>
                <a:ea typeface="楷体" panose="02010609060101010101" charset="-122"/>
                <a:cs typeface="楷体" panose="02010609060101010101" charset="-122"/>
              </a:rPr>
              <a:t>欲退，曰：“今我</a:t>
            </a:r>
            <a:r>
              <a:rPr lang="zh-CN" altLang="en-US" sz="2400" b="1">
                <a:solidFill>
                  <a:srgbClr val="FF0000"/>
                </a:solidFill>
                <a:latin typeface="楷体" panose="02010609060101010101" charset="-122"/>
                <a:ea typeface="楷体" panose="02010609060101010101" charset="-122"/>
                <a:cs typeface="楷体" panose="02010609060101010101" charset="-122"/>
              </a:rPr>
              <a:t>逃</a:t>
            </a:r>
            <a:r>
              <a:rPr lang="zh-CN" altLang="en-US" sz="2400">
                <a:latin typeface="楷体" panose="02010609060101010101" charset="-122"/>
                <a:ea typeface="楷体" panose="02010609060101010101" charset="-122"/>
                <a:cs typeface="楷体" panose="02010609060101010101" charset="-122"/>
              </a:rPr>
              <a:t>楚，楚必骄，骄则可与战矣。”栾黡曰：“</a:t>
            </a:r>
            <a:r>
              <a:rPr lang="zh-CN" altLang="en-US" sz="2400" b="1" u="sng">
                <a:latin typeface="楷体" panose="02010609060101010101" charset="-122"/>
                <a:ea typeface="楷体" panose="02010609060101010101" charset="-122"/>
                <a:cs typeface="楷体" panose="02010609060101010101" charset="-122"/>
              </a:rPr>
              <a:t>逃楚，晋之耻也，合诸侯以益耻，我将独进</a:t>
            </a:r>
            <a:r>
              <a:rPr lang="zh-CN" altLang="en-US" sz="2400" b="1">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”师遂进。己亥，与楚师夹颍而军。子蟜</a:t>
            </a:r>
            <a:r>
              <a:rPr lang="zh-CN" altLang="en-US" sz="2400" baseline="30000">
                <a:latin typeface="楷体" panose="02010609060101010101" charset="-122"/>
                <a:ea typeface="楷体" panose="02010609060101010101" charset="-122"/>
                <a:cs typeface="楷体" panose="02010609060101010101" charset="-122"/>
              </a:rPr>
              <a:t>②</a:t>
            </a:r>
            <a:r>
              <a:rPr lang="zh-CN" altLang="en-US" sz="2400">
                <a:latin typeface="楷体" panose="02010609060101010101" charset="-122"/>
                <a:ea typeface="楷体" panose="02010609060101010101" charset="-122"/>
                <a:cs typeface="楷体" panose="02010609060101010101" charset="-122"/>
              </a:rPr>
              <a:t>曰：“诸侯既有</a:t>
            </a:r>
            <a:r>
              <a:rPr lang="zh-CN" altLang="en-US" sz="2400">
                <a:solidFill>
                  <a:srgbClr val="FF0000"/>
                </a:solidFill>
                <a:latin typeface="楷体" panose="02010609060101010101" charset="-122"/>
                <a:ea typeface="楷体" panose="02010609060101010101" charset="-122"/>
                <a:cs typeface="楷体" panose="02010609060101010101" charset="-122"/>
              </a:rPr>
              <a:t>成行</a:t>
            </a:r>
            <a:r>
              <a:rPr lang="zh-CN" altLang="en-US" sz="2400">
                <a:latin typeface="楷体" panose="02010609060101010101" charset="-122"/>
                <a:ea typeface="楷体" panose="02010609060101010101" charset="-122"/>
                <a:cs typeface="楷体" panose="02010609060101010101" charset="-122"/>
              </a:rPr>
              <a:t>，必不战矣。</a:t>
            </a:r>
            <a:r>
              <a:rPr lang="zh-CN" altLang="en-US" sz="2400">
                <a:solidFill>
                  <a:srgbClr val="FF0000"/>
                </a:solidFill>
                <a:latin typeface="楷体" panose="02010609060101010101" charset="-122"/>
                <a:ea typeface="楷体" panose="02010609060101010101" charset="-122"/>
                <a:cs typeface="楷体" panose="02010609060101010101" charset="-122"/>
              </a:rPr>
              <a:t>从</a:t>
            </a:r>
            <a:r>
              <a:rPr lang="zh-CN" altLang="en-US" sz="2400">
                <a:latin typeface="楷体" panose="02010609060101010101" charset="-122"/>
                <a:ea typeface="楷体" panose="02010609060101010101" charset="-122"/>
                <a:cs typeface="楷体" panose="02010609060101010101" charset="-122"/>
              </a:rPr>
              <a:t>之将</a:t>
            </a:r>
            <a:r>
              <a:rPr lang="zh-CN" altLang="en-US" sz="2400">
                <a:solidFill>
                  <a:srgbClr val="FF0000"/>
                </a:solidFill>
                <a:latin typeface="楷体" panose="02010609060101010101" charset="-122"/>
                <a:ea typeface="楷体" panose="02010609060101010101" charset="-122"/>
                <a:cs typeface="楷体" panose="02010609060101010101" charset="-122"/>
              </a:rPr>
              <a:t>退</a:t>
            </a:r>
            <a:r>
              <a:rPr lang="zh-CN" altLang="en-US" sz="2400">
                <a:latin typeface="楷体" panose="02010609060101010101" charset="-122"/>
                <a:ea typeface="楷体" panose="02010609060101010101" charset="-122"/>
                <a:cs typeface="楷体" panose="02010609060101010101" charset="-122"/>
              </a:rPr>
              <a:t>，不从亦退。</a:t>
            </a:r>
            <a:r>
              <a:rPr lang="zh-CN" altLang="en-US" sz="2400">
                <a:solidFill>
                  <a:srgbClr val="FF0000"/>
                </a:solidFill>
                <a:latin typeface="楷体" panose="02010609060101010101" charset="-122"/>
                <a:ea typeface="楷体" panose="02010609060101010101" charset="-122"/>
                <a:cs typeface="楷体" panose="02010609060101010101" charset="-122"/>
              </a:rPr>
              <a:t>退</a:t>
            </a:r>
            <a:r>
              <a:rPr lang="zh-CN" altLang="en-US" sz="2400">
                <a:latin typeface="楷体" panose="02010609060101010101" charset="-122"/>
                <a:ea typeface="楷体" panose="02010609060101010101" charset="-122"/>
                <a:cs typeface="楷体" panose="02010609060101010101" charset="-122"/>
              </a:rPr>
              <a:t>，楚必围我。犹将退也，不如从楚，亦以退之。”宵涉颍，与楚人盟。栾黡欲伐郑师，荀罃不可，曰：“我实不能御楚，又不能庇郑，郑何罪？不如致怨焉而还。今伐其师，楚必救之。</a:t>
            </a:r>
            <a:r>
              <a:rPr lang="zh-CN" altLang="en-US" sz="2400">
                <a:solidFill>
                  <a:srgbClr val="FF0000"/>
                </a:solidFill>
                <a:latin typeface="楷体" panose="02010609060101010101" charset="-122"/>
                <a:ea typeface="楷体" panose="02010609060101010101" charset="-122"/>
                <a:cs typeface="楷体" panose="02010609060101010101" charset="-122"/>
              </a:rPr>
              <a:t>战而不克，为诸侯笑。克不可命，不如还也</a:t>
            </a:r>
            <a:r>
              <a:rPr lang="zh-CN" altLang="en-US" sz="2400">
                <a:latin typeface="楷体" panose="02010609060101010101" charset="-122"/>
                <a:ea typeface="楷体" panose="02010609060101010101" charset="-122"/>
                <a:cs typeface="楷体" panose="02010609060101010101" charset="-122"/>
              </a:rPr>
              <a:t>！”丁未，诸侯之师还，侵郑北</a:t>
            </a:r>
            <a:r>
              <a:rPr lang="zh-CN" altLang="en-US" sz="2400">
                <a:solidFill>
                  <a:srgbClr val="FF0000"/>
                </a:solidFill>
                <a:latin typeface="楷体" panose="02010609060101010101" charset="-122"/>
                <a:ea typeface="楷体" panose="02010609060101010101" charset="-122"/>
                <a:cs typeface="楷体" panose="02010609060101010101" charset="-122"/>
              </a:rPr>
              <a:t>鄙</a:t>
            </a:r>
            <a:r>
              <a:rPr lang="zh-CN" altLang="en-US" sz="2400">
                <a:latin typeface="楷体" panose="02010609060101010101" charset="-122"/>
                <a:ea typeface="楷体" panose="02010609060101010101" charset="-122"/>
                <a:cs typeface="楷体" panose="02010609060101010101" charset="-122"/>
              </a:rPr>
              <a:t>而归。楚人亦还。</a:t>
            </a:r>
            <a:endParaRPr lang="zh-CN" altLang="en-US" sz="24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4630420" cy="7108825"/>
          </a:xfrm>
          <a:prstGeom prst="rect">
            <a:avLst/>
          </a:prstGeom>
          <a:noFill/>
        </p:spPr>
        <p:txBody>
          <a:bodyPr wrap="square" rtlCol="0" anchor="t">
            <a:spAutoFit/>
          </a:bodyPr>
          <a:p>
            <a:r>
              <a:rPr lang="zh-CN" altLang="en-US" sz="2400" b="1">
                <a:latin typeface="楷体" panose="02010609060101010101" charset="-122"/>
                <a:ea typeface="楷体" panose="02010609060101010101" charset="-122"/>
                <a:cs typeface="楷体" panose="02010609060101010101" charset="-122"/>
              </a:rPr>
              <a:t>王叔陈生</a:t>
            </a:r>
            <a:r>
              <a:rPr lang="zh-CN" altLang="en-US" sz="2400" b="1" baseline="30000">
                <a:latin typeface="楷体" panose="02010609060101010101" charset="-122"/>
                <a:ea typeface="楷体" panose="02010609060101010101" charset="-122"/>
                <a:cs typeface="楷体" panose="02010609060101010101" charset="-122"/>
              </a:rPr>
              <a:t>③</a:t>
            </a:r>
            <a:r>
              <a:rPr lang="zh-CN" altLang="en-US" sz="2400" b="1">
                <a:latin typeface="楷体" panose="02010609060101010101" charset="-122"/>
                <a:ea typeface="楷体" panose="02010609060101010101" charset="-122"/>
                <a:cs typeface="楷体" panose="02010609060101010101" charset="-122"/>
              </a:rPr>
              <a:t>与伯舆争政。王</a:t>
            </a:r>
            <a:r>
              <a:rPr lang="zh-CN" altLang="en-US" sz="2400" b="1">
                <a:solidFill>
                  <a:srgbClr val="FF0000"/>
                </a:solidFill>
                <a:latin typeface="楷体" panose="02010609060101010101" charset="-122"/>
                <a:ea typeface="楷体" panose="02010609060101010101" charset="-122"/>
                <a:cs typeface="楷体" panose="02010609060101010101" charset="-122"/>
              </a:rPr>
              <a:t>右</a:t>
            </a:r>
            <a:r>
              <a:rPr lang="zh-CN" altLang="en-US" sz="2400" b="1">
                <a:latin typeface="楷体" panose="02010609060101010101" charset="-122"/>
                <a:ea typeface="楷体" panose="02010609060101010101" charset="-122"/>
                <a:cs typeface="楷体" panose="02010609060101010101" charset="-122"/>
              </a:rPr>
              <a:t>伯舆，王叔陈生怒而出</a:t>
            </a:r>
            <a:r>
              <a:rPr lang="zh-CN" altLang="en-US" sz="2400" b="1">
                <a:solidFill>
                  <a:srgbClr val="FF0000"/>
                </a:solidFill>
                <a:latin typeface="楷体" panose="02010609060101010101" charset="-122"/>
                <a:ea typeface="楷体" panose="02010609060101010101" charset="-122"/>
                <a:cs typeface="楷体" panose="02010609060101010101" charset="-122"/>
              </a:rPr>
              <a:t>奔</a:t>
            </a:r>
            <a:r>
              <a:rPr lang="zh-CN" altLang="en-US" sz="2400" b="1">
                <a:latin typeface="楷体" panose="02010609060101010101" charset="-122"/>
                <a:ea typeface="楷体" panose="02010609060101010101" charset="-122"/>
                <a:cs typeface="楷体" panose="02010609060101010101" charset="-122"/>
              </a:rPr>
              <a:t>。及河，王</a:t>
            </a:r>
            <a:r>
              <a:rPr lang="zh-CN" altLang="en-US" sz="2400" b="1">
                <a:solidFill>
                  <a:srgbClr val="FF0000"/>
                </a:solidFill>
                <a:latin typeface="楷体" panose="02010609060101010101" charset="-122"/>
                <a:ea typeface="楷体" panose="02010609060101010101" charset="-122"/>
                <a:cs typeface="楷体" panose="02010609060101010101" charset="-122"/>
              </a:rPr>
              <a:t>复之</a:t>
            </a:r>
            <a:r>
              <a:rPr lang="zh-CN" altLang="en-US" sz="2400" b="1">
                <a:latin typeface="楷体" panose="02010609060101010101" charset="-122"/>
                <a:ea typeface="楷体" panose="02010609060101010101" charset="-122"/>
                <a:cs typeface="楷体" panose="02010609060101010101" charset="-122"/>
              </a:rPr>
              <a:t>，杀史狡以</a:t>
            </a:r>
            <a:r>
              <a:rPr lang="zh-CN" altLang="en-US" sz="2400" b="1">
                <a:solidFill>
                  <a:srgbClr val="FF0000"/>
                </a:solidFill>
                <a:latin typeface="楷体" panose="02010609060101010101" charset="-122"/>
                <a:ea typeface="楷体" panose="02010609060101010101" charset="-122"/>
                <a:cs typeface="楷体" panose="02010609060101010101" charset="-122"/>
              </a:rPr>
              <a:t>说</a:t>
            </a:r>
            <a:r>
              <a:rPr lang="zh-CN" altLang="en-US" sz="2400" b="1">
                <a:latin typeface="楷体" panose="02010609060101010101" charset="-122"/>
                <a:ea typeface="楷体" panose="02010609060101010101" charset="-122"/>
                <a:cs typeface="楷体" panose="02010609060101010101" charset="-122"/>
              </a:rPr>
              <a:t>焉。不入，遂处之。晋侯使士匄</a:t>
            </a:r>
            <a:r>
              <a:rPr lang="zh-CN" altLang="en-US" sz="2400" b="1" baseline="30000">
                <a:latin typeface="楷体" panose="02010609060101010101" charset="-122"/>
                <a:ea typeface="楷体" panose="02010609060101010101" charset="-122"/>
                <a:cs typeface="楷体" panose="02010609060101010101" charset="-122"/>
              </a:rPr>
              <a:t>④</a:t>
            </a:r>
            <a:r>
              <a:rPr lang="zh-CN" altLang="en-US" sz="2400" b="1">
                <a:solidFill>
                  <a:srgbClr val="FF0000"/>
                </a:solidFill>
                <a:latin typeface="楷体" panose="02010609060101010101" charset="-122"/>
                <a:ea typeface="楷体" panose="02010609060101010101" charset="-122"/>
                <a:cs typeface="楷体" panose="02010609060101010101" charset="-122"/>
              </a:rPr>
              <a:t>平</a:t>
            </a:r>
            <a:r>
              <a:rPr lang="zh-CN" altLang="en-US" sz="2400" b="1">
                <a:latin typeface="楷体" panose="02010609060101010101" charset="-122"/>
                <a:ea typeface="楷体" panose="02010609060101010101" charset="-122"/>
                <a:cs typeface="楷体" panose="02010609060101010101" charset="-122"/>
              </a:rPr>
              <a:t>王室，王叔与伯舆讼焉。王叔之宰与伯舆之大夫瑕禽坐狱于王庭，士匄听之。王叔之宰曰：“筚门闺窦之人而皆陵其上，其难为上矣！”瑕禽曰：“</a:t>
            </a:r>
            <a:r>
              <a:rPr lang="zh-CN" altLang="en-US" sz="2400" b="1" u="wavyHeavy">
                <a:solidFill>
                  <a:schemeClr val="tx1"/>
                </a:solidFill>
                <a:uFillTx/>
                <a:latin typeface="楷体" panose="02010609060101010101" charset="-122"/>
                <a:ea typeface="楷体" panose="02010609060101010101" charset="-122"/>
                <a:cs typeface="楷体" panose="02010609060101010101" charset="-122"/>
              </a:rPr>
              <a:t>昔平王东迁吾七姓从王牲用备具王赖之而赐之骍旄之盟曰世世无失职</a:t>
            </a:r>
            <a:r>
              <a:rPr lang="zh-CN" altLang="en-US" sz="2400" b="1">
                <a:latin typeface="楷体" panose="02010609060101010101" charset="-122"/>
                <a:ea typeface="楷体" panose="02010609060101010101" charset="-122"/>
                <a:cs typeface="楷体" panose="02010609060101010101" charset="-122"/>
              </a:rPr>
              <a:t>若筚门闺窦,其能来东厎乎?且王何赖焉？今自王叔之相也，政以贿成，而刑放于</a:t>
            </a:r>
            <a:r>
              <a:rPr lang="zh-CN" altLang="en-US" sz="2400" b="1">
                <a:solidFill>
                  <a:srgbClr val="FF0000"/>
                </a:solidFill>
                <a:latin typeface="楷体" panose="02010609060101010101" charset="-122"/>
                <a:ea typeface="楷体" panose="02010609060101010101" charset="-122"/>
                <a:cs typeface="楷体" panose="02010609060101010101" charset="-122"/>
              </a:rPr>
              <a:t>宠</a:t>
            </a:r>
            <a:r>
              <a:rPr lang="zh-CN" altLang="en-US" sz="2400" b="1">
                <a:latin typeface="楷体" panose="02010609060101010101" charset="-122"/>
                <a:ea typeface="楷体" panose="02010609060101010101" charset="-122"/>
                <a:cs typeface="楷体" panose="02010609060101010101" charset="-122"/>
              </a:rPr>
              <a:t>，官之师旅，不胜其富。吾能无筚门闺窦乎？唯大国</a:t>
            </a:r>
            <a:r>
              <a:rPr lang="zh-CN" altLang="en-US" sz="2400" b="1">
                <a:solidFill>
                  <a:srgbClr val="FF0000"/>
                </a:solidFill>
                <a:latin typeface="楷体" panose="02010609060101010101" charset="-122"/>
                <a:ea typeface="楷体" panose="02010609060101010101" charset="-122"/>
                <a:cs typeface="楷体" panose="02010609060101010101" charset="-122"/>
              </a:rPr>
              <a:t>图</a:t>
            </a:r>
            <a:r>
              <a:rPr lang="zh-CN" altLang="en-US" sz="2400" b="1">
                <a:latin typeface="楷体" panose="02010609060101010101" charset="-122"/>
                <a:ea typeface="楷体" panose="02010609060101010101" charset="-122"/>
                <a:cs typeface="楷体" panose="02010609060101010101" charset="-122"/>
              </a:rPr>
              <a:t>之！下而</a:t>
            </a:r>
            <a:r>
              <a:rPr lang="zh-CN" altLang="en-US" sz="2400" b="1">
                <a:solidFill>
                  <a:srgbClr val="FF0000"/>
                </a:solidFill>
                <a:latin typeface="楷体" panose="02010609060101010101" charset="-122"/>
                <a:ea typeface="楷体" panose="02010609060101010101" charset="-122"/>
                <a:cs typeface="楷体" panose="02010609060101010101" charset="-122"/>
              </a:rPr>
              <a:t>无直</a:t>
            </a:r>
            <a:r>
              <a:rPr lang="zh-CN" altLang="en-US" sz="2400" b="1">
                <a:latin typeface="楷体" panose="02010609060101010101" charset="-122"/>
                <a:ea typeface="楷体" panose="02010609060101010101" charset="-122"/>
                <a:cs typeface="楷体" panose="02010609060101010101" charset="-122"/>
              </a:rPr>
              <a:t>，则何谓正矣？”范宣子曰：“天子所</a:t>
            </a:r>
            <a:r>
              <a:rPr lang="zh-CN" altLang="en-US" sz="2400" b="1">
                <a:solidFill>
                  <a:srgbClr val="FF0000"/>
                </a:solidFill>
                <a:latin typeface="楷体" panose="02010609060101010101" charset="-122"/>
                <a:ea typeface="楷体" panose="02010609060101010101" charset="-122"/>
                <a:cs typeface="楷体" panose="02010609060101010101" charset="-122"/>
              </a:rPr>
              <a:t>右</a:t>
            </a:r>
            <a:r>
              <a:rPr lang="zh-CN" altLang="en-US" sz="2400" b="1">
                <a:latin typeface="楷体" panose="02010609060101010101" charset="-122"/>
                <a:ea typeface="楷体" panose="02010609060101010101" charset="-122"/>
                <a:cs typeface="楷体" panose="02010609060101010101" charset="-122"/>
              </a:rPr>
              <a:t>，寡君亦右之；所</a:t>
            </a:r>
            <a:r>
              <a:rPr lang="zh-CN" altLang="en-US" sz="2400" b="1">
                <a:solidFill>
                  <a:srgbClr val="FF0000"/>
                </a:solidFill>
                <a:latin typeface="楷体" panose="02010609060101010101" charset="-122"/>
                <a:ea typeface="楷体" panose="02010609060101010101" charset="-122"/>
                <a:cs typeface="楷体" panose="02010609060101010101" charset="-122"/>
              </a:rPr>
              <a:t>左</a:t>
            </a:r>
            <a:r>
              <a:rPr lang="zh-CN" altLang="en-US" sz="2400" b="1">
                <a:latin typeface="楷体" panose="02010609060101010101" charset="-122"/>
                <a:ea typeface="楷体" panose="02010609060101010101" charset="-122"/>
                <a:cs typeface="楷体" panose="02010609060101010101" charset="-122"/>
              </a:rPr>
              <a:t>，亦左之。”使王叔与伯舆</a:t>
            </a:r>
            <a:r>
              <a:rPr lang="zh-CN" altLang="en-US" sz="2400" b="1">
                <a:solidFill>
                  <a:srgbClr val="FF0000"/>
                </a:solidFill>
                <a:latin typeface="楷体" panose="02010609060101010101" charset="-122"/>
                <a:ea typeface="楷体" panose="02010609060101010101" charset="-122"/>
                <a:cs typeface="楷体" panose="02010609060101010101" charset="-122"/>
              </a:rPr>
              <a:t>合要</a:t>
            </a:r>
            <a:r>
              <a:rPr lang="zh-CN" altLang="en-US" sz="2400" b="1">
                <a:latin typeface="楷体" panose="02010609060101010101" charset="-122"/>
                <a:ea typeface="楷体" panose="02010609060101010101" charset="-122"/>
                <a:cs typeface="楷体" panose="02010609060101010101" charset="-122"/>
              </a:rPr>
              <a:t>，王叔不能举其</a:t>
            </a:r>
            <a:r>
              <a:rPr lang="zh-CN" altLang="en-US" sz="2400" b="1">
                <a:solidFill>
                  <a:srgbClr val="FF0000"/>
                </a:solidFill>
                <a:latin typeface="楷体" panose="02010609060101010101" charset="-122"/>
                <a:ea typeface="楷体" panose="02010609060101010101" charset="-122"/>
                <a:cs typeface="楷体" panose="02010609060101010101" charset="-122"/>
              </a:rPr>
              <a:t>契</a:t>
            </a:r>
            <a:r>
              <a:rPr lang="zh-CN" altLang="en-US" sz="2400" b="1">
                <a:latin typeface="楷体" panose="02010609060101010101" charset="-122"/>
                <a:ea typeface="楷体" panose="02010609060101010101" charset="-122"/>
                <a:cs typeface="楷体" panose="02010609060101010101" charset="-122"/>
              </a:rPr>
              <a:t>。王叔奔晋。</a:t>
            </a:r>
            <a:endParaRPr lang="zh-CN" altLang="en-US" sz="2400" b="1">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4615815" y="0"/>
            <a:ext cx="7576185" cy="6739255"/>
          </a:xfrm>
          <a:prstGeom prst="rect">
            <a:avLst/>
          </a:prstGeom>
          <a:noFill/>
        </p:spPr>
        <p:txBody>
          <a:bodyPr wrap="square" rtlCol="0" anchor="t">
            <a:spAutoFit/>
          </a:bodyPr>
          <a:p>
            <a:r>
              <a:rPr lang="zh-CN" altLang="en-US" sz="2400"/>
              <a:t>王叔陈生与伯舆争夺政权。周灵王</a:t>
            </a:r>
            <a:r>
              <a:rPr lang="zh-CN" altLang="en-US" sz="2400">
                <a:solidFill>
                  <a:srgbClr val="FF0000"/>
                </a:solidFill>
              </a:rPr>
              <a:t>站在</a:t>
            </a:r>
            <a:r>
              <a:rPr lang="zh-CN" altLang="en-US" sz="2400"/>
              <a:t>伯舆</a:t>
            </a:r>
            <a:r>
              <a:rPr lang="zh-CN" altLang="en-US" sz="2400">
                <a:solidFill>
                  <a:srgbClr val="FF0000"/>
                </a:solidFill>
              </a:rPr>
              <a:t>一边</a:t>
            </a:r>
            <a:r>
              <a:rPr lang="zh-CN" altLang="en-US" sz="2400"/>
              <a:t>，王叔陈生发怒而</a:t>
            </a:r>
            <a:r>
              <a:rPr lang="zh-CN" altLang="en-US" sz="2400">
                <a:solidFill>
                  <a:srgbClr val="FF0000"/>
                </a:solidFill>
              </a:rPr>
              <a:t>逃离</a:t>
            </a:r>
            <a:r>
              <a:rPr lang="zh-CN" altLang="en-US" sz="2400"/>
              <a:t>。到达黄河边，周灵王</a:t>
            </a:r>
            <a:r>
              <a:rPr lang="zh-CN" altLang="en-US" sz="2400">
                <a:solidFill>
                  <a:srgbClr val="FF0000"/>
                </a:solidFill>
              </a:rPr>
              <a:t>请他回国</a:t>
            </a:r>
            <a:r>
              <a:rPr lang="zh-CN" altLang="en-US" sz="2400"/>
              <a:t>，并杀死史狡以</a:t>
            </a:r>
            <a:r>
              <a:rPr lang="zh-CN" altLang="en-US" sz="2400">
                <a:solidFill>
                  <a:srgbClr val="FF0000"/>
                </a:solidFill>
              </a:rPr>
              <a:t>让他高兴</a:t>
            </a:r>
            <a:r>
              <a:rPr lang="zh-CN" altLang="en-US" sz="2400"/>
              <a:t>。（王叔陈生）不肯回都，就住在黄河边。晋悼公派士匄</a:t>
            </a:r>
            <a:r>
              <a:rPr lang="zh-CN" altLang="en-US" sz="2400">
                <a:solidFill>
                  <a:srgbClr val="FF0000"/>
                </a:solidFill>
              </a:rPr>
              <a:t>调解</a:t>
            </a:r>
            <a:r>
              <a:rPr lang="zh-CN" altLang="en-US" sz="2400"/>
              <a:t>王室纠纷，王叔与伯舆提出诉讼。王叔的</a:t>
            </a:r>
            <a:r>
              <a:rPr lang="zh-CN" altLang="en-US" sz="2400">
                <a:solidFill>
                  <a:srgbClr val="FF0000"/>
                </a:solidFill>
                <a:highlight>
                  <a:srgbClr val="FFFF00"/>
                </a:highlight>
              </a:rPr>
              <a:t>家宰</a:t>
            </a:r>
            <a:r>
              <a:rPr lang="zh-CN" altLang="en-US" sz="2400"/>
              <a:t>与伯舆的大夫瑕禽在周王的朝廷上争讼，士匄听取他们的申诉。王叔的家宰说：“蓬门小户的卑贱人家却都要凌驾于他上面的人，上面的人就很难安定了。” 瑕禽说：“</a:t>
            </a:r>
            <a:r>
              <a:rPr lang="zh-CN" altLang="en-US" sz="2400" u="wavyHeavy">
                <a:solidFill>
                  <a:schemeClr val="tx1"/>
                </a:solidFill>
                <a:uFill>
                  <a:solidFill>
                    <a:srgbClr val="FF0000"/>
                  </a:solidFill>
                </a:uFill>
              </a:rPr>
              <a:t>往昔平王东迁，我们七姓大夫跟随平王，牺牲全都具备，平王依赖他们，赐给他们以骍牛为牲品的重盟，说：‘世世代代不要失去职守</a:t>
            </a:r>
            <a:r>
              <a:rPr lang="zh-CN" altLang="en-US" sz="2400"/>
              <a:t>。’如果是蓬门小户人家，他们能来到东方安居下来吗？而且天子依赖（他们）什么？现在自从王叔辅相天子后，政事依靠贿赂来完成，而任用</a:t>
            </a:r>
            <a:r>
              <a:rPr lang="zh-CN" altLang="en-US" sz="2400">
                <a:solidFill>
                  <a:srgbClr val="FF0000"/>
                </a:solidFill>
              </a:rPr>
              <a:t>宠臣</a:t>
            </a:r>
            <a:r>
              <a:rPr lang="zh-CN" altLang="en-US" sz="2400"/>
              <a:t>专施刑罚。各有关官员，不能承受他们的富足，我们能不落到蓬门小户的地步吗？请大国好好</a:t>
            </a:r>
            <a:r>
              <a:rPr lang="zh-CN" altLang="en-US" sz="2400">
                <a:solidFill>
                  <a:srgbClr val="FF0000"/>
                </a:solidFill>
              </a:rPr>
              <a:t>考虑</a:t>
            </a:r>
            <a:r>
              <a:rPr lang="zh-CN" altLang="en-US" sz="2400"/>
              <a:t>一下！在下面的人</a:t>
            </a:r>
            <a:r>
              <a:rPr lang="zh-CN" altLang="en-US" sz="2400">
                <a:solidFill>
                  <a:srgbClr val="FF0000"/>
                </a:solidFill>
              </a:rPr>
              <a:t>有理不能得到申诉</a:t>
            </a:r>
            <a:r>
              <a:rPr lang="zh-CN" altLang="en-US" sz="2400"/>
              <a:t>，那什么叫做公正呢？”士匄说：“天子所</a:t>
            </a:r>
            <a:r>
              <a:rPr lang="zh-CN" altLang="en-US" sz="2400">
                <a:solidFill>
                  <a:srgbClr val="FF0000"/>
                </a:solidFill>
              </a:rPr>
              <a:t>支持</a:t>
            </a:r>
            <a:r>
              <a:rPr lang="zh-CN" altLang="en-US" sz="2400"/>
              <a:t>的，寡君也支持。天子所</a:t>
            </a:r>
            <a:r>
              <a:rPr lang="zh-CN" altLang="en-US" sz="2400">
                <a:solidFill>
                  <a:srgbClr val="FF0000"/>
                </a:solidFill>
              </a:rPr>
              <a:t>反对</a:t>
            </a:r>
            <a:r>
              <a:rPr lang="zh-CN" altLang="en-US" sz="2400"/>
              <a:t>的，寡君也反对。”让王叔与伯舆</a:t>
            </a:r>
            <a:r>
              <a:rPr lang="zh-CN" altLang="en-US" sz="2400">
                <a:solidFill>
                  <a:srgbClr val="FF0000"/>
                </a:solidFill>
              </a:rPr>
              <a:t>相互对证</a:t>
            </a:r>
            <a:r>
              <a:rPr lang="zh-CN" altLang="en-US" sz="2400"/>
              <a:t>，王叔拿不出令人信服的</a:t>
            </a:r>
            <a:r>
              <a:rPr lang="zh-CN" altLang="en-US" sz="2400">
                <a:solidFill>
                  <a:srgbClr val="FF0000"/>
                </a:solidFill>
              </a:rPr>
              <a:t>证据</a:t>
            </a:r>
            <a:r>
              <a:rPr lang="zh-CN" altLang="en-US" sz="2400"/>
              <a:t>。王叔逃奔晋国。</a:t>
            </a:r>
            <a:endParaRPr lang="zh-CN" altLang="en-US" sz="2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518285" y="177800"/>
            <a:ext cx="9665335" cy="665543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176"/>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PP_MARK_KEY" val="e1f27c6b-9a7d-4491-a261-30340329e0ac"/>
  <p:tag name="COMMONDATA" val="eyJoZGlkIjoiZDE3Yjg5NTU4OTY1ODU4NTk1OGQ0ZjJkMTVjYTVhODg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Words>
  <Application>WPS 演示</Application>
  <PresentationFormat>宽屏</PresentationFormat>
  <Paragraphs>12</Paragraphs>
  <Slides>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Wingdings</vt:lpstr>
      <vt:lpstr>微软雅黑</vt:lpstr>
      <vt:lpstr>Arial Unicode MS</vt:lpstr>
      <vt:lpstr>Calibri</vt:lpstr>
      <vt:lpstr>楷体</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澈麻</cp:lastModifiedBy>
  <cp:revision>177</cp:revision>
  <dcterms:created xsi:type="dcterms:W3CDTF">2019-06-19T02:08:00Z</dcterms:created>
  <dcterms:modified xsi:type="dcterms:W3CDTF">2023-04-04T01:02:19Z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CFCF76F9D3F94749B97B63A55B858BA4_11</vt:lpwstr>
  </property>
</Properties>
</file>