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6" r:id="rId4"/>
    <p:sldId id="278" r:id="rId5"/>
    <p:sldId id="279" r:id="rId7"/>
    <p:sldId id="277"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57" r:id="rId23"/>
    <p:sldId id="258" r:id="rId24"/>
    <p:sldId id="260" r:id="rId25"/>
    <p:sldId id="259" r:id="rId26"/>
    <p:sldId id="261" r:id="rId27"/>
    <p:sldId id="267" r:id="rId28"/>
    <p:sldId id="269" r:id="rId29"/>
    <p:sldId id="268" r:id="rId30"/>
    <p:sldId id="270" r:id="rId31"/>
    <p:sldId id="264" r:id="rId32"/>
    <p:sldId id="265" r:id="rId33"/>
    <p:sldId id="266" r:id="rId34"/>
    <p:sldId id="263"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1BC0"/>
    <a:srgbClr val="FFFFFF"/>
    <a:srgbClr val="C4C4C4"/>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08"/>
        <p:guide pos="386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2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2023</a:t>
            </a:r>
            <a:r>
              <a:rPr lang="zh-CN" altLang="en-US"/>
              <a:t>武汉四调</a:t>
            </a:r>
            <a:endParaRPr lang="zh-CN" altLang="en-US"/>
          </a:p>
        </p:txBody>
      </p:sp>
      <p:sp>
        <p:nvSpPr>
          <p:cNvPr id="3" name="副标题 2"/>
          <p:cNvSpPr>
            <a:spLocks noGrp="1"/>
          </p:cNvSpPr>
          <p:nvPr>
            <p:ph type="subTitle" idx="1"/>
            <p:custDataLst>
              <p:tags r:id="rId2"/>
            </p:custDataLst>
          </p:nvPr>
        </p:nvSpPr>
        <p:spPr/>
        <p:txBody>
          <a:bodyPr/>
          <a:p>
            <a:r>
              <a:rPr lang="zh-CN" altLang="en-US"/>
              <a:t>语文</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8445" y="5088255"/>
            <a:ext cx="11555730" cy="4746625"/>
          </a:xfrm>
        </p:spPr>
        <p:txBody>
          <a:bodyPr/>
          <a:p>
            <a:pPr marL="0" indent="0">
              <a:buNone/>
            </a:pPr>
            <a:r>
              <a:rPr lang="en-US" altLang="zh-CN" sz="3200" b="1">
                <a:solidFill>
                  <a:srgbClr val="401BC0"/>
                </a:solidFill>
              </a:rPr>
              <a:t>9</a:t>
            </a:r>
            <a:r>
              <a:rPr lang="zh-CN" altLang="en-US" sz="3200" b="1">
                <a:solidFill>
                  <a:srgbClr val="401BC0"/>
                </a:solidFill>
              </a:rPr>
              <a:t>D．文末以婴儿能懂得母爱为例探讨宓子贱治理亶父的成功之道，认为劝勉他人、治理政事要赤心诚意才能感化人心。</a:t>
            </a:r>
            <a:endParaRPr lang="zh-CN" altLang="en-US" sz="3200" b="1">
              <a:solidFill>
                <a:srgbClr val="401BC0"/>
              </a:solidFill>
            </a:endParaRPr>
          </a:p>
        </p:txBody>
      </p:sp>
      <p:sp>
        <p:nvSpPr>
          <p:cNvPr id="100" name="文本框 99"/>
          <p:cNvSpPr txBox="1"/>
          <p:nvPr/>
        </p:nvSpPr>
        <p:spPr>
          <a:xfrm>
            <a:off x="401955" y="297815"/>
            <a:ext cx="11309350" cy="3239135"/>
          </a:xfrm>
          <a:prstGeom prst="rect">
            <a:avLst/>
          </a:prstGeom>
          <a:noFill/>
          <a:ln w="9525">
            <a:noFill/>
          </a:ln>
        </p:spPr>
        <p:txBody>
          <a:bodyPr>
            <a:noAutofit/>
          </a:bodyPr>
          <a:p>
            <a:pPr indent="266700"/>
            <a:r>
              <a:rPr lang="en-US" altLang="zh-CN" sz="4400" b="0">
                <a:solidFill>
                  <a:srgbClr val="000000"/>
                </a:solidFill>
                <a:ea typeface="楷体" panose="02010609060101010101" charset="-122"/>
              </a:rPr>
              <a:t>     </a:t>
            </a:r>
            <a:r>
              <a:rPr lang="zh-CN" sz="4400" b="0">
                <a:solidFill>
                  <a:srgbClr val="000000"/>
                </a:solidFill>
                <a:ea typeface="楷体" panose="02010609060101010101" charset="-122"/>
              </a:rPr>
              <a:t>三月婴儿，轩冕于前，弗知欲也；斧钺在后，弗知恶也；慈母之爱，谕焉。</a:t>
            </a:r>
            <a:r>
              <a:rPr lang="zh-CN" sz="4400" b="0">
                <a:solidFill>
                  <a:schemeClr val="tx1"/>
                </a:solidFill>
                <a:effectLst>
                  <a:outerShdw blurRad="38100" dist="19050" dir="2700000" algn="tl" rotWithShape="0">
                    <a:schemeClr val="dk1">
                      <a:alpha val="40000"/>
                    </a:schemeClr>
                  </a:outerShdw>
                </a:effectLst>
                <a:ea typeface="楷体" panose="02010609060101010101" charset="-122"/>
              </a:rPr>
              <a:t>诚也。故诚有诚乃合于情，精有精乃</a:t>
            </a:r>
            <a:r>
              <a:rPr lang="zh-CN" sz="4400" b="0">
                <a:solidFill>
                  <a:schemeClr val="tx1"/>
                </a:solidFill>
                <a:effectLst>
                  <a:outerShdw blurRad="38100" dist="19050" dir="2700000" algn="tl" rotWithShape="0">
                    <a:schemeClr val="dk1">
                      <a:alpha val="40000"/>
                    </a:schemeClr>
                  </a:outerShdw>
                </a:effectLst>
                <a:highlight>
                  <a:srgbClr val="FFFF00"/>
                </a:highlight>
                <a:ea typeface="楷体" panose="02010609060101010101" charset="-122"/>
              </a:rPr>
              <a:t>通于天</a:t>
            </a:r>
            <a:r>
              <a:rPr lang="zh-CN" sz="4400" b="0">
                <a:solidFill>
                  <a:srgbClr val="000000"/>
                </a:solidFill>
                <a:ea typeface="楷体" panose="02010609060101010101" charset="-122"/>
              </a:rPr>
              <a:t>。</a:t>
            </a:r>
            <a:r>
              <a:rPr lang="zh-CN" sz="4400" b="0" u="wavy">
                <a:solidFill>
                  <a:srgbClr val="000000"/>
                </a:solidFill>
                <a:ea typeface="楷体" panose="02010609060101010101" charset="-122"/>
              </a:rPr>
              <a:t>乃通于天</a:t>
            </a:r>
            <a:r>
              <a:rPr lang="zh-CN" sz="4400" b="0" u="wavy">
                <a:solidFill>
                  <a:srgbClr val="000000"/>
                </a:solidFill>
                <a:highlight>
                  <a:srgbClr val="FFFF00"/>
                </a:highlight>
                <a:ea typeface="楷体" panose="02010609060101010101" charset="-122"/>
              </a:rPr>
              <a:t>，</a:t>
            </a:r>
            <a:r>
              <a:rPr lang="zh-CN" sz="4400" b="0" u="wavy">
                <a:solidFill>
                  <a:srgbClr val="000000"/>
                </a:solidFill>
                <a:ea typeface="楷体" panose="02010609060101010101" charset="-122"/>
              </a:rPr>
              <a:t>水木石之性</a:t>
            </a:r>
            <a:r>
              <a:rPr lang="zh-CN" sz="4400" b="0" u="wavy">
                <a:solidFill>
                  <a:srgbClr val="000000"/>
                </a:solidFill>
                <a:highlight>
                  <a:srgbClr val="FFFF00"/>
                </a:highlight>
                <a:ea typeface="楷体" panose="02010609060101010101" charset="-122"/>
              </a:rPr>
              <a:t>，</a:t>
            </a:r>
            <a:r>
              <a:rPr lang="zh-CN" sz="4400" b="0" u="wavy">
                <a:solidFill>
                  <a:srgbClr val="000000"/>
                </a:solidFill>
                <a:ea typeface="楷体" panose="02010609060101010101" charset="-122"/>
              </a:rPr>
              <a:t>皆可动也</a:t>
            </a:r>
            <a:r>
              <a:rPr lang="zh-CN" sz="4400" b="0" u="wavy">
                <a:solidFill>
                  <a:srgbClr val="000000"/>
                </a:solidFill>
                <a:highlight>
                  <a:srgbClr val="FFFF00"/>
                </a:highlight>
                <a:ea typeface="楷体" panose="02010609060101010101" charset="-122"/>
              </a:rPr>
              <a:t>，</a:t>
            </a:r>
            <a:r>
              <a:rPr lang="zh-CN" sz="4400" b="0" u="wavy">
                <a:solidFill>
                  <a:srgbClr val="000000"/>
                </a:solidFill>
                <a:ea typeface="楷体" panose="02010609060101010101" charset="-122"/>
              </a:rPr>
              <a:t>又况于有血气者乎</a:t>
            </a:r>
            <a:r>
              <a:rPr lang="zh-CN" sz="4400" b="0">
                <a:solidFill>
                  <a:srgbClr val="000000"/>
                </a:solidFill>
                <a:ea typeface="楷体" panose="02010609060101010101" charset="-122"/>
              </a:rPr>
              <a:t>？故凡说与治之务莫若诚。听言哀者，不若见其哭也；听言怒者，不若见其斗也。说与治不诚，其动人心不神。</a:t>
            </a:r>
            <a:endParaRPr lang="zh-CN" altLang="en-US" sz="4400" b="0">
              <a:solidFill>
                <a:srgbClr val="000000"/>
              </a:solidFill>
              <a:ea typeface="楷体" panose="0201060906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3205" y="608330"/>
            <a:ext cx="11334115" cy="705485"/>
          </a:xfrm>
        </p:spPr>
        <p:txBody>
          <a:bodyPr>
            <a:normAutofit fontScale="90000"/>
          </a:bodyPr>
          <a:p>
            <a:r>
              <a:rPr lang="zh-CN" altLang="en-US"/>
              <a:t>1</a:t>
            </a:r>
            <a:r>
              <a:rPr lang="en-US" altLang="zh-CN"/>
              <a:t>1</a:t>
            </a:r>
            <a:r>
              <a:rPr lang="zh-CN" altLang="en-US"/>
              <a:t>.宓子贱能把亶父</a:t>
            </a:r>
            <a:r>
              <a:rPr lang="zh-CN" altLang="en-US">
                <a:solidFill>
                  <a:srgbClr val="401BC0"/>
                </a:solidFill>
              </a:rPr>
              <a:t>治理好</a:t>
            </a:r>
            <a:r>
              <a:rPr lang="zh-CN" altLang="en-US"/>
              <a:t>的</a:t>
            </a:r>
            <a:r>
              <a:rPr lang="zh-CN" altLang="en-US">
                <a:highlight>
                  <a:srgbClr val="FFFF00"/>
                </a:highlight>
              </a:rPr>
              <a:t>原因</a:t>
            </a:r>
            <a:r>
              <a:rPr lang="zh-CN" altLang="en-US"/>
              <a:t>有哪些？请简要概括。（3分）</a:t>
            </a:r>
            <a:endParaRPr lang="zh-CN" altLang="en-US"/>
          </a:p>
        </p:txBody>
      </p:sp>
      <p:sp>
        <p:nvSpPr>
          <p:cNvPr id="3" name="内容占位符 2"/>
          <p:cNvSpPr>
            <a:spLocks noGrp="1"/>
          </p:cNvSpPr>
          <p:nvPr>
            <p:ph idx="1"/>
          </p:nvPr>
        </p:nvSpPr>
        <p:spPr>
          <a:xfrm>
            <a:off x="335280" y="1907540"/>
            <a:ext cx="11242040" cy="4759325"/>
          </a:xfrm>
        </p:spPr>
        <p:txBody>
          <a:bodyPr/>
          <a:p>
            <a:pPr marL="0" indent="0">
              <a:buNone/>
            </a:pPr>
            <a:r>
              <a:rPr lang="zh-CN" altLang="en-US" sz="3600">
                <a:solidFill>
                  <a:srgbClr val="401BC0"/>
                </a:solidFill>
              </a:rPr>
              <a:t>①宓子贱实行了孔子“诚乎此者刑乎彼”的治理主张；</a:t>
            </a:r>
            <a:endParaRPr lang="zh-CN" altLang="en-US" sz="3600">
              <a:solidFill>
                <a:srgbClr val="401BC0"/>
              </a:solidFill>
            </a:endParaRPr>
          </a:p>
          <a:p>
            <a:pPr marL="0" indent="0">
              <a:buNone/>
            </a:pPr>
            <a:r>
              <a:rPr lang="zh-CN" altLang="en-US" sz="3600">
                <a:solidFill>
                  <a:srgbClr val="401BC0"/>
                </a:solidFill>
              </a:rPr>
              <a:t>②鲁国国君纳谏如流，让宓子贱全权治理；</a:t>
            </a:r>
            <a:endParaRPr lang="zh-CN" altLang="en-US" sz="3600">
              <a:solidFill>
                <a:srgbClr val="401BC0"/>
              </a:solidFill>
            </a:endParaRPr>
          </a:p>
          <a:p>
            <a:pPr marL="0" indent="0">
              <a:buNone/>
            </a:pPr>
            <a:r>
              <a:rPr lang="zh-CN" altLang="en-US" sz="3600">
                <a:solidFill>
                  <a:srgbClr val="401BC0"/>
                </a:solidFill>
              </a:rPr>
              <a:t>③宓子贱事先有所准备，能使鲁国国君领悟到自己的干扰使得宓子贱不能实行主张。</a:t>
            </a:r>
            <a:endParaRPr lang="zh-CN" altLang="en-US" sz="3600">
              <a:solidFill>
                <a:srgbClr val="401BC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6890" y="160655"/>
            <a:ext cx="11425555" cy="4759325"/>
          </a:xfrm>
        </p:spPr>
        <p:txBody>
          <a:bodyPr/>
          <a:p>
            <a:r>
              <a:rPr lang="zh-CN" altLang="en-US" sz="4400"/>
              <a:t>13．把文中画横线的句子翻译成现代汉语。</a:t>
            </a:r>
            <a:endParaRPr lang="zh-CN" altLang="en-US" sz="4400"/>
          </a:p>
          <a:p>
            <a:r>
              <a:rPr lang="zh-CN" altLang="en-US" sz="4400"/>
              <a:t>（1）勿以遇灾而惧，灾过而</a:t>
            </a:r>
            <a:r>
              <a:rPr lang="zh-CN" altLang="en-US" sz="4400">
                <a:solidFill>
                  <a:srgbClr val="401BC0"/>
                </a:solidFill>
                <a:effectLst>
                  <a:outerShdw blurRad="38100" dist="19050" dir="2700000" algn="tl" rotWithShape="0">
                    <a:schemeClr val="dk1">
                      <a:alpha val="40000"/>
                    </a:schemeClr>
                  </a:outerShdw>
                </a:effectLst>
              </a:rPr>
              <a:t>驰</a:t>
            </a:r>
            <a:r>
              <a:rPr lang="zh-CN" altLang="en-US" sz="4400"/>
              <a:t>，然后可以享天心，保天命。</a:t>
            </a:r>
            <a:endParaRPr lang="zh-CN" altLang="en-US" sz="4400"/>
          </a:p>
        </p:txBody>
      </p:sp>
      <p:cxnSp>
        <p:nvCxnSpPr>
          <p:cNvPr id="4" name="直接连接符 3"/>
          <p:cNvCxnSpPr/>
          <p:nvPr/>
        </p:nvCxnSpPr>
        <p:spPr>
          <a:xfrm>
            <a:off x="3697605" y="2001520"/>
            <a:ext cx="5086350" cy="336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267450" y="2272665"/>
            <a:ext cx="5080000" cy="1198880"/>
          </a:xfrm>
          <a:prstGeom prst="rect">
            <a:avLst/>
          </a:prstGeom>
          <a:noFill/>
          <a:ln w="9525">
            <a:noFill/>
          </a:ln>
        </p:spPr>
        <p:txBody>
          <a:bodyPr>
            <a:spAutoFit/>
          </a:bodyPr>
          <a:p>
            <a:pPr indent="0"/>
            <a:r>
              <a:rPr lang="zh-CN" sz="3600" b="1">
                <a:solidFill>
                  <a:srgbClr val="000000"/>
                </a:solidFill>
                <a:latin typeface="宋体" panose="02010600030101010101" pitchFamily="2" charset="-122"/>
                <a:cs typeface="Times New Roman" panose="02020603050405020304" charset="0"/>
              </a:rPr>
              <a:t>驰</a:t>
            </a:r>
            <a:r>
              <a:rPr lang="en-US" altLang="zh-CN" sz="3600" b="1">
                <a:solidFill>
                  <a:srgbClr val="000000"/>
                </a:solidFill>
                <a:latin typeface="宋体" panose="02010600030101010101" pitchFamily="2" charset="-122"/>
                <a:cs typeface="Times New Roman" panose="02020603050405020304" charset="0"/>
              </a:rPr>
              <a:t>——</a:t>
            </a:r>
            <a:r>
              <a:rPr lang="zh-CN" altLang="en-US" sz="3600" b="1">
                <a:solidFill>
                  <a:srgbClr val="000000"/>
                </a:solidFill>
                <a:latin typeface="宋体" panose="02010600030101010101" pitchFamily="2" charset="-122"/>
                <a:cs typeface="Times New Roman" panose="02020603050405020304" charset="0"/>
              </a:rPr>
              <a:t>弛</a:t>
            </a:r>
            <a:r>
              <a:rPr lang="en-US" altLang="zh-CN" sz="3600" b="1">
                <a:solidFill>
                  <a:srgbClr val="000000"/>
                </a:solidFill>
                <a:latin typeface="宋体" panose="02010600030101010101" pitchFamily="2" charset="-122"/>
                <a:cs typeface="Times New Roman" panose="02020603050405020304" charset="0"/>
              </a:rPr>
              <a:t>   </a:t>
            </a:r>
            <a:r>
              <a:rPr lang="zh-CN" altLang="en-US" sz="3600" b="1">
                <a:solidFill>
                  <a:srgbClr val="000000"/>
                </a:solidFill>
                <a:latin typeface="宋体" panose="02010600030101010101" pitchFamily="2" charset="-122"/>
                <a:cs typeface="Times New Roman" panose="02020603050405020304" charset="0"/>
              </a:rPr>
              <a:t>放松</a:t>
            </a:r>
            <a:r>
              <a:rPr lang="en-US" altLang="zh-CN" sz="3600" b="1">
                <a:solidFill>
                  <a:srgbClr val="000000"/>
                </a:solidFill>
                <a:latin typeface="宋体" panose="02010600030101010101" pitchFamily="2" charset="-122"/>
                <a:cs typeface="Times New Roman" panose="02020603050405020304" charset="0"/>
              </a:rPr>
              <a:t> </a:t>
            </a:r>
            <a:r>
              <a:rPr lang="zh-CN" altLang="en-US" sz="3600" b="1">
                <a:solidFill>
                  <a:srgbClr val="000000"/>
                </a:solidFill>
                <a:latin typeface="宋体" panose="02010600030101010101" pitchFamily="2" charset="-122"/>
                <a:cs typeface="Times New Roman" panose="02020603050405020304" charset="0"/>
              </a:rPr>
              <a:t>放纵</a:t>
            </a:r>
            <a:endParaRPr lang="zh-CN" sz="3600" b="0">
              <a:solidFill>
                <a:srgbClr val="000000"/>
              </a:solidFill>
              <a:ea typeface="宋体" panose="02010600030101010101" pitchFamily="2" charset="-122"/>
            </a:endParaRPr>
          </a:p>
          <a:p>
            <a:endParaRPr lang="zh-CN" altLang="en-US" sz="3600" b="0">
              <a:solidFill>
                <a:srgbClr val="000000"/>
              </a:solidFill>
              <a:ea typeface="宋体" panose="02010600030101010101" pitchFamily="2" charset="-122"/>
            </a:endParaRPr>
          </a:p>
        </p:txBody>
      </p:sp>
      <p:sp>
        <p:nvSpPr>
          <p:cNvPr id="5" name="文本框 4"/>
          <p:cNvSpPr txBox="1"/>
          <p:nvPr/>
        </p:nvSpPr>
        <p:spPr>
          <a:xfrm>
            <a:off x="758825" y="3709035"/>
            <a:ext cx="10708005" cy="1938020"/>
          </a:xfrm>
          <a:prstGeom prst="rect">
            <a:avLst/>
          </a:prstGeom>
          <a:noFill/>
          <a:ln w="9525">
            <a:noFill/>
          </a:ln>
        </p:spPr>
        <p:txBody>
          <a:bodyPr wrap="square">
            <a:spAutoFit/>
          </a:bodyPr>
          <a:p>
            <a:pPr indent="0"/>
            <a:r>
              <a:rPr lang="zh-CN" sz="4000" b="1">
                <a:solidFill>
                  <a:srgbClr val="401BC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不要</a:t>
            </a:r>
            <a:r>
              <a:rPr lang="zh-CN" sz="4000" b="1">
                <a:solidFill>
                  <a:srgbClr val="401BC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sym typeface="+mn-ea"/>
              </a:rPr>
              <a:t>遇到灾难就</a:t>
            </a:r>
            <a:r>
              <a:rPr lang="zh-CN" sz="4000" b="1">
                <a:solidFill>
                  <a:srgbClr val="401BC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惊慌失措，等灾难过去就放纵（享乐），（只有）这样之后就可以拥有天意，保有天命。</a:t>
            </a:r>
            <a:endParaRPr lang="zh-CN" altLang="en-US" sz="4000" b="1">
              <a:solidFill>
                <a:srgbClr val="401BC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625670"/>
            <a:ext cx="10969200" cy="705600"/>
          </a:xfrm>
        </p:spPr>
        <p:txBody>
          <a:bodyPr>
            <a:normAutofit fontScale="90000"/>
          </a:bodyPr>
          <a:p>
            <a:r>
              <a:rPr lang="zh-CN" altLang="en-US" sz="4445"/>
              <a:t>（2）近</a:t>
            </a:r>
            <a:r>
              <a:rPr lang="zh-CN" altLang="en-US" sz="4445">
                <a:solidFill>
                  <a:srgbClr val="401BC0"/>
                </a:solidFill>
                <a:highlight>
                  <a:srgbClr val="FFFF00"/>
                </a:highlight>
              </a:rPr>
              <a:t>者</a:t>
            </a:r>
            <a:r>
              <a:rPr lang="zh-CN" altLang="en-US" sz="4445"/>
              <a:t>道路传言，虎</a:t>
            </a:r>
            <a:r>
              <a:rPr lang="zh-CN" altLang="en-US" sz="4445">
                <a:solidFill>
                  <a:srgbClr val="401BC0"/>
                </a:solidFill>
              </a:rPr>
              <a:t>逸</a:t>
            </a:r>
            <a:r>
              <a:rPr lang="zh-CN" altLang="en-US" sz="4445"/>
              <a:t>于柙，惊及</a:t>
            </a:r>
            <a:r>
              <a:rPr lang="zh-CN" altLang="en-US" sz="4445">
                <a:highlight>
                  <a:srgbClr val="FFFF00"/>
                </a:highlight>
              </a:rPr>
              <a:t>圣躬</a:t>
            </a:r>
            <a:r>
              <a:rPr lang="zh-CN" altLang="en-US" sz="4445"/>
              <a:t>。臣闻之，且</a:t>
            </a:r>
            <a:r>
              <a:rPr lang="zh-CN" altLang="en-US" sz="4445">
                <a:solidFill>
                  <a:srgbClr val="401BC0"/>
                </a:solidFill>
              </a:rPr>
              <a:t>骇</a:t>
            </a:r>
            <a:r>
              <a:rPr lang="zh-CN" altLang="en-US" sz="4445"/>
              <a:t>且惧。</a:t>
            </a:r>
            <a:endParaRPr lang="zh-CN" altLang="en-US" sz="4445"/>
          </a:p>
        </p:txBody>
      </p:sp>
      <p:sp>
        <p:nvSpPr>
          <p:cNvPr id="100" name="文本框 99"/>
          <p:cNvSpPr txBox="1"/>
          <p:nvPr/>
        </p:nvSpPr>
        <p:spPr>
          <a:xfrm>
            <a:off x="792480" y="3158490"/>
            <a:ext cx="9864090" cy="1322070"/>
          </a:xfrm>
          <a:prstGeom prst="rect">
            <a:avLst/>
          </a:prstGeom>
          <a:noFill/>
          <a:ln w="9525">
            <a:noFill/>
          </a:ln>
        </p:spPr>
        <p:txBody>
          <a:bodyPr wrap="square">
            <a:spAutoFit/>
          </a:bodyPr>
          <a:p>
            <a:pPr indent="0"/>
            <a:r>
              <a:rPr lang="zh-CN" sz="4000" b="0">
                <a:solidFill>
                  <a:srgbClr val="401BC0"/>
                </a:solidFill>
                <a:latin typeface="Times New Roman" panose="02020603050405020304" charset="0"/>
                <a:ea typeface="宋体" panose="02010600030101010101" pitchFamily="2" charset="-122"/>
              </a:rPr>
              <a:t>近来众人纷纷说，老虎从木笼中逃出，惊到您。我听了这些话，又惊又怕。</a:t>
            </a:r>
            <a:r>
              <a:rPr lang="en-US" sz="4000" b="0">
                <a:solidFill>
                  <a:srgbClr val="401BC0"/>
                </a:solidFill>
                <a:latin typeface="Times New Roman" panose="02020603050405020304" charset="0"/>
                <a:ea typeface="宋体" panose="02010600030101010101" pitchFamily="2" charset="-122"/>
              </a:rPr>
              <a:t> </a:t>
            </a:r>
            <a:endParaRPr lang="en-US" altLang="en-US" sz="4000" b="0">
              <a:solidFill>
                <a:srgbClr val="401BC0"/>
              </a:solidFill>
              <a:latin typeface="Times New Roman" panose="02020603050405020304" charset="0"/>
              <a:ea typeface="宋体" panose="02010600030101010101" pitchFamily="2"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5255" y="94615"/>
            <a:ext cx="12057380" cy="5688965"/>
          </a:xfrm>
          <a:prstGeom prst="rect">
            <a:avLst/>
          </a:prstGeom>
          <a:noFill/>
          <a:ln w="9525">
            <a:noFill/>
          </a:ln>
        </p:spPr>
        <p:txBody>
          <a:bodyPr wrap="square">
            <a:spAutoFit/>
          </a:bodyPr>
          <a:p>
            <a:pPr indent="0" fontAlgn="auto">
              <a:lnSpc>
                <a:spcPct val="130000"/>
              </a:lnSpc>
            </a:pPr>
            <a:r>
              <a:rPr lang="zh-CN" sz="2800" b="0">
                <a:solidFill>
                  <a:srgbClr val="000000"/>
                </a:solidFill>
                <a:ea typeface="宋体" panose="02010600030101010101" pitchFamily="2" charset="-122"/>
              </a:rPr>
              <a:t>（一）阅读下面这首宋词，完成下面小题。（3分）</a:t>
            </a:r>
            <a:endParaRPr lang="zh-CN" sz="2800" b="1">
              <a:solidFill>
                <a:srgbClr val="000000"/>
              </a:solidFill>
              <a:ea typeface="楷体" panose="02010609060101010101" charset="-122"/>
            </a:endParaRPr>
          </a:p>
          <a:p>
            <a:pPr indent="0" fontAlgn="auto">
              <a:lnSpc>
                <a:spcPct val="130000"/>
              </a:lnSpc>
            </a:pPr>
            <a:r>
              <a:rPr lang="en-US" altLang="zh-CN" sz="2800" b="1">
                <a:solidFill>
                  <a:srgbClr val="000000"/>
                </a:solidFill>
                <a:ea typeface="楷体" panose="02010609060101010101" charset="-122"/>
              </a:rPr>
              <a:t>                                            </a:t>
            </a: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浣溪沙</a:t>
            </a: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王安石</a:t>
            </a:r>
            <a:endParaRPr lang="zh-CN" sz="2800" b="1">
              <a:solidFill>
                <a:srgbClr val="401BC0"/>
              </a:solidFill>
              <a:ea typeface="楷体" panose="02010609060101010101" charset="-122"/>
            </a:endParaRPr>
          </a:p>
          <a:p>
            <a:pPr indent="0" fontAlgn="auto">
              <a:lnSpc>
                <a:spcPct val="130000"/>
              </a:lnSpc>
            </a:pP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百亩中庭半是苔，门前白道水萦回。爱闲能有几人来？</a:t>
            </a:r>
            <a:endParaRPr lang="zh-CN" sz="2800" b="1">
              <a:solidFill>
                <a:srgbClr val="401BC0"/>
              </a:solidFill>
              <a:ea typeface="楷体" panose="02010609060101010101" charset="-122"/>
            </a:endParaRPr>
          </a:p>
          <a:p>
            <a:pPr indent="0" fontAlgn="auto">
              <a:lnSpc>
                <a:spcPct val="130000"/>
              </a:lnSpc>
            </a:pP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小院回廊春寂寂，山桃溪杏两三栽，为谁零落为谁开？</a:t>
            </a:r>
            <a:endParaRPr lang="zh-CN" sz="2800" b="1">
              <a:solidFill>
                <a:srgbClr val="401BC0"/>
              </a:solidFill>
              <a:ea typeface="楷体" panose="02010609060101010101" charset="-122"/>
            </a:endParaRPr>
          </a:p>
          <a:p>
            <a:pPr indent="0" fontAlgn="auto">
              <a:lnSpc>
                <a:spcPct val="130000"/>
              </a:lnSpc>
            </a:pPr>
            <a:r>
              <a:rPr lang="zh-CN" sz="2800" b="0">
                <a:solidFill>
                  <a:srgbClr val="000000"/>
                </a:solidFill>
                <a:ea typeface="楷体" panose="02010609060101010101" charset="-122"/>
              </a:rPr>
              <a:t>注</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王安石政治上受挫后归隐钟山</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度过了生命中的最后十年</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该词作于此期间。</a:t>
            </a:r>
            <a:r>
              <a:rPr lang="en-US" sz="2800" b="1">
                <a:solidFill>
                  <a:srgbClr val="000000"/>
                </a:solidFill>
                <a:latin typeface="宋体" panose="02010600030101010101" pitchFamily="2" charset="-122"/>
                <a:cs typeface="Times New Roman" panose="02020603050405020304" charset="0"/>
              </a:rPr>
              <a:t>16</a:t>
            </a:r>
            <a:r>
              <a:rPr lang="zh-CN" sz="2800" b="1">
                <a:solidFill>
                  <a:srgbClr val="000000"/>
                </a:solidFill>
                <a:ea typeface="宋体" panose="02010600030101010101" pitchFamily="2" charset="-122"/>
              </a:rPr>
              <a:t>．下列对这首词的理解和赏析，不正确的一项是（</a:t>
            </a:r>
            <a:r>
              <a:rPr lang="en-US" sz="2800" b="1">
                <a:solidFill>
                  <a:srgbClr val="000000"/>
                </a:solidFill>
                <a:latin typeface="宋体" panose="02010600030101010101" pitchFamily="2" charset="-122"/>
                <a:cs typeface="Times New Roman" panose="02020603050405020304" charset="0"/>
              </a:rPr>
              <a:t>  </a:t>
            </a:r>
            <a:r>
              <a:rPr lang="zh-CN" sz="2800" b="1">
                <a:solidFill>
                  <a:srgbClr val="000000"/>
                </a:solidFill>
                <a:ea typeface="宋体" panose="02010600030101010101" pitchFamily="2" charset="-122"/>
              </a:rPr>
              <a:t>）</a:t>
            </a:r>
            <a:r>
              <a:rPr lang="en-US" sz="2800" b="0">
                <a:solidFill>
                  <a:srgbClr val="000000"/>
                </a:solidFill>
                <a:latin typeface="宋体" panose="02010600030101010101" pitchFamily="2" charset="-122"/>
                <a:cs typeface="Times New Roman" panose="02020603050405020304" charset="0"/>
              </a:rPr>
              <a:t>C</a:t>
            </a:r>
            <a:r>
              <a:rPr lang="zh-CN" sz="2800" b="0">
                <a:solidFill>
                  <a:srgbClr val="000000"/>
                </a:solidFill>
                <a:ea typeface="宋体" panose="02010600030101010101" pitchFamily="2" charset="-122"/>
              </a:rPr>
              <a:t>．</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小院回廊春寂寂，山桃溪杏两三栽</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此句从侧面突显出这里的寂静和苍寥，衬托出环境的落败。</a:t>
            </a:r>
            <a:r>
              <a:rPr lang="en-US" sz="2800" b="0">
                <a:solidFill>
                  <a:srgbClr val="000000"/>
                </a:solidFill>
                <a:latin typeface="宋体" panose="02010600030101010101" pitchFamily="2" charset="-122"/>
                <a:cs typeface="Times New Roman" panose="02020603050405020304" charset="0"/>
              </a:rPr>
              <a:t>D</a:t>
            </a:r>
            <a:r>
              <a:rPr lang="zh-CN" sz="2800" b="0">
                <a:solidFill>
                  <a:srgbClr val="000000"/>
                </a:solidFill>
                <a:ea typeface="宋体" panose="02010600030101010101" pitchFamily="2" charset="-122"/>
              </a:rPr>
              <a:t>．下片以山上的桃花和溪边的杏树来比喻自己，字里行间流露出一种隐居山林后的悠闲和淡淡的喜悦。</a:t>
            </a:r>
            <a:endParaRPr lang="zh-CN" altLang="en-US" sz="2800" b="0">
              <a:solidFill>
                <a:srgbClr val="000000"/>
              </a:solidFill>
              <a:ea typeface="宋体" panose="02010600030101010101" pitchFamily="2"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5255" y="94615"/>
            <a:ext cx="12057380" cy="5688965"/>
          </a:xfrm>
          <a:prstGeom prst="rect">
            <a:avLst/>
          </a:prstGeom>
          <a:noFill/>
          <a:ln w="9525">
            <a:noFill/>
          </a:ln>
        </p:spPr>
        <p:txBody>
          <a:bodyPr wrap="square">
            <a:spAutoFit/>
          </a:bodyPr>
          <a:p>
            <a:pPr indent="0" fontAlgn="auto">
              <a:lnSpc>
                <a:spcPct val="130000"/>
              </a:lnSpc>
            </a:pPr>
            <a:r>
              <a:rPr lang="zh-CN" sz="2800" b="0">
                <a:solidFill>
                  <a:srgbClr val="000000"/>
                </a:solidFill>
                <a:ea typeface="宋体" panose="02010600030101010101" pitchFamily="2" charset="-122"/>
              </a:rPr>
              <a:t>（一）阅读下面这首宋词，完成下面小题。（3分）</a:t>
            </a:r>
            <a:endParaRPr lang="zh-CN" sz="2800" b="1">
              <a:solidFill>
                <a:srgbClr val="000000"/>
              </a:solidFill>
              <a:ea typeface="楷体" panose="02010609060101010101" charset="-122"/>
            </a:endParaRPr>
          </a:p>
          <a:p>
            <a:pPr indent="0" fontAlgn="auto">
              <a:lnSpc>
                <a:spcPct val="130000"/>
              </a:lnSpc>
            </a:pPr>
            <a:r>
              <a:rPr lang="en-US" altLang="zh-CN" sz="2800" b="1">
                <a:solidFill>
                  <a:srgbClr val="000000"/>
                </a:solidFill>
                <a:ea typeface="楷体" panose="02010609060101010101" charset="-122"/>
              </a:rPr>
              <a:t>                                            </a:t>
            </a: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浣溪沙</a:t>
            </a: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王安石</a:t>
            </a:r>
            <a:endParaRPr lang="zh-CN" sz="2800" b="1">
              <a:solidFill>
                <a:srgbClr val="401BC0"/>
              </a:solidFill>
              <a:ea typeface="楷体" panose="02010609060101010101" charset="-122"/>
            </a:endParaRPr>
          </a:p>
          <a:p>
            <a:pPr indent="0" fontAlgn="auto">
              <a:lnSpc>
                <a:spcPct val="130000"/>
              </a:lnSpc>
            </a:pP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百亩中庭</a:t>
            </a:r>
            <a:r>
              <a:rPr lang="zh-CN" sz="2800" b="1">
                <a:solidFill>
                  <a:srgbClr val="401BC0"/>
                </a:solidFill>
                <a:highlight>
                  <a:srgbClr val="FFFF00"/>
                </a:highlight>
                <a:ea typeface="楷体" panose="02010609060101010101" charset="-122"/>
              </a:rPr>
              <a:t>半是苔</a:t>
            </a:r>
            <a:r>
              <a:rPr lang="zh-CN" sz="2800" b="1">
                <a:solidFill>
                  <a:srgbClr val="401BC0"/>
                </a:solidFill>
                <a:ea typeface="楷体" panose="02010609060101010101" charset="-122"/>
              </a:rPr>
              <a:t>，门前白道水萦回。爱闲</a:t>
            </a:r>
            <a:r>
              <a:rPr lang="zh-CN" sz="2800" b="1">
                <a:solidFill>
                  <a:srgbClr val="401BC0"/>
                </a:solidFill>
                <a:highlight>
                  <a:srgbClr val="FFFF00"/>
                </a:highlight>
                <a:ea typeface="楷体" panose="02010609060101010101" charset="-122"/>
              </a:rPr>
              <a:t>能有几人来？</a:t>
            </a:r>
            <a:endParaRPr lang="zh-CN" sz="2800" b="1">
              <a:solidFill>
                <a:srgbClr val="401BC0"/>
              </a:solidFill>
              <a:ea typeface="楷体" panose="02010609060101010101" charset="-122"/>
            </a:endParaRPr>
          </a:p>
          <a:p>
            <a:pPr indent="0" fontAlgn="auto">
              <a:lnSpc>
                <a:spcPct val="130000"/>
              </a:lnSpc>
            </a:pPr>
            <a:r>
              <a:rPr lang="en-US" altLang="zh-CN" sz="2800" b="1">
                <a:solidFill>
                  <a:srgbClr val="401BC0"/>
                </a:solidFill>
                <a:ea typeface="楷体" panose="02010609060101010101" charset="-122"/>
              </a:rPr>
              <a:t>          </a:t>
            </a:r>
            <a:r>
              <a:rPr lang="zh-CN" sz="2800" b="1">
                <a:solidFill>
                  <a:srgbClr val="401BC0"/>
                </a:solidFill>
                <a:ea typeface="楷体" panose="02010609060101010101" charset="-122"/>
              </a:rPr>
              <a:t>小院回廊</a:t>
            </a:r>
            <a:r>
              <a:rPr lang="zh-CN" sz="2800" b="1">
                <a:solidFill>
                  <a:srgbClr val="401BC0"/>
                </a:solidFill>
                <a:highlight>
                  <a:srgbClr val="FFFF00"/>
                </a:highlight>
                <a:ea typeface="楷体" panose="02010609060101010101" charset="-122"/>
              </a:rPr>
              <a:t>春寂寂</a:t>
            </a:r>
            <a:r>
              <a:rPr lang="zh-CN" sz="2800" b="1">
                <a:solidFill>
                  <a:srgbClr val="401BC0"/>
                </a:solidFill>
                <a:ea typeface="楷体" panose="02010609060101010101" charset="-122"/>
              </a:rPr>
              <a:t>，山桃溪杏两三栽，</a:t>
            </a:r>
            <a:r>
              <a:rPr lang="zh-CN" sz="2800" b="1">
                <a:solidFill>
                  <a:srgbClr val="401BC0"/>
                </a:solidFill>
                <a:highlight>
                  <a:srgbClr val="FFFF00"/>
                </a:highlight>
                <a:ea typeface="楷体" panose="02010609060101010101" charset="-122"/>
              </a:rPr>
              <a:t>为谁零落为谁开？</a:t>
            </a:r>
            <a:endParaRPr lang="zh-CN" sz="2800" b="1">
              <a:solidFill>
                <a:srgbClr val="401BC0"/>
              </a:solidFill>
              <a:ea typeface="楷体" panose="02010609060101010101" charset="-122"/>
            </a:endParaRPr>
          </a:p>
          <a:p>
            <a:pPr indent="0" fontAlgn="auto">
              <a:lnSpc>
                <a:spcPct val="130000"/>
              </a:lnSpc>
            </a:pPr>
            <a:r>
              <a:rPr lang="zh-CN" sz="2800" b="0">
                <a:solidFill>
                  <a:srgbClr val="000000"/>
                </a:solidFill>
                <a:ea typeface="楷体" panose="02010609060101010101" charset="-122"/>
              </a:rPr>
              <a:t>注</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王安石政治上受挫后归隐钟山</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度过了生命中的最后十年</a:t>
            </a:r>
            <a:r>
              <a:rPr lang="en-US" altLang="zh-CN" sz="2800" b="0">
                <a:solidFill>
                  <a:srgbClr val="000000"/>
                </a:solidFill>
                <a:ea typeface="楷体" panose="02010609060101010101" charset="-122"/>
              </a:rPr>
              <a:t>,</a:t>
            </a:r>
            <a:r>
              <a:rPr lang="zh-CN" sz="2800" b="0">
                <a:solidFill>
                  <a:srgbClr val="000000"/>
                </a:solidFill>
                <a:ea typeface="楷体" panose="02010609060101010101" charset="-122"/>
              </a:rPr>
              <a:t>该词作于此期间。</a:t>
            </a:r>
            <a:r>
              <a:rPr lang="en-US" sz="2800" b="1">
                <a:solidFill>
                  <a:srgbClr val="000000"/>
                </a:solidFill>
                <a:latin typeface="宋体" panose="02010600030101010101" pitchFamily="2" charset="-122"/>
                <a:cs typeface="Times New Roman" panose="02020603050405020304" charset="0"/>
              </a:rPr>
              <a:t>16</a:t>
            </a:r>
            <a:r>
              <a:rPr lang="zh-CN" sz="2800" b="1">
                <a:solidFill>
                  <a:srgbClr val="000000"/>
                </a:solidFill>
                <a:ea typeface="宋体" panose="02010600030101010101" pitchFamily="2" charset="-122"/>
              </a:rPr>
              <a:t>．下列对这首词的理解和赏析，不正确的一项是（</a:t>
            </a:r>
            <a:r>
              <a:rPr lang="en-US" sz="2800" b="1">
                <a:solidFill>
                  <a:srgbClr val="000000"/>
                </a:solidFill>
                <a:latin typeface="宋体" panose="02010600030101010101" pitchFamily="2" charset="-122"/>
                <a:cs typeface="Times New Roman" panose="02020603050405020304" charset="0"/>
              </a:rPr>
              <a:t>  </a:t>
            </a:r>
            <a:r>
              <a:rPr lang="zh-CN" sz="2800" b="1">
                <a:solidFill>
                  <a:srgbClr val="000000"/>
                </a:solidFill>
                <a:ea typeface="宋体" panose="02010600030101010101" pitchFamily="2" charset="-122"/>
              </a:rPr>
              <a:t>）</a:t>
            </a:r>
            <a:endParaRPr lang="en-US" sz="2800" b="0">
              <a:solidFill>
                <a:srgbClr val="000000"/>
              </a:solidFill>
              <a:latin typeface="宋体" panose="02010600030101010101" pitchFamily="2" charset="-122"/>
              <a:cs typeface="Times New Roman" panose="02020603050405020304" charset="0"/>
            </a:endParaRPr>
          </a:p>
          <a:p>
            <a:pPr indent="0" fontAlgn="auto">
              <a:lnSpc>
                <a:spcPct val="130000"/>
              </a:lnSpc>
            </a:pPr>
            <a:r>
              <a:rPr lang="en-US" sz="2800" b="0">
                <a:solidFill>
                  <a:srgbClr val="000000"/>
                </a:solidFill>
                <a:highlight>
                  <a:srgbClr val="FFFF00"/>
                </a:highlight>
                <a:latin typeface="宋体" panose="02010600030101010101" pitchFamily="2" charset="-122"/>
                <a:cs typeface="Times New Roman" panose="02020603050405020304" charset="0"/>
              </a:rPr>
              <a:t>11</a:t>
            </a:r>
            <a:r>
              <a:rPr lang="zh-CN" altLang="en-US" sz="2800" b="0">
                <a:solidFill>
                  <a:srgbClr val="000000"/>
                </a:solidFill>
                <a:highlight>
                  <a:srgbClr val="FFFF00"/>
                </a:highlight>
                <a:latin typeface="宋体" panose="02010600030101010101" pitchFamily="2" charset="-122"/>
                <a:cs typeface="Times New Roman" panose="02020603050405020304" charset="0"/>
              </a:rPr>
              <a:t>人</a:t>
            </a:r>
            <a:r>
              <a:rPr lang="en-US" sz="2800" b="0">
                <a:solidFill>
                  <a:srgbClr val="000000"/>
                </a:solidFill>
                <a:latin typeface="宋体" panose="02010600030101010101" pitchFamily="2" charset="-122"/>
                <a:cs typeface="Times New Roman" panose="02020603050405020304" charset="0"/>
              </a:rPr>
              <a:t>C</a:t>
            </a:r>
            <a:r>
              <a:rPr lang="zh-CN" sz="2800" b="0">
                <a:solidFill>
                  <a:srgbClr val="000000"/>
                </a:solidFill>
                <a:ea typeface="宋体" panose="02010600030101010101" pitchFamily="2" charset="-122"/>
              </a:rPr>
              <a:t>．</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小院回廊春寂寂，山桃溪杏两三栽</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此句从侧面突显出这里的寂静和苍寥，衬托出环境的落败。</a:t>
            </a:r>
            <a:r>
              <a:rPr lang="en-US" sz="2800" b="0">
                <a:solidFill>
                  <a:srgbClr val="000000"/>
                </a:solidFill>
                <a:latin typeface="宋体" panose="02010600030101010101" pitchFamily="2" charset="-122"/>
                <a:cs typeface="Times New Roman" panose="02020603050405020304" charset="0"/>
              </a:rPr>
              <a:t>D</a:t>
            </a:r>
            <a:r>
              <a:rPr lang="zh-CN" sz="2800" b="0">
                <a:solidFill>
                  <a:srgbClr val="000000"/>
                </a:solidFill>
                <a:ea typeface="宋体" panose="02010600030101010101" pitchFamily="2" charset="-122"/>
              </a:rPr>
              <a:t>．下片以山上的桃花和溪边的杏树来比喻自己，字里行间流露出一种隐居山林后的悠闲和淡淡的喜悦。</a:t>
            </a:r>
            <a:endParaRPr lang="zh-CN" altLang="en-US" sz="2800" b="0">
              <a:solidFill>
                <a:srgbClr val="000000"/>
              </a:solidFill>
              <a:ea typeface="宋体" panose="02010600030101010101" pitchFamily="2" charset="-122"/>
            </a:endParaRPr>
          </a:p>
        </p:txBody>
      </p:sp>
      <p:sp>
        <p:nvSpPr>
          <p:cNvPr id="4" name="矩形 3"/>
          <p:cNvSpPr/>
          <p:nvPr>
            <p:custDataLst>
              <p:tags r:id="rId1"/>
            </p:custDataLst>
          </p:nvPr>
        </p:nvSpPr>
        <p:spPr>
          <a:xfrm>
            <a:off x="4848225" y="5362575"/>
            <a:ext cx="4403090" cy="1158240"/>
          </a:xfrm>
          <a:prstGeom prst="rect">
            <a:avLst/>
          </a:prstGeom>
          <a:noFill/>
          <a:ln>
            <a:noFill/>
          </a:ln>
        </p:spPr>
        <p:txBody>
          <a:bodyPr wrap="none" rtlCol="0" anchor="t">
            <a:noAutofit/>
            <a:scene3d>
              <a:camera prst="orthographicFront"/>
              <a:lightRig rig="threePt" dir="t"/>
            </a:scene3d>
          </a:bodyPr>
          <a:p>
            <a:pPr algn="ctr"/>
            <a:r>
              <a:rPr lang="zh-CN" altLang="en-US" sz="3600" b="1">
                <a:solidFill>
                  <a:srgbClr val="401BC0"/>
                </a:solidFill>
                <a:effectLst>
                  <a:outerShdw blurRad="38100" dist="19050" dir="2700000" algn="tl" rotWithShape="0">
                    <a:schemeClr val="dk1">
                      <a:alpha val="40000"/>
                    </a:schemeClr>
                  </a:outerShdw>
                </a:effectLst>
              </a:rPr>
              <a:t>知人论世，读懂情感</a:t>
            </a:r>
            <a:endParaRPr lang="zh-CN" altLang="en-US" sz="3600" b="1">
              <a:solidFill>
                <a:srgbClr val="401BC0"/>
              </a:solidFill>
              <a:effectLst>
                <a:outerShdw blurRad="38100" dist="19050" dir="2700000" algn="tl" rotWithShape="0">
                  <a:schemeClr val="dk1">
                    <a:alpha val="40000"/>
                  </a:schemeClr>
                </a:outerShdw>
              </a:effectLst>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3990" y="140335"/>
            <a:ext cx="5987415" cy="2676525"/>
          </a:xfrm>
          <a:prstGeom prst="rect">
            <a:avLst/>
          </a:prstGeom>
          <a:noFill/>
          <a:ln w="9525">
            <a:solidFill>
              <a:schemeClr val="accent1"/>
            </a:solidFill>
          </a:ln>
        </p:spPr>
        <p:txBody>
          <a:bodyPr wrap="square">
            <a:spAutoFit/>
          </a:bodyPr>
          <a:p>
            <a:pPr indent="0" algn="ctr"/>
            <a:r>
              <a:rPr lang="zh-CN" sz="2800" b="1">
                <a:solidFill>
                  <a:srgbClr val="000000"/>
                </a:solidFill>
                <a:ea typeface="楷体" panose="02010609060101010101" charset="-122"/>
              </a:rPr>
              <a:t>《赤壁怀古》</a:t>
            </a:r>
            <a:r>
              <a:rPr lang="en-US" sz="2800" b="0" baseline="30000">
                <a:solidFill>
                  <a:srgbClr val="000000"/>
                </a:solidFill>
                <a:latin typeface="楷体" panose="02010609060101010101" charset="-122"/>
              </a:rPr>
              <a:t>①</a:t>
            </a:r>
            <a:r>
              <a:rPr lang="zh-CN" sz="2800" b="0">
                <a:solidFill>
                  <a:srgbClr val="000000"/>
                </a:solidFill>
                <a:ea typeface="楷体" panose="02010609060101010101" charset="-122"/>
              </a:rPr>
              <a:t>【宋】苏辙新破荆州得水军，鼓行夏口气如云。千艘已共长江崄，百胜安知赤壁焚。觜距</a:t>
            </a:r>
            <a:r>
              <a:rPr lang="zh-CN" sz="2800" b="0" baseline="30000">
                <a:solidFill>
                  <a:srgbClr val="000000"/>
                </a:solidFill>
                <a:ea typeface="楷体" panose="02010609060101010101" charset="-122"/>
              </a:rPr>
              <a:t>②</a:t>
            </a:r>
            <a:r>
              <a:rPr lang="zh-CN" sz="2800" b="0">
                <a:solidFill>
                  <a:srgbClr val="000000"/>
                </a:solidFill>
                <a:ea typeface="楷体" panose="02010609060101010101" charset="-122"/>
              </a:rPr>
              <a:t>方强要一斗，君臣已定势三分。古来伐国须观衅</a:t>
            </a:r>
            <a:r>
              <a:rPr lang="zh-CN" sz="2800" b="0" baseline="30000">
                <a:solidFill>
                  <a:srgbClr val="000000"/>
                </a:solidFill>
                <a:ea typeface="楷体" panose="02010609060101010101" charset="-122"/>
              </a:rPr>
              <a:t>③</a:t>
            </a:r>
            <a:r>
              <a:rPr lang="zh-CN" sz="2800" b="0">
                <a:solidFill>
                  <a:srgbClr val="000000"/>
                </a:solidFill>
                <a:ea typeface="楷体" panose="02010609060101010101" charset="-122"/>
              </a:rPr>
              <a:t>，意突成功所未闻。</a:t>
            </a:r>
            <a:endParaRPr lang="zh-CN" altLang="en-US" sz="2800" b="0">
              <a:solidFill>
                <a:srgbClr val="000000"/>
              </a:solidFill>
              <a:ea typeface="楷体" panose="02010609060101010101" charset="-122"/>
            </a:endParaRPr>
          </a:p>
        </p:txBody>
      </p:sp>
      <p:sp>
        <p:nvSpPr>
          <p:cNvPr id="4" name="文本框 3"/>
          <p:cNvSpPr txBox="1"/>
          <p:nvPr/>
        </p:nvSpPr>
        <p:spPr>
          <a:xfrm>
            <a:off x="6160770" y="140335"/>
            <a:ext cx="6031230" cy="2676525"/>
          </a:xfrm>
          <a:prstGeom prst="rect">
            <a:avLst/>
          </a:prstGeom>
          <a:noFill/>
          <a:ln w="9525">
            <a:solidFill>
              <a:schemeClr val="accent1"/>
            </a:solidFill>
          </a:ln>
        </p:spPr>
        <p:txBody>
          <a:bodyPr wrap="square">
            <a:spAutoFit/>
          </a:bodyPr>
          <a:p>
            <a:pPr indent="0" algn="ctr"/>
            <a:r>
              <a:rPr lang="zh-CN" sz="2800" b="1">
                <a:solidFill>
                  <a:srgbClr val="000000"/>
                </a:solidFill>
                <a:ea typeface="楷体" panose="02010609060101010101" charset="-122"/>
              </a:rPr>
              <a:t>《赤壁》</a:t>
            </a:r>
            <a:r>
              <a:rPr lang="zh-CN" sz="2800" b="0">
                <a:solidFill>
                  <a:srgbClr val="000000"/>
                </a:solidFill>
                <a:ea typeface="楷体" panose="02010609060101010101" charset="-122"/>
              </a:rPr>
              <a:t>【清】赵翼</a:t>
            </a:r>
            <a:r>
              <a:rPr lang="zh-CN" altLang="en-US" sz="2800" b="0" baseline="30000">
                <a:solidFill>
                  <a:srgbClr val="000000"/>
                </a:solidFill>
                <a:latin typeface="楷体" panose="02010609060101010101" charset="-122"/>
              </a:rPr>
              <a:t>④</a:t>
            </a:r>
            <a:r>
              <a:rPr lang="zh-CN" sz="2800" b="0">
                <a:solidFill>
                  <a:srgbClr val="000000"/>
                </a:solidFill>
                <a:ea typeface="楷体" panose="02010609060101010101" charset="-122"/>
              </a:rPr>
              <a:t>依然形胜扼荆襄，赤壁山前故垒长。乌鹊南飞无魏地，大江东去有周郎。千秋人物三分国，一片山河百战场。今日经过已陈迹，月明渔父唱沧浪。</a:t>
            </a:r>
            <a:endParaRPr lang="zh-CN" altLang="en-US" sz="2800" b="0">
              <a:solidFill>
                <a:srgbClr val="000000"/>
              </a:solidFill>
              <a:ea typeface="楷体" panose="02010609060101010101" charset="-122"/>
            </a:endParaRPr>
          </a:p>
        </p:txBody>
      </p:sp>
      <p:sp>
        <p:nvSpPr>
          <p:cNvPr id="5" name="文本框 4"/>
          <p:cNvSpPr txBox="1"/>
          <p:nvPr/>
        </p:nvSpPr>
        <p:spPr>
          <a:xfrm>
            <a:off x="173990" y="2936875"/>
            <a:ext cx="11930380" cy="3107690"/>
          </a:xfrm>
          <a:prstGeom prst="rect">
            <a:avLst/>
          </a:prstGeom>
          <a:noFill/>
          <a:ln w="9525">
            <a:noFill/>
          </a:ln>
        </p:spPr>
        <p:txBody>
          <a:bodyPr wrap="square">
            <a:spAutoFit/>
          </a:bodyPr>
          <a:p>
            <a:pPr indent="0"/>
            <a:r>
              <a:rPr lang="en-US" sz="2800" b="1">
                <a:solidFill>
                  <a:srgbClr val="000000"/>
                </a:solidFill>
                <a:latin typeface="宋体" panose="02010600030101010101" pitchFamily="2" charset="-122"/>
                <a:cs typeface="Times New Roman" panose="02020603050405020304" charset="0"/>
              </a:rPr>
              <a:t>13</a:t>
            </a:r>
            <a:r>
              <a:rPr lang="zh-CN" sz="2800" b="1">
                <a:solidFill>
                  <a:srgbClr val="000000"/>
                </a:solidFill>
                <a:ea typeface="宋体" panose="02010600030101010101" pitchFamily="2" charset="-122"/>
              </a:rPr>
              <a:t>．下列对这两首诗的理解和赏析，不正确的一项是（</a:t>
            </a:r>
            <a:r>
              <a:rPr lang="en-US" sz="2800" b="1">
                <a:solidFill>
                  <a:srgbClr val="000000"/>
                </a:solidFill>
                <a:latin typeface="宋体" panose="02010600030101010101" pitchFamily="2" charset="-122"/>
                <a:cs typeface="Times New Roman" panose="02020603050405020304" charset="0"/>
              </a:rPr>
              <a:t>  </a:t>
            </a:r>
            <a:r>
              <a:rPr lang="zh-CN" sz="2800" b="1">
                <a:solidFill>
                  <a:srgbClr val="000000"/>
                </a:solidFill>
                <a:ea typeface="宋体" panose="02010600030101010101" pitchFamily="2" charset="-122"/>
              </a:rPr>
              <a:t>）</a:t>
            </a:r>
            <a:endParaRPr lang="en-US" sz="2800" b="0">
              <a:solidFill>
                <a:srgbClr val="000000"/>
              </a:solidFill>
              <a:latin typeface="宋体" panose="02010600030101010101" pitchFamily="2" charset="-122"/>
              <a:cs typeface="Times New Roman" panose="02020603050405020304" charset="0"/>
            </a:endParaRPr>
          </a:p>
          <a:p>
            <a:pPr indent="0"/>
            <a:r>
              <a:rPr lang="en-US" sz="2800" b="1">
                <a:solidFill>
                  <a:srgbClr val="FF0000"/>
                </a:solidFill>
                <a:highlight>
                  <a:srgbClr val="FFFF00"/>
                </a:highlight>
                <a:latin typeface="宋体" panose="02010600030101010101" pitchFamily="2" charset="-122"/>
                <a:cs typeface="Times New Roman" panose="02020603050405020304" charset="0"/>
              </a:rPr>
              <a:t>12</a:t>
            </a:r>
            <a:r>
              <a:rPr lang="en-US" sz="2800" b="0">
                <a:solidFill>
                  <a:srgbClr val="000000"/>
                </a:solidFill>
                <a:latin typeface="宋体" panose="02010600030101010101" pitchFamily="2" charset="-122"/>
                <a:cs typeface="Times New Roman" panose="02020603050405020304" charset="0"/>
              </a:rPr>
              <a:t>B</a:t>
            </a:r>
            <a:r>
              <a:rPr lang="zh-CN" sz="2800" b="0">
                <a:solidFill>
                  <a:srgbClr val="000000"/>
                </a:solidFill>
                <a:ea typeface="宋体" panose="02010600030101010101" pitchFamily="2" charset="-122"/>
              </a:rPr>
              <a:t>．苏诗中</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安知</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一词强调了曹军在赤壁的意外惨败，并与结句</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未闻</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形成呼应。</a:t>
            </a:r>
            <a:endParaRPr lang="en-US" sz="2800" b="0">
              <a:solidFill>
                <a:srgbClr val="000000"/>
              </a:solidFill>
              <a:latin typeface="宋体" panose="02010600030101010101" pitchFamily="2" charset="-122"/>
              <a:cs typeface="Times New Roman" panose="02020603050405020304" charset="0"/>
            </a:endParaRPr>
          </a:p>
          <a:p>
            <a:pPr indent="0"/>
            <a:r>
              <a:rPr lang="en-US" sz="2800" b="1">
                <a:solidFill>
                  <a:srgbClr val="FF0000"/>
                </a:solidFill>
                <a:highlight>
                  <a:srgbClr val="FFFF00"/>
                </a:highlight>
                <a:latin typeface="宋体" panose="02010600030101010101" pitchFamily="2" charset="-122"/>
                <a:cs typeface="Times New Roman" panose="02020603050405020304" charset="0"/>
              </a:rPr>
              <a:t>11</a:t>
            </a:r>
            <a:r>
              <a:rPr lang="en-US" sz="2800" b="0">
                <a:solidFill>
                  <a:srgbClr val="000000"/>
                </a:solidFill>
                <a:latin typeface="宋体" panose="02010600030101010101" pitchFamily="2" charset="-122"/>
                <a:cs typeface="Times New Roman" panose="02020603050405020304" charset="0"/>
              </a:rPr>
              <a:t>C</a:t>
            </a:r>
            <a:r>
              <a:rPr lang="zh-CN" sz="2800" b="0">
                <a:solidFill>
                  <a:srgbClr val="000000"/>
                </a:solidFill>
                <a:ea typeface="宋体" panose="02010600030101010101" pitchFamily="2" charset="-122"/>
              </a:rPr>
              <a:t>．赵诗颔联化用苏轼《赤壁赋》和《念奴娇</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赤壁怀古》，形象地写出赤壁一战曹操兵败、周瑜得胜的结局。</a:t>
            </a:r>
            <a:r>
              <a:rPr lang="en-US" sz="2800" b="0">
                <a:solidFill>
                  <a:srgbClr val="000000"/>
                </a:solidFill>
                <a:latin typeface="宋体" panose="02010600030101010101" pitchFamily="2" charset="-122"/>
                <a:cs typeface="Times New Roman" panose="02020603050405020304" charset="0"/>
              </a:rPr>
              <a:t>D</a:t>
            </a:r>
            <a:r>
              <a:rPr lang="zh-CN" sz="2800" b="0">
                <a:solidFill>
                  <a:srgbClr val="000000"/>
                </a:solidFill>
                <a:ea typeface="宋体" panose="02010600030101010101" pitchFamily="2" charset="-122"/>
              </a:rPr>
              <a:t>．赵诗尾联用典，</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沧浪</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指渔父劝慰屈原的短歌：</a:t>
            </a:r>
            <a:r>
              <a:rPr lang="en-US" sz="2800" b="0">
                <a:solidFill>
                  <a:srgbClr val="000000"/>
                </a:solidFill>
                <a:latin typeface="宋体" panose="02010600030101010101" pitchFamily="2" charset="-122"/>
              </a:rPr>
              <a:t>“</a:t>
            </a:r>
            <a:r>
              <a:rPr lang="zh-CN" sz="2800" b="0">
                <a:solidFill>
                  <a:srgbClr val="000000"/>
                </a:solidFill>
                <a:ea typeface="宋体" panose="02010600030101010101" pitchFamily="2" charset="-122"/>
              </a:rPr>
              <a:t>沧浪之水清兮，可以濯我缨；沧浪之水浊兮，可以濯我足。</a:t>
            </a:r>
            <a:r>
              <a:rPr lang="en-US" sz="2800" b="0">
                <a:solidFill>
                  <a:srgbClr val="000000"/>
                </a:solidFill>
                <a:latin typeface="宋体" panose="02010600030101010101" pitchFamily="2" charset="-122"/>
              </a:rPr>
              <a:t>”</a:t>
            </a:r>
            <a:endParaRPr lang="en-US" altLang="en-US" sz="2800" b="0">
              <a:solidFill>
                <a:srgbClr val="000000"/>
              </a:solidFill>
              <a:latin typeface="宋体" panose="02010600030101010101" pitchFamily="2" charset="-122"/>
            </a:endParaRPr>
          </a:p>
        </p:txBody>
      </p:sp>
      <p:sp>
        <p:nvSpPr>
          <p:cNvPr id="6" name="文本框 5"/>
          <p:cNvSpPr txBox="1"/>
          <p:nvPr/>
        </p:nvSpPr>
        <p:spPr>
          <a:xfrm>
            <a:off x="6255385" y="0"/>
            <a:ext cx="5848985" cy="706755"/>
          </a:xfrm>
          <a:prstGeom prst="rect">
            <a:avLst/>
          </a:prstGeom>
          <a:solidFill>
            <a:srgbClr val="FFC000"/>
          </a:solidFill>
          <a:ln w="9525">
            <a:noFill/>
          </a:ln>
        </p:spPr>
        <p:txBody>
          <a:bodyPr wrap="square">
            <a:spAutoFit/>
          </a:bodyPr>
          <a:p>
            <a:pPr indent="266700"/>
            <a:r>
              <a:rPr lang="en-US" sz="2000" b="1">
                <a:solidFill>
                  <a:srgbClr val="000000"/>
                </a:solidFill>
                <a:latin typeface="楷体" panose="02010609060101010101" charset="-122"/>
              </a:rPr>
              <a:t>④</a:t>
            </a:r>
            <a:r>
              <a:rPr lang="zh-CN" sz="2000" b="1">
                <a:solidFill>
                  <a:srgbClr val="000000"/>
                </a:solidFill>
                <a:ea typeface="楷体" panose="02010609060101010101" charset="-122"/>
              </a:rPr>
              <a:t>赵翼：清代史学家、诗人，这首诗是他弃官归乡，途经赤壁时所作。</a:t>
            </a:r>
            <a:endParaRPr lang="zh-CN" altLang="en-US" sz="2000" b="1">
              <a:solidFill>
                <a:srgbClr val="000000"/>
              </a:solidFill>
              <a:ea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829945"/>
            <a:ext cx="11373485" cy="705485"/>
          </a:xfrm>
        </p:spPr>
        <p:txBody>
          <a:bodyPr>
            <a:normAutofit fontScale="90000"/>
          </a:bodyPr>
          <a:p>
            <a:r>
              <a:rPr lang="zh-CN" altLang="en-US">
                <a:sym typeface="+mn-ea"/>
              </a:rPr>
              <a:t>1</a:t>
            </a:r>
            <a:r>
              <a:rPr lang="en-US" altLang="zh-CN">
                <a:sym typeface="+mn-ea"/>
              </a:rPr>
              <a:t>7</a:t>
            </a:r>
            <a:r>
              <a:rPr lang="zh-CN" altLang="en-US">
                <a:sym typeface="+mn-ea"/>
              </a:rPr>
              <a:t>．南宋文学家周必大曾评价此诗“</a:t>
            </a:r>
            <a:r>
              <a:rPr lang="zh-CN" altLang="en-US">
                <a:solidFill>
                  <a:srgbClr val="FF0000"/>
                </a:solidFill>
                <a:sym typeface="+mn-ea"/>
              </a:rPr>
              <a:t>句句切题</a:t>
            </a:r>
            <a:r>
              <a:rPr lang="zh-CN" altLang="en-US">
                <a:sym typeface="+mn-ea"/>
              </a:rPr>
              <a:t>”，请以前三联为例，分析诗歌是如何切合“</a:t>
            </a:r>
            <a:r>
              <a:rPr lang="zh-CN" altLang="en-US">
                <a:solidFill>
                  <a:srgbClr val="FF0000"/>
                </a:solidFill>
                <a:sym typeface="+mn-ea"/>
              </a:rPr>
              <a:t>寒</a:t>
            </a:r>
            <a:r>
              <a:rPr lang="zh-CN" altLang="en-US">
                <a:solidFill>
                  <a:srgbClr val="401BC0"/>
                </a:solidFill>
                <a:sym typeface="+mn-ea"/>
              </a:rPr>
              <a:t>碧</a:t>
            </a:r>
            <a:r>
              <a:rPr lang="zh-CN" altLang="en-US">
                <a:sym typeface="+mn-ea"/>
              </a:rPr>
              <a:t>”的题意展开的。（6分）</a:t>
            </a:r>
            <a:br>
              <a:rPr lang="zh-CN" altLang="en-US"/>
            </a:br>
            <a:endParaRPr lang="zh-CN" altLang="en-US"/>
          </a:p>
        </p:txBody>
      </p:sp>
      <p:sp>
        <p:nvSpPr>
          <p:cNvPr id="100" name="文本框 99"/>
          <p:cNvSpPr txBox="1"/>
          <p:nvPr/>
        </p:nvSpPr>
        <p:spPr>
          <a:xfrm>
            <a:off x="1078230" y="2007870"/>
            <a:ext cx="9593580" cy="3169285"/>
          </a:xfrm>
          <a:prstGeom prst="rect">
            <a:avLst/>
          </a:prstGeom>
          <a:noFill/>
          <a:ln w="9525">
            <a:noFill/>
          </a:ln>
        </p:spPr>
        <p:txBody>
          <a:bodyPr wrap="square">
            <a:spAutoFit/>
          </a:bodyPr>
          <a:p>
            <a:pPr indent="0" algn="ctr"/>
            <a:r>
              <a:rPr lang="en-US" altLang="zh-CN" sz="4000" b="1">
                <a:solidFill>
                  <a:srgbClr val="000000"/>
                </a:solidFill>
                <a:ea typeface="楷体" panose="02010609060101010101" charset="-122"/>
              </a:rPr>
              <a:t>        </a:t>
            </a:r>
            <a:r>
              <a:rPr lang="zh-CN" sz="4000" b="1">
                <a:solidFill>
                  <a:srgbClr val="000000"/>
                </a:solidFill>
                <a:ea typeface="楷体" panose="02010609060101010101" charset="-122"/>
              </a:rPr>
              <a:t>寿星院</a:t>
            </a:r>
            <a:r>
              <a:rPr lang="zh-CN" sz="4000" b="1">
                <a:solidFill>
                  <a:srgbClr val="FF0000"/>
                </a:solidFill>
                <a:highlight>
                  <a:srgbClr val="FFFF00"/>
                </a:highlight>
                <a:ea typeface="楷体" panose="02010609060101010101" charset="-122"/>
              </a:rPr>
              <a:t>寒</a:t>
            </a:r>
            <a:r>
              <a:rPr lang="zh-CN" sz="4000" b="1">
                <a:solidFill>
                  <a:srgbClr val="401BC0"/>
                </a:solidFill>
                <a:highlight>
                  <a:srgbClr val="FFFF00"/>
                </a:highlight>
                <a:ea typeface="楷体" panose="02010609060101010101" charset="-122"/>
              </a:rPr>
              <a:t>碧</a:t>
            </a:r>
            <a:r>
              <a:rPr lang="zh-CN" sz="4000" b="1">
                <a:solidFill>
                  <a:srgbClr val="000000"/>
                </a:solidFill>
                <a:highlight>
                  <a:srgbClr val="FFFF00"/>
                </a:highlight>
                <a:ea typeface="楷体" panose="02010609060101010101" charset="-122"/>
              </a:rPr>
              <a:t>轩</a:t>
            </a:r>
            <a:r>
              <a:rPr lang="en-US" sz="4000" b="1" baseline="30000">
                <a:solidFill>
                  <a:srgbClr val="000000"/>
                </a:solidFill>
                <a:latin typeface="楷体" panose="02010609060101010101" charset="-122"/>
              </a:rPr>
              <a:t>①</a:t>
            </a:r>
            <a:r>
              <a:rPr lang="en-US" sz="4000" b="1">
                <a:solidFill>
                  <a:srgbClr val="000000"/>
                </a:solidFill>
                <a:latin typeface="楷体" panose="02010609060101010101" charset="-122"/>
              </a:rPr>
              <a:t>   </a:t>
            </a:r>
            <a:r>
              <a:rPr lang="zh-CN" sz="4000" b="0">
                <a:solidFill>
                  <a:srgbClr val="000000"/>
                </a:solidFill>
                <a:ea typeface="楷体" panose="02010609060101010101" charset="-122"/>
              </a:rPr>
              <a:t>苏轼</a:t>
            </a:r>
            <a:r>
              <a:rPr lang="en-US" sz="4000" b="1">
                <a:solidFill>
                  <a:srgbClr val="000000"/>
                </a:solidFill>
                <a:latin typeface="楷体" panose="02010609060101010101" charset="-122"/>
              </a:rPr>
              <a:t>     </a:t>
            </a:r>
            <a:r>
              <a:rPr lang="zh-CN" sz="4000" b="1">
                <a:solidFill>
                  <a:srgbClr val="000000"/>
                </a:solidFill>
                <a:ea typeface="楷体" panose="02010609060101010101" charset="-122"/>
              </a:rPr>
              <a:t>清</a:t>
            </a:r>
            <a:r>
              <a:rPr lang="zh-CN" sz="4000" b="1">
                <a:solidFill>
                  <a:srgbClr val="FF0000"/>
                </a:solidFill>
                <a:ea typeface="楷体" panose="02010609060101010101" charset="-122"/>
              </a:rPr>
              <a:t>风肃肃摇</a:t>
            </a:r>
            <a:r>
              <a:rPr lang="zh-CN" sz="4000" b="1">
                <a:solidFill>
                  <a:srgbClr val="000000"/>
                </a:solidFill>
                <a:ea typeface="楷体" panose="02010609060101010101" charset="-122"/>
              </a:rPr>
              <a:t>窗扉，窗前</a:t>
            </a:r>
            <a:r>
              <a:rPr lang="zh-CN" sz="4000" b="1">
                <a:solidFill>
                  <a:srgbClr val="401BC0"/>
                </a:solidFill>
                <a:ea typeface="楷体" panose="02010609060101010101" charset="-122"/>
              </a:rPr>
              <a:t>修竹</a:t>
            </a:r>
            <a:r>
              <a:rPr lang="zh-CN" sz="4000" b="1">
                <a:solidFill>
                  <a:srgbClr val="000000"/>
                </a:solidFill>
                <a:ea typeface="楷体" panose="02010609060101010101" charset="-122"/>
              </a:rPr>
              <a:t>一尺围。</a:t>
            </a:r>
            <a:r>
              <a:rPr lang="en-US" sz="4000" b="1">
                <a:solidFill>
                  <a:srgbClr val="000000"/>
                </a:solidFill>
                <a:latin typeface="楷体" panose="02010609060101010101" charset="-122"/>
              </a:rPr>
              <a:t>     </a:t>
            </a:r>
            <a:r>
              <a:rPr lang="zh-CN" sz="4000" b="1">
                <a:solidFill>
                  <a:srgbClr val="000000"/>
                </a:solidFill>
                <a:ea typeface="楷体" panose="02010609060101010101" charset="-122"/>
              </a:rPr>
              <a:t>纷纷</a:t>
            </a:r>
            <a:r>
              <a:rPr lang="zh-CN" sz="4000" b="1">
                <a:solidFill>
                  <a:srgbClr val="FF0000"/>
                </a:solidFill>
                <a:ea typeface="楷体" panose="02010609060101010101" charset="-122"/>
              </a:rPr>
              <a:t>苍雪</a:t>
            </a:r>
            <a:r>
              <a:rPr lang="zh-CN" sz="4000" b="1">
                <a:solidFill>
                  <a:schemeClr val="tx1"/>
                </a:solidFill>
                <a:effectLst>
                  <a:outerShdw blurRad="38100" dist="19050" dir="2700000" algn="tl" rotWithShape="0">
                    <a:schemeClr val="dk1">
                      <a:alpha val="40000"/>
                    </a:schemeClr>
                  </a:outerShdw>
                </a:effectLst>
                <a:highlight>
                  <a:srgbClr val="FFFF00"/>
                </a:highlight>
                <a:ea typeface="楷体" panose="02010609060101010101" charset="-122"/>
              </a:rPr>
              <a:t>落</a:t>
            </a:r>
            <a:r>
              <a:rPr lang="zh-CN" sz="4000" b="1">
                <a:solidFill>
                  <a:srgbClr val="000000"/>
                </a:solidFill>
                <a:ea typeface="楷体" panose="02010609060101010101" charset="-122"/>
              </a:rPr>
              <a:t>夏簟，冉冉</a:t>
            </a:r>
            <a:r>
              <a:rPr lang="zh-CN" sz="4000" b="1">
                <a:solidFill>
                  <a:srgbClr val="401BC0"/>
                </a:solidFill>
                <a:ea typeface="楷体" panose="02010609060101010101" charset="-122"/>
              </a:rPr>
              <a:t>绿雾</a:t>
            </a:r>
            <a:r>
              <a:rPr lang="zh-CN" sz="4000" b="1">
                <a:solidFill>
                  <a:schemeClr val="tx1"/>
                </a:solidFill>
                <a:effectLst>
                  <a:outerShdw blurRad="38100" dist="19050" dir="2700000" algn="tl" rotWithShape="0">
                    <a:schemeClr val="dk1">
                      <a:alpha val="40000"/>
                    </a:schemeClr>
                  </a:outerShdw>
                </a:effectLst>
                <a:highlight>
                  <a:srgbClr val="FFFF00"/>
                </a:highlight>
                <a:ea typeface="楷体" panose="02010609060101010101" charset="-122"/>
              </a:rPr>
              <a:t>沾</a:t>
            </a:r>
            <a:r>
              <a:rPr lang="zh-CN" sz="4000" b="1">
                <a:solidFill>
                  <a:srgbClr val="000000"/>
                </a:solidFill>
                <a:ea typeface="楷体" panose="02010609060101010101" charset="-122"/>
              </a:rPr>
              <a:t>人衣。</a:t>
            </a:r>
            <a:endParaRPr lang="zh-CN" sz="4000" b="1">
              <a:solidFill>
                <a:srgbClr val="000000"/>
              </a:solidFill>
              <a:ea typeface="楷体" panose="02010609060101010101" charset="-122"/>
            </a:endParaRPr>
          </a:p>
          <a:p>
            <a:pPr indent="0" algn="ctr"/>
            <a:r>
              <a:rPr lang="en-US" altLang="zh-CN" sz="4000" b="1">
                <a:solidFill>
                  <a:srgbClr val="000000"/>
                </a:solidFill>
                <a:ea typeface="楷体" panose="02010609060101010101" charset="-122"/>
              </a:rPr>
              <a:t>        </a:t>
            </a:r>
            <a:r>
              <a:rPr lang="zh-CN" sz="4000" b="1">
                <a:solidFill>
                  <a:srgbClr val="000000"/>
                </a:solidFill>
                <a:ea typeface="楷体" panose="02010609060101010101" charset="-122"/>
              </a:rPr>
              <a:t>日高山蝉抱叶响</a:t>
            </a:r>
            <a:r>
              <a:rPr lang="en-US" sz="4000" b="1" baseline="30000">
                <a:solidFill>
                  <a:srgbClr val="FF0000"/>
                </a:solidFill>
                <a:latin typeface="楷体" panose="02010609060101010101" charset="-122"/>
              </a:rPr>
              <a:t>②</a:t>
            </a:r>
            <a:r>
              <a:rPr lang="zh-CN" sz="4000" b="1">
                <a:solidFill>
                  <a:srgbClr val="000000"/>
                </a:solidFill>
                <a:ea typeface="楷体" panose="02010609060101010101" charset="-122"/>
              </a:rPr>
              <a:t>，人静</a:t>
            </a:r>
            <a:r>
              <a:rPr lang="zh-CN" sz="4000" b="1">
                <a:solidFill>
                  <a:srgbClr val="401BC0"/>
                </a:solidFill>
                <a:ea typeface="楷体" panose="02010609060101010101" charset="-122"/>
              </a:rPr>
              <a:t>翠羽</a:t>
            </a:r>
            <a:r>
              <a:rPr lang="zh-CN" sz="4000" b="1">
                <a:solidFill>
                  <a:srgbClr val="000000"/>
                </a:solidFill>
                <a:ea typeface="楷体" panose="02010609060101010101" charset="-122"/>
              </a:rPr>
              <a:t>穿林飞。</a:t>
            </a:r>
            <a:endParaRPr lang="zh-CN" sz="4000" b="1">
              <a:solidFill>
                <a:srgbClr val="000000"/>
              </a:solidFill>
              <a:ea typeface="楷体" panose="02010609060101010101" charset="-122"/>
            </a:endParaRPr>
          </a:p>
          <a:p>
            <a:pPr indent="0" algn="ctr"/>
            <a:r>
              <a:rPr lang="en-US" altLang="zh-CN" sz="4000" b="1">
                <a:solidFill>
                  <a:srgbClr val="000000"/>
                </a:solidFill>
                <a:ea typeface="楷体" panose="02010609060101010101" charset="-122"/>
              </a:rPr>
              <a:t>         </a:t>
            </a:r>
            <a:r>
              <a:rPr lang="zh-CN" sz="4000" b="1">
                <a:solidFill>
                  <a:srgbClr val="000000"/>
                </a:solidFill>
                <a:ea typeface="楷体" panose="02010609060101010101" charset="-122"/>
              </a:rPr>
              <a:t>道人绝粒</a:t>
            </a:r>
            <a:r>
              <a:rPr lang="en-US" sz="4000" b="1" baseline="30000">
                <a:solidFill>
                  <a:srgbClr val="000000"/>
                </a:solidFill>
                <a:latin typeface="楷体" panose="02010609060101010101" charset="-122"/>
              </a:rPr>
              <a:t>③</a:t>
            </a:r>
            <a:r>
              <a:rPr lang="zh-CN" sz="4000" b="1">
                <a:solidFill>
                  <a:srgbClr val="000000"/>
                </a:solidFill>
                <a:ea typeface="楷体" panose="02010609060101010101" charset="-122"/>
              </a:rPr>
              <a:t>对</a:t>
            </a:r>
            <a:r>
              <a:rPr lang="zh-CN" sz="4000" b="1">
                <a:solidFill>
                  <a:srgbClr val="FF0000"/>
                </a:solidFill>
                <a:ea typeface="楷体" panose="02010609060101010101" charset="-122"/>
              </a:rPr>
              <a:t>寒</a:t>
            </a:r>
            <a:r>
              <a:rPr lang="zh-CN" sz="4000" b="1">
                <a:solidFill>
                  <a:srgbClr val="401BC0"/>
                </a:solidFill>
                <a:ea typeface="楷体" panose="02010609060101010101" charset="-122"/>
              </a:rPr>
              <a:t>碧</a:t>
            </a:r>
            <a:r>
              <a:rPr lang="zh-CN" sz="4000" b="1">
                <a:solidFill>
                  <a:srgbClr val="000000"/>
                </a:solidFill>
                <a:ea typeface="楷体" panose="02010609060101010101" charset="-122"/>
              </a:rPr>
              <a:t>，为问鹤骨何缘肥？</a:t>
            </a:r>
            <a:endParaRPr lang="zh-CN" altLang="en-US" sz="4000" b="1">
              <a:solidFill>
                <a:srgbClr val="000000"/>
              </a:solidFill>
              <a:ea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8130" y="116205"/>
            <a:ext cx="11427460" cy="5588000"/>
          </a:xfrm>
          <a:prstGeom prst="rect">
            <a:avLst/>
          </a:prstGeom>
          <a:noFill/>
          <a:ln w="9525">
            <a:noFill/>
          </a:ln>
        </p:spPr>
        <p:txBody>
          <a:bodyPr>
            <a:noAutofit/>
          </a:bodyPr>
          <a:p>
            <a:pPr indent="381635" fontAlgn="auto">
              <a:lnSpc>
                <a:spcPct val="120000"/>
              </a:lnSpc>
            </a:pPr>
            <a:r>
              <a:rPr lang="en-US" altLang="zh-CN" sz="2800" b="0">
                <a:ea typeface="楷体" panose="02010609060101010101" charset="-122"/>
              </a:rPr>
              <a:t>   </a:t>
            </a:r>
            <a:r>
              <a:rPr lang="zh-CN" sz="2800" b="0">
                <a:ea typeface="楷体" panose="02010609060101010101" charset="-122"/>
              </a:rPr>
              <a:t>持续了一千三四百年之久的浑盖之争，是中国天文学史上的一件大事，</a:t>
            </a:r>
            <a:r>
              <a:rPr lang="zh-CN" sz="2800" b="0" u="sng">
                <a:ea typeface="楷体" panose="02010609060101010101" charset="-122"/>
              </a:rPr>
              <a:t>它贯串</a:t>
            </a:r>
            <a:r>
              <a:rPr lang="zh-CN" sz="2800" b="0" u="sng">
                <a:solidFill>
                  <a:srgbClr val="FF0000"/>
                </a:solidFill>
                <a:effectLst>
                  <a:outerShdw blurRad="38100" dist="19050" dir="2700000" algn="tl" rotWithShape="0">
                    <a:schemeClr val="dk1">
                      <a:alpha val="40000"/>
                    </a:schemeClr>
                  </a:outerShdw>
                </a:effectLst>
                <a:highlight>
                  <a:srgbClr val="FFFF00"/>
                </a:highlight>
                <a:ea typeface="楷体" panose="02010609060101010101" charset="-122"/>
              </a:rPr>
              <a:t>于</a:t>
            </a:r>
            <a:r>
              <a:rPr lang="zh-CN" sz="2800" b="0" u="sng">
                <a:ea typeface="楷体" panose="02010609060101010101" charset="-122"/>
              </a:rPr>
              <a:t>这个时期中国天文学的发展过程</a:t>
            </a:r>
            <a:r>
              <a:rPr lang="zh-CN" sz="2800" b="0" u="sng">
                <a:solidFill>
                  <a:srgbClr val="FF0000"/>
                </a:solidFill>
                <a:highlight>
                  <a:srgbClr val="FFFF00"/>
                </a:highlight>
                <a:ea typeface="楷体" panose="02010609060101010101" charset="-122"/>
              </a:rPr>
              <a:t>（之中</a:t>
            </a:r>
            <a:r>
              <a:rPr lang="zh-CN" sz="2800" b="0" u="sng">
                <a:highlight>
                  <a:srgbClr val="FFFF00"/>
                </a:highlight>
                <a:ea typeface="楷体" panose="02010609060101010101" charset="-122"/>
              </a:rPr>
              <a:t>）</a:t>
            </a:r>
            <a:r>
              <a:rPr lang="zh-CN" sz="2800" b="0" u="sng">
                <a:ea typeface="楷体" panose="02010609060101010101" charset="-122"/>
              </a:rPr>
              <a:t>，促成了与之相关的众多重要科学问题的解决，促成了中国古代天文学获得诸多重要成就</a:t>
            </a:r>
            <a:r>
              <a:rPr lang="zh-CN" sz="2800" b="0" u="sng">
                <a:solidFill>
                  <a:srgbClr val="FF0000"/>
                </a:solidFill>
                <a:highlight>
                  <a:srgbClr val="FFFF00"/>
                </a:highlight>
                <a:ea typeface="楷体" panose="02010609060101010101" charset="-122"/>
              </a:rPr>
              <a:t>的</a:t>
            </a:r>
            <a:r>
              <a:rPr lang="zh-CN" sz="2800" b="0" u="sng">
                <a:ea typeface="楷体" panose="02010609060101010101" charset="-122"/>
              </a:rPr>
              <a:t>。</a:t>
            </a:r>
            <a:r>
              <a:rPr lang="zh-CN" sz="2800" b="1">
                <a:solidFill>
                  <a:srgbClr val="401BC0"/>
                </a:solidFill>
                <a:ea typeface="楷体" panose="02010609060101010101" charset="-122"/>
              </a:rPr>
              <a:t>例如</a:t>
            </a:r>
            <a:r>
              <a:rPr lang="zh-CN" sz="2800" b="0">
                <a:ea typeface="楷体" panose="02010609060101010101" charset="-122"/>
              </a:rPr>
              <a:t>，被后人奉为中国古代历法的圭臬的《太初历》，是浑盖之争的直接产物</a:t>
            </a:r>
            <a:r>
              <a:rPr lang="zh-CN" sz="2800" b="0">
                <a:ea typeface="楷体" panose="02010609060101010101" charset="-122"/>
                <a:cs typeface="Times New Roman" panose="02020603050405020304" charset="0"/>
              </a:rPr>
              <a:t>;</a:t>
            </a:r>
            <a:r>
              <a:rPr lang="zh-CN" sz="2800" b="1">
                <a:solidFill>
                  <a:srgbClr val="401BC0"/>
                </a:solidFill>
                <a:ea typeface="楷体" panose="02010609060101010101" charset="-122"/>
              </a:rPr>
              <a:t>又如</a:t>
            </a:r>
            <a:r>
              <a:rPr lang="zh-CN" sz="2800" b="0">
                <a:ea typeface="楷体" panose="02010609060101010101" charset="-122"/>
                <a:cs typeface="Times New Roman" panose="02020603050405020304" charset="0"/>
              </a:rPr>
              <a:t>，在中国历史上</a:t>
            </a:r>
            <a:r>
              <a:rPr lang="en-US" sz="2800" b="0" u="sng">
                <a:latin typeface="楷体" panose="02010609060101010101" charset="-122"/>
                <a:cs typeface="Times New Roman" panose="02020603050405020304" charset="0"/>
              </a:rPr>
              <a:t> </a:t>
            </a:r>
            <a:r>
              <a:rPr lang="en-US" sz="2800" b="0" u="sng">
                <a:latin typeface="楷体" panose="02010609060101010101" charset="-122"/>
              </a:rPr>
              <a:t>①_</a:t>
            </a:r>
            <a:r>
              <a:rPr lang="zh-CN" sz="2800" b="0">
                <a:ea typeface="楷体" panose="02010609060101010101" charset="-122"/>
              </a:rPr>
              <a:t>的“小儿辩日”问题，(   );</a:t>
            </a:r>
            <a:r>
              <a:rPr lang="zh-CN" sz="2800" b="1">
                <a:solidFill>
                  <a:srgbClr val="401BC0"/>
                </a:solidFill>
                <a:ea typeface="楷体" panose="02010609060101010101" charset="-122"/>
              </a:rPr>
              <a:t>再如</a:t>
            </a:r>
            <a:r>
              <a:rPr lang="zh-CN" sz="2800" b="0">
                <a:ea typeface="楷体" panose="02010609060101010101" charset="-122"/>
              </a:rPr>
              <a:t>，在中国数学史上著名的“勾股定理”以以相关的测高望远之术，是在浑盖之争中为发展天文测算方法而形成的;</a:t>
            </a:r>
            <a:r>
              <a:rPr lang="zh-CN" sz="2800" b="1">
                <a:solidFill>
                  <a:srgbClr val="401BC0"/>
                </a:solidFill>
                <a:ea typeface="楷体" panose="02010609060101010101" charset="-122"/>
              </a:rPr>
              <a:t>更如</a:t>
            </a:r>
            <a:r>
              <a:rPr lang="zh-CN" sz="2800" b="0">
                <a:ea typeface="楷体" panose="02010609060101010101" charset="-122"/>
              </a:rPr>
              <a:t>，唐代僧一行组织的天文大地测量，是为了解决浑盖之争的一个重要命题而得以实施的;</a:t>
            </a:r>
            <a:r>
              <a:rPr lang="zh-CN" sz="2800" b="1">
                <a:solidFill>
                  <a:srgbClr val="401BC0"/>
                </a:solidFill>
                <a:ea typeface="楷体" panose="02010609060101010101" charset="-122"/>
              </a:rPr>
              <a:t>还如</a:t>
            </a:r>
            <a:r>
              <a:rPr lang="zh-CN" sz="2800" b="0">
                <a:ea typeface="楷体" panose="02010609060101010101" charset="-122"/>
              </a:rPr>
              <a:t>，中国天文仪器的发展，亦与浑盖之争</a:t>
            </a:r>
            <a:r>
              <a:rPr lang="en-US" sz="2800" b="0" u="sng">
                <a:latin typeface="楷体" panose="02010609060101010101" charset="-122"/>
                <a:cs typeface="Times New Roman" panose="02020603050405020304" charset="0"/>
              </a:rPr>
              <a:t> </a:t>
            </a:r>
            <a:r>
              <a:rPr lang="en-US" sz="2800" b="0" u="sng">
                <a:latin typeface="楷体" panose="02010609060101010101" charset="-122"/>
              </a:rPr>
              <a:t>② </a:t>
            </a:r>
            <a:r>
              <a:rPr lang="en-US" sz="2800" b="0">
                <a:latin typeface="楷体" panose="02010609060101010101" charset="-122"/>
                <a:cs typeface="Times New Roman" panose="02020603050405020304" charset="0"/>
              </a:rPr>
              <a:t>;</a:t>
            </a:r>
            <a:r>
              <a:rPr lang="zh-CN" sz="2800" b="0">
                <a:ea typeface="楷体" panose="02010609060101010101" charset="-122"/>
              </a:rPr>
              <a:t>……</a:t>
            </a:r>
            <a:r>
              <a:rPr lang="zh-CN" sz="2800" b="1">
                <a:solidFill>
                  <a:srgbClr val="401BC0"/>
                </a:solidFill>
                <a:ea typeface="楷体" panose="02010609060101010101" charset="-122"/>
              </a:rPr>
              <a:t>类似例子</a:t>
            </a:r>
            <a:r>
              <a:rPr lang="en-US" sz="2800" b="0">
                <a:latin typeface="楷体" panose="02010609060101010101" charset="-122"/>
                <a:cs typeface="Times New Roman" panose="02020603050405020304" charset="0"/>
              </a:rPr>
              <a:t>,</a:t>
            </a:r>
            <a:r>
              <a:rPr lang="en-US" sz="2800" b="0" u="sng">
                <a:latin typeface="楷体" panose="02010609060101010101" charset="-122"/>
                <a:cs typeface="Times New Roman" panose="02020603050405020304" charset="0"/>
              </a:rPr>
              <a:t> </a:t>
            </a:r>
            <a:r>
              <a:rPr lang="en-US" sz="2800" b="0" u="sng">
                <a:latin typeface="楷体" panose="02010609060101010101" charset="-122"/>
              </a:rPr>
              <a:t>③_</a:t>
            </a:r>
            <a:r>
              <a:rPr lang="zh-CN" sz="2800" b="0">
                <a:ea typeface="楷体" panose="02010609060101010101" charset="-122"/>
              </a:rPr>
              <a:t>这表明浑盖之争在中国历史上有着</a:t>
            </a:r>
            <a:r>
              <a:rPr lang="zh-CN" sz="2800" b="0">
                <a:ea typeface="楷体" panose="02010609060101010101" charset="-122"/>
                <a:cs typeface="Times New Roman" panose="02020603050405020304" charset="0"/>
              </a:rPr>
              <a:t>(   )等特点，它表现了中国古人对宇宙问题的关注程度，体现了中国古人对待科学问题的态度。</a:t>
            </a:r>
            <a:r>
              <a:rPr lang="zh-CN" sz="2800" b="1">
                <a:solidFill>
                  <a:srgbClr val="FF0000"/>
                </a:solidFill>
                <a:ea typeface="楷体" panose="02010609060101010101" charset="-122"/>
                <a:cs typeface="Times New Roman" panose="02020603050405020304" charset="0"/>
              </a:rPr>
              <a:t>这种规模和深度的争论</a:t>
            </a:r>
            <a:r>
              <a:rPr lang="zh-CN" sz="2800" b="0">
                <a:ea typeface="楷体" panose="02010609060101010101" charset="-122"/>
                <a:cs typeface="Times New Roman" panose="02020603050405020304" charset="0"/>
              </a:rPr>
              <a:t>即使在世界文明史上亦不多见。我们完全有理由说，作为(   )，浑盖之争将永载中华文明发展的史册。</a:t>
            </a:r>
            <a:endParaRPr lang="zh-CN" altLang="en-US" sz="2800" b="0">
              <a:ea typeface="楷体" panose="02010609060101010101" charset="-122"/>
              <a:cs typeface="Times New Roman" panose="02020603050405020304" charset="0"/>
            </a:endParaRPr>
          </a:p>
        </p:txBody>
      </p:sp>
      <p:cxnSp>
        <p:nvCxnSpPr>
          <p:cNvPr id="4" name="肘形连接符 3"/>
          <p:cNvCxnSpPr/>
          <p:nvPr/>
        </p:nvCxnSpPr>
        <p:spPr>
          <a:xfrm>
            <a:off x="9013825" y="1298575"/>
            <a:ext cx="2464435" cy="361315"/>
          </a:xfrm>
          <a:prstGeom prst="bentConnector3">
            <a:avLst>
              <a:gd name="adj1" fmla="val 26642"/>
            </a:avLst>
          </a:prstGeom>
          <a:ln w="53975"/>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1"/>
            </p:custDataLst>
          </p:nvPr>
        </p:nvSpPr>
        <p:spPr>
          <a:xfrm>
            <a:off x="11371580" y="408940"/>
            <a:ext cx="598805" cy="744855"/>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观点句</a:t>
            </a:r>
            <a:endParaRPr lang="zh-CN" altLang="en-US" sz="3200" b="1">
              <a:solidFill>
                <a:srgbClr val="401BC0"/>
              </a:solidFill>
              <a:effectLst>
                <a:outerShdw blurRad="38100" dist="19050" dir="2700000" algn="tl" rotWithShape="0">
                  <a:schemeClr val="dk1">
                    <a:alpha val="40000"/>
                  </a:schemeClr>
                </a:outerShdw>
              </a:effectLst>
            </a:endParaRPr>
          </a:p>
        </p:txBody>
      </p:sp>
      <p:sp>
        <p:nvSpPr>
          <p:cNvPr id="6" name="矩形 5"/>
          <p:cNvSpPr/>
          <p:nvPr>
            <p:custDataLst>
              <p:tags r:id="rId2"/>
            </p:custDataLst>
          </p:nvPr>
        </p:nvSpPr>
        <p:spPr>
          <a:xfrm>
            <a:off x="11593195" y="2250440"/>
            <a:ext cx="598805" cy="1896110"/>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支</a:t>
            </a:r>
            <a:endParaRPr lang="zh-CN" altLang="en-US" sz="3200" b="1">
              <a:solidFill>
                <a:srgbClr val="401BC0"/>
              </a:solidFill>
              <a:effectLst>
                <a:outerShdw blurRad="38100" dist="19050" dir="2700000" algn="tl" rotWithShape="0">
                  <a:schemeClr val="dk1">
                    <a:alpha val="40000"/>
                  </a:schemeClr>
                </a:outerShdw>
              </a:effectLst>
            </a:endParaRPr>
          </a:p>
          <a:p>
            <a:pPr algn="ctr"/>
            <a:r>
              <a:rPr lang="zh-CN" altLang="en-US" sz="3200" b="1">
                <a:solidFill>
                  <a:srgbClr val="401BC0"/>
                </a:solidFill>
                <a:effectLst>
                  <a:outerShdw blurRad="38100" dist="19050" dir="2700000" algn="tl" rotWithShape="0">
                    <a:schemeClr val="dk1">
                      <a:alpha val="40000"/>
                    </a:schemeClr>
                  </a:outerShdw>
                </a:effectLst>
              </a:rPr>
              <a:t>撑</a:t>
            </a:r>
            <a:endParaRPr lang="zh-CN" altLang="en-US" sz="3200" b="1">
              <a:solidFill>
                <a:srgbClr val="401BC0"/>
              </a:solidFill>
              <a:effectLst>
                <a:outerShdw blurRad="38100" dist="19050" dir="2700000" algn="tl" rotWithShape="0">
                  <a:schemeClr val="dk1">
                    <a:alpha val="40000"/>
                  </a:schemeClr>
                </a:outerShdw>
              </a:effectLst>
            </a:endParaRPr>
          </a:p>
          <a:p>
            <a:pPr algn="ctr"/>
            <a:r>
              <a:rPr lang="zh-CN" altLang="en-US" sz="3200" b="1">
                <a:solidFill>
                  <a:srgbClr val="401BC0"/>
                </a:solidFill>
                <a:effectLst>
                  <a:outerShdw blurRad="38100" dist="19050" dir="2700000" algn="tl" rotWithShape="0">
                    <a:schemeClr val="dk1">
                      <a:alpha val="40000"/>
                    </a:schemeClr>
                  </a:outerShdw>
                </a:effectLst>
              </a:rPr>
              <a:t>句</a:t>
            </a:r>
            <a:endParaRPr lang="zh-CN" altLang="en-US" sz="3200" b="1">
              <a:solidFill>
                <a:srgbClr val="401BC0"/>
              </a:solidFill>
              <a:effectLst>
                <a:outerShdw blurRad="38100" dist="19050" dir="2700000" algn="tl" rotWithShape="0">
                  <a:schemeClr val="dk1">
                    <a:alpha val="40000"/>
                  </a:schemeClr>
                </a:outerShdw>
              </a:effectLst>
            </a:endParaRPr>
          </a:p>
        </p:txBody>
      </p:sp>
      <p:sp>
        <p:nvSpPr>
          <p:cNvPr id="7" name="矩形 6"/>
          <p:cNvSpPr/>
          <p:nvPr>
            <p:custDataLst>
              <p:tags r:id="rId3"/>
            </p:custDataLst>
          </p:nvPr>
        </p:nvSpPr>
        <p:spPr>
          <a:xfrm>
            <a:off x="10132695" y="6113145"/>
            <a:ext cx="598805" cy="744855"/>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结论句</a:t>
            </a:r>
            <a:endParaRPr lang="zh-CN" altLang="en-US" sz="3200" b="1">
              <a:solidFill>
                <a:srgbClr val="401BC0"/>
              </a:solidFill>
              <a:effectLst>
                <a:outerShdw blurRad="38100" dist="19050" dir="2700000" algn="tl" rotWithShape="0">
                  <a:schemeClr val="dk1">
                    <a:alpha val="40000"/>
                  </a:schemeClr>
                </a:outerShdw>
              </a:effectLst>
            </a:endParaRPr>
          </a:p>
        </p:txBody>
      </p:sp>
      <p:cxnSp>
        <p:nvCxnSpPr>
          <p:cNvPr id="8" name="直接箭头连接符 7"/>
          <p:cNvCxnSpPr/>
          <p:nvPr/>
        </p:nvCxnSpPr>
        <p:spPr>
          <a:xfrm>
            <a:off x="4218305" y="5088890"/>
            <a:ext cx="3027045" cy="348615"/>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custDataLst>
              <p:tags r:id="rId4"/>
            </p:custDataLst>
          </p:nvPr>
        </p:nvCxnSpPr>
        <p:spPr>
          <a:xfrm>
            <a:off x="8557895" y="561975"/>
            <a:ext cx="167640" cy="5341620"/>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46380" y="247015"/>
            <a:ext cx="11944985" cy="1814830"/>
          </a:xfrm>
          <a:prstGeom prst="rect">
            <a:avLst/>
          </a:prstGeom>
          <a:noFill/>
          <a:ln w="9525">
            <a:noFill/>
          </a:ln>
        </p:spPr>
        <p:txBody>
          <a:bodyPr wrap="square">
            <a:spAutoFit/>
          </a:bodyPr>
          <a:p>
            <a:pPr indent="266700"/>
            <a:r>
              <a:rPr lang="en-US" sz="2800" b="0">
                <a:solidFill>
                  <a:srgbClr val="000000"/>
                </a:solidFill>
                <a:latin typeface="等线" panose="02010600030101010101" charset="-122"/>
              </a:rPr>
              <a:t>“</a:t>
            </a:r>
            <a:r>
              <a:rPr lang="zh-CN" sz="2800" b="0">
                <a:solidFill>
                  <a:srgbClr val="000000"/>
                </a:solidFill>
                <a:ea typeface="楷体" panose="02010609060101010101" charset="-122"/>
              </a:rPr>
              <a:t>黑眼圈</a:t>
            </a:r>
            <a:r>
              <a:rPr lang="en-US" sz="2800" b="0">
                <a:solidFill>
                  <a:srgbClr val="000000"/>
                </a:solidFill>
                <a:latin typeface="等线" panose="02010600030101010101" charset="-122"/>
              </a:rPr>
              <a:t>”</a:t>
            </a:r>
            <a:r>
              <a:rPr lang="zh-CN" sz="2800" b="0">
                <a:solidFill>
                  <a:srgbClr val="000000"/>
                </a:solidFill>
                <a:ea typeface="楷体" panose="02010609060101010101" charset="-122"/>
              </a:rPr>
              <a:t>不是一个正式的医学术语，业内称之为</a:t>
            </a:r>
            <a:r>
              <a:rPr lang="en-US" sz="2800" b="0">
                <a:solidFill>
                  <a:srgbClr val="000000"/>
                </a:solidFill>
                <a:latin typeface="等线" panose="02010600030101010101" charset="-122"/>
              </a:rPr>
              <a:t>“</a:t>
            </a:r>
            <a:r>
              <a:rPr lang="zh-CN" sz="2800" b="0">
                <a:solidFill>
                  <a:srgbClr val="000000"/>
                </a:solidFill>
                <a:ea typeface="楷体" panose="02010609060101010101" charset="-122"/>
              </a:rPr>
              <a:t>眶周色素沉着</a:t>
            </a:r>
            <a:r>
              <a:rPr lang="en-US" sz="2800" b="0">
                <a:solidFill>
                  <a:srgbClr val="000000"/>
                </a:solidFill>
                <a:latin typeface="等线" panose="02010600030101010101" charset="-122"/>
              </a:rPr>
              <a:t>”</a:t>
            </a:r>
            <a:r>
              <a:rPr lang="zh-CN" sz="2800" b="0">
                <a:solidFill>
                  <a:srgbClr val="000000"/>
                </a:solidFill>
                <a:ea typeface="楷体" panose="02010609060101010101" charset="-122"/>
              </a:rPr>
              <a:t>。但其实</a:t>
            </a:r>
            <a:r>
              <a:rPr lang="en-US" sz="2800" b="0">
                <a:solidFill>
                  <a:srgbClr val="000000"/>
                </a:solidFill>
                <a:latin typeface="等线" panose="02010600030101010101" charset="-122"/>
              </a:rPr>
              <a:t>“</a:t>
            </a:r>
            <a:r>
              <a:rPr lang="zh-CN" sz="2800" b="0">
                <a:solidFill>
                  <a:srgbClr val="000000"/>
                </a:solidFill>
                <a:ea typeface="楷体" panose="02010609060101010101" charset="-122"/>
              </a:rPr>
              <a:t>黑眼圈</a:t>
            </a:r>
            <a:r>
              <a:rPr lang="en-US" sz="2800" b="0">
                <a:solidFill>
                  <a:srgbClr val="000000"/>
                </a:solidFill>
                <a:latin typeface="等线" panose="02010600030101010101" charset="-122"/>
              </a:rPr>
              <a:t>”</a:t>
            </a:r>
            <a:r>
              <a:rPr lang="zh-CN" sz="2800" b="0">
                <a:solidFill>
                  <a:srgbClr val="000000"/>
                </a:solidFill>
                <a:ea typeface="楷体" panose="02010609060101010101" charset="-122"/>
              </a:rPr>
              <a:t>真不都是熬夜熬出来的。</a:t>
            </a:r>
            <a:r>
              <a:rPr lang="en-US" sz="2800" b="0" u="sng">
                <a:solidFill>
                  <a:srgbClr val="000000"/>
                </a:solidFill>
                <a:latin typeface="楷体" panose="02010609060101010101" charset="-122"/>
              </a:rPr>
              <a:t>   ①  </a:t>
            </a:r>
            <a:r>
              <a:rPr lang="en-US" sz="2800" b="0" u="sng">
                <a:solidFill>
                  <a:srgbClr val="000000"/>
                </a:solidFill>
                <a:highlight>
                  <a:srgbClr val="FFFF00"/>
                </a:highlight>
                <a:latin typeface="楷体" panose="02010609060101010101" charset="-122"/>
              </a:rPr>
              <a:t> </a:t>
            </a:r>
            <a:r>
              <a:rPr lang="zh-CN" sz="2800" b="0">
                <a:solidFill>
                  <a:srgbClr val="000000"/>
                </a:solidFill>
                <a:highlight>
                  <a:srgbClr val="FFFF00"/>
                </a:highlight>
                <a:ea typeface="楷体" panose="02010609060101010101" charset="-122"/>
              </a:rPr>
              <a:t>：</a:t>
            </a:r>
            <a:r>
              <a:rPr lang="zh-CN" sz="2800" b="0">
                <a:solidFill>
                  <a:srgbClr val="000000"/>
                </a:solidFill>
                <a:ea typeface="楷体" panose="02010609060101010101" charset="-122"/>
              </a:rPr>
              <a:t>过敏性疾病，如特应性皮炎、接触性皮炎等，与黑眼圈关系密切；皮肤内色素增多，如真皮色素细胞增多、表皮内色素沉着等，都可造成黑眼圈。</a:t>
            </a:r>
            <a:endParaRPr lang="zh-CN" altLang="en-US" sz="2800" b="0">
              <a:solidFill>
                <a:srgbClr val="000000"/>
              </a:solidFill>
              <a:ea typeface="楷体" panose="02010609060101010101" charset="-122"/>
            </a:endParaRPr>
          </a:p>
        </p:txBody>
      </p:sp>
      <p:sp>
        <p:nvSpPr>
          <p:cNvPr id="101" name="文本框 100"/>
          <p:cNvSpPr txBox="1"/>
          <p:nvPr/>
        </p:nvSpPr>
        <p:spPr>
          <a:xfrm>
            <a:off x="246380" y="1798955"/>
            <a:ext cx="12191365" cy="4831080"/>
          </a:xfrm>
          <a:prstGeom prst="rect">
            <a:avLst/>
          </a:prstGeom>
          <a:noFill/>
          <a:ln w="9525">
            <a:noFill/>
          </a:ln>
        </p:spPr>
        <p:txBody>
          <a:bodyPr wrap="square">
            <a:spAutoFit/>
          </a:bodyPr>
          <a:p>
            <a:pPr indent="0" algn="l"/>
            <a:endParaRPr lang="en-US" sz="2800" b="0">
              <a:solidFill>
                <a:srgbClr val="000000"/>
              </a:solidFill>
              <a:latin typeface="Times New Roman" panose="02020603050405020304" charset="0"/>
              <a:ea typeface="宋体" panose="02010600030101010101" pitchFamily="2" charset="-122"/>
            </a:endParaRPr>
          </a:p>
          <a:p>
            <a:pPr indent="0" algn="l"/>
            <a:r>
              <a:rPr lang="en-US" altLang="zh-CN" sz="2800" b="0">
                <a:solidFill>
                  <a:srgbClr val="000000"/>
                </a:solidFill>
                <a:ea typeface="楷体" panose="02010609060101010101" charset="-122"/>
              </a:rPr>
              <a:t>       </a:t>
            </a:r>
            <a:r>
              <a:rPr lang="zh-CN" sz="2800" b="0">
                <a:solidFill>
                  <a:srgbClr val="000000"/>
                </a:solidFill>
                <a:ea typeface="楷体" panose="02010609060101010101" charset="-122"/>
              </a:rPr>
              <a:t>另外，很多人</a:t>
            </a:r>
            <a:r>
              <a:rPr lang="zh-CN" sz="2800" b="0">
                <a:solidFill>
                  <a:srgbClr val="000000"/>
                </a:solidFill>
                <a:highlight>
                  <a:srgbClr val="FFFF00"/>
                </a:highlight>
                <a:ea typeface="楷体" panose="02010609060101010101" charset="-122"/>
              </a:rPr>
              <a:t>分不清</a:t>
            </a:r>
            <a:r>
              <a:rPr lang="zh-CN" sz="2800" b="0">
                <a:solidFill>
                  <a:srgbClr val="000000"/>
                </a:solidFill>
                <a:ea typeface="楷体" panose="02010609060101010101" charset="-122"/>
              </a:rPr>
              <a:t>卧蚕、眼袋的区别，</a:t>
            </a:r>
            <a:r>
              <a:rPr lang="en-US" sz="2800" b="0" u="sng">
                <a:solidFill>
                  <a:srgbClr val="000000"/>
                </a:solidFill>
                <a:latin typeface="楷体" panose="02010609060101010101" charset="-122"/>
              </a:rPr>
              <a:t>   ②   </a:t>
            </a:r>
            <a:r>
              <a:rPr lang="zh-CN" sz="2800" b="0">
                <a:solidFill>
                  <a:srgbClr val="000000"/>
                </a:solidFill>
                <a:ea typeface="楷体" panose="02010609060101010101" charset="-122"/>
              </a:rPr>
              <a:t>，</a:t>
            </a:r>
            <a:r>
              <a:rPr lang="zh-CN" sz="2800" b="0">
                <a:solidFill>
                  <a:srgbClr val="000000"/>
                </a:solidFill>
                <a:highlight>
                  <a:srgbClr val="FFFF00"/>
                </a:highlight>
                <a:ea typeface="楷体" panose="02010609060101010101" charset="-122"/>
              </a:rPr>
              <a:t>还沾沾自喜</a:t>
            </a:r>
            <a:r>
              <a:rPr lang="zh-CN" sz="2800" b="0">
                <a:solidFill>
                  <a:srgbClr val="000000"/>
                </a:solidFill>
                <a:ea typeface="楷体" panose="02010609060101010101" charset="-122"/>
              </a:rPr>
              <a:t>。通俗地说，卧蚕其实是</a:t>
            </a:r>
            <a:r>
              <a:rPr lang="zh-CN" sz="2800" b="1">
                <a:solidFill>
                  <a:srgbClr val="000000"/>
                </a:solidFill>
                <a:ea typeface="楷体" panose="02010609060101010101" charset="-122"/>
              </a:rPr>
              <a:t>饱满而紧实</a:t>
            </a:r>
            <a:r>
              <a:rPr lang="zh-CN" sz="2800" b="0">
                <a:solidFill>
                  <a:srgbClr val="000000"/>
                </a:solidFill>
                <a:ea typeface="楷体" panose="02010609060101010101" charset="-122"/>
              </a:rPr>
              <a:t>的</a:t>
            </a:r>
            <a:r>
              <a:rPr lang="zh-CN" sz="2800" b="0">
                <a:solidFill>
                  <a:srgbClr val="000000"/>
                </a:solidFill>
                <a:highlight>
                  <a:srgbClr val="FFFF00"/>
                </a:highlight>
                <a:ea typeface="楷体" panose="02010609060101010101" charset="-122"/>
              </a:rPr>
              <a:t>匝肌</a:t>
            </a:r>
            <a:r>
              <a:rPr lang="zh-CN" sz="2800" b="0">
                <a:solidFill>
                  <a:srgbClr val="000000"/>
                </a:solidFill>
                <a:ea typeface="楷体" panose="02010609060101010101" charset="-122"/>
              </a:rPr>
              <a:t>，可以想成是一条</a:t>
            </a:r>
            <a:r>
              <a:rPr lang="en-US" sz="2800" b="0">
                <a:solidFill>
                  <a:srgbClr val="000000"/>
                </a:solidFill>
                <a:latin typeface="等线" panose="02010600030101010101" charset="-122"/>
              </a:rPr>
              <a:t>“</a:t>
            </a:r>
            <a:r>
              <a:rPr lang="zh-CN" sz="2800" b="0">
                <a:solidFill>
                  <a:srgbClr val="FF0000"/>
                </a:solidFill>
                <a:ea typeface="楷体" panose="02010609060101010101" charset="-122"/>
              </a:rPr>
              <a:t>瘦肉</a:t>
            </a:r>
            <a:r>
              <a:rPr lang="en-US" sz="2800" b="0">
                <a:solidFill>
                  <a:srgbClr val="000000"/>
                </a:solidFill>
                <a:latin typeface="等线" panose="02010600030101010101" charset="-122"/>
              </a:rPr>
              <a:t>”</a:t>
            </a:r>
            <a:r>
              <a:rPr lang="zh-CN" sz="2800" b="0">
                <a:solidFill>
                  <a:srgbClr val="000000"/>
                </a:solidFill>
                <a:ea typeface="楷体" panose="02010609060101010101" charset="-122"/>
              </a:rPr>
              <a:t>；</a:t>
            </a:r>
            <a:r>
              <a:rPr lang="en-US" sz="2800" b="0" u="sng">
                <a:solidFill>
                  <a:srgbClr val="000000"/>
                </a:solidFill>
                <a:latin typeface="楷体" panose="02010609060101010101" charset="-122"/>
              </a:rPr>
              <a:t>   ③   </a:t>
            </a:r>
            <a:r>
              <a:rPr lang="zh-CN" sz="2800" b="0">
                <a:solidFill>
                  <a:srgbClr val="000000"/>
                </a:solidFill>
                <a:ea typeface="楷体" panose="02010609060101010101" charset="-122"/>
              </a:rPr>
              <a:t>，可以想成是一块</a:t>
            </a:r>
            <a:r>
              <a:rPr lang="en-US" sz="2800" b="0">
                <a:solidFill>
                  <a:srgbClr val="000000"/>
                </a:solidFill>
                <a:latin typeface="等线" panose="02010600030101010101" charset="-122"/>
              </a:rPr>
              <a:t>“</a:t>
            </a:r>
            <a:r>
              <a:rPr lang="zh-CN" sz="2800" b="0">
                <a:solidFill>
                  <a:srgbClr val="FF0000"/>
                </a:solidFill>
                <a:ea typeface="楷体" panose="02010609060101010101" charset="-122"/>
              </a:rPr>
              <a:t>肥肉</a:t>
            </a:r>
            <a:r>
              <a:rPr lang="en-US" sz="2800" b="0">
                <a:solidFill>
                  <a:srgbClr val="000000"/>
                </a:solidFill>
                <a:latin typeface="等线" panose="02010600030101010101" charset="-122"/>
              </a:rPr>
              <a:t>”</a:t>
            </a:r>
            <a:r>
              <a:rPr lang="zh-CN" sz="2800" b="0">
                <a:solidFill>
                  <a:srgbClr val="000000"/>
                </a:solidFill>
                <a:ea typeface="楷体" panose="02010609060101010101" charset="-122"/>
              </a:rPr>
              <a:t>。卧蚕眼是生理性眼轮匝肌的增厚引起的，眼袋大多是由于生理性眼睛老化或一些遗传因素造成的脂肪过多的膨出形成的。因此，黑眼圈的形成，遗传、自然衰老的影响更大。改善黑眼圈时，不少人选择涂抹眼霜。其实，</a:t>
            </a:r>
            <a:r>
              <a:rPr lang="zh-CN" sz="2800" b="0" u="wavy">
                <a:solidFill>
                  <a:srgbClr val="000000"/>
                </a:solidFill>
                <a:ea typeface="楷体" panose="02010609060101010101" charset="-122"/>
              </a:rPr>
              <a:t>含有咖啡因成分的能够加强眼部细胞代谢、促进血液微循环并改善黑色素沉着的眼霜并不能解决所有类型的黑眼圈。</a:t>
            </a:r>
            <a:r>
              <a:rPr lang="zh-CN" sz="2800" b="0">
                <a:solidFill>
                  <a:srgbClr val="000000"/>
                </a:solidFill>
                <a:ea typeface="楷体" panose="02010609060101010101" charset="-122"/>
              </a:rPr>
              <a:t>对于黑眼圈还是要以预防为主，虽然先天性色素沉着、面部结构阴影以及衰老带来的面部松弛等无法预防，但可以通过调整生活方式预防后天性黑眼圈的形成。</a:t>
            </a:r>
            <a:endParaRPr lang="zh-CN" altLang="en-US" sz="2800" b="0">
              <a:solidFill>
                <a:srgbClr val="000000"/>
              </a:solidFill>
              <a:ea typeface="楷体" panose="02010609060101010101" charset="-122"/>
            </a:endParaRPr>
          </a:p>
        </p:txBody>
      </p:sp>
      <p:sp>
        <p:nvSpPr>
          <p:cNvPr id="5" name="矩形 4"/>
          <p:cNvSpPr/>
          <p:nvPr>
            <p:custDataLst>
              <p:tags r:id="rId1"/>
            </p:custDataLst>
          </p:nvPr>
        </p:nvSpPr>
        <p:spPr>
          <a:xfrm>
            <a:off x="6388735" y="610235"/>
            <a:ext cx="1120775" cy="744855"/>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诱因</a:t>
            </a:r>
            <a:endParaRPr lang="zh-CN" altLang="en-US" sz="3200" b="1">
              <a:solidFill>
                <a:srgbClr val="401BC0"/>
              </a:solidFill>
              <a:effectLst>
                <a:outerShdw blurRad="38100" dist="19050" dir="2700000" algn="tl" rotWithShape="0">
                  <a:schemeClr val="dk1">
                    <a:alpha val="40000"/>
                  </a:schemeClr>
                </a:outerShdw>
              </a:effectLst>
            </a:endParaRPr>
          </a:p>
        </p:txBody>
      </p:sp>
      <p:sp>
        <p:nvSpPr>
          <p:cNvPr id="6" name="矩形 5"/>
          <p:cNvSpPr/>
          <p:nvPr>
            <p:custDataLst>
              <p:tags r:id="rId2"/>
            </p:custDataLst>
          </p:nvPr>
        </p:nvSpPr>
        <p:spPr>
          <a:xfrm>
            <a:off x="7211695" y="2061845"/>
            <a:ext cx="1120775" cy="744855"/>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错差</a:t>
            </a:r>
            <a:endParaRPr lang="zh-CN" altLang="en-US" sz="3200" b="1">
              <a:solidFill>
                <a:srgbClr val="401BC0"/>
              </a:solidFill>
              <a:effectLst>
                <a:outerShdw blurRad="38100" dist="19050" dir="2700000" algn="tl" rotWithShape="0">
                  <a:schemeClr val="dk1">
                    <a:alpha val="40000"/>
                  </a:schemeClr>
                </a:outerShdw>
              </a:effectLst>
            </a:endParaRPr>
          </a:p>
        </p:txBody>
      </p:sp>
      <p:sp>
        <p:nvSpPr>
          <p:cNvPr id="7" name="矩形 6"/>
          <p:cNvSpPr/>
          <p:nvPr>
            <p:custDataLst>
              <p:tags r:id="rId3"/>
            </p:custDataLst>
          </p:nvPr>
        </p:nvSpPr>
        <p:spPr>
          <a:xfrm>
            <a:off x="10601325" y="2572385"/>
            <a:ext cx="1120775" cy="744855"/>
          </a:xfrm>
          <a:prstGeom prst="rect">
            <a:avLst/>
          </a:prstGeom>
          <a:noFill/>
          <a:ln>
            <a:noFill/>
          </a:ln>
        </p:spPr>
        <p:txBody>
          <a:bodyPr wrap="none" rtlCol="0" anchor="t">
            <a:noAutofit/>
            <a:scene3d>
              <a:camera prst="orthographicFront"/>
              <a:lightRig rig="threePt" dir="t"/>
            </a:scene3d>
          </a:bodyPr>
          <a:p>
            <a:pPr algn="ctr"/>
            <a:r>
              <a:rPr lang="zh-CN" altLang="en-US" sz="3200" b="1">
                <a:solidFill>
                  <a:srgbClr val="401BC0"/>
                </a:solidFill>
                <a:effectLst>
                  <a:outerShdw blurRad="38100" dist="19050" dir="2700000" algn="tl" rotWithShape="0">
                    <a:schemeClr val="dk1">
                      <a:alpha val="40000"/>
                    </a:schemeClr>
                  </a:outerShdw>
                </a:effectLst>
              </a:rPr>
              <a:t>反义词</a:t>
            </a:r>
            <a:endParaRPr lang="zh-CN" altLang="en-US" sz="3200" b="1">
              <a:solidFill>
                <a:srgbClr val="401BC0"/>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3195" y="156845"/>
            <a:ext cx="11887835" cy="6689090"/>
          </a:xfrm>
          <a:prstGeom prst="rect">
            <a:avLst/>
          </a:prstGeom>
          <a:noFill/>
          <a:ln w="9525">
            <a:noFill/>
          </a:ln>
        </p:spPr>
        <p:txBody>
          <a:bodyPr wrap="square">
            <a:spAutoFit/>
          </a:bodyPr>
          <a:p>
            <a:pPr indent="304800" fontAlgn="auto">
              <a:lnSpc>
                <a:spcPct val="110000"/>
              </a:lnSpc>
            </a:pPr>
            <a:r>
              <a:rPr lang="en-US" altLang="zh-CN" sz="2600" b="0">
                <a:solidFill>
                  <a:srgbClr val="000000"/>
                </a:solidFill>
                <a:uFillTx/>
                <a:ea typeface="楷体" panose="02010609060101010101" charset="-122"/>
              </a:rPr>
              <a:t>    </a:t>
            </a:r>
            <a:r>
              <a:rPr lang="zh-CN" sz="2600" b="0">
                <a:solidFill>
                  <a:srgbClr val="000000"/>
                </a:solidFill>
                <a:uFillTx/>
                <a:ea typeface="楷体" panose="02010609060101010101" charset="-122"/>
              </a:rPr>
              <a:t>老子的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，指出了巧与拙的辩证关系。在老子看来，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分为</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和</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。所谓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，就是刻意使用人工技巧，精心雕琢。老子蔑视</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，认为它是社会祸乱的原因之一：</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民多利器，国家滋昏；人多伎巧，奇物滋起；法令滋彰，盗贼多有。</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（《老子》第五十七章）</a:t>
            </a:r>
            <a:r>
              <a:rPr lang="zh-CN" sz="2600" b="0">
                <a:solidFill>
                  <a:srgbClr val="000000"/>
                </a:solidFill>
                <a:uFillTx/>
                <a:ea typeface="楷体" panose="02010609060101010101" charset="-122"/>
              </a:rPr>
              <a:t>正是基于此，他才认为：</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五色令人目育，五音令人耳聋。</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（《老子》第十二章）</a:t>
            </a:r>
            <a:r>
              <a:rPr lang="zh-CN" sz="2600" b="0">
                <a:solidFill>
                  <a:srgbClr val="000000"/>
                </a:solidFill>
                <a:uFillTx/>
                <a:ea typeface="楷体" panose="02010609060101010101" charset="-122"/>
              </a:rPr>
              <a:t>老子认为真正的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是</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，然而它却往往以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的形式表现出来。这与老子关于道的自然无为的思想有关。老子的哲学以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为核心，道是宇宙本体，孕育生长了万物，是无所不为的：</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道生一，一生二，二生三，三生万物。万物负阴而抱阳，冲气以为和。</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（《老子》第四十二章）</a:t>
            </a:r>
            <a:r>
              <a:rPr lang="zh-CN" sz="2600" b="0">
                <a:solidFill>
                  <a:srgbClr val="000000"/>
                </a:solidFill>
                <a:uFillTx/>
                <a:ea typeface="楷体" panose="02010609060101010101" charset="-122"/>
              </a:rPr>
              <a:t>同时，</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又遵循</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无为</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自然</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的法则运行：</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人法地，地法天，天法道，道法自然。</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（《老子》第二十五章）</a:t>
            </a:r>
            <a:r>
              <a:rPr lang="zh-CN" sz="2600" b="0">
                <a:solidFill>
                  <a:srgbClr val="000000"/>
                </a:solidFill>
                <a:uFillTx/>
                <a:ea typeface="楷体" panose="02010609060101010101" charset="-122"/>
              </a:rPr>
              <a:t>这里的自然是指自然而然在老子看来，只要顺应自然规律，不要人为干预，就能自然而然地实现一切目的</a:t>
            </a:r>
            <a:r>
              <a:rPr lang="en-US" sz="2600" b="0">
                <a:solidFill>
                  <a:srgbClr val="000000"/>
                </a:solidFill>
                <a:uFillTx/>
                <a:latin typeface="楷体" panose="02010609060101010101" charset="-122"/>
              </a:rPr>
              <a:t>——</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道常无为而无不为</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（《老子》第三十七章）</a:t>
            </a:r>
            <a:r>
              <a:rPr lang="zh-CN" sz="2600" b="0">
                <a:solidFill>
                  <a:srgbClr val="000000"/>
                </a:solidFill>
                <a:uFillTx/>
                <a:ea typeface="楷体" panose="02010609060101010101" charset="-122"/>
              </a:rPr>
              <a:t>。</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与</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的自然无为是一致的。在老子看来，真正的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并不在于违背自然规律刻意人为，而在于顺应自然规律和自然本性，这样就能自然而然地实现目的，这样看似</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，实际是真正的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a:t>
            </a:r>
            <a:endParaRPr lang="zh-CN" altLang="en-US" sz="2600" b="0">
              <a:solidFill>
                <a:srgbClr val="000000"/>
              </a:solidFill>
              <a:uFillTx/>
              <a:ea typeface="楷体" panose="0201060906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8280" y="0"/>
            <a:ext cx="11983720" cy="5956300"/>
          </a:xfrm>
          <a:prstGeom prst="rect">
            <a:avLst/>
          </a:prstGeom>
          <a:noFill/>
        </p:spPr>
        <p:txBody>
          <a:bodyPr wrap="square" rtlCol="0" anchor="t">
            <a:noAutofit/>
          </a:bodyPr>
          <a:p>
            <a:r>
              <a:rPr lang="en-US" altLang="zh-CN" sz="2800"/>
              <a:t>8.</a:t>
            </a:r>
            <a:r>
              <a:rPr lang="zh-CN" altLang="en-US" sz="2800"/>
              <a:t>请结合文本简要分析北山在追悼会上的心理变化。 （6分)</a:t>
            </a:r>
            <a:endParaRPr lang="zh-CN" altLang="en-US" sz="2800"/>
          </a:p>
          <a:p>
            <a:r>
              <a:rPr lang="zh-CN" altLang="en-US" sz="2800">
                <a:highlight>
                  <a:srgbClr val="FFFF00"/>
                </a:highlight>
              </a:rPr>
              <a:t>考题类型</a:t>
            </a:r>
            <a:r>
              <a:rPr lang="zh-CN" altLang="en-US" sz="2800"/>
              <a:t>：</a:t>
            </a:r>
            <a:r>
              <a:rPr lang="zh-CN" altLang="en-US" sz="2800" b="1">
                <a:solidFill>
                  <a:srgbClr val="FF0000"/>
                </a:solidFill>
              </a:rPr>
              <a:t>情感变化</a:t>
            </a:r>
            <a:r>
              <a:rPr lang="zh-CN" altLang="en-US" sz="2800"/>
              <a:t>/</a:t>
            </a:r>
            <a:r>
              <a:rPr lang="zh-CN" altLang="en-US" sz="2800" b="1">
                <a:solidFill>
                  <a:srgbClr val="FF0000"/>
                </a:solidFill>
              </a:rPr>
              <a:t>心理变化</a:t>
            </a:r>
            <a:r>
              <a:rPr lang="zh-CN" altLang="en-US" sz="2800"/>
              <a:t>/情绪的变化</a:t>
            </a:r>
            <a:r>
              <a:rPr lang="en-US" altLang="zh-CN" sz="2800"/>
              <a:t> </a:t>
            </a:r>
            <a:r>
              <a:rPr lang="zh-CN" altLang="en-US" sz="2800">
                <a:solidFill>
                  <a:srgbClr val="401BC0"/>
                </a:solidFill>
              </a:rPr>
              <a:t>【鉴赏作品人物形象】</a:t>
            </a:r>
            <a:endParaRPr lang="zh-CN" altLang="en-US" sz="2800"/>
          </a:p>
          <a:p>
            <a:r>
              <a:rPr lang="zh-CN" altLang="en-US" sz="2800" b="1"/>
              <a:t>答题步骤</a:t>
            </a:r>
            <a:r>
              <a:rPr lang="zh-CN" altLang="en-US" sz="2800"/>
              <a:t>：首先要根据情节发展划分层次</a:t>
            </a:r>
            <a:endParaRPr lang="zh-CN" altLang="en-US" sz="2800"/>
          </a:p>
          <a:p>
            <a:r>
              <a:rPr lang="en-US" altLang="zh-CN" sz="2800"/>
              <a:t>                 </a:t>
            </a:r>
            <a:r>
              <a:rPr lang="zh-CN" altLang="en-US" sz="2800"/>
              <a:t>从不同层次中概括人物不同的思想情感</a:t>
            </a:r>
            <a:r>
              <a:rPr lang="en-US" altLang="zh-CN" sz="2800"/>
              <a:t>/</a:t>
            </a:r>
            <a:r>
              <a:rPr lang="zh-CN" altLang="en-US" sz="2800"/>
              <a:t>心理</a:t>
            </a:r>
            <a:r>
              <a:rPr lang="en-US" altLang="zh-CN" sz="2800"/>
              <a:t>/</a:t>
            </a:r>
            <a:r>
              <a:rPr lang="zh-CN" altLang="en-US" sz="2800"/>
              <a:t>情绪</a:t>
            </a:r>
            <a:endParaRPr lang="zh-CN" altLang="en-US" sz="2800"/>
          </a:p>
          <a:p>
            <a:r>
              <a:rPr lang="zh-CN" altLang="en-US" sz="2800">
                <a:highlight>
                  <a:srgbClr val="FFFF00"/>
                </a:highlight>
              </a:rPr>
              <a:t>答题模式</a:t>
            </a:r>
            <a:r>
              <a:rPr lang="zh-CN" altLang="en-US" sz="2800"/>
              <a:t>：</a:t>
            </a:r>
            <a:r>
              <a:rPr lang="zh-CN" altLang="en-US" sz="2800">
                <a:solidFill>
                  <a:srgbClr val="401BC0"/>
                </a:solidFill>
              </a:rPr>
              <a:t>情节概括</a:t>
            </a:r>
            <a:r>
              <a:rPr lang="zh-CN" altLang="en-US" sz="2800"/>
              <a:t>+</a:t>
            </a:r>
            <a:r>
              <a:rPr lang="zh-CN" altLang="en-US" sz="2800">
                <a:solidFill>
                  <a:srgbClr val="FF0000"/>
                </a:solidFill>
              </a:rPr>
              <a:t>情感变化</a:t>
            </a:r>
            <a:endParaRPr lang="zh-CN" altLang="en-US" sz="2800"/>
          </a:p>
          <a:p>
            <a:endParaRPr lang="zh-CN" altLang="en-US" sz="1600" b="1">
              <a:solidFill>
                <a:schemeClr val="tx1"/>
              </a:solidFill>
              <a:effectLst>
                <a:outerShdw blurRad="38100" dist="19050" dir="2700000" algn="tl" rotWithShape="0">
                  <a:schemeClr val="dk1">
                    <a:alpha val="40000"/>
                  </a:schemeClr>
                </a:outerShdw>
              </a:effectLst>
              <a:sym typeface="+mn-ea"/>
            </a:endParaRPr>
          </a:p>
          <a:p>
            <a:r>
              <a:rPr lang="zh-CN" altLang="en-US" sz="2800" b="1">
                <a:solidFill>
                  <a:schemeClr val="tx1"/>
                </a:solidFill>
                <a:effectLst>
                  <a:outerShdw blurRad="38100" dist="19050" dir="2700000" algn="tl" rotWithShape="0">
                    <a:schemeClr val="dk1">
                      <a:alpha val="40000"/>
                    </a:schemeClr>
                  </a:outerShdw>
                </a:effectLst>
                <a:sym typeface="+mn-ea"/>
              </a:rPr>
              <a:t>[</a:t>
            </a:r>
            <a:r>
              <a:rPr lang="zh-CN" altLang="en-US" sz="2600" b="1">
                <a:solidFill>
                  <a:schemeClr val="tx1"/>
                </a:solidFill>
                <a:effectLst>
                  <a:outerShdw blurRad="38100" dist="19050" dir="2700000" algn="tl" rotWithShape="0">
                    <a:schemeClr val="dk1">
                      <a:alpha val="40000"/>
                    </a:schemeClr>
                  </a:outerShdw>
                </a:effectLst>
                <a:sym typeface="+mn-ea"/>
              </a:rPr>
              <a:t>答案]</a:t>
            </a:r>
            <a:r>
              <a:rPr lang="zh-CN" altLang="en-US" sz="2600" b="1">
                <a:solidFill>
                  <a:srgbClr val="FF0000"/>
                </a:solidFill>
                <a:sym typeface="+mn-ea"/>
              </a:rPr>
              <a:t>①参加追悼会的轻松；②对追悼会的不满</a:t>
            </a:r>
            <a:r>
              <a:rPr lang="zh-CN" altLang="en-US" sz="2600" b="1">
                <a:solidFill>
                  <a:srgbClr val="FF0000"/>
                </a:solidFill>
              </a:rPr>
              <a:t>；③对自己薄弱渺小无法改变产生的苦痛；④不该参加追悼会的后悔、气恼；⑤要拉下哀联的愤怒；⑥自己没有上台演说的庆幸、对自我的反思。</a:t>
            </a:r>
            <a:endParaRPr lang="zh-CN" altLang="en-US" sz="2600" b="1">
              <a:solidFill>
                <a:srgbClr val="FF0000"/>
              </a:solidFill>
            </a:endParaRPr>
          </a:p>
          <a:p>
            <a:r>
              <a:rPr lang="zh-CN" altLang="en-US" sz="2600" b="1">
                <a:sym typeface="+mn-ea"/>
              </a:rPr>
              <a:t>[解析]</a:t>
            </a:r>
            <a:endParaRPr lang="zh-CN" altLang="en-US" sz="2600" b="1">
              <a:sym typeface="+mn-ea"/>
            </a:endParaRPr>
          </a:p>
          <a:p>
            <a:r>
              <a:rPr lang="zh-CN" altLang="en-US" sz="2600" b="1">
                <a:highlight>
                  <a:srgbClr val="FFFF00"/>
                </a:highlight>
                <a:sym typeface="+mn-ea"/>
              </a:rPr>
              <a:t>第一步: 审题干明方向</a:t>
            </a:r>
            <a:r>
              <a:rPr lang="zh-CN" altLang="en-US" sz="2600">
                <a:sym typeface="+mn-ea"/>
              </a:rPr>
              <a:t>。这道题主要分析北山</a:t>
            </a:r>
            <a:r>
              <a:rPr lang="zh-CN" altLang="en-US" sz="2600"/>
              <a:t>在追悼会上”的心理变化过程，属于对</a:t>
            </a:r>
            <a:r>
              <a:rPr lang="zh-CN" altLang="en-US" sz="2600">
                <a:sym typeface="+mn-ea"/>
              </a:rPr>
              <a:t>小</a:t>
            </a:r>
            <a:r>
              <a:rPr lang="zh-CN" altLang="en-US" sz="2600"/>
              <a:t>说情节的概括分析。</a:t>
            </a:r>
            <a:r>
              <a:rPr lang="en-US" altLang="zh-CN" sz="2600"/>
              <a:t>“</a:t>
            </a:r>
            <a:r>
              <a:rPr lang="zh-CN" altLang="en-US" sz="2600"/>
              <a:t>简要分析</a:t>
            </a:r>
            <a:r>
              <a:rPr lang="en-US" altLang="zh-CN" sz="2600"/>
              <a:t>”</a:t>
            </a:r>
            <a:r>
              <a:rPr lang="zh-CN" altLang="en-US" sz="2600"/>
              <a:t>要求分析时要简洁，不能拖泥带水。</a:t>
            </a:r>
            <a:endParaRPr lang="zh-CN" altLang="en-US" sz="2600"/>
          </a:p>
          <a:p>
            <a:r>
              <a:rPr lang="zh-CN" altLang="en-US" sz="2600" b="1">
                <a:highlight>
                  <a:srgbClr val="FFFF00"/>
                </a:highlight>
              </a:rPr>
              <a:t>第二步:依内容，理层次</a:t>
            </a:r>
            <a:r>
              <a:rPr lang="zh-CN" altLang="en-US" sz="2600"/>
              <a:t>。要根据情节的发展，对山的心理发展过程进行适当的“切分”，并准确概括关键信息。</a:t>
            </a:r>
            <a:endParaRPr lang="zh-CN" altLang="en-US" sz="2600"/>
          </a:p>
          <a:p>
            <a:r>
              <a:rPr lang="zh-CN" altLang="en-US" sz="2600" b="1">
                <a:highlight>
                  <a:srgbClr val="FFFF00"/>
                </a:highlight>
                <a:sym typeface="+mn-ea"/>
              </a:rPr>
              <a:t>第三步：巧概括，规范答</a:t>
            </a:r>
            <a:r>
              <a:rPr lang="zh-CN" altLang="en-US" sz="2600" b="1">
                <a:sym typeface="+mn-ea"/>
              </a:rPr>
              <a:t>。</a:t>
            </a:r>
            <a:r>
              <a:rPr lang="zh-CN" altLang="en-US" sz="2600">
                <a:sym typeface="+mn-ea"/>
              </a:rPr>
              <a:t>在对小说进行层次切分基础上，锁定文中对应的关键信息，梳理出北山心理发展变化的过程</a:t>
            </a:r>
            <a:r>
              <a:rPr lang="en-US" altLang="zh-CN" sz="2600">
                <a:sym typeface="+mn-ea"/>
              </a:rPr>
              <a:t>“</a:t>
            </a:r>
            <a:r>
              <a:rPr lang="zh-CN" altLang="en-US" sz="2600">
                <a:sym typeface="+mn-ea"/>
              </a:rPr>
              <a:t>链条</a:t>
            </a:r>
            <a:r>
              <a:rPr lang="en-US" altLang="zh-CN" sz="2600">
                <a:sym typeface="+mn-ea"/>
              </a:rPr>
              <a:t>”</a:t>
            </a:r>
            <a:r>
              <a:rPr lang="zh-CN" altLang="en-US" sz="2600">
                <a:sym typeface="+mn-ea"/>
              </a:rPr>
              <a:t>，然后提炼、概括。</a:t>
            </a:r>
            <a:endParaRPr lang="zh-CN" altLang="en-US" sz="2600">
              <a:sym typeface="+mn-ea"/>
            </a:endParaRPr>
          </a:p>
        </p:txBody>
      </p:sp>
      <p:sp>
        <p:nvSpPr>
          <p:cNvPr id="5" name="文本框 4"/>
          <p:cNvSpPr txBox="1"/>
          <p:nvPr/>
        </p:nvSpPr>
        <p:spPr>
          <a:xfrm>
            <a:off x="3075305" y="6547485"/>
            <a:ext cx="4064000" cy="368300"/>
          </a:xfrm>
          <a:prstGeom prst="rect">
            <a:avLst/>
          </a:prstGeom>
          <a:noFill/>
        </p:spPr>
        <p:txBody>
          <a:bodyPr wrap="square" rtlCol="0">
            <a:spAutoFit/>
          </a:bodyPr>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 calcmode="lin" valueType="num">
                                      <p:cBhvr additive="base">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 calcmode="lin" valueType="num">
                                      <p:cBhvr additive="base">
                                        <p:cTn id="3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2395" y="0"/>
            <a:ext cx="11965305" cy="6935470"/>
          </a:xfrm>
          <a:prstGeom prst="rect">
            <a:avLst/>
          </a:prstGeom>
          <a:noFill/>
        </p:spPr>
        <p:txBody>
          <a:bodyPr wrap="square" rtlCol="0" anchor="t">
            <a:spAutoFit/>
          </a:bodyPr>
          <a:p>
            <a:pPr indent="0" fontAlgn="auto">
              <a:lnSpc>
                <a:spcPct val="103000"/>
              </a:lnSpc>
            </a:pPr>
            <a:r>
              <a:rPr lang="zh-CN" altLang="en-US" sz="2400">
                <a:ln w="22225">
                  <a:solidFill>
                    <a:schemeClr val="accent2"/>
                  </a:solidFill>
                  <a:prstDash val="solid"/>
                </a:ln>
                <a:solidFill>
                  <a:schemeClr val="accent2">
                    <a:lumMod val="40000"/>
                    <a:lumOff val="60000"/>
                  </a:schemeClr>
                </a:solidFill>
                <a:effectLst/>
                <a:uFillTx/>
              </a:rPr>
              <a:t>高考链接</a:t>
            </a:r>
            <a:r>
              <a:rPr lang="en-US" altLang="zh-CN" sz="2400">
                <a:solidFill>
                  <a:schemeClr val="tx1"/>
                </a:solidFill>
                <a:uFillTx/>
              </a:rPr>
              <a:t>                                </a:t>
            </a:r>
            <a:r>
              <a:rPr lang="en-US" altLang="zh-CN" sz="2400">
                <a:solidFill>
                  <a:srgbClr val="C00000"/>
                </a:solidFill>
                <a:uFillTx/>
              </a:rPr>
              <a:t> </a:t>
            </a:r>
            <a:r>
              <a:rPr lang="zh-CN" altLang="en-US" sz="2400" b="1">
                <a:solidFill>
                  <a:srgbClr val="C00000"/>
                </a:solidFill>
                <a:uFillTx/>
              </a:rPr>
              <a:t>答题模式:情节概括+情感/心理变化</a:t>
            </a:r>
            <a:endParaRPr lang="zh-CN" altLang="en-US" sz="2400">
              <a:solidFill>
                <a:srgbClr val="C00000"/>
              </a:solidFill>
              <a:uFillTx/>
            </a:endParaRPr>
          </a:p>
          <a:p>
            <a:pPr indent="0" fontAlgn="auto">
              <a:lnSpc>
                <a:spcPct val="103000"/>
              </a:lnSpc>
            </a:pPr>
            <a:r>
              <a:rPr lang="zh-CN" altLang="en-US" sz="2400">
                <a:solidFill>
                  <a:schemeClr val="tx1"/>
                </a:solidFill>
                <a:highlight>
                  <a:srgbClr val="FFFF00"/>
                </a:highlight>
                <a:uFillTx/>
              </a:rPr>
              <a:t>(2022年新高考1《江上》</a:t>
            </a:r>
            <a:r>
              <a:rPr lang="zh-CN" altLang="en-US" sz="2400">
                <a:solidFill>
                  <a:schemeClr val="tx1"/>
                </a:solidFill>
                <a:uFillTx/>
              </a:rPr>
              <a:t>) 8.</a:t>
            </a:r>
            <a:r>
              <a:rPr lang="zh-CN" altLang="en-US" sz="2400" b="1">
                <a:solidFill>
                  <a:schemeClr val="tx1"/>
                </a:solidFill>
                <a:effectLst>
                  <a:outerShdw blurRad="38100" dist="19050" dir="2700000" algn="tl" rotWithShape="0">
                    <a:schemeClr val="dk1">
                      <a:alpha val="40000"/>
                    </a:schemeClr>
                  </a:outerShdw>
                </a:effectLst>
                <a:uFillTx/>
              </a:rPr>
              <a:t>舟行江上</a:t>
            </a:r>
            <a:r>
              <a:rPr lang="zh-CN" altLang="en-US" sz="2400">
                <a:solidFill>
                  <a:schemeClr val="tx1"/>
                </a:solidFill>
                <a:uFillTx/>
              </a:rPr>
              <a:t>，</a:t>
            </a:r>
            <a:r>
              <a:rPr lang="zh-CN" altLang="en-US" sz="2400" b="1">
                <a:solidFill>
                  <a:schemeClr val="tx1"/>
                </a:solidFill>
                <a:effectLst>
                  <a:outerShdw blurRad="38100" dist="19050" dir="2700000" algn="tl" rotWithShape="0">
                    <a:schemeClr val="dk1">
                      <a:alpha val="40000"/>
                    </a:schemeClr>
                  </a:outerShdw>
                </a:effectLst>
                <a:uFillTx/>
              </a:rPr>
              <a:t>子胥的思绪</a:t>
            </a:r>
            <a:r>
              <a:rPr lang="zh-CN" altLang="en-US" sz="2400">
                <a:solidFill>
                  <a:schemeClr val="tx1"/>
                </a:solidFill>
                <a:uFillTx/>
              </a:rPr>
              <a:t>随着他在</a:t>
            </a:r>
            <a:r>
              <a:rPr lang="zh-CN" altLang="en-US" sz="2400" b="1">
                <a:solidFill>
                  <a:schemeClr val="tx1"/>
                </a:solidFill>
                <a:effectLst>
                  <a:outerShdw blurRad="38100" dist="19050" dir="2700000" algn="tl" rotWithShape="0">
                    <a:schemeClr val="dk1">
                      <a:alpha val="40000"/>
                    </a:schemeClr>
                  </a:outerShdw>
                </a:effectLst>
                <a:uFillTx/>
              </a:rPr>
              <a:t>江上的所见所感</a:t>
            </a:r>
            <a:r>
              <a:rPr lang="zh-CN" altLang="en-US" sz="2400">
                <a:solidFill>
                  <a:schemeClr val="tx1"/>
                </a:solidFill>
                <a:uFillTx/>
              </a:rPr>
              <a:t>而逐步生发展开。请结合文中相关部分简要分析。 (6分)</a:t>
            </a:r>
            <a:endParaRPr lang="zh-CN" altLang="en-US" sz="2400">
              <a:solidFill>
                <a:schemeClr val="tx1"/>
              </a:solidFill>
              <a:uFillTx/>
            </a:endParaRPr>
          </a:p>
          <a:p>
            <a:pPr indent="0" fontAlgn="auto">
              <a:lnSpc>
                <a:spcPct val="103000"/>
              </a:lnSpc>
            </a:pPr>
            <a:r>
              <a:rPr lang="zh-CN" altLang="en-US" sz="2400">
                <a:solidFill>
                  <a:srgbClr val="FF0000"/>
                </a:solidFill>
                <a:uFillTx/>
              </a:rPr>
              <a:t>①子胥登上渔船</a:t>
            </a:r>
            <a:r>
              <a:rPr lang="zh-CN" altLang="en-US" sz="2400">
                <a:solidFill>
                  <a:schemeClr val="tx1"/>
                </a:solidFill>
                <a:uFillTx/>
              </a:rPr>
              <a:t> </a:t>
            </a:r>
            <a:r>
              <a:rPr lang="zh-CN" altLang="en-US" sz="2400">
                <a:solidFill>
                  <a:srgbClr val="401BC0"/>
                </a:solidFill>
                <a:uFillTx/>
              </a:rPr>
              <a:t>(情节)</a:t>
            </a:r>
            <a:r>
              <a:rPr lang="zh-CN" altLang="en-US" sz="2400">
                <a:solidFill>
                  <a:schemeClr val="tx1"/>
                </a:solidFill>
                <a:uFillTx/>
              </a:rPr>
              <a:t> </a:t>
            </a:r>
            <a:r>
              <a:rPr lang="zh-CN" altLang="en-US" sz="2400">
                <a:solidFill>
                  <a:srgbClr val="FF0000"/>
                </a:solidFill>
                <a:uFillTx/>
                <a:sym typeface="+mn-ea"/>
              </a:rPr>
              <a:t>，</a:t>
            </a:r>
            <a:r>
              <a:rPr lang="zh-CN" altLang="en-US" sz="2400">
                <a:solidFill>
                  <a:schemeClr val="tx1"/>
                </a:solidFill>
                <a:uFillTx/>
              </a:rPr>
              <a:t>清新的空气</a:t>
            </a:r>
            <a:r>
              <a:rPr lang="en-US" altLang="zh-CN" sz="2400">
                <a:solidFill>
                  <a:schemeClr val="tx1"/>
                </a:solidFill>
                <a:uFillTx/>
              </a:rPr>
              <a:t>,</a:t>
            </a:r>
            <a:r>
              <a:rPr lang="zh-CN" altLang="en-US" sz="2400">
                <a:solidFill>
                  <a:schemeClr val="tx1"/>
                </a:solidFill>
                <a:uFillTx/>
              </a:rPr>
              <a:t>和谐的橹声</a:t>
            </a:r>
            <a:r>
              <a:rPr lang="zh-CN" altLang="en-US" sz="2400" b="1">
                <a:solidFill>
                  <a:srgbClr val="401BC0"/>
                </a:solidFill>
                <a:uFillTx/>
              </a:rPr>
              <a:t>(所见)</a:t>
            </a:r>
            <a:r>
              <a:rPr lang="zh-CN" altLang="en-US" sz="2400">
                <a:solidFill>
                  <a:schemeClr val="tx1"/>
                </a:solidFill>
                <a:uFillTx/>
              </a:rPr>
              <a:t> 等都使他感到安宁</a:t>
            </a:r>
            <a:r>
              <a:rPr lang="zh-CN" altLang="en-US" sz="2400" b="1">
                <a:solidFill>
                  <a:srgbClr val="401BC0"/>
                </a:solidFill>
                <a:uFillTx/>
              </a:rPr>
              <a:t>(所感)</a:t>
            </a:r>
            <a:endParaRPr lang="zh-CN" altLang="en-US" sz="2400" b="1">
              <a:solidFill>
                <a:schemeClr val="tx1"/>
              </a:solidFill>
              <a:uFillTx/>
            </a:endParaRPr>
          </a:p>
          <a:p>
            <a:pPr indent="0" fontAlgn="auto">
              <a:lnSpc>
                <a:spcPct val="103000"/>
              </a:lnSpc>
            </a:pPr>
            <a:r>
              <a:rPr lang="zh-CN" altLang="en-US" sz="2400">
                <a:solidFill>
                  <a:srgbClr val="FF0000"/>
                </a:solidFill>
                <a:uFillTx/>
              </a:rPr>
              <a:t>②船到江心</a:t>
            </a:r>
            <a:r>
              <a:rPr lang="zh-CN" altLang="en-US" sz="2400">
                <a:solidFill>
                  <a:srgbClr val="401BC0"/>
                </a:solidFill>
                <a:uFillTx/>
              </a:rPr>
              <a:t>(情节)，</a:t>
            </a:r>
            <a:r>
              <a:rPr lang="zh-CN" altLang="en-US" sz="2400">
                <a:solidFill>
                  <a:schemeClr val="tx1"/>
                </a:solidFill>
                <a:uFillTx/>
              </a:rPr>
              <a:t>月涌江流</a:t>
            </a:r>
            <a:r>
              <a:rPr lang="zh-CN" altLang="en-US" sz="2400">
                <a:solidFill>
                  <a:srgbClr val="401BC0"/>
                </a:solidFill>
                <a:uFillTx/>
              </a:rPr>
              <a:t>(所见)</a:t>
            </a:r>
            <a:r>
              <a:rPr lang="en-US" altLang="zh-CN" sz="2400">
                <a:solidFill>
                  <a:schemeClr val="tx1"/>
                </a:solidFill>
                <a:uFillTx/>
              </a:rPr>
              <a:t>,</a:t>
            </a:r>
            <a:r>
              <a:rPr lang="zh-CN" altLang="en-US" sz="2400">
                <a:solidFill>
                  <a:schemeClr val="tx1"/>
                </a:solidFill>
                <a:uFillTx/>
              </a:rPr>
              <a:t>子</a:t>
            </a:r>
            <a:r>
              <a:rPr lang="zh-CN" altLang="en-US" sz="2400">
                <a:uFillTx/>
                <a:sym typeface="+mn-ea"/>
              </a:rPr>
              <a:t>胥</a:t>
            </a:r>
            <a:r>
              <a:rPr lang="zh-CN" altLang="en-US" sz="2400">
                <a:solidFill>
                  <a:schemeClr val="tx1"/>
                </a:solidFill>
                <a:uFillTx/>
              </a:rPr>
              <a:t>的思绪随江水奔涌，复仇的情绪渐趋激昂 </a:t>
            </a:r>
            <a:r>
              <a:rPr lang="zh-CN" altLang="en-US" sz="2400">
                <a:solidFill>
                  <a:srgbClr val="401BC0"/>
                </a:solidFill>
                <a:uFillTx/>
              </a:rPr>
              <a:t>(所感)</a:t>
            </a:r>
            <a:r>
              <a:rPr lang="zh-CN" altLang="en-US" sz="2400">
                <a:solidFill>
                  <a:schemeClr val="tx1"/>
                </a:solidFill>
                <a:uFillTx/>
              </a:rPr>
              <a:t>;</a:t>
            </a:r>
            <a:endParaRPr lang="zh-CN" altLang="en-US" sz="2400">
              <a:solidFill>
                <a:schemeClr val="tx1"/>
              </a:solidFill>
              <a:uFillTx/>
            </a:endParaRPr>
          </a:p>
          <a:p>
            <a:pPr indent="0" fontAlgn="auto">
              <a:lnSpc>
                <a:spcPct val="103000"/>
              </a:lnSpc>
            </a:pPr>
            <a:r>
              <a:rPr lang="zh-CN" altLang="en-US" sz="2400">
                <a:solidFill>
                  <a:srgbClr val="FF0000"/>
                </a:solidFill>
                <a:uFillTx/>
              </a:rPr>
              <a:t>③渔船缓缓前行</a:t>
            </a:r>
            <a:r>
              <a:rPr lang="zh-CN" altLang="en-US" sz="2400">
                <a:solidFill>
                  <a:srgbClr val="401BC0"/>
                </a:solidFill>
                <a:uFillTx/>
              </a:rPr>
              <a:t>(情节)，</a:t>
            </a:r>
            <a:r>
              <a:rPr lang="zh-CN" altLang="en-US" sz="2400">
                <a:solidFill>
                  <a:schemeClr val="tx1"/>
                </a:solidFill>
                <a:uFillTx/>
              </a:rPr>
              <a:t>子胥观察摇槽渔夫 </a:t>
            </a:r>
            <a:r>
              <a:rPr lang="zh-CN" altLang="en-US" sz="2400" b="1">
                <a:solidFill>
                  <a:srgbClr val="401BC0"/>
                </a:solidFill>
                <a:uFillTx/>
              </a:rPr>
              <a:t>(所见) </a:t>
            </a:r>
            <a:r>
              <a:rPr lang="en-US" altLang="zh-CN" sz="2400">
                <a:solidFill>
                  <a:schemeClr val="tx1"/>
                </a:solidFill>
                <a:uFillTx/>
              </a:rPr>
              <a:t>,</a:t>
            </a:r>
            <a:r>
              <a:rPr lang="zh-CN" altLang="en-US" sz="2400">
                <a:solidFill>
                  <a:schemeClr val="tx1"/>
                </a:solidFill>
                <a:uFillTx/>
              </a:rPr>
              <a:t>体会渔夫的世界，感念渔夫的恩惠，享受到不曾体验过的柔情</a:t>
            </a:r>
            <a:r>
              <a:rPr lang="zh-CN" altLang="en-US" sz="2400" b="1">
                <a:solidFill>
                  <a:srgbClr val="401BC0"/>
                </a:solidFill>
                <a:uFillTx/>
              </a:rPr>
              <a:t>(所感)</a:t>
            </a:r>
            <a:r>
              <a:rPr lang="zh-CN" altLang="en-US" sz="2400">
                <a:solidFill>
                  <a:schemeClr val="tx1"/>
                </a:solidFill>
                <a:uFillTx/>
              </a:rPr>
              <a:t>。</a:t>
            </a:r>
            <a:endParaRPr lang="zh-CN" altLang="en-US" sz="2400">
              <a:solidFill>
                <a:schemeClr val="tx1"/>
              </a:solidFill>
              <a:uFillTx/>
            </a:endParaRPr>
          </a:p>
          <a:p>
            <a:pPr indent="0" fontAlgn="auto">
              <a:lnSpc>
                <a:spcPct val="103000"/>
              </a:lnSpc>
            </a:pPr>
            <a:r>
              <a:rPr lang="zh-CN" altLang="en-US" sz="2400">
                <a:solidFill>
                  <a:schemeClr val="tx1"/>
                </a:solidFill>
                <a:uFillTx/>
              </a:rPr>
              <a:t>(</a:t>
            </a:r>
            <a:r>
              <a:rPr lang="zh-CN" altLang="en-US" sz="2400">
                <a:solidFill>
                  <a:schemeClr val="tx1"/>
                </a:solidFill>
                <a:highlight>
                  <a:srgbClr val="FFFF00"/>
                </a:highlight>
                <a:uFillTx/>
              </a:rPr>
              <a:t>2020年全国</a:t>
            </a:r>
            <a:r>
              <a:rPr lang="zh-CN" altLang="en-US" sz="2400">
                <a:solidFill>
                  <a:schemeClr val="tx1"/>
                </a:solidFill>
                <a:highlight>
                  <a:srgbClr val="FFFF00"/>
                </a:highlight>
                <a:uFillTx/>
                <a:latin typeface="宋体" panose="02010600030101010101" pitchFamily="2" charset="-122"/>
                <a:ea typeface="宋体" panose="02010600030101010101" pitchFamily="2" charset="-122"/>
              </a:rPr>
              <a:t>Ⅰ</a:t>
            </a:r>
            <a:r>
              <a:rPr lang="zh-CN" altLang="en-US" sz="2400">
                <a:solidFill>
                  <a:schemeClr val="tx1"/>
                </a:solidFill>
                <a:highlight>
                  <a:srgbClr val="FFFF00"/>
                </a:highlight>
                <a:uFillTx/>
              </a:rPr>
              <a:t>卷《越野滑雪》</a:t>
            </a:r>
            <a:r>
              <a:rPr lang="zh-CN" altLang="en-US" sz="2400">
                <a:solidFill>
                  <a:schemeClr val="tx1"/>
                </a:solidFill>
                <a:uFillTx/>
              </a:rPr>
              <a:t>)8</a:t>
            </a:r>
            <a:r>
              <a:rPr lang="en-US" altLang="zh-CN" sz="2400">
                <a:solidFill>
                  <a:schemeClr val="tx1"/>
                </a:solidFill>
                <a:uFillTx/>
              </a:rPr>
              <a:t>.</a:t>
            </a:r>
            <a:r>
              <a:rPr lang="zh-CN" altLang="en-US" sz="2400" b="1">
                <a:solidFill>
                  <a:schemeClr val="tx1"/>
                </a:solidFill>
                <a:effectLst>
                  <a:outerShdw blurRad="38100" dist="19050" dir="2700000" algn="tl" rotWithShape="0">
                    <a:schemeClr val="dk1">
                      <a:alpha val="40000"/>
                    </a:schemeClr>
                  </a:outerShdw>
                </a:effectLst>
                <a:uFillTx/>
              </a:rPr>
              <a:t>两人在喝完酒离开客栈前</a:t>
            </a:r>
            <a:r>
              <a:rPr lang="zh-CN" altLang="en-US" sz="2400">
                <a:solidFill>
                  <a:schemeClr val="tx1"/>
                </a:solidFill>
                <a:uFillTx/>
              </a:rPr>
              <a:t>有一段</a:t>
            </a:r>
            <a:r>
              <a:rPr lang="zh-CN" altLang="en-US" sz="2400" b="1">
                <a:solidFill>
                  <a:schemeClr val="tx1"/>
                </a:solidFill>
                <a:effectLst>
                  <a:outerShdw blurRad="38100" dist="19050" dir="2700000" algn="tl" rotWithShape="0">
                    <a:schemeClr val="dk1">
                      <a:alpha val="40000"/>
                    </a:schemeClr>
                  </a:outerShdw>
                </a:effectLst>
                <a:uFillTx/>
              </a:rPr>
              <a:t>一再相约的对话</a:t>
            </a:r>
            <a:r>
              <a:rPr lang="zh-CN" altLang="en-US" sz="2400">
                <a:solidFill>
                  <a:schemeClr val="tx1"/>
                </a:solidFill>
                <a:uFillTx/>
              </a:rPr>
              <a:t>。请结合上下文分析</a:t>
            </a:r>
            <a:r>
              <a:rPr lang="zh-CN" altLang="en-US" sz="2400" b="1">
                <a:solidFill>
                  <a:schemeClr val="tx1"/>
                </a:solidFill>
                <a:effectLst>
                  <a:outerShdw blurRad="38100" dist="19050" dir="2700000" algn="tl" rotWithShape="0">
                    <a:schemeClr val="dk1">
                      <a:alpha val="40000"/>
                    </a:schemeClr>
                  </a:outerShdw>
                </a:effectLst>
                <a:uFillTx/>
              </a:rPr>
              <a:t>对话者的心理</a:t>
            </a:r>
            <a:r>
              <a:rPr lang="zh-CN" altLang="en-US" sz="2400">
                <a:solidFill>
                  <a:schemeClr val="tx1"/>
                </a:solidFill>
                <a:uFillTx/>
              </a:rPr>
              <a:t>。 (5分)</a:t>
            </a:r>
            <a:endParaRPr lang="zh-CN" altLang="en-US" sz="2400">
              <a:solidFill>
                <a:schemeClr val="tx1"/>
              </a:solidFill>
              <a:uFillTx/>
            </a:endParaRPr>
          </a:p>
          <a:p>
            <a:pPr indent="0" fontAlgn="auto">
              <a:lnSpc>
                <a:spcPct val="103000"/>
              </a:lnSpc>
            </a:pPr>
            <a:r>
              <a:rPr lang="zh-CN" altLang="en-US" sz="2400">
                <a:solidFill>
                  <a:schemeClr val="tx1"/>
                </a:solidFill>
                <a:uFillTx/>
              </a:rPr>
              <a:t>①</a:t>
            </a:r>
            <a:r>
              <a:rPr lang="zh-CN" altLang="en-US" sz="2400">
                <a:solidFill>
                  <a:srgbClr val="FF0000"/>
                </a:solidFill>
                <a:uFillTx/>
              </a:rPr>
              <a:t>两人一再相约</a:t>
            </a:r>
            <a:r>
              <a:rPr lang="zh-CN" altLang="en-US" sz="2400">
                <a:solidFill>
                  <a:schemeClr val="tx1"/>
                </a:solidFill>
                <a:uFillTx/>
              </a:rPr>
              <a:t>，表明他们对此有强烈的愿望;</a:t>
            </a:r>
            <a:endParaRPr lang="zh-CN" altLang="en-US" sz="2400">
              <a:solidFill>
                <a:schemeClr val="tx1"/>
              </a:solidFill>
              <a:uFillTx/>
            </a:endParaRPr>
          </a:p>
          <a:p>
            <a:pPr indent="0" fontAlgn="auto">
              <a:lnSpc>
                <a:spcPct val="103000"/>
              </a:lnSpc>
            </a:pPr>
            <a:r>
              <a:rPr lang="zh-CN" altLang="en-US" sz="2400">
                <a:solidFill>
                  <a:schemeClr val="tx1"/>
                </a:solidFill>
                <a:uFillTx/>
              </a:rPr>
              <a:t>②</a:t>
            </a:r>
            <a:r>
              <a:rPr lang="zh-CN" altLang="en-US" sz="2400">
                <a:solidFill>
                  <a:srgbClr val="FF0000"/>
                </a:solidFill>
                <a:uFillTx/>
              </a:rPr>
              <a:t>分别之际的一再相约</a:t>
            </a:r>
            <a:r>
              <a:rPr lang="zh-CN" altLang="en-US" sz="2400">
                <a:solidFill>
                  <a:schemeClr val="tx1"/>
                </a:solidFill>
                <a:uFillTx/>
              </a:rPr>
              <a:t>，也表达出依依不舍的心情;</a:t>
            </a:r>
            <a:endParaRPr lang="zh-CN" altLang="en-US" sz="2400">
              <a:solidFill>
                <a:schemeClr val="tx1"/>
              </a:solidFill>
              <a:uFillTx/>
            </a:endParaRPr>
          </a:p>
          <a:p>
            <a:pPr indent="0" fontAlgn="auto">
              <a:lnSpc>
                <a:spcPct val="103000"/>
              </a:lnSpc>
            </a:pPr>
            <a:r>
              <a:rPr lang="zh-CN" altLang="en-US" sz="2400">
                <a:solidFill>
                  <a:schemeClr val="tx1"/>
                </a:solidFill>
                <a:uFillTx/>
              </a:rPr>
              <a:t>③</a:t>
            </a:r>
            <a:r>
              <a:rPr lang="zh-CN" altLang="en-US" sz="2400">
                <a:solidFill>
                  <a:srgbClr val="FF0000"/>
                </a:solidFill>
                <a:uFillTx/>
              </a:rPr>
              <a:t>但已经感觉到这一愿望不会实现</a:t>
            </a:r>
            <a:r>
              <a:rPr lang="zh-CN" altLang="en-US" sz="2400">
                <a:solidFill>
                  <a:schemeClr val="tx1"/>
                </a:solidFill>
                <a:uFillTx/>
              </a:rPr>
              <a:t>，心情有些惘然。</a:t>
            </a:r>
            <a:endParaRPr lang="zh-CN" altLang="en-US" sz="2400">
              <a:solidFill>
                <a:schemeClr val="tx1"/>
              </a:solidFill>
              <a:uFillTx/>
            </a:endParaRPr>
          </a:p>
          <a:p>
            <a:pPr indent="0" fontAlgn="auto">
              <a:lnSpc>
                <a:spcPct val="103000"/>
              </a:lnSpc>
            </a:pPr>
            <a:r>
              <a:rPr lang="zh-CN" altLang="en-US" sz="2400">
                <a:solidFill>
                  <a:schemeClr val="tx1"/>
                </a:solidFill>
                <a:highlight>
                  <a:srgbClr val="FFFF00"/>
                </a:highlight>
                <a:uFillTx/>
              </a:rPr>
              <a:t>[2018·全国卷</a:t>
            </a:r>
            <a:r>
              <a:rPr lang="zh-CN" altLang="en-US" sz="2400">
                <a:solidFill>
                  <a:schemeClr val="tx1"/>
                </a:solidFill>
                <a:highlight>
                  <a:srgbClr val="FFFF00"/>
                </a:highlight>
                <a:uFillTx/>
                <a:latin typeface="微软雅黑" panose="020B0503020204020204" charset="-122"/>
                <a:ea typeface="微软雅黑" panose="020B0503020204020204" charset="-122"/>
              </a:rPr>
              <a:t>Ⅲ</a:t>
            </a:r>
            <a:r>
              <a:rPr lang="zh-CN" altLang="en-US" sz="2400">
                <a:solidFill>
                  <a:schemeClr val="tx1"/>
                </a:solidFill>
                <a:highlight>
                  <a:srgbClr val="FFFF00"/>
                </a:highlight>
                <a:uFillTx/>
              </a:rPr>
              <a:t>《微纪元》] </a:t>
            </a:r>
            <a:r>
              <a:rPr lang="zh-CN" altLang="en-US" sz="2400">
                <a:solidFill>
                  <a:schemeClr val="tx1"/>
                </a:solidFill>
                <a:uFillTx/>
              </a:rPr>
              <a:t>请简要分析</a:t>
            </a:r>
            <a:r>
              <a:rPr lang="zh-CN" altLang="en-US" sz="2400" b="1">
                <a:solidFill>
                  <a:schemeClr val="tx1"/>
                </a:solidFill>
                <a:effectLst>
                  <a:outerShdw blurRad="38100" dist="19050" dir="2700000" algn="tl" rotWithShape="0">
                    <a:schemeClr val="dk1">
                      <a:alpha val="40000"/>
                    </a:schemeClr>
                  </a:outerShdw>
                </a:effectLst>
                <a:uFillTx/>
              </a:rPr>
              <a:t>文中先行者</a:t>
            </a:r>
            <a:r>
              <a:rPr lang="zh-CN" altLang="en-US" sz="2400">
                <a:solidFill>
                  <a:schemeClr val="tx1"/>
                </a:solidFill>
                <a:uFillTx/>
              </a:rPr>
              <a:t>的心理</a:t>
            </a:r>
            <a:r>
              <a:rPr lang="zh-CN" altLang="en-US" sz="2400" b="1">
                <a:solidFill>
                  <a:schemeClr val="tx1"/>
                </a:solidFill>
                <a:effectLst>
                  <a:outerShdw blurRad="38100" dist="19050" dir="2700000" algn="tl" rotWithShape="0">
                    <a:schemeClr val="dk1">
                      <a:alpha val="40000"/>
                    </a:schemeClr>
                  </a:outerShdw>
                </a:effectLst>
                <a:uFillTx/>
              </a:rPr>
              <a:t>变化过程</a:t>
            </a:r>
            <a:r>
              <a:rPr lang="zh-CN" altLang="en-US" sz="2400">
                <a:solidFill>
                  <a:schemeClr val="tx1"/>
                </a:solidFill>
                <a:uFillTx/>
              </a:rPr>
              <a:t>。</a:t>
            </a:r>
            <a:endParaRPr lang="zh-CN" altLang="en-US" sz="2400">
              <a:solidFill>
                <a:schemeClr val="tx1"/>
              </a:solidFill>
              <a:uFillTx/>
            </a:endParaRPr>
          </a:p>
          <a:p>
            <a:pPr indent="0" fontAlgn="auto">
              <a:lnSpc>
                <a:spcPct val="103000"/>
              </a:lnSpc>
            </a:pPr>
            <a:r>
              <a:rPr lang="zh-CN" altLang="en-US" sz="2400">
                <a:solidFill>
                  <a:srgbClr val="FF0000"/>
                </a:solidFill>
                <a:uFillTx/>
              </a:rPr>
              <a:t>①先行者着陆之前</a:t>
            </a:r>
            <a:r>
              <a:rPr lang="zh-CN" altLang="en-US" sz="2400">
                <a:solidFill>
                  <a:schemeClr val="tx1"/>
                </a:solidFill>
                <a:uFillTx/>
              </a:rPr>
              <a:t>，已经知道地球灾难的发生，一方面心存侥幸，一方面又深知连侥幸也不过是幻想，心情复杂纠结；</a:t>
            </a:r>
            <a:endParaRPr lang="zh-CN" altLang="en-US" sz="2400">
              <a:solidFill>
                <a:schemeClr val="tx1"/>
              </a:solidFill>
              <a:uFillTx/>
            </a:endParaRPr>
          </a:p>
          <a:p>
            <a:pPr indent="0" fontAlgn="auto">
              <a:lnSpc>
                <a:spcPct val="103000"/>
              </a:lnSpc>
            </a:pPr>
            <a:r>
              <a:rPr lang="zh-CN" altLang="en-US" sz="2400">
                <a:solidFill>
                  <a:schemeClr val="tx1"/>
                </a:solidFill>
                <a:uFillTx/>
              </a:rPr>
              <a:t>②</a:t>
            </a:r>
            <a:r>
              <a:rPr lang="zh-CN" altLang="en-US" sz="2400">
                <a:solidFill>
                  <a:srgbClr val="FF0000"/>
                </a:solidFill>
                <a:uFillTx/>
              </a:rPr>
              <a:t>着陆后亲身感受到地球的荒凉，自认为自己是宇宙间最后一个人类</a:t>
            </a:r>
            <a:r>
              <a:rPr lang="zh-CN" altLang="en-US" sz="2400">
                <a:solidFill>
                  <a:schemeClr val="tx1"/>
                </a:solidFill>
                <a:uFillTx/>
              </a:rPr>
              <a:t>，巨大的孤独感和绝望使他濒临崩溃；</a:t>
            </a:r>
            <a:endParaRPr lang="zh-CN" altLang="en-US" sz="2400">
              <a:solidFill>
                <a:schemeClr val="tx1"/>
              </a:solidFill>
              <a:uFillTx/>
            </a:endParaRPr>
          </a:p>
          <a:p>
            <a:pPr indent="0" fontAlgn="auto">
              <a:lnSpc>
                <a:spcPct val="103000"/>
              </a:lnSpc>
            </a:pPr>
            <a:r>
              <a:rPr lang="zh-CN" altLang="en-US" sz="2400">
                <a:solidFill>
                  <a:schemeClr val="tx1"/>
                </a:solidFill>
                <a:uFillTx/>
              </a:rPr>
              <a:t>③</a:t>
            </a:r>
            <a:r>
              <a:rPr lang="zh-CN" altLang="en-US" sz="2400">
                <a:solidFill>
                  <a:srgbClr val="FF0000"/>
                </a:solidFill>
                <a:uFillTx/>
              </a:rPr>
              <a:t>意识到画面有可能并非虚拟</a:t>
            </a:r>
            <a:r>
              <a:rPr lang="zh-CN" altLang="en-US" sz="2400">
                <a:solidFill>
                  <a:schemeClr val="tx1"/>
                </a:solidFill>
                <a:uFillTx/>
              </a:rPr>
              <a:t>，感到震撼，重新燃起了希望。</a:t>
            </a:r>
            <a:endParaRPr lang="zh-CN" altLang="en-US" sz="2400">
              <a:solidFill>
                <a:schemeClr val="tx1"/>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 calcmode="lin" valueType="num">
                                      <p:cBhvr additive="base">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 calcmode="lin" valueType="num">
                                      <p:cBhvr additive="base">
                                        <p:cTn id="2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 calcmode="lin" valueType="num">
                                      <p:cBhvr additive="base">
                                        <p:cTn id="2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blinds(horizontal)">
                                      <p:cBhvr>
                                        <p:cTn id="32" dur="500"/>
                                        <p:tgtEl>
                                          <p:spTgt spid="4">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Effect transition="in" filter="blinds(horizontal)">
                                      <p:cBhvr>
                                        <p:cTn id="35" dur="500"/>
                                        <p:tgtEl>
                                          <p:spTgt spid="4">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12" end="12"/>
                                            </p:txEl>
                                          </p:spTgt>
                                        </p:tgtEl>
                                        <p:attrNameLst>
                                          <p:attrName>style.visibility</p:attrName>
                                        </p:attrNameLst>
                                      </p:cBhvr>
                                      <p:to>
                                        <p:strVal val="visible"/>
                                      </p:to>
                                    </p:set>
                                    <p:animEffect transition="in" filter="blinds(horizontal)">
                                      <p:cBhvr>
                                        <p:cTn id="3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1605" y="126365"/>
            <a:ext cx="6096000" cy="398780"/>
          </a:xfrm>
          <a:prstGeom prst="rect">
            <a:avLst/>
          </a:prstGeom>
          <a:noFill/>
        </p:spPr>
        <p:txBody>
          <a:bodyPr wrap="square" rtlCol="0" anchor="t">
            <a:spAutoFit/>
            <a:scene3d>
              <a:camera prst="orthographicFront"/>
              <a:lightRig rig="threePt" dir="t"/>
            </a:scene3d>
          </a:bodyPr>
          <a:p>
            <a:r>
              <a:rPr lang="zh-CN" altLang="en-US" sz="2000" b="1">
                <a:solidFill>
                  <a:schemeClr val="accent1"/>
                </a:solidFill>
                <a:effectLst>
                  <a:outerShdw blurRad="38100" dist="25400" dir="5400000" algn="ctr" rotWithShape="0">
                    <a:srgbClr val="6E747A">
                      <a:alpha val="43000"/>
                    </a:srgbClr>
                  </a:outerShdw>
                </a:effectLst>
                <a:sym typeface="+mn-ea"/>
              </a:rPr>
              <a:t>知识链接</a:t>
            </a:r>
            <a:endParaRPr lang="zh-CN" altLang="en-US" sz="2000" b="1">
              <a:solidFill>
                <a:schemeClr val="accent1"/>
              </a:solidFill>
              <a:effectLst>
                <a:outerShdw blurRad="38100" dist="25400" dir="5400000" algn="ctr" rotWithShape="0">
                  <a:srgbClr val="6E747A">
                    <a:alpha val="43000"/>
                  </a:srgbClr>
                </a:outerShdw>
              </a:effectLst>
              <a:sym typeface="+mn-ea"/>
            </a:endParaRPr>
          </a:p>
        </p:txBody>
      </p:sp>
      <p:graphicFrame>
        <p:nvGraphicFramePr>
          <p:cNvPr id="5" name="表格 4"/>
          <p:cNvGraphicFramePr/>
          <p:nvPr>
            <p:custDataLst>
              <p:tags r:id="rId1"/>
            </p:custDataLst>
          </p:nvPr>
        </p:nvGraphicFramePr>
        <p:xfrm>
          <a:off x="140970" y="598170"/>
          <a:ext cx="11901805" cy="5247005"/>
        </p:xfrm>
        <a:graphic>
          <a:graphicData uri="http://schemas.openxmlformats.org/drawingml/2006/table">
            <a:tbl>
              <a:tblPr firstRow="1" bandRow="1">
                <a:tableStyleId>{5C22544A-7EE6-4342-B048-85BDC9FD1C3A}</a:tableStyleId>
              </a:tblPr>
              <a:tblGrid>
                <a:gridCol w="1968500"/>
                <a:gridCol w="9933305"/>
              </a:tblGrid>
              <a:tr h="488950">
                <a:tc>
                  <a:txBody>
                    <a:bodyPr/>
                    <a:p>
                      <a:pPr>
                        <a:buNone/>
                      </a:pPr>
                      <a:endParaRPr lang="zh-CN" altLang="en-US"/>
                    </a:p>
                  </a:txBody>
                  <a:tcPr/>
                </a:tc>
                <a:tc>
                  <a:txBody>
                    <a:bodyPr/>
                    <a:p>
                      <a:pPr>
                        <a:buNone/>
                      </a:pPr>
                      <a:endParaRPr lang="zh-CN" altLang="en-US"/>
                    </a:p>
                  </a:txBody>
                  <a:tcPr/>
                </a:tc>
              </a:tr>
              <a:tr h="1797050">
                <a:tc>
                  <a:txBody>
                    <a:bodyPr/>
                    <a:p>
                      <a:pPr>
                        <a:buNone/>
                      </a:pPr>
                      <a:endParaRPr lang="zh-CN" altLang="en-US"/>
                    </a:p>
                  </a:txBody>
                  <a:tcPr/>
                </a:tc>
                <a:tc>
                  <a:txBody>
                    <a:bodyPr/>
                    <a:p>
                      <a:pPr>
                        <a:buNone/>
                      </a:pPr>
                      <a:endParaRPr lang="zh-CN" altLang="en-US"/>
                    </a:p>
                  </a:txBody>
                  <a:tcPr/>
                </a:tc>
              </a:tr>
              <a:tr h="1206500">
                <a:tc>
                  <a:txBody>
                    <a:bodyPr/>
                    <a:p>
                      <a:pPr>
                        <a:buNone/>
                      </a:pPr>
                      <a:endParaRPr lang="zh-CN" altLang="en-US"/>
                    </a:p>
                  </a:txBody>
                  <a:tcPr/>
                </a:tc>
                <a:tc>
                  <a:txBody>
                    <a:bodyPr/>
                    <a:p>
                      <a:pPr>
                        <a:buNone/>
                      </a:pPr>
                      <a:endParaRPr lang="zh-CN" altLang="en-US"/>
                    </a:p>
                  </a:txBody>
                  <a:tcPr/>
                </a:tc>
              </a:tr>
              <a:tr h="1754505">
                <a:tc>
                  <a:txBody>
                    <a:bodyPr/>
                    <a:p>
                      <a:pPr>
                        <a:buNone/>
                      </a:pPr>
                      <a:endParaRPr lang="zh-CN" altLang="en-US"/>
                    </a:p>
                  </a:txBody>
                  <a:tcPr/>
                </a:tc>
                <a:tc>
                  <a:txBody>
                    <a:bodyPr/>
                    <a:p>
                      <a:pPr>
                        <a:buNone/>
                      </a:pPr>
                      <a:endParaRPr lang="zh-CN" altLang="en-US"/>
                    </a:p>
                  </a:txBody>
                  <a:tcPr/>
                </a:tc>
              </a:tr>
            </a:tbl>
          </a:graphicData>
        </a:graphic>
      </p:graphicFrame>
      <p:sp>
        <p:nvSpPr>
          <p:cNvPr id="6" name="文本框 5"/>
          <p:cNvSpPr txBox="1"/>
          <p:nvPr/>
        </p:nvSpPr>
        <p:spPr>
          <a:xfrm>
            <a:off x="3246120" y="0"/>
            <a:ext cx="6096000" cy="583565"/>
          </a:xfrm>
          <a:prstGeom prst="rect">
            <a:avLst/>
          </a:prstGeom>
          <a:noFill/>
        </p:spPr>
        <p:txBody>
          <a:bodyPr wrap="square" rtlCol="0" anchor="t">
            <a:spAutoFit/>
          </a:bodyPr>
          <a:p>
            <a:r>
              <a:rPr lang="en-US" altLang="zh-CN" sz="3200" b="1">
                <a:sym typeface="+mn-ea"/>
              </a:rPr>
              <a:t>   </a:t>
            </a:r>
            <a:r>
              <a:rPr lang="zh-CN" altLang="en-US" sz="3200" b="1">
                <a:sym typeface="+mn-ea"/>
              </a:rPr>
              <a:t>人物心理分析题</a:t>
            </a:r>
            <a:endParaRPr lang="zh-CN" altLang="en-US" sz="3200" b="1">
              <a:sym typeface="+mn-ea"/>
            </a:endParaRPr>
          </a:p>
        </p:txBody>
      </p:sp>
      <p:sp>
        <p:nvSpPr>
          <p:cNvPr id="7" name="文本框 6"/>
          <p:cNvSpPr txBox="1"/>
          <p:nvPr/>
        </p:nvSpPr>
        <p:spPr>
          <a:xfrm>
            <a:off x="204470" y="583565"/>
            <a:ext cx="1932305" cy="583565"/>
          </a:xfrm>
          <a:prstGeom prst="rect">
            <a:avLst/>
          </a:prstGeom>
          <a:noFill/>
        </p:spPr>
        <p:txBody>
          <a:bodyPr wrap="square" rtlCol="0" anchor="t">
            <a:spAutoFit/>
            <a:scene3d>
              <a:camera prst="orthographicFront"/>
              <a:lightRig rig="threePt" dir="t"/>
            </a:scene3d>
          </a:bodyPr>
          <a:p>
            <a:r>
              <a:rPr lang="zh-CN" altLang="en-US" sz="3200" b="1">
                <a:solidFill>
                  <a:schemeClr val="bg1"/>
                </a:solidFill>
                <a:effectLst>
                  <a:outerShdw blurRad="38100" dist="19050" dir="2700000" algn="tl" rotWithShape="0">
                    <a:schemeClr val="dk1">
                      <a:alpha val="40000"/>
                    </a:schemeClr>
                  </a:outerShdw>
                </a:effectLst>
                <a:sym typeface="+mn-ea"/>
              </a:rPr>
              <a:t>思考角度</a:t>
            </a:r>
            <a:endParaRPr lang="zh-CN" altLang="en-US" sz="3200" b="1">
              <a:solidFill>
                <a:schemeClr val="bg1"/>
              </a:solidFill>
              <a:effectLst>
                <a:outerShdw blurRad="38100" dist="19050" dir="2700000" algn="tl" rotWithShape="0">
                  <a:schemeClr val="dk1">
                    <a:alpha val="40000"/>
                  </a:schemeClr>
                </a:outerShdw>
              </a:effectLst>
              <a:sym typeface="+mn-ea"/>
            </a:endParaRPr>
          </a:p>
        </p:txBody>
      </p:sp>
      <p:sp>
        <p:nvSpPr>
          <p:cNvPr id="8" name="文本框 7"/>
          <p:cNvSpPr txBox="1"/>
          <p:nvPr/>
        </p:nvSpPr>
        <p:spPr>
          <a:xfrm>
            <a:off x="4670425" y="583565"/>
            <a:ext cx="6096000" cy="583565"/>
          </a:xfrm>
          <a:prstGeom prst="rect">
            <a:avLst/>
          </a:prstGeom>
          <a:noFill/>
        </p:spPr>
        <p:txBody>
          <a:bodyPr wrap="square" rtlCol="0" anchor="t">
            <a:spAutoFit/>
          </a:bodyPr>
          <a:p>
            <a:r>
              <a:rPr lang="en-US" altLang="zh-CN" sz="3200">
                <a:sym typeface="+mn-ea"/>
              </a:rPr>
              <a:t> </a:t>
            </a:r>
            <a:r>
              <a:rPr lang="zh-CN" altLang="en-US" sz="3200" b="1">
                <a:solidFill>
                  <a:schemeClr val="bg1"/>
                </a:solidFill>
                <a:sym typeface="+mn-ea"/>
              </a:rPr>
              <a:t>具体阐述</a:t>
            </a:r>
            <a:endParaRPr lang="zh-CN" altLang="en-US" sz="3200" b="1">
              <a:solidFill>
                <a:schemeClr val="bg1"/>
              </a:solidFill>
              <a:sym typeface="+mn-ea"/>
            </a:endParaRPr>
          </a:p>
        </p:txBody>
      </p:sp>
      <p:sp>
        <p:nvSpPr>
          <p:cNvPr id="9" name="文本框 8"/>
          <p:cNvSpPr txBox="1"/>
          <p:nvPr/>
        </p:nvSpPr>
        <p:spPr>
          <a:xfrm>
            <a:off x="204470" y="1313180"/>
            <a:ext cx="2176780" cy="829945"/>
          </a:xfrm>
          <a:prstGeom prst="rect">
            <a:avLst/>
          </a:prstGeom>
          <a:noFill/>
        </p:spPr>
        <p:txBody>
          <a:bodyPr wrap="square" rtlCol="0" anchor="t">
            <a:spAutoFit/>
          </a:bodyPr>
          <a:p>
            <a:r>
              <a:rPr lang="zh-CN" altLang="en-US" sz="2400" b="1">
                <a:solidFill>
                  <a:schemeClr val="tx1"/>
                </a:solidFill>
                <a:sym typeface="+mn-ea"/>
              </a:rPr>
              <a:t>整体感知，</a:t>
            </a:r>
            <a:endParaRPr lang="zh-CN" altLang="en-US" sz="2400" b="1">
              <a:solidFill>
                <a:schemeClr val="tx1"/>
              </a:solidFill>
              <a:sym typeface="+mn-ea"/>
            </a:endParaRPr>
          </a:p>
          <a:p>
            <a:r>
              <a:rPr lang="zh-CN" altLang="en-US" sz="2400" b="1">
                <a:solidFill>
                  <a:schemeClr val="tx1"/>
                </a:solidFill>
                <a:sym typeface="+mn-ea"/>
              </a:rPr>
              <a:t>结合上下文</a:t>
            </a:r>
            <a:endParaRPr lang="zh-CN" altLang="en-US" sz="2400" b="1">
              <a:solidFill>
                <a:schemeClr val="tx1"/>
              </a:solidFill>
              <a:sym typeface="+mn-ea"/>
            </a:endParaRPr>
          </a:p>
        </p:txBody>
      </p:sp>
      <p:sp>
        <p:nvSpPr>
          <p:cNvPr id="10" name="文本框 9"/>
          <p:cNvSpPr txBox="1"/>
          <p:nvPr/>
        </p:nvSpPr>
        <p:spPr>
          <a:xfrm>
            <a:off x="2136775" y="1008380"/>
            <a:ext cx="9906000" cy="1938020"/>
          </a:xfrm>
          <a:prstGeom prst="rect">
            <a:avLst/>
          </a:prstGeom>
          <a:noFill/>
        </p:spPr>
        <p:txBody>
          <a:bodyPr wrap="square" rtlCol="0" anchor="t">
            <a:spAutoFit/>
          </a:bodyPr>
          <a:p>
            <a:r>
              <a:rPr lang="zh-CN" altLang="en-US" sz="2400" b="1">
                <a:sym typeface="+mn-ea"/>
              </a:rPr>
              <a:t>小说中对人物的心理(或心情)描写自有作者的一番苦心，更具有一种画龙点睛之妙。因此，解读文本时必须结合上下文，整体感知。全面了解事情发生的背景、事情的发展和结局，掌握具体人物的心理在全文描写中所处的地位，从而更好地剖析人物心理描写的别具匠心。从“人物在整个事件中产生了怎样的心理或表现”这个角度去理解。</a:t>
            </a:r>
            <a:endParaRPr lang="zh-CN" altLang="en-US" sz="2400" b="1">
              <a:sym typeface="+mn-ea"/>
            </a:endParaRPr>
          </a:p>
        </p:txBody>
      </p:sp>
      <p:sp>
        <p:nvSpPr>
          <p:cNvPr id="11" name="文本框 10"/>
          <p:cNvSpPr txBox="1"/>
          <p:nvPr/>
        </p:nvSpPr>
        <p:spPr>
          <a:xfrm>
            <a:off x="140970" y="2861945"/>
            <a:ext cx="2239645" cy="829945"/>
          </a:xfrm>
          <a:prstGeom prst="rect">
            <a:avLst/>
          </a:prstGeom>
          <a:noFill/>
        </p:spPr>
        <p:txBody>
          <a:bodyPr wrap="square" rtlCol="0" anchor="t">
            <a:spAutoFit/>
          </a:bodyPr>
          <a:p>
            <a:r>
              <a:rPr lang="zh-CN" altLang="en-US" sz="2400" b="1">
                <a:sym typeface="+mn-ea"/>
              </a:rPr>
              <a:t>锁定场合，结合具体情境</a:t>
            </a:r>
            <a:endParaRPr lang="zh-CN" altLang="en-US" sz="2400" b="1">
              <a:sym typeface="+mn-ea"/>
            </a:endParaRPr>
          </a:p>
        </p:txBody>
      </p:sp>
      <p:sp>
        <p:nvSpPr>
          <p:cNvPr id="12" name="文本框 11"/>
          <p:cNvSpPr txBox="1"/>
          <p:nvPr/>
        </p:nvSpPr>
        <p:spPr>
          <a:xfrm>
            <a:off x="2136775" y="2946400"/>
            <a:ext cx="9906000" cy="1198880"/>
          </a:xfrm>
          <a:prstGeom prst="rect">
            <a:avLst/>
          </a:prstGeom>
          <a:noFill/>
        </p:spPr>
        <p:txBody>
          <a:bodyPr wrap="square" rtlCol="0" anchor="t">
            <a:spAutoFit/>
          </a:bodyPr>
          <a:p>
            <a:r>
              <a:rPr lang="zh-CN" altLang="en-US" sz="2400" b="1">
                <a:sym typeface="+mn-ea"/>
              </a:rPr>
              <a:t>小说塑造人物形象，往往把人物放置在特定的</a:t>
            </a:r>
            <a:r>
              <a:rPr lang="zh-CN" altLang="en-US" sz="2400" b="1">
                <a:sym typeface="+mn-ea"/>
              </a:rPr>
              <a:t>场合，通过人物在这个场合中的表</a:t>
            </a:r>
            <a:r>
              <a:rPr lang="zh-CN" altLang="en-US" sz="2400" b="1">
                <a:sym typeface="+mn-ea"/>
              </a:rPr>
              <a:t>现来展示人物的思想性格，人物的所</a:t>
            </a:r>
            <a:r>
              <a:rPr lang="zh-CN" altLang="en-US" sz="2400" b="1">
                <a:sym typeface="+mn-ea"/>
              </a:rPr>
              <a:t>思所想都会受制于这个场合。</a:t>
            </a:r>
            <a:endParaRPr lang="zh-CN" altLang="en-US" sz="2400" b="1">
              <a:sym typeface="+mn-ea"/>
            </a:endParaRPr>
          </a:p>
        </p:txBody>
      </p:sp>
      <p:graphicFrame>
        <p:nvGraphicFramePr>
          <p:cNvPr id="15" name="表格 14"/>
          <p:cNvGraphicFramePr/>
          <p:nvPr/>
        </p:nvGraphicFramePr>
        <p:xfrm>
          <a:off x="140970" y="5323840"/>
          <a:ext cx="11901170" cy="1608455"/>
        </p:xfrm>
        <a:graphic>
          <a:graphicData uri="http://schemas.openxmlformats.org/drawingml/2006/table">
            <a:tbl>
              <a:tblPr firstRow="1" bandRow="1">
                <a:tableStyleId>{5C22544A-7EE6-4342-B048-85BDC9FD1C3A}</a:tableStyleId>
              </a:tblPr>
              <a:tblGrid>
                <a:gridCol w="1918970"/>
                <a:gridCol w="9982200"/>
              </a:tblGrid>
              <a:tr h="1608455">
                <a:tc>
                  <a:txBody>
                    <a:bodyPr/>
                    <a:p>
                      <a:pPr>
                        <a:buNone/>
                      </a:pPr>
                      <a:endParaRPr lang="zh-CN" altLang="en-US"/>
                    </a:p>
                  </a:txBody>
                  <a:tcPr/>
                </a:tc>
                <a:tc>
                  <a:txBody>
                    <a:bodyPr/>
                    <a:p>
                      <a:pPr>
                        <a:buNone/>
                      </a:pPr>
                      <a:endParaRPr lang="zh-CN" altLang="en-US"/>
                    </a:p>
                  </a:txBody>
                  <a:tcPr/>
                </a:tc>
              </a:tr>
            </a:tbl>
          </a:graphicData>
        </a:graphic>
      </p:graphicFrame>
      <p:sp>
        <p:nvSpPr>
          <p:cNvPr id="16" name="文本框 15"/>
          <p:cNvSpPr txBox="1"/>
          <p:nvPr/>
        </p:nvSpPr>
        <p:spPr>
          <a:xfrm>
            <a:off x="296545" y="4145280"/>
            <a:ext cx="1932940" cy="1198880"/>
          </a:xfrm>
          <a:prstGeom prst="rect">
            <a:avLst/>
          </a:prstGeom>
          <a:noFill/>
        </p:spPr>
        <p:txBody>
          <a:bodyPr wrap="square" rtlCol="0" anchor="t">
            <a:spAutoFit/>
          </a:bodyPr>
          <a:p>
            <a:r>
              <a:rPr lang="zh-CN" altLang="en-US" sz="2400" b="1">
                <a:sym typeface="+mn-ea"/>
              </a:rPr>
              <a:t>抓关键词，结合表情、动作、语言</a:t>
            </a:r>
            <a:endParaRPr lang="zh-CN" altLang="en-US" sz="2400" b="1">
              <a:sym typeface="+mn-ea"/>
            </a:endParaRPr>
          </a:p>
        </p:txBody>
      </p:sp>
      <p:sp>
        <p:nvSpPr>
          <p:cNvPr id="17" name="文本框 16"/>
          <p:cNvSpPr txBox="1"/>
          <p:nvPr/>
        </p:nvSpPr>
        <p:spPr>
          <a:xfrm>
            <a:off x="2229485" y="4145280"/>
            <a:ext cx="9552940" cy="1568450"/>
          </a:xfrm>
          <a:prstGeom prst="rect">
            <a:avLst/>
          </a:prstGeom>
          <a:noFill/>
        </p:spPr>
        <p:txBody>
          <a:bodyPr wrap="square" rtlCol="0" anchor="t">
            <a:spAutoFit/>
          </a:bodyPr>
          <a:p>
            <a:r>
              <a:rPr lang="zh-CN" altLang="en-US" sz="2400" b="1">
                <a:sym typeface="+mn-ea"/>
              </a:rPr>
              <a:t>人物内心的喜怒哀乐，往往通过人物的神态、语言、动作</a:t>
            </a:r>
            <a:r>
              <a:rPr lang="zh-CN" altLang="en-US" sz="2400" b="1">
                <a:sym typeface="+mn-ea"/>
              </a:rPr>
              <a:t>来显现。因而我们在分析人物</a:t>
            </a:r>
            <a:r>
              <a:rPr lang="zh-CN" altLang="en-US" sz="2400" b="1">
                <a:sym typeface="+mn-ea"/>
              </a:rPr>
              <a:t>心理时，还必须抓住关键的表情、动作、语言的描写</a:t>
            </a:r>
            <a:r>
              <a:rPr lang="zh-CN" altLang="en-US" sz="2400" b="1">
                <a:sym typeface="+mn-ea"/>
              </a:rPr>
              <a:t>来分析理解</a:t>
            </a:r>
            <a:r>
              <a:rPr lang="zh-CN" altLang="en-US" sz="2400" b="1">
                <a:sym typeface="+mn-ea"/>
              </a:rPr>
              <a:t>人物的心理(或心情)。</a:t>
            </a:r>
            <a:endParaRPr lang="zh-CN" altLang="en-US" sz="2400" b="1"/>
          </a:p>
          <a:p>
            <a:endParaRPr lang="zh-CN" altLang="en-US" sz="2400" b="1">
              <a:sym typeface="+mn-ea"/>
            </a:endParaRPr>
          </a:p>
        </p:txBody>
      </p:sp>
      <p:sp>
        <p:nvSpPr>
          <p:cNvPr id="18" name="文本框 17"/>
          <p:cNvSpPr txBox="1"/>
          <p:nvPr/>
        </p:nvSpPr>
        <p:spPr>
          <a:xfrm>
            <a:off x="296545" y="5713730"/>
            <a:ext cx="1813560" cy="829945"/>
          </a:xfrm>
          <a:prstGeom prst="rect">
            <a:avLst/>
          </a:prstGeom>
          <a:noFill/>
        </p:spPr>
        <p:txBody>
          <a:bodyPr wrap="square" rtlCol="0" anchor="t">
            <a:spAutoFit/>
          </a:bodyPr>
          <a:p>
            <a:r>
              <a:rPr lang="zh-CN" altLang="en-US" sz="2400" b="1">
                <a:sym typeface="+mn-ea"/>
              </a:rPr>
              <a:t>深入文本，换位思考</a:t>
            </a:r>
            <a:endParaRPr lang="zh-CN" altLang="en-US" sz="2400" b="1">
              <a:sym typeface="+mn-ea"/>
            </a:endParaRPr>
          </a:p>
        </p:txBody>
      </p:sp>
      <p:sp>
        <p:nvSpPr>
          <p:cNvPr id="19" name="文本框 18"/>
          <p:cNvSpPr txBox="1"/>
          <p:nvPr/>
        </p:nvSpPr>
        <p:spPr>
          <a:xfrm>
            <a:off x="2136775" y="5323205"/>
            <a:ext cx="9904730" cy="1737360"/>
          </a:xfrm>
          <a:prstGeom prst="rect">
            <a:avLst/>
          </a:prstGeom>
          <a:noFill/>
        </p:spPr>
        <p:txBody>
          <a:bodyPr wrap="square" rtlCol="0" anchor="t">
            <a:noAutofit/>
          </a:bodyPr>
          <a:p>
            <a:r>
              <a:rPr lang="zh-CN" altLang="en-US" sz="2300" b="1">
                <a:solidFill>
                  <a:schemeClr val="tx1"/>
                </a:solidFill>
                <a:uFillTx/>
                <a:sym typeface="+mn-ea"/>
              </a:rPr>
              <a:t>替小说中的人物想想，站在小说人物的角度思考：他为什么要这样做，这样说，这样想?是在什么情况下做的?答题时你就是一位心理分析师，要做好对小说人物内心的具体分析工作。同时还要充分考虑到人物内心活动的复杂性和情感的丰富性。因为命题者的“题材”都涉及人物复杂内心活动这一方面。</a:t>
            </a:r>
            <a:endParaRPr lang="zh-CN" altLang="en-US" sz="2300" b="1">
              <a:solidFill>
                <a:schemeClr val="tx1"/>
              </a:solidFill>
              <a:uFillTx/>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4300" y="0"/>
            <a:ext cx="11737975" cy="645160"/>
          </a:xfrm>
          <a:prstGeom prst="rect">
            <a:avLst/>
          </a:prstGeom>
          <a:noFill/>
        </p:spPr>
        <p:txBody>
          <a:bodyPr wrap="square" rtlCol="0" anchor="t">
            <a:spAutoFit/>
          </a:bodyPr>
          <a:p>
            <a:r>
              <a:rPr lang="en-US" altLang="zh-CN"/>
              <a:t>                                                                                                                                                                </a:t>
            </a:r>
            <a:endParaRPr lang="zh-CN" altLang="en-US"/>
          </a:p>
          <a:p>
            <a:endParaRPr lang="zh-CN" altLang="en-US"/>
          </a:p>
        </p:txBody>
      </p:sp>
      <p:sp>
        <p:nvSpPr>
          <p:cNvPr id="5" name="文本框 4"/>
          <p:cNvSpPr txBox="1"/>
          <p:nvPr/>
        </p:nvSpPr>
        <p:spPr>
          <a:xfrm>
            <a:off x="113665" y="137795"/>
            <a:ext cx="12078335" cy="5467985"/>
          </a:xfrm>
          <a:prstGeom prst="rect">
            <a:avLst/>
          </a:prstGeom>
          <a:noFill/>
        </p:spPr>
        <p:txBody>
          <a:bodyPr wrap="square" rtlCol="0" anchor="t">
            <a:noAutofit/>
          </a:bodyPr>
          <a:p>
            <a:pPr indent="0" fontAlgn="auto">
              <a:lnSpc>
                <a:spcPct val="120000"/>
              </a:lnSpc>
            </a:pPr>
            <a:r>
              <a:rPr lang="zh-CN" altLang="en-US" sz="2800">
                <a:solidFill>
                  <a:schemeClr val="tx1"/>
                </a:solidFill>
                <a:uFillTx/>
                <a:sym typeface="+mn-ea"/>
              </a:rPr>
              <a:t>9</a:t>
            </a:r>
            <a:r>
              <a:rPr lang="en-US" altLang="zh-CN" sz="2800">
                <a:solidFill>
                  <a:schemeClr val="tx1"/>
                </a:solidFill>
                <a:uFillTx/>
                <a:sym typeface="+mn-ea"/>
              </a:rPr>
              <a:t>. </a:t>
            </a:r>
            <a:r>
              <a:rPr lang="zh-CN" altLang="en-US" sz="2800">
                <a:solidFill>
                  <a:schemeClr val="tx1"/>
                </a:solidFill>
                <a:uFillTx/>
              </a:rPr>
              <a:t>请结合全文谈谈最后一段中“</a:t>
            </a:r>
            <a:r>
              <a:rPr lang="zh-CN" altLang="en-US" sz="2800">
                <a:solidFill>
                  <a:schemeClr val="tx1"/>
                </a:solidFill>
                <a:highlight>
                  <a:srgbClr val="FFFF00"/>
                </a:highlight>
                <a:uFillTx/>
              </a:rPr>
              <a:t>追悼</a:t>
            </a:r>
            <a:r>
              <a:rPr lang="zh-CN" altLang="en-US" sz="2800">
                <a:solidFill>
                  <a:schemeClr val="tx1"/>
                </a:solidFill>
                <a:uFillTx/>
              </a:rPr>
              <a:t>”的</a:t>
            </a:r>
            <a:r>
              <a:rPr lang="zh-CN" altLang="en-US" sz="2800">
                <a:solidFill>
                  <a:schemeClr val="tx1"/>
                </a:solidFill>
                <a:highlight>
                  <a:srgbClr val="FFFF00"/>
                </a:highlight>
                <a:uFillTx/>
              </a:rPr>
              <a:t>含义</a:t>
            </a:r>
            <a:r>
              <a:rPr lang="zh-CN" altLang="en-US" sz="2800">
                <a:solidFill>
                  <a:schemeClr val="tx1"/>
                </a:solidFill>
                <a:uFillTx/>
              </a:rPr>
              <a:t>。(6分)</a:t>
            </a:r>
            <a:endParaRPr lang="zh-CN" altLang="en-US" sz="2800">
              <a:solidFill>
                <a:schemeClr val="tx1"/>
              </a:solidFill>
              <a:uFillTx/>
            </a:endParaRPr>
          </a:p>
          <a:p>
            <a:pPr indent="0" fontAlgn="auto">
              <a:lnSpc>
                <a:spcPct val="120000"/>
              </a:lnSpc>
            </a:pPr>
            <a:r>
              <a:rPr lang="zh-CN" altLang="en-US" sz="2800">
                <a:solidFill>
                  <a:srgbClr val="FF0000"/>
                </a:solidFill>
                <a:uFillTx/>
              </a:rPr>
              <a:t>考题类型</a:t>
            </a:r>
            <a:r>
              <a:rPr lang="zh-CN" altLang="en-US" sz="2800">
                <a:solidFill>
                  <a:schemeClr val="tx1"/>
                </a:solidFill>
                <a:uFillTx/>
              </a:rPr>
              <a:t>：</a:t>
            </a:r>
            <a:r>
              <a:rPr lang="zh-CN" altLang="en-US" sz="2800">
                <a:solidFill>
                  <a:schemeClr val="tx1"/>
                </a:solidFill>
                <a:effectLst>
                  <a:outerShdw blurRad="38100" dist="19050" dir="2700000" algn="tl" rotWithShape="0">
                    <a:schemeClr val="dk1">
                      <a:alpha val="40000"/>
                    </a:schemeClr>
                  </a:outerShdw>
                </a:effectLst>
                <a:uFillTx/>
              </a:rPr>
              <a:t>理解重要语句的含义</a:t>
            </a:r>
            <a:endParaRPr lang="zh-CN" altLang="en-US" sz="2800">
              <a:solidFill>
                <a:schemeClr val="tx1"/>
              </a:solidFill>
              <a:uFillTx/>
            </a:endParaRPr>
          </a:p>
          <a:p>
            <a:pPr indent="0" fontAlgn="auto">
              <a:lnSpc>
                <a:spcPct val="120000"/>
              </a:lnSpc>
            </a:pPr>
            <a:r>
              <a:rPr lang="zh-CN" altLang="en-US" sz="2800">
                <a:solidFill>
                  <a:srgbClr val="FF0000"/>
                </a:solidFill>
                <a:uFillTx/>
              </a:rPr>
              <a:t>答题步骤</a:t>
            </a:r>
            <a:r>
              <a:rPr lang="zh-CN" altLang="en-US" sz="2800">
                <a:solidFill>
                  <a:schemeClr val="tx1"/>
                </a:solidFill>
                <a:uFillTx/>
              </a:rPr>
              <a:t>：首先，找到语句所在段落，</a:t>
            </a:r>
            <a:r>
              <a:rPr lang="zh-CN" altLang="en-US" sz="2800" u="heavy">
                <a:solidFill>
                  <a:schemeClr val="tx1"/>
                </a:solidFill>
                <a:uFill>
                  <a:solidFill>
                    <a:srgbClr val="FF0000"/>
                  </a:solidFill>
                </a:uFill>
              </a:rPr>
              <a:t>结合具体的语境</a:t>
            </a:r>
            <a:r>
              <a:rPr lang="zh-CN" altLang="en-US" sz="2800">
                <a:solidFill>
                  <a:schemeClr val="tx1"/>
                </a:solidFill>
                <a:uFillTx/>
              </a:rPr>
              <a:t>去理解与体味</a:t>
            </a:r>
            <a:r>
              <a:rPr lang="zh-CN" altLang="en-US" sz="2800" b="1">
                <a:solidFill>
                  <a:srgbClr val="FF0000"/>
                </a:solidFill>
                <a:effectLst>
                  <a:outerShdw blurRad="38100" dist="19050" dir="2700000" algn="tl" rotWithShape="0">
                    <a:schemeClr val="dk1">
                      <a:alpha val="40000"/>
                    </a:schemeClr>
                  </a:outerShdw>
                </a:effectLst>
                <a:uFillTx/>
              </a:rPr>
              <a:t>语句的字面含义及语境义；</a:t>
            </a:r>
            <a:r>
              <a:rPr lang="zh-CN" altLang="en-US" sz="2800">
                <a:uFillTx/>
                <a:sym typeface="+mn-ea"/>
              </a:rPr>
              <a:t>再分析语句有没有采用什么手法，仔</a:t>
            </a:r>
            <a:r>
              <a:rPr lang="zh-CN" altLang="en-US" sz="2800">
                <a:solidFill>
                  <a:schemeClr val="tx1"/>
                </a:solidFill>
                <a:uFillTx/>
              </a:rPr>
              <a:t>细</a:t>
            </a:r>
            <a:r>
              <a:rPr lang="zh-CN" altLang="en-US" sz="2800" b="1" u="dbl">
                <a:solidFill>
                  <a:schemeClr val="tx1"/>
                </a:solidFill>
                <a:effectLst/>
                <a:uFill>
                  <a:solidFill>
                    <a:srgbClr val="FF0000"/>
                  </a:solidFill>
                </a:uFill>
              </a:rPr>
              <a:t>分析手法</a:t>
            </a:r>
            <a:r>
              <a:rPr lang="zh-CN" altLang="en-US" sz="2800" u="dbl">
                <a:solidFill>
                  <a:schemeClr val="tx1"/>
                </a:solidFill>
                <a:effectLst/>
                <a:uFill>
                  <a:solidFill>
                    <a:srgbClr val="FF0000"/>
                  </a:solidFill>
                </a:uFill>
              </a:rPr>
              <a:t>的运用</a:t>
            </a:r>
            <a:r>
              <a:rPr lang="zh-CN" altLang="en-US" sz="2800">
                <a:solidFill>
                  <a:schemeClr val="tx1"/>
                </a:solidFill>
                <a:uFillTx/>
              </a:rPr>
              <a:t>，</a:t>
            </a:r>
            <a:r>
              <a:rPr lang="zh-CN" altLang="en-US" sz="2800">
                <a:solidFill>
                  <a:schemeClr val="tx1"/>
                </a:solidFill>
                <a:effectLst>
                  <a:outerShdw blurRad="38100" dist="19050" dir="2700000" algn="tl" rotWithShape="0">
                    <a:schemeClr val="dk1">
                      <a:alpha val="40000"/>
                    </a:schemeClr>
                  </a:outerShdw>
                </a:effectLst>
                <a:uFillTx/>
              </a:rPr>
              <a:t>品味语句的</a:t>
            </a:r>
            <a:r>
              <a:rPr lang="zh-CN" altLang="en-US" sz="2800" b="1">
                <a:solidFill>
                  <a:srgbClr val="FF0000"/>
                </a:solidFill>
                <a:effectLst>
                  <a:outerShdw blurRad="38100" dist="19050" dir="2700000" algn="tl" rotWithShape="0">
                    <a:schemeClr val="dk1">
                      <a:alpha val="40000"/>
                    </a:schemeClr>
                  </a:outerShdw>
                </a:effectLst>
                <a:uFillTx/>
              </a:rPr>
              <a:t>深层含及语境义</a:t>
            </a:r>
            <a:r>
              <a:rPr lang="zh-CN" altLang="en-US" sz="2800">
                <a:solidFill>
                  <a:schemeClr val="tx1"/>
                </a:solidFill>
                <a:uFillTx/>
              </a:rPr>
              <a:t>；最后，根据</a:t>
            </a:r>
            <a:r>
              <a:rPr lang="zh-CN" altLang="en-US" sz="2800" b="1" u="dbl">
                <a:solidFill>
                  <a:schemeClr val="tx1"/>
                </a:solidFill>
                <a:effectLst/>
                <a:uFill>
                  <a:solidFill>
                    <a:srgbClr val="FF0000"/>
                  </a:solidFill>
                </a:uFill>
              </a:rPr>
              <a:t>文章的思想内容</a:t>
            </a:r>
            <a:r>
              <a:rPr lang="zh-CN" altLang="en-US" sz="2800">
                <a:solidFill>
                  <a:schemeClr val="tx1"/>
                </a:solidFill>
                <a:uFillTx/>
              </a:rPr>
              <a:t>进行分析，找出该句所</a:t>
            </a:r>
            <a:r>
              <a:rPr lang="zh-CN" altLang="en-US" sz="2800" b="1">
                <a:solidFill>
                  <a:srgbClr val="FF0000"/>
                </a:solidFill>
                <a:effectLst>
                  <a:outerShdw blurRad="38100" dist="19050" dir="2700000" algn="tl" rotWithShape="0">
                    <a:schemeClr val="dk1">
                      <a:alpha val="40000"/>
                    </a:schemeClr>
                  </a:outerShdw>
                </a:effectLst>
                <a:uFillTx/>
              </a:rPr>
              <a:t>蕴含的主旨义</a:t>
            </a:r>
            <a:r>
              <a:rPr lang="zh-CN" altLang="en-US" sz="2800">
                <a:solidFill>
                  <a:schemeClr val="tx1"/>
                </a:solidFill>
                <a:uFillTx/>
              </a:rPr>
              <a:t>。</a:t>
            </a:r>
            <a:endParaRPr lang="zh-CN" altLang="en-US" sz="2800">
              <a:solidFill>
                <a:schemeClr val="tx1"/>
              </a:solidFill>
              <a:uFillTx/>
            </a:endParaRPr>
          </a:p>
          <a:p>
            <a:pPr indent="0" fontAlgn="auto">
              <a:lnSpc>
                <a:spcPct val="120000"/>
              </a:lnSpc>
            </a:pPr>
            <a:r>
              <a:rPr lang="zh-CN" altLang="en-US" sz="2800">
                <a:solidFill>
                  <a:schemeClr val="tx1"/>
                </a:solidFill>
                <a:highlight>
                  <a:srgbClr val="FFFF00"/>
                </a:highlight>
                <a:uFillTx/>
              </a:rPr>
              <a:t>答题模式</a:t>
            </a:r>
            <a:r>
              <a:rPr lang="zh-CN" altLang="en-US" sz="2800">
                <a:solidFill>
                  <a:schemeClr val="tx1"/>
                </a:solidFill>
                <a:uFillTx/>
              </a:rPr>
              <a:t>:</a:t>
            </a:r>
            <a:r>
              <a:rPr lang="zh-CN" altLang="en-US" sz="2800" b="1">
                <a:solidFill>
                  <a:srgbClr val="401BC0"/>
                </a:solidFill>
                <a:uFillTx/>
              </a:rPr>
              <a:t>表层义 (字面义、语境义) +深层义(象征、比喻、双关、谐音等) +主旨义</a:t>
            </a:r>
            <a:endParaRPr lang="zh-CN" altLang="en-US" sz="2800" b="1">
              <a:solidFill>
                <a:srgbClr val="401BC0"/>
              </a:solidFill>
              <a:uFillTx/>
            </a:endParaRPr>
          </a:p>
          <a:p>
            <a:pPr indent="0" fontAlgn="auto">
              <a:lnSpc>
                <a:spcPct val="120000"/>
              </a:lnSpc>
            </a:pPr>
            <a:r>
              <a:rPr lang="zh-CN" altLang="en-US" sz="2800">
                <a:solidFill>
                  <a:schemeClr val="tx1"/>
                </a:solidFill>
                <a:highlight>
                  <a:srgbClr val="FFFF00"/>
                </a:highlight>
                <a:uFillTx/>
              </a:rPr>
              <a:t>[答案]</a:t>
            </a:r>
            <a:endParaRPr lang="zh-CN" altLang="en-US" sz="2800">
              <a:solidFill>
                <a:schemeClr val="tx1"/>
              </a:solidFill>
              <a:highlight>
                <a:srgbClr val="FFFF00"/>
              </a:highlight>
              <a:uFillTx/>
            </a:endParaRPr>
          </a:p>
          <a:p>
            <a:pPr indent="0" fontAlgn="auto">
              <a:lnSpc>
                <a:spcPct val="120000"/>
              </a:lnSpc>
            </a:pPr>
            <a:r>
              <a:rPr lang="zh-CN" altLang="en-US" sz="2800">
                <a:solidFill>
                  <a:srgbClr val="401BC0"/>
                </a:solidFill>
                <a:uFillTx/>
              </a:rPr>
              <a:t>①“追悼”</a:t>
            </a:r>
            <a:r>
              <a:rPr lang="zh-CN" altLang="en-US" sz="2800">
                <a:solidFill>
                  <a:srgbClr val="401BC0"/>
                </a:solidFill>
                <a:highlight>
                  <a:srgbClr val="FFFF00"/>
                </a:highlight>
                <a:uFillTx/>
              </a:rPr>
              <a:t>表面</a:t>
            </a:r>
            <a:r>
              <a:rPr lang="zh-CN" altLang="en-US" sz="2800">
                <a:solidFill>
                  <a:srgbClr val="401BC0"/>
                </a:solidFill>
                <a:uFillTx/>
              </a:rPr>
              <a:t>指追悼 S 烈士，</a:t>
            </a:r>
            <a:r>
              <a:rPr lang="zh-CN" altLang="en-US" sz="2800">
                <a:solidFill>
                  <a:srgbClr val="401BC0"/>
                </a:solidFill>
                <a:uFillTx/>
                <a:sym typeface="+mn-ea"/>
              </a:rPr>
              <a:t>对</a:t>
            </a:r>
            <a:r>
              <a:rPr lang="en-US" altLang="zh-CN" sz="2800">
                <a:solidFill>
                  <a:srgbClr val="401BC0"/>
                </a:solidFill>
                <a:uFillTx/>
              </a:rPr>
              <a:t>“</a:t>
            </a:r>
            <a:r>
              <a:rPr lang="zh-CN" altLang="en-US" sz="2800">
                <a:solidFill>
                  <a:srgbClr val="401BC0"/>
                </a:solidFill>
                <a:uFillTx/>
              </a:rPr>
              <a:t>三一八</a:t>
            </a:r>
            <a:r>
              <a:rPr lang="en-US" altLang="zh-CN" sz="2800">
                <a:solidFill>
                  <a:srgbClr val="401BC0"/>
                </a:solidFill>
                <a:uFillTx/>
              </a:rPr>
              <a:t>”</a:t>
            </a:r>
            <a:r>
              <a:rPr lang="zh-CN" altLang="en-US" sz="2800">
                <a:solidFill>
                  <a:srgbClr val="401BC0"/>
                </a:solidFill>
                <a:uFillTx/>
              </a:rPr>
              <a:t>惨案中死者的痛悼之情。(2分)</a:t>
            </a:r>
            <a:endParaRPr lang="zh-CN" altLang="en-US" sz="2800">
              <a:solidFill>
                <a:srgbClr val="401BC0"/>
              </a:solidFill>
              <a:uFillTx/>
            </a:endParaRPr>
          </a:p>
          <a:p>
            <a:pPr indent="0" fontAlgn="auto">
              <a:lnSpc>
                <a:spcPct val="120000"/>
              </a:lnSpc>
            </a:pPr>
            <a:r>
              <a:rPr lang="zh-CN" altLang="en-US" sz="2800">
                <a:solidFill>
                  <a:srgbClr val="401BC0"/>
                </a:solidFill>
                <a:uFillTx/>
              </a:rPr>
              <a:t>②由““追悼北山?’是的。”可以看出”追悼</a:t>
            </a:r>
            <a:r>
              <a:rPr lang="en-US" altLang="zh-CN" sz="2800">
                <a:solidFill>
                  <a:srgbClr val="401BC0"/>
                </a:solidFill>
                <a:uFillTx/>
              </a:rPr>
              <a:t>”</a:t>
            </a:r>
            <a:r>
              <a:rPr lang="zh-CN" altLang="en-US" sz="2800">
                <a:solidFill>
                  <a:srgbClr val="401BC0"/>
                </a:solidFill>
                <a:uFillTx/>
              </a:rPr>
              <a:t>是北山对自我的追悼，暗含他的自嘲、自伤与自我批判。(2 分)</a:t>
            </a:r>
            <a:r>
              <a:rPr lang="en-US" altLang="zh-CN" sz="2800">
                <a:solidFill>
                  <a:srgbClr val="401BC0"/>
                </a:solidFill>
                <a:uFillTx/>
              </a:rPr>
              <a:t>  </a:t>
            </a:r>
            <a:r>
              <a:rPr lang="zh-CN" altLang="en-US" sz="2800">
                <a:solidFill>
                  <a:srgbClr val="401BC0"/>
                </a:solidFill>
                <a:uFillTx/>
              </a:rPr>
              <a:t>③对追悼者只是形式上哀悼的批判，认为真正的追悼应该是继承烈士遗志，用行动去改变(2分)</a:t>
            </a:r>
            <a:endParaRPr lang="zh-CN" altLang="en-US" sz="2800">
              <a:solidFill>
                <a:srgbClr val="401BC0"/>
              </a:solidFill>
              <a:uFillTx/>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1765" y="72390"/>
            <a:ext cx="12040235" cy="6785610"/>
          </a:xfrm>
          <a:prstGeom prst="rect">
            <a:avLst/>
          </a:prstGeom>
          <a:noFill/>
        </p:spPr>
        <p:txBody>
          <a:bodyPr wrap="square" rtlCol="0" anchor="t">
            <a:spAutoFit/>
          </a:bodyPr>
          <a:p>
            <a:pPr indent="0" fontAlgn="auto">
              <a:lnSpc>
                <a:spcPct val="110000"/>
              </a:lnSpc>
            </a:pPr>
            <a:r>
              <a:rPr lang="zh-CN" altLang="en-US" sz="2200">
                <a:ln w="22225">
                  <a:solidFill>
                    <a:schemeClr val="accent2"/>
                  </a:solidFill>
                  <a:prstDash val="solid"/>
                </a:ln>
                <a:solidFill>
                  <a:schemeClr val="accent2">
                    <a:lumMod val="40000"/>
                    <a:lumOff val="60000"/>
                  </a:schemeClr>
                </a:solidFill>
                <a:effectLst/>
              </a:rPr>
              <a:t>高考链接</a:t>
            </a:r>
            <a:endParaRPr lang="zh-CN" altLang="en-US" sz="2200">
              <a:ln w="22225">
                <a:solidFill>
                  <a:schemeClr val="accent2"/>
                </a:solidFill>
                <a:prstDash val="solid"/>
              </a:ln>
              <a:solidFill>
                <a:schemeClr val="accent2">
                  <a:lumMod val="40000"/>
                  <a:lumOff val="60000"/>
                </a:schemeClr>
              </a:solidFill>
              <a:effectLst/>
            </a:endParaRPr>
          </a:p>
          <a:p>
            <a:pPr indent="0" fontAlgn="auto">
              <a:lnSpc>
                <a:spcPct val="110000"/>
              </a:lnSpc>
            </a:pPr>
            <a:r>
              <a:rPr lang="zh-CN" altLang="en-US" sz="2200">
                <a:highlight>
                  <a:srgbClr val="FFFF00"/>
                </a:highlight>
              </a:rPr>
              <a:t>(2021年新高考I《石门阵》)</a:t>
            </a:r>
            <a:r>
              <a:rPr lang="zh-CN" altLang="en-US" sz="2200"/>
              <a:t> 9. 小说中多次出现的“门”，在不同层面有不同含义，请结合文本加以分析。</a:t>
            </a:r>
            <a:endParaRPr lang="zh-CN" altLang="en-US" sz="2200"/>
          </a:p>
          <a:p>
            <a:pPr indent="0" fontAlgn="auto">
              <a:lnSpc>
                <a:spcPct val="110000"/>
              </a:lnSpc>
            </a:pPr>
            <a:r>
              <a:rPr lang="zh-CN" altLang="en-US" sz="2200" b="1">
                <a:solidFill>
                  <a:srgbClr val="401BC0"/>
                </a:solidFill>
              </a:rPr>
              <a:t>①现实生活中的门是木头门，洪子店村民以砖头堵门；</a:t>
            </a:r>
            <a:endParaRPr lang="zh-CN" altLang="en-US" sz="2200" b="1">
              <a:solidFill>
                <a:srgbClr val="401BC0"/>
              </a:solidFill>
            </a:endParaRPr>
          </a:p>
          <a:p>
            <a:pPr indent="0" fontAlgn="auto">
              <a:lnSpc>
                <a:spcPct val="110000"/>
              </a:lnSpc>
            </a:pPr>
            <a:r>
              <a:rPr lang="zh-CN" altLang="en-US" sz="2200" b="1">
                <a:solidFill>
                  <a:srgbClr val="401BC0"/>
                </a:solidFill>
              </a:rPr>
              <a:t>②在王木匠的故事加工中</a:t>
            </a:r>
            <a:r>
              <a:rPr lang="en-US" altLang="zh-CN" sz="2200" b="1">
                <a:solidFill>
                  <a:srgbClr val="401BC0"/>
                </a:solidFill>
              </a:rPr>
              <a:t>,</a:t>
            </a:r>
            <a:r>
              <a:rPr lang="zh-CN" altLang="en-US" sz="2200" b="1">
                <a:solidFill>
                  <a:srgbClr val="401BC0"/>
                </a:solidFill>
              </a:rPr>
              <a:t>砖头门变成了“石头门”</a:t>
            </a:r>
            <a:r>
              <a:rPr lang="en-US" altLang="zh-CN" sz="2200" b="1">
                <a:solidFill>
                  <a:srgbClr val="401BC0"/>
                </a:solidFill>
              </a:rPr>
              <a:t>,</a:t>
            </a:r>
            <a:r>
              <a:rPr lang="zh-CN" altLang="en-US" sz="2200" b="1">
                <a:solidFill>
                  <a:srgbClr val="401BC0"/>
                </a:solidFill>
              </a:rPr>
              <a:t>战斗故事随之变成了传奇的“石门阵”</a:t>
            </a:r>
            <a:endParaRPr lang="zh-CN" altLang="en-US" sz="2200" b="1">
              <a:solidFill>
                <a:srgbClr val="401BC0"/>
              </a:solidFill>
            </a:endParaRPr>
          </a:p>
          <a:p>
            <a:pPr indent="0" fontAlgn="auto">
              <a:lnSpc>
                <a:spcPct val="110000"/>
              </a:lnSpc>
            </a:pPr>
            <a:r>
              <a:rPr lang="zh-CN" altLang="en-US" sz="2200" b="1">
                <a:solidFill>
                  <a:srgbClr val="401BC0"/>
                </a:solidFill>
              </a:rPr>
              <a:t>③王木匠从现实中明白了“守住了大门，不用关二门”的道理，即只有保卫国门，才能守护家门，才有实现“夜不闭户”的希望。</a:t>
            </a:r>
            <a:endParaRPr lang="zh-CN" altLang="en-US" sz="2200" b="1">
              <a:solidFill>
                <a:srgbClr val="401BC0"/>
              </a:solidFill>
            </a:endParaRPr>
          </a:p>
          <a:p>
            <a:pPr indent="0" fontAlgn="auto">
              <a:lnSpc>
                <a:spcPct val="110000"/>
              </a:lnSpc>
            </a:pPr>
            <a:r>
              <a:rPr lang="zh-CN" altLang="en-US" sz="2200" b="1">
                <a:highlight>
                  <a:srgbClr val="FFFF00"/>
                </a:highlight>
              </a:rPr>
              <a:t>本题考查物象的内涵，是对审美与鉴赏能力的考查。</a:t>
            </a:r>
            <a:endParaRPr lang="zh-CN" altLang="en-US" sz="2200"/>
          </a:p>
          <a:p>
            <a:pPr indent="0" fontAlgn="auto">
              <a:lnSpc>
                <a:spcPct val="110000"/>
              </a:lnSpc>
            </a:pPr>
            <a:r>
              <a:rPr lang="zh-CN" altLang="en-US" sz="2200"/>
              <a:t>首先在文本中找出有“门”的句子，结合语境，具体分析“门”的不同含义。</a:t>
            </a:r>
            <a:endParaRPr lang="zh-CN" altLang="en-US" sz="2200"/>
          </a:p>
          <a:p>
            <a:pPr indent="0" fontAlgn="auto">
              <a:lnSpc>
                <a:spcPct val="110000"/>
              </a:lnSpc>
            </a:pPr>
            <a:r>
              <a:rPr lang="zh-CN" altLang="en-US" sz="2200" b="1">
                <a:solidFill>
                  <a:srgbClr val="FF0000"/>
                </a:solidFill>
                <a:sym typeface="+mn-ea"/>
              </a:rPr>
              <a:t>第一个“门” (故事中的门)</a:t>
            </a:r>
            <a:r>
              <a:rPr lang="zh-CN" altLang="en-US" sz="2200">
                <a:sym typeface="+mn-ea"/>
              </a:rPr>
              <a:t> :</a:t>
            </a:r>
            <a:r>
              <a:rPr lang="zh-CN" altLang="en-US" sz="2200"/>
              <a:t>“不过，老王，门是用砖头堵的”“那有什么关系，石头门说起来好听一点，只要不是木头门”“向左看: 石头门。向右看:石头门。石头门。石头门。石头门”，显然这里的“门”是老百姓抗击日本鬼子时摆的“石门阵通过“石门阵”展现了老百姓抗日的智慧和决心;</a:t>
            </a:r>
            <a:endParaRPr lang="zh-CN" altLang="en-US" sz="2200"/>
          </a:p>
          <a:p>
            <a:pPr indent="0" fontAlgn="auto">
              <a:lnSpc>
                <a:spcPct val="110000"/>
              </a:lnSpc>
            </a:pPr>
            <a:r>
              <a:rPr lang="zh-CN" altLang="en-US" sz="2200" b="1">
                <a:solidFill>
                  <a:srgbClr val="FF0000"/>
                </a:solidFill>
              </a:rPr>
              <a:t>第二个“门”</a:t>
            </a:r>
            <a:r>
              <a:rPr lang="zh-CN" altLang="en-US" sz="2200" b="1">
                <a:solidFill>
                  <a:srgbClr val="FF0000"/>
                </a:solidFill>
                <a:cs typeface="+mn-lt"/>
                <a:sym typeface="+mn-ea"/>
              </a:rPr>
              <a:t>(精神层面的门</a:t>
            </a:r>
            <a:r>
              <a:rPr lang="zh-CN" altLang="en-US" sz="2200" b="1">
                <a:solidFill>
                  <a:srgbClr val="FF0000"/>
                </a:solidFill>
                <a:cs typeface="+mn-lt"/>
                <a:sym typeface="+mn-ea"/>
              </a:rPr>
              <a:t>“国门”“家门”</a:t>
            </a:r>
            <a:r>
              <a:rPr lang="en-US" altLang="zh-CN" sz="2200" b="1">
                <a:solidFill>
                  <a:srgbClr val="FF0000"/>
                </a:solidFill>
                <a:cs typeface="+mn-lt"/>
                <a:sym typeface="+mn-ea"/>
              </a:rPr>
              <a:t>)</a:t>
            </a:r>
            <a:r>
              <a:rPr lang="zh-CN" altLang="en-US" sz="2200"/>
              <a:t>我老王一年来明白了一个道理: 守住了大门，</a:t>
            </a:r>
            <a:r>
              <a:rPr lang="zh-CN" altLang="en-US" sz="2200">
                <a:sym typeface="+mn-ea"/>
              </a:rPr>
              <a:t>不用关二门</a:t>
            </a:r>
            <a:r>
              <a:rPr lang="zh-CN" altLang="en-US" sz="2200"/>
              <a:t>。这里的“大门”指的是“国门”</a:t>
            </a:r>
            <a:r>
              <a:rPr lang="en-US" altLang="zh-CN" sz="2200"/>
              <a:t>“</a:t>
            </a:r>
            <a:r>
              <a:rPr lang="zh-CN" altLang="en-US" sz="2200"/>
              <a:t>二门</a:t>
            </a:r>
            <a:r>
              <a:rPr lang="en-US" altLang="zh-CN" sz="2200"/>
              <a:t>”</a:t>
            </a:r>
            <a:r>
              <a:rPr lang="zh-CN" altLang="en-US" sz="2200"/>
              <a:t>指的是“老百姓自家的门”。也就是国家强大了，守护住了国门，没有人敢来侵略，那老有姓就不需要关自家的门。</a:t>
            </a:r>
            <a:endParaRPr lang="zh-CN" altLang="en-US" sz="2200"/>
          </a:p>
          <a:p>
            <a:pPr indent="0" fontAlgn="auto">
              <a:lnSpc>
                <a:spcPct val="110000"/>
              </a:lnSpc>
            </a:pPr>
            <a:r>
              <a:rPr lang="zh-CN" altLang="en-US" sz="2200" b="1">
                <a:solidFill>
                  <a:srgbClr val="FF0000"/>
                </a:solidFill>
              </a:rPr>
              <a:t>第三个“门”是现实中的木门</a:t>
            </a:r>
            <a:r>
              <a:rPr lang="zh-CN" altLang="en-US" sz="2200"/>
              <a:t>。“只要不是木头门就行了。木头门烧得开。上次苏家峪不是给门板都烧光了。洪子店也烧去了许多。”现实中木门容易被烧毁。</a:t>
            </a:r>
            <a:endParaRPr lang="zh-CN" altLang="en-US" sz="22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1775" y="159385"/>
            <a:ext cx="11819255" cy="4972685"/>
          </a:xfrm>
          <a:prstGeom prst="rect">
            <a:avLst/>
          </a:prstGeom>
          <a:noFill/>
        </p:spPr>
        <p:txBody>
          <a:bodyPr wrap="square" rtlCol="0" anchor="t">
            <a:noAutofit/>
          </a:bodyPr>
          <a:p>
            <a:r>
              <a:rPr lang="zh-CN" altLang="en-US" sz="3200"/>
              <a:t>原题呈现</a:t>
            </a:r>
            <a:endParaRPr lang="zh-CN" altLang="en-US" sz="3200"/>
          </a:p>
          <a:p>
            <a:r>
              <a:rPr lang="zh-CN" altLang="en-US" sz="3200"/>
              <a:t>阅读下面的材料，根据要求写作。(60分)</a:t>
            </a:r>
            <a:endParaRPr lang="zh-CN" altLang="en-US" sz="3200"/>
          </a:p>
          <a:p>
            <a:r>
              <a:rPr lang="en-US" altLang="zh-CN" sz="3200"/>
              <a:t>      </a:t>
            </a:r>
            <a:r>
              <a:rPr lang="en-US" altLang="zh-CN" sz="3200">
                <a:latin typeface="华文行楷" panose="02010800040101010101" charset="-122"/>
                <a:ea typeface="华文行楷" panose="02010800040101010101" charset="-122"/>
                <a:cs typeface="华文行楷" panose="02010800040101010101" charset="-122"/>
              </a:rPr>
              <a:t> </a:t>
            </a:r>
            <a:r>
              <a:rPr lang="zh-CN" altLang="en-US" sz="3200">
                <a:latin typeface="华文行楷" panose="02010800040101010101" charset="-122"/>
                <a:ea typeface="华文行楷" panose="02010800040101010101" charset="-122"/>
                <a:cs typeface="华文行楷" panose="02010800040101010101" charset="-122"/>
              </a:rPr>
              <a:t>孔子游于吕梁，见一汉子能在湍急凶险的河流中畅游，问其有何秘诀，汉子答曰:我没有什么游水的秘诀，开始时出于本性，后来游得好是我能顺应水性一一能顺着漩涡一直潜到水底，又能随着漩涡的翻流而露出水面，完全顺着水流的规律而不以自己的好恶得失来左右自己的行为。</a:t>
            </a:r>
            <a:endParaRPr lang="zh-CN" altLang="en-US" sz="3200">
              <a:latin typeface="华文行楷" panose="02010800040101010101" charset="-122"/>
              <a:ea typeface="华文行楷" panose="02010800040101010101" charset="-122"/>
              <a:cs typeface="华文行楷" panose="02010800040101010101" charset="-122"/>
            </a:endParaRPr>
          </a:p>
          <a:p>
            <a:r>
              <a:rPr lang="zh-CN" altLang="en-US" sz="3200"/>
              <a:t> </a:t>
            </a:r>
            <a:r>
              <a:rPr lang="en-US" altLang="zh-CN" sz="3200"/>
              <a:t>      </a:t>
            </a:r>
            <a:r>
              <a:rPr lang="zh-CN" altLang="en-US" sz="3200"/>
              <a:t>这个故事对不同的领域都有所启示，请结合自己的学习和生活经验写一篇文童。</a:t>
            </a:r>
            <a:endParaRPr lang="zh-CN" altLang="en-US" sz="3200"/>
          </a:p>
          <a:p>
            <a:r>
              <a:rPr lang="en-US" altLang="zh-CN" sz="3200"/>
              <a:t>       </a:t>
            </a:r>
            <a:r>
              <a:rPr lang="zh-CN" altLang="en-US" sz="3200"/>
              <a:t>要求:选准角度，确定立意，明确文体，自拟标题:不要套作，不得抄袭:不得泄露个人信息;不少于800字。</a:t>
            </a:r>
            <a:endParaRPr lang="zh-CN" altLang="en-US" sz="3200"/>
          </a:p>
          <a:p>
            <a:endParaRPr lang="zh-CN" altLang="en-US" sz="32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38470" y="174625"/>
            <a:ext cx="6653530" cy="6985635"/>
          </a:xfrm>
          <a:prstGeom prst="rect">
            <a:avLst/>
          </a:prstGeom>
          <a:noFill/>
        </p:spPr>
        <p:txBody>
          <a:bodyPr wrap="square" rtlCol="0" anchor="t">
            <a:spAutoFit/>
          </a:bodyPr>
          <a:p>
            <a:r>
              <a:rPr lang="zh-CN" altLang="en-US" sz="2800"/>
              <a:t>材料进述了孔子与吕梁汉子关于畅游激流的对话，引出”</a:t>
            </a:r>
            <a:r>
              <a:rPr lang="zh-CN" altLang="en-US" sz="2800">
                <a:solidFill>
                  <a:srgbClr val="FF0000"/>
                </a:solidFill>
              </a:rPr>
              <a:t>出于本性</a:t>
            </a:r>
            <a:r>
              <a:rPr lang="en-US" altLang="zh-CN" sz="2800"/>
              <a:t>”“</a:t>
            </a:r>
            <a:r>
              <a:rPr lang="zh-CN" altLang="en-US" sz="2800">
                <a:solidFill>
                  <a:srgbClr val="FF0000"/>
                </a:solidFill>
              </a:rPr>
              <a:t>顺应水性</a:t>
            </a:r>
            <a:r>
              <a:rPr lang="en-US" altLang="zh-CN" sz="2800">
                <a:solidFill>
                  <a:srgbClr val="FF0000"/>
                </a:solidFill>
              </a:rPr>
              <a:t>”</a:t>
            </a:r>
            <a:r>
              <a:rPr lang="zh-CN" altLang="en-US" sz="2800"/>
              <a:t>、</a:t>
            </a:r>
            <a:r>
              <a:rPr lang="en-US" altLang="zh-CN" sz="2800">
                <a:solidFill>
                  <a:srgbClr val="FF0000"/>
                </a:solidFill>
              </a:rPr>
              <a:t>“</a:t>
            </a:r>
            <a:r>
              <a:rPr lang="zh-CN" altLang="en-US" sz="2800">
                <a:solidFill>
                  <a:srgbClr val="FF0000"/>
                </a:solidFill>
              </a:rPr>
              <a:t>顺应水流规律</a:t>
            </a:r>
            <a:r>
              <a:rPr lang="en-US" altLang="zh-CN" sz="2800"/>
              <a:t>”</a:t>
            </a:r>
            <a:r>
              <a:rPr lang="zh-CN" altLang="en-US" sz="2800"/>
              <a:t>等关键信息，同时还有</a:t>
            </a:r>
            <a:r>
              <a:rPr lang="en-US" altLang="zh-CN" sz="2800"/>
              <a:t>“</a:t>
            </a:r>
            <a:r>
              <a:rPr lang="zh-CN" altLang="en-US" sz="2800"/>
              <a:t>不以自己的好恶得失左右自己的行为</a:t>
            </a:r>
            <a:r>
              <a:rPr lang="en-US" altLang="zh-CN" sz="2800"/>
              <a:t>”</a:t>
            </a:r>
            <a:endParaRPr lang="zh-CN" altLang="en-US" sz="2800"/>
          </a:p>
          <a:p>
            <a:endParaRPr lang="zh-CN" altLang="en-US" sz="2800"/>
          </a:p>
          <a:p>
            <a:endParaRPr lang="zh-CN" altLang="en-US" sz="2800"/>
          </a:p>
          <a:p>
            <a:endParaRPr lang="zh-CN" altLang="en-US" sz="2800"/>
          </a:p>
          <a:p>
            <a:r>
              <a:rPr lang="zh-CN" altLang="en-US" sz="2800"/>
              <a:t>写作引导语。对材料寓意范围做了延伸:“对不同领域都有所启示</a:t>
            </a:r>
            <a:r>
              <a:rPr lang="en-US" altLang="zh-CN" sz="2800"/>
              <a:t>”</a:t>
            </a:r>
            <a:r>
              <a:rPr lang="zh-CN" altLang="en-US" sz="2800"/>
              <a:t>，提示考生不能仅限于材料中的</a:t>
            </a:r>
            <a:r>
              <a:rPr lang="en-US" altLang="zh-CN" sz="2800"/>
              <a:t>“</a:t>
            </a:r>
            <a:r>
              <a:rPr lang="zh-CN" altLang="en-US" sz="2800"/>
              <a:t>水性</a:t>
            </a:r>
            <a:r>
              <a:rPr lang="en-US" altLang="zh-CN" sz="2800"/>
              <a:t>”</a:t>
            </a:r>
            <a:r>
              <a:rPr lang="zh-CN" altLang="en-US" sz="2800"/>
              <a:t>，还需要拓展到生话中其他方面。然后强调写作者的身份意识和现实意识：结合自己的学习和生活经验。</a:t>
            </a:r>
            <a:endParaRPr lang="zh-CN" altLang="en-US" sz="2800"/>
          </a:p>
          <a:p>
            <a:r>
              <a:rPr lang="zh-CN" altLang="en-US" sz="2800"/>
              <a:t>第三段则是常规写作要求，从立意、文体、标题、保密和字数等方面提出要求,</a:t>
            </a:r>
            <a:endParaRPr lang="zh-CN" altLang="en-US" sz="2800"/>
          </a:p>
          <a:p>
            <a:endParaRPr lang="zh-CN" altLang="en-US" sz="2800"/>
          </a:p>
        </p:txBody>
      </p:sp>
      <p:sp>
        <p:nvSpPr>
          <p:cNvPr id="5" name="文本框 4"/>
          <p:cNvSpPr txBox="1"/>
          <p:nvPr>
            <p:custDataLst>
              <p:tags r:id="rId1"/>
            </p:custDataLst>
          </p:nvPr>
        </p:nvSpPr>
        <p:spPr>
          <a:xfrm>
            <a:off x="231775" y="0"/>
            <a:ext cx="5218430" cy="6858635"/>
          </a:xfrm>
          <a:prstGeom prst="rect">
            <a:avLst/>
          </a:prstGeom>
          <a:noFill/>
          <a:ln w="28575" cmpd="sng">
            <a:solidFill>
              <a:schemeClr val="accent1">
                <a:shade val="50000"/>
              </a:schemeClr>
            </a:solidFill>
            <a:prstDash val="solid"/>
          </a:ln>
        </p:spPr>
        <p:txBody>
          <a:bodyPr wrap="square" rtlCol="0" anchor="t">
            <a:noAutofit/>
          </a:bodyPr>
          <a:p>
            <a:r>
              <a:rPr lang="en-US" altLang="zh-CN" sz="2800"/>
              <a:t>      </a:t>
            </a:r>
            <a:r>
              <a:rPr lang="en-US" altLang="zh-CN" sz="2800">
                <a:latin typeface="华文行楷" panose="02010800040101010101" charset="-122"/>
                <a:ea typeface="华文行楷" panose="02010800040101010101" charset="-122"/>
                <a:cs typeface="华文行楷" panose="02010800040101010101" charset="-122"/>
              </a:rPr>
              <a:t> </a:t>
            </a:r>
            <a:r>
              <a:rPr lang="zh-CN" altLang="en-US" sz="2800">
                <a:latin typeface="华文行楷" panose="02010800040101010101" charset="-122"/>
                <a:ea typeface="华文行楷" panose="02010800040101010101" charset="-122"/>
                <a:cs typeface="华文行楷" panose="02010800040101010101" charset="-122"/>
              </a:rPr>
              <a:t>孔子游于吕梁，见一汉子能在湍急凶险的河流中畅游，问其有何秘诀，汉子答曰:我没有什么游水的秘诀，开始时出于本性，后来游得好是我能顺应水性一一能顺着漩涡一直潜到水底，又能</a:t>
            </a:r>
            <a:endParaRPr lang="zh-CN" altLang="en-US" sz="2800">
              <a:latin typeface="华文行楷" panose="02010800040101010101" charset="-122"/>
              <a:ea typeface="华文行楷" panose="02010800040101010101" charset="-122"/>
              <a:cs typeface="华文行楷" panose="02010800040101010101" charset="-122"/>
            </a:endParaRPr>
          </a:p>
          <a:p>
            <a:r>
              <a:rPr lang="zh-CN" altLang="en-US" sz="2800">
                <a:latin typeface="华文行楷" panose="02010800040101010101" charset="-122"/>
                <a:ea typeface="华文行楷" panose="02010800040101010101" charset="-122"/>
                <a:cs typeface="华文行楷" panose="02010800040101010101" charset="-122"/>
              </a:rPr>
              <a:t>随着漩涡的翻流而露出水面，完全顺着水流的规律而不以自己的好恶得失来左右自己的行为。</a:t>
            </a:r>
            <a:endParaRPr lang="zh-CN" altLang="en-US" sz="2800">
              <a:latin typeface="华文行楷" panose="02010800040101010101" charset="-122"/>
              <a:ea typeface="华文行楷" panose="02010800040101010101" charset="-122"/>
              <a:cs typeface="华文行楷" panose="02010800040101010101" charset="-122"/>
            </a:endParaRPr>
          </a:p>
          <a:p>
            <a:r>
              <a:rPr lang="zh-CN" altLang="en-US" sz="2800"/>
              <a:t> </a:t>
            </a:r>
            <a:r>
              <a:rPr lang="en-US" altLang="zh-CN" sz="2800"/>
              <a:t>      </a:t>
            </a:r>
            <a:r>
              <a:rPr lang="zh-CN" altLang="en-US" sz="2800"/>
              <a:t>这个故事对不同的领域都有所启示，请结合自己的学习和生活经验写一篇文童。</a:t>
            </a:r>
            <a:endParaRPr lang="zh-CN" altLang="en-US" sz="2800"/>
          </a:p>
          <a:p>
            <a:r>
              <a:rPr lang="en-US" altLang="zh-CN" sz="2800"/>
              <a:t>       </a:t>
            </a:r>
            <a:r>
              <a:rPr lang="zh-CN" altLang="en-US" sz="2800"/>
              <a:t>要求:选准角度，确定立意，明确文体，自拟标题:不要套作，不得抄袭:不得泄露个人信息;不少于800字。</a:t>
            </a:r>
            <a:endParaRPr lang="zh-CN" altLang="en-US" sz="2800"/>
          </a:p>
          <a:p>
            <a:endParaRPr lang="zh-CN" altLang="en-US" sz="280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3845" y="197485"/>
            <a:ext cx="11676380" cy="6000750"/>
          </a:xfrm>
          <a:prstGeom prst="rect">
            <a:avLst/>
          </a:prstGeom>
          <a:noFill/>
        </p:spPr>
        <p:txBody>
          <a:bodyPr wrap="square" rtlCol="0" anchor="t">
            <a:spAutoFit/>
          </a:bodyPr>
          <a:p>
            <a:r>
              <a:rPr lang="zh-CN" altLang="en-US" sz="2400"/>
              <a:t>审题立意</a:t>
            </a:r>
            <a:endParaRPr lang="zh-CN" altLang="en-US" sz="2400"/>
          </a:p>
          <a:p>
            <a:r>
              <a:rPr lang="zh-CN" altLang="en-US" sz="2400"/>
              <a:t>作文材料是孔子与游水汉子之间的一段对话，对话围绕“游水的秘诀”展开。汉子认为，自己没有游水的秘诀，开始是出于本性，后来能顺应水性。材料接着对“顺应水性”进行了具体阐释，即能顺应水流规律，不受主观因素影响。</a:t>
            </a:r>
            <a:endParaRPr lang="zh-CN" altLang="en-US" sz="2400"/>
          </a:p>
          <a:p>
            <a:r>
              <a:rPr lang="en-US" altLang="zh-CN" sz="2400"/>
              <a:t>       </a:t>
            </a:r>
            <a:r>
              <a:rPr lang="zh-CN" altLang="en-US" sz="2400"/>
              <a:t>材料选自古代文化经典，观点贴近现实生活。以“游水”作比但又不止于“游水，”目的是希望考生能吸纳经典文化精髓，指导个人成长与发展，并启发对其他领域的思考</a:t>
            </a:r>
            <a:r>
              <a:rPr lang="en-US" altLang="zh-CN" sz="2400"/>
              <a:t> </a:t>
            </a:r>
            <a:r>
              <a:rPr lang="zh-CN" altLang="en-US" sz="2400"/>
              <a:t>。</a:t>
            </a:r>
            <a:endParaRPr lang="zh-CN" altLang="en-US" sz="2400"/>
          </a:p>
          <a:p>
            <a:r>
              <a:rPr lang="en-US" altLang="zh-CN" sz="2400"/>
              <a:t>   </a:t>
            </a:r>
            <a:r>
              <a:rPr lang="zh-CN" altLang="en-US" sz="2400">
                <a:solidFill>
                  <a:srgbClr val="FF0000"/>
                </a:solidFill>
              </a:rPr>
              <a:t>“出于本性</a:t>
            </a:r>
            <a:r>
              <a:rPr lang="zh-CN" altLang="en-US" sz="2400"/>
              <a:t>”与“</a:t>
            </a:r>
            <a:r>
              <a:rPr lang="zh-CN" altLang="en-US" sz="2400">
                <a:solidFill>
                  <a:srgbClr val="FF0000"/>
                </a:solidFill>
              </a:rPr>
              <a:t>顺应水性</a:t>
            </a:r>
            <a:r>
              <a:rPr lang="zh-CN" altLang="en-US" sz="2400"/>
              <a:t>”，二者缺一不可，但能有所侧重。对二者内涵的把握很重要，“本性”是天生的个性以及个人的喜好、生存的需要等;“顺应水性</a:t>
            </a:r>
            <a:r>
              <a:rPr lang="en-US" altLang="zh-CN" sz="2400"/>
              <a:t>”</a:t>
            </a:r>
            <a:r>
              <a:rPr lang="zh-CN" altLang="en-US" sz="2400"/>
              <a:t>一方面是顺应自然规律，另一方面强调不受个人主观因素的影响。个人的成长、发展，国家的进步、强盛，都应尊重本性，但又要顺应规律与形势，方能挺立时代潮头。</a:t>
            </a:r>
            <a:endParaRPr lang="zh-CN" altLang="en-US" sz="2400"/>
          </a:p>
          <a:p>
            <a:r>
              <a:rPr lang="zh-CN" altLang="en-US" sz="2400"/>
              <a:t>审题参考：</a:t>
            </a:r>
            <a:endParaRPr lang="zh-CN" altLang="en-US" sz="2400"/>
          </a:p>
          <a:p>
            <a:r>
              <a:rPr lang="en-US" altLang="zh-CN" sz="2400"/>
              <a:t>       </a:t>
            </a:r>
            <a:r>
              <a:rPr lang="zh-CN" altLang="en-US" sz="2400"/>
              <a:t>从游好水的两个条件（</a:t>
            </a:r>
            <a:r>
              <a:rPr lang="zh-CN" altLang="en-US" sz="2400" b="1">
                <a:solidFill>
                  <a:srgbClr val="FF0000"/>
                </a:solidFill>
                <a:effectLst>
                  <a:outerShdw blurRad="38100" dist="19050" dir="2700000" algn="tl" rotWithShape="0">
                    <a:schemeClr val="dk1">
                      <a:alpha val="40000"/>
                    </a:schemeClr>
                  </a:outerShdw>
                </a:effectLst>
              </a:rPr>
              <a:t>开始出于本心，后来顺应水性</a:t>
            </a:r>
            <a:r>
              <a:rPr lang="zh-CN" altLang="en-US" sz="2400"/>
              <a:t>）出发，先从多角度阐释，然后再联系现实，揭示哲理，确定立意，两个概念是相互依存、缺一不可的。</a:t>
            </a:r>
            <a:endParaRPr lang="zh-CN" altLang="en-US" sz="2400"/>
          </a:p>
          <a:p>
            <a:r>
              <a:rPr lang="zh-CN" altLang="en-US" sz="2400"/>
              <a:t> </a:t>
            </a:r>
            <a:r>
              <a:rPr lang="en-US" altLang="zh-CN" sz="2400"/>
              <a:t>      </a:t>
            </a:r>
            <a:r>
              <a:rPr lang="zh-CN" altLang="en-US" sz="2400"/>
              <a:t>拉开思维层次:先看对两个概念内涵的理解，尤其是对“顺应水性”这一概念内涵的理解，它一方面强调顺应自然规律，另一方面强调不受个人主观因素的影响。</a:t>
            </a:r>
            <a:endParaRPr lang="zh-CN" altLang="en-US" sz="24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64355" y="0"/>
            <a:ext cx="7739380" cy="6739255"/>
          </a:xfrm>
          <a:prstGeom prst="rect">
            <a:avLst/>
          </a:prstGeom>
          <a:noFill/>
        </p:spPr>
        <p:txBody>
          <a:bodyPr wrap="square" rtlCol="0" anchor="t">
            <a:spAutoFit/>
          </a:bodyPr>
          <a:p>
            <a:r>
              <a:rPr lang="zh-CN" altLang="en-US" sz="3600"/>
              <a:t>[审题立意]</a:t>
            </a:r>
            <a:endParaRPr lang="zh-CN" altLang="en-US" sz="3600"/>
          </a:p>
          <a:p>
            <a:r>
              <a:rPr lang="en-US" altLang="zh-CN" sz="3600"/>
              <a:t>       </a:t>
            </a:r>
            <a:r>
              <a:rPr lang="zh-CN" altLang="en-US" sz="3600"/>
              <a:t>根据材料关键信息，此次作文立意应该体现“顺应物性”或“顺应规律”，同时还要提及</a:t>
            </a:r>
            <a:r>
              <a:rPr lang="en-US" altLang="zh-CN" sz="3600"/>
              <a:t>“</a:t>
            </a:r>
            <a:r>
              <a:rPr lang="zh-CN" altLang="en-US" sz="3600"/>
              <a:t>不以自己的好恶左右自己的行为</a:t>
            </a:r>
            <a:r>
              <a:rPr lang="en-US" altLang="zh-CN" sz="3600"/>
              <a:t>”</a:t>
            </a:r>
            <a:r>
              <a:rPr lang="zh-CN" altLang="en-US" sz="3600"/>
              <a:t>或</a:t>
            </a:r>
            <a:r>
              <a:rPr lang="en-US" altLang="zh-CN" sz="3600"/>
              <a:t>“</a:t>
            </a:r>
            <a:r>
              <a:rPr lang="zh-CN" altLang="en-US" sz="3600"/>
              <a:t>出于本性</a:t>
            </a:r>
            <a:r>
              <a:rPr lang="en-US" altLang="zh-CN" sz="3600"/>
              <a:t>”</a:t>
            </a:r>
            <a:r>
              <a:rPr lang="zh-CN" altLang="en-US" sz="3600"/>
              <a:t>或将“不以自己的好恶左右自己的行为”融入</a:t>
            </a:r>
            <a:r>
              <a:rPr lang="en-US" altLang="zh-CN" sz="3600"/>
              <a:t>“</a:t>
            </a:r>
            <a:r>
              <a:rPr lang="zh-CN" altLang="en-US" sz="3600"/>
              <a:t>顺应规律</a:t>
            </a:r>
            <a:r>
              <a:rPr lang="en-US" altLang="zh-CN" sz="3600"/>
              <a:t>”</a:t>
            </a:r>
            <a:r>
              <a:rPr lang="zh-CN" altLang="en-US" sz="3600"/>
              <a:t>的阐述中。</a:t>
            </a:r>
            <a:endParaRPr lang="zh-CN" altLang="en-US" sz="3600"/>
          </a:p>
          <a:p>
            <a:r>
              <a:rPr lang="zh-CN" altLang="en-US" sz="3600">
                <a:solidFill>
                  <a:srgbClr val="FF0000"/>
                </a:solidFill>
              </a:rPr>
              <a:t>参考立意:</a:t>
            </a:r>
            <a:endParaRPr lang="zh-CN" altLang="en-US" sz="3600">
              <a:solidFill>
                <a:srgbClr val="FF0000"/>
              </a:solidFill>
            </a:endParaRPr>
          </a:p>
          <a:p>
            <a:r>
              <a:rPr lang="zh-CN" altLang="en-US" sz="3600">
                <a:solidFill>
                  <a:schemeClr val="accent1"/>
                </a:solidFill>
                <a:effectLst>
                  <a:outerShdw blurRad="38100" dist="25400" dir="5400000" algn="ctr" rotWithShape="0">
                    <a:srgbClr val="6E747A">
                      <a:alpha val="43000"/>
                    </a:srgbClr>
                  </a:outerShdw>
                </a:effectLst>
              </a:rPr>
              <a:t>顺应物性，大有可为</a:t>
            </a:r>
            <a:endParaRPr lang="zh-CN" altLang="en-US" sz="3600">
              <a:solidFill>
                <a:schemeClr val="accent1"/>
              </a:solidFill>
              <a:effectLst>
                <a:outerShdw blurRad="38100" dist="25400" dir="5400000" algn="ctr" rotWithShape="0">
                  <a:srgbClr val="6E747A">
                    <a:alpha val="43000"/>
                  </a:srgbClr>
                </a:outerShdw>
              </a:effectLst>
            </a:endParaRPr>
          </a:p>
          <a:p>
            <a:r>
              <a:rPr lang="zh-CN" altLang="en-US" sz="3600">
                <a:solidFill>
                  <a:schemeClr val="accent1"/>
                </a:solidFill>
                <a:effectLst>
                  <a:outerShdw blurRad="38100" dist="25400" dir="5400000" algn="ctr" rotWithShape="0">
                    <a:srgbClr val="6E747A">
                      <a:alpha val="43000"/>
                    </a:srgbClr>
                  </a:outerShdw>
                </a:effectLst>
              </a:rPr>
              <a:t>顺应规律，事半功倍</a:t>
            </a:r>
            <a:endParaRPr lang="zh-CN" altLang="en-US" sz="3600">
              <a:solidFill>
                <a:schemeClr val="accent1"/>
              </a:solidFill>
              <a:effectLst>
                <a:outerShdw blurRad="38100" dist="25400" dir="5400000" algn="ctr" rotWithShape="0">
                  <a:srgbClr val="6E747A">
                    <a:alpha val="43000"/>
                  </a:srgbClr>
                </a:outerShdw>
              </a:effectLst>
            </a:endParaRPr>
          </a:p>
          <a:p>
            <a:r>
              <a:rPr lang="zh-CN" altLang="en-US" sz="3600">
                <a:solidFill>
                  <a:schemeClr val="accent1"/>
                </a:solidFill>
                <a:effectLst>
                  <a:outerShdw blurRad="38100" dist="25400" dir="5400000" algn="ctr" rotWithShape="0">
                    <a:srgbClr val="6E747A">
                      <a:alpha val="43000"/>
                    </a:srgbClr>
                  </a:outerShdw>
                </a:effectLst>
              </a:rPr>
              <a:t>顺性顺势，沧海可济。</a:t>
            </a:r>
            <a:endParaRPr lang="zh-CN" altLang="en-US" sz="3600">
              <a:solidFill>
                <a:schemeClr val="accent1"/>
              </a:solidFill>
              <a:effectLst>
                <a:outerShdw blurRad="38100" dist="25400" dir="5400000" algn="ctr" rotWithShape="0">
                  <a:srgbClr val="6E747A">
                    <a:alpha val="43000"/>
                  </a:srgbClr>
                </a:outerShdw>
              </a:effectLst>
            </a:endParaRPr>
          </a:p>
          <a:p>
            <a:r>
              <a:rPr lang="zh-CN" altLang="en-US" sz="3600">
                <a:solidFill>
                  <a:schemeClr val="accent1"/>
                </a:solidFill>
                <a:effectLst>
                  <a:outerShdw blurRad="38100" dist="25400" dir="5400000" algn="ctr" rotWithShape="0">
                    <a:srgbClr val="6E747A">
                      <a:alpha val="43000"/>
                    </a:srgbClr>
                  </a:outerShdw>
                </a:effectLst>
              </a:rPr>
              <a:t>顺性而不任性 追风赶月快马行</a:t>
            </a:r>
            <a:r>
              <a:rPr lang="zh-CN" altLang="en-US" sz="3600"/>
              <a:t> </a:t>
            </a:r>
            <a:endParaRPr lang="zh-CN" altLang="en-US" sz="3600"/>
          </a:p>
        </p:txBody>
      </p:sp>
      <p:sp>
        <p:nvSpPr>
          <p:cNvPr id="5" name="文本框 4"/>
          <p:cNvSpPr txBox="1"/>
          <p:nvPr>
            <p:custDataLst>
              <p:tags r:id="rId1"/>
            </p:custDataLst>
          </p:nvPr>
        </p:nvSpPr>
        <p:spPr>
          <a:xfrm>
            <a:off x="231775" y="159385"/>
            <a:ext cx="4132580" cy="4972685"/>
          </a:xfrm>
          <a:prstGeom prst="rect">
            <a:avLst/>
          </a:prstGeom>
          <a:noFill/>
        </p:spPr>
        <p:txBody>
          <a:bodyPr wrap="square" rtlCol="0" anchor="t">
            <a:noAutofit/>
          </a:bodyPr>
          <a:p>
            <a:r>
              <a:rPr lang="en-US" altLang="zh-CN" sz="2400"/>
              <a:t>      </a:t>
            </a:r>
            <a:r>
              <a:rPr lang="en-US" altLang="zh-CN" sz="2400">
                <a:latin typeface="华文行楷" panose="02010800040101010101" charset="-122"/>
                <a:ea typeface="华文行楷" panose="02010800040101010101" charset="-122"/>
                <a:cs typeface="华文行楷" panose="02010800040101010101" charset="-122"/>
              </a:rPr>
              <a:t> </a:t>
            </a:r>
            <a:r>
              <a:rPr lang="zh-CN" altLang="en-US" sz="2400">
                <a:latin typeface="华文行楷" panose="02010800040101010101" charset="-122"/>
                <a:ea typeface="华文行楷" panose="02010800040101010101" charset="-122"/>
                <a:cs typeface="华文行楷" panose="02010800040101010101" charset="-122"/>
              </a:rPr>
              <a:t>孔子游于吕梁，见一汉子能在湍急凶险的河流中畅游，问其有何秘诀，汉子答曰:我没有什么游水的秘诀，开始时出于本性，后来游得好是我能顺应水性一一能顺着漩涡一直潜到水底，又能随着漩涡的翻流而露出水面，完全顺着水流的规律而不以自己的好恶得失来左右自己的行为。</a:t>
            </a:r>
            <a:endParaRPr lang="zh-CN" altLang="en-US" sz="2400">
              <a:latin typeface="华文行楷" panose="02010800040101010101" charset="-122"/>
              <a:ea typeface="华文行楷" panose="02010800040101010101" charset="-122"/>
              <a:cs typeface="华文行楷" panose="02010800040101010101" charset="-122"/>
            </a:endParaRPr>
          </a:p>
          <a:p>
            <a:r>
              <a:rPr lang="zh-CN" altLang="en-US" sz="2400"/>
              <a:t> </a:t>
            </a:r>
            <a:r>
              <a:rPr lang="en-US" altLang="zh-CN" sz="2400"/>
              <a:t>      </a:t>
            </a:r>
            <a:r>
              <a:rPr lang="zh-CN" altLang="en-US" sz="2400"/>
              <a:t>这个故事对不同的领域都有所启示，请结合自己的学习和生活经验写一篇文童。</a:t>
            </a:r>
            <a:endParaRPr lang="zh-CN" altLang="en-US" sz="2400"/>
          </a:p>
          <a:p>
            <a:r>
              <a:rPr lang="en-US" altLang="zh-CN" sz="2400"/>
              <a:t>       </a:t>
            </a:r>
            <a:r>
              <a:rPr lang="zh-CN" altLang="en-US" sz="2400"/>
              <a:t>要求:选准角度，确定立意，明确文体，自拟标题:不要套作，不得抄袭:不得泄露个人信息;不少于800字。</a:t>
            </a:r>
            <a:endParaRPr lang="zh-CN" altLang="en-US" sz="2400"/>
          </a:p>
          <a:p>
            <a:endParaRPr lang="zh-CN" altLang="en-US" sz="24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8915" y="0"/>
            <a:ext cx="11880850" cy="6739255"/>
          </a:xfrm>
          <a:prstGeom prst="rect">
            <a:avLst/>
          </a:prstGeom>
          <a:noFill/>
        </p:spPr>
        <p:txBody>
          <a:bodyPr wrap="square" rtlCol="0" anchor="t">
            <a:spAutoFit/>
          </a:bodyPr>
          <a:p>
            <a:pPr indent="0" fontAlgn="auto">
              <a:lnSpc>
                <a:spcPct val="120000"/>
              </a:lnSpc>
            </a:pPr>
            <a:r>
              <a:rPr lang="en-US" altLang="zh-CN" sz="3000"/>
              <a:t>                                           </a:t>
            </a:r>
            <a:r>
              <a:rPr lang="zh-CN" altLang="en-US" sz="3000"/>
              <a:t>顺规应性 乘浪前行</a:t>
            </a:r>
            <a:endParaRPr lang="zh-CN" altLang="en-US" sz="3000"/>
          </a:p>
          <a:p>
            <a:pPr indent="0" fontAlgn="auto">
              <a:lnSpc>
                <a:spcPct val="120000"/>
              </a:lnSpc>
            </a:pPr>
            <a:r>
              <a:rPr lang="en-US" altLang="zh-CN" sz="3000"/>
              <a:t>       </a:t>
            </a:r>
            <a:r>
              <a:rPr lang="zh-CN" altLang="en-US" sz="3000"/>
              <a:t>吕梁汉子在湍急凶险的河流中畅游无阻，秘诀就在于他能顺应水性，知道顺应水流的规律而不以自己的好恶左右自己的行为，去逆势而游。也许逆流而上搏击沧浪是一种勇气，但我认为顺应物性，顺应自然规律，则是一种智慧，能让我们更自如遨游，乘风破浪，顺利前行。</a:t>
            </a:r>
            <a:r>
              <a:rPr lang="zh-CN" altLang="en-US" sz="3000" b="1">
                <a:solidFill>
                  <a:srgbClr val="FF0000"/>
                </a:solidFill>
              </a:rPr>
              <a:t>(引材料，引出观点。）</a:t>
            </a:r>
            <a:endParaRPr lang="zh-CN" altLang="en-US" sz="3000">
              <a:solidFill>
                <a:srgbClr val="FF0000"/>
              </a:solidFill>
            </a:endParaRPr>
          </a:p>
          <a:p>
            <a:pPr indent="0" fontAlgn="auto">
              <a:lnSpc>
                <a:spcPct val="120000"/>
              </a:lnSpc>
            </a:pPr>
            <a:r>
              <a:rPr lang="en-US" altLang="zh-CN" sz="3000"/>
              <a:t>       </a:t>
            </a:r>
            <a:r>
              <a:rPr lang="zh-CN" altLang="en-US" sz="3000"/>
              <a:t>自然万物皆有性，大千世界亦有自己的规律。我们生活在自然世界里，当懂得顺应万物之性，顺应自然之规律，我们可以出于本性却不能任性而为，逆行逆性，违反规律。学习有规律，生活有规律，社会发展也要有规律。一旦掌握和顺应了规律，我们就能事半功倍，乘风破浪，顺利前行。</a:t>
            </a:r>
            <a:r>
              <a:rPr lang="zh-CN" altLang="en-US" sz="3000" b="1">
                <a:solidFill>
                  <a:srgbClr val="FF0000"/>
                </a:solidFill>
                <a:sym typeface="+mn-ea"/>
              </a:rPr>
              <a:t>(承接观点做阐释)</a:t>
            </a:r>
            <a:endParaRPr lang="zh-CN" altLang="en-US" sz="3000"/>
          </a:p>
          <a:p>
            <a:pPr indent="0" fontAlgn="auto">
              <a:lnSpc>
                <a:spcPct val="120000"/>
              </a:lnSpc>
            </a:pPr>
            <a:r>
              <a:rPr lang="en-US" altLang="zh-CN" sz="3000"/>
              <a:t>      </a:t>
            </a:r>
            <a:endParaRPr lang="zh-CN" altLang="en-US" sz="3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3195" y="0"/>
            <a:ext cx="11887835" cy="6689090"/>
          </a:xfrm>
          <a:prstGeom prst="rect">
            <a:avLst/>
          </a:prstGeom>
          <a:noFill/>
          <a:ln w="9525">
            <a:noFill/>
          </a:ln>
        </p:spPr>
        <p:txBody>
          <a:bodyPr wrap="square">
            <a:spAutoFit/>
          </a:bodyPr>
          <a:p>
            <a:pPr indent="304800" fontAlgn="auto">
              <a:lnSpc>
                <a:spcPct val="110000"/>
              </a:lnSpc>
            </a:pPr>
            <a:r>
              <a:rPr lang="en-US" altLang="zh-CN" sz="2600" b="0">
                <a:solidFill>
                  <a:srgbClr val="000000"/>
                </a:solidFill>
                <a:uFillTx/>
                <a:ea typeface="楷体" panose="02010609060101010101" charset="-122"/>
              </a:rPr>
              <a:t>    </a:t>
            </a:r>
            <a:r>
              <a:rPr lang="zh-CN" altLang="en-US"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①</a:t>
            </a:r>
            <a:r>
              <a:rPr lang="zh-CN" sz="2600" b="0">
                <a:solidFill>
                  <a:srgbClr val="000000"/>
                </a:solidFill>
                <a:uFillTx/>
                <a:ea typeface="楷体" panose="02010609060101010101" charset="-122"/>
              </a:rPr>
              <a:t>老子的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指出了巧与拙的辩证关系。</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②</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分为</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和</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③</a:t>
            </a:r>
            <a:r>
              <a:rPr lang="zh-CN" sz="2600" b="0">
                <a:solidFill>
                  <a:srgbClr val="000000"/>
                </a:solidFill>
                <a:uFillTx/>
                <a:ea typeface="楷体" panose="02010609060101010101" charset="-122"/>
              </a:rPr>
              <a:t>所谓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就是刻意使用人工技巧</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精心雕琢。</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④</a:t>
            </a:r>
            <a:r>
              <a:rPr lang="zh-CN" sz="2600" b="0">
                <a:solidFill>
                  <a:srgbClr val="000000"/>
                </a:solidFill>
                <a:uFillTx/>
                <a:ea typeface="楷体" panose="02010609060101010101" charset="-122"/>
              </a:rPr>
              <a:t>老子蔑视</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，认为它是社会祸乱的原因之一：</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民多利器</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国家滋昏；人多伎巧</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奇物滋起；法令滋彰</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盗贼多有。</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（《老子》第五十七章）</a:t>
            </a:r>
            <a:r>
              <a:rPr lang="zh-CN" sz="2600" b="1">
                <a:solidFill>
                  <a:srgbClr val="000000"/>
                </a:solidFill>
                <a:uFillTx/>
                <a:ea typeface="楷体" panose="02010609060101010101" charset="-122"/>
              </a:rPr>
              <a:t>正是基于此，他才认</a:t>
            </a:r>
            <a:r>
              <a:rPr lang="zh-CN" sz="2600" b="0">
                <a:solidFill>
                  <a:srgbClr val="000000"/>
                </a:solidFill>
                <a:uFillTx/>
                <a:ea typeface="楷体" panose="02010609060101010101" charset="-122"/>
              </a:rPr>
              <a:t>为：</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五色令人目育，五音令人耳聋。</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（《老子》第十二章）</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⑤</a:t>
            </a:r>
            <a:r>
              <a:rPr lang="zh-CN" sz="2600" b="0">
                <a:solidFill>
                  <a:srgbClr val="000000"/>
                </a:solidFill>
                <a:uFillTx/>
                <a:ea typeface="楷体" panose="02010609060101010101" charset="-122"/>
              </a:rPr>
              <a:t>老子</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认为真正的</a:t>
            </a:r>
            <a:r>
              <a:rPr lang="en-US" sz="2600" b="1">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巧</a:t>
            </a:r>
            <a:r>
              <a:rPr lang="en-US" sz="2600" b="1">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是</a:t>
            </a:r>
            <a:r>
              <a:rPr lang="en-US" sz="2600" b="1">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，然而它却往往以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的形式表现出来。</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⑥</a:t>
            </a:r>
            <a:r>
              <a:rPr lang="zh-CN" sz="2600" b="0" u="sng">
                <a:solidFill>
                  <a:srgbClr val="000000"/>
                </a:solidFill>
                <a:uFillTx/>
                <a:ea typeface="楷体" panose="02010609060101010101" charset="-122"/>
              </a:rPr>
              <a:t>这与老子关于道的自然无为的思想有关</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⑦</a:t>
            </a:r>
            <a:r>
              <a:rPr lang="zh-CN" sz="2600" b="0">
                <a:solidFill>
                  <a:srgbClr val="000000"/>
                </a:solidFill>
                <a:uFillTx/>
                <a:ea typeface="楷体" panose="02010609060101010101" charset="-122"/>
              </a:rPr>
              <a:t>老子的哲学以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为核心，道是宇宙本体，孕育生长了万物，是无所不为的：</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道生一</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一生二</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二生三</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三生万物。万物负阴而抱阳</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冲气以为和。</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（《老子》第四十二章）</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同时</a:t>
            </a:r>
            <a:r>
              <a:rPr lang="en-US" altLang="zh-CN" sz="2600" b="0">
                <a:solidFill>
                  <a:srgbClr val="000000"/>
                </a:solidFill>
                <a:uFillTx/>
                <a:ea typeface="楷体" panose="02010609060101010101" charset="-122"/>
              </a:rPr>
              <a:t>,</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又遵循</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无为</a:t>
            </a:r>
            <a:r>
              <a:rPr lang="en-US" sz="2600" b="0" spc="-400">
                <a:solidFill>
                  <a:srgbClr val="000000"/>
                </a:solidFill>
                <a:uFillTx/>
                <a:latin typeface="楷体" panose="02010609060101010101" charset="-122"/>
              </a:rPr>
              <a:t>”“</a:t>
            </a:r>
            <a:r>
              <a:rPr lang="zh-CN" sz="2600" b="0">
                <a:solidFill>
                  <a:srgbClr val="000000"/>
                </a:solidFill>
                <a:uFillTx/>
                <a:ea typeface="楷体" panose="02010609060101010101" charset="-122"/>
              </a:rPr>
              <a:t>自然</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的法则运行</a:t>
            </a:r>
            <a:r>
              <a:rPr lang="en-US" altLang="zh-CN" sz="2600" b="0">
                <a:solidFill>
                  <a:srgbClr val="000000"/>
                </a:solidFill>
                <a:uFillTx/>
                <a:ea typeface="楷体" panose="02010609060101010101" charset="-122"/>
              </a:rPr>
              <a:t>:</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人法地</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地法天</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天法道</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道法自然。</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（《老子》第二十五章）</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⑧</a:t>
            </a:r>
            <a:r>
              <a:rPr lang="zh-CN" sz="2600" b="0">
                <a:solidFill>
                  <a:srgbClr val="000000"/>
                </a:solidFill>
                <a:uFillTx/>
                <a:ea typeface="楷体" panose="02010609060101010101" charset="-122"/>
              </a:rPr>
              <a:t>这里的自然是指自然而然。</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⑨</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只要顺应自然规律</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不要人为干预，就能自然而然地实现一切目的</a:t>
            </a:r>
            <a:r>
              <a:rPr lang="en-US" sz="2600" b="0">
                <a:solidFill>
                  <a:srgbClr val="000000"/>
                </a:solidFill>
                <a:uFillTx/>
                <a:latin typeface="楷体" panose="02010609060101010101" charset="-122"/>
              </a:rPr>
              <a:t>——</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道常无为而无不为</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（《老子》第三十七章）</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⑩</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与</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的自然无为是一致的。</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⑪</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并不在于违背自然规律刻意人为，而在于顺应自然规律和自然本性，这样就能自然而然地实现目的，这样看似</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，实际是真正的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a:t>
            </a:r>
            <a:endParaRPr lang="zh-CN" altLang="en-US" sz="2600" b="0">
              <a:solidFill>
                <a:srgbClr val="000000"/>
              </a:solidFill>
              <a:uFillTx/>
              <a:ea typeface="楷体" panose="0201060906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8915" y="147320"/>
            <a:ext cx="11880850" cy="5996940"/>
          </a:xfrm>
          <a:prstGeom prst="rect">
            <a:avLst/>
          </a:prstGeom>
          <a:noFill/>
        </p:spPr>
        <p:txBody>
          <a:bodyPr wrap="square" rtlCol="0" anchor="t">
            <a:spAutoFit/>
          </a:bodyPr>
          <a:p>
            <a:pPr indent="0" fontAlgn="auto">
              <a:lnSpc>
                <a:spcPct val="120000"/>
              </a:lnSpc>
            </a:pPr>
            <a:r>
              <a:rPr lang="en-US" altLang="zh-CN" sz="3200"/>
              <a:t>       </a:t>
            </a:r>
            <a:r>
              <a:rPr lang="zh-CN" altLang="en-US" sz="3200"/>
              <a:t>日月星辰，运行有道;春夏秋冬，循环往复，皆有规律。智者则会顺着物性，顺应各种规律，顺势而为，在历史长河自如畅游，到达成功的彼岸。天行道，君子以自强不息;地势</a:t>
            </a:r>
            <a:r>
              <a:rPr lang="zh-CN" altLang="en-US" sz="3200">
                <a:sym typeface="+mn-ea"/>
              </a:rPr>
              <a:t>坤，君子以厚德载物。</a:t>
            </a:r>
            <a:r>
              <a:rPr lang="zh-CN" altLang="en-US" sz="3200"/>
              <a:t>“君子生非异也，善假于物也。”这其实也是一种顺应性，顺应自然规律的智慧苗助长</a:t>
            </a:r>
            <a:r>
              <a:rPr lang="zh-CN" altLang="en-US" sz="3200">
                <a:sym typeface="+mn-ea"/>
              </a:rPr>
              <a:t>。一旦乱了物性，乱了规矩，后果会很严重。正如小时候学过的“揠苗助长</a:t>
            </a:r>
            <a:r>
              <a:rPr lang="zh-CN" altLang="en-US" sz="3200"/>
              <a:t>”的故事:农夫违反谷物自然生长的规律自作聪明拔苗助长，结果一无所有；还有就是有的人以自己的好</a:t>
            </a:r>
            <a:r>
              <a:rPr lang="zh-CN" altLang="en-US" sz="3200">
                <a:sym typeface="+mn-ea"/>
              </a:rPr>
              <a:t>物</a:t>
            </a:r>
            <a:r>
              <a:rPr lang="zh-CN" altLang="en-US" sz="3200"/>
              <a:t>恶胡乱喂食野生动物，结果</a:t>
            </a:r>
            <a:r>
              <a:rPr lang="zh-CN" altLang="en-US" sz="3200">
                <a:sym typeface="+mn-ea"/>
              </a:rPr>
              <a:t>动物的生活规律被</a:t>
            </a:r>
            <a:r>
              <a:rPr lang="zh-CN" altLang="en-US" sz="3200"/>
              <a:t>破坏而导致毁灭。</a:t>
            </a:r>
            <a:r>
              <a:rPr lang="zh-CN" altLang="en-US" sz="3200" b="1">
                <a:solidFill>
                  <a:srgbClr val="FF0000"/>
                </a:solidFill>
              </a:rPr>
              <a:t>(论证一:正反动物的对比论证)</a:t>
            </a:r>
            <a:endParaRPr lang="zh-CN" altLang="en-US" sz="3200" b="1">
              <a:solidFill>
                <a:srgbClr val="FF0000"/>
              </a:solidFill>
            </a:endParaRPr>
          </a:p>
          <a:p>
            <a:pPr indent="0" fontAlgn="auto">
              <a:lnSpc>
                <a:spcPct val="120000"/>
              </a:lnSpc>
            </a:pPr>
            <a:r>
              <a:rPr lang="en-US" altLang="zh-CN" sz="3200"/>
              <a:t>   </a:t>
            </a:r>
            <a:endParaRPr lang="zh-CN" altLang="en-US" sz="320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8915" y="147320"/>
            <a:ext cx="11880850" cy="7178040"/>
          </a:xfrm>
          <a:prstGeom prst="rect">
            <a:avLst/>
          </a:prstGeom>
          <a:noFill/>
        </p:spPr>
        <p:txBody>
          <a:bodyPr wrap="square" rtlCol="0" anchor="t">
            <a:spAutoFit/>
          </a:bodyPr>
          <a:p>
            <a:pPr indent="0" fontAlgn="auto">
              <a:lnSpc>
                <a:spcPct val="120000"/>
              </a:lnSpc>
            </a:pPr>
            <a:r>
              <a:rPr lang="en-US" altLang="zh-CN" sz="3200"/>
              <a:t>      </a:t>
            </a:r>
            <a:r>
              <a:rPr lang="zh-CN" altLang="en-US" sz="3200"/>
              <a:t>“天行有常”“顺之以活则吉</a:t>
            </a:r>
            <a:r>
              <a:rPr lang="en-US" altLang="zh-CN" sz="3200"/>
              <a:t>”</a:t>
            </a:r>
            <a:r>
              <a:rPr lang="zh-CN" altLang="en-US" sz="3200"/>
              <a:t>。我们的先贤孟子曾说过·“不违农时，谷不可胜食也；数罢不入洿池,鱼鳖不可胜食也；斧斤以时入山林，材木不可胜用也</a:t>
            </a:r>
            <a:r>
              <a:rPr lang="en-US" altLang="zh-CN" sz="3200"/>
              <a:t>”</a:t>
            </a:r>
            <a:r>
              <a:rPr lang="zh-CN" altLang="en-US" sz="3200"/>
              <a:t>，强调了遵循规律的重要性。古人尚有顺应客观规律，应时而作的思想，更何况今人？遗憾的是今人以自我好恶来左右自己的行为，人们总是喜欢以自己的好恶任意去“改造”客观规律，妄想改变天地。</a:t>
            </a:r>
            <a:r>
              <a:rPr lang="zh-CN" altLang="en-US" sz="3200">
                <a:sym typeface="+mn-ea"/>
              </a:rPr>
              <a:t>为了一</a:t>
            </a:r>
            <a:r>
              <a:rPr lang="zh-CN" altLang="en-US" sz="3200">
                <a:sym typeface="+mn-ea"/>
              </a:rPr>
              <a:t>己私利而以</a:t>
            </a:r>
            <a:r>
              <a:rPr lang="zh-CN" altLang="en-US" sz="3200">
                <a:sym typeface="+mn-ea"/>
              </a:rPr>
              <a:t>“改造自然”“征服自然”的名义，毁林开荒，围湖造田，损毁大片的生态林，去侵占野生初物们的家园，让它们日夜不安有家不归，使地球伤痕累累。沙漠在扩大河湖在缩小，恶劣天气在加剧，种种违背自然的恶果在慢慢吞噬我们的和谐。自然规律不可不顺。</a:t>
            </a:r>
            <a:r>
              <a:rPr lang="zh-CN" altLang="en-US" sz="3200">
                <a:solidFill>
                  <a:srgbClr val="FF0000"/>
                </a:solidFill>
                <a:sym typeface="+mn-ea"/>
              </a:rPr>
              <a:t>(进一步论证: 举例与正反论证)</a:t>
            </a:r>
            <a:endParaRPr lang="zh-CN" altLang="en-US" sz="3200">
              <a:solidFill>
                <a:srgbClr val="FF0000"/>
              </a:solidFill>
            </a:endParaRPr>
          </a:p>
          <a:p>
            <a:pPr indent="0" fontAlgn="auto">
              <a:lnSpc>
                <a:spcPct val="120000"/>
              </a:lnSpc>
            </a:pPr>
            <a:endParaRPr lang="zh-CN" altLang="en-US" sz="320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2725" y="59055"/>
            <a:ext cx="11860530" cy="6985635"/>
          </a:xfrm>
          <a:prstGeom prst="rect">
            <a:avLst/>
          </a:prstGeom>
          <a:noFill/>
        </p:spPr>
        <p:txBody>
          <a:bodyPr wrap="square" rtlCol="0" anchor="t">
            <a:spAutoFit/>
          </a:bodyPr>
          <a:p>
            <a:r>
              <a:rPr lang="en-US" altLang="zh-CN" sz="3200"/>
              <a:t>        </a:t>
            </a:r>
            <a:r>
              <a:rPr lang="zh-CN" altLang="en-US" sz="3200"/>
              <a:t>顺应自然规律能让我们衣食无忧，如鱼得水:顺应学习规律能让我们举一反三，事半功倍:顺应社会发展规律则让我们找到正确的道路，建设更美好的家园。尤其是当今全球生存环境愈发恶劣，国家面临的各种挑战也愈发的严峻。作为新时代的新青年，我们当顺应物性顺应自然规律，不要以个人好恶左右自己的行为，去违反破坏自然规律，我们应该秉持“绿色生态”理念，共同维护人类命运共同体。</a:t>
            </a:r>
            <a:r>
              <a:rPr lang="zh-CN" altLang="en-US" sz="3200" b="1">
                <a:solidFill>
                  <a:srgbClr val="FF0000"/>
                </a:solidFill>
              </a:rPr>
              <a:t>(拓展联系，深化论点)</a:t>
            </a:r>
            <a:endParaRPr lang="zh-CN" altLang="en-US" sz="3200" b="1">
              <a:solidFill>
                <a:srgbClr val="FF0000"/>
              </a:solidFill>
            </a:endParaRPr>
          </a:p>
          <a:p>
            <a:r>
              <a:rPr lang="en-US" altLang="zh-CN" sz="3200"/>
              <a:t>       </a:t>
            </a:r>
            <a:r>
              <a:rPr lang="zh-CN" altLang="en-US" sz="3200"/>
              <a:t>识水性者为弄潮儿，顺应规律者为得道士。我们出于本性却不任性，当顺规应性，成为时代的弄潮儿，造就新时代新辉煌。（</a:t>
            </a:r>
            <a:r>
              <a:rPr lang="zh-CN" altLang="en-US" sz="3200" b="1">
                <a:solidFill>
                  <a:srgbClr val="FF0000"/>
                </a:solidFill>
                <a:sym typeface="+mn-ea"/>
              </a:rPr>
              <a:t>画龙点睛，呼应开头论点。)</a:t>
            </a:r>
            <a:endParaRPr lang="zh-CN" altLang="en-US" sz="3200"/>
          </a:p>
          <a:p>
            <a:r>
              <a:rPr lang="zh-CN" altLang="en-US" sz="3200">
                <a:solidFill>
                  <a:schemeClr val="accent1"/>
                </a:solidFill>
                <a:effectLst>
                  <a:outerShdw blurRad="38100" dist="25400" dir="5400000" algn="ctr" rotWithShape="0">
                    <a:srgbClr val="6E747A">
                      <a:alpha val="43000"/>
                    </a:srgbClr>
                  </a:outerShdw>
                </a:effectLst>
              </a:rPr>
              <a:t>[点评]本文围绕材料立意“顺应物性”“顺应规律”展开论述，在论述过程体现了“不以自己好恶左右自己行为”的关系。行文运用例证对比论证，逐层展开论述。也有对“顺应水性”的拓展延伸，但不够具体。全安结构逻比较严谨。</a:t>
            </a:r>
            <a:endParaRPr lang="zh-CN" altLang="en-US" sz="32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3195" y="0"/>
            <a:ext cx="11887835" cy="6689090"/>
          </a:xfrm>
          <a:prstGeom prst="rect">
            <a:avLst/>
          </a:prstGeom>
          <a:noFill/>
          <a:ln w="9525">
            <a:noFill/>
          </a:ln>
        </p:spPr>
        <p:txBody>
          <a:bodyPr wrap="square">
            <a:spAutoFit/>
          </a:bodyPr>
          <a:p>
            <a:pPr indent="304800" fontAlgn="auto">
              <a:lnSpc>
                <a:spcPct val="110000"/>
              </a:lnSpc>
            </a:pPr>
            <a:r>
              <a:rPr lang="en-US" altLang="zh-CN" sz="2600" b="0">
                <a:solidFill>
                  <a:srgbClr val="000000"/>
                </a:solidFill>
                <a:uFillTx/>
                <a:ea typeface="楷体" panose="02010609060101010101" charset="-122"/>
              </a:rPr>
              <a:t>    </a:t>
            </a:r>
            <a:r>
              <a:rPr lang="zh-CN" altLang="en-US"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①</a:t>
            </a:r>
            <a:r>
              <a:rPr lang="zh-CN" sz="2600" b="0">
                <a:solidFill>
                  <a:srgbClr val="000000"/>
                </a:solidFill>
                <a:uFillTx/>
                <a:ea typeface="楷体" panose="02010609060101010101" charset="-122"/>
              </a:rPr>
              <a:t>老子的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指出了巧与拙的辩证关系。</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②</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分为</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和</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③</a:t>
            </a:r>
            <a:r>
              <a:rPr lang="zh-CN" sz="2600" b="0">
                <a:solidFill>
                  <a:srgbClr val="000000"/>
                </a:solidFill>
                <a:uFillTx/>
                <a:ea typeface="楷体" panose="02010609060101010101" charset="-122"/>
              </a:rPr>
              <a:t>所谓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小巧</a:t>
            </a:r>
            <a:r>
              <a:rPr lang="en-US" sz="2600" b="0">
                <a:solidFill>
                  <a:srgbClr val="000000"/>
                </a:solidFill>
                <a:uFillTx/>
                <a:latin typeface="楷体" panose="02010609060101010101" charset="-122"/>
              </a:rPr>
              <a:t>”</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就是刻意使用人工技巧</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精心雕琢。</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④</a:t>
            </a:r>
            <a:r>
              <a:rPr lang="zh-CN" sz="2600" b="0">
                <a:solidFill>
                  <a:srgbClr val="000000"/>
                </a:solidFill>
                <a:uFillTx/>
                <a:ea typeface="楷体" panose="02010609060101010101" charset="-122"/>
              </a:rPr>
              <a:t>老子</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蔑视</a:t>
            </a:r>
            <a:r>
              <a:rPr lang="en-US" sz="26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小巧</a:t>
            </a:r>
            <a:r>
              <a:rPr lang="en-US" sz="26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2600" b="0">
                <a:solidFill>
                  <a:srgbClr val="000000"/>
                </a:solidFill>
                <a:uFillTx/>
                <a:ea typeface="楷体" panose="02010609060101010101" charset="-122"/>
              </a:rPr>
              <a:t>，认为它是社会祸乱的原因之一：</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民多利器</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国家滋昏；人多伎巧</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奇物滋起；法令滋彰</a:t>
            </a:r>
            <a:r>
              <a:rPr lang="en-US" altLang="zh-CN" sz="2600" b="1" u="sng">
                <a:solidFill>
                  <a:srgbClr val="FF0000"/>
                </a:solidFill>
                <a:uFillTx/>
                <a:ea typeface="楷体" panose="02010609060101010101" charset="-122"/>
              </a:rPr>
              <a:t>,</a:t>
            </a:r>
            <a:r>
              <a:rPr lang="zh-CN" sz="2600" b="1" u="sng">
                <a:solidFill>
                  <a:srgbClr val="FF0000"/>
                </a:solidFill>
                <a:uFillTx/>
                <a:ea typeface="楷体" panose="02010609060101010101" charset="-122"/>
              </a:rPr>
              <a:t>盗贼多有。</a:t>
            </a:r>
            <a:r>
              <a:rPr lang="en-US" sz="2600" b="1" u="sng">
                <a:solidFill>
                  <a:srgbClr val="FF0000"/>
                </a:solidFill>
                <a:uFillTx/>
                <a:latin typeface="楷体" panose="02010609060101010101" charset="-122"/>
              </a:rPr>
              <a:t>”</a:t>
            </a:r>
            <a:r>
              <a:rPr lang="zh-CN" sz="2600" b="1" u="sng">
                <a:solidFill>
                  <a:srgbClr val="FF0000"/>
                </a:solidFill>
                <a:uFillTx/>
                <a:ea typeface="楷体" panose="02010609060101010101" charset="-122"/>
              </a:rPr>
              <a:t>（《老子》第五十七章）</a:t>
            </a:r>
            <a:r>
              <a:rPr lang="zh-CN" sz="2600" b="1">
                <a:solidFill>
                  <a:srgbClr val="000000"/>
                </a:solidFill>
                <a:uFillTx/>
                <a:ea typeface="楷体" panose="02010609060101010101" charset="-122"/>
              </a:rPr>
              <a:t>正是基于此，他才认</a:t>
            </a:r>
            <a:r>
              <a:rPr lang="zh-CN" sz="2600" b="0">
                <a:solidFill>
                  <a:srgbClr val="000000"/>
                </a:solidFill>
                <a:uFillTx/>
                <a:ea typeface="楷体" panose="02010609060101010101" charset="-122"/>
              </a:rPr>
              <a:t>为：</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五色令人目育，五音令人耳聋。</a:t>
            </a:r>
            <a:r>
              <a:rPr lang="en-US" sz="26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2600" b="1" u="sng">
                <a:solidFill>
                  <a:schemeClr val="tx1"/>
                </a:solidFill>
                <a:effectLst>
                  <a:outerShdw blurRad="38100" dist="19050" dir="2700000" algn="tl" rotWithShape="0">
                    <a:schemeClr val="dk1">
                      <a:alpha val="40000"/>
                    </a:schemeClr>
                  </a:outerShdw>
                </a:effectLst>
                <a:uFillTx/>
                <a:ea typeface="楷体" panose="02010609060101010101" charset="-122"/>
              </a:rPr>
              <a:t>（《老子》第十二章）</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⑤</a:t>
            </a:r>
            <a:r>
              <a:rPr lang="zh-CN" sz="2600" b="0">
                <a:solidFill>
                  <a:srgbClr val="000000"/>
                </a:solidFill>
                <a:uFillTx/>
                <a:ea typeface="楷体" panose="02010609060101010101" charset="-122"/>
              </a:rPr>
              <a:t>老子</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认为真正的</a:t>
            </a:r>
            <a:r>
              <a:rPr lang="en-US" sz="26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巧</a:t>
            </a:r>
            <a:r>
              <a:rPr lang="en-US" sz="26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是</a:t>
            </a:r>
            <a:r>
              <a:rPr lang="en-US" sz="26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大巧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，然而它却往往以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的形式表现出来。</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⑥</a:t>
            </a:r>
            <a:r>
              <a:rPr lang="zh-CN" sz="2600" b="0" u="sng">
                <a:solidFill>
                  <a:srgbClr val="000000"/>
                </a:solidFill>
                <a:uFillTx/>
                <a:ea typeface="楷体" panose="02010609060101010101" charset="-122"/>
              </a:rPr>
              <a:t>这与老子关于道的自然无为的思想有关</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⑦</a:t>
            </a:r>
            <a:r>
              <a:rPr lang="zh-CN" sz="2600" b="0">
                <a:solidFill>
                  <a:srgbClr val="000000"/>
                </a:solidFill>
                <a:uFillTx/>
                <a:ea typeface="楷体" panose="02010609060101010101" charset="-122"/>
              </a:rPr>
              <a:t>老子的哲学以</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为核心，道是宇宙本体，孕育生长了万物，是无所不为的：</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道生一</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一生二</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二生三</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三生万物。万物负阴而抱阳</a:t>
            </a:r>
            <a:r>
              <a:rPr lang="en-US" altLang="zh-CN" sz="26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冲气以为和。</a:t>
            </a:r>
            <a:r>
              <a:rPr lang="en-US" sz="26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2600" b="1">
                <a:solidFill>
                  <a:srgbClr val="401BC0"/>
                </a:solidFill>
                <a:effectLst>
                  <a:outerShdw blurRad="38100" dist="19050" dir="2700000" algn="tl" rotWithShape="0">
                    <a:schemeClr val="dk1">
                      <a:alpha val="40000"/>
                    </a:schemeClr>
                  </a:outerShdw>
                </a:effectLst>
                <a:uFillTx/>
                <a:ea typeface="楷体" panose="02010609060101010101" charset="-122"/>
              </a:rPr>
              <a:t>（《老子》第四十二章）</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同时</a:t>
            </a:r>
            <a:r>
              <a:rPr lang="en-US" altLang="zh-CN" sz="2600" b="0">
                <a:solidFill>
                  <a:srgbClr val="000000"/>
                </a:solidFill>
                <a:uFillTx/>
                <a:ea typeface="楷体" panose="02010609060101010101" charset="-122"/>
              </a:rPr>
              <a:t>,</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1">
                <a:solidFill>
                  <a:schemeClr val="tx1"/>
                </a:solidFill>
                <a:effectLst>
                  <a:outerShdw blurRad="38100" dist="19050" dir="2700000" algn="tl" rotWithShape="0">
                    <a:schemeClr val="dk1">
                      <a:alpha val="40000"/>
                    </a:schemeClr>
                  </a:outerShdw>
                </a:effectLst>
                <a:uFillTx/>
                <a:ea typeface="楷体" panose="02010609060101010101" charset="-122"/>
              </a:rPr>
              <a:t>又遵循</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无为</a:t>
            </a:r>
            <a:r>
              <a:rPr lang="en-US" sz="2600" b="0" spc="-400">
                <a:solidFill>
                  <a:srgbClr val="000000"/>
                </a:solidFill>
                <a:uFillTx/>
                <a:latin typeface="楷体" panose="02010609060101010101" charset="-122"/>
              </a:rPr>
              <a:t>”“</a:t>
            </a:r>
            <a:r>
              <a:rPr lang="zh-CN" sz="2600" b="0">
                <a:solidFill>
                  <a:srgbClr val="000000"/>
                </a:solidFill>
                <a:uFillTx/>
                <a:ea typeface="楷体" panose="02010609060101010101" charset="-122"/>
              </a:rPr>
              <a:t>自然</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的法则运行</a:t>
            </a:r>
            <a:r>
              <a:rPr lang="en-US" altLang="zh-CN" sz="2600" b="0">
                <a:solidFill>
                  <a:srgbClr val="000000"/>
                </a:solidFill>
                <a:uFillTx/>
                <a:ea typeface="楷体" panose="02010609060101010101" charset="-122"/>
              </a:rPr>
              <a:t>:</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人法地</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地法天</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天法道</a:t>
            </a:r>
            <a:r>
              <a:rPr lang="en-US" alt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道法自然。</a:t>
            </a:r>
            <a:r>
              <a:rPr lang="en-US" sz="2600" b="1">
                <a:solidFill>
                  <a:schemeClr val="accent3">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3">
                    <a:lumMod val="50000"/>
                  </a:schemeClr>
                </a:solidFill>
                <a:effectLst>
                  <a:outerShdw blurRad="38100" dist="19050" dir="2700000" algn="tl" rotWithShape="0">
                    <a:schemeClr val="dk1">
                      <a:alpha val="40000"/>
                    </a:schemeClr>
                  </a:outerShdw>
                </a:effectLst>
                <a:uFillTx/>
                <a:ea typeface="楷体" panose="02010609060101010101" charset="-122"/>
              </a:rPr>
              <a:t>（《老子》第二十五章）</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⑧</a:t>
            </a:r>
            <a:r>
              <a:rPr lang="zh-CN" sz="2600" b="0">
                <a:solidFill>
                  <a:srgbClr val="000000"/>
                </a:solidFill>
                <a:uFillTx/>
                <a:ea typeface="楷体" panose="02010609060101010101" charset="-122"/>
              </a:rPr>
              <a:t>这里的自然是指自然而然。</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⑨</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只要顺应自然规律</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不要人为干预，就能自然而然地实现一切目的</a:t>
            </a:r>
            <a:r>
              <a:rPr lang="en-US" sz="2600" b="0">
                <a:solidFill>
                  <a:srgbClr val="000000"/>
                </a:solidFill>
                <a:uFillTx/>
                <a:latin typeface="楷体" panose="02010609060101010101" charset="-122"/>
              </a:rPr>
              <a:t>——</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道常无为而无不为</a:t>
            </a:r>
            <a:r>
              <a:rPr lang="en-US" sz="26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26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（《老子》第三十七章）</a:t>
            </a:r>
            <a:r>
              <a:rPr lang="zh-CN" sz="2600" b="0">
                <a:solidFill>
                  <a:srgbClr val="000000"/>
                </a:solidFill>
                <a:uFillTx/>
                <a:ea typeface="楷体" panose="02010609060101010101" charset="-122"/>
              </a:rPr>
              <a:t>。</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⑩</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大巧若拙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与</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道</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的自然无为是一致的。</a:t>
            </a:r>
            <a:r>
              <a:rPr lang="zh-CN" altLang="en-US" sz="2600" b="1">
                <a:effectLst>
                  <a:outerShdw blurRad="38100" dist="19050" dir="2700000" algn="tl" rotWithShape="0">
                    <a:schemeClr val="dk1">
                      <a:alpha val="40000"/>
                    </a:schemeClr>
                  </a:outerShdw>
                </a:effectLst>
                <a:highlight>
                  <a:srgbClr val="FFFF00"/>
                </a:highlight>
                <a:uFillTx/>
                <a:ea typeface="楷体" panose="02010609060101010101" charset="-122"/>
              </a:rPr>
              <a:t>⑪</a:t>
            </a:r>
            <a:r>
              <a:rPr lang="zh-CN" sz="2600" b="0">
                <a:solidFill>
                  <a:srgbClr val="000000"/>
                </a:solidFill>
                <a:uFillTx/>
                <a:ea typeface="楷体" panose="02010609060101010101" charset="-122"/>
              </a:rPr>
              <a:t>在老子看来</a:t>
            </a:r>
            <a:r>
              <a:rPr lang="en-US" altLang="zh-CN" sz="2600" b="0">
                <a:solidFill>
                  <a:srgbClr val="000000"/>
                </a:solidFill>
                <a:uFillTx/>
                <a:ea typeface="楷体" panose="02010609060101010101" charset="-122"/>
              </a:rPr>
              <a:t>,</a:t>
            </a:r>
            <a:r>
              <a:rPr lang="zh-CN" sz="2600" b="0">
                <a:solidFill>
                  <a:srgbClr val="000000"/>
                </a:solidFill>
                <a:uFillTx/>
                <a:ea typeface="楷体" panose="02010609060101010101" charset="-122"/>
              </a:rPr>
              <a:t>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并不在于违背自然规律刻意人为，而在于顺应自然规律和自然本性，这样就能自然而然地实现目的，这样看似</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拙</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，实际是真正的</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巧</a:t>
            </a:r>
            <a:r>
              <a:rPr lang="en-US" sz="2600" b="0">
                <a:solidFill>
                  <a:srgbClr val="000000"/>
                </a:solidFill>
                <a:uFillTx/>
                <a:latin typeface="楷体" panose="02010609060101010101" charset="-122"/>
              </a:rPr>
              <a:t>”</a:t>
            </a:r>
            <a:r>
              <a:rPr lang="zh-CN" sz="2600" b="0">
                <a:solidFill>
                  <a:srgbClr val="000000"/>
                </a:solidFill>
                <a:uFillTx/>
                <a:ea typeface="楷体" panose="02010609060101010101" charset="-122"/>
              </a:rPr>
              <a:t>。</a:t>
            </a:r>
            <a:endParaRPr lang="zh-CN" altLang="en-US" sz="2600" b="0">
              <a:solidFill>
                <a:srgbClr val="000000"/>
              </a:solidFill>
              <a:uFillTx/>
              <a:ea typeface="楷体" panose="02010609060101010101" charset="-122"/>
            </a:endParaRPr>
          </a:p>
        </p:txBody>
      </p:sp>
      <p:cxnSp>
        <p:nvCxnSpPr>
          <p:cNvPr id="2" name="直接连接符 1"/>
          <p:cNvCxnSpPr/>
          <p:nvPr/>
        </p:nvCxnSpPr>
        <p:spPr>
          <a:xfrm flipH="1">
            <a:off x="7995285" y="0"/>
            <a:ext cx="147320" cy="550545"/>
          </a:xfrm>
          <a:prstGeom prst="line">
            <a:avLst/>
          </a:prstGeom>
          <a:ln w="1174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995285" y="5216525"/>
            <a:ext cx="147320" cy="550545"/>
          </a:xfrm>
          <a:prstGeom prst="line">
            <a:avLst/>
          </a:prstGeom>
          <a:ln w="1174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3830" y="961390"/>
            <a:ext cx="11887200" cy="4367530"/>
          </a:xfrm>
          <a:prstGeom prst="rect">
            <a:avLst/>
          </a:prstGeom>
          <a:noFill/>
          <a:ln w="101600"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3195" y="0"/>
            <a:ext cx="11887835" cy="6692900"/>
          </a:xfrm>
          <a:prstGeom prst="rect">
            <a:avLst/>
          </a:prstGeom>
          <a:noFill/>
          <a:ln w="9525">
            <a:noFill/>
          </a:ln>
        </p:spPr>
        <p:txBody>
          <a:bodyPr wrap="square">
            <a:spAutoFit/>
          </a:bodyPr>
          <a:p>
            <a:pPr indent="304800" fontAlgn="auto">
              <a:lnSpc>
                <a:spcPct val="110000"/>
              </a:lnSpc>
            </a:pPr>
            <a:r>
              <a:rPr lang="en-US" altLang="zh-CN" sz="3000" b="0">
                <a:solidFill>
                  <a:srgbClr val="000000"/>
                </a:solidFill>
                <a:uFillTx/>
                <a:ea typeface="楷体" panose="02010609060101010101" charset="-122"/>
              </a:rPr>
              <a:t>  </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④</a:t>
            </a:r>
            <a:r>
              <a:rPr lang="zh-CN" sz="3000" b="0">
                <a:solidFill>
                  <a:srgbClr val="000000"/>
                </a:solidFill>
                <a:uFillTx/>
                <a:ea typeface="楷体" panose="02010609060101010101" charset="-122"/>
              </a:rPr>
              <a:t>老子</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蔑视</a:t>
            </a:r>
            <a:r>
              <a:rPr lang="en-US" sz="30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小巧</a:t>
            </a:r>
            <a:r>
              <a:rPr lang="en-US" sz="30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3000" b="0">
                <a:solidFill>
                  <a:srgbClr val="000000"/>
                </a:solidFill>
                <a:uFillTx/>
                <a:ea typeface="楷体" panose="02010609060101010101" charset="-122"/>
              </a:rPr>
              <a:t>，认为它是社会祸乱的原因之一：</a:t>
            </a:r>
            <a:r>
              <a:rPr lang="en-US" sz="3000" b="1" u="sng">
                <a:solidFill>
                  <a:srgbClr val="FF0000"/>
                </a:solidFill>
                <a:uFillTx/>
                <a:latin typeface="楷体" panose="02010609060101010101" charset="-122"/>
              </a:rPr>
              <a:t>“</a:t>
            </a:r>
            <a:r>
              <a:rPr lang="zh-CN" sz="3000" b="1" u="sng">
                <a:solidFill>
                  <a:srgbClr val="FF0000"/>
                </a:solidFill>
                <a:uFillTx/>
                <a:ea typeface="楷体" panose="02010609060101010101" charset="-122"/>
              </a:rPr>
              <a:t>民多利器</a:t>
            </a:r>
            <a:r>
              <a:rPr lang="en-US" altLang="zh-CN" sz="3000" b="1" u="sng">
                <a:solidFill>
                  <a:srgbClr val="FF0000"/>
                </a:solidFill>
                <a:uFillTx/>
                <a:ea typeface="楷体" panose="02010609060101010101" charset="-122"/>
              </a:rPr>
              <a:t>,</a:t>
            </a:r>
            <a:r>
              <a:rPr lang="zh-CN" sz="3000" b="1" u="sng">
                <a:solidFill>
                  <a:srgbClr val="FF0000"/>
                </a:solidFill>
                <a:uFillTx/>
                <a:ea typeface="楷体" panose="02010609060101010101" charset="-122"/>
              </a:rPr>
              <a:t>国家滋昏；人多伎巧</a:t>
            </a:r>
            <a:r>
              <a:rPr lang="en-US" altLang="zh-CN" sz="3000" b="1" u="sng">
                <a:solidFill>
                  <a:srgbClr val="FF0000"/>
                </a:solidFill>
                <a:uFillTx/>
                <a:ea typeface="楷体" panose="02010609060101010101" charset="-122"/>
              </a:rPr>
              <a:t>,</a:t>
            </a:r>
            <a:r>
              <a:rPr lang="zh-CN" sz="3000" b="1" u="sng">
                <a:solidFill>
                  <a:srgbClr val="FF0000"/>
                </a:solidFill>
                <a:uFillTx/>
                <a:ea typeface="楷体" panose="02010609060101010101" charset="-122"/>
              </a:rPr>
              <a:t>奇物滋起；法令滋彰</a:t>
            </a:r>
            <a:r>
              <a:rPr lang="en-US" altLang="zh-CN" sz="3000" b="1" u="sng">
                <a:solidFill>
                  <a:srgbClr val="FF0000"/>
                </a:solidFill>
                <a:uFillTx/>
                <a:ea typeface="楷体" panose="02010609060101010101" charset="-122"/>
              </a:rPr>
              <a:t>,</a:t>
            </a:r>
            <a:r>
              <a:rPr lang="zh-CN" sz="3000" b="1" u="sng">
                <a:solidFill>
                  <a:srgbClr val="FF0000"/>
                </a:solidFill>
                <a:uFillTx/>
                <a:ea typeface="楷体" panose="02010609060101010101" charset="-122"/>
              </a:rPr>
              <a:t>盗贼多有。</a:t>
            </a:r>
            <a:r>
              <a:rPr lang="en-US" sz="3000" b="1" u="sng">
                <a:solidFill>
                  <a:srgbClr val="FF0000"/>
                </a:solidFill>
                <a:uFillTx/>
                <a:latin typeface="楷体" panose="02010609060101010101" charset="-122"/>
              </a:rPr>
              <a:t>”</a:t>
            </a:r>
            <a:r>
              <a:rPr lang="zh-CN" sz="3000" b="1" u="sng">
                <a:solidFill>
                  <a:srgbClr val="FF0000"/>
                </a:solidFill>
                <a:uFillTx/>
                <a:ea typeface="楷体" panose="02010609060101010101" charset="-122"/>
              </a:rPr>
              <a:t>（《老子》第五十七章）</a:t>
            </a:r>
            <a:r>
              <a:rPr lang="zh-CN" sz="3000" b="1">
                <a:solidFill>
                  <a:srgbClr val="000000"/>
                </a:solidFill>
                <a:uFillTx/>
                <a:ea typeface="楷体" panose="02010609060101010101" charset="-122"/>
              </a:rPr>
              <a:t>正是基于此，他才认</a:t>
            </a:r>
            <a:r>
              <a:rPr lang="zh-CN" sz="3000" b="0">
                <a:solidFill>
                  <a:srgbClr val="000000"/>
                </a:solidFill>
                <a:uFillTx/>
                <a:ea typeface="楷体" panose="02010609060101010101" charset="-122"/>
              </a:rPr>
              <a:t>为：</a:t>
            </a:r>
            <a:r>
              <a:rPr lang="en-US" sz="30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3000" b="1" u="sng">
                <a:solidFill>
                  <a:schemeClr val="tx1"/>
                </a:solidFill>
                <a:effectLst>
                  <a:outerShdw blurRad="38100" dist="19050" dir="2700000" algn="tl" rotWithShape="0">
                    <a:schemeClr val="dk1">
                      <a:alpha val="40000"/>
                    </a:schemeClr>
                  </a:outerShdw>
                </a:effectLst>
                <a:uFillTx/>
                <a:ea typeface="楷体" panose="02010609060101010101" charset="-122"/>
              </a:rPr>
              <a:t>五色令人目育，五音令人耳聋。</a:t>
            </a:r>
            <a:r>
              <a:rPr lang="en-US" sz="3000" b="1" u="sng">
                <a:solidFill>
                  <a:schemeClr val="tx1"/>
                </a:solidFill>
                <a:effectLst>
                  <a:outerShdw blurRad="38100" dist="19050" dir="2700000" algn="tl" rotWithShape="0">
                    <a:schemeClr val="dk1">
                      <a:alpha val="40000"/>
                    </a:schemeClr>
                  </a:outerShdw>
                </a:effectLst>
                <a:uFillTx/>
                <a:latin typeface="楷体" panose="02010609060101010101" charset="-122"/>
              </a:rPr>
              <a:t>”</a:t>
            </a:r>
            <a:r>
              <a:rPr lang="zh-CN" sz="3000" b="1" u="sng">
                <a:solidFill>
                  <a:schemeClr val="tx1"/>
                </a:solidFill>
                <a:effectLst>
                  <a:outerShdw blurRad="38100" dist="19050" dir="2700000" algn="tl" rotWithShape="0">
                    <a:schemeClr val="dk1">
                      <a:alpha val="40000"/>
                    </a:schemeClr>
                  </a:outerShdw>
                </a:effectLst>
                <a:uFillTx/>
                <a:ea typeface="楷体" panose="02010609060101010101" charset="-122"/>
              </a:rPr>
              <a:t>（《老子》第十二章）</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sym typeface="+mn-ea"/>
              </a:rPr>
              <a:t>⑤</a:t>
            </a:r>
            <a:r>
              <a:rPr lang="zh-CN" sz="3000" b="0">
                <a:solidFill>
                  <a:srgbClr val="000000"/>
                </a:solidFill>
                <a:uFillTx/>
                <a:ea typeface="楷体" panose="02010609060101010101" charset="-122"/>
              </a:rPr>
              <a:t>老子</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认为真正的</a:t>
            </a:r>
            <a:r>
              <a:rPr lang="en-US" sz="30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巧</a:t>
            </a:r>
            <a:r>
              <a:rPr lang="en-US" sz="30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是</a:t>
            </a:r>
            <a:r>
              <a:rPr lang="en-US" sz="3000" b="1">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rPr>
              <a:t>“</a:t>
            </a:r>
            <a:r>
              <a:rPr lang="zh-CN" sz="3000" b="1">
                <a:solidFill>
                  <a:schemeClr val="tx1"/>
                </a:solidFill>
                <a:effectLst>
                  <a:outerShdw blurRad="38100" dist="19050" dir="2700000" algn="tl" rotWithShape="0">
                    <a:schemeClr val="dk1">
                      <a:alpha val="40000"/>
                    </a:schemeClr>
                  </a:outerShdw>
                </a:effectLst>
                <a:highlight>
                  <a:srgbClr val="FFFF00"/>
                </a:highlight>
                <a:uFillTx/>
                <a:ea typeface="楷体" panose="02010609060101010101" charset="-122"/>
              </a:rPr>
              <a:t>大巧</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，然而它却往往以</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拙</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的形式表现出来。</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⑥</a:t>
            </a:r>
            <a:r>
              <a:rPr lang="zh-CN" sz="3000" b="0" u="sng">
                <a:solidFill>
                  <a:srgbClr val="000000"/>
                </a:solidFill>
                <a:uFillTx/>
                <a:ea typeface="楷体" panose="02010609060101010101" charset="-122"/>
              </a:rPr>
              <a:t>这与老子关于道的自然无为的思想有关</a:t>
            </a:r>
            <a:r>
              <a:rPr lang="zh-CN" sz="3000" b="0">
                <a:solidFill>
                  <a:srgbClr val="000000"/>
                </a:solidFill>
                <a:uFillTx/>
                <a:ea typeface="楷体" panose="02010609060101010101" charset="-122"/>
              </a:rPr>
              <a:t>。</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⑦</a:t>
            </a:r>
            <a:r>
              <a:rPr lang="zh-CN" sz="3000" b="0">
                <a:solidFill>
                  <a:srgbClr val="000000"/>
                </a:solidFill>
                <a:uFillTx/>
                <a:ea typeface="楷体" panose="02010609060101010101" charset="-122"/>
              </a:rPr>
              <a:t>老子的哲学以</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道</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为核心，道是宇宙本体，孕育生长了万物，是无所不为的：</a:t>
            </a:r>
            <a:r>
              <a:rPr lang="en-US" sz="30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道生一</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一生二</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二生三</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三生万物。万物负阴而抱阳</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冲气以为和。</a:t>
            </a:r>
            <a:r>
              <a:rPr lang="en-US" sz="30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（《老子》第四十二章）</a:t>
            </a:r>
            <a:r>
              <a:rPr lang="zh-CN" sz="3000" b="1">
                <a:solidFill>
                  <a:schemeClr val="tx1"/>
                </a:solidFill>
                <a:effectLst>
                  <a:outerShdw blurRad="38100" dist="19050" dir="2700000" algn="tl" rotWithShape="0">
                    <a:schemeClr val="dk1">
                      <a:alpha val="40000"/>
                    </a:schemeClr>
                  </a:outerShdw>
                </a:effectLst>
                <a:uFillTx/>
                <a:ea typeface="楷体" panose="02010609060101010101" charset="-122"/>
              </a:rPr>
              <a:t>同时</a:t>
            </a:r>
            <a:r>
              <a:rPr lang="en-US" altLang="zh-CN" sz="3000" b="0">
                <a:solidFill>
                  <a:srgbClr val="000000"/>
                </a:solidFill>
                <a:uFillTx/>
                <a:ea typeface="楷体" panose="02010609060101010101" charset="-122"/>
              </a:rPr>
              <a:t>,</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道</a:t>
            </a:r>
            <a:r>
              <a:rPr lang="en-US" sz="3000" b="0">
                <a:solidFill>
                  <a:srgbClr val="000000"/>
                </a:solidFill>
                <a:uFillTx/>
                <a:latin typeface="楷体" panose="02010609060101010101" charset="-122"/>
              </a:rPr>
              <a:t>”</a:t>
            </a:r>
            <a:r>
              <a:rPr lang="zh-CN" sz="3000" b="1">
                <a:solidFill>
                  <a:schemeClr val="tx1"/>
                </a:solidFill>
                <a:effectLst>
                  <a:outerShdw blurRad="38100" dist="19050" dir="2700000" algn="tl" rotWithShape="0">
                    <a:schemeClr val="dk1">
                      <a:alpha val="40000"/>
                    </a:schemeClr>
                  </a:outerShdw>
                </a:effectLst>
                <a:uFillTx/>
                <a:ea typeface="楷体" panose="02010609060101010101" charset="-122"/>
              </a:rPr>
              <a:t>又遵循</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无为</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自然</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的法则运行</a:t>
            </a:r>
            <a:r>
              <a:rPr lang="en-US" altLang="zh-CN" sz="3000" b="0">
                <a:solidFill>
                  <a:srgbClr val="000000"/>
                </a:solidFill>
                <a:uFillTx/>
                <a:ea typeface="楷体" panose="02010609060101010101" charset="-122"/>
              </a:rPr>
              <a:t>:</a:t>
            </a:r>
            <a:r>
              <a:rPr lang="en-US" sz="30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人法地</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地法天</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天法道</a:t>
            </a:r>
            <a:r>
              <a:rPr lang="en-US" altLang="zh-CN" sz="3000" b="1">
                <a:solidFill>
                  <a:srgbClr val="401BC0"/>
                </a:solidFill>
                <a:effectLst>
                  <a:outerShdw blurRad="38100" dist="19050" dir="2700000" algn="tl" rotWithShape="0">
                    <a:schemeClr val="dk1">
                      <a:alpha val="40000"/>
                    </a:schemeClr>
                  </a:outerShdw>
                </a:effectLst>
                <a:uFillTx/>
                <a:ea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道法自然。</a:t>
            </a:r>
            <a:r>
              <a:rPr lang="en-US" sz="3000" b="1">
                <a:solidFill>
                  <a:srgbClr val="401BC0"/>
                </a:solidFill>
                <a:effectLst>
                  <a:outerShdw blurRad="38100" dist="19050" dir="2700000" algn="tl" rotWithShape="0">
                    <a:schemeClr val="dk1">
                      <a:alpha val="40000"/>
                    </a:schemeClr>
                  </a:outerShdw>
                </a:effectLst>
                <a:uFillTx/>
                <a:latin typeface="楷体" panose="02010609060101010101" charset="-122"/>
              </a:rPr>
              <a:t>”</a:t>
            </a:r>
            <a:r>
              <a:rPr lang="zh-CN" sz="3000" b="1">
                <a:solidFill>
                  <a:srgbClr val="401BC0"/>
                </a:solidFill>
                <a:effectLst>
                  <a:outerShdw blurRad="38100" dist="19050" dir="2700000" algn="tl" rotWithShape="0">
                    <a:schemeClr val="dk1">
                      <a:alpha val="40000"/>
                    </a:schemeClr>
                  </a:outerShdw>
                </a:effectLst>
                <a:uFillTx/>
                <a:ea typeface="楷体" panose="02010609060101010101" charset="-122"/>
              </a:rPr>
              <a:t>（《老子》第二十五章）</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⑧</a:t>
            </a:r>
            <a:r>
              <a:rPr lang="zh-CN" sz="3000" b="0">
                <a:solidFill>
                  <a:srgbClr val="000000"/>
                </a:solidFill>
                <a:uFillTx/>
                <a:ea typeface="楷体" panose="02010609060101010101" charset="-122"/>
              </a:rPr>
              <a:t>这里的自然是指自然而然。</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⑨</a:t>
            </a:r>
            <a:r>
              <a:rPr lang="zh-CN" sz="3000" b="0">
                <a:solidFill>
                  <a:srgbClr val="000000"/>
                </a:solidFill>
                <a:uFillTx/>
                <a:ea typeface="楷体" panose="02010609060101010101" charset="-122"/>
              </a:rPr>
              <a:t>在老子看来</a:t>
            </a:r>
            <a:r>
              <a:rPr lang="en-US" altLang="zh-CN" sz="3000" b="0">
                <a:solidFill>
                  <a:srgbClr val="000000"/>
                </a:solidFill>
                <a:uFillTx/>
                <a:ea typeface="楷体" panose="02010609060101010101" charset="-122"/>
              </a:rPr>
              <a:t>,</a:t>
            </a:r>
            <a:r>
              <a:rPr lang="zh-CN" sz="3000" b="1">
                <a:solidFill>
                  <a:srgbClr val="000000"/>
                </a:solidFill>
                <a:uFillTx/>
                <a:ea typeface="楷体" panose="02010609060101010101" charset="-122"/>
              </a:rPr>
              <a:t>只要顺应自然规律</a:t>
            </a:r>
            <a:r>
              <a:rPr lang="en-US" altLang="zh-CN" sz="3000" b="1">
                <a:solidFill>
                  <a:srgbClr val="000000"/>
                </a:solidFill>
                <a:uFillTx/>
                <a:ea typeface="楷体" panose="02010609060101010101" charset="-122"/>
              </a:rPr>
              <a:t>,</a:t>
            </a:r>
            <a:r>
              <a:rPr lang="zh-CN" sz="3000" b="1">
                <a:solidFill>
                  <a:srgbClr val="000000"/>
                </a:solidFill>
                <a:uFillTx/>
                <a:ea typeface="楷体" panose="02010609060101010101" charset="-122"/>
              </a:rPr>
              <a:t>不要人为干预，就能</a:t>
            </a:r>
            <a:r>
              <a:rPr lang="zh-CN" sz="3000">
                <a:solidFill>
                  <a:srgbClr val="000000"/>
                </a:solidFill>
                <a:uFillTx/>
                <a:ea typeface="楷体" panose="02010609060101010101" charset="-122"/>
              </a:rPr>
              <a:t>自</a:t>
            </a:r>
            <a:r>
              <a:rPr lang="zh-CN" sz="3000" b="0">
                <a:solidFill>
                  <a:srgbClr val="000000"/>
                </a:solidFill>
                <a:uFillTx/>
                <a:ea typeface="楷体" panose="02010609060101010101" charset="-122"/>
              </a:rPr>
              <a:t>然而然地实现一切目的</a:t>
            </a:r>
            <a:r>
              <a:rPr lang="en-US" sz="3000" b="0">
                <a:solidFill>
                  <a:srgbClr val="000000"/>
                </a:solidFill>
                <a:uFillTx/>
                <a:latin typeface="楷体" panose="02010609060101010101" charset="-122"/>
              </a:rPr>
              <a:t>——</a:t>
            </a:r>
            <a:r>
              <a:rPr lang="en-US" sz="30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30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道常无为而无不为</a:t>
            </a:r>
            <a:r>
              <a:rPr lang="en-US" sz="3000" b="1">
                <a:solidFill>
                  <a:schemeClr val="accent5">
                    <a:lumMod val="50000"/>
                  </a:schemeClr>
                </a:solidFill>
                <a:effectLst>
                  <a:outerShdw blurRad="38100" dist="19050" dir="2700000" algn="tl" rotWithShape="0">
                    <a:schemeClr val="dk1">
                      <a:alpha val="40000"/>
                    </a:schemeClr>
                  </a:outerShdw>
                </a:effectLst>
                <a:uFillTx/>
                <a:latin typeface="楷体" panose="02010609060101010101" charset="-122"/>
              </a:rPr>
              <a:t>”</a:t>
            </a:r>
            <a:r>
              <a:rPr lang="zh-CN" sz="3000" b="1">
                <a:solidFill>
                  <a:schemeClr val="accent5">
                    <a:lumMod val="50000"/>
                  </a:schemeClr>
                </a:solidFill>
                <a:effectLst>
                  <a:outerShdw blurRad="38100" dist="19050" dir="2700000" algn="tl" rotWithShape="0">
                    <a:schemeClr val="dk1">
                      <a:alpha val="40000"/>
                    </a:schemeClr>
                  </a:outerShdw>
                </a:effectLst>
                <a:uFillTx/>
                <a:ea typeface="楷体" panose="02010609060101010101" charset="-122"/>
              </a:rPr>
              <a:t>（《老子》第三十七章）</a:t>
            </a:r>
            <a:r>
              <a:rPr lang="zh-CN" sz="3000" b="0">
                <a:solidFill>
                  <a:srgbClr val="000000"/>
                </a:solidFill>
                <a:uFillTx/>
                <a:ea typeface="楷体" panose="02010609060101010101" charset="-122"/>
              </a:rPr>
              <a:t>。</a:t>
            </a:r>
            <a:r>
              <a:rPr lang="zh-CN" altLang="en-US" sz="3000" b="1">
                <a:effectLst>
                  <a:outerShdw blurRad="38100" dist="19050" dir="2700000" algn="tl" rotWithShape="0">
                    <a:schemeClr val="dk1">
                      <a:alpha val="40000"/>
                    </a:schemeClr>
                  </a:outerShdw>
                </a:effectLst>
                <a:highlight>
                  <a:srgbClr val="FFFF00"/>
                </a:highlight>
                <a:uFillTx/>
                <a:ea typeface="楷体" panose="02010609060101010101" charset="-122"/>
              </a:rPr>
              <a:t>⑩</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大巧若拙</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与</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道</a:t>
            </a:r>
            <a:r>
              <a:rPr lang="en-US" sz="3000" b="0">
                <a:solidFill>
                  <a:srgbClr val="000000"/>
                </a:solidFill>
                <a:uFillTx/>
                <a:latin typeface="楷体" panose="02010609060101010101" charset="-122"/>
              </a:rPr>
              <a:t>”</a:t>
            </a:r>
            <a:r>
              <a:rPr lang="zh-CN" sz="3000" b="0">
                <a:solidFill>
                  <a:srgbClr val="000000"/>
                </a:solidFill>
                <a:uFillTx/>
                <a:ea typeface="楷体" panose="02010609060101010101" charset="-122"/>
              </a:rPr>
              <a:t>的自然无为是一致的。</a:t>
            </a:r>
            <a:endParaRPr lang="zh-CN" altLang="en-US" sz="3000" b="0">
              <a:solidFill>
                <a:srgbClr val="000000"/>
              </a:solidFill>
              <a:uFillTx/>
              <a:ea typeface="楷体" panose="02010609060101010101" charset="-122"/>
            </a:endParaRPr>
          </a:p>
        </p:txBody>
      </p:sp>
      <p:sp>
        <p:nvSpPr>
          <p:cNvPr id="2" name="矩形 1"/>
          <p:cNvSpPr/>
          <p:nvPr/>
        </p:nvSpPr>
        <p:spPr>
          <a:xfrm>
            <a:off x="2234565" y="1110615"/>
            <a:ext cx="3629660" cy="415290"/>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0263505" y="99060"/>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2126615" y="641350"/>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760470" y="641350"/>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648325" y="641350"/>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687185" y="1110615"/>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9325610" y="1110615"/>
            <a:ext cx="857885" cy="415290"/>
          </a:xfrm>
          <a:prstGeom prst="rect">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连接符 8"/>
          <p:cNvCxnSpPr/>
          <p:nvPr/>
        </p:nvCxnSpPr>
        <p:spPr>
          <a:xfrm flipH="1">
            <a:off x="5101590" y="1579880"/>
            <a:ext cx="147320" cy="550545"/>
          </a:xfrm>
          <a:prstGeom prst="line">
            <a:avLst/>
          </a:prstGeom>
          <a:ln w="1174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954270" y="1579880"/>
            <a:ext cx="147320" cy="550545"/>
          </a:xfrm>
          <a:prstGeom prst="line">
            <a:avLst/>
          </a:prstGeom>
          <a:ln w="117475" cmpd="sng">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1"/>
            </p:custDataLst>
          </p:nvPr>
        </p:nvSpPr>
        <p:spPr>
          <a:xfrm>
            <a:off x="9500870" y="3648710"/>
            <a:ext cx="2549525" cy="415290"/>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2"/>
            </p:custDataLst>
          </p:nvPr>
        </p:nvSpPr>
        <p:spPr>
          <a:xfrm>
            <a:off x="245110" y="4157980"/>
            <a:ext cx="991235" cy="415290"/>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3"/>
            </p:custDataLst>
          </p:nvPr>
        </p:nvSpPr>
        <p:spPr>
          <a:xfrm>
            <a:off x="1471930" y="5201920"/>
            <a:ext cx="6630670" cy="415290"/>
          </a:xfrm>
          <a:prstGeom prst="rect">
            <a:avLst/>
          </a:prstGeom>
          <a:solidFill>
            <a:srgbClr val="FFC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8842375" y="99060"/>
            <a:ext cx="10972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因</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矩形 16"/>
          <p:cNvSpPr/>
          <p:nvPr/>
        </p:nvSpPr>
        <p:spPr>
          <a:xfrm>
            <a:off x="10629900" y="514350"/>
            <a:ext cx="10972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果</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矩形 17"/>
          <p:cNvSpPr/>
          <p:nvPr/>
        </p:nvSpPr>
        <p:spPr>
          <a:xfrm>
            <a:off x="9715500" y="3093085"/>
            <a:ext cx="20116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并列</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矩形 18"/>
          <p:cNvSpPr/>
          <p:nvPr/>
        </p:nvSpPr>
        <p:spPr>
          <a:xfrm>
            <a:off x="4551045" y="3648710"/>
            <a:ext cx="10972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分</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矩形 19"/>
          <p:cNvSpPr/>
          <p:nvPr/>
        </p:nvSpPr>
        <p:spPr>
          <a:xfrm>
            <a:off x="8403590" y="5356225"/>
            <a:ext cx="10972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总</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矩形 20"/>
          <p:cNvSpPr/>
          <p:nvPr/>
        </p:nvSpPr>
        <p:spPr>
          <a:xfrm>
            <a:off x="4093845" y="1056640"/>
            <a:ext cx="1007745" cy="2306955"/>
          </a:xfrm>
          <a:prstGeom prst="rect">
            <a:avLst/>
          </a:prstGeom>
          <a:noFill/>
          <a:ln>
            <a:noFill/>
          </a:ln>
        </p:spPr>
        <p:txBody>
          <a:bodyPr wrap="squar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对立</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ppt_x"/>
                                          </p:val>
                                        </p:tav>
                                        <p:tav tm="100000">
                                          <p:val>
                                            <p:strVal val="#ppt_x"/>
                                          </p:val>
                                        </p:tav>
                                      </p:tavLst>
                                    </p:anim>
                                    <p:anim calcmode="lin" valueType="num">
                                      <p:cBhvr additive="base">
                                        <p:cTn id="7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blinds(horizontal)">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additive="base">
                                        <p:cTn id="92" dur="500" fill="hold"/>
                                        <p:tgtEl>
                                          <p:spTgt spid="21"/>
                                        </p:tgtEl>
                                        <p:attrNameLst>
                                          <p:attrName>ppt_x</p:attrName>
                                        </p:attrNameLst>
                                      </p:cBhvr>
                                      <p:tavLst>
                                        <p:tav tm="0">
                                          <p:val>
                                            <p:strVal val="#ppt_x"/>
                                          </p:val>
                                        </p:tav>
                                        <p:tav tm="100000">
                                          <p:val>
                                            <p:strVal val="#ppt_x"/>
                                          </p:val>
                                        </p:tav>
                                      </p:tavLst>
                                    </p:anim>
                                    <p:anim calcmode="lin" valueType="num">
                                      <p:cBhvr additive="base">
                                        <p:cTn id="9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P spid="6" grpId="0" animBg="1"/>
      <p:bldP spid="7" grpId="0" animBg="1"/>
      <p:bldP spid="8" grpId="0" animBg="1"/>
      <p:bldP spid="3" grpId="1" animBg="1"/>
      <p:bldP spid="5" grpId="1" animBg="1"/>
      <p:bldP spid="4" grpId="1" animBg="1"/>
      <p:bldP spid="6" grpId="1" animBg="1"/>
      <p:bldP spid="7" grpId="1" animBg="1"/>
      <p:bldP spid="8" grpId="1" animBg="1"/>
      <p:bldP spid="2" grpId="0" animBg="1"/>
      <p:bldP spid="2" grpId="1" animBg="1"/>
      <p:bldP spid="11" grpId="0" bldLvl="0" animBg="1"/>
      <p:bldP spid="11" grpId="1" animBg="1"/>
      <p:bldP spid="12" grpId="0" bldLvl="0" animBg="1"/>
      <p:bldP spid="12" grpId="1" animBg="1"/>
      <p:bldP spid="13" grpId="0" bldLvl="0" animBg="1"/>
      <p:bldP spid="13" grpId="1" animBg="1"/>
      <p:bldP spid="15" grpId="0"/>
      <p:bldP spid="15" grpId="1"/>
      <p:bldP spid="17" grpId="0"/>
      <p:bldP spid="17" grpId="1"/>
      <p:bldP spid="18" grpId="0"/>
      <p:bldP spid="18" grpId="1"/>
      <p:bldP spid="19" grpId="0"/>
      <p:bldP spid="19" grpId="1"/>
      <p:bldP spid="20" grpId="0"/>
      <p:bldP spid="20" grpId="1"/>
      <p:bldP spid="21" grpId="0"/>
      <p:bldP spid="2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56610"/>
            <a:ext cx="10969200" cy="705600"/>
          </a:xfrm>
        </p:spPr>
        <p:txBody>
          <a:bodyPr>
            <a:normAutofit fontScale="90000"/>
          </a:bodyPr>
          <a:p>
            <a:r>
              <a:rPr lang="zh-CN" altLang="en-US"/>
              <a:t>◆小说的标题意蕴丰富，请结合文本内容简要分析“大医”之“大”体现在何处。</a:t>
            </a:r>
            <a:endParaRPr lang="zh-CN" altLang="en-US"/>
          </a:p>
        </p:txBody>
      </p:sp>
      <p:sp>
        <p:nvSpPr>
          <p:cNvPr id="100" name="文本框 99"/>
          <p:cNvSpPr txBox="1"/>
          <p:nvPr/>
        </p:nvSpPr>
        <p:spPr>
          <a:xfrm>
            <a:off x="700405" y="1358900"/>
            <a:ext cx="10985500" cy="3500755"/>
          </a:xfrm>
          <a:prstGeom prst="rect">
            <a:avLst/>
          </a:prstGeom>
          <a:noFill/>
          <a:ln w="9525">
            <a:noFill/>
          </a:ln>
        </p:spPr>
        <p:txBody>
          <a:bodyPr>
            <a:noAutofit/>
          </a:bodyPr>
          <a:p>
            <a:pPr indent="0"/>
            <a:r>
              <a:rPr lang="en-US" sz="3600" b="0">
                <a:latin typeface="宋体" panose="02010600030101010101" pitchFamily="2" charset="-122"/>
                <a:ea typeface="宋体" panose="02010600030101010101" pitchFamily="2" charset="-122"/>
              </a:rPr>
              <a:t>①</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大医</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有</a:t>
            </a:r>
            <a:r>
              <a:rPr lang="zh-CN" sz="3600" b="1">
                <a:solidFill>
                  <a:srgbClr val="401BC0"/>
                </a:solidFill>
                <a:ea typeface="宋体" panose="02010600030101010101" pitchFamily="2" charset="-122"/>
              </a:rPr>
              <a:t>精湛的医术</a:t>
            </a:r>
            <a:r>
              <a:rPr lang="zh-CN" sz="3600" b="0">
                <a:ea typeface="宋体" panose="02010600030101010101" pitchFamily="2" charset="-122"/>
              </a:rPr>
              <a:t>。张医生做手术时，手术刀巧妙地避开伤员的肩胛背动脉，游走在肌肉与神经之间，很快剥出弹头的位置，足见她的医术精湛。</a:t>
            </a:r>
            <a:r>
              <a:rPr lang="en-US" sz="3600" b="0">
                <a:latin typeface="宋体" panose="02010600030101010101" pitchFamily="2" charset="-122"/>
                <a:ea typeface="宋体" panose="02010600030101010101" pitchFamily="2" charset="-122"/>
              </a:rPr>
              <a:t>②</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大医</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有</a:t>
            </a:r>
            <a:r>
              <a:rPr lang="zh-CN" sz="3600" b="1">
                <a:solidFill>
                  <a:srgbClr val="401BC0"/>
                </a:solidFill>
                <a:ea typeface="宋体" panose="02010600030101010101" pitchFamily="2" charset="-122"/>
              </a:rPr>
              <a:t>崇高的医德</a:t>
            </a:r>
            <a:r>
              <a:rPr lang="zh-CN" sz="3600" b="0">
                <a:ea typeface="宋体" panose="02010600030101010101" pitchFamily="2" charset="-122"/>
              </a:rPr>
              <a:t>。张医生一天做十台手术，疲惫时她用鼻子深吸嗅盐来刺激自己，继续投入工作，彰显了敬业奉献的精神。</a:t>
            </a:r>
            <a:r>
              <a:rPr lang="en-US" sz="3600" b="0">
                <a:latin typeface="宋体" panose="02010600030101010101" pitchFamily="2" charset="-122"/>
                <a:ea typeface="宋体" panose="02010600030101010101" pitchFamily="2" charset="-122"/>
              </a:rPr>
              <a:t>③</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大医</a:t>
            </a:r>
            <a:r>
              <a:rPr lang="en-US" sz="3600" b="0">
                <a:latin typeface="Times New Roman" panose="02020603050405020304" charset="0"/>
                <a:ea typeface="宋体" panose="02010600030101010101" pitchFamily="2" charset="-122"/>
              </a:rPr>
              <a:t>”</a:t>
            </a:r>
            <a:r>
              <a:rPr lang="zh-CN" sz="3600" b="0">
                <a:ea typeface="宋体" panose="02010600030101010101" pitchFamily="2" charset="-122"/>
              </a:rPr>
              <a:t>有</a:t>
            </a:r>
            <a:r>
              <a:rPr lang="zh-CN" sz="3600" b="1">
                <a:solidFill>
                  <a:srgbClr val="401BC0"/>
                </a:solidFill>
                <a:ea typeface="宋体" panose="02010600030101010101" pitchFamily="2" charset="-122"/>
              </a:rPr>
              <a:t>家国情怀和责任担当</a:t>
            </a:r>
            <a:r>
              <a:rPr lang="zh-CN" sz="3600" b="0">
                <a:ea typeface="宋体" panose="02010600030101010101" pitchFamily="2" charset="-122"/>
              </a:rPr>
              <a:t>。小说中的医生跟士兵同赴战场，共克时艰，体现了为革命事业奋不顾身的家国情怀。</a:t>
            </a:r>
            <a:r>
              <a:rPr lang="en-US" sz="3600" b="0">
                <a:latin typeface="Times New Roman" panose="02020603050405020304" charset="0"/>
                <a:ea typeface="宋体" panose="02010600030101010101" pitchFamily="2" charset="-122"/>
              </a:rPr>
              <a:t> </a:t>
            </a:r>
            <a:endParaRPr lang="en-US" altLang="en-US" sz="3600" b="0">
              <a:latin typeface="Times New Roman" panose="02020603050405020304" charset="0"/>
              <a:ea typeface="宋体" panose="02010600030101010101" pitchFamily="2" charset="-122"/>
            </a:endParaRPr>
          </a:p>
        </p:txBody>
      </p:sp>
      <p:sp>
        <p:nvSpPr>
          <p:cNvPr id="15" name="矩形 14"/>
          <p:cNvSpPr/>
          <p:nvPr>
            <p:custDataLst>
              <p:tags r:id="rId1"/>
            </p:custDataLst>
          </p:nvPr>
        </p:nvSpPr>
        <p:spPr>
          <a:xfrm>
            <a:off x="5659120" y="1624330"/>
            <a:ext cx="38404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职业身份</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矩形 3"/>
          <p:cNvSpPr/>
          <p:nvPr>
            <p:custDataLst>
              <p:tags r:id="rId2"/>
            </p:custDataLst>
          </p:nvPr>
        </p:nvSpPr>
        <p:spPr>
          <a:xfrm>
            <a:off x="5659120" y="3279775"/>
            <a:ext cx="38404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职业操守</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矩形 4"/>
          <p:cNvSpPr/>
          <p:nvPr>
            <p:custDataLst>
              <p:tags r:id="rId3"/>
            </p:custDataLst>
          </p:nvPr>
        </p:nvSpPr>
        <p:spPr>
          <a:xfrm>
            <a:off x="5659120" y="5256530"/>
            <a:ext cx="3840480" cy="1198880"/>
          </a:xfrm>
          <a:prstGeom prst="rect">
            <a:avLst/>
          </a:prstGeom>
          <a:noFill/>
          <a:ln>
            <a:noFill/>
          </a:ln>
        </p:spPr>
        <p:txBody>
          <a:bodyPr wrap="none" rtlCol="0" anchor="t">
            <a:spAutoFit/>
          </a:bodyPr>
          <a:p>
            <a:pPr algn="ctr"/>
            <a:r>
              <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主题思想</a:t>
            </a:r>
            <a:endParaRPr lang="zh-C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4" grpId="0"/>
      <p:bldP spid="4" grpId="1"/>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0520" y="608330"/>
            <a:ext cx="11490960" cy="705485"/>
          </a:xfrm>
        </p:spPr>
        <p:txBody>
          <a:bodyPr>
            <a:normAutofit fontScale="90000"/>
          </a:bodyPr>
          <a:p>
            <a:r>
              <a:rPr lang="zh-CN" altLang="en-US" sz="3110"/>
              <a:t>◆干将、莫邪铸剑十年不成，他们的女儿舍身跳下炉子才铸出神器，这是一段广为流传的故事。本文</a:t>
            </a:r>
            <a:r>
              <a:rPr lang="zh-CN" altLang="en-US" sz="3110">
                <a:highlight>
                  <a:srgbClr val="FFFF00"/>
                </a:highlight>
              </a:rPr>
              <a:t>将</a:t>
            </a:r>
            <a:r>
              <a:rPr lang="zh-CN" altLang="en-US" sz="3110"/>
              <a:t>名剑需用血来祭</a:t>
            </a:r>
            <a:r>
              <a:rPr lang="zh-CN" altLang="en-US" sz="3110">
                <a:highlight>
                  <a:srgbClr val="FFFF00"/>
                </a:highlight>
              </a:rPr>
              <a:t>与</a:t>
            </a:r>
            <a:r>
              <a:rPr lang="zh-CN" altLang="en-US" sz="3110"/>
              <a:t>张医生手术中不小心划伤自己的</a:t>
            </a:r>
            <a:r>
              <a:rPr lang="zh-CN" altLang="en-US" sz="3110">
                <a:highlight>
                  <a:srgbClr val="FFFF00"/>
                </a:highlight>
              </a:rPr>
              <a:t>情节联系在一起</a:t>
            </a:r>
            <a:r>
              <a:rPr lang="zh-CN" altLang="en-US" sz="3110"/>
              <a:t>，这有着怎样的</a:t>
            </a:r>
            <a:r>
              <a:rPr lang="zh-CN" altLang="en-US" sz="3110">
                <a:highlight>
                  <a:srgbClr val="FFFF00"/>
                </a:highlight>
              </a:rPr>
              <a:t>用意</a:t>
            </a:r>
            <a:r>
              <a:rPr lang="zh-CN" altLang="en-US" sz="3110"/>
              <a:t>？谈谈你的理解。</a:t>
            </a:r>
            <a:endParaRPr lang="zh-CN" altLang="en-US" sz="3110"/>
          </a:p>
        </p:txBody>
      </p:sp>
      <p:sp>
        <p:nvSpPr>
          <p:cNvPr id="100" name="文本框 99"/>
          <p:cNvSpPr txBox="1"/>
          <p:nvPr/>
        </p:nvSpPr>
        <p:spPr>
          <a:xfrm>
            <a:off x="198755" y="1856740"/>
            <a:ext cx="11850370" cy="2176780"/>
          </a:xfrm>
          <a:prstGeom prst="rect">
            <a:avLst/>
          </a:prstGeom>
          <a:noFill/>
          <a:ln w="9525">
            <a:noFill/>
          </a:ln>
        </p:spPr>
        <p:txBody>
          <a:bodyPr>
            <a:noAutofit/>
          </a:bodyPr>
          <a:p>
            <a:pPr indent="0"/>
            <a:r>
              <a:rPr lang="en-US" sz="3200" b="0">
                <a:latin typeface="宋体" panose="02010600030101010101" pitchFamily="2" charset="-122"/>
                <a:ea typeface="宋体" panose="02010600030101010101" pitchFamily="2" charset="-122"/>
              </a:rPr>
              <a:t>①</a:t>
            </a:r>
            <a:r>
              <a:rPr lang="zh-CN" sz="3200" b="0">
                <a:ea typeface="宋体" panose="02010600030101010101" pitchFamily="2" charset="-122"/>
              </a:rPr>
              <a:t>张医生以此传说缓和了紧张气氛，表现了她的乐观与宽厚。</a:t>
            </a:r>
            <a:r>
              <a:rPr lang="en-US" sz="3200" b="0">
                <a:latin typeface="宋体" panose="02010600030101010101" pitchFamily="2" charset="-122"/>
                <a:ea typeface="宋体" panose="02010600030101010101" pitchFamily="2" charset="-122"/>
              </a:rPr>
              <a:t>②</a:t>
            </a:r>
            <a:r>
              <a:rPr lang="zh-CN" sz="3200" b="0">
                <a:ea typeface="宋体" panose="02010600030101010101" pitchFamily="2" charset="-122"/>
              </a:rPr>
              <a:t>引用此传说，照应了上文</a:t>
            </a:r>
            <a:r>
              <a:rPr lang="en-US" sz="3200" b="0">
                <a:latin typeface="Times New Roman" panose="02020603050405020304" charset="0"/>
                <a:ea typeface="宋体" panose="02010600030101010101" pitchFamily="2" charset="-122"/>
              </a:rPr>
              <a:t>“</a:t>
            </a:r>
            <a:r>
              <a:rPr lang="zh-CN" sz="3200" b="0">
                <a:ea typeface="宋体" panose="02010600030101010101" pitchFamily="2" charset="-122"/>
              </a:rPr>
              <a:t>奉献乃吾侪之任也</a:t>
            </a:r>
            <a:r>
              <a:rPr lang="en-US" sz="3200" b="0">
                <a:latin typeface="Times New Roman" panose="02020603050405020304" charset="0"/>
                <a:ea typeface="宋体" panose="02010600030101010101" pitchFamily="2" charset="-122"/>
              </a:rPr>
              <a:t>”</a:t>
            </a:r>
            <a:r>
              <a:rPr lang="zh-CN" sz="3200" b="0">
                <a:ea typeface="宋体" panose="02010600030101010101" pitchFamily="2" charset="-122"/>
              </a:rPr>
              <a:t>的铮铮誓言。</a:t>
            </a:r>
            <a:r>
              <a:rPr lang="en-US" sz="3200" b="0">
                <a:latin typeface="宋体" panose="02010600030101010101" pitchFamily="2" charset="-122"/>
                <a:ea typeface="宋体" panose="02010600030101010101" pitchFamily="2" charset="-122"/>
              </a:rPr>
              <a:t>③</a:t>
            </a:r>
            <a:r>
              <a:rPr lang="zh-CN" sz="3200" b="0">
                <a:ea typeface="宋体" panose="02010600030101010101" pitchFamily="2" charset="-122"/>
              </a:rPr>
              <a:t>作者以此传说，表明革命成功必须付出代价，革命者必须奉献、担当。</a:t>
            </a:r>
            <a:r>
              <a:rPr lang="en-US" sz="3200" b="0">
                <a:latin typeface="宋体" panose="02010600030101010101" pitchFamily="2" charset="-122"/>
                <a:ea typeface="宋体" panose="02010600030101010101" pitchFamily="2" charset="-122"/>
              </a:rPr>
              <a:t>④</a:t>
            </a:r>
            <a:r>
              <a:rPr lang="zh-CN" sz="3200" b="0">
                <a:ea typeface="宋体" panose="02010600030101010101" pitchFamily="2" charset="-122"/>
              </a:rPr>
              <a:t>此传说充实了小说的内容，增添了文学色彩和悲壮气息。</a:t>
            </a:r>
            <a:endParaRPr lang="zh-CN" altLang="en-US" sz="3200" b="0">
              <a:ea typeface="宋体" panose="02010600030101010101" pitchFamily="2" charset="-122"/>
            </a:endParaRPr>
          </a:p>
        </p:txBody>
      </p:sp>
      <p:sp>
        <p:nvSpPr>
          <p:cNvPr id="15" name="矩形 14"/>
          <p:cNvSpPr/>
          <p:nvPr>
            <p:custDataLst>
              <p:tags r:id="rId1"/>
            </p:custDataLst>
          </p:nvPr>
        </p:nvSpPr>
        <p:spPr>
          <a:xfrm>
            <a:off x="431165" y="4919980"/>
            <a:ext cx="4001770" cy="1158240"/>
          </a:xfrm>
          <a:prstGeom prst="rect">
            <a:avLst/>
          </a:prstGeom>
          <a:noFill/>
          <a:ln>
            <a:noFill/>
          </a:ln>
        </p:spPr>
        <p:txBody>
          <a:bodyPr wrap="none" rtlCol="0" anchor="t">
            <a:noAutofit/>
            <a:scene3d>
              <a:camera prst="orthographicFront"/>
              <a:lightRig rig="threePt" dir="t"/>
            </a:scene3d>
          </a:bodyPr>
          <a:p>
            <a:pPr algn="ctr"/>
            <a:r>
              <a:rPr lang="zh-CN" altLang="en-US" sz="3600" b="1">
                <a:solidFill>
                  <a:schemeClr val="tx1"/>
                </a:solidFill>
                <a:effectLst>
                  <a:outerShdw blurRad="38100" dist="19050" dir="2700000" algn="tl" rotWithShape="0">
                    <a:schemeClr val="dk1">
                      <a:alpha val="40000"/>
                    </a:schemeClr>
                  </a:outerShdw>
                </a:effectLst>
              </a:rPr>
              <a:t>谁在什么样的情境说的</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5" name="左大括号 4"/>
          <p:cNvSpPr/>
          <p:nvPr/>
        </p:nvSpPr>
        <p:spPr>
          <a:xfrm>
            <a:off x="4692015" y="4576445"/>
            <a:ext cx="155575" cy="20764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4846955" y="4476115"/>
            <a:ext cx="7202170" cy="716915"/>
          </a:xfrm>
          <a:prstGeom prst="rect">
            <a:avLst/>
          </a:prstGeom>
          <a:noFill/>
          <a:ln w="9525">
            <a:noFill/>
          </a:ln>
        </p:spPr>
        <p:txBody>
          <a:bodyPr>
            <a:noAutofit/>
          </a:bodyPr>
          <a:p>
            <a:pPr indent="0"/>
            <a:r>
              <a:rPr lang="en-US" sz="3200" b="0">
                <a:latin typeface="宋体" panose="02010600030101010101" pitchFamily="2" charset="-122"/>
                <a:ea typeface="宋体" panose="02010600030101010101" pitchFamily="2" charset="-122"/>
              </a:rPr>
              <a:t>①</a:t>
            </a:r>
            <a:r>
              <a:rPr lang="zh-CN" sz="3200" b="0">
                <a:ea typeface="宋体" panose="02010600030101010101" pitchFamily="2" charset="-122"/>
              </a:rPr>
              <a:t>人：目的（效果），表现人什么特点</a:t>
            </a:r>
            <a:endParaRPr lang="zh-CN" sz="3200" b="0">
              <a:ea typeface="宋体" panose="02010600030101010101" pitchFamily="2" charset="-122"/>
            </a:endParaRPr>
          </a:p>
        </p:txBody>
      </p:sp>
      <p:sp>
        <p:nvSpPr>
          <p:cNvPr id="7" name="文本框 6"/>
          <p:cNvSpPr txBox="1"/>
          <p:nvPr>
            <p:custDataLst>
              <p:tags r:id="rId2"/>
            </p:custDataLst>
          </p:nvPr>
        </p:nvSpPr>
        <p:spPr>
          <a:xfrm>
            <a:off x="4846955" y="5053965"/>
            <a:ext cx="7202170" cy="716915"/>
          </a:xfrm>
          <a:prstGeom prst="rect">
            <a:avLst/>
          </a:prstGeom>
          <a:noFill/>
          <a:ln w="9525">
            <a:noFill/>
          </a:ln>
        </p:spPr>
        <p:txBody>
          <a:bodyPr>
            <a:noAutofit/>
          </a:bodyPr>
          <a:p>
            <a:pPr indent="0"/>
            <a:r>
              <a:rPr lang="zh-CN" sz="3200" b="0">
                <a:latin typeface="宋体" panose="02010600030101010101" pitchFamily="2" charset="-122"/>
                <a:ea typeface="宋体" panose="02010600030101010101" pitchFamily="2" charset="-122"/>
              </a:rPr>
              <a:t>②情节结构</a:t>
            </a:r>
            <a:r>
              <a:rPr lang="zh-CN" sz="3200" b="0">
                <a:ea typeface="宋体" panose="02010600030101010101" pitchFamily="2" charset="-122"/>
              </a:rPr>
              <a:t>：</a:t>
            </a:r>
            <a:endParaRPr lang="zh-CN" sz="3200" b="0">
              <a:ea typeface="宋体" panose="02010600030101010101" pitchFamily="2" charset="-122"/>
            </a:endParaRPr>
          </a:p>
        </p:txBody>
      </p:sp>
      <p:sp>
        <p:nvSpPr>
          <p:cNvPr id="8" name="文本框 7"/>
          <p:cNvSpPr txBox="1"/>
          <p:nvPr>
            <p:custDataLst>
              <p:tags r:id="rId3"/>
            </p:custDataLst>
          </p:nvPr>
        </p:nvSpPr>
        <p:spPr>
          <a:xfrm>
            <a:off x="4847590" y="5635625"/>
            <a:ext cx="7202170" cy="716915"/>
          </a:xfrm>
          <a:prstGeom prst="rect">
            <a:avLst/>
          </a:prstGeom>
          <a:noFill/>
          <a:ln w="9525">
            <a:noFill/>
          </a:ln>
        </p:spPr>
        <p:txBody>
          <a:bodyPr>
            <a:noAutofit/>
          </a:bodyPr>
          <a:p>
            <a:pPr indent="0"/>
            <a:r>
              <a:rPr lang="zh-CN" sz="3200" b="0">
                <a:latin typeface="宋体" panose="02010600030101010101" pitchFamily="2" charset="-122"/>
                <a:ea typeface="宋体" panose="02010600030101010101" pitchFamily="2" charset="-122"/>
              </a:rPr>
              <a:t>③主题（观点）</a:t>
            </a:r>
            <a:r>
              <a:rPr lang="zh-CN" sz="3200" b="0">
                <a:ea typeface="宋体" panose="02010600030101010101" pitchFamily="2" charset="-122"/>
              </a:rPr>
              <a:t>：</a:t>
            </a:r>
            <a:endParaRPr lang="zh-CN" sz="3200" b="0">
              <a:ea typeface="宋体" panose="02010600030101010101" pitchFamily="2" charset="-122"/>
            </a:endParaRPr>
          </a:p>
        </p:txBody>
      </p:sp>
      <p:sp>
        <p:nvSpPr>
          <p:cNvPr id="9" name="文本框 8"/>
          <p:cNvSpPr txBox="1"/>
          <p:nvPr>
            <p:custDataLst>
              <p:tags r:id="rId4"/>
            </p:custDataLst>
          </p:nvPr>
        </p:nvSpPr>
        <p:spPr>
          <a:xfrm>
            <a:off x="4847590" y="6141085"/>
            <a:ext cx="7202170" cy="716915"/>
          </a:xfrm>
          <a:prstGeom prst="rect">
            <a:avLst/>
          </a:prstGeom>
          <a:noFill/>
          <a:ln w="9525">
            <a:noFill/>
          </a:ln>
        </p:spPr>
        <p:txBody>
          <a:bodyPr>
            <a:noAutofit/>
          </a:bodyPr>
          <a:p>
            <a:pPr indent="0"/>
            <a:r>
              <a:rPr lang="zh-CN" sz="3200" b="0">
                <a:latin typeface="宋体" panose="02010600030101010101" pitchFamily="2" charset="-122"/>
                <a:ea typeface="宋体" panose="02010600030101010101" pitchFamily="2" charset="-122"/>
              </a:rPr>
              <a:t>④内容或表达效果</a:t>
            </a:r>
            <a:r>
              <a:rPr lang="zh-CN" sz="3200" b="0">
                <a:ea typeface="宋体" panose="02010600030101010101" pitchFamily="2" charset="-122"/>
              </a:rPr>
              <a:t>：</a:t>
            </a:r>
            <a:endParaRPr lang="zh-CN" sz="3200" b="0">
              <a:ea typeface="宋体" panose="02010600030101010101" pitchFamily="2"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5" grpId="0" animBg="1"/>
      <p:bldP spid="6" grpId="0"/>
      <p:bldP spid="5" grpId="1" animBg="1"/>
      <p:bldP spid="6" grpId="1"/>
      <p:bldP spid="7" grpId="0"/>
      <p:bldP spid="7" grpId="1"/>
      <p:bldP spid="8" grpId="0"/>
      <p:bldP spid="8"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2725" y="552450"/>
            <a:ext cx="11979275" cy="4396105"/>
          </a:xfrm>
          <a:prstGeom prst="rect">
            <a:avLst/>
          </a:prstGeom>
          <a:noFill/>
          <a:ln w="9525">
            <a:noFill/>
          </a:ln>
        </p:spPr>
        <p:txBody>
          <a:bodyPr>
            <a:noAutofit/>
          </a:bodyPr>
          <a:p>
            <a:pPr indent="266700"/>
            <a:r>
              <a:rPr lang="zh-CN" sz="3600" b="1">
                <a:solidFill>
                  <a:srgbClr val="000000"/>
                </a:solidFill>
                <a:ea typeface="宋体" panose="02010600030101010101" pitchFamily="2" charset="-122"/>
              </a:rPr>
              <a:t>（一）阅读下面的文言文，完成下面小题。（</a:t>
            </a:r>
            <a:r>
              <a:rPr lang="en-US" sz="3600" b="1">
                <a:solidFill>
                  <a:srgbClr val="000000"/>
                </a:solidFill>
                <a:latin typeface="宋体" panose="02010600030101010101" pitchFamily="2" charset="-122"/>
              </a:rPr>
              <a:t>2</a:t>
            </a:r>
            <a:r>
              <a:rPr lang="en-US" sz="3600" b="1">
                <a:solidFill>
                  <a:srgbClr val="000000"/>
                </a:solidFill>
                <a:latin typeface="宋体" panose="02010600030101010101" pitchFamily="2" charset="-122"/>
                <a:cs typeface="Times New Roman" panose="02020603050405020304" charset="0"/>
              </a:rPr>
              <a:t>0</a:t>
            </a:r>
            <a:r>
              <a:rPr lang="zh-CN" sz="3600" b="1">
                <a:solidFill>
                  <a:srgbClr val="000000"/>
                </a:solidFill>
                <a:ea typeface="宋体" panose="02010600030101010101" pitchFamily="2" charset="-122"/>
              </a:rPr>
              <a:t>分）</a:t>
            </a:r>
            <a:endParaRPr lang="zh-CN" sz="3600" b="0">
              <a:solidFill>
                <a:srgbClr val="000000"/>
              </a:solidFill>
              <a:ea typeface="楷体" panose="02010609060101010101" charset="-122"/>
            </a:endParaRPr>
          </a:p>
          <a:p>
            <a:pPr indent="266700"/>
            <a:r>
              <a:rPr lang="en-US" altLang="zh-CN" sz="3600" b="0">
                <a:solidFill>
                  <a:srgbClr val="000000"/>
                </a:solidFill>
                <a:ea typeface="楷体" panose="02010609060101010101" charset="-122"/>
              </a:rPr>
              <a:t>       </a:t>
            </a:r>
            <a:r>
              <a:rPr lang="zh-CN" sz="3600" b="0">
                <a:solidFill>
                  <a:srgbClr val="000000"/>
                </a:solidFill>
                <a:ea typeface="楷体" panose="02010609060101010101" charset="-122"/>
              </a:rPr>
              <a:t>今有羿、逢蒙</a:t>
            </a:r>
            <a:r>
              <a:rPr lang="en-US" sz="3600" b="0" baseline="30000">
                <a:solidFill>
                  <a:srgbClr val="000000"/>
                </a:solidFill>
                <a:latin typeface="楷体" panose="02010609060101010101" charset="-122"/>
              </a:rPr>
              <a:t>①</a:t>
            </a:r>
            <a:r>
              <a:rPr lang="zh-CN" sz="3600" b="0">
                <a:solidFill>
                  <a:srgbClr val="000000"/>
                </a:solidFill>
                <a:ea typeface="楷体" panose="02010609060101010101" charset="-122"/>
              </a:rPr>
              <a:t>、繁弱</a:t>
            </a:r>
            <a:r>
              <a:rPr lang="en-US" sz="3600" b="0" baseline="30000">
                <a:solidFill>
                  <a:srgbClr val="000000"/>
                </a:solidFill>
                <a:latin typeface="楷体" panose="02010609060101010101" charset="-122"/>
              </a:rPr>
              <a:t>②</a:t>
            </a:r>
            <a:r>
              <a:rPr lang="zh-CN" sz="3600" b="0">
                <a:solidFill>
                  <a:srgbClr val="000000"/>
                </a:solidFill>
                <a:ea typeface="楷体" panose="02010609060101010101" charset="-122"/>
              </a:rPr>
              <a:t>于此，而无弦，则必不能中也。中非独弦也，而弦为弓中之具也。夫立为名亦有具，不得其具，贤虽过汤、武，则劳而无功矣。汤尝</a:t>
            </a:r>
            <a:r>
              <a:rPr lang="zh-CN" sz="3600" b="1">
                <a:solidFill>
                  <a:srgbClr val="401BC0"/>
                </a:solidFill>
                <a:effectLst>
                  <a:outerShdw blurRad="38100" dist="19050" dir="2700000" algn="tl" rotWithShape="0">
                    <a:schemeClr val="dk1">
                      <a:alpha val="40000"/>
                    </a:schemeClr>
                  </a:outerShdw>
                </a:effectLst>
                <a:highlight>
                  <a:srgbClr val="FFFF00"/>
                </a:highlight>
                <a:ea typeface="楷体" panose="02010609060101010101" charset="-122"/>
              </a:rPr>
              <a:t>约</a:t>
            </a:r>
            <a:r>
              <a:rPr lang="zh-CN" sz="3600" b="0">
                <a:solidFill>
                  <a:srgbClr val="000000"/>
                </a:solidFill>
                <a:ea typeface="楷体" panose="02010609060101010101" charset="-122"/>
              </a:rPr>
              <a:t>于郼、薄矣，武王尝</a:t>
            </a:r>
            <a:r>
              <a:rPr lang="zh-CN" sz="3600" b="1">
                <a:effectLst>
                  <a:outerShdw blurRad="38100" dist="19050" dir="2700000" algn="tl" rotWithShape="0">
                    <a:schemeClr val="dk1">
                      <a:alpha val="40000"/>
                    </a:schemeClr>
                  </a:outerShdw>
                </a:effectLst>
                <a:highlight>
                  <a:srgbClr val="FFFF00"/>
                </a:highlight>
                <a:ea typeface="楷体" panose="02010609060101010101" charset="-122"/>
              </a:rPr>
              <a:t>穷</a:t>
            </a:r>
            <a:r>
              <a:rPr lang="zh-CN" sz="3600" b="0">
                <a:solidFill>
                  <a:srgbClr val="000000"/>
                </a:solidFill>
                <a:ea typeface="楷体" panose="02010609060101010101" charset="-122"/>
              </a:rPr>
              <a:t>于毕、䄇矣，伊尹尝</a:t>
            </a:r>
            <a:r>
              <a:rPr lang="zh-CN" sz="3600" b="1">
                <a:effectLst>
                  <a:outerShdw blurRad="38100" dist="19050" dir="2700000" algn="tl" rotWithShape="0">
                    <a:schemeClr val="dk1">
                      <a:alpha val="40000"/>
                    </a:schemeClr>
                  </a:outerShdw>
                </a:effectLst>
                <a:highlight>
                  <a:srgbClr val="FFFF00"/>
                </a:highlight>
                <a:ea typeface="楷体" panose="02010609060101010101" charset="-122"/>
              </a:rPr>
              <a:t>居</a:t>
            </a:r>
            <a:r>
              <a:rPr lang="zh-CN" sz="3600" b="0">
                <a:solidFill>
                  <a:srgbClr val="000000"/>
                </a:solidFill>
                <a:ea typeface="楷体" panose="02010609060101010101" charset="-122"/>
              </a:rPr>
              <a:t>于庖厨矣，太公尝</a:t>
            </a:r>
            <a:r>
              <a:rPr lang="zh-CN" sz="3600" b="1">
                <a:effectLst>
                  <a:outerShdw blurRad="38100" dist="19050" dir="2700000" algn="tl" rotWithShape="0">
                    <a:schemeClr val="dk1">
                      <a:alpha val="40000"/>
                    </a:schemeClr>
                  </a:outerShdw>
                </a:effectLst>
                <a:highlight>
                  <a:srgbClr val="FFFF00"/>
                </a:highlight>
                <a:ea typeface="楷体" panose="02010609060101010101" charset="-122"/>
              </a:rPr>
              <a:t>隐</a:t>
            </a:r>
            <a:r>
              <a:rPr lang="zh-CN" sz="3600" b="0">
                <a:solidFill>
                  <a:srgbClr val="000000"/>
                </a:solidFill>
                <a:ea typeface="楷体" panose="02010609060101010101" charset="-122"/>
              </a:rPr>
              <a:t>于钓鱼矣，贤非衰也，智非愚也，皆无其具也。故凡立功名，虽贤，必有其具，然后可成。</a:t>
            </a:r>
            <a:endParaRPr lang="zh-CN" altLang="en-US" sz="3600" b="0">
              <a:solidFill>
                <a:srgbClr val="000000"/>
              </a:solidFill>
              <a:ea typeface="楷体" panose="02010609060101010101" charset="-122"/>
            </a:endParaRPr>
          </a:p>
        </p:txBody>
      </p:sp>
      <p:sp>
        <p:nvSpPr>
          <p:cNvPr id="15" name="矩形 14"/>
          <p:cNvSpPr/>
          <p:nvPr>
            <p:custDataLst>
              <p:tags r:id="rId1"/>
            </p:custDataLst>
          </p:nvPr>
        </p:nvSpPr>
        <p:spPr>
          <a:xfrm>
            <a:off x="4142105" y="4381500"/>
            <a:ext cx="4684395" cy="1158240"/>
          </a:xfrm>
          <a:prstGeom prst="rect">
            <a:avLst/>
          </a:prstGeom>
          <a:noFill/>
          <a:ln>
            <a:noFill/>
          </a:ln>
        </p:spPr>
        <p:txBody>
          <a:bodyPr wrap="none" rtlCol="0" anchor="t">
            <a:noAutofit/>
            <a:scene3d>
              <a:camera prst="orthographicFront"/>
              <a:lightRig rig="threePt" dir="t"/>
            </a:scene3d>
          </a:bodyPr>
          <a:p>
            <a:pPr algn="ctr"/>
            <a:r>
              <a:rPr lang="zh-CN" altLang="en-US" sz="3600" b="1">
                <a:solidFill>
                  <a:schemeClr val="tx1"/>
                </a:solidFill>
                <a:effectLst>
                  <a:outerShdw blurRad="38100" dist="19050" dir="2700000" algn="tl" rotWithShape="0">
                    <a:schemeClr val="dk1">
                      <a:alpha val="40000"/>
                    </a:schemeClr>
                  </a:outerShdw>
                </a:effectLst>
              </a:rPr>
              <a:t>典型的类比说理</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2"/>
            </p:custDataLst>
          </p:nvPr>
        </p:nvSpPr>
        <p:spPr>
          <a:xfrm>
            <a:off x="445135" y="2764155"/>
            <a:ext cx="4403090" cy="1158240"/>
          </a:xfrm>
          <a:prstGeom prst="rect">
            <a:avLst/>
          </a:prstGeom>
          <a:noFill/>
          <a:ln>
            <a:noFill/>
          </a:ln>
        </p:spPr>
        <p:txBody>
          <a:bodyPr wrap="none" rtlCol="0" anchor="t">
            <a:noAutofit/>
            <a:scene3d>
              <a:camera prst="orthographicFront"/>
              <a:lightRig rig="threePt" dir="t"/>
            </a:scene3d>
          </a:bodyPr>
          <a:p>
            <a:pPr algn="ctr"/>
            <a:r>
              <a:rPr lang="zh-CN" altLang="en-US" sz="3600" b="1">
                <a:solidFill>
                  <a:srgbClr val="401BC0"/>
                </a:solidFill>
                <a:effectLst>
                  <a:outerShdw blurRad="38100" dist="19050" dir="2700000" algn="tl" rotWithShape="0">
                    <a:schemeClr val="dk1">
                      <a:alpha val="40000"/>
                    </a:schemeClr>
                  </a:outerShdw>
                </a:effectLst>
              </a:rPr>
              <a:t>穷困</a:t>
            </a:r>
            <a:endParaRPr lang="zh-CN" altLang="en-US" sz="3600" b="1">
              <a:solidFill>
                <a:srgbClr val="401BC0"/>
              </a:solidFill>
              <a:effectLst>
                <a:outerShdw blurRad="38100" dist="19050" dir="2700000" algn="tl" rotWithShape="0">
                  <a:schemeClr val="dk1">
                    <a:alpha val="40000"/>
                  </a:schemeClr>
                </a:outerShdw>
              </a:effectLst>
            </a:endParaRPr>
          </a:p>
        </p:txBody>
      </p:sp>
      <p:sp>
        <p:nvSpPr>
          <p:cNvPr id="5" name="文本框 4"/>
          <p:cNvSpPr txBox="1"/>
          <p:nvPr/>
        </p:nvSpPr>
        <p:spPr>
          <a:xfrm>
            <a:off x="120015" y="5539740"/>
            <a:ext cx="11737340" cy="1076325"/>
          </a:xfrm>
          <a:prstGeom prst="rect">
            <a:avLst/>
          </a:prstGeom>
          <a:noFill/>
          <a:ln w="9525">
            <a:noFill/>
          </a:ln>
        </p:spPr>
        <p:txBody>
          <a:bodyPr wrap="square">
            <a:spAutoFit/>
          </a:bodyPr>
          <a:p>
            <a:pPr indent="0"/>
            <a:r>
              <a:rPr lang="en-US" altLang="zh-CN" sz="3200" b="1">
                <a:solidFill>
                  <a:srgbClr val="401BC0"/>
                </a:solidFill>
                <a:ea typeface="宋体" panose="02010600030101010101" pitchFamily="2" charset="-122"/>
                <a:cs typeface="Times New Roman" panose="02020603050405020304" charset="0"/>
              </a:rPr>
              <a:t>9.</a:t>
            </a:r>
            <a:r>
              <a:rPr lang="zh-CN" sz="3200" b="1">
                <a:solidFill>
                  <a:srgbClr val="401BC0"/>
                </a:solidFill>
                <a:ea typeface="宋体" panose="02010600030101010101" pitchFamily="2" charset="-122"/>
                <a:cs typeface="Times New Roman" panose="02020603050405020304" charset="0"/>
              </a:rPr>
              <a:t>A．文章开篇以善射之人必须拥有良弓和弓弦才能射中目标类比，说明建立功名也必须具备一定条件，然后才可以成功。</a:t>
            </a:r>
            <a:endParaRPr lang="zh-CN" altLang="en-US" sz="3200" b="1">
              <a:solidFill>
                <a:srgbClr val="401BC0"/>
              </a:solidFill>
              <a:ea typeface="宋体" panose="02010600030101010101" pitchFamily="2" charset="-122"/>
              <a:cs typeface="Times New Roman" panose="0202060305040502030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4" grpId="0"/>
      <p:bldP spid="4"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35915" y="0"/>
            <a:ext cx="11753215" cy="6985635"/>
          </a:xfrm>
          <a:prstGeom prst="rect">
            <a:avLst/>
          </a:prstGeom>
          <a:noFill/>
          <a:ln w="9525">
            <a:noFill/>
          </a:ln>
        </p:spPr>
        <p:txBody>
          <a:bodyPr wrap="square">
            <a:spAutoFit/>
          </a:bodyPr>
          <a:p>
            <a:pPr indent="266700"/>
            <a:r>
              <a:rPr lang="en-US" altLang="zh-CN" sz="2800" b="0">
                <a:solidFill>
                  <a:srgbClr val="000000"/>
                </a:solidFill>
                <a:ea typeface="楷体" panose="02010609060101010101" charset="-122"/>
              </a:rPr>
              <a:t>     </a:t>
            </a:r>
            <a:r>
              <a:rPr lang="zh-CN" sz="2800" b="0">
                <a:solidFill>
                  <a:srgbClr val="000000"/>
                </a:solidFill>
                <a:ea typeface="楷体" panose="02010609060101010101" charset="-122"/>
              </a:rPr>
              <a:t>宓子贱治亶父，恐鲁君之听谗人，而令己不得行其术也，将辞而行，请近吏二人于鲁君与之俱。至于亶父，邑吏皆朝。宓子贱令吏二人书。</a:t>
            </a:r>
            <a:r>
              <a:rPr lang="zh-CN" sz="2800" b="1">
                <a:effectLst>
                  <a:outerShdw blurRad="38100" dist="19050" dir="2700000" algn="tl" rotWithShape="0">
                    <a:schemeClr val="dk1">
                      <a:alpha val="40000"/>
                    </a:schemeClr>
                  </a:outerShdw>
                </a:effectLst>
                <a:ea typeface="楷体" panose="02010609060101010101" charset="-122"/>
              </a:rPr>
              <a:t>吏方将书，宓子贱从旁时掣摇其肘，吏书之不善，制宓子贱为之怒。吏甚患之，辞而请归</a:t>
            </a:r>
            <a:r>
              <a:rPr lang="zh-CN" sz="2800" b="0">
                <a:solidFill>
                  <a:srgbClr val="000000"/>
                </a:solidFill>
                <a:ea typeface="楷体" panose="02010609060101010101" charset="-122"/>
              </a:rPr>
              <a:t>。宓子贱曰：“子之书甚不善，子勉归矣！”二吏归报于君，曰：“宓子不可为书。”君曰：“何故？”吏对曰：“宓子使臣书，而时掣摇臣之肘，书恶而有甚怒，吏皆笑宓子。此臣所以辞而去也。”鲁君太息而叹曰：“宓子以此谏寡人之不肖也。寡</a:t>
            </a:r>
            <a:r>
              <a:rPr lang="zh-CN" sz="2800" b="0" u="sng">
                <a:solidFill>
                  <a:srgbClr val="000000"/>
                </a:solidFill>
                <a:ea typeface="楷体" panose="02010609060101010101" charset="-122"/>
              </a:rPr>
              <a:t>人之乱宓子，而今宓子不得行其术，必数有之矣。</a:t>
            </a:r>
            <a:r>
              <a:rPr lang="zh-CN" sz="2800" b="0">
                <a:solidFill>
                  <a:srgbClr val="000000"/>
                </a:solidFill>
                <a:ea typeface="楷体" panose="02010609060101010101" charset="-122"/>
              </a:rPr>
              <a:t>微二人，寡人几过。”遂发所爱，而令之亶父，告宓子曰：“自今以来，亶父非寡人之有也，子之有也。有传于亶父者，子决为之矣。五岁而言其要。”宓子敬诺，乃得行其术于亶父。</a:t>
            </a:r>
            <a:r>
              <a:rPr lang="zh-CN" sz="2800" b="1">
                <a:effectLst>
                  <a:outerShdw blurRad="38100" dist="19050" dir="2700000" algn="tl" rotWithShape="0">
                    <a:schemeClr val="dk1">
                      <a:alpha val="40000"/>
                    </a:schemeClr>
                  </a:outerShdw>
                </a:effectLst>
                <a:ea typeface="楷体" panose="02010609060101010101" charset="-122"/>
              </a:rPr>
              <a:t>三年，巫马旗短褐衣弊裘，而往观化于亶父，见夜渔者，得而舍之。巫马旗问焉，曰：“渔为得也。今子得而舍之，何也？”对曰：“宓子不欲人之取小鱼也。所舍者小鱼也。”巫马旗归，告孔子曰：“</a:t>
            </a:r>
            <a:r>
              <a:rPr lang="zh-CN" sz="2800" b="1" u="sng">
                <a:effectLst>
                  <a:outerShdw blurRad="38100" dist="19050" dir="2700000" algn="tl" rotWithShape="0">
                    <a:schemeClr val="dk1">
                      <a:alpha val="40000"/>
                    </a:schemeClr>
                  </a:outerShdw>
                </a:effectLst>
                <a:ea typeface="楷体" panose="02010609060101010101" charset="-122"/>
              </a:rPr>
              <a:t>宓子之德至矣</a:t>
            </a:r>
            <a:r>
              <a:rPr lang="zh-CN" sz="2800" b="0" u="sng">
                <a:solidFill>
                  <a:srgbClr val="000000"/>
                </a:solidFill>
                <a:ea typeface="楷体" panose="02010609060101010101" charset="-122"/>
              </a:rPr>
              <a:t>。使民暗行，若有严刑在旁。</a:t>
            </a:r>
            <a:r>
              <a:rPr lang="zh-CN" sz="2800" b="0">
                <a:solidFill>
                  <a:srgbClr val="000000"/>
                </a:solidFill>
                <a:ea typeface="楷体" panose="02010609060101010101" charset="-122"/>
              </a:rPr>
              <a:t>敢问密子何以至于此？”孔子曰：“丘尝与之言曰：‘诚乎此者刑乎彼。’宓子必行此术于亶父也。”夫宓子之得行此术也，鲁君后得之也。</a:t>
            </a:r>
            <a:endParaRPr lang="zh-CN" altLang="en-US" sz="2800" b="0">
              <a:solidFill>
                <a:srgbClr val="000000"/>
              </a:solidFill>
              <a:ea typeface="楷体" panose="02010609060101010101" charset="-122"/>
            </a:endParaRPr>
          </a:p>
        </p:txBody>
      </p:sp>
      <p:sp>
        <p:nvSpPr>
          <p:cNvPr id="4" name="矩形 3"/>
          <p:cNvSpPr/>
          <p:nvPr>
            <p:custDataLst>
              <p:tags r:id="rId1"/>
            </p:custDataLst>
          </p:nvPr>
        </p:nvSpPr>
        <p:spPr>
          <a:xfrm>
            <a:off x="1958975" y="1143635"/>
            <a:ext cx="4403090" cy="1158240"/>
          </a:xfrm>
          <a:prstGeom prst="rect">
            <a:avLst/>
          </a:prstGeom>
          <a:noFill/>
          <a:ln>
            <a:noFill/>
          </a:ln>
        </p:spPr>
        <p:txBody>
          <a:bodyPr wrap="none" rtlCol="0" anchor="t">
            <a:noAutofit/>
            <a:scene3d>
              <a:camera prst="orthographicFront"/>
              <a:lightRig rig="threePt" dir="t"/>
            </a:scene3d>
          </a:bodyPr>
          <a:p>
            <a:pPr algn="ctr"/>
            <a:r>
              <a:rPr lang="zh-CN" altLang="en-US" sz="3600" b="1">
                <a:solidFill>
                  <a:srgbClr val="401BC0"/>
                </a:solidFill>
                <a:effectLst>
                  <a:outerShdw blurRad="38100" dist="19050" dir="2700000" algn="tl" rotWithShape="0">
                    <a:schemeClr val="dk1">
                      <a:alpha val="40000"/>
                    </a:schemeClr>
                  </a:outerShdw>
                </a:effectLst>
              </a:rPr>
              <a:t>故意</a:t>
            </a:r>
            <a:r>
              <a:rPr lang="zh-CN" altLang="en-US" sz="3600" b="1">
                <a:solidFill>
                  <a:srgbClr val="401BC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≠假装</a:t>
            </a:r>
            <a:endParaRPr lang="zh-CN" altLang="en-US" sz="3600" b="1">
              <a:solidFill>
                <a:srgbClr val="401BC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437515" y="3429000"/>
            <a:ext cx="11224895" cy="953135"/>
          </a:xfrm>
          <a:prstGeom prst="rect">
            <a:avLst/>
          </a:prstGeom>
          <a:noFill/>
          <a:ln w="9525">
            <a:noFill/>
          </a:ln>
        </p:spPr>
        <p:txBody>
          <a:bodyPr wrap="square">
            <a:spAutoFit/>
            <a:scene3d>
              <a:camera prst="orthographicFront"/>
              <a:lightRig rig="threePt" dir="t"/>
            </a:scene3d>
          </a:bodyPr>
          <a:p>
            <a:pPr indent="0"/>
            <a:r>
              <a:rPr lang="en-US" altLang="zh-CN" sz="2800" b="1">
                <a:solidFill>
                  <a:srgbClr val="401BC0"/>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charset="0"/>
              </a:rPr>
              <a:t>9</a:t>
            </a:r>
            <a:r>
              <a:rPr lang="zh-CN" sz="2800" b="1">
                <a:solidFill>
                  <a:srgbClr val="401BC0"/>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charset="0"/>
              </a:rPr>
              <a:t>C．三年之后，巫马旗故意简装粗服暗地里到亶父去观察宓子贱施行教化的情况，并从人们捕鱼的行为中得到了答案。</a:t>
            </a:r>
            <a:endParaRPr lang="zh-CN" altLang="en-US" sz="2800" b="1">
              <a:solidFill>
                <a:srgbClr val="401BC0"/>
              </a:solidFill>
              <a:effectLst>
                <a:outerShdw blurRad="38100" dist="19050" dir="2700000" algn="tl" rotWithShape="0">
                  <a:schemeClr val="dk1">
                    <a:alpha val="40000"/>
                  </a:schemeClr>
                </a:outerShdw>
              </a:effectLst>
              <a:ea typeface="宋体" panose="02010600030101010101" pitchFamily="2" charset="-122"/>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UNIT_TABLE_BEAUTIFY" val="smartTable{59abec7f-27c6-4e99-bf62-1c2d877812ff}"/>
  <p:tag name="TABLE_ENDDRAG_ORIGIN_RECT" val="937*126"/>
  <p:tag name="TABLE_ENDDRAG_RECT" val="11*419*937*12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COMMONDATA" val="eyJoZGlkIjoiZDE3Yjg5NTU4OTY1ODU4NTk1OGQ0ZjJkMTVjYTVhODgifQ=="/>
  <p:tag name="KSO_WPP_MARK_KEY" val="c4fad88e-5c11-45d5-bdcd-19bf79edac4f"/>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11051</Words>
  <Application>WPS 演示</Application>
  <PresentationFormat>宽屏</PresentationFormat>
  <Paragraphs>291</Paragraphs>
  <Slides>32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Wingdings</vt:lpstr>
      <vt:lpstr>楷体</vt:lpstr>
      <vt:lpstr>Times New Roman</vt:lpstr>
      <vt:lpstr>微软雅黑</vt:lpstr>
      <vt:lpstr>Arial Unicode MS</vt:lpstr>
      <vt:lpstr>Calibri</vt:lpstr>
      <vt:lpstr>等线</vt:lpstr>
      <vt:lpstr>华文行楷</vt:lpstr>
      <vt:lpstr>Office 主题​​</vt:lpstr>
      <vt:lpstr>PowerPoint 演示文稿</vt:lpstr>
      <vt:lpstr>PowerPoint 演示文稿</vt:lpstr>
      <vt:lpstr>PowerPoint 演示文稿</vt:lpstr>
      <vt:lpstr>PowerPoint 演示文稿</vt:lpstr>
      <vt:lpstr>PowerPoint 演示文稿</vt:lpstr>
      <vt:lpstr>◆小说的标题意蕴丰富，请结合文本内容简要分析“大医”之“大”体现在何处。</vt:lpstr>
      <vt:lpstr>◆干将、莫邪铸剑十年不成，他们的女儿舍身跳下炉子才铸出神器，这是一段广为流传的故事。本文将名剑需用血来祭与张医生手术中不小心划伤自己的情节联系在一起，这有着怎样的用意？谈谈你的理解。</vt:lpstr>
      <vt:lpstr>PowerPoint 演示文稿</vt:lpstr>
      <vt:lpstr>PowerPoint 演示文稿</vt:lpstr>
      <vt:lpstr>PowerPoint 演示文稿</vt:lpstr>
      <vt:lpstr>11.宓子贱能把亶父治理好的原因有哪些？请简要概括。（3分）</vt:lpstr>
      <vt:lpstr>PowerPoint 演示文稿</vt:lpstr>
      <vt:lpstr>（2）近者道路传言，虎逸于柙，惊及圣躬。臣闻之，且骇且惧。</vt:lpstr>
      <vt:lpstr>PowerPoint 演示文稿</vt:lpstr>
      <vt:lpstr>PowerPoint 演示文稿</vt:lpstr>
      <vt:lpstr>PowerPoint 演示文稿</vt:lpstr>
      <vt:lpstr>17．南宋文学家周必大曾评价此诗“句句切题”，请以前三联为例，分析诗歌是如何切合“寒碧”的题意展开的。（6分）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seewo</cp:lastModifiedBy>
  <cp:revision>183</cp:revision>
  <dcterms:created xsi:type="dcterms:W3CDTF">2019-06-19T02:08:00Z</dcterms:created>
  <dcterms:modified xsi:type="dcterms:W3CDTF">2023-04-15T04:19:14Z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y fmtid="{D5CDD505-2E9C-101B-9397-08002B2CF9AE}" pid="3" name="ICV">
    <vt:lpwstr>D8252075958A4ECF9FDDA0FA7D80A36B_11</vt:lpwstr>
  </property>
</Properties>
</file>