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Override PartName="/customXml/itemProps19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6.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0" r:id="rId4"/>
    <p:sldId id="261" r:id="rId5"/>
    <p:sldId id="257" r:id="rId6"/>
    <p:sldId id="258" r:id="rId7"/>
    <p:sldId id="259" r:id="rId8"/>
    <p:sldId id="263" r:id="rId9"/>
    <p:sldId id="264" r:id="rId11"/>
    <p:sldId id="265" r:id="rId12"/>
    <p:sldId id="266" r:id="rId13"/>
    <p:sldId id="267" r:id="rId14"/>
    <p:sldId id="268" r:id="rId15"/>
    <p:sldId id="270" r:id="rId16"/>
    <p:sldId id="269" r:id="rId17"/>
    <p:sldId id="271" r:id="rId18"/>
    <p:sldId id="272" r:id="rId19"/>
    <p:sldId id="273" r:id="rId20"/>
    <p:sldId id="275" r:id="rId21"/>
    <p:sldId id="276" r:id="rId22"/>
    <p:sldId id="277" r:id="rId23"/>
    <p:sldId id="278" r:id="rId24"/>
    <p:sldId id="262" r:id="rId25"/>
    <p:sldId id="279" r:id="rId26"/>
    <p:sldId id="281" r:id="rId27"/>
    <p:sldId id="282" r:id="rId28"/>
    <p:sldId id="288" r:id="rId29"/>
    <p:sldId id="287" r:id="rId30"/>
    <p:sldId id="289" r:id="rId31"/>
    <p:sldId id="290" r:id="rId32"/>
    <p:sldId id="291" r:id="rId33"/>
    <p:sldId id="292" r:id="rId34"/>
    <p:sldId id="293" r:id="rId35"/>
    <p:sldId id="294" r:id="rId36"/>
    <p:sldId id="295" r:id="rId37"/>
    <p:sldId id="296" r:id="rId38"/>
    <p:sldId id="297" r:id="rId39"/>
    <p:sldId id="299" r:id="rId40"/>
    <p:sldId id="283" r:id="rId41"/>
    <p:sldId id="284" r:id="rId42"/>
    <p:sldId id="285" r:id="rId43"/>
    <p:sldId id="300" r:id="rId44"/>
    <p:sldId id="302" r:id="rId45"/>
    <p:sldId id="303" r:id="rId46"/>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 id="2" name="Lenovo User" initials="L" lastIdx="1" clrIdx="0"/>
  <p:cmAuthor id="3" name="Administrator" initials="A" lastIdx="1" clrIdx="2"/>
  <p:cmAuthor id="4" name="user" initials="u" lastIdx="2"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4012DFC-8463-4643-AA12-E8146D964042}" styleName="{1858bdec-0888-4f23-97dd-cf9ef9a29742}">
    <a:wholeTbl>
      <a:tcTxStyle>
        <a:fontRef idx="none">
          <a:prstClr val="black"/>
        </a:fontRef>
      </a:tcTxStyle>
      <a:tcStyle>
        <a:tcBdr/>
        <a:fill>
          <a:solidFill>
            <a:srgbClr val="FFFFFF"/>
          </a:solidFill>
        </a:fill>
      </a:tcStyle>
    </a:wholeTbl>
    <a:band2H>
      <a:tcTxStyle>
        <a:fontRef idx="none">
          <a:prstClr val="black"/>
        </a:fontRef>
      </a:tcTxStyle>
      <a:tcStyle>
        <a:tcBdr/>
        <a:fill>
          <a:solidFill>
            <a:srgbClr val="D2E9E1"/>
          </a:solidFill>
        </a:fill>
      </a:tcStyle>
    </a:band2H>
    <a:firstRow>
      <a:tcTxStyle>
        <a:fontRef idx="none">
          <a:prstClr val="black"/>
        </a:fontRef>
      </a:tcTxStyle>
      <a:tcStyle>
        <a:tcBdr/>
        <a:fill>
          <a:solidFill>
            <a:srgbClr val="D2E9E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gs" Target="tags/tag196.xml"/><Relationship Id="rId52" Type="http://schemas.openxmlformats.org/officeDocument/2006/relationships/customXml" Target="../customXml/item1.xml"/><Relationship Id="rId51" Type="http://schemas.openxmlformats.org/officeDocument/2006/relationships/customXmlProps" Target="../customXml/itemProps195.xml"/><Relationship Id="rId50" Type="http://schemas.openxmlformats.org/officeDocument/2006/relationships/commentAuthors" Target="commentAuthors.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p:sp>
        <p:nvSpPr>
          <p:cNvPr id="1048665" name="幻灯片图像占位符 1"/>
          <p:cNvSpPr>
            <a:spLocks noGrp="1" noRot="1" noChangeAspect="1" noTextEdit="1"/>
          </p:cNvSpPr>
          <p:nvPr>
            <p:ph type="sldImg"/>
          </p:nvPr>
        </p:nvSpPr>
        <p:spPr>
          <a:ln>
            <a:solidFill>
              <a:srgbClr val="000000"/>
            </a:solidFill>
            <a:miter/>
          </a:ln>
        </p:spPr>
      </p:sp>
      <p:sp>
        <p:nvSpPr>
          <p:cNvPr id="1048666"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p:sp>
        <p:nvSpPr>
          <p:cNvPr id="1048689" name="幻灯片图像占位符 1"/>
          <p:cNvSpPr>
            <a:spLocks noGrp="1" noRot="1" noChangeAspect="1" noTextEdit="1"/>
          </p:cNvSpPr>
          <p:nvPr>
            <p:ph type="sldImg"/>
          </p:nvPr>
        </p:nvSpPr>
        <p:spPr>
          <a:ln>
            <a:solidFill>
              <a:srgbClr val="000000"/>
            </a:solidFill>
            <a:miter/>
          </a:ln>
        </p:spPr>
      </p:sp>
      <p:sp>
        <p:nvSpPr>
          <p:cNvPr id="104869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9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p:sp>
        <p:nvSpPr>
          <p:cNvPr id="1048693" name="幻灯片图像占位符 1"/>
          <p:cNvSpPr>
            <a:spLocks noGrp="1" noRot="1" noChangeAspect="1" noTextEdit="1"/>
          </p:cNvSpPr>
          <p:nvPr>
            <p:ph type="sldImg"/>
          </p:nvPr>
        </p:nvSpPr>
        <p:spPr>
          <a:ln>
            <a:solidFill>
              <a:srgbClr val="000000"/>
            </a:solidFill>
            <a:miter/>
          </a:ln>
        </p:spPr>
      </p:sp>
      <p:sp>
        <p:nvSpPr>
          <p:cNvPr id="1048694"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9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p:sp>
        <p:nvSpPr>
          <p:cNvPr id="1048699" name="幻灯片图像占位符 1"/>
          <p:cNvSpPr>
            <a:spLocks noGrp="1" noRot="1" noChangeAspect="1" noTextEdit="1"/>
          </p:cNvSpPr>
          <p:nvPr>
            <p:ph type="sldImg"/>
          </p:nvPr>
        </p:nvSpPr>
        <p:spPr>
          <a:ln>
            <a:solidFill>
              <a:srgbClr val="000000"/>
            </a:solidFill>
            <a:miter/>
          </a:ln>
        </p:spPr>
      </p:sp>
      <p:sp>
        <p:nvSpPr>
          <p:cNvPr id="104870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70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p:sp>
        <p:nvSpPr>
          <p:cNvPr id="1048706" name="幻灯片图像占位符 1"/>
          <p:cNvSpPr>
            <a:spLocks noGrp="1" noRot="1" noChangeAspect="1" noTextEdit="1"/>
          </p:cNvSpPr>
          <p:nvPr>
            <p:ph type="sldImg"/>
          </p:nvPr>
        </p:nvSpPr>
        <p:spPr>
          <a:ln>
            <a:solidFill>
              <a:srgbClr val="000000"/>
            </a:solidFill>
            <a:miter/>
          </a:ln>
        </p:spPr>
      </p:sp>
      <p:sp>
        <p:nvSpPr>
          <p:cNvPr id="1048707"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708"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p:sp>
        <p:nvSpPr>
          <p:cNvPr id="1048713" name="幻灯片图像占位符 1"/>
          <p:cNvSpPr>
            <a:spLocks noGrp="1" noRot="1" noChangeAspect="1" noTextEdit="1"/>
          </p:cNvSpPr>
          <p:nvPr>
            <p:ph type="sldImg"/>
          </p:nvPr>
        </p:nvSpPr>
        <p:spPr>
          <a:ln>
            <a:solidFill>
              <a:srgbClr val="000000"/>
            </a:solidFill>
            <a:miter/>
          </a:ln>
        </p:spPr>
      </p:sp>
      <p:sp>
        <p:nvSpPr>
          <p:cNvPr id="1048714"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71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p:sp>
        <p:nvSpPr>
          <p:cNvPr id="1048699" name="幻灯片图像占位符 1"/>
          <p:cNvSpPr>
            <a:spLocks noGrp="1" noRot="1" noChangeAspect="1" noTextEdit="1"/>
          </p:cNvSpPr>
          <p:nvPr>
            <p:ph type="sldImg"/>
          </p:nvPr>
        </p:nvSpPr>
        <p:spPr>
          <a:ln>
            <a:solidFill>
              <a:srgbClr val="000000"/>
            </a:solidFill>
            <a:miter/>
          </a:ln>
        </p:spPr>
      </p:sp>
      <p:sp>
        <p:nvSpPr>
          <p:cNvPr id="104870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70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p:sp>
        <p:nvSpPr>
          <p:cNvPr id="1048608" name="幻灯片图像占位符 1"/>
          <p:cNvSpPr>
            <a:spLocks noGrp="1" noRot="1" noChangeAspect="1" noTextEdit="1"/>
          </p:cNvSpPr>
          <p:nvPr>
            <p:ph type="sldImg"/>
          </p:nvPr>
        </p:nvSpPr>
        <p:spPr>
          <a:ln>
            <a:solidFill>
              <a:srgbClr val="000000"/>
            </a:solidFill>
            <a:miter/>
          </a:ln>
        </p:spPr>
      </p:sp>
      <p:sp>
        <p:nvSpPr>
          <p:cNvPr id="1048609"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10"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p:sp>
        <p:nvSpPr>
          <p:cNvPr id="1048608" name="幻灯片图像占位符 1"/>
          <p:cNvSpPr>
            <a:spLocks noGrp="1" noRot="1" noChangeAspect="1" noTextEdit="1"/>
          </p:cNvSpPr>
          <p:nvPr>
            <p:ph type="sldImg"/>
          </p:nvPr>
        </p:nvSpPr>
        <p:spPr>
          <a:ln>
            <a:solidFill>
              <a:srgbClr val="000000"/>
            </a:solidFill>
            <a:miter/>
          </a:ln>
        </p:spPr>
      </p:sp>
      <p:sp>
        <p:nvSpPr>
          <p:cNvPr id="1048609"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10"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p:sp>
        <p:nvSpPr>
          <p:cNvPr id="1048623" name="幻灯片图像占位符 1"/>
          <p:cNvSpPr>
            <a:spLocks noGrp="1" noRot="1" noChangeAspect="1" noTextEdit="1"/>
          </p:cNvSpPr>
          <p:nvPr>
            <p:ph type="sldImg"/>
          </p:nvPr>
        </p:nvSpPr>
        <p:spPr>
          <a:ln>
            <a:solidFill>
              <a:srgbClr val="000000"/>
            </a:solidFill>
            <a:miter/>
          </a:ln>
        </p:spPr>
      </p:sp>
      <p:sp>
        <p:nvSpPr>
          <p:cNvPr id="1048624"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2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p:sp>
        <p:nvSpPr>
          <p:cNvPr id="1048623" name="幻灯片图像占位符 1"/>
          <p:cNvSpPr>
            <a:spLocks noGrp="1" noRot="1" noChangeAspect="1" noTextEdit="1"/>
          </p:cNvSpPr>
          <p:nvPr>
            <p:ph type="sldImg"/>
          </p:nvPr>
        </p:nvSpPr>
        <p:spPr>
          <a:ln>
            <a:solidFill>
              <a:srgbClr val="000000"/>
            </a:solidFill>
            <a:miter/>
          </a:ln>
        </p:spPr>
      </p:sp>
      <p:sp>
        <p:nvSpPr>
          <p:cNvPr id="1048624"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2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p:sp>
        <p:nvSpPr>
          <p:cNvPr id="1048637" name="幻灯片图像占位符 1"/>
          <p:cNvSpPr>
            <a:spLocks noGrp="1" noRot="1" noChangeAspect="1" noTextEdit="1"/>
          </p:cNvSpPr>
          <p:nvPr>
            <p:ph type="sldImg"/>
          </p:nvPr>
        </p:nvSpPr>
        <p:spPr>
          <a:ln>
            <a:solidFill>
              <a:srgbClr val="000000"/>
            </a:solidFill>
            <a:miter/>
          </a:ln>
        </p:spPr>
      </p:sp>
      <p:sp>
        <p:nvSpPr>
          <p:cNvPr id="1048638"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3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p:sp>
        <p:nvSpPr>
          <p:cNvPr id="1048649" name="幻灯片图像占位符 1"/>
          <p:cNvSpPr>
            <a:spLocks noGrp="1" noRot="1" noChangeAspect="1" noTextEdit="1"/>
          </p:cNvSpPr>
          <p:nvPr>
            <p:ph type="sldImg"/>
          </p:nvPr>
        </p:nvSpPr>
        <p:spPr>
          <a:ln>
            <a:solidFill>
              <a:srgbClr val="000000"/>
            </a:solidFill>
            <a:miter/>
          </a:ln>
        </p:spPr>
      </p:sp>
      <p:sp>
        <p:nvSpPr>
          <p:cNvPr id="104865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4865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39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6" cy="5853113"/>
          </a:xfrm>
          <a:prstGeom prst="rect">
            <a:avLst/>
          </a:prstGeom>
        </p:spPr>
        <p:txBody>
          <a:bodyPr/>
          <a:lstStyle>
            <a:lvl1pPr>
              <a:defRPr sz="3790"/>
            </a:lvl1pPr>
            <a:lvl2pPr>
              <a:defRPr sz="3290"/>
            </a:lvl2pPr>
            <a:lvl3pPr>
              <a:defRPr sz="2890"/>
            </a:lvl3pPr>
            <a:lvl4pPr>
              <a:defRPr sz="2395"/>
            </a:lvl4pPr>
            <a:lvl5pPr>
              <a:defRPr sz="2395"/>
            </a:lvl5pPr>
            <a:lvl6pPr>
              <a:defRPr sz="2395"/>
            </a:lvl6pPr>
            <a:lvl7pPr>
              <a:defRPr sz="2395"/>
            </a:lvl7pPr>
            <a:lvl8pPr>
              <a:defRPr sz="2395"/>
            </a:lvl8pPr>
            <a:lvl9pPr>
              <a:defRPr sz="239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1"/>
            <a:ext cx="4011084" cy="4691063"/>
          </a:xfrm>
          <a:prstGeom prst="rect">
            <a:avLst/>
          </a:prstGeom>
        </p:spPr>
        <p:txBody>
          <a:bodyPr/>
          <a:lstStyle>
            <a:lvl1pPr marL="0" indent="0">
              <a:buNone/>
              <a:defRPr sz="1695"/>
            </a:lvl1pPr>
            <a:lvl2pPr marL="542925" indent="0">
              <a:buNone/>
              <a:defRPr sz="1395"/>
            </a:lvl2pPr>
            <a:lvl3pPr marL="1085215" indent="0">
              <a:buNone/>
              <a:defRPr sz="1195"/>
            </a:lvl3pPr>
            <a:lvl4pPr marL="1628140" indent="0">
              <a:buNone/>
              <a:defRPr sz="1095"/>
            </a:lvl4pPr>
            <a:lvl5pPr marL="2171065" indent="0">
              <a:buNone/>
              <a:defRPr sz="1095"/>
            </a:lvl5pPr>
            <a:lvl6pPr marL="2713355" indent="0">
              <a:buNone/>
              <a:defRPr sz="1095"/>
            </a:lvl6pPr>
            <a:lvl7pPr marL="3256280" indent="0">
              <a:buNone/>
              <a:defRPr sz="1095"/>
            </a:lvl7pPr>
            <a:lvl8pPr marL="3798570" indent="0">
              <a:buNone/>
              <a:defRPr sz="1095"/>
            </a:lvl8pPr>
            <a:lvl9pPr marL="4341495" indent="0">
              <a:buNone/>
              <a:defRPr sz="109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9A3921CC-A671-4B05-B5C9-155ACCCA953F}"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a:xfrm>
            <a:off x="4165601" y="6356350"/>
            <a:ext cx="3860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737600" y="6356350"/>
            <a:ext cx="2844800" cy="365125"/>
          </a:xfrm>
          <a:prstGeom prst="rect">
            <a:avLst/>
          </a:prstGeom>
        </p:spPr>
        <p:txBody>
          <a:bodyPr/>
          <a:lstStyle/>
          <a:p>
            <a:fld id="{426BC6FC-447A-4EF2-8938-CB1DF91CEF13}"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notesSlide" Target="../notesSlides/notesSlide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tags" Target="../tags/tag10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tags" Target="../tags/tag109.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0" Type="http://schemas.openxmlformats.org/officeDocument/2006/relationships/notesSlide" Target="../notesSlides/notesSlide11.xml"/><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5.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tags" Target="../tags/tag131.xml"/></Relationships>
</file>

<file path=ppt/slides/_rels/slide26.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2" Type="http://schemas.openxmlformats.org/officeDocument/2006/relationships/slideLayout" Target="../slideLayouts/slideLayout13.xml"/><Relationship Id="rId11" Type="http://schemas.openxmlformats.org/officeDocument/2006/relationships/image" Target="../media/image5.png"/><Relationship Id="rId10" Type="http://schemas.openxmlformats.org/officeDocument/2006/relationships/tags" Target="../tags/tag142.xml"/><Relationship Id="rId1" Type="http://schemas.openxmlformats.org/officeDocument/2006/relationships/tags" Target="../tags/tag133.xml"/></Relationships>
</file>

<file path=ppt/slides/_rels/slide27.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3" Type="http://schemas.openxmlformats.org/officeDocument/2006/relationships/slideLayout" Target="../slideLayouts/slideLayout2.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_rels/slide28.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4" Type="http://schemas.openxmlformats.org/officeDocument/2006/relationships/slideLayout" Target="../slideLayouts/slideLayout2.xml"/><Relationship Id="rId23" Type="http://schemas.openxmlformats.org/officeDocument/2006/relationships/tags" Target="../tags/tag177.xml"/><Relationship Id="rId22" Type="http://schemas.openxmlformats.org/officeDocument/2006/relationships/tags" Target="../tags/tag176.xml"/><Relationship Id="rId21" Type="http://schemas.openxmlformats.org/officeDocument/2006/relationships/tags" Target="../tags/tag175.xml"/><Relationship Id="rId20" Type="http://schemas.openxmlformats.org/officeDocument/2006/relationships/tags" Target="../tags/tag174.xml"/><Relationship Id="rId2" Type="http://schemas.openxmlformats.org/officeDocument/2006/relationships/tags" Target="../tags/tag156.xml"/><Relationship Id="rId19" Type="http://schemas.openxmlformats.org/officeDocument/2006/relationships/tags" Target="../tags/tag173.xml"/><Relationship Id="rId18" Type="http://schemas.openxmlformats.org/officeDocument/2006/relationships/tags" Target="../tags/tag172.xml"/><Relationship Id="rId17" Type="http://schemas.openxmlformats.org/officeDocument/2006/relationships/tags" Target="../tags/tag171.xml"/><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tags" Target="../tags/tag15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1.xml"/><Relationship Id="rId1" Type="http://schemas.openxmlformats.org/officeDocument/2006/relationships/tags" Target="../tags/tag18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1.png"/><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7.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3.xml"/><Relationship Id="rId2" Type="http://schemas.openxmlformats.org/officeDocument/2006/relationships/image" Target="../media/image5.png"/><Relationship Id="rId1" Type="http://schemas.openxmlformats.org/officeDocument/2006/relationships/tags" Target="../tags/tag19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3" Type="http://schemas.openxmlformats.org/officeDocument/2006/relationships/notesSlide" Target="../notesSlides/notesSlide1.xml"/><Relationship Id="rId12" Type="http://schemas.openxmlformats.org/officeDocument/2006/relationships/slideLayout" Target="../slideLayouts/slideLayout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p:txBody>
          <a:bodyPr/>
          <a:p>
            <a:endParaRPr lang="zh-CN" altLang="en-US"/>
          </a:p>
        </p:txBody>
      </p:sp>
      <p:sp>
        <p:nvSpPr>
          <p:cNvPr id="1048587" name="文本框 1"/>
          <p:cNvSpPr txBox="1"/>
          <p:nvPr>
            <p:custDataLst>
              <p:tags r:id="rId2"/>
            </p:custDataLst>
          </p:nvPr>
        </p:nvSpPr>
        <p:spPr>
          <a:xfrm>
            <a:off x="810377" y="1124451"/>
            <a:ext cx="11381509" cy="5507990"/>
          </a:xfrm>
          <a:prstGeom prst="rect">
            <a:avLst/>
          </a:prstGeom>
          <a:noFill/>
        </p:spPr>
        <p:txBody>
          <a:bodyPr wrap="square">
            <a:spAutoFit/>
          </a:bodyPr>
          <a:p>
            <a:pPr algn="ctr"/>
            <a:r>
              <a:rPr lang="zh-CN" altLang="en-US" sz="8800" dirty="0">
                <a:solidFill>
                  <a:srgbClr val="FF0000"/>
                </a:solidFill>
                <a:latin typeface="汉仪程行简" panose="00020600040101010101" charset="-122"/>
                <a:ea typeface="汉仪程行简" panose="00020600040101010101" charset="-122"/>
                <a:cs typeface="汉仪程行简" panose="00020600040101010101" charset="-122"/>
              </a:rPr>
              <a:t>深圳二模</a:t>
            </a:r>
            <a:r>
              <a:rPr lang="zh-CN" altLang="en-US" sz="8800" dirty="0">
                <a:solidFill>
                  <a:srgbClr val="FF0000"/>
                </a:solidFill>
                <a:latin typeface="汉仪程行简" panose="00020600040101010101" charset="-122"/>
                <a:ea typeface="汉仪程行简" panose="00020600040101010101" charset="-122"/>
                <a:cs typeface="汉仪程行简" panose="00020600040101010101" charset="-122"/>
              </a:rPr>
              <a:t>讲评</a:t>
            </a:r>
            <a:endParaRPr lang="zh-CN" altLang="en-US" sz="8800" dirty="0">
              <a:solidFill>
                <a:srgbClr val="FF0000"/>
              </a:solidFill>
              <a:latin typeface="汉仪程行简" panose="00020600040101010101" charset="-122"/>
              <a:ea typeface="汉仪程行简" panose="00020600040101010101" charset="-122"/>
              <a:cs typeface="汉仪程行简" panose="00020600040101010101" charset="-122"/>
            </a:endParaRPr>
          </a:p>
          <a:p>
            <a:pPr algn="ctr"/>
            <a:endParaRPr lang="en-US" altLang="zh-CN" sz="8800" dirty="0">
              <a:latin typeface="+mn-ea"/>
            </a:endParaRPr>
          </a:p>
          <a:p>
            <a:pPr algn="ctr"/>
            <a:r>
              <a:rPr lang="zh-CN" sz="8800" dirty="0">
                <a:latin typeface="汉仪程行简" panose="00020600040101010101" charset="-122"/>
                <a:ea typeface="汉仪程行简" panose="00020600040101010101" charset="-122"/>
                <a:cs typeface="汉仪程行简" panose="00020600040101010101" charset="-122"/>
                <a:sym typeface="+mn-ea"/>
              </a:rPr>
              <a:t>2023.</a:t>
            </a:r>
            <a:r>
              <a:rPr lang="en-US" altLang="zh-CN" sz="8800" dirty="0">
                <a:latin typeface="汉仪程行简" panose="00020600040101010101" charset="-122"/>
                <a:ea typeface="汉仪程行简" panose="00020600040101010101" charset="-122"/>
                <a:cs typeface="汉仪程行简" panose="00020600040101010101" charset="-122"/>
                <a:sym typeface="+mn-ea"/>
              </a:rPr>
              <a:t>5</a:t>
            </a:r>
            <a:r>
              <a:rPr lang="zh-CN" sz="8800" dirty="0">
                <a:latin typeface="汉仪程行简" panose="00020600040101010101" charset="-122"/>
                <a:ea typeface="汉仪程行简" panose="00020600040101010101" charset="-122"/>
                <a:cs typeface="汉仪程行简" panose="00020600040101010101" charset="-122"/>
                <a:sym typeface="+mn-ea"/>
              </a:rPr>
              <a:t>.</a:t>
            </a:r>
            <a:r>
              <a:rPr lang="en-US" altLang="zh-CN" sz="8800" dirty="0">
                <a:latin typeface="汉仪程行简" panose="00020600040101010101" charset="-122"/>
                <a:ea typeface="汉仪程行简" panose="00020600040101010101" charset="-122"/>
                <a:cs typeface="汉仪程行简" panose="00020600040101010101" charset="-122"/>
                <a:sym typeface="+mn-ea"/>
              </a:rPr>
              <a:t>2</a:t>
            </a:r>
            <a:endParaRPr lang="en-US" altLang="zh-CN" sz="8800" b="1" dirty="0">
              <a:latin typeface="汉仪程行简" panose="00020600040101010101" charset="-122"/>
              <a:ea typeface="汉仪程行简" panose="00020600040101010101" charset="-122"/>
              <a:cs typeface="汉仪程行简" panose="00020600040101010101" charset="-122"/>
              <a:sym typeface="+mn-ea"/>
            </a:endParaRPr>
          </a:p>
          <a:p>
            <a:pPr algn="ctr"/>
            <a:r>
              <a:rPr lang="en-US" altLang="zh-CN" sz="8800" dirty="0">
                <a:latin typeface="+mn-ea"/>
              </a:rPr>
              <a:t>                                         </a:t>
            </a:r>
            <a:endParaRPr lang="en-US" altLang="zh-CN" sz="8800" b="1" dirty="0">
              <a:latin typeface="汉仪程行简" panose="00020600040101010101" charset="-122"/>
              <a:ea typeface="汉仪程行简" panose="00020600040101010101" charset="-122"/>
              <a:cs typeface="汉仪程行简" panose="00020600040101010101" charset="-122"/>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07671" y="405170"/>
            <a:ext cx="11489365" cy="2547894"/>
          </a:xfrm>
        </p:spPr>
        <p:txBody>
          <a:bodyPr>
            <a:normAutofit lnSpcReduction="10000"/>
          </a:bodyPr>
          <a:lstStyle/>
          <a:p>
            <a:pPr indent="0" algn="just" fontAlgn="auto">
              <a:lnSpc>
                <a:spcPct val="100000"/>
              </a:lnSpc>
              <a:spcAft>
                <a:spcPts val="1000"/>
              </a:spcAft>
              <a:buNone/>
            </a:pPr>
            <a:r>
              <a:rPr sz="2000" b="1" dirty="0">
                <a:solidFill>
                  <a:srgbClr val="FF0000"/>
                </a:solidFill>
                <a:latin typeface="宋体" panose="02010600030101010101" pitchFamily="2" charset="-122"/>
              </a:rPr>
              <a:t>2022年新高考1卷</a:t>
            </a:r>
            <a:r>
              <a:rPr lang="zh-CN" altLang="en-US" sz="2000" b="1" dirty="0">
                <a:solidFill>
                  <a:srgbClr val="FF0000"/>
                </a:solidFill>
                <a:latin typeface="宋体" panose="02010600030101010101" pitchFamily="2" charset="-122"/>
              </a:rPr>
              <a:t>）</a:t>
            </a:r>
            <a:r>
              <a:rPr lang="en-US" altLang="zh-CN" sz="2000" b="1">
                <a:latin typeface="宋体" panose="02010600030101010101" pitchFamily="2" charset="-122"/>
                <a:sym typeface="+mn-ea"/>
              </a:rPr>
              <a:t>5.如何推动中国古典诗论的“创造性转化、创新性发展”？请结合材料谈谈你的看法。（4分）</a:t>
            </a:r>
            <a:endParaRPr lang="en-US" altLang="zh-CN" sz="2000" b="1">
              <a:latin typeface="宋体" panose="02010600030101010101" pitchFamily="2" charset="-122"/>
              <a:sym typeface="+mn-ea"/>
            </a:endParaRPr>
          </a:p>
          <a:p>
            <a:pPr indent="0" algn="just" fontAlgn="auto">
              <a:lnSpc>
                <a:spcPct val="100000"/>
              </a:lnSpc>
              <a:spcAft>
                <a:spcPts val="1000"/>
              </a:spcAft>
              <a:buNone/>
            </a:pPr>
            <a:r>
              <a:rPr lang="zh-CN" altLang="en-US" sz="2400" b="1">
                <a:solidFill>
                  <a:srgbClr val="FF0000"/>
                </a:solidFill>
                <a:latin typeface="宋体" panose="02010600030101010101" pitchFamily="2" charset="-122"/>
                <a:ea typeface="宋体" panose="02010600030101010101" pitchFamily="2" charset="-122"/>
                <a:sym typeface="+mn-ea"/>
              </a:rPr>
              <a:t>【参考答案】①复兴中华传统文化。建立的强大的中华文化传统，固本健体才可以消化吸收了四方异域的文化，借以繁荣本民族文化。②与时俱进。当代社会让世界村的居民们多少都进入了一个更复杂的感性与知性世界，中国诗歌也相应地在寻找与之相当的艺术形式，主要是诗歌语言、内在结构、外在形态。③借鉴世界优秀文化，外为中用。</a:t>
            </a:r>
            <a:endParaRPr lang="zh-CN" altLang="en-US" sz="2400" b="1" dirty="0">
              <a:solidFill>
                <a:srgbClr val="FF0000"/>
              </a:solidFill>
              <a:latin typeface="宋体" panose="02010600030101010101" pitchFamily="2" charset="-122"/>
              <a:ea typeface="宋体" panose="02010600030101010101" pitchFamily="2" charset="-122"/>
              <a:sym typeface="+mn-ea"/>
            </a:endParaRPr>
          </a:p>
        </p:txBody>
      </p:sp>
      <p:sp>
        <p:nvSpPr>
          <p:cNvPr id="5" name="流程图: 过程 4"/>
          <p:cNvSpPr/>
          <p:nvPr/>
        </p:nvSpPr>
        <p:spPr>
          <a:xfrm>
            <a:off x="293674" y="412292"/>
            <a:ext cx="11632982" cy="2442240"/>
          </a:xfrm>
          <a:prstGeom prst="flowChartProcess">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45487" rtlCol="0" anchor="ctr"/>
          <a:lstStyle/>
          <a:p>
            <a:pPr algn="ctr"/>
            <a:endParaRPr lang="zh-CN" altLang="en-US" sz="2295">
              <a:solidFill>
                <a:prstClr val="white"/>
              </a:solidFill>
            </a:endParaRPr>
          </a:p>
        </p:txBody>
      </p:sp>
      <p:sp>
        <p:nvSpPr>
          <p:cNvPr id="6" name="流程图: 过程 5"/>
          <p:cNvSpPr/>
          <p:nvPr/>
        </p:nvSpPr>
        <p:spPr>
          <a:xfrm>
            <a:off x="337614" y="3020025"/>
            <a:ext cx="11632982" cy="3589981"/>
          </a:xfrm>
          <a:prstGeom prst="flowChartProcess">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45487" rtlCol="0" anchor="ctr"/>
          <a:lstStyle/>
          <a:p>
            <a:pPr algn="ctr"/>
            <a:endParaRPr lang="zh-CN" altLang="en-US" sz="2295">
              <a:solidFill>
                <a:prstClr val="white"/>
              </a:solidFill>
            </a:endParaRPr>
          </a:p>
        </p:txBody>
      </p:sp>
      <p:sp>
        <p:nvSpPr>
          <p:cNvPr id="14" name="文本框 13"/>
          <p:cNvSpPr txBox="1"/>
          <p:nvPr/>
        </p:nvSpPr>
        <p:spPr>
          <a:xfrm>
            <a:off x="378073" y="2869879"/>
            <a:ext cx="11464184" cy="4379595"/>
          </a:xfrm>
          <a:prstGeom prst="rect">
            <a:avLst/>
          </a:prstGeom>
          <a:noFill/>
        </p:spPr>
        <p:txBody>
          <a:bodyPr wrap="square">
            <a:spAutoFit/>
          </a:bodyPr>
          <a:lstStyle/>
          <a:p>
            <a:pPr algn="l">
              <a:lnSpc>
                <a:spcPts val="3040"/>
              </a:lnSpc>
            </a:pPr>
            <a:r>
              <a:rPr lang="en-US" altLang="zh-CN" sz="2000" b="1">
                <a:latin typeface="宋体" panose="02010600030101010101" pitchFamily="2" charset="-122"/>
                <a:sym typeface="+mn-ea"/>
              </a:rPr>
              <a:t>5.近期，国内部分C刊发表声明：隐瞒ChatGPT使用情况将被退稿或撤稿。这种做法是否合理? 请结合材料，谈谈你对这一事件的看法。（4分）</a:t>
            </a:r>
            <a:endParaRPr lang="en-US" altLang="zh-CN" sz="2000" b="1">
              <a:latin typeface="宋体" panose="02010600030101010101" pitchFamily="2" charset="-122"/>
              <a:sym typeface="+mn-ea"/>
            </a:endParaRPr>
          </a:p>
          <a:p>
            <a:pPr algn="l">
              <a:lnSpc>
                <a:spcPts val="304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【参考答案】看法:合理。（1分）</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ts val="304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理由:①ChatGPT依托海量数据库信息存在,生成的文本有泄露信息的风险,也可能会导致侵权。 </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ts val="304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②ChatGPT生成的文本有提供虚假信息的隐患,也会助长学术欺诈行为。</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ts val="304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③ChatGPT生成的文本不具有自己的思想和创新，很难构成受著作权法保护的作品。</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ts val="304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（学生如果回答不合理，从只是合理使用ChatGPT,如广泛搜寻海量信息,或者多角度对ChatGPT进行问询,给自己写文章提供一种思路启发等方面,并没有照搬它的成果这些角度回答,言之成理,也可酌情给分。）</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ts val="3040"/>
              </a:lnSpc>
            </a:pPr>
            <a:endPar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293370" y="5715"/>
            <a:ext cx="2136140" cy="33210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107700" rtlCol="0" anchor="ctr"/>
          <a:lstStyle/>
          <a:p>
            <a:pPr algn="ctr"/>
            <a:r>
              <a:rPr lang="zh-CN" altLang="en-US" sz="2400" b="1" dirty="0" smtClean="0">
                <a:solidFill>
                  <a:schemeClr val="bg1"/>
                </a:solidFill>
                <a:latin typeface="仿宋" panose="02010609060101010101" pitchFamily="49" charset="-122"/>
                <a:ea typeface="仿宋" panose="02010609060101010101" pitchFamily="49" charset="-122"/>
              </a:rPr>
              <a:t>高考链接</a:t>
            </a:r>
            <a:endParaRPr lang="zh-CN" altLang="en-US" sz="2400" b="1" dirty="0" smtClean="0">
              <a:solidFill>
                <a:schemeClr val="bg1"/>
              </a:solidFill>
              <a:latin typeface="仿宋" panose="02010609060101010101" pitchFamily="49" charset="-122"/>
              <a:ea typeface="仿宋" panose="02010609060101010101" pitchFamily="49"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77253" y="6324899"/>
            <a:ext cx="553654" cy="4982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p:grpSp>
        <p:nvGrpSpPr>
          <p:cNvPr id="3" name="稻壳优创意 1"/>
          <p:cNvGrpSpPr/>
          <p:nvPr/>
        </p:nvGrpSpPr>
        <p:grpSpPr>
          <a:xfrm>
            <a:off x="594843" y="1720126"/>
            <a:ext cx="2166473" cy="2152949"/>
            <a:chOff x="1693" y="4556"/>
            <a:chExt cx="3418" cy="3397"/>
          </a:xfrm>
        </p:grpSpPr>
        <p:cxnSp>
          <p:nvCxnSpPr>
            <p:cNvPr id="4" name="稻壳优创意 1-1"/>
            <p:cNvCxnSpPr/>
            <p:nvPr>
              <p:custDataLst>
                <p:tags r:id="rId1"/>
              </p:custDataLst>
            </p:nvPr>
          </p:nvCxnSpPr>
          <p:spPr>
            <a:xfrm>
              <a:off x="2907" y="5268"/>
              <a:ext cx="0" cy="2608"/>
            </a:xfrm>
            <a:prstGeom prst="line">
              <a:avLst/>
            </a:prstGeom>
            <a:noFill/>
            <a:ln w="9525" cap="flat" cmpd="sng" algn="ctr">
              <a:solidFill>
                <a:srgbClr val="002060"/>
              </a:solidFill>
              <a:prstDash val="solid"/>
            </a:ln>
            <a:effectLst/>
          </p:spPr>
        </p:cxnSp>
        <p:grpSp>
          <p:nvGrpSpPr>
            <p:cNvPr id="5" name="组合 4"/>
            <p:cNvGrpSpPr/>
            <p:nvPr/>
          </p:nvGrpSpPr>
          <p:grpSpPr>
            <a:xfrm>
              <a:off x="1693" y="4556"/>
              <a:ext cx="3418" cy="3397"/>
              <a:chOff x="1693" y="4556"/>
              <a:chExt cx="3418" cy="3397"/>
            </a:xfrm>
          </p:grpSpPr>
          <p:grpSp>
            <p:nvGrpSpPr>
              <p:cNvPr id="6" name="组合 5"/>
              <p:cNvGrpSpPr/>
              <p:nvPr/>
            </p:nvGrpSpPr>
            <p:grpSpPr>
              <a:xfrm>
                <a:off x="1693" y="4556"/>
                <a:ext cx="3418" cy="767"/>
                <a:chOff x="1693" y="4930"/>
                <a:chExt cx="3418" cy="767"/>
              </a:xfrm>
            </p:grpSpPr>
            <p:sp>
              <p:nvSpPr>
                <p:cNvPr id="10" name="稻壳优创意 1-2"/>
                <p:cNvSpPr/>
                <p:nvPr>
                  <p:custDataLst>
                    <p:tags r:id="rId2"/>
                  </p:custDataLst>
                </p:nvPr>
              </p:nvSpPr>
              <p:spPr>
                <a:xfrm>
                  <a:off x="1693" y="4930"/>
                  <a:ext cx="2428" cy="767"/>
                </a:xfrm>
                <a:prstGeom prst="roundRect">
                  <a:avLst>
                    <a:gd name="adj" fmla="val 50000"/>
                  </a:avLst>
                </a:prstGeom>
                <a:solidFill>
                  <a:srgbClr val="D9D9D9"/>
                </a:solidFill>
              </p:spPr>
              <p:txBody>
                <a:bodyPr wrap="square" rtlCol="0" anchor="ctr" anchorCtr="1">
                  <a:noAutofit/>
                </a:bodyPr>
                <a:p>
                  <a:pPr>
                    <a:defRPr/>
                  </a:pPr>
                  <a:r>
                    <a:rPr lang="zh-CN" altLang="en-US" sz="2000" dirty="0">
                      <a:latin typeface="黑体" panose="02010609060101010101" charset="-122"/>
                      <a:ea typeface="黑体" panose="02010609060101010101" charset="-122"/>
                      <a:cs typeface="汉仪雅酷黑 65W" panose="020B0604020202020204" charset="-122"/>
                      <a:sym typeface="+mn-ea"/>
                    </a:rPr>
                    <a:t>材料出处</a:t>
                  </a:r>
                  <a:endParaRPr lang="zh-CN" altLang="en-US" sz="2000" dirty="0">
                    <a:latin typeface="黑体" panose="02010609060101010101" charset="-122"/>
                    <a:ea typeface="黑体" panose="02010609060101010101" charset="-122"/>
                    <a:cs typeface="汉仪雅酷黑 65W" panose="020B0604020202020204" charset="-122"/>
                    <a:sym typeface="+mn-ea"/>
                  </a:endParaRPr>
                </a:p>
              </p:txBody>
            </p:sp>
            <p:sp>
              <p:nvSpPr>
                <p:cNvPr id="11" name="稻壳优创意 1-3"/>
                <p:cNvSpPr/>
                <p:nvPr>
                  <p:custDataLst>
                    <p:tags r:id="rId3"/>
                  </p:custDataLst>
                </p:nvPr>
              </p:nvSpPr>
              <p:spPr>
                <a:xfrm>
                  <a:off x="4609" y="5079"/>
                  <a:ext cx="502" cy="468"/>
                </a:xfrm>
                <a:prstGeom prst="chevron">
                  <a:avLst/>
                </a:prstGeom>
                <a:solidFill>
                  <a:srgbClr val="D9D9D9"/>
                </a:solidFill>
                <a:ln w="25400" cap="flat" cmpd="sng" algn="ctr">
                  <a:noFill/>
                  <a:prstDash val="solid"/>
                </a:ln>
                <a:effectLst/>
              </p:spPr>
              <p:txBody>
                <a:bodyPr rtlCol="0" anchor="ctr"/>
                <a:p>
                  <a:pPr algn="ctr" defTabSz="912495">
                    <a:defRPr/>
                  </a:pPr>
                  <a:endParaRPr lang="zh-CN" altLang="en-US" sz="1795">
                    <a:solidFill>
                      <a:prstClr val="black"/>
                    </a:solidFill>
                    <a:latin typeface="汉仪雅酷黑 85W" panose="020B0904020202020204" charset="-122"/>
                    <a:ea typeface="汉仪正圆-55W" panose="00020600040101010101" pitchFamily="18" charset="-122"/>
                    <a:cs typeface="汉仪正圆-55W" panose="00020600040101010101" pitchFamily="18" charset="-122"/>
                    <a:sym typeface="汉仪雅酷黑 85W" panose="020B0904020202020204" charset="-122"/>
                  </a:endParaRPr>
                </a:p>
              </p:txBody>
            </p:sp>
          </p:grpSp>
          <p:grpSp>
            <p:nvGrpSpPr>
              <p:cNvPr id="7" name="组合 6"/>
              <p:cNvGrpSpPr/>
              <p:nvPr/>
            </p:nvGrpSpPr>
            <p:grpSpPr>
              <a:xfrm>
                <a:off x="1693" y="7186"/>
                <a:ext cx="3418" cy="767"/>
                <a:chOff x="1693" y="4722"/>
                <a:chExt cx="3418" cy="767"/>
              </a:xfrm>
            </p:grpSpPr>
            <p:sp>
              <p:nvSpPr>
                <p:cNvPr id="8" name="稻壳优创意 1-8"/>
                <p:cNvSpPr/>
                <p:nvPr>
                  <p:custDataLst>
                    <p:tags r:id="rId4"/>
                  </p:custDataLst>
                </p:nvPr>
              </p:nvSpPr>
              <p:spPr>
                <a:xfrm>
                  <a:off x="1693" y="4722"/>
                  <a:ext cx="2428" cy="767"/>
                </a:xfrm>
                <a:prstGeom prst="roundRect">
                  <a:avLst>
                    <a:gd name="adj" fmla="val 50000"/>
                  </a:avLst>
                </a:prstGeom>
                <a:solidFill>
                  <a:srgbClr val="D9D9D9"/>
                </a:solidFill>
              </p:spPr>
              <p:txBody>
                <a:bodyPr wrap="square" rtlCol="0" anchor="ctr" anchorCtr="1">
                  <a:noAutofit/>
                </a:bodyPr>
                <a:p>
                  <a:pPr>
                    <a:defRPr/>
                  </a:pPr>
                  <a:r>
                    <a:rPr lang="zh-CN" altLang="en-US" sz="2000" dirty="0">
                      <a:latin typeface="黑体" panose="02010609060101010101" charset="-122"/>
                      <a:ea typeface="黑体" panose="02010609060101010101" charset="-122"/>
                      <a:cs typeface="汉仪雅酷黑 65W" panose="020B0604020202020204" charset="-122"/>
                      <a:sym typeface="汉仪雅酷黑 85W" panose="020B0904020202020204" charset="-122"/>
                    </a:rPr>
                    <a:t>命题分析</a:t>
                  </a:r>
                  <a:endParaRPr lang="zh-CN" altLang="en-US" sz="2000" dirty="0">
                    <a:latin typeface="黑体" panose="02010609060101010101" charset="-122"/>
                    <a:ea typeface="黑体" panose="02010609060101010101" charset="-122"/>
                    <a:cs typeface="汉仪雅酷黑 65W" panose="020B0604020202020204" charset="-122"/>
                    <a:sym typeface="汉仪雅酷黑 85W" panose="020B0904020202020204" charset="-122"/>
                  </a:endParaRPr>
                </a:p>
              </p:txBody>
            </p:sp>
            <p:sp>
              <p:nvSpPr>
                <p:cNvPr id="9" name="稻壳优创意 1-9"/>
                <p:cNvSpPr/>
                <p:nvPr>
                  <p:custDataLst>
                    <p:tags r:id="rId5"/>
                  </p:custDataLst>
                </p:nvPr>
              </p:nvSpPr>
              <p:spPr>
                <a:xfrm>
                  <a:off x="4609" y="4871"/>
                  <a:ext cx="502" cy="468"/>
                </a:xfrm>
                <a:prstGeom prst="chevron">
                  <a:avLst/>
                </a:prstGeom>
                <a:solidFill>
                  <a:srgbClr val="D9D9D9"/>
                </a:solidFill>
                <a:ln w="25400" cap="flat" cmpd="sng" algn="ctr">
                  <a:noFill/>
                  <a:prstDash val="solid"/>
                </a:ln>
                <a:effectLst/>
              </p:spPr>
              <p:txBody>
                <a:bodyPr rtlCol="0" anchor="ctr"/>
                <a:p>
                  <a:pPr algn="ctr" defTabSz="912495">
                    <a:defRPr/>
                  </a:pPr>
                  <a:endParaRPr lang="zh-CN" altLang="en-US" sz="1795">
                    <a:solidFill>
                      <a:prstClr val="black"/>
                    </a:solidFill>
                    <a:latin typeface="汉仪雅酷黑 85W" panose="020B0904020202020204" charset="-122"/>
                    <a:ea typeface="汉仪正圆-55W" panose="00020600040101010101" pitchFamily="18" charset="-122"/>
                    <a:cs typeface="汉仪正圆-55W" panose="00020600040101010101" pitchFamily="18" charset="-122"/>
                    <a:sym typeface="汉仪雅酷黑 85W" panose="020B0904020202020204" charset="-122"/>
                  </a:endParaRPr>
                </a:p>
              </p:txBody>
            </p:sp>
          </p:grpSp>
        </p:grpSp>
      </p:grpSp>
      <p:sp>
        <p:nvSpPr>
          <p:cNvPr id="12" name="文本框 11"/>
          <p:cNvSpPr txBox="1"/>
          <p:nvPr>
            <p:custDataLst>
              <p:tags r:id="rId6"/>
            </p:custDataLst>
          </p:nvPr>
        </p:nvSpPr>
        <p:spPr>
          <a:xfrm>
            <a:off x="2944898" y="1672760"/>
            <a:ext cx="8579058" cy="829945"/>
          </a:xfrm>
          <a:prstGeom prst="rect">
            <a:avLst/>
          </a:prstGeom>
          <a:noFill/>
          <a:ln w="9525">
            <a:solidFill>
              <a:srgbClr val="0070C0"/>
            </a:solidFill>
          </a:ln>
        </p:spPr>
        <p:txBody>
          <a:bodyPr wrap="square">
            <a:spAutoFit/>
          </a:bodyPr>
          <a:p>
            <a:r>
              <a:rPr lang="zh-CN" altLang="en-US" sz="2395">
                <a:latin typeface="宋体" panose="02010600030101010101" pitchFamily="2" charset="-122"/>
                <a:sym typeface="+mn-ea"/>
              </a:rPr>
              <a:t>原载《人民文学》1985年第8期</a:t>
            </a:r>
            <a:r>
              <a:rPr lang="en-US" altLang="zh-CN" sz="2395">
                <a:latin typeface="宋体" panose="02010600030101010101" pitchFamily="2" charset="-122"/>
                <a:sym typeface="+mn-ea"/>
              </a:rPr>
              <a:t> </a:t>
            </a:r>
            <a:r>
              <a:rPr lang="zh-CN" altLang="en-US" sz="2395">
                <a:latin typeface="宋体" panose="02010600030101010101" pitchFamily="2" charset="-122"/>
                <a:sym typeface="+mn-ea"/>
              </a:rPr>
              <a:t>何士光《远行》</a:t>
            </a:r>
            <a:endParaRPr lang="zh-CN" altLang="en-US" sz="2395" dirty="0">
              <a:solidFill>
                <a:srgbClr val="000000"/>
              </a:solidFill>
              <a:latin typeface="宋体" panose="02010600030101010101" pitchFamily="2" charset="-122"/>
              <a:ea typeface="宋体" panose="02010600030101010101" pitchFamily="2" charset="-122"/>
            </a:endParaRPr>
          </a:p>
          <a:p>
            <a:r>
              <a:rPr lang="zh-CN" altLang="en-US" sz="2395" b="1" dirty="0">
                <a:solidFill>
                  <a:srgbClr val="000000"/>
                </a:solidFill>
                <a:highlight>
                  <a:srgbClr val="00FF00"/>
                </a:highlight>
                <a:latin typeface="宋体" panose="02010600030101010101" pitchFamily="2" charset="-122"/>
                <a:ea typeface="宋体" panose="02010600030101010101" pitchFamily="2" charset="-122"/>
              </a:rPr>
              <a:t>小说类型：</a:t>
            </a:r>
            <a:r>
              <a:rPr lang="zh-CN" altLang="en-US" sz="2395" b="1" dirty="0">
                <a:solidFill>
                  <a:srgbClr val="FF0000"/>
                </a:solidFill>
                <a:highlight>
                  <a:srgbClr val="00FF00"/>
                </a:highlight>
                <a:latin typeface="宋体" panose="02010600030101010101" pitchFamily="2" charset="-122"/>
                <a:ea typeface="宋体" panose="02010600030101010101" pitchFamily="2" charset="-122"/>
              </a:rPr>
              <a:t>中国当代</a:t>
            </a:r>
            <a:r>
              <a:rPr lang="zh-CN" altLang="en-US" sz="2395" b="1" dirty="0">
                <a:solidFill>
                  <a:srgbClr val="FF0000"/>
                </a:solidFill>
                <a:highlight>
                  <a:srgbClr val="00FF00"/>
                </a:highlight>
                <a:latin typeface="宋体" panose="02010600030101010101" pitchFamily="2" charset="-122"/>
                <a:ea typeface="宋体" panose="02010600030101010101" pitchFamily="2" charset="-122"/>
              </a:rPr>
              <a:t>小说</a:t>
            </a:r>
            <a:endParaRPr lang="zh-CN" altLang="en-US" sz="2395" b="1" dirty="0">
              <a:solidFill>
                <a:srgbClr val="FF0000"/>
              </a:solidFill>
              <a:highlight>
                <a:srgbClr val="00FF00"/>
              </a:highlight>
              <a:latin typeface="宋体" panose="02010600030101010101" pitchFamily="2" charset="-122"/>
              <a:ea typeface="宋体" panose="02010600030101010101" pitchFamily="2" charset="-122"/>
              <a:sym typeface="+mn-ea"/>
            </a:endParaRPr>
          </a:p>
        </p:txBody>
      </p:sp>
      <p:sp>
        <p:nvSpPr>
          <p:cNvPr id="13" name="文本框 12"/>
          <p:cNvSpPr txBox="1"/>
          <p:nvPr>
            <p:custDataLst>
              <p:tags r:id="rId7"/>
            </p:custDataLst>
          </p:nvPr>
        </p:nvSpPr>
        <p:spPr>
          <a:xfrm>
            <a:off x="2761615" y="3077845"/>
            <a:ext cx="8578850" cy="3143885"/>
          </a:xfrm>
          <a:prstGeom prst="rect">
            <a:avLst/>
          </a:prstGeom>
          <a:noFill/>
          <a:ln w="9525">
            <a:solidFill>
              <a:srgbClr val="0070C0"/>
            </a:solidFill>
          </a:ln>
        </p:spPr>
        <p:txBody>
          <a:bodyPr wrap="square">
            <a:noAutofit/>
          </a:bodyPr>
          <a:p>
            <a:r>
              <a:rPr lang="zh-CN" sz="2395" b="1">
                <a:latin typeface="宋体" panose="02010600030101010101" pitchFamily="2" charset="-122"/>
                <a:cs typeface="宋体" panose="02010600030101010101" pitchFamily="2" charset="-122"/>
                <a:sym typeface="+mn-ea"/>
              </a:rPr>
              <a:t>6．下列对本文相关内容的理解，</a:t>
            </a:r>
            <a:r>
              <a:rPr lang="zh-CN" sz="2395" b="1">
                <a:solidFill>
                  <a:srgbClr val="FF0000"/>
                </a:solidFill>
                <a:highlight>
                  <a:srgbClr val="FFFF00"/>
                </a:highlight>
                <a:latin typeface="宋体" panose="02010600030101010101" pitchFamily="2" charset="-122"/>
                <a:cs typeface="宋体" panose="02010600030101010101" pitchFamily="2" charset="-122"/>
                <a:sym typeface="+mn-ea"/>
              </a:rPr>
              <a:t>不正确</a:t>
            </a:r>
            <a:r>
              <a:rPr lang="zh-CN" sz="2395" b="1">
                <a:latin typeface="宋体" panose="02010600030101010101" pitchFamily="2" charset="-122"/>
                <a:cs typeface="宋体" panose="02010600030101010101" pitchFamily="2" charset="-122"/>
                <a:sym typeface="+mn-ea"/>
              </a:rPr>
              <a:t>的一项是（3分）</a:t>
            </a:r>
            <a:endParaRPr lang="en-US" altLang="zh-CN" sz="2395" dirty="0">
              <a:solidFill>
                <a:srgbClr val="000000"/>
              </a:solidFill>
              <a:latin typeface="宋体" panose="02010600030101010101" pitchFamily="2" charset="-122"/>
              <a:ea typeface="宋体" panose="02010600030101010101" pitchFamily="2" charset="-122"/>
            </a:endParaRPr>
          </a:p>
          <a:p>
            <a:r>
              <a:rPr lang="zh-CN" sz="2395" b="1">
                <a:latin typeface="宋体" panose="02010600030101010101" pitchFamily="2" charset="-122"/>
                <a:cs typeface="宋体" panose="02010600030101010101" pitchFamily="2" charset="-122"/>
                <a:sym typeface="+mn-ea"/>
              </a:rPr>
              <a:t>7．下列对本文艺术特点的分析鉴赏，说法</a:t>
            </a:r>
            <a:r>
              <a:rPr lang="zh-CN" sz="2395" b="1">
                <a:solidFill>
                  <a:srgbClr val="FF0000"/>
                </a:solidFill>
                <a:highlight>
                  <a:srgbClr val="FFFF00"/>
                </a:highlight>
                <a:latin typeface="宋体" panose="02010600030101010101" pitchFamily="2" charset="-122"/>
                <a:cs typeface="宋体" panose="02010600030101010101" pitchFamily="2" charset="-122"/>
                <a:sym typeface="+mn-ea"/>
              </a:rPr>
              <a:t>不正确</a:t>
            </a:r>
            <a:r>
              <a:rPr lang="zh-CN" sz="2395" b="1">
                <a:latin typeface="宋体" panose="02010600030101010101" pitchFamily="2" charset="-122"/>
                <a:cs typeface="宋体" panose="02010600030101010101" pitchFamily="2" charset="-122"/>
                <a:sym typeface="+mn-ea"/>
              </a:rPr>
              <a:t>的一项是（3分）</a:t>
            </a:r>
            <a:endParaRPr lang="en-US" altLang="zh-CN" sz="2395" dirty="0">
              <a:solidFill>
                <a:srgbClr val="000000"/>
              </a:solidFill>
              <a:latin typeface="宋体" panose="02010600030101010101" pitchFamily="2" charset="-122"/>
              <a:ea typeface="宋体" panose="02010600030101010101" pitchFamily="2" charset="-122"/>
            </a:endParaRPr>
          </a:p>
          <a:p>
            <a:r>
              <a:rPr lang="zh-CN" sz="2395" b="1">
                <a:latin typeface="宋体" panose="02010600030101010101" pitchFamily="2" charset="-122"/>
                <a:cs typeface="宋体" panose="02010600030101010101" pitchFamily="2" charset="-122"/>
                <a:sym typeface="+mn-ea"/>
              </a:rPr>
              <a:t>8．小说在写</a:t>
            </a:r>
            <a:r>
              <a:rPr lang="zh-CN" sz="2395" b="1">
                <a:gradFill>
                  <a:gsLst>
                    <a:gs pos="0">
                      <a:srgbClr val="007BD3"/>
                    </a:gs>
                    <a:gs pos="100000">
                      <a:srgbClr val="034373"/>
                    </a:gs>
                  </a:gsLst>
                  <a:lin scaled="0"/>
                </a:gradFill>
                <a:latin typeface="宋体" panose="02010600030101010101" pitchFamily="2" charset="-122"/>
                <a:cs typeface="宋体" panose="02010600030101010101" pitchFamily="2" charset="-122"/>
                <a:sym typeface="+mn-ea"/>
              </a:rPr>
              <a:t>争着上车</a:t>
            </a:r>
            <a:r>
              <a:rPr lang="zh-CN" sz="2395" b="1">
                <a:latin typeface="宋体" panose="02010600030101010101" pitchFamily="2" charset="-122"/>
                <a:cs typeface="宋体" panose="02010600030101010101" pitchFamily="2" charset="-122"/>
                <a:sym typeface="+mn-ea"/>
              </a:rPr>
              <a:t>和</a:t>
            </a:r>
            <a:r>
              <a:rPr lang="zh-CN" sz="2395" b="1">
                <a:gradFill>
                  <a:gsLst>
                    <a:gs pos="0">
                      <a:srgbClr val="007BD3"/>
                    </a:gs>
                    <a:gs pos="100000">
                      <a:srgbClr val="034373"/>
                    </a:gs>
                  </a:gsLst>
                  <a:lin scaled="0"/>
                </a:gradFill>
                <a:latin typeface="宋体" panose="02010600030101010101" pitchFamily="2" charset="-122"/>
                <a:cs typeface="宋体" panose="02010600030101010101" pitchFamily="2" charset="-122"/>
                <a:sym typeface="+mn-ea"/>
              </a:rPr>
              <a:t>等待车来</a:t>
            </a:r>
            <a:r>
              <a:rPr lang="zh-CN" sz="2395" b="1">
                <a:latin typeface="宋体" panose="02010600030101010101" pitchFamily="2" charset="-122"/>
                <a:cs typeface="宋体" panose="02010600030101010101" pitchFamily="2" charset="-122"/>
                <a:sym typeface="+mn-ea"/>
              </a:rPr>
              <a:t>这</a:t>
            </a:r>
            <a:r>
              <a:rPr lang="zh-CN" sz="2395" b="1">
                <a:solidFill>
                  <a:srgbClr val="FF0000"/>
                </a:solidFill>
                <a:highlight>
                  <a:srgbClr val="FFFF00"/>
                </a:highlight>
                <a:latin typeface="宋体" panose="02010600030101010101" pitchFamily="2" charset="-122"/>
                <a:cs typeface="宋体" panose="02010600030101010101" pitchFamily="2" charset="-122"/>
                <a:sym typeface="+mn-ea"/>
              </a:rPr>
              <a:t>两个场景</a:t>
            </a:r>
            <a:r>
              <a:rPr lang="zh-CN" sz="2395" b="1">
                <a:latin typeface="宋体" panose="02010600030101010101" pitchFamily="2" charset="-122"/>
                <a:cs typeface="宋体" panose="02010600030101010101" pitchFamily="2" charset="-122"/>
                <a:sym typeface="+mn-ea"/>
              </a:rPr>
              <a:t>时，两次打乱了</a:t>
            </a:r>
            <a:r>
              <a:rPr lang="zh-CN" sz="2395" b="1">
                <a:solidFill>
                  <a:srgbClr val="FF0000"/>
                </a:solidFill>
                <a:highlight>
                  <a:srgbClr val="FFFF00"/>
                </a:highlight>
                <a:latin typeface="宋体" panose="02010600030101010101" pitchFamily="2" charset="-122"/>
                <a:cs typeface="宋体" panose="02010600030101010101" pitchFamily="2" charset="-122"/>
                <a:sym typeface="+mn-ea"/>
              </a:rPr>
              <a:t>情节的先后顺序</a:t>
            </a:r>
            <a:r>
              <a:rPr lang="zh-CN" sz="2395" b="1">
                <a:latin typeface="宋体" panose="02010600030101010101" pitchFamily="2" charset="-122"/>
                <a:cs typeface="宋体" panose="02010600030101010101" pitchFamily="2" charset="-122"/>
                <a:sym typeface="+mn-ea"/>
              </a:rPr>
              <a:t>，这样叙述带来了怎样的</a:t>
            </a:r>
            <a:r>
              <a:rPr lang="zh-CN" sz="2395" b="1">
                <a:solidFill>
                  <a:srgbClr val="FF0000"/>
                </a:solidFill>
                <a:highlight>
                  <a:srgbClr val="FFFF00"/>
                </a:highlight>
                <a:latin typeface="宋体" panose="02010600030101010101" pitchFamily="2" charset="-122"/>
                <a:cs typeface="宋体" panose="02010600030101010101" pitchFamily="2" charset="-122"/>
                <a:sym typeface="+mn-ea"/>
              </a:rPr>
              <a:t>文学效果</a:t>
            </a:r>
            <a:r>
              <a:rPr lang="zh-CN" sz="2395" b="1">
                <a:latin typeface="宋体" panose="02010600030101010101" pitchFamily="2" charset="-122"/>
                <a:cs typeface="宋体" panose="02010600030101010101" pitchFamily="2" charset="-122"/>
                <a:sym typeface="+mn-ea"/>
              </a:rPr>
              <a:t>？请结合小说相关部分简要分析。（6分）</a:t>
            </a:r>
            <a:endParaRPr lang="en-US" altLang="zh-CN" sz="2395" dirty="0">
              <a:solidFill>
                <a:srgbClr val="000000"/>
              </a:solidFill>
              <a:latin typeface="宋体" panose="02010600030101010101" pitchFamily="2" charset="-122"/>
              <a:ea typeface="宋体" panose="02010600030101010101" pitchFamily="2" charset="-122"/>
            </a:endParaRPr>
          </a:p>
          <a:p>
            <a:r>
              <a:rPr lang="zh-CN" sz="2395" b="1">
                <a:latin typeface="宋体" panose="02010600030101010101" pitchFamily="2" charset="-122"/>
                <a:cs typeface="宋体" panose="02010600030101010101" pitchFamily="2" charset="-122"/>
                <a:sym typeface="+mn-ea"/>
              </a:rPr>
              <a:t>9．小说中长途客车开始遍体鳞伤，混乱不堪，后来秩序井然，最终成功远行，这具有</a:t>
            </a:r>
            <a:r>
              <a:rPr lang="zh-CN" sz="2395" b="1">
                <a:solidFill>
                  <a:srgbClr val="FF0000"/>
                </a:solidFill>
                <a:highlight>
                  <a:srgbClr val="FFFF00"/>
                </a:highlight>
                <a:latin typeface="宋体" panose="02010600030101010101" pitchFamily="2" charset="-122"/>
                <a:cs typeface="宋体" panose="02010600030101010101" pitchFamily="2" charset="-122"/>
                <a:sym typeface="+mn-ea"/>
              </a:rPr>
              <a:t>象征意味</a:t>
            </a:r>
            <a:r>
              <a:rPr lang="zh-CN" sz="2395" b="1">
                <a:latin typeface="宋体" panose="02010600030101010101" pitchFamily="2" charset="-122"/>
                <a:cs typeface="宋体" panose="02010600030101010101" pitchFamily="2" charset="-122"/>
                <a:sym typeface="+mn-ea"/>
              </a:rPr>
              <a:t>。请谈谈你的理解。（6分）</a:t>
            </a:r>
            <a:endParaRPr lang="en-US" altLang="zh-CN" sz="2395" dirty="0">
              <a:solidFill>
                <a:srgbClr val="000000"/>
              </a:solidFill>
              <a:latin typeface="宋体" panose="02010600030101010101" pitchFamily="2" charset="-122"/>
              <a:ea typeface="宋体" panose="02010600030101010101" pitchFamily="2" charset="-122"/>
            </a:endParaRPr>
          </a:p>
        </p:txBody>
      </p:sp>
      <p:sp>
        <p:nvSpPr>
          <p:cNvPr id="2" name="文本框 1"/>
          <p:cNvSpPr txBox="1"/>
          <p:nvPr>
            <p:custDataLst>
              <p:tags r:id="rId8"/>
            </p:custDataLst>
          </p:nvPr>
        </p:nvSpPr>
        <p:spPr>
          <a:xfrm>
            <a:off x="4799965" y="404495"/>
            <a:ext cx="5331460"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材料出处及考查点</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P spid="13" grpId="0" bldLvl="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p:sp>
        <p:nvSpPr>
          <p:cNvPr id="13" name="文本框 12"/>
          <p:cNvSpPr txBox="1"/>
          <p:nvPr>
            <p:custDataLst>
              <p:tags r:id="rId1"/>
            </p:custDataLst>
          </p:nvPr>
        </p:nvSpPr>
        <p:spPr>
          <a:xfrm>
            <a:off x="4342130" y="1112520"/>
            <a:ext cx="7347585" cy="4813935"/>
          </a:xfrm>
          <a:prstGeom prst="rect">
            <a:avLst/>
          </a:prstGeom>
          <a:noFill/>
          <a:ln w="9525">
            <a:solidFill>
              <a:srgbClr val="0070C0"/>
            </a:solidFill>
          </a:ln>
        </p:spPr>
        <p:txBody>
          <a:bodyPr wrap="square">
            <a:noAutofit/>
          </a:bodyPr>
          <a:p>
            <a:r>
              <a:rPr lang="zh-CN" sz="2395" b="1">
                <a:latin typeface="宋体" panose="02010600030101010101" pitchFamily="2" charset="-122"/>
                <a:cs typeface="宋体" panose="02010600030101010101" pitchFamily="2" charset="-122"/>
                <a:sym typeface="+mn-ea"/>
              </a:rPr>
              <a:t>　　贵州贵阳人。中共党员。1964年毕业于贵州大学中文系。历任琊川中学教师，贵州省作家协会专业作家、副主席、主席，《山花》杂志主编，贵州省文联党组成员、副主席，文学创作一级。全国第六、七届政协委员，贵州省第八届政协委员，中国作家协会理事。1977年开始发表作品。1982年加入中国作家协会。著有长篇小说《似水流年》，中篇小说《青砖的楼房》、《草青青》及短篇小说集《梨花屯客店一夜》、《故乡事》等。其中短篇小说《乡场上》、《种包谷的老人》和《远行》，曾获全国优秀短篇小说奖。曾为第六、第七届全国政协委员。现为中国作家协会理事，贵州作家协会副主席。</a:t>
            </a:r>
            <a:endParaRPr lang="zh-CN" sz="2395" b="1">
              <a:latin typeface="宋体" panose="02010600030101010101" pitchFamily="2" charset="-122"/>
              <a:cs typeface="宋体" panose="02010600030101010101" pitchFamily="2" charset="-122"/>
              <a:sym typeface="+mn-ea"/>
            </a:endParaRPr>
          </a:p>
        </p:txBody>
      </p:sp>
      <p:sp>
        <p:nvSpPr>
          <p:cNvPr id="16" name="文本框 15"/>
          <p:cNvSpPr txBox="1"/>
          <p:nvPr>
            <p:custDataLst>
              <p:tags r:id="rId2"/>
            </p:custDataLst>
          </p:nvPr>
        </p:nvSpPr>
        <p:spPr>
          <a:xfrm>
            <a:off x="5447597" y="188314"/>
            <a:ext cx="2749609"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作者简介</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pic>
        <p:nvPicPr>
          <p:cNvPr id="2" name="图片 1" descr="微信图片_20230422084247"/>
          <p:cNvPicPr>
            <a:picLocks noChangeAspect="1"/>
          </p:cNvPicPr>
          <p:nvPr>
            <p:custDataLst>
              <p:tags r:id="rId3"/>
            </p:custDataLst>
          </p:nvPr>
        </p:nvPicPr>
        <p:blipFill>
          <a:blip r:embed="rId4"/>
          <a:stretch>
            <a:fillRect/>
          </a:stretch>
        </p:blipFill>
        <p:spPr>
          <a:xfrm>
            <a:off x="508635" y="855980"/>
            <a:ext cx="3390265" cy="4801870"/>
          </a:xfrm>
          <a:prstGeom prst="rect">
            <a:avLst/>
          </a:prstGeom>
        </p:spPr>
      </p:pic>
      <p:sp>
        <p:nvSpPr>
          <p:cNvPr id="3" name="文本框 2"/>
          <p:cNvSpPr txBox="1"/>
          <p:nvPr/>
        </p:nvSpPr>
        <p:spPr>
          <a:xfrm>
            <a:off x="1241425" y="5838825"/>
            <a:ext cx="6096000" cy="460375"/>
          </a:xfrm>
          <a:prstGeom prst="rect">
            <a:avLst/>
          </a:prstGeom>
          <a:noFill/>
        </p:spPr>
        <p:txBody>
          <a:bodyPr wrap="square" rtlCol="0">
            <a:spAutoFit/>
          </a:bodyPr>
          <a:p>
            <a:r>
              <a:rPr lang="zh-CN" sz="2395" b="1">
                <a:latin typeface="宋体" panose="02010600030101010101" pitchFamily="2" charset="-122"/>
                <a:cs typeface="宋体" panose="02010600030101010101" pitchFamily="2" charset="-122"/>
                <a:sym typeface="+mn-ea"/>
              </a:rPr>
              <a:t>何士光</a:t>
            </a:r>
            <a:endParaRPr lang="zh-CN" sz="2395" b="1">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p:sp>
        <p:nvSpPr>
          <p:cNvPr id="1048611" name="文本框 4"/>
          <p:cNvSpPr txBox="1"/>
          <p:nvPr>
            <p:custDataLst>
              <p:tags r:id="rId1"/>
            </p:custDataLst>
          </p:nvPr>
        </p:nvSpPr>
        <p:spPr>
          <a:xfrm>
            <a:off x="327025" y="315595"/>
            <a:ext cx="8435975" cy="6332855"/>
          </a:xfrm>
          <a:prstGeom prst="rect">
            <a:avLst/>
          </a:prstGeom>
          <a:noFill/>
          <a:ln>
            <a:solidFill>
              <a:schemeClr val="accent5"/>
            </a:solidFill>
          </a:ln>
        </p:spPr>
        <p:txBody>
          <a:bodyPr wrap="square" rtlCol="0" anchor="t">
            <a:noAutofit/>
          </a:bodyPr>
          <a:p>
            <a:pPr algn="ctr">
              <a:lnSpc>
                <a:spcPts val="3040"/>
              </a:lnSpc>
            </a:pPr>
            <a:r>
              <a:rPr lang="zh-CN" altLang="en-US" sz="2400" b="1">
                <a:latin typeface="楷体" panose="02010609060101010101" charset="-122"/>
                <a:ea typeface="楷体" panose="02010609060101010101" charset="-122"/>
                <a:cs typeface="楷体" panose="02010609060101010101" charset="-122"/>
                <a:sym typeface="+mn-ea"/>
              </a:rPr>
              <a:t>远  行</a:t>
            </a:r>
            <a:r>
              <a:rPr lang="zh-CN" altLang="en-US" sz="2400">
                <a:latin typeface="楷体" panose="02010609060101010101" charset="-122"/>
                <a:ea typeface="楷体" panose="02010609060101010101" charset="-122"/>
                <a:cs typeface="楷体" panose="02010609060101010101" charset="-122"/>
                <a:sym typeface="+mn-ea"/>
              </a:rPr>
              <a:t>     何士光</a:t>
            </a:r>
            <a:endParaRPr lang="zh-CN" altLang="en-US" sz="2400">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这辆长途客车看起来</a:t>
            </a:r>
            <a:r>
              <a:rPr lang="zh-CN" altLang="en-US" sz="2400" b="1">
                <a:latin typeface="楷体" panose="02010609060101010101" charset="-122"/>
                <a:ea typeface="楷体" panose="02010609060101010101" charset="-122"/>
                <a:cs typeface="楷体" panose="02010609060101010101" charset="-122"/>
                <a:sym typeface="+mn-ea"/>
              </a:rPr>
              <a:t>遍体鳞伤，车身不止一处磕碰，车窗也缺了玻璃。人们像火燎一样地，从车门里挤进去，从车窗里翻进去。</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solidFill>
                  <a:schemeClr val="tx1"/>
                </a:solidFill>
                <a:latin typeface="楷体" panose="02010609060101010101" charset="-122"/>
                <a:ea typeface="楷体" panose="02010609060101010101" charset="-122"/>
                <a:cs typeface="楷体" panose="02010609060101010101" charset="-122"/>
                <a:sym typeface="+mn-ea"/>
              </a:rPr>
              <a:t>“不要翻窗子好不好!”驾驶员吴老八大声喊道，“麻袋都放车顶上！还有背篼……”尽管他急得快哭出来，人们却再也听不见……</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正是上午九点，梨花屯到处映着春天的阳光，远处的望乡岩无比青翠，场头的核桃树闪闪发亮。到梨花屯之前，吴老八就嘱咐售票员小芳，在车窗售好票再打开车门。一开始还算顺利，蜂涌而来的人们有些愕然，但还是老实地挤在车窗前。</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不一会，吴老八听见有人敲响另一面的车窗。</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“撕一张票下来，老八!”</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刘书记虽已退休，语气依旧不容商量。吴老八到汽车运输学校去学习，组织意见那一栏曾有刘书记粗大的笔迹。</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吴老八只得让小芳把票给刘书记递过去。小芳动作麻利，又把另一张票递到她舅舅晋麻子的手中。</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buClrTx/>
              <a:buSzTx/>
              <a:buFontTx/>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“哎哟，你们搞哪样名堂?”</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buClrTx/>
              <a:buSzTx/>
              <a:buFontTx/>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“不行!不行!”</a:t>
            </a:r>
            <a:endParaRPr lang="zh-CN" altLang="en-US" sz="2400" b="1">
              <a:latin typeface="楷体" panose="02010609060101010101" charset="-122"/>
              <a:ea typeface="楷体" panose="02010609060101010101" charset="-122"/>
              <a:cs typeface="楷体" panose="02010609060101010101" charset="-122"/>
              <a:sym typeface="+mn-ea"/>
            </a:endParaRPr>
          </a:p>
        </p:txBody>
      </p:sp>
      <p:sp>
        <p:nvSpPr>
          <p:cNvPr id="1048614" name="文本框 6"/>
          <p:cNvSpPr txBox="1"/>
          <p:nvPr/>
        </p:nvSpPr>
        <p:spPr>
          <a:xfrm>
            <a:off x="695325" y="696595"/>
            <a:ext cx="411480" cy="368300"/>
          </a:xfrm>
          <a:prstGeom prst="rect">
            <a:avLst/>
          </a:prstGeom>
          <a:noFill/>
        </p:spPr>
        <p:txBody>
          <a:bodyPr wrap="none" rtlCol="0" anchor="t">
            <a:spAutoFit/>
          </a:bodyPr>
          <a:p>
            <a:r>
              <a:rPr lang="zh-CN" altLang="en-US">
                <a:solidFill>
                  <a:srgbClr val="FF0000"/>
                </a:solidFill>
                <a:latin typeface="Calibri" panose="020F0502020204030204" charset="0"/>
              </a:rPr>
              <a:t>①</a:t>
            </a:r>
            <a:endParaRPr lang="zh-CN" altLang="en-US">
              <a:solidFill>
                <a:srgbClr val="FF0000"/>
              </a:solidFill>
              <a:latin typeface="Calibri" panose="020F0502020204030204" charset="0"/>
            </a:endParaRPr>
          </a:p>
        </p:txBody>
      </p:sp>
      <p:sp>
        <p:nvSpPr>
          <p:cNvPr id="1048615" name="文本框 7"/>
          <p:cNvSpPr txBox="1"/>
          <p:nvPr/>
        </p:nvSpPr>
        <p:spPr>
          <a:xfrm>
            <a:off x="695325" y="1604010"/>
            <a:ext cx="411480" cy="368300"/>
          </a:xfrm>
          <a:prstGeom prst="rect">
            <a:avLst/>
          </a:prstGeom>
          <a:noFill/>
        </p:spPr>
        <p:txBody>
          <a:bodyPr wrap="none" rtlCol="0" anchor="t">
            <a:spAutoFit/>
          </a:bodyPr>
          <a:p>
            <a:r>
              <a:rPr lang="zh-CN" altLang="en-US">
                <a:solidFill>
                  <a:srgbClr val="FF0000"/>
                </a:solidFill>
                <a:latin typeface="Calibri" panose="020F0502020204030204" charset="0"/>
              </a:rPr>
              <a:t>②</a:t>
            </a:r>
            <a:endParaRPr lang="zh-CN" altLang="en-US">
              <a:solidFill>
                <a:srgbClr val="FF0000"/>
              </a:solidFill>
              <a:latin typeface="Calibri" panose="020F0502020204030204" charset="0"/>
            </a:endParaRPr>
          </a:p>
        </p:txBody>
      </p:sp>
      <p:sp>
        <p:nvSpPr>
          <p:cNvPr id="1048616" name="文本框 8"/>
          <p:cNvSpPr txBox="1"/>
          <p:nvPr/>
        </p:nvSpPr>
        <p:spPr>
          <a:xfrm>
            <a:off x="695325" y="2433955"/>
            <a:ext cx="411480" cy="368300"/>
          </a:xfrm>
          <a:prstGeom prst="rect">
            <a:avLst/>
          </a:prstGeom>
          <a:noFill/>
        </p:spPr>
        <p:txBody>
          <a:bodyPr wrap="none" rtlCol="0" anchor="t">
            <a:spAutoFit/>
          </a:bodyPr>
          <a:p>
            <a:r>
              <a:rPr lang="zh-CN" altLang="en-US">
                <a:solidFill>
                  <a:srgbClr val="FF0000"/>
                </a:solidFill>
                <a:latin typeface="Calibri" panose="020F0502020204030204" charset="0"/>
              </a:rPr>
              <a:t>③</a:t>
            </a:r>
            <a:endParaRPr lang="zh-CN" altLang="en-US">
              <a:solidFill>
                <a:srgbClr val="FF0000"/>
              </a:solidFill>
              <a:latin typeface="Calibri" panose="020F0502020204030204" charset="0"/>
            </a:endParaRPr>
          </a:p>
        </p:txBody>
      </p:sp>
      <p:sp>
        <p:nvSpPr>
          <p:cNvPr id="1048617" name="文本框 11"/>
          <p:cNvSpPr txBox="1"/>
          <p:nvPr/>
        </p:nvSpPr>
        <p:spPr>
          <a:xfrm>
            <a:off x="675640" y="403225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④</a:t>
            </a:r>
            <a:endParaRPr lang="zh-CN" altLang="en-US">
              <a:solidFill>
                <a:srgbClr val="FF0000"/>
              </a:solidFill>
              <a:latin typeface="微软雅黑" panose="020B0503020204020204" charset="-122"/>
              <a:ea typeface="微软雅黑" panose="020B0503020204020204" charset="-122"/>
            </a:endParaRPr>
          </a:p>
        </p:txBody>
      </p:sp>
      <p:sp>
        <p:nvSpPr>
          <p:cNvPr id="1048618" name="文本框 12"/>
          <p:cNvSpPr txBox="1"/>
          <p:nvPr/>
        </p:nvSpPr>
        <p:spPr>
          <a:xfrm>
            <a:off x="695325" y="429768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⑤</a:t>
            </a:r>
            <a:endParaRPr lang="zh-CN" altLang="en-US">
              <a:solidFill>
                <a:srgbClr val="FF0000"/>
              </a:solidFill>
              <a:latin typeface="微软雅黑" panose="020B0503020204020204" charset="-122"/>
              <a:ea typeface="微软雅黑" panose="020B0503020204020204" charset="-122"/>
            </a:endParaRPr>
          </a:p>
        </p:txBody>
      </p:sp>
      <p:sp>
        <p:nvSpPr>
          <p:cNvPr id="1048619" name="文本框 15"/>
          <p:cNvSpPr txBox="1"/>
          <p:nvPr/>
        </p:nvSpPr>
        <p:spPr>
          <a:xfrm>
            <a:off x="695325" y="463169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⑥</a:t>
            </a:r>
            <a:endParaRPr lang="zh-CN" altLang="en-US">
              <a:solidFill>
                <a:srgbClr val="FF0000"/>
              </a:solidFill>
              <a:latin typeface="微软雅黑" panose="020B0503020204020204" charset="-122"/>
              <a:ea typeface="微软雅黑" panose="020B0503020204020204" charset="-122"/>
            </a:endParaRPr>
          </a:p>
        </p:txBody>
      </p:sp>
      <p:sp>
        <p:nvSpPr>
          <p:cNvPr id="1048620" name="文本框 16"/>
          <p:cNvSpPr txBox="1"/>
          <p:nvPr/>
        </p:nvSpPr>
        <p:spPr>
          <a:xfrm>
            <a:off x="675640" y="523113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⑦</a:t>
            </a:r>
            <a:endParaRPr lang="zh-CN" altLang="en-US">
              <a:solidFill>
                <a:srgbClr val="FF0000"/>
              </a:solidFill>
              <a:latin typeface="微软雅黑" panose="020B0503020204020204" charset="-122"/>
              <a:ea typeface="微软雅黑" panose="020B0503020204020204" charset="-122"/>
            </a:endParaRPr>
          </a:p>
        </p:txBody>
      </p:sp>
      <p:sp>
        <p:nvSpPr>
          <p:cNvPr id="1048621" name="文本框 17"/>
          <p:cNvSpPr txBox="1"/>
          <p:nvPr/>
        </p:nvSpPr>
        <p:spPr>
          <a:xfrm>
            <a:off x="695325" y="583057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⑧</a:t>
            </a:r>
            <a:endParaRPr lang="zh-CN" altLang="en-US">
              <a:solidFill>
                <a:srgbClr val="FF0000"/>
              </a:solidFill>
              <a:latin typeface="微软雅黑" panose="020B0503020204020204" charset="-122"/>
              <a:ea typeface="微软雅黑" panose="020B0503020204020204" charset="-122"/>
            </a:endParaRPr>
          </a:p>
        </p:txBody>
      </p:sp>
      <p:sp>
        <p:nvSpPr>
          <p:cNvPr id="1048622" name="文本框 18"/>
          <p:cNvSpPr txBox="1"/>
          <p:nvPr/>
        </p:nvSpPr>
        <p:spPr>
          <a:xfrm>
            <a:off x="695325" y="616458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⑨</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8614"/>
                                        </p:tgtEl>
                                        <p:attrNameLst>
                                          <p:attrName>style.visibility</p:attrName>
                                        </p:attrNameLst>
                                      </p:cBhvr>
                                      <p:to>
                                        <p:strVal val="visible"/>
                                      </p:to>
                                    </p:set>
                                    <p:anim calcmode="lin" valueType="num">
                                      <p:cBhvr additive="base">
                                        <p:cTn id="7" dur="500"/>
                                        <p:tgtEl>
                                          <p:spTgt spid="1048614"/>
                                        </p:tgtEl>
                                        <p:attrNameLst>
                                          <p:attrName>ppt_y</p:attrName>
                                        </p:attrNameLst>
                                      </p:cBhvr>
                                      <p:tavLst>
                                        <p:tav tm="0">
                                          <p:val>
                                            <p:strVal val="#ppt_y+#ppt_h*1.125000"/>
                                          </p:val>
                                        </p:tav>
                                        <p:tav tm="100000">
                                          <p:val>
                                            <p:strVal val="#ppt_y"/>
                                          </p:val>
                                        </p:tav>
                                      </p:tavLst>
                                    </p:anim>
                                    <p:animEffect transition="in" filter="wipe(up)">
                                      <p:cBhvr>
                                        <p:cTn id="8" dur="500"/>
                                        <p:tgtEl>
                                          <p:spTgt spid="104861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048615"/>
                                        </p:tgtEl>
                                        <p:attrNameLst>
                                          <p:attrName>style.visibility</p:attrName>
                                        </p:attrNameLst>
                                      </p:cBhvr>
                                      <p:to>
                                        <p:strVal val="visible"/>
                                      </p:to>
                                    </p:set>
                                    <p:anim calcmode="lin" valueType="num">
                                      <p:cBhvr additive="base">
                                        <p:cTn id="11" dur="500"/>
                                        <p:tgtEl>
                                          <p:spTgt spid="1048615"/>
                                        </p:tgtEl>
                                        <p:attrNameLst>
                                          <p:attrName>ppt_y</p:attrName>
                                        </p:attrNameLst>
                                      </p:cBhvr>
                                      <p:tavLst>
                                        <p:tav tm="0">
                                          <p:val>
                                            <p:strVal val="#ppt_y+#ppt_h*1.125000"/>
                                          </p:val>
                                        </p:tav>
                                        <p:tav tm="100000">
                                          <p:val>
                                            <p:strVal val="#ppt_y"/>
                                          </p:val>
                                        </p:tav>
                                      </p:tavLst>
                                    </p:anim>
                                    <p:animEffect transition="in" filter="wipe(up)">
                                      <p:cBhvr>
                                        <p:cTn id="12" dur="500"/>
                                        <p:tgtEl>
                                          <p:spTgt spid="10486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048616"/>
                                        </p:tgtEl>
                                        <p:attrNameLst>
                                          <p:attrName>style.visibility</p:attrName>
                                        </p:attrNameLst>
                                      </p:cBhvr>
                                      <p:to>
                                        <p:strVal val="visible"/>
                                      </p:to>
                                    </p:set>
                                    <p:anim calcmode="lin" valueType="num">
                                      <p:cBhvr additive="base">
                                        <p:cTn id="15" dur="500"/>
                                        <p:tgtEl>
                                          <p:spTgt spid="1048616"/>
                                        </p:tgtEl>
                                        <p:attrNameLst>
                                          <p:attrName>ppt_y</p:attrName>
                                        </p:attrNameLst>
                                      </p:cBhvr>
                                      <p:tavLst>
                                        <p:tav tm="0">
                                          <p:val>
                                            <p:strVal val="#ppt_y+#ppt_h*1.125000"/>
                                          </p:val>
                                        </p:tav>
                                        <p:tav tm="100000">
                                          <p:val>
                                            <p:strVal val="#ppt_y"/>
                                          </p:val>
                                        </p:tav>
                                      </p:tavLst>
                                    </p:anim>
                                    <p:animEffect transition="in" filter="wipe(up)">
                                      <p:cBhvr>
                                        <p:cTn id="16" dur="500"/>
                                        <p:tgtEl>
                                          <p:spTgt spid="104861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48618"/>
                                        </p:tgtEl>
                                        <p:attrNameLst>
                                          <p:attrName>style.visibility</p:attrName>
                                        </p:attrNameLst>
                                      </p:cBhvr>
                                      <p:to>
                                        <p:strVal val="visible"/>
                                      </p:to>
                                    </p:set>
                                    <p:anim calcmode="lin" valueType="num">
                                      <p:cBhvr additive="base">
                                        <p:cTn id="19" dur="500"/>
                                        <p:tgtEl>
                                          <p:spTgt spid="1048618"/>
                                        </p:tgtEl>
                                        <p:attrNameLst>
                                          <p:attrName>ppt_y</p:attrName>
                                        </p:attrNameLst>
                                      </p:cBhvr>
                                      <p:tavLst>
                                        <p:tav tm="0">
                                          <p:val>
                                            <p:strVal val="#ppt_y+#ppt_h*1.125000"/>
                                          </p:val>
                                        </p:tav>
                                        <p:tav tm="100000">
                                          <p:val>
                                            <p:strVal val="#ppt_y"/>
                                          </p:val>
                                        </p:tav>
                                      </p:tavLst>
                                    </p:anim>
                                    <p:animEffect transition="in" filter="wipe(up)">
                                      <p:cBhvr>
                                        <p:cTn id="20" dur="500"/>
                                        <p:tgtEl>
                                          <p:spTgt spid="104861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48617"/>
                                        </p:tgtEl>
                                        <p:attrNameLst>
                                          <p:attrName>style.visibility</p:attrName>
                                        </p:attrNameLst>
                                      </p:cBhvr>
                                      <p:to>
                                        <p:strVal val="visible"/>
                                      </p:to>
                                    </p:set>
                                    <p:anim calcmode="lin" valueType="num">
                                      <p:cBhvr additive="base">
                                        <p:cTn id="23" dur="500"/>
                                        <p:tgtEl>
                                          <p:spTgt spid="1048617"/>
                                        </p:tgtEl>
                                        <p:attrNameLst>
                                          <p:attrName>ppt_y</p:attrName>
                                        </p:attrNameLst>
                                      </p:cBhvr>
                                      <p:tavLst>
                                        <p:tav tm="0">
                                          <p:val>
                                            <p:strVal val="#ppt_y+#ppt_h*1.125000"/>
                                          </p:val>
                                        </p:tav>
                                        <p:tav tm="100000">
                                          <p:val>
                                            <p:strVal val="#ppt_y"/>
                                          </p:val>
                                        </p:tav>
                                      </p:tavLst>
                                    </p:anim>
                                    <p:animEffect transition="in" filter="wipe(up)">
                                      <p:cBhvr>
                                        <p:cTn id="24" dur="500"/>
                                        <p:tgtEl>
                                          <p:spTgt spid="104861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048619"/>
                                        </p:tgtEl>
                                        <p:attrNameLst>
                                          <p:attrName>style.visibility</p:attrName>
                                        </p:attrNameLst>
                                      </p:cBhvr>
                                      <p:to>
                                        <p:strVal val="visible"/>
                                      </p:to>
                                    </p:set>
                                    <p:anim calcmode="lin" valueType="num">
                                      <p:cBhvr additive="base">
                                        <p:cTn id="27" dur="500"/>
                                        <p:tgtEl>
                                          <p:spTgt spid="1048619"/>
                                        </p:tgtEl>
                                        <p:attrNameLst>
                                          <p:attrName>ppt_y</p:attrName>
                                        </p:attrNameLst>
                                      </p:cBhvr>
                                      <p:tavLst>
                                        <p:tav tm="0">
                                          <p:val>
                                            <p:strVal val="#ppt_y+#ppt_h*1.125000"/>
                                          </p:val>
                                        </p:tav>
                                        <p:tav tm="100000">
                                          <p:val>
                                            <p:strVal val="#ppt_y"/>
                                          </p:val>
                                        </p:tav>
                                      </p:tavLst>
                                    </p:anim>
                                    <p:animEffect transition="in" filter="wipe(up)">
                                      <p:cBhvr>
                                        <p:cTn id="28" dur="500"/>
                                        <p:tgtEl>
                                          <p:spTgt spid="1048619"/>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48620"/>
                                        </p:tgtEl>
                                        <p:attrNameLst>
                                          <p:attrName>style.visibility</p:attrName>
                                        </p:attrNameLst>
                                      </p:cBhvr>
                                      <p:to>
                                        <p:strVal val="visible"/>
                                      </p:to>
                                    </p:set>
                                    <p:anim calcmode="lin" valueType="num">
                                      <p:cBhvr additive="base">
                                        <p:cTn id="31" dur="500"/>
                                        <p:tgtEl>
                                          <p:spTgt spid="1048620"/>
                                        </p:tgtEl>
                                        <p:attrNameLst>
                                          <p:attrName>ppt_y</p:attrName>
                                        </p:attrNameLst>
                                      </p:cBhvr>
                                      <p:tavLst>
                                        <p:tav tm="0">
                                          <p:val>
                                            <p:strVal val="#ppt_y+#ppt_h*1.125000"/>
                                          </p:val>
                                        </p:tav>
                                        <p:tav tm="100000">
                                          <p:val>
                                            <p:strVal val="#ppt_y"/>
                                          </p:val>
                                        </p:tav>
                                      </p:tavLst>
                                    </p:anim>
                                    <p:animEffect transition="in" filter="wipe(up)">
                                      <p:cBhvr>
                                        <p:cTn id="32" dur="500"/>
                                        <p:tgtEl>
                                          <p:spTgt spid="104862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048621"/>
                                        </p:tgtEl>
                                        <p:attrNameLst>
                                          <p:attrName>style.visibility</p:attrName>
                                        </p:attrNameLst>
                                      </p:cBhvr>
                                      <p:to>
                                        <p:strVal val="visible"/>
                                      </p:to>
                                    </p:set>
                                    <p:anim calcmode="lin" valueType="num">
                                      <p:cBhvr additive="base">
                                        <p:cTn id="35" dur="500"/>
                                        <p:tgtEl>
                                          <p:spTgt spid="1048621"/>
                                        </p:tgtEl>
                                        <p:attrNameLst>
                                          <p:attrName>ppt_y</p:attrName>
                                        </p:attrNameLst>
                                      </p:cBhvr>
                                      <p:tavLst>
                                        <p:tav tm="0">
                                          <p:val>
                                            <p:strVal val="#ppt_y+#ppt_h*1.125000"/>
                                          </p:val>
                                        </p:tav>
                                        <p:tav tm="100000">
                                          <p:val>
                                            <p:strVal val="#ppt_y"/>
                                          </p:val>
                                        </p:tav>
                                      </p:tavLst>
                                    </p:anim>
                                    <p:animEffect transition="in" filter="wipe(up)">
                                      <p:cBhvr>
                                        <p:cTn id="36" dur="500"/>
                                        <p:tgtEl>
                                          <p:spTgt spid="1048621"/>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048622"/>
                                        </p:tgtEl>
                                        <p:attrNameLst>
                                          <p:attrName>style.visibility</p:attrName>
                                        </p:attrNameLst>
                                      </p:cBhvr>
                                      <p:to>
                                        <p:strVal val="visible"/>
                                      </p:to>
                                    </p:set>
                                    <p:anim calcmode="lin" valueType="num">
                                      <p:cBhvr additive="base">
                                        <p:cTn id="39" dur="500"/>
                                        <p:tgtEl>
                                          <p:spTgt spid="1048622"/>
                                        </p:tgtEl>
                                        <p:attrNameLst>
                                          <p:attrName>ppt_y</p:attrName>
                                        </p:attrNameLst>
                                      </p:cBhvr>
                                      <p:tavLst>
                                        <p:tav tm="0">
                                          <p:val>
                                            <p:strVal val="#ppt_y+#ppt_h*1.125000"/>
                                          </p:val>
                                        </p:tav>
                                        <p:tav tm="100000">
                                          <p:val>
                                            <p:strVal val="#ppt_y"/>
                                          </p:val>
                                        </p:tav>
                                      </p:tavLst>
                                    </p:anim>
                                    <p:animEffect transition="in" filter="wipe(up)">
                                      <p:cBhvr>
                                        <p:cTn id="40" dur="500"/>
                                        <p:tgtEl>
                                          <p:spTgt spid="104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P spid="1048615" grpId="0"/>
      <p:bldP spid="1048616" grpId="0"/>
      <p:bldP spid="1048618" grpId="0"/>
      <p:bldP spid="1048617" grpId="0"/>
      <p:bldP spid="1048619" grpId="0"/>
      <p:bldP spid="1048620" grpId="0"/>
      <p:bldP spid="1048621" grpId="0"/>
      <p:bldP spid="1048622" grpId="0"/>
      <p:bldP spid="1048614" grpId="1"/>
      <p:bldP spid="1048615" grpId="1"/>
      <p:bldP spid="1048616" grpId="1"/>
      <p:bldP spid="1048618" grpId="1"/>
      <p:bldP spid="1048617" grpId="1"/>
      <p:bldP spid="1048619" grpId="1"/>
      <p:bldP spid="1048620" grpId="1"/>
      <p:bldP spid="1048621" grpId="1"/>
      <p:bldP spid="10486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p:grpSp>
        <p:nvGrpSpPr>
          <p:cNvPr id="52" name="组合 14"/>
          <p:cNvGrpSpPr/>
          <p:nvPr/>
        </p:nvGrpSpPr>
        <p:grpSpPr>
          <a:xfrm>
            <a:off x="326727" y="315854"/>
            <a:ext cx="11507431" cy="6333109"/>
            <a:chOff x="2404" y="3294"/>
            <a:chExt cx="14627" cy="6536"/>
          </a:xfrm>
        </p:grpSpPr>
        <p:sp>
          <p:nvSpPr>
            <p:cNvPr id="1048611" name="文本框 4"/>
            <p:cNvSpPr txBox="1"/>
            <p:nvPr>
              <p:custDataLst>
                <p:tags r:id="rId1"/>
              </p:custDataLst>
            </p:nvPr>
          </p:nvSpPr>
          <p:spPr>
            <a:xfrm>
              <a:off x="2404" y="3294"/>
              <a:ext cx="10723" cy="6536"/>
            </a:xfrm>
            <a:prstGeom prst="rect">
              <a:avLst/>
            </a:prstGeom>
            <a:noFill/>
            <a:ln>
              <a:solidFill>
                <a:schemeClr val="accent5"/>
              </a:solidFill>
            </a:ln>
          </p:spPr>
          <p:txBody>
            <a:bodyPr wrap="square" rtlCol="0" anchor="t">
              <a:noAutofit/>
            </a:bodyPr>
            <a:p>
              <a:pPr algn="ctr">
                <a:lnSpc>
                  <a:spcPts val="3040"/>
                </a:lnSpc>
              </a:pPr>
              <a:r>
                <a:rPr lang="zh-CN" altLang="en-US" sz="2400" b="1">
                  <a:latin typeface="楷体" panose="02010609060101010101" charset="-122"/>
                  <a:ea typeface="楷体" panose="02010609060101010101" charset="-122"/>
                  <a:cs typeface="楷体" panose="02010609060101010101" charset="-122"/>
                  <a:sym typeface="+mn-ea"/>
                </a:rPr>
                <a:t>远  行</a:t>
              </a:r>
              <a:r>
                <a:rPr lang="zh-CN" altLang="en-US" sz="2400">
                  <a:latin typeface="楷体" panose="02010609060101010101" charset="-122"/>
                  <a:ea typeface="楷体" panose="02010609060101010101" charset="-122"/>
                  <a:cs typeface="楷体" panose="02010609060101010101" charset="-122"/>
                  <a:sym typeface="+mn-ea"/>
                </a:rPr>
                <a:t>     何士光</a:t>
              </a:r>
              <a:endParaRPr lang="zh-CN" altLang="en-US" sz="2400">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这辆长途客车看起来</a:t>
              </a:r>
              <a:r>
                <a:rPr lang="zh-CN" altLang="en-US" sz="2400" b="1">
                  <a:solidFill>
                    <a:srgbClr val="FF0000"/>
                  </a:solidFill>
                  <a:latin typeface="楷体" panose="02010609060101010101" charset="-122"/>
                  <a:ea typeface="楷体" panose="02010609060101010101" charset="-122"/>
                  <a:cs typeface="楷体" panose="02010609060101010101" charset="-122"/>
                  <a:sym typeface="+mn-ea"/>
                </a:rPr>
                <a:t>遍体鳞伤</a:t>
              </a:r>
              <a:r>
                <a:rPr lang="zh-CN" altLang="en-US" sz="2400" b="1">
                  <a:latin typeface="楷体" panose="02010609060101010101" charset="-122"/>
                  <a:ea typeface="楷体" panose="02010609060101010101" charset="-122"/>
                  <a:cs typeface="楷体" panose="02010609060101010101" charset="-122"/>
                  <a:sym typeface="+mn-ea"/>
                </a:rPr>
                <a:t>，车身不止一处磕碰，车窗也缺了玻璃。人们像火燎一样地，从车门里挤进去，从车窗里翻进去。</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“不要翻窗子好不好!”驾驶员吴老八大声喊道，“麻袋都放车顶上！还有背篼……”尽管他急得快哭出来，人们却再也听不见……</a:t>
              </a:r>
              <a:r>
                <a:rPr lang="zh-CN" altLang="en-US" sz="2400" b="1">
                  <a:solidFill>
                    <a:srgbClr val="FF0000"/>
                  </a:solidFill>
                  <a:uFill>
                    <a:solidFill>
                      <a:srgbClr val="FF0000"/>
                    </a:solidFill>
                  </a:uFill>
                  <a:latin typeface="楷体" panose="02010609060101010101" charset="-122"/>
                  <a:ea typeface="楷体" panose="02010609060101010101" charset="-122"/>
                  <a:cs typeface="楷体" panose="02010609060101010101" charset="-122"/>
                  <a:sym typeface="+mn-ea"/>
                </a:rPr>
                <a:t>（争着上车）</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正是上午九点，梨花屯到处映着春天的阳光，远处的望乡岩无比青翠，场头的核桃树闪闪发亮。到梨花屯之前，吴老八就嘱咐售票员小芳，在车窗售好票再打开车门。一开始还算顺利，蜂涌而来的人们有些愕然，但还是老实地挤在车窗前。</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不一会，吴老八听见有人敲响另一面的车窗。</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“撕一张票下来，老八!”</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刘书记虽已退休，语气依旧不容商量。吴老八到汽车运输学校去学习，组织意见那一栏曾有刘书记粗大的笔迹。</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吴老八只得让小芳把票给刘书记递过去。小芳动作麻利，又把另一张票递到她舅舅晋麻子的手中。</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buClrTx/>
                <a:buSzTx/>
                <a:buFontTx/>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“哎哟，你们搞哪样名堂?”</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400"/>
                </a:lnSpc>
                <a:spcBef>
                  <a:spcPts val="0"/>
                </a:spcBef>
                <a:spcAft>
                  <a:spcPts val="0"/>
                </a:spcAft>
                <a:buClrTx/>
                <a:buSzTx/>
                <a:buFontTx/>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atin typeface="楷体" panose="02010609060101010101" charset="-122"/>
                  <a:ea typeface="楷体" panose="02010609060101010101" charset="-122"/>
                  <a:cs typeface="楷体" panose="02010609060101010101" charset="-122"/>
                  <a:sym typeface="+mn-ea"/>
                </a:rPr>
                <a:t>“不行!不行!”</a:t>
              </a:r>
              <a:endParaRPr lang="zh-CN" altLang="en-US" sz="2400" b="1">
                <a:latin typeface="楷体" panose="02010609060101010101" charset="-122"/>
                <a:ea typeface="楷体" panose="02010609060101010101" charset="-122"/>
                <a:cs typeface="楷体" panose="02010609060101010101" charset="-122"/>
                <a:sym typeface="+mn-ea"/>
              </a:endParaRPr>
            </a:p>
          </p:txBody>
        </p:sp>
        <p:sp>
          <p:nvSpPr>
            <p:cNvPr id="1048612" name="文本框 10"/>
            <p:cNvSpPr txBox="1"/>
            <p:nvPr>
              <p:custDataLst>
                <p:tags r:id="rId2"/>
              </p:custDataLst>
            </p:nvPr>
          </p:nvSpPr>
          <p:spPr>
            <a:xfrm>
              <a:off x="13633" y="3459"/>
              <a:ext cx="3398" cy="5516"/>
            </a:xfrm>
            <a:prstGeom prst="rect">
              <a:avLst/>
            </a:prstGeom>
            <a:noFill/>
            <a:ln>
              <a:solidFill>
                <a:schemeClr val="accent5"/>
              </a:solidFill>
            </a:ln>
          </p:spPr>
          <p:txBody>
            <a:bodyPr wrap="square" rtlCol="0" anchor="t">
              <a:noAutofit/>
            </a:bodyPr>
            <a:p>
              <a:pPr algn="just"/>
              <a:r>
                <a:rPr lang="zh-CN" sz="2400">
                  <a:solidFill>
                    <a:srgbClr val="FF0000"/>
                  </a:solidFill>
                  <a:latin typeface="宋体" panose="02010600030101010101" pitchFamily="2" charset="-122"/>
                  <a:cs typeface="宋体" panose="02010600030101010101" pitchFamily="2" charset="-122"/>
                  <a:sym typeface="+mn-ea"/>
                </a:rPr>
                <a:t>第</a:t>
              </a:r>
              <a:r>
                <a:rPr lang="en-US" altLang="zh-CN" sz="2400">
                  <a:solidFill>
                    <a:srgbClr val="FF0000"/>
                  </a:solidFill>
                  <a:latin typeface="宋体" panose="02010600030101010101" pitchFamily="2" charset="-122"/>
                  <a:cs typeface="宋体" panose="02010600030101010101" pitchFamily="2" charset="-122"/>
                  <a:sym typeface="+mn-ea"/>
                </a:rPr>
                <a:t>9</a:t>
              </a:r>
              <a:r>
                <a:rPr lang="zh-CN" altLang="en-US" sz="2400">
                  <a:solidFill>
                    <a:srgbClr val="FF0000"/>
                  </a:solidFill>
                  <a:latin typeface="宋体" panose="02010600030101010101" pitchFamily="2" charset="-122"/>
                  <a:cs typeface="宋体" panose="02010600030101010101" pitchFamily="2" charset="-122"/>
                  <a:sym typeface="+mn-ea"/>
                </a:rPr>
                <a:t>题，</a:t>
              </a:r>
              <a:r>
                <a:rPr lang="zh-CN" sz="2400">
                  <a:solidFill>
                    <a:srgbClr val="FF0000"/>
                  </a:solidFill>
                  <a:latin typeface="宋体" panose="02010600030101010101" pitchFamily="2" charset="-122"/>
                  <a:cs typeface="宋体" panose="02010600030101010101" pitchFamily="2" charset="-122"/>
                  <a:sym typeface="+mn-ea"/>
                </a:rPr>
                <a:t>“远行”意寓</a:t>
              </a:r>
              <a:r>
                <a:rPr lang="zh-CN" sz="2400">
                  <a:solidFill>
                    <a:srgbClr val="FF0000"/>
                  </a:solidFill>
                  <a:highlight>
                    <a:srgbClr val="FFFF00"/>
                  </a:highlight>
                  <a:latin typeface="宋体" panose="02010600030101010101" pitchFamily="2" charset="-122"/>
                  <a:cs typeface="宋体" panose="02010600030101010101" pitchFamily="2" charset="-122"/>
                  <a:sym typeface="+mn-ea"/>
                </a:rPr>
                <a:t>屯子人走出生活地域探求外面的世界</a:t>
              </a:r>
              <a:r>
                <a:rPr lang="zh-CN" sz="2400">
                  <a:solidFill>
                    <a:srgbClr val="FF0000"/>
                  </a:solidFill>
                  <a:latin typeface="宋体" panose="02010600030101010101" pitchFamily="2" charset="-122"/>
                  <a:cs typeface="宋体" panose="02010600030101010101" pitchFamily="2" charset="-122"/>
                  <a:sym typeface="+mn-ea"/>
                </a:rPr>
                <a:t>。客车遍体鳞伤，象征着过</a:t>
              </a:r>
              <a:r>
                <a:rPr lang="zh-CN" sz="2400">
                  <a:solidFill>
                    <a:srgbClr val="FF0000"/>
                  </a:solidFill>
                  <a:highlight>
                    <a:srgbClr val="FFFF00"/>
                  </a:highlight>
                  <a:latin typeface="宋体" panose="02010600030101010101" pitchFamily="2" charset="-122"/>
                  <a:cs typeface="宋体" panose="02010600030101010101" pitchFamily="2" charset="-122"/>
                  <a:sym typeface="+mn-ea"/>
                </a:rPr>
                <a:t>去年代留下许多创伤和痛苦</a:t>
              </a:r>
              <a:r>
                <a:rPr lang="zh-CN" sz="2400">
                  <a:solidFill>
                    <a:srgbClr val="FF0000"/>
                  </a:solidFill>
                  <a:latin typeface="宋体" panose="02010600030101010101" pitchFamily="2" charset="-122"/>
                  <a:cs typeface="宋体" panose="02010600030101010101" pitchFamily="2" charset="-122"/>
                  <a:sym typeface="+mn-ea"/>
                </a:rPr>
                <a:t>。</a:t>
              </a:r>
              <a:endParaRPr lang="zh-CN" altLang="zh-CN" sz="2400">
                <a:solidFill>
                  <a:srgbClr val="FF0000"/>
                </a:solidFill>
                <a:latin typeface="宋体" panose="02010600030101010101" pitchFamily="2" charset="-122"/>
                <a:cs typeface="宋体" panose="02010600030101010101" pitchFamily="2" charset="-122"/>
                <a:sym typeface="+mn-ea"/>
              </a:endParaRPr>
            </a:p>
            <a:p>
              <a:pPr algn="just"/>
              <a:endParaRPr lang="zh-CN" altLang="zh-CN" sz="2400" b="1">
                <a:latin typeface="宋体" panose="02010600030101010101" pitchFamily="2" charset="-122"/>
                <a:cs typeface="宋体" panose="02010600030101010101" pitchFamily="2" charset="-122"/>
                <a:sym typeface="+mn-ea"/>
              </a:endParaRPr>
            </a:p>
            <a:p>
              <a:pPr algn="just"/>
              <a:endParaRPr lang="zh-CN" altLang="zh-CN" sz="2400" b="1">
                <a:latin typeface="宋体" panose="02010600030101010101" pitchFamily="2" charset="-122"/>
                <a:cs typeface="宋体" panose="02010600030101010101" pitchFamily="2" charset="-122"/>
                <a:sym typeface="+mn-ea"/>
              </a:endParaRPr>
            </a:p>
            <a:p>
              <a:pPr algn="just"/>
              <a:r>
                <a:rPr lang="en-US" altLang="zh-CN" sz="2400">
                  <a:solidFill>
                    <a:srgbClr val="FF0000"/>
                  </a:solidFill>
                  <a:latin typeface="宋体" panose="02010600030101010101" pitchFamily="2" charset="-122"/>
                  <a:cs typeface="宋体" panose="02010600030101010101" pitchFamily="2" charset="-122"/>
                  <a:sym typeface="+mn-ea"/>
                </a:rPr>
                <a:t>6A</a:t>
              </a:r>
              <a:r>
                <a:rPr lang="zh-CN" altLang="zh-CN" sz="2400">
                  <a:solidFill>
                    <a:srgbClr val="FF0000"/>
                  </a:solidFill>
                  <a:latin typeface="宋体" panose="02010600030101010101" pitchFamily="2" charset="-122"/>
                  <a:cs typeface="宋体" panose="02010600030101010101" pitchFamily="2" charset="-122"/>
                  <a:sym typeface="+mn-ea"/>
                </a:rPr>
                <a:t>刘书记向吴老八拿票时不容商量是因为</a:t>
              </a:r>
              <a:r>
                <a:rPr lang="en-US" altLang="zh-CN" sz="2400">
                  <a:solidFill>
                    <a:srgbClr val="FF0000"/>
                  </a:solidFill>
                  <a:latin typeface="宋体" panose="02010600030101010101" pitchFamily="2" charset="-122"/>
                  <a:cs typeface="宋体" panose="02010600030101010101" pitchFamily="2" charset="-122"/>
                  <a:sym typeface="+mn-ea"/>
                </a:rPr>
                <a:t>“</a:t>
              </a:r>
              <a:r>
                <a:rPr lang="zh-CN" altLang="en-US" sz="2400">
                  <a:solidFill>
                    <a:srgbClr val="FF0000"/>
                  </a:solidFill>
                  <a:highlight>
                    <a:srgbClr val="FFFF00"/>
                  </a:highlight>
                  <a:latin typeface="宋体" panose="02010600030101010101" pitchFamily="2" charset="-122"/>
                  <a:sym typeface="+mn-ea"/>
                </a:rPr>
                <a:t>吴老八到汽车运输学校去学习，组织意见那一栏曾有刘书记粗大的笔迹</a:t>
              </a:r>
              <a:r>
                <a:rPr lang="en-US" altLang="zh-CN" sz="2400">
                  <a:solidFill>
                    <a:srgbClr val="FF0000"/>
                  </a:solidFill>
                  <a:highlight>
                    <a:srgbClr val="FFFF00"/>
                  </a:highlight>
                  <a:latin typeface="宋体" panose="02010600030101010101" pitchFamily="2" charset="-122"/>
                  <a:sym typeface="+mn-ea"/>
                </a:rPr>
                <a:t>”</a:t>
              </a:r>
              <a:r>
                <a:rPr lang="zh-CN" altLang="en-US" sz="2400">
                  <a:solidFill>
                    <a:srgbClr val="FF0000"/>
                  </a:solidFill>
                  <a:highlight>
                    <a:srgbClr val="FFFF00"/>
                  </a:highlight>
                  <a:latin typeface="宋体" panose="02010600030101010101" pitchFamily="2" charset="-122"/>
                  <a:sym typeface="+mn-ea"/>
                </a:rPr>
                <a:t>。</a:t>
              </a:r>
              <a:endParaRPr lang="zh-CN" altLang="en-US" sz="2400">
                <a:solidFill>
                  <a:srgbClr val="FF0000"/>
                </a:solidFill>
                <a:highlight>
                  <a:srgbClr val="FFFF00"/>
                </a:highlight>
                <a:latin typeface="宋体" panose="02010600030101010101" pitchFamily="2" charset="-122"/>
                <a:ea typeface="楷体" panose="02010609060101010101" charset="-122"/>
                <a:cs typeface="楷体" panose="02010609060101010101" charset="-122"/>
                <a:sym typeface="+mn-ea"/>
              </a:endParaRPr>
            </a:p>
          </p:txBody>
        </p:sp>
      </p:grpSp>
      <p:sp>
        <p:nvSpPr>
          <p:cNvPr id="1048614" name="文本框 6"/>
          <p:cNvSpPr txBox="1"/>
          <p:nvPr/>
        </p:nvSpPr>
        <p:spPr>
          <a:xfrm>
            <a:off x="695325" y="696595"/>
            <a:ext cx="411480" cy="368300"/>
          </a:xfrm>
          <a:prstGeom prst="rect">
            <a:avLst/>
          </a:prstGeom>
          <a:noFill/>
        </p:spPr>
        <p:txBody>
          <a:bodyPr wrap="none" rtlCol="0" anchor="t">
            <a:spAutoFit/>
          </a:bodyPr>
          <a:p>
            <a:r>
              <a:rPr lang="zh-CN" altLang="en-US">
                <a:solidFill>
                  <a:srgbClr val="FF0000"/>
                </a:solidFill>
                <a:latin typeface="Calibri" panose="020F0502020204030204" charset="0"/>
              </a:rPr>
              <a:t>①</a:t>
            </a:r>
            <a:endParaRPr lang="zh-CN" altLang="en-US">
              <a:solidFill>
                <a:srgbClr val="FF0000"/>
              </a:solidFill>
              <a:latin typeface="Calibri" panose="020F0502020204030204" charset="0"/>
            </a:endParaRPr>
          </a:p>
        </p:txBody>
      </p:sp>
      <p:sp>
        <p:nvSpPr>
          <p:cNvPr id="1048615" name="文本框 7"/>
          <p:cNvSpPr txBox="1"/>
          <p:nvPr/>
        </p:nvSpPr>
        <p:spPr>
          <a:xfrm>
            <a:off x="695325" y="1604010"/>
            <a:ext cx="411480" cy="368300"/>
          </a:xfrm>
          <a:prstGeom prst="rect">
            <a:avLst/>
          </a:prstGeom>
          <a:noFill/>
        </p:spPr>
        <p:txBody>
          <a:bodyPr wrap="none" rtlCol="0" anchor="t">
            <a:spAutoFit/>
          </a:bodyPr>
          <a:p>
            <a:r>
              <a:rPr lang="zh-CN" altLang="en-US">
                <a:solidFill>
                  <a:srgbClr val="FF0000"/>
                </a:solidFill>
                <a:latin typeface="Calibri" panose="020F0502020204030204" charset="0"/>
              </a:rPr>
              <a:t>②</a:t>
            </a:r>
            <a:endParaRPr lang="zh-CN" altLang="en-US">
              <a:solidFill>
                <a:srgbClr val="FF0000"/>
              </a:solidFill>
              <a:latin typeface="Calibri" panose="020F0502020204030204" charset="0"/>
            </a:endParaRPr>
          </a:p>
        </p:txBody>
      </p:sp>
      <p:sp>
        <p:nvSpPr>
          <p:cNvPr id="1048616" name="文本框 8"/>
          <p:cNvSpPr txBox="1"/>
          <p:nvPr/>
        </p:nvSpPr>
        <p:spPr>
          <a:xfrm>
            <a:off x="695325" y="2433955"/>
            <a:ext cx="411480" cy="368300"/>
          </a:xfrm>
          <a:prstGeom prst="rect">
            <a:avLst/>
          </a:prstGeom>
          <a:noFill/>
        </p:spPr>
        <p:txBody>
          <a:bodyPr wrap="none" rtlCol="0" anchor="t">
            <a:spAutoFit/>
          </a:bodyPr>
          <a:p>
            <a:r>
              <a:rPr lang="zh-CN" altLang="en-US">
                <a:solidFill>
                  <a:srgbClr val="FF0000"/>
                </a:solidFill>
                <a:latin typeface="Calibri" panose="020F0502020204030204" charset="0"/>
              </a:rPr>
              <a:t>③</a:t>
            </a:r>
            <a:endParaRPr lang="zh-CN" altLang="en-US">
              <a:solidFill>
                <a:srgbClr val="FF0000"/>
              </a:solidFill>
              <a:latin typeface="Calibri" panose="020F0502020204030204" charset="0"/>
            </a:endParaRPr>
          </a:p>
        </p:txBody>
      </p:sp>
      <p:sp>
        <p:nvSpPr>
          <p:cNvPr id="1048617" name="文本框 11"/>
          <p:cNvSpPr txBox="1"/>
          <p:nvPr/>
        </p:nvSpPr>
        <p:spPr>
          <a:xfrm>
            <a:off x="675640" y="403225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④</a:t>
            </a:r>
            <a:endParaRPr lang="zh-CN" altLang="en-US">
              <a:solidFill>
                <a:srgbClr val="FF0000"/>
              </a:solidFill>
              <a:latin typeface="微软雅黑" panose="020B0503020204020204" charset="-122"/>
              <a:ea typeface="微软雅黑" panose="020B0503020204020204" charset="-122"/>
            </a:endParaRPr>
          </a:p>
        </p:txBody>
      </p:sp>
      <p:sp>
        <p:nvSpPr>
          <p:cNvPr id="1048618" name="文本框 12"/>
          <p:cNvSpPr txBox="1"/>
          <p:nvPr/>
        </p:nvSpPr>
        <p:spPr>
          <a:xfrm>
            <a:off x="695325" y="429768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⑤</a:t>
            </a:r>
            <a:endParaRPr lang="zh-CN" altLang="en-US">
              <a:solidFill>
                <a:srgbClr val="FF0000"/>
              </a:solidFill>
              <a:latin typeface="微软雅黑" panose="020B0503020204020204" charset="-122"/>
              <a:ea typeface="微软雅黑" panose="020B0503020204020204" charset="-122"/>
            </a:endParaRPr>
          </a:p>
        </p:txBody>
      </p:sp>
      <p:sp>
        <p:nvSpPr>
          <p:cNvPr id="1048619" name="文本框 15"/>
          <p:cNvSpPr txBox="1"/>
          <p:nvPr/>
        </p:nvSpPr>
        <p:spPr>
          <a:xfrm>
            <a:off x="695325" y="463169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⑥</a:t>
            </a:r>
            <a:endParaRPr lang="zh-CN" altLang="en-US">
              <a:solidFill>
                <a:srgbClr val="FF0000"/>
              </a:solidFill>
              <a:latin typeface="微软雅黑" panose="020B0503020204020204" charset="-122"/>
              <a:ea typeface="微软雅黑" panose="020B0503020204020204" charset="-122"/>
            </a:endParaRPr>
          </a:p>
        </p:txBody>
      </p:sp>
      <p:sp>
        <p:nvSpPr>
          <p:cNvPr id="1048620" name="文本框 16"/>
          <p:cNvSpPr txBox="1"/>
          <p:nvPr/>
        </p:nvSpPr>
        <p:spPr>
          <a:xfrm>
            <a:off x="675640" y="523113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⑦</a:t>
            </a:r>
            <a:endParaRPr lang="zh-CN" altLang="en-US">
              <a:solidFill>
                <a:srgbClr val="FF0000"/>
              </a:solidFill>
              <a:latin typeface="微软雅黑" panose="020B0503020204020204" charset="-122"/>
              <a:ea typeface="微软雅黑" panose="020B0503020204020204" charset="-122"/>
            </a:endParaRPr>
          </a:p>
        </p:txBody>
      </p:sp>
      <p:sp>
        <p:nvSpPr>
          <p:cNvPr id="1048621" name="文本框 17"/>
          <p:cNvSpPr txBox="1"/>
          <p:nvPr/>
        </p:nvSpPr>
        <p:spPr>
          <a:xfrm>
            <a:off x="695325" y="583057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⑧</a:t>
            </a:r>
            <a:endParaRPr lang="zh-CN" altLang="en-US">
              <a:solidFill>
                <a:srgbClr val="FF0000"/>
              </a:solidFill>
              <a:latin typeface="微软雅黑" panose="020B0503020204020204" charset="-122"/>
              <a:ea typeface="微软雅黑" panose="020B0503020204020204" charset="-122"/>
            </a:endParaRPr>
          </a:p>
        </p:txBody>
      </p:sp>
      <p:sp>
        <p:nvSpPr>
          <p:cNvPr id="1048622" name="文本框 18"/>
          <p:cNvSpPr txBox="1"/>
          <p:nvPr/>
        </p:nvSpPr>
        <p:spPr>
          <a:xfrm>
            <a:off x="695325" y="616458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⑨</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48614"/>
                                        </p:tgtEl>
                                        <p:attrNameLst>
                                          <p:attrName>style.visibility</p:attrName>
                                        </p:attrNameLst>
                                      </p:cBhvr>
                                      <p:to>
                                        <p:strVal val="visible"/>
                                      </p:to>
                                    </p:set>
                                    <p:anim calcmode="lin" valueType="num">
                                      <p:cBhvr additive="base">
                                        <p:cTn id="13" dur="500"/>
                                        <p:tgtEl>
                                          <p:spTgt spid="1048614"/>
                                        </p:tgtEl>
                                        <p:attrNameLst>
                                          <p:attrName>ppt_y</p:attrName>
                                        </p:attrNameLst>
                                      </p:cBhvr>
                                      <p:tavLst>
                                        <p:tav tm="0">
                                          <p:val>
                                            <p:strVal val="#ppt_y+#ppt_h*1.125000"/>
                                          </p:val>
                                        </p:tav>
                                        <p:tav tm="100000">
                                          <p:val>
                                            <p:strVal val="#ppt_y"/>
                                          </p:val>
                                        </p:tav>
                                      </p:tavLst>
                                    </p:anim>
                                    <p:animEffect transition="in" filter="wipe(up)">
                                      <p:cBhvr>
                                        <p:cTn id="14" dur="500"/>
                                        <p:tgtEl>
                                          <p:spTgt spid="1048614"/>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048615"/>
                                        </p:tgtEl>
                                        <p:attrNameLst>
                                          <p:attrName>style.visibility</p:attrName>
                                        </p:attrNameLst>
                                      </p:cBhvr>
                                      <p:to>
                                        <p:strVal val="visible"/>
                                      </p:to>
                                    </p:set>
                                    <p:anim calcmode="lin" valueType="num">
                                      <p:cBhvr additive="base">
                                        <p:cTn id="17" dur="500"/>
                                        <p:tgtEl>
                                          <p:spTgt spid="1048615"/>
                                        </p:tgtEl>
                                        <p:attrNameLst>
                                          <p:attrName>ppt_y</p:attrName>
                                        </p:attrNameLst>
                                      </p:cBhvr>
                                      <p:tavLst>
                                        <p:tav tm="0">
                                          <p:val>
                                            <p:strVal val="#ppt_y+#ppt_h*1.125000"/>
                                          </p:val>
                                        </p:tav>
                                        <p:tav tm="100000">
                                          <p:val>
                                            <p:strVal val="#ppt_y"/>
                                          </p:val>
                                        </p:tav>
                                      </p:tavLst>
                                    </p:anim>
                                    <p:animEffect transition="in" filter="wipe(up)">
                                      <p:cBhvr>
                                        <p:cTn id="18" dur="500"/>
                                        <p:tgtEl>
                                          <p:spTgt spid="104861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048616"/>
                                        </p:tgtEl>
                                        <p:attrNameLst>
                                          <p:attrName>style.visibility</p:attrName>
                                        </p:attrNameLst>
                                      </p:cBhvr>
                                      <p:to>
                                        <p:strVal val="visible"/>
                                      </p:to>
                                    </p:set>
                                    <p:anim calcmode="lin" valueType="num">
                                      <p:cBhvr additive="base">
                                        <p:cTn id="21" dur="500"/>
                                        <p:tgtEl>
                                          <p:spTgt spid="1048616"/>
                                        </p:tgtEl>
                                        <p:attrNameLst>
                                          <p:attrName>ppt_y</p:attrName>
                                        </p:attrNameLst>
                                      </p:cBhvr>
                                      <p:tavLst>
                                        <p:tav tm="0">
                                          <p:val>
                                            <p:strVal val="#ppt_y+#ppt_h*1.125000"/>
                                          </p:val>
                                        </p:tav>
                                        <p:tav tm="100000">
                                          <p:val>
                                            <p:strVal val="#ppt_y"/>
                                          </p:val>
                                        </p:tav>
                                      </p:tavLst>
                                    </p:anim>
                                    <p:animEffect transition="in" filter="wipe(up)">
                                      <p:cBhvr>
                                        <p:cTn id="22" dur="500"/>
                                        <p:tgtEl>
                                          <p:spTgt spid="104861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48618"/>
                                        </p:tgtEl>
                                        <p:attrNameLst>
                                          <p:attrName>style.visibility</p:attrName>
                                        </p:attrNameLst>
                                      </p:cBhvr>
                                      <p:to>
                                        <p:strVal val="visible"/>
                                      </p:to>
                                    </p:set>
                                    <p:anim calcmode="lin" valueType="num">
                                      <p:cBhvr additive="base">
                                        <p:cTn id="25" dur="500"/>
                                        <p:tgtEl>
                                          <p:spTgt spid="1048618"/>
                                        </p:tgtEl>
                                        <p:attrNameLst>
                                          <p:attrName>ppt_y</p:attrName>
                                        </p:attrNameLst>
                                      </p:cBhvr>
                                      <p:tavLst>
                                        <p:tav tm="0">
                                          <p:val>
                                            <p:strVal val="#ppt_y+#ppt_h*1.125000"/>
                                          </p:val>
                                        </p:tav>
                                        <p:tav tm="100000">
                                          <p:val>
                                            <p:strVal val="#ppt_y"/>
                                          </p:val>
                                        </p:tav>
                                      </p:tavLst>
                                    </p:anim>
                                    <p:animEffect transition="in" filter="wipe(up)">
                                      <p:cBhvr>
                                        <p:cTn id="26" dur="500"/>
                                        <p:tgtEl>
                                          <p:spTgt spid="104861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048617"/>
                                        </p:tgtEl>
                                        <p:attrNameLst>
                                          <p:attrName>style.visibility</p:attrName>
                                        </p:attrNameLst>
                                      </p:cBhvr>
                                      <p:to>
                                        <p:strVal val="visible"/>
                                      </p:to>
                                    </p:set>
                                    <p:anim calcmode="lin" valueType="num">
                                      <p:cBhvr additive="base">
                                        <p:cTn id="29" dur="500"/>
                                        <p:tgtEl>
                                          <p:spTgt spid="1048617"/>
                                        </p:tgtEl>
                                        <p:attrNameLst>
                                          <p:attrName>ppt_y</p:attrName>
                                        </p:attrNameLst>
                                      </p:cBhvr>
                                      <p:tavLst>
                                        <p:tav tm="0">
                                          <p:val>
                                            <p:strVal val="#ppt_y+#ppt_h*1.125000"/>
                                          </p:val>
                                        </p:tav>
                                        <p:tav tm="100000">
                                          <p:val>
                                            <p:strVal val="#ppt_y"/>
                                          </p:val>
                                        </p:tav>
                                      </p:tavLst>
                                    </p:anim>
                                    <p:animEffect transition="in" filter="wipe(up)">
                                      <p:cBhvr>
                                        <p:cTn id="30" dur="500"/>
                                        <p:tgtEl>
                                          <p:spTgt spid="104861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048619"/>
                                        </p:tgtEl>
                                        <p:attrNameLst>
                                          <p:attrName>style.visibility</p:attrName>
                                        </p:attrNameLst>
                                      </p:cBhvr>
                                      <p:to>
                                        <p:strVal val="visible"/>
                                      </p:to>
                                    </p:set>
                                    <p:anim calcmode="lin" valueType="num">
                                      <p:cBhvr additive="base">
                                        <p:cTn id="33" dur="500"/>
                                        <p:tgtEl>
                                          <p:spTgt spid="1048619"/>
                                        </p:tgtEl>
                                        <p:attrNameLst>
                                          <p:attrName>ppt_y</p:attrName>
                                        </p:attrNameLst>
                                      </p:cBhvr>
                                      <p:tavLst>
                                        <p:tav tm="0">
                                          <p:val>
                                            <p:strVal val="#ppt_y+#ppt_h*1.125000"/>
                                          </p:val>
                                        </p:tav>
                                        <p:tav tm="100000">
                                          <p:val>
                                            <p:strVal val="#ppt_y"/>
                                          </p:val>
                                        </p:tav>
                                      </p:tavLst>
                                    </p:anim>
                                    <p:animEffect transition="in" filter="wipe(up)">
                                      <p:cBhvr>
                                        <p:cTn id="34" dur="500"/>
                                        <p:tgtEl>
                                          <p:spTgt spid="104861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48620"/>
                                        </p:tgtEl>
                                        <p:attrNameLst>
                                          <p:attrName>style.visibility</p:attrName>
                                        </p:attrNameLst>
                                      </p:cBhvr>
                                      <p:to>
                                        <p:strVal val="visible"/>
                                      </p:to>
                                    </p:set>
                                    <p:anim calcmode="lin" valueType="num">
                                      <p:cBhvr additive="base">
                                        <p:cTn id="37" dur="500"/>
                                        <p:tgtEl>
                                          <p:spTgt spid="1048620"/>
                                        </p:tgtEl>
                                        <p:attrNameLst>
                                          <p:attrName>ppt_y</p:attrName>
                                        </p:attrNameLst>
                                      </p:cBhvr>
                                      <p:tavLst>
                                        <p:tav tm="0">
                                          <p:val>
                                            <p:strVal val="#ppt_y+#ppt_h*1.125000"/>
                                          </p:val>
                                        </p:tav>
                                        <p:tav tm="100000">
                                          <p:val>
                                            <p:strVal val="#ppt_y"/>
                                          </p:val>
                                        </p:tav>
                                      </p:tavLst>
                                    </p:anim>
                                    <p:animEffect transition="in" filter="wipe(up)">
                                      <p:cBhvr>
                                        <p:cTn id="38" dur="500"/>
                                        <p:tgtEl>
                                          <p:spTgt spid="1048620"/>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048621"/>
                                        </p:tgtEl>
                                        <p:attrNameLst>
                                          <p:attrName>style.visibility</p:attrName>
                                        </p:attrNameLst>
                                      </p:cBhvr>
                                      <p:to>
                                        <p:strVal val="visible"/>
                                      </p:to>
                                    </p:set>
                                    <p:anim calcmode="lin" valueType="num">
                                      <p:cBhvr additive="base">
                                        <p:cTn id="41" dur="500"/>
                                        <p:tgtEl>
                                          <p:spTgt spid="1048621"/>
                                        </p:tgtEl>
                                        <p:attrNameLst>
                                          <p:attrName>ppt_y</p:attrName>
                                        </p:attrNameLst>
                                      </p:cBhvr>
                                      <p:tavLst>
                                        <p:tav tm="0">
                                          <p:val>
                                            <p:strVal val="#ppt_y+#ppt_h*1.125000"/>
                                          </p:val>
                                        </p:tav>
                                        <p:tav tm="100000">
                                          <p:val>
                                            <p:strVal val="#ppt_y"/>
                                          </p:val>
                                        </p:tav>
                                      </p:tavLst>
                                    </p:anim>
                                    <p:animEffect transition="in" filter="wipe(up)">
                                      <p:cBhvr>
                                        <p:cTn id="42" dur="500"/>
                                        <p:tgtEl>
                                          <p:spTgt spid="104862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048622"/>
                                        </p:tgtEl>
                                        <p:attrNameLst>
                                          <p:attrName>style.visibility</p:attrName>
                                        </p:attrNameLst>
                                      </p:cBhvr>
                                      <p:to>
                                        <p:strVal val="visible"/>
                                      </p:to>
                                    </p:set>
                                    <p:anim calcmode="lin" valueType="num">
                                      <p:cBhvr additive="base">
                                        <p:cTn id="45" dur="500"/>
                                        <p:tgtEl>
                                          <p:spTgt spid="1048622"/>
                                        </p:tgtEl>
                                        <p:attrNameLst>
                                          <p:attrName>ppt_y</p:attrName>
                                        </p:attrNameLst>
                                      </p:cBhvr>
                                      <p:tavLst>
                                        <p:tav tm="0">
                                          <p:val>
                                            <p:strVal val="#ppt_y+#ppt_h*1.125000"/>
                                          </p:val>
                                        </p:tav>
                                        <p:tav tm="100000">
                                          <p:val>
                                            <p:strVal val="#ppt_y"/>
                                          </p:val>
                                        </p:tav>
                                      </p:tavLst>
                                    </p:anim>
                                    <p:animEffect transition="in" filter="wipe(up)">
                                      <p:cBhvr>
                                        <p:cTn id="46" dur="500"/>
                                        <p:tgtEl>
                                          <p:spTgt spid="104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P spid="1048615" grpId="0"/>
      <p:bldP spid="1048616" grpId="0"/>
      <p:bldP spid="1048618" grpId="0"/>
      <p:bldP spid="1048617" grpId="0"/>
      <p:bldP spid="1048619" grpId="0"/>
      <p:bldP spid="1048620" grpId="0"/>
      <p:bldP spid="1048621" grpId="0"/>
      <p:bldP spid="1048622" grpId="0"/>
      <p:bldP spid="1048614" grpId="1"/>
      <p:bldP spid="1048615" grpId="1"/>
      <p:bldP spid="1048616" grpId="1"/>
      <p:bldP spid="1048618" grpId="1"/>
      <p:bldP spid="1048617" grpId="1"/>
      <p:bldP spid="1048619" grpId="1"/>
      <p:bldP spid="1048620" grpId="1"/>
      <p:bldP spid="1048621" grpId="1"/>
      <p:bldP spid="10486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p:grpSp>
        <p:nvGrpSpPr>
          <p:cNvPr id="56" name="组合 14"/>
          <p:cNvGrpSpPr/>
          <p:nvPr/>
        </p:nvGrpSpPr>
        <p:grpSpPr>
          <a:xfrm>
            <a:off x="214851" y="184150"/>
            <a:ext cx="11492644" cy="6316980"/>
            <a:chOff x="2424" y="3491"/>
            <a:chExt cx="14446" cy="5589"/>
          </a:xfrm>
        </p:grpSpPr>
        <p:sp>
          <p:nvSpPr>
            <p:cNvPr id="1048626" name="文本框 4"/>
            <p:cNvSpPr txBox="1"/>
            <p:nvPr>
              <p:custDataLst>
                <p:tags r:id="rId1"/>
              </p:custDataLst>
            </p:nvPr>
          </p:nvSpPr>
          <p:spPr>
            <a:xfrm>
              <a:off x="2424" y="3497"/>
              <a:ext cx="11200" cy="5583"/>
            </a:xfrm>
            <a:prstGeom prst="rect">
              <a:avLst/>
            </a:prstGeom>
            <a:noFill/>
            <a:ln>
              <a:solidFill>
                <a:schemeClr val="accent5"/>
              </a:solidFill>
            </a:ln>
          </p:spPr>
          <p:txBody>
            <a:bodyPr wrap="square" rtlCol="0" anchor="t">
              <a:noAutofit/>
            </a:bodyPr>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车厢四周顿时吵成一片。没有人会认为自己不要紧，人人都有说不出的忿忿。</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“老子不跟他们说这些!”</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张裁缝家的老幺扒住车窗，一飞身便进了车厢，又一下子把车门拉开。</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冯家老三一横身子就把住车门，</a:t>
              </a:r>
              <a:r>
                <a:rPr lang="zh-CN" altLang="en-US" sz="2400" b="1">
                  <a:solidFill>
                    <a:srgbClr val="C00000"/>
                  </a:solidFill>
                  <a:latin typeface="楷体" panose="02010609060101010101" charset="-122"/>
                  <a:ea typeface="楷体" panose="02010609060101010101" charset="-122"/>
                  <a:cs typeface="楷体" panose="02010609060101010101" charset="-122"/>
                  <a:sym typeface="+mn-ea"/>
                </a:rPr>
                <a:t>一夫当关便万夫莫开</a:t>
              </a:r>
              <a:r>
                <a:rPr lang="zh-CN" altLang="en-US" sz="2400" b="1">
                  <a:latin typeface="楷体" panose="02010609060101010101" charset="-122"/>
                  <a:ea typeface="楷体" panose="02010609060101010101" charset="-122"/>
                  <a:cs typeface="楷体" panose="02010609060101010101" charset="-122"/>
                  <a:sym typeface="+mn-ea"/>
                </a:rPr>
                <a:t>，大哥、二哥不由分说地把麻袋往车厢里抬。其他人也蜂拥而上。</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于是，便发生开头的一幕。</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a:t>
              </a:r>
              <a:r>
                <a:rPr lang="zh-CN" altLang="en-US" sz="2400" b="1">
                  <a:solidFill>
                    <a:schemeClr val="tx1"/>
                  </a:solidFill>
                  <a:latin typeface="楷体" panose="02010609060101010101" charset="-122"/>
                  <a:ea typeface="楷体" panose="02010609060101010101" charset="-122"/>
                  <a:cs typeface="楷体" panose="02010609060101010101" charset="-122"/>
                  <a:sym typeface="+mn-ea"/>
                </a:rPr>
                <a:t>“不要忙！”吴老八继续声嘶力竭地吼道。但人们各自为战，没有人愿意收回已经伸出去的胳膊，还窥探着把腿也横过去。</a:t>
              </a:r>
              <a:r>
                <a:rPr lang="zh-CN" altLang="en-US" sz="2400" b="1">
                  <a:solidFill>
                    <a:srgbClr val="C00000"/>
                  </a:solidFill>
                  <a:latin typeface="楷体" panose="02010609060101010101" charset="-122"/>
                  <a:ea typeface="楷体" panose="02010609060101010101" charset="-122"/>
                  <a:cs typeface="楷体" panose="02010609060101010101" charset="-122"/>
                  <a:sym typeface="+mn-ea"/>
                </a:rPr>
                <a:t>（争着上车）</a:t>
              </a:r>
              <a:endParaRPr lang="zh-CN" altLang="en-US" sz="2400" b="1">
                <a:solidFill>
                  <a:srgbClr val="C00000"/>
                </a:solidFill>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“哞——”，不远的草岗上的牛恰到好处地叫起来了，仿佛在嘲弄吴老八，又仿佛在嘲弄全体男女……</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车呢，也就长久地停下来了。车上越来越热，上了车的人们又陆续下了车，衣服放在座位上占着座，麻袋和背篓依旧占了大半个的车厢。</a:t>
              </a:r>
              <a:endParaRPr lang="zh-CN" altLang="en-US" sz="2400" b="1">
                <a:latin typeface="楷体" panose="02010609060101010101" charset="-122"/>
                <a:ea typeface="楷体" panose="02010609060101010101" charset="-122"/>
                <a:cs typeface="楷体" panose="02010609060101010101" charset="-122"/>
                <a:sym typeface="+mn-ea"/>
              </a:endParaRPr>
            </a:p>
            <a:p>
              <a:pPr algn="l">
                <a:lnSpc>
                  <a:spcPts val="2300"/>
                </a:lnSpc>
                <a:spcBef>
                  <a:spcPts val="0"/>
                </a:spcBef>
                <a:spcAft>
                  <a:spcPts val="0"/>
                </a:spcAft>
              </a:pPr>
              <a:r>
                <a:rPr lang="zh-CN" altLang="en-US" sz="2400" b="1">
                  <a:latin typeface="楷体" panose="02010609060101010101" charset="-122"/>
                  <a:ea typeface="楷体" panose="02010609060101010101" charset="-122"/>
                  <a:cs typeface="楷体" panose="02010609060101010101" charset="-122"/>
                  <a:sym typeface="+mn-ea"/>
                </a:rPr>
                <a:t>    供销社的杜主任站在路边狠狠地抽着烟。他当然知道那些麻袋是冯氏三兄弟的，上车时就吆喝他们赶快搬开。过去数十年的岁月里，在梨花屯这个大家庭中，杜主任就像一位掌管分配大权的父辈，烟酒糖茶，大小日杂，哪一样不经他的手才到众人手上？但万万没想到，日子来到眼下，这事竟变成了做生意，而且还要和冯家这样的个体户挤在一起。冯家老大冯有富也完全不把杜主任放在眼里，只顾与旁人豪爽地说着话。</a:t>
              </a:r>
              <a:endParaRPr lang="zh-CN" altLang="en-US" sz="2400" b="1">
                <a:latin typeface="楷体" panose="02010609060101010101" charset="-122"/>
                <a:ea typeface="楷体" panose="02010609060101010101" charset="-122"/>
                <a:cs typeface="楷体" panose="02010609060101010101" charset="-122"/>
                <a:sym typeface="+mn-ea"/>
              </a:endParaRPr>
            </a:p>
          </p:txBody>
        </p:sp>
        <p:sp>
          <p:nvSpPr>
            <p:cNvPr id="1048627" name="文本框 10"/>
            <p:cNvSpPr txBox="1"/>
            <p:nvPr>
              <p:custDataLst>
                <p:tags r:id="rId2"/>
              </p:custDataLst>
            </p:nvPr>
          </p:nvSpPr>
          <p:spPr>
            <a:xfrm>
              <a:off x="13757" y="3491"/>
              <a:ext cx="3113" cy="5589"/>
            </a:xfrm>
            <a:prstGeom prst="rect">
              <a:avLst/>
            </a:prstGeom>
            <a:noFill/>
            <a:ln>
              <a:solidFill>
                <a:schemeClr val="accent5"/>
              </a:solidFill>
            </a:ln>
          </p:spPr>
          <p:txBody>
            <a:bodyPr wrap="square" rtlCol="0" anchor="t">
              <a:noAutofit/>
            </a:bodyPr>
            <a:p>
              <a:pPr algn="just"/>
              <a:r>
                <a:rPr lang="zh-CN" sz="2400">
                  <a:solidFill>
                    <a:srgbClr val="FF0000"/>
                  </a:solidFill>
                  <a:latin typeface="宋体" panose="02010600030101010101" pitchFamily="2" charset="-122"/>
                  <a:cs typeface="宋体" panose="02010600030101010101" pitchFamily="2" charset="-122"/>
                  <a:sym typeface="+mn-ea"/>
                </a:rPr>
                <a:t>   7B“一夫当关使万夫莫开”形象刻画了冯家老三横着身子挡住车门的霸道抢占行为。</a:t>
              </a:r>
              <a:endParaRPr lang="zh-CN" sz="2400">
                <a:solidFill>
                  <a:srgbClr val="FF0000"/>
                </a:solidFill>
                <a:latin typeface="宋体" panose="02010600030101010101" pitchFamily="2" charset="-122"/>
                <a:cs typeface="宋体" panose="02010600030101010101" pitchFamily="2" charset="-122"/>
                <a:sym typeface="+mn-ea"/>
              </a:endParaRPr>
            </a:p>
            <a:p>
              <a:pPr algn="just"/>
              <a:endParaRPr lang="zh-CN" sz="2400" b="1">
                <a:latin typeface="宋体" panose="02010600030101010101" pitchFamily="2" charset="-122"/>
                <a:cs typeface="宋体" panose="02010600030101010101" pitchFamily="2" charset="-122"/>
              </a:endParaRPr>
            </a:p>
            <a:p>
              <a:pPr algn="just"/>
              <a:endParaRPr lang="zh-CN" sz="2400" b="1">
                <a:latin typeface="宋体" panose="02010600030101010101" pitchFamily="2" charset="-122"/>
                <a:cs typeface="宋体" panose="02010600030101010101" pitchFamily="2" charset="-122"/>
              </a:endParaRPr>
            </a:p>
            <a:p>
              <a:pPr algn="just"/>
              <a:endParaRPr lang="zh-CN" sz="2400">
                <a:solidFill>
                  <a:srgbClr val="FF0000"/>
                </a:solidFill>
                <a:latin typeface="宋体" panose="02010600030101010101" pitchFamily="2" charset="-122"/>
                <a:cs typeface="宋体" panose="02010600030101010101" pitchFamily="2" charset="-122"/>
              </a:endParaRPr>
            </a:p>
            <a:p>
              <a:pPr algn="just"/>
              <a:r>
                <a:rPr lang="zh-CN" sz="2400">
                  <a:solidFill>
                    <a:srgbClr val="FF0000"/>
                  </a:solidFill>
                  <a:latin typeface="宋体" panose="02010600030101010101" pitchFamily="2" charset="-122"/>
                  <a:cs typeface="宋体" panose="02010600030101010101" pitchFamily="2" charset="-122"/>
                  <a:sym typeface="+mn-ea"/>
                </a:rPr>
                <a:t>   第8题，先倒叙了争上车的结果，再回溯等上车的具体情节，这样自然引出争的缘由，使得开始的悬念落地有声。</a:t>
              </a:r>
              <a:endParaRPr lang="zh-CN" sz="2400">
                <a:solidFill>
                  <a:srgbClr val="FF0000"/>
                </a:solidFill>
                <a:latin typeface="宋体" panose="02010600030101010101" pitchFamily="2" charset="-122"/>
                <a:cs typeface="宋体" panose="02010600030101010101" pitchFamily="2" charset="-122"/>
              </a:endParaRPr>
            </a:p>
            <a:p>
              <a:pPr algn="just"/>
              <a:endParaRPr lang="zh-CN" altLang="en-US" sz="2400">
                <a:solidFill>
                  <a:srgbClr val="FF0000"/>
                </a:solidFill>
                <a:latin typeface="宋体" panose="02010600030101010101" pitchFamily="2" charset="-122"/>
                <a:ea typeface="楷体" panose="02010609060101010101" charset="-122"/>
                <a:cs typeface="宋体" panose="02010600030101010101" pitchFamily="2" charset="-122"/>
              </a:endParaRPr>
            </a:p>
          </p:txBody>
        </p:sp>
      </p:grpSp>
      <p:sp>
        <p:nvSpPr>
          <p:cNvPr id="1048629" name="文本框 1"/>
          <p:cNvSpPr txBox="1"/>
          <p:nvPr/>
        </p:nvSpPr>
        <p:spPr>
          <a:xfrm>
            <a:off x="577215" y="21145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⑩</a:t>
            </a:r>
            <a:endParaRPr lang="zh-CN" altLang="en-US">
              <a:solidFill>
                <a:srgbClr val="FF0000"/>
              </a:solidFill>
              <a:latin typeface="微软雅黑" panose="020B0503020204020204" charset="-122"/>
              <a:ea typeface="微软雅黑" panose="020B0503020204020204" charset="-122"/>
            </a:endParaRPr>
          </a:p>
        </p:txBody>
      </p:sp>
      <p:sp>
        <p:nvSpPr>
          <p:cNvPr id="1048630" name="文本框 5"/>
          <p:cNvSpPr txBox="1"/>
          <p:nvPr/>
        </p:nvSpPr>
        <p:spPr>
          <a:xfrm>
            <a:off x="577215" y="104013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⑪</a:t>
            </a:r>
            <a:endParaRPr lang="zh-CN" altLang="en-US">
              <a:solidFill>
                <a:srgbClr val="FF0000"/>
              </a:solidFill>
              <a:latin typeface="微软雅黑" panose="020B0503020204020204" charset="-122"/>
              <a:ea typeface="微软雅黑" panose="020B0503020204020204" charset="-122"/>
            </a:endParaRPr>
          </a:p>
        </p:txBody>
      </p:sp>
      <p:sp>
        <p:nvSpPr>
          <p:cNvPr id="1048631" name="文本框 6"/>
          <p:cNvSpPr txBox="1"/>
          <p:nvPr/>
        </p:nvSpPr>
        <p:spPr>
          <a:xfrm>
            <a:off x="577215" y="166624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⑫</a:t>
            </a:r>
            <a:endParaRPr lang="zh-CN" altLang="en-US">
              <a:solidFill>
                <a:srgbClr val="FF0000"/>
              </a:solidFill>
              <a:latin typeface="微软雅黑" panose="020B0503020204020204" charset="-122"/>
              <a:ea typeface="微软雅黑" panose="020B0503020204020204" charset="-122"/>
            </a:endParaRPr>
          </a:p>
        </p:txBody>
      </p:sp>
      <p:sp>
        <p:nvSpPr>
          <p:cNvPr id="1048632" name="文本框 7"/>
          <p:cNvSpPr txBox="1"/>
          <p:nvPr/>
        </p:nvSpPr>
        <p:spPr>
          <a:xfrm>
            <a:off x="577215" y="224663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⑬</a:t>
            </a:r>
            <a:endParaRPr lang="zh-CN" altLang="en-US">
              <a:solidFill>
                <a:srgbClr val="FF0000"/>
              </a:solidFill>
              <a:latin typeface="微软雅黑" panose="020B0503020204020204" charset="-122"/>
              <a:ea typeface="微软雅黑" panose="020B0503020204020204" charset="-122"/>
            </a:endParaRPr>
          </a:p>
        </p:txBody>
      </p:sp>
      <p:sp>
        <p:nvSpPr>
          <p:cNvPr id="1048633" name="文本框 8"/>
          <p:cNvSpPr txBox="1"/>
          <p:nvPr/>
        </p:nvSpPr>
        <p:spPr>
          <a:xfrm>
            <a:off x="577215" y="252666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⑭</a:t>
            </a:r>
            <a:endParaRPr lang="zh-CN" altLang="en-US">
              <a:solidFill>
                <a:srgbClr val="FF0000"/>
              </a:solidFill>
              <a:latin typeface="微软雅黑" panose="020B0503020204020204" charset="-122"/>
              <a:ea typeface="微软雅黑" panose="020B0503020204020204" charset="-122"/>
            </a:endParaRPr>
          </a:p>
        </p:txBody>
      </p:sp>
      <p:sp>
        <p:nvSpPr>
          <p:cNvPr id="1048634" name="文本框 11"/>
          <p:cNvSpPr txBox="1"/>
          <p:nvPr/>
        </p:nvSpPr>
        <p:spPr>
          <a:xfrm>
            <a:off x="675640" y="345376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⑮</a:t>
            </a:r>
            <a:endParaRPr lang="zh-CN" altLang="en-US">
              <a:solidFill>
                <a:srgbClr val="FF0000"/>
              </a:solidFill>
              <a:latin typeface="微软雅黑" panose="020B0503020204020204" charset="-122"/>
              <a:ea typeface="微软雅黑" panose="020B0503020204020204" charset="-122"/>
            </a:endParaRPr>
          </a:p>
        </p:txBody>
      </p:sp>
      <p:sp>
        <p:nvSpPr>
          <p:cNvPr id="1048635" name="文本框 12"/>
          <p:cNvSpPr txBox="1"/>
          <p:nvPr/>
        </p:nvSpPr>
        <p:spPr>
          <a:xfrm>
            <a:off x="577215" y="401320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⑯</a:t>
            </a:r>
            <a:endParaRPr lang="zh-CN" altLang="en-US">
              <a:solidFill>
                <a:srgbClr val="FF0000"/>
              </a:solidFill>
              <a:latin typeface="微软雅黑" panose="020B0503020204020204" charset="-122"/>
              <a:ea typeface="微软雅黑" panose="020B0503020204020204" charset="-122"/>
            </a:endParaRPr>
          </a:p>
        </p:txBody>
      </p:sp>
      <p:sp>
        <p:nvSpPr>
          <p:cNvPr id="1048636" name="文本框 15"/>
          <p:cNvSpPr txBox="1"/>
          <p:nvPr/>
        </p:nvSpPr>
        <p:spPr>
          <a:xfrm>
            <a:off x="577215" y="484187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⑰</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p:grpSp>
        <p:nvGrpSpPr>
          <p:cNvPr id="60" name="组合 14"/>
          <p:cNvGrpSpPr/>
          <p:nvPr/>
        </p:nvGrpSpPr>
        <p:grpSpPr>
          <a:xfrm>
            <a:off x="411480" y="316053"/>
            <a:ext cx="11577922" cy="6438727"/>
            <a:chOff x="2565" y="3496"/>
            <a:chExt cx="14662" cy="5813"/>
          </a:xfrm>
        </p:grpSpPr>
        <p:sp>
          <p:nvSpPr>
            <p:cNvPr id="1048640" name="文本框 4"/>
            <p:cNvSpPr txBox="1"/>
            <p:nvPr>
              <p:custDataLst>
                <p:tags r:id="rId1"/>
              </p:custDataLst>
            </p:nvPr>
          </p:nvSpPr>
          <p:spPr>
            <a:xfrm>
              <a:off x="2565" y="3497"/>
              <a:ext cx="12747" cy="5812"/>
            </a:xfrm>
            <a:prstGeom prst="rect">
              <a:avLst/>
            </a:prstGeom>
            <a:noFill/>
            <a:ln>
              <a:solidFill>
                <a:schemeClr val="accent5"/>
              </a:solidFill>
            </a:ln>
          </p:spPr>
          <p:txBody>
            <a:bodyPr wrap="square" rtlCol="0" anchor="t">
              <a:noAutofit/>
            </a:bodyPr>
            <a:p>
              <a:pPr indent="0" algn="l" fontAlgn="auto">
                <a:lnSpc>
                  <a:spcPts val="2800"/>
                </a:lnSpc>
                <a:spcBef>
                  <a:spcPts val="0"/>
                </a:spcBef>
                <a:spcAft>
                  <a:spcPts val="0"/>
                </a:spcAft>
              </a:pPr>
              <a:r>
                <a:rPr lang="en-US" altLang="zh-CN" sz="2400">
                  <a:latin typeface="楷体" panose="02010609060101010101" charset="-122"/>
                  <a:ea typeface="楷体" panose="02010609060101010101" charset="-122"/>
                  <a:cs typeface="楷体" panose="02010609060101010101" charset="-122"/>
                  <a:sym typeface="+mn-ea"/>
                </a:rPr>
                <a:t>    </a:t>
              </a:r>
              <a:r>
                <a:rPr lang="zh-CN" altLang="en-US"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太阳洒下令人目眩的白光</a:t>
              </a:r>
              <a:r>
                <a:rPr lang="en-US" altLang="zh-CN"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a:t>
              </a:r>
              <a:r>
                <a:rPr lang="zh-CN" altLang="en-US"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众人的脊背隐隐发烫。不大有人走动</a:t>
              </a:r>
              <a:r>
                <a:rPr lang="en-US" altLang="zh-CN"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a:t>
              </a:r>
              <a:r>
                <a:rPr lang="zh-CN" altLang="en-US"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也没有人说话。大家都有些泄气</a:t>
              </a:r>
              <a:r>
                <a:rPr lang="en-US" altLang="zh-CN"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a:t>
              </a:r>
              <a:r>
                <a:rPr lang="zh-CN" altLang="en-US"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剩下的只有漫长的相持和等待。</a:t>
              </a:r>
              <a:r>
                <a:rPr lang="zh-CN" altLang="en-US" sz="2400" b="1">
                  <a:solidFill>
                    <a:srgbClr val="FF0000"/>
                  </a:solidFill>
                  <a:uFill>
                    <a:solidFill>
                      <a:srgbClr val="FF0000"/>
                    </a:solidFill>
                  </a:uFill>
                  <a:latin typeface="楷体" panose="02010609060101010101" charset="-122"/>
                  <a:ea typeface="楷体" panose="02010609060101010101" charset="-122"/>
                  <a:cs typeface="楷体" panose="02010609060101010101" charset="-122"/>
                  <a:sym typeface="+mn-ea"/>
                </a:rPr>
                <a:t>（等待车来）</a:t>
              </a:r>
              <a:endParaRPr lang="zh-CN" altLang="en-US" sz="2400" b="1">
                <a:latin typeface="楷体" panose="02010609060101010101" charset="-122"/>
                <a:ea typeface="楷体" panose="02010609060101010101" charset="-122"/>
                <a:cs typeface="楷体" panose="02010609060101010101" charset="-122"/>
                <a:sym typeface="+mn-ea"/>
              </a:endParaRPr>
            </a:p>
            <a:p>
              <a:pPr indent="0" algn="l" fontAlgn="auto">
                <a:lnSpc>
                  <a:spcPts val="28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如果以为这辆车就会没法开走</a:t>
              </a:r>
              <a:r>
                <a:rPr lang="en-US" altLang="zh-CN" sz="2400" b="1">
                  <a:highlight>
                    <a:srgbClr val="FFFF00"/>
                  </a:highlight>
                  <a:latin typeface="楷体" panose="02010609060101010101" charset="-122"/>
                  <a:ea typeface="楷体" panose="02010609060101010101" charset="-122"/>
                  <a:cs typeface="楷体" panose="02010609060101010101" charset="-122"/>
                  <a:sym typeface="+mn-ea"/>
                </a:rPr>
                <a:t>,</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这就有些失算了。这就</a:t>
              </a:r>
              <a:r>
                <a:rPr lang="zh-CN" altLang="en-US" sz="2400" b="1">
                  <a:ln>
                    <a:solidFill>
                      <a:schemeClr val="tx1"/>
                    </a:solidFill>
                  </a:ln>
                  <a:highlight>
                    <a:srgbClr val="FFFF00"/>
                  </a:highlight>
                  <a:latin typeface="楷体" panose="02010609060101010101" charset="-122"/>
                  <a:ea typeface="楷体" panose="02010609060101010101" charset="-122"/>
                  <a:cs typeface="楷体" panose="02010609060101010101" charset="-122"/>
                  <a:sym typeface="+mn-ea"/>
                </a:rPr>
                <a:t>没有弄清楚</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我们梨花屯这一片土地上的日子</a:t>
              </a:r>
              <a:r>
                <a:rPr lang="en-US" altLang="zh-CN" sz="2400" b="1">
                  <a:highlight>
                    <a:srgbClr val="FFFF00"/>
                  </a:highlight>
                  <a:latin typeface="楷体" panose="02010609060101010101" charset="-122"/>
                  <a:ea typeface="楷体" panose="02010609060101010101" charset="-122"/>
                  <a:cs typeface="楷体" panose="02010609060101010101" charset="-122"/>
                  <a:sym typeface="+mn-ea"/>
                </a:rPr>
                <a:t>,</a:t>
              </a:r>
              <a:r>
                <a:rPr lang="zh-CN" altLang="en-US" sz="2400" b="1">
                  <a:ln>
                    <a:solidFill>
                      <a:schemeClr val="tx1"/>
                    </a:solidFill>
                  </a:ln>
                  <a:highlight>
                    <a:srgbClr val="FFFF00"/>
                  </a:highlight>
                  <a:latin typeface="楷体" panose="02010609060101010101" charset="-122"/>
                  <a:ea typeface="楷体" panose="02010609060101010101" charset="-122"/>
                  <a:cs typeface="楷体" panose="02010609060101010101" charset="-122"/>
                  <a:sym typeface="+mn-ea"/>
                </a:rPr>
                <a:t>也没有弄清楚</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这一片土地上人们的脾骨。</a:t>
              </a:r>
              <a:endParaRPr lang="zh-CN" altLang="en-US" sz="2400" b="1">
                <a:highlight>
                  <a:srgbClr val="FFFF00"/>
                </a:highlight>
                <a:latin typeface="楷体" panose="02010609060101010101" charset="-122"/>
                <a:ea typeface="楷体" panose="02010609060101010101" charset="-122"/>
                <a:cs typeface="楷体" panose="02010609060101010101" charset="-122"/>
                <a:sym typeface="+mn-ea"/>
              </a:endParaRPr>
            </a:p>
            <a:p>
              <a:pPr indent="0" algn="l" fontAlgn="auto">
                <a:lnSpc>
                  <a:spcPts val="28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ln>
                    <a:solidFill>
                      <a:schemeClr val="tx1"/>
                    </a:solidFill>
                  </a:ln>
                  <a:highlight>
                    <a:srgbClr val="FFFF00"/>
                  </a:highlight>
                  <a:latin typeface="楷体" panose="02010609060101010101" charset="-122"/>
                  <a:ea typeface="楷体" panose="02010609060101010101" charset="-122"/>
                  <a:cs typeface="楷体" panose="02010609060101010101" charset="-122"/>
                  <a:sym typeface="+mn-ea"/>
                </a:rPr>
                <a:t>清早人们等车时可是喜气洋洋的。梨花屯所有要远行的人，</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都指望着这辆长途客车。要知道，从梨花屯伸延出去的这条大路，在之前相当长的时间里，都是没有客车的。</a:t>
              </a:r>
              <a:endParaRPr lang="zh-CN" altLang="en-US" sz="2400" b="1">
                <a:highlight>
                  <a:srgbClr val="FFFF00"/>
                </a:highlight>
                <a:latin typeface="楷体" panose="02010609060101010101" charset="-122"/>
                <a:ea typeface="楷体" panose="02010609060101010101" charset="-122"/>
                <a:cs typeface="楷体" panose="02010609060101010101" charset="-122"/>
                <a:sym typeface="+mn-ea"/>
              </a:endParaRPr>
            </a:p>
            <a:p>
              <a:pPr indent="0" algn="l" fontAlgn="auto">
                <a:lnSpc>
                  <a:spcPts val="28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远远地，在那些长满枞树的土丘之间，出现了一个会动的光点。这光点仿佛搔爬在人们的心上，让人又惊又喜，一时还有些说不出的怀疑，怕它到头来并没有变成一辆车，又怕它从哪儿斜逸出去消失不见。渐渐地，那一点光亮庞大起来，连轮子和喷出来的油烟也清晰可见。那一刻虽没有红旗招展，却是人欢马叫，热火朝天。</a:t>
              </a:r>
              <a:endParaRPr lang="zh-CN" altLang="en-US" sz="2400" b="1">
                <a:highlight>
                  <a:srgbClr val="FFFF00"/>
                </a:highlight>
                <a:latin typeface="楷体" panose="02010609060101010101" charset="-122"/>
                <a:ea typeface="楷体" panose="02010609060101010101" charset="-122"/>
                <a:cs typeface="楷体" panose="02010609060101010101" charset="-122"/>
                <a:sym typeface="+mn-ea"/>
              </a:endParaRPr>
            </a:p>
            <a:p>
              <a:pPr indent="0" algn="l" fontAlgn="auto">
                <a:lnSpc>
                  <a:spcPts val="28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对于这一辆车，大家一直是情切切而意绵绵的。一个个心里都十分清楚，到头来，这辆车还是会开来的，</a:t>
              </a:r>
              <a:r>
                <a:rPr lang="zh-CN" altLang="en-US" sz="2400" b="1">
                  <a:ln>
                    <a:solidFill>
                      <a:schemeClr val="tx1"/>
                    </a:solidFill>
                  </a:ln>
                  <a:highlight>
                    <a:srgbClr val="FFFF00"/>
                  </a:highlight>
                  <a:latin typeface="楷体" panose="02010609060101010101" charset="-122"/>
                  <a:ea typeface="楷体" panose="02010609060101010101" charset="-122"/>
                  <a:cs typeface="楷体" panose="02010609060101010101" charset="-122"/>
                  <a:sym typeface="+mn-ea"/>
                </a:rPr>
                <a:t>当然也要继续开下去</a:t>
              </a:r>
              <a:r>
                <a:rPr lang="zh-CN" altLang="en-US" sz="2400" b="1">
                  <a:highlight>
                    <a:srgbClr val="FFFF00"/>
                  </a:highlight>
                  <a:latin typeface="楷体" panose="02010609060101010101" charset="-122"/>
                  <a:ea typeface="楷体" panose="02010609060101010101" charset="-122"/>
                  <a:cs typeface="楷体" panose="02010609060101010101" charset="-122"/>
                  <a:sym typeface="+mn-ea"/>
                </a:rPr>
                <a:t>。</a:t>
              </a:r>
              <a:r>
                <a:rPr lang="zh-CN" altLang="en-US" sz="2400" b="1">
                  <a:solidFill>
                    <a:srgbClr val="FF0000"/>
                  </a:solidFill>
                  <a:uFill>
                    <a:solidFill>
                      <a:srgbClr val="FF0000"/>
                    </a:solidFill>
                  </a:uFill>
                  <a:latin typeface="楷体" panose="02010609060101010101" charset="-122"/>
                  <a:ea typeface="楷体" panose="02010609060101010101" charset="-122"/>
                  <a:cs typeface="楷体" panose="02010609060101010101" charset="-122"/>
                  <a:sym typeface="+mn-ea"/>
                </a:rPr>
                <a:t>（等待车来）</a:t>
              </a:r>
              <a:endParaRPr lang="zh-CN" altLang="en-US" sz="2400" b="1">
                <a:latin typeface="楷体" panose="02010609060101010101" charset="-122"/>
                <a:ea typeface="楷体" panose="02010609060101010101" charset="-122"/>
                <a:cs typeface="楷体" panose="02010609060101010101" charset="-122"/>
                <a:sym typeface="+mn-ea"/>
              </a:endParaRPr>
            </a:p>
            <a:p>
              <a:pPr indent="0" algn="l" fontAlgn="auto">
                <a:lnSpc>
                  <a:spcPts val="2800"/>
                </a:lnSpc>
                <a:spcBef>
                  <a:spcPts val="0"/>
                </a:spcBef>
                <a:spcAft>
                  <a:spcPts val="0"/>
                </a:spcAft>
              </a:pPr>
              <a:r>
                <a:rPr lang="en-US" altLang="zh-CN" sz="2400" b="1">
                  <a:latin typeface="楷体" panose="02010609060101010101" charset="-122"/>
                  <a:ea typeface="楷体" panose="02010609060101010101" charset="-122"/>
                  <a:cs typeface="楷体" panose="02010609060101010101" charset="-122"/>
                  <a:sym typeface="+mn-ea"/>
                </a:rPr>
                <a:t>    </a:t>
              </a:r>
              <a:r>
                <a:rPr lang="zh-CN" altLang="en-US" sz="2400" b="1" u="sng">
                  <a:solidFill>
                    <a:schemeClr val="tx1"/>
                  </a:solidFill>
                  <a:uFill>
                    <a:solidFill>
                      <a:srgbClr val="FF0000"/>
                    </a:solidFill>
                  </a:uFill>
                  <a:latin typeface="楷体" panose="02010609060101010101" charset="-122"/>
                  <a:ea typeface="楷体" panose="02010609060101010101" charset="-122"/>
                  <a:cs typeface="楷体" panose="02010609060101010101" charset="-122"/>
                  <a:sym typeface="+mn-ea"/>
                </a:rPr>
                <a:t>孟铁匠忽然站起身来，朝着冯家兄弟走过去。</a:t>
              </a:r>
              <a:r>
                <a:rPr lang="zh-CN" altLang="en-US" sz="2400" b="1">
                  <a:latin typeface="楷体" panose="02010609060101010101" charset="-122"/>
                  <a:ea typeface="楷体" panose="02010609060101010101" charset="-122"/>
                  <a:cs typeface="楷体" panose="02010609060101010101" charset="-122"/>
                  <a:sym typeface="+mn-ea"/>
                </a:rPr>
                <a:t>村里的铁工厂早已东歪西倒，去年孟铁匠把厂子承包了，收益还不少。孟铁匠一起身，冯有富就看在眼里，差不多同时站起来了。</a:t>
              </a:r>
              <a:r>
                <a:rPr lang="zh-CN" altLang="en-US" sz="2400" b="1">
                  <a:gradFill>
                    <a:gsLst>
                      <a:gs pos="0">
                        <a:srgbClr val="7B32B2"/>
                      </a:gs>
                      <a:gs pos="100000">
                        <a:srgbClr val="401A5D"/>
                      </a:gs>
                    </a:gsLst>
                    <a:lin scaled="0"/>
                  </a:gradFill>
                  <a:latin typeface="楷体" panose="02010609060101010101" charset="-122"/>
                  <a:ea typeface="楷体" panose="02010609060101010101" charset="-122"/>
                  <a:cs typeface="楷体" panose="02010609060101010101" charset="-122"/>
                  <a:sym typeface="+mn-ea"/>
                </a:rPr>
                <a:t>天下英雄唯有使君与操，他冯有富不能不领孟铁匠的情，英雄总要惜英雄。</a:t>
              </a:r>
              <a:endParaRPr lang="zh-CN" altLang="en-US" sz="2400" b="1">
                <a:gradFill>
                  <a:gsLst>
                    <a:gs pos="0">
                      <a:srgbClr val="7B32B2"/>
                    </a:gs>
                    <a:gs pos="100000">
                      <a:srgbClr val="401A5D"/>
                    </a:gs>
                  </a:gsLst>
                  <a:lin scaled="0"/>
                </a:gradFill>
                <a:latin typeface="楷体" panose="02010609060101010101" charset="-122"/>
                <a:ea typeface="楷体" panose="02010609060101010101" charset="-122"/>
                <a:cs typeface="楷体" panose="02010609060101010101" charset="-122"/>
                <a:sym typeface="+mn-ea"/>
              </a:endParaRPr>
            </a:p>
          </p:txBody>
        </p:sp>
        <p:sp>
          <p:nvSpPr>
            <p:cNvPr id="1048641" name="文本框 10"/>
            <p:cNvSpPr txBox="1"/>
            <p:nvPr>
              <p:custDataLst>
                <p:tags r:id="rId2"/>
              </p:custDataLst>
            </p:nvPr>
          </p:nvSpPr>
          <p:spPr>
            <a:xfrm>
              <a:off x="15312" y="3496"/>
              <a:ext cx="1915" cy="5584"/>
            </a:xfrm>
            <a:prstGeom prst="rect">
              <a:avLst/>
            </a:prstGeom>
            <a:noFill/>
            <a:ln>
              <a:solidFill>
                <a:schemeClr val="accent5"/>
              </a:solidFill>
            </a:ln>
          </p:spPr>
          <p:txBody>
            <a:bodyPr wrap="square" rtlCol="0" anchor="t">
              <a:noAutofit/>
            </a:bodyPr>
            <a:p>
              <a:pPr indent="0" algn="just" fontAlgn="auto">
                <a:lnSpc>
                  <a:spcPts val="2800"/>
                </a:lnSpc>
              </a:pPr>
              <a:r>
                <a:rPr lang="en-US" altLang="zh-CN" sz="2000" b="1">
                  <a:latin typeface="宋体" panose="02010600030101010101" pitchFamily="2" charset="-122"/>
                  <a:cs typeface="宋体" panose="02010600030101010101" pitchFamily="2" charset="-122"/>
                  <a:sym typeface="+mn-ea"/>
                </a:rPr>
                <a:t>    </a:t>
              </a:r>
              <a:endParaRPr lang="en-US" altLang="zh-CN" sz="2000" b="1">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endParaRPr lang="en-US" altLang="zh-CN" sz="2000" b="1">
                <a:solidFill>
                  <a:srgbClr val="FF0000"/>
                </a:solidFill>
                <a:latin typeface="宋体" panose="02010600030101010101" pitchFamily="2" charset="-122"/>
                <a:cs typeface="宋体" panose="02010600030101010101" pitchFamily="2" charset="-122"/>
                <a:sym typeface="+mn-ea"/>
              </a:endParaRPr>
            </a:p>
            <a:p>
              <a:pPr indent="0" algn="just" fontAlgn="auto">
                <a:lnSpc>
                  <a:spcPts val="2800"/>
                </a:lnSpc>
              </a:pPr>
              <a:r>
                <a:rPr lang="en-US" altLang="zh-CN" sz="2400">
                  <a:solidFill>
                    <a:srgbClr val="FF0000"/>
                  </a:solidFill>
                  <a:latin typeface="宋体" panose="02010600030101010101" pitchFamily="2" charset="-122"/>
                  <a:cs typeface="宋体" panose="02010600030101010101" pitchFamily="2" charset="-122"/>
                  <a:sym typeface="+mn-ea"/>
                </a:rPr>
                <a:t>7B</a:t>
              </a:r>
              <a:r>
                <a:rPr lang="zh-CN" sz="2400">
                  <a:solidFill>
                    <a:srgbClr val="FF0000"/>
                  </a:solidFill>
                  <a:latin typeface="宋体" panose="02010600030101010101" pitchFamily="2" charset="-122"/>
                  <a:cs typeface="宋体" panose="02010600030101010101" pitchFamily="2" charset="-122"/>
                  <a:sym typeface="+mn-ea"/>
                </a:rPr>
                <a:t>“天下英雄唯有使君与操”意在表明孟铁匠与冯富有的优越感和影响力。</a:t>
              </a:r>
              <a:endParaRPr lang="zh-CN" altLang="en-US" sz="2400">
                <a:solidFill>
                  <a:srgbClr val="FF0000"/>
                </a:solidFill>
                <a:latin typeface="宋体" panose="02010600030101010101" pitchFamily="2" charset="-122"/>
                <a:ea typeface="楷体" panose="02010609060101010101" charset="-122"/>
                <a:cs typeface="宋体" panose="02010600030101010101" pitchFamily="2" charset="-122"/>
                <a:sym typeface="+mn-ea"/>
              </a:endParaRPr>
            </a:p>
          </p:txBody>
        </p:sp>
      </p:grpSp>
      <p:sp>
        <p:nvSpPr>
          <p:cNvPr id="1048643" name="文本框 1"/>
          <p:cNvSpPr txBox="1"/>
          <p:nvPr/>
        </p:nvSpPr>
        <p:spPr>
          <a:xfrm>
            <a:off x="675640" y="32702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⑱</a:t>
            </a:r>
            <a:endParaRPr lang="zh-CN" altLang="en-US">
              <a:solidFill>
                <a:srgbClr val="FF0000"/>
              </a:solidFill>
              <a:latin typeface="微软雅黑" panose="020B0503020204020204" charset="-122"/>
              <a:ea typeface="微软雅黑" panose="020B0503020204020204" charset="-122"/>
            </a:endParaRPr>
          </a:p>
        </p:txBody>
      </p:sp>
      <p:sp>
        <p:nvSpPr>
          <p:cNvPr id="1048644" name="文本框 5"/>
          <p:cNvSpPr txBox="1"/>
          <p:nvPr/>
        </p:nvSpPr>
        <p:spPr>
          <a:xfrm>
            <a:off x="675640" y="97853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⑲</a:t>
            </a:r>
            <a:endParaRPr lang="zh-CN" altLang="en-US">
              <a:solidFill>
                <a:srgbClr val="FF0000"/>
              </a:solidFill>
              <a:latin typeface="微软雅黑" panose="020B0503020204020204" charset="-122"/>
              <a:ea typeface="微软雅黑" panose="020B0503020204020204" charset="-122"/>
            </a:endParaRPr>
          </a:p>
        </p:txBody>
      </p:sp>
      <p:sp>
        <p:nvSpPr>
          <p:cNvPr id="1048645" name="文本框 6"/>
          <p:cNvSpPr txBox="1"/>
          <p:nvPr/>
        </p:nvSpPr>
        <p:spPr>
          <a:xfrm>
            <a:off x="675640" y="173164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⑳</a:t>
            </a:r>
            <a:endParaRPr lang="zh-CN" altLang="en-US">
              <a:solidFill>
                <a:srgbClr val="FF0000"/>
              </a:solidFill>
              <a:latin typeface="微软雅黑" panose="020B0503020204020204" charset="-122"/>
              <a:ea typeface="微软雅黑" panose="020B0503020204020204" charset="-122"/>
            </a:endParaRPr>
          </a:p>
        </p:txBody>
      </p:sp>
      <p:sp>
        <p:nvSpPr>
          <p:cNvPr id="1048646" name="文本框 7"/>
          <p:cNvSpPr txBox="1"/>
          <p:nvPr/>
        </p:nvSpPr>
        <p:spPr>
          <a:xfrm>
            <a:off x="675640" y="283591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㉑</a:t>
            </a:r>
            <a:endParaRPr lang="zh-CN" altLang="en-US">
              <a:solidFill>
                <a:srgbClr val="FF0000"/>
              </a:solidFill>
              <a:latin typeface="微软雅黑" panose="020B0503020204020204" charset="-122"/>
              <a:ea typeface="微软雅黑" panose="020B0503020204020204" charset="-122"/>
            </a:endParaRPr>
          </a:p>
        </p:txBody>
      </p:sp>
      <p:sp>
        <p:nvSpPr>
          <p:cNvPr id="1048647" name="文本框 8"/>
          <p:cNvSpPr txBox="1"/>
          <p:nvPr/>
        </p:nvSpPr>
        <p:spPr>
          <a:xfrm>
            <a:off x="675640" y="460184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㉒</a:t>
            </a:r>
            <a:endParaRPr lang="zh-CN" altLang="en-US">
              <a:solidFill>
                <a:srgbClr val="FF0000"/>
              </a:solidFill>
              <a:latin typeface="微软雅黑" panose="020B0503020204020204" charset="-122"/>
              <a:ea typeface="微软雅黑" panose="020B0503020204020204" charset="-122"/>
            </a:endParaRPr>
          </a:p>
        </p:txBody>
      </p:sp>
      <p:sp>
        <p:nvSpPr>
          <p:cNvPr id="1048648" name="文本框 11"/>
          <p:cNvSpPr txBox="1"/>
          <p:nvPr/>
        </p:nvSpPr>
        <p:spPr>
          <a:xfrm>
            <a:off x="675640" y="534479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㉓</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p:grpSp>
        <p:nvGrpSpPr>
          <p:cNvPr id="64" name="组合 14"/>
          <p:cNvGrpSpPr/>
          <p:nvPr/>
        </p:nvGrpSpPr>
        <p:grpSpPr>
          <a:xfrm>
            <a:off x="313055" y="245110"/>
            <a:ext cx="11394440" cy="6256020"/>
            <a:chOff x="2565" y="3497"/>
            <a:chExt cx="14305" cy="5583"/>
          </a:xfrm>
        </p:grpSpPr>
        <p:sp>
          <p:nvSpPr>
            <p:cNvPr id="1048652" name="文本框 4"/>
            <p:cNvSpPr txBox="1"/>
            <p:nvPr>
              <p:custDataLst>
                <p:tags r:id="rId1"/>
              </p:custDataLst>
            </p:nvPr>
          </p:nvSpPr>
          <p:spPr>
            <a:xfrm>
              <a:off x="2565" y="3497"/>
              <a:ext cx="10828" cy="5583"/>
            </a:xfrm>
            <a:prstGeom prst="rect">
              <a:avLst/>
            </a:prstGeom>
            <a:noFill/>
            <a:ln>
              <a:solidFill>
                <a:schemeClr val="accent5"/>
              </a:solidFill>
            </a:ln>
          </p:spPr>
          <p:txBody>
            <a:bodyPr wrap="square" rtlCol="0" anchor="t">
              <a:noAutofit/>
            </a:bodyPr>
            <a:p>
              <a:pPr indent="0" algn="l" fontAlgn="auto">
                <a:lnSpc>
                  <a:spcPts val="2400"/>
                </a:lnSpc>
                <a:spcBef>
                  <a:spcPts val="0"/>
                </a:spcBef>
                <a:spcAft>
                  <a:spcPts val="0"/>
                </a:spcAft>
              </a:pPr>
              <a:r>
                <a:rPr lang="en-US" altLang="zh-CN" sz="2000">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“几位兄弟，”孟铁匠略略侧了身子，对着冯家兄弟，“来，帮我一把，把麻袋抬下来。”</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highlight>
                    <a:srgbClr val="FFFF00"/>
                  </a:highlight>
                  <a:latin typeface="楷体" panose="02010609060101010101" charset="-122"/>
                  <a:ea typeface="楷体" panose="02010609060101010101" charset="-122"/>
                  <a:cs typeface="楷体" panose="02010609060101010101" charset="-122"/>
                  <a:sym typeface="+mn-ea"/>
                </a:rPr>
                <a:t>站着的人们，蹲着的人们，全都动起来了，一齐向车厢那儿撵过去。</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“不要乱来！车上那些背篼，也都要拿下来！”一个宏亮的声音吼道。</a:t>
              </a:r>
              <a:r>
                <a:rPr lang="zh-CN" altLang="en-US" sz="2000" b="1">
                  <a:highlight>
                    <a:srgbClr val="FFFF00"/>
                  </a:highlight>
                  <a:latin typeface="楷体" panose="02010609060101010101" charset="-122"/>
                  <a:ea typeface="楷体" panose="02010609060101010101" charset="-122"/>
                  <a:cs typeface="楷体" panose="02010609060101010101" charset="-122"/>
                  <a:sym typeface="+mn-ea"/>
                </a:rPr>
                <a:t>这是刘书记，这边那边地指挥着。</a:t>
              </a:r>
              <a:r>
                <a:rPr lang="zh-CN" altLang="en-US" sz="2000" b="1">
                  <a:latin typeface="楷体" panose="02010609060101010101" charset="-122"/>
                  <a:ea typeface="楷体" panose="02010609060101010101" charset="-122"/>
                  <a:cs typeface="楷体" panose="02010609060101010101" charset="-122"/>
                  <a:sym typeface="+mn-ea"/>
                </a:rPr>
                <a:t>这一回，人们似乎也不打算乱来了。</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“听我的! ”张裁缝家的老幺立在车顶上调兵遣将，说不出的雄姿英发。“麻袋先上！背篼！背篼拿上来！”转瞬间，原来空荡荡的车顶上，一张旧篷布鼓胀起来，牢牢地用绳子系好。</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阳光依旧明亮，车厢内依旧拥挤，却又让人全然感觉不到拥挤。坐的坐，站的站，人人都有自己的位置，也注意着不去侵犯别人的立足之地。仿佛曾有的那些荡倚冲冒从未发生过。</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牛叫声还是拖长着，却好像在说“好啊——，好啊——”</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“请大家坐好了！”吴老八终于这样说，连自己也有些好笑，又对大家笑了笑。</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大家当然坐得很好</a:t>
              </a:r>
              <a:r>
                <a:rPr lang="en-US" altLang="zh-CN" sz="2000" b="1">
                  <a:latin typeface="楷体" panose="02010609060101010101" charset="-122"/>
                  <a:ea typeface="楷体" panose="02010609060101010101" charset="-122"/>
                  <a:cs typeface="楷体" panose="02010609060101010101" charset="-122"/>
                  <a:sym typeface="+mn-ea"/>
                </a:rPr>
                <a:t>,</a:t>
              </a:r>
              <a:r>
                <a:rPr lang="zh-CN" altLang="en-US" sz="2000" b="1">
                  <a:latin typeface="楷体" panose="02010609060101010101" charset="-122"/>
                  <a:ea typeface="楷体" panose="02010609060101010101" charset="-122"/>
                  <a:cs typeface="楷体" panose="02010609060101010101" charset="-122"/>
                  <a:sym typeface="+mn-ea"/>
                </a:rPr>
                <a:t>一致对吴老八报以成功的微笑</a:t>
              </a:r>
              <a:r>
                <a:rPr lang="en-US" altLang="zh-CN" sz="2000" b="1">
                  <a:latin typeface="楷体" panose="02010609060101010101" charset="-122"/>
                  <a:ea typeface="楷体" panose="02010609060101010101" charset="-122"/>
                  <a:cs typeface="楷体" panose="02010609060101010101" charset="-122"/>
                  <a:sym typeface="+mn-ea"/>
                </a:rPr>
                <a:t>,</a:t>
              </a:r>
              <a:r>
                <a:rPr lang="zh-CN" altLang="en-US" sz="2000" b="1">
                  <a:latin typeface="楷体" panose="02010609060101010101" charset="-122"/>
                  <a:ea typeface="楷体" panose="02010609060101010101" charset="-122"/>
                  <a:cs typeface="楷体" panose="02010609060101010101" charset="-122"/>
                  <a:sym typeface="+mn-ea"/>
                </a:rPr>
                <a:t>当然，也是带歉意的。</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啊！远行！</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楷体" panose="02010609060101010101" charset="-122"/>
                  <a:ea typeface="楷体" panose="02010609060101010101" charset="-122"/>
                  <a:cs typeface="楷体" panose="02010609060101010101" charset="-122"/>
                  <a:sym typeface="+mn-ea"/>
                </a:rPr>
                <a:t>    </a:t>
              </a:r>
              <a:r>
                <a:rPr lang="zh-CN" altLang="en-US" sz="2000" b="1">
                  <a:latin typeface="楷体" panose="02010609060101010101" charset="-122"/>
                  <a:ea typeface="楷体" panose="02010609060101010101" charset="-122"/>
                  <a:cs typeface="楷体" panose="02010609060101010101" charset="-122"/>
                  <a:sym typeface="+mn-ea"/>
                </a:rPr>
                <a:t>毗连的水田和青葱的土丘开始旋转，电线起伏地在一旁追逐，大片大片的菜花，朝着人们的面庞迎上来，跟着又退下去……路上有人下车，也有人上车，希望不会有什么跌宕。吴老八脸上浮起一丝微笑。也不会怎么的，车还会开下去的，等看见屹立的烟囱,县城就快到了……</a:t>
              </a:r>
              <a:endParaRPr lang="zh-CN" altLang="en-US" sz="2000" b="1">
                <a:latin typeface="楷体" panose="02010609060101010101" charset="-122"/>
                <a:ea typeface="楷体" panose="02010609060101010101" charset="-122"/>
                <a:cs typeface="楷体" panose="02010609060101010101" charset="-122"/>
                <a:sym typeface="+mn-ea"/>
              </a:endParaRPr>
            </a:p>
            <a:p>
              <a:pPr indent="0" algn="l" fontAlgn="auto">
                <a:lnSpc>
                  <a:spcPts val="2400"/>
                </a:lnSpc>
                <a:spcBef>
                  <a:spcPts val="0"/>
                </a:spcBef>
                <a:spcAft>
                  <a:spcPts val="0"/>
                </a:spcAft>
              </a:pPr>
              <a:r>
                <a:rPr lang="en-US" altLang="zh-CN" sz="2000" b="1">
                  <a:latin typeface="宋体" panose="02010600030101010101" pitchFamily="2" charset="-122"/>
                  <a:sym typeface="+mn-ea"/>
                </a:rPr>
                <a:t>                            </a:t>
              </a:r>
              <a:r>
                <a:rPr lang="zh-CN" altLang="en-US" sz="2000">
                  <a:latin typeface="宋体" panose="02010600030101010101" pitchFamily="2" charset="-122"/>
                  <a:sym typeface="+mn-ea"/>
                </a:rPr>
                <a:t>（原载《人民文学》1985年第8期，有删改）</a:t>
              </a:r>
              <a:endParaRPr lang="zh-CN" altLang="en-US" sz="2000">
                <a:latin typeface="宋体" panose="02010600030101010101" pitchFamily="2" charset="-122"/>
                <a:sym typeface="+mn-ea"/>
              </a:endParaRPr>
            </a:p>
          </p:txBody>
        </p:sp>
        <p:sp>
          <p:nvSpPr>
            <p:cNvPr id="1048653" name="文本框 10"/>
            <p:cNvSpPr txBox="1"/>
            <p:nvPr>
              <p:custDataLst>
                <p:tags r:id="rId2"/>
              </p:custDataLst>
            </p:nvPr>
          </p:nvSpPr>
          <p:spPr>
            <a:xfrm>
              <a:off x="13757" y="3532"/>
              <a:ext cx="3113" cy="5547"/>
            </a:xfrm>
            <a:prstGeom prst="rect">
              <a:avLst/>
            </a:prstGeom>
            <a:noFill/>
            <a:ln>
              <a:solidFill>
                <a:schemeClr val="accent5"/>
              </a:solidFill>
            </a:ln>
          </p:spPr>
          <p:txBody>
            <a:bodyPr wrap="square" rtlCol="0" anchor="t">
              <a:noAutofit/>
            </a:bodyPr>
            <a:p>
              <a:pPr algn="just"/>
              <a:r>
                <a:rPr lang="en-US" altLang="zh-CN" sz="2000" b="1">
                  <a:latin typeface="宋体" panose="02010600030101010101" pitchFamily="2" charset="-122"/>
                  <a:cs typeface="宋体" panose="02010600030101010101" pitchFamily="2" charset="-122"/>
                  <a:sym typeface="+mn-ea"/>
                </a:rPr>
                <a:t>    </a:t>
              </a:r>
              <a:r>
                <a:rPr lang="en-US" altLang="zh-CN" sz="2000">
                  <a:solidFill>
                    <a:srgbClr val="FF0000"/>
                  </a:solidFill>
                  <a:latin typeface="宋体" panose="02010600030101010101" pitchFamily="2" charset="-122"/>
                  <a:cs typeface="宋体" panose="02010600030101010101" pitchFamily="2" charset="-122"/>
                  <a:sym typeface="+mn-ea"/>
                </a:rPr>
                <a:t>6A</a:t>
              </a:r>
              <a:r>
                <a:rPr lang="zh-CN" altLang="en-US" sz="2000">
                  <a:solidFill>
                    <a:srgbClr val="FF0000"/>
                  </a:solidFill>
                  <a:latin typeface="宋体" panose="02010600030101010101" pitchFamily="2" charset="-122"/>
                  <a:cs typeface="宋体" panose="02010600030101010101" pitchFamily="2" charset="-122"/>
                  <a:sym typeface="+mn-ea"/>
                </a:rPr>
                <a:t>后</a:t>
              </a:r>
              <a:r>
                <a:rPr lang="zh-CN" altLang="zh-CN" sz="2000">
                  <a:solidFill>
                    <a:srgbClr val="FF0000"/>
                  </a:solidFill>
                  <a:latin typeface="宋体" panose="02010600030101010101" pitchFamily="2" charset="-122"/>
                  <a:cs typeface="宋体" panose="02010600030101010101" pitchFamily="2" charset="-122"/>
                  <a:sym typeface="+mn-ea"/>
                </a:rPr>
                <a:t>来又出面维护好秩序也是其曾经的职责使然和</a:t>
              </a:r>
              <a:r>
                <a:rPr lang="en-US" altLang="zh-CN" sz="2000">
                  <a:solidFill>
                    <a:srgbClr val="FF0000"/>
                  </a:solidFill>
                  <a:highlight>
                    <a:srgbClr val="FFFF00"/>
                  </a:highlight>
                  <a:latin typeface="宋体" panose="02010600030101010101" pitchFamily="2" charset="-122"/>
                  <a:cs typeface="宋体" panose="02010600030101010101" pitchFamily="2" charset="-122"/>
                  <a:sym typeface="+mn-ea"/>
                </a:rPr>
                <a:t>“</a:t>
              </a:r>
              <a:r>
                <a:rPr lang="zh-CN" altLang="en-US" sz="2000">
                  <a:solidFill>
                    <a:srgbClr val="FF0000"/>
                  </a:solidFill>
                  <a:highlight>
                    <a:srgbClr val="FFFF00"/>
                  </a:highlight>
                  <a:latin typeface="宋体" panose="02010600030101010101" pitchFamily="2" charset="-122"/>
                  <a:cs typeface="宋体" panose="02010600030101010101" pitchFamily="2" charset="-122"/>
                  <a:sym typeface="+mn-ea"/>
                </a:rPr>
                <a:t>站着的人们，蹲着的人们，全都动起来了</a:t>
              </a:r>
              <a:r>
                <a:rPr lang="en-US" altLang="zh-CN" sz="2000">
                  <a:solidFill>
                    <a:srgbClr val="FF0000"/>
                  </a:solidFill>
                  <a:highlight>
                    <a:srgbClr val="FFFF00"/>
                  </a:highlight>
                  <a:latin typeface="宋体" panose="02010600030101010101" pitchFamily="2" charset="-122"/>
                  <a:cs typeface="宋体" panose="02010600030101010101" pitchFamily="2" charset="-122"/>
                  <a:sym typeface="+mn-ea"/>
                </a:rPr>
                <a:t>”</a:t>
              </a:r>
              <a:r>
                <a:rPr lang="zh-CN" altLang="zh-CN" sz="2000">
                  <a:solidFill>
                    <a:srgbClr val="FF0000"/>
                  </a:solidFill>
                  <a:latin typeface="宋体" panose="02010600030101010101" pitchFamily="2" charset="-122"/>
                  <a:cs typeface="宋体" panose="02010600030101010101" pitchFamily="2" charset="-122"/>
                  <a:sym typeface="+mn-ea"/>
                </a:rPr>
                <a:t>的触动。</a:t>
              </a:r>
              <a:endParaRPr lang="zh-CN" altLang="zh-CN" sz="2000">
                <a:solidFill>
                  <a:srgbClr val="FF0000"/>
                </a:solidFill>
                <a:latin typeface="宋体" panose="02010600030101010101" pitchFamily="2" charset="-122"/>
                <a:cs typeface="宋体" panose="02010600030101010101" pitchFamily="2" charset="-122"/>
                <a:sym typeface="+mn-ea"/>
              </a:endParaRPr>
            </a:p>
            <a:p>
              <a:pPr algn="just"/>
              <a:endParaRPr lang="zh-CN" altLang="en-US" sz="2000">
                <a:solidFill>
                  <a:srgbClr val="FF0000"/>
                </a:solidFill>
                <a:latin typeface="宋体" panose="02010600030101010101" pitchFamily="2" charset="-122"/>
                <a:cs typeface="宋体" panose="02010600030101010101" pitchFamily="2" charset="-122"/>
              </a:endParaRPr>
            </a:p>
            <a:p>
              <a:pPr algn="just"/>
              <a:endParaRPr lang="zh-CN" altLang="en-US" sz="2000">
                <a:solidFill>
                  <a:srgbClr val="FF0000"/>
                </a:solidFill>
                <a:latin typeface="宋体" panose="02010600030101010101" pitchFamily="2" charset="-122"/>
                <a:cs typeface="宋体" panose="02010600030101010101" pitchFamily="2" charset="-122"/>
              </a:endParaRPr>
            </a:p>
            <a:p>
              <a:pPr algn="just"/>
              <a:r>
                <a:rPr lang="en-US" altLang="zh-CN" sz="2000">
                  <a:solidFill>
                    <a:srgbClr val="FF0000"/>
                  </a:solidFill>
                  <a:latin typeface="宋体" panose="02010600030101010101" pitchFamily="2" charset="-122"/>
                  <a:cs typeface="宋体" panose="02010600030101010101" pitchFamily="2" charset="-122"/>
                  <a:sym typeface="+mn-ea"/>
                </a:rPr>
                <a:t>    </a:t>
              </a:r>
              <a:r>
                <a:rPr lang="zh-CN" altLang="en-US" sz="2000">
                  <a:solidFill>
                    <a:srgbClr val="FF0000"/>
                  </a:solidFill>
                  <a:latin typeface="宋体" panose="02010600030101010101" pitchFamily="2" charset="-122"/>
                  <a:cs typeface="宋体" panose="02010600030101010101" pitchFamily="2" charset="-122"/>
                  <a:sym typeface="+mn-ea"/>
                </a:rPr>
                <a:t>第</a:t>
              </a:r>
              <a:r>
                <a:rPr lang="en-US" altLang="zh-CN" sz="2000">
                  <a:solidFill>
                    <a:srgbClr val="FF0000"/>
                  </a:solidFill>
                  <a:latin typeface="宋体" panose="02010600030101010101" pitchFamily="2" charset="-122"/>
                  <a:cs typeface="宋体" panose="02010600030101010101" pitchFamily="2" charset="-122"/>
                  <a:sym typeface="+mn-ea"/>
                </a:rPr>
                <a:t>8</a:t>
              </a:r>
              <a:r>
                <a:rPr lang="zh-CN" altLang="en-US" sz="2000">
                  <a:solidFill>
                    <a:srgbClr val="FF0000"/>
                  </a:solidFill>
                  <a:latin typeface="宋体" panose="02010600030101010101" pitchFamily="2" charset="-122"/>
                  <a:cs typeface="宋体" panose="02010600030101010101" pitchFamily="2" charset="-122"/>
                  <a:sym typeface="+mn-ea"/>
                </a:rPr>
                <a:t>题，</a:t>
              </a:r>
              <a:r>
                <a:rPr lang="zh-CN" sz="2000">
                  <a:solidFill>
                    <a:srgbClr val="FF0000"/>
                  </a:solidFill>
                  <a:latin typeface="宋体" panose="02010600030101010101" pitchFamily="2" charset="-122"/>
                  <a:cs typeface="宋体" panose="02010600030101010101" pitchFamily="2" charset="-122"/>
                  <a:sym typeface="+mn-ea"/>
                </a:rPr>
                <a:t>将先前人们怀着期盼等车与在沮丧中相持等车的顺序颠倒，并插叙了杜主任、冯富有、孟铁匠等人的身份经历，使小说的叙述波澜起伏。后文人物形象的转变续写，也水到渠成。</a:t>
              </a:r>
              <a:endParaRPr lang="zh-CN" sz="2000">
                <a:solidFill>
                  <a:srgbClr val="FF0000"/>
                </a:solidFill>
                <a:latin typeface="宋体" panose="02010600030101010101" pitchFamily="2" charset="-122"/>
                <a:cs typeface="宋体" panose="02010600030101010101" pitchFamily="2" charset="-122"/>
              </a:endParaRPr>
            </a:p>
            <a:p>
              <a:pPr algn="just"/>
              <a:endParaRPr lang="zh-CN" altLang="en-US" sz="2000">
                <a:solidFill>
                  <a:srgbClr val="FF0000"/>
                </a:solidFill>
                <a:latin typeface="宋体" panose="02010600030101010101" pitchFamily="2" charset="-122"/>
                <a:cs typeface="宋体" panose="02010600030101010101" pitchFamily="2" charset="-122"/>
              </a:endParaRPr>
            </a:p>
          </p:txBody>
        </p:sp>
      </p:grpSp>
      <p:sp>
        <p:nvSpPr>
          <p:cNvPr id="1048655" name="文本框 1"/>
          <p:cNvSpPr txBox="1"/>
          <p:nvPr/>
        </p:nvSpPr>
        <p:spPr>
          <a:xfrm>
            <a:off x="590550" y="29654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㉔</a:t>
            </a:r>
            <a:endParaRPr lang="zh-CN" altLang="en-US">
              <a:solidFill>
                <a:srgbClr val="FF0000"/>
              </a:solidFill>
              <a:latin typeface="微软雅黑" panose="020B0503020204020204" charset="-122"/>
              <a:ea typeface="微软雅黑" panose="020B0503020204020204" charset="-122"/>
            </a:endParaRPr>
          </a:p>
        </p:txBody>
      </p:sp>
      <p:sp>
        <p:nvSpPr>
          <p:cNvPr id="1048656" name="文本框 5"/>
          <p:cNvSpPr txBox="1"/>
          <p:nvPr/>
        </p:nvSpPr>
        <p:spPr>
          <a:xfrm>
            <a:off x="590550" y="83756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㉕</a:t>
            </a:r>
            <a:endParaRPr lang="zh-CN" altLang="en-US">
              <a:solidFill>
                <a:srgbClr val="FF0000"/>
              </a:solidFill>
              <a:latin typeface="微软雅黑" panose="020B0503020204020204" charset="-122"/>
              <a:ea typeface="微软雅黑" panose="020B0503020204020204" charset="-122"/>
            </a:endParaRPr>
          </a:p>
        </p:txBody>
      </p:sp>
      <p:sp>
        <p:nvSpPr>
          <p:cNvPr id="1048657" name="文本框 6"/>
          <p:cNvSpPr txBox="1"/>
          <p:nvPr/>
        </p:nvSpPr>
        <p:spPr>
          <a:xfrm>
            <a:off x="590550" y="1205865"/>
            <a:ext cx="411480" cy="434340"/>
          </a:xfrm>
          <a:prstGeom prst="rect">
            <a:avLst/>
          </a:prstGeom>
          <a:noFill/>
        </p:spPr>
        <p:txBody>
          <a:bodyPr wrap="none" rtlCol="0" anchor="t">
            <a:noAutofit/>
          </a:bodyPr>
          <a:p>
            <a:r>
              <a:rPr lang="zh-CN" altLang="en-US">
                <a:solidFill>
                  <a:srgbClr val="FF0000"/>
                </a:solidFill>
                <a:latin typeface="微软雅黑" panose="020B0503020204020204" charset="-122"/>
                <a:ea typeface="微软雅黑" panose="020B0503020204020204" charset="-122"/>
              </a:rPr>
              <a:t>㉖</a:t>
            </a:r>
            <a:endParaRPr lang="zh-CN" altLang="en-US">
              <a:solidFill>
                <a:srgbClr val="FF0000"/>
              </a:solidFill>
              <a:latin typeface="微软雅黑" panose="020B0503020204020204" charset="-122"/>
              <a:ea typeface="微软雅黑" panose="020B0503020204020204" charset="-122"/>
            </a:endParaRPr>
          </a:p>
        </p:txBody>
      </p:sp>
      <p:sp>
        <p:nvSpPr>
          <p:cNvPr id="1048658" name="文本框 7"/>
          <p:cNvSpPr txBox="1"/>
          <p:nvPr/>
        </p:nvSpPr>
        <p:spPr>
          <a:xfrm>
            <a:off x="590550" y="171323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㉗</a:t>
            </a:r>
            <a:endParaRPr lang="zh-CN" altLang="en-US">
              <a:solidFill>
                <a:srgbClr val="FF0000"/>
              </a:solidFill>
              <a:latin typeface="微软雅黑" panose="020B0503020204020204" charset="-122"/>
              <a:ea typeface="微软雅黑" panose="020B0503020204020204" charset="-122"/>
            </a:endParaRPr>
          </a:p>
        </p:txBody>
      </p:sp>
      <p:sp>
        <p:nvSpPr>
          <p:cNvPr id="1048659" name="文本框 8"/>
          <p:cNvSpPr txBox="1"/>
          <p:nvPr/>
        </p:nvSpPr>
        <p:spPr>
          <a:xfrm>
            <a:off x="590550" y="272288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㉘</a:t>
            </a:r>
            <a:endParaRPr lang="zh-CN" altLang="en-US">
              <a:solidFill>
                <a:srgbClr val="FF0000"/>
              </a:solidFill>
              <a:latin typeface="微软雅黑" panose="020B0503020204020204" charset="-122"/>
              <a:ea typeface="微软雅黑" panose="020B0503020204020204" charset="-122"/>
            </a:endParaRPr>
          </a:p>
        </p:txBody>
      </p:sp>
      <p:sp>
        <p:nvSpPr>
          <p:cNvPr id="1048660" name="文本框 11"/>
          <p:cNvSpPr txBox="1"/>
          <p:nvPr/>
        </p:nvSpPr>
        <p:spPr>
          <a:xfrm>
            <a:off x="590550" y="364045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㉙</a:t>
            </a:r>
            <a:endParaRPr lang="zh-CN" altLang="en-US">
              <a:solidFill>
                <a:srgbClr val="FF0000"/>
              </a:solidFill>
              <a:latin typeface="微软雅黑" panose="020B0503020204020204" charset="-122"/>
              <a:ea typeface="微软雅黑" panose="020B0503020204020204" charset="-122"/>
            </a:endParaRPr>
          </a:p>
        </p:txBody>
      </p:sp>
      <p:sp>
        <p:nvSpPr>
          <p:cNvPr id="1048661" name="文本框 12"/>
          <p:cNvSpPr txBox="1"/>
          <p:nvPr/>
        </p:nvSpPr>
        <p:spPr>
          <a:xfrm>
            <a:off x="590550" y="391922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㉚</a:t>
            </a:r>
            <a:endParaRPr lang="zh-CN" altLang="en-US">
              <a:solidFill>
                <a:srgbClr val="FF0000"/>
              </a:solidFill>
              <a:latin typeface="微软雅黑" panose="020B0503020204020204" charset="-122"/>
              <a:ea typeface="微软雅黑" panose="020B0503020204020204" charset="-122"/>
            </a:endParaRPr>
          </a:p>
        </p:txBody>
      </p:sp>
      <p:sp>
        <p:nvSpPr>
          <p:cNvPr id="1048662" name="文本框 15"/>
          <p:cNvSpPr txBox="1"/>
          <p:nvPr/>
        </p:nvSpPr>
        <p:spPr>
          <a:xfrm>
            <a:off x="590550" y="455866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㉛</a:t>
            </a:r>
            <a:endParaRPr lang="zh-CN" altLang="en-US">
              <a:solidFill>
                <a:srgbClr val="FF0000"/>
              </a:solidFill>
              <a:latin typeface="微软雅黑" panose="020B0503020204020204" charset="-122"/>
              <a:ea typeface="微软雅黑" panose="020B0503020204020204" charset="-122"/>
            </a:endParaRPr>
          </a:p>
        </p:txBody>
      </p:sp>
      <p:sp>
        <p:nvSpPr>
          <p:cNvPr id="1048663" name="文本框 16"/>
          <p:cNvSpPr txBox="1"/>
          <p:nvPr/>
        </p:nvSpPr>
        <p:spPr>
          <a:xfrm>
            <a:off x="590550" y="4872355"/>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㉜</a:t>
            </a:r>
            <a:endParaRPr lang="zh-CN" altLang="en-US">
              <a:solidFill>
                <a:srgbClr val="FF0000"/>
              </a:solidFill>
              <a:latin typeface="微软雅黑" panose="020B0503020204020204" charset="-122"/>
              <a:ea typeface="微软雅黑" panose="020B0503020204020204" charset="-122"/>
            </a:endParaRPr>
          </a:p>
        </p:txBody>
      </p:sp>
      <p:sp>
        <p:nvSpPr>
          <p:cNvPr id="1048664" name="文本框 17"/>
          <p:cNvSpPr txBox="1"/>
          <p:nvPr/>
        </p:nvSpPr>
        <p:spPr>
          <a:xfrm>
            <a:off x="590550" y="5115560"/>
            <a:ext cx="411480" cy="368300"/>
          </a:xfrm>
          <a:prstGeom prst="rect">
            <a:avLst/>
          </a:prstGeom>
          <a:noFill/>
        </p:spPr>
        <p:txBody>
          <a:bodyPr wrap="none" rtlCol="0" anchor="t">
            <a:spAutoFit/>
          </a:bodyPr>
          <a:p>
            <a:r>
              <a:rPr lang="zh-CN" altLang="en-US">
                <a:solidFill>
                  <a:srgbClr val="FF0000"/>
                </a:solidFill>
                <a:latin typeface="微软雅黑" panose="020B0503020204020204" charset="-122"/>
                <a:ea typeface="微软雅黑" panose="020B0503020204020204" charset="-122"/>
              </a:rPr>
              <a:t>㉝</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p:sp>
        <p:nvSpPr>
          <p:cNvPr id="1048682" name="TextBox 2"/>
          <p:cNvSpPr txBox="1"/>
          <p:nvPr>
            <p:custDataLst>
              <p:tags r:id="rId1"/>
            </p:custDataLst>
          </p:nvPr>
        </p:nvSpPr>
        <p:spPr>
          <a:xfrm>
            <a:off x="5113655" y="2061210"/>
            <a:ext cx="4612005" cy="460375"/>
          </a:xfrm>
          <a:prstGeom prst="rect">
            <a:avLst/>
          </a:prstGeom>
          <a:noFill/>
          <a:ln w="9525" cap="flat" cmpd="sng">
            <a:solidFill>
              <a:srgbClr val="FF0000"/>
            </a:solidFill>
            <a:prstDash val="solid"/>
            <a:miter/>
            <a:headEnd type="none" w="med" len="med"/>
            <a:tailEnd type="none" w="med" len="med"/>
          </a:ln>
        </p:spPr>
        <p:txBody>
          <a:bodyPr wrap="square">
            <a:spAutoFit/>
          </a:bodyPr>
          <a:p>
            <a:pPr algn="ctr"/>
            <a:r>
              <a:rPr lang="zh-CN" altLang="en-US" sz="2400" b="1">
                <a:latin typeface="华文楷体" panose="02010600040101010101" pitchFamily="2" charset="-122"/>
                <a:ea typeface="华文楷体" panose="02010600040101010101" pitchFamily="2" charset="-122"/>
              </a:rPr>
              <a:t>细读选项表述</a:t>
            </a:r>
            <a:endParaRPr lang="zh-CN" altLang="en-US" sz="2400" b="1">
              <a:latin typeface="华文楷体" panose="02010600040101010101" pitchFamily="2" charset="-122"/>
              <a:ea typeface="华文楷体" panose="02010600040101010101" pitchFamily="2" charset="-122"/>
            </a:endParaRPr>
          </a:p>
        </p:txBody>
      </p:sp>
      <p:sp>
        <p:nvSpPr>
          <p:cNvPr id="1048683" name="矩形 3"/>
          <p:cNvSpPr txBox="1"/>
          <p:nvPr>
            <p:custDataLst>
              <p:tags r:id="rId2"/>
            </p:custDataLst>
          </p:nvPr>
        </p:nvSpPr>
        <p:spPr>
          <a:xfrm>
            <a:off x="5807710" y="1196975"/>
            <a:ext cx="3339465" cy="460375"/>
          </a:xfrm>
          <a:prstGeom prst="rect">
            <a:avLst/>
          </a:prstGeom>
          <a:noFill/>
          <a:ln w="9525" cap="flat" cmpd="sng">
            <a:noFill/>
            <a:prstDash val="solid"/>
            <a:miter/>
            <a:headEnd type="none" w="med" len="med"/>
            <a:tailEnd type="none" w="med" len="med"/>
          </a:ln>
        </p:spPr>
        <p:txBody>
          <a:bodyPr wrap="square">
            <a:spAutoFit/>
          </a:bodyPr>
          <a:p>
            <a:pPr lvl="0" algn="ctr">
              <a:buClrTx/>
              <a:buSzTx/>
              <a:buFontTx/>
            </a:pPr>
            <a:r>
              <a:rPr lang="zh-CN" altLang="en-US" sz="2400" b="1">
                <a:latin typeface="华文楷体" panose="02010600040101010101" pitchFamily="2" charset="-122"/>
                <a:ea typeface="华文楷体" panose="02010600040101010101" pitchFamily="2" charset="-122"/>
                <a:sym typeface="+mn-ea"/>
              </a:rPr>
              <a:t>题解题步骤</a:t>
            </a:r>
            <a:endParaRPr lang="zh-CN" altLang="en-US" sz="2400" b="1">
              <a:latin typeface="华文楷体" panose="02010600040101010101" pitchFamily="2" charset="-122"/>
              <a:ea typeface="华文楷体" panose="02010600040101010101" pitchFamily="2" charset="-122"/>
              <a:sym typeface="+mn-ea"/>
            </a:endParaRPr>
          </a:p>
        </p:txBody>
      </p:sp>
      <p:sp>
        <p:nvSpPr>
          <p:cNvPr id="1048684" name="TextBox 5"/>
          <p:cNvSpPr txBox="1"/>
          <p:nvPr>
            <p:custDataLst>
              <p:tags r:id="rId3"/>
            </p:custDataLst>
          </p:nvPr>
        </p:nvSpPr>
        <p:spPr>
          <a:xfrm>
            <a:off x="5088255" y="3933190"/>
            <a:ext cx="4610735" cy="460375"/>
          </a:xfrm>
          <a:prstGeom prst="rect">
            <a:avLst/>
          </a:prstGeom>
          <a:noFill/>
          <a:ln w="9525" cap="flat" cmpd="sng">
            <a:solidFill>
              <a:srgbClr val="FF0000"/>
            </a:solidFill>
            <a:prstDash val="solid"/>
            <a:miter/>
            <a:headEnd type="none" w="med" len="med"/>
            <a:tailEnd type="none" w="med" len="med"/>
          </a:ln>
        </p:spPr>
        <p:txBody>
          <a:bodyPr wrap="square">
            <a:spAutoFit/>
          </a:bodyPr>
          <a:p>
            <a:pPr algn="ctr"/>
            <a:r>
              <a:rPr lang="zh-CN" altLang="en-US" sz="2400" b="1">
                <a:latin typeface="华文楷体" panose="02010600040101010101" pitchFamily="2" charset="-122"/>
                <a:ea typeface="华文楷体" panose="02010600040101010101" pitchFamily="2" charset="-122"/>
              </a:rPr>
              <a:t>快速圈定解答区域和具体出处</a:t>
            </a:r>
            <a:endParaRPr lang="zh-CN" altLang="en-US" sz="3600" b="1">
              <a:latin typeface="华文楷体" panose="02010600040101010101" pitchFamily="2" charset="-122"/>
              <a:ea typeface="华文楷体" panose="02010600040101010101" pitchFamily="2" charset="-122"/>
            </a:endParaRPr>
          </a:p>
        </p:txBody>
      </p:sp>
      <p:sp>
        <p:nvSpPr>
          <p:cNvPr id="1048685" name="TextBox 6"/>
          <p:cNvSpPr txBox="1"/>
          <p:nvPr>
            <p:custDataLst>
              <p:tags r:id="rId4"/>
            </p:custDataLst>
          </p:nvPr>
        </p:nvSpPr>
        <p:spPr>
          <a:xfrm>
            <a:off x="5113655" y="5805170"/>
            <a:ext cx="4610735" cy="460375"/>
          </a:xfrm>
          <a:prstGeom prst="rect">
            <a:avLst/>
          </a:prstGeom>
          <a:noFill/>
          <a:ln w="9525" cap="flat" cmpd="sng">
            <a:solidFill>
              <a:srgbClr val="FF0000"/>
            </a:solidFill>
            <a:prstDash val="solid"/>
            <a:miter/>
            <a:headEnd type="none" w="med" len="med"/>
            <a:tailEnd type="none" w="med" len="med"/>
          </a:ln>
        </p:spPr>
        <p:txBody>
          <a:bodyPr wrap="square">
            <a:spAutoFit/>
          </a:bodyPr>
          <a:p>
            <a:pPr algn="ctr"/>
            <a:r>
              <a:rPr lang="zh-CN" altLang="en-US" sz="2400" b="1">
                <a:latin typeface="华文楷体" panose="02010600040101010101" pitchFamily="2" charset="-122"/>
                <a:ea typeface="华文楷体" panose="02010600040101010101" pitchFamily="2" charset="-122"/>
              </a:rPr>
              <a:t>比照选项与原文相应语句的异同</a:t>
            </a:r>
            <a:endParaRPr lang="zh-CN" altLang="en-US" sz="3600" b="1">
              <a:latin typeface="华文楷体" panose="02010600040101010101" pitchFamily="2" charset="-122"/>
              <a:ea typeface="华文楷体" panose="02010600040101010101" pitchFamily="2" charset="-122"/>
            </a:endParaRPr>
          </a:p>
        </p:txBody>
      </p:sp>
      <p:sp>
        <p:nvSpPr>
          <p:cNvPr id="1048686" name="下箭头 8"/>
          <p:cNvSpPr/>
          <p:nvPr>
            <p:custDataLst>
              <p:tags r:id="rId5"/>
            </p:custDataLst>
          </p:nvPr>
        </p:nvSpPr>
        <p:spPr>
          <a:xfrm>
            <a:off x="7531735" y="2781300"/>
            <a:ext cx="273685" cy="10001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87" name="下箭头 9"/>
          <p:cNvSpPr/>
          <p:nvPr>
            <p:custDataLst>
              <p:tags r:id="rId6"/>
            </p:custDataLst>
          </p:nvPr>
        </p:nvSpPr>
        <p:spPr>
          <a:xfrm>
            <a:off x="7531735" y="4575175"/>
            <a:ext cx="273050" cy="10001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88" name="文本框 10"/>
          <p:cNvSpPr txBox="1"/>
          <p:nvPr>
            <p:custDataLst>
              <p:tags r:id="rId7"/>
            </p:custDataLst>
          </p:nvPr>
        </p:nvSpPr>
        <p:spPr>
          <a:xfrm>
            <a:off x="335280" y="1095375"/>
            <a:ext cx="2785745" cy="5356225"/>
          </a:xfrm>
          <a:prstGeom prst="rect">
            <a:avLst/>
          </a:prstGeom>
          <a:noFill/>
          <a:ln w="12700" cmpd="sng">
            <a:solidFill>
              <a:schemeClr val="accent6"/>
            </a:solidFill>
            <a:prstDash val="solid"/>
          </a:ln>
        </p:spPr>
        <p:txBody>
          <a:bodyPr wrap="square" rtlCol="0">
            <a:noAutofit/>
            <a:scene3d>
              <a:camera prst="orthographicFront"/>
              <a:lightRig rig="threePt" dir="t"/>
            </a:scene3d>
          </a:bodyPr>
          <a:p>
            <a:pPr algn="ctr" fontAlgn="auto">
              <a:spcBef>
                <a:spcPts val="1200"/>
              </a:spcBef>
            </a:pPr>
            <a:r>
              <a:rPr lang="zh-CN" altLang="en-US" sz="2400" b="1">
                <a:solidFill>
                  <a:schemeClr val="tx1"/>
                </a:solidFill>
                <a:effectLst/>
                <a:latin typeface="宋体" panose="02010600030101010101" pitchFamily="2" charset="-122"/>
                <a:cs typeface="宋体" panose="02010600030101010101" pitchFamily="2" charset="-122"/>
              </a:rPr>
              <a:t>选择题陷阱：</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rPr>
              <a:t>(</a:t>
            </a:r>
            <a:r>
              <a:rPr lang="zh-CN" altLang="en-US" sz="2400" b="1">
                <a:solidFill>
                  <a:schemeClr val="tx1"/>
                </a:solidFill>
                <a:effectLst/>
                <a:latin typeface="宋体" panose="02010600030101010101" pitchFamily="2" charset="-122"/>
                <a:cs typeface="宋体" panose="02010600030101010101" pitchFamily="2" charset="-122"/>
              </a:rPr>
              <a:t>一</a:t>
            </a:r>
            <a:r>
              <a:rPr lang="en-US" altLang="zh-CN" sz="2400" b="1">
                <a:solidFill>
                  <a:schemeClr val="tx1"/>
                </a:solidFill>
                <a:effectLst/>
                <a:latin typeface="宋体" panose="02010600030101010101" pitchFamily="2" charset="-122"/>
                <a:cs typeface="宋体" panose="02010600030101010101" pitchFamily="2" charset="-122"/>
              </a:rPr>
              <a:t>)</a:t>
            </a:r>
            <a:r>
              <a:rPr lang="zh-CN" altLang="en-US" sz="2400" b="1">
                <a:solidFill>
                  <a:schemeClr val="tx1"/>
                </a:solidFill>
                <a:effectLst/>
                <a:latin typeface="宋体" panose="02010600030101010101" pitchFamily="2" charset="-122"/>
                <a:cs typeface="宋体" panose="02010600030101010101" pitchFamily="2" charset="-122"/>
              </a:rPr>
              <a:t>曲解文意</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二</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偷换概念</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三</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无中生有</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四</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混淆时态</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五</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因果混乱</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六</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混淆是非</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七</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以偏概全</a:t>
            </a:r>
            <a:endParaRPr lang="zh-CN" altLang="en-US" sz="2400" b="1">
              <a:solidFill>
                <a:schemeClr val="tx1"/>
              </a:solidFill>
              <a:effectLst/>
              <a:latin typeface="宋体" panose="02010600030101010101" pitchFamily="2" charset="-122"/>
              <a:cs typeface="宋体" panose="02010600030101010101" pitchFamily="2" charset="-122"/>
            </a:endParaRPr>
          </a:p>
          <a:p>
            <a:pPr algn="l" fontAlgn="auto">
              <a:spcBef>
                <a:spcPts val="1200"/>
              </a:spcBef>
            </a:pP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sym typeface="+mn-ea"/>
              </a:rPr>
              <a:t>八</a:t>
            </a:r>
            <a:r>
              <a:rPr lang="en-US" altLang="zh-CN" sz="2400" b="1">
                <a:solidFill>
                  <a:schemeClr val="tx1"/>
                </a:solidFill>
                <a:effectLst/>
                <a:latin typeface="宋体" panose="02010600030101010101" pitchFamily="2" charset="-122"/>
                <a:cs typeface="宋体" panose="02010600030101010101" pitchFamily="2" charset="-122"/>
                <a:sym typeface="+mn-ea"/>
              </a:rPr>
              <a:t>)</a:t>
            </a:r>
            <a:r>
              <a:rPr lang="zh-CN" altLang="en-US" sz="2400" b="1">
                <a:solidFill>
                  <a:schemeClr val="tx1"/>
                </a:solidFill>
                <a:effectLst/>
                <a:latin typeface="宋体" panose="02010600030101010101" pitchFamily="2" charset="-122"/>
                <a:cs typeface="宋体" panose="02010600030101010101" pitchFamily="2" charset="-122"/>
              </a:rPr>
              <a:t>张冠李戴</a:t>
            </a:r>
            <a:endParaRPr lang="zh-CN" altLang="en-US" sz="2400" b="1">
              <a:solidFill>
                <a:schemeClr val="tx1"/>
              </a:solidFill>
              <a:effectLst/>
              <a:latin typeface="宋体" panose="02010600030101010101" pitchFamily="2" charset="-122"/>
              <a:cs typeface="宋体" panose="02010600030101010101" pitchFamily="2" charset="-122"/>
            </a:endParaRPr>
          </a:p>
        </p:txBody>
      </p:sp>
      <p:sp>
        <p:nvSpPr>
          <p:cNvPr id="2" name="文本框 1"/>
          <p:cNvSpPr txBox="1"/>
          <p:nvPr>
            <p:custDataLst>
              <p:tags r:id="rId8"/>
            </p:custDataLst>
          </p:nvPr>
        </p:nvSpPr>
        <p:spPr>
          <a:xfrm>
            <a:off x="2855595" y="116840"/>
            <a:ext cx="7602855"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选择题避免入坑指导</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83"/>
                                        </p:tgtEl>
                                        <p:attrNameLst>
                                          <p:attrName>style.visibility</p:attrName>
                                        </p:attrNameLst>
                                      </p:cBhvr>
                                      <p:to>
                                        <p:strVal val="visible"/>
                                      </p:to>
                                    </p:set>
                                    <p:anim calcmode="lin" valueType="num">
                                      <p:cBhvr additive="base">
                                        <p:cTn id="7" dur="500" fill="hold"/>
                                        <p:tgtEl>
                                          <p:spTgt spid="1048683"/>
                                        </p:tgtEl>
                                        <p:attrNameLst>
                                          <p:attrName>ppt_x</p:attrName>
                                        </p:attrNameLst>
                                      </p:cBhvr>
                                      <p:tavLst>
                                        <p:tav tm="0">
                                          <p:val>
                                            <p:strVal val="#ppt_x"/>
                                          </p:val>
                                        </p:tav>
                                        <p:tav tm="100000">
                                          <p:val>
                                            <p:strVal val="#ppt_x"/>
                                          </p:val>
                                        </p:tav>
                                      </p:tavLst>
                                    </p:anim>
                                    <p:anim calcmode="lin" valueType="num">
                                      <p:cBhvr additive="base">
                                        <p:cTn id="8" dur="500" fill="hold"/>
                                        <p:tgtEl>
                                          <p:spTgt spid="10486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048688"/>
                                        </p:tgtEl>
                                        <p:attrNameLst>
                                          <p:attrName>style.visibility</p:attrName>
                                        </p:attrNameLst>
                                      </p:cBhvr>
                                      <p:to>
                                        <p:strVal val="visible"/>
                                      </p:to>
                                    </p:set>
                                    <p:anim calcmode="lin" valueType="num">
                                      <p:cBhvr additive="base">
                                        <p:cTn id="13" dur="5000" fill="hold"/>
                                        <p:tgtEl>
                                          <p:spTgt spid="1048688"/>
                                        </p:tgtEl>
                                        <p:attrNameLst>
                                          <p:attrName>ppt_x</p:attrName>
                                        </p:attrNameLst>
                                      </p:cBhvr>
                                      <p:tavLst>
                                        <p:tav tm="0">
                                          <p:val>
                                            <p:strVal val="#ppt_x"/>
                                          </p:val>
                                        </p:tav>
                                        <p:tav tm="100000">
                                          <p:val>
                                            <p:strVal val="#ppt_x"/>
                                          </p:val>
                                        </p:tav>
                                      </p:tavLst>
                                    </p:anim>
                                    <p:anim calcmode="lin" valueType="num">
                                      <p:cBhvr additive="base">
                                        <p:cTn id="14" dur="5000" fill="hold"/>
                                        <p:tgtEl>
                                          <p:spTgt spid="10486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82"/>
                                        </p:tgtEl>
                                        <p:attrNameLst>
                                          <p:attrName>style.visibility</p:attrName>
                                        </p:attrNameLst>
                                      </p:cBhvr>
                                      <p:to>
                                        <p:strVal val="visible"/>
                                      </p:to>
                                    </p:set>
                                    <p:anim calcmode="lin" valueType="num">
                                      <p:cBhvr additive="base">
                                        <p:cTn id="19" dur="500" fill="hold"/>
                                        <p:tgtEl>
                                          <p:spTgt spid="1048682"/>
                                        </p:tgtEl>
                                        <p:attrNameLst>
                                          <p:attrName>ppt_x</p:attrName>
                                        </p:attrNameLst>
                                      </p:cBhvr>
                                      <p:tavLst>
                                        <p:tav tm="0">
                                          <p:val>
                                            <p:strVal val="#ppt_x"/>
                                          </p:val>
                                        </p:tav>
                                        <p:tav tm="100000">
                                          <p:val>
                                            <p:strVal val="#ppt_x"/>
                                          </p:val>
                                        </p:tav>
                                      </p:tavLst>
                                    </p:anim>
                                    <p:anim calcmode="lin" valueType="num">
                                      <p:cBhvr additive="base">
                                        <p:cTn id="20" dur="500" fill="hold"/>
                                        <p:tgtEl>
                                          <p:spTgt spid="10486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86"/>
                                        </p:tgtEl>
                                        <p:attrNameLst>
                                          <p:attrName>style.visibility</p:attrName>
                                        </p:attrNameLst>
                                      </p:cBhvr>
                                      <p:to>
                                        <p:strVal val="visible"/>
                                      </p:to>
                                    </p:set>
                                    <p:anim calcmode="lin" valueType="num">
                                      <p:cBhvr additive="base">
                                        <p:cTn id="25" dur="500" fill="hold"/>
                                        <p:tgtEl>
                                          <p:spTgt spid="1048686"/>
                                        </p:tgtEl>
                                        <p:attrNameLst>
                                          <p:attrName>ppt_x</p:attrName>
                                        </p:attrNameLst>
                                      </p:cBhvr>
                                      <p:tavLst>
                                        <p:tav tm="0">
                                          <p:val>
                                            <p:strVal val="#ppt_x"/>
                                          </p:val>
                                        </p:tav>
                                        <p:tav tm="100000">
                                          <p:val>
                                            <p:strVal val="#ppt_x"/>
                                          </p:val>
                                        </p:tav>
                                      </p:tavLst>
                                    </p:anim>
                                    <p:anim calcmode="lin" valueType="num">
                                      <p:cBhvr additive="base">
                                        <p:cTn id="26" dur="500" fill="hold"/>
                                        <p:tgtEl>
                                          <p:spTgt spid="104868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84"/>
                                        </p:tgtEl>
                                        <p:attrNameLst>
                                          <p:attrName>style.visibility</p:attrName>
                                        </p:attrNameLst>
                                      </p:cBhvr>
                                      <p:to>
                                        <p:strVal val="visible"/>
                                      </p:to>
                                    </p:set>
                                    <p:anim calcmode="lin" valueType="num">
                                      <p:cBhvr additive="base">
                                        <p:cTn id="31" dur="500" fill="hold"/>
                                        <p:tgtEl>
                                          <p:spTgt spid="1048684"/>
                                        </p:tgtEl>
                                        <p:attrNameLst>
                                          <p:attrName>ppt_x</p:attrName>
                                        </p:attrNameLst>
                                      </p:cBhvr>
                                      <p:tavLst>
                                        <p:tav tm="0">
                                          <p:val>
                                            <p:strVal val="#ppt_x"/>
                                          </p:val>
                                        </p:tav>
                                        <p:tav tm="100000">
                                          <p:val>
                                            <p:strVal val="#ppt_x"/>
                                          </p:val>
                                        </p:tav>
                                      </p:tavLst>
                                    </p:anim>
                                    <p:anim calcmode="lin" valueType="num">
                                      <p:cBhvr additive="base">
                                        <p:cTn id="32" dur="500" fill="hold"/>
                                        <p:tgtEl>
                                          <p:spTgt spid="10486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87"/>
                                        </p:tgtEl>
                                        <p:attrNameLst>
                                          <p:attrName>style.visibility</p:attrName>
                                        </p:attrNameLst>
                                      </p:cBhvr>
                                      <p:to>
                                        <p:strVal val="visible"/>
                                      </p:to>
                                    </p:set>
                                    <p:anim calcmode="lin" valueType="num">
                                      <p:cBhvr additive="base">
                                        <p:cTn id="37" dur="500" fill="hold"/>
                                        <p:tgtEl>
                                          <p:spTgt spid="1048687"/>
                                        </p:tgtEl>
                                        <p:attrNameLst>
                                          <p:attrName>ppt_x</p:attrName>
                                        </p:attrNameLst>
                                      </p:cBhvr>
                                      <p:tavLst>
                                        <p:tav tm="0">
                                          <p:val>
                                            <p:strVal val="#ppt_x"/>
                                          </p:val>
                                        </p:tav>
                                        <p:tav tm="100000">
                                          <p:val>
                                            <p:strVal val="#ppt_x"/>
                                          </p:val>
                                        </p:tav>
                                      </p:tavLst>
                                    </p:anim>
                                    <p:anim calcmode="lin" valueType="num">
                                      <p:cBhvr additive="base">
                                        <p:cTn id="38" dur="500" fill="hold"/>
                                        <p:tgtEl>
                                          <p:spTgt spid="104868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85"/>
                                        </p:tgtEl>
                                        <p:attrNameLst>
                                          <p:attrName>style.visibility</p:attrName>
                                        </p:attrNameLst>
                                      </p:cBhvr>
                                      <p:to>
                                        <p:strVal val="visible"/>
                                      </p:to>
                                    </p:set>
                                    <p:anim calcmode="lin" valueType="num">
                                      <p:cBhvr additive="base">
                                        <p:cTn id="43" dur="500" fill="hold"/>
                                        <p:tgtEl>
                                          <p:spTgt spid="1048685"/>
                                        </p:tgtEl>
                                        <p:attrNameLst>
                                          <p:attrName>ppt_x</p:attrName>
                                        </p:attrNameLst>
                                      </p:cBhvr>
                                      <p:tavLst>
                                        <p:tav tm="0">
                                          <p:val>
                                            <p:strVal val="#ppt_x"/>
                                          </p:val>
                                        </p:tav>
                                        <p:tav tm="100000">
                                          <p:val>
                                            <p:strVal val="#ppt_x"/>
                                          </p:val>
                                        </p:tav>
                                      </p:tavLst>
                                    </p:anim>
                                    <p:anim calcmode="lin" valueType="num">
                                      <p:cBhvr additive="base">
                                        <p:cTn id="44" dur="500" fill="hold"/>
                                        <p:tgtEl>
                                          <p:spTgt spid="1048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3" grpId="0" bldLvl="0" animBg="1"/>
      <p:bldP spid="1048683" grpId="1" animBg="1"/>
      <p:bldP spid="1048688" grpId="0" bldLvl="0" animBg="1"/>
      <p:bldP spid="1048688" grpId="1" animBg="1"/>
      <p:bldP spid="1048682" grpId="0" bldLvl="0" animBg="1"/>
      <p:bldP spid="1048682" grpId="1" animBg="1"/>
      <p:bldP spid="1048686" grpId="0" bldLvl="0" animBg="1"/>
      <p:bldP spid="1048686" grpId="1" animBg="1"/>
      <p:bldP spid="1048684" grpId="0" bldLvl="0" animBg="1"/>
      <p:bldP spid="1048684" grpId="1" animBg="1"/>
      <p:bldP spid="1048687" grpId="0" bldLvl="0" animBg="1"/>
      <p:bldP spid="1048687" grpId="1" animBg="1"/>
      <p:bldP spid="1048685" grpId="0" bldLvl="0" animBg="1"/>
      <p:bldP spid="104868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p:sp>
        <p:nvSpPr>
          <p:cNvPr id="1048692" name="文本框 13"/>
          <p:cNvSpPr txBox="1"/>
          <p:nvPr>
            <p:custDataLst>
              <p:tags r:id="rId1"/>
            </p:custDataLst>
          </p:nvPr>
        </p:nvSpPr>
        <p:spPr>
          <a:xfrm>
            <a:off x="407670" y="692785"/>
            <a:ext cx="10290810" cy="490855"/>
          </a:xfrm>
          <a:prstGeom prst="rect">
            <a:avLst/>
          </a:prstGeom>
          <a:noFill/>
          <a:ln>
            <a:noFill/>
          </a:ln>
        </p:spPr>
        <p:txBody>
          <a:bodyPr wrap="square" rtlCol="0">
            <a:noAutofit/>
          </a:bodyPr>
          <a:p>
            <a:pPr algn="l"/>
            <a:endParaRPr lang="zh-CN" sz="2290" b="1" dirty="0">
              <a:solidFill>
                <a:srgbClr val="152340"/>
              </a:solidFill>
              <a:latin typeface="黑体" panose="02010609060101010101" charset="-122"/>
              <a:ea typeface="黑体" panose="02010609060101010101" charset="-122"/>
              <a:cs typeface="汉仪雅酷黑 65W" panose="020B0604020202020204" charset="-122"/>
              <a:sym typeface="汉仪中圆简" panose="02010600000101010101" charset="-122"/>
            </a:endParaRPr>
          </a:p>
        </p:txBody>
      </p:sp>
      <p:graphicFrame>
        <p:nvGraphicFramePr>
          <p:cNvPr id="4194304" name="表格 22530"/>
          <p:cNvGraphicFramePr>
            <a:graphicFrameLocks noGrp="1"/>
          </p:cNvGraphicFramePr>
          <p:nvPr>
            <p:custDataLst>
              <p:tags r:id="rId2"/>
            </p:custDataLst>
          </p:nvPr>
        </p:nvGraphicFramePr>
        <p:xfrm>
          <a:off x="415290" y="1142365"/>
          <a:ext cx="11264900" cy="5390515"/>
        </p:xfrm>
        <a:graphic>
          <a:graphicData uri="http://schemas.openxmlformats.org/drawingml/2006/table">
            <a:tbl>
              <a:tblPr firstRow="1" bandRow="1">
                <a:tableStyleId>{94012DFC-8463-4643-AA12-E8146D964042}</a:tableStyleId>
              </a:tblPr>
              <a:tblGrid>
                <a:gridCol w="2715895"/>
                <a:gridCol w="8549005"/>
              </a:tblGrid>
              <a:tr h="444500">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zh-CN" altLang="en-US" sz="2400"/>
                        <a:t>设误类型</a:t>
                      </a:r>
                      <a:endParaRPr lang="zh-CN" altLang="en-US" sz="2400"/>
                    </a:p>
                  </a:txBody>
                  <a:tcPr vert="horz" anchor="ctr"/>
                </a:tc>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zh-CN" altLang="en-US" sz="2400"/>
                        <a:t>类型解读</a:t>
                      </a:r>
                      <a:endParaRPr lang="zh-CN" altLang="en-US" sz="2400"/>
                    </a:p>
                  </a:txBody>
                  <a:tcPr vert="horz" anchor="ctr"/>
                </a:tc>
              </a:tr>
              <a:tr h="1050290">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zh-CN" altLang="en-US" sz="2400"/>
                        <a:t>①情节设误</a:t>
                      </a:r>
                      <a:endParaRPr lang="zh-CN" altLang="en-US" sz="2400"/>
                    </a:p>
                  </a:txBody>
                  <a:tcPr vert="horz" anchor="ctr"/>
                </a:tc>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nSpc>
                          <a:spcPct val="90000"/>
                        </a:lnSpc>
                        <a:spcBef>
                          <a:spcPct val="0"/>
                        </a:spcBef>
                        <a:buNone/>
                      </a:pPr>
                      <a:r>
                        <a:rPr lang="zh-CN" altLang="en-US" sz="2400"/>
                        <a:t>在选项中曲解某一情节的作用，颠倒情节顺序或夸大某个情节，甚至无中生有，生造某个小情节</a:t>
                      </a:r>
                      <a:r>
                        <a:rPr lang="en-US" altLang="zh-CN" sz="2400"/>
                        <a:t>(</a:t>
                      </a:r>
                      <a:r>
                        <a:rPr lang="zh-CN" altLang="en-US" sz="2400"/>
                        <a:t>细节</a:t>
                      </a:r>
                      <a:r>
                        <a:rPr lang="en-US" altLang="zh-CN" sz="2400"/>
                        <a:t>)</a:t>
                      </a:r>
                      <a:r>
                        <a:rPr lang="zh-CN" altLang="en-US" sz="2400"/>
                        <a:t>。</a:t>
                      </a:r>
                      <a:endParaRPr lang="zh-CN" altLang="en-US" sz="2400"/>
                    </a:p>
                  </a:txBody>
                  <a:tcPr vert="horz" anchor="ctr"/>
                </a:tc>
              </a:tr>
              <a:tr h="1048385">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zh-CN" altLang="en-US" sz="2400"/>
                        <a:t>②人物形象</a:t>
                      </a:r>
                      <a:endParaRPr lang="zh-CN" altLang="en-US" sz="1000"/>
                    </a:p>
                    <a:p>
                      <a:pPr marL="0" lvl="0" indent="0" algn="ctr" eaLnBrk="0" hangingPunct="0">
                        <a:lnSpc>
                          <a:spcPct val="90000"/>
                        </a:lnSpc>
                        <a:spcBef>
                          <a:spcPct val="0"/>
                        </a:spcBef>
                        <a:buNone/>
                      </a:pPr>
                      <a:r>
                        <a:rPr lang="zh-CN" altLang="en-US" sz="2400"/>
                        <a:t>设误</a:t>
                      </a:r>
                      <a:endParaRPr lang="zh-CN" altLang="en-US" sz="2400"/>
                    </a:p>
                  </a:txBody>
                  <a:tcPr vert="horz" anchor="ctr"/>
                </a:tc>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nSpc>
                          <a:spcPct val="90000"/>
                        </a:lnSpc>
                        <a:spcBef>
                          <a:spcPct val="0"/>
                        </a:spcBef>
                        <a:buNone/>
                      </a:pPr>
                      <a:r>
                        <a:rPr lang="zh-CN" altLang="en-US" sz="2400"/>
                        <a:t>在选项中对人物特点</a:t>
                      </a:r>
                      <a:r>
                        <a:rPr lang="en-US" altLang="zh-CN" sz="2400"/>
                        <a:t>(</a:t>
                      </a:r>
                      <a:r>
                        <a:rPr lang="zh-CN" altLang="en-US" sz="2400"/>
                        <a:t>或作用</a:t>
                      </a:r>
                      <a:r>
                        <a:rPr lang="en-US" altLang="zh-CN" sz="2400"/>
                        <a:t>)</a:t>
                      </a:r>
                      <a:r>
                        <a:rPr lang="zh-CN" altLang="en-US" sz="2400"/>
                        <a:t>的解说错误，要么故意夸大其词，要么无中生有，要么主次颠倒，要么张冠李戴</a:t>
                      </a:r>
                      <a:r>
                        <a:rPr lang="zh-CN" altLang="en-US" sz="2400"/>
                        <a:t>。</a:t>
                      </a:r>
                      <a:endParaRPr lang="zh-CN" altLang="en-US" sz="2400"/>
                    </a:p>
                  </a:txBody>
                  <a:tcPr vert="horz" anchor="ctr"/>
                </a:tc>
              </a:tr>
              <a:tr h="728980">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zh-CN" altLang="en-US" sz="2400"/>
                        <a:t>③环境设误</a:t>
                      </a:r>
                      <a:endParaRPr lang="zh-CN" altLang="en-US" sz="2400"/>
                    </a:p>
                  </a:txBody>
                  <a:tcPr vert="horz" anchor="ctr"/>
                </a:tc>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nSpc>
                          <a:spcPct val="90000"/>
                        </a:lnSpc>
                        <a:spcBef>
                          <a:spcPct val="0"/>
                        </a:spcBef>
                        <a:buNone/>
                      </a:pPr>
                      <a:r>
                        <a:rPr lang="zh-CN" altLang="en-US" sz="2400"/>
                        <a:t>在选项中对环境特点、作用进行错误解释与分析。</a:t>
                      </a:r>
                      <a:endParaRPr lang="zh-CN" altLang="en-US" sz="2400"/>
                    </a:p>
                  </a:txBody>
                  <a:tcPr vert="horz" anchor="ctr"/>
                </a:tc>
              </a:tr>
              <a:tr h="749300">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en-US" altLang="zh-CN" sz="2400"/>
                        <a:t>  </a:t>
                      </a:r>
                      <a:r>
                        <a:rPr lang="zh-CN" altLang="en-US" sz="2400"/>
                        <a:t>④主旨</a:t>
                      </a:r>
                      <a:r>
                        <a:rPr lang="en-US" altLang="zh-CN" sz="2400"/>
                        <a:t>(</a:t>
                      </a:r>
                      <a:r>
                        <a:rPr lang="zh-CN" altLang="en-US" sz="2400"/>
                        <a:t>情感</a:t>
                      </a:r>
                      <a:r>
                        <a:rPr lang="en-US" altLang="zh-CN" sz="2400"/>
                        <a:t>)</a:t>
                      </a:r>
                      <a:endParaRPr lang="en-US" altLang="zh-CN" sz="1000"/>
                    </a:p>
                    <a:p>
                      <a:pPr marL="0" lvl="0" indent="0" algn="ctr" eaLnBrk="0" hangingPunct="0">
                        <a:lnSpc>
                          <a:spcPct val="90000"/>
                        </a:lnSpc>
                        <a:spcBef>
                          <a:spcPct val="0"/>
                        </a:spcBef>
                        <a:buNone/>
                      </a:pPr>
                      <a:r>
                        <a:rPr lang="zh-CN" altLang="en-US" sz="2400"/>
                        <a:t>设误</a:t>
                      </a:r>
                      <a:endParaRPr lang="zh-CN" altLang="en-US" sz="2400"/>
                    </a:p>
                  </a:txBody>
                  <a:tcPr vert="horz" anchor="ctr"/>
                </a:tc>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nSpc>
                          <a:spcPct val="90000"/>
                        </a:lnSpc>
                        <a:spcBef>
                          <a:spcPct val="0"/>
                        </a:spcBef>
                        <a:buNone/>
                      </a:pPr>
                      <a:r>
                        <a:rPr lang="zh-CN" altLang="en-US" sz="2400"/>
                        <a:t>选项对小说的主旨</a:t>
                      </a:r>
                      <a:r>
                        <a:rPr lang="en-US" altLang="zh-CN" sz="2400"/>
                        <a:t>(</a:t>
                      </a:r>
                      <a:r>
                        <a:rPr lang="zh-CN" altLang="en-US" sz="2400"/>
                        <a:t>情感</a:t>
                      </a:r>
                      <a:r>
                        <a:rPr lang="en-US" altLang="zh-CN" sz="2400"/>
                        <a:t>)</a:t>
                      </a:r>
                      <a:r>
                        <a:rPr lang="zh-CN" altLang="en-US" sz="2400"/>
                        <a:t>和创作意图曲解或拔高，甚至无中生有</a:t>
                      </a:r>
                      <a:r>
                        <a:rPr lang="zh-CN" altLang="en-US" sz="2400"/>
                        <a:t>。</a:t>
                      </a:r>
                      <a:endParaRPr lang="zh-CN" altLang="en-US" sz="2400"/>
                    </a:p>
                  </a:txBody>
                  <a:tcPr vert="horz" anchor="ctr"/>
                </a:tc>
              </a:tr>
              <a:tr h="1369060">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gn="ctr">
                        <a:lnSpc>
                          <a:spcPct val="90000"/>
                        </a:lnSpc>
                        <a:spcBef>
                          <a:spcPct val="0"/>
                        </a:spcBef>
                        <a:buNone/>
                      </a:pPr>
                      <a:r>
                        <a:rPr lang="en-US" altLang="zh-CN" sz="2400"/>
                        <a:t>  </a:t>
                      </a:r>
                      <a:r>
                        <a:rPr lang="zh-CN" altLang="en-US" sz="2400"/>
                        <a:t>⑤艺术技巧和</a:t>
                      </a:r>
                      <a:endParaRPr lang="zh-CN" altLang="en-US" sz="1000"/>
                    </a:p>
                    <a:p>
                      <a:pPr marL="0" lvl="0" indent="0" algn="ctr" eaLnBrk="0" hangingPunct="0">
                        <a:lnSpc>
                          <a:spcPct val="90000"/>
                        </a:lnSpc>
                        <a:spcBef>
                          <a:spcPct val="0"/>
                        </a:spcBef>
                        <a:buNone/>
                      </a:pPr>
                      <a:r>
                        <a:rPr lang="zh-CN" altLang="en-US" sz="2400"/>
                        <a:t>语言设误</a:t>
                      </a:r>
                      <a:endParaRPr lang="zh-CN" altLang="en-US" sz="2400"/>
                    </a:p>
                  </a:txBody>
                  <a:tcPr vert="horz" anchor="ctr"/>
                </a:tc>
                <a:tc>
                  <a:txBody>
                    <a:bodyPr wrap="square"/>
                    <a:lstStyle>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latin typeface="Arial" panose="020B0604020202020204" pitchFamily="34" charset="0"/>
                          <a:ea typeface="宋体" panose="02010600030101010101" pitchFamily="2" charset="-122"/>
                        </a:defRPr>
                      </a:lvl5pPr>
                    </a:lstStyle>
                    <a:p>
                      <a:pPr marL="0" lvl="0" indent="0">
                        <a:lnSpc>
                          <a:spcPct val="90000"/>
                        </a:lnSpc>
                        <a:spcBef>
                          <a:spcPct val="0"/>
                        </a:spcBef>
                        <a:buNone/>
                      </a:pPr>
                      <a:r>
                        <a:rPr lang="zh-CN" altLang="en-US" sz="2400"/>
                        <a:t>选项对塑造人物、设置情节、环境描写等方面所运用的手法技巧的判断</a:t>
                      </a:r>
                      <a:r>
                        <a:rPr lang="zh-CN" altLang="en-US" sz="2400"/>
                        <a:t>或其艺术效果的解说错误；对小说叙述语言、人物语言的特点、含意、作用的理解、判定或解说错误。</a:t>
                      </a:r>
                      <a:endParaRPr lang="zh-CN" altLang="en-US" sz="2400"/>
                    </a:p>
                  </a:txBody>
                  <a:tcPr vert="horz" anchor="ctr"/>
                </a:tc>
              </a:tr>
            </a:tbl>
          </a:graphicData>
        </a:graphic>
      </p:graphicFrame>
      <p:sp>
        <p:nvSpPr>
          <p:cNvPr id="2" name="文本框 1"/>
          <p:cNvSpPr txBox="1"/>
          <p:nvPr>
            <p:custDataLst>
              <p:tags r:id="rId3"/>
            </p:custDataLst>
          </p:nvPr>
        </p:nvSpPr>
        <p:spPr>
          <a:xfrm>
            <a:off x="3863975" y="116840"/>
            <a:ext cx="5331460"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选择题常见设误点</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194304"/>
                                        </p:tgtEl>
                                        <p:attrNameLst>
                                          <p:attrName>style.visibility</p:attrName>
                                        </p:attrNameLst>
                                      </p:cBhvr>
                                      <p:to>
                                        <p:strVal val="visible"/>
                                      </p:to>
                                    </p:set>
                                    <p:animEffect transition="in" filter="diamond(in)">
                                      <p:cBhvr>
                                        <p:cTn id="7" dur="2000"/>
                                        <p:tgtEl>
                                          <p:spTgt spid="41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83915"/>
            <a:ext cx="10969200" cy="705600"/>
          </a:xfrm>
        </p:spPr>
        <p:txBody>
          <a:bodyPr>
            <a:normAutofit fontScale="90000"/>
          </a:bodyPr>
          <a:p>
            <a:pPr algn="ctr"/>
            <a:r>
              <a:rPr lang="zh-CN" altLang="en-US" sz="4445">
                <a:sym typeface="+mn-ea"/>
              </a:rPr>
              <a:t>选择题得分情况</a:t>
            </a:r>
            <a:br>
              <a:rPr lang="zh-CN" altLang="en-US" sz="4445"/>
            </a:br>
            <a:endParaRPr lang="zh-CN" altLang="en-US" sz="4445"/>
          </a:p>
        </p:txBody>
      </p:sp>
      <p:sp>
        <p:nvSpPr>
          <p:cNvPr id="3" name="内容占位符 2"/>
          <p:cNvSpPr>
            <a:spLocks noGrp="1"/>
          </p:cNvSpPr>
          <p:nvPr>
            <p:ph idx="1"/>
          </p:nvPr>
        </p:nvSpPr>
        <p:spPr>
          <a:xfrm>
            <a:off x="212090" y="899160"/>
            <a:ext cx="11760835" cy="5958840"/>
          </a:xfrm>
        </p:spPr>
        <p:txBody>
          <a:bodyPr>
            <a:normAutofit fontScale="90000" lnSpcReduction="20000"/>
          </a:bodyPr>
          <a:p>
            <a:r>
              <a:rPr lang="zh-CN" altLang="en-US" sz="3600" b="1">
                <a:solidFill>
                  <a:srgbClr val="FF0000"/>
                </a:solidFill>
              </a:rPr>
              <a:t>全对：</a:t>
            </a:r>
            <a:r>
              <a:rPr lang="zh-CN" altLang="en-US" sz="3600" b="1">
                <a:solidFill>
                  <a:schemeClr val="tx1"/>
                </a:solidFill>
                <a:effectLst>
                  <a:outerShdw blurRad="38100" dist="19050" dir="2700000" algn="tl" rotWithShape="0">
                    <a:schemeClr val="dk1">
                      <a:alpha val="40000"/>
                    </a:schemeClr>
                  </a:outerShdw>
                </a:effectLst>
              </a:rPr>
              <a:t>梁栩烽</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洪炜圣</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洪澜玮</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陈林鹏</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莫朝越</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黄兆壹</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sym typeface="+mn-ea"/>
              </a:rPr>
              <a:t>李奕琳</a:t>
            </a:r>
            <a:endParaRPr lang="en-US" altLang="zh-CN" sz="3600">
              <a:solidFill>
                <a:schemeClr val="tx1"/>
              </a:solidFill>
              <a:effectLst>
                <a:outerShdw blurRad="38100" dist="19050" dir="2700000" algn="tl" rotWithShape="0">
                  <a:schemeClr val="dk1">
                    <a:alpha val="40000"/>
                  </a:schemeClr>
                </a:outerShdw>
              </a:effectLst>
            </a:endParaRPr>
          </a:p>
          <a:p>
            <a:pPr marL="0" indent="0">
              <a:buNone/>
            </a:pPr>
            <a:r>
              <a:rPr lang="en-US" altLang="zh-CN" sz="3600">
                <a:solidFill>
                  <a:schemeClr val="tx1"/>
                </a:solidFill>
                <a:effectLst>
                  <a:outerShdw blurRad="38100" dist="19050" dir="2700000" algn="tl" rotWithShape="0">
                    <a:schemeClr val="dk1">
                      <a:alpha val="40000"/>
                    </a:schemeClr>
                  </a:outerShdw>
                </a:effectLst>
              </a:rPr>
              <a:t> </a:t>
            </a:r>
            <a:r>
              <a:rPr lang="en-US" altLang="zh-CN" sz="3600">
                <a:gradFill>
                  <a:gsLst>
                    <a:gs pos="0">
                      <a:srgbClr val="7B32B2"/>
                    </a:gs>
                    <a:gs pos="100000">
                      <a:srgbClr val="401A5D"/>
                    </a:gs>
                  </a:gsLst>
                  <a:lin scaled="0"/>
                </a:gradFill>
                <a:effectLst>
                  <a:outerShdw blurRad="38100" dist="19050" dir="2700000" algn="tl" rotWithShape="0">
                    <a:schemeClr val="dk1">
                      <a:alpha val="40000"/>
                    </a:schemeClr>
                  </a:outerShdw>
                </a:effectLst>
              </a:rPr>
              <a:t> 21</a:t>
            </a:r>
            <a:r>
              <a:rPr lang="zh-CN" altLang="en-US" sz="3600">
                <a:gradFill>
                  <a:gsLst>
                    <a:gs pos="0">
                      <a:srgbClr val="7B32B2"/>
                    </a:gs>
                    <a:gs pos="100000">
                      <a:srgbClr val="401A5D"/>
                    </a:gs>
                  </a:gsLst>
                  <a:lin scaled="0"/>
                </a:gradFill>
                <a:effectLst>
                  <a:outerShdw blurRad="38100" dist="19050" dir="2700000" algn="tl" rotWithShape="0">
                    <a:schemeClr val="dk1">
                      <a:alpha val="40000"/>
                    </a:schemeClr>
                  </a:outerShdw>
                </a:effectLst>
                <a:sym typeface="+mn-ea"/>
              </a:rPr>
              <a:t>人</a:t>
            </a:r>
            <a:r>
              <a:rPr lang="en-US" altLang="zh-CN" sz="3600">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谢博文</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袁创</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符朗铭</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陈春琳</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冯宣睿</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林诗淇</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sym typeface="+mn-ea"/>
              </a:rPr>
              <a:t>陈翀</a:t>
            </a:r>
            <a:endParaRPr lang="zh-CN" altLang="en-US" sz="3600">
              <a:solidFill>
                <a:schemeClr val="tx1"/>
              </a:solidFill>
              <a:effectLst>
                <a:outerShdw blurRad="38100" dist="19050" dir="2700000" algn="tl" rotWithShape="0">
                  <a:schemeClr val="dk1">
                    <a:alpha val="40000"/>
                  </a:schemeClr>
                </a:outerShdw>
              </a:effectLst>
            </a:endParaRPr>
          </a:p>
          <a:p>
            <a:pPr marL="0" indent="0">
              <a:buNone/>
            </a:pPr>
            <a:r>
              <a:rPr lang="en-US" altLang="zh-CN" sz="3600">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张梓浩</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唐梓灏</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李彦纬</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陈晖曜</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蔡雅怡</a:t>
            </a:r>
            <a:r>
              <a:rPr lang="en-US" altLang="zh-CN"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梁子衡</a:t>
            </a:r>
            <a:endParaRPr lang="zh-CN" altLang="en-US" sz="3600" b="1">
              <a:solidFill>
                <a:schemeClr val="tx1"/>
              </a:solidFill>
              <a:effectLst>
                <a:outerShdw blurRad="38100" dist="19050" dir="2700000" algn="tl" rotWithShape="0">
                  <a:schemeClr val="dk1">
                    <a:alpha val="40000"/>
                  </a:schemeClr>
                </a:outerShdw>
              </a:effectLst>
            </a:endParaRPr>
          </a:p>
          <a:p>
            <a:pPr marL="0" indent="0">
              <a:buNone/>
            </a:pPr>
            <a:r>
              <a:rPr lang="en-US" altLang="zh-CN" sz="3600">
                <a:solidFill>
                  <a:schemeClr val="tx1"/>
                </a:solidFill>
                <a:effectLst>
                  <a:outerShdw blurRad="38100" dist="19050" dir="2700000" algn="tl" rotWithShape="0">
                    <a:schemeClr val="dk1">
                      <a:alpha val="40000"/>
                    </a:schemeClr>
                  </a:outerShdw>
                </a:effectLst>
              </a:rPr>
              <a:t> </a:t>
            </a:r>
            <a:r>
              <a:rPr lang="zh-CN" altLang="en-US" sz="3600">
                <a:solidFill>
                  <a:srgbClr val="FF0000"/>
                </a:solidFill>
                <a:effectLst>
                  <a:outerShdw blurRad="38100" dist="19050" dir="2700000" algn="tl" rotWithShape="0">
                    <a:schemeClr val="dk1">
                      <a:alpha val="40000"/>
                    </a:schemeClr>
                  </a:outerShdw>
                </a:effectLst>
              </a:rPr>
              <a:t>错</a:t>
            </a:r>
            <a:r>
              <a:rPr lang="en-US" altLang="zh-CN" sz="3600">
                <a:solidFill>
                  <a:srgbClr val="FF0000"/>
                </a:solidFill>
                <a:effectLst>
                  <a:outerShdw blurRad="38100" dist="19050" dir="2700000" algn="tl" rotWithShape="0">
                    <a:schemeClr val="dk1">
                      <a:alpha val="40000"/>
                    </a:schemeClr>
                  </a:outerShdw>
                </a:effectLst>
              </a:rPr>
              <a:t>1</a:t>
            </a:r>
            <a:r>
              <a:rPr lang="zh-CN" altLang="en-US" sz="3600">
                <a:solidFill>
                  <a:srgbClr val="FF0000"/>
                </a:solidFill>
                <a:effectLst>
                  <a:outerShdw blurRad="38100" dist="19050" dir="2700000" algn="tl" rotWithShape="0">
                    <a:schemeClr val="dk1">
                      <a:alpha val="40000"/>
                    </a:schemeClr>
                  </a:outerShdw>
                </a:effectLst>
              </a:rPr>
              <a:t>题：</a:t>
            </a:r>
            <a:r>
              <a:rPr lang="zh-CN" altLang="en-US" sz="3600" b="1">
                <a:solidFill>
                  <a:schemeClr val="tx1">
                    <a:lumMod val="85000"/>
                    <a:lumOff val="15000"/>
                  </a:schemeClr>
                </a:solidFill>
                <a:effectLst/>
              </a:rPr>
              <a:t>何宗翰</a:t>
            </a:r>
            <a:r>
              <a:rPr lang="en-US" altLang="zh-CN" sz="3600" b="1">
                <a:solidFill>
                  <a:schemeClr val="tx1">
                    <a:lumMod val="85000"/>
                    <a:lumOff val="15000"/>
                  </a:schemeClr>
                </a:solidFill>
                <a:effectLst/>
              </a:rPr>
              <a:t> </a:t>
            </a:r>
            <a:r>
              <a:rPr lang="zh-CN" altLang="en-US" sz="3600" b="1">
                <a:solidFill>
                  <a:schemeClr val="tx1">
                    <a:lumMod val="85000"/>
                    <a:lumOff val="15000"/>
                  </a:schemeClr>
                </a:solidFill>
                <a:effectLst/>
              </a:rPr>
              <a:t>陈炜倩</a:t>
            </a:r>
            <a:r>
              <a:rPr lang="en-US" altLang="zh-CN" sz="3600" b="1">
                <a:solidFill>
                  <a:schemeClr val="tx1">
                    <a:lumMod val="85000"/>
                    <a:lumOff val="15000"/>
                  </a:schemeClr>
                </a:solidFill>
                <a:effectLst/>
              </a:rPr>
              <a:t> </a:t>
            </a:r>
            <a:r>
              <a:rPr lang="zh-CN" altLang="en-US" sz="3600" b="1">
                <a:solidFill>
                  <a:schemeClr val="tx1">
                    <a:lumMod val="85000"/>
                    <a:lumOff val="15000"/>
                  </a:schemeClr>
                </a:solidFill>
                <a:effectLst/>
              </a:rPr>
              <a:t>陈欣铭</a:t>
            </a:r>
            <a:r>
              <a:rPr lang="en-US" altLang="zh-CN" sz="3600" b="1">
                <a:solidFill>
                  <a:schemeClr val="tx1">
                    <a:lumMod val="85000"/>
                    <a:lumOff val="15000"/>
                  </a:schemeClr>
                </a:solidFill>
                <a:effectLst/>
              </a:rPr>
              <a:t> </a:t>
            </a:r>
            <a:r>
              <a:rPr lang="zh-CN" altLang="en-US" sz="3600" b="1">
                <a:solidFill>
                  <a:schemeClr val="tx1">
                    <a:lumMod val="85000"/>
                    <a:lumOff val="15000"/>
                  </a:schemeClr>
                </a:solidFill>
                <a:effectLst/>
              </a:rPr>
              <a:t>文观坤</a:t>
            </a:r>
            <a:r>
              <a:rPr lang="en-US" altLang="zh-CN" sz="3600" b="1">
                <a:solidFill>
                  <a:schemeClr val="tx1">
                    <a:lumMod val="85000"/>
                    <a:lumOff val="15000"/>
                  </a:schemeClr>
                </a:solidFill>
                <a:effectLst/>
              </a:rPr>
              <a:t> </a:t>
            </a:r>
            <a:r>
              <a:rPr lang="zh-CN" altLang="en-US" sz="3600" b="1">
                <a:solidFill>
                  <a:schemeClr val="tx1">
                    <a:lumMod val="85000"/>
                    <a:lumOff val="15000"/>
                  </a:schemeClr>
                </a:solidFill>
                <a:effectLst/>
              </a:rPr>
              <a:t>丁炜烨</a:t>
            </a:r>
            <a:r>
              <a:rPr lang="en-US" altLang="zh-CN" sz="3600" b="1">
                <a:solidFill>
                  <a:schemeClr val="tx1">
                    <a:lumMod val="85000"/>
                    <a:lumOff val="15000"/>
                  </a:schemeClr>
                </a:solidFill>
                <a:effectLst/>
              </a:rPr>
              <a:t> </a:t>
            </a:r>
            <a:r>
              <a:rPr lang="zh-CN" altLang="en-US" sz="3600" b="1">
                <a:solidFill>
                  <a:schemeClr val="tx1">
                    <a:lumMod val="85000"/>
                    <a:lumOff val="15000"/>
                  </a:schemeClr>
                </a:solidFill>
                <a:effectLst/>
              </a:rPr>
              <a:t>郑珂瑜</a:t>
            </a:r>
            <a:r>
              <a:rPr lang="en-US" altLang="zh-CN" sz="3600" b="1">
                <a:solidFill>
                  <a:schemeClr val="tx1">
                    <a:lumMod val="85000"/>
                    <a:lumOff val="15000"/>
                  </a:schemeClr>
                </a:solidFill>
                <a:effectLst/>
              </a:rPr>
              <a:t> </a:t>
            </a:r>
            <a:r>
              <a:rPr lang="zh-CN" altLang="en-US" sz="3600" b="1">
                <a:solidFill>
                  <a:schemeClr val="tx1">
                    <a:lumMod val="85000"/>
                    <a:lumOff val="15000"/>
                  </a:schemeClr>
                </a:solidFill>
                <a:effectLst/>
                <a:sym typeface="+mn-ea"/>
              </a:rPr>
              <a:t>陈泓睿</a:t>
            </a:r>
            <a:endParaRPr lang="zh-CN" altLang="en-US" sz="3600" b="1">
              <a:solidFill>
                <a:schemeClr val="tx1">
                  <a:lumMod val="50000"/>
                  <a:lumOff val="50000"/>
                </a:schemeClr>
              </a:solidFill>
              <a:effectLst>
                <a:outerShdw blurRad="38100" dist="19050" dir="2700000" algn="tl" rotWithShape="0">
                  <a:schemeClr val="dk1">
                    <a:alpha val="40000"/>
                  </a:schemeClr>
                </a:outerShdw>
              </a:effectLst>
            </a:endParaRPr>
          </a:p>
          <a:p>
            <a:pPr marL="0" indent="0">
              <a:buNone/>
            </a:pPr>
            <a:r>
              <a:rPr lang="en-US" altLang="zh-CN" sz="3600">
                <a:solidFill>
                  <a:srgbClr val="FF0000"/>
                </a:solidFill>
                <a:effectLst>
                  <a:outerShdw blurRad="38100" dist="19050" dir="2700000" algn="tl" rotWithShape="0">
                    <a:schemeClr val="dk1">
                      <a:alpha val="40000"/>
                    </a:schemeClr>
                  </a:outerShdw>
                </a:effectLst>
              </a:rPr>
              <a:t>   </a:t>
            </a:r>
            <a:r>
              <a:rPr lang="en-US" altLang="zh-CN" sz="3600">
                <a:gradFill>
                  <a:gsLst>
                    <a:gs pos="0">
                      <a:srgbClr val="7B32B2"/>
                    </a:gs>
                    <a:gs pos="100000">
                      <a:srgbClr val="401A5D"/>
                    </a:gs>
                  </a:gsLst>
                  <a:lin scaled="0"/>
                </a:gradFill>
                <a:effectLst>
                  <a:outerShdw blurRad="38100" dist="19050" dir="2700000" algn="tl" rotWithShape="0">
                    <a:schemeClr val="dk1">
                      <a:alpha val="40000"/>
                    </a:schemeClr>
                  </a:outerShdw>
                </a:effectLst>
              </a:rPr>
              <a:t>18</a:t>
            </a:r>
            <a:r>
              <a:rPr lang="zh-CN" altLang="en-US" sz="3600">
                <a:gradFill>
                  <a:gsLst>
                    <a:gs pos="0">
                      <a:srgbClr val="7B32B2"/>
                    </a:gs>
                    <a:gs pos="100000">
                      <a:srgbClr val="401A5D"/>
                    </a:gs>
                  </a:gsLst>
                  <a:lin scaled="0"/>
                </a:gradFill>
                <a:effectLst>
                  <a:outerShdw blurRad="38100" dist="19050" dir="2700000" algn="tl" rotWithShape="0">
                    <a:schemeClr val="dk1">
                      <a:alpha val="40000"/>
                    </a:schemeClr>
                  </a:outerShdw>
                </a:effectLst>
              </a:rPr>
              <a:t>人</a:t>
            </a:r>
            <a:r>
              <a:rPr lang="en-US" altLang="zh-CN" sz="3600">
                <a:solidFill>
                  <a:srgbClr val="FF0000"/>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龙彦宇</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张耀宇</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林向上</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梁浩</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陈中正</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温家明</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sym typeface="+mn-ea"/>
              </a:rPr>
              <a:t>张荣臻</a:t>
            </a:r>
            <a:endParaRPr lang="zh-CN" altLang="en-US" sz="3600" b="1">
              <a:solidFill>
                <a:schemeClr val="tx1">
                  <a:lumMod val="50000"/>
                  <a:lumOff val="50000"/>
                </a:schemeClr>
              </a:solidFill>
              <a:effectLst>
                <a:outerShdw blurRad="38100" dist="19050" dir="2700000" algn="tl" rotWithShape="0">
                  <a:schemeClr val="dk1">
                    <a:alpha val="40000"/>
                  </a:schemeClr>
                </a:outerShdw>
              </a:effectLst>
            </a:endParaRPr>
          </a:p>
          <a:p>
            <a:pPr marL="0" indent="0">
              <a:buNone/>
            </a:pPr>
            <a:r>
              <a:rPr lang="en-US" altLang="zh-CN" sz="3600">
                <a:solidFill>
                  <a:srgbClr val="FF0000"/>
                </a:solidFill>
                <a:effectLst>
                  <a:outerShdw blurRad="38100" dist="19050" dir="2700000" algn="tl" rotWithShape="0">
                    <a:schemeClr val="dk1">
                      <a:alpha val="40000"/>
                    </a:schemeClr>
                  </a:outerShdw>
                </a:effectLst>
              </a:rPr>
              <a:t>            </a:t>
            </a:r>
            <a:r>
              <a:rPr lang="en-US" altLang="zh-CN" sz="3600" b="1">
                <a:solidFill>
                  <a:schemeClr val="tx1">
                    <a:lumMod val="50000"/>
                    <a:lumOff val="50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陈志铭</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黄远之</a:t>
            </a:r>
            <a:r>
              <a:rPr lang="en-US" altLang="zh-CN" sz="3600" b="1">
                <a:solidFill>
                  <a:schemeClr val="tx1">
                    <a:lumMod val="85000"/>
                    <a:lumOff val="15000"/>
                  </a:schemeClr>
                </a:solidFill>
                <a:effectLst>
                  <a:outerShdw blurRad="38100" dist="19050" dir="2700000" algn="tl" rotWithShape="0">
                    <a:schemeClr val="dk1">
                      <a:alpha val="40000"/>
                    </a:schemeClr>
                  </a:outerShdw>
                </a:effectLst>
              </a:rPr>
              <a:t>  </a:t>
            </a:r>
            <a:r>
              <a:rPr lang="zh-CN" altLang="en-US" sz="3600" b="1">
                <a:solidFill>
                  <a:schemeClr val="tx1">
                    <a:lumMod val="85000"/>
                    <a:lumOff val="15000"/>
                  </a:schemeClr>
                </a:solidFill>
                <a:effectLst>
                  <a:outerShdw blurRad="38100" dist="19050" dir="2700000" algn="tl" rotWithShape="0">
                    <a:schemeClr val="dk1">
                      <a:alpha val="40000"/>
                    </a:schemeClr>
                  </a:outerShdw>
                </a:effectLst>
              </a:rPr>
              <a:t>周宇</a:t>
            </a:r>
            <a:r>
              <a:rPr lang="en-US" altLang="zh-CN" sz="3600">
                <a:solidFill>
                  <a:srgbClr val="FF0000"/>
                </a:solidFill>
                <a:effectLst>
                  <a:outerShdw blurRad="38100" dist="19050" dir="2700000" algn="tl" rotWithShape="0">
                    <a:schemeClr val="dk1">
                      <a:alpha val="40000"/>
                    </a:schemeClr>
                  </a:outerShdw>
                </a:effectLst>
              </a:rPr>
              <a:t>    </a:t>
            </a:r>
            <a:endParaRPr lang="zh-CN" altLang="en-US" sz="3600">
              <a:solidFill>
                <a:srgbClr val="FF0000"/>
              </a:solidFill>
              <a:effectLst>
                <a:outerShdw blurRad="38100" dist="19050" dir="2700000" algn="tl" rotWithShape="0">
                  <a:schemeClr val="dk1">
                    <a:alpha val="40000"/>
                  </a:schemeClr>
                </a:outerShdw>
              </a:effectLst>
            </a:endParaRPr>
          </a:p>
          <a:p>
            <a:pPr marL="0" indent="0">
              <a:buNone/>
            </a:pPr>
            <a:r>
              <a:rPr lang="zh-CN" altLang="en-US" sz="3600">
                <a:solidFill>
                  <a:srgbClr val="FF0000"/>
                </a:solidFill>
                <a:effectLst>
                  <a:outerShdw blurRad="38100" dist="19050" dir="2700000" algn="tl" rotWithShape="0">
                    <a:schemeClr val="dk1">
                      <a:alpha val="40000"/>
                    </a:schemeClr>
                  </a:outerShdw>
                </a:effectLst>
              </a:rPr>
              <a:t>错</a:t>
            </a:r>
            <a:r>
              <a:rPr lang="en-US" altLang="zh-CN" sz="3600">
                <a:solidFill>
                  <a:srgbClr val="FF0000"/>
                </a:solidFill>
                <a:effectLst>
                  <a:outerShdw blurRad="38100" dist="19050" dir="2700000" algn="tl" rotWithShape="0">
                    <a:schemeClr val="dk1">
                      <a:alpha val="40000"/>
                    </a:schemeClr>
                  </a:outerShdw>
                </a:effectLst>
              </a:rPr>
              <a:t>2</a:t>
            </a:r>
            <a:r>
              <a:rPr lang="zh-CN" altLang="en-US" sz="3600">
                <a:solidFill>
                  <a:srgbClr val="FF0000"/>
                </a:solidFill>
                <a:effectLst>
                  <a:outerShdw blurRad="38100" dist="19050" dir="2700000" algn="tl" rotWithShape="0">
                    <a:schemeClr val="dk1">
                      <a:alpha val="40000"/>
                    </a:schemeClr>
                  </a:outerShdw>
                </a:effectLst>
              </a:rPr>
              <a:t>题</a:t>
            </a:r>
            <a:r>
              <a:rPr lang="en-US" altLang="zh-CN" sz="3600">
                <a:solidFill>
                  <a:srgbClr val="7030A0"/>
                </a:solidFill>
                <a:effectLst>
                  <a:outerShdw blurRad="38100" dist="19050" dir="2700000" algn="tl" rotWithShape="0">
                    <a:schemeClr val="dk1">
                      <a:alpha val="40000"/>
                    </a:schemeClr>
                  </a:outerShdw>
                </a:effectLst>
              </a:rPr>
              <a:t>3</a:t>
            </a:r>
            <a:r>
              <a:rPr lang="zh-CN" altLang="en-US" sz="3600">
                <a:solidFill>
                  <a:srgbClr val="7030A0"/>
                </a:solidFill>
                <a:effectLst>
                  <a:outerShdw blurRad="38100" dist="19050" dir="2700000" algn="tl" rotWithShape="0">
                    <a:schemeClr val="dk1">
                      <a:alpha val="40000"/>
                    </a:schemeClr>
                  </a:outerShdw>
                </a:effectLst>
              </a:rPr>
              <a:t>人</a:t>
            </a:r>
            <a:endParaRPr lang="zh-CN" altLang="en-US" sz="3600">
              <a:solidFill>
                <a:srgbClr val="7030A0"/>
              </a:solidFill>
              <a:effectLst>
                <a:outerShdw blurRad="38100" dist="19050" dir="2700000" algn="tl" rotWithShape="0">
                  <a:schemeClr val="dk1">
                    <a:alpha val="40000"/>
                  </a:schemeClr>
                </a:outerShdw>
              </a:effectLst>
            </a:endParaRPr>
          </a:p>
          <a:p>
            <a:pPr marL="0" indent="0">
              <a:buNone/>
            </a:pPr>
            <a:r>
              <a:rPr lang="zh-CN" altLang="en-US" sz="3600">
                <a:solidFill>
                  <a:srgbClr val="FF0000"/>
                </a:solidFill>
                <a:effectLst>
                  <a:outerShdw blurRad="38100" dist="19050" dir="2700000" algn="tl" rotWithShape="0">
                    <a:schemeClr val="dk1">
                      <a:alpha val="40000"/>
                    </a:schemeClr>
                  </a:outerShdw>
                </a:effectLst>
              </a:rPr>
              <a:t>错3题</a:t>
            </a:r>
            <a:r>
              <a:rPr lang="en-US" altLang="zh-CN" sz="3600">
                <a:solidFill>
                  <a:srgbClr val="7030A0"/>
                </a:solidFill>
                <a:effectLst>
                  <a:outerShdw blurRad="38100" dist="19050" dir="2700000" algn="tl" rotWithShape="0">
                    <a:schemeClr val="dk1">
                      <a:alpha val="40000"/>
                    </a:schemeClr>
                  </a:outerShdw>
                </a:effectLst>
              </a:rPr>
              <a:t>1</a:t>
            </a:r>
            <a:r>
              <a:rPr lang="zh-CN" altLang="en-US" sz="3600">
                <a:solidFill>
                  <a:srgbClr val="7030A0"/>
                </a:solidFill>
                <a:effectLst>
                  <a:outerShdw blurRad="38100" dist="19050" dir="2700000" algn="tl" rotWithShape="0">
                    <a:schemeClr val="dk1">
                      <a:alpha val="40000"/>
                    </a:schemeClr>
                  </a:outerShdw>
                </a:effectLst>
              </a:rPr>
              <a:t>人</a:t>
            </a:r>
            <a:r>
              <a:rPr lang="en-US" altLang="zh-CN" sz="3600">
                <a:solidFill>
                  <a:srgbClr val="7030A0"/>
                </a:solidFill>
                <a:effectLst>
                  <a:outerShdw blurRad="38100" dist="19050" dir="2700000" algn="tl" rotWithShape="0">
                    <a:schemeClr val="dk1">
                      <a:alpha val="40000"/>
                    </a:schemeClr>
                  </a:outerShdw>
                </a:effectLst>
              </a:rPr>
              <a:t> </a:t>
            </a:r>
            <a:endParaRPr lang="en-US" altLang="zh-CN" sz="3600">
              <a:solidFill>
                <a:srgbClr val="7030A0"/>
              </a:solidFill>
              <a:effectLst>
                <a:outerShdw blurRad="38100" dist="19050" dir="2700000" algn="tl" rotWithShape="0">
                  <a:schemeClr val="dk1">
                    <a:alpha val="40000"/>
                  </a:schemeClr>
                </a:outerShdw>
              </a:effectLst>
            </a:endParaRPr>
          </a:p>
          <a:p>
            <a:pPr marL="0" indent="0">
              <a:buNone/>
            </a:pPr>
            <a:r>
              <a:rPr lang="zh-CN" altLang="en-US" sz="3600">
                <a:solidFill>
                  <a:srgbClr val="FF0000"/>
                </a:solidFill>
                <a:effectLst>
                  <a:outerShdw blurRad="38100" dist="19050" dir="2700000" algn="tl" rotWithShape="0">
                    <a:schemeClr val="dk1">
                      <a:alpha val="40000"/>
                    </a:schemeClr>
                  </a:outerShdw>
                </a:effectLst>
              </a:rPr>
              <a:t>错4题</a:t>
            </a:r>
            <a:r>
              <a:rPr lang="en-US" altLang="zh-CN" sz="3600">
                <a:solidFill>
                  <a:srgbClr val="7030A0"/>
                </a:solidFill>
                <a:effectLst>
                  <a:outerShdw blurRad="38100" dist="19050" dir="2700000" algn="tl" rotWithShape="0">
                    <a:schemeClr val="dk1">
                      <a:alpha val="40000"/>
                    </a:schemeClr>
                  </a:outerShdw>
                </a:effectLst>
              </a:rPr>
              <a:t>1</a:t>
            </a:r>
            <a:r>
              <a:rPr lang="zh-CN" altLang="en-US" sz="3600">
                <a:solidFill>
                  <a:srgbClr val="7030A0"/>
                </a:solidFill>
                <a:effectLst>
                  <a:outerShdw blurRad="38100" dist="19050" dir="2700000" algn="tl" rotWithShape="0">
                    <a:schemeClr val="dk1">
                      <a:alpha val="40000"/>
                    </a:schemeClr>
                  </a:outerShdw>
                </a:effectLst>
              </a:rPr>
              <a:t>人</a:t>
            </a:r>
            <a:endParaRPr lang="zh-CN" altLang="en-US" sz="3600">
              <a:solidFill>
                <a:srgbClr val="7030A0"/>
              </a:solidFill>
              <a:effectLst>
                <a:outerShdw blurRad="38100" dist="19050" dir="2700000" algn="tl" rotWithShape="0">
                  <a:schemeClr val="dk1">
                    <a:alpha val="40000"/>
                  </a:schemeClr>
                </a:outerShdw>
              </a:effectLst>
            </a:endParaRPr>
          </a:p>
        </p:txBody>
      </p:sp>
      <p:cxnSp>
        <p:nvCxnSpPr>
          <p:cNvPr id="14" name="直接连接符 13"/>
          <p:cNvCxnSpPr/>
          <p:nvPr/>
        </p:nvCxnSpPr>
        <p:spPr>
          <a:xfrm>
            <a:off x="-165735" y="2821940"/>
            <a:ext cx="12223750" cy="1397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371455" y="2183130"/>
            <a:ext cx="2836545" cy="812165"/>
          </a:xfrm>
          <a:prstGeom prst="rect">
            <a:avLst/>
          </a:prstGeom>
          <a:noFill/>
        </p:spPr>
        <p:txBody>
          <a:bodyPr wrap="square" rtlCol="0" anchor="t">
            <a:noAutofit/>
          </a:bodyPr>
          <a:p>
            <a:r>
              <a:rPr lang="en-US" sz="5400" dirty="0">
                <a:solidFill>
                  <a:srgbClr val="FF0000"/>
                </a:solidFill>
                <a:latin typeface="汉仪程行简" panose="00020600040101010101" charset="-122"/>
                <a:ea typeface="汉仪程行简" panose="00020600040101010101" charset="-122"/>
                <a:cs typeface="汉仪程行简" panose="00020600040101010101" charset="-122"/>
                <a:sym typeface="+mn-ea"/>
              </a:rPr>
              <a:t>21.89</a:t>
            </a:r>
            <a:endParaRPr lang="en-US" altLang="en-US" sz="5400" dirty="0">
              <a:solidFill>
                <a:srgbClr val="FF0000"/>
              </a:solidFill>
              <a:latin typeface="汉仪程行简" panose="00020600040101010101" charset="-122"/>
              <a:ea typeface="汉仪程行简" panose="00020600040101010101" charset="-122"/>
              <a:cs typeface="汉仪程行简" panose="0002060004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p:sp>
        <p:nvSpPr>
          <p:cNvPr id="1048697" name="文本框 1"/>
          <p:cNvSpPr txBox="1"/>
          <p:nvPr/>
        </p:nvSpPr>
        <p:spPr>
          <a:xfrm>
            <a:off x="518795" y="1268730"/>
            <a:ext cx="11129010" cy="2136140"/>
          </a:xfrm>
          <a:prstGeom prst="rect">
            <a:avLst/>
          </a:prstGeom>
          <a:noFill/>
        </p:spPr>
        <p:txBody>
          <a:bodyPr wrap="square" rtlCol="0" anchor="t">
            <a:spAutoFit/>
          </a:bodyPr>
          <a:p>
            <a:pPr>
              <a:lnSpc>
                <a:spcPct val="115000"/>
              </a:lnSpc>
              <a:spcBef>
                <a:spcPts val="0"/>
              </a:spcBef>
              <a:spcAft>
                <a:spcPts val="0"/>
              </a:spcAft>
            </a:pPr>
            <a:r>
              <a:rPr lang="zh-CN" altLang="en-US" sz="2400" b="1">
                <a:solidFill>
                  <a:srgbClr val="FF0000"/>
                </a:solidFill>
                <a:latin typeface="黑体" panose="02010609060101010101" charset="-122"/>
                <a:ea typeface="黑体" panose="02010609060101010101" charset="-122"/>
                <a:sym typeface="+mn-ea"/>
              </a:rPr>
              <a:t>1.对比故事情节</a:t>
            </a:r>
            <a:r>
              <a:rPr lang="zh-CN" altLang="en-US" sz="2400" b="1">
                <a:latin typeface="黑体" panose="02010609060101010101" charset="-122"/>
                <a:ea typeface="黑体" panose="02010609060101010101" charset="-122"/>
                <a:sym typeface="+mn-ea"/>
              </a:rPr>
              <a:t>。一是看选项复述的小说情节、细节，与原文相比，有无“添枝加叶”</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复述 情节的过程中</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故意添加小说情节里没有的内容</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a:t>
            </a:r>
            <a:r>
              <a:rPr lang="zh-CN" altLang="en-US" sz="2400" b="1">
                <a:solidFill>
                  <a:srgbClr val="0000FF"/>
                </a:solidFill>
                <a:latin typeface="黑体" panose="02010609060101010101" charset="-122"/>
                <a:ea typeface="黑体" panose="02010609060101010101" charset="-122"/>
                <a:sym typeface="+mn-ea"/>
              </a:rPr>
              <a:t>张冠李戴</a:t>
            </a:r>
            <a:r>
              <a:rPr lang="zh-CN" altLang="en-US" sz="2400" b="1">
                <a:latin typeface="黑体" panose="02010609060101010101" charset="-122"/>
                <a:ea typeface="黑体" panose="02010609060101010101" charset="-122"/>
                <a:sym typeface="+mn-ea"/>
              </a:rPr>
              <a:t>” </a:t>
            </a:r>
            <a:r>
              <a:rPr lang="en-US" altLang="zh-CN" sz="2400" b="1">
                <a:latin typeface="黑体" panose="02010609060101010101" charset="-122"/>
                <a:ea typeface="黑体" panose="02010609060101010101" charset="-122"/>
                <a:sym typeface="+mn-ea"/>
              </a:rPr>
              <a:t>( </a:t>
            </a:r>
            <a:r>
              <a:rPr lang="zh-CN" altLang="en-US" sz="2400" b="1">
                <a:latin typeface="黑体" panose="02010609060101010101" charset="-122"/>
                <a:ea typeface="黑体" panose="02010609060101010101" charset="-122"/>
                <a:sym typeface="+mn-ea"/>
              </a:rPr>
              <a:t>复述情节的过程中，把这个人物的想法、说法等</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转嫁给另一个人物</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a:t>
            </a:r>
            <a:r>
              <a:rPr lang="zh-CN" altLang="en-US" sz="2400" b="1">
                <a:solidFill>
                  <a:srgbClr val="0000FF"/>
                </a:solidFill>
                <a:latin typeface="黑体" panose="02010609060101010101" charset="-122"/>
                <a:ea typeface="黑体" panose="02010609060101010101" charset="-122"/>
                <a:sym typeface="+mn-ea"/>
              </a:rPr>
              <a:t>强加因果</a:t>
            </a:r>
            <a:r>
              <a:rPr lang="zh-CN" altLang="en-US" sz="2400" b="1">
                <a:latin typeface="黑体" panose="02010609060101010101" charset="-122"/>
                <a:ea typeface="黑体" panose="02010609060101010101" charset="-122"/>
                <a:sym typeface="+mn-ea"/>
              </a:rPr>
              <a:t>” </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分析情节、人物时，强加因果关系，或对原因、结果的分析不正确</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等。二是看选项分析的小说情节、细节的作用，与原文相比，有无“</a:t>
            </a:r>
            <a:r>
              <a:rPr lang="zh-CN" altLang="en-US" sz="2400" b="1">
                <a:solidFill>
                  <a:srgbClr val="0000FF"/>
                </a:solidFill>
                <a:latin typeface="黑体" panose="02010609060101010101" charset="-122"/>
                <a:ea typeface="黑体" panose="02010609060101010101" charset="-122"/>
                <a:sym typeface="+mn-ea"/>
              </a:rPr>
              <a:t>偏离创作意图</a:t>
            </a:r>
            <a:r>
              <a:rPr lang="zh-CN" altLang="en-US" sz="2400" b="1">
                <a:latin typeface="黑体" panose="02010609060101010101" charset="-122"/>
                <a:ea typeface="黑体" panose="02010609060101010101" charset="-122"/>
                <a:sym typeface="+mn-ea"/>
              </a:rPr>
              <a:t>”。</a:t>
            </a:r>
            <a:endParaRPr lang="zh-CN" altLang="en-US" sz="2400" b="1">
              <a:latin typeface="黑体" panose="02010609060101010101" charset="-122"/>
              <a:ea typeface="黑体" panose="02010609060101010101" charset="-122"/>
              <a:sym typeface="+mn-ea"/>
            </a:endParaRPr>
          </a:p>
        </p:txBody>
      </p:sp>
      <p:sp>
        <p:nvSpPr>
          <p:cNvPr id="1048698" name="文本框 3"/>
          <p:cNvSpPr txBox="1"/>
          <p:nvPr/>
        </p:nvSpPr>
        <p:spPr>
          <a:xfrm>
            <a:off x="554355" y="3509645"/>
            <a:ext cx="11011535" cy="2829561"/>
          </a:xfrm>
          <a:prstGeom prst="rect">
            <a:avLst/>
          </a:prstGeom>
          <a:noFill/>
        </p:spPr>
        <p:txBody>
          <a:bodyPr wrap="square" rtlCol="0" anchor="t">
            <a:spAutoFit/>
          </a:bodyPr>
          <a:p>
            <a:pPr marL="342900" marR="0" lvl="0" indent="-342900">
              <a:lnSpc>
                <a:spcPct val="110000"/>
              </a:lnSpc>
              <a:spcBef>
                <a:spcPts val="0"/>
              </a:spcBef>
              <a:spcAft>
                <a:spcPts val="0"/>
              </a:spcAft>
            </a:pPr>
            <a:r>
              <a:rPr lang="en-US" altLang="zh-CN" sz="2400" b="1">
                <a:solidFill>
                  <a:srgbClr val="FF0000"/>
                </a:solidFill>
                <a:latin typeface="黑体" panose="02010609060101010101" charset="-122"/>
                <a:ea typeface="黑体" panose="02010609060101010101" charset="-122"/>
                <a:sym typeface="+mn-ea"/>
              </a:rPr>
              <a:t>2.</a:t>
            </a:r>
            <a:r>
              <a:rPr lang="zh-CN" altLang="en-US" sz="2400" b="1">
                <a:solidFill>
                  <a:srgbClr val="FF0000"/>
                </a:solidFill>
                <a:latin typeface="黑体" panose="02010609060101010101" charset="-122"/>
                <a:ea typeface="黑体" panose="02010609060101010101" charset="-122"/>
                <a:sym typeface="+mn-ea"/>
              </a:rPr>
              <a:t>对比人物个性。</a:t>
            </a:r>
            <a:r>
              <a:rPr lang="zh-CN" altLang="en-US" sz="2400" b="1">
                <a:latin typeface="黑体" panose="02010609060101010101" charset="-122"/>
                <a:ea typeface="黑体" panose="02010609060101010101" charset="-122"/>
                <a:sym typeface="+mn-ea"/>
              </a:rPr>
              <a:t>看选项概括的小说人物个性，与原文相比，有无“曲解人格”</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概括人物性格时，或歪曲，或贬低，或拔高</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等。</a:t>
            </a:r>
            <a:endParaRPr lang="zh-CN" altLang="en-US" sz="2400" b="1">
              <a:latin typeface="黑体" panose="02010609060101010101" charset="-122"/>
              <a:ea typeface="黑体" panose="02010609060101010101" charset="-122"/>
            </a:endParaRPr>
          </a:p>
          <a:p>
            <a:pPr marL="342900" marR="0" lvl="0" indent="-342900">
              <a:lnSpc>
                <a:spcPct val="110000"/>
              </a:lnSpc>
              <a:spcBef>
                <a:spcPts val="0"/>
              </a:spcBef>
              <a:spcAft>
                <a:spcPts val="0"/>
              </a:spcAft>
            </a:pPr>
            <a:r>
              <a:rPr lang="en-US" altLang="zh-CN" sz="2400" b="1">
                <a:solidFill>
                  <a:srgbClr val="FF0000"/>
                </a:solidFill>
                <a:latin typeface="黑体" panose="02010609060101010101" charset="-122"/>
                <a:ea typeface="黑体" panose="02010609060101010101" charset="-122"/>
                <a:sym typeface="+mn-ea"/>
              </a:rPr>
              <a:t>3.</a:t>
            </a:r>
            <a:r>
              <a:rPr lang="zh-CN" altLang="en-US" sz="2400" b="1">
                <a:solidFill>
                  <a:srgbClr val="FF0000"/>
                </a:solidFill>
                <a:latin typeface="黑体" panose="02010609060101010101" charset="-122"/>
                <a:ea typeface="黑体" panose="02010609060101010101" charset="-122"/>
                <a:sym typeface="+mn-ea"/>
              </a:rPr>
              <a:t>对比思想意蕴。</a:t>
            </a:r>
            <a:r>
              <a:rPr lang="zh-CN" altLang="en-US" sz="2400" b="1">
                <a:latin typeface="黑体" panose="02010609060101010101" charset="-122"/>
                <a:ea typeface="黑体" panose="02010609060101010101" charset="-122"/>
                <a:sym typeface="+mn-ea"/>
              </a:rPr>
              <a:t>看选项分析的小说主旨、情节内涵、人物语言行为等，与原文相比，有无偏离作者的思想情感、歪曲作者的创作意图等。</a:t>
            </a:r>
            <a:endParaRPr lang="zh-CN" altLang="en-US" sz="2400" b="1">
              <a:latin typeface="黑体" panose="02010609060101010101" charset="-122"/>
              <a:ea typeface="黑体" panose="02010609060101010101" charset="-122"/>
            </a:endParaRPr>
          </a:p>
          <a:p>
            <a:pPr marL="342900" marR="0" lvl="0" indent="-342900">
              <a:lnSpc>
                <a:spcPct val="110000"/>
              </a:lnSpc>
              <a:spcBef>
                <a:spcPts val="0"/>
              </a:spcBef>
              <a:spcAft>
                <a:spcPts val="0"/>
              </a:spcAft>
            </a:pPr>
            <a:r>
              <a:rPr lang="en-US" altLang="zh-CN" sz="2400" b="1">
                <a:solidFill>
                  <a:srgbClr val="FF0000"/>
                </a:solidFill>
                <a:latin typeface="黑体" panose="02010609060101010101" charset="-122"/>
                <a:ea typeface="黑体" panose="02010609060101010101" charset="-122"/>
                <a:sym typeface="+mn-ea"/>
              </a:rPr>
              <a:t>4.</a:t>
            </a:r>
            <a:r>
              <a:rPr lang="zh-CN" altLang="en-US" sz="2400" b="1">
                <a:solidFill>
                  <a:srgbClr val="FF0000"/>
                </a:solidFill>
                <a:latin typeface="黑体" panose="02010609060101010101" charset="-122"/>
                <a:ea typeface="黑体" panose="02010609060101010101" charset="-122"/>
                <a:sym typeface="+mn-ea"/>
              </a:rPr>
              <a:t>对比艺术手法。</a:t>
            </a:r>
            <a:r>
              <a:rPr lang="zh-CN" altLang="en-US" sz="2400" b="1">
                <a:latin typeface="黑体" panose="02010609060101010101" charset="-122"/>
                <a:ea typeface="黑体" panose="02010609060101010101" charset="-122"/>
                <a:sym typeface="+mn-ea"/>
              </a:rPr>
              <a:t>看选项分析的小说艺术特色，有无“手法误判”</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错 误地界定小说的表达方式、修辞手法、表现方法</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效果误解”</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对小 说表达方式、修辞手法、表现方法追求的效果进行错误解读</a:t>
            </a:r>
            <a:r>
              <a:rPr lang="en-US" altLang="zh-CN" sz="2400" b="1">
                <a:latin typeface="黑体" panose="02010609060101010101" charset="-122"/>
                <a:ea typeface="黑体" panose="02010609060101010101" charset="-122"/>
                <a:sym typeface="+mn-ea"/>
              </a:rPr>
              <a:t>)</a:t>
            </a:r>
            <a:r>
              <a:rPr lang="zh-CN" altLang="en-US" sz="2400" b="1">
                <a:latin typeface="黑体" panose="02010609060101010101" charset="-122"/>
                <a:ea typeface="黑体" panose="02010609060101010101" charset="-122"/>
                <a:sym typeface="+mn-ea"/>
              </a:rPr>
              <a:t>等。</a:t>
            </a:r>
            <a:endParaRPr lang="zh-CN" altLang="en-US" sz="2400" b="1">
              <a:latin typeface="黑体" panose="02010609060101010101" charset="-122"/>
              <a:ea typeface="黑体" panose="02010609060101010101" charset="-122"/>
              <a:sym typeface="+mn-ea"/>
            </a:endParaRPr>
          </a:p>
        </p:txBody>
      </p:sp>
      <p:sp>
        <p:nvSpPr>
          <p:cNvPr id="2" name="文本框 1"/>
          <p:cNvSpPr txBox="1"/>
          <p:nvPr>
            <p:custDataLst>
              <p:tags r:id="rId1"/>
            </p:custDataLst>
          </p:nvPr>
        </p:nvSpPr>
        <p:spPr>
          <a:xfrm>
            <a:off x="2855595" y="116840"/>
            <a:ext cx="6925310"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选择题答题锦囊提示</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697"/>
                                        </p:tgtEl>
                                        <p:attrNameLst>
                                          <p:attrName>style.visibility</p:attrName>
                                        </p:attrNameLst>
                                      </p:cBhvr>
                                      <p:to>
                                        <p:strVal val="visible"/>
                                      </p:to>
                                    </p:set>
                                    <p:animEffect transition="in" filter="wheel(1)">
                                      <p:cBhvr>
                                        <p:cTn id="7" dur="2000"/>
                                        <p:tgtEl>
                                          <p:spTgt spid="104869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048698">
                                            <p:txEl>
                                              <p:pRg st="0" end="0"/>
                                            </p:txEl>
                                          </p:spTgt>
                                        </p:tgtEl>
                                        <p:attrNameLst>
                                          <p:attrName>style.visibility</p:attrName>
                                        </p:attrNameLst>
                                      </p:cBhvr>
                                      <p:to>
                                        <p:strVal val="visible"/>
                                      </p:to>
                                    </p:set>
                                    <p:animEffect transition="in" filter="strips(downLeft)">
                                      <p:cBhvr>
                                        <p:cTn id="12" dur="500"/>
                                        <p:tgtEl>
                                          <p:spTgt spid="10486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48698">
                                            <p:txEl>
                                              <p:pRg st="1" end="1"/>
                                            </p:txEl>
                                          </p:spTgt>
                                        </p:tgtEl>
                                        <p:attrNameLst>
                                          <p:attrName>style.visibility</p:attrName>
                                        </p:attrNameLst>
                                      </p:cBhvr>
                                      <p:to>
                                        <p:strVal val="visible"/>
                                      </p:to>
                                    </p:set>
                                    <p:animEffect transition="in" filter="box(in)">
                                      <p:cBhvr>
                                        <p:cTn id="17" dur="2000"/>
                                        <p:tgtEl>
                                          <p:spTgt spid="10486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8698">
                                            <p:txEl>
                                              <p:pRg st="2" end="2"/>
                                            </p:txEl>
                                          </p:spTgt>
                                        </p:tgtEl>
                                        <p:attrNameLst>
                                          <p:attrName>style.visibility</p:attrName>
                                        </p:attrNameLst>
                                      </p:cBhvr>
                                      <p:to>
                                        <p:strVal val="visible"/>
                                      </p:to>
                                    </p:set>
                                    <p:animEffect transition="in" filter="blinds(horizontal)">
                                      <p:cBhvr>
                                        <p:cTn id="22" dur="500"/>
                                        <p:tgtEl>
                                          <p:spTgt spid="10486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p:sp>
        <p:nvSpPr>
          <p:cNvPr id="1048703" name="文本框 3"/>
          <p:cNvSpPr txBox="1"/>
          <p:nvPr>
            <p:custDataLst>
              <p:tags r:id="rId1"/>
            </p:custDataLst>
          </p:nvPr>
        </p:nvSpPr>
        <p:spPr>
          <a:xfrm>
            <a:off x="422275" y="239395"/>
            <a:ext cx="11269980" cy="829945"/>
          </a:xfrm>
          <a:prstGeom prst="rect">
            <a:avLst/>
          </a:prstGeom>
          <a:noFill/>
          <a:ln w="9525">
            <a:solidFill>
              <a:schemeClr val="accent1"/>
            </a:solidFill>
          </a:ln>
        </p:spPr>
        <p:txBody>
          <a:bodyPr wrap="square">
            <a:spAutoFit/>
          </a:bodyPr>
          <a:p>
            <a:pPr indent="0" algn="just"/>
            <a:r>
              <a:rPr lang="zh-CN" sz="2400" b="1">
                <a:solidFill>
                  <a:schemeClr val="tx1"/>
                </a:solidFill>
                <a:latin typeface="宋体" panose="02010600030101010101" pitchFamily="2" charset="-122"/>
                <a:cs typeface="宋体" panose="02010600030101010101" pitchFamily="2" charset="-122"/>
              </a:rPr>
              <a:t>8．小说在写</a:t>
            </a:r>
            <a:r>
              <a:rPr lang="zh-CN" sz="2400" b="1">
                <a:solidFill>
                  <a:schemeClr val="tx1"/>
                </a:solidFill>
                <a:highlight>
                  <a:srgbClr val="00FFFF"/>
                </a:highlight>
                <a:latin typeface="宋体" panose="02010600030101010101" pitchFamily="2" charset="-122"/>
                <a:cs typeface="宋体" panose="02010600030101010101" pitchFamily="2" charset="-122"/>
              </a:rPr>
              <a:t>争着上车</a:t>
            </a:r>
            <a:r>
              <a:rPr lang="zh-CN" sz="2400" b="1">
                <a:solidFill>
                  <a:schemeClr val="tx1"/>
                </a:solidFill>
                <a:latin typeface="宋体" panose="02010600030101010101" pitchFamily="2" charset="-122"/>
                <a:cs typeface="宋体" panose="02010600030101010101" pitchFamily="2" charset="-122"/>
              </a:rPr>
              <a:t>和</a:t>
            </a:r>
            <a:r>
              <a:rPr lang="zh-CN" sz="2400" b="1">
                <a:solidFill>
                  <a:schemeClr val="tx1"/>
                </a:solidFill>
                <a:highlight>
                  <a:srgbClr val="00FFFF"/>
                </a:highlight>
                <a:latin typeface="宋体" panose="02010600030101010101" pitchFamily="2" charset="-122"/>
                <a:cs typeface="宋体" panose="02010600030101010101" pitchFamily="2" charset="-122"/>
              </a:rPr>
              <a:t>等待车来</a:t>
            </a:r>
            <a:r>
              <a:rPr lang="zh-CN" sz="2400" b="1">
                <a:solidFill>
                  <a:schemeClr val="tx1"/>
                </a:solidFill>
                <a:latin typeface="宋体" panose="02010600030101010101" pitchFamily="2" charset="-122"/>
                <a:cs typeface="宋体" panose="02010600030101010101" pitchFamily="2" charset="-122"/>
              </a:rPr>
              <a:t>这</a:t>
            </a:r>
            <a:r>
              <a:rPr lang="zh-CN" sz="2400" b="1">
                <a:solidFill>
                  <a:schemeClr val="tx1"/>
                </a:solidFill>
                <a:highlight>
                  <a:srgbClr val="FFFF00"/>
                </a:highlight>
                <a:latin typeface="宋体" panose="02010600030101010101" pitchFamily="2" charset="-122"/>
                <a:cs typeface="宋体" panose="02010600030101010101" pitchFamily="2" charset="-122"/>
              </a:rPr>
              <a:t>两个场景</a:t>
            </a:r>
            <a:r>
              <a:rPr lang="zh-CN" sz="2400" b="1">
                <a:solidFill>
                  <a:schemeClr val="tx1"/>
                </a:solidFill>
                <a:latin typeface="宋体" panose="02010600030101010101" pitchFamily="2" charset="-122"/>
                <a:cs typeface="宋体" panose="02010600030101010101" pitchFamily="2" charset="-122"/>
              </a:rPr>
              <a:t>时，两次打乱了</a:t>
            </a:r>
            <a:r>
              <a:rPr lang="zh-CN" sz="2400" b="1">
                <a:solidFill>
                  <a:schemeClr val="tx1"/>
                </a:solidFill>
                <a:highlight>
                  <a:srgbClr val="FFFF00"/>
                </a:highlight>
                <a:latin typeface="宋体" panose="02010600030101010101" pitchFamily="2" charset="-122"/>
                <a:cs typeface="宋体" panose="02010600030101010101" pitchFamily="2" charset="-122"/>
              </a:rPr>
              <a:t>情节的先后顺序</a:t>
            </a:r>
            <a:r>
              <a:rPr lang="zh-CN" sz="2400" b="1">
                <a:solidFill>
                  <a:schemeClr val="tx1"/>
                </a:solidFill>
                <a:latin typeface="宋体" panose="02010600030101010101" pitchFamily="2" charset="-122"/>
                <a:cs typeface="宋体" panose="02010600030101010101" pitchFamily="2" charset="-122"/>
              </a:rPr>
              <a:t>，这样叙述带来了怎样的</a:t>
            </a:r>
            <a:r>
              <a:rPr lang="zh-CN" sz="2400" b="1">
                <a:solidFill>
                  <a:schemeClr val="tx1"/>
                </a:solidFill>
                <a:highlight>
                  <a:srgbClr val="FFFF00"/>
                </a:highlight>
                <a:latin typeface="宋体" panose="02010600030101010101" pitchFamily="2" charset="-122"/>
                <a:cs typeface="宋体" panose="02010600030101010101" pitchFamily="2" charset="-122"/>
              </a:rPr>
              <a:t>文学效果</a:t>
            </a:r>
            <a:r>
              <a:rPr lang="zh-CN" sz="2400" b="1">
                <a:solidFill>
                  <a:schemeClr val="tx1"/>
                </a:solidFill>
                <a:latin typeface="宋体" panose="02010600030101010101" pitchFamily="2" charset="-122"/>
                <a:cs typeface="宋体" panose="02010600030101010101" pitchFamily="2" charset="-122"/>
              </a:rPr>
              <a:t>？请结合小说相关部分简要分析。（6分）</a:t>
            </a:r>
            <a:endParaRPr lang="zh-CN" sz="2400" b="1">
              <a:solidFill>
                <a:schemeClr val="tx1"/>
              </a:solidFill>
              <a:latin typeface="宋体" panose="02010600030101010101" pitchFamily="2" charset="-122"/>
              <a:cs typeface="宋体" panose="02010600030101010101" pitchFamily="2" charset="-122"/>
            </a:endParaRPr>
          </a:p>
        </p:txBody>
      </p:sp>
      <p:sp>
        <p:nvSpPr>
          <p:cNvPr id="1048704" name="文本框 4"/>
          <p:cNvSpPr txBox="1"/>
          <p:nvPr/>
        </p:nvSpPr>
        <p:spPr>
          <a:xfrm>
            <a:off x="422275" y="1313815"/>
            <a:ext cx="11269980" cy="2526665"/>
          </a:xfrm>
          <a:prstGeom prst="rect">
            <a:avLst/>
          </a:prstGeom>
          <a:noFill/>
          <a:ln w="9525">
            <a:solidFill>
              <a:schemeClr val="accent1"/>
            </a:solidFill>
          </a:ln>
        </p:spPr>
        <p:txBody>
          <a:bodyPr wrap="square">
            <a:spAutoFit/>
            <a:scene3d>
              <a:camera prst="orthographicFront"/>
              <a:lightRig rig="threePt" dir="t"/>
            </a:scene3d>
          </a:bodyPr>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【参考答案】</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①小说先写人们争上车的混乱，接着交代之前引发混乱的缘由。这样写</a:t>
            </a:r>
            <a:r>
              <a:rPr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为故事设置悬念</a:t>
            </a:r>
            <a:r>
              <a:rPr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r>
              <a:rPr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营造出紧张气氛</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，能</a:t>
            </a:r>
            <a:r>
              <a:rPr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激起读者阅读的兴趣</a:t>
            </a:r>
            <a:r>
              <a:rPr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endParaRPr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②小说先写人们在沮丧中相持等待，转而写之前人们怀着期盼的心情等车来的情景。这样写使小说的</a:t>
            </a:r>
            <a:r>
              <a:rPr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叙事有了波澜</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，也</a:t>
            </a:r>
            <a:r>
              <a:rPr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为后文人们行动的转变做好铺垫</a:t>
            </a:r>
            <a:r>
              <a:rPr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endParaRPr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[每点3分，意思答对即可。如有其他答案，只要言之成理，可酌情给分。] </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p:txBody>
      </p:sp>
      <p:sp>
        <p:nvSpPr>
          <p:cNvPr id="1048705" name="文本框 5"/>
          <p:cNvSpPr txBox="1"/>
          <p:nvPr/>
        </p:nvSpPr>
        <p:spPr>
          <a:xfrm>
            <a:off x="422275" y="4084955"/>
            <a:ext cx="11269980" cy="2306320"/>
          </a:xfrm>
          <a:prstGeom prst="rect">
            <a:avLst/>
          </a:prstGeom>
          <a:noFill/>
          <a:ln w="9525">
            <a:solidFill>
              <a:schemeClr val="accent1"/>
            </a:solidFill>
          </a:ln>
        </p:spPr>
        <p:txBody>
          <a:bodyPr wrap="square">
            <a:spAutoFit/>
          </a:bodyPr>
          <a:p>
            <a:pPr indent="0" algn="just">
              <a:lnSpc>
                <a:spcPct val="120000"/>
              </a:lnSpc>
              <a:spcBef>
                <a:spcPts val="0"/>
              </a:spcBef>
              <a:spcAft>
                <a:spcPts val="0"/>
              </a:spcAft>
            </a:pPr>
            <a:r>
              <a:rPr lang="zh-CN" sz="2400">
                <a:solidFill>
                  <a:srgbClr val="FF0000"/>
                </a:solidFill>
                <a:latin typeface="宋体" panose="02010600030101010101" pitchFamily="2" charset="-122"/>
                <a:cs typeface="宋体" panose="02010600030101010101" pitchFamily="2" charset="-122"/>
              </a:rPr>
              <a:t>【解析】小说</a:t>
            </a:r>
            <a:r>
              <a:rPr lang="zh-CN" sz="2400">
                <a:solidFill>
                  <a:srgbClr val="FF0000"/>
                </a:solidFill>
                <a:latin typeface="宋体" panose="02010600030101010101" pitchFamily="2" charset="-122"/>
                <a:cs typeface="宋体" panose="02010600030101010101" pitchFamily="2" charset="-122"/>
                <a:sym typeface="+mn-ea"/>
              </a:rPr>
              <a:t>叙述</a:t>
            </a:r>
            <a:r>
              <a:rPr lang="zh-CN" sz="2400">
                <a:solidFill>
                  <a:srgbClr val="FF0000"/>
                </a:solidFill>
                <a:latin typeface="宋体" panose="02010600030101010101" pitchFamily="2" charset="-122"/>
                <a:cs typeface="宋体" panose="02010600030101010101" pitchFamily="2" charset="-122"/>
              </a:rPr>
              <a:t>“争上车、等车来”两个场景时，</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跳跃出原有的情节节奏</a:t>
            </a:r>
            <a:r>
              <a:rPr lang="zh-CN" sz="2400">
                <a:solidFill>
                  <a:srgbClr val="FF0000"/>
                </a:solidFill>
                <a:latin typeface="宋体" panose="02010600030101010101" pitchFamily="2" charset="-122"/>
                <a:cs typeface="宋体" panose="02010600030101010101" pitchFamily="2" charset="-122"/>
              </a:rPr>
              <a:t>。</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先倒叙了争上车的结果，再回溯等上车的具体情节</a:t>
            </a:r>
            <a:r>
              <a:rPr lang="zh-CN" sz="2400">
                <a:solidFill>
                  <a:srgbClr val="FF0000"/>
                </a:solidFill>
                <a:latin typeface="宋体" panose="02010600030101010101" pitchFamily="2" charset="-122"/>
                <a:cs typeface="宋体" panose="02010600030101010101" pitchFamily="2" charset="-122"/>
              </a:rPr>
              <a:t>，这样自然引出争的缘由，使得开始的悬念落地有声。将先前人们怀着期盼等车与在沮丧中相持等车的顺序颠倒，并</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插叙了杜主任、冯富有、孟铁匠等人的身份经历</a:t>
            </a:r>
            <a:r>
              <a:rPr lang="zh-CN" sz="2400">
                <a:solidFill>
                  <a:srgbClr val="FF0000"/>
                </a:solidFill>
                <a:latin typeface="宋体" panose="02010600030101010101" pitchFamily="2" charset="-122"/>
                <a:cs typeface="宋体" panose="02010600030101010101" pitchFamily="2" charset="-122"/>
              </a:rPr>
              <a:t>，使小说的叙述波澜起伏。后文人物形象的转变续写，也水到渠成。</a:t>
            </a:r>
            <a:endParaRPr lang="zh-CN" sz="2400">
              <a:solidFill>
                <a:srgbClr val="FF00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05"/>
                                        </p:tgtEl>
                                        <p:attrNameLst>
                                          <p:attrName>style.visibility</p:attrName>
                                        </p:attrNameLst>
                                      </p:cBhvr>
                                      <p:to>
                                        <p:strVal val="visible"/>
                                      </p:to>
                                    </p:set>
                                    <p:animEffect transition="in" filter="blinds(horizontal)">
                                      <p:cBhvr>
                                        <p:cTn id="7" dur="500"/>
                                        <p:tgtEl>
                                          <p:spTgt spid="10487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8704"/>
                                        </p:tgtEl>
                                        <p:attrNameLst>
                                          <p:attrName>style.visibility</p:attrName>
                                        </p:attrNameLst>
                                      </p:cBhvr>
                                      <p:to>
                                        <p:strVal val="visible"/>
                                      </p:to>
                                    </p:set>
                                    <p:animEffect transition="in" filter="box(in)">
                                      <p:cBhvr>
                                        <p:cTn id="12" dur="2000"/>
                                        <p:tgtEl>
                                          <p:spTgt spid="104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5" grpId="0" bldLvl="0" animBg="1"/>
      <p:bldP spid="104870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流程图: 过程 4"/>
          <p:cNvSpPr/>
          <p:nvPr>
            <p:custDataLst>
              <p:tags r:id="rId1"/>
            </p:custDataLst>
          </p:nvPr>
        </p:nvSpPr>
        <p:spPr>
          <a:xfrm>
            <a:off x="293370" y="770255"/>
            <a:ext cx="11653520" cy="5864225"/>
          </a:xfrm>
          <a:prstGeom prst="flowChartProcess">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45487" rtlCol="0" anchor="ctr"/>
          <a:p>
            <a:pPr algn="ctr"/>
            <a:endParaRPr lang="zh-CN" altLang="en-US" sz="2295">
              <a:solidFill>
                <a:prstClr val="white"/>
              </a:solidFill>
            </a:endParaRPr>
          </a:p>
        </p:txBody>
      </p:sp>
      <p:sp>
        <p:nvSpPr>
          <p:cNvPr id="13" name="圆角矩形 12"/>
          <p:cNvSpPr/>
          <p:nvPr>
            <p:custDataLst>
              <p:tags r:id="rId2"/>
            </p:custDataLst>
          </p:nvPr>
        </p:nvSpPr>
        <p:spPr>
          <a:xfrm>
            <a:off x="293370" y="311150"/>
            <a:ext cx="2164080" cy="45910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107700" rtlCol="0" anchor="ctr"/>
          <a:p>
            <a:pPr algn="ctr"/>
            <a:r>
              <a:rPr lang="zh-CN" altLang="en-US" sz="3200" b="1" dirty="0" smtClean="0">
                <a:solidFill>
                  <a:schemeClr val="bg1"/>
                </a:solidFill>
                <a:latin typeface="仿宋" panose="02010609060101010101" pitchFamily="49" charset="-122"/>
                <a:ea typeface="仿宋" panose="02010609060101010101" pitchFamily="49" charset="-122"/>
              </a:rPr>
              <a:t>高考链接</a:t>
            </a:r>
            <a:endParaRPr lang="zh-CN" altLang="en-US" sz="3200" b="1" dirty="0" smtClean="0">
              <a:solidFill>
                <a:schemeClr val="bg1"/>
              </a:solidFill>
              <a:latin typeface="仿宋" panose="02010609060101010101" pitchFamily="49" charset="-122"/>
              <a:ea typeface="仿宋" panose="02010609060101010101" pitchFamily="49" charset="-122"/>
            </a:endParaRPr>
          </a:p>
        </p:txBody>
      </p:sp>
      <p:sp>
        <p:nvSpPr>
          <p:cNvPr id="7" name="内容占位符 6"/>
          <p:cNvSpPr>
            <a:spLocks noGrp="1"/>
          </p:cNvSpPr>
          <p:nvPr>
            <p:ph idx="1"/>
            <p:custDataLst>
              <p:tags r:id="rId3"/>
            </p:custDataLst>
          </p:nvPr>
        </p:nvSpPr>
        <p:spPr>
          <a:xfrm>
            <a:off x="293370" y="770255"/>
            <a:ext cx="11489055" cy="3522345"/>
          </a:xfrm>
        </p:spPr>
        <p:txBody>
          <a:bodyPr>
            <a:noAutofit/>
          </a:bodyPr>
          <a:p>
            <a:pPr indent="0" algn="just" fontAlgn="auto">
              <a:lnSpc>
                <a:spcPct val="100000"/>
              </a:lnSpc>
              <a:spcBef>
                <a:spcPts val="0"/>
              </a:spcBef>
              <a:spcAft>
                <a:spcPts val="1000"/>
              </a:spcAft>
              <a:buNone/>
            </a:pPr>
            <a:r>
              <a:rPr lang="zh-CN" altLang="en-US" sz="2400" b="1" dirty="0">
                <a:solidFill>
                  <a:srgbClr val="FF0000"/>
                </a:solidFill>
                <a:latin typeface="宋体" panose="02010600030101010101" pitchFamily="2" charset="-122"/>
              </a:rPr>
              <a:t>（</a:t>
            </a:r>
            <a:r>
              <a:rPr lang="en-US" altLang="zh-CN" sz="2400" b="1" dirty="0">
                <a:solidFill>
                  <a:srgbClr val="FF0000"/>
                </a:solidFill>
                <a:latin typeface="宋体" panose="02010600030101010101" pitchFamily="2" charset="-122"/>
              </a:rPr>
              <a:t>2022</a:t>
            </a:r>
            <a:r>
              <a:rPr lang="zh-CN" altLang="en-US" sz="2400" b="1" dirty="0">
                <a:solidFill>
                  <a:srgbClr val="FF0000"/>
                </a:solidFill>
                <a:latin typeface="宋体" panose="02010600030101010101" pitchFamily="2" charset="-122"/>
              </a:rPr>
              <a:t>年新高考</a:t>
            </a:r>
            <a:r>
              <a:rPr lang="en-US" altLang="zh-CN" sz="2400" b="1" dirty="0">
                <a:solidFill>
                  <a:srgbClr val="FF0000"/>
                </a:solidFill>
                <a:latin typeface="宋体" panose="02010600030101010101" pitchFamily="2" charset="-122"/>
              </a:rPr>
              <a:t>I《</a:t>
            </a:r>
            <a:r>
              <a:rPr lang="zh-CN" altLang="en-US" sz="2400" b="1" dirty="0">
                <a:solidFill>
                  <a:srgbClr val="FF0000"/>
                </a:solidFill>
                <a:latin typeface="宋体" panose="02010600030101010101" pitchFamily="2" charset="-122"/>
              </a:rPr>
              <a:t>江上</a:t>
            </a:r>
            <a:r>
              <a:rPr lang="en-US" altLang="zh-CN" sz="2400" b="1" dirty="0">
                <a:solidFill>
                  <a:srgbClr val="FF0000"/>
                </a:solidFill>
                <a:latin typeface="宋体" panose="02010600030101010101" pitchFamily="2" charset="-122"/>
              </a:rPr>
              <a:t>》</a:t>
            </a:r>
            <a:r>
              <a:rPr lang="zh-CN" altLang="en-US" sz="2400" b="1" dirty="0">
                <a:solidFill>
                  <a:srgbClr val="FF0000"/>
                </a:solidFill>
                <a:latin typeface="宋体" panose="02010600030101010101" pitchFamily="2" charset="-122"/>
              </a:rPr>
              <a:t>）</a:t>
            </a:r>
            <a:endParaRPr lang="zh-CN" altLang="en-US" sz="2400" b="1" dirty="0">
              <a:solidFill>
                <a:srgbClr val="FF0000"/>
              </a:solidFill>
              <a:latin typeface="宋体" panose="02010600030101010101" pitchFamily="2" charset="-122"/>
            </a:endParaRPr>
          </a:p>
          <a:p>
            <a:pPr indent="0" algn="just" fontAlgn="auto">
              <a:lnSpc>
                <a:spcPct val="100000"/>
              </a:lnSpc>
              <a:spcBef>
                <a:spcPts val="0"/>
              </a:spcBef>
              <a:spcAft>
                <a:spcPts val="1000"/>
              </a:spcAft>
              <a:buNone/>
            </a:pPr>
            <a:r>
              <a:rPr sz="2400" b="1">
                <a:latin typeface="微软雅黑" panose="020B0503020204020204" charset="-122"/>
                <a:cs typeface="微软雅黑" panose="020B0503020204020204" charset="-122"/>
                <a:sym typeface="+mn-ea"/>
              </a:rPr>
              <a:t>9．渔夫拒剑是一段广为流传的历史故事，渔夫是一位义士，明知伍子胥身份而冒死救他渡江，拒剑之后，更为了消除伍于胥的疑虑而自尽。本文将渔夫改写为一个普通渔人，这一改写带来了怎样的文学效果？谈谈你的理解。（6分）</a:t>
            </a:r>
            <a:endParaRPr sz="2400" b="1">
              <a:latin typeface="微软雅黑" panose="020B0503020204020204" charset="-122"/>
              <a:cs typeface="微软雅黑" panose="020B0503020204020204" charset="-122"/>
              <a:sym typeface="+mn-ea"/>
            </a:endParaRPr>
          </a:p>
          <a:p>
            <a:pPr indent="0" algn="just" fontAlgn="auto">
              <a:lnSpc>
                <a:spcPct val="100000"/>
              </a:lnSpc>
              <a:spcBef>
                <a:spcPts val="0"/>
              </a:spcBef>
              <a:spcAft>
                <a:spcPts val="1000"/>
              </a:spcAft>
              <a:buNone/>
            </a:pPr>
            <a:r>
              <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①把渔夫改为无意施恩的普通人，更显出平凡人“恩惠”的博大；</a:t>
            </a:r>
            <a:endPar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0" algn="just" fontAlgn="auto">
              <a:lnSpc>
                <a:spcPct val="100000"/>
              </a:lnSpc>
              <a:spcBef>
                <a:spcPts val="0"/>
              </a:spcBef>
              <a:spcAft>
                <a:spcPts val="1000"/>
              </a:spcAft>
              <a:buNone/>
            </a:pPr>
            <a:r>
              <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②借渔夫来书写一个散淡处世的境界，与伍子胥的世界构成对比；</a:t>
            </a:r>
            <a:endPar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0" algn="just" fontAlgn="auto">
              <a:lnSpc>
                <a:spcPct val="100000"/>
              </a:lnSpc>
              <a:spcBef>
                <a:spcPts val="0"/>
              </a:spcBef>
              <a:spcAft>
                <a:spcPts val="1000"/>
              </a:spcAft>
              <a:buNone/>
            </a:pPr>
            <a:r>
              <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③放弃描述惊险的外部冲突，转向探究人物的内心冲突；</a:t>
            </a:r>
            <a:endPar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0" algn="just" fontAlgn="auto">
              <a:lnSpc>
                <a:spcPct val="100000"/>
              </a:lnSpc>
              <a:spcBef>
                <a:spcPts val="0"/>
              </a:spcBef>
              <a:spcAft>
                <a:spcPts val="1000"/>
              </a:spcAft>
              <a:buNone/>
            </a:pPr>
            <a:r>
              <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④使故事的传奇色彩有所减弱，而现实寓意则有所增强。</a:t>
            </a:r>
            <a:endParaRPr 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0" algn="just" fontAlgn="auto">
              <a:lnSpc>
                <a:spcPct val="100000"/>
              </a:lnSpc>
              <a:spcBef>
                <a:spcPts val="0"/>
              </a:spcBef>
              <a:spcAft>
                <a:spcPts val="1000"/>
              </a:spcAft>
              <a:buNone/>
            </a:pPr>
            <a:r>
              <a:rPr sz="3600" b="1" baseline="2000" dirty="0">
                <a:latin typeface="宋体" panose="02010600030101010101" pitchFamily="2" charset="-122"/>
                <a:cs typeface="宋体" panose="02010600030101010101" pitchFamily="2" charset="-122"/>
                <a:sym typeface="+mn-ea"/>
              </a:rPr>
              <a:t>问题设置</a:t>
            </a:r>
            <a:r>
              <a:rPr lang="zh-CN" sz="3600" b="1" baseline="2000" dirty="0">
                <a:latin typeface="宋体" panose="02010600030101010101" pitchFamily="2" charset="-122"/>
                <a:cs typeface="宋体" panose="02010600030101010101" pitchFamily="2" charset="-122"/>
                <a:sym typeface="+mn-ea"/>
              </a:rPr>
              <a:t>具有</a:t>
            </a:r>
            <a:r>
              <a:rPr lang="en-US" altLang="zh-CN" sz="3600" b="1" baseline="2000" dirty="0">
                <a:solidFill>
                  <a:srgbClr val="FF0000"/>
                </a:solidFill>
                <a:highlight>
                  <a:srgbClr val="FFFF00"/>
                </a:highlight>
                <a:latin typeface="宋体" panose="02010600030101010101" pitchFamily="2" charset="-122"/>
                <a:cs typeface="宋体" panose="02010600030101010101" pitchFamily="2" charset="-122"/>
                <a:sym typeface="+mn-ea"/>
              </a:rPr>
              <a:t>“</a:t>
            </a:r>
            <a:r>
              <a:rPr lang="zh-CN" altLang="en-US" sz="3600" b="1" baseline="2000" dirty="0">
                <a:solidFill>
                  <a:srgbClr val="FF0000"/>
                </a:solidFill>
                <a:highlight>
                  <a:srgbClr val="FFFF00"/>
                </a:highlight>
                <a:latin typeface="宋体" panose="02010600030101010101" pitchFamily="2" charset="-122"/>
                <a:cs typeface="宋体" panose="02010600030101010101" pitchFamily="2" charset="-122"/>
                <a:sym typeface="+mn-ea"/>
              </a:rPr>
              <a:t>综合性、全面性、概括性</a:t>
            </a:r>
            <a:r>
              <a:rPr lang="en-US" altLang="zh-CN" sz="3600" b="1" baseline="2000" dirty="0">
                <a:solidFill>
                  <a:srgbClr val="FF0000"/>
                </a:solidFill>
                <a:highlight>
                  <a:srgbClr val="FFFF00"/>
                </a:highlight>
                <a:latin typeface="宋体" panose="02010600030101010101" pitchFamily="2" charset="-122"/>
                <a:cs typeface="宋体" panose="02010600030101010101" pitchFamily="2" charset="-122"/>
                <a:sym typeface="+mn-ea"/>
              </a:rPr>
              <a:t>”</a:t>
            </a:r>
            <a:r>
              <a:rPr lang="zh-CN" sz="3600" b="1" spc="-30" baseline="2000" dirty="0">
                <a:latin typeface="宋体" panose="02010600030101010101" pitchFamily="2" charset="-122"/>
                <a:cs typeface="宋体" panose="02010600030101010101" pitchFamily="2" charset="-122"/>
                <a:sym typeface="+mn-ea"/>
              </a:rPr>
              <a:t>特点，更具</a:t>
            </a:r>
            <a:r>
              <a:rPr lang="en-US" altLang="zh-CN" sz="3600" b="1" spc="-30" baseline="2000" dirty="0">
                <a:solidFill>
                  <a:srgbClr val="FF0000"/>
                </a:solidFill>
                <a:highlight>
                  <a:srgbClr val="FFFF00"/>
                </a:highlight>
                <a:latin typeface="宋体" panose="02010600030101010101" pitchFamily="2" charset="-122"/>
                <a:cs typeface="宋体" panose="02010600030101010101" pitchFamily="2" charset="-122"/>
                <a:sym typeface="+mn-ea"/>
              </a:rPr>
              <a:t>“反套路化</a:t>
            </a:r>
            <a:r>
              <a:rPr lang="zh-CN" altLang="en-US" sz="3600" b="1" spc="-30" baseline="2000" dirty="0">
                <a:solidFill>
                  <a:srgbClr val="FF0000"/>
                </a:solidFill>
                <a:highlight>
                  <a:srgbClr val="FFFF00"/>
                </a:highlight>
                <a:latin typeface="宋体" panose="02010600030101010101" pitchFamily="2" charset="-122"/>
                <a:cs typeface="宋体" panose="02010600030101010101" pitchFamily="2" charset="-122"/>
                <a:sym typeface="+mn-ea"/>
              </a:rPr>
              <a:t>、</a:t>
            </a:r>
            <a:r>
              <a:rPr lang="en-US" altLang="zh-CN" sz="3600" b="1" spc="-30" baseline="2000" dirty="0">
                <a:solidFill>
                  <a:srgbClr val="FF0000"/>
                </a:solidFill>
                <a:highlight>
                  <a:srgbClr val="FFFF00"/>
                </a:highlight>
                <a:latin typeface="宋体" panose="02010600030101010101" pitchFamily="2" charset="-122"/>
                <a:cs typeface="宋体" panose="02010600030101010101" pitchFamily="2" charset="-122"/>
                <a:sym typeface="+mn-ea"/>
              </a:rPr>
              <a:t>陌生化”</a:t>
            </a:r>
            <a:r>
              <a:rPr lang="zh-CN" altLang="en-US" sz="3600" b="1" spc="-30" baseline="2000" dirty="0">
                <a:latin typeface="宋体" panose="02010600030101010101" pitchFamily="2" charset="-122"/>
                <a:cs typeface="宋体" panose="02010600030101010101" pitchFamily="2" charset="-122"/>
                <a:sym typeface="+mn-ea"/>
              </a:rPr>
              <a:t>特点</a:t>
            </a:r>
            <a:endParaRPr lang="zh-CN" altLang="en-US" sz="3600"/>
          </a:p>
          <a:p>
            <a:pPr indent="0" algn="just" fontAlgn="auto">
              <a:lnSpc>
                <a:spcPct val="100000"/>
              </a:lnSpc>
              <a:spcBef>
                <a:spcPts val="0"/>
              </a:spcBef>
              <a:spcAft>
                <a:spcPts val="1000"/>
              </a:spcAft>
              <a:buNone/>
            </a:pPr>
            <a:endParaRPr lang="zh-CN" altLang="en-US" sz="3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flipV="1">
            <a:off x="2664460" y="1275080"/>
            <a:ext cx="4596130" cy="138430"/>
          </a:xfrm>
          <a:prstGeom prst="rect">
            <a:avLst/>
          </a:prstGeom>
          <a:noFill/>
        </p:spPr>
        <p:txBody>
          <a:bodyPr wrap="square" rtlCol="0">
            <a:noAutofit/>
          </a:bodyPr>
          <a:p>
            <a:endParaRPr lang="zh-CN" altLang="en-US"/>
          </a:p>
        </p:txBody>
      </p:sp>
      <p:sp>
        <p:nvSpPr>
          <p:cNvPr id="6" name="文本框 5"/>
          <p:cNvSpPr txBox="1"/>
          <p:nvPr/>
        </p:nvSpPr>
        <p:spPr>
          <a:xfrm>
            <a:off x="3534410" y="1668145"/>
            <a:ext cx="4755515" cy="76200"/>
          </a:xfrm>
          <a:prstGeom prst="rect">
            <a:avLst/>
          </a:prstGeom>
          <a:noFill/>
        </p:spPr>
        <p:txBody>
          <a:bodyPr wrap="square" rtlCol="0">
            <a:noAutofit/>
          </a:bodyPr>
          <a:p>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p:sp>
        <p:nvSpPr>
          <p:cNvPr id="1048710" name="文本框 3"/>
          <p:cNvSpPr txBox="1"/>
          <p:nvPr>
            <p:custDataLst>
              <p:tags r:id="rId1"/>
            </p:custDataLst>
          </p:nvPr>
        </p:nvSpPr>
        <p:spPr>
          <a:xfrm>
            <a:off x="267335" y="111760"/>
            <a:ext cx="11410950" cy="829945"/>
          </a:xfrm>
          <a:prstGeom prst="rect">
            <a:avLst/>
          </a:prstGeom>
          <a:noFill/>
          <a:ln w="9525">
            <a:solidFill>
              <a:schemeClr val="accent1"/>
            </a:solidFill>
          </a:ln>
        </p:spPr>
        <p:txBody>
          <a:bodyPr wrap="square">
            <a:spAutoFit/>
          </a:bodyPr>
          <a:p>
            <a:pPr indent="0" algn="just"/>
            <a:r>
              <a:rPr lang="zh-CN" sz="2400" b="1">
                <a:solidFill>
                  <a:schemeClr val="tx1"/>
                </a:solidFill>
                <a:latin typeface="宋体" panose="02010600030101010101" pitchFamily="2" charset="-122"/>
                <a:cs typeface="宋体" panose="02010600030101010101" pitchFamily="2" charset="-122"/>
              </a:rPr>
              <a:t>9．小说中长途客车开始</a:t>
            </a:r>
            <a:r>
              <a:rPr lang="zh-CN" sz="2400" b="1">
                <a:solidFill>
                  <a:schemeClr val="tx1"/>
                </a:solidFill>
                <a:highlight>
                  <a:srgbClr val="00FFFF"/>
                </a:highlight>
                <a:latin typeface="宋体" panose="02010600030101010101" pitchFamily="2" charset="-122"/>
                <a:cs typeface="宋体" panose="02010600030101010101" pitchFamily="2" charset="-122"/>
              </a:rPr>
              <a:t>遍体鳞伤</a:t>
            </a:r>
            <a:r>
              <a:rPr lang="zh-CN" sz="2400" b="1">
                <a:solidFill>
                  <a:schemeClr val="tx1"/>
                </a:solidFill>
                <a:latin typeface="宋体" panose="02010600030101010101" pitchFamily="2" charset="-122"/>
                <a:cs typeface="宋体" panose="02010600030101010101" pitchFamily="2" charset="-122"/>
              </a:rPr>
              <a:t>，</a:t>
            </a:r>
            <a:r>
              <a:rPr lang="zh-CN" sz="2400" b="1">
                <a:solidFill>
                  <a:schemeClr val="tx1"/>
                </a:solidFill>
                <a:highlight>
                  <a:srgbClr val="00FFFF"/>
                </a:highlight>
                <a:latin typeface="宋体" panose="02010600030101010101" pitchFamily="2" charset="-122"/>
                <a:cs typeface="宋体" panose="02010600030101010101" pitchFamily="2" charset="-122"/>
              </a:rPr>
              <a:t>混乱不堪</a:t>
            </a:r>
            <a:r>
              <a:rPr lang="zh-CN" sz="2400" b="1">
                <a:solidFill>
                  <a:schemeClr val="tx1"/>
                </a:solidFill>
                <a:latin typeface="宋体" panose="02010600030101010101" pitchFamily="2" charset="-122"/>
                <a:cs typeface="宋体" panose="02010600030101010101" pitchFamily="2" charset="-122"/>
              </a:rPr>
              <a:t>，后来</a:t>
            </a:r>
            <a:r>
              <a:rPr lang="zh-CN" sz="2400" b="1">
                <a:solidFill>
                  <a:schemeClr val="tx1"/>
                </a:solidFill>
                <a:highlight>
                  <a:srgbClr val="00FF00"/>
                </a:highlight>
                <a:latin typeface="宋体" panose="02010600030101010101" pitchFamily="2" charset="-122"/>
                <a:cs typeface="宋体" panose="02010600030101010101" pitchFamily="2" charset="-122"/>
              </a:rPr>
              <a:t>秩序井然</a:t>
            </a:r>
            <a:r>
              <a:rPr lang="zh-CN" sz="2400" b="1">
                <a:solidFill>
                  <a:schemeClr val="tx1"/>
                </a:solidFill>
                <a:latin typeface="宋体" panose="02010600030101010101" pitchFamily="2" charset="-122"/>
                <a:cs typeface="宋体" panose="02010600030101010101" pitchFamily="2" charset="-122"/>
              </a:rPr>
              <a:t>，最终成功远行，这具有</a:t>
            </a:r>
            <a:r>
              <a:rPr lang="zh-CN" sz="2400" b="1">
                <a:solidFill>
                  <a:schemeClr val="tx1"/>
                </a:solidFill>
                <a:highlight>
                  <a:srgbClr val="FFFF00"/>
                </a:highlight>
                <a:latin typeface="宋体" panose="02010600030101010101" pitchFamily="2" charset="-122"/>
                <a:cs typeface="宋体" panose="02010600030101010101" pitchFamily="2" charset="-122"/>
              </a:rPr>
              <a:t>象征意味</a:t>
            </a:r>
            <a:r>
              <a:rPr lang="zh-CN" sz="2400" b="1">
                <a:solidFill>
                  <a:schemeClr val="tx1"/>
                </a:solidFill>
                <a:latin typeface="宋体" panose="02010600030101010101" pitchFamily="2" charset="-122"/>
                <a:cs typeface="宋体" panose="02010600030101010101" pitchFamily="2" charset="-122"/>
              </a:rPr>
              <a:t>。请谈谈你的理解。（6分）</a:t>
            </a:r>
            <a:endParaRPr lang="zh-CN" sz="2400" b="1">
              <a:solidFill>
                <a:schemeClr val="tx1"/>
              </a:solidFill>
              <a:latin typeface="宋体" panose="02010600030101010101" pitchFamily="2" charset="-122"/>
              <a:cs typeface="宋体" panose="02010600030101010101" pitchFamily="2" charset="-122"/>
            </a:endParaRPr>
          </a:p>
        </p:txBody>
      </p:sp>
      <p:sp>
        <p:nvSpPr>
          <p:cNvPr id="1048711" name="文本框 4"/>
          <p:cNvSpPr txBox="1"/>
          <p:nvPr/>
        </p:nvSpPr>
        <p:spPr>
          <a:xfrm>
            <a:off x="267335" y="1045210"/>
            <a:ext cx="11410950" cy="3338195"/>
          </a:xfrm>
          <a:prstGeom prst="rect">
            <a:avLst/>
          </a:prstGeom>
          <a:noFill/>
          <a:ln w="9525">
            <a:solidFill>
              <a:schemeClr val="accent1"/>
            </a:solidFill>
          </a:ln>
        </p:spPr>
        <p:txBody>
          <a:bodyPr wrap="square">
            <a:spAutoFit/>
            <a:scene3d>
              <a:camera prst="orthographicFront"/>
              <a:lightRig rig="threePt" dir="t"/>
            </a:scene3d>
          </a:bodyPr>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【参考答案】</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①客车遍体鳞伤，象征着过</a:t>
            </a:r>
            <a:r>
              <a:rPr lang="zh-CN"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去年代留下许多</a:t>
            </a:r>
            <a:r>
              <a:rPr lang="zh-CN" sz="2400">
                <a:solidFill>
                  <a:schemeClr val="tx1"/>
                </a:solidFill>
                <a:effectLst>
                  <a:outerShdw blurRad="38100" dist="19050" dir="2700000" algn="tl" rotWithShape="0">
                    <a:schemeClr val="dk1">
                      <a:alpha val="40000"/>
                    </a:schemeClr>
                  </a:outerShdw>
                </a:effectLst>
                <a:highlight>
                  <a:srgbClr val="00FFFF"/>
                </a:highlight>
                <a:latin typeface="宋体" panose="02010600030101010101" pitchFamily="2" charset="-122"/>
                <a:cs typeface="宋体" panose="02010600030101010101" pitchFamily="2" charset="-122"/>
              </a:rPr>
              <a:t>创伤和痛苦</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；客车混乱不堪，象征</a:t>
            </a:r>
            <a:r>
              <a:rPr lang="zh-CN"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时代变革引起种种</a:t>
            </a:r>
            <a:r>
              <a:rPr lang="zh-CN" sz="2400">
                <a:solidFill>
                  <a:schemeClr val="tx1"/>
                </a:solidFill>
                <a:effectLst>
                  <a:outerShdw blurRad="38100" dist="19050" dir="2700000" algn="tl" rotWithShape="0">
                    <a:schemeClr val="dk1">
                      <a:alpha val="40000"/>
                    </a:schemeClr>
                  </a:outerShdw>
                </a:effectLst>
                <a:highlight>
                  <a:srgbClr val="00FFFF"/>
                </a:highlight>
                <a:latin typeface="宋体" panose="02010600030101010101" pitchFamily="2" charset="-122"/>
                <a:cs typeface="宋体" panose="02010600030101010101" pitchFamily="2" charset="-122"/>
              </a:rPr>
              <a:t>矛盾和冲突</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②客车变得秩序井然，象征人们</a:t>
            </a:r>
            <a:r>
              <a:rPr lang="zh-CN"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有着共同的期待，能够</a:t>
            </a:r>
            <a:r>
              <a:rPr lang="zh-CN" sz="2400">
                <a:solidFill>
                  <a:schemeClr val="tx1"/>
                </a:solidFill>
                <a:effectLst>
                  <a:outerShdw blurRad="38100" dist="19050" dir="2700000" algn="tl" rotWithShape="0">
                    <a:schemeClr val="dk1">
                      <a:alpha val="40000"/>
                    </a:schemeClr>
                  </a:outerShdw>
                </a:effectLst>
                <a:highlight>
                  <a:srgbClr val="00FF00"/>
                </a:highlight>
                <a:latin typeface="宋体" panose="02010600030101010101" pitchFamily="2" charset="-122"/>
                <a:cs typeface="宋体" panose="02010600030101010101" pitchFamily="2" charset="-122"/>
              </a:rPr>
              <a:t>达成共识</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r>
              <a:rPr lang="zh-CN" sz="2400">
                <a:solidFill>
                  <a:schemeClr val="tx1"/>
                </a:solidFill>
                <a:effectLst>
                  <a:outerShdw blurRad="38100" dist="19050" dir="2700000" algn="tl" rotWithShape="0">
                    <a:schemeClr val="dk1">
                      <a:alpha val="40000"/>
                    </a:schemeClr>
                  </a:outerShdw>
                </a:effectLst>
                <a:highlight>
                  <a:srgbClr val="00FF00"/>
                </a:highlight>
                <a:latin typeface="宋体" panose="02010600030101010101" pitchFamily="2" charset="-122"/>
                <a:cs typeface="宋体" panose="02010600030101010101" pitchFamily="2" charset="-122"/>
              </a:rPr>
              <a:t>合力解决</a:t>
            </a:r>
            <a:r>
              <a:rPr lang="zh-CN"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变革中出现的</a:t>
            </a:r>
            <a:r>
              <a:rPr lang="zh-CN" sz="2400">
                <a:solidFill>
                  <a:schemeClr val="tx1"/>
                </a:solidFill>
                <a:effectLst>
                  <a:outerShdw blurRad="38100" dist="19050" dir="2700000" algn="tl" rotWithShape="0">
                    <a:schemeClr val="dk1">
                      <a:alpha val="40000"/>
                    </a:schemeClr>
                  </a:outerShdw>
                </a:effectLst>
                <a:highlight>
                  <a:srgbClr val="00FF00"/>
                </a:highlight>
                <a:latin typeface="宋体" panose="02010600030101010101" pitchFamily="2" charset="-122"/>
                <a:cs typeface="宋体" panose="02010600030101010101" pitchFamily="2" charset="-122"/>
              </a:rPr>
              <a:t>问题</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③客车成功远行，象征</a:t>
            </a:r>
            <a:r>
              <a:rPr lang="zh-CN"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在经历波折之后，社会将继续</a:t>
            </a:r>
            <a:r>
              <a:rPr lang="zh-CN" sz="2400">
                <a:solidFill>
                  <a:schemeClr val="tx1"/>
                </a:solidFill>
                <a:effectLst>
                  <a:outerShdw blurRad="38100" dist="19050" dir="2700000" algn="tl" rotWithShape="0">
                    <a:schemeClr val="dk1">
                      <a:alpha val="40000"/>
                    </a:schemeClr>
                  </a:outerShdw>
                </a:effectLst>
                <a:highlight>
                  <a:srgbClr val="FF00FF"/>
                </a:highlight>
                <a:latin typeface="宋体" panose="02010600030101010101" pitchFamily="2" charset="-122"/>
                <a:cs typeface="宋体" panose="02010600030101010101" pitchFamily="2" charset="-122"/>
              </a:rPr>
              <a:t>向前发展</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r>
              <a:rPr lang="zh-CN" sz="2400">
                <a:solidFill>
                  <a:schemeClr val="tx1"/>
                </a:solidFill>
                <a:effectLst>
                  <a:outerShdw blurRad="38100" dist="19050" dir="2700000" algn="tl" rotWithShape="0">
                    <a:schemeClr val="dk1">
                      <a:alpha val="40000"/>
                    </a:schemeClr>
                  </a:outerShdw>
                </a:effectLst>
                <a:highlight>
                  <a:srgbClr val="FFFF00"/>
                </a:highlight>
                <a:latin typeface="宋体" panose="02010600030101010101" pitchFamily="2" charset="-122"/>
                <a:cs typeface="宋体" panose="02010600030101010101" pitchFamily="2" charset="-122"/>
              </a:rPr>
              <a:t>人们将集体</a:t>
            </a:r>
            <a:r>
              <a:rPr lang="zh-CN" sz="2400">
                <a:solidFill>
                  <a:schemeClr val="tx1"/>
                </a:solidFill>
                <a:effectLst>
                  <a:outerShdw blurRad="38100" dist="19050" dir="2700000" algn="tl" rotWithShape="0">
                    <a:schemeClr val="dk1">
                      <a:alpha val="40000"/>
                    </a:schemeClr>
                  </a:outerShdw>
                </a:effectLst>
                <a:highlight>
                  <a:srgbClr val="FF00FF"/>
                </a:highlight>
                <a:latin typeface="宋体" panose="02010600030101010101" pitchFamily="2" charset="-122"/>
                <a:cs typeface="宋体" panose="02010600030101010101" pitchFamily="2" charset="-122"/>
              </a:rPr>
              <a:t>奔向美好的新生活</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indent="0" algn="just">
              <a:lnSpc>
                <a:spcPct val="110000"/>
              </a:lnSpc>
              <a:spcBef>
                <a:spcPts val="0"/>
              </a:spcBef>
              <a:spcAft>
                <a:spcPts val="0"/>
              </a:spcAft>
            </a:pP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[每点2分，答出其中三点即可。如有其他答案，只要言之成理，可酌情给分。] </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p:txBody>
      </p:sp>
      <p:sp>
        <p:nvSpPr>
          <p:cNvPr id="1048712" name="文本框 5"/>
          <p:cNvSpPr txBox="1"/>
          <p:nvPr/>
        </p:nvSpPr>
        <p:spPr>
          <a:xfrm>
            <a:off x="267335" y="4587240"/>
            <a:ext cx="11410950" cy="2306320"/>
          </a:xfrm>
          <a:prstGeom prst="rect">
            <a:avLst/>
          </a:prstGeom>
          <a:noFill/>
          <a:ln w="9525">
            <a:solidFill>
              <a:schemeClr val="accent1"/>
            </a:solidFill>
          </a:ln>
        </p:spPr>
        <p:txBody>
          <a:bodyPr wrap="square">
            <a:spAutoFit/>
          </a:bodyPr>
          <a:p>
            <a:pPr indent="0" algn="just">
              <a:lnSpc>
                <a:spcPct val="120000"/>
              </a:lnSpc>
              <a:spcBef>
                <a:spcPts val="0"/>
              </a:spcBef>
              <a:spcAft>
                <a:spcPts val="0"/>
              </a:spcAft>
            </a:pPr>
            <a:r>
              <a:rPr lang="zh-CN" sz="2400">
                <a:solidFill>
                  <a:srgbClr val="FF0000"/>
                </a:solidFill>
                <a:latin typeface="宋体" panose="02010600030101010101" pitchFamily="2" charset="-122"/>
                <a:cs typeface="宋体" panose="02010600030101010101" pitchFamily="2" charset="-122"/>
              </a:rPr>
              <a:t>【解析】“远行”意寓</a:t>
            </a:r>
            <a:r>
              <a:rPr lang="zh-CN" sz="2400">
                <a:solidFill>
                  <a:srgbClr val="FF0000"/>
                </a:solidFill>
                <a:highlight>
                  <a:srgbClr val="FFFF00"/>
                </a:highlight>
                <a:latin typeface="宋体" panose="02010600030101010101" pitchFamily="2" charset="-122"/>
                <a:cs typeface="宋体" panose="02010600030101010101" pitchFamily="2" charset="-122"/>
              </a:rPr>
              <a:t>屯子人走出生活地域探求外</a:t>
            </a:r>
            <a:r>
              <a:rPr lang="zh-CN" sz="2400">
                <a:solidFill>
                  <a:srgbClr val="FF0000"/>
                </a:solidFill>
                <a:highlight>
                  <a:srgbClr val="FFFF00"/>
                </a:highlight>
                <a:latin typeface="宋体" panose="02010600030101010101" pitchFamily="2" charset="-122"/>
                <a:cs typeface="宋体" panose="02010600030101010101" pitchFamily="2" charset="-122"/>
                <a:sym typeface="+mn-ea"/>
              </a:rPr>
              <a:t>面</a:t>
            </a:r>
            <a:r>
              <a:rPr lang="zh-CN" sz="2400">
                <a:solidFill>
                  <a:srgbClr val="FF0000"/>
                </a:solidFill>
                <a:highlight>
                  <a:srgbClr val="FFFF00"/>
                </a:highlight>
                <a:latin typeface="宋体" panose="02010600030101010101" pitchFamily="2" charset="-122"/>
                <a:cs typeface="宋体" panose="02010600030101010101" pitchFamily="2" charset="-122"/>
              </a:rPr>
              <a:t>的世界</a:t>
            </a:r>
            <a:r>
              <a:rPr lang="zh-CN" sz="2400">
                <a:solidFill>
                  <a:srgbClr val="FF0000"/>
                </a:solidFill>
                <a:latin typeface="宋体" panose="02010600030101010101" pitchFamily="2" charset="-122"/>
                <a:cs typeface="宋体" panose="02010600030101010101" pitchFamily="2" charset="-122"/>
              </a:rPr>
              <a:t>。客车是连接旧的生活与新的世界的媒介，具有象征意义。乘车远行的变化，反映人们</a:t>
            </a:r>
            <a:r>
              <a:rPr lang="zh-CN" sz="2400">
                <a:solidFill>
                  <a:srgbClr val="FF0000"/>
                </a:solidFill>
                <a:highlight>
                  <a:srgbClr val="FFFF00"/>
                </a:highlight>
                <a:latin typeface="宋体" panose="02010600030101010101" pitchFamily="2" charset="-122"/>
                <a:cs typeface="宋体" panose="02010600030101010101" pitchFamily="2" charset="-122"/>
              </a:rPr>
              <a:t>在变革时期的变化，以小见大</a:t>
            </a:r>
            <a:r>
              <a:rPr lang="zh-CN" sz="2400">
                <a:solidFill>
                  <a:srgbClr val="FF0000"/>
                </a:solidFill>
                <a:latin typeface="宋体" panose="02010600030101010101" pitchFamily="2" charset="-122"/>
                <a:cs typeface="宋体" panose="02010600030101010101" pitchFamily="2" charset="-122"/>
              </a:rPr>
              <a:t>。客车的伤痕、起初的混乱让人联想到</a:t>
            </a:r>
            <a:r>
              <a:rPr lang="zh-CN" sz="2400">
                <a:solidFill>
                  <a:srgbClr val="FF0000"/>
                </a:solidFill>
                <a:highlight>
                  <a:srgbClr val="FFFF00"/>
                </a:highlight>
                <a:latin typeface="宋体" panose="02010600030101010101" pitchFamily="2" charset="-122"/>
                <a:cs typeface="宋体" panose="02010600030101010101" pitchFamily="2" charset="-122"/>
              </a:rPr>
              <a:t>变革前后的种种创伤与冲突</a:t>
            </a:r>
            <a:r>
              <a:rPr lang="zh-CN" sz="2400">
                <a:solidFill>
                  <a:srgbClr val="FF0000"/>
                </a:solidFill>
                <a:latin typeface="宋体" panose="02010600030101010101" pitchFamily="2" charset="-122"/>
                <a:cs typeface="宋体" panose="02010600030101010101" pitchFamily="2" charset="-122"/>
              </a:rPr>
              <a:t>;混乱必然难以远行，有序才可通途，带头改变陋习，引领车上人相互帮助、协调共进，寓示</a:t>
            </a:r>
            <a:r>
              <a:rPr lang="zh-CN" sz="2400">
                <a:solidFill>
                  <a:srgbClr val="FF0000"/>
                </a:solidFill>
                <a:highlight>
                  <a:srgbClr val="FFFF00"/>
                </a:highlight>
                <a:latin typeface="宋体" panose="02010600030101010101" pitchFamily="2" charset="-122"/>
                <a:cs typeface="宋体" panose="02010600030101010101" pitchFamily="2" charset="-122"/>
              </a:rPr>
              <a:t>变革的力量和集体的向心力</a:t>
            </a:r>
            <a:r>
              <a:rPr lang="zh-CN" sz="2400">
                <a:solidFill>
                  <a:srgbClr val="FF0000"/>
                </a:solidFill>
                <a:latin typeface="宋体" panose="02010600030101010101" pitchFamily="2" charset="-122"/>
                <a:cs typeface="宋体" panose="02010600030101010101" pitchFamily="2" charset="-122"/>
              </a:rPr>
              <a:t>。</a:t>
            </a:r>
            <a:endParaRPr lang="zh-CN" sz="2400">
              <a:solidFill>
                <a:srgbClr val="FF00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712"/>
                                        </p:tgtEl>
                                        <p:attrNameLst>
                                          <p:attrName>style.visibility</p:attrName>
                                        </p:attrNameLst>
                                      </p:cBhvr>
                                      <p:to>
                                        <p:strVal val="visible"/>
                                      </p:to>
                                    </p:set>
                                    <p:animEffect transition="in" filter="wheel(1)">
                                      <p:cBhvr>
                                        <p:cTn id="7" dur="2000"/>
                                        <p:tgtEl>
                                          <p:spTgt spid="10487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48711"/>
                                        </p:tgtEl>
                                        <p:attrNameLst>
                                          <p:attrName>style.visibility</p:attrName>
                                        </p:attrNameLst>
                                      </p:cBhvr>
                                      <p:to>
                                        <p:strVal val="visible"/>
                                      </p:to>
                                    </p:set>
                                    <p:animEffect transition="in" filter="diamond(in)">
                                      <p:cBhvr>
                                        <p:cTn id="12" dur="2000"/>
                                        <p:tgtEl>
                                          <p:spTgt spid="1048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1" grpId="0" bldLvl="0" animBg="1"/>
      <p:bldP spid="104871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07671" y="405170"/>
            <a:ext cx="11489365" cy="2547894"/>
          </a:xfrm>
        </p:spPr>
        <p:txBody>
          <a:bodyPr>
            <a:normAutofit lnSpcReduction="10000"/>
          </a:bodyPr>
          <a:lstStyle/>
          <a:p>
            <a:pPr indent="0" algn="just" fontAlgn="auto">
              <a:lnSpc>
                <a:spcPct val="100000"/>
              </a:lnSpc>
              <a:spcAft>
                <a:spcPts val="1000"/>
              </a:spcAft>
              <a:buNone/>
            </a:pPr>
            <a:r>
              <a:rPr lang="zh-CN" altLang="en-US" sz="1945" b="1" dirty="0">
                <a:solidFill>
                  <a:srgbClr val="FF0000"/>
                </a:solidFill>
                <a:latin typeface="宋体" panose="02010600030101010101" pitchFamily="2" charset="-122"/>
              </a:rPr>
              <a:t>（</a:t>
            </a:r>
            <a:r>
              <a:rPr lang="en-US" altLang="zh-CN" sz="1945" b="1" dirty="0">
                <a:solidFill>
                  <a:srgbClr val="FF0000"/>
                </a:solidFill>
                <a:latin typeface="宋体" panose="02010600030101010101" pitchFamily="2" charset="-122"/>
              </a:rPr>
              <a:t>2021</a:t>
            </a:r>
            <a:r>
              <a:rPr lang="zh-CN" altLang="en-US" sz="1945" b="1" dirty="0">
                <a:solidFill>
                  <a:srgbClr val="FF0000"/>
                </a:solidFill>
                <a:latin typeface="宋体" panose="02010600030101010101" pitchFamily="2" charset="-122"/>
              </a:rPr>
              <a:t>年新高考</a:t>
            </a:r>
            <a:r>
              <a:rPr lang="en-US" altLang="zh-CN" sz="1945" b="1" dirty="0">
                <a:solidFill>
                  <a:srgbClr val="FF0000"/>
                </a:solidFill>
                <a:latin typeface="宋体" panose="02010600030101010101" pitchFamily="2" charset="-122"/>
              </a:rPr>
              <a:t>I《</a:t>
            </a:r>
            <a:r>
              <a:rPr lang="zh-CN" altLang="en-US" sz="1945" b="1" dirty="0">
                <a:solidFill>
                  <a:srgbClr val="FF0000"/>
                </a:solidFill>
                <a:latin typeface="宋体" panose="02010600030101010101" pitchFamily="2" charset="-122"/>
              </a:rPr>
              <a:t>石门阵</a:t>
            </a:r>
            <a:r>
              <a:rPr lang="en-US" altLang="zh-CN" sz="1945" b="1" dirty="0">
                <a:solidFill>
                  <a:srgbClr val="FF0000"/>
                </a:solidFill>
                <a:latin typeface="宋体" panose="02010600030101010101" pitchFamily="2" charset="-122"/>
              </a:rPr>
              <a:t>》</a:t>
            </a:r>
            <a:r>
              <a:rPr lang="zh-CN" altLang="en-US" sz="1945" b="1" dirty="0">
                <a:solidFill>
                  <a:srgbClr val="FF0000"/>
                </a:solidFill>
                <a:latin typeface="宋体" panose="02010600030101010101" pitchFamily="2" charset="-122"/>
              </a:rPr>
              <a:t>）</a:t>
            </a:r>
            <a:r>
              <a:rPr lang="en-US" altLang="zh-CN" sz="1945" b="1" dirty="0">
                <a:solidFill>
                  <a:srgbClr val="000000"/>
                </a:solidFill>
                <a:latin typeface="宋体" panose="02010600030101010101" pitchFamily="2" charset="-122"/>
              </a:rPr>
              <a:t>9. 小说中多次出现的“门”，</a:t>
            </a:r>
            <a:r>
              <a:rPr lang="en-US" altLang="zh-CN" sz="1945" b="1" dirty="0" err="1">
                <a:solidFill>
                  <a:srgbClr val="000000"/>
                </a:solidFill>
                <a:highlight>
                  <a:srgbClr val="FFFF00"/>
                </a:highlight>
                <a:latin typeface="宋体" panose="02010600030101010101" pitchFamily="2" charset="-122"/>
              </a:rPr>
              <a:t>在不同层面有不同含义</a:t>
            </a:r>
            <a:r>
              <a:rPr lang="en-US" altLang="zh-CN" sz="1945" b="1" dirty="0" err="1">
                <a:solidFill>
                  <a:srgbClr val="000000"/>
                </a:solidFill>
                <a:latin typeface="宋体" panose="02010600030101010101" pitchFamily="2" charset="-122"/>
              </a:rPr>
              <a:t>，请结合文本加以分析</a:t>
            </a:r>
            <a:r>
              <a:rPr lang="en-US" altLang="zh-CN" sz="1945" b="1" dirty="0">
                <a:solidFill>
                  <a:srgbClr val="000000"/>
                </a:solidFill>
                <a:latin typeface="宋体" panose="02010600030101010101" pitchFamily="2" charset="-122"/>
              </a:rPr>
              <a:t>。</a:t>
            </a:r>
            <a:endParaRPr lang="en-US" altLang="zh-CN" sz="1945" b="1" dirty="0">
              <a:solidFill>
                <a:srgbClr val="000000"/>
              </a:solidFill>
              <a:latin typeface="宋体" panose="02010600030101010101" pitchFamily="2" charset="-122"/>
            </a:endParaRPr>
          </a:p>
          <a:p>
            <a:pPr marL="0" indent="0" fontAlgn="auto">
              <a:lnSpc>
                <a:spcPct val="100000"/>
              </a:lnSpc>
              <a:spcBef>
                <a:spcPts val="0"/>
              </a:spcBef>
              <a:buNone/>
            </a:pPr>
            <a:r>
              <a:rPr lang="zh-CN" altLang="en-US" sz="1945" dirty="0">
                <a:solidFill>
                  <a:srgbClr val="FF0000"/>
                </a:solidFill>
                <a:latin typeface="宋体" panose="02010600030101010101" pitchFamily="2" charset="-122"/>
              </a:rPr>
              <a:t>【答案】 </a:t>
            </a:r>
            <a:r>
              <a:rPr lang="zh-CN" altLang="en-US" sz="1945" dirty="0">
                <a:solidFill>
                  <a:srgbClr val="002060"/>
                </a:solidFill>
              </a:rPr>
              <a:t>  </a:t>
            </a:r>
            <a:endParaRPr lang="zh-CN" altLang="en-US" sz="1945" dirty="0">
              <a:solidFill>
                <a:srgbClr val="002060"/>
              </a:solidFill>
            </a:endParaRPr>
          </a:p>
          <a:p>
            <a:pPr marL="0" indent="0" fontAlgn="auto">
              <a:lnSpc>
                <a:spcPct val="100000"/>
              </a:lnSpc>
              <a:spcBef>
                <a:spcPts val="0"/>
              </a:spcBef>
              <a:buNone/>
            </a:pPr>
            <a:r>
              <a:rPr lang="en-US" altLang="zh-CN" sz="1945" dirty="0">
                <a:solidFill>
                  <a:srgbClr val="C00000"/>
                </a:solidFill>
              </a:rPr>
              <a:t> </a:t>
            </a:r>
            <a:r>
              <a:rPr lang="zh-CN" altLang="zh-CN" sz="1945" dirty="0">
                <a:solidFill>
                  <a:srgbClr val="C00000"/>
                </a:solidFill>
              </a:rPr>
              <a:t>①</a:t>
            </a:r>
            <a:r>
              <a:rPr lang="zh-CN" altLang="zh-CN" sz="1945" dirty="0">
                <a:solidFill>
                  <a:srgbClr val="C00000"/>
                </a:solidFill>
                <a:highlight>
                  <a:srgbClr val="FFFF00"/>
                </a:highlight>
              </a:rPr>
              <a:t>现实生活中</a:t>
            </a:r>
            <a:r>
              <a:rPr lang="zh-CN" altLang="zh-CN" sz="1945" dirty="0">
                <a:solidFill>
                  <a:srgbClr val="C00000"/>
                </a:solidFill>
              </a:rPr>
              <a:t>的门是木头门，洪子店村民以砖头堵门；</a:t>
            </a:r>
            <a:endParaRPr lang="zh-CN" altLang="zh-CN" sz="1945" dirty="0">
              <a:solidFill>
                <a:srgbClr val="C00000"/>
              </a:solidFill>
            </a:endParaRPr>
          </a:p>
          <a:p>
            <a:pPr marL="0" indent="0" fontAlgn="auto">
              <a:lnSpc>
                <a:spcPct val="100000"/>
              </a:lnSpc>
              <a:spcBef>
                <a:spcPts val="0"/>
              </a:spcBef>
              <a:buNone/>
            </a:pPr>
            <a:r>
              <a:rPr lang="en-US" altLang="zh-CN" sz="1945" dirty="0">
                <a:solidFill>
                  <a:srgbClr val="C00000"/>
                </a:solidFill>
              </a:rPr>
              <a:t> </a:t>
            </a:r>
            <a:r>
              <a:rPr lang="zh-CN" altLang="zh-CN" sz="1945" dirty="0">
                <a:solidFill>
                  <a:srgbClr val="C00000"/>
                </a:solidFill>
              </a:rPr>
              <a:t>②</a:t>
            </a:r>
            <a:r>
              <a:rPr lang="zh-CN" altLang="zh-CN" sz="1945" dirty="0">
                <a:solidFill>
                  <a:srgbClr val="C00000"/>
                </a:solidFill>
                <a:highlight>
                  <a:srgbClr val="FFFF00"/>
                </a:highlight>
              </a:rPr>
              <a:t>在王木匠的故事加工中</a:t>
            </a:r>
            <a:r>
              <a:rPr lang="zh-CN" altLang="zh-CN" sz="1945" dirty="0">
                <a:solidFill>
                  <a:srgbClr val="C00000"/>
                </a:solidFill>
              </a:rPr>
              <a:t>，砖头门变成了“石头门”，战斗故事随之变成了传奇的“石门阵”；</a:t>
            </a:r>
            <a:endParaRPr lang="en-US" altLang="zh-CN" sz="1945" dirty="0">
              <a:solidFill>
                <a:srgbClr val="C00000"/>
              </a:solidFill>
            </a:endParaRPr>
          </a:p>
          <a:p>
            <a:pPr marL="0" indent="0" fontAlgn="auto">
              <a:lnSpc>
                <a:spcPct val="100000"/>
              </a:lnSpc>
              <a:spcBef>
                <a:spcPts val="0"/>
              </a:spcBef>
              <a:buNone/>
            </a:pPr>
            <a:r>
              <a:rPr lang="en-US" altLang="zh-CN" sz="1945" dirty="0">
                <a:solidFill>
                  <a:srgbClr val="C00000"/>
                </a:solidFill>
              </a:rPr>
              <a:t> </a:t>
            </a:r>
            <a:r>
              <a:rPr lang="zh-CN" altLang="zh-CN" sz="1945" dirty="0">
                <a:solidFill>
                  <a:srgbClr val="C00000"/>
                </a:solidFill>
              </a:rPr>
              <a:t>③</a:t>
            </a:r>
            <a:r>
              <a:rPr lang="zh-CN" altLang="zh-CN" sz="1945" dirty="0">
                <a:solidFill>
                  <a:srgbClr val="C00000"/>
                </a:solidFill>
                <a:highlight>
                  <a:srgbClr val="FFFF00"/>
                </a:highlight>
              </a:rPr>
              <a:t>王木匠从现实中明白了“守住了大门，不用关二门”的道理</a:t>
            </a:r>
            <a:r>
              <a:rPr lang="zh-CN" altLang="zh-CN" sz="1945" dirty="0">
                <a:solidFill>
                  <a:srgbClr val="C00000"/>
                </a:solidFill>
              </a:rPr>
              <a:t>，即只有保卫国门，才能守护家门，才有实现“夜不闭户”的希望。</a:t>
            </a:r>
            <a:endParaRPr lang="zh-CN" altLang="zh-CN" sz="1945" dirty="0">
              <a:solidFill>
                <a:srgbClr val="C00000"/>
              </a:solidFill>
            </a:endParaRPr>
          </a:p>
        </p:txBody>
      </p:sp>
      <p:sp>
        <p:nvSpPr>
          <p:cNvPr id="5" name="流程图: 过程 4"/>
          <p:cNvSpPr/>
          <p:nvPr/>
        </p:nvSpPr>
        <p:spPr>
          <a:xfrm>
            <a:off x="293674" y="412292"/>
            <a:ext cx="11632982" cy="2442240"/>
          </a:xfrm>
          <a:prstGeom prst="flowChartProcess">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45487" rtlCol="0" anchor="ctr"/>
          <a:lstStyle/>
          <a:p>
            <a:pPr algn="ctr"/>
            <a:endParaRPr lang="zh-CN" altLang="en-US" sz="2295">
              <a:solidFill>
                <a:prstClr val="white"/>
              </a:solidFill>
            </a:endParaRPr>
          </a:p>
        </p:txBody>
      </p:sp>
      <p:sp>
        <p:nvSpPr>
          <p:cNvPr id="6" name="流程图: 过程 5"/>
          <p:cNvSpPr/>
          <p:nvPr/>
        </p:nvSpPr>
        <p:spPr>
          <a:xfrm>
            <a:off x="337614" y="3020025"/>
            <a:ext cx="11632982" cy="3589981"/>
          </a:xfrm>
          <a:prstGeom prst="flowChartProcess">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45487" rtlCol="0" anchor="ctr"/>
          <a:lstStyle/>
          <a:p>
            <a:pPr algn="ctr"/>
            <a:endParaRPr lang="zh-CN" altLang="en-US" sz="2295">
              <a:solidFill>
                <a:prstClr val="white"/>
              </a:solidFill>
            </a:endParaRPr>
          </a:p>
        </p:txBody>
      </p:sp>
      <p:sp>
        <p:nvSpPr>
          <p:cNvPr id="14" name="文本框 13"/>
          <p:cNvSpPr txBox="1"/>
          <p:nvPr/>
        </p:nvSpPr>
        <p:spPr>
          <a:xfrm>
            <a:off x="378073" y="3208334"/>
            <a:ext cx="11464184" cy="2861310"/>
          </a:xfrm>
          <a:prstGeom prst="rect">
            <a:avLst/>
          </a:prstGeom>
          <a:noFill/>
        </p:spPr>
        <p:txBody>
          <a:bodyPr wrap="square">
            <a:spAutoFit/>
          </a:bodyPr>
          <a:lstStyle/>
          <a:p>
            <a:pPr algn="just">
              <a:buNone/>
            </a:pPr>
            <a:r>
              <a:rPr lang="zh-CN" altLang="en-US" sz="1800" dirty="0">
                <a:solidFill>
                  <a:srgbClr val="FF0000"/>
                </a:solidFill>
                <a:latin typeface="宋体" panose="02010600030101010101" pitchFamily="2" charset="-122"/>
                <a:cs typeface="宋体" panose="02010600030101010101" pitchFamily="2" charset="-122"/>
              </a:rPr>
              <a:t>本题考查物象的内涵，是对审美与鉴赏能力的考查。</a:t>
            </a:r>
            <a:endParaRPr lang="zh-CN" altLang="en-US" sz="1800" dirty="0">
              <a:solidFill>
                <a:srgbClr val="FF0000"/>
              </a:solidFill>
              <a:latin typeface="宋体" panose="02010600030101010101" pitchFamily="2" charset="-122"/>
              <a:cs typeface="宋体" panose="02010600030101010101" pitchFamily="2" charset="-122"/>
            </a:endParaRPr>
          </a:p>
          <a:p>
            <a:pPr algn="just">
              <a:buNone/>
            </a:pPr>
            <a:r>
              <a:rPr lang="zh-CN" altLang="en-US" sz="1800" dirty="0">
                <a:solidFill>
                  <a:srgbClr val="FF0000"/>
                </a:solidFill>
                <a:latin typeface="宋体" panose="02010600030101010101" pitchFamily="2" charset="-122"/>
                <a:cs typeface="宋体" panose="02010600030101010101" pitchFamily="2" charset="-122"/>
              </a:rPr>
              <a:t>    首先在文本中找出有“门”的句子，结合语境，具体分析“门”的不同含义。</a:t>
            </a:r>
            <a:endParaRPr lang="zh-CN" altLang="en-US" sz="1800" dirty="0">
              <a:solidFill>
                <a:srgbClr val="FF0000"/>
              </a:solidFill>
              <a:latin typeface="宋体" panose="02010600030101010101" pitchFamily="2" charset="-122"/>
              <a:cs typeface="宋体" panose="02010600030101010101" pitchFamily="2" charset="-122"/>
            </a:endParaRPr>
          </a:p>
          <a:p>
            <a:pPr algn="just">
              <a:buNone/>
            </a:pPr>
            <a:r>
              <a:rPr lang="zh-CN" altLang="en-US" sz="1800" dirty="0">
                <a:solidFill>
                  <a:srgbClr val="FF0000"/>
                </a:solidFill>
                <a:latin typeface="宋体" panose="02010600030101010101" pitchFamily="2" charset="-122"/>
                <a:cs typeface="宋体" panose="02010600030101010101" pitchFamily="2" charset="-122"/>
              </a:rPr>
              <a:t>第一个“门”（故事中的门）：“不过，老王，门是用砖头堵的”“那有什么关系，石头门说起来好听一点，只要不是木头门”“向左看：石头门。向右看：石头门。石头门。石头门。石头门”，显然这里的“门”是老百姓抗击日本鬼子时摆的“石门阵”，通过“石门阵”展现了老百姓抗日的智慧和决心；</a:t>
            </a:r>
            <a:endParaRPr lang="zh-CN" altLang="en-US" sz="1800" dirty="0">
              <a:solidFill>
                <a:srgbClr val="FF0000"/>
              </a:solidFill>
              <a:latin typeface="宋体" panose="02010600030101010101" pitchFamily="2" charset="-122"/>
              <a:cs typeface="宋体" panose="02010600030101010101" pitchFamily="2" charset="-122"/>
            </a:endParaRPr>
          </a:p>
          <a:p>
            <a:pPr algn="just">
              <a:buNone/>
            </a:pPr>
            <a:r>
              <a:rPr lang="zh-CN" altLang="en-US" sz="1800" dirty="0">
                <a:solidFill>
                  <a:srgbClr val="FF0000"/>
                </a:solidFill>
                <a:latin typeface="宋体" panose="02010600030101010101" pitchFamily="2" charset="-122"/>
                <a:cs typeface="宋体" panose="02010600030101010101" pitchFamily="2" charset="-122"/>
              </a:rPr>
              <a:t>    第二个“门”（精神层面的门“国门”“家门”）。“我老王一年来明白了一个道理：守住了大门，不用关二门”。这里的“大门”指的是“国门”，“二门”指的是“老百姓自家的门”。也就是国家强大了，守护住了国门，没有人敢来侵略，那么老百姓就不需要关自家的门。</a:t>
            </a:r>
            <a:endParaRPr lang="zh-CN" altLang="en-US" sz="1800" dirty="0">
              <a:solidFill>
                <a:srgbClr val="FF0000"/>
              </a:solidFill>
              <a:latin typeface="宋体" panose="02010600030101010101" pitchFamily="2" charset="-122"/>
              <a:cs typeface="宋体" panose="02010600030101010101" pitchFamily="2" charset="-122"/>
            </a:endParaRPr>
          </a:p>
          <a:p>
            <a:pPr algn="just">
              <a:buNone/>
            </a:pPr>
            <a:r>
              <a:rPr lang="zh-CN" altLang="en-US" sz="1800" dirty="0">
                <a:solidFill>
                  <a:srgbClr val="FF0000"/>
                </a:solidFill>
                <a:latin typeface="宋体" panose="02010600030101010101" pitchFamily="2" charset="-122"/>
                <a:cs typeface="宋体" panose="02010600030101010101" pitchFamily="2" charset="-122"/>
              </a:rPr>
              <a:t>    第三个“门”是现实中的木门。“只要不是木头门就行了。木头门烧得开。上次苏家峪不是给门板都烧光了。洪子店也烧去了许多。”现实中木门容易被烧毁。</a:t>
            </a:r>
            <a:endParaRPr lang="zh-CN" altLang="en-US" sz="1800" dirty="0">
              <a:solidFill>
                <a:srgbClr val="FF0000"/>
              </a:solidFill>
              <a:latin typeface="宋体" panose="02010600030101010101" pitchFamily="2" charset="-122"/>
              <a:cs typeface="宋体" panose="02010600030101010101" pitchFamily="2" charset="-122"/>
            </a:endParaRPr>
          </a:p>
        </p:txBody>
      </p:sp>
      <p:sp>
        <p:nvSpPr>
          <p:cNvPr id="13" name="圆角矩形 12"/>
          <p:cNvSpPr/>
          <p:nvPr/>
        </p:nvSpPr>
        <p:spPr>
          <a:xfrm>
            <a:off x="407939" y="79821"/>
            <a:ext cx="1148937" cy="33205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0991" tIns="45487" rIns="90991" bIns="107700" rtlCol="0" anchor="ctr"/>
          <a:lstStyle/>
          <a:p>
            <a:pPr algn="ctr"/>
            <a:r>
              <a:rPr lang="zh-CN" altLang="en-US" sz="1795" dirty="0" smtClean="0">
                <a:solidFill>
                  <a:schemeClr val="bg1"/>
                </a:solidFill>
                <a:latin typeface="仿宋" panose="02010609060101010101" pitchFamily="49" charset="-122"/>
                <a:ea typeface="仿宋" panose="02010609060101010101" pitchFamily="49" charset="-122"/>
              </a:rPr>
              <a:t>高考链接</a:t>
            </a:r>
            <a:endParaRPr lang="zh-CN" altLang="en-US" sz="1795" dirty="0">
              <a:solidFill>
                <a:schemeClr val="bg1"/>
              </a:solidFill>
              <a:latin typeface="仿宋" panose="02010609060101010101" pitchFamily="49" charset="-122"/>
              <a:ea typeface="仿宋" panose="02010609060101010101" pitchFamily="49"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77253" y="6324899"/>
            <a:ext cx="553654" cy="4982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p:sp>
        <p:nvSpPr>
          <p:cNvPr id="1048696" name="文本框 13"/>
          <p:cNvSpPr txBox="1"/>
          <p:nvPr>
            <p:custDataLst>
              <p:tags r:id="rId1"/>
            </p:custDataLst>
          </p:nvPr>
        </p:nvSpPr>
        <p:spPr>
          <a:xfrm>
            <a:off x="667385" y="393700"/>
            <a:ext cx="9779000" cy="645160"/>
          </a:xfrm>
          <a:prstGeom prst="rect">
            <a:avLst/>
          </a:prstGeom>
          <a:noFill/>
          <a:ln>
            <a:noFill/>
          </a:ln>
        </p:spPr>
        <p:txBody>
          <a:bodyPr wrap="square" rtlCol="0">
            <a:spAutoFit/>
          </a:bodyPr>
          <a:p>
            <a:pPr algn="l"/>
            <a:r>
              <a:rPr lang="zh-CN" altLang="en-US" sz="3600" b="1">
                <a:solidFill>
                  <a:srgbClr val="C00000"/>
                </a:solidFill>
                <a:ea typeface="黑体" panose="02010609060101010101" charset="-122"/>
              </a:rPr>
              <a:t>文学类文本阅读备考思考（主要针对小说文本）</a:t>
            </a:r>
            <a:endParaRPr lang="zh-CN" altLang="en-US" sz="3600" b="1">
              <a:solidFill>
                <a:srgbClr val="C00000"/>
              </a:solidFill>
              <a:ea typeface="黑体" panose="02010609060101010101" charset="-122"/>
            </a:endParaRPr>
          </a:p>
        </p:txBody>
      </p:sp>
      <p:sp>
        <p:nvSpPr>
          <p:cNvPr id="3" name="object 2"/>
          <p:cNvSpPr txBox="1"/>
          <p:nvPr>
            <p:custDataLst>
              <p:tags r:id="rId2"/>
            </p:custDataLst>
          </p:nvPr>
        </p:nvSpPr>
        <p:spPr>
          <a:xfrm>
            <a:off x="119380" y="1038860"/>
            <a:ext cx="11936095" cy="4972685"/>
          </a:xfrm>
          <a:prstGeom prst="rect">
            <a:avLst/>
          </a:prstGeom>
        </p:spPr>
        <p:txBody>
          <a:bodyPr vert="horz" wrap="square" lIns="0" tIns="225982" rIns="0" bIns="0" rtlCol="0">
            <a:noAutofit/>
          </a:bodyPr>
          <a:p>
            <a:pPr marL="224790" indent="0" defTabSz="914400" fontAlgn="auto">
              <a:lnSpc>
                <a:spcPts val="2400"/>
              </a:lnSpc>
              <a:spcBef>
                <a:spcPts val="1700"/>
              </a:spcBef>
              <a:spcAft>
                <a:spcPts val="0"/>
              </a:spcAft>
              <a:buClr>
                <a:srgbClr val="000000"/>
              </a:buClr>
              <a:buNone/>
              <a:tabLst>
                <a:tab pos="651510" algn="l"/>
              </a:tabLst>
            </a:pP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心中有</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纲</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，熟悉四大语文学科核心素养</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（语言建构和运用、思维发展与提升、审美鉴赏与创造、文化传承与理解</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），研读</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18</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个任务群中有关文学类的任务群（任务群</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en-US" altLang="zh-CN" sz="2400" b="1" dirty="0">
                <a:solidFill>
                  <a:schemeClr val="tx1"/>
                </a:solidFill>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highlight>
                  <a:srgbClr val="FFFF00"/>
                </a:highlight>
                <a:latin typeface="宋体" panose="02010600030101010101" pitchFamily="2" charset="-122"/>
                <a:ea typeface="宋体" panose="02010600030101010101" pitchFamily="2" charset="-122"/>
                <a:cs typeface="宋体" panose="02010600030101010101" pitchFamily="2" charset="-122"/>
              </a:rPr>
              <a:t>文学阅读与写作</a:t>
            </a:r>
            <a:r>
              <a:rPr lang="en-US" altLang="zh-CN" sz="2400" b="1" dirty="0">
                <a:solidFill>
                  <a:schemeClr val="tx1"/>
                </a:solidFill>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任务群</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9</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中国革命传统作品研习</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任务群</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10</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中国现当代作家作品研习</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任务群</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11</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外国作家作品研习</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任务群</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15</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中国革命传统作品专题研讨</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任务群</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16</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中国现当代作家作品作品专题研讨</a:t>
            </a:r>
            <a:r>
              <a:rPr lang="en-US" altLang="zh-CN" sz="2400" b="1" dirty="0">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24790" indent="0" defTabSz="914400" fontAlgn="auto">
              <a:lnSpc>
                <a:spcPts val="2400"/>
              </a:lnSpc>
              <a:spcBef>
                <a:spcPts val="1700"/>
              </a:spcBef>
              <a:spcAft>
                <a:spcPts val="0"/>
              </a:spcAft>
              <a:buClr>
                <a:srgbClr val="000000"/>
              </a:buClr>
              <a:buNone/>
              <a:tabLst>
                <a:tab pos="651510" algn="l"/>
              </a:tabLst>
            </a:pP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落实好传统的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必备小说常识</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，最好画</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思维导图</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，形成</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体系</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224790" indent="0" defTabSz="914400" fontAlgn="auto">
              <a:lnSpc>
                <a:spcPts val="2400"/>
              </a:lnSpc>
              <a:spcBef>
                <a:spcPts val="1700"/>
              </a:spcBef>
              <a:spcAft>
                <a:spcPts val="0"/>
              </a:spcAft>
              <a:buClr>
                <a:srgbClr val="000000"/>
              </a:buClr>
              <a:buNone/>
              <a:tabLst>
                <a:tab pos="651510" algn="l"/>
              </a:tabLst>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加强</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叙事学知识</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的复习，</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合理利用</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《外国小说欣赏》</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教材</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24790" indent="0" defTabSz="914400" fontAlgn="auto">
              <a:lnSpc>
                <a:spcPts val="2400"/>
              </a:lnSpc>
              <a:spcBef>
                <a:spcPts val="1700"/>
              </a:spcBef>
              <a:spcAft>
                <a:spcPts val="0"/>
              </a:spcAft>
              <a:buClr>
                <a:srgbClr val="000000"/>
              </a:buClr>
              <a:buNone/>
              <a:tabLst>
                <a:tab pos="651510" algn="l"/>
              </a:tabLst>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关注</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风格多样化</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的小说特点（</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散文化小说</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的特点是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淡化情节、虚化人物、营造意境、突出情调</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把握各类小说（如意识流小说、荒诞派小说、反讽类小说）的叙事和抒情特点。</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24790" indent="0" defTabSz="914400" fontAlgn="auto">
              <a:lnSpc>
                <a:spcPts val="2400"/>
              </a:lnSpc>
              <a:spcBef>
                <a:spcPts val="1700"/>
              </a:spcBef>
              <a:spcAft>
                <a:spcPts val="0"/>
              </a:spcAft>
              <a:buClr>
                <a:srgbClr val="000000"/>
              </a:buClr>
              <a:buNone/>
              <a:tabLst>
                <a:tab pos="651510" algn="l"/>
              </a:tabLst>
            </a:pP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加强</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双文本阅读（群文阅读）</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类型的训练（</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2021</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新高考Ⅱ卷、</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2022</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年全国甲卷都出现过）。</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24790" indent="0" defTabSz="914400" fontAlgn="auto">
              <a:lnSpc>
                <a:spcPts val="2400"/>
              </a:lnSpc>
              <a:spcBef>
                <a:spcPts val="1700"/>
              </a:spcBef>
              <a:spcAft>
                <a:spcPts val="0"/>
              </a:spcAft>
              <a:buClr>
                <a:srgbClr val="000000"/>
              </a:buClr>
              <a:buNone/>
              <a:tabLst>
                <a:tab pos="651510" algn="l"/>
              </a:tabLst>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加强</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情境化、陌生化题型</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的训练。</a:t>
            </a:r>
            <a:r>
              <a:rPr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注重训练</a:t>
            </a:r>
            <a:r>
              <a:rPr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探究能力、推断能力</a:t>
            </a:r>
            <a:r>
              <a:rPr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及</a:t>
            </a:r>
            <a:r>
              <a:rPr 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文学欣赏、文学鉴赏</a:t>
            </a:r>
            <a:r>
              <a:rPr 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等能力。</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224790" indent="0" defTabSz="0">
              <a:lnSpc>
                <a:spcPct val="100000"/>
              </a:lnSpc>
              <a:spcBef>
                <a:spcPts val="1780"/>
              </a:spcBef>
              <a:buClr>
                <a:srgbClr val="000000"/>
              </a:buClr>
              <a:buNone/>
              <a:tabLst>
                <a:tab pos="651510" algn="l"/>
              </a:tabLst>
            </a:pP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2700" marR="655955" indent="0" defTabSz="0">
              <a:lnSpc>
                <a:spcPct val="150000"/>
              </a:lnSpc>
              <a:buNone/>
              <a:tabLst>
                <a:tab pos="757555" algn="l"/>
              </a:tabLst>
            </a:pPr>
            <a:endParaRPr lang="zh-CN" sz="2400">
              <a:latin typeface="微软雅黑" panose="020B0503020204020204" charset="-122"/>
              <a:cs typeface="微软雅黑" panose="020B0503020204020204" charset="-122"/>
            </a:endParaRPr>
          </a:p>
          <a:p>
            <a:pPr marL="12700" marR="655955" indent="318135" defTabSz="0">
              <a:lnSpc>
                <a:spcPct val="150000"/>
              </a:lnSpc>
              <a:buAutoNum type="arabicPeriod"/>
              <a:tabLst>
                <a:tab pos="757555" algn="l"/>
              </a:tabLst>
            </a:pPr>
            <a:endParaRPr lang="zh-CN" sz="2400">
              <a:latin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稻壳优创意 1"/>
          <p:cNvGrpSpPr/>
          <p:nvPr/>
        </p:nvGrpSpPr>
        <p:grpSpPr>
          <a:xfrm>
            <a:off x="804170" y="1532988"/>
            <a:ext cx="2160472" cy="2146985"/>
            <a:chOff x="1693" y="4556"/>
            <a:chExt cx="3418" cy="3397"/>
          </a:xfrm>
        </p:grpSpPr>
        <p:cxnSp>
          <p:nvCxnSpPr>
            <p:cNvPr id="4" name="稻壳优创意 1-1"/>
            <p:cNvCxnSpPr/>
            <p:nvPr>
              <p:custDataLst>
                <p:tags r:id="rId1"/>
              </p:custDataLst>
            </p:nvPr>
          </p:nvCxnSpPr>
          <p:spPr>
            <a:xfrm>
              <a:off x="2907" y="5268"/>
              <a:ext cx="0" cy="2608"/>
            </a:xfrm>
            <a:prstGeom prst="line">
              <a:avLst/>
            </a:prstGeom>
            <a:noFill/>
            <a:ln w="9525" cap="flat" cmpd="sng" algn="ctr">
              <a:solidFill>
                <a:srgbClr val="002060"/>
              </a:solidFill>
              <a:prstDash val="solid"/>
            </a:ln>
            <a:effectLst/>
          </p:spPr>
        </p:cxnSp>
        <p:grpSp>
          <p:nvGrpSpPr>
            <p:cNvPr id="5" name="组合 4"/>
            <p:cNvGrpSpPr/>
            <p:nvPr/>
          </p:nvGrpSpPr>
          <p:grpSpPr>
            <a:xfrm>
              <a:off x="1693" y="4556"/>
              <a:ext cx="3418" cy="3397"/>
              <a:chOff x="1693" y="4556"/>
              <a:chExt cx="3418" cy="3397"/>
            </a:xfrm>
          </p:grpSpPr>
          <p:grpSp>
            <p:nvGrpSpPr>
              <p:cNvPr id="6" name="组合 5"/>
              <p:cNvGrpSpPr/>
              <p:nvPr/>
            </p:nvGrpSpPr>
            <p:grpSpPr>
              <a:xfrm>
                <a:off x="1693" y="4556"/>
                <a:ext cx="3418" cy="767"/>
                <a:chOff x="1693" y="4930"/>
                <a:chExt cx="3418" cy="767"/>
              </a:xfrm>
            </p:grpSpPr>
            <p:sp>
              <p:nvSpPr>
                <p:cNvPr id="10" name="稻壳优创意 1-2"/>
                <p:cNvSpPr/>
                <p:nvPr>
                  <p:custDataLst>
                    <p:tags r:id="rId2"/>
                  </p:custDataLst>
                </p:nvPr>
              </p:nvSpPr>
              <p:spPr>
                <a:xfrm>
                  <a:off x="1693" y="4930"/>
                  <a:ext cx="2428" cy="767"/>
                </a:xfrm>
                <a:prstGeom prst="roundRect">
                  <a:avLst>
                    <a:gd name="adj" fmla="val 50000"/>
                  </a:avLst>
                </a:prstGeom>
                <a:solidFill>
                  <a:srgbClr val="D9D9D9"/>
                </a:solidFill>
              </p:spPr>
              <p:txBody>
                <a:bodyPr wrap="square" rtlCol="0" anchor="ctr" anchorCtr="1">
                  <a:noAutofit/>
                </a:bodyPr>
                <a:lstStyle/>
                <a:p>
                  <a:pPr algn="ctr" defTabSz="912495">
                    <a:defRPr/>
                  </a:pPr>
                  <a:r>
                    <a:rPr lang="zh-CN" altLang="en-US" sz="1990" dirty="0">
                      <a:latin typeface="汉仪雅酷黑 65W" panose="020B0604020202020204" charset="-122"/>
                      <a:ea typeface="汉仪雅酷黑 65W" panose="020B0604020202020204" charset="-122"/>
                      <a:cs typeface="汉仪雅酷黑 65W" panose="020B0604020202020204" charset="-122"/>
                      <a:sym typeface="+mn-ea"/>
                    </a:rPr>
                    <a:t>材料出处</a:t>
                  </a:r>
                  <a:endParaRPr lang="zh-CN" altLang="en-US" sz="1990" dirty="0">
                    <a:latin typeface="汉仪雅酷黑 65W" panose="020B0604020202020204" charset="-122"/>
                    <a:ea typeface="汉仪雅酷黑 65W" panose="020B0604020202020204" charset="-122"/>
                    <a:cs typeface="汉仪雅酷黑 65W" panose="020B0604020202020204" charset="-122"/>
                    <a:sym typeface="+mn-ea"/>
                  </a:endParaRPr>
                </a:p>
              </p:txBody>
            </p:sp>
            <p:sp>
              <p:nvSpPr>
                <p:cNvPr id="11" name="稻壳优创意 1-3"/>
                <p:cNvSpPr/>
                <p:nvPr>
                  <p:custDataLst>
                    <p:tags r:id="rId3"/>
                  </p:custDataLst>
                </p:nvPr>
              </p:nvSpPr>
              <p:spPr>
                <a:xfrm>
                  <a:off x="4609" y="5079"/>
                  <a:ext cx="502" cy="468"/>
                </a:xfrm>
                <a:prstGeom prst="chevron">
                  <a:avLst/>
                </a:prstGeom>
                <a:solidFill>
                  <a:srgbClr val="D9D9D9"/>
                </a:solidFill>
                <a:ln w="25400" cap="flat" cmpd="sng" algn="ctr">
                  <a:noFill/>
                  <a:prstDash val="solid"/>
                </a:ln>
                <a:effectLst/>
              </p:spPr>
              <p:txBody>
                <a:bodyPr rtlCol="0" anchor="ctr"/>
                <a:lstStyle/>
                <a:p>
                  <a:pPr algn="ctr" defTabSz="912495">
                    <a:defRPr/>
                  </a:pPr>
                  <a:endParaRPr lang="zh-CN" altLang="en-US" sz="1790">
                    <a:solidFill>
                      <a:prstClr val="black"/>
                    </a:solidFill>
                    <a:latin typeface="汉仪雅酷黑 85W" panose="020B0904020202020204" charset="-122"/>
                    <a:ea typeface="汉仪正圆-55W" panose="00020600040101010101" pitchFamily="18" charset="-122"/>
                    <a:cs typeface="汉仪正圆-55W" panose="00020600040101010101" pitchFamily="18" charset="-122"/>
                    <a:sym typeface="汉仪雅酷黑 85W" panose="020B0904020202020204" charset="-122"/>
                  </a:endParaRPr>
                </a:p>
              </p:txBody>
            </p:sp>
          </p:grpSp>
          <p:grpSp>
            <p:nvGrpSpPr>
              <p:cNvPr id="7" name="组合 6"/>
              <p:cNvGrpSpPr/>
              <p:nvPr/>
            </p:nvGrpSpPr>
            <p:grpSpPr>
              <a:xfrm>
                <a:off x="1693" y="7186"/>
                <a:ext cx="3418" cy="767"/>
                <a:chOff x="1693" y="4722"/>
                <a:chExt cx="3418" cy="767"/>
              </a:xfrm>
            </p:grpSpPr>
            <p:sp>
              <p:nvSpPr>
                <p:cNvPr id="8" name="稻壳优创意 1-8"/>
                <p:cNvSpPr/>
                <p:nvPr>
                  <p:custDataLst>
                    <p:tags r:id="rId4"/>
                  </p:custDataLst>
                </p:nvPr>
              </p:nvSpPr>
              <p:spPr>
                <a:xfrm>
                  <a:off x="1693" y="4722"/>
                  <a:ext cx="2428" cy="767"/>
                </a:xfrm>
                <a:prstGeom prst="roundRect">
                  <a:avLst>
                    <a:gd name="adj" fmla="val 50000"/>
                  </a:avLst>
                </a:prstGeom>
                <a:solidFill>
                  <a:srgbClr val="D9D9D9"/>
                </a:solidFill>
              </p:spPr>
              <p:txBody>
                <a:bodyPr wrap="square" rtlCol="0" anchor="ctr" anchorCtr="1">
                  <a:noAutofit/>
                </a:bodyPr>
                <a:lstStyle/>
                <a:p>
                  <a:pPr algn="ctr" defTabSz="912495">
                    <a:defRPr/>
                  </a:pPr>
                  <a:r>
                    <a:rPr lang="zh-CN" altLang="en-US" sz="1990">
                      <a:latin typeface="汉仪雅酷黑 65W" panose="020B0604020202020204" charset="-122"/>
                      <a:ea typeface="汉仪雅酷黑 65W" panose="020B0604020202020204" charset="-122"/>
                      <a:cs typeface="汉仪雅酷黑 65W" panose="020B0604020202020204" charset="-122"/>
                      <a:sym typeface="汉仪雅酷黑 85W" panose="020B0904020202020204" charset="-122"/>
                    </a:rPr>
                    <a:t>命题分析</a:t>
                  </a:r>
                  <a:endParaRPr lang="zh-CN" altLang="en-US" sz="1990">
                    <a:latin typeface="汉仪雅酷黑 65W" panose="020B0604020202020204" charset="-122"/>
                    <a:ea typeface="汉仪雅酷黑 65W" panose="020B0604020202020204" charset="-122"/>
                    <a:cs typeface="汉仪雅酷黑 65W" panose="020B0604020202020204" charset="-122"/>
                    <a:sym typeface="汉仪雅酷黑 85W" panose="020B0904020202020204" charset="-122"/>
                  </a:endParaRPr>
                </a:p>
              </p:txBody>
            </p:sp>
            <p:sp>
              <p:nvSpPr>
                <p:cNvPr id="9" name="稻壳优创意 1-9"/>
                <p:cNvSpPr/>
                <p:nvPr>
                  <p:custDataLst>
                    <p:tags r:id="rId5"/>
                  </p:custDataLst>
                </p:nvPr>
              </p:nvSpPr>
              <p:spPr>
                <a:xfrm>
                  <a:off x="4609" y="4871"/>
                  <a:ext cx="502" cy="468"/>
                </a:xfrm>
                <a:prstGeom prst="chevron">
                  <a:avLst/>
                </a:prstGeom>
                <a:solidFill>
                  <a:srgbClr val="D9D9D9"/>
                </a:solidFill>
                <a:ln w="25400" cap="flat" cmpd="sng" algn="ctr">
                  <a:noFill/>
                  <a:prstDash val="solid"/>
                </a:ln>
                <a:effectLst/>
              </p:spPr>
              <p:txBody>
                <a:bodyPr rtlCol="0" anchor="ctr"/>
                <a:lstStyle/>
                <a:p>
                  <a:pPr algn="ctr" defTabSz="912495">
                    <a:defRPr/>
                  </a:pPr>
                  <a:endParaRPr lang="zh-CN" altLang="en-US" sz="1790">
                    <a:solidFill>
                      <a:prstClr val="black"/>
                    </a:solidFill>
                    <a:latin typeface="汉仪雅酷黑 85W" panose="020B0904020202020204" charset="-122"/>
                    <a:ea typeface="汉仪正圆-55W" panose="00020600040101010101" pitchFamily="18" charset="-122"/>
                    <a:cs typeface="汉仪正圆-55W" panose="00020600040101010101" pitchFamily="18" charset="-122"/>
                    <a:sym typeface="汉仪雅酷黑 85W" panose="020B0904020202020204" charset="-122"/>
                  </a:endParaRPr>
                </a:p>
              </p:txBody>
            </p:sp>
          </p:grpSp>
        </p:grpSp>
      </p:grpSp>
      <p:sp>
        <p:nvSpPr>
          <p:cNvPr id="12" name="文本框 11"/>
          <p:cNvSpPr txBox="1"/>
          <p:nvPr>
            <p:custDataLst>
              <p:tags r:id="rId6"/>
            </p:custDataLst>
          </p:nvPr>
        </p:nvSpPr>
        <p:spPr>
          <a:xfrm>
            <a:off x="3273732" y="1301870"/>
            <a:ext cx="8555293" cy="1193165"/>
          </a:xfrm>
          <a:prstGeom prst="rect">
            <a:avLst/>
          </a:prstGeom>
          <a:noFill/>
          <a:ln w="9525">
            <a:solidFill>
              <a:schemeClr val="tx1"/>
            </a:solidFill>
          </a:ln>
        </p:spPr>
        <p:txBody>
          <a:bodyPr wrap="square">
            <a:spAutoFit/>
          </a:bodyPr>
          <a:lstStyle/>
          <a:p>
            <a:r>
              <a:rPr lang="zh-CN" altLang="en-US" sz="2390" dirty="0">
                <a:solidFill>
                  <a:srgbClr val="000000"/>
                </a:solidFill>
                <a:latin typeface="等线" panose="02010600030101010101" charset="-122"/>
                <a:ea typeface="等线" panose="02010600030101010101" charset="-122"/>
                <a:cs typeface="等线" panose="02010600030101010101" charset="-122"/>
              </a:rPr>
              <a:t>材料：材料一摘</a:t>
            </a:r>
            <a:r>
              <a:rPr sz="2390" dirty="0">
                <a:solidFill>
                  <a:srgbClr val="000000"/>
                </a:solidFill>
                <a:latin typeface="等线" panose="02010600030101010101" charset="-122"/>
                <a:ea typeface="等线" panose="02010600030101010101" charset="-122"/>
                <a:cs typeface="等线" panose="02010600030101010101" charset="-122"/>
              </a:rPr>
              <a:t>选自《史记 · 项羽本纪》</a:t>
            </a:r>
            <a:endParaRPr sz="2390" dirty="0">
              <a:solidFill>
                <a:srgbClr val="000000"/>
              </a:solidFill>
              <a:latin typeface="等线" panose="02010600030101010101" charset="-122"/>
              <a:ea typeface="等线" panose="02010600030101010101" charset="-122"/>
              <a:cs typeface="等线" panose="02010600030101010101" charset="-122"/>
            </a:endParaRPr>
          </a:p>
          <a:p>
            <a:r>
              <a:rPr sz="2390" dirty="0">
                <a:solidFill>
                  <a:srgbClr val="000000"/>
                </a:solidFill>
                <a:latin typeface="等线" panose="02010600030101010101" charset="-122"/>
                <a:ea typeface="等线" panose="02010600030101010101" charset="-122"/>
                <a:cs typeface="等线" panose="02010600030101010101" charset="-122"/>
              </a:rPr>
              <a:t> </a:t>
            </a:r>
            <a:r>
              <a:rPr lang="en-US" sz="2390" dirty="0">
                <a:solidFill>
                  <a:srgbClr val="000000"/>
                </a:solidFill>
                <a:latin typeface="等线" panose="02010600030101010101" charset="-122"/>
                <a:ea typeface="等线" panose="02010600030101010101" charset="-122"/>
                <a:cs typeface="等线" panose="02010600030101010101" charset="-122"/>
              </a:rPr>
              <a:t>          </a:t>
            </a:r>
            <a:r>
              <a:rPr lang="zh-CN" altLang="en-US" sz="2390" dirty="0">
                <a:solidFill>
                  <a:srgbClr val="000000"/>
                </a:solidFill>
                <a:latin typeface="等线" panose="02010600030101010101" charset="-122"/>
                <a:ea typeface="等线" panose="02010600030101010101" charset="-122"/>
                <a:cs typeface="等线" panose="02010600030101010101" charset="-122"/>
              </a:rPr>
              <a:t>材料二摘选自《华阳国志 · 汉中志》</a:t>
            </a:r>
            <a:endParaRPr lang="zh-CN" altLang="en-US" sz="2390" dirty="0">
              <a:solidFill>
                <a:srgbClr val="000000"/>
              </a:solidFill>
              <a:latin typeface="等线" panose="02010600030101010101" charset="-122"/>
              <a:ea typeface="等线" panose="02010600030101010101" charset="-122"/>
              <a:cs typeface="等线" panose="02010600030101010101" charset="-122"/>
            </a:endParaRPr>
          </a:p>
          <a:p>
            <a:r>
              <a:rPr lang="zh-CN" altLang="en-US" sz="2390" b="1" dirty="0">
                <a:solidFill>
                  <a:srgbClr val="000000"/>
                </a:solidFill>
                <a:highlight>
                  <a:srgbClr val="00FF00"/>
                </a:highlight>
                <a:latin typeface="等线" panose="02010600030101010101" charset="-122"/>
                <a:ea typeface="等线" panose="02010600030101010101" charset="-122"/>
                <a:cs typeface="等线" panose="02010600030101010101" charset="-122"/>
              </a:rPr>
              <a:t>题材：</a:t>
            </a:r>
            <a:r>
              <a:rPr lang="zh-CN" altLang="en-US" sz="2390" b="1" dirty="0">
                <a:solidFill>
                  <a:srgbClr val="FF0000"/>
                </a:solidFill>
                <a:highlight>
                  <a:srgbClr val="00FF00"/>
                </a:highlight>
                <a:latin typeface="宋体" panose="02010600030101010101" pitchFamily="2" charset="-122"/>
                <a:ea typeface="宋体" panose="02010600030101010101" pitchFamily="2" charset="-122"/>
                <a:sym typeface="+mn-ea"/>
              </a:rPr>
              <a:t>纪事本体、</a:t>
            </a:r>
            <a:r>
              <a:rPr lang="en-US" altLang="zh-CN" sz="2390" b="1" dirty="0">
                <a:solidFill>
                  <a:srgbClr val="FF0000"/>
                </a:solidFill>
                <a:highlight>
                  <a:srgbClr val="00FF00"/>
                </a:highlight>
                <a:latin typeface="宋体" panose="02010600030101010101" pitchFamily="2" charset="-122"/>
                <a:ea typeface="宋体" panose="02010600030101010101" pitchFamily="2" charset="-122"/>
                <a:sym typeface="+mn-ea"/>
              </a:rPr>
              <a:t>纪传体</a:t>
            </a:r>
            <a:endParaRPr lang="zh-CN" altLang="en-US" sz="2390" b="1" dirty="0">
              <a:solidFill>
                <a:srgbClr val="C00000"/>
              </a:solidFill>
              <a:highlight>
                <a:srgbClr val="00FF00"/>
              </a:highlight>
              <a:latin typeface="等线" panose="02010600030101010101" charset="-122"/>
              <a:ea typeface="等线" panose="02010600030101010101" charset="-122"/>
              <a:cs typeface="等线" panose="02010600030101010101" charset="-122"/>
              <a:sym typeface="+mn-ea"/>
            </a:endParaRPr>
          </a:p>
        </p:txBody>
      </p:sp>
      <p:sp>
        <p:nvSpPr>
          <p:cNvPr id="13" name="文本框 12"/>
          <p:cNvSpPr txBox="1"/>
          <p:nvPr>
            <p:custDataLst>
              <p:tags r:id="rId7"/>
            </p:custDataLst>
          </p:nvPr>
        </p:nvSpPr>
        <p:spPr>
          <a:xfrm>
            <a:off x="3273425" y="3054350"/>
            <a:ext cx="8548370" cy="2683510"/>
          </a:xfrm>
          <a:prstGeom prst="rect">
            <a:avLst/>
          </a:prstGeom>
          <a:noFill/>
          <a:ln w="9525">
            <a:solidFill>
              <a:schemeClr val="tx1"/>
            </a:solidFill>
          </a:ln>
        </p:spPr>
        <p:txBody>
          <a:bodyPr wrap="square">
            <a:noAutofit/>
          </a:bodyPr>
          <a:lstStyle/>
          <a:p>
            <a:r>
              <a:rPr sz="2400">
                <a:latin typeface="等线" panose="02010600030101010101" charset="-122"/>
                <a:ea typeface="等线" panose="02010600030101010101" charset="-122"/>
                <a:cs typeface="等线" panose="02010600030101010101" charset="-122"/>
                <a:sym typeface="+mn-ea"/>
              </a:rPr>
              <a:t>10.文中画波浪线的部分</a:t>
            </a:r>
            <a:r>
              <a:rPr sz="2400">
                <a:highlight>
                  <a:srgbClr val="FFFF00"/>
                </a:highlight>
                <a:latin typeface="等线" panose="02010600030101010101" charset="-122"/>
                <a:ea typeface="等线" panose="02010600030101010101" charset="-122"/>
                <a:cs typeface="等线" panose="02010600030101010101" charset="-122"/>
                <a:sym typeface="+mn-ea"/>
              </a:rPr>
              <a:t>有三处可加句读</a:t>
            </a:r>
            <a:r>
              <a:rPr sz="2400">
                <a:latin typeface="等线" panose="02010600030101010101" charset="-122"/>
                <a:ea typeface="等线" panose="02010600030101010101" charset="-122"/>
                <a:cs typeface="等线" panose="02010600030101010101" charset="-122"/>
                <a:sym typeface="+mn-ea"/>
              </a:rPr>
              <a:t>，请用铅笔将答题卡上相应位置的答案标号涂黑。(3分)</a:t>
            </a:r>
            <a:endParaRPr sz="2400">
              <a:latin typeface="等线" panose="02010600030101010101" charset="-122"/>
              <a:ea typeface="等线" panose="02010600030101010101" charset="-122"/>
              <a:cs typeface="等线" panose="02010600030101010101" charset="-122"/>
            </a:endParaRPr>
          </a:p>
          <a:p>
            <a:r>
              <a:rPr sz="2400" dirty="0">
                <a:latin typeface="等线" panose="02010600030101010101" charset="-122"/>
                <a:ea typeface="等线" panose="02010600030101010101" charset="-122"/>
                <a:cs typeface="等线" panose="02010600030101010101" charset="-122"/>
              </a:rPr>
              <a:t>11.下列对文中加点的词语及相关内容的解说，</a:t>
            </a:r>
            <a:r>
              <a:rPr sz="2400" dirty="0">
                <a:highlight>
                  <a:srgbClr val="FFFF00"/>
                </a:highlight>
                <a:latin typeface="等线" panose="02010600030101010101" charset="-122"/>
                <a:ea typeface="等线" panose="02010600030101010101" charset="-122"/>
                <a:cs typeface="等线" panose="02010600030101010101" charset="-122"/>
              </a:rPr>
              <a:t>不正确的</a:t>
            </a:r>
            <a:r>
              <a:rPr sz="2400" dirty="0">
                <a:latin typeface="等线" panose="02010600030101010101" charset="-122"/>
                <a:ea typeface="等线" panose="02010600030101010101" charset="-122"/>
                <a:cs typeface="等线" panose="02010600030101010101" charset="-122"/>
              </a:rPr>
              <a:t>一项是(3分)</a:t>
            </a:r>
            <a:endParaRPr sz="2400" dirty="0">
              <a:latin typeface="等线" panose="02010600030101010101" charset="-122"/>
              <a:ea typeface="等线" panose="02010600030101010101" charset="-122"/>
              <a:cs typeface="等线" panose="02010600030101010101" charset="-122"/>
            </a:endParaRPr>
          </a:p>
          <a:p>
            <a:r>
              <a:rPr sz="2400" dirty="0">
                <a:latin typeface="等线" panose="02010600030101010101" charset="-122"/>
                <a:ea typeface="等线" panose="02010600030101010101" charset="-122"/>
                <a:cs typeface="等线" panose="02010600030101010101" charset="-122"/>
              </a:rPr>
              <a:t>12.下列对原文有关内容的概述，</a:t>
            </a:r>
            <a:r>
              <a:rPr sz="2400" dirty="0">
                <a:highlight>
                  <a:srgbClr val="FFFF00"/>
                </a:highlight>
                <a:latin typeface="等线" panose="02010600030101010101" charset="-122"/>
                <a:ea typeface="等线" panose="02010600030101010101" charset="-122"/>
                <a:cs typeface="等线" panose="02010600030101010101" charset="-122"/>
              </a:rPr>
              <a:t>不正确的</a:t>
            </a:r>
            <a:r>
              <a:rPr sz="2400" dirty="0">
                <a:latin typeface="等线" panose="02010600030101010101" charset="-122"/>
                <a:ea typeface="等线" panose="02010600030101010101" charset="-122"/>
                <a:cs typeface="等线" panose="02010600030101010101" charset="-122"/>
              </a:rPr>
              <a:t>一项是(3分)</a:t>
            </a:r>
            <a:endParaRPr sz="2400" dirty="0">
              <a:latin typeface="等线" panose="02010600030101010101" charset="-122"/>
              <a:ea typeface="等线" panose="02010600030101010101" charset="-122"/>
              <a:cs typeface="等线" panose="02010600030101010101" charset="-122"/>
            </a:endParaRPr>
          </a:p>
          <a:p>
            <a:r>
              <a:rPr sz="2400" dirty="0">
                <a:latin typeface="等线" panose="02010600030101010101" charset="-122"/>
                <a:ea typeface="等线" panose="02010600030101010101" charset="-122"/>
                <a:cs typeface="等线" panose="02010600030101010101" charset="-122"/>
              </a:rPr>
              <a:t>13.把文中画横线的句子</a:t>
            </a:r>
            <a:r>
              <a:rPr sz="2400" dirty="0">
                <a:highlight>
                  <a:srgbClr val="FFFF00"/>
                </a:highlight>
                <a:latin typeface="等线" panose="02010600030101010101" charset="-122"/>
                <a:ea typeface="等线" panose="02010600030101010101" charset="-122"/>
                <a:cs typeface="等线" panose="02010600030101010101" charset="-122"/>
              </a:rPr>
              <a:t>翻译</a:t>
            </a:r>
            <a:r>
              <a:rPr sz="2400" dirty="0">
                <a:latin typeface="等线" panose="02010600030101010101" charset="-122"/>
                <a:ea typeface="等线" panose="02010600030101010101" charset="-122"/>
                <a:cs typeface="等线" panose="02010600030101010101" charset="-122"/>
              </a:rPr>
              <a:t>成现代汉语。(8分)</a:t>
            </a:r>
            <a:endParaRPr sz="2400" dirty="0">
              <a:latin typeface="等线" panose="02010600030101010101" charset="-122"/>
              <a:ea typeface="等线" panose="02010600030101010101" charset="-122"/>
              <a:cs typeface="等线" panose="02010600030101010101" charset="-122"/>
            </a:endParaRPr>
          </a:p>
          <a:p>
            <a:r>
              <a:rPr sz="2400" dirty="0">
                <a:latin typeface="等线" panose="02010600030101010101" charset="-122"/>
                <a:ea typeface="等线" panose="02010600030101010101" charset="-122"/>
                <a:cs typeface="等线" panose="02010600030101010101" charset="-122"/>
              </a:rPr>
              <a:t>14.项羽封高帝为汉王，高帝</a:t>
            </a:r>
            <a:r>
              <a:rPr sz="2400" dirty="0">
                <a:highlight>
                  <a:srgbClr val="FFFF00"/>
                </a:highlight>
                <a:latin typeface="等线" panose="02010600030101010101" charset="-122"/>
                <a:ea typeface="等线" panose="02010600030101010101" charset="-122"/>
                <a:cs typeface="等线" panose="02010600030101010101" charset="-122"/>
              </a:rPr>
              <a:t>为何</a:t>
            </a:r>
            <a:r>
              <a:rPr sz="2400" dirty="0">
                <a:latin typeface="等线" panose="02010600030101010101" charset="-122"/>
                <a:ea typeface="等线" panose="02010600030101010101" charset="-122"/>
                <a:cs typeface="等线" panose="02010600030101010101" charset="-122"/>
              </a:rPr>
              <a:t>不悦?(3分)</a:t>
            </a:r>
            <a:endParaRPr sz="2400" dirty="0">
              <a:latin typeface="等线" panose="02010600030101010101" charset="-122"/>
              <a:ea typeface="等线" panose="02010600030101010101" charset="-122"/>
              <a:cs typeface="等线" panose="02010600030101010101" charset="-122"/>
            </a:endParaRPr>
          </a:p>
        </p:txBody>
      </p:sp>
      <p:sp>
        <p:nvSpPr>
          <p:cNvPr id="14" name="文本框 13"/>
          <p:cNvSpPr txBox="1"/>
          <p:nvPr>
            <p:custDataLst>
              <p:tags r:id="rId8"/>
            </p:custDataLst>
          </p:nvPr>
        </p:nvSpPr>
        <p:spPr>
          <a:xfrm>
            <a:off x="941900" y="97996"/>
            <a:ext cx="2793950" cy="443230"/>
          </a:xfrm>
          <a:prstGeom prst="rect">
            <a:avLst/>
          </a:prstGeom>
          <a:noFill/>
          <a:ln>
            <a:noFill/>
          </a:ln>
        </p:spPr>
        <p:txBody>
          <a:bodyPr wrap="square" rtlCol="0">
            <a:spAutoFit/>
          </a:bodyPr>
          <a:lstStyle/>
          <a:p>
            <a:pPr algn="l"/>
            <a:r>
              <a:rPr lang="zh-CN" altLang="en-US" sz="2290" dirty="0">
                <a:solidFill>
                  <a:srgbClr val="152340"/>
                </a:solidFill>
                <a:latin typeface="汉仪雅酷黑 65W" panose="020B0604020202020204" charset="-122"/>
                <a:ea typeface="汉仪雅酷黑 65W" panose="020B0604020202020204" charset="-122"/>
                <a:cs typeface="汉仪雅酷黑 65W" panose="020B0604020202020204" charset="-122"/>
                <a:sym typeface="汉仪中圆简" panose="02010600000101010101" charset="-122"/>
              </a:rPr>
              <a:t>文言文阅读</a:t>
            </a:r>
            <a:endParaRPr lang="en-US" sz="2290" dirty="0">
              <a:solidFill>
                <a:srgbClr val="152340"/>
              </a:solidFill>
              <a:latin typeface="微软雅黑" panose="020B0503020204020204" charset="-122"/>
              <a:ea typeface="微软雅黑" panose="020B0503020204020204" charset="-122"/>
              <a:cs typeface="汉仪雅酷黑 65W" panose="020B0604020202020204" charset="-122"/>
              <a:sym typeface="汉仪中圆简" panose="02010600000101010101" charset="-122"/>
            </a:endParaRPr>
          </a:p>
        </p:txBody>
      </p:sp>
      <p:sp>
        <p:nvSpPr>
          <p:cNvPr id="15" name="矩形: 圆顶角 5"/>
          <p:cNvSpPr/>
          <p:nvPr>
            <p:custDataLst>
              <p:tags r:id="rId9"/>
            </p:custDataLst>
          </p:nvPr>
        </p:nvSpPr>
        <p:spPr>
          <a:xfrm rot="5400000" flipH="1">
            <a:off x="2283505" y="-757192"/>
            <a:ext cx="654210" cy="3337417"/>
          </a:xfrm>
          <a:prstGeom prst="round2SameRect">
            <a:avLst>
              <a:gd name="adj1" fmla="val 50000"/>
              <a:gd name="adj2" fmla="val 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90">
              <a:cs typeface="+mn-ea"/>
              <a:sym typeface="+mn-lt"/>
            </a:endParaRPr>
          </a:p>
        </p:txBody>
      </p:sp>
      <p:sp>
        <p:nvSpPr>
          <p:cNvPr id="16" name="文本框 15"/>
          <p:cNvSpPr txBox="1"/>
          <p:nvPr/>
        </p:nvSpPr>
        <p:spPr>
          <a:xfrm>
            <a:off x="1042352" y="651325"/>
            <a:ext cx="2741992" cy="458470"/>
          </a:xfrm>
          <a:prstGeom prst="rect">
            <a:avLst/>
          </a:prstGeom>
          <a:noFill/>
        </p:spPr>
        <p:txBody>
          <a:bodyPr wrap="square" rtlCol="0" anchor="t">
            <a:spAutoFit/>
          </a:bodyPr>
          <a:lstStyle/>
          <a:p>
            <a:r>
              <a:rPr lang="zh-CN" altLang="en-US" sz="2390" dirty="0">
                <a:latin typeface="汉仪雅酷黑 65W" panose="020B0604020202020204" charset="-122"/>
                <a:ea typeface="汉仪雅酷黑 65W" panose="020B0604020202020204" charset="-122"/>
                <a:cs typeface="汉仪雅酷黑 65W" panose="020B0604020202020204" charset="-122"/>
                <a:sym typeface="+mn-ea"/>
              </a:rPr>
              <a:t>材料出处及考查点</a:t>
            </a:r>
            <a:endParaRPr lang="zh-CN" altLang="en-US" sz="2390" dirty="0">
              <a:latin typeface="汉仪雅酷黑 65W" panose="020B0604020202020204" charset="-122"/>
              <a:ea typeface="汉仪雅酷黑 65W" panose="020B0604020202020204" charset="-122"/>
              <a:cs typeface="汉仪雅酷黑 65W" panose="020B0604020202020204" charset="-122"/>
              <a:sym typeface="+mn-ea"/>
            </a:endParaRPr>
          </a:p>
        </p:txBody>
      </p:sp>
      <p:pic>
        <p:nvPicPr>
          <p:cNvPr id="17" name="图片 16"/>
          <p:cNvPicPr>
            <a:picLocks noChangeAspect="1"/>
          </p:cNvPicPr>
          <p:nvPr>
            <p:custDataLst>
              <p:tags r:id="rId10"/>
            </p:custDataLst>
          </p:nvPr>
        </p:nvPicPr>
        <p:blipFill rotWithShape="1">
          <a:blip r:embed="rId11">
            <a:extLst>
              <a:ext uri="{28A0092B-C50C-407E-A947-70E740481C1C}">
                <a14:useLocalDpi xmlns:a14="http://schemas.microsoft.com/office/drawing/2010/main" val="0"/>
              </a:ext>
            </a:extLst>
          </a:blip>
          <a:srcRect t="20103" b="20396"/>
          <a:stretch>
            <a:fillRect/>
          </a:stretch>
        </p:blipFill>
        <p:spPr>
          <a:xfrm>
            <a:off x="-230" y="5231778"/>
            <a:ext cx="2419350" cy="14395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P spid="13" grpId="0" bldLvl="0" animBg="1"/>
      <p:bldP spid="1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24155" y="455295"/>
            <a:ext cx="8811895" cy="6118860"/>
          </a:xfrm>
          <a:prstGeom prst="rect">
            <a:avLst/>
          </a:prstGeom>
          <a:noFill/>
          <a:ln w="9525">
            <a:solidFill>
              <a:schemeClr val="accent1"/>
            </a:solidFill>
          </a:ln>
        </p:spPr>
        <p:txBody>
          <a:bodyPr wrap="square">
            <a:noAutofit/>
          </a:bodyPr>
          <a:p>
            <a:pPr indent="0" algn="just"/>
            <a:r>
              <a:rPr lang="en-US" altLang="zh-CN" sz="2400" b="0">
                <a:latin typeface="Calibri" panose="020F0502020204030204" charset="0"/>
                <a:ea typeface="宋体" panose="02010600030101010101" pitchFamily="2" charset="-122"/>
              </a:rPr>
              <a:t>     </a:t>
            </a:r>
            <a:r>
              <a:rPr lang="zh-CN" sz="2400" b="0">
                <a:latin typeface="Calibri" panose="020F0502020204030204" charset="0"/>
                <a:ea typeface="宋体" panose="02010600030101010101" pitchFamily="2" charset="-122"/>
              </a:rPr>
              <a:t>材料一：</a:t>
            </a:r>
            <a:endParaRPr lang="zh-CN" sz="2400" b="0">
              <a:latin typeface="Calibri" panose="020F0502020204030204" charset="0"/>
              <a:ea typeface="宋体" panose="02010600030101010101" pitchFamily="2" charset="-122"/>
            </a:endParaRPr>
          </a:p>
          <a:p>
            <a:pPr indent="0" algn="just"/>
            <a:r>
              <a:rPr lang="en-US" altLang="zh-CN" sz="2400" b="0">
                <a:latin typeface="Calibri" panose="020F0502020204030204" charset="0"/>
                <a:ea typeface="宋体" panose="02010600030101010101" pitchFamily="2" charset="-122"/>
              </a:rPr>
              <a:t>        </a:t>
            </a:r>
            <a:r>
              <a:rPr lang="zh-CN" sz="2400" b="0">
                <a:latin typeface="Calibri" panose="020F0502020204030204" charset="0"/>
                <a:ea typeface="宋体" panose="02010600030101010101" pitchFamily="2" charset="-122"/>
              </a:rPr>
              <a:t>怀王与诸将</a:t>
            </a:r>
            <a:r>
              <a:rPr lang="zh-CN" sz="2400" b="1">
                <a:solidFill>
                  <a:srgbClr val="FF0000"/>
                </a:solidFill>
                <a:highlight>
                  <a:srgbClr val="FFFF00"/>
                </a:highlight>
                <a:latin typeface="Calibri" panose="020F0502020204030204" charset="0"/>
                <a:ea typeface="宋体" panose="02010600030101010101" pitchFamily="2" charset="-122"/>
              </a:rPr>
              <a:t>约</a:t>
            </a:r>
            <a:r>
              <a:rPr lang="zh-CN" sz="2400" b="0">
                <a:latin typeface="Calibri" panose="020F0502020204030204" charset="0"/>
                <a:ea typeface="宋体" panose="02010600030101010101" pitchFamily="2" charset="-122"/>
              </a:rPr>
              <a:t>【</a:t>
            </a:r>
            <a:r>
              <a:rPr lang="en-US" altLang="zh-CN" sz="2400" b="0">
                <a:latin typeface="Calibri" panose="020F0502020204030204" charset="0"/>
                <a:ea typeface="宋体" panose="02010600030101010101" pitchFamily="2" charset="-122"/>
              </a:rPr>
              <a:t>           </a:t>
            </a:r>
            <a:r>
              <a:rPr lang="zh-CN" alt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曰：“先破秦入咸阳者</a:t>
            </a:r>
            <a:r>
              <a:rPr lang="zh-CN" sz="2400" b="1">
                <a:solidFill>
                  <a:srgbClr val="FF0000"/>
                </a:solidFill>
                <a:highlight>
                  <a:srgbClr val="FFFF00"/>
                </a:highlight>
                <a:latin typeface="Calibri" panose="020F0502020204030204" charset="0"/>
                <a:ea typeface="宋体" panose="02010600030101010101" pitchFamily="2" charset="-122"/>
              </a:rPr>
              <a:t>王</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之。” ……项王、范增疑沛公之有天下，</a:t>
            </a:r>
            <a:r>
              <a:rPr lang="zh-CN" sz="2400" b="1">
                <a:solidFill>
                  <a:srgbClr val="FF0000"/>
                </a:solidFill>
                <a:highlight>
                  <a:srgbClr val="FFFF00"/>
                </a:highlight>
                <a:latin typeface="Calibri" panose="020F0502020204030204" charset="0"/>
                <a:ea typeface="宋体" panose="02010600030101010101" pitchFamily="2" charset="-122"/>
              </a:rPr>
              <a:t>业</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已</a:t>
            </a:r>
            <a:r>
              <a:rPr lang="zh-CN" sz="2400" b="1">
                <a:solidFill>
                  <a:srgbClr val="FF0000"/>
                </a:solidFill>
                <a:highlight>
                  <a:srgbClr val="FFFF00"/>
                </a:highlight>
                <a:latin typeface="Calibri" panose="020F0502020204030204" charset="0"/>
                <a:ea typeface="宋体" panose="02010600030101010101" pitchFamily="2" charset="-122"/>
              </a:rPr>
              <a:t>讲解</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，又恶负约，恐诸侯叛之，乃</a:t>
            </a:r>
            <a:r>
              <a:rPr lang="zh-CN" sz="2400" b="1">
                <a:solidFill>
                  <a:srgbClr val="FF0000"/>
                </a:solidFill>
                <a:highlight>
                  <a:srgbClr val="FFFF00"/>
                </a:highlight>
                <a:latin typeface="Calibri" panose="020F0502020204030204" charset="0"/>
                <a:ea typeface="宋体" panose="02010600030101010101" pitchFamily="2" charset="-122"/>
              </a:rPr>
              <a:t>阴谋</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曰：“巴、蜀道险，秦之迁人皆居蜀。”乃曰：“巴、蜀亦关中地也。”故立沛公为汉王，王巴、蜀、汉中，</a:t>
            </a:r>
            <a:r>
              <a:rPr lang="zh-CN" sz="2400" b="1">
                <a:solidFill>
                  <a:srgbClr val="FF0000"/>
                </a:solidFill>
                <a:highlight>
                  <a:srgbClr val="FFFF00"/>
                </a:highlight>
                <a:latin typeface="Calibri" panose="020F0502020204030204" charset="0"/>
                <a:ea typeface="宋体" panose="02010600030101010101" pitchFamily="2" charset="-122"/>
              </a:rPr>
              <a:t>都</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南郑。而三分关中，王秦降将以</a:t>
            </a:r>
            <a:r>
              <a:rPr lang="zh-CN" sz="2400" b="1">
                <a:solidFill>
                  <a:srgbClr val="FF0000"/>
                </a:solidFill>
                <a:highlight>
                  <a:srgbClr val="FFFF00"/>
                </a:highlight>
                <a:latin typeface="Calibri" panose="020F0502020204030204" charset="0"/>
                <a:ea typeface="宋体" panose="02010600030101010101" pitchFamily="2" charset="-122"/>
              </a:rPr>
              <a:t>距塞</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汉王。</a:t>
            </a:r>
            <a:endParaRPr lang="zh-CN" sz="2400" b="0">
              <a:latin typeface="Calibri" panose="020F0502020204030204" charset="0"/>
              <a:ea typeface="宋体" panose="02010600030101010101" pitchFamily="2" charset="-122"/>
            </a:endParaRPr>
          </a:p>
          <a:p>
            <a:pPr indent="0" algn="just"/>
            <a:r>
              <a:rPr lang="en-US" altLang="zh-CN" sz="2400" b="0">
                <a:latin typeface="Calibri" panose="020F0502020204030204" charset="0"/>
                <a:ea typeface="宋体" panose="02010600030101010101" pitchFamily="2" charset="-122"/>
              </a:rPr>
              <a:t>                                                               </a:t>
            </a:r>
            <a:r>
              <a:rPr lang="zh-CN" sz="2400" b="0">
                <a:latin typeface="Calibri" panose="020F0502020204030204" charset="0"/>
                <a:ea typeface="宋体" panose="02010600030101010101" pitchFamily="2" charset="-122"/>
              </a:rPr>
              <a:t>(节选自《史记 · 项羽本纪》)</a:t>
            </a:r>
            <a:endParaRPr lang="zh-CN" sz="2400" b="0">
              <a:latin typeface="Calibri" panose="020F0502020204030204" charset="0"/>
              <a:ea typeface="宋体" panose="02010600030101010101" pitchFamily="2" charset="-122"/>
            </a:endParaRPr>
          </a:p>
          <a:p>
            <a:pPr indent="0" algn="just"/>
            <a:r>
              <a:rPr lang="zh-CN" sz="2400" b="0">
                <a:latin typeface="Calibri" panose="020F0502020204030204" charset="0"/>
                <a:ea typeface="宋体" panose="02010600030101010101" pitchFamily="2" charset="-122"/>
              </a:rPr>
              <a:t>材料二：</a:t>
            </a:r>
            <a:endParaRPr lang="zh-CN" sz="2400" b="0">
              <a:latin typeface="Calibri" panose="020F0502020204030204" charset="0"/>
              <a:ea typeface="宋体" panose="02010600030101010101" pitchFamily="2" charset="-122"/>
            </a:endParaRPr>
          </a:p>
          <a:p>
            <a:pPr indent="0" algn="just"/>
            <a:r>
              <a:rPr lang="en-US" altLang="zh-CN" sz="2400" b="0">
                <a:latin typeface="Calibri" panose="020F0502020204030204" charset="0"/>
                <a:ea typeface="宋体" panose="02010600030101010101" pitchFamily="2" charset="-122"/>
              </a:rPr>
              <a:t>           </a:t>
            </a:r>
            <a:r>
              <a:rPr lang="zh-CN" sz="2400" b="0">
                <a:latin typeface="Calibri" panose="020F0502020204030204" charset="0"/>
                <a:ea typeface="宋体" panose="02010600030101010101" pitchFamily="2" charset="-122"/>
              </a:rPr>
              <a:t>汉中郡，本附庸国，属蜀。周赧王三年，秦惠文王置郡，</a:t>
            </a:r>
            <a:r>
              <a:rPr lang="zh-CN" sz="2400" b="1">
                <a:solidFill>
                  <a:srgbClr val="FF0000"/>
                </a:solidFill>
                <a:highlight>
                  <a:srgbClr val="FFFF00"/>
                </a:highlight>
                <a:latin typeface="Calibri" panose="020F0502020204030204" charset="0"/>
                <a:ea typeface="宋体" panose="02010600030101010101" pitchFamily="2" charset="-122"/>
              </a:rPr>
              <a:t>因</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水名也。汉有二源，东源出武都氐道漾山，因名漾；</a:t>
            </a:r>
            <a:r>
              <a:rPr lang="zh-CN" sz="2400" b="0" u="wavyHeavy">
                <a:solidFill>
                  <a:schemeClr val="tx1"/>
                </a:solidFill>
                <a:uFillTx/>
                <a:latin typeface="Calibri" panose="020F0502020204030204" charset="0"/>
                <a:ea typeface="宋体" panose="02010600030101010101" pitchFamily="2" charset="-122"/>
              </a:rPr>
              <a:t>西源出陇西西县皤冢山会白水经葭萌入汉</a:t>
            </a:r>
            <a:r>
              <a:rPr lang="zh-CN" sz="2400" b="0">
                <a:latin typeface="Calibri" panose="020F0502020204030204" charset="0"/>
                <a:ea typeface="宋体" panose="02010600030101010101" pitchFamily="2" charset="-122"/>
              </a:rPr>
              <a:t>，始源曰沔，故曰“汉沔”。其地东接南郡，南接广汉，西接陇西，北接秦川。厥壤沃美，赋贡所出，略侔三蜀。</a:t>
            </a:r>
            <a:r>
              <a:rPr lang="zh-CN" sz="2400" b="0" u="sng">
                <a:latin typeface="Calibri" panose="020F0502020204030204" charset="0"/>
                <a:ea typeface="宋体" panose="02010600030101010101" pitchFamily="2" charset="-122"/>
              </a:rPr>
              <a:t>六国时，楚强盛，</a:t>
            </a:r>
            <a:r>
              <a:rPr lang="zh-CN" sz="2400" b="1" u="sng">
                <a:solidFill>
                  <a:srgbClr val="FF0000"/>
                </a:solidFill>
                <a:highlight>
                  <a:srgbClr val="FFFF00"/>
                </a:highlight>
                <a:latin typeface="Calibri" panose="020F0502020204030204" charset="0"/>
                <a:ea typeface="宋体" panose="02010600030101010101" pitchFamily="2" charset="-122"/>
              </a:rPr>
              <a:t>略</a:t>
            </a:r>
            <a:r>
              <a:rPr lang="zh-CN" sz="2400" u="sng">
                <a:latin typeface="Calibri" panose="020F0502020204030204" charset="0"/>
                <a:ea typeface="宋体" panose="02010600030101010101" pitchFamily="2" charset="-122"/>
                <a:sym typeface="+mn-ea"/>
              </a:rPr>
              <a:t>【</a:t>
            </a:r>
            <a:r>
              <a:rPr lang="en-US" altLang="zh-CN" sz="2400" u="sng">
                <a:latin typeface="Calibri" panose="020F0502020204030204" charset="0"/>
                <a:ea typeface="宋体" panose="02010600030101010101" pitchFamily="2" charset="-122"/>
                <a:sym typeface="+mn-ea"/>
              </a:rPr>
              <a:t>           </a:t>
            </a:r>
            <a:r>
              <a:rPr lang="zh-CN" altLang="en-US" sz="2400" u="sng">
                <a:latin typeface="Calibri" panose="020F0502020204030204" charset="0"/>
                <a:ea typeface="宋体" panose="02010600030101010101" pitchFamily="2" charset="-122"/>
                <a:sym typeface="+mn-ea"/>
              </a:rPr>
              <a:t>】</a:t>
            </a:r>
            <a:r>
              <a:rPr lang="zh-CN" sz="2400" b="0" u="sng">
                <a:latin typeface="Calibri" panose="020F0502020204030204" charset="0"/>
                <a:ea typeface="宋体" panose="02010600030101010101" pitchFamily="2" charset="-122"/>
              </a:rPr>
              <a:t>有其地，后</a:t>
            </a:r>
            <a:r>
              <a:rPr lang="zh-CN" sz="2400" b="1" u="sng">
                <a:solidFill>
                  <a:srgbClr val="FF0000"/>
                </a:solidFill>
                <a:highlight>
                  <a:srgbClr val="FFFF00"/>
                </a:highlight>
                <a:latin typeface="Calibri" panose="020F0502020204030204" charset="0"/>
                <a:ea typeface="宋体" panose="02010600030101010101" pitchFamily="2" charset="-122"/>
              </a:rPr>
              <a:t>为</a:t>
            </a:r>
            <a:r>
              <a:rPr lang="zh-CN" sz="2400" u="sng">
                <a:latin typeface="Calibri" panose="020F0502020204030204" charset="0"/>
                <a:ea typeface="宋体" panose="02010600030101010101" pitchFamily="2" charset="-122"/>
                <a:sym typeface="+mn-ea"/>
              </a:rPr>
              <a:t>【</a:t>
            </a:r>
            <a:r>
              <a:rPr lang="en-US" altLang="zh-CN" sz="2400" u="sng">
                <a:latin typeface="Calibri" panose="020F0502020204030204" charset="0"/>
                <a:ea typeface="宋体" panose="02010600030101010101" pitchFamily="2" charset="-122"/>
                <a:sym typeface="+mn-ea"/>
              </a:rPr>
              <a:t>                   </a:t>
            </a:r>
            <a:r>
              <a:rPr lang="zh-CN" altLang="en-US" sz="2400" u="sng">
                <a:latin typeface="Calibri" panose="020F0502020204030204" charset="0"/>
                <a:ea typeface="宋体" panose="02010600030101010101" pitchFamily="2" charset="-122"/>
                <a:sym typeface="+mn-ea"/>
              </a:rPr>
              <a:t>】</a:t>
            </a:r>
            <a:r>
              <a:rPr lang="zh-CN" sz="2400" b="0" u="sng">
                <a:latin typeface="Calibri" panose="020F0502020204030204" charset="0"/>
                <a:ea typeface="宋体" panose="02010600030101010101" pitchFamily="2" charset="-122"/>
              </a:rPr>
              <a:t>秦，</a:t>
            </a:r>
            <a:r>
              <a:rPr lang="zh-CN" sz="2400" b="1" u="sng">
                <a:solidFill>
                  <a:srgbClr val="FF0000"/>
                </a:solidFill>
                <a:highlight>
                  <a:srgbClr val="FFFF00"/>
                </a:highlight>
                <a:latin typeface="Calibri" panose="020F0502020204030204" charset="0"/>
                <a:ea typeface="宋体" panose="02010600030101010101" pitchFamily="2" charset="-122"/>
              </a:rPr>
              <a:t>恒</a:t>
            </a:r>
            <a:r>
              <a:rPr lang="zh-CN" sz="2400" u="sng">
                <a:latin typeface="Calibri" panose="020F0502020204030204" charset="0"/>
                <a:ea typeface="宋体" panose="02010600030101010101" pitchFamily="2" charset="-122"/>
                <a:sym typeface="+mn-ea"/>
              </a:rPr>
              <a:t>【</a:t>
            </a:r>
            <a:r>
              <a:rPr lang="en-US" altLang="zh-CN" sz="2400" u="sng">
                <a:latin typeface="Calibri" panose="020F0502020204030204" charset="0"/>
                <a:ea typeface="宋体" panose="02010600030101010101" pitchFamily="2" charset="-122"/>
                <a:sym typeface="+mn-ea"/>
              </a:rPr>
              <a:t>           </a:t>
            </a:r>
            <a:r>
              <a:rPr lang="zh-CN" altLang="en-US" sz="2400" u="sng">
                <a:latin typeface="Calibri" panose="020F0502020204030204" charset="0"/>
                <a:ea typeface="宋体" panose="02010600030101010101" pitchFamily="2" charset="-122"/>
                <a:sym typeface="+mn-ea"/>
              </a:rPr>
              <a:t>】</a:t>
            </a:r>
            <a:r>
              <a:rPr lang="zh-CN" sz="2400" b="0" u="sng">
                <a:latin typeface="Calibri" panose="020F0502020204030204" charset="0"/>
                <a:ea typeface="宋体" panose="02010600030101010101" pitchFamily="2" charset="-122"/>
              </a:rPr>
              <a:t>成</a:t>
            </a:r>
            <a:r>
              <a:rPr lang="zh-CN" sz="2400" b="1" u="sng">
                <a:solidFill>
                  <a:srgbClr val="FF0000"/>
                </a:solidFill>
                <a:highlight>
                  <a:srgbClr val="FFFF00"/>
                </a:highlight>
                <a:latin typeface="Calibri" panose="020F0502020204030204" charset="0"/>
                <a:ea typeface="宋体" panose="02010600030101010101" pitchFamily="2" charset="-122"/>
              </a:rPr>
              <a:t>争地</a:t>
            </a:r>
            <a:r>
              <a:rPr lang="zh-CN" sz="2400" u="sng">
                <a:latin typeface="Calibri" panose="020F0502020204030204" charset="0"/>
                <a:ea typeface="宋体" panose="02010600030101010101" pitchFamily="2" charset="-122"/>
                <a:sym typeface="+mn-ea"/>
              </a:rPr>
              <a:t>【</a:t>
            </a:r>
            <a:r>
              <a:rPr lang="en-US" altLang="zh-CN" sz="2400" u="sng">
                <a:latin typeface="Calibri" panose="020F0502020204030204" charset="0"/>
                <a:ea typeface="宋体" panose="02010600030101010101" pitchFamily="2" charset="-122"/>
                <a:sym typeface="+mn-ea"/>
              </a:rPr>
              <a:t>                        </a:t>
            </a:r>
            <a:r>
              <a:rPr lang="zh-CN" altLang="en-US" sz="2400" u="sng">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。汉高帝既</a:t>
            </a:r>
            <a:r>
              <a:rPr lang="zh-CN" sz="2400" b="1">
                <a:solidFill>
                  <a:srgbClr val="FF0000"/>
                </a:solidFill>
                <a:highlight>
                  <a:srgbClr val="FFFF00"/>
                </a:highlight>
                <a:latin typeface="Calibri" panose="020F0502020204030204" charset="0"/>
                <a:ea typeface="宋体" panose="02010600030101010101" pitchFamily="2" charset="-122"/>
              </a:rPr>
              <a:t>克</a:t>
            </a:r>
            <a:r>
              <a:rPr lang="zh-CN" sz="2400">
                <a:latin typeface="Calibri" panose="020F0502020204030204" charset="0"/>
                <a:ea typeface="宋体" panose="02010600030101010101" pitchFamily="2" charset="-122"/>
                <a:sym typeface="+mn-ea"/>
              </a:rPr>
              <a:t>【</a:t>
            </a:r>
            <a:r>
              <a:rPr lang="en-US" altLang="zh-CN" sz="2400">
                <a:latin typeface="Calibri" panose="020F0502020204030204" charset="0"/>
                <a:ea typeface="宋体" panose="02010600030101010101" pitchFamily="2" charset="-122"/>
                <a:sym typeface="+mn-ea"/>
              </a:rPr>
              <a:t>           </a:t>
            </a:r>
            <a:r>
              <a:rPr lang="zh-CN" altLang="en-US" sz="2400">
                <a:latin typeface="Calibri" panose="020F0502020204030204" charset="0"/>
                <a:ea typeface="宋体" panose="02010600030101010101" pitchFamily="2" charset="-122"/>
                <a:sym typeface="+mn-ea"/>
              </a:rPr>
              <a:t>】</a:t>
            </a:r>
            <a:r>
              <a:rPr lang="zh-CN" sz="2400" b="0">
                <a:latin typeface="Calibri" panose="020F0502020204030204" charset="0"/>
                <a:ea typeface="宋体" panose="02010600030101010101" pitchFamily="2" charset="-122"/>
              </a:rPr>
              <a:t>秦，获子婴。</a:t>
            </a:r>
            <a:endParaRPr lang="zh-CN" sz="2400" b="0">
              <a:latin typeface="Calibri" panose="020F0502020204030204" charset="0"/>
              <a:ea typeface="宋体" panose="02010600030101010101" pitchFamily="2" charset="-122"/>
            </a:endParaRPr>
          </a:p>
        </p:txBody>
      </p:sp>
      <p:sp>
        <p:nvSpPr>
          <p:cNvPr id="4" name="文本框 3"/>
          <p:cNvSpPr txBox="1"/>
          <p:nvPr/>
        </p:nvSpPr>
        <p:spPr>
          <a:xfrm>
            <a:off x="9305925" y="613410"/>
            <a:ext cx="3023235" cy="6118225"/>
          </a:xfrm>
          <a:prstGeom prst="rect">
            <a:avLst/>
          </a:prstGeom>
          <a:noFill/>
          <a:ln>
            <a:solidFill>
              <a:schemeClr val="accent1"/>
            </a:solidFill>
          </a:ln>
        </p:spPr>
        <p:txBody>
          <a:bodyPr wrap="square" rtlCol="0">
            <a:noAutofit/>
          </a:bodyPr>
          <a:p>
            <a:pPr algn="just">
              <a:lnSpc>
                <a:spcPct val="80000"/>
              </a:lnSpc>
              <a:spcBef>
                <a:spcPts val="0"/>
              </a:spcBef>
              <a:spcAft>
                <a:spcPts val="0"/>
              </a:spcAft>
            </a:pPr>
            <a:endParaRPr lang="zh-CN" altLang="en-US" sz="1600" b="1">
              <a:solidFill>
                <a:srgbClr val="C00000"/>
              </a:solidFill>
            </a:endParaRPr>
          </a:p>
        </p:txBody>
      </p:sp>
      <p:sp>
        <p:nvSpPr>
          <p:cNvPr id="2" name="文本框 1"/>
          <p:cNvSpPr txBox="1"/>
          <p:nvPr/>
        </p:nvSpPr>
        <p:spPr>
          <a:xfrm>
            <a:off x="3042920" y="768985"/>
            <a:ext cx="906780" cy="460375"/>
          </a:xfrm>
          <a:prstGeom prst="rect">
            <a:avLst/>
          </a:prstGeom>
          <a:noFill/>
        </p:spPr>
        <p:txBody>
          <a:bodyPr wrap="square" rtlCol="0">
            <a:spAutoFit/>
          </a:bodyPr>
          <a:p>
            <a:r>
              <a:rPr lang="zh-CN" altLang="en-US" sz="2400" b="1">
                <a:solidFill>
                  <a:srgbClr val="C00000"/>
                </a:solidFill>
              </a:rPr>
              <a:t>约定</a:t>
            </a:r>
            <a:endParaRPr lang="zh-CN" altLang="en-US" sz="2400" b="1">
              <a:solidFill>
                <a:srgbClr val="C00000"/>
              </a:solidFill>
            </a:endParaRPr>
          </a:p>
        </p:txBody>
      </p:sp>
      <p:sp>
        <p:nvSpPr>
          <p:cNvPr id="5" name="文本框 4"/>
          <p:cNvSpPr txBox="1"/>
          <p:nvPr>
            <p:custDataLst>
              <p:tags r:id="rId1"/>
            </p:custDataLst>
          </p:nvPr>
        </p:nvSpPr>
        <p:spPr>
          <a:xfrm>
            <a:off x="7654925" y="768985"/>
            <a:ext cx="1554480" cy="460375"/>
          </a:xfrm>
          <a:prstGeom prst="rect">
            <a:avLst/>
          </a:prstGeom>
          <a:noFill/>
        </p:spPr>
        <p:txBody>
          <a:bodyPr wrap="square" rtlCol="0">
            <a:spAutoFit/>
          </a:bodyPr>
          <a:p>
            <a:r>
              <a:rPr lang="zh-CN" altLang="en-US" sz="2400" b="1">
                <a:solidFill>
                  <a:srgbClr val="C00000"/>
                </a:solidFill>
              </a:rPr>
              <a:t>使</a:t>
            </a:r>
            <a:r>
              <a:rPr lang="en-US" altLang="zh-CN" sz="2400" b="1">
                <a:solidFill>
                  <a:srgbClr val="C00000"/>
                </a:solidFill>
              </a:rPr>
              <a:t>...</a:t>
            </a:r>
            <a:r>
              <a:rPr lang="zh-CN" altLang="en-US" sz="2400" b="1">
                <a:solidFill>
                  <a:srgbClr val="C00000"/>
                </a:solidFill>
              </a:rPr>
              <a:t>为王</a:t>
            </a:r>
            <a:endParaRPr lang="zh-CN" altLang="en-US" sz="2400" b="1">
              <a:solidFill>
                <a:srgbClr val="C00000"/>
              </a:solidFill>
            </a:endParaRPr>
          </a:p>
        </p:txBody>
      </p:sp>
      <p:sp>
        <p:nvSpPr>
          <p:cNvPr id="6" name="文本框 5"/>
          <p:cNvSpPr txBox="1"/>
          <p:nvPr>
            <p:custDataLst>
              <p:tags r:id="rId2"/>
            </p:custDataLst>
          </p:nvPr>
        </p:nvSpPr>
        <p:spPr>
          <a:xfrm>
            <a:off x="6640195" y="1166495"/>
            <a:ext cx="918210" cy="460375"/>
          </a:xfrm>
          <a:prstGeom prst="rect">
            <a:avLst/>
          </a:prstGeom>
          <a:noFill/>
        </p:spPr>
        <p:txBody>
          <a:bodyPr wrap="square" rtlCol="0">
            <a:spAutoFit/>
          </a:bodyPr>
          <a:p>
            <a:r>
              <a:rPr lang="zh-CN" sz="2400" b="1">
                <a:solidFill>
                  <a:srgbClr val="C00000"/>
                </a:solidFill>
              </a:rPr>
              <a:t>已经</a:t>
            </a:r>
            <a:endParaRPr lang="zh-CN" sz="2400" b="1">
              <a:solidFill>
                <a:srgbClr val="C00000"/>
              </a:solidFill>
            </a:endParaRPr>
          </a:p>
        </p:txBody>
      </p:sp>
      <p:sp>
        <p:nvSpPr>
          <p:cNvPr id="7" name="文本框 6"/>
          <p:cNvSpPr txBox="1"/>
          <p:nvPr>
            <p:custDataLst>
              <p:tags r:id="rId3"/>
            </p:custDataLst>
          </p:nvPr>
        </p:nvSpPr>
        <p:spPr>
          <a:xfrm>
            <a:off x="579755" y="1567815"/>
            <a:ext cx="1040765" cy="460375"/>
          </a:xfrm>
          <a:prstGeom prst="rect">
            <a:avLst/>
          </a:prstGeom>
          <a:noFill/>
        </p:spPr>
        <p:txBody>
          <a:bodyPr wrap="square" rtlCol="0">
            <a:spAutoFit/>
          </a:bodyPr>
          <a:p>
            <a:r>
              <a:rPr lang="zh-CN" altLang="en-US" sz="2400" b="1">
                <a:solidFill>
                  <a:srgbClr val="C00000"/>
                </a:solidFill>
              </a:rPr>
              <a:t>和解</a:t>
            </a:r>
            <a:endParaRPr lang="zh-CN" altLang="en-US" sz="2400" b="1">
              <a:solidFill>
                <a:srgbClr val="C00000"/>
              </a:solidFill>
            </a:endParaRPr>
          </a:p>
        </p:txBody>
      </p:sp>
      <p:sp>
        <p:nvSpPr>
          <p:cNvPr id="8" name="文本框 7"/>
          <p:cNvSpPr txBox="1"/>
          <p:nvPr>
            <p:custDataLst>
              <p:tags r:id="rId4"/>
            </p:custDataLst>
          </p:nvPr>
        </p:nvSpPr>
        <p:spPr>
          <a:xfrm>
            <a:off x="6230620" y="1567815"/>
            <a:ext cx="1572260" cy="460375"/>
          </a:xfrm>
          <a:prstGeom prst="rect">
            <a:avLst/>
          </a:prstGeom>
          <a:noFill/>
        </p:spPr>
        <p:txBody>
          <a:bodyPr wrap="square" rtlCol="0">
            <a:spAutoFit/>
          </a:bodyPr>
          <a:p>
            <a:r>
              <a:rPr lang="zh-CN" sz="2400" b="1">
                <a:solidFill>
                  <a:srgbClr val="C00000"/>
                </a:solidFill>
              </a:rPr>
              <a:t>暗中谋划</a:t>
            </a:r>
            <a:endParaRPr lang="zh-CN" sz="2400" b="1">
              <a:solidFill>
                <a:srgbClr val="C00000"/>
              </a:solidFill>
            </a:endParaRPr>
          </a:p>
        </p:txBody>
      </p:sp>
      <p:sp>
        <p:nvSpPr>
          <p:cNvPr id="9" name="文本框 8"/>
          <p:cNvSpPr txBox="1"/>
          <p:nvPr>
            <p:custDataLst>
              <p:tags r:id="rId5"/>
            </p:custDataLst>
          </p:nvPr>
        </p:nvSpPr>
        <p:spPr>
          <a:xfrm>
            <a:off x="5563235" y="2296795"/>
            <a:ext cx="805180" cy="460375"/>
          </a:xfrm>
          <a:prstGeom prst="rect">
            <a:avLst/>
          </a:prstGeom>
          <a:noFill/>
        </p:spPr>
        <p:txBody>
          <a:bodyPr wrap="square" rtlCol="0">
            <a:spAutoFit/>
          </a:bodyPr>
          <a:p>
            <a:r>
              <a:rPr lang="zh-CN" sz="2400" b="1">
                <a:solidFill>
                  <a:srgbClr val="C00000"/>
                </a:solidFill>
              </a:rPr>
              <a:t>定都</a:t>
            </a:r>
            <a:endParaRPr lang="zh-CN" sz="2400" b="1">
              <a:solidFill>
                <a:srgbClr val="C00000"/>
              </a:solidFill>
            </a:endParaRPr>
          </a:p>
        </p:txBody>
      </p:sp>
      <p:sp>
        <p:nvSpPr>
          <p:cNvPr id="10" name="文本框 9"/>
          <p:cNvSpPr txBox="1"/>
          <p:nvPr>
            <p:custDataLst>
              <p:tags r:id="rId6"/>
            </p:custDataLst>
          </p:nvPr>
        </p:nvSpPr>
        <p:spPr>
          <a:xfrm>
            <a:off x="3357245" y="2636520"/>
            <a:ext cx="936625" cy="460375"/>
          </a:xfrm>
          <a:prstGeom prst="rect">
            <a:avLst/>
          </a:prstGeom>
          <a:noFill/>
        </p:spPr>
        <p:txBody>
          <a:bodyPr wrap="square" rtlCol="0">
            <a:spAutoFit/>
          </a:bodyPr>
          <a:p>
            <a:r>
              <a:rPr lang="zh-CN" sz="2400" b="1">
                <a:solidFill>
                  <a:srgbClr val="C00000"/>
                </a:solidFill>
              </a:rPr>
              <a:t>限制</a:t>
            </a:r>
            <a:endParaRPr lang="zh-CN" sz="2400" b="1">
              <a:solidFill>
                <a:srgbClr val="C00000"/>
              </a:solidFill>
            </a:endParaRPr>
          </a:p>
        </p:txBody>
      </p:sp>
      <p:sp>
        <p:nvSpPr>
          <p:cNvPr id="11" name="文本框 10"/>
          <p:cNvSpPr txBox="1"/>
          <p:nvPr>
            <p:custDataLst>
              <p:tags r:id="rId7"/>
            </p:custDataLst>
          </p:nvPr>
        </p:nvSpPr>
        <p:spPr>
          <a:xfrm>
            <a:off x="950595" y="4145280"/>
            <a:ext cx="996950" cy="460375"/>
          </a:xfrm>
          <a:prstGeom prst="rect">
            <a:avLst/>
          </a:prstGeom>
          <a:noFill/>
        </p:spPr>
        <p:txBody>
          <a:bodyPr wrap="square" rtlCol="0">
            <a:spAutoFit/>
          </a:bodyPr>
          <a:p>
            <a:r>
              <a:rPr lang="zh-CN" sz="2400" b="1">
                <a:solidFill>
                  <a:srgbClr val="C00000"/>
                </a:solidFill>
              </a:rPr>
              <a:t>因为</a:t>
            </a:r>
            <a:endParaRPr lang="zh-CN" sz="2400" b="1">
              <a:solidFill>
                <a:srgbClr val="C00000"/>
              </a:solidFill>
            </a:endParaRPr>
          </a:p>
        </p:txBody>
      </p:sp>
      <p:sp>
        <p:nvSpPr>
          <p:cNvPr id="12" name="文本框 11"/>
          <p:cNvSpPr txBox="1"/>
          <p:nvPr>
            <p:custDataLst>
              <p:tags r:id="rId8"/>
            </p:custDataLst>
          </p:nvPr>
        </p:nvSpPr>
        <p:spPr>
          <a:xfrm>
            <a:off x="6715760" y="5191760"/>
            <a:ext cx="2060575" cy="460375"/>
          </a:xfrm>
          <a:prstGeom prst="rect">
            <a:avLst/>
          </a:prstGeom>
          <a:noFill/>
        </p:spPr>
        <p:txBody>
          <a:bodyPr wrap="square" rtlCol="0">
            <a:spAutoFit/>
          </a:bodyPr>
          <a:p>
            <a:r>
              <a:rPr lang="zh-CN" sz="2400" b="1">
                <a:solidFill>
                  <a:srgbClr val="C00000"/>
                </a:solidFill>
              </a:rPr>
              <a:t>占有，攻略</a:t>
            </a:r>
            <a:endParaRPr lang="zh-CN" sz="2400" b="1">
              <a:solidFill>
                <a:srgbClr val="C00000"/>
              </a:solidFill>
            </a:endParaRPr>
          </a:p>
        </p:txBody>
      </p:sp>
      <p:sp>
        <p:nvSpPr>
          <p:cNvPr id="13" name="文本框 12"/>
          <p:cNvSpPr txBox="1"/>
          <p:nvPr>
            <p:custDataLst>
              <p:tags r:id="rId9"/>
            </p:custDataLst>
          </p:nvPr>
        </p:nvSpPr>
        <p:spPr>
          <a:xfrm>
            <a:off x="4661535" y="5549900"/>
            <a:ext cx="901700" cy="460375"/>
          </a:xfrm>
          <a:prstGeom prst="rect">
            <a:avLst/>
          </a:prstGeom>
          <a:noFill/>
        </p:spPr>
        <p:txBody>
          <a:bodyPr wrap="square" rtlCol="0">
            <a:spAutoFit/>
          </a:bodyPr>
          <a:p>
            <a:r>
              <a:rPr lang="zh-CN" sz="2400" b="1">
                <a:solidFill>
                  <a:srgbClr val="C00000"/>
                </a:solidFill>
              </a:rPr>
              <a:t>常常</a:t>
            </a:r>
            <a:endParaRPr lang="zh-CN" sz="2400" b="1">
              <a:solidFill>
                <a:srgbClr val="C00000"/>
              </a:solidFill>
            </a:endParaRPr>
          </a:p>
        </p:txBody>
      </p:sp>
      <p:sp>
        <p:nvSpPr>
          <p:cNvPr id="14" name="文本框 13"/>
          <p:cNvSpPr txBox="1"/>
          <p:nvPr>
            <p:custDataLst>
              <p:tags r:id="rId10"/>
            </p:custDataLst>
          </p:nvPr>
        </p:nvSpPr>
        <p:spPr>
          <a:xfrm>
            <a:off x="6802755" y="5549900"/>
            <a:ext cx="2122805" cy="460375"/>
          </a:xfrm>
          <a:prstGeom prst="rect">
            <a:avLst/>
          </a:prstGeom>
          <a:noFill/>
        </p:spPr>
        <p:txBody>
          <a:bodyPr wrap="square" rtlCol="0">
            <a:spAutoFit/>
          </a:bodyPr>
          <a:p>
            <a:r>
              <a:rPr lang="zh-CN" sz="2400" b="1">
                <a:solidFill>
                  <a:srgbClr val="C00000"/>
                </a:solidFill>
              </a:rPr>
              <a:t>兵家必争之地</a:t>
            </a:r>
            <a:endParaRPr lang="zh-CN" sz="2400" b="1">
              <a:solidFill>
                <a:srgbClr val="C00000"/>
              </a:solidFill>
            </a:endParaRPr>
          </a:p>
        </p:txBody>
      </p:sp>
      <p:sp>
        <p:nvSpPr>
          <p:cNvPr id="16" name="文本框 15"/>
          <p:cNvSpPr txBox="1"/>
          <p:nvPr>
            <p:custDataLst>
              <p:tags r:id="rId11"/>
            </p:custDataLst>
          </p:nvPr>
        </p:nvSpPr>
        <p:spPr>
          <a:xfrm>
            <a:off x="1727200" y="5549900"/>
            <a:ext cx="1913255" cy="460375"/>
          </a:xfrm>
          <a:prstGeom prst="rect">
            <a:avLst/>
          </a:prstGeom>
          <a:noFill/>
        </p:spPr>
        <p:txBody>
          <a:bodyPr wrap="square" rtlCol="0">
            <a:spAutoFit/>
          </a:bodyPr>
          <a:p>
            <a:r>
              <a:rPr lang="zh-CN" sz="2400" b="1">
                <a:solidFill>
                  <a:srgbClr val="C00000"/>
                </a:solidFill>
              </a:rPr>
              <a:t>为</a:t>
            </a:r>
            <a:r>
              <a:rPr lang="en-US" altLang="zh-CN" sz="2400" b="1">
                <a:solidFill>
                  <a:srgbClr val="C00000"/>
                </a:solidFill>
              </a:rPr>
              <a:t>...</a:t>
            </a:r>
            <a:r>
              <a:rPr lang="zh-CN" altLang="en-US" sz="2400" b="1">
                <a:solidFill>
                  <a:srgbClr val="C00000"/>
                </a:solidFill>
              </a:rPr>
              <a:t>所占有</a:t>
            </a:r>
            <a:endParaRPr lang="zh-CN" altLang="en-US" sz="2400" b="1">
              <a:solidFill>
                <a:srgbClr val="C00000"/>
              </a:solidFill>
            </a:endParaRPr>
          </a:p>
        </p:txBody>
      </p:sp>
      <p:sp>
        <p:nvSpPr>
          <p:cNvPr id="17" name="文本框 16"/>
          <p:cNvSpPr txBox="1"/>
          <p:nvPr>
            <p:custDataLst>
              <p:tags r:id="rId12"/>
            </p:custDataLst>
          </p:nvPr>
        </p:nvSpPr>
        <p:spPr>
          <a:xfrm>
            <a:off x="2141220" y="6010275"/>
            <a:ext cx="901700" cy="460375"/>
          </a:xfrm>
          <a:prstGeom prst="rect">
            <a:avLst/>
          </a:prstGeom>
          <a:noFill/>
        </p:spPr>
        <p:txBody>
          <a:bodyPr wrap="square" rtlCol="0">
            <a:spAutoFit/>
          </a:bodyPr>
          <a:p>
            <a:r>
              <a:rPr lang="zh-CN" sz="2400" b="1">
                <a:solidFill>
                  <a:srgbClr val="C00000"/>
                </a:solidFill>
              </a:rPr>
              <a:t>攻克</a:t>
            </a:r>
            <a:endParaRPr lang="zh-CN" sz="2400" b="1">
              <a:solidFill>
                <a:srgbClr val="C00000"/>
              </a:solidFill>
            </a:endParaRPr>
          </a:p>
        </p:txBody>
      </p:sp>
      <p:sp>
        <p:nvSpPr>
          <p:cNvPr id="15" name="文本框 14"/>
          <p:cNvSpPr txBox="1"/>
          <p:nvPr/>
        </p:nvSpPr>
        <p:spPr>
          <a:xfrm>
            <a:off x="9434195" y="3689985"/>
            <a:ext cx="2757170" cy="2306955"/>
          </a:xfrm>
          <a:prstGeom prst="rect">
            <a:avLst/>
          </a:prstGeom>
          <a:noFill/>
        </p:spPr>
        <p:txBody>
          <a:bodyPr wrap="square" rtlCol="0" anchor="t">
            <a:spAutoFit/>
          </a:bodyPr>
          <a:p>
            <a:pPr indent="0" algn="just"/>
            <a:r>
              <a:rPr lang="en-US" sz="2400" b="1">
                <a:latin typeface="等线" panose="02010600030101010101" charset="-122"/>
                <a:ea typeface="等线" panose="02010600030101010101" charset="-122"/>
                <a:cs typeface="等线" panose="02010600030101010101" charset="-122"/>
                <a:sym typeface="+mn-ea"/>
              </a:rPr>
              <a:t>12</a:t>
            </a:r>
            <a:r>
              <a:rPr sz="2400" b="1">
                <a:latin typeface="等线" panose="02010600030101010101" charset="-122"/>
                <a:ea typeface="等线" panose="02010600030101010101" charset="-122"/>
                <a:cs typeface="等线" panose="02010600030101010101" charset="-122"/>
                <a:sym typeface="+mn-ea"/>
              </a:rPr>
              <a:t>A.汉中郡本附庸国，后来为秦所占有，周赧王三年，秦惠文王因汉水流经此地将其命名为汉中。 </a:t>
            </a:r>
            <a:endParaRPr lang="zh-CN" altLang="en-US" sz="2400" b="1">
              <a:latin typeface="等线" panose="02010600030101010101" charset="-122"/>
              <a:ea typeface="等线" panose="02010600030101010101" charset="-122"/>
              <a:cs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54940" y="0"/>
            <a:ext cx="7635240" cy="6707505"/>
          </a:xfrm>
          <a:prstGeom prst="rect">
            <a:avLst/>
          </a:prstGeom>
          <a:noFill/>
          <a:ln w="9525">
            <a:solidFill>
              <a:schemeClr val="accent1"/>
            </a:solidFill>
          </a:ln>
        </p:spPr>
        <p:txBody>
          <a:bodyPr wrap="square">
            <a:noAutofit/>
          </a:bodyPr>
          <a:p>
            <a:pPr indent="0" algn="just">
              <a:lnSpc>
                <a:spcPct val="115000"/>
              </a:lnSpc>
              <a:spcBef>
                <a:spcPts val="0"/>
              </a:spcBef>
              <a:spcAft>
                <a:spcPts val="0"/>
              </a:spcAft>
            </a:pPr>
            <a:r>
              <a:rPr lang="en-US" altLang="zh-CN" sz="2000" b="1">
                <a:latin typeface="等线" panose="02010600030101010101" charset="-122"/>
                <a:ea typeface="等线" panose="02010600030101010101" charset="-122"/>
                <a:cs typeface="等线" panose="02010600030101010101" charset="-122"/>
              </a:rPr>
              <a:t>     </a:t>
            </a:r>
            <a:r>
              <a:rPr lang="zh-CN" sz="2000" b="1">
                <a:latin typeface="等线" panose="02010600030101010101" charset="-122"/>
                <a:ea typeface="等线" panose="02010600030101010101" charset="-122"/>
                <a:cs typeface="等线" panose="02010600030101010101" charset="-122"/>
              </a:rPr>
              <a:t>项羽封高帝为汉王，王巴、蜀、汉中三十一县。帝不悦。丞相萧何</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谋</a:t>
            </a:r>
            <a:r>
              <a:rPr lang="zh-CN" sz="2000" b="1">
                <a:solidFill>
                  <a:schemeClr val="tx1"/>
                </a:solidFill>
                <a:latin typeface="等线" panose="02010600030101010101" charset="-122"/>
                <a:ea typeface="等线" panose="02010600030101010101" charset="-122"/>
                <a:cs typeface="等线" panose="02010600030101010101" charset="-122"/>
              </a:rPr>
              <a:t>【</a:t>
            </a:r>
            <a:r>
              <a:rPr lang="en-US" altLang="zh-CN" sz="2000" b="1">
                <a:solidFill>
                  <a:schemeClr val="tx1"/>
                </a:solidFill>
                <a:latin typeface="等线" panose="02010600030101010101" charset="-122"/>
                <a:ea typeface="等线" panose="02010600030101010101" charset="-122"/>
                <a:cs typeface="等线" panose="02010600030101010101" charset="-122"/>
              </a:rPr>
              <a:t>                  </a:t>
            </a:r>
            <a:r>
              <a:rPr lang="zh-CN" altLang="en-US" sz="2000" b="1">
                <a:solidFill>
                  <a:schemeClr val="tx1"/>
                </a:solidFill>
                <a:latin typeface="等线" panose="02010600030101010101" charset="-122"/>
                <a:ea typeface="等线" panose="02010600030101010101" charset="-122"/>
                <a:cs typeface="等线" panose="02010600030101010101" charset="-122"/>
              </a:rPr>
              <a:t>】</a:t>
            </a:r>
            <a:r>
              <a:rPr lang="zh-CN" sz="2000" b="1">
                <a:latin typeface="等线" panose="02010600030101010101" charset="-122"/>
                <a:ea typeface="等线" panose="02010600030101010101" charset="-122"/>
                <a:cs typeface="等线" panose="02010600030101010101" charset="-122"/>
              </a:rPr>
              <a:t>曰：“虽王汉中之恶，不犹</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愈</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于死乎?且</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语</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曰‘天汉’,其称甚美。夫能屈于一人之下，则伸于</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万乘</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之</a:t>
            </a:r>
            <a:r>
              <a:rPr lang="zh-CN" sz="2000" b="1" u="sng">
                <a:solidFill>
                  <a:srgbClr val="FF0000"/>
                </a:solidFill>
                <a:highlight>
                  <a:srgbClr val="FFFF00"/>
                </a:highlight>
                <a:latin typeface="等线" panose="02010600030101010101" charset="-122"/>
                <a:ea typeface="等线" panose="02010600030101010101" charset="-122"/>
                <a:cs typeface="等线" panose="02010600030101010101" charset="-122"/>
              </a:rPr>
              <a:t>上者，汤、武是也</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。愿大王</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王</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汉中，抚其民以</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致</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贤人。</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收用</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巴蜀，还定三秦，天下可</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图</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也。”帝从之，都南郑。及高帝东伐，萧何居守汉中，足食足兵。既定三秦，莆何镇关中，</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资</a:t>
            </a:r>
            <a:r>
              <a:rPr lang="zh-CN" sz="2000" b="1">
                <a:latin typeface="等线" panose="02010600030101010101" charset="-122"/>
                <a:ea typeface="等线" panose="02010600030101010101" charset="-122"/>
                <a:cs typeface="等线" panose="02010600030101010101" charset="-122"/>
                <a:sym typeface="+mn-ea"/>
              </a:rPr>
              <a:t>【                  </a:t>
            </a:r>
            <a:r>
              <a:rPr lang="en-US" alt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sym typeface="+mn-ea"/>
              </a:rPr>
              <a:t>】</a:t>
            </a:r>
            <a:r>
              <a:rPr lang="zh-CN" sz="2000" b="1">
                <a:latin typeface="等线" panose="02010600030101010101" charset="-122"/>
                <a:ea typeface="等线" panose="02010600030101010101" charset="-122"/>
                <a:cs typeface="等线" panose="02010600030101010101" charset="-122"/>
              </a:rPr>
              <a:t>其众，卒平天下。高帝九年，以田叔为汉中守，属县十二。叔</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既馈</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以军饷，又致名材立宫室，帝</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嘉</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之。自叔之后，世修文教，有</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俶</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傥</a:t>
            </a:r>
            <a:r>
              <a:rPr lang="zh-CN" sz="2000" b="1">
                <a:latin typeface="等线" panose="02010600030101010101" charset="-122"/>
                <a:ea typeface="等线" panose="02010600030101010101" charset="-122"/>
                <a:cs typeface="等线" panose="02010600030101010101" charset="-122"/>
                <a:sym typeface="+mn-ea"/>
              </a:rPr>
              <a:t>【     </a:t>
            </a:r>
            <a:r>
              <a:rPr lang="en-US" alt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sym typeface="+mn-ea"/>
              </a:rPr>
              <a:t>      </a:t>
            </a:r>
            <a:r>
              <a:rPr lang="en-US" alt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之士、异人</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并挺</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：邓公抗言于孝景之朝，以明忠枉之情；张骞特以</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蒙</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险远，为孝武帝开</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缘边</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之地，</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宾</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沙越之国，致大宛之马，入南海之象，振扬威灵，</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被</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于</a:t>
            </a:r>
            <a:r>
              <a:rPr lang="zh-CN" sz="2000" b="1">
                <a:highlight>
                  <a:srgbClr val="FFFF00"/>
                </a:highlight>
                <a:latin typeface="等线" panose="02010600030101010101" charset="-122"/>
                <a:ea typeface="等线" panose="02010600030101010101" charset="-122"/>
                <a:cs typeface="等线" panose="02010600030101010101" charset="-122"/>
              </a:rPr>
              <a:t>幽裔</a:t>
            </a:r>
            <a:r>
              <a:rPr lang="zh-CN" sz="2000" b="1">
                <a:latin typeface="等线" panose="02010600030101010101" charset="-122"/>
                <a:ea typeface="等线" panose="02010600030101010101" charset="-122"/>
                <a:cs typeface="等线" panose="02010600030101010101" charset="-122"/>
              </a:rPr>
              <a:t>；谷口子真，</a:t>
            </a:r>
            <a:r>
              <a:rPr lang="zh-CN" sz="2000" b="1" u="sng">
                <a:highlight>
                  <a:srgbClr val="FFFF00"/>
                </a:highlight>
                <a:latin typeface="等线" panose="02010600030101010101" charset="-122"/>
                <a:ea typeface="等线" panose="02010600030101010101" charset="-122"/>
                <a:cs typeface="等线" panose="02010600030101010101" charset="-122"/>
              </a:rPr>
              <a:t>乘</a:t>
            </a:r>
            <a:r>
              <a:rPr lang="zh-CN" sz="2000" b="1" u="sng">
                <a:solidFill>
                  <a:srgbClr val="FF0000"/>
                </a:solidFill>
                <a:highlight>
                  <a:srgbClr val="FFFF00"/>
                </a:highlight>
                <a:latin typeface="等线" panose="02010600030101010101" charset="-122"/>
                <a:ea typeface="等线" panose="02010600030101010101" charset="-122"/>
                <a:cs typeface="等线" panose="02010600030101010101" charset="-122"/>
              </a:rPr>
              <a:t>箕颍</a:t>
            </a:r>
            <a:r>
              <a:rPr lang="zh-CN" sz="2000" b="1" u="sng">
                <a:latin typeface="等线" panose="02010600030101010101" charset="-122"/>
                <a:ea typeface="等线" panose="02010600030101010101" charset="-122"/>
                <a:cs typeface="等线" panose="02010600030101010101" charset="-122"/>
                <a:sym typeface="+mn-ea"/>
              </a:rPr>
              <a:t>【</a:t>
            </a:r>
            <a:r>
              <a:rPr lang="zh-CN" altLang="en-US" sz="2000" b="1">
                <a:solidFill>
                  <a:srgbClr val="C00000"/>
                </a:solidFill>
                <a:sym typeface="+mn-ea"/>
              </a:rPr>
              <a:t>保持</a:t>
            </a:r>
            <a:r>
              <a:rPr lang="zh-CN" altLang="en-US" sz="2000" b="1">
                <a:solidFill>
                  <a:srgbClr val="C00000"/>
                </a:solidFill>
                <a:highlight>
                  <a:srgbClr val="FFFF00"/>
                </a:highlight>
                <a:sym typeface="+mn-ea"/>
              </a:rPr>
              <a:t>巢父、许由隐居在箕山、颍水那样</a:t>
            </a:r>
            <a:r>
              <a:rPr lang="zh-CN" altLang="en-US" sz="2000" b="1">
                <a:solidFill>
                  <a:srgbClr val="C00000"/>
                </a:solidFill>
                <a:sym typeface="+mn-ea"/>
              </a:rPr>
              <a:t>的操守</a:t>
            </a:r>
            <a:r>
              <a:rPr lang="zh-CN" altLang="en-US" sz="2000" b="1" u="sng">
                <a:latin typeface="等线" panose="02010600030101010101" charset="-122"/>
                <a:ea typeface="等线" panose="02010600030101010101" charset="-122"/>
                <a:cs typeface="等线" panose="02010600030101010101" charset="-122"/>
                <a:sym typeface="+mn-ea"/>
              </a:rPr>
              <a:t>】</a:t>
            </a:r>
            <a:r>
              <a:rPr lang="zh-CN" sz="2000" b="1" u="sng">
                <a:latin typeface="等线" panose="02010600030101010101" charset="-122"/>
                <a:ea typeface="等线" panose="02010600030101010101" charset="-122"/>
                <a:cs typeface="等线" panose="02010600030101010101" charset="-122"/>
              </a:rPr>
              <a:t>之操，</a:t>
            </a:r>
            <a:r>
              <a:rPr lang="zh-CN" sz="2000" b="1" u="sng">
                <a:solidFill>
                  <a:srgbClr val="FF0000"/>
                </a:solidFill>
                <a:highlight>
                  <a:srgbClr val="FFFF00"/>
                </a:highlight>
                <a:latin typeface="等线" panose="02010600030101010101" charset="-122"/>
                <a:ea typeface="等线" panose="02010600030101010101" charset="-122"/>
                <a:cs typeface="等线" panose="02010600030101010101" charset="-122"/>
              </a:rPr>
              <a:t>湛然</a:t>
            </a:r>
            <a:r>
              <a:rPr lang="zh-CN" sz="2000" b="1" u="sng">
                <a:latin typeface="等线" panose="02010600030101010101" charset="-122"/>
                <a:ea typeface="等线" panose="02010600030101010101" charset="-122"/>
                <a:cs typeface="等线" panose="02010600030101010101" charset="-122"/>
                <a:sym typeface="+mn-ea"/>
              </a:rPr>
              <a:t>【                  】</a:t>
            </a:r>
            <a:r>
              <a:rPr lang="zh-CN" sz="2000" b="1" u="sng">
                <a:latin typeface="等线" panose="02010600030101010101" charset="-122"/>
                <a:ea typeface="等线" panose="02010600030101010101" charset="-122"/>
                <a:cs typeface="等线" panose="02010600030101010101" charset="-122"/>
              </a:rPr>
              <a:t>岳立，不营不求，德声</a:t>
            </a:r>
            <a:r>
              <a:rPr lang="zh-CN" sz="2000" b="1" u="sng">
                <a:solidFill>
                  <a:srgbClr val="FF0000"/>
                </a:solidFill>
                <a:highlight>
                  <a:srgbClr val="FFFF00"/>
                </a:highlight>
                <a:latin typeface="等线" panose="02010600030101010101" charset="-122"/>
                <a:ea typeface="等线" panose="02010600030101010101" charset="-122"/>
                <a:cs typeface="等线" panose="02010600030101010101" charset="-122"/>
              </a:rPr>
              <a:t>迈流</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。自建武以后，群儒修业。于是司徒李公，屡登</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七政</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。太傅子坚，弈世论道。其州牧、郡守，冠益</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相继</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，于西州为盛。盖</a:t>
            </a:r>
            <a:r>
              <a:rPr lang="zh-CN" sz="2000" b="1">
                <a:solidFill>
                  <a:srgbClr val="FF0000"/>
                </a:solidFill>
                <a:highlight>
                  <a:srgbClr val="FFFF00"/>
                </a:highlight>
                <a:latin typeface="等线" panose="02010600030101010101" charset="-122"/>
                <a:ea typeface="等线" panose="02010600030101010101" charset="-122"/>
                <a:cs typeface="等线" panose="02010600030101010101" charset="-122"/>
              </a:rPr>
              <a:t>济济</a:t>
            </a:r>
            <a:r>
              <a:rPr lang="zh-CN" sz="2000" b="1">
                <a:latin typeface="等线" panose="02010600030101010101" charset="-122"/>
                <a:ea typeface="等线" panose="02010600030101010101" charset="-122"/>
                <a:cs typeface="等线" panose="02010600030101010101" charset="-122"/>
                <a:sym typeface="+mn-ea"/>
              </a:rPr>
              <a:t>【                  】</a:t>
            </a:r>
            <a:r>
              <a:rPr lang="zh-CN" sz="2000" b="1">
                <a:latin typeface="等线" panose="02010600030101010101" charset="-122"/>
                <a:ea typeface="等线" panose="02010600030101010101" charset="-122"/>
                <a:cs typeface="等线" panose="02010600030101010101" charset="-122"/>
              </a:rPr>
              <a:t>焉。</a:t>
            </a:r>
            <a:endParaRPr lang="zh-CN" sz="2000" b="1">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8137525" y="43815"/>
            <a:ext cx="3984625" cy="6745605"/>
          </a:xfrm>
          <a:prstGeom prst="rect">
            <a:avLst/>
          </a:prstGeom>
          <a:noFill/>
          <a:ln>
            <a:solidFill>
              <a:schemeClr val="accent1"/>
            </a:solidFill>
          </a:ln>
        </p:spPr>
        <p:txBody>
          <a:bodyPr wrap="square" rtlCol="0">
            <a:noAutofit/>
          </a:bodyPr>
          <a:p>
            <a:pPr algn="just">
              <a:lnSpc>
                <a:spcPct val="80000"/>
              </a:lnSpc>
              <a:spcBef>
                <a:spcPts val="0"/>
              </a:spcBef>
              <a:spcAft>
                <a:spcPts val="0"/>
              </a:spcAft>
            </a:pPr>
            <a:endParaRPr lang="zh-CN" altLang="en-US" sz="1600" b="1">
              <a:solidFill>
                <a:srgbClr val="C00000"/>
              </a:solidFill>
            </a:endParaRPr>
          </a:p>
        </p:txBody>
      </p:sp>
      <p:sp>
        <p:nvSpPr>
          <p:cNvPr id="13" name="文本框 12"/>
          <p:cNvSpPr txBox="1"/>
          <p:nvPr>
            <p:custDataLst>
              <p:tags r:id="rId1"/>
            </p:custDataLst>
          </p:nvPr>
        </p:nvSpPr>
        <p:spPr>
          <a:xfrm>
            <a:off x="1411605" y="290830"/>
            <a:ext cx="901700" cy="460375"/>
          </a:xfrm>
          <a:prstGeom prst="rect">
            <a:avLst/>
          </a:prstGeom>
          <a:noFill/>
        </p:spPr>
        <p:txBody>
          <a:bodyPr wrap="square" rtlCol="0">
            <a:spAutoFit/>
          </a:bodyPr>
          <a:p>
            <a:r>
              <a:rPr lang="zh-CN" sz="2400" b="1">
                <a:solidFill>
                  <a:srgbClr val="C00000"/>
                </a:solidFill>
              </a:rPr>
              <a:t>谋划</a:t>
            </a:r>
            <a:endParaRPr lang="zh-CN" sz="2400" b="1">
              <a:solidFill>
                <a:srgbClr val="C00000"/>
              </a:solidFill>
            </a:endParaRPr>
          </a:p>
        </p:txBody>
      </p:sp>
      <p:sp>
        <p:nvSpPr>
          <p:cNvPr id="2" name="文本框 1"/>
          <p:cNvSpPr txBox="1"/>
          <p:nvPr>
            <p:custDataLst>
              <p:tags r:id="rId2"/>
            </p:custDataLst>
          </p:nvPr>
        </p:nvSpPr>
        <p:spPr>
          <a:xfrm>
            <a:off x="6461125" y="361315"/>
            <a:ext cx="901700" cy="460375"/>
          </a:xfrm>
          <a:prstGeom prst="rect">
            <a:avLst/>
          </a:prstGeom>
          <a:noFill/>
        </p:spPr>
        <p:txBody>
          <a:bodyPr wrap="square" rtlCol="0">
            <a:spAutoFit/>
          </a:bodyPr>
          <a:p>
            <a:r>
              <a:rPr lang="zh-CN" sz="2400" b="1">
                <a:solidFill>
                  <a:srgbClr val="C00000"/>
                </a:solidFill>
              </a:rPr>
              <a:t>好过</a:t>
            </a:r>
            <a:endParaRPr lang="zh-CN" sz="2400" b="1">
              <a:solidFill>
                <a:srgbClr val="C00000"/>
              </a:solidFill>
            </a:endParaRPr>
          </a:p>
        </p:txBody>
      </p:sp>
      <p:sp>
        <p:nvSpPr>
          <p:cNvPr id="5" name="文本框 4"/>
          <p:cNvSpPr txBox="1"/>
          <p:nvPr>
            <p:custDataLst>
              <p:tags r:id="rId3"/>
            </p:custDataLst>
          </p:nvPr>
        </p:nvSpPr>
        <p:spPr>
          <a:xfrm>
            <a:off x="2148840" y="751205"/>
            <a:ext cx="901700" cy="460375"/>
          </a:xfrm>
          <a:prstGeom prst="rect">
            <a:avLst/>
          </a:prstGeom>
          <a:noFill/>
        </p:spPr>
        <p:txBody>
          <a:bodyPr wrap="square" rtlCol="0">
            <a:spAutoFit/>
          </a:bodyPr>
          <a:p>
            <a:r>
              <a:rPr lang="zh-CN" sz="2400" b="1">
                <a:solidFill>
                  <a:srgbClr val="C00000"/>
                </a:solidFill>
              </a:rPr>
              <a:t>说</a:t>
            </a:r>
            <a:endParaRPr lang="zh-CN" sz="2400" b="1">
              <a:solidFill>
                <a:srgbClr val="C00000"/>
              </a:solidFill>
            </a:endParaRPr>
          </a:p>
        </p:txBody>
      </p:sp>
      <p:sp>
        <p:nvSpPr>
          <p:cNvPr id="6" name="文本框 5"/>
          <p:cNvSpPr txBox="1"/>
          <p:nvPr>
            <p:custDataLst>
              <p:tags r:id="rId4"/>
            </p:custDataLst>
          </p:nvPr>
        </p:nvSpPr>
        <p:spPr>
          <a:xfrm>
            <a:off x="1870075" y="1045845"/>
            <a:ext cx="901700" cy="460375"/>
          </a:xfrm>
          <a:prstGeom prst="rect">
            <a:avLst/>
          </a:prstGeom>
          <a:noFill/>
        </p:spPr>
        <p:txBody>
          <a:bodyPr wrap="square" rtlCol="0">
            <a:spAutoFit/>
          </a:bodyPr>
          <a:p>
            <a:r>
              <a:rPr lang="zh-CN" sz="2400" b="1">
                <a:solidFill>
                  <a:srgbClr val="C00000"/>
                </a:solidFill>
              </a:rPr>
              <a:t>万人</a:t>
            </a:r>
            <a:endParaRPr lang="zh-CN" sz="2400" b="1">
              <a:solidFill>
                <a:srgbClr val="C00000"/>
              </a:solidFill>
            </a:endParaRPr>
          </a:p>
        </p:txBody>
      </p:sp>
      <p:sp>
        <p:nvSpPr>
          <p:cNvPr id="7" name="文本框 6"/>
          <p:cNvSpPr txBox="1"/>
          <p:nvPr>
            <p:custDataLst>
              <p:tags r:id="rId5"/>
            </p:custDataLst>
          </p:nvPr>
        </p:nvSpPr>
        <p:spPr>
          <a:xfrm>
            <a:off x="6000115" y="1045845"/>
            <a:ext cx="1145540" cy="460375"/>
          </a:xfrm>
          <a:prstGeom prst="rect">
            <a:avLst/>
          </a:prstGeom>
          <a:noFill/>
        </p:spPr>
        <p:txBody>
          <a:bodyPr wrap="square" rtlCol="0">
            <a:spAutoFit/>
          </a:bodyPr>
          <a:p>
            <a:r>
              <a:rPr lang="zh-CN" sz="2400" b="1">
                <a:solidFill>
                  <a:srgbClr val="C00000"/>
                </a:solidFill>
              </a:rPr>
              <a:t>判断句</a:t>
            </a:r>
            <a:endParaRPr lang="zh-CN" sz="2400" b="1">
              <a:solidFill>
                <a:srgbClr val="C00000"/>
              </a:solidFill>
            </a:endParaRPr>
          </a:p>
        </p:txBody>
      </p:sp>
      <p:sp>
        <p:nvSpPr>
          <p:cNvPr id="8" name="文本框 7"/>
          <p:cNvSpPr txBox="1"/>
          <p:nvPr>
            <p:custDataLst>
              <p:tags r:id="rId6"/>
            </p:custDataLst>
          </p:nvPr>
        </p:nvSpPr>
        <p:spPr>
          <a:xfrm>
            <a:off x="1626235" y="1434465"/>
            <a:ext cx="866775" cy="460375"/>
          </a:xfrm>
          <a:prstGeom prst="rect">
            <a:avLst/>
          </a:prstGeom>
          <a:noFill/>
        </p:spPr>
        <p:txBody>
          <a:bodyPr wrap="square" rtlCol="0">
            <a:spAutoFit/>
          </a:bodyPr>
          <a:p>
            <a:r>
              <a:rPr lang="zh-CN" sz="2400" b="1">
                <a:solidFill>
                  <a:srgbClr val="C00000"/>
                </a:solidFill>
              </a:rPr>
              <a:t>称王</a:t>
            </a:r>
            <a:endParaRPr lang="zh-CN" sz="2400" b="1">
              <a:solidFill>
                <a:srgbClr val="C00000"/>
              </a:solidFill>
            </a:endParaRPr>
          </a:p>
        </p:txBody>
      </p:sp>
      <p:sp>
        <p:nvSpPr>
          <p:cNvPr id="9" name="文本框 8"/>
          <p:cNvSpPr txBox="1"/>
          <p:nvPr>
            <p:custDataLst>
              <p:tags r:id="rId7"/>
            </p:custDataLst>
          </p:nvPr>
        </p:nvSpPr>
        <p:spPr>
          <a:xfrm>
            <a:off x="5516880" y="1434465"/>
            <a:ext cx="944245" cy="460375"/>
          </a:xfrm>
          <a:prstGeom prst="rect">
            <a:avLst/>
          </a:prstGeom>
          <a:noFill/>
        </p:spPr>
        <p:txBody>
          <a:bodyPr wrap="square" rtlCol="0">
            <a:spAutoFit/>
          </a:bodyPr>
          <a:p>
            <a:r>
              <a:rPr lang="zh-CN" sz="2400" b="1">
                <a:solidFill>
                  <a:srgbClr val="C00000"/>
                </a:solidFill>
              </a:rPr>
              <a:t>招致</a:t>
            </a:r>
            <a:endParaRPr lang="zh-CN" sz="2400" b="1">
              <a:solidFill>
                <a:srgbClr val="C00000"/>
              </a:solidFill>
            </a:endParaRPr>
          </a:p>
        </p:txBody>
      </p:sp>
      <p:sp>
        <p:nvSpPr>
          <p:cNvPr id="10" name="文本框 9"/>
          <p:cNvSpPr txBox="1"/>
          <p:nvPr>
            <p:custDataLst>
              <p:tags r:id="rId8"/>
            </p:custDataLst>
          </p:nvPr>
        </p:nvSpPr>
        <p:spPr>
          <a:xfrm>
            <a:off x="998220" y="1800860"/>
            <a:ext cx="1494790" cy="460375"/>
          </a:xfrm>
          <a:prstGeom prst="rect">
            <a:avLst/>
          </a:prstGeom>
          <a:noFill/>
        </p:spPr>
        <p:txBody>
          <a:bodyPr wrap="square" rtlCol="0">
            <a:spAutoFit/>
          </a:bodyPr>
          <a:p>
            <a:r>
              <a:rPr lang="zh-CN" sz="2400" b="1">
                <a:solidFill>
                  <a:srgbClr val="C00000"/>
                </a:solidFill>
              </a:rPr>
              <a:t>收服治理</a:t>
            </a:r>
            <a:endParaRPr lang="zh-CN" sz="2400" b="1">
              <a:solidFill>
                <a:srgbClr val="C00000"/>
              </a:solidFill>
            </a:endParaRPr>
          </a:p>
        </p:txBody>
      </p:sp>
      <p:sp>
        <p:nvSpPr>
          <p:cNvPr id="11" name="文本框 10"/>
          <p:cNvSpPr txBox="1"/>
          <p:nvPr>
            <p:custDataLst>
              <p:tags r:id="rId9"/>
            </p:custDataLst>
          </p:nvPr>
        </p:nvSpPr>
        <p:spPr>
          <a:xfrm>
            <a:off x="6143625" y="1730375"/>
            <a:ext cx="1145540" cy="460375"/>
          </a:xfrm>
          <a:prstGeom prst="rect">
            <a:avLst/>
          </a:prstGeom>
          <a:noFill/>
        </p:spPr>
        <p:txBody>
          <a:bodyPr wrap="square" rtlCol="0">
            <a:spAutoFit/>
          </a:bodyPr>
          <a:p>
            <a:r>
              <a:rPr lang="zh-CN" sz="2400" b="1">
                <a:solidFill>
                  <a:srgbClr val="C00000"/>
                </a:solidFill>
              </a:rPr>
              <a:t>谋取</a:t>
            </a:r>
            <a:endParaRPr lang="zh-CN" sz="2400" b="1">
              <a:solidFill>
                <a:srgbClr val="C00000"/>
              </a:solidFill>
            </a:endParaRPr>
          </a:p>
        </p:txBody>
      </p:sp>
      <p:sp>
        <p:nvSpPr>
          <p:cNvPr id="12" name="文本框 11"/>
          <p:cNvSpPr txBox="1"/>
          <p:nvPr>
            <p:custDataLst>
              <p:tags r:id="rId10"/>
            </p:custDataLst>
          </p:nvPr>
        </p:nvSpPr>
        <p:spPr>
          <a:xfrm>
            <a:off x="3465195" y="2440305"/>
            <a:ext cx="2051685" cy="460375"/>
          </a:xfrm>
          <a:prstGeom prst="rect">
            <a:avLst/>
          </a:prstGeom>
          <a:noFill/>
        </p:spPr>
        <p:txBody>
          <a:bodyPr wrap="square" rtlCol="0">
            <a:spAutoFit/>
          </a:bodyPr>
          <a:p>
            <a:r>
              <a:rPr lang="zh-CN" sz="2400" b="1">
                <a:solidFill>
                  <a:srgbClr val="C00000"/>
                </a:solidFill>
              </a:rPr>
              <a:t>给</a:t>
            </a:r>
            <a:r>
              <a:rPr lang="en-US" altLang="zh-CN" sz="2400" b="1">
                <a:solidFill>
                  <a:srgbClr val="C00000"/>
                </a:solidFill>
              </a:rPr>
              <a:t>...</a:t>
            </a:r>
            <a:r>
              <a:rPr lang="zh-CN" altLang="en-US" sz="2400" b="1">
                <a:solidFill>
                  <a:srgbClr val="C00000"/>
                </a:solidFill>
              </a:rPr>
              <a:t>提供粮食</a:t>
            </a:r>
            <a:endParaRPr lang="zh-CN" altLang="en-US" sz="2400" b="1">
              <a:solidFill>
                <a:srgbClr val="C00000"/>
              </a:solidFill>
            </a:endParaRPr>
          </a:p>
        </p:txBody>
      </p:sp>
      <p:sp>
        <p:nvSpPr>
          <p:cNvPr id="14" name="文本框 13"/>
          <p:cNvSpPr txBox="1"/>
          <p:nvPr>
            <p:custDataLst>
              <p:tags r:id="rId11"/>
            </p:custDataLst>
          </p:nvPr>
        </p:nvSpPr>
        <p:spPr>
          <a:xfrm>
            <a:off x="5820410" y="2803525"/>
            <a:ext cx="1145540" cy="460375"/>
          </a:xfrm>
          <a:prstGeom prst="rect">
            <a:avLst/>
          </a:prstGeom>
          <a:noFill/>
        </p:spPr>
        <p:txBody>
          <a:bodyPr wrap="square" rtlCol="0">
            <a:spAutoFit/>
          </a:bodyPr>
          <a:p>
            <a:r>
              <a:rPr lang="zh-CN" sz="2400" b="1">
                <a:solidFill>
                  <a:srgbClr val="C00000"/>
                </a:solidFill>
              </a:rPr>
              <a:t>既提供</a:t>
            </a:r>
            <a:endParaRPr lang="zh-CN" sz="2400" b="1">
              <a:solidFill>
                <a:srgbClr val="C00000"/>
              </a:solidFill>
            </a:endParaRPr>
          </a:p>
        </p:txBody>
      </p:sp>
      <p:sp>
        <p:nvSpPr>
          <p:cNvPr id="15" name="文本框 14"/>
          <p:cNvSpPr txBox="1"/>
          <p:nvPr>
            <p:custDataLst>
              <p:tags r:id="rId12"/>
            </p:custDataLst>
          </p:nvPr>
        </p:nvSpPr>
        <p:spPr>
          <a:xfrm>
            <a:off x="4014470" y="3149600"/>
            <a:ext cx="1145540" cy="460375"/>
          </a:xfrm>
          <a:prstGeom prst="rect">
            <a:avLst/>
          </a:prstGeom>
          <a:noFill/>
        </p:spPr>
        <p:txBody>
          <a:bodyPr wrap="square" rtlCol="0">
            <a:spAutoFit/>
          </a:bodyPr>
          <a:p>
            <a:r>
              <a:rPr lang="zh-CN" sz="2400" b="1">
                <a:solidFill>
                  <a:srgbClr val="C00000"/>
                </a:solidFill>
              </a:rPr>
              <a:t>嘉奖</a:t>
            </a:r>
            <a:endParaRPr lang="zh-CN" sz="2400" b="1">
              <a:solidFill>
                <a:srgbClr val="C00000"/>
              </a:solidFill>
            </a:endParaRPr>
          </a:p>
        </p:txBody>
      </p:sp>
      <p:sp>
        <p:nvSpPr>
          <p:cNvPr id="16" name="文本框 15"/>
          <p:cNvSpPr txBox="1"/>
          <p:nvPr>
            <p:custDataLst>
              <p:tags r:id="rId13"/>
            </p:custDataLst>
          </p:nvPr>
        </p:nvSpPr>
        <p:spPr>
          <a:xfrm>
            <a:off x="1626235" y="3573780"/>
            <a:ext cx="2301875" cy="368300"/>
          </a:xfrm>
          <a:prstGeom prst="rect">
            <a:avLst/>
          </a:prstGeom>
          <a:noFill/>
        </p:spPr>
        <p:txBody>
          <a:bodyPr wrap="square" rtlCol="0">
            <a:spAutoFit/>
          </a:bodyPr>
          <a:p>
            <a:r>
              <a:rPr lang="zh-CN" b="1">
                <a:solidFill>
                  <a:srgbClr val="C00000"/>
                </a:solidFill>
              </a:rPr>
              <a:t>卓越不凡，才能出众</a:t>
            </a:r>
            <a:endParaRPr lang="zh-CN" b="1">
              <a:solidFill>
                <a:srgbClr val="C00000"/>
              </a:solidFill>
            </a:endParaRPr>
          </a:p>
        </p:txBody>
      </p:sp>
      <p:sp>
        <p:nvSpPr>
          <p:cNvPr id="17" name="文本框 16"/>
          <p:cNvSpPr txBox="1"/>
          <p:nvPr>
            <p:custDataLst>
              <p:tags r:id="rId14"/>
            </p:custDataLst>
          </p:nvPr>
        </p:nvSpPr>
        <p:spPr>
          <a:xfrm>
            <a:off x="5820410" y="3488055"/>
            <a:ext cx="1656715" cy="460375"/>
          </a:xfrm>
          <a:prstGeom prst="rect">
            <a:avLst/>
          </a:prstGeom>
          <a:noFill/>
        </p:spPr>
        <p:txBody>
          <a:bodyPr wrap="square" rtlCol="0">
            <a:spAutoFit/>
          </a:bodyPr>
          <a:p>
            <a:r>
              <a:rPr lang="zh-CN" sz="2400" b="1">
                <a:solidFill>
                  <a:srgbClr val="C00000"/>
                </a:solidFill>
              </a:rPr>
              <a:t>一并涌现</a:t>
            </a:r>
            <a:endParaRPr lang="zh-CN" sz="2400" b="1">
              <a:solidFill>
                <a:srgbClr val="C00000"/>
              </a:solidFill>
            </a:endParaRPr>
          </a:p>
        </p:txBody>
      </p:sp>
      <p:sp>
        <p:nvSpPr>
          <p:cNvPr id="18" name="文本框 17"/>
          <p:cNvSpPr txBox="1"/>
          <p:nvPr>
            <p:custDataLst>
              <p:tags r:id="rId15"/>
            </p:custDataLst>
          </p:nvPr>
        </p:nvSpPr>
        <p:spPr>
          <a:xfrm>
            <a:off x="6143625" y="3876675"/>
            <a:ext cx="1145540" cy="460375"/>
          </a:xfrm>
          <a:prstGeom prst="rect">
            <a:avLst/>
          </a:prstGeom>
          <a:noFill/>
        </p:spPr>
        <p:txBody>
          <a:bodyPr wrap="square" rtlCol="0">
            <a:spAutoFit/>
          </a:bodyPr>
          <a:p>
            <a:r>
              <a:rPr lang="zh-CN" sz="2400" b="1">
                <a:solidFill>
                  <a:srgbClr val="C00000"/>
                </a:solidFill>
              </a:rPr>
              <a:t>出使</a:t>
            </a:r>
            <a:endParaRPr lang="zh-CN" sz="2400" b="1">
              <a:solidFill>
                <a:srgbClr val="C00000"/>
              </a:solidFill>
            </a:endParaRPr>
          </a:p>
        </p:txBody>
      </p:sp>
      <p:sp>
        <p:nvSpPr>
          <p:cNvPr id="19" name="文本框 18"/>
          <p:cNvSpPr txBox="1"/>
          <p:nvPr>
            <p:custDataLst>
              <p:tags r:id="rId16"/>
            </p:custDataLst>
          </p:nvPr>
        </p:nvSpPr>
        <p:spPr>
          <a:xfrm>
            <a:off x="2912110" y="4224655"/>
            <a:ext cx="1781810" cy="398780"/>
          </a:xfrm>
          <a:prstGeom prst="rect">
            <a:avLst/>
          </a:prstGeom>
          <a:noFill/>
        </p:spPr>
        <p:txBody>
          <a:bodyPr wrap="square" rtlCol="0">
            <a:spAutoFit/>
          </a:bodyPr>
          <a:p>
            <a:r>
              <a:rPr lang="zh-CN" sz="2000" b="1">
                <a:solidFill>
                  <a:srgbClr val="C00000"/>
                </a:solidFill>
              </a:rPr>
              <a:t>边缘，边疆</a:t>
            </a:r>
            <a:endParaRPr lang="zh-CN" sz="2000" b="1">
              <a:solidFill>
                <a:srgbClr val="C00000"/>
              </a:solidFill>
            </a:endParaRPr>
          </a:p>
        </p:txBody>
      </p:sp>
      <p:sp>
        <p:nvSpPr>
          <p:cNvPr id="20" name="文本框 19"/>
          <p:cNvSpPr txBox="1"/>
          <p:nvPr>
            <p:custDataLst>
              <p:tags r:id="rId17"/>
            </p:custDataLst>
          </p:nvPr>
        </p:nvSpPr>
        <p:spPr>
          <a:xfrm>
            <a:off x="5911215" y="4209415"/>
            <a:ext cx="1377950" cy="460375"/>
          </a:xfrm>
          <a:prstGeom prst="rect">
            <a:avLst/>
          </a:prstGeom>
          <a:noFill/>
        </p:spPr>
        <p:txBody>
          <a:bodyPr wrap="square" rtlCol="0">
            <a:spAutoFit/>
          </a:bodyPr>
          <a:p>
            <a:r>
              <a:rPr lang="zh-CN" sz="2400" b="1">
                <a:solidFill>
                  <a:srgbClr val="C00000"/>
                </a:solidFill>
              </a:rPr>
              <a:t>使</a:t>
            </a:r>
            <a:r>
              <a:rPr lang="en-US" altLang="zh-CN" sz="2400" b="1">
                <a:solidFill>
                  <a:srgbClr val="C00000"/>
                </a:solidFill>
              </a:rPr>
              <a:t>...</a:t>
            </a:r>
            <a:r>
              <a:rPr lang="zh-CN" altLang="en-US" sz="2400" b="1">
                <a:solidFill>
                  <a:srgbClr val="C00000"/>
                </a:solidFill>
              </a:rPr>
              <a:t>臣服</a:t>
            </a:r>
            <a:endParaRPr lang="zh-CN" altLang="en-US" sz="2400" b="1">
              <a:solidFill>
                <a:srgbClr val="C00000"/>
              </a:solidFill>
            </a:endParaRPr>
          </a:p>
        </p:txBody>
      </p:sp>
      <p:sp>
        <p:nvSpPr>
          <p:cNvPr id="21" name="文本框 20"/>
          <p:cNvSpPr txBox="1"/>
          <p:nvPr>
            <p:custDataLst>
              <p:tags r:id="rId18"/>
            </p:custDataLst>
          </p:nvPr>
        </p:nvSpPr>
        <p:spPr>
          <a:xfrm>
            <a:off x="5911215" y="4561205"/>
            <a:ext cx="2000250" cy="398780"/>
          </a:xfrm>
          <a:prstGeom prst="rect">
            <a:avLst/>
          </a:prstGeom>
          <a:noFill/>
        </p:spPr>
        <p:txBody>
          <a:bodyPr wrap="square" rtlCol="0">
            <a:spAutoFit/>
          </a:bodyPr>
          <a:p>
            <a:r>
              <a:rPr lang="zh-CN" sz="2000" b="1">
                <a:solidFill>
                  <a:srgbClr val="C00000"/>
                </a:solidFill>
              </a:rPr>
              <a:t>同</a:t>
            </a:r>
            <a:r>
              <a:rPr lang="en-US" altLang="zh-CN" sz="2000" b="1">
                <a:solidFill>
                  <a:srgbClr val="C00000"/>
                </a:solidFill>
              </a:rPr>
              <a:t>“</a:t>
            </a:r>
            <a:r>
              <a:rPr lang="zh-CN" altLang="en-US" sz="2000" b="1">
                <a:solidFill>
                  <a:srgbClr val="C00000"/>
                </a:solidFill>
              </a:rPr>
              <a:t>披</a:t>
            </a:r>
            <a:r>
              <a:rPr lang="en-US" altLang="zh-CN" sz="2000" b="1">
                <a:solidFill>
                  <a:srgbClr val="C00000"/>
                </a:solidFill>
              </a:rPr>
              <a:t>”</a:t>
            </a:r>
            <a:r>
              <a:rPr lang="zh-CN" altLang="en-US" sz="2000" b="1">
                <a:solidFill>
                  <a:srgbClr val="C00000"/>
                </a:solidFill>
              </a:rPr>
              <a:t>，辐射</a:t>
            </a:r>
            <a:endParaRPr lang="zh-CN" altLang="en-US" sz="2000" b="1">
              <a:solidFill>
                <a:srgbClr val="C00000"/>
              </a:solidFill>
            </a:endParaRPr>
          </a:p>
        </p:txBody>
      </p:sp>
      <p:sp>
        <p:nvSpPr>
          <p:cNvPr id="22" name="文本框 21"/>
          <p:cNvSpPr txBox="1"/>
          <p:nvPr>
            <p:custDataLst>
              <p:tags r:id="rId19"/>
            </p:custDataLst>
          </p:nvPr>
        </p:nvSpPr>
        <p:spPr>
          <a:xfrm>
            <a:off x="2912110" y="5254625"/>
            <a:ext cx="1781810" cy="398780"/>
          </a:xfrm>
          <a:prstGeom prst="rect">
            <a:avLst/>
          </a:prstGeom>
          <a:noFill/>
        </p:spPr>
        <p:txBody>
          <a:bodyPr wrap="square" rtlCol="0">
            <a:spAutoFit/>
          </a:bodyPr>
          <a:p>
            <a:r>
              <a:rPr lang="zh-CN" sz="2000" b="1">
                <a:solidFill>
                  <a:srgbClr val="C00000"/>
                </a:solidFill>
              </a:rPr>
              <a:t>清澈的样子</a:t>
            </a:r>
            <a:endParaRPr lang="zh-CN" sz="2000" b="1">
              <a:solidFill>
                <a:srgbClr val="C00000"/>
              </a:solidFill>
            </a:endParaRPr>
          </a:p>
        </p:txBody>
      </p:sp>
      <p:sp>
        <p:nvSpPr>
          <p:cNvPr id="23" name="文本框 22"/>
          <p:cNvSpPr txBox="1"/>
          <p:nvPr>
            <p:custDataLst>
              <p:tags r:id="rId20"/>
            </p:custDataLst>
          </p:nvPr>
        </p:nvSpPr>
        <p:spPr>
          <a:xfrm>
            <a:off x="276225" y="5621020"/>
            <a:ext cx="1781810" cy="460375"/>
          </a:xfrm>
          <a:prstGeom prst="rect">
            <a:avLst/>
          </a:prstGeom>
          <a:noFill/>
        </p:spPr>
        <p:txBody>
          <a:bodyPr wrap="square" rtlCol="0">
            <a:spAutoFit/>
          </a:bodyPr>
          <a:p>
            <a:r>
              <a:rPr lang="zh-CN" sz="2400" b="1">
                <a:solidFill>
                  <a:srgbClr val="C00000"/>
                </a:solidFill>
              </a:rPr>
              <a:t>奔腾的江河</a:t>
            </a:r>
            <a:endParaRPr lang="zh-CN" sz="2400" b="1">
              <a:solidFill>
                <a:srgbClr val="C00000"/>
              </a:solidFill>
            </a:endParaRPr>
          </a:p>
        </p:txBody>
      </p:sp>
      <p:sp>
        <p:nvSpPr>
          <p:cNvPr id="24" name="文本框 23"/>
          <p:cNvSpPr txBox="1"/>
          <p:nvPr>
            <p:custDataLst>
              <p:tags r:id="rId21"/>
            </p:custDataLst>
          </p:nvPr>
        </p:nvSpPr>
        <p:spPr>
          <a:xfrm>
            <a:off x="711200" y="6009640"/>
            <a:ext cx="1781810" cy="460375"/>
          </a:xfrm>
          <a:prstGeom prst="rect">
            <a:avLst/>
          </a:prstGeom>
          <a:noFill/>
        </p:spPr>
        <p:txBody>
          <a:bodyPr wrap="square" rtlCol="0">
            <a:spAutoFit/>
          </a:bodyPr>
          <a:p>
            <a:r>
              <a:rPr lang="zh-CN" sz="2400" b="1">
                <a:solidFill>
                  <a:srgbClr val="C00000"/>
                </a:solidFill>
              </a:rPr>
              <a:t>丞相之位</a:t>
            </a:r>
            <a:endParaRPr lang="zh-CN" sz="2400" b="1">
              <a:solidFill>
                <a:srgbClr val="C00000"/>
              </a:solidFill>
            </a:endParaRPr>
          </a:p>
        </p:txBody>
      </p:sp>
      <p:sp>
        <p:nvSpPr>
          <p:cNvPr id="25" name="文本框 24"/>
          <p:cNvSpPr txBox="1"/>
          <p:nvPr>
            <p:custDataLst>
              <p:tags r:id="rId22"/>
            </p:custDataLst>
          </p:nvPr>
        </p:nvSpPr>
        <p:spPr>
          <a:xfrm>
            <a:off x="711200" y="6341110"/>
            <a:ext cx="1781810" cy="460375"/>
          </a:xfrm>
          <a:prstGeom prst="rect">
            <a:avLst/>
          </a:prstGeom>
          <a:noFill/>
        </p:spPr>
        <p:txBody>
          <a:bodyPr wrap="square" rtlCol="0">
            <a:spAutoFit/>
          </a:bodyPr>
          <a:p>
            <a:r>
              <a:rPr lang="zh-CN" sz="2400" b="1">
                <a:solidFill>
                  <a:srgbClr val="C00000"/>
                </a:solidFill>
              </a:rPr>
              <a:t>相继出现</a:t>
            </a:r>
            <a:endParaRPr lang="zh-CN" sz="2400" b="1">
              <a:solidFill>
                <a:srgbClr val="C00000"/>
              </a:solidFill>
            </a:endParaRPr>
          </a:p>
        </p:txBody>
      </p:sp>
      <p:sp>
        <p:nvSpPr>
          <p:cNvPr id="26" name="文本框 25"/>
          <p:cNvSpPr txBox="1"/>
          <p:nvPr>
            <p:custDataLst>
              <p:tags r:id="rId23"/>
            </p:custDataLst>
          </p:nvPr>
        </p:nvSpPr>
        <p:spPr>
          <a:xfrm>
            <a:off x="5006340" y="6318885"/>
            <a:ext cx="1651635" cy="460375"/>
          </a:xfrm>
          <a:prstGeom prst="rect">
            <a:avLst/>
          </a:prstGeom>
          <a:noFill/>
        </p:spPr>
        <p:txBody>
          <a:bodyPr wrap="square" rtlCol="0">
            <a:spAutoFit/>
          </a:bodyPr>
          <a:p>
            <a:r>
              <a:rPr lang="zh-CN" sz="2400" b="1">
                <a:solidFill>
                  <a:srgbClr val="C00000"/>
                </a:solidFill>
              </a:rPr>
              <a:t>人才济济</a:t>
            </a:r>
            <a:endParaRPr lang="zh-CN" sz="2400" b="1">
              <a:solidFill>
                <a:srgbClr val="C00000"/>
              </a:solidFill>
            </a:endParaRPr>
          </a:p>
        </p:txBody>
      </p:sp>
      <p:sp>
        <p:nvSpPr>
          <p:cNvPr id="27" name="文本框 26"/>
          <p:cNvSpPr txBox="1"/>
          <p:nvPr/>
        </p:nvSpPr>
        <p:spPr>
          <a:xfrm>
            <a:off x="8222615" y="103505"/>
            <a:ext cx="3898900" cy="1627505"/>
          </a:xfrm>
          <a:prstGeom prst="rect">
            <a:avLst/>
          </a:prstGeom>
          <a:noFill/>
        </p:spPr>
        <p:txBody>
          <a:bodyPr wrap="square" rtlCol="0" anchor="t">
            <a:noAutofit/>
          </a:bodyPr>
          <a:p>
            <a:pPr indent="0" algn="just"/>
            <a:r>
              <a:rPr lang="en-US" sz="2400" b="1">
                <a:latin typeface="等线" panose="02010600030101010101" charset="-122"/>
                <a:ea typeface="等线" panose="02010600030101010101" charset="-122"/>
                <a:cs typeface="等线" panose="02010600030101010101" charset="-122"/>
                <a:sym typeface="+mn-ea"/>
              </a:rPr>
              <a:t>12</a:t>
            </a:r>
            <a:r>
              <a:rPr sz="2400" b="1">
                <a:latin typeface="等线" panose="02010600030101010101" charset="-122"/>
                <a:ea typeface="等线" panose="02010600030101010101" charset="-122"/>
                <a:cs typeface="等线" panose="02010600030101010101" charset="-122"/>
                <a:sym typeface="+mn-ea"/>
              </a:rPr>
              <a:t>B.汉高祖忍辱负重，善于听取他人的意见，安抚百姓，招纳贤士，为成就帝业奠定了坚实基础。 </a:t>
            </a:r>
            <a:endParaRPr lang="zh-CN" altLang="en-US" sz="2400" b="1">
              <a:latin typeface="等线" panose="02010600030101010101" charset="-122"/>
              <a:ea typeface="等线" panose="02010600030101010101" charset="-122"/>
              <a:cs typeface="等线" panose="02010600030101010101" charset="-122"/>
              <a:sym typeface="+mn-ea"/>
            </a:endParaRPr>
          </a:p>
        </p:txBody>
      </p:sp>
      <p:sp>
        <p:nvSpPr>
          <p:cNvPr id="28" name="文本框 27"/>
          <p:cNvSpPr txBox="1"/>
          <p:nvPr/>
        </p:nvSpPr>
        <p:spPr>
          <a:xfrm>
            <a:off x="8223250" y="2041525"/>
            <a:ext cx="3968750" cy="1568450"/>
          </a:xfrm>
          <a:prstGeom prst="rect">
            <a:avLst/>
          </a:prstGeom>
          <a:noFill/>
        </p:spPr>
        <p:txBody>
          <a:bodyPr wrap="square" rtlCol="0" anchor="t">
            <a:spAutoFit/>
          </a:bodyPr>
          <a:p>
            <a:pPr indent="0" algn="just"/>
            <a:r>
              <a:rPr lang="en-US" sz="2400" b="1">
                <a:latin typeface="等线" panose="02010600030101010101" charset="-122"/>
                <a:ea typeface="等线" panose="02010600030101010101" charset="-122"/>
                <a:cs typeface="等线" panose="02010600030101010101" charset="-122"/>
                <a:sym typeface="+mn-ea"/>
              </a:rPr>
              <a:t>12</a:t>
            </a:r>
            <a:r>
              <a:rPr sz="2400" b="1">
                <a:latin typeface="等线" panose="02010600030101010101" charset="-122"/>
                <a:ea typeface="等线" panose="02010600030101010101" charset="-122"/>
                <a:cs typeface="等线" panose="02010600030101010101" charset="-122"/>
                <a:sym typeface="+mn-ea"/>
              </a:rPr>
              <a:t>C.汉中土地肥沃，物产丰富，高祖凭借汉中郡的充足兵员和粮草，平定三秦，进而夺得了天下。 </a:t>
            </a:r>
            <a:endParaRPr lang="zh-CN" altLang="en-US" sz="2400" b="1">
              <a:latin typeface="等线" panose="02010600030101010101" charset="-122"/>
              <a:ea typeface="等线" panose="02010600030101010101" charset="-122"/>
              <a:cs typeface="等线" panose="02010600030101010101" charset="-122"/>
              <a:sym typeface="+mn-ea"/>
            </a:endParaRPr>
          </a:p>
        </p:txBody>
      </p:sp>
      <p:sp>
        <p:nvSpPr>
          <p:cNvPr id="29" name="文本框 28"/>
          <p:cNvSpPr txBox="1"/>
          <p:nvPr/>
        </p:nvSpPr>
        <p:spPr>
          <a:xfrm>
            <a:off x="8136890" y="3944620"/>
            <a:ext cx="4055110" cy="1568450"/>
          </a:xfrm>
          <a:prstGeom prst="rect">
            <a:avLst/>
          </a:prstGeom>
          <a:noFill/>
        </p:spPr>
        <p:txBody>
          <a:bodyPr wrap="square" rtlCol="0" anchor="t">
            <a:spAutoFit/>
          </a:bodyPr>
          <a:p>
            <a:pPr indent="0" algn="just"/>
            <a:r>
              <a:rPr lang="en-US" sz="2400" b="1">
                <a:latin typeface="等线" panose="02010600030101010101" charset="-122"/>
                <a:ea typeface="等线" panose="02010600030101010101" charset="-122"/>
                <a:cs typeface="等线" panose="02010600030101010101" charset="-122"/>
                <a:sym typeface="+mn-ea"/>
              </a:rPr>
              <a:t>12</a:t>
            </a:r>
            <a:r>
              <a:rPr sz="2400" b="1">
                <a:latin typeface="等线" panose="02010600030101010101" charset="-122"/>
                <a:ea typeface="等线" panose="02010600030101010101" charset="-122"/>
                <a:cs typeface="等线" panose="02010600030101010101" charset="-122"/>
                <a:sym typeface="+mn-ea"/>
              </a:rPr>
              <a:t>D.汉中地灵人杰，自古以来，历代的地方官员都非常重视文治教化，涌现出了一批批杰出人才。</a:t>
            </a:r>
            <a:endParaRPr lang="zh-CN" altLang="en-US" sz="2400" b="1">
              <a:latin typeface="等线" panose="02010600030101010101" charset="-122"/>
              <a:ea typeface="等线" panose="02010600030101010101" charset="-122"/>
              <a:cs typeface="等线" panose="02010600030101010101" charset="-122"/>
              <a:sym typeface="+mn-ea"/>
            </a:endParaRPr>
          </a:p>
        </p:txBody>
      </p:sp>
      <p:cxnSp>
        <p:nvCxnSpPr>
          <p:cNvPr id="30" name="直接箭头连接符 29"/>
          <p:cNvCxnSpPr/>
          <p:nvPr/>
        </p:nvCxnSpPr>
        <p:spPr>
          <a:xfrm>
            <a:off x="6847205" y="3357245"/>
            <a:ext cx="1467485" cy="1030605"/>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81940" y="204470"/>
            <a:ext cx="11628755" cy="837565"/>
          </a:xfrm>
          <a:prstGeom prst="rect">
            <a:avLst/>
          </a:prstGeom>
          <a:noFill/>
          <a:ln w="9525">
            <a:solidFill>
              <a:schemeClr val="accent1"/>
            </a:solidFill>
          </a:ln>
        </p:spPr>
        <p:txBody>
          <a:bodyPr wrap="square">
            <a:noAutofit/>
          </a:bodyPr>
          <a:p>
            <a:pPr indent="0" algn="just"/>
            <a:r>
              <a:rPr sz="2400" b="0">
                <a:latin typeface="等线" panose="02010600030101010101" charset="-122"/>
                <a:ea typeface="等线" panose="02010600030101010101" charset="-122"/>
                <a:cs typeface="等线" panose="02010600030101010101" charset="-122"/>
              </a:rPr>
              <a:t>13.把文中画横线的句子翻译成现代汉语。(8分)</a:t>
            </a:r>
            <a:endParaRPr sz="2400" b="0">
              <a:latin typeface="等线" panose="02010600030101010101" charset="-122"/>
              <a:ea typeface="等线" panose="02010600030101010101" charset="-122"/>
              <a:cs typeface="等线" panose="02010600030101010101" charset="-122"/>
            </a:endParaRPr>
          </a:p>
          <a:p>
            <a:pPr indent="0" algn="just"/>
            <a:r>
              <a:rPr sz="2400" b="0">
                <a:latin typeface="等线" panose="02010600030101010101" charset="-122"/>
                <a:ea typeface="等线" panose="02010600030101010101" charset="-122"/>
                <a:cs typeface="等线" panose="02010600030101010101" charset="-122"/>
              </a:rPr>
              <a:t>(1)六国时，楚强盛，</a:t>
            </a:r>
            <a:r>
              <a:rPr sz="2400" b="0">
                <a:highlight>
                  <a:srgbClr val="FFFF00"/>
                </a:highlight>
                <a:latin typeface="等线" panose="02010600030101010101" charset="-122"/>
                <a:ea typeface="等线" panose="02010600030101010101" charset="-122"/>
                <a:cs typeface="等线" panose="02010600030101010101" charset="-122"/>
              </a:rPr>
              <a:t>略</a:t>
            </a:r>
            <a:r>
              <a:rPr sz="2400" b="0">
                <a:latin typeface="等线" panose="02010600030101010101" charset="-122"/>
                <a:ea typeface="等线" panose="02010600030101010101" charset="-122"/>
                <a:cs typeface="等线" panose="02010600030101010101" charset="-122"/>
              </a:rPr>
              <a:t>有其地，后</a:t>
            </a:r>
            <a:r>
              <a:rPr sz="2400" b="0">
                <a:highlight>
                  <a:srgbClr val="FFFF00"/>
                </a:highlight>
                <a:latin typeface="等线" panose="02010600030101010101" charset="-122"/>
                <a:ea typeface="等线" panose="02010600030101010101" charset="-122"/>
                <a:cs typeface="等线" panose="02010600030101010101" charset="-122"/>
              </a:rPr>
              <a:t>为</a:t>
            </a:r>
            <a:r>
              <a:rPr sz="2400" b="0">
                <a:latin typeface="等线" panose="02010600030101010101" charset="-122"/>
                <a:ea typeface="等线" panose="02010600030101010101" charset="-122"/>
                <a:cs typeface="等线" panose="02010600030101010101" charset="-122"/>
              </a:rPr>
              <a:t>秦，</a:t>
            </a:r>
            <a:r>
              <a:rPr sz="2400" b="1">
                <a:solidFill>
                  <a:schemeClr val="tx1"/>
                </a:solidFill>
                <a:effectLst>
                  <a:outerShdw blurRad="38100" dist="19050" dir="2700000" algn="tl" rotWithShape="0">
                    <a:schemeClr val="dk1">
                      <a:alpha val="40000"/>
                    </a:schemeClr>
                  </a:outerShdw>
                </a:effectLst>
                <a:highlight>
                  <a:srgbClr val="FFFF00"/>
                </a:highlight>
                <a:latin typeface="等线" panose="02010600030101010101" charset="-122"/>
                <a:ea typeface="等线" panose="02010600030101010101" charset="-122"/>
                <a:cs typeface="等线" panose="02010600030101010101" charset="-122"/>
              </a:rPr>
              <a:t>恒</a:t>
            </a:r>
            <a:r>
              <a:rPr sz="2400" b="0">
                <a:latin typeface="等线" panose="02010600030101010101" charset="-122"/>
                <a:ea typeface="等线" panose="02010600030101010101" charset="-122"/>
                <a:cs typeface="等线" panose="02010600030101010101" charset="-122"/>
              </a:rPr>
              <a:t>成争地。</a:t>
            </a:r>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p:txBody>
      </p:sp>
      <p:sp>
        <p:nvSpPr>
          <p:cNvPr id="3" name="文本框 2"/>
          <p:cNvSpPr txBox="1"/>
          <p:nvPr/>
        </p:nvSpPr>
        <p:spPr>
          <a:xfrm>
            <a:off x="281940" y="2214880"/>
            <a:ext cx="11628755" cy="4219575"/>
          </a:xfrm>
          <a:prstGeom prst="rect">
            <a:avLst/>
          </a:prstGeom>
          <a:noFill/>
          <a:ln w="9525">
            <a:solidFill>
              <a:schemeClr val="accent1"/>
            </a:solidFill>
          </a:ln>
        </p:spPr>
        <p:txBody>
          <a:bodyPr wrap="square">
            <a:noAutofit/>
          </a:bodyPr>
          <a:p>
            <a:pPr indent="0" algn="just"/>
            <a:r>
              <a:rPr lang="zh-CN" altLang="en-US" sz="2400" b="1">
                <a:solidFill>
                  <a:schemeClr val="tx1"/>
                </a:solidFill>
                <a:highlight>
                  <a:srgbClr val="FFFF00"/>
                </a:highlight>
                <a:latin typeface="等线" panose="02010600030101010101" charset="-122"/>
                <a:ea typeface="等线" panose="02010600030101010101" charset="-122"/>
                <a:cs typeface="等线" panose="02010600030101010101" charset="-122"/>
              </a:rPr>
              <a:t>评分参考</a:t>
            </a:r>
            <a:endParaRPr lang="zh-CN" altLang="en-US" sz="2400"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大意 1 分, “略、为、恒”各 1 分。略，掠夺， 夺取；为， 表被动； 恒， 常常，一直。</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chemeClr val="tx1"/>
                </a:solidFill>
                <a:highlight>
                  <a:srgbClr val="FFFF00"/>
                </a:highlight>
                <a:latin typeface="等线" panose="02010600030101010101" charset="-122"/>
                <a:ea typeface="等线" panose="02010600030101010101" charset="-122"/>
                <a:cs typeface="等线" panose="02010600030101010101" charset="-122"/>
              </a:rPr>
              <a:t>补充细则</a:t>
            </a:r>
            <a:endParaRPr lang="zh-CN" altLang="en-US" sz="2400"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1.关于大意分的说明：大意分体现为“读懂”，只要句子结构基本完整， 主谓宾的意思接近， 即可得大 意分， 其他修饰成分可以略。</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2.略： 翻译成“掠夺、夺取、侵略、侵占、占有、占领、占据”都给分，翻译成“拥有”不给分。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3.为： 必须翻译成“被”“为……所”才能给分，翻译成“成为”不给分。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4.恒： 翻译成“常常、一直”给分， 翻译成“永远”不给分。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p:txBody>
      </p:sp>
      <p:sp>
        <p:nvSpPr>
          <p:cNvPr id="100" name="文本框 99"/>
          <p:cNvSpPr txBox="1"/>
          <p:nvPr/>
        </p:nvSpPr>
        <p:spPr>
          <a:xfrm>
            <a:off x="281940" y="1213485"/>
            <a:ext cx="11629390" cy="829945"/>
          </a:xfrm>
          <a:prstGeom prst="rect">
            <a:avLst/>
          </a:prstGeom>
          <a:noFill/>
          <a:ln w="9525">
            <a:solidFill>
              <a:schemeClr val="accent1"/>
            </a:solidFill>
          </a:ln>
        </p:spPr>
        <p:txBody>
          <a:bodyPr wrap="square">
            <a:spAutoFit/>
          </a:bodyPr>
          <a:p>
            <a:pPr indent="0"/>
            <a:r>
              <a:rPr lang="zh-CN" sz="2400" b="1">
                <a:solidFill>
                  <a:srgbClr val="C00000"/>
                </a:solidFill>
                <a:latin typeface="等线" panose="02010600030101010101" charset="-122"/>
                <a:ea typeface="等线" panose="02010600030101010101" charset="-122"/>
                <a:cs typeface="等线" panose="02010600030101010101" charset="-122"/>
              </a:rPr>
              <a:t>六国之时，楚国强盛，</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掠夺</a:t>
            </a:r>
            <a:r>
              <a:rPr lang="zh-CN" sz="2400" b="1">
                <a:solidFill>
                  <a:srgbClr val="C00000"/>
                </a:solidFill>
                <a:latin typeface="等线" panose="02010600030101010101" charset="-122"/>
                <a:ea typeface="等线" panose="02010600030101010101" charset="-122"/>
                <a:cs typeface="等线" panose="02010600030101010101" charset="-122"/>
              </a:rPr>
              <a:t>了(汉河)的土地，后来又</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被</a:t>
            </a:r>
            <a:r>
              <a:rPr lang="zh-CN" sz="2400" b="1">
                <a:solidFill>
                  <a:srgbClr val="C00000"/>
                </a:solidFill>
                <a:latin typeface="等线" panose="02010600030101010101" charset="-122"/>
                <a:ea typeface="等线" panose="02010600030101010101" charset="-122"/>
                <a:cs typeface="等线" panose="02010600030101010101" charset="-122"/>
              </a:rPr>
              <a:t>秦国</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占有</a:t>
            </a:r>
            <a:r>
              <a:rPr lang="zh-CN" sz="2400" b="1">
                <a:solidFill>
                  <a:srgbClr val="C00000"/>
                </a:solidFill>
                <a:latin typeface="等线" panose="02010600030101010101" charset="-122"/>
                <a:ea typeface="等线" panose="02010600030101010101" charset="-122"/>
                <a:cs typeface="等线" panose="02010600030101010101" charset="-122"/>
              </a:rPr>
              <a:t>，(此地)</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常常</a:t>
            </a:r>
            <a:r>
              <a:rPr lang="zh-CN" sz="2400" b="1">
                <a:solidFill>
                  <a:srgbClr val="C00000"/>
                </a:solidFill>
                <a:latin typeface="等线" panose="02010600030101010101" charset="-122"/>
                <a:ea typeface="等线" panose="02010600030101010101" charset="-122"/>
                <a:cs typeface="等线" panose="02010600030101010101" charset="-122"/>
              </a:rPr>
              <a:t>是兵家必争之地。</a:t>
            </a:r>
            <a:endParaRPr lang="zh-CN" altLang="en-US" sz="2400" b="1">
              <a:solidFill>
                <a:srgbClr val="C00000"/>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0" grpId="1" animBg="1"/>
      <p:bldP spid="3" grpId="0" bldLvl="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70"/>
            <a:ext cx="10969200" cy="705600"/>
          </a:xfrm>
        </p:spPr>
        <p:txBody>
          <a:bodyPr/>
          <a:p>
            <a:pPr algn="ctr"/>
            <a:r>
              <a:rPr lang="zh-CN" altLang="en-US"/>
              <a:t>选择题错误情况</a:t>
            </a:r>
            <a:endParaRPr lang="zh-CN" altLang="en-US"/>
          </a:p>
        </p:txBody>
      </p:sp>
      <p:sp>
        <p:nvSpPr>
          <p:cNvPr id="3" name="内容占位符 2"/>
          <p:cNvSpPr>
            <a:spLocks noGrp="1"/>
          </p:cNvSpPr>
          <p:nvPr>
            <p:ph idx="1"/>
          </p:nvPr>
        </p:nvSpPr>
        <p:spPr>
          <a:xfrm>
            <a:off x="438855" y="705540"/>
            <a:ext cx="10969200" cy="4759200"/>
          </a:xfrm>
        </p:spPr>
        <p:txBody>
          <a:bodyPr>
            <a:noAutofit/>
            <a:scene3d>
              <a:camera prst="orthographicFront"/>
              <a:lightRig rig="threePt" dir="t"/>
            </a:scene3d>
          </a:bodyPr>
          <a:p>
            <a:r>
              <a:rPr lang="en-US" altLang="zh-CN" sz="3200">
                <a:solidFill>
                  <a:schemeClr val="tx1"/>
                </a:solidFill>
                <a:effectLst>
                  <a:outerShdw blurRad="38100" dist="19050" dir="2700000" algn="tl" rotWithShape="0">
                    <a:schemeClr val="dk1">
                      <a:alpha val="40000"/>
                    </a:schemeClr>
                  </a:outerShdw>
                </a:effectLst>
              </a:rPr>
              <a:t>1——</a:t>
            </a:r>
            <a:r>
              <a:rPr lang="en-US" altLang="zh-CN" sz="3200">
                <a:solidFill>
                  <a:schemeClr val="tx1"/>
                </a:solidFill>
                <a:effectLst>
                  <a:outerShdw blurRad="38100" dist="19050" dir="2700000" algn="tl" rotWithShape="0">
                    <a:schemeClr val="dk1">
                      <a:alpha val="40000"/>
                    </a:schemeClr>
                  </a:outerShdw>
                </a:effectLst>
              </a:rPr>
              <a:t>2D</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2——</a:t>
            </a:r>
            <a:r>
              <a:rPr lang="en-US" altLang="zh-CN" sz="3200">
                <a:solidFill>
                  <a:schemeClr val="tx1"/>
                </a:solidFill>
                <a:effectLst>
                  <a:outerShdw blurRad="38100" dist="19050" dir="2700000" algn="tl" rotWithShape="0">
                    <a:schemeClr val="dk1">
                      <a:alpha val="40000"/>
                    </a:schemeClr>
                  </a:outerShdw>
                </a:effectLst>
              </a:rPr>
              <a:t>3A</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3</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6——</a:t>
            </a:r>
            <a:r>
              <a:rPr lang="en-US" altLang="zh-CN" sz="3200">
                <a:solidFill>
                  <a:schemeClr val="tx1"/>
                </a:solidFill>
                <a:effectLst>
                  <a:outerShdw blurRad="38100" dist="19050" dir="2700000" algn="tl" rotWithShape="0">
                    <a:schemeClr val="dk1">
                      <a:alpha val="40000"/>
                    </a:schemeClr>
                  </a:outerShdw>
                </a:effectLst>
              </a:rPr>
              <a:t>4C1D</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7——</a:t>
            </a:r>
            <a:r>
              <a:rPr lang="en-US" altLang="zh-CN" sz="3200">
                <a:solidFill>
                  <a:schemeClr val="tx1"/>
                </a:solidFill>
                <a:effectLst>
                  <a:outerShdw blurRad="38100" dist="19050" dir="2700000" algn="tl" rotWithShape="0">
                    <a:schemeClr val="dk1">
                      <a:alpha val="40000"/>
                    </a:schemeClr>
                  </a:outerShdw>
                </a:effectLst>
              </a:rPr>
              <a:t>3D</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11——</a:t>
            </a:r>
            <a:r>
              <a:rPr lang="en-US" altLang="zh-CN" sz="3200">
                <a:solidFill>
                  <a:schemeClr val="tx1"/>
                </a:solidFill>
                <a:effectLst>
                  <a:outerShdw blurRad="38100" dist="19050" dir="2700000" algn="tl" rotWithShape="0">
                    <a:schemeClr val="dk1">
                      <a:alpha val="40000"/>
                    </a:schemeClr>
                  </a:outerShdw>
                </a:effectLst>
              </a:rPr>
              <a:t>1A</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12——</a:t>
            </a:r>
            <a:r>
              <a:rPr lang="en-US" altLang="zh-CN" sz="3200">
                <a:solidFill>
                  <a:srgbClr val="FF0000"/>
                </a:solidFill>
                <a:effectLst>
                  <a:outerShdw blurRad="38100" dist="19050" dir="2700000" algn="tl" rotWithShape="0">
                    <a:schemeClr val="dk1">
                      <a:alpha val="40000"/>
                    </a:schemeClr>
                  </a:outerShdw>
                </a:effectLst>
              </a:rPr>
              <a:t>14(1A1B11D)</a:t>
            </a:r>
            <a:endParaRPr lang="en-US" altLang="zh-CN" sz="3200">
              <a:solidFill>
                <a:schemeClr val="tx1"/>
              </a:solidFill>
              <a:effectLst>
                <a:outerShdw blurRad="38100" dist="19050" dir="2700000" algn="tl" rotWithShape="0">
                  <a:schemeClr val="dk1">
                    <a:alpha val="40000"/>
                  </a:schemeClr>
                </a:outerShdw>
              </a:effectLst>
            </a:endParaRPr>
          </a:p>
          <a:p>
            <a:r>
              <a:rPr lang="en-US" altLang="zh-CN" sz="3200">
                <a:solidFill>
                  <a:schemeClr val="tx1"/>
                </a:solidFill>
                <a:effectLst>
                  <a:outerShdw blurRad="38100" dist="19050" dir="2700000" algn="tl" rotWithShape="0">
                    <a:schemeClr val="dk1">
                      <a:alpha val="40000"/>
                    </a:schemeClr>
                  </a:outerShdw>
                </a:effectLst>
              </a:rPr>
              <a:t>15——4(1A3B)</a:t>
            </a:r>
            <a:endParaRPr lang="en-US" altLang="zh-CN" sz="320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81940" y="204470"/>
            <a:ext cx="11628755" cy="874395"/>
          </a:xfrm>
          <a:prstGeom prst="rect">
            <a:avLst/>
          </a:prstGeom>
          <a:noFill/>
          <a:ln w="9525">
            <a:solidFill>
              <a:schemeClr val="accent1"/>
            </a:solidFill>
          </a:ln>
        </p:spPr>
        <p:txBody>
          <a:bodyPr wrap="square">
            <a:noAutofit/>
          </a:bodyPr>
          <a:p>
            <a:pPr indent="0" algn="just"/>
            <a:r>
              <a:rPr sz="2400" b="0">
                <a:latin typeface="等线" panose="02010600030101010101" charset="-122"/>
                <a:ea typeface="等线" panose="02010600030101010101" charset="-122"/>
                <a:cs typeface="等线" panose="02010600030101010101" charset="-122"/>
              </a:rPr>
              <a:t>13.把文中画横线的句子翻译成现代汉语。(8分)</a:t>
            </a:r>
            <a:endParaRPr sz="2400" b="0">
              <a:latin typeface="等线" panose="02010600030101010101" charset="-122"/>
              <a:ea typeface="等线" panose="02010600030101010101" charset="-122"/>
              <a:cs typeface="等线" panose="02010600030101010101" charset="-122"/>
            </a:endParaRPr>
          </a:p>
          <a:p>
            <a:pPr indent="0" algn="just"/>
            <a:r>
              <a:rPr sz="2400" b="0">
                <a:latin typeface="等线" panose="02010600030101010101" charset="-122"/>
                <a:ea typeface="等线" panose="02010600030101010101" charset="-122"/>
                <a:cs typeface="等线" panose="02010600030101010101" charset="-122"/>
              </a:rPr>
              <a:t>(2)秉箕颍之操，</a:t>
            </a:r>
            <a:r>
              <a:rPr sz="2400" b="0">
                <a:highlight>
                  <a:srgbClr val="FFFF00"/>
                </a:highlight>
                <a:latin typeface="等线" panose="02010600030101010101" charset="-122"/>
                <a:ea typeface="等线" panose="02010600030101010101" charset="-122"/>
                <a:cs typeface="等线" panose="02010600030101010101" charset="-122"/>
              </a:rPr>
              <a:t>湛然岳立</a:t>
            </a:r>
            <a:r>
              <a:rPr sz="2400" b="0">
                <a:latin typeface="等线" panose="02010600030101010101" charset="-122"/>
                <a:ea typeface="等线" panose="02010600030101010101" charset="-122"/>
                <a:cs typeface="等线" panose="02010600030101010101" charset="-122"/>
              </a:rPr>
              <a:t>，</a:t>
            </a:r>
            <a:r>
              <a:rPr sz="2400" b="0">
                <a:highlight>
                  <a:srgbClr val="FFFF00"/>
                </a:highlight>
                <a:latin typeface="等线" panose="02010600030101010101" charset="-122"/>
                <a:ea typeface="等线" panose="02010600030101010101" charset="-122"/>
                <a:cs typeface="等线" panose="02010600030101010101" charset="-122"/>
              </a:rPr>
              <a:t>不营不求</a:t>
            </a:r>
            <a:r>
              <a:rPr sz="2400" b="0">
                <a:latin typeface="等线" panose="02010600030101010101" charset="-122"/>
                <a:ea typeface="等线" panose="02010600030101010101" charset="-122"/>
                <a:cs typeface="等线" panose="02010600030101010101" charset="-122"/>
              </a:rPr>
              <a:t>，德声</a:t>
            </a:r>
            <a:r>
              <a:rPr sz="2400" b="0">
                <a:highlight>
                  <a:srgbClr val="FFFF00"/>
                </a:highlight>
                <a:latin typeface="等线" panose="02010600030101010101" charset="-122"/>
                <a:ea typeface="等线" panose="02010600030101010101" charset="-122"/>
                <a:cs typeface="等线" panose="02010600030101010101" charset="-122"/>
              </a:rPr>
              <a:t>迈流</a:t>
            </a:r>
            <a:r>
              <a:rPr sz="2400" b="0">
                <a:latin typeface="等线" panose="02010600030101010101" charset="-122"/>
                <a:ea typeface="等线" panose="02010600030101010101" charset="-122"/>
                <a:cs typeface="等线" panose="02010600030101010101" charset="-122"/>
              </a:rPr>
              <a:t>。 </a:t>
            </a:r>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a:p>
            <a:pPr indent="0" algn="just"/>
            <a:endParaRPr sz="2400" b="0">
              <a:latin typeface="等线" panose="02010600030101010101" charset="-122"/>
              <a:ea typeface="等线" panose="02010600030101010101" charset="-122"/>
              <a:cs typeface="等线" panose="02010600030101010101" charset="-122"/>
            </a:endParaRPr>
          </a:p>
        </p:txBody>
      </p:sp>
      <p:sp>
        <p:nvSpPr>
          <p:cNvPr id="3" name="文本框 2"/>
          <p:cNvSpPr txBox="1"/>
          <p:nvPr/>
        </p:nvSpPr>
        <p:spPr>
          <a:xfrm>
            <a:off x="281940" y="2255520"/>
            <a:ext cx="11628755" cy="4523105"/>
          </a:xfrm>
          <a:prstGeom prst="rect">
            <a:avLst/>
          </a:prstGeom>
          <a:noFill/>
          <a:ln w="9525">
            <a:solidFill>
              <a:schemeClr val="accent1"/>
            </a:solidFill>
          </a:ln>
        </p:spPr>
        <p:txBody>
          <a:bodyPr wrap="square">
            <a:spAutoFit/>
          </a:bodyPr>
          <a:p>
            <a:pPr indent="0" algn="just"/>
            <a:r>
              <a:rPr lang="zh-CN" altLang="en-US" sz="2400" b="1">
                <a:solidFill>
                  <a:schemeClr val="tx1"/>
                </a:solidFill>
                <a:highlight>
                  <a:srgbClr val="FFFF00"/>
                </a:highlight>
                <a:latin typeface="等线" panose="02010600030101010101" charset="-122"/>
                <a:ea typeface="等线" panose="02010600030101010101" charset="-122"/>
                <a:cs typeface="等线" panose="02010600030101010101" charset="-122"/>
              </a:rPr>
              <a:t>评分参考</a:t>
            </a:r>
            <a:endParaRPr lang="zh-CN" altLang="en-US" sz="2400"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大意 1 分，“湛然岳立、不营不求、迈流”各 1 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algn="just">
              <a:buClrTx/>
              <a:buSzTx/>
              <a:buFontTx/>
            </a:pPr>
            <a:r>
              <a:rPr lang="zh-CN" altLang="en-US" sz="2400" b="1">
                <a:highlight>
                  <a:srgbClr val="FFFF00"/>
                </a:highlight>
                <a:latin typeface="等线" panose="02010600030101010101" charset="-122"/>
                <a:ea typeface="等线" panose="02010600030101010101" charset="-122"/>
                <a:cs typeface="等线" panose="02010600030101010101" charset="-122"/>
              </a:rPr>
              <a:t>补充细则</a:t>
            </a:r>
            <a:endParaRPr lang="zh-CN" altLang="en-US" sz="2400" b="1">
              <a:highlight>
                <a:srgbClr val="FFFF00"/>
              </a:highlight>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1. “秉箕颖之操”：能译为保持巢父、许由那样的操守， 或秉持巢父、许由那样的操守， 或秉持巢父、 许由那样的节操，得 1 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2. “湛然岳立”，能译为“清澈， 像山岳一样耸立（矗立）”，或“清明得像山岳一样耸立（矗立）”，或 “高洁得像山岳一样耸立（矗立）”，得 1 分。若译为“清澈得像山岳一样耸立（矗立）”是病句， 不给分。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3. “不营不求”，能译为不营求名利， 不求私利， 不谋求名利， 得 1 分。若译为不谋划名利， 或不谋略 名利， 不给分。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4. “迈流”，译为像奔腾的江河， 或广为流传， 或像流水一样传播， 或像流水一样， 得 1 分。若译为 “像流水一样盛大”是病句，不给分。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281940" y="1252220"/>
            <a:ext cx="11628755" cy="829945"/>
          </a:xfrm>
          <a:prstGeom prst="rect">
            <a:avLst/>
          </a:prstGeom>
          <a:noFill/>
          <a:ln w="9525">
            <a:solidFill>
              <a:schemeClr val="accent1"/>
            </a:solidFill>
          </a:ln>
        </p:spPr>
        <p:txBody>
          <a:bodyPr wrap="square">
            <a:spAutoFit/>
          </a:bodyPr>
          <a:p>
            <a:pPr indent="0"/>
            <a:r>
              <a:rPr lang="zh-CN" sz="2400" b="1">
                <a:solidFill>
                  <a:srgbClr val="C00000"/>
                </a:solidFill>
                <a:latin typeface="等线" panose="02010600030101010101" charset="-122"/>
                <a:ea typeface="等线" panose="02010600030101010101" charset="-122"/>
                <a:cs typeface="等线" panose="02010600030101010101" charset="-122"/>
              </a:rPr>
              <a:t>(他)保持巢父、许由那样的操守，像颖水一样清澈，</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像山岳一样耸立</a:t>
            </a:r>
            <a:r>
              <a:rPr lang="zh-CN" sz="2400" b="1">
                <a:solidFill>
                  <a:srgbClr val="C00000"/>
                </a:solidFill>
                <a:latin typeface="等线" panose="02010600030101010101" charset="-122"/>
                <a:ea typeface="等线" panose="02010600030101010101" charset="-122"/>
                <a:cs typeface="等线" panose="02010600030101010101" charset="-122"/>
              </a:rPr>
              <a:t>，</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不钻营追求名利</a:t>
            </a:r>
            <a:r>
              <a:rPr lang="zh-CN" sz="2400" b="1">
                <a:solidFill>
                  <a:srgbClr val="C00000"/>
                </a:solidFill>
                <a:latin typeface="等线" panose="02010600030101010101" charset="-122"/>
                <a:ea typeface="等线" panose="02010600030101010101" charset="-122"/>
                <a:cs typeface="等线" panose="02010600030101010101" charset="-122"/>
              </a:rPr>
              <a:t>，崇高的声誉像</a:t>
            </a:r>
            <a:r>
              <a:rPr 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奔腾的江河</a:t>
            </a:r>
            <a:r>
              <a:rPr lang="zh-CN" sz="2400" b="1">
                <a:solidFill>
                  <a:srgbClr val="C00000"/>
                </a:solidFill>
                <a:latin typeface="等线" panose="02010600030101010101" charset="-122"/>
                <a:ea typeface="等线" panose="02010600030101010101" charset="-122"/>
                <a:cs typeface="等线" panose="02010600030101010101" charset="-122"/>
              </a:rPr>
              <a:t>(广为流传)。</a:t>
            </a:r>
            <a:endParaRPr lang="zh-CN" sz="2400" b="1">
              <a:solidFill>
                <a:srgbClr val="C00000"/>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3" grpId="0" bldLvl="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3855" y="845820"/>
            <a:ext cx="11628755" cy="3507105"/>
          </a:xfrm>
          <a:prstGeom prst="rect">
            <a:avLst/>
          </a:prstGeom>
          <a:noFill/>
          <a:ln w="9525">
            <a:solidFill>
              <a:schemeClr val="accent1"/>
            </a:solidFill>
          </a:ln>
        </p:spPr>
        <p:txBody>
          <a:bodyPr wrap="square">
            <a:noAutofit/>
          </a:bodyPr>
          <a:p>
            <a:pPr indent="0" algn="just"/>
            <a:r>
              <a:rPr lang="zh-CN" altLang="en-US" sz="2400" b="1">
                <a:solidFill>
                  <a:srgbClr val="FF0000"/>
                </a:solidFill>
                <a:highlight>
                  <a:srgbClr val="FFFF00"/>
                </a:highlight>
                <a:latin typeface="等线" panose="02010600030101010101" charset="-122"/>
                <a:ea typeface="等线" panose="02010600030101010101" charset="-122"/>
                <a:cs typeface="等线" panose="02010600030101010101" charset="-122"/>
              </a:rPr>
              <a:t>解题步骤：</a:t>
            </a:r>
            <a:endParaRPr lang="zh-CN" altLang="en-US" sz="2400" b="1">
              <a:solidFill>
                <a:srgbClr val="FF0000"/>
              </a:solidFill>
              <a:highlight>
                <a:srgbClr val="FFFF00"/>
              </a:highlight>
              <a:latin typeface="等线" panose="02010600030101010101" charset="-122"/>
              <a:ea typeface="等线" panose="02010600030101010101" charset="-122"/>
              <a:cs typeface="等线" panose="02010600030101010101" charset="-122"/>
            </a:endParaRPr>
          </a:p>
          <a:p>
            <a:pPr indent="0" algn="just"/>
            <a:r>
              <a:rPr lang="zh-CN" altLang="en-US" sz="2400" b="1">
                <a:solidFill>
                  <a:srgbClr val="FF0000"/>
                </a:solidFill>
                <a:latin typeface="等线" panose="02010600030101010101" charset="-122"/>
                <a:ea typeface="等线" panose="02010600030101010101" charset="-122"/>
                <a:cs typeface="等线" panose="02010600030101010101" charset="-122"/>
              </a:rPr>
              <a:t>第一步，筛选出原文中相关关键语句</a:t>
            </a:r>
            <a:r>
              <a:rPr lang="zh-CN" altLang="en-US" sz="2400" b="0">
                <a:latin typeface="等线" panose="02010600030101010101" charset="-122"/>
                <a:ea typeface="等线" panose="02010600030101010101" charset="-122"/>
                <a:cs typeface="等线" panose="02010600030101010101" charset="-122"/>
              </a:rPr>
              <a:t>：材料一</a:t>
            </a:r>
            <a:r>
              <a:rPr lang="en-US" altLang="zh-CN" sz="2400" b="0">
                <a:latin typeface="等线" panose="02010600030101010101" charset="-122"/>
                <a:ea typeface="等线" panose="02010600030101010101" charset="-122"/>
                <a:cs typeface="等线" panose="02010600030101010101" charset="-122"/>
              </a:rPr>
              <a:t>“怀王与诸将约曰：‘先破秦入</a:t>
            </a:r>
            <a:r>
              <a:rPr lang="zh-CN" altLang="en-US" sz="2400" b="0">
                <a:latin typeface="等线" panose="02010600030101010101" charset="-122"/>
                <a:ea typeface="等线" panose="02010600030101010101" charset="-122"/>
                <a:cs typeface="等线" panose="02010600030101010101" charset="-122"/>
              </a:rPr>
              <a:t>咸</a:t>
            </a:r>
            <a:r>
              <a:rPr lang="en-US" altLang="zh-CN" sz="2400" b="0">
                <a:latin typeface="等线" panose="02010600030101010101" charset="-122"/>
                <a:ea typeface="等线" panose="02010600030101010101" charset="-122"/>
                <a:cs typeface="等线" panose="02010600030101010101" charset="-122"/>
              </a:rPr>
              <a:t>阳者王之。’”</a:t>
            </a:r>
            <a:r>
              <a:rPr lang="zh-CN" altLang="en-US" sz="2400" b="0">
                <a:latin typeface="等线" panose="02010600030101010101" charset="-122"/>
                <a:ea typeface="等线" panose="02010600030101010101" charset="-122"/>
                <a:cs typeface="等线" panose="02010600030101010101" charset="-122"/>
              </a:rPr>
              <a:t>材料二</a:t>
            </a:r>
            <a:r>
              <a:rPr lang="en-US" altLang="zh-CN" sz="2400" b="0">
                <a:latin typeface="等线" panose="02010600030101010101" charset="-122"/>
                <a:ea typeface="等线" panose="02010600030101010101" charset="-122"/>
                <a:cs typeface="等线" panose="02010600030101010101" charset="-122"/>
              </a:rPr>
              <a:t>“</a:t>
            </a:r>
            <a:r>
              <a:rPr lang="zh-CN" altLang="en-US" sz="2400" b="0">
                <a:latin typeface="等线" panose="02010600030101010101" charset="-122"/>
                <a:ea typeface="等线" panose="02010600030101010101" charset="-122"/>
                <a:cs typeface="等线" panose="02010600030101010101" charset="-122"/>
              </a:rPr>
              <a:t>汉高帝既克秦，获子婴。项羽封高帝为汉王，王巴、蜀、汉中三十一县。帝不悦。</a:t>
            </a:r>
            <a:r>
              <a:rPr lang="en-US" altLang="zh-CN" sz="2400" b="0">
                <a:latin typeface="等线" panose="02010600030101010101" charset="-122"/>
                <a:ea typeface="等线" panose="02010600030101010101" charset="-122"/>
                <a:cs typeface="等线" panose="02010600030101010101" charset="-122"/>
              </a:rPr>
              <a:t>”</a:t>
            </a:r>
            <a:r>
              <a:rPr lang="zh-CN" altLang="en-US" sz="2400" b="0">
                <a:latin typeface="等线" panose="02010600030101010101" charset="-122"/>
                <a:ea typeface="等线" panose="02010600030101010101" charset="-122"/>
                <a:cs typeface="等线" panose="02010600030101010101" charset="-122"/>
              </a:rPr>
              <a:t>材料一</a:t>
            </a:r>
            <a:r>
              <a:rPr lang="en-US" altLang="zh-CN" sz="2400" b="0">
                <a:latin typeface="等线" panose="02010600030101010101" charset="-122"/>
                <a:ea typeface="等线" panose="02010600030101010101" charset="-122"/>
                <a:cs typeface="等线" panose="02010600030101010101" charset="-122"/>
              </a:rPr>
              <a:t>“故立沛公为汉王，王巴、蜀、汉中，都南郑。而三分关中，王秦降将以距塞汉王</a:t>
            </a:r>
            <a:r>
              <a:rPr lang="zh-CN" altLang="en-US" sz="2400" b="0">
                <a:latin typeface="等线" panose="02010600030101010101" charset="-122"/>
                <a:ea typeface="等线" panose="02010600030101010101" charset="-122"/>
                <a:cs typeface="等线" panose="02010600030101010101" charset="-122"/>
              </a:rPr>
              <a:t>。</a:t>
            </a:r>
            <a:r>
              <a:rPr lang="en-US" altLang="zh-CN" sz="2400" b="0">
                <a:latin typeface="等线" panose="02010600030101010101" charset="-122"/>
                <a:ea typeface="等线" panose="02010600030101010101" charset="-122"/>
                <a:cs typeface="等线" panose="02010600030101010101" charset="-122"/>
              </a:rPr>
              <a:t>”</a:t>
            </a:r>
            <a:endParaRPr lang="en-US" altLang="zh-CN" sz="2400" b="0">
              <a:latin typeface="等线" panose="02010600030101010101" charset="-122"/>
              <a:ea typeface="等线" panose="02010600030101010101" charset="-122"/>
              <a:cs typeface="等线" panose="02010600030101010101" charset="-122"/>
            </a:endParaRPr>
          </a:p>
          <a:p>
            <a:pPr indent="0" algn="just"/>
            <a:r>
              <a:rPr lang="zh-CN" altLang="en-US" sz="2400" b="1">
                <a:solidFill>
                  <a:srgbClr val="FF0000"/>
                </a:solidFill>
                <a:latin typeface="等线" panose="02010600030101010101" charset="-122"/>
                <a:ea typeface="等线" panose="02010600030101010101" charset="-122"/>
                <a:cs typeface="等线" panose="02010600030101010101" charset="-122"/>
              </a:rPr>
              <a:t>第二步，翻译出关键语句意思</a:t>
            </a:r>
            <a:r>
              <a:rPr lang="zh-CN" altLang="en-US" sz="2400" b="0">
                <a:latin typeface="等线" panose="02010600030101010101" charset="-122"/>
                <a:ea typeface="等线" panose="02010600030101010101" charset="-122"/>
                <a:cs typeface="等线" panose="02010600030101010101" charset="-122"/>
              </a:rPr>
              <a:t>：怀王与各位将领约定说：</a:t>
            </a:r>
            <a:r>
              <a:rPr lang="en-US" altLang="zh-CN" sz="2400" b="0">
                <a:latin typeface="等线" panose="02010600030101010101" charset="-122"/>
                <a:ea typeface="等线" panose="02010600030101010101" charset="-122"/>
                <a:cs typeface="等线" panose="02010600030101010101" charset="-122"/>
              </a:rPr>
              <a:t>‘</a:t>
            </a:r>
            <a:r>
              <a:rPr lang="zh-CN" altLang="en-US" sz="2400" b="0">
                <a:latin typeface="等线" panose="02010600030101010101" charset="-122"/>
                <a:ea typeface="等线" panose="02010600030101010101" charset="-122"/>
                <a:cs typeface="等线" panose="02010600030101010101" charset="-122"/>
              </a:rPr>
              <a:t>先攻破秦国进入咸阳关的人就使他称王</a:t>
            </a:r>
            <a:r>
              <a:rPr lang="en-US" altLang="zh-CN" sz="2400" b="0">
                <a:latin typeface="等线" panose="02010600030101010101" charset="-122"/>
                <a:ea typeface="等线" panose="02010600030101010101" charset="-122"/>
                <a:cs typeface="等线" panose="02010600030101010101" charset="-122"/>
              </a:rPr>
              <a:t>” “汉高祖刘邦已经灭掉秦圆，抓住秦王子婴。(本来应该在关中即位称王)项羽(却)封刘邦为汉王，只让他管辖巴国、蜀国和汉中等三七一个县。刘邦很不高兴。”“所以项羽封庙公的汉王，统治巴、蜀、汉中三个郡，定都在南郑。并把关中的土地分为三份，封给秦朝的降将，来限制汉王。”</a:t>
            </a:r>
            <a:endParaRPr lang="en-US" altLang="zh-CN" sz="2400" b="0">
              <a:latin typeface="等线" panose="02010600030101010101" charset="-122"/>
              <a:ea typeface="等线" panose="02010600030101010101" charset="-122"/>
              <a:cs typeface="等线" panose="02010600030101010101" charset="-122"/>
            </a:endParaRPr>
          </a:p>
          <a:p>
            <a:pPr indent="0" algn="just"/>
            <a:r>
              <a:rPr lang="zh-CN" altLang="en-US" sz="2400" b="1">
                <a:solidFill>
                  <a:srgbClr val="FF0000"/>
                </a:solidFill>
                <a:latin typeface="等线" panose="02010600030101010101" charset="-122"/>
                <a:ea typeface="等线" panose="02010600030101010101" charset="-122"/>
                <a:cs typeface="等线" panose="02010600030101010101" charset="-122"/>
              </a:rPr>
              <a:t>第三步，归纳概括出答案</a:t>
            </a:r>
            <a:r>
              <a:rPr lang="zh-CN" altLang="en-US" sz="2400" b="0">
                <a:latin typeface="等线" panose="02010600030101010101" charset="-122"/>
                <a:ea typeface="等线" panose="02010600030101010101" charset="-122"/>
                <a:cs typeface="等线" panose="02010600030101010101" charset="-122"/>
              </a:rPr>
              <a:t>：</a:t>
            </a:r>
            <a:endParaRPr lang="zh-CN" altLang="en-US" sz="2400" b="0">
              <a:latin typeface="等线" panose="02010600030101010101" charset="-122"/>
              <a:ea typeface="等线" panose="02010600030101010101" charset="-122"/>
              <a:cs typeface="等线" panose="02010600030101010101" charset="-122"/>
            </a:endParaRPr>
          </a:p>
          <a:p>
            <a:pPr indent="0" algn="just"/>
            <a:r>
              <a:rPr lang="zh-CN" altLang="en-US" sz="2400" b="0">
                <a:latin typeface="等线" panose="02010600030101010101" charset="-122"/>
                <a:ea typeface="等线" panose="02010600030101010101" charset="-122"/>
                <a:cs typeface="等线" panose="02010600030101010101" charset="-122"/>
              </a:rPr>
              <a:t>①项羽违背约定，只让刘邦做汉王，管辖巴、蜀、汉中三郡；</a:t>
            </a:r>
            <a:endParaRPr lang="zh-CN" altLang="en-US" sz="2400" b="0">
              <a:latin typeface="等线" panose="02010600030101010101" charset="-122"/>
              <a:ea typeface="等线" panose="02010600030101010101" charset="-122"/>
              <a:cs typeface="等线" panose="02010600030101010101" charset="-122"/>
            </a:endParaRPr>
          </a:p>
          <a:p>
            <a:pPr indent="0" algn="just"/>
            <a:r>
              <a:rPr lang="zh-CN" altLang="en-US" sz="2400" b="0">
                <a:latin typeface="等线" panose="02010600030101010101" charset="-122"/>
                <a:ea typeface="等线" panose="02010600030101010101" charset="-122"/>
                <a:cs typeface="等线" panose="02010600030101010101" charset="-122"/>
              </a:rPr>
              <a:t>②把关中之地一分为三封给秦朝的降将来牵制刘邦。</a:t>
            </a:r>
            <a:endParaRPr lang="zh-CN" altLang="en-US" sz="2400" b="0">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363855" y="209550"/>
            <a:ext cx="11628755" cy="460375"/>
          </a:xfrm>
          <a:prstGeom prst="rect">
            <a:avLst/>
          </a:prstGeom>
          <a:noFill/>
          <a:ln w="9525">
            <a:solidFill>
              <a:schemeClr val="accent1"/>
            </a:solidFill>
          </a:ln>
        </p:spPr>
        <p:txBody>
          <a:bodyPr wrap="square">
            <a:spAutoFit/>
          </a:bodyPr>
          <a:p>
            <a:pPr indent="0" algn="just"/>
            <a:r>
              <a:rPr sz="2400" b="1">
                <a:latin typeface="等线" panose="02010600030101010101" charset="-122"/>
                <a:ea typeface="等线" panose="02010600030101010101" charset="-122"/>
                <a:cs typeface="等线" panose="02010600030101010101" charset="-122"/>
              </a:rPr>
              <a:t>14.项羽封高帝为汉王，高帝为何不悦?(3分)</a:t>
            </a:r>
            <a:endParaRPr sz="2400" b="1">
              <a:latin typeface="等线" panose="02010600030101010101" charset="-122"/>
              <a:ea typeface="等线" panose="02010600030101010101" charset="-122"/>
              <a:cs typeface="等线" panose="02010600030101010101" charset="-122"/>
            </a:endParaRPr>
          </a:p>
        </p:txBody>
      </p:sp>
      <p:sp>
        <p:nvSpPr>
          <p:cNvPr id="3" name="文本框 2"/>
          <p:cNvSpPr txBox="1"/>
          <p:nvPr/>
        </p:nvSpPr>
        <p:spPr>
          <a:xfrm>
            <a:off x="137160" y="5739765"/>
            <a:ext cx="11628755" cy="978535"/>
          </a:xfrm>
          <a:prstGeom prst="rect">
            <a:avLst/>
          </a:prstGeom>
          <a:noFill/>
          <a:ln w="9525">
            <a:solidFill>
              <a:schemeClr val="accent1"/>
            </a:solidFill>
          </a:ln>
        </p:spPr>
        <p:txBody>
          <a:bodyPr wrap="square">
            <a:noAutofit/>
          </a:bodyPr>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sym typeface="+mn-ea"/>
              </a:rPr>
              <a:t>答：①项羽违背约定，只让刘邦做汉王，管辖巴、蜀、汉中三郡；</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en-US" altLang="zh-CN" sz="2400" b="1">
                <a:solidFill>
                  <a:srgbClr val="C00000"/>
                </a:solidFill>
                <a:latin typeface="等线" panose="02010600030101010101" charset="-122"/>
                <a:ea typeface="等线" panose="02010600030101010101" charset="-122"/>
                <a:cs typeface="等线" panose="02010600030101010101" charset="-122"/>
                <a:sym typeface="+mn-ea"/>
              </a:rPr>
              <a:t>       </a:t>
            </a:r>
            <a:r>
              <a:rPr lang="zh-CN" altLang="en-US" sz="2400" b="1">
                <a:solidFill>
                  <a:srgbClr val="C00000"/>
                </a:solidFill>
                <a:latin typeface="等线" panose="02010600030101010101" charset="-122"/>
                <a:ea typeface="等线" panose="02010600030101010101" charset="-122"/>
                <a:cs typeface="等线" panose="02010600030101010101" charset="-122"/>
                <a:sym typeface="+mn-ea"/>
              </a:rPr>
              <a:t>②把关中之地一分为三封给秦朝的降将来牵制刘邦。</a:t>
            </a:r>
            <a:endParaRPr lang="en-US" altLang="zh-CN" sz="2400" b="1">
              <a:solidFill>
                <a:srgbClr val="C00000"/>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405765" cy="468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0" grpId="1" animBg="1"/>
      <p:bldP spid="3" grpId="0" bldLvl="0" animBg="1"/>
      <p:bldP spid="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24155" y="630555"/>
            <a:ext cx="6031230" cy="5674360"/>
          </a:xfrm>
          <a:prstGeom prst="rect">
            <a:avLst/>
          </a:prstGeom>
          <a:noFill/>
          <a:ln w="9525">
            <a:solidFill>
              <a:schemeClr val="accent1"/>
            </a:solidFill>
          </a:ln>
        </p:spPr>
        <p:txBody>
          <a:bodyPr/>
          <a:lstStyle/>
          <a:p>
            <a:pPr algn="just" fontAlgn="auto">
              <a:spcBef>
                <a:spcPts val="0"/>
              </a:spcBef>
              <a:spcAft>
                <a:spcPts val="0"/>
              </a:spcAft>
              <a:defRPr/>
            </a:pPr>
            <a:r>
              <a:rPr lang="en-US" altLang="zh-CN" sz="2400" b="1">
                <a:latin typeface="Calibri" panose="020F0502020204030204" charset="0"/>
                <a:ea typeface="宋体" panose="02010600030101010101" pitchFamily="2" charset="-122"/>
                <a:cs typeface="+mn-cs"/>
              </a:rPr>
              <a:t> </a:t>
            </a:r>
            <a:r>
              <a:rPr lang="en-US" altLang="zh-CN"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(二)古代诗歌阅读 (本题共2小题，9分)</a:t>
            </a:r>
            <a:endParaRPr sz="2400" b="1">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sz="2400" b="1">
                <a:latin typeface="等线" panose="02010600030101010101" charset="-122"/>
                <a:ea typeface="等线" panose="02010600030101010101" charset="-122"/>
                <a:cs typeface="等线" panose="02010600030101010101" charset="-122"/>
              </a:rPr>
              <a:t>阅读下面这首唐诗，完成15～16题。</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南海马大夫远示著述，兼酬拙诗 …… 时蔡戎未弭，故见于篇末</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刘禹锡</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汉家旄节付雄才，百越南溟统外台。</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身在绛纱①传六艺，腰悬青绶亚三台"。</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连天浪静长鲸息，映日帆多宝舶来。</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sz="2400" b="1">
                <a:latin typeface="等线" panose="02010600030101010101" charset="-122"/>
                <a:ea typeface="等线" panose="02010600030101010101" charset="-122"/>
                <a:cs typeface="等线" panose="02010600030101010101" charset="-122"/>
              </a:rPr>
              <a:t> </a:t>
            </a: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闻道楚氛犹未灭，终须旌旆扫云雷。</a:t>
            </a:r>
            <a:endParaRPr sz="2400" b="1">
              <a:latin typeface="等线" panose="02010600030101010101" charset="-122"/>
              <a:ea typeface="等线" panose="02010600030101010101" charset="-122"/>
              <a:cs typeface="等线" panose="02010600030101010101" charset="-122"/>
            </a:endParaRPr>
          </a:p>
          <a:p>
            <a:pPr indent="0" algn="just" fontAlgn="auto">
              <a:lnSpc>
                <a:spcPct val="120000"/>
              </a:lnSpc>
              <a:spcBef>
                <a:spcPts val="0"/>
              </a:spcBef>
              <a:spcAft>
                <a:spcPts val="0"/>
              </a:spcAft>
              <a:defRPr/>
            </a:pPr>
            <a:r>
              <a:rPr sz="2400" b="1">
                <a:highlight>
                  <a:srgbClr val="FFFF00"/>
                </a:highlight>
                <a:latin typeface="等线" panose="02010600030101010101" charset="-122"/>
                <a:ea typeface="等线" panose="02010600030101010101" charset="-122"/>
                <a:cs typeface="等线" panose="02010600030101010101" charset="-122"/>
              </a:rPr>
              <a:t>[注]</a:t>
            </a:r>
            <a:r>
              <a:rPr sz="2400" b="1">
                <a:latin typeface="等线" panose="02010600030101010101" charset="-122"/>
                <a:ea typeface="等线" panose="02010600030101010101" charset="-122"/>
                <a:cs typeface="等线" panose="02010600030101010101" charset="-122"/>
              </a:rPr>
              <a:t>①绛纱：犹绛帐，对师门、讲席的敬称。②三台：星名，指上台、中台、下台共六星。古代以星象征人事，称三公为三台。③楚氛：指敌寇作恶的气势。</a:t>
            </a:r>
            <a:endParaRPr sz="2400" b="1">
              <a:latin typeface="等线" panose="02010600030101010101" charset="-122"/>
              <a:ea typeface="等线" panose="02010600030101010101" charset="-122"/>
              <a:cs typeface="等线" panose="02010600030101010101" charset="-122"/>
            </a:endParaRPr>
          </a:p>
        </p:txBody>
      </p:sp>
      <p:sp>
        <p:nvSpPr>
          <p:cNvPr id="70658" name="文本框 3"/>
          <p:cNvSpPr txBox="1">
            <a:spLocks noChangeArrowheads="1"/>
          </p:cNvSpPr>
          <p:nvPr/>
        </p:nvSpPr>
        <p:spPr bwMode="auto">
          <a:xfrm>
            <a:off x="6486525" y="595630"/>
            <a:ext cx="5362575" cy="5615940"/>
          </a:xfrm>
          <a:prstGeom prst="rect">
            <a:avLst/>
          </a:prstGeom>
          <a:noFill/>
          <a:ln w="9525">
            <a:solidFill>
              <a:schemeClr val="accent1"/>
            </a:solidFill>
            <a:miter lim="800000"/>
          </a:ln>
        </p:spPr>
        <p:txBody>
          <a:bodyPr/>
          <a:lstStyle/>
          <a:p>
            <a:endParaRPr lang="zh-CN" altLang="en-US">
              <a:latin typeface="等线" panose="02010600030101010101" charset="-122"/>
            </a:endParaRPr>
          </a:p>
        </p:txBody>
      </p:sp>
      <p:sp>
        <p:nvSpPr>
          <p:cNvPr id="70661" name="Text Box 5"/>
          <p:cNvSpPr txBox="1">
            <a:spLocks noChangeArrowheads="1"/>
          </p:cNvSpPr>
          <p:nvPr/>
        </p:nvSpPr>
        <p:spPr bwMode="auto">
          <a:xfrm>
            <a:off x="6594475" y="697230"/>
            <a:ext cx="5380990" cy="5569585"/>
          </a:xfrm>
          <a:prstGeom prst="rect">
            <a:avLst/>
          </a:prstGeom>
          <a:noFill/>
          <a:ln w="9525">
            <a:noFill/>
            <a:miter lim="800000"/>
          </a:ln>
        </p:spPr>
        <p:txBody>
          <a:bodyPr wrap="square">
            <a:spAutoFit/>
          </a:bodyPr>
          <a:lstStyle/>
          <a:p>
            <a:pPr algn="just"/>
            <a:r>
              <a:rPr lang="zh-CN" altLang="en-US" sz="2000" b="1">
                <a:solidFill>
                  <a:srgbClr val="FF0000"/>
                </a:solidFill>
                <a:ea typeface="黑体" panose="02010609060101010101" charset="-122"/>
              </a:rPr>
              <a:t>一、题解</a:t>
            </a:r>
            <a:endParaRPr lang="zh-CN" altLang="en-US" sz="2000" b="1">
              <a:solidFill>
                <a:srgbClr val="FF0000"/>
              </a:solidFill>
              <a:ea typeface="黑体" panose="02010609060101010101" charset="-122"/>
            </a:endParaRPr>
          </a:p>
          <a:p>
            <a:pPr algn="just"/>
            <a:r>
              <a:rPr lang="zh-CN" altLang="en-US" sz="2400">
                <a:latin typeface="等线" panose="02010600030101010101" charset="-122"/>
                <a:ea typeface="等线" panose="02010600030101010101" charset="-122"/>
                <a:cs typeface="等线" panose="02010600030101010101" charset="-122"/>
              </a:rPr>
              <a:t>诗题</a:t>
            </a:r>
            <a:r>
              <a:rPr lang="zh-CN" altLang="en-US" sz="2400" b="1">
                <a:solidFill>
                  <a:srgbClr val="C00000"/>
                </a:solidFill>
                <a:latin typeface="等线" panose="02010600030101010101" charset="-122"/>
                <a:ea typeface="等线" panose="02010600030101010101" charset="-122"/>
                <a:cs typeface="等线" panose="02010600030101010101" charset="-122"/>
              </a:rPr>
              <a:t>“南海马大夫远示著述，兼酬拙诗，辄著微诚，再有长句。时蔡戎未弭，故见于篇末”</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rPr>
              <a:t>辄：</a:t>
            </a:r>
            <a:r>
              <a:rPr lang="zh-CN" altLang="en-US" sz="2400">
                <a:latin typeface="等线" panose="02010600030101010101" charset="-122"/>
                <a:ea typeface="等线" panose="02010600030101010101" charset="-122"/>
                <a:cs typeface="等线" panose="02010600030101010101" charset="-122"/>
              </a:rPr>
              <a:t>副词。立即，就。</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rPr>
              <a:t>著：</a:t>
            </a:r>
            <a:r>
              <a:rPr lang="zh-CN" altLang="en-US" sz="2400">
                <a:latin typeface="等线" panose="02010600030101010101" charset="-122"/>
                <a:ea typeface="等线" panose="02010600030101010101" charset="-122"/>
                <a:cs typeface="等线" panose="02010600030101010101" charset="-122"/>
              </a:rPr>
              <a:t>明示。</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rPr>
              <a:t>微诚：</a:t>
            </a:r>
            <a:r>
              <a:rPr lang="zh-CN" altLang="en-US" sz="2400">
                <a:latin typeface="等线" panose="02010600030101010101" charset="-122"/>
                <a:ea typeface="等线" panose="02010600030101010101" charset="-122"/>
                <a:cs typeface="等线" panose="02010600030101010101" charset="-122"/>
              </a:rPr>
              <a:t>微小的诚意。常用作谦词。</a:t>
            </a:r>
            <a:endParaRPr lang="zh-CN" altLang="en-US" sz="2400" b="1">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rPr>
              <a:t>长句</a:t>
            </a:r>
            <a:r>
              <a:rPr lang="zh-CN" altLang="en-US" sz="2400">
                <a:latin typeface="等线" panose="02010600030101010101" charset="-122"/>
                <a:ea typeface="等线" panose="02010600030101010101" charset="-122"/>
                <a:cs typeface="等线" panose="02010600030101010101" charset="-122"/>
              </a:rPr>
              <a:t>：指七言古诗。后兼指七言律诗。</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a:latin typeface="等线" panose="02010600030101010101" charset="-122"/>
                <a:ea typeface="等线" panose="02010600030101010101" charset="-122"/>
                <a:cs typeface="等线" panose="02010600030101010101" charset="-122"/>
              </a:rPr>
              <a:t>题目意思：南海郡担任郡守的马大夫从远方任所（托人捎来）所作的诗文给我看，同时还赠送了他的一首唱和我的诗作，（于是，我就又写了这首七言律诗赠给他，为了表达我的小小的心意，我）当时南海郡还有残余匪患尚未完全清除，所以我在诗篇的末尾提及了此事。</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blinds(horizontal)">
                                      <p:cBhvr>
                                        <p:cTn id="12"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51460" y="247015"/>
            <a:ext cx="4890770" cy="5603240"/>
          </a:xfrm>
          <a:prstGeom prst="rect">
            <a:avLst/>
          </a:prstGeom>
          <a:noFill/>
          <a:ln w="9525">
            <a:solidFill>
              <a:schemeClr val="accent1"/>
            </a:solidFill>
          </a:ln>
        </p:spPr>
        <p:txBody>
          <a:bodyPr/>
          <a:lstStyle/>
          <a:p>
            <a:pPr algn="just" fontAlgn="auto">
              <a:spcBef>
                <a:spcPts val="0"/>
              </a:spcBef>
              <a:spcAft>
                <a:spcPts val="0"/>
              </a:spcAft>
              <a:defRPr/>
            </a:pPr>
            <a:r>
              <a:rPr lang="en-US" altLang="zh-CN" sz="2200" b="1">
                <a:solidFill>
                  <a:schemeClr val="tx1"/>
                </a:solidFill>
                <a:uFillTx/>
                <a:latin typeface="Calibri" panose="020F0502020204030204" charset="0"/>
                <a:ea typeface="宋体" panose="02010600030101010101" pitchFamily="2" charset="-122"/>
                <a:cs typeface="+mn-cs"/>
              </a:rPr>
              <a:t> </a:t>
            </a:r>
            <a:r>
              <a:rPr lang="en-US" altLang="zh-CN"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(二)古代诗歌阅读 (本题共2小题，9分)</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sz="2200" b="1">
                <a:solidFill>
                  <a:schemeClr val="tx1"/>
                </a:solidFill>
                <a:uFillTx/>
                <a:latin typeface="等线" panose="02010600030101010101" charset="-122"/>
                <a:ea typeface="等线" panose="02010600030101010101" charset="-122"/>
                <a:cs typeface="等线" panose="02010600030101010101" charset="-122"/>
              </a:rPr>
              <a:t>阅读下面这首唐诗，完成15～16题。</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lang="en-US"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南海马大夫远示著述，</a:t>
            </a:r>
            <a:r>
              <a:rPr sz="2200" b="1">
                <a:solidFill>
                  <a:schemeClr val="tx1"/>
                </a:solidFill>
                <a:highlight>
                  <a:srgbClr val="FFFF00"/>
                </a:highlight>
                <a:uFillTx/>
                <a:latin typeface="等线" panose="02010600030101010101" charset="-122"/>
                <a:ea typeface="等线" panose="02010600030101010101" charset="-122"/>
                <a:cs typeface="等线" panose="02010600030101010101" charset="-122"/>
              </a:rPr>
              <a:t>兼酬拙诗</a:t>
            </a:r>
            <a:r>
              <a:rPr sz="2200" b="1">
                <a:solidFill>
                  <a:schemeClr val="tx1"/>
                </a:solidFill>
                <a:uFillTx/>
                <a:latin typeface="等线" panose="02010600030101010101" charset="-122"/>
                <a:ea typeface="等线" panose="02010600030101010101" charset="-122"/>
                <a:cs typeface="等线" panose="02010600030101010101" charset="-122"/>
              </a:rPr>
              <a:t> …… 时蔡戎未弭，故见于篇末</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lang="en-US"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刘禹锡</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lang="en-US"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汉家旄节付雄才，百越南溟统外台。</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lang="en-US"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身在绛纱①传六艺，腰悬青绶亚三台"。</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lang="en-US"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连天浪静长鲸息，映日帆多宝舶来。</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sz="2200" b="1">
                <a:solidFill>
                  <a:schemeClr val="tx1"/>
                </a:solidFill>
                <a:uFillTx/>
                <a:latin typeface="等线" panose="02010600030101010101" charset="-122"/>
                <a:ea typeface="等线" panose="02010600030101010101" charset="-122"/>
                <a:cs typeface="等线" panose="02010600030101010101" charset="-122"/>
              </a:rPr>
              <a:t> </a:t>
            </a:r>
            <a:r>
              <a:rPr lang="en-US" sz="2200" b="1">
                <a:solidFill>
                  <a:schemeClr val="tx1"/>
                </a:solidFill>
                <a:uFillTx/>
                <a:latin typeface="等线" panose="02010600030101010101" charset="-122"/>
                <a:ea typeface="等线" panose="02010600030101010101" charset="-122"/>
                <a:cs typeface="等线" panose="02010600030101010101" charset="-122"/>
              </a:rPr>
              <a:t>     </a:t>
            </a:r>
            <a:r>
              <a:rPr sz="2200" b="1">
                <a:solidFill>
                  <a:schemeClr val="tx1"/>
                </a:solidFill>
                <a:uFillTx/>
                <a:latin typeface="等线" panose="02010600030101010101" charset="-122"/>
                <a:ea typeface="等线" panose="02010600030101010101" charset="-122"/>
                <a:cs typeface="等线" panose="02010600030101010101" charset="-122"/>
              </a:rPr>
              <a:t>闻道楚氛犹未灭，终须旌旆扫云雷。</a:t>
            </a:r>
            <a:endParaRPr sz="2200" b="1">
              <a:solidFill>
                <a:schemeClr val="tx1"/>
              </a:solidFill>
              <a:uFillTx/>
              <a:latin typeface="等线" panose="02010600030101010101" charset="-122"/>
              <a:ea typeface="等线" panose="02010600030101010101" charset="-122"/>
              <a:cs typeface="等线" panose="02010600030101010101" charset="-122"/>
            </a:endParaRPr>
          </a:p>
          <a:p>
            <a:pPr algn="just" fontAlgn="auto">
              <a:spcBef>
                <a:spcPts val="0"/>
              </a:spcBef>
              <a:spcAft>
                <a:spcPts val="0"/>
              </a:spcAft>
              <a:defRPr/>
            </a:pPr>
            <a:r>
              <a:rPr sz="2200" b="1">
                <a:solidFill>
                  <a:schemeClr val="tx1"/>
                </a:solidFill>
                <a:highlight>
                  <a:srgbClr val="FFFF00"/>
                </a:highlight>
                <a:uFillTx/>
                <a:latin typeface="等线" panose="02010600030101010101" charset="-122"/>
                <a:ea typeface="等线" panose="02010600030101010101" charset="-122"/>
                <a:cs typeface="等线" panose="02010600030101010101" charset="-122"/>
              </a:rPr>
              <a:t>[注]</a:t>
            </a:r>
            <a:r>
              <a:rPr sz="2200" b="1">
                <a:solidFill>
                  <a:schemeClr val="tx1"/>
                </a:solidFill>
                <a:uFillTx/>
                <a:latin typeface="等线" panose="02010600030101010101" charset="-122"/>
                <a:ea typeface="等线" panose="02010600030101010101" charset="-122"/>
                <a:cs typeface="等线" panose="02010600030101010101" charset="-122"/>
              </a:rPr>
              <a:t>①绛纱：犹绛帐，对师门、讲席的敬称。②三台：星名，指上台、中台、下台共六星。古代以星象征人事，称三公为三台。③楚氛：指敌寇作恶的气势。</a:t>
            </a:r>
            <a:endParaRPr sz="2200" b="1">
              <a:solidFill>
                <a:schemeClr val="tx1"/>
              </a:solidFill>
              <a:uFillTx/>
              <a:latin typeface="等线" panose="02010600030101010101" charset="-122"/>
              <a:ea typeface="等线" panose="02010600030101010101" charset="-122"/>
              <a:cs typeface="等线" panose="02010600030101010101" charset="-122"/>
            </a:endParaRPr>
          </a:p>
        </p:txBody>
      </p:sp>
      <p:sp>
        <p:nvSpPr>
          <p:cNvPr id="71682" name="文本框 3"/>
          <p:cNvSpPr txBox="1">
            <a:spLocks noChangeArrowheads="1"/>
          </p:cNvSpPr>
          <p:nvPr/>
        </p:nvSpPr>
        <p:spPr bwMode="auto">
          <a:xfrm>
            <a:off x="5411470" y="247015"/>
            <a:ext cx="6546215" cy="6433820"/>
          </a:xfrm>
          <a:prstGeom prst="rect">
            <a:avLst/>
          </a:prstGeom>
          <a:noFill/>
          <a:ln w="9525">
            <a:solidFill>
              <a:schemeClr val="accent1"/>
            </a:solidFill>
            <a:miter lim="800000"/>
          </a:ln>
        </p:spPr>
        <p:txBody>
          <a:bodyPr/>
          <a:lstStyle/>
          <a:p>
            <a:endParaRPr lang="zh-CN" altLang="en-US">
              <a:latin typeface="等线" panose="02010600030101010101" charset="-122"/>
            </a:endParaRPr>
          </a:p>
        </p:txBody>
      </p:sp>
      <p:sp>
        <p:nvSpPr>
          <p:cNvPr id="101382" name="Text Box 6"/>
          <p:cNvSpPr txBox="1">
            <a:spLocks noChangeArrowheads="1"/>
          </p:cNvSpPr>
          <p:nvPr/>
        </p:nvSpPr>
        <p:spPr bwMode="auto">
          <a:xfrm>
            <a:off x="5523230" y="0"/>
            <a:ext cx="6559550" cy="6407150"/>
          </a:xfrm>
          <a:prstGeom prst="rect">
            <a:avLst/>
          </a:prstGeom>
          <a:noFill/>
          <a:ln w="9525">
            <a:noFill/>
            <a:miter lim="800000"/>
          </a:ln>
        </p:spPr>
        <p:txBody>
          <a:bodyPr>
            <a:noAutofit/>
          </a:bodyPr>
          <a:lstStyle/>
          <a:p>
            <a:r>
              <a:rPr lang="zh-CN" altLang="en-US" sz="2400" b="1">
                <a:solidFill>
                  <a:srgbClr val="FF0000"/>
                </a:solidFill>
                <a:latin typeface="等线" panose="02010600030101010101" charset="-122"/>
                <a:ea typeface="等线" panose="02010600030101010101" charset="-122"/>
                <a:cs typeface="等线" panose="02010600030101010101" charset="-122"/>
              </a:rPr>
              <a:t>二、体裁</a:t>
            </a:r>
            <a:endParaRPr lang="zh-CN" altLang="en-US" sz="2400" b="1">
              <a:solidFill>
                <a:srgbClr val="FF0000"/>
              </a:solidFill>
              <a:latin typeface="等线" panose="02010600030101010101" charset="-122"/>
              <a:ea typeface="等线" panose="02010600030101010101" charset="-122"/>
              <a:cs typeface="等线" panose="02010600030101010101" charset="-122"/>
            </a:endParaRPr>
          </a:p>
          <a:p>
            <a:r>
              <a:rPr lang="en-US" altLang="zh-CN" sz="2400" b="1">
                <a:latin typeface="等线" panose="02010600030101010101" charset="-122"/>
                <a:ea typeface="等线" panose="02010600030101010101" charset="-122"/>
                <a:cs typeface="等线" panose="02010600030101010101" charset="-122"/>
              </a:rPr>
              <a:t>        </a:t>
            </a:r>
            <a:r>
              <a:rPr lang="zh-CN" altLang="en-US" sz="2400" b="1">
                <a:latin typeface="等线" panose="02010600030101010101" charset="-122"/>
                <a:ea typeface="等线" panose="02010600030101010101" charset="-122"/>
                <a:cs typeface="等线" panose="02010600030101010101" charset="-122"/>
              </a:rPr>
              <a:t>根据题目，可知此诗为“酬赠诗”。</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rPr>
              <a:t>是古代文人用来交往应酬的或者赠给亲友同人的诗歌作品。酬：诗文赠答。古人以诗交友，以诗言志，因此常常把诗歌作为结识朋友的手段。朋友之间常常互相唱和，此谓“酬唱”；而有所感受，有所表达，有所思念时，也常常赠诗给亲友，以明其情志，此所谓赠诗。二者并称“酬赠诗”。此类题材标题多有“酬”“寄”“和（奉和）”“赠（见赠）”“答”“次韵”等字眼，代表作品：</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rPr>
              <a:t>李白</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闻王昌龄左迁遥有此寄</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、朱庆馀</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近试上张籍水部</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、刘禹锡</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酬乐天扬州初逢席上见赠</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、李商隐</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夜雨寄北</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等。近年来一些高考诗歌鉴赏题也有所涉及，如</a:t>
            </a:r>
            <a:r>
              <a:rPr lang="en-US" altLang="zh-CN" sz="2400" b="1">
                <a:latin typeface="等线" panose="02010600030101010101" charset="-122"/>
                <a:ea typeface="等线" panose="02010600030101010101" charset="-122"/>
                <a:cs typeface="等线" panose="02010600030101010101" charset="-122"/>
              </a:rPr>
              <a:t>2020</a:t>
            </a:r>
            <a:r>
              <a:rPr lang="zh-CN" altLang="en-US" sz="2400" b="1">
                <a:latin typeface="等线" panose="02010600030101010101" charset="-122"/>
                <a:ea typeface="等线" panose="02010600030101010101" charset="-122"/>
                <a:cs typeface="等线" panose="02010600030101010101" charset="-122"/>
              </a:rPr>
              <a:t>年新高考</a:t>
            </a:r>
            <a:r>
              <a:rPr lang="en-US" altLang="zh-CN" sz="2400" b="1">
                <a:latin typeface="等线" panose="02010600030101010101" charset="-122"/>
                <a:ea typeface="等线" panose="02010600030101010101" charset="-122"/>
                <a:cs typeface="等线" panose="02010600030101010101" charset="-122"/>
              </a:rPr>
              <a:t>Ⅱ</a:t>
            </a:r>
            <a:r>
              <a:rPr lang="zh-CN" altLang="en-US" sz="2400" b="1">
                <a:latin typeface="等线" panose="02010600030101010101" charset="-122"/>
                <a:ea typeface="等线" panose="02010600030101010101" charset="-122"/>
                <a:cs typeface="等线" panose="02010600030101010101" charset="-122"/>
              </a:rPr>
              <a:t>卷宋</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韩驹</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赠赵伯鱼</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（节选）、</a:t>
            </a:r>
            <a:r>
              <a:rPr lang="en-US" altLang="zh-CN" sz="2400" b="1">
                <a:latin typeface="等线" panose="02010600030101010101" charset="-122"/>
                <a:ea typeface="等线" panose="02010600030101010101" charset="-122"/>
                <a:cs typeface="等线" panose="02010600030101010101" charset="-122"/>
              </a:rPr>
              <a:t>2020</a:t>
            </a:r>
            <a:r>
              <a:rPr lang="zh-CN" altLang="en-US" sz="2400" b="1">
                <a:latin typeface="等线" panose="02010600030101010101" charset="-122"/>
                <a:ea typeface="等线" panose="02010600030101010101" charset="-122"/>
                <a:cs typeface="等线" panose="02010600030101010101" charset="-122"/>
              </a:rPr>
              <a:t>年全国</a:t>
            </a:r>
            <a:r>
              <a:rPr lang="en-US" altLang="zh-CN" sz="2400" b="1">
                <a:latin typeface="等线" panose="02010600030101010101" charset="-122"/>
                <a:ea typeface="等线" panose="02010600030101010101" charset="-122"/>
                <a:cs typeface="等线" panose="02010600030101010101" charset="-122"/>
              </a:rPr>
              <a:t>Ⅰ</a:t>
            </a:r>
            <a:r>
              <a:rPr lang="zh-CN" altLang="en-US" sz="2400" b="1">
                <a:latin typeface="等线" panose="02010600030101010101" charset="-122"/>
                <a:ea typeface="等线" panose="02010600030101010101" charset="-122"/>
                <a:cs typeface="等线" panose="02010600030101010101" charset="-122"/>
              </a:rPr>
              <a:t>卷唐</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陆龟蒙</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奉和袭美抱疾杜门见寄次韵</a:t>
            </a:r>
            <a:r>
              <a:rPr lang="en-US" altLang="zh-CN" sz="2400" b="1">
                <a:latin typeface="等线" panose="02010600030101010101" charset="-122"/>
                <a:ea typeface="等线" panose="02010600030101010101" charset="-122"/>
                <a:cs typeface="等线" panose="02010600030101010101" charset="-122"/>
              </a:rPr>
              <a:t>》</a:t>
            </a:r>
            <a:r>
              <a:rPr lang="zh-CN" altLang="en-US" sz="2400" b="1">
                <a:latin typeface="等线" panose="02010600030101010101" charset="-122"/>
                <a:ea typeface="等线" panose="02010600030101010101" charset="-122"/>
                <a:cs typeface="等线" panose="02010600030101010101" charset="-122"/>
              </a:rPr>
              <a:t>。</a:t>
            </a:r>
            <a:endParaRPr lang="zh-CN" altLang="en-US" sz="2400" b="1">
              <a:latin typeface="等线" panose="02010600030101010101" charset="-122"/>
              <a:ea typeface="等线" panose="02010600030101010101" charset="-122"/>
              <a:cs typeface="等线" panose="0201060003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82"/>
                                        </p:tgtEl>
                                        <p:attrNameLst>
                                          <p:attrName>style.visibility</p:attrName>
                                        </p:attrNameLst>
                                      </p:cBhvr>
                                      <p:to>
                                        <p:strVal val="visible"/>
                                      </p:to>
                                    </p:set>
                                    <p:animEffect transition="in" filter="blinds(horizontal)">
                                      <p:cBhvr>
                                        <p:cTn id="12" dur="500"/>
                                        <p:tgtEl>
                                          <p:spTgt spid="10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7545" y="305435"/>
            <a:ext cx="10427970" cy="6369685"/>
          </a:xfrm>
          <a:prstGeom prst="rect">
            <a:avLst/>
          </a:prstGeom>
          <a:noFill/>
        </p:spPr>
        <p:txBody>
          <a:bodyPr wrap="square" rtlCol="0" anchor="t">
            <a:spAutoFit/>
          </a:bodyPr>
          <a:p>
            <a:pPr algn="just"/>
            <a:r>
              <a:rPr lang="zh-CN" altLang="en-US" sz="2400" b="1">
                <a:solidFill>
                  <a:srgbClr val="FF0000"/>
                </a:solidFill>
                <a:latin typeface="等线" panose="02010600030101010101" charset="-122"/>
                <a:ea typeface="等线" panose="02010600030101010101" charset="-122"/>
                <a:cs typeface="等线" panose="02010600030101010101" charset="-122"/>
                <a:sym typeface="+mn-ea"/>
              </a:rPr>
              <a:t>三、注释</a:t>
            </a:r>
            <a:endParaRPr lang="zh-CN" altLang="en-US" sz="2400" b="1">
              <a:solidFill>
                <a:srgbClr val="FF0000"/>
              </a:solidFill>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大夫</a:t>
            </a:r>
            <a:r>
              <a:rPr lang="zh-CN" altLang="en-US" sz="2400">
                <a:latin typeface="等线" panose="02010600030101010101" charset="-122"/>
                <a:ea typeface="等线" panose="02010600030101010101" charset="-122"/>
                <a:cs typeface="等线" panose="02010600030101010101" charset="-122"/>
                <a:sym typeface="+mn-ea"/>
              </a:rPr>
              <a:t>：古职官名。周代在国君之下有卿、大夫、士三等；各等中又分上、中、下三级。后因以大夫为任官职者之称。秦汉以后，中央要职有御史大夫，备顾问者有谏大夫、中大夫、光禄大夫等。 唐宋尚存御史大夫及谏议大夫，明清全废。</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示：</a:t>
            </a:r>
            <a:r>
              <a:rPr lang="zh-CN" altLang="en-US" sz="2400">
                <a:latin typeface="等线" panose="02010600030101010101" charset="-122"/>
                <a:ea typeface="等线" panose="02010600030101010101" charset="-122"/>
                <a:cs typeface="等线" panose="02010600030101010101" charset="-122"/>
                <a:sym typeface="+mn-ea"/>
              </a:rPr>
              <a:t>把事物摆出来或指出来给人看。</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著述：</a:t>
            </a:r>
            <a:r>
              <a:rPr lang="zh-CN" altLang="en-US" sz="2400">
                <a:latin typeface="等线" panose="02010600030101010101" charset="-122"/>
                <a:ea typeface="等线" panose="02010600030101010101" charset="-122"/>
                <a:cs typeface="等线" panose="02010600030101010101" charset="-122"/>
                <a:sym typeface="+mn-ea"/>
              </a:rPr>
              <a:t>著作和编纂的成品。</a:t>
            </a:r>
            <a:endParaRPr lang="zh-CN" altLang="en-US" sz="2400" b="1">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酬</a:t>
            </a:r>
            <a:r>
              <a:rPr lang="zh-CN" altLang="en-US" sz="2400">
                <a:latin typeface="等线" panose="02010600030101010101" charset="-122"/>
                <a:ea typeface="等线" panose="02010600030101010101" charset="-122"/>
                <a:cs typeface="等线" panose="02010600030101010101" charset="-122"/>
                <a:sym typeface="+mn-ea"/>
              </a:rPr>
              <a:t>：诗文赠答。</a:t>
            </a:r>
            <a:endParaRPr lang="zh-CN" altLang="en-US" sz="2400" b="1">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拙</a:t>
            </a:r>
            <a:r>
              <a:rPr lang="zh-CN" altLang="en-US" sz="2400">
                <a:latin typeface="等线" panose="02010600030101010101" charset="-122"/>
                <a:ea typeface="等线" panose="02010600030101010101" charset="-122"/>
                <a:cs typeface="等线" panose="02010600030101010101" charset="-122"/>
                <a:sym typeface="+mn-ea"/>
              </a:rPr>
              <a:t>：自谦之辞。</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戎：</a:t>
            </a:r>
            <a:r>
              <a:rPr lang="zh-CN" altLang="en-US" sz="2400">
                <a:latin typeface="等线" panose="02010600030101010101" charset="-122"/>
                <a:ea typeface="等线" panose="02010600030101010101" charset="-122"/>
                <a:cs typeface="等线" panose="02010600030101010101" charset="-122"/>
                <a:sym typeface="+mn-ea"/>
              </a:rPr>
              <a:t>寇敌。</a:t>
            </a:r>
            <a:endParaRPr lang="zh-CN" altLang="en-US" sz="2400" b="1">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弭</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mǐ</a:t>
            </a:r>
            <a:r>
              <a:rPr lang="zh-CN" altLang="en-US" sz="2400">
                <a:latin typeface="等线" panose="02010600030101010101" charset="-122"/>
                <a:ea typeface="等线" panose="02010600030101010101" charset="-122"/>
                <a:cs typeface="等线" panose="02010600030101010101" charset="-122"/>
                <a:sym typeface="+mn-ea"/>
              </a:rPr>
              <a:t>，止息。</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见：</a:t>
            </a:r>
            <a:r>
              <a:rPr lang="zh-CN" altLang="en-US" sz="2400">
                <a:latin typeface="等线" panose="02010600030101010101" charset="-122"/>
                <a:ea typeface="等线" panose="02010600030101010101" charset="-122"/>
                <a:cs typeface="等线" panose="02010600030101010101" charset="-122"/>
                <a:sym typeface="+mn-ea"/>
              </a:rPr>
              <a:t>通“现”， 显示；表示。</a:t>
            </a:r>
            <a:endParaRPr lang="zh-CN" altLang="en-US" sz="2400" b="1">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旄节</a:t>
            </a:r>
            <a:r>
              <a:rPr lang="zh-CN" altLang="en-US" sz="2400">
                <a:latin typeface="等线" panose="02010600030101010101" charset="-122"/>
                <a:ea typeface="等线" panose="02010600030101010101" charset="-122"/>
                <a:cs typeface="等线" panose="02010600030101010101" charset="-122"/>
                <a:sym typeface="+mn-ea"/>
              </a:rPr>
              <a:t>：镇守一方的长官所拥有的节。</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雄才：</a:t>
            </a:r>
            <a:r>
              <a:rPr lang="zh-CN" altLang="en-US" sz="2400">
                <a:latin typeface="等线" panose="02010600030101010101" charset="-122"/>
                <a:ea typeface="等线" panose="02010600030101010101" charset="-122"/>
                <a:cs typeface="等线" panose="02010600030101010101" charset="-122"/>
                <a:sym typeface="+mn-ea"/>
              </a:rPr>
              <a:t>①出众的才能。②指才能出众的人。</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百越：</a:t>
            </a:r>
            <a:r>
              <a:rPr lang="zh-CN" altLang="en-US" sz="2400">
                <a:latin typeface="等线" panose="02010600030101010101" charset="-122"/>
                <a:ea typeface="等线" panose="02010600030101010101" charset="-122"/>
                <a:cs typeface="等线" panose="02010600030101010101" charset="-122"/>
                <a:sym typeface="+mn-ea"/>
              </a:rPr>
              <a:t>我国古代南方 越 人的总称。分布在今 浙 、 闽 、 粤 、 桂 等地，因部落众多，故总称 百越 。亦指 百越 居住的地方。</a:t>
            </a:r>
            <a:endParaRPr lang="zh-CN" altLang="en-US" sz="2400">
              <a:latin typeface="等线" panose="02010600030101010101" charset="-122"/>
              <a:ea typeface="等线" panose="02010600030101010101" charset="-122"/>
              <a:cs typeface="等线" panose="02010600030101010101" charset="-122"/>
            </a:endParaRPr>
          </a:p>
          <a:p>
            <a:pPr algn="just"/>
            <a:r>
              <a:rPr lang="zh-CN" altLang="en-US" sz="2400" b="1">
                <a:latin typeface="等线" panose="02010600030101010101" charset="-122"/>
                <a:ea typeface="等线" panose="02010600030101010101" charset="-122"/>
                <a:cs typeface="等线" panose="02010600030101010101" charset="-122"/>
                <a:sym typeface="+mn-ea"/>
              </a:rPr>
              <a:t>南溟：</a:t>
            </a:r>
            <a:r>
              <a:rPr lang="zh-CN" altLang="en-US" sz="2400">
                <a:latin typeface="等线" panose="02010600030101010101" charset="-122"/>
                <a:ea typeface="等线" panose="02010600030101010101" charset="-122"/>
                <a:cs typeface="等线" panose="02010600030101010101" charset="-122"/>
                <a:sym typeface="+mn-ea"/>
              </a:rPr>
              <a:t>南方大海。一般指广州和以其为中心的岭南地区。</a:t>
            </a:r>
            <a:endParaRPr lang="zh-CN" altLang="en-US" sz="2400">
              <a:latin typeface="等线" panose="02010600030101010101" charset="-122"/>
              <a:ea typeface="等线" panose="02010600030101010101" charset="-122"/>
              <a:cs typeface="等线" panose="02010600030101010101"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28725" y="892810"/>
            <a:ext cx="9354820" cy="5043805"/>
          </a:xfrm>
          <a:prstGeom prst="rect">
            <a:avLst/>
          </a:prstGeom>
          <a:noFill/>
        </p:spPr>
        <p:txBody>
          <a:bodyPr wrap="square" rtlCol="0" anchor="t">
            <a:noAutofit/>
          </a:bodyPr>
          <a:p>
            <a:r>
              <a:rPr lang="zh-CN" altLang="en-US" sz="2400" b="1">
                <a:latin typeface="等线" panose="02010600030101010101" charset="-122"/>
                <a:ea typeface="等线" panose="02010600030101010101" charset="-122"/>
                <a:cs typeface="等线" panose="02010600030101010101" charset="-122"/>
                <a:sym typeface="+mn-ea"/>
              </a:rPr>
              <a:t>统：</a:t>
            </a:r>
            <a:r>
              <a:rPr lang="zh-CN" altLang="en-US" sz="2400">
                <a:latin typeface="等线" panose="02010600030101010101" charset="-122"/>
                <a:ea typeface="等线" panose="02010600030101010101" charset="-122"/>
                <a:cs typeface="等线" panose="02010600030101010101" charset="-122"/>
                <a:sym typeface="+mn-ea"/>
              </a:rPr>
              <a:t>治理；管理。</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外台</a:t>
            </a:r>
            <a:r>
              <a:rPr lang="zh-CN" altLang="en-US" sz="2400">
                <a:latin typeface="等线" panose="02010600030101010101" charset="-122"/>
                <a:ea typeface="等线" panose="02010600030101010101" charset="-122"/>
                <a:cs typeface="等线" panose="02010600030101010101" charset="-122"/>
                <a:sym typeface="+mn-ea"/>
              </a:rPr>
              <a:t>：官名。 後汉 刺史，为州郡的长官，置别驾、治中，诸曹掾属，号为外台。</a:t>
            </a:r>
            <a:endParaRPr lang="zh-CN" altLang="en-US" sz="2400">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绛纱</a:t>
            </a:r>
            <a:r>
              <a:rPr lang="zh-CN" altLang="en-US" sz="2400">
                <a:latin typeface="等线" panose="02010600030101010101" charset="-122"/>
                <a:ea typeface="等线" panose="02010600030101010101" charset="-122"/>
                <a:cs typeface="等线" panose="02010600030101010101" charset="-122"/>
                <a:sym typeface="+mn-ea"/>
              </a:rPr>
              <a:t>：犹绛帐。对师门、讲席之敬称。</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后汉书</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马融传</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：“融才高博洽，为世通儒，教养诸生，常有千数</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居宇器服，多存侈饰。尝坐高堂，施绛纱帐，前授生徒，后列女乐，弟子以次相传，鲜有入其室者。”</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六艺</a:t>
            </a:r>
            <a:r>
              <a:rPr lang="zh-CN" altLang="en-US" sz="2400">
                <a:latin typeface="等线" panose="02010600030101010101" charset="-122"/>
                <a:ea typeface="等线" panose="02010600030101010101" charset="-122"/>
                <a:cs typeface="等线" panose="02010600030101010101" charset="-122"/>
                <a:sym typeface="+mn-ea"/>
              </a:rPr>
              <a:t>：指儒家的“六經”，即</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礼</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乐</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书</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诗</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易</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春秋</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青绶</a:t>
            </a:r>
            <a:r>
              <a:rPr lang="zh-CN" altLang="en-US" sz="2400">
                <a:latin typeface="等线" panose="02010600030101010101" charset="-122"/>
                <a:ea typeface="等线" panose="02010600030101010101" charset="-122"/>
                <a:cs typeface="等线" panose="02010600030101010101" charset="-122"/>
                <a:sym typeface="+mn-ea"/>
              </a:rPr>
              <a:t>：佩系官印的青色丝带。亦借指官印。</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汉书</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百官公卿表上</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：“御史大夫， 秦 官，位上卿，银印青绶，掌副丞相。”明  陶宗仪 </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辍耕录</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印章制度</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 建武 元年，詔诸侯王金印綟绶，公侯金印紫绶，中二千石以上银印青绶。”借指高级官吏。</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亚</a:t>
            </a:r>
            <a:r>
              <a:rPr lang="zh-CN" altLang="en-US" sz="2400">
                <a:latin typeface="等线" panose="02010600030101010101" charset="-122"/>
                <a:ea typeface="等线" panose="02010600030101010101" charset="-122"/>
                <a:cs typeface="等线" panose="02010600030101010101" charset="-122"/>
                <a:sym typeface="+mn-ea"/>
              </a:rPr>
              <a:t>：匹敌；相当。</a:t>
            </a:r>
            <a:endParaRPr lang="zh-CN" altLang="en-US" sz="2400">
              <a:latin typeface="等线" panose="02010600030101010101" charset="-122"/>
              <a:ea typeface="等线" panose="02010600030101010101" charset="-122"/>
              <a:cs typeface="等线" panose="02010600030101010101"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9940" y="651510"/>
            <a:ext cx="10004425" cy="5131435"/>
          </a:xfrm>
          <a:prstGeom prst="rect">
            <a:avLst/>
          </a:prstGeom>
          <a:noFill/>
        </p:spPr>
        <p:txBody>
          <a:bodyPr wrap="square" rtlCol="0" anchor="t">
            <a:noAutofit/>
          </a:bodyPr>
          <a:p>
            <a:r>
              <a:rPr lang="zh-CN" altLang="en-US" sz="2400" b="1">
                <a:latin typeface="等线" panose="02010600030101010101" charset="-122"/>
                <a:ea typeface="等线" panose="02010600030101010101" charset="-122"/>
                <a:cs typeface="等线" panose="02010600030101010101" charset="-122"/>
                <a:sym typeface="+mn-ea"/>
              </a:rPr>
              <a:t>三台</a:t>
            </a:r>
            <a:r>
              <a:rPr lang="zh-CN" altLang="en-US" sz="2400">
                <a:latin typeface="等线" panose="02010600030101010101" charset="-122"/>
                <a:ea typeface="等线" panose="02010600030101010101" charset="-122"/>
                <a:cs typeface="等线" panose="02010600030101010101" charset="-122"/>
                <a:sym typeface="+mn-ea"/>
              </a:rPr>
              <a:t>：汉因秦制，以尚书为中台，御史为宪台，谒者为外台，合称三台。</a:t>
            </a:r>
            <a:endParaRPr lang="zh-CN" altLang="en-US" sz="2400">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连天：</a:t>
            </a:r>
            <a:r>
              <a:rPr lang="zh-CN" altLang="en-US" sz="2400">
                <a:latin typeface="等线" panose="02010600030101010101" charset="-122"/>
                <a:ea typeface="等线" panose="02010600030101010101" charset="-122"/>
                <a:cs typeface="等线" panose="02010600030101010101" charset="-122"/>
                <a:sym typeface="+mn-ea"/>
              </a:rPr>
              <a:t>与天际相连。</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长鲸</a:t>
            </a:r>
            <a:r>
              <a:rPr lang="zh-CN" altLang="en-US" sz="2400">
                <a:latin typeface="等线" panose="02010600030101010101" charset="-122"/>
                <a:ea typeface="等线" panose="02010600030101010101" charset="-122"/>
                <a:cs typeface="等线" panose="02010600030101010101" charset="-122"/>
                <a:sym typeface="+mn-ea"/>
              </a:rPr>
              <a:t>：①大鲸。②喻巨寇。</a:t>
            </a:r>
            <a:endParaRPr lang="zh-CN" altLang="en-US" sz="2400">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映日：</a:t>
            </a:r>
            <a:r>
              <a:rPr lang="zh-CN" altLang="en-US" sz="2400">
                <a:latin typeface="等线" panose="02010600030101010101" charset="-122"/>
                <a:ea typeface="等线" panose="02010600030101010101" charset="-122"/>
                <a:cs typeface="等线" panose="02010600030101010101" charset="-122"/>
                <a:sym typeface="+mn-ea"/>
              </a:rPr>
              <a:t>映照着日光。</a:t>
            </a:r>
            <a:endParaRPr lang="zh-CN" altLang="en-US" sz="2400">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宝舶：</a:t>
            </a:r>
            <a:r>
              <a:rPr lang="zh-CN" altLang="en-US" sz="2400">
                <a:latin typeface="等线" panose="02010600030101010101" charset="-122"/>
                <a:ea typeface="等线" panose="02010600030101010101" charset="-122"/>
                <a:cs typeface="等线" panose="02010600030101010101" charset="-122"/>
                <a:sym typeface="+mn-ea"/>
              </a:rPr>
              <a:t>装载珍宝的船。古代多指从事海外贸易的船舶。</a:t>
            </a:r>
            <a:endParaRPr lang="zh-CN" altLang="en-US" sz="2400">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闻道：</a:t>
            </a:r>
            <a:r>
              <a:rPr lang="zh-CN" altLang="en-US" sz="2400">
                <a:latin typeface="等线" panose="02010600030101010101" charset="-122"/>
                <a:ea typeface="等线" panose="02010600030101010101" charset="-122"/>
                <a:cs typeface="等线" panose="02010600030101010101" charset="-122"/>
                <a:sym typeface="+mn-ea"/>
              </a:rPr>
              <a:t>听说。</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楚氛</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左传</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襄公二十七年</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：“晋楚各处其偏。伯 夙谓赵孟曰：‘楚氛甚恶，懼难。’”杜预注：“氛，气也。言楚有袭晋之气。”后用以指恶劣、鄙俗之气。</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旌旆</a:t>
            </a:r>
            <a:r>
              <a:rPr lang="zh-CN" altLang="en-US" sz="2400">
                <a:latin typeface="等线" panose="02010600030101010101" charset="-122"/>
                <a:ea typeface="等线" panose="02010600030101010101" charset="-122"/>
                <a:cs typeface="等线" panose="02010600030101010101" charset="-122"/>
                <a:sym typeface="+mn-ea"/>
              </a:rPr>
              <a:t>：①旗帜。②犹尊驾、大驾。多用于官员。③借指军旅。</a:t>
            </a:r>
            <a:endParaRPr lang="zh-CN" altLang="en-US" sz="2400">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扫：</a:t>
            </a:r>
            <a:r>
              <a:rPr lang="zh-CN" altLang="en-US" sz="2400">
                <a:latin typeface="等线" panose="02010600030101010101" charset="-122"/>
                <a:ea typeface="等线" panose="02010600030101010101" charset="-122"/>
                <a:cs typeface="等线" panose="02010600030101010101" charset="-122"/>
                <a:sym typeface="+mn-ea"/>
              </a:rPr>
              <a:t>清除；平定。</a:t>
            </a:r>
            <a:endParaRPr lang="zh-CN" altLang="en-US" sz="2400" b="1">
              <a:latin typeface="等线" panose="02010600030101010101" charset="-122"/>
              <a:ea typeface="等线" panose="02010600030101010101" charset="-122"/>
              <a:cs typeface="等线" panose="02010600030101010101" charset="-122"/>
            </a:endParaRPr>
          </a:p>
          <a:p>
            <a:r>
              <a:rPr lang="zh-CN" altLang="en-US" sz="2400" b="1">
                <a:latin typeface="等线" panose="02010600030101010101" charset="-122"/>
                <a:ea typeface="等线" panose="02010600030101010101" charset="-122"/>
                <a:cs typeface="等线" panose="02010600030101010101" charset="-122"/>
                <a:sym typeface="+mn-ea"/>
              </a:rPr>
              <a:t>云雷</a:t>
            </a:r>
            <a:r>
              <a:rPr lang="zh-CN" altLang="en-US" sz="2400">
                <a:latin typeface="等线" panose="02010600030101010101" charset="-122"/>
                <a:ea typeface="等线" panose="02010600030101010101" charset="-122"/>
                <a:cs typeface="等线" panose="02010600030101010101" charset="-122"/>
                <a:sym typeface="+mn-ea"/>
              </a:rPr>
              <a:t>：喻险难环境。</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易</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屯</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彖</a:t>
            </a:r>
            <a:r>
              <a:rPr lang="en-US" altLang="zh-CN" sz="2400">
                <a:latin typeface="等线" panose="02010600030101010101" charset="-122"/>
                <a:ea typeface="等线" panose="02010600030101010101" charset="-122"/>
                <a:cs typeface="等线" panose="02010600030101010101" charset="-122"/>
                <a:sym typeface="+mn-ea"/>
              </a:rPr>
              <a:t>》</a:t>
            </a:r>
            <a:r>
              <a:rPr lang="zh-CN" altLang="en-US" sz="2400">
                <a:latin typeface="等线" panose="02010600030101010101" charset="-122"/>
                <a:ea typeface="等线" panose="02010600030101010101" charset="-122"/>
                <a:cs typeface="等线" panose="02010600030101010101" charset="-122"/>
                <a:sym typeface="+mn-ea"/>
              </a:rPr>
              <a:t>曰：屯，刚柔始交而难生，动乎险中，大亨贞。”</a:t>
            </a:r>
            <a:endParaRPr lang="zh-CN" altLang="en-US" sz="2400">
              <a:latin typeface="等线" panose="02010600030101010101" charset="-122"/>
              <a:ea typeface="等线" panose="02010600030101010101" charset="-122"/>
              <a:cs typeface="等线" panose="02010600030101010101"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81940" y="204470"/>
            <a:ext cx="11628755" cy="946785"/>
          </a:xfrm>
          <a:prstGeom prst="rect">
            <a:avLst/>
          </a:prstGeom>
          <a:noFill/>
          <a:ln w="9525">
            <a:solidFill>
              <a:schemeClr val="accent1"/>
            </a:solidFill>
          </a:ln>
        </p:spPr>
        <p:txBody>
          <a:bodyPr wrap="square">
            <a:noAutofit/>
          </a:bodyPr>
          <a:p>
            <a:pPr indent="0" algn="just"/>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16.与刘禹锡同时代的白居易提出了“文章合为时而著，歌诗合为事而作”的文学主张。本诗反映了怎样的时代特征?请结合诗歌简要分析。</a:t>
            </a:r>
            <a:endParaRPr sz="2400" b="1">
              <a:latin typeface="等线" panose="02010600030101010101" charset="-122"/>
              <a:ea typeface="等线" panose="02010600030101010101" charset="-122"/>
              <a:cs typeface="等线" panose="02010600030101010101" charset="-122"/>
            </a:endParaRPr>
          </a:p>
          <a:p>
            <a:pPr indent="0" algn="just"/>
            <a:endParaRPr sz="2400" b="1">
              <a:latin typeface="等线" panose="02010600030101010101" charset="-122"/>
              <a:ea typeface="等线" panose="02010600030101010101" charset="-122"/>
              <a:cs typeface="等线" panose="02010600030101010101" charset="-122"/>
            </a:endParaRPr>
          </a:p>
          <a:p>
            <a:pPr indent="0" algn="just"/>
            <a:endParaRPr sz="2400" b="1">
              <a:latin typeface="等线" panose="02010600030101010101" charset="-122"/>
              <a:ea typeface="等线" panose="02010600030101010101" charset="-122"/>
              <a:cs typeface="等线" panose="02010600030101010101" charset="-122"/>
            </a:endParaRPr>
          </a:p>
        </p:txBody>
      </p:sp>
      <p:sp>
        <p:nvSpPr>
          <p:cNvPr id="3" name="文本框 2"/>
          <p:cNvSpPr txBox="1"/>
          <p:nvPr/>
        </p:nvSpPr>
        <p:spPr>
          <a:xfrm>
            <a:off x="281940" y="1223010"/>
            <a:ext cx="11628755" cy="2327910"/>
          </a:xfrm>
          <a:prstGeom prst="rect">
            <a:avLst/>
          </a:prstGeom>
          <a:noFill/>
          <a:ln w="9525">
            <a:solidFill>
              <a:schemeClr val="accent1"/>
            </a:solidFill>
          </a:ln>
        </p:spPr>
        <p:txBody>
          <a:bodyPr wrap="square">
            <a:noAutofit/>
          </a:bodyPr>
          <a:p>
            <a:pPr indent="0" algn="just"/>
            <a:r>
              <a:rPr lang="zh-CN" altLang="en-US" sz="2400" b="1">
                <a:solidFill>
                  <a:srgbClr val="C00000"/>
                </a:solidFill>
                <a:latin typeface="等线" panose="02010600030101010101" charset="-122"/>
                <a:ea typeface="等线" panose="02010600030101010101" charset="-122"/>
                <a:cs typeface="等线" panose="02010600030101010101" charset="-122"/>
              </a:rPr>
              <a:t>答：</a:t>
            </a:r>
            <a:r>
              <a:rPr lang="zh-CN" altLang="en-US" sz="2400" b="1">
                <a:solidFill>
                  <a:srgbClr val="C00000"/>
                </a:solidFill>
                <a:highlight>
                  <a:srgbClr val="FFFF00"/>
                </a:highlight>
                <a:latin typeface="等线" panose="02010600030101010101" charset="-122"/>
                <a:ea typeface="等线" panose="02010600030101010101" charset="-122"/>
                <a:cs typeface="等线" panose="02010600030101010101" charset="-122"/>
              </a:rPr>
              <a:t>①疆城辽阔：</a:t>
            </a:r>
            <a:r>
              <a:rPr lang="zh-CN" altLang="en-US" sz="2400" b="1">
                <a:solidFill>
                  <a:srgbClr val="C00000"/>
                </a:solidFill>
                <a:latin typeface="等线" panose="02010600030101010101" charset="-122"/>
                <a:ea typeface="等线" panose="02010600030101010101" charset="-122"/>
                <a:cs typeface="等线" panose="02010600030101010101" charset="-122"/>
              </a:rPr>
              <a:t>朝廷对“百越南溟”进行统辖管理，可见疆域之广，虽有敌寇作乱，但必能平定。</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en-US" altLang="zh-CN" sz="2400" b="1">
                <a:solidFill>
                  <a:srgbClr val="C00000"/>
                </a:solidFill>
                <a:latin typeface="等线" panose="02010600030101010101" charset="-122"/>
                <a:ea typeface="等线" panose="02010600030101010101" charset="-122"/>
                <a:cs typeface="等线" panose="02010600030101010101" charset="-122"/>
              </a:rPr>
              <a:t>     </a:t>
            </a:r>
            <a:r>
              <a:rPr lang="en-US" altLang="zh-CN" sz="2400" b="1">
                <a:solidFill>
                  <a:srgbClr val="C00000"/>
                </a:solidFill>
                <a:highlight>
                  <a:srgbClr val="FFFF00"/>
                </a:highlight>
                <a:latin typeface="等线" panose="02010600030101010101" charset="-122"/>
                <a:ea typeface="等线" panose="02010600030101010101" charset="-122"/>
                <a:cs typeface="等线" panose="02010600030101010101" charset="-122"/>
              </a:rPr>
              <a:t> </a:t>
            </a:r>
            <a:r>
              <a:rPr lang="zh-CN" altLang="en-US" sz="2400" b="1">
                <a:solidFill>
                  <a:srgbClr val="C00000"/>
                </a:solidFill>
                <a:highlight>
                  <a:srgbClr val="FFFF00"/>
                </a:highlight>
                <a:latin typeface="等线" panose="02010600030101010101" charset="-122"/>
                <a:ea typeface="等线" panose="02010600030101010101" charset="-122"/>
                <a:cs typeface="等线" panose="02010600030101010101" charset="-122"/>
              </a:rPr>
              <a:t>②经济繁荣：</a:t>
            </a:r>
            <a:r>
              <a:rPr lang="zh-CN" altLang="en-US" sz="2400" b="1">
                <a:solidFill>
                  <a:srgbClr val="C00000"/>
                </a:solidFill>
                <a:latin typeface="等线" panose="02010600030101010101" charset="-122"/>
                <a:ea typeface="等线" panose="02010600030101010101" charset="-122"/>
                <a:cs typeface="等线" panose="02010600030101010101" charset="-122"/>
              </a:rPr>
              <a:t>颈联提到“帆多宝舶来”，此时唐朝与外邦贸易往来频繁，经济发展繁荣昌盛。</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r>
              <a:rPr lang="en-US" altLang="zh-CN" sz="2400" b="1">
                <a:solidFill>
                  <a:srgbClr val="C00000"/>
                </a:solidFill>
                <a:latin typeface="等线" panose="02010600030101010101" charset="-122"/>
                <a:ea typeface="等线" panose="02010600030101010101" charset="-122"/>
                <a:cs typeface="等线" panose="02010600030101010101" charset="-122"/>
              </a:rPr>
              <a:t>      </a:t>
            </a:r>
            <a:r>
              <a:rPr lang="zh-CN" altLang="en-US" sz="2400" b="1">
                <a:solidFill>
                  <a:srgbClr val="C00000"/>
                </a:solidFill>
                <a:highlight>
                  <a:srgbClr val="FFFF00"/>
                </a:highlight>
                <a:latin typeface="等线" panose="02010600030101010101" charset="-122"/>
                <a:ea typeface="等线" panose="02010600030101010101" charset="-122"/>
                <a:cs typeface="等线" panose="02010600030101010101" charset="-122"/>
              </a:rPr>
              <a:t>③精神昂扬：</a:t>
            </a:r>
            <a:r>
              <a:rPr lang="zh-CN" altLang="en-US" sz="2400" b="1">
                <a:solidFill>
                  <a:srgbClr val="C00000"/>
                </a:solidFill>
                <a:latin typeface="等线" panose="02010600030101010101" charset="-122"/>
                <a:ea typeface="等线" panose="02010600030101010101" charset="-122"/>
                <a:cs typeface="等线" panose="02010600030101010101" charset="-122"/>
              </a:rPr>
              <a:t>全诗洋溢着欣欣向荣、文明昌盛的大唐气象，开放的姿态，文化的自信，昂扬向上。</a:t>
            </a:r>
            <a:endParaRPr lang="zh-CN" altLang="en-US" sz="2400" b="1">
              <a:solidFill>
                <a:srgbClr val="C00000"/>
              </a:solidFill>
              <a:latin typeface="等线" panose="02010600030101010101" charset="-122"/>
              <a:ea typeface="等线" panose="02010600030101010101" charset="-122"/>
              <a:cs typeface="等线" panose="02010600030101010101" charset="-122"/>
            </a:endParaRPr>
          </a:p>
          <a:p>
            <a:pPr indent="0" algn="just"/>
            <a:endParaRPr lang="zh-CN" altLang="en-US" sz="2400" b="1">
              <a:solidFill>
                <a:srgbClr val="C00000"/>
              </a:solidFill>
              <a:latin typeface="等线" panose="02010600030101010101" charset="-122"/>
              <a:ea typeface="等线" panose="02010600030101010101" charset="-122"/>
              <a:cs typeface="等线" panose="02010600030101010101" charset="-122"/>
            </a:endParaRPr>
          </a:p>
        </p:txBody>
      </p:sp>
      <p:sp>
        <p:nvSpPr>
          <p:cNvPr id="100" name="文本框 99"/>
          <p:cNvSpPr txBox="1"/>
          <p:nvPr/>
        </p:nvSpPr>
        <p:spPr>
          <a:xfrm>
            <a:off x="282575" y="3780790"/>
            <a:ext cx="11909425" cy="2411095"/>
          </a:xfrm>
          <a:prstGeom prst="rect">
            <a:avLst/>
          </a:prstGeom>
          <a:noFill/>
          <a:ln w="9525">
            <a:solidFill>
              <a:schemeClr val="accent1"/>
            </a:solidFill>
          </a:ln>
        </p:spPr>
        <p:txBody>
          <a:bodyPr wrap="square">
            <a:noAutofit/>
          </a:bodyPr>
          <a:p>
            <a:pPr indent="7620"/>
            <a:r>
              <a:rPr lang="zh-CN" sz="2000" b="1">
                <a:solidFill>
                  <a:srgbClr val="000000"/>
                </a:solidFill>
                <a:highlight>
                  <a:srgbClr val="FFFF00"/>
                </a:highlight>
                <a:latin typeface="等线" panose="02010600030101010101" charset="-122"/>
                <a:ea typeface="等线" panose="02010600030101010101" charset="-122"/>
                <a:cs typeface="等线" panose="02010600030101010101" charset="-122"/>
              </a:rPr>
              <a:t>评分参考：</a:t>
            </a:r>
            <a:endParaRPr lang="zh-CN" sz="2000" b="1">
              <a:solidFill>
                <a:srgbClr val="000000"/>
              </a:solidFill>
              <a:latin typeface="等线" panose="02010600030101010101" charset="-122"/>
              <a:ea typeface="等线" panose="02010600030101010101" charset="-122"/>
              <a:cs typeface="等线" panose="02010600030101010101" charset="-122"/>
            </a:endParaRPr>
          </a:p>
          <a:p>
            <a:pPr indent="7620"/>
            <a:r>
              <a:rPr lang="zh-CN" sz="2000" b="1">
                <a:solidFill>
                  <a:srgbClr val="C00000"/>
                </a:solidFill>
                <a:latin typeface="等线" panose="02010600030101010101" charset="-122"/>
                <a:ea typeface="等线" panose="02010600030101010101" charset="-122"/>
                <a:cs typeface="等线" panose="02010600030101010101" charset="-122"/>
              </a:rPr>
              <a:t>每答出一点给</a:t>
            </a:r>
            <a:r>
              <a:rPr lang="en-US" sz="2000" b="1">
                <a:solidFill>
                  <a:srgbClr val="C00000"/>
                </a:solidFill>
                <a:latin typeface="等线" panose="02010600030101010101" charset="-122"/>
                <a:ea typeface="等线" panose="02010600030101010101" charset="-122"/>
                <a:cs typeface="等线" panose="02010600030101010101" charset="-122"/>
              </a:rPr>
              <a:t> 2 </a:t>
            </a:r>
            <a:r>
              <a:rPr lang="zh-CN" sz="2000" b="1">
                <a:solidFill>
                  <a:srgbClr val="C00000"/>
                </a:solidFill>
                <a:latin typeface="等线" panose="02010600030101010101" charset="-122"/>
                <a:ea typeface="等线" panose="02010600030101010101" charset="-122"/>
                <a:cs typeface="等线" panose="02010600030101010101" charset="-122"/>
              </a:rPr>
              <a:t>分，</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答出三点给</a:t>
            </a:r>
            <a:r>
              <a:rPr lang="en-US" sz="2000" b="1">
                <a:solidFill>
                  <a:srgbClr val="C00000"/>
                </a:solidFill>
                <a:latin typeface="等线" panose="02010600030101010101" charset="-122"/>
                <a:ea typeface="等线" panose="02010600030101010101" charset="-122"/>
                <a:cs typeface="等线" panose="02010600030101010101" charset="-122"/>
              </a:rPr>
              <a:t> 6 </a:t>
            </a:r>
            <a:r>
              <a:rPr lang="zh-CN" sz="2000" b="1">
                <a:solidFill>
                  <a:srgbClr val="C00000"/>
                </a:solidFill>
                <a:latin typeface="等线" panose="02010600030101010101" charset="-122"/>
                <a:ea typeface="等线" panose="02010600030101010101" charset="-122"/>
                <a:cs typeface="等线" panose="02010600030101010101" charset="-122"/>
              </a:rPr>
              <a:t>分。</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意思答对即可。如有其他答案，</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只要言之成理，</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可酌情给分。</a:t>
            </a:r>
            <a:endParaRPr lang="zh-CN" sz="2000" b="1">
              <a:solidFill>
                <a:srgbClr val="C00000"/>
              </a:solidFill>
              <a:latin typeface="等线" panose="02010600030101010101" charset="-122"/>
              <a:ea typeface="等线" panose="02010600030101010101" charset="-122"/>
              <a:cs typeface="等线" panose="02010600030101010101" charset="-122"/>
            </a:endParaRPr>
          </a:p>
          <a:p>
            <a:pPr indent="7620"/>
            <a:r>
              <a:rPr lang="zh-CN" sz="2000" b="1">
                <a:solidFill>
                  <a:srgbClr val="000000"/>
                </a:solidFill>
                <a:highlight>
                  <a:srgbClr val="FFFF00"/>
                </a:highlight>
                <a:latin typeface="等线" panose="02010600030101010101" charset="-122"/>
                <a:ea typeface="等线" panose="02010600030101010101" charset="-122"/>
                <a:cs typeface="等线" panose="02010600030101010101" charset="-122"/>
              </a:rPr>
              <a:t>补充细则：</a:t>
            </a:r>
            <a:endParaRPr lang="en-US" sz="2000" b="1">
              <a:solidFill>
                <a:srgbClr val="000000"/>
              </a:solidFill>
              <a:latin typeface="等线" panose="02010600030101010101" charset="-122"/>
              <a:ea typeface="等线" panose="02010600030101010101" charset="-122"/>
              <a:cs typeface="等线" panose="02010600030101010101" charset="-122"/>
            </a:endParaRPr>
          </a:p>
          <a:p>
            <a:pPr indent="7620"/>
            <a:r>
              <a:rPr lang="en-US" sz="2000" b="1">
                <a:solidFill>
                  <a:srgbClr val="C00000"/>
                </a:solidFill>
                <a:latin typeface="等线" panose="02010600030101010101" charset="-122"/>
                <a:ea typeface="等线" panose="02010600030101010101" charset="-122"/>
                <a:cs typeface="等线" panose="02010600030101010101" charset="-122"/>
              </a:rPr>
              <a:t>1.</a:t>
            </a:r>
            <a:r>
              <a:rPr lang="zh-CN" sz="2000" b="1">
                <a:solidFill>
                  <a:srgbClr val="C00000"/>
                </a:solidFill>
                <a:latin typeface="等线" panose="02010600030101010101" charset="-122"/>
                <a:ea typeface="等线" panose="02010600030101010101" charset="-122"/>
                <a:cs typeface="等线" panose="02010600030101010101" charset="-122"/>
              </a:rPr>
              <a:t>答案总共</a:t>
            </a:r>
            <a:r>
              <a:rPr lang="en-US" sz="2000" b="1">
                <a:solidFill>
                  <a:srgbClr val="C00000"/>
                </a:solidFill>
                <a:latin typeface="等线" panose="02010600030101010101" charset="-122"/>
                <a:ea typeface="等线" panose="02010600030101010101" charset="-122"/>
                <a:cs typeface="等线" panose="02010600030101010101" charset="-122"/>
              </a:rPr>
              <a:t> 3 </a:t>
            </a:r>
            <a:r>
              <a:rPr lang="zh-CN" sz="2000" b="1">
                <a:solidFill>
                  <a:srgbClr val="C00000"/>
                </a:solidFill>
                <a:latin typeface="等线" panose="02010600030101010101" charset="-122"/>
                <a:ea typeface="等线" panose="02010600030101010101" charset="-122"/>
                <a:cs typeface="等线" panose="02010600030101010101" charset="-122"/>
              </a:rPr>
              <a:t>点，每点答出观点得</a:t>
            </a:r>
            <a:r>
              <a:rPr lang="en-US" sz="2000" b="1">
                <a:solidFill>
                  <a:srgbClr val="C00000"/>
                </a:solidFill>
                <a:latin typeface="等线" panose="02010600030101010101" charset="-122"/>
                <a:ea typeface="等线" panose="02010600030101010101" charset="-122"/>
                <a:cs typeface="等线" panose="02010600030101010101" charset="-122"/>
              </a:rPr>
              <a:t> 1 </a:t>
            </a:r>
            <a:r>
              <a:rPr lang="zh-CN" sz="2000" b="1">
                <a:solidFill>
                  <a:srgbClr val="C00000"/>
                </a:solidFill>
                <a:latin typeface="等线" panose="02010600030101010101" charset="-122"/>
                <a:ea typeface="等线" panose="02010600030101010101" charset="-122"/>
                <a:cs typeface="等线" panose="02010600030101010101" charset="-122"/>
              </a:rPr>
              <a:t>分，</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联系诗歌文本内容分析得</a:t>
            </a:r>
            <a:r>
              <a:rPr lang="en-US" sz="2000" b="1">
                <a:solidFill>
                  <a:srgbClr val="C00000"/>
                </a:solidFill>
                <a:latin typeface="等线" panose="02010600030101010101" charset="-122"/>
                <a:ea typeface="等线" panose="02010600030101010101" charset="-122"/>
                <a:cs typeface="等线" panose="02010600030101010101" charset="-122"/>
              </a:rPr>
              <a:t> 1 </a:t>
            </a:r>
            <a:r>
              <a:rPr lang="zh-CN" sz="2000" b="1">
                <a:solidFill>
                  <a:srgbClr val="C00000"/>
                </a:solidFill>
                <a:latin typeface="等线" panose="02010600030101010101" charset="-122"/>
                <a:ea typeface="等线" panose="02010600030101010101" charset="-122"/>
                <a:cs typeface="等线" panose="02010600030101010101" charset="-122"/>
              </a:rPr>
              <a:t>分。</a:t>
            </a:r>
            <a:r>
              <a:rPr lang="en-US" sz="2000" b="1">
                <a:solidFill>
                  <a:srgbClr val="C00000"/>
                </a:solidFill>
                <a:latin typeface="等线" panose="02010600030101010101" charset="-122"/>
                <a:ea typeface="等线" panose="02010600030101010101" charset="-122"/>
                <a:cs typeface="等线" panose="02010600030101010101" charset="-122"/>
              </a:rPr>
              <a:t>2.</a:t>
            </a:r>
            <a:r>
              <a:rPr lang="zh-CN" sz="2000" b="1">
                <a:solidFill>
                  <a:srgbClr val="C00000"/>
                </a:solidFill>
                <a:latin typeface="等线" panose="02010600030101010101" charset="-122"/>
                <a:ea typeface="等线" panose="02010600030101010101" charset="-122"/>
                <a:cs typeface="等线" panose="02010600030101010101" charset="-122"/>
              </a:rPr>
              <a:t>除“疆域”“经济”、“精神”角度，答到“多民族，民族融合”，“注重教化、推广儒家学说”，“政治</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清明，</a:t>
            </a:r>
            <a:r>
              <a:rPr lang="en-US" sz="2000" b="1">
                <a:solidFill>
                  <a:srgbClr val="C00000"/>
                </a:solidFill>
                <a:latin typeface="等线" panose="02010600030101010101" charset="-122"/>
                <a:ea typeface="等线" panose="02010600030101010101" charset="-122"/>
                <a:cs typeface="等线" panose="02010600030101010101" charset="-122"/>
              </a:rPr>
              <a:t> </a:t>
            </a:r>
            <a:r>
              <a:rPr lang="zh-CN" sz="2000" b="1">
                <a:solidFill>
                  <a:srgbClr val="C00000"/>
                </a:solidFill>
                <a:latin typeface="等线" panose="02010600030101010101" charset="-122"/>
                <a:ea typeface="等线" panose="02010600030101010101" charset="-122"/>
                <a:cs typeface="等线" panose="02010600030101010101" charset="-122"/>
              </a:rPr>
              <a:t>善用人才”，“建功立业、报效国家”角度均可。</a:t>
            </a:r>
            <a:r>
              <a:rPr lang="en-US" sz="2000" b="1">
                <a:solidFill>
                  <a:srgbClr val="C00000"/>
                </a:solidFill>
                <a:latin typeface="等线" panose="02010600030101010101" charset="-122"/>
                <a:ea typeface="等线" panose="02010600030101010101" charset="-122"/>
                <a:cs typeface="等线" panose="02010600030101010101" charset="-122"/>
              </a:rPr>
              <a:t>3.</a:t>
            </a:r>
            <a:r>
              <a:rPr lang="zh-CN" sz="2000" b="1">
                <a:solidFill>
                  <a:srgbClr val="C00000"/>
                </a:solidFill>
                <a:latin typeface="等线" panose="02010600030101010101" charset="-122"/>
                <a:ea typeface="等线" panose="02010600030101010101" charset="-122"/>
                <a:cs typeface="等线" panose="02010600030101010101" charset="-122"/>
              </a:rPr>
              <a:t>“反映敌寇作恶尚未平定”可得</a:t>
            </a:r>
            <a:r>
              <a:rPr lang="en-US" sz="2000" b="1">
                <a:solidFill>
                  <a:srgbClr val="C00000"/>
                </a:solidFill>
                <a:latin typeface="等线" panose="02010600030101010101" charset="-122"/>
                <a:ea typeface="等线" panose="02010600030101010101" charset="-122"/>
                <a:cs typeface="等线" panose="02010600030101010101" charset="-122"/>
              </a:rPr>
              <a:t> 1 </a:t>
            </a:r>
            <a:r>
              <a:rPr lang="zh-CN" sz="2000" b="1">
                <a:solidFill>
                  <a:srgbClr val="C00000"/>
                </a:solidFill>
                <a:latin typeface="等线" panose="02010600030101010101" charset="-122"/>
                <a:ea typeface="等线" panose="02010600030101010101" charset="-122"/>
                <a:cs typeface="等线" panose="02010600030101010101" charset="-122"/>
              </a:rPr>
              <a:t>分。</a:t>
            </a:r>
            <a:endParaRPr lang="zh-CN" altLang="en-US" sz="2000" b="1">
              <a:solidFill>
                <a:srgbClr val="C00000"/>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100" grpId="0" bldLvl="0" animBg="1"/>
      <p:bldP spid="10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438150" y="177165"/>
            <a:ext cx="11334750" cy="398780"/>
          </a:xfrm>
          <a:prstGeom prst="rect">
            <a:avLst/>
          </a:prstGeom>
          <a:noFill/>
          <a:ln w="9525">
            <a:solidFill>
              <a:schemeClr val="accent1"/>
            </a:solidFill>
          </a:ln>
        </p:spPr>
        <p:txBody>
          <a:bodyPr wrap="square">
            <a:spAutoFit/>
          </a:bodyPr>
          <a:p>
            <a:pPr indent="0" algn="just"/>
            <a:r>
              <a:rPr sz="2000" b="1">
                <a:latin typeface="宋体" panose="02010600030101010101" pitchFamily="2" charset="-122"/>
                <a:cs typeface="宋体" panose="02010600030101010101" pitchFamily="2" charset="-122"/>
              </a:rPr>
              <a:t>20．请为这则新闻拟写标题，要求使用</a:t>
            </a:r>
            <a:r>
              <a:rPr sz="2000" b="1">
                <a:solidFill>
                  <a:srgbClr val="C00000"/>
                </a:solidFill>
                <a:latin typeface="宋体" panose="02010600030101010101" pitchFamily="2" charset="-122"/>
                <a:cs typeface="宋体" panose="02010600030101010101" pitchFamily="2" charset="-122"/>
              </a:rPr>
              <a:t>对偶或比喻</a:t>
            </a:r>
            <a:r>
              <a:rPr sz="2000" b="1">
                <a:latin typeface="宋体" panose="02010600030101010101" pitchFamily="2" charset="-122"/>
                <a:cs typeface="宋体" panose="02010600030101010101" pitchFamily="2" charset="-122"/>
              </a:rPr>
              <a:t>的修辞手法，不超过16个字。（4分）</a:t>
            </a:r>
            <a:endParaRPr sz="2000" b="1">
              <a:latin typeface="宋体" panose="02010600030101010101" pitchFamily="2" charset="-122"/>
              <a:cs typeface="宋体" panose="02010600030101010101" pitchFamily="2" charset="-122"/>
            </a:endParaRPr>
          </a:p>
        </p:txBody>
      </p:sp>
      <p:sp>
        <p:nvSpPr>
          <p:cNvPr id="5" name="文本框 4"/>
          <p:cNvSpPr txBox="1"/>
          <p:nvPr>
            <p:custDataLst>
              <p:tags r:id="rId2"/>
            </p:custDataLst>
          </p:nvPr>
        </p:nvSpPr>
        <p:spPr>
          <a:xfrm>
            <a:off x="537210" y="958215"/>
            <a:ext cx="11334750" cy="829945"/>
          </a:xfrm>
          <a:prstGeom prst="rect">
            <a:avLst/>
          </a:prstGeom>
          <a:noFill/>
          <a:ln w="9525">
            <a:solidFill>
              <a:schemeClr val="accent1"/>
            </a:solidFill>
          </a:ln>
        </p:spPr>
        <p:txBody>
          <a:bodyPr wrap="square">
            <a:spAutoFit/>
          </a:bodyPr>
          <a:p>
            <a:pPr algn="just">
              <a:buClrTx/>
              <a:buSzTx/>
              <a:buNone/>
            </a:pPr>
            <a:r>
              <a:rPr lang="zh-CN" sz="2400">
                <a:solidFill>
                  <a:srgbClr val="FF0000"/>
                </a:solidFill>
                <a:latin typeface="宋体" panose="02010600030101010101" pitchFamily="2" charset="-122"/>
                <a:cs typeface="宋体" panose="02010600030101010101" pitchFamily="2" charset="-122"/>
              </a:rPr>
              <a:t>【答案示例1】搭乘绿皮慢火车，奔向红火新生活</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【答案示例2】“铁公交”谱写乡村振兴新篇章</a:t>
            </a:r>
            <a:endParaRPr lang="zh-CN" sz="2400">
              <a:solidFill>
                <a:srgbClr val="FF0000"/>
              </a:solidFill>
              <a:latin typeface="宋体" panose="02010600030101010101" pitchFamily="2" charset="-122"/>
              <a:cs typeface="宋体" panose="02010600030101010101" pitchFamily="2" charset="-122"/>
            </a:endParaRPr>
          </a:p>
        </p:txBody>
      </p:sp>
      <p:sp>
        <p:nvSpPr>
          <p:cNvPr id="6" name="文本框 5"/>
          <p:cNvSpPr txBox="1"/>
          <p:nvPr>
            <p:custDataLst>
              <p:tags r:id="rId3"/>
            </p:custDataLst>
          </p:nvPr>
        </p:nvSpPr>
        <p:spPr>
          <a:xfrm>
            <a:off x="437515" y="2170430"/>
            <a:ext cx="11434445" cy="4143375"/>
          </a:xfrm>
          <a:prstGeom prst="rect">
            <a:avLst/>
          </a:prstGeom>
          <a:noFill/>
          <a:ln w="9525">
            <a:solidFill>
              <a:schemeClr val="accent1"/>
            </a:solidFill>
          </a:ln>
        </p:spPr>
        <p:txBody>
          <a:bodyPr wrap="square">
            <a:noAutofit/>
          </a:bodyPr>
          <a:p>
            <a:pPr algn="just">
              <a:buClrTx/>
              <a:buSzTx/>
              <a:buNone/>
            </a:pPr>
            <a:r>
              <a:rPr lang="zh-CN" sz="2400">
                <a:solidFill>
                  <a:srgbClr val="FF0000"/>
                </a:solidFill>
                <a:latin typeface="宋体" panose="02010600030101010101" pitchFamily="2" charset="-122"/>
                <a:cs typeface="宋体" panose="02010600030101010101" pitchFamily="2" charset="-122"/>
              </a:rPr>
              <a:t>【解析】给分点：慢火车/铁公交，乡村振兴/乡村新生活，表达连贯，修辞手法</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【评分细则】本题分内容和手法两方面评分。</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1.内容2分：</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对象1分：慢火车/铁公交/慢速铁路/绿皮火车/绿色等。答为“火车”“人民铁路”等不得分。</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影响1分：乡村振兴/乡村新生活/乡村飞速发展/人民小康生活/勤劳致富/脱贫致富等。答为“为人民做贡献”“书情怀”等笼统表述，或答为“成为网红景点”不得分。</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2.修辞手法2分。要求正确使用对偶或比喻（修辞结构形式），并准确概括新闻内容（表意）。表意层面上，若新闻概括不恰当、表达不连贯等扣1分。</a:t>
            </a:r>
            <a:endParaRPr lang="zh-CN" sz="2400">
              <a:solidFill>
                <a:srgbClr val="FF0000"/>
              </a:solidFill>
              <a:latin typeface="宋体" panose="02010600030101010101" pitchFamily="2" charset="-122"/>
              <a:cs typeface="宋体" panose="02010600030101010101" pitchFamily="2" charset="-122"/>
            </a:endParaRPr>
          </a:p>
          <a:p>
            <a:pPr algn="just">
              <a:buClrTx/>
              <a:buSzTx/>
              <a:buNone/>
            </a:pPr>
            <a:r>
              <a:rPr lang="zh-CN" sz="2400">
                <a:solidFill>
                  <a:srgbClr val="FF0000"/>
                </a:solidFill>
                <a:latin typeface="宋体" panose="02010600030101010101" pitchFamily="2" charset="-122"/>
                <a:cs typeface="宋体" panose="02010600030101010101" pitchFamily="2" charset="-122"/>
              </a:rPr>
              <a:t>3.</a:t>
            </a:r>
            <a:r>
              <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字数不计标点。超字数，扣1分</a:t>
            </a:r>
            <a:endParaRPr lang="zh-CN" sz="24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custDataLst>
              <p:tags r:id="rId1"/>
            </p:custDataLst>
          </p:nvPr>
        </p:nvSpPr>
        <p:spPr>
          <a:xfrm>
            <a:off x="3911600" y="130810"/>
            <a:ext cx="3161665" cy="583565"/>
          </a:xfrm>
          <a:prstGeom prst="rect">
            <a:avLst/>
          </a:prstGeom>
          <a:noFill/>
          <a:ln>
            <a:noFill/>
          </a:ln>
        </p:spPr>
        <p:txBody>
          <a:bodyPr wrap="square" rtlCol="0">
            <a:spAutoFit/>
          </a:bodyPr>
          <a:p>
            <a:pPr algn="l"/>
            <a:r>
              <a:rPr lang="zh-CN" altLang="en-US" sz="3200" b="1" dirty="0">
                <a:solidFill>
                  <a:schemeClr val="tx1"/>
                </a:solidFill>
                <a:latin typeface="黑体" panose="02010609060101010101" charset="-122"/>
                <a:ea typeface="黑体" panose="02010609060101010101" charset="-122"/>
                <a:cs typeface="黑体" panose="02010609060101010101" charset="-122"/>
                <a:sym typeface="汉仪中圆简" panose="02010600000101010101" charset="-122"/>
              </a:rPr>
              <a:t>新闻知识回顾</a:t>
            </a:r>
            <a:endParaRPr lang="zh-CN" altLang="en-US" sz="3200" b="1" dirty="0">
              <a:solidFill>
                <a:schemeClr val="tx1"/>
              </a:solidFill>
              <a:latin typeface="黑体" panose="02010609060101010101" charset="-122"/>
              <a:ea typeface="黑体" panose="02010609060101010101" charset="-122"/>
              <a:cs typeface="黑体" panose="02010609060101010101" charset="-122"/>
              <a:sym typeface="汉仪中圆简" panose="02010600000101010101" charset="-122"/>
            </a:endParaRPr>
          </a:p>
        </p:txBody>
      </p:sp>
      <p:sp>
        <p:nvSpPr>
          <p:cNvPr id="2" name="文本框 1"/>
          <p:cNvSpPr txBox="1"/>
          <p:nvPr/>
        </p:nvSpPr>
        <p:spPr>
          <a:xfrm>
            <a:off x="344805" y="488315"/>
            <a:ext cx="11501755" cy="6369685"/>
          </a:xfrm>
          <a:prstGeom prst="rect">
            <a:avLst/>
          </a:prstGeom>
          <a:noFill/>
        </p:spPr>
        <p:txBody>
          <a:bodyPr wrap="square" rtlCol="0">
            <a:spAutoFit/>
          </a:bodyPr>
          <a:p>
            <a:r>
              <a:rPr lang="zh-CN" altLang="en-US" sz="2400"/>
              <a:t>新闻的一般知识：</a:t>
            </a:r>
            <a:endParaRPr lang="zh-CN" altLang="en-US" sz="2400"/>
          </a:p>
          <a:p>
            <a:r>
              <a:rPr lang="zh-CN" altLang="en-US" sz="2400"/>
              <a:t>通常情况下新闻作品要具备如下六个要素，即五个“W”：When，(何时)、Where(何地)、Who(何人)。What(何事)、Why(为什么)；以及“一个h”：How(怎么样) </a:t>
            </a:r>
            <a:endParaRPr lang="zh-CN" altLang="en-US" sz="2400"/>
          </a:p>
          <a:p>
            <a:r>
              <a:rPr lang="zh-CN" altLang="en-US" sz="2400"/>
              <a:t>新闻结构包括标题、导语、主体、结语和背景五部分.前三者是主要部分,后二者是辅助部分。标题一般包括引题、正题、副题；</a:t>
            </a:r>
            <a:br>
              <a:rPr lang="zh-CN" altLang="en-US" sz="2400"/>
            </a:br>
            <a:r>
              <a:rPr lang="zh-CN" altLang="en-US" sz="2400"/>
              <a:t>导语,一般指“电头”后的第一句或第一段文字,用来提示消息的重要事实,使读者一目了然；</a:t>
            </a:r>
            <a:br>
              <a:rPr lang="zh-CN" altLang="en-US" sz="2400"/>
            </a:br>
            <a:r>
              <a:rPr lang="zh-CN" altLang="en-US" sz="2400"/>
              <a:t>主体,随导语之后,是消息的主干,是集中叙述事件、阐发问题和表明观点的中心部分,是全篇新闻的关键所在；</a:t>
            </a:r>
            <a:br>
              <a:rPr lang="zh-CN" altLang="en-US" sz="2400"/>
            </a:br>
            <a:r>
              <a:rPr lang="zh-CN" altLang="en-US" sz="2400"/>
              <a:t>结语,一般指消息的最后一句或一段话,是消息的结尾,它依内容的需要,可有可无；</a:t>
            </a:r>
            <a:endParaRPr lang="zh-CN" altLang="en-US" sz="2400"/>
          </a:p>
          <a:p>
            <a:r>
              <a:rPr lang="zh-CN" altLang="en-US" sz="2400"/>
              <a:t>背景,是事物的历史状况或存在的环境、条件,是消息的从属部分,常插在主体部分,也插在“导语”或“结语”之中.</a:t>
            </a:r>
            <a:br>
              <a:rPr lang="zh-CN" altLang="en-US" sz="2400"/>
            </a:br>
            <a:r>
              <a:rPr lang="zh-CN" altLang="en-US" sz="2400"/>
              <a:t>括号内的部分是“电头”,交代了通讯社的名称,发电地点和时间.此“电头”表明材料真实,报道及时..</a:t>
            </a:r>
            <a:br>
              <a:rPr lang="zh-CN" altLang="en-US" sz="2400"/>
            </a:br>
            <a:r>
              <a:rPr lang="zh-CN" altLang="en-US" sz="2400" b="1">
                <a:solidFill>
                  <a:srgbClr val="FF0000"/>
                </a:solidFill>
              </a:rPr>
              <a:t>新闻的特点：立场、观点鲜明,内容真实、具体,反应迅速,语言简明准确.</a:t>
            </a:r>
            <a:br>
              <a:rPr lang="zh-CN" altLang="en-US" sz="2400" b="1">
                <a:solidFill>
                  <a:srgbClr val="FF0000"/>
                </a:solidFill>
              </a:rPr>
            </a:br>
            <a:r>
              <a:rPr lang="zh-CN" altLang="en-US" sz="2400" b="1">
                <a:solidFill>
                  <a:srgbClr val="FF0000"/>
                </a:solidFill>
              </a:rPr>
              <a:t>新闻的写法：主要是叙述,有时兼有议论、描写. </a:t>
            </a:r>
            <a:endParaRPr lang="zh-CN" altLang="en-US" sz="24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C9F754DE-2CAD-44b6-B708-469DEB6407EB-1" descr="wpp"/>
          <p:cNvPicPr>
            <a:picLocks noChangeAspect="1"/>
          </p:cNvPicPr>
          <p:nvPr>
            <p:custDataLst>
              <p:tags r:id="rId1"/>
            </p:custDataLst>
          </p:nvPr>
        </p:nvPicPr>
        <p:blipFill>
          <a:blip r:embed="rId2"/>
          <a:stretch>
            <a:fillRect/>
          </a:stretch>
        </p:blipFill>
        <p:spPr>
          <a:xfrm>
            <a:off x="0" y="-385445"/>
            <a:ext cx="12322810" cy="7578090"/>
          </a:xfrm>
          <a:prstGeom prst="rect">
            <a:avLst/>
          </a:prstGeom>
        </p:spPr>
      </p:pic>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9425" y="491490"/>
            <a:ext cx="11248390" cy="1814830"/>
          </a:xfrm>
          <a:prstGeom prst="rect">
            <a:avLst/>
          </a:prstGeom>
          <a:noFill/>
        </p:spPr>
        <p:txBody>
          <a:bodyPr wrap="square" rtlCol="0">
            <a:spAutoFit/>
          </a:bodyPr>
          <a:p>
            <a:r>
              <a:rPr lang="zh-CN" altLang="en-US" sz="2800">
                <a:solidFill>
                  <a:schemeClr val="tx1"/>
                </a:solidFill>
              </a:rPr>
              <a:t>“拟标题”与“拟一句话新闻”的异同：</a:t>
            </a:r>
            <a:endParaRPr lang="zh-CN" altLang="en-US" sz="2800">
              <a:solidFill>
                <a:schemeClr val="tx1"/>
              </a:solidFill>
            </a:endParaRPr>
          </a:p>
          <a:p>
            <a:r>
              <a:rPr lang="zh-CN" altLang="en-US" sz="2800">
                <a:solidFill>
                  <a:schemeClr val="tx1"/>
                </a:solidFill>
              </a:rPr>
              <a:t>相同点：筛选对象为陈述对象、事件；主要使用主谓句。</a:t>
            </a:r>
            <a:endParaRPr lang="zh-CN" altLang="en-US" sz="2800">
              <a:solidFill>
                <a:schemeClr val="tx1"/>
              </a:solidFill>
            </a:endParaRPr>
          </a:p>
          <a:p>
            <a:r>
              <a:rPr lang="zh-CN" altLang="en-US" sz="2800">
                <a:solidFill>
                  <a:schemeClr val="tx1"/>
                </a:solidFill>
              </a:rPr>
              <a:t>不同点：拟标题的语言更精练；可选用词、短语或句的形适当运用比喻、对比、对偶等修辞手法。</a:t>
            </a:r>
            <a:endParaRPr lang="zh-CN" altLang="en-US" sz="2800">
              <a:solidFill>
                <a:schemeClr val="tx1"/>
              </a:solidFill>
            </a:endParaRPr>
          </a:p>
        </p:txBody>
      </p:sp>
      <p:sp>
        <p:nvSpPr>
          <p:cNvPr id="4" name="文本框 3"/>
          <p:cNvSpPr txBox="1"/>
          <p:nvPr>
            <p:custDataLst>
              <p:tags r:id="rId1"/>
            </p:custDataLst>
          </p:nvPr>
        </p:nvSpPr>
        <p:spPr>
          <a:xfrm>
            <a:off x="551180" y="3178175"/>
            <a:ext cx="11248390" cy="3107690"/>
          </a:xfrm>
          <a:prstGeom prst="rect">
            <a:avLst/>
          </a:prstGeom>
          <a:noFill/>
        </p:spPr>
        <p:txBody>
          <a:bodyPr wrap="square" rtlCol="0">
            <a:spAutoFit/>
          </a:bodyPr>
          <a:p>
            <a:r>
              <a:rPr lang="zh-CN" altLang="en-US" sz="2800">
                <a:solidFill>
                  <a:schemeClr val="tx1"/>
                </a:solidFill>
                <a:latin typeface="宋体" panose="02010600030101010101" pitchFamily="2" charset="-122"/>
                <a:cs typeface="宋体" panose="02010600030101010101" pitchFamily="2" charset="-122"/>
              </a:rPr>
              <a:t>解题指导：</a:t>
            </a:r>
            <a:endParaRPr lang="zh-CN" altLang="en-US" sz="2800">
              <a:solidFill>
                <a:schemeClr val="tx1"/>
              </a:solidFill>
              <a:latin typeface="宋体" panose="02010600030101010101" pitchFamily="2" charset="-122"/>
              <a:cs typeface="宋体" panose="02010600030101010101" pitchFamily="2" charset="-122"/>
            </a:endParaRPr>
          </a:p>
          <a:p>
            <a:r>
              <a:rPr lang="zh-CN" altLang="en-US" sz="2800">
                <a:solidFill>
                  <a:schemeClr val="tx1"/>
                </a:solidFill>
                <a:latin typeface="宋体" panose="02010600030101010101" pitchFamily="2" charset="-122"/>
                <a:cs typeface="宋体" panose="02010600030101010101" pitchFamily="2" charset="-122"/>
              </a:rPr>
              <a:t>1</a:t>
            </a:r>
            <a:r>
              <a:rPr lang="en-US" altLang="zh-CN" sz="2800">
                <a:solidFill>
                  <a:schemeClr val="tx1"/>
                </a:solidFill>
                <a:latin typeface="宋体" panose="02010600030101010101" pitchFamily="2" charset="-122"/>
                <a:cs typeface="宋体" panose="02010600030101010101" pitchFamily="2" charset="-122"/>
              </a:rPr>
              <a:t>.</a:t>
            </a:r>
            <a:r>
              <a:rPr lang="zh-CN" altLang="en-US" sz="2800">
                <a:solidFill>
                  <a:schemeClr val="tx1"/>
                </a:solidFill>
                <a:latin typeface="宋体" panose="02010600030101010101" pitchFamily="2" charset="-122"/>
                <a:cs typeface="宋体" panose="02010600030101010101" pitchFamily="2" charset="-122"/>
              </a:rPr>
              <a:t>标题往往不需要时间，只要求两个   必备要素陈述对象和事件。</a:t>
            </a:r>
            <a:endParaRPr lang="zh-CN" altLang="en-US" sz="2800">
              <a:solidFill>
                <a:schemeClr val="tx1"/>
              </a:solidFill>
              <a:latin typeface="宋体" panose="02010600030101010101" pitchFamily="2" charset="-122"/>
              <a:cs typeface="宋体" panose="02010600030101010101" pitchFamily="2" charset="-122"/>
            </a:endParaRPr>
          </a:p>
          <a:p>
            <a:r>
              <a:rPr lang="zh-CN" altLang="en-US" sz="2800">
                <a:solidFill>
                  <a:schemeClr val="tx1"/>
                </a:solidFill>
                <a:latin typeface="宋体" panose="02010600030101010101" pitchFamily="2" charset="-122"/>
                <a:cs typeface="宋体" panose="02010600030101010101" pitchFamily="2" charset="-122"/>
              </a:rPr>
              <a:t>2</a:t>
            </a:r>
            <a:r>
              <a:rPr lang="en-US" altLang="zh-CN" sz="2800">
                <a:solidFill>
                  <a:schemeClr val="tx1"/>
                </a:solidFill>
                <a:latin typeface="宋体" panose="02010600030101010101" pitchFamily="2" charset="-122"/>
                <a:cs typeface="宋体" panose="02010600030101010101" pitchFamily="2" charset="-122"/>
              </a:rPr>
              <a:t>.</a:t>
            </a:r>
            <a:r>
              <a:rPr lang="zh-CN" altLang="en-US" sz="2800">
                <a:solidFill>
                  <a:schemeClr val="tx1"/>
                </a:solidFill>
                <a:latin typeface="宋体" panose="02010600030101010101" pitchFamily="2" charset="-122"/>
                <a:cs typeface="宋体" panose="02010600030101010101" pitchFamily="2" charset="-122"/>
              </a:rPr>
              <a:t>标题一般为短句，有时为比较对称的两个短句(或对偶句)，文末不用标点。 </a:t>
            </a:r>
            <a:endParaRPr lang="zh-CN" altLang="en-US" sz="2800">
              <a:solidFill>
                <a:schemeClr val="tx1"/>
              </a:solidFill>
              <a:latin typeface="宋体" panose="02010600030101010101" pitchFamily="2" charset="-122"/>
              <a:cs typeface="宋体" panose="02010600030101010101" pitchFamily="2" charset="-122"/>
            </a:endParaRPr>
          </a:p>
          <a:p>
            <a:r>
              <a:rPr lang="zh-CN" altLang="en-US" sz="2800">
                <a:solidFill>
                  <a:schemeClr val="tx1"/>
                </a:solidFill>
                <a:latin typeface="宋体" panose="02010600030101010101" pitchFamily="2" charset="-122"/>
                <a:cs typeface="宋体" panose="02010600030101010101" pitchFamily="2" charset="-122"/>
              </a:rPr>
              <a:t>3</a:t>
            </a:r>
            <a:r>
              <a:rPr lang="en-US" altLang="zh-CN" sz="2800">
                <a:solidFill>
                  <a:schemeClr val="tx1"/>
                </a:solidFill>
                <a:latin typeface="宋体" panose="02010600030101010101" pitchFamily="2" charset="-122"/>
                <a:cs typeface="宋体" panose="02010600030101010101" pitchFamily="2" charset="-122"/>
              </a:rPr>
              <a:t>.</a:t>
            </a:r>
            <a:r>
              <a:rPr lang="zh-CN" altLang="en-US" sz="2800">
                <a:solidFill>
                  <a:schemeClr val="tx1"/>
                </a:solidFill>
                <a:latin typeface="宋体" panose="02010600030101010101" pitchFamily="2" charset="-122"/>
                <a:cs typeface="宋体" panose="02010600030101010101" pitchFamily="2" charset="-122"/>
              </a:rPr>
              <a:t>标题必须简洁、确切、醒目，即要概括主要内容，又要有很强的吸引力。</a:t>
            </a:r>
            <a:endParaRPr lang="zh-CN" altLang="en-US" sz="2800">
              <a:solidFill>
                <a:schemeClr val="tx1"/>
              </a:solidFill>
              <a:latin typeface="宋体" panose="02010600030101010101" pitchFamily="2" charset="-122"/>
              <a:cs typeface="宋体" panose="02010600030101010101" pitchFamily="2" charset="-122"/>
            </a:endParaRPr>
          </a:p>
          <a:p>
            <a:r>
              <a:rPr lang="zh-CN" altLang="en-US" sz="2800">
                <a:solidFill>
                  <a:schemeClr val="tx1"/>
                </a:solidFill>
                <a:latin typeface="宋体" panose="02010600030101010101" pitchFamily="2" charset="-122"/>
                <a:cs typeface="宋体" panose="02010600030101010101" pitchFamily="2" charset="-122"/>
              </a:rPr>
              <a:t>4</a:t>
            </a:r>
            <a:r>
              <a:rPr lang="en-US" altLang="zh-CN" sz="2800">
                <a:solidFill>
                  <a:schemeClr val="tx1"/>
                </a:solidFill>
                <a:latin typeface="宋体" panose="02010600030101010101" pitchFamily="2" charset="-122"/>
                <a:cs typeface="宋体" panose="02010600030101010101" pitchFamily="2" charset="-122"/>
              </a:rPr>
              <a:t>.</a:t>
            </a:r>
            <a:r>
              <a:rPr lang="zh-CN" altLang="en-US" sz="2800">
                <a:solidFill>
                  <a:schemeClr val="tx1"/>
                </a:solidFill>
                <a:latin typeface="宋体" panose="02010600030101010101" pitchFamily="2" charset="-122"/>
                <a:cs typeface="宋体" panose="02010600030101010101" pitchFamily="2" charset="-122"/>
              </a:rPr>
              <a:t>作答时可先将新闻概括成一句话新闻，再进一步筛选、概括。</a:t>
            </a:r>
            <a:endParaRPr lang="zh-CN" altLang="en-US" sz="2800">
              <a:solidFill>
                <a:schemeClr val="tx1"/>
              </a:solidFill>
              <a:latin typeface="宋体" panose="02010600030101010101" pitchFamily="2" charset="-122"/>
              <a:cs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81940" y="418465"/>
            <a:ext cx="11628755" cy="4523105"/>
          </a:xfrm>
          <a:prstGeom prst="rect">
            <a:avLst/>
          </a:prstGeom>
          <a:noFill/>
          <a:ln w="9525">
            <a:solidFill>
              <a:schemeClr val="accent1"/>
            </a:solidFill>
          </a:ln>
        </p:spPr>
        <p:txBody>
          <a:bodyPr wrap="square">
            <a:spAutoFit/>
          </a:bodyPr>
          <a:p>
            <a:pPr indent="0" algn="just">
              <a:lnSpc>
                <a:spcPct val="100000"/>
              </a:lnSpc>
            </a:pPr>
            <a:r>
              <a:rPr sz="2400" b="0">
                <a:latin typeface="等线" panose="02010600030101010101" charset="-122"/>
                <a:ea typeface="等线" panose="02010600030101010101" charset="-122"/>
                <a:cs typeface="等线" panose="02010600030101010101" charset="-122"/>
              </a:rPr>
              <a:t>(二)语言文字运用Ⅱ (本题共3小题，10分)</a:t>
            </a:r>
            <a:endParaRPr sz="2400" b="0">
              <a:latin typeface="等线" panose="02010600030101010101" charset="-122"/>
              <a:ea typeface="等线" panose="02010600030101010101" charset="-122"/>
              <a:cs typeface="等线" panose="02010600030101010101" charset="-122"/>
            </a:endParaRPr>
          </a:p>
          <a:p>
            <a:pPr indent="0" algn="just">
              <a:lnSpc>
                <a:spcPct val="100000"/>
              </a:lnSpc>
            </a:pPr>
            <a:r>
              <a:rPr sz="2400" b="0">
                <a:latin typeface="等线" panose="02010600030101010101" charset="-122"/>
                <a:ea typeface="等线" panose="02010600030101010101" charset="-122"/>
                <a:cs typeface="等线" panose="02010600030101010101" charset="-122"/>
              </a:rPr>
              <a:t>阅读下面的文字，完成21～22题。</a:t>
            </a:r>
            <a:endParaRPr sz="2400" b="0">
              <a:latin typeface="等线" panose="02010600030101010101" charset="-122"/>
              <a:ea typeface="等线" panose="02010600030101010101" charset="-122"/>
              <a:cs typeface="等线" panose="02010600030101010101" charset="-122"/>
            </a:endParaRPr>
          </a:p>
          <a:p>
            <a:pPr indent="0" algn="just">
              <a:lnSpc>
                <a:spcPct val="100000"/>
              </a:lnSpc>
            </a:pPr>
            <a:r>
              <a:rPr lang="en-US" sz="2400" b="0">
                <a:latin typeface="等线" panose="02010600030101010101" charset="-122"/>
                <a:ea typeface="等线" panose="02010600030101010101" charset="-122"/>
                <a:cs typeface="等线" panose="02010600030101010101" charset="-122"/>
              </a:rPr>
              <a:t>        </a:t>
            </a:r>
            <a:r>
              <a:rPr sz="2400" b="0">
                <a:latin typeface="等线" panose="02010600030101010101" charset="-122"/>
                <a:ea typeface="等线" panose="02010600030101010101" charset="-122"/>
                <a:cs typeface="等线" panose="02010600030101010101" charset="-122"/>
              </a:rPr>
              <a:t>“竹外桃花三两枝，春江水暖鸭先知。”为什么会“春江水暖鸭先知”呢?</a:t>
            </a:r>
            <a:endParaRPr sz="2400" b="0">
              <a:latin typeface="等线" panose="02010600030101010101" charset="-122"/>
              <a:ea typeface="等线" panose="02010600030101010101" charset="-122"/>
              <a:cs typeface="等线" panose="02010600030101010101" charset="-122"/>
            </a:endParaRPr>
          </a:p>
          <a:p>
            <a:pPr indent="0" algn="just">
              <a:lnSpc>
                <a:spcPct val="100000"/>
              </a:lnSpc>
            </a:pPr>
            <a:r>
              <a:rPr lang="en-US" sz="2400" b="0">
                <a:latin typeface="等线" panose="02010600030101010101" charset="-122"/>
                <a:ea typeface="等线" panose="02010600030101010101" charset="-122"/>
                <a:cs typeface="等线" panose="02010600030101010101" charset="-122"/>
              </a:rPr>
              <a:t>        </a:t>
            </a:r>
            <a:r>
              <a:rPr sz="2400" b="0">
                <a:latin typeface="等线" panose="02010600030101010101" charset="-122"/>
                <a:ea typeface="等线" panose="02010600030101010101" charset="-122"/>
                <a:cs typeface="等线" panose="02010600030101010101" charset="-122"/>
              </a:rPr>
              <a:t>首先，鸭子身上长满了浓密的羽毛，羽毛将空气贮存在其中，隔热保温，这就好比我们在寒冬里穿羽绒服保暖。另外，鸭子的皮下有层厚厚的脂肪，</a:t>
            </a:r>
            <a:r>
              <a:rPr lang="en-US" sz="2400" b="0" u="sng">
                <a:latin typeface="等线" panose="02010600030101010101" charset="-122"/>
                <a:ea typeface="等线" panose="02010600030101010101" charset="-122"/>
                <a:cs typeface="等线" panose="02010600030101010101" charset="-122"/>
              </a:rPr>
              <a:t>   </a:t>
            </a:r>
            <a:r>
              <a:rPr sz="2400" b="0" u="sng">
                <a:latin typeface="等线" panose="02010600030101010101" charset="-122"/>
                <a:ea typeface="等线" panose="02010600030101010101" charset="-122"/>
                <a:cs typeface="等线" panose="02010600030101010101" charset="-122"/>
              </a:rPr>
              <a:t>     ①  </a:t>
            </a:r>
            <a:r>
              <a:rPr lang="en-US" sz="2400" b="0" u="sng">
                <a:latin typeface="等线" panose="02010600030101010101" charset="-122"/>
                <a:ea typeface="等线" panose="02010600030101010101" charset="-122"/>
                <a:cs typeface="等线" panose="02010600030101010101" charset="-122"/>
              </a:rPr>
              <a:t>     </a:t>
            </a:r>
            <a:r>
              <a:rPr sz="2400" b="0" u="sng">
                <a:latin typeface="等线" panose="02010600030101010101" charset="-122"/>
                <a:ea typeface="等线" panose="02010600030101010101" charset="-122"/>
                <a:cs typeface="等线" panose="02010600030101010101" charset="-122"/>
              </a:rPr>
              <a:t>  </a:t>
            </a:r>
            <a:r>
              <a:rPr sz="2400" b="0">
                <a:latin typeface="等线" panose="02010600030101010101" charset="-122"/>
                <a:ea typeface="等线" panose="02010600030101010101" charset="-122"/>
                <a:cs typeface="等线" panose="02010600030101010101" charset="-122"/>
              </a:rPr>
              <a:t>，抵御寒冷。但这并没有解决人们的疑惑，在冰冷的水中泡了那么久，它们的脚不会冻伤吗?如果我们用温暖的双手接触冰冷的水，手上的热量就会传递到水中，直到手和水的温度变得差不多。这是因为温度总是从高温物体向低温物体传递。聪明的鸭子进化出了一套“逆流热交换系统”，也就是帮鸭子。</a:t>
            </a:r>
            <a:r>
              <a:rPr lang="en-US" sz="2400" b="0" u="sng">
                <a:latin typeface="等线" panose="02010600030101010101" charset="-122"/>
                <a:ea typeface="等线" panose="02010600030101010101" charset="-122"/>
                <a:cs typeface="等线" panose="02010600030101010101" charset="-122"/>
              </a:rPr>
              <a:t>       </a:t>
            </a:r>
            <a:r>
              <a:rPr sz="2400" b="0" u="sng">
                <a:latin typeface="等线" panose="02010600030101010101" charset="-122"/>
                <a:ea typeface="等线" panose="02010600030101010101" charset="-122"/>
                <a:cs typeface="等线" panose="02010600030101010101" charset="-122"/>
              </a:rPr>
              <a:t>   ② </a:t>
            </a:r>
            <a:r>
              <a:rPr lang="en-US" sz="2400" b="0" u="sng">
                <a:latin typeface="等线" panose="02010600030101010101" charset="-122"/>
                <a:ea typeface="等线" panose="02010600030101010101" charset="-122"/>
                <a:cs typeface="等线" panose="02010600030101010101" charset="-122"/>
              </a:rPr>
              <a:t>      </a:t>
            </a:r>
            <a:r>
              <a:rPr sz="2400" b="0" u="sng">
                <a:latin typeface="等线" panose="02010600030101010101" charset="-122"/>
                <a:ea typeface="等线" panose="02010600030101010101" charset="-122"/>
                <a:cs typeface="等线" panose="02010600030101010101" charset="-122"/>
              </a:rPr>
              <a:t>    </a:t>
            </a:r>
            <a:r>
              <a:rPr sz="2400" b="0">
                <a:latin typeface="等线" panose="02010600030101010101" charset="-122"/>
                <a:ea typeface="等线" panose="02010600030101010101" charset="-122"/>
                <a:cs typeface="等线" panose="02010600030101010101" charset="-122"/>
              </a:rPr>
              <a:t>，减小脚和冰水的温差。这样一来，鸭子不仅能光脚在冰水里游泳，还能光脚在冰面上奔跑。</a:t>
            </a:r>
            <a:endParaRPr sz="2400" b="0">
              <a:latin typeface="等线" panose="02010600030101010101" charset="-122"/>
              <a:ea typeface="等线" panose="02010600030101010101" charset="-122"/>
              <a:cs typeface="等线" panose="02010600030101010101" charset="-122"/>
            </a:endParaRPr>
          </a:p>
          <a:p>
            <a:pPr indent="0" algn="just">
              <a:lnSpc>
                <a:spcPct val="100000"/>
              </a:lnSpc>
            </a:pPr>
            <a:r>
              <a:rPr lang="en-US" sz="2400" b="0">
                <a:latin typeface="等线" panose="02010600030101010101" charset="-122"/>
                <a:ea typeface="等线" panose="02010600030101010101" charset="-122"/>
                <a:cs typeface="等线" panose="02010600030101010101" charset="-122"/>
              </a:rPr>
              <a:t>       </a:t>
            </a:r>
            <a:r>
              <a:rPr sz="2400" b="0">
                <a:latin typeface="等线" panose="02010600030101010101" charset="-122"/>
                <a:ea typeface="等线" panose="02010600030101010101" charset="-122"/>
                <a:cs typeface="等线" panose="02010600030101010101" charset="-122"/>
              </a:rPr>
              <a:t>当初春江河的水刚开始解冻，寒意尚未消尽时，</a:t>
            </a:r>
            <a:r>
              <a:rPr sz="2400" b="0" u="sng">
                <a:latin typeface="等线" panose="02010600030101010101" charset="-122"/>
                <a:ea typeface="等线" panose="02010600030101010101" charset="-122"/>
                <a:cs typeface="等线" panose="02010600030101010101" charset="-122"/>
              </a:rPr>
              <a:t>   </a:t>
            </a:r>
            <a:r>
              <a:rPr lang="en-US" sz="2400" b="0" u="sng">
                <a:latin typeface="等线" panose="02010600030101010101" charset="-122"/>
                <a:ea typeface="等线" panose="02010600030101010101" charset="-122"/>
                <a:cs typeface="等线" panose="02010600030101010101" charset="-122"/>
              </a:rPr>
              <a:t>       </a:t>
            </a:r>
            <a:r>
              <a:rPr sz="2400" b="0" u="sng">
                <a:latin typeface="等线" panose="02010600030101010101" charset="-122"/>
                <a:ea typeface="等线" panose="02010600030101010101" charset="-122"/>
                <a:cs typeface="等线" panose="02010600030101010101" charset="-122"/>
              </a:rPr>
              <a:t>  ③ </a:t>
            </a:r>
            <a:r>
              <a:rPr lang="en-US" sz="2400" b="0" u="sng">
                <a:latin typeface="等线" panose="02010600030101010101" charset="-122"/>
                <a:ea typeface="等线" panose="02010600030101010101" charset="-122"/>
                <a:cs typeface="等线" panose="02010600030101010101" charset="-122"/>
              </a:rPr>
              <a:t>       </a:t>
            </a:r>
            <a:r>
              <a:rPr sz="2400" b="0" u="sng">
                <a:latin typeface="等线" panose="02010600030101010101" charset="-122"/>
                <a:ea typeface="等线" panose="02010600030101010101" charset="-122"/>
                <a:cs typeface="等线" panose="02010600030101010101" charset="-122"/>
              </a:rPr>
              <a:t>    </a:t>
            </a:r>
            <a:r>
              <a:rPr sz="2400" b="0">
                <a:latin typeface="等线" panose="02010600030101010101" charset="-122"/>
                <a:ea typeface="等线" panose="02010600030101010101" charset="-122"/>
                <a:cs typeface="等线" panose="02010600030101010101" charset="-122"/>
              </a:rPr>
              <a:t>。鸭子察觉到水温的变化，便迫不及待地潜入水中嬉游，于是就有了“春江水暖鸭先知”的佳句。</a:t>
            </a:r>
            <a:endParaRPr sz="2400" b="0">
              <a:latin typeface="等线" panose="02010600030101010101" charset="-122"/>
              <a:ea typeface="等线" panose="02010600030101010101" charset="-122"/>
              <a:cs typeface="等线" panose="02010600030101010101" charset="-122"/>
            </a:endParaRPr>
          </a:p>
        </p:txBody>
      </p:sp>
      <p:sp>
        <p:nvSpPr>
          <p:cNvPr id="4" name="文本框 3"/>
          <p:cNvSpPr txBox="1"/>
          <p:nvPr>
            <p:custDataLst>
              <p:tags r:id="rId2"/>
            </p:custDataLst>
          </p:nvPr>
        </p:nvSpPr>
        <p:spPr>
          <a:xfrm>
            <a:off x="281940" y="5071110"/>
            <a:ext cx="11628755" cy="998220"/>
          </a:xfrm>
          <a:prstGeom prst="rect">
            <a:avLst/>
          </a:prstGeom>
          <a:noFill/>
          <a:ln w="9525">
            <a:solidFill>
              <a:schemeClr val="accent1"/>
            </a:solidFill>
          </a:ln>
        </p:spPr>
        <p:txBody>
          <a:bodyPr wrap="square">
            <a:noAutofit/>
          </a:bodyPr>
          <a:p>
            <a:pPr indent="0" algn="just">
              <a:lnSpc>
                <a:spcPct val="100000"/>
              </a:lnSpc>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21.请在文中划横线处补写恰当的语句，使它与上下文语意连贯、内容贴切，整段文字结构完整、逻辑严密，每处不超过10个字。(6分)</a:t>
            </a:r>
            <a:endParaRPr sz="2400" b="1">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9522460" y="1830705"/>
            <a:ext cx="2459355" cy="460375"/>
          </a:xfrm>
          <a:prstGeom prst="rect">
            <a:avLst/>
          </a:prstGeom>
          <a:noFill/>
        </p:spPr>
        <p:txBody>
          <a:bodyPr wrap="square" rtlCol="0">
            <a:spAutoFit/>
          </a:bodyPr>
          <a:p>
            <a:r>
              <a:rPr lang="zh-CN" altLang="en-US" sz="2400" b="1">
                <a:solidFill>
                  <a:srgbClr val="C00000"/>
                </a:solidFill>
              </a:rPr>
              <a:t>能防止热量散发</a:t>
            </a:r>
            <a:endParaRPr lang="zh-CN" altLang="en-US" sz="2400" b="1">
              <a:solidFill>
                <a:srgbClr val="C00000"/>
              </a:solidFill>
            </a:endParaRPr>
          </a:p>
        </p:txBody>
      </p:sp>
      <p:sp>
        <p:nvSpPr>
          <p:cNvPr id="6" name="文本框 5"/>
          <p:cNvSpPr txBox="1"/>
          <p:nvPr>
            <p:custDataLst>
              <p:tags r:id="rId3"/>
            </p:custDataLst>
          </p:nvPr>
        </p:nvSpPr>
        <p:spPr>
          <a:xfrm>
            <a:off x="6317615" y="3274695"/>
            <a:ext cx="2459355" cy="460375"/>
          </a:xfrm>
          <a:prstGeom prst="rect">
            <a:avLst/>
          </a:prstGeom>
          <a:noFill/>
        </p:spPr>
        <p:txBody>
          <a:bodyPr wrap="square" rtlCol="0">
            <a:spAutoFit/>
          </a:bodyPr>
          <a:p>
            <a:r>
              <a:rPr lang="zh-CN" altLang="en-US" sz="2400" b="1">
                <a:solidFill>
                  <a:srgbClr val="C00000"/>
                </a:solidFill>
              </a:rPr>
              <a:t>降低脚上的温度</a:t>
            </a:r>
            <a:endParaRPr lang="zh-CN" altLang="en-US" sz="2400" b="1">
              <a:solidFill>
                <a:srgbClr val="C00000"/>
              </a:solidFill>
            </a:endParaRPr>
          </a:p>
        </p:txBody>
      </p:sp>
      <p:sp>
        <p:nvSpPr>
          <p:cNvPr id="8" name="文本框 7"/>
          <p:cNvSpPr txBox="1"/>
          <p:nvPr>
            <p:custDataLst>
              <p:tags r:id="rId4"/>
            </p:custDataLst>
          </p:nvPr>
        </p:nvSpPr>
        <p:spPr>
          <a:xfrm>
            <a:off x="7512685" y="3998595"/>
            <a:ext cx="2459355" cy="460375"/>
          </a:xfrm>
          <a:prstGeom prst="rect">
            <a:avLst/>
          </a:prstGeom>
          <a:noFill/>
        </p:spPr>
        <p:txBody>
          <a:bodyPr wrap="square" rtlCol="0">
            <a:spAutoFit/>
          </a:bodyPr>
          <a:p>
            <a:r>
              <a:rPr lang="zh-CN" altLang="en-US" sz="2400" b="1">
                <a:solidFill>
                  <a:srgbClr val="C00000"/>
                </a:solidFill>
              </a:rPr>
              <a:t>气温开始回升</a:t>
            </a:r>
            <a:endParaRPr lang="zh-CN" altLang="en-US" sz="24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p:bldP spid="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t="20103" b="20396"/>
          <a:stretch>
            <a:fillRect/>
          </a:stretch>
        </p:blipFill>
        <p:spPr>
          <a:xfrm>
            <a:off x="-230" y="5231778"/>
            <a:ext cx="2419350" cy="1439523"/>
          </a:xfrm>
          <a:prstGeom prst="rect">
            <a:avLst/>
          </a:prstGeom>
        </p:spPr>
      </p:pic>
      <p:sp>
        <p:nvSpPr>
          <p:cNvPr id="4" name="文本框 3"/>
          <p:cNvSpPr txBox="1"/>
          <p:nvPr>
            <p:custDataLst>
              <p:tags r:id="rId3"/>
            </p:custDataLst>
          </p:nvPr>
        </p:nvSpPr>
        <p:spPr>
          <a:xfrm>
            <a:off x="281940" y="270510"/>
            <a:ext cx="11628755" cy="998220"/>
          </a:xfrm>
          <a:prstGeom prst="rect">
            <a:avLst/>
          </a:prstGeom>
          <a:noFill/>
          <a:ln w="9525">
            <a:solidFill>
              <a:schemeClr val="accent1"/>
            </a:solidFill>
          </a:ln>
        </p:spPr>
        <p:txBody>
          <a:bodyPr wrap="square">
            <a:noAutofit/>
          </a:bodyPr>
          <a:p>
            <a:pPr indent="0" algn="just">
              <a:lnSpc>
                <a:spcPct val="100000"/>
              </a:lnSpc>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21.请在文中划横线处补写恰当的语句，使它与上下文语意连贯、内容贴切，整段文字结构完整、逻辑严密，每处不超过10个字。(6分)</a:t>
            </a:r>
            <a:endParaRPr sz="2400" b="1">
              <a:latin typeface="等线" panose="02010600030101010101" charset="-122"/>
              <a:ea typeface="等线" panose="02010600030101010101" charset="-122"/>
              <a:cs typeface="等线" panose="02010600030101010101" charset="-122"/>
            </a:endParaRPr>
          </a:p>
        </p:txBody>
      </p:sp>
      <p:sp>
        <p:nvSpPr>
          <p:cNvPr id="9" name="文本框 8"/>
          <p:cNvSpPr txBox="1"/>
          <p:nvPr/>
        </p:nvSpPr>
        <p:spPr>
          <a:xfrm>
            <a:off x="226060" y="1414145"/>
            <a:ext cx="11628755" cy="5123180"/>
          </a:xfrm>
          <a:prstGeom prst="rect">
            <a:avLst/>
          </a:prstGeom>
          <a:noFill/>
          <a:ln w="9525">
            <a:solidFill>
              <a:schemeClr val="accent1"/>
            </a:solidFill>
          </a:ln>
        </p:spPr>
        <p:txBody>
          <a:bodyPr wrap="square">
            <a:noAutofit/>
          </a:bodyPr>
          <a:p>
            <a:pPr indent="0" algn="just">
              <a:lnSpc>
                <a:spcPct val="100000"/>
              </a:lnSpc>
            </a:pPr>
            <a:r>
              <a:rPr lang="en-US" b="1">
                <a:solidFill>
                  <a:srgbClr val="C00000"/>
                </a:solidFill>
                <a:latin typeface="等线" panose="02010600030101010101" charset="-122"/>
                <a:ea typeface="等线" panose="02010600030101010101" charset="-122"/>
                <a:cs typeface="等线" panose="02010600030101010101" charset="-122"/>
              </a:rPr>
              <a:t> </a:t>
            </a:r>
            <a:r>
              <a:rPr b="1">
                <a:solidFill>
                  <a:schemeClr val="tx1"/>
                </a:solidFill>
                <a:highlight>
                  <a:srgbClr val="FFFF00"/>
                </a:highlight>
                <a:latin typeface="等线" panose="02010600030101010101" charset="-122"/>
                <a:ea typeface="等线" panose="02010600030101010101" charset="-122"/>
                <a:cs typeface="等线" panose="02010600030101010101" charset="-122"/>
              </a:rPr>
              <a:t>评分参考：</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每写出一处给 2 分。 意思答对即可。</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字数不合要求， 酌情扣分。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如有其他答案， 只要言之成理， 符合语境，可酌情给分。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chemeClr val="tx1"/>
                </a:solidFill>
                <a:highlight>
                  <a:srgbClr val="FFFF00"/>
                </a:highlight>
                <a:latin typeface="等线" panose="02010600030101010101" charset="-122"/>
                <a:ea typeface="等线" panose="02010600030101010101" charset="-122"/>
                <a:cs typeface="等线" panose="02010600030101010101" charset="-122"/>
              </a:rPr>
              <a:t>补充细则：</a:t>
            </a:r>
            <a:endParaRPr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indent="0" algn="just">
              <a:lnSpc>
                <a:spcPct val="100000"/>
              </a:lnSpc>
            </a:pPr>
            <a:r>
              <a:rPr b="1">
                <a:solidFill>
                  <a:schemeClr val="tx1"/>
                </a:solidFill>
                <a:latin typeface="等线" panose="02010600030101010101" charset="-122"/>
                <a:ea typeface="等线" panose="02010600030101010101" charset="-122"/>
                <a:cs typeface="等线" panose="02010600030101010101" charset="-122"/>
              </a:rPr>
              <a:t>第①空: </a:t>
            </a:r>
            <a:r>
              <a:rPr b="1">
                <a:solidFill>
                  <a:srgbClr val="C00000"/>
                </a:solidFill>
                <a:latin typeface="等线" panose="02010600030101010101" charset="-122"/>
                <a:ea typeface="等线" panose="02010600030101010101" charset="-122"/>
                <a:cs typeface="等线" panose="02010600030101010101" charset="-122"/>
              </a:rPr>
              <a:t> “防止”、“预防”、“减少”等 1 分，“热量散发”1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补充： 写“保存（储存） 热量”也给 2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写“起保暖（保温） 作用”给 1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写“产生热量（温暖）”、“提供能源”、“给机体能力”不得分。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chemeClr val="tx1"/>
                </a:solidFill>
                <a:latin typeface="等线" panose="02010600030101010101" charset="-122"/>
                <a:ea typeface="等线" panose="02010600030101010101" charset="-122"/>
                <a:cs typeface="等线" panose="02010600030101010101" charset="-122"/>
              </a:rPr>
              <a:t>第②空：</a:t>
            </a:r>
            <a:r>
              <a:rPr b="1">
                <a:solidFill>
                  <a:srgbClr val="C00000"/>
                </a:solidFill>
                <a:latin typeface="等线" panose="02010600030101010101" charset="-122"/>
                <a:ea typeface="等线" panose="02010600030101010101" charset="-122"/>
                <a:cs typeface="等线" panose="02010600030101010101" charset="-122"/>
              </a:rPr>
              <a:t>“降低”1 分，“脚上温度”1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chemeClr val="tx1"/>
                </a:solidFill>
                <a:highlight>
                  <a:srgbClr val="FFFF00"/>
                </a:highlight>
                <a:latin typeface="等线" panose="02010600030101010101" charset="-122"/>
                <a:ea typeface="等线" panose="02010600030101010101" charset="-122"/>
                <a:cs typeface="等线" panose="02010600030101010101" charset="-122"/>
              </a:rPr>
              <a:t>补充：</a:t>
            </a:r>
            <a:endParaRPr b="1">
              <a:solidFill>
                <a:schemeClr val="tx1"/>
              </a:solidFill>
              <a:highlight>
                <a:srgbClr val="FFFF00"/>
              </a:highlight>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写“将热量向冰水传递”、“将温度从水流回脚”等能具体勾连前文“逆流热交换系统”的给 1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写“延缓温度传递”、“减少脚温度向冰水传递”、“逆向传递热量”、“加速热量传递”等笼统或不合 逻辑的表述不给分。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chemeClr val="tx1"/>
                </a:solidFill>
                <a:latin typeface="等线" panose="02010600030101010101" charset="-122"/>
                <a:ea typeface="等线" panose="02010600030101010101" charset="-122"/>
                <a:cs typeface="等线" panose="02010600030101010101" charset="-122"/>
              </a:rPr>
              <a:t>第③空：</a:t>
            </a:r>
            <a:r>
              <a:rPr b="1">
                <a:solidFill>
                  <a:srgbClr val="C00000"/>
                </a:solidFill>
                <a:latin typeface="等线" panose="02010600030101010101" charset="-122"/>
                <a:ea typeface="等线" panose="02010600030101010101" charset="-122"/>
                <a:cs typeface="等线" panose="02010600030101010101" charset="-122"/>
              </a:rPr>
              <a:t>“气温”1 分，“回升”1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highlight>
                  <a:srgbClr val="FFFF00"/>
                </a:highlight>
                <a:latin typeface="等线" panose="02010600030101010101" charset="-122"/>
                <a:ea typeface="等线" panose="02010600030101010101" charset="-122"/>
                <a:cs typeface="等线" panose="02010600030101010101" charset="-122"/>
              </a:rPr>
              <a:t>补充:</a:t>
            </a:r>
            <a:endParaRPr b="1">
              <a:solidFill>
                <a:srgbClr val="C00000"/>
              </a:solidFill>
              <a:highlight>
                <a:srgbClr val="FFFF00"/>
              </a:highlight>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不写“气温”，但写到“水温”也给 1 分； 不写“回升”，写到“回暖（变暖、上升）”也给 1 分 ， 写“变化”、“下降”不给分。如写了“水温开始上升（回升、回暖）”也是 2 分。</a:t>
            </a:r>
            <a:endParaRPr b="1">
              <a:solidFill>
                <a:srgbClr val="C00000"/>
              </a:solidFill>
              <a:latin typeface="等线" panose="02010600030101010101" charset="-122"/>
              <a:ea typeface="等线" panose="02010600030101010101" charset="-122"/>
              <a:cs typeface="等线" panose="02010600030101010101" charset="-122"/>
            </a:endParaRPr>
          </a:p>
          <a:p>
            <a:pPr indent="0" algn="just">
              <a:lnSpc>
                <a:spcPct val="100000"/>
              </a:lnSpc>
            </a:pPr>
            <a:r>
              <a:rPr b="1">
                <a:solidFill>
                  <a:srgbClr val="C00000"/>
                </a:solidFill>
                <a:latin typeface="等线" panose="02010600030101010101" charset="-122"/>
                <a:ea typeface="等线" panose="02010600030101010101" charset="-122"/>
                <a:cs typeface="等线" panose="02010600030101010101" charset="-122"/>
              </a:rPr>
              <a:t>写“鸭子入水游泳”、“鸭子开始下水”等不给分</a:t>
            </a:r>
            <a:r>
              <a:rPr lang="zh-CN" b="1">
                <a:solidFill>
                  <a:srgbClr val="C00000"/>
                </a:solidFill>
                <a:latin typeface="等线" panose="02010600030101010101" charset="-122"/>
                <a:ea typeface="等线" panose="02010600030101010101" charset="-122"/>
                <a:cs typeface="等线" panose="02010600030101010101" charset="-122"/>
              </a:rPr>
              <a:t>。</a:t>
            </a:r>
            <a:endParaRPr lang="zh-CN" b="1">
              <a:solidFill>
                <a:srgbClr val="C00000"/>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3855" y="1060450"/>
            <a:ext cx="11628755" cy="891540"/>
          </a:xfrm>
          <a:prstGeom prst="rect">
            <a:avLst/>
          </a:prstGeom>
          <a:noFill/>
          <a:ln w="9525">
            <a:solidFill>
              <a:schemeClr val="accent1"/>
            </a:solidFill>
          </a:ln>
        </p:spPr>
        <p:txBody>
          <a:bodyPr wrap="square">
            <a:spAutoFit/>
          </a:bodyPr>
          <a:p>
            <a:pPr indent="0" algn="just"/>
            <a:r>
              <a:rPr lang="zh-CN" altLang="en-US" sz="2800" b="1">
                <a:solidFill>
                  <a:srgbClr val="C00000"/>
                </a:solidFill>
                <a:latin typeface="等线" panose="02010600030101010101" charset="-122"/>
                <a:ea typeface="等线" panose="02010600030101010101" charset="-122"/>
                <a:cs typeface="等线" panose="02010600030101010101" charset="-122"/>
              </a:rPr>
              <a:t>答：①羽毛保温 </a:t>
            </a:r>
            <a:r>
              <a:rPr lang="en-US" altLang="zh-CN" sz="2800" b="1">
                <a:solidFill>
                  <a:srgbClr val="C00000"/>
                </a:solidFill>
                <a:latin typeface="等线" panose="02010600030101010101" charset="-122"/>
                <a:ea typeface="等线" panose="02010600030101010101" charset="-122"/>
                <a:cs typeface="等线" panose="02010600030101010101" charset="-122"/>
              </a:rPr>
              <a:t>   </a:t>
            </a:r>
            <a:r>
              <a:rPr lang="zh-CN" altLang="en-US" sz="2800" b="1">
                <a:solidFill>
                  <a:srgbClr val="C00000"/>
                </a:solidFill>
                <a:latin typeface="等线" panose="02010600030101010101" charset="-122"/>
                <a:ea typeface="等线" panose="02010600030101010101" charset="-122"/>
                <a:cs typeface="等线" panose="02010600030101010101" charset="-122"/>
              </a:rPr>
              <a:t>②脂肪御寒  </a:t>
            </a:r>
            <a:r>
              <a:rPr lang="en-US" altLang="zh-CN" sz="2800" b="1">
                <a:solidFill>
                  <a:srgbClr val="C00000"/>
                </a:solidFill>
                <a:latin typeface="等线" panose="02010600030101010101" charset="-122"/>
                <a:ea typeface="等线" panose="02010600030101010101" charset="-122"/>
                <a:cs typeface="等线" panose="02010600030101010101" charset="-122"/>
              </a:rPr>
              <a:t>    </a:t>
            </a:r>
            <a:r>
              <a:rPr lang="zh-CN" altLang="en-US" sz="2800" b="1">
                <a:solidFill>
                  <a:srgbClr val="C00000"/>
                </a:solidFill>
                <a:latin typeface="等线" panose="02010600030101010101" charset="-122"/>
                <a:ea typeface="等线" panose="02010600030101010101" charset="-122"/>
                <a:cs typeface="等线" panose="02010600030101010101" charset="-122"/>
              </a:rPr>
              <a:t>③减少温差</a:t>
            </a:r>
            <a:endParaRPr lang="zh-CN" altLang="en-US" sz="2800" b="1">
              <a:solidFill>
                <a:srgbClr val="C00000"/>
              </a:solidFill>
              <a:latin typeface="等线" panose="02010600030101010101" charset="-122"/>
              <a:ea typeface="等线" panose="02010600030101010101" charset="-122"/>
              <a:cs typeface="等线" panose="02010600030101010101" charset="-122"/>
            </a:endParaRPr>
          </a:p>
          <a:p>
            <a:pPr indent="0" algn="just"/>
            <a:r>
              <a:rPr lang="en-US" altLang="zh-CN" sz="2400" b="1">
                <a:solidFill>
                  <a:srgbClr val="C00000"/>
                </a:solidFill>
                <a:latin typeface="等线" panose="02010600030101010101" charset="-122"/>
                <a:ea typeface="等线" panose="02010600030101010101" charset="-122"/>
                <a:cs typeface="等线" panose="02010600030101010101" charset="-122"/>
              </a:rPr>
              <a:t>  </a:t>
            </a:r>
            <a:r>
              <a:rPr lang="zh-CN" altLang="en-US" sz="2400" b="1">
                <a:solidFill>
                  <a:srgbClr val="C00000"/>
                </a:solidFill>
                <a:latin typeface="等线" panose="02010600030101010101" charset="-122"/>
                <a:ea typeface="等线" panose="02010600030101010101" charset="-122"/>
                <a:cs typeface="等线" panose="02010600030101010101" charset="-122"/>
              </a:rPr>
              <a:t>（原因概括准确各 1 分， 表述上均为短语 1 分。意思答对即可。）</a:t>
            </a:r>
            <a:endParaRPr lang="zh-CN" altLang="en-US" sz="2400" b="1">
              <a:solidFill>
                <a:srgbClr val="C00000"/>
              </a:solidFill>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363855" y="247650"/>
            <a:ext cx="11628755" cy="447040"/>
          </a:xfrm>
          <a:prstGeom prst="rect">
            <a:avLst/>
          </a:prstGeom>
          <a:noFill/>
          <a:ln w="9525">
            <a:solidFill>
              <a:schemeClr val="accent1"/>
            </a:solidFill>
          </a:ln>
        </p:spPr>
        <p:txBody>
          <a:bodyPr wrap="square">
            <a:noAutofit/>
          </a:bodyPr>
          <a:p>
            <a:pPr indent="0" algn="just">
              <a:lnSpc>
                <a:spcPct val="100000"/>
              </a:lnSpc>
            </a:pPr>
            <a:r>
              <a:rPr lang="en-US" sz="2400" b="1">
                <a:latin typeface="等线" panose="02010600030101010101" charset="-122"/>
                <a:ea typeface="等线" panose="02010600030101010101" charset="-122"/>
                <a:cs typeface="等线" panose="02010600030101010101" charset="-122"/>
              </a:rPr>
              <a:t>  </a:t>
            </a:r>
            <a:r>
              <a:rPr sz="2400" b="1">
                <a:latin typeface="等线" panose="02010600030101010101" charset="-122"/>
                <a:ea typeface="等线" panose="02010600030101010101" charset="-122"/>
                <a:cs typeface="等线" panose="02010600030101010101" charset="-122"/>
              </a:rPr>
              <a:t>22.请用三个短语概括“春江水暖鸭先知”的原因。(4分)</a:t>
            </a:r>
            <a:endParaRPr sz="2400" b="1">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205740" y="2202180"/>
            <a:ext cx="11657965" cy="3865880"/>
          </a:xfrm>
          <a:prstGeom prst="rect">
            <a:avLst/>
          </a:prstGeom>
          <a:noFill/>
          <a:ln w="9525">
            <a:solidFill>
              <a:schemeClr val="accent1"/>
            </a:solidFill>
          </a:ln>
        </p:spPr>
        <p:txBody>
          <a:bodyPr wrap="square">
            <a:noAutofit/>
          </a:bodyPr>
          <a:p>
            <a:pPr indent="0"/>
            <a:r>
              <a:rPr lang="zh-CN" sz="2400" b="1">
                <a:solidFill>
                  <a:schemeClr val="tx1"/>
                </a:solidFill>
                <a:highlight>
                  <a:srgbClr val="FFFF00"/>
                </a:highlight>
                <a:latin typeface="等线" panose="02010600030101010101" charset="-122"/>
                <a:ea typeface="等线" panose="02010600030101010101" charset="-122"/>
                <a:cs typeface="等线" panose="02010600030101010101" charset="-122"/>
              </a:rPr>
              <a:t>补充细则：</a:t>
            </a:r>
            <a:r>
              <a:rPr lang="zh-CN" sz="2400" b="1">
                <a:solidFill>
                  <a:srgbClr val="C00000"/>
                </a:solidFill>
                <a:latin typeface="等线" panose="02010600030101010101" charset="-122"/>
                <a:ea typeface="等线" panose="02010600030101010101" charset="-122"/>
                <a:cs typeface="等线" panose="02010600030101010101" charset="-122"/>
              </a:rPr>
              <a:t>（1）即使</a:t>
            </a:r>
            <a:r>
              <a:rPr lang="en-US" sz="2400" b="1">
                <a:solidFill>
                  <a:srgbClr val="C00000"/>
                </a:solidFill>
                <a:latin typeface="等线" panose="02010600030101010101" charset="-122"/>
                <a:ea typeface="等线" panose="02010600030101010101" charset="-122"/>
                <a:cs typeface="等线" panose="02010600030101010101" charset="-122"/>
              </a:rPr>
              <a:t> 3 </a:t>
            </a:r>
            <a:r>
              <a:rPr lang="zh-CN" sz="2400" b="1">
                <a:solidFill>
                  <a:srgbClr val="C00000"/>
                </a:solidFill>
                <a:latin typeface="等线" panose="02010600030101010101" charset="-122"/>
                <a:ea typeface="等线" panose="02010600030101010101" charset="-122"/>
                <a:cs typeface="等线" panose="02010600030101010101" charset="-122"/>
              </a:rPr>
              <a:t>点原因有误，</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表述上均为短语，可得</a:t>
            </a:r>
            <a:r>
              <a:rPr lang="en-US" sz="2400" b="1">
                <a:solidFill>
                  <a:srgbClr val="C00000"/>
                </a:solidFill>
                <a:latin typeface="等线" panose="02010600030101010101" charset="-122"/>
                <a:ea typeface="等线" panose="02010600030101010101" charset="-122"/>
                <a:cs typeface="等线" panose="02010600030101010101" charset="-122"/>
              </a:rPr>
              <a:t> 1 </a:t>
            </a:r>
            <a:r>
              <a:rPr lang="zh-CN" sz="2400" b="1">
                <a:solidFill>
                  <a:srgbClr val="C00000"/>
                </a:solidFill>
                <a:latin typeface="等线" panose="02010600030101010101" charset="-122"/>
                <a:ea typeface="等线" panose="02010600030101010101" charset="-122"/>
                <a:cs typeface="等线" panose="02010600030101010101" charset="-122"/>
              </a:rPr>
              <a:t>分；</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只要有</a:t>
            </a:r>
            <a:r>
              <a:rPr lang="en-US" sz="2400" b="1">
                <a:solidFill>
                  <a:srgbClr val="C00000"/>
                </a:solidFill>
                <a:latin typeface="等线" panose="02010600030101010101" charset="-122"/>
                <a:ea typeface="等线" panose="02010600030101010101" charset="-122"/>
                <a:cs typeface="等线" panose="02010600030101010101" charset="-122"/>
              </a:rPr>
              <a:t> 1 </a:t>
            </a:r>
            <a:r>
              <a:rPr lang="zh-CN" sz="2400" b="1">
                <a:solidFill>
                  <a:srgbClr val="C00000"/>
                </a:solidFill>
                <a:latin typeface="等线" panose="02010600030101010101" charset="-122"/>
                <a:ea typeface="等线" panose="02010600030101010101" charset="-122"/>
                <a:cs typeface="等线" panose="02010600030101010101" charset="-122"/>
              </a:rPr>
              <a:t>点或以上的表述不是短语，</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得</a:t>
            </a:r>
            <a:r>
              <a:rPr lang="en-US" sz="2400" b="1">
                <a:solidFill>
                  <a:srgbClr val="C00000"/>
                </a:solidFill>
                <a:latin typeface="等线" panose="02010600030101010101" charset="-122"/>
                <a:ea typeface="等线" panose="02010600030101010101" charset="-122"/>
                <a:cs typeface="等线" panose="02010600030101010101" charset="-122"/>
              </a:rPr>
              <a:t> 0 </a:t>
            </a:r>
            <a:r>
              <a:rPr lang="zh-CN" sz="2400" b="1">
                <a:solidFill>
                  <a:srgbClr val="C00000"/>
                </a:solidFill>
                <a:latin typeface="等线" panose="02010600030101010101" charset="-122"/>
                <a:ea typeface="等线" panose="02010600030101010101" charset="-122"/>
                <a:cs typeface="等线" panose="02010600030101010101" charset="-122"/>
              </a:rPr>
              <a:t>分。</a:t>
            </a:r>
            <a:r>
              <a:rPr lang="en-US" sz="2400" b="1">
                <a:solidFill>
                  <a:srgbClr val="C00000"/>
                </a:solidFill>
                <a:latin typeface="等线" panose="02010600030101010101" charset="-122"/>
                <a:ea typeface="等线" panose="02010600030101010101" charset="-122"/>
                <a:cs typeface="等线" panose="02010600030101010101" charset="-122"/>
              </a:rPr>
              <a:t> </a:t>
            </a:r>
            <a:endParaRPr lang="en-US" sz="2400" b="1">
              <a:solidFill>
                <a:srgbClr val="C00000"/>
              </a:solidFill>
              <a:latin typeface="等线" panose="02010600030101010101" charset="-122"/>
              <a:ea typeface="等线" panose="02010600030101010101" charset="-122"/>
              <a:cs typeface="等线" panose="02010600030101010101" charset="-122"/>
            </a:endParaRPr>
          </a:p>
          <a:p>
            <a:pPr indent="0"/>
            <a:r>
              <a:rPr lang="zh-CN" sz="2400" b="1">
                <a:solidFill>
                  <a:srgbClr val="C00000"/>
                </a:solidFill>
                <a:latin typeface="等线" panose="02010600030101010101" charset="-122"/>
                <a:ea typeface="等线" panose="02010600030101010101" charset="-122"/>
                <a:cs typeface="等线" panose="02010600030101010101" charset="-122"/>
              </a:rPr>
              <a:t>（2）原因概括部分，每点整体判断，</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如第</a:t>
            </a:r>
            <a:r>
              <a:rPr lang="en-US" sz="2400" b="1">
                <a:solidFill>
                  <a:srgbClr val="C00000"/>
                </a:solidFill>
                <a:latin typeface="等线" panose="02010600030101010101" charset="-122"/>
                <a:ea typeface="等线" panose="02010600030101010101" charset="-122"/>
                <a:cs typeface="等线" panose="02010600030101010101" charset="-122"/>
              </a:rPr>
              <a:t> 1 </a:t>
            </a:r>
            <a:r>
              <a:rPr lang="zh-CN" sz="2400" b="1">
                <a:solidFill>
                  <a:srgbClr val="C00000"/>
                </a:solidFill>
                <a:latin typeface="等线" panose="02010600030101010101" charset="-122"/>
                <a:ea typeface="等线" panose="02010600030101010101" charset="-122"/>
                <a:cs typeface="等线" panose="02010600030101010101" charset="-122"/>
              </a:rPr>
              <a:t>点</a:t>
            </a:r>
            <a:r>
              <a:rPr lang="en-US" sz="2400" b="1">
                <a:solidFill>
                  <a:srgbClr val="C00000"/>
                </a:solidFill>
                <a:latin typeface="等线" panose="02010600030101010101" charset="-122"/>
                <a:ea typeface="等线" panose="02010600030101010101" charset="-122"/>
                <a:cs typeface="等线" panose="02010600030101010101" charset="-122"/>
              </a:rPr>
              <a:t>“</a:t>
            </a:r>
            <a:r>
              <a:rPr lang="zh-CN" sz="2400" b="1">
                <a:solidFill>
                  <a:srgbClr val="C00000"/>
                </a:solidFill>
                <a:latin typeface="等线" panose="02010600030101010101" charset="-122"/>
                <a:ea typeface="等线" panose="02010600030101010101" charset="-122"/>
                <a:cs typeface="等线" panose="02010600030101010101" charset="-122"/>
              </a:rPr>
              <a:t>羽毛”和“保温”只出现其一，不得分。</a:t>
            </a:r>
            <a:endParaRPr lang="zh-CN" sz="2400" b="1">
              <a:solidFill>
                <a:srgbClr val="C00000"/>
              </a:solidFill>
              <a:latin typeface="等线" panose="02010600030101010101" charset="-122"/>
              <a:ea typeface="等线" panose="02010600030101010101" charset="-122"/>
              <a:cs typeface="等线" panose="02010600030101010101" charset="-122"/>
            </a:endParaRPr>
          </a:p>
          <a:p>
            <a:pPr indent="0"/>
            <a:r>
              <a:rPr lang="zh-CN" sz="2400" b="1">
                <a:solidFill>
                  <a:schemeClr val="tx1"/>
                </a:solidFill>
                <a:highlight>
                  <a:srgbClr val="FFFF00"/>
                </a:highlight>
                <a:latin typeface="等线" panose="02010600030101010101" charset="-122"/>
                <a:ea typeface="等线" panose="02010600030101010101" charset="-122"/>
                <a:cs typeface="等线" panose="02010600030101010101" charset="-122"/>
              </a:rPr>
              <a:t>以下类似表达可得分：</a:t>
            </a:r>
            <a:r>
              <a:rPr lang="zh-CN" sz="2400" b="1">
                <a:solidFill>
                  <a:srgbClr val="C00000"/>
                </a:solidFill>
                <a:latin typeface="等线" panose="02010600030101010101" charset="-122"/>
                <a:ea typeface="等线" panose="02010600030101010101" charset="-122"/>
                <a:cs typeface="等线" panose="02010600030101010101" charset="-122"/>
              </a:rPr>
              <a:t>①羽毛隔热保温；羽毛保暖……②皮下脂肪御寒；脂肪抵御寒冷；脂肪抗寒……③减小温差；鸭脚降温；</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有逆流热交换系统；</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进化出逆流热交换系统</a:t>
            </a:r>
            <a:r>
              <a:rPr lang="en-US" sz="2400" b="1">
                <a:solidFill>
                  <a:srgbClr val="C00000"/>
                </a:solidFill>
                <a:latin typeface="等线" panose="02010600030101010101" charset="-122"/>
                <a:ea typeface="等线" panose="02010600030101010101" charset="-122"/>
                <a:cs typeface="等线" panose="02010600030101010101" charset="-122"/>
              </a:rPr>
              <a:t>……</a:t>
            </a:r>
            <a:r>
              <a:rPr lang="zh-CN" sz="2400" b="1">
                <a:solidFill>
                  <a:srgbClr val="C00000"/>
                </a:solidFill>
                <a:latin typeface="等线" panose="02010600030101010101" charset="-122"/>
                <a:ea typeface="等线" panose="02010600030101010101" charset="-122"/>
                <a:cs typeface="等线" panose="02010600030101010101" charset="-122"/>
              </a:rPr>
              <a:t>（3）第</a:t>
            </a:r>
            <a:r>
              <a:rPr lang="en-US" sz="2400" b="1">
                <a:solidFill>
                  <a:srgbClr val="C00000"/>
                </a:solidFill>
                <a:latin typeface="等线" panose="02010600030101010101" charset="-122"/>
                <a:ea typeface="等线" panose="02010600030101010101" charset="-122"/>
                <a:cs typeface="等线" panose="02010600030101010101" charset="-122"/>
              </a:rPr>
              <a:t> 3 </a:t>
            </a:r>
            <a:r>
              <a:rPr lang="zh-CN" sz="2400" b="1">
                <a:solidFill>
                  <a:srgbClr val="C00000"/>
                </a:solidFill>
                <a:latin typeface="等线" panose="02010600030101010101" charset="-122"/>
                <a:ea typeface="等线" panose="02010600030101010101" charset="-122"/>
                <a:cs typeface="等线" panose="02010600030101010101" charset="-122"/>
              </a:rPr>
              <a:t>点如写成“降低温差”，属于搭配不当，</a:t>
            </a:r>
            <a:r>
              <a:rPr lang="en-US" sz="2400" b="1">
                <a:solidFill>
                  <a:srgbClr val="C00000"/>
                </a:solidFill>
                <a:latin typeface="等线" panose="02010600030101010101" charset="-122"/>
                <a:ea typeface="等线" panose="02010600030101010101" charset="-122"/>
                <a:cs typeface="等线" panose="02010600030101010101" charset="-122"/>
              </a:rPr>
              <a:t> </a:t>
            </a:r>
            <a:r>
              <a:rPr lang="zh-CN" sz="2400" b="1">
                <a:solidFill>
                  <a:srgbClr val="C00000"/>
                </a:solidFill>
                <a:latin typeface="等线" panose="02010600030101010101" charset="-122"/>
                <a:ea typeface="等线" panose="02010600030101010101" charset="-122"/>
                <a:cs typeface="等线" panose="02010600030101010101" charset="-122"/>
              </a:rPr>
              <a:t>不得分。</a:t>
            </a:r>
            <a:endParaRPr lang="zh-CN" altLang="en-US" sz="2400" b="1">
              <a:solidFill>
                <a:srgbClr val="C00000"/>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100" grpId="0" bldLvl="0" animBg="1"/>
      <p:bldP spid="10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6" name="C9F754DE-2CAD-44b6-B708-469DEB6407EB-2" descr="wpp"/>
          <p:cNvPicPr>
            <a:picLocks noChangeAspect="1"/>
          </p:cNvPicPr>
          <p:nvPr>
            <p:custDataLst>
              <p:tags r:id="rId1"/>
            </p:custDataLst>
          </p:nvPr>
        </p:nvPicPr>
        <p:blipFill>
          <a:blip r:embed="rId2"/>
          <a:stretch>
            <a:fillRect/>
          </a:stretch>
        </p:blipFill>
        <p:spPr>
          <a:xfrm>
            <a:off x="635" y="0"/>
            <a:ext cx="12053570" cy="7122160"/>
          </a:xfrm>
          <a:prstGeom prst="rect">
            <a:avLst/>
          </a:prstGeom>
        </p:spPr>
      </p:pic>
      <p:sp>
        <p:nvSpPr>
          <p:cNvPr id="4" name="文本框 3"/>
          <p:cNvSpPr txBox="1"/>
          <p:nvPr>
            <p:custDataLst>
              <p:tags r:id="rId3"/>
            </p:custDataLst>
          </p:nvPr>
        </p:nvSpPr>
        <p:spPr>
          <a:xfrm>
            <a:off x="-453390" y="0"/>
            <a:ext cx="7073900"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文本结构分析</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4" name="文本框 3"/>
          <p:cNvSpPr txBox="1"/>
          <p:nvPr>
            <p:custDataLst>
              <p:tags r:id="rId1"/>
            </p:custDataLst>
          </p:nvPr>
        </p:nvSpPr>
        <p:spPr>
          <a:xfrm>
            <a:off x="450215" y="261620"/>
            <a:ext cx="11247755" cy="1383665"/>
          </a:xfrm>
          <a:prstGeom prst="rect">
            <a:avLst/>
          </a:prstGeom>
          <a:noFill/>
          <a:ln w="9525">
            <a:solidFill>
              <a:schemeClr val="accent1"/>
            </a:solidFill>
          </a:ln>
        </p:spPr>
        <p:txBody>
          <a:bodyPr wrap="square">
            <a:spAutoFit/>
          </a:bodyPr>
          <a:p>
            <a:pPr indent="0" algn="just"/>
            <a:r>
              <a:rPr lang="zh-CN" sz="2800">
                <a:latin typeface="宋体" panose="02010600030101010101" pitchFamily="2" charset="-122"/>
                <a:cs typeface="宋体" panose="02010600030101010101" pitchFamily="2" charset="-122"/>
              </a:rPr>
              <a:t>4．比喻论证利用两个事物的相似点来论证一个比较抽象的事理。请分析劳拉·里斯“图像之锤”这一比喻所包含的相似点及论证的事理。（4分）</a:t>
            </a:r>
            <a:endParaRPr lang="zh-CN" sz="2800">
              <a:latin typeface="宋体" panose="02010600030101010101" pitchFamily="2" charset="-122"/>
              <a:cs typeface="宋体" panose="02010600030101010101" pitchFamily="2" charset="-122"/>
            </a:endParaRPr>
          </a:p>
        </p:txBody>
      </p:sp>
      <p:sp>
        <p:nvSpPr>
          <p:cNvPr id="5" name="文本框 4"/>
          <p:cNvSpPr txBox="1"/>
          <p:nvPr>
            <p:custDataLst>
              <p:tags r:id="rId2"/>
            </p:custDataLst>
          </p:nvPr>
        </p:nvSpPr>
        <p:spPr>
          <a:xfrm>
            <a:off x="479425" y="1645285"/>
            <a:ext cx="11247755" cy="1568450"/>
          </a:xfrm>
          <a:prstGeom prst="rect">
            <a:avLst/>
          </a:prstGeom>
          <a:noFill/>
          <a:ln w="9525">
            <a:solidFill>
              <a:schemeClr val="accent1"/>
            </a:solidFill>
          </a:ln>
        </p:spPr>
        <p:txBody>
          <a:bodyPr wrap="square">
            <a:spAutoFit/>
          </a:bodyPr>
          <a:p>
            <a:pPr indent="0" algn="just"/>
            <a:r>
              <a:rPr lang="zh-CN" sz="3200">
                <a:solidFill>
                  <a:srgbClr val="C00000"/>
                </a:solidFill>
                <a:latin typeface="宋体" panose="02010600030101010101" pitchFamily="2" charset="-122"/>
                <a:cs typeface="宋体" panose="02010600030101010101" pitchFamily="2" charset="-122"/>
              </a:rPr>
              <a:t>【参考答案】①相似点：锤子具有冲击力，而图像具有视觉冲击力；锤子能使钉子深入木板，而图像能使广告语深入脑海。②事理：图像在唤起知性、强化记忆方面具有强势作用。</a:t>
            </a:r>
            <a:endParaRPr lang="zh-CN" sz="3200">
              <a:solidFill>
                <a:srgbClr val="C00000"/>
              </a:solidFill>
              <a:latin typeface="宋体" panose="02010600030101010101" pitchFamily="2" charset="-122"/>
              <a:cs typeface="宋体" panose="02010600030101010101" pitchFamily="2" charset="-122"/>
            </a:endParaRPr>
          </a:p>
        </p:txBody>
      </p:sp>
      <p:sp>
        <p:nvSpPr>
          <p:cNvPr id="6" name="文本框 5"/>
          <p:cNvSpPr txBox="1"/>
          <p:nvPr/>
        </p:nvSpPr>
        <p:spPr>
          <a:xfrm>
            <a:off x="465455" y="3302000"/>
            <a:ext cx="11261725" cy="2553335"/>
          </a:xfrm>
          <a:prstGeom prst="rect">
            <a:avLst/>
          </a:prstGeom>
          <a:noFill/>
          <a:ln w="9525">
            <a:solidFill>
              <a:schemeClr val="accent1"/>
            </a:solidFill>
          </a:ln>
        </p:spPr>
        <p:txBody>
          <a:bodyPr wrap="square">
            <a:spAutoFit/>
          </a:bodyPr>
          <a:p>
            <a:pPr indent="0" algn="just"/>
            <a:r>
              <a:rPr lang="zh-CN" sz="3200">
                <a:solidFill>
                  <a:srgbClr val="FF0000"/>
                </a:solidFill>
                <a:latin typeface="宋体" panose="02010600030101010101" pitchFamily="2" charset="-122"/>
                <a:cs typeface="宋体" panose="02010600030101010101" pitchFamily="2" charset="-122"/>
              </a:rPr>
              <a:t>相似点：</a:t>
            </a:r>
            <a:r>
              <a:rPr lang="zh-CN" sz="32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①“锤子具有冲击力，而图像具有视觉冲击力”1 分。②“锤子能使钉子深入木板，而图像能使广告语深入脑海”1 分。</a:t>
            </a:r>
            <a:endParaRPr lang="zh-CN" sz="3200">
              <a:solidFill>
                <a:srgbClr val="FF0000"/>
              </a:solidFill>
              <a:latin typeface="宋体" panose="02010600030101010101" pitchFamily="2" charset="-122"/>
              <a:cs typeface="宋体" panose="02010600030101010101" pitchFamily="2" charset="-122"/>
            </a:endParaRPr>
          </a:p>
          <a:p>
            <a:pPr indent="0" algn="just"/>
            <a:r>
              <a:rPr lang="zh-CN" sz="3200">
                <a:solidFill>
                  <a:srgbClr val="FF0000"/>
                </a:solidFill>
                <a:latin typeface="宋体" panose="02010600030101010101" pitchFamily="2" charset="-122"/>
                <a:cs typeface="宋体" panose="02010600030101010101" pitchFamily="2" charset="-122"/>
              </a:rPr>
              <a:t>事理：①围绕图像的作用，答出“唤起知性”1 分。②围绕图像的作用，答出“强化记忆”1 分。</a:t>
            </a:r>
            <a:endParaRPr lang="zh-CN" sz="3200">
              <a:solidFill>
                <a:srgbClr val="FF0000"/>
              </a:solidFill>
              <a:latin typeface="宋体" panose="02010600030101010101" pitchFamily="2" charset="-122"/>
              <a:cs typeface="宋体" panose="02010600030101010101" pitchFamily="2" charset="-122"/>
            </a:endParaRPr>
          </a:p>
        </p:txBody>
      </p:sp>
      <p:sp>
        <p:nvSpPr>
          <p:cNvPr id="7" name="文本框 6"/>
          <p:cNvSpPr txBox="1"/>
          <p:nvPr/>
        </p:nvSpPr>
        <p:spPr>
          <a:xfrm>
            <a:off x="479425" y="5943600"/>
            <a:ext cx="11386820" cy="706755"/>
          </a:xfrm>
          <a:prstGeom prst="rect">
            <a:avLst/>
          </a:prstGeom>
          <a:noFill/>
        </p:spPr>
        <p:txBody>
          <a:bodyPr wrap="square" rtlCol="0" anchor="t">
            <a:spAutoFit/>
          </a:bodyPr>
          <a:p>
            <a:r>
              <a:rPr 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6</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4</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31</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3</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6</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2</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1</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1</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endPar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07035" y="1412875"/>
            <a:ext cx="11273155" cy="5201285"/>
          </a:xfrm>
          <a:prstGeom prst="rect">
            <a:avLst/>
          </a:prstGeom>
          <a:noFill/>
          <a:ln>
            <a:solidFill>
              <a:schemeClr val="accent5"/>
            </a:solidFill>
          </a:ln>
        </p:spPr>
        <p:txBody>
          <a:bodyPr wrap="square" rtlCol="0" anchor="t">
            <a:noAutofit/>
          </a:bodyPr>
          <a:p>
            <a:pPr algn="l">
              <a:lnSpc>
                <a:spcPts val="3040"/>
              </a:lnSpc>
            </a:pPr>
            <a:r>
              <a:rPr lang="zh-CN" altLang="en-US" sz="1800">
                <a:latin typeface="宋体" panose="02010600030101010101" pitchFamily="2" charset="-122"/>
                <a:sym typeface="+mn-ea"/>
              </a:rPr>
              <a:t>请看下面的例句，辨析例句使用了那种论证方法。</a:t>
            </a:r>
            <a:endParaRPr lang="zh-CN" altLang="en-US" sz="1800">
              <a:latin typeface="宋体" panose="02010600030101010101" pitchFamily="2" charset="-122"/>
              <a:sym typeface="+mn-ea"/>
            </a:endParaRPr>
          </a:p>
          <a:p>
            <a:pPr algn="l">
              <a:lnSpc>
                <a:spcPts val="3040"/>
              </a:lnSpc>
            </a:pPr>
            <a:r>
              <a:rPr lang="zh-CN" altLang="en-US" sz="1800">
                <a:latin typeface="宋体" panose="02010600030101010101" pitchFamily="2" charset="-122"/>
                <a:sym typeface="+mn-ea"/>
              </a:rPr>
              <a:t>（1）</a:t>
            </a:r>
            <a:r>
              <a:rPr lang="zh-CN" altLang="en-US" sz="1800">
                <a:latin typeface="楷体" panose="02010609060101010101" charset="-122"/>
                <a:ea typeface="楷体" panose="02010609060101010101" charset="-122"/>
                <a:sym typeface="+mn-ea"/>
              </a:rPr>
              <a:t>大家都知道并且也都指出过太阳本身也有黑点，虽然这些都是事实，但谁曾怀疑人类需要太阳呢？谁因为太阳本身有黑点就否定它的光辉灿烂呢？没有。我想，我们的党，我们党领导下的伟大事业也正是如此</a:t>
            </a:r>
            <a:endParaRPr lang="zh-CN" altLang="en-US" sz="1800">
              <a:latin typeface="楷体" panose="02010609060101010101" charset="-122"/>
              <a:ea typeface="楷体" panose="02010609060101010101" charset="-122"/>
              <a:sym typeface="+mn-ea"/>
            </a:endParaRPr>
          </a:p>
          <a:p>
            <a:pPr algn="r">
              <a:lnSpc>
                <a:spcPts val="3040"/>
              </a:lnSpc>
            </a:pPr>
            <a:r>
              <a:rPr lang="zh-CN" altLang="en-US" sz="1800">
                <a:latin typeface="宋体" panose="02010600030101010101" pitchFamily="2" charset="-122"/>
                <a:sym typeface="+mn-ea"/>
              </a:rPr>
              <a:t>（《太阳的光辉》陶铸）</a:t>
            </a:r>
            <a:endParaRPr lang="zh-CN" altLang="en-US" sz="1800">
              <a:latin typeface="宋体" panose="02010600030101010101" pitchFamily="2" charset="-122"/>
              <a:sym typeface="+mn-ea"/>
            </a:endParaRPr>
          </a:p>
          <a:p>
            <a:pPr algn="r">
              <a:lnSpc>
                <a:spcPts val="3040"/>
              </a:lnSpc>
            </a:pPr>
            <a:endParaRPr lang="zh-CN" altLang="en-US" sz="1800">
              <a:latin typeface="宋体" panose="02010600030101010101" pitchFamily="2" charset="-122"/>
              <a:sym typeface="+mn-ea"/>
            </a:endParaRPr>
          </a:p>
          <a:p>
            <a:pPr algn="r">
              <a:lnSpc>
                <a:spcPts val="3040"/>
              </a:lnSpc>
            </a:pPr>
            <a:endParaRPr lang="zh-CN" altLang="en-US" sz="1800">
              <a:latin typeface="宋体" panose="02010600030101010101" pitchFamily="2" charset="-122"/>
              <a:sym typeface="+mn-ea"/>
            </a:endParaRPr>
          </a:p>
          <a:p>
            <a:pPr algn="l">
              <a:lnSpc>
                <a:spcPct val="150000"/>
              </a:lnSpc>
            </a:pPr>
            <a:r>
              <a:rPr lang="zh-CN" altLang="en-US" sz="1800">
                <a:latin typeface="宋体" panose="02010600030101010101" pitchFamily="2" charset="-122"/>
                <a:sym typeface="+mn-ea"/>
              </a:rPr>
              <a:t>（</a:t>
            </a:r>
            <a:r>
              <a:rPr lang="en-US" altLang="zh-CN" sz="1800">
                <a:latin typeface="宋体" panose="02010600030101010101" pitchFamily="2" charset="-122"/>
                <a:sym typeface="+mn-ea"/>
              </a:rPr>
              <a:t>2</a:t>
            </a:r>
            <a:r>
              <a:rPr lang="zh-CN" altLang="en-US" sz="1800">
                <a:latin typeface="宋体" panose="02010600030101010101" pitchFamily="2" charset="-122"/>
                <a:sym typeface="+mn-ea"/>
              </a:rPr>
              <a:t>）画家画花，独画一枝，总需要留有余地，让欣赏者去遐想；演员演戏“三五步走遍天下，七八人百万雄兵”，并不要什么都搬上舞台；诗人作诗，讲究含蓄，“言已尽意无穷”；一堂好课，应采用画画，作诗，演戏等技巧，言简意赅，给学生留有余地。</a:t>
            </a:r>
            <a:endParaRPr lang="zh-CN" altLang="en-US" sz="1800">
              <a:latin typeface="宋体" panose="02010600030101010101" pitchFamily="2" charset="-122"/>
              <a:sym typeface="+mn-ea"/>
            </a:endParaRPr>
          </a:p>
          <a:p>
            <a:pPr algn="r">
              <a:lnSpc>
                <a:spcPts val="3040"/>
              </a:lnSpc>
            </a:pPr>
            <a:r>
              <a:rPr lang="zh-CN" altLang="en-US" sz="1800">
                <a:latin typeface="宋体" panose="02010600030101010101" pitchFamily="2" charset="-122"/>
                <a:sym typeface="+mn-ea"/>
              </a:rPr>
              <a:t>（《课堂教学艺术》符震策）</a:t>
            </a:r>
            <a:endParaRPr lang="zh-CN" altLang="en-US" sz="1800">
              <a:latin typeface="宋体" panose="02010600030101010101" pitchFamily="2" charset="-122"/>
              <a:sym typeface="+mn-ea"/>
            </a:endParaRPr>
          </a:p>
          <a:p>
            <a:pPr algn="r">
              <a:lnSpc>
                <a:spcPts val="3040"/>
              </a:lnSpc>
            </a:pPr>
            <a:endParaRPr lang="zh-CN" altLang="en-US" sz="1800">
              <a:latin typeface="宋体" panose="02010600030101010101" pitchFamily="2" charset="-122"/>
              <a:sym typeface="+mn-ea"/>
            </a:endParaRPr>
          </a:p>
        </p:txBody>
      </p:sp>
      <p:sp>
        <p:nvSpPr>
          <p:cNvPr id="14" name="文本框 13"/>
          <p:cNvSpPr txBox="1"/>
          <p:nvPr>
            <p:custDataLst>
              <p:tags r:id="rId2"/>
            </p:custDataLst>
          </p:nvPr>
        </p:nvSpPr>
        <p:spPr>
          <a:xfrm>
            <a:off x="407035" y="899160"/>
            <a:ext cx="6516370" cy="443230"/>
          </a:xfrm>
          <a:prstGeom prst="rect">
            <a:avLst/>
          </a:prstGeom>
          <a:noFill/>
          <a:ln>
            <a:noFill/>
          </a:ln>
        </p:spPr>
        <p:txBody>
          <a:bodyPr wrap="square" rtlCol="0">
            <a:spAutoFit/>
          </a:bodyPr>
          <a:p>
            <a:pPr algn="l"/>
            <a:r>
              <a:rPr lang="zh-CN" altLang="en-US" sz="2290" b="1" dirty="0">
                <a:solidFill>
                  <a:schemeClr val="tx1"/>
                </a:solidFill>
                <a:latin typeface="黑体" panose="02010609060101010101" charset="-122"/>
                <a:ea typeface="黑体" panose="02010609060101010101" charset="-122"/>
                <a:cs typeface="黑体" panose="02010609060101010101" charset="-122"/>
                <a:sym typeface="汉仪中圆简" panose="02010600000101010101" charset="-122"/>
              </a:rPr>
              <a:t>知识回扣</a:t>
            </a:r>
            <a:r>
              <a:rPr lang="en-US" altLang="zh-CN" sz="2290" b="1" dirty="0">
                <a:solidFill>
                  <a:schemeClr val="tx1"/>
                </a:solidFill>
                <a:latin typeface="黑体" panose="02010609060101010101" charset="-122"/>
                <a:ea typeface="黑体" panose="02010609060101010101" charset="-122"/>
                <a:cs typeface="黑体" panose="02010609060101010101" charset="-122"/>
                <a:sym typeface="汉仪中圆简" panose="02010600000101010101" charset="-122"/>
              </a:rPr>
              <a:t>——</a:t>
            </a:r>
            <a:r>
              <a:rPr lang="zh-CN" altLang="en-US" sz="2290" b="1" dirty="0">
                <a:solidFill>
                  <a:schemeClr val="tx1"/>
                </a:solidFill>
                <a:latin typeface="黑体" panose="02010609060101010101" charset="-122"/>
                <a:ea typeface="黑体" panose="02010609060101010101" charset="-122"/>
                <a:cs typeface="黑体" panose="02010609060101010101" charset="-122"/>
                <a:sym typeface="汉仪中圆简" panose="02010600000101010101" charset="-122"/>
              </a:rPr>
              <a:t>比喻论证与类比论证的区别</a:t>
            </a:r>
            <a:endParaRPr lang="zh-CN" altLang="en-US" sz="2290" b="1" dirty="0">
              <a:solidFill>
                <a:schemeClr val="tx1"/>
              </a:solidFill>
              <a:latin typeface="黑体" panose="02010609060101010101" charset="-122"/>
              <a:ea typeface="黑体" panose="02010609060101010101" charset="-122"/>
              <a:cs typeface="黑体" panose="02010609060101010101" charset="-122"/>
              <a:sym typeface="汉仪中圆简" panose="02010600000101010101" charset="-122"/>
            </a:endParaRPr>
          </a:p>
        </p:txBody>
      </p:sp>
      <p:sp>
        <p:nvSpPr>
          <p:cNvPr id="2" name="矩形 1"/>
          <p:cNvSpPr/>
          <p:nvPr>
            <p:custDataLst>
              <p:tags r:id="rId3"/>
            </p:custDataLst>
          </p:nvPr>
        </p:nvSpPr>
        <p:spPr>
          <a:xfrm>
            <a:off x="9984105" y="1725295"/>
            <a:ext cx="490220" cy="548640"/>
          </a:xfrm>
          <a:prstGeom prst="rect">
            <a:avLst/>
          </a:prstGeom>
          <a:noFill/>
          <a:ln w="34925" cmpd="sng">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10560050" y="1556385"/>
            <a:ext cx="831215" cy="368300"/>
          </a:xfrm>
          <a:prstGeom prst="rect">
            <a:avLst/>
          </a:prstGeom>
          <a:noFill/>
        </p:spPr>
        <p:txBody>
          <a:bodyPr wrap="square" rtlCol="0">
            <a:spAutoFit/>
          </a:bodyPr>
          <a:p>
            <a:r>
              <a:rPr lang="zh-CN" altLang="en-US" b="1">
                <a:solidFill>
                  <a:srgbClr val="FF0000"/>
                </a:solidFill>
              </a:rPr>
              <a:t>喻体</a:t>
            </a:r>
            <a:endParaRPr lang="zh-CN" altLang="en-US" b="1">
              <a:solidFill>
                <a:srgbClr val="FF0000"/>
              </a:solidFill>
            </a:endParaRPr>
          </a:p>
        </p:txBody>
      </p:sp>
      <p:sp>
        <p:nvSpPr>
          <p:cNvPr id="7" name="矩形 6"/>
          <p:cNvSpPr/>
          <p:nvPr>
            <p:custDataLst>
              <p:tags r:id="rId4"/>
            </p:custDataLst>
          </p:nvPr>
        </p:nvSpPr>
        <p:spPr>
          <a:xfrm>
            <a:off x="7536180" y="2132965"/>
            <a:ext cx="338455" cy="548640"/>
          </a:xfrm>
          <a:prstGeom prst="rect">
            <a:avLst/>
          </a:prstGeom>
          <a:noFill/>
          <a:ln w="34925" cmpd="sng">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7896225" y="2193290"/>
            <a:ext cx="831215" cy="368300"/>
          </a:xfrm>
          <a:prstGeom prst="rect">
            <a:avLst/>
          </a:prstGeom>
          <a:noFill/>
        </p:spPr>
        <p:txBody>
          <a:bodyPr wrap="square" rtlCol="0">
            <a:spAutoFit/>
          </a:bodyPr>
          <a:p>
            <a:r>
              <a:rPr lang="zh-CN" altLang="en-US" b="1">
                <a:solidFill>
                  <a:srgbClr val="FF0000"/>
                </a:solidFill>
              </a:rPr>
              <a:t>本体</a:t>
            </a:r>
            <a:endParaRPr lang="zh-CN" altLang="en-US" b="1">
              <a:solidFill>
                <a:srgbClr val="FF0000"/>
              </a:solidFill>
            </a:endParaRPr>
          </a:p>
        </p:txBody>
      </p:sp>
      <p:sp>
        <p:nvSpPr>
          <p:cNvPr id="9" name="文本框 8"/>
          <p:cNvSpPr txBox="1"/>
          <p:nvPr/>
        </p:nvSpPr>
        <p:spPr>
          <a:xfrm>
            <a:off x="407035" y="3068955"/>
            <a:ext cx="11148695" cy="645160"/>
          </a:xfrm>
          <a:prstGeom prst="rect">
            <a:avLst/>
          </a:prstGeom>
          <a:noFill/>
        </p:spPr>
        <p:txBody>
          <a:bodyPr wrap="square" rtlCol="0">
            <a:spAutoFit/>
          </a:bodyPr>
          <a:p>
            <a:r>
              <a:rPr lang="zh-CN" altLang="en-US">
                <a:solidFill>
                  <a:srgbClr val="FF0000"/>
                </a:solidFill>
              </a:rPr>
              <a:t>这里用作喻体的太阳属于自然范畴，用作本体的党领导的伟大事业属于社会范畴，二者有着本质的不同，但又有相似的特点，即“瑕不掩玉”。这样的议论始终伴随着一个鲜明可感的形象，给人以强烈的感知力。</a:t>
            </a:r>
            <a:endParaRPr lang="zh-CN" altLang="en-US">
              <a:solidFill>
                <a:srgbClr val="FF0000"/>
              </a:solidFill>
            </a:endParaRPr>
          </a:p>
        </p:txBody>
      </p:sp>
      <p:grpSp>
        <p:nvGrpSpPr>
          <p:cNvPr id="18" name="组合 17"/>
          <p:cNvGrpSpPr/>
          <p:nvPr/>
        </p:nvGrpSpPr>
        <p:grpSpPr>
          <a:xfrm>
            <a:off x="1068070" y="3573145"/>
            <a:ext cx="6899910" cy="1124585"/>
            <a:chOff x="1662" y="4607"/>
            <a:chExt cx="10866" cy="1771"/>
          </a:xfrm>
        </p:grpSpPr>
        <p:sp>
          <p:nvSpPr>
            <p:cNvPr id="12" name="矩形 11"/>
            <p:cNvSpPr/>
            <p:nvPr>
              <p:custDataLst>
                <p:tags r:id="rId5"/>
              </p:custDataLst>
            </p:nvPr>
          </p:nvSpPr>
          <p:spPr>
            <a:xfrm>
              <a:off x="1662" y="4833"/>
              <a:ext cx="1455" cy="864"/>
            </a:xfrm>
            <a:prstGeom prst="rect">
              <a:avLst/>
            </a:prstGeom>
            <a:noFill/>
            <a:ln w="34925" cmpd="sng">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矩形 12"/>
            <p:cNvSpPr/>
            <p:nvPr>
              <p:custDataLst>
                <p:tags r:id="rId6"/>
              </p:custDataLst>
            </p:nvPr>
          </p:nvSpPr>
          <p:spPr>
            <a:xfrm>
              <a:off x="11074" y="4833"/>
              <a:ext cx="1455" cy="864"/>
            </a:xfrm>
            <a:prstGeom prst="rect">
              <a:avLst/>
            </a:prstGeom>
            <a:noFill/>
            <a:ln w="34925" cmpd="sng">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custDataLst>
                <p:tags r:id="rId7"/>
              </p:custDataLst>
            </p:nvPr>
          </p:nvSpPr>
          <p:spPr>
            <a:xfrm>
              <a:off x="5826" y="5514"/>
              <a:ext cx="1455" cy="864"/>
            </a:xfrm>
            <a:prstGeom prst="rect">
              <a:avLst/>
            </a:prstGeom>
            <a:noFill/>
            <a:ln w="34925" cmpd="sng">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文本框 16"/>
            <p:cNvSpPr txBox="1"/>
            <p:nvPr>
              <p:custDataLst>
                <p:tags r:id="rId8"/>
              </p:custDataLst>
            </p:nvPr>
          </p:nvSpPr>
          <p:spPr>
            <a:xfrm>
              <a:off x="3137" y="4607"/>
              <a:ext cx="2506" cy="580"/>
            </a:xfrm>
            <a:prstGeom prst="rect">
              <a:avLst/>
            </a:prstGeom>
            <a:noFill/>
          </p:spPr>
          <p:txBody>
            <a:bodyPr wrap="square" rtlCol="0">
              <a:spAutoFit/>
            </a:bodyPr>
            <a:p>
              <a:r>
                <a:rPr lang="zh-CN" altLang="en-US" b="1">
                  <a:solidFill>
                    <a:srgbClr val="FF0000"/>
                  </a:solidFill>
                </a:rPr>
                <a:t>客体（类体）</a:t>
              </a:r>
              <a:endParaRPr lang="zh-CN" altLang="en-US" b="1">
                <a:solidFill>
                  <a:srgbClr val="FF0000"/>
                </a:solidFill>
              </a:endParaRPr>
            </a:p>
          </p:txBody>
        </p:sp>
      </p:grpSp>
      <p:grpSp>
        <p:nvGrpSpPr>
          <p:cNvPr id="21" name="组合 20"/>
          <p:cNvGrpSpPr/>
          <p:nvPr/>
        </p:nvGrpSpPr>
        <p:grpSpPr>
          <a:xfrm>
            <a:off x="7065010" y="4220845"/>
            <a:ext cx="1899285" cy="710565"/>
            <a:chOff x="11126" y="6647"/>
            <a:chExt cx="2991" cy="1119"/>
          </a:xfrm>
        </p:grpSpPr>
        <p:sp>
          <p:nvSpPr>
            <p:cNvPr id="19" name="文本框 18"/>
            <p:cNvSpPr txBox="1"/>
            <p:nvPr>
              <p:custDataLst>
                <p:tags r:id="rId9"/>
              </p:custDataLst>
            </p:nvPr>
          </p:nvSpPr>
          <p:spPr>
            <a:xfrm>
              <a:off x="11126" y="7186"/>
              <a:ext cx="1309" cy="580"/>
            </a:xfrm>
            <a:prstGeom prst="rect">
              <a:avLst/>
            </a:prstGeom>
            <a:noFill/>
          </p:spPr>
          <p:txBody>
            <a:bodyPr wrap="square" rtlCol="0">
              <a:spAutoFit/>
            </a:bodyPr>
            <a:p>
              <a:r>
                <a:rPr lang="zh-CN" altLang="en-US" b="1">
                  <a:solidFill>
                    <a:srgbClr val="FF0000"/>
                  </a:solidFill>
                </a:rPr>
                <a:t>本体</a:t>
              </a:r>
              <a:endParaRPr lang="zh-CN" altLang="en-US" b="1">
                <a:solidFill>
                  <a:srgbClr val="FF0000"/>
                </a:solidFill>
              </a:endParaRPr>
            </a:p>
          </p:txBody>
        </p:sp>
        <p:sp>
          <p:nvSpPr>
            <p:cNvPr id="20" name="矩形 19"/>
            <p:cNvSpPr/>
            <p:nvPr>
              <p:custDataLst>
                <p:tags r:id="rId10"/>
              </p:custDataLst>
            </p:nvPr>
          </p:nvSpPr>
          <p:spPr>
            <a:xfrm>
              <a:off x="12662" y="6647"/>
              <a:ext cx="1455" cy="610"/>
            </a:xfrm>
            <a:prstGeom prst="rect">
              <a:avLst/>
            </a:prstGeom>
            <a:noFill/>
            <a:ln w="34925" cmpd="sng">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
        <p:nvSpPr>
          <p:cNvPr id="22" name="文本框 21"/>
          <p:cNvSpPr txBox="1"/>
          <p:nvPr/>
        </p:nvSpPr>
        <p:spPr>
          <a:xfrm>
            <a:off x="479425" y="5387975"/>
            <a:ext cx="11148695" cy="922020"/>
          </a:xfrm>
          <a:prstGeom prst="rect">
            <a:avLst/>
          </a:prstGeom>
          <a:noFill/>
        </p:spPr>
        <p:txBody>
          <a:bodyPr wrap="square" rtlCol="0">
            <a:spAutoFit/>
          </a:bodyPr>
          <a:p>
            <a:r>
              <a:rPr lang="zh-CN" altLang="en-US" sz="1800">
                <a:solidFill>
                  <a:srgbClr val="FF0000"/>
                </a:solidFill>
              </a:rPr>
              <a:t>这段议论的主、客体属于同质同类事物，均是社会范畴中人类的艺术创造活动。的确，从广义上讲画家、诗人、演员、教师都是艺术家，那么作画、作诗、演戏、授课都是艺术创作活动，两类相比，有力的证明了自己的观点。</a:t>
            </a:r>
            <a:endParaRPr lang="zh-CN" altLang="en-US" sz="1800">
              <a:solidFill>
                <a:srgbClr val="FF0000"/>
              </a:solidFill>
            </a:endParaRPr>
          </a:p>
        </p:txBody>
      </p:sp>
      <p:sp>
        <p:nvSpPr>
          <p:cNvPr id="23" name="云形标注 22"/>
          <p:cNvSpPr/>
          <p:nvPr/>
        </p:nvSpPr>
        <p:spPr>
          <a:xfrm>
            <a:off x="2254885" y="562610"/>
            <a:ext cx="9554845" cy="4831080"/>
          </a:xfrm>
          <a:prstGeom prst="cloudCallout">
            <a:avLst>
              <a:gd name="adj1" fmla="val -29628"/>
              <a:gd name="adj2" fmla="val 75147"/>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2400" b="1">
                <a:solidFill>
                  <a:srgbClr val="C00000"/>
                </a:solidFill>
                <a:latin typeface="楷体" panose="02010609060101010101" charset="-122"/>
                <a:ea typeface="楷体" panose="02010609060101010101" charset="-122"/>
                <a:cs typeface="楷体" panose="02010609060101010101" charset="-122"/>
              </a:rPr>
              <a:t>       </a:t>
            </a:r>
            <a:r>
              <a:rPr lang="zh-CN" altLang="en-US" sz="2400" b="1">
                <a:solidFill>
                  <a:srgbClr val="C00000"/>
                </a:solidFill>
                <a:latin typeface="楷体" panose="02010609060101010101" charset="-122"/>
                <a:ea typeface="楷体" panose="02010609060101010101" charset="-122"/>
                <a:cs typeface="楷体" panose="02010609060101010101" charset="-122"/>
              </a:rPr>
              <a:t>透过上述分析可以看出：例（1）与例（2）结构相似，都是有主体与客体两部分构成，但“比”的方法不同。</a:t>
            </a:r>
            <a:endParaRPr lang="zh-CN" altLang="en-US" sz="2400" b="1">
              <a:solidFill>
                <a:srgbClr val="C00000"/>
              </a:solidFill>
              <a:latin typeface="楷体" panose="02010609060101010101" charset="-122"/>
              <a:ea typeface="楷体" panose="02010609060101010101" charset="-122"/>
              <a:cs typeface="楷体" panose="02010609060101010101" charset="-122"/>
            </a:endParaRPr>
          </a:p>
          <a:p>
            <a:pPr algn="l"/>
            <a:r>
              <a:rPr lang="zh-CN" altLang="en-US" sz="2400" b="1">
                <a:solidFill>
                  <a:srgbClr val="C00000"/>
                </a:solidFill>
                <a:latin typeface="楷体" panose="02010609060101010101" charset="-122"/>
                <a:ea typeface="楷体" panose="02010609060101010101" charset="-122"/>
                <a:cs typeface="楷体" panose="02010609060101010101" charset="-122"/>
              </a:rPr>
              <a:t>例（1）中用作喻体的太阳和用作本体的党所领导的伟大事业是本质不同的两类事物，但二者有一定的相似点，从而构成比喻关系，所以是比喻论证。</a:t>
            </a:r>
            <a:endParaRPr lang="zh-CN" altLang="en-US" sz="2400" b="1">
              <a:solidFill>
                <a:srgbClr val="C00000"/>
              </a:solidFill>
              <a:latin typeface="楷体" panose="02010609060101010101" charset="-122"/>
              <a:ea typeface="楷体" panose="02010609060101010101" charset="-122"/>
              <a:cs typeface="楷体" panose="02010609060101010101" charset="-122"/>
            </a:endParaRPr>
          </a:p>
          <a:p>
            <a:pPr algn="l"/>
            <a:r>
              <a:rPr lang="zh-CN" altLang="en-US" sz="2400" b="1">
                <a:solidFill>
                  <a:srgbClr val="C00000"/>
                </a:solidFill>
                <a:latin typeface="楷体" panose="02010609060101010101" charset="-122"/>
                <a:ea typeface="楷体" panose="02010609060101010101" charset="-122"/>
                <a:cs typeface="楷体" panose="02010609060101010101" charset="-122"/>
              </a:rPr>
              <a:t>例（2）中用作本体的教师授课和用作客体的画家作画，诗人作诗，演员演戏都是本质完全相同的一类事物，借助共同点进行类推，因而形成类比关系，所以是类比论证。</a:t>
            </a:r>
            <a:endParaRPr lang="zh-CN" altLang="en-US" sz="2400" b="1">
              <a:solidFill>
                <a:srgbClr val="C0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custDataLst>
              <p:tags r:id="rId11"/>
            </p:custDataLst>
          </p:nvPr>
        </p:nvSpPr>
        <p:spPr>
          <a:xfrm>
            <a:off x="2855595" y="116840"/>
            <a:ext cx="5331460" cy="829945"/>
          </a:xfrm>
          <a:prstGeom prst="rect">
            <a:avLst/>
          </a:prstGeom>
          <a:noFill/>
        </p:spPr>
        <p:txBody>
          <a:bodyPr wrap="square" rtlCol="0" anchor="t">
            <a:spAutoFit/>
          </a:bodyPr>
          <a:p>
            <a:pPr algn="ctr"/>
            <a:r>
              <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rPr>
              <a:t>特别提示</a:t>
            </a:r>
            <a:endParaRPr lang="zh-CN" altLang="en-US" sz="4800" b="1" dirty="0">
              <a:gradFill>
                <a:gsLst>
                  <a:gs pos="0">
                    <a:srgbClr val="14CD68"/>
                  </a:gs>
                  <a:gs pos="100000">
                    <a:srgbClr val="035C7D"/>
                  </a:gs>
                </a:gsLst>
                <a:lin scaled="0"/>
              </a:gradFill>
              <a:latin typeface="汉仪程行简" panose="00020600040101010101" charset="-122"/>
              <a:ea typeface="汉仪程行简" panose="00020600040101010101" charset="-122"/>
              <a:cs typeface="汉仪雅酷黑 65W" panose="020B0604020202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 to="" calcmode="lin" valueType="num">
                                      <p:cBhvr>
                                        <p:cTn id="32" dur="1" fill="hold"/>
                                        <p:tgtEl>
                                          <p:spTgt spid="18"/>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to="" calcmode="lin" valueType="num">
                                      <p:cBhvr>
                                        <p:cTn id="37" dur="1" fill="hold"/>
                                        <p:tgtEl>
                                          <p:spTgt spid="21"/>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to="" calcmode="lin" valueType="num">
                                      <p:cBhvr>
                                        <p:cTn id="42" dur="1" fill="hold"/>
                                        <p:tgtEl>
                                          <p:spTgt spid="22"/>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to="" calcmode="lin" valueType="num">
                                      <p:cBhvr>
                                        <p:cTn id="47" dur="1" fill="hold"/>
                                        <p:tgtEl>
                                          <p:spTgt spid="2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6" grpId="0"/>
      <p:bldP spid="8" grpId="0"/>
      <p:bldP spid="9" grpId="0"/>
      <p:bldP spid="22" grpId="0"/>
      <p:bldP spid="2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07035" y="767080"/>
            <a:ext cx="11506835" cy="5749290"/>
          </a:xfrm>
          <a:prstGeom prst="rect">
            <a:avLst/>
          </a:prstGeom>
          <a:noFill/>
          <a:ln>
            <a:solidFill>
              <a:schemeClr val="accent5"/>
            </a:solidFill>
          </a:ln>
        </p:spPr>
        <p:txBody>
          <a:bodyPr wrap="square" rtlCol="0" anchor="t">
            <a:noAutofit/>
          </a:bodyPr>
          <a:p>
            <a:pPr algn="r">
              <a:lnSpc>
                <a:spcPts val="3040"/>
              </a:lnSpc>
            </a:pPr>
            <a:endParaRPr lang="zh-CN" altLang="en-US" sz="1800">
              <a:latin typeface="宋体" panose="02010600030101010101" pitchFamily="2" charset="-122"/>
              <a:sym typeface="+mn-ea"/>
            </a:endParaRPr>
          </a:p>
        </p:txBody>
      </p:sp>
      <p:graphicFrame>
        <p:nvGraphicFramePr>
          <p:cNvPr id="10" name="表格 9"/>
          <p:cNvGraphicFramePr/>
          <p:nvPr>
            <p:custDataLst>
              <p:tags r:id="rId2"/>
            </p:custDataLst>
          </p:nvPr>
        </p:nvGraphicFramePr>
        <p:xfrm>
          <a:off x="493395" y="859790"/>
          <a:ext cx="11298555" cy="5719445"/>
        </p:xfrm>
        <a:graphic>
          <a:graphicData uri="http://schemas.openxmlformats.org/drawingml/2006/table">
            <a:tbl>
              <a:tblPr firstRow="1" bandRow="1">
                <a:tableStyleId>{5C22544A-7EE6-4342-B048-85BDC9FD1C3A}</a:tableStyleId>
              </a:tblPr>
              <a:tblGrid>
                <a:gridCol w="846455"/>
                <a:gridCol w="5550535"/>
                <a:gridCol w="4901565"/>
              </a:tblGrid>
              <a:tr h="523240">
                <a:tc>
                  <a:txBody>
                    <a:bodyPr/>
                    <a:p>
                      <a:pPr>
                        <a:buNone/>
                      </a:pPr>
                      <a:endParaRPr lang="zh-CN" altLang="en-US" sz="2400" b="1">
                        <a:latin typeface="楷体" panose="02010609060101010101" charset="-122"/>
                        <a:ea typeface="楷体" panose="02010609060101010101" charset="-122"/>
                      </a:endParaRPr>
                    </a:p>
                  </a:txBody>
                  <a:tcPr/>
                </a:tc>
                <a:tc>
                  <a:txBody>
                    <a:bodyPr/>
                    <a:p>
                      <a:pPr algn="ctr">
                        <a:buNone/>
                      </a:pPr>
                      <a:r>
                        <a:rPr lang="zh-CN" altLang="en-US" sz="2400">
                          <a:latin typeface="楷体" panose="02010609060101010101" charset="-122"/>
                          <a:ea typeface="楷体" panose="02010609060101010101" charset="-122"/>
                        </a:rPr>
                        <a:t>比喻论证</a:t>
                      </a:r>
                      <a:endParaRPr lang="zh-CN" altLang="en-US" sz="2400">
                        <a:latin typeface="楷体" panose="02010609060101010101" charset="-122"/>
                        <a:ea typeface="楷体" panose="02010609060101010101" charset="-122"/>
                      </a:endParaRPr>
                    </a:p>
                  </a:txBody>
                  <a:tcPr/>
                </a:tc>
                <a:tc>
                  <a:txBody>
                    <a:bodyPr/>
                    <a:p>
                      <a:pPr algn="ctr">
                        <a:buNone/>
                      </a:pPr>
                      <a:r>
                        <a:rPr lang="zh-CN" altLang="en-US" sz="2400">
                          <a:latin typeface="楷体" panose="02010609060101010101" charset="-122"/>
                          <a:ea typeface="楷体" panose="02010609060101010101" charset="-122"/>
                        </a:rPr>
                        <a:t>类比论证</a:t>
                      </a:r>
                      <a:endParaRPr lang="zh-CN" altLang="en-US" sz="2400">
                        <a:latin typeface="楷体" panose="02010609060101010101" charset="-122"/>
                        <a:ea typeface="楷体" panose="02010609060101010101" charset="-122"/>
                      </a:endParaRPr>
                    </a:p>
                  </a:txBody>
                  <a:tcPr/>
                </a:tc>
              </a:tr>
              <a:tr h="578485">
                <a:tc>
                  <a:txBody>
                    <a:bodyPr/>
                    <a:p>
                      <a:pPr>
                        <a:buNone/>
                      </a:pPr>
                      <a:r>
                        <a:rPr lang="zh-CN" altLang="en-US" sz="2400" b="1">
                          <a:latin typeface="楷体" panose="02010609060101010101" charset="-122"/>
                          <a:ea typeface="楷体" panose="02010609060101010101" charset="-122"/>
                        </a:rPr>
                        <a:t>称呼</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latin typeface="楷体" panose="02010609060101010101" charset="-122"/>
                          <a:ea typeface="楷体" panose="02010609060101010101" charset="-122"/>
                        </a:rPr>
                        <a:t>本体和喻体</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latin typeface="楷体" panose="02010609060101010101" charset="-122"/>
                          <a:ea typeface="楷体" panose="02010609060101010101" charset="-122"/>
                        </a:rPr>
                        <a:t>本体和客体（类体）</a:t>
                      </a:r>
                      <a:endParaRPr lang="zh-CN" altLang="en-US" sz="2400" b="1">
                        <a:latin typeface="楷体" panose="02010609060101010101" charset="-122"/>
                        <a:ea typeface="楷体" panose="02010609060101010101" charset="-122"/>
                      </a:endParaRPr>
                    </a:p>
                  </a:txBody>
                  <a:tcPr/>
                </a:tc>
              </a:tr>
              <a:tr h="1140460">
                <a:tc>
                  <a:txBody>
                    <a:bodyPr/>
                    <a:p>
                      <a:pPr>
                        <a:buNone/>
                      </a:pPr>
                      <a:r>
                        <a:rPr lang="zh-CN" altLang="en-US" sz="2400" b="1">
                          <a:latin typeface="楷体" panose="02010609060101010101" charset="-122"/>
                          <a:ea typeface="楷体" panose="02010609060101010101" charset="-122"/>
                        </a:rPr>
                        <a:t>论证方式</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latin typeface="楷体" panose="02010609060101010101" charset="-122"/>
                          <a:ea typeface="楷体" panose="02010609060101010101" charset="-122"/>
                        </a:rPr>
                        <a:t>用作本体和喻体的两个事物</a:t>
                      </a:r>
                      <a:r>
                        <a:rPr lang="zh-CN" altLang="en-US" sz="2400" b="1">
                          <a:solidFill>
                            <a:srgbClr val="FF0000"/>
                          </a:solidFill>
                          <a:latin typeface="楷体" panose="02010609060101010101" charset="-122"/>
                          <a:ea typeface="楷体" panose="02010609060101010101" charset="-122"/>
                        </a:rPr>
                        <a:t>非同质同类</a:t>
                      </a:r>
                      <a:r>
                        <a:rPr lang="zh-CN" altLang="en-US" sz="2400" b="1">
                          <a:latin typeface="楷体" panose="02010609060101010101" charset="-122"/>
                          <a:ea typeface="楷体" panose="02010609060101010101" charset="-122"/>
                        </a:rPr>
                        <a:t>，有</a:t>
                      </a:r>
                      <a:r>
                        <a:rPr lang="zh-CN" altLang="en-US" sz="2400" b="1">
                          <a:solidFill>
                            <a:srgbClr val="FF0000"/>
                          </a:solidFill>
                          <a:latin typeface="楷体" panose="02010609060101010101" charset="-122"/>
                          <a:ea typeface="楷体" panose="02010609060101010101" charset="-122"/>
                        </a:rPr>
                        <a:t>相似点</a:t>
                      </a:r>
                      <a:r>
                        <a:rPr lang="zh-CN" altLang="en-US" sz="2400" b="1">
                          <a:latin typeface="楷体" panose="02010609060101010101" charset="-122"/>
                          <a:ea typeface="楷体" panose="02010609060101010101" charset="-122"/>
                        </a:rPr>
                        <a:t>是形成</a:t>
                      </a:r>
                      <a:r>
                        <a:rPr lang="zh-CN" altLang="en-US" sz="2400" b="1">
                          <a:solidFill>
                            <a:srgbClr val="FF0000"/>
                          </a:solidFill>
                          <a:latin typeface="楷体" panose="02010609060101010101" charset="-122"/>
                          <a:ea typeface="楷体" panose="02010609060101010101" charset="-122"/>
                        </a:rPr>
                        <a:t>比喻</a:t>
                      </a:r>
                      <a:r>
                        <a:rPr lang="zh-CN" altLang="en-US" sz="2400" b="1">
                          <a:latin typeface="楷体" panose="02010609060101010101" charset="-122"/>
                          <a:ea typeface="楷体" panose="02010609060101010101" charset="-122"/>
                        </a:rPr>
                        <a:t>论证的关键。</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solidFill>
                            <a:srgbClr val="FF0000"/>
                          </a:solidFill>
                          <a:latin typeface="楷体" panose="02010609060101010101" charset="-122"/>
                          <a:ea typeface="楷体" panose="02010609060101010101" charset="-122"/>
                        </a:rPr>
                        <a:t>同类事物作比较</a:t>
                      </a:r>
                      <a:r>
                        <a:rPr lang="zh-CN" altLang="en-US" sz="2400" b="1">
                          <a:latin typeface="楷体" panose="02010609060101010101" charset="-122"/>
                          <a:ea typeface="楷体" panose="02010609060101010101" charset="-122"/>
                        </a:rPr>
                        <a:t>。比较主体和客体的相似点，由</a:t>
                      </a:r>
                      <a:r>
                        <a:rPr lang="zh-CN" altLang="en-US" sz="2400" b="1">
                          <a:solidFill>
                            <a:srgbClr val="FF0000"/>
                          </a:solidFill>
                          <a:latin typeface="楷体" panose="02010609060101010101" charset="-122"/>
                          <a:ea typeface="楷体" panose="02010609060101010101" charset="-122"/>
                        </a:rPr>
                        <a:t>客体的某一属性</a:t>
                      </a:r>
                      <a:r>
                        <a:rPr lang="zh-CN" altLang="en-US" sz="2400" b="1">
                          <a:latin typeface="楷体" panose="02010609060101010101" charset="-122"/>
                          <a:ea typeface="楷体" panose="02010609060101010101" charset="-122"/>
                        </a:rPr>
                        <a:t>，</a:t>
                      </a:r>
                      <a:r>
                        <a:rPr lang="zh-CN" altLang="en-US" sz="2400" b="1">
                          <a:solidFill>
                            <a:srgbClr val="FF0000"/>
                          </a:solidFill>
                          <a:latin typeface="楷体" panose="02010609060101010101" charset="-122"/>
                          <a:ea typeface="楷体" panose="02010609060101010101" charset="-122"/>
                        </a:rPr>
                        <a:t>推断主体也具有这一属性</a:t>
                      </a:r>
                      <a:r>
                        <a:rPr lang="zh-CN" altLang="en-US" sz="2400" b="1">
                          <a:latin typeface="楷体" panose="02010609060101010101" charset="-122"/>
                          <a:ea typeface="楷体" panose="02010609060101010101" charset="-122"/>
                        </a:rPr>
                        <a:t>。</a:t>
                      </a:r>
                      <a:endParaRPr lang="zh-CN" altLang="en-US" sz="2400" b="1">
                        <a:latin typeface="楷体" panose="02010609060101010101" charset="-122"/>
                        <a:ea typeface="楷体" panose="02010609060101010101" charset="-122"/>
                      </a:endParaRPr>
                    </a:p>
                  </a:txBody>
                  <a:tcPr/>
                </a:tc>
              </a:tr>
              <a:tr h="2176780">
                <a:tc>
                  <a:txBody>
                    <a:bodyPr/>
                    <a:p>
                      <a:pPr>
                        <a:buNone/>
                      </a:pPr>
                      <a:r>
                        <a:rPr lang="zh-CN" altLang="en-US" sz="2400" b="1">
                          <a:latin typeface="楷体" panose="02010609060101010101" charset="-122"/>
                          <a:ea typeface="楷体" panose="02010609060101010101" charset="-122"/>
                        </a:rPr>
                        <a:t>要求</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latin typeface="楷体" panose="02010609060101010101" charset="-122"/>
                          <a:ea typeface="楷体" panose="02010609060101010101" charset="-122"/>
                        </a:rPr>
                        <a:t>（</a:t>
                      </a:r>
                      <a:r>
                        <a:rPr lang="en-US" altLang="zh-CN" sz="2400" b="1">
                          <a:latin typeface="楷体" panose="02010609060101010101" charset="-122"/>
                          <a:ea typeface="楷体" panose="02010609060101010101" charset="-122"/>
                        </a:rPr>
                        <a:t>1</a:t>
                      </a:r>
                      <a:r>
                        <a:rPr lang="zh-CN" altLang="en-US" sz="2400" b="1">
                          <a:latin typeface="楷体" panose="02010609060101010101" charset="-122"/>
                          <a:ea typeface="楷体" panose="02010609060101010101" charset="-122"/>
                        </a:rPr>
                        <a:t>）建立在</a:t>
                      </a:r>
                      <a:r>
                        <a:rPr lang="zh-CN" altLang="en-US" sz="2400" b="1">
                          <a:solidFill>
                            <a:srgbClr val="FF0000"/>
                          </a:solidFill>
                          <a:latin typeface="楷体" panose="02010609060101010101" charset="-122"/>
                          <a:ea typeface="楷体" panose="02010609060101010101" charset="-122"/>
                        </a:rPr>
                        <a:t>“比喻”</a:t>
                      </a:r>
                      <a:r>
                        <a:rPr lang="zh-CN" altLang="en-US" sz="2400" b="1">
                          <a:latin typeface="楷体" panose="02010609060101010101" charset="-122"/>
                          <a:ea typeface="楷体" panose="02010609060101010101" charset="-122"/>
                        </a:rPr>
                        <a:t>修辞格基础上的，所以</a:t>
                      </a:r>
                      <a:r>
                        <a:rPr lang="zh-CN" altLang="en-US" sz="2400" b="1">
                          <a:solidFill>
                            <a:srgbClr val="FF0000"/>
                          </a:solidFill>
                          <a:latin typeface="楷体" panose="02010609060101010101" charset="-122"/>
                          <a:ea typeface="楷体" panose="02010609060101010101" charset="-122"/>
                        </a:rPr>
                        <a:t>要求本体与喻体本质不同</a:t>
                      </a:r>
                      <a:r>
                        <a:rPr lang="zh-CN" altLang="en-US" sz="2400" b="1">
                          <a:latin typeface="楷体" panose="02010609060101010101" charset="-122"/>
                          <a:ea typeface="楷体" panose="02010609060101010101" charset="-122"/>
                        </a:rPr>
                        <a:t>，</a:t>
                      </a:r>
                      <a:r>
                        <a:rPr lang="zh-CN" altLang="en-US" sz="2400" b="1">
                          <a:solidFill>
                            <a:srgbClr val="FF0000"/>
                          </a:solidFill>
                          <a:latin typeface="楷体" panose="02010609060101010101" charset="-122"/>
                          <a:ea typeface="楷体" panose="02010609060101010101" charset="-122"/>
                        </a:rPr>
                        <a:t>只在某一点上相似</a:t>
                      </a:r>
                      <a:r>
                        <a:rPr lang="zh-CN" altLang="en-US" sz="2400" b="1">
                          <a:latin typeface="楷体" panose="02010609060101010101" charset="-122"/>
                          <a:ea typeface="楷体" panose="02010609060101010101" charset="-122"/>
                        </a:rPr>
                        <a:t>。</a:t>
                      </a:r>
                      <a:r>
                        <a:rPr lang="zh-CN" altLang="en-US" sz="2400" b="1">
                          <a:solidFill>
                            <a:srgbClr val="FF0000"/>
                          </a:solidFill>
                          <a:latin typeface="楷体" panose="02010609060101010101" charset="-122"/>
                          <a:ea typeface="楷体" panose="02010609060101010101" charset="-122"/>
                        </a:rPr>
                        <a:t>喻体多是具体事物，而本体多是抽象道理。</a:t>
                      </a:r>
                      <a:endParaRPr lang="zh-CN" altLang="en-US" sz="2400" b="1">
                        <a:solidFill>
                          <a:srgbClr val="FF0000"/>
                        </a:solidFill>
                        <a:latin typeface="楷体" panose="02010609060101010101" charset="-122"/>
                        <a:ea typeface="楷体" panose="02010609060101010101" charset="-122"/>
                      </a:endParaRPr>
                    </a:p>
                    <a:p>
                      <a:pPr>
                        <a:buNone/>
                      </a:pPr>
                      <a:r>
                        <a:rPr lang="zh-CN" altLang="en-US" sz="2400" b="1">
                          <a:solidFill>
                            <a:schemeClr val="tx1"/>
                          </a:solidFill>
                          <a:latin typeface="楷体" panose="02010609060101010101" charset="-122"/>
                          <a:ea typeface="楷体" panose="02010609060101010101" charset="-122"/>
                        </a:rPr>
                        <a:t>（</a:t>
                      </a:r>
                      <a:r>
                        <a:rPr lang="en-US" altLang="zh-CN" sz="2400" b="1">
                          <a:solidFill>
                            <a:schemeClr val="tx1"/>
                          </a:solidFill>
                          <a:latin typeface="楷体" panose="02010609060101010101" charset="-122"/>
                          <a:ea typeface="楷体" panose="02010609060101010101" charset="-122"/>
                        </a:rPr>
                        <a:t>2</a:t>
                      </a:r>
                      <a:r>
                        <a:rPr lang="zh-CN" altLang="en-US" sz="2400" b="1">
                          <a:solidFill>
                            <a:schemeClr val="tx1"/>
                          </a:solidFill>
                          <a:latin typeface="楷体" panose="02010609060101010101" charset="-122"/>
                          <a:ea typeface="楷体" panose="02010609060101010101" charset="-122"/>
                        </a:rPr>
                        <a:t>）喻体不一定是实有其事的，可以合理地想象、虚构出某种情况或形象</a:t>
                      </a:r>
                      <a:endParaRPr lang="zh-CN" altLang="en-US" sz="2400" b="1">
                        <a:solidFill>
                          <a:schemeClr val="tx1"/>
                        </a:solidFill>
                        <a:latin typeface="楷体" panose="02010609060101010101" charset="-122"/>
                        <a:ea typeface="楷体" panose="02010609060101010101" charset="-122"/>
                      </a:endParaRPr>
                    </a:p>
                  </a:txBody>
                  <a:tcPr/>
                </a:tc>
                <a:tc>
                  <a:txBody>
                    <a:bodyPr/>
                    <a:p>
                      <a:pPr>
                        <a:buNone/>
                      </a:pPr>
                      <a:r>
                        <a:rPr lang="zh-CN" altLang="en-US" sz="2400" b="1">
                          <a:solidFill>
                            <a:srgbClr val="FF0000"/>
                          </a:solidFill>
                          <a:latin typeface="楷体" panose="02010609060101010101" charset="-122"/>
                          <a:ea typeface="楷体" panose="02010609060101010101" charset="-122"/>
                        </a:rPr>
                        <a:t>（</a:t>
                      </a:r>
                      <a:r>
                        <a:rPr lang="en-US" altLang="zh-CN" sz="2400" b="1">
                          <a:solidFill>
                            <a:srgbClr val="FF0000"/>
                          </a:solidFill>
                          <a:latin typeface="楷体" panose="02010609060101010101" charset="-122"/>
                          <a:ea typeface="楷体" panose="02010609060101010101" charset="-122"/>
                        </a:rPr>
                        <a:t>1</a:t>
                      </a:r>
                      <a:r>
                        <a:rPr lang="zh-CN" altLang="en-US" sz="2400" b="1">
                          <a:solidFill>
                            <a:srgbClr val="FF0000"/>
                          </a:solidFill>
                          <a:latin typeface="楷体" panose="02010609060101010101" charset="-122"/>
                          <a:ea typeface="楷体" panose="02010609060101010101" charset="-122"/>
                        </a:rPr>
                        <a:t>）主体与客体（类体）是相同性质的事物</a:t>
                      </a:r>
                      <a:r>
                        <a:rPr lang="zh-CN" altLang="en-US" sz="2400" b="1">
                          <a:latin typeface="楷体" panose="02010609060101010101" charset="-122"/>
                          <a:ea typeface="楷体" panose="02010609060101010101" charset="-122"/>
                        </a:rPr>
                        <a:t>，而且</a:t>
                      </a:r>
                      <a:r>
                        <a:rPr lang="zh-CN" altLang="en-US" sz="2400" b="1">
                          <a:solidFill>
                            <a:srgbClr val="FF0000"/>
                          </a:solidFill>
                          <a:latin typeface="楷体" panose="02010609060101010101" charset="-122"/>
                          <a:ea typeface="楷体" panose="02010609060101010101" charset="-122"/>
                        </a:rPr>
                        <a:t>相似点越多，类比的结论越准确。</a:t>
                      </a:r>
                      <a:endParaRPr lang="zh-CN" altLang="en-US" sz="2400" b="1">
                        <a:solidFill>
                          <a:srgbClr val="FF0000"/>
                        </a:solidFill>
                        <a:latin typeface="楷体" panose="02010609060101010101" charset="-122"/>
                        <a:ea typeface="楷体" panose="02010609060101010101" charset="-122"/>
                      </a:endParaRPr>
                    </a:p>
                    <a:p>
                      <a:pPr>
                        <a:buNone/>
                      </a:pPr>
                      <a:r>
                        <a:rPr lang="zh-CN" altLang="en-US" sz="2400" b="1">
                          <a:solidFill>
                            <a:srgbClr val="FF0000"/>
                          </a:solidFill>
                          <a:latin typeface="楷体" panose="02010609060101010101" charset="-122"/>
                          <a:ea typeface="楷体" panose="02010609060101010101" charset="-122"/>
                        </a:rPr>
                        <a:t>（</a:t>
                      </a:r>
                      <a:r>
                        <a:rPr lang="en-US" altLang="zh-CN" sz="2400" b="1">
                          <a:solidFill>
                            <a:srgbClr val="FF0000"/>
                          </a:solidFill>
                          <a:latin typeface="楷体" panose="02010609060101010101" charset="-122"/>
                          <a:ea typeface="楷体" panose="02010609060101010101" charset="-122"/>
                        </a:rPr>
                        <a:t>2</a:t>
                      </a:r>
                      <a:r>
                        <a:rPr lang="zh-CN" altLang="en-US" sz="2400" b="1">
                          <a:solidFill>
                            <a:srgbClr val="FF0000"/>
                          </a:solidFill>
                          <a:latin typeface="楷体" panose="02010609060101010101" charset="-122"/>
                          <a:ea typeface="楷体" panose="02010609060101010101" charset="-122"/>
                        </a:rPr>
                        <a:t>）“类体”必须是客观存在着的具体事例，决不能随意虚构和设喻，即一定要有真实性(已知性)的特点</a:t>
                      </a:r>
                      <a:endParaRPr lang="zh-CN" altLang="en-US" sz="2400" b="1">
                        <a:solidFill>
                          <a:srgbClr val="FF0000"/>
                        </a:solidFill>
                        <a:latin typeface="楷体" panose="02010609060101010101" charset="-122"/>
                        <a:ea typeface="楷体" panose="02010609060101010101" charset="-122"/>
                      </a:endParaRPr>
                    </a:p>
                  </a:txBody>
                  <a:tcPr/>
                </a:tc>
              </a:tr>
              <a:tr h="777240">
                <a:tc>
                  <a:txBody>
                    <a:bodyPr/>
                    <a:p>
                      <a:pPr>
                        <a:buNone/>
                      </a:pPr>
                      <a:r>
                        <a:rPr lang="zh-CN" altLang="en-US" sz="2400" b="1">
                          <a:latin typeface="楷体" panose="02010609060101010101" charset="-122"/>
                          <a:ea typeface="楷体" panose="02010609060101010101" charset="-122"/>
                        </a:rPr>
                        <a:t>效果</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latin typeface="楷体" panose="02010609060101010101" charset="-122"/>
                          <a:ea typeface="楷体" panose="02010609060101010101" charset="-122"/>
                        </a:rPr>
                        <a:t>形象和具体化</a:t>
                      </a:r>
                      <a:endParaRPr lang="zh-CN" altLang="en-US" sz="2400" b="1">
                        <a:latin typeface="楷体" panose="02010609060101010101" charset="-122"/>
                        <a:ea typeface="楷体" panose="02010609060101010101" charset="-122"/>
                      </a:endParaRPr>
                    </a:p>
                  </a:txBody>
                  <a:tcPr/>
                </a:tc>
                <a:tc>
                  <a:txBody>
                    <a:bodyPr/>
                    <a:p>
                      <a:pPr>
                        <a:buNone/>
                      </a:pPr>
                      <a:r>
                        <a:rPr lang="zh-CN" altLang="en-US" sz="2400" b="1">
                          <a:latin typeface="楷体" panose="02010609060101010101" charset="-122"/>
                          <a:ea typeface="楷体" panose="02010609060101010101" charset="-122"/>
                        </a:rPr>
                        <a:t>严密性与逻辑性</a:t>
                      </a:r>
                      <a:endParaRPr lang="zh-CN" altLang="en-US" sz="2400" b="1">
                        <a:latin typeface="楷体" panose="02010609060101010101" charset="-122"/>
                        <a:ea typeface="楷体" panose="02010609060101010101" charset="-122"/>
                      </a:endParaRPr>
                    </a:p>
                  </a:txBody>
                  <a:tcPr/>
                </a:tc>
              </a:tr>
            </a:tbl>
          </a:graphicData>
        </a:graphic>
      </p:graphicFrame>
      <p:sp>
        <p:nvSpPr>
          <p:cNvPr id="3" name="文本框 2"/>
          <p:cNvSpPr txBox="1"/>
          <p:nvPr/>
        </p:nvSpPr>
        <p:spPr>
          <a:xfrm>
            <a:off x="1030605" y="60325"/>
            <a:ext cx="10299700" cy="706755"/>
          </a:xfrm>
          <a:prstGeom prst="rect">
            <a:avLst/>
          </a:prstGeom>
          <a:noFill/>
        </p:spPr>
        <p:txBody>
          <a:bodyPr wrap="square" rtlCol="0">
            <a:spAutoFit/>
            <a:scene3d>
              <a:camera prst="orthographicFront"/>
              <a:lightRig rig="threePt" dir="t"/>
            </a:scene3d>
          </a:bodyPr>
          <a:p>
            <a:pPr algn="l"/>
            <a:r>
              <a:rPr lang="zh-CN" altLang="en-US" sz="4000" dirty="0">
                <a:solidFill>
                  <a:schemeClr val="tx1"/>
                </a:solidFill>
                <a:effectLst>
                  <a:outerShdw blurRad="38100" dist="19050" dir="2700000" algn="tl" rotWithShape="0">
                    <a:schemeClr val="dk1">
                      <a:alpha val="40000"/>
                    </a:schemeClr>
                  </a:outerShdw>
                </a:effectLst>
                <a:latin typeface="汉仪雅酷黑 65W" panose="020B0604020202020204" charset="-122"/>
                <a:ea typeface="汉仪雅酷黑 65W" panose="020B0604020202020204" charset="-122"/>
                <a:cs typeface="汉仪雅酷黑 65W" panose="020B0604020202020204" charset="-122"/>
                <a:sym typeface="汉仪中圆简" panose="02010600000101010101" charset="-122"/>
              </a:rPr>
              <a:t>知识回扣</a:t>
            </a:r>
            <a:r>
              <a:rPr lang="en-US" altLang="zh-CN" sz="4000" dirty="0">
                <a:solidFill>
                  <a:schemeClr val="tx1"/>
                </a:solidFill>
                <a:effectLst>
                  <a:outerShdw blurRad="38100" dist="19050" dir="2700000" algn="tl" rotWithShape="0">
                    <a:schemeClr val="dk1">
                      <a:alpha val="40000"/>
                    </a:schemeClr>
                  </a:outerShdw>
                </a:effectLst>
                <a:latin typeface="汉仪雅酷黑 65W" panose="020B0604020202020204" charset="-122"/>
                <a:ea typeface="汉仪雅酷黑 65W" panose="020B0604020202020204" charset="-122"/>
                <a:cs typeface="汉仪雅酷黑 65W" panose="020B0604020202020204" charset="-122"/>
                <a:sym typeface="汉仪中圆简" panose="02010600000101010101" charset="-122"/>
              </a:rPr>
              <a:t>——</a:t>
            </a:r>
            <a:r>
              <a:rPr lang="zh-CN" altLang="en-US" sz="4000" dirty="0">
                <a:solidFill>
                  <a:schemeClr val="tx1"/>
                </a:solidFill>
                <a:effectLst>
                  <a:outerShdw blurRad="38100" dist="19050" dir="2700000" algn="tl" rotWithShape="0">
                    <a:schemeClr val="dk1">
                      <a:alpha val="40000"/>
                    </a:schemeClr>
                  </a:outerShdw>
                </a:effectLst>
                <a:latin typeface="汉仪雅酷黑 65W" panose="020B0604020202020204" charset="-122"/>
                <a:ea typeface="汉仪雅酷黑 65W" panose="020B0604020202020204" charset="-122"/>
                <a:cs typeface="汉仪雅酷黑 65W" panose="020B0604020202020204" charset="-122"/>
                <a:sym typeface="汉仪中圆简" panose="02010600000101010101" charset="-122"/>
              </a:rPr>
              <a:t>比喻论证与类比论证的区别</a:t>
            </a:r>
            <a:endParaRPr lang="zh-CN" altLang="en-US" sz="4000" dirty="0">
              <a:solidFill>
                <a:schemeClr val="tx1"/>
              </a:solidFill>
              <a:effectLst>
                <a:outerShdw blurRad="38100" dist="19050" dir="2700000" algn="tl" rotWithShape="0">
                  <a:schemeClr val="dk1">
                    <a:alpha val="40000"/>
                  </a:schemeClr>
                </a:outerShdw>
              </a:effectLst>
              <a:latin typeface="汉仪雅酷黑 65W" panose="020B0604020202020204" charset="-122"/>
              <a:ea typeface="汉仪雅酷黑 65W" panose="020B0604020202020204" charset="-122"/>
              <a:cs typeface="汉仪雅酷黑 65W" panose="020B0604020202020204" charset="-122"/>
              <a:sym typeface="汉仪中圆简" panose="0201060000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323850" y="57785"/>
            <a:ext cx="11247755" cy="706755"/>
          </a:xfrm>
          <a:prstGeom prst="rect">
            <a:avLst/>
          </a:prstGeom>
          <a:noFill/>
          <a:ln w="9525">
            <a:solidFill>
              <a:schemeClr val="accent1"/>
            </a:solidFill>
          </a:ln>
        </p:spPr>
        <p:txBody>
          <a:bodyPr wrap="square">
            <a:spAutoFit/>
          </a:bodyPr>
          <a:p>
            <a:pPr indent="0" algn="just"/>
            <a:r>
              <a:rPr lang="en-US" altLang="zh-CN" sz="2000" b="1">
                <a:latin typeface="宋体" panose="02010600030101010101" pitchFamily="2" charset="-122"/>
                <a:cs typeface="宋体" panose="02010600030101010101" pitchFamily="2" charset="-122"/>
              </a:rPr>
              <a:t>5.</a:t>
            </a:r>
            <a:r>
              <a:rPr lang="zh-CN" sz="2000" b="1">
                <a:latin typeface="宋体" panose="02010600030101010101" pitchFamily="2" charset="-122"/>
                <a:cs typeface="宋体" panose="02010600030101010101" pitchFamily="2" charset="-122"/>
              </a:rPr>
              <a:t>有同学表示，自己非常喜欢看根据文学名著改编的电视剧，但并不喜欢读原著，因为图像比语言文字更有意思。请你根据材料劝说他多读原著，列出要点即可。（4分）</a:t>
            </a:r>
            <a:endParaRPr lang="zh-CN" sz="2000" b="1">
              <a:latin typeface="宋体" panose="02010600030101010101" pitchFamily="2" charset="-122"/>
              <a:cs typeface="宋体" panose="02010600030101010101" pitchFamily="2" charset="-122"/>
            </a:endParaRPr>
          </a:p>
        </p:txBody>
      </p:sp>
      <p:sp>
        <p:nvSpPr>
          <p:cNvPr id="5" name="文本框 4"/>
          <p:cNvSpPr txBox="1"/>
          <p:nvPr>
            <p:custDataLst>
              <p:tags r:id="rId2"/>
            </p:custDataLst>
          </p:nvPr>
        </p:nvSpPr>
        <p:spPr>
          <a:xfrm>
            <a:off x="323850" y="852170"/>
            <a:ext cx="11247755" cy="1198880"/>
          </a:xfrm>
          <a:prstGeom prst="rect">
            <a:avLst/>
          </a:prstGeom>
          <a:noFill/>
          <a:ln w="9525">
            <a:solidFill>
              <a:schemeClr val="accent1"/>
            </a:solidFill>
          </a:ln>
        </p:spPr>
        <p:txBody>
          <a:bodyPr wrap="square">
            <a:spAutoFit/>
          </a:bodyPr>
          <a:p>
            <a:pPr indent="0" algn="just"/>
            <a:r>
              <a:rPr lang="zh-CN" sz="2400" b="1">
                <a:solidFill>
                  <a:srgbClr val="C00000"/>
                </a:solidFill>
                <a:latin typeface="宋体" panose="02010600030101010101" pitchFamily="2" charset="-122"/>
                <a:cs typeface="宋体" panose="02010600030101010101" pitchFamily="2" charset="-122"/>
              </a:rPr>
              <a:t>【参考答案】①文学借鉴图像的叙事策略，同样能带给读者强烈的在场体验和具象的画面感。②文学在揭示心理、洞察本质方面优势明显，在阅读原著之后再观看电视剧，能获得更深的理解和更美妙的体验。</a:t>
            </a:r>
            <a:endParaRPr lang="zh-CN" sz="2400" b="1">
              <a:solidFill>
                <a:srgbClr val="C00000"/>
              </a:solidFill>
              <a:latin typeface="宋体" panose="02010600030101010101" pitchFamily="2" charset="-122"/>
              <a:cs typeface="宋体" panose="02010600030101010101" pitchFamily="2" charset="-122"/>
            </a:endParaRPr>
          </a:p>
        </p:txBody>
      </p:sp>
      <p:sp>
        <p:nvSpPr>
          <p:cNvPr id="6" name="文本框 5"/>
          <p:cNvSpPr txBox="1"/>
          <p:nvPr>
            <p:custDataLst>
              <p:tags r:id="rId3"/>
            </p:custDataLst>
          </p:nvPr>
        </p:nvSpPr>
        <p:spPr>
          <a:xfrm>
            <a:off x="209550" y="2138680"/>
            <a:ext cx="11799570" cy="4154170"/>
          </a:xfrm>
          <a:prstGeom prst="rect">
            <a:avLst/>
          </a:prstGeom>
          <a:noFill/>
          <a:ln w="9525">
            <a:solidFill>
              <a:schemeClr val="accent1"/>
            </a:solidFill>
          </a:ln>
        </p:spPr>
        <p:txBody>
          <a:bodyPr wrap="square">
            <a:spAutoFit/>
            <a:scene3d>
              <a:camera prst="orthographicFront"/>
              <a:lightRig rig="threePt" dir="t"/>
            </a:scene3d>
          </a:bodyPr>
          <a:p>
            <a:pPr indent="0" algn="just"/>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第一点</a:t>
            </a:r>
            <a:r>
              <a:rPr lang="en-US" alt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2</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分，答出文字的叙事策略优势得1分，答出对应的表达效果得1分。</a:t>
            </a:r>
            <a:endPar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endParaRPr>
          </a:p>
          <a:p>
            <a:pPr indent="0" algn="just"/>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具体细则如下：①答出</a:t>
            </a:r>
            <a:r>
              <a:rPr lang="zh-CN" sz="2400" b="1">
                <a:solidFill>
                  <a:srgbClr val="C00000"/>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“文学借鉴图像的叙事策略”</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得1分。答为“</a:t>
            </a:r>
            <a:r>
              <a:rPr lang="zh-CN" sz="2400" b="1">
                <a:solidFill>
                  <a:srgbClr val="C00000"/>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借助语词来营造场景画面和故事三维空间”</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或“</a:t>
            </a:r>
            <a:r>
              <a:rPr lang="zh-CN" sz="2400" b="1">
                <a:solidFill>
                  <a:srgbClr val="C00000"/>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利用颜色、形状等造型艺术的表现媒介</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”得1分。</a:t>
            </a:r>
            <a:r>
              <a:rPr lang="zh-CN" sz="2400" b="1" u="sng">
                <a:solidFill>
                  <a:schemeClr val="tx1"/>
                </a:solidFill>
                <a:effectLst>
                  <a:outerShdw blurRad="38100" dist="19050" dir="2700000" algn="tl" rotWithShape="0">
                    <a:schemeClr val="dk1">
                      <a:alpha val="40000"/>
                    </a:schemeClr>
                  </a:outerShdw>
                </a:effectLst>
                <a:uFill>
                  <a:solidFill>
                    <a:srgbClr val="FF0000"/>
                  </a:solidFill>
                </a:uFill>
                <a:latin typeface="宋体" panose="02010600030101010101" pitchFamily="2" charset="-122"/>
                <a:cs typeface="宋体" panose="02010600030101010101" pitchFamily="2" charset="-122"/>
              </a:rPr>
              <a:t>但答“语词叙事上的时间性”不给分</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a:t>
            </a:r>
            <a:r>
              <a:rPr lang="zh-CN" sz="2400" b="1" u="sng">
                <a:solidFill>
                  <a:schemeClr val="tx1"/>
                </a:solidFill>
                <a:effectLst>
                  <a:outerShdw blurRad="38100" dist="19050" dir="2700000" algn="tl" rotWithShape="0">
                    <a:schemeClr val="dk1">
                      <a:alpha val="40000"/>
                    </a:schemeClr>
                  </a:outerShdw>
                </a:effectLst>
                <a:uFill>
                  <a:solidFill>
                    <a:srgbClr val="FF0000"/>
                  </a:solidFill>
                </a:uFill>
                <a:latin typeface="宋体" panose="02010600030101010101" pitchFamily="2" charset="-122"/>
                <a:cs typeface="宋体" panose="02010600030101010101" pitchFamily="2" charset="-122"/>
              </a:rPr>
              <a:t>因为“时间性”本身就是文字需要打破的局限性，不是相较于图像的优点</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a:t>
            </a:r>
            <a:endPar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endParaRPr>
          </a:p>
          <a:p>
            <a:pPr indent="0" algn="just"/>
            <a:r>
              <a:rPr lang="en-US" alt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 </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②答出“带给读者强烈的在场体验”</a:t>
            </a:r>
            <a:r>
              <a:rPr lang="zh-CN" sz="2400" b="1">
                <a:solidFill>
                  <a:schemeClr val="tx1"/>
                </a:solidFill>
                <a:effectLst>
                  <a:outerShdw blurRad="38100" dist="19050" dir="2700000" algn="tl" rotWithShape="0">
                    <a:schemeClr val="dk1">
                      <a:alpha val="40000"/>
                    </a:schemeClr>
                  </a:outerShdw>
                </a:effectLst>
                <a:highlight>
                  <a:srgbClr val="FFFF00"/>
                </a:highlight>
                <a:uFillTx/>
                <a:latin typeface="宋体" panose="02010600030101010101" pitchFamily="2" charset="-122"/>
                <a:cs typeface="宋体" panose="02010600030101010101" pitchFamily="2" charset="-122"/>
              </a:rPr>
              <a:t>或</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“带给读者具象的画面感”得1分，不重复得分。</a:t>
            </a:r>
            <a:endPar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endParaRPr>
          </a:p>
          <a:p>
            <a:pPr indent="0" algn="just"/>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第二点</a:t>
            </a:r>
            <a:r>
              <a:rPr lang="en-US" alt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2</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分，答出文字的内容表达优势得1分，答出对应的表达效果得1分。具体如下：</a:t>
            </a:r>
            <a:endPar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endParaRPr>
          </a:p>
          <a:p>
            <a:pPr indent="0" algn="just"/>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①答出“</a:t>
            </a:r>
            <a:r>
              <a:rPr lang="zh-CN" sz="2400" b="1">
                <a:solidFill>
                  <a:srgbClr val="C00000"/>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文学在揭示心理方面优势明显”</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或</a:t>
            </a:r>
            <a:r>
              <a:rPr lang="zh-CN" sz="2400" b="1">
                <a:solidFill>
                  <a:srgbClr val="C00000"/>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“文学在洞察本质方面优势明显”</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得1分，不重复得分。可答为“使非语言信息语言化”，可答为“在多义中找到核心”。</a:t>
            </a:r>
            <a:endPar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endParaRPr>
          </a:p>
          <a:p>
            <a:pPr indent="0" algn="just"/>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②答出</a:t>
            </a:r>
            <a:r>
              <a:rPr lang="zh-CN" sz="2400" b="1">
                <a:solidFill>
                  <a:srgbClr val="C00000"/>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“获得更深的理解和更美妙的体验”</a:t>
            </a:r>
            <a:r>
              <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rPr>
              <a:t>得1分。答为“语言帮助人们清除理解的障碍”或“透过语言解码去感受、理解、提升图像”也可得分。</a:t>
            </a:r>
            <a:endParaRPr lang="zh-CN" sz="2400" b="1">
              <a:solidFill>
                <a:schemeClr val="tx1"/>
              </a:solidFill>
              <a:effectLst>
                <a:outerShdw blurRad="38100" dist="19050" dir="2700000" algn="tl" rotWithShape="0">
                  <a:schemeClr val="dk1">
                    <a:alpha val="40000"/>
                  </a:schemeClr>
                </a:outerShdw>
              </a:effectLst>
              <a:uFillTx/>
              <a:latin typeface="宋体" panose="02010600030101010101" pitchFamily="2" charset="-122"/>
              <a:cs typeface="宋体" panose="02010600030101010101" pitchFamily="2" charset="-122"/>
            </a:endParaRPr>
          </a:p>
        </p:txBody>
      </p:sp>
      <p:sp>
        <p:nvSpPr>
          <p:cNvPr id="7" name="文本框 6"/>
          <p:cNvSpPr txBox="1"/>
          <p:nvPr>
            <p:custDataLst>
              <p:tags r:id="rId4"/>
            </p:custDataLst>
          </p:nvPr>
        </p:nvSpPr>
        <p:spPr>
          <a:xfrm>
            <a:off x="479425" y="6305550"/>
            <a:ext cx="11386820" cy="706755"/>
          </a:xfrm>
          <a:prstGeom prst="rect">
            <a:avLst/>
          </a:prstGeom>
          <a:noFill/>
        </p:spPr>
        <p:txBody>
          <a:bodyPr wrap="square" rtlCol="0" anchor="t">
            <a:spAutoFit/>
          </a:bodyPr>
          <a:p>
            <a:r>
              <a:rPr 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4</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4</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16</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3</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20</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2</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4</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人</a:t>
            </a:r>
            <a:r>
              <a:rPr lang="en-US" altLang="zh-CN"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1</a:t>
            </a:r>
            <a:r>
              <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rPr>
              <a:t>分</a:t>
            </a:r>
            <a:endParaRPr lang="zh-CN" altLang="en-US" sz="4000" dirty="0">
              <a:highlight>
                <a:srgbClr val="FFFF00"/>
              </a:highlight>
              <a:latin typeface="汉仪程行简" panose="00020600040101010101" charset="-122"/>
              <a:ea typeface="汉仪程行简" panose="00020600040101010101" charset="-122"/>
              <a:cs typeface="汉仪程行简" panose="00020600040101010101" charset="-122"/>
              <a:sym typeface="+mn-ea"/>
            </a:endParaRPr>
          </a:p>
        </p:txBody>
      </p:sp>
      <p:sp>
        <p:nvSpPr>
          <p:cNvPr id="3" name="左弧形箭头 2"/>
          <p:cNvSpPr/>
          <p:nvPr/>
        </p:nvSpPr>
        <p:spPr>
          <a:xfrm>
            <a:off x="2153920" y="5080635"/>
            <a:ext cx="705485" cy="4362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 name="左弧形箭头 7"/>
          <p:cNvSpPr/>
          <p:nvPr/>
        </p:nvSpPr>
        <p:spPr>
          <a:xfrm>
            <a:off x="6613525" y="5080635"/>
            <a:ext cx="836930" cy="43561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UNIT_PLACING_PICTURE_USER_VIEWPORT" val="{&quot;height&quot;:7569,&quot;width&quot;:6750}"/>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AS_UNIQUEID" val="182"/>
  <p:tag name="KSO_WM_UNIT_TABLE_BEAUTIFY" val="smartTable{217587d3-4f4a-4fab-a302-b97d57965d2e}"/>
  <p:tag name="TABLE_ENDDRAG_ORIGIN_RECT" val="887*423"/>
  <p:tag name="TABLE_ENDDRAG_RECT" val="32*89*887*423"/>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6.xml><?xml version="1.0" encoding="utf-8"?>
<p:tagLst xmlns:p="http://schemas.openxmlformats.org/presentationml/2006/main">
  <p:tag name="COMMONDATA" val="eyJoZGlkIjoiZDE3Yjg5NTU4OTY1ODU4NTk1OGQ0ZjJkMTVjYTVhODg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PLACING_PICTURE_USER_VIEWPORT" val="{&quot;height&quot;:8212,&quot;width&quot;:16986}"/>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TABLE_BEAUTIFY" val="smartTable{1c14b3d2-c9b4-4619-a90b-6d779af6060f}"/>
  <p:tag name="TABLE_ENDDRAG_ORIGIN_RECT" val="863*323"/>
  <p:tag name="TABLE_ENDDRAG_RECT" val="49*71*863*323"/>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I5MTEwMTc1NDMwIiwKCSJHcm91cElkIiA6ICIxNTI5NDIzMTEiLAoJIkltYWdlIiA6ICJpVkJPUncwS0dnb0FBQUFOU1VoRVVnQUFDT0FBQUFMTkNBWUFBQUNNUTR4bEFBQUFDWEJJV1hNQUFBc1RBQUFMRXdFQW1wd1lBQUFnQUVsRVFWUjRuT3pkZDFSVTE5b0c4R2RvZ2pUQmdxaUlnZzFiVkZTd1I0bGRWS3l4SjVaWW9xS0pMU2dJRWl2MnhtYzM5Z0pTQkxHaGtXZ1VHeXBpaXlDS05GR0tJTkxuKzRNMTV6Sk1ZWEF3NXVZK3Y3V3l3cHl6ejVrOTdRekpmbmhma1Znc0ZvT0lpSWlJaUlpSWlJaUlpSWlJaUlpSWlENkp4cGVlQUJFUkVSRVJFUkVSRVJFUkVSRVJFUkhSZnpNR2NJaUlpSWlJaUlpSWlJaUlpSWlJaUlpSTFNQUFEaEVSRVJFUkVSRVJFUkVSRVJFUkVSR1JHaGpBSVNJaUlpSWlJaUlpSWlJaUlpSWlJaUpTQXdNNFJFUkVSRVJFUkVSRVJFUkVSRVJFUkVScVlBQ0hpSWlJaUlpSWlJaUlpSWlJaUlpSWlFZ05ET0FRRVJFUkVSRVJFUkVSRVJFUkVSRVJFYW1CQVJ3aUlpSWlJaUlpSWlJaUlpSWlJaUlpSWpVd2dFTkVSRVJFUkVSRVJFUkVSRVJFUkVSRXBBWUdjSWlJaUlpSWlJaUlpSWlJaUlpSWlJaUkxTUFBRGhFUkVSRVJFUkVSRVJFUkVSRVJFUkdSR2hqQUlTSWlJaUlpSWlJaUlpSWlJaUlpSWlKU0F3TTRSRVJFUkVSRVJFUkVSRVJFUkVSRVJFUnFZQUNIaUlpSWlJaUlpSWlJaUlpSWlJaUlpRWdORE9BUUVSRVJFUkVSRVJFUkVSRVJFUkVSRWFtQkFSd2lJaUlpSWlJaUlpSWlJaUlpSWlJaUlqVXdnRU5FUkVSRVJFUkVSRVJFUkVSRVJFUkVwQVlHY0lpSWlJaUlpSWlJaUlpSWlJaUlpSWlJMU1BQURoRVJFUkVSRVJFUkVSRVJFUkVSRVJHUkdoakFJU0lpSWlJaUlpSWlJaUlpSWlJaUlpSlNBd000UkVSRVJFUkVSRVJFUkVSRVJFUkVSRVJxWUFDSGlJaUlpSWlJaUlpSWlJaUlpSWlJaUVnTkRPQVFFUkVSRVJFUkVSRVJFUkVSRVJFUkVhbUJBUndpSWlJaUlpSWlJaUlpSWlJaUlpSWlJalV3Z0VORVJFUkVSRVJFUkVSRVJFUkVSRVJFcEFZR2NJaUlpSWlJaUlpSWlJaUlpSWlJaUlpSTFNQUFEaEVSRVJFUkVSRVJFUkVSRVJFUkVSR1JHaGpBSVNJaUlpSWlJaUlpSWlJaUlpSWlJaUpTQXdNNFJFUkVSRVJFUkVSRVJFUkVSRVJFUkVScVlBQ0hpSWlJaUlpSWlJaUlpSWlJaUlpSWlFZ05ET0FRRVJFUkVSRVJFUkVSRVJFUkVSRVJFYW1CQVJ3aUlpSWlJaUlpSWlJaUlpSWlJaUlpSWpVd2dFTkVSRVJFUkVSRVJFUkVSRVJFUkVSRXBBWUdjSWlJaUlpSWlJaUlpSWlJaUlpSWlJaUkxTUFBRGhFUkVSRVJFUkVSRVJFUkVSRVJFUkdSR2hqQUlTSWlJaUlpSWlJaUlpSWlJaUlpSWlKU0F3TTRSRVJFUkVSRVJFUkVSRVJFUkVSRVJFUnFZQUNIaUlpSWlJaUlpSWlJaUlpSWlJaUlpRWdORE9BUUVSRVJFUkVSRVJFUkVSRVJFUkVSRWFtQkFSd2lJaUlpSWlJaUlpSWlJaUlpSWlJaUlqVXdnRU5FUkVSRVJFUkVSRVJFUkVSRVJFUkVwQVlHY0lpSWlJaUlpSWlJaUlpSWlJaUlpSWlJMU1BQURoRVJFUkVSRVJFUkVSRVJFUkVSRVJHUkdoakFJU0lpSWlJaUlpSWlJaUlpSWlJaUlpSlNBd000UkVSRVJFUkVSRVJFUkVSRVJFUkVSRVJxWUFDSGlJaUlpSWlJaUlpSWlJaUlpSWlJaUVnTkRPQVFFUkVSRVJFUkVSRVJFUkVSRVJFUkVhbUJBUndpSWlJaUlpSWlJaUlpSWlJaUlpSWlJalV3Z0VORVJFUkVSRVJFUkVSRVJFUkVSRVJFcEFZR2NJaUlpSWlJaUlpSWlJaUlpSWlJaUlpSTFNQUFEaEVSRVJFUkVSRVJFUkVSRVJFUkVSR1JHaGpBSVNJaUlpSWlJaUlpSWlJaUlpSWlJaUpTQXdNNFJFUkVSRVJFUkVSRVJFUkVSRVJFUkVScVlBQ0hpSWlJaUlpSWlJaUlpSWlJaUlpSWlFZ05ET0FRRVJFUkVSRVJFUkVSRVJFUkVSRVJFYWxCNjB0UGdJaUlpSWorWFhJTHN2SG5xeE40bW5JTnFSOFRrRitZODZXblJIOERiVTFkbU9yVlF1UHFuZEN4N2doVTBxcjhwYWRFOUZrVUZCUkFTNHYvS1UxRVJFUkVSRVJFUkVUU1JHS3hXUHlsSjBGRVJFUkUvdzR4cVhkeCt2RmFXRmR0aDlhMStxQzZmajNvYU9wOTZXblIzeUN2OENOU1BzUWlJdUVzb3QvZGdxUE5QRmladHZuUzAvckh5ODdPeG9jUEgxQzllbldWeG4vNDhBSFoyZGtLeDMvNDhBRVpHUm1vVmF1V1N1ZExTRWlBb2FFaERBME5WWjd6UDhXN2QrK1FtSmlJNXMyYkt4eVRucDZPbHk5ZjRxdXZ2bExwbk9mT25jUE5temN4YTlZc1ZLbFNSV2Iva3lkUHNHelpNa3lhTkFrT0RnNmZORzlmWDE5VXFWSUZQWHIwZ0VnaytxUnpsSmFWbFlXRWhBUllXMXREVTFOVDdmTXRYcndZaVltSjJMdDNid1hNN3Avcmh4OStnSUdCQWRhdlh5OXMrK3V2ditEcjY0dHAwNmJKZlE4QXdQdjM3MUZZV0FnVEV4T2w1NCtJaU1ERml4Y3hkKzdjZjN4b0t5RWhBZnI2K2pBeU1rSmlZaUlNREF4Z1pHUWtNeTR3TUJCV1ZsWnlQM2VwcWFuNDQ0OC9ZRzl2RHpNenM3OWoyakt1WExrQ0xTMHRkT3JVU2RnV0V4T0Q0T0JnOU9yVkM0MGJOLzdzYzNqeTVBa1NFeFBSdlh2M01zZkd4TVFnUER3Y28wYU5LdmY5aU1WaVpHZG5RMTlmWDlqMjVzMGJCQWNIWThLRUNkRFFrQzE2L2VyVks5U3RXN2ZjOTFXUnpwOC9EMzE5ZmFuWDZOL2k1Y3VYZVBqd0licDE2d1lEQXdNQXhhSE5nd2NQd3NyS0N0MjZkVlA3UHNwN2ZjN0t5c0xKa3ljeGR1eFlhR3RyQzlzek1qS3dkdTFhakJrekJrMmFOSkU1NXRkZmY4WElrU1BSdW5WcmhlYytjdVFJdnZycUt6UnIxa3htMzVzM2J4QWFHb3B1M2JxcC9EdEphY25KeWZEeDhjR3dZY1BLZFUwUmk4VTRlL1lzSEJ3Y29LT2o4MG4zclVoS1NnclMwdEpnYVdtSlNwVXFWZWk1VTFOVHNYUG5UZ3dmUGh6VzF0WXFIU1A1dmMvTXpBeloyZG5Jek15RXVibDVoZjErUVVSRVJFUkU1ZmZQL2o5QVJFUkVSUFJmSXliMUx2d2ZyY2FRWmk2b1o2TGFZamY5ZStobzZxRzJrUTFxRzlrZ051MCtUa1d0Z0ZQVGhhalBFSTVTUGo0K09IandJQzVjdUtEUytFT0hEc0hIeDBmaCtIUG56c0hiMjF2bDgwMllNQUhqeG8zRCtQSGpWWjd6UDhXVksxZktmS3hCUVVFSURBekV3WU1IVlZvb0N3d01SRlpXRm95TmplWHVyMSsvUGdCZzU4NmQ2TkNoQXlwWExsK2xwOXpjWE96ZnZ4L1cxdGFmSE9DUjUrN2R1L0QwOUlTUGo0L0N1WmRIWW1JaTR1TGl5blZNUmtZRzNyOS8vMG4zWjJSa1ZDSHpMcS9YcjEvRDFOUlVhdHZ6NTg5eDVjb1YzTHg1RS9QbXpVUEhqaDJsOWhjVUZNRFoyUmttSmlidzh2SlNHbmg2OWVvVnpwOC9EMmRuNXpMbjByTm56MDk3RUFCV3IxNk5ObTArL1ZvYkdSbUpuMzc2Q1c1dWJ0RFcxb2FycXl0V3JWb0ZXMXRibWJGYnQyN0ZrQ0ZENUFadzR1UGpzWFhyVnBpYm15dGRMRDkyN0JqMjdObnp5Zk9WS1AzWkY0dkYyTEZqQjJ4c2JJUndSMlptSnBZdVhZcktsU3RqL1BqeHlNcktFc1pyYUdqSWZJYlQwOU54NmRJbGxlY3daTWdRbVcyblQ1L0crZlBuVlFyZytQcjY0dno1ODdDd3NFRG56cDFWdmw4QThQVDBSR0ppSXRhdlh3ODl2ZUt3ODVNblQzRGt5QkZvYW1yS1hOZHYzYnFGeFlzWFk5Q2dRZmp4eHgvTGRWOFZ5Y3ZMQ3hZV0Zpb0hjS0tqb3hFZEhhM1dmVnBaV2FGQmd3YjQrUEdqd2pISGpoM0RrU05IeWp6WDZOR2o4ZjMzMzh2ZEZ4Z1lpTURBUURSdjNsd0k0SWhFSWh3NWNnUmR1M1pGdDI3ZGtKQ1FnSlVyVjJMR2pCbXdzYkVwOTJNcDcvWDUvdjM3T0hyMEtHSmlZckIwNlZJaERLaXRyWTNFeEVRc1diSUVXN1pzZ2JtNXVYRE1uajE3Y09mT0hUUnYzbHhoQU9mWnMyZll0MjhmaGc0ZEtqZUFFeFlXaHIxNzk2SkpreWFmSE1CNS9mbzEvUDM5RVJzYkN5OHZMNVdQZS9Ub0VUWnMySUJMbHk3QjA5TVR1cnE2U0U1T3h2Mzc5MVUrUjY5ZXZXUzJaV2RudzluWkdTa3BLWEIzZHhmZXc2bXBxVXJQcGFtcENXTmpZMlJtWnFLb3FFamh1T1RrWklTR2hxSjkrL2FvVnEyYTBuTWFHUmxCSkJJaEtTa0owNlpOdy96NTgxR3paazM4L1BQUFVuTWpJaUlpSXFLL0h3TTRSRVJFUktTMjNJSnNuSDY4RmtPYnVjQ1M0WnYvZWZWTXZzS1FaaTRJZUxRYTAreDJzeDNWWjVhZm40L3M3R3laQUVOdWJpNktpb3FFaGRtNHVEaFlXRmg4aVNuK0xlUXRTTFp1M1JvblRweEFlSGk0RUo0cHFlVHo4ZVRKRXp4NzlneXpaczJDU0NSQ1hGd2NKazZjcVBEK0JnMGFKTE90ck9EVDlldlhrWk9UZzJIRGhpa2RWMXB1Ymk2ZVBIbWljUC9MbHk4QkFGRlJVVkxWTUVwVHRSTFFwemg1OGlTT0h6LytTY2VPSERrU2t5ZFBydUFabFUxZU83RytmZnVpZnYzNjhQRHd3TktsUzdGaXhRcTBhOWRPMksrbHBRVkhSMGQ0ZTN0ajkrN2RtRHAxYW9YTXBXUTFpeU5IanFCMjdkcHlxMlVrSnljaklDQUE0ZUhoME5QVGc0T0RnOHFWRWhUeDhmRkJ6Wm8xMGJselp5eFlzQUQxNnRXVEc3NEJpa011aWlvckZCWVdBb0RjeWl2eWxBNG1GUlVWNGYzNzl3b3JEMG5jdm4wYjE2NWRrOW4rK1BGanBLU2tZTmFzV1FDS1B6ZExsaXhCVWxJU0FNaDg3a3hNVEhEaXhBbXBiVy9ldklHM3Q3ZEs4d2VLQXppblRwMkN0YlgxSjMyK0prMmFoTEN3TVB6Zi8vMGYyclZyVjY2S0d2MzY5Y1BpeFl1eGF0VXF1THU3UXlRU29XdlhydWphdFN1T0hEbUNEaDA2b0dIRGhnQ0tyNDhyVnF5QW5wNGV2dm5tbTNMUDgwdTZkdTBhRGg0OHFOWTVSbzhlalFZTkdtRGd3SUVLeDBqZUh6Lzg4SVBDTVR0MzdsUzRMejgvSDVjdVhVTHo1czFoYVdrcGJOZlUxSVNtcHFZUXZCQ0x4WGovL2oxKyt1a256Smt6QjcxNzl5N3Z3eW1YVHAwNlljcVVLZGk1Y3lmV3JGbURYMzc1QlNLUkNKVXJWNGFIaHdkbXpKZ0JOemMzYk51MkRUbzZPb2lNakVSd2NEQTZkKzZNTVdQR0tEenZ1WFBuSUJLSjVINFhBc1VCbktwVnE2SlZxMVpLNTZjc1RGU2pSZzIwYU5FQ1VWRlJ1SG56cGxSSXFMU1MzK2ZObWpYREw3LzhnbFdyVm1ISmtpVll2bnc1bmo1OVdxNFFqN3dBenA0OWUvRCsvWHYwN3QwYnYvNzZLOXpjM05DaFF3ZU1IRGxTNmJuTXpNeHc2TkFoakJzM0RoOCtmQ2p6dmxldVhGbm1HRDgvUHhnWUdNRGEyaHF0V3JXQ3I2OHZkdXpZZ1lZTkc4TEh4NGNCSENJaUlpS2lMNGdCSENJaUlpSlMyNSt2VHNDNmFqdUdiMGhReitRcldGZHRoejlmblVCM3ErKys5SFQrMVZ4ZFhhR3Jxd3QzZDNlcDdaY3VYWUszdHplT0h6K09Cdzhld05YVkZVT0dETUdrU1pPazJsRDhXeWdMeTNoNmVzcmRYakl3NCt2ckMxTlRVL1RwMDBkcWpDcHRQaElURTdGNDhXS3BiZHUzYjRlZm41L2M4UjRlSGtyUDUrVGtoQmt6WmdpMzM3eDVnM256NXBVNWo2VkxseXJkcjJwbHBFOHhlZkprcVJDTnQ3YzNnb0tDRUJ3Y3JQUTRkU3EvcUNNL1B4OWlzVmh1NEtGSmt5Yll1blVyUWtKQzBMWnRXNW45UTRZTXdiMTc5K0RyNnd0YlcxdTBiZHNXMmRuWmVQZnVuZFM0dExRMEFNVlZIRXAvNWtxSDRTUzM4L1B6VVZoWWlBTUhEaUFpSWdLelpzMUN2WHIxRUJrWkNUOC9QMXk3ZGcwV0ZoYVlPWE1tdnZubW0zSlhZU290UGo0ZTE2OWZ4N1JwMC9EaXhRdmN1M2NQUC8zMGs5eXhrb0NOb25aYWt2MnF0a0ViTUdDQTFPMmpSNC9DMTljWDI3WnRVMW94SXlzclMyNEFKelEwRkZXcVZFRzdkdTN3OGVOSHVMbTVJVFkyRmhzM2JwUmF1QThQRDhmNjlldmg1T1FrYzQ1R2pSb0puNVBDd2tKTW5EZ1JZckVZdTNmdlZ0akt4dHZiR3dNSERwUWJ3SW1PanBhcXVpTlAyN1p0b2FHaGdZY1BIeXB0VlZiNi9HM2J0c1dZTVdOdzhPQkIzTGh4QXgwNmRBQUF6Smd4QTNmdTNNSE5temZSc0dGREZCVVZZZW5TcGNqUHo4ZktsU3YvbGpaY244T25YcjlLWG1NV0xWb2svTHhxMVNyWTI5dmo2NisvQnZDZklPUHc0Y01Wbmt0WkFPZml4WXZJeXNxU0cwalIwOU5EUVVFQkFLQjI3ZHJZdkhrelhGeGNzSGJ0V2lRbEpXSENoQW5sZWt6bE5YejRjTVRHeHVMQ2hRdm8zYnUzRUxDclhiczJmdjc1WjN6NDhBRTZPanJJeWNuQjJyVnIwYUJCQXl4YXRFaHUyQzRrSkFSQThlOFk1dWJtdUhmdkh1N2R1d2NBcUZldkhteHNiQkFYRjRmSGp4K2pjZVBHOFBIeGtUbUhtWmtadW5idENrRDVkM2RKcGI5alN5djkvdWpldlR2eTgvTng5ZXBWNU9Ua29HUEhqbkxuVXRyaHc0ZmxmbmYvOGNjZkNBd014SlFwVXpCaXhBaG9hbXBpMmJKbFdMWnNHVHc5UGJGMjdWcTBhZE1HUFhyMGtEcnUyTEZqUW5XNGd3Y1BLcTJBazVDUWdObXpaK09YWDM1UkdJS1VLQm0ySFRwMEtGeGRYUkVSRVlHaFE0ZGkxYXBWZVBMa2lVeHJNU0lpSWlJaStuc3dnRU5FUkVSRWFudWFjZzJPTnZJWDdPaC9WK3RhZlhENjhRWUdjRXFKaUlqQW8wZVBBQlMzZmdHS0Yzd2t4b3daZzRDQUFMbkhTdHB3U1BaWHExWU4zYnQzeDdwMTYvRDY5V3Vwc1pjdVhVTGJ0bTJocDZjSE96czd6Snc1RTk3ZTNvaU1qSVNibTV2U0ZqSC9aRk9tVEVGc2JLeHdXN0s0S2xsOGk0K1BoNnVySy9yMTZ5ZFY4V0x0MnJWNDhlSUZ2THk4WkVJTGNYRnhDQXNMd3c4Ly9BQnRiVzJwdjhoWHQycVFLdTJIU3RxMGFaUE1Obk56Y3h3NmRFaG1lMXBhR2xhc1dJRjM3OTRoTHk4UG1wcWE2TkdqQjhhTkc2ZHlGWktiTjIvQ3lNaEk2VUpkUVVFQnJsMjdocTVkdXlxc2ZsSmFlbm82VEV4TVZCcjd1U2tMK2NURXhDamQvOXR2dndrLzE2dFhEN3QyN1FJQXpKMDdGNU1uVDhhdVhidGdhMnVMOFBCd3JGaXhRdTQ1NUZYSlVSUW0wTmJXaG91TEM0WU1HUUp2YjI5TW16WU50V3JWUWtKQ0FqcDE2b1ExYTlaVWFDVWpYMTlmNk9ucG9VK2ZQdGkyYlJ1cVZLbWlzRUtLSkVDZ0tDU1NuNSt2ZEw4eUR4OCt4SUVEQjJCdWJvN0N3a0s1VlRHTWpZMWhaR1FrOS9pY25CeGN2SGdSZ3djUHh2djM3K0htNW9ibno1OWowYUpGVXVHYitQaDRiTisrSFE0T0R1amR1N2ZRT3NiQXdFQW1ZQk1jSEl5RWhBUXNYNzRjT2pvNlNFbEp3YTVkdXpCMDZGQ1ZReXpidDIvSGd3Y1BWQm9iRmhhbWRML2tQZlBtelJzaDdHVnJhd3V4V0l3cVZhcmc4ZVBId2xnWEZ4Y1lHaG9LMi9yMjdTdFVmSkpzcTFhdEdxcFhyNjdTM01yandZTUhlUFhxbGRJeFdWbFpDQW9LVXJpL2REaExJalUxVmFVS0loS2xyOThsVy8rdFdyVUtscGFXd3JaOSsvWkpqZjN0dDkvZzQrT0QwNmRQbDNrL1lyRVlKMCtlbEFxV2xLU25weWMxYjJOalk2eFpzd2FMRnk5VzJtcW9JcS9QenM3TytQcnJyMkZyYTR2bzZHaE1telpOYXYvNjlldWxicGQ4RFVwZXIwcU95OHJLa3JydDVPUUVHeHNiSVhqNTlPbFRQSDM2VkdZdTdkdTNsM3FlYkcxdDBhOWZQNFZ6VnlZb0tBZ1JFUkhDN1gzNzl1SElrU080Y09FQ2V2WHFKVlhKUnBWV2gvS0NkbzhmUDRhWGx4ZWFOMjh1QkxUbXpKbURyS3dzZUhoNFlQWHExYWhSb3dZTURRMWhiMjh2ZGV5SkV5ZUUxOWpRMEJBQWNQNzhlYVhWZUJSVndKay9mNzdjeWp4MmRuYW9VNmNPZkgxOTRlN3VqdDI3ZDhQSHh3ZExsaXdwOC9FU0VSRVJFVkhGWXdDSGlJaUlpTlNXK2pFQjFmWHJmZWxwMEQ5TWRmMTZTUHVZOEtXbjhZOFRGUldGd01CQUFFQm1aaVlBU0FWdXhvd1pnNjFidHlvOWgyUi95NVl0c1h6NWNtemJ0ZzErZm42b1hiczJnT0kyTmZmdjM1ZGF4Qms0Y0NBYU5td0lkM2QzM0w1OUcvMzc5Ni9ReDZVdVphMXRTaG83ZGl3eU16TVJFUkdCc0xBd21ZQkw3ZHExMGJoeFkrelpzd2UydHJhb1g3OCtrcEtTY1BIaVJYei8vZmR5SzRZY09uUUlKaVltR0RCZ0FHN2R1b1VsUzVaZyt2VHBBSUNVbEpReTV5U3BkQ0tQb29Wa1JlUUZjTFMwdEdRQ1UvZnYzOGVxVmF1Z3I2K1BxVk9uWXN1V0xYQnhjY0c2ZGV1UWxKU0VlZlBtS2EwaUFoUS81NXMzYjBaZVhoNk9IajJxc0hLSnI2OHZkdS9lamNXTEZ3dlZJaVJpWTJNeFpjb1VoZmVoU29XYjQ4ZVBDKzJyUGtlVm51KysrMDVtVzNwNk92ejkvV0ZoWVFFSEJ3ZUVoWVVoSmlaRzdsaUprcTJSVEV4TTRPbnBDUXNMQzZuM3JhUXRDRkQ4dWQ2NmRTdUNnNE9GUmQyZ29DQzVyN0d5NTBrU1Jna0xDNU1iMG5CMmRpNzMrd3dvdnY2Y1AzOGVqbzZPeU0zTnhlWExsekZxMUNpRkZiTHk4dklBeUYrZ0JvQ1BIejhDVUwwRmxjVHIxNi9oNGVHQmdvSUNwYTNmdnYvK2U0d2VQVnJ1dnREUVVHUm5aNk5mdjM2WU4yOGVFaE1UVVZoWWlPWExseXNjSHhvYUt0eDJjWEZCOSs3ZGhkdHBhV25ZdDI4ZnVuYnRpdmJ0MndNb0RsRkVSa2JpeFlzWDhQYjJWaWxvOVBQUFB3dlBTMUZSRVp5ZG5kR2hRd2VGandNb0RsM3MzYnNYTTJiTVFNdVdMV1gyKy9uNXlWVHlrQmZRSzB0NVdyK3BlbjBHaWl2QlNLcWtLSktXbGliM2N5Q2g2UDI4YytkT3FkZXRMT3BjVC9Mejg1R1RrNlBTMkxDd01NVEZ4YUYvLy81eTMvK0dob1l5bFpEMDlmV3hkdTFhcEtXbDRmSGp4MmpZc0tIVWU2b2lyczhsNmVqb1NMWFRBNEFSSTBiQXlzcEs0VEUzYnR6QTc3Ly9Mck45d0lBQk10ZEtTZUExS3lzTFo4NmNRWmN1WGVSV3JSazBhSkRNTmNiYzNGd3FrSk9jbkl5Yk4yL0MwZEZSMkNZV2krSHI2NHNlUFhyQTFOUlUySDc3OW0yRjg1YzRmLzY4MHYxdDJyUlJHSVNLaW9yQ2tpVkxvS3VyaThXTEZ3dWZBNUZJaElVTEYyTEJnZ1Y0OU9nUnpNek1oSFozSlNVbEpjazg3eEtsMnpZbUpDUmc3dHk1V0xSb0VWcTNiaTIxVDFtYks1RklCQ2NuSjJ6ZHVoVkpTVWtZTkdnUTl1M2JoK1RrNVAvYXNEVVJFUkVSMFg4ekJuQ0lpSWlJU0czNWhUblEwZFQ3MHRPZ2Z4Z2RUVDNrRlg3ODB0UDR4eGs3ZGl6R2poMExzVmlNa1NOSElpMHREU2RPbkpBYUkyL1JjTXVXTFVKd3AvUitCd2NIb2ZvRVVMeGdaR2xwaVRadDJraU5zN0d4d2I1OSs5UnVXMVBSbGk1ZGlvaUlDQ3hmdmh3dFdyUlFPclpidDI0QWlzTUFZV0Zod2tKdFZsYVdFSVFaTkdnUUhqMTZoSnljSE1URnhlSGd3WU9vVmFzVzdPM3RoVENEcWFrcDlQWDE4ZlRwVTF5K2ZCbHo1c3lCbHBZV2poMDdobHExYWdsVlJwUXRsSDhKa21EQTJiTm4wYXBWSzZIdEJGRGNvbWJ0MnJWWXRteVowQ1pqK1BEaENsL3ZlL2Z1SVRrNUdjT0dEVlBhTm1qQWdBRTRkdXdZOXUvZmp5NWR1a2lOclZPbmp0dzJYZlBuejRlMXRiVk1sWVhTSms2Y0tGT3RxS0tOR1ROR1psdGtaQ1Q4L2YzUnRHbFRqQmt6Qm5GeGNZaUppWkU3VmxJNXBMU21UWnRXNkR6SGp4OHZkd0Y5NHNTSm1ESmxpdEJpcVBTK1QzWDY5R25rNStkajhPREJDQXdNaEVna3dzQ0JBeFdPbDRRUjlQVGtmOTlMS253a0pDU2dXYk5tS3MzaDFhdFhXTEJnQWJLeXN0Q3dZVU9zWGJ0VzZ2MmFuSnlNaFFzWEFvQk1lemlKd3NKQ1lTSGJ6TXdNMzMvL1BjUmlNVHc5UGJGMTYxWWhtSmlabVlrSkV5Ymc1NTkvUnFkT25ZVGpTN2VpeXMvUHgrclZxNkdscFlYWnMyY0wydzBNRERCejVreTR1N3ZqMkxGakdEdDJiSm1QcjNRSXJrbVRKa2hNVElTMXRiWENZeTVldkFpZytGcFhNbWhRMnJadDI4cThmMFYrL1BGSGxjZVc1L3Bja3FMMmMvMzc5MGVkT25Xd1k4Y09tWDJTMW0rS0xGcTBTS3FORkFDY09uVUszdDdlbjdYRm5qTDUrZm5ZdlhzM0FFaUZsQW9LQ3ZEdTNUdThlZk1HUlVWRmVQdjJMYlp2MzQ2M2I5OGlKU1VGYjkrK1JXcHFxdENTYU8vZXZWSVZleXJpK3B5UmtTRUU1d0RJVkR4cTFhcVZ3bkFJVUJ4QWxSZkEwZGJXVmxoTjVzU0pFOGpKeWNIbzBhUGx6cnV3c0ZEcWV1cmc0Q0JWNGVmT25UdFlzV0lGY25OejBiSmxTMWhhV2dJQW5qOS9qdjM3OStQUW9VT1lPSEVpSEIwZElSS0pZR05qSS9VWTVWRldiUVlBVnF4WUlUZUE4L3o1Yzh5ZlB4LzUrZmtZT25Tb1VMV3dKQWNIQi9UdjN4OFpHUmt5QWNtY25CeThmZnRXWVNXOTBzK2hwRlZWNWNxVlZhcldVMUt2WHIyd2I5OCsrUHI2WXRLa1NVSXJyYksrZzRtSWlJaUlxT0l4Z0VORVJFUkVSS1JFa2JnQTc3TGo4VEUvRXprRldmLzVKejhMZFl5YndzcTBUZGtua2VQUm8wZENZQ1F6TXhNR0JnWUtLd3pFeDhmanpKa3pxRlNwRW5KemMyWDJTNnJBbkRwMUNnRFFvMGNQZE9uU1JUamYzYnQzb2F1cmk2Wk5tLzdqd2pkQWNYdUhqeDgvSWlZbXBsd0x2Q1g5L3Z2dk1oVVZTaTZlQTVDcTl2RFRUeitoYjkrK2VQcjBLY1JpTVRaczJJQU5HellBQUg3OTlWZmhML1Fsb1NkbEpLRVllYTVkdTFhdXg2SEkyN2R2NGVmbko0UW12di8rZTN6NzdiY3k3NW1HRFJ0aXg0NGQyTHg1TXc0ZE9vU0FnQUE0T2pxaWI5KytxRm16cHRSWXlVSzN2SllXSmVucjYyUG8wS0g0N2JmZkVCSVNJbFdkUWt0TFMyWnhNUzh2RDJscGFiQzJ0bGFwaFplaG9hSGFyYjdLNiszYnR3Q2dOT0FBRklmZGpoNDlpaVZMbHNES3lnclhybDBUamdXS3cxNy9qUW9LQ2hBUUVJRE9uVHZEeE1RRXAwK2Zob09EZzlKRlgwbkFwblFsRDRtTWpBd0F4VzI5VkpHYW1ncG5aMmZVcWxVTG16WnR3cFl0VytEczdJd2xTNWJBMHRJU1lXRmgyTFJwRXl3c0xPRHU3aTVWZ2FpazBOQlFKQ1ltQ3JlN2RPa2l0T3ZUME5BUVFnQTNiOTZFaG9ZR1dyVnFwVFRRc0d6Wk10eTVjd2ZObWpYRDd0MjdrWjZlanZUMGRMeDc5MDY0Wmg4N2RndzllL1lzZDNXSjl1M2JZKy9ldlVoSlNWSFkvdW5telp1d3RyWXU4NzNacUZHamN0MzNwL3JVNjdPaVNrbEFjVkJGM241bHIwdEZLRjNSN09QSGowaEpTVkVZS2xPbDZvK1BqNDlVNVpObno1N0IxZFVWYVdscEVJdkZVbU4vLy8xM29mVlhvMGFOVUwxNmRWU3JWZzNWcWxWRGpSbzFwTVpXeFBWNTFhcFZVaFZpUG5kSUtUOC9IMy8rK1NlNmQrK09CZzBheUIxVFdGZ29WUUZIRXFqS3k4dkRuajE3aEdwK2JtNXVRdmdHS1A1dTI3MTdOelp1M0lndFc3WWdORFFVYytmT1JkKytmZEczYjk4eTV5YXZVbGh5Y3JMU0lKMlZsUlZhdG15SjZ0V3J3OWZYVitFNFIwZEgxS3RYRHlkT25FQjJkcmJ3ZTFaTVRBekVZckhDd0oyaVVLR2JtMXRaRDBlR3JxNHVCZ3dZQUQ4L1AweWNPQkc5ZXZWQ1NFZ0l4bzhmLzQvOHZZK0lpSWlJNk4rTUFSd2lJaUlpSXFJU3N2SlNFWnQySC9FWmovSDYvV01rWnY2RndxSjh1V00xTmJUeFUrZmpxS3hkdnI5VUJvQno1ODRKUDgrWU1RTjE2OWJGNHNXTDVTNlViTjY4R2ZyNit1alVxUlBPbkRranRXL1VxRkZTZ1FCQXVwM05oUXNYRUJJU2dpdFhycUIvLy82WU1tV0swc1dZME5CUUhENTh1TnlQUnhGNTFWRktXNzE2TmFLam81VzJ6MUJWeVFYR2hJUUVUSmd3QVdmUG5oVVdkZ3NMQzZVV3ZYcjA2QUZMUzBzWUdSbkJ3OE1EZGVyVWdaMmRIVjY5ZWdWQWNiV1BrdlQwOU9TMjJnQUFkM2QzTlI1TjhZS3h0N2MzL3Z6elR4UVdGcUp0MjdhWU1XT0cwc0JLNWNxVnNXalJJamc2T21MSGpoMDRjdVFJamh3NWd1Yk5tMlB0MnJYUTFOUkVXbG9hL3ZqakR6UnQyaFQxNjljdmN4NkRCdy9HeVpNbmNlalFJZlRzMlJPVktsV1MycCtRa0lEQ3drSUF3SXNYTDFCVVZBUURBd09oNHRBL1RYeDhQQURaQ2lVbHZYejVFbHUzYm9XV2xoWU1EUTBCRklmY0hqeDRJSXdwSGNDSmo0OFhQbCtTc01icjE2K0ZCV2RsN2NvT0hEaUFBd2NPeU4yM2E5Y3U3TnExcTZ5SHBiSkxseTRoTlRVVlE0Y09SV2hvS0RJeU1qQmt5QkNseDBnQ05nY1BIb1NWbFJVNmR1d290VjhTYm9pS2lsSnBEcWFtcGxpeVpBbGF0R2dCSFIwZHVMdTdZL2Z1M1pnMmJSb3NMUzN4NHNVTGpCNDlHbVBIamxVWXpNak96c2Jldlh0UnVYSmxaR2RueSt5Zk1XT0d6QmJqVDR3QUFDQUFTVVJCVkxheUt0YzBidHdZNGVIaFNFeE1SRjVlSHFwV3JRcHJhMnUwYTljT1ZhdFdoWWFHQmpaczJJQ2RPM2ZDMWRWVnBjY3EwYU5IRCt6ZHV4Zm56cDJUTzQvbno1L2oxYXRYbURScGtzSnoxS2xUUjJoUEk2bitvaXBKTzdUV3JWc0xsWUhLVXBIWDU0cFErcHFTbnA0dWQ3dW1wcWJNNTd0MFJiUEF3RUFFQmdhaWI5KytNREV4a2RxWG41OWZaanUxbHk5ZjR0Q2hRMmpSb29WUUhjWE16QXpkdW5VVHdqVTFhdFJBV0ZnWVRwMDZoYzJiTjhzRUllV3BxT3Z6dUhIak1HREFBUHorKys5eUs5bFVORzF0YmV6YXRRdUppWWx3YzNQRDFLbFRwZDVuWXJFWVlyRllwZ1hWdlh2M3NISGpSc1RIeDZOdjM3NllNV01HZEhWMVpjNWZzMlpOckZxMUNpRWhJZGl4WXdkbXpKaUI4ZVBIWThTSUVlVnVmYWNLRFEwTnJGcTFDa0J4T3psQWNjV2xoZzBiUWl3VzQ5R2pSMmpidGkyQTRtdWhob2FHVEZqTzN0NGUyN1p0a3dud0pTUWtZUGJzMmZqbGwxOWdhMnNydFM4NU9ibk05ODZnUVlQZzQrT0RvS0FnREJreUJLZFBuOGFaTTJjK2E0VTVJaUlpSWlLU3hRQU9FUkVSRVJIOXp4T0x4WWhKdlkwN0NjRjRtdkluaXNTRm4vWCszcjkvajh1WEw2TlpzMmFJaW9yQ3RHblRzSHo1Y3N5ZVBSdkxseStYV3BUeDgvUEQzYnQzOGROUFB3bWhrSkxXclZzbkJCOFdMbHlJbEpRVW1kREw0c1dMMGJScFUremN1Uk8zYnQzQ21qVnJGQVlQc3JLeS92YlFSUDM2OVZWYVpKUW5KaVlHVjY1Y0VhcEo1T2ZuSXpVMUZjQi9xcHdrSnljTEMvaWxxMG9ZR0JqZ3E2KytRbEJRRUZKU1VyQml4UXJoUEZwYVdvaUxpMU81elkrODZnSStQajdsZWp5bEY4cXFWcTJLbEpRVU5HL2VIR1BIam9XbHBhWE1hMVMvZm4zczNic1g3OSsvRjFwWUFJQ1JrUkUyYjk2TSsvZnZJeUFnQUZaV1ZzTHpFQlFVaElLQ0FxVXRoMG95TUREQW9FR0RjUFRvVVp3K2ZWcG1uck5telpLNmI2RGlReU1WNmNXTEZ3Q2dNTWlVbnA2T0pVdVc0T1BIai9EMDlCVGVYK3ZXclFNQTdOdTNEMGVPSEpFNWJ1Yk1tVExicGs2ZHF0S2M1RlZvQUlvRGRZc1dMWUtEZzRQY2ZaL0N4OGNITmpZMmFOcTBLVFpzMklDMmJkdWlYcjE2U28rUmZKNXExS2lCNWN1WFkvWHExV2pldkxtdy8vbno1OURVMU1Telo4K2txa0FvWTJ0cmk3eThQTnk3ZHcvaDRlRzRldlVxdExXMWhXTXZYTGlBTjIvZW9GR2pScWhmdjc1TWFPVG8wYVBJek16RTZOR2pzWC8vZm1HN3NiRXhuSnljMEtkUEg3eDgrUkliTjI0RUFIaDdlOHNzL3FlbnA2TnUzYnJDN1ZHalJtSDA2TkhDZ3Y3Um8wZHg0Y0lGcWV0cVRrNE8ycmR2WCtiaks2MUdqUnJvMkxFai9QMzlNWFRvVUptQW42K3ZMN1MwdEpSV1BlbmZ2ei82OSs4UG9MaUZrTHozbkVSaFlTR0Nnb0lRRnhjSFUxTlQ0VEd0V2JORzVUbXJjMzMrSEJSZGowdHZyMWF0R280ZVBTcTF6ZFBUVS9qWjFkVVZYYnQyUmMrZVBWR2pSZzFjdVhKRmFteFdWcFpNMExDMERSczJRQ3dXWSs3Y3VjTDlHeHNieXdTL0pPRzBseTlmcWhUQXFhanJzNlJObnFRaVZFVjUvLzQ5WW1OajVlN1QwOU9EZ1lFQkhqNThDRGMzTjJ6WnNrWDRQQmNVRkFDQThCbU1qNC9IN3QyN2NmWHFWVlN0V2hXZW5wNnd0N2N2OC83Nzl1MExXMXRickY2OUdudjI3TUgxNjlleGFORWltSnViS3p6bTVjdVh1SFhybHRRMlpZSEk4cXBidHk2TWpJeHc1ODRkSVlCejY5WXROR3pZRVByNitzSzRsSlFVNU9Ua1FFOVBUK1k3TXpNekUwQnhzTEQwUGowOVBXUmtaTURRMEZCaFphWnExYXFoVzdkdUNBZ0l3UERodzJGdmI0OVRwMDdCeWNucHMxZVhJaUlpSWlLaS8yQUFoNGlJaUlpSS9vZUpFWlY4QlJlamR5SDlZNUtDTVNKVXJWd0h4cnJWVVVsTEg1VTBLNk9TbGo1ME5QVlF6NlRWSjFXL09YNzhPSXlNak5DNmRXdEVSVVdoVTZkTzhQRHdnSnViRzM3KytXZnMzcjBidXJxNmlJcUt3czZkTzlHbVRSdjA2ZE1ITzNmdWxEbVhKRWp6NU1rVFlaRXZQVDBkRFJvMGtGcmNkWEp5UXVQR2pSRVlHS2gwQVhEUW9FSC82TFk2dWJtNWlJcUt3dDI3ZHdFVWh4c01EUTJGeGMrblQ1OWk3dHk1VXNkTW1EQkIrUG5Rb1VNeTUweEpTY0dlUFhzd2F0UW80Zm44K1BHalZJdVV2WHYzSWpFeEVZc1hMMWI0c3p6S1d2cW9Ra05EQTJ2WHJoVVdnamR0Mm9TZ29DQ1ZqNzl3NFFLKyt1b3JmUFhWVjhLMjNOeGNCQVFFd05UVUZGMjdkbFg1WEU1T1R2RHg4Y0hKa3ljeGNPQkFxZWRIMHA0ak96c2JZOGFNUWN1V0xlSGg0VkhtT2Z2MTZ3Y3RyYi8vZjAwOGZ2d1ltcHFhY3R1a1pHUmtZUDc4K1VoS1NzS1BQLzRJT3pzN2xjL3I1K2NIQXdNREFFQkFRQUMyYnQwcVZCMEJpaGZXUzdkS2swaExTMU1ZZm52MzdsMkZCZU1TRWhMdzRzVUxUSm8wQ1FrSkNZaU5qVlhwTXkrNS8xV3JWbUh4NHNWd2RYWEZ4bzBiWVdscGllenNiRVJIUjhQQndRSG56NS9IOWV2WDVRYUdTcnB4NHdhT0hUdUdaOCtlUVVOREE2MWJ0OFozMzMySFRwMDZRVTlQRCtucDZmanp6ejl4OCtaTjdOdTNEeDgrZkVETGxpM1JybDA3NFJ5R2hvWVlPM2FzVFB1ZWF0V3FZZmp3NFRoNDhDRE9uajJMYnQyNjRmYnQyd2dLQ3NJUFAvd0FBQ2dxS3NMaHc0ZHg5T2hSckZ5NVV2aU1sRjZvbHZlNk9EazVsZmw4S1RKKy9IaE1tellOaHc4ZmxtcUw5OWRmZnlFME5CUURCZ3dvcy8yVWhKV1ZGYXlzck9UdXUzUG5Eclp2MzQ2RWhBUU1IVG9VNDhlUC95S2Z0WXBXT3VoWXNpSkpjbkl5M3J4NW83QlZWdWx3aDdtNXViQ3RkQUFuSlNWRnFIeWxpS21wS2FaT25WcG1DejNKYS9UOCtmTXlyeWVmNC9xc2lJdUxpOHJuTHlrME5CU2hvYUVLOTllb1VRTUxGaXlBcTZzcnZMeThzSFRwVWdEL0NlQkk1aFlYRjRjYk4yNWc0TUNCcUZTcEVxS2pvOHNWRnVyUW9RUGF0bTJMdzRjUEsyeU5KK0h2N3c5L2YzK1Z6dzBvYjFGVk92eDQ0Y0lGMk5yYTRvOC8vc0FQUC95QWpJd01QSGp3UU9aNEx5OHZSRVJFS0wxZlJkOFJRSEhWSm1XVitUcDI3SWpRMEZBOGZmb1VuVHAxd3ZYcjEvSFhYMytoU1pNbVN1K1RpSWlJaUlncXpuLy9mM2tURVJFUkVSRjlndmU1S1FoK3NnblAzbDZYMnE0aDBrS2phdmF3TW0wRGM4T0dNRE93Z3JhbWJDdUVUNVdRa0lDQWdBQk1tREFCSHo5K0ZMYTNhOWNPeTVZdGc2bXBLWFIxZGZINjlXc3NYYm9VUmtaR1dMQmdnY0svZUpidzlmV0ZwcVltQ2dzTHNYYnRXdFNyVncvdTd1NVN4elZ0MmxUNGkzaUp0TFEwM0x4NUUwbEpTYkMwdEpRS2F2elRGQlVWWWRpd1lhaFVxUktNakl3QUFHdlhya1dqUm8yRXhjRG16WnNMQzdTS1dsQ1ZsSmVYaDE5Ly9SVUZCUVV3TmpiRzhlUEhrWjZlanZyMTYwc3R2cFpjWUZYMDgrZFNzZ3FEczdNem5KMmQ1WTdMejgvSDJiTm5jZXpZTWVUbDVTbHNLWFRtekJsa1pHUmc0c1NKTXRWQWxERXhNVUhQbmoxeDVzd1pCQWNIeXcwaEhEaHdBRGs1T1NwWERTcmRVdTN2RUJNVGc1U1VGRFJ0MmxTbXdrVlNVaEpjWEZ3UUZ4ZUhzV1BIWXZEZ3dYL2J2UDZ1RmxTMWF0V0NqWTBOTGwyNmhHKy8vUlpObWpRUmdoL0tSRVpHb25yMTZxaGR1elk4UFQweGE5WXN1TGk0WU11V0xZaUlpRUJCUVFGNjl1eUpaOCtlSVRRMHRNd0FUcU5HamRDMGFWTWhzTFYvLzM2Y09YTUc5Ky9mUjUwNmRWQzNibDIwYk5rU3ZYdjNoa2drd29zWEw2Q25wNGV3c0REaEhQMzY5VVBseXBWeCtmSmxZVnQwZERUOC9mMXg4ZUpGMUtoUkE4dVdMVU9kT25YdzdOa3orUGo0b0h2Mzd0RFUxTVM2ZGVzUUd4dUxzV1BIU2xYeUNRZ0lrSnBuVEV5TTNPMTE2OVlWV2tHVmg1V1ZGUndkSFhIeTVFbTBiOThlTFZ1MlJHNXVMdGFzV1FORFEwT01IeisrM09jc3pkM2RIZGV1WFVPclZxM2c2dXBhWm5XanowRlpkYWE0dUxoUHJ0Nmt6SzVkdXhBZUhnNHZMeSsxQXdjdlhyeUFvYUVoN3Q2OWl4WXRXc2k5Vms2Wk1rVnAxUlVKQ3dzTFZLNWNHWThlUFNwejdPZThQcGMyYk5ndzVPVGtJQ2dvQ0ZPblRvV1JrUkc4dkx6UXVYTm5kT2pRQWVIaDRWS2ZONG11WGJ2S25MOTA4TlhlM2g0REJ3NUVZR0FnL1AzOU1YandZT1RuRjdmemxEd3VlM3Q3SEQ1OEdLYW1wcC8wZmpBeE1jR0pFeWZRcDA4Zm1SWmlwVTJhTkVubW12VDI3VnZNbmoxYjRUSEd4c1pZdEdpUjFMWmJ0MjRoTkRSVVpqc0FkTzdjR1pjdlg4YTllL2Z3K1BGakZCVVZvVWVQSGxKamxGV2ZrbFRjazFjSktEUTBWR2lIcFV4b2FDak16YzNSdEdsVC9QYmJiN0N3c0VEanhvM0xQSTZJaUlpSWlDb09BemhFUkVSRVJQUS81MFZhQkk0L2NFTnVRYmF3cmJxK0pkclZHWVRtWnQyaHAyMzAyZTU3NTg2ZDBOUFR3NEFCQTNEeTVFbXBmWkxLRHE5ZnY4YUNCUXVRazVPRDFhdFhvMnJWcWtyUCtlclZLMXk1Y2dXZE9uWEMxYXRYNGVMaWdqbHo1dUR3NGNOd2RIVEUwNmRQa1p5Y0xQeVRsSlNFNU9Sa0FNVVZPU1FWVlVhTUdQR1BEdUJvYUdoZ3g0NGRNRGMzaDUrZkg3eTl2ZVhPdDNUYnFENTkrZ0Fvcm1KVHV2VldZV0VobmoxN0JuMTlmUVFHQnNMRXhFVDRwMXExYW1yUCtmejU4MnFmUXhWK2ZuNDRjZUlFTkRVMU1YTGtTUFRwMDBkdUJZVGMzRndjTzNZTWxTdFhocU9qWTdudlo5aXdZUWdKQ2NHSkV5Y3dZTUFBcVFYaTY5ZXY0OVNwVXhDTHhWS1ZQY3JpNE9BZ2R6SHpjNUdFTlRwMjdDaXpiOWFzV1VoUFQ4Zmt5Wk14Y3VUSXYyMU9IVHQyaEtPam85QzZCQ2l1Z3RDaVJRdThlL2NPZG5aMlVtMlNKSll1WGFwU1M1dlNoZzBiQms5UFQ5eTVjd2REaGd6QmloVXI4UFRwVTRVTHRibTV1WGp5NUFrNmRlb0VvRGhRc0dqUklyaTV1ZUg0OGVONDl1d1pURXhNMExKbFMzejk5ZGY0N2JmZjhQTGxTMWhhV2lxY2c2bXBxVkNOQm9CdzM2OWZ2OGFEQncrUW1KZ290UGZwMTY4ZnJLMnRaYzRocVRaVWttUStzMmZQUnMrZVBYSHg0a1dzWExrU2RuWjJNRFUxaFllSEI5NitmWXZDd2tLc1g3OWVwbHJLMXExYjVjNjM5UFpldlhwOVVnQUhBQ1pQbm95SWlBZ3NXN1lNYTlhc3dZRURCeEFiR3d0WFYxZFVxVkpGNFhGNWVYbDQvUGh4bWVlL2R1MGFXclJvZ2JGanh5SWpJd1AzNzkrWE8rNXpYdStuVDU4dWQ3dTN0emVxVkttQ1VhTkd5ZXdMQ3d0RFZGVFVKOS9udkhuek1IdjJiR3pjdUJIZTN0NWxCbGNWaVltSlFYcDZPZ29MQzdGdzRVSWNPWElFMWF0WFI5dTJiVkduVGgxaG5DcmhHd0FRaVVSbzNydzVIang0Z1B6OGZJWEJtczk1ZlM3SjJ0cGFDS3FHaElRQUtINC9Td0k0RFJvMFFLOWV2UlMyUXF0YXRhcFVhRTJSeVpNbkl6dzhIT2ZPbmNQQWdRT1JsNWNIQUZMZlRaSnFUL0phT0FMRlFTNExDd3VaMXBvbGxSVytBWXF2RlpKV2doSkZSVVZLajlIVjFZV0Rnd05TVWxKdyt2UnBEQjQ4R0JrWkdRZ05EVVczYnQxdzhPQkJkTzdjR1EwYk5nUlFYSkhIMk5nWUJ3NGNRRnhjSE5xMWF5ZjFPNGVxSVNOWFYxZUYreVJ0eVRadjNnd2JHeHVwZlFrSkNiaCsvVHFtVDUrT0Z5OWVJQ0lpQXM3T3pwLzhPU0FpSWlJaW9rL0RBQTRSRVJFUkVmMVBlZmIyQms1RXVxT3dxUGd2c1hVMDlkRGQ2anUwdDNDQ2hraXpqS1BWMTZCQkE3UnQyMVpoQzRFblQ1N0F6YzBObVptWldMcDBLWm8xYTFibU9iZHYzdzVyYTJ1MGFORUNWNjllUmVQR2pmSGRkOS9oK3ZYcnFGV3JGbGF1WEFtZ2VOR3JSbzBhTURNelE2ZE9uUkFVRklTdnYvNGFRNGNPaGJtNXVkcnRrdjRPcFFNMHlwUnNONldvallTZW5oNU9uejR0MDVyRnk4c0x0V3ZYRm02WFhEaFQ5TE04WGw1ZUtzOVhFVlZDUEpMM3dLQkJnNkNwcVluZmYvOWRab3lKaVFtZVAzK08xTlJVakI0OVdtNTRvU3dXRmhabzE2NGRidDY4aWJObnp3cUx4T0hoNGZqMTExOWhaMmVIR3pkdVlQejQ4Zmo2NjYvTFBOK3laY3ZLUFFkMVpHZG5Jemc0R0ZwYVdzSnJKeGFMa1o2ZURxQzQ5WmlMaXd1NmQrOHVkZHpHalJ0aFpHU0U3Nzc3RGhvYUdoVTZwdzhmUGdpQkpVbXJvNEtDQWdRSEI2TlNwVXJvMzcrLzFMNlNKaytlWEdaQVQ1N09uVHVqWnMyYThQWDFoYWVuSjNidDJnVWZIeCtGcmRTdVhyMkt2THc4ZE9qUVFkaG1iMitQWDM3NUJYcDZlamgxNmhUR2poMExEUTBOOU9uVEI0Y09IY0wrL2Z1RjFqUEszTHQzRDVtWm1haGJ0eTdzN2UyaHExdGNjU3duSndleHNiSGxyaksxWU1FQ2FHcHE0dUhEaDFpd1lBR2VQWHVHS1ZPbTRKdHZ2b0dycXl1U2s1UGg3dTZPZmZ2MklUdzhYQ2FBRXh3Y0xIVjc1ODZkQ0FnSWtObXV6dnRBVDA4UDd1N3VjSFoyeHZUcDAxRlVWSVF4WThhVTJYSW9MUzBOOCtiTlUraytJaU1qeXh5cktQU2dqZzRkT3FCYXRXb0tLM0I1ZTN2RDBOQlE3djVhdFdyaDJiTm5jbzhUaThYNDhPR0R6UGJjM0Z3QUVGb1FMVnk0RURvNk92anc0UVAwOWZYTG5PL0hqeDl4OWVwVkRCa3lCTjkvL3oyQS8xVG0rdnJycjNINjlHbGg3TXFWSzhzTWJTaGlaMmVIbXpkdjR0YXRXekxoUDdGWURKRkloRk9uVG4yVzYzTkp1Ym01T0h2MnJOQjJMakV4RVpVcVZTcXozZGFuME5QVHcvTGx5MUd6Wmsxb2FHZ0lyMVhweW1OL2g2eXNMS0ZOcDBScWFxcEt4MTY0Y0FISGp4OFh3aTlBY2F1Nkd6ZHU0UDc5KzlpNGNTT0E0c28rUTRjT3hkNjlleUVTaVRCdTNEaXA4eWdMRVFFUTJsazZPenZMaE9PdVg3K09YYnQyWWZ2MjdkRFYxWVdabVpuTThiNit2dERYMTBlZlBuMndaY3NXR0JzYmY1WktVMFJFUkVSRXBCd0RPRVJFUkVSRTlEL2pyM2ZoT1A3QURVWGk0alpFNW9ZTjhlMVhuakNxVkwyTUl5dk9rQ0ZERkladlFrSkNzSFhyVm9oRUlyaTd1OFBPenE3TTgxMjhlQkYzN3R5Qmg0Y0hrcEtTaE8walJvekE0TUdEa1p1YmkwMmJOcUZtelpvd01UR1Ira3Zvb0tBZ1dGaFlxTjJxUTEzWjJkbDQ5KzVkaGJkemtyZEFKVS9wOEUxcWFpb2VQSGlBWWNPR0NkdjI3dDByTEk0cCtsbWU4aTV3eTFzc1V6WEVFeDBkamZYcjF5dmMzN0psU3d3YU5BaFdWbFlZUG54NHVlWlYwc2lSSTJGalk0UHUzYnVqc0xBUVI0OGV4Y0dEQjlHMGFWUE1temNQdzRZTmc0bUppVXF2WjNsYXJGU0UvZnYzSXpNekV3TUdESUNwcVNtU2twS3daczBhUkVaR0FpaXVLbUJsWlNWejNPUEhqL0htelpzeVcydkphL3NpQ2RBb0VoWVdwdkIxOC9YMWhhK3ZyOUxqM2QzZGhjbzBxdExRME1DUUlVUGc3ZTJOMTY5ZlkvRGd3ZGk3ZHkvZXZIbURHalZxeUl3UERnNUc1Y3FWWllJRG5UcDF3b3daTTJCZ1lJQ2hRNGNDS0s2TzBiTm5UNFNFaENBOFBMek02OWpKa3lkeDY5WXRpTVZpQU1VVk1XclhyZzFMUzB2VXExY1BPVGs1c0xTMFZLbktCUUJjdVhJRnAwK2ZSbFJVRk96dDdiRno1MDRVRkJUQTJkbFpDQUFZR2hwaTJMQmgyTHg1TTc3NTVodXBGazJsSzBkSmdqYnlLa3FwSXlzckN3WUdCc2pLeW9KSUpJS0JnUUVLQ3d1RmRubnlWSzFhVmFWV1pGT21URUgzN3QweGV2Um90ZWRaM3V0emh3NGRwSUphNVdGdmJ5L1Rla2NpTFMxTmFWVXFlWjg5UmMrVkpLenorKysvdzkvZkg3bTV1VUpnSVRZMkZzSEJ3YkMxdFVXVEprMmtBamdBY09yVUtkeTZkUXN1TGk3bENxMTI3ZG9WMjdkdlIzQndzTlRuS0RzN0d6Lzg4QU1tVDU2TTJyVnJWK2oxdWJTMHREUzR1YmtoSnlkSENPQThmUGdROWV2WFYxb2xaZFdxVmVqYXRhdmNxbUZsS1ZrRkt5Y25COENYQ2VEczJiTUhlL2JzS2ZkeCtmbjVDQXdNaEwyOXZWUlZQSkZJaEtsVHAyTGh3b1VJQ3dzVHduT1M0SzZob2FGTWhTUUxDd3NrSnljTGxZQStSWjA2ZGVUK0RwbVZsWVh6NTg5ajRNQ0IrUGp4SXk1ZnZveHZ2LzMyaXp6WFJFUkVSRVQvNnhqQUlTSWlJaUtpL3dtWnVXL2hGN1ZLQ045WUdEZkhtRllyVUVtcjdMK1FyMGlWSzFlV3V6MHJLd3ZIamgyRGdZRUJQRHc4VkFyRkZCVVZZZnYyN2JDMXRVWEhqaDF4NnRRcFlaOUlKRUtsU3BWUXFWSWxORzNhdE1MbS96bk1uajBiTDErK3hPTEZpMVdxbXFJcVZmN3krOG1USjdoKy9Ub1NFaElRSHgrUCtQaDRaR2NYdHlacjFhcVZNSzdrNHJPaW56OFhWVUk4UFh2MnhIZmZmWWN4WThhVU9iYXNLaHRsYWRteUpWcTJiQW1nK0MvMi9mMzkwYkpseXdxclpuUDM3bDBjT0hBQWl4Y3ZsbWtab283cjE2L0QzOThmeHNiR0dEMTZOSTRjT1lLalI0OGlKeWNIK3ZyNitQRGhBK3JYcnk5em5GZ3NSa0pDZ3RCbUJDaGV5SlpuNjlhdENqL2pRUEdDLzRFREI2UzI5ZTNiRjMzNzlwVzZ2NTkvL2huSnljazRkT2lRd29YeGlJZ0lMRml3QUVaR245WXlyMCtmUGpodzRBQjhmWDB4ZGVwVUhEcDBDSDUrZnBnNmRhclV1RHQzN2lBeU1oSWpSb3lRV2N6MTl2Ykd5NWN2TVdmT0hLbUtIZVBIajhlVksxZXdaczBhYk51MlRXbWJyT1hMbDZPZ29BQ0ppWW1JaTR2RHExZXY4T0xGQ3p4OCtCQWhJU0VvTEN4RTU4NmRWYXFtQXdCSlNVblExOWZIK3ZYcllXTmpBMTlmWC96MjIyK3dzN1BEL1BuejRlVGtoSGZ2M3FGWHIxN3c5L2ZIMHFWTHNYSGpScFVEUHFXVk4yUVhGeGVIUTRjTzRmTGx5OURWMWNYa3laTng3dHc1N05peEEwRkJRUmcxYWhSNjlPZ2hONXltcGFVbEZSWlN4dERRVU9XeHlueXU2M041bVppWTRQang0K1U2cG1SQTVzT0hEL0R4OGNIZHUzZng1TWtUQU1YUHA1T1RFN3AwNllKR2pSb2hQVDBkN3U3dTBOYld4cXhacytTMnc4ckt5c0xkdTNmTFhRbW5TcFVxNk5hdEd5NWR1b1NvcUNpaHV0MkxGeStRbkp5TTlQUjBEQjQ4dUVLdnp4SUZCUVVBZ0prelo2S2dvQUFlSGg0QWlvT0ZrWkdSWlFZTGI5KytqYUtpb2s4SzRKUWtDVDVKcWx6OW5aeWNuQlNHdXhvMGFLRHdPRDgvUDd4Nzl3NGpSb3lRMmRlbVRSdTBidDBhKy9idFE1Y3VYZkRYWDM5aDNicDFNRE16dzl1M2IrSG01b2FWSzFkS2ZTZDRlSGpncjcvK1VqclhUWnMycWZpby9pTW9LQWo1K2ZrWVBIZ3cvUDM5b2FHaElZU3NpSWlJaUlqbzc4VUFEaEVSRVJFUi9ldUp4VVU0RmJVQ0gvUGZBd0NxNjlmRHVOYXJvYTM1OXk4Q0tXSmdZQUF2THk5b2FXbkIxTlJVN3BqRXhFU3A2Z2dhR2hybzBxV0xTcUdMZnpKSjVRdkp2OVdscmEyTmV2WHFDWXVNRXZJcWU4VEh4K1BFaVJPd3NyS0NqWTBObkp5Y0VCb2FpcmR2MzhMUzBsSnUyNS95S0N3c1ZPdjR2MXRHUmdiZXZuMnJ0QnBDU2VibTVsaXpaZzNxMXEwTExTMHRmUHo0VWUwNTVPZm5Jem82R2pObnpzU3Z2LzRxRlh6NVZQZnUzY1B5NWNzQkZMY29DZ3NMdzc1OSsyQmlZZ0lYRnhkY3YzNGRJU0VoU0VoSWtHbzlCaFJYaU1qSnlVSERoZzBoRm92aDdlMk5rSkFRQU1XdHZ5Wk5tb1JtelpyQnhjVUYxdGJXTWhXVlN1cmZ2ejlhdDI2dDlMRnYyYklGa1pHUldMUm9rZExYNGMyYk53RHd5Y0VSUFQwOURCZ3dBS2RPbmNLa1NaUFF1M2R2bkRsekJ1UEdqUk1XalBQejg3Rmp4dzVVcmx4WlpnSDY2TkdqQ0FvS1FxZE9uV1NxL0ZTclZnM1RwazNEK3ZYck1XL2VQSGg1ZWNsVWd5aEpTMHNMRmhZV3NMQ3drRnJrejh2TFEzUjBkTG5hNDR3Wk13WUZCUVc0ZE9rU1ZxOWVqWnljSFB6ODg4OXdjSEJBVGs0T3hHSXhORFUxb2FHaGdVV0xGbUhtekpsd2RuYUd1N3U3VFBXajNOeGNJWkIzK3ZScEpDWW1DbUU5TFMwdGVIdDd5OXkvdk90WVVWRVJidCsramRPblR5TThQQnhBY1JCdTZ0U3BxRjY5T3B5Y25IRHMyREdjT0hFQ2E5ZXV4YzZkTzlHalJ3OTgvZlhYYU5xMHFjcWZ4OCtob3EvUG4wb2tFaW44YmxTRmxwWVdqaDgvRG5OemM0d2FOUXBkdTNhVmVyM2o0dUtFRm1VZUhoNm9YYnUyRU1BcCtkamZ2WHNIYlcxdFZLbFNwZHh6bURCaEFxNWV2UW92THk5czNyd1pSa1pHZVB6NE1RQ29kSjByNy9WWjRzR0RCd0FBSXlNamVIcDZvbHExYWtoSVNNQ3Z2LzRLWTJOakRCZ3dRR3A4eWNlYmw1ZUg5Ky9mUzFXVTgvUHpnNStmWDdubUFFQUlubnhxYVBCVGpSczNEdmIyOW1qVXFGR1pZMHNHcStMajQzSHc0RUhZMjlzcmJBYzZjZUpFeE1YRjRlSERoM0IxZFVYbHlwV3hidDA2M0wxN0YrdlhyOGY4K2ZQaDd1NHVoRW0zYjkrdThMN2o0dUl3Y2VKRWVIcDZ5b1NGUWtORHNXclZLcm5IRlJRVUlDQWdBRjI3ZG9XUmtSR0Nnb0x3elRmZmZOSjdsSWlJaUlpSTFNY0FEaEVSRVJFUi9ldEZKbDlDYk5wOUFJQ1doZzZHTlYveWp3cmZTSlFPaUN4Y3VCRHA2ZW5RMWRWRlJrWUc0dVBqWmY1U2U4NmNPVjkwY2JZaWJONjhHU2twS1NwVmE3aHo1dzRNRFEwUkdSbXBzTFZDelpvMXBWcVBwS1NrQ0l1V3NiR3hBUDd6Ri9oZHVuUkI1ODZkaFhQRnhNUmcvZnIxK1BISEgxV2VmMHBLaXNMUVJaOCtmVlErVDNta3BLVEF5TWdJT2pvNmVQNzhPUUFvYlYyalNFRkJBWVlPSFFwOWZYM282T2pnM2J0M3lNbkprVnNKUmhGNUxaczJiZHFrOGwveDE2MWJWK3EyblowZDFxMWJCeGNYRjh5Yk53L0xsaTNEVjE5OXBmSjhTZ3NPRHNiV3JWdFJXRmlJMmJObm8zMzc5bWpYcmgzeTh2TGc2T2dJQXdNRHBLV2xJU1FrQklzWEwwYUhEaDJFNXpJek14TmhZV0VRaVVUbzNyMDdWcTVjaWN1WEw4UFIwUkd0VzdmRzZ0V3JjZW5TSlhUczJCRU5HalRBMWF0WG9hMnRMUVE4TkRVMUlSYUxVVkJRZ1B6OGZPSGZyMTY5UXNPR0RZVkY5NHlNRElTRmhjSEh4d2VKaVltWU5Ha1NIQndjaE1mdy9QbHo2T3ZyUTA5UER6bzZPa2hQVDBkSVNBaDBkWFdWVnBjcHkrREJnK0hqNDRQQXdFQTRPVGtoSUNBQUlTRWhRanVwLy91Ly84T0xGeTh3WThZTW9acUlXQ3pHdm4zN2NQVG9VVFJxMUFnTEZ5NlVlKzYrZmZzaU9qb2FBUUVCbURGakJqdzlQZEc4ZVhOaHZ5b1ZxajZGbjU4ZmpoMDdoZzhmUHNESnlRa09EZzR3TXpORFRrNE9EaDgrREpGSUJCc2JHd0JBdlhyMTRPcnFDbTl2YjJocmF5TXNMQXhYcmx4QlNrb0trcE9Ua1pxYUtweDM4K2JOQUlwYlpKbWJtd3VMK1dscGFkRFMwb0srdmo0eU16UHg1TWtUb1hwTlpHUWt3c0xDRUJZV2h0VFVWSWhFSW5UdTNCbWpSbzJTQ2x6bzZPaGcvUGp4Y0hSMGhJK1BENEtDZ3VEdjd3OS9mMytZbXBxaVk4ZU9tRGx6cHNMUGVFSkNBb3lOamFHcnE0dm82R2pobkJXaFBOZm56MG5kOTB1bFNwV3dmLzkrbWUvWndzSkNCQVFFWU8vZXZkRFcxc2J5NWN2UnBrMGJBQkFDRENkUG5vU3RyUzNldjMrUHExZXZvbEdqUnAvMHZWdXJWaTNNbkRrVDY5ZXZ4NXc1Yy9EZGQ5OGhORFFVT2pvNmFOeTRzY3o0aXJnK2k4VmlHQm9hb20zYnRsaTZkQ20wdExRUUdCaUlmZnYyb2Fpb0NDdFdySkFLdUJrWkdlSEdqUnRvM3J3NXRMUzBFQkVSQWJGWUxIV2RiOWFzbVV4QXBIUjdwNU1uVHlJbEpRWG01dVl3TkRSRVNrb0tqaDgvRGkwdExhbkhxc3JyR2hjWHAzU2N2cjQrL1AzOUZlNGZQMzY4M08xaXNSaVptWm5RMDlPRGxwWVcwdExTY09mT0hhSEZVNDBhTlRCNjlHalkyZG5oeVpNbk1ESXlRbFJVbE5UdkhvMGJOOGJqeDQreFlNRUNtSm1aWWZYcTFUQXpNMFBmdm4yUm41K1ByVnUzWXZyMDZaZytmYnJVTlYwaU5qWld1UDgvLy93VGdQd0tRVzNidHNXR0RSdms3cnR5NVFyZXZuMkxZY09HNGR5NWM4akt5cEpxb1VsRVJFUkVSSDh2Qm5DSWlJaUlpT2hmclVoY2dOOWo5Z3UzdTF0OWh4b0dxaTllZlVuNit2ckM0cGRJSkVLOW1LdmdFZ0FBSUFCSlJFRlVldlhnN093c05lYS9QWHdERkQ5T2ZYM1ZXb0Z0Mzc0ZHIxNjlBcUI2SzZXVWxCU3A1NjE2OWVyQ0FtdnBSZXJZMkZoWVdGaEl0UVNTcUZxMUtseGNYQUFVTDh6Tm1UTUh2WHIxZ2xnc1ZqaVhuMzc2U2FVNVNxeGZ2MTZsY1ZPblRrVm1acVp3V3lRU29VV0xGdVc2TDZDNEtrU05HaldFWUpKSUpJSzF0VFhtenAxYjduT1ZOSDc4ZUpYYTFTaHFXOVdvVVNONGVYbGgvdno1T0h6NDhDY0hjR0ppWXVEdDdRMlJTSVNGQ3hjS0M2QWlrUWlqUm8wU3h2WHUzUnZSMGRHNGRPa1NmSHg4aE8waWtRaDE2dFRCekprejBhUkpFNWlabWVHYmI3N0JyRm16SUJLSjBMQmhRNXc2ZFFxM2J0M0MyYk5ueTFVbFpNZU9IZmpycjcrd1pzMGF2SHo1RW1LeEdNMmJOOGVDQlF0a3FpMTRlbm9pSVNGQmFwdElKTUwwNmRPVlZ0d3BTOVdxVmRHOWUzY0VCZ2JpMjIrL1JjZU9IZUhuNXdjbkp5ZG9hR2dnTXpNVHJWcTF3dURCZzRWakhqNThpR1BIanFGSmt5Wll1WEtsc0ZndHo0OC8vZ2dORFExRVJFVElCTFZLWDh0VWRmdjJiVnk3ZGszaC9pWk5tcUJ2Mzc1d2NuS0NzYkV4RmkxYWhEdDM3Z0FvRG1IOCtPT1BVcTNON096c1lHdHJDeTB0TFR4NjlBaC8vUEVIcWxhdENnc0xDOWpiMjZOT25UcW9YYnMyek0zTlVhdFdMWm5nbjQrUEQwNmNPQ0cxemM3T0R2aC85dTQ3TEtxcld3UDRPME9YS2lCRlJRUXJLSW9sOW02TXhoYXh4QjU3MUJTTlJpRlhSVEdXSkdwTTFLaXhCR09QQnNTQ1hUUVNHNWFBQlJWUVFaRGVlNXR5LytCeXJ1UE0wQlhGOS9jOFB0L01QbnZ2czg3TU1KTHZMTmNDOFBEaFE2SHQyYWVmZm9vaFE0YVVtREJWdTNadHpKZ3hBeE1tVE1ERml4ZHg1c3daUEg3OEdBNE9EaVVtMk0yZlB4L0p5Y2tLWSszYnQxYzd2enpLOC8zOE9pMWN1TEJDNjlhdVhTczhWbFVGYmR1MmJmRHg4VUhyMXEyeGNPRkNoVW92N2RxMVE5ZXVYWEhzMkRFaHdhTmV2WHFZTld0V2hXSUJpaExUc3JPenNYMzdkcXhZc1FJQU1IandZSlUveDFYeC9Td1NpYkI0OFdLaExhV0hod2V1WHIyS1pzMmF3YzNOVGFtTjRzU0pFL0g3Nzc4cnZONE9EZzdvM0xtejhMeHAwNllZTTJhTXdycFhFM0R5OC9PVnF1VG82T2pncTYrK1VxamFOWG55NURKZml6b1ZUVGFUeVdRWU4yNGM4dlB6RmNhSERoMEtvS2lhM3RpeFk1R2NuS3h3dmQyNmRSTWUvL0hISHpoMDZCQTZkZW9FTnpjM2hWWjhRNGNPUlowNmRiQm16UnFFaElTb1RNQlp0V3FWOFA0Q2dLV2xwY29XcE1iR3hnb3QxVjdtN2UwTkp5Y25OR25TQkt0WHIwYUhEaDNlU0h0TUlpSWlJaUpTVFNTdjdocXlSRVJFUlBUT1crN1hGOHY2K2xWM0dQUVdlaHMrRzRFeHAzSDgwVG9BZ0lHT0dlWjIyUXROc2VyS0tXL2FuajE3c0hmdlhwdy9mNzVLOWp0eTVBaTJidDFhNXYzNjlldUhpUk1ucXYzWDRXK2orL2Z2SXlNakEvcjYrc0svMEFlQWtKQVFYTHQyRFZPbVRGRmFVMUJRZ0h2MzdrRW1rMEZiV3hzT0RnNXFxK2NBUUhaMnRuRERXU0tSSURZMlZ1WE5MTGxjanFTa0pPanA2U25jZEFPQW16ZHZJamc0V0dVOEpkbTFheGRhdEdpQkRoMDZsRGpQMTljWHljbkprTXZsME5UVVJKczJiZFMyeUNncm1Vd0drVWhVNmFTdXJLd3M2T3JxbGlreEpEYzNGMkt4V08zNzhmejVjOVNwVTBkb2lWUVJOMi9laExtNXVjcEtQZVdWblowTkhSMGRsZGNtbFVxUm01c0xpVVFDbVV3R21Vd0d1Vnd1dERRUmk4VVFpOFVRaVVUUTBOQ0FzYkV4NUhJNTFxMWJoN3AxNjZKcjE2NXFxNHc4ZXZRSXljbkp3bDZhbXBxd3Q3ZXZWUFdiWXMrZVBjUE1tVE14Zi81ODFLOWZIL1BuejhlU0pVdlFzMmRQU0NRU1pHZG5LOTM0dlhuekpweWRuY3Q4NHpzM04xZEkxQWtQRDBkWVdCZysrdWlqQ3NXcmFuMWNYQnlDZzROVjN1RE96czVHVmxZVzVISTV6TXpNaE9vMHFoUVdGa0ltazVYNC9mQ3ErL2Z2dzgvUFQvajVzYmEyeHBBaFE2Q3Zydys1WEk2Z29DQTRPVGxWT0ZFcU1URlJJV0ZJbGRPblR5TStQaDVTcVJTYW1wcG8zYm8xbkoyZEszUysxNjFmdjM2d3NiR0JwNmRubWViNytQamc2TkdqMkwxN2Q0WE9OM1hxVkF3Wk1nUXVMaTRxajZlbHBTRW9LS2pFaE1HQ2dnSVVGQlJBUzB0TDdXZGo3ZHExYU4yNmRaay8xNUdSa2JoMjdSb01EUTNSdjMvL1VqOGZWZlg5SEJNVGcwZVBIcUZQbno1cTk4ckp5VUZhV2hxQW9xUVpNek16NGRpdFc3ZGdaV1dsOUhkaVRFd005UFgxaGUrS25Kd2NKQ1FrSUQ4L0h4S0pSR2d6VjVudjhyS0lqSXhFVkZRVXVuYnRXcWI1SjArZVJHcHFxdENhcmxHalJ1alFvWVBTYStQdjc0K0NnZ0xvNk9pZ1E0Y093dWNnTmpZV2QrL2VMYkhhWFZKU0Vzek16RlMrM2tGQlFVaEtTb0pNSm9PdXJpN2F0bTJyOVB0RVNlN2R1NGR2di8wV0hoNGVFSWxFV0xac0dkYXVYZnZXL3Z3VEVSRVJFYjBQbUlCRFJFUkVSSlgyTmlSWjBOdnBiZmhzN0xqMUJXSXlRZ0FBQTVwK2lZNDJ3NnMxSGlJaUlpSWlJaUlpSWlLcWVjVFZIUUFSRVJFUkVkSHJrcEFWTGlUZmFJcTE0V3pkdjVvaklpSWlJaUlpSWlJaUlxS2FpQWs0UkVSRVJFUlVZOTJQdnlnOGRyRG9EaDFOL1dxTWhvaUlpSWlJaUlpSWlJaHFLaWJnRUJFUkVSRlJqUldXRkNBOGRyVG9XWTJSRUJFUkVSRVJFUkVSRVZGTnhnUWNJaUlpSWlLcWtUTHpreENmOVJRQUlCS0pZVmZidVpvaklpSWlJaUlpSWlJaUlxS2FpZ2s0UkVSRVJFUlVJejFKdmlVOHJtL2t5UFpUUkVSRVJFUkVSRVJFUlBUYU1BR0hpSWlJaU41S1gzMzFGV2JNbUZHaHRUTm16Q2p6MmdrVEptRE9uRGtWT3MrRUNSTXdmZnIwQ3EwdGxwT1RnMHVYTHVIU3BVdVYycWRZWVdGaGxleFRFNFFsLzMvN3FVWm03YW94RWlJaUlpSWlJaUlpSWlLcTZUU3JPd0FpSWlJaUlsV2VQMytPdkx5OENxMk5pSWdvODl6NCtIaElwZElLblNjK1BoNjZ1cm9WV2xzc09Ua1pxMWV2QmdEMDd0MjdVbnRsWldWaHhJZ1JxRk9uRHJaczJRSWpJeU8xY3hNVEV6RnUzRGdBd1BuejV5dDEzcmVSVkNiQjArUTd3dk5HcHUyck1Sb2lJaUlpSWlJaUlpSWlxdWxZQVllSWlJaUkzaXNTaVFRNU9UbHFqMmRuWnlzOHo4M05SWEp5OHVzT3Ewb0VCd2RESnBOQktwV1dtSHp6UG9oTXY0OENhZEg3cktkbGlMcEd6YW81SWlJaUlpSWlJaUlpSWlLcXlaaUFRMFJFUkVUdmpkallXSXdkT3hZSERoeFFPMmZod29XWU9uVXEwdFBUSVpQSnNHclZLc3llUFJ0QlFVSGxQbDlVVkJUNjlldUhmdjM2VlNac1lZK29xS2dTNXdVSEJ3TUFXclpzV2FuejFRUmhTVGVFeDAzTk8wTXMwcWpHYUlpSWlJaUlpSWlJaUlpb3BtTUNEaEVSRVJHOU42eXNyS0Nob1lHelo4OUNJcEVvSFkrTmpVVllXQmkwdExSZ2JHd01BS2hmdno1U1UxUGg1dVlHTHkrdk54MXl1VHg0OEFBQTBMWnQyMnFPcFBxRkpnVUlqNXVaZDZuR1NJaUlpSWlJaUlpSWlJam9mY0FFSENJaUlpSjZLNlNucHl2OFVUV2VsWlZWcVhPSVJDTDA2dFVMYVdscHVITGxpdEx4Zi83NUJ3RFF2MzkvQUlCWUxNYXNXYlBnNnVvS0RRME5iTnUyRGV2WHIxZVp2RlBkTWpNejhmRGhRd0JBdTNidHFqbWE2aFdURVlMa25LSnFRWnBpYlRRMis2Q2FJeUlpSWlJaUlpSWlJaUtpbWs2enVnTWdJaUlpSWdLQWtTTkhsanJlc0dGRDdOaXhvOHd0blY2ZGQvNzhlZlRzMlJQZTN0NDRmZm8wZXZYcXBYUmNTMHNMZmZ2MlZkckh5c29LN3U3dStQZmZmekYyN0ZoWVcxdVhLWVkzSlNBZ0FGS3BGQUF3ZnZ4NGxYTmF0R2lCWDMvOTlVMkdWUTNrOEkvWUx6eXpOMjBMTFEzZGFveUhpSWlJaUlpSWlJaUlpTjRIVE1BaElpSWlvcmRDKy9idGhjZHBhV2w0OHVTSjByaVZsUlVBd01iR1J1MCtVVkZSd21OVjh4d2NIR0JoWVlIQXdFREV4OGNMNDQ4ZlAwWlVWQlQ2OU9ranRKOTZtWk9URTlhdlg0K01qSXkzTHZrR0FLNWR1d1lBME5IUmdhYW00cS81VXFrVWVYbDVFSWxFMVJIYUczVXo2aWhDRXE4S3p6czMrTFFhb3lFaUlpSWlJaUlpSWlLaTl3VVRjSWlJaUlpb1hLU3lRdVJLTXBHZUY0K012RVJrNUNkVnliNC8vUENEOEhqMzd0MUNBczdMNDhVOFBUMVY3bkhqeGcyNHU3dVhPbS8wNk5IUTE5ZUh1Ym01TUthdHJZMFBQdmdBZ3djUFZodWp2YjE5eVJkUlRiS3lzbkR6NWswQXdNYU5HNVhpdkhEaEFuNzY2U2VZbVptcFhCOFZGWVdBZ0FDTUdESGl0U1RwM0kwOWg5ekN5clVQSzVrTVVua2hYcVEveE9QRWE4Sm9ZN01PYUZpNzlXczhMeEVSRVJFUkVSRVJFUkZSRVNiZ0VCRVJFWkVTcWF3UUNka1JpTXQ4Z3NUc0NFU2sza1ZzWnRnYk8vK05HemZLdlVZdWwyUFhybDFsbWp0MDZGQ2xNWHQ3ZTZ4ZXZWcGhUQ0tSWVAvKy9SZzVjaVQwOWZYTEhkT2I0dWZuaC96OGZOU3RXMWRsa2xCMGREUUE5WldEbGl4WmdwaVlHTnk0Y1FOdWJtNm9VNmRPbGNaMzlPRlBWYnBmV1pqV3FnY1hSN2MzZmw0aUlpSWlJaUlpSWlJaWVqOHhBWWVJaUlqb3ZTZEhjczRMUEUrOWg4ajBCNGpMZklMNHJHZlZGazEwZExSUS9RWUFybDY5aW9TRUJMaTR1SlM0N3RLbFMzajI3Qm1jblowUkZCU2tjczdEaHcreGJ0MDZwZkhVMUZSTW5UcFZZY3pUMHhPSERoM0N2bjM3Y1A3OGViaTV1Y0hKeWFrQ1YxUmt4SWdSS3NkbE1sbXBjMHB6NnRRcEFFV3R1NlJTS1RRME5CU09GeWZnTkdqUVFPWDZPWFBtNEljZmZzRGR1M2Z4K2VlZlk4NmNPZWpkdTNlRllubGJ0TERzalZyYUp0VWRCaEVSRVJFUkVSRVJFUkc5SjVpQVEwUkVSUFFlU3NtSnhwT1VXM2llZWcvUDArNGh1eUMxdWtNU25EeDVVbWlESkpmTDhmUFBQeU16TXhOSlNVbVlQbjI2eWhaSmVYbDUrUFBQUHdFQVU2ZE94Wnc1YzFUdW5aZVhoNmlvS0tWeHFWU3FjbnpVcUZGSVNFakFxVk9uc0dEQkFreWVQQmxqeG95cFVKdW1qSXlNS3BuenFydDM3K0xaczZLRXFaeWNISVNGaGFGNTgrWUtjKzdmdnc4QVN1UEYyclZyaDIzYnRtSFZxbFc0Zi84K1ZxOWVqUWNQSG1EMjdOblExS3o4ZnpMb2E5ZUdSRjVZNlgzVWtzc2hrMHRRS00wWGh2NE4zd2RMZlR1MHNPejErczVMUkVSRVJFUkVSRVJFUlBSL21JQkRSRVJFOUI2UXlpUjRubllQWVVrM0VKcDhBeWs1MGVYZXcwVFhDaTBzZTZLUmFYdFlHalpDTFMxajRkaHl2NzVWRW1kK2ZqN09uVHVIbGkxYklpd3NESGw1ZWZqeHh4L2g1dWFHdzRjUEl5VWxCUXNXTEZDcThMSnQyemJFeHNhaVM1Y3VjSEJ3VUx0LzI3WnRjZjc4ZWVHNXA2Y25EaDQ4Q0hOemN4dzhlRkJwdnJhMk51Yk5tNGRXclZyaGwxOStnYWVuSjZLaW91RHE2bHFtNjdHeHNWRTRueXBSVVZGQzlSMTFjL3YxNjZkMi9lN2R1d0VBWm1abVNFNU9Sa0JBZ0VLaVRYUjBOSktTa21CdGJRMXJhMnUxKzVpWm1XSGR1blZDNVovang0OGpORFFVUzVjdXJYUkxxZ1hkdlNxMXZxeGlNMFBoRS93akVyT2ZBd0JPaDI1Q0UvT08wTmJRZXlQbkp5SWlJaUlpSWlJaUlxTDNGeE53aUlpSWlHcW9RbWsrbmlRSElEamhNc0tTQWxBZ3pTM1hlcnZhYmRDOFRsZlltN2FEdWI0TmdQSlhmU212WThlT0lUMDlIUjk5OUJIQ3dzSUFBRTJiTnNXYU5XdXdZTUVDWExod0FibTV1Vmk4ZURHMHRMUUFBQUVCQWZEMTlZVzJ0amFtVDU5ZTVuUEpaREtjTzNkT2VKNlFrQUN4V0F4emMzT2x1WDM3OWtXREJnMndjdVZLZlB6eHg1Vzh5dkk3ZnZ3NEFFQlhWMWRoUENnb0NQZnYzNGRZTElhN3V6dm16WnNIZjM5L1RKbzBTWmh6NWNvVkFFVlZia29qRm9zeGZmcDAyTm5aWWYzNjlRZ0pDVUZVVkZTbEUzRGVGR3ZEcGhqdi9DTzIzZndjdVlXWnlDNUl3ODJvbytqV2NHeDFoMFpFUkVSRVJFUkVSRVJFTlJ3VGNJaUlpSWhxRUltc0FFK1NieUU0L2grRUpGMURvVFN2SEt0RmFHVGFEaTBzZTZGWm5TNEtGVzdlaEp5Y0hCdytmQmdHQmdibzNiczNObS9lTEJ4cjBxUUpWcTVjaWUrKyt3NVNxUlFTaVFSYVdscElTVW5CenovL0RBQ1lNbVVLYkd4c3lueSt5NWN2SXprNUdVQlJhNm92di93U1JrWkdXTDkrUFl5TmxhKzlTWk1tOFBUMFZLcSs4N0swdERTa3A2ZkQxdFlXQUpDYlc1VDBwS3VyVzZHMlZjWDA5UFNRbTV1THZMdzhoYjEwZFhXaG82T0RuajE3b2tXTEZuQndjTUREaHcveCtQRmpvUXJPMmJObkFRQTllL1lzOC9uNjl1MkxldlhxSVRRMEZHM2J0cTF3M05YQldOY0NYVzNINHNLVDdRQ0ErL0YrVE1BaElpSWlJaUlpSWlJaW90ZU9DVGhFUkVSRU5VQmM1aFBjaWZiRi9YZy81RXR5eXJXMmxwWXgydFQ5R08zckRZR0pudFZyaXJCMGYvNzVKOUxUMHpGNjlHam82T2dvSFhkeWNzS21UWnRnWjJjSGtVaUU3T3hzL00vLy9BOVNVMVBSdW5WcmpCZ3hvc3pua3N2bDJMOS9QK3p0N2ZIczJUUG82dXJpMDA4L3haWXRXN0JvMFNMOC9QUFBTdFZtQ2dvS2tKU1VoSVNFQk9FUFVOUTJhK3JVcVVoSVNFQitmajRzTFMyeGI5OCtBTURRb1VNQkZMVzZLazl5a0NyRmUrM2J0dytXbHBZQWdPYk5tOFBWMVJYTm1qVURVTlNxNnVIRGh6aDY5Q2krKys0N0JBWUdJaW9xQ3ZYcjE0ZXpzM081enRlOGVYT0ZWbGJ2a25iMUJ1SFNNMDlJWlJJa1pJVWpOVGNXdGZYVXQ5OGlJaUlpSWlJaUlpSWlJcW9zSnVBUUVSRVJ2YU1LcExsNEVIOEpkNko5RVpNUlV1NzFEVXhhb24yOW9YQzA2QUVOc2RacmlMRHNuajU5aW1QSGprRlBUdytqUm8xU084L2UzaDVBVVRLTXU3czduajE3Qm1Oalk3aTZ1cGFyd3N5Wk0yZncvUGx6eko4L0grdlhyd2NBdUxpNElEWTJGajQrUGxpeFlnVm16NTZOblR0M0lqRXhFUWtKQ1VoUFQ0ZGNMbGZhU3k2WEl6azVHZGJXMXJDeXNxcDBvazE1OWVqUlEzamNwMDhmL1BISEgvam5uMzh3ZnZ4NGVIcDZBZ0FHRFJyMFJtT3FicnFhQnJBMWFZMW5LWGNBQUtGSjE5SFJabmcxUjBWRVJFUkVSRVJFUkVSRU5Sa1RjSWlJaUlqZU1iR1pZVVhWYnVMOFVDRE5MZGRhYlkxYWFHM2REKzNyRFlHRmdkMXJpckQ4REF3TUFBQWpSb3hRMmY3cFpZV0ZoVmk1Y2lYdTM3OFBIUjBkckZ5NUVoWVdGbVUrVjNwNk9uYnUzSWs2ZGVxZ2I5KytRZ0lPQU15Y09STVJFUkZvMjdZdGRIUjBjUFhxVlloRUlwaWFtcUo1OCthd3NMQlErTE5zMlRMbzZ1cmkyTEZqRmJ2d0tsYXJWaTE4OHNrbjJMOS9QeFl2WG96WTJGaVltNXRqeUpBaDFSM2FHOWZFdktPUWdCT1NlSTBKT0VSRVJFUkVSRVJFUkVUMFdqRUJoNGlJaU9nZFVDRE53WU80UzdnZDdZdll6TkJ5cnpmVU1VYzMyekZ3cnRzZjJocTFYa09FbFdOcGFZbVJJMGRpekpneEpjNUxUMC9Ic21YTEVCd2NETEZZak1XTEY1ZTdUZEw2OWV1UmtaR0JiNzc1QnRyYTJnckhORFEwOE5OUFAwRWtFa0V1bDJQdjNyMHdOemVIcHVhNzgydnpwNTkraXRPblR5TTJOaFlBTUhueVpKVXR2V3E2Sm1ZZGNCWmJBQUFSYVhlUko4bUNycVpCTlVkRlJFUkVSRVJFUkVSRVJEWFZ1M01uZ1lpSWlPZzlGSmY1QkxlalQxU28yZzBBR09uV1FYZmJjV2hUOStOcWJ6TlZtaGt6WnBSNFBDb3FDa3VXTEVGTVRBdzBORFF3Zi81OGRPN2N1VnpudUhUcEVxNWR1NGJtelp0ajRNQ0JLdWNVdDdJU2lVU3dzcklxMS81dkF6MDlQVFJvMEFBcEtTa0FBRU5EdzJxT3FIcVkxYXFQMm5yV1NNMk5oVnd1UTBUcVhUU3YwN1c2d3lJaUlpSWlJaUlpSWlLaUdvb0pPRVJFUkVSdkhUbWVwdHpCMVlpL0VKNGFXS0VkakhVdDBiM2hPRGhiRDRDR3VHYjh5bmZseWhYRXhNUkFSMGNIUzVZc1FhZE9uY3E5UjdObXpWQ3JWaTBzV0xCQVNMU3BhYlp0MjRhZ29DQ0l4V0xJWkRLc1dMRUNYMzMxRlFZTkdsVGRvYjFoSWpRMjY0QmJMNHJhZ3oxTHVjTUVIQ0lpSWlJaUlpSWlJaUo2YldyRzNSZ2lJaUtpR2tBbWwrSmhnait1UHY4TGNabFBLclNIaVo0VmVqU2NnTmJXL1NBVzFheGY5Y2FPSFl2czdHeDA3dHdaTFZxMFVEc3ZQejhmUUZFN3FWZlZyVnNYUC8vOE0yeHRiVjlibk5WcDE2NWQ4UGIyaGxnc3hySmx5L0RzMlRQczNyMGJ2Lzc2Sy83OTkxK01IejhlVGs1T0FBQnRiVzIwYXRXcW1pTit2UlFUY1A2cjVtaUlpSWlJaUlpSWlJaUlxQ2FyV1hkbGlJaUlpTjVCRWxrK0FtUE80SHJrMzBqTmphM1FIclgxNnFLSDNRUzBzdXBiNHhKdlhqWjkrblNGNXlrcEtVaExTNE9CZ1FGMGRYVlJVRkNBbzBlUEFnQXNMQ3hVN3RHNGNlUFhIdWVydnZycUs3VVZkK1J5dWZCNDJMQmhGZHBmSnBOaHk1WXRPSGFzS05sa3pwdzU2TktsQzdwMDZRSmJXMXRzMnJRSmQrN2N3WjA3ZDJCcGFZbldyVnVqZnYzNkdEeDRNSXlOalJFU0VnSTlQVDJJeFdLSXhXSUFnRVFpUVVGQkFZRHFlYzJxUXNQYXJhRWgxb1JVSmtGeVRoUXk4aEpocEZ1bnVzTWlJaUlpSWlJaUlpSWlvaHFvNXQ2ZElTSWlJbnJMNVVreWNUUHFHQUplK0NDbklLMUNleGpvbUtHUC9SUzB0djRJWXBGeXhaZWFMalEwRk83dTdpcVA5ZWpSNHcxSG8xNU9UazZaNW1Wblo1ZDc3L1QwZFB6NDQ0KzRmZnMyQUdEeTVNa0s3YWE2ZCsrT05tM2F3TmZYRjc2K3ZvaVBqOGU1YytmS3ZQK0hIMzRJTnplM2NzZjFOdERXMEVNRGsxWUkvNy9xTjA5VGJxTk4zWStyT1NvaUlpSWlJaUlpSWlJaXFvbVlnRU5FUkVUMGhtWGtKK0pHcEJkdVIvdWlVSnBYb1QyME5IVFIxWFlNdWpRWUJTME4zU3FPOE4xaFoyY0hrVWlrVUVXbWR1M2E2TjY5T3laT25GaU5rUlU1Zi81OGxlM1ZyMTgvcGJIQ3drTE1temNQVVZGUjBOYld4dno1ODlHM2IxK2xlUVlHQmhnelpnekdqQm1ENk9ob0JBY0hJekl5RXJHeHNVaE5UVVZHUmdaeWMzTlJXRmdJaVVRQ0FORFUxSVNtcHFiSy9kNGxUY3c2Q2drNEQrSXZNZ0dIaUlpSWlJaUlpSWlJaUY0TGtmemx1eFZFUkVSRTlOb2s1MFRoU3NSQjNJdnpnMHd1cWRBZUlwRUliYXcvUm0vN3lURFFNYXZpQ0N0dXVWOWZMT3ZyVjYweHlPVnl5T1Z5b1lWU1RWUGNEa3BMUzB1aG5WVjRlRGpXcmwyTE9YUG1vSG56NXRVVm5sclYvZG5JekUvR0wxZEgvMStTbGdqenVoNWtHeW9pSWlJaUlpSWlJaUlpcW5Lc2dFTkVSRVQwbXFYbnhlT2ZaM3R3Tis0c0twUDczTmpzQS9SclBCTVdCblpWR0YzTklSS0pGQkpUYWhwdGJXMlY0M1oyZHRpeVpjc2JqdWJkWWFoamhrYW03ZkVrK1JZQU9XNUhIMGVmUnRPcU95d2lJaUlpSWlJaUlpSWlxbUdZZ0VORVJFVDBtbVRsSjhNL1lqL3VSSitzY01VYkFMQTBzRWUvSmpQUnlMUjlGVVpIOVA1b1gzL28veVhnQUFGUlB1amNZQlQwdEl5cU9Tb2lJaUlpSWlJaUlpSWlxa21ZZ0VORVJFUlV4WElMTTNEMStWOElpRG9LaVN5L3d2c1k2Smloai8wVU9GdjNoMGhVTTlzcUViMEp6Y3c3bzY1Uk04UmtoS0JBbW90L0kvYmpveWF6cXpzc2VrZEpKQkpvYXZJL3BZbUlpSWlJaUlpSWlFZ1I3K1FRRVJFUlZaRjhTUTR1aCsvRmhtdmpjZlg1b1FvbjMyaUlOZEc5NFRqTTZid0hiZXArek9RYm9rb1RvZTlMYmFldVIzcmplZHE5YW96bi8rWGs1Q0F4TWJITTg3T3pzMHVjbjUyZGpaaVltREx2RnhNVGc4ek16RExQZjVza0p5Zmp3WU1ISmM1SlMwdkQzYnQzeTd6bjJiTm5zV0xGQ3FTbHBhazgvdmp4WTN6MjJXZnc4L01yVjZ3djgvYjJocCtmWDRWYkV1Yms1SlRyUGE2SXhNUkUvUDMzM3lnc0xIeHQ1NGlKaVVGNmVqcmtjamxpWW1LUWtaSHgyczcxc3N1WEwrUHExYXNLWTgrZVBjT21UWnNRRWhMeVdzOTk0TUFCVEpvMHFjUTV6NTgveDhtVEo1R1ZsU1dNU1NRUzdOcTFDNWN2WDY3UU9ZT0RnMVVlUzBoSXdNR0RCeXYxZVhyMjdCa09IanhZb2JWeXVSeloyZGxLTWUzYXRRc3ltVXpsbXNqSXlBcWQ2K3JWcTlpMGFaUGFmZFhGdDJuVEpwdzdkMDdsOGZ2MzcyUFBuajJRU3FVbDdsUDh2U3lWU3BHWm1ZbVltSmhLdFNRbElpSWlJaUlpb3JjWDcrWVFFUkVSVlpKRWxvOXJrWWV4NGRwNC9QUHNUK1JMY2lxOFZ5UFQ5cGpkOFEvMGFUUU5XaHE2VlJnbDBmdk4zclFkV2xsOStIL1A1RGdTdkJvNUJhcVRMTjRrTHk4dmpCczNyc3p6OSszYlYrTDhzMmZQbG5xRC8yV1RKazJDajQ5UG1lZS9UUzVmdm94NTgrYVZPTWZYMXhlclZxMUNmbjdaRWlLUEh6K09KMCtld05qWVdPVnhPenM3QU1EMjdkdVJrMVArNy9yOC9IejgrZWVmT0hIaUJFUWlVYm5YQTRDYm14c1dMMTZNZ29LQ01xL3AzNzgvZHU3Y3FURG01K2VIc1dQSHFwd2ZFeE9EN2R1M3EzemRIang0Z0xGanh5SStQcjU4Z2Ivay92MzdtRFJwRXU3ZHU0ZUFnQUJNbWpRSllXRmh3dkcvL3ZvTC9mcjFxL1NmVjhubGNtemJ0ZzBYTDE0VXhqSXpNN0ZzMlRJOGVQQUFWbFpXeU1yS0V2NVU1RDB1U1ZwYVdxbkpMc2VQSDhldnYvNks1T1JrWVV3a0V1SEFnUVB3OS9jSFVQVCtmUDMxMTNqMDZGR0plNFdHaG1MWHJsMzQ5OTkvVlI3MzkvZUhwNmRucGQ1TGIyOXZlSHA2NHNxVksrVmV1MkxGQ2l4WXNBQzV1Ym5DMk9QSGozSGd3QUhzMjdkUGFmNnRXN2N3ZmZwMGJONjh1ZHpudW5mdkhvNGZQMTZ1TmFkUG44Yng0OGVSbXBxcWRzKzllL2NxSmVBRUJRWGg1TW1Ud3ZPNHVEaE1talFKZm41K0NBOFB4NlJKazNEdDJyVnlYd01SRVJFUkVSRVJ2ZjFZTjV1SWlJaW9ncVF5Q1FKalR1Rnl4RDVrNVNlWHZxQUVScnAxTUtESmwzQ3c2QWFnWWpkbGlhaGtBNXZOUldUNkE2VGx4aUVqTHhGLy9qY2ZFOXVzaGFHT1dYV0hWaW1GaFlYSXljbFJTaHJKejgrSFRDYURucDRlQUNBcUtnbzJOamJWRWVJYkVSVVZwVFRXcGswYkhENThHQUVCQVVMeXpNdGVmajBlUDM2TTBOQlFmUDMxMXhDSlJJaUtpc0xVcVZQVm51K1RUejVSR2p0Ly9ueUpNVjYvZmgxNWVYa1lPWEpraWZOS01tM2FOQ3hjdUJDSERoM0N4SWtUbFk3ZnVuVUw5ZXZYaDdXMXRUQW1rOG1Va2dSeWMzT1JsSlJVN3ZNWEZCUWdLU21wMUtvZkpmSHk4b0tWbFJXNmRlc0dWMWRYTkd6WUVPM2F0Vk9hTjNmdVhJWG5NcGtNR1JrWk1ERXhLWEgvMjdkdksxVzVBWUJIang0aE1URVJYMy85TllDaW41RWxTNVlnTGk0T0FKVGVsOXExYStQdzRjTksrNmhLN2lsZVAzUG16QkpqSzBsaFlTRXVYcnlJbGkxYnd0YldWaGpYME5DQWhvYUdVTDFGTHBjakl5TUQ4K2ZQeHpmZmZJUCsvZnVyM08vczJiTVFpVVFxUDZ0QVVRS09tWmtabkoyZEt4enp0R25UNE8vdmo5OS8veDBmZlBBQmRIUjB5cngyNE1DQldMeDRNWDc4OFVkNGVIaEFKQktoUjQ4ZTZOR2pCdzRjT0lET25UdWpTWk1tQUlwK3ZsZXZYZzA5UFQxOCtPR0h3aDVIang1Vm15QURBRk9tVEFGUTlOa1JpVVFRaTh2Mjc5QmlZbUt3YmRzMmRPalFBWjkrK2luUzA5UHh4eDkvWVBUbzBhaFhyNTdLTmNIQndkaXpady8rKys4L21KaVlvR2ZQbmpBd01FQ2pSbzNnN093TWIyOXZiTnUyRFUyYU5JR1hseGU2ZHUxYTFwZUtpSWlJaUlpSWlONFJUTUFoSWlJaUtpZTVYSTc3OFg2NDlHd1gwbkxqS3JXWFdLU0pMcmFmb2tmRDhheDRRL1NhNldqV3dzaVc3dGp6M3dJVVNIT1JtUDBjdSs1OGc3R3RWNktPdm0zcEc3eWwzTjNkb2F1ckN3OFBENFh4aXhjdll1dldyVGgwNkJEdTNic0hkM2QzREI4K0hOT21UWU9XbGxhcCs2cExNaWdMZlgxOUhEMTZ0TUxySzZLa1pKa1ZLMWFvSEg4NVljYmIyeHVtcHFZWU1HQ0F3aHhQVDg5U3p4MGJHNHR5TWdydEFBQWdBRWxFUVZURml4Y3JqRzNac2tWdGRhSGx5NWVYdUorTGl3dSsrT0lMQUVWVk9GNVZyMTQ5SkNRa0tCM3IxYXNYRmkxYWhNbVRKMlA4K1BHbHhnMlUvRDY3dUxpVWFZL3lpSTZPeHZYcjF6RnIxaXlFaDRjaktDZ0k4K2ZQVnpsMzhPREJDczhQSGp3SWIyOXZiTjY4R1hYcjFsVjdqcXlzTEpVSk9INStmakF4TWNFSEgzeUEzTnhjTEYyNkZCRVJFZmoxMTE4VkVwWUNBZ0t3ZnYzNkVxKy9WYXRXNk5TcGsvQjgrL2J0YXVlVzFZVUxGNUNWbGFVeVlVWlBUdzhTaVFSQTBmdS9jZU5HTEZxMENPdldyUk1xckJRci9seGN2SGdSMXRiV0NBb0tRbEJRRUFDZ1ljT0djSEJ3UUZSVUZCNDllb1JtelpyQnk4dEw2WHlXbHBibzBhTUhuajU5cXRBT1M1WDI3ZHRETEJiandZTUgwTlJVLzM4enRXN2RXbW5kK1BIanNYZnZYdHk0Y1FPZE8zY0dBSHp4eFJlNGMrY09idDY4aVNaTm1rQW1rMkhac21Vb0xDekVEei84Z0diTm1nbDduRHg1RWhFUkVXclBXWnlBSTVGSW9LR2hVZUoxRk12UHo4ZXFWYXRnWW1JQ056YzNvVnBWUUVBQXdzTENzSEhqUm9YdjBILysrUWNuVHB6QTQ4ZVBZV0ppZ3VuVHAyUElrQ0dvVmF1V01HZkVpQkZ3ZDNkSFlHQWdSb3dZZ1I5Ly9CR1BIejlHOCtiTnl4UVRFUkVSRVJFUkViMGJtSUJEUkVSRVZBNlJhUTl3Tm13TFlqSkNLcjJYdldsYkRHdzJCMmExYW01RkNxSzNUVDJqNXBqWVpnMzJCYmtoWDVLRDFOd1kvQjd3T2JvMUhJUHVEY2REVTZ6OTJtTUlEQXpFdzRjUEFSUzE0Z0dBL2Z2M0M4ZkhqeCtQWThlT3FWejc5T2xUQUJDT201dWJvM2Z2M3ZqNTU1L3g0c1VMaGJrWEwxNUUrL2J0b2Flbmg0NGRPK0tycjc3QzFxMWJjZi8rZlN4ZHVoU1dscFlseGxtWmFqa3YzM2l1YWpObXpGQzQ0VjZjUUZLY1RCTWRIUTEzZDNjTUhEaFFvYUxKdW5YckVCNGVqclZyMXlyRkZ4VVZCWDkvZjN6KytlZlEwdEpTcUtaVDJhcEJyMVp4S2MyR0RSc1VucTlmdjE3bHZPam9hSnc1YzBaaHJHM2J0bVUrVDY5ZXZlRGs1QVNwVkFxSlJJTEN3a0pJSkJLSXhXS2xDalBuenAyRGdZRUJ1blRwZ3NqSVNCdzVjZ1RhMmhYN1dmSDI5b2Flbmg0R0RCaUF6WnMzdzhURVJLR2lpVG9QSGp6QW5qMTdZRzF0RGFsVXFyTGlrYkd4TVl5TWpGU3V6OHZMdzRVTEZ6QnMyREJrWkdSZzZkS2xlUExrQ2I3NzdqdUY1SnZvNkdoczJiSUZmZnYyUmYvKy9aR1NrZ0lBTURBd1VMam1wazJiWXRTb1VjTHo0Z1NjdExRMEJBY0hxNHdoTmpZV0FCU1NnNHFyb01qbGN2ejk5OTlDNHN1cjlQVDBrSjJkclhDdGE5YXN3ZUxGaTJGdWJxNHc5K1hQVEZaV2xzSnpGeGNYT0RnNENDMlNRa0pDRUJLaS9EdE5odzRkMEtOSEQyelpzZ1gzN3QxVGVUMnZLbTZScFU3eHoyaENRb0xRWXF0ZHUzYVF5K1V3TVRGUmFLbTFhTkVpR0JvYUNtTWZmL3d4SkJJSk5EVTFoVEZ6YzNQczJMRkRXTk92WHo4TUhUcFVxSEIwNTg0ZDdOcTFDd0NFTmNYUFgvWGhoeC9DeHNZR1dWbForUDc3Ny9IaXhRdHMzTGhSK0R4cGFXbGh3b1FKMkxoeEkzYnMyQ0VreUFIQTJyVnJZV2RuaDNuejVxRnYzNzdRMGRIQnBVdVgwS1pORytGbnFXUEhqcWhmdno2OHZiM2g0ZUdCblR0M3dzdkxDMHVXTENuTFMwdEVSRVJFUkVSRTd3Z200QkFSRVJHVlFWcHVITTQvMlk2SENaY3J2WmVoamprR05QMENqaFk5d0haVFJHOWVmV05IZk5abUhRN2NYWVRzZ2pUSTVCTDRoKy9EdmJnTGFGOXZDRnBaOVh1dGJhbUNnNE54L1BoeEFFQm1aaVlBS0NUY2pCOC9Ici85OWx1SmV4UWZiOVdxRlZhdFdvWE5temZEeDhkSGFJMFNIeCtQdTNmdjRvY2ZmaERXREIwNkZFMmFOSUdIaHdkdTM3Nk5RWU1HbFhpT3NsUitxVXB5dVZ5b05GR1NDUk1tSURNekU0R0JnZkQzOTFkS2NLbFhyeDZhTld1R1AvNzRBKzNhdFlPZG5SM2k0dUp3NGNJRlRKa3lSV1Z5MEw1OSsxQzdkbTBNSGp3WXQyN2R3cElsU3pCNzltd0FRR0ppWXFreGxkUUM1OVVxTHFWNU5RR25PRkZDbllrVEo2SjE2OVpZc0dCQm1Tb2JBY0R2di8rT0kwZU9RQzZYSzR6cjZPakEwZEVSYTlhc0VjWUtDZ3B3OHVSSmpCa3pCalkyTnJDeHNhbHc2NXpNekV5Y08zY09RNFlNUVg1K1BpNWR1b1N4WThlV0d2ZUxGeSt3ZlBseVNDU1NFbHVEVFpreUJlUEdqVk41ek0vUER6azVPUmc0Y0NBV0xGaUEyTmhZU0tWU3JGcTFTdTE4UHo4LzRmbWlSWXZRdTNmdlVxOHhMQ3hNcVJyVnExNCtYcHlVNHUvdmo2aW9LQXdhTkVobG15UkRRME9sU2pUNit2cFl0MjRkVWxOVDhlalJJelJwMGtTb1FETjQ4R0JNbmp4WllYNXhRbHBXVmhaT25UcUY3dDI3SzFWdUFvcmFxeFcvSjk5Kyt5MXljM01CRkxWeG1qdDNManAzN3F6MmRRYUFtemR2d3RQVEUxOTg4UVZhdFdxbGROekh4MGVwNnM2K2ZmdlU3cWZPNk5Hak1YMzZkTFhIQXdNRGNlalFJWVd4QXdjT3FKemJzbVZMMk5qWTRNeVpNd2dNRElTeHNUR1dMMStPek14TVpHVmxDZFdIZ0tLMlY5MjdkeGVlLy9qamowb3QxSDcvL1hjNE96dmpmLzduZndBQUlwRUlMaTR1K08yMzN4QVhGNGRQUHZrRXUzYnRRbng4ZktuSmtFUkVSRVJFUkVUMDdtQUNEaEVSRVZFSjhpVTUrRGRpSDI1RWVVTXFrNVMrb0FSaWtRWTZOeGlKSG5ZVG9hMmhWMFVSRWxGRjFEVnFoaTg3N2NLWjBDMjRGMWQwQXp3dE53NFhudXlBMzlPZGFHVGFIdmFtN1dGdDJBUldobzJncTJsUVplZWVNR0VDSmt5WUFMbGNqdEdqUnlNMU5SV0hEeDlXbVBOeWE2Umltelp0RWhKM1hqM2V0MjlmRkJZV0NzK0RnNE5oYTJ1clZCSEZ3Y0VCdTNidGVxMFZhaXBpMmJKbENBd014S3BWcStEazVGVGkzSjQ5ZXdJb1Nneng5L2NYRWx5eXNyS0VSSmhQUHZrRUR4OCtSRjVlSHFLaW9yQjM3MTdVclZzWG5UcDFFaXFubUpxYVFsOWZIeUVoSWJoMDZSSysrZVliYUdwcTRxKy8va0xkdW5XRmRqa2xKUnE4Q2RyYTJ0aStmVHNrRW9sQzFRMEFlUExrQ1ZKU1V1RHM3Rnl1aWpTalI0OUd2Mzc5b0tPamc3UzBOTXliTncrblQ1OFdramRVSmJuczJMRkRvZG9Jb1BweldwSVRKMDZnc0xBUXc0WU53L0hqeHlFU2lUQjA2TkFTMTBSR1JzTFYxUlZaV1ZsbzBxUUoxcTFicC9ENWpZK1BoNXViR3dBb3RROHJKcFZLaFVRTVMwdExUSmt5QlhLNUhDdFdyTUJ2di8wbUpLNWxabVppMHFSSitQYmJieFdTak1yVGlxdFZxMVpxazBuMjd0MkxzMmZQS2gwdkxDekV6cDA3QVVBaENVMGlrU0E1T1JrSkNRbVF5V1JJU2tyQ2xpMWJrSlNVaE1URVJDUWxKU0VsSlFVeW1ReEFVZEpjY2NVbUxTMHRHQnNicTR6ajhPSER5TXZMdzdoeDQxUzJaWkpLcGNKbjRkVldYODJiTjBkc2JDd2FOV3FrOWpXNGNPRUNnS0tmVlZOVFU3WHpObS9lclBaWWFiNzg4c3RTNTB5ZlBsMUkwTGwwNlJKV3IxNk5UWnMyS2JSOSt2ZmZmL0g5OTk4TENVZDkrdlJCVUZBUWF0ZXVEV05qWTVpWW1NREl5QWdtSmlZd05EU0VscFlXRmk1Y2lQMzc5d3ZKUlMxYnRsUTRyMFFpUVdwcXFrSmxKUUQ0NktPUHNHdlhMbmg3ZTJQYXRHbll2MzgvZkh4OE1HdldyQXEvRGtSRVJFUkVSRVQwZG1FQ0RoRVJFWkVLTXJrVWdUR25jZkhaTHVRVXBGVjZ2d1ltTFRHNCtYelUwYmV0Z3VpSXFDcm9hUm5CcGNWM2NMTHFnM05oMjVDWUhRR2dxQkxMaytSYmVKSjhTNWhiVzY4dWpIVHJRRmRESHpxYSt0RFZMUHJmaHJXZFlXOWE5clkvTDN2NDhLR1FNSktabVFrREF3TzFGV0NpbzZOeDZ0UXA2T2pvSUQ4L1grbDRjUldZSTBlT0FDaTZpZHk5ZTNkaHYvLysrdys2dXJwd2RIUjg2NUp2Z0tMMk1MbTV1WGoyN0ZtcENUanEvUFBQUDByVlkrYk1tYVB3L09WcUdmUG56OGZISDMrTWtKQVF5T1Z5L1BMTEwvamxsMThBQUN0WHJoUnV5QmNuUFpVa05UVlZiV3VibDlzTlZaUlVLb1dQanc5YXRXcUZidDI2Q2VQKy92NFFpVVRvMUtsVHVmWXJLQ2lBZ1VGUlVsbHg4a1pDUW9KU01rWnhvb2kvdno5T25UcUZIMy84RVFBUUV4TURWMWZYY3AxVElwSGcyTEZqNk5hdEcyclhybzBUSjA2Z2I5KythcE5FQUNBbEpRVno1ODVGM2JwMXNXSERCbXphdEFsejU4N0ZraVZMWUd0ckMzOS9mMnpZc0FFMk5qYnc4UEJRYXAxVnpNL1BUMmovQkFEZHUzY1gycm1KeFdMaHVtL2V2QW14V0F4bloyZVZpU2xsb2FPam83YWlTZkhQM3F2SHZieThFQmNYSnp3UERRMkZ1N3M3VWxOVGxhb1UvZlBQUHpBM04wZWRPblhRdEdsVDFLbFRCK2JtNWpBM040ZUZoVVdwOFJVV0Z1TGF0V3ZvM2JzM0dqZHVySEtPVkNwVlc1V29RNGNPOFBUMFJHSmlJdXJVcWFOeXpzMmJOOUdvVWFNU2syK0FvalplYjBweEZSOWRYVjJGOGVMS05zWFhhMnBxQ25kM2QrVGw1YW5keTkzZEhTMWF0TURGaXhjQkZMMG54Y21PY3JrY2x5NWRnbHd1aDcyOXZjSTZYVjFkREI0OEdENCtQcGc2ZFNvKyt1Z2puRDU5R3A5OTl0bGIrYjFNUkVSRVJFUkVST1hIQkJ3aUlpS2lWenhMdVlPellWdVJrQlZlNmIyME5XcWhYK01aYUZkdlNKbGFxeERSbTlmWXJBTWFtMzJBeUxRSHVQWGlPQjRtK0VNbVY2eDRsWm9iZzlUY0dLVzExeUlQWTM2M1E2aWxwVDZKUUoyelo4OEtqNy80NGdzMGFOQUFpeGN2Vm5ramR1UEdqZERYMTBmWHJsMXg2dFFwaFdOang0NUZVbEtTd2xpL2Z2MkV4K2ZQbjhmcDA2ZHgrZkpsREJvMENETm16SGpyYnZiKzlOTlBlUHIwS1hyMTZsWHB2VjZ1eWhJVEU0TkpreWJoekprelFrS0ZWQ3BWcUpUU3AwOGYyTnJhd3NqSUNNdVhMMGY5K3ZYUnNXTkhSRVpHQWdEMDlFcXZXS2FucDZleWxRK0FVdHNSbGNXTUdUTVFIQnlNZGV2V29WR2pSckMydG9aY0xzZkZpeGZoNU9SVWFxTERxeVpNbUtBME5tblNKT0Z4Y2Z1eDRrUVJRME5EYUd0ckM4OExDZ3JLZlEwWEwxNUVTa29LUm93WUFUOC9QNlNucDJQNDhPRWxyakUxTmNXU0pVdmc1T1FFYlcxdGVIaDRZT2ZPblpnMWF4WnNiVzBSSGg2T2NlUEdZY0tFQ1dvVFpuSnljdURwNllsYXRXb2hKeWRINmZpclZZVUExYS9QcThMRHczSDY5R21WeDU0OGVZSU5HelpneVpJbHBiWVhldjc4T2ZidDJ3Y25KeWZjdjM4ZlFOSHIzck5uVHlHNXhzTENBdjcrL2poeTVBZzJidHdJS3l1clV1TlRSMHRMQ3p0MjdFQnNiQ3lXTGwyS21UTm5DaFdBZ0tJRUVybGNyallCcDArZlB2RDA5TVRaczJkVnZrNVBuanhCWkdRa3BrMmJwamFHK3ZYcm8wMmJOZ0NLa2dhM2J0MWE1dmhQbmp3SmJXMXR0R25UUmlIdTBoUzMreXRPUENzbWxVb0JRS0dDMUlFREI5UzJxZ0tLcW1LMWJkc1dQWHYyeElVTEY3QnUzVHFGNDJLeEdEMTY5RUNYTGwyVTFuN3l5U2Z3OHZLQ3I2OHZoZzhmamhNblR1RFVxVk5DZXpBaUlpSWlJaUlpZXJjeEFZZUlpSWpvL3lSbFIrTGNrMjBJUzdwUkpmczFOZStNUWMzbndraEg5YjhRSjZLM2lRZ05USnpRd01RSkh4ZDhpWWkwZTRoT2Y0UVhHUThSa3hFS2lhejhDUWNseWNqSXdLVkxsOUNpUlFzRUJ3ZGoxcXhaV0xWcUZlYk1tWU5WcTFZcDNMVDM4ZkhCZi8vOWgvbno1d3RKSVMvNytlZWZoWnZJYm01dVNFeE1GQklvaWkxZXZCaU9qbzdZdm4wN2J0MjZoVFZyMWlpMWxxbE9kbloyc0xPenE5RGFaOCtlNGZMbHkwSTFqc0xDUXFTa3BBQ0FrSmdVSHg4dkpHaThtcXhpWUdDQTFxMWJ3OWZYRjRtSmlWaTllcld3ajZhbXBzcDJUT3FvYXNuazVlVlZydXRSZFNOZVUxTVRTNVlzd2F4WnM3Qnk1VXBzMkxBQnQyL2ZSbng4ZkpsamV6Vk91VnlPbzBlUFl2LysvVWhQVDhmQ2hRdlJ1SEZqMk52YkMyMjZYazdrVXZXOFBMeTh2T0RnNEFCSFIwZjg4c3N2YU4rK1BSbzJiRmpxdW5idDJxR2dvQUJCUVVFSUNBakFsU3RYb0tXbEpTU1JuVDkvSGdrSkNXamF0Q25zN095VWtqSU9IanlJek14TWpCczNEbi8rK2Fjd2JteHNEQmNYRnd3WU1BRFBuei9IcjcvK0NnRFl1bldyVXZKSldsb2FHalJvb0RCMjU4NGQzTGx6UjJYTUJnWUdDQXNMdzU0OWU3Qnc0Y0lTcisrWFgzNkJYQzdIdkhuemhQZlMyTmhZS1RFb01URVJRRkhDVGxrU2NESXlNaEFSRWFIeW1KNmVIZ3dNRFBEZ3dRTXNYYm9VbXpadEVsN1BWeXZDdk1yQ3dnSmR1blRCMGFOSE1XTEVDS1VFTlc5dmIyaHFhdUtqano1U0c5dWdRWU13YU5BZ0FJQ3pzek8rK3VvcnRYT2xVaWw4ZlgwUkZSVUZVMU5UaU1WaUFNQ2FOV3ZVcmxFbE9Ua1pJcEVJdFd2WFZoZ3ZidDJuNm5yUG5EbWpOUFp5OHA2ZW5oN1dyRm1EZ29JQ0lTbE5KQktoVnExYVFndXZWNW1ibTZObno1NDRkdXdZUm8wYWhVNmRPdUhJa1NOd2NYR3BjTlVsSWlJaUlpSWlJbnA3TUFHSGlJaUkzbnU1aFJuNDU5bHUzSW8rRHJsY1Z1bjk5TFZOOEhIVHI5SENzaWNBVnIwaGV0ZlUwamFCbzBVUE9GcjBBQURJNUJLazVNUWd0ekFEZVpJczVFbXkvKzkvczFEUHlLRkMxVzhPSFRvRUl5TWp0R25UQnNIQndlamF0U3VXTDErT3BVdVg0dHR2djhYT25UdWhxNnVMNE9CZ2JOKytIVzNidHNXQUFRT3dmZnQycGIyS0Uya2VQMzRzM0tSUFMwdEQ0OGFORlc2T3U3aTRvRm16WmpoKy9IaWxLbWhVdC96OGZBUUhCK08vLy80REFNeWNPUk9HaG9aQzhrSklTQWptelp1bnNPYmw2aTdGYlpWZWxwaVlpRC8rK0FOang0NFZYcy9jM0Z5RnFoaWVucDZJalkzRjRzV0wxVDVXcGFRV1MrVmhaV1dGdVhQbll2WHExZGkyYlJ2Q3dzSmdhbXFLSGoxNmxIdXZpSWdJYk42OEdUbzZPbGk1Y2lXKy92cHJQSG55QkwvKytpdGNYRnlFNUlsRGh3NEJBQTRmUG93SER4N2crKysvQjFCVVdlalYxN2drTVRFeENBOFB4N1JwMHhBVEU0T0lpQWg4OHNrbnBhNjdjZU1HL3Zyckw0U0doa0lzRnFOTm16YVlQSGt5dW5idENqMDlQYVNscGVIYXRXdTRlZk1tZHUzYWhlenNiTFJxMVFvZmZQQ0JzSWVob1NFbVRKaWcxSjdKM053Y28wYU53dDY5ZTNIbXpCbjA3TmtUdDIvZmhxK3ZMejcvL0hNQVJlMjU5dS9majRNSEQrS0hIMzVBNjlhdGhmVWpSNDVVYUduMmNtS0dsWlVWK3ZUcGd3c1hMbURzMkxHb1g3KysybXMwTlRYRnpKa3pZV05qVStKclVkek82TW1USitqWXNXT3ByNTJmbngvOC9QelVIcmV3c0lDcnF5dmMzZDJ4ZHUxYUxGdTJETUQvSitDOC9ObC8xV2VmZllaWnMyWmgvLzc5Q3E5QldGZ1kvUHo4TUhqdzRESlhaYkszdDFkcTFWVHN6cDA3MkxKbEMySmlZakJpeEFoODl0bG5haE5iU2hNZUhnNExDd3VsSkpmaUJCd2RIWjF5Ny9uSEgzL2cwS0ZET0gvK3ZNSjNyVnd1eDlXclY5RzVjMmNoWWVobFhicDBnWitmSDBKQ1F0QzFhMWRjdjM0ZFlXRmhhTjY4ZWJsaklDSWlJaUlpSXFLM0N4TndpSWlJNkwwbGswdHgrOFZ4WEhyMkovSWtXVld5cDdOMWYzelVaRGIwdEF5clpMOTNoWmFHTGdxa3VkRFdLTDFWQzcwL2FzcG5RaXpTaExsK2c5SW5sbEZNVEF5T0hUdUdTWk1tSVRjM1Z4ai80SU1QOFAzMzM4UFUxQlM2dXJwNDhlSUZsaTFiQmlNakk3aTZ1cGJheHM3YjJ4c2FHaHFRU3FWWXQyNGRHalpzQ0E4UEQ0VjFqbzZPY0hSMFZGaVhtcHFLbXpkdklpNHVEcmEydGdwSkJtOGJtVXlHa1NOSFFrZEhCMFpHUmdDQWRldldvV25UcGtLeVFjdVdMWVZLTk9wYVVMMnNvS0FBSzFldWhFUWlnYkd4TVE0ZE9vUzB0RFRZMmRuQjBQRC92OHRmVHBCUTkvaDE2OTI3TjI3ZnZvMmpSNDhDQUdiUG5sM3VoSVNVbEJTc1hMa1M0OGFOUTU4K2ZSQWFHb3J1M2J0ajl1elo2TnUzTDI3Y3VDRWtEUlFuRmVUazVNRFkyRmg0WHQ1a2hicDE2OExCd1FFWEwxN0VtREZqMEx4NWN5RlJveVJObXphRm82TWp4bzhmajFhdFd1SFBQLy9FcVZPbmNQZnVYZFN2WHg4TkdqUkFxMWF0MEw5L2Y0aEVJb1NIaDBOUFR3LysvdjdDSGdNSERrU3RXclZ3NmRJbFllenAwNmM0ZXZRb0xseTRBQXNMQzN6Ly9mZW9YNzgrUWtORDRlWGxoZDY5ZTBORFF3TS8vL3d6SWlJaU1HSENCTFJzMlZJcHZwSXFsbno2NmFjNGYvNDg5dS9mRHpjM043WHpac3lZQVd0cjZ4SmZCNkRvYzFhclZpMDhmUGl3MUxrQTBLTkhEN2k0dUNpTXZabzAxYWxUSnd3ZE9oVEhqeC9IMGFOSE1XellzQklyd2hTenQ3ZkhrQ0ZEOFBmZmY2TkRodzVvMWFvVjh2UHpzV2JOR2hnYUd1S3p6ejRyVTR3bDhmRHd3TldyVitIczdBeDNkL2N5VlV0U3A3Q3dFQ0VoSVFxSldjWHk4dklBcVA1TXY1eFVWUll5bVF5WEwxL0dnUU1IRUJFUmdhKy8vaHBEaHc1Vm11Zm41d2RyYTJzNE9qcGk5Kzdkc0xHeFFiTm16Y3AxTGlJaUlpSWlJaUo2T3pFQmg0aUlpTjVMTDlJZjRtVElCc1JsUHFtUy9VejByRENrK2Jld04yMWJKZnU5YTB6MTZpSXhPd0wxakJ5cU94UjZpeVJtUjZDMjN0dlQ1dWh0c1gzN2R1anA2V0h3NE1INCsrKy9GWTRWM3lCKzhlSUZYRjFka1plWGg1OSsrZ2xtWm1ZbDdoa1pHWW5MbHkramE5ZXV1SExsQ2hZdFdvUnZ2dmtHKy9mdng1QWhReEFTRW9MNCtIamhUMXhjSE9MajR3RUF2cjYrOFBYMUJWQ1VOUEEySitDSXhXSnMyN1lOMXRiVzhQSHh3ZGF0VzFYRysycmJxT0liNlo2ZW5rcXR0NlJTS1VKRFE2R3ZyNC9qeDQramR1M2F3aDl6Yy9OS3gzenUzTGxLNy9HeXp6Ly9ISDUrZnBCS3BlalFvVU81MTV1YW1tTG56cDBBaWxwenpaa3pCMXUyYklGSUpFS3paczNRckZrem9RWFZxOGtEcXBJSnltcmt5SkZZc1dJRjd0eTVnK0hEaDJQMTZ0VUlDUWtwTWZIQTFOUlVxRVlEUUpqNzRzVUwzTHQzRDdHeHNVTDdwb0VEQjZKUm8wWktleGdZR0NpTkhUcDBDS0dob1pnelp3NzY5ZXVIQ3hjdTRJY2Zma0RIamgxaGFtcUs1Y3VYSXlrcENWS3BGT3ZYcjRlVGsxTzVyN2RodzRabzE2NGRuajkvRG9sRW9qWlJxaXpKTjBCUmE2T1dMVnZpM3IxN0tDd3NMREZCQmdETXpNeFVKZzI5YXZyMDZRZ0lDTURaczJjeGRPaFFvWlZTU1JWd2l0Y0ZCZ2JpKysrL3g1bzFhN0Jueng1RVJFVEEzZDBkSmlZbWF0Y1ZGQlRnMGFOSHBjWjE5ZXBWT0RrNVljS0VDVWhQVDhmZHUzZFZ6bFAxODUrZG5ZMEhEeDdnNGNPSG1ESmxDcTVmdjQ3YzNGeVZDVGo1K2ZrQVZGL3Y3dDI3bGNaZXJxWlZMRE16RStmT25jUFJvMGNSRnhjSEd4c2JMRnk0RUgzNzlsV2FHeE1UZyt2WHIyUDI3TmtJRHc5SFlHQWc1czZkVzJxQ0pSRVJFUkVSRVJHOUc1aUFRMFJFUk8rVm5NSjBYSGl5QTRFeHA2dGtQNUZJaEU0Mkk5SGJmakswTkhTclpNOTNVYk02WFJFWWM0WUpPS1FnTU9ZTW10WHBVdDFodkhVYU4yNk05dTNiSzdRc2Vkbmp4NCt4ZE9sU1pHWm1ZdG15WldqUm9rV3BlMjdac2dXTkdqV0NrNU1Ucmx5NWdtYk5tbUh5NU1tNGZ2MDY2dGF0aXg5KytBRkEwVTFtQ3dzTFdGcGFvbXZYcnZEMTlVV3ZYcjB3WXNRSVdGdGJWMW03cE5mcDFRU2FrcnpjYm1yQ2hBa3E1K2pwNmVIRWlSTktDUkpyMTY1RnZYcjFoT2Y5K3ZVcjliRXFhOWV1TFhPOFpYSDQ4R0ZJcFZLSVJDSnMyTEFCYTlhc0tmZk4rMWRqbmpsenB2QzRTWk1tV0xGaUJicDM3NDY1YytjaUlpSUNDeFlzUU1lT0hiRnc0VUxzMnJVTGJkdTJSV0JnWUxuTzJhMWJOMWhaV2NIYjJ4c3JWcXpBamgwNzRPWGxwYloxMTh1Q2dvS1FtWm1KQmcwYW9GT25UdERWTGZyN05pOHZEeEVSRWVXdVF1VHE2Z29ORFEwOGVQQUFycTZ1Q0EwTnhZd1pNL0RoaHgvQzNkMGQ4Zkh4OFBEd3dLNWR1eEFRRUZDaEJCd0ErTzY3NzJCc2JGeGx5UlVkTzNiRXpaczNjZXZXTFhUcG92amRLcGZMSzNRZVBUMDlyRnExQ2xaV1ZoQ0x4VUpDU21sVmp2VDA5T0RoNFlHNWMrZGk5dXpaa01sa0dEOStmS2t0MFZKVFU3Rmd3WUl5eFhiLy92MVM1NTQvZng1cGFXa0lEZzRHQUZ5NGNBRW5UcHlBWEM2SGhvWUdKa3lZZ01PSEQwTkhSd2ZkdW5WVFdsOTh2Y1dmcVplVjlidG05T2pSa0Vna2NIWjJ4c3laTTlHMWExZTE3NFczdHpmMDlmVXhZTUFBYk5xMENjYkd4cVYraHhBUkVSRVJFUkhSdTRNSk9FUkVSUFJla012bCtDL21KUHllN2tSdVlXYVY3R2xwWUkraERndFExNGh0QTdvMCtCUy9CMHhIUk9wZE5Lejk5bGJQb0Rjbkl2VXVuaWJmeHV4T082bzdsTGZPOE9IRDFTYmZuRDU5R3IvOTlodEVJaEU4UER6UXNXUEhVdmU3Y09FQzd0eTVnK1hMbHlNdUxrNFkvL1RUVHpGczJERGs1K2RqdzRZTnNMS3lRdTNhdFJWdURQdjYrc0xHeGdiTm16ZXYvSVZWUWs1T0RwS1RrNnU4blpPbHBXV1o1cjJhZkpPU2tvSjc5KzVoNU1pUndwaW5weWRpWTJPeGVQRml0WTlWS1c2SFZWWWwzWXdQQ2dxQ2w1Y1hPbmZ1RERzN094dzRjQURlM3Q0S2NaYkZ2bjM3Y08vZVBheGJ0dzdyMTY4WEt2MHNYNzRjZG5aMk1ETXp3OUtsU3dFQVI0NGNnYU9qSXdJQ0FwQ1dsb2FiTjIvQzJ0b2FZOGFNS2RjNXhXSXhoZzhmanExYnQrTEZpeGNZTm13WVBEMDlrWkNRQUFzTGl4TFgvdjMzMzdoMTZ4Ymtjam1Bb3NvNDllclZnNjJ0TFJvMmJJaTh2RHpZMnRxaWR1M2FaWXJsOHVYTE9ISGlCSUtEZzlHcFV5ZHMzNzRkRW9rRWMrZk9GUkl5REEwTk1YTGtTR3pjdUJFZmZ2aGhoVm9nbFZRSnBpSjY5T2lCTFZ1MjRPVEprd29KT0RrNU9majg4ODh4ZmZwMDlPclZxOXo3MnRyYUNvOUxhc24wcXF5c0xCZ1lHQ0FyS3dzaWtRZ0dCZ2FRU3FVbHR1WXlNelBEamgybC83MHdZOFlNOU83ZEcrUEdqVk03UnlLUllPclVxVUxGSnBGSUJHdHJhN1JwMHdadDJyUkJ5NVl0Y2VIQ0JZU0VoR0RVcUZFcXF5SGw1T1JBUTBORFpZV2lzaWJHREI4K0hBTUhEbFJJMlBudHQ5L1FwazBiZE8zYVZSakx5c3JDdVhQbk1IVG9VT1RtNXVMU3BVc1lNMlpNdVZ1NkVSRVJFUkVSRWRIYml3azRSRVJFVk9QRlpvYmg1T01OaU00b3ZlVkJXWWhGbXVobC94bTYybzZHV01SZnB3QkFSN01XaGpnc3dKSGcxUmplWWhHVGNONXpFYWwzY1NSNE5Wd2MzYUN0VWF1NnczbnIxS3FsK2pYSnlzckNYMy85QlFNREF5eGZ2cnhNU1RFeW1ReGJ0bXhCdTNidDBLVkxGeHc1Y2tRNEpoS0pvS09qQXgwZEhUZzZPbFpaL0svRG5EbHo4UHo1Y3l4ZXZMaENDUVRxbE9VRyt1UEhqM0g5K25YRXhNUWdPam9hMGRIUnlNbkpBUUE0T3pzTDgxNU9EbEwzK0hXS2o0L0h5cFVyWVdSa2hHKysrUVpHUmthNGR1MGFQRDA5MGI1OWV5RkJ4TWZIcDlRYitoWVdGdmo3Nzc5aGFtb0tiVzF0V0ZwYTR2ejU4NGlNakJRU2I0RC9UKzVhdG13WkZpMWFoSU1IRDJMaXhJbVFTQ1E0Y2VLRVV0SkJhUVlNR0lBOWUvYkEyOXNiTTJmT3hMNTkrK0RqNDZOUWdVZVZWYXRXUVNLUklEWTJGbEZSVVlpTWpFUjRlRGdlUEhpQTA2ZFBReXFWb2x1M2JsaTJiRm1aNG9pTGk0Tyt2ajdXcjE4UEJ3Y0hlSHQ3WS9mdTNVS1ZIeGNYRnlRbkorT2pqejdDMGFOSHNXelpNdno2NjY4S0NUNWVYbDd3OHZJcTg3VlhCUk1URS9UczJSTVhMMTVFY0hDd1VCMHJQRHdjOGZIeFNFdExxL1E1c3JLeUFLaXVDRk1zS2lvSysvYnR3NlZMbDZDcnE0dnAwNmZqN05tejJMWnRHM3g5ZlRGMjdGajA2ZE5IWlpzc1RVM05NaWN6R1JvYWxqclh6czRPTFZ1MlJMdDI3ZURzN0t4UXhTc2tKQVNiTjI5R25UcDFNSDc4ZUpYcmMzSnkxRjZycDZlbjB0akxyZTJLVFo4K1hXbnMyclZyeU1qSVVFakE4ZlgxUldGaElZWU5HNGFqUjQ5Q0xCYmprMDgrS2ZINmlEbUk0UUVBQUNBQVNVUkJWSWlJaUlpSWlPamR3anRHUkVSRVZHUGxTYkp3OGFrbmJrY2ZGLzdWZkdWWkdUYkdNRWMzV0JyWVY4bCtOWW05YVZzTWMzVERzWWMvb1pIWkIyaFRkd0RxNkRlRXRvYnFTaDlVc3hSSWM1R1lIWUhBbURONG1ud0xMbzV1c0ROdFc5MWh2Vk1NREF5d2R1MWFhR3Bxd3RUVVZPV2MyTmhZaGVvU1lyRVkzYnQzVjN0enVTSysrZVlib1oxTFpaVzEra3Z4ZDNSVmZWZHJhV21oWWNPR1dMNTh1Y0s0cWtvcjBkSFJPSHo0TU96dDdlSGc0QUFYRnhmNCtma2hLU2tKdHJhMlFuV05pcEpLcFpWYUR3REp5Y2x3ZFhWRlZsWVcxcXhaSTN3K0ZpNWNpSysvL2hvLy9mUVRmdnZ0TjJob2FDaFYrWkJJSkVyN2lVUWlyRnExQ3NlT0hZT3JxeXNjSFIwUkdCZ0lWMWRYV0ZsWkFRRHUzTG1EWDM3NUJiTm56eGJHSGo1OGlQRHdjR2hvYUNBeE1SSC8vdnN2dnZ6eVMzVG8wS0ZNMTZHbnA0ZkJnd2ZqeUpFam1EWnRHdnIzNzQ5VHAwNWg0c1NKYWhQVGltbHFhc0xHeGdZMk5qWUsxVjhLQ2dydzlPbFRHQm9hbGlrR0FCZy9mandrRWdrdVhyeUluMzc2Q1hsNWVmajIyMi9SdDI5ZjVPWGxDZTJMeEdJeHZ2dnVPM3oxMVZlWU8zY3VQRHc4WUc5ZjlQZS9zN016T25mdUxPeTVkZXZXVXM5YlhDbW1NaVpObW9RclY2NWc3ZHExMkxoeEk0eU1qUERvVVZHQ2NaTW1UWVI1UGo0KzhQSHhLZmYrWVdGaEFBQWpJeU9GY1psTWh0dTNiK1BFaVJNSUNBZ0FVRlNSWitiTW1haFRwdzVjWEZ6dzExOS80ZkRodzFpM2JoMjJiOStPUG4zNm9GZXZYbkIwZEt5eU5seXZjbmQzVnpsKzkrNWRlSGg0UUM2WFk5R2lSZERYMTFlYUk1ZkxFUklTQWpNek01VjdsSlpjVjN4Tk1wa01ZckZZR0pmSlpFaE5UVldvd0NXUlNIRHMyREgwNk5FRFJrWkc4UFgxeFljZmZsamxWWktJaUlpSWlJaUlxSG94QVllSWlJaHFJRG51eFYzQXViRGZrVjFRK1g4TkRnQmlrUWE2Tnh5UDdnM0hRMFBNWDZIVXNUZHRpMWtkZCtKYTVHR2NlUFFMVW5OalVDRE5yZTZ3NkEzUTF0QkRiYjI2YUZhbkMyWjEzQWtkVFZhK3FZaFhFMFRjM055UWxwWUdYVjFkcEtlbkl6bzZHbzBiTjFhWTg4MDMzMVRwemUzMjdkc0xDUmR2eXNhTkc1R1ltRmlteWhoMzd0eUJvYUVoN3QrL3I3YlNpNVdWbFVLYm04VEVSQ1FsSlVFa0VpRWlJZ0xBLzFmNDZONjlPN3AxNnliczllelpNNnhmdng1ZmZ2bGxtZU5QVEV4VTJjSUdLS3I2VWhreE1URll0R2dSWW1OanNXREJBclJxMVVvNDFyUnBVNHdhTlFxSERoM0N5Wk1uTVhUb1VDUW1Ka0lzRmd1Sk9HZlBuZ1dnV0hsSklwRWdPVGtadFdyVitsLzI3and1NXZ5UEEvaHJwdFJNMDBFaFY3UUlsWnk3N0ZMdVc2emNySE9YdFhibHZuNXV3bHBzSzRzc0srdmVsSE9SRUxJV1c2d3pTdFlWVVNucFBtZCtmNHdaVFROVFUyYXd2SjZQaDRmbWUzdytuem0rdzhQMzVmMkd0YlUxTWpJeVVMMTZkV3pldkJreW1ReXBxYW53OWZWRjM3NTk0ZTd1anJpNE9BREFuRGx6NE9EZ0FKbE1oaE1uVHNEYjIxc1pTTkZWcjE2OUVCZ1lpSU1IRDhMRHd3TUhEaHhBVUZBUSt2VHBvM2FzcmkyQVNtcmZ2bjM0L2ZmZmtaNmVEZzhQRDdSdjN4NjJ0cmJJeXNyQ2poMDdJQkFJNE9qb0NBQ3d0N2ZIM0xsejRldnJxMUxScFhidDJ1amR1N2Z5OFk0ZE85UXFxYXhkdXhZQ2dRQWlrUWlwcWFrNGRlb1VxbFdyOWxwcnIxS2xDc2FOR3dkdmIyOU1uRGdSSTBhTVFFaElDRXhNVEZDMzdxdVdtTTdPenZqMDAwOVZ6dDIwYVpQSzQ0Q0FBQ1FrSktCeTVjcXdzTEJBUWtJQy9QMzlZV3hzckJ6cit2WHJPSFBtRE02Y09ZT2twQ1FJQkFLNHVycGkwS0JCS29FZkV4TVREQnMyREQxNjlFQmdZQ0FPSFRxRS9mdjNZLy8rL2JDMnRrYUxGaTB3YnR3NHJlMnBZbU5qWVdWbEJaRkloSC8vL1ZjNVprbmw1T1JnMTY1ZDJMVnJGNHlOalRGMzdselVyMThmQU9EdDdZM1UxRlNZbVpuQjJOZ1lkKzdjd2FOSGo0cHQ0WGJuemgySVJDTGN2WHNYQUpTZkEwVVFMaUFnUUtWaTJlWExsNUdYbDZmeStvU0dodUxaczJmbzI3Y3Znb09Ea1phV1Z1TFdjVVJFUkVSRVJFVDA3dVBkSXlJaUlucXZ4S2ZkdzVHbzFYaVFmRTF2WTFhUTJNUERlU1lxV3pnVWZ6REIxTmdNYld1T1FOdWFJOTcyVW9qKzh5UVNDUzVmdmd5WlRBYUJRQUI3ZTN0TW1EQkI1Umg5VjVZWU1tU0lYc2ZUaFVRaTBWaWhRcE4xNjliaDRjT0hBT1FWT0hTUmtKQ2c4cnBWcUZBQlRacklLelFWdnNsLy8vNTkyTm5ab1d2WHJtcmoyTmpZWU5hc1dRRGtZYW1KRXllaVU2ZE9rTWxrV3RjeWVmSmtuZGFvNE8zdHJmeFpKcE5oNGNLRmlJMk54Zmp4NDlHcFV5ZTE0NGNORzRZeVpjb28xL3ZISDM5ZzE2NWRLc2NZR1JrcHd4Z3BLU2tZT25Rbzh2UHo4ZGxubjhIVDAxUFphdXZLbFNzSURRMUZVRkFRUm84ZXJRekYyTnJhb25QbnpoZzNicHl5U3BHeHNURThQRHhRdm56NUVqMC9HeHNidEczYkZnY1BIc1RBZ1FQUm9rVUw3TnUzRHg0ZUhpcFZSQUNvZmRaMWRmSGlSZnoxMTE5YTk5ZXJWdzlkdTNhRmg0Y0hyS3lzTUhQbVRGeTZkQWtBWUdwcWl1KysrdzRWS2xSUUh0KzhlWE0wYmRwVUdiTHk4L05UcXhDelo4OGV0WG51M3IyTDY5ZXZLMSt6eXBVclkvejQ4YVY2VGdWMTdkb1Y2ZW5wMkxCaEE3eTh2QUFBN3U3dUtpR3dPblhxWU9EQWdTcm5GUTdnWkdkbnExWEpNVFUxeGJoeDQ1VHR0bTdldkluOSsvZkR5c29LL2Z2M1I0OGVQWW9NNkpVclZ3NmpSNC9Ha0NGRGNQTGtTUnc5ZWhTUmtaRndkSFRVR3I0QjVOZEpZbUtpeXJhUFAvNjRpRmRCczZpb0tQajcrNk5TcFVxWVBYdTJTZ2pHMk5nWWYvMzFsL0w5TURJeWdxdXJLNFlPSFZya21GNWVYb2lOalFVZy83NVZmSGQwN05nUjU4NmR3NlpObTFTcWQ0bEVJblRxMUVtbFV0T2VQWHZnNHVJQ0J3Y0hMRjI2Rk0yYU5YdGo3ZXVJaUlpSWlJaUk2TTBSeVBSVjQ1dUlpSWpvTGNySno4RHB1MXR4SVdZUFpES3BYc1lVQ0FSb1dXTVEybncwREViQ01zV2ZRRVJVUWx1M2JzVzJiZHQwYnRWVW5MMTc5OExYMTFmbjhUcDI3SWloUTRkaTJMQmhlcG4vVGJoKy9UcFNVbElna1VoUXYzNTlaZWdnS2lvSzU4NmR3OGlSSTlYT3ljbkp3YlZyMXlDVlNtRmlZZ0pIUjBldDFYTUFJRDA5WFJrSXlzdkx3NU1uVHpUZUxKZkpaSGoyN0JuRVlyRmE2NmV3c0RCRVJFUm9YRTlSTm0vZURHZG5aMlZicHp0Mzd1REpreWR3YzNQVDZmekl5RWlFaG9aQ0twVkNKcE5CTEJhalpjdVdxRk9uanZLWSsvZnZvMHFWS2hvcmpEeC8vaHp4OGZFcTFWUVVzck96a1pHUkFZRkFBSE56YzYxVmY0cHo5KzVkakJrekJwTW5UMGExYXRVd2VmSmt6Smt6QjYxYnR3WUEzTHQzRDlIUjBSb0RSN3JRZFA3VHAwOFJFUkdCOXUzYnF4MmZucDZPdExRMHlHUXkyTmpZcUZTNjBRZkZQN3NVRjVaYnNXSUZHalpzcVBQemZ2andJYzZkT3djTEN3dDA3dHhaK1g2RWg0ZWpVcVZLYXAvWjJOaFlTQ1FTV0ZsWkFRQXlNaklRSHgrUDdPeHM1T1hsS2R0OEZheVdKSlBKY09YS0ZiaTR1SlQ2L1U1SVNGQUpOR2tTRkJTRXVMZzQ1T2ZudzlqWUdBMGJObFFHdzBvcU1qSVNOV3ZXMUZwQkp6OC9IMUtwRk1iR3hocmZrL0R3Y1B6enp6OFlNMllNQVBtMW5KaVlDR05qWXpnNE9LaFY2cExKWkpCS1gvM2RzM0RRNk5xMWE1Z3laUW9XTEZnQWdVQ0ErZlBuWThXS0ZhVitma1JFUkVSRVJFVDA3bUlBaDRpSWlQN3piajg3ajhPUlBrakpUdERibURabWR2Qndub0dxbG81Nkc1T0lpSWlJaUlpSWlJaUlpSWplVDJ4QlJVUkVSUDlaNlRuUEVYUjdEU0xpVHV0eFZBRStxOTRYN1dxTmhMRlFlM1VFSWlJaUlpSWlJaUlpSWlJaUlnVUdjSWlJaU9nL1NJWXJUNElSZkhzOXN2SlM5VFpxT1hFVjlIS2FnZXBsNit0dFRDSWlJaUlpSWlJaUlpSWlJbnIvTVlCRFJFUkUveW5QTTJQeHh5MXYzSHQrV2Evak5xdldDeDFxajBZWkk1RmV4eVVpSWlJaUlpSWlJaUlpSXFMM0h3TTRSRVJFOUo4Z2xlWGovTU5Bbkw3N0cvS2tPWG9iMTlLMEFubzV6OEJINVJycmJVd2lJaUlpSWlJaUlpSWlJaUw2c0RDQVEwUkVSTys4SjZuUk9IaHJKWjZtM3RIcnVFNFZXNk9INHlTSWpDMzBPaTRSRVJFUkVSRVJFUkVSRVJGOVdCakFJU0lpb25kV2JuNDJUdC85RGVkakFpQ1R5ZlEyYmhrakViclZIWTlHbFRzQkVPaHRYQ0lpSWlJaUlpSWlJaUlpSXZvd01ZQkRSRVJFNzZTN1NmL2dVS1Ezbm1jKzBldTRWUzNyb1hmOVdiQVdWOVhydUVSRVJFUkVSRVJFUkVSRVJQVGhZZ0NIaUlpSTNpbVp1U2s0RnIwZVY1NEU2M1ZjZ1VBQU4vc2hhUDNSRUFnRi9Dc1FFUkVSRVJFUkVSRVJFUkVSNlEvdlBoRVJFZEU3SXlMdU5JSnUvNHowbkdTOWptc2xxb2plenJOUXZheUxYc2NsSWlJaUlpSWlJaUlpSWlJaUFoakFJU0lpb25kQVJrNHlEa2Y1NEdiOEdiMlBYZCsySGJyWG13Q1JzYm5leHlZaUlpSWlJaUlpSWlJaUlpSUNHTUFoSWlLaXQreG0vQmtjanZKQmhwNnIzcGdZbWFGN3ZRbG9VS21EWHNjbElpSWlJaUlpSWlJaUlpSWlLb3dCSENJaUlub3JNbkpmNEVqVWFrVEVuZGI3MkhaV3p1anRQQXRseFpYMFBqWVJFUkVSRVJFUkVSRVJFUkZSWVF6Z0VCRVIwUnNYbVhBV2h5Si9RcnFlcTk0SUJFSzAvbWdZM093SFF5Z3cwdXZZUkVSRVJFUkVSRVJFUkVSRVJOb3dnRU5FUkVSdlRHWnVDbzVFL1l3YmNTZjFQblpaY1NYMGNaNk5hbFpPZWgrYmlJaUlpSWlJaUlpSWlJaUlxQ2dNNEJBUkVkRWJFWlh3Ri82SS9BbnBPYy8xUG5iRHlwM1F0WTRuVEkzTjlENDJFUkVSRVJFUkVSRVJFUkVSVVhFWXdDRWlJaUtEeXN4TnhkSGJhM0R0NlFtOWoyMXFMSUY3dlVtb2I5dFc3Mk1URVJFUkVSRVJFUkVSRVJFUjZZb0JIQ0lpSWpLWTI4OHU0STlJYjZSbEorcDk3T3BsWGREYitYK3dFdG5xZld3aUlpSWlJaUlpSWlJaUlpS2lrbUFBaDRpSWlQUXVLeThOUjIrdnhkVW54L1ErdGxCZ2hEWTFSOEMxeGtBSUJFSzlqMDlFUkVSRVJFUkVSRVJFUkVSVVVnemdFQkVSa1Y3ZFNRekh3VnNya0dxQXFqZlc0cXJvWFg4V3FsclcwL3ZZUkVSRVJFUkVSRVJFUkVSRVJLWEZBQTRSRVJIcFJXNStGbzdmMllEd1J3Y01NbjdqS2wzUnBjNTNNREVTRzJSOElpSWlJaUlpSWlJaUlpSWlvdEppQUllSWlJaGUyK09VU095TCtCNkpHWS8wUHJiSTJBSTlIQ2ZEcVdJcnZZOU5SRVJFUkVSRVJFUkVSRVJFcEE4TTRCQVJFVkdwU1dYNStQUCtEb1RlMndhWlRLcjM4ZTNMTllLSDgweFltbGJRKzloRVJFUkVSRVJFUkVSRVJFUkUrc0lBRGhFUkVaVktZc1lqN0l2NEhvOVRJdlUrdGxCZ2hIYTF2a0tMNnYwZ0VBajFQajRSRVJFUkVSRVJFUkVSRVJHUlBqR0FRMFJFUkNVa3c4WEhoM0FzMmhlNStkbDZIOTFhWEJWOVhlYWdza1Vkdlk5TlJFUkVSRVJFUkVSRVJFUkVaQWdNNEJBUkVaSE8wcklUY2VEV1N0eEpERFBJK002MmJkQ2ozaFNZR3BzWlpId2lJaUlpSWlJaUlpSWlJaUlpUTJBQWg0aUlpSFJ5Sy81UC9CSHBqY3pjRkwyUGJTUXNnNjUxeHFGcDFlNEFCSG9mbjRpSWlJaUlpSWlJaUlpSWlNaVFHTUFoSWlLaUltWG5aZURvN1RXNDhpVFlJT05iaTZ1aW44czhWTEtvYlpEeGlZaUlpSWlJaUlpSWlJaUlpQXlOQVJ3aUlpTFM2a0h5TmV5TFdJWVhXWEVHR1o4dHA0aUlpSWlJaUlpSWlJaUlpT2g5d0FBT0VSRVJxY21YNXVMVTNjMzQ2OEZ1QURLOWoyOGtMSU11ZGI3RHgxWGR3WlpUUkVSRVJFUkVSRVJFUkVSRTlGL0hBQTRSRVJHcGVKYitFSUUzRmlNdTdWL1ZIVExvSlN2RGxsTkVSRVJFUkVSRVJFUkVSRVQwdm1FQWg0aUlpRjZTNGRMand6aDZleDN5cE5ucXUvVVF2bUhMS1NJaUlpSWlJaUlpSWlJaUlub2ZNWUJEUkVSRXlNeE53Y0ZiUHlJeTRheEJ4bWZMS1NJaUlpSWlJaUlpSWlJaUlucWZNWUJEUkVUMGdidi8vQXIyUm55UDFPeG5CaG1mTGFlSWlJaUlpSWlJaUlpSWlJam9mY2NBRGhFUjBRZEtLc3ZENmJ0YjhPZjlYUUJrQnBtRExhZUlpSWlJaUlpSWlJaUlpSWpvUThBQURoRVIwUWZvZVdZczl0eFlnc2Nwa1FZWjMwaG9qQzRPMytIamFqM0FsbE5FUkVSRVJFUkVSRVJFUkVUMHZtTUFoNGlJNkFOejdla0pISTcwUVU1K2hrSEdMeWV1Z3Y0dTg5bHlpb2lJaUlpSWlJaUlpSWlJaUQ0WURPQVFFUkY5SUxMek1uQTRhaFd1UHcweDJCeE9GVnVqcCtOVXRwd2lJaUlpSWlJaUlpSWlJaUtpRHdvRE9FUkVSQitBUnk5dVlrL0VFaVJuUGpYSStHdzVSVVJFUkVSRVJFUkVSRVJFUkI4eUJuQ0lpSWplWXpLWkZHY2Y3TUtwdTc5QkpwTWFaQTYybkNJaUlpSWlJaUlpSWlJaUlxSVBIUU00UkVSRTc2bVVyQVRzdmZrOUhqeS9hckE1MkhLS2lJaUlpSWlJaUlpSWlJaUlpQUVjSWlLaTkxSmt3bDg0Y0hNRnN2SlNEVEkrVzA0UkVSRVJFUkVSRVJFUkVSRVJ2Y0lBRGhFUjBYc2tYNXFIRTNjMjRFTE1Ib1BOVVU1Y0JmMWM1cUd5aFlQQjVpQWlJaUlpSWlJaUlpSWlJaUw2TDJFQWg0aUk2RDJSblBrVUFUY1dJVFlseW1CenlGdE9UWUdwc2NSZ2N4QVJFUkVSRVJFUkVSRVJFUkg5MXpDQVEwUkU5QjZJVERpTC9UZVhJenN2M1NEakd3bU4wZG5oVzN4U3JTZlljb3FJaUlpSWlJaUlpSWlJaUloSUZRTTRSRVJFLzJINTBqd2N2L01ML283WmE3QTUySEtLaUlpSWlJaUlpSWlJaUlpSXFHZ000QkFSRWYxSHNlVVVFUkVSRVJFUkVSRVJFUkVSMGJ1QkFSd2lJcUwvSUVPM25CSUtqTkRKNFJzMHQvTUFXMDRSRVJFUkVSRVJFUkVSRVJFUkZZMEJIQ0lpb3YrUU45Rnl5dHpVQnYzcno0TmQyZm9HbTRPSWlJaUlpSWlJaUlpSWlJam9mY0lBRGhFUjBYL0U4OHduQ0x6aFpkQ1dVelhLTmtCZmw3a3dON0UyMkJ4RVJFUkVSRVJFUkVSRVJFUkU3eHNHY0lpSWlQNERic1gvaVFPM1Z1aXY1WlFNYXAybFBxdmVGeDFxajRaUXdMOGVFQkVSRVJFUkVSRVJFUkVSRVpVRTc3QVJFUkc5dy9LbHVUaCtaNFArVzA0VkNOK1VNUkxoYzhkcGNMWnRvOTg1aUlpSWlJaUlpSWlJaUlpSWlENFFET0FRRVJHOW85NUV5Nm55a3VvWTRMSVE1U1hWRFRZSEVSRVJFUkVSRVJFUkVSRVIwZnVPQVJ3aUlxSjNrTjViVG1uZ1ZMRVZQbmVhQmhNak00UE5RVVJFUkVSRVJFUkVSRVJFUlBRaFlBQ0hpSWpvSFpJdnpjV3hPNzhnTEdhZndlWVFDSVRvV1B0cmZGYTlMMVI2VVJFUkVSRVJFUkVSRVJFUkVSRlJxVENBUTBSRTlJNTRudmtFQWRjWDRVbnFiWVBOSVRFcGkzNzE1NkZHdVlZR200T0lpSWlJaUlpSWlJaUlpSWpvUThNQURoRVIwVHZnVnZ5Wmx5Mm5NZ3cyaDUyVk0vcTV6SU9GYVhtRHpVRkVSRVJFUkVSRVJFUkVSRVQwSVdJQWg0aUk2QzNLbCtiaVdQUjZoRDNhYjlCNW10djFSc2ZhWTJBazVCLzlSRVJFUkVSRVJFUkVSRVJFUlByR3UzQkVSRVJ2eWZQTVdBUmM5ekpveTZreVJxYm82VGdWOVczYkdXd09JaUlpSWlJaUlpSWlJaUlpb2c4ZEF6aEVSRVJ2d2MzNE16aG80SlpUMW1aVk1jQmxJU3FhZjJTd09ZaUlpSWlJaUlpSWlJaUlpSWlJQVJ3aUlxSTM2azIxbktwWG9TVjZPYzJBcWJIRW9QTVFFUkVSRVJFUkVSRVJFUkVSRVFNNFJFUkViOHliYURrbEVBalF2dFlvdEt3eEFJREFZUE1RRVJFUkVSRVJFUkVSRVJFUjBTc000QkFSRWIwQmI2TGxsRmtaSy9TdFB3Y2ZXVGN4MkJ4RVJFUkVSRVJFUkVSRVJFUkVwSTRCSENJaUlnUEtsK1lpT05vWDRZOE9HSFNlcXBhTzZPOHlINWFpQ2dhZGg0aUlpSWlJaUlpSWlJaUlpSWpVQ2QvMkFvaUlpTjVYenpOanNlbWlwOEhETjU5VSt4d2ptLzdFOEEwUkViMDF5NVl0UTBoSWlGN0dtajU5T3ZidDI2ZHhYMFpHQmhJU0VuUWVLejA5dmNqajA5UFRFUnNicS9ONHNiR3hTRTFOMWJvL0x5OFBMMTY4Z0ZRcTFYbk00dHkvZng5cGFXbEZIcE9Ta29MSXlNaFN6N0YzNzE1Y3VYS2wxT2NYbEppWWlGMjdkaUUvUDc5VTUrL2N1Uk1SRVJFYTk4WEh4MlBYcmwwbGVzLzBLVGMzRnprNU9Yb2QwOS9mSDVzMmJkTHJtQUNRbEpTRStQaDQ1ZVBzN0d6czJiTUgxNjlmMS90Y1ZBb1hMZ0IrZnNEZmZ3UEZYTjhGdmN2WEIrbU8xeWNSRVJFUkVkSDdpeFZ3aUlpSURPRDJzd3ZZRzdFVTJYbnBCcHZEV0dnQzkzcVQwTEJ5SjRQTlFVUkViMDVzYkN5cVZLbnlWdVkrZE9pUVRzY1pHUm1oYTlldWF0dERRa0pnYVdtSjl1M2J2L1phTGwrK2pLcFZxMnJjRnhnWWlHM2J0dUg0OGVNNmpiVjkrM1lFQmdacVBUNDRPQmkrdnI0Nmp6ZDgrSEFNSFRvVXc0WU4wN2ovMnJWcm1ERmpCdno4L0dCblp3ZEFmbU8xNEkzV29pak9VVWhQVDhmVXFWTmhiVzJOWmN1V3dkcmFXdU41YTlldXhjbVRKekZyMWl5MGJkdFdwN2tLOHZYMWhidTdPeG8xYWxUaWN3czdjZUlFL1B6OElCS0o0T0hoVWFKemI5KytqYzJiTjZOUG56NXdkblpXMjMvbXpCbjQrZm1oWHIxNnBicFdTdkplMk5qWXdNek1UR1didjc4L3pwNDlDeDhmSDVpYW1xcnNpNHVMS3pLY1kybHBDU3NySzdYdGh3NGRna1Fpd1ZkZmZhWFR1blMxWnMwYWhJZUhZOXUyYlNoYnRpd0FZTmV1WGFoUm93WisvUEZIbmNhNGYvOCtSbzhlalI5KytBRk5tcWkyT0pWS3Bjakt5a0oyZGpheXM3T1JtcHFLNTgrZkl6azVHY25KeVRBeU1rS2ZQbjMwK3B5VW1qVURVbEplZnh4RmFHM3NXT0RVS2YyTmw1eXNlYit4TVdCdUx0L2ZyeC93NkpGOHU3YzNNSHIwcStPTWpBQ3hXTzEwUTE4ZituYng0a1c4ZVBGQzUrTUwvL254enovL1lNYU1HU1dlOStqUm96QXlNaXJ4ZVcrU1BxNVBJaUlpSWlJaWVqY3hnRU5FUktSSE1wa01vZmUySVBUZU5vUE9VMDVjR2YxZEZxQ1NSVzJEemtORVJJWWprOGtRRlJXRmMrZk80Zno1ODdoLy83N09RWkNPSFR2cVpRMUNvUkRCd2NIdzhmSFI2WGlSU0tReGdGUFkzcjE3dGU2cldMRWlYRjFkZFY2anZ1WG01aUlqSTBNdERKR2RuUTJwVkFyeHl4dmZNVEV4YW9HWTBvaUlpTkQ1Sm5MaDkxOGlrV0R5NU1udzh2TENwRW1Uc0hMbFNsU29vRnJ4N3Z6NTh6aDU4aVFhTldxRVZxMWF2Zlo2ZFJFZUhxNTFYL1hxMVNFV2k3Rmp4dzVVclZvVkFvRkE0M0cydHJhb1hyMjZ5cmJnNEdBSUJBSjgvdm5uR3M4NWMrWU1iR3hzaWd3Sy9lOS8vOFBGaXhjMTd2dnBwNTh3YWRJa3JlY1dOSFBtVEpWQVFGSlNFZ0lDQXBDUmtRRjNkM2ZsOXAwN2Q2SkNoUXFZTjI4ZTd0NjlxM1c4a1NOSFl2RGd3U3JiWkRJWkVoTVQxVjZIMTNYbXpCbjgrZWVmNk5tenAvTG12cW1wS2ZyMTY0ZGZmLzBWWjgrZWZhMXJzR3ZYcnNqTHkxUFpKaEFJWUdGaGdmTGx5eXQvWldWbFFTUVN2ZFp6MGVqMmJhQUV3WTVpeGNRQVVWSDZHNjljT2MzYlc3WUVRa09CQVFOZWhXOEFZUEprK1MrRnBrMEJEWjloZlZ3ZitoWVdGcVkxMUJZY0hGeWl5bHphQXB5elo4OUdyVnExaWozL3lKRWpDQXdNMUhtK2duSnpjekZqeGd3OGYvNGNhOWFzZ1VRaUtmTDR2Lzc2QzBlUEhrVmtaQ1JTVTFOaFptWUdSMGRIOU92WHI5algzeERYWjBaR0JzYU5Hd2NMQ3d1c1dMRUNKaVltSlRxZmlJaUlpSWlJOUljQkhDSWlJajNKekUzRjNvaWx1Sk1ZWnRCNTZwVC9GQjdPTXlFeXRqRG9QRVJFWkZnREJ3NUVVbEpTcWM0dExnUVRGQlFFaVVSU2JDQkRLSlIzSlM0WS9BZ0xDOFBzMmJPTHJLYlNzV1BISWl2QitQcjZhcDJ6U1pNbWJ6V0FNM2Z1WEloRUlpeFlzRUJsKzhtVEorSHI2d3QvZjM5Y3UzWU5jK2ZPUmUvZXZmSFZWMStoVEpreXJ6M3Y2dFdyNGVqb3FISGZqaDA3OE50dnYybmMxNkpGQzB5ZlBoM2ZmLzg5ZnZ2dE4weWJOazI1THprNUdkN2UzckMxdGNXY09YT0tyUHBRWENXS25Kd2NyY2VZbXBxcUJDbG16WnBWNUZnQWtKbVppZG16WjJ2ZDM3Tm5UM2g2ZWdLUWYxNEIrWHRRdVhKbFhMbHlSZGtTeTk3ZUhvNk9qb2lKaWNHdFc3ZFF0MjVkalRmWmJXMXQwYXBWS3d3WU1BQWRPblJBWm1ZbWZIeDgwTDE3ZDdpNHVLZ2NXL0M5Mkx0M3Iwb1ZwS1NrSkF3WU1FQnQvRFZyMXFCdDI3YktxaTdMbGkxRFVsS1M4Z2I2TDcvOEFxbFVpcTVkdTJMczJMSG8xYXNYQUNBL1B4OWR1blJSQnJzS1NrbEpRVzV1TGhJVEU3Rmp4NDRpWGszTm5KeWMwTGh4WTVWdDhmSHgrT21ubjJCcmE2dFdWY2ZEd3dPSER4K0dqNDhQbkoyZFVVNWJVS1FZZVhsNTZOeTVNM3IxNmdWemMzT1ltNXRESXBGb0RWdlJTN201d01DQndMRmpKVHBObjllSHZoMDhlQkIvLy8yM3huMmFBcVVEQmd5QWpZME4xcTFicC9NY3RyYTJPb1VoTlZXWTB0WDY5ZXR4OCtaTm5jSTNnUHo3d01URUJFMmJOb1ZJSk1MRGh3OFJGaGFHOFBCd3pKa3pSK3RyYmFqcjA4ek1ESFBtek1GMzMzMkh0V3ZYNmh3MEpDSWlJaUlpSXYxakFJZUlpRWdQbnFiZWdmLzErVWpPZkdyQVdRUm9XM01FM095LzRBME9JcUwzZ0xtNU9icDE2d1kzTnpkTW1EQUJXVmxaT3A4N3VXQzFCQTJDZ29KZ2JXMWQ3SEdhbkRwMUNxYW1wbWpldkhtSnoxVTRlUENneHUxRGhneUJsWlVWSGo5K2pQdjM3MnM5LytuVHAvanJyNzhBeUc4czNyeDVFd0J3L2ZwMUFGQUpLM3p4eFJjNGNPQ0F4bkgrL2ZkZkFGRHVMMSsrUE5xMmJZc2ZmL3dSandwV29JRDg1dmJISDM4TXNWaU01czJiWTl5NGNmRDE5Y1gxNjljeGI5NDgyTnJhYXB3akt5c0xDUWtKQUtEOC9jbVRKMXFmbXk3eTh2TGc3Kyt2c3MzWjJSa1ZLMVpVZWU2WExsMUNjbkl5MnJScG85WkdyRmV2WGlvM2t2djI3VnZrbk1lT0hjTXhMY0dBZ21FWmhjNmRPMlBvMEtFNlBaL0NoZ3dab3ZMWTI5dGIrWE5hV3ByS1l3OFBEemc2T3VMdzRjTUFnS2lvS0VScHFGYlNyRmt6dEdyVlNsbDk0c1dMRi9EeDhZR1RrNU95c3NhTkd6ZEt0VjVGeUdEcjFxMndzYkhCclZ1M2NQdjJiY3lZTVVNbG5IWDM3bDFJcFZLVjlqOHBMMXNsV1Zpb0I2ZWZQWHNHUVA0NVZYeFdTNkp2Mzc0cUFaenM3R3dzV0xBQUdSa1o4UEx5VW11aFpXSmlnbW5UcG1IS2xDbVlOMjhlVnE1Y3FkWktDNUIvQnhSYzM5V3JWL0hpeFFzWUd4dkR6YzBOZ0x5U1ZlM2FiNmtTbzdZV1R6azVnTDA5b0xqK1ZxMENKa3dvZmp4ZFd2QXAvdTR0a1FCcGFVVWZlKzhlY08wYW9LaFVzM1VyVUtjT01IdzRFQmdJQ0lYQWwxOENQL3dBS05yS3JWMHJYNnVGQmJCNHNjcHcrcncrOUcxeGdiVjI3TmdSZ3djUHhzaVJJelVlbTVDUWdLU2twQkszeVJzL2Z2eHJyYkU0RVJFUk9IandJSHIzN3Ezelozck9uRGxxYmNDQ2dvTGc3ZTJOYmR1MmFYeXQ5WFY5YWxPelprMzA2dFVMZ1lHQmFOZXVIUm8yYktqenVVUkVSRVJFUktRL0RPQVFFUkc5cHF0UGp1RlE1RS9JaytZWWJBNXhHUXYwY1o2TldqYWZHR3dPSWlKNnN6WnQydlMybDZBbUt5c0w1ODZkUStQR2paR2Ftb3JVMUZUbFBxRlFxTmIrU0J1WlRJYmJ0MitydE9MSXlNaEFTa29LYXRTb2dULy8vTFBJNTMveDRrVmxHNkhodzRjckF6Mks5UlFNM0h6eHhSZFlzMlpOa2V0UjdHL1FvQUdXTEZtQ3RXdlhZdCsrZmFoYXRTb0FJQzR1RGxldlhzWDMzMyt2UEtkbno1NXdjSERBZ2dVTGNQSGlSWFR2M2wzajJGZXVYTUhjdVhOVnRoV3MvUExERHo4VXVUWk5jbk56TlZiRTBSWWdPWDM2c2NIWXJ3QUFJQUJKUkVGVXROcTJEaDA2cUZWeWFOaXdJZHEwYWFPeUxTc3JDNy84OGd1YU5tMnFzVEtSdHZaa1ptWm15bEJTYW1vcTFxNWRpN3AxNjhMRHcwTjV6S05IaitEbDVZWGV2WHVqZmZ2Mk1EYlcvazhRN3U3dUdERmloTW8yUldnb0xTME5SNDRjZ1p1Ym04YXFPcDkvL25tSnFoVEZ4Y1hCM053Y2dMeUtFQ0J2T1Fhb1Z3b0tEdy9IdW5YcjBLWk5HMlJrWkNBakl3TmJ0bXhCNWNxVlVhZE9IY1RFeEtCYXRXb1FDQVRZdFdzWHpNek1VTGR1WFNRbEpjSEl5QWhuenB3QkFJM1hqaUt3NWVucGlaNDllK3E4ZmszeTh2S3dhTkVpUkVkSFk4eVlNYWhmdjc3RzQxeGNYREJxMUNoczNMZ1IvL3ZmLytEbDVhWDJPVm02ZEtuSzQ1MDdkd0tRdDZCVEJIRGVTVnUydkFyZmxDa0RmUEhGMjFtSHZUMndmYnY4WjNOem9GOC9JQ0lDdUhOSHZrMHFCWDc5VmY2cnNPUmtRRkhoN05ZdG9GNDlBRy8yK3RDbmdxRytlL2Z1QVpCLzV4UU8rOVdzV1ZOcitNWFFMYWcyYjk2TU1tWEtZTkNnUVRxZlV6aDhBOGhiYUhsN2V5TXhNVkZ0bno2dno2SU1IRGdRQnc4ZWhKK2ZuODZ0SlltSWlJaUlpRWkvR01BaElpSXFwWHhwSG9LajF5SDhrZWIvZGE4dmxTM3FvSCtEK1NncnFtVFFlWWlJNlAwVEd4dUw4dVhMdzhURVJLZmpqeDA3aG95TURGeTRjQUVYTGx4UTJWZXVYRG5zM3IxYnAzRzJiZHVHUC83NEErdlhyMGUxYXRVQXZLcEc0K0RnZ0xwMTYrTFRUei9WZU83bzBhUFJ1blZyWlpVVWUzdDdEQmt5QkRLWkRBTUdETUR6NTgvVjFxR3AxY25QUC8rc0RPNFUzdCsrZlh2azV1WXFIMGRFUktCR2pScG8wcVNKeW5HT2pvN1l2SG16V3FXQ2dqNzk5RlBsK1A3Ky92ajExMS9oNStlbmJKbnl6ei8vQUpDSExiUzFTQ2tZZEFJQXNWaXM4VGtwZE96WUVhMWF0VklML2hTblJvMGFjSGQzVjlrV0V4T0RYMzc1QlkwYk4xYmJCMmdPNEFRR0JzTFUxQlJTcVJSQlFVSHc4L05EZW5vNktsYXNDRUIrczluWTJCZ1pHUmtRaThWWXVYSWx0bTNiaG9FREI2SnIxNjRhbjF1Wk1tVzB2ajY3ZCs5R1ZsWVdCZzhlckxITlZuNStmcEhobnNLV0xGbWl0dTNMTDcvVWVHeTVjdVZnWjJlSGtKQVFoSVNFcU94VHRKRFp1WE1udG16WmdqTm56c0RUMHhQNStma3FiYXhxMXF5cDhZYTlvc0pNK2ZMbGRWNjdKams1T2ZEeThrSllXQmpjM2QyTHJYYlV2MzkvSkNVbFljK2VQZmp1dSs4d1o4NGNsZkNENHYwSkNRbkJzbVhMOE1NUFA2aGRHKytjOUhTZ1lGdTVRWU9BMHJ5dUF3ZktmN2V4a1ZlbEtRMlpUQjRHQW9EKy9RR1JDR2phRkJnMUN2amxsMUlOK1NhdkQzMWFzV0tGMnJiRGh3OHJLL1lvREI0OFdHc0F4NUF0cUI0OGVJQ3JWNitpYmR1MnluWnlwZlg0OFdNQVFOMjZkVlcyNi92NkxJcVZsUlhjM053UUVoS0NPM2Z1dkwwcVZVUkVSRVJFUkI4d0JuQ0lpSWhLSVRYN0dYWmZYNGhITDI2KzJpZ0RvT2ZPVUkwcWQwYjNlaE5oTE5UdHhpa1JFWkZDVmxZVy92ZS8vd0VBSmt5WVVPd05kSmxNaHIxNzk2SldyVnJLWUlIQ3VuWHJTdFQrY01pUUlRZ05EY1gzMzMrUDFhdFh3OGpJQ0JFUkVSQUlCSEJ5Y29LNXVUa3NMUzJSbTV1ck1SeGtZV0VCZTN0N2xXMDNiOTdFOCtmUEFjZ0RLK2JtNWxyWDlQanhZeHc1Y2dTbXBxYkl6czVXMnovaFpWdWF2WHYzQWdEYXRXc0hOemMzNVhqLy9QTVBSQ0lSbkp5Y2lnemZGQllhR3FwMW41ZVhsODdqRkVVbWsrbGxIQVZGNVJkRk5TQmRXRmhZSURRMEZOdTJiVU5NVEF4Y1hGemc2ZW1Kano3NkNDRWhJVmkrZkRrNmR1eUlxVk9uWXRXcVZRZ1BEMWRXWkFnSUNNQ0lFU1BRcGswYm5UNVR1Ym01T0hmdUhOcTJiYXYxWm5KK2ZuNkpLbnlzWHIwYWpvNk9BT1NmQVY5ZlgyWG9KQ2twU1NVOFU3dDJiY3laTXdlalJvMVNWb0laUEhnd0RoNDhpTXpNVEF3WU1BQ25UcDNDc1dQSDhPV1hYeW9yMlhoNWVTRXpNeE5pc1JpTkd6ZldHSUJRVk1xd3NiSFJlZTJGSlNVbFllSENoYmg1OHliYXQyK3ZjN3VlYjc3NUJoS0pCRnUzYnNXNGNlUFFwMDhmREJvMFNGa1pDQURPblRzSFFONWF5OTdlSHRhS2RrbVF0MWxUaE11SzByaHg0emZUT25YV0xDQTI5dFhqMGdhR0ZLM2ZxbFl0ZlFEbjhPRlgxVzc4L09TL0FPRDQ4VmNCbkxBd3dNRUJpSTRHbWpXVGIzdjUvWVp5NVhTZXloRFhoNzRWMVpZS2tBY0tpMkxJRmxSLy92a25BS0JGaXhhbE9sOG1reUVsSlFYWHJsM0RyNy8rQ2lzcks0d1pNMGE1MzVEWHB6WXRXclJBU0VnSS92cnJMd1p3aUlpSWlJaUkzZ0lHY0lpSWlFcm8vdk9yQ0x5eENPazV5YW83OUhodlFTQVFva3VkNzlDczJ1ZjZIWmlJaUY1UGZnYVFkZ3V5aklkQVZneGcyUkFDbTladmUxVWFsU2xUQmwyNmRNRzJiZHN3WThZTWRPellFZDk4OHcwc0xTMDFIbi9peEFrOGZ2d1lzMmZQeGllZnZHcDVtSk9UZy9qNCtHSnZraFlra1Vnd2RlcFV6Snc1RTl1M2I4Znc0Y01SRmhhR2V2WHF3ZHpjSFBuNStaZzRjU0pxMTY2dERNTVVKemc0V1BuenQ5OStpK3JWcTJQMjdOa2FBektyVjYrR1JDSkJ5NVl0Y2VUSUVaVjlnd1lOVWxZZVVTajQzSTRmUDQ2Z29DQ0Vob2FpZS9mdUdEMTZ0RTRobk51M2J5TTZPaHFBUElqVG9FRUROR2pRUUxsLzFhcFZxUGV5blV4aHUzYnR3aFpGeFF3ZENZWENFaDJ2emVYTGx3R2dSQlV5Tm03Y2lNREFRRlN1WEJsejU4NUZxMWF0QU1nclcvajQrTURPemc3QndjRW9XN1lzdnZycUszenl5U2Y0K09PUEVSSVNBajgvUDZ4ZHV4Wk5temJWK2xrc3FFeVpNdGk0Y1NPZVBIbUNlZlBtWWN5WU1TcGhJWmxNQnBsTXBnd1kzTDE3Ri9mdTNVTm1aaVlBZVhETHlNZ0lFb2xFcDV2WG1oVDNXbmZyMWcydFc3ZkdoUXNYc0dYTEZnd2ZQaHd4TVRIWXNHRkRrWldNMHRQVEFRRGp4bzByOFpyOC9mMWhiVzJOSDMvOEVUZHYza1RQbmoweGJ0eTRFb1ZkaGc0ZGl0cTFhMlBseXBVSUNBaEFuVHAxMExxMS9Qc3NMUzFOV1FWcjgrYk5PSHYyTEZhdVhLbjhuSnc0Y1FJblRwd29kbzdEaHcvclhJR3IxSTRlQlg3K1dYWGJ4SW5BaEFuQS92M0EzYnZBNU1uNm1Tc2pROWtXU2tYYnRvQ3ZMNUNmRDh5Wm8vbGNrZWpWenhZV1FObXk4dDhWU2xHQnBhVFhSMGhJQ0hiczJGSGllYlR4VTRTTGRCUVVGSVJUcDA1aCtmTGx4UjRyRkFvaEZBb3hhOVlzMUt4WlU2ZXg5K3paVTZKclFOSFdUMU9GcXVMMDZ0VkxlUTBMQkFLNHVibkIwOU5UcFpLT29hN1BvaWllaTdhV2hVUkVSRVJFUkdSWURPQVFFUkhwVEliekR3TngvTTRHeUdSU2c4MWlabElXL2V2UFE0MXlEUTAyQnhFUmxWRHFUY2hpTmtQMkpBRElTM3UxWFdnQ1FldnJnRW5wSzFnWWlwR1JFUVlOR2dSWFYxY3NYNzRjeDQ4ZlIzaDRPQ1pNbUFCWFYxZVZZM055Y3JCNTgyYlkyOXVyVlFLNGRPa1Njbkp5MEV4UnBVRkhUWm8wZ2J1N08zYnUzSW1hTld2aXhvMGJ5c282UmtaR2NIUjB4UDc5KzlHbVRSczBiRmowbjNrcEtTazRkZW9VbkoyZEVSRVJnVysrK1FaTGxpekIrUEhqc1dUSkV0amEyaXFQM2JkdkgvNzU1eDlNbmp3WkR4OCtWQnZyeHg5L1JINStQZ0JneG93WlNFaElVTHVKUEh2MmJEZzVPV0hEaGcwSUR3L0g4dVhMVWFWS2xTTFhHQmdZaUxKbHl5STVPUmxuejU3Rjd0MjdzV3paTXVWK29WQ29zVDBNQUpXYnNpOWV2RkJXWmRCRUtwWC9IZVRKa3ljNGRPaFFrV3RxM3J3NUtsU29vSFYvV2xvYVRwdzRBYUZRaUVXTEZtSEtsQ2xvMzc1OWtXTUM4aEJUdFdyVjBMbHpaeGdiR3lNdkx3OGJObXpBdm4zNzBMNTllMHliTmcxNzkrN0Z4bzBiRVJVVmhXblRwcUZpeFlybzBLRURYRjFkRVJNVG94YStTVWxKd2YzNzl6WE9KeGFMWVc1dWpoczNibURldkhuNCtlZWZsYUdvdkx3OEFGQUdERUpEUTVXVmFvQlg3VzdzN093dytXVUlJeTR1VGhuR1NVNldCNm9WbFlCZXZIaWg5WGtQSGp4WStiT2kwbzJDcmEwdGpoOC9yaEs2S2s3ejVzMUwzRGJueUpFamlJK1BWNjUvNnRTcHVIRGhBaVFTQ1RwMTZsU2lzZHEzYjQrWk0yZkN6ODhQVjY5ZVZRYXBBSGs3T3NYbmN2anc0ZGk4ZVRNMmJ0eUlzV1BIQWdBKy8veHpmUDc1NXlyaktTb0E5ZXJWUzduTjRKVlhvcU9CSVVQa2JaOEtXN05HSHNLUlNvR29LSGxGbTlkdHhTU1R5Y2NxVEZGcFpQVnE0T3JWVjl0RFFvQ3VYWUdjSE5YanUzVURURXhVdDJzSjZBSDZ1ejdTMHRLVW4vVzM0ZkhqeDhyUVgzRWFOV3FrRXJ3c3p0ZGZmNDJ2di82NlJPdUppWW1CU0NRcThudFNtKzdkdXlNckt3dnA2ZWw0K1BBaC92enpUOXk0Y1FPalJvMVNoam9OZFgwV3hjYkdCbUt4V05rU2k0aUlpSWlJaU40c0JuQ0lpSWgwa0pPZmdRTTNWK0ptdlBiV0V2cFEyYUlPQmpSWUNDdFJSWVBPUTBSRU9wTG1RQmE5R0xMNzY5NzJTa3JOenM0T1BqNCsrUDMzMzdGMTYxWXNYTGdRN2R1M2g2ZW5KeVFTQ1FCZysvYnRTRWhJd05peFl6Rno1a3g4L1BISHlyQkJjSEF3TEN3c1NoekFBWURSbzBjakxDd01peGN2aGxBb1JJY09IWlQ3aGc4Zmp0T25UK09ubjM3Q3I3LytXbVFGRm45L2YxaGFXcUp4NDhhSWlJaEF5NVl0c1hEaFFzeWJOdzlUcGt6QnI3LytDcEZJaElpSUNHellzQUZObWpSQmx5NWRzR0hEQnJXeEZFR2F5TWhJSkNRa0FKQ0hNR3JYcmcyeFdLdzh6c1BEQTNYcjFzWEJnd2RScVZLbElwOW5kSFEwVHA4K2pmNzkrOFBmM3g5VHBreUJqNDhQWnMrZVhXVHJGVTNpNHVMZzQrTlQ3SEZSVVZHSTBoUUVLR0RwMHFWRjNsaGV2WG8xMHRMU01HZk9ISncvZng3TGxpM0RvMGVQTUh6NDhDTEh0YlMwUlBmdTNRRUFkKzdjd2NxVkszSDM3bDBNR3pZTVE0Y09CUUQwNjljUDFhcFZ3L0xseS9IVlYxOWg4T0RCNk4yN04wUWlFUndjSE5UR0RBa0pRVWhJaU5ZNUsxYXNpT25UcDJQdTNMbFlzV0lGNXMrZkQrQlZ3RUJSWldYa3lKRVlPWElrWHJ4NGdiNTkrMkxhdEduS0c5K0tpaEJMbGl4UkcvL0xMNzhzOGprRDh2QVdBRXlaTWdYcjFxMURkblkySmsyYUJFQWUzTGw5K3phaW9xSVFFQkNnUEtkZ2RhV0NyYThBb0duVHBtamF0R214OHhiMDU1OS80dm56NThyblc2NWNPWFR0MmhXUEhqMVNDUitjUFhzV3QyN2R3cWhSb3pSVzNmRHo4NFBvWlVVV0t5c3JsWnY3dWJtNUNBZ0lRTXVXTFhIeTVFblVybDBiUTRZTXdaWXRXL0RaWjU4QkFLeXRyV0ZuWjZjMnJwV1ZsY2J0QnZINE1kQ2xDL0N5bFJmRVlubWc1V1hBRG84ZXljTTNBTEJoQTNEdkhoQVFBSlF3OUZRaWhhc3NWYThPYUtwNmN1K2Urcllpcm1kOVhSK2FnbFB2bXBKVVd5dEt2WHIxOEhQaHlraUZKQ2NubzF3SlduNFZOSHIwYUpYSGp4NDl3c0tGQzdGOCtYSVlHUm1oWGJ0MkJyaytkV0ZwYWFsczJVaEVSRVJFUkVSdkZnTTRSRVJFeFVqTWlNSHYxK2JoV2JyNi82TFhwd2FWT3FLSDR5UVlDMDBOT2c4UkVla284eUdrVjBZQ0tWZFZ0NXZYZzBEaUFKalZBR3phdnBQVmJ3b1RDb1VZUEhnd21qUnBncVZMbHlJa0pBVHA2ZW53OHZKQ1pHUWsvUDM5OGRsbm42RkZpeGI0KysrL3NYbnpaaVFtSnFKWHIxNDRmLzQ4Qmd3WVVLSVdSUXBpc1JpZW5wNllNMmNPNnRXckJ4dWJWNitWUkNMQmlCRWo4Tk5QUDJIMzd0MHExVVVLaW8yTnhZRURCekI4K0hCbFd5RUErT1NUVDdCbzBTSllXMXRESkJMaDBhTkhtRDkvUGl3dExURjkrdlJpVzMzczJiTUhSa1pHeU0vUHg4cVZLMkZ2YjQ4RkN4YW9uT2ZrNUFRbkp5ZVY4NTQvZjQ2d3NEQThmZm9VTldyVWdJdUxDOWFzV1lPYU5XdWlTWk1tOFBmM2gwZ2t3cUpGaTdCcDB5WlVyQ2dQMWFhbXBpSXBLVW5qV2dvK3IxcTFhaUV3TUxESWRlL2F0UXNDZ1FBLy9mUVRxbFdycHZWWVJjQ3FNS2xVaXJWcjErTFVxVk5vMjdZdFdyZHVqVmF0V2tFaWtXRDc5dTJJaTR2RGxDbFR0RmJzQWVTQms2MWJ0K0x3NGNPd3NMREEwcVZMOGZISEg2c2M4OWxubjJIRGhnMVl0V29WL1B6OHNHZlBIdlRvMFFOZHVuUlJxVm9FQUsxYXRZS0hoNGZLTmtXNFJlSFRUejlGejU0OWNmRGdRZXpmdngrOWV2VkNibTR1QU4wcXJVZ2tFalJvMEFEang0OUhqUm8xQUFCNzkrNkZyNit2c2xWVWFtb3FGaXhZb05KR1JxRnk1Y3JLbjZ0VnE2Ynl2cDA2ZFFyVnExZFhCaCtDZzRQaDcrK3ZVbDJwOEhNdWpiUzBORmdVYkZ0VVlEMzkrdlZUUHI1MTZ4YXNyS3pRdjM5L2plTnMzTGhSYTJ1b2ZmdjJJVGs1R1owNmRjTEpreWNCQUFNR0RFQldWaGFxVjY4T0FEQTFmY3QvWDMzd0FPalFRZDVlU21IVEptRDBhT0JsV3lBc1d3YlVxQUdNR3ljUDRody9Ecmk2QWtlT0FLVU5DVWtrUUZxYTl2Mzkrd05qeDc0S0FXa1RHUW5VclN2L1hSSEtVbFR4MGZEZDlTYXVqemNoUHorLzJPL21hZE9tRlR2T2loVXIwTFJwVTdScjEwN3JNYnBVbDhyTnpTM1ZuMjJhVkt0V0RWT25Uc1c0Y2VQZzcrK3Zzalo5WHArNk1ESXlVb2F2aUlpSWlJaUk2TTFpQUllSWlLZ0lrUWxuc1MvaUIrVGtaeGhzRG9GQWlNNE9ZOUhjemdOQTBmOGdUVVJFYjBoMkhLVGhIa0RtZzVjYkJCQlU5b0RBL2x2QXN0SGJYTmxycVZldkhueDlmYkZxMVNwODhjVVhBSUNJaUFpWW1abkIwOU1UUmtaR21EcDFLaXd0TFJFUUVJRFRwMC9EMU5RVWZmcjBLZldjVjY1Y0FTQ3ZPSFArL0hsbEJRMEE2TktsQzQ0ZE82WlNlYWF3RFJzMlFDd1d3OTNkWGFXeUNDQVA0UUR5eWdQVHAwOUhWbFlXZnZqaEI1V2dqeVlQSHo1RWFHZ29XclpzaWJObnoyTFdyRm1ZT0hFaWR1ellnUjQ5ZWlBcUtncHhjWEhLWDArZlBrVmNYQndBNE5DaFE4cldULzM3OTBkY1hCeHUzcnlKeFlzWHE4eGhiVzJOYWRPbTRaOS8vZ0VnYjJ1bEN5TWpJNjAzam5OemMzSHk1RWxVcVZJRktTa3AyTDU5Tzc3Ly9udWR4bFdJaTR2RHlwVXJjZVhLRlRSdTNCaFRwMDRGSUcrRDVlbnBDUk1URXdRR0JpSTFOUlh6NXMxVE96OHBLUWw3OSs3RndZTUhrWm1aQ1d0cmF3d2RPaFFaR1JrNGMrYU14ams3ZCs0TVMwdExoSVNFWVB2MjdkaXhZd2ZxMUttRFNaTW1vVmF0V2dEa2JWUHExNjlmN1BwSGpScUZ2Ly8rRzhIQndlalpzeWR5WHJidzBlVm05VWNmZmFTc1lxT05oWVdGMW1PZVBYdW0vRGsrUGg1WldWbkt4eWRQbm9TYm01dXkrb3ZpUFN4Y0RTWTZPcnJZeWtYYXVMdTdJeTB0cmRqUE53RGN1M2RQYXlXYW5Kd2N5R1F5WllXTmdoSVRFN0YxNjFhMGE5ZE9aUjVqWTJOODlkVlhpSTJOQlFDTkFhVTM1dElsb0VjUDRNbVRWOXU4dklCQmcrUUJuSUxHamdYS2w1ZTNxY3JKQVc3Y0FKbzNCdzRmQmhvMzF2L2FyS3lBUllzQVRkZTd0RUFMVzZHd1JNTytpZXZqVFVoUFQ5Y2FERlFvMktvcE5EUVVFUkVSR0Q1OHVNcDVLMWFzUVBYcTFVdmMxcWt3c1Zpc2NoMi9Mc1gzV2NIdkNrMUtlMzNxS2pNelU5bUdqSWlJaUlpSWlONHNCbkNJaUlnMGtNcnljZXJ1WnB5OXY4dWc4NGpMV0tLZnl6eDhWTTRBTndDSWlLaDBjcE1odmRUdlZmakcyQktDQmhzZ3FOQ2g2UFArSXlRU2lVb1lwSHYzN3JDenMxTnBWZlQxMTE4aktTa0pJU0VoR0RObWpFNlZCRFNKam83Ry92Mzc0ZXJxaXVqb2FQejQ0NC9ZdUhHanN1V0hVQ2pFcWxXcmloeWpkdTNhK1Bqamo3V0dkQ0lqSXpGdjNqeWtwcVppL3Z6NWNIWjJMblpkNjlhdFE2MWF0ZURpNG9Lelo4K2lidDI2R0RGaUJNNmZQNDhxVmFvb1F5MG1KaWFvV0xFaWJHMXQwYkpsU3h3NmRBaHQyclJCbno1OVVMbHlaVmhaV1NFMk5oWXRXclJBOCtiTmxXRWJUWDc0NFFmVXFWTkg0NzZBZ0FEczNMbXoySFVycXROTW5EZ1JXVmxaV0w5K1BYNy8vWGNNSERpdzJITUJlWFdYYjc3NUJtbHBhZWpXclJzOFBUM1ZxaitNR1RNRytmbjUyTDkvUDY1ZHU2WTJ4cnAxNnhBYUdncEhSMGVJUkNKY3ZueFpwNVpaQ3ZQbno4ZStmZnVRa3BJQ2UzdDduYzlURUl2RldMSmtDU3BWcWdTaFVJanM3R3dBdWxWa2VmejRNU0lqSTFXMjNiNTlHd0EwdHZkcDM3NDlBQ2puR0Q5K3ZITGZxRkdqVkk2ZE9YT21UcFUwd3NMQzhOdHZ2eFY3bkNaZHUzWkZlbm82UHZyb295S1BpNHVMdzZOSGorRHE2cXB4dnlKd29PbWFra2drRUlsRUdEWnNtRXFGSDRWSGp4NEJRTEZ0MlF6bTk5K0JrU09CZ3FHSm1UT0JPWE8wbjlPdkgyQnBDZlRxSlQvdnlST2dWU3ZBM3gvbzFrMy9hNXcrWFhNQUo2TkFvTDlMRjZCTUdYa29TS0ZldmRlZStuV3VEMzFKVEV6RTFhdFhVYnQyYmJWOUR4NDhVS2trVlp4ang0N2g1czJiS3UyYkZOTFMwaEFURTZQeFBFdExTNTMrM0twUW9RSmlZbUtRbDVlbmwwbzREeDdJLzk1UTFITjhuZXRURjdtNXVVaE9UaTcyZTRLSWlJaUlpSWdNZ3dFY0lpS2lRakp5a2hFWXNRVDNrclRmUk5PSFNoYTFNYURCUXBRVnZhVWJHRVJFcElFTXN1dmZBcWszNVE5RlZTSDhaRDlnOW5adlpHVmtaRUFvRkw3Vy80alhSaVFTb1ZtelppcmIvdjMzWDV3L2Z4NzE2OWRINzk2OU5aNVRYRXVUOVBSMExGNjhHQ0tSQ0o2ZW5uanc0QUdtVDU4T2IyOXZlSGw1NmJ5KzNyMTdhNzBSR1JRVWhEVnIxa0FnRUdEQmdnVm8zcng1c2VPZE9IRUNseTVkd3NLRkMvSDA2VlBsOXY3OSs2TlhyMTdJenM2R2o0OFBLbFdxaEhMbHlxbTBTemwwNkJEczdPeFFyOENOOGlwVnFtRFdyRm5GemlzV2kyRnVicTV4bnk3VktVNmVQSWxkdTNiQnlja0ozVjZHQnM2ZE93Yy9QeitZbXBxcXRhZlJ4TUxDQW1QSGpvVzV1VGxhdEdpaDliaXhZOGZDemMwTkxpNHVhdnZHakJtRGJ0MjZvVW1USmxpM2JoMHVYNzVjWk1zc2hkOSsrdzJIRGgyQ3E2c3JYRjFka1p1YlcyU0xxNklvMmtjQnIyNVdGeGN3eU1qSUtESXN0R3paTXJWdGlnQk8yc3VXUS92MzcwZGFXaHFHREJtQy9mdjNJek16RTRNR0RVSitmajZHRHgrdWNkeU9IVHVxUEQ1MDZCRGMzZDJMWEtzMktTa3BBSXB2clhQZ3dBRUFnSnVibThiOTZTOWJOR21xa0NFU2liQjgrWExZMnRyaS92MzdhdnR2M2JvRmdVQ2cxNXY3RHg4K1JIWjJOaHdjSElvL3VHcFY0R1ZiSlFEQUR6L0lBeS9GNmR3WitPTVBvR2RQUUJFc2V0TnR0QklUWC8xY3NIV1dRaWtySXhWV211dmpkVHg5K2hRM2J0d0FJRytScHdnVHpwZ3hRK1c0eE1SRVJFWkc2dno1ajQyTnhjV0xGOUdoUXdlTjRaamp4NDhyVzhjVk5uandZSXdjT2JMWU9XcldySWtIRHg3Zy92MzdHZ05EbXB3NWN3WTJOalpxWWMra3BDUmw5YXp1M2J0clBmOTFyazlkL1B2dnY1REpaRG8vSHlJaUlpSWlJdEl2Qm5DSWlJZ0tpRTJKZ3YvMStVakpTakRvUFBWdDI2R240MVNVTVhyRC8vQlBSRVJGa3NYdWhpemhtUHlCa1FUQ0pqc05Gcjc1K2VlZmxUL241ZVdwYlFNQVQwOVBBTUEzMzN3RE16TXpyRisvM2lCcktTZ3FLZ3F6WnMyQ1dDekczTGx6SWRUUUt1V1BQLzRvY295OHZEd3NXTEFBc2JHeG1EdDNMcXl0cldGdGJZMXUzYnJoeUpFakNBb0tRdGV1WFhWYWo3YWJrR2xwYWZqOTk5OWhibTZPaFFzWHFvUml0SkZLcFZpM2JoMmFObTJLRmkxYVlPL2V2Y3A5QW9FQXBxYW1NRFUxaFpPVGswNXJVekIwZFltQWdBQnMzTGdSRlNwVXdOeTVjNVdob1BuejUyUHk1TWxZdDI0ZDd0MjdoN0ZqeHhaYk5VR1hsaTBDZ1VCaitBYVFWNHdvV0MwSktENFFBa0F0c0ZWY2dFdFhpbkJNNFhDYW92Vk9TRWdJRGh3NGdJU0VCT3pldlZ2dDV2L2V2WHZoNit1cjlVWStJSzlxSVJhTElaRklrUEd5aW9sUUtGUmVHMFpHUnZEejgxTTVKemc0R1A3Ky9tcmJGWit4MHZqMzMzOEJGTjMrS1RJeUV2djI3WU9MaTR2V2lrdkp5Y2tBb0xVVlVNMmFOYldPSHhZV0JnY0hCNzIxdDVISlpCZy9mandxVjY0TVgxL2Y0azl3YzVPM20xcTZGUER6azFlMzBWV0hEc0NlUGZJS092djNBNTkrV3ZxRjY2cGdxRWdSYURJMWxWZkRFUXFCeUVqQTBWRytYU2FUL3k3UVgwdGFiZGVIdm56MzNYZktLbElpa1FqT3pzNW8xS2dSR2pWcUJBY0hCL2o3K3lzcm5tM2N1QkZTcVJSSGp4NkZwYVVsQmc0Y0NGTlRVOWpiMnl1UEtjalB6dzlTcVJSbno1NUYzNzU5MVVKZkhoNGUrUGJiYjE5ci9VMmJOc1dwVTZkdytmSmxuUU1yOSsvZmg1ZVhGK3pzN0ZDblRoMkl4V0xFeDhmanlwVXJ5TW5KUWMrZVBkR2xTeGVONStyaitpek81Y3VYQVFCTm1qUXAxZmxFUkVSRVJFVDBlaGpBSVNJaWV1bWZ4NGR4NVBacTVFdnpERGFIUUNCQXg5cGo4Rm4xdmdEMDk0L3JSRVNrQjlsUElidjFxcEtKb09FR3dLTDRka2FsZGZEZ3dXSzNLUUk0MXRiV3BiNFpWeEtuVHAyQ3Q3YzNSQ0lSVnF4WUFXdHI2MkxQU1UxTkJRQmxHQ0V2THc5ZVhsNjRjdVVLK3ZYcmgxYXRXaW1QL2ZycnIvSHMyVE90bFM0VUZXbDBhUVZpYm02T0ZTdFd3TmpZV09zNm56eDVvbEpsUlNnVXdzM05EVjk4OFVXeDQrdWJWQ3BGZm42K3huMHl4WTMzUW1KaVl2RHp6ei9qOHVYTHNMZTN4K0xGaTFHK2ZIbmxma3RMUzNoN2UyUCsvUGtJQ2dwQ2VIZzRoZzBiaGc0ZE91Z2w0S0pvUWFRcGhLVnYrL2J0dzc1OSswcDhYblIwTkFENWF3SEliOXBmdW5SSkdWYTVmZnMyR2pWcXBIUGdTNU9yVjY4V1cvSEZ6czVPNWJFaWxGUjQrK3U0ZE9rU0FHaHQzUlVWRllVNWMrYkF5TWhJcFYxV1llSGg0UUNBYXRXcWxXaitmLy85RjdkdjM4WlhYMzFWb3ZPS2N2LytmYVNucDZObHk1YTZuelJqQnRDL1AxQ3JWc2tuN05wVlhuMUdFU0M2YzBjMUpLUHcrTEhtSUV4NmV0RUJHUzNYTWdEZ1pUQUNEZzd5OEUxaGNYSEFpeGV2SGhmNDd0TFg5YUZ2Ym01dWFONjhPWm8wYVlKNjllcXBmWGR2M0xnUk1wa012L3p5QzBKQ1F0Q3BVeWVZbTV0ajU4NmRPSEhpQkR3OVBiRng0MGExY1VOQ1FoQWFHb3JCZ3dmajRzV0xtREJoQXI3KyttdDA2ZEpGTDYyaUZGeGRYYkZtelJxY09uVUsvWFFNYzdWcDB3Yng4Zkc0ZnYwNnpwdzVBNmxVaXJKbHk2SlpzMlp3ZDNkSDA2Wk5OWjVuNk90VDRmVHAwekF6TThObm4zMVdxdk9KaUlpSWlJam85VENBUTBSRUg3dzhhUTZPUkszRzVkZ2cxUjB5NkRVakl6SzJRRCtYdWFocHJma2ZaWW1JNk8yUzNWNEU1TWx2ZmdxcURJU2dRbWVEemxkVXhZM0NWcTFhWmNDVnlLc2svUExMTHpoNjlDaXFWcTJLeFlzWEYzbnpiLzM2OVVoTVRJU3BxYWt5NkZDcGtyeWw0dDkvLzQxejU4NmhiZHUyR0QxNnRNcDVFb2tFUzVZc1VUNitmdjA2ZnYvOWQwZ2tFZ2lGUW1VYms3cDE2K3EwN29vVks2bzhuakZqQnBLVGt5RVNpZkRpeFFzOGZ2eFlyYXJCeElrVFZkcEt2U2tUSjA3VStkam82R2pzMmJNSHAwNmRna3dtZzd1N084YU1HYU94aW9XbHBTVldyRmlCN2R1M3c5L2ZIOTdlM3ZEejgwUDc5dTNSclZzM1ZLOWVYZWQ1VTFOVDRlM3REUXNMQzRqRll0eTVjd2NBWUd0clcrUjVodzRkS25ic2UvZnVGYm5mMmRrWm54YXFTTEpwMHlhVnh3RUJBVWhJU0VEbHlwVmhZV0dCaElRRStQdjd3OWpZV1BtWmlZK1BoMEFnd0tCQmc5Q3NXVFBVcTFjUEFvRUF4NDRkdzdGang5VG1qWXlNQkFDTit4d2RIU0dSU1BEMzMzK2pUNTgrQU9UVmJteHRiU0VRQ0JBVEU2T3NuS1F2Y1hGeCtPT1BQMkJ1Ymc2SlJBSlRVMU1ZR1JuaHpwMDcyTDkvUDR5TmpkWGFoMlZsWldIMzd0M1l0V3NYakl5TU1HL2VQR1ZJNStqUm8zajY5Q25NemMxaFltS0MyTmhZSERod0FGVk0rckl1QUFBZ0FFbEVRVlNyVnRWYWdVTWJQejgvbUppWW9ITm4vWDAzUmtSRUFFREpBamhDWWVuQ053cDZxdDZqazlPbkFVVkxxQUVENUw5cmEvODJadzd3NjYveW40VkNvTUIxcDYvclE5OEdEaHhZNVA1YnQyNWgzYnAxaUl5TVJNdVdMVEZwMGlRWUd4dWpVNmRPOFBIeHdlelpzOUdoUXdkODk5MTN5aFo5WVdGaCtQSEhIK0hrNUlTaFE0ZWlkKy9lV0xSb0VYeDhmUERiYjcraFljT0dBT1NCc0FNSERpZ0RnaktaRFBuNStaQktwY2pMeTBOdWJpNzY5KzlmWklzL2lVU0M3dDI3WTgrZVBiaDI3Um9hTkdoUTdIT3VYcjA2cGs2ZHF1dEw5TWF1VDBCZS9lYnUzYnZvMzcrLzNxcFVFUkVSRVJFUlVja3dnRU5FUkIrMEYxbHg4TCsyQUU5U2I2dnYxT085dVlybUgyRmdBeStVRTFmVzM2QkVSS1EvNmRHUVBRbVUvMXltTEFSMUY3N2Q5YnhoNGVIaENBNE9ocHViR3laTm1nUUxDNHNpajgvSXlNRHAwNmNCeUt1ak5HclVTTm5hcUdYTGx2RDA5SVM3dTN1eFFaZXlaY3NpUER4Y1dRSEczTndjSGg0ZWFOKytmYW1laDBRaXdlWExseUdUeVNBUUNHQnZiNDhKRXlhb0hQTTJ3amNBTUhmdVhLMHRUZzRlUElnOWUvWUFrTDhYczJiSkt6RTFhTkFBbzBhTmdxT2lSWTBXeHNiR0dERmlCRHAyN0lndFc3WWdORFFVWjgrZTFibWlnNEtGaFFXdVhMbWliRnNqRkFyUnRHblRZcXZIK1BqNGxHZ2VUZXJVcWFOMk03OXd3Q0E3TzF1dENvaXBxU25HalJ1bmJHRXpZOFlNamUveGloVXJpcHhmMC80SkV5WkFLQlFpTnpjWEhUcDBBQ0N2UmxXL2ZuMzA2TkVEQU5DdVhUdTl0ZE1DNU8vQjd0MjdOVlpGS2x1MkxNYU1HYU1TUEl1TmpjVzRjZU9RbXBvS2UzdDd6Smd4UStWekZoY1hoeDA3ZHFpTVU2dFdMY3ljT2JORWxZMUNRa0lRRmhhR0FRTUdhR3dYVkZvM2J0eEFsU3BWaXEwd1pEQW1Kb0Mrd3lrQ0FmQXlKSUthTlFGRkZhUm16WUN3TU1ERFEvTjV6WnUvQ3VEMDZ3Y1VxRnFqcit2alRUbDU4aVFPSHo2TWE5ZXVRU3dXWTh5WU1lalRwNC95MnF4VnF4WjhmSHdRRUJDQXpaczM0K3JWcS9Eejg4T3RXN2N3ZCs1Y1ZLMWFGUXNXTElDeHNUR3NyS3l3Y3VWS25EdDNEaWRQbmtSMGREUkVJaEZ1M0xpQmE5ZXVhVjJEZzRNRGhnd1pVdXhhaHd3WmdwTW5UMkxqeG8xWXZYcTFYditNZUZQWEp5Q3Zzclp4NDBaWVcxdGowS0JCZWxrL0VSRVJFUkVSbFJ3RE9FUkU5TUc2bTNRSmdUY1dJek0zeGFEek9GVnNqVjVPMDFIR1NQMS9yUk1SMGJ0Qjl1OEtRQ1lGQUFocXp3Uk1iTjd5aWw3UDBLRkRsUzF3ZE5HMmJWdlVyRmtUTlJTVkdvb3hlZkprVEo0OFdSbDBLYXhuejU0NmpXTm5aNmV4OGtocHpaczNUMjlqbFlaUUtFU1pNbVUwdmlZVktsUkFsU3BWTko1WE1QRDB5U2VmWVB6NDhhaFZxeGFjbkp4S05IL1ZxbFV4YTlZc2pCNDlHdm41K2JDeGVmVTVYcjkrdlU2ZkNjVU5mS2xVQ29GQVVPVE42STgrK2dndFdyVEF3b1hGQjlhQ2dvSnc0Y0lGamZ1V0xsMnFyS0JVMEpZdFcxUmFyL1h1M1J1dXJxN0l6czVHWGw0ZWpJMk5ZV2RucDFMcFFkdDZTMUp4cWpCemMzT1ZTa0xmZnZzdEJnMGFCTEZZckZhRlNjSE96ZzV1Ym00bG5zdk16QXc3ZHV4QWJtNHU4dlB6bFJVOUpCSUpLbGFzcVBiOHFsU3BncUZEaDBJc0ZxTmp4NDRxTGRjQVlOaXdZZWpUcHcreXNyS1FuNThQc1ZoY29uWkVRcUVRUXFFUURSbzBnSXVMQzRZT0hWcnNzU1VSRVJFQlYxZlhFcDJqVjlXckF5K3JJT21Oa1JGdzVZcjY5cDkvQnB5ZGdZSVZoR3JWQWw2MmlZS1pHYkJ0RzFDMUtsRGdzNlBQNitOTnVYZnZIaDQ4ZUlDQkF3ZWlUNTgrS0Z1MnJOb3hndit6ZDkvaFRkWnRHOGUvYVV1YmJpaDdJM3V2SWlwRFFFUkJFQmxTQWNVdDR4SDBjU0RLSG9MSVVsUkF3YmM4QWpKa0NZSVZzVEpjQ0NpemJHVHYxZEpoWis3M2o5QzBwV21iUWtPZ25KL2o2T0dkZTEyL3BFdk4yZXN5bVFnSkNhRlJvMGFzWHIwYXM5bE0zYnAxNmRLbEM5MjdkOC93ODhwa010RzBhZE5NblpJTXc4QmlzV0FZaG0wNzFmWGZDMW54OC9OajBLQkJEQjQ4bU1XTEZ4TVNFbktEenpvelozOS9wcmRvMFNJT0hUckVCeDk4WU9zbUpDSWlJaUlpSXJlZXljaHEyTHlJaUVnK1pSZ0d2eDVid00rSFE3SE9tWElXRXc5WGZwbW01WjhpVDl2cGlJaEkzb285aU9YWEpvQUJYc1Z3ZTNBYnVPWGRTQmtSa2Z3Z3E4Q2R5UFZTVWxJd0RBTVBqenZuNy83V3IxL1BnUU1IZU9hWlorNjQ4VTJ4c2JITW16ZVBxbFdyMHFwVksxY3ZSMFJFUkVSRTVLNm1BSTZJaU54VkVwSmpXYjduUS9aZitNMnBkY3dlZm5TdFBaVEtoZTkxYWgwUkVibDV4cjRoR01lK0FNQlVkUVNtZXdhNGVFVWlJaUlpSWlJaUlpSWljcWU1Yy80VVJVUkU1Q2FkanpuQ29sMGp1QngzeXFsMWl2cFdvSHU5MFFSNWwzWnFIUkVSeVFNcDhSaW5GbHEzUGZ3eGxYM2VwY3NSRVJFUkVSRVJFUkVSa1R1VEFqZ2lJbkpYaURpM25oVjdKNUNVa3VEVU9qV0tOYWRUelhmd2RMK3oycGFMaU55dGpITXJJVGtLQUZPSlR1RGg3K0lWaVlpSWlJaUlpSWlJaU1pZFNBRWNFUkhKMXl4R01tc1B6V0xUOFNWT3JtVGlvVW92MEt4OFQwd21rNU5yaVloSVhqRk96clZ0bTBvOTVjS1ZpSWlJaUlpSWlJaUlpTWlkVEFFY0VSSEp0K0tTb2xpOGF6UkhyMngzYWgwdkR4KzYxaHBDbFNMM083V09pSWprc1lUemNHV1RkZHU3UEJTNno3WHJFUkVSRVJFUkVSRVJFWkU3bGdJNElpS1NMNTJMK1llRk80WVJHWC9XcVhXSytKYWplOTNSRlBZcDY5UTZJaUtTOTR6ellZQUJnS2xrVjBBZHpFUkVSRVJFUkVSRVJFVGt4aWlBSXlJaStjNmU4eHY1ZHM5NGtsSVNuRnFuV3BFbWRLNzFIbDRlUGs2dEl5SWlUbkordFczVFZLeXRDeGNpSWlJaUlpSWlJaUlpSW5jNkJYQkVSQ1RmTUF5RDlVZit4OFlqODV4ZXEyWEY1M2l3UWk5TUpuVkxFQkc1SXlWSFlWemFhTjMyTEFvQjlWMjdIaEVSRVJFUkVSRVJFUkc1b3ltQUl5SWkrVUpDY2h6TEl6NWcvOFhmblZySDA5MkhMclhlcFZyUnBrNnRJeUlpem1WYy9nT01aQUJNUlI4Qms1dUxWeVFpSWlJaUlpSWlJaUlpZHpJRmNFUkU1STUzT2U0VUMzWU81V0xzY2FmV0tleFRodTUxeDFERXQ1eFQ2NGlJeUMwUXVTbHR1MmhyMTYxRFJFUkVSRVJFUkVSRVJQSUZCWEJFUk9TT2R2alNGcGJzZnAvNDVCaW4xcWxTNUg2NjFocU1sNGV2VSt1SWlNaXRZVnhKQytDWUNqWjI0VXBFUkVSRVJFUkVSRVJFSkQ5UUFFZEVSTzVRQm44Y1g4TGFRMTlnR0laVEt6V3IwSk9IS3I2QVNlTkpSRVR5aDVSL0lXcUhkZHRjQnJ4S3VIWTlJaUlpSWlJaUlpSWlJbkxIVXdCSFJFVHVPTW1XQkw3Yk80V2RaMzl5YWgwUE4wODYxbmliT2lVMG1rUkVKRDh4b3Y0R0l3a0FVOEY3WGJ3YUVSRVJFUkVSRVJFUkVja1BGTUFSRVpFN3l0V0VDeXphT1lMVFYvYzd0WTYvVjJHNjF4MURxWUJxVHEwaklpSXVjT1dQdE8yQ3dhNWJoNGlJaUlpSWlJaUlpSWprR3dyZ2lJaklIZU5FNUc0VzdScEpiT0lWcDlZcEhWQ0Q3blZINGVkVjJLbDFSRVRFUmE3OGFkdFVCeHdSRVJFUkVSRVJFUkVSeVFzSzRJaUl5QjNoNzlQZnMzcmZWQ3hHc2xQcjFDM1Joc2RydkltSG02ZFQ2NGlJaUlzWXlSaVJtNjNiYnA3Z1g4ZTE2eEVSRVJFUkVSRVJFUkdSZkVFQkhCRVJ1YTFaakdSK09EQ2RMU2RYT0xtU2lUWlZldE9rWERmQTVPUmFJaUxpTXRFUmtCSnIzUTZvWnczaGlJaUlpSWlJaUlpSWlJamNKQVZ3UkVUa3RoV1hHTWszdTBkejdNb09wOWJ4OHZDaGErMmhWQ2w4bjFQcmlJaUk2eG5weDA4Rk5uTGhTa1JFUkVSRVJFUkVSRVFrUDFFQVIwUkVia3Rub3creGNPZHdvdUxQT2JWT2tFOXBldFI5bnlLKzVaeGFSMFJFYmhNeGU5TzJDd2E3YmgwaUlpSWlJaUlpSWlJaWtxOG9nQ01pSXJlZGlIUHJXYkYzQWtrcENVNnRVekVvbUc1MWhtSDI4SGRxSFJFUnVYMFlNUWRzMnlhL0dpNWNpWWlJaUlpSWlJaUlpSWprSndyZ2lJakliY013RE5iOUU4b3ZSK2M3dmRiOVpidlNwa29mM0V6dVRxOGxJaUszQ3dOaXJ3VndURzdnYzQ5cmx5TWlJaUlpSWlJaUlpSWkrWVlDT0NJaWNsdElTSTVsV2NRNERsemM1TlE2YmlZUE9sVC9MdzFLdFhOcUhSRVJ1UTBsWG9La0s5WnQ3L0xnNXVuYTlZaUlpSWlJaUlpSWlJaEl2cUVBam9pSXVOeWx1Sk1zM0RtTWk3SEhuVnJIMTdNZ1Q5VVpSZG1DdFoxYVIwUkViazlHekg3YnRzbTNzZ3RYSWlJaUlpSWlJaUlpSWlMNWpRSTRJaUxpVW9jdWJXYko3dmRKU0k1MWFwMFMvcFhwWG5jTWdlWmlUcTBqSWlLM3NkVHhVd0MrVlZ5M0RoRVJFUkVSRVJFUkVSSEpkeFRBRVJFUkZ6SDQ3ZGczL0hSb0ZtQTR0VkxOWWkzb1ZQTWRDcmliblZwSFJFUnVjekhwQXpqcWdDTWlJaUlpSWlJaUlpSWllVWNCSEJFUnVlV1NMUW1zM0R1WlhXZkRuVjZyVmNVWGVQQ2Vwd0dUMDJ1SmlNaHRMbDBISEpPUEFqZ2lJaUlpSWlJaUlpSWlrbmNVd0JFUmtWc3FLdjQ4aTNZTzUwejBRYWZXS2VCdXBrdXQ5NmhldEpsVDY0aUl5SjNEaU5tZjlzQlBJNmhFUkVSRVJFUkVSRVJFSk84b2dDTWlJcmZNOGNqZGZMTnJCTEdKa1U2dEUyZ3VUbzk2NzFQY3I2SlQ2NGlJeUIwaytTb2tuTFZ1ZXdTQVp4SFhya2RFUkVSRVJFUkVSRVJFOGhVRmNFUkU1SmJZZGpxTVZmcyt4bUlrTzdWTytZSjFDYWt6QWgvUGdrNnRJeUlpZDVqWXcybmJ2cFhSYUVJUkVSRVJFUkVSRVJFUnlVc0s0SWlJaUZNWmhvV2ZEczNpOStQZk9MMVdjT2tPdEtzNkFIYzMvWG9URVpHTWpQZ1R0bTJUVHdYWExVUkVSRVJFUkVSRVJFUkU4aVc5UXlraUlrNlRrQnpIc29peEhMaTR5YWwxVENZMzJsWHR6NzFsT3FLT0JpSWlZbGY4cWJSdGMyblhyVU5FUkVSRVJFUkVSRVJFOGlVRmNFUkV4Q2tpNDgreVlNZFF6c2NjY1dvZDd3TCtkS3N6Z25zS05YQnFIUkVSdWNQOWV6cHQyMXpLZGVzUUVSRVJFUkVSRVJFUmtYeEpBUndSRWNsekp5SjNzM0RYQ09JU0k1MWFwNmh2QlhyVWU1OUMzaVdkV2tkRVJQS0I5QjF3dkJUQUVSRVJFUkVSRVJFUkVaRzhwUUNPaUlqa3FSMW5mdVM3ZlpOSnNTUTd0VTdWSWcvUXBkWmd2RHg4bkZwSFJFVHlCeU5kQU1ma3JSRlVJaUlpSWlJaUlpSWlJcEszM0Z5OUFCRVJ5UjhNdytDblE3UDRkcytIVGcvZk5LL1FrKzUxeHloOEl5SWlqb3MvbWJhZER6cmdXQ3dXb3FLaVNFN091OSs1SjArZVpOMjZkWGwydjdpNE9DNWN1T0R3K2JHeHNkbWVIeHNieStuVHA3TThmcjNUcDA4VEhSM3Q4UG1wbGkxYnh2YnQyM045blQyWExsMWl3WUlGcEtTazVNbjk4b1B4NDhjVEhoNXVleHdURThQczJiTkpTa3JLY0Y1VVZCVERoZzFqMzc1OW1lNFJFeFBEdSsrK3k3WnQyK3pXaUlxS2NtZ3RzMmZQWnZQbXpibFkvUjFxMHlZSURZVS8vNFNZR0ljdm16OS9QaEVSRVhhUG5UOS9uZ1VMRnVUcWUxSmM0L0xseTV3L2Y5NzJPQ0VoZ2FWTGw3SnIxeTRYcmtwRVJFUkVSRVFrZjFJSEhCRVJ1V21KS2YreUxPSUQ5bC80emFsMVBOdzhlYUxtUUdvWGY4aXBkVVJFSkoreEpFTEN0VGNmVFI3Z1djUzE2OGtEcDA2ZDRzVVhYK1RERHora1ljT0d0djF0MnJUSjhkcCsvZnJScFV1WFRQczNiOTdNakJremFOV3FGUURKeWNtY09YUEc0VFdWTGwwYU43ZTB2L0ZZc21RSmMrZk9aZTNhdFE1ZFAyL2VQSllzV1pMbCtXdldyR0hHakJrTzMrKzU1NTZqVjY5ZVBQdnNzdzZkbjJyR2pCbDA2TkNCK3ZYcjUrbzZlMzc2NlNkQ1EwTXhtODEwN3R6NXB1OTNPMWkxYXBWRDU3bTd1OU91WGJ0TSs4UER3d2tJQ0tCMTY5WUE3Tml4Z3dVTEZ2RFBQLzh3WXNRSVBEeXMvNXVpUUlFQ25EbHpocUZEaC9McHA1OVNzbVRheU5ILys3Ly80NisvL3FKMjdkbzBhTkFndy8wM2J0ekl4SWtUK2U5Ly8ydXJrWlg1OCtmVHVYTm5HamR1blBWSmpSdkQxYXNPUGVkc3BRYUordldEdkFpNnBkNHZNb3VScng0ZTRPZG5QZDZ0RzV5OEZrS2NNZ1ZlZVNYdFBIZDM4UGJPZFBtQkF3ZVlQWHMyWGJ0MnBWYXRXcG1PYjl5NGtkRFFVS3BYcjA2cFVxNFBOVzdkdXRYaDRCV1E2V3ZqNzcvL1p0Q2dRYm11KzhNUFArRHU3cDdyNjI2bHp6NzdqQzFidGpCMzdsd0tGaXdJd0lJRkN5aGZ2anlUSjA5MjhlcEVSRVJFUkVSRThoY0ZjRVJFNUtaRXhaOW53WTRobkl2NXg2bDEvRHlENkY1dkRLVURxanUxam9pSTVFTUpad0hEdW0wdUNhYmJveEhvaVJNbldMcDBLWC85OVJjWEwxN0ViRFpUdTNadG5uMzJXYXBVcVhMRDkyM1ZxaFgzM1hlZjNXUGp4NDkzK0Q1bnpwemh4UmRmZFBqOFJZc1dFUlFVNVBENWpraEtTaUl1TG83QXdNQU0reE1TRXJCWUxIaGZDdzZjT0hHQ3NtWEw1bWx0UjIzWnNpWExZK1hLbGNQYjI1dXZ2LzZhMHFWTFl6S1o3SjVYdkhoeHlwVXI1NVQxT1JMS2NvU2JteHRyMXF4aDZ0U3BEcDF2TnB2dEJuQ3UxN1JwVTE1NTVSVm16cHpKaEFrVGVPKzk5ekNaVFBqNCtEQnExQ2orODUvL01IejRjS1pObTRhbnB5ZTdkdTFpOWVyVk5HdldqS2VmZmpyVC9SbzFha1RObWpVWlAzNDhSNDRjNGFXWFhzcnlkWGZJZ1FPUWkyQkhqazZjZ1AzNzgrNStoUXJaMzkrMEtXellBRTg5bFJhK0FYanpUZXRIcXVCZzJMbzEwK1ZyMXF6QlpETHh4Qk5QMkwzOXhvMGJLVnk0Y0o0RTFSeTFlZlBtREoxYzBsdXpabzNkYmtsWnlTcWNOV1RJRUNwVnFwVGo5ZDkvL3oxTGxpeHh1RjU2U1VsSkRCbzBpQ3RYcnZEWlo1L2g2K3ViN2ZtLy9mWWJQL3p3QS92MjdTTTZPaG9mSHg5cTFLaEJ0MjdkY256OU4yN2N5QysvL0VMSGpoMXQ0UnN2THkrNmRldkdsMTkreWErLy9rcXpaczF5dGY2NHVEajY5KytQdjc4L0V5ZE94TlBUTTFmWGk0aUlpSWlJaU9SbkN1Q0lpTWdOT3htMWg0VTdoeEdibU1WZjN1YVJFdjZWNlZIdmZRSzhpanExam9pSTVGUHg2VWFrM0NianB3NGRPc1NBQVFOd2QzZW5RWU1HQkFjSGMvVG9VVFp0MnNSZmYvM0ZsQ2xUcUY3OXhrS25WYXBVeWZMTjVkd0VjRko5OWRWWDJYYTQrTzIzM3hnNWNtU3U3K3VJWWNPR1lUYWJNOTMvNTU5L1pzYU1HU3hhdElpZE8zY3liTmd3dW5UcHdrc3Z2VVNCQWdWeXZHOU9uVElTRXhPelBNZkx5d3V6Mld4N1BIanc0QnpyL2Z2dnZ3d1pNaVRMNHgwN2RtVEFnQUU1M3VkRzVCU0NDUXNMdzlmWGx3Y2ZmRERiODFLN0c2WHZRTFI1ODJhR0RCbkM0TUdEYloyVHJ0ZW1UWnNjT3hGMTY5YU5vMGVQc25idFdoNTk5RkdDZzRNQmExZWx0OTU2aTlqWVdEdzlQWW1QajJmU3BFbFVybHlaZDk5OTEyNnd4c2ZIaDdGangvTGhoeCt5YU5FaUNoWXNTTmV1WFltTmpiVmJPeWtwaVJnN1k1bDhmWDF2THJqamFrbEowTDA3L1BoanJpNExDd3NEck45akpVdVdaUHYyN2JhUmJCVXFWS0JHalJxY09IR0N2WHYzVXExYU5ic2hsT0xGaStmNDlYUWpWcTVjeVo5Ly9tbjNtTDNPV0U4OTlSU0ZDeGRtK3ZUcER0Y29Ycnk0UTJHKzYwT0J1Zkg1NTUrelo4OGVoOEkzWU8xZzQrbnBTWEJ3TUdhem1lUEhqN041ODJhMmJObkMwS0ZEczN5dHo1OC96MGNmZlVUeDRzVjU2YVdYTWh6cjNMa3pxMWV2WnVyVXFkU3FWWXRDV1FXNTdQRHg4V0hvMEtHOCt1cXJUSnMyalRmZWVNUGhhMFZFUkVSRVJFVHlPd1Z3UkVUa2h1dzgreE1yOTA0a3haTHMxRG8xaWpXbmM4MTNLZUJ1enZsa0VSRVJPNHo0VTdadGsvZnRFY0M1ZXZVcUxWcTBvRisvZmhuZXlKMDNieDVmZmZVVm9hR2hUSmd3SWROMUowK2V4REFNMjJpb0N4Y3VjT0xFQ1lBYjZnQ1RtSmhJKy9idE0reEw3WmdTR2hxYTYvdHQyN2FOUFh2MkFMQnIxeTRBdnY3NmE5dnhwNTkrbWhVclZ0aTk5dkRod3dDMjQwV0tGS0ZWcTFaTW5qeVprK2s3ZUdBTkJ6UnExQWh2YjIvdXUrOCsrdmZ2ejR3Wk05aTFheGZEaHcrbmVQSGkyYTd6eVNlZnpQYjRqei8reUk5WkJCZnNoV1VlZmZSUmV2WHFsZTA5cy9MTU04L2MwSFdPZWpOOXR4TTd3c0xDQ0FvS3l2RThlOWF0VzRlWGwxZVdIWmR5NC9YWFg2ZGx5NVlFQndkeitQQmgrdmJ0bStINGxDbFRNanp1MEtHRGJmdjY4SVdIaHdlREJ3K21kdTNhdEcvZm5xdFhyMmI1T1YrMWFwWGRzVnBMbGl5eGZtOW1OZUlwTVJFcVZJRFVNVzBmZnd5dnY1N0Rzd1FjR2VHVkd2eng5UVU3NGFBTWpoeUJuVHNodFZQTm5EbFF0U284OXh3c1dRSnVidkRpaS9EaGg1RGFvV3JhTk90YS9mM2gvZmN6M0M3OTZ4d1RFNVBoY2VmT25hbFJvd2FyVjY4R1lQLysvZXkzMDgybmNlUEdUZ25ndko5dXJXM2F0S0ZuejU2ODhNSUxkcys5Y09FQ2x5OWZ6aklZbHBYWFhudnRwdGFZazRpSUNGYXVYRW1YTGwyb1hMbXlROWNNSFRvMDB4aXdzTEF3cGt5Wnd0eTVjKzIrMWdrSkNZd2NPWks0dURqR2pCbURqNDlQaHVPZW5wNE1IRGlRdDk1NmkrSERoek5wMGlTOHZMd2NmaDRWSzFha1U2ZE9MRm15aEljZWVvaDY5ZW81ZksySWlJaUlpSWhJZnFZQWpvaUk1SXBoR0t6N0o1UmZqczUzZXEzbUZaNm1WY1VYN3V5L1BoWVJFZGRMRjhDNVhUcmcxS3BWaTRZTkcyYmEvK1NUVHpKbnpoejI3dDFyOTdyZXZYdVRsSlJrZXp4cDBpVGJkbW9JSVNvcXloYkt5WW1IaHdldlh3c05iTnUyalkwYk45b2VwM3J1dWVjY3VoZWt2YmtNRUIwZERaQWhjUFAwMDAvejJXZWZaWHVQMU9OMTY5Wmw3Tml4VEpzMmplWExsMU82ZEdrQXpwMDd4NDRkTy9qZ2d3OXMxM1RzMkpFcVZhb3djdVJJdG03ZG1pbFVaRSs5ZXZWbzJiSmxobjN4OGZGODhjVVhCQWNIMngzTGt0WDRKUjhmSDF2b0p6bzZtbW5UcGxHdFdqVTZkKzVzTytma3laT01HVE9HTGwyNjBMcDFhenc4N3V6L0hJK1BqK2YzMzMrblFZTUdSRWRIMno3ZllPMldVN1JvN2pvWGVucDZjdSs5OTJiWUZ4SVNRc1dLRmJPOFp0T21UYXhmdno3RHZvc1hMMUtrU0pFTTQ1TjhmWDN0ZGlvYU4yNGNqUnMzNXVHSEg4NTBMTWZPSkY5OWxSYStLVkFBN0l6RHVpVXFWSUI1ODZ6YmZuN1FyUnRFUk1DaFE5WjlGZ3Q4K2FYMTQzcVJrWkRhSVdudlhyaldkYXREaHc0OC8venpHVTVORFRERnhNVHcvZmZmMDd4NWM3dGRuWjU0NGdtSHVsQTVRL3JRM0pFalJ3RHIxK24xWWJxS0ZTdG1HWDV4OWdpcTJiTm5VNkJBQVhyMDZPSHdOZGVIYjhBNlFtdktsQ2xjdW5RcDA3SGs1R1JHang3TndZTUg2ZE9uRDdWcjE3WjczenAxNnZEeXl5OHphOVlzM252dlBjYU1HZU5RUjU1VTNidDNaK1hLbFlTR2hqbzhtazVFUkVSRVJFUWt2N3V6LzQrZmlJamNVa2twOFN5TCtJQjlGMzUxYWgxM3R3SThVV01nZFVyWUg1OGhJaUtTS3dubjByYk5KVnkzam5TeTZqVGc1ZVdGdTdzN2htSFlQZjc5OTk4RDhPMjMzekp0MmpRKy9QRERURUdlUllzV3NXalJJb2ZXNGVibVp1c2trcGlZeU1hTkcyMlBVME04NDhlUHAxaXhZbG5lWTl1MmJYejY2YWVBdFp2TE04ODhnMkVZUFBYVVUxeTVjb1Z2dnZrbXcvbjJSc1Y4K3VtbnR1RE85Y2RidDI2ZElYUVVFUkZCK2ZMbE16M3ZHalZxTUh2MjdFeWRIckpTdm56NURGMVV3UHFjdi9qaUN4bzBhSkRwR05nUDRDeFpzZ1F2THk4c0ZndGhZV0dFaG9ZU0d4dHJlODJTazVQeDhQQWdMaTRPYjI5dkprMmF4Tnk1YytuZXZUdnQycld6KzNxNHd1blRweWxTcEFpZW5wNE9uZi9qano4U0Z4ZkhwazJiMkxScFU0WmpoUW9WeXZSNXR5Y3FLb3JFeEVUYjQrdERPL1hyMTg4VXlrbnZ3b1VMR1FJNDU4NmRvMi9mdmp6d3dBTzgvdnJydHU4ekR3OFB1NTFReG8wYlIrblNwWFBkSllYWVdFZy9GcTFIRHloU0pIZjNBT3VJS0lEQ2hhMWRhVzZFWVZqRFFBQWhJV0EyUTNBd3ZQd3lmUEhGRGQyeVFJRUNXWTVZK3VhYmI0aVBqNmRuejU2NHU3dG5PcDZTa3VLeWNObkVpUk16N1Z1OWVyV3RZMCtxbmoxN1pobkFjZVlJcW1QSGpyRmp4dzVhdFdwRndZSUZjMzE5ZXFkT1dZT2wxYXBWeTdBL01UR1JNV1BHc0huelpqcDA2SkJqdDYrUWtCQXVYNzdNMHFWTGVmWFZWeGs2ZEtqRG5Ya0NBd05wM3J3NTRlSGhIRHAweU9IclJFUkVSRVJFUlBJekJYQkVSTVFoVitNdnNHRG5VTTVHSDNKcUhWL1BnblN2TzRZeWdUV2RXa2RFUk80aWlSZlN0ajF6MTVYalZqdHk1QWpKeWNsVXY5YUpJaXUvL2ZaYmxzZDY5KzVOdDI3ZDdCNUxIUytWR3lWTGxxUlVxYlRPUVdGaFlVeWZQcDN2dnZzT3NJYUd6R1p6aHM0SmUvYnM0Y3FWSzRDMUk0eWZuMStXSGUxT25UckY5OTkvajVlWEZ3a0pDWm1PcDNia1diWnNHUUFQUGZRUXpaczN0OTN2NzcvL3htdzJVN05tVFlmRE4xbEpEUjJsZHR0eGhMKy9QeHMyYkdEdTNMbWNPSEdDT25YcU1HREFBTzY1NXg3Q3c4T1pNR0VDYmRxMDRlMjMzK2Jqano5bXk1WXR0bzRSaXhjdjV2bm5uNmRseTVZdTdmZ1hIeC9QZSsrOUIxaGZiM3ZkbWRJekRJTmx5NVpScVZJbFhucnBwUXpIcGsrZjd2QnpHVDkrUEZ1M2JyVTl2dGt3VXRHaVJXbmR1alVyVnF6Z24zLytZZlRvMGRtR3gyN1k0TUZ3K25UYTR4eGVyeXlsQnVWS2w3N3hBTTdxMVduZGJrSkRyUjhBYTllbUJYQTJiNFlxVmVEZ1FXamMyTHJ2MnZjbmhRbzVYQ29wS1luZmYvK2RWcTFhWlJtMlNFbEpjVmtISENEYnNWU1E4ODlBWjQ2Zyt1V1hYd0JvMHFUSkRWMXZHQVpYcjE1bDU4NmRmUG5sbHdRR0J0S25UeC9iOGN1WEx6TnExQ2oyN05sRDY5YXRIWDR1ZmZ2MnhkZlhsemx6NXRDL2YzKzZkdTFLang0OThQUHp5L0hhSmsyYUVCNGV6bSsvL2FZQWpvaUlpSWlJaUFnSzRJaUlpQU5PWGQzTHdoM0RpVW04N05RNnhmMHEwcVBlK3dTYWl6dTFqb2lJM0dVUzA0M29LQkIwNC9jeGtpRjZOMGJjVVVpNkFrbVJFTmdRVStFV043M0VWS21kYTdJYm9aUTZnZ2xnenB3NVdDd1dHalZxbEdkcnlFbEtTZ3J4OGZHMng4V0tGZU9SUng3SmNNNmFOV3RzMi8vNXozOG9WNjRjUTRZTXNSdVErZVNUVC9EMTlhVnAwNmEyRGorcGV2VG93Y1dMRnpQc1MvOEcrdHExYXdrTEMyUERoZzIwYjkrZVYxNTU1YVpDT051MmJRUElWUWVQV2JObXNXVEpFa3FXTE1td1ljTjQ4TUVIQVd2bmphbFRwMUsyYkZuV3JGbER3WUlGZWVtbGw3ajMzbnRwMUtnUjRlSGhoSWFHTW0zYU5JS0Rnd2tJQ0xqaGRkK3NBZ1VLMExadFcrYk9uY3VnUVlObzA2WU5mZnYyelhKTlAvMzBFNmRPbldMSWtDRVpPdFFrSmlaeS92eDVoNE5ldlhyMW9rT0hEcXhmdno3VEtLa2I0ZWJtUnYvKy9TbFJvZ1F6Wjg3ay9mZmY1NU5QUHJucCsyYnd3dzl3cmVPVHpYLy9DNisvRHQ5K0MvLzhBMisrbVRlMTR1SnNZNkV5YU5VS1pzeUFsQlFZT3RUK3RXWnoycmEvUHhRc2FQMW5xaHZvd0ZLZ1FBRm16WnJGbVRObkdENThPSDM2OU1rUVZqTU1BOE13YkFHYzhQQnd2djc2NjF6WHlVcG9hcmpJUVdGaFlheGJ0NDRKRXlia2VLNmJteHR1Ym00TUhqdzQyN0ZuNmUrOWRPblNYQVhuZHUvZURkZ2ZLWldUVHAwNkVSc2JDNERKWktKNTgrWU1HREFnUXllZHlaTW5zMmZQSGpwMjdFai8vdjF6dGJaZXZYcFJ1WEpsSmsyYXhPTEZpNmxhdFNvdFd1VDh1eTMxdWFRK054RVJFUkVSRVpHN25RSTRJaUtTcmQzbmZ1YmJQUk5Jc1NUbGZQSk5xRmFrQ1YxcUQ4YlQzZHVwZFVSRTVPNWpKS1lGT0V5ZXVSd1RZMG5FT0FJSUhwc0FBQ0FBU1VSQlZQc3RuUDRHSTNJenBNUmxQTzdtaWFuRkx2QXNmTlByREE4UDUrZWZmNlorL2ZxMGJwMzFHTWJWcTFkVHFGQWhMbCsrak5sc1p1VElrWXdkTzVaNjllb0JjUGp3WWRhdFc1ZnIraGFMQllBcFU2Wncvdng1K3ZYckI4Qnp6ejFuOTN4N0lZdVBQdnFJY3VYS3NXN2RPbXJWcWtWRVJBUjkrL1psN05peHZQYmFhNHdkTzViaXhkT0N0c3VYTCtmdnYvL216VGZmNVBqeDQ1bnVOM255WkZKU1VnQVlOR2dRRnk1Y3lQUW0vSkFoUTZoWnN5WXpaODVreTVZdFRKZ3dJVVBISGtmRnhNVHcwMDgvNGVibXh1alJvM25ycmJleS9UeWs2dEdqQjJYS2xPSFJSeC9GdzhPRDVPUmtaczZjeWZMbHkybmR1alVEQnc1azJiSmx6Sm8xaS8zNzl6Tnc0RUNLRlN2R3d3OC9UTE5telRoeDRvUkx3emNBN3U3dTlPalJnMmJObWpGaHdnVFdybDNMbGkxYmVQMzExMm5XckZtR2N4TVRFNWs5ZXpZVktsVEkxTW5qcjcvK0lqRXhrY2FwWFZaeVVMT210ZVBoNGNPSDgrYUpYUFBrazA5U3RHaFJLbGFzaU1WaXlSVHNTdS9Ja1NPc1dyWEs3ckZNWThnT0hvUm5uckdPZmJyZVo1OVpRemdXQyt6ZmIrMW9jN09qbUF6RGVxL3JwWFlhK2VRVHVCYkdBeUE4SE5xMWczUmp2UUI0N0RIdzlNeTRQNXN1VzFldlh1WG8wYU4yajNsN2UrUG41OGZ1M2JzWlBudzRuMzc2cVMzMGxweWNER0FMNE1URXhOaTZTcm5DcVZPbmJLRzZuTlN2WHo5RGNEQW52WHYzcG5mdjNybGF6NGtUSnpDYnpabEdyVG1pZmZ2MnhNZkhFeHNieS9IangvbmxsMS9ZdlhzM0w3LzhzdTFuOGR0dnY4Mm1UWnZ3OWZYTkZJck1TZXZXclhuMzNYY0pEUTFseDQ0ZHRpQmhUZ29YTG95M3Q3ZHRKSmFJaUlpSWlJakkzVTRCSEJFUnNjc3dETllmK1lxTlIrWTZ2VmJUOGsvUnV0TExtRXh1VHE4bElpSjNvWFFCSEllRE1rWVN4ckdaR0VjK3lkaEJ4MGwyN3R6SjVNbVRLVkdpQkVPR0RNbXljMEZzYkN3clY2NmtYYnQyTEZteWhKQ1FFSm8yYmNxSUVTT1lQbjA2WUEzeWhJZUgyNzIrZVBIaUdUckVSRVZGOGQxMzM3Rmx5eGIyN3QwTHdKWXRXMmpmdmoxSlNkYnc3Y2NmZjV3aElMSisvWHJtekpsanR4dEZzV0xGbURObkRnRUJBVFJvMElDSWlBaWFObTNLcUZHakdENThPRys5OVJaZmZ2a2xack9aaUlnSVpzNmNTY09HRFduYnRpMHpaODdNZEwvVUlNMitmZnU0Y01FNlNpd3lNcExLbFN2ajdaMFcydTNjdVRQVnFsVmo1Y3FWbENoUkl1c1hPaHVmZlBJSk1URXhEQjA2bEQvKytJUHg0OGR6OHVUSkxBTklxUUlDQW13ZGl3NGRPc1NrU1pQNDU1OS9lUGJaWituVnF4Y0EzYnAxbzB5Wk1reVlNSUdYWG5xSm5qMTcwcVZMRjh4bU0xV3FWTG1oOVRwRDJiSmxtVHAxS2dzWExtVE9uRG1NR2pXSzFxMWJNMkRBQU51SXNYbno1bkhod2dYNjlldkh1KysrUzZOR2plalpzeWRnN1h6azcrL3ZjQUFuSjRNSEQ3N2hhMU83ZHlRbUpqSjE2dFFzejl1K2ZUdmJ0MiszZXl4REFPZlVLV2piRmk1ZCszbmc3VzBOdEZ3TGlISHlwRFY4QXpCekpodzVBb3NYUTJEZ0RUK0hIRjAvSXFoY09iRDNzK1BJa2N6NzdBVjdyc251WndoWXY4L2ZlZWNkaGcwYnhzU0pFeGt4WWdTUUZzRHg5UFFFNElrbm51Q0pKNTdJNFVtNDFvMk01Yk9uZXZYcWZIcDlaNlRyUkVaR1VpZ1hJNy9TZStXVlZ6SThQbm55SktOR2pXTENoQW00dTd2ejBFTVBVYWhRSWRxMWE4ZkpreWN6aElOKy9mVlg5dTdkeThzdnYyejNkMHRvYUNqbWF4MlRBZ01ESFE3ZnBBb0lDTENOSEJRUkVSRVJFUkc1MnltQUl5SWltU1NsSlBEdG52SHNPYi9ScVhYY1RCNDhYdU5ONnBkODFLbDFSRVRrYm1aQStoR0tqblRBdWJvVHkrNEJFQjJSK1ppNURLYkErdFlnVDRFZ0NHcDIwOTF2OXUzYng3Qmh3L0QzOTJmOCtQRVpSb3BjYitIQ2hRQzBhdFdLSlV1V0FQRDQ0NC96d0FNUFVLU0k5Ym4xN3QyYmJ0MjZNV3pZTUNJakl6TzhLUndURThPY09YTklTRWpBeTh1TFM1Y3U4ZFZYWCtIbDVVV1pNbVU0Y2VJRTgrZlB4MlF5OGZmZmZ3TlF0V3BWVzBjTHdQWUdjdG15WlRPdDcvVHAwNnhZc1lMbm5udU9mLy85MTdiLzNudnZaZlRvMFFRRkJXRTJtemw1OGlRalJvd2dJQ0NBZDk1NUo4ZFJLVXVYTHNYZDNaMlVsQlFtVFpwRWhRb1ZHRGx5WklicmF0YXNhZXVva3VyS2xTdHMzcnlaczJmUFVyNThlVnVYb1BRc0ZndlRwazFqM2JwMXRHclZpaFl0V3ZEZ2d3L2k2K3ZMdkhuek9IZnVIRys5OVJidTd1NVpyaThxS29vNWMrYXdldlZxL1AzOUdUZHVYS2F4WUE4ODhBQXpaODdrNDQ4L0pqUTBsS1ZMbC9MNDQ0L1R0bTNiREYyQlhNM056WTJlUFh2U3NHRkR4bzBiUjNoNE9MR3hzWXdaTTRaOSsvYXhhTkVpSG5qZ0FabzBhY0tmZi83SjdObXp1WFRwRXAwNmRlS1BQLzdncWFlZXl0VUlyK3c4K2VTVHhNZkhzMnJWS3ZyMDZVTkFRQUFUSjA2a1diTm1QUERBQS96NTU1OXMzR2ovMzFjM2JkcEVrU0pGcUZ5NU1tdlhyczF3N08rLy8yYlFvRUU4OU5CRHZQZmVlemt2NU5neGVQaGg2M2lwVlAvM2YvREtLM0J0TEJEangwUDU4dEMvdnpXSXMzWXROR3NHMzM4UGRyNVhIT0xyQ3pFeFdSOFBDWUYrL2RKQ1FGblp0dytxVmJQK3MwWU42NzdVTGo1MnZ2Y2VmUEJCT25mdW5HSGZHMis4a2VIeC9mZmZUOGVPSFZtNWNpWGZmdnN0blRwMXNvWDIwdis4Y0tXVWxKUWNmN1lNSERnd3gvdE1uRGlSNE9CZ0hucm9vU3pQQ1hRZ2FKV1VsSlJuM3h0bHlwVGg3YmZmcG4vLy9peGF0Q2pEMnNxVUtVTzNidDFzai9mdTNVdGdZQ0FoSVNGMjd6VnIxaXhiYU9wR3VMdTcyOEpYSWlJaUlpSWlJbmM3QlhCRVJDU0Q2SVNMTE5neGpEUFJCNXhheDZkQUlFL1ZIVTI1Z3JXZFdrZEVSTzV5eVZmQnVEWkcwZDBYM0x5eVBkMDR0d3BqWngrd0pLVHROSmZHVk80bFRDVTZnWGU1UEYzZXdZTUhlZSs5OXpDYnpVeVlNSUhTcFV0bmVXNThmRHhMbGl5aGE5ZXVHYnEvQUxid1RYcHQyclJoekpneDdOcTFpenAxNnJCLy8zN0dqaDNMMmJObnFWV3JGaTFhdEtCRWlSSU1IRGlRNXMyYkV4WVd4b3daTTJ4dldGKzRjSUdBZ0FBc0ZndVhMNmVGbUdLdkJRN1M3ek9aVEJRcVZJaVpNMmZpN2UxTmh3NGRXTHg0Y1liMTNIdnZ2WUMxYzhNNzc3eERmSHc4SDM3NElZVUxaeDlnT243OE9CczJiS0JwMDZiOCt1dXZEQjQ4bVAvKzk3OTgvZlhYUFA3NDQremZ2NTl6NTg3WlBzNmVQY3U1YytjQVdMVnFsVzI4VUVoSVNLWUF6cmx6NTVnMGFSTGJ0MituUVlNR3ZQMzIyN2JuTTJEQUFEdzlQVm15WkFuUjBkRU1IejQ4MDlvdVg3N01zbVhMV0xseUpmLysreTlCUVVIMDZ0V0x1TGk0TElNaGp6NzZLQUVCQVlTSGh6TnYzankrL3ZwcnFsYXR5aHR2dkVHbFNwV3lmUzF1cGVyVnF6Tmp4Z3crL3Zoam5uNzZhUUFpSWlMdzhmRmh3SUFCdUx1NzgvYmJieE1RRU1EaXhZdFp2MzQ5WGw1ZWRPM2E5YVpyVjZwVXlSYWFDUXNMQStDUlJ4NnhCWEFxVjY3TUk0ODhrdTJZblMrLy9KSzR1RGptejUrZlliL0ZZbUhHakJuNCtmblJ0Mi9mbkJmejExL3crT053NWt6YXZqRmpvRWNQYXdBbnZYNzlvRWdSNjVpcXhFVFl2UnZ1dXc5V3I0WUdEUng3OHJrUkdBaWpSOE9RSVptUHBYYmpBWERMWFpmSndvVUxVN3QyenYrTy92TExML1BubjMreVpzMGFPbmJzU09LMUVWYzNFK2JJUzdHeHNiYk9UVmxKL3pXMFljTUdJaUlpZU82NTV6SmNOM0hpUk1xVks1ZnJzVTdYOC9iMkpqNCsvcWJ1a1Y3cXo0dUxGeTltZTk2UkkwZnNCaWJCMmlIS01BeGJCNXdiOGUrLy8yYm9yQ1lpSWlJaUlpSnlOMU1BUjBSRWJFNWYzYytDbmNPSVNYRHVxSTJpdmhYb1dXOHNCYjF2YkVTRWlJaUl3eExTajUvS3Z2dU5jWElPUnNSYndMWE9FTzYrbUtvT3cxVDJlVERsL1g4NkhUbHloSGZmZlJkUFQwOG1UWnFVNVJ1a3FjeG1NN1ZyMTZaYnQyNWN2WG8xeC9zM2E5YU00c1dMODhrbm45QzhlWFBtejU5UHFWS2xtRHg1TW5YcTFBSEF4OGNueXplVmp4dzVRcWxTcFZpN2RxM2RFVDVQUGZXVWJkdk56WTAxYTlaUXVYSmxHalZxbENrZ2xHcmZ2bjBNSHo2YzZPaG9Sb3dZUWExYXRYSjhIdE9uVDZkU3BVclVxVk9IWDMvOWxXclZxdkg4ODgvenh4OS9VS3BVS1Q3NDRBUEErcVovc1dMRktGNjhPRTJiTm1YVnFsVzBiTm1TcmwyN1VySmt5VXdkS3FLam8rbmJ0eTh4TVRFODl0aGpEQmd3SUZOM2lqNTkrcENTa3NLMzMzN0x6cDA3N2E1dHc0WU4xS2hSQTdQWnpMWnQyN0lkZDNTOUVTTkdzSHo1Y3E1ZXZVcUZDaFVjdnU1VzhmWDFaVWk2Y0VmNzl1MHBXN1lzUllzV3RlM3IzYnMzbHk5ZkpqdzhuRDU5K2pqVUNTUTdDUWtKL1BEREQ3YlJSV2ZPbk1ITHl3dC9mMytINzNIeTVFbU9IVHVXcVlzTHdMSmx5emg2OUNodnZ2bW1yWnZUaGcwYldMaHdJUk1uVHNRdi9WaW5oUXZoaFJjZ2ZXamkzWGRoNk5Dc2kzZnJCZ0VCMEttVDlib3paK0RCQjJIUkluanNNWWVmZzhQZWVjZCtBQ2N1TG0yN2JWc29VTUFhQ2twVnZmcE5sL2IyOW1iczJMR1VLRkVDTnpjM0VoS3N3VVV2cit5RGpubnAwcVZMN05peGc4cVZLMmM2ZHV6WU1VcVdMT253dlg3ODhVZjI3Tm1UWVh4VHFwaVlHRTZjT0dIM3VvQ0FBSWUrN29zV0xjcUpFeWRJVGs3T2swNDR4NDRkQThqMk9aNDdkNDZUSjAvU3JGa3p1OGRUQTBGWi9jek9TVkpTRXBHUmtkeHp6ejAzZEwySWlJaUlpSWhJZnFNQWpvaUlBQkJ4YmozZjd2bVFaRXRpemlmZmhDcUY3Nk5yN2FGNGVlaXZKRVZFNUJaSVNoL0F5YnJUaW5IKys0emhtNEM2dURXWUErWXlUbG5XOGVQSGVlZWRkL0QwOUdUaXhJbVVLWk4xbmJpNE9OemMzRENielF3ZlBoeC9mMytIQWpodWJtNjg5TkpMakJzM2psT25Udkhzczg4U0VoTGk4QnUvTzNmdXBGcTFhcmJIeTVjdnQzdmU5OTkvei8vOTMvOEIwS1ZMbHl6ZnlBMExDK096eno3RFpESXhjdVJJN3J2dnZoelg4Tk5QUC9IWFgzOHhhdFFvenA0OWE5c2ZFaEpDcDA2ZFNFaElZT3JVcVpRb1VZSkNoUXBsR0RlemF0VXF5cFl0Uy9Vc2dnYisvdjcwNjljUFB6OC9talJwa3VVYSt2WHJSL1BtelcyaHBmVDY5T25EWTQ4OVJzT0dEWmsrZlRyYnRtMnpqUWJMenYvKzl6OVdyVnBGczJiTmFOYXNHVWxKU2RtT3VFcnYrUEhqSkNRa1VLVktGWWZPejB0bXM1bkdqUnRuMkhmNDhHSCsrT01QYXRldVRaY3VYZXhlNCtoSW9pdFhyakI4K0hEaTQrTnRBWnpkdTNkenp6MzNaRHRLYVB6NDhUejQ0SU8yeitNdnYvd0NXRWNwcFhmNjlHbis5Ny8vRVJ3Y1RMdDI3V3o3L2Z6OE9IVG9FRk9tVE1uWTZhaDBhYmcyVmdtQUR6KzBCbDV5OHVpajhOMTMwTEVqcEk1aXU0V2hGQUF1cFF2VXB4K2RsV3IvL2p3cFU3NThlZHQyYXBqRG1RR2NzMmZQc252M2JzQTZtaTYxdzlHZ1FZTXluSGZwMGlYMjdkdEhodzRkSExydjZkT24yYnAxS3c4Ly9MRGRuNUZyMTY3Tk5Nb3NWYytlUFhuaGhSZHlyRkd4WWtXT0hUdkcwYU5IN1FhRzdObTRjU09GQ3hmT0ZGYThmUGt5a3lkUEJxekJ1S3lzV0xFQ2dPYk5tOXM5bnRyUjdFWTcyQncrZkJqRE1CeCtQaUlpSWlJaUlpTDVuUUk0SWlKM1BZTU5SK2F5L3ArdnJ0OE5XYi9QY1VQdUwvY2tqMVR1ZzhtVXV6YjRJaUlpTjhwSVRIc1QycFJWQUNkNk44YU9WMGdOMzVnS3Q4QlUveXZ3OExOL2ZoNFlPSEFna1pHUk5HN2NPTXRneTRBQkF3RG8yN2N2UGo0K2ZQNzU1N25xQWdKUXJWbzE3cnZ2UGpadjNrenAwcVVkRHQrY09YT0dnd2NQMHExYk45c2J0Qms2ZzZTVC9zMzJyTjdFalltSlllSENoZmo1K1RGcTFLZ3NRekhwV1N3V3BrK2ZUbkJ3TUUyYU5HSFpzbVcyWXlhVENTOHZMN3k4dktoWnM2WkR6OGtlUjBiS21Fd211K0Vic0hhMFNOOE5CbkNvRThiMWdSUkhBeXFHWWZEYWE2OVJzbVJKWnN5WTRkQTF6clIvLzM0R0R4Nk10N2MzdzRZTnc4M09xS1B2dnZzdXgvc2tKeWNEMEw5L2Y1S1RreGsxYWhRQWUvZnVaZGV1WGJ6NDRvdlpYcjkxNjFZc0Zvc3RnTE5od3dhQ2dvSXloQmFTazVQNTRJTVA4UFQwWk9EQWdSbXVEdzRPcGtPSERxeGF0WXF3c0xDMGNFN3o1dFp4VStQR1FXaW90YnVOb3g1K0dKWXV0WGJRK2ZaYnVQOSt4Nis5VWVsRFdVZVBXdi9wNVdYdGh1UG1CdnYyUVkwYTF2M0d0YkJoTnNHbTNJcUppUUc0cVhGRzJYbjExVmM1Y09DQXJVYXRXcldvWDc4KzlldlhwMHFWS2l4YXRNalcxV2pXckZsWUxCWisrT0VIQWdJQzZONjlPMTVlWGxTb1VNRjJUbnFob2FGWUxCWisvZlZYbm56eXlVd2RYVHAzN3N4Ly92T2ZtMXAvY0hBdzY5YXRZOXUyYlE0SFZvNGVQY3FZTVdNb1c3WXNWYXRXeGR2Ym0vUG56N045KzNZU0V4UHAyTEVqYmR1MnRYdnR2bjM3V0w1OE9YWHExS0ZxMWFwMno0bU1qQVRJY1ZSWFZyWnQyd1pBdzRZTmIraDZFUkVSRVJFUmtmeEdBUndSa2J0WXNpV0JiL2RNSU9MYytzd0g4ekI4NDJaeXAzMjExMmxZT3V1L3poUVJFWEdLeEJ4R1VLWEVZOW5SR3l6VzBTa0VOc1RVWUI2NDM5ZzREa2Rkdm53WmdNMmJOMmQ1VG1vQUp5Z29LTmR2amg0OWVwUzVjK2V5ZCs5ZVB2Lzhjd1lNR01BSEgzeEFURXhNdHQwU1VpMWJ0Z3dQRHc4YU4yN011blhyY2xYYkhqOC9QeVpPbklpSGh3ZEJRVUYyenpsejVreUdMakJ1Ym00MGI5NmNwNTkrK3FicjU0Vi9yM1V5c1JjeXVWV09IajFLYkd3c1RaczJkZGthVXExYnQ0NHBVNlpnTnB1Wk9IRmlscC9YOUtLam80SE1yMkhxZUsrQWdBREdqQmxEa1NKRk9IMzZOTysvL3o2QmdZR1p1cGdZcWVFUklERXhrYXRYcjFLOGVIRUFUcHc0d2VIRGgrblFvWU90YTA1Y1hCd2ZmUEFCKy9mdlovVG8wUlF1YkEzakpTVWxFUlVWUlZSVUZNSEJ3YXhaczRZWk0yYlFvRUVEU3BTNE5pcDEwQ0FJQ1lGS2xYTC9JclZyWiswK2t4cE1PM1FvWTBnbTFhbFQ5b013c2JIWkIyVFN2UTZaWEF0R1VLV0tOWHh6dlhQbklDb3E3WEc2NzczbHk1ZG5HUXpNenNHREJ3SHI1OUVabWpkdnpuMzMzVWZEaGcycFhyMTZwa0RockZtek1BeURMNzc0Z3ZEd2NCNTU1Qkg4L1B5WVAzOCtQLzMwRXdNR0RHRFdyRm1aN2hzZUhzNkdEUnZvMmJNblc3ZHU1ZlhYWDZkMzc5NjBiZHMyVDBaRnBXcldyQm1mZmZZWjY5YXRvNXVEWWE2V0xWdHkvdng1ZHUzYXhjYU5HN0ZZTEJRc1dKREdqUnZUb1VNSGdvT0Q3VjYzZi85K2hnNGRpcnU3TzYrOTlscVc5OSt5WlF0QXRsM1lzck4rL1hwOGZIeDQ0SUVIYnVoNkVSRVJFUkVSa2Z4R0FSd1JrYnRVVE9KbEZ1NFl4cW1yKzV4YXg3dUFQeUYxUmxHaFVEMm4xaEVSRWJFck1mc1JWTWJCTVJCcjdhaUF1U1J1RGI5MmV2Z0d5SEtVaVQwZmYveXhRK2RGWFhzemZmbnk1Y3lhTlF0dmIyK2VmUEpKQWdJQ0dEOStQQU1IRHVUamp6L203Ny8vcG0vZnZoUXRXaFRETUlpT2pzYlgxNWVqUjQvaTRlSEJQLy84dzZwVnEyalJva1dHNEUrYk5tMnlyTzFJS0tWWXNXSVpIZzhhTklqSXlFak1aak5SVVZHY09uVXFVMWVJLy83M3Y5bU9IbkttNk9ob3BreVpncisvUDk3ZTNodzZkQWpBRnZUSXlxcFZxM0s4OTVFalIyNW9UUkVSRVFBdURlREV4TVR3eFJkZjhNTVBQMUM2ZEduZWYvLzliTis4Ly96eno3bDA2UkplWGw0Y1Bud1lJQzNjZ2pWTTQrL3ZUNk5HalJneFlnUWVIaDZzWExtUzJiTm5ZN0ZZR0RkdVhJYk9Ud0VCQVd6YXRJbmF0V3ZqNGVIQnRtM2JNQXlEaWhVckF0Z0NZODJhTmJOZE0zLytmRFp0MmtTQkFnV1lPWE1tSDMzMEViR3hzU1FrSkdSYWIxSlNFaE1tVEdEeTVNbldyejAzdHhzTDM2UzZ3ZEUrTjJUOWVrZ2RDZlhVVTlaL1pqVmViZWhRK1BKTDY3YWJHNlQ3dXE1VnF4YjNYOWV4SjNYTVhLckZpeGR6NGNJRlNwWXNpYisvUHhjdVhHRFJva1Y0ZUhoa0dGMlhsN3AzNzU3dDhiMTc5eko5K25UMjdkdEgwNlpOZWVPTk4vRHc4T0NSUng1aDZ0U3BEQmt5aEljZmZwaFhYMzNWMXRGcjgrYk5USjQ4bVpvMWE5S3JWeSs2ZE9uQzZOR2ptVHAxS3YvNzMvK29WOC82M3pDSER4OW14WW9WdHA5MWhtR1FrcEtDeFdJaE9UbVpwS1FrUWtKQzhQVDB6SEo5dnI2K3RHL2ZucVZMbDdKejUwN3ExcTJiNDNNdVY2NGNiNy85dHFNdkVmSHg4WHp6elRjc1dMQUFkM2QzaGc4ZlRvVUtGUUQ0NFljZk9IdjJMSDUrZm5oNmVuTDY5R2xXckZoQjZkS2xzK3lRazUxdDI3Ynh6ei8vRUJJU2NzTWpyRVJFUkVSRVJFVHlHd1Z3UkVUdVF1ZGpqakIveDJDaTRzODd0VTRSMzNMMHFQYytRZDZsblZwSFJFUWtTMG1SYWRzRnJoczdFck1QNDNoYU53UlQ5YkhnbVhHYzBKMGtQRHdjZ0lzWEw5SytmWHRlZU9FRld5ZUtraVZMOHNrbm56QjY5R2cyYnR6SXBVdVgrT2lqanpBTWcrN2R1NU9VbEFSWXg0aXNXN2NPd3pBeWRaNEpEUTNOc3U2Q0JRdHl2VjVmWDE5YmVNSmtNbEdoUWdWZWYvMzFET2U0S253RDRPL3Z6L2J0MjIxamRkemMzQWdPRGs0YlQ1U0ZxVk9uT20xTnUzZnZwbFNwVXBuRzQ5eEtXN1pzWWMyYU5UUnYzcHczM25nang3Rm9jWEZ4ckYrL0hyQytodlhyMTg4dytzdGtNakZreUJEYldMR1JJMGZ5MjIrL1VhMWFOUVlOR2tUWnNtVXozSzlYcjE1OC92bm5HY1pJMWFoUnc5YUJJenc4SEQ4L1AxdHdBdUN4eHg1ank1WXRCQVVGRVJRVVJLRkNoU2hZc0NDRkNoVWlNRENRd01CQUNoWXNTTUdDQlprMGFSSS8vL3d6cTFldnp0UjU1Nlo1ZWtKZWgxTk1Ka2g5cmhVclF1cnIxYmd4Yk40TW5UdmJ2KzYrKzlJQ09OMjZRYnF1TlZXclZzMFVkcmsrZ0pPUWtKQ3BTNDZYbHhmOSsvZTNPK0xKbVZJL1h6dDM3c1RiMjVzK2ZmclF0V3RYMjgrUFNwVXFNWFhxVkJZdlhzenMyYlBac1dNSG9hR2g3TjI3bDJIRGhsRzZkR2xHamh5Smg0Y0hnWUdCVEpvMGlkOS8vNTJmZi82Wmd3Y1BZamFiMmIxN3Q2MVRrejFWcWxUaG1XZWV5WEd0enp6ekRELy8vRE96WnMzaWswOCt5ZE9mY2FkUG42Wi8vLzVFUjBkVG9VSUZCZzBhbENIVWVPN2NPYjcrK3VzTTExU3FWSWwzMzMwMzE1MjlMQllMczJiTklpZ29pQjQ5ZXVUSitrVkVSRVJFUkVUeUF3VndSRVR1TW9jdmJlR2JYYU5KVElsemFwMUtRWTE0c3M0d3pCNStUcTBqSWlLU3JlU3JhZHNlZ1JrT0dRZEdnbUVCd0ZTNEphYmlqOS9DaGVXOUZpMWFzSGJ0V2w1NzdUVnExS2lSNlhoUVVCQlRwa3hoMmJKbHRHelpFcFBKaE1sazRzVVhYeVF5TXBMQXdFRGF0bTJMcDZjbnBVcVZzZ1VmeXBVclI3dDI3VElGSVZMVnIxK2Z5TWhJdThleU0zejQ4RnhmazFjKy8veHpBZ01EY3p3dk5XQmdzVmhzcjFkVzdybm5IcG8wYWNLb1VhTnl2RzlZV0JpYk5tMXlmTUhYUkVSRVpPanNraGQ2OWVybDBHdVJxbFdyVmxTc1dKSHlxWjFXY3ZEbW0yL3k1cHR2Mm9KVzlwak5adHQyNzk2OWFkNjhPUTg5OUpEZDh6dDE2c1Fqanp4aSs1cno4dkt5alpRQzY5ZlZ5Wk1uTTR3T0tsV3FGRjk4OFlWRDYrM2J0eTlseXBUaDRZY2ZkdWo4WENsWER2YmxjZmRKZDNmWXZqM3ovazgvaFZxMTRORkgwL1pWcWdUWHhrVGg0d056NTBMcDB0Qzh1ZTJVY2VQR1plaFFsT3Fycjc3SzBCR3JTNWN1Tkd2V2pJU0VCSktUay9IdzhLQnMyYkl1NllSeTVNZ1JqaDA3UnZmdTNlbmF0U3NGQ3hiTWRJN0paQ0lrSklSR2pScXhldlZxekdZemRldldwVXVYTG5UdjNqM0Q5NERKWktKcDA2YVpPazBaaG9IRllzRXdETnQycXZUajg3TGo1K2ZIb0VHREdEeDRNSXNYTHlZa0pPUUduM1ZtcFVxVm9sZXZYbmg3ZTlPbVRadE1hM3IyMldmcDJyVXI4Zkh4cEtTazRPM3RmY1Bqd2hZdFdzU2hRNGY0NElNUGJOMkVSRVJFUkVSRVJBUk1ocEhkMEhBUkVjbFB0cDc2anUvM2Y0SmhXSEkrK1NZMEx0T0pSNnYrQnplVFkvOGpXa1JFeEZtTTdTOWluRnNKZ0tudVRFd2x1MWdQUlAyRlpkTzFONlpOQlhCcitndjRWczdpTG5lTzdFSU9JaUw1VVVwS0NvWmhaQWhkM2U3V3IxL1BnUU1IZU9hWlorNjQ4VTJ4c2JITW16ZVBxbFdyMHFwVksxY3ZSMFJFUkVSRVJPUzJvZ0NPaU1oZHdEQXNyRDAwa3orT0wzWnFIWlBKalhaViszTnZtU2VjV2tkRVJNUlJ4dFluTVM2dEI4RFVjQ0dtb3RhdUZzYXUvMkNjL3NhNi81N1hNRlYxWFRjV0VSRVJFUkVSRVJFUkVibnozVGwvSGlRaUlqY2tLU1dlWlJIajJIZmhONmZXTVh2NDBhM09DQ29HTlhScUhSRVJrZHd3a3FOczI2WUMxMFp0SkY3Q09QdXRkZHZORTlNOS9WMndNaEVSRVJFUkVSRVJFUkhKVHhUQUVSSEp4NklUTHJGZ3gxRE9SQjl3YXAwZ245TDByRGVXd2o1bG5WcEhSRVFrMTVLdnBtMTdXQU00eHFtdndaSUlnS240NDFBZ3lCVXJFeEVSRVJFUkVSRVJFWkY4UkFFY0VaRjg2bHpNUDh6ZlBwaXJDUmVjV3FkQ29mcUUxQm1KZHdGL3A5WVJFUkc1SVVscEhYRHdDQVFqQmVQRWJOc3VVNW5uWExBb0VSRVJFUkVSRVJFUkVjbHZGTUFSRWNtSERsNzZreVc3eHBDWThxOVQ2d1NYN3NCajFRYmdadEt2RXhFUnVVMmw3NEJUSUFEallqajhlOEw2MkxjU0JEM2dtbldKaUlpSWlJaUlpSWlJU0w2aWQweEZSUEtaTFNkWEVIYmdVd3pEY0dJVkU0OVc2Y3Y5NWJvQ0ppZldFUkVSdVFtV0JOdW9LVXp1NE80RDU3NnpIYloydjlIdk1SRVJFUkVSRVJFUkVSRzVlUXJnaUlqa0U0WmhZYzNCR2Z4NVlwbFQ2eFJ3OTZKcnJTRlVLOXJVcVhWRVJFUnVXdnJ1Tng0QllCaldEampYbUVvODRZSkZpWWlJaUlpSWlJaUlpRWgrcEFDT2lFZytrSmp5TDB0M2orWEF4VC9TZGhyaytSLzErM3NWcGtlOXNaVDByNUszTnhZUkVYR0dwT3NDT05FUmtIRGUrdGkzS3BoTHUyWmRJaUlpSWlJaUlpSWlJcEx2S0lBakluS0hpMDY0eVB3ZFF6Z2JmU2pqZ1R3TzN4VDNxMFRQK21NSjhDcWF0emNXRVJGeGx1U290TzBDQVJnWGY3STlOQlZwNVlJRmlZaUlpSWlJaUlpSWlFaCtwUUNPaU1nZDdHejBJZWJ2R0VKMHdrV24xcWxTNUg2ZXJEMFVUM2R2cDlZUkVSSEpTOFoxSTZqU2o1K2lzQUk0SWlJaUlpSWlJaUlpSXBKM0ZNQVJFYmxESGJpNGlTVzd4NUNVRXUvVU92ZVY3Y0tqVmZwaE1yazV0WTZJaUVpZVN4ZkFNYm43WUZ6ODJmckF6Uk5UVUJNWExVcEVSRVJFUkVSRVJFUkU4aU1GY0VSRTdrQi9ubGpHbW9QVE1RekRhVFZNSmhOdHEvYW5jWmxPVHFzaElpTGlWRWxwSTZnTVN3SVlLUUNZQ2pZR2R4OVhyVXBFUkVSRVJFUkVSRVJFOGlFRmNFUkU3aUFXSTRVMUI2YXorZVMzVHEzajZlN05rM1dHVWFYd2ZVNnRJeUlpNGxUSjBXbmJLWEZwMndYdnZmVnJFUkVSRVJFUkVSRVJFWkY4VFFFY0VaRTdSR0pLSEV0MnZjL0JTMzg2dFU2QVYxRjYxaDlMY2I5S1RxMGpJaUxpZE1scEhYQk1TWkhZK3NZRjFIWEpja1JFUkVSRVJFUkVSRVFrLzFJQVIwVGtEbkExNFFMenR3L2hYTXhocDlZcDZWK1ZudlhleDgrcnNGUHJpSWlJM0JKSlYyMmJSc0k1MjdaSkFSd1JFUkVSRVJFUkVSRVJ5V01LNElpSTNPYk9SQjlnL282aHhDUmNjbXFkNmtXYjBxWFdZQXE0bTUxYVIwUkU1SlpKdnBwdSs5bzRLbzlBOEM3bm12V0lpSWlJaUlpSWlJaUlTTDZsQUk2SXlHMXMvNFhmV0JveGxxU1VCS2ZXYVZJdWhJY3I5OFprTWptMWpvaUl5QzJWYmdSVkttdjNHLzIrRXhFUkVSRVJiMVVlV2dBQUlBQkpSRUZVRVJFUkVaRzhwUUNPaU1odHlXRFQ4YVdzT2ZnNVlEaXRpc25rUnZ0cXJ4TmN1b1BUYW9pSWlMaUtrYjREVGlxTm54SVJFUkVSRVJFUkVSRVJKMUFBUjBUa05tTVlGc0lPZk1hV2t5dWNXc2ZMdzRlUU9pT3BHQlRzMURvaUlpSXVrNVM1QXc3K05XNzlPa1JFUkVSRVJFUkVSRVFrMzFNQVIwVGtOcEtVRXMrUzNlOXo0T0lmVHEwVGFDN08wL1hIVWRTM2dsUHJpSWlJdUZSeWRLWmRKcDlLTGxpSWlJaUlpSWlJaUlpSWlPUjNDdUNJaU53bVloT3ZNSC9IRUU1ZjNlL1VPcVVEYXRDajNoaDhQUXM1dFk2SWlJakxKVVZtM3VkVDhkYXZRMFJFUkVSRVJFUkVSRVR5UFFWd1JFUnVBeGRqai9QMTl2ZUlqRC9yMURvMWk3V2djNjFCZUxoNU9iV09pSWlJeXhtV3pCMXdDaFFFenlEWHJFZEVSRVJFUkVSRVJFUkU4alVGY0VSRVhPeFk1RTRXN2hoT3ZKMHhHWG1wZVlXZXRLcjRJaWFUeWFsMVJFUklqc1k0T2czamZCakVIWUdVT0ZldlNHNEZkeC93dVFkVHNYYVlLcndLSHY2dVhVL3lWY0RJdU0rbklxRGZneUlpSWlJaUlpSWlJaUtTOXhUQUVSRnhvZDNuZnViYlBSK1NZa2wyV2cwM2t6dVAxM2lUK2lYYk9xMkdpRWdxNDlJR2pOMXZZQ3JTRXJkYVU4Q3ZPcmo3dW5wWmNpdWt4RUxNUG95VFgyUDVyUVdtMmg5aEt0ekNkZXRKanNxMHk2VHhVeUlpSWlJaUlpSWlJaUxpSlBraWdCT1hrc2lLazF2WWZPa1FaK01qaVU5SmN2V1NSRVFjNTlIRzZTWCtQclFiRHUxMmVoMFJzM3NCU3BnTDByaHdaWjRvY3k4KzdwNnVYcExjUXRid1RYOU1kVDdIRk5UVTFjdVJXODNkRndLRE1RVUd3K1hmTUhiMWhkclRNQlYrMERYclNZck12RThCSEJFUkVSRVJFUkVSRVJGeGtqcytnTE1qOGhqVERxemhRc0pWVnk5RlJFVGtyaGVma3NUUjJBc2NqYjNBdW5NUnZGcjFVZW9WTE8vcVpjbXRrQnlOc2ZzTjNPcDhBVUZOWEwwYWNURlRVRk9vOHpuR3JnR1ltbTV3eVRncXcxNEF4N3YwTFYrSGlJaUlpSWlJaUlpSWlOd2QzRnk5Z0p1eEkvSVlJM2N0VnZoR1JFVGtOblFoNFNvamR5MW1aK1J4Vnk5RmJnSGo2RFJNUlZvcWZDTTJwcUNtbUlxMHhEZzZ6VFVMc0JmQThTcDU2OWNoSWlJaUlpSWlJaUlpSW5lRk96YUFFNWVTeUxRRGExeTlEQkVSRWNuQlp3ZCtJQzRsMGRYTEVDY3p6b2RoS3ZPMHE1Y2h0eGxUbWFjeHpvZTVwbmh5VktaZEpuTXBGeXhFUkVSRVJFUkVSRVJFUk80R2Qyd0FaOFhKTGVwOEl5SWljZ2U0a0hDVkZTZTN1SG9aNG14eFI4Q3Z1cXRYSWJjYnYrb1FkOVExdGUxMXdER3JBNDZJaUlpSWlJaUlpSWlJT01jZEc4RFpmT21RcTVjZ0lpSWlEdEx2N2J0QVNoeTQrN3A2RlhLN2NmZUZsRmpYMUw0K2dPUHVBeDRCcmxtTGlJaUlpSWlJaUlpSWlPUjdkMndBNTJ5OG5iOW9GUkVSa2R1U2ZtK0x5QzEzZlFESFhCSXd1V1FwSWlJaUlpSWlJaUlpSXBMLzNiRUJuUGlVSkZjdlFVUkVSQnlrMzlzaWNzc2xSMlY0YVBJcTVhS0ZpSWlJaUlpSWlJaUlpTWpkNEk0TjRJaUlpSWlJaUdUSmJnY2NFUkVSRVJFUkVSRVJFUkhuVUFCSFJFUkVSRVR5SFNOVEFFY2RjRVJFUkVSRVJFUkVSRVRFZVJUQUVSRVJFUkdSL09lNkVWUjRxUU9PTTQwZlA1N3c4UEJjWDNmNDhPRWJ1azd5ME5XcjBMczNQUCs4OVdQMjdOeGR2MmtUYk5zR2hwRzI3L2ZmWWVaTTJMczM0LzZjWExrQzBkRnBqdzBERmk2MGZuenpUZTdXWlJpd1lnVllMRm1mczNZdFRKcGsvVmk5T3V2ekVoT2hmbjNyeDA4LzVXNGROOEprc241VXIzN3o5M3IzM2JTUDNQajFWNWczRCtiUHo3ai8zMzloeng3cjlyNTk4TmxuMW8rNE9PdStJMGV5WDB2cWMzTkVtVExXajVZdDdSKy9jTUc2aG4zN2NyN1h2bjJ3ZmJ2MUk3L3AzdDM2OGRaYnViNTAvdno1UkVSRTJEMTIvdng1Rml4WXdPblRwMjkyaGVKa2x5OWY1dno1ODdiSENRa0pMRjI2bEYyN2RybHdWU0lpSWlJaUluY25EMWN2UUVSRVJFUkVKTThsWFJmQTBRaXFiSzFhdGNxaDg5emQzV25YcmwybS9lSGg0UVFFQk5DNmRXc0F3c0xDV0xObURSTW1UTURUMDlOMlhrcEtDak5uenVUKysrK25RWU1HckZ1M2prV0xGdG11eTYydFc3Y1NGUldWODRuWDNHZ2RoMVN2RHZ2MzUvNDZYMStJaWNtNDcvUnBHRHdZN3I4Zit2YTE3b3VMczU0WEgyLzlpSXRMMnhjVFl3M1NSRVphUHk3K1AzdjNIUmQxL2NjQi9IV0RPK0RZUXdYRVBWQTBjZVRHVXNOeS9OdzdOVXRMSzgwc00vYzJjNVpwampRdHRjeklOUGZDWGU3Y2lOdEFVRUFRWlI4M2ZuKzgrZDYrNDlpTzkvUHh1TzYrKy9POUJmbDk4WDQvQW1iT0JEdzliUjliclFZR0RBQzJiOWZQcTFjdmYrUC83RFBneEFtZ2JGbmcwaVdnVEJuZ3UrK0FUWnNvYUhIL1B1QnZSd1dxTzNlQWpoMEJWMWRneng3QXk0dkNPUDM2MFhKUFQ2QjNiL3ZHZE80YzhPR0h3Smt6d0l3WndPVEo1dXRFUndQZHUrdWYrNTQ5NmZpV2FEVEF4WXYwT0NXM3V0YTllMERseXZhTkJ3QldyUUtHRHJWLy9hSXlkNjcrOGRkZjI3L2QwcVgwR2tva1FQLytOTy95WlhvTlltTXBpQlFaQ1l3Y1NjdDY5Z1EyYnFRdzEvRGh3SklsZ0xpUWYvTVZHMHYzTGk2V2w4K2RDeXhjU0kvekNucDE3YXIvZk9ZbkZGYlVoZzRGZnZ3eDcvV0dEQUZXcjdadm41czIwWDNObXZybnd3NDNidHpBMnJWcjBhTkhEd1FIQjVzdFAzcjBLTmFzV1lPZ29DRDQyL01aTG1hRi9iNy85OTkvOGVXWFgrYjd1SHYyN0lGRUlzbjNkaVZwNmRLbE9IUG1ETmF2WHc4UER3OEF3TWFORzFHeFlrVXN6TWQ3Z2pIR0dHT01NY1pZNFhFQWh6SEdHR09NTWZaaTBXck1LdUNJbnNFV1ZILy8vVGYyN05tRHFLZ29wS2Ftd3RuWkdiVnExVUt2WHIwUUVoSmljOXV3c0xBaUdZTllMTWJldlh1eGVQRml1OVozZEhTMEdNQXg1ZS92ajhqSVNLeFlzUUtmZlBLSmJuNWtaQ1QrL1BOUEJBUUVvSDc5K25ZZDgvVHAwMFovMlc5bzc5NjlpTEtuK2tXdVlnM2dHQm8xS3U5MS92d1RpSWt4bjY5V0EyKzhRZFZqZnYwVkNBNEdRa09CV2JPQU9YUHNIMFBuemtDN2R0YVhxMVRBd0lIRzRSc0FHRHVXQWpOOSt1UjlqTmhZcW9BRFVQQ21UQmtLQiszZVRmT2FOTEV2ZkFNQWt5YnBLNW0wYmcxRVJGQzFGWUdQajMzN0FZRHNiQXJoQU1EMDZiUy9saTMxeTFVcTROMTNqWU5QZi94QkFSSWg4RlBjeG96SmU1M0VST3ZyQlFiUyt5d2pBL2ozWC91T2VmeTQ3ZVdOR2dHT2p0YVhWNm9FdlBJS3ZVN3Ixd01ORytxWDNic0hmUHd4aFpYS2xDbDgrTWFhclZ1QkhUdUFaY3ZNbCszYUJkeThTYStoZ3dNd1lnUlZOL0t6STRCWnRTcVFqM0NIbVVlUDlPUHIxczN5T3UrL1gvRDkyK1A2OWJ5ckMrWGtBRkw2cDhDOWUvZENKQktoUzVjdUZsYzlldlFvdkwyOTgveDVWSlJLNHZ0KzRzU0pxRnExYXA3Yjc5cTFDMy84OFlmZHh6T1VrNU9ETDcvOEVvOGZQOGJTcFV1aFVDaHNybCtZM3dlT0hqMktZOGVPb1hQbnpycndqVnd1UjY5ZXZiQjY5V29jUDM0Y0xRMi8vK3lRa1pHQkVTTkd3TlhWRmZQbnp6Y0swakxHR0dPTU1jWVlzNDBET0l3eHhoaGpqTEVYaXpxTlFqaUduc0VXVkV1WExvVk1Ka1BEaGczaDZPaUk2T2hvbkQ1OUdtZk9uTUdrU1pQUXFsVXJxOXZtRllMWnZYczNGQXFGelgwQUZNQUJnUDM3OSt2bW5UNTlHaE1uVHNTRUNSUFF1blZyaTl1RmhZVmg0TUNCR0RSb2tNWGw5ZXJWUTkrK2ZiRng0MFkwYmRvVWpSczNCZ0FjT1hJRUFGQ21UQmxjdTNZTlNVbEpBSUJyMTY2WjdhTjY5ZXFRU3FYWXRtMGJUcDA2WmZFNGh1TVc5T25UQjk3ZTNsaG02UUo5U1duVUtPOTFyTFV5a2tpQWRlc29kSk9WQmZUcVJRRUx3d3ZHRWduZzdFd1gwN095YU41cnJ3SHU3dnFidGFvaEFKQ1VSSlZNRGg2a2FUYzNDdDVNblVyaGxQNzlxWEpOWGkxdE5telFWeE41KzIyNjM3eVpxdkVJNDV3MHlmWStoZ3loU2pJLy9BRGN1a1ZWYXk1ZEFuNysyVGhBbEo4QVR2UG1GRTc1NWhzS05BMGFSQlZzWEYxcCthZWY2cys5ZFd0cW9aV1NRZ0dKb0NEQXpuQ1l6dmJ0MXRza0NjYzBaVTlWaXVSazYrczFiRWpuZU9jT3ZWZnNrZGQ2TjI4Q1Y2OENEeDRBdDIvVFBLMFdXTEdDenE5V0xmMjZTNWNhYjl1c21mN3h0R2wwZS9BQUtGY3U3M0dscHh1SHJVeXAxUlJ3RVl2cGZiRjFLMkFwTlBMOTl4VENrVWlBOEhEZzZGRUtIVm40bmpDVGxGUzRBSTQ5dkwwcFZDV3c5UGtxZ1dvbHUzTURjZ2NQSG9TZm54OHVYTGlBQzdtdHVTcFZxb1JhdFdvaEppWUcxNjVkUTgyYU5TMkdVTXFXTFp2bno1ZUNLSW52KzdKbHl5SXdNRERQOWR6ZDNlM2VwNmtWSzFZZ01qTFNydkFOVVBEZkJ4SVNFdkROTjkrZ2JObXlHREpraU5HeWJ0MjZZZWZPblZpOGVER0NnNFBobVZkRk5BUE96czZZTkdrU1B2NzRZM3ovL2ZjWVBYcTAzZHN5eGhoampESEcyTXVPQXppTU1jWVlZNHl4RjB0T2l2RzB5QUdRK1piT1dHeVlOR21TV2R1UDNidDNZOUdpUlZpL2ZyM05pNXVmZmZhWnpYM3YzcjBiWGw1ZWVhNW55YUZEaHlDWHk5R2tTWk44YjJ0bzBLQkJPSFhxRkhidDJvWEdqUnREcVZUaThPSERBSURKSmkyQkRLdmtDSDc5OVZmNCt2cGkxcXhadW5saFlXSG8zNzgvM24zM1hZdkhURXhNUkhKeXN0WGdVSWtaT0xCdzJ6ZHFST0dSRHora05reTdkbEdycUs1ZHFXV1ZVS1ZrK0hCZzVVcDZuUHZjNXVuUUlRcWszTDlQMDI1dXRQOFdMYWhhelpBaFZNVmt6QmdLTUt4Y2FUbEVvZFZTV3lXQUttcTg4dzQ5L3VFSC9UcC8vMDAzVzk1NGd3STRMaTdBWDM4QmpSdFQ1WkxQUHpldTJKS2ZBQTVBcmFkKy81MnE5TlNzU2RWdVhGMkJjZU1vcUFGUUZabmZmNmVLUFlNR1VSRGt6VGNwc0NHMDRpcGZYdDhLQ2FCQUZBRGN2YXVmNStob08vRDBQSmsvMy9nMTAyam9mV2dZa3JOU01RVUFoY0oyN2RKUC8vYWI1YXBDUXFXV3p6K24xMFo0SDF0eTZ4Ymc2MHZCc20rL3BRRE9saTNVcGt5UWxFU2hOcm1jd21BQkFjQ3BVOVJxTERTVXpxTWsxS2xEejZHaGlSTUJwWkxPd1RDQXMyQUJoWDR5TStuNUtGdTJjQUVjWDE4SzB0a2lrV0RSb2tXNnliUzBOS1BwYnQyNm9WYXRXdGk1Y3ljQTRQcjE2N2h1b2JWZTQ4YU5peVdBVXhMZjk1WiszaFNscTFldll0dTJiZWpldlR1cVZhdG0xellGK1gwZ096c2IwNlpOUTBaR0JtYk9uQWxuWjJlajVUS1pERjk4OFFVKy8veHpUSmt5QlFzV0xJQmNMcmY3UEtwVXFZS3VYYnZpanovK1FKczJiVkF2diswSkdXT01NY1lZWSt3bHhRRWN4aGhqakRIRzJJc2x4NlNLZ2FNL0lDcW1kaWlGWUhxeERhQ1dHWXNXTGRKVmhpbHBXVmxaK09lZmYxQy9mbjJrcHFZaU5UVlZ0MHdzRnNQWDEvNGdrMVFxeGRTcFUrSHQ3UTJBcWhjOGVmSUU0OGFOUTYzY1Nocmg0ZUhZc1dNSGZ2NzVaN1B0aGUzeXNtL2ZQdDNqdTdtaGlLeXNMS1A1QUYxTXRQZGlhS0VWcGdXVllQaHdDblowNmtUaGs3eGF5MWhhM3FNSHRWWUNxSUxJaEFuQTZ0WDZxalVWSzFJN256cDFhUHJkZDZteXp1REJWRmxuMnpZSzRVeWVUTzJGREMvZTd0cWxyNUpTdFNxRmRFNmNvUFh6NDhrVDg3R1BHMGMzUTl1MzIzNE9QRHlBeDQvMTB5NHVWTGtsTlpVQ0lFb2xWYmhadlpxV3U3clN1ZnY0VUdEcXhBbGcrWElLU0lTRzBucTllOXQzRGdWcENhZlZVcXVzTVdPb1VzeW1UVlM1QmRDZlo4MmErclpjNmVsQSsvWVVrQkxDVGdCUXJScFY4TEhHc0pxUHJmVUFvRUlGNjh2YzNlbTRHellBUFh0YVh5OGpnd0kxbFNzRFRrNjJqMWNRSFRyUTg3TjdOMVZxRXF4ZlQ2OXgzNzZBcHllMWdkcThtVUpyZmZzQ2UvZnEyMFJaa3BKaWZWbCtWS3RHbjVXREI0R09IZW45OThVWHRLeDZkU0F5MG5qOTRjTXBwQ1NUMGZ1aE1MeTg3R3R0QnFCVHAwNFlQSGl3MGJ5ZXVhOXJXbG9hZHUzYWhkRFFVRXljT05GczJ5NWR1c0RCd2FGd1l5MmdvdmkrTCs0V1ZHdlhyb1dEZ3dQNjVhT2RYWDUvSDFDcFZKZ3hZd1p1M3J5SlljT0dvWTd3SFc2aWJ0MjZHRHAwS0ZhdFdvWHg0OGRqNXN5WmRsWGtFZlR0MnhmYnRtM0RtalZyN0c1VnlSaGpqREhHR0dNdk93N2dNTVlZWTR3eHhsNG9XbVdpOFF5bjhxVXprQUtJemEyMFViTm16U0xaWDF4Y0hIeDhmQ0NUeWV4YWY5KytmY2pJeU1ESmt5ZHg4dVJKbzJXZW5wNzQvZmZmODNWOGYzOS9BSUJTcWNTdnYvNktnSUFBdEduVEJxTGNnSUZ3SVZCWXJ5RG1tMWFiQUxCejUwNWRCUWRCLy83OVN5NkFVMVFYS2swdWtCZElWaGExQy9ycUsrT0FpbFFLL085L0ZOQXh2Y2pjcG8yK2lrbEtDbFVwV2JRSUdEMmFBZ01LQlRCN3R2bXhwazNUUC83M1g2QkJBM3BzR0NReFpTc1VrUitXMnF0MDZrVDMwZEVVeVBqM1g1cFdLSUNkTzRGWFh0R3Z1MlFKRUI5UHdhalVWS0JQSCtEMGFlQ3p6NmdWbEhDK3ZYb0J0V3NYelpnWExOQzNjaG95QlBqcEo4dnJLWlVVQmpwMmpHNXViblErQUlXMFFrTHNPNTQ5NndsVmgvcjIxWWVDVkNxYTk5TlAxQUlxcndwUDY5ZFR4U2FBQWluRGh0SGpyVnZwT1FiMDg1bzFvMkNYWVpXbEF3ZU1xL0I0ZTFOVkpFZEhvRXdaQ2xKVnJhcXY0Z1RROWcwYTBQdFQwTEVqQmNLYU5qVnVuMVdjcmw2bHRtYVBIbEdvUzZoV0JRQTFhbGpmVGdoZjJaSlhDTy82ZGV2ckNLRzdYQTRPRGxaYkxQMysrKy9JeXNwQy8vNzlJYkV3THJWYURhbTBkUDQ1c1NpKzc0dXpCZFYvLy8ySGl4Y3ZvblhyMXZEdzhNajM5b2FzL1Q2Z1ZDb3hjK1pNbkQ1OUdwMDZkZElGcDZ6cDNiczNrcE9Uc1huelpuejg4Y2VZTkdtUzNUOEwzZDNkRVJvYWlvaUlDTnk2ZGF2a2ZvWXl4aGhqakRIRzJIT01BemlNTWNZWVk0eXhGMHRXbk5Ha3lQSFpEdUJvdFZvOGZmb1VseTVkd3VyVnErSHU3bzVod3NYcFFzakt5c0w0OGVNQkFLTkdqVUlESVF4aFl4eC8vdmtucWxhdGlpRkRoaGd0Vzdac21TNDBrNWQ5Ky9iaHlSTjlGYUpldlhyaHlaTW5xRlNwRWw1NzdUVzc5NU1mdHRxVUFOVEtwTmhaQzVnVVpEOEhEaGpQR3pIQ3VBV1FZTm8wQ2trQWxwZTd1VkdWbmRtejlSVStIQnlvVFpCS3BROS8yQ0lTMGNYNzJGZ0s2b3djU2RWRVRwd3dYbS9iTmtDb1F0Ryt2WEhsRlZ1Y25LaGlpQ1duVGdGbno5TGpWcTJBdW5YTjEvbnhSd29aQ1JlN1gzOGRPSExFZUozRVJPQy8vK2l4bHhlTnRXbFQ0M1VrRW1wSE5XUUloVXdBQ2lpOTlocnRYd2pnOU81TkZXRHUzZE52dTMwN0hSZWdvTkxVcWZUWW9JS1VVUkJEOE9XWE5OYjkrK21ZN2RvWlYzVVJ6SnFsRDBUMTcwOVZYVXp0MzA4QkRGdXN2ZDRqUnRqZXpwSnZ2NldRa2lFL1AvUDFHaldpVzJJaXNIYXRmdjZLRmNickNXR3ByQ3g5bFNLQmo0OCszSFgvUGdYQkFHRGVQUDA2SVNIQUw3L1FZNjBXbURtVFhydlhYc3ZYYVJWYXJWb1VFa3BNcFBEVzIyL1RmSGQzcW9CalNxbWsrMmVraFZsT1RnNysrZWNmdEc3ZDJtcllRcTFXbDFvRkhLRHczL2ZGMllMcTJMRmpBSURtelpzWGFQdThmaDlJVGs3RzlPblRFUmtaaWJadDI5cDlMc09IRDRkQ29jQzZkZXN3WXNRSTlPalJBLzM2OVlPTEhlKzc1czJiSXlJaUFuLy8vVGNIY0JoampESEdHR1BNRGh6QVlZd3h4aGhqakwxWXNvMERPSVdxZ0tONkFtVEdRSnNWQjZqVEFYV20vcWJKQWp4ZWhjaTc0QmQ0dTNidGl2VDBkQUNBU0NSQ2FHZ29SbzRjV2VpL25BZW93c0ZiYjcyRjlldlg0OHN2djBSWVdCaUdEeDhPTnpjM2krc2ZPSEFBc2JHeG1EaHhJbDU5OVZYZGZLVlNpWVNFQkx0RExPSGg0YmhuRUU3bzFhc1hMbDI2aERadDJnQUFJaUlpZE12K3l3MUZHTTR6WkZndHgxNjdkKy9Hb1VPSE1NL3c0bnh4OHZFcHVuMHRYRWpoZ1pFamplZVBHQUVFQlptdmIvZytzYlJjOFBQUFZER2xiMS9nMDArQnhvM3RIOVBaczlTQzZ2UnBJRHljQWpsQ0FNTFFuajEwTHhhYlY4ZEpUcVpxTDZhR0RxVnpzQllNZWZ0dGZRQm56QmdLeEpoYXM0YnVMVlhBRWZqNEFOT25BOTk4UTIyeldyWTByOHFUblUyaGpjbVRLVHgwOEtEMThJWlNTU0VtZ1VSQ0ZZVUFPbitCWVpVUW9ZcU00VHlwbEFKVUxWc0NIMzVvT1h3REFCTW5VdUFuTFkxZVMwdWZpWjkvMWdkUXJERjlYd2xzQlhDMFdub2QycmZYVjdVQjZIMzA2YWUyajJmb2h4LzBZUk9BZ2txbWJjMEFZTzVjQ250Wk0zdzRWUzh5WlZqaDVxdXZLQVRsNEVCdHhVd0NoY1ZLTEFibXpBRTZkd2IrK1VjZi9HcmUzUGk5SVhqNmxPNXR2WDlOK2ZyU09lWmw4bVRnNFVQNzl3djZ1YkZxMVNvOGVQQUFVNlpNd2JCaHd4QVFFS0JicnRWcW9kVnFkUUdjaUlnSS9KTFgreTRmMWdpZlp6dmw1L3RlTEJaRExCWmp3b1FKcUZLbGlsMzczcng1Yzc1K0JsMjVjZ1dBNVpaU2ViSG45NEdGQ3hjaU1qSVNuVHQzeG9nUkkvSTF0b0VEQjZKYXRXcFlzR0FCd3NQRFVhTkdEYnhtUjBCTk9CZmgzQmhqakRIR0dHT00yY1lCSE1ZWVk0d3h4dGlMSmV1QjhiUmRGWEMwUVBwTmFCK2ZCQjZmZ0RiMUdwQVpRd0VjbTBRUWhaNEduQ3NYYUtnZE8zWkVWbFlXMHRQVEVSMGRqV1BIanVIS2xTc1lPblJvb2F1MlNDUVM5T3ZYRHkxYnRzUzhlZk93Zi85K25EbHpCcU5HalVMTGxpMk4xbFVxbFZpN2RpMHFWYXBrOXBmNzU4NmRnMUtwUkdNN1F4dXJWcTBDQUt4YnR3N3IxNjhIQUh6OTlkYzJ0N0cyUERRMDFPNzJXWUxZMkZpY1AzOCtYOXNVU2xKUzBlMHJNOU55cFJTQnJZdXRwc3NNVzg1MDdnemN1UU5VckdpK3pCNDdkMUw0dzhXRnF0eFlxcll6ZFNydzY2OVVGY1cwK2sxaUl2REZGK2JiZE8xcUhDSXlIZi9Sby9wcGYzK3FQRE45T2lCYzNNN0pvZWNNME84bkxBd29YeDdZc1FNd3FNU0VvVU1wNE9MbFpYNnNBd2NvbkJJVlJlZjZ6ei9Hb1pTRUJQM2pjZU9vQlpOaGFLeERCOHZuNE9Sa1BEMXhJbFd6c2ZRNmpoeHBIcEN4MUZMSXNQTElhNjhCaHc5YlByYTlUUGV2VmxOMUk2R2Fqa1pEcitzYmI5RDBraVhXOTVXZERXUmtVQ1VjNGYwQzBEelR0bXlmZjA3N21qK2ZYbGVBamlsOEY3eitlc0hQclh0M0NpTmR2VXF2dStuclVOeis5ejlxclhYaWhENU0xSzZkNVhXRjk1WWRMWkYwM056b3ZQS3lZSUhWQU03VHAwK05ncEtHbkp5YzRPTGlnaXRYcm1ES2xDbFlzbVFKbkoyZEFRQ3EzQ0NaRU1CSlMwdERURXlNL1dNdll2bjV2ZzhKQ2NIZXZYdnQzdmNISDN5QUR6NzRJRi9qaVltSmdhT2pJM3g5ZmZPMUhXRGY3d05qeG96QnlaTW5vVkFvME03YWU4cUt0bTNiWXR5NGNWaXpaZzB1WHJ5SVZxMWEyYldkdDdjM25KeWNkQzJ4R0dPTU1jWVlZNHpaeGdFY3hoaGpqREhHMkl2RkxJRGpiMlZGTGZEa0FyUnhHNkY5K0JlZ0xNSWdoWjNlZi85OW8rbjc5KzlqK3ZUcG1EZHZIaVFTaWE1cVRHRUVCZ1ppOGVMRitPMjMzN0J1M1RwTW56NGRiZHUyeGNpUkk2RlFLQUFBR3pac1FHSmlJajc4OEVPTUd6Y09qUm8xUXYvY2FoeDc5KzZGcTZ1cjNRRWNTL2J2MzI4MDNiTm5UN1JwMHdZZmZmUVJBR29aTW5EZ1FBd2FOS2pBeHlnMVdpM3cwMCtBMEJMRk1Od2loQnRXcmJMdmdqbEFWVUs2ZGdYR2p6ZHYwMU1ZRlN0U0ZabUNLRk1HR0R1V0h0ZXBRL2VCZ2RUZVNsQzJMQVVxdW5RcDNEZ0YvL3hEN1lZQW9GdzVvRWNQcWlheWJ4K3djU1BRc2FPK3JSYWdyeUF5Y2FKK25JWUJITG5jdk5ySzhlTlU5VVpvblFWUXVHai9mZ290SlNWUmF5TmhIQUJWMEFFb2JQSXMyYkNCcWdGTm1VS1ZmaUlpcUxLT3FWdTNnSVlOOVpWWFROdC8xYTROM0xoaFBFOHVCMXhkcVdxUVdrM1ZmSEp5NktaVTBuT1JuVzM4M2wrK25LclZBRlR0SmpIUmZDejM3Z0c5ZWxFYnJtYk5nRUdEcUFXVlNFVGhrVWFOekxmWnNZUHVIendBcWxTaDlRSHpVTm1SSXhUaThmQ2d6OU9NR1phZXRlSXplellnZkgrTFJQVCtOYVhWVWpBT29PZTJCRVZFUkZpdFBBWUFaY3FVd2RpeFl6RjU4bVRNbno4ZlUzUGJxZ2tCSENFWTJhVkxGM1FwcXM5OE1TbXFGb1JCUVVGWVlpdUFCaUFsSlFXZSthbG1aTUNlM3djOFBUM1J2bjE3M0w5LzN5Z2NkUHo0Y1Z5N2RnMURodzYxV0JWbnpabzFjTXdOZDdxN3U5c2R2aEc0dWJuaDhlUEhCVGdyeGhoampESEdHSHY1Y0FDSE1jWVlZNHd4OWtMUm1yU2dFcGxWd05GQ203QWIycHR6Z0RRTGxUejBXd0l5SDhEUkh5SkhQMERxQm9qbGdOZ1JrT1RlZXpZcmNQVWJTOHFYTDQ4eFk4Wmd4SWdSMkxScFU1RUVjQUJxdmRHL2YzODBhTkFBWDMzMUZTSWlJcENlbm82Wk0yY2lLaW9LbXpadFFyTm16ZEM4ZVhPY09uVUthOWV1UlZKU0VycDI3WW9USjA2Z1Q1OCtrRXFMNW44ZnRWb3QwdFBUZFJjRExkRm9OQkJiYXRkaUI3VmFuZSsyVlVYS1drV1h2TWIwelRmVTBrY21vNXRwV01UUW9FRVUwREUxWnc2d2JwMzE3Ull1dEQwR2EyclcxQWR3L1AyQkNoV293a2hvcVBGNkF3ZGEzOTZ3M1pNOURNZjYwVWYwdkk0YUJhU21VamhteVJLZ2JWdjlPdmx0MjNiamh2SDRIUnhvL0ZPbTZDc0ZLUlRHNFJzQThQWUczbnpUdUNwT1ZCUlF0U285bmpkUEh3SXliRk1GNkZzUUNjc05aV1lDMzM5dk9kaFRwUXJRcjUvNS9Nb20zejMzN2xHbEdhV1NLaEdkT0VHdmxTQXBpWjQ3SVh4VHE1YSs0b3pBTkR3Z0ZsTkl4TjhmK1BKTG1uWjJwdWZyeVJOOXNLWkZDNnA0STVQUnN0eHdIKzdmcCtkRTJKZEdRNC9IajZkMlUyKzlCYlJxUlVHZzA2ZHAyYUJCRkJLeVpmcDBmZmdHb01wRW5UcnBRMGZlM2xUWlNDNm44UnBTcTRINGVGckgxdWVzTUVKRGFmOUpTWFI4VjFmemRXN2NvRXBCd25pVGsrM2I5KzNiZVgrZjVLRlZxMWJvMXEyYjBielJKcTNsbWpadGlzNmRPMlBidG0zWXVuVXJ1bmJ0aXB6Yzk3U0RZU1dtVW1UUDkvMFhscXB2bVpnL2Z6NGFObXhvODJldXU3dDdudnZKeWNrcHNwK1Z0bjRmS0YrK1BIcjE2cVdidm5idEd0emQzZEc3ZDIrTCsxcTFhbFcrcThrWmtrZ2t1dkFWWTR3eHhoaGpqREhiT0lEREdHT01NY1lZZTdHWVZjQUowRC9PdUF2dDFkSFFKaDgzMzg2OUFVUWVqUUgzK2hDNTFRT2NLZ0RpZ2wrd0txaXF1UmZ5SHoxNlZPVDdEZ29Ld3ZMbHkvSHR0OS9pN2JmZkJnQmN2WG9WenM3T0dEbHlKQ1FTQ2NhTUdRTTNOemVFaDRmajhPSERrTXZsNkdHcGVrTUIzYmh4QXlxVkN2NysxaW9UMFYvcng4WEZZY3FVS2ZuZWYzcDZ1cTZ5VDZrd3JIUmpHQ0twV0pFdXhzdmwrdFk4YXJVKzRDR1IySDhNVDA4Z0tNankvSkx3eHgvQXE2OFczLzRQSGdTMmJLSEhNaG53M250QVFBQTlkOE9IQXo0K1FKTW14dTIvOG52dVFzVVVkM2ZhLzZoUjlCb0pMYTBBYWdmbTdFd2hGaUZBdEdJRnRVeWFNNGVtUlNKcWF5V0VRUXd2VWhzR1JJVFhIS0EyVklaU1VpZ1lrNTFOK3hQR0pqeStjNGZDUEhQbTZFTThsdFNvUVVHdUR6OEU0dUtvYmRTQkF6VCt1RGlnZlh0OSt6QXZMK0N2di9SQkdVR3pablE3Y3diNCsyOGFnL0JaTmJqZ0R3QzRmSm1xRWdIVWRzeHdYNVVxMGYxWFgxRm9TaUlCdW5Xajk0NHcvL1hYS2JpMFlBR3diQm5OOS9lbmM3RGwzRG1xS21Wbzdsemd1KytBVFp2bzNCNDhvSE1XYm9idGMyUXlDZ0tkT0FFMGJXcjdXQVgxL2ZmNjkyZDZPbFZhTWczQTdkNnRmenh6SnIxTzN0NDBiU213VTRTOHZiMVJSNmhtWmNQUW9VTng2dFFwN04yN0Y1MDdkNFpTcVFUL0ZheHZBQUFnQUVsRVFWU0FRb1U1aXBJOTMvZUdyWnFPSERtQ3ExZXY0cDEzM2pIYWJ2NzgrYWhRb1VLKzJ6cVpjbkp5UXBiaDU3NlE3UDE5NE83ZHV3aTAwc1pNcVZSQ3E5WGFETDNtSlRNelU5ZUdqREhHR0dPTU1jYVliUnpBWVl3eHhoaGpqTDA0MUpsQWprR2JCQWNQUUVvWHZyV0orNkc5TkF4UVBkVXZkNm9JVWVBN0VKWHJCamhadm5oVjB2N0x2YUR0NStkWExQdFhLQlNZYUZDQm8yUEhqZ2dNRElTdnI2OXUzZ2NmZklEazVHUkVSRVJnMkxCaGR2M2x2ejJ5czdPeGJOa3l5T1Z5Tkd2V3pPcDZqeDQ5d3NPSEQ2MHVUMHBLd3NXTEYxR3RXald6WmYvOTkxK3hQWGQyc1haQi81dHZnUDc5cVdySjMzL1RCZlpaczRESmt3RW5KOHN0YXF4WnZKaHVCV1Z2UlJwcmxTWHlHNzY1ZnQzeXZvWU5NMit6bFpoSWdSakJrQ0VVdmdHQUR6NmdFRTZMRmtDMWFzQzJiZnIxOGdyZ3pKc0hmUEtKZnRyRGcxNlRYcjJNZ3lOdnYwMmhxUC85ajZxeTNMbERJUjBuSitQOW5UMUw5NEdCMUtMTEVzTVFoV21MSk1IcDAwRGZ2c0RkdXpROWY3NitWVmlOR2xSSlpmVnFHdi9aczFUaEtDREE4cjRBQ2loZHVBQ3NYQW5jdkVsQnBZa1RxU1dTOEpueThLQzJXOVdybTI4dmhGLzY5alZmTm5ldTllTXVYV284N2VORFl4Y3FBL1hxcGE4c0pHalhEdmoyVzBDb1VDSVNBVC8rYVB1MXpNb0NCZy9XVjlJUlZLbENyMVhQbmhSc1U2dXQ3MFBZTnFtWTJnN2V2UXRNbW1ROGIrbFNlait0V0VHUFZTckxMYlllUGFMQWtxVUF6dHExQlJ0UGFtckJ0Z01GU21iUG5vMXk1Y3BCTEJZak83ZENrN3k0S2dkWlVKVGY5L3YyN1VOa1pLUlIreVpCV2xvYVlnemI2aGx3YzNPejYrZWdyNjh2WW1KaW9GS3BpcVFTamoyL0Q4VEh4K1ArL2Z0b2FhbmxIS0FMQkRtWmZvZlpLU2NuQnlrcEthaHNXbkdMTWNZWVk0d3h4cGhGQmF2cHpSaGpqREhHR0h2bUhEeDRFRStlUENudFlaU3VqTnZHMDduVmI3VHgyNkg5dDc4K2ZPUGdBVkd0dVJDM1BBRlI1VTlLUEh4ejlPaFJYTDE2MVd4K2NuSXlGdVpXU2VqWXNhTnVma1pHUnBIK1ZiMGhSMGRITkc3YzJHamU3ZHUzY2VMRUNkU3BVd2ZkdTNlM3VFMStXNURjdkhrVG8wZVBSbVJrSkQ3KytHT2ppNWx5dVJ4eGNYSFFhclZJUzB0RFpHU2s3aS8vQWVEaHc0YzRjT0FBQUdEejVzM28yN2N2NXN5Wmd4czNiaGdkSXlrcENWRlJVYWhWcTFhK3htWXFPam9hTjIvZUxOakd2WHJwYjRZYU5hSVF4K1hMVkpsa3pScGcyalJhTm1hTXZzcUlRR2p0QXdDUEgrT2w4T1FKQlYrRXFpcGx5MUpsRUVQdnZFUGhHOEM0cW9sUU9jU1NIajJvZlpJUWNoSDJQWGl3ZVFXWS8vNmo2aTlUcHRCNHlwWTEzNTlhRFJ3K1RJL3phcFZrelpNbjFIS3NSUXY5dUtaTUFUNy8zSGk5NWN1cG5SUkFsWUdDZ2loTWs1RmhmZC9mZjA5QkZJQkNOeU5INnNNM2xTb0JSNDhXYk54YXJmSE5NQkR5NElIeE1pRkUxTFl0Vlp5WlB0MTRYMm8xbmF0aDI2TVpNNmdsbFMwVEp3SlhydEJqdysrdGlBZ0tRNjFkUzJFY2dWeE9vVGZEd01pMGFSUlFldVVWdTAvZGJsbFpRTy9lMUZwS0pOSUhrNVJLYXVNbWxWSmxwUmt6ckFmVDNuK2ZxaFh0M2F1ZkZ4bEo3Y0tlUEtGS1FtKzlSZWQwNWd3Rit3WVBwckRUaVJNVUxCbzhtQ3JxL1Bvcm5hOWh5N1I4cWxpeG9pNXdJL3djS3M0QVRuRjkzOGZGeGVIczJiTm8zcnk1eFhETS92Mzc4ZDU3NzFtOC9mbm5uM1lkbzBxVkt0Qm9OTGgzNzU1ZDZ3UDUvMzNBMUY5Ly9RVUFDRFZ0Q1pnclBUMGRBQXBjd2ViMjdkdlFhclVXQTFDTU1jWVlZNHd4eHN4eEJSekdHR09NTWZiTVdMMTZ0YzNsSGg0ZTZDbGNWSHhPWkdkbkl6WTJGbFVNTHdnV2cyM2J0bUhKa2lVSURBekUzTGx6amFxWnZFeTBUeThiVFl0Y2FnSXBaNmp5RFhJclVMaTlBbkhJVDlSaXFwVGN1M2NQTTJmT1JHQmdJR3JVcUFFbkp5Y2tKQ1Rnd29VTFVDcVY2Tnk1TTk0eXVCQTlmUGh3T0RzN1k0VnB0WkJpY1AzNmRVeVlNQUZPVGs2WVBIa3l4QlphM216ZnZ0M21QbFFxRlNJakl3SFF4Yjl0MjdaaDdkcTFjSEp5d3RpeFl4RVdGbWEwZnVmT25SRWVIbzZJaUFnQTlGbnYxcTBiQU9Eamp6L1dYWGgxZEhSRWNIQXdRa0pDRUJJU2d1clZxMlBUcGszd3pLMllzV3JWS21nMEd1elpzd2R1Ym03bzI3Y3Y1SEk1S2xXcXBGc25MMXF0RnA5ODhnbjgvUHl3ZlBseXU3WXhJclQ0QVFEREM4T0JnVUI0T05DaEExVTlPWDJhNWpkdlRzRUxROTk5UnhmT0JSMDZVT3NldzMwL1QzeDlLWHhnS2lSRS96ZzZHdWphRlRoL25xWWxFcXIyWWl0WWMvQ2cvckdsb0l4QXVIaHUrUHpsdHRJeGtwTURDQmY1M2QzMWJaUk03ZHNISkNmVDQ3WnQ5ZTJ5cmwwemJnMFdGV1g4SGdBb1FQSE5OeFRNRUNxd09EalFhejU4dVBteHBGSjZMd1FFQUlzV1ViQmowaVJxWi9UbGwzUXpGUit2cnp4anFuSmxxb3hUcFlwNStNaWFsSlM4S3d4WnE5Q2gwVkNscHhvMWpPZG5ad05IanVpbisvYzNyaHBqcllLTjBNcXJUeCtnZkhuOTU2aFNKWHIrRlFvS2FEazYwbk1tdkgrQ2dpandBZ0JUcHhydjAxcWxwL3hxMkJCbzFVcGZIZW05OTZqcXpWOS9BZnYzVTJBc0k0TkNaZlBuMHpxREI1dFh0cmwvbjZwa1pXWUNiNzVKOCtiT3BmRi8raWtGaDNidG90WmRBTkM2TlFXdTFxNmxXMkFnQlp2dTNxWGpBdlQ1KyttblFwOWlXbG9hQUJTcW5aRXR4Zmw5djJiTkdtZzBHaHcvZmh3OWUvWTBxK2pTclZzM2ZQVFJSNFVhZjhPR0RYSG8wQ0djUDMvZTdzQktmbjhmTUJRVkZZVXRXN2FnYnQyNnFHSDZHY3VWa3BJQ0FBVnV6WGcrOXp1NVFZTUdCZHFlTWNZWVk0d3h4bDQySE1CaGpESEdHR1BQakUyYk50bGNIaGdZaUo0OWU1cGR2TS9MSzYrOG92c3JZa0ZNVEF6ZU0yeHpVZ2hyMXF4QllLQjVCWlcwdERTTUh6OGUwZEhSK09xcnJ4QWNIR3h4ZTN2T3g4SEJBYnQyN2JLNnZFMmJOdGkvZnoraW9xSXdldlJvTEZpd0FPWEtsY1BhdFd2eHErR0YvSHpZTDF5NGU1NmttdndWdVVzd05KYy9CalM1Rjl1ZEtrTDg2aFpBV2pRdGxRcnE5ZGRmUjBKQ0FpNWZ2b3lqUjQ5Q285SEF3OE1EalJzM1JxZE9uZERRcERxRmw1ZFhnUytlNWNlaFE0ZXdhTkVpT0RvNll2NzgrZkR5OHNwem05VGM5aVpDVUVlcFZHTDY5T200ZE9rU1BEdzhNRzNhTkh6MjJXY0FnUGJ0MjhQRHc4TnNIeDk4OEFGNjl1eUo5UFIwU0NRU2xDbFRSbGVoSURRMEZFMmFORUdEQmcwUUZCUmtWcmxnMWFwVjBHcTFXTGx5SlNJaUl0Q3VYVHU0dUxqZzExOS94WUVEQnpCeTVFaXNXclhLN3VmZzNyMTdTRTlQUjRzV0xlemI0TW9WL1lWOWdOb2lKU1lhVjV3WU5ZcUNIZFdxVVNEZ3dRUDlzb2NQZ2ErK29vb1dEUm9BZS9iUVJYWkRKMDlTZ0tGSEQycHg1ZVZGb1EycGxPN0ZZcW82b2xaVGlFU3BwTW9ZM3Q0VTNqR1ZtS2l2VUZJU3ZMeHNIKyszMzRBUkk0eGJBaTFkU2kyS0FHRDdkbm9PWFYwcFlDRVNVWmhCcUpRakVsRmJMVU9tVllNNmRxUndoS01qVlNtNWU1Y3F5ZFNyUjh0VktncnE1QVlNMExTcFBwaGgrSHFKUlByMlh4SUowTDA3alIyZ2NJV3d2VEJ0eXNHQnprYzQxNnBWS1dCalVvWEtpRmhNZ1p0V3JhZ2xWMUlTblovd00wV3BwTXBLUjQ3UXZvOGVOVy9SSkRoMGlHNHlHZENzR2JVVHExZVBnam0xYXRGcnBkVWF2MzlsTW1yTlplcjhlYXJNQXRCNzAxSW9ReVRTdDVneTVPeE1ZNjFmSDNqOWRmTVF5dWJOeHVjdjZOcVZxdGQ4OXgyMTVUSWtmRWZhZWk2TFcvZnUxRmFyWWtWOXlHYmNPQ0FzREdqVGh0N1RmLzlOOHl0VW9HQ05jTzYzYjlQM3dlWGNJS2tRZUxoMVN4L0lhOTZjQWpkbHl1Z0RPRC8vVEFHY2Q5K2xmY1hFVURodDBDQ3FmblAvUG9YWlB2eVFXcElCMkxKbEM3WUl3YkY4RUNxRHVibTU1WHRiZXhUWDkzMUVSQVNPSERtQy92Mzc0K3pac3hnMWFoUSsrT0FEdlBYV1cwWFNLa3JRc21WTExGMjZGSWNPSFVJdjB5cG9WdVQzOXdIQjlldlhNV25TSkVna0VueGkyRjdQeEprelp3QUE1Y3VYei84SkFUaDgrRENjbloxdHRvMWtqREhHR0dPTU1hYkhBUnpHR0dPTU1mWk1DUXdNeEpvMWE4em1HNFpVMnJadGE3UXNPenNieDQ4Zmgxd3VSOHVXTGMyMnJWREJkcVdUc3JZcUo5Z1FIeDl2YzdtenN6UEtsQ21EcUtnb1RKZ3dBWFBuemtXUVlYVUVPOGVSMTNFQXdNWEZCWFBuenNXRUNSTnc5ZXBWZlBiWloxaXdZQUdjblozdHJ2d2hlUHdjdDd2UnBocFh3RUhtWFNEakRqMFd5Nmp5VFNtSGJ3QjZUNDdKUndEaTIyKy9MY2JSVUZoczVjcVYyTE5uRHdJQ0FqQnIxaXliRit0V3JGaUJwS1FreU9WeTNMNU5iYi9LbFNzSEFKZzZkU3JPblR1SEtWT213TlBURXhNbVRNQ0hIMzZJWnMyYVllL2V2WEJ4Y1lGWUxJWkVJdEdGZGxRcUZWUXFGZFJxdGRIanJsMjdvbS9mdmpiSGZ1M2FOU3hidGd4UlVWRm8wYUlGUm84ZURhbFVpbmJ0Mm1IeDRzV1lPSEVpM25qakRYejg4Y2R3RWFwbjJDQzBBckU3Z1BQSkp4Um9FRmlxU0pLUm9iOFlMeWhYamk2MjM3bERGVGxtelFJdVhhSktMdHJjYWsxZHV0REY4M1BuYUIvcjE5UE5YZ3NYV2c3Z0pDZlRzbWZCeFl2VWNrY0lya2lsMUhacDZGRDlPaTFhQVBmdTZaOFhVNE1HR1ZkZ2lZN1doMmJFWXFvNE1uNDhoVUVhTnRRSElBd3JycGpxMnBYdXk1Y0g0dUwwOHg4OTByY0c2dGJOK0xqMnRIVnlkcWFLT2MyYVVmV1RpUk5wbmoyNmRBRmF0cVJ0QUtCVEo2cW1NM1lzQlloTXlXUVV1dmo0WTZwK3NtUUprQnVZZzFKSmdSMmhDbzFJQkp3NkJTeGJCa3llck4rSFFrSGoyN0NCcGx1MjFEOS9BZ2NIV3A3ZnFpaCtmdFRLcTNwMXFoclR2RG1OV2F1bENqa0N3NStOOWV2VDgxZW1UUDZPWlV0UnRWT1N5K241R1RDQXZoZUVuNzF0MmxCVm9sZGYxYitIZlh3b2dPVHJTNDhmUGFJV1UxOS9yZCtmVVBWazRrVDk2enRqQnQwSEIxTnc2dUpGQ3UwOWVrVEhybENCM3YrLy9FS3Q3a2FQcGxaZldpMEZvWTRlemQwOEdFMmJOalVhL284Ly9tZzBIUjRlanNURVJQajUrY0hWMVJXSmlZbll0R2tUcEZJcGFwb0czb3BJY1h6Zm56NTlHZ3NYTGtUdDJyVXhjT0JBZE8vZUhUTm16TURpeFl2eDAwOC9vVjV1Q08vMjdkdjQ2NisvZEQrWHRGb3QxR28xTkJvTlZDb1Zjbkp5MEx0M2I4aGtNcXZqVXlnVTZOaXhJelp2M294TGx5N2hGVHZhbk9YMzk0R3NyQ3o4L3Z2djJMaHhJeVFTQ2FaTW1ZSkt1ZFc2OXV6Wmc0Y1BIOExGeFFVeW1ReHhjWEg0NjYrL0VCQVFZTFZDamkzbno1L0huVHQzMEx0Mzd3SzNzR0tNTWNZWVk0eXhsdzBIY0JoampESEcySE5uM0xoeFJ0TzNiOS9HOGVQSFVhTkdEYk5sOXRnZ1hGak1wN3dxMTRqRllvd2ZQeDdaMmRrNGRlb1VKa3lZZ0VXTEZ1a3VsQUIwZ1FjQTVISzUxWEhZVy9ISDJka1pjK2JNd2ZqeDQ2RldxNkhWYXRHblR4LzA2ZFBIdmhQSzFhRkRCK1RrNU9Scm0yZURGbmg2eFdCYUJHMzhEdjFVelZtQVc5MlNIOVp6NE15Wk05aTdkeTlDUTBNeGV2Um91THE2Mmx3L0l5TURodzhmQmtEdjg1Q1FFTFRMclZiaTYrdUxvVU9INnNKd0sxZXV4TWFORzNINjlHa2NPSERBN2pINSsvdWpmLy8rVnBjZlBIZ1FPM2Z1eEtWTGwrRGs1SVJodzRhaFI0OGVFT1ZXTGFsYXRTb1dMMTZNOFBCd3JGMjdGaGN2WHNTYU5XdnliSjF5NWNvVitQdjdtN1Vuc2FwMmJhcUE0KzlQdDRBQS9iMVFaV3ZCQXJyd3ZXMGJWUm41K21zS1Q2eGZUOHV1WEtIMlEwSkFyMVl0dW0zYVJKVk0xcXloQ2habnpsZ09XbGdpbDFQQTQxbFhyeDZGTU5xM3B6SC84Z3RWZWpIazVVWFBqZEJDU2l5bVZrUVZLd0s5ZWxHRkVVTVZLbERZWU5reWVnNE5RMGpmZlVmaG1wZ1l5K09SeTZuS3pQdnYwM1NMRnNEdnYxTzFtM2J0YUptckt5MmZQcjFnNTF5aEFsWGdzWEVoM3lwdmI4Q3dGZDM3NzFPWUtqWldQeTh3a0Y3N0R6L1VCNFJtejZZUTB1Ky9VMWptK0hHcWxpVG8wNGNDSWtKckxVSG56c2JURXlaUU5TR0JRa0hoc1lLMkpCTGU4dzBiMG5PZm1XbSt6b0FCeHRORlhZa2pLNnRvOTdkMkxiMWZEUFhwUThHaDhIQUt6MnpkU2hXeEFBclZqQnFsZnoxRUlucGZoNFZSTUUxb2FkV21EYlU4RS9UdFN3Rys1czBwSk9ialEyRzBxMWVwRWc5QTc0OFpNNENuVDZsQ1ZtNllyRWFOR21aaEY5TUFUbloydGxtVkhMbGNqaEVqUnVRNzJGdFlCZjIrdjNidEdpWlBub3lBZ0FCTW16WU5VcWtVN3U3dVdMQmdBZjc1NXg4Y1BIZ1FOMi9laEtPakk2NWN1WUpMbHk1WkhVUDE2dFV4d1BTOWFNR0FBUU53OE9CQnJGcTFDdDk5OTUxdWpFVWhMaTRPSTBhTVFHcHFLaXBWcW9RdnYvelNxTlZWZkh3OGZ2bmxGNk50cWxhdGluSGp4bGxzSjJtTFJxUEJxbFdyNE9YbGhYNzkraFhKK0JsampESEdHR1BzWlNEU2FxMzlDZG16cmR1eEJhVTlCTVlZWTR6bHc1YlFFbXgxd1VxY1pxOFB4RzgrS3ZSK3dzTEM0T2JtaGk1ZHVwZ3RXNzkrdmRYcU9FZVBIc1hNbVRQUnMyZFBEQnMyeks1akdiYWdLbWlySlNFWVk2MEZsU0FyS3d1ZmZmWVpidDY4aVc3ZHV1R2pqejdTTFV0TVRFVC8vdjNoNWVWbHRRVlhXRmlZelJaVXZYdjNoa1Fpd2NhTkczWEhrOGxrK2I3WUloQUNPRVhSZ3FxbzNodDJ5Ym9QelpFUS9iVE1GMUFtMG1PbmloQ0huZ0pFTDhmZklLeGJ0dzd1N3U0V1AwdlcvUGZmZjZoWXNXSytqcVBWYXMwdUxxYW5wMXR0bDZWVUtwR1ZsUVcxV3EyckxBQlFpTWV3S281WUxJYURnNFBOU2dNLy92Z2pkdS9lamZidDI2TkhqeDRXVzFzSjd0eTVnNTA3ZDJMa3lKRjVudFBBZ1FQUnNtVkx1NzlMYk9yVWllNC8rWVNDT3JkdVVic2RVK2ZQVTZVVlgxK2FQbkNBUWlpbTU2OVNVU1dOcDArcGdvbEtSUUVkamNhNE9vd1FVS2xkMjNoN29lS0xyeTlkOE05TFh1c0xGL0FEQWl4WDFPblpVNzljYU50a3paMDdGQzV4dDFLaFNqaFhzWmlxNU9SRnBhSmdsS1hXZnhvTnRhOHlyTElDMEg3TGx6Y09rMnpaUXBXSmhnMmpxa1dDNkdnSzBnRDZFTW51M2RUS1NYRDNMZ1dMQUNBcUt1OHhDMjdkb251WlRIOE1XMzc1aFFKYUxWcFExUlI3V2pDbHBWRW83Tnc1YW5rMGN5YTE4VXBLb3VDU3N6TWR1MHNYNC9laFZrdm5McEhRT2g0ZXhpMmliSG53Z042L0FCQVNZcjY4VXllcTZDS1IwREY5ZmFuMWxjSFBUQ05mZnFsLzMrVVZUQXNLMHJlS0s2MS9Cc3ZJQUg3NGdjN0g5TE9kbWtyUGoxWkxud01mSC8weXBaTGFialZ2Ymx4bEtTdUxxZytaaG4xTUNWV0dBZ0lBVU9DeVhMbHlaciszeE1YRlFhRlF3RDMzTTVpUmtZR0VoQVJrWjJkRHBWSkJLcFVpTURDd1ZDcWhGUFQ3WHExV1kvWHExZWpidDYvdXZHelJhclhRYURUUWFyVzZ4d0tKUkdKM3U2cHo1ODVod29RSkdESmtDSHIzN20zWE52YmFzbVVMbkp5Y0VCWVdCb25KYTYvVmFwR2VucTc3T2V2azVGVGdkbUViTjI3RTJyVnJNV2ZPSEt0dHNCaGpqREhHR0dPTW1lTUFEbU9NTWNaS0JBZHdYbXhGR2NDeHhUQ0E4N1ZCbTRhWW1CamN1SEVEUVVGQkNNaTl3Q1R3OXZiRyswSWxBd01sR2NBQmdLU2tKUHo5OTkvb2JGSk40STgvL3NES2xTdlJxRkVqekprengrcHhiQVZ3d3NMQ0lCYUxzVmRvaTFKSXoyc0FSeHY3SzdSWFB0SFBrRGdENmd3QWdDaDRFVVRsQjVYSU9GakpFS284Mlh0QmxESEcyUFBwZWZ5K1AzejRNRzdjdUlFQkF3WThkKzJiMHRQVHNXSERCdFNvVVFPdFc3Y3U3ZUV3eGhoampESEcySFBsK2ZrL1Y4WVlZNHd4OWxLd1Z1WEdOSndURVJGaHRrNVVWQlNpVEtvTUJBWUdXZ3pnbERSdmIyK3o4RTEwZERUV3IxOFBBSGpkVWxXTVhGS3BGRGs1T2JoNTh5YXFWNjllbk1OOHZzVnZONTdPRGQvQTBSOGkvNzdtNjdQbm11bGYvalBHR0hzeFBZL2Y5NisvL3JyTjMrMmVaUXFGb21pcXdESEdHR09NTWNiWVM0Z0RPSXd4eGhoajdMbGxMYXdqeUt1aWprQ29oRk9TTGx5NGdObXpaeU1qSXdOVnFsVEJHMis4WVhYZEtsV3E0TWFORzBhdHF4bzNib3paczJmYlBNYUFBUVBzR291Zm54L216NTl2MzhDZlZhcW4wRDQ2cEo4V1NRQ3RtaDVXSFF1SXJiY3lZb3d4eGhoampESEdHR09NTWNZS2l3TTRqREhHR0dNdkk2MGEwT1FBV2hVQU5hRFY1TjdVdWFHRjNIdDFGcURKQXRTWjBHcXljcWN6amVaRGsxV2tRNHVKaWJFN09HUG92ZmZlUTB4TVRJSGFKc1hFeE9SN0cxdXVYYnVHVHo3NXhHaWVRcUhBMXExYm9WUXFNWC8rZkJ3K2ZCZ0E0T3ZyaTZsVHA5cjg2KzdQUC84Y0sxZXVSRnhjSElRT3NsV3FWTWx6SFBIeDhYYU5WeVo3L3NNcDJ2dnJjOS9Qd2d3SzMwQlJEYUlBcm43REdHT01NY1lZWTR3eHhoaGpySGh4QUljeHhoaGpyRlJvS1FDalRxYzJPZW9NQ3JPb002QlZwK3NlNndJdUdpV2d5VGE0S2ZYMzZreG9jNUtBbk1lQU1obklTYWI1enlsWFYxZDA2TkRCYlA2bVRadUs3WmdGQ2UwQTFpdnN5T1Z5QkFZRzZxWU5BejR5bVF4VnExYkY0Y09IRVJJU2dyRmp4OExYMTlmbWNhcFVxWUs1YytjV2FJeEZWU1dvTUxSN2ZhQVZGZWNCQUZqYXYxZ0djWjNGZ0lqL3Q0Y3h4aGhqakRIR0dHT01NY1pZOGVKL2lXYU1NY1lZczBnSXlHU1lCR1RTb1RVSXk5QXQzWGhhUSt0QlJZKzF3bnhWZXU2eTNHbXRwclJQOHBtellNRUN5T1Z5QkFVRm1TMTc5ZFZYSVpmTFMyRlUrVmVsU2hXajBJdHB5S1Z2Mzc2b1hiczJYbm5sbFpJZVdxblE2djVUM0FjeElQT0JxTzR5d0tOSk1SK1lNY1lZWTR3eHhoaGpqREhHR09NQURtT01NY2FlYTFwcWhhUk9BMVNwdWpDTWVVREc5SlpwVUhuR0lDQmpHcVFSV3Rpd1lyZGd3UUpFUmtiYXZiNmxpaTVxdFJwUzZmUHo2KzIzMzM1Ym9OWlhCYTNXODdJUlZSc0hrVStiMGg0R1k0d3h4aGhqakRIR0dHT01zWmZFODNPRmdqSEdHR012Q0cxdU5SZ2hOSk1HcmZEWVlKNmx4MXJEK2FvMFdzWWhHY3NrVG9DREZ5RHpnaWozSGc1ZXVubVF1Z05TRjBEaUFwRlVBVWdVTkMxMkFzUnlRQ3dEeEE2dzNOZkhuR2F2VDZHR201Q1FVS0F3aXFHc3JDd29GSXBDN2FNaytmbjVRYVZTNGNHREJ4Q0pSQ2hmdnJ6VmRRM1hleDZKeS8wUDZxekVZdHUvQ0lBbyt6NjBtZmQxODdRM1owRlVwZ01nTDFOc3gyV01NY1lZWTR3eHhoaGpqREhHQkJ6QVlZd3h4bGlKMEJ5cG14dWVTVVB4OTZKNTNvZ0FCM2NLeFRpNFFTUjExMC9uem9QQlBKR0RPeUIxMDY4alVRQWljV21mUktITW16ZlA0dnl3c0RBRUJnWmFySGhqU0tWU0lTVWxCUUVCQWNVeHZHSXhlL1pzYURRYURCZ3dBSW1KaVJnL2ZqeXFWNjl1Y2QxdDI3Wmh5WklsYU42OGVRbVBzb2pVV3d0SmNSOURrdzN0a2JxQU1wbW1jMUtndlRVSG91QnZpdnZJakRIR0dHT01NY1lZWTR3eHhoZ0hjQmhqakRGV1FySWVsUFlJaXBrSWNQREl2WGxDNU9DcGUwdzNkN3AvUVFNMFJXWHUzTGx3ZG5iR3lKRWo4N1ZkZEhRME5CcU4xUUJMWHNMQ3dncTBYV0dKeFdKMDZOQUJQLy84TXpadTNJZ3BVNmFZclpPZG5ZM2ZmdnNOQVBEMjIyK1g5QkNmSDJJNVJPVzZRaHV0RDJ0cEgyeUdxT1pNcXU3RUdHT01NY1lZWTR3eHhoaGpqQlVqRHVBd3hoaGpqQmtTU1l5Q015S2pFSTNoWXlGa2t6dGY2c1lobWtMU2FEU0lpSWl3MllySm1qTm56Z0FBUkNJUnRGcHR2bHMxQlFZRzV2dVlBQXJkTmdzQXVuWHJocTFidCtMWXNXTzRjT0VDUWtKQ2pKYXZYNzhlaVltSmFOT21UWUVEUmk4TFVibnVSZ0VjcURPZ2ZiZ1ZvdklEU205UWpESEdHR09NTWNZWVk0d3h4bDRLSE1CaDdCbmdMSkZCQ3lCVHJTenRvUlNaemdFTjhZcEhSZDMwc2NRb0hFbUlMTVVSbFJ5SlNJd0t6ajVtOCs5bkppRkhveTZGRWIxY0pDSXhORnFOM1EyT0tqajdvR05BQXp6S2Zvcnc2SlBGT2paV0NrUlNRT1lGeUh3Z2N2QUNaTjZBY0MvekJoeThBWmtuUkE3ZStuQ04xQVZBL3NJYnJHaWtwcVpDcTlWQ0lqRnVWaFFURTJOVW9VYWhVR0RyMXEzWXNHRURKQklKVkNvVnRtL2ZEZ0NJaUloQVVsSVN4bzBiQjI5dmI5MDZlY21yeFpVMVJWRTVSNkZRWVBEZ3dWaThlREhtelp1SEZTdFd3TTNORFFEdzc3Ly9Janc4SEFxRkFzT0dEU3ZRL2syZnZ4ZWFSMlA2YkN1VDlQTVNkZ0Vjd0dHTU1jWVlZNHd4eGhoampERld6RGlBWTZjdG9XTjBqNk16SG1IVXVaK0svWmkvTkJzSlo2bGNOOTN0MklKQzczTjg3YTVvN0YydFNQZVpsOFVOQnh1RkVVcmltTFo4VUxXdDBmU0IrQ3U0a3haZlNxTWhuUUlhb2wvRkZraFNwdUYrUmhMT0pOM0d6cmgvQzdYUE1vN3VXUG5xKzBielN2SzVEL0dzaFBxZWxYWFQ1eC9mSzdGamx5WVJnSkUxM3NKclpXb2J6VCtjRUluRjEzZVZ6cUJlTXYwcnRrQ0laeVg4ZlBjSUxxVkVXMTNQemNFWm53ZDF3aXNlRlFBQTZhcHNiSTg5aHl4MVRvbU1jM1ROam1oVnBwWnV1clMvRzU4YkRwNFVxSEh3aGtnWG9qRU8xb2gwd1JvdlFPb0tEdE04UCs3ZnZ3OEF5TXpNTkpvdmxVcmg1K2VubTNaMmRnWUFsQzFiRmdDd1pNa1N4TWZIbzBtVEpraE5UY1dGQ3hjd2JOZ3dqQjgvSGcwYk5peWgwZWZQdlh2M2tKNmVqdURnWUFCQXAwNmRjT3JVS1p3OGVSSXpaODdFN05temNmLytmY3ljT1JNYWpRWmp4b3lCbDVkWGdZNGxrVWpnNDJNZUREWGs3ZTFkb0gwL2MwUmlpRnpyUXB0MFdEZEwrK1FjUk5DQ3Z3c1lZNHd4eGhoampESEdHR09NRlNjTzRMQ1hUbnYvK2tiVGtVOWpTejJBVThPVkxpcDZ5MXpnTFhQQjNiU0VVaDFQVWZDVXVSaE5QMWFtbGRKSVN0YUFTcUZtNFJzQThIUDBnS1BFb2NUQ0hTK3I4czdlNkZMK1ZVaEVZa3l2Mnh2L1ByNkxGVGYzSXpIN3FkbTZxVGtaOEpicjM2Y0txUnp0eXRYRHR0aXpKVG5rWjRJSWdKZk1CWDVPbnBDS0piaFFVb0U1aVRNZzh3RWN2SExETkY2NXdSbDlzRWFrQzliNEFBN3VWTkdHdmJEdTNMa0RBSWlQajhlK2ZmdlFybDA3QUlDZm41L0ZDalZaV1ZsWXVuUXA5dTdkaTNMbHltSGN1SEZRS0JUNDdiZmZzRzdkT293ZlB4NERCdzdFZ0FFRDh0MlNxcmhvdFZxRWg0ZmpwNTkrd3Z2dnY2OEw0QURBMkxGak1YcjBhRnk0Y0FIanhvM0QzYnQza1phV2h2NzkrNk5seTVZRk9sNzkrdlZScGt3WmpCa3pKdStWWHhTdXdZQkJBQWZLSkNBekduQ3FhSFVUeGhoampESEdHR09NTWNZWVk2eXcrQ29XWTgrQTZxN2xqS2F2UDQwcnBaRVVIUytad21qNnNUSzlsRVpTY3JxVWI0VHVnVTBzTHF2cDVvOXh0YnBpMXRVL29kSVdieHNxdzRwZEJUWDc2aGFjVGI1ZFpQdkxTMUZWZnhsVzdRMUlSR0xkZEZXWHNraFhaMXRjVnd2Z3IvdG44VkgxZHJwNVhjbzN3cjZIRjErNG9KUUlJbmpLRlBDU1U4alBXKzRLSDdrcnlqbDZ3TS9KRTM1T0hwQ0xIUUFBV2VvY3ZIdHFXYkU4QjZKR20vV0JHZ2N2UU9KWTVNZGd6N2NMRnk0QW9JbzN5NVl0UTZWS2xTeXVsNW1aaVlpSUNHellzQUZKU1VrSURBekVuRGx6NE9KQ29icCsvZnFoUVlNR21EVnJGdGF0VzRjYk4yNWcvUGp4dXNvNUpTMHRqVUtvS3BVS24zNzZLU0lqSXlFV2krSHU3bTYwbnF1cksyYk1tSUgzMzM4Zmx5OWZCZ0MwYmRzVzc3Nzdib0dQUFcvZXZJSVAvSG5sVnRkc2xqYmxERVFjd0dHTU1jWVlZNHd4eGhoampERldqRGlBdzFncEsrdm9EamNINHd1QzE1N0dsdEpvaW9aRUpJYXJ5Znh5YmdJQUFDQUFTVVJCVkRtOTZBR2M3b0ZOTUxCU3FORzg2MC9qRU9qc3JXc2xWOCt6SXNiVjdvSjUxN1pCcVZHVnhqQmZhRy82MVVNZDkwQ2plVC9mUFlJTWxlVUFEZ0FjVHJpSy9oVmJ3a05HNzFjdm1RdDZCRGJCTC9lT0YrdFlDNk9XV3dCa1lpbmRKRkxkWXllSkRDNVNSN2hJSGVIcTRBaFhxUk5jSEJ6aEpuV0NoMHhoRkV5eXhWSGlnS2JlMVhFNEliTEl4eTd5ZnEzSTk4bGVISm1abVRoMTZoUUFZTTZjT2ZqbW0yOHdkdXhZaSt2dTJMRURQL3p3QTZSU0tYcjA2SUhCZ3dmRDBkRTQwRld6Wmswc1g3NGNYMy85Tlc3Y3VJRzB0RFNiQVp3QkF3WVUzY21ZaUl5a3oxTjJkallpSXlOUm9VSUZmUEhGRndnS0N0S3RrNU9UZy8zNzkyUDkrdlZRS3BXNitVZU9ISUdQancvNjl1MnJDeGdWTjVWS0JaVktCYW4wK2Z4ZkJaRnJNTFNtTTFQT0FuNDlTMk00akRIR0dHT01NY1lZWTR3eHhsNFN6K2UvcXJOU3BaREtrYWxXUXFNMXU3VEJDc0EwTVBBd0t3VlBjakpLYVRSRncxT21nR21qanhjNWdOT3ZZZ3YwcnRETWFONk4xQWVZZGlVY2xSUyttRnFuRnh3bFZGMmtvVmNWVEt2YkM3T3Yvb2wwRzhFUWxqOWxIZDB4dVBMclJ2T3VQWTNGNGZpck5yZkwwYWp4NS8xVGVLOUthOTI4TGdHdjRzRER5NGpQZWxJY1F5MjByK3IxSy9aanZGNDJ1RmdDT0l6WnNubnpabVJuWjZOU3BVb0lDUW5Cdkhuek1IMzZkTnk4ZVJNSkNRbFl2SGd4NnRldkQzOS9mN1J0MnhaeXVSek5taldEcjYrdjJiNjBXaTFVS2hWRUloRSsrK3d6eE1iR0lpTWpBNW1abVhCeWNySjQvUGo0NG10SHVYUG5UZ0NBU0NSQzE2NWRNWFRvVU1oa010MXg5KzNiaCszYnQrUHg0OGNBZ0VhTkdtSFlzR0U0ZlBnd05tN2NpRTJiTm1IYnRtMTQ2NjIzMEs1ZE8xU3JWcTNJeHFiUmFLQlNxWFRqQVlEZHUzZERxOVZhZkc2ZkM0cHFnRWdDR0ZTYzA2YWNOZnZkaERIR0dHT01NY1lZWTR3eHhoZ3JTaHpBZWNHNE9UaWpUZGxndEMxYkIzT3ZiY1A5aktSOGJlOHJkOFBuUVoxd092azJUaWZkTXR0ZUpwWmlTcDJleU5Hb3NDQnFCMUpLT0ZSaDJncG53c1dOcFZJdHBwWmJnTmxGOElLMjBBbjJNQTdnWEh2eWZGZS9BUUJQbWZGZjZHZW9sY2pXdkZndGZRQkFLcEpnUkkwMzhWcVoya2J6NzZZbllPYVZ6Y2hTNXlEcWFSeG1YZjBUayt0MDE3WDRxZVVXZ05tdjlNTlhrVnVRVU13aGp4bFhOdVA4NDd0MnJXdXQxZFNFaXh2dDJuNWljSGNvY3F2OXhHUWtZZm5OZmZZTnNwQkVFR0ZramJkMElTZUFnalhMYis0enI0Qmd3YTY0ODJqdlZ4OStUaDRBQUFleEJNT3F2WUVaVnpZWDA0aWZMWmxxSlJLeW5pSStLd1VQczU0Z1Bpc0ZEeklmbC9hdzJFdElxSDRURmhZR0FDaGJ0aXlXTGwyS0xWdTJZTXVXTGRpeFl3ZDI3TmhodE0zU3BVc2hrVWdna1VnQVVKaEVvOUZBclRadjlTZVJTQkFlSG03MStQdjM3eS9RdUlYeDJqSjA2RkRjdkhrVG4zNzZLUm8zYm96WTJGaWNQbjBhUjQ4ZXhkV3JWNkhORFRYWHJWc1hiNy85TmhvMmJBZ0FHRHg0TUZxMGFJSGx5NWZqOHVYTHV1ZkMzOThmRFJvMFFMTm16ZEM0Y2VNQ2pWdVFscGFHSGoxNndNSEJBVEtaREJxTkJwbVptUUNBRmkxYUZHcmZwVWJrQU1qOWdLejcrbm1wVndCMUZyZStZNHd4eGhoampESEdHR09NTVZac09JRHpBaEVCK0tiQklIamxoaDg2K05mSEQ3Y081R3Nmb1dWcW9hYWJQMnE2K1dOZ3BWQXN2cjVMVndWQkJPRFRtaDFRdzlVUEFQQk4vWGV3NlBvT1hFNkpMc3JUZU9tWVZzQzVsUEpmS1kyazZIakpGRWJUSlIzVUtnbHVEczRZVjdzTGFya0ZHTTIvOWpRV3M2NythZFQyNk9xVEdFeTlISTVKd2QzaElxVUxmeFVWUGxoWWZ5QVdSdTNBaGNmM1NuTG8rV1pQeUUwdWR0Q0Zid0RnVGxwOGlZWGplbFZvaW1DVHo5R202SDhRWTJjQVVhM1ZZTjNkSS9peWRoZmR2UHFlbGRIUnZ3RjJ4djFicEdNdEtWbnFIS1Nwc3ZBMEp3TlBjekoxdDVTY2RDUm5weUZKbVlva1pScVNzOU9RcVZibXZVUEdTa0MvZnYyd2RPbFNkT21pL3l5S3hXTDA2TkVEUFhyMFFGUlVGSzVjdVlLRWhBUWtKaWJpeVpNbnlNaklRSFoyTm5KeWNuVGhHMkU3NFNhVlNpR1JTRkNyVmkyNHVycVd5cmtGQmdaaTNicDFrRXFsdUhEaEFyNzQ0Z3ZkTXBsTWh0RFFVUHp2Zi85RGNIQ3cyYmJWcTFmSG9rV0xjUHIwYVlTSGgrUENoUXVJaTR2RGd3Y1A4TnByaFcvcjV1Ym1ob0NBQU1UR3hpSW5oOEt5Q29VQ1RaczJ4Y0NCQXd1OS8xTGpWTjQ0Z0tOVkFXbVJnSHVEMGhzVFk0d3h4aGhqakRIR0dHT01zUmNhQjNCZUlGb0FKeDdkUUVkL3VyRFF1a3d3TnR3OWlveDhYRnh0NVZ0TDl6aGJrNFBUeWJkMTAvNU9YcWpyVVVFMzdTRnp4clE2dmZCYjlOLzRJL3FrWFpVbW1ERS9Kdy80eXQyTTVsMThBUUk0cGhWd3ZPVXVXRkQvMmJtSU4vUEs1a0sxK1FwMkQ4Um5RUjExWVRmQnVlUTdtSGR0RzVRYWxkazIxNS9HWWNMRmpaaGF0eGU4YzdkemtUcGlTcDBlK0QzNkJNS2pUMEt0MVJSNFRLVk5xQjRqc0RmOFVsaDEzQVBScDBKem8zbTMwK0t4OWY2WmZPM25aTkpOWEV6NUQvVThLdXJtdlZPNUZhNDhpY1ovNlkrS1pLekY0VkYyS2haRzdVQ21PaHNaS2lVeTFVcGtxTE81UlNCN0xqVnIxZ3l1cnE2UXkrVVdsd2NGQlNFb0tLaElqK25tNW9iKy9mc1hhaC9DOW01dWJqYlhrMHJwMSs2UWtCQjA2dFJKRjZBSkRRMkZpNHVMelcwQm9ISGp4bWpjdURGaVltSnc4T0JCdUxxNklpUWtSTGU4b0JWOEFPQ25uMzZDVnF1RldxMkdWcXVGZzRORDNoczk0MFNPQVdhL20ycWZYb2FJQXppTU1jWVlZNHd4eGhoampESEdpZ2tIY0Y0d2grTWpkUUVjUjRrRFhpOGJqRjF4NSszYXRvS3pEeW9xZkhUVC95VGVNS3JpRVp1WmpESG4xMk5jN2E2b3BQQUZBSWhGSXZTdjJCSlZYTXBpOGZWZHlGSy9lRzJHaWxNRHp5cEcwekVaU1hqOEFsU0xNUTJteU1VT3FPcFN0cFJHWTA0cWxoUm9PN0ZJaEo2QlRkR25Rbk9JUlNLalpkdGl6K0xudTBkc0JoOWlNcEl3OXZ3R2pLdmRCZFZ6SzBtSklFS2ZDczN4cWxkVkxMNitHOUVaejI3WXd4Wi9KMCtqNmVnU0NLMTR5aFQ0TEtpVDBXdVJyY25CdDlkM0ZTak05UDJOdlZqY2NEQ2NKRElBZ0lOWWlyRzF1bURjeFYrUm1wTlpaT011U3RtYUhFU1ZRaHMreG9xRFNDUkMzYnAxUy9TWTd1N3VlUGZkZHd1MWo0SnNQMnJVcUFJZkx6QXdFTys4ODA2QnQ3ZEdKQkxwUWtJdkJNZnk1dk9lWGl6NWNUREdHR09NTWNZWVk0d3h4aGg3YWJ4QS84ck9BT0JXMmtQRVppWWp3TWtMQU5EZUw4VHVBRTZyTXJXTXB2Yy92R1MyVG56V0U0eTc4Q3RHMW5nTExYeHI2dVkzOWE2T3N2WDY0YXVyVy9Bb083VVFaL0J5YWVoVjJXajZSV2cvQlZBdzRrVlRVZUdERVRYZVFqV1hja2J6Y3pRcXJMaDFBQWZqcjlpMW4yUmxHaVplK2cwZlZtdUgxbVgxclVhcXVKVEZ3Z1lEc1NYbURQNjhmNnJJd214amEzV0dwZ1FxNjVSMzlqYWF2cGVlV0t6SGs0bWxtRkM3bTlsN2JmWHRnN2hmd09vN2lkbFBzZmJPSVh4VS9VM2RQSDhuVDB5bzNSVlRMb2NqeDBKbEk4WVlZODhvSi9NQWpqYjFNa1FXVm1XTU1jWVlZNHd4eGhoampESEdpZ0lIY0FEVTg2aUlhWFY3MmIxK0JXY2ZiQWtkWTNWNXQyTUxBTURtT2dWaGEzOXI3aHpDOXRoekFJQ2pDZGZRcjJJTEFIUlJQTmk5UEs0K3VXOXozeUtJakFJNHNSbkp1R2FscWtLMkpnY0xvN1lqT3VNUitsWnNvYnVRVVZsUkJ2TkRCbUpPNUJiY1NIMlFqek43T2NuRkRnaDJEelNhMTlHL2dhNkNrYjB1cFVSajZ1WGZpM0pvaGVZbHo3dVZ4dlBDUVN4Qmo4QW02Qm5ZRkJLUjJHaFpiRVl5RmtSdHozZllKRWVqeG5jM2R1UGEwL3NZVXJVTjVHSnE5U0VWU2RDclFsTzBLVmNINis0ZXdiR0VhNFZ1N2VZb0taazJJb0VHQVp4MFZUWVNzNThXMjdGRUFFYlZiSTlxcnNaaHFPT0pVVGp3OEhLaDlyMy80V1UwOHFxS3h0N1ZkUE9DM0FMd2FjME9XQmkxUGQrdG5hYlg3WTFYREZyMzJXTFB6eFhHR0dOMnNsUUJKelVTMEtvQUVmOHZFR09NTWNZWVk0d3h4aGhqakxHaXgvLzYvQUk2bHFnUDRBQkF1M0wxOGd6ZzFQZXNCRis1bTI1NjMwUGJKZnExQUg2UFBvRUhtWS94U2MzMmtJcW9wWStIekJtZjF1eUFrZWZXRnFnRnpNdWtvVmRseU1RdjVrZlF0Q3JKa2h0NzdLNFE4eXhwNWxNRDcxUitEV1VkM2MyV1JjUmZ4dXJiQnd0VnFXYi93OHVJZkJxTHoycDJRaFdYTXJyNTNqSVhqSzdaRVQzS04wRjR6RW44blhnZDJrSkhjUXJIUTZiQTJpWWYycld1UWlxM0s0QTQ0OHBtbkg5OE45OWplYWZ5NjJqdVU5Tm9YblRHSTN4L2MyKys5MlhKNHV1N01DOWtBQUtjdlhUem12dlVBSUwraDIraWRrS2xWUmZKY1JoampCVWZrYnlzL2llblNFckJHMDAya0g0VGNLbGxhMVBHR0dPTU1jWVlZNHd4eGhoanJFQmV6S3YvTDdrSG1TbTRsZlpRMXlxbm1VOE5yTDV6RUtrNW1WYTNDZk43UmZjNFc1T0RDRHZERXNjU281Q3NUTWVFMmwzaExKVWpTNTJEK2RlMmMvakdEczE4YXBUMkVJcU5sOHk0QXM1alpYb3BqYVJncXJ2NjRaM0tyY3dxRkFGQWtqSU55Mi91dzdua08wVnlyTmlNWkl5OXNBRTlBcHVnVjRXbXVqQWJBRlJRK09Eem9FN29XNkU1dHNlZHc1R0V5SHdIZnZJVGNpbnFxbDNGb1dkZ1UzUXAzOGhvWHBvcUMzT3ViaTJ5dGwwWmFpWG1SRzdGdkpDMzRTeVY2K1kzOTZrQngyQUh6STM4QzBwdVI4VVlZODgybVpmQmhMNkNuZmJwWllnNGdNTVlZNHd4eGhoampESEdHR09zR0hBQUIwQkM5aFA4ZWYrMDFlVXRmV3FpakVFRmpLYzVtVGdRbjNlYmswUHhWd3MwbnBhK1FYQVFTOHptMjlwZlRFYVMwZlN4aENoZEFNZEJMRUhyTXJXeExiZEZsU2tQbVFLdmVsWFZUUjlOdUlaMFZiYmQ0NzM2SkFhVExtM0NsRG85c1B6V2Z0eE5UN0I3MjVlVmcxaUtSZ2JQT1VCQmpDeE4zZ0VDaFZTT2NvNGV1bW5OTXhaMmtvakVjSE53TXBxWDhwd0VjS3E1bGtQZkNzM1IwS3VLMlRJdGdJUHhsN0gyenVGOGZUN3NvZFpxOEh2MENmeno2QVkrcnQ0T1FXNEJSc3NEbkwwd3ZGb1kzcW44R280a1JDTGk0UlhjU250WXBHTjRIblQwYjRDM0s3VTBtcWZXYXJBZ2Fqc2VacVVVNmJGaU01TXhMMm9iSmdWM053cEZOZkNzakZtdjlNSGNhOXVRbEoyYTUzNTJQemlQczhtM0xTN3JWcjZ4VWJXb05YY09GWDdnakRIR2lJTkJBRWRyRUpwTU9RUDQ5eTc1OFRER0dHT01NY1lZWTR3eHhoaDc0WEVBQjFReFp2M2RveGFYU1VSaXZGbXVudEc4bEp4MHErc2IrdTdHN255UEpkaTlQRnFYRFM3MC92NStkQjJEcTd3T1VlNTBLeHNCbkRabDYwQWkwdjlsOEs2NDgzWWZSM0EzUFFFZm5mMFJtV3BsdnJkOUdUWHhyZ1pIaVlOdU9sdVRnekVYMXR0VndhTk4yVG9ZV2VNdDNYU1NNaTFmeDNhU3lGRFBveUpPSnQzTTEzYjI4cEFwSU5LOTg4ampuR2M3Z1BPS1J3VjBLZjhxR25oV3Ryajhibm9DZnJoMUFGRlA0NHExU3N6dHRIaU1PYjhlcmNyVXdxQktyZUF0ZHpWYTdpU1I0UzIvRUx6bEY0TDRyQ2M0bmhpRjNROHUyQlVFS1dwTGJ1ekJnOHpIK2Q3dXEzcjlDblM4YnVVYlkxRGxWbWJ6bDkvY2g0dVAveXZRUHZOeThmRi9XSEJ0Tzc2bzFkbm9PN0s2cXg4VzFSK0lCVkU3Y0RrbDJ1WStUajZ5L0RsemtUcGljT1hYamVadHQvSWR6UmhqckFBa1RvQllCbWlVQVBSaFpXM3lNWlBmVWhoampESEdHR09NTWNZWVk0eXhvc0VCbkR3RXU1ZUh3cUFGU1hIckVkaWtTUGFUbEoySzYwOWpVYzdSQTdzZW5NZWVCeGV0cnB1cHlzWmpaVG84WlFwY2V4cUxlK21KQlRvbWgyL3MxOFlrWkhVdStZN2Q3WE44VEVJWkR6UHRyL3doRVlueFJhM09xTzlaQ2Y4OHVvNFZ0dzdZYkUxV0VJWVZQUUJBKzMvMnpqSThpcXNOdy9mRzNRVUw3azRwWGtvcGhlSUZDa1UrV3FRVUtyUVVpcnVYUXJCU3RCUXR4WUlGbDFDc0ZDZElDQktDUkNCQ2hManRmajhtdTlsWnkyNEVhRHYzZGUyVm5aa3paODV1UnM2KzV6blBpNEtYV2FsRmVveWl3RXdtbzdWWGJicVVia2c1ZXcrZFpaS3kwdGo2OUR4SG53VWlWeWhlV2R2T1JBZHpNVGFFajhxOHpVZGxHbUZuYnFWVnh0dkdtVGJlZGRnWGNlV1Z0VXVkUjhuUnI4enRxbSs1Rm54U3RwblcraTJQenhxZExxK2dYSHdSd3BKN2h4aFZ2Wk5JV09aa2FjZjAycjNZRlhhUm5XRi9reVhQTWFuZWhtNFZNWk5KUThBU0VoSVN4WWNNck53aC9abXdhR1lOOGd4SUNSSFcyWlI4dmMyVGtKQ1FrSkNRa0pDUWtKQ1FrSkNRa0pDUWtKRDQxeUVKY1BLaHNYdmxWM2FzQ3ZaZU5ORGp3RkVRZnI1L21KajBKTElWaGdlR0R6OEw1Tmp6bXpUMXFNTExJaFpqU0dqamFtVlBQWmZ5b25Xbm80T04zdC9UMmttMGJFcnFuV0dWUDZDQnEzRHM1aDdWcU9sVWhoVVBqbkZaVDRxY2d1Qm01U0JhVHN4TWU2WGlGV09SS3hRMDg2aWlVM3lUS2MvbVFNUlZkb1ZmSXJXSTAwMFpTNFk4aXgxUC8rWlE1SFc2bFdsRXAxSnZpVnlUQUZhR0hNdFhRRFcxOXNmRjJVd1JiN3RWWWxLdDdxcmw3bWQ5QzFXZmhjeWNyNnUybzdXWHRpdVlmOFFWL01JdUZxcCtZemtYYzVkc1JRNmpxblhDMGl6dnNXa21rOUdyYkZPYWVWVGhsd2RIdWZjeTB1ZzZHN3RYeXIrUWhJU0VoRVRoc0hSVENYQmtqclZSSkFwT1k0cTQwOGhLOVhtZExaT1FrSkNRa0pDUWtKQ1FrSkNRa0pDUWtKQ1FrUGdYSWdsdzh1RnR0MWMzU1BwSk9XMkhoOEx3ekFSbmxCeUZuTDlpN3VWYnJsdVpSbHlOQ3lVczlVVmhtdmFmcG8xM0hTM25DMU5jaDN6czNFWExZYW14UnUrcm1XTEp4Y3FlaWJXNmMvVFpEZGFGL2ttbVBOdm91dlNoNllDVDhBYW5uMXIrNENqTEdnNVd1VnpsS09TY2pMck45aWZuOWFiMit1UEp1V0pyVDF5RzluZVZuSjNPNzQvUDRoOXhoWTZsR3RDaFpIMmNMTzI0OU9JaGwxNkVGRnRiWGplT2xyYU1xOUdWV3M0K1d0djhJNjZ5UHZUVUsyM1BoZGdIVE0zY3djU2EzWEcwdEJWdEsyUG56by8xK25MaStXMjJQL2tyMzdSdzVqSXo2dXNSVzdwWk9aQ1FsZkpHaXRZa0pDUWsvbW5JTEYxUjNrMFZqalVoVjRERDg3MGdDWEFrSkNRa0pDUWtKQ1FrSkNRa0pDUWtKQ1FrSkNTS0dFbUFZNENLRHQ1NDJ6anIzZDdjb3lxUFVxSk5FcnJvbzdwVEtacTZWMUV0UDBxSnh0dmFHVHNUMDE4NWFRd01hMkpoWm01UythU3NkQlM1UXhjZmxLakRnQXF0NkZldUJSc2ZuZUZRNURXa0lXTFRNSlBKK0xCa1BhMzFOWnhLRTUyZWFGUWQ2Z0tjTEhrTzRhbHhSaC8vKzJzYkdWNjFQVTAwbkowK0xGbVAyczQrTExwM2dORGt3cVVWMG5UQVNjaDhjd1U0OFprcC9QSGtISU1xdnNmSnFDRDhubDRnSnVPbHdYMTJQcjN3U3RxbXljdXNOTFk5T2MvdXNFdTg3MTJiNi9HUFhrczdYZ1hWbkVveHVub1hyWFJySURqZnZHcnhqWks3THlNWmYrTVBKdFRzUmhrTklad01HVzFMMUtHVlZ3ME9SVjVuVjloRmtyUFRkZFpUMzdXOHpyUmk5VnpMTWFwYVo4N0YzT1hYaHdGR3RjblZ5b0h2cW5Zdy9jT1l3TlluZitWN1hVaElTRWk4a1ZqbDNhdGxqclZSeU14QUlVY1IreWV5ekJlaTdSSVNFaElTRWhJU0VoSVNFaElTRWhJU0VoSVNFaEtGUlJMZ0dFQ1hVRUpKaDFJTitLSlNHK0l6azVsNmN3Y1JhY2FMSUhReHNNSjdvbVcvcHhmNXBrbzdrK3ZaMlBTYklpMC81TkpxWG1Ra1VjbkJtMkdWUHdEQTBzeUNJWlhlcDZGYlJaYmRQMHo4YXhSWXpLM1h0OUIxL0ZDOU16OVU3MXdFcmNtZnh1NlZkWW9LNnJqNGNEcjZUcjc3bDdKMUZZbXl3bEpqeVZISWpUNStjblk2OCs3c3BVT3BCZ3lxMEVxVVRxZTBuUnMvMWY4Zkd4K2Q1a0RFTmFQcjFNVEJ3a2EwWE5teEJEL1YvMStCNnlzS0RrUmM1V3pNWFozYmpqd0w1TktMRUdJemtsNXhxd3BHcGp5Ykk4OENqUzQvOC9ZdW84VTZlMXFPTG1pemlvem1IbFVaVmIwejVqSXpyVzIvUHo3THJsZVVka29ma1dueGpMNytPOE1xZjBCcmIrM1VXRlptRm54UW9nNS9SZ1hwRmVDMExWRlg1L3BwdFhzaVEwYkhVZzBJVDR2amNPVDFmTnRqWjI2bHN4MUZ5ZjZJcTVJQVIwSkM0cCtKcFd2ZWUwVU9NcmRXS0Y3OENZb2NGTS8zSWl2NytldHJtNFNFaElTRWhJU0VoSVNFaElTRWhJU0VoSVNFeEw4T1NZQ2pCMXR6Szk3MXJLRnpXMmxiTjRaV2FnTUliaCt6Ni9abTZxMGRCVTdMMU55akt0V2NTcW1XSTlMaStEdjJmb0VFT01WRldPb0x6a2JmRlEzME5uQXR6NUszQnJMcy9oR3V4RDE4amEzNzUvQlI2YmQxcnEvdFhOYW8vZFhQRXhBY09RckM0Y2pyQkNlR003WkdWMHJhNWcxT1djak0rYnppKzlSeTl1R1grMGRJeWM0d3VXNlp4cktEaFExVkhVc1dxSjFGaFkyNXBkNXRjb1hpSHlPK01aYW5hbW5KMG5JeUM3aWY2Zi83b3VCbXdsTWlVdU1vYSsraFdwZWprTFA4d1ZIK2pBcDZMVzNTSkVPZXhjLzNEM01yNFNsZlZHNkRyWnFiVFlZOGkxbTNkNG0rUzNWY0xPMTQyNjJpem0wS0JTaXowdzJwK0Q2UmFYSGNpSDlTNU8yWGtKQ1ErTTlnNlpiM1Bpc09TdmVHRjM4Q29IajZHektmZ1NBejE3MnZoSVNFaElTRWhJU0VoSVNFaElTRWhJU0VoSVNFaElsSUFodzl2T2RWVXpWb241S2RnYjJhNjBoQ1pncFppaHhLMkxnQTRHSmxyeExoUEVuUlBlaXFEMXR6S3daWGJDMWF0L1BwQlZYYXB6ZUZUSGsyUDk4L3pMMmtTRDZ2K0Q2V3VhbXNuQ3h0bVZpck8zdkNMckxseVRua2lqZXIzVzhTTlozTFVOMnB0TTV0M2piT2VOazQ1NXVHcXFaVEdkRnlVR0o0Z2R2ek9DV0cwZGMzODAzVjlqVDNxQ3JhMXRTOUNoVWJlREUvMkorSHlWRUZQc2FiUWtHRVJQOWtSbHpkOEVyM0swcVNzOU9aZm5zbkN4cDhpcnVWQXkrelVsa1F2Si9iaVdGOFUrWERmTlBtRlRjYkg1MG1NaTBlZ0Qramc3aVorSlF2S3JXaGlYdGxGTUNTZTRlNG4vUk03Lzd2ZTlmVzZlNERzUDNwZWZxV2F3RUk2ZXBHVisvQzZPdWJpVEl5UFoyRWhJU0VoQVpXYWc0NFdYSEl2RHFqc1BhQ2pHaEl1WS9pdVQreWt0MWZYL3NrSkNRa0pDUWtKQ1FrSkNRa0pDUWtKQ1FrSkNUK1ZVZ0NIRDIwTDFsZjlmNWN6RjFST3FxVW5Bem1CTzFoYnIyK3VGczVBT0JrYWNlc09yMlpjbXU3U1NLY1Q4dTN4RjB0SlZGb2NqUm5qRWhGcEk4NVFYdjBibXZxVVlVMjNyV05MZy93TWl0TnRIejAyUTBlSmtVeHRtWlhQSzJkQU1IeHBJZFBFNm82bFdMaDNRTWtGR05LS2tNRDI4YWk2Y2J5TEMyQnBPdzBQYVYxWTJ0dWhZK2R1MG43OUNqVFdMU2NucE1sY21acDZsNFovNGlyQnV0bzRGcGU5VjRCM0VrTU02a05tcVRtWkxJZzJKL09wZDlpWUlYM1JNSUFMeHRuZnF6WGw5VWhKd2lJdWwybzQ3eHVVa3h3YzZudDdGT29ZOTNXOFQrWlVMTWJqZDByRjZwZWdEK2pndmo1L3VGQzExTmNtTW55L0k4S0k4V0x6MHpCTjNnL2d5cStoMi93ZmxYNm93WnVGVlQzM05mRnRpZm5SY3N2TXBLWWQyY3ZUZHdyVTlMV2xRdXhEL1R1S3dNK0tGRkg3L2FkVHk5UXg2V3M2aHgwc0xCaFlzM3VqQTNjUW9ZOFMrYytFV2x4REwreXp1ajJxNmNaZTVvYSswYUlyaVFrSkNTS0RVdTF2bHBtUEpqYklLdndQWXE3RXdGUVBGeUFyRVJYeVFWSFFrSkNRa0pDUWtKQ1FrSkNRa0pDUWtKQ1FrS2lTSkFFT0RwNHk3V0NLUDNKeWFqYklnRU9RSFI2SXROdjdXUnUzVDQ0NWpveU9GcmFNcVBPSjB5K3VaMXdJOUpSVlhVc1NmdFM5VVhyTmp3NlZhaUJhME9wb0hxVmJXcFNlWDJFSkQvbmgrdWJHVnVqcTBpc1VOdlpoOFVOUHVQN2F4dEp6RW8xdVY1akdCZTRwZEIxcUE5QUEveng1QnpuWXU2YVZFY05wOUxNcmRmWDZQSlZIVXZTVUNQdHpHK2hKL204NHZzcUVVNXpqMm9HQlRqbDdUMDF4RnBSSkJUUjkzd2c0aHFQa21NWVU2TUx6cFoycXZXV1poWU1yOXFlc3ZZZXJBODlaVlJkYXg0R3NPWmhRSkcwcTZEODN1eGJrV3RWYXJieGFaaG0xZTFkcUdOM1ArdGJxUDBMU2cwOTdrcEZRZkRMQ0tQS3FhZGl5cGJuRk9xWWQxOUdNRDV3eXh2bUJZWmVJY3pGRnlINTd0dk1vNm9vNWR1OWw1R2l0SElLRkN5K2U1REZidzFRT2YyVXRmZGdXT1VQOUF1djNyUXZTT0svamJrZDVLU0F1ZjNyYm9uRW04VHJQQ2MwVTFBQk1wOEJLQjc5REJuUEJSZWNwMnVSbFJ2MmV0cFhGUFR0Q3pFeHd2c1RKN1MzVjY0TTRibU9pZW5wUlhmY08zZmcwQ0hoZmQyNjBNNUE2bHlGQXZ6OW9Vc1hNTlB0QXNmeDQzRGpodkMrUmczbzFFbDNPYmtjVnEyQzJGaVlPclhnN1M4aUlpTWpjWEJ3d01uSjZYVTM1WTBqTGk2T05XdlcwS3RYTHlwVnFtVHkvcEdSa1RnNU9lSGdJQlpmUDNueWhITGx5cGxjM3g5Ly9FRzlldldvVmF1VzFyYm82R2dDQWdKbzFhb1ZwVXFWMHJHM0JyRzVFMjVzYmNHK0NPNXZrWkd3ZmoyODl4NDBiZ3lXK3RQbkF2RHNHV1RrVGpBb1g5NzQ0L1RwSS93dFhSb1dMaXhJUzBWY3VIQ0JLVk9tc0dyVktxUC94MGxKU1RnNE9DQ1RhU1l1emlNdUxvNVRwMDVSc1dKRjZ0ZXZyN2VjSXRkOTExQmQvemJTMHRLd3NMREFVczg1Y3VyVUtlN2R1OGV3WWNZLzErUnlPVStmUHFWY3VYSUd2OHVvcUNpOHZiM3pyVy9wMHFVMGE5YU14bzBiNnkwVEdCakk4ZVBIR1RObWpOSHRCQWdMQzJQRGhnM1VyMStmTGwyNm1MU3ZPa1Y2UDlCQlllOS9ieW9LaGNLbzYrMzc3NytuWmN1V2ZQenh4eWJWSHhjWFIzWjJObDVlWGdCa1pHUnc0TUFCcWxhdFNwMDYraWV5dkFya2NqbUhEaDJpWnMyYVZLd29qdTNGeHNaeTRjSUYzbm5uSFZ4Y1hBeldNMmZPSE41Ly8zMmFOV3VtYzN0V1ZoYTdkKyttWThlT09EbzY2aXp6S3JsKy9Ucjc5KzluL1BqeFdGbmx4WHRtenB4SnUzYnRhTnBVTzg2c2prS2hJQ3NyUzdUdlA0WFRwMDlqWVdGQml4WXRWT3RDUTBNNWVQQWc3ZHExbzFxMWFvV3FQeVVsaFYyN2R0R29VU05xMUtoaDlINGhJU0U0T2pvYWRUOStIZVIzbjVETDVadzVjNFptelpwaGJXMnR0MXh4VVJ6UDBmdzRjT0FBaHc0ZG9tM2J0blR2L25yY1YyTmpZL0gzOTZkdDI3YjQrQlJ1NHFrK0FnTURpWStQcDBxVktwUXBVeWIvSGRTUSt1a1VlVCs5UVB3VGZyZUhoRURIamxDdkhreVlBRys5SmQ0ZUdRbnZ2QU90V2tHM2J2RFJSNllmbzJ0WENBMFYzdC8rWjA5S0wycmU1TDZhaE1TYmlDVEEwVUFHL0s5OFM5VnllT29MdmE0cjRha3ZtSGw3RnpQcmZxSWFlSGEydEdObW5VK1lkSE1yejlJUzlCN0h4dHlTNzZwMVFFWmVwL1JLM0VOdUpUd3RtZytpUVdsYk55M25sOEtRbEpYRzlGczdHVmE1TFczVkhCMytqcjFmYk9LYk40bVU3QXl1eHo4MnVueC90WE1LNEhsNkFpZWpidFBRclNKTjNhc0FVTldwRk83V2pyeklTTkpaUnd0UDhZKzd5eTlNRjA4WklpZ3hqTkhYTnpPdTVrZFVkaWdoMnZZZzZYbVJIcXU0c2JNUS83aFB5UzdDQWFjM0ZGTUVZYWJTODl3aW84cUpCRGlLd2dsdzRNM1VsbVRLc3d1MG53em9WVFl2eUhiM1pRVFI2UzlGQWh5QXVNeGtsdDQ3eEpUYWVjSEsxdDYxdUowWXhzbW8yMWhvdURSa0srUUZhbytFUkxGZ1Z3R1M3NEp6dzlmZEVvazNpZVM3WUZmK3RSeGFadVdxZXBZb3N1S0VYcmVaTmJKS28xSGNFUVRaaXZzemtMbTFBTWZhK3FwNXN6bDdGaUlNQ0dYVDAvTUNnRVZGY2pMMDdBbkJ3Y0t5TXNDbEs0aCs5U3A4OVJWY3gxVEF4Z0FBSUFCSlJFRlV2Z3d6WjhLVUtkcGxuajZGSGoyRWVrR29XMThncjJkUDJMTkhDQWkrLzc1d2JJRGh3MDM3REphV3NIaXhhakVqSTRQNCtIamk0dUtJalkwbEppYUcyTmhZb3FPajZkaXhJdzBiNnI2dkRSZ3dnSjQ5ZTRxQzlJR0JnWVFxQTNZRm9ITGx5dFN0V3hlQWZmdjJGYmdlZFdReUdWMjdkalZZSmlrcGljbVRKNU9WbFlXdnJ5OTJkbmI1bHBmTDlmZERvcUtpQ0FnSW9ISGp4bmg0ZU9ndEIrRGs1S1ExV0ROZ3dBQ0dEaDFLcjE2OVZPdHUzYnJGcUZHaitPbW5uM2hMTTlocWdQdjM3N04rL1hvKy92aGpuWUg5TTJmT3NHN2RPcXBYcjI1Y1lOL1RVL2o3elRmd3l5L0MrMTkreVF2NDU4ZjA2ZUxsQXdkZzhtVGgvWTRkb0JRbERCZ0FNMlpBV2hva0pFREozTi96SFR0Q1lLRHdYaTRIWXdVbzI3Y0xmNnRWZXkyQi9haW9LRWFPSEVtelpzMzQ5dHR2OVpaYnUzWXR4NDhmcDA2ZE90U3JWMC9uUUY1MmRqYXpaOC9HeHNhR2NlUEdxY3JzM3IzYjVIWjE3ZG9WQzR0WEd4b3o5WHBUMHJWclY5cTFhNmRYdUhMNThtV09IVHRtMHNEaGd3Y1BHRDU4T0ZPbVRPSGRkOS9WV2ViUFAvOWszcng1ekpvMXk2Q3dCb1NCUmc4UEQ0UGx3c1BET1hic21Fa0NuTVRFUkNaTm1rUlNVaElEQmd3d2VqOU5pdUorVU56M1AzVXlNaktJam80MldJY1NkM2Qzbzg4bFUzbnc0QUd6WjgvbWh4OStVRDJqOUJFVUZGUWc0ZEV2di96QzVjdVgyYng1czBySXNuWHJWc3FWSzhkQ0krOVpqeDgvNW9zdnZ0RDVuSkRMNWFTbnA1T1JrVUZHUmdaSlNVbkV4OGVUa0pCQVFrSUM1dWJtZWtWRDJkblpMRjI2bEtGRGgyb0pjSjQrZmNyU3BVdXBWS2xTdmdLY1U2ZE9VYWxTSmIwQ25JY1BIN0p1M1RwdTM3N05yRm16alByTW1qeDY5SWpIang4WGFGK0ExcTFicTk0L2YvNmNzMmZQYWwyclo4K2VwVWFOR2lJQlRucDZPcEdSa1lTRmhSRWFHc3FEQnc4SURnNm1TNWN1REI0OHVNRHRNY1MyYmR2NDdiZmZDbDNQOGVQSFJjc0toWUxWcTFkVG8wWU5sUUFuS1NtSmFkT21ZV2RueDJlZmZVYXlzdDhLbUptWm1YenRwYVNrc0hQblRrNmZQczNxMWF1TmZnNHRYTGdRTnpjMzVzeVpvMnByZUhnNFdWbFpvbGRtWmliSnlja2tKU1dKWHAwN2Q5WjU3eXNLamh3NXd2NzkrMW00Y0NFMk5qWTZ5d1FIQnpObnpoejY5dTFiYk9lRklZcmpPV3FJNjlldjg4c3Z2eUNYeTRtSmlhRjU4K1lHeFZNaElTR2twNmVUa0pCQVRFd01rWkdSUEg3OG1JeU1ESDcrK1dleXM3TjUrZklscWFtcHZIejVrb1NFQk5Wdmx2RHdjQ0lpSXZEMTljWFoyVmxVNzhHREI5bTZkU3RObWpRcGtzK2x5YUZEaDFpeVpBa0toWUxQUC8rY1Brb3hpUkZJL2ZSY1RPMm5MMWdBVDU0WVY3Y215dTlGblgvSTczYk9uSUVIRDRUWGp6OXFsOSsyRFI0OUVsNU9Ucm9GT0I5K2FQaTdlL1FJTW5NbmMxZXZicmg5eDQ1QlVoSWMxak54MXRJU3Z2L2VjQjNxS043RTBaQThpcUt2SmlIeFgwSVM0R2pRektNcUZSMjhWTXNubzRJTWxnOUpmczVQd2Z1WVV1dGpWZm9lVnl0N1p0YnB6YVNiMjRoT1Q5UzUzNUJLNzFQYU5tOVdib1k4aTE4Zm5peUNUNkNiOTczMWQ2NmRMRzBwWStmT25jUndrK3JNVWNoWjhlQW80YWt2R0ZpeEZjR0pFZndXK21kaG0vcVA0R2xxTEROdit4bFZ0cnBUS2VxNGxCV3QyeDEyQ2JsQ3daVVhEMVVDSEJuUXdxTWEvaEZYZE5iVDBsTThJK0tTRVk0YnBoS2JrY1NrRzlzWVVhMER6VDBFd2MrKzhDc21Pd1M5VG16TUxVWENOb0RrN0NJZWVDb2tmenc1WjNUWmZ1WGVLY2FXRkMzcUtkVlNpdUU3SDNKeFZiNWxXbnBXWjFUMXpxcmx3UGpIekREeVd0WEZwcWJmcUZ6T0FESUtLTUJwN0Y2Wjh2YWVxdVUvbzRLb3BTZmQyYlg0Unh4OWRrUGt2RGFrMHZzRUpZYVJwQ0VteTlUanlDTWg4VHFRZVhWQUViNEZtU1RBa1ZCREViNEZtVmVIMTNOd1VRcXFPTlZiV1puUElQb0lpdGdUSU05RWZtTUlaczBDM2hqM3BpbFRwbkRod2dWc2JHell2MzkvOFIxSUx0ZWUyYVlaY0FTWU9CR1VNNWRUVTRXWlpFcnhEY0M1YzlDN3R4QTAxQlRoWkdRSXdUd1FBcFN0VytjRjN3Q3lzMkhRb0x3Z0hvQ2ZIMnpkS3JqN2FQTHBwMElnVHk2SHdZUGg1azJ3c1lIbHk0MysyQUJZV3hNNVpnemp4NDhuUGo2ZWRBMTNJRE16TTl6YzNQRHc4Q0FxS2dxQVo4K2VFUjRlVHFOR2pReFdmZnIwYVE0Y09HQmFlOVRvM3IyN2FuRHpGMTNCMFFKZ1ptYVdyd0JuK2ZMbDNMa2pwRUxlczJjUC8vdmYvd3lXLy9UVFQwbEp5VC8xOEkrNkFxTWE3Tm16QndjSEI4NmRPNGVabVJuTm16ZlhXZTdvMGFPVUtsV0tCZzBhNUZ1bjVuNHltWXlQOU15QVBIUG1ETzd1N2diZFZ2TGxsMS9nM2ozanltcGVaOHFBclpXVkVCRCs1Qk5oK2NVTFljYm8wcVhRcGcwb3hTWFp1ZjFSbWN6NG9MNDY5KzdsdjE5V0ZoU3hLTVhMeTR0YXRXcmg3KytQdWJrNVgzLzl0VmFacTFldmN2ejRjZDUrKzIydVhMbkM3dDI3ZFE2SVcxaFk0T25weWQ2OWV6RTNOMmYwNk5ISVpESldybHhwY3JzNmRPand5Z1U0cGw1dlJZVXVaNExBd0VBc0xTME4zdHRhdG16Sjl1M2JtVGR2SG12V3JNbFhWRkxVeE1URU1INzhlSjQ5RXliSGZmNzU1M3JMZHUvZVhlZTVwYVFvN2dkRmZmK2JNMmNPVjY3b2pnTXRYcnlZa1NOSDVsc1B3UGp4NDJuVHBvMVJaVTNGMnRxYWhJUUVKazZjeUl3Wk0yallzQ0Z0MjdiVlc5N2YzeDkvZjMrdDlULy8vTE5PdDQ4elo4NXc5dXhadW5idHFoclFzYmEycGxldlhxeGR1NVp6NTg3eHpqc0ZqNDEwNk5DQjdHenhiM21aVElham95TWVIaDZxVjNwNk9qWTJOcHc4ZVZKVVh2bisvdjM3SER0MlRGVFBrOXhCdklzWEx4SVdKazVKM3M2UVE2QU9xbGV2VHE5ZXZkaStmVHRIang3bHd3OC9OR2wvRUVRK2YvenhoOG43S1ZFS2NOTFMwc2pJRlhHbnBLU1FreU9lWktVVWVEZzRPTkN6WjA4U0UvUGkzektaREM4dkwycldyS2tsQkRDRnpNeE1ldmJzeWRkZmYwMzc5dTJaTjI4ZUNRa0p6SnMzVDFSdXhJZ1JvbVc1WE03TGx5L3pGVVJkdVhLRnYvNzZTMnQ5Y0hBd01URXhLckZvUmtZR2t5ZFA1dmx6WVhKaXo1NDlSZVZkWFYzWnNXT0hTWi9OeTh1TC92MzdzM2J0V3JadDIwYi8vdjN6M1NjcUtvcUhEeC95NmFlZnF0YkpaREpHamh5cCt2NHRMQ3l3c2JFaE9Ua1pkM2QzWEZ4Y3NMZTN4ODdPRGdjSEI1RndDT0Nycjc0aUtTbUozMy8vSFQ4L1AxYXZYczNpeFl1cFhkdjB5UW11cnE3Y3YzK2ZKVXVXTUg3OGVKMWxhdFdxUllzV0xmRHo4Nk5idDI2NHVibnBMUGVtb3Y0YzFiemVTNVlzS2VwUEJBWUdNblhxVkh4OGZQaisrKytaT0hFaTQ4ZVBaOTY4ZVhwRk9GOTk5WlhxdmEydExlN3U3bmg3ZTFPeFlrVVNFeE01ZHV3WWE5YXNFZTFqWm1hR2k0c0w3dTd1bENwVmlvaUlDTkYxbDVHUndjR0RCL0h5OGlJakk0TnIxNjRaOVZucjE2K1BtVDRYRkRXT0hUdkdraVZMYU5La0NXWEtsR0hkdW5VNE96dlRvWU54TVFDcG42NkJzZjMwN2R2emZtZWJpcTdmbUcvdzczYVJBT2ZvVWVGdjFhcUMyNjhtbXpmbnZkY24ySDc0VUhnWlEzN25UV2FtSUZyU0p5cGZzTUM0NHhTQXJLd3N4bzBiUjN4OFBMLzg4Z3YyQlhCOE1pWDJWQng5dGRUVVZJWVBINDZqb3lNTEZpejRSenJtU1VnWVFoTGdxQ0ZEUnQ5eWVkYVNHZklzamorL21lOStOK0tmc0Nya09OOVV5ZnRoWkdOdWlhT0ZEZEZvQzNCYWVGYWpqYmZZa212cms3LzBpblVLaTduTWpGWjZCRGpsN1QyWlVMTWJ6bFoyVEx1MWszc3ZJMDJ1M3ovaUNtR3BzVHhLamlaSGNtUFE0a0hTYzI0bFBGV0pjSlR1TndDWDQwTEpVY2hWNHExMkpldXlQK0tLbHZOSFhaZXllTnZrZFo2ZnBzYnlLTVc0V1ZDbWtpblB4amQ0UDMzTHhWUGRxUlNiSHA4dWx1TVVGM2JtMnJPdkMrcUFFeGovbUIxUC96Wlk1cE95emFqdld0NmtlbmMrdldCMDJYK1NBS2VFVFY1dzQrVnJjc0pTVDlNR2dxaXNNRmlaaXgrVG1Ua0ZFK0I4b3VaK2t5SFA0cS9ZZTNvRk9DQ2tJNnp2V2w1MTNTZGxwV0Z2WVUxR2psaHdrMW5JVkY4U0VrV0pyUHczeVA5cUJYRi9DWTRpRXY5NUZIRi9vWGh4R3JQbXI2a3ZZWldYOWsrWmdnb0FtUm15T3N0Um5IOFhNcUlnSlFUNWxZOHhhN0FGck55MTYzbUZIRGx5aEV1WExoWC9nWTRlaFhIamhFQ2gra3p1R1RPMHk0NGVMUVFjSXlMZzQ0L2g0a1ZoL1VjZlFibHk4UFBQc0c4ZnRHOFB1M2FCZWlDOWVYTVlNVUlJbXVYa3dHZWZDWmJWeXJRSzMzOFBKM01uSWJSdURkZXZDek1Jdi9oQ21HMm1LYlRvM2gzYXRoV3NyeDg4Z0pVcndjaUJTVTFLbGl6Sk8rKzhnNU9URTY2dXJyaTR1REI1OG1UNjl1M0x3SUVEdFFMT0owK2VaTU9HRFZxenBIVmhhV25KSVdXS0xqVldyRmpCbmoxNzlOYWhPWmlwcjF5dlhyM28zTG16eUFYaXdJRURMRjI2bENOSGptQnVicTV6UDMwY1BIaVFnSUFBV3Jac1NYeDhQSnMzYjZadTNib0diYVEzYjk1czBBRWlNaktTNzc3N2pna1RKdWgxRUZLaURCWWVPSEFBYTJ0cm5RS2NwS1FrVHAwNlJjT0dEUTMrRDhxV0xVdjEzSm1LaDNNRDVpZFBucVJreVpJRUJnWVNtRHNqdFh6NTh0U29VWU93c0RDQ2c0T3BWcTBhZm43YW9tMXZiMis5cmlCRlFrSkNYbUQvZ3crRW1acnFXRnZEeTVld2Y3OWdxVjZxVkY1Zy94V0lSaVpNbUtCWEdLRGt5eSsvTkxoZCtmK1N5V1NNR3plTzVPUms5dXpaZzQyTmpXajIrL1Buei9ueHh4K3BVcVVLczJmUFp1blNwZno2NjY5VXFGQkJwK1BSMTE5L1RYcDZPa2VPSE1IR3hvWnZ2LzFXNzdtUjM3WDNLaW5JOVZZVVhMMTZsVFZyMWpCaHdnUzh2YjJKelowSi92ZmZmMU8xYWxYVk1vQ1Bqdy9CNmtKTG9HUEhqdnp4eHg4RUJRV3BiT2RCR1BpclZxMmFhSEJlb1ZDb2xrMjlIMmx5OSs1ZFpzNmNpVXdtWThtU0pYcFQvcTFZc1lMYnQyK0wzRHZVS2NyN1FWSGYvM3IzN3MwSEgzeEFXbG9hUzVjdXBWT25UbHJuZzdwd1pmZnUzYXhjdVZKMVBzZkZ4ZEc3ZCtGU2FlZEgyYkpsbVRScEVwTW5UMmJhdEduTW5qMmJkZXZXNlN3N2VQQmcyclJwbzFOWXBtdlFPVG82bXNXTEYrUHQ3YTBscnVyZXZUc0hEeDVrNmRLbDFLcFZDMWRYVjYzOWpTRTdPNXNQUC95UWJ0MjY0ZURnZ0lPREEvYjI5bnJkaDM3KytXZWRJcXRUcDA1eDZ0UXBuZnRzMmJKRmExMStBcHlVbEJRZVBYb2tXdGVnUVFNdVhicUVyYTB0dHpWU1g1Z2lpdEIxdjF1MmJCbisvdjQ2dDYxZnYxNGszSmt3WVFKQlFjS2sxTDQ2QmxjM2JOaWc2aGNsSmliU3BrMGIycmR2ajVlWEY1NmVubnBUL0pqQzlldlhTVXRMbzFhdFd1VGs1SER4NGtXZEtYdzZkKzRzV3Q2NmRTdTdkdTFpK2ZMbEJoMHprcE9UZFFwd0FnSUNjSEZ4b1ZHalJxU2xwVEYxNmxRZVAzN01raVZMS0ZreXoxMys0c1dMTEZxMHFNQnBoWHIwNkVGb2FHaSs5d2tsaHc0ZFFxRlFNRzNhTk5XNlZhdFdzV0hEQnN6TXpMQzJ0c2JjM0p5b3FDajY5Ky9QOTk5L2J6Qk5XRnBhR3FHaG9TcmhRMUJRRUM0dUxnVjJ5R25TcEFtZE9uWGk0TUdEdlBYV1d6UnIxa3puNzVvS0ZTcGdiMi9QOWV2WGRkWlRYRUxDd3FMK0hDMWZ2cnlXZzgrNmRldFU2WjBDQWdKWXRHZ1JwVXVYNXFlZmZzTFYxWlZwMDZZeFpjb1V2dnZ1T3laUG5xejN1VDk0OEdCNjlPaGhNRVhYd29VTGNYUjB4TVhGQlJjWEY0Tk9hbnYyN0NFK1BoNkFjZVBHR2YxNWxmMXlmU2dVQ2padTNNaVdMVnRvM0xneDA2Wk53OXpjWEhWUGYvSGlCZi83My8vMHRrM3FwNzhtOUltbzMrRGY3VUJlT3EvSXlMeS82dTQwZCs4S1FoaWwrNUNaR1l3YXBWM1BqaDFDR2l0RFZLK2VKN3d4eHBIbW5KRVRyVy9mQm5OeklYVVhDQzVOdzRjTEtjN216emV1RGpWV3JWckZuVHQzQ2l5K01TWDJWRng5TlRzN095WlBuc3czMzN6RDh1WExqUmFkUzBqOFUzaERud1N2aC9lOWExUEdMaS9vL21kVUVNbEdEdHlmZUg0TGJ4dG5ldm8wSlNFemxlbTNkL0FrUmR2YXJyU3RHMTlYRnY4QUMwMk9ZbjlFQVJXclJ2Q3VWdzNjclJ4MGJ2dXhYaitWYThYa1dqMlllR01yWWFrdlRENkdLZW1ZREdFdU0vdlhpWGh5RkhMbUJlL2p4N3A5S1d2dndkWW5mNmsrNDh1c1ZLN0doZExZWFZEc2xyWjFvNzVyQmE3SGkzK0FkeXdsRGppZWlycFRyRzFXSUxpMG1Ndk1rTC9oMW5lYTJHcWtuMHJQeVNyd09mVXlLNDNnbHdiU091U1dlUlBvZnRiWDZMSjdXbzVXdlo4VHRJY3JjVVdUenN4SDdmNFptNUZzb0dUeDRhWnhyM3VSV1VnQmpwbUdBS2NBampPdHZHcFMwU0V2MEhneUtpaGZoNkQwbkN4K3ZuK1kyWFY3Y3o3bVBpdENqcEdhblVGSlcvRU1yb0tteEpLUUtCWXNISkhWWG96aTFwZFFaNVVrd3ZtUG80ajdDOFd0TDVIVlhnNFd1dnVoeFk2RkU4ak1RWkVET1drZ3p3Q3ozQ0NpbFR1eXVtdFFYT2toYkUrNGd2eFNKOHdhN2dEYnNvYnJMU2FpbzZOWnVYSWxyVnUzSmlBZ29QZ09kT3NXOU9vbFdDVTNhZ1E3ZHdxMjBJYllzZ1crK3c3aWNvVk1IM3dBYTljS3dweklTR0gyMjZsVFFpNzJkZXVFWUp1U21UT0ZRRmRFaEdDcG5ad3NCUExHajgrYkFlZmpJNVE1ZkZnSTlxV2tDRE1Nang4WDZsVEgxeGNhTnhhc3dMLzdUbGlucTcvYXY3L1FiajNiWmNEUW9VTzExbHRiV3hzMTIvTjFvbEFvOUxiUjFMWmZ2WHFWWmN1V1VhSkVDVWFPSEVseWNqSmZmLzAxTTJiTVlNbVNKWlFwVTBibmZvNjV3ZGhqeDQ2eHdNRE1QbjBPRUdQR2pORWFtSHoyN0JtTkd6ZFd6YzVXenE2M3NiSGh3SUVEWkdSa2NQNzhlYzZmUDYvM2VMMTc5MVlKY0JZdHlrdWptcHljTEZydTNyMDdOV3JVNE9EQmd3RGN1M2VQZXpwbU9EWnUzRmdJN0UrZnJpMVFXNzVjZUdrT0ZPazZIOVVEdWVwczM1NlhKazV0UnJ1S29VT0ZheWd6RXpac0VCeXBsSmJvQlIzYzlQU0VzV01ObDhrVlRTaUZBYm9JQ1FuQno4K1B3WU1IaXdRWmhyQ3dzR0R5NU1sTW1USkY1TGdTRXhPakdoU2FQSGt5NXVibWZQUE5Oeng2OUlocDA2WXhjK1pNTGVjajVhei8rUGg0bFR0RFljVWV4VTFCcjdmQ29oU3htSm1aa1oyZHpiVnIxNWl1TWNOYmZTRHgrUEhqZktlOHYyb3dlL1pzMGJLTmpRM3IxcTJqWDc5K3FuVWJOMjVrNDhhTmdPQk1zWFRwVXAxMTZYSlFVWW9JYzNKeThQUHpZOE9HRFpRcFU0WXBVNmJvZFVyWXNXTUgxNjVkWStMRWlmajQrS2p1SVRZMk5pbzNncUs4SHhUMS9VODVxejh4TVpHbFM1ZFNzMlpOMVFDMHBnRGpkZEs0Y1dQNjlPbkQyYk5uY1hWMXBVeVpNb1NIbStha3JUbXpPU01qZytuVHA1T2Ftc3FzV2JPMDB2aFlXVmt4WnN3WWZ2amhCNlpPbllxdnI2L09BZUUvL3hUY3VKVkNzaHMzYnBDWW1JaUZoUVV0V3dvcDRiMjh2S2lzYTdhOER2YnUzU3RhenN6TXBGT25UbHFwRVFHdVhidkd1SEhqOUxyN2hJYUdpdEtJaFlXRmNlSENCZFhuMHpjZ3Jpc0YxYXNVRWM2YU5ZdWpSNCt5ZXZWcU5tM2FKUHJlZS9mdVRmLysvZW5TcFl0cVhhVktsUXJuVUtHRDgrZlA0K1RrUkpreVpiaHg0d2JKeWNuNWlrTnUzNzdOcGsyYktGbXlKRGs1T1ZvdUpRRE96czU2eFh6cDZlbWNPSEdDYnQyNjhmTGxTNlpPblVwSVNBamp4NDhYaVc4aUlpSllzV0lGYmRxMDRjTVBQeVF1dDQvczRPQ2dPczl6Y25KbzM3NTl2cC96NUVuOWp2aksvM2x5Y2pMNzl1MmpYYnQydlAzMjI2cnQzdDdlT0RnVTdMZFdjSEF3Y3JsY0pYd09DZ3FpYWRPbUJzVWMrVEYwNkZBdVhickUyclZyS1ZteXBKWmJrVHFhYmxKSzNrUUJqdVp6VklsU2RLTjhucVdtcHJKNjlXb09IVHBFczJiTm1EQmhBcmEyZ3F2MlcyKzl4WTgvL3NpTUdUUDQ0WWNmNk5LbEM1OTk5cG1XUzVTam82TkI0UXVRYnlwQUpZbUppV3pidG8zcTFhc3pZY0lFby9iWnVYTW5CdzRjTU5pblNreE1aUEhpeGZ6MTExKzBiZHVXUG4zNnNHUEhEdnIyN2N2RWlSTlpzR0FCR3pkdUpDZ29pRkdqUnVIcDZhbFZoOVJQMTRPeC9YUjFnYng2KzdPelZmMTRGWk1td2R5NXd2dUpFL1hYKzRiK2JnZTBVMFlsSjJ2L3o1WXR5M3N2bDhOcEhSUEIxTjNjOUtXR1VrLzlxYS9NZ0FGNW9xT0JBNFhYdG0xNWJrREhqd3N4RTNXM29XclZ4TUlzRHcvaGY2Zmorc2lQb0tBZy9QMzk2ZEdqaDlGOUczVk1pVDBWVlY5Tkh4VXJWcVJidDI3NCtmbngvdnZ2VTAvelBKS1ErQWNqQ1hCeWNiYTBZMkRGVnFwbEJaZ3Npdm5qOFRtc3pDdzUraXlReUxSNHJlME9GalpNcXRVZE80dThHMUNtUEp2Rjl3NFZtOGhCQnZRb2s1ZDdPMU9lTFJwUTNobDJnVS9MdDFTMWIxcnRub3kvOFVlaFhTTU1VY0hlQ3k4Yko3eHNuUEd5ZGhiKzVpNmZqN25IOGdkSHRmWXBiKy9KVjFYRUFkcHhnZHF6UzE0MVA5VVh6K2haZFBjQVVUcWNqRkt6TTVoN1p3L2ZWUG1RczlIaW1XUUJVYmRVQWh5QXpxWGZFZ2x3U3RxNjBNZ3RMMzkydGlLSFA2TU5wMFlyS3Y2SllpZ0hDM0dlNFlLNjMwaVlUbG43UEJWOVpGcWNnWkxGaDVlTitJZHJZZTVsRmpKelVUcXpMSG0ybGp0VmZ0aFpXRE93d251cVpWT2VMWGNTd3hrYnVJV1FwT2VxZFpvQ284VFg1RFFrSWFFUG1Yc3JxUDBMaWx2ZmdzZDd5TXI4RHh5cXZ6R3BmU1NLbVp3VVNMNkxJbndMaXRoVHlHb3ZSK1plakRQUzhrVUdscTZRbVN1S3o0d0RtN3pBdWN5dEJUVFloQ0p3c0NET1NRbEJmcUVkc2lxVGtaWHVLNGgzWGhFS2hRSmZYMThzTEN3WU5teFk4UWx3d3NLRVBPMUp1Yy9IdERUaHBVbHdjTjdNckRadFFITm0xSWtUdWdORjRlSFFycDNnbExOamh6RHp6TUVCVnEwU2p0bTNyeENVL09JTFFjQURRbER2d0FFaEFQWHBwL0QzMzhJTXVaZ1lhTmxTS0tlMCtnYW9XMWVZUmVlajMwbnUzNFN1ZEZicDZlbUVoSVNJdHQyOGVST1pUS1lLVkt1ak9UTmN5YlZyMTVnMmJSbzJOamJNbkRrVFIwZEhIQjBkVlM0SFk4ZU81YWVmZmxMTjVqWEU5dTNiUmN1UmtaR01IRG1TOGVQSGF3a25kRGsxcEtlbjgrelpNL2J1M2FzYStGVE9yaDgxYWhTN2R1MmlaOCtlREJreWhENTkrdENqUnc4KytlUVR2djMyV3lwVXFNQ29VYVA0OU5OUHRRS0NuVHQzWnVEQWdhSjF5dFFSeWNuSkhEcDBpSll0V3pKcDBpU3RObjMwMFVkRk1vUGZJT3FCWWwzVys1NmV3Z3pTN2R1MUEvczJOdHJsamNITlRYQzJNb0w2OWV1alVDaFl1WElsN3U3dW92K2R2YjA5Zm41K05HN2NtRXFWOG42dit2bjVjZWZPSFVhUEhxMzEvMUR1cHo3SUVoSVN3dFNwVTBsSlNXSGV2SGtxdHdKcmEydG16NTdOcUZHam1EaHhJa09IRHFWYnQyNmlnVUV6TXpPbVRadFcvUCtuSXFBb3J6ZFRDQW9LWXVMRWlaaVptVEZ2M2p3cVY2NU01Y3FWT1g3OE9BY09IR0RObWpYczNMbFRLMUN1SFBRTkR3L0h4Y1ZGTmNDYm1abEpZbUtpYURBdEp5ZEg1WVl5ZVBCZ3VuZnZyaHFZdjNIakJvQktrQVBDWUxPNlNBZUU5SDNLT2lJakk1a3hZd2Fob2FFQVBINzgyR0RhS1NXYTRxQ0pFeWVLSEhHSzYzNVEyUHVmTVVSRlJhbitCd2tKQ1VCZStoUDExRC9GemNDQkErblRwdzkyZG5aa1ptWnFPVUFvQ1FnSTBObVhVUmVRWkdkbk0zUG1UQjQ4ZU1Dd1ljUDB1cnZVcVZPSElVT0c4T3V2dnpKaHdnUm16WnFsTmRON3JuSmdNUmVsazR1TmpZMUtnRk1ZWkRJWjN0N2VPbWVZVzF0YjQrM3RyZmY4Mkx0M3I4cnBBUVRSZ1ZKNHNHZlBIbng5alo5TVpRcEtVWkk2RVJFUmVyYzkwUmpjZEhSMFZIMWVGeGNYbFloQWlaMmRYYkdtRDFJb0ZGeTRjSUdhTldzaWs4azRmLzQ4TXBsTXA4aEpTWGg0T0RObXpDQTdPNXV3c0RDOTUrZWdRWU5Fb2tGMUFnSUNTRTFOcFdQSGpvd2VQWnBuejU2Ums1UERuRGx6OUpaWFA5ZlY3enRtWm1ZNnhkNzVjZjc4ZVc3ZnZpMXk3MW0vZmowWkdSbDgvdm5ub3U5ZDA3bEluU2xUcHVoY3I3d09nNEtDY0hCd29FNmRPa1JHUmhJZkg2ODNEYWl4Mk5uWk1YSGlSRnhkWFNsZHVyUlJvckhEaHc5VHNtVEpJaGR3RlJXNm5xTzZPSDM2TlB2Mzd5Y3VMbzZlUFh2aTUrZW5Nd1hzaHg5K1NGUlVGUDcrL2h3OWVwU1JJMGNXbStobzZkS2xwS1NrTUhEZ1FJTnVVT29vcjN0OUFwd3paODd3ODg4L2s1U1VwQklsbmpsemhnMGJOcENRa01EWFgzL04rUEhqcVZpeEl1dlhyMmZJa0NIMDdkdVg3dDI3YS9VMXBINjZEa3pvcDZ0UVQ2Zjg4aVdvTzVCRVJzS1NKY0o3SHg4d2tLYnpIL0c3M2NJQ2xHNTZVVkY1amtOaFlZSUFKai9VenhrOUFuRVIrc28wYmFydCttUEtzVUVRamVseUlEYUM5ZXZYWTJscHFkT2hMajlNaVQwVlpWL05FSDM2OU1IZjM1OTE2OWJwRmU1TFNQd1RrUVE0dVh4UnFZMW80UDd5aXhDZElocERLSUQxb2RvL1lrQndkaGxkb3dzbGJjVVdYT3RDL3lTOEFJNHp4dExFdllySzFTY2hNNVdIeWM5cDZKWm5NNzg3N0NLbGJGMVVLYkhjclIyWlV2dGpKZ1QrUVdwT3BzbkhjN0cwdzFNcHFMRVcvbnBZaTJjVkxIcnJNNzM3TzF0cEIrZ0FiTTJ0cU9wWVV1ZTIxNGxtbTZ6TjlYZjhvdElUbVhIYlQyc0EvMnJjSStJelUzQzFFaDVLRFZ3clVON2VrOGNwTVFEMDlHbUttVnFROGErWWV5Ums1cDl2L0wrS3RnREhzTlBJdjVIRzdwWDUyS2VKYW5uU2pXMWtLNG8zVlZGRkJ5L1JkLzlVaHdQWXE2Q1NnOWpTdWpEM1Z4dU42em1qQUc0ei9jdTlnNHZhZmUzeWk0YzhNK0hab2k2K0FYRFZFT0RFWmI0ZXB5RUpDVVBJM0ZzaGEzRWF4ZVBseUlOR1FlcGpRWmdoOGUvSDNCN3N5aVB6Nm9CWmk5Tmc0WmovUHNXTnVnQW5LMTRrd0FHUWVYNklyTkZ1NU5mK0Ixa0prQm1MSXVoN0ZFOVdJYXM2SFpsbkc2RGdzMENOeGQvZm4rdlhyek5wMHFRQ3AxY1FXVEFEL1BDRGVEazZXcGlGcFp3SjdPUWtCTkR5RzVoNisyMUJnR052TDloTjZ4Q0VZRzR1MkZXUEdTUE1FbXplWEJEZktGRUtRSjQrRllLVTE2NEp5L2IyY1BDZ0VKeFRzbXlaRUV6YnZWc0kvdlh1TFJ6Ly9mZmh6Sm04Y2w1ZWViYlNaODdBL2Z2Qyt5RkRESCtlWEJZdFdpUWFFRk9pRkgyb1krcU1jN2xjcm5OVzc5T25Ud0g5TTM1MW9TOEFwYzhKUmxkNVhRS2NFeWRPc0hEaFFxeXNySmd6Wnc0VktsUlFiWHY3N2JjWk4yNGM4K2JOWThTSUVVeVlNRUhrVnFJTHpkbTdMMSsrQklTQkdNMXR1Z2dLQ2xJSlBkemMzRVN6Ni9mczJVTmFXaG85ZS9Za0l5T0RoSVFFS2xTb2dMbTVPUzlldktCSmt5YVltNXVUbnA2dU5VQm9hV21wOS9nN2R1d2dQVDJkZnYzNjZSeGt5TW5KVWJsbjBMU3BZTXVlbUNnRTJFR1k1Zm5lZThKc1J2WHZYZGRnYXB3T2NmcVJJeENrTnJGQ28rMHFCZzRVQXZzUEhzRE5tM2xCZGgzaUZnRHltN2wrNzU3K01ycmNvbVF5RWhJUzJMTm5EMjV1YmpwZFM1UUVCZ2F5ZHUxYVNwY3ViVEJGajNBb0JidDM3K2EzMzM3RDF0YVdCUXNXVUxWcVZWRVpaMmRuRmk5ZXpPVEprMW14WWdWbno1N2xxNisrd3QzZFhaVHlTSE5tOWRkZmYwMm5UcDNvMUttVHdUYThLb3J5ZW91TGkxT0pXdFRSTlNoOTd0dzU1czJiaDcyOVBmUG16Uk1kRndRaFRQUG16YmwrL1RwVHBreGh6NTQ5SWllRjFOUlVKazZjaUxPek04dHlCNkVXTFZwRVlHQWc4K2JObzN4dU9nQnpjM09SY01qWjJWbTFyR3lyK3NDZmk0dUwzblhLOTA1T1R2VHAwNGR0MjdacENWeEF1RDZIREJsQzgrYk4rZUxOaXRVNUFBQWdBRWxFUVZTTEw3UzI2eEs2Rk5uOVFJUEMzditNUWRmZ3Z6NXhRVkdUbFpVbGNueFEzbWV0ckt4MFBoL2J0bTFMMTY1ZCtmYmJiL1hXbVptWnlheFpzN2gwNlJLZE8zZFdEYmpxNDVOUFBpRXVMbzVkdTNieHpUZmZNSG55Wk5FZ3VMSWRBUUVCekpzM2o1OSsra2xuNmpwajBkVS9VS2JVMHJmdHdZTUhQSGp3UUxTK1E0Y09mUFhWVnlvQldjK2VQZW5mdnovZHVuVURCTGVVZXZYcUVSOGZqN1cxdFpab1VhRlFFQkVSVVNCM0xFMVJrckhiZEtGTFJGRGMzTDE3bDdpNE9HcldyQWtJL1o0S0ZTcm9GSGFDME1jYU8zWXN5Y25KVktsU0JWOWZYMUhacUtnb2xkdVFQbGVhbkp3YzFmM0cyOXViUVlNR29WQW9tRFZyRnIvODhndWxTNWNHaExTWUF3WU00SWNmZnFCRml6elhWODFVVkRLWlRNc3hLVDhPSHo1TVVGQVFwVXFWWXVIQ2hZQndEWjQ3ZDQ1V3JZU0p3MHEzSFhOemMzcjA2RUh6NXMwWlBudzR3NFlObzBtVEpzVEd4akoyN0ZoR2pCaEJ2WHIxaUk2T1p2ejQ4WXdlUFZyMWZZTFE5MUwyb1lLQ2dyQzJ0aTdVZGFORWM0RDI0Y09IZUhoNDZMd2ZLaDFqZkh4OFZNK1o0cVlvbjZQcW1KdWJrNXljeklnUkkramN1VE1kTzNiVVdjN0p5UWtuSnlkT25EakIzcjE3Ulk1R0lQVGxOZnZ6NDhlUE4xbWtFeEFRd05telo2bFdyUnBlWGw0NjNhQ1U3VkgvMzJSbloyTnVicTdsaEhUdjNqM1dyMS9QMWF0WDhmSHhZZmJzMlNyWHlYZmZmWmRCZ3dheGNlTkdQdmpnQTZwV3Jjb25uM3hDZ3dZTldMUm9FYi85OWh0K2ZuNTg5TkZIZE9qUUFZL2NORWhTUDEwSEp2YlRBZkdFbWxXclFOM3RhTm8wU0UzTmU1K2ZNOGtiK0x0ZFJLVktRcm9wRUR2L1RKOE9XYm11OWVQSGc3b0w0WHZ2NWJuaDZCSnQvZkNEK0x6UWw0THF5aFhCUWZnMTgrVEpFMjdjdUVIcjFxMUYvV2RqTVRiMlZOUjlOVU00T3p2VHNtVkxBZ0lDQ0FrSktaQ3JqNFRFbTRna3dBRWF1VldpaFdjMTFiSUMyUHBFT3dkc1lSaFd1UzMxWE1xSjFsMThFY0xSWjlvZHZxSkNCbnhjTm04UVBpRHFsaWhGakpLVkQ0N2paZTFNSFJmQmJyK3NuUWRqYW5SbGR0QnVrUU9LREhDMnNzZkxXdWxlNDVUblhtUHRqS2VOazFhNkZsTnhzZFRUT2ZtWG9NdFJKa2NoNTJEa05mcm5PaEhKZ0FFVldqSGp0aCtsYkYxcDVWVlRWTDQ0MDVYOUc3QzNFSGNrazdMZmpCUlJyNUlTTnM0cWNWaW1QTHZZeFRjQXpUMnFpWmJ6UzkxVkhEaGIydUZoblRmWUsxY29DRTJPTnJDSFlUUUZkV2ttaWhJcjJIdlJ2bFRlREI0RnNLMlF6eGIxendjUTk1cFNmVWxJNUl1Rkk3TEs0NUZWSHYrNld5THhYOGRTTFNDUnJXZUd1RXNUekJvZlFIN2pDMGpPZFNwTXZvdmlXaDhVTm1VRUVZNUhXMlR1TFl2RnpTa3lNcEpmZi8yVlZxMWE4ZDU3N3hXOElrMEw1aGNhSXRSMjdmS0NYWjZlY1BTb2NiTzJaczhXWnNOOTh3MlVLWk0zcTA4ZG1Vd0k1clZySjZTZ0dqbFNIT2hTRWhPVFp4L3Q1Z2IrL2tMQVZCMXpjOEU5NS9QUFFlbU8wS1VMN044UHVRTVJnQkJNVlFieTFxM0xLMnRrSU8rOTk5NVREUjZEa0JybTBxVkxORzdjbUlZTkd4cFZoejV5Y25JTXBpVXh0RTBYbjMvK09YMzY5QUh5MG1DTUdqV0tEaDA2cU1wczNMaVJvMGVQaW1aQjc5eTVrelZyMW9qcXlzcktZdlhxMWV6YnR3OFhGeGRtelpxbENwN0h4Y1ZoYm02T3M3TXpyVnUzeHRyYW1ybHo1ekpwMGlTNmR1M0s0TUdEOVE1ODZSdk1tanAxcWxHZjhlTEZpMXJwUWV6czdNakl5R0RQbmoxMDdkb1ZkM2QzQWdNREFhaGF0U29aR1JuRXg4ZXJCdkhUMHRMMHRrK1RyS3dzenA4L1QrdldyZlVHK0hKeWN2Sm0xclp2TDd3MmJjb0w3TC96VHQ2TVV2WEEvcGd4UnJVQmpSUkFldm5nQTJGUVlkQWdJZWlka2l0cWRYeDFJc2NmZnZpQkowK2VzSGp4WXNxVUthTnprT3JKa3lmTW1ERURaMmRuNXM2ZEt4SnlyRjY5R2o4L1A5Vnl2Mzc5Nk5xMUt6dDI3S0JzMmJKTW5UcFY3OHhzSnljbmZIMTlXYmx5SlFjUEh1VEZpeGZNbURHRHFLZ29WUmxORWNDREJ3OTRvWGtQZkEwVXgvVjI1Y29WcnFpbkhjamw5OTkvVjcxWEtCUnMyYktGVFpzMlViWnNXV2JQbmsySkVpVkU1V05pWXJoOSt6Wno1c3dSaVpuVTYvanh4eDlWQTdkS2hnNGR5cmh4NHhnNWNpUS8vdmlqNnZNVUpYWjJkaXhZc0VEbDBxSExaZVBVcVZPa3BxYlN0bTNiUXJ0d21Idy8wS0N3OXo5alVFOXZ0SHYzYmxhdVhLazY3K1BpNGdyc3JHTU1TNVlzRVFsSEZ5OWVETURJa1NQMTd1UHY3NCsvdjcvT2JkdTNiMmZHakJuY3VYT0hObTNhNkUxM3BzbVhYMzZKdmIwOW16WnRZdmp3NFh6ODhjZjA3ZHRYZEs5UkNsTkRRME1wWDc2ODZOeDQ5dXdaMTVRRGlRWlFEaGdYQlIwNmRNRFcxbFlrRHJXMnRoWU5PSWVHaHZMbGwxOHlldlJvcmRTTWp4OC9adWpRb2ZUczJaTmh3NGFaZEd4ZDRxaGx5NWJoNysrdmM1c2hKNVVWSzFaZ28rYm1vRXY4OWVEQkE3Mno2QnMzYnF4SzNXWXNOV3JVRUxWVC9SNm5TVnhjSENOR2pLQlVxVklzWGJxVVpjdVdNV0xFQ0NaUG5reTVjdVU0YytZTVM1Y3V4Y2ZIaCtuVHArc2RzQXdJQ09EWnMyZXE1Wll0Vy9Md29aQ3kzY3pNVENVQ3VIVHBFbVptWnRTdlg3OUlVeC91MmJPSGxTdFhVcXBVS1h4OWZVVWloU2xUcG5EaHdnWFJ0ZTd0N2MzdnYvK3Vhb083dXpzK1BqNnFGRmdlSGg3NCtQaW90bnQ2ZW9yRWt1cnBvZHEyYld0UVlKc2Z4NDRkRTdseEtZVkhDb1dDdVhQbmtwR1J3Y3laTTZsWXNhSm92NTA3ZDVLU2tzS251dEw3RkJORjlSelY1SjEzM3FGOSsvYXFBVzFEam5iWjJkblVxbFZMNTNmKzJXZWZpWDRUNnJyZWRMbFlLYkcydHNiTHk0dkZpeGZqNXViR3ZYdjNEQW8yZS9mdXpSQzEzMDlaV1ZsYWd0TXRXN2F3WWNNR3JLeXM2Tk9uRDZWS2xTSWlJa0xscWdWQ21yK2VQWHNTRmhZbUV2c01IanlZbUpnWU5tL2VyRW9QcHkrOXFYb2JwSDY2a2NqbDR0LzlpeGNMNlo2VTdpUHE5L3NoUThTL2xaWGlramY4ZDd0UjNMd3AvTFd6RTJJUjZxajNjM1gxNVJZdUZMZFhuVUtrNU5NaU9WbjR6cFI5Z2ttVGhQUmNTNWFJUlZQNWNQYnNXWUFDT1pZWkczdUtpNHNydHI2YVBwbzNiMDVBUUFCLy9mV1hKTUNSK05md254Zmd5SUF2S29zVnhPZGk3cXJjUjRxQ0FSVmEwYlpFSGRHNnlMUjRmcjZ2UFd1aUtHbnRYWnZLRGtMblVJR0NZODl2OG5uRjFscmxjaFJ5NWdmNzQ5dmdVN3h6MDdmVWR5M1BGNVhhc0Nya09POTYxZUNUc3Mzd3NuYkNzcEFDRzExa3lMT0lUbjlKZEhvaUljblA4OS9oWDhqaHlPdDBMOU5ZSlI2cDcxcWVCcTdsNlZpcUFlYXl2Tm5EMStJZjhUQTVTbDgxcjRROUxVMjBRU3htRWpKVEdYUnhoV3BaMHdFbktldS9sNExLeGp3dnIvcXJTRkZrSnBQeGpxYzQ4TnFtUkcyMlB2bXIyTkxyNmFLR2MyblJjbGpxQ3pJTDRGcWp4TVpNM0NsUHpUWk5nQ05ITGtwaGRUWTZtRWNwQlJjRUFaU3pGOC91amNsNFdhajZKQ1FrSlA3dHlDeGRWTzZEaXF4NC9WNDJEdFV4YS82bmtENHJaQzVrNWdheDBzTlJoRzJFc0kwb3pLekF2akl5MjdKZ1hRTE03Y0RjRmx5YkMrblhDb0JDb1dEKy9QblkyZGtaSGRRb01NcVpubFdyQ3JQWGpBMXFXRnJDL1BuQ1M1UERoNFdBblV3R0R4OEsrZDhCZnZwSmQxMGVIb0xOOHVMRlF2bDMzaEVDY3NwWmJDQTQ2TXlhQlZPbUNBS2hreWVoVlNzaGtGZFFOSE8zVDU3TVcyKzlwWnJscTFBb09IVG9FQUExYTlha1I0OGVCVDhXd2tDSk1vMlNPbXZXckdIZnZuMDYwMFFCUnJsMXhNY0xUbnFhZzBjdlg3N00xMm5oN3QyNytQcjY4dVRKRXlwV3JNaU1HVE5FZ3dtOWUvZkd4OGRIbFFhbWVmUG1MRjI2bEprelo3SnYzejVPblRwRm56NTk2Tml4bzBvWTBMUnBVNVl2WDQ2M3Q5aUZNREl5a3UrKys0NEpFeVpvQ1pxaW9xSzBCakVDQXdPMVpnQXJQMmV2WHIzNCtPT1BBYmgrL1RvbFM1YkV6YzJOaHc4Zm9sQW84UEh4SVRzN20renNiQzBISEgxWVdscnk2NisvOHV6Wk02Wk9uY3F3WWNOVU05dEJPQ2NVQ29YMmdQdjY5WG52SHp3UVpwd2FlVXdSZm41dzhhSnhaUzBzOGdZUXNyTHlacm5tNTVibDZRbkd1QnhNbVFMUERmOE90N2EyWnRxMGFZd2NPVkxsN3FISjhlUEhNVGMzNTZlZmZ0STZINW8zYjY1eXFWbTVjaVVnREJUT256K2ZraVZMc21IREJ2YnUzYXU2RHRVSkNnb2lQajZlRVNORzBMMTdkOHFXTFl1TmpRM3A2ZWtFQkFSdzZ0U3AvRDlqTGhjdVhCQXRseTVkR2g4Zkh3SUNBdGl5cGVoU1hLOWJ0NjVZcmpjUUJyTDc5Kyt2ZFV4MW9jR2tTWk80ZlBreVRaczJaY0tFQ1RxRlBDZE9uTURWMVpXR0RSdHlTVFBOSUlKbzZzS0ZDM3o1NVpjaXh3UTNOemQ4ZlgwWk0yWU00OGVQWi83OCtWck9SVVdOb1VGaHBhTkZZU2pvL2FDbzduK2hvYUU4ZXZTSXROeHIrODZkTzVpYm0yTnZiMi9VZ0VWeDgvSEhIOU95WlVzZVBYcWtPbCtyVkttaWVtOHFDeGN1NU02ZE8zVHQycFhodzRkcnVTd1k0dE5QUDZWeTVjcjQrdnF5YytkT3FsYXRxbklGU1U1T1ZsM2o2OWV2NTl5NWM2b1VDeUNjOHlkT25NajNHTXBuZFBmdTNmbGFSNnFPdzRjUFU3cDBhZXFxdXdCb3NHTEZDdmJzMldQVVp5cGZ2ankydHJiY3ZIbFRTNEFUbE91K29INE52ZzdLbENtVDcvUDF6ei8vMUNzS1dMNTh1Y2tDSEZOd2MzTmo4dVRKMUtsVEJ5c3JLNlpQbjg3YXRXdjU4c3N2S1ZldUhJOGVQYUpmdjM3MDc5OWZyMkFtTlRXVmRldldZV2RuUjJxcWRoeE4xN21nNjE1Y0VCUUtCYXRYcjJiWHJsMVVxbFNKT1hQbTRPNHVua0JidTNadHZMMjl5Y25Kd2MvUGo1OSsra2tybmMvclpPZk9uVHgrL0ZpMXJCVGd5R1F5NXM2ZHkrVEprL251dSs4WU8zWXM3NzRycENpT2pJeGs1ODZkTkd6WWtNYU5HNHZxSzQ3bnNwS2llbzdxd3RYVlZlY3phOTI2ZFNKQnpyTm56eGc4ZUxCT01aeXJxMnUrNlNnTnVWaTV1cnJpNGVHQlhDNW4yclJwcXY2VHJuTllWMXV6c3JLMG5uZHQyclRoMmJObkRCZ3dBRTlQVDVQRVduWHIxbVhod29XMGE5ZU9peGN2aWx5ajlDSDEwOVhJcjU4ZUZTVVdtTVRFQ0dLU3dvcUEzNkRmN2VTS0VRMXk2UkxzM0NuODMrTGpCZGNkSmZvRU9DTkc2SzVyMHlhaERrTmxxcWxOUkQ1d1FCQWVxZE8yTFpRdUxianhLTEcyRnM0WEpSWVdRcW95UFE2TCtyaDkrellBdFdyVk1tay9VMkpQeGRWWE00VHk4eWcvbjRURXY0SC92QUJIQVR4T2ljRXpOMDFTamtMTzFpZm5pcXorWG1XYjBxMk0ySm9zTlNlVHVYZjJrRnFNcVhGc3phMzR0SHllbmZ5VnVGQ2kwL1huaFU3T1RtZCtzRC96NnZYRDBrejRNZktPWjNWMmh3dUJtTksyUlpmWGQvUGpzMFNuSnhLZG5raFVldUlyRVFpODZhVG1aSEl3OGhxZmxHMm1XdmRkMVk2aTFEVUFmend1dW5QejM0cWpoYmhqblpUOTN4UGdLTk9aQWNUbms2NXNVcTN1QnJmUHU3T1hpeTlDU01wS1k4ejF2TmtnRVdsNTlwenRTdFJUaWZlVTlQUnBTZzJuMGl5NmUxQ1VKa205anNnMEhSYWZoYUNadXpqd2V6OHBzbEQxMlZwWWlaWk5kY0I1a2hMTDNaZVJWSGNxUlpZOG15MUY4R3dwcnlIQWVWS0VZbEVKQ1FtSmZ5WHFEamhaK2FRQWxGa2c4eG1BckdSM0ZLRkxVSVQvRGxscXp5cDVKaVRkUVpGMFIyUEhSY2hhWGdJNy9aYmsrdGl4WXdkQlFVSE1uRGtUSnllbi9IY3doQzdSNnkrL2lKZmZldzkyN1JKbXNSV0VTcFdFQU5HalIzbE9PTGEyMEtLRmtQTmRPVXNPaEtCVG1USkNRRXB0Uml4RGhrQy9mcnJiY09JRWZQdXRFTmc3ZUJET240Zmh3NFZ0dnI3Q3k4SkNIRVF6QnMyMFRNT0hpd0o1Rnk5ZVZNM2dURXBLWXR1MmJmVHUzZHVrUUpPU25Kd2NGQXFGYXZheE9tYTVhYmwwYlRPV1I0OGVBV2dOK0lhRmhWR3lwUDZVdlJzM2JtVExsaTBvRkFxNmRPbkNzR0hEakJxNHFWU3BFcXRXcldMdDJyWHMzNytmMWF0WEk1ZkwrZVNUVDRpSmlWR2xmZElVWlNRbEpRSENnSmJtTmx0Yld4SVRFM0YwZEZSOXgvUG56eWNoSVVIcitMR3hzYlJ1M1ZvMUNIM3UzRG1hTkJGY1h1L2Z2NCtabVJubHk1ZFhEVnhyNXBwLytmS2xhRUJJc3gwT0RnN2N2bjJicVZPbnNtelpNdFVBaXpMZGlpaXdmL3MycUlzOWpoMkQycldGbVp6cTZMb1cxYTNNQVhLZGZJd21JUUZjWE1RQitQeFNramc1R1RlejFOZFhaMkJmVjZxMC8vM3ZmeVFtSm5MczJER1ZLOERmZi8vTnc0Y1BLVnUyTE4yN2QrZisvZnZjVjdwdEFUWTJOcno3N3J2VXFTTk1TbElLY0FES2xSTmNnck96czhsUzJzYm5vbEFvMkxWckY3Lzk5aHRPVGs2ODlkWmJsQzBydVBiV3J5KzRUQVlIQitmLytkU1lNbVdLYUZrNTZ6czVPVmx2YW9hQ1VCelhteElYRnhlZERrVHFYTDE2bFVHREJ0RzNiMSs5OTdGang0N1J1blZyMVgxSm5WMjdkckZyMXk1YXQyNU4yYkpsVVNnVW9ucDI3TmhCbHk1ZDhQUHpZOVdxVlZwdUlXRmhZYXhjdVpKNzkrN2xPOHZkRUk2T2psU3NXSkhKa3llcjFsMjRjSUVOR3paZ2JXMk5yNit2WGxlYVRaczJhZDBuaS9KK1VKVDN2OU9uVDR1Y1J3NGVQTWpCZ3dmeDhmRmhWTzZNOGFpb0tOVjlVSG12Vko2ejZxNFR4VUhGaWhXcFdMR2lsb3VMajQrUFNkZU5ja0I1OU9qUlhMaHdBWHQ3ZXkzQlNYNjBhZE9HOGVQSHMyN2RPbTdjdUtFYXlBZmhuRlorcHdNR0RHRDkrdlg4K3V1dmZQWFZWd0I4OU5GSGZQVFJSNkw2Qmc4ZVROZXVYVlVwb1FDOTV4UUk5NlZGaXhiUnFWTW5nd0ljUXlRbEpYSGh3Z1h1M3IyTGo0OFBiZHEwb1ZhdFd0eTZkVXVyN0owN2Q1REpaS3A3bmlub0VzTW8renE2dGoxUjc4TnBFQjRlTG5MQVVVZVIrOHo3NnF1dlZBTG1ZOGVPc1dEQkF2ejgvSW9zRFZ0K05HellrTXpNVEFJREE3bDQ4U0xuenAzRDB0SlNkUjBmUDM2YzZPaG9xbGF0U29VS0ZVU0QrUUJidDI0bEtTbUpmdjM2aVZLUk9qczcwNzE3ZDlxM2I4K1RKMDlZa2p2UXZuTGxTcTF6SlNFaFFmV2NNcGJVMUZUbXpwM0x4WXNYYWRTb0VWT21UTkVyZHZMMDlGVFZyeFNScXdzaDVzNmRLeEptYUQ3emxJSkY1WFZVbFB6NjY2K0FjTy9kdkhtemFKdTN0emRMbHk1bDFxeFp6SjQ5bS83OSs5T3ZYei9tejUrUFRDYmplODBCZHlqeTU3STZSZlVjTmNTY09YTlUvWEtsKzB4a1pDUURCZ3pneUpFakJ2YzE1bmpxd3AyMmJkdUszRElCTGwrK1RGcGFXb0hFZStucDZWcDlsaElsU2pCNmRONkUzUHpTODZhbnB6TnIxaXl1WDcrdWNtMnlzTERRRXQ5SS9mU0M5OU5WM05HTVRTQk1oaGt3QU1xVkV3UXR5dDlZQVFGd0xqYzJyZjc4L1FmOWJpY21CcFRuWW94YVRGd21FMTRiTnNEZXZVSzZLS1VJU3QzQlYzbk92UGVlL3U4MVJXMHNSZC8xNnVob25KdXdPcHI5aXhremhKZUpoSVdGWVdOam81V0NOejlNaVQwVlYxL05FTzd1N3RqYTJvcWN0U1FrL3VuODV3VTRBUHZDTDlQSXJSSUFCeUt1OFN4Tk8vQlhFSHI0TktGZnVYZEU2eFFvV0hUM0FCR3BSVHZ3ck1rblpadmhvallJdi9QcEJRT2xCVUtUbzFqN01JQ3ZxclFqUFBVRmMrL3NKVG85TWQrMFVHazVtY1NrdnlRcUl6RlhXUE9TNkl4RWxhdk5uSHA5S0d1WDk2RGNIV2FrZ3ZnL3hyNklLN1FyVVU4bHV0RVUzNXlQdmYvYTNXLytDVGhaYWdwdy9uc3BxTnlzOG1iSlJSU1J5Q1ZISWRmcFVHVnZZVTNmY3JvdEQyczUrN0Q0cmM5WWZPOFFnZkdQQVlyTjVjclN6SUpHN3BWRTZ5NitDQ2xVbmJibW1nSWMwMFdUeDU3ZG9McFRLYlk5T1c5UUJHa01WbVlXb2pTQ3FUbVpoYTVUUWtKQzRsK1BwZHJNc3l3ajc1a1dUc2lxVGtWV2VUeUtGMzlDekFrVThYOUQ4dDM4OXpXQng0OGZzM0hqUnRxMmJVdXpaczN5MzZHd0RCd0lhOWJvdGwwMmxsT25oT0NjWnBCU0Y1TW1DWDlyMXhZSDhxeXR0WFBQbnpzbnpKNVRIL0FQRGhZc3M3dDJMWGg3alVDaFVQRGJiNy94L3Z2dmMrellNUzVldkVoNGVEaDM3OTVsd29RSkpzOHV6c25KS2RZWnlaY3ZYd2FFbENEVHAwL0h6YzJOckt3c2dvT0RxVk9uRG5LNVhPZUFlcjE2OVRoNThpVGZmZmVkeVNtMmJHMXQrZmJiYi9ud3d3L1p2WHUzYW9CdHdZSUZYTDkrM2VDK1N6V0RxR3I0Ky91ckJwbGNYRnhVcmo3S3dlVHQyN2V6WnMwYUJnd1lRUC8rL2JsNjlTcFBuejVsVEs1MS9NMmJONmxRb1FJMk5qYXFmVFFIQ0FNQ0F2U214QURCTG4vczJMRk1tVEtGQlFzV01HM2FOQ0F2c0M4U1M4MmFwVjFCYUtoZzgyNHFMWE1ueTNoNmlvUEh1dGkzVDdpZWJ0OFdYM2RWcXBoK1hCTXdObFhhUnFXTnZCNDhQRHlNRHJ3cUNRNE9ac1dLRmR5OWU1YzZkZW93YnR3NG8yZWZHMExUc1VNWmZOWTFNRjhZQWdNRGkveDZNNFdGQ3hkU3UzWnR2ZHZUMDlNSkR3OG5QRHljWGJ0MnFkWjM3eTVNenRpeVpRdloyZG40K1Bnd2NlSkVGaTFhcEJKUXhjYkdzblBuVGdZT0hJaXZyNjlLRlBMNDhXUFZvTDd5bXF0WHI1NnFidldCVktXVGwvcTZ1RGp0MzYxdnYvMDJiNy85TnVucDZady9meDUvZjMrQ2dvSm8xcXdaMTY1ZFk4ZU9IWXdaTTBia2FCRVhGOGZ1M2J1eHRiWFZHbmdzeXZ0QlVkNy9CZzBheEtCQmcwaE1US1JuejU2TUdUTkdOZGlobkFVOFo4NGNyVG9NcFJSNVZaalNCdVdBcmF1ckt4MDZkQ0E4UEp5aFE0ZXF0cDg3ZDQ3ZzRHQ0dEQm1pY3dCNjNicDFxbnU4czdPejZMNlNsWlhGenAwN2FkR2lCU2RQbnFSeTVjcjA3OStmalJzM3F2cFlibTV1T2wwbG5KMmR0ZGJ2M2J1WDJOaFlJaVBGazNyUzAvTW1lR2x1VStlenp6NVREWWJmdUhHRFc3ZHVFUklpeENkMjdOakJqaDA3Y0hCdzRMUFBQZ09FV2QrWEwxOG1OalpXbFhZSWhPZGN0V3JWQ3VRZVk4Z2h3OUEyWGVoeXpsQ1NtVHV3V1JoeGNXRzVjT0VDMjdadFV3bHpHelJvd01DQkEyblJvZ1cydHJZa0pDUncvdng1TGwyNnhQcjE2MGxKU2FGdTNibzBhcFEzWWRiUjBaSCsvZnZqcGU2YWdQQU02OVdyRjVzM2IrYklrU08wYXRXS0sxZXVjT0RBQWRYNUs1ZkwyYkpsQzF1M2J1WEhIMzhVM2ZzTThmanhZMmJObXNYVHAwL3AxS2tUMzM3N3JWNkhucWlvS0hKeWNsUUNQT1g1dDI3ZE9sSlRVeGsrZkRqRGhnMmpTWk1teE1iR01uYnNXRWFNR0VHOWV2VlVxUVJIang1TnpabzF0Y1RLcndJN096dG16NTdOc21YTDJMeDVNOGVPSFNNcUtvb3hZOGJvVE8xVTFNOWxVOG52T1pvZkpVdVd6TmZGUmhPbG1FMVhQMTVKZG5hMlVXblAxTTl0VTBsTFN6UGFVVklYa1pHUnpKZ3hnK2ZQbnpOMzdseURBa0twbjE0RUtGMXVRUkNxeE1aQ2Fpb01IU3FrbkZZSzNKS1Q0YmZmOHNxcWkvRCtJYi9iQVlpTDA1MHVLaU5EY011Sml4TmVuMzJXNThTakZPQ29PODJFaElBeFFnOTlNUSsxZElYVXJnM0xsc0cxYTNrdVRNT0hROE9Hd3ZkZXhDUWtKS2hTM1JtTHFiR240dWlyR1lPVGs1UHFkNEtFeEw4QlNZQURCQ1dHRTVvY2phT2xEZHVlL2xVa2RYNWE0VjE2bEdtc3RYNTF5QW11eG9VV3lUSDBVZDdlazg2bDMxSXRYNDkveElPa1p3YjJ5T1BZODV1WW01bHpLaXBJNWZid1BEMkJweW14ZWFJYU5YRk5kTVpMa3JMK2V3S0g0aUExTzRNTmowN3hmYldPV3RzeTVGbHNDRDMxNmh1bGcvdEdua3V2Q3MzenoxRlRnUE1mUEQrOTFOeG9ucVVWWDZmRlhHYkdxT3FkY1ZJVDZWMk9lNGlUaFMzVm5Fb0I0R1JweDlUYUg3UHR5WGwyUHIyQWd1SkpTZld1WncyUllDWXRKNU9iQ2ZwbmNCbURwZ0RIMUJSVUFIKy91RStieERyc2piaGNxTFlBMUhJdUkwcEo5emc1dXBpK1RRa0pDWWwvRWFZNDRHaGlab1hNODBQdy9GQklYWldkREdsUFVLUStFbEpVNWFSQVRpcTROQ3FRKzgzOCtmUEp5c3JDd2NHQlRaczJhVzMvUDN2M0hkYlUrY1VCL0p2QkNpQ0lLQ3FnS0ZWd2xwOWF0UlZYWFhWcnRZNXFyYlcyYWwzVnFuVnIzYU9PNHRaV3JhMEQ2OEpaclNqaVZ0eUNDRlVRVUdSdlNNaTR2ejh1dVVuSUlBbEJsSjdQOCtRaDVJNjhXVGMzNzN2ZWMyUXlHWGU3Y29DbVZOUlRjak9NZWZYTWZYelk3WFNrNWpkYlZKU3FreE5nQTRTKytJSk5tMTJVSGFQVURKVEVQSDM2TkY2OGVJRTVjK2JnM0xsejZOeTVNL2g4UG5idTNJazVjK1pnOGVMRkpuVkNGeFFVZ00vbkl6UTBWR3VaY3JCRTF6SmpTQ1FTaElTRW9Ibno1a2hNVE1UNDhlT3hhTkVpSkNZbVFpd1c0KzdkdTVnL2Z6N216WnVuRlFUazUrZUhuVHQzR3RWcHIwLzkrdlUxWmt5djBsV1dyRWg4ZkR4R2pScUZ4WXNYbzNYcjFockxnb09Ec1dMRkNvM2I4dkx5Y08zYU5ZU0VoT0RPblRzQTJHdzJRNGNPUmVmT25TR1R5YkJ0MnphOC8vNzc4UFgxaFV3bXc4MmJOOUd0cU94Wlh0Rk14ZUtEU3UzYXRlT0NDcFNtVEptaThYL3IxcTNScDA4ZkhEOStITWVPSFVPL2Z2MjRiQ3pjek5yYnQ5bTA1dW8rK0lCTnlUNWpobWFuZjdISEJvRHRDTmE4VTdhenRuZHZZUGx5N2ZVQlFDeG1PMjgzYlZJRnpsMityRnJlckpudTdaU2VQVFB2YzE3RTBPem1zMmZQWXYzNjlaREpaSEJ5Y3NMcTFhdFJwNDdweDhIaUlpTWpjZURBQVZ5OWVoV1ZLbFhDOTk5L2p4NDllcGcxKzF3WFV3ZkR6RlVXbnpkVGxEUm9hR05qb3hHTTlPREJBL3p5eXkvWXVIRWpSQ0lScWxhdGlzR0RCME11bDZOeTVjbzRmUGd3RjRCejZ0UXA4SGc4ZE9yVWladDUrK0RCQTB5Yk5vMDc3blRzMkJIZmZQTU5xbGF0aXBNblR3TFFIYWloTDNoRElwRWdLaW9LRVJFUmVQRGdBUjQrZkFpWlRJWTJiZHBnOCtiTnNMR3h3VTgvL1lUZzRHQllXMXRqeXBRcGVQejRNVTZkT29WTGx5NUJKQkxoNDQ4L2hrd200OG9QQVJZOEhzQ3l4ejlEN08zdDBiUnBVMHlhTkluTEdIWGt5QkZzMmJLRis0em01T1JnNGNLRldxVUozeFJsSmlsOWR1M2FwWkhoUjhuRHc0TXJVd093Z1hkT1RrNGFHWi9VN2RpeFEyK1F4OUdqUjVHWm1ZbXVYYnZpd29VTFhMdkVZakdYTWNTVTRGaUpSR0x3TVNtekZPbHo5T2hScnB6TnlaTW5jZW5TSmU3MTY5S2xDNFlQSDQ2YU5XdHk2L3Y2c2lXOUl5SWl1TUdxNU9Sa0pDVWxtWnhGeXN2TEMyM2J0c1Y4SGVWSE5tellnT1BIaitzOHZsKzhlQkdYMWI5ajFLZ0hqQ2tmZzVJeTQxTjVCSFVvMWE5Zkh3MGJOc1N3WWNQUXRHbFQ3TjY5RzZkUG44YURCdy9nNGVHQldyVnFvV25UcHVqV3JSdDRQQjVpWW1KZ1oyZW5jVDZtTFBlbm5oM28yYk5uT0hic0dNNmZQNDlxMWFwaDBhSkY4UER3UUZSVUZBNGRPb1NPSFR0Q0lCQmd6Wm8xaUkyTnhmRGh3NDBPMmpoOStqUTJiOTRNaG1Fd2RlcFVkTy9lM2VENlAvendBNUtTVkpNeXYvenlTd0RzZDNWdTBRQnZsU3BWNE9ucHlYMU9YRjFkNGVucHlYMFhWYTFhOVkxOUQrb2lFQWd3ZWZKa1JFVkZJVG82R282T2p0eDN5OXVtTk1FM2dIa0Jrc3J2bXJWcjEycGxsbFBLeThzekt6am02TkdqUnBmRnk4M05MVlhRczVXVkZlclVxWU9aTTJlV2VHNUk1K2tXT0w5VnovcXpaUXN3ZGl5UWxzWUd5S3hlRFJSTlhNQ1VLVUJDQW51OVZ5K2dZMGZUNzZ1Y2Y3Y2JaR01EQkFZQ3JWcXhBVGNuVHdJQkFXd0FsaklBUjMwaWt2SzUwRVY5c2xIeDl1aDZ6Ynk4MlBmQ2dRT3FQcGUrZllIT25kbnNROFcveDVVWnVNYVBWMlVOTW9GVUt0VTR2eldHdVgxUGxqeFhNNFpBSU9BQzdBaXBDQ2dBcDhqcFYzZVJLYzJIV0M0dGVXVURlT0Joekh1ZDBVeUVsSlVBQUNBQVNVUkJWSzJHZHJUNy9oZFhjVGJ4Z1k2dExNZUtMOFFVMzU0UThsUWRQUWRlWEROcEgyZGVhYzdpeVpZV1lQTGQzWlpvSGluQnBlUUlkSy9oeHdVdktKMTZlUmNwa213OVc3MVpQOTYzWEEzZXNxQ1ZBZWNkRHNEaHdmUVRjUjU0Y0xkVFJVRy83MXpiWUFhc1BUR2hpTXpXSC9FZG41K204M1lydmdEZisvUkVzOHFxSDFPNU1qRzJSZitETEdrQnZuMnZNN3BVYjhLMWFXanROdkN0VkJQcm5wNjIrR3ZDNS9Fd3dMT1Z4bTIzMDU1QnFqQXh6V1V4RGtMTkdkU21scUFDQUxGY2lpWGhoNkV3OXdlRUdyL0tYaHIvUjJRYitMRkFDQ0dFSlZRUHdDbGxsa3VoQStEWUNEeEgwMnB0NnhNZEhRMEFlanREWlRJWmw4TGRJZ0U0NmlJamdaNDlnYzgrWXk4dFdoaTNuWXNMSUJDd3M4VXMxVEdpL0k1MGNnSkdqV0xyck5ldURSUVllYjd3OEtIWmQ1MmFtb29kTzNiZzQ0OC9ocGVYRjNmNzBLRkRJWmZMOGZ2dnYyUE9uRGxZbzJ1V25SNDVPVG5JeWNuQllsMnpNSXNZV21iSW9VT0hrSjJkalMrLy9CSnVibTZZTm0wYXdzTENjUG55WmRTcFV3ZGp4b3pCZ2dVTE1IUG1USjNaRWtvVERGQ2MrdUNiSWNYTEg2anJVelJMTWlBZ0FFZVBIc1hGaXhkaGIyK1A3dDI3NCtUSmsralZxeGNHREJnQUFOaThlVFBpNCtPeHNhaXMybzBiTjVDVGs4T2xzbGNHNEJRZk1LaFNwWXBSZ3lpalI0L0d6WnMzY2Zic1dmVHAwMGQ3UnYvV3JleDd0VVVMTnFVNUFMUnNDUnc2QkxpN2EzYnN6NXBWNHYzQnlRazRmaHdvbmoxR1BlWDV6cDJxejBlVkt1eG5ZdjkrOW4raGtFMmQvb1lwRkFyczNyMGJodzRkUXMrZVBSRVVGSVQvL2U5L21EcDFLdWJObThlVnhERFh4SWtUSVJLSk1HellNQXdhTk1pa0FhRHc4SEE0T3p0cmxSVXBMNWI4dkZrYWo4ZlRHSVJWcG5wM2QzZm5NdG9BN0dQbzI3Y3Zmdi85ZHp4NThnUWVIaDQ0ZHV3WS9QMzlOY283MWE1ZEc5T25UNGUvdnovNjl1MkwyclZyYTZYRlZ4L3dQM255Skg3NTVSZU4yODZjT2NNTk9PYms1R0RXckZtUXkrVm8zTGd4Um84ZWpmYnQyNE5oR0FRR0J1TDQ4ZU40Ly8zMzBiMTdkMnpidG8zTEhDSVNpVEIzN2x5MGF0Vks1OENFcFk0SGxqNytHU3FGVXFkT25SSy9neHdkSFUzNm5ySzB3TUJBQkFZR2xuby9NVEV4ZW9NRENnc0x3VENNempKSWFXbHAyTE5uRHo3KytHTlVxYUxLR0NzVUN2SDExMTl6d2ErbUJDaFZxbFFKUC8vOHM5YnRZV0ZoT0hEZ0FDWlBucXl6clVlT0hNSDE2OWMxZ2xGR2pScUZpUk1ub2xLbFN1alNwUXRxMWFxbEVYd0RBRDQrUGdDQXAwK2ZjZ0U0RDRxeUdwaWF5YUpqeDQ3b2FNYkFxcm5icGFhbUFvREpzL0V0eWNYRlJXT0d2dkw1VEVoSXdNT0hENUdZbUFpR1lUQmx5aFQwNk5FRDN0N2VXdnRRUC9ZcEJRWUdJaW9xQ3BNbVRVS1hMbDF3L3Z4NUxGKytISzFhdFlLTGl3dCsrdWtucEthbVFpNlhhMlFLTXlRckt3c0JBUUVJRFExRnpabzFzV0RCQXRTdFc3ZkU3Ull2WGd5cFZJcHIxNjVoNzk2OTJMUnBVNG5idkcxeWMzT3hhdFVxUkVkSDQ4TVBQOFNkTzNjd1ljSUV6SnMzejZ3eWEyOHpYU1dvU3BKZk5NRmg2dFNwR3Q5VjZ0dS9mUGxTSTB1V3NicDA2WUtoUTRmcVhGYThGRTFpWWlMZWUrODlnL3N5UnZITU5yb0MvK2c4dlpRS0NsUUJPRFkyUVBmdXdQcjFiRkFNd0Q3V2V2WFlURUMvL3NyZVZxa1NHNWhpam5MODNjN3g4V0g3TWdEdHJMeCtmbXhKSitWclBHOGVtd2xIV2VaV0dZQmpTdUNUdm5WLys0MjluRGtEZlBLSmFZK2hsT3pzN0RReThobkRVbjFQNXA2ckdhdWdvTUFpV1U4SmVWdFFBRTZSQzBuaHBjN01ZQ2V3eGxUZm5tamhvbjBpZityVlhSeU11MTZxL1J2anl6cnROTW85M1VpTGZ1c3lsaEQ5NnRoWFEyMTc3ZnFObmFvM1FXaktFN3pJU3kySFZyMWJuSzAwWjkxa3Y4TUJPSzQybW1tR2pUbEcxUlJWaGhWZmRXaHY1T1NKanRVYTRXSnl1TTcxNC9QVDhNUkFBSTR1YnJaT21PcmJDL1VkYTZpMURkZ1VkUlpwaGV6TW04M1JaeEdUbTRTdnZUL21zcmI4cjNJZHJQbmZGMWdlZmd3eGVja20zYWNobmR5YW9JYWRabWZhaVpkM1NyMWZCNkhtRExsOE13SndBSlE2c0ZPcCtIZkx2YUt5WG9RUVFnelFLRUZsbVRLemxtSW91MFNYTGwxZ2EydUxFOHEweVpiMjhpVVFFd09zV3NXbXl5NCtpN3NveUVITDlldkdsNkRTWjlVcXpWVGd6czdBdW5Wc0lKRDY3T2xodzlpWmFiMTdzN1BEaXRlZUx5eGtaL2hkdnN6T2NEU1JRcUhBeXBVcklaUEo4TlZYWDJrdEh6NThPSEp6YytIcjYydFM5bzIwdERUNCtmbGg3dHk1V3N0Mjc5Nk5reWRQNHRDaFF6cTNIVGh3b043OVJrVkZZZS9ldldqYnRpMDNXTHR1M1RvRUJ3Y2pPam9hOCtiTlEvUG16ZkhUVHo5aDNyeDVtRFZybHNtbGIweFJ2SlJQY1ltSmlaZ3padzVYL2tEZDlldlhzV1BIRG16ZXZCbTJ0clp3YzNPRHY3OC9QdmpnQTdScjF3NDJOalpjMWd5QUhkQThldlFvUm8wYUJXOXZieWdVQ3Z6eHh4K29YYnMyR2pWaUErS1VNL0RON2JDenM3UEQwcVZMVWIxNmRmRDVmRWdrYk9sUkxtTkNzMlpzUi91cVZjREhINnMyTE1xc1lCWmRzNExWWnQ1em5keDkrN0tkNW4vOEFSUjFua0l1WjljdENsRFNvSjd0eWhSRno2RStLU2twV0w1OE9hS2pvN0ZvMFNMSVpESUVCUVZoeUpBaGNIZDN4Nnhacy9ENTU1OWoyTEJoSnMvS1ZCb3paZ3lYaFVBZHd6Qll1WElsK3ZYcngyV0tVQmNiRzR1NWMrZmlxNisrZW1zQ2NONUd2Lzc2SzF4Y1hQU1d0VXBPVGtaTVRBd0tDZ3JRc2lXYjBibC8vLzQ0ZXZRb2Z2NzVaM2g3ZXlNL1AxK3JZOTdaMlprcm1XUUpycTZ1MkxoeEk5emMzR0JyYTR2SGp4OWp4NDRkQ0FrSmdhT2pJNzcvL250MDZOQ0JDOGlyWExreWxpeFpnZ2tUSnNEQndjSHM5NTlTU2NjRFN4Ly9ESG41OGlVaUl6VkxZRVpGUlFIUUh0d0VnRTZkT2hsK2NHV2dSNDhlQnIrL2podzVvbkZNMXlVcEtRa0pDUW53OS9mWHVWdzUwS1FyODRPOXZUMXNiVzB4WXNRSUZPZ1lCRXdvbXVXdXE4eU5Qa0toVUdjWm9XUEhqc0hlM2g2ZmZQS0p6dmZabVROblVLbFNKWTN6QnVVZ3ZDRU9EZzZvVWFNR25xcWRXOTI1Y3dlT2pvNEdBN1IwTVdad3ZLUjEvdm5uSHd3YU5JZ3JBOUZIUjFtUjdkdTNZL3YyN2ZqaGh4OEFHUGM0eTlyOSsvZVJrNU9EV3JWcW9YWHIxdHdnb0Znc1JteHNyTW5aWDJiTW1BR0JRSURIang5anhvd1ppSXFLd2pmZmZJUE9uVHRqM3J4NVNFcEt3c0tGQzdGcjF5N2N2SG16eEFDY2tKQVFiTnk0RVZsWldlaldyUnUrKys0N284OWJsSmxFbmoxN0JvRE4rZ093QVQydlg3T2wzdFBTMGhBZkg4OEZSYVdtcGlJK1BoN0p5V3ovVzBwS0N1TGo0K0h1N202d3pGRlp1SFhyRnRhdlg0KzB0RFNNSGowYWd3Y1BSa1JFQk9iUG40K1pNMmRpL1BqeDZOMjc5eHR0a3ptS2Y0L201K2R6R1lqVW1WT0NTbG1Lc1VHREJocmJIanAwaUh1ZlJFUkVvR25UcGlhMzI4SEJRV2Q3VWxOVHVZd1RjcmtjUVVGQlNFdExRNjlldlNDWHk3RnYzejUwNjlaTnF6UmJ5NVl0MGI1OWU2UHUrOUtsUzdoMTY1YkpiVlpINStuUWZaNSs0b1RxOXM2ZDJkL1N3NGV6NWFEMjdHSGJNV2lRS2dBRkFMWnQwLzNZZEhsTGZyZWJaUHAwNE9CQjl2WDUvWGUyelVYdkZ5NEFweWhJVTYrWUdGWFduT0xyS3Irbm5aeUE2dFVCSGNHYkdnNGNBTWFOMDcxczB5YjJvczZJQ2J4VnExWkZmSHk4VnFaSFF5elI5MVNhY3pWalNLVlNaR1ptV2lTcktpRnZDd3JBS1ZMYTRKdHF0azZZMDdBL2F0bHJSeUdmZkhrWHZ6Mi9VS3I5RzZPcGN5MzBxS21hY1NhV1M3SHoyVVVEVzVDM2liTzFQV1kzNmc5YmdaWFdNaWNyRVJZM0dZeUZqdy9oZVc2U2pxMkprck8xNW8vWGJKbjVBVGkxN0YzeFdhM1dKYTVUVmxxNWFzNDRrQmdSeU9IcnFOM2gvTTE3bmZBMDV4VmVsYkljbFpBblFDLzNaaGhjNnlPdDkrbWVtRXU0a1JhdGNkdVp4UHRJRkdkaXVtOXZpSXFDV2FyYVZNSnl2NkhZRkhVV2wxTTBPeExOVWMzV0NTUHJkdEM0N1VIbUMveWIrN3JVK3k1ZXpxeEFMaW4xUHMzbFc4a2ROZFV5RytYTEMvRTBXMy9OZVVJSUlVVktVNExxTFpTZm53OCtuNjkvVmxGaElSQWNEQnc1b2twdHJFdHNyT3E2cmhtTyttYlZObTBLOFBsc0ttVnpEQmpBdGsyOWc5M05EUmc1VW52ZEZ5L1lPdXEzYjdNZGljVTc4bUppMkE1RWEydmdmLzh6dVNuNzl1M0QvZnYzTVhyMGFMMERvR1BIampWcG56S1pESW1KaWZEejg0T1RrNVBXY21XYWRGM0xERWxJU01DUkkwZmc0T0NBU1dxZG9IRnhjZGl4WXdjWHVBSUF6WnMzeDZ4WnMzRHc0TUV5VGQvczZlbUpwS1FrYmdhcU9UdzhQTGdPT24zMTRhT2pvN0ZseXhaMDdOZ1JRNFlNQVFEODlkZGZlUDc4T2ViTm04Y05jdWJrNUlESDQ1V3FCRVp0dGRUcHlnNUVybVBmM3g4WU90UzRkTzI2T2s2TkRWcGJza1IxM2RZVytQbG50aVA3M2oxZzZsVE4rL2ppQzhEVGs1M2hxeFFSd2FiV0h6ZU8vVndWRkxBREFGZXVzQjNtMXRaczUvZWZmd0wxNndNLy9BQmN1TUJ1YytjT01IZ3dVR3lRaFdFWW5EeDVFanQzN29TZG5SM1dybDJMZXZYcTRjWU5WWmJOa1NOSG9tclZxdGk0Y1NOQ1EwTXhkdXhZbzdJMkZFK2hybThRUHpzN0c4SEJ3WEJ6YzlNSXdKSEwyWXlYTTJiTVFMVnExZENoSExJQ2xiZVltQmdjTzNaTXEyU0RMbUZoWWNqS3lvSzN0emR1M0xpQnRMUTBwS2FtY2hsQ3hvd1pBNEE5amlnRGNFUWlFY2FQSDQ5bHk1WWhMaTRPUTRZTTBmaXNsQVc1WEk3WHIxL2orUEhqdUg3OU9sSlRVK0h1N280eFk4YmdrMDgrd2VQSGp6Rm16QmprNU9UZ2d3OCtRR3hzTEx5OXZkRzNiMStzVzdjT216ZHZMdlhzV1VQSEEwc2YvL1RKejgvSHZYdjM4TXN2ditoY3JxdVVsWG9BanJLTWw3ZTNkNW1VZVRGMTlyVWhRVUZCQUlDMjZxVXQxT2pMY2dZQXRyYTJXTFZxRmR6YzNCQ3JmbjVUNU1tVEorRHhlS1VlMEhuMDZCR3VYcjJLM3IxNzZ4M3d5c3pNTkxzVVdOMjZkWEh2M2owd0RBTWVqNGQ3OSs2aFJZc1dKZ2RLVEZlV0c5SGgvUG56dUhmdm5zRjFsTmF2WHcrNVhBNjVYSTZNakF3dTYwWmtaQ1I4Zkh5NDc5K2dvQ0NJUkNLdEFmcnk4TmRmZitIMjdkdGdpcjZIWFZ4YzRPN3VqdHExYThQTHl3dGlzUmkxYTljMk9sdlBwVXVYY09MRUNZU0hoNk4xNjliWXZuMDdaRElaSmsrZXpBVUFPRG82WXVEQWdRZ0lDRURuenAwMU1pb0M3SGZvaFFzWEVCSVNnaHMzYnNEVjFSVkxseTdsanJHbGRlVElFYTdFMjdadDI3QnQyelp1V2ZGamh6S3JVMkJnSUZjaXJheEZSRVRnanovK1FGaFlHS3BYcjQ0MWE5WndHVThhTm15SWdJQUF6Sm8xQ3dFQkFZaU5qY1YzMzMzM3hqUEltZk05cWd6QW1hQ25mTXlrU1pOTS91d21KQ1NBeCtOcC9TNVIvbTZJaUloQWVucTZSWS9uMjdkdjF5aTdCckRCaXIxNzkwWnFhaXIyN05rREhvK0g0Y09IYTZ4VHAwNGRvd052NCtMaVNoMkFBOUI1dXM3emRQVkpNK29aanJadlozL3ZoNFpxQnQvTW13Y1UvWjRxMFZ2MHU5MGtBZ0VRRk1RR3h5Z0RicFRsczVVWmt5SWoyZGNsdXhUVkpnWU9WR1VWMG1YUEhqWWJqNUVabzB4UnQyNWR2SGp4QXJHeHNRYXpWVmxhYWM3VmpQSHMyVE13RFBOR0h4TWhaWTBDY0N5QUIrREhCbjExRHNRZlM3aU4zMk11dlpGMkZNaWxHZ1ZyL29xNy90YVVMU0tHMlFxc01MdGhQNjJNSitvY3JleXd0T2tRN0h4K0FmKzhmdlFHVy9mdUVQRDRjQlJxZG1KbFMvUE4zcCtYZlZWNDZjaElaQ21lb2lwd3RMSkRWbUUrY21SaUZNZ2xrQ2tVY0xHMlIwdlhlaGhXVy9PRUpsVmllRllxQURSMjFwN1JZQ2V3eHR4R24yTDJnLzNJTk9QNXNCVllvYU5iWS9UMytBQlZiVFJUa3pKZ3NPdDVpTjZNTS9jellqSGp3VjdNYXpRQWJyYnNqMFlidmhXbSt2WkNMWHRYN0l1OVluYjRvNjNBQ3JNYTlvTklvS290eWdBSU5MSHNuajdWYlRVN3pqSUs4L1NzV2ZZNlY5ZE15UnFXOWd4eVJsRk9yU0dFa0hjSHo4cVorNTVocEpsbUZIZDh1NHdkT3hZaWtRaGJ0MjVsYjFDb2ZSY01HOFptc3NuS1l2K2ZPVk56NC9oNHRoTVFBSzVlVmQydVk0YTNYazVPYktkV2RqWTdvMDZkTWVVV2p4eGgvejU1b3JwTjF3Q21WTXJXbUZmZXAzSXdJejVlKzM2SERER3JISmE3dXpzYU5teG9jTmErdWtHREJxRnYzNzRHMTNuNjlDbGtNcG5PMGdhbDRlTGlnZ1lOR3VEenp6L25CdllrRWdsV3Jsd0pGeGNYekpneFEyUDl0bTNid3QvZlgyK21IVXY1NmFlZnVIVFcrdWdiT0RaV3ZYcjFNSFBtVEhUbzBBRThIZzkzNzk3RnJsMjcwTEpsUzQyZ25jek1UTmpaMlptVXJjZ1E1V3htTHRpdGNXT2dsSS9GS0RObkF2MzdBM1hyc21uei8vYy9Odk5VNzk2cXRQZE5tN0lwM0FzS2dENTlnQnMzVkorUmxTdlpBWVR2djJmWE8zMmFIUndBMkVHSmdRUFptYmU3ZHJISGd5bFQyRTV4NWF6SUdUT0EzYnU1NWp4Ky9CamJ0bTFEWkdRa1dyVnFoZW5UcCtzTklPdlpzeWQ4Zkh5d2F0VXF6SjQ5RzQwYU5jSm5uMzJHRHovOFVPY2dWSHg4UEpZc1dZSlZxMWFWK0xRb1orOFh6MkR4NzcvL0FtQUhwMWF0V3FWVlJxRWllL2p3SVE0ZVBJaGJ0MjVCSUJBWU5YQ1lsSlFFTHk4dlJFZEg0K3paczNCM2QwZU5HalZRdVhKbGhJYUdZdkhpeFRyTFJ5a0QzQmlHUVVKQ0FpUVNpV3JRcXd6dytYd0VCZ1lpUGo0ZWJkcTBRYWRPbmRDa1NSTThmUGdROCtmUHg5MjdkK0huNTRkVnExYmgrdlhydUhlUExhTStjdVJJM0xoeEE3Tm56OGJpeFl2aDZLaS9mOFVVV3NjRGxNM3hUeG5RRXh3Y2pLQ2dJS1NrcE9EZ3dZUG8xYXVYeG5wSGpoekJsaTFiRE01bVBuVG9rTVpBL0RmZmZJTkJnd2FaMUI1OUNnb0s4TXN2djNBQkY2ZFBuOGJwMDZmTjNsOWtaQ1NPSGoyS0prMmFjRms5aXNzc0N2elZGMlJwcUlUUHJWdTNVSzlldlZJRlpUMTY5QWdMRml5QWs1TVR2bENXOXRBaE9UbFo2L05qckU4KytRU3RXcldDWEM1SGJHd3MwdFBUMGJxMTRRbGh1aGdhRkgvNjlDbnUzYnRuMU1DNXNreldybDI3OFBmZmYyUGJ0bTJRU0NSWXMyWU5ldlRvd1FVRTM3bHpCdzBhTkxEWTkyOXBMRjI2bEF1R2pvK1BSMXhjSEdKaVl2RDQ4V09jT1hNR2Nya2MvdjcrV0xCZ2dWSDdlLzM2TmV6dDdiRjI3Vm8wYU5BQWh3OGZ4dSsvLzg1OUgvYnYzeDlwYVdubzJyVXJqaDA3aGdVTEZtRDkrdlZjZ0U5QlFRR1dMRm5DQlIrSVJDS3NYNysreE14WHhrcEpTY0ZYWDMybGxja3hLU2tKdzRjUHgrTEZpODE2RDVsTG9WQnd4MFdKUklKNzkrNWgzcng1RUlsRStQTExMekZvMENCVnlhQWlOV3ZXUkVCQUFPYk9uWXNyVjY1Z3lKQWhabitHVEZXYTcxR2xkZXZXb1diTm1oZzhlTERHZXN1V0xlTStROGIrMW5qeTVBbHExYXFsTnpqenlKRWpFQWdFZXJOUG1LTjM3OTV3ZDNlSHRDaElvM3IxNnVqWXNTUHM3ZTI1akZ5MVNwTkZwb3pRZVRyWTRKckxsOW5yVmF1eVdXa0FRQ3dHTm0vV1hlN3B6ei9aa2xSRGhxaUNVL1I1aTM2M2EwaE9acDgvNVhWZDFMTTkzYm1qbWp5a2ZsNFlGYVhxTnpIRW1NQ3NlL2VBczJlQlk4ZFV0eFdWYzBKUUVEQi92dWI2eXUvTEJRdUFoUXRMM244eHpaczN4OFdMRjNIdjNyMDNGcXhpaVhPMWtpalA1MHRiMHBpUXR3a0Y0RmdBQStDWHFOTlkzblFvbCtVQkFQYS91UHBHeWs0cFJlY2s0dCtjMTNqUHNUcWljeElSOURMc2pkMDNNWit0d0Fwekd3MUFQVWZOZEszWFVxUHdOUHNsdnFyYlVXUGQ3K3AxUTZzcTliQTUraHpTQzdYVFhQNlhlWXFxZ0svMm8xK3FrQ05aL1BZR29UVjJyb1Z2dlkxUEVmMDRLOTdnY2o2UGh4WXVxbzZuUjVseGFPRGtEaUZQZ0JwMmxiR282V0FzQ1Q5aTlQMzVWcXFKZHRVYW9uM1ZCaHJITnFVY2FRRitpVHFETytuUERlN25aWDQ2Wmo3WWgzbU5CcUN1Z3lwU2Y2Qm5hMVN6Y2NLNnA2Y01iSzJiRlYrSUh4djAxUXFRT3YvNmtja2x0ZlJwNE9TaDhYK3kySWdUOHpKUXhkb0I3YXBxWmpINDU3VUY2dVlTUXNoL1FRWExnT1BpNHFMcTBFaEowZXgwS3ByOXlpa29BTlFIbXhvM0JtclVZRk13cTg4US8rZ2o3VHQ2OGtSM0JwM0xsNEdhTmRtc09URXg3RzBNdzg1NlU5YThMejRBazFIc2VlL1pFMmpYanAwMUtCYXorMW02VkJVSUpKT3hIWDdLZE82dFc2djJlVjN0dDVXREF6dVRidGd3emYzckdnQXFmbHVqUm1oNy96NGFOV3BrOUN4Ykt5c3JMb01Ob01xOG9lN1NKWGJpeGY4c1BMTlBKQkxocDU5KzByak54c1lHSzFhc0FNTXdPbWZiODNnOEtCUmxHNnk3ZWZObXZjdmk0K014YXRRb25ZTS93Y0hCT2pNMzZLUE02UERvMFNNc1hMZ1FMaTR1bURadG1zWTY0ZUhoT21mZkh6MTZWRyt0ZTBPVUEwaGNRSWRBd0hadUc2TTBnNUQ5K2dGYnRyRHA0aXRYQmpac1lGT3BLMU9uRHhyRWR1aTJiODkyNkNjbHNaKzlXYk9BZi85VkhRYysrb2p0eUs5V1RkV3gvL3Z2Yk1mK1YxK3hIZnZ4OGV5czJoRWoyTTdmaEFSMnR1YTRjY2p5OWNYS2xTdHgrL1p0T0RnNFlPclVxZWpldlh1SnpYL3Z2ZmV3ZWZObUhEdDJESHYzN3NYQ2hRdmg0ZUdCclZ1M3dzYkdoc3ZLZFB2MmJSdytmQmpPenM3ZzhYaGNnSTYrd0E1bG9JMzZJSkJDb1VCYVdocHExcXlKbFN0WG1weFo2bDJqekxidzc3Ly80cnZ2dmtOMGREUWNIQnd3Y09CQXJqeU1jZ0JjMS9PWW5wNk8zTnhjMUs1ZEd3TUdETkFZRUx4eDR3WkNRMFBSdUhGak9LaWwwcy9JeU1DbVRadHc2ZElsK1BqNG9HYk5tcmg0OFNMR2poMkx5Wk1udzgvUHIwd2VLNC9IdzlLbFMyRm5aNGUwdERTRWhJUmd3NFlOWEFtWmVmUG1jUUY0V1ZsWjNMSFoxdFlXUzVZc3dkU3BVekYyN0ZpTUhUc1cvdjcrM1BOaXNlTUJMSHY4MjdsekorN2N1Y09WbG9tS2lvS2ZuNTlSbnpsOS92enpUM1R0MmhXVEprM0MxcTFic1gvLy9sSUg0Q2dIUEpjc1dRS0pSTUlGZnc0ZVBCaWpSNC9XdTkydVhidTREQjNGUFgzNkZIUG56b1ZBSU5ESThGYmM3ZHUzQWJDWmcweng3Tmt6UkVWRjRldXZ2elpwTzZXTWpBenMyN2NQeDQ4Zmg0T0RBNVlzV2FJM3cwMWlZaUlTRWhMTUhqaFNmNi9jdW5VTGZEN2ZZbGxTekhYNzltM3MzNzhmSDMvOE1mZTRSNHdZZ1YyN2RzSEJ3UUZ0MnJSQlFrSUNldmJzV2E3dFZDY1VDdUhwNlFsUFQwOThwSGFPVzFoWWlHZlBucGtVbURkczJERElaREpjdUhBQksxZXVoRmdzeGc4Ly9JQk9uVHBCTEJhRFlSZ0lCQUx3K1h6TW5Ea1RFeVpNd09USms3Rnc0VUpVclZvVk0yZk9SRlJVRkVhTkdvWEN3a0w4K2VlZm1EWnRHa2FOR29YMjdkdVhxZ3pVMWF0WHNXblRKcjJmclRkTktwVmk2ZEtsdUhuekprUWlFUll0V29SWnMyWmg5dXpaYU5teXBjRUJXU2NuSi96ODg4OUlTMHNyMCtBYlMzNlBBa0NIRGgxUW8wWU51TGk0WU9EQWdScmZFUTRPRGxybkpjN096cGcrZmJyZTEvM0dqUnQ2djFjZlBYcUUwTkJRZE9qUXdlVHNSUUtCZ0F0a0xxNUpreVo2TStvb014M1dxMWZQcFBzekJaMm5tM2VlamhZdFZFRW9BREJ0R2h0TXNtTUgyNmJYYWxuaEJRSlZJRXhNREx1L0gzOEVQdjhjK1BSVE5oT01NcXZiVy9xN0hZOGZxLzdQeURBY2JEVjBLSERyRnZ1WVpESzIzME01VVVnOVdGZGZSdC9rWkRiN1VGWVdtL20zK0c5K1hXM2VzRUYvYWJISVNPMk1RRXFwcWV6eTRuU1UyMVhuNysrUGpSczM0dUxGaS9oTUdYaFZoc3I2WEUwcEpDUUVJcEVJSDM3NG9WbmJFL0kyb2dBY0M0bkxTOFdxSjhjeHJ6RmIyM0Z6OURsY1NIcGN3bFlsTU9PRTRFSnlPS3JiT1dQMWt4T1VIZUVkd0FiZmZJcEd4UWI2bitjbUllRHBHVWdVVW9qbFVuejdYbWNJZUtvVDlPWXVkYkgxZzlHNG1CeUJvSVRiT2tzTFNlUlMzRXI3dDh3Znc5dWtaUlhOcU4vNC9OUzMrbk1RbDVkaTlMcmhXZkdJeWtrMHVFNnp5blhoSUZUTnlndDZHWVpycVZFWTgxNW5BR3lBMG1xL1lmbzIxOEFEME1iVkY5MXI2UDd4ZHkwMUNqditQVzkwUnAzTXdqek1mWGdBTXh2MlExTm50dU5jeHNoeExkV0lTUEppN0lVMitMRkJYelJ4MXB5Rjhhb2dBN3VmVzZic25sOWxMMVN4Vm5VK013QmljdlZFMXBleEFaNnRZTVZYZlYwbkZtUWl2SVJnTEVJSUlVV3MxRkxNeThvbmtOSWMrbWExcjErL1h2WFBpUlBhSFVJaUVkdVJObVFJMExVcjIzR2tuS0dmbmEyZFpybFZLODBPbmxhdDJMOTJkcXFaZHVxek1FK2RZanY5bEoxWWxTcXhxYkFQSGxTdG96N2pMQzRPU0N3NmYrSHpnY1dMMlE1SUhnOW8zbHlWaVdmdVhEM1BCTmlPVHFXQkE5bVpobUl4MjlubjY2dmRrV2Nrb1ZCb2NybUU5UFIwV0Z0Ync4YkdCaUVoSVFCVVphV3lzN054OXV4WitQcjZjak5lRFZHV1IxQjI5RDhwbWwxb1ZkSnNSRFhGTzdlaW9xSWdGb3RoYTJzTHFWU0tLMWV1bExvTWl5bGlZMk5oWjJjSG9WQ0lhOWZZaklTNnlxVzFhTkVDNjlhdDAxOUtUWWZnNEdDc1hic1d0cmEyV0xwMEtVNmRPb1hzN0d6WTI5c2pMaTRPMTY5ZjEwcVBEd0NOR2pYU0dnRC83YmZmTlA3LzY2Ky9rSktTZ2hvMWFzRFIwUkVwS1NrSURBeUVVQ2lFajQrUDBXMjBHR1hwcytIRGdiMTdWYmYzNzgvT1hMV3lBZ0lEQVQ4LzlyT2dIUGllTTBjMXEzVFJJdlp2bzBac0ovbURCOERmZjdNZHZmNytRSzFhN09kejcxNmdjMmQyaHUwUFA3Q2Y3ZW5UNFJRYWlzcVZLNk5idDI0WVBYcTBTU1ZWaEVJaEJnNGNpTzdkdStQNDhlT29XclVxTjRpbHpBSVFIUjJOenAwN1krTEVpUkNKUkZ4cGt6VnIxcUJwMDZZYSs4dkp5Y0hodzRkUnFWSWxqVUVnUHArUFpjdVdRU2FUd2NYRkJWMktwWGovNDQ4LzhJZHk5bW1SNHVzQXdMaHg0N2hTRW0rekN4ZllzdWJQbnorSHE2c3J4bzBiaHg0OWVtaDhqcFJaRmRhc1dZTkdqUnB4dDh2bGNvU0doZ0lBL1B6OFNzeFVrWjZlam1QSGppRW9LQWo1K2ZubzFLa1Rwa3laQW10cmE5U3BVd2UvLy80N3BrK2ZEajgvUC9UdTNSc3RXN2FFWEM1SGZsR0tmMTJCamJxZWUxMjNBV3hXaDlPblR5TXNMSXliZ2QrOGVYTU1IandZTFZxMGdJT0RBK1J5T1NJaUluRGl4QWswYk5pUTI5YkR3d1ByMTYvSDRzV0xzV2pSSXZUcDB3Y1RKMDRFVUxiSGc5SWMvNUtUazhIajhUQjA2RkMwYk5rU3ZyNis0UEY0T0hmdUhNNmRPNmUxajhpaXdScGR5eG8wYUFCUFQwL1kyTmdnSXlNRGNYRnh5TXpNMU1vNllZNnpaODhDQUtwVXFZSlpzMmFoWHIxNldMNTh1ZFo2RE1OQUxwZERLQlNDWVJqRXg4ZHJ2U2ZFWWpFT0hqeUkvZnYzUXlBUVlQNzgrVnhXaWIvLy9odXZYNytHZzRNRHJLMnQ4ZXJWS3dRRkJjSGQzVjN2ckd0OWR1N2NDV3RyYTNUcjFzM29iV1F5R2U3ZHU0Zmc0R0NFaG9aQ0twV2lSWXNXbURKbENuZmVjT3JVS1R4Ky9CajI5dmF3dHJaR1lXRWhybDY5Q29aaDBMRllDUlJsdWJLVUZMYi9SL2s5bjVXVlZXSm1qUDc5KzJ2ZHB1OGNNU2dvQ0J2Vnk1RVlvTyt6cDI3RGhnMVl2SGd4NnRTcG81RVo1UFBQUDBkc2JDd1VDZ1VDQXdQQjUvUFJ2bjE3bys2M3JCanplTXh4OU9oUkhEaHdBSGw1ZWVqZnZ6ODZkZW9FTnpjM2lNVmk3TjI3Rnp3ZUR3MktBdGE5dkx3d2I5NDhiTm15QlZaV1ZnZ0xDK09DdjVRbE5EMDlQYkZwMHlZc1c3WU1BUUVCYU5xMEtkemQzZUhzN0F5aFVLaHhiRmFXLzVKS3BlRHorZmo4YW44ZUNBQUFJQUJKUkVGVTg4OEJxRExDTFZ5NGtBdFFqby9YN0I5S1RVM2wvaFpmSmhBSWpEcFBOZFdDQlF0dysvWnRUSjA2RmRXclY4ZjgrZk14WXNRSXRHblRCcW1wcVhCd2NJQlFLSVJRS0lTMXRUVlh4cTJ3c0pDN1NLVlNGQllXb2xtelpnYXpXcG5Ma3QrakFEQm56aHh1dWJLRW81SlVLb1ZDb2RENDNCY1VGS0IrL2ZwSVNrcENXRmlZeHYzZXZuMGJDUWtKbUR4NXNsYTcwOVBUc1h6NWNsaFpXV0hVcUZFbVArNzY5ZXZqMnJWcldMSmtDZHpkM1V0Y1h5NlhJeVltQnJkdTNVTDkrdlZSbzBZTnJYVUNBd01SR0Job2NsdUtvL04wODg3VDBha1RtM1VGWUlONHJsOW5mMCtybDVzQzJIMy85aHNiQ0RSdUhMdFBnUDE5dm1ZTmUxbTltZzNnZVl0L3Q1dWtlWFBnd0FIZHkvUUY0MG9rZ0xNeisxYzlxNit1OTVleWIwVTl3SzVGQzFVQWpxOHYwSzBiVzNycXlST2dUUnY5YmQyMFNYZnA3eEl5Qzl2YjI2Tm56NTQ0ZlBnd0hqNThxUFhieVZUNnppdmUxTGthd0dhL2VmNzhPUVlOR3ZSRyt5OElLV3NVZ0dOQkR6SmZZRXYwUDBndHpNYURqQmVsMnBlOTBFYWpyRXFod3JqMGJGZFRuaUpabkVXbHA5NEJqbFoybU5Xd0h4cFUwano1elNqTXc3S0lZNUFvMkpPbWM2OGZJbEdjaWFrK3ZlQnNyZm9Dc3VJTDBiVjZVM1NwM2dTUE0rUHhNUE1GSG1iRzRkL2MxMUF3RExLaytWZ2VjUXovRlU1V0l2U3NxVG5US0RMN1ZhbjJHWnI4cE1Uc0xGTjhlcUpkTlIwenhJM3dVa2ZnbEM2eGVTbFlHMWx5bHBoUGFxaEtTTWdaQmNLejRpR1dTMUhGeGdFRFBka2ZOSldzakR1SllRRDg5dndDSkFvcEJuaTI0bTUva3YwU2UyT3ZtQlVBVWlBdnhKTHd3NWplb0EvOG5MMnc4a2xRaWRsemlxdHQ3NG9mRy9SRkRUdk5tdDM1TWdsV1BnbEN2bHhIT2t3VDJRbXM4WFZkelU2enVMeFVzOHAzbFphN25RczZWOWM4a1Q3MTZxN1paYnNJSWVRL3gwcXRZMFNhQlRCeWdHZGN4cE8zM29nUmJLZFpSQVRRc0NFd2FSSTdrMDE5WnUrcVZXeEhYbkF3bXhFSFlHZkJWYXZHQnVnVXowSlNOTk1SQUZBMHUxT0RueC9iSVNRVUFwOTh3czZZVTU4Vldia3llNTlLdFdxeG5ZU2JON01ka1QxNnFKWUZCTENkZFBGNnppbHNiTmhPc20rK1VkM0c1N01ka1I0ZXFzZjU1WmY2bnlOOXpKeVY5ZWVmZitMRWlSTWF0L2tXQlRBRkJnWWlQei9mNklGOGlVU0N2bjM3d3NyS0NnS0JnQnU0YnR5NGNRbGI2bmZ4NGtXdHNsTzZnbExLeXRLbFN4R3JsbDNKemMyTmUzN1VPVGs1bVpTdFJDNlhjOWxTbGk1ZENpOHZMeHc3ZGd4bnpwd0J3ekN3dGJYRko1OThncUZEaDJwdFc3OStmVzdnUzZsNHg3NUVJdEdhZld0alk0TUpFeVp3WlNSTW9xdTB4Y2FOUUZxYWFmdjU4VWZnNUVrMmNHN2FOUGJ6cXB3MVhhc1dPOHMxT0ppZDhadWJDNFFWWmNEOStHTzJZMTVweUJEZytYTjJ0dTJyVjRDckszdjhDQTluQS9ZQTluTzJhSkdxdk55clY1ZytmYnJwajEyTnZiMjkxbXVpVUNoZ2EydUxTWk1tYVF5WWR1dldEUmN2WHVRdXhkV3NXUlBmZi8rOVZoQ0Ira3o1Y2VQR21kWE8wblphdnlsdDJyVEJnUU1IMEsxYk4zejIyV2M2Zy9YNjlPbUQrL2Z2NDlLbFMxclBvMGdrUXYvKy9Vc2NLRDk5K2pRQ0FnSWdsOHZoNGVHQm1UTm5hc3hFSFRwMEtGcTFhb1hObXpmai92Mzd5TTNOUmFOR2pUUStaN3BteSsvY3VkUGcvWWFHaG1KM1VWa0ZrVWlFMDZkUHc5M2RIV1BIamtXN2R1M2c2dXFLKy9mdmE4MzBkWEZ4d2JmZmZxdHhXODJhTmJGeDQwYjg4ODgvR3FYcXl2SjRVSnJqMzQ4Ly9xZ3pLR3IxNnRWNjcwL2Y4c21USjhQVDB4UGp4NC9IeXBVcjhkMTMzMEVvRkdxVktqU0h2NzgvSEIwZE1YSGlSSU1CbElXRmhlalRwdy80ZkQ1NFBCNmtVaWsrK09BRGJ2bXJWNjh3WWNJRTVPVGt3TXZMQ3ovKytLTkdDWVdrcENUc1ZSL1VCT0R0N1kyWk0yZWFsREVrT0RnWXQyN2R3dURCZzAwNmxtZGtaR0R4NHNVb0tDaUFuNThmaGd3Wmd1Yk5tMnVzdytQeGNQNzhlWTNicWxhdGlxbFRwMm9NMmdQc29ML3kvUzhRQ0xqQmUxdGJXNHdjT2RMb2RwWGsvZmZmMXpsNGI2NDFhOVpBSkJKaHlaSWxXcGxBZnZ6eFJ6QU1nOG1USjhQZjMvK05sUXpTeDl6SEhSWVdocXZxWlZtTDhmWDFSZmZ1M2RHL2YzODRPVGxoNXN5WnVIT0hMYjl1WTJPRDhlUEhhenoyVnExYW9Ybno1aEFLaGZEdzhFQjJkclpHK2RLUFAvNFlyVnUzeHZuejUzSHQyalZFUkVSd0FYdUdxQWVRM2JoeEE3YTJ0cGc4ZVRJNmQyWW4yK2tMeXRCVkJzL056UTEvL3ZsbmlmZHBLbGRYVjN6eHhSZGM1cTd0MjdmajBLRkR1SHYzTGk1Y3VBQ3BWTW9Gbnh2QzQvRzBnbWN0NVUxOWp3TEErZlBuOGRkZmZ3RmdnN09xVmF1R2l4Y3ZhbVJBVTg5eWR2UG1UZFN1WFJ2djZ5Z052SFBuVHFTa3BPRDc3Ny9YS3NWcGpPblRwMlB0MnJXNGV2VXFsNG13SkNLUkNHM2F0TUg0OGVOMUxtL1pzcVhScGJDdVhMbkNCV0FYUitmcE1PODh2Vm8xVlZhYVJZdlliWUtDVlB2MDhtSURaYjc2U3RXbXAwL1o3RDNyMXFsK2Y3LzNIdHVIb0d6enUvQzczY2RIbFRXbWJWdFZRSXlTOHB5Vnp3ZXNyZG43OXZGaEE2ZjBCYjNhMkFCMTZtaVcyNnBaazMwdWl0TlY4cWxUSi9ZNTZ0bFRNOHVPdnVmTEFvWVBINDRMRnk1Z3g0NGRDQWdJc0hnWnlEZDFyZ2F3dnc5MzdOZ0JGeGNYbmIvbkNYbVg4Umhqem43ZVF2MHYvL3hHNys5b1cxV0s2N2o4VkV5K3M3dE03Njk3RFQ5OFc1UzFBZ0RTQ25NeCt1YldVdTkzVnNOK0dsbEMzc1R6K0V2emthZ2xjaTNWZlRhbzVJNWw3MnNlZ0V2S0JxSlAvV0tsbmhJTE1wRWpLN0RJdmliZjNZMjR2TlFTdDZ0cFZ4bHpHdzFBRFR2Tm1ZVFowZ0xNZlhnQThmbmFKMzJWckVRWTgxNW5mT1JxT0lxMFVDRkRZa0VtRWdzeWtGYVlnM1JKTHJKbEJjaVJGaUJmWGdpeFhBcUpRZ3FwUWc0NW80QmNvVFp6bXNlRGdNZUhnTWVIa01lSEZWOElHNzRRMWdJaGtzWFpTRFF5WU9STnEycFRDYk1hOVVNZGU4MVp6UE1lQnBaWXRxazQ5Yys2T1FFNHV0N2ZoajUzQ3hvUGhLM0FHa0llbnl1ZnhZRE5ZSlFpeWNiZGpCaGNUWGxhWWlhZjl4eXJZN1dmYW9EbFhrWXNGajFXRGNCOFZxczFodGIyUi9IVHNjanNWL2puOVVPRXBUOUh0cDRBazIrOE82R3l0VDFPdmJxTDhLd0VnKzB3aG9ESFIyMzdxbmllbTJUU05uM2NXMkJvN1RhdzRtc09uRW9VVXZ6MDZKRGUwbE8xN1YzaFpDVkNlbUVlMGlVNWVvTjBlQUFhT25sZ3RIY25yZEpXTzU5ZnhJbVhkNHh1cnpGS2V1L3d3TU95OTRmQ3Q1SnFkbEtxSkFmZmhmMEtxVUs3N0lVeDN2UjNtYUg3SjRTUU4wVnh2allnWjJ1eTh6K08xc3lLODY2N2VwVk5rOXl2WCtuU2FaZEUyY24xM250c1p4YVBwM2wvVWltZ1VMQ2RWOFhKWkd5SFg3RUJLUURzTmk5ZXFOSjJLd21GYkdlYkNSbFNMR0hVcUZINDlOTlAwYXRYTDUzTFEwTkRjZnIwYVRBTUF5c3JLN1JzMlpKTFdaK1VsSVN0VzdkaS92ejVlanZBYnR5NGdjZVBIM09sT25idjNvMk1qQXpJNVhKdVVLNzR6UG5RMEZEVXFWTUhudXFaaGZSSVQwOUhjbkl5Vng3TDFkV1ZtOGxyakM1ZHVzRFQwN1BFZ1hKOTd0Ky9qOVRVVkM3SW9sbXpaaHJsYkV6UnBVc1hmUHZ0dDl4Z2UySmlJa1Fpa2RiQXRVS2gwTnZKZC92MmJWU3ZYbDNydVh2MTZoWHM3ZTI1ZmVYbjV5TTVPUmtTaVFReW1Zd3JYNkYzOXAzeTlSMC9udTJ3QjlqWmprV1pPblRPV3RTMy9PKy8yUXNBcUdlNFVnb09aajhmNnAzZzZ2THlBR1ZaaDhKQ05yMzdSeCt4c3orVnhHSjJObTVKNWRaQ1F0aUFPaU5tUndQc0lIVkVSQVQ4L1B3TWxwWW9MajA5WFcvNWhMeThQSzNCSVNzcnF3bzVFOUtjejV2eS9XbHA5KzdkdzZwVnEvRGJiNytCeitkajFhcFZhTnUyTGRxMWEyZXdUTitqUjQvZzZ1cUtHalZxWU0rZVBWQW9GS2hYcng3YXFNMzJmZkxrQ1VKRFE3V3lBeFFYR1JtSlM1Y3U0ZHR2dndXUHgrT09pK29rRWdtdVhMbkNsZGR6ZG5aRzA2Wk5kWll0SzY3TWpnZEZMSG44czVTc3JDeThlUEVDdFdyVk1pbUxsU2wrK2VVWHRHalJRdU0xQjRBelo4NUFMQmFEeCtQQnlja0pIMzMwa2NicmRQVG9VZGpaMmFGTGx5NWFyelBETU1qTHk0TllMSVpjTG9lZG5aMUdhUmREWW1Oak1XYk1HS3hjdVJMdTd1NVl2bnc1bGk5ZnJ2YzkwcTFiTjN6eHhSZGF3YXEzYnQxQzllclZOY3JlNmFKUUtManZJWDNmUmE5ZXZjTGp4NDhoRUFqZzdlM056UjUvMjhYSHgwT2hVSERsZG5USno4OUhUazZPMXJsR2VIZzR6cDQ5aTNIanhzRk9QWk9paGNYRXhDQTZPaHBkdTNhMTJQYXZYNzlHZUhnNGwxMUdYVjVlSG5KemM4RXdES3BVcVdKUzFrSjlGQW9GcEZJcDVISTU5MzVTWnBGaUdBWU13OERCd1lFTGVvdVBqMGRoWVNHOHZiMUxmZCtXbEp1YlcrSXhUNkZRUUNhVGNZOVYxNUFVbjg4djArLzhzdm9lVlhmbXpCbTBhTkVDbVptWkVBZ0U4UFQwNURMZ3ZIanhBbks1SFBiMjlockhBb2xFZ21mUG5tbGtkRlBLeXNwQ2NIQ3czaUQvYmR1Mm9WV3JWbVZXRnJLNFhidDJvV25UcGxxQmlmbzhmUGdRRVJFUldvRTJkSjVleE56ejlNdVgyZUNiczJkVkdXdENROWtnbUFFRDlPOVBMZ2ZPbkFIKytvc3RtYVZlUXZBZCt0MXVjWEZ4UU5HRUdBZ0ViRUJPR1I4clN1dk9uVHVZUFhzMnZ2NzY2MUtYR2RXbHJNN1ZpdHUvZno5MjdkcUY1Y3VYRzMxY0llUmRRUUU0UnJMVW9HVUxGMi93ZVR6a3lzVElsMGxRVUJRUUlXWGs0SU1IVnh0SGZPVHFnMzRlTFRSS2p0eEpmNDRsNFVkSyt6QXFWQURPMjhpWUFKd216clV3bzBFZmpWSkJBSkFyRTJQZXcwREVsbENXcUlsekxReXI3UStmU3BaUEdXckl6QWY3OExTVUdXWDA2ZVRXR0IrNjFrZXVURnowMlNoRXZseWk4UmtSRndVTnlSZzVGSXdDUXA0QTFlMmMwZFM1TnRwVjlkWDR2QURBeTRKMFRMcXpDd29URDNHbUJ1Qk04dW1POWxWVlA1QUdYRm1qdFU1WmYrNTQ0R0g1KzBNMTNoTUJUOC9nWW5LNHhuck5YZXBpY3YzdWNMVFMzUUh5TWo4ZHNYa3BTQlJuSUxNd0gva3lDZkxsYXNjcGhSeFNoZzNjVWpBSzdybFZEakx4d1FOZkk0aExBQ0dmL1d2RkY4Q0tMNFIxMGNXS0w0Q3R3QW8yZkN2WThJVUFqNGMvWWtKMXRxdTVTMTJNck5NZUhxSXFXc3R5cEFWWUZuSFVZTGFqTHRXYjRMdDZxaGxEaFFvWnhQSkNTQlF5U09SU1NCUXk4TUJEVlJ0SG5jOU5XbUV1Sm9UOUJyRmNxcldzTkVvS3dQblVveVcrcU5OTzQ3Yk4wV2Z4eit0SFp0OG5CZUFRUXY2TEZKZjhBREViUU1wdkd3YUl2TXEzUVlTUWlpY3pVNVZXM3RYVjlPV0VFRUlzam1FWWk4OEtKNFFROG82cHFPZnBERk8yazNESVd5OGtKQVJSVVZFWVBuejRPemxoSVM4dkQzLysrU2ZxMTYrdk5SR0prSXJnN1E3anE0QTZ1alVxTVlPSkxyZlRuNVZCYThpYnhPZnhNS2pXaC9qTTgwTXUwNGxTdGpRZml4NGZMakg0QmdBZVpjWmhadVkrTkhMeVFKZnFUZEhhdFI1cytLV2ZkV0ZJWEg1cW1RWGZBRUNlWElMbUxwYXQ3N3NuNXBMSndUY0FzTy9GRmU3NkN5T3lHUVU4UFlPQXAyZE12aDlMYXVUa29SRjhJNVpMY1RNdFdtdTlPK25QTWY3T1RneXQ5Ukc2MW5nZkFwN21EQzEza1F2Y1JicG5vNWExYTZsUkd2OExlSHg4NkZvZi9UMCtRRjBIM1RPMzQvSlNzZkpKRUY2VmtKbXArT3VvREFJeWhveVJZODJURXhZUHZpbEpDeGR2REsvVFZ1TzJwOW12Y1A3MTR6ZmFEa0lJcVJDc25MZ0FIRWd6QUhpVloyc0lJUlZSU2RrbHlpajdCQ0dFRVAwbytJWVFRa2lGUFUrbjc3ai92QTRkT3FCRGh3N2wzUXl6MmR2Ymw1Z2xrNUIzR1FYZ3ZHSFBjNU5NRHNCSkVtZmhVbkpFR2JXSXZBbFZiU3BoaW05UE5LaWtuYzQ3c1NBVGk4TVBJYkVnMDZSOWhtY2xJRHdyQVZiUlFqUng4a1FqWjArODUxQWRYdlpWVVVsUGhoTnpYUzhXSEdGcHozS01MMFZrakgwdnJ1QldtbmxCYTMvRjNiQm9XOTZFaU93RXZCWm5vcm90KzRQaFl0Smp2V1dXY3FRRjJQNHNHRWNUYnFOYmpmZlJ5YTBKbkszTFAwTDZjcktxenFvMVg0aTEveHVoTnhpSUFYQTI4VDUyUFE5Qm9hTGsrc1VKT2txNkdTT3pNQjgvUng3WFc5cXFyUEFBakt6VEhqeTFnbUZTaFF3Ym92NEdnM2N5YVIwaGhKUXJubFZsN3VqSnlESzF5akVTUWdnaGhCQkNDQ0dFRUVJSUlaWkFBVGh2bURFWk5kUmxGdVpoWlVUUUc4Kys4TFo1a3YzeWpaY2RNNGF4NVZScTJidWlya00xcmR1amNoS3hOUHdvc3FYNVpyZEJxcERoYmtZTTdtYkVjTGM1VzRsUVUrUUNOeHNuVkxGeFFHVnJCemhaaVdBdnRJRklhQU03Z1RWWEJrakk0NFBQNDRNSEhoZ3dVRERzUmM2dzVZWUtGYkl5RDhCSmtXUWpWeWJXS3N0bHF1ZTVTZmd6OWdydXFUMFgvd1VLaHNIUitGc1lWNjhyR0RBNDhlcE9pZHVrU0xMeForeGw3STI5REcvSDZ2Qno5b0szb3h0cWlWemhadXVrbFIybkxPVklDeENXL3B6N3YxQWh3OGJvczFqVTVET3QwbUt4ZVNuWTl1OTVSSm9RRkpNdkw4U3ozQ1M0MlRyQlZtQUZJVTkvWFYycFFvYW9uTmU0bFJhTmM2OGZsc3V4bHdId2MrUUpMSHQvS093RTFnQ0EzVEdYOExJZy9ZMjNoUkJDS2dRcnRSbHRoYVlGUEJOQ0NDR0VFRUlJSVlRUVFnZ2h4cUlBbkRjc0lUOE5ER0J3NXExVUljUExnZ3pjVG51R0U2L3VJRWRhOEthYVI4ckluZlRubVBmd0lPWTIrcFRMVG5NMjhRRitlMzRCVW9YYzR2ZVhLYzFIWmxZK0lwQmc4WDJYbGYwdnJxSzZyVE9FUEQ0RWZBRUVQRDU3bmNlSGtDY0FuOGVIZ01jRG44Y0hIendVTWpLSTVWS2tTWEtRa0orR2lPeVhTQ3loRkZGRkZwSWNnZUZlYlhFNy9abEoyWlFZQVAvbXZNYS9PYTgxYmhjSmJlQW90SVZEMFVVa3RJR3R3QW8yZkN0WThRV3c0Z2tnNUF2QTUvRWdLQXJnNGdHcTlKY01Bd1VZTUF5Z2dLSW9xRXZCWFdTTUFqS0ZIREpHam1SeE5tU001dWNnTXZzbEFxTCt4ZysrdlFBQWlRVVpDSXk3anREa0oyWmxnWmwyN3cvdXVvREhoNjNBQ2dLZUFIeXdhYWw1NEVFc0w5U2JPZWhOaTgxTHdjYW92ekc5UVIrY1RYeUEwNi91bFhlVENDSGszV1ZWV1hWZCt0ODlWeUNFRUVJSUlZUVFRZ2doaEJCU3RpZ0F4MGozTW1LNTY4bmlMTFAzODFxY2lVK0xNcm53d0FPL2FMQ2EvY3NEd3pCYUE5R1dsRmlRaVdlNWxpMzNVNUs0dk5ReUNUSjVHNWlTbFNjNkp4R3pIK3pIeklaOThWZjhEWVNxbGR3aG9BQ0RVaXBVeUhEODVSMWNUSHBza2YzbHl5VElsMG1RQlBPUGQ2VjFKU1VTVGxZaXBFcXljU3Z0bWNYS0w4a1pCZkprRW92c3F6VE9KejFDUkxiK0lMbHJxVkhZRVBXM1JVc1FidjMzSCs1NnJreHNzZjBTUXNoYlRUMEREZ1hnRUVJSUlZUVFRZ2doaEJCQ0NDa2pQSVpoTERPaStZYTlqZVdJQ0RFR0Q3QlFHQUY1VjZnSDJ3RnNBRWpaM0ErOXQ4amJ6ZGl5ZllRUVlrbE03Q1l3VHhjQUFIaTF2d1hQZDFrNXQ0Z1FRZ2doaEJCQ0NDR0VFRUpJUlVRWmNBaDV3eWhBNHIrSEFRUDVHNGgxcFBjV0lZUVFvb04xTmRWMVNYTDV0WU1RUWdnaGhCQkNDQ0dFRUVKSWhjWXY3d1lRUWdnaGhCQkNTSm14VVFYZ01KSTNXNHFWRUVJSUlZUVFRZ2doaEJCQ3lIOEhCZUFRUWdnaGhCQkNLaXllV2dBT0Npa0REaUdFRUVJSUlZUVFRZ2doaEpDeVFRRTRoQkJDQ0NHRWtJckx4azExblVwUUVVSUlJWVFRUWdnaGhCQkNDQ2tqRklCRENDR0VFRUlJcWJpRXpnRFBpcjB1eXdIa0JlWGJIa0lJSVlRUVFnZ2hoQkJDQ0NFVkVnWGdFRUlJSVlRUVFpb3VIaCt3cWFyNm44cFFFVUlJSVlRUVFnZ2hoQkJDQ0NrREZJQkRDQ0dFRUVJSXFkaW9EQlVoaEJCQ0NDR0VFRUlJSVlTUU1rWUJPSVFRUWdnaGhKQUtqV2RkamJ2T1VBQU9JWVFRUWdnaGhCQkNDQ0dFa0RKQUFUaUVFRUlJSVlTUWlzMUdGWUFEU1ZMNXRZTVFRZ2doaEJCQ0NDR0VFRUpJaFVVQk9JUVFRZ2doaEpDS3piYUc2cm9rc2Z6YVFRZ2hoQkJDQ0NHRUVFSUlJYVRDb2dBY1FnZ2hoQkJDU01WbVYwdDF2U0N1L05wQkNDR0VFRUlJSVlRUVFnZ2hwTUtpQUJ4Q0NDR0VFRUpJaGNhenE4MWRad3JpeTdFbGhCQkNDQ0dFRUVJSUlZUVFRaW9xQ3NBaGhCQkNDQ0dFVkd5VUFZY1FRZ2doaEJCQ0NDR0VFRUpJR2FNQUhFSUlJWVFRUWtqRlpsTWQ0RnV6MXlWSmdLS3dmTnREQ0NHRUVFSUlJWVFRUWdnaHBNS2hBQnhDQ0NHRUVFSkl4Y1lUQUxZZVJmOHdnUGhsdVRhSEVFSUlJWVFRUWdnaGhCQkNTTVZEQVRpRUVFSUlJWVNRQ285blY1dTd6bEFaS2tJSUlZUVFRZ2doaEJCQ0NDRVdSZ0U0aEJCQ0NDR0VrSXBQVkV0MW5RSndDQ0dFRUVJSUlZUVFRZ2doaEZnWUJlQVFRZ2doaEJCQ0tqNjFERGdvaUMrL2RoQkNDQ0dFRUVJSUlZUVFRZ2lwa0NnQWh4QkNDQ0dFRUZMeDJhbG53SGxSZnUwZ2hCQkNDQ0dFRUVJSUlZUVFVaUZSQUE0aGhCQkNDQ0drd3VPSjZuTFhtYnlvY213SklZUVFRZ2doaEJCQ0NDR0VrSXFJQW5BSUlZUVFRZ2doRlo5OWZZQlg5UE1uOXluQXlNdTNQWVFRUWdnaGhCQkNDQ0dFRUVJcUZBckFJWVFRUWdnaGhGUjhBbHZBdmg1N1hWRUk1TWVVYjNzSUlZUVFRZ2doaEJCQ0NDR0VWQ2dVZ0VNSUlZUVFRZ2o1VCtBNU51S3VNN2tSNWRnU1FnZ2hoQkJDQ0NHRUVFSUlJUlVOQmVBUVFnZ2hoQkJDL2hzY202aXU1endwdjNZUVFnZ2hoQkJDQ0NHRUVFSUlxWEFvQUljUVFnZ2hoQkR5MzZDV0FRZVVBWWNRUWdnaGhCQkNDQ0dFRUVLSUJWRUFEaUdFRUVJSUllUS9nZWZZbUx2TzVGQUFEaUdFRUVJSUlZUVFRZ2doaEJETG9RQWNRZ2doaEJCQ3lIK0RUVFhBdWlwN1BUOFdrT2VYYTNNSUlZUVFRZ2doaEJCQ0NDR0VWQndVZ0VNSUlZUVFRZ2o1ejFCbHdXR0EzS2ZsMmhaQ0NDSGtiU1dUeWNxN0NZUVFRZ2g1QzhqbDh2SnVBaUdFRVBKT2VXY0RjR3dGVnVYZEJFSUlJWVFZaWI2M0NTRnZqVXBxWmFneWI1ZGpReXd2UFQwZEsxYXN3TjI3ZDh1N0tRQUFobUdRbDVlbmNWdHljakoyN2RvRmhVS2hjNXU0dURpVDcrZlhYMy9GclZ1M3pHcmp1K2J3NGNNSURnNEd3ekRsM1JRdFhicDB3ZWJObTduL04yL2VqQzVkdWhpOWZXNXVydFp0Y3JrY2UvYnMwZm1lWmhnRzZlbnBKcmN6TXpNVDU4NmQwM2wvNXZyNzc3OXgvUGh4aSsxUGlXRVlpTVZpWkdSazROV3JWNGlPanNiOSsvY2hrVWcwMWxNb0ZNakt5ckpvd0VSQ1FnSXVYcnhvc2YzcDh2ejVjK3pmdjkrc2JjdjYrSEwxNmxWY3YzNWQ3NzVNTVd2V0xMM1BwYUZscGpoNDhDQ3VYTGxpOVBwbno1N0Y0c1dMa1ptWnFYTjVaR1FrUm93WWdlRGdZS1AzdVcvZlBvU0hoK3RjbHB5Y2pQMzc5K1BWcTFkRzc2KzR1M2Z2NHNpUkkyWnQrL3IxYXlRbEpabDkzNWFTbnA2dTlma3RLems1T1FnTkRiWFkvVVZIUitQT25Uc0cxN2w4K1RLZVBuMTdncHNyNHZHK3JMMko0MVY1UzBwS2dsUXExYmlOWVJqTW5Uc1hBUUVCNWRRcVRaY3VYY0xWcTFjMWJudisvRGsyYk5oZzBtZXNvS0JBNjdHcUN3a0p3Ylp0MjR6YVYwWkdCa0pEUTQyKzc5SUtEZzdHcjcvK2FwRjlsZVo4UTUrNHVEaEVSMGRiZEorV1VCYS9CM2Z2M28zeDQ4ZS9sYjgvU2lVOEhNZ3ZJU1B1OE9Ic1pjWU00L2FablExczJRSWtKNnR1dTNzWDJMa1RDQTBGVFBrK3lzb0N3c0xZaTFocy9IYTZGQllDZm43czVmejUwdTFMM2N5WkFJL0hYb3poNGNGZU9uVFF2VHdsQllpTVpDOGxpWXdFN3Q5bkwrWUlDQUJjWGRsTFlxTGhkV1V5WU1vVTRNQUJ6ZHNsRW1ENWNtRHdZS0Q0c1hiZE91RHJyNEYvL2dIMEJiQXhEREJ3SUhEa2lPNTFSbzgyN2ZrdDdzUUo0T2VmMmN1NWM2WnRlK0JBeWE5RDgrYUFnd043S1UrSERyRVhYZStGKy9kVnk5OEZLMWF3bHgwN2pGdC82bFJnN0ZqMlF0NDZ3dkp1Z0xtcTJ6b2pOaStsdkp0QkNDR0VFQ05VdDNVdTd5WVFRZ2pMK1FQVjlmUXJRTzF2eTY4dEZuYmh3Z1VFQndlamJkdTJKbTBYSGg2T2lJaUlVdDMzWjU5OXBuWGI0c1dMa1ppWWlMVnIxOExPemc0QU82aTdiOTgrQ0FRQ2pCZ3hRbVA5Mjdkdlk4NmNPZWpidHkvR2p4OXY5SDBIQmdaQ0xwZWpaY3VXUm05anlxQnljZmIyOW1qZHVyWFoyNXRMSXBGZzkrN2Q4UGIyUnFkT25VemE5czZkTzNvSDJrdFNzMlpOTkdqUXdLeHRqU1dUeVRCcDBpUzR1YmxoMnJScHFGS2xDZ0EyQU9lUFAvN0E0TUdEMGF4Wk0yNTk1ZUJDVEV3TVZxOWVEUzh2TDZQdkt5RWhBYXRYcjhhT0hUdmdZS0hPd3FDZ0lBaUZRdlRwMDZmRWRWKzllb1dOR3pkQ0xwZERKcE5CSnBOQktwVnlsOExDUWtna0VrZ2tFaFFXRnVvYzdGaXpaZzJhTm0zSy9mL3k1VXVNR2pVS0sxZXUxSGllakFtQUdqZHVIRDc5OUZPdDIyL2R1b1V0VzdhZ1k4ZU9BTmpYS0xHa3ptazE3dTd1NFBNTnovazZmUGd3enAwN0IwOVBUL2o3K3h1OWI2QnNqeTlQbmp6QjBxVkw0ZUhoZ1diTm1zSEd4c2FrdGhVWEZoYUd4bzBibTd3TVlKOTNmVUZBMXRiV0FOamd0VjI3ZHFGOSsvWkdQNC9Iang5SGJtNHVuSnljZEM2dlU2Y09BR0Q3OXUzNDhNTVBJUktKRE80dktpb0t1M2J0d29BQkE5Q29VU090NWFHaG9kaTVjeWQ4ZlgxUnMyWk5vOXBZWEVoSUNNNmNPYVB6L1dwSWJtNHV2djMyV3pScDBnUkxseTdsYm8rT2prWk1URXlKMjllcFV3ZjE2dFhqL2pmbSs4UEx5d3ZlM3Q1YXR3OGVQQmlUSjA5R3IxNjlqR3k5K1VKQ1FoQVFFSURaczJmRHg4Y0hyMSsvTm1vNzlXT0lPbVV3NUlvVks5Q2tTUk90NVNrcEtmajU1NStoVUNpd2UvZHU3amhlbmlyaThUNDhQTnlvOTYwaDllclZnNCtQajg1bHBUbGVXZHJqeDQveDdObXpVdTJqYjkrK0d2K0x4V0pNbmp3WkhoNGVXTFJvRVhkc2swcWx1SG56cGtubkV3Y09ITUJ2di8xV3F2WUJ3RC8vL0tQeFA4TXcyTFp0R3hvMGFJQTJiZG9BWUFQcUZpeFlBSkZJaEJFalJtZ0VsZkg1ZkwzSDZENTkrcUJyMTY2WVBuMjZ6dVczYjkvR3VYUG5NR2JNbUJMYkdSQVFnS3RYcitMNzc3OUhqeDQ5QUJoM25xR3VRNGNPbURObmpsSHJob1dGNGZ6NTgyalJvZ1g4L1B4TXVwL2lTbk8rb1l0WUxNYjA2ZFBCTUF3MmJOZ0FOemUzRXJjcHpXOFBKYUZRaVBidDJ4dGN4OXpmZzRiNCtmbGg3OTY5Q0FrSjRjNExqYkYzNzE3czNyM2JyUHNjT1hJa2hnMGJadGEySlNvc0JPYk5BOWF1QlVhTkFnd0ZvZTNkeS83MThRRldyU3A1MzhlUEE5OTlCMHljQ096ZkQzejJHYkI2dFNwdzQvbHo0NE1WTGw4R2V2ZG1yejk1QXZqNkFyR3hRTkU1V29sV3J3YW1UV092S3hUQWd3ZnNkZVZ2UWxQMkJiQUJBYU5IRzcrK0xpOWZzbi8xUFFjclZ3SnIxckRYU3dyNDZ0Y1BVQVlrbWhNY2xwOFBwS1d4MTB2SzhOUy9QM0R5SkdCbkI5U3J4d2FlQU1DNGNjQ3VYZXgxVzF2Zzk5OVYrMXUzRG9pUFo0T3ZkdTBDUm83VTN1L05tOERodyt6bHQ5L1k5Nk1sTUF5d2FCR3djQ0g3djZNakcrU2pMNkNtVWlWQWVYNHVrN0Z0M2JzWGFOWU11SDRkc0xabUgxUHhJS1BjWEVBNUlVSlhrSml0cmVxNnI2L3E5VExYZ0FGc2dGdnhjd05sWDlUQWdjQVBQMmd1VzdOR0ZYeHovYnIyUGkzZHI1T2FxbnJlUzdKOE9mdmFxSnMxaS8zcjR3Tjg4MDNKKzlpNWt3M1dBNEN0VzB0ZWYrUkkxZnUwdENwYVVHYjFqUmlTQUFBZ0FFbEVRVlFaZUdjRGNGcFdlWThDY0FnaGhKQjNSTXNxNzVWM0V3Z2hCQURBYy9FSHd4TUFqQnhNeGpYd0dBWEFLNS9Fb0lZNnJSY3VYTWgxdWhmM1FObDVWc3lKRXljZ0Vva2dFb24wcnFQTzF0WVdQajQrdUhYckZ2YnQyMmRjby9YUUZZRFRvMGNQekprekJ5dFdyTURDaFF2QjQvSFFybDA3dEd2WER2djI3Y09ISDM3SURXckd4OGRqMmJKbHNMT3pRK2ZPblRYMlk4eHM2NUt5ZGRqWjJXa0V6YXhZc2NMWWg2YkYwOU96WEFKd3JsKy9EckZZaklFREI1cTg3YjU5Ky9EdzRVT3o3cmQ3OSs1bEhvQWpGQW94ZnZ4NExGKytITjkrK3kxbXo1Nk41c3FPeldKQ1FrS3dZY01HNU9ibVl0Q2dRZkR3OE5CWWJ1eGcwRGNsZEdqdDJMRURYbDVlZWpOdU9EZzRvR3ZYcnNqUHo4Zno1OCtOZmwyY25aMVJ1M1p0V0ZsWlFTZ1V3c3JLQ2xaV1ZyQzJ0a1pXVmhiMjdObURYcjE2d2QvZkh6WTJOckN4c1lHZG5SMXNiVzFoWjJjSE96dTdFZ05iMUhYczJCR3RXclhTdWN5VXowRmlZaUpHbWRBcEhCZ1lDQmNYRjRQcmZQMzExd2dORGNYV3JWdnh3UWNmbUJUb1lxbmpTM0ZKU1VsWXVIQWhwRklwMnJWcloxUldHZldBT0gzdnY5MjdkK3NkaE5LMXJGNjlldGk4ZVRPbVRKbUNTRDJkNWNwQjIydlhya0Vta3huOTNvK01qRVJVVkJRbVRwd0lIbytIK1BoNGc2OXQ4UUZzOWZ0V09udjJMSGc4bnM1MUFUWUFwMHFWS2lVT29rcWxVcjJabkpUbEx3b0tDdlJ1cnd6R1V1Zmc0SUIrL2ZwaC8vNzllUFRvRVJjOGN1blNKUVFHQmhwc0Q4QUd6YWdINEJqenVSazhlREM4dmIyUmxKU0VwMCtmb2wyN2RpVnVZMm5Cd2NGd2RuWkcyN1p0OGNjZmZ4ajlQVi84dFZYNjhjY2ZNWDc4ZU15ZlB4OGJObXpRT3ZhdVc3Y09CUVVGbUR0M3J0N2dHMU1INi9YcDNyMDdwazZkK3A4ODNsKzZkQWxIang0MTZ2NzErZnp6eitIajQyUHg0NVdsaFlhR2x2cXhGajhtMmRyYVlzS0VDVmk2ZENsKytPRUhyRml4QWs1T1RseVdHSE1DTGlkUG5xenh2MEtoUUhaMk5weWREVTlDQ2dzTDA4cHlBN0JCb0NrcEtaZzRjU0lBTmdCNzd0eTVYQkJkOGZkZjVjcVZjZkRnUVpQYmJReUdZY0FyeXJ3d2Z2eDRQSG55Qk92WHJ3ZVB4MFAzN3QweGMrWk1ibDJwVklvMWE5YmdrMDgrMFh1c055WlFSV25VcUZHNGRPa1NMbCsrWE9vQW5OS2NiK2hpYTJ1TEdUTm1ZTmFzV1ZpeVpBbldyMThQZ1VCZ2NKdlMvUFpRc3JlMzV3SndMUDE3Y01XS0ZTVUdDUzFidGd6TGxpM1R1MXpmOTRmNiswVHAyclZyQ0EwTjFibk1FcytWUVZaV2JEQ0tUQVpzM3c3MDdBblVyUXZvQ0M3bFBIMnFPd3ZKNWN1QWVsRFhYMyt4ZnhVS2RtQS9QeDg0ZFlxOXJVRURObU9LdmlBSVBoK29YOSs4eC9RdU8zYU1EVzdSOVQxeStqUVFIUTBNSGNxK2JoTW1zTmxjYXRUUXY3OGhRd0I5NTNkOGZzbkJOcnA4OHczN09oWVVzRUVnZCs4Q0xpN0FzbVZzMjFOU2dEMTcyUGZSZ2dWQVVCQWJmQU93V1llS1RRemdIRHVtdXQ2MUs1c2RDQUMrK0lJTnpqREhxMWZBVjE5cFpyekp5UUVNblRNTkhxd0tFaE1LVllFemQrOENQLzBFTEYzS0JoVHBDZVlFd0FZbkZWY1dBUnFuVHJHUFQ1ZVNNdDE4K0tIMmJaWnVZMlltc0dtVGNldk9uYXNkZ0tOUDllcnMzM3IxMk9OT1dXMURMT3FkRGNEcDYvRUJMaWFGSTBXU1hkNU5JWVFRUW9nQlZXMHFvWi9IQnlXdlNBZ2hiNEt3RXVEVURNaThEVWd6Z1p4d29KS0J6cmF5Ym81UXlNMGlWVmZEUUtmU05PVk10dit6ZDk1eFRkeC9HSCtTc0ljb0lpb09xSHNpanVMQVVRZnVxcml0bzJvVnJZdTZVVUVCVVZBUVYwVnJIUWc0Y0VHVnVzQkZGUm5pQWlwQ1JSUUJFVUVaS2l2azk4ZVh1MXlTdXd5R0hiKzhYeTllSkxkeWQ3bjczdVUrei9kNU9GaWpwRVcyaFlVRmZtVlkyM0k5TkpXSHY3OC9BZ0lDV01mMTZORUQwNmRQUjBCQUFLS2lvdEM3OG9ISG9rV0xFQmNYaDVpWUdMUnUzUm9WRlJYWXRHa1R5c3JLNE9IaElkTXJXOTZEWG9xb3FDaEVSVVZ4am0vWXNLR0VhS1k2Z2lNTmpkci9HZTNyNjh0WmRISjFkWlU3cjUyZEhSWXRXaVF4ek0zTnJVcnhSTkpGbnRMU1Vvd2FOVXFsWlhBVitJS0RnMkZnWUlEOHloNWJyVnExZ29lSEIzYnUzQWw5ZlgzazUrZlRCYkhTMGxKNnV1ZlBuME5QVHcvcjFxMUQ2OWF0NlJnaXlzbmp5SkVqY3RjbkpTVUZIaDRlMkx4NU01bzBhY0k1SFhVTzd0Ky9uM1c4bVprWmhnNGRpb2NQSDZLaW9nS0ZoWVVJRFEzbFhGN0xsaTNSdm4xNzZPbnBjZlkwUDFQNTBIN3k1TWx5MndCVmFOMjZOYWRqVWxVS0hNZU9IWlByWUhMMzdsMjRWUGI2ZS83OHVjTG9seDQ5ZW9EUDV5TWhJVUh1dWRXbFN4ZVorV3FpZldIeTd0MDdyRjY5bW80Mk82Wms3MERtL21VNy91Yk9uUXM3T3p0OFMvVmlWbUljNVc0elo4NGMrdGlua0k0bXVYTGxDdlQxOWFHbHBZV0VoQVRXZGF4VHB3NmFOMjhPZ0RnQkdCc2JZL2p3NFJMVEtEcDNBQ0xFWXJvWFhMNThHUURwY2QrNGNXTThldlFJanlydDN5MHNMTkMrZlh1a3A2Zmo2ZE9uYU51MkxjNnlQQlJ2MkxBaExWRFp0V3NYcmltd3lKZm5QUEw3NzcvVCs0N0psQ2xUY1AvK2ZWckV3MFRldFkrci9kcTVjeWVuRThpTUdUUG8xNDhmUDRhWGwxZVZycS9WSVRVMUZZbUppWmcyYlpyRWVTWHYybmZxMUNtNTBVb0dCZ2JZdUhFalBEdzhaT0xmUWtKQ0VCc2JDM3Q3ZTdsaW8rKysrMDd1ZW90RUlwdzdkdzZscGFXd3RiVkZnd1lOV0tkclUxbWcvSDl1NzMrbkNycFNiTnEwQ1k4ZVBZSy92eitud3hVbEZLanA5cXEyNERvdS8vampEMWhZV0tCWnMyWXk0dzRkT3NRNVg5KytmZUhrNUFRM056ZnMzTGtUTGk0dTlER3RyNit2OHZwSk8xcWRQSGtTNTg2ZHc3NTkrK1JlTDR1S2lsZ0ZPSlI0N3V1dnY4Ym56NSt4Y2VOR3BLV2xZZGV1WFJMSFNuUjBOSHg4ZkdCblo2ZnlPaXREWEZ3Y0RoNDhpSFhyMXNIQ3dnSW1KaVp3YzNPRGc0TURkdTdjQ1NNakk0bnJYMGFsczBXZlBuM29hN0k4bEJYUVhiaHdRV0hzMjRFREIycjhma01aQjZaV3JWcEJLQlRLYlE4c0xDelFwVXNYaGRlQlk4ZU9JVEF3VU9uclJVMy9IclMzdDZjZFo5emMzQ0FRQ09EZzRNRHFIbFpZV0FnUER3OElCQUs0dUxnb0ZCK3gzWWUrZWZNR0VSRVJyT05xWFlERDR4RUhpRTZkaUZ2RmdnVkVDTUYyajBnNWRtaHBzYnZGTU4ybjNyNEZLdStMMExNbjBLd1o0T2RIeEE4QWNiR1IxNmxCWDErMWlLb2ZmaURpRG1rcXhYc3FjZkVpZHl5VXNnSUJKaDgvRXJFS0YwSWgyZmQ4UHZrdVFrSUFOaEgzdm4xRWhDTVFFSEZUUkFSdzV3NkpkYW9LVkJ1L1pBa1JsMUE0TzR2SFVXaHBFWmNrQUJnekJsaS9uZ2hSWHI0RVRwOG1rVCtOR2hIaDBLUkp4QlduYTFjeVBkTXRhZmR1c3AzU1ZGUUExSDJabFJVUjMxQU9RZS9mYzI5RGNqSnc5eTdRb0FIQXZQNFVGd083ZGhIaFRvR0tOWE5OVGNuM2UvWVF3VVp5TXRrV2xzNVcxZUxwVThuM1Q1NFFFUkJBaEd1VXE1QTBkZW9RWVpPMG15a2xlT25jR1pDK0Q0MklBT0xqeVdzVlhKYS9DQzR1WWdjdVJVSWdLa3BYZ2JoWDRUdy8vMHhFYk5KUTk5d0hEeExIcDVJU3NTRE0zeDhZTVVMNXoxVkQ4NjhWNE9nSnRMQzR6VEM0eEovNXUxZEZqUm8xYXRTb1VTT0hKVzJHUTFkUXV3L2wxS2hSbzBZVmVQVy9nZWhETEFCQTlQNE9lSCt6QUdlcGlnL0o5a24xcUNrcEtZR3pzelAwOWZXeGFkTW1wWmRUV3dXVHQyL2ZJcmZTenJsNzkrNFFpVVNvVzdjdW5qSWV0S3hmdng2R2hvYjBzQkVqUnFDOHZCd2FHaHIwTUJNVEV6Um8wRURoZzJoYlcxdE1uRGhSS2Z0OENxNmkzajhONlY3Vml0aTllemZyOEtvVWxOalEwTkRnWENldXorYWFYcWV5WngyYms0RDBPUkVjSEN3alNGcEgyVE5YUWgwbnpabzFRMzUrUGdwVWZmRElnRm5NdTNMbGlzeDRSMGRIRkZmYWJFZEhSd01nUWdSS2pNREdwRW1UYUNjaFJVVW42ZmdrYWJ5OXZkR2xTeGU4ZnYwYUlwR0lqb2JLeWNsQmVtVnZTN2FDcENMWUJGYlV1aW9qenBERzE5ZFhhZWVsaUlnSXVlT3A3N2VtMnhlS3JLd3NyRnUzRHUvZXZZT25weWVuQXhOQVlxRzJiOStPbXpkdllzS0VDUkxqMlBhN2c0TUQyclp0aTJiTm1tSHYzcjNvM2JzM2V2VG9JVE9PRGJZNG9MUzBOTHBvbTVHUmdZU0VCSWhFSXF4WXNZSnpuZnYwNlFOWFYxZWtwNmNqSWlJQzl2YjIwTlRVcEk4WHJuVlhoQTlWbUFBcEpqUGYyOW5ab1gzNzlyUlE0Tm16WjNqR1lqMXZiVzB0STlwZ2F6ZkN3OE9SbUpqSU91N0dqUnVJcHg2dVY1S1ptWWtIak9MS3lKRWo4ZnIxYTd4Ky9abzFBaW9xS2dwSlNVbVl6UllSOEM4aktDZ0kydHJhTW5GZDhxNTliTzVCWEczVmtpVkxXSWNmUEhnUUJ3OGVsQmcyWmNvVXpLdU1ySmpEMVdPNWt0RFFVSlNXbHFKMTY5Wll2WG8xN2J6QnhmOVRleThOMnozY3UzZnY4T0RCQXd3ZVBGaXArNXlhYnE5cUM3WmpFd0M4dkx3d2UvWnNXcERGUkpFZ3dNYkdCaTR1THZUM1JBa2R1VVJMeXBLUWtBQi9mMzgwYnR3WVFxRlFvbzJsTURJeVFwMDZkVmpuTHk0dVJuaDRPTWFORzRlQ2dnSnMzTGdSZi8zMUZ4d2RIU1hFTnhrWkdmRDE5Y1hnd1lNeGJOZ3dXamhxWUdCUUkvZjNTVWxKY0hOekE1L1BseEJ3dDJuVEJ2YjI5b2lQajBmWHJsMVJYbDVPbng5cGFXbjBPckNKWWZUMTlTWE9hWHY3bW9zQnJvMzdEVlVjbUZKU1VqakhqUjQ5bWo2SEN3c0xPU05ocWVGc3h3d0FHQnNiUzl6UDEvVHZRV05qWTlxNWNOMjZkVmkvZmoxT256NHRzNnlTa2hLNHVMaWd0TFFVYm01dUtzVzIvYU5vMkpBSUkrYk1JVzRqTFBHWkNsbTdsa1QwVVBqNWlTTjZ2ditlL09jUWRzcUZMU0tHRXU0d1hWR0dEeWVSTzlKSVAxdGdDanNBc1ppQ0dXZW9vNk44Tk5hcFU4U1JSaHJxL0Y2NWtnaUo1RVY3L2ZVWEtmZ2JHUkhSU0VnSUVCeE1YR1VvY25PQjhIQkFXeHVZUGgxbzBvUkVOcjE2QmZUclJ3UXNiRXljU09LT21GeTRBRHg4S0JZVFNUdVVzTG0rNmV1TEJUZ0FjWUtKaWlLT1NRc1hFc0hTWDMrSnR6MHJpOFNQL2ZnamNhRUJpUENHRWgrL2ZpMjUvUEJ3c1V2TzFLbnMyOEprN0ZnZ01wSUlsd0RpbmpKNk5IRlo4dkFnd29tM2I4WFRhMm9TNFltMHNDdzFsVGo2M0xoQjNsdGF5c2FyNmVtUnlMRWhRMGpVbDBBQTJOdkxIbStEQjVQbEFaTEhreUtrdngvS2ZRY2dueU05bm9tWkdSRzRNYUcrejVRVThiNm45dE9TSldJQnpzOC9LNytPVmFWVks3R1ladGN1WVBseThqbytub2orbUNnYlZWV1RHQmpJUDljTkRRRVRFOGxJTVdxWUdwWDUxd3B3QUtCTFhYTzRkSjZFZmNsWDFVNDRhdFNvVWFOR3pUK01CdHAxc0tUTmNGaldiZjUzcjRvYU5XclVTTUNyUHdDaTUxN2tUZTRkd1B6SHYzZUZWRVM2MFBETEw3L2c0OGVQV0xSb0VXc1JRaFhrOWVDVXBpUEhnOHJnNEdBWmw0UEF3RUNWMTRVcTJ1WG41M082T2xCa1ptYXk5aUttNElyeitxZkRWaVNXQjVjSXBxYmc4L21jNjhUMTJjcHNnNTJkSGQzclZsVk9uVG9sYzd5eERaUEcyZG1aY3h4VDlDVVFDR2p4QmtWdWJpNWF0V3FGOHZKeTNMbHpCLzM3OTRlenN6T0VRaUVxS2lxZ3llaEZHQkFRQUg5L2Z3a2hCWnVZNWZidDJ6aDI3QmpXcjErUFZxM2tSM2VhbXBvQ0lNVXJ5aVVJSUlWYTZXM0l6OC9uTE9aSXd4UllQWHo0RUJFUkVUSmloKytwZ29JU3JGeTVrbzRMcXFpb2dJT0RBM3IzN2kzWEJTTW1KZ1pIamh6Qm9rV0xZR2xwS1RPK3B0c1hnTVI5Yk55NEVjWEZ4YlJUUmxsWm1jVDNTSkdYbHdkM2QzZkV4OGZMRmY0eDl6bFZlRXRQVDhlRkN4Y2dFQWpvR0k0dVhicEFyN0wzZEZwYUd2YnQyd2RIUjBmT0NCOXBnb09ESVJLSjRPSGhJVkdZeThqSXdMWnQyekJqeGd4WVcxdkRzTExnRUJnWWlIcjE2bUgwNk5HSWpZMkZrNU1UZnZ5UlhBTnpjaFRIdkw5bjZaRTdldlJvR2RFS0phd3JLaXJDcFV1WDBLOWZQd25uSElxeFk4ZXk3bWUyZGlNNU9SbUppWW1zNDU0L2Z5NGp3SG4yN0psSzdWSnNiQ3d1WHJ5b2xBQW5KaVlHbWRRRGZpbmtSV1I5Q1Y2L2ZvM2J0MjlqOU9qUkNpTndGQ0Y5cnA0NGNRSXRXN1pramJXTGpZMUZTa3FLekR4czV6RWJPVGs1T0h6NE1IZzhIcFl0VzZaUWZFUHgvOUxlYzhFbThBa0xDK01VTDdNTi8xTHQxZC9OM2J0M0pjU2FBSkNZbUFpQWlEc0JjdjRjT25TSWN4bE5talRCQ0k1ZTRLOWZ2NGFycXl2S3k4dmxSdnZObVRPSDh6cDQvZnAxZlByMENTTkhqc1NxVmF1UWxaVUZvVkNJTFZ1MmNFN1BqQTFhdjM0OUJnNGN5TG4reXBDWW1JajE2OWVEeitmRDA5TlQ1aGkxczdPalhYZCsrKzAzL0N4VjBPUVNnMUpSYnhSczhiVlZ4Y2JHcHNidk55aXE0MkFtZlg1ZXVYSkZScVFvRGRkeHMyTEZDb2xqcnlaL0QzSUpCZS9jdVNOWFJNZ214cVFjTHBtdzNZZFNvamRsNzFGcmhlKytJMElPU2xUSUloS21LUzJWSFY4cENBZEFIRjJZZ3BPcFU0SHIxNEdZR1BGbmNjVWhUcGxDaEJOeW5OcFlxVWxYa2hxS2lLd1NJMGNTQWN2bHkyS3hDZ0FFQkpEOVBuVXFVSzhlY2VVNGQ0NElRcVpPQmE1ZUZZc3NwSmVYbWtvRUwzdjJrR0gzN3BIL1V2R1pjcEYyeWhJSWdDdFh4TVBmdkpFVU5ySGRGMVpVU0U3RGhCbTVKUzNBb2FMTlltUEZ3NlNkd0tnb1BUMDlJbjZoeERmTm1wSFhKU1ZFUUhQekpoR0ZmUGdBZUhrUlVSRWxycGc4R1RoMGlOM2xxSDkvc28zR3hzRDkrMFFzSlE4Mmg2Z21UV1NGUnhSYzkzbHo1NUkvYVJZdmxoWFFVS0lRNmo2a3FFaDhYbExqS05HanRUWDU3K0ZCaEZRSERzaVBNcXNKS0llanRtMWx4VGQvRjhYRjdIRmhGTk9teVFyczJKejJBZ0lBaHV1bkduYisxUUljZ0lod2RuV2ZqZDlleHlJbTl5KzhLZjZBWW1HWjRoblZxRkdqUm8wYU5UV09qa0FUalhUcXdycCtLNHh0K2pYMDFNNDNhdFNvK1NkU3R6dWdZUUNVRjBIMC9oNTRJaUhBazk5VDlwOUtYRndjenAwN0J3TURBNGhFSW9YUkhRRFF2SGx6dE9Qb1ZhU0tnSU1xMm5JaDNUTlRGUll6N0lIVDB0TG9TQnN1SWlNakVSa1p5VG4rUzhkL3FGRU5MUzB0Nk92cjAwNHV5dEswYVZQV250NExGaXlRRWFjb2k3UVk0T2VmZjhiYnQyL2g1dVlHZ0VTa1pHZG5ZOENBQVlpTmpVVmhZU0VHRFJvRWdNUUhuRHAxaWo0UGk0cUtjUDc4ZWJScjE0NTJFQUJrWFFkRUloRWlJaUx3MVZkZnFWUTR1M1RwRWdBUy83SnYzejVzMjdaTnhqRWxLQ2dJUVVGQlNpMlBLYkFxTFMxRlJFUUUvWjRxa0hoNmVzb3RDRDk4K0JCNzkrNEZBSm5valhidDJpRXJLd3N0Vzdia25EODhQQndBTUdEQUFMb25OaHMxMGI2SVJDS2NQbjBhZm41K3FGT25Ecnk5dlZHL2ZuM01uejhmTFZxMGdLdXJxMFFSS1RvNkdqdDI3RUIrZmo1Ky9QRkhHWGNSSmx3Rk5FRFcwYWxmdjM3bzFxMGJEaHc0QUQ2ZmorVGtaS1hpT3dvTEMzSDE2bFVBUUtOR2pkQ1VVVlFvckl3NzZOU3BFKzN3OE96Wk05eThlUk0vL2ZRVE5EUTBjT3JVS1ppWm1kRUZkMFh4UUZ4b2FtcHl1a2FjUG4wYXhjWEYrTzY3NzFnZEtZUkNZYTNGK2cwY09GRGlmQ29ySzhPQ0JRdGd3dEdEczZLaVFtblJ4OG1USjJ0a0hXdURYMzc1QlVLaGtGTWtxd3JTampVblRweEFtelp0V0oxc0Nnb0trSktTb3REbGhnMlJTSVR0MjdlanFLZ0k0OGFONDd4SFllUC9wYjJYeDhTSkUxbmpUSmxjdW5TSlU2ajBKZHFyNmxKYVdzbzZYQ2dVeW94akUvVUJ3UDM3OXhVS3pWTlNVdVM2bVZoYlc3TUtjRjY5ZW9VMWE5YWdxS2dJclZ1M2hyZTNOeTFXQW9EczdHeXNYYnNXQUdUaS81amJRbDJ2R3pac2lEbHo1a0FrRW1IejVzMzQrZWVmNlJpMXdzSkNmUC85OTFpNWNxV0V3SndyaWlvdkx3K1BIeitXR2Q2ZUpRcm56cDA3OFBUMGhMNitQanc5UGZFVlcwR1ZRZS9ldmVsci9hVkxsL0RvMFNPc1g3OWVZcHFVbEJRYzVZZ1RLU29xcWxhRVZtQmdJQm8yYkZpcjl4c0FFZnB6SFlOc0tIS0ZZWXRMUEhUb0VNNmRPeWZqcnBXWGw0Y3BWRFFMQjlYOVBWZ1ZsME11MkZ3MzViVXg4c1o5RVpodE5Gc0VESFZmMExZdGtKVEV2WnlnSUxFVENFREVDcFR3V0ZNVGNIY25Bb1h0MjhWQ0NXOXY0dVpDdmFmaXVFYU1JT0tCaUFpeEFHUE9IQ0tFVU9INlNMTmlCWkNYUitLVEFDTGM2ZEJCOWVWUXRHcEZZcnNBNGx4RHhkeFF3M3IzSnVLUVJvM0U4NFNIazlna2l2cjFpVE9Kamc1Z2FrckVTUzFiU29vMUdqVWlEa01MRjRxSGpScEY5a3V2WHR4eFhoNGVaSDhEeENWbzVFaXhlSW82TjBVaTR0UkRPZHdVRm9wZFFjek1pSnNOZGQvcTVpWVpWL1hOTjhCUFAwbCtKbGRFODYxYkpJNUxtcVFrU1VGTlNJaWtnT3ZQUDJYbmFkYU1DTVpPbndiS3k4VUNISUM0M3lRbEVVZWNOV3VJK0d2OGVMSS9CdzBpcjQ4ZUZVZFQxYXRIeERnLy9DRDdPU2RQQW5GeDR2ZGZmMDIrbTlxQ3gyT1A2S0pnaVkrbFlZcmdGSTByTHlmN2g0cncxTklpKzFMSmUzK1ZpWTRXbjcvUG5zbCt6c3FWeXJ0TzFSWjh2bmk5cVAyczdEQTFTdkd2RitBQUpJNXFtcmtOcHBuL08zczFxbEdqUm8wMGhTV2xjQWk1amQ4UzVPY04xd1FhZkQ3Y2h2ZUdmYS9PdFhiUG9VYU5HalZxMVB5ajRHbUNWODhHb3B5clFIa0JVQmdQMUdISlQvOENsSmVYWSsvZXZkRFMwb0twcVNsNjllb2xZVEV2ait6c2JHemR1aFVpa1FoRlJVVVM3aGZ5c0xPejR5eHVxU3BVOGZmMzV4eFhYVGNlQ2t0TFN6ckNoSTFSbzBaaC9QangrSUh0QVpJVVo4N1VYSVR4MTE5L1hldTI2L0pjZmY0cmpCa3pCaDA3ZGtSV1ZwYktEK0dEZzRQUnZuMTdqQmt6Um1iY3k1Y3ZNWitycDZrYzl1elpJMUdVNnRDaEEzNzc3VGVFaFlYQjF0WVdXVmxaS0MwdHhWZGZmWVhRMEZBWUdSbkJ1ckpIWFZsWm1ZVEk0TkNoUXlncUtxS1BUYUZReUZsNG8xQVVWOEtFT2wvbEhTZjI5dmFjdmN4VitTeUt4bzBiU3hTNkxsKytERjlmWDF5OGVCRUFvSzJ0RFIwZEhkWUNqTFcxTlk0Y09ZS2NuQnpPZUpTWW1CaTBiTmxTWVRHc0p0cVgzTnhjbkRsekJtM2J0b1dUa3hNdHpKZzllemIyN2R1SDVjdVh3OFBEQTN3K0g3LysraXZDdzhOaFltSUNMeTh2aGE0ZVhHMnByYTB0WnMrZVRUcys1ZVRrWVBmdTNkaTllemVzckt5d2N1VktOR0lXTE9RUUZCUkVDMWhTVTFNbEJEaXZLd3NZek8vcTJiTm5FSWxFMkxsekozYnUzQWtBY0hkM3A0dlZGNlI3MXJMdy92MTd6a0txTkdWbFpZaU1qTVRBZ1FNNVhUNkVRaUZyc1p3WkhVVkJSWSt4alh2SDFnTmFDajgvUDJSa1pNREp5WWx6WFJURjFsRHMzTGtUblJnOVdkZXRXd2M3T3p0WVcxdkQyZG41YjRzNXZILy9QcUtpb2pqSFYrV2MveEw0K2ZuaDBhTkgwTlhWbFJDdktNdi9VM3ZQaHBHUmtjSllLSG5SU2wraXZhb3UwdkdJRkFFQkFRZ0lDSkFZeG5VLzdPRGd3Qm1MdVczYk5vU0hoMlBmdm4yYzE1ZGh3NGF4Q2diejh2TGc0T0FBTXpNejdONjlHM3YzN29XRGd3T2NuSnhnYm02T2lJZ0k3TjY5RzgyYU5ZT0xpd3VuTTlYMTY5Y2xoTWo5K3ZYRDgrZmttU0NmejZlUHQ1aVlHUEQ1ZkZoWldTblZadDIvZngvMzc5K1hHYzUwanhPSlJEaCsvRGo4L2YzUnZIbHp1THU3UzN5MzY5YXRrMWdHZGN5WW1wclNvdHhMbHk2aFNaTW0rUHJycnhXdUU0V09qbzdjK0VSRmNFVjUxY1Q5UnRldVhlbjl1Mm5USmpwaVN4bW8vVE54NGtSMFVGTG9vTW8xaUVsTi9CNmsybzlQbno3UkFsNVZNRFEwbEJDY1NjUFd4aHcvZmh4K2ZuNnM0MnI5V2pWdUhQRGJiK0wzUjQ4U2dZczgyQXJvQUxCcEU3QnhJN0IxcStUd3hFU3hpR0grZkxFN3lKRWpZakdJdHpmQTNQNGhROGovS1ZQSVg2OWU0bkZyMWhEeERmTTQzTDBiR0RwVWRwMmtoU2tyVmhEWEMwcUFNM2t5aVJKaUx1dmlSU0lzQVlnb2hZb2VZeDRQbGZIQjZOR0QvT1hra0gxSGNlQ0E1T2RTYm9QRnhjUmxoWW1KaVRoKzUvVnJjVXdQTXdySnlnbzRmcHk4Rm9tQXpadUJBUVBJbnp6V3JDSDdPVE9UaUhmQ3dvQ1hMOG00em96bzhVK2Z5SCtCUUZJSVFjWHVVZmVua1pIRWJZZUNUVFRCSmU1czE0N2RXV256WmtuQlYwNE9JT1hRaHZidHliNmpvcDFldlNML1Q1OG0vNm52QXlBdU9NeDIzdHFhN1ArUUVCSnpSWFd5RWdoSXhObVdMU1NHalkzZmZ4ZnZkNERFcVIwNFFOYnYzRG55MnNHQmlJNjRDa25EaDVOOXJreGs1YUpGOHFPaDVCV3JwRVZ6OCtZQmh3OUxqc3ZKQVhidUpKL3g0QUhRdkRuZzZja2VvMWFUY0RqWFZSdXV0Z2hRWFV5MGV6Y1J3akhuUFg2Y09ESXhuWElvNTZrM2IycmZOZWcveG45Q2dLTkdqUm8xL3pVTXRiVndlTEl0K2xnMGh0UGxTSlFKT1hKTmE0RHlpZ3FzdjNRWDkxNW1ZYys0YjFCSFIrMVlva2FOR2pWcS9nOHcrUWJJSVE5U1JHK3ZndmMzQ25DWVJjOERCdzVnNXN5Wm1LSEF6alV2THc5cjFxeEJRV1V2Sm1XRk04bzgwQlNKUktqZ3lsU3ZSTjRENHFaTm02SnIxNjRBZ1BQbnoyUC8vdjFLclJzZzdoSGF0V3RYdXFjdmo4ZGpkVGxod3VmekZVNERRS0h0dXlvWUdSblZ1Z0JIa2ZPUHN2ajQrTWowcUswcU1URXhkRlNETXJEMU5xOVhyeDdkYTN2cDBxVUF4QTRyenM3TzZOKy92OXhsTWlNUGV2WHFoVjdNQjlSU2JObXlCZWJtNWdyWE16TXpFMnZXckpFWlBtalFJRVJFUk1EWDF4ZGR1M2FsNHl0YXRXcUZlL2Z1WWVUSWtiU0FvTGk0R0xvTVMrZGh3NGFoY2VQR3NMSWk3WXRBSUpEcFpmenMyVE5zMzc0ZGd3Y1BycElEU1haMk50MnozZC9mSHhVVkZWVXFZRmNWb1ZDSVlrWkd2S21wS1lheUZRTkE5dVdSSTBkdzllcFYxamJ1cjcvK3dxdFhyK1NLNldxeWZURXhNY0hPblR0aFptWW0wYWFOSFRzV09qbzYyTEZqQnhZdlhvemk0bUo4L3Z3WkkwYU1nTDI5dlV5MEFoTmxvaFNvV0xDSER4L2k4T0hES0MwdHhiUnAwMkJyYTR1eXNqS2twNmRESUJEQXpNd01odzRkNG5Rd1NrNU94c2lSSTVHUWtJQ25UNTlLbkRmUG56K0hqbzZPUkFGMTBLQkJNRGMzUjUwNmRlRHE2b3FtVFp1aVo4K2VlRlg1UUY5WG5oMTVKYnE2dXF4UlVteG9hbXJpMTE5L1JWWldGalp1M0lnRkN4YlE3VHBBcmpVaWtZaFZnRU01UmJBaGJ4d1hkKy9leFprelp6Qmh3Z1MwYU5HQ2RaclMwbEpPNXd4RjNMOS9uMjdUTm0vZVhLVmxWSmVpb2lMNCtQakF3TUFBUlVWRnJOUEljems0ZS9Zczdhb2xEMlZkZ3BUbDVzMmJPSG55Sk9yV3JRdVJTQVFuSnllRWhZVWhMUzBObVptWjZOT25qOUxMK3ErMzkxd2NQbndZaDZtQ2t3clVkSHRWbTBpN3FoUVdGbUx2M3IwWU5Xb1U3ZUpGWVc1dXJyS0FPVEV4RVZwYVdwenRBeFU1eGliQU1UWTJocE9URXpwMzdnd3RMUzI0dUxqZzBLRkRXTGh3SWN6TnpmSGl4UXQ4OTkxM21ERmpCdWY5ODZkUG4zRGt5QkhvNmVuaEUxVVVackJvMFNLWllZcCtLMUJZVzF1elRzc1VubXpZc0FHeHNiSG8xYXNYMXExYkp5T21zTE96ZzQyTkRlN2R1NGNZS2xKSGlveU1ES1hPUHlZYUdocWNrVjdWb1NidU4zcjM3azI3TzYxWXNVSnV2T0RuejUvaDUrZUh0TFEwQ1lFdVYwd2xsNkFNVUUxOFV0Ty9CMy8vL2ZjcS9WWmFzbVFKeG80ZHEvSjgveWphdHEzYWZDWW1ST3hSR1dkSDA2a1RFVzNNbnk4V21yQXhlVExRb2dVUjZ6QmQwWjQrSlE0YUZBY1BFdEVBRTBORGNjeU9xcFNXQW1ZUk14NEFBQ0FBU1VSQlZFem5PSUZBSEszRWRDTmh0bm1VTUlVYWR2QWdXUTZGancrSkNXSTZzd0RBdG0zY01Vd0FFY213ZGJaaENvbTJiaVdpSUUxTllQOStkdWNXQ2tORFlOY3VzbS9UMHdGbVJ3MW1oQ2IxZTFaYWhFYzVmRkRicWFWRnRxbWtoUHN6VlNFbWhyak1NT25UaDRobXFQYlYzcDQ0NGpBRkpRQVJsVkRmQTdXZlJTTGcrWE1pTG9tTEkyNUREeDlLaWxPMHRNaHhSaDB2M3Q3RUpVajZ1K0pDUjRlSWlTNWZKb0twMWF1QndFQWlhbG0vbnJnL0NRUkVkUFBzbVZqd3BFZ3NCUUQ3OXBFL1pibDNqenN5amZrZFViL1hTa3JFK3d3ZzMvdjgrZUpJdUl3TXhmRmFxaEllVGtSdEFJbnlvb1JmQlFVa3VvbTVmbjhuRGc2eWJrN1RwOHRHUzAyWVVIdE9RZjl4MUFJY05XclVxUG1Id3VNQjgzcDJRcmNtcHBnYkZJYjBENnIzUWxDRmk0bXBTTWpLaGQrMG9lalU2TitSNGExR2pSbzFhdFJVRlY3OVFhQWVTWWplQklQWGFnMkFML3VqTWlnb0NJYUdodUR6K2NqTnpjWE5temZoNysrUFk4ZU9vVW1USnB6UkJEazVPWEIwZEVSbVppYWFOV3VtVkFGRkZTSWpJeFVLUCtROTRCMDFhaFQ5WU5uS3lncExxRjQxTEFpRlFvU0doaUk5UFIzR3hzYmdWejd3MjE3WiswM1poOUJuejU3bGpGYWcrUDMzMzVWNk1EMTM3bHlrcDZmL0kyS3JGRzJUTkJNblRwUTdYbEZzbURSczRvYmc0R0RXbnRSY3NNV2F0V3ZYVGlJMmdVbHVicTdDWS9yOSsvZEtmMzVaV1psU3NRSHk0a3VXTFZ1R0gzNzRBVHQzN2tTOWV2VlF2MzU5bUptWnlRZ0IzcjkvajlMU1VwU1ZsVUZUVXhQdDI3ZVhpWGhndWhUazVPVGcwS0ZEME5UVVZCZ2ZRbEd2WGowSkFjanZ2LytPZXZYcUlTOHZEem82T25CeGNjR1dMVnZvZ3VUejU4OXg4K1pOcFpiTmhCTGgrZmo0NE8zYnQvU3g4LzMzMzdOT3ozYXVTcnVFbUpxYW9rK2ZQZ2dKQ2NHRUNSTmtCQi9uenAyRGhvWUdwNEFIcU5uMkJaQ05od0ZJd1RrN094czZPanJJeTh0RDU4NmRZVzl2cjFRc2pqSXVUdEtSTGdDSk5HTEdHcG1ZbUVpOFg3MTZOZjM2anovK1FGUlVGRmF2WGcyQlFJQmp4NDRoam1rVkR5QWhJUUd0VzdlV0VFc1lHQmlnUzVjdUNBME5SVTVPRHJaVzl0WXVLeXVEaG9ZRzB0UFRsWGFoWXJhUEJRVUZuTTRBdXJxNk1EQXdRRUpDQWpadTNJaTllL2ZTaGQzeXlvZmhiS0lYcGpNRHhhRkRoM0RyMWkzV2NVZU9ITUdOR3pkWTF5RWhJUUVlSGg0UWlVUVlNV0lFUkNJUnE0aWtwS1FFMmtvV0lwWlRQYlVaVU00Z0ZIWjJkcHpPUDdYQjBhTkhrWk9UZ3lWTGx0QUNSV25rdWFRWUdob3E5VGw4ZVRFQktoSVhGNGZ0MjdkRFUxTVRibTV1OFBMeVFuNStQZ0JnNzk2OWVQTGtDV3hzYkxCNDhXS2xYSVgrNiswOWhmUjNVTlVJcXRwcXIyb0Q2WHRpU25pcVNJU3JET25wNmNqS3lrTFhybDJob2FHQlY2OWV3Y1RFUkVLRVFoMVhYQ0s5N3QyN283UzBGSThlUFVKMGREVHUzTGtEVFUxTmVobGhZV0Y0Ky9ZdDJyUnBnNisrK2twQ2pBaVFmVnBZV0lqdnZ2c09mbjUrOUhBakl5UFkyZGxoK1BEaGVQbnlKWGJ0MmdXQTNKOUpyOHVIRHgvUXZIbHptWFdyVzdjdWE5d1VrN2k0T015Wk13ZlRwazFqYlI4cDU2ZWNuQndKQVk3MHRmL0ZpeGU0ZGVzVzYyZFFMbFU2T2pxMGExNU5SVkJKVXhQM0cwems3YitZbUJqNCt2b2lQejhmaXhZdHdyaHg0eFF1NzVkZmZwSDUvdno5L2ZIdzRVUGFvWTRpUHorZjlacFRtNzhIbGYwTnBJelRGd0RXQ0xRM2I5NXdqcXQxSmt3QXpNMkJQWHZFdzVLU0FHZG5RQlczVkNxU2lzdjFhZEFnSWxMcDBnVVlOZ3h3ZFpVY241OVAzQ2F1WFNNdU5mWHFpY2N4MXcwZ0RoNDNicEI0SlFwVm5FT1puU2NjSFlHWk0wbE1FUVhYTlVSYW5MMWhBeEZ1ZlBva2RsV2hXTGtTMkx1WFJCdFJ2MG1mUFJNTGg3NzVoa1F5VllYeDQ4bStTa3drb2hSRm92RkprMGlrMS9YclFISXlHYWFsSmVrcVJNVmRTYlhITWc0NFZHY3BlUUlFWmt3V0V5cWVpOGx2djhrNnQ0d2NTZjZveitENkxLYkFoTHBuRFFraCs0ZU50bTNKZC8zNU03QmpCemxtbzZPSmFJeHkxcUhnODRFMmJZaXdKakJRZGgzeThralVXa0FBRWN3OGZreTJJejJkaUZpbzcrVEpFNkJwVXpLTWNsVUN4UHRWV29oYXR5NjNHdzhnNnlBa0ZMTEhla25ETlEyajR3Z0E5dWk1NnZEeEkzSDFBWWl3NThRSjhURVdHQ2dXNFBUcFE5eVZsSVVSMFM3QnI3K0toWEJjMDNDNUZiSjF1bE4ybUJxbFVBdHcxS2hSbytZZlRyZW1wcmk1YUNJV243dUJxODllMXVwbnZjakx4OUJmem1QNzZINlkzcTJkV3R5cVJvMGFOV3IrdStpM0JPcDBCZ3JpZ1k5L0FZVi9Bb1lkditncU1IdWVtcHFhWXNxVUthaFRwdzU4Zkh3UUhCek1Lc0JKUzB2RCt2WHJrWk9UQTN0N2UrVG41eU1vS0toV3JMcm56cDByWTVQLzRNRUR6Z2ZyYkxSbzBZS3pOM0ZjWEJ4OGZYMlJtWm1KQ1JNbVlOYXNXVEk5aXgwZEhUbVhuWkNRZ05EUVVQQjRQRFJ0MnBTT1NPQ0NyV2h5N2RvMTJOallzTWJsTUxsNzl5NDZkZW9rTjhLaE5xanB6eHZQOVhDT2crVGtaSm1pZ3dmendTOERybU5RVlNHVHI2K3ZTdE1yb2laY2hJeU5qYkZ3NFVKNGUzdERJQkJnMEtCQnJOTmxaV1docEtRRUNRa0p0RXNMRjdtNXVWaTFhaFVkcTZOc0JJT0Rnd05HVjFxNmYvejRFUmN1WE1DSUVTTnc5dXhaVEo0OEdUWTJOdGkwYVJPOUg2OWZ2NDdyekFmc0RCbzJiQ2hSWU16UHo4ZkZpeGNSR3h0TE96L0V4c1ppMUtoUmRNRjYxNjVkRXBFUHQyN2RncisvUDZ1ekJoVkx3V1RXckZsWXVIQWhqaDgvam5uejV0SERVMUpTY1AzNmRZd2VQVnBoL0JSRmRkc1hKaUtSQ0k4ZVBjS1ZLMWZ3eHg5L29LeXNEUFhyMThlc1diUG83NUtLQW1IQzUvUHhGUlVyQU83ai9mUG56d2dORGNYWnMyZFJWRlNFTVdQRzRMdnZ2bE5hOU1Bc0VsSVJYNVFnb1VlUEhyaDA2UkxTMDlQcElseG1aaWJyT1ptVGs0UERodzlqMnJScHRHUEY1OCtmSlJ6RWpodzVncXlzTEd6WXNJSHpOUk41eHhoQWpvTTFhOWJBMmRrWlhsNWUyRlFaYTBBSmNOamN5OWdLcWxRQmxXMGNWL1JGZkh3OG5KeWNVRkpac0hCeWNrTFhybDN4azNSdlQ1QnpVdEgzUWEzenpKa3pKZHlGdkx5OFlHdHJTN3VmQUVEejVzMXBkNkV2Z2FtcEtmcjM3NjlTL0lzOHVOcjAwTkJRVm1jemVmTkpSejBCNUJ6ZHVIRWpSQ0lSMXExYkp6Tis0OGFOOFBYMXhZMGJOL0Rnd1FQTW5qMGJkbloyY2gxNC9zdnRQUVVsK0dGUzFRaXEybXF2dmdTM2I5OEdRSVFNelpzM3I1WUREN1dzdm4zN29xeXNESTZPampBeE1ZR0hod2Q5ZjBoZEE5bmFxNmlvS0p3NmRRckp5Y25nOC9ubzJyVXJacytlRFJzYkcranE2dUxEaHcrSWpJeEVURXdNamg0OWlvOGZQOExTMGxMaVhEVTBOTVNNR1ROa3Jwc21KaWFZTkdrU0FnSUNjT1hLRlF3WU1BRDM3OTlIYUdnbzdPM3RBUkRCN1BIangzSHk1RWw0ZUhqSU9BSXB3NDRkT3lRRXM4b2k3ejZkQzZZTGtJNk9qb1RBVkZXNElxaUFtcjNmNE1MVDB4UFhyMTlIeDQ0ZDRlWGxwZlJ4MkxScFU1bGpTU0FRd01EQVFPWmNadnVOVXR1L0IydjZkK1dxVmF1cU5LN1dtRGtUR0RGQ1Z1U1NsY1VlRjZTSWR1MUkvQStQSjF2TXYzS0ZMTmZmbndoVG1KU1hBOHVXRVVGQnZYckVLUU1nVVVOc2NaK1BIMHRHQXlsRGJpNkpjcUxFSmdCeFN3R3E1K2ppNDBPaWZhUkpTeVBpbDl1M2dkNjlnVm16aU9DQnh5T3VLMnd1bmRROVJWWVdjV21oQkJMUysvTDJiU0xvcUZ1WHhPRzR1Y2xmeHoxN2lQaUpFbjRNR1VMY2NTaW95Q2ZHZlR3QVdRR09Ndnp5aS9MVFVwMVFORFVsWFlnVUlSSkp4b1pSZ3BkeDQ0akRTbnc4ZWQraEF4bG1aMGMrWTlreUlDSkNQRjlaR1RrSHBOSFhCemdjRkFHUWFLL3o1NG00S2pDUUNITDY5UlBIbEZIM0daTW1rYitQSHlVZGRxampUZm82T24yNmFoRlVmZnZLSGh0djNoQmhVMkFnY09lTytIT21UeWVDc3hxS1JsY0tKeWNnSllXOFhybVN4TWwxN1VwRWRGUjhlNTA2NUh4WFJZRER0WThDQThVQ0hIbjdrVUpIaDExME5IbXlXSUQ0K0RHZ0lHNVpqWEtvQlRocTFLaFI4eStnbnE0MkFxY1B4ODkzSHNNOVBCckNpaHBXNXpJb0tSZkNJZVFXSXRNeTRmMXRmK2hwcVM4VmF0U29VYVBtdnduUGJESkVCZVJCaFNqckxIaGZXSUREeHFCQmc3Qno1MDY4a082UlZFbEpTUW5ldlh1SGVmUG1ZZEtrU1RoVW1hY3VMMWFDaWJMdUJnQXdZTUFBbVFmSm56OS9Wa21BdzRXTGl3dnUzcjBMS3lzck9EczdjMFk1RFI0OG1IWDRuMy8raWIxNzk2SkRodzRZTm13WWR1M2FCUXNMQzdSczJaS2VwcVNrQkFFQkFhaGZ2ejVyNzlvSER4N0F5OHNMV1ZsWm5LNGVBT25ONitibUJrdExTMnpidHExR2UvLy8wNmxLWWFXcTZPam9vR3ZYcnBnNWN5WTZVemJOSUVVQU96czdpZmlGeU1oSWhJU0V5QlZVTkdyVUNOdTJiVVA3OXUyeGI5OCsxSzFiVjZJQVF4RVlHRWk3Y3lRbEpYSEdKd3diTmd6aDRlRjQ5T2dSM1JPY1NWbFpHVjFzdjNuenB0eUM3TXVYTDdGaHd3WVVWajZ3WExGaWhWSVJETklGa1ZPblRnRWd6Z0NVczhHMzMzNkwzcjE3dzZUU1l0emUzaDZUSmsyQ3M3TXpQbno0Z0wxNzk5THpGeFVWd2QvZm4zYit5TTNOeGJGang2Q3RyWTJtVFpzaVBUMGRKMDZjQUkvSHc0TUhEd0FBYmRxMGtTaisxcXZzcmF1bytFdlJva1VMZlB2dHR6aHo1Z3lzcmExaGFXbUprcElTYk4rK0hZYUdocGcxYTVaU3k1R0hzdTFMV1ZrWkhqOStqSHYzN3VIT25Udkl5OHVUR0orYm00dGZGRHhRWi9ia1p5TWpJd01YTDE3RTFhdFhVVlJVaEc3ZHVtSGF0R21vWDc4K1BuejRnQThmUGtoTWIycHFxdENGcFgvLy9oSnhVejE2OUlDMnRqWXVYYnFFQlFzVzROcTFhd0JJTVpsSmFXa3AzTjNkVVY1ZURpTWpJd1FGQmVIRGh3LzQ2cXV2SkFycnpPK1M2N1gwK2tpM3NkSzk5WHYxNm9VeFk4Ymd3b1VMQ0FrSndiaHg0K2lDZGxWam54UVJIeCtQdFd2WFFrZEhCLzM3OTBkRVJBU1dMbDBLSnljbmFHbHBTZXhua1VpRWpJd01sSmVYWStYS2xkaXhZd2ZyTXFtNHRmNzkrMHNjVjE1ZVh1alFvWU9NbThLWEZPQU1IRGdRdzRjUHgwZGxlZ1VyZ1hSRVVsRlJFUzVjdUlET25UdEx0TkVVc2JHeFNFbEpZWTFXTXBHS3lMaHg0d2E4dkx3Z0VvbXdZY01HbVdNVklJS1JkZXZXWWNDQUFkaTFheGYyNzkrUFc3ZHVZZFdxVlRJdUgvOFA3VDFGY1hFeGRIUjBKSVpWTllKS210cG9yMnFEVjY5ZTRjcVZLK2pkdXpleXM3T3haTWtTdUxpNFNFVC9LRXQ1ZVRsQ1EwT2hxYW1KQVFNR1FGTlRFNnRXcllLVGt4TWNIUjJ4ZmZ0MjZPcnEwaUkrdHUxdDA2WU5PblRvZ09uVHA4UFMwaEorZm42NGRPa1NIajkraktaTm02SjU4K2F3dExURXNHSER3T1B4OE9MRkMranE2aUtDVVJBZE9YSWs5UFQwSkJ6cm5qOS9qcENRRUlTSGg4UFUxQlJ1Ym01bzJyUXBrcE9UY2Zic1dRd2NPQkFDZ1FBN2R1eEFXbG9hWnN5WVVTVVJEWUFxejhkMW42NHNxcmpRcUVwMTdqZkt5c3JvYzFZZTE2OWZoNVdWRlJ3ZEhjSGo4V1R1SXlpa2hUNnZYNytXdWZhOWZmc1cydHJhTWs0MmxDc1lrOXIrUGNnVmZTbE5SVVVGcGsyYnhqbStaY3VXR0RwMEtHYlBuaTB4dkxpNEdPZlBuOGY0OGVObDJqTUE4UFB6ay9oTjk3ZkE1WW94ZXpadzdKamtzSjQ5Z1V1WFNFRTlKRVJ5SE9VODFyT25iRnhVL2ZwRVRIRDdOaEUySERoQUJBc3VMa1Nzb0tNakZxTk1tVUlFS3E2dVloSE95cFZFZUhEOE9KbnYyREhpTGlJVUFwczNrL1hSMTVjVTMxQ2ZPMnlZcEN0T1VoSkE3ZlB0MjRuVERTQXJFT0h6eWZJb04waytYK3lPc1c0ZGlac2FQcHg4OXVMRjRraWxXYk9BN3QzWjl5bUZxNnVrTzRtakl6QjZOTmxIMUhxSGg1TnRsUlplQzRYRWJhWitmYkhvbzBNSFlPcFVJbEFBZ05hdHhkTW5Kb3FGSTlMdEg1ZFFwS2JvMDRmRVhrMlpRdUswbEdYQUFPQ1BQOFR2S1ZjVkhvOElvakl5aU90UDA2WWtnbXJiTnVEMGFlVWRYaFJ0YjBZRzhQNDljVno1OVZmeDkwTzFlOUlDUkdueElIVVBJUzBJOXZVbHg3NHFaR1dSdUsySUNPRG1UZkphZWp2cjFDRUNGMllFR1FYbFhsVWI5TzFMSXRDc3JRRlRVK0R1WGZJWEV5TStIeVpOSXVlM3NyUnJKeFlIcXVyWVF3bVkycllsMnkxMUx3ZUFpT21vdHN2YUdtamVuSDA2YWZUMVZST3EvUitpcnFxcVVhTkd6YjhFUG8rSFpmMnM4SFh6aHBnWEZJNDNoVFh6WUkyTG9FZkplSno1RG41VGg2SjFnN3FLWjFDalJvMGFOV3IrWmZBYVRZRG8yU1pBVkFGUnhnbndXamtDL0M5ZlNHQ2lwYVVGUHA4UEVjY1A2N1p0MjJMUG5qMHlVU2pLRnI5cm05TFNVdG81UXg1Mzc5NUY1ODZkTVdQR0RPVG41M1BhajdQMTRvMklpTUQyN2R0aGJtNE9kM2QzR0JnWTRMZmZmc09lUFh2ZzQrTURnVUNBTzNmdTRNQ0JBOGpPem9hbHBTVkdqUm9sMGRPMHJLd01QLy84TSswOEpJK3Z2dm9LQ3hZc3dQNzkrM0h3NEVFczVMS1lyZ1dvUXZwL0hhcllzSFRwVW9uM0ZFVkZSUkxEbWpWcmhxVkxseUtuc3VjbDgvaG5UdGVnUVFPOGUvY09scGFXOFBMeVF0T21UZEd4bzFobzkrclZLd1FFQkdEcTFLbkl6YzFGZ3dZTmtKdWJTN3NVTUpjckVvbm93blo0ZURpK1lWcHFBM2p5NUFuS3k4dlJzR0ZEM0xwMUMvYjI5cXpSSVhmdjNvVzN0emVFUWlHMmJ0Mks1Y3VYdzhmSEJ6NCtQc3J2TUpEaXhkbXpaMW1qRmFTTDNRQXA1bTdldkJueDhmSG8zTGt6bmoxN2hpMWJ0dURObXpmbzJMRWpCZ3dZZ0VhTkdtSDE2dFhvMTY4ZkxsKytqUDM3OTlOdUV6azVPYWhUcHc0cUtpb2tDa3pVUG1FTzQvRjR0RENIalhuejV1SGh3NGR3YzNQRDl1M2I0ZS92ajdTME5EZzdPOHU0YmpHcDZmYWxvS0FBYm01dUVBZ0U2TjY5T3o1Ly9vejQrSGpza2U0UnpjSEpreWZ4OE9GRDF1WGV1WE1INGVIaFNFaElrR2pQSHp4NFFJdVoyUEQyOWxiWnZVQlhWeGVEQnc5R2FHZ29oZzhmanREUVVIVHMyRkZHZUNRVUNwR2NuQXg5ZlgxY3VIQUI5ZXJWby8vWWpobGxxVisvdmxMRjIzbno1aUU2T2hwWHIxN0ZtREZqNkVnWE5rY0pTbHpHSkRVMWxYUGNYMy85SlROTVgxOGYrdnI2OFBUMFJGUlVGQ0lpSXZEMTExOWo3dHk1U0VwS2tuQ3dlZkhpQlFvS0NpQVFDUERreVJQT2JTaXE3QmxzYUdnbzB6Ny8rZWVmOUxaMDZ0U3BXbzRjVllGeXpwQW53SkhuVlBUeXBhVGI3cHc1Y3lUZUp5Y240OEtGQy9qbW0yOHdocVdZVVZCUWdKU1VGSm41bUloRUlodytmQmhCUVVIUTA5UEQrdlhyMGJOblQ4N3BBYUJQbno3bzJMRWpmSHg4RUJrWmlZVUxGMkxtekptWU9uVXFYak9LaXYvbDlwNUpZV0doaENPR21aa1poZzRkS2lIS08zbnlKTUxDd2lTSzhSRVJFYXozRkYrNnZhb3VlWGw1Y0hGeGdhYW1KcFl1WFFwZFhWMnNYNzhlYTlldXhhcFZxMVFXaEZ5NWNnVzV1YmtZT25RbzdSTFVyVnMzT0RvNnd0M2RIWnMyYmNMV3JWdnA0NEZOZ0dOc2JFeTcwUURrWGgwZ0lvc25UNTRnS3lzTElwRUl5NWN2eDhpUkkxbUZCV3pIVDFCUUVKS1RrN0ZzMlRMWTJ0b2lQRHdjSGg0ZTZObXpKNHlOamVIcTZvcDM3OTVCS0JUQ3g4ZUhWUmozSlVoTFMyTjFpR09EN2Z0NSt2UXBaNHloUEN3c0xCUkdhMVgxZmlNdUxnN096czVLcmNlalI0OHdkZXBVdWROSXUwMHRXTENBYzFwbE9rdlU5dTlCZVRGOVRJUkNvZHp4TFZxMG9DUGlLQkdmaFlVRlVsTlRFUllXaHR6Y1hMaTZ1c280bTAyWk1vVTFUdTJMSWlVYW9xSGNOWmhZV3hOM2w3dDNKWWZmdXlkMkxPR0tXaHM5bWdod0NncElGTlczMzRvRkxUTm1BSlhpS3JpNEFCWVdSSEJEMGFzWDBMZ3hFZUNVbEJCM2wvNzlpZXRIWWlKeDNEbHpob2hWbWpjWGl3NE9IQ0F1SnBTcktZOUhCQ0dVK0lWeWdBRWtCVEZVTzdWMUt4R3ZDQVJrdXlpUjBkYXR4S0dtWlV1eVB5aFhVek16NHY0aGo3ZzRJdXBnc20wYmNiRUpDaUxybDVVRlpHYUsvekl5eE5OcWFaSDlkdStlT0dhcW9JQTRFRkVjT0VDaW90cTFBMzcvWFR5OGQyL3hhNkdRL0FIeWhRV0ZoV1FmVTQ1ZW1wcGt2elZ2RHJ4OEtTdDZZRkszTGhGY3FSb1JQSFNvV0lEVHVUTVJkVkVNR1VJRVZlZlBFeUZXVkpSNG5MRXhFZWhJZHppNmZwMElRZDYvSjl1aFNNQzNjeWZaZjc2K1FGZ1ljVWk1Y1VNc0NERTFsZDFXNnRnckxCUzc2MGc3cElwRTRuMnVEQkVSUkl5a2lIZnZ5TitYWnNJRWNoNzYrUkYzcFp3Y0VtOUhpVy80Zk9EdmNQNmlrUE1iSFFCWlQwWFRVSnc1STQ2YlU4T0tXb0NqUm8wYU5mOHllcHMzeHUzRkUyRi81anB1UDMrdGVJWnFrUFEyRDRNUG5NT3VjUU13dnZPWHk2OVhvMGFOR2pWcXZnamFwdUNaRElFbzV4cFFtZ3RSMW5ud21uRDM0dnNTL1Bubm54QUtoWEo3L1VrL2JBWEEyZU95T2lRbUp1SU44eUVmSUZIc1l1UDkrL2RLVzRuSHg4Y3JuSmI1d1ByejU4LzQ5ZGRmYWJjSkx5OHZPblpreFlvVmNIQndnSmVYRjk2OGVZUEV4RVIwN2RvVnExZXZaaTBPQlFZR0lqMDlIVzV1YnF3OUw2VVpQMzQ4a3BLU2NPN2NPYlJ2M3g0RGxIbm9Vd040U1Z1Vi8wMDRPVG5CMXRZVzNicDFvNHVWeXNKVlZLbGJ0eTVkL0ZCVWJBZ0xDNU1iWlVXTkV3cUZjcGZGNVdweDRzUUpuRGh4Z25PNUFDbkNwcVNrb0hYcjFvaU9qc2IxNjljbENrbVhMbDJDaG9ZR2xpOWZEa2RIUjV3OWUxYW14KzlmZi8wRkZ4Y1g2T3ZyWTh1V0xYVGhhUGJzMlJMRlV5NlkyNmFqbzROT25UcGgwcVJKS0Nnb1VEaHYzNzU5MGJCaFErelpzd2Y5K3ZYRGlSTW5ZR1ptaGgwN2R0QkZPejA5UGM2ZTZDOWV2SUNabVJuQ3dzS3dlL2R1bWZGTUlSdWZ6OGZWcTFjNTEwVlhWeGN1TGk1d2NIREFqei8raUlxS0NreWZQbDNoUHFpTjltWFRwazJ3dExSRW5UcDE0T3ZyaS9qNGVJVUZQUXJwNGwxYVdocjI3dDJMaElRRVZGUlV3TmpZR0NLUkNPZk9uWk1ia3dFUXB3TlZ4SDFQbno1RjY5YXRhUmVvS1ZPbUlDd3NETXVXTGNPblQ1OVlYYjEwZFhWeDhlSkZHZWNvTHk4dk5LRjYwVUxTZVlQcmRWWFExZFhGbGkxYjBLaFJJL0Q1ZkxtT0V2TGNQT1NOS3lzcm8wVXdMVnEwZ0srdkx4bzBhSUFvUmlGaXlwUXBFSWxFdUhYckZpMnNvTTUxS3lzcnhNWEYwZE4rODgwM0V0ZmpuSndjOEhnOEdCa1p5YlRQekhacTllclZYMXlBb3d5ZW5wNVZudmRaWmM5Ykx0Y1lSV1JuWjhQVDB4TUpDUWt3TlRYRjVzMmJPU1BrcERFeU1vS3JxeXRDUTBOeDRNQUJaR1Jrb0tLaTR2K212V2Z5OXUxYjFLOWZuMzUvN05neFhMdDJEZS9mdjZjZFlDZ3hSN05telZCYVdvcmc0R0JNbVRKRklxcnpTN1pYTlVWaVlpSzJiTm1DOSsvZnc5WFZsWTdoMjc1OU81eWRuYkZ0MnpiazVPUW9GRU5RRkJVVndjL1BEeG9hR3BneFk0YkV1UDc5KzJQZXZIbkl5c3FDUUNDZ0JUank3aGtmUFhxRXdzSkNORy9lSEwxNjlhS25MUzR1UmxwYW1zcmlpRFZyMWtBZ0VDQWhJUUZyMXF4QmNuSXk1cytmanlGRGhzRFoyUm5aMmRsd2NYSEIwYU5IRVIwZFhTc0NuRU9IRHNIWTJGaHVoR2xVVkpUU0RreHNBcHliTjI4aU9EaFk1WFd6czdOVGVMMnU2djFHcTFhdGxIS0I5UFQwUkpjdVhaUnl0UUtBU1pNbTRjMmJOK0R4ZUZpeVpBazlQRFUxRlFzV0xNRHExYXRsN3NNS0NncXdldlZxbWZPeU5uOFBTcDhQVllIYXBxVkxsMkxNbURFSURnN0dpUk1uRUJZV2hoWXRXbUQ1OHVYdzlQUkVZR0FnWmpMaWNHSmpZN0Zod3dhc1hidTIyZzVMS2lFdEFKQjJ1WkZIOSs1RWhDTXR3S0ZpcEhnODdpTDFpQkVBRmNOMjdod1I0SFR1VENKenZ2MVdMTUFCMkIweit2UWhSZjRYTDRoclRYazVrSkJBeHQyN0I2U25BNm1weEhWRVNyQ1ArL2ZKLzJiTlpFVVJGTXpJSmtwb1FkMFhUWm9FU044VERCMUszRCtvYmVMeGdNT0g1UmYwaTR1SjRJa1NIbEcwYUVIV2ZlSkVTV0VNRzlTOHpOK3BxMWRMQ2pCS1NvRDU4NG1MenI1OVpKaXVMb2xSWXE0TEJaY2p6S2RQeE9YbnlCRWlzSG43Vml4YVVsYlFQbUNBNmdLY0NSUEkveFl0aUtpanFJaUllUUJneFFwZzkyN1pmUWdRZ1JIVG5iQ2toTVIzZVhxUzZUVTB5SGMwYmh6M1ozLytERWkzdDlLT2gxZXVTQXFlQUxLZHQyNkpJNWtBY2VTWFNBUnMyUUtNSHk5ZXRyUnc2Y1lOSURpWWJCdmxRbXhqUTV5T2NuUEovK0ppRW5kRkxaTUxwb3RNYlhQMXF2aDhkWElpY1dmVXZlZWNPV1JkMVB4Zm9CYmdxRkdqUnMyL0VCTjlYWnlaTlFvN2JzZGgrODM3S3J2UHFjTEgwakxNUHgyT3FMUXNiQjdSQjlvYUFzVXpxVkdqUm8wYU5mOFdMQllCT2FSSHNPalZRZkNhVEFYQWt6OVBEWkNZbUlnbVRacElGSER6OHZKbzU0V1JJMGZTd3o5OStnUStueS8zb2I4aUY1ZXFzSjJ5bGxhQit2WHI0MWZwM21zc3pKOC9Id01IRG1TTnFwQkdKQkxoK3ZYck9ITGtDTjY5ZTRmbXpadmoxYXRYdFBnR0lEMUJGeTFhaEwxNzkwSlBUMDl1VCtDa3BDUUVCUVhCeHNZR3ZaazkzaFN3WXNVS3BLYW13c2ZIQjIzYXRFSGp4bzJWbXUvVnExY29LU2xCYTZidHRaTElFNTJ3VWQwQ09Sc2ZQMzVFZEhRME5EVTE4ZUhEQi95c1RMWTRnL256NTdNT256bHpwb1Q5LzVRcFUxZ2pROWdpcUNpT0hqMHFVVWdWQ0FUMFBpc3ZMNmZqWWxSQlIwZEhScUNRbDVlSC9mdjNvMW16WnRpNWN5Y1dMMTZNL2Z2M28wZVBIakF5TWtKU1VoTCsrT01QMk5yYW9udjM3ckN5c3NLWk0yY3dlUEJnaVlKYnExYXQwTE5uVDh5ZE94Y3RXclNnZXc0YkdSbWhZY09HS3EvcnhvMGJZV2hvcUpRQWg4L240NGNmZnNEV3JWdVJrWkdCV2JObVlmTGt5WEpqdkpnOGVmS0U3dFVQZ0xOWWR1blNKYVVLY1VWRlJUQXdNRUJSVVJGNFBCNE1EQXdnRkFvaEVIRC8xcWlOOW9VdCtxYXFORzdjR0FVRkJSZzdkaXlHRHgrT0Z5OWV3TlBURXhrWkdhd1JFa3lreFk1Y3BLV2w0ZWpSbzRpTWpNVEJnd2Z4VmVWRGJETXpNM1R2M2gxUlVWSG8yTEVqWnlRTzI3SDk1TWtUVEdRVWhvNGNPWUtzckN4czJMQ0I4M1ZWWVlvM3FQT1RUWUREMXZiNStQamc4dVhMY3R2RmE5ZXU0Y1NKRTNCeGNZR0ZoUVZkb0plR3grTmg0TUNCR0Rod0lISnpjM0hwMGlWODlkVlg2TkNoZzRRQVo4T0dEY2pQejRlenN6UG16cDJMOVBSMG1KcWEwdnVSclZoYWsrMXdkYTRmVFBoOHZrSmgzSkVqUitUR2p0eThlUk02T2pxc1JWOWxLQ2dvd0xObno5Q3ZYejhzWDc1Y0l2Wk1XVWFQSG8wdVhicWdRWU1HLzNmdFBVQmN3TkxUMHlXT3VheXNMT3pac3dkMTY5YWx4U1JNWW1OamNlalFJVHg5K2hUT3pzNTBHL3NsMml0cHFubzh2MzM3Rm41K2ZnZ1BEMGVkT25Xd2RldFdpVFpPUjBjSDd1N3UyTEJoQXc0ZlBxejBzYlY5KzNiazUrZGo2dFNwclBkMGt5ZFBwbDkvK3ZRSkFDVHVQYVU1YytZTVltTmphUmNoWTJOak5HblNCT2JtNXJDd3NFQnhjVEhNemMzbE9zUXh1WDM3Tmk1ZXZJakV4RVQwNnRVTEJ3OGVSSGw1T1J3Y0hHZ0JvNkdoSVNaT25JZzllL1pneUpBaG5KR0xURjY4ZUlHUWtCQ1pxRUEyN3QrL2ovejhmRTRCRHRNeFNWN2JmT3JVS1lYM0JxcmM4NnJTemxibGZzUEV4RVFwOFllbnB5Zk16TXhVRW9yMDZkTUhUazVPS0M4dng1SWxTNkNob1lHelo4OUNXMXNiZmZyMGtabStUcDA2Q3VNd0thcnplL0Q5Ky9lMG85YXNCWGdnK2dBQUlBQkpSRUZVV2JQdzRNRUQ5T3ZYRHdZR0J2RHk4b0tHaGdhV0xsMHEwY2FJUkNKNGUzdERTMHRMWnAvZXVIRURQQjZQTmNZUElHS3MyTmhZL1BiYmI1Z3dZUUwwOVBTd1o4OGVqQjA3RmwyNmRJRzN0emNhTm13bzRiQ1huSnlNUC8vOEV5MWJ0cXhad1ZsOFBJa0RZZ3FyVlltZ1lqdVdDZ3NCeXJIUHhrWXNPcENtWTBjU0paU1JBVnk4U0lRYzdkc1RnWVF5c2NjOEh2RFRUNENEQS9Eb2tYallnZ1hFUVlZU2JrbGZJNFZDSW93QWlJQklsY2pNd1lPSk9NWFZWZEkxUlNnRTFxd2hiaXNVYm01RXJDS1BEUnZFb2lGcmE3RlR5UFhyeEVuRTA1TTRBRkVpRG0xdDRxcVRtU21PaTNKeElXNUFWQlRoK2ZQQXdZUGtkWXNXUkVqMCtERVJKWTBiSjk3ZWlSUEZ6ajZBNUg3aWlsaWtmZ005ZVVLRUl0VDZBa0FyanM3THk1YVIySzhSSTVUN1h0bG8zNTZJT1JJVFNXelcyclhFbGViSEg4bnlEeDRrUWhSOWZTTHlxRnNYY0hjbmJqL1RwaEVub1lzWHlYZEU3VXREUStKaU1td1k5K2VtcDR0andLb0swMDJQT3FlUEhTUGI0KzVPQkZIU3d1TjkrNENsUzhtNXlPTVJOeVNBbkc4T0R1UVltRDRkc0xJU0MydmszYU55Ukx3ckpEc2JpSTBscnp0MjVENlhtVENmMndVRWtIMFBrR09VK1l4TlMwczJxcXUyWWJadFVWSEV0YXFraElqNUlpSWsyN1BjWENLcWUvQ0FyT2Z0MjRxajVOUklvQmJncUZHalJzMi9GQUdmaHpVRGU2Qm44MGF3UDNNZDd6NStydFhQT3h5VGlMaU10emd5WlNqTTY2bitzRXlOR2pWcTFLajVKOEl6dG9Hb2ppVlE4QVFvaUlmbzdSWHdUSlhyeFZnZDR1TGlhSGVXaGcwYklqOC9IL2Z2MzBkeGNURUdEUm9rSWNCWnVIQWg5UFQwY0VCT05yYXlQVWZ0dU95dldmRHk4cUlqTFpSRlEwTkRxWWYvQUNrYXlKdTJ2THdjbHk1ZHd0bXpaNUdlbm80R0RSckF3OE1EcWFtcE9FZzlVR013WU1BQWZQcjBDWWNQSDhiQmd3ZXhiTmt5bVNMUHg0OGY0ZUhoQVFNREEvejAwMCtxYkJwMGRIVGc3T3lNeFlzWFk4dVdMZGkxYTVkQzhZSklKTUt5WmN2UXVIRmo3RmNsNDcyV0VJbEVNamJ2aXFBaW5jek56ZEd2WHo5T2R5YXVRczVPRHN0eFZZOHROcmlpMmdEeTRMOHFEa0xTQlhXaFVBaDNkM2Q4L1BnUlc3WnNnYmEyTnBZdFc0YVZLMWZDMzk4ZnMyZlBob2VIQi9UMTllbm9sWG56NW1IcDBxVndkM2ZIN3QyN0pjUno3dTd1TXArNWUvZHVWbGNaUmFoYXdHN2J0aTE2OXV5Sm1KZ1lOR25TUkdueFRWWldGbEpTVWpCcDBpVGFCWUF0TGdOZ0YxTXdTVTlQUjJCZ0lGM01uemR2SHE1ZXZZcGZmdmtGb2FHaG1EWnRHZ1lOR2dSTkZ0djNtbXhmYWdOdGJXMEpnZENMeWdlOXk1WXRxL2F5VTFKU2NQejRjVVJHUmtKWFZ4Y3pac3lnaS9obFpXWFl2Mzgvb3FLaW9LdXJpOFRFUlBqNitzTGUzbDdpTzA1S1NzSzllL2VRbVptSmpJd01aR1JrMEVWbEt5c3JlanFtaUlEcmRVMUF4VGt4ejQvSmt5ZFhxOGQ3ZG5ZMk1qSXlsSEkyQTRDS2lncnMyTEVEbno1OXd0eTVjNUdjbkN3elRVRkJBYUtpb21CcmE0dW5UNS9Tb2lkbEdEcDBLS2VybENKcTh2cngvZmZmczdvaU1aazdkeTZuNjBwY1hCemk0K014ZlBod2hlYzRGNjFidDhhQkF3ZXFIU3ZDZGh6K1A3VDNBSEZZS1M4dnA2TzFLaW9xc0czYk5wU1dsbUwxNnRXc2JicU5qUTFtenB5SmdJQUFlSHQ3WTgyYU5lRHhlTFhhWHJGUm5lTlpVMU1URHg0OGdLMnRMZWJQbjg4YUhhU3RyUTEzZDNjRUJBVEExdFlXaDVpdUVTd2NQbndZOSs3ZFE2dFdyUlNlR3dBUkp3RGMxejRBMkxKbEM4ckx5NUdWbFlYMDlIUzhldlVLTDE2OFFFSkNBaTVmdmd5aFVJaStmZnRpMDZaTkNqOFBJRUluZlgxOStQajRvSDM3OWpoMzdoeU9IVHVHbmoxN1l2WHExYkN6czZQanMwSkNRckJwMHliczJyV0xVK0R6NU1rVG5ENTlHakV4TVJBSUJFb0pjTEt6czFtdnBTS1JDS0dob2NqTHk2dHltMURiVk9kK296YnAzcjA3WEYxZHNYbnpabHBjRlJZV2hwa3paOG85dnBTaE9yOEhmWDE5a1pHUkFWOWZYOXk5ZTVjKzdnd01ER0JyYXdzbkp5ZThmZnNXTGk0dTBOYld4cGt6WnlBUUNHQnZiNC9aczJjaklTRUJxeXRkVDhyTHl4RVdGb1l1WGJwSXhEMUtzMlRKRWhRVkZVRlBUdzhGQlFXNGVQRWlPbmJzaUEwYk5tRGh3b1Z3Y1hHQnI2OHZURTFOY2Zic1dRa2gwdno1OHlWRWN0WEN4NGU0dWpEakJsWDh2U1JEU2dvUnZ4UVd5Z29McEJreWhJZ1I4dktBNkdnaWRqQTBsSXhKa3NlQ0JVU3NRTjNEVEo1TTNzc1RlbHk3Umo0UElJSWE2dGg1K2xSU3hKQ1VKT3Q4MHFVTEVVMjBhU001dktTRUZPZ3B2dnVPQ0N3b3VCeHNxT04reWhTZ2FWT3hvTVhDZ3F5UHZqNFJ0dWpvRUxFUzVRTEhkRFJodHFzeE1RRFZ5WVBIQS9idkovUGEyNU4xb3E3TmxIaUp5WTBiNHRmTXRvM3ROMmRKQ1JGTWVYdUxoOW5Zc0cvaitmUEEzcjFFdExSeEkvczAwc3NHaUlCSmVoMnBxTlNTRWhMeEJKQjl0VzhmRVJCTm15WVdYdVhuazg4OWQ0N3N1K3hzOFhMNjlBSDgvY1dPUmx4USs4VFBUeHhqSlJJQk8zWVFNUSsxYjhhTkExYXVaQmZyTUFYZ3ZYb1JJUlRUU1k5TlVEZGhBb2xKeThnZzI5Q2loWGhmY0VVRTFvYkRUVUNBMk5IcDFpM2xCRGdBVUZwSzFwTVMzR2hxRXJHVHNiRjRtdlhyeVI4Rk0xS1hxdzFpeG9zQmt1ZVY5RGg1WkdZQ1k4ZUtqN1hJU0hJczlPaEI0czFNVGNuNSsvbzFhWS9PbjFlTGI2cUFXb0NqUm8wYU5mOXlCclJzaWx1TEptTGU2VEJFdmF4YVR5UmxlWlNSZzRHK1orRTdZUkNHdDZ1YTliUWFOV3JVcUZIeno0SUhuc1ZTaUo0UWx3NVJpanQ0RFlZQ3ZOcDFmTE95c3NLalI0K1FsSlNFdUxnNDZPdnJvMDJiTmhnNWNxUk04ZEhZMkJqNkNuckdLUFBBdG9MTmtwaUZidDI2NGNpUkkyamN1TEhTQmZyYVFDQVE0T1hMbDhqT3pxYWpFM1IxZFpHYW1rcFA4K25USjl5OWV4ZFhybHhCZVhrNWR1L2VqU1pObXNESHh3ZUxGeS9HMTE5L2pTRkRocUJidDI0d01qTEN2bjM3a0ptWkNSY1hGOVlDVGtWRkJRb0tDamhGS3VibTVsaXlaQWtPSFRxRTlQUjBoWVhZdExRMGZQejRFVFpjRCtNVUlGUWxEMTBPbEcxOVNrb0sya2cvTEZWQVpHUWtBR0oxYjJ4c0RHUG1ReU1sWVBaY3JTNWxaV1Y0OU9nUmRIVjFVVlpXaHVqb2FMbTkwUUhJZFhTUVJycm5zRWdrZ28rUEQrTGo0ekZuemh3NjZzRFMwaEpMbHk1Rmx5NWRzSGJ0V21SbFpjSFYxUlVtbGJiamJkdTJ4ZVRKa3hFVUZBUm5aMmU0dWJsQlY5cjJuY0c4ZWZQb0tCeDVWRFVTSUMwdERRRUJBWGo2OUNrT0hEaUFwVXVYd3NQREEwVkZSUmcxYXBUQytjK2ZQdzhORFExWVcxdmpwcXAyNlNEbjFmMzc5M0h4NGtWRVIwY0RJUEVlQ3hZc1FJTUdEV0JuWjRkVHAwN2g5T25UOFBiMnhzR0RCekZvMENCODg4MDM2TkNoZzhxaXNYOGFaOCtlaFpHUmtkeHB1Q0pkM3I1OUN3Qll0R2dSdExXMU1YWHFWRXllUEpsdTgrUGo0N0Zueng2a3BhWEIydG9ham82TzJMTm5ENEtEZy9INDhXTXNYTGlRZG9ySXlNakE2ZE9uMGFKRkM3UnYzeDUyZG5hNGZ2MDYzcjE3QjNOemMxcHNweXJCd2NGVmlnOUpxZXg5eTR6Vk1EYzM1NHc0b25yV2w1U1VjQlo4RXhNVFlXaG9LTGZnUjFGZVhnNXZiMi9FeHNaaTVNaVI2TldyRjcxT1RMRWk5UjJZbUpnZ09qb2FFNmdJQUJWUjlocE1VZDNyQjBWT1RvN0s4L0I0UExvOXk4M05wUjBPcGsyclhreG5kY1UzaXZpdnQvZFU5RlhQbmowQkFINStma2hNVE1Tc1diTlk0ellwWnMyYWhYZnYzdUh5NWNzd05qYm1kS1lEcXRkZXlhTTZ4ek9mejhmZXZYdnBlRGw1RGoyVEowL0c1OCtmVVZaV3hqcGVKQkxoNk5Hak9IWHFGSXlOamVIaTRxTHdYbGNvRk9MYU5lS1dxZWdZMXREUVFMTm16ZENzV1RNSk41UFMwbEk4Zi81Y0plSHM5T25UVVY1ZWpoczNibURidG0wb0xpN0d5cFVyTVhqd1lCUVhGME1rRWtFZ0VJRFA1OFBSMFJGTGxpeUJnNE1EWEZ4YzBLSkZDOW9sNTYrLy9zS2lSWXVRa3BJQ0F3TURUSnc0RVdQR2pBRUF1cDFqYTFmejh2SlFWRlFrMFNhWGxwWUNBRmF1WEluNCtQZ2FpU3FxU2I3ay9ZYXFiVG9UYTJ0cnJGcTFDbHUyYkVGYVdocDRQQjVFSXBGTXZLU3FWUFgzNE92WHJ4RVJFVUdMTUtYM2c1V1ZGVFp1M0lpN2QrL1MxK0tJaUFob2EydGovUGp4bURkdkhuYnQyb1dHRFJ0aTFxeFp1SFhyRnZMeThpUUVmZnhLTVFqeldETXdNS0RYbVlvNWJOZXVIZXJXclF0SFIwZXNYYnNXTVRFeEdEMTZOQUlEQXpGMDZGQXNXN1lNQnc0Y3dNbVRKNnNud0trOGxta3FCY2swUC96QVBsOUVoR1NjRGhmZHVoSEhEWDkvWU13WVVpVFB5eVBSUWRKTW5VckVCWk1teVlwZHBQbk02SHdiRlVWY2J5SWlTTVNUdmo1eFFBa0tJc0tabFN1QjBhUEp1S3dzOFh3OEhvbjBBWWpieGZqeEFCV0o5dWtUaVRhaWtONHYxUHlVSUlHSm5oNXhXT25hbFlpWnFBZ3VpblBueEsrWjRxQng0NEJmZmlFT0o5SU92TlF6RUE0bkpWYm16aFZIRXYzMEUzSHdBSWdqMEl3WkFIVjkrUDU3OGgxTm5Vb0VPaVVsa3Q4dDA2Mk9HYW5NNDVHWXJmNzlpYU1OSlRyUzBTSGlKeWFGaGNSRmhOci9pcUkzRFEzSlBGZXZFa0dFbVpsWW9KU1dScFpGT2NFQWtxSXhwamdtS1lrY0YwelhGMHA4MDZBQkVRSDkrQ083ZXhNQVNMdXI4dmxrM1FvS2dBc1h5UFl6SENNQkFDRWg1SzliTjJENWNpS28wdFFrTVdDVW1FeFhsd2c3Um80VXV3MXQyMGFjWlpqTDQvR0FSbzNJOHZyMUk5T3VXZ1YwNkNEK1B0bW9qUWdxU2hCV3J4NjN3RXFhbXplSlMwOThQSGt2RUpBSUt1bjV3OExJTVVwZGY1OC9GNC9qaWdPVjUrQ3NncnN6ek15STgxUlVGSERuRGhGYXhjVUJMMTlLbnFzQUVRbnkrZVI3VUxLVGd4cUNXb0NqUm8wYU5mOEJHdGZSeDI5engyQnJlQ3gyLy9Hd1ZqOHJ2N2dFMDQ5ZnhySitWbGcvMkJxYWdpcGFKNnBSbzBhTkdqWC9FSGlOeGtEMFloZFFtQWdVUFlNbzR3UjRUV2NxbnJFYVdGcGF3b2Rwenl5SFhidDJWZWt6U2twS1VGeGNERDA5UFFnRUF0eXVmRGlreFpWblhvbXVyaTZuMDhHSER4OGdFb2xnWUdBQUhvK0g1OCtmSy9XUU9ETXpFMFpHUnREUjBjSHp5Z2NMaXRhRHgrUGh4eDkveExScDB5VEVNcFJyZ3B1Ykc2S2pvMUZhV2dvVEV4TzZOMmUvZnYxZ2FXbUp3TUJBWEwxNkZURXhNZERWMWNXcFU2Y3dmLzU4dEd2WFRxSUF0SFBuVG56NDhBSGEydHAwOUlLWm1Sbm5lZzBmUGh4OSsvWlY2aUYzWW1JaUFGUzVnRHBja1dXM2t2VHMyUk5CUVVGWXYzNDkrdlRwbzVRN2hFZ2tRbVptSm1KalkyRmtaTVFaYWZNbDBkRFFnTHU3TyszYXdlZnpPUjBiS0NqSGxxb1FHUm1KYTlldW9WKy9maktGNTFhdFdtSDkrdlY0OSs0ZFZxMWFKUk5uTm5mdVhLU21waUkyTmhZLy9mUVRObXpZd0ZtNEt5OHZwNHRhTlFWVm9Bd09Ec2F2di80S1hWMWRUSnc0RVhYcTFJR25weWRXcjE2TlhidDI0Y0dEQjFpNGNDRWFOR2dBa1VpRXdzSkM2T3ZySXkwdERSb2FHa2hOVFVWb2FDZ0dEQmdnSVFTVUYvOUFGVm5pNCtNUkVSR0JpSWdJNU9YbGdjZmpvVy9mdnBnMmJacUVPNVdXbGhabXpacUZiNy85Rm1mUG5rVm9hQ2hDUWtJUUVoSUNZMk5qOU9uVEIwdVdMT0dNaTZoSyt5SVBWYUl0bERtWE1qTXpGY2FFc1VXNlZGUlU0UEhqeCtEeitSZ3hZZ1JtenB5SitwVzlmcE9Ta25EOCtIRkVSVVZCUzBzTDgrYk53K1RKazhIajhiQmh3d1owNk5BQmh3OGZ4cG8xYTlDeFkwZU1IVHNXL2ZyMVE5KytmZW5DRnhXcHQzanhZcVczTnljblI2Yk43OWl4STNyMTZpVXhURHBxNU15Wk04akp5VUhqeG8xaGFHaUluSndjQkFVRlFVTkRReUxhVEI2VSs1YXJxeXZ0QUVJaEVvbnc2dFVyeE1YRlljaVFJUXFYOWVMRkMvajQrQ0FwS1FrMk5qWll1blFwQU5EWG1oTW5UcUJUcDA0b0xTMmwxL1A1OCtkNC8vNjlSRkhkeTh0THJ2TktibTR1K0h3K0RBd002R0t3c3U0ODFiMStVQ2dUeFNhTnBxWW1MbDI2aE96c2JLeGJ0dzd2M3IzRDBxVkw1VjRiL3duOGw5djcxTlJVUkVaRzRwdHZ2b0dSa1JGdTNyeUpVNmRPd2NiR0JwTW1UVUoyZGpaOS9DWW5KOHVJVTVjdFc0WlhyMTdoOU9uVGFOeTRNVWFQSHMzNk9WVnRyeFJSbmVPWkdaRlhIZkx6OCtIajQ0UEl5RWdZR3h0ajI3WnRNbkZnNmVucDhQTHlnckd4TVhSMWRjSGo4ZkRubjM4aUl5TURiZHEwWVcydmFpUCtFeURYNzFPblR1SGp4NCt3czdQRDRNR0QwYkJoUXhRWEYrUDQ4ZVBnOFhpMFVNekN3Z0xPenM3WXYzOC83ZWh5bzlLMUlEVTFGU1ltSnZqeHh4OHhjdVJJaVRhSTJ2NGRPM1pJdEt0Q29SQVJFUkVBeEE1cGxQQ1pXdWFhTld0Z2EydUxVNVV4TzlYZEQ5V1ovMHZjYjVTVWxDQTNOeGYxNnRXRGxwWVc3dHk1QTBENU5oMGc1ODc5Ky9keDY5WXRQSG55QlBYcjE0ZWRuUjNpNCtOeDZ0UXBCQVlHMGlJdU16TXptSnFhd3NqSUNJYUdodERXMW9hbXBpWWFOMjVNZisvS29NenZ3YU5IajBKYlc1dDJZS1dFc2JHeHNXalVxQkg0ZkQ2c3JLeGdaV1dGOHZKeVJFZEg0OW16WjdTWWI5U29VY2pLeWtKd2NEREdqQmtERFEwTmRPdldUZUo2U1FsajkrelpnMjdkdXNtczQ5bXpaMkZoWVlFbVRab0FJTWZkNGNPSDBiUnBVd0RFNWVyOSsvZDQ5ZW9WUG56NFVLMzdQQUJFbkVDaHAwZEVEVmV1aUlkUkxscWxwVUJGQlNrNmw1Y1RNVUJLQ25jOEVSTk5UU0xrMmJ4WjF2V0UyUkZrK0hERk1VMFVkKytLWCsvWUlYNXRiMC9jVlNaT0pBS2F4NCtKQzR5WEZ4RkxaR2FLcDMzM1R1eElZbWRIWW5Fb3F1dHcwYmd4Y1FscDNScTRmNSs0ckdocEVXRUU1YlFCU0lwYnVuWWxEancxNEk0S2dPeVg0Y09KVUlNUzlIeitURVFobExpb1RSdXlYL0x5dUFWVlRESE4rL2RFUkNFVUFyNitST0RUdHExa1pOWGV2VVEwQW9pRk5KbVpRS1ZnRndCeEY1SEh3SUZFNEpLVnBWanNNWEFnWUc1T1JCdkhqNU9vcUtkUFNVVFZodyt5MHpkdFNrUTNTNVp3aXpzb21KR0FKaWJFWmNuRGc0aHF5c3ZGNHl3dFNkVGFtVE5FMUpXWFIrS0taczRFSEIySnVDUXJTeXdjR3orZWJGOXVMbm52N1Eyc1cwZkVLa3dvSjdjZVBZaXp6dzgva0gxLzg2WjhBVTV0UkZCUkFwemh3d0ZseEpGQ0lUbnVLUEdOcmk3NWZ0aWNxRHQyQlA3OGszMDVWWFRRVk1pN2QrUVllZitlSEo4dlh4TEIxcHMza2dJbVBwKzBmUUE1UDRPRFNidlhxeGM1OXViT0JXcllIZlcvaUZxQW8wYU5HalgvRWY3SDNuMkhOMVd3Ynh5L2s1YnV5WjR5WkFySVhncGxpWXF5QmNTSkxPRW5TNUgxcW9DQ2lpQ0tDMlZaUkY1QmhvektVbWpaeUphOUVaUmRacUd0M2ZuOWNkNkdscWFUbmtMaCs3bXVYbTNPZWs3U05HbWJPOC9qYkxWcTVKUDFWSzlrWWIzeFM0aXUveHVkL2s1MzRLc051N1gxN3d1YTF2a0pGZk85c3phcEFBRGNWUlluV1N1T1ZjSjI0OTJndGlNalpNa1hJTG5uN201di8venpqOTU0NDQwVXkydmR3VC9XVnE5ZW5hejl0MlM4aXpNOWd3WU4wcFhFZjdUOFQrMzAvZ0gxUDdkM3F0bXpaNDhrYWNlT0hXclNwSWxhdEdpaGF0V3FKWHUzcHErdnIvcjI3YXR1M2JwcDgrYk5pbzJObFllSGh6dzhQT3p2K2swVUVSRmg3L0lpU2NXS0ZkUEEyLzhKZEp1TXRvamZ2MysvaWhZdG1xbVJKVWtOR2pRb1U5dW5GdXFxV3JXcUJnNGNxTGx6NTJybHlwVnBqbTVLeXRYVlZWV3FWRkh2M3IxTkhURVFHQmlZckF0R2Fpd1dpNzc3N2p0Ri9lK2ZuZm56NTA5M3YvUUNPbWxwMEtDQk9uYnNxRzdkdWlXN2Z3VUZCV25TcEVseWQzZlhCeDk4a0NKOElCa2hsRkdqUm1uTW1ESGF1bldyNXN5Wm8ySERoam1zODhNUFAraUhIMzdJOG5rNkVod2NMRW02ZlBteW5uMzJXWFhyMXMxK1d4VXBVa1JmZmZXVlJvOGVyZlhyMSt2S2xTdWFPSEdpYkRhYnVuVHBZdThjVUxObVRhMVpzMFkybTAwdnZmUlNzdU1IQmdhbVduZk9uRG1TcElNSEQycng0c1h5OWZWVjU4NmQxYnAxNnpRN2svajcrNnRYcjE1NitlV1hGUklTb3BVclYrcnc0Y09xVktsU3F1RWI2YzRlWHh3WjR1aGR2UTZzWExuUzNqRWxMVmtkNldLMVd0V3ZYei81K1BnazYyNnhlL2R1RFIwNlZEYWJUWTgvL3JoZWYvMzFGTUdJOXUzYnEzNzkrcG95WllvMmJkcWtaNTU1SnNXTFZhZE9uVktKRWlYVXNtWEtzWXY1OHVYVE8vOXJpVjZ3WUVHOStlYWJldkxKSjJXejJSUVFFSkJzMi9MbHk2dExseTdKbHQwZXdJbU9qazdSSmNmVjFWWDkrdlZMZFZ6SzdaNSsrbWtkUFhwVTY5YXQwL2J0MjFPc2QzVjFWZDI2ZGRQdHpERnAwaVF0V2JKRVZxdFZMNzMwa3JwMjdXci8rVzdXckptQ2c0T1QvVHk2dXJxcVI0OGVLbDY4dUdyWHJwMHNvTnE5ZTNjMXZLM1ZmdExIblBYcjErdmJiNysxWDNaM2QwODI3aXN0ZC9yOGtXaEMwdEVJR1pRWW9oczNicHhPbno2dEYxNTRJY1Z6NTczb2ZuNjhEd29La3RWcTFTdXZ2S0s0dURqTm5qMWJGU3BVMFBEaHd4VVpHWm1pRThudDNSU2RuWjAxY3VSSXZmWFdXMm1PZ0RSckJOV2QzSi9mU1RxZUlZTldyMTZ0Yllrdm12M1B4eDkvckYyN2RxbDA2ZElhTTJaTWl2Q05aRHplSFQ5K1BGa0hIVGMzTndVRUJLaHYzNzRPTzZTazl6dGphbmJzMktGTlNWOU12MDNGaWhYVnNtVkx0Vy9mWHI2K3ZobytmTGgyL3E5RGdLdXJxL3IyN2FzQ0JRcll0NjlYcjU1cTFhcGxEMGsrL3Zqait2bm5uL1hVVTArcFU2ZE9Ea2N0dFduVFJydDM3OWE2ZGV0U2RMano4UEJRKy9idDFiaHhZMGxHRjdJOGVmS29YTGx5R2pseVpJcm44K0hEaDZkNlhiWnMyYUsxYTllbWVYdGs1bmZlMjMvZnpZbmZONktqbzFPTUs3TllMTWxDSnFrSkRnN1cxS2xUN2VHZ1J4NTVSSU1HRFZLelpzM2s0dUppNzl5MGI5OCtIVGx5UkNkUG50VFpzMmUxWjg4ZSt4c1BFbjMwMFVmcDFrc3F2YjhIYlRhYjZ0V3JweG8xYXRnN05GV3VYRm1OR3pmVzFLbFRIWTc5bFl6N1c5SWdYNDhlUGRTNmRXdjUrZm1wU1pNbUtUcDlOVzNhVkgvODhZZENRa0xzSGFVU09UczdxMHlaTW5yNzdiZVRMVThNMzBoUzM3NTlOVzdjT0wzeHhodHlkbmJXMEtGRE0zNGpPRktva1BFQ3M2K3ZFYnlwV3pkNUFDZlJvVU5TOWVyR0MrOFd5NjN1S1puNVBmTzJ3SkdrVzkxS01zdFJSeHBQVDJOMHpGTlBHYU45ZXZRd1FnTmx5a2dEQmtqYnQwdno1aGtCa2llZk5OWjdlMHU5ZWhtaG5leVdHSUtvVmN0NHdUNXAxNTVFdDNmUHlrem5qdlE4OVpRUjdPalQ1MVpnd3QxZFdyM2FDRkJaclVhbkhsOWY0Nk5Rb1Z2ZFlTd1dZOXpWa0NGRzU2SkVOV3RLNzc1ckJMSDY5REZ1MDhUN1FvRUN4cGlycEIwU08zWk0yUUdvV2JPMEF5TFNyWERQbWpXM3dnKzNjM1kyanBYNHMxbW9rQkZTK1YvSHhtUjhmSXd1U0owNkdaOHoybDJyWlV1ajI0ek5KaTFmYmdTTDVzeTVGYjV4ZFRYdVd4OThZTnkySTBkS2d3WVp0OE9ubnhxZG5zNmVOVUlkZmZ0S3djRkdJR1hZTUdQY1ZGU1VFYmg2KzIwamtKTTBFR2V4R0VHaFJOMjdHeUdWQmcyUzM4YU9aUGNJcW9zWGpZQ0taTngrR2VIa1pJeHJhdFRJR0FIMjg4K3BCOXVLRmpVK3pwODM3cGN1THNhSXRYYnRrbzl2Ky9SVDQxaFo4Y3B0Ynl5OGZ0MjQvemk2ZnprNUdhRzVybDJOc05XQkEwWVhvbDkrTVlKcWlXUG10bStYSER5dklDV0xMYVAvZVFNQTVCci9YTCtwN2ordjBwOW5IZnp5bGMzODNWMzE3WFBOOUdTRjNQMGlKUUFBdHQzZFpic1laRnp3cXlkcjNTV1M1ZDUrejhLQ0JRdTBmUGx5aHkrR1IwZEhhOUtrU1pLTWZ4Qzd1cnFxVHAwNnFsT25Uckx0dG0zYnBoMDdkamo4NSt6dExseTRvRzNidGlrbUprYng4Zkh5OC9OVDQ4YU4wMzMzNTRvVkszVHg0a1hGeDhmTDJkbFoxYXBWeS9DTGtMYzdjdVNJamg0OXFoWXRXbVRxWGFkcHNkbHM5cEVqMlRudTVwVlhYbEhEaGczVnUzZnZUTzIzYmRzMkhUaHdRTjI2ZGN2VWZqTm16RkRseXBVekZJcktMVHAzN3F4bm4zMDJ4WXNlNlRsNDhLQldyVnFWcVJmR3Z2enlTN1ZvMFVLUFBQSkltdHRkdW5SSmt5Wk5VcDgrZmRJZGRaT1FrS0RseTVmcjZhZWZUdEU1eEdhemFlclVxV3JjdUxFcXB2Y1BXVWxUcGt4UlFFQkFpbmMrbno1OVd0MjdkOWU0Y2VQczd5cStjdVdLM252dlBRMFlNQ0RWZDBvbkpDUm80Y0tGYXRLa2lYMmN5b0lGQzNUOStuWDUrdnJxNmFlZmxvdUxpMEpDUXV3aGpiMTc5MnIxNnRXcHZsQzJlL2R1clYyN1ZtKysrYVpzTnB0Mjc5NnRxbFdyWm5tY3dxVkxsNUs5d09oSWRqMitMRisrWEpzM2I5YUhIMzZZb2UwWEwxNnNmZnYyYWNTSUVRN1g3OSsvWDB1V0xORmJiNzJWN3FpMGl4Y3ZhdnIwNlhyNTVaZFRIY0dVMUlvVksxUzJiTmxrNyt4UHpibHo1MUx0WEJJUkVXSHZiQlFYRjZmejU4ODc3SUJtczlsMCtmSmx1YnU3SndzZ0pyNDcvdlo5enAwN0owOVBUL3NvbThqSVNJV0doaW82T2xweGNYSDJkL2luZDd0a2wvWHIxeXM0T0ZnZmZQQ0JObS9lckJVclZxaGJ0MjRxazhvb2dJaUlDRVZIUjh0cXRjckh4OGZoNkl6cDA2ZXJjZVBHS2I0SFNaZGZ2SGhSZi96eGgydzJtNXlkblZXclZxME1kNUhKNnZQSHpaczN0V0RCQWpWcDB1U093enQvL2ZXWGpoMDdwcWVlZWlyZGJkZXVYYXQ5Ky9iWnV3bGxSZmZ1M1hYNjlHbXRTdnJPNnd4NEVCN3Z3OExDRkJJU1l1LzJGeDRlTHB2TlpuL0JmT2JNbVlxSmlaSE5abFBod29YMTFGTlBPUXpPSnY3ODNjN014eXNwYS9mbnRXdlhhdGV1WFprT0k2ZTI3OFdMRjdWMDZWSzk4c29yNlhiUHNObHM5azVGcVFXUVQ1NDhxV1BIanVuSkxMNUwzZEgrRnk1YzBJRURCMUlFcUNUamNTbngrNTR2WHo2SGdacmJwZmI5enFyejU4OHJmLzc4eVdxdlhyMWFTNVlzMGRkZmY1M3FmbWx0TTNQbVRDMWJ0a3p6NXMzTDhIbTgvUExMZXZycHArM0JzNXo2ZldQbXpKbUtpb3BTUWtLQ1hGMWRWYTlldlJRZDJSeUpqbzdXNU1tVFZiRmlSZFd1WGR2ZXpTNGpZbUppZE9QR0RVVkdSaW82T3RyaDgzNTIvRDNvU0hoNHVNUE9ZdDdlM2puMi9KMVVXRmlZL3Y3N2J6MzAwRU1PUndsbjJ0aXhVdlBtdDhZYjlld3BKUWFJazc1a1dxeVlFU1J3Y1RHNjVWU3FaSXhNdXYxN1AzZXVFWUNSak80cWlhNWNrV2JOTWw3Yzl2QXd1c1BjRm1aMmFPbFNxWFZyNCt0RGg0endSblMwMFhtbGFGR3BiVnZqaGZRYU5aSUhLMncyWStTUGg0ZXhmdEVpYWU5ZW80dEowdWV4Zi82UkVydTFKVDR2clZnaEpmM2Q0ZVJKSTR3aEdWMHlibmYrL0szd2lxUGZ2VnUxTXJyeE9Ea1p0MStCQXRKTEw2WCs0djJ3WWJjNit5VHR0T0pJMHBGQ0dYMkorL0JoSTdDVTlQZld5NWVOL1YxY2pIV3BQWVlrSkNRZm5UVjJyQkVXZWVPTmxCMWxZbUtNd01xSkU4WTJaY29ZSFhXU2pxamN2Tm40a0l6eFNrbkZ4U1h2cnBQSVlqRkNRTGNIQmNlTU1jSXdwVXNiOTh2NjlhV0dEWTM3ZGxhN1JSMDVZbnkvRXNkUC8vS0xFYlI1NFFVanhKVzBjMUpTRVJGR1I2bmZmemRDYmE2dVJuaGt3UUxIbzkxKy85MEkyQ1QrZk5Tdm4vSm5LeTAvL21oMDNwR01qanQzdWwxU3YvNXFCTEdjbkl4UVVRYmZOQ0RKK0xudzlMdzFRdXh1U1F3V2Vua1o5d25KR0YyMmNhUHhPRkt4b3ZFWVVyZXU4WGlZMm1Qcjd0MUdrTy9ubjQwZ1ZCb2RRSEVMQVJ3Q0V5am1BQUFnQUVsRVFWUUF1RS9GeENkbzVNck5tclpsZjQ3VTYvdDROWTFvVVkrUlZBQ0EzQ3M2VkFtYkcwc3h4bXgyUzdFWFphbjhoV1RodVExQTdwTVlLZ01BQUFCd0h3Z0xNenEzQUltaW80MXd6cDJPWnNPRDRlWk5Jd3lXMVlCdVRBejN0UXdpZ0FNQTk3a2wrMDlvd09LMUNvK09UWC9qTzFTcmVFRk5mNzZGSHZMek5yMFdBQUJtc0YzZEtOdU9EcExOYU1scUtmR2FMSlhHRThJQkFBQUFBQUFBQUtTSkFBNEFQQUQrdWhLbWJqLy9ydjBYcnBoZXk5Zk5WZDkwYUtKbkt0MVp1MnNBQU80VzI4bXZaVHQ2YXg2NkpXOGpXYXArTGJrVlQyTXZBQUFBQUFBQUFNQ0RqQUFPQUR3Z29tTGpOSHpaSnMzYWVTaEg2dlZ1VUZXam5xd3ZWMmVuOURjR0FPQWVjM3NJUjg3ZXNwVHNJMHZ4bHdqaUFBQUFBQUFBQUFCU0lJQURBQStZdWJ1UDZ1Mmc5Zm8zTnM3MFd0V0tGbEJnbHhZcTVlOWplaTBBQUxLYjdmUU0yUTY5STltU2puRzBTTDQxWlBFb2FRUng4aldSSlYvanUzYU9BQUFBQUFBQUFJQjdBd0VjQUhnQUhRNjlxdGQrL2wzSExsMDN2WmEzcTR1K2F0OUViU3FYTWIwV0FBRFpMdnlJRWc2OEpWM2Y1bmk5MVVYV3h2c2tsM3c1ZTE0QUFBQUFBQUFBZ0hzS0FSd0FlRUJGeE1UcTdhRDFtci9uV0k3VTYxRzNzc2EwZkl5UlZBQ0EzTWVXSUZ2b2N1bmNYTmt1clU3ZUVZY0FEZ0FBQUFBQUFBQkFCSEFBNElGbXMwbHovanlzSVVzM0tpb0hSbEpWTFpKZmdjKzNVSmw4dnFiWEFnREFGTEZYcFp1SFpZczZLMFdmazN5cU00SUtBQUFBQUFBQUFFQUFCd0JnaktUcU1YZTFEb2RlTmIyV3Awc2VUV3piV004OVd0YjBXZ0FBQUFBQUFBQUFBQUNRRXdqZ0FBQWtTZi9HeHVrL3l6WnAxczVET1ZMdjFkcVZOUGFaeCtXV3h6bEg2Z0VBQUFBQUFBQUFBQUNBV1FqZ0FBQ1NXYkQzbUFZdFdhK0ltRmpUYTFVcWxGY3pubjlTNVFyNG1WNExBQUFBQUFBQUFBQUFBTXhDQUFjQWtNSmZWOExVWSs0cTdUMS8yZlJhN25tYzlWbWJBRDFmdmJ6cHRRQUFBQUFBQUFBQUFBREFEQVJ3QUFBT1JjZkZhOVJ2ZjJqYWx2MDVVdStGR2hVMHZsVWplYmd3a2dvQUFIWHBZbnd1Vmt6NjdMTzdleTczc2F0WHJ5b3VMazRGQ3hhVUpFVkhSMnZwMHFVcVg3NjhxbGF0ZXBmUERnQUFBQUFBQUVCdVFnQUhBSkNtcFFkUGFzQ2l0UXFMaWphOVZvV0MvZ3A4dm9VcUZzeHJlaTBBQU81cEZvdnh1VUlGNmZEaDlMY2ZQRGo5b0k3TkpyMy9mdHJidlArK0ZCa3B2ZkZHUnM0eVkzNzRJZnVPbGMxR2p4NnQ3ZHUzYTlhc1dmTHo4MU4wZExSZWV1a2xsU3haVXA4UmZBSUFBQUFBQUFDUUNRUndBQURwK3VmNlRmV2N1MG83ejRTYVhzc3RqN1BHUGR0UUw5V3NhSC90RVFDQUIwNW1uZ1JqWTZYaHd6TVd3RW52dURhYmRQMjY1TytmOGZycHllQ2ZuTEd4c1JvMmJKaXVYYnVtYjc3NVJwNmVucGt1TldMRUNHM1pza1Z1Ym03NjlkZGYwOXgyL2ZyMUdqTm1qTnEwYWFQKy9mdmJsOCtkTzFmVHAwL1hxRkdqMUxCaHcwelZqNHlNVkw5Ky9lVHQ3YTFQUC8xVUxpNHVtYjRPQUFBQUFBQUFBSEluNjkwK0FRREF2ZThoUDI4dDY5bE8vUnRXTjcxV1ZHeWNCaTVlcS8vN0pWamgwYkdtMXdNQTRMN3o5ZGUzUGxxMnZOdG5rMkdUSjAvV3dZTUg5ZTY3NzJZcGZMTnk1VXB0MjdZdFE5dUdob1pxNHNTSktsU29rSHIwNkpGc1hmdjI3VldrU0JGOStlV1h1bmJ0V3FiT3djUERRKys5OTU2T0hqMnFTWk1tWldwZkFBQUFBQUFBQUxtYjg5MCtBUUJBN3BESHlhcjNuNnF2aHFXTDZvMWZRblFsTXNyVWV2UDNITk91czZFS2ZQNUpWU21jejlSYUFBRGNzd29Va0lZT1RYc2JKNmZrbC92MXUvWDE1Y3ZTaWhVcDkzbjdiV25DQk9QcjRjT2xjZU51cmZQenkzRFhtaFFTTyt5NHVrcFJHZjlkNGNDQkF3b0tDbEtIRGgxVXRtelpUSmNORFEzVmQ5OTlwNlpObXlvNE9Eak5iYU9qby9YKysrOHJNakpTWThhTWtZZUhSN0wxTGk0dUdqSmtpTjUrKzIyTkhEbFNFeVpNa0t1cmE0YlBwVXlaTW1yWHJwMFdMRmlnWnMyYXFWcTFhcG0rUGdBQUFBQUFBQUJ5SHdJNEFJQk1lYUw4UTFyWHQ1TmVuNzlhbTArZE43WFdpY3RoZW5MS1FuMzh6T1BxV3ZzUlJsSUJBQjQ4ZWZOS2d3ZG5icDljK0lRNVk4WU01Y21UUnkrODhFS205N1haYkpvd1lZS2NuWjNWdTNmdk5BTTRjWEZ4R2oxNnRJNGRPNmJldlh1clNwVXFEcmVyV3JXcWV2YnNxV25UcHVrLy8vbVB4b3daazZtdVBGMjZkRkZRVUpBQ0F3UDE1WmRmWnZvNkFRQUFBQUFBQU1oOUdFRUZBTWkwSWo2ZVd0U3R0WVkwcldYNmEzelJjZkY2TzJpOWVzNWJwWnZSTWVZV0F3QWdwMWtzamo4U0hUbVMvalozNC95eThUeisvdnR2N2RtelJ3MGJOcFNmbjErbTl3OEtDdEtmZi82cC92Mzd5OS9mUDlYdFltSmk5TUVISDJqYnRtMXExYXFWT25ic21PWnhPM2Z1ck9lZWUwNzc5dTFUMzc1OWRmejQ4UXlmazYrdnJ4bzFhcVNEQnc5bWFqOEFBQUFBQUFBQXVSY0JIQUJBbGpoYnJScmVySTRXdmRaYUJiMDgwdC9oRGkzZWYwSk52MTJnM1djdm1WNExBSUJjN2RDaFd4OTkrOTd0czBuWGhnMGJKRW1QUGZaWXB2YzlkKzZjcGsyYnBzYU5HNnRKa3lhcGJuZjE2bFVOR1RKRVc3WnNVZlBtelRWZ3dJQU1IYjlQbno1NjlkVlhkZmJzV2ZYcjEwL1RwazFUZUhoNGh2Wk52RDZiTm0zSzBQWUFBQUFBQUFBQWNqZEdVQUVBN2tpak1zVzB2bThuOVZrUXJMVW56cGhhNitUVkczcDYyaUtOYkZGZmZSNnJLbXN1SExFQkFJQkRCUXBJSDMrYy9uWWpSa2dYTHFTOVRjV0t0NzdPbi8vT3ppdFI2ZExTOHVXM0xqL3pqSFR5WkxZY2V2LysvWktreXBVcloyby9tODJtOGVQSHk4UERJOTFBeldlZmZhYURCdytxVFpzMjZ0ZXZueXlaK0IzaWxWZGVVZG15WlRWaHdnVE5uejlmNWN1WFYrUEdqZFBkTC9INkpGNC9BQUFBQUFBQUFQYzNBamdBZ0R0V3dNdGQ4N3MrcTY4MjdOYkh3ZHNVbjJBenJWWnNmSUpHck55czlYK2QwVGNkbWlxL3A3dHB0UUFBeURFK1BsTFBudWx2TjJGQytnRWNNd0txTGk3Smd6MHVMdGwyNk5PblQ4dk56VTBGQ2hUSTFIN3o1czNUZ1FNSE5IcjBhUG40K0tTNTdlREJnN1ZseXhaNWVucnF5U2VmekZTZDVzMmJhL2p3NFFvTUROU2VQWHNVRUJDUW9mM3k1Y3NuZDNkM25UMTdObFAxQUFBQUFBQUFBT1JPQkhBQUFObkNhckhvellBYWFsQ3FpSHJOVzYyellSa2J6NUJWcTQ3K280Qko4eldsWTNNMUtsUE0xRm9BQU1BODE2OWZsNysvZjZiMk9YWHFsR2JPbktrV0xWcW9RWU1HNlc3djcrK3ZsaTFiNnN5Wk0zcjk5ZGZ0eXpkdTNLaERodzZwWjgrZURydmlCQVlHeXMzTlRaTGs2K3ViNGZCTkloOGZIMTI3ZGkxVCt3QUFBQUFBQUFESW5RamdBQUN5VmIySENtdnRHeDNWZjlFYXJUejh0Nm0xTHQ2TVZQc2ZmdFdiQVRVMXZGbHRPVnV0cHRZREFNQTBKMDVrWCtlYXI3ODJQb2VGU1pNbVNZTUdTZjhMa2R5TFltTmo1ZXljdVQ5Tng0OGZyOWpZV0hsNWVlbkhIMzlNc1Q0dUxzNisvTlZYWDdVdkwxNjh1RHAxNm1TL2ZPalFJZm42K3FwejU4NE82MHliTmswdWQ5RHR4OG5KU1hGeGNWbmVId0FBQUFBQUFFRHVRUUFIQUpEdDhucTQ2Yjh2dHRTVVAvYnEvZCszS0RZK3diUmFOcHMwY2QwdWJUcDVUbE03TlZjSlAyL1RhZ0VBa0N2MDYyZUViOHFYbDBKRHBlaG9hZkRnT3p2bWtTUG1qTGFTNU83dXJxaW9xRXp0Yyt6WU1VblNva1dMSEs2UGk0dlRyRm16SkNVUDROenU1TW1US2xHaWhNTjFNVEV4c3RsczlnNDRXZkh2di8vS3c4TWp5L3NEQUFBQUFBQUF5RDBJNEFBQVRHR3hTSDBlZTFUMVN4WlJqN21yZE9yYURWUHJiZnZuZ2hwUFdxQ3YyamRScTBkS20xb0xBSUJzTTJORzF2YTdlVFB0OWI2K1VvTUcwcElsMGllZlNEMTZTSVVMMzFyLzc3L0dNVHc4cEwvTjdWaVhuZ0lGQ3VqMDZkT0tpNHZMY0NlY1ZhdFdwYnF1UllzV2NuTnowNisvL3BybU1TNWV2S2d6Wjg2b1ljT0dEdGNuaG9MYzNkMHpkRTYzaTQyTjFmWHIxMVc2TkwrWEFBQUFBQUFBQUE4Q1puVUFBRXhWdlZnQnJYbWpvOXBWZWRqMFdtRlIwZW82NXpjTkRscXZxRmpHUFFBQTduRUhEeHJobUxBd3FYMTc2ZW1uSlZkWGFmdDI2Y1VYcGRkZWt4NStXUHJqRCtuS0ZlUHlRdzlKczJkTDc3OXZkTGRKVFZpWVZLR0M4WFY0dURScVZQTDEyN2RMUGo2U3M3UDA4OC9Hc3Z6NVV6OWU2ZExTb1VPT1B4SWxaSzNqWFpreVpaU1FrS0JUcDA1bGFmK3NXckpraVNTcFVhTkdEdGRIUkVSSVVwWTcySnc0Y1VJMm0wMWx5NWJOMmdrQ0FBQUFBQUFBeUZVSTRBQUFUT2ZqNXFMcG5Wdm84N1lCY3N0amZ2TzFHZHNQNm9rcEMzVTQ5S3JwdFFBQXlMSng0NHpSVG0rK0tlM2FKWDMybVJHOCtmWmJLU2pJMkdiR0RHbnFWT25MTDQyQXk4bVQwcXBWMHRXcjB0Q2h0NDUxSTBtbnVjNmRqVzQzNDhmZldoWVlLQjA5ZXV2eUk0K2tQSit1WFZNdVc3VEkrSmcyVGFwWTBmRkhvdjhGV2lSbGFseFZyVnExSkVsLy92bG5odmU1VTRjUEg5YWlSWXRVdFdwVmxTOWYzdUUyMTY5Zmx5UjVlbnBtcVViaTlhbFpzMmJXVGhJQUFBQUFBQUJBcmtJQUJ3Q1FJeXdXcVd2dFJ4VFM1emxWTHB6UDlIcUhMbDVWODhrTDllT09RN0xaVEM4SEFFRG1IRDl1ZExLUnBNY2VrNW8yTlRyY0pKbzUwL2pjclp2eCtmUnBLU1JFZXZWVnFYaHhZOW1QUDBwYnR4cmpwRmFzdUxYdi9QbFNWSlRrNlNrOTk1eXhMQzVPK3VhYlc5dmt6eStOR1dOMHh2bndRMm5ldk9TQm5VVHQyaGtmelpzblgzNyt2REcrcWtBQm95dFA0Y0pTaHc2MzF2djVaZmltYU5pd29kemMzTFJtelpvTTczTW5qaHc1b3ZmZWUwOU9UazRhTUdCQXF0dHQzNzVka2xRODhmYk9wTFZyMThyRHcwTU5HalRJMHY0QUFBQUFBQUFBY2hmejJ4QUFBSkJFaFlMK1d0VzdnMGF2MnFySm0vZWFXaXNxTms1dkxWbW5kU2ZPYUdMYnh2SnhjekcxSGdBQUdmYnV1MFlvUnBKR2p6WStWNjRzVmFzbTdka2pyVndwWGI0c05XeG9CRnorK1VmNjZTZnBpU2VrdDk2UzNuNWJzdG1rSVVPa3RXdWxZc1drTTJlTTQ5U3BJNzMrdXZUODg1SzN0eEhzcVZsVCtyLy9rNzcrK3RZNXZQZGUxcysvU0JGakxOWEJnNDdYUC85OGhnL2w2ZW1wWjU5OVZyLzg4b3YyN3QyclJ4OTlOT3ZuSlduVnFsVU9sMGRGUlduZXZIbWFNMmVPbkp5Y05ITGtTSlVxVlVxU3RITGxTbDI0Y0VGZVhsNXljWEhSdVhQbnRHVEpFaFVyVml6VkRqbHArZlBQUC9YWFgzK3BjK2ZPV1I1aEJRQUFBQUFBQUNCM0lZQURBTWh4cnM1TytxamxZMnJ5Y0hIMVc3aEdseVArTmJYZTR2MG50T3RNcUtaMWZrSzFTeFF5dFJZQUFPa0tENWQyN0RDK2J0WXNlWGVaTGwya3YvNHl1dUtjTzJkMHFubjFWZW5BZ1ZzZFpucjFNa0k3TjI1SThmSFNoUXZHaUtnUFB6U0NPWFhySnEvM3d3L21YSStBQUNPQTQrUWt1YmxKUGo1R0VLaHRXMm5Zc0V3ZDZ1V1hYMVpJU0lpbVRadW1yNzc2U3BaTWpMREtpSFBuenFsZnYzNjZlZk9tU3BVcXBXSERocWxzMmJMMjlSY3ZYdFJQUC8yVWJKK0hIMzVZdzRjUGw5V2F1Y2F4Q1FrSm1qWnRtdkxtemFzWFhuZ2hXODRmQUFBQUFBQUF3TDNQWXJNeG1BTUFjUGVFaGtlcTd5OXJGSEw4dE9tMW5LMVd2Zk5FSGZWdldGM1diSDVoRHdDQVRJbUprYVpNTVlJMnRXcmRXaDRWSmVYSlk0UmEwckoyclZTdW5CRjR5WXpFTVZRMWFraVBQNTY1ZlcrWCtLZGtOajJuN3R5NVUrKzg4NDU2OU9paHpwMDdaOHN4azFxMGFKSGMzZDNWb2tVTE9kMTIrOXBzTmtWRVJDZ3FLa3J4OGZGeWQzZVhqNDlQbHVyTW1UTkhNMmJNME5peFkxVXI2ZmNXQUFBQUFBQUF3SDJOQUE0QTRLNUxzTmswNVk5OSt1RDNMWXFOVHpDOVhwT0hpK3U3anMxVTBJdVJFQUFBM0V2V3JsMnJvMGVQNnVXWFg4NlZvNXNpSWlMMDMvLytWK1hMbDFmVHBrM3Y5dWtBQUFBQUFBQUF5RUVFY0FBQTk0eTk1eStyMTd6Vk9uNzV1dW0xOG51NjY3dU96ZFNzYkFuVGF3RUFBQUFBQUFBQUFBQzR2eEhBQVFEY1V5Smo0dlR1aWszNmNjZWhIS25YdjJGMXZmTkVYYms0V1hPa0hnQUFBQUFBQUFBQUFJRDdEd0VjQU1BOUtlakFYM3B6OFRxRlJVV2JYcXRtOFlLYTF2a0psZkwzTWIwV0FBQUFBQUFBQUFBQWdQc1BBUndBd0QzcmJGaTQraXdJMXVaVDUwMnY1ZTNxb3MvYkJxaEQxYkttMXdJQUFBQUFBQUFBQUFCd2Z5R0FBd0M0cDhVbjJQVEYrbDBhdDJhSDRoUE1mOHA2dVZaRmpYMm1vVHhjbkUydkJRQUFBQUFBQUFBQUFPRCtRQUFIQUpBcmJEOTlVYS9QVzYxL3J0ODB2VmE1QW43NnZuTUxWUzZjei9SYUFBQUFBQUFBQUFBQUFISS9BamdBZ0Z6alJsU01odnk2UVF2MkhqTzlscXV6azhhMGZFemQ2MVNXeFdKNk9RQUFBQUFBQUFBQUFBQzVHQUVjQUVDdVlyTko4L1ljMVpCZk55Z2lKdGIwZXM4K1VscGZ0bXNpZjNkWDAyc0JBQUFBQUFBQUFBQUF5SjBJNEFBQWNxV1RWOFBVYTE2dy9qd2JhbnF0WXI1ZW10S3B1UnFVTEdKNkxRQUFBQUFBQUFBQUFBQzVEd0VjQUVDdUZSdWZvRTlDdHV2TERYL0s3R2N6cThXaVFZMXJha2pUV25LMldzMHRCZ0FBQUFBQUFBQUFBQ0JYSVlBREFNajFOdngxVm4wV2hPakN6UWpUYTlVdVVVaFRPalZYS1g4ZjAyc0JBQUFBQUFBQUFBQUF5QjBJNEFBQTdndFhJNk0wWVBGYXJUaDB5dlJhWHE1NTlHbnJSdXBjcmJ6cHRRQUFBQUFBQUFBQUFBRGMrd2pnQUFEdUd6YWI5TU9PZzNwMytTWkZ4OFdiWHEvam8rWDBhZXRHOG5Gek1iMFdBQUFBQUFBQUFBQUFnSHNYQVJ3QXdIM25TT2cxOVp5M1NnY3ZYalc5MWtOKzNwclNxYm5xUGxUWTlGb0FBQUFBQUFBQUFBQUE3azBFY0FBQTk2WG91SGk5Ly9zV1RmMWpuK20xckJhTEJqZXBwYmViMUpTejFXcDZQUUFBQUFBQUFBQUFBQUQzRmdJNEFJRDcydTlIL2xiL1JXdDFPZUpmMDJ2VmZhaXdwblJxcm9mOHZFMnZCUUFBQUFBQUFBQUFBT0RlUVFBSEFIRGZ1eHp4cndZdVhxZVZoMCtaWHN2YjFVVVQyalJTeDBmTG1WNExBQUFBQUFBQUFBQUF3TDJCQUE0QTRJRmdzMGsvN1Rxcy95emZxTWlZT05QcmRhNVdYdU5iTjVTM3E0dnB0UUFBQUFBQUFBQUFBQURjWFFSd0FBQVBsSk5YYitpTlgwSzA3WjhMcHRjcTZlK3RLWjJlVUowU2hVeXZCUUFBQUFBQUFBQUFBT0R1SVlBREFIamd4Q2ZZOVBYRzNSb2J2RjF4Q1FtbTFuS3lXalMwYVcyOUZWQlRUbGFMcWJVQUFBQUFBQUFBQUFBQTNCMEVjQUFBRDZ5OTV5NnI5NEpnSGIxMHpmUmE5VXNXMXVTT3pWWEN6OXYwV2dBQUFBQUFBQUFBQUFCeUZnRWNBTUFETFNvMlRxTlhiZFdVUC9hWlhzdkh6VVdmdDJtczlsVWZOcjBXQUFBQUFBQUFBQUFBZ0p4REFBY0FBRW5yVHB4UjM0VnJkUDVHaE9tMXV0U29vSEhQTnBTWGF4N1Rhd0VBQUFBQUFBQUFBQUF3SHdFY0FBRCs1L3EvMFJxNmRJTisyWHZjOUZxbDgvcG9hcWNuVkxONFFkTnJBUUFBQUFBQUFBQUFBREFYQVJ3QUFHN3p5OTdqR3ZMckJvVkZSWnRheDlscTFmQm10VFdnVVEwNVdTMm0xZ0lBQUFBQUFBQUFBQUJnSGdJNEFBQTRjTzVHaFByK0VxTDFmNTAxdmRianBZcnF1NDdOVk16WHkvUmFBQUFBQUFBQUFBQUFBTElmQVJ3QUFGS1JZTE5wK3BiOWV2LzNMWXFPaXplMWxxK2JxeWEyRFZEYktnK2JXZ2NBQUFBQUFBQUFBQUJBOWlPQUF3QkFPbzZFWGxPZkJjSGFlLzZ5NmJWZXFsbFJZNTk5WEo0dWVVeXZCUUFBQUFBQUFBQUFBQ0I3RU1BQkFDQURZdUlUOU9tYUhmcGkvWjlLTVBtcHMwdytYMDNyOUlTcUZ5dGdhaDBBQUFBQUFBQUFBQUFBMllNQURnQUFtYkQxbnd0NlkwR0lUbDI3WVdvZFo2dFYvMmxlUi8wYlZwZVQxV0pxTFFBQUFBQUFBQUFBQUFCM2hnQU9BQUNaRkI0ZHEvZFdiTmFzbllkTXIvVjQ2YUthM0xHNWl2cDRtbDRMQUFBQUFBQUFBQUFBUU5ZUXdBRUFJSXRXSGo2bGdZdlg2WExFdjZiVzhYVnoxYWV0RyttNVI4dWFXZ2NBQUFBQUFBQUFBQUJBMWhEQUFRRGdEbHlPK0ZjREY2L1R5c09uVEsvVm9XcFpqVy9kU1A3dXJxYlhBZ0FBQUFBQUFBQUFBSkJ4QkhBQUFMaEROcHYwMDY3RCtzL3lqWXFNaVRPMVZtRnZUMDE2cnFtYVBGemMxRG9BQUFBQUFBQUFBQUFBTW80QURnQUEyZVRrMVJ0NjQ1Y1FiZnZuZ3VtMWV0V3ZvbEZQMXBkN0htZlRhd0VBQUFBQUFBQUFBQUJJR3dFY0FBQ3lVWHlDVFY5djNLMnh3ZHNWbDVCZ2FxMXlCZncwK2JubXFsNnNnS2wxQUFBQUFBQUFBQUFBQUtTTkFBNEFBQ2JZZSs2eWVpOEkxdEZMMTB5dDQyeTFha2pUV25vem9JYWNyVlpUYXdFQUFBQUFBQUFBQUFCd2pBQU9BQUFtaVlxTjA5aVE3ZnAyMDE0bG1QeDBXNnQ0UVUzdTJGeGw4dm1hV2djQUFBQUFBQUFBQUFCQVNnUndBQUF3MmZiVEY5VnY0Um9kdjN6ZDFEcnVlWnoxWWN2SDFMWDJJN0pZVEMwRkFBQUFBQUFBQUFBQUlBa0NPQUFBNUlDbzJEaDlFckpEa3pidE1iMGJUb3Z5RCtuTGRrMVV5TnZEMURvQUFBQUFBQUFBQUFBQURBUndBQURJUVR0T1gxVGZIT2lHazlmRFRaKzNDVkRyeW1WTXJRTUFBQUFBQUFBQUFBQ0FBQTRBQURrdUtqWk80OWJzMERjYnplK0c4M3oxOHZyazJZYnljWE14dFE0QUFBQUFBQUFBQUFEd0lDT0FBd0RBWGJMajlFWDFXN1JHeHk2WjJ3Mm51SytYdnUzWVRJK1hLbXBxSFFBQUFBQUFBQUFBQU9CQlJRQUhBSUM3S0RvdVhwK0ViRGU5RzQ3Rkl2Vjl2SnJlYVY1WHJzNU9wdFVCQUFBQUFBQUFBQUFBSGtRRWNBQUF1QWZzUEJPcXZndERUTytHVTZsUVhrM3UyRnhWQ3VjenRRNEFBQUFBQUFBQUFBRHdJQ0dBQXdEQVBTSTZMbDdqUW5ibzY0MjdUZTJHazhmSnFuZWExMVhmeDZ2SnlXb3hyUTRBQUFBQUFBQUFBQUR3b0NDQUF3REFQV2JubVZEMVc3aEdSeTlkTTdWT2c1SkZOT201WmlycDcyMXFIUUFBQUFBQUFBQUFBT0IrUndBSEFJQjdVSFJjdk1hdjJhR3ZOcGpiRGNmVEpZOCtlZlp4dlZDam9pdzB3d0VBQUFBQUFBQUFBQUN5aEFBT0FBRDNzRjFuUXRVM0I3cmhQRk9wdENhMkRWQitUM2RUNndBQUFBQUFBQUFBQUFEM0l3STRBQURjNDNLcUcwNStUM2Q5MWI2Sm5xcFEwclFhQUFBQUFBQUFBQUFBd1AySUFBNEFBTG5FbjJlTmJqaEhRczN0aHZOcTdVcjZzT1ZqOG5USlkyb2RBQUFBQUFBQUFBQUE0SDVCQUFjQWdGd2twN3JobFBMMzBYY2RtNm51UTRWTnF3RUFBQUFBQUFBQUFBRGNMd2pnQUFDUUMrVkVOeHlyeGFMK0RhdHJXTFBhY25WMk1xME9BQUFBQUFBQUFBQUFrTnNSd0FFQUlKZUtqb3ZYcDJ0MzZxc05meW8rd2J5bjh3b0YvVFdwUTFQVktGYlF0Qm9BQUFBQUFBQUFBQUJBYmtZQUJ3Q0FYRzczMlV2cXUzQ05Eb2RlTmEyRzFXTFJnRWJWTmJRcDNYQUFBQUFBQUFBQUFBQ0EyeEhBQVFEZ1BwQlQzWEFxRnN5clNSMmFxbnF4QXFiVkFBQUFBQUFBQUFBQUFISWJBamdBQU54SGNxSWJqcFBWb2dHTmFtaElrMXAwd3dFQUFBQUFBQUFBQUFCRUFBY0FnUHRPVG5YRHFWUW9yNzd0MEV5UEZzMXZXZzBBQUFBQUFBQUFBQUFnTnlDQUF3REFmV3JmK2N0NmM4azY3VDU3eWJRYVRsYUwzZ3lvcWNGTmFzbkZ5V3BhSFFBQUFBQUFBQUFBQU9CZVJnQUhBSUQ3V0Z4Q2dxWnQyYStQVm0vVHY3RnhwdFY1cEZCZVRhSWJEZ0FBQUFBQUFBQUFBQjVRQkhBQUFIZ0EvSDN0cGdZSHJWZkk4ZE9tMVhDMld2Vlc0eG9hMUpodU9BQUFBQUFBQUFBQUFIaXdFTUFCQU9BQlliTko4L2NlMWJ2TE4rdHFaSlJwZGFvVXpxZHZPalJWMVNKMHd3RUFBQUFBQUFBQUFNQ0RnUUFPQUFBUG1Nc1IvMnJFaWo4MGI4OVIwMm80VzYxNnUwbE52UlZRVTNub2hnTUFBQUFBQUFBQUFJRDdIQUVjQUFBZVVDSEhUMnZRa3ZVNmZmMm1hVFVlTFpKZjMzUm9xc3FGODVsV0F3QUFBQUFBQUFBQUFMamJDT0FBQVBBQWk0aUoxZGpnN1pyeXh6NGxtUFFyUVI0bnF3WTNxYVdCaldyUURRY0FBQUFBQUFBQUFBRDNKVjRGQXdEZ0FlYnBra2NmdG54TXYvZHVyeW9tZGFtSmpVL1EyT0R0ZW5McVFoMjhlTldVR2dCd0w5cXlaWXVXTFZ1bTZPam9GT3QyNzk2dDFhdFgzOUh4MzNubkhYMzU1WmRaM24vMjdOazZjT0NBdzNXaG9hR2FNMmVPenAwN2w2RmpuVHg1VW0zYXROSGN1WE5UM1diQ2hBbnEwcVdMSWlNanMzUytTWjA0Y1VMQndjR1oybWZ1M0xuNi92dnY3N2gyZUhpNFdyUm9vYXRYcys4NWJlZk9uWm95WlVxMkhROEFBQUFBQUFCQXpuTysyeWNBQUFEdXZockZDbXAxbitjMGFkTWVqVit6UTlGeDhkbGVZKys1eTJyMjNRSU5iVnBiQXhwVmw3T1ZIRENBM09IY3VYTXFXclJvcHZlYk4yK2V6cDQ5cTVZdFc2Wll0MmpSSW0zYnRrMWx5NVpWcVZLbE1uM3N5NWN2YThlT0hlclJvMGVtOTVXa28wZVBhc2FNR1hydXVlZFV1WExsRk92WHIxK3Z3TUJBVmF4WU1VUFhQVEF3VU83dTdtcmR1clhEOWRldlgxZElTSWc2ZGVva0R3K1BWSSt6WXNVSy9mYmJieG8vZnJ4Y1hGenN5K1BqNHpWMTZsVFZyMTlmTldyVTBKbzFhelIzN2x3MWI5NDhBOWZXc0hUcFVubDZlbWI1Tmt0TlhGeWN6cDgvbjJ4WmtTSkZGQm9hcXZoNHg4K25KVXFVU0hiNXdJRURXckJnZ1hyMzdpMUppb3lNMUwvLy9xdVltQmhGUjBjcklpSkNrWkdSaW9pSTBJMGJOM1R6NWsyRmhZWHA2dFdyQ2dzTDB5ZWZmQ0luSjZkc3ZWNEFBQUFBQUFBQU1vY0FEZ0FBa0dTTWlub3pvSWJhVkM2anQ1YXMxOGFUWjdPOVJteDhnajVhdlUxTEQ1N1VwQTVOVmFsUTNteXZBUUIzeW1hejZjaVJJOXE4ZWJQKytPTVBuVHAxU3F0V3JjclVNY0xDd25UZ3dBRjE2dFJKVmdlQnd3RURCcWg3OSs1YXUzYXRYbnZ0dFhTUDE2SkZDNGZMcDArZnJ1blRwNmU2WDJybi9kdHZ2OGxpc2FodDI3WU8xNjlmdjE3NTh1VlQ5ZXJWMHoyM1RaczJhY3VXTFpMazhIZ2RPM2FVeFdKUmJHeXNacytlcmRtelo2Zllwa21USm5yMzNYZFZ0R2hSSFR4NFVKTW5UOWFBQVFQczZ3OGVQS2lGQ3hlcVdMRmlxbEdqUnJybmREdWJ6YVlyVjY3b29ZY2V5dlMrNlRsLy9yeTZkKzh1TnpjM1NWSlVWSlFDQXdQMW4vLzhSeGN2WG5TNFQzcjNwKysrKzA0clY2NU1kYjJMaTR1OHZiM2w0K01qUHo4L1hiMTZWUVVLRk1qNmxRQUFBQUFBQUFCd3h3amdBQUNBWk1yazg5WGlicTAxZis5UmpWanhoeTVIL0p2dE5mYWN1NlJtM3kzUXNHWjExSzloTmJyaEFMaW5kT25TNVk3SEM2MWJ0MDQybTAzUFBQTk1xdUVaU2ZycHA1LzAwMDgvcFZqKzZLT1A2clBQUGt1MnJFMmJObXJYcmwyRzZpOWV2RmhCUVVFcGxxOVlzVUtTRkJJU29pSkZpbWozN3QzYXZYdTNKS2xVcVZLcVZLbVNUcDgrclVPSERxbENoUXBhc0dCQmltTVVLbFJJQVFFQmtxU0xGeTlxNHNTSmF0U29rYnAxNjZhWk0yZXFjT0hDZXVxcHAremIzN3g1VTRNSEQxYlhybDNWcUZFai9mVFRUM3J1dWVlU2RjSkovTHBhdFdycTBxV0w1c3laby9yMTY2dHUzYnFTak50VGtnb1dMS2hEaHc3cHlwVXJrcVJEaHc2bE9MOXk1Y3JKMlRuNW43bzNidHhRYkd5c3JseTU0dkQyVHM4amp6eVNidkRuMTE5L2xYUXJMUFhWVjEvcCt2WHJLbE9takU2ZE9xWGV2WHZydDk5K3kxQzlEaDA2cUhidDJuSnpjMVJZbGNrQUFDQUFTVVJCVkpPN3U3dmMzTnkwZE9sU3JWaXhRc3VYTDFlZVBIa3lmUjBBQUFBQUFBQUFtSXNBRGdBQVNNRmlrVHBYSzY4bnk1ZlVtRlZiOWNQMmc5bGVJeVkrUVdOV2JiVjN3NmxRMEQvYmF3QkFWbmg1ZWVtWlo1NVJvMGFOTkhEZ1FFVkZSV1g2R011V0xkTmpqejJtb2tXTGF2anc0Wm5lMzgvUEw4VXlYMS9mRktPTFV1UHI2K3R3K2VlZmYyNy9Panc4UE5ubDl1M2JxMUtsU2xxMmJKa2s2Y2lSSXpweTVFaUtZOVN0VzFjQkFRRzZjZU9HUm93WUlVa2FPSENnZkgxOTVlenNyRjkrK1VVTkdqUlE1Y3FWbFpDUW9NR0RCOHZYMTFlZE8zZFdlSGk0dG0vZnJvU0VCTDMzM25zT3ovSFZWMS9WMXExYnRYejVjdFd0VzFjeE1URmF1M2F0Sk5uckpVcmFKU2ZSN05telUzU0R1WHo1c2lUcHhJa1RPbkhpaE1PNmFlbllzYVBLbGkycjY5ZXZLekl5VXBJeG1pd2lJaUxWZllLRGc3VnYzejZOSGoxYTBkSFJ5VVpxSmU3ZnRXdlhaTXNTd3p1clZxMVM2ZEtsazYzejhmR1JKTUkzQUFBQUFBQUF3RDJLQUE0QUFFaVZuN3VyUG1zVG9DNDFLdWp0b1BVNmNPRkt0dGY0ODJ5b21udzdYOE9iMTFIZngrbUdBK0R1Ky83NzcrOW8vOE9IRCt1dnYvNVNqeDQ5SkVuTm16ZlBqdFBTckZtek5HdldyRHMrVHF0V3JWS012ZXJZc2FNa0k1U3pmUGx5TldyVVNPKysrMjZLZmR1MmJXc1BnQ3hjdUZCLy8vMjNQdnp3UTN2Z1o4Q0FBZHEvZjcrMmI5OXVEK0I0ZW5xcVo4K2VjbkZ4VWQ2OGVmWG1tMi9xNDQ4LzF1blRweDBHaXB5ZG5UVnExQ2pseTVkUGtoRkdDUXNMMC9EaHcxV3BVaVZKMHZ6NTg3VjA2VkxObkRrenhmNkoreVYxNmRJbFNWTC8vdjNWcGsyYmpONVV5Y3lmUDE5VHAwNjFYMzdycmJja1NZR0JnWktrMDZkUEo5cytMQ3pNZnJzay9UcFJ3WUlGN2ZzbWRpeEt2QXdBQUFBQUFBQWc5eUdBQXdBQTBsV25SQ0dGL045em12ckhmbzBOMmFiSW1MaHNQWDVNZklKRy8zNnJHMDc1QW5UREFaQjd6WjQ5VzVLU2pWaEthd3pWN1o1Ly9ubjE3Tmt6eGZMc0dFRWxHUjFVVXV1UU0yL2VQRVZGUmVuRkYxK1VrNU5UaXZYeDhmSDI4VTR2di95eXlwY3ZyenAxNmtpU2JEYWIxcTFicHlGRGhxaGF0V3IyUUVxM2J0MlVKMDhlKytVeVpjcm83YmZmbG5RcnRPTGw1U1YvLzF1UC9VV0xGcFVreGNURWFQYnMyU3BXckppYU5Xc21pOFVpU2ZMMDlFeTJYWG9TTytEa3o1OC9ROXM3MHFsVEozWHExRWtyVjY3VVo1OTlwcmx6NXlwdjNyejI2OUM5ZS9kazI5KzRjY04rTzErOGVGR0ZDaFZLdHQ3WjJka2VRRXJjcmtTSkVnb1BEOWZTcFV0VDFFL3MzT05vbldRRXF3QUFBQUFBQUFEY1BRUndBQUJBaGpoYnJYcmo4VWZWdGtvWkRWKzJTY3NQbmN6Mkdydk9oS3JKdHdzMHBFa3Q5VzFZWFM1T2RNTUJrTDZya1ZIYWYrR0t6b1dGNjBaVWpHNUd4NmgyaVVKcS9IRHhIRCtYdi83NlMxdTJiRW14UERPZFRSSkhEZDB1TzBaUXBTVTJObGFiTjI5VzA2Wk5WYlpzV1lmYnhNZkgyenZnT0RzN0t6bzZXaTFhdE5DeVpjdms1T1NrenovL1hJTUdEVksxYXRWU0JGTFMwcVpORzFXb1VFRmhZV0gyWlowNmRWSllXSmhLbFNxbHhvMGIyOE0zV1hIbGl0SEJ6VkYzbk16YXRXdVh3K1dyVnEyU2RDdHNGUllXcHVMRmpmdmdzV1BIVXIxTmIzZnQyalY5K2VXWHFhNVBiUjBCSEFBQUFBQUFBT0R1SW9BREFBQXlwWml2bDJhOStKUldIajZsWVVzMzZreFllTFllUHpvdVhoK3UzcVpmOWgzWEYyMGJxM2FKUXVudkJPQ0JFcGVRb0kwbnp5bG8vMThLUHZhUHc4Y2hWMmNuN1J2eWl2SjV1T1hvdVUyZE9sV3VycTZLaW9wS3RqeWp3Wm0wWk5jSXF0VGt5Wk5IMDZaTjAvbno1elZ5NUVqMTd0MWJ4WW9WczYrMzJXeXkyV3oyQUU1NkVnTXBpZmJzMmFQQmd3Y3JNRERRNGUzUnExY3ZuVHAxeW42NVU2ZE8ycnQzcjVvMWF5WkpDZzRPdHEvNysrKy9VeXhMS21tM0hFbUtpSWlRSlBYcjF5OUQ1NTVVWXFjYlNZcUxpOVBPblRzbFNlKzk5NTRHREJoZzc4Wnp1N0N3TUhsNmVpbzZPbHBidDI3VndJRURGUk1USThtNHJWTUxGSlVvVVNMRmJTZEowNmRQMTl5NWN4MnVBd0FBQUFBQUFIRDNFY0FCQUFCWjhuVEZVZ29vVTF3VDF1N1VwRTE3RkplUWtLM0hQM1R4cXA2ZXRrZzk2bGJSZXkzcXl0dlZKVnVQRHlEM2lZbFAwTnpkUi9UNTJsMzY1L3JOdTMwNktXemF0RWs3ZCs1VTE2NWROWFBtekdUckVzY1VaWVNQajQvRERqYlpOWUxxeG8wYnlZSXVTYm03dTh2THkwdjc5Ky9YeUpFajlmWFhYOXRIYWNYRkdlTUhNeHJBeWF4cDA2Wkprbjc4OFVkNzBPaVRUejVKYzUvVTFqZHExRWd1THJlZU4rclZxNWZwcmtETGx5OVhhR2lvdkx5ODdNdDI3TmloRWlWSzZNQ0JBNnBVcVpLR0RSdW0vdjM3UzByNVBiNXg0NGErK09JTGZmSEZGNUtrVWFORzJkZjk5Ny8vVFRHU1NwTFdyRm1qdlh2M2F1REFnWms2VndBQUFBQUFBQUIzSHdFY0FBQ1FaUjR1emhyNVpEMTFyRlpPZzRQV2Ercy9GN0wxK0RhYk5IM3JmaTA3ZEZJVFdqZlMweFZMWmV2eEFlUWVmNTROMVJ1L3JOSFJTOWRTckhQUDQ2ektoZk9wVEQ1ZiticTV5TnZWUlExTEY4M3g3amZidDI5WC9mcjFWYmR1M1JRQm5NeU1ZM3IrK2VmVnMyZlBGTXV6YXdSVmNIQndxcDFqSktsZ3dZSWFPblNvUm93WW9VOC8vZFFlSEVrTTRDUU50cVJseFlvVit2enp6MU1zdi8yMkdEUm9rRnEyYk9ud0dMZDNlK25Zc2FPYU5XdW1OOTU0UTVJeDd1bVZWMTdScTYrK211YTUxS3BWUzdWcTFjclFlU2Zhc0dHRHJsMjdsdXo2TGx1MlRIWHIxdFdCQXdmMDRvc3Z5c3ZMU3dVTEZuUjR2Y2FORzZlRWhBU3RYNzllVTZkTzFaUXBVK3pkY3ZMbno2OUxseTRwSkNSRVI0OGUxZDY5ZXlWSlk4ZU9WYVZLbFRKMW5nQUFBQUFBQUFEdURRUndBQURBSFh1a1VGNHQ3ZGxXczNjZDBmdS8vYUZyLzBabjYvSFAzNGpRU3ordFZPdktaVFR1MllZcTVPMlJyY2NIY08reTJhUXZOL3lwajRPM0tUN0JabCtlMzlOZG5hdVhVOXZLRDZ0R3NZSnlzam9lNTVPVDJyVnJKeTh2TDEyOWVqWEZ1dXdZRzVSZEk2Z0NBZ0xVdm4zN1pNdmVldXV0WkpmcjE2K3ZObTNhS0Nnb1NJc1hMMWE3ZHUwVUd4c3JLZk1kY0FJREF5VkpodzhmMXZqeDQvWFJSeCtwU0pFaWtqSVhUTExaYklxSWlKQ2JXK3JCcW9TRUJGbXQxa3lkWDJyQ3c4UGw3ZTF0djN6Ky9IbnQyTEZEdlhyMTBvd1pNMlN4V05TdFd6ZDc1NXZFNy9HMzMzNHJiMjl2K2ZuNVNaSk9uVG9saThXaVVxVktKVHUzbzBlUDZ2dnZ2MWZKa2lYbDcrK3Y2OWV2YStIQ2hmTHk4bEo0ZUhpSzcxR2lGaTFhSkx2ODJtdXY2YVdYWHNxVzZ3d0FBQUFBQUFBZzZ3amdBQUNBYkdHMVdQUnlyWXBxV2FtVVBseTFWYk4ySHBMTmx2NSttZkhyZ2IrMDdzUVpqWHF5dmw2dFhVbFd5OTEvd1IyQWVlSVRiQnE2ZElOKzJIN1F2c3pYelZWRG10YlNhM1Vla1h1ZWUrdlBtVktsU2ttU3d3RE9uWTZnZXVXVlYxU3FWQ21WTGwzYXZpd21Ka1pMbHk1VisvYnRaYm50OGZEa3laT3BqcG5LbHkrZnFsU3BrdTU1OU96WlUxdTNidFZ2di8ybU5tM2FLQ1ltUmxMcUhYQVMvamVLOFBZQVRHTFhuc1RicFVpUklobnU1SlBVMGFOSEZSY1hwNkpGaTZhNlRXQmdvTTZkTzZlUkkwZnEyTEZqT25Ma1NLYnJTRktyVnEwVUhoNnVmUG55MlpmTm56OWYxYXBWVTk2OGVWUGRiOU9tVGFwWHI1NDlmQk1URTZQTm16ZkxaclBwM0xsektsNjh1SDNiYXRXcWFkNjhlZkx6ODlPUFAvNm9reWRQSmh0M0pSbGhtN1E2OTZRM29nc0FBQUFBQUFCQXpybTMvbU1OQUFCeXZYd2VicHJZdHJGZXJWMUpRNWR1MUs0em9kbDYvQnRSTVhvN2FMM203em1xaVcwYnEzd0IvMnc5UG9CN3graFZXNUtGYjVxWEs2R3YyamRSWVcvUHUzaFdXWk9aVGk5SlJ5clpiRFl0V0xCQWJkdTJsYSt2cjlhdlg2L1NwVXVyUklrU1dyOSt2Wll1WFNxcjFhcisvZnNuTzBhSkVpVVVIUjJ0TDc3NFFtKysrV2FXenRuZDNWMGZmZlNSQ2hjdUxLdlZxdWhvbzd1WnE2dXJ3KzF2M3J3cFNmTHd5UDR1WmRIUjBmcjIyMi9sNnVxcUJnMGFwTHJkNWN1WGRlR0NNUTV4MjdadCt1R0hIN0pVcjJYTGxvcUlpRWdXZVBMejgxT2RPblhTM08vbzBhUGFzR0dEcGsyYkppY25KLzMrKysrS2pJeVVaSHd2azdvOWJPTkloUW9WMUx4NTgxVFhFOEFCQUFBQUFBQUE3aDBFY0FBQWdDbHFGQ3VvMzE1dnI5bTdqbWowNzF0MEpUSXFXNCsvNWU4TENwZzBYMjhGMU5TYkFUWGs2dXlVcmNjSGNIY3QzSGRjMzJ6Y1k3L2NxMzRWZmZ6TTQvZGM1NnZJeUVoWnJkWTB4eUlsU2hxc1NjM3Q0NFgrL1BOUFRaMDZWZm56NTFmVHBrMDFac3dZKzhpaGdJQUFkZXJVU2ZQbnoxZUJBZ1hVcFVzWFNkSytmZnRVcmx3NTdkKy9YOHVYTDFmSmtpVlRIV2VVbnBJbFM5cS9qb295SHNkVEMrQ2NQSGxTa3RMc1VKTVZ4NDRkMDhTSkUzWHMyREVOR2pRb1dYY2dWMWRYblR0M3pqNmU2dURCZzZwV3Jab2txV1BIam1yVnFsV1dhdDY0Y1VPU2t0VnExYXFWL1AzOUZSRVI0WEFmbTgwbW04Mm0wNmRQYStYS2xXcldySmxtelpxbFZxMWFLU2dveUw3ZDlldlhkZWJNbVF4MUlRSUFBQUFBQUFDUWV4REFBUUFBcGtrY1M5WHFrZElhRzd4ZGdkc09LQ0ViNTFMRnhpZG8vSm9kV3JUL3VDYTJiYXdHSll0azI3RUIzRDM3TDF4Ui8wVnI3WmQ3MXF1aXNjODBWRTVsYjc3KyttdjcxM0Z4Y1NtV1NiSjNuT25UcDQ4OFBEdzBlZkprVTg1bHhZb1Y4dmIyVnNPR0RSMnU3OVdybDg2ZVBhdVRKMC9LWnJQSllyRm93b1FKS2xHaWhONS8vMzJkUG4xYVU2Wk1VZG15WlZXMWF0VTdPcGZ3OEhCSlNoWTJxbCsvdm1iT25LazhlZkpvOCtiTjh2THlTdFkxeHBHSWlBaEZSa1lxTk5Ub2tKWjBwRlZjWEp3T0hqeG8zeTRvS0VnelpzeVF1N3U3aGc0ZG1pS2cxS1pORzgyZlAxL0J3Y0dTakM0MWlXRWpWMWZYVk1OQzZUbHg0b1Q5ZUlsU0d6MlZHTllaTm15WURoNDhxSW9WS3lvb0tFaUhEeCtXeFdKUjE2NWRrd1Z3cmw2OXFzR0RCMnZseXBWWk9qY0FBQUFBQUFBQTl5WUNPQUFBd0hSKzdxNGExNnFoWHE1VlVjT1didFRXZnk1azYvR1BYYnF1VnRPWHFHdnRSelRxcVhyeWRjdmFDNjRBN3I2YjBURjZkZlpLUmNVYXdaZjZKUXZydzVhUDVWajRSbEt5c0VScXl4SURPSG56NXBXbnB6a2pzUzVkdXFRTkd6YW9RNGNPeXBNbmozMTVRa0tDL1d1THhhSjMzMzNYSG1JSkN3dlQrZlBuMWJoeFl6azdPMnZFaUJIcTA2ZVBac3lZb2M4Ly8xeVN0R2pSSWkxYXRDalQ1M1BzMkRGSmtvK1BqMzJadTd1NzNOM2RkZW5TSmYzMjIyOXEwYUtGckZacm1zYzVmdnk0L2ZiejkvZFhqUm8xSkVreE1USDY0SU1QdEhmdlh2bjUrZW45OTkvWG9FR0RKQmtqb1pLR1lSSzkvdnJyNnRpeG95SWlJdVRrNUtTQ0JRdksyZm5PLzh6ZHVYT25KS2xVcVZKcGJoY2ZINitaTTJkS2tpNWV2S2l2dnZwSzN0N2VXcjU4dVg3KytXZDkrdW1ueVc0dnlmaStwaGJtQVFBQUFBQUFBSkI3RWNBQkFBQTVwbXFSL0ZyV3M1M203ejJxVVN1M0tEUThNbHVQUDNQSFFhMDRmRXJqV2pWVTYwZks1T2dMOWdDeXh6Y2I5K2p2YXpjbFNRVzlQQlQ0L0pQSzQ1UjJvQ083clZxMUtzUGJmdkhGRnhuZWR0YXNXWm8xYTFhR3Q5KzRjYU1zRmt1eThWRjU4K2JWMnJWclZhNWNPYm03dXlmYlBpb3FTci8rK3F0c05wdnExS2tqeVFpNGpCMDdWb1VLRmJKdlY3bHlaZFd2WHovWnZ0OS8vMzJ5eS9Qbno5ZWxTNWRVcEVnUmVYdDc2OUtsUzVvN2Q2NmNuWjFWb1VLRlpOdkd4c2JxazA4K2tTVDdHQ3hKQ2dnSWNEaG1xVXFWS2dvTURGUmNYSnlLRmkxcTcxSXphdFFvN2R5NVV5TkhqcFMvdjcvZWVlY2QvZC8vL1o4YU5HaWczMzc3VFY1ZVhySmFyWEp5Y3JLSGZPTGk0aFFYRjZmNCtQaGtYN2RyMTA0ZUhoNXAzcjRYTDE3VXI3LytLaTh2TDNsNmVzclYxVlZPVGs0NmZ2eTRGaTllTEdkblp6MzIyR05wSHNQSnlVbU5HalZTYkd5c1B2endRM2w2ZWlvb0tFaHo1ODdWeUpFajdkZmYwOU5UMjdadFUzeDh2SUtDZ2xTdVhEbEZSRVRvd0lFRGNuSnkwdmJ0MngxMjYvbm1tMi8welRmZnBIa09BQUFBQUFBQUFPNE5CSEFBQUVDT3NsaWt6dFhLcTJYRlVocS9ab2VtL0xGUDhRblpONVlxTkR4UzNYNytYVTlYTEtYeHJScXFtSzlYdGgwYmdMa3VoZityYnpmdnNWK2UzdmtKRmZKT08wU1JtN1JwMDBidDJyVkxjNXZ1M2J2YnYyN2Z2cjJhTldzbVgxOWYrN0xYWDM5ZEV5ZE8xSWdSSXh6dTcrenNyRTZkT2lVYk4xV21USmxrMjVRdlh6NVpVRVpLR2NDSmpvNU8wU1hIMWRWVi9mcjFrNysvZjdMbG8wZVAxdDY5ZXpWdzRNQmtRUjlQVDArSDNZR2NuSnhVb2tTSkZNc0xGQ2lnbmoxNzJzZHRUWmt5UlhQbXpORzJiZHUwZXZWcWg5ZlhrYUpGaStyRkYxOU1kenR2YjIvTm16ZFBOZ2VqRWYzOC9OUzdkMjhWTEZndzNlTzBidDFhclZxMWtzVmkwWVlORy9Uamp6L3E0NDgvVnZYcTFlM2J2UERDQzVveFk0WW1UNTZzL1BuemEvVG8wWktrZDk5OTE3Nk5vL3RHOCtiTlZiTm16VlJyZi9ycHArbWVId0FBQUFBQUFJQ2NZYkU1K204akFBQkFEamtjZWxYRGxtN1N4cE5ucy8zWW5pNTVOS0pGUFhXdlcxbE9WdHJoQVBlNm9VczM2dnV0K3lWSlQxVW9xZGt2dDd6TFo1UTFwMDZkMGtjZmZhUmh3NGFwYk5teWtxUmV2WHFwZGV2V2F0T21UWnI3Wm1TN21KZ1lYYmx5SlVWd3hHTDVmL2J1UER6R2MvL2orR2V5U3lJaElTcEV4ZGJZWXkrMTF1SFlEdFhTVFh2OHFxMnRsQ3FsMWlvOTFONE5kV29ycW5xVTF0cWVWRGxSdFJOTENSR0pMUWhKa0VYV21kOGZtcW1SaEN3VEU3eGYxOVhyekR6UGZkL1A5NTZKWHNYbmZHK0R2THk4c3Uya2ttbnYzcjE2N0xISHNnUmdvcUtpNU9ibVpnNzdKQ1VsS1RvNldpa3BLVXBQVDVlRGc0UDgvUHl5N1NwejdOZ3hIVGx5UkMrODhNSmQ5eFllSHE2NWMrZHE1TWlSMlFaYkVoTVRjenpPS3pVMVZjbkp5Y3JJeUZCR1JvYjVHQzQ3T3p1THJqaDJkblp5ZEhRMEg4bDFMMWV1WEZGYVdwckZ1bTV1YnZMeDhaRWhoelpxUnFOUkVSRVJxbGl4b3V6dDdiUGNqNCtQVi9IaXhYUDEvTXlqcnJ5OXZTMk91MHBOVGRYWFgzK3RaczJhcVVhTkdqbk9YN3g0c1JvMGFLQTZkZXJrNm5rQUFBQUFBQUFBQ2c4QkhBQUFZSE1tay9UakgrRWF0L2wzUmQxSXRQcjZEY3I3YU00enJWV2pqSmZWMXdaZ0haRnhOOVJrenJkSy96TllzVzFnRDlVdVc4ckdWUUVBQUFBQUFBQUFrRHQydGk0QUFBREFZSkNlcVZWWnU0ZThwQkZ0R3NqRjBicW5aTzQvSDYwMmMxZHJVdEJ1SmFlbFczVnRBTmF4WU9jUmMvaW1XNjNLaEc4QUFBQUFBQUFBQUE4VU91QUFBSUFpNThMMUJFMEsycTMvSEFxeit0citYcDZhM2EybFdsUXFaL1cxQWVSUFdvWlJ0YVl2MDlYRW01S2s3WU9lcDJNVkFBQUFBQUFBQU9DQlFnY2NBQUJRNUpUemROZjhIbTMxMzM3UHFxRmZHYXV1SFJGN1hjOHNYcS9CYTdjcE5pblpxbXNEeUo4dFllZk00WnM2WlVzUnZnRUFBQUFBQUFBQVBIQUk0QUFBZ0NLclFYa2YvZlJtZHkzbytUZVY4M1MzNnRyZkhBaFYwMDlYYWZYaE1ORVBFTEN0VlNFbnpLOTcxSzFxdzBvQUFBQUFBQUFBQU1nZmpxQUNBQUFQaE9TMGRIMng0NURtYkQrb3BOUjBxNjdkcG9xZlB1N2NYSlZMZVZwMVhRRDNkdTFtaXFwL3ZGU3BHVVlaRE5LUjRhK3FySWVicmNzQ0FBQUFBQUFBQUNCUENPQUFBSUFIeXFYNFJFME8ycU52UTA1WXRYT05vNzJkQmpVUDFMQ1c5ZVhxNUdDOWhSOUI4U21wK3Z5M1E5b2NHcW1JMk90V0Qwd2hiMXlkSE9UdjVhbU9BUlUxcUhsZEZYZDJzblZKRm40OEdxNCtxNElrU1MwcWxkTVByLzNEeGhVQkFBQUFBQUFBQUpCM0JIQUFBTUFENlZEVUZZM1o5THQybnJsbzFYWExlN3JyWDUyZVVxZnEvaklZckxyMEkrRi80ZWMxOUlmL3FVMFZQL1ZxRUtBQW41SnljM0swZFZtUHRNVFVOSVZHeDJuRi9sQnRQWFZPYzU1cHBWYVZ5OXU2TExOMzF3VnJ5ZDVqa3FRUE96VFZXMC9WdFhGRkFBQUFBQUFBQUFEa0hRRWNBQUR3d0RLWnBBM0hUbXZDenp0MUppN2VxbXUzcmVxbnFaMmJxNUkzeDFMbDF2L0N6K3V0TlZ2MVpZKzJlc3JmMTlibElCczdJcUxVYi9VV3pYM3VhYldzVk03VzVVaVNHczVlcVlqWTY1S2tYd2M4cDdxK3BXMWNFUUFBQUFBQUFBQUFlVWNBQndBQVBQQlMwalAwNWM0am1oTjhVTmVUVTZ5MnJsUG1zVlN0NnF1WUk4ZFMzVTE4U3FwYWZ2NGZmZjVjR3oxVmtmQk5VYllqSWtxRDFteFY4S0NlTmorTzZ2ejFCTldkc1Z5UzVPSGlwRlB2dnlaN08xcFBBUUFBQUFBQUFBQWVQSGEyTGdBQUFLQ2duQjNzOVhhTFFCMFk5ckxlYmhFb1p3ZDdxNnlibW1IVXJQOGRVTk5QVjJuVDhRZ1JXODdaNTc4ZFVwc3Fmb1J2SGdCUCtmdXFUUlUvZmY3YklWdVhvdTJuTDVoZk42dFlsdkFOQUFBQUFBQUFBT0NCUlFBSEFBQThORW9VYzlhRTlrOXE3OUNYMUt0K2dPd00xdm5ML0hQWDR2WHFOei9yeGVXYnpFZmx3TkxtMEVqMWFoQmc2ektRUzcwYUJPaW4wRWhibDZHOVp5K2JYemQ5blBBV0FBQUFBQUFBQU9EQlJRQUhBQUE4ZE1wNXV1dlQ3cTMxMjZEbjFiRjZSYXV0Kzh2SnMycjI2U3BOMmJKWE45UFNyYmJ1d3lBaTlyb0NmRXJhdWd6a1VvQlBTVVhFM3JCMUdUcDg4YXI1ZGIxeXBXMVlDUUFBQUFBQUFBQUFCVU1BQndBQVBMU2U4Q21wNVM5MzBLWTNuOUdUano5bWxUVlRNNHlhc1cyL21uNjZTajhjRGVkWXFqOGxwYWJMemNuUjFtVWdsOXljSEpXWW1tYlRHdEl5akRwMk9jYjh2dVpqM2phc0JnQUFBQUFBQUFDQWdpR0FBd0FBSG5wTktqeW1EYTgvb3hXOU9pckF4OHNxYTU2N0ZxL1hWd1dweThJZmRDanFpbFhXQkI0bFlWZXZLU1U5UTVKVTN0TmRKWW81MjdnaUFBQUFBQUFBQUFEeWp3QU9BQUI0SkJnTVVvZUF4eFg4Vms5OS9td2JsZk4wdDhxNnU4NWNVdHY1MzJ2dzJtMjZISjlrbFRXQlI4R1IyNDZmcWxXMmxBMHJBUUFBQUFBQUFBQ2c0QWpnQUFDQVI0cTluVUV2MVh0Q2U0ZStwQTg3TkxWSzF3MlRTZnJtUUtnYXpWbXBPY0VIelYwOUFPVHMrT1ZZODJ1T253SUFBQUFBQUFBQVBPZ0k0QUFBZ0VlU3M0TzkzbnFxcmc0TWUxa2oyalJRY1dlbkFxK1ptSnFtU1VHNzllUW4zMnJkSDZkbE1sbWhVT0FoZFRyMnV2bDFGVzlQRzFZQ0FBQUFBQUFBQUVEQkVjQUJBQUNQTkU4WFo0MTZ1cEZDM3UybGQxczNrTHV6WTRIWFBIc3RYcTk5KzE5MVhmU2pEa2RkdmZjRTRCRVVHWHZEL0xxaWw0Y05Ld0VBQUFBQUFBQUFvT0FJNEFBQUFFZ3FVY3habzlzMlVzaTdyMmhZcS9weWN5cDRFT2YzeUl0NmV2NXF2YjEybTZJVGtxeFFKZkJ3TUpta2lOczY0RlNpQXc0QUFBQUFBQUFBNEFGSEFBY0FBT0EySllzNWE4emZHaXZrM1Y0YTJyS2VYSjBjQ3JTZXlTU3RPQkNxaHJOWGF1YTIvVXBLVGJkU3BjQ0Q2MHBpa3ZuWGdwdVRvN3hkaTltNElnQUFBQUFBQUFBQUNvWUFEZ0FBUURhOFhGMDBybDBUaGJ6N2lvYTBLSGdRSnpFMVRmL2FzbGNOWm4ranhYdVBLUzNEYUtWS2dRZlA2WmkvanAveTkvS1F3V0REWWdBQUFBQUFBQUFBc0FJQ09BQUFBSGZoN2VxaThlMmI2T0N3WGhyY1BGREZIQXNXeElsT1NOTHdkY0ZxOXRrcS9YZzBYQ2FUbFFvRkhpQ1J0eDAvNWMveFV3QUFBQUFBQUFDQWh3QUJIQUFBZ0Z3bzVWWk1IL3o5U1lXODIwdURtdGVWU3dHRE9LZGpycXZQcWlDMSszS05mb3U0WUtVcWdRZkQ2VmpMRGpnQUFBQUFBQUFBQUR6b0NPQUFBQURrUVNtM1lwcjQ5Nlk2OUc0dnZkdTZnVW9VY3k3UWVnY3ZSS3Zib3ZYcXVYU2pqbHk4YXFVcWdhTHQ5ZzQ0RlFuZ0FBQUFBQUFBQUFBZUFnUndBQUFBOHFHVVd6R05idHRJaDRlL29vODZObE01VC9jQ3JmZnJxWE5xUFhlMStxL2Vvak54OFZhcUVpaWFUc2Y4MVFHbmtoZEhVQUVBQUFBQUFBQUFIbndFY0FBQUFBckF6Y2xSL1p2VjBmNTNYdGE4SGsrclJobXZBcTMzbjBOaGF2TEpTcjIvYVllaUU1S3NWQ1ZRdE5BQkJ3QUFBQUFBQUFEd3NDR0FBd0FBWUFXTzluWjZ2bTQxQmIvMXZMNzdaMmMxOXkrWDc3WFNNb3hhc1BPSTZzMzZSbU0yLzY3TDhRUng4UENJdTVtaXVKc3BraVFYUjRjQ2Q0OENBQUFBQUFBQUFLQW9JSUFEQUFCZ1JRYUQxTGFxbjM3czh3OEY5WHRXWFd0V2tzR1F2N1dTMDlJMS8vZkRxamRyaFVadC9FMFhieVJhdDFqQUJtN3ZmbE90VkFuWjVmY1hDQUFBQUFBQUFBQUFSUWdCSEFBQWdFSlN2N3lQRnIvWVhudUh2cVRYR3RXUXM0Tjl2dFpKU2MvUXYzY2RWZjFaSy9UZSt1MjZjRDNCeXBVQzk4L3BtQnZtMTlWS2w3UmhKUUFBQUFBQUFBQUFXQThCSEFBQWdFTG03K1dwR1YxYjZ0QzdyMmpNM3hybis4aWQxQXlqRnU3NVF3MW1mNlBoNjRKMTdscThsU3NGQ2wvRTdSMXdTcGV3WVNVQUFBQUFBQUFBQUZnUEFSd0FBSUQ3cExSN01RMXJWVjhIaHIyczVTOTNVSnNxZnZsYUp5M0RxTVY3ajZuUm5KVjY1OGYvNlV3Y1FSdzhPRTdIL0JYQWVjTEh5NGFWQUFBQUFBQUFBQUJnUFE2MkxnQUFBT0JSNDJCbnA0N1ZLNnBqOVlvNkhYTmRTL1llMDRvRG9icDJNeVZQNjZSbEdQWDF2dU5hY1NCVTNXcFdWdjltZGRTZ3ZFOGhWUTFZUjBUczdVZFEwUUVIQUFBQUFBQUFBUEJ3b0FNT0FBQ0FEVlh5OXRTSEhacnFqeEd2Nm90bjI2aCtQZ0kwR1VhVDFodzVwZlpmcmxHSEJXdjF3OUZ3cFJ1TmhWRHQvYkZ6NTA0dFhMaFFwMCtmTHZSbnBhZW5GL296N2lVdUxrNXZ2dm1tM256enpTSlJUMkhMN0lEallHY25meTlQRzFjREFBQUFBQUFBQUlCMUVNQUJBQUFvQWx3Y0hmUml2U2NVMU85WmJlbi9uSHJWRDVDTFk5NmJGZTQ5ZDFtdnJ3cFMvVm5mNkxQZlF2TGNWYWNvK1BYWFgvWHR0OThxSWlLaVVKOXorUEJoOWU3ZFd5ZFBuaXpVNTl4TGVucTZJaU1qRlJrWktlTURISnpLaldzM1UzUTE4YWFrVytFelIzdCtPd0lBQUFBQUFBQUFlRGh3QkJVQUFFQVJFMWl1dEQ3dDNsb2ZkbWlxNzBKTzZydERZVHA0SVRwUGExeTRucUFQZnQ2bGozL2RwNWZyUGFGK1RldW9jcW1pMzIzRVpETHAwS0ZEc3JPelU2TkdqUXIxV2IvOTlwdWlvNk0xZXZSb3paa3pSK1hMbHpmZkd6aHdvSktUay9PODVxSkZpNnhaNGtQbndHMC94dy9yOFZQeDhmRnlkM2VYd1dESWNVeHNiS3kyYmR1bVNwVXFLVEF3TU4vUCt1cXJyMVNsU2hXMWJ0MDYzMnNVVkdIczkvejU4d29MQzFPYk5tMnNXYXBWV0hPL0pwTkprdTY2RmdBQUFBQUFBSUFIQndFY0FBQ0FJcXBFTVdmMWJWcGJmWnZXVnZqVjYxcDlPRXovT1JTbWlOanJ1VjdqWmxxNkZ1NzVRd3YzL0tGMjFTcW9WLzBBdFgvaWNUazcyQmRpNWZsMzRzUUp4Y1hGcVZhdFd2THc4TGpuK0pkZWVpblhhNjljdWRMaWZmLysvUlVWRmFYZHUzZHIxS2hSK3V5enoxU3laRWxKMHJsejUvSVZ3Q21vZnYzNjVmb3Y0MTkvL1hVOTlkUlRoVnlSZGUwLzkxY0FwNkZmR1J0V1VqZ3VYNzZzZDk1NVIwMmJOdFhnd1lOekhQZlZWMThwS0NoSXRXdlhWdDI2ZGZNZHdGaTFhcFhhdG0xcnN3Qk9ZZTEzejU0OW1qZHZuam1BazU2ZUgrNnpvQUFBSUFCSlJFRlVyb3NYTCthNnJuTGx5c25PenZyZGxheTUzL1QwZEUyZVBGa3VMaTRhT1hLa2VjeWFOV3Z5WEZmWHJsM2w0TUJ2N1FFQUFBQUFBQUJiNDAvcEFBQUFIZ0NWUzNscTVOTU45VjZiaGdxSml0Wi9Eb1ZwelpGVHVwSndNOWRyQkowOHE2Q1RaMVdpbUxPZXFWVlpMd1JXVXlPL3gxU1VtaS9zMkxGRGtuVDA2RkcxYTljdXgzR3Z2LzY2WG56eFJWMjllalhmejdLenM5T1lNV00wZVBCZ25UbHpSbVBHak5Hc1diUGs0dUppSGhNVUZKU3J0VHAxNnFTMHRMUjgxNUxwL1BuenVSNmJtSmhZNE9mZGIzdk9YaksvL2x2VkNqYXM1TzdPblR1bjc3Ly9YdnYzNzlmVnExZmw0dUtpV3JWcTZaLy8vS2VxVnEyYTR6d2ZIeC9WckZsVDY5YXRrNzI5dlFZT0hKaGx6UDc5K3hVVUZLU0dEUnRxMzc1OVdyTm1qWjU3N3JsODEzcjU4bVZ0M2JyMXJtTnExS2loTW1Xc0gzaTZYL3U5ZVBHaSt2VHBrK3Z4cTFhdGtwZVhWNTZla1J2VzNLK0RnNE5LbHk2dEgzNzRRZmIyOWhvK2ZMZ01Cb1Btelp1WDU3bzZkdXhJQUFjQUFBQUFBQUFvQXZoVE9nQUFnQWVJd1NEVksrZWpldVY4OUdHSHB2b3RJa3IvT1JTbURjZE9LeUVsZHdHUWF6ZFR0R1R2TVMzWmUweitYaDU2UHJDYWV0YXRKbit2ZTNlY0tVd21rMGxidDI2VndXQXdId2QxNGNJRkdZMUcrZnI2eXQ3K3I2NDlkM2JIeVNrb2s1R1JvUTRkT3VUNHpHTEZpbW5DaEFrYU5HaVFrcE9URlI4ZmJ4SEF1ZDgyYnR3b0p5Y25tejIvTU1YZFROSDJpQXVTcExJZWJncndzWDVBd2hwT25UcWx3WU1IeTk3ZVh2WHExVk9EQmcwVUdSbXBYYnQyYWYvKy9abzFhNVlDQWdLeW5Xc3dHRFJ5NUVnbEpDUm83ZHExY25GeHNRaU9YTHAwU1ZPbVRGSFZxbFUxZWZKa2ZmTEpKL3Izdi84dGYzOS8xYTlmUDEvMUhqMTZWRWVQSHIzcm1GR2pSaFZLQU9kKzczZnAwcVh5OWZYTjhmNk9IVHYwd1FjZjVHY3J1V0x0L1dZZWRmZlRUei9KeGNWRmd3Y1B6dkhmWlhQbnp0WGF0V3R6SFFvRUFBQUFBQUFBY1A4UndBRUFBSGhBT2RqWnFYWGw4bXBkdWJ4bS9xT0ZmajV4Umo4Y0RkZTI4UE82a1p5YXF6VWlZbS9vNDEvMzZlTmY5NmxKaGNmMFhKMHFhbFBGVC81ZW52ZTlNMDVJU0lndVg3NnNtalZyYXM2Y09aS2s3dDI3S3lFaFFiTm16WkszdDNlaFBOZlB6MCtUSmsyU3Y3Ky9paGN2WGlqUGdMVHVqM0NsWlJnbFNlMnFWU2hTblpkdWQrUEdEYlZxMVVvREJneVFwNmVuK2ZyeTVjdTFkT2xTTFZxMFNOT21UY3R4dm9PRGc4YU9IYXR4NDhhcFVhTkc1dXRYcmx6UnlKRWpKVWxqeDQ2VnZiMjkzbnJyTFVWRVJHakNoQW42OE1NUFZhOWV2VHpYMjZwVkt3MGRPdlN1WXdvelZHYXQvYWFtcHFwejU4NFdhMmQyd1ZxMGFGR2gxWjlYMXZ4K0RRYUQzbm5uSGNYRnhTa3hNVkVaR1JrV1FVTUFBQUFBQUFBQUR4WUNPQUFBQUE4QkYwY0hkYXRWV2QxcVZWYTYwYWo5NTZQMWE5ZzViUWs3cDVDb2FKbE05MTVqOTlsTDJ2M25FVUhsUE4zVnNsSTV0YXBjWGkwcmxWT1o0cTZGdkFOcC9mcjFrcVNubjM3YWZNMW92QlhZc0xPeks5Um4xNmxUcDFEWGY5UWxwS1RwcysySHpPL2ZhRkxMaHRYY1hjMmFOYlB0VnRLalJ3OTkvZlhYT243OCtEM1hjSE56MDZ4WnM4enZUNTA2cGZIanh5c3hNVkZUcDA0MWQzRnhkbmJXNU1tVE5XellNSTBlUFZwOSsvYlZNODg4STBNZTBra09EZzV5ZDNmUDlmakNZSTM5T2pnNGFNaVFJWktrZ3djUEtqZzQyUHcrVSsvZXZlL2ZwdTdDbXQrdm5aMmRKa3lZSUVkSHgvdStEd0FBQUFBQUFBRFdSUUFIQUFEZ0llTmdaNmNtRlI1VGt3cVA2ZjIyalhRMThhYTJoWi9YbHJCeitqWHNuSzRtM3J6bkdoZXVKMmpsd1JOYWVmQ0UrZHBUL3I3cVhOMWZqU3VVVWRWU0plWHViTDIvTUk2S2l0SnZ2LzBtSnljbnRXblR4bnc5SXlORGtoN29yaEFKQ1FsNisrMjNjN3lmdVVkSjZ0ZXYzejNERjE5OTlWV2hCNUtzS2QxbzFMdnJnaFVSZTEyUzFDSGdjZFY4ckhDNkdWbURzN056anRmdDdlMWx5azJhN1U4bWswbHIxcXpSd29VTFZheFlNVTJmUGwzVnFsV3pHT1BwNmFuWnMyZHI3Tml4bWp0M3JyWnYzNjRCQXdhb2F0V3E1akViTm16SThSa1hMbHpJOGY3amp6K3UyclZyNTdyZWdpcm9mcnQwNlNMcFZqZWM0T0JnOC90ejU4NUprcVpPblNvZkg1OGNuMy93NEVGOTl0bG5oYlM3ckFxeVgyOXZiNHRmKzZWTGw3YVlOM0RnUUhYdTNEbExWeUFBQUFBQUFBQUFSUmNCSEFBQWdJZGNLYmRpNmxHbnFuclVxU3FqeWFTakYyTzBKZXlzL25mNmdnNWVpRlpDU2xxdTF0a1JFYVVkRVZHRlVxT25wNmY2OXUyckd6ZHVXQndEbFo2ZUx1bFdsdzlyT0g3OGVKWXdqSXVMaTduN1RtSEl5TWd3QndqdTVmejU4L2NjazVjQXlMMlVuZmh2R1kzV1d5ODdHVExKZE5zellwTlM5UEx5elhKeXNKZXp2YjBjN08xa2tHUm5NTWhnK1BOL1paQ2Q0ZFlSUFFhRDRkWjlPME8yNHpKZnkzelBJSHVEUVU4Ky9waGFWUzV2dFgxRVJFUW9QVDFkQVFFQjJkNy84c3N2dFhyMWF2UDdsMTkrV1YyN2R0VjMzMzJuQ2hVcWFQejQ4ZWJPS0hmeThQRFFqQmt6TkcvZVBHM2N1RkV4TVRFV0FaeFBQdmtreDdwQ1EwTVZHaHFhN2IwdVhib1VXZ0NuTVBlYms3Smx5MXFzdVhuelpzMmRPOWY4NjlmWjJWa3VMaTV5YzNNcjRPNnlzdlorSjA2Y3FNdVhMNXZIQkFVRldjd0pDd3RUVEV5TTFmY0JBQUFBQUFBQW9QQVF3QUVBQUhpRTJCa01xdU5iU25WOFMrbWRWdldWWVRUcDVKVTQ3VDhmcmYzbkwrdmdoU3M2ZVNWT0tla1o5MTdNaXR6YzNOU2pSdytMYStucDZlWU9FZFk2bnNYWjJWbCtmbjdtOTdrTnhsakxuWC9KbmxzSkNRbnEzcjI3bGF1UlV1L3o5eXhKZS80ODVxeXdPVHZZNjhpSVYrWHQ2bUtWOVZhdFdpVkpPWFlrYWRhc21ibUx5Yng1OHlSSjN0N2Vtalp0bXNxV0xhc2xTNWJvaHg5KzBLWk5tN0xNL2VPUFB4UVhGNmNoUTRhb2UvZnVxbENoUXBZeEhUdDIxTEJodzNKZGI3dDI3WEk5Tmo4S2U3KzVrWkdSb2VUa1pQTjdIeDhmdFcvZlBsOXIzWXUxOSt2aTRxTGs1R1J0MmJKRjI3WnR5M1VkdTNidHNuaGZybHc1aTMrbkFRQUFBQUFBQUxBZEFqZ0FBQUNQTUhzN2c2cVg4VkwxTWw1NnBjR3R6aDRaUnBQT1hydWhFOUZ4Q28yTzA0a3JjUW82Y1VaeE4xUHVhMjJaZjdGdVoyZG50UUJPcFVxVnRHalJJdlA3d2c0cDRPR3daY3NXL2ZycnJ3b01ERlRidG0yekhWTzdkbTF6dDVuTWdJWjA2eGdvNlZhZ0xDM05zdHVVeVdUUzk5OS9yNFVMRjhyRHcwUDE2OWZQZHhqbGZpdk0vUnFOUmtuU3JGbXpGQjBkclFFREJraVNldmZ1blcwdDJmMDZuajE3dG1yVnFwV1BuV1hQMnZzTkRBeVVkS3NyVjE2TUd6Zk80djBMTDd5Z045NTRJMitiQVFBQUFBQUFBRkFvQ09BQUFBREFncjJkUWY1ZW52TDM4bFNIZ0lwWjdpZWxwdXRhY29yT3hzVXJPaUZKbCtPVE5Hcmpid1Y2NXBVclYvVHl5eTluZTg5b05HYjdGK3o1N1NhVEYzMzY5TW5WdU15anNoNDA3ei9kU0ZjVGJ4YmEraWFaZEQwNVZadERJODFIbmYxZm94cjYreE9QS3lVOVF6ZlQwNVdlWVpSSmt0Rmtrc2wwYTQ3UmRDdThZREtaYnQwem1pekdHRTJtUDhmOU9lZlBjU2JUbjNObFVwTUtqMW1sKzgzaHc0YzFjK1pNUGZiWVl4b3pab3dNZng1M1ZWREhqeC9YM0xsekZSb2FxdHExYTJ2a3lKRnlkWFcxeXRwRjBiMzJlLzM2ZGExZnYxNTc5KzQxaDFMMjd0MnJ6cDA3bTRNdGMrYk1rWWVIaDNuT3RtM2I5UFhYWDF1RTZqTDUrUGdVOG83dXJyQyszenYzZXZ2bkFRQUFBQUFBQU1DMkNPQUFBQUFnVDF5ZEhPVHE1Q0JmRHpmenRZSUdjQndjSExJY281S2NuS3dyVjY3SXljbEpaY3FVS2RENitYVy9qNmk2MzRhM2FYQmZudlBycVhQcXVYU2pKT21uMERQNlY2ZW41T3hnZjErZVhSQ2hvYUVhTjI2Y2loY3ZycWxUcDZwRWlSSldXZlBiYjcvVmpoMDc1T0hob2FGRGg2cFRwMDczRFBaY3VuUkp3Y0hCQlg3Ky9aYmIvY2JFeEdqcDBxVnlkblpXK2ZMbGRlN2NPWDN6elRjeUdBdzZjT0NBSktsYXRXb1czYkJLbGl3cFNVWHFDS2I4ZnIrNVZaVDJDZ0FBQUFBQUFNQVNBUndBQUFEWVhNbVNKYk4wZHZqdmYvK3I2ZE9uS3pBd1VCOTk5SkZONnNwdGw1MU9uVHBsT1g0R2YzbTZpcDllYVJDZzVmdERkU2srVWF0Q1R1cWZEYXZidXF5N0Nnc0wwL3Z2dnk4WEZ4ZE5telpONWNxVnM4cTZnd2NQbHF1cnEzcjE2cVhubjM4KzExMVJEaDQ4cUlNSEQxcWxodnNwdC90OTdMSEhOR0xFQ0xWbzBVS2JOMi9XdkhuenpLR1ZLMWV1eU1QRFEwYWpVYkd4c2VZNWlZbUprbVJ4eldBd21JTTV0cERmNzFlUy92ampENVVvVWNKcVAyc0FBQUFBQUFBQTdpOENPQUFBQUNpU1RwdzRJVWs2ZHV5WVRwOCtyVXFWS3QyM1ozZnAwa1dwcWFtNUh2K1BmL3dqVjhkUTVmWklxenNaamNaOHpTdEtYcXAzSzRBalNUOGNEUy9TQVp5SWlBaU5HalZLVGs1T21qRmpobFc3anZUcjEwK2RPblhLRXN3d21VejYrT09QOWN3enp5Z2dJQ0RMdkxadDIyckFnQUc1Zms2UEhqMEtYS3MxNUhhL3JxNnVhdCsrZmJaclJFUkV5TmZYVjBGQlFmcmtrMCt5M0gvaGhSZk1yKzNzN1BUenp6OWJkeE41a04vdk56SXlVbVBIanRWcnI3MUdBQWNBQUFBQUFBQjRRQkhBQVFBQVFKRVVHbm9yckpHUWtLQ1JJMGRxMXF4WjkrWDRsWlNVRlBYcjE4LzgvdXJWcXlwVnFsUzI0NXljbkdRd0dISWRqSGpZajdTNm04WVZ5cWk4cDd2T1gwL1F6c2dvSmFXbXk5V3A2UDEyNU96WnMzcnZ2ZmZrNU9TazZkT25xM3o1OGptT1RVcEtrcDJkblZ4Y1hISWNrNWFXSmdlSHYvYVpVekRteG8wYjJySmxpOHFVS1dNUjBEQ1pUSm83ZDY0cVZLZ2daMmRuM2J4NVU2ZE9uVkx0MnJYTjkwTkNRbFNzV0RHTGVkT21UZE5qanoyVzYzMWJTMEgzbTUzRGh3L3JpU2VlTUw5ZnUzWnR0dU0yYmRxa2hRc1g1cVBxL0N2b2ZqTXlNaVJKNzczM25ueDhmTlM2ZGV0Q3JSY0FBQUFBQUFCQTRTbDZmK0lOQUFDQVIxNWtaS1JPbmp3cFYxZFhOVzdjV051MmJkUElrU00xZS9ac2xTbFRwdENldTMzN2RtM2Z2bDJqUjQrV0pFVkZSZW10dDk1U28wYU45TTQ3NzZoWXNXTG0raVpQbnF4NjllcnByYmZldXV1YTl2YjI4dlgxbFNRdFhibzBYM1VsSlNXWlF6Nlp4L0k4YU93TUJyV3FYRjRyRG9RcU5jT28zeUl1cVAwVGo5dTZyQ3hHakJpaGE5ZXVxWEhqeGprR1BRWVBIaXhKNnQrL3YxeGRYVFYvL3Z4c3g1MDdkMDZUSjAvV3RHblQ3dm5jNk9ob1Njb1NtdG00Y2FPKytPSUxUWjgrWGJWcTFkTGl4WXUxZWZObXJWcTFTcTZ1cnNySXlOQ1VLVk5Vcmx3NXpaNDlXOUt0STVsR2p4NnRaczJhYWR5NGNlYTFEaHc0b0srLy9scGp4b3hSNmRLbDcvMWg1SkUxOW51bml4Y3ZLaXdzVEQxNzlqUWZPZVh1N3A3dFdHZG5aNHYzRDhKK1Q1MDZKVW55OVBUVXRHblQ1T0hoWWZVNkFRQUFBQUFBQU53ZmRyWXVBQUFBQUxqVGp6LytLRWxxMGFLRlJvNGNxY0RBUUYyNWNrWHZ2ZmVlcmwyN1ZpalAvT2FiYnpScDBpUkZSRVJJdWhWNkdUOSt2QklTRWhRYkd5dEhSMGZ6MkV1WEx1bmN1WFA2NFljZnRITGx5cnV1NitMaW9pbFRwbGlFYjB3bWt3NGNPS0Q0K0hpTHNZbUppZHF3WVlOT256NXRjZDNWMVZWVHBrelJpQkVqWkdmMzRQNG5mQU0vSC9QcnJlSG5iVmhKem1Kall5VkplL2JzMGJwMTY3TDlKNU9YbDVlOHZiMHQ1bWNlUmJaMzcxNE5HREJBaVltSk1oZ001dTh0SlNVbDIrZG1CakVxVktoZ3ZuYnQyalV0WExoUXZyNitxbDc5MXBGZHJWcTFVbkp5c243OTlWZEprb09EZ3pwMzdxeWpSNC9xNU1tVDVybzZkZXFrNE9CZ0hUaHd3THhlV2xxYXdzUEROV2pRSUlXRmhlWC9ReXFrL1dabnpabzFjbkJ3VU9QR2pmTmNXMUhmcjlGb1ZFeE1qSHg5ZmZYeHh4L0wwOVBUS2pVQ0FBQUFBQUFBc0EwNjRBQUFBS0JJdVh6NXNuNzU1UmRKVXNlT0hlWGc0S0FKRXlabzZOQ2hPblBtakVhUEhxMlpNMmVhdTlIa2w5Rm9OUC92cEVtVEZCd2NMQjhmSDczMzNuc3ltVXlhTW1XS3pwdzVJejgvUDMzd3dRY1d4OHc4K2VTVEdqaHdvRDcvL0hNdFdyUklKVXVXVkljT0hiSjl6bmZmZmFkbHk1YXBUNTgrNnRtenB5UnB6cHc1MnJScGs5NTQ0dzI5OE1JTDVyRXJWNjdVcWxXcjFLcFZLNDBkTzlaOFBUUTBWRU9IRHBXbnA2Y1dMbHlZWXdlUW9xNUIrYis2RngyN0ZHdkRTbklXRkJTVTY3Rno1c3pKY20zUG5qMlNwTEN3TVAzdGIzL1Q0TUdENWVycWFqN0diT2JNbWFwVHA0N0ZuUGo0ZUgzLy9mZnk4UEJRMWFwVnpkYy8vZlJUSlNRa2FNS0VDYkszdDVjazFhaFJROTdlM3RxMmJadTZkT2tpU2VyUW9ZTldyRmloalJzM3FscTFhcEtrZi83em4vcmxsMTgwYjk0OExWaXdRQWFEUVUyYU5OSE1tVE0xZXZSb0RSOCtYQjkrK0tIcTFxMmJoMDhuSzJ2dDEyUXlLVDQrWG01dWJvcU1qSlNEZzROT256NnREUnMycUZXclZuSnpjelBQYjlldVhZNzEzQjVRSzhyN3phejFYLy82bDlMVDArWGw1WlZsWDh1V0xkT3laY3Nzcm1XMzl3RURCdWpaWjU4dDBMNEFBQUFBQUFBQUZCd0JIQUFBQUJRWkpwTkpIMy84c1pLVGs5V29VU1BWckZsVDBxMGpaeVpObW1UdVpERng0a1JObmp6WlBLOVBuejU1ZmxaVVZKUWtLVFUxVmNIQndhcFRwNDdHang4dlQwOVBmZm5sbDlxMWE1YzhQRHcwZWZMa2JBTXYzYnAxMDRVTEY3UjI3VnJObmoxYnBVcVZVc09HRFMzR1hMNThXZDk4ODQzUzA5UGw0L05YOTVjbVRacG8wNlpOMnJCaGc1NS8vbm56c1ZKZHVuVFJkOTk5cCszYnQrdnk1Y3ZtNDdhZWVPSUpWYWxTUlNkT25ORENoUXMxWk1pUVBPKzNLQWp3S1NrSE96dWxHNDA2ZVNYTzF1VVVDcVBSS0JjWEY3Mzk5dHNXWVltLy8vM3YycnAxcS9tZk8vbjYrbXJvMEtGeWNuS1NKSVdFaEdqNzl1MXEzNzY5QWdNRHplTU1Cb01hTjI2czMzNzdUU2twS1hKMmRsYVpNbVZVcjE0OW1Vd204emhQVDA4OSsreXpXcjU4dVhidjNxMG5uM3hTa2xTdFdqVk5uejVkSTBhTTBJb1ZLd29jU0xIV2ZrMG1rMTU4OFVXbHBhVkprdXJYcjYrdFc3ZktaREtwVjY5ZUZuTVhMVnFVYlMxYnRtekowcEdxcU80MzArMUhZMlVlTTVkWGR3WitBQUFBQUFBQUFOaUd3WFQ3bjlJQ0FBQUErZUE5YnI1aUp2VXY4RHJMbHkvWDBxVkxaVzl2cjdsejU2cFNwVW9XOTBOQ1FqUnExQ2dGQkFUb2d3OCtNSGVVeVkwN081dDg5dGxuNXVPRU9uVG9vQ0ZEaHNqQndVRkxseTdWOHVYTDVlenNyS2xUcDZwV3JWbzVybWt5bVRSKy9IanQyclZMcnE2dSt1U1RUMVN4WWtYei9mSGp4MnZuenAycVhidTJaczJhWmI2ZW5wNnVuajE3S2lFaFFSOS8vTEhxMTY5dnZqZDI3Rmp0M3IxYkw3MzBra1d3Nk9qUm8zcm5uWGRrTUJqMDZhZWZLaUFnSU5kN3o0NjF2ck84YWpSbnBVN0hYSmNrblI3em1qeGRuTzk3RFlVdE5qWldYbDVlMmQ1TFRFdzBIMk9VeWRIUlVhNnVybG5HYnRteVJVMmJOczF5THk0dVR1N3U3aGJIb3BsTUpuT1FLMU5TVXBKQ1FrTFVyRm16TEd1Zk9YTkdwVXVYenZhNWVXV3QvYTVldlZyWHJsMlRwNmVuT25Ub0lDY25KLzM2NjYvcTJMR2pKT253NGNQNjVaZGZOR3pZc0d5ZkZSSVNvbTNidG1ubzBLRlo3aFhGL1FJQUFBQUFBQUI0dUJEQUFRQUFRSUZaSTh5eGN1VktjMmVMdm4zNzVoaXVPWHIwcUtwWHJ5NTdlM3R6QjRxY2pnM0t5TWd3SHcxMTU1amp4NDlyNU1pUmV1NjU1OVM3ZDI5SjBqZmZmS1BGaXhmTHdjRkJFeWRPVk9QR2plOVpkMUpTa2dZTkdxUno1ODZwVEpreSt2enp6MVdpUkFuOTlOTlBtamx6cHV6dDdUVi8vbnlMWUk0a1RaczJUVUZCUWVyWXNhTkZvR0Q3OXUzNjhNTVA1ZTN0clcrKytjYmlTSjBQUHZoQU8zYnN5QkxveVE5YkJYQ2UvM3FqdG9TZGt5VDkxTGU3R3ZtVnVjY01BQUFBQUFBQUFBQ0tQcnQ3RHdFQUFBQUsxNDRkTzh6aG14WXRXdHkxczAydFdyVmtiMjlmNEdkV3IxNWQ4K2ZQTjRkdnZ2LytleTFldkZoMmRuWWFNMlpNcnNJM2t1VHE2cXFKRXlmSzFkVlZseTlmMXFSSmszVDE2bFhObXpkUGt2VDg4ODluQ2Q5SU1uY2wyYkZqaDR4R28vbDZreVpONU9ycXF2VDBkSjAvZjk1aXp2LzkzLy9KWUREb3lKRWoyclZyVjM2MmJYUCtYcDdtMXcvck1WUUFBQUFBQUFBQWdFZVBnNjBMQUFBQUFKNTg4a25WckZsVG5wNmVHajE2ZEs3bjFhbFQ1NjczRFFiRFhjZjQrdnFhWDJjK3YzLy8vbXJldkhtdWE1QWtQejgvdmYvKys1bzNiNTc2OXUwcmIyOXZ2ZkxLSzlxMmJadGVmZlhWYk9jMGJOaFFmZnIwVWF0V3JTeTYzRGc1T1duR2pCbnk5L2VYZzRQbGY2NVhyRmhSN2RxMWs3dTd1MnJVcUpHbkdvc0tmeThQODJzQ09BQUFBQUFBQUFDQWh3VkhVQUVBQUtEQXJIR2NVVnhjbklvWEw1NGxkSEkvSlNZbXlzM05MZC96MDlQVExlbzNHbzBXNFpxaXhGWkhVUDE4NG94ZVhyNVprdFQraWNlMThwV085NzBHQUFBQUFBQUFBQUNzalE0NEFBQUFLQkpLbGl4cDZ4SUtGTDZSbENVOFZGVERON1pVNmZZanFLTHBnQU1BQUFBQUFBQUFlRGp3TndJQUFBQUE3cHNLSll2TFlMajErc3kxRzBwT1M3ZHRRUUFBQUFBQUFBQUFXQUVCSEFBQUFBRDNqYk9EdmNwNXVFdVNUQ1lwTXU2R2pTc0NBQUFBQUFBQUFLRGdDT0FBQUFBQXVLOHEzbllNVldRc0FSd0FBQUFBQUFBQXdJT1BBQTRBQUFDQSs4cmZ5OFA4T29JQURnQUFBQUFBQUFEZ0lVQUFCd0FBQU1COVZaRUFEZ0FBQUFBQUFBRGdJVU1BQndBQUFNQjlWY243OWlPb3J0dXdFZ0FBQUFBQUFBQUFySU1BRGdBQUFJRDdpZzQ0QUFBQUFBQUFBSUNIRFFFY0FBQUFBUGVWLzIwQm5IUFg0cFZoTk5td0dnQUFBQUFBQUFBQUNvNEFEZ0FBQUlEN3FyaXprMHE1RlpNa3BXVVlkZUZHZ28wckFnQUFBQUFBQUFDZ1lBamdBQUFBQUxqdmJqK0dLcEpqcUFBQUFBQUFBQUFBRHpnQ09BQUFBQUR1dTl1UG9ZcUl2VzdEU2dBQUFBQUFBQUFBS0RnQ09BQUFBQUR1dTByZW51YlhwNjVlczJFbEFBQUFBQUFBQUFBVUhBRWNBQUFBQVBkZHpUTGU1dGRITDhiWXNCSUFBQUFBQUFBQUFBcU9BQTRBQUFBS3pOWEpRWW1wYWJZdUE3bVVtSm9tTnlkSG05WlFxMndwOCt1amwySmtNdG13R0FBQUFBQUFBQUFBQ29nQURnQUFBQXJNMzh0VG9kRnh0aTREdVJRYUhTZC9MdytiMWxDaFJIRjV1amhMa21LVGtuVXBQdEdtOVFBQUFBQUFBQUFBVUJBRWNBQUFBRkJnSFFNcWFzWCtVRnVYZ1Z4YXNUOVVIUUlxMnJRR2cwR3FWZmEyWTZndWNRd1ZBQUFBQUFBQUFPREJSUUFIQUFBQUJUYW9lVjF0UFhWT095S2liRjBLN21GSFJKUzJoWi9YNE9hQnRpNUZkVzQ3aHVyZ2hXZ2JWZ0lBQUFBQUFBQUFRTUVRd0FFQUFFQ0JGWGQyMHB4bldxbmY2aTJFY0lxd0hSRlI2cmQ2aStZODAwcnV6bzYyTGtkUFBsN1cvSHBIeEVVYlZnSUFBQUFBQUFBQVFNRTQyTG9BQUFBQVBCeGFWUzZ2TDU1dG8wRnJ0cXBORlQvMWFoQ2dBSitTY25PeWZkRGpVWmFZbXFiUTZEaXQyQitxcmFmT2FlNXpUNnRscFhLMkxrdVMxS3hpV1JrTWtza2s3VDEzU1NucEdYSjJzTGQxV1FBQUFBQUFBQUFBNUpuQlpES1piRjBFQUFBQUhoN3hLYW42L0xkRCtpazBVaEd4TjVTWW1tYnJraDVwYms2Tzh2ZnlVSWVBaWhyVXZLNktPenZadWlRTGJlYXUxdUdMVnlWSjYxL3ZwbVlWeTk1akJnQUFBQUFBQUFBQVJROEJIQUFBQUFBMk0vNm5uZnBpeHlGSjBxaW5HMmxFbXdZMnJnZ0FBQUFBQUFBQWdMeXpzM1VCQUFBQUFCNWRMVzQ3RHV1bkU1RzJLd1FBQUFBQUFBQUFnQUlnZ0FNQUFBREFabHI0KzVxUHhRcTVjRVduWTY3YnVDSUFBQUFBQUFBQUFQS09BQTRBQUFBQW0zRnhkRkMzV3BYTTcxY2ZEck5oTlFBQUFBQUFBQUFBNUE4QkhBQUFBQUEyOVh4Z05mUHIxWWZEWkRMWnNCZ0FBQUFBQUFBQUFQS0JBQTRBQUFBQW0ycjZlRm41bFNndVNRcS9lbDM3emwrMmNVVUFBQUFBQUFBQUFPUU5BUndBQUFBQU5tVm5NRmgwd1ptK2RaOE5xd0VBQUFBQUFBQUFJTzhJNEFBQUFBQ3d1VGVhMUZReFJ3ZEowcGF3YzlwOTlwS05Ld0lBQUFBQUFBQUFJUGNJNEFBQUFBQ3dPUjkzVi9WdlZzZjgvbCsvN0xWaE5RQUFBQUFBQUFBQTVBMEJIQUFBQUFCRnd1RG1kVldpbUxNazZiZUlDL3I1eEJrYlZ3UUFBQUFBQUFBQVFPNFF3QUVBQUFCUUpIaTZPT3Z0Rm9IbTkyOTkvNnZPWG91M1lVVUZjL1RvVVFVSEJ5czlQVDNiKzN2MjdOR1NKVXZ5dlg1S1NvcVdMRm1pUllzV0tTRWhJVTl6RHgwNnBNdVhMOTkxek9YTGwzWDA2TkY4MTNlN3FLaW9iUCs1ZnYyNnhiaTR1RGdGQndkYjVaa1BrK1BIaitzLy8vbVBqRWJqWGNjbEpDUm84ZUxGU2t0THM3aCsvZnAxalJzM1RxR2hvZG5PR1RWcWxBNGVQSmp0bWpkdTNNangrd01BQUFBQUFBRHdGd2RiRndBQUFBQUFtZm8rV1Z1clFrN3FSSFNjNG02bTZQOVcvbGViMzN4R3pnNzJ0aTR0eitiUG42K1ltQmcxYWRKRURnNVpmK3UxWThjT2JkcTBTU1ZMbGxTM2J0M3l0TGJKWk5MTW1UTzFkZXRXMmR2YnEzNzkrZ29NREx6M3hEOE5IejVjcjc3NnF2NzV6MythcnhtTlJ0blovZlgvMFZpL2ZyMVdyVnFsb0tDZ1BOV1duZDY5ZTJlNVZyRmlSVTJkT3RYaTJxZWZmcW9kTzNabzZOQ2g2dFNwa3lTcFhidDJlWHBXNjlhdE5XYk1HUFA3a0pBUW5UNTlPaDlWMzFLbFNoWFZxVlBuM2dNTDBkNjllN1ZzMlRJOSsreXpkeDEzNk5BaHJWeTVVcWRQbjlhRUNSUE1QM2VPam82NmVQR2l4bzRkcTg4KysweGx5NVkxejFtNGNLSDI3OSt2V3JWcXFWNjllbG5Xek1qSTBNU0pFN1A5REszeHN3RUFBQUFBQUFBOExBamdBQUFBQUNneWlqazZhTmxMSGRSMi92ZUtUMG5Wb2FnckdyRit1ejU1cHJVTWh2dFR3NDRkTy9UVFR6OHBORFJVOGZIeGNuVjFWZlhxMWRXelo4OWNoMXoyN05takV5ZE9hTVNJRVhKMnZuV3MxcDNkWG5yMzdxM1EwRkR0M0xsVHJWdTN6cktHcDZkbmp1dC8rZVdYMnJwMXE3cDI3YXJEaHc5cjRzU0ptamx6cGlwVnFwVDdqZDRoS0NoSVgzMzFsY2FORzFmb2dSTnZiMjlOblRwVjN0N2VGdGZmZXVzdEhUOStYSFBtekpIQllGREhqaDAxYXRRbzgvMjB0RFRObkRsVEhUcDB5UEc3S0ZPbWpNWDcvLzN2Zjlxd1lVTythKzNldlh1aGZCNXBhV2tLQ1FuSjhYNmpSbzNNcnpNNzM5d2VrTXJPVTA4OXBUZmZmRk1MRml6UXRHblQ5UDc3Nzh0Z01NalYxVlVUSjA3VXdJRUROWDc4ZUgzeHhSZHljbkxTa1NOSHRISGpSalZ2M2x5OWV2WEtkczJTSlV0cXlwUXBHalJva0s1Y3VaS1BuUUlBQUFBQUFBQ1BCZ0k0QUFBQUFJcVV5cVU4OVdYUHRucDUrV1pKMG9vRG9USVlwSmxkVzhyaEhnRUVhL2o4ODgvbDVPU2tCZzBheU1YRlJXZlBudFdlUFh1MGQrOWVqUjA3VmkxYnRyenJmSlBKcElVTEYrcUpKNTZ3Nk43U28wZVBIT2RrZHkrNzdpSW1rMGxmZlBHRmZ2enhSN1ZzMmRJY2loZzZkS2hHakJpaGp6NzZTQUVCQWJuZWEwcEtpamtnRkJJU29vU0VoQUtGZUhMRHpzNU9ZOGVPelJLK2thUlNwVXJwd3c4LzFKQWhRelI3OW14NWVucXFiZHUyNXZzWExseVFKRFZyMWt4Tm16Yk45VE1kSFIyMWFkT21MTmVkSnZIZ0FBQVU3RWxFUVZUbnpwMnJ0V3ZYNXRqSkphL2RkL0xpMnJWckdqMTZkSTczYjY4cFBUMWQ5dmIyTXVRaWhkYXpaMDlGUmtZcUtDaElmLy83MzlXZ1FRTkpVcmx5NWZUdXUrOHFNVEZSVGs1T1NrNU8xb3daTTFTbFNoV05Halhxcm10N2VYbHB6Smd4R2paczJEMlB3UUlBQUFBQUFBQWVWUVJ3QUFBQUFCUTVmMy9pY2IzWHBxR21iZDBuU1ZxK1AxU1JzZkg2NHJrMkt1L3BYcWpQSGp0MnJHcldyR2x4YmZQbXpabzFhNWFXTFZ0Mnp3RE94bzBiRlJFUm9VOC8vVlFHZzBHLy9QS0w2dGF0SzBsNjdiWFgxTGx6NTd2T1g3OSt2Wll1WFpybGVtSmlvcVpPbmFwZHUzYXBaY3VXR2oxNnRBd0dnM3g4ZkRSanhnd05IejVjdzRjUDE1QWhRM0lNanR3ZXVQbisrKzkxK3ZScGZmREJCOHJJeU5EdTNidFZ1WEpsblR0M1RwSVVFeE1qU1RwKy9IaVdkUUlDQW5JVkJzbE90MjdkVkt0V3JSenZWNnRXVFgzNzl0V1JJMGRVcjE0OXBhZW5Lems1V1pJVUdSa3BTWEozZDFkQ1FrS1d1VzV1YnZtdTYzN3o5dmJXOHVYTHMxeGZzR0NCRGgwNnBJeU1ERzNidGsyU0ZCRVJJWVBCb0MxYnRtUzdWb01HRFZTaVJBbnoreUZEaHFoMTY5WnEwS0NCd3NQRDFiOS9mNHZ4czJiTnNuamZwVXNYOCt1Y3drZzFhOWJVTTg4OG96VnIxdVJxZndBQUFBQUFBTUNqaGdBT0FBQUFnQ0pwUkpzR1NreE4weGM3RGttU2ZvdTRvT2FmZmFkM1c5ZFhuOFkxNWVia1dDalB2VE44STBsdDI3YlZyRm16ektHVW5NVEd4bXJod29YcTJyV3JBZ0lDRkJZV3BtblRwcWxkdTNaeWMzTlQ4ZUxGNzNxMGxDUVZMMTVjYm01dUZ0ZU9IRG1pYWRPbTZkS2xTM3IyMldmVnYzOS9pNkNKcjYrdlB2dnNNNDBkTzFiVHBrM1RuajE3TkhEZ1FKVXNXZEppblpkZmZsbURCZzJTSk5XcFUwZS8vLzY3VHB3NG9ldlhyeXMrUGw0blRwelEyMisvYlRIbnp2ZVN0RzdkT2hVclZ1eXUrOGlPczdPelhubmxsWHVPNjk2OXU3cDM3eTVKK3ZISEgvWDU1NTliM0I4MmJGaTI4Lzc5NzMrcllzV0tlYTdMbWt3bVU2NUNRSFoyZG5KMGRGUmlZcUw4L1B6TTEyTmlZbFNoUWdXbHBxWnE2dFNwRm5QdWZKL3BrMDgrc1FqZ09EazVXUnhoSlVuUFAvLzhYYnNiN2RxMXl4ejR5VW12WHIyMFljTUdwYWFtM25VY0FBQUFBQUFBOENnaWdBTUFBQUNnU0xJekdQUmhoNllxNSttdThUL3RWTHJScVBpVVZIM3c4eTU5dWoxRVBlcFdWZmRhbGRXZ2ZCbloyeFZ1MTVQTW80K2VlT0tKSE1lWVRDWk5telpON3U3dWV2MzExODNIUmJtN3U2dHYzNzRhTVdLRUVoSVNzdTNjY3J2MjdkdXJXN2R1a3FUNCtIZ3RYcnhZR3pac2tJdUxpOTUvLzMwOS9mVFQyYzd6OXZiV25EbHo5TVVYWDJqejVzM2FzMmVQZXZic3FlN2R1OHZOelUxWHJselJqUnMzVkxwMGFVbFMxYXBWVmF4WU1hMWJ0MDQzYnR5UXI2K3ZKaytlYkY1djllclYyclJwa3hZdFdwVGxXUzR1TG5mL3dITFF1SEZqZVhoNDVHbE8wNlpONWV2ckswbmF0R21UUWtKQ3NoemRGQllXcHNXTEYrZTRodEZvMUgvLys5OHMxOCtlUFN0SjJkN0xqd2tUSnVqZ3dZUDY2S09QVkx0MjdYdU9IejkrdkpLVGt6VjM3bHc1T1RuSmFEUXFQRHhjSFRwMGtJdUxpMWF0V2lYcFZsZWNmZnYyYWNHQ0JSYno5KzNicCtuVHA4dkp5VW5YcjErM0NNWmtmcytaQWdNRHM0UnlibmZseXBWN0JuQThQRHpVcEVrVGJkKysvWjU3QXdBQUFBQUFBQjQxQkhBQUFBQUFGR245bXRaV3M0cGxOZkQ3WDNYc2Nxd2tLVFlwV1F0Mkh0R0NuVWRVek5GQk5jcDRxWEtwRXZKd2RwS0hpNU9hKy91cVZlWHlCWHF1eVdUU2pSczNkUGp3WVgzMTFWZnk5UFJVdjM3OWNoeC8vZnAxSFRod1FOS3RZNVpNSnBNazZiMzMzak4zdmNuczZuSTNWYXRXMWR5NWM3VjI3Vm90VzdaTThmSHhxbCsvdmc0Y09LQXBVNlpveXBRcDkxempxYWVlMHNtVEo3VjA2Vko5OTkxM21qSmxpbTdjdUNHRHdTQi9mMy96dU5kZWUwMnhzYkY2NTUxM05HalFJSXRPTE1XTEY1Y2tpMnNGbFhrVVYzYmVmLzk5N2R1M3ovdys4eWdrSHg4ZitmajRTTG9Wd0NsWHJ0eGRneVRaeWNqSTBQVHAwM084ZjdkN2VYSDgrSEhkdkhsVHAwK2Z6bFVBWjlDZ1FSb3laSWdXTGx5b0FRTUdLRHc4WE1uSnlhcFJvNFlNQm9POHZMd2tTZmIyOW5KeWNqSy96K1RvZUtzTGxKT1RrNlpPblpydDUyZHRkZXJVSVlBREFBQUFBQUFBWklNQURnQUFBSUFpcjNiWlV0bzZzSWRXSHdyVGpHMzdGUkY3dzN6dlpscTY5cCtQMXY3ejBlWnJzNE1QYU8vUWwrVHZkZmZqbm5MeXpEUFBLREV4VVpKa01CalVva1VMRFI0ODJPS1luenVWS0ZGQzA2Wk5rNHVMaTJKaVlqUng0a1ExYnR4WTdkcTFNNC9KN0doeU53NE90MzZibHBxYUtvUEJvR0hEaHFsang0NTU2dEpTdlhwMWxTcFZTdDk5OTUyT0h6K3VHalZxYVBIaXhTcFhycHpGOFZabHk1YlYwcVZMNWUzdHJRNGRPdVI2L2Z4Ni9QSEhjN3pYdlh0M1BmWFVVOXE1YzZmMjdObVQ3WmdMRnk3Y2RZMmNPRG82Nm9jZmZzaHlmY0dDQmZyeHh4KzFjZVBHYk9kMTd0dzVUOC81K09PUEZSNGVydGF0VytkcWZFQkFnRjU4OFVXdFhMbFN6WnMzMTlHalIyVXdHTElFbFc3ZXZKbHQxNkcwdERSSnR3STRyNzc2cXJwMDZhSnQyN2JkczVOTlFlVG44d2NBQUFBQUFBQWVCUVJ3QUFBQUFEd1FIT3pzOUdLOUo5U3pialh0UEJPbEg0NkVLK2prV1oyL2Z2Y2puZktqYytmT1NrNU9WbUppb3M2ZVBhdnQyN2ZyNk5HamV1T05OeXdDTlhjS0RBeVUwV2pVa0NGRFZMeDRjUTBiTnN6aS9wMGRUTzZtUjQ4ZTZ0U3BrN2tUVGZ2MjdmTzhqOTY5ZTV0Zmg0ZUhxM3IxNmxuRy9PTWYvMUNUSmszazVPU1U1L1h6S25NdjJXbmN1TEdrVzBjaDNSN0F1ZlB6am9pSXlERmc4dWFiYjBxNmRVVFcrdlhySmQzcWZtTXltYkxkbjUyZG5TUlpiZS8rL3Y0V0hZWnk0OVZYWDlYdnYvK3VHVE5teU1YRlJWV3FWTW55YzNMdDJyVnNQN3ZNSTZlY25KeFVvMFlOU2JlKzU4TGs3dTVlcU9zREFBQUFBQUFBRHlvQ09BQUFBQUFlS1BaMkJqWDNMNmZtL3VVazNUcU82dWlsR0YyOGthZ2J5YW02a1p5aWhuNWw4dDM5UnZvcnlKSHAvUG56bWpoeG9xWk5teVo3ZTNzOS9mVFRPYzVkdG15WlFrTkQ5Y0VISDVpREZFYWpVUmN1WE1oVERYNStmbmNOck9UVlJ4OTlwS1NrcEN6WGE5YXNxVktsU3VueTVjc1cxek03QU4xNXZVU0pFbkoyZHM1WERmYjI5bm1lTTJyVXFBSTlKeU1qSTkvMTNnOE9EZzRhTVdLRUJnOGVMS1BScUw1OSsyWVpFeFVWWlE3WTNPNzJEamozTW5yMDZJSVhxNzg2TkFFQUFBQUFBQUN3eEorY0FRQUFBSGlnZWJtNnFHV2xjb1g2alBMbHkydjQ4T0VhTkdpUVZxMWFsV01BWjkrK2ZWcXhZb1c2ZGV1bWF0V3E2ZURCZzdweTVZb2FObXlvUG4zNjVPbVpRVUZCNXRkMzY3cVRrKzdkdTJ2Z3dJRVcxMXhkWGJNZCs4b3JyK1M0enAzM3hvMGJwNVl0VythNUhrbEtTTWg3dDZLMmJkdm02MW1aYnQ2OEtUczdPd1VIQjJlNUZ4VVZKVW5aM3J1ZnFsV3JwaVpObW1qbnpwMnFVS0dDeGIyWW1CakZ4TVNvVXFWS1dlWmxkc0RKVGNDb1I0OGVTazVPMW9ZTkc5U3ZYejk1ZUhobyt2VHBhdDY4dVpvMmJhcmR1M2ZuNm5QSXozY0lBQUFBQUFBQVBBb0k0QUFBQUFCQUxsU3VYRm1TZFBYcTFSekh6Snc1VXlhVFNSczJiTkNQUC80bzZkYXhSTzNidDdjSTFHUmFzV0tGbGl4Wmt1MjlPOVd0VzFjdFdyVElWYTJmZi81NXJzWmxtakZqUnBackd6ZHUxTmF0VzdQY3ExaXhZcDdXdmwxVVZKUnExYXFWNTNtUmtaRzVQbHJwenNCT2ZIeTg0dVBqTlduU3BCem4zTzNlL1JBZEhhMTkrL1pKa3ViUG42L0F3RUJ6cUNiek9LN2F0V3RubVplU2tpS0R3U0JIUjhjYzE2NWN1Ykw1NTJ2ejVzMlNiaDFubGhuQXFWS2xpdHEzYjUvckk4NmlvNk56dnpFQUFBQUFBQURnRVVJQUJ3QUFBQUJ5NGN5Wk01S2tzbVhMNWppbWVmUG1Ta3RMMCtPUFB5NC9QeitWTDE5ZVBqNCs1dnRmZmZXVnpwOC9yK0hEaDh2ZDNkMWk3ckZqeHpSMzdseU5HemRPWmNxVXliSjJwVXFWMUsxYnQxelZtdGNBVHQyNmRiTmMyN3QzYjQ3Mzh1dllzV081RG5yY2J0ZXVYVnE0Y0dHdXh0NFp3SW1KaVZGZ1lLREdqaDJiWmV5U0pVdTBZY01HclY2OU90dTFldlRva2VkYTgrUExMNytVeVdUUzRNR0Q5ZGxubjJuSmtpWHExNitmSk9ubm4zK1doNGRIdHNHbDFOVFV1eDQvbFpLU29wOSsrc244YzNQeDRrVTVPenNYNkdpejBORFFmTThGQUFBQUFBQUFIbVlFY0FBQUFBRGdUOEhCd2ZMMjlsYk5talV0cnNmR3htcm16Sm1TcE02ZE81dXZKeVVseWM3T1RpNHVMcEtrdDk1Nks4ZTFFeE1UdFg3OWVsV3NXREZMK0VhU1NwWXNxZkR3Y0MxWXNFRGp4bzJ6eG5hS25OMjdkOHRrTXNsZ01PUjZqc2xrTXIrK1c2ZWdiNy85Tmt0SUp6MDlYUmN2WGxSZ1lLQThQVDJ6ek1uc0hKUGR2ZnhJU2twU1RFeU0vUHo4Y2owbk9EaFl3Y0hCZXY3NTU5VzFhMWNkT1hKRWE5YXNVYXRXclpTWW1LZy8vdmhETDd6d2d1enQ3YlBNVFUxTnpmSDRxYmk0T0kwZlAxN0p5Y25tQU03Um8wZmw3KzkvMTg5LzZ0U3BhdG15cFpvMWE1Ymxuc2xrMHE1ZHUzSzlOd0FBQUFBQUFPQlJRZ0FIQUFBQUFQNFVHUm1wU1pNbXljL1BUOVdxVlZPeFlzVVVIUjJ0a0pBUXBhYW1xbXZYcnVyUW9ZTjVmUC8rL2VYcTZxcjU4K2RudTE1S1Nvb2lJaUpVb1VJRnJWdTNUa2xKU1hydHRkZXlIVnUyYkZsMTZkSkZQL3p3ZzQ0ZE82WWFOV29VeWg1dDZlclZxOXExYTVlYU5tMTZ6N0daUjNuRnhzYm1HREs1bHhNblRpZzlQZDE4ZkZoaGUvdnR0M1htekJtTkdUTkdyVnUzdnVmNHMyZlBhdWJNbWZMejgxUHYzcjBsU1FNR0RGQlNVcExTMHRJMFo4NGN1YnE2NXRpSkp6VTExUnoreXBTZW5pNUpHalJva05MVDB6Vng0a1JKMHZIangzWGt5QkgxNmRQbnJqWHQyN2RQUnFNeDJ3RE83dDI3ZGVuU3BYdnVDd0FBQUFBQUFIZ1VFY0FCQUFBQWdEKzFidDFhMGRIUk9uTGtpSUtEZzJVMEdsV2lSQWsxYnR4WVhicDBVWU1HRFN6R2UzbDV5YzNOVFpLVWtKQ2czMy8vWGVmUG45ZlpzMmNWR1JtcHFLZ29tVXdtZmZubGwxcTFhcFVhTm15b3dNQkE4M3lqMFdpeDNrc3Z2YVRObXpkcjhlTEZtajU5ZXVGdjJBYVdMVnVtSjU5OE1zY3VMS21wcVpLa2Q5OTlWMGVPSE5FcnI3eVM3MmY5NzMvL2t5VFZxMWN2MzJ2a1JXYTNudHU3OXVUazh1WExldi85OXlWSjQ4ZVBOeDhsNWVYbHBURmp4bWpNbURHNmRPbVMzbjMzWFpVb1VTTGJOY0xDd2xTNmRHbUxhNGNQSDVZa2VYaDRhTktrU1NwVnFwU2lvcUkwZWZKa2VYcDZxa3VYTHRuV0xOMzY3Ry9jdUpIdEVXZ21rMGxMbGl5NTU3NEFBQUFBQUFDQVJ4VUJIQUFBQUFENFU0VUtGVFI4K1BCY2o1OHpaNDc1ZFVaR2hxWlBueTUzZDNkVnFWSkZUWnMybGIrL3YvejkvWFhpeEFtbHBLU29YNzkrdW5EaGdseGRYWldVbEtSZHUzYkoxZFhWdklhWGw1YzZkdXlvUC83NFEwbEpTUmIzMXE1ZHE3VnIxMXBubzdmWnNtVkx0dGZQbkRtVDQzMWZYMTlWcjE0OVg4OExDd3ZUK3ZYcjFiVnIxeXozMHRMU3RIdjNia25TNmRPbjlkNTc3NmxkdTNiNjl0dHZKVW50MnJYTDlYTnUzTGlobjMvK1dRRUJBZkwxOWIzbitNd2dTbVl3NlBqeDQ1TCtPcVlxTno3OTlGTmR1WEpGRlN0V3ZPZlk4UEJ3eGNYRjZjTVBQN1FZSHg0ZXJpbFRwdWpNbVRQcTNyMjd1ZVBTd29VTGRlM2FOUlVyVmt4T1RrNDZkZXFVVHA0OGFSRlFNcGxNS2w2OHVCbzJiS2dKRXliSXdjRkI2OWF0MCtMRmkyVTBHdld2Zi8xTHhZc1hONC8zOFBEUXJsMjdWS3RXTFRrNE9Pamd3WU15bVV5cVZLbFNsbnEvKys0N2hZZUg1L3F6QUFBQUFBQUFBQjQxQkhBQUFBQUF3QW84UFQyMWZQbnliTHVIVksxYVZmWHIxMWVaTW1YVW8wY1BYYjkrM1h6dnhSZGZ0Qmo3eGh0dnlNbkpLVXVIbUFZTkd1anBwNS9PVlMxNTZaNHpkZXJVUE4vdjJMRmp2Z000a3JSZ3dRTFZxbFVyUzlERDN0NWVqbzZPcWxxMXFzYVAvLy8yN3FjVjJqVU80UGh2VEJwbGFaS1VuVUpaU0Zha05HcVdRemFTbEpXZDJJZ3l5VXV3NUNWWTJpa2JHelh2d1ZKSk5raE5UZmx6RnFkbnlvT2U2ZnpVNlhRK245MTEzZGY5cjVubHQrcytpSUdCZ1EvSDkvYjJ2cjFtbzlHSXk4dkw5dmowOURTYXpXWXNMUzExOUV5dFZpc1dGaGFpdTdzN2lzVmlOSnZOaUlnWUh4L3Y4SzBpZW50NzJ6c2kvY24wOUhTY25KekUwTkRRaC9tenM3TzR1Ym1KOWZYMVdGMWRiYzgvUHovSCtmbDVlMXdxbGFKU3FjVHk4bko3cmxBb3hQNytmaFFLaFNpVlNuRjRlQmhYVjFjeE1qSVN1N3U3bis2MXRyWVd4OGZIc2JPejA1NGJHeHY3OUltdzYrdHJ1OThBQUFBQXdCOEljQUFBQUg3SVYvSE43OGNPRGc3aTZla3BDb1ZDREE0T2ZvcFFTcVhTcDNPbnBxWmlabVltcXRWcVI4L1JhRFJpZUhpNG83VVhGeGNkcmZ0SnJWWXI2dlY2SEIwZFJYOS9mM3UrcTZzckRnOFBvMXd1ZjloNXBsd3V4K2pvYU16UHozOTd6ZmYzOTdpN3UydVBhN1ZhM043ZXh0emMzTGZuVEU1T3RqLzkxTlBURXlzcksvSHc4QkN2cjY5UkxCWmpZbUxpVTR6eWszNFBZaUlpTmpjM28xYXJmZnI5dHJlM1kydHJLMTVlWHVMdDdlM0xTT3ZYZS95eXNiRVJzN096VWFsVXZseTd1TGdZMVdvMUhoOGZJK0x2LzE1Zlg5K0hOZmYzOTFHdjErUGw1ZVVmdlNNQUFBQUEvRjhVM2p2NU9EMEFBQUFBQUFBQUFQQ2xybi83QVFBQUFBQUFBQUFBNEw5TWdBTUFBQUFBQUFBQUFBa0NIQUFBQUFBQUFBQUFTQkRnQUFBQUFBQUFBQUJBZ2dBSEFBQUFBQUFBQUFBU0JEZ0FBQUFBQUFBQUFKQWd3QUVBQUFBQUFBQUFnQVFCRGdBQUFBQUFBQUFBSkFod0FBQUFBQUFBQUFBZ1FZQURBQUFBQUFBQUFBQUpBaHdBQUFBQUFBQUFBRWdRNEFBQUFBQUFBQUFBUUlJQUJ3QUFBQUFBQUFBQUVnUTRBQUFBQUFBQUFBQ1FJTUFCQUFBQUFBQUFBSUFFQVE0QUFBQUFBQUFBQUNRSWNBQUFBQUFBQUFBQUlFR0FBd0FBQUFBQUFBQUFDUUljQUFBQUFBQUFBQUJJRU9BQUFBQUFBQUFBQUVDQ0FBY0FBQUFBQUFBQUFCSUVPQUFBQUFBQUFBQUFrQ0RBQVFBQUFBQUFBQUNBQkFFT0FBQUFBQUFBQUFBa0NIQUFBQUFBQUFBQUFDQkJnQU1BQUFBQUFBQUFBQWtDSEFBQUFBQUFBQUFBU0JEZ0FBQUFBQUFBQUFCQWdnQUhBQUFBQUFBQUFBQVNCRGdBQUFBQUFBQUFBSkFnd0FFQUFBQUFBQUFBZ0FRQkRnQUFBQUFBQUFBQUpBaHdBQUFBQUFBQUFBQWdRWUFEQUFBQUFBQUFBQUFKQWh3QUFBQUFBQUFBQUVnUTRBQUFBQUFBQUFBQVFJSUFCd0FBQUFBQUFBQUFFZ1E0QUFBQUFBQUFBQUNRSU1BQkFBQUFBQUFBQUlBRUFRNEFBQUFBQUFBQUFDUUljQUFBQUFBQUFBQUFJRUdBQXdBQUFBQUFBQUFBQ1FJY0FBQUFBQUFBQUFCSUVPQUFBQUFBQUFBQUFFQ0NBQWNBQUFBQUFBQUFBQklFT0FBQUFBQUFBQUFBa0NEQUFRQUFBQUFBQUFDQUJBRU9BQUFBQUFBQUFBQWtDSEFBQUFBQUFBQUFBQ0JCZ0FNQUFBQUFBQUFBQUFrQ0hBQUFBQUFBQUFBQVNCRGdBQUFBQUFBQUFBQkF3bDhBUjRlNGJ2RlhkZ0FBQUFCSlJVNUVya0pnZ2c9PSIsCgkiVGhlbWUiIDogIiIsCgkiVHlwZSIgOiAibWluZCIsCgkiVmVyc2lvbiIgOiAiMTgiCn0K"/>
    </extobj>
    <extobj name="C9F754DE-2CAD-44b6-B708-469DEB6407EB-2">
      <extobjdata type="C9F754DE-2CAD-44b6-B708-469DEB6407EB" data="ewoJIkZpbGVJZCIgOiAiMjI5MTE1Mzc5MjU0IiwKCSJHcm91cElkIiA6ICIxNTI5NDIzMTEiLAoJIkltYWdlIiA6ICJpVkJPUncwS0dnb0FBQUFOU1VoRVVnQUFDZUlBQUFIckNBWUFBQUNwSlg4dUFBQUFDWEJJV1hNQUFBc1RBQUFMRXdFQW1wd1lBQUFnQUVsRVFWUjRuT3pkZDFRVTUvczI4R3NCbGFVSVlzVmVZa1BGM2hXN3hoSkxvaVoyakRWbzdCMndJeUtLSFkwRnhJNUNOTmdMMkkxaTdCMEZFUlNsS0FJcmRaZDkvK0RzaEdVTHV5eHF2ci8zK3B5VGsrek1NN096N1puSm1ZdjdGc25sY2ptSWlJaUlpSWlJaUlpSWlJaUlpSWlJaUlpSXFFQ012dlVCRUJFUkVSRVJFUkVSRVJFUkVSRVJFUkVSRWYwdll4Q1BpSWlJaUlpSWlJaUlpSWlJaUlpSWlJaUl5QUFNNGhFUkVSRVJFUkVSRVJFUkVSRVJFUkVSRVJFWmdFRThJaUlpSWlJaUlpSWlJaUlpSWlJaUlpSWlJZ013aUVkRVJFUkVSRVJFUkVSRVJFUkVSRVJFUkVSa0FBYnhpSWlJaUlpSWlJaUlpSWlJaUlpSWlJaUlpQXpBSUI0UkVSRVJFUkVSRVJFUkVSRVJFUkVSRVJHUkFSakVJeUlpSWlJaUlpSWlJaUlpSWlJaUlpSWlJaklBZzNoRVJFUkVSRVJFUkVSRVJFUkVSRVJFUkVSRUJtQVFqNGlJaUlpSWlJaUlpSWlJaUlpSWlJaUlpTWdBRE9JUkVSRVJFUkVSRVJFUkVSRVJFUkVSRVJFUkdZQkJQQ0lpSWlJaUlpSWlJaUlpSWlJaUlpSWlJaUlETUloSFJFUkVSRVJFUkVSRVJFUkVSRVJFUkVSRVpBQUc4WWlJaUlpSWlJaUlpSWlJaUlpSWlJaUlpSWdNd0NBZUVSRVJFUkVSRVJFUkVSRVJFUkVSRVJFUmtRRVl4Q01pSWlJaUlpSWlJaUlpSWlJaUlpSWlJaUl5QUlONFJFUkVSRVJFUkVSRVJFUkVSRVJFUkVSRVJBWmdFSStJaUlpSWlJaUlpSWlJaUlpSWlJaUlpSWpJQUF6aUVSRVJFUkVSRVJFUkVSRVJFUkVSRVJFUkVSbUFRVHdpSWlJaUlpSWlJaUlpSWlJaUlpSWlJaUlpQXpDSVIwUkVSRVJFUkVSRVJFUkVSRVJFUkVSRVJHUUFCdkdJaUlpSWlJaUlpSWlJaUlpSWlJaUlpSWlJRE1BZ0hoRVJFUkVSRVJFUkVSRVJFUkVSRVJFUkVaRUJHTVFqSWlJaUlpSWlJaUlpSWlJaUlpSWlJaUlpTWdDRGVFUkVSRVJFUkVSRVJFUkVSRVJFUkVSRVJFUUdZQkNQaUlpSWlJaUlpSWlJaUlpSWlJaUlpSWlJeUFBTTRoRVJFUkVSRVJFUkVSRVJFUkVSRVJFUkVSRVpnRUU4SWlJaUlpSWlJaUlpSWlJaUlpSWlJaUlpSWdNd2lFZEVSRVJFUkVSRVJFUkVSRVJFUkVSRVJFUmtBQWJ4aUlpSWlJaUlpSWlJaUlpSWlJaUlpSWlJaUF6QUlCNFJFUkVSRVJFUkVSRVJFUkVSRVJFUkVSR1JBUmpFSXlJaUlpSWlJaUlpSWlJaUlpSWlJaUlpSWpJQWczaEVSRVJFUkVSRVJFUkVSRVJFUkVSRVJFUkVCbUFRajRpSWlJaUlpSWlJaUlpSWlJaUlpSWlJaU1nQURPSVJFUkVSRVJFUkVSRVJFUkVSRVJFUkVSRVJHWUJCUENJaUlpSWlJaUlpSWlJaUlpSWlJaUlpSWlJRE1JaEhSRVJFUkVSRVJFUkVSRVJFUkVSRVJFUkVaQUFHOFlpSWlJaUlpSWlJaUlpSWlJaUlpSWlJaUlnTXdDQWVFUkVSRVJFUkVSRVJFUkVSRVJFUkVSRVJrUUVZeENNaUlpSWlJaUlpSWlJaUlpSWlJaUlpSWlJeUFJTjRSRVJFUkVSRVJFUkVSRVJFUkVSRVJFUkVSQVpnRUkrSWlJaUlpSWlJaUlpSWlJaUlpSWlJaUlqSUFBemlFUkVSRVJFUkVSRVJFUkVSRVJFUkVSRVJFUm1BUVR3aUlpSWlJaUlpSWlJaUlpSWlJaUlpSWlJaUF6Q0lSMFJFUkVSRVJFUkVSRVJFUkVSRVJFUkVSR1FBQnZHSWlJaUlpSWlJaUlpSWlJaUlpSWlJaUlpSURNQWdIaEVSRVJFUkVSRVJFUkVSRVJFUkVSRVJFWkVCR01RaklpSWlJaUlpSWlJaUlpSWlJaUlpSWlJaU1nQ0RlRVJFUkVSRVJFUkVSRVJFUkVSRVJFUkVSRVFHWUJDUGlJaUlpSWlJaUlpSWlJaUlpSWlJaUlpSXlBQU00aEVSRVJFUkVSRVJFUkVSRVJFUkVSRVJFUkVaZ0VFOElpSWlJaUlpSWlJaUlpSWlJaUlpSWlJaUlnTXdpRWRFUkVSRVJFUkVSRVJFUkVSRVJFUkVSRVJrQUFieGlJaUlpSWlJaUlpSWlJaUlpSWlJaUlpSWlBekFJQjRSRVJFUkVSRVJFUkVSRVJFUkVSRVJFUkdSQVJqRUl5SWlJaUlpSWlJaUlpSWlJaUlpSWlJaUlqSUFnM2hFUkVSRVJFUkVSRVJFUlA4aDRlSGhHRGR1SEM1Y3VLQnh6SW9WS3pCcjFpeklaTEt2ZUdUMFgvYm8wU1BFeDhkLzY4TUFBTVRIeDhQSHh3ZHBhV25mK2xDK21wOSsrZ2wrZm43ZitqQytpTmV2WCtQRWlST1FTQ1RDTXFsVUNsOWZYMXk2ZEtsUW5tUEhqaDBJRFEzVmU3djc5KzhqTmpaVzY1alkyRmc4ZXZSSTUzM3UzNzhmang4L1Zyc3VMaTRPQnc0Y1FFeE1qRjdIQ1FBYk4yNUV0MjdkMUs3cjFxMGIxcTlmci9jK0ZieTl2WlgyL2VEQkE5eTVjNmZBKzh0UFJFU0UzdHVrcDZkajNMaHh3dThrT0RnWTBkSFJoWDFvL3prUkVSRTRjT0JBZ2JhVnkrWDQvUG16MHJLNHVEajQrdm9pT3p0YjdUWlJVVkZhOStudjc0K2RPM2NXNkhpK2hrdVhMdUhhdFd0S3l5SWlJckJ4NDBZOGYvNzhHeDJWWnFtcHFiaDc5MjZCdC84YTgydGhldlRvRWY3NjY2OENiMS9ZODJ0a1pLVFNlNmRPY25JeW5qMTdwdGR4L3Y5QUtwVWlLU2xKNDF6eU5keS9meDlKU1VrRjJqWWdJQUMrdnI1SVNVa3A1S01pTXB6SnR6NEFJaUlpSWlJaUlpSWlJaUw2bDQrUEQxSlNVdEM2ZFd1MTZ4OCtmSWdMRnk1ZzdOaXhNRFkyL3NwSHB5d21KZ2JseTVmL0tzOGxsOHVSa3BJQ2lVU0NwS1FrZlB6NEVmSHg4WGozN2gzS2xpMkxIMy84RWRIUjBYajU4cVhhN1IwY0hMN28rMlhJamVuY1JDSVJmdmpoQjhURnhlSHo1OC80L1BrelVsSlNrSlNVaE9Ua1pLU2xwY0hSMFZGbHUrblRwOFBSMFJIRGhnM1R1TyswdERUMDdkdFg3Mk9hUFhzMnVuZnZydlA0cTFldjRzQ0JBMGhPVHNhMGFkUHlIVi9RNDFMbjNMbHpoYklmZlNVbkp5TTlQVjJ2YlFyNzgvRDE5Y1grL2Z2MTN0L1FvVU14ZXZSb2pldURnb0lRRkJTRSt2WHJ3OExDQWtETzkzVC8vdjF3Y0hCQWh3NGRFQk1UQTNkM2R6ZzVPYUZ1M2JwNkg0Ty92ejlrTWhsYXRHaWgxM2F6WnMzQ2lCRWpNSExrU0dGWmRuWTJqSXorclVWeTdOZ3grUHY3Ni9UZENBc0xnNit2TDM3NjZTZlVxMWRQWmYzbHk1Zmg0K09ET25YcWZMVzVUMTl5dVJ4YnRteEJlSGc0Um80Y2lXSERoa0VrRWltTmVmcjBxVTc3c3JDd1FLVktsWlNXYmR1MkRYLysrU2MyYmRxRTc3NzdUdWZqTWpZMlJtUmtKT3JXcll1TWpBenMzYnNYSHo1OHdNeVpNOUdoUXdlZDkvTy9KakF3RUdmUG5rV2xTcFhRcmwwN3ZiWmR0bXdaM3IxN0J5OHZMNGpGWWdEQXMyZlBzSC8vZmhnYkd5dDk3d0hnMXExYmNIWjJScjkrL1RCcDBpUzErengrL0RqTXpjMHhac3lZZ3IwZ0FBY1BIaXlVTUYvZTM2UmNMc2NmZi95QnVuWHJvbTNidGdDQWxKUVVMRnEwQ0dabVpoZzVjcVJTNk1ySXlBaG1abVlHSDRjaFBEdzhjUFBtVFhoN2U2TjY5ZXA2YjE4WTgydGhYbi9rZDA2NmZQa3lqaHc1Z243OStta2NrNVdWaFNKRmlxZ3NMK3o1OWZQbno1ZzFheFpzYkd5d2N1VksyTmpZcUIyM2VmTm1oSVNFWU1HQ0JlalVxVk8rKzVYTDVVaExTOFBuejUrUm1wb0tpVVFpL0pPY25Jems1R1FrSlNYaDA2ZFBTRXhNeE1lUEg3RnAweVpZV2xybXUrLy9rZ2NQSG1EdTNMbnc4ZkVSNXZtTWpBekV4Y1hwdEwxaUcwMEI4N3p5L3Q3ZnZIbURoUXNYb2xtelpuQjFkZFhqeUhQTzh3Y1BIb1NWbFpYYWEyS2liNDFCUENJaUlpSWlJaUlpSWlLaS80Z0xGeTRJVmFGKytPRUhsZldyVjYvRzFxMWJBZVJVa05xeFk0ZkttTHloRkcyeXNySXdkKzVjSkNZbVl0T21UVEEzTjljNlhpNlg0L256NTdoKy9UcisvdnR2UkVaRzZoVjhTazFOeGVUSmsyRnBhUWxQVDA4VUxWcFU1MjJmUFh1R0tWT21DSS9GWWpHc3JLeFFva1FKNGNiOGpSczNzRzNiTnBRcVZVb1lsNTZlRG9sRWdsYXRXZ2xCaGk5aDA2Wk5oYklmSXlNajlPN2RHMlBHakVGR1JvYlNjaXNySzFoYlcyUEFnQUd3c3JJcThITk1uVG9WVFpvMDBXbnNxRkdqOU41L3YzNzljT2JNR1p3NGNRS2RPM2VHdmIyOTF2R21wcWJ3OGZGUldYN216Qm40Ky9zcnJWTzM3R3VLakl4RThlTEZOZDd3TDRqQy9qeW1UcDJxODNQblY0VXRLeXNMSVNFaHFGKy9QcXBVcVNJc056WTJockd4c1ZCSlJ5NlhJems1R1RObXpNQzBhZFBRbzBjUHBmMW9xL0NwOE9iTkc2M2p4R0l4V3JWcWxlOSt6cDA3aHgwN2RzRFYxVFhmNzE1ZVo4NmNnVWdrMGhneXVYejVNa3FXTElsR2pScHAzSWRjTGtkV1ZwYktjc1Y3bFptWnFYWTdtVXltZHAwKzh5U1FFNlpadVhJbGxpNWRDajgvUDd4NjlRcHo1c3hCc1dMRmhERzU1MUp0V3Jac2llWExsd1A0TnlRVkdCaUlRWU1HNlJYQ0E0QWlSWXBBSkJKQkpwT2hXTEZpV0xkdUhWeGRYZUhtNWdhWlRJYk9uVHZydGIvL0ZXUEdqTUhseTVleGRldFdORy9lWE9senlFK3ZYcjNnN095TWxTdFhZdkhpeFJDSlJIQndjSUNEZ3dQMjc5K1AxcTFibzJiTm1nQ0E2T2hvckZpeEFtS3hHRjI3ZGxXN1A3bGNqZzhmUHFCeTVjcUY4dHJ5empYWjJkbElUazZHdGJXMTF1MysrZWNmbGFwM1FFNUFORDQrSHIvLy9qdUFuRkNRaTRzTDNyOS9Ed0FZT0hDZzB2Z1NKVXJnMEtGRGhyd0VnNDBlUFJvM2J0ekFsaTFiNE9ucHFkZTJoVFcvRnViMVIrNGducmFxeTNuWGlVUWlHQmtaNGU3ZHUxaTVjaVVXTEZpQWhnMGJLbzBwalBrMU4zTnpjOHlZTVFQTGxpM0Q5T25Uc1hyMWFwUXVYVnBwek45Ly80MlFrQkEwYXRRSURnNE9hdmR6L3Z4NStQbjVJVDA5SFdscGFVclhYcmtaR3h2RHdzSUNscGFXS0Y2OE9Jb1hMNDd5NWN1alRwMDZTRTlQLzJKQnZKaVltQUpkaStXbHkvWDY0OGVQTVhmdVhMMzN0M2J0V28zaHlaaVlHRXlmUGwxcFdWSlNFbHhkWFdGbVpvYkpreWVyak04cjc3N3YzTG1EcEtRa09EazVxUVROaWY0TEdNUWpJaUlpSWlJaUlpSWlJdm9QaUl5TXhMcDE2OUM3ZDI4MGFOQUFPM2Z1eE1LRkM1WENjY2VPSGNQTGx5L2g2dXFLaElRRW5ENTlHdlBtelZPcVBGSzhlSEdkbjNQcjFxMTQ4dVNKVGlFOEFQamxsMS93OGVOSC9WNVlMbVptWm5CeGNjR2tTWk93ZWZObWxSdHp1bGl4WWdVYU4yNE1FeFBOdHpoeXR3RThmdnk0UVMwZmRhWHBCdWVnUVlQUXAwOGZwWnVvaW1NNmZmcTB4aXA5eTVZdGc0bUpDV0pqWStIaDRZR05HemVpVnExYWhYS3M1dWJtS0ZHaVJJRzNsOGxrK2JhQ0d6RmlCRUpDUW1CdWJxNng3WmlGaFFXTWpZMGhFb2xVcW00QkVNS0d1ZGVwVy9ZMWpSczNEZ01IRHNTRUNSUDAyazRtazJuOHJBMzlQUExxMDZlUHptUHorMjJjUDM4ZUVvbEViWEJDTEJaREtwVUNBQ3BVcUlBTkd6Wmd3WUlGV0wxNk5kNi9mNi8wblYreFlrVyt4M0xqeGczY3VIRkQ0L3F5WmN0cURPSmxaR1FJQWFkNzkrNUJJcEhvVlozcTFLbFRBSUNRa0JEWTJ0cmkzcjE3dUhmdkhnQ2dhdFdxcUZ1M0xxS2pvL0gwNlZQVXJsMGJBUUVCYW8vUHdjRUI3OTY5MHhxYTZOMjd0OFpqVUJ4SGJnV3A4bWhsWlFVUER3K3NXclVLNGVIaGtFcWxTZ0d3clZ1M0lqdzhISjZlbnBnNmRhcFFaZXY0OGVNNGZ2eTRFUGhXbkJmUzB0S3dldlZxWEw1OEdhTkhqOGJRb1VQMVBpWWdKMVNvK001WVdWbGgxYXBWMkx0M3IxRDk3SDlSZUhoNHZ2TmhzMmJOWUdSa2hFZVBIbWs5ZCtVTkxqVnIxZ3pEaGczRG5qMTdjT1BHRGFGU3JwT1RFMjdmdm8zUTBGRFVyRmtUMmRuWldMUm9FYkt5c3VEdTdvN2F0V3VyM1g5eWNqS3lzckx3NGNNSDdOdTNUODlYQ3RqWjJhRng0OGJDNDd4enpZRURCeEFZR0lqTm16ZHJyV2dta1VqVUJ2R0NnNE5oYlcyTjVzMmJJeTB0RFFzWExoU3VqV3h0YllWeE4yL2VoSmVYRndZTUdLRDNhOURYeFlzWDgyMzdibXRyQzFOVFV4dytmRmpydUVHREJpazlMcXo1dGJDdlB4UysvLzU3bmRkVnJWb1ZjK2JNd2RLbFMyRmhZYUVVTEN6TStUV3ZObTNhWU02Y09YQjNkOGV1WGJzd2UvWnNZZDJuVDUvZzVlV0ZzbVhMd3NYRlJlUHJ0Yk96US9mdTNTRVdpeUVXaTJGbVpnWnpjM01rSmliQzE5Y1hFb2tFYTlldUZVS3ZYNXUxdGJVUWVsVzA3M1Z3Y0ZENkxSYTJEUnMyYUt4dXUyL2ZQdXphdFV0cG1ZV0ZoY1kvRUVsT1RsWjZMSkZJNE96c0xIdytlYTkvMUowL3o1MDdwN2J5bnJ1N085emQzVldXSHpseVJLZ3dTZlF0TUloSFJFUkVSRVJFUkVSRVJQU05SVWRIWS83OCthaFFvUUltVFpvRWlVU0NiZHUyWWZmdTNYQnpjNE5JSk1LYk4yOFFGQlNFUG4zNndNSEJBUzlmdnNUT25UdHg2TkFoekpzM1QrL25mUHo0TVlLQ2d2RGpqei9xWE5uSXdzSUN2WHIxUXZ2MjdURjE2bFM5VzNFQ1FQWHExZEcvZjM4RUJBU2djK2ZPS3NFRFhZNUJVNUFoSXlORDcrcFJYNXBjTGxkcWs1bWJwdVVBaEJ1czZpcDkzTGh4UTIwYnIxMjdkcW5jSEQxeDRvVEtlNkpMS0VxYnNMQXduU3RxWGI1OFdlTzZ6WnMzQytIQ3o1OC9xNFE4RlFHKzZPaG9yY3NVdmxVNEx6ZTVYSTZZbUJpOGV2VUtFUkVSd3I4clY2Nk1aY3VXcWQzRzBNOGpMM1h2VFVISTVYSWNQbnhZWXdCQ0xCYmo4K2ZQd21ORnNNcloyVm1wS2lXUWY1aXNXN2R1ZWdVY2N3ZnZBZ01ERVJFUmdjV0xGME1taytIbXpadW9VYU9HOEQ1OCtQQUJnUHAyckhYcTFJRklKSUtYbDVld1RDS1JLRDBlTUdBQTZ0YXRpeE1uVGdBQW5qOS9qdWZQbjZ2c3EwV0xGbkJ3Y0lDMXRUVm16Smloc2o0a0pBVDM3dDFUdTg3THl3djI5dllhSzVrVmhJbUpDZWJQbjQvazVHU1ZvSFdOR2pXUWxwWUdJS2ZTVUkwYU5RQkFDRVFvSGdNNXI5ZkR3d01KQ1FscVd6dnEycFpRSVNRa0JDRWhJVXJML1AzOUFRRGJ0MjlIMWFwVjlkcmZ0K2J0N1kwSER4N29ORmJiZkFqOCt6dUppNHNUdnJkTm16YUZYQzZIdGJXMTBuZDR3WUlGc0xTMEZKYjE3TmtUVXFrVUppWW13ckpTcFVvcFZRaExTRWdBa0JNZURBOFAxL0VWL212Z3dJRWF3eitQSGozQzd0MjdZV3RyQzVsTXBuWWVzckt5MHZqSEF1bnA2VGgvL2p6NjkrK1A1T1JrTEZ5NEVDOWZ2c1M4ZWZPVVFuaHYzNzZGdDdjM3VuVHBnaDQ5ZWdqbkRRc0xpeTl5L2o5MjdKaE9uKy9idDIrMUJva0I1U0JlWWM2dm1oVDAra1BCejg5UFpkbStmZnR3OXV4WmxYVmhZV0dZTTJjT3hHSXhQRDA5bGFvaUZ1YjhDZ0JTcVZTWU14VHExYXVITW1YS0tBVk1iOSsralUrZlBxRmp4NDQ0ZnZ5NDB2aisvZnNMODJMNTh1VXhZc1FJWVoxY0xzZlJvMGV4YytkT2xDdFhEdlBtelZNSjRVVkhSMlByMXEwWU1HQUFtalZycG5LOGhjbk16RXdJdlNvQ3JJcTJ4ZnBLVDA4WGdxV0tmNzk3OTg3Z1l4dzNicHhPNHo1OCtJQUZDeFlnTGk0Tzd1N3VxRmF0bXRweHMyYk5RcWRPblhEaHdnV3NYcjFhV1A3cnI3OXFiZkY5Ly83OXIvTEhOMFQ1WVJDUGlJaUlpSWlJaUlpSWlPZ2JlL2JzR1lvV0xZcGx5NWJCeU1nSXhZc1h4NHdaTTNEcDBpVklwVklZR1JuQjF0WVdibTV1c0xPemcwd21RN1ZxMVRCbXpCaThmLzhlVXFsVXFDeW1LMTlmWHhRcFVnUkRoZ3pSZVp1ZE8zY1c1T1dwK09XWFh4QVVGQVFmSHgrOWI1akZ4c2FxVkxtd3RiV0ZpWWtKWHJ4NGdYTGx5aFhLTVFJNU4yUDFlVS96M3VnRmNtNTZ2bno1VW1uZGd3Y1BJQktKaEJ2UHVlbFR6ZXozMzM4WFdxR3RXTEVDSFRwMEVDcExQWGp3UU8zeEFNQ01HVE4wdm5Hc3J2S1ZyYTF0dnUxUDE2OWZqeElsU21odGsxeTJiRm5odjY5ZHU2YXhyZCt2di82cTA3S0NWQTR6UkdabUpsNjllb1VYTDE0QUFNNmVQWXRqeDQ0cHRiVXJVNllNRWhNVHRZWmREZjA4OGxMMzNoVEU1Y3VYRVIwZGpkNjllNnNOYlZoYVdxcFVBak0zTjhmcTFhdVJtSmlJcDArZm9tYk5takF4TVVGU1VoSWVQWHFrOWZsaVltTFVWc2xTeUYwMWJlalFvVUk3TzN0N2UxeS9maDNQbno5SFVsSVNVbEpTOFB6NWM1V3dxTHJ3YUZCUWtOQ3l1aytmUG5CMGRGUmFyMmlGS1pGSWNQTGtTYlJ2M3g3T3pzNHErK25YcjU5UW1kVE16QXc5ZS9aVUdmUHk1VXZjdTNkUDdUb3ZMeTlVcmx4WjdUcEE5N0JiZnVQNjlPbWpWK3ZpczJmUFlzMmFOYWhhdFNvMmI5NnNOdXc2ZnZ4NG5mYjE0Y01IQkFZR29uMzc5aG9yTFJWbXkrZXZaZWJNbVVLb01UczdHMU9uVGtYcjFxMjEvbFpEUTBQaDQrTURKeWNudGUyVGp4dzVvbElWYk8vZXZYb2YyODgvLzR5eFk4Y0tqeFhCbTk5Ly8xMnBCYW1oM3J4NWd5Vkxsa0FxbFNJNk9scmpIS1N0bW1Kd2NEQlNVMVBScTFjdnpKbzFDKy9ldllOTUpvT2JtNXZHOGNIQndjSmpkU0ZSYlhROXY2OVpzMGF2N2JPenN5R1ZTdk1OQlJibS9BcDhtZXNQZFZVTmM0ZlhGQzVldkFoUFQwK1VLVk1HSzFldVZEcTM1OTUzWWN5dlFFNUwzN3gvZEFCQTR6bm00c1dMS3N1NmR1MnF0aEwwdlh2M3NHWExGc1RIeDJQTW1ESG8yN2V2VWlVOXFWU0t3TUJBN05tekIrYm01a2hOVFZYN25GL0syN2R2QWFEQTE3cjM3dDFUK1VPTzNPKzVoNGRIZ2ZhN2FkTW1WS2hRUWUyNnQyL2ZZdkxreVhqeDRnVVdMRmlBSWtXS1lPM2F0VUxvT2lrcFNhV2Fub21KQ1lvV0xhcnloemNsUzViVStrY1hpdmVINkZ0akVJK0lpSWlJaUlpSWlJaUk2QnZyMXEwYjJyVnJCemMzTjl5OGVWTnBuUzdob2lOSGptRG8wS0VZUFhxMFRzLzMrdlZyM0w5L0g1MDZkVktxV3ZLMVdGbFpvWDM3OWdnT0RzYkxseTkxcnNnSFFPMU4rZTNidHd1VnNINzg4VWVsZFlxYmVLOWZ2MGExYXRVZ2s4bGdabWFXNy9Nc1dyUUlkKy9laFp1Ykd4bzBhS0RUc1drS0ZWNi9maDNYcjEvWGFYeWZQbjBRRXhPRCsvZnZBL2ozcHVMMTY5ZUZDa2FLcWxXdFc3Y1dxaDJ0V0xFQzFhcFZFNElJV1ZsWkdvTjR1YXZSRklTMXRYVytnY0gxNjlmRHdzSkNyMkFob054TzdQRGh3OWkyYlp2U2IwRGRzai8vL0JOYnRtelI2M24wSlpGSWhQZi8rdlhydUgzN05xS2lvaUNUeVlReFptWm02Tml4STZwVnF5YjhZMlptaGlGRGhpaTFCYzNMME04akwzMENpWnFDVzFsWldkaXhZd2NBNWFxTVVxa1VIejU4UUZ4Y0hMS3pzNUdRa0FCdmIyOGtKQ1FnUGo0ZUNRa0orUGp4STdLenN3RUFQajQrcUZTcEVpSWpJN0Y0OFdLdHg2THBkNUwzZGNYSHh5TTVPVm40N3Rlc1dSTmlzUmhCUVVGSVRrNUcrZkxsc1h6NWNtRzdnSUFBbkR4NUVqNCtQaXI3TkRVMUZmNjdTSkVpR2x2ckhUcDBDT25wNlJnNmRLamE5b1l5bVV4cnkxRUFHRDU4T1ByMzc2OTIzZmJ0MjRWUXJUcS8vZmFieG5WMzd0d1J6aHVXbHBZWVBueTR4ckg2dE9zRmdBWU5HbURFaUJINDVaZGZoTmNuazhtd2J0MDZEQmd3QU5XclYxZHB0NmxKVEV3TUFnTURZV2RuSndSdy9pL0lHMWFxVTZjTzNyMTdwMVJWTUsvejU4OERBRHAwNktBMWZMaDU4K1lDSDlla1NaTlVsaWtxNHVsYVVVMFhVVkZSbURObkRpUVNDV3JXckluVnExY3JuV05qWTJNeGQrNWNBSnBibmNwa01xSENXZG15WlRGNjlHakk1WElzVzdaTUtlQ1RrcEtDVWFOR1llYk1tVXJCWEgxYjFCYmsvSjdiMXExYkVSVVZCUmNYRjVYckNYZDNkN3g5K3hhTEZ5OUdtVEpsMUc1ZjJQTXJVSGpYSDREMnFxcUtjS0Jpek5HalJ4RVVGSVFLRlNwZzFxeFp5TXpNRk5ZWkdSa0puMTFoenE5aXNWanJlYTVidDI1d2NIQlFXemxZSGJsY2p1dlhyK1BreVpPNGRlc1cyclp0aXdrVEpzREl5QWgvLy8wM0pCSUpKQklKa3BPVDhmZmZmK1AxNjlmbzFhc1h4bzRkKzlYYm55cXVDZS9kdXlmOEVZQTJOalkyYU5PbWpmQzRWYXRXd252bjcrK1BIVHQyS0gyUDd0eTVBeURuUEt2cDgwcEpTVkZacGdqR2ExT3BVaVYwNk5BQkkwYU1FUGI5OGVOSC9QYmJiK2pWcTVmV2x1NUUvMnNZeENNaUlpSWlJaUlpSWlJaU1zQ245SngvMHFVNS8xUXNEcFRLUCtlbFFpd1dZOGFNR1JyYnZZNGFOUXJkdTNmSHNHSEQxSzdUeDVVclZ3QkE2ZWJjMTlhbVRSc0VCd2ZqMnJWcmVnWHhObXpZb0ZKTktUUTBGS3RYcjRaWUxGWUplTlN2WHg4bUppYjQvZmZmQWVoZUVlcnAwNmRJUzB0RFJFU0VYamZxeDR3WmcxOSsrUVZBVHNXMDNyMTdZOGFNR1VxVnJ2ejgvSERtekJuczM3OWZXS1lJbUNtZU8yODRLM2U3TlUwdFR2TlRyRmd4ckZpeEFsV3JWdFY0Z3pXdisvZnZhMndkOXYrTE9YUG00TzdkdThManBLUWsxSzFiRjYxYXRjSjMzMzJIV3JWcVljU0lFV2pYcnAzYTFxcTUyNmptOXFVK2o4Sm9UUnNRRUlEMzc5OExqOFBDd3VEcTZvckV4RVRJNVhLbHNSY3ZYaFJhWU5hcVZRdWxTNWRHcVZLbFVLcFVLU0dJWW05dnI3WUNrMEx2M3IzeDQ0OC9Zc3lZTWZrZTI4dVhMeUVTaVpUZWg5R2pSK1BqeDQrWVBuMDZKaytlckZReFJ4RndLMmpyNHF5c0xGeS9maDJkT25YU09GZkpaREtsaWswSzZzS3dpcEN0SmxXclZrWDkrdldWbHVVTkdDdWtwYVhoOE9IREtGR2lCQklURTJGa1pJUnk1Y29WMnR4dWEydXJGT3lUeStWWXZYbzFnb09EMGFCQkE3MkNmWXJxVTduYmJmNWYxS0pGQy9qNCtDQStQbDZwTFd4dW9hR2hxRkdqUnI0VkFCV3R1d3VMb3QxdHlaSWxDMlYvSHo5K3hOU3BVMUcrZkhtc1g3OGVHemR1eE5TcFUrSGk0b0lxVmFyZzh1WExXTDkrUFNwVnFvVEZpeGRyRFA0SEJ3Y3J0Y2RzMzc2OUVIdzJNaklTd2xtaG9hRXdNakpDbzBhTjFBYTJkRlhROHpzQWJOdTJEWUdCZ1dqWHJwM2FlZjM3NzcvSHNtWEw0T1RraEVXTEZxbmRmMkhQcndxRmNmMEI2RlpWTmUrWXQyL2ZZdHEwYVVyTHpNM05jZlRvVWEzN01XUitWU2Z2KzZjTGtVaUUzYnQzSXlJaUFnQnc5ZXBWWEx0MkRaYVdsckN5c2xKcTU5cXdZVU5zMmJKRmE5RDJTNHFKaVFFQUljaVpueFl0V21nOEgxeTZkRW5qZHZwY1o2NVlzUUoxNnRSQnNXTEZrSlNVaElrVEo2Sm56NTVDUmVTTWpBdzhlL1lNcHFhbVNvRzl6TXhNTEYyNkZJRG1rSzRtNnY2SVFGM1ludWhiWVJDUGlJaUlpSWlJaUlpSWlFaFBIMUtCeC9IQW0yUkFrcW04THZRdDhFdDlvTGptQWxnYTVYZFQzdHpjWEcyck1IMHAybmZWcTFmUDRIMFZsT0s1ODJ0WHFZdjQrSGhrWldWaDJiSmxLdTloeFlvVnNXWExGdUY1N096c2ROcW5oNGNId3NQRDBiRmp4d0lmVjJKaUlnQ29oQStTazVPMUJxKzZkT21DTGwyNkFNaXBXblA4K0hGczNyeFpDR1hjdUhGRHIrUFF0YTJsTHViTm15Y2MyNWZ3OXUxYm9jSlFVbElTQU9WZ21icGxuejU5K21MSEErUlVIbXpjdURHKysrNDdMRml3QUQxNzlsUWJ1Tk1rTFMxTnFmTGFsLzQ4REcxTisvcjFhK3pkdXhjTkdqVEF3NGNQQWVSVXFlclFvWU1RQWlsVHBnd3VYNzZNUC8vOEV4czJiTWkzVFo1SUpNcTNWYU9Sa1ZHK1k0Q2NFRTJGQ2hXVTJncmEydHJDejg4UEpVdVcxUHVHZm42S0ZDbUM3ZHUzNDkyN2QxaTRjQ0VtVEppZzFJSlBMcGRETHBlckRZcm8yM29iQVByMjdhc1N4Tk5reDQ0ZEtGcTBLSm8xYTRhZ29DQU1IandZM3Q3ZWFOS2tpZEozTHJmSGp4OGpJeU1Ea1pHUkFIS0NqUXFLTUpTaUtoSUFOR25TQkVCT3k4MVZxMVloT0RnWVRrNU82TjY5dXpBbWQyVklUWW9YTHc1alkrTXYvbnY5MWpwMzdnd2ZIeCtjT1hOR2JYWENseTlmSWlvcVNtdm90R0xGaW1qY3VERUEvU3QrbmpoeEFrV0xGa1hqeG8xVldrVXFRcEM2VksvS3k5L2ZYK1g4YW1OakF4Y1hGelJvMEFCRml4YkY0c1dMc1dQSERreWNPQkZWcWxUQnExZXZNSFRvVUF3ZlBseGpjQzQxTlJVK1BqNHdNek5UMitiVHljbEpaWm0ycW8rNktNajVYYllha1hnQUFDQUFTVVJCVkNhVFlmMzY5VGgxNmhRY0hCd3dmLzU4dGErcGFkT21XTDkrUFp5ZG5URm56aHhNbXpZTlBYcjBFTlovaWZsVm5ZSmVmd0RhcTZvK2V2UUkyN1p0dzlPblQ5R3hZMGRNbkRqUm9HQ25JZk9yTnVyYS9XcWpxT3BvWTJNREt5c3JXRnBhSWpFeEVmdjI3Y1BKa3lkUnZYcDFPRG82b25YcjFyaDU4eWFlUG4ycWQ4WGZ3dkQyN1Z2VXFWTUhHemR1MURvdU96c2IzMy8vUFlvWEw2NTJmVmhZbUZCUjc5S2xTN0MzdDFkcWs3MXUzVHJVcVZOSDdiWUhEaHlBbjU4ZmdKeGdZSVVLRlpDU2tpSlV5cXRldlRyT25EbURuajE3Q2hVZksxU29nSmlZR05qYTJrSWtFaUU3T3h0dWJtNklpb3JDNnRXcjFiWXp6bytibXh0c2JXMEJHSDdkUTFUWUdNUWpJaUlpSWlJaUlpSWlJdExSeDdTY29GMVUwcGZaZjk2cUpIa2RPWElFUjQ0Y01maDVvcU9qWVdwcXFyRmF6OWRRc21SSmlNVmlvYzJXSWJwMjdZcTB0RFRFeE1RSTFVTHlLbHEwS0xwMTY2YlVCazRiUld0UlE3eDY5UW9BVkc0d1JrZEhDemNQdGNuTXpNVEZpeGNCNU54VWxVcWwrYmEvVkVkUkplVFhYMzlWdW5FSjVBVGJwaytmamsyYk51blVzamYzRFhkTjc3V0NWQ3JWT0VZa0VxbDlEOVFGUk5UZFlQMmFOMTMxYlh1WVcxWldGcVJTS2NSaXNiRHNTMzBlQ29hMnBsMjdkaTNrY2ptbVQ1OHV2TTlXVmxZcWdSaEZoYURYcjE5ckRZcm9HandNQ0FoQVFFQ0ExakVuVHB4QWVIaTRTbFZNQVBqaGh4L1FzbVZMbmNKODZpUW5Kd3ZodEx6RVlqRXNMQ3p3Nk5FakxGeTRFQnMzYmhRK0g2bFVDZ0JxZ3lMNWZSWXhNVEhZdlhzM1FrSkNZR1JraEs1ZHUyTHc0TUU2SGUrdFc3ZHc3Tmd4TEZxMFNLaXkxNjlmUHdRRkJXSDc5dTFDRmRDODNOM2RFUnNiS3p6ZXZuMjd5aGhGSzFIRmEwaE5UY1dLRlN0dzY5WXR6Sm8xU3lsWUZCNGVqb2tUSitaN3ZPZk9uWU9OalkxUWxlMy9xakpseXFCTm16WTRldlFvZnZycEo2WGZQZ0FFQmdiQ3hNUkVLY2lZVisvZXZkRzdkMjhBUUtOR2piUUc1MlF5R1k0ZlA0N282R2pZMk5nSUFhUlZxMWFwakczWnNxWE8xVGNWVHA0OGliaTRPSTB0T0pzMmJZck16RXpjdTNjUE4yL2V4TldyVjFHa1NCSGg5M0h1M0RuRXhjV2hWcTFhcUZhdG1rbzQ4TUNCQTBoSlNjSFFvVU94YTljdVlibVZsUlVHREJpQTc3Ly9IcTlmdjhhNmRlc0FBRnUyYkZINXJYMzY5QW1WSzFmVytUWHBlMzVQU1VuQnNtWExjUGZ1WGZUczJSTU5HelpFUUVDQVVIMHVOMzkvZnp4NzlnekxseStIdTdzN1ZxOWVqZmZ2M3d1Vml3dDdmdFhFME91UHZCNC9mb3o5Ky9jak5EUVVkZXZXaFplWGwxN1ZCQXRyZmsxS1NoS3FPcXVqYU52Nzd0MDd0UlZKYzJ2WnNxVndIWnk3d2wxOGZEejI3dDJMa3lkUHd0YldGdlBuejBmNzl1MkY2OGNIRHg3ZzBLRkRlUDc4T2FaTW1hSjNTTENnTWpJeWtKQ1FnRWFOR3VVN05qazVHWEs1WEdNUUx5QWdBTmJXMXZqMDZST3VYcjJLUTRjT1llWEtsY0w2M0pVbzg4cDlIYTJ0SXJlam82UEtzaE1uVGtBa0VzSGQzUjBQSHo3RXFsV3I5RzZacm1CcmExdmdTcmRFWHhxRGVFUkVSRVJFUkVSRVJFUkVPbmdjQjl4NEE4anlkTDBxYWd5VXN3RE1pdVQ4VTgyNllOWHdBT0RKa3llb1diTW01cytmcjdMdTExOS9SYmR1M1RCa3lCQzE2L1R4NmRNbmxDaFJvbUFIV1lpS0Z5OHVWRzNSMVpRcFUxU1diZGl3QVgvODhVZSsyM2JwMHNXZ2RuYjZ1blhyRm9DY3lpS0xGeStHalkwTnNyS3k4UFRwVXpSbzBBRFoyZGxhcTdhY08zY09Fb2tFUUU2b29scTFhbkJ4Y2RIN09ITGZxTXg3NDFKUlZheENoUXJJek14RVZsYVd4djNrdmFHZlgwdmtkKy9lYVJ4VHBFZ1JuRHg1VW5oY3VYSmw5TzNiRitQSGp4ZmEvZDI0Y1FOK2ZuNllObTBhYXRldXJmRjU3dCsvajh1WEwyczlsbTlGVVNFbWQ2anVTMzBlQ29hMnByV3hzY0dFQ1JQeXZjR3R1SG4rOHVWTHRHelpVdU80ZWZQbWFWejM2TkVqSEQ5K0hDS1JDQlVyVmxUYmVqdTNJa1dLd00zTlRXM2xySHIxNnFGVXFWSktJVFBnM3lwZ2VaZGJXMXNydFpZTURnNUdjSEN3eHVjdVU2WU01c3laQTFkWFYzaDZlbUxSb2tVQS9nMks2Qk1BL1BUcEUvYnMyWU9USjA5Q0pwT2hjK2ZPR0RseXBNNFZUMk5qWStIaDRZR1dMVnVpYmR1MlFoQ3ZXTEZpbUR4NU1seGRYZEd3WVVNNE9EaW9iTHRtelJySVpESThmdndZcTFhdGdyT3pzMUJ0ODhpUkl6aDY5S2hRN1FnQUlpTWpzV3paTW56OCtCSExseTlIOCtiTmxmWlhxbFFwakI4L1huaDg1Y29WUEgzNlZHbVpRcmx5NVpSYWtLcVRYNlduL3hwMWdjZVJJMGRpNHNTSjJMZHZIOGFPSFNzc2YvSGlCWUtEZzlHblQ1OThLK0FxVks5ZVhXTlE1ZmJ0Mi9EMjlrWk1UQXgrK3VrbmpCdzVVbXRZdTJuVHBtamF0S2xPejZ0dzVjb1ZKQ1ltcXYxKzM3aHhBd2NQSGtSWVdCaU1qSXpRdUhGak9EbzZvbTNidGhDTHhmajA2Uk91WDcrTzBOQlErUHI2NHZQbno3QzN0MWY2RGxsYVdtTDQ4T0VxYlZaTGxTcUZRWU1HWWMrZVBUaDkralE2ZE9pQWYvNzVCOGVQSHhlK1c5bloyZGkzYng4T0hEZ0FkM2QzTkd6WVVLL1hwb3RYcjE3QnhjVUZjWEZ4R0RWcUZJWVBIdzVQVDA5Y3VuUUozYnAxVXdwRHA2ZW5JekF3RUZaV1ZxaFNwUXJXckZrRFoyZG43TjI3RnhVcVZFRFhybDBMZlg3VnhORHJEeUJuYnJ0NjlTcisrdXN2cGVyRlQ1OCt4WXdaTXpSdXB5NkFYRmp6YTJ4c3JFNlZScDgvZjQ3bno1OXJIYk5peFFxbFAwaDU5dXdaVHB3NGdmUG56Nk5PblRwd2NYRkJ5NVl0SVJLSklKZkxrWkdSZ2JTME5QVHAwd2NaR1JuNDY2Ky9FQmtaaVNWTGx1ajhlelpFVEV3TTVISzVUdUV6UmZWZ2RVRzhGeTllNE9MRml4ZzhlREQ4L2YweGMrWk1vWXJqNk5HajlUcW1jK2ZPSVMwdExkOXhwcWFtRUlsRVNFcEt3dkxseXhFVEU0TjE2OWJwRmFBbCtsL0NJQjRSRVJFUkVSRVJFUkVSa1JiWmN1QkNKQkQrOGQ5bElnRGYyUUIxU3dObHpBRWozWXFzNWV2WnMyZG8yN2F0eHB0c0ZoWVdhdGZ0M2J0WHFVMWpmckt5c2dwVVdhMndHUnNiQ3pkWmRlWHM3S3hVdVFRQXlwY3ZqK1BIajJQUW9FSG8yN2V2VXZCQkxwZGovUGp4TURVMS9hb2h2SXlNREZ5OGVCRk5temJGdTNmdk1HblNKQ3hkdWhUdjNyMURlbm82N3R5NWc0VUxGOExWMVZVcERLUWdsVXB4Nk5BaDJOalk0T1BIaitqU3BRdjI3dDJMTFZ1MkNLMGkvLzc3YjFoYVdncmJ2SHIxQ2hjdVhBQ1FjNk5jbmQ5KyswMnBtb2xjL20reTFNM05EUThlUE5ENG12TGVYRit3WUlIR3NTdFdyRURKa2lVMXRuRE4vVmxFUjBmRDNOd2MvZnYzUjF4Y0hJQ2NLazhiTjI2RVZDcEZrU0pGdEliTGJHeHMwTDkvZjZFaWxENi9oY0tXa1pFQnFWUXFCTzlDUWtJQTVMU2FWS2N3UHc4RlE2c0ZqaHMzVHFlS1NaVXFWWUtabVJtZVBIbWlkWnltVnNaUG5qekJ4bzBiWVdkbmh4NDllbURkdW5Xb1dyV3EwdTg3SXlNRGUvYnNRY21TSlpVcUUycXFGcWl0WldYZWRhNnVya3BCTlFjSEI1WHFoOU9uVDFkNjNLcFZLL1R0MnhkQlFVRTRldlFvK3Zmdkw0UWxkYW1LSkpWS0VSZ1lpUDM3OXlNMU5SVXRXclRBMkxGajlhck85Zm56WjdpNnVxbzlQc1V4ZHV2V0RhdFdyVUtaTW1WVTJnc3FBcHhSVVZFQWN1WlBSUUJRTVo4b0hvZUdobUxKa2lXb1ZLa1NObTNhcEZUTkxDMHREV0t4R0ZaV1ZoZzBhSkN3UENZbUJrK2ZQbFZhcGxDNWNtV2NPWE1HTXBsTTQzd2NGQlNrMnh2eEg2RXVpRmU5ZW5YODhNTVBPSHo0TUZxMGFBRjdlM3RrWkdSZzFhcFZzTFMweE1pUkl3MSszc1dMRitQYXRXdG8xS2dSWEYxZFViVnFWWVAzcVk1RUlsRTZ6K1JXcTFZdDJOblpZZGl3WWJDM3Q4ZXVYYnR3OHVSSjNMOS9IeFVyVmtUbHlwVmhiMitQSGoxNlFDUVM0ZFdyVnhDTHhVckI2VjY5ZXNITXpFdzRkd0U1VlJhUEhqMks4K2ZQbzB5Wk1saTZkQ2txVnF5SXNMQXdCQVFFb0ZPblRqQTJOc2FhTldzUUdSbUo0Y09INjl6T1dWOWx5NVpGNmRLbE1YSGlSTFJ2M3g0QU1IVG9VSVNFaEdEcjFxMXdkbllXeGg0NmRBaUppWW1ZT25VcVJDSVJMQ3dzNE83dWpzREFRR0VlTE96NVZSMURyejhpSWlKdy92eDVuRDkvWHZoakNXOXZiNDN0cmhYKy9QTlBqVlhvQ210K3JWR2podGJLcVlHQmdUaHc0QUJFSWhIV3JsMnI4ZHdML0J0OC8vejVNeHdkSFlXMjJhYW1wa2hKU2NHbVRadXdaczBhWkdSa0lEMDlYZW44clBEczJUTk1uandaeTVjdkwzQmxOMTBwS2d4cmUwMEt5Y25KQUZTRGVObloyZGkwYVJPcVY2K09KazJhd04vZkg2YW1wbGk2ZENsMjd0d3BCR0pUVWxMdzhlTkhsZjBDVUFuZTllM2JOOS9qOGZIeGdhV2xKWnljbkZDbVRCbHMzTGhSS2J5WWtaR2g5cnRJOUwvcTIvOWZOaEVSRVJFUkVSRVJFUkhSZjFTMkhBaDVCVVRrS3RwbWF3RzByd0pZYTc4ZnFiZjQrSGdrSkNUQTJ0cGFZK2hJSXBGb1hKZVptWW5NekV5ZHFuS0l4V0trcDZjYmRMeUZJUzB0VGFmMm03bVZMVnRXYlJqUjJOZ1lIVHQyeElrVEovRHp6ejhMd1lHZ29DQkVSa1lxdGR6NkdnSUNBcENjbkl4Um8wYWhiTm15bURWckZ2NzU1eDljdVhJRjFhcFZ3NFFKRTdCbzBTTE1temNQYm01dUt0c0hCUVVoSmlZR0kwZU94TzdkdTlHOGVYT1VMbDBhbXpkdkZvSTBlU3RIWGJwMENaY3VYZEo2WEM0dUxrcHQ3cEtUa3pGejVrd0FPVlgzQmc4ZWpBa1RKZ2h0RTZWU0tVYU1HS0cyVWxlblRwMDBQcytLRlN0Z1ptYW1kWXhDZnNFeFRXRStkV2JNbUlHZVBYdnFQTDZ3UlVkSDQ3ZmZmZ01Bb1lxT3JhMnRFSjdNcXpBL0R3VkRXOVBxMnJaUUpCS2hmdjM2ZVBEZ0FiS3lzdlJxejNmNThtV3NXclVLVmFwVXdmTGx5MkZoWVlHLy92b0xHelpzZ0plWEY0eU5qWEgxNmxWczNib1ZzYkd4c0xlM1IrL2V2Zk90T3JkNjlXcVZaU2RPbk1DRkN4ZFUxdVVOTHBVc1dWS25NTS9Zc1dOeDgrWk5uRGx6Qm4zNzlrVm1aaWFBL0N2aTNiNTlHeHMzYnNUYnQyOVJ1WEpsT0RrNTZWMmRMRDA5SFM0dUxvaU1qSVM3dTd2RytmNzMzMzlIV0ZnWTVzK2ZqMVdyVnFGbXpab3FZeFFCRzIydFNtdlhybzJCQXdkaXhJZ1JTdUh0Z0lBQUhEdDJER3ZYcnRXckV0UjMzMzJIRXlkT0lDSWlRdTB4QWZwOWYvL0x4bzRkaTd0MzcyTHAwcVZZdFdvVmR1L2VqY2pJU0xpNnVzTGEybHJqZHBtWm1ScUQxTGxkdTNZTkRSbzB3UERodzVHVWxDUlVSY3pMek13czM4cGdtdlRwMHdjU2lVUnRDMndnSndTZHUvS2hvbkxwbXpkdjhPREJBN3g3OTA1b3c5cXJWeStWRUQwQXRTMXYvZjM5RVJZV2hpbFRwcUJidDI0NGYvNDgzTjNkMGJKbFM5alkyR0RKa2lWSVNFaUFUQ2JUdTBXcXZzek16SVMydUFvVktsVEFUei85Qkg5L2Y3UnAwd2FkT25WQ1JFUUVEaDQ4aUtaTm02SnQyN1pLMjQ4WU1VSjQvRFhtVjBPdVArN2R1NGZaczJjREFPclhydzg3T3p0Y3UzWk40KzgxTjAxdFVJSENtMStOalkwMXpsbFpXVmtJQ1FsQitmTGxrWnljakwxNzk4TGQzVDNmNXpRM04wZmp4bzJSa0pDQWtpVkx3c0xDQWhZV0ZqQTNONGVabVJsQ1EwTng4K1pOZUhwNlFpd1d3OHpNREthbXBqQTFOY1hMbHkvaDZ1cUtSWXNXd2RmWDk0ditrWXNpWExkMDZWS2R0OG43WHAwL2Z4NVBuanpCOHVYTGxaYmIyTmhnOXV6WnVIUG5EZ0FvQlV4MTRlUGpvL0dQaUJUWEdkYlcxcGc1Y3lZYU5teW85RDRkUDM0Y3UzYnR3bzRkTzdUT2pVVC9TeGpFSXlJaUlpSWlJaUlpSWlMUzRHcVVjZ2l2VVRtZ1dmbkNxNENYbStJR201K2ZuMUpid056T25UdW5OYVRRdDI5ZnRkVjU4aXBkdWpTaW82TWhsVXEvV1dXOHJLd3NmUHIwU2E5S1VPb2tKU1hoNDhlUHFGYXRHb1lNR1lMZzRHQjRlM3RqN3R5NWVQNzhPYlp2MzQ1T25UcnBIWGd4UkZoWUdQYnQyNGYyN2R1amJ0MjZBSUMxYTljaU9EZ1lMMTY4Z0t1cks1bzJiWW9sUzViQTFkVVY4K2ZQVnpxK21KZ1krUHI2d3M3T0RvMGJOOGJ1M2JzQkFOMjdkMGU3ZHUwZ2tVaFFyRmd4ZE8zYVZhaFEwNjFiTnpnNk9ncXRQYU9qbzNILy9uMlZ6N2RJa1NKS2dhSGNOL2VOalkzUnRXdFhCQVlHb2x1M2JoQ0pSRGg2OUNnK2ZQZ2d0SW43RXZKK3A0OGZQeTYwU2V2WXNhUEsrR2ZQbm1INjlPbW9WNjhlUEQwOWxTcktmV3ZWcWxYRHNHSERrSldWQlpGSWhITGx5cUZEaHc0b1dyUW9WcTllalZhdFdxRmR1M2JDK01MNFBNTER3d0g4RzZ4U1BOWlZZbUtpc0UzWnNtWFZCbU0wYWRteUpVSkRRM0hyMWkyMGFkTkdhWjFjTGxmNWJOTFMwckI5KzNZY08zWU1BT0RwNlNtRWNXZk1tSUdwVTZmQzA5TVQ3OSsveCtQSGo5RzRjV1BNbmoxYjU1YVQ2c1lwV2pRV1Z0dEtzVmdNTnpjM2xDdFhEa1pHUnNqSXlBQUFqZFY4SkJJSnZMMjljZTdjT1ppYW1tTDgrUEg0OGNjZjg2M1FPVzdjT0hUdTNGbG9SeTZSU09EaTRvTEhqeC9uRytJVGk4Vll0bXdaZnYvOWQ4eWFOUXZPenM1bzBhS0YwcGpYcjEvRHhNUkVZOGdLeUFseDVHMVZlT0hDQld6YnRnMXQyclRSdThXNUlvaHovLzU5bllJOS84dkVZakVXTDE2TXFWT240cmZmZmtOMmRqYUdEUnVtdGwxd2JvbUppWmcxYTVaT3ovSHc0Y044eHpvNk9tTFhybDI2SHJhU25qMTc0dlBuei9tZXArL2R1NGVVbEJSVXJsd1pyVnExRXM1TDZlbnBpSXlNMUttVlptNXo1c3lCc2JFeEhqMTZoRGx6NWlBc0xBemp4bzFEMTY1ZDRlcnFpdGpZV0N4ZXZCaSt2cjY0ZWZQbUZ3M2lhVEp5NUVqY3ZIa1RhOWFzZ1ptWkdiWnMyWUppeFlvSlFlckNvTy84Q2hoKy9kR29VU044Ly8zM2FOdTJMVnExYWdWZlgxOWN1M1pOcDVibml1dFlRK2c3dithMmQrOWV4TWJHWXRxMGFVaFBUOGZXclZ0eDhPQkIvUExMTC9sdXE2andtNTZlam9jUEh5cTFUNDZMaThQTm16ZlJxRkVqQURudmNYWjJOa3FYTG8zR2pSdGoyYkpsTURjMy8rTFgwL1hyMThmVXFWTjFHdnZvMFNNRUJ3ZXJoQ1ByMTYrUE5tM2FvR1hMbGtMb1RoMFBEdytoWlhsZWh3OGZ4djc5KzVXVzZWcUpOKzk1NjhXTEYvRDI5c2FJRVNPVVFuaFBuanlCa1pHUjFvcVErYlU1Si9xV0dNUWpJaUlpSWlJaUlpSWlJbElqN0FQd0xPSGZ4NjBxQXZabHY5enoxYWhSUXlXUUZCNGVqa1dMRnNITXpBeXZYcjNDZ0FFRDRPVGtwTEt0VENiRDk5OS9yM09BcG5yMTZuajkralVpSXlQeDNYZmZGY3J4NnlzOFBCeHl1VnluNTMveDRnWCsrZWNmQU1DQkF3Y2drOGtRRnhlSDJOaFlwS1dsb1dMRml2RDE5WVd0clMwY0hSMnhiZHMybUp1Ykl5UWtCS1ZMbDhhMGFkUDBQcjdVMUZSOCtQQkI3d0RCbXpkdjhPZWZmOExDd2dKVHBrd1Jsa2RGUldINzl1MW8zcnk1RU1SbzJyUXA1cytmajBPSERpbTE2SDMvL2oweU1qTGc1T1FrdEdWVE1ETXpnNW1aR2ZyMDZhUDFPQ3BWcXFUMjJPZk5tNmQxdTU5Ly9obW5UNTlHWUdBZ1dyUm9nVjI3ZG1IQWdBRXE3UzIvbElpSUNHemR1aFUyTmpZb1VxUUkwdFBUbGRyaHZYanhBaTR1TGloZXZEam16cDM3bndyaEFUbmhPVWRIUjVYbE1wa01aOCtlaFVRaVVRcmlGY2JuTVhIaVJLVnQ4ajdPejZsVHAzRHExQ25oZURTMWtsWEh3Y0VCM3Q3ZU9ISGloRkpRSkRVMUZlUEhqOGZZc1dQUnNXTkh5T1Z5QkFjSHc4ZkhCd2tKQ2FoY3VUS2lvcUtVS21MV3JsMGJUazVPMkxoeEk4ek16TDU0cFN0RFZLbFNSZmh2UlhWUmRVR1I1OCtmWS9IaXhVaElTRURUcGsweGZmcDBvYUtsTmxLcEZLOWZ2OGJMbHk4QjVJUnpYVnhjRUIwZGphRkRoNnEwZUZUSDF0WVdIaDRlbURObkRseGNYREI0OEdDTUhEbFNDSDdldjM4ZlZhcFUwU3M4Y3ZyMGFheGR1eFoyZG5hWVAzKytYcjgvdVZ5T3FsV3JvbXpac3JoNjlTb0dEaHdvckx0Mzd4NzI3Tm1EaVJNbi9wOEs2RWtrRWxoWVdFQWlrUWl0U3JXMTVRVnlLb2R0Mzc0OTMzMlBHemNPblRwMXd0Q2hRN1dPczdXMXpmZDhvWWtpV0tXdGFpS1FFOHk1ZGV1VzBMclR4c1lHRlNwVVFKVXFWVkMxYWxXa3A2ZWpTcFVxT2djM0wxMjZoR1BIanVIeDQ4ZG8xYW9WdG0zYkJxbFVpcWxUcHdyQkxFdExTd3djT0JBYk5teEExNjVkOVdyTkd4OGZqOFRFUkZTcVZBbGlzVmpuN1hJcldyUW9saXhaZ2lsVHBzREZ4UVVtSmlad2QzZEg2ZEtsQzdRL2RYU2RYeFVLNC9vRGdOb3dvYUV0ei9XaDYveWFXMGhJQ0E0Y09BQTdPenYwNnRVTEFIRDkrblg0K1BpZ1dMRmlPczJaYVdscGNIWjJ4c09IRHpXZWY3S3pzN0Z5NVVyRXhjVmh5cFFwNk42OU94bzNicXpQeTBOVVZCUXlNakwwbnVzMFhkZXBrNXFhcWphSVY3NThlU0YwcUkxWUxOYjQveFRxcXIvbWJsMSs5ZXBWckZtekJrZU9IQUVBamU5OVZGUVU1cytmanhZdFdxaUVKWU9DZ3ZKdFU2NXYxVDZpcjRsQlBDSWlJaUlpSWlJaUlpS2lQRDZsNTFURFUyaHMrMlZEZUhsSnBWSUVCZ1ppejU0OXFGS2xDdHpjM0RCbzBDQ040ejk4K0FBQU9yZDBhdHEwS1M1Y3VJQzdkKy9xRmNUTDNRcFZjZU0yYjN0VVhTcnlBY0RkdTNjQlFHUEx6dHhDUWtJUUVCQUFJQ2VvVmJseVpkamIyNk5jdVhJb1c3YXNjUE1QQUFZTkdvUy8vLzRiZi8zMUY0b1ZLd1kzTnplOTI5OEN3SlFwVS9ENjlXdU5WZGswc2JHeFFkMjZkVEYwNkZEaDg4akl5SUNIaHdkc2JHd3daODRjcGZIdDI3ZEh1M2J0aE5jSEFJMGJOOGFrU1pOUXUzWnRQSHIwU085ajF5WnYrN0NQSHovaTU1OS9SbnA2dWhCTWNISnlncGVYRndJREExR25UaDJNR3pldVVJOUJteElsU21EOCtQRzRjdVVLbGk1ZENtTmpZOWpiMjZObHk1YVFTcVh3OC9PRHViazVQRHc4dEFZZTd0eTVnOTI3ZDhQWjJibFFneEdhNU5kT015WW1SZ2dpNVZZWW44ZUdEUnZVUHVlTEZ5OVVidlJuWm1aQ0lwRm9iQ2VxcmVXdE90YlcxdWpRb1FOQ1FrTHcrUEZqMUt0WER3RHc2dFVyeE1iRzR1UEhqemg1OGlRQ0FnSVFIUjJOMHFWTHc5M2RIUkVSRWRpMmJadksvanAwNklEVTFGVHMzTGtUMjdadHc1UXBVLzd6d1N5SlJBSUFTb0ZSSUtleTJmejU4L0g1ODJjNE9UbWhmLy8rT2dmWFltTmpJWmZMVWJGaVJkeTVjd2ZMbGkyRFJDTEI4T0hETVdyVUtKMlByVWFOR3ZEeThvS3pzelA4L2YxeC8vNTliTml3QVZGUlVYajU4cVhXODBwdWNya2MrL2J0ZzUrZkh4bzFhb1JseTVhcERjWmtaV1VoTFMwTkFIRGt5Qkc4ZmZzV2I5Njh3WnMzYjFDdlhqM01uejhmWGJwMHdmNzkrNVcrbjFGUlVYanc0SUhRaHZKL1hYUjBOUGJ1M1lzTEZ5N0ExTlFVWThlT3haa3paL0RISDMvZytQSGpHREprQ0RwMzdxeTIzYWlKaVluT29USkxTMHVkeHVwU1RVd2RSYVhNL0s0dDNOemNJSlZLOGU3ZE8wUkhSeU1xS2dxdlhyM0NvMGVQY09yVUtjaGtNclJyMTA3bnlxcnYzNytIdWJrNXZMeThVTGR1WFFRR0JzTFB6dzh0VzdiRTdObXpNV0RBQUh6NDhBSGR1M2ZIMGFOSHNXalJJcXhidDA3bm9OKzZkZXR3NTg0ZEhENThXS2Z4Nm1SblorUE9uVHRLSWJZSER4N0F6czR1M3piVnVzcHZmdjMwNlpQUytNSzQvdEJFbDViUnZyNitLcFhTREtWcGZzM3Q4T0hEMkw1OU8wcVhMZzFYVjFkaG5sMjBhQkZtekpnQmIyOXZ2SHIxQ3IvOTlwdkc0R1ZTVWhJV0xGaUFGeTllWVB6NDhScEQ0RVpHUm5CemM4UENoUXZoNmVtSlI0OGVZY3FVS1RvSG11VnlPYVpNbVFKYlcxdHMyYkpGcDIwS1FoR2l0YlMwVkZsWDBQbEFrOE9IRCtQdzRjUG8wYU1IS2xldUxPeS9hTkdpMkxGakJ6WnUzSWlLRlNzcWJSTVJFWUg1OCtlalJvMGFjSFoyVmprM0t2NG9JRGc0R0N0WHJsUjV6akZqeHFCMzc5NHFyKy90MjdlRit0cUlDb3BCUENJaUlpSWlJaUlpSWlLaVBLNUZBZExzblArdVlKblRqdlpyeU1qSXdQbno1M0g0OEdIRXhNU2dYNzkrR0RkdW5NcE4zWWNQSCtMT25Uc29WcXdZUkNLUjBIcFIxemF2N2RxMXc2Wk5tM0Rod2dXZGd4Z0ExRmFueUx0TTF5RGV4WXNYWVdabWh0YXRXK2M3ZHVEQWdhaGR1emJjM056ZzdPd3N0RnZMNjlPblQ5aStmVHNlUG53b1ZDRnlkM2ZYZWxOVkUwVmxIOFcvZFdWbVpvWWxTNVlvTFN0V3JCaFdybHdKdVZ5dU50QWdFb21RbloydDlMaGZ2MzU2UGE4MjJkblpRdHZTME5CUS9QUFBQL2p3NFFQaTR1S0UxbDVEaGd4QnlaSWxjZkRnUVppWm1jSEV4QVFKQ1Ftd3M3UERodzhmbEtwNEtZSTIrWkhMNWZtT3pYdFR2RVNKRXVqYnR5LzY5dTJMVDU4KzRkeTVjL0R6ODhQdDI3ZUZNZTNhdFVOS1NncXlzN05oWkdTa2RyOVpXVmtJRHcvSDVNbVRzWHo1OGtJTGM1bVltQlNvSFpyaStHdlZxbFhvbjBmdTM0TlVLc1dWSzFjUUVCQ0FzTEF3eko0OUc5MjdkeGZXNzlpeEE0Y09IVUtkT25YUXRtMWJ0R3ZYVGluSVdoQ2pSbzNDMWF0WDRlbnBpUTBiTnFCNDhlSjQrdlNwOEhxdlhMbUMyTmhZL1B6enp4ZzJiQmpFWWpFaUlpS0U3Vk5UVTNIdDJqV2NQbjBhVXFrVTY5ZXZSNFVLRmVEbDVZVkpreWFoZWZQbTZOcTFLNW8wYVpKdlpTNURIRGx5UktqZ280OFhMMTRBZ0VybG9TdFhyaUFsSlFVREJnelFxUnBUYnRldVhRT1E4LzZWTDE4ZUppWW1tRHAxYW9FcW0xV3BVZ1diTjIrR3A2Y25mdjc1WjRoRUl1emR1eGNBZEtwK21KU1VCSGQzZDl5K2ZSc09EZzZZTzNldTBqbnBqei8rd1BQbnovSCsvWHNrSkNRSWM2YTN0emVLRlNzR1cxdGJmUGZkZDBKcjNINzkraUV3TUJBYk5tekEyclZyWVdKaWdyQ3dNQmdaR2FGR2pScDZ2NzcvaXV6c2JQenp6ejg0ZHV3WWJ0NjhDU0Nub3RtRUNSTlF1blJwREJnd0FBY1BIc1NoUTRld2V2VnFiTnUyRFowN2QwYkhqaDFoWjJmM242dnVDZnc3YitrUzlqTXhNUkVxZHVXdTNwYVptWW53OEhDMWdTQk5oZzBiQnFsVWlwQ1FFSGg0ZUNBOVBSMHpaODVFbHk1ZGtKNmVEcmxjRG1Oall4Z1pHV0hldkhtWVBIa3lwazZkaXNXTEY2TjY5ZXBhOXkyWHkvSGt5Uk0wYk5oUXJ6YmNDaGtaR1FnSkNjR2hRNGZ3NXMwYlZLMWFGYTZ1cmdnS0NzS2VQWHR3OHVSSi9QampqK2pSbzBlaHpGZmE1dGU4NTdYQ3VQNzRVZ3A3ZmdWeUFxOGJOMjdFM2J0M1ViVnFWU3hmdmh5bFNwVVMxaGN2WGh4ZVhsNVl0R2dSVHAwNmhWdTNibUhreUpIbzJyV3JVZ2cyT2pvYXpzN09pSXVMdyt6WnM5R3RXemV0eDJScmE0c05HemJBdzhNRHAwNmR3cXRYcjdCa3lSS05BZmZjSWlNajhmbnpaN1J0MjFiWHQ2QkFmNUFSRlpYejEwVFIwZEdJalkwRmtCUFUxRFZzbjUyZERabE1wblpkN3V0aW1Vd0dMeTh2aElhR29tN2R1cWhjdWJLd3JraVJJakF4TWNIMDZkUGg2T2lJd1lNSFF5UVM0ZHExYS9EdzhFQzlldld3YU5FaWxVQ3lvNk9qY0M1bzJiSWx0bTdkcW5JTXVyUWJKdnFXR01RaklpSWlJaUlpSWlJaUlzb2xQQkY0bTVMejM4Vk1nRTdWZ0M5OWUvemV2WHM0ZCs0Y3JsKy9Eb2xFZ3FaTm04TFoyVmxqZUNnek14UDc5dTBUYm9aWldGaGc4T0RCYU5Tb2tVN1BaMjV1anQ2OWV5TXdNQkFQSGp5QXZiMjlUdHZwVWhGRkYzZnYza1ZFUkFRR0R4NnNVN1c2a2lWTGFtM25tSmlZaUtOSGorTG8wYU5JVFUxRmp4NDlNSG55Wkp3OWV4WTdkKzdFakJrelVLdFdMWFR1M0JrdFdyVFFxYlhYaGcwYkVCOGZyMWU3TzIzeVZnTUpDd3NUMnE1bVpXWGg2dFdyQmFyYzBtUEpYZ0FBSUFCSlJFRlVwNHVWSzFmaXdvVUxFSWxFT0h6NE1NcVhMNDl5NWNxaFVxVktxRnUzTHA0OWV3WS9Qei9oSnZUOSsvZlJ0MjlmdEc3ZEd0N2UzaGc1Y2lTYU5XdUdkdTNhb1czYnR2anBwNTkwZXQ0M2I5NmdiOSsrV3NjY09YSkVLUXlSbFpXRjE2OWY0K25UcDdoNzl5NXUzYnFGakl3TTFLbFRCKzNidDhlZE8zZHc4ZUpGQkFjSHc4TENBczJiTjBlclZxM1Fva1VMcGYyMGJOa1NhOWFzd1lJRkN6QnIxaXdzWGJvVURSczJMTmdibUV2ZHVuVngvZnAxTEYrK0hKVXFWY28zUENPWHl4RVRFNFBMbHkvRDJ0b2FUWm8wS2ZUUG8zang0bmo5K2pYT25UdUhzMmZQSWpFeEViYTJ0bkJ5Y2tMNzl1MlZqcWRIang0d05UWEY1Y3VYc1dQSER1ellzUU0xYTlaRXg0NGQwYkZqUjVRcFUwYnY5NlI4K2ZLWVBIa3l2THk4TUczYU5EZzZPaUk0T0JoRml4WkZuVHAxVUw5K2ZRd1pNa1FwQktLb2NyUjA2VkxjdkhrVG1abVpLRldxbEJCWWE5KytQZXp0N2JGMzcxNmNPWE1Hb2FHaEVJdkZRakJSbmVEZ1lMWExYNzkrclhGOStmTGxoU0JqdlhyMTBLcFZLNlgxTzNmdVZIcDgrUEJoeE1mSHc5YldGcGFXbG9pUGo0ZS92ejlNVEV4UXUzWnRwYkhseXBVRGtOT216OExDQXFWS2xZS1JrUkZFSXBId3ZaSEpaTWpPemtaMmRqYWtVaW1TazVQeDlPbFQzTGx6QjZWS2xVS1RKazBnRm92aDUrZG4wUHhnWldXRjVjdVhBOGlaeHk5ZXZJaG16WnBwRGI3SjVYS2NQbjBhTzNic1FFcEtDaHdkSFRGczJEQ1ZjUWtKQ1hqLy9qMHFWNjZNTm0zYW9GS2xTcWhZc1NJcVZxeUlNbVhLcVB4R2JHeHNNR2JNR0hoN2U4UFYxUlgvajcwN2o2c3g3ZjhBL2psMTJqZUZSQ0k3ZzBMMmZaa1lwakhXRVJNenR1a3h0bUZzd3doakdEUE5ZMmRHUm94c2tXWDhaSy9JVHNnU3BqQTFLUktSNnJTZDVmZkhlYzZ0MDFrNkpVS2Y5K3ZWeTMzdSs3cXYrenBMcCszaisvWDI5c2E1YytkUXYzNTl2Vld2M2xZM2J0eEFaR1FrSWlNamtaYVdCcEZJaEk0ZE8yTG8wS0ZxWDhOTlRVMHhZc1FJZlBMSkp3Z0pDY0dCQXdlRXIxc09EZzVvMzc0OUpreVlvTE50YlhKeU11enM3R0J1Ymk1VXFpdU55bXNwS1NuNHYvLzdQMWhiVzhQS3lncG1abVl3TmpiRzNidDNzVy9mUG9qRllyVmdYVUZGQlpaS2F1L2V2ZGl4WXdleXNyTFF2MzkvOU9qUkExV3FWRUZPVGc2MmJ0MEtrVWdrZk42cWduQy8vZmFiMWdxRGhTVWtKQ0F6TTdOWVFhajgvSHhjdlhvVnAwNmRRbVJrSkNRU0NTcFhyb3lKRXlmaTQ0OC9ockd4TVR3OFBIRCsvSGtFQmdaaS9mcjFDQXdNUkxObXpkQzZkV3U0dWJtaFZxMWFlbHNTNjZMdi9iWHdlNDR1cGZIOXg2cysxNlg1L2hvWEY0ZmR1M2NqSWlJQ0NvVUNYbDVlOFBYMTFmcitZV3RyQzM5L2YyelpzZ1hCd2NGWXVuUXBBZ01EMGFOSEQvVHAwd2VKaVluNDVaZGZZR1JraENWTGxxQlpzMmJJeTh2RDFhdFhVYUZDQlloRUlseTVja1hqOGJHd3NNQzhlZk1RRUJDQWtKQVFmUDMxMTFpM2JsMlI0Y3VZbUJnQUtOYnJiOHFVS1FhUExXem16Sm5DdHBlWEZ5WlBubXpRZWQ5ODgwMlJZK1J5T1JZdFdvU29xQ2hNbmp3WmJkcTBFVDVYN096c0lCS0o4TlZYWDZGeTVjcUlpNHZEczJmUEVCUVVoTkRRVUh6eXlTY1lQMzY4MXY5TVVmRHJqTFcxZFpHQjJSY3ZYc0RVMUJRbUppWkNhTkdROXdLaTE0bEJQQ0lpSWlJaUlpSWlJaUtpLzVFcmdBc1BYdDV1N2dSWXZvRy81VHg1OGdRWExseEE5KzdkOGZISEh4ZFowY1hEd3dOSGp4NTlwV3Y2K1BnZ1BEd2M2OWV2eDhxVks5OVlOUjY1WEk3MTY5ZkR3Y0VCUTRjT2ZlWDVEaDgrakJVclZrQXFsYUpCZ3dZWU8zYXNFTGpxMjdjdk9uYnNpQjA3ZHVEdzRjUDQvZmZmWVc1dWJsQVF6OHJLQ2xaV1ZxKzhQbDBpSWlJMDJzSDUrUGk4bG11TkhEa1N3NFlOUTlXcVZUVmFrcVdscFdIdDJyVklTa3FDbjU4ZjZ0YXRpLy8rOTc5Q0JjSDE2OWZqMUtsVENBME5SVkJRRURwMTZtVHdIM0lOWVc1dWpyeThQUGo1K1NFNU9SbVBIejhXcXJCVXIxNGRYbDVlNk42OXV4Qm8rZXl6ei9EaXhRdWNPWE1HSjArZVJHUmtKQ0lpSW1CbVpvYk5temVyVmFTcFg3OCsvUDM5TVgzNmRHemR1clZVZ25qVHBrM0Q4dVhMY2U3Y09adzhlZEtnYzh6TXpOQ2tTUlA4NXovL2dibTVlYWsvSCt2V3JVTklTQWlNakl6ZzRlR0Jqei8rR08zYnQ5ZjZPZTNpNGdJZkh4LzQrUGdnUGo0ZXg0OGZ4N0ZqeDdCKy9Yb2NPM1lNQVFFQkpYb3Y2TjI3TjdLeXNoQVFFSUNGQ3hjQ1VQN1JYOVd1cjNBbHBtdlhyZ0VBb3FLaTBMVnJWM2g2ZXNMZDNWM3QybloyZGhnL2ZqeEdqaHlKczJmUElqOC9YMjlZUkZ2N3VxS085KzdkV3dqMDFLOWZYNlBLVHVHZ1NHNXVya1pWSnpNek0weVlNRUdqTFdicjFxM3h6VGZmWU4rK2ZkaTJiWnZPNmtJRkdSc2JvMHFWS3ZqNDQ0OHhiTmd3b1dKa2FZVjA4L0x5c0czYk5waWJteGRadmZUVXFWTll1blFwS2xXcWhDVkxsdWhzSXo1Nzl1eGl2MmI2OSsrUGpJd01iTm15QlZGUlVRQ0FVYU5HRld1T3Q4V3RXN2V3Yjk4KzJOblo0YlBQUHNNbm4zd2loREMxc2JlM3g5aXhZNFd2d1ljUEg4YWRPM2ZRcUZFanZVR3RxVk9uQ20zb1ZWcTJiUG5LNjdleHNjSE9uVHUxVm4rdFVLRUNmSDE5ZFFaMFMvcTFJQ29xU3FqNnFFM0RoZzNSdTNkdjlPL2ZIM1oyZHBnMWE1WlFuYy9NekF6ang0OVhhem5lcGswYmVIaDRHTlFlOU9iTm14Q0pSRHJEaFlVRkJnWmk3OTY5eU1uSmdVZ2tRcE1tVGVEbDVZWE9uVHRyWEs5dDI3Wm8wNmFOVUJueDBxVkx3cnFiTkdtQ3BVdVh2cGIzMStJcXlmY2ZnWUdCUmM2N1o4OGVIRGh3UU91eDBucC92WFRwRW1iUG5nMEFjSE56dzVneFkzUldTVllSaThYNDhzc3Y0ZW5waVQvLy9CTW5UNTdFNmRPbk1YandZSmlabWNIUjBSSHo1ODhYcXNPS3hXSXNXTEFBK2ZuNXdoeERoZ3pSbUZja0VzSFgxeGZPenM1SVNVa3hxQUxpelpzM1VhMWFOWU1yV0FNUUtwaStLbDF0ZWJXWk8zY3U2dGF0cS9YWS92MzdzWHYzYmhnWkdhRkZpeFlZTkdnUWR1N2NpYVZMbHdKUVBuNWZmLzIxTUY0VnNQZjM5OGVGQ3hjd1o4NGNkT25TNVJYdWlib2RPM2FvdFpsMmQzY3Y5ZmE3Uk1VbFVoUzNwam9SRVJFUkVSRVJFUkVSMFh2cTc2ZkF5WGpsdHFVSjROMEVFR3Z2ZkZucTlMWFpCSUFWSzFhZ2VmUG02Tnk1YzZsZDgvTGx5NWc5ZXpaR2p4Nk56ejc3ck5UbTFXZjc5dTNZdUhFamZ2cnBKM2g0ZUJoOFhsSlNFalpzMklEUm8wZXJ0ZEtVU0NSWXRXb1ZQdnp3UTczejVlVGs0TXFWSzJqWHJ0MXJDeDFHUmthaVZxMWFCZ1g5MHRMUzFFSm5sU3BWMGxyMUx5WW1CdE9uVDhlS0ZTdjB0bGYxOVBUVVdiRktIMVdiUFU5UFQ2U2xwZW10aUNhVHlVcFUwY2NRcTFldnhwTW5UMUNqUmczVXJWc1hIM3p3Z1ZxTE9WM1MwOU54NnRRcDVPZm42MnovbVpDUWdNcVZLNysyaW9PbHFTVFBSMXhjSEM1ZHVvU2VQWHNhOUpnVkpwZkxjZTdjT2RqWTJHaFV4L1QzOTRlN3U3dGFlMXQ5L3YzM1g1dzlleFkyTmpibzFhdVh6cURJMzMvL2pkallXSGg2ZXI1U0ZUUlBUMDhNSHo0Y0kwYU1LUEVjZ0RMY29hcEtXRkJ5Y2pLc3JLeUVnSVZFSXNIang0K1JtNXNMcVZRcXRPTXM2cldsVUNqVVFoM2FpRVNpRWxmeFNVeE14S05IajlDcVZhc2l4ejU5K2hTSmlZbGFLNmpldkhrVE4yL2VGQUl6NGVIaGFOV3FWYkhhaWhaSFFrSUNvcUtpNE9Ua1ZLd0tVVzhUaFVLQjZPaG9ORzNhdE1UQnFOVFVWTFZnbVRhSERoMUNTa29LWkRJWnhHSXgzTjNkRGE2Q2E4ajE4L1B6SVpQSmhDcU5WbFpXV2lzYUFzQS8vL3lEdUxnNGc5OFhERG4vMGFOSGlJbUowZG91T1NzckM1bVptVkFvRktoWXNlSXJWYnY2K2VlZjhlREJBNnhhdGNxZzhmZnYzOGZxMWF2UnJsMDdkTzdjV1c5MTNzSXlNakp3L3Z4NVJFVkZZZmp3NFJxVjZVcnovZlYxZlA4QktMLzNTazVPTnVpOVJkZlkwbjUvL2IvLyt6L1VxVk1ISDN6d1FaRnIwaVkxTlJVeW1Vd0l6R3I3L3Z2R2pSdkl6czZHUXFHQW82TmpzWUp6K2d3ZlBod2RPM2FFcjY5dnFjejNLcUtqb3pGNzltd0VCQVFJcjgwclY2NWc1c3laV0xseXBjNkE0OWF0VzdGcDB5YTFLdG5wNmVuSXlGQ1dFM2R3Y05ENk5URTlQUjF5dVZ3anRHNm9lZlBtb1gvLy9ocnZlL0h4OGJoKy9Ub0FaYkM0YmR1MnhRb2RFcjBPRE9JUkVSRVJFUkVSRVJFUkVRRlFLSUNkTVVCNnJ2SjJCeGVnY2ZHN05MNXpUcHc0Z2RqWVdQajQrTHoyb0ZKV1ZoYTJiTm1DK3ZYcm8xdTNicS8xV2tSRVJFUkVSRVJ2RW9ONFJFUkVSRVJFUkVSRVJFUUFFbDhBaCtLVTI5YW13SkFtZ1BHYjZkWktSRVJFUkVSRVJPKzROMVJRbjRpSWlJaUlpSWlJaUlqbzdSYjM5T1YyY3llRzhJaUlpSWlJaUlqSWNBemlFUkVSRVJFUkVSRVJFVkc1bHk4SDRwOHJ0NDJOZ0xvT1pic2VJaUlpSWlJaUlucTNNSWhIUkVSRVJFUkVSRVJFUk9WZS9ITkFLbGR1MTdBRlRJekxkajFFUkVSRVJFUkU5RzVoRUkrSWlJaUlpSWlJaUlpSXlyMkNiV25yc0JvZUVSRVJFUkVSRVJVVGczaEVSRVJFUkVSRVJFUkVWSzVKOG9Ha0Y4cHRzUkZRdzY1czEwTkVSRVJFUkVSRTd4NEc4WWlJaUlpSWlJaUlpSWlvWEx2L0RGRDhiN3VtblRLTVIwUkVSRVJFUkVSVUhQeDFBaEVSRVJFUkVSRVJFUkdWYThrWkw3ZHIyNWZkT29pSWlJaUlpSWpvM2NVZ0hoRVJFUkVSRVJFUkVSR1ZXd29BRHpOZjNxNW1VMlpMSVNJaUlpSWlJcUozR0lONFJFUkVSRVJFUkVSRVJGUnVQY3NHY3FYS2JRY0x3RXhjdHVzaElpSWlJaUlpb25jVGczaEVSRVJFUkVSRVJFUkVWRzQ5TE5DVzFzbTY3TlpCUkVSRVJFUkVSTzgyQnZHSWlJaUlpSWlJaUlpSXFOd3EySmFXUVR3aUlpSWlJaUlpS2lrRzhZaUlpSWlJaUlpSWlJaW8zR0pGUENJaUlpSWlJaUlxRFF6aUVSRVJFUkVSRVJFUkVWRzU5RHdIeUpZcXQ2MU5sUjlFUkVSRVJFUkVSQ1hCSUI0UkVSRVJFUkVSRVJFUmxVdFBKUyszcTdBYUhoRVJFUkVSRVJHOUFnYnhpSWlJaUlpSWlJaUlpS2hjU3N0K3VlMWdVWGJySUNJaUlpSWlJcUozSDRONFJFUkVSRVJFUkVSRVJGUXVGUXppMlp1WDNUcUlpSWlJaUlpSTZOM0hJQjRSRVJFUkVSRVJFUkVSbFV1c2lFZEVSRVJFUkVSRXBZVkJQQ0lpSWlJaUlpSWlJaUlxZC9KbFFFYWVjdHZZQ0xBeExkdjFFQkVSRVJFUkVkRzdqVUU4SWlJaUlpSWlJaUlpSWlwMzBuSmVibGN3QjBTaXNsc0xFUkVSRVJFUkViMzdHTVFqSWlJaUlpSWlJaUlpb25MbldZRzJ0UGJtWmJjT0lpSWlJaUlpSW5vL01JaEhSRVJFUkVSRVJFUkVST1hPc3dJVjhld3R5bTRkUkVSRVJFUkVSUFIrWUJDUGlJaUlpSWlJaUlpSWlNcWRqTnlYMjNabVpiY09JaUlpSWlJaUluby9NSWhIUkVSRVJFUkVSRVJFUk9WT1p0N0xiV3ZUc2xzSEVSRVJFUkVSRWIwZkdNUWpJaUlpSWlJaUlpSWlvbktuWUVVOEcxYkVJeUlpSWlJaUlxSlh4Q0FlRVJFUkVSRVJFUkVSRVpVcmVUSWdWNmJjRmhzQkZ1S3lYUThSRVJFUkVSRVJ2ZnNZeENNaUlpSWlJaUlpSWlLaWNxVmdXMW9idHFVbElpSWlJaUlpb2xMQUlCNFJFUkVSRVJFUkVSRVJsU3RzUzB0RVJFUkVSRVJFcFkxQlBDSWlJaUlpSWlJaUlpSXFWeklLVk1TelprVThJaUlpSWlJaUlpb0ZET0lSRVJFUkVSRVJFUkVSVWJtU2xmOXltMEU4SWlJaUlpSWlJaW9ORE9JUkVSRVJFUkVSRVJFUlVibVNYU0NJWjJsU2R1c2dJaUlpSWlJaW92Y0hnM2hFUkVSRVJFUkVSRVJFVks1SUdNUWpJaUlpSWlJaW9sTEdJQjRSRVJFUkVSRVJFUkVSbFNzRmczZ1c0ckpiQnhFUkVSRVJFUkc5UC9nckJpSWlJcUl5bGljRHJxY0E4YytCRjdtQVZGN1dLeUlpSWlJaUlpb2RZaVBBMWd4d3JRQzRWUUZNamN0NlJVb0ZXOU5hc0NJZUVSRVJFUkVSRVpVQ0J2R0lpSWlJeWxEU0N5QXlBYWh1QzNTdUNkaGJBQ2FzV1V4RVJFUkVSTytKZkRud0xCdjQrd213KzVieTV4NW4yN0pkazBJQjVFaGYzamJuYjhtSmlJaUkzaXFuVDUvR3hZc1hNWFhxVkszSHQyN2RpdXpzYkl3Wk02WkU4NmVscFNFZ0lBQ0RCdzlHblRwMVhtV3BnajE3OXFCMjdkcG8xcXpaSzgvMTlPbFRIRDE2Rko5OTlobU1qVXYzZjdMY3VIRURVVkZSR0RseUpQTHo4M0gwNkZIMDZ0VUxZdkdiK2FaWUlwRWdLeXNMbFN0WE5taDhWbFlXSkJLSjN2SGJ0bTJEdTdzN0dqZHVySEhzOGVQSENBc0xRNWN1WFZDdFdyVVNyMXZsM3IxN2lJK1BSNDhlUFY1NUxpcGYwdExTNE9EZ1VPenpZbU5qNGVycUNsTlRVNTFqVWxKU1lHWm1oZ29WS2hnMFoweE1ET3JVcVFOemMzTmhYM3A2T21ReVdZbldTT3I0S3dZaUlpS2lNcEwwQWpnUkQzU3JCVlN6S2V2VkVCRVJFUkVSbFQ0VEk4RFJTdm1SbkFGRS9BTjByUVU0bCtIUFFObFNRUEcvYlFzeFlDUXF1N1VRRVJFUnZjMlNrNU5MSmJ4VVhIZnUzTUdoUTRkMEJ2RkNRME5ScjE0OW5lZG5aR1JBTHRmZGVpWWxKUVZoWVdGbzNibzFLbFdxcEhjdHRyYTJFSW1LL29ieHQ5OStnNWVYVjZrRThZNGZQNDdBd0VDWW01dWpmLy8rcnp4ZlFYZnYzc1hPblRzeGN1Ukl4TVRFWU8zYXRkaTdkeSttVFp1R2hnMGJDdU0yYjk2TW9LQWdyWE1jUG53WW8wYU5LdkphTldyVXdNS0ZDOVgyaFlTRUlDZ29DTWVPSFROb3ZWdTJiRUZJU0lqTzhiR3hzZGk0Y1NNR0RoeW9OWWdYR1JtSndNQkFOR3pZVU85citkQ2hRemh5NUFoKytlVVh0Y0NUVENaRFFFQUEyclp0aStiTm15TWlJZ0xCd2NGNmczaC8vLzAzSGp4NFVPUjllNS9EZkRFeE1iaDE2OVlyelRGNDhHQzEyK25wNmNqSXlJQkNvWUJNSm9OTUprTitmajd5OC9PUm01dUwzTnhjWkdkbkMySFBqSXdNWkdSazRQbno1M2oyN0JtZVBuMkt5Wk1ubzIzYnRnQ0FpSWlJRXEyclc3ZHVPbzk1ZW5waTFxeFpHczl0WEZ3Y3hvOGZqKysrKzA3ditZVWxKU1ZoL1BqeEdEWnNHRWFPSEtsMVRINStQcjc4OGt0NGUzdmppeSsrS0hMT2pJd01USnMyRFczYXRNSDgrZk9GL1ZPbVRFRmlZcUxCbjV1a0c0TjRSRVJFUkdVZ1Q2YXNoTmU5RmxDVklUd2lJaUlpSWlvSHF0a28veVBTeVhoZzRBZGwxNmFXYldtSmlJaW92TWpQejhmTW1UUHg3Tmt6ckY2OUdsWldWbnJIS3hRSy9QMzMzemg3OWl6T25UdUgrUGo0WW9VeUpCSUpKa3lZQUJzYkcvajcrK3V0NEZSU3ljbkpTRTFOeGVlZmY2NXp6UERodzVHVmxWWGtYRC85OUZPUlkvYnUzUXRyYSt0aXJkRVFseTVkMG5tc1JvMGFzTEN3d05hdFcrSHM3S3d6Q0ZpbFNoWFVxRkdqV05jMU56ZUhUQ1lEQURScjFneHIxNjdGNHNXTE1YbnlaS3hldlZvdDRPanE2b281YytZSXR4OC9maXpjTGhpU1NrcEtRa2hJQ0h4OWZkVXFiTm5hdnY1UzJFZU9ISUZJSk1Lbm4zNnE5WGhrWkNRcVZxeFlaRUN5V3JWcXVIWHJGbjcvL1hkTW1qUkoySC9yMWkzczJiTUh6czdPYU42OHVVRnJPbnIwS1BidjMxL2t1Q1ZMbHVnOTNyNTlleXhZc01DZ2E3NXRMbDY4aUczYnRyM1NISVdEZUZ1M2JzWGV2WHMxeG9uRllwaWFtZ29mWm1abU1EYzNoN201T1N3c0xHQnVibzdhdFd1alNaTW1rRXBmbGtaZnZIaHhpZFpWbkNDZHl1SERoMkZsWllVMmJkb1U2N3lyVjY4Q0FEcDA2S0J6VEd4c0xLUlNxZFlncWpZblQ1NkVWQ3JGaHg5K1dLeTFrT0VZeENNaUlpSXFBOWRUbE8xb0djSWpJaUlpSXFMeXBKcU44bWVoNnlsQXl6ZGZYQVVBSUNuUWx0YVNRVHdpSWlKNmovMysrKys0ZGV1V1FTRThBUEQyOWtaYVdscUpyMmRwYVludnYvOGU0OGVQeDVvMWF6Qmx5cFFTejZYTGlSTW5ZR3hzakk0ZE8rb2NFeFFVcExjaVhuSnlNaVpObW9UdnZ2c09IaDRlZXE5WDhIRkxUMC9YT3pZdkwwL25HRlU0U0dYMjdObDY1d0tBN094c3RTQmNZWDM3OXNYRWlSTUJLTytUSWJLenM2RlFLSkNZbUFoalkyT1ltSmpndSsrK1EyUmtKS3lzckpDU2tvSXFWYW9BQUV4TVRPRHE2aXFjV3pCWTZlWGxKV3hIUmtiQzNOd2Nnd1lOTW1nTnBlSFFvVU1BZ1BEd2NGU3RXaFhSMGRHSWpvNEdvQXdRTm1yVUNJbUppYmg5K3pZYU5HaUFrSkFRalRtcVZLbUN6cDA3QXdEYzNkM2g3ZTJON2R1M28yM2J0bWpkdWpVQVpXZ0pBQndkSFhINzltMDhmZm9VQUhENzltMk4rZXJWcXdleFdJeUpFeWZDMjlzYnc0WU4wNmlPNXVucGlhKysrZ3FEQnc5R1VGQVFObS9lak45Ly8xMGp0RHB0MmpUWTJMejdmMEFxU1hVMWZkVVlBV1U0VnZYYU5UWTJWZ3VxOXVuVEIvMzY5Y05YWDMxbDBMV0dEeCtPRVNOR0dEUjI0OGFOSlFvWFptUms0T2pSbzZoVnE1YmV4Nk5TcFVybzBLRURKQklKSGo5K0RBQTRkKzRjYkcxdFlXcHFpdmo0ZUdGc3RXclZrSktTQWdDNGNPRUNBTURhMmhxSmlZbHFjem81T2NIRVJQMkgzdERRVUZTb1VFR29ERmlVUjQ4ZVllblNwWmcwYVJLcVY2OXUwRG5sSFlONFJFUkVSR1VnL2puUXVXWlpyNEtJaUlpSWlPak5hMUFKT0pWUWRrRThWc1FqSWlLaThpQW1KZ2I3OSsvSGdBRURVTGR1WFlQT3NiYTJScDgrZmRDcFV5ZE1uandaT1RrNXhiNXU3ZHExMGE5ZlA0U0VoS0I3OSs1d2QzY3Y4cHk0dURnaFJBVW9XM3NDd0s1ZHU5VEdEUjQ4R0dGaFlaREpaRHBEWDQwYk44Ynk1Y3NCS0N1VCtmdjc2N3l1cm9wNDA2ZFBSOCtlUFRYMkZ4VTBPM3IwS0k0ZVBhcjFXTUhRbkVxdlhyMHdmUGh3dlhQcTR1UGpvM2Jia0phVUJXbHJMUnNVRkFSN2UzdnMzTGtUZ1BKNThmVDAxSHErUXFFUXFnNysrKysvY0hKeVFtWm1wdG9ZVlNYQnExZXZDbTFLYjl5NEFVQlozVXpsODg4L3gxOS8vYVgxT3ZmdTNRTUE0YmdxckxSMDZWSmhUR1ptcHRydC92MzdvMUdqUmdnTkRRV2dmRDJwWGxNRnRXN2RXZ2ppQWNDSUVTTnc0Y0lGSER4NEVLMWJ0MFplWGg1T25EZ0JBSmc3ZDY3YXVRV3I1cWxzMjdZTmxTdFgxbm8vdEZGVkg3U3lzb0tUazVPd1h5S1I0Tm16WjJvaFNIcEpYNFhLL1B4OHRhcDNiMEphV3BwYUJjNm5UNThLZ1RnWEZ4ZnMyYk1IT1RrNXVIMzd0dFlBcDByejVzM1JvVU1IWEx0MlRXZ1pLNWZMSVJLSjRPdnJxeloyK2ZMbEdxL0J3dTh2Z0RLTVhhZE9IZUgyNWN1WGNmZnVYZmo0K0VBc0xqb3VscE9UZy9uejUrUGV2WHU0ZGVzV2czZ0dZaENQaUlpSXFBeTh5QVhzTGNwNkZVUkVSRVJFUkcrZXZZWHlaNkt5SWlrWXhPTnZ5SW1JaU9nOXRYSGpScGlZbUdEbzBLRUduN05odzRaU3ViYTN0emYyNzkrUHdNQkFyRml4b3NqeE4yN2NRRUJBZ01iK3d2dGNYRnp3NzcvL29rdVhMa0xGTWtCWkVTb3lNaEtUSjArR282T2p4anpCd2NGcXQ1T1RrekZseWhUTW1qVkxvOTNva0NGRDlLN1YzZDBkWGJ0MlZkdVhrNU9EZGV2V3djUERRMnVsUGwyUGdhV2xwVkI5TGlNakEydldyRUdEQmczUXYzOS9ZY3lEQncrd2NPRkNEQmd3QUQxNjlOQVpubEVGZDRvU0h4K1BUWnMyWWRhc1dXb1YrbFFLVm1aemRYVlZhNDM2K1BGalRKOCtYVmhYNFRCZndYVURMNnVocVVLaHF2c0pRQzE0OS9ubm4yUDE2dFY2MTYwNjd1Ym1KclRwOVBMeXdwZGZmcWsyVGhXV3pNek14TUdEQjlHcFV5ZXRWUVUvL2ZSVGpVcGhZckVZOCtiTlE4V0tGWVgxcDZlblk5YXNXV2pVcUJFQVpUajB3SUVEK1BQUFB6WG1WSjFYVU1GUVZtR3E4TjJqUjQvVWduaDM3OTZGUXFFd09FRDd0anR3NElEQll3MXRyNm9ySUFvb0srWnBhMkVMQUwxNzk4YlVxVk9GMjBGQlFYcXI3K2x5OSs1ZE9Eczd3OExDQWdFQkFRZ0xDeE9PclYrL0h1dlhyd2NBN05peEF5RWhJUmc4ZUxEZUtuMWp4NDRWWG8vdDJyWERrU05IRUJrWmlZVUxGMkxEaGcxd2NYSFJPT2ZZc1dPUXlXVG8xNjhmK3ZidGk3Rmp4eGE1N3UzYnR3TlFCb09MSXBQSjhNTVBQK0Rldlh2bzM3Ky8xbkF5YWNkZk14QVJFUkdWQWFrY01ERXE2MVVRRVJFUkVSRzllU1pHUUw3dVRtR3ZYY0dLZUd4TlMwUkVSTytqaElRRVhMdDJEZDI2ZFVPRkNoWGUrUFh0N096UXFWTW5oSVdGNGU3ZHUwVUdpZ1lNR0lBQkF3WUl0Ly80NHc4RUJ3ZHJ0SEZVVllDcVhMbXlXaWdrTGk0T1ptWm1hdTFTQzYrbm9CY3ZYZ0JRQnVFS0h5dEt6Wm8xTmE2VG1KaUlkZXZXb1huejVsclhvQzJJRnhJU0FqTXpNOGpsY2h3NmRBaUJnWUhJeXNvU2dvUlNxUlJpc1JnU2lRUVdGaGI0OWRkZkVSUVVCRzl2Yi9UdTNWdmpzVkdGMDRwU3VYSmxiTnEwQ2U3dTdxaFVxWkxlc1NZbUpxaFdUWDhaNjhJaFIrQmwwRkhGeDhjSFBqNCtVQ2dVR0RKa0NKNDlleVpVM1ZQUjFySnoxYXBWUW9CUDIzRVRFeE9kejkvT25UdVJrNU9EWWNPR3dkallXT080VENiVEdtcFUzZCs4dkR4czI3WU56czdPNk42OXU5RCtWTldxdUtqSFJhVmdLS3N3WjJkbkdCc2JJeUVoQWMyYU5SUDIzN2x6QnlLUlNLaVk5NjR6Skl5ck1tN2NPSVBHelpvMVMrditKVXVXb0dYTGx2and3dysxSGkvOHZIWHExQW1kT25VeTZKb25UNTdFbVRObkFDaWYxOWpZV096ZXZSdXpaczNDckZtemtKaVlpRkdqUnFtMUkvN2hoeDlnYW1xS1ljT0dBUUF1WHJ5SVpzMmFhYlFpbGtxbEdzSFE4UEJ3MUt0WEQxWldWdkQwOU5Sb2N3d0E5Ky9mUjA1T0RqNzQ0SU1pMTMvdTNEbGN1M1lOQUdCdmI2OTNyRlFxeFU4Ly9ZUkxseTZoUzVjdUJqOHZwTVFnSGhFUkVSRVJFUkVSRVJHVkc1SUNuWXJZbXBhSWlJamVCTGtDeU1nRmNtUkFyaFRJKzkrLytYS2d1aTFReWJKMHIzZnExQ2tBUVB2MjdVdDM0bUpvMzc0OXdzTENjT2JNbVZLcDdIWDA2Rkhjdm4wYllyRVlLU2twYXNjZVBYcWtOeGoxMFVjZmFkM3Y1K2YzeXVzQ0lGUThjM1oyTnZnY0d4c2JuRHg1RWtGQlFVaE1URVRUcGsweGNlSkUxS3BWQzJGaFlmamxsMS9nNmVtSmFkT21ZZm55NWJoMDZaSlFZWERYcmwzNDhzc3YwYlZyVnlFZ0JpZ3JqK2tLUFUyZVBCbGVYbDVDVzgrc3JDd2hpSmVWbFlXZmYvNFozdDdlYW9FZWZhMXBWUndjSEFBb0s1UUZCZ2JDeGNWRnJVMW5RYmR1M2NLelo4OEFLQ3ZqV1Z0YnE2Mi9vS1NrSkJ3OGVCQm1abWJJelMxZU9lMzgvSHljUFhzVzNicDEwL25hazhsa1F2RHA2TkdqU0U5UEY0NE5IandZNmVucGNIVjFSWmN1WFhTdTBSQ0Z3MU1GSDA4VEV4TzR1TGdnTGk1Tzdad2JOMjZnVnExYVF1anZYYWN0UktuUDVzMmJpeHhUT0pDbXNtVEpFcmk0dU9nOFhsaU5HalhRclZzM2c4YWFtNXZEM3Q0ZUNvVUNkKy9lUlkwYU5XQms5TExpUmxSVWxOcjQ1T1JrUkVWRlljS0VDYkMydGtaY1hCem16Sm1EMGFOSHc5dmJXMjFzZm42K1dqZ3ZQVDBkRnk1YzBGcmxUcUZRNE1HREJ3Q0FzMmZQQWdCc2JXMTFWbDUwY1hHQlZDckZ1blhyRExxZnVibTUrUEhISDNIKy9IbTBiZHNXczJiTmVxWFBnZktJUVR3aUlpSWlJaUlpSWlJaUtqZlVLdUx4TitSRVJFVDBHdVJLZ1llWndPTXNJQ1VMU00xU2RrblI1bUlTNE4wRXNEVXJ2ZXZmdkhrVGdPRnRIbDhIMWJWVmEzbFZXN1pzUWQyNmRWR3ZYajFjdlhwVjdWaGNYQnpjM053MHptbmJ0aTNXckZranRIOVZTVTVPeHFSSmsvRGRkOS9CdzhORDdWaEtTb3BhbTFCRHFOYWpxMjJzTnV2WHIwZElTQWlxVnEyS3VYUG5vblBuemdDQTBOQlFyRmpiMVNmMEFBQWdBRWxFUVZTeEFpNHVMamh5NUFncVZLaUEwYU5IbzFXclZtalpzaVhDd3NJUUdCaUlOV3ZXd01QREE3YTJ0aHB6cTlySHF2ajcrd3ZicWdxSno1NDlRODJhTlFFQWtaR1JPSGZ1SEhyMTZpV01jM056dzMvKzh4KzFGc0RaMmRrNGMrYU1XdmlvT0k0Y09TSnNmLzMxMTZoUm93Ym16SmtEUzB2TkpPcktsU3RoWldXRkRoMDY0T0RCZzhXNmpvbUpDZGF2WDQrSER4L0N6ODhQdnI2K2FpRkpoVUlCaFVJaEJQRjI3ZHFGK1BoNDRmamd3WU54L2ZwMWRPL2VIUURVMm80bUpDUm83Q3VvWVBVOFEzend3UWVJam80V2JrdWxVbHkvZmgxOSt2UXhlSTUzZ1VLaGdGeXV2eXk2dHNxRit0eStmVnZyL21mUG5tazlwbW92ckdKbFpZVXJWNjVnMEtCQlFrQlZuM2J0MnFGRml4Yll2WHMzWHJ4NGdaWXRXNm9kajRpSUFLQnNDeDRYRndkZlgxOXMyclJKQ0t0dTM3NGRkbloyV3R2QzV1Zm5xMVhFTzN6NE1BQmw0RkFtazJtTUxkd1d1bUM3M2NLT0hUdUd6WnMzSXlrcENaYVdscEJJSkhydjU5U3BVeEViR3d0UFQwOTgrKzIzeFg1ZWlFRThJaUlpSWlJaUlpSWlJaXBISkFXQ2VLeUlSMFJFUktVcEpSTzRsUXJjZndiSUZHVzNqc1RFUkppYm02Tnk1Y3BsdG9hS0ZTdkN3c0lDU1VsSnBUTGZoQWtUNE9qb2lPdlhyK1BRb1VOSVMwdURnNE1EVWxKUzhQVHBVNDJRVFdwcUtuSnljbUJoWVNHMG9sWEp5TWdBQUVna0VvMWpGaFlXU0U5UGg0Mk5qVUdCcXN6TVRCdy9maHhHUmtiNDRZY2Y4TzIzM3hwVWpXdm8wS0dvWHIwNmV2WHFCYkZZREtsVWlvQ0FBT3pkdXhjOWV2VEE5T25Uc1dmUEhxeGZ2eDUvLy8wM3BrK2ZEa2RIUjN6NDRZZm8yTEVqRWhNVHRZYndBS2kxN1FYVWczaVdscGF3dExSRWFtcXFzTyt2di82Q2s1TVQyclZyQjBENStxbFlzU0lxVnF5bzhkaDgrT0dIUWpVdUZZVkMrV0xYOTNpOWVQRUNFUkVSYU55NE1XSmlZdkNmLy93SGl4WXR3cVJKazdCbzBTSzFzT1Rldlh0eDVjb1ZUSjA2RmYvKys2L2VPUXNHNkFxdjFkcmFHamR2M29TZm54OVdyVm9sQlA2a1VtV0piRlh3U2RVNmR2UG16UWdLQ2dLZ3JLeW1qNjdqblRwMVVxdHNKcFZLa1plWHAzT2VaczJhNGVEQmcwaEtTb0t6c3pPdVhic0dpVVNDTm0zYTZMMyt1K2JzMmJPWVAzKyszakdHVk00ckdBSlZ0YW91N01TSkV6aHg0a1NSODN0NWVTRTRPQmo5Ky9jdjhycUZ1Ymk0cUFYcTR1UGo4YzgvL3dBQTNOM2RFUm9haXFTa0pNeVpNd2VBc29YczZkT25NWDc4ZU55K2ZSczVPVGxxN2FUejh2S0UxNk5NSnNOZmYvMEZOemMzNU9YbENkVWFNekl5aE0vYlk4ZU9JVDA5SFVPR0RNSElrU014Wk1nUW5XdTlmZnMyZ29PRDRlYm1oa3FWS2lFOFBGenJPRlhnTHk0dURpTkdqSUNQanc4cjRaVVFnM2hFUkVSRVJFUkVSRVJFVkc0VURPSlpNb2hIUkVSRXBTRHBCWER1QVpDV3JYdU1yUmxnYlFxWUdxdC8xS3BRdXRYd0FPRDU4K2V3dDdjdjNVbEx3TmJXVm1oRldwU3RXN2RpMDZaTmF2c0t0dkZjczJZTlhGMWRoV0RJMmJObjRlWGxoZE9uVHdNQW1qZHZybmF1djcrL1J1Vzh3blMxY1FXQS9mdjN3OExDb3NoMXIxeTVFcG1abWZqKysrOXg3dHc1TEZteUJBOGVQTUFYWDN5aDl6eGJXMXQ4L1BISEFJQzdkKy9pMTE5L3hmMzc5ekZpeEFnTUh6NGNnTEl5Vy9YcTFmSExMNzlnOU9qUkdEWnNHQVlNR0FCemMzUFVxMWV2eUxYcDR1VGtKTFN4dkh6NU11N2R1NGVwVTZjS0lhZkMxYmEwVVlYWEFBZ1Z0c3pNZEwrUWc0T0RZV3RyaStiTm15TW1KZ1lkT25UQWdnVUw0T2ZuaDIrLy9SWi8vUEVIek0zTkVSTVRnNENBQUxSbzBRSWZmZlFSQWdJQ2RNNFpGaGFtc3pJZEFEZzZPbUxHakJtWU8zY3UvUDM5TVcvZVBBQXZnM2dGQTNPRkZRNXREUm8wQ04yN2Q4ZlhYMzhOUVBuYUhENThPRWFNR0tGekRnRDQ5ZGRmOGV1dnYrbzgzcXBWSzRqRllrUkVSTURIeHdmaDRlRndjSENBdTd1N01HYlZxbFY2ci9HMm1UaHhvczVqbzBhTkVxb3lxbHk1Y2tWcmNLNnd3bFhqQUdXWWJzQ0FBWHJQMjdObkR3NGNPS0N4Zjh5WU1lallzU09TazVPUm01c0xZMlBqSXF1L2lVUWlPRGc0b0duVHBtcGpkK3pZZ1hidDJpRWlJZ0l0V3JSQW56NTlNSHYyYk96YnR3L2UzdDRJQ0FpQXE2c3J2THk4OE9lZmYrTGd3WU53ZDNjWEt2RkpwVkxoOVppZW5vN1UxRlNrcHFaaTJMQmh3alhXckZtRE5XdldBRkMrUHNQRHd5R1h5NFhLamJxY1BYc1c1dWJtK1BiYmI3VzIvWDMrL0RtV0xWdUc1T1JrQU1DUFAvNm9WZ21UaW85QlBDSWlJaUlpSWlJaUlpSXFGNlJ5SU85L25YMk1SSUE1ZjBOT1JFUkVyeUJQQnB4L0FOeDVvbm1zdXEzeW81S2w4c1AwRFhiM3k4L1BMMWFiMU5mRjJOaFlDRDBaYXZMa3lXcTNFeElTc0cvZlB1RjJ6Wm8xVWJWcVZZU0hoOFBMeXd2SGp4OUg5ZXJWNGVycXFuYmVMNy84b3ZNYWlZbUpHRFZxRkJZdVhJaTJiZHVxSFFzTEN5dXlHaG9BeU9WeXJGbXpCaEVSRWVqV3JSdTZkT21DenAwN3c4cktDbHUyYkVGS1NrcVJiUjNUMDlPeGVmTm1oSWFHd3NiR0Jvc1hMOVpvZDltdVhUc0VCQVJnK2ZMbENBd014TzdkdS9ISko1L2dvNDgrMG1pNXE2S3JaYWVLaTRzTDd0MjdCNFZDZ2NEQVFEZzdPNnRWMFR0MjdCaHljM1B4NHNVTFZLNWNXWGk4Q29iVFZFRStRTm5xVnlRU2FRU3NDaDcvNjYrLzhNVVhYeUE3KzJWYXRWV3JWdmpoaHgvZzRPQUFjM056UEhqd0FQUG16WU90clMxbXpKaFJaRFd1enAwN2ExUXptekpsaXRydHRtM2JvbS9mdnRpL2Z6LzI3ZHVIZnYzNklUOWYrVDl6Q29lNmRGRW9GTWpLeW9LNXVibk9NWEs1WEd2TDNuSGp4cWxWUHZQeDhWRTdibTF0alRadDJ1RGd3WVBvM2JzM1RwNDhpUUVEQnFqZDkvMzc5eHUwenJlRnZpQmVseTVkVUsxYU5iVjkyZG5aQmdYeEpCS0pSaHRqVzF0YnVMaTRDTGNuVEppQVRwMDZxVldJMDFVNUVnQWFObXlJQmcwYW9HZlBuaGd5WkFqR2pCbWpkWnlucHljR0RSb0VYMTlmaldQMzd0MURlSGc0ZnY3NVo2RTliZVBHamJGMjdWcFVxMVlOWjgrZXhaVXJWN0IwNlZJWUd4dkQyOXNiQnc4ZXhKOS8vb254NDhjRFVMNW5xNEo0OXZiMmFzLzU4K2ZQTVdMRUNFeWRPaFZkdTNZVjl0KzlleGNLaFVJdHJGZllzV1BINE9YbGhYcjE2bWs4N2dxRkFvY1BIOGFHRFJ2dzRzVUxvVEluUTNpdnJ1eS8raElSRVJFUkVSRVJFUkVSdlFHc2hrZEVSRVNsSlMwYk9IUVh5Q3JRZGRMYUZHaFVDYWhYVWJsZFZpd3NMSkNUazFOMkMvaWY3T3hzamVCTVVieTh2TlJ1WDdwMFNTMklCd0FmZmZRUk5tN2NpRTJiTnVIdTNic1lPM2FzMnZHQ2xmVDBtVHQzcnM1anFyYVRLMWV1MUdoN201S1NnbDkvL1JYUjBkRm8zcnc1cGsyYkJrQlpMV3ZpeElrd05UVkZTRWdJTWpJeTRPZm5wekYzV2xvYTl1elpnLzM3OXlNN094c09EZzRZUG53NEpCSUpJaU1qdGE2blY2OWVzTFcxUlZoWUdMWnMyWUt0VzdlaWZ2MzZtREpsQ3VyVXFhTTJWbGZMVHBXNmRlc2lPRGdZQnc0Y1FHeHNMQll0V3FRUkdEeDE2aFIrL2ZWWEhENThXTzljZ0xLaW1aMmRIZVJ5dWRiakFRRUJzTEN3Z0plWEYzYnQycVYyckZXclZnQ0FCdzhlWU1hTUdjakp5Y0hQUC8rczBSWlhtNG9WSzZKSmt5WkZqaHN6Wmd3dVhMaUFJMGVPb0cvZnZrS3JXSDBWOFFxS2pZMkZWQ3JWQ0RJVkZCZ1lpT1RrWkkzbjI4N09UbWRnVXFWZnYzNllQbjA2cGsrZkRybGNqazgvL1ZUdHVDRXRXOHVEOVBSMDJOblo2UjF6Nzk0OU5HM2F0Rmp6cWxxeUZsVU5UNWNkTzNhZ2J0MjZHbFU1bloyZDhlelpNNnhhdFFwOSt2UVJYcXVtcHFibzE2OGZ0bXpaZ2s4Ly9SUlZxMWFGVENZVGdxRWlrVWl0R3FjcXZHcHFhcXEyZi9UbzBmRDI5dFpZVDJ4c0xINysrV2U0dWJrQkFLcFVxYUx4R3N6SXlNQzMzMzZMZi83NUI4N096cGczYng2V0xWdW1GckNsa21NUWo0aUlpSWlJaUlpSWlJaktCUWJ4aUlpSXFEUThsUUNoY1VETy80cTlpVVNBV3hYQW95b2cxaXlLOWNhcHFwaEpwZEl5cTR5WG41K1A1OCtmbzFhdFdxVSt0NWVYRjRLRGc3RjE2MWJZMk5ob2hQY0NBd1AxbnYvdzRVUE1tVE1Ia3lkUFZtc0JDZ0RuenAzRCt2WHJzWGJ0V3BpYm0yc05zUHpuUC85QlptWW0rdlRwZzRrVEoybzh4cjYrdnBESlpOaTNieCt1WDcrdWNmMjFhOWZpNU1tVGFOU29FY3pOelhIMTZsVzliWElMbXpkdkh2YnUzWXNYTDE1b1ZBSUVnRC8vL0ZQdDl2ZmZmeSswd0FTQUprMmFZTU9HRFZpN2RpMjZkdTBxVk1ES3pzNkdpWWtKeEdJeG5qMTdCZ2NIQjdWNVZBSEhldlhxWWZYcTFRZ09Ea1oyZGpiKyt1c3ZTQ1FTK1ByNll1Yk1tV2pRb0FHQ2c0T0Y4K3JXcll1V0xWdnFiUFY3NTg0ZCtQbjVJU01qQS9QbXpVUGp4bzBOZml3TVlXRmhnVVdMRnNISnlRbEdSa2JJemMwRm9MK1Zya3B1Ymk3V3JsMExNek16dEd2WFR1ZTRKMCtlNE5HalJ3YXRKeTB0RGVmUG44ZUxGeS9RczJkUE5HdldETTJhTlVOMGREU0dEQmxpVUFqeFhSVVRFNlB4T0QxNDhNQ2djeDg5ZW9UcTFhdnJQSjZYbHdlcFZGcGtTK21qUjQrcTNWYUZsdi85OTErTll3VWxKQ1JvSE8vV3JSdWFOMit1OFI2azR1L3ZqeWRQbmlBOFBCekhqeDlIWGw0ZUZBcUZjUHlQUC83QWpCa3pBR2krSG1VeUdSNC9mb3k0dURnQXdPSERoeEVXRm9ZSER4NWcxS2hSYU5teUpheXRyZFVDcFdscGFkaXdZUU9xVkttaU5RU3NZbU5qZzNyMTZxRkhqeDRZTUdCQWtkVWg0K0xpY1B6NGNYaDVlYWxWSUNUdEdNUWpJaUlpSWlJaUlpSWlvbktCUVR3aUlpSjZWV25ad0lGWUlQZC83ZTZ0VFlGZWRZQ0t4U3Y4OWxyVnJsMGJDUWtKaUkrUFI5MjZkY3RrRGFyV3A2L2orcmEydG1qVXFCRXVYNzZNVnExYWFWVGRjM0Z4UVVwS2lsRDVyQ1NxVjYrdU5kQmpZMk9EY2VQR3dkcmFHdTNidDlkNS9yaHg0OUNwVXlldDFibDhmWDNScDA4ZnRHalJBbXZYcnNYVnExY1JFaEpTNUpvMmJkcUVBd2NPb0dQSGp1allzU1B5OC9QVnFuaTFhdFVLOCtmUDE2amNWamlZNk9Ua0pGVGRLbGc5THlvcUNzdVhMOGZ5NWNzUkh4K1A5UFIwdFFwWnFubE1UVTFoWkdRRU16TXp6SjgvSHpLWkRCczNia1JRVUJDKytlWWJmUDc1NTJvdFdBY01HS0F6SEhYbzBDR3NYcjBhSXBFSTgrZlBSNXMyYllwOEhFcWlaczJhd3JZcWVGVlVFQzh1TGc3TGxpMURYRndjcGs2ZHFsYU56Y3pNRE1uSnlVTGIybHUzYnFtRk9pVVNDUURneG8wYmVQRGdBUklURTVHUWtBQUFDQWtKUVVoSUNCbzNib3llUFh2aTJiTm5TRXBLQWdEY3YzOGZDb1dpeUxhODd5cDlMYVAxeWMzTlJYSnlzdDdQT1ZXZ3IzQ0F0REIvZjMrdCswK2ZQbzNUcDAvclBPL1NwVXU0ZE9tUzJyNDJiZHJnbzQ4KzB0cVdHRkJXNzdTMXRVV05HalZnYjI4UEJ3Y0gyTm5ad2RiV0ZzZU9IY1BKa3llUm5wNE80T1hyOGZEaHc5aTZkU3RTVTFPRmFuMkFzaFZ0elpvMTRlYm1ocnAxNjhMZjN4K0ppWW1ZTVdNR0dqWnNDS2xVaWg5KytBRlpXVmxZc1dLRjNwYThBREI5K25TOXh3dDY5T2dSOXV6WmcrclZxek9JWndBRzhZaUlpSWlJaUlpSWlJaW9YQ2dZeExOaUVJK0lpSWlLU1NvSGp0OS9HY0t6TlFPODZwZHRHMXB0UER3OEVCRVJnYXRYcnhZckNMZHExU3BoV3lxVmF1d0RnSWtUSnhvMDE5V3JWd0VBTFZxME1QajZodHEwYVJNdVg3NE1TMHRMaEllSG8zSGp4a0lyV1pVRkN4WUlsYVIwS1U0VnVvSjY5dXhaNUJpUlNLU3pSV2JseXBWUnVYSmx0WDFGdGR3RW9GRzFxdkR0Z2kwb256eDVJb1F4VlI5dDJyVEJnQUVETUcvZVBDZ1VDbVJtWmlJMU5SVTJOallBbEpVQ1g3eDRBUWNIQjF5N2RnMXl1UngrZm41Q1dFOFZ3TW5PenNhQkF3ZXdkZXRXNU9UazRLZWZmb0tqb3lPKy9mWmJOR3ZXRE11V0xVTjBkRFMrLy81N09EZzQ2R3hQbkptWmlSMDdkc0RhMmhvTEZpeEF3NFlOaTN3TVNrTm1aaVlBd056Y1hOZ25sVXB4NjlZdEFFQldWaGIyNzkrUGpSczN3c0xDQWpObXpOQm9kOXkzYjEvczJyVUxZV0ZoQUlBS0ZTcWdmLy8rQUlDcFU2Zml4bzBiQUlEUTBGQlVyRmdScnE2dThQRHdRSHg4UEFZTUdJQ2hRNGVpUW9VS2tFZ2s4UFB6UTNwNk9nWU9ISWpkdTNjaklDQUF2cjYrci8xeEtBdisvdjV3ZEhRczluazNiOTZFUXFGUWU0MTA3ZG9WdFd2WEZtNkhob1lDQU5hc1dZTWJOMjZnZi8vK2FOaXdJV3JYcm8ydVhic0s0d3EzK3QyN2R5L1dybDJydFEyMWlxZW5Kd1lOR2xUczU2Vno1ODdvM0xtejFtT0RCZzNDc0dIRDhQVHBVd0F2ZzNoV1ZsWndkblpHaHc0ZFVLTkdEZGpaMldIKy9QbVlNR0VDZXZUb0laemZzMmRQTEZ1MkROOTg4dzJHRGgyS3AwK2Y0dGF0VzFpd1lJSFdTcG12NHVIRGh3Q1VJVjRxR29ONFJFUkVSRVJFUkVSRVJGUXVaQldzaVBlVy9jR2NpSWlJM243bkVvSG55bUphc0RRQitqWjRPNnZzZHV6WUVhdFhyMFpFUkFRR0R4NXM4SG43OSs4dmNwK2hRYndUSjA3QTB0SlNienRQYlFvSG5ncVN5K1ZZdDI0ZDl1elpBdzhQRDh5WU1RUFRwazNEcWxXcjhQanhZNHdjT1ZLb0VMZDI3VnFkOHlRbUptTFVxRkZZdUhBaDJyWnRxM1lzTEN3TVM1WXNLZGFhOWNuT3pnWUFuUld6U3NQVHAwOXg4T0JCSkNVbENkWFhWQlhaQUdXRnNCbzFhc0RXMWhZelo4NUViR3dzeG93Wmc2Q2dJQ3hac2dUTGx5K0hwYVVsRWhJUzRPVGtoRHQzN2lBbEpRVlRwMDdGOXUzYk1YZnVYTFhyblQ5L0hpdFhya1R6NXMweFpjb1V0WEJPang0OVVLdFdMZnowMDA5Q3FFOFhhMnRyK1B2N1F5d1c2eHozOE9GRHRhcC9CZTNkdXhkNzkrNHR6a01GQUVKQVUxVXhMQzh2RHdzV0xNRDE2OWRSb1VJRnpKOC9IMU9uVGdVQTlPN2RHeFVxVk5DWTQ2dXZ2c0tnUVlPUWxaVUZZMk5qT0RvNkNpMktlL1RvZ1M1ZHVxQjI3ZHFvVmF1V1dsdmczYnQzbzFLbFNxaFFvUUpldkhpQnVYUG40czZkTzBMWVR5S1JJQ1FrQkNLUkNHUEhqbjF2S3VPMWFORUNnWUdCcUZxMWFvbmFaWjg4ZVJMR3hzWm8zcnk1c0cvT25Ea0FsTlVITjIvZWpQMzc5Nk5Qbno2b1ZxMGE5dTNiaC9Ed2NEUm8wQUFEQnc3RXJGbXp0TTc3K1BGajdOaXhBMVdyVmtXREJnMUtkdWRLeU1yS0NvQXlOQXU4ZkQxMjZ0UUpuVHAxRXNhbHBhVnBQYjlEaHc3NDRJTVBzSFRwVW16WnNnVUEwTDkvLzJLLzU2cW8zcU95c3JLRXRhbmN1WE1IZ0hwbFNkS05RVHdpSWlJaUlpSWlJaUlpS2hja0JicVRzU0llRVJFUkZjZWpUT0QyazVlM3U3aStuU0U4UUJudytQampqN0Y3OTI1Y3YzNGRibTV1QnAxWHVGSlVTVjI5ZWhYMzc5L0haNTk5cHJNYW1pNjYyaVdhbXBwaTl1elp1SHo1TWxxM2JnMC9QeitZbVpuaDExOS94Y3laTXhFY0hJd3JWNjVnL1BqeGFOeTRzY2I1OGZIeHNMQ3dnRmdzeHRtelp3R29WMFJUYWRteUpaWXRXNmIxbUNFeU1qS3dkT2xTMk5qWXdNTENBbmZ2M2dVQW9WS2RMZ2NPSENoeTduLysrVWZyZnJGWWpLQ2dJSmlhbXFKV3JWcm8wcVVMNnRTcGcxcTFhc0hWMVJXMnRyWklURXpFdkhuemtKaVlpUEhqeDZOZnYzNnd0TFRFeXBVck1YbnlaQXdlUEJnWExseEFpeFl0OFB2dnY4UFMwaExkdTNkSHk1WXRzWERoUXR5K2ZSdSt2cjVvMGFJRkhCMGRNV3pZTU5TcVZRdjM3dDNEdlh2M0lKZkxJWlBKSUpWS2taK2ZqOTY5ZStQOCtmT29WS21TV2hDdHNNTFYwV2JPbklubno1L0QzTndjNmVucFNFcEswbG5Wc1hIanhocEJ5ZzBiTnFqZDNyVnJGMUpUVTFHMWFsWFkyTmdnTlRVVndjSEJFSXZGUXZCcTNyeDV1SHo1TXZ6OC9HQnZiNC9aczJkajNMaHhhTmV1SFk0Y09RSnJhMnNZR1JuQjJOaFlDQ3RKcFZKSXBWTGhQcXUyKy9Ycmg0OC8vbGovRXdsbG05RWZmdmdCRHg4K3hGZGZmU1VFVUNkTm1vVEhqeDlqMTY1ZFNFaEl3TlNwVTFHeFlzVWk1M3ZiV1ZoWTZHeHArdno1Y3lnVUNsaGJXME1rRXVIZXZYdHFZYjNVMUZTRWhZV2hWYXRXUXZYRzNOeGMzTHg1RTJmUG5rVjRlRGd5TXpQeHlTZWZZTUtFQ1RBeU1zTEFnUU54N05neEJBY0hZL0hpeGZqamp6OHdjT0JBOU83ZEd4WVdGcERMNVlpSWlNRHZ2LytPbkp3YytQbjV2ZGF3ckVwY1hCeHNiR3hnYTJzTEN3c0xQSC8rSEx0MjdRSUF0ZXAraHJLM3Q4ZkNoUXR4NE1BQi9QYmJid2dORFVYMTZ0VTFLb1Fhb2xhdFdraElTTURjdVhQUm9rVUxJUVNhbkp5TTA2ZFB3OFhGcFVUVkRNc2pCdkdJaUlpSWlJaUlpSWlJcUZ3bzJKcjJiZjNET1JFUkViMmRMaVcvM0c1VUNYQ3hMYnUxR01MSHh3Zmg0ZUZZdjM0OVZxNWMrY1lxYThubGNxeGZ2eDRPRGc0WU9uU293ZWM1T2pxaWNlUEdXdHUrUG4zNkZMNit2a2hQVDBmLy92M2g2K3NyVkVsemNIREFpaFVyOE1zdnYrRE1tVE1JREF6RWYvLzdYNDA1RmkxYWhQajRlT0YybFNwVnRMWkN0Yk96TTZoTnJDNDJOamFJam80VzJwOGFHUm5CdzhNRHZYdjMxbnRlU2R2a0FzbzFiOXEwQ1U1T1RsckRSSm1abVpneVpRcXlzckl3ZmZwMDRUSCs1Sk5Qa0phV2hxMWJ0OExmM3grQXN0MWxZR0FnK3ZUcEF6TXpNMVN1WEJrclZxd1FBazluenB4Qldsb2Fjbk56aTF4WDVjcVZNV1RJa0dMZEZ5c3JLMXk5ZWhVS2hRSWlrUWl1cnE2WVBIbXkxckgxNjllSHQ3ZTMycjdDUWJ6YzNGeU5xbmxtWm1hWU1HRUM3TzN0aFhXT0dUTUdIVHQyQkFDc1c3Y08yN2R2eDhXTEYzSDgrSEdEMTE2dFdqVU1HemFzeUhFWEwxN0VoZzBiSUpmTGhWQ2tpbGdzeG9JRkN6Qi8vbnhjdkhnUjRlSGh4YXBxK1M0NmZ2dzQxcTFicDdhdmRldld3dmJSbzBlUmw1Y0hiMjl2SkNjblk4R0NCVWhJU0lCTUpvTllMRWJyMXEweFpNZ1FmUERCQjhJNVlyRVl2WHYzUnE5ZXZSQVJFWUV0VzdiZ3Q5OStRMWhZR0taTm00WTVjK1lnTlRVVmRldld4ZlRwMDBzVWdpdUpEUnMyNFBMbHl4cjdPM2Z1akdyVnFwVjRYaTh2THpSczJCQUxGeTdFcWxXcllHTmpnMjdkdWhWcmpyRmp4K0w1OCtlNGVmT20wRm9aVUQ2V0RSczJ4RGZmZkZQaTlaVTNJb1ZDb1NqclJSQVJFUkdWTndHWGdhODh5bm9WUkVSRVJFUkVaYU9zZmliYUdmT3luZHlnRHdBSGl6ZS9CaUlpSW5yM0pHY0FCMktWMjhZaVlHalRkeVBVZi9ueVpjeWVQUnVqUjQvR1o1OTk5a2F1dVgzN2RtemN1QkUvL2ZRVFBEeEs3eHUra0pBUU9Eczc2MjI3ZVBUb1ViaTV1YW0xU2xXSmpvN0dreWRQSUpmTFlXNXVqaFl0V3VpdDFLYk52WHYzWUdkbmgwcVZLaGswWGk2WFF5UVM2UTFCSGpwMENPZlBuOGVDQlF1S25LODRZd3VMaW9xQ3BhV2xXbGhKSlQ0K0hsZXZYb1dycXl1YU4yK09tSmdZdUxpNENLMHl0Y25QejBkT1RnN3k4L01oazhtZ2lwMFlHUm5CeU1nSVlyRVlabVptTURNelV6dHY4K2JOQ0FvS2V1WHFpNWN1WFlLVGs1TkdsYlhrNUdSWVdWa0pZVXFKUklMSGp4OGpOemNYVXFrVVlyRVlMaTR1YXBVYXRiWGlWTW5MeTBOT1RnNWtNaGxrTWhua2NybmEvVlJWeVRNeU1vS0ppUWxNVFUzMXJ0dkh4d2ZlM3Q2SWk0dEQrL2J0MGFaTkc2M2paRElaRGg4K2JGQjF2YmZSeFlzWEVSVVZoYSsvL3JySXNZOGVQY0xGaXhlUmw1Y0htVXlHQ2hVcW9FdVhMa0pWU3BsTWhxTkhqd3BoMWsyYk5pRXpNeE5ObWpTQmg0ZUhVQ1ZQSDdsY2p1UEhqOFBKeVFsdWJtN1l0bTBiWEYxZDBhNWRPNE5DeXY3Ky9talZxaFc2ZHUycWQxeWZQbjB3ZmZwMG5TRzRpeGN2SWlZbUJ2bjUrWkRMNWJDd3NFRDkrdlhSdG0xYm5ldkl6TXpFMHFWTDBiOS9melJ0MmxUdjliT3lzckIzNzE1OC92bm5XdWNMRFEzRnJWdTNkRlllcGRMQklCNFJFUkZSR1dBUWo0aUlpSWlJeXJPeStwbG9VelNRSjFOdWozQUh6Tmt6aG9pSWlBeHc3RDd3enpQbGRoTkhvTDMyRG90dnBSTW5UaUEyTmhZK1BqN0ZiaE5iWEZsWldkaXlaUXZxMTY5ZjdHcE1SRVJFN3dQK21vR0lpSWlJaUlpSWlJaUkzbnRTK2NzUW5wR0lJVHdpSWlJeVRLNFVTSGorOG5aang3SmJTMGwwN2RxMXlDcE9wY1hLeWdxK3ZyNXY1RnBFUkVSdkk4MEc0VVJFUkVSRVJFUkVSRVJFN3hsSi9zdnRkNkdWSEJFUkViMGQ3ajhINVAvck1WZkZDckF6MHorZWlJaUl5aThHOFlpSWlJaUlpSWlJaUlqb3ZaZVo5M0xieXJUczFrRkVSRVR2bG4vVFgyN1hkU2k3ZFJBUkVkSGJqMEU4SWlJaUlpSWlJaUlpSW5ydlBjOTV1VzF2WG5icklDSWlvbmVIWEFFa3ZYaDV1N3BkMmEyRmlJaUkzbjRNNGhFUkVSRVJFUkVSRVJIUmUrOVpnU0NlZzBYWnJZT0lpSWplSFk4eUFhbGN1VzF0eXJhMFJFUkVwQitEZUVSRVJFVHZpUWtUSm1EczJMRWxPbmZzMkxFR24rdmo0NE5Ka3lhVjZEbytQajRZTTJaTWljNTluLzN3d3c5WXUzYnRhNy9PbFN0WGNPWEtGZVRtNXI3MmE3M0xoZ3daZ2s4KytRUnhjWEVheDZSU0tmejgvTEIzNzE0b0ZJb2k1MUlvRkxoOSszYXgxekJ2M2p3c1c3YXMyT2U5N2FSU0tjYU5HNGNSSTBZZ0xTME5UNTQ4d2ZEaHd6RnUzRGhJcFZLZDU1MC9meDRSRVJGRnZuWlBuejZOaUlnSXlPWHkwbDU2cVlxSmljSGh3NGZ4OE9GRGpXUHA2ZWtJQ0FqQXhvMGI5VDRtYjBwbVppYVdMRm1DSlV1V2xPajhxMWV2dnZiM0hLbFVpc0RBUUlTRWhMelc2N3dwaVltSjhQVDBoS2VuWjFrdjVhMTE1TWdSM0xwMVMyTy9UQ2JEamgwN3NHUEhEbVJrWkx5MjY3L3ExOVBMbHkvajBxVkxPbzlmdTNZTlAvMzBrOTZ2TThIQndkaStmYnZCN3hOcGFXa0dqelBrNjF0SnhNYkdRaWFUdmZJOGtaR1JCdCtmMHZEMDZWUHMyTEVEd2NIQnlNdkxLL3FFVXZiOTk5L2p2Ly85YjRuUC8rNjc3K0RqNDRPNHVEams1T1JnOU9qUkdEVnFGTEt5c2tweGxlOE90WXA0RE9JUkVSR1JBUklMVk1OenRpbTdkUkFSRWRHN1FWeldDeUFpSWlLaTBwR1FrSUNjbkp5aUIyb1JIeDl2OE5pVWxKUVMveEUxSlNVRjV1YnNBVlhZcVZPbjRPTGk4dHF2TTNQbVRBQkFZR0RnRzduZXUwb2lrZWo4WExwNDhTTE9ueitQYytmT0lUSXlFck5telVLVktsVzBqbFVvRkpneFl3YXVYNytPeFlzWHc4UER3K0ExbkQxN1Z1ZTgrb3dhTmFyWTUramk2T2hZNHZDVkxpZE9uTURkdTNmUm9VTUhPRGc0NEk4Ly9zQ2pSNC9nN2UwTnNWajNqNmNyVjY1RWFtb3F0bTdkQ2tkSFI1M2ovUDM5SVpGSTBMNTllNWlaR2ZaZjFFdnpNU3NvTURCUTU3R2RPM2ZpN05tekdEWnNHRWFPSENuc2w4dmwrUEhISHhFZEhZMHhZOGJvZlV6ZWxPenNiSVNGaFFFQVpzMmFWYXh6di92dU8wUkZSY0hiMnh1alI0OStIY3NEb1B4ODJiNTlPMFFpRVp5Y25OQ3hZOGZYZGkwcVBoOGZuMktOTnpZMnhwOS8vcW56dUVRaXdhcFZxNUNibTR0VnExYWhZY09Hd2pHRlFvRU5HellBQU5xMmJRc2JHK1ZmeVlLRGcxRzNidDFpdlEvcjh5cGZUK1BqNHpGbnpod1lHeHRqNGNLRmFOR2loY2FZM2J0MzQ5eTVjNmhXclJxKytPSUxqZU1wS1NrSUNncENibTR1SEIwZDBhTkhENzNYZlA3OE9ZWU5HNFlxVmFyQXo4OFBkZXJVMFRsMjh1VEprRWdrbUR0M0xwbzFhMWFzKzZiUDRzV0xFUkVSZ1ZHalJtSG8wS0VsbnVmNDhlUDQrZWVmVWJWcVZlSGYxMjNWcWxVNGMrWU1URTFOMGFoUkk3aTV1YjMyYXhaMDRjS0ZFbjFQb05LaFEzcER1Sm9BQUNBQVNVUkJWQWVzV0xFQ3UzZnZ4cXhacytEbTVvWURCdzRnTkRRVW4zMzJXU211OU4zd1BQdmx0Z04vTENFaUlpSURKS2EvM0hhMkxidDFFQkVSMGJ1aDdIK3JUMFJFUkVSdk5hbFVpcnk4UEZoYVdtbzlucFdWQlNzcksrRjJkblkySkJJSktsYXMrS2FXU0cvUWloVXJjT0RBZ1ZLWnk4VEVCQWNQSGl5VnVVcVRLbWhxWktSWlFMeDkrL1pZdkhneGxpeFpncHMzYjJMY3VIR1lQWHMyV3Jac3FURldKQktoVTZkT2lJNk94bzgvL29nMWE5YWdXclZxcjNYdGlZbUpwVFpYYVZRdEtreFZzV3pnd0lISXljbEJhR2dveEdJeCt2WHJwL2M4VlhVbWtVaWtkNXhxelVXTks2ZzBIek5EU0NRU1JFVkZRU1FTb1ZldlhtckgxcXhaZytqb2FKaVltT0RKa3lkYUsyVzZ1cnFpVDU4K1d1Y3VhUVcxdm4zN1l1TEVpU1U2VjUrT0hUc2lLaW9LSVNFaCtPaWpqK0RzN0Z6cTF3Q0F6cDA3bzIvZnZ0aS9mejkrK2VVWDFLeFpzOXlIalY5WE5iMWp4NDRCQUI0L2ZteFFNRE13TUJBcEtTbkZ1b2EyOTk2Q1ZOVXhYVjFkMVVKNEFDQVdpeUVTaWFCUUtJVEttTmV1WGNNZmYvd0JrVWlFMGFOSFk4aVFJY1ZhVDJsemRYWEZvRUdERUJ3Y0REOC9QeXhac2dSTm1qUlJHek5od2dSRVIwZGo2OWF0YU5xMHFVWlk3L2ZmZjBkdWJpNWF0bXhaWkFnUFVENW1NcGtNT1RrNXFGbXpwczV4Y1hGeGVQVG9FY1JpTWVyV3JWdXlPNmlEaDRjSElpSWlzR1hMRm5UdjNyM0V3YkwyN2R2RHpjME4xNjlmeDVRcFUrRHY3eTk4dm4vNzdiZTRmdjE2c2VmVTkvM0kyYk5uY2ViTUdkamIyeU1qSXdOejVzekJva1dMaERCZWNjTGNucDZlR0RwMEtBNGNPSUIvL3ZtbldHdk15TWpBcWxXckRCNWY4RDNkMDlNVEd6ZHV4TW1USnpGMjdGZ01IRGdRb2FHaDJMZHZId1lPSEFoalkrTmlyZVZkbGlNRnN2S1YyK1ppd01La2JOZFRsSHYzN21ISmtpVVlObXdZdW5YcnBuWE00c1dMa1phV2hwOS8vcmxjUFpmMC9ycC8vejR1WExoUW90QzJRcUdBUkNKUisvM0U0OGVQRVJvYWlpKysrRUxyOXhqLy92c3ZhdFNvOFVwckxrc25UNTZFV0N4R2h3NGRoSDMzNzk5SGFHZ29ldmJzaVFZTkdoUnJ2bTNidHNIZDNSMk5HemZXT1BiNDhXT0VoWVdoUzVjdXIrM24ybXZYcnNIVjFSVjJkbmJGUGpja0pBUVpHUmtZTkdpUThKOHhpbExXOTdjb0VvbEU1Ky9pc3JPemtabVppY3FWSzcvU05mNzQ0dys0dWJtaGRldldyelRQK3l3ckgwZ3JFT1N2eG9wNFJFUkVWQVFHOFlpSWlJaElwNGNQSDJMU3BFbm8xYXVYenBheTA2ZFBSMDVPRHBZdFd3WWJHeHNzV3JRSXNiR3htRDE3ZHFsV1VublhHQnBTVUhuNDhLSEJmOHhkc21TSjNxcGdyNU85dmIxR3dDVXBLUWx5dVJ4T1RrNHdNVEhzTDVwdk92eGtLSVZDZ2Z4ODVWOW9kZDJYbGkxYll1M2F0Wmc3ZHk3dTM3K1BJMGVPYUEzaUFjcUFVMHhNRE1MRHc3Rmd3UUtzV3JVS3BxYW1yMjM5cXBDTXl2YnQyNUdRa0lBdnYvd1NUazVPV3M5SlQwL0hzV1BIRUJvYWlnY1BIc0RFeEFUdDJyV0RsNWRYcWE0dE9qb2E5KzdkUTcxNjlkQzBhVlBzMzc4Zm1abVo2TkdqUjVIQlhYM2h5SUpVZ2IyaXhoVm1iMitQblR0M2FqMjJmZnQydUxtNWFmM2pqRFpEaHc3Rmt5ZFBkQjYvY09FQzh2THk0Tzd1cnZZSG5VMmJObUgvL3YwQWdQei9aKys4NDZJNC9qLzhITDJLUVVCUmJDVEdFbXMwdHRpd3hONVJvekZxb2pHSlJrMk1KWXFJRFkwTmUxZlUyQlZpUTQwaVlzTllJeGFVQ0NLSVNnQUZUdW5jY2I4L0xyZGZqaXZjQVVhVDN6NnZGM3EzTXp0YmJuZG5kdVk5NzA5ZUhvY09IZEs2ZnZQbXpYVUs4UW9MV3pJek0zbjE2aFVTaVVUdk02Tk1tVEtrcDZmVHQyOWZRUE02S2k1ZHUzYmwwS0ZEeE1iR3NtN2RPdWJObTFjcTVXcmoyMisvSlRJeWtwaVlHTzdkdS9mL1hvZ0hTa0dxbTV0YnFaVDE1TWtUdFhDbE1wbk1xT2U0aVlrSkowK2VMREtmSVFKQ1ZUbTY3Z05MUzB1eXM3T0Y1MGFEQmcwWU4yNGNxMWV2WnZQbXpUeDY5SWhKa3lhOVVjZkprU05IOHRkZmYzSHUzRG04dmIxWnVuUXA3dTd1UXJxTGl3dkRodzluL2ZyMStQbjVzWDM3ZGtGZ0V4WVd4c1dMRnlsVHBneVRKazB5YUhzblRwd0FvSGZ2M25xUCs4S0ZDd0EwYTlZTU96dTc0aDZlVmo3NTVCTU9IejdNdzRjUHVYYnRXckhyR0JzYkcrYlBuNCtQanc4M2J0eGcwcVJKTEYyNkZEYzNOK3p0N1hubm5YZU1LaTgxTlZWblduSnlNbjUrZmtna0VxWlBuNDVVS3NYWDF4Y3ZMeS9tejU5UHZYcjFqTG9QMHRMU0FHVzQ5U3RYcmhpMW41bVptVUlkWVFnRmhYaVdscFowNzk2ZFBYdjJjUGp3WWI3ODhrdWFOV3ZHNWN1WE9YZnVITzNidHpkcVgvN05KQlNJV0YyK2RDL3gxNEsvdnordlhyMmlSWXNXV3RQdjNMbERhR2dvbzBhTkVrVjRJbW9vRkFwZXZYcEZlbm82VXFtVWxKUVVrcE9UU1VoSW9IejU4dlRyMTQvNCtIaWlvNk8xcnQrbVRaczNkazBGQmdaeTZ0UXBLbGV1YkxUTDhkeTVjMGxJU01EUHp3OXJhMlhzNmNqSVNIYnYzbzJwcVNuRGhnMVR5My90MmpXOHZMem8zYnMzWThlT0ZaYm41ZVh4OHVWTDVISTVjcmtjbVV5R1RDWWpMeStQdkx3OGNuTnp5Y25KSVRzN201eWNIREl6TTRVSmlhOWV2Y0xCd1VIdDNYN3YzcjJDWTI5SktOeEdWeWdVYk5pd2dkcTFhd3RDdkZldlh1SGo0NE9OalEzRGhnMGpQVDFkeUc5aVlxSlQxQVhLRVBKYnQyNmxmLy8rV3Q5OXpwOC9qNysvUDdWcTFkSXJURE4wUWtqaDQzbnk1QWt6Wjg2a1NaTW1lSHQ3RzFTR2l2ejhmUGJ1M1l1RGd3TWpSb3d3YUozU09sNkFyVnUzc252M2JxUDJHZEJ3U0MvTTJMRmphZEdpQmFOSGo5WklDd29LWXVQR2pTVitkOXUzYng5eXVkd2dJVjVXVnBiT3RMMTc5eHAwRG9vNjVyZVJKd1hjOEp4dHdPWXRGL0tMaUlpSWlJaUl2SGxFSVo2SWlJaUlpSWlJaUloT0tsU29nS21wS1NkUG5tVEVpQkVhZzdjSkNRbEVSVVhoN3U2T2c0TUQrZm41dUxtNWNlWEtGYVpPbmNwWFgzMkZwNmZuRzlyN040dXhJZ1ZqOHN0a3N1THVWb2taTm15WXhnQkdqeDQ5eU1uSllmbnk1UVk3SWI0dXQ2YVNrcE9USTN6V0Y5clV4Y1dGNWN1WHMyL2ZQajc3N0RPOVpmN3d3dytDUUdqMTZ0Vk1uRGdSQUM4dkx4SVNFblN1OS96NWM1M2lUSDFoVDFYazV1WVNGUlhGaFFzWE9IZnVIRDE3OXVTenp6NFQzQVh1M0xsRFVGQVFGeTVjSUM4dkQzZDNkOGFNR1VPSERoMG9VNmIwWTYybzNQQThQVDFSS0JUOCt1dXZ3dmVpVUFscWloTE9xTzZOMGhvNFBISGlCUDcrL3JpN3U3Tm16WnBTRWU2b1JFVGR1M2NYbG0zZnZwMWR1M1poYTJ2TGloVXJOQnlyVWxOVEdUZHVIQzlldkdEQWdBRTZ5OTY1YzZmYTkrblRwM1B0MmpXNmRldkc5OTkvcjNlL0NnN1NsUlltSmlhTUhEbVNEUnMyMEs1ZE82UFhsOGxrUm9XMHpjakl3TUxDZ3QyN2R4czBDTFJ1M1RxOWc1SC9kaXd0TFExNlZoaEN6NTQ5MVVKMlY2eFlVVzNRcjF1M2J1VGw1WldhaUZNWDkrN2Q0Lzc5KzlqWTJQREpKNTlveldObFpVVjJkclphWGRtclZ5K2NuSnlZTjI4ZUlTRWhKQ1VsTVh2MmJJUGRVa29iaVVUQzVNbVRlZnIwS2RIUjBXemN1RkVqRkhpZlBuMklpSWhneUpBaHdqTXRQVDJkbFN0WEFqQnAwaVNENnR4NzkrN3g2TkVqckt5czZObXpwODU4K2ZuNXd1L1hva1VMcEZLcHpyeDJkbmJDUGhXblBsK3hZZ1VyVnF3b01sOUFRSUJXUnh4TFMwdG16NTZOdDdjM0ZTdFd4TW5KQ1lCWnMyWVp2Uys2OWw4bWt6RjM3bHlrVWluOSsvY1hKcGRrWm1iaTUrZkhqQmt6V0xKa0NjSEJ3WHo1NVpjOGVmS0VZOGVPYVJYeGI5bXloYjE3OXdyaVJtTkZ5WjA2ZGFKOCtmSWF6M2hqNk5PbkR3Y09IT0RZc1dOODl0bG45Ty9mbjh1WEx4TVFFUEQvU29qM3JFQlZWNzNzbTlzUFF3Z05EZVhxMWFzQVd1L2RKVXVXc0g3OWVrRHBaclI1ODJhTlBKOS8vcmxHdTEwWGVYbDVUSjA2bGRUVVZGYXZYcTNtS0thTitQaDRBZ01EdVhIakJzK2ZQOGZLeW9xNmRlc3liTmd3YXRTb29YZmR6TXhNdnZ2dU8renQ3Vm04ZVBGcm5hUlNtaGg3anNMQ3d2anR0OStJakl6azFhdFgyTmpZVUx0MmJRWU1HR0RRaExXU25LZkl5RWpHang4dmZMZTJ0c2JCd1lGMzNubEhhUE5kdm55WmpSczNDczlRZ096c2JOTFQwMm5ldkxrZ1pQdW5HVGx5Sk9mUG4yZjkrdlY4OU5GSGV0L0pDdE90V3plOHZMejQrZWVmbVRWckZoS0poRFp0MnRDbVRSdDI3OTVOaXhZdGhPc3pQajZlK2ZQblkyMXRUY2VPSGRYS2lZdUw0OXR2dnpWb201YVdsbGhaV1dGbFpZVzF0VFZXVmxZNkhjb21USmlnOWowL1A1K1hMMTlTdHF6K0I5TDE2OWNKQ3d2VFdINy8vbjJTazVNRjhYVk9UZzR6WnN6Z3I3LytBalRmcy9STlBnTGxlNHBFSXFGMzc5NWEwOCtmUDArNWN1VU11bjZYTFZ1bVU3ejI3Tmt6ZnZqaEI3VmxVcWtVYjI5dmJHeHMrTzY3N3pUeUY2WncyWC84OFFkU3FaUXhZOFlZN0k1ZW1zZXJvdkJ2ckkraTJrSnhjWEU4ZWZLRU9uWHFHRnltTmtKRFE0dk04K1RKRTczNXJLMnRhZDY4T2IxNjlkS1pSM1c5YVJNTnF0aTRjV09SKy9JMkV2L3lmNStydnVYdEJ4RVJFUkVSRVpHM0ExR0lKeUlpSWlJaUlpTHlMMFhYQUduQjVhYW1waVZ5TkpGSUpMUnIxNDdBd0VBdVhyeW9JYVE0ZS9Zc2dCQmUwY1RFaEcrKytZWjMzMzJYWmN1V3NXSERCaDQvZnN6NDhlUGZxUFBNbTZDd1NLRXc5KzdkWS9iczJhU25wNU9ibXl1RTBuTndjR0RpeEltMGJObnlIOXpiNHBPUmtVRk9UZzRTaWNSb0Y1bzNSV1JrSkY1ZVhsclRDam8rZmZQTk53WTVxeDA5ZWxSam1hK3ZyeEF5MGNyS2lpbFRwakJ4NGtTdVg3K09WQ3JGd2NHQmhJUUV2ZUpMdVZ4ZUl1ZEFDd3NMWnM2Y1NWUlVGSnMzYitiZ3dZT2NPbldLVHAwNmNlUEdEZUxqNDdHenM2TnIxNjUwNmRLbHlFSFRraEFmSDgvVnExZHhjbktpVFpzMlhMbHloYWRQbjlLZ1FRT0R3aDhhSXJDVHlXVGs1K2RqWW1KaVZHaGFYVVJFUkxCNjlXb0FuSnljV0xkdW5kNzhJMGFNS0ZMVWs1Q1F3QjkvL0lHVGt4T3RXN2NtUHorZjFhdFhjL1RvVWN6TXpQRHg4ZEVRNFdWblorUGw1VVZpWWlMZmYvKzlFQTZ4S01MRHc3bDI3Um9PRGc1cVlyYjQrSGl1WDc4dXVOOFp5LzM3OTlVR2RnMWw0Y0tGTEZ5NDBLQzgvdjcrVks1Y21mejhmSzBEYjBXUm1abHBVRDVWNkZLUmY1N0preWVUbjUvUDBxVkxqVnB2Mzc1OWdMTGRvVXNBWVdOalExcGFtb2E0dEdYTGxzeVpNd2NmSHg5eWNuS01kczRzYlN3dExaazFheFpidG14UkU4b1dGbURQbno5ZitKeVptVWxLU2dxbXBxWnMyclNKVFpzMkNXbUZSWmVGQldiWjJkbjA2OWRQWXo5VWJaWHIxNjhMYnA1TGxpelJ1Ky9MbGkzVENLZHJiMjlmS3M5ZWdKY3ZYMnBkUG5EZ1FFeE5UZG16WncrV2xwWXNYTGl3MUxaWkVMbGN6cng1ODdoLy96N3U3dTVxejlDdVhic2lsVXJac21VTDA2Wk5ZOW15WlpRclY0NzQrSGlTazVPMWlnNlNrcElBMU1RdUtzNmZQMDlHUmthUis1U1ZsU1U0RzJyRDF0YVdObTNhNkV4M2RIU2tYYnQybkQ1OW11RGdZSHIwNk1GNzc3MUhWRlFVdDIvZk5yaHUrYmZ6N0c5SFBBbFF4ZmlvaC84WXNiR3hMRisrbk83ZHUxT3ZYajIyYk5uQ3pKa3oxWjU3UjQ4ZUpUbzZHbTl2YjU0L2Y4NXZ2LzNHVHovOXBDWUdOV1ppeGZyMTY3bDM3NTVCQXJQbzZHakdqUnVIcWFrcGpSbzFvbkhqeHNUR3huTDU4bVZ1M0xpQm41K2ZSdWp3Z3RqWTJEQmp4Z3pHamgzTG1qVnJOQVE1Ynl2R25DT0ExYXRYWTJGaFFlUEdqYkd5c3VMeDQ4ZGN2WHFWYTlldU1XUEdETDMzTEpUT2Vaby9mejZOR2pYUyt5NitaODhlNFhOUVVKQkJRdW1TOFBEaHd5SW5nRFJwMGdRVEV4UHUzcjJyZDk4Yk5HaWdzZDVubjMzR2poMDd1SHo1c3VBbU9XYk1HRzdjdU1IVnExZXBVYU1HK2ZuNStQajRrSmVYeDRJRkN6VEN0MWFyVm8zNTgrZVRrNVBEMDZkUCtmREREekUzTjhmQ3dvS01qQXlPSHovT2tDRkRjSEp5VXF1SGZ2bmxGMnJWcXFYVFdheXdHK3llUFhzSURBeGt6Wm8xZWgzWDB0UFR0UXJ4UWtKQ0tGdTJMQjk5OUJGWldWbk1uRGxUZUg2NHVyb0srYTVjdVlLZm41L085citxZmpsejVneXVycTZFaDRjVEhoNHVuSXZhdFdzVEh4L1AvZnYzcVZtenBqREJxaURseTVkWHU2YnQ3T3gwaHBjdFhNK25wNmZqNWVWRldsb2FmbjUrR3YwS3c0Y1AxeWdqT0RoWXE1aCt3WUlGTEZpd1FHUDV3WU1IaGI2eDEzRzhLb3h4L0MzcVhqdDM3aHpXMXRaODlORkhCcGVwallKdFNWMWN2bnlaeTVjdjYwd3ZYNzQ4elpzM1Y0djY4UFBQUDlPOGVYT2huekF1TGc1QTc4U3hmNk1RTDE4QlR3b0s4ZDdpOW9PSWlJaUlpSWpJMjhQL3I5RlFFUkVSRVJFUkVaSC9FTHBjcEFvdXIxYXRHcHMyYlRMWXJhUnd2dURnWU5xMmJVdGdZQ0FuVHB6UUVPSUZCd2RqYm01T2h3NGROTXFwVUtFQzN0N2VYTGh3Z2NHREI2dDFCUDkvUnFGUWNPVElFZGF2WDQrNXVUbSt2cjVNbmp3Wk56YzNldlRvd2ZyMTYvSHg4YUZIang1ODg4MDNSamtBQUNRbUp2TGJiNy9Sdm4xN2cwSXp5dVZ5UWtKQ3FGV3JGbFdxVk5HWlQ1Y3ptOHFwRE5BWnZsZ1hNcGxNS05mQndZRmx5NVladFg1eGtjbGtPZ2Y1QzFJU2g3RENyb1VmZlBBQjA2Wk5vMG1USmhyaVdHMkNUVjN1TjE5KythVmVjZDZXTFZ0SVNVblJXTzdrNUVTRkNoWDQ2NisvaEpDbnRyYTJOR25TaE96c2JKMWhVQ2RQbnF4elc4Ync2Nisvb2xBbzZOT25EMlptWmdRR0JnS0d1ZUdCMHQwUDBPc0VvZ29wWEJxaTM1aVlHTHk5dllYdHFoeHA5REZ3NE1BaWhYakhqaDFEb1ZEUXExY3ZNakl5OFBYMTVlYk5td0JVcVZLRjMzLy9uZDkvLzExdG5RY1BIaEFWRllXRGd3TnhjWEdzWGJ0V1NIdm5uWGNZUEhpd3huWmtNcGtnSWh3OWVyU3dYMWxaV2Z6d3d3OUlwVktjbloyTkR2Y0Z5cEROaGNVa0t2Y1VTMHRMZ3gzR3BGSXBlWGw1Mk5yYWFqaXVhQk5jbHFiVDJwdDA1RFIyMjhVTjdWV1F4TVJFaGc0ZGF0UjJEUzI3dU55K2ZkdG9JZVRqeDQrRiswT2ZzNXRLSEtIdEdkNmtTUk1XTFZwRTFhcFZpeFJSdks3NnRDRGx5NWRuK3ZUcGFzc01FV0FiSTlUV0pjUXBYQThlUEhnUVVOWVh1bHlRVktIb3RUMW50MjdkcW5QQTNWaDBYZmVwcWFscUFzclhJY0tUeVdRc1hMaVFzTEF3eXBVcng3eDU4elJjN2o3OTlGTVNFeE1KQ2dyaTBxVkxRdWp2cEtRa3JVS0s1T1JrQUswaDRyZHQyMmJRYi9ueTVVdjgvUHgwcGxldVhMbElVWStucHllblQ1L20xMTkvcFh2MzduaDZldkx6eno4VEVCRHcvMEtJOTFjNnBQNGRVYStDUFZpOXBiM2k4Zkh4VEpzMmpVcVZLakYyN0ZqUzA5UFp1SEVqdi96eUM3Nit2a2drRXA0OGVjS1JJMGZvMGFNSGJkcTBJVG82bWkxYnRyQi8vMzQxa1lTaFJFUkVjT1RJRWZyMTYyZlFCSW1YTDEvU3RtMWJ2djMyVzdYN2Z1Zk9uV3pmdmgxL2YzOFdMVnFrdHd4M2QzZjY5T2tqdURJV0ZsUzliUmg3amdCbXpKaWhFZTd5eElrVCtQbjVzV1BIamlMdldTajVlYkt6czlQWk5zN0p5WGtqYm9ScjE2N2w5dTNiQnVVOWYvNjgzblJWR3lVcEtZa1hMMTRBMExoeFl4UUtCV1hMbHVYKy9mdEMzdW5UcDJOdmJ5OHM2OXExS3pLWkRETXpNMkdaazVNVHpzN09tSm1aOGRGSEh6RnIxaXl1WHIxS3c0WU5xVmF0R3FCOHBvZUVoSkNWbGFWMnYwVkdSckp6NTA2NmQrOXVVSWpQdTNmdjhzc3Z2K0RxNnFxelhuZHdjTkJaajJkblozUDY5R242OU9uRHk1Y3ZtVGx6SnRIUjBmejAwMDlxZlM5UG56NWw3ZHExZE9qUWdjNmRPd3Z2aW5aMmRzTHZYN0IrU1U5UFYvdmV0MjlmYXRldXpiRmp4d0Q0ODg4LytmUFBQelgycDJuVHBtclg5RmRmZlZYa09RQjQ4ZUlGMDZkUEp5a3BpUVVMRmxDOWVuV3QrU1pObW9TSGh3ZWhvYUZxRXdhKy9QSkx2ZTgwdDI3ZDBoQzh2WTdqVlZHU2lYUUZ5Yy9QRi9yZ2J0MjZKWWo2QzZLNmJvT0NnclNXb1JJRkZ0V1c3OVNwRTU2ZW5uejk5ZGRGN2xmQnZyK2ZmLzZacWxXckNzdTJidDJxbG5mNzl1MEVCQVJvbmJqNGIrSmhLdVQrM2UxbFp3SGwvcnVHNmlJaUlpSWlJaUtseUZ2YTVTQWlJaUlpSWlJaUlsSVVUWm8wRVQ2bnBhVVJIUjJ0c1Z3MTRLZHZBTGxnUjZHMmZMVnIxOGJGeFlXYk4yK1NtSmdvTEkrTWpDUStQcDcyN2R0ckhYaXRWNjhlZm41K3ZIejU4bDhyd3N2TnpTVXhNUkUzTjdkU0dleU5pWWxoK2ZMbDNMOS9uM2ZlZVljNWMrYW91VVgwNjljUFoyZG5GaTVjU0ZCUUVGZXVYT0dycjc3Q3c4UEQ0RzM4OXR0djdOeTVrek5uenJCOSsvWWk4eTlidG95VEowL1NzbVZMWnMrZXJUTmZVUjNLQ29YQzZFN25ndXU4anJDWXVxaGJ0NjdPem1pVjI1ZVZsWlZhaDdGS0ZMQjkrM2E5YmdYNktFNW9UbU1KQ3dzeitIZkl5TWdRWEMxMVVScENQS2xVU25Cd01GWldWblR2M3AyWW1CakN3OE9wVktrU3pabzFLM0w5L1B4OFpESVpFb2xFNzJDaHlsRklMcGNMZzJyRklUSXlrbW5UcHBHZW5vNmRuUjErZm41YUI0VFMwOU9aUEhreTBkSFJkTzNhbGZMbHkrc3R0NkNiVVk4ZVBRZ09EdWJtelp1ODg4NDdwS2FtRWhNVFEweE1qTTcxcFZLcElKUlJVYmx5WmExQ3ZKMDdkeElYRjBlVEprM1V3bmRhVzF2enpUZmZzSERoUWxhdVhFbURCZzJNRHMzNTNudnZxVG1uQUZ5N2RvM3AwNmRUczJaTmd4M09Sb3dZd2RPblQ1a3laY3EveGdFVVNxOWVjSFIwMU9uSUpwZkxTVTFOQmJRN2FLbkl6OC9YS3J3dGpLbXBxYzUyd0xObno1REw1UVlKemQ0MC92NytnbXVwUHBjblZWcmhla1VxbGZMOCtYTmV2WHJGMmJOblNVNU94dFRVVkdmWXh0ZFZueHBDVWFIakNqSjQ4R0RCeVU0YmUvYnMwWGgyNXVibXFvWEhmdmp3SWRldlg4Zkt5b3IxNjlmckZOVDE3ZHVYOVBSMGc0VWJMMSsrWk92V3JYeisrZWM0T2pxcXBjWEh4M1B5NUVtR0RoMktsWldWUWVYcFF0ZGtnY0s0dXJyaTYrdXJNMTBxbGVMajQwTkVSQVRXMXRiTW16ZFBaM2pCY2VQR1VhbFNKZnIzNzgrdVhic0F0QTZTRjF6dTV1YW1jOXVxQVg5dGRPL2VIUmNYRjQwQjdvTHBodkR1dSsvU29FRURidDI2eGJWcjEyamJ0aTJiTjIvbTh1WExQSDM2bEVxVktobFV6citWUHhMKzkvbHREa3NiR1JtSmhZVUZjK2ZPeGNURWhESmx5akJ4NGtUT25UdUhUQ2JEeE1SRXVKYnIxS21EWEM2bmV2WHFqQnc1a3IvKytndVpUSWFwcWFsUmRkVFdyVnN4TnpmWDJxYlF4Z2NmZk1DSEgzNm9zZHpUMDVOZmZ2bEZUZnlrajA4Ly9aUWpSNDdnNysvLzJsM1lTb3F4NXdqUUVPR0JVc1RpNStjbmlNWU1vU1RuS1RFeFVXTVNrS3VySzJabVprUkZSV2tWQ0JjWGhVSmgwSFgzNDQ4L2twV2xWTVhtNStjelljSUVXclJvd1pBaFEzU3VjL1hxVmZ6OS9Sa3pab3hXNGZEQmd3YzFYTXVLRTg1NzBLQkJhcFBMdnYvK2UwYVBIczM4K2ZOWnYzNDkxdGJXT0RzN00zandZUHo5L2VuYXRTc05HalJBTHBlemZQbHlLbGFzYUpDWTZjbVRKOHllUFJ1WlRFWjhmTHpPZXV5TEw3N1FlVjVDUWtMSXpNeWtXN2R1VEpvMGlZU0VCT1J5dWM1NkxpUWtoSkNRRU9INzlPblQxZm9aZXZUb3dZZ1JJOVRXVVUyYVNrOVA1L2p4NDdSdTNWcXJzM3p2M3IwMVJPdXJWNi9XV2E4OGZmcVU3Nzc3anFpb0tLWlBuNDY1dVRuTGxpMFR4STRxQi9tQ21KbVpZV0Zob2ZHT1Y2NWNPYjN0MktkUG4ycGRYdHJIcThMUU5rbFJYTHAwaWVmUG45T3BVeWYyN2R2SGxTdFhkT2JWOVZ4UUNmR2tVaWwzNzk3VnU3MW56NTVwZFYxVThmSEhIeHV3MStyazVlV1JuWjF0OUhwdkU3Sjh1UGt2YVQrSWlJaUlpSWlJdkYySVFqd1JFUkVSRVJFUmtkZEF2Z0xrK1NCWEtEdHVzbVhLdnh3NTVNaUtYdDhRQ29iYjJMNTl1eURFMHhhR28zQzRNaFdYTDEvRzI5dTd5SHlEQmczQzF0WldUUkJnWVdIQlJ4OTlwRGYwaHJ1N3UvNkRlSXZKek14a3pKZ3hQSDM2bEE0ZE9oVExYVUpGZkh3OHUzZnY1c3laTStUbjU5T2tTUk9tVEptaU5aUnI2OWF0Y1hkM1ovSGl4VVJFUkRCLy9ud09IejdNcDU5K1NyTm16ZlFPYmlnVUNrRmcxclZyVjRQMnJWZXZYcHc4ZVpKTGx5NFJHUm1wTTR5VUx1SGE2ZE9uV2Jod0ljMmJOMmZ1M0xrR2JST1V3alp6YzNPT0h6OXU4RHIvQkNwUlM5bXl4dld3NXVibXZoRkhDVjNvbS9XdWN0VXpKRTlwY1BUb1VYSnljdWpWcXhkMmRuYUNvMXUvZnYwTUdxeFRkZDdyY21oU29STGR5T1Z5bmp4NUlnemtHTU9wVTZkWXNXSUZDb1dDcjcvK21yMTc5ekoxNmxTV0xsMnFOc0R6N05relpzNmNTVnhjSEowN2QxWUxLNm1MSTBlT0NBNVU5dmIyOU8zYmw3eThQTHAwNllLbnB5ZVZLMWZXZUFZSEJ3ZXphTkVpUm8wYXhhQkJnOVRTZERsR2hZV0ZzWHYzYnV6czdQanh4eDgxMGp0MjdNakpreWNKRHc5bjNicDFUSmt5cGNoOUw0cDY5ZW9KYmlJNU9UbEZPbm1tcEtUdzlPbFRKQkxKdjhxRnFUVHJoWTBiTitvVU94VWNrQzBzZWl5SVZDbzF5RlhTeWNsSlovMnVFbkhwU245YnVIWHJsczdCUVlWQ1FXcHFLc25KeVNRbkp3djNXVkJRRUdmUG51WDU4K2M4Zi81Y2NMZ3NpSU9EZzFZaDN1dXNUOTlHZHV6WUFTZ0hiUFc1MnFsY2NBc09ncXVFajRXRnBmZnYzMmZ1M0xra0p5Zno1NTkvc21iTkd1R1pyMUFvbUQ5L1B0SFIwWnc5ZTVaeDQ4YXBDYk4xbGFtTDBxcXZZbUppaUlpSXdOemNISWxFVW1Rb3QzYnQyaUdSU0FTQjNhTkhqelR5WkdabWtwU1VoSTJOalY1aHJiN1E2NkIwL3lzcWp5RjRlbnB5NjlZdEFnSUNhTnEwS2IxNzkyYkxsaTBFQmdZV0sreDRhUkNkb25TcmUxMUlnTXk4LzRXVnN6YURpbmFRbmd2VzVtQmErc2FLSmFKVHAwNjBhdFVLWDE5ZkRlR0ZJUTZsQnc4ZVpNaVFJWHp4eFJjR2JTOHVMbzVidDI3aDRlRmhjUHRYVnoxdmFXbUpxYW1wSUpvdUNnY0hCMXEzYmsxSVNBalIwZEVHTzgzOTB4VG5IT2xDSlFvcUhBcFZIeVU1VDlwRVdaczJiVUl1bDNQbHloV05rT1dxNTN0Y1hCelZxMWRITHBkalkxTzAvWk9Qanc4M2I5N0UxOWVYZXZYcTZjMWJlRkpUclZxMVNFaEk0TjEzMzlXNXp1blRwd0ZvMjdhdGhyQzdJR3ZXckNseVgzVXhkdXhZNFhQQkNZakRodzhuTVRHUjFOUlVvWTNSb2tVTFpESVpqbzZPSkNZbWN1ellNV0ppWXBneFl3WlNxUlNwVkFxZ2RhTE80OGVQbVRKbEN1bnA2ZFNvVVlNbFM1YW9uZVBFeEVTbVRwMEtRSmN1WGJUdXExd3VaOSsrZmNJMnZ2amlDeFFLQlhQbnpsVVR3TDE2OVlyaHc0Zno0NDgvcWdtcHRJV29OVGMzMTlrRzJMOS9QOW5aMlF3Wk1rUnJYU1NYeXpVRWN0OTk5NTNXc2dwU3VYSmwyclp0eStlZmZ5NXNPeVVsaFcrLy9aWnUzYnBwRFVsYldwVDI4YW93eGtsYTEvdWNRcUVRMm1abHk1Wmwzcng1YXVsWldWa01IRGlRS2xXcThPREJBeXBXckVpWExsMTBDb1ZqWTJPWk5XdVczbjI1ZE9rU2x5NWQwcG4rT2h5eTMzWnk1WEF1RnRMKzFoS2Fta0NEMHRNdWk0aUlpSWlJaVB6SEVZVjRJaUlpSWlJaUlpSUdrQzFURHRaazVpbUZkQ3BoblRRSGtqS1VhVytTeTVjdkc3Mk9RcUhRNmF4Um1GNjllbWtzYzNkMzF4aWdsTWxrN05xMUMwOVB6eUpEdnIzdFBINzhXQmdvS1J3cTBoQVVDZ1czcW1oY0Z3QUFJQUJKUkVGVWJ0M2k2TkdqWExod0FZVkNnWjJkSGNPSEQ2ZDM3OTU2QlVpVktsVmkyYkpsQkFZR3NtdlhMaUlpSXZEMjlxWnk1Y3AwNjlhTmxpMWJhblZsdTNYckZvbUppWmlhbXFxNVlPbmovZmZmcDNuejVseStmSmt0Vzdhd2VQRmlvNDR6TmpZV29GaWlwN2NSbFJCUG0waFNGd3FGQWk4dkw1eWRuUms3ZHF4dzdVK2VQRm5EN2VKdEY3dVVOaktaaktOSGp5S1JTT2pYcng4cEtTbUVob1ppYjI5UDU4NmREU3BESmJBek1USFI2M1QzNnRVcjRmT2pSNCtNdmlhenNyTFl1M2N2bHBhV3pKdzVrNFlORzlLZ1FRT21USm5DMkxGaitlYWJiK2phdFN2SGpoMWo0OGFOWkdkbk0yellNSVlPSFZxa29EQTdPNXNEQnc2b0xaTklKQnJpdXNJY08zWU1Nek16amZEZnVqaHk1QWlyVjY5R29WRFFwRWtUZnYvOWQ2UlNLV2xwYWFTbXBwS1Nra0pLU29yZ25oVWNIRXozN3QyMU9yWVlnNVdWRlRWcjFpUWlJb0tJaUFpdExqa0ZVWVVqZS9mZGR6VmNXZ3BpYm02dUp2QlZoWE1yTHFvQkpGV1pSWWs3QzFQU2VrRkVIVVBkbWhRS0JldlhyOWRZSGh3Y3pJNGRPMGhPVHRZSUJ3Nm9PVXphMnRwU3NXSkZJZVNjczdNelRrNU9Ra2pSd3J5dStsU2J5UGxORDJ6ZXZuMmJzTEF3YkcxdGkzd21xWVI0QlYxZ1ZLSEdWYWphZ252MjdFRXVsMU96WmsybVQ1K3U5bnRMSkJKOGZIeFl0R2dSZCs3Y1ljYU1HWFRvMElFeFk4WlFwa3daalRJTlFadVl1U0NHaEhsdTFLZ1JIVHAwb0dQSGpreWJObzNNekV5OStWWE9sU3JYMUFjUEhtamtlZkRnQVFxRmduZmZmVmZ2TmE5TGJLRWlNVEd4eUR5RzBLeFpNeXBWcXNUTm16ZUppWW1oUjQ4ZTdOcTFpMU9uVGpGaXhBaTlicE92aXpPYStzWFhTcFlNQWdvWXRsbVlLc1BVbXBtQXVRbVltZjc5Lzk5L0FCS0pVdEJYOExNRTVUK3F6NnFmVi9YWlJBSlZITUNwR0NIc3JLMnRtVGh4b2s0bm9lSERoL1BKSjUvdzJXZWZhVTB6aGdzWExnQ1VpanZ0bzBlUGtNbGtSZ21SVzdac1NVaElDR0ZoWVcrdEVLK2s1MGloVVBEeTVVdHUzNzdONXMyYmNYQndNTWcxclNERlBVOHJWNjZrZHUzYWFzdXVYcjNLa2lWTHNMYTIxaEQwMTYxYkZ6TXpNOGFOR3djb0Jkb1RKa3dvY2p2Mzc5OG5LeXVMbUppWUlvVjRoV25hdENuKy92NGtKeWZyZENHOWV2VXE3Nzc3cmw0UkhpanI0dEpnNk5DaEdzdTBUWTc0NVpkZjFMNFhucGhXdUk1UFNVbGh3b1FKVkt4WWtSVXJWckJxMVNvbVRKakFqQmt6cUZxMUt1ZlBuMmZGaWhWVXJseVpXYk5tNlJSK2hvU0VrSkR3UDV1dTFxMWI4L0RoUTBENXpxUVNqMTI5ZWhVVEV4TWFObXhZYkRGM1hsNGVseTVkd3NQRFErZTFKNWZMMWRvRzgrZlBwMWF0V2xoYVdpS1ZTb1gzS05Ya2g1eWNIQ0lqSTdHeXNsSVQ3T1htNWpKbnpoeWc2SHF4TU5ycStlSzhleGZuZUF0U0dwTUR6cDA3cDljcC9keTVjK1RuNTlPMGFWTWVQSGhBa3laTk9IdjJyRTRoWHYzNjlZdDAzdTNYcng4alI0NHNjdCtTazVQVnZtZGxaWkdjbkt6enZhbzBJa3NVSkZzR2w1OUFlazZwRnF1R1FnTDUrWkNXb3o2UnVrRjVzTkgrczR1SWlJaUlpSWlJYUNBSzhVUkVSRVJFUkVUKzM1TXJWd3JwTW5JaFBlL3YvM1AvdCt4VnJ0TGg3bTNsNmRPbmdoc2VLTjJRa3BLU3RNNXlMa2hvYUNneE1URTBiTmlROFBCd3JYbnUzYnZIa2lWTE5KYW5wcVpxaE56dzkvZG4zNzU5N055NWsrRGdZS1pPbldwMEovemJSSTBhTldqUm9nWGg0ZUZHaFNBQ3BVQmo3ZHExL1BYWFg0Q3lNN3g3OSs2TUdERkNyOU5NUVNRU0NaNmVublR0MnBWOSsvWng4T0JCNHVQajJiQmhBeHMyYkdEOCtQSDA3TmxUYloyZ29DQkFPY2hhMUNCRlFZWU5HOGJseTVjSkR3L254bzBiTkc3YzJPQjE3OTI3QjVUZW9NZWJSaldnb1V1Y29ZMURodzRKOTFDN2R1MW8yclNwVUZaQk40Vi9Fa01FQjRia0tTa2hJU0drcEtUUW9rVUxLbFdxeExadDI1REpaUFRvMGFOSTF6UVZLaUZlZW5vNml4WXRZdHEwYVZvNzlBdUdacngvLzc1UklaMUJPZWk5Wk1rU3NyT3pCYUZyalJvMVdMTm1EVDQrUGl4YnRveXRXN2VTbHBhR3M3TXpQajQrQnQ4ckJ3NGNRQ3FWSXBGSWRMckV4TWZINi94TkRIMEcyZGpZQ09XZlBYdFdhK2hoZTN0N0tsYXNpRnd1Sno0K25sV3JWckZ1M1RxRHl0ZEhxMWF0aUlpSTRQVHAwMFVLOGM2ZlB3OGczQ3U2a0Vna05HL2VYUGl1RWxNWlNsNWVuc1pnRWFCV3BqR1VwRjc0TDFLd0hhQVN3aFZjMXFGREI2MGlFWmxNUm41K3ZrRU9PNkIwSlltT2pzYkJ3VUZ3bUFHbE0yOUNRZ0oyZG5hNHVMZ0lBcnZVMUZUQ3dzS29XYk1tVTZaTXdkbloyV2pSNWV1cVQxMWNYQVF4VzBKQ2dzR3VVYThUR3hzYkdqVnFSTk9tVGJHenN5TXJLMHZuK1ZMOXpyb0UwZEhSMGZqNStSRVZGU1dJalVlTUdLRTFmNFVLRlZpNmRDbUJnWUZzMmJLRmtKQVFidHk0d2ZmZmYxK3M4R2VseGRTcFU1RklKQnJpaVU2ZE9sR3hZa1d0WVlvclY2Nk1wYVVsMGRIUkdxRVovL3p6VDZCbzl5dDlRcGNWSzFaZ2IyK3ZNOXlkTWFFcVZjTDRWYXRXOGV1dnZ6SnAwaVErK2VRVGpodzVRbEJRa043UWtQOVZjdVhLdjlmQjlXZndhVjBvWTFpVFI0MmluajNHMW9tNlVJVXJMS2tvSHhBY3Vnd05sMXh3dTBXRlRYeVRsT1FjOWVuVGg0eU1ERUI1LzdWdTNacHg0OFlaN2F4WG11Y3BPVG1adkx3ODVzNmRxM0dkdWJtNXNXN2RPbUU3ZGVyVU1hak1oUXNYOHZEaFE5cTFhMmYwL3JSdjN4NS9mMzhoWEhsaG9xT2plZno0c1Y2UmtKdWJHNDBhTlFMZzExOS9OYXB0ZSt6WU1Td3NMR2pVcUpGYUtOVldyVnJSdjM5L0k0N2tmd1FHQm5MeDRrV041WTZPanN5WU1ZTjY5ZXBoWVdIQnJGbXoyTHg1TTk5ODh3MVZxMWJsMGFOSERCa3loS0ZEaCtvVXptVm1adUx2NzQrTmpZMVd3ZmlZTVdNMGxtazdyNFppYm03T3BrMmJTRWhJWU9iTW1Yejk5ZGRxNTBtaFVLQlFLQVJoMnJObno2aFVxUkt2WHIwU0prcTV1N3R6OHVSSnVuYnRLdFNSbFNwVjR0bXpaN2k2dWlLUlNNalB6OGZYMTVmSGp4K3paTWtTclc2Q1JlSHI2NHVycXl0US9CQ3h4aDV2WVVvYW1qWXpNNU9OR3pkaWIyK3ZOdEdzSUFjUEhxUlZxMVpDVzdwMTY5WWNPWEpFcHlPelJDSXAwcjNmeE1URUlJZi93dTJFSTBlT2NPVElFYnAyN2FveG1URXZMODlnZDJORE9SZ0pyMTZqQ0U4WDFjdEM0NUpYdVNJaUlpSWlJaUwvanhDRmVDSWlJaUlpSWlML0w4aVZnelJiNldEM011ZnYvLy8rbmwxS29XTGZGTWVPSFZNTDliVjA2VkpldlhyRjgrZlBHVFZxbEZiQlNuWjJOdHUyYlFPVUhZVzZRbEZsWjJkcm5kR3JFbkFVWnNDQUFTUWxKWEg4K0hFbVRackVpQkVqK1BUVFQ0dWNCWHYzN2wxKytPR0hvZzYxeEJqak9tTnFhaXJNeGphV21qVnJrcDZlanJtNU9aMDZkV0xnd0lGcW5iZkc3SmV0clMxZmZ2a2xBd2NPNVBUcDB4dy9mcHlNakF3Tmg1NFhMMTRJWWZzTURhT25va2FOR2pSdDJwU3JWNit5WmNzV1B2endRNjIvV1dwcXFrYW95MmZQbmdHd1ljTUdneDBXMzJaVXgyUG93T2JkdTNmWnVIRWpvSFNPTENnczJybHpwL0M1YytmTzVPZm5heTFEbHd1aFZDclZTQ3Zzc0tjTGJTNldLczZjT1VONmVycEJlVXFLeXRYSTA5T1QzTnhjZ29LQ01ETXpvM2Z2M2dhWG9YSWNBcVdBdUZ5NWNscGRSRlRDVjFDNldSV0h3b09SY1hGeG5EdDNUbkNrU1V0TEE1VFB3SXNYTDVLVmxVWGR1blgxRHFZbUpDU3dkKzllM24vL2ZiS3lzblM2Sk5qWjJkRytmWHRBNlZBVkd4dUx2YjI5WGtGaDRmMXQyN1l0NTg2ZHc4N09qbkxseWdsL3VibTVPRG82VXJkdVhXR0E1Y1dMRnd3Yk5veG56NTd4NE1FRHZjOG9RK2pTcFF2YnRtMGpORFNVMGFOSDZ6d25LU2twWExwMENZbEVRcmR1M1l6YVJwczJiV2pUcG8xQmVjK2VQY3ZtelpzQlpjaXVyNzc2eXFodGFhTWs5Y0tiUnRlZ29PciswcFgrODg4LzZ4UW1hN3VXQ3k1VE9Zd1d4dEJ3MDZCMFhWVUpuOGFPSGF2bXhOdXlaVXVPSGoyS2xaV1YyanJoNGVHRWhZVWhsVXFwVXFWS2tkc296T3VzVDMvKytXZmhjOCtlUFhXNlhmMlR2UGZlZXl4YXRJakV4RVIrK09FSDdPM3RtVGR2bnNiQXFVS2hFT3F4d2dPMTZlbnBiTnUyamFOSGo1S2ZuMC9GaWhXWk1tVktrYUlWMWFTRER6LzhrUG56NXhNWEY4ZXNXYlA0NUpOUEdEdDJyTUZpemRLa09NNHRKaVltMUt4Wms5dTNieE1URTZNV1hsRWxadEVWaG52MTZ0WGs1K2ZyZFFkZHNXSUZOalkyOU9qUlEydDZ1M2J0akJybzd0eTVNMXUzYnVYTW1UT01HaldLL3YzN2MvVG9VUTRmUHN6QWdRTjFDaTFmRithbUlOUGVSQ29WSkFvb1dMeTVLZGlhSzk4UHMyVHdGdWhodFhMZ3dBR2hqYW1OZ3djUGN2RGd3Ukp2Sno0K0hpc3JLNTFPWklZU0VoTENtVE5uYU5pd29jRk92Z0RseXBYRDJ0cGFjSng5R3luSk9lcmV2VHZaMmRsa1pHVHcrUEZqTGx5NHdOMjdkeGsxYXBSUmsySks4engxN05pUnJLd3NuajE3SnJ6N0ZNYkN3b0pPblRvWi9FeXNYcjI2NEE1cUxDNHVMclJzMlpKRGh3N1J2MzkvamZaQllHQWdabVptZWgxcXUzZnZMZ2hBR3pac3FEY3NxbHd1Snlnb2lQajRlQndkSFlYbjU2SkZpOVR5cWRyT3hTRTBORlJuV3VQR2pjbk56U1U4UEp3clY2NXc4ZUpGek0zTmhUb3ZPRGlZcEtRazNuLy9mYXBYcjY3UlJ0K3padyt2WHIxaXlKQWhRcDhPS0VNWTkrM2JseTVkdWhBWEY4Znk1Y3NCV0xkdW5ZWm9MQzB0VGFPTjlQTGxTOEh0dmpEVzF0YlkyZGx4OSs1ZFpzNmN5YXBWcTRUOVZZbjBWZHZRNThvNVlzUUlqV1dxL3F3RkN4Wnc1ODRkRmkxYWhMdTd1ODR5OU9IcTZrcmx5cFVOeWx0YXgxdVlrb2FtM2JKbEM2bXBxWXdlUFpxMWE5ZHFwSWVGaFJFVEU4UDQ4ZU9GU1pFTkdqVEF4Y1dGL2Z2M00zUG16Q0szb1kyQWdBQUNBZ0wwNWpsMjdKaWE2Nk8zdHpkdDJyU2hVNmRPdUxpNGNPN2NPYlg4NmVucEJrKytlOXVSS1pUdGhWSTIrQk1SRVJFUkVSSDVEeU1LOFVSRVJFUkVSRVQrTStRcmxHSzcxR3hJeTFZWDNyMXVzWjJaaVRMc2tLTzE4djh5bG1Ccm9SemtNZE15THJieFJ1bHNOeWNuaDFPblRsRzNibDJpb3FMSXpzN201NTkvWnVyVXFlemZ2NStVbEJRbVRacWtNWnQ2dzRZTkpDUWswTEpsUzQxUU5RWDU4TU1QMVRvUy9mMzkyYk5uRDA1T1RscERzMWhZV1BERER6OVF2MzU5bGkxYmhyKy9QL0h4OFV5Wk1xVjBEdmhmZ3FPakl6NCtQbFNwVWtVUXlwVEVmU3dnSUFBSEJ3ZjY5T2xEbno1OWVQbnlwVWFIWmxCUUVES1pEQ2NucHlKZHByUXhaTWdRcmw2OVNsUlVGQmN2WHFSMTY5WWFlV1F5bVU0UjBadHlmaXR0SGoxU3hrY3pSSlNVbUpqSTdObXprY2xrdUx1N00zcjA2R0p0ODlTcFUxcVhaMmRuNjB3ckNsVTRLVzNjdkhtVDlQUjBnL0tVaEtpb0tCNDllb1NMaXd2MTY5Zm40c1dMU0tWU21qWnRTcmx5NVF3dUp5a3BDVkNHeW9xSmlTRWdJSUJ5NWNwcGhOS0tqSXdFbEFNbmp4NDlJaTB0eldpM2tiUzBOTzdldmN2Tm16ZTVmdjI2TURqcDV1Ykc2TkdqYWRHaUJXRmhZWncrZlpxZ29DREJOY3ZGeFlWcTFhcHBGWmF0VzdlTzNOeGNSbzRjeWVyVnE3VnUxOVBUazdKbHk5Sy9mMzkyN05oQlhGd2NvQlFhNmZxZFhyMTZoYjI5dmRxeXdxRmNWYWllUHdWREVwVXJWNDRaTTJaUXAwNGRIQndjU3Z4N3E0U0VKMDZjNFBEaHd6b0g0WTRkTzRaY0xxZHAwNmJGY3Jvb2lzaklTTmF2WDA5RVJBU1dscFlNSHo2Y0FRTUcvR2NHZ1lwTFVXR3lkS1ZyQy9tcW9tRDdvRnUzYnVUbDVSazArS2k2MWdwZnY5cll1SEVqZVhsNU5HdldEQThQRHpVaG5ybTV1ZFpCVU5YQWNtSmlJams1T1ViLzl2OUVmZm8yWW1OalEwcEtDcEdSa1d6YXRFbEQ4Rnp3V2xDZDk5emNYSTRjT2NLZVBYdDQrZklsSmlZbWVIcDZNbno0Y0EyQnBEN2MzZDFaczJZTksxZXU1TlNwVTV3NmRZbzdkKzR3ZmZwMGcwTmNKaVFrbE5pRnBpVFVyMStmMjdkdmMrblNKVUdJbDVtWnlZMGJOekF6TTlNUTRtM2V2Rmx3RHpPRXhNVEVJdHVTaGc3K1cxcGEwclp0VzQ0ZE8wWm9hQ2g5Ky9hbGJ0MjYzTGx6aDJ2WHJ0R2lSUXVEOTZzMCtLTGg2OTlHWmg0RTNGTytFK2JKd2FNR09OdUNBc2pPVTRyeTh2S1Znc0NDZjNMRi80UjZDb1V5dndMRGxnRlVkU2llR3g0b1hhZHIxS2pCdEduVE5OSysvUEpMT25YcXBOV2QxZGo3SUMwdFRjUEZ5Rmh1Mzc3TjBxVkxxVkNoQWw1ZVhrWUxXc3VVS2FNMjhVSVhxMWF0S3U0dTZrVmZteGhLZG80S1R3UjQ4dVFKczJmUFp0R2lSWmlhbWdxVE1BekIwUE5VRUcwVDdsYXVYTW1HRFJ1S1hMZERodzdGRG1kcUxNT0dEZU9iYjc1aDE2NWRqQm8xU2xnZUZSVkZTRWdJUFhyME1OaWgxdDNkWGFlUTY4YU5HNnhkdTVabno1N1J2MzkvaGcwYnBsVjhYTDU4ZWNxVUtVTlNVaElSRVJGR0hZdUhod2RseXBUUjJzNjlmUGt5ZS9mdTVjR0RCNWlZbU5Db1VTTkdqQmpCeHg5L2pMVzFOV2xwYVZ5NmRJbXJWNit5ZGV0V01qSXlxRisvUGg5OTlKRlFocjI5UFVPSER0V1lLT0hrNU1TQUFRUFlzV01Idi8zMkcyM2J0dVg2OWVzRUJRVUo3Nm41K2ZsQytQZ0ZDeGJRb0VFRFlmMlFrQkJDUWtKMEhwZUxpd3RUcGt6QjI5dWJ4WXNYNCtQakEveXZmYUFTNlFjSEI1T1ZsVlhrZWJLeXNrSWlrU0NWU3BrM2J4N1BuajFqK2ZMbHhacEVVUnhLNjNnTFU5TFF0SmFXbGd3Yk5ndzNOemVOTkpsTXh1Yk5tNmxidHk0ZmZQQ0JJTVNUU0NUMDZOR0RyVnUzYXJqaS9mVFRUenEzZGZmdVhZS0NncEJJSkxpNXVXbDFzaTZJdWJtNWhyTzRxNnVyc0t5d0VDODVPZG1nOXI0eDlLMEZWNTY4WGxjOGhlVHYvdVVjWlJzQklGNnFESW5iMGpDZHA0aUlpSWlJaUlpSUtNUVRFUkVSRVJFUitmZVJyMUNLNjFLeklDVmIrWDlxbHJLVDVIV0ZrTFd6Z0xKV21uODIyaWZCL21NY1Bud1lxVlRLSjU5OFFsUlVGS0FNRWJwbzBTSW1UWnJFNmRPbnljckt3c3ZMU3hnMHZYTGxDa0ZCUVZoWVdLaDFjaGRGZm42K21pZ29LU2tKRXhNVG5KeWNOUEoyNk5DQktsV3FNRy9lUElQY1pHclVxSUcvdjcvQisvSnZvR0ZEOVZGRlEyZG1xMGhPVHRicGxGT21UQm0xNzdtNXVZTEFwa3VYTHNVSy8vSEJCeDhJZzhnN2QrNmtWYXRXR29Ob3pzN09hb084a3lkUEpqdzhuQysrK01Mb1VHYi9SRmhVWThuSXlCQkMwNzczM250Njg3NTQ4WUlwVTZhUWxwYUdvNk1qYytmT0xiYlFSOXZBZWFkT25TaGZ2cnlhcXg0b0IxY042ZHpYTjFDcEdzQXpKRTlKcUY2OU9zN096aVFsSlJFYkcwdjkrdld4dExUazd0MjdaR1ptR3V4MHBEcmVqei8rbUVHREJqRno1a3cyYnR5SWk0dUw0STZXbjU5UFJFUUVFb21FbmoxN3NuLy9maTVjdUtBUnZsa2ZwMDZkVW5NZ2RIVjF4ZFBUazdadDI2b05aZ3dhTkloQmd3WVJGeGZIcFV1WHVITGxDcEdSa1NRbEpXa2RFTGV5c3FKNTgrWjZ3N1YrL2ZYWFhMMTZsZEdqUnhNZkg0KzF0VFZPVGs0RUJ3ZlRvVU1ISWRTV2l2UG56K1BuNTBlZlBuMjBPa3NZU21tTExRWU9IRWh3Y0RENzkrK25ZOGVPR29MVzVPUmtEaHc0QUZEc1VGKzZrTWxrTEZteWhETm56cUJRS1BEdzhPQ3JyNzRxc2NQUGZ3VmRBcDNCZ3dmei9QbHpJZjNQUC8vay9mZmZMNVlybUtHbzNId01xUmRyMTY1TmRIUzBoaHVyUGh3ZEhZVXd0dEhSMFVhRkV2eW42dE9pa0VxbEJvdHBpbnBlR3hvaTB0N2VuaGt6WmpCeDRrUUNBZ0o0NzczMzFGeXR0QW54bGl4WklyaisxS3BWaXdrVEpoUlpmK3JDMHRLU3laTW4wNkJCQTFhc1dFRkNRZ0xMbGkxajNicDFCdjBPK2lZTEdFcFNVcExlQWV1a3BDU3R2NHUvdno4ZmZmUVJPM2Z1NU5LbFMzeisrZWVBc3MyZGw1ZEg0OGFOc2JXMVZWdW5VYU5HQmd0Y2R1L2VqYTJ0clU0MzJhQ2dJRjYrZkdsUVdhQ3NNNjlmdjQ1RUlxRnAwNlpJcFZMKy9QTlBySzJ0cVZldm5zSGwvSnV3TVllNkxzcFFzUUNSejVWQ1BBbGdiYTc4ZTl1SWpJems0NDgvMXZtc3RMT3owNXEyYytkT2pldE5IM2w1ZVNWeVFZeU1qTVRiMnh0N2UzdCsvdmxub3lkQmdOSnhWcC93VzhXUkkwZUtzNHRGVXBRUXI2VG5xQ0J1Ym01TW1qU0o3Nzc3am4zNzloa2x4RFAwUEJYRXk4dEx6YVVUbE03ZlFVRkJEQmd3Z0Y2OWVxbjFDU2dVQ2thUEhvMlZsZFUvSnNJRHBYaXVaOCtlSERod2dLWk5tMUsvZm4xeWNuSll0R2dSOXZiMkRCczJyTVRibURWckZtRmhZVFJzMkJCdmIyK3FWYXVtTTYvcUhTdzBORlJ0RW9BaGVIaDRNSHo0Y0syVFV0NS8vMzNxMUtuRFo1OTlSdjM2OWRtMmJSdkhqeC9uMXExYnVMbTVVYVZLRmVyWHIwL256cDJSU0NROGV2UUlhMnRyenA4L0w1VFJyVnMzYkd4czFGejNIajU4eUtGRGh6aDkralF1TGk3TW1UTUhOemMzSGp4NFFFQkFBQjRlSHBpYW1ySjA2VkppWTJNWk9uU29odHRmbXpadDZOdTNyOXF5d2xFTG1qZHZUcTlldlRoeTVBaUhEaDJpVDU4KzVPVXBsVW9GSjBmb2MxNVg0ZS92ajcyOVBXUEdqTUhGeFlWVnExYXBpUzJMTTVuQ0dFcnplQXRTMGtrQmd3WU53dDdlbmhzM05HZnY3dHk1a3lkUG5qQnAwaVNOdEY2OWVyRi8vMzVXckZqQnFsV3JoR2VXTG9mU2UvZnVzV3JWS3VyVXFVUG56cDFadm53NTFhcFZVM3RlNU9Ua3NHUEhEc3FWSzZkeHJnemgwYU5IMk52Yjg4Y2ZmMUN2WGoyZDU4d1lyTXlnYmJVU0YyTVFzbnk0RUFkUmY1dDhSeVJESFdkbFg3Q0lpSWlJaUlpSVNGR0lRandSRVJFUkVSR1J0NXFNWEhpZUJTOHlsVTUzcVZsS3Q3dlhKYmd6TTRGeTFsRE9SdWxzVjg0RzNySFM3bXIzcHNuTXpHVC8vdjNZMmRuaDRlSEJtalZyaExRYU5Xb3diOTQ4ZnZycEorUnlPVEtaREhOemMxSlNVbGk2ZENrQVgzenhoVkhpc0hQbnpnbGhNYk96c3hrN2RpeGx5cFRCejg4UEJ3Y0hqZndxY1oyK0R2eTB0RFNrVWlsVnExWTFXcWoyYjhOUW9XRmNYQnkvL1BJTFQ1NDhvV3pac2d3Wk1rUkRlRmVZMzM3N2pkVFVWQ3dzTEF6cTlOYkZ3SUVEaGJCcWx5NWQ0dU9QUDlhWk56SXlrdkR3Y0N3dExZME8zUWV3WnMyYTF5cjBLQTUzN3R4Qm9WQmdhV2xKMWFwVmRlWjc4ZUlGa3lkUDV0bXpaMWhaV1RGdjNqeWRvUnZmRklZTVZMNnV3VXdWWm1abTlPblRoMDJiTmhFWUdNaVBQLzVJcDA2ZENBb0s0c1NKRXdZTHNlN2N1UU1vaFgyTkd6ZG01TWlSYk42OG1VV0xGdUhpNGtLdFdyV0lpSWhBS3BWU3JWbzEyclZyeC83OSt3a05EVFZLaU9maDRjSHZ2LzlPN2RxMStlaWpqNmhldlRyQndjSDQrdnBTcFVvVnFsU3BRdVhLbGFsYXRTclZxbFdqYXRXcVZLMWFsY0dEQjVPVmxjVzllL2UwQ241Njl1eXBVd3ltVUNpNGNlTUdPM2Z1Rk53Mm1qVnJ4bmZmZlVkS1Nnb1RKa3pBMTllWGJkdTJZV2RuUjBaR0JoczNidVQ0OGVPWW01dGpabVpHZm41K3NjUkNyd00zTnpjOFBUM1p1M2N2eTVZdFkvSGl4V3IzK1pvMWE4akt5cUpWcTFaNmhZbkZJU01qUTNDMVdMNTh1VkhpcXpmQjZOR2pkZjV1Y3JsYytLeE4zS2xDVjdqcjRuTHExQ21XTEZsQ2x5NWRtRGh4WXFtV1haREhqeDhER0JUQ3JtUEhqdFNwVThkb0o2SWFOV3B3L2ZwMTd0Ky9iOVMxOENicVUyM2s1K2VYV0ZTbXdzM05UYU8rVlNnVVBIbnlSQ052N2RxMUdUbHlKQnMyYkdEWnNtVzg5OTU3UW4yb0duZ0doTUhkY2VQR2taaVlTSzlldldqU3BJbUdVMmx4V2J0MkxTdFhybVRHakJrR1A5OHFWNjZzdDYxbHlBU0Fvc1I4K3RKcjE2Nk5vNk1qMGRIUnhNWEZVYlZxVldFQ1M3dDI3VFR5TjI3Y21NYU5HeGU1VDZBVTR0bloyZkhGRjE5b1RiOXc0WUpSUXJ3TEZ5NlFtSmhJOCtiTnFWU3BFanQyN0NBM041ZStmZnZxRFpIN2I2ZXVDNFQvcFJ4WWo1TkNLNVJDdkxlUjVPUmtuajkvVHRteVpYVmVjK25wNlRyVGNuTnpoYkQwUldGdGJWM3NNTmxSVVZGTW16WU5LeXNyRmkxYVZPd3c5MWxaV1FaTjBEQW01R05wVXBKenBBMlYwT1g1OCtkR3JXZm9lU3BJK2ZMbHRiNW5tNXFhMHE1ZE80NGRPeVlJZjBENWZoQWJHNnNXU3YyZll0U29VZHk4ZVpNNWMrYXdhTkVpZnZubEYySmpZL0gyOXRZcjhNek56ZVgrL2Z0RmxoOFdGa2E5ZXZVWU9uUW9VcW1VVzdkdWFjMVgwQ1hPdzhNRER3OFBaczJheFlNSEQ5aXdZWU5XaDYrN2QrOHlaY29VV3JWcXBYY2ZIQjBkMVZ6VWE5YXNDU2lkRW0vZnZrMUNRZ0lLaFlJZmZ2aUJidDI2YVlnb0FhM1A2WDM3OXZIZ3dRUEdqeDlQcDA2ZE9IMzZOQXNXTEtCWnMyWTRPam95ZS9ac25qOS9qbHd1eDgvUFQ2dm91bHk1Y2dhRjRoMDFhaFJYcmx6aDVNbVQ5T3JWaTl6Y1hFRFRJYzdmMzE5bkg0K3FUaTVidGl3Ly92Z2pEUm8wVUJPN0JnVUZzVzNiTmpadjNsd3NjYThobFBieHFpaHBhRnB0ZldzQTRlSGg3Tm16aDY1ZHUycHQyOXJhMmpKczJERFdybDNMdW5YcjlBcU16NTgvejZKRmk2aGF0U3J6NXMzRHpzNk93NGNQczNMbFN2ejgvREExTmVYaXhZdXNYNytleE1SRTZ0ZXZUL2Z1M1hVZXN6WmlZbUpJUzB0RExwY3pkZXBVZHUvZWpiT3pNMDJhTk5IcTl2YzJZbVlDYmFvcCs2S2ZaeW9kYjhQL2duYlYzdlNlaVlpSWlJaUlpUHdiRUlWNElpSWlJaUlpSW04RkNnV2s1U2dGZDg4ejRjWGY0cnZYR1ZMV3l1eC9ZanVudjhWM0RwYndsbW1EZExKdDJ6YWtVaW1EQmczU09sTzRYcjE2ckZxMWl1clZxeU9SU01qSXlHRGF0R21rcHFiU29FRURvOXlJRkFvRnUzYnR3dDNkblppWUdLeXNyQmc0Y0NCcjE2NWwrdlRwTEYyNlZDTUVXVzV1THMrZlB5Y3BLVW40QStXczJpKy8vSktrcENSeWNuSzB1bjc5ZitUcDA2ZnMyTEdETTJmT1lHTmp3L0RodytuZnYzK1JvZDNrY2puNzkrOEhvR3ZYcmlVS0xkVzBhVk9xVmF0R2JHd3N1M2J0MGlrY2tNdmxndkRUMDlPeldOdDgvLzMzaTcyZnI0c3JWNjRBeW50SGwrdEZYRndjcTFhdElqazVHV3RyYStiTm0wZU5HalgreWQwMENIMERBQ3BYUFVQeWxKVHUzYnV6YytkT1FrSkNHRGx5SlAzNjllUFlzV01jUEhpUXZuMzdGaW13eU1yS0V0dytWYUtkUVlNRzhmRGhRMEpEUS9IMjltYjE2dFdjUEhrU1VJWnlyVkdqQmhVcVZPRE9uVHM4ZXZUSUlMRVBLRjBOVkNHSFZEeDc5b3owOUhTdVhyM0sxYXRYMWRLY25aMFpObXdZWGJwMHdkcmFXcWVnUXBlNzBLMWJ0MWk1Y3FVZ1N2cmdndzhZUG53NGpSbzFJaXdzakNWTGxtQm1ab1pVS21YbnpwM1VxVk9ITld2V2tKS1NRcE1tVFJnN2RxekdJTWJYWDM5TlRFeU16bVBVNVl4Vm1nUGJRNGNPSlNRa2hGdTNickYxNjFiQkZlTG8wYU9FaFlWaGFXbkp0OTkrVzJRNTZlbnBmUFBOTndadnQ2QW9iY0dDQlFhdjk2YnFuNVNVRklQeUdUdElYeEkrL3ZoakRodzR3SWtUSjNCeGNXSG8wS0d2WlR0Ly9QRUhvQlQ0MzdsemgwV0xGdW5NNitycWlxdXJxOUhicUZ1M0x0ZXZYeWM4UE54Z2NkaWJxRSsxMGFGREIyeHRiUmszYmh5REJ3L214WXNYbkR4NVVoRFRkZXJVaVRKbHloQVlHQWdvQmE2dlhyM1NXZDZHRFJzMEJrNXpjM04xUGcvNjkrL1BwVXVYdUhQbkRuUG56bVhObWpWWVdsb0tMa3htWm1iQ3Z0amIyN05peFFwQUdTNWIzOFNCL1B4OElTeHhVUk1NYXRTbzhkcENVT3FqWXNXS09wK0huVHAxb21MRmlteXJvcGZTQUFBZ0FFbEVRVlRmdmwxcnVrUWlvWDM3OWdRRUJCQVFFRUN2WHIyNGZ2MDZOalkydEczYlZpMXZRRUNBNE1CcktLOWV2ZEo1VHJRNTNRNGFORWpuSkFIVnRkTy9mMzhodkxDSmlVbXBPNVcrYlZpWVFrVjdlQ3hWaHFwTnpnQVh3NDNqL2xGVXdzcnQyN2Zydk9hQ2c0UDExdCs5ZXZVcTB1a05sTzJaK1BoNFpES1pVYTV2ang0OTRxZWZmc0xDd29JbFM1WVVlMUpWWGw0ZWFXbHBCcmZYM2dURlBVZTZpSXVMQXpDcWZpdXQ4eVNWU2tsSlNhRjY5ZW9NSGp5WWtKQVExcTVkeTlTcFUvbnp6ei9adEdrVEhoNGVCZ3VGU3hOcmEydG16WnJGaEFrVCtQYmJiOG5Qeitlenp6NFRITEIxa1pxYXF0VWhUQnQzN3R3cE1xKzIrMnI4K1BGOC9mWFh6Smt6aC9uejU2czVlNmxjSWF0VnE2YmhxS2FMOFBCd1hyMTZSWlVxVldqZXZMbnd6cCtkblUxc2JLelI5OU9VS1ZNd05UVVZCSUVQSGp6Z3E2KytvbVBIam5oN2U1T1ltTWlzV2JQWXVuVXJWNjVjS1pIN3FiVzFOYjYrdmxTb1VBRVRFeE55Y3BReFFndjNTUm5xREZmNFdvdUtpbUx0MnJWOC92bm5haUs4ZS9mdVlXSmlJb1JqMVlheGRhc2hGSFc4RHg4K0JQNVhGNnUrRzBwcWFxcXdUdm55NWJVS0xlUGo0NWs3ZHk0VktsVFErMzdVdTNkdnpwOC96NUVqUnloVHBveUdLMk5XVmhhYk5tM2k2TkdqQUN4ZXZGZ1E5MDZjT0pFSkV5YXdlUEZpL3Zyckx5SWlJbWpVcUpIZ1ZxeVByS3dzTGw2OFNMOSsvWVJKQThlUEh3ZVVreEZVMndQbGUxcHBUeVo2blpoSzRFTlhPUFgzenhxYnBwd1lidkl2NlRjV0VSRVJFUkVSZVhPSVFqd1JFUkVSRVJHUmZ4eFpQcVJrcVF2dVVyS1V5MThYRXNEUkJzcmJRbms3NWY5bFhsK1VpOWZPdzRjUE9YejRNTmJXMWd3WU1FQm5QbmQzZDBBNTRPcnQ3VTFNVEF3T0RnNU1tVExGS0RleTMzNzdqYmk0T0NaT25JaWZueDhBZmZ2MkpTRWhnWU1IRHpKMzdseSsvZlpiTm0vZVRISnlNa2xKU1VpbFVoUUtUZXRDaFVMQml4Y3ZjSFYxcFVLRkN2OTVKenhEVVhWVUR4Z3dnRTgvL1ZUclRIdHRuRHAxaXNURVJNek16Qmc0Y0dDSjlrRWlrZURwNmNtU0pVdUlpb3JpOHVYTE5HL2VYQ1BmcmwyN2lJeU1GRDd2MnJXcldOdDdtMFNZdWJtNW5EMTdGbEFLS0hReFo4NGNaRElaTmpZMnpKOC8vNjF6M2VyWHJ4OVNxVlJqK2RteloxbTdkaTFkdW5ReHlKMVJWem5HWW10clM1Y3VYVGg0OENDSER4OW0rUERoTkczYWxDdFhybkRod2dVTmNVSmh3c1BEa2N2bDFLaFJRODNWWmVMRWlUeDY5SWprNUdUaTQrT0YzODdEd3dPQTl1M2JzM3YzYnZidDI2YzN6R0JScU1KS3BhYW1FaDhmVDJ4c0xOSFIwVVJIUnhNYkcxc3NnWkNLOTk5L0gydHJhMXEyYkVtL2Z2MW8wS0FCejU4L1o5NjhlWnc3ZDQ1cTFhb3hjK1pNNXN5Wnc2Ky8va3BnWUNBbUppWllXRmd3ZmZwMHJjOElKeWNuTWpJeU5KWW5KaVlDNE9MaTh0cWRLQzB0TGZIeThtTFNwRW5zMmJPSGN1WEs0ZVRrSkFoRXZ2dnVPNE1jSk9WeXViRGZ4bExjOWY1SkFnSUNkRHBleE1mSEMzV0NQcEdGVkNvdE5RY3lVTjZ2YytiTVljeVlNZHkvZjcvVTNCYWJOR2tpbEpPZG5jM05temR4ZG5ZbUpTVkZFQ09vK09tbm4wcmxHbFdGaHc4UER5YzNOOWNnQjQ4M1VaOXFvK0F6S3lNakF5c3JLNzNuWk96WXNTWGExOEpJSkJJbVRackU2TkdqU1VoSTRQNzkrelJzMkZEblFMc0tlM3Q3UWVDbGpZTFh0YjU4Ynd0YnRteEJvVkRRdTNkdk5WZFRoVUxCL3YzN2VmTGtpVWJJNUo0OWV4SVlHRWhJU0lnUWdybEhqeDVZVzF1cjVUdDM3cHpRampLVXpNek1JcDFzQzZaMzd0eFo2N00ySWlLQysvZnY4OTU3NzlHd1lVTk9uRGhCV2xvYWJkdTJwWHo1OGtidDA3OFIxNytGZUtBY1RIOWJoWGp2dnZ1dXh2UC80Y09IK1BqNFlHTmp3Nk5IaitqYnR5OWp4b3pSV0ZjdWw5T2xTeGVEM1EzZDNkMkppNHNqTmpiVzRORFNqeDgvWnNxVUtWaFlXTEI0OGVJU3VSczlmUGdRaFVKUjdMRFcvd1RGT1Vmbno1K25YTGx5R3U4S0JSM3FEUTBkRHNhZHA2aW9LSzVmdnc3QW5qMTdrTXZsSkNVbGtaaVlTRlpXRm01dWJtemR1aFZYVjFkR2pCakJ4bzBic2JXMTVjeVpNemc3Ty9QOTk5OGJ2RjhxTWpNemVmSGlSWW5mN2RQVDA3R3pzeU05UFIySlJJS2RuUjF5dVZ5dnkzNjVjdVhZdEdsVGtXVi85ZFZYZUhoNE1HVElFS1AzeTlIUmtaa3paL0xUVHo4eFk4WU00VjRNRFExbDZkS2x1TG01c1dEQkFvM252UzRPSERqQXRXdlhoUDRTUjBkSEtsV3FKRGh2WjJkblU3VnFWWU1uQlp3N2Q0NmpSNDhTRVJGQjgrYk4yYmh4SXpLWmpBa1RKZ2oxdDcyOVBaNmVucXhjdVpLT0hUdnFEYzFiRkFYZDQxVnVrWVhiQjZ0WHJ4WmNNaTlldk1qU3BVczVlUEFnZ000d3A0OGZQMmJhdEdrMGJkcVVUei85VkMzdHlKRWpSZGFEWGw1ZXhoMklnZWc3M3NMQ09HTW1FZ0djT0hHQ0V5ZE9BTW8yWU9GUXNvOGZQMmIxNnRYSTVYSm16NTVOUWtLQ3hqWUtPdXZ0M2J1WDhlUEhzM1BuVGh3ZEhlblpzeWNLaFlLUWtCRDgvZjE1L3Z3NVZhcFU0ZkhqeDJvT216VnIxbVRNbURHc1dyVUtHeHNibmM2SktsU1RLODZlUGN1aFE0Zkl5Y2xoMWFwVk9EZzRFQnNieTdGangyamN1REcxYXRWU0UrSUIvUHJycjF5N2RvM3AwNmZyZkI5Nm02aGFWaG5pUGpNUGN1V1FrQTZWRE91dUV4RVJFUkVSRWZsL2pDakVFeEVSRVJFUkVYbXRLSUMwTEVqS2dLUk01ZjhwV1VvSHZOZUpwZG5mb3J1L2hYZk90bUQrZGtUdUt4VlVBeXY5Ky9jdnN1TXFMeStQZWZQbWNlZk9IU3d0TFkwT295bVZTdG04ZVRQT3pzNTA2TkJCRU9LQjBuMHBOamFXRHovOEVFdExTOExDd3BCSUpEZzZPbEtyVmkxY1hGelUvbng4ZkxDeXN1THc0Y1BGTy9CL0NmSHg4UnJPV2tXaEVqejgvdnZ2L1A3NzcwWG1uejE3Tmk0dUxvSkxSc2VPSFVzbFBHcjc5dTNadkhremFXbHA3TnExUzBNNEVCd2NMSWpuVEUxTmtjdmx4UnB3S2EyUWU2WEYyYk5uU1U5UHg4TENnbzRkTzZxbEZSU1V5bVF5bkoyZG1UdDNydFpRUWF0V3JjTFYxWldPSFR1K3RqQTYrdWpSbzRmVzVVbEpTYVNtcG1KcmE5aUlzNjV5aWtQLy92MDVmUGd3UjQ4ZVpmRGd3WGg2ZW5MbHloVUNBZ0tLRk9LcG5PNEtPMkZZV1ZuaDQrTkRlbm82b2FHaDVPVGswTEJoUTJGQXFVZVBIdXpkdTVmUTBGQUdEaHdvaUpJTlFhRlFzSG56WnNxWEwwK2xTcFZ3YzNQRHhjV0ZkOTU1aC9yMTZ3djU1SEo1aVVSSzF0YldyRnExQ29sRVFtcHFLbHUyYk9IdzRjTmtaMmZUcDA4ZlJvMGFKVGlIS2hRS1BEdzg2TmV2SCtQR2plUFFvVU44L3ZubkdtWDYrdnBxM1pacWNHYnIxcTFHaFJRcUxoOTg4QUhqeDQvSHo4K1BOV3ZXWUdabWhrS2hZUERnd1hUcDBzV2dNaHdjSEl4eTZpc29TbnRUb2VzTVFSWHVWSmVZeVJnc0xTMUxGRDVWRzY2dXJxeGF0WXBLbFNvVld4Q25VQ2lJaUlqZzk5OS9wMi9mdm1vT2hhcUJPZzhQRDM3NzdUZU5kVldEandxRm9rU0N2RHAxNnVEZzRJQlVLdVh5NWN0RnV1bms1T1Q4NC9WcFlaNCtmY3FOR3plRTMxUXFsUXFDaVgrYWloVXJNbm55WktwWHIwNlZLbFVBaWhUaS9aZkl5TWpnNE1HRHlPVnkrdlhycDVZbWtVaTRjdVVLZCs3Y29XM2J0alJwMGtSSXExaXhJbTNhdEJIY0htMXNiTFNLWlkxMSsrdlVxWlBleVF1R09OMnFLT2lHcDFBb0NBZ0lBQ2hWVWUvYlRNVUMyclI0S1RRdFhpVFZmeFNaVEVaZ1lDQTdkdXlnYXRXcStQcjY2cDJJOWVMRkN3Q0QyNkdOR3pjbU5EU1VtemR2R2l3eW16eDVNbWxwYVRSdDJsUVExaFRHRURjK2dKczNid0tVZXNqNjBxUTQ1eWcyTnBhNWMrZFN1WEpsWWZKRlVsS1NJQkR2MWF1WHdXMGlNTzQ4blRselJyaTNZMkppcUZLbEN2WHIxNmRDaFFwQysxYkZnQUVEK1AzMzN6bDgrRENXbHBiNCt2b2FIZjRXbEk1eGNYRnhlSGw1YVEzSFhSVHg4ZkhzM0xtVDBOQlFyS3lzR0RWcUZDZFBubVREaGcwRUJRVXhlUEJnMnJkdnIrWkVwOExNek14Z1VabTl2WDJ4QldqMTZ0WER4OGVIT1hQbThPMjMzL0xlZSs5eC92eDVtalp0aXBlWGwxSG56ZGZYRjVsTVJrSkNBdkh4OFR4Ky9KaEhqeDV4OSs1ZFRwdzRnVnd1cDFXclZnYjNLZnoxMTEvWTJ0cmk1K2RIN2RxMUNRd01aUHYyN1RScjFvekpreWZUdDI5ZlhyeDR3U2VmZk1LaFE0Znc4ZkZoK2ZMbEpYTC9WYUVTWkJWMDhqOXc0QUFIRGh5Z2MrZk9WS2xTUldnN1dGaFlzSG56WmxhdFdxWFJ2b21KaVdIYXRHbTgrKzY3ZUhsNWFiUURWU0sxa0pBUXJhR1RSNDRjU2ZmdTNUVW1LNm1FOGFWRjRlTmR1WEtsMW54UlVWRWF6dm01dWJta3A2ZnJEQnRlc1dKRmpXVXFBYTJ2cnkvVnFsWGo1Y3VYVEpnd0FWQzZURis0Y0VINERrcGg2dUxGaTFtNWNpWHQyclhqK1BIakJBUUVFQjhmajdPek13c1dMQ0FtSm9hTkd6ZHFiS3R0Mjdaa1ptYXlaY3NXTm03Y3lQang0OVdPSVNNamc0Q0FBUDc0NHc5aFFvR1ptUmw5Ky9hbGRldld2UC8rKzZTbHBURnIxaXpNemMwWk4yNGNFUkVSV3MvaEgzLzg4YTl4eHBNQVZSd2c4bStqOHRnMFVZZ25JaUlpSWlJaVVqU2lFRTlFUkVSRVJFU2tWTW5NKzF0MDkvZGZjaWJreVYvL2R0K3hWbmU3YzdCU2RwYjhWeWxmdmp5ZW5wNGFzNFFMSTVWSzhmSHhJU0lpQWhNVEU3eTh2S2hWcTVaUjIvTHo4K1BseTVkOC8vMzNHZ0lPVTFOVEZpNWNpRVFpUWFGUXNHUEhEcHljbkVvbFpNKy9tZHpjM0dJSnpmTHo4dzFlTHpjM2w0Q0FBRjY4ZUlHSmlRbURCLzhmZS9jZFh1UDkvM0g4ZVU3MmpoQWtFVUtKeEd5bFJvMDBabXUyZHBGYVA3UkZxL2JlVlZXbE5hcTFaeEZpMW83WVVxRldpUkVyRWtKRWtMM095Zm45Y2I3bmxwTnpUbkpPUkNtZngzVzU1Tno3M09jKzgzN2Q3M2Mzazllbmo0V0ZCZTNhdFdQTm1qVlMxUy9OeVlvREJ3NHdaODRjVkNvVnZYdjNadS9ldmNURnhSbFZZUzJ2M0ZkdHYyb0toVUpxUitqdjc2LzE0MzFVVkpSVytMUnExYXBNbmp6WjRFbUxpeGN2c25QblRuSnljb3l1cUdSb1g4VEZ4Wm0wbjlhc1djUGF0V3Z6bldiWnNtVXNXN2JNcU9VNU9EaXdkZXRXbzlkdlNLbFNwV2pZc0NISGpoMGpKQ1NFMXExYjg4NDc3M0R0MmpVaUlpSU1WaFY4K3ZRcHAwNmRBblNEZUFCbHlwVGg3dDI3VW1XRTNHMDBYVjFkYWR5NE1hR2hvY3lmUDUrZmYvN1o2RkRQOWV2WHBlTkJ3OUxTRW5kM2Q4cVdMVXY1OHVXbGZ5OVNFVStsVW5INThtVU9IRGpBb1VPSHlNckt3dHZibTBHREJsR2xTaFhDd3NLWU5Xc1dXVmxaZ1Bva2g0K1BEKysrK3k1QlFVRTBidHo0bFFSMGpOVzhlWE4yN05qQnJWdTN5TTdPcGxTcFVvV3FRUEttTVRhWVlBeHJhMnVqbHZmcHA1L3FyWlNZVzM2dk5hWUVHMmZObXNXWk0yZWtpcG9OR3pha1JJa1NnRG9RSEJRVWhLV2xKZTNidDljYnhOUG8zYnMzVFpzMnBXdlhyb1VLZnNsa012ejkvZm56enovWnMyZVAzdGVReFlzWG8xUXErZVNUVHpoeTVNaS8rbjZhMTZWTGw1Z3laUXJGaXhlWGduZzNiOTRFTVBwNXZtM2JObXJXckdsUzhEZy9lWVBTbWdvdy8wYVl0ekJpWW1LSzdMUEZybDI3eU16TTVNTVBQOVI3c3Z5TEw3N2c2NisvWnNHQ0JTeGZ2bHpyYzIrN2R1MDRldlFvb0s1S1Z4UWhoNkx5OE9GRFRwdzRRZkhpeFFrSUNPRE1tVE5FUjBkVHJWbzFrNzhmL0ZjVnR3VXpPU2h6NEduRzY5MWVMak16azRNSEQ3SjU4MlppWTJQNTVKTlA2Tisvdjg1ejhOS2xTNXc3ZHc0ckt5dGtNaGxuenB3Qk1McUZhY09HRFZtNGNDR0hEeC9PTitDWG02YTkrdW5UcHcxT1krejczWkVqUjdDMXRlV0REejR3YXZwWG9URDdLQ0FnZ0VlUEhuSHAwaVdPSFR0R1RrNE96czdPMUtsVGh6WnQycGpjK3RXVS9kU3BVeWNxVjY3TWpCa3pHRDkrUEw2K3ZucW5lL2JzR1V1WEx1WFNwVXRTRmJxWk0yY3lZTUFBazF1WGFpNWMwbGNSMzVDY25CeisvdnR2L3Z6elQ4TER3d0gxWi80dnZ2Z0NWMWRYMnJkdno4YU5HOW0wYVJNLy9mUVRTNVlzb1VtVEpnUUVCRkNsU3BXWFh1VlpIeGNYRjZwVnE4YlpzMmVKalkzRnhjV0ZIajE2RkNxOGFHNXVqcWVuSjU2ZW50U3ZYMThhbnBXVnhhMWJ0NHl1a0EvUW8wY1BGQW9GaHc0ZFl0YXNXV1JrWkRCOCtIQ2FObTFLUmtZR0twVUtNek16NUhJNVk4YU1ZZkRnd1F3Wk1vUXBVNlpJbnh1MmJkdG1NRmlibnhzM2JnRFAyODRybFVybXpwM0w2ZE9uOGZYMWxRTDlvUDVzWkc1dXp0Q2hRK25kdXpkZHVuUkJKcE54OHVSSlpzMmFKWDNYemh1NDdOMjd0M1FSWE4yNmRmbjk5OTkxdHFPZzM4YnlLcXI3bS92NXBWQW9PSDc4T01IQndVUkdSakp5NUVoYXRHZ2hqVisyYkJtYk5tM0N4OGVIQmcwYTBMQmhRNjFnckQ2MWE5Zm13dzgvcEhqeDR0SjZOUmZOcGFlbmMvejRjWjJMNk56ZDNmbmhoeDlRcVZUY3ZYdVh1TGc0dW5idFNvOGVQYkN4c2VIMjdkdlN0R2xwYVp3OGVaSjkrL2FoVUNpWU4yOGVIaDRlekowN2wwR0RCbEc3ZG0yYU5XdEdyVnExc0xhMkppZ29DRGMzTjdwMTY0YS92Ny9XNTg2WW1CaXBGZkxVcVZQeDhQQ1Fnbmk1WHhzU0VoS3dzTEI0SlJjdUZsYmVJRjREMGRoREVBUkJFSVFDdk4xblNBVkJFQVJCZUNHS0hIVjcyZHpCdTVTc2w3OWVTek4xR3lGTjhLNmtuWHJZMjZaLy8vNzVqbytKaVdIQ2hBbkV4c1ppWm1iR3NHSERURDdCY2Zqd1ljTEN3dkR4OGFGVnExWjZwOUg4QUM2VHlTaGR1clJKeTMrZEtaVktwaytmenJsejUralJvd2RkdTNZMWVsNTk3YVFLMHJ4NWN4d2RIVTFxMStibzZNaURCdzlRS0JSNnI1NHVyTFp0MjVLYW1rckhqaDF4ZFhWRm9WRHcyMisvU1lHbk5tM2EwS05IRDZtRlNsSFRCRWNOblRRcWFzSEJ3ZHk5ZXhlNVhDNmRYTXZNekNRb0tJZ05HemFnVUNpa2FVZU9ISm52U2ZWSGp4NEJhSjF3S0lncEZRVTFqN2MrVGs1T2VwZWxWQ3FKalkxRkpwTVpGZWpRVEYrVVA0eDM3dHlaWThlT3NYWHJWbHExYWtYSGpoMzU4Y2NmMmJ4NXM4RWczcVpObTFBcWxmajUrZWs5dmhVS0JULysrQ01LaFlJUFB2aUFtalZyYW8zdjFhc1hSNDhlSlNJaWdqVnIxdENyVnkranR0WER3NFBwMDZjVEhSMU5kSFMwVktVaUtpcUtxS2dvamgwN0prMXJiVzJObDVjWG8wYU5Ncmt5NVBuejV4azdkaXc1T1RsNGVYa1JHQmlJdjc4L1NVbEp6Sm8xaTRNSEQxS3FWQ2ttVEpqQU45OThJNFYwKy9Ycng5ZGZmODJNR1RPWU0yZE9vVTc4NldObloyZFVXeTlqWExwMGlWOSsrWVhvNkdocFdGeGNIUDM2OVdQUW9FR3Y5Y24yL0x6SSs4S3JWS1pNR2RMUzBvcDh1ZW5wNlp3NmRZcWpSNDlLcjBzSER4NEUxSzlIRFJvMGtFSjRXVmxaVEo4K25aU1VGQUlEQTZYaCtpZ1VDbUpqWTFtN2RpMGRPblFvZEFXMlZxMWE4ZWVmZjNMMjdGa2lJeVB4OXZiV0duL3g0a1Z1M0xpQmo0OFBMVnEwK0ZmZVQvVTVjT0FBUC8vOE13cUZnbmZlZVFlRlFvRzV1VG5Iang4SDBLckVtWitkTzNleWFORWlGaXhZOEZKQ1ZlbnA2WUIyeFp2WGlibTVlWUhoYUdQQzArbnA2VklJM1ZBb3MzTGx5Z1FFQkhENDhHRzJiTmtpdlJha3BLUm9WY2JaczJjUFRabzAwZnQ0ekowNzE2VFBVYWFHOC9YWnVuV3IxRzdYM055Y3paczNBMjlQTlR4UWgrNmNyTlFWMm5OVWtKZ0p4VjZ6US9yQ2hRdUVoSVFRRmhaR1Nrb0tmbjUrakI4L1hxZXlra1pXVmhaLy9QR0hGSEt3dDdlblM1Y3VVb3Z1Z3RqWjJkRzZkV3UyYk5uQ1AvLzhZOVJyVGxGVm5qMS8vankzYjkrbVM1Y3VSZlo1NW1Vb3pENHFXN1lzSTBhTUtKTDFtN3FmaWhjdm5tK3I2YWRQbjdKOSszYTJiOTlPV2xvYUgzMzBFWU1IRCtiQWdRTXNYNzZjWWNPRzRlM3RUWk1tVGFoVHA0NVJuM0huejU5UGZIeThVZFhtTk9IRVk4ZU84ZVRKRTJReUdRMGJOcVJidDI1YXg3bWxwU1U5ZS9ha2JkdTJCQWNIczJ2WExtbTdYVnhjcUYrL1BvTUhEemJZdGpZMk5oWW5KeWVzcmEyNWRldVd0RXhUcEtTa2NQbnlaYzZkTzBkNGVEaXhzYkZZV1ZuUnNtVkxuSjJkMmI1OU8wT0dES0ZVcVZMNCtmbFJ0V3BWS2xhc2lJZUhoOTdQTHkvcllyUnQyN2F4Y2VOR1VsTlRhZCsrUFUyYk5xVlVxVkprWkdUd3h4OS9JSlBKcE8vV1hsNWVUSnc0a2Q5KyswMHI4RmExYWxXZDZyM0xseS9YdXIxNTgyYmk0K054YzNQRHdjR0IrUGg0Z29LQ01EYzNwM0xseXVUazVEQmp4Z3orL3Z0dmhnd1pRdDI2ZGNuT3p1YjgrZk00T1RraGs4a1lNR0FBcnE2dTNMaHhnNmRQbjdKMjdWcDI3OTVOMjdadEdUUm9rTjZLNHoxNjlKRCt0cmUzTDdEMWRsSlNFcGFXbGxoWVdIRDU4bVVBblhCZlVkeGZqYnQzN3hJU0VzS0JBd2Q0K3ZRcGJtNXVEQnc0a0VhTkdta3Q3Nk9QUHNMYTJwcGp4NDVKRjhoVnFsU0pnSUFBQWdJQ0RGWmsxb1R3VENXVHlmanFxNi9vMXEyYjFuZDdUVlcvYWRPbUVSNGVUbFpXRmlWS2xKQmFCamRxMUlnYU5XcXdidDA2OXUvZnorblRwN0d4c1dIanhvMnNXclZLWnp1VlNpVTdkdXhneFlvVldGaFlNR1BHREtsNnAyYTltemR2eHMvUGo2U2tKRTZjT0lHM3QvY3JDZE1XbG9laitqTkVqZ3BTc3lBaEhZb2IxNGxhRUFSQkVJUzNsQWppQ1lJZ0NJSmdsRmZWWWhiQTBRcEsyeit2ZGxmTUd2NUR2OWU4TWlkT25KQitLSjR3WVVLQkxkSDBxVnk1TXJhMnRvd1lNZUkvOVNOWlViaHg0d1luVDU0RVlQMzY5YTlsNE1MVjFaVVJJMFlVZVVzUFoyZG52dnp5UytsMlptYW0xTklsTUREUTZFQlRZY1RHeGpKdTNEaXlzN01aTm15WVRwdllvbmI3OW0ycDFWdWJObTN3OHZKaTM3NTlyRjY5bXNlUDFaYzh1N2k0U0pVLzh2UDA2Vk1wcUpDN0NzbStmZnVreCtqZXZYdFNHSzV5NWNvVUsxYU1PWFBtR0wyOWE5YXM0ZW5UcDNySGZmTEpKM3p5eVNjNnd6ZHUzTWp5NWN1cFc3Y3UwNmRQTDNBZFVWRlI5Ty9mdjBpRGVENCtQbFN0V3BXSWlBak9uRGxENDhhTldiWnNHV0ZoWWNUR3h1b0VYK0xpNHFRVzFvYU90d1VMRmhBWkdZbTl2VDNmZlBPTnpuZzNOemMrKyt3ejFxMWJ4eDkvL0lHWGwxZUJyWEJCWFFtd1hyMTZPcStaejU0OTQrYk5tOXk0Y1lQcjE2OXo0OFlOSGoxNlJHeHNiS0VxNDlXcVZZdlJvMGZqNU9TRW41OGZXVmxaYk4rK25ULysrSVBFeEVRYU5HakEwS0ZEY1hKeXdzek1UQXBTVmE1Y21kYXRXN05yMXk3R2pSdkhqQmt6akc0NXJKR1ltTWpEaHc5NThPQUJEeDQ4NFAzMzM2ZFNwVXFGYnRXbGNmWHFWZGF1WFN0VjQ5RThObVptWnN5Yk40KzR1RGdtVFpwRWhRb1Y2TnExSy83Ky92K3BDcXIvaGZjRmZSWXVYRmpreTd4dzRRSVRKa3lRMnBXQytyblRzR0ZEUHZ6d1E5NTk5MTNweEhoYVdob1RKMDdrMnJWcitQajRhRld2MUNjcEtRbFF0MEF0NkVScmZpcFdySWlmbng5bno1NWwwYUpGekowN1Z6cTVxMUFvdUh2M0xnQVZLbFQ0MTk1UE5WSlNVcVFLYzdObnowWW1rOUdqUnc5NjllcUZUQ1lqS2lxS0F3Y09JSmZMQzJ5cnE2R3BlbWlvM2RtTFNrNU9CbDdmSUo2Ym0xdWhLdlRtdFc3ZE9wNDhlVUtqUm8zMHRxRFg2TldyRjhlT0hXUGJ0bTEwNnRTSmxKUVV4bzBieDkyN2QvSDA5TVRIeDRlUWtCREdqQm5EOU9uVGRhcEwxYWxUUjZxbVU1Q2dvQ0JzYlcxcDI3YXQzdkY3OXV5UkhoOURVbE5UMmJkdkgxWldWclJwMDRaYnQyNXg0Y0lGM04zZHRTb3h2UTJjcmRYZll3R2VwcjkrUWJ6SGp4OFRIaDVPa3laTmFOMjZkWUZWTHYzOC9EaHc0TUFMclRNd01KQkRodzZ4ZE9sUzVzK2YvNjk4Nzh2SnlXSHAwcVc0dUxnVVdTWFNsK2xWN0NNbyt2MjBiOTgrNXMyYmgwS2hvSExseXZUdjMxKzZtS1ZkdTNZMGJOaVFqUnMzc20vZlBuNy8vWGVzcmEyTkN1TFoyZGtaL1huMHlwVXJiTisrSFNjbko3cDA2VUxidG0zenZhQ3ZXTEZpOU8vZlgzb005dTNieDdWcjEvRDE5VFVZd2dNWU5teVkxS3BaSTNjN2NVUE9uajNMZ1FNSHVISGpCdmZ1M1VPbFVtRnViazcxNnRYcDNMa3pBUUVCMHVlVExsMjZFQm9heXVIRGg5bTdkeTk3OXV3QjFBR29Zc1dLMGJOblQxcTNiaTB0TzNjTFVWUDgvZmZmMG1kUWZYeDhmR2pac2lYdDI3Zkh5Y21KTVdQR2NQYnNXVUQ5ZVdyUW9FRmFGd1RVclZzWFB6OC9yYy9oM3Q3ZU9sWGw4Z2JUTWpNemRhcklXVmxaTVhqd1lPbGl0VnExYXRHcFV5YzJiZG9rVlpZM056ZG40TUNCMGp5YXdOZnMyYk1KRHc5bi9QanhSbjFQTTliR2pSdWxzRGxBelpvMWRZS1JSWFYvRnk5ZVRIQndNSEs1SEQ4L1AxcTNiazM5K3ZYMXZrWjRlbm9TR0JoSVlHQWdVVkZSSER4NGtKQ1FFSll1WFVwSVNBaExsaXg1S2E4dGViL1hYN3g0RVZBZlZ3RUJBVFJ2M3B5YU5XdHFyZHZKeVlsQmd3YlJwMDhmd3NMQ3lNN094dGJXVm04WWVQSGl4VkpsNXBFalIyb0ZnZjM4L0dqUW9BRTdkdXhnKy9idGdQckNOMzJmajE5bkZuSndkNEI3NnE4cDNFOFNRVHhCRUFSQkVQTDMzL25GV3hBRVFSQ0VmOVdyYWpFTFlHY0I3bzdnNGFEK29jUCs5ZXlBOWRycjFxMGJxYW1wZlBEQkJ3WXJUZ0hTU1hSOVAySzd1N3N6Wjg0Y3lwVXI5OUsyODNWVnRteFpTcFVxUlZ4Y0hMVnIxMzZwNnpLbGhZOCsrcTRhejBzVEVBTk0vbkhYenM2T2FkT21jZjc4ZWVyV3JXdnk5cG5DemMyTk5tM2FzR25USm1iTm1zWDkrL2RmV3ZBdlBqNmVjZVBHa1ptWmlZdUxDMzM2OUdIZXZIblNDUlM1WEU2N2R1M28wNmNQWGJwMElUTXprL2o0ZUlQdFl6UnRWeHdjSEtRZm56ZHMyQ0JkR2E1UUtCZzFhaFNUSjArbWN1WEtqQjQ5MnVSdDd0bXpwOUhUcWxRcXRtelp3b29WSzdDMHRDeXdpcWFHcHFwZlViZlQ2OVNwRXhFUkVRUUhCMU9uVGgwKytlUVRWcTVjeWRhdFd4azhlTERXdEwvKytpdloyZG5VcVZOSGIyWEVkZXZXc1dmUEhtUXlHU05HakRCWVhhdEhqeDZjUG4yYXlNaEl2di8rZXhRS0JVMmJOaTNVOWpzN08vUCsrKzlybmNCTFRFd2tJU0doMEdHeUprMmFrSktTd3RhdFd3a0tDdUxKa3ljNE96c3pidHc0R2pkdURLaVBVNFZDb1hYeTZNc3Z2eVFpSW9LSWlBaSsrdW9ycGs2ZEtvVS9WU29WaVltSnhNWEZTZjgwQmcwYVJGeGNuTmJyQWFpckxCaXF0Sk03YUtWUFZsWVd4NDhmWjlldVhWTEZDWmxNUnZQbXplblhyNTkwSEZXclZvMWx5NVp4OE9CQmJ0Kyt6Y3laTTFtMGFCR05HemVtV2JObVdsVWxDa01UYW5xWko4Yi96ZmVGMTEzNTh1WEp5c3JDMXRhVyt2WHJFeEFRb0hOQ0Y1QWU2NmlvS0R3OFBKZzZkYXIwZVVQeldLbFVLcTNIVFhQTTVsZk54MWhmZnZrbFgzMzFGUkVSRVN4ZHVwUXZ2dmdDVUljcXM3S3lzTEd4MFFvWXZPejNVdzFOdFR0UUIxYkhqaDFMblRwMUFIVWdmZUxFaVdSblo5T3VYVHU5K3lGdllGQ3BWUExzMlRQTXpjMTFYZzl6QndCZXhOV3JWd0h5cldiNHFvd2JOODdrUURMb3ZtNW8zcU9zckt5a1k4VVFEdzhQQmc0Y1NOMjZkWW1OaldYU3BFbmN1M2VQRWlWS01IUG1US2xhVEVoSUNLTkhqK2JMTDcrVTJnNkR1dFZsdzRZTkM5eEdsVXBGVUZBUURnNE85T3ZYVCs4ME1wbXN3QXNHZHUvZVRYcDZPbTNidHNYQndZRkZpeFlCMExGang3ZnVZcHZjd2JzbjZWRGg5ZWtlREVDelpzMW8wcVJKdnE5SGJkcTBvVnExYWtXMlRudDdlMGFQSHMyNGNlUFl2SGt6WGNseXl4QUFBQ0FBU1VSQlZMcDBLYkpsR3hJVUZNVE5temVaT1hQbUM0V3UveTJ2WWg5QjRmZVRvNk1qalJvMTBnbjgrdnY3Yy9IaVJabzFhNmEzUGE2TGl3c0RCdzZrYjkrK25EdDM3cVZVTWU3U3BRdmUzdDVVcjE3ZHBNL1FOalkydEc3ZG10YXRXeE1mSDIrdzBxeEdyMTY5aUl1TFE2bFVZbTV1VHMyYU5ZMnFGRm0yYkZuT25qMkxoNGNISFR0MnBFYU5HdFNzV1ZOdkFNbmUzbDY2R0NvNU9abC8vdm1IYTlldWNldldMWktUazZXTHl1cldyWXVMaTR0V20xSlRWSzFhVlNjMFhiVnFWY2FNR1FPbzI2UG0vczQwY2VKRVVsSlNVS2xVRkM5ZVhLY2FIS0MxNzcvLy9udTlZY2pWcTFkcnZiOTI2TkNCaGcwYmtwbVpLVlh3OWZUMDFObzNtamFwUTRjT2xkNjNYRnhjOU82L0FRTUdhSDFmTUZYOSt2WDFWcEZyMGFLRmRIODBGMW5sVnBUM3QwbVRKamc0T05DaVJRdVRQaU41ZVhuUnIxOC8rdmJ0eTE5Ly9ZV0RnNFBXKzdGY0xqZnFjMmxoZlBYVlYwUkdSdEs4ZWZNQ0w3Q3d0YlV0OE9MSTd0MjdVNlZLRlFJQ0FuVEdtWm1aTVdYS0ZMS3lzc2pLeXNMQ3dxTFExYTVmdGJKT3o0TjQ5NUtneG90L1ZSRUVRUkFFNFEwbWduaUNJQWlDSUpDalVyZVlmWmp5NzdhWTFiQTJWd2Z1M0IzVTRUdW4xNndxd1g5WjNoTjJUNTQ4NGRtelo5amIyMk50YlMxVllBSU10c0dvV0xIaVM5L08xNUd0clMzTGx5L253WU1IUlJwRWpJMk54ZGJXRm50N2U4ek56VkdwVk5JSithSnF5WFRuemgwZVBYcUVnNE1EdHJhMlpHZG44K2VmZndMcWs3VUZuYlRReDlMUzBtQUlyMi9mdmkrMHZibkpaREw2OSsrUHE2c3JpeFl0WXQyNmRTUWtKREIwNk5BaVBWSDg4T0ZEeG8wYlIwSkNBcGFXbGt5ZE9oVjdlM3MrLy94ekRoMDZSSTBhTmVqWHI1OFVibkozZCtmT25UdXNYYnNXRHc4UHJYMllsWlhGOWV2WFdieDRNUUFmZlBBQktwV0tKVXVXRUJ3Y2pMbTV1ZFRxZE5HaVJYejk5ZGY0Ky92ajcrOVA1Y3FWY1hGeDBYdHlSQitWU2tWMmRqWUtoWUxzN0d5Y25KeDBwc25Nek9Ua3laTnMzcnlabXpkdlNsVXhqV21YcTFBbzJMZHZIMUQwei8wR0RScmc3dTR1dGRkcTA2WU42OWV2Wi8vKy9mVHUzVnM2dWJodDJ6YisrdXN2dmVGQmxVckY2dFdyK2VPUFB3RG8wNmNQRFJvME1MaE9jM056cGt5Wnd1REJnM255NUFrLy9QQURWNjVjNGNzdnY5VGE1NG1KaVVWMkhCdXFXSmhYWEZ3Y0sxYXM0TVNKRTJSbFpXRnBhVW0zYnQzbzFLbVRkTkkwT3p0YnFzeVErL0d3c3JKaXhvd1pEQnMyak5LbFMxT3laRW4yN3QzTCt2WHJlZno0c2NIMnhWRlJVWUQ2dGFaMDZkSzR1Ym5oNXVZbVZYMktpWWtoTFMxTmVvL0l6TXhrdzRZTmdIYVZyWnljSFA3NTV4K09IVHZHa1NOSHBFcE1NcG1NK3ZYcjA3Tm5UNTBLUGk0dUxvd2FOWXBPblRxeGN1Vkt3c1BEU1V4TWxGcU11YnE2VXJkdVhlcldyVXV0V3JYeWJSMldtSmpJNDhlUEtWR2lCTGEydGlpVlNxbXRkMkZiTnhualpiMHZ2Q3labVpsRmRsem5EV1E2T1RreGUvWnNmSDE5OVQ1V21abVpCQWNIczI3ZE9oUUtCWjZlbnN5YU5VdnJPQ3BXckJpSmlZbUVoSVRRcEVrVHpNM05TVXhNbENxWTVGZU56RmhlWGw0TUdEQ0FSWXNXRVJ3Y0xEM1hOUzEwcTFTcGttODFuWmZ4ZmdyUFQzNTdlWGt4YmRvMDNOemNVS2xVN04rL255VkxscENjbkl5UGp3OERCZ3pRbWRmUjBaR2twQ1FpSWlLa0N5Mk9IRG1DU3FYQ3pjMU41NlN0b1pQYitsNnJZbUppaUkyTnBYVHAwamc3TzJOalk0TlNxZVRNbVRQUy9jNGIydTNZc2FOUjl6bDNlTkRZZVVhUEhpMEZGUE9qQ1M3blIzTUNYVU9sVWtsVmJqUW56alhWT2t1WExvMjF0YlVVRXIxeDR3YWdEb0hrMXE1ZE93NGNPTUNDQlF2SXlNakEzZDJkSDMvOFVRcFBqaHc1a3B5Y0hFSkRRMW13WUFHblQ1OW0wS0JCQnF1b3BxV2xJWmZMdFU2S256NTlHaURmNm5uLzkzLy9sKzk5VnlxVmJOKytIWmxNUnNlT0hYbjgrREZIamh6QndjR0Jqejc2S045NTMwVE9lWUo0cjZPQ3doZUZyYXFWSHo4L1A4YU9IVXRrWkNScGFXa3Z0VlZzYW1vcVNVbEpqQjA3Vm04WTdIWDFiKzRqZUxIOTVPSGh3YVJKazNTRzI5cmFHblV4a0xXMTlVdXJsaW1UeVhqdnZmZGVhQm5HdlArMmJObXkwTXNPRGc0MmVUNEhCd2NhTkdpZzk3dEorZkxsdFNxbW0wcmYvS1ZMbHpaWVNkQ1VDb1dBd1F0TThsWXR0N1cxTmJxQ3RwT1RrOTd2cW5tbmVSRlRwMDdWTzl6THl5dmY3U3pLKzF1cFVpV0RGelFaUXk2WDZ6MW0vUHo4Mkw5L2Y3N3pkdTdjbWM2ZE81dTh6c3FWSzcvd1JWQzVPVHM3NnczaDVXWnBhV2x5YStqWFRWa25DSXRSLy8wZ0dSUTVZUDV5c3BLQ0lBaUNJTHdCUkJCUEVBUkJFTjVDaWh4MTJPNWhpdnJIZzdoVTliQi9pNlVadURrOHIzaFh6QWJlcmpvTXIwNWtaQ1FUSjA3VU84N1kxbWR2RXlzcnF4ZHUxWmpYdEduVHVIWHJGcUErQ1NHVHlhU1QwelZxMUNpU2RkeStmWnNmZnZoQjd6Zy9QNzhpdndJNUppYW1TSmNIOE9tbm4ySnJhOHRQUC8zRTNyMTdzYlcxTGJMMkpSY3VYR0Q2OU9ra0pTVWhrOGtZUFhvMFBqNCtnUHBrL0lvVkszUk83clJyMTQ1NTgrYnh6ei8vMEwxN2Q0UEx0clcxcFV1WEx1VGs1SERpeEFrQWhnOGZqcCtmSDM1K2ZoUXZYcHpmZi8rZG8wZVBjdlRvVVdrK2MzTnp6TXpNcFAvTnpNeVF5K1VvbFVvcGRKZWRuYTBWWktoWXNTSy8vZlliQU9IaDRWeTllcFdyVjY4U0VSRWhoV2FxVktuQ3Q5OStxM1BpWnMrZVBTeGF0QWc3T3p1c3JLeXdzTEJBTHBjVEh4OVBhbW9xTmpZMkJmNlliaXFaVEVhSERoMVl1SEFoVzdac1llVElrVFJ2M3B4ZHUzYXhhOWN1UHZ2c001UktwUlRDNmRldm44N3piODZjT2RJSmlXN2R1aG5Wb3N2VjFaV2ZmdnFKRVNORzhPVEpFNzBWN0hKeWNsN0tjWndmRnhjWFltTmprY3ZsZE9qUWdjNmRPMU9pUkFuNjlldEhRa0lDTmpZMlBIdjJqT3pzYk16TXpIVGFEcnU2dXZMenp6L2o2T2lJcGFVbDd1N3VQSHo0VUJwZnJGZ3hQRHc4Y0hkM3AweVpNcmk3dTB2aE8wT0JqckN3TUpZdFc2WjNuQ1lNYy92MmJVYU5Ha1ZpWXFJMHpzcktpaVpObXRDeFk4Y0NBMm9WS2xSZyt2VHB4TVRFc0hYclZrSkNRcVJxazd0MjdlTFNwVXZNbXpjdjN4TTFEeDgrMUttaW1IYzdYNWFYOGI3d3NxaFVxcGQ2WEd0YTJlVjE0TUFCVnF4WUliV0Q4L2YzWi9qdzRUcUJoVWFOR2hFVkZjWHMyYk9aUFh1MjFqaTVYRjVrbGR6YXQyL1Bnd2NQMkxadEd5RWhJWVNFaEVqakNxcEk5ckxlVDVzM2IwNW1aaWIrL3Y0NE9qcHk3dHc1RmkxYUpMWExyVnUzTHVQSGo5ZTcvTnExYXhNYUdzcTMzMzZyTTA1ZmFHTGR1blU2ejZlc3JDeTkremMrUHA0SkV5WVkzRzRuSnllZCtUU3RoRTFoN0R6WjJka21MOXVRZnYzNkVSY1hoNldsSlhLNW5Nek1UR241bXYxbVkyTWpoVmNuVDU3TXFWT25zTEd4a1ZxRDV3Nkhhc0xkNTgrZkIrQzk5OTVqL1BqeFdxRUN6V2VNZDk1NWh4VXJWaEFlSGs1R1JvYlVqaml2OFBCd3Z2LytlNnl0cmJHeHNVRW1rMG1CeVJjSnJSdzdkb3o0K0hqcTFhdUhoNGNIeTVZdFE2RlEwTFp0Mi85c1Zab1hrZnVpcjZUOGk3NitkUUlDQW9yODg1OCtkbloyQlZhZGZGMzlXL3NJL3R2N1NSQUU0VTNqYUFWT1ZwQ1lDVXFWK2pmMU1vYXZreEFFUVJBRTRTMG5nbmlDSUFpQzhCYklVa0pjQ2p6NDM3LzRWSFVWdkgrTHVSeEsyeit2ZUZmY0Z1UWllZmRLbEM5ZkhwbE1wdFVLdFZpeFlqUnExSWpQUC8vOEZXN1oyNk5zMmJMY3ZuMGJsVW9sL1hOeWNxSnUzYnBGRmpRclg3NjgxQXBWODFnN09UbFJ1M1p0dmRWMVhsVHVVSU94bWpkdlh1QTBMVnEwUUtsVXNuYnRXcTEyYmkvcTNyMTdKQ1VsWVdscHllalJvM1ZDcVBvcUxMUnUzUnFWU3NXdVhidUlqWTBsSyt0NTJWQzVYSTZ6c3pPK3ZyNEVCZ1pLUWFRZVBYcHcvLzU5clZZdS92NytmUERCQjV3L2Y1NHpaODRRR3h2TDA2ZFBTVTlQSnljblIvcW5VcWxRS3BYSTVYSXNMUzJ4c3JKQ0xwZEw0VTJaVEtiVkV1disvZnRTbFRoTFMwdnExNjlQbXpadERGN3RYNlZLRlJRS2hVNHJPeHNiRzZwWHIwN2Z2bjBOVnV4NUVSOTk5QkdyVnEzaTBLRkQvTi8vL1I4ZE8zWms5KzdkN05peGcwNmRPbUZ1YnM2MGFkTll0MjRkbjM3NnFjNzhUWm8wSVRRMGxONjllOU8xYTFlajErdnA2Y25DaFF0WnRXb1YzM3p6alU0QW9saXhZbXphdE9tRjd4K29BNEtQSHo4dWNEb0xDd3VtVEptQ3VibTVWbkNqV3JWcWhJU0VrSjZlam9XRkJkN2UzdlRxMVV0dmRiRGM3WStxVnEzS2hBa1RwUEJkWWFxMDZBdlJPVHM3VTY5ZVBlbEVjSVVLRmFoWHJ4Nzc5KytuWExseXRHelpraFl0V3VEZzRHRFN1anc5UFJreVpBajkrL2ZueUpFakhEaHdnS2lvS0taTm0xWmdCUTkzZDNlZDl6Sk4yeWxqV3pDL0RheXRyYVVxWmkrcWJkdTJVaHZQZ2hRclZveG56NTdoNU9URWdBRURETFpoNjk2OU83YTJ0b1NIaDB1aFBVMm90RjI3ZGdhRGZvVXhjT0JBeXBRcHcrclZxNlVRMkh2dnZWZGdOYkNYK1g2cWFkMEc2bU02UGo0ZVoyZG4rdlRwUTZ0V3JRek9OM2p3WUJ3Y0hMaHk1WXJVSnRmYTJwcWFOV3NhM2I1Y0pwUHBmWjZWSzFjT2UzdDcwdFBUVVNxVjBuQTdPenVxVmF0Ry8vNzlkYXJYRk9ZendLdmc0K1BEL2Z2M3BZcWhtb3FHVFpvMDBidmZ5cFVyeDE5Ly9VVnFhaXB5dVp3cVZhclFxMWN2YWJ5am95TXFsUXB6YzNONjlPaEI5KzdkOVZZeGs4bGtkTzdjbWVyVnE3TjgrWEltVDU1c3NNS3ZwNmNuTXBtTWpJd002Zm5tNk9oSWd3WU5DQXdNTFBSOTExUU03ZFNwRXhrWkdlemV2UnR6YzNPZGdQZmJ3alpYRWVLMG9zdDZDb0lnQ0lMd2h2TjBnc1JINnI5dlB4VkJQRUVRQkVFUURKT3Bjdjl5TFFpQ0lBakNHeUZEOGJ6YTNZTVVTRWlEZi9NTlh5NkRVdmJQSzk2VnRCUEJ1N3lXbklVQnI3Z0xqeVlFVmxEckkrSGwwWHdVTDhxV3EzbHBUampuclFCV0ZJS0RnMGxPVHFaUG56NG16N3R5NVVvY0hCem8xS2xUZ2RPbXA2ZnJ0SU43VVJzM2JxUm16WnI0K3ZvVzZYSnp5OG5Ka1VKekwxdG1aaVliTjI3RTE5ZVhHalZxYUxXMUs0aFNxWlRhNytYWG92RjE4ZWpSSTRPdHRBc2pKU1VGdVZ4ZVpPM0YwdExTeU1uSmtWcnQ1bmJseWhVeU1qS29WYXRXa2F6clpkQzhMbW4rMS9jZWtabVp5ZDI3ZC9IMjlpN1NkWnY2WE04ZFhEVzJ2Zk4vUVhaMk50SFIwVURoMjdOKysrMjNXRnRiRzZ6bVpxcUpFeWVTbVpuSmp6LythTlQwZi8vOU56NCtQbnFmQnk5aXg0NGRnTHJkWEdIYVcyVm1abkxuemgzTXpNeE1iaVAyTXQ5UEFhNWR1NGFYbDVkSnI5LzVpWStQQjR4cjM2ZVBwaG9yNkxaay9TOVRLcFhrNU9SSWxXY0xvbEFva012bGVxZE5Ta3JpeVpNblJWNGxVL1BhQmkvdmVIdGR2SXJ2UkNvVkxEdjMvUHR4djFyaXU2b2dDSUlnQ0FWN2xBcmJyNm4vdGpDRHoydUk5clNDSUFpQ0lPZ25nbmlDSUFpQzhBWkl6VklIN2pUaHU2ZkdGU3dwTWpMQTFlNTV4YnRTOXVLSGlJSzhEa0U4UVJBRVFSQUVRUkNFVitWVmZTZGE5OC96YW5qZHE0Tzk2YmxlUVJBRVFSRGVRcHNqbnYvdS9tRTVxRndpLytrRlFSQUVRWGc3dmRtWFZRcUNJQWpDR3lvcDgzbTF1d2Nwa0p6NTcyK0R2U1Y0T2tJWkozWDR6dkwxTDZJa0NJSWdDSUlnQ0lJZ3ZPVnNMWjRIOGRLeVJSQlBFQVJCRUFUaitMcENXSXo2NzNNUG9WSnhVVmxYRUFSQkVBUmRJb2duQ0lJZ0NLODVGZkEwWGJ2VnJPYWt3Yi9KVEE1dTl1RHBwQTdnT1JkTjF5eEJFQVJCRUFSQkVBUkIrTmZZV2NEai8vMzlLcjViQzRJZ0NJTHczK1JUQWk0OFZIOStTTTZFYTQraGl1dXIzaXBCRUFSQkVGNDNvbW1jSUFpQ0lMeUducWJENVVkdzRCYXN1UWpCVitCRU5OeDYrdStlS0hDMmh1cWxvRlVsNkZWVC9YLzFraUtFSndpQ0lBaUNJQWlDSVB3MzJWbzgvMXNFOFFSQkVBUkJNSmE1SEdxNVBiOGRmbC9kdVVaNC9SMDllcFNUSjA5cURidDkrellMRml6Zyt2WHJMN1RzUzVjdUVSd2NURkpTMGdzdFI1OERCdzZ3ZGV0V1ZDcVZ5ZlB1MkxHRGE5ZXV2ZEQ2TXpNeldiRml4UXZ2bzl3dVhyeElYRnhjdnRQRXhjVngrZkxsSWx2bjZ5QWlJb0tNakF5dFlZbUppVHg1OHNUb1pTZ1VpcUxlTERJek0wbE1UQ3p5NWVaMSt2UnBEaDgrL05MWFk0ejE2OWNURVJHaGQ5eWpSNC9Zc0dFRHNiR3gvL0pXUGRldFd6ZENRMFAxanV2VnE1ZkorL0hpeFl0RVJFUm92WTRjUFhxVUF3Y092TkIyQ3ZrVEZmRUVRUkFFNFRXUWtnWDNrK0IrTXNRbXY3cVRBWlptNmphem5rNVF4bEcwNkJFRVFSQUVRUkFFUVJEZUxMYTV2dWVtaWlDZUlBaUNJQWdtOENrQmtRbndLQld5bFJCNkc5cjVnSmxvVWZ2Q05tN2N5UExseTE5NE9TRWhJVnEzVlNvVml4Y3Z4dGZYbHdZTkdnQ1FuSnpNNU1tVHNiVzFwV2ZQbnFTa3BFalR5K1Z5YkcxdGpWN2Y5dTNiQ1FzTG8wV0xGaSs4N2JrOWVmS0UrZlBuMDdoeFkyUXkwdyt3aFFzWDByMTdkM3g4ZktSaHQyN2Q0dXJWcXdibnFWeTVNcFVxVlpKdW56OS9uZzBiTmxDbVRCa3FWNjVzOGpib00yTEVDRDcvL0hONjl1d3BEY3ZKeVVFdWYxNC82czgvL3lRb0tFam5zY3hMcVZUeTZORWpZbUppdUhuekpwR1JrVVJHUnZMNTU1L1RzbVZMazdicnpKa3pwS2VuNnd6MzkvZm4xcTFiUmdVRFc3WnNpYVdsN2ttMTVPUmtSb3dZUWQyNmRaa3laWW8wZk9qUW9jVEV4QlI0UHdHaW9xS1lPSEVpWDN6eEJRMGJOcFNHaDRTRWtKeWNYT0Q4b0g1OHExYXRxalZzN2RxMVJ1M3JGNUdUazhQeTVjdDUrUEFoNzczM0hzN096dmxPZitUSUVaTUNpdm5wMEtHRDF1M0l5RWhXcmx4Sng0NGRkZllGd0xGangxaXhZZ1UrUGo2NHU3c2JYTzdMUEY0ZVAzNnNkOWtBc2JHeHBLYW1GcmpzM0JZdlhzekRody9adEdrVDV1Ym1xRlFxZnZ2dE4xeGRYVTE2M2JwdzRRSzNiOTgyYWQyNVZheFlrUm8xYWhSNi92OGFFY1FUQkVFUWhGY2dRNkVPM0duQ2Q2L3l5amxYMitmQnU1SjJJQmMvR2dpQ0lBaUNJQWlDSUFodktGRVJUeEFFUVJDRXdwTExvRWw1MkhvVnNwUVFud2I3YjBMemQ4RGlOZTFEbDUyZHplalJvM242OUNrTEZ5N0V6czR1MytsalltTFlzbVVMWjgrZTVmSGp4MWhiVzFPdFdqVjY5dXlwRmRMU0p5MHRqY0dEQitQZzRNRHMyYlAxaGt3S01tVElFSzNiT1RrNUpDVWxGUmplK2Z2dnYzV3EzZ0ZjdlhxVitQaDR2djc2YTBCZEFXekNoQWs4ZlBnUWdFNmRPbWxOWDZ4WU1UWnQycVN6SEgzQkdvVkN3YWxUcDZoUW9RTFIwZEg1MzdIL3NiYTJwbUxGaW5xcldqVnUzRmo2Ky9mZmZ5Y3pNeE5MUzB2KytPTVByZW5jM2QyMXBqWFdtVE5uOGcwNzl1N2RXK3N4UG5IaUJGWldWbHJCcjd5MmJ0MmE3enJ6QnFIMENRa0pZZG15WlV5Y09OR29vTTZlUFhzSUNnb2lMaTRPcFZJSmdKMmRIZVhMbDZkQmd3YTR1YWxMVnhZVWhpcFJvZ1NsUzVjRzFNRkZmVlhRUWtKQ09IZnVIRXVXTEtGWXNXSjZsNU9WbFVWcWFpb0JBUUY2ai9talI0K2lVQ2hvMXF4WmdmZk5FRWRIUjh6TXpKZ3hZd2FUSmszaWd3OCtBR0REaGczRXhNUVl0WXl1WGJ2cURaL2xObm55Wk1MQ3dveGFuckhoUGJsY3p2LzkzLzh4ZnZ4NFZxOWVyZk1jejJ2TGxpMHZYTTFSSSsveHQzLy9mbVF5R1o5ODhvbmU2WThkTzBieDRzVjU5OTEzODEzdXl6eGU4bEtwVkdSblAvL2lxbFFxeWNyS2ttNmJtNXRyQlZsemUvVG9FVGR1M0tCVnExYVltNnVqWVZldlhpVWhJWUd1WGJzV3VPN2NqaDQ5eXE1ZHUweWFKN2YyN2R1TElKNGdDSUlnQ0VVck93Y2VKcXREZC9lVElTSHQxVzJMallVNmRPZnBxUDdmV253YUVBUkJFQVJCRUFSQkVONFNXa0c4TE1QVENZSWdDSUlnNk9Ob0JSOTZ3Y0Zib0FMdUpjSHVTUGpvSGZWdjc2K2IzMy8vblN0WHJoZ1Z3cnQ1OHlaZmYvMDFabVptdlBmZWUvajUrUkVWRmNXcFU2YzRlL1lzYytmTzFhcXdscGV0clMwVEpreGcwS0JCL1BycnJ3d2RPdFRrN1czVHBvM1c3UTBiTnJCbHl4WisvZlhYZkN0VXBhU2s2QTNpaFlhRzR1enNUTzNhdFVsUFQyZlNwRWxFUlVYeHl5Ky9TSUV0Z1BEd2NPYk9uVXY3OXUzMUxqKy8reElaR1duMGZmWHk4bUxwMHFWOC8vMzNPdU0wNGJvVEowNXcrUEJoUEQwOXRjSmtXVmxaM0x0M2ozcjE2dWtFOGVMaTRnZ01ETlFhdG43OWV0YXZYeS9kRGdrSjRiUFBQdE83WGMyYk45ZTZuWm1aeWZIang4bk16TlFiV21yYXRDbGp4b3podDk5K3kvZitHZ3JpWldabVltVmxCYWdyYmFXa3BGQ2hRb1Y4bDZWUnNXSkY2dFdyaDRlSEI1YVdsc3laTTRjaFE0Ym83Sk9DSHBQMjdkc3pjT0JBQUZhdlhxMDFidlBtelN4WnNrUnJtTDZBSnFpUHNSOSsrTUhnZW5idjNvMnpzelAxNnRYTGQzczBIajU4eU55NWMvbm1tMjhvVTZZTUFDNHVMc3llUFpzaFE0WXdiZG8wcGsyYlJ1M2F0Vm14WW9WUnk4ejcrQnJTdEdsVHZMMjlEWTZQajQ5bjkrN2QyTnZiYXcyL2VQRml2c3Uxc3JMQ3k4dUxFaVZLNUR1dHRiVTFDeFlzeUhkWkF3Y09KQ0VoZ2ZYcjEyTm1acGJ2dEJwNzkrNEY0TkNoUTdpNXVYSGh3Z1V1WExnQXFKK1R2cjYreE1URWNQWHFWU3BYcmt4d2NMRE9Na3FWS29XL3Z6OVE5TWRMcjE2OXRHNnZXcldLelpzM1U2SkVDVHAwNktCVlNYSGh3b1VzWExoUXVqMWt5QkNkMTAyTkkwZU9BR2lGUUhmdjNnMm9BMzZHV3VCcWxDNWRXaXU4YVdGaHdaNDllM1NtVzdSb0VkdTJiVE1ZempUMitIdVRpRlB2Z2lBSWd2QVM1S2pVNWVudi82L3EzYU5VOWJCWFFTNkRVdmJQZzNmRmJVRVV2Uk1FUVJBRVFSQUVRUkRlUm5haUlwNGdDSUlnQ0Mrb3ZETTByUUNIN2p3L0Z4QVVBYlhkb1lvckZLS1Q2RXNSRVJIQnpwMDc2ZENoQXhVclZpeHcrcVNrSkQ3ODhFTysrdW9ybkp5Y3BPSHIxcTFqOWVyVnJGaXhnaDkvL0RIZlpWU29VSUZQUC8yVTRPQmdtalJwUXMyYU5RdTkvWmN2WDJiTm1qVzR1Ym1oVkNyMVZ2NXljbkxDMGRGUjcvd1pHUmtjUEhpUVR6LzlsS1NrSkNaTm1zVE5temNaTTJhTVZnanYvdjM3TEZxMGlLWk5tL0xSUng5SmJUSHQ3ZTJsaWxYejU4L1hXclpDb1dEQ2hBbVVMRm1TWWNPR0dYMmZOT0V6Z0dIRGh0R3laVXYyN3QzTDNMbHpBWWlPam1iMjdObjQrUGd3Zi81OHJiYTBQL3p3QTNGeGNWcHRYVFVjSEJ3WVBIaXdkSHZod29XOC8vNzdSb2UvOGpwMDZCQnBhV2wwNjlhTmtpVkw4dnZ2djFPK2ZIaysrdWdqQUNrZ0J1cXFnbDk4OFlYVy9Jc1hMOVlLTStVTzNtM1pzb1hidDI4elpjb1VsRW9sNGVIaHZQUE9POUxqbTVDUUFLQzNqYTZQancvZTN0NVNXRXhmVmJMY0FnSUM5SVlCdi9ubW13TDNRVkU0ZS9Zc04yL2VKREF3VUtwSWxwK01qQXltVEpuQ3JWdTN1SExsaXRaK2RuVjE1YnZ2dm1QNjlPa210VTgyeG93Wk0ralhyNThVTk5Nbk5UV1ZiNy85RmdzTEM2Wk9uYW8xYnNTSUVVYXRaOVdxVmZtTzF3UlZEZEZVZU92U3BZdlJJVHhBZW42Qk9yU2IrM2I3OXUzeDlmV1ZBbXJYcjEvbit2WHJPc3VvVTZkT3Z2dm5SWHoxMVZmUzN4TW5UdVRERHora2R1M2FXRnRiNCt2cnk3cDE2MGhNVEdUUW9FRU1IVG9VUHo4L0FBSURBOG5KeVRHNDNMMTc5K0xwNlVuMTZ0VUI5V3U4SnB4WFVJZ1cxTUhNZ3Fvb0N2cUpJSjRnQ0lJZ0ZBRVY4Q1R0ZWNXN0I4bWdNUHpaNTZXenRZQnlUdXFXcys0T1lHbjg1MUZCRUFSQkVBUkJFQVJCZUdQbHJvaVhLb0o0Z2lBSWdpQVVVb1ZpWUM2SGc3ZlY1d0t5bEhBeUJxNCtWb2Z4M2lrR1ZxLzRUUHpLbFN1eHNMQ2dXN2R1UmsxZnRXcFZhdFdxcFRPOFU2ZE9yRm16Um04d1NwL1BQdnVNblR0M3NtTEZDdWJObTJmU05tdmN1M2VQcVZPbm9sQW9pSW1Kb1cvZnZucW42OU9uRDkyN2Q5YzdMalEwbExTME5GcTFhc1dJRVNONDhPQUJTcVdTR1RObUdKdytkNFdvY2VQR1NWWFdmSDE5dGFiZHRtMGJhV2xwOU9uVFIyZmN5cFVyOGZiMnBrR0RCa2JmWDFCWHRSczdkaXdLaFlMaHc0ZHJoZkQyN3QxTGFHZ293NFlOMDlzaTJOYldWcXR5M2NLRkMvSDI5amJZZ2pNL0twV0tMVnUyVUtwVUtmcjA2WU5NSm1QcDBxV1VMVnZXWU9XdGduVHYzbDBLQ3Rhb1VZT3dzREN1WDc5T1ltSWl5Y25KWEw5K1hTY2NweThzdDNQblRteHNiSXhlYjdGaXhYUWVuOEl5MUFKV0V4elVaOE9HRFFDMGE5ZXV3T1VybFVxbVRadkdyVnUzYU4rK1BTMWF0TkNacGtLRkNxeFlzVUxyMkNpTVJZc1dZV1ptSm9YWjR1TGltREJoQWdzV0xNRGEybHBuZW9WQ3dkU3BVN2w3OXk1ang0N1ZhVEg2ODg4LzY4eXpjZU5Hd3NQRG1UbHpwdDVsNnFPWnp0QysxancvcTFTcFVtQkxYazlQVDYzYmJkcTBvWGZ2M2xyRE5LMnBVMUpTMkxObkQ0MGFOV0w4K1BFNnkvcmtrMCt3c0RDdDVLa3B4MHZld0d5SkVpV3dzckxpL3YzNzJOalljTzdjT1R3OFBBQjFHTFZVcVZJQW1KbVphYldwemUzaXhZdmN1M2RQcS8xMlVGQVEyZG5aTEYyNkZDOHZMNW8zYjA3WHJsM3AxNitmU2ZkTktKZ0k0Z21DSUFoQ0lTVmxQcTk0RjVzTUdZcFh1ejBsN2FDc2svcGZpYUs5R0VZUUJFRVFCRUVRQkVFUTNnalc1dW9xOFNyVTMrTnpWT3BLOG9JZ0NJSWdDS1lxNndTZHFzRHhhUFY1QW9BbjZYQWlHc0ppMU9NOUhLR0VqYnBUamJuODM5dTJ1M2Z2Y3ZIaVJSbzNib3l6czdOUjgrU3UxcFozdUptWkdTcVZjVzEvbkp5Y2FOU29FYUdob2R5OGVkT29hbnk1UlVkSE0yclVLRkpTVXFoVXFSSS8vZlNUVmdXd3VMZzRSbzhlRGNESEgzK3NkeGxLcFpLZ29DQUFLVkNtVXFtWVBuMDZDeGN1bEVJdHljbko5T3JWaStIRGgyc0Y1d3kxcUFWMWFHZjkrdlg0K3ZwU3YzNTluZkhyMTYrblpjdVdKZ2Z4cmwrL1RrcEtDbTNidHNYTXpFd0s4angrL0poZmYvMFZQejgvcWxXckpnM1BHelFxaUVLaElDd3NyTURwd3NMQ3VIdjNMdjM3OTVjQ1gwcWwwcWlLYnZyRXg4ZVRsSlNFcTZzckFKVXFWY0xHeG9hZE8zZVNsSlNFdTdzNzMzMzNuVFI5Y0hBd2UvYnMwZHQyMWRyYW1sNjlldWxVd3Z2KysrKzEydjBhYXBGcHlNR0RCNWsxYTFhKzB4Z0tneHJ5MTE5L1NXMVlpeFVybHUrMENvV0NtVE5uY3ViTUdha3FwU0V2R3NJRHVITGxDcFVxVlpMYVZVK1lNSUgrL2ZzemYvNThSbzBhcFRQOS9QbnpPWC8rUEgzNzl0VnBBUXhRclZvMW5XR2E0NlZXclZySTVhYTkrQlcwcjNPM2FqVWs3ekZnWVdHaFZla3p0MDJiTnBHUmtVSDM3dDMxVnRyTGUvd1g1ZkdTa1pIQmlSTW5pSXFLNHRhdFd3QlMyTEpDaFFyMDZkT0hmZnYyRVJzYmkxd3UxM285dDdLeUlpMHREWUJyMTY3eDZORWpxV3JmeG8wYkFhVDc4L2p4WTNiczJFR2pSbzN3OHZJeWF0dnl5c25KNGNDQkF6ckRvNk9qQWZTT2UxdUpJSjRnQ0lJZ0dDbGRvZjR5clFuZnBlaS95T0JmWXlHSE1rNy9xM3puQ0RhbVhZd2hDSUlnQ0lJZ0NJSWdDRzhkdVV6OS9WblRsall0Ryt3dFgrMDJDWUlnQ0lMdzMrVm9CYTByUVdRQ25Mbi92T0p1amdxaW5xbi9hVGhiZzUwRldKaXB1OWhvL25rNUYvM0Y5Y2VQSHdmUUd4UXoxWjA3ZDFBb0ZQajQrQmc5VC8zNjlRa05EZVhreVpNbUJmR2VQSG5Da0NGRGNIZDNaOTY4ZVN4WXNJQWhVMEU5S2dBQUlBQkpSRUZVUTRZd1ljSUV5cFVyeDdGang1ZzNieDZlbnA1TW1UTEZZTWd3TkRTVUJ3OGVTTGNiTldva2hWemtjcmtVVGpsOStqUnl1WngzMzMzWDZGYVhpeGN2SmprNW1aa3paeHA5djR6aDcrOVBWbFlXczJiTllzdVdMVHJqejU0OXF4WHUwUVNORWhNVHBYYVR1VVZHUnJKanh3N3Bka0JBQU5PblR5OXdPeG8wYU1DQ0JRc29XN2FzTkN3cks4dmtpbUFhTjIvZVJDYVRVYjU4ZVdsWW56NTllUExrQ1VPSERtWHc0TUZhb1VJSEJ3ZkFjTkR3aHg5K1FLRlFWOFpZdVhJbHg0OGY1NHN2dnFCdTNicUYyajVRVnlrclZhcVVGQWpjdjMrLzFGcjM0NDgvcGw2OWV0TDI3Tml4ZzRVTEY3SnQyemJzN2UxSlMwc2pJU0ZCMm01UUIrc1dMMTVzMUxvek16UDU3cnZ2T0hYcUZQWHExV1BNbURGYVlidThiWDY3ZCs5T256NTlwTnNGVlliTFM2VlNFUjBkVGRPbVRhWHFiQ1ZMbG1UQWdBRjZud09iTm0xaTc5NjlmUHp4eDBaWDF3UjQrUEFoTmpZMkpvZndORDcvL0hPcERYTjhmRHpkdTNkbit2VHBXdFhqWW1OajZkV3JGN05telpLcWVhNVpzNGExYTljYXZaN3M3R3pDd3NKbzNMaXh3ZGNxcFZLcGRmd1g1ZkZpYm03T3I3LytpcXVycS9RYUd4Z1l5R2VmZlNhRm8xVXFGUk1uVGtRdWw5TzNiMThDQXdQNTlOTlBjWEJ3SUQ0K0hsQlh3TnV3WVFQKy92NWN1M2FOdi8vK1crcytMRml3Z096c2JENy8vSE9qOTQyKy9UQjc5bXlENC9NYjk3WVJRVHhCRUFSQk1DQkhCWEVwRUpNRTk1TGdjZHFyM2lMMWwvcHlUbERXR2R6c3hWWDdnaUFJZ2lBSWdpQUlnbUNxM0VHOGRJVUk0Z21DSUFpQzhPSzhpME5GRi9XNWhLdnhFSjJvcnNDYjI3TU05Yis4emoyQXo2cXBmLzh2S3Bjdlh3YlU3V1pmbEtheVhPdldyWTJlUjdOZXpYWVl5OFhGaFFrVEpsQzllblVzTFMyWk1tVUt5NVl0NDhzdnY2UmN1WExjdVhPSDd0MjdFeGdZYURBNGw1YVd4b29WSzdDMXRaV3FSZVUyY09CQW5XR0JnWUZHYmQvWnMyZlp0MjhmM2J0M043blNuekUwOTBuVGdsV3BWUEx4eHg4emV2Um9talZyQnFpclR1VU92RHgrL0ppRkN4ZnFMT3Z2di8vV0N1TUVCQVFBOE1VWFg5QzhlWE90YWZ2MjdhdFZFVEYzNkRJek14T1ZTbVYwZTlHOHJsNjlpb2VIaDFSOURjRE56WTNWcTFkVHZIaHhnMVVORFhGemN3UFVBYXJ6NTg4RFVMeDRjWk1yQk9iMjVNa1RTcFFvSVZVS2E5eTRNUzR1TGlpVlNuSnljbkIwZENReE1SRlFWekFEZFRWRnBWSUpnS09qSThuSnlWTEZ0VFZyMW5ELy9uMkR4MkJ1dzRZTkl6SXlrdWJObXpOOCtIQ2Q0N3ArL2ZwU05jSGZmdnROWjM1VEsvWEZ4c2FTbnA1T2hRb1Z0TnFrNm50K256cDFpbVhMbGxHOWVuV0dEQmxpOURveU1qSzRlL2N1Q29WQzUxalRKemc0MkdDMXVwZk53c0tDcFV1WDh1REJBeVpObXNRWFgzd2hWY3dFZFFoT3BWSnBCZkdLOG5neE56ZG4wNlpOMHZMMzd0MUw4ZUxGcGVmanNXUEgrUEhISDZsY3VUTFRwazFqeFlvVnJGKy9ubWJObXVIbTVzYlpzMmZKek16azJyVnJsQ2xUQm9EbHk1ZGpZV0ZCZHJiNlMrL3QyN2NKQ3d1amZmdjJPdFh3N3Q2OXE5V1NXOFBHeGtZbnlHMWhZY0gyN2R0MXBsMnlaQWs3ZHV4ZzkrN2RldmV4S2U4ZGJ3b1J4Qk1FUVJDRVhKSXkxVitVWTVJZ05nbXljMTd0OXNobFVOcitlY3RaNThKOXp4RUVRUkFFUVJBRVFSQUU0WDlzelVGenlpazkrNVZ1aWlBSWdpQUlieEM1N1BsditXblpFSnNNajFJaFBsVjlvYi9TdU02dVJTSW1KZ1pyYTJzcHdGTllvYUdoSERwMGlIZmZmWmVtVFpzYVBWL3g0c1d4c2JIaC92MzdKcS9UejgrUHJLd3NMbHk0UUhoNE9DZE9uTURDd2tKcVR4c1NFc0tqUjQvdzl2YW1mUG55V3FFWmdBMGJOcENjbkV6Mzd0MVp0V3FWTk56SnlZbjI3ZHZ6OGNjZmMvZnVYWDc1NVJkQUhXN0tXKzN0MmJObldoWGhRRjJWUzFNRlR4UGMyN1ZybDk3N0VCMGRyVFBPM3Q1ZUNzTVpTOU1PT0w5cWZlKzg4NDVPRzg3Tm16ZXpaTWtTcmVHYVlKQzF0YlZPNkNsM0JiNlRKMC9xYmYwWkZCUWtoVExCK1BhdnQyN2R3dGZYVjJkNDI3WnRxVnUzTHBhV2hic3E1dENoUTZTa3BBQnc5T2hSN3QrL2IzU2dNcStFaEFTdDZvcmUzdDU0ZTN0eitmSmxoZzRkcW5jZVRiVzIzRUpDUXJoNjlTcEJRVUhVcUZHREVpVktjT2pRSWIzemEwSlpOMjdjb0dmUG5nUUdCdXB0TzF1OWVuV3FWNjhPNkEvaWdUcGttZC96YytMRWlkTGZWNjVjUVNhVFVhbFNKYzZjT1dOd251am9hR2JPbkVuSmtpV1pQSG15U2EySmI5MjZoVUtod05YVk5kODJ6enQyN0NBdUxrNHJwSm1meDQ4ZmExVUFmUFRva2RIYmxKU1VSRlJVbE41eE5qWTIyTnZiYy9ueVpTWk5tc1NDQlF1azF4dE45Y1c4RmZHSzZuZ0JkZGcxT3p0YkNtMmFtWm54NU1rVGxpMWJSa2hJQ05XclYyZmF0R25ZMjlzellzUUluajU5aXJPek0rKy8vejRYTGx5Z2UvZnVKQ1VsMGFWTEY0NGNPY0tGQ3hmbzA2Y1BLMWV1QktCQ2hRcU1HemRPYjlYSVU2ZE9jZXJVS1ozaDd1N3VXa0U4cFZLSlNxWFMrM3pWVkQwczdIUDVUU1NDZUlJZ0NNSmJMVHNISGlTcmczY3hpZW9nM3F0bWJRNmUvMnM1VzhaUlhacGVFQVJCRUFSQkVBUkJFSVNpWVpQclBHdWFDT0lKZ2lBSWd2QVMyRnFvSytSVmRGSGZ6bEZCWWlaa0tpQkxxZjZYcVlSc0pYZzZGbTAxUEZBSHlZb1ZLL1pDeS9qbm4zK1lNMmNPcFV1WFp2ejQ4WHBEUXZseGRIVGs2ZE9uSnMxejZ0UXBObTdjU0dSa0pISzVuUGZlZTQvZXZYdlRvRUVEYkd4c2VQYnNHV0ZoWVp3K2ZacVZLMWVTbXBwS2pSbzFxRjI3dHJRTUJ3Y0hBZ01ES1ZteXBOYXlTNVFvUWVmT25WbTdkaTM3OXUzand3OC81TysvLzJiWHJsME1HREFBZ0p5Y0hQNzQ0dzgyYk5qQXpKa3pxVm16SnFCdXpmcmRkOTlKWVRaTktHZmV2SGw2NzBkRVJBUVJFUkZhd3p3OVBVME80dWtMQVJuU3YzOS9PblRvUU11V0xVMWFoOGErZmZ2dzlmV2xZc1dLV3RYUDd0Mjd4NVl0VzJqUm9vWGVRRjFCWnN5WW9iY3FYTldxVlNsUm9nUnhjWEZhdzFOVFV3RjBoanM3TzJ1MTZ0eTBhUk1WSzFiazVzMmJQSHIwaUpNblQ1S1JrVUcvZnYxTTNzWW5UNTdnNHVLaUZmS3l0N2VYL3A0NWN5YVZLbFVDMVB0cDJiSmxyRm16Umdwci9mbm5uNnhldlJxQXNMQXdySzJ0R1Q1OE9HdldyTkZaMTdObnovajU1NStKalkwRjRMdnZ2cU5PblRvbWIzTnU3dTd1V2kxYjh4b3laSWhVd2JGQmd3YTR1cnBLMjY1UFdsb2FreWRQUnFsVU1tM2FOSk9yMVQxOCtCQlFCOVE2ZCs1c2NMcURCdzlpWldWbGRNalAwUFBOR0tHaG9Yb3J2Mm1VTEZtU1VhTkdNWEhpUkdiUG5zM2t5Wk9CNTgvQjNDR3pvanhlQU02ZE95ZTFqVFkzTjZkcTFhcGN2SGlSdzRjUDA2TkhEejcvL0hPdE1LN210ZjNUVHovbDZ0V3JoSWVINCtQalE1Y3VYWmcvZno2VktsV2lTNWN1VWhBUDFGWDc5T25hdGF0Unp4bWxVcWxWTlZQSW53amlDWUlnQ0crZGhIUzRsNmdPM3oxTVVYOEJmdFZjYlA3WGN0WUpTdHFCaWQ5bmhmOGdjN2s2Q0dvaGY5VmJJZ2lDSUFpQ0lBaUM4Tzk2MWQrRmJIT2R4MHhYdkxydEVBUkJFQVRoN1NHWFFiRi9zZU5OZG5hMlNSV3M4cnAyN1JvVEowN0V3Y0dCSDM3NFFhdjZrN0hNek15a0VJdXh2TDI5cVZLbENqMTY5S0JHalJxc1dyV0tQWHYyY1BIaVJjcVVLVVBac21XcFVhTUdIMzMwRVRLWmpEdDM3bUJqWThPeFk4ZWtaYlJxMVFwYlcxc09IejRzRGJ0MTZ4YmJ0Mi9uNE1HRGxDeFprbW5UcGxHbVRCa2lJeU1KRGc2bWNlUEdtSm1aTVdmT0hLS2lvZ2dNREtSYXRXcUFPdlQxL2ZmZmMrWEtGVHc5UGJYQ04vcXF3alZ2M3B5V0xWc3liTmd3VTNlWmp2VDBkS0RnU2xNcWxZcTdkKytTbFpXbE5Wd1Q5akkzTnk4d1JMTmx5eFk4UFQyWk5Ha1NiZHEwa1lidjNic1hVRmZWeWozY0ZJWkNYL2xWc01zN2J1TEVpZmo3K3dQcS9SNGRIYzN3NGNPWk0yY09uVHQzNXZMbHl3UUZCU0dYeTAxdTE1cVFrTUNsUzVjNGV2U29OS3hqeDQ0MGJOZ1FBRHM3T3ltTXBtblI2K0RnSUlXdmN1L2JObTNhVUtsU0pkemQzYlhXb1ZLcDJMZHZIOHVYTHljcEtRbHpjM01VQ3NVTGgvQ01rZnR4czdXMTVkMTMzODEzK3A5KytvbDc5KzR4WnN3WUtsU29ZUEw2cmx5NUFxaXJOZVluTlRVVkJ3Y0hvNWM3ZmZwMHJjQmhiR3dzdlhyMU1tcGVmMzkvbmVwOGVhdlgxYXRYajNidDJyRno1MDYyYjkvT3A1OStLclYzelZzUnI2aU9GNEJhdFdveGZ2eDRRUDA4SzF1MkxHWExsdVc5OTk3ajlPblRSRVZGNmQyWFZsWldPdFVydTNYcmhxMnQ3UXU5L3V1VG5wNk9YQzdYZXEzVjBMek82QnYzdGhKQlBFRVFCT0dObDZGUXQ1dlYvSHNkcm5ZM2s0T0h3L015OWZhaVd1OWJ4OUVLbnFhcmc1ZUNJQWlDSUFpQ0lBaHZrNmZwUlYvMXhSUzVLK0tKMXJTQ0lBaUNJTHlKYkd4c3lNaklLTlM4TjI3Y1lPellzVmhiVy9Qamp6L3F0SDQxVm5wNmVyNVZ0L1J4Y1hHUnF0TUJWSzVjR1ZCWFpmdm5uMzk0OE9BQktwV0tvVU9IMHFwVks3M2hsTnlWcVRTQ2dvS0lqSXprbTIrK29Ybno1aHc4ZUpDWk0yZFN0MjVkWEZ4Y21EcDFLbzhmUDBhcFZESjM3bHlwRlNqQWtTTkhPSG55SkowNmRjTFMwcEwxNjllYmRKK01GUk1UUTBKQ2duUi9yYTJ0cGRhK3ljbkpVZ0JRTTAxTVRBeWVucDRBcEtTa29GS3BkQUtUbXBDU3A2Y25QLy84Yzc3cmYvcjBLYlZxMWRJWmZ2SGlSUUNXTDE5T2xTcFZDbFVWejVDZmZ2cEpaOWp1M2JzNWZQaXd6amd2THk5QWZWeXRXcldLcWxXclVxTkdEV244NE1HRFNVaElJRFkyVm1ycGE2emMxY2tBV3JkdWpZMk5qVW5MMENoVnFoU2xTcFhTR3BhY25Nenc0Y081YytjT0hoNGVUSjQ4bVo5Ly9sa3IxUG02Mkxseko4ZVBINmRObXpiNXRyc2RNMllNclZ1M3BsR2pSbHJEVlNvVmYvMzFGd0R2dmZkZXZ1dEtTVW5ScVZ6NXNoUXZYbHdLMSthblg3OStoSWVIczMvL2Z0cTFheWVGVzNPSFlZdnllQUYxY0MvM2E1bm11TWpJeUdEMjdOblNhNDhodHJhMkZDOWVIRUNxZkZqVWtwT1RTVTVPbGlyMzZaUGZ1TGVOQ09JSmdpQUliNXdjRlR4S1ZZZnVZcElnUHZWVmI1R2FyWVc2NmwwNVozQjNVRmRFRTk1ZVhzNXcvYkVJNGdtQ0lBaUNJQWlDOFBhNS9sajkzZmhWc2MzMXEvanJjTEdlSUFpQ0lBaENVWE4xZFNVbUpnYUZRbUZTWmFRN2QrNHdac3dZTEMwdCtlbW5uNlNnbDZteXM3TjU5dXdaNWN1WEw5VDhGeTVjSURrNW1iSmx5MUt2WGoycHFsUkdSZ1pSVVZFbWI5ZW9VYU13TXpQajh1WExqQm8xaXNqSVNQcjM3MCt6WnMyWU9IRWljWEZ4VEpreWhaVXJWeEllSHE0VnhQUDM5K2YrL2Z2MDZOR0RWYXRXRmVyK0dLTmZ2MzdrNU9RQU1IRGdRSzF4UC96d2c4NzBmZnYybFNyeVBYNzhHRUFuRERScjFpeEFYWlhMMnRvYW1VekdtVE5ucUZhdG1sYXJ5NnRYcjVLWW1FaTVjdVcwNXMvSXlPQ3Z2LzZpWXNXS0pDY25NMlhLRkJZdFdpU0ZmbDZVcHZWdmJtZk9uREU0RG1EWnNtWEV4OGN6ZHV4WXJlRXltWXl4WThkaVptWm1jaHZsM0JRS0JWbFpXVnI3OHB0dnZ0R1pMbTkxdGZ3NE9EaFFxVklsbWpadFNvY09IUXBzTlh6anhnME9IanhJbXpadEN2MGN6R3ZObWpXVUxsMmFGaTFhR0p6bTNyMTdMRjY4R0M4dkw3NzY2aXVEMHlrVUNzNmVQWXV6czdOT0VDODhQSno0K0hoS2xTcEYxYXBWRFM1RHFWU1NtcHFLbzZPajBmZGg0c1NKUms5YldEWTJOc3lZTVlQU3BVc2psOHZKek13RWRLdllhUlRGOFpLZG5aMXZGY2ZnNEdDQ2c0TU5qbitSQ3B4QlFVRUVCUVhwSGJkKy9YcGNYVjBCZFFENDNYZmZaY0tFQ1RyVHJWcTFpbDI3ZGhuY3hrNmRPaFZxMi83TFJCQlBFQVJCZUNPa1pQMHZlSmNJOTVNaFMvbXF0MGpOeFVaOWNxR2NFN2phZ2VnNEsyalVLQVZicmtCc3NqcVlLUWlDSUFpQ0lBaUM4RGFJVFZaL2YrOVU1ZFZ0ZzZpSUp3aUNJQWpDbTY1Q2hRcmN2WHVYcUtnb295c2tSVWRITTJyVUtDd3RMWms5ZXpabHlwUXA5UHB2M2JxRlNxVXFkSFdtelpzM2MrYk1HYW15bVl1TEN4NGVIcFFyVnc0dkx5OHlNaklvVjY0Y3hZb1ZNMnA1UjQ4ZTVjOC8veVFpSW9KNjllcXhaTWtTRkFvRlE0WU1rWUkyRGc0T2RPclVpZm56NTlPc1dUT3BBcHVabVZtK0xWUUxLeW9xaWpObnpoQVZGUVhBL3YzN3RjYXJWQ29HRHg3TXMyZlBTRXhNWk9YS2xWSW9KaTlOYThoVnExWnBWU0hMVytHdVNaTW1oSWFHRWhZV3ByT01NbVhLNklTcWR1M2FSVnBhR3UzYXRhTkNoUXA4KysyM1RKczJqVGx6NWhSNTYwdGpYYmx5aGNhTkcxTzllblhwZm1zVTFIN1hHR2xwYVlDNnlwaE1Ka011bHpOdTNEaXBSV3RvYUNoLy9QRUhDeGN1bENvK1ptUmtTR0ZSUTBhT0hHbjBOang4K0pDdFc3ZFNwa3laSWd2aWFkcUc1aGZFVzdKa0NkbloyWXdZTVNMZkNteFBuejRGMEFsa0twVktWcTVjQ2FqRFYva0ZJcE9Ta2dDa0ZxN0dHREpraUZaQTg5R2pSNHdaTThibytZMlZPNUNxcVN4cTZOZ3FpdVBGMHRKU2I1dnIrZlBuRXhJU3dwWXRXd3crSGkxYnRqUXB6SmhYdlhyMUNBZ0kwRHRPczF5RlFzR0RCdzk0OTkxMzlUNWVtbUNwS1kvbG0rNC9IOFJMVTJheDQ5NFpUaWZjNUdIR016S1U0cGNUUVJBRTRUV1NCaVFZSG0xdFprRnBhMmZxRksvSUoyVnFZMnNtZXRTK0xTek53TDhjSEw0RGpjdUxNSjRnQ0lJZ0NJSWdDRysrMkdUMWQ2Q0E4bUJoVnZEMEw0dHQ3aUNlNHRWdGh5QUlnaUFJd3N2aTUrZkg0Y09IT1gvK3ZORmh1SkVqUi9MczJUUHExS25EdG0zYjlFN3o5ZGRmRzdXczgrZlBBN3BCTUdQTm1ERkRDbi9FeE1RUUhSM05uVHQzdUh6NU1udjM3a1dwVk5Ld1lVTW1UNTVzMVBJZVBueUluWjBkYytmT3hkZlhseTFidHJCNjlXcnExcTNMeUpFamFkKytQUWtKQ2JSbzBZTHQyN2N6ZWZKa2Z2bmxGNk9EZm9XeGRldFd0bTdkYW5EOHBrMmJ1SFBuRG9zV0xXTE9uRG5NbkRtVEgzLzhVVzhBN3NhTkc5aloyUkVWRmNXVUtWUHc5dmJXdTh3eFk4YlFwVXNYcVpXdGhwMmRIZVhMbDllcWtwZVFrTUM2ZGVzb1VhSUVUWnMyeGRMU2tuNzkrdkg3NzcrelpNa1NxV3BmUWtJQ2x5OWYxbHFQcG4zdXl4QVlHSmh2cGJYY25qNTl5dFdyVjAxYWZrcksvN04zMzJGTm5XMFl3TzhrN0QxRlZGUWMxRkZYM2RvNmFyWHVpcnV1dHRwcXE3YlVVYXRWMUxxMzFtM2RlMy9nWHNXQm9vaGFGd2pLRUJ3TVVSUmtKeUhmSDJtT2hBd1N4RkwxL2wyWGw4bVpiOExKU1NEM2VaNTBBTXJLYURWcjF0UUlTS3FPaWJKbHk4TEd4Z2F4c2JFWU4yNGN4bzBiVjJ5aHVZU0VCQUJBNmRLbHRjNVBTVW5CZ2dVTE5Lb0M2cUpRS0pDUWtJQW1UWnJvWENZbEpRWEJ3Y0ZvMWFxVjBCSmFsOFRFUkFDQXU3dTcydlN0VzdjaUppWUdIaDRlNk5TcGs5NXRxSTRSSnljblF4NENBTURGeFVYdE9jNS92TDRwcXVOQlY5RHlUUjB2TjI3Y3dMRmp4OUMrZlh1ZEliejA5SFRJWkxMWENzQlZxRkJCYnd0aUFMaDc5eTVrTXBuV1Z1Q2szVnNkeEx2NUlnNHI3cDFBY2s1YVNRK0ZpSWlvU0xMbFVzUm1KQ00ySXhsbmtzSXd3dXR6MUhHb1VQaUs5RTRvYXdlMHFnaWNpd1hLMlFFZnVBQ09sb0FwMnhZVEVSRVJFZEU3UXBvSFBNOVN0cU45bEtZTTRaVXQ0UXVSOGxmRVkydGFJaUlpZWhkOS9QSEhXTDU4T2M2Y09ZTmV2WG9adEU1S1Nnb0FJQ1FrUk9jeWhnYnh6cDQ5Q3lzckt6UnQydFNnNWJVeE1UR0JoNGNIUER3ODBLeFpNMkY2Ym00dW9xT2pZV3RyK0lmSy92MzdReWFUNGZUcDA1ZzdkeTZ5czdNeFpzd1l0R25UQnRuWjJWQW9GSkJJSkJDTHhSZy9manhHamh3Skh4OGZUSjA2VmFoc1ZkQ1pNMmQwN2k4aElVSHJmTEZZakpZdFd3SUFmdmpoQjYwQkdMbGNqcTFidDJMSGpoMFlOV29VS2xhc0tJeHA0c1NKK08yMzN6U0NOOWV2WDRlWGx4Y2FOR2lBdFd2WEN1MWR0ZEgxZVBLVFNxV1lQbjA2TWpJeThQUFBQd3RCb083ZHUrUGF0V3M0Y3VRSWV2VG9JVHdQK3A2TDR0YThlWE9EbHoxNzlpek9uajFyMVBaVjFkNEtIbDh5bVF6WjJkbENCYlQ3OSs5RExCWWpPenNiZG5aMldMMTZOUm8yYkdod3BVQ3hXUGxGVUVaR0JxeXRyZFhtUlVSRUFGQ3Z6Q2FUS2E4Z3VuWHJGZzRmUGl4TUU0bEVTRTFOMWJ1dmlJZ0k1T2Jtb21yVnFqcVhpWXVMZzBLaFVLdW9xRXR3Y0RBQW9IejU4c0swdi83NkN6dDI3SUNabVJrbVRKaFFhUHZkUzVjdUFjQnJWZDQwaHArZm44NkFzVDZSa1pFQW9MUHFYSEVmTDFsWldmRHo4OFBXclZ2aDZ1cUtiNzc1UnVmWTR1TGlBQmdYWml5S2MrZk9BWUJCeHdZcHZiVkJ2SnN2NGpEMTl0NlNIZ1lSRVZHeFNjNUp3OVRiZS9GN3JkNm83VkMrOEJYb25WRFdEdWhSQTdpVkJKeVBBOUp5bEY5VUVSRVJFUkVSdlF0TXhZQ2RPVkRCUWZtN2oxa0pWc0pUTVpjQVloR1Fwd0J5NVlBOEQ1RHdnaWdpSWlKNmgxaGJXNk5UcDA3WXYzOC9idDI2aGRxMWF4ZTZqcmJXaUVWeC9mcDF4TVRFb0hmdjNrSXJSa08xYmR1MldNWlFrSitmSDNidDJvV01qQXg0ZTN1alRaczJjSE56UTNaMk5yWnYzdzZSU0lUcTFhc0RBQ3BXckFoZlgxK3NXclZLYjVobzFxeFpPdWZkdUhFRE4yN2MwSml1Q3VKMTdkb1YxYXBWVXd2VTVlWGxJU2dvQ0Z1MmJFRkNRZ0orK2VVWDRma29XN1lzWnMrZWpVbVRKbUh3NE1IbzNyMDdQdnZzTTdpNXVTRXhNUkhoNGVIbzJiTW5ldmZ1amJ5OFBHemV2Qmt5bVF6ZmYvODk2dGF0Q3pjM041aWFta0lzRmd2dFF2UHk4cUJRS0pDWGx3ZTVYQTY1WEk2OHZEeDA3ZG9WMDZkUFIxaFlHTnExYTZmV3RsSWtFbUhzMkxGSVNVbUJtNXNiQUdXcjA0Smh6NzE3OStMa3laTjZmeVlCQVFGYXA2dkNSZHJtbHlsVFJ2ZzVHZUxUVHo5Rjc5NjlOYVovLy8zM2F2ZnYzYnVINTgrZnc4VEVCUHYyN1lOSUpJS25weWQ4Zkh6dzRNRURaR2RuQzBFNGxkR2pSMnRzOTlDaFEvRDI5alpvYko2ZW5vaUxpNE92cnk4Kyt1Z2o0ZWNTSHgrUEN4Y3V3TVBEQTZWS2xSS1dWeDFQb2FHaGFOS2tDVWFQSGcxSFIwZVVMVnNXSjArZWhKbVptZGJLYUdscGFUaDkralJFSWhFYU4yNnNjendWS2xTQW1aa1oxcTlmajhqSVNEZzVPY0hVMUZTb09pZVZTaUdWU25ILy9uMEVCUVdoVktsU3FGR2pCZ0RBMzk4ZksxZXVGTnF5Rmd6OFRaczJEVGs1T1hCeWNvSzF0VFdlUDMrT3MyZlB3dHpjWEdld2N1dldyZGk2ZGF2YU5GOWZYNjNML3ZycnJ6b2ZsMHJObWpVMUtnS3VYNzllN2Y3ZXZYdVJuSndNZDNkMzJOcmFJams1R2J0Mzc0YUppWWxhbGNEaVBsN1MwdEp3Ky9adEJBY0hJekF3RUptWm1haGJ0eTdHang4UE96czc1T1hsWWM2Y09iQ3dzSUNscFNWTVRVMlJtNXVMOCtmUFF5S1JHRndoc2lqUzB0Snc0c1FKVkt0V0RXWEtsQ2wwZVZXbFRkWHhyS3BJV1ZndzgxM3pWZ2J4TXVXNVdISHZST0VMRWhFUnZZV1czenVPSmZXL1pwdmE5NGlaQkdoUVJ2bVBpSWlJaUlpSTNqd3JVeUE5VjNrN1N3Ylk4RmR3SWlJaWVzY01HREFBcDArZnh0cTFhN0YwNlZJaEdQRW01ZVhsWWUzYXRYQnljc0tYWDM1cDlQbytQajVGMnUvVnExY1JGQlNrYzM2MWF0WFFvVU1IZUh0N3c5N2VIdVBIajhlMWE5Y0FBT2JtNWhneFlnUmNYVjJGNVJzM2JvejY5ZXZyclc1MjVNZ1JvOGVwK2hrVXJDejQ1TWtUL1BUVFQzajI3Qm5xMTYrUHlaTW5hN1N0ckZhdEdsYXVYSW5GaXhkajA2Wk44UFB6dzVZdFcrRG82QWgzZDNjaGJObTNiMSswYU5FQ1I0OGV4ZlhyMTNIOCtIRmtabWFxdGFMVnBYNzkrckN6czBOSVNBanExNitQVWFOR2FTemo1T1NrVm9ITHpzNE9GU3RXVkZ0R1YvV3cvT2JNbVdQMC9BNGRPaGdWeExPM3R6ZW9uV1o0ZURpV0wxOHUzTy9UcHc5Y1hWM2g1ZVVGVjFkWDJOblp3Y2JHQm5aMmRzSnRXMXRidFg4alJvekE5dTNiMGJGalI1aWJteGU2eisrKyt3NHZYcnhBYUdnb2J0KytMVXczTVRGQnRXclY4UFBQUDZzdG41cWFDbE5UVTN6Ly9mZm8ycldyTVAzSEgzL0U0c1dMNGUvdnIvVm5MSkZJVUxac1dRd2ZQaHllbnA0NngrUGs1SVJaczJaaDgrYk5PSG55SkhKeWNyUXVaMkZoZ1FZTkd1Q0hIMzZBaVlrSlltSmlzSHIxYWxoYVdtTGl4SWxvMUtpUnhqcm01dVlJQ2dwQ1h0NnJLaFR1N3U0WU1XSUVYRnhjdE82bmE5ZXU2TmF0bTg3eDZ1THY3NCtEQnc5cVRQZnk4a0xmdm4zVnBoVU00dVhrNUdoVXpUTTNOOGZJa1NQVjJsUVg1L0ZTdDI1ZC9QVFRUOGpPem9aSUpFSzlldlhnN2UydEZob1VpOFdJaTR0RFRFeU1NRTFWTVhUNDhPRTZXeGdYaDkyN2R5TXpNeFBkdTNjM2FQbWNuQng4OGNVWFFvaFRWUkh3d3c4L2ZHTmovQzhTS1F3NTQvN0g3SXdMd3A0SGwwcDZHRVJFUkc5TTcvSk44V1VGdzh0ckV4RVJFUkVSRVpIaC9DS0E1QXpsN1c3VmdGTFcrcGNuSWlJaWVodGR1M1lOdi8zMkc0WU1HYUsxTWxoeDI3bHpKelp1M0lqWnMyZWpmdjM2QnE5My8vNTlSRVpHb2wyN2RrWGFyN2IxRXhNVEVSWVdwclg5YTBaR0J0TFQwNkZRS09EczdHeHd0YWJidDI4akxDeE1JOUJUSEZhc1dJSFdyVnNMVmNiMHVYbnpKckt5c29Td3p1M2J0L0hCQng4SUxXUzFrY2xra012bFFoVThoVUtoRWR3eU5UV0Z1Yms1RGg4K2pNOC8vN3pRNStYZXZYdHdkSFJVQ3pFQ1FISnlNcDQvZnc0dkx5KzE2VzNidHNYQWdRTXhhTkNnUWgraklWSlNVakIvL254OCtlV1hHbFVmVTFOVFlXNXVEZ3NMQzQzMUNzNTcrZklsSGp4NEFBQndjWEVScXYwWjQ4S0ZDN0N4c1VIZHVuV0ZhVWVPSE1HZE8zZnd5eSsvR0wwOWJSSVRFNHMxZExWdTNUcnMzcjFiYXpWTXVWd3VIRE9BTXZobGFtcXFOZEI3L3Z4NVZLMWF0ZEN4NWVUa1FDcVZRaXdXNjYyV09XWEtGTFJxMVFxdFc3YzI4aEVwMjZpZU8zY09reWRQRnFaZHVYSUZwVXVYMWdpM3hzZkh3OXJhV3Fna21KbVppU2RQbmlBbkp3Y3ltVXdJdXhVY2EzRWZMNWN2WDBacWFpb2FOR2hRYUp2WmdoWG45SmsvZno0YU4yNk1GaTFhRkdrK0FDUWxKV0gxNnRXWVBIbXl6bjBHQndjak5EUVUzMzc3TFFCZzA2Wk5lUDc4T2VSeU9TUVNDZXJXclZ1a24rWGI3SzBNNG8zNmV6TmlNNUpMZWhoRVJFUnZURVZyVnl6KzZLdVNIZ1lSRVJFUkVSSFJPK2w0RlBBZ1ZYbjc4OHJLMXJsRVJFUkU3Nkt6WjgvaTNyMTdHREJnZ05HdFlvMlJrWkdCYmR1Mndjdkw2NzBMWFJBUkVhbThsYTFwRTdOZmxQUVFpSWlJM2lpKzF4RVJFUkVSRVJHOU9WYjVpbnRreVVwdUhFUkVSRVJ2V3F0V3JkQ3FWYXMzdmg5cmEyc01HemJzamUrSGlJam92MHhjMGdNb2lteTV0S1NIUUVSRTlFYnh2WTZJaUlpSWlJam96Y2tmeE12a3IrQkVSRVJFUkVSRVZBemV5aUFlRVJFUkVSRVJFUkVSRVZGUldadTl1djB5dCtUR1FVUkVSRVJFUkVUdkRnYnhpSWlJaUlpSWlJaUlpT2k5WXBzL2lKZFRjdU1nSWlJaUlpSWlvbmNIZzNoRVJFUkVSRVJFUkVSRTlGN0pIOFJMWjBVOElpSWlJaUlpSWlvR0RPSVJFUkVSRVJFUkVSRVIwWHZGcGtBUVQ2RW91YkVRRVJFUkVSRVIwYnVCUVR3aUlpSWlJaUlpSWlJaWVxOUl4SUNWcWZKMm5nTElrSmJzZUlpSWlJaUlpSWpvN2NjZ0hoRVJFUkVSRVJGbngwdUZBQUFnQUVsRVFWUVJFUkc5ZHdwV3hTTWlJaUlpSWlJaWVoME00aEVSRVJFUkVSRVJFUkhSZThmVy9OWHRsemtsTnc0aUlpSWlJaUlpZWpjd2lFZEVSRVJFUkVSRVJFUkU3eDNiZkJYeFVobkVJeUlpSWlJaUlxTFh4Q0FlRVJFUkVSRVJFUkVSRWIxM0hDMWYzWDZlWFhMaklDSWlJaUlpSXFKM0E0TjRSRVJFUkVSRVJFUkVSUFRlY2NvZnhNc3F1WEVRRVJFUkVSRVIwYnVCUVR3aUlpSWlJaUlpSWlJaWV1ODRXQUFpa2ZKMmFnNlFweWpaOFJBUkVSRVJFUkhSMjQxQlBDSWlJaUlpSWlJaUlpSjY3MGhFZ0wyNThyWkNBYnhnZTFvaUlpSWlJaUlpZWcwTTRoRVJFUkVSRVJFUkVSSFJlMG10UFMyRGVFUkVSRVJFUkVUMEdoakVJeUlpSWlJaUlpSWlJcUwza2xvUUw2dmt4a0ZFUkVSRVJFUkViejhHOFlpSWlJaUlpSWlJaUlqb3ZaUS9pSmZDSUI0UkVSRVJFUkVSdlFZRzhZaUlpSWlJaUlpSWlJam92ZVJpOWVwMlVuckpqWU9JaUlpSWlJaUkzbjRNNGhFUkVSRVJFUkVSRVJIUmU4bkdUUGtQQUxKa1FHcDJ5WTZIaUlpSWlJaUlpTjVlRE9JUkVSRVJFUkVSRVJFUjBYdkwzZmJWN1VSV3hTTWlJaUlpSWlLaUltSVFqNGlJaUlpSWlJaUlpSWplVys0MnIyNHppRWRFUkVSRVJFUkVSY1VnSGhFUkVSRVJFUkVSRVJHOXQ4cXdJaDRSRVJFUkVSRVJGUU1HOFlpSWlJaUlpSWlJaUlqb3ZXVm5EbGlaS20rbjVnQlowcElkRHhFUkVSRVJFUkc5blJqRUl5SWlJaUlpSWlJaUlxTDNtbnUrcW5pUFhwYmNPSWlJaUlpSWlJam83Y1VnSGhFUkVSRVJFUkVSRVJHOTE4cm1DK0xGcEpUY09JaUlpSWlJaUlqbzdjVWdIaEVSRVJFUkVSRVJFUkc5MXp3ZEFMRkllZnRoR3BBckw5bnhFQkVSRVJFUkVkSGJoMEU4SWlJaUlpSWlJaUlpSW5xdm1ac0E1ZTJWdC9NVVFPeUxraDBQRVJFUkVSRVJFYjE5R01RaklpSWlJaUlpSWlJaW92ZGVGYWRYdDZQWW5wYUlpSWlJaUlpSWpNUWdIaEVSRVJFUkVSRVJFUkc5OThyYkE2WVM1ZTNITDRGc1djbU9oNGlJaUlpSWlJamVMZ3ppRVJFUkVSRVJFUkVSRWRGN3owUU1lRG9vYnlzVXJJcEhSRVJFUkVSRVJNWmhFSStJaUlpSWlJaUlpSWlJQ09ydGFXOC9BZklVSlRjV0lpSWlJaUlpSW5xN01JaEhSRVJFUkVSRVJFUkVSQVNnckIzZ2FLRzgvVElIaUgxUnN1TWhJaUlpSWlJaW9yY0hnM2hFUkVSRVJFUkVSRVJFUkFCRUFPcTV2N3AvTlo1VjhZaUlpSWlJaUlqSU1BemlFUkVSRVJFUkVSRVJFUkg5bzVJallHK3V2UDBpRzdpVFhMTGpJU0lpSXFKM20wTEJLeitJaU40VkRPSVJFUkVSRVJFUkVSRVJFZjFETEFLYWxIdDEvMm84a0o3Nzc0NGhPam9hMzMzM0hjNmNPYU56bVZtelptSHMyTEdReStYLzRzam9kY1RFeEdEbnpwMUZXbGVoVUNBakkwTnQycE1uVDdCeDQwYms1ZVZwWGVmQmd3ZDZ0M256NWsyRWhZV3BmZmwvN3R3NW5EeDVza2hqTEc0WEwxN0VuRGx6RUI4Zkwwd2JQbnc0amg4L3JyYmM4ZVBITVh6NDhOZmUzNEVEQjNEanhvMUNsNVBKWksrOUw1WG56NThqTURDdzJMWlhtT0RnWUxSdDJ4YlIwZEZGM3NiZHUzZXhhTkVpWkdWbHFVMlBqWTNGb2tXTGtKcWFxbk5kaFVLQjJOaFlyZk5TVWxMVWpzVXhZOGJneUpFakJvM3A4T0hEaUltSk1XaForbmRjdUhBQml4WXQwamwvKy9idFdMZHVYWkczbjVLU2dqbHo1cnpXc1Z4Yy9QMzlFUklTb2pFOU16TVRtelp0d3NPSER3RUFmLy85dDg3anZ6QkpTVWxZc1dJRmtwS1NqRnBQb1ZEZzJMRmp5TTM5bHovSS9BdUsrcG8vZCs0Y05tellBQURJeWNuQnlaTW45WWJnRWhNVGpYN2VkWkhMNWRpelp3OXljbkxVcGk5YXRBano1OC9YdWs1VVZCUVdMVnFrc2M3YlpNZU9IUWdMQzlNNjc4bVRKOWk1YzZmYWUvM2I3dHk1Y3dnS0NsS2JGaE1UZzJYTGx1SHUzYnV2dmYyTWpBeHMyYklGNGVIaFJxMFhGUlZWYk1jeUVlbG5VdElESUNMNkwrdGF0ajVxTzFRUTdwOVBqc0M1SjNkS2NFVC9MaTliZHp6T1NrR0c3TzM5Z0E4QU5lekw0VUhHVTZUTHNrdDZLRVJFUkVSRVJFVDBGcWpnQUpTM0J4NmtBcmx5NFBSOW9Jc1hJQkw5Ty92ZnNHRURYcjU4aWFaTm0ycWRmL3YyYlp3NWN3YmZmdnN0SkJMSnZ6T28vd2lGUW9HWEwxOGlQVDBkcWFtcFNFbEpRWEp5TWhJU0V1RG01b2J1M2J2ajRjT0hpSXFLMHJwK2l4WXRTdXc1Mjc5L1AwNmVQQWtQRHc5OC9QSEhScTA3ZmZwMEpDUWtZTkdpUmJDMHRBUUFSRVJFWU1lT0haQklKQmcwYUpEYThsZXVYTUhFaVJQeHhSZGZZTVNJRVZxM3VXYk5HaVFtSm1MUG5qMHdNVEdCUXFIQXFsV3I0T3JxaW5idDJoazF2cFVyVjhMUHo4K29kUURnMUtsVE91Y2RPM1lNVjY5ZXhiQmh3NFJwa1pHUmVQYnNtZHB5ejU0OVEyUmtwTlp0S0JRS1BIcjBTT2MrUER3OGhOdXJWcTFDcDA2ZFVMZHVYWjNMNzk2OUcyZk9uTUdDQlF0Z1kyTWpqT24yN2RzNjF5bW9XclZxcUZHakJnQmc2ZEtsQ0FvS3dzOC8vNHlPSFRzQ0FOcTJiV3Z3dGdDZ1ZhdFdtRGh4b2xIcnZJNzQrSGdjTzNZTVE0WU1FWTVGQUVoT1RzYXhZOGZRdDI5ZjJOdmJhMTMzenovL3hLRkRoN0J5NVVxVUwxOWVtQzZYeS9IZGQ5K2hZY09HR0Q5K1BBRGcxcTFicUY2OXVrRmordU9QUHpCMDZGQlVxbFFKQVBEdzRVUGN2SG5Ub0hVN2QrNnNkajgyTmhiZmZmZWRRZXNXdEdMRkNuaDVlUUZRQnFlS0kveGtibTZPVXFWSzRlelpzMGhKU1hudDdRRkE5KzdkaGR0eXVSeFBuandSenB2Mzd0M0R2WHYzTUhEZ1FIVG8wS0hJKzRpSWlNQ3hZOGN3ZXZSb3JmT1BIRG1DcWxXcjZsei81Y3VYT2tQR2dQTDVEUWdJUUtOR2plRGk0cUozTEhaMmRoQzlvVGZ3MU5SVS9Qbm5uMmpSb2dVYU5XcWtOdS9FaVJQWXZuMDdhdGFzaWRLbFMyUEpraVV3TlRYRnlwVXJZVzV1YnRSK0hqMTZCSDkvZjhUR3h1b01iR2x6NTg0ZExGNjhHS2RQbjhiMDZkTmhZV0dCcEtRa2cxOGZBSXgrUHpDVW9TRWlHeHNidFhNMW9EeVgvTzkvLzhQeTVjdFJwVW9Wby9aNzdkbzFuRHg1RW9NSEQ4Yk5temV4ZVBGaUhEaHdBT1BHalVPRkNoWFVsazFQVDhmUW9VTlJxMVl0ekp3NVU1Z2VHUm1KKy9mdkY3b3ZUMDlQdGVNOEpTVUZPM2Jzd08zYnR6RnQyalRodUhSMWRjV1dMVnZRc0dGRHRHN2RXbTMvMDZkUGgxUXFoVlFxMVRodURodzRnT1hMbHh2MStQUDcrdXV2MGI5Ly96ZDJmZ0dBZS9mdVllUEdqZWpSb3dkcTFxeXBzWHhnWUNBMmJOaUFhdFdxb1V5Wk1zVXlCa1BzMnJVTDY5ZXZmKzN0RlB3Y28xQW9zR2JOR2xTdlhoM05temNIb0R5ZlRaa3lCVlpXVmhnMGFCRFMwOU9GNWNWaU1heXNySXphWjBaR0J2YnUzWXR6NTg1aHpabzFNREV4TFBLemNPRkNPRGs1Q2NleTZqT1M2dmhTL2N2TnpVVjZlanBldm55cDlxOXo1ODVhZjRaRXBJbEJ2QUthdVhnaE9qMEpTZG02cjlnaEl2Mm0xZW9OQUxpVDlnaGhxWThRbnZvWU1vWCtLM05kemUwd3AyNC8ySm9vZjNHWDVza3c3c1oyUE00cW5nOStSVlhYc1NMcU9Yb0s5NjgvankyNXdmeUw2amw2b29kSEk5UzA5OERKeEZ0WUZmbmZ1QXJXeXNRY1diSmNLR0JZaVc0M0Mzc004bXlKWmk1ZUNINGFpYm5oQjRxODcxb081ZkU0TXdVcHVlbUZMMHhFUkVSRVJFUkViNzFtSGtEOFMwQ1dCeVNtQXlHUGdjYmxDbC92ZFowNWMwYW9yTk9sU3hlTitRc1dMTURxMWFzQkFPdldyZE5hVVdqZ3dJRWF3U3hkcEZJcGZ2MzFWengvL2h6TGx5K0h0YlcxMFdQMjlmVkZjSEF3TEN3c2NPalFvVUtYejh6TXhNaVJJMkZyYTR2NTgrZkR6TXpNNEgxRlJFVGdwNTkrRXU1YldsckMzdDRlam82T3doZWJ3Y0hCK1BQUFA5WENHZG5aMlVoUFQwZVRKazNVd2tQL3BpRkRoaUF3TUJDclY2OUd3NFlOalFwaWRPellFUk1uVHNTY09YTXdkZXBVaUVRaXRHalJBaTFhdE1DT0hUdlF0R2xUNGN2K2h3OGZZdGFzV2JDMHRNUm5uMzJtZFh0UG5qeEJaR1FrT25ic0tIeUJHeDRlam1mUG5xRlBuejVGZm95cUVGVmgvdnJyTDF5OWVsWG4vSlNVRkZ5OWVoV3RXcldDbzZOamtjZVRuWjJOd1lNSDY1eWYvd3Ywdkx5OFFrT2FqbzZPaUk2T3hvUUpFekIzN2x4WVdWbmh4bzBiK1BQUFB3MGVVNzkrL1lRZzNvZ1JJeEFlSG80bFM1WkFKQktoUTRjT2FzK2hWQ3JGd29VTDBiNTllNTBCUVRjM040UDNiWXlrcENRTUdEQkE1L3llUFh0cW5mN1ZWMTlwblg3cTFDbjA3TmtUSjArZXhNeVpNN0ZpeFFyaDJBc09Ea1phV2hvYU4yNzgrZ01IRUJvYWlqLysrTU9nWlFzRzhWUW1USmlnTnlpV1gyeHNMS1pObTZZMmJjYU1HWWlJaURCb2ZYMXExNjZOaFFzWFl2LysvY1d5UFVBWmxEbDY5Q2gyNzk2TnBLUWtvYktxdGJVMVBEMDkwYng1YzdpN3V3TlFQcGY2dUxpNG9IVHAwa2J0UHo0K0hzbkp5ZWpmdjcvT1pRWU9IS2hSQlZTYjJiTm5GN3FNbjUrZkVKelZkejR3eEpBaFE0UndEYUFNRk1wa012VHQyMWR0dWJ5OFBQajcrOFBMeXdzTkd6WUVBUHo2NjY4WU5Xb1VObS9laktGRGgycHNXMVU1VDV0U3BVcWhWcTFhQ0FzTFEwaElpUER6MFNaL2FLMW16WnFZTUdFQzVzeVpnMG1USm1IbXpKbTRlL2V1VVdHK054WEV5LzllcmsvanhvMHhZOFlNQUs5Q1R2djM3MGV2WHIyTUR1RUJnSVdGaFhETU4yclVDTXVXTGNPTUdUTXdac3dZYk4yNlZlMHpnbzJORGJwMTY0YWRPM2ZpOXUzYnFGV3JGZ0JseGJQZHUzY1h1cTgrZmZxb25VZGNYVjNoNCtPRFdiTm1ZZVBHamNMeDJLOWZQd1FHQm1MRmloVm8yclFwTEN3c0lKUEpNSFhxVkNRa0pHRCsvUG5DTWF6Tnp6Ly9EQXNMQzZPZWh6bHo1Z2kzaS92OGt0K0pFeWNnRW9ud3hSZGZhRjArTURBUXpzN09la1B3UlpHYm00dWVQWHRpK1BEaGFOKytQZWJNbVlNWEwxNm9QVzRBOFBIeFVidWZsNWVIdExRME9EZzQ2TjMrMWF0WE5hcmVBY3JQVXNuSnlmanh4eDhCS0tzdVRwbzBDWW1KaVFBMDN6c2RIUjJ4Wjg4ZW94NWJxVktsTUdEQUFLeGJ0dzY3ZHUzUysxNnRrcFNVaE9qb2FBd2NPRkNZSmhLSk1HclVLS0dTclltSkNTd3NMSkNlbmc1bloyYzRPRGpBMnRvYVZsWldzTEd4VVFzUUFzQVBQL3lBbHk5Zll0dTJiZGkzYngvV3JGbUR4WXNYNDhNUFB6VHE4UkM5aXhqRXk2ZTdSMk1NcVBnSmtyTlRNZW5XYmlUbnBKWFlXTXpFSnJBM3RZS2ptVFVjekt6aGFHWXQzTGMxc2NTaXU0ZVJ4MTd4YjVYT1pUOUNPVXZua2g2R3dWWkg2YjRTVVI5SE0ydDg2RkFlSWlpRFM5SThPYjY1dkJJeW1lNGducm5ZRkJOcWRvT1QyYXNQa2JzZVhDenhFQjRBT0pxcGY3QjkvaDZFc0laVytRd2QzRjk5NEcxYnVqWk9KNFhpYmxySmxvV3VhVjhPUDMvUUNaZWZSV0pkOU9sQ2wzZXpzTWV5K3QvQVZLeDhxMnZpVWhXZnU5ZkJpUVREci9SU2NUVzN3N2pxWFpHYko4UHNPLzZJZXBsbzlEYUlpSWlJaUlpSTZPMWladzYwcUtDc2hnY0FONU1BY3hPZ3JuRjVBNlBFeHNaaXlaSWw2TlNwRTJyVnFvWDE2OWRqOHVUSmF1RzRRNGNPSVNvcUNyNit2bmo2OUNtT0h6K084ZVBIdzlUVTlOWFk3ZXdNM3VmcTFhdHg1ODZkSW9md2poOC9yclVsbno1V1ZsYVlOR2tTUm93WWdSVXJWbURVcUZGRzczZldyRm1vVjYrZTNpb2crZHZBSGo1ODJPQmdUbEZGUjBkcmZFbFpVSU1HRFNBV2l4RWFHcXAzN0hYcTFORllyMy8vL3RpNmRTdUNnNE9GYW9uRGh3L0h0V3ZYRUJJU2dxcFZxeUl2THc5VHBreUJWQ3JGN05tejhjRUhIMmpkL3Rtelp3RkFMYWluYWdPcVVDZ1FFQkNnOTNHVUxsMWFhMVdVTm0zYTZGMVA1ZTdkdTNxRGVQNysvcERMNWVqZHV6Zk9uRG1EV2JObUNmTTJiZHFFVFpzMmFheVR2NUpjd1FvMUkwZU9WQXNCRkt5RW8xQW9vRkFvQ2czaXRXdlhEaytmUHNYR2pSdmg2K3VMMmJObm8xZXZYdWpWcTVmZTliU05FVkNHbUtaTm13WWZIeDhzWHJ3WTl2YjJhcy9oNDhlUEFRRE5talhUV1NHem9Ba1RKdWg5YmdIZysrKy8xenYvMUtsVGNIWjJGdG8zNW5mNThtV3NXYk1HUzVjdVZRdUdoSWFHWXRHaVJaZ3padzVLbFNxbGRidk96czRZTldvVWZ2LzlkMnphdEFuZmZ2c3RBR0Rmdm4wQWxLL3IvRC9yM2J0M2E0UmRaczJhSlFTYmRPblFvWVBXYW00NU9Ubll0R2tUOXUvZkR5Y25KNzB0amNWaXNjSFZNOFZpc2NhMFpjdVdHYlN1b1FyYjN2RGh3L0hzMlRPaFNtWmhxbFNwZ2laTm1xQnMyYkl3TXpQRHdvVUw0ZVBqbzFhTkMwQ2g1MmR2YjIralcwT2ZQWHNXRW9sRWIyWFFyVnUzNnEySUZ4OGZqNTkrK2drVEpreEEvZnIxOWU0di8zdWJ2ckNiSWZLSEEzTnpjK0huNTRlV0xWdWlZc1dLYXN1ZE9uVUs4Zkh4YWxYVWF0YXNpZjc5KzZOYXRXcGF0MjFvU0xDd0NwZ0Z6Myt0VzdlR1ZDckZoUXNYa0oyZGpXYk5tZ212T1gyMmI5OWVwRXFuaGxxOWVqV2lvNk14Zi81OCtQajRDQlV3RHg4K2pNT0hEd3NYSGFoK2ZsbFpXVml3WUFFQ0F3UHh6VGZmb0YrL2ZocmJmUHIwcWQ3MjJJRHlZZ0JBV2RWT0xCWkRKQkpoekpneGlJbUpRWHg4UE96czdPRHE2aW9zMzZkUEgxeTllbFVJNytXbnI2cXJydXFtclZ1M3hxMWJ0NFJBTmdCSUpCS01HalVLY3JsY0NOUkpwVkk0T3p0ajBLQkJHcDhKQ21yWnNxWGVvSjQyK1FOcHhYMStBWlJWYlFIZzlPblRjSGQzeDQwYk40VDI3eFVyVmtUMTZ0WHg4T0ZEaEllSDQ0TVBQdEI2VExxNXVhRkZpeGFHUGlRMTE2OWZSMVpXRm1yV3JBbTVYSTdMbHkvRDI5dGJZN21DWWV5ZE8zZGkvLzc5V0xGaWhkNEtmZW5wNlZxRGVBRUJBWEJ3Y0VERGhnMlJsWldGeVpNbkM1L3Y4d2RvTDErK2pFV0xGbWtka3lHNmQrK09tSmlZUXM5L0trZVBIb1ZDb2NDVUtWT0VhYXRYcjhhbVRac2dGb3RoYm00T2lVUWloUEIvL3Zsbk5HblNST2Yyc3JLeUVCTVRJM3kyQ2dzTGc0T0RBeXZtRWYyRFFUd0FZcEVJdzZxMFJidlN0UUVBcFN6c01iMTJIMHk2dFF0UGMxNFdlYnVtWWhOWVNjeGdiV0lPS3hOeldFdk1oZHRXLzl5Mk5iV0VyWWtGN0V5dFlHdHFBVnNUUzlpWldzSk1yUDlINC8vb0NxTFNkUWRCL0Q0WlcrUnhxOHdNODhQVmxPaGkyMTVodk04dmVPUDdLRWtObmFxZ3RrUDV3aGY4anlocUVLK3hjMVhrTC9BZDhpeXEwTGFtUDNxMWg2ZjFxMS9NdzlNZXcvK1JjWCs4ZTFPY3pOVC8rUGc4dC9BcnNONTJSK0wvUnJ2U3RTRVJLZjk0SUFJd3JNcG5HUFAzVm9NcjBSVzNmaFUrUnMveWpTR0NDSjNLZklTbk9TL2gvK2lLM25XU3NsTng5c2tkdFAzbjNBNEFneXUxUm5qcVl6eklmR3J3dnNVaUVVWlY2d1FiRStVdlA3TnE5OFh5eUJNSWZHSlkyWFFpSWlJaUlpSWllbnRWY1ZKV3c3dVRyTHdmOGhqSWtRRU55d0xpWXU1eTkvRGhRMHlZTUFGbHk1YkZpQkVqa0o2ZWpqLy8vQk5idG16QnpKa3pJUktKOE9qUkl4dzhlQkNkTzNkR2l4WXRFQlVWaGZYcjEyUFBuajBHVnlMTEx5d3NEQWNQSGtUMzd0MkxWRlhteVpNbldMVnFGVnEzYmwxb2NLdWdTcFVxb1Z1M2J0aTNieDgrL2ZUVFFyOWtMc2pHeGtabmtDMG5KOGVvS252RlplWEtsYmgxNjVaQnl3WUdCdXFkci9weS84bVRKMElyMXZyMTYwT2hVTURCd1VHdHBkOXZ2LzBHVzF0YllWcUhEaDBnazhsZ1ltSWlUSE54Y1ZFTEZodzdkZ3dlSGg1Q2RaKzB0RFFobkxkcTFhcEN4OSttVFpzMzltVnJabVltRGgwNmhHYk5tc0hUMHhOdWJtNUNJR3p3NE1Idzl2WldxeFo1Nk5BaCtQbjVhUTJOR2JLdmMrZk9DUUdMdUxnNElUeWdVcVpNR2JYanMxKy9mb2lKaVVGY1hCelMwOVBoNU9SVWxJY3A4UEx5d3RDaFEzSDc5bTNVcTFjUE1wa00yZG5aQUpUaFhBQmFLOUVBeW9CS3daYWJmZnIwMFZrSk1Tb3FDdnYyN2NQZ3dZTjFodVZVVEV4TU5OcEJBc3BxVXFWS2xVTFZxbFhWWG9NMk5qYnc5ZlZGelpvMTlWWm0rdmpqajlHbVRSdWhJdVNsUzVjUUdocUtIajE2b0ZPblRzSnlnd2NQUnNlT0hUV3FCK1Uvam8xeDQ4WU5MRnEwQ0ltSmllalNwUXVHREJtaXR4MWcvZ0JWY1pESlpFaElTQ2gwT1hkM2Q0UGJES3FvS2x6Mjd0M2I0SkNNbDVlWDBFWTNQbDcvUmZpdFdyWFNxSElGcUZjMGk0eU1GRUkyZ0RKc0N3Qjc5KzVWVzZkWHIxNElDQWlBWEM3WFdWV3haczJhV0xKa0NRRGc1TW1UZXF1MzZhcUk5OHN2djJpdDVLWXZPR1dzZ3djUElpMHREWU1HRFlKQ29jQ1lNV1BRcWxVcnRHL2ZIbHUzYmdWUWVHZ09BTmF1WFNzRStlclhyeSswcVRiVzRjT0hjZjM2ZGVIK3hvMGJzV1BIRHB3NmRRcnQyclZUZXo1MHRZL083MDIvajFhdVhCbFpXVmtBbE9mWnlwVXJBNEJRQlZWMUgxQWVUM1BuenNYVHAwL3gyMisvYVFSR1ZmYnMyV053ZUZCWGdMUno1ODdvMWFzWC92NzdiMkZheDQ0ZDhlalJJeng2OUVockZjM2c0R0JFUkVUZzY2Ky8xcm0vZ3NHOHc0Y1BHelJPQU5pOGViTnd1emlQWVVNVTVmd0NBSXNXTFJKdXA2ZW5xOTMzOXZaRzllclZoUXNBN3Q2OUs1d3o4bXZVcUZHUmczZ1hMMTZFblowZHlwVXJoNXMzYnlJOVBiM1F6eTJob2FIWXNtVUwzTjNkSVpmTHRRWjM3ZTN0ZFY3d2twMmRqYi8rK2d2ZHVuVkRXbG9hSmsrZWpLaW9LSXdmUDE0dGhQZjQ4V09zWExrU2JkcTB3ZWVmZnk2MEJiYXhzUkZlZDNLNUhPM2J0eS8wY1o0K3JidHdpZXBZU1U5UHg0RURCOUN1WFRzMGFOQkFtTy9tNW1aMGdGTWxQRHdjZVhsNWFOYXNHUURsN3hSTm1qUjVZMjNBaWQ0MkRPTDl3OFpFdlFTOG00VTlwdFZTaHZGMHRTR3M1VkFlM2NvMWhJWFlGQllTTTFoSVRKWC8vcmt2Zm9Nbm1ocjI1ZlFHOFloS1NsTVhMN1g3cDVQMGx5M3ZVNzRabXJ1K3Vpb3pKMCtLZGRHbmhkQ1RvYVI1Y21USmM0MWFwekFTa1JpMnB1cS9pTDhQUWJ6SG1TazQ5UGdhdXBWN2RWV2hwM1VwZk81ZUI4Y1RidWhaODgyeGtKaENsQy9pT2NpekpWSnkwd3NOdzIySU9ZUGFEaFhnWnFIOHBkSk1iSUl4MVRwajdJMnRrT2JwYjVlczBxZDhNMVMzS3l2Y054V2JvSnBkV1FieGlJaUlpSWlJaU40VHpUeUFYRGtROVUvemhwdEp3Sk1NNEpNS2dJTnhmOExTS3lJaUFtWm1acGcrZlRyRVlqSHM3T3d3ZXZSb25EdDNEaktaREdLeEdPN3U3cGc1Y3lacTFLZ0J1VndPVDA5UERCa3lCSW1KaVpESlpKQklKRVo5QWJaeDQwYVltcHJpeXkrL05IcThDb1VDQ3hZc2dJbUpDWVlORzJaMEVBOEErdmJ0aTRNSEQyTERoZzFHVjZ0TFNrclMrUEpRRldDSmpJdzB1bFdpUGdxRndxRG5kY3lZTVVLb0lDOHZEejQrUG1qYXRLbldxajBxSVNFaDJMQmhBNFlQSDQ3YXRXdHJ6UGZ6ODlPb0VyTnQyellqSDRFeW5LV3FQbmJ6NWswOGV2UklMUVN6ZS9kdVNLVlNJUkRTdG0xYnRYWCtUYnQyN1VKNmVycnc1YTZWbFpWYVlNcmUzbDR0SUtZS2xHZ0xqUlhteFlzWGF1R0FLMWV1NE1vVjlRdUEyN1ZycHhFVUhUdDJMT1J5T1N3dExmRy8vLzNQb0gxcEN6S3BlSHQ3QzFWeERodzRnT1hMbDZ2Tkh6MTZ0TmIxOGdkNFZPcldyUXVGUW9GVnExYkIyZGxacmRXd3RiVTE5dTNiaDBhTkdxbUZYUGJ0MjRjN2QrNWc3Tml4YXMvMTl1M2J0VllmTk5iNDhlUFZLdjM5OHNzdmtFZ2trRXFsV0xGaUJjek16TkM3ZDIrTlVLT3RyYTNPbit2OSsvY1JGaFltM0E4UER4ZUNMZm1ETXFwUTg3Rmp4MUNwVWlVc1hicFVaMFd5L0Y2M05TM3c2dms3ZGVvVUVoSVNES3A0dG0zYk5yaTV1V0hjdUhHUXkrVll1SENoTUU5WE5UZlYrYmRHalJxRlZud3J5dXZFMGRGUnFGYW15KzNidDdXMmFDNDR6Y1BEQXc4ZVBFRExsaTNScUZFallmcmx5NWNSR0JnSUh4OGZyU0hSZ3BVUjQrUGpNV3JVS0l3ZlB4NzE2dFZUbS9jNjdiVU5sWkdSZ1YyN2RxRjkrL2J3OFBEQTZkT25jZnYyYmZUcjF3KzdkdTFDVWxLU3dhSGgvQUVkZDNkM3RlQlJVbElTUWtKQzFMYWpVQ2l3Zi85K2ZQcnBwMnF2bWNJcVlRTEtZS00rSDMzMGtWcGI5LytDa3lkUFl1SENoYWhZc1NKV3JGaGgwREc4WUlIdTRpK0JnWUU0ZVBBZ3BreVpBbHRiVzQzNXpzN091SHYzcnM3UEpkcUNlRmV1WE1HaFE0ZjBCdkVBWmJETTBPcW1CUVVGQmVuOEdaODdkODdvMXJRRnZZbnpTK2ZPblRXZUU5Vm5qL1QwZEJ3OWVoU2ZmUEtKMXNEcUYxOThvVmJ0MlJnS2hRTEJ3Y0dvVWFNR1JDSVJMbDY4Q0pGSXBQYzg5dWpSSS96KysrK1F5V1I0K1BDaHp2TzFybXFNZ1BLNXlzek1STWVPSFRGMjdGZ2tKQ1JBTHBmckRIWUhCQVNvZlg3T0h6SVZpOFZhVzFnWDV1TEZpd2dORFZXcjVyZHg0MGJrNU9SZ3lKQWhhdWNNVlZoWEcxOWZYNjNUVmVHK3NMQXcyTmpZb0ZhdFdvaVBqOGZ6NTgrRnoyMUV4Q0FlQUNCUG9jQ2lpQ013cldHQ2hrNnZmdkZ3dDNUQXROcTlNZW5XYnJ6UUVyNUp6YzNFUjQ2ZS8rWlFCVlZ0MzJEL0E2SWljakN6UmkySFZ4K3ludVdtNDhhTFdKM0xkeTc3RWZwV1VIOVROaGViWW1HOWdUclcwTzFDY2dRV1JoaCs5WWdoSE0yc1VmRFBhKzlERUE4QTlqNjRoRS9kYXNJdVh4Q3hYNFhtdUpBY2dYUlo5cjgrbmszM3o4TER5aGwxSFNzQ1VGYnArOUdyUFpLejB4Q2U5bGpuZXRseUtaYmVPNFladGZzSVFiN3kxaTdvWGI0cHRzZGVLSFMvZFJ3cm9GZDU5ZExMdDE4OHdIb0RXdU1TRVJFUkVSRVIwYnRCTEFKYVZRUkVJaUJTV1pnTUNlbkEzakNnc2hOUXd4VW9aZjM2RmZMYXRtMkxqei8rR0RObnpzVGx5NWZWNWhsUy9jVFB6dy85K3ZYRE45OThZOUQrNHVMaWNQUG1UYlJ1M1JvT0RnNUdqL2Znd1lPNGZ2MDZKazZjS0ZTdk1aYTl2VDArK2VRVEJBUUVJQ29xeXFpcWZOcSsxRnk3ZHEzUWZxeGc2RWxWWVNvdUxnNmVucDZReStWNnEyR3BUSmt5QmRldlg4Zk1tVE9GNm5HNkZHeGhWcTFhTlNRa0pLZ0ZuZ3I2NjYrL0FDamJ5dW1yckxaaXhZcEN4NnJMaUJFajFPN3YyclVMQUlUS05rK2ZQc1dCQXdmd3lTZWZhSVM2akpXYmE5akYwcnBhVGlZbkp4c2NiRFBHOHVYTE5jSnRnREwwY3VUSUVhU25wNk5Qbno0WU1HQ0FXakMxZCsvZVdxdENxUUlQdWJtNUJsVVFCUFFIOGZKcjJyU3BjQ3dkUFhvVU4yN2N3RysvL2FhMlRHUmtKRFp1M0toekd5S1JDQzlldklDZm54K2NuSngwdGtnRWxKWGkxcTFiaDdKbHkrcjh1UlNsMmlDZ1BMYkdqUnVuTVYxMTdKbWFtbUxod29XSWlJZ3d1ckxnOWV2WDFaNzc4K2ZQNC96NTh3QmVCV1dDZ29Ld2RPbFNaR1JrNE50dnYwWFBuajBOcnVpa3E5TGE2MUsxMWsxT1RrYS9mdjNnNit1TEZpMWFJRFUxVldlRk9KWENnbnhUcDA0dGRQK3E5NU92dnZwS294SmV3ZGJBeGxUZTZ0Njl1OW94dm03ZE91emV2VnRqRzZvcWVxNnVybW9WMmlJakkyRnVicTQxNUFSb1ZuQkxTMHNEb0F6cUdsTGRyYmh0M3J3WjJkblo4UGIyeHRPblQ3RjU4MlkwYU5BQWJtNXVRdXRIWTBQRGJkcTBVUXVKWHJ0MkRiTm16VUpPVGc1cTE2Nk5DaFVxQUZCV3R0eTBhUk8yYmR1R3dZTUhvMHVYTGtMSXFMQnpzTDdxZ29EeUdQaXZCZkZxMWFxRmdRTUhvbS9mdnNKN3VWd3V4NUlsUytEdDdZMUtsU3BwcktPdnlxNHFURmE1Y21XMUVHUis1Y3FWVTZ1Nko1VktNV3pZTUozUFRWNWVua0dCL1NwVnF1Zzh4Z3VUbUppb000aW5xaUQ1T29yei9LSmlhbXFxOC9XNVo4OGVaR2RubzErL2ZsclB5M0s1M09qcW9Db1JFVCthUzZBQUFDQUFTVVJCVkJGSVNVa1IydjlldkhnUm5wNmVPai8zUFhqd0FPUEdqVU42ZWpxcVZxMktCUXNXcUMyYmxKU0VYMy85RlFCMFZxbVR5K1ZDWU5qTnpRM2ZmUE1ORkFvRnBrK2ZqdVhMbDZOc1dXWEJqNWN2WCtLcnI3N0NtREZqMEx4NWMySDlnaTFxUlNLUndXM3ZWWTRkTzRhd3NEQ1VLVk5HQ0hHcjJsSzNiTmtTQUlUcWV4S0pCTjI3ZDBlelpzMHdjdVJJREJzMkRJMGJOeGJldDMxOGZGQ25UaDA4ZWZJRTQ4ZVB4OWl4WTlYYUtZZUZoYUZ4NDhhUVNDUUlDd3VEdWJrNVB2cm9JNlBHUy9RdVl4RHZIM0pGSHVhSEg0UnZ6UjZvbGE5OWFGbExKMHlyMVJ1VGJ1MUNtalJMYloySG1VK1JMc3MydW5LWHRuMm55N0tSTHMzR1Mxa1cwdjc1LzZVMEMyblNMS1JKTTVFcXpVS3FOQk9wMGt5OHlNMUFicDdNNE8xUEM5MlA2OC92RzdTc3JoYTB2OTNjYWRENkUydDJoL1UvMVFVZlpqN0Rxa2o5VjFhOHo0eHR4ZXRzWmdPcElnOXAwc3czTXA3ZmEvVis3ZGE1bjdoV1U2dGFGcEI0RzNrSzdhMU0yNWF1aGNHVlBuMnQvYjFwam1icVY5Um15bk9Sa3ljdG9kSDh1ekxsdWRqOTRCSytxL3pxS2tWYlUwdDhXYUU1MWtZYmYzWHo2OHBUS0xEbzdoRXNyRGNRcnViS2tzOG1JZ25HVmY4Q1kyOXN4VE05YmNUdnBEN0N3VWZYOEVXNVYrV1d2Y3Mxd3FXbmtZaEpUOUs1WGxsTEoveFNyYXZhTVoyVW5ZcjVFWWNnVjJqL2d4UVJFUkVSRVJFUnZadkVJcUIxUmNETkdyajBFSkFyQUFXVVZmS2lVZ0F6Q2VCbUExaVpLdjk1T2dBdWhXZThORmhhV21MMDZORkNXOHFDdnZycUs3UnIxdzc5Ky9mWE9zOFlxc0JLVWFwWHhNZkhZKzNhdFdqWnNpVmF0V3BsOVByNU5XdldEQUVCQVFnS0NqSXFpTGQwNlZLTnlpWWhJU0ZZc0dBQkxDMHROUUl0SDM3NElVeE1UUERqano4Q1VBWjFmSHg4Q3QxUGVIZzRzckt5RUJNVFUyZ1FyNkJHalJwaHc0WU5TRTVPMXRsT015UWtCSlVyVnk0MGhLUnFJZm02SWlJaU5MN0lYN1pzR2FSU0tRWU9OUDRDNllMeXR4WXRpcVZMbDJvRVNRcUd5RFp0MnFTMVNsdis1U3BXcklpMWE5Y0s5L3YzNzY5V2tlM28wYVBZdDI4ZlJDSVJ6TXpNaEFDRmhZV0ZXdkJPS3BVS0ZYa21USmlnOXR5ZE9uVUtabVptUlc0VHFHMTdBRkNxVkNtaEl0alJvMGRSdG14Wk5HellVT3MyOUJrelpnemk0dUt3ZVBGaWxDdFhUbXNsb0xpNE9QeisrKyt3dDdmSHJGbXpkTGFvOC9Ed1FGcGFHbEpUVXczZXY0dUxpOXB6ZWZMa1NiWDFlL1hxaFduVHBnbm5vaGt6Wm1oc1kvZnUzUnFWMEFEbGM1VS8rTlcyYlZzTUhUcFVDQzFrWm1aaTRjS0ZDQXdNaEllSEI4YU9IWXZTcFV2cmJNRmFwa3daSVFoaVoyZUhuajE3b2x1M2JuQnpjeE9Xa2NsaytQMzMzMUd4WWtVTUdUSkViWDFWZ0xTb29XUmpEQnc0RUlNR0RSTDIyNjlmUDB5ZlBoMU5tcnk2b0R3K1BoNWZmZlVWNXM2ZEt3UWp0bXpaSXJSTEJZQTVjK1pBSmxOKzE3aHg0MGFjUDM5ZUNHSzhLU2RQbmtSNGVEaE1URXlRbEtUK3QvbkV4RVNOTUhOK3VzSXZreWRQTHRZeEdpb3hNUkU1T1RuNDdydnZBQ2lyVi9uNittTDI3TmxGYnMyb2FqR2ZtNXVMOWV2WHc4L1BEMlhMbHNYa3laT0ZFQjRBVksxYUZldldyY09TSlV1d2JOa3lCQVFFWU5Tb1VlalFvUU02ZE9oUTZINThmSHcwd21CSlNVa1lNR0JBa2NiOXBybTd1NnVOVFZXUk55QWdBTFZxMWRJYXhOUEgydG9hQU5UYWZUOTc5Z3hMbHk3RmdBRUR0RmJDM0xScEV4NC9mb3hKa3lacDNhWmNMamM0NUp1YW1pb0VTUTJscXhXcWlwK2ZuOUV0UnVQajR6VzJXMXpubDhKSXBWSmN2SGdSclZ1MzF2blpUeTZYRjdraVh2WHExZFhlbS9WVkVrNUpTWUdQancvS2xDbURQLzc0QTh1V0xZT1BqdzhtVFpxRUNoVXFJREF3RUgvODhRYzhQRHd3ZGVwVW5SZXZCQVFFcUxVZi8rU1RUeEFkSFExQWVYNVFIUjhoSVNFUWk4V29XN2V1VWExK0MrUG41NGRWcTFhaFRKa3lXTEJnZ1JBYU5UVTFoYSt2TDRLRGc5V3FoYnE1dVdIYnRtM0NHSnlkbmVIaDRTRzhiN3U0dU1ERHcwT1k3K3JxcWhZaW5qTm5qbkM3YmR1MmVnUC9STzhqQnZIeWtlYkpNZWVPUDZiWDdvdEtOcS9LSG50WU9XUEtoNzB3K2ZadVpNaHloT2tLQUhmVDR2R2hnd2V5WkxuSWt1Y2lVNTZMVEZtTzhuOTVEakpsT2NpUTVTQlQvcy8vc2h5TXJkNUZMZGpSODhJaS9OZnBxemlsWWk0MkZVSjRBQkNUbm1UUWVsUTRpVWlNY1RXK1FBVnJGNXhJdUFYL1J5SC95Y3BzTFZ4Zi9TS3ZnQUovSmQ3V3ZseXA2dmloYWp1TmFuT3ZRMWZnNzNVNG1WbXIzZGRXR2ZOZGRpTGhKanFYcVE5M3kxY2ZLbXM1bEllcDJBUlNJOExBeGVXbE5Bdno3aHpFbkxyOUlCR0pBUUFPWmxZWVgrTUwvSFp6bDk0eDdZd0xRak5YTHlIRUp4R0o4YU5YZTR5OXZsVnJxTTdHeEVJdFdBd0FXZkpjekxyamg1Y0ZRdGxFUkVSRVJFUkU5UDZvNFFxNDJ3QWhqNEc0ZkhtVVhEbndNTi85NndsQTN3OEJPM1BOYlJTbXNFQ1d0YlcxM3JDQ29VSkRRd0VBTld2V05HbzloVUtCZWZQbXdjcktTcWhzOURwVSsxZU41M1VrSnlkREtwVmkrdlRwR3M5anVYTGxzR3JWS21FLythdDY2RE4zN2x4RVIwY1hLWEQ0NmFlZllzT0dEVGh4NG9UV2dFTlVWQlFlUEhpZ0Vlb3BPRzVWMjhYLy9lOS9CbGRmQTRBalI0N0F6TXdNOWVyVkV5cXhyRisvSHFhbXBwQktsUmNjeDhURTRPTEZpL0QyOXRhb2hoY1hGNmUxNWJDbHBhVkdnTlBEd3dQMTZ0VXpLQVFDS0FPT3NiR3hhdE5Pbno2TjRPQmdkTzNhRlFjUEhoU21GNlVhVzhFdjd4MGRIYlZXcGxKUmhmL016Vis5YUJVS0JYSnpjNFV2cGIyOXZkRzhlWE5jdW5RSklTRWhSbytwSUVPMjkvanhZN1VBampITXpjMHhaY29VakJvMVNtZm80OVNwVTVCSUpKZzdkNjVhNkV5bGZ2MzZzTFMwQktCc3EybE1tOXFwVTZlaVhyMTYrT0dISCtEbDVZVnAwNmFwL2N4NzllcUZFU05HR0Z6RjB4Z0pDUWtJREF3RW9LeCtWYkNpWUVHN2QrK0drNU1UZXZUb0lUeFhCVnRDcXdRSEJ3dFZKUXRTcmFNdm5KbVptWW5VMUZRaEJKU1ZsWVhVMUZTOGZLbjdZdk0zUVZVSlRDcVY0dnIxNndCZUJUSGVsRzNidHFGS2xTcW9Xcldxc0UrVnlNaElyZTI1bXpScGdoVXJWbWdjbi9IeDhmanBwNTh3WWNJRTFLOWZYMjFlVWxKU3NiWW4xMmJxMUtuSXlzcENkblkyaGcwYmhwWXRXNkppeFlwd2NIQkFuejU5TUdQR0RJTkN3d0J3L1BoeElleHk0OFlOTEZteUJJOGZQMGFIRGgwd2ZQaHdyUzFIUzVjdWpUbHo1dURZc1dOWXMyWU5oZzhmamtHREJxRjM3OTRRaThWdjVERVhwN0N3TU9UazVBam5oS2lvS0dHZUtzejA5OTkvQzlOVWdhKzh2RHpNbXpjUEFRRUJHRDU4dUZwVnhmeTBoWUk2ZE9pQTBhTkhDK0d6L01IZ1k4ZU80ZUxGaStqZHU3Zkdla0ZCUWRpN2R5OTY5T2loTS9TWG01dGJhR2hzNmRLbGNIRnh3YTVkdTNTZVgzVHAyYk1udW5mdnJsWkJEVkMrVDZsSXBWSWtKeWNidFYxanczdkZ4ZFRVRkd2WHJrVkNRZ0ltVDU2TVljT0dDWjlUQU9YalVpZ1VSUTdpR2NQSnlRbVRKazFDclZxMVlHWm1ocWxUcDJMZHVuWDQvdnZ2VWFGQ0JkeS9meC85K3ZYRGdBRURkQWJuTWpNenNXSERCbGhaV1NFelU3T2d6dkRod3pXbUZWZndWYUZRWU0yYU5kaS9mejhxVjY2TW1UTm53dG5aV1cyWkR6LzhFRzV1YnBETDVkaTNieC9tenAycjlubUhpSW9mZzNnRlpNcHpNUzEwSCtiVjdZOVNGcTkrRWF0a1V3cStOWHRnYXVoZVpNdGZWY1NhRVdaOGlYU0ZRdG5HNEYyVFA2d0RLQ3ZpVWZIb1U3NFp2R3lWdnhSMUxWc2ZkUjByNE9kcm02RkE4WWZQaXFxQ3RRdXE1R3VaL0hmS2ZTVG5hUDV5MzdGTVBYeGIrVk8xTU9ydEZ3OHdNOHpQb0dwenBtSUpmcTMrQmVvN3ZmcXcreURqS1RiZlAvZWFqMEJUd1lwNHp1WTJXRkNFdHJsdnl2VFEvVWg5UXhVU0FXVzF6aDF4RnpDbVdtZkVaejNIM2dlWEVKZ2Mva1pDajRhS1NrL0V0dGp6K01xenBUQ3RpazFwREsvYURuL2NQYXB6dlp3OEtkWkZCMkJDalZlbG5TdGF1NktSY3hWY2VucFBiVm1KU0l4ZmEzeWhkazVUUU5uQy9FSEcwMko4TkVSRVJFUkVSRVQwTm5LMEJENnZBanpMQk80a0F3L1RnSFREdW5FYVpPL2V2Zmp6eno5MXp2Zno4NE9mbjk5cjcrZmh3NGV3c0xEUVdhbE5sejE3OWlBc0xBelRwazBydEVLTElaeWRuV0ZwYVluSGoxLy9vdTdQUHZzTVdWbFppSStQMTFuNXlzek1ERzNidGpXNFlwR25weWM4UFQyTE5KNVNwVXFoV2JObThQZjNSNDhlUFlSQWs4cisvZnRoWW1LaU0wZ0FLQ3ZNcWFyTTFhMWJGeU5IanRTNXJGd3V4K0hEaC9IdzRVTTRPVGtKWVl4NTgrWUJBTTZlUFlzYk4yN2dtMisrRWRxYVZxcFVDYi85OXB2V0tsakJ3Y0VJRGc3V21GNm1UQm1OSUY2WExsM1FwVXNYbldNcktIL0xQNVdrcENSVXFsUUp2WHIxVWd2aXZjbGdrRXBXbHZMaTIveXQ2RlJoUlZVUXIxR2pSZ0NVZ2MrQ3dUbDlsV0MwVlovU3Q3MkMyN3AvL3o3T25qMnJkZHVxYWx3V0ZoWTRkT2dRVHA3VTdGTFV2MzkvcEthbTR1VEprMEoxbmt1WExpRTZPaHJseTVlSHQ3YzM3dDI3aDN2M1h2MmQxTUxDQWkxYXRFQzFhdFhVV21VQ2hiY3JqWTJORmNabFpXVWxWSzFUVlNqTVh6bkoyZGxaSXpCUUhGUVZnZVJ5T1NaTm1vUjI3ZHFoZGV2V3lNdkx3L2p4NDlHNWMyZTBhTkVDUVVGQjhQUHpFMTZieTVZdGcxd3VML2J4NUZldzh0K0NCY1oxVDlMbTZkT25RcnROQUhqeTVJbkI2NTQrZlZvSUJaNDdkdzZQSHo5K1k1WFJSbzRjaVZLbFN1SFdyVnM0ZHV3WVVsSlM0T1RraEtTa0pEeDc5a3lqYW1OeWNqS3lzN05oYVdtcEVTWlZCUmN6TXpNMTVsbGFXaUkxTlJXMnRyWmF6L1ZGcmR5a0NuSUJ5Z3BYMXRiV1FzWEdyNy8rR2lZbUpwZytmVG9rRWdsbXpKZ0JiMjl2dGZQaW9VT0g0T2ZucHhFdWxrZ2tlUHo0TWRhdFc0Y0xGeTdBMmRsWm93cVp2akhWcjE4ZmMrZk94ZnIxNjNIcDBpV01IejllWjh0VlFCbXl2bkxsaXRxMDU4K2ZHL3c4RklmWnMyZXJWVVhNWDhGVVJkVUtGRkNlZHpJek16RnIxaXhjdVhJRlk4ZU94ZWVmZjY1MTJ4S0pSQ1Bndm1IREJpRjRwQXJxUDMycS9MNG5OemNYQnc4ZVJMVnExVFF1VGdnTkRjWHMyYk9oVUNqUW9VTUhLQlFLcmNkVVRrNU9vY0dtZ3NmMzBxVkw5UzZ2a3IrZGM4SFBiS3IzS1lsRWdxaW9LS012a0RDa291dnJuRi9TMHRJMFF2Y3FscGFXc0xHeFFXaG9LQ1pQbm94bHk1WUo3OEdxYXAzL1JoQVBVSWJPYzNOemNlUEdEVnkrZkJrWExseUFxYW1wTUo1VHAwN2h5Wk1uOFBMeWdxZW5wMXBvRUFCMjd0eUpseTlmb2wrL2ZtcmhXM3Q3ZTNoN2U2TjkrL2FJaTRzVFdnaXZXclZLNDdHOWVQRUM1Y3NiMTdsTzlacTRmUGt5R2pac0NGOWZYNDNQbWlxdXJxN0M5bFhCMXZ6bndvS3R5WDE5ZmRYV1Y3MGUyN1JwSTFUdkpDTGRHTVRUSWxXYWlSbGgvOE9jT3YxZ2xhOGEwZ2QyWmRDbmZMTTNFdmg1RjVTeFZDKzV6Y0JLOGFoaFh3NDlQRjc5RVVRQkJWWkhudnBQaGZBQW9HMXA5U3VWanNUL3JiRk0vNG9mbzZlSCtpOE94b1h3VERDaFJqZlVjNndvVEx1VCtnaXo3dmlwVmFzc0xrNEZnbmptWWxOVXR0RzhLckNrbUlpVlYxNE1ydFFhYmhiMmhTeGRWQ0preTZXSXowcEJVeGN2TkhVcG5oWVkrYzIrNDIvVThnY2VYVUZkaDRxbzQ2aThFalJObW9YTHp5SUxYUy9rV1RSQ25rV2prWE5sUktVblluMzBHVVJvcWRwcElUR0Z1Vmo5N1hITC9VQmNUWWsyYXB4RVJFUkVSRVJFOUc1enRnSSsrYWRRMVl0c0lEVWJ5SklCMlRMQXc2NW8xZkFBNE02ZE82aGF0U29tVEppZ01XL3c0TUZvMjdZdHZ2enlTNjN6alBIaXhRdWoyeWpHeHNaaTgrYk5hTnUyTFpvMmJXclV1dnJZMmRrWkhRTFE5bVh6MHFWTHNXYk5ta0xYYmRPbVRiRzJBOU5uMEtCQitQNzc3N0Y5KzNaOCsrMjN3dlRJeUVnRUJBU2djK2ZPaFZaQlZLbFVxWkxPYWp6WHJsM0R5cFVyRVI4Zmp4NDllbURRb0VFd01WSC9HOWY1OCtkUnRXcFY5TzdkV3dqaUFkcERjUURRcDA4ZnRURnJFeE1UbzFiSnFDQlZ5TkNRNVQ3OTlGTTBhOVpNNjgvR21PQ010bUJCZW5xNldxV2dnaFZyVkVHZS9KWHl0RlhKMDZkdDI3YW9XN2V1MnJUNTgrY2JOdWg4aXZJRnQrbzVNM1IvbXpkdjFqdmZ4Y1VGTFZxMDBEcXZzUGEwK2RzOUdzclF0b2I1MnlicVkybHBpVHAxNmlBb0tBaFNxUlJkdW5SQjVjcVZFUnNiaTd5OFBEUnUzQmgxNnRSQmVIZzRSQ0tSVUhGTVZXMDBmK2pFR0lhRVJpZE5tb1M2ZGVzaUpTVUZRNGNPeGRpeFk5R2tTUk84ZlBteXlOVUIvL2pqanlLdHAxQW9zR2ZQSGxTcFVnVlJVVkY0OHVRSmdvS0NrSjJkWGVoclg1dnQyN2RyVklETC85cGRzV0lGS2xhc0tBU1pMbDY4aU02ZE8rUENoUXNBSUZUL1ZKay9mNzVHNWJ5QzlEMzJnd2NQYWcybEZEWGNXL0JjL2ZEaFEremJ0dzgvL2ZRVGJHMXRBVUR0L0dWdmI2KzFFcWUyL1Q5OCtGQ29DR3B1Ym83bzZHZ2hPR3VJcGsyYm9rR0RCdGkrZlh1aHIwRi9mMy80K3h2M3ZVeHhXN2h3SWVSeU9jTEN3akJ2M2p4TW5EaFJhTUh1NStjSGYzOS90Zk5VYkd3c3BrK2ZqcFNVRk15WU1VTm51MjZwVkFwTFMwdWhUYlhLMnJWcmhYTzVxcnFpS2doNDZOQWhQSC8rSEdQSGpsVmI1L2J0MjVnMGFSSnljcFRmUDA2YU5BbjE2dFhEenovL3JMSGZaOCtlQ2NlQW9mSUg4K1J5T2ZyMTY0Y3VYYm9ZRllSVkJWTE56YzFSb1VJRkxGNjgyS2d4R0tLbzV4ZEEyYTVWVzJWZGxWS2xTbUhjdUhIdzlmWEYvUG56TVdYS0ZBQ3Znbmo1MjV1L0thb3FwL2Z1M1lOWUxFYTlldlh3OWRkZm8zbno1ckMwdE1TTEZ5OXc4ZUpGaElTRVlPUEdqY2pJeUVEdDJyWFZqa0ZiVzFzTUdEQkFhQ3V2NHVMaWdsNjllbUhyMXEwNGZ2dzRXclpzaWF0WHIrTHc0Y01ZT25Rb0FHV1Z4KzNidDJQbnpwMllQWHMyNnRTcFk5QzRWYStKQnc4ZW9GT25Udmp4eHg5MWZyWk5Ta3FDWEM3SGl4Y3ZBRUM0V0dYRGhnM0l6TXpFeUpFamhkYmtUNTgreGJoeDQrRGo0NE02ZGVyZ3laTW5HRDkrUE1hT0hZc2FOV29JcloySlNEOEc4WFI0bVBrTTh5SU9ZbkxObmhELzg0SHdSTUpOYklzOVg4SWpNOTY0NmwyUnA2WDFZbkVyWjZWKzFWSnNobkhsYjBtVHE3a2RmcW5XVlRnR0FXQjMzS1gvWE10ZlU3RUVMVXU5YXVVUW4vVWNONTdIQ3ZjbElqRytyOUlXbjVXdXBiYmV0WlFZekE4L1pGQUl6MHhzZ3Q5cWVBdmhLd0M0L0N3S0N5TU92N0UycVk1bWI4ZUhpVm9PNVZIUjJyZ3JsNDNWd0tueUc5MitNUlFBbGtVZXh4OGZmWTN3dEVkWWNlOEVYaGhZR1hCZGRBQkNua1hpZEZLb3ppaHJoaXdIazIvdndmZ2EzVkRIb1FJQ2trTGgvK2lLanFXSmlJaUlpSWlJaUFBSEMrVy80aEFSRVlIbXpadnJEQXJZMk5ob25iZHQyemFqdmh5VFNxVWFRYTNDekpzM0QxS3BGRFkyTnRpeVpZdkdmSmxNSmt3M0pDeWpJcEZJaEM5ZERUVng0a1JVcnF6K042c3laY3JnOE9IRDZOV3JGN3AyN2FvV0pGRW9GQmc2ZENnc0xDeit0UkFlb0F6UGRlblNCWHYzN2tXalJvMVF1M1p0NU9Ua1lONjhlYkMxdFRYcWVkSmw2dFNwQ0FvS1F0MjZkZUhyNjZ2UllsYmx5eSsvaEpXVmxkRS9kMzB1WGJxa3QxMnBLb2hueUhLcWNJU3Uxbm9GcTBzVnBLbzJwWTJ1RnBFcXFzcElMaTR1d2pSVitNTFFJRUNOR2pVMHFoc1dKWWpYcGswYm85ZFIwVmZkNk1TSkUxaXlaQWxrTWhuczdlMHhmLzc4SWxWNzdObXpaNUhIVnhoOWJZZ05EUnZMNVhKSUpCSW9GQXBzMzc0ZE5XclVFTTRWVjY1Y2dVUWl3WWNmZmdoQVdRblIwdEpTbzhLVnNjRm1sZnd0Um5XeHNyS0N2YjI5RVBTMHRMVFVhSlZzcklMVjArTGo0L0hWVjE4VnV0NnBVNmZ3NE1FRGpCa3pCZ3NYTGtTdlhyMFFHaHFLM2J0M1F5d1dGL2w1OFBIeFVic2ZGeGVuRnZ5cVVLRUMzTjNkY2ZyMGFYVHUzQmwvL2ZVWHlwVXJwM0h1VWxYejFPYmh3NGNZUEhpdzFzcHhBUUVCbURObmpzNTFpOUx1dWlDWlRJYjU4K2VqZXZYcWFOR2lCYUtpb3ZENDhXTjRlSGpvREV6cjA2UkpFMnpmdmgxT1RrNUZxdGpuNk9pSVBYdjJvSDM3OW9XRzdJY01HYUp4bm5uNjlHbXh0SnMzbE9wOC8rREJBd0RLOTI5VkVGWVZhRlBkRHdrSndlKy8vdzRQRHc4c1g3NWNyUnFaNmpXc2twR1JvZkZaS0RjM0Z3cUZRZ2pjV2xsWndjbkpDUThlUEVCYVdocTJiZHVHbWpWckNsVktBV1VJNzlkZmZ4V3Fnd1lHQnVMSEgzL0VwRW1UWUdabXB0SEcvUEhqeDVESlpNSnJ5VmpQbno5SFNrcUsxamJFaGExbmEyc0xzVmdNS3lzcjRkeFduSXA2ZmdHQUZpMWF3TnZiVzIzYXFGR2oxTzQzYWRKRWFFbnY3KytQYnQyNkNaWCsvbzJLZUY1ZVhxaFJvd2I2OSsrUDJyVnJZOU9tVFRoNjlDaHUzcnlKY3VYS29YejU4cWhkdXpZKy8veHppRVFpM0w5L0g1YVdsa0w3Y3dEbzJMRWpyS3lzY09iTUdXRmFkSFEwL1AzOThkZGZmNkZVcVZLWU5tMGF5cFVyaDN2MzdtSGZ2bjFvM2JvMUpCSUpGaTVjaU5qWVdBd1lNTURnbjkvUm8wZXhjdVZLS0JRS2pCNDlHaDA2ZE5DNy9KZ3hZOVFxVUtwK2ZxZE9uUktDdTZyVzVLclBQQzR1THZEdzhCRGUwMXhkWGYrVkNzVkU3d29HOGZTNCtUd09XMk1EMGE5Q2M2eUorZ3NCU2FFbFBhUWlzWkQ4TzJWYlBmSUY4VEprT1ZyYmtwTGhyRTNNNGZ0aER6aVlXYWxONzF1aEdmcFdhS1pqTGNOY1NJN0F3b2pEcjdXTi9ENTJyUVliazFjZkRnL0gveTJFbkJ6TnJER3VlbGRVczFNdjB4djRKQnhMN3gyRDNJQ1FxSm5ZQkJOcmRrZHRoMWNsZVU4bDNzTHFxRk52dEUycWs3bE40UXRSaVhpVzh4SmpyMjlGWXZZTG85Wkx6a2t6NkZ5ZUxaZGlSdWovME4yakVmNzNNS1RRNVltSWlJaUlpSWlJaWtOeWNqS2VQbjBLQndjSG5SV1owdFBUZGM3THpjMUZibTZ1UVJYV0xDMHRrWjJkYmRUNElpT1ZYUWwwaFoxa01wbFExY3FZZ0ZsV1ZwWmFTMUJEdUxtNWFmMUNVQ0tSb0ZXclZqaHk1QWo2OU9ramZLRi84T0JCeE1iRzZnMW52Q25mZnZzdHJsKy9qbW5UcG1IZXZIbllzbVVMWW1OajRldnJDd2NIQjUzcjVlYm1Janc4dk5EdEJ3VUZvVmF0V2hnd1lBQlNVMU54OCtaTnJjc1pXbVdsS0FvR3dMUlZ4akptT1cwS1ZwZlNObCtYWWNPR0NTMStBV1ZiNFB6VmxoNDllZ1NSU0tRVzhGQUZwZjZ0MW5qNXhjYkdHbHdOcTdEZ1hsNWVIalp0Mm9SOSsvYWhVNmRPT0hEZ0FPclZxNGZSbzBmRDE5ZFhhRkZYbVBMbHkrT1RUejdSQ0ZrVjlPelpNMnpidGswdDFHaW8xL21TUHpFeDhmL3MzWGQ0RkhYK0IvRDN0cFRkOU40RGdSUUlvVU5vWWtMdmlpQ0tjQXBZc0hQSEtTSWNpaUtnZHh3b0NvcW82QWtJUDFCQVJMRUFrU1l0ZEVJSTZZV1EzdXUyM3g4eFF5YTdTVGJKSmhUZnIrZmhJVFB6blpudnR0bUZ2UGZ6d2ZyMTYzSHUzRGxzM0xnUjMzMzNIYTVmdnk0S1EvNzIyMi9vMGFPSGNMMHBMeTl2c0kxZlF5MkZqZm5wcDUrd2V2WHFGcy85ZHFpb3FNQ1hYMzZKME5CUWRPOStxK1BSaXkrK2lMeThQTnk0Y1FQNkZ2NytwZjc5ZHZyMGFZTUtiR1BHak1HbVRadnc1WmRmSWo0K1htaG5YTXZVTUZyOTlvbDFUWm8wQ1VCTnRkVDZiVUZiYTgrZVBiaDY5U29zTFMzeHdBTVBDT3YvOWE5L0NVRzhvcUlpMGZ0MWJUWEordS9odGMvNzJ2ZnVoZ0sxSTBlT2hLK3ZiNk5CUWxNcTNkclkyQmkwT05YcDJyNmdpekcxMVhBYnUzNEhCd2RqNnRTcCtOdmYvaVlLa3UvY3VSTjc5KzdGbWpWcmhQdXVvS0RBNEROUWJldnh1Z0c5enAwNzQrclZxMWkzYnAxUUVhd3VsVW9GbFVxRmQ5OTlGeWRPbk1EaHc0ZlJyMTgvekprekI3R3hzZkR3OEJER0ppVWxvYmk0R0RLWkRCY3ZYbXpSL1JBVEV3TUF6UTV4Wm1Sa3dOM2RIUmN1WEJBQzVjM2w3dTdlSmdFK29DYmNaY3F4bjNycUtadzhlUkkvLy93ekprMmFKTHovdGtkRlBDY25KNkU2SFZEemZBTnFQaGRjdkhnUm1abVowT3YxK01jLy9vRng0OFlaZkFrRXFIbE4xYmQ5KzNiRXhjWGg1WmRmeHNpUkkvSGJiNzloNWNxVkNBOFBoNU9URTk1NjZ5M2s1dVpDcTlWaTllclZDQXNMTXpoR2ZVVkZSVmk3ZGkwT0h6NE1MeTh2dlBubW15WTlaNVl0V3dhMVdvM2p4NDlqeTVZdFdMZHVYWlA3RUZIck1JalhoTjNwcDNFeTd6b3lLNW9YOXJnWE9WaW9zQ244T1pQR3F1U1cySFhmSzAyT2Uvdnl0emhYa05UYXFkMXpaQklwWHV2eWdDamNlQ2ViNEhYckgrb2w2Z29jdkZrVGRPcHE3NE5YUXliQ3dVaGx1YUZ1WFREVXJlWC84Qm5wMGQyZ0hXNURKaDlaMWFKejFLK0k5MkhjZmh5OFN3TzVkeHRUcmgvdFpici9ZSlBHdGZSNVJrUkVSRVJFUkVSVXE3WTk1bGRmZmRWZzY4aGZmLzIxMGFwWGt5Wk53a3N2dmRUa3VWeGRYWkdXbGdhTlJtTnloYlRHemp0eTVFaFlXVmxoNzk2OUpoMnJsbHF0Um1GaFlZc3FjOVZWVkZTRS9QeDhkT3pZRWRPblQ4ZUJBd2V3ZnYxNnZQYmFhN2gyN1JvMmJ0eUl5TWhJOU9uVHAxWG5hUWxyYTJzc1hib1U4K2JOdzNQUFBRZWRUb2NaTTJZMDJQcXpsckZXZVEyNWRPbFNrMk1iZS95TTJiNTlPN1p2MzI1MDI5YXRXdzJDSEcydGZxakYyUGFHS0JRS1VlQ3EvblArNHNXTDZOU3BrNmdhVVcxRnZPWldLREtIRXlkTzRQUFBQemRwYkdOQnZKeWNIS3hjdVJMWHIxL0gyMisvRFkxR2d6MTc5dURSUngrRnQ3YzNYbi85ZFR6MjJHT1lNV05HbzllQnRMUTBkT2pRQWJObnp4YXVVdzFSS0JSQ2k5WGk0bUxZMmRtWmREdGE2dno1OHdCcXdyWTJOamFZTkdrU29xT2o4ZGxubjJIY3VIRkN1K0RvNkdna0ppWmk4ZUxGd3I3R3FtZlZLaWdvTUxsRmJYNSt2c256WGJSb2tXaDUyYkpsSnUvYmtNYkNhQTM1N0xQUGtKT1RZOUFHWFNLUjRQWFhYNGRNSmpPb0ZHaE9FeVpNd1BidDI3Rmx5eGJZMnRvYWhQZWFxbHFYbVptSnhZc1hDKzBUNi9yamp6K3djZU5HckYrL0hsWldWa0wxTlhQeTgvUEQ0TUdENGVmbkJ4OGZIM2g2ZXNMRHcwTVVRTjIxYTVmUjRIcjlTb09tVkZJMHAvcXR1b0htUFlmTktTVWxCWEs1SE03T0RmOCsxTjdlM3FCdDg2RkRoL0RwcDU5aTBLQkJvdkJoWm1ZbVFrTkRSV05ySzM3VmZhMTM3OTRkcDA2ZHdzR0RCekYxNmxSMDd0d1pBSVRQUkFFQkFWaS9majFjWFYxeDRzUUpZYjlISG5rRWVyMGVVVkZSaUlpSUFIRHJ2YlZuejU2SWpvNFd4a1pFUkJnTmJSbHo2TkFoeU9WeXZQWFdXMExvc0NsNnZSNEpDUWtZT0hBZ2R1ellnWk1uVDVwMHJ2b2lJaUlhRGN1MTVQclNYTmJXMWxpK2ZEazhQRHdnbFVxRjkxOVRXOE9idy9uejUxRlNVZ0kvUHo4TUdEQkFlTyt2ckt4RWNuSnlzNFBpQ3hZc2dFd213K1hMbDdGZ3dRTEV4Y1hoNmFlZnhvZ1JJN0JreVJKa1pXVmg2ZEtsMkxScEUwNmVQTmxrRUM4cUtnb2ZmZlFSaW9xS01IcjBhRHovL1BNbWY0bWw5ak4yYmNDL3RnMTBVVkVSYnQ2OENhQW1SSitXbGlZRU9uTnpjNUdXbG9iczdHd0FOWjhuMHRMUzRPM3REYWxVMnF6N2d1aXZpRUU4RTl6dEliem1oTjN1cFBETFg1VkNLc09yWFNZaHJFNzF0enRaRnp0dkJOamMra2ZNVDVublVhVlRvNHVkTjk0T213YVo1TzU5TTNheUVIK0RvYUM2N0RiTjBQd0pqZ0FBSUFCSlJFRlVwSEgvT0d2OFAyWHJDbmZ1aklWZEh4U1dqK2ZHNFQ5WHZ6ZnJQR1lIUkdLUzk2My95RHlUbjREbFY0eC9PNXFJaUlpSWlJaUlpQXgxNnRUSklDeVZrSkNBTjk5OEUwcWxFa2xKU1pnOGVUS2VmLzU1ZzMyMVdpM0dqQmxqdENxSE1RRUJBVWhKU1VGeWNyTHdDK2piSVNFaEFYcTkzcVE1WEw5K0hXZk9uQUVBZlBQTk45QnF0Y2pPemtaV1ZoWXFLaXJnNCtPRFRaczJ3ZFBURTdObXpjS25uMzRLbFVxRmd3Y1B3dFhWRlgvLys5K2JQYi95OG5MazVlVzF1aDFYYVdrcGJHeHNVRnBhQ29sRUFoc2JHNkdGWmtPY25aMnhjZVBHSm8vOTlOTlBJekl5RW84OTlsaXI1bGpmZ0FFRGhLQkJmVzBkcmpLbW9WQkxhNlNucDBPdjErUEtsU3Q0OU5GSFJkdHFLMFkyVlpHbnRuTFBCeDk4Z0E4KytLRFZjNnBiaGF5eDhPUzJiZHNhRE92cDlYcjg4TU1QK09LTEwyQnRiWTNWcTFjak1EQlFGQ2laTldzV1hGMWQ4ZEZISCtIdzRjTjQ5dGxuMGE5ZlA2UEhhMm1MMGxtelptSEdqQmtHYzJ0SWMxcHluanAxQ3A5Ly9qa1NFeFBoNnVxS3FWT25ZdXpZc2JodzRRTGVmUE5OQkFVRjRZVVhYZ0JRRTY3NTVKTlA0T3ZyS3dyQWxwU1VOQmpFKzkvLy9tZTBCWGRyelo4LzMyam9wYlMwdE1XdFFldUgwYkt6czdGdzRjSkc5NG1KaVVGa1pDVEN3c0p3NDhZTjBiYjJDTC9ZMmRtaFM1Y3VpSTZPUnI5Ky9Rd0NKYjYrdnNqS3loSmVYeTNoNCtQVFlNWEQxdXJYcjErRHI1ZGE5Wi8vdFJWQW14dUtOcmZQUC8vYzVLQnZjNlNtcHFLcXFncUJnWUVtNzNQaHdnWDQrL3MzcTJYNi92MzdzV2JOR25UdDJoV3Z2LzY2RUJndExTMUZWbGFXcVBvcFVCUE9BOFJWOTJvL2MvajUrWW11YjVzMmJVSlNVaEpXckZqUllOaGNJcEVnTWpJU2taR1J5TXZMdzQ4Ly9vaU9IVHVpYTlldW9pRGU0c1dMVVZSVWhDVkxsbURPbkRrTmZ1SGcwcVZMT0hic0dDSWpJM0h3NEVFaGhGYWZWcXZGdW5Yck1HN2NPSFR1M0JuWHJsMURlWGs1UWtORERkcTJIejU4R08rODh3N0dqQm1EK2ZQbkE2aTVEcDQ5ZTFiVWd0Y1VMYm0rdElTL3Y3L3djKzM3YjNzRzhYYnMySUhUcDA4TDcxRk9Uazd3OXZhR3Y3OC9PblRvZ01yS1N2ajcrNXRVZFJJQWZ2LzlkK3pkdXhkWHJsekJnQUVEOE9tbm4wS2owV0RldkhuQ1kyeHJhNHVwVTZkaTdkcTFHREZpaEVGN2JyMWVqNE1IRHlJcUtnb25UcHlBaTRzTGxpOWYzdXpIc0NIZmZmY2R0bTdkQ2dEWXNHRURObXpZSUd5ci8zbG0xYXFhWWlUYnQyODNxZkkyMFY4ZGczajBsMlNuc0VhNXBob2F2ZloyVDBYRVVxckF3cTRQb0tkakI5SDZnMW1YOFhYeWtXWWZUd29Kbmc4Y2hUNU90OHJTVm1yVjJKMSt1clZURlV6MkZiL1pIOHU5QmdDSUs4bEVRbWtXZ213OUFRQjY2SkZRa29YT3RoNEd4N2dUeVNSUzJDbkUvMEFydkVPRGVLYTRWaXoraDNUd240K0xPUVhXZTJ6cm41T0lpSWlJaUlpSWlFeW4wV2p3N2JmZjR1dXZ2NGEvdnorV0wxK09oeDkrdU1IeGVYbDVBTkJvcTlPNit2VHBnME9IRHVIY3VYTzNOWWgzN3R3NUFEQ3BQZWJCZ3dleGMrZE9BRUJpWWlMOC9QelF2WHQzZUhoNHdOM2RYZFJXOU9HSEg4WWZmL3lCUFh2MndOTFNFc3VYTDI5Misxc0FlUG5sbDVHU2tvTEZpeGMzR0VwclRGcGFHalp2M294RGh3N0J5c29LVHozMUZINysrV2RzMkxBQlAvendBNlpQbjQ1aHc0WVpiWDhxbDhzTmZpbmJFRnRiVzVQSG1zcmYzNy9KdHFmdHlWaW9xNjc2Ylc3THk4dUZpbVlYTDE1RWZuNCtzckt5a0pXVmhkVFVWQURBN05tekVSZ1lDTDFlajlHalI0dU9WMTVlRHFEaGluaGxaV1ZZdlhvMXhvd1pBd0FZUFhvMGV2WHFaVEF1SkNURXBOdFhHNTdMejg5dlZmamc4dVhMMkxCaEEySmpZeEVlSG81WFgzMjF3YmFQNDhlUFIzQndNUDc5NzM5ajBhSkZDQTBOeGNNUFA0eUJBd2NhVkx4cDZ2NnZ6MWlvTGpNekUvdjI3UU1BeE1mSEcxeDdHcXVDVmo4TVdGcGFpc3JLU3N5ZlAxODQxNVl0VzdCbHl4WjA2ZElGSzFhc0VFS1VHelpzRUZwVDE3MWRKU1VsUXZ2cXVwWXNXWUxBd0VCNGVIamc1TW1UQ0E4UGgwUWl3WTRkTy9EWlo1L2g1NTkvQmdBY1AzNGN2WHYzUmxGUkVhNWR1OVpvbFNBN096czg4c2dqQ0FzTGc0K1BqOEYyalVhRFpjdVdtWHdOcjh2RnhVVVVGamFsdXRyTW1UTU5Lb2MxcEtDZ3dLUTIyYzN4NVpkZklqbzZHa3FsRWdjUEhrUm9hS2pRU3JiV1cyKzlKYlJFYjRnNXdxL21jdVBHRGNUR3hpSXlNdkoyVDZWUmt5ZFB4b0FCQTR4dWErbm5BYjFlajVkZmZobWVucDc0K09PUFRkb25KU1VGOGZIeGpYNjJxWCtPTFZ1MjRLdXZ2a0xQbmoyeGJOa3kwYld5dGkxN1NFZ0lqaHc1Z29xS0NsaGFXbUxuenAyUVNxVkNRREFyS3d2Ly9lOS9BZFJVN2F6Ymx2Zm16WnRDQmJDbTZIUTYvUGUvLzBWNWVUbm16Sm1EdUxnNGd6SEZ4Y1U0Y2VJRVJvNGNLUVR4SG4zMFVZd2JOdzVBelpjUmFtL0hFMDg4Z1lNSER4b2M0NHN2dm9DZG5SMUtTMHV4ZCs5ZUtKVktkTzdjR2IvLy9qc0FJRHc4WERUKzlPblRXTGx5SlNJaUl2Q1BmL3hEV0gvaXhBbTgvZmJiR0RObURGNTY2U1dUMjY2MzVQclNXclZWRE51ekl1M3k1Y3VoMFdpUW1abUp0TFEwcEthbUlpa3BDWmN2WDhaUFAvMEVyVmFMSVVPRzRNMDMzelRwZURkdjNvUktwY0xxMWF2UnBVc1hmUHZ0dC9qcXE2K0U5K1hKa3ljakx5OFBvMGFOd3U3ZHUvSG1tMi9pL2ZmZkY0SitGUlVWZU9lZGQzRHExQ2tBZ0ZLcHhQdnZ2MisyQ3A4NU9UbVlQWHUyUWJYSnJLd3N6Snc1RTh1V0xXdndPa0ZFVFdNUXJ3VUd1QVFpMHMyMEQ2ZkcxQy9sL0hxZEtsVXRzVEptZDZ2MmI2a1A0L1lqczZLZzJmdXQ2REc5RFdaam1rNDI3bmc1YUN6OFZDN1E2blg0NWVaRmJFbzhCTFh1OWdmeWxESUxMQXA5Q0tIMmh2OEFHK2JlRFRGRjZUalFqTGFvRWlNaFBLMWVoM2V2N2taQ2FaWlo1dXl2Y2tGZkozRlpaYTFlSi95OUpuWWYzdS96QlBSNllNMjFIK0J1NVNBSzRzMCsyZlNIOGZGZXZURFZ0K2FOWGcvZ3BUTmZvRXhyL05zZ3RVWjVkRGU1bldoREhDeFVrRUQ4V2kxUTM3MUJ2RUoxT2JJcmkrQm1WZk1mTHM2V3RuQzJzRUZlZGFsWmppK1ZTQkJnNHlaYWQ2MGsweXpIMXVwMU9KWnp6U3pITXFmQnJzRjNkY1ZISWlJaUlpSWlJcm96VlZWVjRiZmZmc09PSFR0dzQ4WU5QUERBQTNqNjZhY05xbkpkdW5RSlo4K2VoYVdsSlNRU0NVNmZydm55cmFrdFhvY01HWUtQUHZvSWh3NGRNdm1YNEcwaEtpb0tTcVVTQXdjT2JITHMxS2xURVJ3Y2pPWExsMlB4NHNYbzBxV0wwWEdGaFlYWXVIRWpMbDI2SkZTaFc3bHlKWjU1NXBrbVczL1ZWMXNacGJFcVh2WHBkRHFjT1hNR2UvZnVGVnJGRFIwNkZIUG56b1dycXlzbVQ1Nk1iZHUyNGYvKzcvK3dhdFVxZlBycHB4ZzJiQmdpSWlMUXRXdlhObTBIMlZicVY2M1NhbS8vLzdsLzhza24rT21ubndEVVZBZHlkSFNFajQ4UHZMMjkwYjkvZjNoNWVhR2twQVJyMTY3RnlKRWo0ZUVoL3FKeGZIdzhBQmlFMkRRYURRRGcyV2VmUlc1dUxoNTg4RUdFaDRkajZOQ2hMYXBTVTN2Zi9mT2YvOFNsUzVjd2MrYk1aaDhEcUdreDk5NTc3K0gwNmRPd3NiSEIvUG56TVhiczJDYjM2OXk1TTlhdlg0L2R1M2RqeTVZdFdMcDBLWHg4ZlBESko1K1l0UnBSVVZFUlhuLzlkYWpWYW5oN2UyUFpzbVY0NzczMzRPSGhnWWNmZmhnVEpreG90TXJPOXUzYlJkWE43ci8vZmtSRVJBamh0N0t5TXB3NmRRcWpSbzNDeXkrL0xGd3pkK3pZZ2QyN2QyUHk1TW1pMXRUVjFkVklTVW5CZmZmZFozQ3VnUU1INHNDQkExaThlREhTMHRLTUJuRnIyLzFhV0ZoZzZOQ2hHRDE2ZEtPdlhYdDdlenoxMUZNTmJwZkw1ZTBhZWhnODJQVGZvVVJGUlNFcUtzcms4WTFWTnRUcGROaXdZUU8rKys0NzlPblRCd3NXTE1BcnI3eUNEei84RU5uWjJaZzllN1lROUZtL2ZuMkR4MGxMUzhPY09YT01oa1VPSERpQWQ5OTkxMkFmWSt0YXd0SFJFZVBIajhlMWE5ZVFrSkNBNjlldkl6NCtIcVdscFpESlpCZzJiQmlBbXV0ZzNXdGo3WFd4L3ZWU0xwZTNXNnZIdi8zdGJ4Z3dZSURRbXJJeGRRTnFUVWxPVGtaWldWbXpubGViTjI4RzBIaDc3VnBGUlVWWXVYSWxvcU9qTVhUb1VMejIybXNHbjRzT0h6NE1hMnRyZE92V0RaczJiY0tPSFRzQUFGS3BGTE5tellLVGt4UFMwdEt3Y09GQ0ZCWVdZdWJNbWRpOGVUTzJiZHVHSjU1NEFrQk5sVlJUS3VCcU5CcXNXclVLcDArZnhyaHg0ekJnd0FBaE5Lclg2NFZyUVcyb3o4M3QxdS9QN08zdElaRkloRGxLcFZLODhjWWI4UEx5RXZhdnEzWStzYkd4QUFCdmIyOVVWRlRnbDE5K1FWaFltSEJzdlY2UC9mdjM0OE1QUDhUOTk5K1BCUXNXaUs1Smd3WU53ci8rOVMrODk5NTdTRTVPeHR0dnY5Mmk0Rzl6dExTU2JlMTkyZDdWZCtWeU9YeDlmZUhyNjR0Qmd3WUo2NnVycTVHUWtHQTB1TjJRR1RObVFLUFI0T0RCZzNqdnZmZFFXVm1KZi83em54ZytmRGdxS3l1aDErc2hrOGtnbFVxeGNPRkN2UGppaTVnM2J4NldMbDBLVjFkWExGeTRFSEZ4Y1pnelp3NnFxNnV4ZWZObXZQTEtLNWd6Wnc3dXYvLytWbDB6amgwN2huWHIxZ25WOElqSS9CakVhd0V2YXlmMGR6YmZOd1ROZWF6MmxGU2FqYVF5MDc0VmNDZXdrVnZoWDZFUHdjR2lwc3k0VENMRldNK2VxTktxOFZYUzc3ZDFidDdXVG5nOTlFRjRXOS82UjJaaGRUbXVsMmFpMzU5QnQrY0NSMEd0MStKd2R0UGZPcktTS2ZDUDRQR2k1NVphcDhWL1kvZmlRa0dLMmVZOTFYY0FHdnN2b1p1VmhkZ1lmd0RYUzI4aXRTd1hFK3UwTFFWTXF6RFhRWFdyOUhONmVSNHlLdktiM0tkQzIvSlM1YlVjTGNUbDZQWFFvMWhkM3VyajNrNVhpdEtGSUI0QWhEbjRJU283eGl6SERsQzV3MUo2NjlzeldyME8xODBVeEt2U3FySG0yajZ6SE11Yytqb0ZRQ2x2djdMWVJFUkVSRVJFUkhSdk8zLytQSDc5OVZjY1AzNGNwYVdsNk5PbkR4WXZYdHhnaTdmcTZtcHMyYkpGK0lXdGpZME5wazJiaHA0OWU1cDBQcFZLaGZIangrUGJiNy9GeFlzWDBiMTc5MWJOdnlXdDlzNmRPNGZFeEVSTW16Yk5wR3AxenM3T2pWWUNLU2dvd083ZHU3Rjc5MjZVbDVkajlPalJlUEhGRi9ITEw3L2c4ODgveC96NTh4RVVGSVJodzRhaGYvLytKdjJ5ZmUzYXRjakp5VEdwMnR5bFM1ZHcrUEJoSEQ1OEdQbjUrWkJJSkJneVpBaW1UNTh1ZWh3dExDencrT09QWStMRWlkaTVjeWQrK09FSFlkNU9UazRZTkdnUVhuenh4UWFyenR5NGNRUDI5dmF3c3JKQ1FrS0NjTXpicVg0cndJWTBwL1ZvZlY5KythV280bDFUeG80ZGkxNjllZ25odS9yUHNlVGtaTHoyMm10d2RIVEUzTGx6Y2Zqd1lSdzZkQWkydHJiUWFyWDQvZmZmWVdkbmg0Q0FXMTkyMSt2MU9ILytQSUNhY01mYXRXc1JHQmhvTk9CWldscUtvcUlpcUZRcUtCUUtJVmhRTjl5bVZxdUZzR1ppWWlJV0xGaUFrU05IWXR1MmJRQ2FkMy9aMjl2RDBkRVJvMGVQeGxOUFBkV3NnSVZjTGhkYXUzNy8vZmR3ZFhVMUNPRVZGUlVKRlFaYjRxMjMzc0xObXpmeDNudnZ3ZGJXRnErODhncWVldW9wUkVSRW9IUG56ckMydG9aTUpoUDkwV3ExMEdnMDBHZzBxSzZ1Rm42ZU9IR2l3ZnhVS2hYZWYvOTlvY3FUVHFmREYxOThnZTNidDJQQWdBR1lPM2N1VnExYUJhVlNDUXNMQzF5K2ZCbWxwYVhvMjdldmNJemMzRnpzMjdjUCsvYnRRMkZoSVlZTUdZSm5uMzBXd2NIQktDMHRSV0ppb2hCK0NBd014RGZmZklOZmZ2a0ZQLzc0STM3KytXZjQrUGhnekpneG1EcDFxdWoxMjlMbnZiSHI4dGRmZjQydnYvNWF0RzdKa2lWRzkzL3R0ZGRhZE43NmhnMGJobW5UcGhtc2YvYlpaNDJPZi9YVlY0MnV0N0N3d0tKRml4QWRIWTMrL2Z2ampUZmVnS1dsSlZhdFdvWFhYbnNOMjdkdng5bXpaL0hDQ3k4WXJkYVhuSndNYTJ0cnlPVnlIRDkrSElEeGlsbDkrL2JGbWpWckRMWWRPSENneWR0cUNpOHZMMmkxV3V6ZHV4ZCtmbjRJQ0FoQXYzNzkwS2xUSjNUcWRLdDRoYkhIQ2pDOFhzNmJOdzhUSmt3dzZYbVNscGJXNkRpVlNvWGR1eHN1NFBMNDQ0OGJYYS9YNjFGU1VpTGN2d1VGQllpT2pqYTV0ZStWSzFjQW1CN3cvUFhYWHhFVkZZVytmZnVLN2pOajg5cS9mejgrKyt3emxKU1VORmlaTXljbkI0Y1BIMFprWkNRVUNnVm16cHlKc1dQSFFxMVd3OW5aR2ZiMjlvaU9qc1k3Nzd5RHFxb3F2UG5tbXdnUEQwZGlZaUsyYnQwS0x5OHZoSWFHSWpVMVZkUysycGlrcENTc1hyMGFzYkd4R0R4NE1GNTY2U1VBdHlvU2I5MjZGZDI2ZFVOMWRUVzJiOThPdVZ3T1B6OC9GQlVWNGR5NWN6aCsvRGlPSFR1RzZ1cHFoSVNFWVA3OCtjS1hLR3hzYkhEeTVFbjA3OTlmZE4vWEhndW9DVTkvODgwM0tDNHV4cFFwVTRUNzZZVVhYaERlWjQ0ZVBZb2pSNDVBcDlOQnI5Y2JoT092WHIyS2wxNTZDU3RXckJCOUZqTDM5U1UwTk5RZ0tGdS9MZktPSFR1UWs1TURUMDlQMk5yYUlpY25SN2pmZ29PRG16eEhhN1htYzBsamR1M2FoVzNidHFHc3JBeVRKMC9HOE9IRDRlN3Vqc3JLU216WnNnVVNpVVQ0UWttSERoMndaTWtTZlB6eHgxQW9GRGh6NWd6aTR1THc1Sk5QNHRGSEh3VlFFOGhjdDI0ZFZxeFlnYlZyMTZKNzkrN3c5dmFHZzRNRDVISzVLSFNwMVdxaDFXcWhWcXNobFVyeDJHT1BBYmdWREYyNmRLa1FnSzMvdnA2Ym15djhYWCtiVENZVEFxTkUxRGdHOGY0QzN1ZzJwZDNPMWRlcEV4YUhUaGFXSng5WjFXN25ia3FZZzU4UXdxdnJmcmV1dHpXSTE4K3BFLzRlTWg1SzJhMy9LTW1zS01SYmwzY2d0Nm9FQzdvOGdQN09uU0NUU1BIMzRQR3dVMWpqaDR5ekRSN1B5OW9ScjNhWkpBcXdWV3JWV0JHekM1Y0tVODAyYnorVkN3YTdOdjBCcURsVi9PcVRTYVRvWW5lclF1QmxNODYvS1U0V05xTGxvdW9LNkpyeHJkYzcwWm44UkVTNjMvckhhMStuVG1ZTDR2VjJFbi9UK21weEJpcTFhck1jbTRpSWlJaUlpSWpvcnlBM054Y25UNTdFc0dIRE1INzhlRkg0eDVnK2ZmcmdsMTkrYWRVNVo4NmNpWU1IRDJManhvMVl1M1p0dTFaaTArbDAyTGh4STV5Y25EQjlldXU3cU96ZnZ4OGZmUEFCTkJvTmdvT0Q4ZlRUVDZOSGp4NEFnRW1USm1ISWtDSFl0bTBiOXUvZmowOCsrUVJXVmxZbUJmRlVLaFZVS3NQL1Z6WW1KaVlHdTNmdmhyMjlQYVpObTRhSkV5Y2FWRm1yeTlIUkVVOC8vYlR3T096ZnZ4K3hzYkhvMHFWTG82M2Y1cytmTDdRaXJsVTNUSFE3Yk55NFViUzhiOTgrbzJHUStxMUg5KzdkYTNLMW5NbVRKMlBpeElrTmJxOS9yQzVkdWpSWU5SR29hUWxZVmxhR2Q5OTlGM1oyZGxDcFZEaDI3SmdRYm5WemM4UDgrZk5GN2Z0cWY3RTllUEJnTEZpd29ORUFhV1ptSnA1Ly9ublJPcGxNaG43OStvbVdGUW9GQWdNRDhjWWJieGc4WHhZdVhOamc4VStjT0dGUXBheWhBSlNwVkNwVmc2L0hsbFkycXVYajQ0UDc3cnRQZUYxdTJMQUJXN2R1eGVuVHAvSHJyNythWEgzTDNkMGRVNmRPTmJxdDdtUDF4eDkvWVB2Mjdiai8vdnV4Y09GQ3lHUXlwS2VuQzRFaFMwdExQUFRRUTZLS2VKOS8vam1PSERtQ1VhTkdZY3FVS2ZEMjlzYkhIMytNeFlzWEMyUHFocDBkSFIzeHlDT1BZTnEwYVRoMTZoUjI3ZHFGYytmTzRaRkhIZ0VBVEp3NHNjbFFUME5XclRMKys3VkpreWJod1FlYjMybHI5KzdkK1A3NzcxczBGM3Q3KzBiRFVyWGMzTndRR2hxS1VhTkdHV3pMeTh2RDNMbHpVVlJVaE1tVEoyUHUzTG5DZGM3SnlRa2ZmUEFCL3YzdmYrUFlzV1A0NG9zdmhOYWhkUzFmdmh6SnljbkNzcnU3dTlIV3ovYjI5a2JiTWJja01ONlF5c3BLMFcwd1p1clVxU1k5VnJWVnRtYk5tdFhxZWJVMGxLM1Q2ZkRZWTQraHFrcmNrYXArdStDR1hMNThHVjVlWGlaVjVhMnVyc2JXclZ0aFpXVWxoTmdhY3VUSUVheGV2Um91TGk1NDk5MTNHMnhqLzgwMzMwQ2owV0R5NUpyZlVTdVZTdEgxdWJDd0VHKy8vVGFrVWlsV3JGZ2h2STVmZmZWVi9QT2YvOFMvLy8xdllXemR5cG4xclZ1M0RudjI3SUZVS3NXTUdUUHd4Qk5QQ0orZGhnMGJoZ01IRG9nQzQ1YVdsbmp5eVNkeDlPaFIvT2MvL3dGUUUrTHUzYnMzSG5qZ0FZT1EycXhacy9ESko1L2dsVmRlTVRpM1JDTEJoQWtURUJnWWlBc1hMaUEwTkZRSVBrb2tFa3llUEJscGFXbHdjWEdCU3FXQ1VxbUVsWlVWTEN3c1lHRmhJVlJlbE1sa3lNdkx3L0xseS9ISko1OWcrZkxsd2puTWZYMEpDZ29TZ21TMTZnZnhxcXFxRE41YkxDMHQ4ZUtMTHdwdFd0dlN2SG56V3JUZm1UTm5jT3pZc1FhM2g0U0VZT3pZc1pnOGVUTHM3ZTJ4Y09GQ1JFZEhBNmk1ZlMrODhBSmNYVy85TGo4OFBCeDkrdlNCWEM2SGo0OFBpb3VMOGNBRER3amJodzBiaGdFREJ1QzMzMzdEOGVQSEVSTVRJd1NTR3pONjlHamg1eE1uVHNES3lncno1czNEaUJFakFCaTJmYTlsck8yM3U3dTdVTW1TaUJyM2x3N2lCZGw2NHIyZWhxbjUraklxOHZIaW1TK2FIRWQzdG9iK0MrbDJGdm0zVnlqeDkrQnhvaEJlZk1sTnZIUGxPeFQ5V1gxdFZlejNXQkk2QldFT2ZwQUFlREpnR0lKc3ZiRCsrczhHUWFjeG5qMHhLK0IrVVdXeW5LcGl2QnV6QjRsbWFrZGJhNGIvZlFhdFc4M3RQdGNRcU9wVUhEdWNFOXVtNTZ1cmZrVzh3cnU0TFcydDh3VkowT3AxUWp2VlhvNGRJSk5JaFhiQ3JkSExzWU5vT1RvL3NkWEhKQ0lpSWlJaUlpTDZLeGt4WWdTR0RSdldhS3VwQ1JNbW9GdTNibVk3cDQyTkRWNTc3VFVzV3JRSU8zYnNNRnJ4cUsxczM3NGQ4Zkh4V0xseUpXeHNiSnJlNFU5MmRuYTQ3Nzc3RE5xVkRSMDZGQmN1WE1DSUVTT00vaExkeWNrSnp6Ly9QT2JNbVlPelo4K2ExQXEzdWFaTm00YWdvQ0NFaFlWQkxqZjkxeS9XMXRZWVAzNDh4bzhmajV5Y0hORXZabzE1NG9rbmtKV1ZCYTFXQzdsY2poNDllcGhjQ2JIV3FGR2pHbTFOMk5UMldoMDZkRUJFUklSQnhjQ2VQWHVpc0xEUVlGejk4R09QSGoxUVVGQWdXdWZzN0l6Tm16ZUxIdVBObXpmRHhzYW0wVkRrRTA4OElWUUhNc1h3NGNQUm9VTUhJV0JVRzI1VnE5WFE2WFJHMjdMSzVYS3NYTGtTVGs1T1RRWlhPM1RvZ0ZkZWVRVjZ2UjU2dlI1U3FSUWhJU0h3OS9jWHhraWxVaXhkdWhRdUxpNmlFSm1MaXd0Q1FrSWFiZG1vMSt0eDgrWk5rMjh2QUFRSEIyUHAwcVdOQmtTTjZkV3JGMGFQSG0xU0M4bGFDeFlzRUozbm1XZWVFYjNXWFYxZFJRRUlqVVlEdFZvdC9ORm9OSkJJSkpCSUpKQktwY0xQcHJiTEhUeDRNUDd6bi8rSVhodnZ2LysrVUIxS0pwTVpQSWJQUC84OG5udnVPZEZ6YjhLRUNlallzU1AwZWoxc2JXMUZRY3BhRW9rRTRlSGhDQThQRjFvWEF6WFhxNWEyVnB3eVpZcEJPSEhRb0VIbzFxMmJTU0hpK3JwMzcyN3dXcXRsWldXRnZuMzd3dG5aMldEYnpwMDdHN3pQNjI4Yk9YSmtnOVdsbkoyZDhlaWpqOExiMjl2bzlWZXBWR0xwMHFYNDVaZGZHcXpRK3NJTEx5QTNOeGM2blE1V1ZsYm8zYnUzMFlwNDdhR3A4ejd6ekRQbzFxMWJvMVZjNnpOVzZhMDFoZzhmYnRKMUhLZ0pCVC8zM0hNb0tDZ1FXbVoyNnRUSjVIYmJWNjVjd1pBaFEwd2FhMkZoZ1ZXclZpRXRMYzFvZGEzZXZYc0xnY0toUTRmaTlkZGZSNzkrL1JwdEN6cGh3Z1JvdGRvR3F3ZzdPRGpncmJmZWdwdWJtK2ljTmpZMldMTm1EYjcrK210Y3Zud1pBd2NPTkFoMzFtMVQycXRYTDl5OGVST3paODgyK01KRWJWWE9zckl5VkZWVlFTcVZ3czdPRGxLcEZOWFYxYmg2OVNxNmR1MksvdjM3R3cyS0FzQUREenlBa1NOSElqOC9YOVNpVmlLUndOSFJVWGdQbkRwMXFzSDF1RG1WM1h4OGZQREJCeCtJN2xOelgxOVdyRmhoOUwzbXE2KytFcjJYUC9UUVF4Z3laQWlxcXFxZzBXaUU5ckNtVkVwdWpmRHdjRGc1T1JrTkRwc2lORFJVMUw2MmRsMXRnTDcrbHdHV0xGbUMwdEpTNlBWNk9EczdpOTd6YTlWK2RwUklKS0lRWGkybFVvbEpreVlKQVZtZFRnZTFXZzJ0Vmd1ZFRpZXFnRmo3MmFQdSsrNmlSWXRRWFYwdENsYWJNNkJNUkxkSTlQVWJqZDhGekZWbDdYWUY4YjRkOGs5STYzeTRiNHVxY2J2dU0wektOOWZ5Szd0d0pqOUJXSGF3VUdGVCtIUEM4dnl6L3pOb1RXdEtSYnk2YzN2NzhyYzRWNURVNnJtYXdrWnVoWFY5NThCT0lYN2ozcHNSalM4U0Q3WDUrZDhLbTRidURuN0NjdTE5RTJUcmlUZkRIb1pTWm9Fak9iSDRLRzQvcW5VYTBiNVdNZ1ZlQ1ptSVBrNjNQdFJsVlJaaFk4SUJST2NuSXNER0RVOTFHbzR1ZHQ2aS9TNFdwdUsvc1h0UnJLNW84ZnlNQ2JiendyczlIak82N2NYb0w1QlJicng5N0VUdlBwZ1RFQ2tzeno3NWNhTnpXaEk2QlFFMmJnQ0EzS29TdkhyZXRKVDlLSS91bU81L3EveDFTMTVqMC8wSFk1cmZyWDhNbmk5SXhsdVhkemI3T0hlYU43cE5GWVhtVnNic3hxbTgrRllkMDhGQ2hjLzdQeXU2cnIwY3ZRbHA1WG1ON05XNHV0ZUpjazBWWnZ6eFlhdm0yQmEyREh4SjFKcjJUcjJXRXhFUkVSRVJFUkUxSlNvcUNuRnhjWmc1YzJhYi8rSVRBTXJLeXJCNTgyWUVCUVVoTWpLeTZSMklpSWlJR3FIWDY5dTFzaThSRVZGRC90SVY4ZjRxbWhOMnU1ZERINldhU2l5L3Nndnpnc2ZCeTlvUk9yMGVVZGxYc0RuNXlHMmRWMXhKSnBaZDNvbXVkajc0THYyVTBUR1ZXaldXWDltRnh6b014aFRmQVpBQWNMZXl4NzlDSDBKODZVMTBzbkVYVmFmVDZMWFludklIdmtzL2FmWjJxaElBVHdVTU04dXg2Z1k3bStKaWFkdXM4YTFsSXhkL202bXpyWWRKd2QyMjlFTkdOSTYwc2lwZ1ZQWVZVUkJ2dUh0WXE0TjRRMTI3aUVKNEtXVzVyUXJoTmNYTDJoR1ArQTFxZXFDWnJibTJyOTNQU1VSRVJFUkVSRVRVSGlJaUloQVJFZEZ1NTFPcFZKZzdkMjY3blkrSWlJanViUXpoRVJIUm5lSXZIY1FyVkpmanB4dm5qRzRiNjlXcm5XZGpYcW5sdWNMUEZkcnFGdTVYWmRZNTNRbmlTakx4d3BuUDRXQ2hRcm1teXFEeTNPMFNXM3dEc2NVM0doMmpoeDVia284aW9TUUxmdzhaSjdTZjdXd2pMdXViV3A2TE5iSDdrRnlXMHlaempYVHZoczYydDg1WnBxa1N0WSs5VjlUL3VHNGp0MEtRcmVkdG1Vc3RLNWxobWVMbU9wRjdIZVdkcTRWMnlIMmNPc0xKd2diNTFhVXRQbWFFZTFmUmNsVDJsVmJOc1NuMkNpV0d1blZwZXFDWk1ZaEhSRVJFUkVSRVJFUkVSRVJFUkVSRURmbExCL0d5SzR2d2FjSUJvOXZ1OWlEZXZPZ3YyM1cvdTAxaGRkbnRua0t6MlNtc2NaOXJGMFM0ZHhWQ2VNWjRXenRoZGtBa1R1Zkg0M3hCQ3RMTldKbk1SbTZGdjNVWUtpeXJkVnA4bTNZU2ozY2Myc2hlWkM1bG10YUhZNnQxR2h6T2pzRVl6NTRBQUpsRWlrbmVmZkZsVWxTTGp0ZlYzZ2NkVlc3Q3NrNnZ4Ky9aTWEyZTU4dzZyV2p2MVA3cFQ1LysxQ0N3U1VSRVJFUkVSRVJFUkVSRVJFUkVSSDlOZitrZ0hwbGYzZmFVZDJwNDVtN2lZbW1MZnM2ZEVlN2NHZDNzZlNHVFNBM0dWR3JWb2twcE1va1UzUjM4ME4zQkR3QlFyQzVIVEZFR3JwWGNRRUpwRnBKS3MxR3FxV3pSZkdZSFJNREJRaWtzNzhrNGphekt3aFlkQ3dBbUgxa2xXZzZ5OWNUQ3JnL0MwVUlsck51VUdJWHZNODYwK0J6M2tqSXpWYW44UHVNTVJudjJFTm9aai9ic2daMXBKMXIwdkhqQXU1OW8rVVJlSEFyTUVIUTFSK2l3clpYZkJYTWtJaUlpSWlJaUlpSWlJaUlpSWlLaTlzRWczajJScXY0b0FBQWdBRWxFUVZTa2k1MTNteDM3YW5HR1NlT3MvMngzQ1FBYW5iYXRwblBQc3BJcEVHcnYrMmVRemg4ZFZLNE5qbzBwU3NkUG1lZnhSMjRjZkpYT0dPRVJocUd1WFdDcnNCYU5zMU1vTWNBbEVBTmNBb1YxdVZVbHlDalB4NDJLZkdSVUZPQ1hteGVibkZzbkczY01jKzhtTE9kVmwrTGJ0SlBvN2RqUjVOdTNOeU1hZXpPaURkWkxKUkk4NU5NZmovb1BOZ2diYXZVNms0OWZWM2NIUDJSWEZ1Tm1DNE9DbnlZY2FMQmlabnZaUFBBbFVkdmZjbzNwYmFZYmsxbFJpRDl5cjJPUVN4Q0FtdWZkUTc3OThiK2t3ODA2anAvS0JmMmNPNG5XN1U1dis5RGsxZUlNZ3hDbk9TaGxGcGppTndBVHZmcEFJWldKdGlXVlpadjlmRVJFUkVSRVJFUkVSRVJFUkVSRVJIVHZZQkR2SHJLaXgvUTJPL2JVbzZ0TkdpY0s0dWtaeEd1S3E2VWRndTI4RUd6cmhSQTdMM1MwY1ROYTlhNVdUbFV4anVURUlpcnJDdExxdEp4TkxzdkJad2tIOFdYaTcramwyQUVEWFlQUTM2bXpLTVJWbDR1bExWd3NiZEhEMFI5eEpabllkK05zazNQTnJDeEVsVTR0dE1YOUl1RVFLclhxWnQ1aVEwRzJubmcyY0tTb3ZXbGRzd01pa0ZxZWkwdUZxU1lkVHlxUjRGRy93WmpxRjQ2Y3ltSXN1dkFOOHFwTFd6M1AyMEVwdHhBdGw3V3drcUV4TzFOUFlLQkxrTkJhZGFKM0gveDY4eUl5SzB3UExzN3FHQ0ZxelhxbEtCM1hTekxOTnNmMklwVklNTXFqQjZiN0Q0S2RRaW5hVnF5dXdOYVVvL2dscyttd0toRVJFUkVSRVJFUkVSRVJFUkVSRWYxMU1ZaEhabFczUmVyZDBGcnlkcEpBZ2tXaGt4dXRlZ2NBK2RXbE9KVVhqeU01c2JoYWxONW95MStOWG92VCtRazRuWjhBdVVTR01BYy85SEhxaU42T0hlRnA3V2gwbjIvVFRwbzAzM0pORlk3bXhHSzRleGhPNUY3SDhkeHJKdTNYRUE4ckI4em9NQVJEWEVORTYzT3FpckU1K1FpZUNoZ0dXNFUxWkJJcC9oRThIdlBPZm9rU2RVV2p4L1MwZHNETFFlTVFZdWNGQUhDenNzZGJZZE93Nk9JMkZLdkxXelhmOW1ZbFV3aXRZMnVWbXZFMWxWU1dqZCt6WXhEaDFoVUFJSmZJOEdUQU1MeHo1VHVUOXUvbDJCRzlIRHVJMW0xTk9XcTIrYldYM280ZE1Tc2dBcjVLWjlGNnJWNkhuMjZjeDdiVVk3eVdFUkVSRVJFUkVSRVJFUkVSRVJFUlVaTVl4RE9UeC95SHdLYUI2bVAxU1NUaWNNMHpuWWFiZko0U1RTVytTVG5XckxtMUp3OHJCK0hudXkzNDFONzAwT1B6aElOWTF2MFJnMjNwNVhrNGxSZVBrM254dUY2U0NYK1ZLL1RRUXk2VlFXMWl5MStOWG90ekJVazRWNUFFb09heDZlbllBZDNzZlJGcTd3TUhDeFh5cWtwd09pL0I1RG4vbm4wVi9aMDZZMFA4cnlidlU1K250UU1lOGdsSHBIdW9RZlcvb3pteCtDVCtWNVJwcWxDaXJzU1NibE1nQWVCb29jTGNUaU93S25hdjBXTktBSXp4N0luSE85NHZDb01DZ0ZxdmhZT0Y4cTU3UGlwbGh0Y1RjMWJFQTRDdHlVY3gyQ1VJQ21uTlcwRWZwd0FNZCsrR0ExbVhHOTNQU3FiQTNNNGpST3RPNXNVanBpamRyUE5yUzM0cUY4enVHSUdlOWNLRUFIQytJQmxmSkI0U1ZaMGtJaUlpSWlJaUlpSWlJaUlpSWlJaWFneURlR1l5ektNYm5DMXNXclR2V0s5ZUpvL05xU3B1TUlnMytjZ3FrNCt6Njc1WGhKK1hYOW1GTS9tbWg3RWFVN2VxVkc3VjNka090RDFkTGtwRFRGRTYvRld1dUZpWWduTUZ5VGhma0l5Y3FtTFJ1SG5CNDlEaHp6QmVkbVV4MHN2emtGR1JqL1R5ZkdSVTVDT3RQSy9KYW5FM0t3dXhQL004OW1lZUJ3QjRXVHZDUm00RmZhTTE5dXJOdHpBTnE2L3RRMkVMUW0zQmRsNlk1TjNuejNhbzRqQnFkbVVSUGtzNGlOTjFub2RPRmlybzlEb2hyRGZZTlJnLzM3eGcwS0xXVyttRUZ3SkhvNHVkdDJpOVJxL0ZqdFFUK0RidEpMUjZYYlBuZTd0WjEydExXNmxWbS8xMjVGUVZZMmZhU1V6M0h5eXNlN0xUTUZ3dVNrTldaVkdEKzgwSmlJUzdsYjJ3ck5GcjhiK2szODA2dDdaaXIxRGlzUTVETU1JOUROSjZvZWlibFlYWWxCaUZVM254dDJsMlJFUkVSRVJFUkVSRVJFUkVSRVJFZExkaUVJL015ay9sSXZ4OG95TC9OczdrN3JFeVpqZkt0VlhRNlkwSDRwd3RiWVgydFJKSTRHNWxEM2NyZS9SQmdHaGNZWFU1MHNwemtWcWVpN1R5UEtTVzFmeGQya0FWdFJzVkJjMmVxeDU2bkM5SU5ubThwVlNCSWE0aEdPUFZBNTF0UEF5MlYrczArRDdqREhha25rQzFUZ01Ba0Vta2VESWcwbWhBZFU1QUpPYWYvUXA2QUFxcEhGTjgrMk9LYnpqa0VwbG8zSldpTkd5SS8rMnVybWhtSTdjU0xadTdHbDZ0YjlOT1lxQkxrUEFjczVaWllFR1hTVmgwWVJ1cWRHcUQ4WU5kZ3pIU283dG8zZmFVUDFyMGZHcHZNb2tVSC9kN0N0WXl3NURqanJRVDJKdHh4dVNLazBSRVJFUkVSRVJFUkVSRVJFUkVSRVIxTVloM2orcnYzQmxUZk1PRjVjVVh0a0dqYjl1QVNZQ05teWc4bEZxVzI2Ym51MWMwRkpTcjFkY3BvTkh0dFJ3c2xIQ3c4RU9ZZzU5by9VODN6dUhUaEFNdG5sOUwyU21VK0tEM0xEaFlLQTIyYWZVNkhNaTZqUDlMT1k2ODZsdVZFKzBWU3J6YVpSSkM3WDJFZGFXYVN1RjUxVUhsaW43T25RQUFjd0tHaWFxeUFUVmh4QytUb3ZCN2RreGIzS1IyWlJqRXEycVQ4MmoxT253VXR4L3Y5WndoVkI4TXNISEh5OEZqc2VycTk2SjZpUUUyYm5ncGFJeG8vOFRTYk94S1A5VW1jek0zcVVScUVNS0x5bzdCLzVKK1IwRjEyVzJhRlJFUkVSRVJFUkVSRVJFUkVSRVJFZDBMR01Sckk4MXBFOXVVdW0xa1RlVmhaWThnVzA4QU5WWEgyanFFQndDRFhJSkZ5MWVMTTlyOG5IOEZ2OTI4aE11RmFmQldPc0hIMnFubWI2VXp2SzJkb0pKYk5ybC96RzE2SElyVjVkaVk4QnRlNlRKSmFFU3IxZXR3T09jcWRxU2VRR2E5Q21xRFhJTHhkS2Zob3VEZStZSmtyTDYyRC8vcE9WTUkzZjBqZUFLc1pBcWo1L3pYeFczSXVFY3FNZFovYkVzMGpiY2VibzJFMGl4c1NUNkt4enNPRmRZTmNnbkNySUFJYkVxTUFnQzRXZGxqVWRmSnNKVGV1dThydFdxOGYyM2ZYZG42dDlZSDEzNjgzVk1nSWlJaUlpSWlJaUlpSWlJaUlpS2lld0NEZVBjb3F6cFZuNHJVNVcxK1BxbEVnaUd1SWFKMXd6MjY0WnVVWXcyMlhDWFRhUFU2WkZUa0k2TWlIL1hyamprb2xQQzNjVVZIbFJzNnF0d1FZT01HTDJzblNDVVNZZC9tdEpJMXQrTzVjZGlWZmdyanZYcmh0NXVYc0NmOURIS3Fpa1ZqbkN4c01MZnpDUFIzN2l4YS8wUEdXV3hLT2dTZFhvOGZiNXpEN0lBSUFCQ0Y4UFFBOUhxOWNIc0h1Z1JoWjlvSmsrYldrb0JyV3lxc0xzZnNrK3VGNWZvVjhVclViZE9hdHRidTlGUG9ZdStOZms2ZGhIV1R2UHRDbzlOaWYrWUZMQXViQm1kTFc5RStIOGJ0TjN2NzM1VTlwaVBFenR1c3gyeE1XendQekJuRUppSWlJaUlpSWlJaUlpSWlJaUlpb3JzRGczajNLRWNMbGZCelV5MFhGNGRPYm5UN3V6RzdjVEl2SGlYcUNyeDZick93dm03bHNWRWVQUXphaEU3MUhZQXVkdDVZSGJzUCtYWGFqOVk5eG8xN3BIclo3VktvTGtkaFFRb3VGS1FJNnl5a2N2aXJYTkZSNVFxbDNMTEoxcmR0YlV2eUVleE9QNDBTdGJpaW0xd2l3eWpQN3BqaFB3VEtPdFhmcW5ScWJJdy9pQU5abDRSMXVmWENld0J3cVRBVi8wczZqUEhldlJIaDFoVUFNTTZyRi9aa25JRmFwMm1qVzlOK2JPWFdvdVdTTm40YzlRRFdYdnNKLys0NUE1N1dqc0w2aDN6RE1jYXpwK2d4QW9EdjBrL2hlTzYxTnAwVEVSRVJFUkVSRVJFUkVSRVJFUkVSMGQyQ1FieDdsSk9GamZDenVWcDFhdlU2eEpmZU5GaXZrbHRpdXY4Z28vdUUydnRpVGUvSHNlYmFqMEpsTm1QSG9Gdm1oMHdBQUdSV0ZDQ2pJaCtaRllYSXJDZ3dPVkJYcmRQZ2Vra21ycGRrdHVVMFRhYlQ2MFVoUEpsRWlrajNVRXp6R3doWFN6dlIyTGlTVEx4LzdVZFIyOXJoN21GNExuQ2t3YmczTHYwZkFHQnZSclFReEhPMFVHR01ady9zellodXE1dlRidXdVOVlONGJkZWF0bGFwcGhKdlgvNFc3L1Y4REhhS1d5MkM2NGZ3RG1aZHh1YWt3MjArSHlJaUlpSWlJaUlpSWlJaUlpSWlJcUs3QllONDl5aTNPdFhwNm9hYXpFMG1rV0oreUFSUmFPZDBmZ0xzNU5ZSXR2TUNBTmdwbEhpajJ4UnNTem1PSGFrbm9BZGIxVGJFeGRJVzk5VnI4VnVyV0YyQnpJb0MzS2dzd0kzeUFtUldGdFFzVnhTZ1VxdHU1NWsybjF3aXczMnVJWmptUHhBZVZnNmliVnE5RHR0VGorUGJ0Sk5DSzJNSmdCa2Q3c01VMzNDRFkva3FuU0ZCVFJXM3hOSXN4QlNsbzZ1OUR3QmdtdDlBSE02KzJtUkw1cmc3SktoWXEzN0ZRTnY2UVR4MTJ3ZnhBT0JtWlNHV1g5bUZsVDBlRTFyKzFoV2RuNGgxMTM5dXMxZHhkSDRpTWlzSzIrVFlVb2tFOS84WjJxeDFLT3RLbTV5TGlJaUlpSWlJaUlpSWlJaUlpSWlJL2xvWXhHc2xxVVFpQklmdUZCSkk0RjJudFdRUEIzL3NTRDNSNFBqL0pSMUdiSEZHZzl2VHl2T01ybGRJWmZoNzhIajBkdXdvckN2VlZHTEQ5VjlScEs3QU01MUhZS1JIbURDbjZmNkRFV0xuaFRYWGZteTNVTkhkcHA5ejV3YTMyU21zWWFlNEZYQ3NwUWVRWFZtRWxMSmNwSmJuMVB4ZGxvdU1pbnhvOWJvMm5uSFR2SlZPR09YUkhSRnVvUVpWM29DYUZyT2ZKeDVFU2xtdXNNNUNLc2ZMUVdNeDJEVllXS2ZUNjRWZ21MWE1BbDVLSjJTVTExUjczSk54UmdqaTJjaXQ4RlNuWWZodjdBK056dXUxODF0YWZkdmFra0ZGdkhaNnpUaGIydUl4L3lGR1EzZ0FFR0xuamZ2ZHVyWlpnRzFuMnNrMk9TNEFLS1J5Z3lEZTJyaWYydXg4UkVSRVJFUkVSRVJFUkVSRVJFUkU5TmZCSUY0TFNTVTF3YktVc2x3Y3pZbTkzZE1SOFZJNlFpRzk5ZENHMnZzaTBpMFVoN0tOQjJmU3l2Tnd0WkVnbmpIdVZ2YVlIeklCUWJhZXdqbzlnSFZ4UHlPdnVoUUFzUDc2ejBncXpjS1RuWVpCSnBFQ0FIbzVkc1IvZS8wTks2L3NSbEpaZGpOdldldTVXdHJoeVU3RDBNM2VGNldhU3Z4NDR5ejJaa1RmTVRYNlpCSUo0a295NFdYdENCdTVsVW43U0ZEemVMaGIyYU8vY3lkaHZWYXZRM3A1UGxMS2NwQmFub3VVc2x5a2xPVWdwNnE0aldZdnBwUlo0UFhReWVobTcydDArODNLUW55WkdJV1RlZkdpOVVHMm5uZzVlQ3k4cloyRWRYbFZKZGlZY0FBTHV6NG9yUE5YdWdoQnZGTjU4YmhTbEk3UVA4TjRRMXhEY0w0Z0dRZXlMcHY3WnJVYkI0Vkt0RnpjeGtFOHFVU0NzWjY5OEpqL1lJTld0SFdwNUpaNE9XZ3NJdHhDOFhuaVFhVFdDVkFTRVJFUkVSRVJFUkVSRVJFUkVSRVIvVlV4aU5jQ2poWXEvQ040UE1JYy9MQXg0Y0R0bm82QkVGdHZnM1ZQZHg2T2F5VTNjS09WYldybEVoa21lUGZHSTM2RFlDVlRpTGI5TCtsM25NaTdMbHIzVStaNVpGWVc0dFdRaVVLNHg5WFNEaXQ3VHNlNnVKOXhwQjFEakJaU09kNE1teW9FdkZSeVM4d09pSVJFSXNHZTlEUHROby9HL0pCeEZqOWtuQVZRVXhITnk5b1JYdFpPOExKMmhLL1NHYjVLRjNoWTIwTUM0OVhLNnBKSnBQQlh1Y0JmNVNLc0sxWlhZTTdKajl1bFVsNjV0aHJuQ3BJTmduaUYxV1hZbFg0YVA5NDRCNDFlSzZ5WFMyU1k3ajhJRC9yMEYxVmpTeXpOd29xWTNTaXFGcmVhVmRVTEtuNldjQUQvN2ZXNHNPL2N6aU9RWHBHUGE4VTN6SDNUMm9XRGhWSzBYS3hwdXlCZUw4Y09lTHpqL2VpZ2NqWFlwdFhyVUt5dWdLT0ZPQmpZM2NFUGEzbzlnVVBabDdFajlRU3lLb3ZhYkg1RVJFUkVSRVJFUkVSRVJFUkVSRVJFZHpvRzhacXBqMU1BWGc0YUF6dEZUVWpHVm03WWF2TjI2K1pnV0lITVdtYUJmNFUraEVVWHZrR2h1dHpJWG8yemtpa1E2ZDROazMzNndkWFNUclJORHowMkpVWmhiMGEwMFgzUEZ5Ump3WVV0V0JJNkJlNVc5Z0FBUzZrQzgwTW13RS9sZ3EzSlI5dWxJbDEzQjM5UmxiVmFZejE3M1RGQnZMcUsxUlVvVmxjZ3RsNlFUQ0dWdzFmcEJCK2xNL3lWTHVobzQ0YU9LamM0MUF0S0dYTXM5MXE3dHF2OUx1MGtBbTA4TU1BbEVGbVZSZGlWZmdvSHN5NURyZE9LeGdYWXVPSGxvSEdpMENBQVJHWEhZUDMxWDZEV2FRQUExVG9OTFA2czlxaVVXNGpHSnBmbFlIL21lWXp6NmdXZzVuNWExUFZCTExuNGYwZ3R2N3VxdHNra1VvTnJTM0VMWHJkTjZXcnZnOGY4QnlPMGthcUZxMlAzSWJPaUFDOEdqVUY0dmRiSlVva0V3OTNERU9FV2lzUFpWL0Y5eGhra2wrV1lmWjVFUkVSRVJFUkVSRVJFUkVSRVJFUkVkem9HOFV4a0pWUGc4WTczWTZ4blQ5SDYrbFdpYmplcFJJSytUZ0hDOHFYQ1ZIU3g5NFpjSW9PbnRTUGU3djRJM3JueW5jbkhDN0h6d2xDM3JyamZ0WXZSZHBVbDZncDhFUGNUb3ZNVEd6MU9SbmsrRmw3WWlpV2hVeEJnNHlhc24rbzdBRzZXOWxoemJaL0pjMnFwK3NHdFdxcEcybkRlaWRRNkRSSkxzNUZZS203dGE2OVFJdURQVUY2QWpUc0NiVDNnOW1md3NkYmg3SmoybkNvQTRLUHIrM0VzOXhxTzUxNkRUaStPWExwYTJtRzYvMkJFdUhjVlZmbXIxS3J4V2NJQmc5YXlHcDFXQ09KWlNRMGZ6eTBwUjlIYnFTTThyQndBQUhZS0paWjFuNGFsbDNiZWxsYklMZVdyZEJaVkJWVHJ0TWl1TkU5TFlRbUF2azZkOEpCdk9FTHN2SXlPMFVPUGZSbm5zQ1hsQ0NxMWFnREF1ekc3TWN5OUcyWUhSQmkwVFpaSnBJaDBEMFdrZXlndUZhWmlmK1lGbk1xTEYxVThKQ0lpSWlJaUlpSWlJaUlpSWlJaUlycVhNWWhuaEZJbUR2allLNVI0di9jc29acGJyU3FkR2pIRjZlMDV0U2IxZGd3UWhXVDJaSnpCOGR3NHpPMDhBa0JOd09jL1BXZVlkQ3dKZ01FdUlRYmh3MXJIYytPd01mNDNreXZzRlZhWDRWOFh0MkZoMXdmUjNjRVBBS0RSYTNFODk1cEorN2RXVEZHNnFLSmFyWE1GeWUxeS9yWldwQzdIdVlKazBlMnhVMWdqME5ZVGdiWWVjTGR5TUtpdTF4N0tORlU0V3E4RnNhM0NHbE45d3pIV3N4Y1VVcGxvVzJ4eEJ0Ykc3VWRtdlRiS01va1UxblZDazFVNnRjRzV5alZWK0hmTTkzaTM1MlBDNDJ5blVHSkZqK2xZYyswSG5NcExNTmZOYWxQOTYxV2VTeXZQYlhVbFE1WGNFc1BkdTJHTVp5OTRXanMwT0M2dUpCTWJFdzRndnVTbXdiYURXWmR4Tmo4Ump3ZmNqd2kzVUtNTmtzTWMvQkRtNElkaWRRVit6NDdCNzlreFNDak5hdFhjaVlpSWlJaUlpSWlJaUlpSWlJaUlpTzUwRE9JWjRWRXZwR0lqdHpLb0FIVzFPQU1meHYyRXpJcENvOGQ0cHRQd05wdGZZOFo0OWhCKzF1cDF1RktVaGtxdEdzNldOcGpxT3dBQWhMYTZUZEVEK0R6eElLcDBha3p4RFJmV1h5M093SmJrbzdoU2xOYnMrVlZvcS9IT2xXL3hhcGRKNk9uUUFlOWQzZE5rTlQxenlhMHF3WWR4Ky9GODRDaFkveG0yakMyK2djOFNEcmJMK1crSFluVUZvdk1UMiswK2JvcTlRb25Sbmozd2dFOC9nOEJycFZhTnJTbEg4VVBHV2VpTk5DdnVvSElWQmIrS0dnaUFKcFZsNDlQNDMvQmkwQmhoblpWTWdZVmRKK1A3OURQWW5IemtqcTdVWnE5UVlyeFhiOUc2bGdZb0pRQkM3WDB4M0NNTUExMENZU2xWTkRnMnU3SUlXMUtPNGtqMjFVWmJSUmVxeTdIMjJrLzQ4Y1k1ek80WWdhNzJQa2JIMlNtc01kRzdEeVo2OTBGbVJRR081TVRpUk83MTIxcVpVQ0dSM3JaekV4RVJFUkVSRVJFUkVSRVJFUkVSMGIyTlFUd2p3cDBERzl5bTBXdXhKZmtvOXFTZk1Sb1dxalhXcTFkYlRLMVJuVzA5MEtkT1c5cUxoYWxDVzhrdHlVZFJyZE5ndXY4UWd5cFdVM3pEWWFld3hwbjhSQlFiQ1RkdFRqNENhNWtGSEMxVTJIZmpMSzRVdGE0S29GcW54WHN4ZStDdmNrVmlPMWZLT3BvVGkvTUZ5ZWhrNDQ0U1RTV1NTck1iZlJ6YjByT2RSOTZXOHpiRVcrblVac2NPc2ZQR1dNK2VHT1FhQkxsRVpyRDllTzQxZkpGd0NIblZwUTBlSThJdFZMU2NYSnJUNE5nRFdaZmhxM1RCQXo1OWhYVVNBQjFzWEdFaGswT2p1VE9EZUs2V2RuZzk5RUhZS2F4RjYvL0lqV3ZXY2Z4VkxoamlHb0w3WExzWVZQS3NMNis2RkR0VFQrRFhteGViVlhVdnZ1UW1GbC9jaGw2T0hURGRmekFDYlQwYkhPdHA3WWhwZmdNeHpXOGdjcXFLY1NvdkhtZnlFM0dsS0IxcW5jYmtjN2FXVjczbitKMGN5Q1FpSWlJaUlpSWlJaUlpSWlJaUlxSzdDNE40OWJoYjJXTkN2V3BVdGRMTDg3RG0yajRrbHQ2K2lrNE5rVUNDcHdLR2lkWWR5YjRxV3Q2UmVnS0pwZG1ZRnpRV3RuV0NQaUYyWGdpeDh3SUFaSlRuSTdrc0I1bVZCU2lzTGtlNXBncmwyaXFjekx1T1NxMGFhcDBXUGtwbmFQVTY2UFE2NlBRMUlUYUpwQ2JlSjRVRVVva0VNb2tVTW9rVWNva01jbW5OM3dxcERBcXBIQlovL2xGSVpRaHo4SVdsVkFGTHFSeVFTUEIxMHVHMnZKc0FBS1dhU2x3b1RHbno4elJsZEozcWhmZXFZZTdkTU5HN0R6cW9YSTF1VHl6TndxYkVLRnh1b3JwaUR3ZC9qUFc2MVNLNVdGMkIxUExjUnZmNU1pa0tFb2tFazd6N0FLaHBxN3IrK2krdGJ2SGFtT0h1M1REUUpRaWxta3FVYWlwUnJxbEd1YllLNVpvcVZHaXJVYWxWbzFKWDh6clM2TFhRNlhXUVMyVHdzSFpBZHdkL0RIVU5nYUplNitTTWlueVRXbUFIMkxnaDNEa1FBMTJDNEt0MGJuSjhaa1VoZHFlZndxSHNLMURyV2g1SXEyMkgzTVBSSDFOOHdoSDJaOXZwaHJoYTJtRzhWMitNOStxTmFwMEdsNHZTc0Q3dTUwWkRtRTF4dGJTRG80VUt4ZW9LRkdzcVVLNnBNaGhqcDFEaWlZNzNpOVlWVlp2V1ZwdUlpSWlJaUlpSWlJaUlpSWlJaUlpb0tRemkxVFBZSlJoS3VhWEIrZ05abDdFeC9nQ3FkT3JiTUt1bWhkcjdJUGpQTUIxUTArYnpaTjUxZzNIUitZbDRJZm9MVFBjYmhGR2VQU0NyMTZyUlcrblVwcFhSR25POG1WVy82TTRubDBpTmh2QnVWaFppVzhweEhNNk9nUjQxRlNRRGJUeFFvQzVEc2JvY3Blb3FxUFVhV01zczBNM2VGNE5jZ2lHVjNLcmwrRnZXSlpNQ2Rac1NEd0hRdzBadWhZL2k5cmQ1N2NNeWJaV29LcVU1L0MvcGR5SHdhb3lkd2hydjlwZ0J6M290dFJzU1c1eUJ2Um5SK0NQM3VsbXJRVjRvU01HRmdoUUUyTGhqdkZjdjNHY2tWRmlmaFZTTzlQTDhWb1h3QUNEWXpndi9ESmtnTEd2MU9sVHBOS2pXYWxDdFUwTWlrY0RKd3NiZ2VuZXRKTE5WNXlVaUlpSWlJaUlpSWlJaUlpSWlJaUtxeFNCZVBYc3l6bUNnYXhBNjIzZ0FxQW0wYllqL0ZWSFpNYzA2enVRanE4dzJwMTMzdmRMa21KamlkTnlzTElTSFZVMFk1MURXWlpScnE0Mk9MVkZYNE5PRUE5aVZmaHFqUFh0Z3VIc1lIQ3lVWnB0dlM5V3Y0RWQzdjE5dVhrUm5XMCtNOUFnREFHUlZGdUhidEJNNG1IVkZGS1NyMHFvUjZSN2EwR0ZFc2l1TDhHM3FDWlBuc0NreENoS2dYUm9RSjVTWXQ5WHkxcFNqT0pXWDBPaVlZblVGZnNvOGh6a0JrUTJPcWRacGNDem5HdmJkT0l1RU5tNEhuVmlhaFEvajl1T3JwTjh4M0QwTUl6M0M0R250YUhSc2RINGl2a3lNYXZVNTA4dnpSTXN5aVJSS21RV1VNb3RHOTl1ZmViN1Y1eVlpSWlJaUlpSWlJaUlpSWlJaUlpSUNHTVF6b05YcnNDWjJIMWIzZmh6NVZXVjQ5K3B1cEpZMTNnTHpUcURUNjdFcjdSU2VDeHdGUGZUWWV5TzZ5WDF5cW9xeE9ma0l0aVFmUVNkYkQvUjA2SUJPdHU3d1U3ckEzY3Jlb0hwVVd5cFJWK0JNZm1LN25lOU9ZTTZ3cGptOEZUWU4zWnRvSzlvU255Y2NoTDFDaVJPNWNUaWNjOVZvSmJ2WTRneVRqcFZaVVlCbFY3NXJNR1Rha1BZSTRRRTFyNmxTVFNWczVGYXRPazVpYVJZMkp4L0Z1WUlrazhidnpZaEdzSzBYQnJzR2k5YW5sdWZpbDh5TGlNcStnaklqN1ZyYlVyRzZBcnZTVDJGWCtpbDBzL2ZGY0k4d0RIQU9oSlZNQWFDbU5lN3FhL3ZNVXBYdlJrVkJzL2Zaa1hvQ2x3cFRXMzF1SWlJaUlpSWlJaUlpSWlJaUlpSWlJb0JCUEtOdVZCVGd2Wmc5aUN2SmJQZndTbXRFWmNkZ1pvZjdjRG8vQVprVmhTYnZwd2NRWDNJVDhTVTNSZXVWY2t2WXlxMWc4K2NmcGR3U1ZqSUZMS1VLS0tReUtDUXl5S1V5U0NVU3lDUlNTQ0NCQkFCcVc0anE5ZEJCRDcwZTBFRUhuVjRQclY0bi9OSG9kZERvdE5Eb3RjaXVMSVpHcnpYYmZVRjNqaXFkR2l0amRqVTZKck9pQUFYVlpiQlRXSXNDb0hvQUZab3FKSlJtNFkvY09QeVdkUWxxM1ozOVBQa201Umc4ckJ3Z2wwZ2hrOG9nazBocmZwWklJWmZJSUpWSUlaTklJSlZJSVlVRTFYb05LclZxNUZXVklMMDhEekhGR2Noc1FiQnMzZldmRVdEakJsdUZOWTdteE9KZzFoVmN2ME5hcjE0dVNzUGxvalJza0NuUTM3a3pocnAyd2RhVW95ZzMwL1cxV3FkQlZtVVJuQzF0aEd1Uk1jWHFDc1FXWitESHpITzRVSkJpbG5NVEVSRVJFUkVSRVJFUkVSRVJFUkVSQVlCRXI5ZTNWN0VvczduVEtva0J3TU4rQTZDUzNhcUM5V1ZTbE5tT1BhdGpoUEJ6cWFZQ085Tk9OamgycXU4QUhNcTZqTHpxVXJPZG44eWp0Mk5IT0Z2YUNNdS8zcngwRzJkanFLWHo2Nmh5RTFyUEFzRC9wZjZCUW5WNXErWWlrMGdobFVpZzBXbmJyWnJkdmNEQlFvVXlUZVVkSDFac2F4TGd6OEJqemZNSUFOUTZyZEZxakhjNlUxcVRFeEVSRVJFUkVSRVJFUkVSRVJFUjBlM0hJTjQ5Um9MMmE4TkpSRVJ0aTBFOElpSWlJaUlpSWlJaUlpSWlJaUtpdTRPMDZTRjBOMkVJajRpSWlJaUlpSWlJaUlpSWlJaUlpSWlJcUgweGlFZEVSRVJFUkVSRVJFUkVSRVJFUkVSRVJFVFVDZ3ppRVJFUkVSRVJFUkVSRVJFUkVSRVJFUkVSRWJVQ2czaEVSRVJFUkVSRVJFUkVSRVJFUkVSRVJFUkVyY0FnSGhFUkVSRVJFUkVSRVJFUkVSRVJFUkVSRVZFck1JaEhSRVJFUkVSRVJFUkVSRVJFUkVSRVJFUkUxQW9NNGhFUkVSRVJFUkVSRVJFUkVSRVJFUkVSRVJHMUFvTjRSRVJFUkVSRVJFUkVSRVJFUkVSRVJFUkVSSzNBSUI0UkVSRVJFUkVSRVJFUkVSRVJFUkVSRVJGUkt6Q0lSMFJFUkVSRVJFUkVSRVJFUkVSRVJFUkVSTlFLRE9JUkVSRVJFUkVSRVJFUkVSRVJFUkVSRVJFUnRRS0RlRVJFUkVSRVJFUkVSRVJFUkVSRVJFUkVSRVN0d0NBZUVSSDlQM3YzSFJYbG1iWUIvQm9ZZWhWRUtXSVVGU3hZRUVYRlhtTTN0cWlKTVlrMVViT3V4cWpSdFNSWmlWRy9iR3l4OXhZc1FWRVRCQkhGb0ZFam9LQ0lpS0lvMG90MG1QTDl3YzY3RERNRFE0L0o5VHNuWjVtM1BNOHpNKys4czBjdTdwdUlpSWlJaUlpSWlJaUlpSWlJaUlpSXFvRkJQQ0lpSWlJaUlpSWlJaUlpSWlJaUlpSWlJcUpxWUJDUGlJaUlpSWlJaUlpSWlJaUlpSWlJaUlpSXFCb1l4Q01pSWlJaUlpSWlJaUlpSWlJaUlpSWlJaUtxQmdieGlJaUlpSWlJaUlpSWlJaUlpSWlJaUlpSWlLcUJRVHdpSWlJaUlpSWlJaUlpSWlJaUlpSWlJaUtpYW1BUWo0aUlpSWlJaUlpSWlJaUlpSWlJaUlpSWlLZ2FHTVFqSWlJaUlpSWlJaUlpSWlJaUlpSWlJaUlpcWdZRzhZaUlpSWlJaUlpSWlJaUlpSWlJaUlpSWlJaXFnVUU4SWlJaUlpSWlJaUlpSWlJaUlpSWlJaUlpb21wZ0VJK0lpSWlJaUlpSWlJaUlpSWlJaUlpSWlJaW9HaGpFSXlJaUlpSWlJaUlpSWlJaUlpSWlJaUlpSXFvR0J2R0lpSWlJaUlpSWlJaUlpSWlJaUlpSWlJaUlxb0ZCUENJaUlpSWlJaUlpSWlJaUlpSWlJaUlpSXFKcVlCQ1BpSWlJaUlpSWlJaUlpSWlJaUlpSWlJaUlxQm9ZeENNaUlpSWlJaUlpSWlJaUlpSWlJaUlpSWlLcWhqY3lpR2VvcTFmZlN5QWlJcXBWL0s0aklpSWlJaUlpSWlJaUlpSWlJaUo2Yzd5UlFUeGJROHY2WGdJUkVWR3Q0bmNkRVJFUkVSRVJFUkVSRVJFUkVSSFJtK09ORE9KNVdMZXM3eVVRRVJIVktuN1hFUkVSRVJFUkVSRVJFUkVSRVJFUnZUbmV5Q0RlbUNaZFlVSXUyVE1BQUNBQVNVUkJWR05nWHQvTElDSWlxaFUyQnVaNHAwblgrbDRHRVJFUkVSRVJFUkVSRVJFUkVSRVJhZW1ORE9JWjYrcGpudlBiOWIwTUlpS2lXakhmZVNpTWRQWHJleGxFUkVSRVJFUkVSRVJFUkVSRVJFU2twVGN5aUFjQUhTM2Z3cHIyRTFrWmo0aUkvakpzRE16eFZmdDMwY0d5YVgwdmhZaUlpSWorb21Kall6RnIxaXdFQlFWcFBNYkx5d3VMRnkrR1ZDcXR3NVdSTnY3NXozOGlJQ0NnMXVlNWVQRWlUcDQ4V2V2elZOV2VQWHR3NWNxVitsNUduVXRQVDhlNmRlc1FHaHBhMzBzUm5EaHhBdmZ2MzYvVk9UWnUzSWdsUzVaVStyejQrSGo0Ky91WGU4eWRPM2NRRWhKUzRWZ3ZYcnpBanovK2lLeXNyRXF2b3p3eE1URzRjK2RPdWNkY3UzWU4wZEhSTlRydm44V1RKMDl3L1BqeEtwMHJsOHVSbTV1cnRDMDVPUm43OSsrSFRDWlRlODd6NTgrck5GZElTQWkyYk5taWNWeE42OXV5Wll2R2F6QWlJZ0tIRGgycTFIZnRzV1BITkg3ZWtwT1RjZno0Y1NRa0pHZzkzcC9aM2J0M2taU1VWTzR4U1VsSmlJeU1yS01WRVJFUkVSRVJhVWRjM3d1b2pvNldiK0VIOTQ5dzlzVnQzRXA3ak1TQ1RCUklpK3Q3V1VSRVJGb3oxTldEcmFFbFBLeGJZa3lUcmpCbUpUd2lJaUlpcWtYNzl1MURkblkyZXZUb29YWi9SRVFFZ29LQ01IUG1UT2pxNnRieDZwUWxKQ1RBM3Q2K1R1YVN5K1hJenM1R1RrNE9zckt5a0o2ZWpwU1VGTHg2OVFxTkd6Zkd1SEhqRUI4Zmo4ZVBINnM5djArZlBuWHlldDIvZng5ZHUzWlYyalo0OEdDdHp2WHo4OU42amQ3ZTNvaVBqOGZFaVJNcnZjYXl6cDQ5aTYxYnQxWjQzTEZqeDJCalk2UFZtTjdlM2hnNGNDRDY5ZXRYemRXOVdTNWZ2b3pBd0VEMDd0MjcwdWRxZTUybzg5MTMzNkZ6NTg0cTI1ODllNGJkdTNkanhJZ1JhTmV1WFpYSHI4aURCdzhRSHg5ZjZmUHUzcjJMVFpzMlljaVFJV3IzeStWeW5EbHpCcUdob2ZqaGh4L1FxbFVyaldNbEp5ZkR4OGNINzd6ekRpd3NMSkNmbjQvVTFOUktyY2ZSMFZGbDI2RkRoeEFhR29wMTY5YWhmZnYyS3Z0VFVsS3djZU5HeUdReUhEaHdBTmJXMWlySDNMNTlHL241K1NyYisvVHBnOWpZV0syQ1NzT0dEWU8rZnNtL1IrVG41MlA5K3ZYdzhQREFzR0hEQUFBU2lRU3ZYcjJxY0p6UzFEM2ZzazZmUGcxL2YzODRPanFpVjY5ZWxSci9tMisrd2F0WHIvRDk5OS9EeU1nSUFQRHc0VU1jTzNZTXVycTZtRFp0bXRMeHQyL2Z4b29WS3pCbXpCak1temV2VW5QZHUzY1B2cjYrbFRydjExOS9oYSt2TDJiT25LbHh6TU9IRDJQeTVNbEs5K2J3OEhDOGZQa1NJMGFNVURyKzBhTkgyTDkvUDhhUEg2LzI4eFljSEl4OSsvYWhkZXZXRlg1M2xoZkdMMC8vL3YzVmJzL0t5a0oyZGpia2NqbWtVaW1rVWltS2k0dFJYRnlNd3NKQ0ZCWVdJajgvSDNsNWVjak56VVYyZGpheXM3T1JtWm1Kakl3TXBLV2xZY0dDQmVqZXZic3c1dUxGaS9IQkJ4OG92WTh5bVF3Nk92K3JMWEh1M0RsNGUzdlhTVUNkaUlpSWlJaElXMjkwRUE4b2FWTTc1YTJlbVBKV3ovcGVDaEhSWDRKRVZvU281R3U0OC9JOG5tWGVxOWUxNk9xSTBiWlJYM1J4R0lXbWxxNEFSUFc2SGlJaUlpS2lOMWxRVUJCdTNib0ZBQmcxYXBUSy9vMGJOMkxIamgwQVNpcU83ZG16UitXWXNyOFVMMDl4Y1RHV0xsMktqSXdNYk4yNkZTWW1KdVVlTDVmTEVSMGRqZXZYcitQR2pSdUlpNHVyMUMvWDgvTHlNSC8rZkppWm1XSERoZzFDcUVRYkR4OCt4RC8rOFEvaHNaR1JFU3dzTE5DZ1FRUGs1T1FBQUg3Ly9YZnMyclVMRFJzMkZJNHJLQ2hBVGs0T3VuZnZMZ1JCNnNPMGFkTTBodEtDZzROeDRNQUJsZTBiTjI1RWNuSXkxcTlmWDZtNXlwNFhGUldsOU5xVnRudjNidUhuano3NlNPMTc4dWpSb3lwVnQwdEtTcW93VE5LMmJWczBidHk0MG1QWHQ3dDM3NnJkZnU3Y09SZ2JHOFBZMkZqak1hVVpHaHJDeGNVRlFFa0lWK0hZc1dOd2NIQkEzNzU5VmM1SlNrckMyYk5uY2ZQbVRSZ1pHV0hnd0lGbzBhS0YydkV2WHJ3SW9PVHpVbEhsdWJKY1hGencxbHR2VmVxY21pWVNpZkRsbDE5aStmTGxTRTFOTFRlSVYxWm9hQ2pXckZsVHFmblUzYytXTGwyS2VmUG1ZZFdxVmRpeVpRdWFOR21pdFA4Ly8va1A4dlB6OGE5Ly9VdHRDQThBdG03ZHFyWUtXa0JBQUVKRFE3RnIxeTQwYU5CQTdibEZSVVhJemMxRnYzNzloTStuV0N5R1NDVEM5OTkvajVjdlgyTEdqQmw0OGVJRlpzMmFWZTNuVzlhTUdUTVFIQnlNSFR0Mm9HdlhyakF3TU5CNi9PSERoMlBGaWhWWXQyNGQxcXhaQTVGSWhENTkrcUJQbno0NGR1d1lldlRvSWJ5bjhmSHg4UEx5Z3BHUkVRWU5HaVNNY2ViTUdXUmtaR2ljNCtPUFB3WlFFZ0FUaVVSS0liRHlKQ1FrWU9mT25mRHc4TUM3Nzc2THJLd3M3TjI3RjVNbVRZS0RnNFBhYys3ZnZ5OEVNeTB0TGRHM2IxK1ltcG9LK3k5ZXZBaVJTSVF4WThhb1BUODRPQmpXMXRibzFLbFRoZXZ6OHZMUzZubVVwU21JZC9Ub1VmajQrS2hzRjR2RjBOZlhGLzR6TURDQW9hRWhEQTBOWVdSa0JFTkRRemc1T2NIVjFSVVNpYVRDK1FNQ0FyQm56eDZzWExrU0hUcDBxTkp6SUNJaUlpSWlxbTF2ZkJDUGlJaHFsbGhISCsxdEI2Szk3VUNrNWo1SGFNSUZoTCs2aVB6aTdEcGZpMVFtUVVSaUlDSVNBMkZqMGd4ZG1veENSOXZCTUJDWC93czhJaUlpSWlKU0ZoY1hoeDkrK0FFalJveEErL2J0c1hmdlhxeGF0VW9wSEhmdTNEazhmdndZSzFldVJHcHFLdno4L0xCczJUTG82ZWtKeDVpYm0yczk1NDRkTy9EZ3dRT3RRbmdBTUhueVpLU25wMWZ1aVpWaWJHeU1mLzNyWDVnM2J4NjJiZHVHaFFzWFZub01MeTh2dUxtNVFTelcvRTltcGRzb25qOS9IcHMyYmFyU2VtdFNnd1lOTkZhZnNyS3lVcnU5cWxYR3lwNW5ZMk9Eano3NlNPbVltSmdZaElTRUtGVjVHak5takZLb1JNSGYzNzlLUWJ6SXlNZ0tLMzB0Vzdic2pRemlMVjY4dU56OTJyWnBiZGFzbVJDR1ZGd2Z4Y1hGa0VxbE9IVG9FTUxDd3ZEWlo1K2hXYk5taUlpSWdJK1BEMEpDUXVEbzZJajU4K2RqMEtCQk1EWTJWanQyYm00dUxseTRBQUE0ZGVxVXRrOU44T21ubnlvRjhXN2N1S0d4N2FlaTJsdDVMV1I3OXF6NGo3VDkvZjJ4WWNNR3RmdFdyVnFsc20zQmdnVVlPWEprdVdONmUzdHIvSXdwbEhlZk1EVTF4YXBWcS9EdHQ5K3F0Rms5YytZTWJ0KytqZG16WjZOUG56NGF4ejk0OEtEUzQ1TW5UMkxYcmwxSzIwNmNPS0gyM01EQVFLeGJ0MDVwbTU2ZUh2NzFyMzloM2JwMThQYjJocm01T1R3OFBBQ1VCSEU3ZHV3b0hQdnV1KzlpMXF4WlNoVVhTMWZCakkyTkZjTE1tblRwMGdVNk9qcUlqSXdzOTk1YmVsN0ZlZSsvL3o0T0h6Nk0zMy8vWGFqME9uZnVYTnk1Y3dlM2J0MUNxMWF0SUpQSnNIcjFhaFFYRitQYmI3OFZ3cWtBY09IQ0JjVEZ4V21jVXhIRWswZ2tXbGNVTFN3c3hOcTFhMkZwYVltbFM1ZENKQ3I1bzlLYk4yOGlKaVlHbXpkdlZ2cGV2WExsQ3M2ZE80ZUhEeC9DMHRJU00yZk94S2hSbzRUUDNxKy8vZ3FncENLbW5aMGR3c1BERVI0ZURxRGtNOTZtVFJ2RXg4Y2pLaW9LTGk0dWFqK1BqUnMzVnJtR0toT3MzNzkvUDQ0ZE8xYmhjVDQrUHREVjFZV2VuaDUwZFhXRjV3NlVCQ2ZmZWVjZHpKNDlXNnM1RlFvTEM0V0Fabmg0T0hKeWN1RGs1RlNwTVlpSWlJaUlpT29TZzNoRVJLUlJRNU9tR05McVV3eG9NUU1QVTM3RG5aZm5FWmRSOFYvZDE0YVUzRGo4R3IwRmx4N3ZRdnZHQTlHbHlTalltVG5YeTFxSWlJaUlpTjRrOGZIeCtQTExMK0hnNElCNTgrWWhKeWNIdTNidHdxRkRoN0IyN1ZxSVJDSzhlUEVDdnI2K0dEbHlKUHIwNllQSGp4OWo3OTY5T0hIaUJKWXRXMWJwT2UvZnZ3OWZYMStNR3pjT0xWdTIxT29jVTFOVERCOCtITDE3OThhQ0JRdFFVRkJRNlhtZG5Kend6anZ2NE5TcFV4Z3dZSUJLY0VPYk5XZ0tnaFFXRmxhcXlsNU5LUnVVT1hEZ2dGRGhUbEZ4YXVmT25kaS9mNy9hODR1TGkydDFmUTBiTnNUNzc3K3Z0TTNiMnhzaElTRnFLM2hkdkhnUjI3ZHZ4K0hEaDJGbVpsYmxlZnYyN1l0Ly92T2Y1UjVqYUdoWTVmSHIwN1p0MjVRZUZ4WVdZdVhLbFRBeE1jSHExYXUxSGtmZDlhcW5wNGZseTVkajNMaHgyTDU5T3o3NTVCUFkyOXNqSVNFQlBYdjJ4UHIxNjdYNjNQajQrQ0F2THc5cjE2NFZRbHJWc1diTkdvMUJ2TkxIYUZLNitscGdZQ0NBa2txWGlzZWxyN1dGQ3hlV0cvZ0NJQVQyTm0zYWhQUG56d3ZiUC96d1F3REF5cFVyQVpSVVBpc2JvQ3VyYk1VMVRXMkM1OCtmcjNiN3JsMjdWSUoxa3laTjB0anl0Q2JvNk9oZzZkS2xhTk9tRFVhTkdvVVhMMTZvUFM0akl3T0ZoWVVheC9ueHh4OXg3NTUyM1JhQ2c0UEwzYTk0ajVPVGs1R1dsZ1lBY0hkM2gxd3VoNldsSmFLaW9vUmpseTlmRGpNek0ySGJzR0hESUpGSUlCYUxoVzBOR3paVXF0bzVlUEJnakI0OUdwOTk5aGtBNE02ZE84SjlWWEdPcHZ2c29FR0Q0T2pvaUp5Y0hIejk5ZGQ0OGVJRk5tL2VMSVRYOWZUME1IWHFWR3pldkJtN2QrL0czTGx6aFhNM2JOaUE1czJiWStIQ2hSZzRjQ0FNREF3UUZCUUVOemMzV0ZwYTR2dnZ2eGVPemNuSlVYbzhkdXhZdEduVFJnakZSa2RISXpvNldtVjlIaDRlNVlZNWE0cTZzTFZDY1hHeFZsWHZTZ2Z2VHA4K2pTZFBubURObWpXUVNxVzRlZk1tV3JSb0lZVEJGZGRCNmZkZW9YWHIxa3BCUUNJaUlpSWlvcnJDSUI0UkVWVklyS01QMThZRDROcDRBTkx5NGhINjhoZUV2N3FJdk9Lc09sOUxzYlFRb1FtL0lEVGhGOWlidTZDTHd5aTROaDRBUFYzdDI1Y1FFUkVSRWYyZFBIejRFUHI2K3ZqbW0yK2dvNk1EYzNOekxGcTBDRmV2WG9WRUlvR09qZzdzN095d2R1MWF0RzNiRmxLcEZNMmJOOGVNR1RPUW1KZ29WQUtxekMrMDkrL2ZEejA5UFV5Wk1rWHJjL2J1M1Z1VnA2ZGk4dVRKOFBYMXhiNTkreXBkclM0cEtVa2xTR0JuWndleFdJeVltQmpZMnRyV3lCcUJrbGE4MnJ5bVBYcjBFTnFLVHA4K0hXUEhqbFZwTFR4bHloUU1IRGhRN2ZsWHJseFIyMmE0SnVYbDVlSFpzMmRvMDZZTmdKS2dqS0tGYWxuRnhjWEl6YzJ0TUhSVkViRllYRzdvNDAzbTdLejhSMmM3ZCs1RWJtNHU1czZkcTdKUFc1ckNYd0NFVUV0d2NMRGFNRlRaeW5ESnljbjQ2YWVmMEs1ZE96UnYzcnpTbFJYVlZXL2N1WE9ueHVOWHJseUp4TVJFcGRCVWVjcFdlRnUzYmgxYXRXcUZkOTU1QjBCSmFFcEhSd2V4c2JGSzFkSGk0dUxRckZrekFQOEw0cjM5OXR0d2RYVkZYRndjZnZycEo4eVpNd2NOR2pRUXFxTlZwZkxtZSsrOXAvVDQyTEZqYU5HaUJicDE2Nlp5N08zYnR4RVRFNk55VG1YYmNtcDZqeFJCSm5WMGRYVXhkdXhZbGUyelpzMVNxaUszYWRNbTRWNWJ0aDN0NTU5L0xsUTBsTWxrV0xCZ0FYcjA2S0h5ZkVxN2Rlc1c5dTNiaDdsejU2cDluajQrUGlwVjM0NGNPYUp4UEUwcUNqT0doWVhCMjl0YmFadW1xbkN1cnE1d2RIU0VuNThmd3NMQ1lHRmhnYSsrK2dyWjJkbkl5Y2xSQ3FDZE9YTUd2WHYzRmg2dlc3Y083dTd1U3VQdDJMRURuVHAxd3BkZmZna0FHRGx5cEVybDBRa1RKZ0FvQ2VmOThzc3Y2TjI3TjFhc1dLR3l0akZqeGloVjRGTTRmUGd3RGg4K3JQSDVhL0w0OFdNNE9EaG9iTWRlM3IzR3g4ZEhiUXRib0NRc3VXalJJcnozM250Q0tMVkRodzY0ZnYwNm9xT2prWldWaGV6c2JFUkhSNnUwUTFmWEh0M1gxN2RlVzhZVEVSRVJFZEhmRjRONFJFUlVLZGJHamhqY2FnNEd0SmlPaHlraHVQUHlQSjVtaE5YTFdoSmVSOFAzZFRUOFkzYWdvOTBRZEhFWWhZWW1UZXRsTFVSRVJFUkVmMWFEQnc5R3IxNjlzSGJ0V3R5OGVWTnBYOW5RaERvK1BqNTQ3NzMzaEJaOUZYbjI3Qm51M3IyTC92Mzd3OUxTc2twcnJnNExDd3YwN3QwYmdZR0JlUHo0c2RZVitRQmc3ZHExS3R0Mjc5NHRWT0laTjI2YzBqNUZWYTFuejU2aGVmUG1rRXFsR2x0NWxyWjY5V3FFaFlWaDdkcTFhTisrZmJuSGxnMjBXVmhZcUFTWnpNM05OYlpnclV3NzRhcmFzV01IcmwrL2prT0hEc0hZMkJndlg3N1UyQ3EzTWtwWElpdnI1Y3VYR3ZlLzlkWmJGYjZ1YjRvN2QrN2c5T25UTURVMWhWd3VoNysvZjRYbk5HM2FGSzFidDFiWlBtM2FOUFRyMTA5bCsvVHAwekZyMWl5aHRXZlpmV1Z0MmJJRlJVVkZtRGR2SGpaczJJQ3dzTXI5bTRDNis0NGlBS2VPSWtSVTNqSHF4bGUwaEZVOGZ2WHFGWll0VzRhTWpBeDRlWGtoTVRFUjI3ZHZoNVdWRlZKVFUvSDU1NS9EMmRrWlgzenhCYnk4dk5Dc1dUUFkyTmlnZGV2V0NBME54VTgvL1FSUFQwL1kyOXNMYlhLMWFVMGJHQmlvRklZdGV5ODlkdXdZbkoyZDFkNWpYNzkralppWW1ITHZ2NWN1WGNKMzMzMVg3aHJVdlkvcXhNVEU0UG56NThKamRRSGZiNzc1UnFpME9YMzZkSTNYRlFEWTI5c3JQVzdkdWpWZXZYcUZGaTFhYUZ6RHBVdVhBSlJVdlN6dnRTMWJPYkl5NXMyYlYrRXhNMmZPRklKNlFVRkI4UEx5d3BZdFc1UStXOWV1WGNQWFgzOHRYS01EQmd4QWVIZzRHalJvQUFzTEMxaGFXc0xjM0J5V2xwWXdNek9EbnA0ZXZ2amlDeHc5ZWxRSUdicTZ1aXJOSzVGSWtKR1JBVHM3TzJHYm5wNGVMQ3dzMUs3enhJa1RLQ2dvd0h2dnZhZTJmYTVVS2xWYkFiSjM3OTVLZ2NEeVhMMTZWYmptZCsvZWpVZVBIdUgwNmRQUTBkRlJPVlpURmQxMTY5YWhTNWN1R0RSb2tOcjk5dmIyU0VsSndldlhyMkZqWXdNQWFOV3FGWXlNak9EcjY0dlhyMS9EM3Q0ZS8vNzN2NFZ6VHAwNmhWOSsrVVVJcTVmMnBsWkVKU0lpSWlLaU54K0RlRVJFVkNXNk9ucG8xN2dmMmpYdWgvUzhsd2hOdUlEd1YvN0lMY3FvK09RYVZpREp3YzM0bjNFei9tYzBhOUFSWFJ4R283Vk5MK2pxOEd1T2lJaUlpQWdBakl5TXNHalJJbzN0WGovODhFTU1HVEpFcGNXb1lsOWxYTHQyRFFEZzZlbForWVhXRUU5UFR3UUdCaUlrSktSU1Fiek5temNMVmQwVWJ0MjZoWTBiTjhMSXlFaW9RS1RnNnVvS3NWZ3N0REljT1hJa0ZpeFlVT0U4VVZGUnlNL1B4NU1uVDZvVUdKUEw1YmgzNzU3UVFyUjBSYXI2TUduU0pGeThlQkUvLy93enBrNmRpdGpZMkFyYmxXcFREYkM4NS9UdzRVT2g5V2haSTBlTy9Fc0U4WktTa3VEbDVRVzVYSTZjbkJ4czNMaFJxL1BHamgyck5vaFhFODZlUFl2ZmYvOGRZOGVPUmF0V3JiQisvZnBhbWFjMjJOblo0Y0dEQjVnN2R5NGFOV3FFclZ1M0NrR3ZoZzBiWXR1MmJWaTllalZtelpxRkw3NzRRZ2dEVlNRM054ZnA2ZWxDK1BTenp6N0QxS2xUMGExYk54UVhGOFBaMlJtSERoMnF0ZWVWbHBhR3hvMGJDd0dsaXhjdkNoWGpoZzRkaXU3ZHV3dHJPM3YyTExadTNRb2ZIeCtZbXBvaUx5OFBhV2xwUXV2ZWdJQUFwWXBsNm9KNFpTdURObWpRUU92Z3JZZUhCL2J0MjRlVWxCU05yKyt0VzdmUW9rV0xDZ09PVmEwT1dSV0txbjVsdzEyS1NuZUtJSjZWbFJWV3JseFpibXYxbFN0WG9sMjdkcmg4K1RLQWtxcWxuVHQzQmxCeWJ3OEtDb0pjTG9lVGsxT0Y2eW91THNiMTY5ZlJ2MzkvamQ5MVVxbFViVVc4cGsyYm9uLy8vaFhPQVpRODd3WU5Ha0F1bCtQeDQ4ZG8yclNwMmhBZW9QNmFBVXFDZUk2T2pocjNBOENOR3pjZ0VvblF2SGx6WWR2SEgzK005UFIwTEZ5NEVQUG56MWU2MWhUWGJVMEV2NG1JaUlpSWlHb0tFd3BFUkZSdFZzWU9HTlJ5TmdhMG1JNll0RnNJUy9ERG85UWJrTXVyMTJxb0t1SXk3aUl1NHk1TTlDM2haajhjN2c0allHbFljKzJqaUlpSWlJanFTbjd4YXlSbVA4YnJ3bFFVU0hKUUxDMUFTMnNQMkpwcEh5d3JyYUpRZzRtSmlVcjFvcXFJakl3RUFMUnIxNjdhWTFXVlltN0ZXcW9qSlNVRnhjWEYrT2FiYjFSZXd5Wk5tbUQ3OXUzQ1BHM2J0dFZxek8rKyt3NnhzYkVhcTBpVjU0OC8vb0Mvdno4eU16Tng5dXhaREJreUJGMjZkTkVZd25qeTVBbHUzYnFsTVRSUlhodkI4dmFWNXVEZ2dNR0RCK1BVcVZQbzFxMGJNak16VlFLTkNvcmdpcnJLVGVvbzJoVnFTOXMxLzltbHA2ZGp5WklsZVAzNk5RRHRxbGNDNVQvL1E0Y09hUXlFN2Q2OVc2dldyOWV1WFVPelpzMHdidHc0cEtTa2FMV20wclFOdDlXMDR1SmliTjI2RmIvODhndUdEQm1DQlFzV1FGOWZYK2tZVzF0YmJOcTBDVjkvL1RWV3JseUp6ei8vSEVPSERsVTY1dlhyMXdnUEQxZXFUaFlTRW9JTkd6WUk3OUhEaHcrUmxaVUZBSGorL0RrKytlUVQ3Tml4bzl3cWNKVnAvVjFXZW5vNkdqWnNLRlFNN04rL1A2eXNyQ0NWU2lHVHlXQnViaTZzUnhFUXk4N09obFFxQlZCU05UTTdPeHNXRmhhWU8zY3U1czZkaTU5Ly9obmJ0MjlYTzEvWmE2eDBFRmhQVHc5ejVzelJ1TllCQXdaZzM3NTl1SGp4SXFaT25hcXkvL0hqeDNqKy9EbG16SmloY1l3bVRackF6YzBOQU1wZHB6b1hMbHlBdnI0KzNOemM0T0Rnb1BWNTJkblpBS0RTRGx2eEdwYStsbzRkTzZheGhTMVEwcHE0YytmTzZOdTNMeTVkdXFRU3NOWFIwVUdmUG4yMENyUHI2ZWxoOSs3ZGVQWHFGVmF0V29VNWMrWW9QUys1WEE2NVhLNFN4RE14TVVGb2FDZ21USmlnVll2dkhqMTZvSFBuempoOStqUmV2MzZOTGwyNmxIdDhWRlNVMnUwWkdSbHE5eW0rTDZLaW91RGc0QUFURXhOaG41MmRIUTRlUEFocmEydVZ6eU1SRVJFUkVkR2ZFWU40UkVSVVkzUkVZcmcwOUlSTFEwL2tGS1hqWHVJbGhDWDhpdFRjNXhXZlhNTnlpekx4Vzl3eC9CWjNISzJzUGRDbHlXaTBzdmFBU0tUK2wwOUVSRVJFUlBWTkpwY2lMaU1jRDVLRDhUanRGcklLa2xXT0NZemRoODg4RDhMS1NQc0FnY0xKa3lleGE5Y3VqZnQ5Zkh5VUtpRlZWWHg4UEF3TkRlc3RjQU1BMXRiV01ESXl3c3VYTDZzOTFxQkJnNUNmbjQrRWhBUWtKQ1NvUFVaZlh4K0RCdy9XT2t6VHZIbHpwWW8vRlpISlpMaHk1UXFBa25DaGk0dUxFRTc3NG9zdnlqM1gwZEVSZmZ2MlZkaytidHc0SVp4VGxvK1BEN0t5c3ZEUlJ4OXAzRmZXMUtsVGNlblNKWGg1ZVFIUUhNVFVWRm1LL2ljbEpRWExsaTFEUWtJQ0hCMGRFUjhmWHlQakxsaXdBQ05IamxUWlBuandZQ3hidGt4dHBhcXlvYXNSSTBiQTJka1pTNWN1MWZoNUtFL1pRR0ZCUVlIUWlsU1RuSndjQU9XM0tsWlE5L3k4dkx5UW41K1AwYU5IbzFXclZ0aTBhVk81TFg3OS9QeHcvUGh4OU9uVFI5aVdsNWNIQUZpNGNDRk1URXl3Y09GQ0FOb0hTaXVpS1NpcmpiUzBOS1UyNE03T3puQjJka1prWktTd3pyS21UWnVtc2szYnNLZTZOcUFLSXBFSWQrN2MwYmkvVWFORzhQVDB4Smt6WnpCKy9IZ1lHUmtwN1Q5OStqVEVZakdHREJtaWNZd1JJMFpneElnUkFJQk9uVHBoL3Z6NUdvK1ZTcVU0Zi80ODR1UGpZV1ZsSmJ6T2xhM2ttSmFXQnBGSWhBWU5HaWh0VjdUb1ZWZHh6cy9QVDJWYjZTQ1prWkVSMXE5Zmo2S2lJaFFWRlFFb2VmMk1qWTFWV3NtK2Z2MGFjWEZ4YXRkbVpHUUVVMU5UUkVaR1l0V3FWZGl5Wll2UXpyeHN4VDZGa1NOSHd0dmJHMlBIamkzdmFhdmw2T2lJMGFOSHEyd3ZmUTMvNHgvL1VIdnVsU3RYaE8reTBoVFhYbXhzck5vUTk2aFJvOUN0V3plVjhDd1JFUkVSRWRHZkVZTjRSRVJVSzB6MXJlRFo5RjE0TnAySUYxbFJDSHZsaDhqRUlCUko4K3A0SlhMRXBOMUVUTnBOV0JnMmdydkRTTGpaRDRPcGZ2blZRSWlJaUlpSTZvcFVKc0hkUkg5Y2Uzb1VtUVdKdFRiUGd3Y1AwS3BWSzN6NTVaY3ErNlpQbjQ3Qmd3ZGp5cFFwYXZkVlJtWm1wa3BZb1Q2WW01c2pJeU9qVXVlb0N3OXMzcndaTzNmdXJQRGNnUU1IMWxnb3A3VFEwRkQ4NXovL1FXSml5YldoYUg4YkZ4ZFhwZXB2aXNDRHVzQ1NRbUJnSUxLeXN0UzJLbGEzRFNpcEpqWjQ4R0Q0K2ZuQnhzWkdZOUF3TFMwTkppWW10ZkphcWJObHk1WTZtYWVtakJvMUNzdVhMMGRLU2dwbXo1Nk5yS3dzZUh0NzEwaWx2NHlNREkyaHZyUzBOSzBDZjRwV2xsOSsrU1VLQ3d1MW52dnMyYk5DMityU3NyT3p0VzZyck0xeGI3LzlOb0tDZ3ZESEgzL2c5dTNiQUVxcVFrNlpNZ1ZkdTNhRlRDWlRHK1lKREF4RWFHZ29MQ3dzb0t1cksxUnJDdzhQeCtuVHAzSHo1azBBSlJVYXAweVpnZ2NQSGdCUUg4QXFqNmIzOGZ6NTgrVUdEZFdkcDJpbG5aNmVEaXNySzZYM3IzU1ZzMisvL1JhdFdyVUNVQklPMjdObkR3NGRPaVNFdGM2ZE80ZURCdzlxdFg2UlNGUmhHOUR5Z25oQVNRandrMDgrd2RHalJ6Rno1a3hoZTB4TURBSURBekZ5NU1nS0s3Z3FPRGs1YVd6aGV1Zk9IZno0NDQ5SVNFakErUEhqTVczYU5KV0FtN2FlUG4yS1JvMGFxZHkzRkVFOEF3T0RTbys1ZCs5ZWVIdDdJeUFnUUNtUUtKZkxFUklTZ2g0OWVnamh0c0RBUUFRR0Jtb2NxMUdqUmxpeVpBbFdybHlKRFJzMllQWHExUUQrRjhRcmU4M1BuRGtUdlhyMVFrSkNBZ29MQzZHcnExdmhQVmtrRXNIS3lncnQyN2RYK3pxb0MvdU5HemV1M0RGLy92bG5wZXQrN2RxMVF1aTF0SGJ0MnFGaHc0WklTa3BTMnA2Ym13c0FLdHN0TFMycjlKNFFFUkVSRVJIVkJBYnhpSWlvbG9uUXhLSXRtbGkweGRCV2MvRWdPUmhoci96d0xPT3Urc1BsQUtyZWthVmNXUVhKdUJ5N0QxZWVIRVJybTU3bzBtUTBtamZvVkhzVEVoRVJFUkZWSU9GMU5Id2VyRk5iUlZwUDF3Q05UVnZBeXNnQmhucW1NQktib3JWTnJ5cFZ3d05LMmlYMjdObFRZNGpDMU5SVTdiNGpSNDRvdFltclNIRnhjWlhERGpWSlYxZFhDQ0ZvYThXS0ZTcnRJKzN0N1hIKy9IbE1uRGdSbzBlUFZncU95T1Z5eko0OUc0YUdoclVXTEh2Ky9EbUtpb3F3ZlBseWVIbDVvV0hEaGdCSzJqT3FxMHgxNWNvVkhEcDBDRnUzYmhXQ051cDgvdm5uYU5Tb0VaWXVYVnJwTlgzKytlZHdkM2ZIZSsrOXA3Ujk5T2pSOFBQemc0dUxpOFp6bnoxN0JsTlRVOXk5ZXhjZE8zYXNjSzdFeEVRRUJ3ZFhlbzBLdnI2K1ZUNjNQZ3daTWdTcHFhbVlPWE1tSms2Y2lEMTc5Z0FvdndwWmFlVUZaMnVpTmExQzY5YXR0VDRXQUc3Y3VBR2c1RE5UdW5Ka3c0WU5jZXJVS2JYbkhEdDJERC8vL0RONjllcUZmLzd6bjFyTkk1UEpzSEhqUmxoYVdzTE96ZzR4TVRIQ2F3aVVWTzBxWFcwdE5UVVYvL2QvLzRmUTBGQU1IVG9VczJmUFZob3ZJQ0FBVVZGUjZOT25ENjVldllvSkV5YkF4c1lHK2ZuNUVJbEVTZ0dxMG1HNURSczJZTU9HRFNycksvdVp5Y25KZ2Erdkw5cTNiNC8yN2R1ckhILzc5bTNFeE1Tb25BZEF1QmVrcGFVaElpSUNWNjllRmZhTkh6OGV2WHIxQWxEU2hsVFJTbGRSaWRMTXpFd0k2MmtUV0pMSlpBQks3cXQzNzk3RjRzV0wxUjZuVFZVOUp5Y25qQm8xQ2lkUG5vU0hod2M2ZE9pQXdzSkNyRisvSG1abVptcXI5VlhXbWpWckVCSVNnazZkT21IbHlwVkMyOTZxS0M0dVJuUjBOTHAyN2FxeVQ5SHFWOTFyV05rMnFqS1pERmV2WHNXeFk4Y1FGeGVIeno3N1RLZzgxNmRQSDVYcWRXV3JIWGJ2M2gyalI0K0dyNjh2enB3NWczZmVlYWZjaW4ydFc3ZUdpNHNMaGd3WmdrbVRKaWw5dDVVMmVQQmdUSmd3b2R5V3czbDVlU3JmTitibTVrci9uMkwrL1BubzNiczNKazJhcEhSTVdacSt0OVMxTXRhMGIrWEtsVW9WTFltSWlJaUlpT3BTL2YrcktCRVIvVzNvNlJxaW85MFFkTFFiZ3ZUOGx3aFB1SWp3VnhlUlhaajZ2NFBLWnVKcUlaZ25rMHZ4SURrWUQ1S0RZV1hrZ000T3c5SEo3bTJZNk5kLzFRNGlJaUlpK3J1UTQ3ZTRuM0Q1STJrazBnQUFJQUJKUkVGVXlUN0k1VEpocTdHK0pUcmFEa0xiUm4zaFlONGFJbEhWMnhXV2xwS1NndFRVVkZoYVdtcXNlcFdUazZOeG42SjFualpWaW95TWpJUndRbjNLejg4dk40aW1UdVBHamRXR0VYVjFkZEd2WHo5Y3VIQUJreVpOZ3BtWkdZQ1NrRmRjWEJ6V3JWdFhJMnRXeDhQREE0TUdEWUtwcWFuUTloVUF4R0l4SEJ3YzhONTc3MkhLbENrWU0yWU1BQWpWQ0IwY0hKU3FZcFYxNzk2OUNpdGJsWGV1dXRiRDE2OWZCd0RjdkhrVEtTa3BLc2NVRmhZaUtpb0tVcWtVaXhjdlJrQkFBS3l0cmRHbFN4ZU5MUWZEd3NJUUZoWldwWFVDMnJmYi9EUFp2SG16U3RDdHF1K1ZncWVuSjBhTkdvVXVYYm9JMnpadDJvVDI3ZHNqTFMwTjNicDFROU9tVFZYT1c3MTZOV3h0YmFzMU53QWhuRnRjWEt6MFhvdEVJaUVrVnRyRGh3OXg5dXhaMk5uWllmSGl4VUlZdUtpb0NGZXVYQ20zZGVrUFAveUFObTNhNE1LRkMrVlcwUXNKQ2NIR2pSdGhaR1NFZGV2V3dkM2RYZVdZeVpNbjQ3UFBQc09EQncrVWdtNVpXVmt3TnplSFNDUkN6NTQ5bGRwcFRwOCtIZE9uVDBldlhyM3cvUGx6ckZtelJ0ajM4Y2NmSzQzLzZORWorUHI2b2wrL2ZtcmJmYjUrL1JveE1URXE1NVZXdHByZGlCRWpWRnErVmtkTVRBeGlZbUlBbElTa1hyOStEYUNrdmFzaURQamJiNzlwSFJZRlNpcXloWVdGNGV1dnY4YjY5ZXR4Nk5BaHhNWEZZZVhLbFVwdGRzc3FLaXBDVkZSVWhlT0hoSVNnZmZ2Mm1EcDFLckt5c25EM3J2by9CbFVYQnM3TnpVVmtaQ1FlUEhpQWp6LytHRGR1M0VCK2ZyN2FJSjZpS3FTNis1ZTZLb01mZnZpaHlyYnM3R3o0Ky92anpKa3pTRXhNaEtPakk3NzQ0Z3VsVnRIVzF0WndkWFhWL0lUL2ErYk1tYmg1OHlZdVhyeUkwYU5IQ3kxdk5kMWZwVklwZ09xM1dNN0t5bEw3T1M0dE5qWldiZGhVV3hzM2JsVFpkdUhDQlFRRkJhbnNxMDd3a29pSWlJaUlxTG9ZeENNaW9ucGhaZVNBQVMybW83L1RSNGhOdjRPd2hGL3hNQ1VFTW5tWmloVzFYS3d1UGY4bExqM2VqY3V4KytCaTB4UHU5c1BoWk5WRjZTLzBpWWlJaUlocWtsd3V3NFhvVGJqejhuL3QyQXpGcHVqYi9BTzRPNHlDbm03TnQxTlRCQ2NPSGp5b3NRVmhRRUJBdWFHbDBhTkg0N1BQUHF0d0xoc2JHOFRIeDBNaWtkUmJaYnppNG1Ka1ptWnFiSStxcmF5c0xLU25wNk41OCthWU1tVUtBZ01EOGVPUFAyTHAwcVdJam83Rzd0MjcwYjkvZjdVQm5wcGliMit2Y1Y5S1NnclMwdExVQnU1ZXZueXBGRVFVaVVSbzBxUkpyYXdSS0FseW5qMTdGdTd1N3JoLy96NE9IejZNUllzV1ljeVlNVUpJME0vUEQ0V0ZoZkR3OE1DdFc3Y0FBTzd1N25CM2QwZE9UbzdhY1FjT0hJaFBQLzFVNjNWTW1EQ2grayttbnFtck5wZWVubDdsOFhKemM0VnFWNHF3clVRaXdZVUxGMkJnWUlBUkkwWW83U3R0NXN5WnNMYTJydkxjQ29wck5EYzNWMk1vU0NFbkp3Zi8vdmUvSVJhTHNXYk5HcVdLbkFFQkFmamhoeCtRbHBhbXRwVTJBTFJ0MjdiYzhlVnlPUTRlUElpalI0K2llL2Z1V0xwMHFjcG55TmZYRngwN2RzUmJiNzJsZG94WHIxNmhjZVBHQUVvcXpwV3RHbXB0YlExSFIwYzBhZElFdnI2K1FpVzZzcUtqb3dGQTR6eVZKWkZJVUZSVXBCVEVVOWR5dTJ4MU5VMXUzcnlKdFd2WENpRTBHeHNiNGZ2RTN0NWVlQTBxZTQwWUdSbGh6Wm8xV0xCZ0FUNzk5RlBJWkRLOC8vNzdGVll4eThqSTBGaU5yNnlJaUlnS2p3MElDRUJtWmlidTM3OFBBTGgwNlJMT25Uc0h1Vnd1dENnK2NlSUVEQXdNaEFxRHBTbUNlT3JlMy9MdTNhVk5talFKRW9rRW5UcDF3cHc1YzlDelo4OHEvNXVVa1pFUjFxNWRDMXRiVytqbzZBanJVMVRzOC9mM1Z6cGVFWnAvL3Z5NXlyN1NuajE3cHJLL2YvLytRcVc5eE1URWNyOWZpb3FLSUpGSXFoVVFWUmVhVkxTZjFxYTZLaEVSRVJFUlVWMWhFSStJaU9xVlNLU0RsdFpkMGRLNksvS0tzeENSR0lpd2hGK1JsUE9rVHRjaGswc1JsUnlNcU9SZ1dCZzJSbWY3WVhDekh3WXpnNFoxdWc0aUlpSWkrdXU3OUhpM1VnaXZwWFZYakc3ekJjd01xaDkyMGFSRml4WXFJYnZZMkZpc1hyMGF4c2JHZVByMEtjYU9IWXU1YytlcW5DdVZTakYwNk5CeXE2dVY1dVRraEdmUG5pRXVMZzR0Vzdhc2tmVlhWbXhzTE9SeXVWYnp4OFRFNEk4Ly9nQUFIRDkrSEZLcEZNbkp5VWhLU2tKK2ZqNmFOR21DL2Z2M3c4N09EaDk5OUJGMjdkb0ZFeE1UWEw1OEdUWTJObHEzekN3dEx5OFBhV2xwMWE1eXBnanhxS3YrTTMvK2ZLWEhlbnA2K09XWFg2bzFYM2tPSGp5SW5Kd2N6SjQ5RzcvODhndk9ueitQeVpNbkMyR1U3T3hzSERod0FDMWJ0a1NuVHAyRUlKN0NnZ1VMNE9ucGlSa3paZ0FvQ1V2OStPT1BhTnEwS1F3TURKQ2ZuNC9Iang4TEZaWGtjam5DdzhOaFpHU2tGRnhidjM1OWpWUncrN01wM2M2eHNvS0RnL0g5OTkrcjNYZjY5R21jUG4yNjNQUFhyRm1EbmoxN1ZubCtBRUkxemRUVVZEUm8wQUJUcDA3RjNMbHo0ZW5wcVhTY1RDYkR2Ly85YnlRbEpXSEZpaFZ3Y25KUzJqOTgrSERjdUhFRCsvZnZSOU9tVFN1OUxybGNqdSsvL3g1K2ZuNzQ0SU1QOE1FSEg2Z05QWjA0Y1FLUmtaRll2bnk1Mm5GaVkyUFJyRmt6aElTRVlNMmFOZkR4OFZGN2p4U0pSSWlQajhlOGVmT3dlL2R1bGM5cVVGQVFEQTBOSzkzcVY1Tzh2RHdBSlpYclJDSVJkSFIwc0h6NWN1RjFEQXdNeE5HalI1VmFWeGNVRktnRXlUSXpNd0VBcTFhdHdyaHg0NUNUazROR2pSb3BQY2YwOUhUbzZKUlViYzNPenE3MFduTnljbUJxYW9xY25CeUlSQ0tZbXBwQ0twV1dXNTNOMnRwYXF4YktzMmJOUXYvKy9kVzI5RldRU0NTWVBuMjZFRUFWaVVTd3M3T0RtNXNiM056YzRPcnFpa3VYTGlFNk9ob1RKMDVVKy83bTVlVkJWMWRYYmVpOGRLdmk4b3diTnc3RGh3OVhDdTV0M2JvVmJtNXVWZnJjbFE1MWxtMmRxNjVkTWxCUzBmQzMzMzdUT09idDI3ZUYwSnRDdDI3ZFlHRmhnY0xDUWlRa0pLaDhsa3Q3OGVJRkFHaFZWWmVJaUlpSWlPaE54eUFlRVJIOWFSanJXYUNiNHpoMGN4eUxWOWt4Q0V2d1EwUmlJQW9rNmlzajFKYXNnaVFFUFRtQUswOFBvcFYxZDdnN2pFQkxhdy9vaUtyWHFvT0lpSWlJS0RJcENOZWZueEFlZXppT3hkQlc4K3EwSXJORUlzSHAwNmR4K1BCaHZQWFdXMWk3ZGkwbVRweW84ZmkwdERRQUtMZGRZR251N3U0SUNncENXRmhZcFlKNFc3WnNVVnBqMlcwQXRLcklCMEJvWmRxNWMrY0tqNzE4K1RKT25Ub0ZBSGp5NUFtYU5tMktEaDA2d05iV0ZvMGJONGFEZzROdzdNU0pFM0hqeGcyY1BYc1dCZ1lHV0x0MmJhWGIzd0lsRmFxZVBYdUdGU3RXb0YrL2ZwVStYK0hHalJzQWdKTW5UMkxKa2lWQ0tBYUF4bUJRYlFnUEQ4ZlpzMmN4Wk1nUU9EazVZZHk0Y2ZEMTljV2hRNGV3Yk5reUZCWVdZczJhTmNqTXpNVHExYXNSR1JtcE1rWldWcFp3clFFbExRZTNiZHVHRFJzMndOWFZGZnYzNzhldnYvNEtiMjl2R0JzYlF5cVY0dHR2djRXRGd3UCs4NS8vQUNnSkJpMWZ2aHllbnA1WXVYSmxuVHozdXVMajQ2UFZjZW9xblEwYk5nekRoZzBUSHN2bGNueisrZWRJU2tyQ2tTTkhOTjUvd3NMQ3NHVEpFcGlibTFkdDBhVW9xbVhGeDhmRHpzNE9TVWxKYXFzZ2J0dTJEWGZ1M01IVXFWUFZmalpFSWhHV0xsMktPWFBtWU4yNmRkaTBhWk5LV0s4OHAwK2ZocCtmSHhZdFdxVDBtcFNWa1pHQlJvMGFxZDJYbTV1THg0OGZheDIwMHVUT25UdUlpSWpBMEtGRGhhQlVkU2xlVXlNakk3UnIxdzRYTDE1VTJsKzJkWFZjWEJ5V0xGbUNKVXVXQ01GZ3VWeU95NWN2dzlEUUVGOTg4UVU4UFQzeDNudnZ3Y1BEUTJrc2RaWDJ0QkVmSDQ4alI0NElJY1NaTTJmaTRzV0wyTGx6Sjg2ZlA0OHBVNlpnd0lBQlFyVzEwc1Jpc2RadFI4M016Q284dG5uejVuQjFkWVc3dXpzNmRlcWsxRjQxT2pvYTI3WnRnNDJORGQ1Ly8zMjE1K2ZsNVdtc2RxaXVWZS8wNmROVnRpbXFWWloyL2ZwMXZINzl1dG9CV01YMW9GaGoyVUMrajQ4UGZ2enhSMnpldkZtcHZYSnBnd2NQeG9RSkV6Qm56aHkxK3lNakl5R1h5NVhDcFAzNjlWUDZYRjY0Y0FGQXllYzdJaUlDWThlT1JldldyZUhrNUZTdDcwQWlJaUlpSXFJL0l3YnhpSWpvVDBnRU96Tm4yTGs0WTBpck9YaVlFb0t3aEYveEpEME1nTHpPVmlHWHkvRW85UVllcGQ2QW1ZRTEzUDViSmMvUzhLOVhYWUdJaUlpSWFsOVNUaXpPUHZoZk5ScVBKdTlnbVBNOEFIVVR3aXNzTE1TbFM1ZHc4dVJKSkNRa1lNeVlNWmcxYTVaS204aUlpQWlFaG9iQ3dNQUFJcEZJcUlLamJadlhYcjE2WWV2V3JRZ0tDaW8zNEZlV3I2OXZoZHUwRGVKZHVYSUZ4c2JHNk5HalI0WEhUcGd3QVM0dUxsaTdkaTFXckZpaE1ZeVFtWm1KM2J0M0l5SWlRcWppOU8yMzMyTDI3TmxDbFRadHllVnlwZit0aW95TURBUUhCOFBEd3dQWHJsMURXbG9hRml4WVVPWHhxaW9wS1FsZVhsNnd0TFRFckZtekFKUzBaQnd4WWdRNmRPaUExTlJVZlBYVlY0aU9qc2JDaFF2UnBrMGJvUTJrb3ZwVllXRWhYcjkrRFJzYkd3QWxyL1hldlh0aGIyOHZ2Qjk5Ky9hRmo0OFBMbCsrakpFalIwSXNGbVBFaUJFNGN1UUlIajE2QkdkbloxaFpXV0g0OE9IdzlmVkZhR2lvVmtITU40VTJvVXFaVEZiaE1jWEZ4ZGl5WlFzaUlpS3diTm15Y2tQQXljbkpBUDRYM3FxT0ZpMWFRRTlQRC9mdTNSUENVWFoyZHNKK21VeUczYnQzdzlmWEZ3TUhEc1NISDM0bzdKUEw1U2dxS2xMNjcvMzMzOGNQUC95QXI3NzZDdHUyYmRNNmRIcjY5R2w0ZW5xV0c4Sjcvdnc1aW9xS2xFSzRwWVdFaEVBaWthQkxseTU0K3ZTcFZ2T1dsWmFXaG8wYk4wSmZYMTlqaTkycXlNaklBRkFTUWl0TklwR2dvS0JBcUpqMzlPbFQ2T2pvb0tDZ0FPYm01dGl4WXdlNmR1MEtzVmdNa1VpRTJiTm5vMG1USm5CeWNzTDU4K2VSa1pFaEJBK05qWTNSdW5WcmZQbmxsMXBmR3pLWkRILzg4UWZPblR1SG16ZHZBZ0Q2OU9tRE9YUG13TWJHQm1QSGpzVlBQLzJFRXlkT1lPUEdqZGkxYXhjR0RCaUFmdjM2b1czYnRyVVdWdGNVMkwxNzl5N1dyRmtEdVZ5TzVjdVhxN1FlQmtxdXkram9hSTF0ZVN1cWVLcDRUaktaVENsRUxaUEprSkdSSWJUOUJVb0NjOXFHY1V1TGlZa0JBTFZoMnVUa1pQejAwMCt3czdPRGk0dExwY2RXdUhyMUtuUjFkZUhtNWlac1c3RmlCWUNTb09LaFE0Zmc2K3NyVlAwN2MrWU1MbCsrREJjWEY0d2ZQeDdMbGkycjh0eEVSRVJFUkVSL1JnemlFUkhSbjVwWXh3Q3VqUWZBdGZFQVpCWWs0dTRyZjRRbCtDR3JJS2xPMTVGZG1JYmdwMGNRL1BRb1dsaDNnYnY5Y0xqWWVFSkh4SzlTSWlJaUlxcFlvU1FQUDkxYkJZbXNFQURRMU5JVmJ6dC9pcm9JNFlXSGh5TWdJQURYcjE5SFRrNE8zTjNkc1dMRkNyUnExVXJ0OFVWRlJUaDY5S2dRRWpNMU5jVzc3NzZMVHAwNmFUV2ZpWWtKUm93WWdkT25UK1Bldlh2bzBLR0RWdWVWcmRSVFZXRmhZWGp5NUFuZWZmZGRyYXJWV1Z0Ykt3VWV5c3JJeU1DWk0yZHc1c3daNU9YbDRlMjMzOGI4K2ZQaDcrK1B2WHYzWXRHaVJYQjJkc2FBQVFQZzRlR2hWYnZaelpzM0l5VWxSYXZLVGprNU9VSmdCb0JRSldybnpwMG9MaTdHSjU5OGdzek1USGg1ZVdINjlPbG8yTEFoZ0pLV2w0cnFUaktaREJLSkJFVkZSZWpidDY4UUtvbVBqeSszcXBjMkZiOThmWDJGK1V0WGsvckhQLzZCZ0lBQXpKNDlHL241K1ZpOGVER0dEQmtDNEgvQnJwMDdkOExGeFFYaDRlR1F5K1ZvMGFLRjhQcms1T1JnOWVyVlFwdkt0bTNid3RyYUdsZXVYTUhJa1NNQkFFT0hEc1hSbzBkeDRjSUZPRHM3QXdDbVRadUdTNWN1WWZ2MjdkaTFhMWVkVnB1c2E0V0ZoU2dvS0lDeHNURjBkWFZ4OWVwVkFGQUoxd0lsRlFlRGc0Tng2dFFwdkhyMUNqTm16TURBZ1FPRi9ZOGZQNGFKaVFtTWpJeWdyNitQek14TS9QcnJyekEwTkt5UlZyOEdCZ1p3ZDNmSDFhdFgwYkJoUTRoRUlqUnQybFRZdjNqeFlrUkVSQUFvK1F4UG1EQUJ4Y1hGS0NvcUVpcGtxcE9Ra0lEdnZ2c09YMy85dGZCZXYzejVFZ1lHQm5qeTVJbEtWVFZGaStOTGx5NmhRWU1HS3RkSFptWW12TDI5aFdCUlVsSVNYcng0Z2V2WHJ3TW9xVFQzODg4L28zWHIxckMzdHhlQ2VDOWZ2bFM2MzZTbHBRa3RUNU9TbFAvOUlpa3BDVjkrK1NWU1UxUHgyV2VmS2JVa3JZcEhqeDRoSXlNRFlyRVlwMDZkZ2tna1F2UG16YkZnd1FJOGYvNGNCUVVGS3EvaG9rV0xWTVk1ZCs2Y1VGR3hUNTgrQUVwZTN6MTc5cUJkdTNibzJMRWpBS0JWcTFaSzFVclQwdElnbFVwaFpHU0VuSndjUkVWRkNhMWFJeUlpRUJ3Y2pPRGdZS1NucDBNa0VxRlhyMTZZTW1XSzBuZVF2cjQrcGsyYmhsR2pSdUhVcVZNNGYvNjhjTisxc3JLQ3A2Y241cytmcjdGdGJVSkNBaXdzTEdCb2FJalkyRmhoek1vcUtpckM4ZVBIY2Z6NGNZakZZcXhjdVJLdXJxNEFnTysvL3g3WjJka3dOamFHV0N6RzQ4ZVA4ZUxGQzB5WU1LSGNNUjgvZmd4RFEwTThlZklFd1AvdTRZbzJyU2RQbmxTcUpoY1dGZ2FKUktMMCtyUnIxdzdkdTNkWEduZnYzcjFLajArZVBJbVVsQlRZMmRuQnpNd01LU2twOFBiMmhsZ3NWZ3JheVdReUJBVUZZY2VPSFNnb0tNQ3FWYXVVZ29DVmtaS1Nnc0RBUUhUdDJsVUlmeFlXRmlJeU1oTFhyMS9INWN1WGtaT1RnMUdqUm1IKy9QblEwZEhCK1BIakVSQVFBRzl2YjNoNWVXSFBuajBZUDM0OGhnMGJCaU1qSTdYekJBWUdxdDMrN05rempmdExCN21KaUlpSWlJanFFdE1EUkVUMHhyQTB0RVhmNXRQUXA5a0hlSm9SaHJ1di9CR1ZFb3hpYVdFZHJrS08yTFRiaUUyN0RSTjlTM1N5ZXh1ZDdVZkF5bGo5WDhvVEVSRVJFUUhBOWVjbmtKbWZDQUF3MWJmQ1JOZFZkZlpISGFtcHFiaDU4eVlHREJpQUVTTkdWTmpHMGQzZEhmNysvdFdhYytyVXFiaDgrVEoyNzk2TnpaczMxMWtZU2xGVnk4cktxa2FxVFBuNStXSFRwazJRU0NSd2NYSEJyRm16aERESzZOR2owYXRYTC96MDAwL3c4L1BEamgwN1lHaG9xRlVRejhURVJHMkZKWFd1WGJ1Rzc3Ly9YbmpjdW5WclhMeDRFWUdCZ1JnNGNDQWNIUjNoNk9pSUF3Y09JQ0FnQUwvLy9qdDBkSFN3Wjg4ZUZCWVdRaXFWQ3VjMmJ0eFlxQVQyMFVjZlZlS1ZVSGJnd0FIaDUvZmZmeC9ObWpWRGx5NWRsSTRKQ1FuQmhnMGJZRzl2RHk4dkw2V2dTYTlldmRDaFF3ZWxDay9kdW5XRHA2Y253c1BEY2UzYU5Rd1pNa1FwL0NrU2llRGg0WUhmZnZzTmhZV0ZNREF3UU9QR2plSG01cVpVV2REQ3dnTGp4bzNEa1NOSGNQUG1UWlh3eWwvSjgrZlBNWGZ1WEpYdDd1N3V3czh4TVRGWXYzNDluajE3QnJsY0RsZFhWeXhac2dUdDJyVlRPdWViYjc1QlFrS0MwamFSU0lSUFAvMVVDRlZWMStUSms3Rnc0VUljUEhnUW5UdDNWZ3B1RGhzMkRCS0pCRTJiTm9XNXVUbk16TXhnWm1ZbWZGYU1qSXhnYUdnSUl5TWpHQmdZd05EUUVQcjYrdmpxcTYvdysrKy9JeUFnUUFoNnJsMjdWcWdFVnZiOW56bHpKbmJ1M0ludnZ2dE80enBOVFUyeGFORWkyTnJhd3QvZkh4czJsRlF5SFR4NE1HN2R1b1hZMkZpaDRwZkMvUG56bFI3djI3ZFBiV3RTQVBqdXUrOFFIeCtQS1ZPbVlQVG8wVnErZXBwRlJVVmg2OWF0d3VOSmt5YkJ4c1lHenM3T3NMR3hnYm01T1V4TlRXRnViaTc4ckhoOUZmL05temNQUjQ4ZXhmRGh3NVhhNUI0OWVoUlNxVlJ0Y0U4aEtDZ0lPM2Z1Vk5xbWFLbjY0TUVEbkRsekJoWVdGbmozM1hjeGF0U29jb09kRFJvMHdLeFpzNFR2RUQ4L1B6eDgrQkJ0MnJUUkdNSURTb0tGcFZ0YkExQzVKMmtqT2pvYTN0N2VzTFcxVlFtc2k4VmloSVNFQ1BjYlhWMWQ5T3JWQ3g5ODhFRzVZNWIrYklsRUlxRlM1K0RCZzNIOStuWHMzYnRYNlI1bWFHaUlJVU9Hd05QVFU5am03T3lNeVpNbks0MWJOb2hYV0Zpb1VqWFB3TUFBOCtmUEY4TFBUNTgreFlvVks1Q1Nrb0tXTFZ2aWl5KytxRlJyNTdMOC9mMVJWRlNFeVpNbkl5RWhBVjk5OVJXZVBYc0dxVlFLc1ZnTUR3OFBUSm8wQ1czYnRoWE9FWXZGR0Rac0dONSsrMjBFQlFYaHlKRWoyTDU5T3dJREE3RnQyemExODZ4YnQ2N2NkYWpiUDJ6WU1BYnhpSWlJaUlpb1hvamsxZW1CUVVSRVZNK0twUG1JU3I2R2U0a0JkZDY2dHJSbURUckIzV0VFV3R2MGdsaW44bjkxVFVSRVJFUi9YYmxGR2RoMGZTcUtwU1VWelQ3cy9EMmFOZWhZcDJzbzIvcXVyRTJiTnNITnpVMm9nbFFUN3R5NWcrWExsMlBHakJsNDk5MTNhMnpjOGh3L2Zoejc5Ky9IdDk5K3F4Ukdxc2pMbHkreGQrOWV6Smd4UTZrZFpWNWVIclpzMllKQmd3YVZPMTVCUVFGQ1EwUFJvMGVQR2c4ZEppUWtJQ0FnQVByNittamR1alhjM054UVdGaUlvMGVQWXZ6NDhVcGhKblhrY2pra0VnbEVJaEYwZEhTcVhQbW9LcTVldllydTNic3JCWHRLeTh2TFEzRnhNUXdORFpXT0NRd01SSThlUFZRcUdtWmtaTURVMUZTcHlwbGNMbGQ1emZQeThoQWVIcTRVWkhsVG5UcDFDci84OG92YVVGZGhZYUVRWEJHSlJEQXdNRURYcmwzUnRXdFg0Umk1WEk2Tkd6ZkMzdDRlUFh2MjFGaUZNU29xQ21scGFVSjdXN0ZZRENjbnB4cXBobGZhN2R1M0VSMGRqWkVqUjhMUzByTGE0NlducCtQbXpac1lPblNvY0IwOGVQQUFxYW1wTURVMVJZY09IVlNDaEJLSlJLamlWcGF1cmk1c2JHeUV6NGxFSWtGMmRqWU1EQXhnYkd5TWpJd003TnUzRDRzV0xkTDZzeDRYRjRmVnExZkR5OHNMRGc0T2VQTGtDV0ppWXZEMjIyOVhlTzZWSzFjUUVSRlJibHZ1N094c1BILytIQURRc0dIRGNpdDhhdkxiYjcvQjFOUlVwZkpwZG5ZMlltTmp5NjJJbXBHUmdZaUlDQlFYRjBNcWxjTE16RXhvY3l1WHl4RWVIbzcyN2R0WE9kQ1prcElpdEszVzVOZGZmMFZTVXBJUUFPdllzYVBXVlZ6TGV2andJWnljbkRSVzFKTktwWkRKWkVJYjM3SnUzNzZOME5CUXpKa3pCd0J3NjlZdHBLV2xRU3dXbzFXclZpcWZRYmxjcnRSV3Vtemc4UGJ0MjdDMXRWVUplU2NrSk1ERXhFVDREc2pMeTBOeWNqSUtDd3Noa1VnZ0Zvdmg2T2lvY2g4OWR1d1ltalZycHZYMzFZWU5HOUMxYTFmMDY5ZFA3V3ZoNys4dkJMd1BIRGlBbkp3Y3VMcTZ3dDNkWGFWRnNqb3ltUXlYTGwyQ3JhMnRVZ1hkd1lNSDQ0TVBQc0MwYWRNcUhJT0lpSWlJaU9qUGhFRThJaUw2eTNoZG1JS0l4TXU0KzhvZktibHg5YklHSXowemRMUWRnczRPSTJCajhsYTlySUdJaUlpSS9seCtpZDZNMnkvT0FnQ2NHM2JIbEk1cjYzbEZkZWZLbFN0NDlPZ1JwazZkcWxXYjJPckl6YzNGa1NOSDRPenNqUDc5KzlmcVhFUkVSRVJFUkVSRVJFUmxNWWhIUkVSL1FYSWtac2ZpN2l0L1JDUUZJcmNvczE1VzRXamhDbmVIRVdqYnFDLzBkTlZYZ0NBaUlpS2l2N2FNL0ZmWWV1TkR5T1FsbFpmbWVPeUVyVm5MZWw0VkVSRVJFUkVSRVJFUkVkVTBCdkdJaU9ndlRTYVhJRGI5RHU2KzhzZkRsQkJJWmNWMXZnWURzUWs2MkE1Q1ovdmgvS1VyRVJFUjBkK00zNk50dUJuL013Q2diYU8rbU5oK1ZUMnZpSWlJaUlpSWlJaUlpSWhxQTRONFJFVDB0MUVveWNXRDVHRGNmZVdQWjVuMzZtVU45dVl1NkdUM050cmJEb0NoMkt4ZTFrQkVSRVJFZFVNbWwrRC9mcHVFdlA5V2FQNjAyeDQwTW0xZXo2c2lJaUlpSWlJaUlpSWlvdHJBSUI0UkVmMHRaUllrNHQ2clM3aVhHSUMwdkJkMVByK3VqaDdhMlBSQ0ovdWhjR3JRR1NLUlRwMnZnWWlJaUlocTE2UFVHemgrOTE4QUFGdXpscGpqc2JPZVYwUkVSRVJFUkVSRVJFUkV0WVZCUENJaStwdVQ0K1hyaDdqN0tnQ1JTWmVSWDV4ZDV5c3dON0JCUjdzaDZHVC9OcXlNSE9wOGZpSWlJaUtxSFNjanZzS0Q1R0FBd0pCV242QkgwNG4xdkNJaUlpSWlJaUlpSWlJaXFpME00aEVSRWYyWFZDWkJUTnBOM0VzTVFIVEtEY2pra2pwZncxdVdIZERKZmlqYU51b0RmVjJqT3ArZmlJaUlpR3BHZ1NRYkc2OU5nRlFtQVNEQ29sNC93Y3lnWVgwdmk0aUlpSWlJaUlpSWlJaHFDWU40UkVSRWF1UVhaK04rOGhYY2ZlV1BGMWtQNm54K1BWMUR0R3ZVRDI3MlE5SFUwaFdBcU03WFFIV25VSktINjg5UElEb2xCT241Q1NpV0Z0VDNrb2lJaVA3MDlIUU5ZV1ZrRHhlYm52QnMraTRNeE1iMXZTUWxENUt2NG1URTF3Q0E1ZzNjTUszenhucGVFUkVSRVJFUkVSRVJFUkhWSmdieGlJaUlLcENlOXhMM0VnTndOekVBbWZtSmRUNi9sYkVET3RrTlJVZTd3VEEzc0tueithbDJQVWtQeGJtb2pXaGgzUlZ1OWtOaFk5S00xUkNKaUlpMFVDVE5SMHB1SE1JUy9CQ2JkaHVqMml5R2sxWG4rbDZXNFB6RC8rRE95L01BMkphV2lJaUlpSWlJaUlpSTZPK0FRVHdpSWlLdHlmSHk5VU5FSmdZaE12a0tjZ3JUNm5SMmtVZ0VKNnN1Y0xNYkNoY2JUNGgxOU90MGZxcDVUOUpEY2ViQmR4alhiam1hTmVoWTM4c2hJaUo2WThWbDNNWFA5NzB3dHUxU05QK1RoUEcyWEorRzlQeVhBSURaSHR0aForWmN6eXNpSWlJaUlpSWlJaUlpb3RyRUlCNFJFVkVWeU9VeVBNK01RR1JTRU80blgwVis4ZXM2bmQ5UWJJYjJ0Z1BnWmo4VWRtYXR3TmExYjU1Q1NSNTIzSnlKZDlvdXhWc000UkVSRVZWYlhNWmRuSDN3SFQ3cHRxZmUyOVJtRlNUamg1QXBBQUFEc1FtVzlqa0RrVWluWHRkRVJFUkVSRVJFUkVSRVJMV0xRVHdpSXFKcWtza2xlSm9laHNpa0lFU2xYRU9oSks5TzUyOWsyaHh1ZGtQUndYWVFqUFV0NjNSdXFycWdKd2VRVzVTQmthMFgxdmRTaUlpSS9qTE9QL3dQVFBRYm9ML1RSL1c2anZCWEYzSDJ3WG9BZ0hQREhwalM4ZC8xdWg0aUlpSWlJaUlpSWlJaXFuMzhjMndpSXFKcTBoR0owY0s2SzhhMFhZTEZ2VTlqY29ldjRkcTRQL1IwRGVway91U2NwN2dZc3gzLzk5dTc4TDYzR285U2IwQW1sOWJKM0ZSMTBTa2hjTE1mV3QvTElDSWkra3R4c3grSzZKVHI5YjBNdk1oNklQejhWb01POWJnU0lpSWlJaUlpSWlJaUlxb3I0dnBlQUJFUjBWK0pXRWNmTGpZOTRXTFRFOFhTQWp4Sy9SMlJTVUdJU2JzSnFheTRWdWVXeWFWNG1QSWJIcWI4QmhQOUJ1aG9PeGlkN04rR2pVbXpXcDJYcWlZOVA0SHZEUkVSVVEyek1XbUdqUHlFK2w0R1htWEhDRC9ibTduVTQwcUlpSWlJaUlpSWlJaUlxSzR3aUVkRVJGUkw5SFFOMGE1eFA3UnIzQStGa2x3OFRBbEJaRklRWXRQL2dGd3VxOVc1YzRzeWNQMzVDVngvZmdLMlppM1J3WFlRWEJzUGdKbUJkYTNPUzlvcmxoWkFYOWVvdnBkQlJFVDBsNkt2YTRRaWFYNjlya0VtbHlBcDU0bncyTmJNcVI1WFEwUkVSRVJFUkVSRVJFUjFoVUU4SWlLaU9tQWdOa0ZIdXlIb2FEY0VlY1ZaaUVxK2hzaWtJTVJsM0FVZ3I5VzVFN01mSXpIN01meGpkcUs1bFJzNjJBNUNHNXZlTUJBYjErcThSRVJFUkg5SHFibnhRaVZrQzhOR01CU2IxZk9LaUlpSWlJaUlpSWlJaUtndU1JaEhSRVJVeDR6MUxPRHVNQkx1RGlPUlhaaUdCOGxYRVprVWhCZFpEMnA1WmptZXBvZmlhWG9vTHVqOEFCY2JUM1N3SFlRV1ZsMmhxOFAvUzBCRVJFUlVFMHEzcGJVMWJWbVBLeUVpSWlJaUlpSWlJaUtpdXNUZnVoTVJFZFVqTXdOcmRITWNoMjZPNDVCWmtJajdTVmNSbVhRWmlkbVBhM1ZlaWF3STk1T3U0SDdTRlJqcG1jTzFjWCswdHgwSVI0dTJBRVMxT2pjUkVSSFJYMWx5YnB6d2MyTzJwU1VpSWlJaUlpSWlJaUw2MjJBUWo0ZzZGaitNQUFBZ0FFbEVRVlNJNkUvQzB0QVdQZCthaEo1dlRVSmFYandpL3h1VVN5bjF5OXdhSVlkUzFpNi8rRFZ1dnppTDJ5L09vb0dSSGRyYkRrSUgyNEd3Tm5hczJYbUppSWlJL2diUzgxNEtQMXNiTjZuSGxSQVJFUkVSRVJFUkVSRlJYV0lRajRpSTZFL0kydGdSZlp0L2dMN05QMEI2M2t0RXBmeUdoeW0vMVV6NzJuSUszbVhrdjBMdzA4TUlmbm9ZOXVZdTZHQTdDSzZOKzhORS8vL1p1L080cU9xMmorT2ZZVjhGa1VYY2NkK0ZMTGNNZHpNMTl6MmZza1N0MUxydGRzbEl6VFZUVTh2VVRNWEtOZmNGVjFUVTFGd1RkMVJRRUJFRlpKZDlacDQvYU9abW5Ca1lFRFB6ZXI5ZVBzRTV2L003djluT3pIUFBsK3NxL2ZUbkZVSUlJWVI0Q1NSbTNOZitYTnEyM0hOY2lSQkNDQ0dFRUVJSUlZUVFRb2kva3dUeGhCQkNpSDg0Rjd2eTJrcDVxVm1QdUJGM2d1dHh4NGxJREVHbFZqNno4OTVQdWNIOWxCdnN2N1dVYWk2TmFWQzJQYlhkWHNmSzNQYVpuVk1JSVlRUTRzV21KaUZmRU0vRnR2eHpYSXNRUWdnaGhCQkNDQ0dFRUVLSXY1TUU4WVFRUW9nWGlLTjFHVjZ0MEkxWEszUWpNemVWbS9HbkNZMDdUdGlqTStRb3M1N0pPZFZxRldHUHpoTDI2Q3lXNXRiVWRtdEp3N0lkcU9yeUNtWUs4MmR5VGlHRUVFS0lGMUZhZGlJNXlrd0FyTXh0c2JkeWVzNHJFa0lJSVlRUVFnZ2hoQkJDQ1BGM2tTQ2VFRUlJOFlLeXNYQ2tZZG4yTkN6Ym5oeGxGcmNUem5FOTdqZzM0LzhnSXlmMW1ad3pSNW5GNVFlSHVQemdFUFpXenRUM2FFdkRzdTBwVjZvbUJmYThGVUlJSVlSNENTU2tQOW1XVmo0ZkNTR0VFRUlJSVlRUVFnZ2h4TXRDZ25oQ0NDSEV2NENsdVRXMTNGNm5sdHZycU5SS0lwTXVFUnA3bk5DNEU2Umt4VDJUY3o3T1R1SjAxRlpPUjIzRnhhNDg5ZHhiVTlmZGw3S08xWkF2bllVUVFnanhNa3JNMzViV1R0clNDaUdFRUVJSUlZUVFRZ2doeE10RWduaENDQ0hFdjR5WndoeXYwajU0bGZiaHJWcWp1Sjl5ayt0eHh3bU5PMDc4NDd2UDVKd0o2ZEg4SHJHVzN5UFc0bUpibnJvZXZ0UjE5OFhUc1FZU3loTkNDQ0hFeXlJaEkxcjdzNHV0NTNOY2lSQkNDQ0dFRUVJSUlZUVFRb2kvbXdUeGhCQkNpSDgxQmVWSzFhSmNxVnEwcXphVStNZDNDWTA3enZXNDQ5eFB1ZkZNenBpUUVjM3hpUFVjajFpUHMyMVo2cnEzb3E2N0wrVkwxVUpDZVVJSUlZVDROOU52VFN1RUVFSUlJWVFRUWdnaGhCRGlaU0ZCUENHRUVPSWw0bXBmaVpiMmcyaFpaUkFwV1hHRXhwMGdOUFk0RVVrWFVhdFZKWDYrcEl3SG5JejhqWk9SditGazQwNWRkMS9xdXJlaWZLazZLQlFTeWhOQ0NDSEV2NHRPUlR4cFRTdUVFRUlJSVlRUVFnZ2hoQkF2RlFuaUNTR0VFQytwVXRadU5LblFneVlWZXBDUms4TE4rRlBjaUQ5SitLUHpaQ3ZUUy94OHlabXgvSEYzTTMvYzNVd3BhemZxdUw5QlhmZFdWSFNxSjZFOElZUVFRdndySkdiOHJ5S2VpMVRFRTBJSUlZUVFRZ2doaEJCQ2lKZUtCUEdFRUVJSWdhMWxLUnA1ZHFTUlowZVVxbHp1SmwvbVZ2d3Bic2FmNWxGNlZJbWZMeVVyanROUld6a2R0UlVINnpMVWRYdUR1dTYrVkhKdWdFSmhWdUxuRTBJSUlZUjQxakp5VXNuSVNRWEF3c3lhVXRidXozbEZRZ2doaEJCQ0NDR0VFRUlJSWY1T0VzUVRRZ2doaEE1ek13dThTdnZnVmRxSGpqVStJakhqUHJmaVQzUHowV2tpRWtOUXFuSks5SHhwV1k4NGMyODdaKzV0eDk2cTlGK1Y4bnlwN053UU00VjVpWjVMQ0NHRUVPSlp5VjhOejlXK29sVDhGVUlJSVlRUVFnZ2hoQkJDaUplTUJQR0VFRUlJVWFEU3R1Vm9VckVuVFNyMkpFZVp5WjNFQzM4RjgwNlJraGxYb3VkNm5KM0l1WHM3T1hkdkozWld6dFJ4YTBsZGQxK3FsUGFXVUo0UVFnZ2gvdEVTTXFLMVA3dlpWMzZPS3hGQ0NDR0VFRUlJSVlRUVFnanhQRWdRVHdnaGhCQW1zelMzb2FacmMycTZOcWNMYW1MVElyajE2RFRoajg1eE4va3lTbFZ1aVowclBUdUo4OUdCbkk4T3hOYXlGRFZkbTFITHRUblZ5cnlLbGJsZGlaMUhDQ0dFRUtJa0pLVC9MNGpuYWxmcE9hNUVDQ0dFRUVJSUlZUVFRZ2doeFBNZ1FUd2hoQkJDRkpNQ2R3Y3YzQjI4ZUwzeUFIS1VXVVFtWGVKMndqbkNFODRUbTNhbnhNNlVrWlBDeFpnRFhJdzVnTG1aQlZXY3ZhbnAxcHhhcnMxeHN2RW9zZk1JSVlRUVFoUlhRcjdXdEZJUlR3Z2hoQkJDQ0NHRUVFSUlJVjQrRXNRVFFnZ2hSSW13TkxlbWVwblhxRjdtTlFEU3NoNXhPL0ZQd2gvbEJmTWVaeWVXeUhtVXFsekNFODRSbm5DT3ZUY1c0ZTdnUmEyL3F2U1ZMMVVIaFVKUkl1ZDVFWTBhTllxc3JDeVdMMTllNUdPSERSc0dZTkt4Z3djUHhzWEZoZSsvLzc3STV4azhlREEyTmphc1dMR2l5TWYrRzBSRVJCQWVIazY3ZHUyS2RYeGNYRjQ3YURjM3QySWRIeFVWUlVaR0J0V3FWY1BjL085dDk1eWJtOHZvMGFONS9QZ3hDeGN1UktWU01XYk1HQndjSEZpMGFCRVdGcy8zL3pXNWV2VXFVVkZSTkdyVUNFOVBUNTE5eWNuSi9QYmJiMWhhV3ZKLy8vZC96Mld0U3FWUys3b1pNV0tFU2NmczM3K2ZpaFVyVXJkdVhiMjVObTNhQkVDWExsMXdkSFFzOXJvU0VoSndjWEV4YVZ6cDBxV2Z5VFg2d29VTDFLMWJGMnRyNjZlZVM2MVdHMXhqUkVRRTU4K2ZwM2Z2M2dVZW41YVdob09EdzFPdkErRDgrZk9vVkNwOGZIeUsvWnliTjI4ZThmSHh2UGZlZTlTcFU4Zm91TGx6NTVLZG5jMkVDUk5NUHRmRWlST0ppb3BpeXBRcFZLeFlrWkVqUjZKV3ExbTBhQkgyOXZiRld1K0xMbjlGUEFuaUNTR0VFRUlJSVlRUVFnZ2h4TXRIZ25oQ0NDR0VlQ1ljck12UXNHd0hHcGJ0QUgrMXNRMy9xMXBlWk9JbGNsVlpKWEtlMkxRN3hLYmQ0ZmVJZGRoYk9WT2pURE5xdURhbHFvc1BOaGJGRDVlOGlDSWpJOG5NekN6V3NSRVJFU2FQZmZqd0lVcWxzbGpuZWZqd0lUWTJOc1U2OWtXWGtKREFoeDkrQ0VEVnFsWHg4dklxOGh5REJnMENZTisrZlhwQnVnMGJObENxVkNrNmQrNXM5UGlGQ3hkeTZkSWxObS9lakpPVGs4RXhlL2JzSVNVbGhRRURCaFI1ZlFVNWN1UUlZV0ZodlA3NjY3aTR1TEJpeFFvZVBIakFnQUVEOUlJL0gzendRWW1lV3lNZ0lNRG92bzBiTjNMeTVFa0dEUnJFKysrL3I5MnVVcW1ZTVdNR0lTRWgrUG41UGJmQW9GS3BaUFBtellCcFFiejA5SFFXTFZwRVZsWVdpeFl0b25idDJ0cDlhcldhbFN0WEF0Q3NXVE50RU8rMzMzNmpldlhxTkc3YzJLUTFKU1VsTVdqUUlEdzhQSmc4ZVRMVnFsVXpPdmJUVHo4bFBUMmRTWk1tNGUzdGJkTDhwcGc0Y1NMbnpwMWp3SUFCREIwNjlLbm1PbnIwS0wvODhndXpaczJpYk5teTJ1MmFnRnBDUWdMdTd1Njg4Y1liQm8vLzQ0OC9tRE5uRGw5ODhRV3Z2ZmJhVTYwRjRNc3Z2eVEzTjdmQTEydEJMbDY4eVA3OSszRndjTURWMWJYQXNjZU9IU016TTVOeDQ4YnA3Vk1xbGV6YnQ0OW16WnBScGt3WjdmYlhYMytkNzc3N2ppMWJ0dkQ1NTUvVHNHRkRBZ01EMmIxN04vMzY5U3Z5ZXY4TkVqTHlnbmhtQ25OYzdNbzk1OVVJSVlRUVFnZ2hoQkJDQ0NHRStMdVpQZThGQ0NHRUVPSmxrTmZHdG5tbHZnejJuczNuclhid2Z1T0Z0S242UGw0dXIyQmg5dlJWakFBZVp5Y1JFck9QVFplbk11ZFlUMWFlRzgyUjJ6OFRsWHdWbGJwNHdUR1JWOGtzUFQzZDZQN0hqeC9yL0o2UmtjR2pSNCtlOWJKZU9DNHVMclJyMXc2bFVza1BQL3hRNHZPdlhMbFNHOVI2R3BzM2I5YUd0RXFTWm0yOWUvY21Nek9UM2J0M1kyRmhRWThlUGZUR1JrVkZQWk4veHFTbnAzUHUzRGtVQ2dWdnZ2bW16cjdGaXhjVEVoS0NwYVVsOGZIeExGbXlSTy9mbmoxN1N2Yk9LZ0hCd2NGa1pXVlJwVW9WblJBZWdJV0ZoYmJxbTBxbEF2SkNXeXRXckdEaXhJbjg5dHR2SnA5RHFWU1NtWmxKNWNyR3EzL2R1bldMQnc4ZWtKNmVUdlhxMVl0NWl3eHIyYklsa1BmOGlvNk9MbVIwd2M2ZlAwOVVWQlQrL3Y0NjF6VXJLeXR0aUhiKy9QbkV4OGZySFJzVEU4T2NPWE5JUzB2ajVNbVRUN1VPRGMxalU1enFsWm1abWN5ZlB4L0lxNWFxcWFJWkVoSkNkbmEyU1hPbzFXb09IejdNQng5OHdNS0ZDL251dSs5MDluZm8wSUZTcFVweDlPaFJIajE2Uk8vZXZWRW9GR3pmdnIzWVllMFhXV1p1S28remt3QndzU3VQbWVLZiszZVA0ZUhoREJzMmpPRGdZS05qWnMyYXhkaXhZMS9LeC9KRmRPVElFWll0Vy9hOGwySFE3ZHUzV2I5K2ZiR09WYXZWZXA4elkyTmpXYlZxbGZZYSthUzdkKzhXT09lNmRldTRldldxd1gyeHNiR3NYNytlKy9mdkc5eGZGQ2RPbkdEUm9rVkcxMm1JcHFyb2dRTUhETzYvZlBreXYvNzZxN3d1aFJCQ0NDR0VFRUlJSWY3Qi9ybi95N0FRUWdnaC9yWE16U3lwNU55QVNzNE44R1V3U2xVdTkxTnZFSmw0a1lqRWk5eE52a0tPc25pVjNUVFVhalgza3E5eEwva2FSKytzeHRyQ0RxL1NyMUM5ekd0VWMza1ZaOXV5aFU4aWlJbUo0Wk5QUHVITk45L0V6OC9QNEpoeDQ4YVJtWm5KZ2dVTGNIUjBaT2JNbWR5OGVaTXZ2dmlpV0pXdkNncE1GWWVOalUyeFc3bVd0RUdEQmhFVUZNU2xTNWNJQ1FreGV2LzA3dDJibEpRVWdvS0MvdVlWUGhzaElTR0VoNGRUbzBZTkdqUm93TTZkTzBsTFM2TmR1M1k2RmJieUsxMjZOQnMzYmpTNGIvMzY5VFJzMkpCNjllcVpkUDZCQXdjYURFOXBuRDU5bXV6c2JCbzFha1M1Y3Yrcll2WHp6eit6YytkT0FISnljdGkrZmJ2QjQ1czFhMmEwRW1HSERoMEtYZCt6ZUp6Mzc5OFBZSFJkMXRiV1pHWm1hci9NYjlTb0VhTkhqK2FISDM1Z3hZb1YzTGx6aDdGanh4WllBWER2M3IwQWRPL2V2Y0J4di8vK093Qk5tell0c2JhdEdtKzk5UmJidDI4bklpS0NwVXVYTW1QR2pHTFA5Y2tubnhBUkVjSDE2OWY1NXB0dm1EcDFxamF3MktaTkd3NGZQc3lwVTZmNDdydnZtRDU5dXZhNHRMUTAvUDM5U1V0THc4ZkhoMUdqUnVuTWUvdjJiVDc2NkNPVDFxQjUzQ0R2ZlF6QXpLem9meiszZE9sUzd0Ky9UNXMyYmJTdHNBTURBL251dSsvbzJMR2p3Y3AzR2prNU9SdzZkSWd0Vzdab3E2VjZlbnJTdEdsVG5kYTkxdGJXZE9uU2hmWHIxN05qeHc0KytPQURtalp0eXFsVHB6aDY5Q2h0MjdZdDhycGZaTkhKb2RxZi8rbHRhUU1DQWtoTlRhVjU4K1lHOTErK2ZKbmc0R0Q4L1B6KzlqYm16NHRhclNZMU5aVzB0RFNTazVOSlNFZ2dMaTZPbUpnWVBEdzg2TldyRjFGUlVZU0ZoUms4M3RmWDkyKzVyMDZkT2tXREJnMzAyaitmUFh1V0F3Y09HS3lZR2hVVlJYSnlNdlhyMTMvbTZ6Tmt5NVl0SERod2dJb1ZLMnJEMDZhYVBuMDZNVEV4eko4L0gxdGJXd0JDUTBOWnQyNGQ1dWJtdlB2dXV6cmp6NTQ5aTcrL1A5MjdkMmZreUpGNjg5MjhlWk5WcTFiUnUzZHZnNThoamgwN1JrQkFBTFZyMTliNVBGQWNseTVkWXVmT25RYlhZY3pldlh2WnVYT24wYy9jbHk1ZFl2WHExUXdZTUVEbitSWVNFa0owZERSZHVuUjVxalVMSVlRUVFnZ2hoQkJDaUtjblFUd2hoQkJDUEhmbVpoWlVkS3BIUmFkNnRLd3lDSlU2bDVqVVcwUWtYaUl5OFNLUlNaZkpWaHF2eUdhS3JOeDBRdU9PRXhwM0hBQVgyL0pVZFhtRnlxVWJVZG01SVk3V2hzTkFMN3V5WmN0aWJtN08vdjM3R1RKa2lGN1lKaVltaGx1M2JsRzFhbFdjbkp4UXFWUlVxRkNCMDZkUE0ySENCSVlORzBhZlBuMktkTTZTYmt2NjZxdXY4dlhYWDVmb25NVlZ2bng1V3Jac2lZT0RBdzBhTkNqeCthT2lva3dLZmhYMU1YbGFtbXA0ZmZyMFFhMVdzM1hyMW1LdlkrL2V2UVFFQkZDMWFsVVdMMTVjSXExaU5lR24vRjlnLy9MTEw2eGR1eFo3ZTN1KysrNDd2WXB2aVltSmpCNDlta2VQSHRHM2I5OUN6K0hoNGFHMzdlSERoMCs1Y3NPdVhidkc5ZXZYc2JPem8yUEhqZ2JIMk5qWWtKbVpTVzV1cm5aYnQyN2RjSFYxWmNhTUdSdzZkSWpZMkZpbVRwMnFiVjM3NURudTNMbURqWTBOYjcvOXR0RzFxRlFxYmRDd2VmUG1KQ2NuR3gzcjRPQlE1Q0NMbVprWlE0Y09aZG15WmJSdTNicEl4ejdKd3NJQ2YzOS9Sb3dZd1I5Ly9NRWZmL3hCaXhZdHRQcy8vdmhqenA4L3o5MjdkMGxJU01ERnhRV0FlZlBtRVJVVlJhVktsWmc4ZWJMZWJWQ3IxVVdxaUtRNVJoUEVLK3B6UENnb2lEMTc5bEN4WWtYKzg1Ly9hTGUzYk5tU1ZhdFdjZURBQWFwWHIwN1BuajMxamwyelpnMTc5KzRsS1NtdnNsdkZpaFVaT0hBZ2JkdTJOZmpZOU9qUmcwMmJOckY3OTI3ZWVlY2RldmZ1emFsVHA5aThlZk5MRjhTN2wvSy9JRjZGVW5XZTQwb0tGaHdjekprelp3QU12bmJuelp2SGp6LytDTUNLRlN0WXNXS0YzcGovKzcvLzB3dEFHWk9UazhPRUNSTklURXpraHg5KzBBdVFQU2txS29vdFc3Wncvdng1NHVQanNiR3hvWDc5K3J6NzdydlVxRkdqd0dQVDA5TVpOV29Vam82T3pKMDdGeXNySzVQV0NIbmhyazgrK1VUN3U2MnRMVTVPVHBRdVhacTB0RFFnTHdUMzAwOC82YlI2enN6TUpDMHRqV2JObW1tRFlzOUtjbkl5TTJmT3BHclZxc3llUGR1azh5VWtKUERGRjErUW1Kakl6ei8vckYyN0taOFZUR0ZtWnFZVElEWms2TkNoSER0MmpCOS8vSkhYWG5zTmEydlRLMkYzN3R3WmYzOS9acytlelZkZmZZVkNvY0RYMXhkZlgxL1dyVnRIOCtiTnRjK0xxS2dvWnMyYWhhMnRMZTNidHpjNDMvNzkrMUVvRkhUdjN0M2cvbVBIamxHbVRKa0MvNUJrKy9idEpDWW1HdDJ2YVcrdlVxbFFLQlFtaDZudjM3L1BzbVhMYU5La0NmMzY5U001T1ptVksxZlN2MzkveXBjdmIvQ1lxMWV2OHV1dnYvTG5uMy9pN094TXExYXRTanp3TG9RUVFnZ2hoQkJDQ0NHS1JvSjRRZ2doaFBqSE1WTllVTDVVSGNxWHFzUHJsZnVqVWl1SlRidkR2ZVJyUkNWZjQxN0tOUkxTbjY0RllVSkdOQW5SMFp5TDNnVkFhZHR5VkhadVNPWFNEYW5zM0pEU3RtVUJSUW5jbW1mSFdLQWwvM1p6Yy9PbitrSk9vVkRRdW5WcnRtelp3dkhqeC9XQ0xrZU9IQUhRdHZNME16UGp3dzgvcEZxMWFpeFlzSUJseTVaeDkrNWRQdm5ra3hJSlRMMG90bTdkeXRLbFN3c2NvNmttOXFUZHUzY1g2NXo5Ky9jdjFuR3BxYWs2UWFzOWUvYVFtcHBhckxrTWlZcUs0c3laTTdpNnV1THI2OHZwMDZlSmpvNm1VYU5HUlc1VGV2WHFWVzFiWDFkWDEwTHY0eUZEaGhnTWtlVVhFeFBEbjMvK2lhdXJLMis4OFFZcWxZb2ZmdmlCWGJ0MllXRmh3WlFwVS9SQ2VKbVptZmo3Ky9QdzRVUCs4NS8vMExCaHcwTFgvc3N2ditnRm1Vb3FDUEVrVFd2Wk45OTgwMmpveGM3T2pxU2tKRzNBUktORml4Wk1temFOS1ZPbWtKV1ZwUmNnZUhMTm1abVo5T3JWUzI5K1RmanUzTGx6Mm1xRTgrYk5LM0RkQ3hZc29INzkrbHkvZmwwbkVHT3FiNzc1aG0rKytjYWtzUUVCQVZTc1dGRnZ1NGVIQjU5OTloazVPVGs2SVR6SXF3bzNkKzVjYXRXcXBYTTlHejU4T0VsSlNVeWNPTkhnOWJaYXRXbzZWUS9UMHRLMElUaGoxUkR6dHgyMHRMUTA2VFpCM2pYNTIyKy94ZGJXbHErKytnbzdPenZ0UG1kblp6NysrR05tejU3TnNtWExxRkdqaGw2RkxFMzdTRzl2YjNyMjdFbno1czFSS0JSRVJVV1JsSlJFL2ZyMXRSWHhJSy9sZHV2V3JUbDQ4Q0JCUVVGMDdkcVY2dFdyYyt2V0xTNWR1bVRTYStQZklpcjVmNjB1cTVkcDhoeFhZbHhFUkFRTEZ5NmtTNWN1TkdqUWdKVXJWeko1OG1TZDY4U3VYYnNJQ3d0ajBxUkp4TWZIczIvZlBqNy8vSE9kNTJHcFVxVk1QdWVQUC83SXRXdlhUQXJoaFlXRk1YcjBhTXpOemZIeDhhRng0OFpFUkVSdzZ0UXB6cDgvei96NTgvVmFiZWRuWjJmSGwxOSt5Y2lSSTFtOGVERmp4b3d4ZVowYXMyYk53c2ZIcDhEUExQbmJyR29xVGY0ZG5KeWNtRGh4SWxPblR1WExMNzlrOXV6WkJWNGZrcE9UbVRCaEFnOGZQbVRDaEFrNkFjSzMzbnFyd0hQdDNic1hlM3Q3ZkgxOUN4eG5abVpHZUhpNDNudkprMTU5OVZYTXpNeTRjdVZLZ2ZkdG8wYU45STU3NTUxM1dMMTZOYWRPbmRKV2NkUUVvOCtjT1VPTkdqVlFxVlJNbVRLRm5Kd2N2djc2YTJyVnFxVjNld0FPSHo2TXA2Y25JU0VoaElTRUFGQ2xTaFhxMUtsRFZGUVUxNjlmcDFhdFd0by9JTWpQdzhNRFgxOWZkdS9lcmEwV2FvZ21pSmVibTJ0eXVEd3JLNHVaTTJmaTdPek1oQWtUdE5mWjA2ZFBjK3ZXTGI3Ly9udWR4L3JJa1NQczJyV0wwTkJRbkoyZDhmUHo0KzIzMzlhNTVnc2hoQkJDQ0NHRUVFS0k1K1BsK1RaVUNDR0VFQzhzTTRVNVpSMnJVOWF4T3E5VzZBWkFlazR5MGNuWC93cm1YU2M2K1RyWnlveGlueU14NHo2SkdmY0ppZGtIZ0tPMWExNHd6N2tCNVozcTRHN3ZoYm5aUCt1ams3RnFZdm0zVjZsU2hlWExsNXNjK0hseVhGQlFFSzFhdFdMTGxpM3MzYnRYTDRnWEZCU0VwYVdsdHZWaC9ubktsaTNMcEVtVCtQMzMzeGs0Y0NDZW5wNG1yZUhmMEk3VndjSEI1Slptang0OUlpc3JDMWRYVjZ5c3JJclZoaEx5S2dubTVPU1FuWjFOVmxZVzZlbnBQSDc4V1B0ZlExK201K2JtMHI5L2YrclVxYU50NmRtc1dUTXlNb3IvV25yUzFxMWJVYXZWOU9qUkF3c0xDN1pzMlFJVXZScmU3ZHUzbVRScEV0bloyUURhaWs0RjZkZXZYNkZCdk4yN2Q2TldxK25XclJ1UEh6OW01c3laWExod0FZQktsU3BwSzZQbGQvUG1UVzdkdW9XVGt4T1JrWkVzV2JKRXU2OTA2ZElNSERpd1NMZHQ5dXpaSERwMHlPVHgrVituVDc1ZTd0NjlxMTF2UVpYcU5JRVlRK0dKVjE5OWxUbHo1bEM1Y21XandSbGpRWnlVbEJTZDM3ZHQyd2JrQlNlTlZXK0tqbzVHcFZKcHd4bVdscFk2Z1JINFg5VXBhMnZyUWg5VGplVGtaSEp5Y3JDM3Q5YzdkLzV3aExFcW5HdlhyalhwUEJvVEowN1UyN1ppeFFxVFg5TmZmdmtscDArZjF0dHVyS3FoeHJoeDQrallzU01YTDE1azVzeVpBRlN1WEptdFc3ZVNtcHBLU2tvS0tTa3BKQ1VsYVI4ZnBWTEoxMTkvemJKbHkzVENnNTA3ZDZabno1NVVxVkpGNXh6WHIxOW43dHk1ZE9uU1JhZktIdVM5bGc4ZVBNaldyVnZwMHFVTGZmcjBZZmJzMld6ZXZQbWxDZUpsNUtSeUp5SHZ1dUZvN1lxN1E1WG51eUFEb3FLaW1EaHhJdVhMbDJma3lKR2twYVh4MDA4LzhldXZ2ekp6NWt3VUNnWDM3dDFqNTg2ZGRPM2FGVjlmWDhMQ3dsaTVjaVViTjI3azg4OC9ML0k1cjE2OXlzNmRPK25WcTVkSndldVVsQlJhdFdyRlJ4OTloSk9UazNiN21qVnIrT1dYWHdnSUNHRE9uRGtGemxHMWFsVjY5T2locmNyNFpMQ3JNQTRPRGthRFlsbFpXVVdxc3Zjc3RHalJncEVqUjdKbzBTTG16cDNMeElrVGRjS3hHb21KaVV5WU1JSEl5RWpHakJtajl6bnRzODgrSy9BOGUvZnV4Y1hGcGRCeEFQLzk3Mys1ZE9tU1Nlcy9kdXhZZ2ZzMTcybXhzYkU4ZXZRSWdNYU5HNk5XcTNGMmR1YjY5ZXZhc1Y5ODhRV09qbzdhYlcrOTlSYTV1YmxZV0Zob3Q3bTZ1dUxtNXNiOCtmTzF4NldscGVuODNyTm5UK3JVcWFQOVE0Z2JOMjV3NDhZTnZiVTFhZElFWDE5ZmxpOWZydDNXb1VNSHVuWHJ4dWpSb3dFNGYvNDhxMWF0QXRDdVFmUDdrOXEzYjAvRmloVkpTMHRqMnJScDNMdDNqKysvLzE3Ny9tcHBhY25nd1lQNS92dnZXYjU4T1I5Ly9MSDIyTGx6NStMbDVhVjliSzJ0clFrT0RzYkh4d2RuWitjQzcyTWhoQkJDQ0NHRUVFSUk4V3o5czc1TkZrSUlJWVF3a1oybEV6VmNtMUhEdFJrQWFyV0t1TWVSUkNWZjVWN3lkYUpUUW9sUHY0dGFYYlIyZ0JxcFdmRmNlWGlZS3c4UEEzbnRjOTN0cTFLdVZFMDhIV3RRcmxTdDV4N09lL1hWVjdVL0p5VWxFUllXcHJlOWJObXlBQVlyUDJsRVJVVnBmelkwcms2ZE9yaTd1M1Bod2dXZFZwcWhvYUZFUlVYUnRtMWJuUy9NTlJvMGFNRDgrZk5KU1VreE9ZVDNUNU9kbmMzRGh3K3BVS0dDd1MrNmplbllzV09oNFJuSWF6L1pyMTgvc3JPeitmSEhIdzNlajRWWnQyNGR2Lzc2cTA0RkxVTTJidHhJZG5hMlRzWEU4K2ZQazVLU1FwTW1UYmg1OHlZQVZsWldXRmxaY2ZQbVRXcldyRm5rOWVTWG5KeE1VRkFRTmpZMmRPblNoZHUzYnhNU0VrTDU4dVZwMnJTcHlmT0Vob1l5Y2VKRTB0TFNjSEJ3WVA3OCtYaDVlZW1OUzB0TFk5eTRjWVNGaGZIV1cyOFpiQWViWDBaR2hyWktUdGV1WFFrS0N1TENoUXVVTGwyYXhNUkVidCsremUzYnR3dThmWnFnbVlhbWxXZFJPRG82NmdYUERORlVsaXRvYkVCQWdMYWxhVUZWcXpUN25nemlKU2NuRXg4ZlQycHFLa2VPSENFdUxnNXpjM085TnBUcjE2L1hDNlJrWjJmcnRQY05Edy9uM0xsejJOallGUGo4N3RtekoybHBhZHI1cWxldnJsTnhDdURzMmJOODhjVVgxS3BWaTIrLy9kYm83Y3B2eUpBaFJFZEhNMzc4ZUwzcWR2bmx2d2FXTk0xallRcHJhMnRzYkd5MHYyZG5aNk5TcVl3R2REWDdOVldTYXRldWpaMmRIZW5wNllTR2hoSWErcjlXcVhaMmRqZzdPK1BoNFlHVGt4TVhMbHdnTmphV0JRc1dNR25TSk8yNGtTTkhHZ3dhYWRvd0dncG1WcXRXalVhTkduSHg0a1hPbmoxTHExYXRXTEZpQmFkT25TSTZPdHBvUzhWL2sydXhSMUdwODlvODEzQnR5ait4b201b2FDaFdWbFpNbno0ZE16TXpTcFVxeFdlZmZjYlJvMGZKemMzRnpNd01UMDlQWnM2Y1NkMjZkVkVxbFhoNWVURjA2RkFlUEhpZ3JlNVZsUGZDVmF0V1lXbHBhZkkxc1Y2OWVyenl5aXQ2Mi92MDZjT3Z2LzZxRThJcXlJQUJBOWk1Y3ljQkFRRkZybGIzOE9GRHZjcVducDZlV0ZoWWNPdldMZTNucXBLZ1ZxdUxkSDlxZE92V2paczNiN0ovLzM3YXQyOVBreWE2RlJoemMzTVpPM1lzMGRIUlRKZ3dRUytFVjlMKys5Ly9hZ1A4S3BXS1R6LzlsT2JObXpObzBDQ2p4NXc1YzRhQWdBQSsvdmhqZzRIZGJkdTI2VldsVzdObVRaSFgxcjkvZi96OC9JQzg5L2toUTRibzdOZjhVVUJhV2hwNzl1emhqVGZld04vZlgyK2U3dDI3bTFTZDlNS0ZDOXFxdEJycjFxMHpPTForL2ZwVXJGaVJmZnYyY2VIQ0JaeWNuSmc2ZFNxcHFhbWtwYVhwdEk3ZnZuMDdiN3p4aHZiMzJiTm4wN2h4WTUzNWZ2enhSN3k5dlEyR3dvVVFRZ2doaEJCQ0NDSEUzMGVDZUVJSUlZVDRWMUFvekhCMzhNTGR3WXZHNWJzQ2tLdktKdTV4QkE5U3czbVFHc2FEdERBZXBJWVhxM0tlVXBWTFRPcE5ZbEp2Nm15M3QzS21tc3VydU5sWHhzV3VBaTYyNVhDeEs0ZVYrYk52RGZYMTExOXJmLzdsbDErMFFiejgyelVDQWdJTXpuSHExQ21kRUlheGNmMzc5OGZlM2w0bkFHUmxaY1ZycjcxRzE2NWRqYTZ4YXRXcUJkK0lmN0QwOUhRKy92aGpvcU9qYWRldVhiR3FBUVVHQnZMSEgzOHdkZXBVZ3hWMnJsMjdSbEpTRWxXclZpMVdDQStnYWRPbUpDVWxZV05qZzYydExUWTJOaXhac29UYXRXdlRxVk1uYkd4c3NMT3p3OWJXbGhVclZuRGd3QUc5T1JZdFdtUnc3cWV0VHJocjF5NnlzckxvMXEwYkRnNE8yc3B4dlhyMU1qbDhjT0RBQWI3NzdqdlVhalVqUm94Z3c0WU5USmd3Z1crLy9WWW5PSHIvL24wbVQ1NU1aR1FrYjc3NXBsN1ZMa04yN3R5cHJSRG02T2hJejU0OXljbkpvVk9uVHZUcDA0ZUtGU3ZxdlNhQ2dvS1lNMmNPZm41K2V1MkFpOXRxZHVUSWtZd2NPYkxBTWZsRGJrK0cxRFF1WHJ6SWlSTW5ETzVUcTlVa0ppWVNGeGRIWEZ5YzluWUhCZ1p5NU1nUjR1UGppWStQMTFZY3pNL0p5VWt2aUdlSzFhdFhBM25oaDRLZTM1b1FhVUh0Q2hzMGFLQ3RjcFNWbFlXMXRYV0I1MDVJU0NBNk9ocUZRbUZ5VmJhU3JNWlpuT2RDL21zeDVGV3N1bno1TXBmR2RMRUFBQ0FBU1VSQlZGT25UdFVKV0d1TUh6K2VDeGN1YUlOejF0YldqQnMzanJTME5GeGNYQ2hkdWpTbFM1ZkcyZGxaNzc3OTdiZmZXTEZpQlNxVml2VDBkTzNyTVNjbngyQVE3OEdEQndCR1E5VjkrdlRoNHNXTGJONjhtU1pObXRDOWUzZFdybHpKbGkxYml0Vm0rRVdTclV6blpPUkc3ZTlOS3ZSNGpxc3hya09IRHJSczJaS1pNMmZxVlY0MDVibS9iZHMyQmcwYXBHMjdXWmpJeUVndVhyeEltelp0VEs3UVpleDFiVzF0amJtNXVjbkJWaWNuSjk1NDR3ME9IVHBFV0ZoWWtkcWdhNnBLNXJkOCtYS1VTaVduVDUvV2E4V3RlVzFGUmtiaTVlV0ZVcWswcVQzb2xDbFR1SERoQWpObnpxUkJnd1ltcjAvamswOCt3Y2ZIUnkrRXAxblRxRkdqeU16TTFMWnlMYTc3OSs5cksvWWE4MlFGNE5xMWF4TVRFME8xYXRXTUhuUHc0RUVBV3JWcWhZdUxpOUZ4aXhjdkx1S0svK2ZKOTFWTFMwdWo3MFViTjI0a016T1RRWU1HR1d3bnExUXFDM3lQMHZEejg5TUcvNEtEZzVrMWF4YUxGaTNTYWFuOCsrKy9NMjNhTkcyd3IyM2J0b1NFaEZDNmRHbWNuSnh3ZG5hbVZLbFNPRHM3NCtqb2lLV2xKZVBHaldQdDJyWGE5N01uMjRybjV1YVNtSmo0d3Y3aGl4QkNDQ0dFRUVJSUljUy9pUVR4aEJCQ0NQR3ZaV0ZtaGFkalRUd2QvMWZWUzYxV2s1UVo4MWN3TDF6NzM1VE11R0tkNDNGMkVwY2VIQ3gwbkwxVmFSeXNYSEN3ZHNIQnFuU3h6bFdRVTZkT0Zma1l0VnB0dEYzV2s3cDE2NmEzcldyVnFzeWFOVXRuVzI1dUxtdlhycVZQbno1R1cxcStLTzdldlV0MGREU0FYbXRTVTJSblo3Tjc5MjdDd3NKWXZIZ3huMzc2cWQ2WTRPQmdnQUtyZFJXbVdyVnFPdTNLQUpZc1dVS2xTcFYwcXBQbDk4MDMzMmgvM3J0M0wwZU9IR0hTcEVuYUtrQWJOMjdrL1BuenhWNFQ1RDBYZHUzYWhVS2hvRmV2WGlRa0pCQWNISXlqb3lOdnZ2bW1TWE5rWkdTd1ljTUdySzJ0bVR4NU10N2UzalJxMUlqeDQ4Y3pjdVJJUHZ6d1E5NTY2eTEyNzk3TlR6LzlSR1ptSnUrKyt5NkRCdzh1Tk9pWG1abkpwazJiZExZcEZBcTljTjJUZHUvZWpZV0Z4VE92TUZSVWFyV2FIMy84VVc5N1VGQVFxMWV2Smk0dVRxZTZqa2IraW4vMjl2YVVLMWRPMjhyUHpjME5WMWRYM04zZGk3eWVTNWN1Y2VMRUNlenQ3UXU5VHpWQnZJS3FEZG5ZMkZDclZpMnVYcjNLMWF0WERWYk5ldkw4a1BmNmVMSzYxWXRDRTRvMEZvRFJQSjc1NzdlV0xWdWFOSGZ2M3IzeDl2YW1WcTFhQUxpNHVCQWRIVTFnWUNCdnZmV1d0Z0tmV3EwbVBEeGMyMDZ5Y3VYS0J1ZHIyclFwNWN1WDU4S0ZDOXkrZlp1dVhidXlkdTFhRGh3NHdKQWhRd3FzenZnaVU2bVZCSVl1SkNFajc3MmlwbXR6UEJ6K3VRRjBXMXRiUHZ2c016SXpNdzN1ZisrOTkrallzU1B2dlBPT3dYMUY4ZnZ2dndOUDkvNm1jZWZPSFhKemMzWENUSVZwMGFJRmh3NGQ0c1NKRTBVSzRuMy8vZmZVcVZOSFo5dVpNMmVZTjI4ZXRyYTJlbTNWNjlldmo0V0ZoYlkxYWRldVhRMiszei9wK3ZYclpHUmtjUHYyYlpPRGVHZlBudFVKUzl2WTJHakQxN0d4c1FCNlllejh2N3U3dTFPalJnMlR6Z1Y1NzVPYTZtcWZmdnBwb2RkZGpTWk5taEFRRUVCY1hCeHVibTRHeDV3NWM0WnExYW9WR01JRG5yb3lyeWx5Y25JNGVmSWtiZHEwTWZwY1VTcVZKbFhFeTA5VEpUQi9wVlBRdjNhN3VMZ3dhZElrbzY5THlBdHExNnRYajhPSDh5cDFIemx5UlB0NHFOVnFnb09EVWF2VkwvUWZ3QWdoaEJCQ0NDR0VFRUw4VzBnUVR3Z2hoQkF2RllWQ1FXbmJjcFMyTFVjZGQxL3Q5aHhsRmdrWjBUeEt2OGVqOUhzay9QWGZSK24zU005SkxtQkcwenpPVHVSeGRpSVAwOEtmZXE0blJVZEhhNnZoUWQ2WHJyR3hzZlRzMmJQQTQ0S0RnN2w5K3piZTN0NkVoSVFZSEhQdDJqWG16WnVudHoweE1aRVBQdmhBWjF0QVFBQy8vZlliYTlhc0lTZ29pQWtUSmhTcnlzcy9SWTBhTldqZXZEa2hJU0ZGYmpVS2VlR1pyNzc2aW84Ly9wakF3RUNxVjYrdUU0ekx6YzNWQnZIYXRtMWI3SFVhcTd4MTRNQUJuZXAzK1lNQitiOU0xd1R1R2pWcXBLMFVjK2pRb1dLdlIrUFFvVU1rSkNUUXZIbHp5cGN2ejg4Ly8weHViaTVkdTNZdHRKcVpocTJ0TGZQbXpTTXpNMU5iY2FkR2pSb3NYcnlZS1ZPbXNHREJBbGF0V2tWU1VoSnVibTVNbVRKRnIxV2JNWnMyYlNJNU9SbUZRbUcweWxKVVZKVFIrN2M0ejRuQ2hJYUc4dkRoUTFxMWFsWGtZemR1M0VoWVdCaE9UazQ2N1lldHJLeUlpWW5Cd2NFQmQzZDNiY0F1TVRHUkV5ZE9VS3RXTGNhUEg0K2JteHUydHJZbGRsdnM3T3kwMVpvY0hCekl5TWd3T3I4bWxGQll0YUdXTFZ0eTllcFZEaDQ4V0dnZ1JCTWNNMVF0cWpCRkRSeHB1TGk0c0dEQmdtSWRhNGdteEdIc2Zzdkp5UUgwZzNxbVZ1UExYd1hOMTllWDlldlhzMkxGQ2xhc1dHRndmTVdLRmFsWHI1N0JmWnJBN2FKRmk5aTZkU3RqeDQ2bFk4ZU83Tnk1azhEQXdBSmJWRDRyWHgvcFFvNDY1OW1kUUozM2Y5UnExVjhiRktUbnBMRCtvai9tWmxaWW1GbGlwakJIZ1FLRklpL1lxRkNZNWYyT0FoUUs3Yys2KzBHQjJWLzcrV3VmWnB3Q000VUZ0VnliVTliUjlIQlpmb1VGbnpTQjNLZDE1Y29WQUtQUG1hTFF0UG8wRmk0M1JITmV6VHFlUmx4Y0hEazVPVXlmUGwzdi9xdFFvUUpMbHk3Vm5xZHUzYm9temZuTk45OFFIaDVPNjlhdFRWN0gzTGx6dFcyaWpmbnFxNitNN3V2WXNTUGp4bzB6K1h5V2xwWjA2dFNKMWF0WE0ySENCRHAwNk1DSEgzNVlhTEMyYmR1MkJBUUVzSC8vZmdZUEhxeTNQeXdzakx0Mzd6SjA2RkNqYzFTb1VBRWZIeDhBdG03ZHl0S2xTMDFlOSs3ZHU3R3lzc0xIeDhlazF0aVdscFlzWDc2Y21KZ1lKaytleklnUkkzU09VNnZWcU5YcUlnZnhVbE5UQWZUQzRKcndlZjVyOTdwMTY0eTJzQVVZTkdnUXI3enlDcTFhdGVMZ3dZTjZuODNOek16dzlmVXRrZUNyRUVJSUlZUVFRZ2doaEhnNkVzUVRRZ2doaEFBc3phM3hjS2hxc0pKTlptNHFqOUx6UW5wSkdUR2taaWVRbXZXSWhQUjd4RDJPZkE2cjFiVjc5MjV0OVMrMVdzMjMzMzVMYW1vcThmSHgrUG41R2F3TWxwbVp5YzgvL3d6QUJ4OThZTFIxWUdabUpsRlJVWHJibFVxbHdlMTkrL1lsTmphV1BYdjJNSGJzV0lZTUdjS0FBUU5NYmtQNlQySnViczYwYWRPZWFnNFBEdysrL1BKTFB2LzhjMzc0NFFlcVZLbWlEUWNjT1hLRWxKUVU2dGF0cTlOaXRhaUdEQm1pL2ZuUm8wY0VCZ2FpVnF1cFhyMjZUbldzV3JWcWNmMzZkUUNkZ0Y1NGVGNDQ5T2pSbzlxcUxacEtnRTlqeTVZdFFGN0x5dXpzYkFJREE3R3dzS0I3OSs1Rm11ZkowRU5rWkNSSGp4N1ZWbzVKU2tvQzhwNlR4NDhmSnlNamcvcjE2eGZZQ2pFbUpvWU5HelpRczJaTk1qSXlERDZYSWUvTGMwMUk4dEtsUzBSRVJPRG82RWliTm0xTVhxL0dzR0hEak45SS90Y20ydHJhbXJwMTZ4cXRJbVJJUkVRRXYvenlDNURYaWk5L3Bjb1dMVnF3YTljdXZZbzhJU0VobkRoeGd1VGtaQ3BWcW1UeXVVeFZ2WHAxNXN5Wnc4T0hEeGt6Wmd5T2pvN01tREZEVzJsTlE2MVdvMUxsQlprS2FuMEkwS2xUSjM3KytXZUNnNE1aUG55NDBjYzRJU0dCa3lkUG9sQW82Tnk1YzZGcmZiS3k1LzM3OXdzOXhwRDhsYW8wY3o1NWU0dENFNmcwRm5veFZCRXZQMk1CcUt0WHIrcHRlL2ZkZDdHMXRlWHMyYlBhMTVTR282TWp0V3JWb24vLy9nWGVuamZmZkpOVnExWngrUEJoL1B6ODZOMjdON3QyN1dMSGpoMzA2OWZQcExhT0pTbGJhYnk2MUxPaDVsNnkvbjM3TEJ5NS9RdWpXL3lDaTIzaElhTW5iZHEwaVo5Kytzbm8vbTNidHJGdDI3YW5XUjZRRjJTMnNiRXAwclhNa0VPSERuSDQ4R0c4dmIyTFZJbTBUSmt5Mk5yYWxzajdXZnYyN2NuSXlPRCsvZnRHcnc5V1ZsWjA2TkRCNU04N1hsNWVlSGw1RldrZEsxZXUxRjR2aStySlNuNm1NRGMzWitEQWdiUnMyWkk1YytZUUZCVEUyYk5uK2ZUVFR3dXN2dW51N2s2TEZpM1l2bjA3dlh2MzFnc1RiOW15QlFzTEN6cDI3R2gwamk1ZHVtaURsOTdlM293YU5jcm9XS1ZTU1dCZ0lGRlJVYmk0dUdpdlUzUG16TkVabDVLU1FrUkVoTUU1YkcxdGNYQnc0TXFWSzB5ZVBKbEZpeFpwV3d3WGRxMDE1dEdqUjNsL0FGUmF0eEsySmtSdGFMNTkrL2JwYmV2VXFaUE9PdWZNbVVOMmRyYjJQVWVoVUdCblovZTNYMk9GRUVJSUlZUVFRZ2doaEdIeXY5SUlJWVFRUWhUQ3hzS1I4cVZxVTc2VTRaWm9hcldhOUp4a1VyUGlTYzErUkdwbVBISHBkM21ZZHB1NHg1R2taVDE2Wm12THlzcml3SUVEMUs5Zm4xdTNicEdabWNuczJiT1pNR0VDR3pkdUpDRWhnYkZqeDJKdWJxNXozTEpseTRpSmlhRkZpeFo2TGRqeWUrV1ZWM1NxSmdVRUJMQisvWHBjWFYxWnYzNjkzbmdyS3l2R2pCbER3NFlOV2JCZ0FRRUJBVVJGUlRGKy9QaVN1OUV2R0I4Zkg0WU9IY3J5NWN1Wk5tMGFTNVlzd2NYRmhjMmJOd041TFNLZmhxYUY0S1ZMbDVneFl3YWVucDdjdjMrZnNtWExFaG9hU3ZmdTNYbjExVmQxanBrN2Q2N2VQSXNXTFhxcWRlUjM2OVl0N3R5NWc3dTdPdzBiTnVUNDhlTWtKeWZUcEVrVHlwUXBVNlM1a3BLU3VITGxDaGN1WE9EY3VYUGFFRVNGQ2hVWVBudzR6WnMzNThTSkV4dzhlSkRBd0VBQ0F3T0J2Q0JBbFNwVkRBYXhsaTVkU25aMk5rT0hEdVdISDM0d2VONCtmZnJnN094TTc5NjlXYjE2TlpHUmVhSGJGaTFhYUZzUVBpazFOUlZIUjBlRCs0eUYvVFNhTkdsQ2xTcFZpSWlJNE1jZmYyVFNwRWtGanMvdnA1OStJaWNuaDZaTm05S21UUnVkWUptbHBhWEJML3MxNGJ1SER4K1NsWlZsY3BYQ29yS3pzeU1oSVlIUTBGQ1dMMS9PaUJFamRQYm5iNWRiV01oQkU0emN1M2N2TzNic01GcTVidmZ1M1NpVlNwbzBhWUtIaDBlaGEzenR0ZGQwZnM5L3pTdkk1Y3VYK2ZISEg3bDU4eWJXMXRZNkxieWZuTE9vY25OelNVbEpBZEFMY2VRZkE0WURqR1ptWml4Y3VORGdjVysrK2FaZW1DYzBOSlNHRFJzK1ZhVkhhMnRyV3JWcXhlN2R1d2tPRHFabno1N1VyMStmeTVjdmMvYnNXWm8zYjE3c3VVWEp1WGJ0R2pWcTFOQzJITTN2Z3c4K29FT0hEZ2FmQjA5V3dTMU1VbEtTMGVldXFTNWR1c1MzMzM1TDJiSmw4ZmYzTDNLb3YxU3BVb1ZXa0h1U29UOU0rUDc3NzFtMmJGbWh4N1pyMTA3djgxWkpNdmIrOHF4VnJGaVI3Nzc3amcwYk52RHJyNzh5ZGVwVTJyVnJ4K2pSbzdHM3R6ZDR6THZ2dnN1SEgzN0kyclZyOGZQejAyNi9kZXNXaHc0ZG9tdlhyb1ZXWjlTb1dyV3EwWmFyNTgrZlo4bVNKZHkvZjUvZXZYdno3cnZ2R2cya0hUcDBxTUNLdis3dTdvd2ZQNTVKa3lZeGQrNWNwa3laQWhSOHJTMkk1blBRazg4SlRSQ3ZPTys3SzFldTVMZmZmaU1vS0VnbjRLaFdxemx4NGdUTm16ZC9xZ0M0RUVJSUlZUVFRZ2doaEhoNkVzUVRRZ2doaEhoS0NvVUNleXRuN0syY0tZdHByZUttSGpLOXFrdEJkdXpZUVhKeU1oMDdkdVRXclZzQTFLeFpremx6NWpCMjdGZ09IanhJUmtZRy92NysycERMNmRPbkNRd014TXJLU3VmTDBjS29WQ3FkU21xeHNiR1ltWm5oNnVxcU43WmR1M1pVcWxTSkdUTm04TlpiYnozbHJYeng5ZXZYajJ2WHJuSGl4QW1tVHAxS2p4NDlDQThQeDlQVHM4Q3FNcVpJVDA5bnpabzFiTjI2bGRxMWF6TjE2bFQ2OU9sRFltSWlqeDgvWnVMRWliUnIxMDZubXN6T25UdTFQOCtmUDU4alI0NndmZnQyN1plMzMzMzMzVk8xcC9YeThzTE56WTNZMkZnaUlpSm8yTEFoMXRiV1hMbHloZlQwZEcyVm1jSWNPSEJBSnpUbzZlbEpuejU5YU5XcUZiVnIveThZMjc5L2YvcjM3MDlrWkNRblQ1N2s5T25UaElhR0Voc2JhekJRWW1OalE3Tm16UXBzYnpwaXhBak9uRG5EOE9IRGlZcUt3dGJXRmxkWFY0S0NnbWpYcnAyMlpaN0dzV1BIbUQ5L1BqMTY5TkNwVXFpeGI5OCt2Uy9qODdjUU5UTXpZOWl3WWZqNyszUHMyREV1WGJwRXc0WU5DNzJQQU9yVXFVTllXQmovL2U5L1RSb1BlWlg3Tkcxc3c4TENpdHcrMHRRV2tZNk9qbno1NVpkODl0bG5iTjY4bWVyVnErdFV0U3BLRUEveVhrdEJRVUZzM0xpUjl1M2I2N1Vkakl1TFk5T21UY0RUaDF5TnVYZnZIc3VYTDlkVzNldllzU01mZlBCQmtVT21CWW1KaVVHdFZ1UGs1R1EwL0dHc05XMXhqQmt6Qmt0TFMvYnMyV053ZjJ4c0xCY3ZYaXl3N2ExS3BlTGN1WE1vRkFxYU5HbENjbkl5TjI3Y3dOYlc5cm0wS2U5WmJ3TDNrbTgrd3pPb3ljcE40MGI4Q2JKeTg5b0lOeTdmbFZxdXpjbFZaWk9qeWthbHpzMXJhNGthL3Zydmt6OXJXdHVxMVNyVWdCclYvL1pyanMzM3N3SUZOVjJiRmFzYUh1U0ZMbDkvL1hXamxWZ2RIQndNN2x1elpvM1IwSlVoT1RrNVQxV2hLelEwbEVtVEp1SG82TWpzMmJNTHJISnFqTG01dWM0MXhoVCsvdjVVcTFaTloxdTVjdVVJREF5a2I5KytkT3ZXVGVlemsxcXRadmp3NGRqWTJEelRFTjd6Wm1abXBtMlBPbXZXTEE0ZE9zVGp4NCtaUG4yNndmRlZxMWJsN2JmZlp0T21UVFJwMG9TR0RSdVNsWlhGbkRsemNIUjA1TjEzMzMzcU5YMzExVmVjT0hFQ2IyOXZKazJhUkpVcVZRb2M3K3ZyUzgrZVBYVzJqUmt6UnVmM1pzMmEwYTFiTjNidTNNbjI3ZHZwMGFOSGdSWHNqTW5KeWVIR2pSc0dROW1haXI2R2duajVxOStaUXFWU2NmVG9VZGF0VzBkRVJBU2pSNC9XQ1lVTElZUVFRZ2doaEJCQ2lMK2ZCUEdFRUVJSUlWNVE2ZW5wYk55NEVRY0hCOXEwYWNQaXhZdTErMnJVcU1HTUdUUDQvUFBQVVNxVjVPYm1ZbWxwU1VKQ0F0OSsreTBBNzcvL2ZwRmFvaDQ5ZXBSSGovS3ErMlZtWmpKeTVFaEtsU3JGL1BuemNYSnkwaHRmbzBZTkFnSUNDdnhpT2lrcGllVGtaQ3BYcm16eU9sNVU0OGVQNStPUFArYjY5ZXZjdkprWERoa3laTWhUVlM2NWV2VXEwNlpOSXlFaGdjNmRPek55NUVodEtLZDgrZktNR1RPR2dJQUF0bTNiUnE5ZXZiVEg1YStpOHZqeFl4d2NISFFDRms4YkpyQ3dzS0JIang0c1g3NmNMVnUyOE4vLy9wY09IVG9RR0JqSTNyMTdUUTVJdFduVGhqLysrSU02ZGVydzJtdXY0ZVhsUlZCUUVETm56cVJTcFVwVXFsU0ppaFVyVXJseVphcFVxVUxseXBXcFhMa3lBd2NPSkNNamcydlhyaGtNbUwzOTl0dEcyeVdxMVdyT256L1BtalZydEMwOG16WnR5cWhSbzBoSVNPRFRUejlsNXN5Wi9Qenp6emc0T1BENDhXTisrdWtuOXV6Wmc2V2xKUllXRnFoVXFtSTlycHF3d3FWTGwxaTZkQ2xMbGl3eHFRSlUrL2J0cVZ1M2JwR3JUOVdvVVlOejU4NXgvZnIxSWdmeEtsU29vTGMydFZyTnZYdjM5TWJXcVZPSG9VT0hzbXpaTWhZc1dFRDE2dFcxcjNsTndBRXdLYlJUb1VJRit2VHB3NFlORzFpd1lBRno1ODdWV2NmaXhZdkp5TWlnWmN1V0JRWXRpME9wVkxKMDZWSUNBd05SS3BVMGF0U0lEei84a09yVlRRdGdGNFhtR2xIUTNBVlZWVktwVkFXRzVrd1ZGeGZIdW5YcjJMZHZIMHFsRWpjM043eTl2UTJPL2YzMzMzbjQ4Q0hObWpXamZQbnlyRjY5bXV6c2JIcjI3SW1EZzhOVHI2V29HcGJ0U01PeXhsdGZscFR3UjJkWkUvSTVBRGZqLytDdG1xTXdOeXRhQzh1L1MxeGNIUEh4OFRnN094dXQwcG1XbG1aMG42WWRwaW1Wekd4dGJiV0JvNks2ZGVzV0V5ZE94TWJHaGpsejV1Z0ZiazJWa1pGaGN2QmJ3OFBEdytCbkkzTnpjMXEzYnMzdTNidnAzNysvdGpyZHpwMDdpWWlJWVBiczJjVmFZMUhFeGNWeDd0eTVaMzZlZ3RTdVhadWxTNWV5Y09GQ2JVVmVZL3o4L0xodzRRTFRwazFqenB3NS9QcnJyMFJFUkRCcDBxUUNnNVhaMmRsY3YzNjkwTFdjT0hHQ0JnMGFNSGp3WUpLVGs3bDQ4YUxCY1kwYU5RTHkyaFhYcjErLzBIbjkvUHc0ZmZvMCsvZnZwMXUzYnRvV3NBV0ZuaDgvZnN5VksxZTRkdTBhNzcvL1BuLzg4UWNaR1JrR2czaFpXVmxHNTlPMG1jL1BVUFhYMU5SVURodzR3UGJ0MjNudzRBRVZLMVprM0xoeFJXcmZMSVFRUWdnaGhCQkNDQ0dlRFFuaUNTR0VFRUs4b0g3KytXZVNrNVBwMzcrL3dTQkdnd1lOV0xSb0VWNWVYaWdVQ20xMXRNVEVSQm8xYWxTa2FsRnF0WnExYTlkU3RXcFZidCsralkyTkRmMzY5V1BKa2lWODhjVVhmUHZ0dDlqWTJPZ2NrNTJkVFh4OFBMR3hzZHAva1BjRjVBY2ZmRUJzYkN4WldWbDRlSGl3WnMyYXA3c3pYZ0IyZG5aODlkVlhqQm8xaXF5c0xDcFZxa1NiTm0yZWFrNHZMeTg4UFQwWk8zYXM5c3ZlYTlldThmcnJyMU9yVmkwc0xDd1lQbnc0M2J0MzEyblJ1V0hEQnUzUDRlSGhXRmhZNkd5N2MrZk9VNjBMOGlxbXJWbXpoa09IRGpGMDZGQjY5ZXJGN3QyNzJiWnRHejE3OWpRcHFHWnBhYWx0RGFkeC8vNTkwdExTT0hQbURHZk9uTkhaNStibXhydnZ2a3VuVHAyd3RiV2xjZVBHQnVjMVZwM3I0c1dMZlAvOTk5eTlleGVBZXZYcThkNTc3K0hqNDhPSkV5ZVlOMjhlRmhZV0pDY25zMmJOR3VyV3Jjdml4WXRKU0VqZzFWZGZaZVRJa1ZTb1VNR1V1OGVvOTk5L256Rmp4aEFXRnNiaHc0ZE4rbExkMDlNVFQwL1BJcCtyZnYzNm5EdDNqcENRRVByMDZWT2tZNWN0VzZZWElzak96alphS2E5Mzc5NmNQSG1TeTVjdk0zMzZkQll2WG95MXRiVzJXcFdGaFlYSmJTY0hEeDdNb1VPSHVIanhJcXRXcmRLMnpOeTFheGNuVHB6QTJ0cWFqejc2cUVpM3h4UVpHUm5zMkxFRHlLdkU5UHJycjVmNE9UUkNRa0tBdkFxbnhtaENUb2JDSEFxRndtaWIyZlhyMTZOV3F3czgvNTA3ZDlpeFl3Y0hEaHdnSnljSGhVSkJxMWF0Q2d4Z2JkbXlCY2g3ckxPenM5bTVjeWRtWm1iUHJETGhQMFcxTXEvaFUrNHRMdHpmUzJyV0l5N0dIT0NWOHFaVmpQeTdhZG9kLy9MTEx3WURQNURYbXJtZzlzemR1blV6MnA0N1B6YzNONktpb3NqTnpTMVNaYnc3ZCs3dytlZWZZMlZseGJ4NTg0cjBCd1A1NWVUa2tKU1VoSmVYVjdHTzEwaE9UaVloSVFFdkx5OEdEaHpJb1VPSFdMSmtDUk1tVE9ER2pSc3NYNzZjTm0zYUdIMi9LVWtSRVJITW56Ly9tWituTVBiMjl2ajcreGM2enRiV2xxKysrb3BQUC8yVWp6NzZDSlZLeFR2dnZJT3ZyMitCeHlVbUpqSjI3RmlUMW5MNTh1VkN4NXJhYmx6RDF0YVdtVE5uVXJac1djek16TFRCdWZ5ZnRaT1NrclJoL1lNSEQ3SnIxeTdVYWpYbTV1WU1IanlZalJzM1ltMXRiYkRxc1dhK0p6ODNRMTcxUlZQMDc5K2YzTnhjdkwyOUdURmlCSysvL25xUld6Y0xJWVFRUWdnaGhCQkNpR2REZ25oQ0NDR0VFQytnOFBCd2R1ellnYTJ0TFgzNzlqVTZybXJWcWtCZVFHYlNwRW5jdm4wYkp5Y254bzhmWDZRdjdQYnQyMGRrWkNTZmZmYVo5a3ZnbmoxN0VoTVR3N1p0MjVnK2ZUb2ZmZlFSSzFhc0lDNHVqdGpZV0pLVGt3MkdQZFJxTlk4ZVBjTFQwNU95WmNzVyswdjJGNVZTcVFUZ3dZTUhSRVJFUEZWSXdNN09qb1VMRjJwLy8vMzMzNWsyYlJyRGhnM1RhVTJXUDRRSHNITGxTcjI1REcxN0d2YjI5blRxMUlsdDI3YXhZOGNPM252dlBabzBhY0xwMDZmNS9mZmZhZFdxVmJIbWZlKzk5M2p2dmZkSVRFd2tLaXFLaUlnSXdzTENDQXNMSXlJaW9saUJOSTJhTld0aWEydExpeFl0Nk5XckY0MGFOU0krUHA0Wk0yWnc5T2hScWxTcHd1VEprNWsyYlJwYnQyNWx5NVl0bUptWllXVmx4UmRmZktHdGtQUTA2dGV2VDdObXpmRHc4TkJwdi9zc2FDcWJoWVNFa0oyZFhTSXRUbzFSS0JTTUhUdVc0Y09IRXhNVHcvWHIxL0gyOWpZWWNDaU10YlUxL3Y3K2pCMDdsdlhyMTFPbVRCbGNYVjFadEdnUkFLTkdqY0xkM2Qya3VUUWhQbE9vVkNydHp5dFhyalRwTmVQdTdsNW9wYXowOUhSQ1FrSzRmUGt5STBhTVFLbFVjdUxFQ1NDdkdxTXhHUmw1N1ZBTmhUa1VDZ1h2di8rK3dlTTJiTmhnOU5vY0hCek1ybDI3dUh6NU1wQlhCYXhqeDQ0TUhEaXd3SkRwMWF0WHVYNzlPdFdyVjhmYjI1dTllL2VTbEpSRXExYXQ5SzQvLzBiZW5wMjRjSDh2QUZkamoveGpnM2pWcWxYVEN5V0ZoNGN6WmNvVTdPenN1SFBuRGoxNzl1VGpqei9XTzFhcFZOS3BVeWVUcXh0V3JWcVZ5TWhJSWlJaVRLNGFlZmZ1WGNhUEg0K1ZsUlZ6NTg1OXFtQnplSGc0YXJYYXBIUGZ1blZMVzJsdS9mcjFLSlZLWW1OamVmandJUmtaR1ZTb1VJRlZxMWJoNmVuSmtDRkQrT21ubjdDM3QrZnc0Y080dWJueG4vLzhwOGpyUzA5UDU5R2pSMFg2RFBUYWE2OFZPVlNtVVJJVk1vc2pMUzBOQndjSDB0TFNVQ2dVT0RnNG9GUXFDNnk4VzZaTUdaWXZYMTdvM01PR0RhTk5tellNR2pTb0pKY01vRk9wT1g4cjJkemNYRzNMZXNpNzFucDZldUxqNDRPUGp3LzE2OWZuNE1HRDNMaHhnNzU5K3hwOHZhU25wMk51Ym00d29HcnE0OVNyVnk4NmQrNnNFOXo3NFljZjhQSHhlYVloY1NHRUVFSUlJWVFRUWdoUk9BbmlDU0dFRUVLOGdEUmY3UFh1M2R0Z1c5ajhjbkp5bURGakJwY3ZYOGJhMnBvWk0yYVlIRktCdkdvd0sxYXN3TTNOalhidDJ1bFVZeGt4WWdRUkVSRzg4c29yV0Z0YmMrTEVDUlFLQlM0dUx0U3VYUnQzZDNlZGYxT21UTUhHeGtaYlZlcGxvbFFxbVRObkRybTV1VGc3TzVPVWxNU3NXYk5ZdkhoeHNRTlFhV2xwOU96WlUyLzc4dVhMOWI3RTNyeDVNeFVxVktCZXZYcmE4RjVBUUFEYnQyOW4vdno1Vks5ZW5YUG56bUZ1Yms1VVZKUzJJdGZUNk4yN056dDI3R0RYcmwwTUhEaVFQbjM2Y1ByMGFUWnYzbHlrSUo1YXJXYkZpaFY0ZUhoUXZueDVLbFNvZ0x1N082VkxsNlpodzRiYWNVcWw4cWxhL2RyYTJySm8wU0lVQ2dXSmlZbXNYTG1TSFR0MmtKbVpTWThlUGZEejg5TldjbFNyMWJScDA0WmV2WG94ZXZSb3RtL2Z6di85My84Vis5ejVUWjgrdlVUbUtVemR1blZ4Y25JaU9UbVpVNmRPRlZxbDZHbVZLMWVPY2VQRzRlWGxSYVZLbFFDS0ZjU0R2R3FGbjN6eUNmUG56MmZ4NHNWWVdGaWdWcXNaT0hBZ25UcDFNbmtlWXkwNFMrbzRUZkEyUDAyYlE0QXhZOFp3L2ZwMTdYTjMyTEJoSERseWhOVFVWRnhjWEtoYnQ2N1JlVFd0YVVzcVFKbWJtOHVzV2JNQWNIWjJwbE9uVG5UdDJ0V2tJRjMrYW5ocXRack5temNERkxuUzRvdXFvbE05bkd6Y1NjNk1KVExwRWpuS1RDek45UU9TL3lTNXVibHMyYktGMWF0WFU3bHlaV2JPbkZsZ3NGL1RtcjZnbHFMNU5XN2NtT0RnWUM1Y3VHQnlFRy9jdUhFa0pTWFJwRWtUdG0zYlpuQ01LZFg0QUM1Y3VBQmdVb3ZxdzRjUGE1K3p0Mi9mcGxLbFNqUnMySkN5WmN0cTMzYzArdmJ0eXg5Ly9NR09IVHV3dHJabTVzeVpSVzUvQy9ESko1OFFHUm1Kdjc4L3JWdTNMdkx4LzNSUlVWR3NXYk9HNE9CZ2JHeHM4UFB6WS8vKy9TeGJ0b3pBd0VBR0RoeEkyN1p0c2JUVWIrTnNZV0ZCbFNwVlREcVBvNk9qeVdPTEt5MHREY2dMUFZ0WVdPRGw1VVg5K3ZWcDNMZ3gzdDdlT3AvRGI5eTR3ZUxGaTNGemN6UGF1amM5UGQxZ2dCcnlQcGM5eVZCZzNNL1BUMi9ieVpNblNVbEprU0NlRUVJSUlZUVFRZ2doeEhNbVFUd2hoQkJDaUJlUWg0Y0hmZnIwWWNDQUFRV09TMDVPWnNxVUtWeTllaFV6TXpQOC9mMkxYR1ZyL3Z6NXBLU2s4Si8vL0VjdjhHRnViczQzMzN5RFFxRkFyVmF6ZXZWcVhGMWRpOVNHN21XeGN1VktidDI2UmJseTVaZy9mejZqUm8waUlpS0NGU3RXR0t3K1pBcHJhMnVHRGgwS3dKRWpSd2dQRDZkdjM3NlVLbFZLTzJidjNyM0V4Y1ZoYlczTndJRUR0ZTBxMDlQVDJibHpMVDlDY3dBQUlBQkpSRUZVSjdhMnRuejAwVWNFQlFXeGF0VXFLbGV1VEw5Ky9YUXE2aFdYaDRjSExWdTI1Tml4WXdRRkJkR2xTeGVxVmF0R2FHZ29WNjllcFY2OWVpYk5jK1BHRFRadTNLaXp6Y3JLaW5MbHlsR3BVaVc4dkx5MC81Nm1JcDVhcmViS2xTc2NPSENBdzRjUGs1MmRUYzJhTlJrNWNpUjE2OWJsNU1tVGZQUE5OOW9nbFlXRkJiVnIxOGJiMjV2ZmZ2dU5ObTNhUEhWcjJyK1RRcUhBMTllWFhidDJzV2ZQSG9OQnZHWExscUZVS3VuZXZidE9HS1c0bmd4Z0Z0UmV0VEFkT25SZ3g0NGRoSWVIazVPVGc0ZUhSNUVySXhXbHVsVCs0R3RSam91TmplWDgrZk9FaG9ZU0docEtSRVNFZHQrVksxZXdzYkhCeDhjSGIyOXZjbkp5V0w5K1BaRFhBdFJZNVZMTi9XWmhZV0h3ZXF0U3FZcFZBYXRCZ3dhOC9mYmJ2UEhHR3pyejNyaHhnNU1uVDlLK2ZYdTlDbDRQSGp6ZytQSGpsQ2xUaHRhdFczUDI3Rm51M3IxTC9mcjFuM2xWeDM4S2hVSkJWWmZHWExpL0Y2VXFsNGpFRUdxNE5udmV5eklvS3l1TGd3Y1BzbW5USnU3ZnYwLzM3dDBaTm15WTNtdnc4dVhML1Bubm4xaGJXNk5RS0RoNzlpeUF5VlZjVzdac3lROC8vRUJ3Y0hDQkFiLzhFaElTQVBUYWp1ZG5haER2eUpFajJOblowYng1ODBMSDl1blRoMXExYWpGejVrejgvZjJwVTZlT3dYRkpTVWtzWDc2Y3k1Y3ZhNnU4ZmYzMTF3d2ZQdHhveTNOak5GVXBDMnNUL1NKUnFWU2NPM2VPWGJ0MmNmcjBhUUI4ZlgwWk1XSUVibTV1OU96Wmt3MGJOckJ4NDBibXpadkhUei85Uk51MmJXbmR1alYxNjlaOTVxMVZ0MjNiWmpUZ1daQmJ0MjRCYUQ5YlRabzB5ZUM0aXhjdjh0VlhYNkZXcS9uaWl5K3d0N2ZYRzZOV3E3bHg0d1pseXBReE9FZGhGUkkxOTVGS3BkTDV3d09WU2tWaVl1SkxVWUZVQ0NHRUVFSUlJWVFRNHA5T3ZpRVZRZ2doaEhoQkRSczJyTUQ5VVZGUmZQbmxsOXkvZng5emMzTSsrK3d6azc2UXppODRPSmlUSjA5U3UzWnRPbmZ1YkhDTTVrdEJoVUpCMmJKbGl6VC9QNWxTcVdUNjlPbjgrZWVmdlBQT08vVHYzNy9ZY3gwK2ZKaE5telpwMjNPV0tWT0dNV1BHNE8vdnovYnQyMm5hdENtTkd6ZldqbCs3ZHExSlg4NWJXbG95WU1BQUhqNTh5Sm8xYTJqUW9BSERody9YN28rTWpHVFZxbFYwNmRKRnIvcks2dFdyc2JlM3AwbVRKZ1FHQmhJZUhrNTRlRGo5Ky9mbm80OCtZdTNhdGJpNHVCVDdObXYwN2R1WFk4ZU9zWFhyVmpwMzdrenYzcjJaTTJjT216WnRNam1JVjc1OGVhWlBuODdkdTNlNWUvY3VVVkZSM0wxN2w0aUlDQ0lpSWpoMjdKaDJySTJORFZXcVZHSDgrUEZGYm50ODRjSUZKazZjaUVxbG9rcVZLZ3dlUEJoZlgxOVNVbEw0NXB0dk9IandJQjRlSG56NTVaZDg4c2tuMnFwb2ZuNStqQjQ5bXBrelovTHR0OThhckk3MDNudnZGV2t0ZjVmT25UdXphOWN1enA4L3o4MmJONmxaczZiTy9vc1hMM0xyMWkxcTE2NWRJa0c4SnhYVVhyVWdseTlmWnVIQ2hkeTllMWU3N2VIRGgvajUrVEZ5NU1naVgrdWVwY3VYTCt0VUVqVTNONmRldlhxODhzb3IrUGo0VUtkT0hXM29iY09HRFVSR1JtSm5aMGYzN3QyTnpsblkvYVpRS0xTaDJ5ZXRYNy9lNFBYRjB0SlNaNTM1UFhqd2dIWHIxaEVWRmNYa3laTjE5bTNkdWhXMVdrMzM3dDJ4c0xCZzA2Wk53TXRURFUramZLbmEydmEwNFFubi8zRkJ2SkNRRUlLQ2dqaDU4aVJwYVdrMGJ0d1lmMzkvYXRTb1lYQjhkbmEyem51Umc0TUQvZnIxMDdhMExzei9zM2ZmVVUyZTd4dkFyNFN3UWFZZ3FGVnh6Nm9vZFZ0M0ZiRHVWbXRkZGJTT1dsdnJvS0tvUmExV3JhTnFDMHJyWHFoMW9vaDFZVlhjU2tVRUhDaUk3QzJRa044Zm5Mdy9RZ1lKZ3VpMzErZWNuZ1B2ZkRMZUo3SHZ4WDJibTV2RDNkMGRnWUdCdUhQbmpsTDFVazNLMm5hMXBKczNieUltSmdiRGhnM1RxVnFkbloyZDFnQlRhbW9xRGgwNmhFT0hEaUVuSndkOSt2VEIxS2xUY2VyVUtXemV2Qm5mZnZzdEdqUm9nTzdkdThQTnpVMm56NTYxYTljaU1URlI1MnB1dTNmdkx2Y1c4dVhsN3QyN09ILytQTTZmUDQrVWxCU0lSQ0owNnRRSnc0Y1BWM3AvR1JrWllkU29VZkQwOU1UKy9mdHg5T2hSNFhtMXRiVkZodzRkTUhYcVZJMXRhK1BpNG1CbFpRVVRFeE5FUjBjTHg5UlYwNlpOMGE2ZDhuVlo4am5kdDI4ZkVoTVQ0ZVRrQkV0TFN5UW1KbUxQbmoyUVNDUm8yTENoMnVQbTUrZGoxNjVkMkxWckZ5UVNDYnk5dmRHc1dUTUFSWC9Na3BtWkNUTXpNMGdrRWtSRlJlSFpzMmVsem85UlVWRXdNVEZCVEV3TUFBaVZBeFhmeS9idDI2Y1VkTDU1OHlha1Vxbkc2NW1JaUlpSWlJaUlpTjRjQnZHSWlJaUkva2RkdkhnUmNYRnhNRFkyeHJ4NTgxUnVQdXFpWWNPR01ETXp3OHlaTXl1MFVzbTllL2N3WThhTUNqcytVTlR1UzU5ZzFzT0hEeEVhR2dvQTJMbHpaNW1EZURkdjNzVEtsU3NCRkxVWFUxVE5jWE56USsvZXZYSHExQ244L1BQUDhQUHpFMW9PNnh0SzJyRmpCL0x5OHBDU2tvTHo1OCtqYytmT3lNL1B4ODgvL3d3VEV4T1Z5b25YcjE5SFlHQWdwazJiSmxUbjJyVnJGM3IzN28zMjdkdkR5Y2tKUVVGQmFOcTBLUm8xYXFSMzI5RGlHalZxaEtaTm15SThQQnhoWVdIbzFxMGIvUDM5Y2VuU0pjVEZ4Y0haMmJuVVkxaGFXcUpkdTNZcTcrRzB0RFJFUlVYaDRjT0hlUERnQVI0K2ZJaVhMMThpTGk2dVRKWHhXcmR1amRtelo4UEt5Z3F1cnE3SXo4L0hvVU9Ic0dQSERxU25wNk5qeDQ2WU1XTUdyS3lzWUdCZ2dKeWNIQUJGMTRtN3V6dU9IajBLTHk4ditQcjZxbFRDU1VoSTBIczhiMEs5ZXZYZzZ1cUs2OWV2WThPR0RWaTFhcFZRWlVjcWxlTEpreWNBQUJjWGx3bzVmMlptSmdEZDMvUDM3OS9IdG0zYmhPcGNGaFlXK1BycnIyRmdZSUExYTlZZ0lTRUI4K2ZQaDR1TEN6NzU1Qk4wNmRLbDBpdDB0bW5UQnM3T3puQjFkVVdiTm0zUXNtVkx0ZUdnOFBCd2JOMjZGUUR3eFJkZkNQT0JPb3IzbnJZZzN0aXhZOVd1MjcxN3Q5NVZ1TkxUMHdFQTl2YjJTc3V6czdNUkZCUUVZMk5qZUhoNElEbzZHcmR1M1lLenN6TTZkT2lnMXpuZWRUV3MvcitLV2tKV1RDV09STDJrcENSY3VYSUYzYnQzaDd1N2U2blh0S3VySzA2ZE92VmE1eHc1Y2lUT25Ea0RQejgvckYyN3RzSXJuZ0ZGbGNIOC9QeGdhMnVyTVl5cWo2Q2dJS3hac3daU3FSUU5HemJFaEFrVDhQNzc3d01vcWxyWnFWTW43TjY5RzBGQlFkaTBhUk5NVEV4MCtxNWhibTZ1dG1LYUptNXVia290VVBXbEtXUmJIdjc5OTE4Y09uUUlWbFpXR0Rac0dEdzlQYlgrWVlhTmpRMG1USmdndkQrQ2dvSVFFUkdCeG8wYmF3emhBY0MzMzM0cnRFaFdhTk9tamM3amJOQ2dnY3Izb1pKQnZMeThQSldxZWNiR3hwZzZkU3BzYkd6VUh2ZkJnd2ZZczJjUHFsV3JwaEp1bFVna0NBME5GZVpjQXdNRGRPclVxZFJXOW9zWEwwWmNYQnlBb3ZsYzBXSzVWNjlldUhUcEVqWnYzcXcwajV1WW1LQjM3OTcvdVhtWGlJaUlpSWlJaU9odHhDQWVFUkVSMGYrbzRjT0hJenM3RyszYnQ5ZGFlU3d2THc4QTFONzhkSFoyeHNxVksxR3JWcTBLRytmYjZyMzMzb09qb3lNU0VoTFF0bTNiTWgzajl1M2I4UGIyUm41K1BycDA2YUp5QS9pcnI3N0N0V3ZYa0pTVWhMVnIxOExMeTB2anNiS3lzb1NmaTdjakE0QnZ2dmtHcnE2dTJMOS9QeFl2WGd3WEZ4ZFlXVmtoSWlJQ1BqNCtjSEJ3RUxhTmlZbkIwcVZMMGFKRkMzaDRlR0Q5K3ZVQWdNdVhMME1xbGVMRWlST1FTQ1E0ZWZJa0xsNjhDQWNIQi9qNCtKVHA4U3NNR1RJRTRlSGgyTDkvUDl6YzNQRHh4eDhqSUNBQUJ3NGN3TlNwVTh0OFhHdHJhN1JwMDBicFJueDZlanFTazVQTEhMN3EzcjA3c3JLeWNPREFBZXpac3djcEtTbXd0cmFHbDVjWHVuWHJCZ0JJVEV5RVZDcFZDaWgrK2VXWENBOFBSM2g0T0w3NjZpc3NYTGhRcVlWalVGQ1F5aldtVCt0UVJRVzBrcTk5ZWZqeXl5L3gxVmRmSVR3OEhINStmcGcwYVJLQW9qQnFmbjQrVEUxTlZZSWw3dTd1NVhMdSsvZnZBMUFOZUJXWG41K1BDeGN1NE9qUm83aDM3eDZBb21CQ3IxNjlNSDc4ZUNFYzBheFpNL2o3KytQMDZkUEMrM3pEaGczbzFxMGJldmJzcWJHYWthN0sya0xTeXNvS2YvNzVwOVp0SGoxNkJHOXZieFFVRktCMTY5Ync5UFRVdXIyaUdsVHhhMXRYNmg2SFNDU0NWQ3BWYVhlb0VCOGZEd0FxQWRkang0NGhOemNYbnA2ZXNMUzB4SVlOR3dBQWd3Y1BmaU9ocTdkSlZmUGFFSXNNVUNpWElTbjdhZWs3dkdFOWUvWkU5KzdkdGM0aEhoNGVRaVd2OG1CaFlZSFpzMmZEeThzTCsvYnR3N0JodzhydDJKcnMyYk1IVVZGUldMcDBxZFl3YTBsVnFsUkI1ODZkbFZxN0EwV3RWVy9mdm8yZVBYc3FWYTVWc0xXMXhlVEprekZ1M0RqY3VIR2p3cXB4dXJpNHZGWWcrdEdqUjNxMWl2Nzg4ODkxRHY0Tkd6WU1EUm8wUVBQbXpmWDY3RFUxTllXN3V6dmMzZDJSbUppSXFsV3JhdDErOU9qUlNFaElnRXdtZzBRaXdmdnZ2Njl6aGNZbFM1YW9EUWYrK2VlZlNvSElRWU1Hb1ZPblRzakx5NE5VS29WRUlrSE5talcxVmxaczNydzVWcTFhQlJjWEY1VUtmVjkvL1RXKy92cHJ5R1F5RkJZV1FpS1JxSjBibXpWcnBsUWxiOHFVS2NKM21mcjE2d3VWRXkwc0xMQml4UXJJNVhJVUZoWUsyMnNMTUJJUkVSRVJFUkVSMFp2RklCNFJFUkhSLzdEeDQ4Y3IvWjZTa29LMHREUllXRmpBeE1SRXFQZ0ZhQTUwMUt0WHI4TEgyYUJCZzFLREtxOUwzOENLbVprWk5tL2VqUGo0K0RJRkVjK2VQWXNWSzFZZ1B6OGZMVnUyeEp3NWMxUzJzYkN3d0xScDA3Qnc0VUtjUFhzV0kwYU1RTzNhdGZIaXhRdWtwcWJDenM0T1ptWm1lUFhxRmJadjN3NmdxSkpNeVp1NFlyRVlYYnQyaGF1cksxYXVYSW1MRnk4Q0tLcmlFaFVWaFhyMTZzSFIwUkVQSHo3RTdObXpZV2hvaUZtelprRWtFZ21oREQ4L1A1aWFtc0xTMGhMUG5qM0R4WXNYc1dQSERxSHl6K3ZvMkxFam5KMmRoWGFCSGg0ZTJMbHpKMDZlUElreFk4YW9EVXVrcDZkajNMaHhyMzF1b0tpdG9DNFNFaEt3WmNzV1hMeDRFZm41K1RBeU1zTHc0Y014Wk1nUUlaeFJVRkFnVk5BcGZtMFlHeHZEMTljWDMzNzdMYXBWcTFhbWdCUlE5TGlUa3BKUXBVb1Y0VHJOemMzRnpwMDdBWlF0ZUZXYTJyVnJZK0xFaWRpd1lRUDI3OTh2UFBlblQ1OEdBRFJwMGtUbEpyK215a0RxbnV2WTJGakV4Y1doV3JWcXNMYTJocW1wS1dReUdjTEN3bkRreUJFQVVHbW5WMWhZaUR0Mzd1RDgrZk00ZS9hc1VEbFBKQktoUTRjT0dEVnFsRW9veGRiV0ZyTm16Y0tRSVVNUUVCQ0FLMWV1SUQwOVhXaDlXTFZxVlh6d3dRZjQ0SU1QMExwMWE2MHREYVZTS1pLU2ttQmxaUVZUVTFNQXdMVnIxd0JBSmFqenVzTEN3dkRqano4aUp5Y0hOV3ZXaExlM04wUWlFZkx6ODNIcjFpMVlXMXZEeXNvS2hvYUdrRWdrZVBMa0NmNzQ0dzhBVUdrbHJFNTJkamJFWWpHTWpZMXg2OVl0eU9WeWxVcGNEZzRPU0VoSXdONjllOUdoUXdlbE9lYmx5NWNJQ1FsUk9aOU1Kc09oUTRjZ0Vva3dlUEJnSkNVbDRlelpzN0MwdEVTZlBuM0s0Wmw1dDRoRkJyQTJyWWFVbk9mSXlrL0JLMmtXVENTNkI4SGVoTktDdk5PblR5LzNjN3E2dW1MdTNMbUlqSXhFVGs2T1RxMWl5eW83T3hzWkdSbVlPM2V1MnRDY050V3JWMWRwdXd3VWZSZVlQWHQycWZ1Ym1KaTgxZFhJSmsrZXJOZjJvMGFOMG5sYmtVaUVWcTFhNlRza0phV0Y4QUNnYjkrK1pUNitwaitvS0ZtVjE4ek1UT2Qyd2NXVkZuSTBNRERRR3BacjI3YXQwaGpkM055MEhrOGtFakY4UjBSRVJFUkVSRVQwbG1JUWo0aUlpT2cvSkRJeUV0N2UzbXJYZGVuUzVRMlA1djhaR1JucDFLTDBUVE0yTmk3VERkbHIxNjVoeVpJbGtNdmxhTmFzR1JZdFdnUkRRME8xMjNicTFBbjkrdlZEaHc0ZGhITkZSVVZoNGNLRmFyY3Zmbk0yUHo4ZjBkSFJDQThQeC9YcjE0V1FUZS9ldmVIdTdvNmdvQ0RzMnJVTER4NDhnS3VySzdaczJRSVRFeFA4OU5OUFFxQkw4YndmUG53WW5UcDFncUdoSVhKemM1R1ltSWlDZ29KeUNlS0pSQ0lNR2pRSTY5ZXZSMkJnSUw3Ly9udjA2dFVMUjQ4ZXhkR2pSMVVxQlFKRlFhelkyTmpYUHJjK2JHMXRFUmNYQjdGWWpFR0RCbUhvMEtHd3Q3ZkgrUEhqa1p5Y0RGTlRVNlNscGFHZ29BQUdCZ2I0K09PUGxmYXZXclVxVnE5ZWpTcFZxbWdOZVNtb0MyMjhmUGxTYTJDaW9xN1RnUU1ISWo0K0hnY1BIa1J3Y0RDQ2c0T0ZkWjA2ZFZMWmZ2djI3U3FQTVQ4L1gyMmx2TVRFUk15Yk4wL2p1YTJzckpUMmk0bUp3YXhaczRSMnFFRFJ0ZGk5ZTNjTUhqeTQxR0NzaTRzTEZpOWVqTmpZV0J3NGNBREJ3Y0hJeTh0RFltSWlqaDQ5aXJ0MzcyTE5talZhWDZQOC9IeWhkYUJJSklKRUlrRkJRUUVBNkZ5QnFUVDUrZm5ZdEdrVGpoNDlDcmxjRGhjWEZ5eFpza1FJcGhvYUdzTFgxMWRvUTF1U1JDTEJvRUdEU2ozUFgzLzloWUNBQUtWbEphOXJEdzhQYk42OFdmaFBuYVpObTZKSmt5YkM3K2ZQbjBkaVlpTGF0V3VINnRXcnc5L2ZIMUtwRko2ZW5xL1Z6dnBkWm12cWpKU2M1d0NBcE95bnFHSFZwSlE5L2hzKy9QQkRmUGpoaHhWK0huTnpjNkdpSnhFUkVSRVJFUkVSRVZGbFlCQ1BpSWlJNkQra1RwMDZFSWxFU3EwSmJXeHMwTGx6WnlGMFFxL1AxZFVWSFRwMGdGd3VoNWVYVjZtaGxCa3paaWo5WHF0V0xSZ2FHa0lxbFFxdmxZV0ZCZHpjM0pSQ0JrbEpTZmp1dSs5UVVGQUFSMGRIREIwNkZCNGVIa0xJcmttVEp2ajAwMDl4N3R3NWJOcTBDYzdPemxpNGNLRlN1TEJ2Mzc2NGRPa1M5dS9mai8zNzl3dkxGYTAvUzZ2S29xcytmZnJnanovK3dKa3paL0RGRjE5ZzhPREJPSGJzR1A3NjZ5OE1HVEpFcFoyZGpZME45dTdkV3k3bkhqNThPSktTa2tyZHp0RFFFRDQrUHBCSUpFb3QrWm8xYTRiZzRHRGs1dWJDME5BUURSbzB3T2pSbzFHM2JsMlZZNVJzc1ZvODBGYVN1ckJsblRwMVlHNXVqcnk4UE1oa01zamxjb2hFSXRqYjI2TnIxNjU2VlNuUzErVEprMUdqUmczOCtlZWZ5TWpJQUFDMGF0Vks1K3BtSXBGSXBkSWFVUFIrdHJDd1FHNXVMbVF5bWJEYzNOd2N6Wm8xdzRRSkU1U2VieGNYRjdScjF3NG5UNTVFclZxMTBMZHZYL1R1M1J1V2xwWjZQWjZhTld0aSt2VHBtREJoQXM2ZVBZdFRwMDdoOGVQSFdMUm9rZHB4Rm1kbVpnWjdlM3NrSnlkRExwZWpvS0FBWm1abWFObXlKYVpNbWFMWE9EUXhORFJFZW5vNjVISTVPblhxaE8rLy8xNnBXcGhJSkVLelpzMXc0OFlOU0tWU3BmM3ExYXVIU1pNbXFiU0tWYWQ1OCthb1g3OCt4R0l4SkJJSjZ0U3BnOUdqUnl0dDgrbW5uNkoyN2RxNGQrOGVzck96bGRhWm1KaWdUcDA2Nk5xMXExS2x2TURBUUFCRnJhZGZ2WHFGWThlT1FTS1JxQVJVLzB0c1Rhc0RDQU1BSkdZL1lSQ1BpSWlJaUlpSWlJaUk2RDlHSkM5K0Y1YUlpSWlJM29pRklUMndvRWRJcFk1QkxwZERMcGVYMnFxT3lpWXZMdytHaG9hdi9meks1WElVRmhacWJFRjI5ZXBWMk5uWnFRMkZGVC9HMXExYk1XVElFSTBCcEtTa0pDUW5KNk93c0JDR2hvWndjSEFvOXhhY3Vzckt5b0pZTEM2M0ZvWTVPVGtvTEN4VTJ3TDMzMy8veGF0WHI5QzZkZXR5T1ZkNVUveHpyV1E3WW0zKyt1c3ZBRVVoUzEwcTg1V1VsNWVIUjQ4ZXdjREFRS1ZsYkdKaUlnRGQyZ2lxSTVWS2hjcHlpcGF2bXNidzVNa1RuVnF2NmlNM04xZnJlZFdweUxreU56Y1hWNjllUmRldVhVc2RneUtNSjVGSTlIby8vQmRWMW1mczVkaEFuSXpjQUFEbzhONHc5S3JQNm14RVJFUkVSRVJFUkVSRS95V3NpRWRFUkVUMEh5VVNpUmptcUVEbDFacFJKQkpwRE9FQjBLbGluVWdrVXFtQVZaSzl2YjFLTmJmS29pNHc5enEwQmZxS3Q5cDhHNVhsR24zZGltVEd4c1pvMUtpUjJuVmxEZUFwU0NRU2xlcUhtc1pRM2lFOFFIdjRUNU9LbkN0TlRVMUxEZUVweHFDcHZUVzlQWW9xNGhWSnpIbGFpU01oSWlJaUlpSWlJaUlpb3NyQThpZEVSRVJFUkVSRVJLL0oxdFJaK0RrcCswa2xqb1NJaUlpSWlJaUlpSWlJS2dPRGVFUkVSRVJFUkVSRXI4bkcxQWxBVWZYRTFOd1hrQmJtVmU2QWlJaUlpSWlJaUlpSWlPaU5ZaENQaUlpSWlJaUlpT2cxR1lnTllXV2lhTjhzUjJwdWZLV09oNGlJaUlpSWlJaUlpSWplTEFieGlJaUlpSWlJaUlqS2dVMng5clFwdVhHVk9CSWlJaUlpSWlJaUlpSWlldE1ZeENNaUlpSWlJaUlpS2dlMnhZSjRxVGtNNGhFUkVSRVJFUkVSRVJIOWx6Q0lSMFJFUkVSRVJFUlVEbGdSajRpSWlJaUlpSWlJaU9pL2kwRThJaUlpSWlJaUlxSnlZR3RXWGZnNWxVRThJaUlpSWlJaUlpSWlvdjhVQnZHSWlJaUlpSWlJaU1xQkxTdmlFUkVSRVJFUkVSRVJFZjFuTVloSFJFUkVSRVJFUkZRT2lyZW1UY3ROZ0Z4ZVdJbWpJU0lpSWlJaUlpSWlJcUkzaVVFOElpSWlJaUlpSXFKeVlDd3hnNW1STlFDZ1VDNUZldDdMU2g0UkVSRVJFUkVSRVJFUkViMHBET0lSRVJFUkVSRVJFWldUNHUxcFUzUFlucGFJaUlpSWlJaUlpSWpvdjRKQlBDSWlJaUlpSWlLaWNtSmo2aVQ4bkpMTElCNFJFUkVSRVJFUkVSSFJmd1dEZUVSRVJFUkVSRVJFNWNUT3JJYndjM0pPYkNXT2hJaUlpSWlJaUlpSWlJamVKQWJ4aUlpSWlJaUlpSWpLaWFPRmkvRHppNnlZU2h3SkVSRVJFUkVSRVJFUkViMUpET0lSRVJFUlZRSkRBeFBreTNJcmV4aEVSRVQvVS9KbHVUQXlNSzNVTVZTenFDZjgvQ0l6Q29DODhnWkRSRVJFUkVSRVJFUkVSRzhNZzNoRVJFUkVsY0RXMUJtSjJZOHJleGhFUkVUL1V4S3pIOFBHMUxsU3gyQnQ2Z2dUaVFVQUlMY2dBNWw1eVpVNkhpSWlJaUlpSWlJaUlpSjZNeGpFSXlJaUlxb0VEYXQyeE0yNG9Nb2VCaEVSMGYrVW0zRkJhRmkxUXlXUFFvUnFsbldGMzE1a1JWZmlXSWlJaUlpSWlJaUlpSWpvVFdFUWo0aUlpS2dTZEhodkdLS1R3L0E0OVhabEQ0V0lpT2gvd3VQVTI0aE92b2FPdFlaVjlsQlF6YksrOEhOY3hvTktIQWtSRVJFUkVSRVJFUkVSdlNrTTRoRVJFUkZWQW1PSkdUd2J6OFNCOENVTTR4RVJFYjJteDZtM2NTQjhDZm8zL2c1R0JtYVZQUnk4WjlWTStKbWY4MFJFUkVSRVJFUkVSRVQvRFpMS0hnQVJFUkhSZjVXTGJXc01hREliZi8zN0UrcmF0VVVyNTQ5UTFidzJqQXhNSzN0b1JFUkViNzE4V1M0U3N4L2pabHdRb3BQRE1MREpiTlN4YlYzWnd3SUExTFo1SDRBSWdCelAwditGdERBZkVyRlJaUStMaUlpSWlJaUlpSWlJaUNxUVNDNlh5eXQ3RUVSRVJFVC9aWG5TSEZ4NnVoY1BFaThoTlRjTytiTGN5aDRTRVJIUlc4L0l3QlEycHM1b1dMVURPcnczRE1hU3lxK0VWOXh2VnlmaFJXWVVBR0NNNjJyVXNtNVJ5U01pSWlJaUlpSWlJaUlpb29yRUlCNFJFUkVSRVJFUlVUazc5WEFUL25tNkR3RHdvY3NZZEszemVTV1BpSWlJaUlpSWlJaUlpSWdxa3JpeUIwQkVSRVJFUkVSRTlMK21qbTByNGVmSXBIOHFjU1JFUkVSRVJFUkVSRVJFOUNZd2lFZEVSRVJFUkVSRVZNN3EyTFFVMnVYR1pUeEFTczd6U2g0UkVSRVJFUkVSRVJFUkVWVWtCdkdJaUlpSWlJaUlpTXFaUkd5TUpnNWRoZC92Sm9SVTRtaUlpSWlJaUlpSWlJaUlxS0l4aUVkRVJFUkVSRVJFVkFIZXI5WkwrUG51aXhBQThzb2JEQkVSRVJFUkVSRVJFUkZWS0FieGlJaUlpSWlJaUlncXdIdldMV0JsNGdnQVNNNTVobWZwOXl0NVJFUkVSRVJFUkVSRVJFUlVVUmpFSXlJaUlpSWlJaUtxQUNLUkNPODcvWDlWdkhPUHRsYmlhSWlJaUlpSWlJaUlpSWlvSWpHSVIwUkVSRVJFUkVSVVFkclcrQmlHQnNZQWdLamtNTVNtM2F2a0VSRVJFUkVSRVJFUkVSRlJSV0FRajRpSWlJaUlpSWlvZ2xnWTJhSmR6Y0hDNzJkaUFpcHhORVJFUkVSRVJFUkVSRVJVVVJqRUl5SWlJaUlpSWlLcVFCMXFmUUlUaVNVQTRISHFMVVFtWGE2MHNVUkhSMlBDaEFuNCsrKy9OVzZ6Wk1rU3pKdzVFektaN0EyT2pNb3FKaVlHdTNidEt0TytjcmtjMmRuWlNzdGV2bnlKZ0lBQUZCWVdxdDNuNmRPblpUcVhQbEpUVTNIKy9Qa0tQNDlDU0VnSS9QMzl5N1R2enAwN0VSNGVybmJkeTVjdnNXdlhMc1RGeGVsOTNIWHIxcUZYcjE1cTEvWHExUXRyMXF6Uis1Z0tHelpzVURyMm5UdDNjT1BHalRJZlQxL3Z3dXNyazhsdzhlSkZKQ1ltS2kxUFNVbEJTRWlJeW5XakVCb2FxdGZyblp1Ymk1OS8vaGxyMXF5QlZDclZhNHh2d3YvaS9QS21wS1NrWU5teVpXLzAycW9JQVFFQnVIanhvc3J5Mjdkdkl5RWhRZXUrQ1FrSnVIZFA5MHJBNVRtZnltUXlKQ1FrSUM4dlQrTTJpWW1KdUgvL3ZzN2plOXRsWjJjak9EZ1ltWm1aU3N2Mzc5K1BxMWV2Q3IvbjV1YnFkTHpodzRjakpDUkU3YnJSbzBkci9TNVpVZDZGencrRmpJd015T1Z5amVzVEV4T1JrNU5UMXFFQkFDSWlJaEFhR3FyMVBKcEVSa2JpMXExYmtNdmxLQ2dvd0Y5Ly9WV200Nmh6OSs1ZDdOKy9IeGtaR2VWeXZQSnc3dHc1aElhR0tpMkxpWW5CdW5YcjhPREJBNzJQVjFIZi94UWVQbnlJVTZkTzRmSGp4MlUraGtKaFlTSE9uRG1qTkErVWgxT25UcWs4cDdxSWlZblJPTGZrNU9UZ3dJRURpSXlNZk4zaGxTb2lJa0x0UFBieTVVdmN2bjFiNjc2NXVibUlpWWtwODdtVGs1T3haOCtlY3J2bWlJam83U09wN0FFUUVSRVJFUkVSRWYwdk01RllvRlB0VDNFNnlnOEFjT2pmWlpqb3RnbldKdFhlK0ZpMmJObUN6TXhNdEcvZlh1MzZ1M2Z2NHUrLy84YjQ4ZU5oWUdEd2hrZFhlZVJ5T1RJek01R1ZsWVgwOUhTa3BLUWdNVEVSOGZIeGNIUjB4S0JCZ3hBYkc0dW9xQ2kxKzNmcDBxWFNucS9Bd0VDY09uVUtOV3ZXUktkT25mVGFkL0hpeFlpUGo4ZXFWYXRnYW1vS29PaW0xTTZkTzJGZ1lJQlJvMFlwYlI4V0ZvWWZmdmdCSDMvOE1hWk1tYUp5dkJzM2JtRDI3Tmw2UDRhZ29DQ2w1Mi90MnJVSURRM0ZOOTk4ZzM3OStnR0F4bENhSmg5KytDRisrT0VIbmJhOWR1MGFUcDgralRadDJxQmx5NVk2bnlNeU1oSUJBUUVZUEhnd21qWnRxckwrL1BuejJMSmxDeG8xYWdSbloyZWRqL3NteWVWeWJOeTRFZEhSMFJnMWFoUSsrK3d6aUVTaUNqM251L0Q2dm56NUVnc1hMc1QwNmRQaDRlRWhMSStPanNheVpjdmc1K2NIYzNOemxmMThmSHd3Y2VKRURCMDZWS2Z6K1BuNTRlVEprekF3TU1CSEgzMkVoZzBiNnJRZlVIN1htelp2eS95U201dUwvdjM3NjNWK0FQaisrKy9SdTNkdmxlVUJBUUhZdVhPbjNzY2JNV0lFeG80ZHE5TzJaODZjUVVoSUNEcDM3cXozZWNyVGd3Y1A4UERoUTYzYnRHN2RXdU1jdFhQblR2VHUzVnZsOVo4NWN5WSsvL3h6cGRleHNMQVFZdkgvMTM0NGN1UUk5dXpaZytEZzRGTEhXZDd6YVZKU0VrYU9IQWx2YjI5MDZkSkY3VFovL2ZXWFR1TkxUMDlIWm1ZbTVISTVaRElaWkRJWkNnb0tVRkJRZ0x5OFBPVGw1U0UzTnhjNU9Ubkl6czVHWm1ZbU1qTXprWmFXaHRUVVZDUW5KMlA2OU9sbzE2NGRnS0tRNE11WEw0WHZGWkdSa1lpTWpNVG5uMytPdm4zN2x2cllOTGx3NFFKV3JseUpMNzc0QXA5KytxbXcvSTgvL2tEMzd0M2g1dWFHbUpnWXpKZ3hBd01HRE1ESWtTTmhhR2lvOFhoSlNVa2FRM3R4Y1hFYUE4a1Y2VjM0L0ZEdzl2Wkdjbkl5dG03ZHFuUmRLSXdZTVVMbEd0TFhIMy84Z2R1M2IrUEVpUk42NzN2Z3dBR2NQWHNXZS9ic1FXUmtKTmF2WDQvTVpYSERBQUFnQUVsRVFWU2twQ1I4OGNVWFpSNlB3cUZEaDNEcDBpVzE4NjgydTNmdnh1Yk5tMS83L0NXdmFibGNqdDkrK3cyTkd6ZEd4NDRkQVFDWm1abFlzR0FCek16TU1HclVLR1JsWlFuYmk4VmltSm1aYVR4K1JYLy9DdzBOaGErdkx4bzFhb1N1WGJ2cXZiOWNMa2RLU2dyczdPd0FGTTA1bXpkdmhrZ2t3cFl0VzJCa1pLUzAvZVBIaitIbzZDaDhWdXRxeFlvVnFGbXpwdkNjNnVyaXhZdll0bTBiZXZUb29iS3VvS0FBR3pkdXhOaXhZMUcvZm4wc1dyUUkxYXRYeCtlZmZ3NWpZMk5odTdTME5KdzVjMGJuY3c0YU5FaGwyWkVqUjNEcTFDbDA2OVpOYWZtWk0yZXdlZk5tclo4TmE5ZXV4WVVMRi9EVFR6K3BmUStVNXNLRkMvRDM5NGV0cmEzZWN4Z1JFYjBiR01RaklpSWlJaUlpSXFwZ2JqVUc0bmI4S1NSbVAwRnVRU2IyM2xtSWNXM1dRQ0kyS24zbmN2TDMzMzhMbFJBOFBUMVYxdi84ODgvWXRHa1RBTURmMzE5dEJSQjliaGdXRkJSZzl1elpTRTFOeGZyMTY5V0dWb29MRFExRlVGQVFJaUlpa0ptWkNUTXpNelJ1M0JoRGh3N1Y2ZVpuVGs0T3BrNmRDa3RMUzZ4WXNVTGxKcE0yRVJFUitQcnJyNFhmVFUxTllXVmxCUnNiRytIRzNPWExsL0g3NzcvRDN0NWUyTzdWcTFmSXlzcEN1M2J0OUw1NVZWNisrT0lMbkQ5L0hwczJiVUxidG0yVmJsS1ZwbCsvZnZqaGh4K3diTmt5K1BqNFFDUVNvVXVYTHVqU3BRdDI3dHlKOXUzYm8zNzkrZ0NBMk5oWUxGbXlCS2FtcHVqWnM2Zlc0Lzd3d3crb1c3ZHVxZWMvZnZ3NDl1L2ZyN0o4eXBRcHVILy9Qbjc1NVJlSVJDTDA3ZHNYYytiTUVkWVhGQlJnNWNxVitPaWpqelMrTnh3ZEhVczl2OEs0Y2VOdzd0dzVYTGh3UWE4YjdTZFBub1JJSk1MSEgzK3NkdjM1OCtkaFoyZW45WmlLU2pRbEtTcUc1ZWZucTkxUEpwT3BYYWZQK3g0QVJDSVJsaTFiaGtXTEZ1SFBQLy9FbzBlUE1HdldMTDNlUi9wNkYxN2ZGeTllQUFCcTFhb2xMSXVOalVWU1VwS3dYbE9ZTFQwOUhiR3hzUkNMeGFoZXZickdjNXcvZng1SGpoeEIxNjVkRVJFUmdTVkxsdURYWDMrRmhZV0ZyZzhOd090ZmI5cThiZlBMOU9uVDBicDFhNTNPUDNyMDZGSzNtVDU5dW00UEJ0QlloVkpUMVp3alI0N0F6TXdNWm1abXBWYldBUUFURXhNaGlQbTZOK1hGWWpGT25qd0pBTGgwNlZLcG9VTXZMeThoTEhMZ3dBSFVyVnNYNzcvL3Z0N25EUTRPaHIrL1A3eTl2ZEdpUlF1OTlpMlArUlFvQ2xBa0pTV1ZLYnlpeVk0ZE8zRHc0RUdWNVJLSkJFWkdSc0oveHNiR01ERXhnWW1KQ1V4TlRXRmlZZ0lYRnhjMGE5WU1VcWtVeDQ4Zng1NDllNUNRa0NCVUhUWTNOMGVkT25YUXNXTkhPRGs1QVVDcFZRVHQ3ZTFSclpycUgzT0VoSVRBMk5nWTd1N3VTc3NMQ3d1RmdIV05HalhRczJkUDdOeTVFNWN1WGNMY3VYUGg0dUtpMC9OUTh2T3E1T2VRUkNKUkd6Z3JUKy9DNXdkUVZMbnYvdjM3R0RCZ1FJVStKeGtaR2FoU3BZcmUrMG1sVWx5NWNnV3RXN2VHbFpVVjJyWnRDMDlQVCt6ZXZSdU5HemRHcTFhdE5JYWZQVHc4aExsVDNYdFZLcFhpOHVYTGNIRngwYm5LcVltSkNlclZxeWY4WG5KdUxpd3NSRVpHQnF5dHJiVWU1OXExYTJvcnROMi9meCtKaVltWU5tMGFBQ0F2THcvejVzMFRQdXVIREJtaXRMMk5qUTMyN3QycjhUemxOVitWSkpmTHNYdjNiZ1FFQk1EQ3dnSTllL1pVVzVGVXdkTFNFbTV1YmlyTEowNmNDQWNIQi9qNitnSUFEQTBOTVhMa1NLeGF0UXFCZ1lFWVBueTQwdmJmZi84OUhCMGRzWDc5ZXIzR1d4Rk1URXdBRkwyUFJDSVIrdlRwZzlXclYrUENoUXVZT1hNbW1qZHZEcURvRHlZMmJ0eW84M0VIRFJyMFdwOXZKVTJiTmczUjBkRUlEQXdzVXhEUHc4TURCdzhlaEwrL1B6cDE2bFJwLzQ0a0lxS0t3eUFlRVJFUkVSRVJFVkVGTXpRd3hpY3RGc0V2N0N2a1NYTVFueG1KNHcvV29uL2o3d0JVYlBVcG9LalN3UysvL0FKM2QzYzBiOTRjbXpkdnh2ejU4NVhDY1VlT0hFRlVWQlM4dmIyUmxKU0VvS0FnekprelI2bGFpajQzK3padDJvUi8vLzFYcHhBZUFLeGZ2eDVHUmtad2RYV0ZpWWtKbmo1OWlxdFhyeUlzTEF6ejVzM1RXTkZHd2N6TURQUG16Y09VS1ZQdzY2Ky9Zc2FNR1RxUFZXSEpraVZvMWFvVkpCTE4vOHVzZUp2R28wZVB2bGFMVUYxRVIwY3JWZWxRcDAyYk5oQ0x4YmgzNzU3V3NaZTg4ZFNtVFJ0ODl0bG4yTFp0R3k1ZnZpeFVTcHc4ZVRLdVg3K09xMWV2b243OStpZ3NMTVNDQlF0UVVGQ0FwVXVYbGxxMXk5SFJFVFZyMWl6MXNWbFpXYWxkYm05dmowV0xGbUg2OU9sWXZYbzFyS3lzbEtwbVBILytIQURRb1VNSGpkVWRpOU0xMUhMNDhHRWNQbnhZNnpiQndjRkM1Wmt6Wjg3QXlja0p0Mjdkd3ExYnR3QUF0V3ZYUnVQR2pSRWJHNHY3OSsralljT0dhc05Qam82TzZOS2xDK0xqNDdVR2hrb0dLaFJPbkRpaHRnS09McFduU3JLeXNzSlBQLzJFNWN1WEl6bzZHbEtwdEVLRGVHLzc2d3NBejU0OUExRDBlaXFNR3pkTytObmIyMXZqTWZiczJZTTllL2JBM053Y2h3NGRVcnROUkVRRWxpOWZEbWRuWjh5WU1RTlJVVkdZTldzV0ZpOWVERjlmWDYzWGNVbXZjNzI5YS9PTHViazViR3hzdEk1WEg4V3JIWlpHMDF3L2MrWk1yZnZObWpWTHArUFhybDBiZm41K3d1OVZxbFRSYTN6RnFRdithSm9iU2w0L0d6ZHVSUC8rL1hVT0t1VGw1UW56eGExYnQ1Q1ZsYVZ6c0F0QXVjNm5RRkdvWDFNUVQxdTc3K0pLdmhZS0J3OGVoSUdCQVF3TkRXRmdZS0JVUGJSZnYzNFlNR0FBSms2Y3FQR3hSa1pHb2wyN2RxaGV2VHFNakl5d2N1VktUSjgrWGFVYVUybmZYd1lPSElqSmt5Y3JMWXVOamNYdDI3Zmg3dTRPUzB0THBYWEZLeFVhR1JsaDJyUnBhTm15SlpZdlg0N1ZxMWRqN2RxMXdtTXArWG4weHg5L1lOKytmYkMzdDhlZ1FZUGc0K01qckZ1L2ZyMVNjS2RrQmRHSzhDNThmZ0FRd21BZmZ2aWgxbk5zMjdZTjI3WnRLL1Y0bWlRbEpjSEJ3YUhVN1VxNmRPa1Nzckt5bE1ZMmFkSWszTHg1RTJmUG5vV2JteHMrK2VRVGxmMzI3Tm1qOUx1MjkycGtaS1RPMzhWTFhuTWwzMGU3ZHUxQ1lHQWdmdjMxVjYwVjVyS3lzdFFHOFVKQ1FtQnRiWTIyYmRzaU56Y1g4K2ZQRi81dHBBakFBc0NWSzFld2F0VXFEQnc0VU8zeHkzdStLaTQxTlJVclY2N0VsU3RYQUJSVjdGdTllclhHeHdvQWRldldWUnZFcTFhdEdtN2Z2ZzJwVkNwOGJ2ZnAwd2U3ZCsvRzNyMTcwYjkvZitIZlppa3BLVWhMUzZ2MDZxMEt4c2JHRUlsRVF1aTNYYnQyK1AzMzM3RjA2VkpzMkxBQjY5YXRnMFFpUVlNR0RZUnJSQ2FUWWR5NGNaREw1ZkQzOTlmNFJ5bjZmcjRwN051M0Q3Ly8vcnZhZFk4ZVBWSjdqWmQyL1Vva0Vvd2ZQeDZMRmkzQ3JsMjdsTDVqRWhIUi93WUc4WWlJaUlpSWlJaUkzZ0E3c3hvWTFQUUg3THBkMUE3clpselJ6UnlQUmpNZ0ZsVmNXOVBZMkZqTW5Uc1gxYXRYeDVRcFU1Q1ZsWVhmZi84ZFc3ZHVoYSt2TDBRaUVaNDllNGJEaHcvRHc4TURYYnAwUVZSVUZEWnYzb3k5ZS9jcVZSclJWWGg0T0E0ZlBveEJnd1lwVmJqUVp0NjhlU29WQlU2Y09JRlZxMVpoMjdadHBRYnhBTURGeFFVREJnekEvdjM3MGIxN2Q3MXZ0RmhZV0dnTW11VGw1ZWxkYmF3OGJOaXdBWGZ1M05GcDIvUG56MnRkcjdncDlQTGxTeVFuSndNQVhGMWRJWmZMWVcxdGpmdjM3d3ZiZW5sNXdkTFNVbGpXdDI5ZjRZYWVZcG05dlQycVZxMnFjcDdpMVFYTHFrR0RCcGc0Y1NMdTNyMkxWcTFhUVNxVjR0V3JWd0NLZ3FWQTBldWxMa1JrYm02dUZKRFFGb3dvaTFXclZnay9aMlZsS2YwK2NPQkFORzdjR01lT0hRTlExQmJ5d1lNSEtzZHdjM05EbHk1ZFlHMXRqVysvL1ZabC9aa3paM0RyMWkyMTYxYXRXb1VXTFZxVVdwbFFIeEtKQkhQbnprVkdSb1pPd2RuWDliYSt2dUhoNFhqMDZCRkNRME5oYkd5TWMrZk9DZXVDZzRNUkZoWUdMeTh2K1BuNUtZWDBGSHIxNmxWcWE5cUhEeC9DeThzTEJnWUc4UEh4Z2JtNU9kNS8vMzFNbURBQnYvMzJHeFl0V29SNTgrYnBQTis4enZYMnJzMHZTNVlzMGUyQjZTZzJOdmExai9IcnI3OHEvWjZYbHdkdmIyK1ltNXRqd1lJRk9oK241T3R0WldVbHRNRjkvUGl4MnZlYlFtRmhJZno5L2VIcDZha1VLcWtJeFlOM2dZR0JpSW1KZ1krUEQyUXlHYTVjdVlLNmRlc0t6NnZpZlZEOHRWZG8xS2dSUkNKUnVjNm5RTkZyK3Q1Nzd5RXpNeE5BVVZ2ajlQUjBpTVZpYk5teVJXbS8vZnYzNC9qeDR5ckxOYlZyMVZhdHNxQ2dBRktwVk9ONm9HamVhOUNnQVlDaTFxN2FmUGpoaDJwYktXcTYzdmZ2M3c4REF3T2xsclFBaEhhNkpSOVQ1ODZkVWJObVRaWDU5S3V2dmhKKzl2YjJSdGV1WGRHMmJWdVltSmlnY2VQRzJMNTlPOUxUMHpGbHloVE1tREVEcnE2dUFJQ1JJMGNLbFZ3cjJ0djYrVkhjeVpNbjRlYm1oc2FORzZ1OHZ4VEdqUnVIL3YzN1k4Q0FBV1U2UjA1T0RsSlRVOUdrU1JPOTl6MXk1QWhzYkd5RThKVmNMb2RFSXNIU3BVdmg2T2dJa1VpRThlUEhxK3hYTW9pM2R1MWFwZCtsVWlubXpac0hCd2NIdGQ5Zk5ORVcvcjkzN3g2MmJ0MEtKeWNueUdReXRmTzJsWldWeGo4V2V2WHFGVTZmUG8wQkF3WWdJeU1EOCtmUFIxUlVGT2JNbWFNMFh6NS8vaHdiTm14QWp4NDkwS2RQSDZTa3BBQW9laThwNXVmeW5xOFVRa0pDOE91dnYrTFZxMWVZTm0yYTFsYnNmLy85TjlhdFd3Y3pNek9OVlYwLytPQURYTDU4R1RkdTNCQ0NlbUt4R0VPSERzV2FOV3R3OE9CQmpCdzVFc0QvVnpWVVY4WDB6cDA3cFZZMXpNckt3dEdqUnpXdVY0UXFEeHc0b0ZMQnJuaUE3ZkRodzBKVk9GTlRVNlZxbTFaV1ZsaTZkQ2x5Y25JZ0VvbVVQb2NBNE5peFk0aUxpNE92cnkrTWpJeVFtSmdJUHo4L0RCNDh1TlEvSGxLSWlvcENURXdNQUFqdDNFK2RPZ1dnNkx1TTRybVd5K1ZDbTk5eDQ4WXB6U2VsMmIxN044TEN3ckJ5NVVvQVFLZE9uZURpNG9JREJ3N0EwOU5UN2IrcGlJam8zY1VnSGhFUkVSRVJFUkhSRzlMQXZoMjYxaG1GYzQrMkFpZ0s0NlhteG1OQWs5bXdNdEcvb29VdUlpSWlZR1JraE1XTEYwTXNGcU5LbFNyNDl0dHZjZTdjT1VpbFVvakZZamc1T2NIWDF4ZE5talNCVENaRG5UcDE4TVVYWCtERml4ZVFTcVVxbFY5S0V4QVFBRU5EUTVYV1I5cW9hK3ZUbzBjUHJGcTFTcmlacjR0UFAvMFVodzhmeHBZdFcvU3VWcGVRa0tCeW85M0p5UWtTaVFRUEh6NVUyd3F1ck9SeXVVN1A2WGZmZllmYzNGd0FSV0dMNmRPbm8zMzc5aGd4WW9UR2ZhNWV2WW90VzdaZzh1VEphbStzSFR4NFVLVkt4L2J0Mi9WOEJNQW5uM3lpOWtadGViWEtIRGh3b0ZDVjVLKy8vbEpwbWFYcEptL0prSlMyVUZSWmVYaDRZTXlZTVVyTEZLM05zckt5Y1B6NGNYVHUzQmsvL1BDRHlyNGZmL3l4RUlvd016TkQzNzU5VmJhSmlvckNyVnUzMUs1YnRXb1YzbnZ2UGJYckFOMHIvSlMyWGZIMmN4WGhiWHg5TjJ6WW9OU0NzdmdjVXJ4Q1QxWldGdExUMC9VK2ZsaFlHSDc4OFVmSVpESXNXYklFZGVyVUVkWU5HVElFS1NrcDJMZHZIMmJObW9YNTgrZkQxdGEyMUdPK3p2WDJyczB2MzM3N0xkcTBhYVBUL3RvZWcwSjVWS0JSQktzVWZ2dnROMlJuWjJQeTVNa3E2OHJpOU9uVFdMNThPVWFPSEluUFAvOWM3ZWRHUUVBQTl1M2JoN3k4UEtIMVlrVVpNV0lFcGs2ZENxQW91SEhwMGlVOGVQQUE2ZW5weU16TXhJTUhEMVRDWXVyQ1k4VkRGK1UxbitibDVlSHAwNmQ0OU9pUkVLTDkrZWVmQVVCdGhVcEY1VGhkS2tvcWFKczNEeDQ4cUxhRkxWQVVOdFVubUdSalk0UEdqUnZydEcxU1VoSk9uejZOano3NkNJNk9qZ2dMQ3hQV0tjS0J5Y25KU3NzVkVoTVQ4Zmp4WTlqWjJjSEZ4UVh0MnJWVFdtOXZidzlqWTJNOGYvNGNwcWFtdUhIamh0Qnl1MUdqUmtLYlZ3TURBNDJ0MUN2QzIvajVvZkRvMFNORVJFUmc5ZXJWRUlsRVd0OWZWbFpXZXIzL1NwNEhLUHErb0krWW1CamN1blVMbnA2ZXdoK2ZyRjY5R2lkT25OQzdxbTdKOStqQmd3ZVJrNU9Ec1dQSHFxd0xDQWhBZ3dZTjBMRmpSNTJQLyt6Wk15eGN1QkJTcVJTeHNiRWE1K3l4WThkcW5QTkRRa0tRazVPRGZ2MzZZZWJNbVlpUGo0ZE1KaFBhdHFyYlBpUWtSUGpkeTh0THFXcGxlYzFYUU5HLzBUWnQyb1R3OEhBMGFOQUEzMy8vUGFSU0tjTER3MVgrWGZUa3lSTnMzTGdSMTY5ZlIrL2V2ZkhWVjE5cERBZDM2TkFCYTlldXhibHo1NVFxNXZYcDB3ZlBuejlIdjM3OWhHVlhybHlCV0N4R3ExYXRWSTV6K3ZScHRkV1hpMHROVGRYNjd5M0ZkNmUyYmRzS2xYa3ZYTGlBME5CUXBULzJNakl5Z2x3dVIycHFLb3lNakJBVEU0UEF3RUFrSmlZcS9aZWNuSXd4WThZSXIzZHFhaW9DQWdMUXBVc1g0YkdhbXByaTd0MjdlUFRvRVRadTNLaFRsZUVMRnk2b3RIRmZzV0lGZ0tJL05GQlVlajExNmhTeXM3UHg5ZGRmdzlQVFU5ZzJKU1dsMU85c3NiR3hTbi84SUJLSk1HTEVDUHo0NDQvWXZuMjdVRUZTTHBjakl5TkRZK1Z3SWlKNk56Q0lSMFJFUkVSRVJFVDBCbld0TXdyNXNsejg4M1FmQU9CeDZpMXN2UElGdXRRZWlUWTErc1BJd0xSY3o5ZXJWeTkwNnRRSnZyNitRcnNqQlYxdXVCMDhlQkFqUm93UUt2T1U1c21USjdoOSt6YTZkZXNHYTJ2ck1vMVpRZEZpVE5kcUJrRFJUYzNPblRzakpDUUVVVkZST2xma0E2RDJwcHlmbjU5UTZhZGtkUnJGalowblQ1NmdUcDA2a01sa01ETXpLL1U4Q3hZc3dNMmJOK0hyNjR2bXpadHIzYlprQzY1R2pSb2hQajVlYS9EbTlPblRBSUN1WGJ0cXZTbFVzcEtUUHFaTW1hSngzZXUycGxXbmZmdjJ3bk54L1BoeDNMcDFDMTVlWGtyYlBIejRFQUVCQVdyM3o4ckswdGhxVEJmYnQyOFhBZ2RBVWNVa1RlUGZ1M2N2WHIxNmhSRWpSc0RBUUxYYXBVd21LL1dtNE1pUkl6Vld5Zkh6ODFOcFBWaGM4WXBHSmQyNGNVT1lCeXd0TFlXS0tPcm8wMTd5ZGIwdHIrL2t5Wk14ZWZKa0RCczJETDE2OWNLRUNSUGc3Kzh2VkxoUjBMZjFkV0ZoSWJadjM0NGRPM2JBMU5RVVM1Y3VWWHZ0VDV3NEVVWkdSdGl4WXdlKy9QSkxUSjgrdmRUUXd1dGNiKy9hL0ZLOCtsQjUwQ2Qwb2t2QTlmcjE2d2dNRElTRmhRWGtjcmxRVFVlYjk5NTdENDBhTmRLNC9zTVBQOFMxYTlld2JkczJQSG55QkxObXpWS3FCQlFhR29vOWUvYWdhZE9tV3E5OVhRTzYyaVFtSmlJakkwT28ybE8vZm4yWW1wcmk4T0hEeU1qSWdMT3pNMzc4OFVkaGUwMFY1d0RBeE1SRStMbTg1dE5idDI1QkpwTmg2ZEtsc0xhMnhsZGZmWVdaTTJlaVhidDJhdHYxbG9XbUtzSExsaTFEbXpadE5GWXFkWFoyeHVqUm8xVXE0UzFac2tTcDBtTloyb3R2M3J3WitmbjVRakMyNU53SkZGVzAxRmJWc2tlUEh2am1tMjl3OGVKRlBINzhHTkhSMFFDQUxWdTJRQ1FTd2NYRkJXUEhqa1ZRVUJEaTR1SWdGb3VWdnVNWkd4c2pKeWNIUUZHNDZPWExsenBWTWk0UGI4dm5oNElpaUt5WVJ6TXpNNUdXbHFaMjMvVDBkSlVLYjlxcXV4V25xRFNaa0pDQUowK2VvRmF0V2pxTjk4OC8vd1NndlFwZFdXUmxaV0huenAxbzNMZ3hPblRvb0xKKzU4NmQ2TnUzcjg1QnZLZFBuMkxXckZuSXlzcEMvZnIxOGZQUFB5dDl4MDVJU01EczJiTUJBQjk5OUpIYVk4aGtNcUdLbjZPakk4YU9IUXU1WEk3Rml4ZGovZnIxUXFnME16TVRvMGVQeG5mZmZhYzBQblh2aS9MOC9oY2ZINDluejU1aDZ0U3A2TisvUDBRaUVSWXZYb3dyVjY1ZzRjS0ZjSFYxeGZQbno3Rno1MDZjUG4wYVRrNU9XTHAwYWFtQmRGdGJXN1J1M1Jybno1L0hsQ2xUaE9mTjBOQVFreVpORXJZcktDakFwVXVYOFA3NzcydjlUbDd5TzVDQ3U3czdhdFNvZ2Q5KyswMWwzZnIxNjVWQ2ZEVnIxaFMrcXp4Ly9oeWhvYUZDVytubHk1Y2pJQ0FBeWNuSlFuaFkwZmJYMk5nWVZhdFdoWU9EQTlxMmJRc0hCd2VoNG5sQlFRRisrdWtuU0NRU3BjQzNoWVVGcGs2ZENoOGZIK3pldlZ2cmQxMkZzV1BIQ3YvV1hiNThPWUtEZzFYbTQ2eXNMR3pldkJrTkd6WlUrdU9NdExRMGpCczNEbjM3OWxWNmZvR2l1VGM3T3h0OSt2UlJlOTR1WGJwZzVNaVJRcWhQTHBjTGoyWGR1bldsanB1SWlONWVET0lSRVJFUkVSRVJFYjFCSXBFSXZldC9DU3NUQjV4NnVBbUZjaG55cERrSWp2b2RGNS9zUm90cVBkSFVvU3RxV0RXQlNGUStONDVOVFUzeDdiZmZDcTI3U2hvOWVqUjY5KzZOeno3N1RPMDZmVnk0Y0FFQTFONkUwNFdpQ3NDZE8zZmc3KzhQS3lzcmxac2FwZW5Rb1FOQ1FrSVFHaHFxVnhCdjdkcTFLaFU4cmw2OWlwOS8vaG1tcHFaQ3hRdUZaczJhUVNLUkNCV0lkSzBnZHYvK2ZlVG01aUltSnFiVUlGNUpibTV1MkxKbEN4SVRFelcyTUxwNjlTcnExcTFiYW1XRzhxaldwTTdydE1xY08zY3VybDI3SnZ5dXVBbm00T0FBQjRlaXFwSEhqeDlIOWVyVjBiWnRXNTJQYTJKaW9sYzFvcEowdVNrTy9QOU56VzdkdW1sODc2bHJFd2hBYld1djI3ZHZhejFmN2RxMTBheFpNNlZsNnRvWkFrVXRHdmZ0MndjYkd4dWtwcVpDTEJhaldyVnFaYjVXeStKZGVIMVRVbEtRbXBvcVhCK3BxYW13dDdkWDJuNzE2dFZxdzI4bDV3aWdLSlN5WnMwYVJFVkZ3ZG5aR1FzWEx0VFlaclNnb0FDZmZQSUphdGFzaWRXclY4UEh4d2V1cnE0WVBYcTB4dXBZNWRFS1d1RnRuVitNalkyeFpNa1MxSzVkVytjQTcrM2J0NVVxRHFwVEhxMXBGUklTRXJCa3lSTEk1WEprWldVSmxkaEtNM0RnUUsxQlBJbEVnamx6NXNEUjBSRTdkKzdFeTVjdjhlT1BQOExLeWdvUkVSRll1blFwcWxhdGlnVUxGbWdOK0dyNmJOS25jbXhVVkJSRUlwSFM4enAyN0Zpa3BLUmd4b3dabURwMXF0SjFVWmFLYzhYcE81K2VPM2NPeHNiR2FObXlwVkJKMTlUVUZGWldWbHFEaU9yV2FhcjRxZ2lPbExSczJUTFVyRmxUNDNyRk5vcVFTVUJBQUM1Y3VJQkpreWJoZ3c4KzBMaFBhU0lpSXBTcWR3SC9IN1FDaW9JK2MrYk13ZWVmZjQ2NHVEaUVoSVFvclZjd05UV0ZSQ0xCcjcvK2lxcFZxd3J2eVpFalIrTFRUejhWUWx0eXVSemUzdDRRaThVWU4yNmNFQnEzdExSRVltSWlnS0pyYjlldVhlVWV4SHNYUGo5ZXZIaWg4bm9jTzNZTW16ZHZWcnZ2NGNPSGNmandZYVZsWThhTVVmdDl2S1FiTjI1QUxCYkQwTkFRRnk1YzBDbUlGeGtaaVV1WExwVzZYVm44OXR0dnlNek14TktsUzEvN1dDa3BLWmcrZlRxY25aMnhaczBhckZ1M0R0T25UOGU4ZWZOUXExWXRuRDkvSG12V3JFSE5talhoNCtPajhROS9Ra0pDRUI4ZkwvemV1WE5uSVdRcUZvdUZzTnpWcTFjaEZvdlJzbVZMdFFFNlhaVGwrMSszYnQzUXVYTm5wYmw3N3R5NThQWDF4Zno1ODlHeVpVdUVoWVhCMHRJUzQ4ZVB4OENCQTNXcTdnWUEvZnIxdy9YcjEzSGl4QWtNSGp4WTdUYm56cDFEVmxaV3FVSHRrcTNUaXhPSlJHclg2L004VnExYUZZMGJOMGJWcWxWUnRXcFZYTHQyRGZmdTNjT2ZmLzZwOU5xV2JFbTdhTkVpWEw5K0hVMmJOb1cvdnovUzB0S1FscGFHNU9Sa3BLYW1BaWhxQjl1clZ5K2xzS3cyY3JrY1Y2OWVWYnR1M2JwMXlNek14RTgvL2FSVW5YYlRwazNJenM1R3k1WXRWZlk1Y3VRSVltTmpOVmF4Rm9sRVN2L1dGb2xFYU5HaUJmYnUzWXZMbHkrclZDa2xJcUozQjRONFJFUkVSRVJFUkVTVjRJT2FnMURMdWdVTy9yc01MN09LMmt2bEZtVGdTdXdCWElrOUFJbllHSTRXTHJBenF3RVRpVGxNRFMzUnFHb25WTFBVUFZoV1hHbWhDWE56YzVYcVNHVng3OTQ5QU9wYnpaWm13SUFCeU03T0JsQjBJNkp6NTg2WU5tMmEzcFgxRk9kV2pPVjFKQ1ltb3FDZ0FJc1hMMVo1RG12VXFJR05HemNLNTJuU3BJbE94L3pwcDU4UUhSMk5Eei84VU8veGRPL2VIVnUyYk1ISmt5ZlZWbmlJaW9yQzA2ZFA4Y1VYWDJnOFJvMGFOWVFXVkFjT0hNREdqUnQxUHYreFk4ZGdaR1NFVnExYUNaVkVGTVJpTWNSaU1ieTh2SFNxcG5iaXhBa0VCZ1lxM2N3YU9IQWdPbmJzaUgvKytVZmpqYkRuejUvclhQbEZRU0tSYUx3SlZwNE1EUTNoNStlSCtQaDR6SjgvSDVNbVRWSjZudVJ5T2VSeXVkb2ducjZ0bEFHZ2YvLytLa0U4VGZ6OS9XRmtaSVEyYmRyZzhPSERHRFpzR0RaczJJRFdyVnNyVmFlcVNPL0M2eHNSRVFFQVFoQWxQajVlWlc2MHNMRFFLUkMyZWZObTdONjlHd0RRcVZNbmZQZmRkOWk2ZFNzT0hUcWt0bHJhaGcwYmNQVG9VUVFIQjZOQmd3WllzV0lGcmwrL2p1dlhyK09YWDM1Um1sZkw0M29yNlcyYlg4cWppcHZDbkRselZFSlM1ZEdhRmlnS2pjeWFOUXNaR1JrQWRLOXFwcy9qR3p0MkxPenQ3YkZ1M1RwTW16WU5VNmRPeGZMbHkyRmtaSVNsUzVmQ3hzWkc3WDRmZlBBQnJLeXM0T0hoZ2JWcjE2Smx5NVpLQWFuOC9IelVyMTlmcHpIY3YzOGYxYXRYaDdtNXViRE15Y2tKZi83NUorenM3RFJXcFNvcmZlZlRWNjllb1dYTGxtcURLdXFxOG1takxYeXRxRVJXVW1wcXF0cDFpaEN0azVNVGdLTEF6czJiTndFQWRuWjJaUTRxNXVmblk4V0tGVEEwTkZScUMxdDh2bEpVWXF0ZXZiclFUbHZiZDcyOWUvY0t6K2VKRXlkZ1oyY25CRi9PbnorUDVjdVhvMkhEaGxpMGFCRzJiTm1DblR0M29tZlBubkJ5Y3NMMTY5ZVJsNWVIaUlnSTFLaFJvMHlQU1p0MzRmUGpqei8rZ0V3bVU3c3VLQ2hJS1p6VXExY3ZqQjQ5V21tdTFYVk95TTdPeHMyYk45RzBhVk5ZVzF2ajVNbVQrT3l6ejdUTzczSzVIT3ZXcllPbHBTVXlNek4xZkVTNnVYNzlPb0tDZ2pCaXhBaTkvZ0JHRTF0Ylc4eWJOdy9ObXplSGtaRVJmSHg4NE8vdmp5Ky8vQksxYXRYQ28wZVBNR0xFQ0l3Y09WSmo0Q3NuSndkYnRteUJtWm1aVUsyeHVNbVRKNnNzMDZWeW1pWmwvZjVYZkw1S1MwdkRtVE5uOFBUcFUrVG41eU15TWhMRGhnMURmSHc4d3NMQzBMNTllNTJ2clU2ZE9zSFIwUkg3OXUyRGg0ZUhTZ1ZFdVZ5T1hidDJ3Y3JLcWt6L0hpbFBKYXV1WjJkbkl5d3NUR2tlVGs1T3hwUXBVekJod2dUaHM3eGh3NGE0Y3VVSzR1UGprWitmRHpzN085U3RXeGR0MjdhRm5aMGR4R0l4VnE5ZWpkOS8veDNlM3Q0NmplWGF0V3ZDWEptYm15dTBVRDk1OGlUT25EbURzV1BId3M3T0Rna0pDY2pLeXNLZE8zY1FFaEtDUG4zNnFJU3FDd3NMRVJrWnFkUWVXQmREaGd6QlgzLzloVzNidGpHSVIwVDBEbU1RajRpSWlJaUlpSWlva2xTenJJZEpici9oN29zUW5IdTBEYW01LzkreVRGcVloK2NaOS9FODQvOXY2cDU3dEIzVE92d0pXOVBxNmc2bjFiNTkrL0Q3Nzc5clhIL3c0RUVjUEhoUTcrT1dGQnNiQ3hNVEU0M1ZsTFJ4ZDNmSHExZXZrSjJkamFkUG4rTENoUXU0ZCs4ZXhvOGZyMWRnd2M3T0RxYW1wa0pyMjlmUnMyZFA1T2JtSWk0dVRxV2xuSUtSa1JGNjllcWw5UVpvY1hYcTFDbTFVcE1tRGc0TzZOQ2hBdzRkT29UQmd3Y0xONGdVQWdNRElaRkkwTHQzYjQzSGNIZDNoN3U3T3dDZ1pjdVdtRHAxcXNadFpUSVpqaDQ5aXRqWVdOamEyZ3J0L1pZdlg2NnliY3VXTFhIeTVFbWRIOHZFaVJNeGNlSkVwV1dLbTFXSmlZbEtOOXBMdnY2UEhqM0MyYk5uMVI1M3dvUUpBSXFxM0J3NWNnUkErYmVleThqSXdPUEhqOVZ1YTJwcUNnc0xDOXk3ZHcvejU4L0h1blhyaExaZ2ltcEk2b0o0cFlWMzR1TGlzSFhyVnB3NWN3WmlzUmc5ZS9iRXNHSERkQnAvV0ZnWWpodzVnZ1VMRmdoVjlqNysrREkxWDZjQUFDQUFTVVJCVkdNY1Bud1lmbjUrUWxYSGl2WXV2TDcvL3ZzdmJHMXRoZCtmUG4wcVhDOGx4MUNhamgwNzRzU0pFNWc0Y2FKd1RjcGtNcDNhWk5hc1dSTnIxcXpCOGVQSEVSVVZwUkp1TG8vcnJhUzNiWDVSaEV6SGpSc0hYMTlmSWNnRUZMVjBuREZqQnRhdlg2OVRTM0E3T3p1VlplWFJtall4TVJGejVzeEJYRndjYXRhc1dhNVY5a3J5OVBTRWxaVVZsaTFiaGg5KytBSEd4c1pZdm53NTNudnZQWTM3TkduU1JBaUpIenQyREJZV0ZrcEJQRTBWTk5XSmpvNVdXNW5SMDlNVEgzendnZGFxU2RxVTEzdzZlL1pzUkVWRnFSd2pKU1VGS1NrcFFqdERkUzVldklpclY2OXFySXhXL0pyVlZJWHk3Tm16YXVldGt1K3pNMmZPSUNzckMwQlJSYXJuejUrWEtRQzBmZnQyUEgzNkZPUEhqNGUvdjcvYWJSVFZ3QndjSFBEdnYvK1dlc3k4dkR3VUZCUUl3U1VEQXdPa3BLVEEzOThmd2NIQmFONjhPUll0V2dRTEN3dk1uRGtUcWFtcHNMYTJScHMyYlhEcjFpMk1HREVDR1JrWk9uODI2ZU50Ly95NGUvY3VRa0pDMEsxYk4vejk5OTlhOXlrc0xBU2dYOVd3NHY3KysyOUlwVkowN3R3WmRuWjJ1SERoQXE1ZXZhcTF1dUx4NDhjUkVSR0I2ZE9ubHluNHIwbGlZcUpRQlUveFBsWlg0UmNvK2p3dHVjN0N3a0p0RU16VjFSWDUrZm00ZGVzV3JseTVnb3NYTDhMUTBGQzQvb09EZy9IeTVVczBhTkFBZGVyVVVmbmprRjI3ZGlFek14TWpSb3pBSDMvOElTeTNzckxDd0lFRDhkRkhIK0hKa3lmNDVaZGZBQUFiTjI1VStXNldscGFtTXIrVzkvZS9sSlFVWEw1OEdSY3ZYc1NOR3pjZ2s4bFF2MzU5ekpneEE0MGFOY0tTSlV2dzRzVUx6Snc1RTJabVpraEpTVkhhWHlLUnFBME9pOFZpZlBiWloxaTFhaFVDQXdNeFlzUUlwZlZCUVVGNCt2UXBKazJhcFBZNzZadHc2ZElsUkVkSEl6bzZHak5tekJEK3dNSFcxaFp5dVJ3cEtTbXd0N2RIZm40K2ZIeDhrSm1acVJSY0hqNThPRWFNR0NITXo3dDI3VUp3Y0xCUzhQclZxMWQ2QmVHT0h6OE9pVVFDcVZTS01XUEdZTXlZTWFoWHJ4NVdybHdKb0tpYWFjazIxM1hxMUJHKzY4VEV4QWgvSEJFWkdZbWNuQnk5cTUvYjJOaWdYNzkrT0hqd0lLNWV2YXAza0krSWlONE9ET0lSRVJFUkVSRVJFVlVpc2NnQTd6djFSb3RxUGZFazdRN0NFODdpWWZJVnBMOTZXYTduK2ZmZmYxRy9mbjNNblR0WFpkMjRjZVBRcTFjdkRCOCtYTzA2ZmFTbHBXbXN6Rk9ha3VHV1o4K2VZZUhDaFZpK2ZEa01EQXpRdlh0M25ZOVZwVW9Wb1MyUnJ0VGRYRis3ZGkxKysrMjNVdmZ0MGFOSG1XK282bXZVcUZINDhzc3ZzV1BIRHFYV2VROGZQa1JJU0FnOFBEeEtyWUNvNE9MaW9yR2ExdlhyMTdGaHd3YkV4Y1ZoOE9EQkdEVnFsTnBLUStWVnRhcFJvMFpZdDI2ZDJuVno1c3pSKzNqRlh3OFRFeE44Ly8zM1pSNWJ5WnVjSVNFaEt1M25pbk53Y01Dc1diUGc3ZTJORlN0V1lNR0NCUUQrLzBhc1BvR1Z0TFEwYk51MkRjZVBINGRNSmtQMzd0MHhhdFFvblN0WUppUWs0S2VmZnNJSEgzeUFqaDA3Q2tFOFkyTmpUSjA2RmQ3ZTNuai8vZmZMdlkyZ1B0Nm0xL2ZPblR0bzBhSUZnS0pnY1hwNnVrcnIwTVdMRjZONjllbzRlL1lzdG03ZEt0ejBMVGxmTm1yVUNOdTNiMWVxT0ZoUVVLRHo2eThTaVZSQ2dCVjl2YjFOODB2eEcrNU9UazVLdnl1cXNsV3ZYaDM1K2Zrb0tDalFPQTVOTGVsZU56VDMrUEZqZUhsNUlURXhFUk1uVGtSNmVqcjI3TmxUcnBYOFNxcGZ2ejZzcmEyUm1KZ0l1Vnl1OVhNdUtTa0pseTlmQmxBVS9Da3NMTVRqeDQ5VmdqRDE2OWRIdzRZTlN6MjNyNit2MnNwU1RaczJoYjI5UFJJU0VwU1dLeXJjbGx4dWJXMnRWSjJwdk9aVFkyTmpORzNhRks5ZXZSTG11VjkrK1FXWm1abG8xcXdaVnE5ZXJmRWNFUkVST0hIaWhOb2dYa0ZCZ1VwUXhjUERvOVFRNDRFREIxU2VhN2xjanIxNzk2SmV2WHFJaW9yQ3k1Y3ZFUm9haWxldlhxbHRoYXRObFNwVjBLTkhEM1R1M0ZsakVDOG1KZ2FBN3UyQmI5eTRnY1dMRndNb0N2ZzBiZG9VdDIvZnh0OS8vNDNQUHZzTW4zLyt1ZExjcS9pK04yREFBTnkvZng5WHJseEJvMGFOS2lTSXA4bmI4dmx4L3Z4NXRHL2ZIdTNidDFjYnhJdU5qUlhPbTVlWEJ3REl6TXpVZXg2U3krVTRkT2dRREEwTjBhTkhENWlabWNIR3hnWTdkdXpRR3NTVHlXUm8xS2dSM04zZHl5MklsNStmang5Ly9GR29JS2E0VGpRZFB6dzhIT0hoNFVyTGF0YXNxUkxFdTN6NU1uYnYzbzNJeUVpSXhXSzBhdFVLWThhTVFjZU9IV0ZxYW9xMHREUmN1blFKVjY5ZVJVQkFBTEt6czlHaVJRdWxsc1NXbHBZWU9YS2swTFpZd2Q3ZUhrT0hEc1cyYmRzUUZCU0VybDI3NHRxMWF6aDY5S2dRVmk4c0xNU09IVHV3YTljdUxGMjZWQ25FVzE3elZVSkNBbng4ZkJBZEhRMjVYSTZxVmF0aXdJQUI2Tm16SityV3JZc2pSNDdnbTIrK1FXNXVMb0NpK1ZjZEZ4Y1hqZjlPNmRPbkR3NGNPSUFkTzNhZ1M1Y3VRalc5bEpRVStQbjV3Y25KQ2YzNzk5ZjRXTXBUV0ZnWXdzTENFQk1UZzRjUEh3SUFGaXhZQUFNREE5U29VVU1JcHdKRnJ4RlExT3JaMnRvYVAvNzRJeDQ4ZUFBdkx5K2x0dmNsLzkyVm1wcXFjajNwRTdKOS9QZ3hRa05EMGFGREI0U0doc0xUMHhPclZxM0N4SWtUMGFOSEQxaGFXc0xCd1FIMjl2WklTa3JDNXMyYlVhVktGU3hldkJnbUppWTRkZW9VVnF4WUFTOHZMM1RyMWsyb2ZLcjRUcW1QUVlNRzRkQ2hROWkxYXhlRGVFUkU3eWdHOFlpSWlJaUlpSWlJM2dJaWtSaTFiVnFpdGsxTEFFVnRhbDlrUmlFakx3bDUwbXpreTNKUno4NnRUTlh3Z0tLYnpCMDdkdFI0TTliQ3drTHR1dTNidHl1MW9TdE5RVUdCMnJCV1dkU29VUU16Wjg3RTFLbFRzV2ZQSHIyQ2VBWUdCc0pOTDEzOThNTVBxRnUzcnRJeVoyZG5IRDE2RkVPSERrWC8vdjJWYnBUTDVYSk1uRGdSSmlZbWJ5eUVCeFRkZFBQMDlNUytmZnZnNXVhR0ZpMWFJQzh2RDh1WEw0ZWxwU1ZHalJyMTJ1Znc4ZkZCYUdnb1dyWnNDVzl2YjlTdVhWdmp0cnJjd0Y2eFlnVmNYVjIxdm9iYVduMldiQ21wcjlLcWVPbXJTNWN1S2pmM1pzeVlvZlI3dTNidDBMOS9meHcrZkJpSERoM0NnQUVEaExDUUx0VkhwRklwQWdNRHNYUG5UdVRrNU1ETnpRM2p4NC9YcTVwaWRuYTIwSTZyNVBnVVkrelZxeGVXTDE4T0J3Y0hsY0RabS9LMnZMNTVlWGw0K1BBaG5KMmRJWlBKY09YS0ZVZ2tFdUVtYXR1MmJaV3FXeWxDS0lxNVUxMkZ0Wkp0ZjNOeWNsUXF6ZW1qb3ErM3QyMStVZmpxcTYrVXFvN0s1WExoWjE5Zlg5eTVjMGZqdnBvcTM3MXVhOXE4dkR3a0pTVmgvUGp4R0RwMHFCQ0cwclVOcXI3bmo0bUpnWmVYRnpJeU1qQisvSGpzM3IwYml4WXR3amZmZktPMnRlYlRwMDlWQWpILy9QTVAvdm5uSDZWbG8wZVAxaW1JQjBCajlVRnRGZDFLcnZQMjlsWUsvcGJYZkJvU0VvS1RKMC9pM3IxN3d1ZC90MjdkTUhUb1VLU21wdW9Va0N5K2plSjlrNU9Uby9LNHExU3BvdlNkYWVyVXFlamN1VE0rK2VRVHBXMUtDZzRPeHRPblQvSGRkOTloNWNxVkdEcDBLTzdkdTRjOWUvWkFMQmJyOVo3bzFhc1gzTjNkdFlZeGI5NjhDU2NuSi94ZmUzY2VIOVBkOTMvOFBSS3lJV29wVWtJcHNiUm9vOVpjdlZDeDFOS20xQnJhWHVpaUt0cWlOS2hkMUhKZnRiYWlDRzFSVWJTMmlqV3FGV3VJcGNTU1NDWElvaUVpaVNUeis4TWo4OHZJSkptWXVDOVg3OWZ6cjJiT25ETm41c3o1bnFQZjkzdys1Y3FWczJxYkw3endndno5L1NYZEh3dmMzZDNsN3U2dTU1OS9Yb2NPSFZKVVZGU2UreVRwZmdoeTRzU0pWdTk3Y1hwY3JoK3Z2UEtLWEYxZFRTSFFCMW1xcExwdTNUcXRXN2V1U0sremQrOWVSVWRIcTBPSERxYnZXTGR1M2JSeTVVcUZob2JtRzZyMzh2SlNreVpOcks3ZVhCaWowYWpwMDZmcnpKa3plYXFCV2hwenZiMjkxYmx6NTN5clR1Wld0MjVkTldqUVFQMzc5MWVqUm8yMFlzVUtiZDI2VlNkT25GQzFhdFhrN3U2dVJvMGFxV1BIampJWURMcDgrYktjbkp3VUdocHEyc1lycjd3aVoyZG5zMURreFlzWHRYSGpSdTNjdVZOUFB2bWtKaytlckdyVnF1bjgrZk1LRGc1VzI3WnRaV2RucHpsejVpZ3FLa3ErdnI2bXlxdzVpbXU4cWx5NXNwbzBhYUlXTFZxb2VmUG04dkR3a01GZ1VIUjB0RWFPSEttVEowK3FZOGVPK1Y3SFY2NWNxZE9uVCtmWnY5eEtsQ2loanovK1dINStmcG82ZGFybXpac25PenM3VFo4K1hTa3BLZkwzOTdmcWh3RUZqWjB4TVRGV2phMkhEeC9XeG8wYjVlN3Vya3FWS2lrNk9scGZmZldWYXRTb2tlZmZqVG5WYjgrZE82ZTFhOWNxTEN4TXc0Y1B6eFBZM0xScGs5bmZPY0hqQngvUEdjTUtzMkxGQ2ozOTlOT3FWNitlRGh3NElGOWZYOTI1YzBjZUhoNTY0NDAzVE04N2RPaVFWcTVjcVRKbHltaldyRm1xWExteUxseTRvUG56NTZ0MjdkcHEzYnExSkNrc0xFd1ZLbFN3Nmg3blFWV3FWRkh6NXMxMThPQkJuVDU5T2s5VlpBREE0NDhnSGdBQUFBQUF3R1BJcVdSWlBWMytoV0xaVm54OHZCSVNFbFN1WExsOEsyK2twS1RrdXl3akkwTVpHUmxXVlVGeWNuSlNXbHFhVGZ1Ylc4NkViMEpDUXBIV3UzdjNybFh0Q25PclhMbXl4VENpbloyZDJyUnBveTFidHFoMzc5NHFVNmFNSk9tbm4zNVNWRlNVQWdJQ2l2UTZ4V0h3NE1FNmZ2eTRKaytlckMrKytFSXJWNjVVVkZTVXhvOGZYK0NFZTBaR2hzNmVQWnZ2OGh3SERoelFjODg5SjE5Zlh5VW5KK2M3c2R5NGNXT3pDZXg5Ky9icDlPblRldlBOTjgwQ25MTm16Wks3dTd0Tms5MVJVVkc2ZVBHaVZjKzFOREYvOXV6WmZOdUpGYVJtelpwNTJqRldxRkNod01uUEhJTUhEMVpZV0poKytlVVhkZS9lWFJrWkdaSUtyNGgzOU9oUnpaOC9YMWV2WHBXN3U3dUdEaDBxVDAvUEl1MTNXbHFheG8wYnA2aW9LTTJZTVNQZjgvZkREei9VK2ZQbk5YYnNXSDN4eFJlcVU2ZE9rVjZudUR3T3g5ZkJ3VUhqeDQ5WFFFQ0EvUHo4bEpLU29xWk5tOHJGeGFYQWllYjhsbTNZc0VHbFM1YzJleXc1T2RsaVFNZGEveHZuMitNMHZ1UVlOMjZjcWxTcFl2cjcxcTFiK3VTVFR5VGRiMlhicTFjdnZmdnV1NmIzbkptWnFRRURCaFJZT2RMVzFyUWVIaDZhTjI5ZW5nQ3J0ZFhIaXVMUW9VT2FObTJhc3JPek5XWEtGSGw2ZXNyVDAxT2ZmdnFwNXM2ZHErVGtaUFhwMDhkc25SZGVlTUgwSHMrZVBhdmh3NGNySUNEQU5KWmtabWFxYytmT3hSSWtuejE3ZHA3SHRtelpvajE3OXVSWjltQW9vYmpHMDFPblRpazZPbHE5ZS9kVzA2Wk5OV0xFQ0RWdTNGaFZxbFJSK2ZMbHRXelpNaVVrSkppcUxlVVdIQnlzclZ1M1dneFJKaWNuRnhnVWwrNEhmQXByUDNqMzdsMnRXTEZDRFJzMk5LdVFOR3pZTUNVbUppbzJOdFlzWUZxWW5IM0tMNGdYRnhlbkN4Y3U1S21xV1JBWEZ4ZXpvRjNPZldGYVdwcG16WnFsbmoxN0ZuajljbloydHRnRytsRjdISzRmK1lYaysvVHBvejU5K2lneE1kSDAyUnc5ZWxSanhvelJyRm16MUtSSkU5TnplL1hxVldCUU96VTFWWUdCZ2JLenN6TUx1TDcrK3V2NjhjY2Z0WERoUXIzd3dndDVyanZTL1hhZjFsWXp0Y2Jldlh0MTRNQUIwM2ZpKysrL0w3WnRseTlmM3F5VmVrNVErTTgvLzlUSmt5Y1ZGeGNubzlHb2p6NzZTSys4OG9yRmNLaWx6MkR0MnJVNmYvNjhoZzhmTG05dmIrM2N1Vk16WnN4UTgrYk5WYjU4ZVUyYU5Fa0pDUW5LeXNyUzNMbHpMWjdUeFhuLzkrNjc3NXIrT3lrcFNTdFhydFMyYmR0VXJsdzVmZjc1NS9MeThzcXozY3pNVEgzNTVaYzZmZnEwT25ic1dHRDdkMG1xWDcrK0JnNGNxS0NnSUUyZlBsMWx5NWJWaVJNbjFMdDNiNnZ2Szk5Ly8zMkxqeTlldkZqbHlwV3pXRkU5TkRUVXJQcGhyMTY5TkhEZ1FKVXVYVm9yVjY3VXFsV3JMQjQzNlg0UXo5N2VYb0dCZ2FiamJDbHN2bURCQW92clAvaDRodzRkQ2czaWhZV0Y2Y0NCQS9yMDAwL04vczJaK3hqbFZFcGN0V3FWcWxhdHFoa3pac2pOelUzeDhmR2FNR0dDN08zdE5XSENCSlVxVlVxM2J0M1MyYk5uMWJGanh3SmZ0eUN2dmZhYURoNDhxQjkvL0pFZ0hnRDhGeUtJQndBQUFBQUE4RGQzNjlZdFNWSlFVSkNDZ29Jc1BpY2tKS1RBVUVMMzd0MzE0WWNmRnZwYWxTcFZVa3hNakRJek00dWxNbDUwZExTay8xOGR3UnIzN3QzVFgzLzlWYVRLWVpZa0p5Y3JLU2xKVHovOXRQcjI3YXRkdTNacDBhSkYrdlRUVDNYdTNEa0ZCZ2FxYmR1MlJRNUlGUWNuSnlkTm5EaFJmbjUrZXYvOTk1V2RuYTMrL2ZzWDJsNzA1czJiR2pseXBGV3ZFUkVSVWVoekgvek83Tml4UTJmT25ER2JRTTFSVU5pemJObXloUVlkRGg0OHFHKysrYWFRdmI3UDBrVDduajE3dEdIREJxdld6ODNIeHlkUEVNOWFUazVPbWpadG1xcFVxYUlTSlVxWTJ0SGxic3VZVzBwS2loWXRXcVNRa0JBNU9qcnFuWGZlMGV1dnYxNW9VR2JJa0NGcTE2NmRhVEkwSlNWRjQ4YU4wK25UcHdzTjhUazVPV25LbENuNjhNTVBOWExrU1BuNysvOUgybUE5THNlM1ZhdFcrcC8vK1IrTkd6ZE9DUWtKZXUyMTF5U1pWems3ZWZLay92M3ZmK3Y1NTUvWDhlUEgxYWhSSXozOTlOTjY5ZFZYemJadHFacm9qUnMzckc0clhKaEhkYjQ5anVOTHlaSWx6UUlNdWF0SzJ0blpxWDM3OWxxL2ZyMjh2YjFsTUJpMGNlTkdKU1ltbXRvQ1NqSUZkWEtDUzlZR2QzTGN2SG5UdEU3bHlwVlZ1blJwaTFVa2s1S1NpclRkZ2hpTlJxMWV2Vm9yVnF5UXE2dXJwazJiWm1yTjk4d3p6MmpPbkRrYU5XcVV2dm5tRzZXbXB1WmJVYzNTdFRRckswdFMwVnBsNXlkM2FETEg0Y09IODEzMk1Bb2JUL3YzNzY4UFB2aEE5dmIyZWRyaGxpcFZTZzRPRHBvNmRhcDhmWDN6VkxUS0NkaGJDbEZldTNiTjFOTFJrb3lNREdWbVpoWmE2WExwMHFXS2o0L1gyTEZqelI0M0dBd2FPM2FzN096c2lxMWFtU1J0M2JwVlJxTlIvL3puUHd0ODN0ZGZmeTAzTnpkMTY5Wk45KzdkSzdBcVgzQndzSUtEZy9OZGJtM0ZzK0wydUZ3LzhqTnIxaXdkTzNiTUZGeTZjT0dDcEx6aHZSOSsrS0hBN2N5ZlAxL3g4ZkY2NDQwM3pNNWxGeGNYdmZYV1cxcXdZSUVDQWdJMFpjcVVZdjB1V2ZMU1N5L3A2dFdyNnQrL3YxYXNXUEZJWGlNOFBGeTNiOStXdTd1N1dyUm9ZYW93bTVhV3BxaW9xQ0tIbmtlUEhpMDdPenVkT25WS28wZVAxdm56NXpWa3lCQzFiOTllNDhlUE43V0xYYjU4dWNMQ3dnb04xeGJFMnZ1L21KZ1lyVisvWGp0MzdsUm1acWE2ZHUycXQ5OStXemR1M05DdVhidk12cS9YcmwzVDlPblRkZmJzV2ZuNittcmd3SUZXSGVmKy9mc3JKaVpHdTNmdmxpUzFidDFhZ3dZTktuUzlsaTFicW1MRml2bTI0VjY4ZUxIS2xDbGpjYm1ibTV2T256OXYrdHRTQURvLzI3ZHZsM1QvR2pWbHloUzFhTkhDdE14b05KcmU4NVl0Vzh6V1c3SmtpVFp0MnBUbjhSSWxTaFQ2bWxGUlVhcFpzNlplZnZsbHJWMjcxdUx5MmJObjY5eTVjMnJhdEtuR2poMnJzbVhMS2pFeFVhTkdqZEt0VzdjVUVCQmd1cjg3Y09DQXNyT3pDMndYYlluUmFOU0VDUlBVdlh0M05XM2FWUC82MTcvVXFWT25JbTBEQVBCNElJZ0hBQUFBQUFEd04xZTdkdTA4Z2FtTEZ5L3E4ODgvbDdPenN5NWZ2aXdmSHg4TkhUbzB6N3BaV1ZucTFLbVR4Y29TbHRTcVZVdlIwZEdLaW9yU004ODhZOVU2b2FHaHFsQ2hRcDVmK3ljbEpXbk9uRG1TVktTS0xoY3ZYcFRSYUxUcTlTTWpJM1hreUJGSjB1clZxNVdWbGFVYk4yN28rdlhydW52M3JxcFZxNmJseTVlcmF0V3FldXV0dDdSa3lSSzV1TGhvOSs3ZHFsU3Bra2FNR0dIMWZ1VklUVTFWWW1LaXpWV1RVbEpTVkxwMGFhV2twTWhnTUtoMDZkTEt5c29xTUxSVm9VSUZCUVlHRnJydElVT0dxRzNidHVyWHI1L1YreE1iRzZzalI0Nm9mZnYyRmtPWUJZVTkrL1hycDdmZmZqdmZiZWV1RWxSUVlIVE5taldGVHNiYldnV3JxR3JVcUdINjc1eHFrWmFDZU9mT25kUEVpUk9Wa0pBZ1QwOVBmZlRSUjZwY3VYS2gyOC9NekZSMGRMUnBZajgyTmxianhvMVRURXlNK3ZYcmx5ZHdZa25WcWxVMWMrWk1qUjQ5V3VQR2pUTlZMckVtb0hQbHloV2xwNmZiVkVudmNUdSs3dTd1cG1NVUdCaW9KNTk4VXExYXRaSjB2OExvcWxXcjFMSmxTelZyMWt6SGp4L1hCeDk4b0E4Ly9GRDE2OWN2c0UxaVNrcUs0dUxpekNhVkg5YWpQTjl5OXZWeEdsL0dqQmxUNFBMZXZYdHIrL2J0V3I5K3ZabzFhNllWSzFiSXg4ZkhMQ2ozM252dm1hM3o0TitGMmJadG03WnQyMmJhbi95T2RlNzJwTFpJU2twU1FFQ0FqaDgvcmxxMWFtbnk1TWw1eG9TYU5XdHExcXhaR2pseXBGYXZYaTBuSnllTDFZa09IRGlnOHVYTG00VkFzN096SmVWdG4vdzRLMmc4TFN6b1VhbFNKZFd0VzFkTGxpeFIvZnIxcldyRm5aNmVydGpZV05QNWI4bWZmLzRwU1lWV0d6dHo1b3phdG0ycjU1NTdUckd4c1diTDhndG5QNnhidDI3cHA1OStrcnU3ZTZGQnlKTW5UMnJmdm4zcTFxMmJTcFVxWlhIY21EZHZua0pDUXJSKy9mcDhyd3VkTzNjdWNyWFB2K1Axd3hJZkh4L3QyN2RQbjMzMm1XYk9uS245Ky9lclJvMGFoZjRBSWJmZzRHRHQzTGxUMWFwVjA1dHZ2cGxuZWZmdTNiVm56eDZGaFlWcDRjS0ZoVlpLczlXRFZma2VoWFhyMXVudzRjT21ZMXkrZkhrOTlkUlRxbEdqaG1yV3JLbTB0RFRWcUZIRDFDYStNUHYyN2RQUFAvK3MwNmRQcTBXTEZscXlaSWt5TXpQbDUrZG5Dc3FWS1ZOR1BYdjIxTHg1ODlTK2ZmdUhhaXVhbzdEN3Y0eU1EUG43Kyt2YXRXdDY2YVdYOU5aYmI1bEN2OHVXTGRQbXpadmw0T0NnRmkxYTZPZWZmOWF5WmN0VXNtUkpUWmd3UWYvNHh6K3Mzby9rNUdTbHBLU1kvbzZMaTlQbHk1ZFZxMWF0QXRkcjJiS2xXclpzYWZYcjVOYWlSWXNpMyt0Y3VuUkpDeFlzVUVSRWhGeGRYWldjbkp6bityUmd3UUxkdVhOSFk4YU15VE1XNVFUdUhpWmM3dTN0cmNhTkcrY0pOaVluSnlzb0tFaGJ0MjZWbloyZDNuMzNYZlhvMFVNR2cwRXhNVEVhTzNhc3JsKy9yaWxUcHBoVlNuUjNkMWZyMXEydGFvbWJXMkppb2c0ZVBLaHk1Y3JweFJkZnRIZzlCd0Q4ZHlDSUJ3QUFBQUFBOEg5SVptYW0xcTlmcjFXclZxbEdqUnFhTm0yYTNuampqWHlmbjVpWUtFa0Z0aVBNemRQVFUzdjI3Tkh4NDhldER1SkZSVVZweXBRcHFsNjl1dXJXclNzbkp5ZmR1SEZENGVIaHlzaklVUGZ1M1l0VURlRDQ4ZU9TN3JmbEs4enUzYnROMVYwdVhib2tkM2QzTldyVVNGV3FWRkhseXBYMTFGTlBtWjc3eGh0djZQZmZmOWVtVFp2azRPQ2dhZE9tRmJuOXJTUU5IejVjMGRIUjh2ZjNWNXMyYllxOGZreE1qTDc5OWx2dDJiTkhqbzZPR2p4NHNINzU1UmQ5L2ZYWDJyeDVzL3IyN2F0MjdkcVpWWXpLWVc5dmIvV2tZcGt5WllvMEFibHMyVEpsWjJmcjExOS9WYytlUGZOVWVza3Y3RmtRbzlHb3paczNLeWtwcWRpREN2OEpPUk9oRDA0czNyeDVVMlBIanRXZE8zYzBkT2hRdmZiYWExWlhzN2wrL2JxTVJxT3FWYXVtWThlT2FjcVVLVXBKU1pHdnI2L0Z5ZnI4MUs1ZFczUG56cFcvdjcvV3JsMnJFeWRPYU42OGVRWHVoOUZvMVBEaHcxVzFhbFV0WHJ6WTZ0Zkt2ZjdqZUh3REF3TVZGeGVuaVJNbmFzbVNKWm81YzZhKy8vNTdwYWFtYXVUSWtYSjBkTlRvMGFPMWQrOWVTZmNEeU8rLy83NW16cHlweTVjdjY4MDMzN1I0L3YzeXl5OHlHbzFtclFnZjFxTTQzNlRIZTN6SkhWNU9Ta3BTNzk2OWxaYVdwcHMzYjZwNjllb2FPblNvNXM2ZHEvWHIxNnRldlhvYU1tU0kyVGJtelp0bmNkdVJrWkY1Z2tBWkdSbEtTVW5KTjF4VlVGVkRheXRyRlJhU2RYUjAxTDE3OTlTdVhUdDk5TkZIK1FibWF0YXNxZG16WjJ2ZXZIa1cyK0JkdW5SSllXRmg2dEdqaDhYMWMxL0hpaEpFK2svTGJ6ek5qOEZnME9qUm96Vmt5QkJObno1ZHk1WXRLN1J5NzZsVHAyUTBHczFDZTIzYXRERUxzT1JVWDFxNGNLRWlJaUpNQWRCYXRXcVpYZU45ZlgydGJpOTQ4K1pOcTlvODUyZkpraVZLVFUxVjM3NTlDNzJXM0x4NVUwOCsrV1MreThQRHc3VnQyeloxNnRRcDM0QkxTa3FLTWpNeml4UXMrN3RlUHl4NTVwbG5ORzdjT0UyYU5Fbi8rdGUvOU5kZmYybnc0TUZXcjc5NTgyWXRXYkxFVkszVTB2czFHQXp5OS9mWDBLRkR0V25USnFXbnA4dlB6NjlZcWxQL3AweWJOazJabVptS2k0dFRURXlNcmx5NW9zdVhMK3ZVcVZQYXRtMmJzckt5NU9YbFpWYjV0Q0RYcmwyVGk0dUw1czZkcS9yMTYydjkrdlVLQ2dwUzgrYk5OV3JVS1BuNCtDZ3hNVkVkT25UUXhvMGI5Zm5ubit2Zi8vNjMxVUcvZ2xnYXIwcVZLbVU2bnJuL3ZTSGRiMWw5L2ZwMUJRUUVxR0xGaXJwNjlhcGF0R2loRVNOR1dOMytPVE16VTVzM2I5YktsU3VWa3BLaTNyMTd5ODdPVHF0WHI5YlFvVVBWdVhObjllblR4Nm9mZlR4S2NYRngrdmJiYnhVU0VpSVhGeGVOR2pWSzlldlgxNkJCZzdSMjdWcXplNlkvLy94VHQyL2ZmcWpYS2VqNmxsL3I1cElsU3lvcUtrcWVucDU2Ly8zM1RVSEpnd2NQYXViTW1hWUE1N1p0MjlTa1NSUFQ4VzNZc0dHKzQzM3VxbjRQeWdscDV3NXhBZ0QrTy8zMzNvRUJBQUFBQUFEQWF1bnA2ZHE1YzZmV3JWdW4yTmhZdmZycXF4b3laRWllU2RXSWlBZ2RPM1pNRGc0T01oZ01wdFp5MXJaNTlmTHkwb0lGQzdSbno1NENBMzY1dFduVFJqZHUzRkJFUklSQ1EwT1ZuWjJ0Y3VYS3FWbXpadXJhdFd1Ulc3L3UzYnRYenM3T1ZsVng2Tm16cHp3OFBEUnQyalQ1Ky92bjIyTHNyNy8rVW1CZ29DSWlJa3hWb21iTW1LRjMzbm1ueUsycmNpcDc1SzdpVXBqczdHd2RPWEpFUC8vOHM4TEN3aVRkYnd2MjdydnZxbEtsU3ZMeDhkR2FOV3Ywd3c4L2FQYnMyVnF5WkluYXRXdW5ObTNhcUVHREJvKzhSZG11WGJ1MGI5OCs5ZXZYVDBlT0hKR2ZuNS9lZWVjZGRlclU2YUVtZ1RNeU1pUkpuM3p5aVNJaUloNTUxWldpMnJCaHcwTzFzWXVNakpTa1BGV0Q5dS9mcjl1M2I4dkh4OGVxQ25hNUhUaHdRSkpVdDI1ZHVibTV5ZDdlWG41K2Z1cmF0V3VSOTY5R2pScGF1SENoWnMyYXBkNjlleGY2dlltS2l0S2RPM2ZVdW5YcklyM080M3g4dDIzYnBnMGJObWpBZ0FGcTNicTFQRHc4ZE9IQ0JWMjRjRUZUcDA1VnFWS2xOR3ZXckR4VlFydDI3YXBidDI1cCtmTGwrdlhYWDlXL2YzKzFiZHZXOVAyUGpJeFVVRkNRcWxldmJuUHIzK0krM3g3WDhTVTdPOXZVUnZiUW9VTTZjdVNJRWhNVGRlUEdEY1hGeFVtUyt2YnRxd29WS21qTm1qVnlkbmFXdmIyOUVoSVMxS0JCQXlVbUpwb0ZESEtQNzVtWm1kcS9mNytDZzROMS92eDVqUm8xU2gwNmREQXRYN3AwcVg3NDRRZlZxMWRQclZ1M2xwZVhWNTZnUkg2c3FTQ2JVNDB1UDFsWldicDM3NTQrKyt3emxTcFZTdW5wNmFZSmYwdWVlT0lKVXhnbE9UbFpMaTR1c3JlMzE5MjdkeFVRRUNBSEI0YzhRYnljenpDL2tNbTllL2NLZlIvRm9iakgwNEk4OGNRVEdqRmloRzdmdm0xMnJ1UzA2WDNRdm4zN1pHZG5aMWJWeU4vZlg5TDk2cllyVjY3VVR6LzlwRmRlZVVWdWJtN2F1SEdqZHUvZUxROFBEL1hvMGNPc2ttTlJ4c205ZS9lYWdyNUZ0WC8vZnYzeXl5K3FWNitlV2RYR25HcFJHUmtacG51LzVPUmtVeFhXQjkyOWUxY2JObXpRcWxXclZLbFNwUUtyYU9hMFBpNnNLbUJ1ZjhmclIwRmF0R2doYjI5dlUxWE5jK2ZPbWRwaDVpY3JLMHZMbGkzVHFGekdSUUFBRTlKSlJFRlVEei84b0ZLbFNtblNwRWtGQm5RcVZhcWtxVk9uNnROUFA5WDI3ZHQxOGVKRmpSNDkycWFxYmpreU16TWxGZDdtYzgrZVBma3VpNHVMczdpOFJJa1MrYlpRdHJlM1YvWHExVlc5ZW5XenlwUVpHUm02ZVBHaXFhMjBOZnIzNzYvTXpFenQzcjFiTTJmT1ZGcGFtajc1NUJPOS9QTExTa3RMazlGb2xKMmRuVXFVS0tFeFk4Wm8yTEJoOHZQejA4U0pFMDNoMitJZXJ5eFZwWXVPamxaSVNJZ2lJeU9WbnA0dUJ3Y0hCUVFFV1Azdm9WdTNibW43OXUzYXVIR2o0dVBqOWZUVFQydnk1TW1taW0zTm1qWFQvUG56dFhuelptM2J0czMwM1h6eHhSZUxwVlY1VVJ3OWVsU2ZmZmFaakVhanZMMjlOV2pRSU5NNDBxWk5HKzNaczhlc1JXOU1USXlhTm0yYVp6dnA2ZWxLVFUyVkpQMzg4OCtLaTR0VGJHeXNybDY5S250N2U0dGhYMnYrSGViczdLeFpzMmFacWdIZnZYdFh5NVl0MDZaTm0vVGtrMDlxOXV6Wk9uWHFsQll1WENnL1B6OU5uVHBWbFNwVnNyaXRuTS8yenovL3pMY3Erc21USnlYSnBpcWhBSURIQTBFOEFBQUFBQUNBdjdIdzhIQ0ZoSVRvdDk5K1UwcEtpanc5UGVYdjc1L3YvK0RQeU1qUWQ5OTlaNXFjS0YyNnRIcjE2bVYxQlNjWEZ4ZDE2ZEpGNjlldjE4bVRKOVdvVWFOQzEzRjNkOWZJa1NPdGYxTUZPSDc4dUM1ZHVxUmV2WHBaVmEydVFvVUtCVmFDdUhuenBqWnUzS2lOR3pjcU5UVlZIVHQyMUxCaHc3Ump4dzU5ODgwMyt2ampqMVczYmwyMWE5ZE96Wm8xczZyZDdMeDU4eFFmSDIvVnhHaE9PREUwTkZSSlNVa3lHQXp5OHZKUzM3NTl6WTVocVZLbE5IRGdRSFhyMWszQndjSGF2SG16YWIvTGx5K3ZWcTFhYWRpd1lmbTJsWXlOalpXcnE2c2NIUjExOGVKRjB6YXRjZWpRSWMyWk0wY05HalRRZ0FFRDlQcnJyMnZ5NU1uNjhzc3Z0V0xGQ2xOYnZJc1hMMnJUcGsybVNWeWowYWlzckN4bFoyY3JNek5UOSs3ZFU2OWV2V1F3R0V4aG9FdVhMbW4wNk5IeTl2YldtalZySk5uZUxyWTQyczAyYk5nd1Q4dXRCMXZlclZ1M1R2SHg4YXBhdGFyS2xDbWorUGg0clYyN1Z2YjI5dkx3OERCN2JwVXFWU1JKdi83NnEwcVhMcTJLRlN1cVJJa1NNaGdNcHBCVHptZVY4M25kdW5WTFo4K2UxYkZqeDFTeFlrVzk4TUlMY25KeVVsQlEwRU5WYXN6aDZ1cXFxVk9uV3ZYYzA2ZFBTeXBhd09UZXZYdVA3ZkhkdkhtejVzMmJweFl0V21qQWdBR1M3cmU3L1BISEh4VWNIS3dhTldwbyt2VHArVTZ5OXV2WFR4VXJWdFNDQlFzVUdCaW9aczJheWRYVlZZY09IZEwwNmRPVm5aMnRzV1BIRnRqZXRUREZlYjQxYk5oUXYvMzIyMk03dmdRRUJHalBuajB5R0F4YXQyNmQzTnpjVktWS0ZWV3ZYbDMxNjlmWEgzLzhvYUNnSU4yNGNVT2pSbzNTaVJNbjFMMTdkN1ZzMlZLTEZpM1N3SUVEMWJScFUzbDVlYWwxNjlZcVc3YXNLZUN3WThjTzNieDVVMVdyVnRYUW9VUHp0UG5yMkxHakhCMGRGUm9hcXFWTGwycnAwcVdxVTZlTzJyUnBvelp0MmhSWVFjeVM5UFIwcGFXbHlkblpXWFoyZHRxM2IxK0JuME5zYkt4Njl1eFpwTmZJYmNxVUtXcllzS0VtVEppZ3k1Y3Z5OC9QVHhjdVhORDI3ZHZsNnVvcW85R29MVnUyeU1uSlNYWHIxcFVrM2I1OVc2R2hvU3BkdXJSS2xpeHBDdUlYRm5UYnRXdVh4Y2R6d2xtV2xydTV1Wm1Da2NVOW5oYkd5OHRMdDIvZk5nVVcwOUxTRkI0ZW5pZEFHUjhmcjEyN2R1bkZGMTgwaFgzUzA5TjE2dFFwL2ZiYmI5cTllN2RTVWxMVXJWczNEUnMyVENWS2xGQ1BIajBVRWhLaXRXdlhhdnIwNlZxNmRLbDY5T2loenAwN3k4bkp5ZXA5Yk5ldW5YcjE2cFhuOGNMYUtVZEdSbXIyN05seWNIRFFxRkdqekVLeU9hMTdKMDJhSkE4UEQyVm5aK3ZRb1VNeUdvMm1Dc0szYnQxU1JFU0VEaDQ4cU5EUVVLV21wcXBKa3lZYU0yYU15cFl0cSt6c2JBVUVCTWpSMFZGT1RrNHFXYktrTWpJeXRILy9mdG5aMlZsZDhVLzYrMTAvQ25MbXpCa3RYNzVjNGVIaGV2YlpaMVd6WmsxdDI3Wk4rL2Z2bDRlSGgxcTNicTFubjMxV3RXdlhObDIvbzZLaU5IZnVYSjA5ZTFhbFM1Zlc1NTkvYnRXOXVJZUhoNzc0NGd0Tm1EQkJrWkdSZXVlZGR6UjgrUEFpaC9Pdlg3K3VoSVFFT1RvNnFrU0pFcWJQdmJEcWFkT25UODkzV1hoNHVNTER3L004L21BUTcxRWRodzBiTm1qTm1qVzZjK2VPZkh4ODlQTExMNnR5NWNwS1MwdlRkOTk5SjRQQllCcVhhdGFzcWZIangydng0c1ZtRldBZnhYaVZsSlNrTTJmTzZPVEprenAwNkpDdVhyMHFnOEdnSmsyYWFPVElrVmFGOTFOVFUzWDQ4R0ZUZStMTXpFeTV1YmxwMUtoUjh2YjJOaHNMR2pac3FNV0xGMnZ2M3IxYXZYcTFEaHc0b0FNSERzakJ3VUdOR3pkVzE2NWRIN29sYlg3UzA5T1ZrSkFnWjJkblhibHl4WFMvNE9ucGFmcmh3NE0vK25yLy9mY1ZIaDZ1T1hQbVNMci9vN0Q0K0hnMWFOQkFvYUdoMnJkdm4rTGo0M1g5K25VbEpTV1oxc3VwZmx1K2ZIbFZyVnJWZEkyN2VmT203TzN0NWVMaW90dTNiK3VQUC82d1dOMzNRWFoyZGpJYWpkcTFhNWVXTFZ1bStQaDRlWGw1NmFPUFBsTFpzbVZWdTNadGxTMWJWbDk4OFlVKy9QQkRUWjA2MVdKVitBWU5HbWp6NXMzeTkvZFhxMWF0OHZ4dzRzYU5Hd29ORFZXbFNwV0tOSllDQUI1UEJQRUFBQUFBQUFEK3hoSVNFaFFXRnFaMjdkcXBTNWN1RmlzdjVPYnA2YWtkTzNiWTlKcSt2cjdhdlh1M0FnTURDMjF0V1p5eXM3TVZHQmlvOHVYTHEyL2Z2alp2Yi92Mjdmcnl5eStWbVprcER3OFBEUmt5eEJSeTZkNjl1N3k4dkxSbXpScHQzNzVkWDMzMWxSd2RIYTBLNHJtNHVNakZ4Y1dxZlRoejVvdzJidHdvVjFkWDllclZTOTI2ZFRPRnRpeDU0b2tuTkdUSUVOTXgyTDU5dS83NDR3L1ZyMSsvd1BEUHh4OS9iR3BEbk1OU3hZa0hIVDkrWE9QSGo5ZFRUejJsaVJNbnl0N2VYcTZ1cnBvOWU3WXBxQkFaR1NsSFIwZWRPblhLVk9uQmtqcDE2c2pYMTFmWjJka3FXYktrNnRTcG93a1RKdVI1djdrckREM280TUdEaFZZUit2ampqd3Q5WHpubXpwMXI4Zkc2ZGV1cVQ1OCtabzg5T0JHYm5wNmVwMnFLZzRPRGhnMGJscWNDVmJObXpUUml4QWh0M0xoUjMzLy9mYjdWbVhLenM3TlQ1Y3FWMWFWTEYvWHIxODhVOHJBbGhGZFVwMDZka3B1Ym05VVZNNlg3Ky8yNEh0K2N0ckhqeG8wekc3ZnExS21qTGwyNjZMMzMzaXUwQldLSERoM1VxRkVqSlNZbXl0WFZWVEV4TVpvd1lZS2NuSncwWThZTW02cWNGUGY1VnJKa3ljZDZmSG43N2JmVnIxOC9WYTFhTmMvbm5wU1VwRVdMRnVucTFhdWFNR0dDbm5ubUdjMlpNOGRVb1RRd01GRDc5Ky9YbGkxYnRHclZLdjNqSC8vUTExOS9yZURnWUpVb1VVS2VucDdxMHFXTFdyVnFaZkVhVmIxNmRmbjYrc3JYMTFkUlVWSGF1WE9uUWtKQ0ZCZ1lxSkNRRUMxWnNxUkkxN1lyVjY1WWJCVnNxY0tSbjUrZjFkdk5UNjFhdFRSLy9ueWRPblZLZmZyMFVkZXVYYlY3OTI0RkJRV1pubE8yYkZtTkhEblNOR1k0T0Rqb3l5Ky9OS3NTNU96c2JMSGRiVzRCQVFGRlh0NjVjMmRUNEtXNHgxTnIvUHJycjNuTy93ZURTanQyN0ZCR1JvYjY5T21qMk5oWVRabzBTZEhSMGNyS3lwSzl2YjJhTld1bTNyMTdxMEdEQnFaMTdPM3QxYmx6WjNYczJGRjc5dXpSdDk5K3E4V0xGMnZYcmwxYXVIQ2gxZnZuNnVxcTJyVnJGL2w5clY2OVdxbXBxZnIwMDAvbDd1NXV0cXh6NTg0NmNlS0VJaUlpZE9USUVSa01Cams1T2FscjE2NXEwNmFOcmw2OXF2ZmVlMDlwYVdreUdBeDYvdm5uNWVQall4WTZLbEdpaEtLam8zWHAwaVd6OTV6VEdycWc4ZU5CZjdmcmh5VTdkdXpRVHovOXBIUG56c25aMlZtREJ3OVd6NTQ5WldkbnB4NDllbWpUcGszYXVYT25saTFiSnVsK2UxbFhWMWMxYWRKRXI3MzJtaTVjdUtDNmRldnFzODgrczdvaXAzVC9uRnEwYUpIbXpKbWpHemR1cUczYnRsYXZtK1BDaFF1YU9IR2kyV1BseTVjdmRGczVyWnFMNHNHeDlHSEh3Q05IanBpcUJGdFNyMTQ5ZGU3Y1dUNCtQbkoxZGRXWU1XTjA5T2hSU2ZmSGt3OCsrTUFzYU4rOGVYTjVlbnFhQmFhS2M3ejY3cnZ2dEdIREJpVW5KMHU2ZjM1NWVIaW9VNmRPYXRldVhaRUMzMGVPSERIOWlLSkpreVo2OWRWWDFicDE2M3l2VXdhRFFXM2J0bFhidG0xMTRzUUpiZDI2VlFjT0hOQzVjK2VLNVJyMG9OVFVWTDMxMWx1bXYzTlhFOCt2cXVVVFR6eWhHVE5tYU15WU1hYnJpTE96czFxMWFxWGZmLzlkKy9mdlY0VUtGVlM5ZW5XMWFORkMxYXBWMDFOUFBhV3FWYXZLemMwdHozMURjSEN3ZnZqaEI3UEhtamR2WHVpKzc5Ky9YeXRXck5DVksxZFVvVUlGZmZiWlozbk9nN1p0MjhySnlVbVRKMC9XaEFrVEZCUVVsQ2ZrMTc1OWUxMjRjRUU3ZHV6USt2WHI4N3lPdmIyOTZ0ZXZyMkhEaHYxWHQ1UUdBTnhuTUJhbEJ3WUFBQUFBQUFEKzYyUm5aeGZZU3VyTEw3L1U4ODgvcjVkZWVxbllYak9uMWRDZ1FZTXNWblY1RkZhdlhxM2x5NWRyeG93WlJXcG5lL1hxVlgzenpUY2FOR2lRMlVSbmFtcXE1cytmci9idDJ4ZTR2YlMwTkIwN2Rrd3RXN1lzOXRDaDBXaFVlSGk0bm52dXVZZWVsSW1QajgrM2dsZU9iZHUyNmZyMTY2YUFRZVBHamEycXZKS1ZsYVdsUzVlcVQ1OCtjblYxTGZUNVJxTlIyZG5aTWhxTnB2L09ZV2RuWjNxUGNYRnhxbGl4b3RrazFzNmRPN1ZwMHliTm56OC8zKzBYOUp5Z29DQnQyYklsenlSY1FYeDlmZFdwVXllelNjTERodyticW5MbEZoc2JLeGNYRjlQbmtKcWFxaHMzYmlnOVBWMlptWm1tc0VKaFFUbWowVmhvUzBpRHdXQlZGUTlMWW1KaWRPM2FOYjM0NG9zUHRYNXVBd1lNa0plWGw5NTk5OTBpcmZlNEhsK2owYWpNekV5clA5dXpaODhxTkRTMDBQZS9iOTgrMWF0WHI5QktRcGN1WFZKY1hGeStGYUtLKzN5enM3TjdyTWVYZ3FTbnAydjM3dDN5OXZaV1VsSlNnWUdGckt3czJkblpLVEl5VW9jUEgxYUhEaDFNMWNHS0lqczdXNy8vL3J2S2xDbGpzZHByY0hDd3RtN2RhZ3JWUExpL09VRXNnOEVnQndjSHZmamlpOFZ5SHVZbk9UbFpZV0ZoWmkxMzA5UFRkZmZ1WFZNTCtBZnZEWTRlUGFyMDlIUVpqVWFWTEZsUzlldlh0OWo2MGR2Yld3TUdETkRBZ1FOdDJzZEhOWjVldjM1ZHZyNitHajkrdk1WN203aTRPRzNac3NYMDNhaFJvNGJhdFd0bkZpak55c3JTamgwNzFMbHpaMG5TaWhVcmxKS1NvbWVmZlZhZW5wNVd0Y1RNenM3V3pwMDdWYVZLRmJQdlRGSlNrbWJObXFXK2Zmdm0rUzRsSnlmTHdjRkJqbzZPZWJabmFkbk5temUxYU5FaStmajRxSGJ0MnZydHQ5OGVLbmdsU1dGaFlVcE9UbGJUcGswTGJUT2JNN1g0c1BjOWY3ZnJSNDdRMEZBRkJBVG94eDkvVkVSRWhPYk5tNmRPblRycDFWZGZ0ZGkyT2lzclMyZlBubFY0ZUxndVhyeW9oSVFFalJzM1RwVXJWMVprWktScTE2NWRhRHZZZ3FTbXB1WTVUNVl2WDY1bm4zM1dOUDVFUmtZcUxpN083Rnk1YytlT2poOC9icm9mY1hWMVZjT0dEUzJHMFNNaUluVDY5T2s4QWJXaXVuejVzaUlqSTgzR0xGdlh2M2J0bWs2ZlBtM1dwam5IblR0M2xKS1NJcVBScUFvVktoUjY3Uy91OFNvMk5sWmZmZldWbm5ubUdkV3RXMWZQUGZlYzFUL1VzV1RuenAxcTBLQ0IzTnpjSG1yOXRMUTBVNlZZYTNoN2U2dDY5ZW9XcjNtV2JOaXdRVmxaV1hKd2NOQS8vL2xQcTl1SzM3cDFTeUVoSVVwTVRGVGJ0bTFWcDA0ZDNidDNUOW5aMllYK09DSzNpSWdJN2RxMVM5bloyVElZREtwYXRhcTZkZXVXNXpOZnMyYU52dm5tRzRXRWhFaTZmMzVNbkRoUlhicDBrWStQVDRIVlRZOGRPeVluSnlkVDBCd0E4SDhYUVR3QUFBQUFBQUE4RW52Mzd0WDU4K2ZsNit2N3lLdDAzYmx6Ujk5Kys2M3ExcTM3MEJQUUFBQUFBQURrTUJxTi8yc1YzZ0VBZnc4RThRQUFBQUFBQUFBQUFBQUFBQUFBc01IRDF6TUdBQUFBQUFBQUFBQUFBQUFBQUFBRThRQUFBQUFBQUFBQUFBQUFBQUFBc0FWQlBBQUFBQUFBQUFBQUFBQUFBQUFBYkVBUUR3QUFBQUFBQUFBQUFBQUFBQUFBR3hERUF3QUFBQUFBQUFBQUFBQUFBQURBQmdUeEFBQUFBQUFBQUFBQUFBQUFBQUN3QVVFOEFBQUFBQUFBQUFBQUFBQUFBQUJzUUJBUEFBQUFBQUFBQUFBQUFBQUFBQUFiRU1RREFBQUFBQUFBQUFBQUFBQUFBTUFHQlBFQUFBQUFBQUFBQUFBQUFBQUFBTEFCUVR3QUFBQUFBQUFBQUFBQUFBQUFBR3hBRUE4QUFBQUFBQUFBQUFBQUFBQUFBQnNReEFNQUFBQUFBQUFBQUFBQUFBQUF3QVlFOFFBQUFBQUFBQUFBQUFBQUFBQUFzQUZCUEFBQUFBQUFBQUFBQUFBQUFBQUFiRUFRRHdBQUFBQUFBQUFBQUFBQUFBQUFHeERFQXdBQUFBQUFBQUFBQUFBQUFBREFCZ1R4QUFBQUFBQUFBQUFBQUFBQUFBQ3dBVUU4QUFBQUFBQUFBQUFBQUFBQUFBQnNRQkFQQUFBQUFBQUFBQUFBQUFBQUFBQWJFTVFEQUFBQUFBQUFBQUFBQUFBQUFNQUdCUEVBQUFBQUFBQUFBQUFBQUFBQUFMQUJRVHdBQUFBQUFBQUFBQUFBQUFBQUFHeEFFQThBQUFBQUFBQUFBQUFBQUFBQUFCc1F4QU1BQUFBQUFBQUFBQUFBQUFBQXdBWUU4UUFBQUFBQUFBQUFBQUFBQUFBQXNBRkJQQUFBQUFBQUFBQUFBQUFBQUFBQWJFQVFEd0FBQUFBQUFBQUFBQUFBQUFBQUd4REVBd0FBQUFBQUFBQUFBQUFBQUFEQUJnVHhBQUFBQUFBQUFBQUFBQUFBQUFDd0FVRThBQUFBQUFBQUFBQUFBQUFBQUFCc1FCQVBBQUFBQUFBQUFBQUFBQUFBQUFBYkVNUURBQUFBQUFBQUFBQUFBQUFBQU1BR0JQRUFBQUFBQUFBQUFBQUFBQUFBQUxBQlFUd0FBQUFBQUFBQUFBQUFBQUFBQUd4QUVBOEFBQUFBQUFBQUFBQUFBQUFBQUJzUXhBTUFBQUFBQUFBQUFBQUFBQUFBd0FZRThRQUFBQUFBQUFBQUFBQUFBQUFBc0FGQlBBQUFBQUFBQUFBQUFBQUFBQUFBYkVBUUR3QUFBQUFBQUFBQUFBQUFBQUFBR3hERUF3QUFBQUFBQUFBQUFBQUFBQURBQmdUeEFBQUFBQUFBQUFBQUFBQUFBQUN3QVVFOEFBQUFBQUFBQUFBQUFBQUFBQUJzUUJBUEFBQUFBQUFBQUFBQUFBQUFBQUFiRU1RREFBQUFBQUFBQUFBQUFBQUFBTUFHQlBFQUFBQUFBQUFBQUFBQUFBQUFBTEFCUVR3QUFBQUFBQUFBQUFBQUFBQUFBR3hBRUE4QUFBQUFBQUFBQUFBQUFBQUFBQnNReEFNQUFBQUFBQUFBQUFBQUFBQUF3QVlFOFFBQUFBQUFBQUFBQUFBQUFBQUFzQUZCUEFBQUFBQUFBQUFBQUFBQUFBQUFiRUFRRHdBQUFBQUFBQUFBQUFBQUFBQUFHL3cvc0JYNGVIQkVWVlFBQUFBQVNVVk9SSzVDWUlJPSIsCgkiVGhlbWUiIDogIiIsCgkiVHlwZSIgOiAibWluZCIsCgkiVmVyc2lvbiIgOiAiMTUiCn0K"/>
    </extobj>
  </extobjs>
</s:customData>
</file>

<file path=customXml/itemProps19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16887</Words>
  <Application>WPS 演示</Application>
  <PresentationFormat>宽屏</PresentationFormat>
  <Paragraphs>738</Paragraphs>
  <Slides>43</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宋体</vt:lpstr>
      <vt:lpstr>Wingdings</vt:lpstr>
      <vt:lpstr>Wingdings</vt:lpstr>
      <vt:lpstr>汉仪程行简</vt:lpstr>
      <vt:lpstr>汉仪雅酷黑 65W</vt:lpstr>
      <vt:lpstr>楷体</vt:lpstr>
      <vt:lpstr>黑体</vt:lpstr>
      <vt:lpstr>汉仪中圆简</vt:lpstr>
      <vt:lpstr>仿宋</vt:lpstr>
      <vt:lpstr>微软雅黑</vt:lpstr>
      <vt:lpstr>Arial Unicode MS</vt:lpstr>
      <vt:lpstr>Calibri</vt:lpstr>
      <vt:lpstr>汉仪雅酷黑 85W</vt:lpstr>
      <vt:lpstr>汉仪正圆-55W</vt:lpstr>
      <vt:lpstr>华文楷体</vt:lpstr>
      <vt:lpstr>等线</vt:lpstr>
      <vt:lpstr>Office 主题​​</vt:lpstr>
      <vt:lpstr>PowerPoint 演示文稿</vt:lpstr>
      <vt:lpstr>选择题得分情况 </vt:lpstr>
      <vt:lpstr>选择题错误情况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seewo</cp:lastModifiedBy>
  <cp:revision>178</cp:revision>
  <dcterms:created xsi:type="dcterms:W3CDTF">2019-06-19T02:08:00Z</dcterms:created>
  <dcterms:modified xsi:type="dcterms:W3CDTF">2023-05-02T07:28:46Z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ICV">
    <vt:lpwstr>56DD8451113F4D5DAC21029F209C6008_11</vt:lpwstr>
  </property>
</Properties>
</file>