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5" r:id="rId8"/>
    <p:sldId id="271" r:id="rId9"/>
    <p:sldId id="272" r:id="rId10"/>
    <p:sldId id="263" r:id="rId11"/>
    <p:sldId id="258" r:id="rId12"/>
    <p:sldId id="262" r:id="rId13"/>
    <p:sldId id="264" r:id="rId14"/>
    <p:sldId id="267" r:id="rId15"/>
    <p:sldId id="268" r:id="rId16"/>
    <p:sldId id="269" r:id="rId17"/>
    <p:sldId id="270"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3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2"/>
        <p:guide pos="3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8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custDataLst>
              <p:tags r:id="rId4"/>
            </p:custDataLst>
          </p:nvPr>
        </p:nvCxnSpPr>
        <p:spPr>
          <a:xfrm flipH="1">
            <a:off x="0"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flipH="1" flipV="1">
            <a:off x="9605963"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6"/>
            </p:custDataLst>
          </p:nvPr>
        </p:nvSpPr>
        <p:spPr>
          <a:xfrm>
            <a:off x="4900613" y="752475"/>
            <a:ext cx="2390775" cy="7556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标题 1"/>
          <p:cNvSpPr>
            <a:spLocks noGrp="1"/>
          </p:cNvSpPr>
          <p:nvPr>
            <p:ph type="ctrTitle" hasCustomPrompt="1"/>
            <p:custDataLst>
              <p:tags r:id="rId7"/>
            </p:custDataLst>
          </p:nvPr>
        </p:nvSpPr>
        <p:spPr>
          <a:xfrm>
            <a:off x="2495600" y="1826578"/>
            <a:ext cx="7200800" cy="949878"/>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8"/>
            </p:custDataLst>
          </p:nvPr>
        </p:nvSpPr>
        <p:spPr>
          <a:xfrm>
            <a:off x="2495600" y="2826092"/>
            <a:ext cx="7200800" cy="465746"/>
          </a:xfrm>
        </p:spPr>
        <p:txBody>
          <a:bodyPr anchor="t">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8" name="日期占位符 3"/>
          <p:cNvSpPr>
            <a:spLocks noGrp="1"/>
          </p:cNvSpPr>
          <p:nvPr>
            <p:ph type="dt" sz="half" idx="10"/>
            <p:custDataLst>
              <p:tags r:id="rId9"/>
            </p:custDataLst>
          </p:nvPr>
        </p:nvSpPr>
        <p:spPr/>
        <p:txBody>
          <a:bodyPr/>
          <a:lstStyle>
            <a:lvl1pPr>
              <a:defRPr/>
            </a:lvl1pPr>
          </a:lstStyle>
          <a:p>
            <a:fld id="{760FBDFE-C587-4B4C-A407-44438C67B59E}" type="datetimeFigureOut">
              <a:rPr lang="zh-CN" altLang="en-US" smtClean="0"/>
            </a:fld>
            <a:endParaRPr lang="zh-CN" altLang="en-US"/>
          </a:p>
        </p:txBody>
      </p:sp>
      <p:sp>
        <p:nvSpPr>
          <p:cNvPr id="9" name="页脚占位符 4"/>
          <p:cNvSpPr>
            <a:spLocks noGrp="1"/>
          </p:cNvSpPr>
          <p:nvPr>
            <p:ph type="ftr" sz="quarter" idx="11"/>
            <p:custDataLst>
              <p:tags r:id="rId10"/>
            </p:custDataLst>
          </p:nvPr>
        </p:nvSpPr>
        <p:spPr/>
        <p:txBody>
          <a:bodyPr/>
          <a:lstStyle>
            <a:lvl1pPr>
              <a:defRPr/>
            </a:lvl1pPr>
          </a:lstStyle>
          <a:p>
            <a:endParaRPr lang="zh-CN" altLang="en-US" dirty="0"/>
          </a:p>
        </p:txBody>
      </p:sp>
      <p:sp>
        <p:nvSpPr>
          <p:cNvPr id="10" name="灯片编号占位符 5"/>
          <p:cNvSpPr>
            <a:spLocks noGrp="1"/>
          </p:cNvSpPr>
          <p:nvPr>
            <p:ph type="sldNum" sz="quarter" idx="12"/>
            <p:custDataLst>
              <p:tags r:id="rId11"/>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4"/>
            </p:custDataLst>
          </p:nvPr>
        </p:nvCxnSpPr>
        <p:spPr>
          <a:xfrm flipH="1">
            <a:off x="0"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flipH="1" flipV="1">
            <a:off x="9605963"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2726808" y="2313806"/>
            <a:ext cx="6738385" cy="1448117"/>
          </a:xfrm>
        </p:spPr>
        <p:txBody>
          <a:bodyPr rIns="25400" rtlCol="0" anchor="ctr">
            <a:no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noProof="1">
                <a:sym typeface="+mn-ea"/>
              </a:rPr>
              <a:t>编辑标题</a:t>
            </a:r>
            <a:endParaRPr noProof="1">
              <a:sym typeface="+mn-ea"/>
            </a:endParaRPr>
          </a:p>
        </p:txBody>
      </p:sp>
      <p:sp>
        <p:nvSpPr>
          <p:cNvPr id="6" name="日期占位符 2"/>
          <p:cNvSpPr>
            <a:spLocks noGrp="1"/>
          </p:cNvSpPr>
          <p:nvPr>
            <p:ph type="dt" sz="half" idx="10"/>
            <p:custDataLst>
              <p:tags r:id="rId7"/>
            </p:custDataLst>
          </p:nvPr>
        </p:nvSpPr>
        <p:spPr/>
        <p:txBody>
          <a:bodyPr/>
          <a:lstStyle>
            <a:lvl1pPr>
              <a:defRPr/>
            </a:lvl1pPr>
          </a:lstStyle>
          <a:p>
            <a:pPr>
              <a:defRPr/>
            </a:pPr>
            <a:endParaRPr lang="zh-CN" altLang="en-US"/>
          </a:p>
        </p:txBody>
      </p:sp>
      <p:sp>
        <p:nvSpPr>
          <p:cNvPr id="7" name="页脚占位符 3"/>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8" name="灯片编号占位符 4"/>
          <p:cNvSpPr>
            <a:spLocks noGrp="1"/>
          </p:cNvSpPr>
          <p:nvPr>
            <p:ph type="sldNum" sz="quarter" idx="12"/>
            <p:custDataLst>
              <p:tags r:id="rId9"/>
            </p:custDataLst>
          </p:nvPr>
        </p:nvSpPr>
        <p:spPr/>
        <p:txBody>
          <a:bodyPr/>
          <a:lstStyle>
            <a:lvl1pPr>
              <a:defRPr/>
            </a:lvl1pPr>
          </a:lstStyle>
          <a:p>
            <a:pPr>
              <a:defRPr/>
            </a:pPr>
            <a:fld id="{5F28921A-3659-40E6-BF05-B007AA185C5C}"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custDataLst>
              <p:tags r:id="rId2"/>
            </p:custDataLst>
          </p:nvPr>
        </p:nvSpPr>
        <p:spPr>
          <a:xfrm>
            <a:off x="3038475" y="2284413"/>
            <a:ext cx="6115050"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5" name="Picture 3" descr="D:\Desktop\素材\素描城市.png"/>
          <p:cNvPicPr>
            <a:picLocks noChangeAspect="1" noChangeArrowheads="1"/>
          </p:cNvPicPr>
          <p:nvPr>
            <p:custDataLst>
              <p:tags r:id="rId3"/>
            </p:custDataLst>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0" y="0"/>
            <a:ext cx="12192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5"/>
            </p:custDataLst>
          </p:nvPr>
        </p:nvSpPr>
        <p:spPr>
          <a:xfrm>
            <a:off x="831850" y="3373606"/>
            <a:ext cx="10515600" cy="1061467"/>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2207568" y="4527773"/>
            <a:ext cx="7776864" cy="1061467"/>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单击此处编辑文本</a:t>
            </a:r>
            <a:endParaRPr lang="zh-CN" altLang="en-US" noProof="1"/>
          </a:p>
        </p:txBody>
      </p:sp>
      <p:sp>
        <p:nvSpPr>
          <p:cNvPr id="6"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7"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8"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smtClean="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smtClean="0">
                <a:solidFill>
                  <a:schemeClr val="tx1">
                    <a:tint val="75000"/>
                  </a:schemeClr>
                </a:solidFill>
              </a:defRPr>
            </a:lvl1pPr>
          </a:lstStyle>
          <a:p>
            <a:fld id="{49AE70B2-8BF9-45C0-BB95-33D1B9D3A854}" type="slidenum">
              <a:rPr lang="zh-CN" altLang="en-US" smtClean="0"/>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p>
            <a:r>
              <a:rPr lang="zh-CN" altLang="en-US" sz="6000">
                <a:solidFill>
                  <a:srgbClr val="FF0000"/>
                </a:solidFill>
              </a:rPr>
              <a:t>“用积极的心态面对生活”</a:t>
            </a:r>
            <a:endParaRPr lang="zh-CN" altLang="en-US" sz="6000">
              <a:solidFill>
                <a:srgbClr val="FF0000"/>
              </a:solidFill>
            </a:endParaRPr>
          </a:p>
        </p:txBody>
      </p:sp>
      <p:sp>
        <p:nvSpPr>
          <p:cNvPr id="6" name="副标题 5"/>
          <p:cNvSpPr>
            <a:spLocks noGrp="1"/>
          </p:cNvSpPr>
          <p:nvPr>
            <p:ph type="subTitle" idx="1"/>
          </p:nvPr>
        </p:nvSpPr>
        <p:spPr/>
        <p:txBody>
          <a:bodyPr/>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endParaRPr lang="zh-CN" altLang="en-US"/>
          </a:p>
        </p:txBody>
      </p:sp>
      <p:sp>
        <p:nvSpPr>
          <p:cNvPr id="6" name="内容占位符 5"/>
          <p:cNvSpPr>
            <a:spLocks noGrp="1"/>
          </p:cNvSpPr>
          <p:nvPr>
            <p:ph idx="1"/>
          </p:nvPr>
        </p:nvSpPr>
        <p:spPr/>
        <p:txBody>
          <a:bodyPr/>
          <a:p>
            <a:endParaRPr lang="zh-CN" altLang="en-US"/>
          </a:p>
        </p:txBody>
      </p:sp>
      <p:sp>
        <p:nvSpPr>
          <p:cNvPr id="100" name="文本框 99"/>
          <p:cNvSpPr txBox="1"/>
          <p:nvPr/>
        </p:nvSpPr>
        <p:spPr>
          <a:xfrm>
            <a:off x="120015" y="0"/>
            <a:ext cx="11951970" cy="6862445"/>
          </a:xfrm>
          <a:prstGeom prst="rect">
            <a:avLst/>
          </a:prstGeom>
          <a:noFill/>
          <a:ln w="9525">
            <a:noFill/>
          </a:ln>
        </p:spPr>
        <p:txBody>
          <a:bodyPr wrap="square">
            <a:spAutoFit/>
          </a:bodyPr>
          <a:p>
            <a:pPr indent="304800"/>
            <a:r>
              <a:rPr lang="zh-CN" sz="4000" b="1">
                <a:ea typeface="宋体" panose="02010600030101010101" pitchFamily="2" charset="-122"/>
              </a:rPr>
              <a:t>【名句素材】5、 宠辱不惊，看庭前花开花落;去留无意，望天空云卷云舒。</a:t>
            </a:r>
            <a:r>
              <a:rPr lang="en-US" altLang="zh-CN" sz="4000" b="1">
                <a:ea typeface="宋体" panose="02010600030101010101" pitchFamily="2" charset="-122"/>
              </a:rPr>
              <a:t>                         </a:t>
            </a:r>
            <a:r>
              <a:rPr lang="zh-CN" sz="4000" b="1">
                <a:ea typeface="宋体" panose="02010600030101010101" pitchFamily="2" charset="-122"/>
              </a:rPr>
              <a:t>——《幽窗小记》对联6、 酌贪泉而觉爽，处涸辙而犹欢。</a:t>
            </a:r>
            <a:r>
              <a:rPr lang="en-US" altLang="zh-CN" sz="4000" b="1">
                <a:ea typeface="宋体" panose="02010600030101010101" pitchFamily="2" charset="-122"/>
              </a:rPr>
              <a:t>        </a:t>
            </a:r>
            <a:endParaRPr lang="en-US" altLang="zh-CN" sz="4000" b="1">
              <a:ea typeface="宋体" panose="02010600030101010101" pitchFamily="2" charset="-122"/>
            </a:endParaRPr>
          </a:p>
          <a:p>
            <a:pPr indent="304800" algn="l"/>
            <a:r>
              <a:rPr lang="en-US" altLang="zh-CN" sz="4000" b="1">
                <a:ea typeface="宋体" panose="02010600030101010101" pitchFamily="2" charset="-122"/>
              </a:rPr>
              <a:t>                                                             </a:t>
            </a:r>
            <a:r>
              <a:rPr lang="zh-CN" sz="4000" b="1">
                <a:ea typeface="宋体" panose="02010600030101010101" pitchFamily="2" charset="-122"/>
              </a:rPr>
              <a:t>——王勃7、 非淡泊无以明志，非宁静无以致远。</a:t>
            </a:r>
            <a:endParaRPr lang="zh-CN" sz="4000" b="1">
              <a:ea typeface="宋体" panose="02010600030101010101" pitchFamily="2" charset="-122"/>
            </a:endParaRPr>
          </a:p>
          <a:p>
            <a:pPr indent="304800" algn="l"/>
            <a:r>
              <a:rPr lang="zh-CN" sz="4000" b="1">
                <a:ea typeface="宋体" panose="02010600030101010101" pitchFamily="2" charset="-122"/>
              </a:rPr>
              <a:t> </a:t>
            </a:r>
            <a:r>
              <a:rPr lang="en-US" altLang="zh-CN" sz="4000" b="1">
                <a:ea typeface="宋体" panose="02010600030101010101" pitchFamily="2" charset="-122"/>
              </a:rPr>
              <a:t>                                                          </a:t>
            </a:r>
            <a:r>
              <a:rPr lang="zh-CN" sz="4000" b="1">
                <a:ea typeface="宋体" panose="02010600030101010101" pitchFamily="2" charset="-122"/>
              </a:rPr>
              <a:t>——诸葛亮</a:t>
            </a:r>
            <a:endParaRPr lang="zh-CN" sz="4000" b="1">
              <a:ea typeface="宋体" panose="02010600030101010101" pitchFamily="2" charset="-122"/>
            </a:endParaRPr>
          </a:p>
          <a:p>
            <a:pPr indent="0" algn="l" fontAlgn="auto"/>
            <a:r>
              <a:rPr lang="zh-CN" sz="4000" b="1">
                <a:ea typeface="宋体" panose="02010600030101010101" pitchFamily="2" charset="-122"/>
              </a:rPr>
              <a:t>8、 一个人的自信心来自内心的淡定与坦然。</a:t>
            </a:r>
            <a:endParaRPr lang="zh-CN" sz="4000" b="1">
              <a:ea typeface="宋体" panose="02010600030101010101" pitchFamily="2" charset="-122"/>
            </a:endParaRPr>
          </a:p>
          <a:p>
            <a:pPr indent="304800"/>
            <a:r>
              <a:rPr lang="en-US" altLang="zh-CN" sz="4000" b="1">
                <a:ea typeface="宋体" panose="02010600030101010101" pitchFamily="2" charset="-122"/>
              </a:rPr>
              <a:t>                                                               </a:t>
            </a:r>
            <a:r>
              <a:rPr lang="zh-CN" sz="4000" b="1">
                <a:ea typeface="宋体" panose="02010600030101010101" pitchFamily="2" charset="-122"/>
              </a:rPr>
              <a:t>—— 于丹9、 泰山崩于前而色不变，麋鹿兴于左而目不瞬，然后可以制利害，可以待敌。</a:t>
            </a:r>
            <a:r>
              <a:rPr lang="en-US" altLang="zh-CN" sz="4000" b="1">
                <a:ea typeface="宋体" panose="02010600030101010101" pitchFamily="2" charset="-122"/>
              </a:rPr>
              <a:t>                        </a:t>
            </a:r>
            <a:r>
              <a:rPr lang="zh-CN" sz="4000" b="1">
                <a:ea typeface="宋体" panose="02010600030101010101" pitchFamily="2" charset="-122"/>
              </a:rPr>
              <a:t>——苏洵</a:t>
            </a:r>
            <a:endParaRPr lang="zh-CN" sz="4000" b="1">
              <a:ea typeface="宋体" panose="02010600030101010101" pitchFamily="2"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120015" y="84455"/>
            <a:ext cx="12071350" cy="6862445"/>
          </a:xfrm>
          <a:prstGeom prst="rect">
            <a:avLst/>
          </a:prstGeom>
          <a:noFill/>
          <a:ln w="9525">
            <a:noFill/>
          </a:ln>
        </p:spPr>
        <p:txBody>
          <a:bodyPr wrap="square">
            <a:spAutoFit/>
          </a:bodyPr>
          <a:p>
            <a:pPr indent="304800"/>
            <a:r>
              <a:rPr lang="zh-CN" sz="4000" b="1">
                <a:ea typeface="宋体" panose="02010600030101010101" pitchFamily="2" charset="-122"/>
              </a:rPr>
              <a:t>10</a:t>
            </a:r>
            <a:r>
              <a:rPr lang="zh-CN" sz="4000" b="1" kern="0" spc="-1200">
                <a:uFillTx/>
                <a:ea typeface="宋体" panose="02010600030101010101" pitchFamily="2" charset="-122"/>
              </a:rPr>
              <a:t>、</a:t>
            </a:r>
            <a:r>
              <a:rPr lang="zh-CN" sz="4000" b="1">
                <a:ea typeface="宋体" panose="02010600030101010101" pitchFamily="2" charset="-122"/>
              </a:rPr>
              <a:t>做君子就是要做最好的自己，按照自己的社会定位，从身边做起，从今天做起，让自己成为一个内心完善的人。只有内心真正有了一种从容淡定，才能不被人生的起伏得失所左右。</a:t>
            </a:r>
            <a:r>
              <a:rPr lang="en-US" altLang="zh-CN" sz="4000" b="1">
                <a:ea typeface="宋体" panose="02010600030101010101" pitchFamily="2" charset="-122"/>
              </a:rPr>
              <a:t>                 </a:t>
            </a:r>
            <a:r>
              <a:rPr lang="zh-CN" sz="4000" b="1">
                <a:ea typeface="宋体" panose="02010600030101010101" pitchFamily="2" charset="-122"/>
              </a:rPr>
              <a:t>—— 于丹11</a:t>
            </a:r>
            <a:r>
              <a:rPr lang="zh-CN" sz="4000" b="1" kern="0" spc="-1200">
                <a:uFillTx/>
                <a:ea typeface="宋体" panose="02010600030101010101" pitchFamily="2" charset="-122"/>
              </a:rPr>
              <a:t>、</a:t>
            </a:r>
            <a:r>
              <a:rPr lang="zh-CN" sz="4000" b="1">
                <a:ea typeface="宋体" panose="02010600030101010101" pitchFamily="2" charset="-122"/>
              </a:rPr>
              <a:t>恢弘志士之气，不宜妄自菲薄。</a:t>
            </a:r>
            <a:endParaRPr lang="zh-CN" sz="4000" b="1">
              <a:ea typeface="宋体" panose="02010600030101010101" pitchFamily="2" charset="-122"/>
            </a:endParaRPr>
          </a:p>
          <a:p>
            <a:pPr indent="304800"/>
            <a:r>
              <a:rPr lang="zh-CN" sz="4000" b="1">
                <a:ea typeface="宋体" panose="02010600030101010101" pitchFamily="2" charset="-122"/>
              </a:rPr>
              <a:t> </a:t>
            </a:r>
            <a:r>
              <a:rPr lang="en-US" altLang="zh-CN" sz="4000" b="1">
                <a:ea typeface="宋体" panose="02010600030101010101" pitchFamily="2" charset="-122"/>
              </a:rPr>
              <a:t>                                                           </a:t>
            </a:r>
            <a:r>
              <a:rPr lang="zh-CN" sz="4000" b="1">
                <a:ea typeface="宋体" panose="02010600030101010101" pitchFamily="2" charset="-122"/>
              </a:rPr>
              <a:t>——诸葛亮12</a:t>
            </a:r>
            <a:r>
              <a:rPr lang="zh-CN" sz="4000" b="1" kern="0" spc="-1200">
                <a:solidFill>
                  <a:schemeClr val="tx1"/>
                </a:solidFill>
                <a:uFillTx/>
                <a:ea typeface="宋体" panose="02010600030101010101" pitchFamily="2" charset="-122"/>
              </a:rPr>
              <a:t>、</a:t>
            </a:r>
            <a:r>
              <a:rPr lang="zh-CN" sz="4000" b="1">
                <a:ea typeface="宋体" panose="02010600030101010101" pitchFamily="2" charset="-122"/>
              </a:rPr>
              <a:t>自信者不疑人</a:t>
            </a:r>
            <a:r>
              <a:rPr lang="en-US" altLang="zh-CN" sz="4000" b="1">
                <a:ea typeface="宋体" panose="02010600030101010101" pitchFamily="2" charset="-122"/>
              </a:rPr>
              <a:t>,</a:t>
            </a:r>
            <a:r>
              <a:rPr lang="zh-CN" sz="4000" b="1">
                <a:ea typeface="宋体" panose="02010600030101010101" pitchFamily="2" charset="-122"/>
              </a:rPr>
              <a:t>人亦信之</a:t>
            </a:r>
            <a:r>
              <a:rPr lang="zh-CN" sz="4000" b="1" kern="0" spc="-1200">
                <a:solidFill>
                  <a:schemeClr val="tx1"/>
                </a:solidFill>
                <a:uFillTx/>
                <a:ea typeface="宋体" panose="02010600030101010101" pitchFamily="2" charset="-122"/>
              </a:rPr>
              <a:t>。</a:t>
            </a:r>
            <a:r>
              <a:rPr lang="zh-CN" sz="4000" b="1">
                <a:ea typeface="宋体" panose="02010600030101010101" pitchFamily="2" charset="-122"/>
              </a:rPr>
              <a:t>自疑者不信人</a:t>
            </a:r>
            <a:r>
              <a:rPr lang="en-US" altLang="zh-CN" sz="4000" b="1">
                <a:ea typeface="宋体" panose="02010600030101010101" pitchFamily="2" charset="-122"/>
              </a:rPr>
              <a:t>,</a:t>
            </a:r>
            <a:r>
              <a:rPr lang="zh-CN" sz="4000" b="1">
                <a:ea typeface="宋体" panose="02010600030101010101" pitchFamily="2" charset="-122"/>
              </a:rPr>
              <a:t>人亦疑之</a:t>
            </a:r>
            <a:r>
              <a:rPr lang="zh-CN" sz="4000" b="1" kern="0" spc="-1200">
                <a:uFillTx/>
                <a:ea typeface="宋体" panose="02010600030101010101" pitchFamily="2" charset="-122"/>
              </a:rPr>
              <a:t>。</a:t>
            </a:r>
            <a:r>
              <a:rPr lang="en-US" altLang="zh-CN" sz="4000" b="1">
                <a:ea typeface="宋体" panose="02010600030101010101" pitchFamily="2" charset="-122"/>
              </a:rPr>
              <a:t>                                                    </a:t>
            </a:r>
            <a:endParaRPr lang="en-US" altLang="zh-CN" sz="4000" b="1">
              <a:ea typeface="宋体" panose="02010600030101010101" pitchFamily="2" charset="-122"/>
            </a:endParaRPr>
          </a:p>
          <a:p>
            <a:pPr indent="304800"/>
            <a:r>
              <a:rPr lang="en-US" altLang="zh-CN" sz="4000" b="1">
                <a:ea typeface="宋体" panose="02010600030101010101" pitchFamily="2" charset="-122"/>
              </a:rPr>
              <a:t>                                                           </a:t>
            </a:r>
            <a:r>
              <a:rPr lang="zh-CN" sz="4000" b="1">
                <a:ea typeface="宋体" panose="02010600030101010101" pitchFamily="2" charset="-122"/>
              </a:rPr>
              <a:t>—— 《史典》</a:t>
            </a:r>
            <a:r>
              <a:rPr lang="en-US" altLang="zh-CN" sz="4000" b="1">
                <a:ea typeface="宋体" panose="02010600030101010101" pitchFamily="2" charset="-122"/>
              </a:rPr>
              <a:t>13.</a:t>
            </a:r>
            <a:r>
              <a:rPr lang="zh-CN" sz="4000" b="1">
                <a:ea typeface="宋体" panose="02010600030101010101" pitchFamily="2" charset="-122"/>
              </a:rPr>
              <a:t>没有风浪的不是大海，是泥塘！唯有主动出击，与命运时代一次次挣扎，才能见到风雨后的彩虹。</a:t>
            </a:r>
            <a:endParaRPr lang="zh-CN" sz="4000" b="1">
              <a:ea typeface="宋体" panose="02010600030101010101" pitchFamily="2" charset="-122"/>
            </a:endParaRPr>
          </a:p>
          <a:p>
            <a:pPr indent="304800"/>
            <a:r>
              <a:rPr lang="en-US" altLang="zh-CN" sz="4000" b="1">
                <a:ea typeface="宋体" panose="02010600030101010101" pitchFamily="2" charset="-122"/>
              </a:rPr>
              <a:t>                                                           ——</a:t>
            </a:r>
            <a:r>
              <a:rPr lang="zh-CN" altLang="en-US" sz="4000" b="1">
                <a:ea typeface="宋体" panose="02010600030101010101" pitchFamily="2" charset="-122"/>
              </a:rPr>
              <a:t>毕淑敏</a:t>
            </a:r>
            <a:endParaRPr lang="zh-CN" altLang="en-US" sz="4000" b="1">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120015" y="84455"/>
            <a:ext cx="11951970" cy="6862445"/>
          </a:xfrm>
          <a:prstGeom prst="rect">
            <a:avLst/>
          </a:prstGeom>
          <a:noFill/>
          <a:ln w="9525">
            <a:noFill/>
          </a:ln>
        </p:spPr>
        <p:txBody>
          <a:bodyPr wrap="square">
            <a:spAutoFit/>
          </a:bodyPr>
          <a:p>
            <a:pPr indent="0" fontAlgn="auto"/>
            <a:r>
              <a:rPr lang="zh-CN" sz="4000" b="1">
                <a:ea typeface="宋体" panose="02010600030101010101" pitchFamily="2" charset="-122"/>
              </a:rPr>
              <a:t>1</a:t>
            </a:r>
            <a:r>
              <a:rPr lang="en-US" altLang="zh-CN" sz="4000" b="1">
                <a:ea typeface="宋体" panose="02010600030101010101" pitchFamily="2" charset="-122"/>
              </a:rPr>
              <a:t>4</a:t>
            </a:r>
            <a:r>
              <a:rPr lang="zh-CN" sz="4000" b="1">
                <a:ea typeface="宋体" panose="02010600030101010101" pitchFamily="2" charset="-122"/>
              </a:rPr>
              <a:t>、自信是英雄的本质。</a:t>
            </a:r>
            <a:r>
              <a:rPr lang="en-US" altLang="zh-CN" sz="4000" b="1">
                <a:ea typeface="宋体" panose="02010600030101010101" pitchFamily="2" charset="-122"/>
              </a:rPr>
              <a:t>       </a:t>
            </a:r>
            <a:r>
              <a:rPr lang="zh-CN" sz="4000" b="1">
                <a:ea typeface="宋体" panose="02010600030101010101" pitchFamily="2" charset="-122"/>
              </a:rPr>
              <a:t>——爱默生1</a:t>
            </a:r>
            <a:r>
              <a:rPr lang="en-US" altLang="zh-CN" sz="4000" b="1">
                <a:ea typeface="宋体" panose="02010600030101010101" pitchFamily="2" charset="-122"/>
              </a:rPr>
              <a:t>5</a:t>
            </a:r>
            <a:r>
              <a:rPr lang="zh-CN" sz="4000" b="1">
                <a:ea typeface="宋体" panose="02010600030101010101" pitchFamily="2" charset="-122"/>
              </a:rPr>
              <a:t>、真正的快乐是内在的，它只有在人类的心灵里才能发现。</a:t>
            </a:r>
            <a:r>
              <a:rPr lang="en-US" altLang="zh-CN" sz="4000" b="1">
                <a:ea typeface="宋体" panose="02010600030101010101" pitchFamily="2" charset="-122"/>
              </a:rPr>
              <a:t>                              </a:t>
            </a:r>
            <a:r>
              <a:rPr lang="zh-CN" sz="4000" b="1">
                <a:ea typeface="宋体" panose="02010600030101010101" pitchFamily="2" charset="-122"/>
              </a:rPr>
              <a:t>——布雷默1</a:t>
            </a:r>
            <a:r>
              <a:rPr lang="en-US" altLang="zh-CN" sz="4000" b="1">
                <a:ea typeface="宋体" panose="02010600030101010101" pitchFamily="2" charset="-122"/>
              </a:rPr>
              <a:t>6</a:t>
            </a:r>
            <a:r>
              <a:rPr lang="zh-CN" sz="4000" b="1">
                <a:ea typeface="宋体" panose="02010600030101010101" pitchFamily="2" charset="-122"/>
              </a:rPr>
              <a:t>、天地专为胸襟开豁的人们提供了无穷无尽的赏心乐事，让他们心情受用，而对于心胸狭窄的人们则加以拒绝。</a:t>
            </a:r>
            <a:r>
              <a:rPr lang="en-US" altLang="zh-CN" sz="4000" b="1">
                <a:ea typeface="宋体" panose="02010600030101010101" pitchFamily="2" charset="-122"/>
              </a:rPr>
              <a:t>                              </a:t>
            </a:r>
            <a:r>
              <a:rPr lang="zh-CN" sz="4000" b="1">
                <a:ea typeface="宋体" panose="02010600030101010101" pitchFamily="2" charset="-122"/>
              </a:rPr>
              <a:t>——雨果1</a:t>
            </a:r>
            <a:r>
              <a:rPr lang="en-US" altLang="zh-CN" sz="4000" b="1">
                <a:ea typeface="宋体" panose="02010600030101010101" pitchFamily="2" charset="-122"/>
              </a:rPr>
              <a:t>7</a:t>
            </a:r>
            <a:r>
              <a:rPr lang="zh-CN" sz="4000" b="1">
                <a:ea typeface="宋体" panose="02010600030101010101" pitchFamily="2" charset="-122"/>
              </a:rPr>
              <a:t>、永远以积极乐观的心态去拓展自己和身外的世界。</a:t>
            </a:r>
            <a:r>
              <a:rPr lang="en-US" altLang="zh-CN" sz="4000" b="1">
                <a:ea typeface="宋体" panose="02010600030101010101" pitchFamily="2" charset="-122"/>
              </a:rPr>
              <a:t>                                        </a:t>
            </a:r>
            <a:r>
              <a:rPr lang="zh-CN" sz="4000" b="1">
                <a:ea typeface="宋体" panose="02010600030101010101" pitchFamily="2" charset="-122"/>
              </a:rPr>
              <a:t>——曾宪梓1</a:t>
            </a:r>
            <a:r>
              <a:rPr lang="en-US" altLang="zh-CN" sz="4000" b="1">
                <a:ea typeface="宋体" panose="02010600030101010101" pitchFamily="2" charset="-122"/>
              </a:rPr>
              <a:t>8</a:t>
            </a:r>
            <a:r>
              <a:rPr lang="zh-CN" sz="4000" b="1">
                <a:ea typeface="宋体" panose="02010600030101010101" pitchFamily="2" charset="-122"/>
              </a:rPr>
              <a:t>、开朗的性格不仅可以使自己经常保持心情的愉快，而且可以感染你周围的人们，使他们也觉得人生充满了和谐与光明。</a:t>
            </a:r>
            <a:r>
              <a:rPr lang="en-US" altLang="zh-CN" sz="4000" b="1">
                <a:ea typeface="宋体" panose="02010600030101010101" pitchFamily="2" charset="-122"/>
              </a:rPr>
              <a:t>                 </a:t>
            </a:r>
            <a:r>
              <a:rPr lang="zh-CN" sz="4000" b="1">
                <a:ea typeface="宋体" panose="02010600030101010101" pitchFamily="2" charset="-122"/>
              </a:rPr>
              <a:t>——罗兰</a:t>
            </a:r>
            <a:endParaRPr lang="zh-CN" sz="4000" b="1">
              <a:ea typeface="宋体" panose="02010600030101010101" pitchFamily="2"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7015" y="0"/>
            <a:ext cx="11944985" cy="5388610"/>
          </a:xfrm>
        </p:spPr>
        <p:txBody>
          <a:bodyPr/>
          <a:p>
            <a:pPr marL="0" indent="0">
              <a:lnSpc>
                <a:spcPct val="120000"/>
              </a:lnSpc>
              <a:buNone/>
            </a:pPr>
            <a:r>
              <a:rPr lang="en-US" altLang="zh-CN" sz="3200" b="1"/>
              <a:t>                     </a:t>
            </a:r>
            <a:r>
              <a:rPr lang="zh-CN" altLang="en-US" sz="3200" b="1"/>
              <a:t>大学生为求职拜佛暗藏危险信号</a:t>
            </a:r>
            <a:endParaRPr lang="zh-CN" altLang="en-US" sz="3200" b="1"/>
          </a:p>
          <a:p>
            <a:pPr marL="0" indent="0">
              <a:lnSpc>
                <a:spcPct val="120000"/>
              </a:lnSpc>
              <a:buNone/>
            </a:pPr>
            <a:r>
              <a:rPr lang="en-US" altLang="zh-CN" sz="3200" b="1"/>
              <a:t>      </a:t>
            </a:r>
            <a:r>
              <a:rPr lang="zh-CN" altLang="en-US" sz="3200" b="1"/>
              <a:t>这届年轻人会在上进与上班之间，选择上香；在求职与求学之间，选择求签；在相信老师与相信老板之间，选择信佛。</a:t>
            </a:r>
            <a:endParaRPr lang="zh-CN" altLang="en-US" sz="3200" b="1"/>
          </a:p>
          <a:p>
            <a:pPr marL="0" indent="0">
              <a:lnSpc>
                <a:spcPct val="120000"/>
              </a:lnSpc>
              <a:buNone/>
            </a:pPr>
            <a:r>
              <a:rPr lang="en-US" altLang="zh-CN" sz="3200" b="1"/>
              <a:t>      </a:t>
            </a:r>
            <a:r>
              <a:rPr lang="zh-CN" altLang="en-US" sz="3200" b="1"/>
              <a:t>大学生就业难是近几年突出的社会问题，特别是在今年国内外经济形势的影响下，这个问题尤为严峻。于是，为了找到一份工作，大学生们纷出“奇招”，有的甚至还“另辟蹊径”，借着元宵节的传统习俗，带着简历烧香“礼佛”，希望能“心想事成”。由于“卧佛”谐音“Offer（聘用合同）”，于是光孝寺内的汉白玉卧佛殿最受大学生们的青睐。“不管结果怎样，起码多个办法。”这是好几位在寺院里求神拜佛大学生给记者的答案。</a:t>
            </a:r>
            <a:r>
              <a:rPr lang="en-US" altLang="zh-CN" sz="3200" b="1"/>
              <a:t>         </a:t>
            </a:r>
            <a:r>
              <a:rPr lang="zh-CN" altLang="en-US" sz="3200" b="1"/>
              <a:t>（据2月11日《南方日报》）</a:t>
            </a:r>
            <a:endParaRPr lang="zh-CN" altLang="en-US" sz="3200" b="1"/>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9895" y="176530"/>
            <a:ext cx="11275060" cy="5388610"/>
          </a:xfrm>
        </p:spPr>
        <p:txBody>
          <a:bodyPr/>
          <a:p>
            <a:pPr marL="0" indent="0">
              <a:buNone/>
            </a:pPr>
            <a:r>
              <a:rPr lang="en-US" altLang="zh-CN" sz="3200" b="1"/>
              <a:t>      </a:t>
            </a:r>
            <a:r>
              <a:rPr lang="zh-CN" altLang="en-US" sz="3200" b="1"/>
              <a:t>我国破除封建迷信已经几十年，时至今日，越来越多接受过高等教育的大学生却加入到求神拜佛的队伍中来，这种现象带给人们的震撼是巨大的。 </a:t>
            </a:r>
            <a:endParaRPr lang="zh-CN" altLang="en-US" sz="3200" b="1"/>
          </a:p>
          <a:p>
            <a:pPr marL="0" indent="0">
              <a:buNone/>
            </a:pPr>
            <a:r>
              <a:rPr lang="en-US" altLang="zh-CN" sz="3200" b="1"/>
              <a:t>      </a:t>
            </a:r>
            <a:r>
              <a:rPr lang="zh-CN" altLang="en-US" sz="3200" b="1"/>
              <a:t>也许这些大学生并不都是“宿命论者”，这样做可能也只是出于好奇或寻找一种精神寄托，表面看来这算不得什么，其实这种现象背后掩藏着一种很深的社会危机——大学生在巨大的升学就业压力之下，自己的信心以及心理承受力正在逐渐降低。于是，在面对未来不可预知的困难的时候，他们不是选择用自己的实力去克服困难，而是不约而同地选择了逃避。</a:t>
            </a:r>
            <a:endParaRPr lang="zh-CN" altLang="en-US" sz="3200" b="1"/>
          </a:p>
          <a:p>
            <a:pPr marL="0" indent="0">
              <a:buNone/>
            </a:pPr>
            <a:endParaRPr lang="zh-CN" altLang="en-US" sz="3200" b="1"/>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4307" y="303538"/>
            <a:ext cx="10852237" cy="5388907"/>
          </a:xfrm>
        </p:spPr>
        <p:txBody>
          <a:bodyPr/>
          <a:p>
            <a:pPr marL="0" indent="0">
              <a:buNone/>
            </a:pPr>
            <a:r>
              <a:rPr lang="en-US" altLang="zh-CN" sz="3200" b="1"/>
              <a:t>      </a:t>
            </a:r>
            <a:r>
              <a:rPr lang="zh-CN" altLang="en-US" sz="3200" b="1"/>
              <a:t>张爱玲曾经说过这样一句话：“人在最无助的时候最相信的人总是上帝。”社会压力与日俱增，大学生的自信心却在一点一点地萎缩，由于对自己缺乏一个清醒的认识，他们更多地流露出一种迷茫和失落。这样的前提之下，他们很容易把拜佛当做是一种精神依靠来寻求解脱。如果放任这种现象无限蔓延，对处于成长期的大学生的危害是显而易见的——他们很容易以此为借口来逃避困难和责任。一段时间以来，校园迷信屡见不鲜，关于大学生心理危机的报道更是长篇累牍。所有这些现象都在传递着同样一个危险的信号：解决大学生的心理问题已经刻不容缓。</a:t>
            </a:r>
            <a:endParaRPr lang="zh-CN" altLang="en-US" sz="3200" b="1"/>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sz="3200" b="1"/>
              <a:t>      </a:t>
            </a:r>
            <a:r>
              <a:rPr lang="zh-CN" altLang="en-US" sz="3200" b="1"/>
              <a:t>当压力令一个人感到无法承受的时候，人的心理就很容易因此而扭曲或者逃避。我们的社会需要的不仅仅只是学术上的精英，更需要一种具有健康心理、积极态度的社会精英。除了积极拓宽大学生就业渠道之外，在教育大学生的问题上，每个家庭乃至整个社会都应该为大学生营造一个相对宽松的生活环境，避免人为给他们添加太多的压力。通过教育应该让大学生树立起这样一种观念——求人不如求己，只要付出努力，自己就总会得到回报。</a:t>
            </a:r>
            <a:endParaRPr lang="zh-CN" altLang="en-US" sz="3200" b="1"/>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8925" y="0"/>
            <a:ext cx="11768455" cy="5388610"/>
          </a:xfrm>
        </p:spPr>
        <p:txBody>
          <a:bodyPr/>
          <a:p>
            <a:pPr>
              <a:lnSpc>
                <a:spcPct val="100000"/>
              </a:lnSpc>
              <a:spcAft>
                <a:spcPts val="100"/>
              </a:spcAft>
            </a:pPr>
            <a:r>
              <a:rPr lang="zh-CN" altLang="en-US" sz="2000" b="1"/>
              <a:t>23.阅读下面的材料,根据要求写作。 (60分)</a:t>
            </a:r>
            <a:endParaRPr lang="zh-CN" altLang="en-US" sz="2000" b="1"/>
          </a:p>
          <a:p>
            <a:pPr marL="0" indent="0">
              <a:lnSpc>
                <a:spcPct val="100000"/>
              </a:lnSpc>
              <a:spcAft>
                <a:spcPts val="100"/>
              </a:spcAft>
              <a:buNone/>
            </a:pPr>
            <a:r>
              <a:rPr lang="en-US" altLang="zh-CN" sz="2800" b="1"/>
              <a:t>     </a:t>
            </a:r>
            <a:r>
              <a:rPr lang="en-US" altLang="zh-CN" sz="2600" b="1">
                <a:solidFill>
                  <a:srgbClr val="C00000"/>
                </a:solidFill>
                <a:uFillTx/>
              </a:rPr>
              <a:t> </a:t>
            </a:r>
            <a:r>
              <a:rPr lang="zh-CN" altLang="en-US" sz="2600" b="1">
                <a:solidFill>
                  <a:srgbClr val="C00000"/>
                </a:solidFill>
                <a:uFillTx/>
              </a:rPr>
              <a:t>疫情封校期间,某大学的学生们除了上网课,因无法外出,有的在宿舍养“狗”,明明是纸箱做的,也要像模像样地配上食盆、狗粮,还要和隔壁宿舍比一比,到底谁的狗狗更“乖”;有的上演宿舍变装秀;有的在微博、朋友圈大书特书“发疯文学”……</a:t>
            </a:r>
            <a:endParaRPr lang="zh-CN" altLang="en-US" sz="2600" b="1">
              <a:solidFill>
                <a:srgbClr val="C00000"/>
              </a:solidFill>
              <a:uFillTx/>
            </a:endParaRPr>
          </a:p>
          <a:p>
            <a:pPr marL="0" indent="0">
              <a:lnSpc>
                <a:spcPct val="100000"/>
              </a:lnSpc>
              <a:spcAft>
                <a:spcPts val="100"/>
              </a:spcAft>
              <a:buNone/>
            </a:pPr>
            <a:r>
              <a:rPr lang="en-US" altLang="zh-CN" sz="2600" b="1">
                <a:solidFill>
                  <a:srgbClr val="C00000"/>
                </a:solidFill>
                <a:uFillTx/>
              </a:rPr>
              <a:t>      </a:t>
            </a:r>
            <a:r>
              <a:rPr lang="zh-CN" altLang="en-US" sz="2600" b="1">
                <a:solidFill>
                  <a:srgbClr val="C00000"/>
                </a:solidFill>
                <a:uFillTx/>
              </a:rPr>
              <a:t>近来,杭州的灵隐寺爆火,许多年轻人扎堆进寺,拜佛祈福,有人甚至会做一份PPT,细致地列出礼佛注意事项、风水格局、祈福话术。年轻人求的东西也五花八门，有求工作的，有求姻缘的,有求女朋友回心转意的,有求公考过关的,还有求免被裁员的……</a:t>
            </a:r>
            <a:endParaRPr lang="zh-CN" altLang="en-US" sz="2600" b="1">
              <a:solidFill>
                <a:srgbClr val="C00000"/>
              </a:solidFill>
              <a:uFillTx/>
            </a:endParaRPr>
          </a:p>
          <a:p>
            <a:pPr marL="0" indent="0">
              <a:lnSpc>
                <a:spcPct val="100000"/>
              </a:lnSpc>
              <a:spcAft>
                <a:spcPts val="100"/>
              </a:spcAft>
              <a:buNone/>
            </a:pPr>
            <a:r>
              <a:rPr lang="en-US" altLang="zh-CN" sz="2600" b="1">
                <a:solidFill>
                  <a:srgbClr val="C00000"/>
                </a:solidFill>
                <a:uFillTx/>
              </a:rPr>
              <a:t>      </a:t>
            </a:r>
            <a:r>
              <a:rPr lang="zh-CN" altLang="en-US" sz="2600" b="1">
                <a:solidFill>
                  <a:srgbClr val="C00000"/>
                </a:solidFill>
                <a:uFillTx/>
              </a:rPr>
              <a:t>在2022年清华大学艺教中心新年联欢会上,保洁员邢国芹上台弹奏钢琴曲《我的中国心》,台下掌声雷动。邢阿姨没有接受过专业的训练,仅凭着兴趣爱好,利用业余时间,用学校内一架长期闲置的钢琴,自己摸索,自己练习,终于有了今天的成功。</a:t>
            </a:r>
            <a:endParaRPr lang="zh-CN" altLang="en-US" sz="2600" b="1">
              <a:solidFill>
                <a:srgbClr val="C00000"/>
              </a:solidFill>
              <a:uFillTx/>
            </a:endParaRPr>
          </a:p>
          <a:p>
            <a:pPr marL="0" indent="0">
              <a:lnSpc>
                <a:spcPct val="100000"/>
              </a:lnSpc>
              <a:spcAft>
                <a:spcPts val="100"/>
              </a:spcAft>
              <a:buNone/>
            </a:pPr>
            <a:r>
              <a:rPr lang="en-US" altLang="zh-CN" sz="2800" b="1"/>
              <a:t>     </a:t>
            </a:r>
            <a:r>
              <a:rPr lang="en-US" altLang="zh-CN" sz="2400" b="1"/>
              <a:t> </a:t>
            </a:r>
            <a:r>
              <a:rPr lang="zh-CN" altLang="en-US" sz="2600" b="1">
                <a:solidFill>
                  <a:schemeClr val="tx1"/>
                </a:solidFill>
                <a:uFillTx/>
              </a:rPr>
              <a:t>作为当代青年,你读了上述材料,会有哪些思考?请结合材料写一篇文章,体现你的认识与看法。</a:t>
            </a:r>
            <a:endParaRPr lang="zh-CN" altLang="en-US" sz="2600" b="1">
              <a:solidFill>
                <a:schemeClr val="tx1"/>
              </a:solidFill>
              <a:uFillTx/>
            </a:endParaRPr>
          </a:p>
          <a:p>
            <a:pPr>
              <a:lnSpc>
                <a:spcPct val="100000"/>
              </a:lnSpc>
              <a:spcAft>
                <a:spcPts val="100"/>
              </a:spcAft>
            </a:pPr>
            <a:r>
              <a:rPr lang="zh-CN" altLang="en-US" sz="2600" b="1">
                <a:solidFill>
                  <a:schemeClr val="tx1"/>
                </a:solidFill>
                <a:uFillTx/>
              </a:rPr>
              <a:t>要求:选准角度,确定立意,明确文体,自拟标题;不要套作,不得抄袭;不得泄露个人信息;不少于800字。</a:t>
            </a:r>
            <a:endParaRPr lang="zh-CN" altLang="en-US" sz="2600" b="1">
              <a:solidFill>
                <a:schemeClr val="tx1"/>
              </a:solidFill>
              <a:uFillTx/>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0"/>
          <p:cNvSpPr>
            <a:spLocks noGrp="1"/>
          </p:cNvSpPr>
          <p:nvPr>
            <p:ph type="title"/>
          </p:nvPr>
        </p:nvSpPr>
        <p:spPr/>
        <p:txBody>
          <a:bodyPr/>
          <a:p>
            <a:endParaRPr lang="zh-CN" altLang="en-US"/>
          </a:p>
        </p:txBody>
      </p:sp>
      <p:sp>
        <p:nvSpPr>
          <p:cNvPr id="3" name="内容占位符 2"/>
          <p:cNvSpPr>
            <a:spLocks noGrp="1"/>
          </p:cNvSpPr>
          <p:nvPr>
            <p:ph idx="1"/>
          </p:nvPr>
        </p:nvSpPr>
        <p:spPr>
          <a:xfrm>
            <a:off x="114935" y="120015"/>
            <a:ext cx="4559300" cy="5388610"/>
          </a:xfrm>
          <a:ln w="28575" cmpd="sng">
            <a:solidFill>
              <a:schemeClr val="accent1">
                <a:shade val="50000"/>
              </a:schemeClr>
            </a:solidFill>
            <a:prstDash val="solid"/>
          </a:ln>
        </p:spPr>
        <p:txBody>
          <a:bodyPr/>
          <a:p>
            <a:pPr marL="0" indent="0">
              <a:lnSpc>
                <a:spcPct val="100000"/>
              </a:lnSpc>
              <a:spcAft>
                <a:spcPts val="200"/>
              </a:spcAft>
              <a:buNone/>
            </a:pPr>
            <a:r>
              <a:rPr lang="en-US" altLang="zh-CN" sz="2000" b="1"/>
              <a:t>     </a:t>
            </a:r>
            <a:r>
              <a:rPr lang="en-US" altLang="zh-CN" sz="2000" b="1">
                <a:solidFill>
                  <a:srgbClr val="C00000"/>
                </a:solidFill>
                <a:uFillTx/>
              </a:rPr>
              <a:t> </a:t>
            </a:r>
            <a:r>
              <a:rPr lang="zh-CN" altLang="en-US" sz="2000" b="1">
                <a:solidFill>
                  <a:srgbClr val="C00000"/>
                </a:solidFill>
                <a:uFillTx/>
              </a:rPr>
              <a:t>疫情封校期间,某大学的学生们除了上网课,因无法外出,有的在宿舍养“狗”,明明是纸箱做的,也要像模像样地配上食盆、狗粮,还要和隔壁宿舍比一比,到底谁的狗狗更“乖”;有的上演宿舍变装秀;有的在微博、朋友圈大书特书“发疯文学”……</a:t>
            </a:r>
            <a:endParaRPr lang="zh-CN" altLang="en-US" sz="2000" b="1">
              <a:solidFill>
                <a:srgbClr val="C00000"/>
              </a:solidFill>
              <a:uFillTx/>
            </a:endParaRPr>
          </a:p>
          <a:p>
            <a:pPr marL="0" indent="0">
              <a:lnSpc>
                <a:spcPct val="100000"/>
              </a:lnSpc>
              <a:spcAft>
                <a:spcPts val="200"/>
              </a:spcAft>
              <a:buNone/>
            </a:pPr>
            <a:r>
              <a:rPr lang="en-US" altLang="zh-CN" sz="2000" b="1">
                <a:solidFill>
                  <a:srgbClr val="C00000"/>
                </a:solidFill>
                <a:uFillTx/>
              </a:rPr>
              <a:t>      </a:t>
            </a:r>
            <a:r>
              <a:rPr lang="zh-CN" altLang="en-US" sz="2000" b="1">
                <a:solidFill>
                  <a:srgbClr val="C00000"/>
                </a:solidFill>
                <a:uFillTx/>
              </a:rPr>
              <a:t>近来,杭州的灵隐寺爆火,许多年轻人扎堆进寺,拜佛祈福,有人甚至会做一份PPT,细致地列出礼佛注意事项、风水格局、祈福话术。年轻人求的东西也五花八门，有求工作的，有求姻缘的,有求女朋友回心转意的,有求公考过关的,还有求免被裁员的……</a:t>
            </a:r>
            <a:endParaRPr lang="zh-CN" altLang="en-US" sz="2000" b="1">
              <a:solidFill>
                <a:srgbClr val="C00000"/>
              </a:solidFill>
              <a:uFillTx/>
            </a:endParaRPr>
          </a:p>
          <a:p>
            <a:pPr marL="0" indent="0">
              <a:lnSpc>
                <a:spcPct val="100000"/>
              </a:lnSpc>
              <a:spcAft>
                <a:spcPts val="200"/>
              </a:spcAft>
              <a:buNone/>
            </a:pPr>
            <a:r>
              <a:rPr lang="en-US" altLang="zh-CN" sz="2000" b="1">
                <a:solidFill>
                  <a:srgbClr val="C00000"/>
                </a:solidFill>
                <a:uFillTx/>
              </a:rPr>
              <a:t>      </a:t>
            </a:r>
            <a:r>
              <a:rPr lang="zh-CN" altLang="en-US" sz="2000" b="1">
                <a:solidFill>
                  <a:srgbClr val="C00000"/>
                </a:solidFill>
                <a:uFillTx/>
              </a:rPr>
              <a:t>在2022年清华大学艺教中心新年联欢会上,保洁员邢国芹上台弹奏钢琴曲《我的中国心》,台下掌声雷动。邢阿姨没有接受过专业的训练,仅凭着兴趣爱好,利用业余时间,用学校内一架长期闲置的钢琴,自己摸索,自己练习,终于有了今天的成功。</a:t>
            </a:r>
            <a:endParaRPr lang="zh-CN" altLang="en-US" sz="2000" b="1">
              <a:solidFill>
                <a:srgbClr val="C00000"/>
              </a:solidFill>
              <a:uFillTx/>
            </a:endParaRPr>
          </a:p>
          <a:p>
            <a:pPr marL="0" indent="0">
              <a:lnSpc>
                <a:spcPct val="100000"/>
              </a:lnSpc>
              <a:spcAft>
                <a:spcPts val="100"/>
              </a:spcAft>
              <a:buNone/>
            </a:pPr>
            <a:r>
              <a:rPr lang="en-US" altLang="zh-CN" sz="2000" b="1"/>
              <a:t>     </a:t>
            </a:r>
            <a:endParaRPr lang="zh-CN" altLang="en-US" sz="2000" b="1">
              <a:solidFill>
                <a:schemeClr val="tx1"/>
              </a:solidFill>
              <a:uFillTx/>
            </a:endParaRPr>
          </a:p>
        </p:txBody>
      </p:sp>
      <p:sp>
        <p:nvSpPr>
          <p:cNvPr id="100" name="文本框 99"/>
          <p:cNvSpPr txBox="1"/>
          <p:nvPr/>
        </p:nvSpPr>
        <p:spPr>
          <a:xfrm>
            <a:off x="4814570" y="0"/>
            <a:ext cx="7377430" cy="6862445"/>
          </a:xfrm>
          <a:prstGeom prst="rect">
            <a:avLst/>
          </a:prstGeom>
          <a:noFill/>
          <a:ln w="9525">
            <a:noFill/>
          </a:ln>
        </p:spPr>
        <p:txBody>
          <a:bodyPr wrap="square">
            <a:spAutoFit/>
          </a:bodyPr>
          <a:p>
            <a:pPr indent="0"/>
            <a:r>
              <a:rPr lang="zh-CN" sz="2400" b="1">
                <a:ln/>
                <a:solidFill>
                  <a:schemeClr val="tx1"/>
                </a:solidFill>
                <a:effectLst>
                  <a:outerShdw blurRad="38100" dist="19050" dir="2700000" algn="tl" rotWithShape="0">
                    <a:schemeClr val="dk1">
                      <a:alpha val="40000"/>
                    </a:schemeClr>
                  </a:outerShdw>
                </a:effectLst>
                <a:ea typeface="宋体" panose="02010600030101010101" pitchFamily="2" charset="-122"/>
              </a:rPr>
              <a:t>从不同角度展现了生活中人们对待逆境或命运的不同态度。</a:t>
            </a:r>
            <a:endParaRPr lang="zh-CN" sz="2400" b="0">
              <a:solidFill>
                <a:srgbClr val="000000"/>
              </a:solidFill>
              <a:ea typeface="宋体" panose="02010600030101010101" pitchFamily="2" charset="-122"/>
            </a:endParaRPr>
          </a:p>
          <a:p>
            <a:pPr indent="0"/>
            <a:r>
              <a:rPr lang="zh-CN" sz="2400" b="0">
                <a:solidFill>
                  <a:srgbClr val="000000"/>
                </a:solidFill>
                <a:ea typeface="宋体" panose="02010600030101010101" pitchFamily="2" charset="-122"/>
              </a:rPr>
              <a:t>对于这一现象，或许可见</a:t>
            </a:r>
            <a:r>
              <a:rPr lang="zh-CN" sz="2400" b="1">
                <a:solidFill>
                  <a:srgbClr val="C00000"/>
                </a:solidFill>
                <a:highlight>
                  <a:srgbClr val="FFFF00"/>
                </a:highlight>
                <a:ea typeface="宋体" panose="02010600030101010101" pitchFamily="2" charset="-122"/>
              </a:rPr>
              <a:t>当代青年</a:t>
            </a:r>
            <a:r>
              <a:rPr lang="zh-CN" sz="2400" b="0">
                <a:solidFill>
                  <a:srgbClr val="000000"/>
                </a:solidFill>
                <a:ea typeface="宋体" panose="02010600030101010101" pitchFamily="2" charset="-122"/>
              </a:rPr>
              <a:t>善于自娱自乐的</a:t>
            </a:r>
            <a:r>
              <a:rPr lang="zh-CN" sz="2400" b="1">
                <a:solidFill>
                  <a:srgbClr val="000000"/>
                </a:solidFill>
                <a:highlight>
                  <a:srgbClr val="FFFF00"/>
                </a:highlight>
                <a:ea typeface="宋体" panose="02010600030101010101" pitchFamily="2" charset="-122"/>
              </a:rPr>
              <a:t>乐观精神</a:t>
            </a:r>
            <a:r>
              <a:rPr lang="zh-CN" sz="2400" b="0">
                <a:solidFill>
                  <a:srgbClr val="000000"/>
                </a:solidFill>
                <a:ea typeface="宋体" panose="02010600030101010101" pitchFamily="2" charset="-122"/>
              </a:rPr>
              <a:t>，或许能从中品出青年学生没有专心学习，而将大量时间花费于无所事事之闲事上的</a:t>
            </a:r>
            <a:r>
              <a:rPr lang="zh-CN" sz="2400" b="1">
                <a:solidFill>
                  <a:srgbClr val="000000"/>
                </a:solidFill>
                <a:highlight>
                  <a:srgbClr val="FFFF00"/>
                </a:highlight>
                <a:ea typeface="宋体" panose="02010600030101010101" pitchFamily="2" charset="-122"/>
              </a:rPr>
              <a:t>消极态度</a:t>
            </a:r>
            <a:r>
              <a:rPr lang="zh-CN" sz="2400" b="0">
                <a:solidFill>
                  <a:srgbClr val="000000"/>
                </a:solidFill>
                <a:ea typeface="宋体" panose="02010600030101010101" pitchFamily="2" charset="-122"/>
              </a:rPr>
              <a:t>。但不管怎样，我们都能从中看到当代青年的众生相。</a:t>
            </a:r>
            <a:endParaRPr lang="zh-CN" sz="2400" b="0">
              <a:solidFill>
                <a:srgbClr val="000000"/>
              </a:solidFill>
              <a:ea typeface="宋体" panose="02010600030101010101" pitchFamily="2" charset="-122"/>
            </a:endParaRPr>
          </a:p>
          <a:p>
            <a:pPr indent="0"/>
            <a:r>
              <a:rPr lang="zh-CN" sz="2400" b="0">
                <a:solidFill>
                  <a:srgbClr val="000000"/>
                </a:solidFill>
                <a:ea typeface="宋体" panose="02010600030101010101" pitchFamily="2" charset="-122"/>
              </a:rPr>
              <a:t>反映出</a:t>
            </a:r>
            <a:r>
              <a:rPr lang="zh-CN" sz="2400" b="1">
                <a:solidFill>
                  <a:srgbClr val="000000"/>
                </a:solidFill>
                <a:highlight>
                  <a:srgbClr val="FFFF00"/>
                </a:highlight>
                <a:ea typeface="宋体" panose="02010600030101010101" pitchFamily="2" charset="-122"/>
              </a:rPr>
              <a:t>当今年轻人面对逆境，无法用自己的努力拼搏去改变</a:t>
            </a:r>
            <a:r>
              <a:rPr lang="zh-CN" sz="2400" b="0">
                <a:solidFill>
                  <a:srgbClr val="000000"/>
                </a:solidFill>
                <a:ea typeface="宋体" panose="02010600030101010101" pitchFamily="2" charset="-122"/>
              </a:rPr>
              <a:t>，而只是寄希望于虚无缥缈的“佛祖显灵”等</a:t>
            </a:r>
            <a:r>
              <a:rPr lang="zh-CN" sz="2400" b="1">
                <a:solidFill>
                  <a:srgbClr val="000000"/>
                </a:solidFill>
                <a:highlight>
                  <a:srgbClr val="FFFF00"/>
                </a:highlight>
                <a:ea typeface="宋体" panose="02010600030101010101" pitchFamily="2" charset="-122"/>
              </a:rPr>
              <a:t>虚妄思想</a:t>
            </a:r>
            <a:r>
              <a:rPr lang="zh-CN" sz="2400" b="0">
                <a:solidFill>
                  <a:srgbClr val="000000"/>
                </a:solidFill>
                <a:ea typeface="宋体" panose="02010600030101010101" pitchFamily="2" charset="-122"/>
              </a:rPr>
              <a:t>上。</a:t>
            </a:r>
            <a:endParaRPr lang="zh-CN" sz="2400" b="0">
              <a:solidFill>
                <a:srgbClr val="000000"/>
              </a:solidFill>
              <a:ea typeface="宋体" panose="02010600030101010101" pitchFamily="2" charset="-122"/>
            </a:endParaRPr>
          </a:p>
          <a:p>
            <a:pPr indent="0"/>
            <a:r>
              <a:rPr lang="zh-CN" sz="2400" b="1">
                <a:ln/>
                <a:solidFill>
                  <a:srgbClr val="C00000"/>
                </a:solidFill>
                <a:effectLst>
                  <a:outerShdw blurRad="38100" dist="19050" dir="2700000" algn="tl" rotWithShape="0">
                    <a:schemeClr val="dk1">
                      <a:alpha val="40000"/>
                    </a:schemeClr>
                  </a:outerShdw>
                </a:effectLst>
                <a:ea typeface="宋体" panose="02010600030101010101" pitchFamily="2" charset="-122"/>
              </a:rPr>
              <a:t>毫无疑问，对这一现象，是应该加以批评的</a:t>
            </a:r>
            <a:r>
              <a:rPr lang="zh-CN" sz="2400" b="0">
                <a:solidFill>
                  <a:srgbClr val="000000"/>
                </a:solidFill>
                <a:ea typeface="宋体" panose="02010600030101010101" pitchFamily="2" charset="-122"/>
              </a:rPr>
              <a:t>。</a:t>
            </a:r>
            <a:endParaRPr lang="zh-CN" sz="2400" b="0">
              <a:solidFill>
                <a:srgbClr val="000000"/>
              </a:solidFill>
              <a:ea typeface="宋体" panose="02010600030101010101" pitchFamily="2" charset="-122"/>
            </a:endParaRPr>
          </a:p>
          <a:p>
            <a:pPr indent="0"/>
            <a:endParaRPr lang="zh-CN" sz="800" b="0">
              <a:solidFill>
                <a:srgbClr val="000000"/>
              </a:solidFill>
              <a:ea typeface="宋体" panose="02010600030101010101" pitchFamily="2" charset="-122"/>
            </a:endParaRPr>
          </a:p>
          <a:p>
            <a:pPr indent="0"/>
            <a:r>
              <a:rPr lang="zh-CN" sz="2400" b="0">
                <a:solidFill>
                  <a:srgbClr val="000000"/>
                </a:solidFill>
                <a:ea typeface="宋体" panose="02010600030101010101" pitchFamily="2" charset="-122"/>
              </a:rPr>
              <a:t>展现了一个正面榜样。保洁员邢国芹，没有丰富知识，没有充裕的金钱或时间，但她却不为此而束缚，而是跳出舒适圈，积极摸索学习，最终达到了能在2022年清华大学艺教中心新年联欢会上上台演奏的水平。</a:t>
            </a:r>
            <a:endParaRPr lang="zh-CN" sz="2400" b="0">
              <a:solidFill>
                <a:srgbClr val="000000"/>
              </a:solidFill>
              <a:ea typeface="宋体" panose="02010600030101010101" pitchFamily="2" charset="-122"/>
            </a:endParaRPr>
          </a:p>
          <a:p>
            <a:pPr indent="0"/>
            <a:endParaRPr lang="zh-CN" sz="2400" b="0">
              <a:solidFill>
                <a:srgbClr val="000000"/>
              </a:solidFill>
              <a:ea typeface="宋体" panose="02010600030101010101" pitchFamily="2" charset="-122"/>
            </a:endParaRPr>
          </a:p>
          <a:p>
            <a:pPr indent="0"/>
            <a:r>
              <a:rPr lang="zh-CN" sz="2400" b="1">
                <a:solidFill>
                  <a:srgbClr val="C00000"/>
                </a:solidFill>
                <a:latin typeface="微软雅黑" panose="020B0503020204020204" charset="-122"/>
                <a:ea typeface="微软雅黑" panose="020B0503020204020204" charset="-122"/>
              </a:rPr>
              <a:t>不论顺境逆境，不论自己当下处境如何，唯有报以积极上进的态度，去拼搏奋斗，才能为自己赢得美好未来。而作为当代青年，更应如此。</a:t>
            </a:r>
            <a:endParaRPr lang="zh-CN" altLang="en-US" sz="2400" b="1">
              <a:solidFill>
                <a:srgbClr val="C00000"/>
              </a:solidFill>
              <a:latin typeface="微软雅黑" panose="020B0503020204020204" charset="-122"/>
              <a:ea typeface="微软雅黑" panose="020B0503020204020204" charset="-122"/>
            </a:endParaRPr>
          </a:p>
        </p:txBody>
      </p:sp>
      <p:sp>
        <p:nvSpPr>
          <p:cNvPr id="4" name="文本框 3"/>
          <p:cNvSpPr txBox="1"/>
          <p:nvPr/>
        </p:nvSpPr>
        <p:spPr>
          <a:xfrm>
            <a:off x="0" y="550545"/>
            <a:ext cx="4674870" cy="953135"/>
          </a:xfrm>
          <a:prstGeom prst="rect">
            <a:avLst/>
          </a:prstGeom>
          <a:noFill/>
        </p:spPr>
        <p:txBody>
          <a:bodyPr wrap="square" rtlCol="0" anchor="t">
            <a:spAutoFit/>
          </a:bodyPr>
          <a:p>
            <a:r>
              <a:rPr lang="zh-CN" sz="2800" b="1">
                <a:solidFill>
                  <a:srgbClr val="000000"/>
                </a:solidFill>
                <a:highlight>
                  <a:srgbClr val="FFFF00"/>
                </a:highlight>
                <a:ea typeface="宋体" panose="02010600030101010101" pitchFamily="2" charset="-122"/>
                <a:sym typeface="+mn-ea"/>
              </a:rPr>
              <a:t>展现了疫情期间学生们封闭于宿舍内的不同表现。</a:t>
            </a:r>
            <a:r>
              <a:rPr lang="en-US" altLang="zh-CN" sz="2800" b="1">
                <a:solidFill>
                  <a:srgbClr val="000000"/>
                </a:solidFill>
                <a:highlight>
                  <a:srgbClr val="FFFF00"/>
                </a:highlight>
                <a:ea typeface="宋体" panose="02010600030101010101" pitchFamily="2" charset="-122"/>
                <a:sym typeface="+mn-ea"/>
              </a:rPr>
              <a:t>(</a:t>
            </a:r>
            <a:r>
              <a:rPr lang="zh-CN" sz="2800" b="1">
                <a:solidFill>
                  <a:srgbClr val="000000"/>
                </a:solidFill>
                <a:highlight>
                  <a:srgbClr val="FFFF00"/>
                </a:highlight>
                <a:ea typeface="宋体" panose="02010600030101010101" pitchFamily="2" charset="-122"/>
                <a:sym typeface="+mn-ea"/>
              </a:rPr>
              <a:t>现象</a:t>
            </a:r>
            <a:r>
              <a:rPr lang="en-US" altLang="zh-CN" sz="2800" b="1">
                <a:solidFill>
                  <a:srgbClr val="000000"/>
                </a:solidFill>
                <a:highlight>
                  <a:srgbClr val="FFFF00"/>
                </a:highlight>
                <a:ea typeface="宋体" panose="02010600030101010101" pitchFamily="2" charset="-122"/>
                <a:sym typeface="+mn-ea"/>
              </a:rPr>
              <a:t>)</a:t>
            </a:r>
            <a:endParaRPr lang="en-US" altLang="zh-CN" sz="2800" b="1">
              <a:solidFill>
                <a:srgbClr val="000000"/>
              </a:solidFill>
              <a:highlight>
                <a:srgbClr val="FFFF00"/>
              </a:highlight>
              <a:ea typeface="宋体" panose="02010600030101010101" pitchFamily="2" charset="-122"/>
              <a:sym typeface="+mn-ea"/>
            </a:endParaRPr>
          </a:p>
        </p:txBody>
      </p:sp>
      <p:sp>
        <p:nvSpPr>
          <p:cNvPr id="5" name="右箭头 4"/>
          <p:cNvSpPr/>
          <p:nvPr/>
        </p:nvSpPr>
        <p:spPr>
          <a:xfrm>
            <a:off x="4453255" y="2567940"/>
            <a:ext cx="507365" cy="493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62000" y="2257425"/>
            <a:ext cx="2850515" cy="310515"/>
          </a:xfrm>
          <a:prstGeom prst="rect">
            <a:avLst/>
          </a:prstGeom>
          <a:solidFill>
            <a:srgbClr val="FFFF00">
              <a:alpha val="48000"/>
            </a:srgb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4453255" y="1010285"/>
            <a:ext cx="507365" cy="493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4453255" y="5083810"/>
            <a:ext cx="507365" cy="493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rot="5400000">
            <a:off x="7240270" y="5232400"/>
            <a:ext cx="408940" cy="493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0">
                                            <p:txEl>
                                              <p:pRg st="0" end="0"/>
                                            </p:txEl>
                                          </p:spTgt>
                                        </p:tgtEl>
                                        <p:attrNameLst>
                                          <p:attrName>style.visibility</p:attrName>
                                        </p:attrNameLst>
                                      </p:cBhvr>
                                      <p:to>
                                        <p:strVal val="visible"/>
                                      </p:to>
                                    </p:set>
                                    <p:anim calcmode="discrete" valueType="clr">
                                      <p:cBhvr override="childStyle">
                                        <p:cTn id="7" dur="80"/>
                                        <p:tgtEl>
                                          <p:spTgt spid="10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0">
                                            <p:txEl>
                                              <p:pRg st="1" end="1"/>
                                            </p:txEl>
                                          </p:spTgt>
                                        </p:tgtEl>
                                        <p:attrNameLst>
                                          <p:attrName>style.visibility</p:attrName>
                                        </p:attrNameLst>
                                      </p:cBhvr>
                                      <p:to>
                                        <p:strVal val="visible"/>
                                      </p:to>
                                    </p:set>
                                    <p:anim calcmode="lin" valueType="num">
                                      <p:cBhvr additive="base">
                                        <p:cTn id="26" dur="500" fill="hold"/>
                                        <p:tgtEl>
                                          <p:spTgt spid="100">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0">
                                            <p:txEl>
                                              <p:pRg st="3" end="3"/>
                                            </p:txEl>
                                          </p:spTgt>
                                        </p:tgtEl>
                                        <p:attrNameLst>
                                          <p:attrName>style.visibility</p:attrName>
                                        </p:attrNameLst>
                                      </p:cBhvr>
                                      <p:to>
                                        <p:strVal val="visible"/>
                                      </p:to>
                                    </p:set>
                                    <p:anim calcmode="lin" valueType="num">
                                      <p:cBhvr additive="base">
                                        <p:cTn id="44"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0">
                                            <p:txEl>
                                              <p:pRg st="5" end="5"/>
                                            </p:txEl>
                                          </p:spTgt>
                                        </p:tgtEl>
                                        <p:attrNameLst>
                                          <p:attrName>style.visibility</p:attrName>
                                        </p:attrNameLst>
                                      </p:cBhvr>
                                      <p:to>
                                        <p:strVal val="visible"/>
                                      </p:to>
                                    </p:set>
                                    <p:anim calcmode="lin" valueType="num">
                                      <p:cBhvr additive="base">
                                        <p:cTn id="56" dur="500" fill="hold"/>
                                        <p:tgtEl>
                                          <p:spTgt spid="100">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00">
                                            <p:txEl>
                                              <p:pRg st="7" end="7"/>
                                            </p:txEl>
                                          </p:spTgt>
                                        </p:tgtEl>
                                        <p:attrNameLst>
                                          <p:attrName>style.visibility</p:attrName>
                                        </p:attrNameLst>
                                      </p:cBhvr>
                                      <p:to>
                                        <p:strVal val="visible"/>
                                      </p:to>
                                    </p:set>
                                    <p:animEffect transition="in" filter="diamond(in)">
                                      <p:cBhvr>
                                        <p:cTn id="62" dur="2000"/>
                                        <p:tgtEl>
                                          <p:spTgt spid="1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bldLvl="0" animBg="1"/>
      <p:bldP spid="6" grpId="1" animBg="1"/>
      <p:bldP spid="8" grpId="0" bldLvl="0" animBg="1"/>
      <p:bldP spid="8" grpId="1" animBg="1"/>
      <p:bldP spid="5" grpId="0" bldLvl="0" animBg="1"/>
      <p:bldP spid="5"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4485" y="176530"/>
            <a:ext cx="11741150" cy="5388610"/>
          </a:xfrm>
        </p:spPr>
        <p:txBody>
          <a:bodyPr/>
          <a:p>
            <a:pPr>
              <a:lnSpc>
                <a:spcPct val="100000"/>
              </a:lnSpc>
              <a:spcAft>
                <a:spcPts val="100"/>
              </a:spcAft>
            </a:pPr>
            <a:r>
              <a:rPr lang="zh-CN" altLang="en-US" sz="2000" b="1"/>
              <a:t>23.阅读下面的材料,根据要求写作。 (60分)</a:t>
            </a:r>
            <a:endParaRPr lang="zh-CN" altLang="en-US" sz="2000" b="1"/>
          </a:p>
          <a:p>
            <a:pPr marL="0" indent="0">
              <a:lnSpc>
                <a:spcPct val="100000"/>
              </a:lnSpc>
              <a:spcAft>
                <a:spcPts val="100"/>
              </a:spcAft>
              <a:buNone/>
            </a:pPr>
            <a:r>
              <a:rPr lang="en-US" altLang="zh-CN" sz="2800" b="1"/>
              <a:t>    </a:t>
            </a:r>
            <a:r>
              <a:rPr lang="en-US" altLang="zh-CN" sz="2400" b="1"/>
              <a:t> </a:t>
            </a:r>
            <a:r>
              <a:rPr lang="en-US" altLang="zh-CN" sz="2400" b="1">
                <a:solidFill>
                  <a:srgbClr val="C00000"/>
                </a:solidFill>
                <a:uFillTx/>
              </a:rPr>
              <a:t> </a:t>
            </a:r>
            <a:r>
              <a:rPr lang="zh-CN" altLang="en-US" sz="2000" b="1">
                <a:solidFill>
                  <a:srgbClr val="C00000"/>
                </a:solidFill>
                <a:uFillTx/>
              </a:rPr>
              <a:t>疫情封校期间,某大学的学生们除了上网课,因无法外出,有的在宿舍养“狗”,明明是纸箱做的,也要像模像样地配上食盆、狗粮,还要和隔壁宿舍比一比,到底谁的狗狗更“乖”;有的上演宿舍变装秀;有的在微博、朋友圈大书特书“发疯文学”……</a:t>
            </a:r>
            <a:endParaRPr lang="zh-CN" altLang="en-US" sz="2000" b="1">
              <a:solidFill>
                <a:srgbClr val="C00000"/>
              </a:solidFill>
              <a:uFillTx/>
            </a:endParaRPr>
          </a:p>
          <a:p>
            <a:pPr marL="0" indent="0">
              <a:lnSpc>
                <a:spcPct val="100000"/>
              </a:lnSpc>
              <a:spcAft>
                <a:spcPts val="100"/>
              </a:spcAft>
              <a:buNone/>
            </a:pPr>
            <a:r>
              <a:rPr lang="en-US" altLang="zh-CN" sz="2000" b="1">
                <a:solidFill>
                  <a:srgbClr val="C00000"/>
                </a:solidFill>
                <a:uFillTx/>
              </a:rPr>
              <a:t>      </a:t>
            </a:r>
            <a:r>
              <a:rPr lang="zh-CN" altLang="en-US" sz="2000" b="1">
                <a:solidFill>
                  <a:srgbClr val="C00000"/>
                </a:solidFill>
                <a:uFillTx/>
              </a:rPr>
              <a:t>近来,杭州的灵隐寺爆火,许多年轻人扎堆进寺,拜佛祈福,有人甚至会做一份PPT,细致地列出礼佛注意事项、风水格局、祈福话术。年轻人求的东西也五花八门，有求工作的，有求姻缘的,有求女朋友回心转意的,有求公考过关的,还有求免被裁员的……</a:t>
            </a:r>
            <a:endParaRPr lang="zh-CN" altLang="en-US" sz="2000" b="1">
              <a:solidFill>
                <a:srgbClr val="C00000"/>
              </a:solidFill>
              <a:uFillTx/>
            </a:endParaRPr>
          </a:p>
          <a:p>
            <a:pPr marL="0" indent="0">
              <a:lnSpc>
                <a:spcPct val="100000"/>
              </a:lnSpc>
              <a:spcAft>
                <a:spcPts val="100"/>
              </a:spcAft>
              <a:buNone/>
            </a:pPr>
            <a:r>
              <a:rPr lang="en-US" altLang="zh-CN" sz="2000" b="1">
                <a:solidFill>
                  <a:srgbClr val="C00000"/>
                </a:solidFill>
                <a:uFillTx/>
              </a:rPr>
              <a:t>      </a:t>
            </a:r>
            <a:r>
              <a:rPr lang="zh-CN" altLang="en-US" sz="2000" b="1">
                <a:solidFill>
                  <a:srgbClr val="C00000"/>
                </a:solidFill>
                <a:uFillTx/>
              </a:rPr>
              <a:t>在2022年清华大学艺教中心新年联欢会上,保洁员邢国芹上台弹奏钢琴曲《我的中国心》,台下掌声雷动。邢阿姨没有接受过专业的训练,仅凭着兴趣爱好,利用业余时间,用学校内一架长期闲置的钢琴,自己摸索,自己练习,终于有了今天的成功。</a:t>
            </a:r>
            <a:endParaRPr lang="zh-CN" altLang="en-US" sz="2000" b="1">
              <a:solidFill>
                <a:srgbClr val="C00000"/>
              </a:solidFill>
              <a:uFillTx/>
            </a:endParaRPr>
          </a:p>
          <a:p>
            <a:pPr marL="0" indent="0">
              <a:lnSpc>
                <a:spcPct val="100000"/>
              </a:lnSpc>
              <a:spcAft>
                <a:spcPts val="100"/>
              </a:spcAft>
              <a:buNone/>
            </a:pPr>
            <a:r>
              <a:rPr lang="en-US" altLang="zh-CN" sz="2800" b="1"/>
              <a:t>      </a:t>
            </a:r>
            <a:r>
              <a:rPr lang="zh-CN" altLang="en-US" sz="2400" b="1">
                <a:solidFill>
                  <a:schemeClr val="tx1"/>
                </a:solidFill>
                <a:uFillTx/>
              </a:rPr>
              <a:t>作为当代青年,你读了上述材料,会有哪些思考?请结合材料写一篇文章,体现你的认识与看法。</a:t>
            </a:r>
            <a:endParaRPr lang="zh-CN" altLang="en-US" sz="2400" b="1">
              <a:solidFill>
                <a:schemeClr val="tx1"/>
              </a:solidFill>
              <a:uFillTx/>
            </a:endParaRPr>
          </a:p>
          <a:p>
            <a:pPr>
              <a:lnSpc>
                <a:spcPct val="100000"/>
              </a:lnSpc>
              <a:spcAft>
                <a:spcPts val="100"/>
              </a:spcAft>
            </a:pPr>
            <a:endParaRPr lang="zh-CN" altLang="en-US" sz="2400" b="1">
              <a:solidFill>
                <a:schemeClr val="tx1"/>
              </a:solidFill>
              <a:uFillTx/>
            </a:endParaRPr>
          </a:p>
        </p:txBody>
      </p:sp>
      <p:sp>
        <p:nvSpPr>
          <p:cNvPr id="100" name="文本框 99"/>
          <p:cNvSpPr txBox="1"/>
          <p:nvPr/>
        </p:nvSpPr>
        <p:spPr>
          <a:xfrm>
            <a:off x="324485" y="4181475"/>
            <a:ext cx="11557000" cy="2553335"/>
          </a:xfrm>
          <a:prstGeom prst="rect">
            <a:avLst/>
          </a:prstGeom>
          <a:solidFill>
            <a:schemeClr val="accent4">
              <a:lumMod val="20000"/>
              <a:lumOff val="80000"/>
            </a:schemeClr>
          </a:solidFill>
          <a:ln w="9525">
            <a:noFill/>
          </a:ln>
        </p:spPr>
        <p:txBody>
          <a:bodyPr wrap="square">
            <a:spAutoFit/>
            <a:scene3d>
              <a:camera prst="orthographicFront"/>
              <a:lightRig rig="threePt" dir="t"/>
            </a:scene3d>
          </a:bodyPr>
          <a:p>
            <a:pPr indent="0"/>
            <a:r>
              <a:rPr lang="zh-CN" sz="3200" b="1">
                <a:ln/>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要求</a:t>
            </a:r>
            <a:r>
              <a:rPr lang="zh-CN" sz="3200" b="1">
                <a:ln/>
                <a:solidFill>
                  <a:schemeClr val="tx1"/>
                </a:solidFill>
                <a:effectLst>
                  <a:outerShdw blurRad="38100" dist="19050" dir="2700000" algn="tl" rotWithShape="0">
                    <a:schemeClr val="dk1">
                      <a:alpha val="40000"/>
                    </a:schemeClr>
                  </a:outerShdw>
                </a:effectLst>
                <a:ea typeface="宋体" panose="02010600030101010101" pitchFamily="2" charset="-122"/>
              </a:rPr>
              <a:t>写作中回答作为当代青年应当以何种态度面对人生。毫无疑问，主题思想应是说明在面对诸多困难时，我们年轻人不能自怨自艾，而是要提振精神，守住三观，用自知自足的良好心态，脚踏实地的稳健作风，学习奋斗的不懈努力，去开创出属于自己的一片天地。</a:t>
            </a:r>
            <a:endParaRPr lang="zh-CN" altLang="en-US" sz="3200" b="1">
              <a:ln/>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diamond(in)">
                                      <p:cBhvr>
                                        <p:cTn id="7"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3060" y="1614170"/>
            <a:ext cx="11655425" cy="1568450"/>
          </a:xfrm>
          <a:prstGeom prst="rect">
            <a:avLst/>
          </a:prstGeom>
          <a:noFill/>
          <a:ln w="9525">
            <a:noFill/>
          </a:ln>
        </p:spPr>
        <p:txBody>
          <a:bodyPr wrap="square">
            <a:spAutoFit/>
            <a:scene3d>
              <a:camera prst="orthographicFront"/>
              <a:lightRig rig="threePt" dir="t"/>
            </a:scene3d>
          </a:bodyPr>
          <a:p>
            <a:pPr indent="0"/>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对此，可充分运用举例论证，列举当今时代老中青三代精神榜样在</a:t>
            </a:r>
            <a:r>
              <a:rPr lang="zh-CN" sz="3200" b="1">
                <a:solidFill>
                  <a:srgbClr val="C00000"/>
                </a:solidFill>
                <a:effectLst>
                  <a:outerShdw blurRad="38100" dist="19050" dir="2700000" algn="tl" rotWithShape="0">
                    <a:schemeClr val="dk1">
                      <a:alpha val="40000"/>
                    </a:schemeClr>
                  </a:outerShdw>
                </a:effectLst>
                <a:ea typeface="宋体" panose="02010600030101010101" pitchFamily="2" charset="-122"/>
              </a:rPr>
              <a:t>面对困境或巨大挑战时</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不气馁不放弃、积极奋斗的例子加以论证说明。</a:t>
            </a:r>
            <a:endPar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6" name="内容占位符 5"/>
          <p:cNvSpPr>
            <a:spLocks noGrp="1"/>
          </p:cNvSpPr>
          <p:nvPr>
            <p:ph idx="1"/>
          </p:nvPr>
        </p:nvSpPr>
        <p:spPr/>
        <p:txBody>
          <a:bodyPr/>
          <a:p>
            <a:endParaRPr lang="zh-CN" altLang="en-US"/>
          </a:p>
        </p:txBody>
      </p:sp>
      <p:sp>
        <p:nvSpPr>
          <p:cNvPr id="4" name="标题 3"/>
          <p:cNvSpPr>
            <a:spLocks noGrp="1"/>
          </p:cNvSpPr>
          <p:nvPr>
            <p:ph type="title"/>
          </p:nvPr>
        </p:nvSpPr>
        <p:spPr/>
        <p:txBody>
          <a:bodyPr/>
          <a:p>
            <a:r>
              <a:rPr sz="4000"/>
              <a:t>如何论证？</a:t>
            </a:r>
            <a:endParaRPr sz="4000"/>
          </a:p>
        </p:txBody>
      </p:sp>
      <p:sp>
        <p:nvSpPr>
          <p:cNvPr id="5" name="文本框 4"/>
          <p:cNvSpPr txBox="1"/>
          <p:nvPr/>
        </p:nvSpPr>
        <p:spPr>
          <a:xfrm>
            <a:off x="339090" y="3429000"/>
            <a:ext cx="11655425" cy="583565"/>
          </a:xfrm>
          <a:prstGeom prst="rect">
            <a:avLst/>
          </a:prstGeom>
          <a:noFill/>
          <a:ln w="9525">
            <a:noFill/>
          </a:ln>
        </p:spPr>
        <p:txBody>
          <a:bodyPr wrap="square">
            <a:spAutoFit/>
            <a:scene3d>
              <a:camera prst="orthographicFront"/>
              <a:lightRig rig="threePt" dir="t"/>
            </a:scene3d>
          </a:bodyPr>
          <a:p>
            <a:pPr indent="0"/>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也可以引用论证、对比论证</a:t>
            </a:r>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a:t>
            </a:r>
            <a:endPar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800"/>
              <a:t>外例：</a:t>
            </a:r>
            <a:endParaRPr lang="zh-CN" altLang="en-US" sz="4800"/>
          </a:p>
        </p:txBody>
      </p:sp>
      <p:sp>
        <p:nvSpPr>
          <p:cNvPr id="3" name="内容占位符 2"/>
          <p:cNvSpPr>
            <a:spLocks noGrp="1"/>
          </p:cNvSpPr>
          <p:nvPr>
            <p:ph idx="1"/>
          </p:nvPr>
        </p:nvSpPr>
        <p:spPr/>
        <p:txBody>
          <a:bodyPr/>
          <a:p>
            <a:r>
              <a:rPr lang="zh-CN" altLang="en-US" sz="3600"/>
              <a:t>贝多芬是音乐界的神童，三岁会弹钢琴，五岁作曲，诚然，一场大病致使他的双耳失聪，双目失明，但他依旧坚持着他的音乐创作，创作了世界所流传的《命运交响曲》。</a:t>
            </a:r>
            <a:endParaRPr lang="zh-CN" altLang="en-US" sz="3600"/>
          </a:p>
          <a:p>
            <a:r>
              <a:rPr lang="zh-CN" altLang="en-US" sz="3600"/>
              <a:t>海伦·凯勒生下来就没有机会接触这个世界，看不到世界的美，听不到世界的美妙，但她用自己的内心去感受世界，发现世界的美，她爱这个世界，于是著了《假如给我三天光明》。</a:t>
            </a:r>
            <a:endParaRPr lang="zh-CN" altLang="en-US" sz="36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0665" y="168910"/>
            <a:ext cx="11951335" cy="5388610"/>
          </a:xfrm>
        </p:spPr>
        <p:txBody>
          <a:bodyPr/>
          <a:p>
            <a:pPr marL="0" indent="0">
              <a:lnSpc>
                <a:spcPct val="130000"/>
              </a:lnSpc>
              <a:spcAft>
                <a:spcPts val="0"/>
              </a:spcAft>
              <a:buNone/>
            </a:pPr>
            <a:r>
              <a:rPr lang="en-US" altLang="zh-CN" sz="3600">
                <a:solidFill>
                  <a:srgbClr val="C00000"/>
                </a:solidFill>
              </a:rPr>
              <a:t>     </a:t>
            </a:r>
            <a:r>
              <a:rPr lang="zh-CN" altLang="en-US" sz="3600">
                <a:solidFill>
                  <a:srgbClr val="C00000"/>
                </a:solidFill>
              </a:rPr>
              <a:t>被誉为继爱因斯坦之后最杰出的理论物理学家的</a:t>
            </a:r>
            <a:r>
              <a:rPr sz="3600">
                <a:solidFill>
                  <a:srgbClr val="C00000"/>
                </a:solidFill>
                <a:sym typeface="+mn-ea"/>
              </a:rPr>
              <a:t>霍金</a:t>
            </a:r>
            <a:r>
              <a:rPr lang="zh-CN" altLang="en-US" sz="3600"/>
              <a:t>，是肌肉萎缩性侧索硬化症者，全身瘫痪，不能发音，他唯一能动的地方只有两只眼睛和三根手指。一次，在学术报告之际，一位年轻的女记者捷足跃上讲坛，面对这位已在轮椅上生活了三十余年的科学巨匠，深深敬仰，又不无悲悯地问：“霍金先生，卢伽雷病已将你永远固定在轮椅上，你不认为命运让你失去了太多了吗？”这个问题显然有些突兀和尖锐，报告厅内顿时鸦雀无声。</a:t>
            </a:r>
            <a:endParaRPr lang="zh-CN" altLang="en-US" sz="36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0665" y="127000"/>
            <a:ext cx="11951335" cy="5388610"/>
          </a:xfrm>
        </p:spPr>
        <p:txBody>
          <a:bodyPr/>
          <a:p>
            <a:pPr marL="0" indent="0">
              <a:lnSpc>
                <a:spcPct val="130000"/>
              </a:lnSpc>
              <a:spcAft>
                <a:spcPts val="0"/>
              </a:spcAft>
              <a:buNone/>
            </a:pPr>
            <a:r>
              <a:rPr lang="en-US" altLang="zh-CN" sz="3600">
                <a:solidFill>
                  <a:srgbClr val="C00000"/>
                </a:solidFill>
              </a:rPr>
              <a:t>      </a:t>
            </a:r>
            <a:r>
              <a:rPr lang="zh-CN" altLang="en-US" sz="3600"/>
              <a:t>霍金的脸庞依然充满恬静的微笑，他用还能活动的手指，艰难的叩击键盘，于是，随着合成器发出的标准伦敦音，宽大的投影屏上缓慢然而醒目地显示出如下一段文字：</a:t>
            </a:r>
            <a:r>
              <a:rPr lang="zh-CN" altLang="en-US" sz="3600">
                <a:solidFill>
                  <a:srgbClr val="C00000"/>
                </a:solidFill>
              </a:rPr>
              <a:t>我的手指还能活动，我的大脑还能思维，有终身追求的理想，有爱我和我爱的亲人和朋友；对了，我还有一颗感恩的心</a:t>
            </a:r>
            <a:r>
              <a:rPr lang="zh-CN" altLang="en-US" sz="3600"/>
              <a:t>……掌声雷动，人们纷纷拥向台前，簇拥着这位非凡的科学家，向他表示由衷的敬意，人们深受感动的不是他曾经经历的苦难，而是他直面苦难时的坚守，乐观和勇气</a:t>
            </a:r>
            <a:r>
              <a:rPr lang="en-US" altLang="zh-CN" sz="3600"/>
              <a:t>……</a:t>
            </a:r>
            <a:r>
              <a:rPr lang="zh-CN" altLang="en-US" sz="3600"/>
              <a:t>。</a:t>
            </a:r>
            <a:endParaRPr lang="zh-CN" altLang="en-US" sz="36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0" name="文本框 99"/>
          <p:cNvSpPr txBox="1"/>
          <p:nvPr/>
        </p:nvSpPr>
        <p:spPr>
          <a:xfrm>
            <a:off x="120015" y="0"/>
            <a:ext cx="11951970" cy="6739255"/>
          </a:xfrm>
          <a:prstGeom prst="rect">
            <a:avLst/>
          </a:prstGeom>
          <a:noFill/>
          <a:ln w="9525">
            <a:noFill/>
          </a:ln>
        </p:spPr>
        <p:txBody>
          <a:bodyPr wrap="square">
            <a:spAutoFit/>
          </a:bodyPr>
          <a:p>
            <a:pPr indent="304800"/>
            <a:r>
              <a:rPr lang="zh-CN" sz="3600" b="1">
                <a:ea typeface="宋体" panose="02010600030101010101" pitchFamily="2" charset="-122"/>
              </a:rPr>
              <a:t>【名句伴送】1.人与人之间只有很小的差异，但是这种很小的差异却造成了巨大的差异！很小的差异就是所具备的心态是积极的还是消极的，巨大的差异就是成功和失败。</a:t>
            </a:r>
            <a:endParaRPr lang="zh-CN" sz="3600" b="1">
              <a:ea typeface="宋体" panose="02010600030101010101" pitchFamily="2" charset="-122"/>
            </a:endParaRPr>
          </a:p>
          <a:p>
            <a:pPr indent="304800" algn="l"/>
            <a:r>
              <a:rPr lang="en-US" altLang="zh-CN" sz="3600" b="1">
                <a:ea typeface="宋体" panose="02010600030101010101" pitchFamily="2" charset="-122"/>
              </a:rPr>
              <a:t>                                                          </a:t>
            </a:r>
            <a:r>
              <a:rPr lang="zh-CN" sz="3600" b="1">
                <a:ea typeface="宋体" panose="02010600030101010101" pitchFamily="2" charset="-122"/>
              </a:rPr>
              <a:t>——拿破仑·希尔说2、乐观主义者从每一个灾难中看到机遇，而悲观主义都从每一个机遇中看到灾难。</a:t>
            </a:r>
            <a:r>
              <a:rPr lang="en-US" altLang="zh-CN" sz="3600" b="1">
                <a:ea typeface="宋体" panose="02010600030101010101" pitchFamily="2" charset="-122"/>
              </a:rPr>
              <a:t>                                     </a:t>
            </a:r>
            <a:r>
              <a:rPr lang="zh-CN" sz="3600" b="1">
                <a:ea typeface="宋体" panose="02010600030101010101" pitchFamily="2" charset="-122"/>
              </a:rPr>
              <a:t>——佚名3、所谓快乐，是指身体的无痛苦和灵魂的无纷扰。</a:t>
            </a:r>
            <a:endParaRPr lang="zh-CN" sz="3600" b="1">
              <a:ea typeface="宋体" panose="02010600030101010101" pitchFamily="2" charset="-122"/>
            </a:endParaRPr>
          </a:p>
          <a:p>
            <a:pPr indent="304800" algn="l"/>
            <a:r>
              <a:rPr lang="zh-CN" sz="3600" b="1">
                <a:ea typeface="宋体" panose="02010600030101010101" pitchFamily="2" charset="-122"/>
              </a:rPr>
              <a:t> </a:t>
            </a:r>
            <a:r>
              <a:rPr lang="en-US" altLang="zh-CN" sz="3600" b="1">
                <a:ea typeface="宋体" panose="02010600030101010101" pitchFamily="2" charset="-122"/>
              </a:rPr>
              <a:t>                                                                 </a:t>
            </a:r>
            <a:r>
              <a:rPr lang="zh-CN" sz="3600" b="1">
                <a:ea typeface="宋体" panose="02010600030101010101" pitchFamily="2" charset="-122"/>
              </a:rPr>
              <a:t>——伊壁鸠鲁4、内心的欢乐是一个人过着健全的、正常的、和谐的生活所感到的喜悦。</a:t>
            </a:r>
            <a:endParaRPr lang="zh-CN" sz="3600" b="1">
              <a:ea typeface="宋体" panose="02010600030101010101" pitchFamily="2" charset="-122"/>
            </a:endParaRPr>
          </a:p>
          <a:p>
            <a:pPr indent="304800" algn="l"/>
            <a:r>
              <a:rPr lang="zh-CN" sz="3600" b="1">
                <a:ea typeface="宋体" panose="02010600030101010101" pitchFamily="2" charset="-122"/>
              </a:rPr>
              <a:t> </a:t>
            </a:r>
            <a:r>
              <a:rPr lang="en-US" altLang="zh-CN" sz="3600" b="1">
                <a:ea typeface="宋体" panose="02010600030101010101" pitchFamily="2" charset="-122"/>
              </a:rPr>
              <a:t>                                                                 </a:t>
            </a:r>
            <a:r>
              <a:rPr lang="zh-CN" sz="3600" b="1">
                <a:ea typeface="宋体" panose="02010600030101010101" pitchFamily="2" charset="-122"/>
              </a:rPr>
              <a:t>——罗曼·罗兰</a:t>
            </a:r>
            <a:endParaRPr lang="zh-CN" sz="3600" b="1">
              <a:ea typeface="宋体" panose="0201060003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20196579"/>
  <p:tag name="KSO_WM_TEMPLATE_SUBCATEGORY" val="0"/>
  <p:tag name="KSO_WM_TEMPLATE_THUMBS_INDEX" val="1"/>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COMMONDATA" val="eyJoZGlkIjoiZDE3Yjg5NTU4OTY1ODU4NTk1OGQ0ZjJkMTVjYTVhODg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4">
      <a:dk1>
        <a:srgbClr val="000000"/>
      </a:dk1>
      <a:lt1>
        <a:srgbClr val="FFFFFF"/>
      </a:lt1>
      <a:dk2>
        <a:srgbClr val="364048"/>
      </a:dk2>
      <a:lt2>
        <a:srgbClr val="8F7046"/>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4998</Words>
  <Application>WPS 演示</Application>
  <PresentationFormat>宽屏</PresentationFormat>
  <Paragraphs>94</Paragraphs>
  <Slides>16</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Wingdings</vt:lpstr>
      <vt:lpstr>微软雅黑</vt:lpstr>
      <vt:lpstr>Arial Unicode MS</vt:lpstr>
      <vt:lpstr>Calibri</vt:lpstr>
      <vt:lpstr>华文琥珀</vt:lpstr>
      <vt:lpstr>华文楷体</vt:lpstr>
      <vt:lpstr>华文新魏</vt:lpstr>
      <vt:lpstr>华文宋体</vt:lpstr>
      <vt:lpstr>华文彩云</vt:lpstr>
      <vt:lpstr>华文细黑</vt:lpstr>
      <vt:lpstr>幼圆</vt:lpstr>
      <vt:lpstr>Office 主题​​</vt:lpstr>
      <vt:lpstr>PowerPoint 演示文稿</vt:lpstr>
      <vt:lpstr>PowerPoint 演示文稿</vt:lpstr>
      <vt:lpstr>PowerPoint 演示文稿</vt:lpstr>
      <vt:lpstr>PowerPoint 演示文稿</vt:lpstr>
      <vt:lpstr>如何论证？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澈麻</cp:lastModifiedBy>
  <cp:revision>177</cp:revision>
  <dcterms:created xsi:type="dcterms:W3CDTF">2019-06-19T02:08:00Z</dcterms:created>
  <dcterms:modified xsi:type="dcterms:W3CDTF">2023-03-28T15:07:23Z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0B4746C8DD6949DCB53ABF459688363C</vt:lpwstr>
  </property>
</Properties>
</file>