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67" r:id="rId3"/>
    <p:sldId id="258" r:id="rId5"/>
    <p:sldId id="273" r:id="rId6"/>
    <p:sldId id="406" r:id="rId7"/>
    <p:sldId id="407" r:id="rId8"/>
    <p:sldId id="408" r:id="rId9"/>
    <p:sldId id="409" r:id="rId10"/>
    <p:sldId id="411" r:id="rId11"/>
    <p:sldId id="410" r:id="rId12"/>
    <p:sldId id="412" r:id="rId13"/>
    <p:sldId id="413" r:id="rId14"/>
    <p:sldId id="414" r:id="rId15"/>
    <p:sldId id="415" r:id="rId16"/>
    <p:sldId id="417" r:id="rId17"/>
    <p:sldId id="416" r:id="rId18"/>
    <p:sldId id="418" r:id="rId19"/>
    <p:sldId id="419" r:id="rId20"/>
    <p:sldId id="420" r:id="rId21"/>
    <p:sldId id="421" r:id="rId22"/>
    <p:sldId id="422" r:id="rId23"/>
    <p:sldId id="424" r:id="rId24"/>
    <p:sldId id="289" r:id="rId25"/>
    <p:sldId id="423" r:id="rId26"/>
    <p:sldId id="425" r:id="rId27"/>
    <p:sldId id="426" r:id="rId28"/>
    <p:sldId id="311" r:id="rId29"/>
    <p:sldId id="439" r:id="rId30"/>
    <p:sldId id="440" r:id="rId31"/>
    <p:sldId id="441" r:id="rId32"/>
    <p:sldId id="437" r:id="rId33"/>
    <p:sldId id="438" r:id="rId34"/>
    <p:sldId id="431" r:id="rId35"/>
    <p:sldId id="443" r:id="rId36"/>
    <p:sldId id="427" r:id="rId37"/>
    <p:sldId id="428" r:id="rId38"/>
    <p:sldId id="429" r:id="rId39"/>
    <p:sldId id="430" r:id="rId40"/>
    <p:sldId id="432" r:id="rId41"/>
    <p:sldId id="433" r:id="rId42"/>
    <p:sldId id="436" r:id="rId43"/>
    <p:sldId id="321" r:id="rId44"/>
    <p:sldId id="434" r:id="rId45"/>
    <p:sldId id="322" r:id="rId46"/>
    <p:sldId id="323" r:id="rId47"/>
    <p:sldId id="324" r:id="rId48"/>
    <p:sldId id="290" r:id="rId49"/>
    <p:sldId id="435" r:id="rId50"/>
    <p:sldId id="444" r:id="rId51"/>
    <p:sldId id="445" r:id="rId52"/>
    <p:sldId id="446" r:id="rId53"/>
    <p:sldId id="447" r:id="rId54"/>
    <p:sldId id="448" r:id="rId55"/>
    <p:sldId id="288" r:id="rId56"/>
    <p:sldId id="359" r:id="rId57"/>
    <p:sldId id="449" r:id="rId58"/>
    <p:sldId id="450" r:id="rId59"/>
    <p:sldId id="451" r:id="rId60"/>
    <p:sldId id="452" r:id="rId61"/>
    <p:sldId id="453" r:id="rId62"/>
    <p:sldId id="454" r:id="rId63"/>
    <p:sldId id="473" r:id="rId64"/>
  </p:sldIdLst>
  <p:sldSz cx="12192000" cy="6858000"/>
  <p:notesSz cx="6858000" cy="9144000"/>
  <p:embeddedFontLst>
    <p:embeddedFont>
      <p:font typeface="字魂49号-逍遥行书" panose="00000500000000000000" pitchFamily="2" charset="-122"/>
      <p:regular r:id="rId68"/>
    </p:embeddedFont>
    <p:embeddedFont>
      <p:font typeface="华文楷体" panose="02010600040101010101" charset="-122"/>
      <p:regular r:id="rId69"/>
    </p:embeddedFont>
    <p:embeddedFont>
      <p:font typeface="华文行楷" panose="02010800040101010101" charset="-122"/>
      <p:regular r:id="rId70"/>
    </p:embeddedFont>
    <p:embeddedFont>
      <p:font typeface="方正吕建德字体" panose="02010600010101010101" pitchFamily="2" charset="-122"/>
      <p:regular r:id="rId71"/>
    </p:embeddedFont>
    <p:embeddedFont>
      <p:font typeface="微软雅黑" panose="020B0503020204020204" charset="-122"/>
      <p:regular r:id="rId72"/>
    </p:embeddedFont>
    <p:embeddedFont>
      <p:font typeface="等线" panose="02010600030101010101" charset="-122"/>
      <p:regular r:id="rId73"/>
    </p:embeddedFont>
    <p:embeddedFont>
      <p:font typeface="Calibri" panose="020F0502020204030204" charset="0"/>
      <p:regular r:id="rId74"/>
      <p:bold r:id="rId75"/>
      <p:italic r:id="rId76"/>
      <p:boldItalic r:id="rId77"/>
    </p:embeddedFont>
    <p:embeddedFont>
      <p:font typeface="楷体" panose="02010609060101010101" charset="-122"/>
      <p:regular r:id="rId78"/>
    </p:embeddedFont>
  </p:embeddedFontLst>
  <p:custDataLst>
    <p:tags r:id="rId7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1552D1"/>
    <a:srgbClr val="655D5C"/>
    <a:srgbClr val="968A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47.xml"/><Relationship Id="rId78" Type="http://schemas.openxmlformats.org/officeDocument/2006/relationships/font" Target="fonts/font11.fntdata"/><Relationship Id="rId77" Type="http://schemas.openxmlformats.org/officeDocument/2006/relationships/font" Target="fonts/font10.fntdata"/><Relationship Id="rId76" Type="http://schemas.openxmlformats.org/officeDocument/2006/relationships/font" Target="fonts/font9.fntdata"/><Relationship Id="rId75" Type="http://schemas.openxmlformats.org/officeDocument/2006/relationships/font" Target="fonts/font8.fntdata"/><Relationship Id="rId74" Type="http://schemas.openxmlformats.org/officeDocument/2006/relationships/font" Target="fonts/font7.fntdata"/><Relationship Id="rId73" Type="http://schemas.openxmlformats.org/officeDocument/2006/relationships/font" Target="fonts/font6.fntdata"/><Relationship Id="rId72" Type="http://schemas.openxmlformats.org/officeDocument/2006/relationships/font" Target="fonts/font5.fntdata"/><Relationship Id="rId71" Type="http://schemas.openxmlformats.org/officeDocument/2006/relationships/font" Target="fonts/font4.fntdata"/><Relationship Id="rId70" Type="http://schemas.openxmlformats.org/officeDocument/2006/relationships/font" Target="fonts/font3.fntdata"/><Relationship Id="rId7" Type="http://schemas.openxmlformats.org/officeDocument/2006/relationships/slide" Target="slides/slide4.xml"/><Relationship Id="rId69" Type="http://schemas.openxmlformats.org/officeDocument/2006/relationships/font" Target="fonts/font2.fntdata"/><Relationship Id="rId68" Type="http://schemas.openxmlformats.org/officeDocument/2006/relationships/font" Target="fonts/font1.fntdata"/><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C1571-29A7-4808-9C3D-619C2AA228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25BF1-E8E2-4595-8A37-301F38AC652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09A76A-4C19-4916-ADB9-DD6A6E67B2E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fld id="{2A09A76A-4C19-4916-ADB9-DD6A6E67B2E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fld id="{2A09A76A-4C19-4916-ADB9-DD6A6E67B2E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09A76A-4C19-4916-ADB9-DD6A6E67B2E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45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95081A47-CF1D-47DA-A5FB-C4CC8C110723}" type="slidenum">
              <a:rPr lang="zh-CN" altLang="en-US"/>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FD65D2-3D3F-4108-9C1E-21CB58C64CD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email"/>
          <a:stretch>
            <a:fillRect/>
          </a:stretch>
        </p:blipFill>
        <p:spPr>
          <a:xfrm rot="5400000">
            <a:off x="2666836" y="-2667162"/>
            <a:ext cx="6858325" cy="12192001"/>
          </a:xfrm>
          <a:prstGeom prst="rect">
            <a:avLst/>
          </a:prstGeom>
        </p:spPr>
      </p:pic>
      <p:pic>
        <p:nvPicPr>
          <p:cNvPr id="4" name="图片 3"/>
          <p:cNvPicPr>
            <a:picLocks noChangeAspect="1"/>
          </p:cNvPicPr>
          <p:nvPr userDrawn="1"/>
        </p:nvPicPr>
        <p:blipFill>
          <a:blip r:embed="rId3" cstate="email"/>
          <a:stretch>
            <a:fillRect/>
          </a:stretch>
        </p:blipFill>
        <p:spPr>
          <a:xfrm rot="5400000">
            <a:off x="2805748" y="-2609101"/>
            <a:ext cx="6690040" cy="120824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235296-16E5-4631-A432-7226B8570D9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A3911D-9828-4060-9818-C23E7E875D3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rot="5400000">
            <a:off x="2666836" y="-2667162"/>
            <a:ext cx="6858325" cy="12192001"/>
          </a:xfrm>
          <a:prstGeom prst="rect">
            <a:avLst/>
          </a:prstGeom>
        </p:spPr>
      </p:pic>
      <p:pic>
        <p:nvPicPr>
          <p:cNvPr id="4" name="图片 3"/>
          <p:cNvPicPr>
            <a:picLocks noChangeAspect="1"/>
          </p:cNvPicPr>
          <p:nvPr userDrawn="1"/>
        </p:nvPicPr>
        <p:blipFill>
          <a:blip r:embed="rId3" cstate="email"/>
          <a:stretch>
            <a:fillRect/>
          </a:stretch>
        </p:blipFill>
        <p:spPr>
          <a:xfrm rot="5400000">
            <a:off x="2805748" y="-2609101"/>
            <a:ext cx="6690040" cy="120824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stretch>
            <a:fillRect/>
          </a:stretch>
        </p:blipFill>
        <p:spPr>
          <a:xfrm rot="5400000">
            <a:off x="2666836" y="-2667162"/>
            <a:ext cx="6858325" cy="12192001"/>
          </a:xfrm>
          <a:prstGeom prst="rect">
            <a:avLst/>
          </a:prstGeom>
        </p:spPr>
      </p:pic>
      <p:pic>
        <p:nvPicPr>
          <p:cNvPr id="4" name="图片 3"/>
          <p:cNvPicPr>
            <a:picLocks noChangeAspect="1"/>
          </p:cNvPicPr>
          <p:nvPr userDrawn="1"/>
        </p:nvPicPr>
        <p:blipFill>
          <a:blip r:embed="rId3" cstate="email"/>
          <a:stretch>
            <a:fillRect/>
          </a:stretch>
        </p:blipFill>
        <p:spPr>
          <a:xfrm rot="5400000">
            <a:off x="2805748" y="-2609101"/>
            <a:ext cx="6690040" cy="1208246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35296-16E5-4631-A432-7226B8570D9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3911D-9828-4060-9818-C23E7E875D3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字魂49号-逍遥行书" panose="00000500000000000000" pitchFamily="2" charset="-122"/>
          <a:ea typeface="字魂49号-逍遥行书"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8.xml"/><Relationship Id="rId7" Type="http://schemas.openxmlformats.org/officeDocument/2006/relationships/image" Target="../media/image10.png"/><Relationship Id="rId6" Type="http://schemas.openxmlformats.org/officeDocument/2006/relationships/image" Target="../media/image9.png"/><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microsoft.com/office/2007/relationships/hdphoto" Target="../media/image8.wdp"/><Relationship Id="rId2" Type="http://schemas.openxmlformats.org/officeDocument/2006/relationships/image" Target="../media/image7.png"/><Relationship Id="rId12" Type="http://schemas.openxmlformats.org/officeDocument/2006/relationships/notesSlide" Target="../notesSlides/notesSlide2.xml"/><Relationship Id="rId11" Type="http://schemas.openxmlformats.org/officeDocument/2006/relationships/slideLayout" Target="../slideLayouts/slideLayout8.xml"/><Relationship Id="rId10" Type="http://schemas.openxmlformats.org/officeDocument/2006/relationships/tags" Target="../tags/tag7.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9.xml"/><Relationship Id="rId2" Type="http://schemas.openxmlformats.org/officeDocument/2006/relationships/image" Target="../media/image11.png"/><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slideLayout" Target="../slideLayouts/slideLayout10.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0.xml"/><Relationship Id="rId1" Type="http://schemas.openxmlformats.org/officeDocument/2006/relationships/tags" Target="../tags/tag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tags" Target="../tags/tag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18.png"/><Relationship Id="rId1" Type="http://schemas.openxmlformats.org/officeDocument/2006/relationships/tags" Target="../tags/tag4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email"/>
          <a:stretch>
            <a:fillRect/>
          </a:stretch>
        </p:blipFill>
        <p:spPr>
          <a:xfrm rot="5400000">
            <a:off x="2657313" y="-2676686"/>
            <a:ext cx="6877375" cy="12192002"/>
          </a:xfrm>
          <a:prstGeom prst="rect">
            <a:avLst/>
          </a:prstGeom>
        </p:spPr>
      </p:pic>
      <p:pic>
        <p:nvPicPr>
          <p:cNvPr id="5" name="图片 4"/>
          <p:cNvPicPr>
            <a:picLocks noChangeAspect="1"/>
          </p:cNvPicPr>
          <p:nvPr/>
        </p:nvPicPr>
        <p:blipFill>
          <a:blip r:embed="rId2" cstate="email"/>
          <a:stretch>
            <a:fillRect/>
          </a:stretch>
        </p:blipFill>
        <p:spPr>
          <a:xfrm rot="5400000">
            <a:off x="2817078" y="-2659888"/>
            <a:ext cx="6696217" cy="12158405"/>
          </a:xfrm>
          <a:prstGeom prst="rect">
            <a:avLst/>
          </a:prstGeom>
        </p:spPr>
      </p:pic>
      <p:grpSp>
        <p:nvGrpSpPr>
          <p:cNvPr id="8" name="组 7"/>
          <p:cNvGrpSpPr/>
          <p:nvPr/>
        </p:nvGrpSpPr>
        <p:grpSpPr>
          <a:xfrm>
            <a:off x="1024255" y="1355725"/>
            <a:ext cx="9771523" cy="3255010"/>
            <a:chOff x="2102863" y="1171767"/>
            <a:chExt cx="5889106" cy="2991575"/>
          </a:xfrm>
        </p:grpSpPr>
        <p:grpSp>
          <p:nvGrpSpPr>
            <p:cNvPr id="9" name="组 4"/>
            <p:cNvGrpSpPr/>
            <p:nvPr/>
          </p:nvGrpSpPr>
          <p:grpSpPr>
            <a:xfrm>
              <a:off x="2102863" y="1171767"/>
              <a:ext cx="5889106" cy="2991575"/>
              <a:chOff x="2267754" y="1036856"/>
              <a:chExt cx="5889106" cy="2991575"/>
            </a:xfrm>
          </p:grpSpPr>
          <p:sp>
            <p:nvSpPr>
              <p:cNvPr id="11" name="文本框 1"/>
              <p:cNvSpPr txBox="1"/>
              <p:nvPr/>
            </p:nvSpPr>
            <p:spPr>
              <a:xfrm>
                <a:off x="3518133" y="1911652"/>
                <a:ext cx="4638727" cy="1101852"/>
              </a:xfrm>
              <a:prstGeom prst="rect">
                <a:avLst/>
              </a:prstGeom>
              <a:noFill/>
            </p:spPr>
            <p:txBody>
              <a:bodyPr vert="horz" wrap="square" rtlCol="0">
                <a:spAutoFit/>
                <a:scene3d>
                  <a:camera prst="orthographicFront"/>
                  <a:lightRig rig="threePt" dir="t"/>
                </a:scene3d>
              </a:bodyPr>
              <a:lstStyle/>
              <a:p>
                <a:pPr algn="l">
                  <a:buClrTx/>
                  <a:buSzTx/>
                  <a:buFontTx/>
                </a:pPr>
                <a:r>
                  <a:rPr kumimoji="1" lang="zh-CN" altLang="en-US" sz="7200" smtClean="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cs typeface="华文行楷" panose="02010800040101010101" charset="-122"/>
                  </a:rPr>
                  <a:t>广州二模评讲</a:t>
                </a:r>
                <a:endParaRPr kumimoji="1" lang="zh-CN" altLang="en-US" sz="7200" smtClean="0">
                  <a:solidFill>
                    <a:schemeClr val="tx1"/>
                  </a:solidFill>
                  <a:effectLst>
                    <a:outerShdw blurRad="38100" dist="19050" dir="2700000" algn="tl" rotWithShape="0">
                      <a:schemeClr val="dk1">
                        <a:alpha val="40000"/>
                      </a:schemeClr>
                    </a:outerShdw>
                  </a:effectLst>
                  <a:latin typeface="华文楷体" panose="02010600040101010101" charset="-122"/>
                  <a:ea typeface="华文楷体" panose="02010600040101010101" charset="-122"/>
                  <a:cs typeface="华文行楷" panose="02010800040101010101" charset="-122"/>
                </a:endParaRPr>
              </a:p>
            </p:txBody>
          </p:sp>
          <p:pic>
            <p:nvPicPr>
              <p:cNvPr id="12" name="图片 11"/>
              <p:cNvPicPr>
                <a:picLocks noChangeAspect="1"/>
              </p:cNvPicPr>
              <p:nvPr/>
            </p:nvPicPr>
            <p:blipFill>
              <a:blip r:embed="rId3" cstate="email"/>
              <a:stretch>
                <a:fillRect/>
              </a:stretch>
            </p:blipFill>
            <p:spPr>
              <a:xfrm>
                <a:off x="2267754" y="1036856"/>
                <a:ext cx="1995251" cy="1774767"/>
              </a:xfrm>
              <a:prstGeom prst="rect">
                <a:avLst/>
              </a:prstGeom>
            </p:spPr>
          </p:pic>
          <p:pic>
            <p:nvPicPr>
              <p:cNvPr id="13" name="图片 12"/>
              <p:cNvPicPr>
                <a:picLocks noChangeAspect="1"/>
              </p:cNvPicPr>
              <p:nvPr/>
            </p:nvPicPr>
            <p:blipFill>
              <a:blip r:embed="rId3" cstate="email"/>
              <a:stretch>
                <a:fillRect/>
              </a:stretch>
            </p:blipFill>
            <p:spPr>
              <a:xfrm rot="10800000">
                <a:off x="6032279" y="2232673"/>
                <a:ext cx="2018530" cy="1795758"/>
              </a:xfrm>
              <a:prstGeom prst="rect">
                <a:avLst/>
              </a:prstGeom>
            </p:spPr>
          </p:pic>
        </p:grpSp>
        <p:pic>
          <p:nvPicPr>
            <p:cNvPr id="10" name="图片 9"/>
            <p:cNvPicPr>
              <a:picLocks noChangeAspect="1"/>
            </p:cNvPicPr>
            <p:nvPr/>
          </p:nvPicPr>
          <p:blipFill>
            <a:blip r:embed="rId4" cstate="email">
              <a:extLst>
                <a:ext uri="{BEBA8EAE-BF5A-486C-A8C5-ECC9F3942E4B}">
                  <a14:imgProps xmlns:a14="http://schemas.microsoft.com/office/drawing/2010/main">
                    <a14:imgLayer r:embed="rId5">
                      <a14:imgEffect>
                        <a14:saturation sat="33000"/>
                      </a14:imgEffect>
                    </a14:imgLayer>
                  </a14:imgProps>
                </a:ext>
              </a:extLst>
            </a:blip>
            <a:stretch>
              <a:fillRect/>
            </a:stretch>
          </p:blipFill>
          <p:spPr>
            <a:xfrm>
              <a:off x="7608176" y="2367251"/>
              <a:ext cx="383707" cy="743199"/>
            </a:xfrm>
            <a:prstGeom prst="rect">
              <a:avLst/>
            </a:prstGeom>
          </p:spPr>
        </p:pic>
      </p:grpSp>
      <p:pic>
        <p:nvPicPr>
          <p:cNvPr id="17" name="图片 16"/>
          <p:cNvPicPr>
            <a:picLocks noChangeAspect="1"/>
          </p:cNvPicPr>
          <p:nvPr/>
        </p:nvPicPr>
        <p:blipFill>
          <a:blip r:embed="rId6" cstate="email"/>
          <a:stretch>
            <a:fillRect/>
          </a:stretch>
        </p:blipFill>
        <p:spPr>
          <a:xfrm>
            <a:off x="8586788" y="624674"/>
            <a:ext cx="3367790" cy="2076094"/>
          </a:xfrm>
          <a:prstGeom prst="rect">
            <a:avLst/>
          </a:prstGeom>
        </p:spPr>
      </p:pic>
      <p:pic>
        <p:nvPicPr>
          <p:cNvPr id="18" name="图片 17"/>
          <p:cNvPicPr>
            <a:picLocks noChangeAspect="1"/>
          </p:cNvPicPr>
          <p:nvPr/>
        </p:nvPicPr>
        <p:blipFill>
          <a:blip r:embed="rId7">
            <a:alphaModFix amt="70000"/>
          </a:blip>
          <a:stretch>
            <a:fillRect/>
          </a:stretch>
        </p:blipFill>
        <p:spPr>
          <a:xfrm>
            <a:off x="4210685" y="3506470"/>
            <a:ext cx="7686675" cy="4701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1" name="文本框 100"/>
          <p:cNvSpPr txBox="1"/>
          <p:nvPr/>
        </p:nvSpPr>
        <p:spPr>
          <a:xfrm>
            <a:off x="339725" y="673100"/>
            <a:ext cx="11731625" cy="4878705"/>
          </a:xfrm>
          <a:prstGeom prst="rect">
            <a:avLst/>
          </a:prstGeom>
          <a:noFill/>
          <a:ln w="9525">
            <a:noFill/>
          </a:ln>
        </p:spPr>
        <p:txBody>
          <a:bodyPr>
            <a:noAutofit/>
          </a:bodyPr>
          <a:p>
            <a:pPr marL="174625" indent="-174625" fontAlgn="auto">
              <a:lnSpc>
                <a:spcPct val="120000"/>
              </a:lnSpc>
            </a:pPr>
            <a:r>
              <a:rPr lang="zh-CN" sz="3600" b="1" u="sng">
                <a:solidFill>
                  <a:srgbClr val="FF0000"/>
                </a:solidFill>
                <a:effectLst>
                  <a:outerShdw blurRad="38100" dist="19050" dir="2700000" algn="tl" rotWithShape="0">
                    <a:schemeClr val="dk1">
                      <a:alpha val="40000"/>
                    </a:schemeClr>
                  </a:outerShdw>
                </a:effectLst>
                <a:ea typeface="宋体" panose="02010600030101010101" pitchFamily="2" charset="-122"/>
              </a:rPr>
              <a:t>“3联”</a:t>
            </a:r>
            <a:endParaRPr lang="zh-CN" sz="3600" b="1" u="sng">
              <a:solidFill>
                <a:srgbClr val="FF0000"/>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20000"/>
              </a:lnSpc>
            </a:pP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第一“联”:联系词语</a:t>
            </a:r>
            <a:r>
              <a:rPr lang="zh-CN" sz="2800" b="1">
                <a:solidFill>
                  <a:srgbClr val="FF0000"/>
                </a:solidFill>
                <a:effectLst>
                  <a:outerShdw blurRad="38100" dist="19050" dir="2700000" algn="tl" rotWithShape="0">
                    <a:schemeClr val="dk1">
                      <a:alpha val="40000"/>
                    </a:schemeClr>
                  </a:outerShdw>
                </a:effectLst>
                <a:ea typeface="宋体" panose="02010600030101010101" pitchFamily="2" charset="-122"/>
              </a:rPr>
              <a:t>所在的句子的内容及前后句</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，理解词语的</a:t>
            </a:r>
            <a:r>
              <a:rPr lang="zh-CN" sz="2800" b="1">
                <a:solidFill>
                  <a:srgbClr val="FF0000"/>
                </a:solidFill>
                <a:effectLst>
                  <a:outerShdw blurRad="38100" dist="19050" dir="2700000" algn="tl" rotWithShape="0">
                    <a:schemeClr val="dk1">
                      <a:alpha val="40000"/>
                    </a:schemeClr>
                  </a:outerShdw>
                </a:effectLst>
                <a:ea typeface="宋体" panose="02010600030101010101" pitchFamily="2" charset="-122"/>
              </a:rPr>
              <a:t>表层含义</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20000"/>
              </a:lnSpc>
            </a:pP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第二“联”:联系</a:t>
            </a:r>
            <a:r>
              <a:rPr lang="zh-CN" sz="2800" b="1">
                <a:solidFill>
                  <a:srgbClr val="FF0000"/>
                </a:solidFill>
                <a:effectLst>
                  <a:outerShdw blurRad="38100" dist="19050" dir="2700000" algn="tl" rotWithShape="0">
                    <a:schemeClr val="dk1">
                      <a:alpha val="40000"/>
                    </a:schemeClr>
                  </a:outerShdw>
                </a:effectLst>
                <a:ea typeface="宋体" panose="02010600030101010101" pitchFamily="2" charset="-122"/>
              </a:rPr>
              <a:t>文章的主题或作者的情感态度</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揣摩词语的</a:t>
            </a:r>
            <a:r>
              <a:rPr lang="zh-CN" sz="2800" b="1">
                <a:solidFill>
                  <a:srgbClr val="FF0000"/>
                </a:solidFill>
                <a:effectLst>
                  <a:outerShdw blurRad="38100" dist="19050" dir="2700000" algn="tl" rotWithShape="0">
                    <a:schemeClr val="dk1">
                      <a:alpha val="40000"/>
                    </a:schemeClr>
                  </a:outerShdw>
                </a:effectLst>
                <a:ea typeface="宋体" panose="02010600030101010101" pitchFamily="2" charset="-122"/>
              </a:rPr>
              <a:t>深层含义</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20000"/>
              </a:lnSpc>
            </a:pP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第三“联”:联系</a:t>
            </a:r>
            <a:r>
              <a:rPr lang="zh-CN" sz="2800" b="1">
                <a:solidFill>
                  <a:srgbClr val="FF0000"/>
                </a:solidFill>
                <a:effectLst>
                  <a:outerShdw blurRad="38100" dist="19050" dir="2700000" algn="tl" rotWithShape="0">
                    <a:schemeClr val="dk1">
                      <a:alpha val="40000"/>
                    </a:schemeClr>
                  </a:outerShdw>
                </a:effectLst>
                <a:ea typeface="宋体" panose="02010600030101010101" pitchFamily="2" charset="-122"/>
              </a:rPr>
              <a:t>作者写作时的写作意图和社会背景</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理解</a:t>
            </a:r>
            <a:r>
              <a:rPr lang="zh-CN" sz="2800" b="1">
                <a:solidFill>
                  <a:srgbClr val="FF0000"/>
                </a:solidFill>
                <a:effectLst>
                  <a:outerShdw blurRad="38100" dist="19050" dir="2700000" algn="tl" rotWithShape="0">
                    <a:schemeClr val="dk1">
                      <a:alpha val="40000"/>
                    </a:schemeClr>
                  </a:outerShdw>
                </a:effectLst>
                <a:ea typeface="宋体" panose="02010600030101010101" pitchFamily="2" charset="-122"/>
              </a:rPr>
              <a:t>词语的含义</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20000"/>
              </a:lnSpc>
            </a:pPr>
            <a:r>
              <a:rPr lang="zh-CN" sz="3600" b="1" u="sng">
                <a:solidFill>
                  <a:srgbClr val="FF0000"/>
                </a:solidFill>
                <a:effectLst>
                  <a:outerShdw blurRad="38100" dist="19050" dir="2700000" algn="tl" rotWithShape="0">
                    <a:schemeClr val="dk1">
                      <a:alpha val="40000"/>
                    </a:schemeClr>
                  </a:outerShdw>
                </a:effectLst>
                <a:ea typeface="宋体" panose="02010600030101010101" pitchFamily="2" charset="-122"/>
              </a:rPr>
              <a:t>“1依”</a:t>
            </a:r>
            <a:endParaRPr lang="zh-CN" sz="3200" b="0">
              <a:ea typeface="宋体" panose="02010600030101010101" pitchFamily="2" charset="-122"/>
            </a:endParaRPr>
          </a:p>
          <a:p>
            <a:pPr marL="174625" indent="-174625" fontAlgn="auto">
              <a:lnSpc>
                <a:spcPct val="120000"/>
              </a:lnSpc>
            </a:pPr>
            <a:r>
              <a:rPr lang="zh-CN" sz="28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依托手法挖掘</a:t>
            </a:r>
            <a:r>
              <a:rPr lang="zh-CN" sz="2800" b="1">
                <a:effectLst>
                  <a:outerShdw blurRad="38100" dist="19050" dir="2700000" algn="tl" rotWithShape="0">
                    <a:schemeClr val="dk1">
                      <a:alpha val="40000"/>
                    </a:schemeClr>
                  </a:outerShdw>
                </a:effectLst>
                <a:ea typeface="宋体" panose="02010600030101010101" pitchFamily="2" charset="-122"/>
              </a:rPr>
              <a:t>:为了突出表达效果，使语言生动形象，散文写作系往往使用一些修辞、描写手法。因此可以依托修描写手法按掘其背后作者要表达什么意思，要表达什么效果。若没有，则不定这一点。</a:t>
            </a:r>
            <a:endParaRPr lang="zh-CN" sz="2800" b="1">
              <a:effectLst>
                <a:outerShdw blurRad="38100" dist="19050" dir="2700000" algn="tl" rotWithShape="0">
                  <a:schemeClr val="dk1">
                    <a:alpha val="40000"/>
                  </a:schemeClr>
                </a:outerShdw>
              </a:effectLst>
              <a:ea typeface="宋体" panose="02010600030101010101" pitchFamily="2" charset="-122"/>
            </a:endParaRPr>
          </a:p>
          <a:p>
            <a:endParaRPr lang="zh-CN" altLang="en-US" sz="3200" b="0">
              <a:ea typeface="宋体" panose="02010600030101010101" pitchFamily="2" charset="-122"/>
            </a:endParaRPr>
          </a:p>
        </p:txBody>
      </p:sp>
      <p:sp>
        <p:nvSpPr>
          <p:cNvPr id="7" name="文本框 6"/>
          <p:cNvSpPr txBox="1"/>
          <p:nvPr>
            <p:custDataLst>
              <p:tags r:id="rId1"/>
            </p:custDataLst>
          </p:nvPr>
        </p:nvSpPr>
        <p:spPr>
          <a:xfrm>
            <a:off x="183515" y="88900"/>
            <a:ext cx="1848485" cy="583565"/>
          </a:xfrm>
          <a:prstGeom prst="rect">
            <a:avLst/>
          </a:prstGeom>
          <a:noFill/>
        </p:spPr>
        <p:txBody>
          <a:bodyPr wrap="square" rtlCol="0" anchor="t">
            <a:spAutoFit/>
            <a:scene3d>
              <a:camera prst="orthographicFront"/>
              <a:lightRig rig="threePt" dir="t"/>
            </a:scene3d>
          </a:bodyPr>
          <a:p>
            <a:pPr indent="0"/>
            <a:r>
              <a:rPr lang="zh-CN" sz="3200">
                <a:ln w="22225">
                  <a:solidFill>
                    <a:schemeClr val="accent2"/>
                  </a:solidFill>
                  <a:prstDash val="solid"/>
                </a:ln>
                <a:solidFill>
                  <a:schemeClr val="accent2">
                    <a:lumMod val="40000"/>
                    <a:lumOff val="60000"/>
                  </a:schemeClr>
                </a:solidFill>
                <a:effectLst/>
                <a:highlight>
                  <a:srgbClr val="FFFF00"/>
                </a:highlight>
                <a:ea typeface="宋体" panose="02010600030101010101" pitchFamily="2" charset="-122"/>
                <a:sym typeface="+mn-ea"/>
              </a:rPr>
              <a:t>题型分析</a:t>
            </a:r>
            <a:endParaRPr lang="zh-CN" altLang="en-US" sz="3200">
              <a:ln w="22225">
                <a:solidFill>
                  <a:schemeClr val="accent2"/>
                </a:solidFill>
                <a:prstDash val="solid"/>
              </a:ln>
              <a:solidFill>
                <a:schemeClr val="accent2">
                  <a:lumMod val="40000"/>
                  <a:lumOff val="60000"/>
                </a:schemeClr>
              </a:solidFill>
              <a:effectLst/>
              <a:highlight>
                <a:srgbClr val="FFFF00"/>
              </a:highlight>
              <a:ea typeface="宋体" panose="02010600030101010101" pitchFamily="2" charset="-122"/>
              <a:sym typeface="+mn-ea"/>
            </a:endParaRPr>
          </a:p>
        </p:txBody>
      </p:sp>
      <p:sp>
        <p:nvSpPr>
          <p:cNvPr id="8" name="文本框 7"/>
          <p:cNvSpPr txBox="1"/>
          <p:nvPr/>
        </p:nvSpPr>
        <p:spPr>
          <a:xfrm>
            <a:off x="3147060" y="201930"/>
            <a:ext cx="7477760" cy="1198880"/>
          </a:xfrm>
          <a:prstGeom prst="rect">
            <a:avLst/>
          </a:prstGeom>
          <a:noFill/>
        </p:spPr>
        <p:txBody>
          <a:bodyPr wrap="square" rtlCol="0">
            <a:spAutoFit/>
          </a:bodyPr>
          <a:p>
            <a:r>
              <a:rPr lang="zh-CN" sz="3600" b="1" u="sng">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“3联1依”法解答词语含义解题</a:t>
            </a:r>
            <a:endParaRPr lang="zh-CN" sz="3600">
              <a:solidFill>
                <a:srgbClr val="FF0000"/>
              </a:solidFill>
              <a:ea typeface="宋体" panose="02010600030101010101" pitchFamily="2" charset="-122"/>
              <a:sym typeface="+mn-ea"/>
            </a:endParaRPr>
          </a:p>
          <a:p>
            <a:endParaRPr lang="zh-CN" sz="3600">
              <a:solidFill>
                <a:srgbClr val="FF0000"/>
              </a:solidFill>
              <a:ea typeface="宋体" panose="02010600030101010101" pitchFamily="2" charset="-122"/>
              <a:sym typeface="+mn-ea"/>
            </a:endParaRPr>
          </a:p>
        </p:txBody>
      </p:sp>
      <p:sp>
        <p:nvSpPr>
          <p:cNvPr id="9" name="文本框 8"/>
          <p:cNvSpPr txBox="1"/>
          <p:nvPr/>
        </p:nvSpPr>
        <p:spPr>
          <a:xfrm>
            <a:off x="892175" y="5375910"/>
            <a:ext cx="10626090" cy="1076325"/>
          </a:xfrm>
          <a:prstGeom prst="rect">
            <a:avLst/>
          </a:prstGeom>
          <a:noFill/>
          <a:ln w="41275">
            <a:solidFill>
              <a:schemeClr val="accent1"/>
            </a:solidFill>
          </a:ln>
        </p:spPr>
        <p:txBody>
          <a:bodyPr wrap="square" rtlCol="0" anchor="t">
            <a:spAutoFit/>
          </a:bodyPr>
          <a:p>
            <a:r>
              <a:rPr lang="zh-CN" sz="3200">
                <a:ea typeface="宋体" panose="02010600030101010101" pitchFamily="2" charset="-122"/>
                <a:sym typeface="+mn-ea"/>
              </a:rPr>
              <a:t>这类题型传统的考法是以文学类文本主观题形式考查较多，广二模放在实用类文本考查，此为创新考法。</a:t>
            </a:r>
            <a:endParaRPr lang="zh-CN" altLang="en-US" sz="3200">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
                                            <p:txEl>
                                              <p:pRg st="0" end="0"/>
                                            </p:txEl>
                                          </p:spTgt>
                                        </p:tgtEl>
                                        <p:attrNameLst>
                                          <p:attrName>style.visibility</p:attrName>
                                        </p:attrNameLst>
                                      </p:cBhvr>
                                      <p:to>
                                        <p:strVal val="visible"/>
                                      </p:to>
                                    </p:set>
                                    <p:anim calcmode="lin" valueType="num">
                                      <p:cBhvr additive="base">
                                        <p:cTn id="13" dur="500" fill="hold"/>
                                        <p:tgtEl>
                                          <p:spTgt spid="10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1">
                                            <p:txEl>
                                              <p:pRg st="1" end="1"/>
                                            </p:txEl>
                                          </p:spTgt>
                                        </p:tgtEl>
                                        <p:attrNameLst>
                                          <p:attrName>style.visibility</p:attrName>
                                        </p:attrNameLst>
                                      </p:cBhvr>
                                      <p:to>
                                        <p:strVal val="visible"/>
                                      </p:to>
                                    </p:set>
                                    <p:anim calcmode="lin" valueType="num">
                                      <p:cBhvr additive="base">
                                        <p:cTn id="17" dur="500" fill="hold"/>
                                        <p:tgtEl>
                                          <p:spTgt spid="10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1">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1">
                                            <p:txEl>
                                              <p:pRg st="2" end="2"/>
                                            </p:txEl>
                                          </p:spTgt>
                                        </p:tgtEl>
                                        <p:attrNameLst>
                                          <p:attrName>style.visibility</p:attrName>
                                        </p:attrNameLst>
                                      </p:cBhvr>
                                      <p:to>
                                        <p:strVal val="visible"/>
                                      </p:to>
                                    </p:set>
                                    <p:anim calcmode="lin" valueType="num">
                                      <p:cBhvr additive="base">
                                        <p:cTn id="21" dur="500" fill="hold"/>
                                        <p:tgtEl>
                                          <p:spTgt spid="10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1">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1">
                                            <p:txEl>
                                              <p:pRg st="3" end="3"/>
                                            </p:txEl>
                                          </p:spTgt>
                                        </p:tgtEl>
                                        <p:attrNameLst>
                                          <p:attrName>style.visibility</p:attrName>
                                        </p:attrNameLst>
                                      </p:cBhvr>
                                      <p:to>
                                        <p:strVal val="visible"/>
                                      </p:to>
                                    </p:set>
                                    <p:anim calcmode="lin" valueType="num">
                                      <p:cBhvr additive="base">
                                        <p:cTn id="25" dur="500" fill="hold"/>
                                        <p:tgtEl>
                                          <p:spTgt spid="10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1">
                                            <p:txEl>
                                              <p:pRg st="4" end="4"/>
                                            </p:txEl>
                                          </p:spTgt>
                                        </p:tgtEl>
                                        <p:attrNameLst>
                                          <p:attrName>style.visibility</p:attrName>
                                        </p:attrNameLst>
                                      </p:cBhvr>
                                      <p:to>
                                        <p:strVal val="visible"/>
                                      </p:to>
                                    </p:set>
                                    <p:anim calcmode="lin" valueType="num">
                                      <p:cBhvr additive="base">
                                        <p:cTn id="31" dur="500" fill="hold"/>
                                        <p:tgtEl>
                                          <p:spTgt spid="10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101" name="文本框 100"/>
          <p:cNvSpPr txBox="1"/>
          <p:nvPr/>
        </p:nvSpPr>
        <p:spPr>
          <a:xfrm>
            <a:off x="508000" y="262890"/>
            <a:ext cx="11275060" cy="1407160"/>
          </a:xfrm>
          <a:prstGeom prst="rect">
            <a:avLst/>
          </a:prstGeom>
          <a:noFill/>
          <a:ln w="9525">
            <a:noFill/>
          </a:ln>
        </p:spPr>
        <p:txBody>
          <a:bodyPr>
            <a:noAutofit/>
          </a:bodyPr>
          <a:p>
            <a:pPr indent="0"/>
            <a:r>
              <a:rPr lang="en-US" sz="3200" b="0">
                <a:latin typeface="Times New Roman" panose="02020603050405020304" charset="0"/>
                <a:ea typeface="宋体" panose="02010600030101010101" pitchFamily="2" charset="-122"/>
              </a:rPr>
              <a:t>2</a:t>
            </a:r>
            <a:r>
              <a:rPr lang="zh-CN" sz="3200" b="0">
                <a:ea typeface="宋体" panose="02010600030101010101" pitchFamily="2" charset="-122"/>
              </a:rPr>
              <a:t>.根据材料中对种子库工作流程的介绍,下列填入方框中的内容不恰当的一项是（</a:t>
            </a:r>
            <a:r>
              <a:rPr lang="en-US" sz="3200" b="0">
                <a:latin typeface="Times New Roman" panose="02020603050405020304" charset="0"/>
                <a:ea typeface="宋体" panose="02010600030101010101" pitchFamily="2" charset="-122"/>
              </a:rPr>
              <a:t>3</a:t>
            </a:r>
            <a:r>
              <a:rPr lang="zh-CN" sz="3200" b="0">
                <a:ea typeface="宋体" panose="02010600030101010101" pitchFamily="2" charset="-122"/>
              </a:rPr>
              <a:t>分）</a:t>
            </a:r>
            <a:endParaRPr lang="zh-CN" altLang="en-US" sz="3200" b="0">
              <a:ea typeface="宋体" panose="02010600030101010101" pitchFamily="2" charset="-122"/>
            </a:endParaRPr>
          </a:p>
        </p:txBody>
      </p:sp>
      <p:pic>
        <p:nvPicPr>
          <p:cNvPr id="4" name="图片 3"/>
          <p:cNvPicPr/>
          <p:nvPr/>
        </p:nvPicPr>
        <p:blipFill>
          <a:blip r:embed="rId1"/>
          <a:stretch>
            <a:fillRect/>
          </a:stretch>
        </p:blipFill>
        <p:spPr>
          <a:xfrm>
            <a:off x="621030" y="1330960"/>
            <a:ext cx="9754235" cy="2942590"/>
          </a:xfrm>
          <a:prstGeom prst="rect">
            <a:avLst/>
          </a:prstGeom>
          <a:noFill/>
          <a:ln w="9525">
            <a:noFill/>
          </a:ln>
        </p:spPr>
      </p:pic>
      <p:sp>
        <p:nvSpPr>
          <p:cNvPr id="102" name="文本框 101"/>
          <p:cNvSpPr txBox="1"/>
          <p:nvPr/>
        </p:nvSpPr>
        <p:spPr>
          <a:xfrm>
            <a:off x="1398270" y="4362450"/>
            <a:ext cx="9667875" cy="1372870"/>
          </a:xfrm>
          <a:prstGeom prst="rect">
            <a:avLst/>
          </a:prstGeom>
          <a:noFill/>
          <a:ln w="9525">
            <a:noFill/>
          </a:ln>
        </p:spPr>
        <p:txBody>
          <a:bodyPr wrap="square">
            <a:noAutofit/>
          </a:bodyPr>
          <a:p>
            <a:pPr indent="0" algn="l" fontAlgn="auto"/>
            <a:r>
              <a:rPr lang="en-US" sz="2800" b="0">
                <a:latin typeface="Times New Roman" panose="02020603050405020304" charset="0"/>
                <a:ea typeface="宋体" panose="02010600030101010101" pitchFamily="2" charset="-122"/>
              </a:rPr>
              <a:t>A</a:t>
            </a:r>
            <a:r>
              <a:rPr lang="zh-CN" sz="2800" b="0">
                <a:ea typeface="宋体" panose="02010600030101010101" pitchFamily="2" charset="-122"/>
              </a:rPr>
              <a:t>.健康饱满,或有助于改良作物的基因</a:t>
            </a:r>
            <a:r>
              <a:rPr lang="en-US" sz="2800" b="0">
                <a:latin typeface="Times New Roman" panose="02020603050405020304" charset="0"/>
                <a:ea typeface="宋体" panose="02010600030101010101" pitchFamily="2" charset="-122"/>
              </a:rPr>
              <a:t>B</a:t>
            </a:r>
            <a:r>
              <a:rPr lang="zh-CN" sz="2800" b="0">
                <a:ea typeface="宋体" panose="02010600030101010101" pitchFamily="2" charset="-122"/>
              </a:rPr>
              <a:t>.种子在不具备萌发条件时会选择休眠</a:t>
            </a:r>
            <a:r>
              <a:rPr lang="en-US" sz="2800" b="0">
                <a:latin typeface="Times New Roman" panose="02020603050405020304" charset="0"/>
                <a:ea typeface="宋体" panose="02010600030101010101" pitchFamily="2" charset="-122"/>
              </a:rPr>
              <a:t>C</a:t>
            </a:r>
            <a:r>
              <a:rPr lang="en-US" sz="2800" b="0">
                <a:latin typeface="宋体" panose="02010600030101010101" pitchFamily="2" charset="-122"/>
                <a:ea typeface="宋体" panose="02010600030101010101" pitchFamily="2" charset="-122"/>
              </a:rPr>
              <a:t>.</a:t>
            </a:r>
            <a:r>
              <a:rPr lang="zh-CN" sz="2800" b="0">
                <a:ea typeface="宋体" panose="02010600030101010101" pitchFamily="2" charset="-122"/>
              </a:rPr>
              <a:t>在安全范围内,创造干燥低温的储藏环境</a:t>
            </a:r>
            <a:r>
              <a:rPr lang="en-US" sz="2800" b="0">
                <a:latin typeface="Times New Roman" panose="02020603050405020304" charset="0"/>
                <a:ea typeface="宋体" panose="02010600030101010101" pitchFamily="2" charset="-122"/>
              </a:rPr>
              <a:t>D</a:t>
            </a:r>
            <a:r>
              <a:rPr lang="zh-CN" sz="2800" b="0">
                <a:ea typeface="宋体" panose="02010600030101010101" pitchFamily="2" charset="-122"/>
              </a:rPr>
              <a:t>.打破种子休眠条件,提供适宜的环境温度</a:t>
            </a:r>
            <a:endParaRPr lang="zh-CN" altLang="en-US" sz="2800" b="0">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330960"/>
            <a:ext cx="10515600" cy="4351338"/>
          </a:xfrm>
        </p:spPr>
        <p:txBody>
          <a:bodyPr/>
          <a:p>
            <a:endParaRPr lang="zh-CN" altLang="en-US"/>
          </a:p>
        </p:txBody>
      </p:sp>
      <p:sp>
        <p:nvSpPr>
          <p:cNvPr id="101" name="文本框 100"/>
          <p:cNvSpPr txBox="1"/>
          <p:nvPr/>
        </p:nvSpPr>
        <p:spPr>
          <a:xfrm>
            <a:off x="508000" y="262890"/>
            <a:ext cx="11275060" cy="1407160"/>
          </a:xfrm>
          <a:prstGeom prst="rect">
            <a:avLst/>
          </a:prstGeom>
          <a:noFill/>
          <a:ln w="9525">
            <a:noFill/>
          </a:ln>
        </p:spPr>
        <p:txBody>
          <a:bodyPr>
            <a:noAutofit/>
          </a:bodyPr>
          <a:p>
            <a:pPr indent="0"/>
            <a:r>
              <a:rPr lang="en-US" sz="3200" b="0">
                <a:latin typeface="Times New Roman" panose="02020603050405020304" charset="0"/>
                <a:ea typeface="宋体" panose="02010600030101010101" pitchFamily="2" charset="-122"/>
              </a:rPr>
              <a:t>2</a:t>
            </a:r>
            <a:r>
              <a:rPr lang="zh-CN" sz="3200" b="0">
                <a:ea typeface="宋体" panose="02010600030101010101" pitchFamily="2" charset="-122"/>
              </a:rPr>
              <a:t>.根据材料中对种子库工作流程的介绍,下列填入方框中的内容不恰当的一项是（</a:t>
            </a:r>
            <a:r>
              <a:rPr lang="en-US" sz="3200" b="0">
                <a:latin typeface="Times New Roman" panose="02020603050405020304" charset="0"/>
                <a:ea typeface="宋体" panose="02010600030101010101" pitchFamily="2" charset="-122"/>
              </a:rPr>
              <a:t>3</a:t>
            </a:r>
            <a:r>
              <a:rPr lang="zh-CN" sz="3200" b="0">
                <a:ea typeface="宋体" panose="02010600030101010101" pitchFamily="2" charset="-122"/>
              </a:rPr>
              <a:t>分）</a:t>
            </a:r>
            <a:endParaRPr lang="zh-CN" altLang="en-US" sz="3200" b="0">
              <a:ea typeface="宋体" panose="02010600030101010101" pitchFamily="2" charset="-122"/>
            </a:endParaRPr>
          </a:p>
        </p:txBody>
      </p:sp>
      <p:pic>
        <p:nvPicPr>
          <p:cNvPr id="4" name="图片 3"/>
          <p:cNvPicPr/>
          <p:nvPr/>
        </p:nvPicPr>
        <p:blipFill>
          <a:blip r:embed="rId1"/>
          <a:stretch>
            <a:fillRect/>
          </a:stretch>
        </p:blipFill>
        <p:spPr>
          <a:xfrm>
            <a:off x="621030" y="1330960"/>
            <a:ext cx="11161395" cy="4989195"/>
          </a:xfrm>
          <a:prstGeom prst="rect">
            <a:avLst/>
          </a:prstGeom>
          <a:noFill/>
          <a:ln w="9525">
            <a:noFill/>
          </a:ln>
        </p:spPr>
      </p:pic>
      <p:sp>
        <p:nvSpPr>
          <p:cNvPr id="2" name="文本框 1"/>
          <p:cNvSpPr txBox="1"/>
          <p:nvPr>
            <p:custDataLst>
              <p:tags r:id="rId2"/>
            </p:custDataLst>
          </p:nvPr>
        </p:nvSpPr>
        <p:spPr>
          <a:xfrm>
            <a:off x="4975860" y="1487805"/>
            <a:ext cx="6806565" cy="372110"/>
          </a:xfrm>
          <a:prstGeom prst="rect">
            <a:avLst/>
          </a:prstGeom>
          <a:noFill/>
          <a:ln w="9525">
            <a:noFill/>
          </a:ln>
        </p:spPr>
        <p:txBody>
          <a:bodyPr wrap="square">
            <a:noAutofit/>
            <a:scene3d>
              <a:camera prst="orthographicFront"/>
              <a:lightRig rig="threePt" dir="t"/>
            </a:scene3d>
          </a:bodyPr>
          <a:p>
            <a:pPr indent="0" fontAlgn="auto"/>
            <a:r>
              <a:rPr lang="en-US" sz="2800" b="0">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rPr>
              <a:t>A</a:t>
            </a:r>
            <a:r>
              <a:rPr lang="zh-CN" sz="2800" b="0">
                <a:ln w="22225">
                  <a:solidFill>
                    <a:schemeClr val="accent2"/>
                  </a:solidFill>
                  <a:prstDash val="solid"/>
                </a:ln>
                <a:solidFill>
                  <a:schemeClr val="accent2">
                    <a:lumMod val="40000"/>
                    <a:lumOff val="60000"/>
                  </a:schemeClr>
                </a:solidFill>
                <a:ea typeface="宋体" panose="02010600030101010101" pitchFamily="2" charset="-122"/>
              </a:rPr>
              <a:t>.健康饱满,或有助于改良作物的基因</a:t>
            </a:r>
            <a:endParaRPr lang="en-US" sz="2800" b="0">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endParaRPr>
          </a:p>
          <a:p>
            <a:endParaRPr lang="en-US" altLang="en-US" sz="2800" b="0">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endParaRPr>
          </a:p>
        </p:txBody>
      </p:sp>
      <p:sp>
        <p:nvSpPr>
          <p:cNvPr id="5" name="文本框 4"/>
          <p:cNvSpPr txBox="1"/>
          <p:nvPr>
            <p:custDataLst>
              <p:tags r:id="rId3"/>
            </p:custDataLst>
          </p:nvPr>
        </p:nvSpPr>
        <p:spPr>
          <a:xfrm>
            <a:off x="5113655" y="3179445"/>
            <a:ext cx="6240145" cy="498475"/>
          </a:xfrm>
          <a:prstGeom prst="rect">
            <a:avLst/>
          </a:prstGeom>
          <a:noFill/>
          <a:ln w="9525">
            <a:noFill/>
          </a:ln>
        </p:spPr>
        <p:txBody>
          <a:bodyPr wrap="square">
            <a:noAutofit/>
            <a:scene3d>
              <a:camera prst="orthographicFront"/>
              <a:lightRig rig="threePt" dir="t"/>
            </a:scene3d>
          </a:bodyPr>
          <a:p>
            <a:pPr indent="0" fontAlgn="auto"/>
            <a:r>
              <a:rPr lang="en-US" sz="2800" b="0">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rPr>
              <a:t>B</a:t>
            </a:r>
            <a:r>
              <a:rPr lang="zh-CN" sz="2800" b="0">
                <a:ln w="22225">
                  <a:solidFill>
                    <a:schemeClr val="accent2"/>
                  </a:solidFill>
                  <a:prstDash val="solid"/>
                </a:ln>
                <a:solidFill>
                  <a:schemeClr val="accent2">
                    <a:lumMod val="40000"/>
                    <a:lumOff val="60000"/>
                  </a:schemeClr>
                </a:solidFill>
                <a:ea typeface="宋体" panose="02010600030101010101" pitchFamily="2" charset="-122"/>
              </a:rPr>
              <a:t>.种子在不具备萌发条件时会选择休眠</a:t>
            </a:r>
            <a:endParaRPr lang="en-US" sz="2800" b="0">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endParaRPr>
          </a:p>
          <a:p>
            <a:endParaRPr lang="en-US" altLang="en-US" sz="2800" b="0">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endParaRPr>
          </a:p>
        </p:txBody>
      </p:sp>
      <p:sp>
        <p:nvSpPr>
          <p:cNvPr id="6" name="文本框 5"/>
          <p:cNvSpPr txBox="1"/>
          <p:nvPr>
            <p:custDataLst>
              <p:tags r:id="rId4"/>
            </p:custDataLst>
          </p:nvPr>
        </p:nvSpPr>
        <p:spPr>
          <a:xfrm>
            <a:off x="5062855" y="4094480"/>
            <a:ext cx="6845935" cy="427990"/>
          </a:xfrm>
          <a:prstGeom prst="rect">
            <a:avLst/>
          </a:prstGeom>
          <a:noFill/>
          <a:ln w="9525">
            <a:noFill/>
          </a:ln>
        </p:spPr>
        <p:txBody>
          <a:bodyPr wrap="square">
            <a:noAutofit/>
            <a:scene3d>
              <a:camera prst="orthographicFront"/>
              <a:lightRig rig="threePt" dir="t"/>
            </a:scene3d>
          </a:bodyPr>
          <a:p>
            <a:pPr indent="0" fontAlgn="auto"/>
            <a:r>
              <a:rPr lang="en-US" sz="2800" b="1">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rPr>
              <a:t>C</a:t>
            </a:r>
            <a:r>
              <a:rPr lang="en-US" sz="2800" b="1">
                <a:ln w="22225">
                  <a:solidFill>
                    <a:schemeClr val="accent2"/>
                  </a:solidFill>
                  <a:prstDash val="solid"/>
                </a:ln>
                <a:solidFill>
                  <a:schemeClr val="accent2">
                    <a:lumMod val="40000"/>
                    <a:lumOff val="60000"/>
                  </a:schemeClr>
                </a:solidFill>
                <a:latin typeface="宋体" panose="02010600030101010101" pitchFamily="2" charset="-122"/>
                <a:ea typeface="宋体" panose="02010600030101010101" pitchFamily="2" charset="-122"/>
              </a:rPr>
              <a:t>.</a:t>
            </a:r>
            <a:r>
              <a:rPr lang="zh-CN" sz="2800" b="1">
                <a:ln w="22225">
                  <a:solidFill>
                    <a:schemeClr val="accent2"/>
                  </a:solidFill>
                  <a:prstDash val="solid"/>
                </a:ln>
                <a:solidFill>
                  <a:schemeClr val="accent2">
                    <a:lumMod val="40000"/>
                    <a:lumOff val="60000"/>
                  </a:schemeClr>
                </a:solidFill>
                <a:ea typeface="宋体" panose="02010600030101010101" pitchFamily="2" charset="-122"/>
              </a:rPr>
              <a:t>在安全范围内,创造干燥低温的储藏环境</a:t>
            </a:r>
            <a:endParaRPr lang="en-US" sz="2800" b="1">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endParaRPr>
          </a:p>
          <a:p>
            <a:endParaRPr lang="en-US" altLang="en-US" sz="2800" b="1">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endParaRPr>
          </a:p>
        </p:txBody>
      </p:sp>
      <p:sp>
        <p:nvSpPr>
          <p:cNvPr id="7" name="文本框 6"/>
          <p:cNvSpPr txBox="1"/>
          <p:nvPr>
            <p:custDataLst>
              <p:tags r:id="rId5"/>
            </p:custDataLst>
          </p:nvPr>
        </p:nvSpPr>
        <p:spPr>
          <a:xfrm>
            <a:off x="4937125" y="4939030"/>
            <a:ext cx="6845935" cy="470535"/>
          </a:xfrm>
          <a:prstGeom prst="rect">
            <a:avLst/>
          </a:prstGeom>
          <a:noFill/>
          <a:ln w="9525">
            <a:noFill/>
          </a:ln>
        </p:spPr>
        <p:txBody>
          <a:bodyPr wrap="square">
            <a:noAutofit/>
            <a:scene3d>
              <a:camera prst="orthographicFront"/>
              <a:lightRig rig="threePt" dir="t"/>
            </a:scene3d>
          </a:bodyPr>
          <a:p>
            <a:pPr indent="0" fontAlgn="auto"/>
            <a:r>
              <a:rPr lang="en-US" sz="2800" b="1">
                <a:ln w="22225">
                  <a:solidFill>
                    <a:schemeClr val="accent2"/>
                  </a:solidFill>
                  <a:prstDash val="solid"/>
                </a:ln>
                <a:solidFill>
                  <a:schemeClr val="accent2">
                    <a:lumMod val="40000"/>
                    <a:lumOff val="60000"/>
                  </a:schemeClr>
                </a:solidFill>
                <a:latin typeface="Times New Roman" panose="02020603050405020304" charset="0"/>
                <a:ea typeface="宋体" panose="02010600030101010101" pitchFamily="2" charset="-122"/>
              </a:rPr>
              <a:t>D</a:t>
            </a:r>
            <a:r>
              <a:rPr lang="zh-CN" sz="2800" b="1">
                <a:ln w="22225">
                  <a:solidFill>
                    <a:schemeClr val="accent2"/>
                  </a:solidFill>
                  <a:prstDash val="solid"/>
                </a:ln>
                <a:solidFill>
                  <a:schemeClr val="accent2">
                    <a:lumMod val="40000"/>
                    <a:lumOff val="60000"/>
                  </a:schemeClr>
                </a:solidFill>
                <a:ea typeface="宋体" panose="02010600030101010101" pitchFamily="2" charset="-122"/>
              </a:rPr>
              <a:t>.打破种子休眠条件,提供适宜的环境温度</a:t>
            </a:r>
            <a:endParaRPr lang="zh-CN" altLang="en-US" sz="2800" b="1">
              <a:ln w="22225">
                <a:solidFill>
                  <a:schemeClr val="accent2"/>
                </a:solidFill>
                <a:prstDash val="solid"/>
              </a:ln>
              <a:solidFill>
                <a:schemeClr val="accent2">
                  <a:lumMod val="40000"/>
                  <a:lumOff val="60000"/>
                </a:schemeClr>
              </a:solidFill>
              <a:ea typeface="宋体" panose="02010600030101010101" pitchFamily="2" charset="-122"/>
            </a:endParaRPr>
          </a:p>
        </p:txBody>
      </p:sp>
      <p:sp>
        <p:nvSpPr>
          <p:cNvPr id="8" name="文本框 7"/>
          <p:cNvSpPr txBox="1"/>
          <p:nvPr/>
        </p:nvSpPr>
        <p:spPr>
          <a:xfrm>
            <a:off x="0" y="0"/>
            <a:ext cx="12192635" cy="1660525"/>
          </a:xfrm>
          <a:prstGeom prst="rect">
            <a:avLst/>
          </a:prstGeom>
          <a:noFill/>
          <a:ln w="9525">
            <a:noFill/>
          </a:ln>
        </p:spPr>
        <p:txBody>
          <a:bodyPr wrap="square">
            <a:spAutoFit/>
          </a:bodyPr>
          <a:p>
            <a:pPr indent="0"/>
            <a:r>
              <a:rPr lang="zh-CN" sz="3400" b="1">
                <a:solidFill>
                  <a:schemeClr val="tx1"/>
                </a:solidFill>
                <a:highlight>
                  <a:srgbClr val="FFFF00"/>
                </a:highlight>
                <a:uFillTx/>
                <a:ea typeface="宋体" panose="02010600030101010101" pitchFamily="2" charset="-122"/>
              </a:rPr>
              <a:t>为了保证种子能长久保存,首先要</a:t>
            </a:r>
            <a:r>
              <a:rPr lang="zh-CN" sz="3400" b="1">
                <a:solidFill>
                  <a:srgbClr val="FF0000"/>
                </a:solidFill>
                <a:effectLst>
                  <a:outerShdw blurRad="38100" dist="19050" dir="2700000" algn="tl" rotWithShape="0">
                    <a:schemeClr val="dk1">
                      <a:alpha val="40000"/>
                    </a:schemeClr>
                  </a:outerShdw>
                </a:effectLst>
                <a:highlight>
                  <a:srgbClr val="FFFF00"/>
                </a:highlight>
                <a:uFillTx/>
                <a:ea typeface="宋体" panose="02010600030101010101" pitchFamily="2" charset="-122"/>
              </a:rPr>
              <a:t>尽量采集成熟度较好且饱满度较高的健康种子</a:t>
            </a:r>
            <a:r>
              <a:rPr lang="zh-CN" sz="3400" b="1">
                <a:solidFill>
                  <a:schemeClr val="tx1"/>
                </a:solidFill>
                <a:highlight>
                  <a:srgbClr val="FFFF00"/>
                </a:highlight>
                <a:uFillTx/>
                <a:ea typeface="宋体" panose="02010600030101010101" pitchFamily="2" charset="-122"/>
              </a:rPr>
              <a:t>。种子采集通常从容易采集的区域入手,逐渐延伸到更偏远的地区。</a:t>
            </a:r>
            <a:endParaRPr lang="zh-CN" altLang="en-US" sz="3400" b="1">
              <a:solidFill>
                <a:schemeClr val="tx1"/>
              </a:solidFill>
              <a:highlight>
                <a:srgbClr val="FFFF00"/>
              </a:highlight>
              <a:uFillTx/>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508635" y="378460"/>
            <a:ext cx="11385550" cy="3726180"/>
          </a:xfrm>
          <a:prstGeom prst="rect">
            <a:avLst/>
          </a:prstGeom>
          <a:noFill/>
          <a:ln w="9525">
            <a:noFill/>
          </a:ln>
        </p:spPr>
        <p:txBody>
          <a:bodyPr wrap="square">
            <a:noAutofit/>
            <a:scene3d>
              <a:camera prst="orthographicFront"/>
              <a:lightRig rig="threePt" dir="t"/>
            </a:scene3d>
          </a:bodyPr>
          <a:p>
            <a:pPr indent="0"/>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en-US" sz="32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根据材料中白楸种子萌发实验的</a:t>
            </a:r>
            <a:r>
              <a:rPr lang="zh-CN" sz="32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相关图文,</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下列选项中说法</a:t>
            </a:r>
            <a:r>
              <a:rPr lang="zh-CN" sz="32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不正确</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的一项是（</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分）</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A</a:t>
            </a:r>
            <a:r>
              <a:rPr lang="en-US" sz="32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冷藏后白楸种子的细胞内油脂凝固,由此可见,现有保存技术在改变种子外部环境的同时,也有可能引发其内在状态的变化。</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B</a:t>
            </a:r>
            <a:r>
              <a:rPr lang="en-US" sz="32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温度为</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45</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℃时白楸种子不萌发,随着温度进一步升高,它才开始萌发,因而当种子未被“唤醒”时,不能简单判断其已失活。</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C</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.白楸种子被“唤醒”后的萌发率即使达到最高值,也较冷藏前明显下降,这提示我们有必要在采集时确保种子的数量足够多。</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D</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.实验中白楸种子的萌发率在</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55</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℃时最高,然后随温度上升而下降,这说明种子在萌发时若超过一定温度会再次进入休眠状态。</a:t>
            </a:r>
            <a:endPar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2" name="文本框 101"/>
          <p:cNvSpPr txBox="1"/>
          <p:nvPr/>
        </p:nvSpPr>
        <p:spPr>
          <a:xfrm>
            <a:off x="0" y="0"/>
            <a:ext cx="12192635" cy="2736215"/>
          </a:xfrm>
          <a:prstGeom prst="rect">
            <a:avLst/>
          </a:prstGeom>
          <a:noFill/>
          <a:ln w="9525">
            <a:noFill/>
          </a:ln>
        </p:spPr>
        <p:txBody>
          <a:bodyPr wrap="square">
            <a:noAutofit/>
            <a:scene3d>
              <a:camera prst="orthographicFront"/>
              <a:lightRig rig="threePt" dir="t"/>
            </a:scene3d>
          </a:bodyPr>
          <a:p>
            <a:pPr indent="266700"/>
            <a:r>
              <a:rPr lang="en-US" alt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理论上,对于冷库中处于休眠状态的种子，只要打破休眠条件，就能刺激种子萌发。但实际上,经过干燥、低温保存后的种子,也可能会由现一些特别的反应。比如一种叫白楸的植物,它的种子冷藏后便不能萌发。遇到这种情况,研究人员会先利用能将活细胞代谢产物染色的化学试剂进行染色实验,判断种子是否还具有活力。染色结果显</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示,</a:t>
            </a:r>
            <a:r>
              <a:rPr lang="zh-CN" sz="2400" b="1">
                <a:effectLst>
                  <a:outerShdw blurRad="38100" dist="19050" dir="2700000" algn="tl" rotWithShape="0">
                    <a:schemeClr val="dk1">
                      <a:alpha val="40000"/>
                    </a:schemeClr>
                  </a:outerShdw>
                </a:effectLst>
                <a:ea typeface="宋体" panose="02010600030101010101" pitchFamily="2" charset="-122"/>
              </a:rPr>
              <a:t>白楸种子并没有失活</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。切片观察后发现,原来白楸种子的含油量特别高。冷藏之后种子细胞内的油脂发生凝固,两在进行萌发实验的25℃的条件下凝固的油脂没有熔化。当把环境温度升高至</a:t>
            </a: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ea typeface="楷体" panose="02010609060101010101" charset="-122"/>
              </a:rPr>
              <a:t>45℃</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时,种子细胞内的油脂仍处于凝固状态。着温度的继续升高,种子才逐渐萌发。简单地说,这类种子被冻僵了,需要给它“泡热水澡”,才能够苏醒过来。</a:t>
            </a:r>
            <a:endParaRPr lang="zh-CN" altLang="en-US"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pic>
        <p:nvPicPr>
          <p:cNvPr id="4" name="图片 3"/>
          <p:cNvPicPr/>
          <p:nvPr/>
        </p:nvPicPr>
        <p:blipFill>
          <a:blip r:embed="rId1"/>
          <a:stretch>
            <a:fillRect/>
          </a:stretch>
        </p:blipFill>
        <p:spPr>
          <a:xfrm>
            <a:off x="537210" y="2933065"/>
            <a:ext cx="11165840" cy="3924300"/>
          </a:xfrm>
          <a:prstGeom prst="rect">
            <a:avLst/>
          </a:prstGeom>
          <a:noFill/>
          <a:ln w="9525">
            <a:noFill/>
          </a:ln>
        </p:spPr>
      </p:pic>
      <p:sp>
        <p:nvSpPr>
          <p:cNvPr id="103" name="文本框 102"/>
          <p:cNvSpPr txBox="1"/>
          <p:nvPr/>
        </p:nvSpPr>
        <p:spPr>
          <a:xfrm>
            <a:off x="3556000" y="5935980"/>
            <a:ext cx="5080000" cy="922020"/>
          </a:xfrm>
          <a:prstGeom prst="rect">
            <a:avLst/>
          </a:prstGeom>
          <a:noFill/>
          <a:ln w="9525">
            <a:noFill/>
          </a:ln>
        </p:spPr>
        <p:txBody>
          <a:bodyPr>
            <a:spAutoFit/>
          </a:bodyPr>
          <a:p>
            <a:pPr indent="0" algn="ctr"/>
            <a:r>
              <a:rPr lang="en-US" b="0">
                <a:latin typeface="楷体" panose="02010609060101010101" charset="-122"/>
                <a:ea typeface="宋体" panose="02010600030101010101" pitchFamily="2" charset="-122"/>
              </a:rPr>
              <a:t> </a:t>
            </a:r>
            <a:r>
              <a:rPr lang="zh-CN" b="1">
                <a:ea typeface="宋体" panose="02010600030101010101" pitchFamily="2" charset="-122"/>
              </a:rPr>
              <a:t>白楸种子萌发实验记录</a:t>
            </a:r>
            <a:endParaRPr lang="zh-CN" altLang="en-US" b="1">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2" name="文本框 101"/>
          <p:cNvSpPr txBox="1"/>
          <p:nvPr/>
        </p:nvSpPr>
        <p:spPr>
          <a:xfrm>
            <a:off x="0" y="0"/>
            <a:ext cx="12192635" cy="2736215"/>
          </a:xfrm>
          <a:prstGeom prst="rect">
            <a:avLst/>
          </a:prstGeom>
          <a:noFill/>
          <a:ln w="9525">
            <a:noFill/>
          </a:ln>
        </p:spPr>
        <p:txBody>
          <a:bodyPr wrap="square">
            <a:noAutofit/>
            <a:scene3d>
              <a:camera prst="orthographicFront"/>
              <a:lightRig rig="threePt" dir="t"/>
            </a:scene3d>
          </a:bodyPr>
          <a:p>
            <a:pPr indent="266700"/>
            <a:r>
              <a:rPr lang="en-US" alt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理论上,对于冷库中处于休眠状态的种子，只要打破休眠条件，就能刺激种子萌发。但实际上,经过干燥、低温保存后的种子,也可能会由现一些特别的反应。比如一种叫白楸的植物,它的种子冷藏后便不能萌发。遇到这种情况,研究人员会先利用能将活细胞代谢产物染色的化学试剂进行染色实验,判断种子是否还具有活力。染色结果显示,</a:t>
            </a:r>
            <a:r>
              <a:rPr lang="zh-CN" sz="2400" b="1" u="sng">
                <a:solidFill>
                  <a:srgbClr val="FF0000"/>
                </a:solidFill>
                <a:effectLst>
                  <a:outerShdw blurRad="38100" dist="19050" dir="2700000" algn="tl" rotWithShape="0">
                    <a:schemeClr val="dk1">
                      <a:alpha val="40000"/>
                    </a:schemeClr>
                  </a:outerShdw>
                </a:effectLst>
                <a:ea typeface="宋体" panose="02010600030101010101" pitchFamily="2" charset="-122"/>
              </a:rPr>
              <a:t>白楸种子并没有失活</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en-US" altLang="zh-CN"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3B</a:t>
            </a:r>
            <a:r>
              <a:rPr lang="zh-CN" altLang="en-US"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切片观察后发现,原来白楸种子的含油量特别高。冷藏之后种子细胞内的油脂发生凝固,两在进行萌发实验的</a:t>
            </a: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ea typeface="楷体" panose="02010609060101010101" charset="-122"/>
              </a:rPr>
              <a:t>25℃</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的条件下凝固的油脂没有熔化。当把环境温度升高至</a:t>
            </a: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ea typeface="楷体" panose="02010609060101010101" charset="-122"/>
              </a:rPr>
              <a:t>45℃</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时,种子细胞内的油脂仍处于凝固状态。着温度的继续升高,种子才逐渐萌发。简单地说,这类种子被冻僵了,需要给它“泡热水澡”,才能够苏醒过来。</a:t>
            </a:r>
            <a:endParaRPr lang="zh-CN" altLang="en-US"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pic>
        <p:nvPicPr>
          <p:cNvPr id="4" name="图片 3"/>
          <p:cNvPicPr/>
          <p:nvPr/>
        </p:nvPicPr>
        <p:blipFill>
          <a:blip r:embed="rId1"/>
          <a:stretch>
            <a:fillRect/>
          </a:stretch>
        </p:blipFill>
        <p:spPr>
          <a:xfrm>
            <a:off x="537210" y="2933065"/>
            <a:ext cx="11165840" cy="3924300"/>
          </a:xfrm>
          <a:prstGeom prst="rect">
            <a:avLst/>
          </a:prstGeom>
          <a:noFill/>
          <a:ln w="9525">
            <a:noFill/>
          </a:ln>
        </p:spPr>
      </p:pic>
      <p:sp>
        <p:nvSpPr>
          <p:cNvPr id="103" name="文本框 102"/>
          <p:cNvSpPr txBox="1"/>
          <p:nvPr/>
        </p:nvSpPr>
        <p:spPr>
          <a:xfrm>
            <a:off x="3556000" y="5935980"/>
            <a:ext cx="5080000" cy="922020"/>
          </a:xfrm>
          <a:prstGeom prst="rect">
            <a:avLst/>
          </a:prstGeom>
          <a:noFill/>
          <a:ln w="9525">
            <a:noFill/>
          </a:ln>
        </p:spPr>
        <p:txBody>
          <a:bodyPr>
            <a:spAutoFit/>
          </a:bodyPr>
          <a:p>
            <a:pPr indent="0" algn="ctr"/>
            <a:r>
              <a:rPr lang="en-US" b="0">
                <a:latin typeface="楷体" panose="02010609060101010101" charset="-122"/>
                <a:ea typeface="宋体" panose="02010600030101010101" pitchFamily="2" charset="-122"/>
              </a:rPr>
              <a:t> </a:t>
            </a:r>
            <a:r>
              <a:rPr lang="zh-CN" b="1">
                <a:ea typeface="宋体" panose="02010600030101010101" pitchFamily="2" charset="-122"/>
              </a:rPr>
              <a:t>白楸种子萌发实验记录</a:t>
            </a:r>
            <a:endParaRPr lang="zh-CN" altLang="en-US" b="1">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2" name="文本框 101"/>
          <p:cNvSpPr txBox="1"/>
          <p:nvPr/>
        </p:nvSpPr>
        <p:spPr>
          <a:xfrm>
            <a:off x="0" y="0"/>
            <a:ext cx="12192635" cy="2736215"/>
          </a:xfrm>
          <a:prstGeom prst="rect">
            <a:avLst/>
          </a:prstGeom>
          <a:noFill/>
          <a:ln w="9525">
            <a:noFill/>
          </a:ln>
        </p:spPr>
        <p:txBody>
          <a:bodyPr wrap="square">
            <a:noAutofit/>
            <a:scene3d>
              <a:camera prst="orthographicFront"/>
              <a:lightRig rig="threePt" dir="t"/>
            </a:scene3d>
          </a:bodyPr>
          <a:p>
            <a:pPr indent="266700"/>
            <a:r>
              <a:rPr lang="en-US" alt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理论上,对于冷库中处于休眠状态的种子，只要打破休眠条件，就能刺激种子萌发。但实际上,经过干燥、低温保存后的种子,也可能会由现一些特别的反应。比如一种叫白楸的植物,它的种子冷藏后便不能萌发。遇到这种情况,研究人员会先利用能将活细胞代谢产物染色的化学试剂进行染色实验,判断种子是否还具有活力。染色结果显示,</a:t>
            </a:r>
            <a:r>
              <a:rPr lang="zh-CN" sz="2400" b="1" u="sng">
                <a:solidFill>
                  <a:srgbClr val="FF0000"/>
                </a:solidFill>
                <a:effectLst>
                  <a:outerShdw blurRad="38100" dist="19050" dir="2700000" algn="tl" rotWithShape="0">
                    <a:schemeClr val="dk1">
                      <a:alpha val="40000"/>
                    </a:schemeClr>
                  </a:outerShdw>
                </a:effectLst>
                <a:ea typeface="宋体" panose="02010600030101010101" pitchFamily="2" charset="-122"/>
              </a:rPr>
              <a:t>白楸种子并没有失活</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en-US" altLang="zh-CN"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3B</a:t>
            </a:r>
            <a:r>
              <a:rPr lang="zh-CN" altLang="en-US"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切片观察后发现,原来白楸种子的含油量特别高。</a:t>
            </a:r>
            <a:r>
              <a:rPr lang="zh-CN" sz="2400" b="1" u="sng">
                <a:solidFill>
                  <a:srgbClr val="FF0000"/>
                </a:solidFill>
                <a:effectLst>
                  <a:outerShdw blurRad="38100" dist="19050" dir="2700000" algn="tl" rotWithShape="0">
                    <a:schemeClr val="dk1">
                      <a:alpha val="40000"/>
                    </a:schemeClr>
                  </a:outerShdw>
                </a:effectLst>
                <a:ea typeface="宋体" panose="02010600030101010101" pitchFamily="2" charset="-122"/>
              </a:rPr>
              <a:t>冷藏之后种子细胞内的油脂发生凝固,</a:t>
            </a:r>
            <a:r>
              <a:rPr 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en-US" alt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3A)</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两在进行萌发实验的</a:t>
            </a: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ea typeface="楷体" panose="02010609060101010101" charset="-122"/>
              </a:rPr>
              <a:t>25℃</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的条件下凝固的油脂没有熔化。当把环境温度升高至</a:t>
            </a: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ea typeface="楷体" panose="02010609060101010101" charset="-122"/>
              </a:rPr>
              <a:t>45℃</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时,种子细胞内的油脂仍处于凝固状态。着温度的继续升高,种子才逐渐萌发。简单地说,这类种子被冻僵了,需要给它“泡热水澡”,才能够苏醒过来。</a:t>
            </a:r>
            <a:endParaRPr lang="zh-CN" altLang="en-US"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pic>
        <p:nvPicPr>
          <p:cNvPr id="4" name="图片 3"/>
          <p:cNvPicPr/>
          <p:nvPr/>
        </p:nvPicPr>
        <p:blipFill>
          <a:blip r:embed="rId1"/>
          <a:stretch>
            <a:fillRect/>
          </a:stretch>
        </p:blipFill>
        <p:spPr>
          <a:xfrm>
            <a:off x="537210" y="2933065"/>
            <a:ext cx="11165840" cy="3924300"/>
          </a:xfrm>
          <a:prstGeom prst="rect">
            <a:avLst/>
          </a:prstGeom>
          <a:noFill/>
          <a:ln w="9525">
            <a:noFill/>
          </a:ln>
        </p:spPr>
      </p:pic>
      <p:sp>
        <p:nvSpPr>
          <p:cNvPr id="103" name="文本框 102"/>
          <p:cNvSpPr txBox="1"/>
          <p:nvPr/>
        </p:nvSpPr>
        <p:spPr>
          <a:xfrm>
            <a:off x="3556000" y="5935980"/>
            <a:ext cx="5080000" cy="922020"/>
          </a:xfrm>
          <a:prstGeom prst="rect">
            <a:avLst/>
          </a:prstGeom>
          <a:noFill/>
          <a:ln w="9525">
            <a:noFill/>
          </a:ln>
        </p:spPr>
        <p:txBody>
          <a:bodyPr>
            <a:spAutoFit/>
          </a:bodyPr>
          <a:p>
            <a:pPr indent="0" algn="ctr"/>
            <a:r>
              <a:rPr lang="en-US" b="0">
                <a:latin typeface="楷体" panose="02010609060101010101" charset="-122"/>
                <a:ea typeface="宋体" panose="02010600030101010101" pitchFamily="2" charset="-122"/>
              </a:rPr>
              <a:t> </a:t>
            </a:r>
            <a:r>
              <a:rPr lang="zh-CN" b="1">
                <a:ea typeface="宋体" panose="02010600030101010101" pitchFamily="2" charset="-122"/>
              </a:rPr>
              <a:t>白楸种子萌发实验记录</a:t>
            </a:r>
            <a:endParaRPr lang="zh-CN" altLang="en-US" b="1">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2" name="文本框 101"/>
          <p:cNvSpPr txBox="1"/>
          <p:nvPr/>
        </p:nvSpPr>
        <p:spPr>
          <a:xfrm>
            <a:off x="0" y="0"/>
            <a:ext cx="12192635" cy="2736215"/>
          </a:xfrm>
          <a:prstGeom prst="rect">
            <a:avLst/>
          </a:prstGeom>
          <a:noFill/>
          <a:ln w="9525">
            <a:noFill/>
          </a:ln>
        </p:spPr>
        <p:txBody>
          <a:bodyPr wrap="square">
            <a:noAutofit/>
            <a:scene3d>
              <a:camera prst="orthographicFront"/>
              <a:lightRig rig="threePt" dir="t"/>
            </a:scene3d>
          </a:bodyPr>
          <a:p>
            <a:pPr indent="266700"/>
            <a:r>
              <a:rPr lang="en-US" alt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理论上,对于冷库中处于休眠状态的种子，只要打破休眠条件，就能刺激种子萌发。但实际上,经过干燥、低温保存后的种子,也可能会由现一些特别的反应。比如一种叫白楸的植物,它的种子冷藏后便不能萌发。遇到这种情况,研究人员会先利用能将活细胞代谢产物染色的化学试剂进行染色实验,判断种子是否还具有活力。染色结果显示,</a:t>
            </a:r>
            <a:r>
              <a:rPr lang="zh-CN" sz="2400" b="1" u="sng">
                <a:solidFill>
                  <a:srgbClr val="FF0000"/>
                </a:solidFill>
                <a:effectLst>
                  <a:outerShdw blurRad="38100" dist="19050" dir="2700000" algn="tl" rotWithShape="0">
                    <a:schemeClr val="dk1">
                      <a:alpha val="40000"/>
                    </a:schemeClr>
                  </a:outerShdw>
                </a:effectLst>
                <a:ea typeface="宋体" panose="02010600030101010101" pitchFamily="2" charset="-122"/>
              </a:rPr>
              <a:t>白楸种子并没有失活</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en-US" altLang="zh-CN"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3B</a:t>
            </a:r>
            <a:r>
              <a:rPr lang="zh-CN" altLang="en-US"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切片观察后发现,原来白楸种子的含油量特别高。</a:t>
            </a:r>
            <a:r>
              <a:rPr lang="zh-CN" sz="2400" b="1" u="sng">
                <a:solidFill>
                  <a:srgbClr val="FF0000"/>
                </a:solidFill>
                <a:effectLst>
                  <a:outerShdw blurRad="38100" dist="19050" dir="2700000" algn="tl" rotWithShape="0">
                    <a:schemeClr val="dk1">
                      <a:alpha val="40000"/>
                    </a:schemeClr>
                  </a:outerShdw>
                </a:effectLst>
                <a:ea typeface="宋体" panose="02010600030101010101" pitchFamily="2" charset="-122"/>
              </a:rPr>
              <a:t>冷藏之后种子细胞内的油脂发生凝固,</a:t>
            </a:r>
            <a:r>
              <a:rPr 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en-US" alt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3A)</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两在进行萌发实验的</a:t>
            </a: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ea typeface="楷体" panose="02010609060101010101" charset="-122"/>
              </a:rPr>
              <a:t>25℃</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的条件下凝固的油脂没有熔化。当把环境温度升高至</a:t>
            </a:r>
            <a:r>
              <a:rPr lang="en-US" sz="2400" b="1">
                <a:solidFill>
                  <a:schemeClr val="tx1"/>
                </a:solidFill>
                <a:effectLst>
                  <a:outerShdw blurRad="38100" dist="19050" dir="2700000" algn="tl" rotWithShape="0">
                    <a:schemeClr val="dk1">
                      <a:alpha val="40000"/>
                    </a:schemeClr>
                  </a:outerShdw>
                </a:effectLst>
                <a:latin typeface="Times New Roman" panose="02020603050405020304" charset="0"/>
                <a:ea typeface="楷体" panose="02010609060101010101" charset="-122"/>
              </a:rPr>
              <a:t>45℃</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时,种子细胞内的油脂仍处于凝固状态。</a:t>
            </a:r>
            <a:r>
              <a:rPr lang="zh-CN" sz="2400" b="1" u="sng">
                <a:solidFill>
                  <a:srgbClr val="FF0000"/>
                </a:solidFill>
                <a:effectLst>
                  <a:outerShdw blurRad="38100" dist="19050" dir="2700000" algn="tl" rotWithShape="0">
                    <a:schemeClr val="dk1">
                      <a:alpha val="40000"/>
                    </a:schemeClr>
                  </a:outerShdw>
                </a:effectLst>
                <a:ea typeface="宋体" panose="02010600030101010101" pitchFamily="2" charset="-122"/>
              </a:rPr>
              <a:t>随着温度的继续升高,种子才逐渐萌发。简单地说,这类种子被冻僵了,需要给它“泡热水澡”,才能够苏醒过来。</a:t>
            </a:r>
            <a:r>
              <a:rPr 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en-US" alt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3C</a:t>
            </a:r>
            <a:r>
              <a:rPr lang="zh-CN" altLang="en-US"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endParaRPr lang="zh-CN" altLang="en-US"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endParaRPr>
          </a:p>
        </p:txBody>
      </p:sp>
      <p:pic>
        <p:nvPicPr>
          <p:cNvPr id="4" name="图片 3"/>
          <p:cNvPicPr/>
          <p:nvPr/>
        </p:nvPicPr>
        <p:blipFill>
          <a:blip r:embed="rId1"/>
          <a:stretch>
            <a:fillRect/>
          </a:stretch>
        </p:blipFill>
        <p:spPr>
          <a:xfrm>
            <a:off x="537210" y="2933065"/>
            <a:ext cx="11165840" cy="3924300"/>
          </a:xfrm>
          <a:prstGeom prst="rect">
            <a:avLst/>
          </a:prstGeom>
          <a:noFill/>
          <a:ln w="9525">
            <a:noFill/>
          </a:ln>
        </p:spPr>
      </p:pic>
      <p:sp>
        <p:nvSpPr>
          <p:cNvPr id="103" name="文本框 102"/>
          <p:cNvSpPr txBox="1"/>
          <p:nvPr/>
        </p:nvSpPr>
        <p:spPr>
          <a:xfrm>
            <a:off x="3556000" y="5935980"/>
            <a:ext cx="5080000" cy="922020"/>
          </a:xfrm>
          <a:prstGeom prst="rect">
            <a:avLst/>
          </a:prstGeom>
          <a:noFill/>
          <a:ln w="9525">
            <a:noFill/>
          </a:ln>
        </p:spPr>
        <p:txBody>
          <a:bodyPr>
            <a:spAutoFit/>
          </a:bodyPr>
          <a:p>
            <a:pPr indent="0" algn="ctr"/>
            <a:r>
              <a:rPr lang="en-US" b="0">
                <a:latin typeface="楷体" panose="02010609060101010101" charset="-122"/>
                <a:ea typeface="宋体" panose="02010600030101010101" pitchFamily="2" charset="-122"/>
              </a:rPr>
              <a:t> </a:t>
            </a:r>
            <a:r>
              <a:rPr lang="zh-CN" b="1">
                <a:ea typeface="宋体" panose="02010600030101010101" pitchFamily="2" charset="-122"/>
              </a:rPr>
              <a:t>白楸种子萌发实验记录</a:t>
            </a:r>
            <a:endParaRPr lang="zh-CN" altLang="en-US" b="1">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2" name="文本框 101"/>
          <p:cNvSpPr txBox="1"/>
          <p:nvPr/>
        </p:nvSpPr>
        <p:spPr>
          <a:xfrm>
            <a:off x="0" y="0"/>
            <a:ext cx="8298180" cy="2736215"/>
          </a:xfrm>
          <a:prstGeom prst="rect">
            <a:avLst/>
          </a:prstGeom>
          <a:noFill/>
          <a:ln w="9525">
            <a:noFill/>
          </a:ln>
        </p:spPr>
        <p:txBody>
          <a:bodyPr wrap="square">
            <a:noAutofit/>
            <a:scene3d>
              <a:camera prst="orthographicFront"/>
              <a:lightRig rig="threePt" dir="t"/>
            </a:scene3d>
          </a:bodyPr>
          <a:p>
            <a:pPr indent="266700"/>
            <a:r>
              <a:rPr lang="en-US" altLang="zh-CN" sz="2400" b="1">
                <a:effectLst>
                  <a:outerShdw blurRad="38100" dist="19050" dir="2700000" algn="tl" rotWithShape="0">
                    <a:schemeClr val="dk1">
                      <a:alpha val="40000"/>
                    </a:schemeClr>
                  </a:outerShdw>
                </a:effectLst>
                <a:ea typeface="宋体" panose="02010600030101010101" pitchFamily="2" charset="-122"/>
              </a:rPr>
              <a:t>  </a:t>
            </a:r>
            <a:r>
              <a:rPr lang="zh-CN" sz="2400" b="1">
                <a:effectLst>
                  <a:outerShdw blurRad="38100" dist="19050" dir="2700000" algn="tl" rotWithShape="0">
                    <a:schemeClr val="dk1">
                      <a:alpha val="40000"/>
                    </a:schemeClr>
                  </a:outerShdw>
                </a:effectLst>
                <a:ea typeface="宋体" panose="02010600030101010101" pitchFamily="2" charset="-122"/>
              </a:rPr>
              <a:t>染色结果显示,</a:t>
            </a:r>
            <a:r>
              <a:rPr lang="zh-CN" sz="2400" b="1" u="sng">
                <a:solidFill>
                  <a:srgbClr val="FF0000"/>
                </a:solidFill>
                <a:effectLst>
                  <a:outerShdw blurRad="38100" dist="19050" dir="2700000" algn="tl" rotWithShape="0">
                    <a:schemeClr val="dk1">
                      <a:alpha val="40000"/>
                    </a:schemeClr>
                  </a:outerShdw>
                </a:effectLst>
                <a:ea typeface="宋体" panose="02010600030101010101" pitchFamily="2" charset="-122"/>
              </a:rPr>
              <a:t>白楸种子并没有失活</a:t>
            </a:r>
            <a:r>
              <a:rPr lang="zh-CN" sz="2400" b="1">
                <a:effectLst>
                  <a:outerShdw blurRad="38100" dist="19050" dir="2700000" algn="tl" rotWithShape="0">
                    <a:schemeClr val="dk1">
                      <a:alpha val="40000"/>
                    </a:schemeClr>
                  </a:outerShdw>
                </a:effectLst>
                <a:ea typeface="宋体" panose="02010600030101010101" pitchFamily="2" charset="-122"/>
              </a:rPr>
              <a:t>。</a:t>
            </a:r>
            <a:r>
              <a:rPr lang="zh-CN"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en-US" altLang="zh-CN"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3B</a:t>
            </a:r>
            <a:r>
              <a:rPr lang="zh-CN" altLang="en-US" sz="24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zh-CN" sz="2400" b="1">
                <a:effectLst>
                  <a:outerShdw blurRad="38100" dist="19050" dir="2700000" algn="tl" rotWithShape="0">
                    <a:schemeClr val="dk1">
                      <a:alpha val="40000"/>
                    </a:schemeClr>
                  </a:outerShdw>
                </a:effectLst>
                <a:ea typeface="宋体" panose="02010600030101010101" pitchFamily="2" charset="-122"/>
              </a:rPr>
              <a:t>切片观察后发现,原来白楸种子的含油量特别高。</a:t>
            </a:r>
            <a:r>
              <a:rPr lang="zh-CN" sz="2400" b="1" u="sng">
                <a:solidFill>
                  <a:srgbClr val="FF0000"/>
                </a:solidFill>
                <a:effectLst>
                  <a:outerShdw blurRad="38100" dist="19050" dir="2700000" algn="tl" rotWithShape="0">
                    <a:schemeClr val="dk1">
                      <a:alpha val="40000"/>
                    </a:schemeClr>
                  </a:outerShdw>
                </a:effectLst>
                <a:ea typeface="宋体" panose="02010600030101010101" pitchFamily="2" charset="-122"/>
              </a:rPr>
              <a:t>冷藏之后种子细胞内的油脂发生凝固,</a:t>
            </a:r>
            <a:r>
              <a:rPr 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en-US" alt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3A)</a:t>
            </a:r>
            <a:r>
              <a:rPr lang="zh-CN" sz="2400" b="1">
                <a:effectLst>
                  <a:outerShdw blurRad="38100" dist="19050" dir="2700000" algn="tl" rotWithShape="0">
                    <a:schemeClr val="dk1">
                      <a:alpha val="40000"/>
                    </a:schemeClr>
                  </a:outerShdw>
                </a:effectLst>
                <a:ea typeface="宋体" panose="02010600030101010101" pitchFamily="2" charset="-122"/>
              </a:rPr>
              <a:t>两在进行萌发实验的</a:t>
            </a:r>
            <a:r>
              <a:rPr lang="en-US" sz="2400" b="1">
                <a:effectLst>
                  <a:outerShdw blurRad="38100" dist="19050" dir="2700000" algn="tl" rotWithShape="0">
                    <a:schemeClr val="dk1">
                      <a:alpha val="40000"/>
                    </a:schemeClr>
                  </a:outerShdw>
                </a:effectLst>
                <a:latin typeface="Times New Roman" panose="02020603050405020304" charset="0"/>
                <a:ea typeface="楷体" panose="02010609060101010101" charset="-122"/>
              </a:rPr>
              <a:t>25℃</a:t>
            </a:r>
            <a:r>
              <a:rPr lang="zh-CN" sz="2400" b="1">
                <a:effectLst>
                  <a:outerShdw blurRad="38100" dist="19050" dir="2700000" algn="tl" rotWithShape="0">
                    <a:schemeClr val="dk1">
                      <a:alpha val="40000"/>
                    </a:schemeClr>
                  </a:outerShdw>
                </a:effectLst>
                <a:ea typeface="宋体" panose="02010600030101010101" pitchFamily="2" charset="-122"/>
              </a:rPr>
              <a:t>的条件下凝固的油脂没有熔化。当把环境温度升高至</a:t>
            </a:r>
            <a:r>
              <a:rPr lang="en-US" sz="2400" b="1">
                <a:effectLst>
                  <a:outerShdw blurRad="38100" dist="19050" dir="2700000" algn="tl" rotWithShape="0">
                    <a:schemeClr val="dk1">
                      <a:alpha val="40000"/>
                    </a:schemeClr>
                  </a:outerShdw>
                </a:effectLst>
                <a:latin typeface="Times New Roman" panose="02020603050405020304" charset="0"/>
                <a:ea typeface="楷体" panose="02010609060101010101" charset="-122"/>
              </a:rPr>
              <a:t>45℃</a:t>
            </a:r>
            <a:r>
              <a:rPr lang="zh-CN" sz="2400" b="1">
                <a:effectLst>
                  <a:outerShdw blurRad="38100" dist="19050" dir="2700000" algn="tl" rotWithShape="0">
                    <a:schemeClr val="dk1">
                      <a:alpha val="40000"/>
                    </a:schemeClr>
                  </a:outerShdw>
                </a:effectLst>
                <a:ea typeface="宋体" panose="02010600030101010101" pitchFamily="2" charset="-122"/>
              </a:rPr>
              <a:t>时,种子细胞内的油脂仍处于凝固状态。</a:t>
            </a:r>
            <a:r>
              <a:rPr lang="zh-CN" sz="2400" b="1" u="sng">
                <a:solidFill>
                  <a:srgbClr val="FF0000"/>
                </a:solidFill>
                <a:effectLst>
                  <a:outerShdw blurRad="38100" dist="19050" dir="2700000" algn="tl" rotWithShape="0">
                    <a:schemeClr val="dk1">
                      <a:alpha val="40000"/>
                    </a:schemeClr>
                  </a:outerShdw>
                </a:effectLst>
                <a:ea typeface="宋体" panose="02010600030101010101" pitchFamily="2" charset="-122"/>
              </a:rPr>
              <a:t>随着温度的继续升高,种子才逐渐萌发。简单地说,这类种子被冻僵了,需要给它“泡热水澡”,才能够苏醒过来。</a:t>
            </a:r>
            <a:r>
              <a:rPr 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r>
              <a:rPr lang="en-US" altLang="zh-CN"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3C</a:t>
            </a:r>
            <a:r>
              <a:rPr lang="zh-CN" altLang="en-US"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rPr>
              <a:t>）</a:t>
            </a:r>
            <a:endParaRPr lang="zh-CN" altLang="en-US" sz="2400" b="1" u="sng">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endParaRPr>
          </a:p>
        </p:txBody>
      </p:sp>
      <p:pic>
        <p:nvPicPr>
          <p:cNvPr id="4" name="图片 3"/>
          <p:cNvPicPr/>
          <p:nvPr/>
        </p:nvPicPr>
        <p:blipFill>
          <a:blip r:embed="rId1"/>
          <a:stretch>
            <a:fillRect/>
          </a:stretch>
        </p:blipFill>
        <p:spPr>
          <a:xfrm>
            <a:off x="0" y="2637155"/>
            <a:ext cx="8752840" cy="3924300"/>
          </a:xfrm>
          <a:prstGeom prst="rect">
            <a:avLst/>
          </a:prstGeom>
          <a:noFill/>
          <a:ln w="9525">
            <a:noFill/>
          </a:ln>
        </p:spPr>
      </p:pic>
      <p:sp>
        <p:nvSpPr>
          <p:cNvPr id="103" name="文本框 102"/>
          <p:cNvSpPr txBox="1"/>
          <p:nvPr/>
        </p:nvSpPr>
        <p:spPr>
          <a:xfrm>
            <a:off x="3556000" y="5935980"/>
            <a:ext cx="5080000" cy="922020"/>
          </a:xfrm>
          <a:prstGeom prst="rect">
            <a:avLst/>
          </a:prstGeom>
          <a:noFill/>
          <a:ln w="9525">
            <a:noFill/>
          </a:ln>
        </p:spPr>
        <p:txBody>
          <a:bodyPr>
            <a:spAutoFit/>
          </a:bodyPr>
          <a:p>
            <a:pPr indent="0" algn="ctr"/>
            <a:r>
              <a:rPr lang="en-US" b="0">
                <a:latin typeface="楷体" panose="02010609060101010101" charset="-122"/>
                <a:ea typeface="宋体" panose="02010600030101010101" pitchFamily="2" charset="-122"/>
              </a:rPr>
              <a:t> </a:t>
            </a:r>
            <a:r>
              <a:rPr lang="zh-CN" b="1">
                <a:ea typeface="宋体" panose="02010600030101010101" pitchFamily="2" charset="-122"/>
              </a:rPr>
              <a:t>白楸种子萌发实验记录</a:t>
            </a:r>
            <a:endParaRPr lang="zh-CN" altLang="en-US" b="1">
              <a:ea typeface="宋体" panose="02010600030101010101" pitchFamily="2" charset="-122"/>
            </a:endParaRPr>
          </a:p>
        </p:txBody>
      </p:sp>
      <p:cxnSp>
        <p:nvCxnSpPr>
          <p:cNvPr id="3" name="直接箭头连接符 2"/>
          <p:cNvCxnSpPr/>
          <p:nvPr/>
        </p:nvCxnSpPr>
        <p:spPr>
          <a:xfrm flipV="1">
            <a:off x="7118350" y="2130425"/>
            <a:ext cx="1820545" cy="2680970"/>
          </a:xfrm>
          <a:prstGeom prst="straightConnector1">
            <a:avLst/>
          </a:prstGeom>
          <a:ln w="114300">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938895" y="145415"/>
            <a:ext cx="3096895" cy="4523105"/>
          </a:xfrm>
          <a:prstGeom prst="rect">
            <a:avLst/>
          </a:prstGeom>
          <a:noFill/>
          <a:ln w="19050">
            <a:solidFill>
              <a:schemeClr val="accent1"/>
            </a:solidFill>
          </a:ln>
        </p:spPr>
        <p:txBody>
          <a:bodyPr wrap="square">
            <a:spAutoFit/>
          </a:bodyPr>
          <a:p>
            <a:pPr marL="174625" indent="-174625"/>
            <a:r>
              <a:rPr lang="en-US" sz="3200" b="0">
                <a:latin typeface="Times New Roman" panose="02020603050405020304" charset="0"/>
                <a:ea typeface="宋体" panose="02010600030101010101" pitchFamily="2" charset="-122"/>
              </a:rPr>
              <a:t>3D</a:t>
            </a:r>
            <a:r>
              <a:rPr lang="zh-CN" sz="3200" b="0">
                <a:ea typeface="宋体" panose="02010600030101010101" pitchFamily="2" charset="-122"/>
              </a:rPr>
              <a:t>.实验中白楸种子的萌发率在</a:t>
            </a:r>
            <a:r>
              <a:rPr lang="en-US" sz="3200" b="0">
                <a:latin typeface="Times New Roman" panose="02020603050405020304" charset="0"/>
                <a:ea typeface="宋体" panose="02010600030101010101" pitchFamily="2" charset="-122"/>
              </a:rPr>
              <a:t>55</a:t>
            </a:r>
            <a:r>
              <a:rPr lang="en-US" sz="3200" b="0">
                <a:latin typeface="微软雅黑" panose="020B0503020204020204" charset="-122"/>
                <a:ea typeface="微软雅黑" panose="020B0503020204020204" charset="-122"/>
              </a:rPr>
              <a:t>℃</a:t>
            </a:r>
            <a:r>
              <a:rPr lang="zh-CN" sz="3200" b="0">
                <a:ea typeface="宋体" panose="02010600030101010101" pitchFamily="2" charset="-122"/>
              </a:rPr>
              <a:t>℃时最高,然后随温度上升而下降,这说明种子在萌发时若超过一定温度会再次进入休眠状态。</a:t>
            </a:r>
            <a:endParaRPr lang="zh-CN" altLang="en-US" sz="3200" b="0">
              <a:ea typeface="宋体" panose="02010600030101010101" pitchFamily="2" charset="-122"/>
            </a:endParaRPr>
          </a:p>
        </p:txBody>
      </p:sp>
      <p:sp>
        <p:nvSpPr>
          <p:cNvPr id="6" name="文本框 5"/>
          <p:cNvSpPr txBox="1"/>
          <p:nvPr>
            <p:custDataLst>
              <p:tags r:id="rId2"/>
            </p:custDataLst>
          </p:nvPr>
        </p:nvSpPr>
        <p:spPr>
          <a:xfrm>
            <a:off x="8938895" y="145415"/>
            <a:ext cx="3096895" cy="4523105"/>
          </a:xfrm>
          <a:prstGeom prst="rect">
            <a:avLst/>
          </a:prstGeom>
          <a:noFill/>
          <a:ln w="19050">
            <a:solidFill>
              <a:schemeClr val="accent1"/>
            </a:solidFill>
          </a:ln>
        </p:spPr>
        <p:txBody>
          <a:bodyPr wrap="square">
            <a:spAutoFit/>
          </a:bodyPr>
          <a:p>
            <a:pPr marL="174625" indent="-174625"/>
            <a:r>
              <a:rPr lang="en-US" sz="3200" b="0">
                <a:latin typeface="Times New Roman" panose="02020603050405020304" charset="0"/>
                <a:ea typeface="宋体" panose="02010600030101010101" pitchFamily="2" charset="-122"/>
              </a:rPr>
              <a:t>3D</a:t>
            </a:r>
            <a:r>
              <a:rPr lang="zh-CN" sz="3200" b="0">
                <a:ea typeface="宋体" panose="02010600030101010101" pitchFamily="2" charset="-122"/>
              </a:rPr>
              <a:t>.实验中白楸种子的萌发率在</a:t>
            </a:r>
            <a:r>
              <a:rPr lang="en-US" sz="3200" b="0">
                <a:latin typeface="Times New Roman" panose="02020603050405020304" charset="0"/>
                <a:ea typeface="宋体" panose="02010600030101010101" pitchFamily="2" charset="-122"/>
              </a:rPr>
              <a:t>55</a:t>
            </a:r>
            <a:r>
              <a:rPr lang="en-US" sz="3200" b="0">
                <a:latin typeface="微软雅黑" panose="020B0503020204020204" charset="-122"/>
                <a:ea typeface="微软雅黑" panose="020B0503020204020204" charset="-122"/>
              </a:rPr>
              <a:t>℃</a:t>
            </a:r>
            <a:r>
              <a:rPr lang="zh-CN" sz="3200" b="0">
                <a:ea typeface="宋体" panose="02010600030101010101" pitchFamily="2" charset="-122"/>
              </a:rPr>
              <a:t>℃时最高,然后随温度上升而下降,这说明种子在萌发时若超过一定温度</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会再次进入休眠状态</a:t>
            </a:r>
            <a:r>
              <a:rPr lang="zh-CN" sz="3200" b="0">
                <a:ea typeface="宋体" panose="02010600030101010101" pitchFamily="2" charset="-122"/>
              </a:rPr>
              <a:t>。</a:t>
            </a:r>
            <a:endParaRPr lang="zh-CN" altLang="en-US" sz="3200" b="0">
              <a:ea typeface="宋体" panose="02010600030101010101" pitchFamily="2" charset="-122"/>
            </a:endParaRPr>
          </a:p>
        </p:txBody>
      </p:sp>
      <p:sp>
        <p:nvSpPr>
          <p:cNvPr id="7" name="文本框 6"/>
          <p:cNvSpPr txBox="1"/>
          <p:nvPr/>
        </p:nvSpPr>
        <p:spPr>
          <a:xfrm>
            <a:off x="8975090" y="5013960"/>
            <a:ext cx="3060700" cy="1198880"/>
          </a:xfrm>
          <a:prstGeom prst="rect">
            <a:avLst/>
          </a:prstGeom>
          <a:noFill/>
          <a:ln w="9525">
            <a:noFill/>
          </a:ln>
        </p:spPr>
        <p:txBody>
          <a:bodyPr wrap="square">
            <a:spAutoFit/>
          </a:bodyPr>
          <a:p>
            <a:pPr indent="0" algn="l"/>
            <a:r>
              <a:rPr lang="zh-CN" sz="3600" b="0" u="sng">
                <a:solidFill>
                  <a:srgbClr val="FF0000"/>
                </a:solidFill>
                <a:latin typeface="楷体" panose="02010609060101010101" charset="-122"/>
                <a:ea typeface="宋体" panose="02010600030101010101" pitchFamily="2" charset="-122"/>
              </a:rPr>
              <a:t>因为有可能永久失活了</a:t>
            </a:r>
            <a:r>
              <a:rPr lang="zh-CN" sz="3600" b="0">
                <a:solidFill>
                  <a:srgbClr val="FF0000"/>
                </a:solidFill>
                <a:latin typeface="楷体" panose="02010609060101010101" charset="-122"/>
                <a:ea typeface="宋体" panose="02010600030101010101" pitchFamily="2" charset="-122"/>
              </a:rPr>
              <a:t>！</a:t>
            </a:r>
            <a:endParaRPr lang="zh-CN" sz="3600" b="0">
              <a:solidFill>
                <a:srgbClr val="FF0000"/>
              </a:solidFill>
              <a:latin typeface="楷体" panose="02010609060101010101"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p:bldP spid="6" grpId="0" bldLvl="0" animBg="1"/>
      <p:bldP spid="6" grpId="1"/>
      <p:bldP spid="7" grpId="0"/>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3" name="文本框 102"/>
          <p:cNvSpPr txBox="1"/>
          <p:nvPr/>
        </p:nvSpPr>
        <p:spPr>
          <a:xfrm>
            <a:off x="213360" y="583565"/>
            <a:ext cx="11682095" cy="5166360"/>
          </a:xfrm>
          <a:prstGeom prst="rect">
            <a:avLst/>
          </a:prstGeom>
          <a:noFill/>
          <a:ln w="9525">
            <a:noFill/>
          </a:ln>
        </p:spPr>
        <p:txBody>
          <a:bodyPr>
            <a:noAutofit/>
          </a:bodyPr>
          <a:p>
            <a:pPr marL="174625" indent="-174625" fontAlgn="auto">
              <a:spcBef>
                <a:spcPts val="100"/>
              </a:spcBef>
            </a:pPr>
            <a:r>
              <a:rPr lang="en-US" altLang="zh-CN" sz="3200" b="0">
                <a:ea typeface="宋体" panose="02010600030101010101" pitchFamily="2" charset="-122"/>
              </a:rPr>
              <a:t> </a:t>
            </a:r>
            <a:r>
              <a:rPr lang="zh-CN" sz="3200" b="0">
                <a:ea typeface="宋体" panose="02010600030101010101" pitchFamily="2" charset="-122"/>
              </a:rPr>
              <a:t>①这是</a:t>
            </a:r>
            <a:r>
              <a:rPr lang="zh-CN" sz="3200" b="1">
                <a:ln w="22225">
                  <a:solidFill>
                    <a:schemeClr val="accent2"/>
                  </a:solidFill>
                  <a:prstDash val="solid"/>
                </a:ln>
                <a:solidFill>
                  <a:schemeClr val="accent2">
                    <a:lumMod val="40000"/>
                    <a:lumOff val="60000"/>
                  </a:schemeClr>
                </a:solidFill>
                <a:effectLst/>
                <a:ea typeface="宋体" panose="02010600030101010101" pitchFamily="2" charset="-122"/>
              </a:rPr>
              <a:t>回归行文逻辑</a:t>
            </a:r>
            <a:r>
              <a:rPr lang="zh-CN" sz="3200" b="0">
                <a:ea typeface="宋体" panose="02010600030101010101" pitchFamily="2" charset="-122"/>
              </a:rPr>
              <a:t>和</a:t>
            </a:r>
            <a:r>
              <a:rPr lang="zh-CN" sz="3200" b="1">
                <a:ln w="22225">
                  <a:solidFill>
                    <a:schemeClr val="accent2"/>
                  </a:solidFill>
                  <a:prstDash val="solid"/>
                </a:ln>
                <a:solidFill>
                  <a:schemeClr val="accent2">
                    <a:lumMod val="40000"/>
                    <a:lumOff val="60000"/>
                  </a:schemeClr>
                </a:solidFill>
                <a:effectLst/>
                <a:ea typeface="宋体" panose="02010600030101010101" pitchFamily="2" charset="-122"/>
              </a:rPr>
              <a:t>写作因由</a:t>
            </a:r>
            <a:r>
              <a:rPr lang="zh-CN" sz="3200" b="0">
                <a:ea typeface="宋体" panose="02010600030101010101" pitchFamily="2" charset="-122"/>
              </a:rPr>
              <a:t>的好题目，能够</a:t>
            </a:r>
            <a:r>
              <a:rPr lang="zh-CN" sz="3200" b="0">
                <a:solidFill>
                  <a:schemeClr val="tx1"/>
                </a:solidFill>
                <a:effectLst>
                  <a:outerShdw blurRad="38100" dist="19050" dir="2700000" algn="tl" rotWithShape="0">
                    <a:schemeClr val="dk1">
                      <a:alpha val="40000"/>
                    </a:schemeClr>
                  </a:outerShdw>
                </a:effectLst>
                <a:ea typeface="宋体" panose="02010600030101010101" pitchFamily="2" charset="-122"/>
              </a:rPr>
              <a:t>考察核心素养</a:t>
            </a:r>
            <a:r>
              <a:rPr lang="zh-CN" sz="3200" b="0">
                <a:ea typeface="宋体" panose="02010600030101010101" pitchFamily="2" charset="-122"/>
              </a:rPr>
              <a:t>。②第一条答案中需要关注两点：</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一是主语要准确</a:t>
            </a:r>
            <a:r>
              <a:rPr lang="en-US" altLang="zh-CN" sz="3200" b="0">
                <a:ea typeface="宋体" panose="02010600030101010101" pitchFamily="2" charset="-122"/>
              </a:rPr>
              <a:t>——</a:t>
            </a:r>
            <a:r>
              <a:rPr lang="zh-CN" sz="3200" b="0">
                <a:ea typeface="宋体" panose="02010600030101010101" pitchFamily="2" charset="-122"/>
              </a:rPr>
              <a:t>“种子库”或者“种质资源库”;二是</a:t>
            </a:r>
            <a:r>
              <a:rPr lang="zh-CN" sz="3200" b="1">
                <a:ln w="22225">
                  <a:solidFill>
                    <a:schemeClr val="accent2"/>
                  </a:solidFill>
                  <a:prstDash val="solid"/>
                </a:ln>
                <a:solidFill>
                  <a:schemeClr val="accent2">
                    <a:lumMod val="40000"/>
                    <a:lumOff val="60000"/>
                  </a:schemeClr>
                </a:solidFill>
                <a:effectLst/>
                <a:ea typeface="宋体" panose="02010600030101010101" pitchFamily="2" charset="-122"/>
              </a:rPr>
              <a:t>必要性和可能性</a:t>
            </a:r>
            <a:r>
              <a:rPr lang="zh-CN" sz="3200" b="0">
                <a:ea typeface="宋体" panose="02010600030101010101" pitchFamily="2" charset="-122"/>
              </a:rPr>
              <a:t>可替换为“为什么”和“意义”，过程、方法、挑战可替换为“怎样”或“步骤、流程”。③第二条答案中需要关注两点：</a:t>
            </a:r>
            <a:r>
              <a:rPr lang="zh-CN" sz="3200" b="1">
                <a:ln w="22225">
                  <a:solidFill>
                    <a:schemeClr val="accent2"/>
                  </a:solidFill>
                  <a:prstDash val="solid"/>
                </a:ln>
                <a:solidFill>
                  <a:schemeClr val="accent2">
                    <a:lumMod val="40000"/>
                    <a:lumOff val="60000"/>
                  </a:schemeClr>
                </a:solidFill>
                <a:effectLst/>
                <a:ea typeface="宋体" panose="02010600030101010101" pitchFamily="2" charset="-122"/>
              </a:rPr>
              <a:t>一是“认知规律”是客观的</a:t>
            </a:r>
            <a:r>
              <a:rPr lang="zh-CN" sz="3200" b="0">
                <a:ea typeface="宋体" panose="02010600030101010101" pitchFamily="2" charset="-122"/>
              </a:rPr>
              <a:t>，即由浅入深、层层递进、层层深入、条理性强、逻辑严密;</a:t>
            </a:r>
            <a:r>
              <a:rPr lang="zh-CN" sz="3200" b="1">
                <a:ln w="22225">
                  <a:solidFill>
                    <a:schemeClr val="accent2"/>
                  </a:solidFill>
                  <a:prstDash val="solid"/>
                </a:ln>
                <a:solidFill>
                  <a:schemeClr val="accent2">
                    <a:lumMod val="40000"/>
                    <a:lumOff val="60000"/>
                  </a:schemeClr>
                </a:solidFill>
                <a:effectLst/>
                <a:ea typeface="宋体" panose="02010600030101010101" pitchFamily="2" charset="-122"/>
              </a:rPr>
              <a:t>二是“认知需求”是主观的</a:t>
            </a:r>
            <a:r>
              <a:rPr lang="zh-CN" sz="3200" b="0">
                <a:ea typeface="宋体" panose="02010600030101010101" pitchFamily="2" charset="-122"/>
              </a:rPr>
              <a:t>，即引起兴趣、便于理解。</a:t>
            </a:r>
            <a:endParaRPr lang="zh-CN" sz="3200" b="0">
              <a:ea typeface="宋体" panose="02010600030101010101" pitchFamily="2" charset="-122"/>
            </a:endParaRPr>
          </a:p>
          <a:p>
            <a:endParaRPr lang="zh-CN" altLang="en-US" sz="3200" b="0">
              <a:ea typeface="宋体" panose="02010600030101010101" pitchFamily="2" charset="-122"/>
            </a:endParaRPr>
          </a:p>
        </p:txBody>
      </p:sp>
      <p:sp>
        <p:nvSpPr>
          <p:cNvPr id="4" name="文本框 3"/>
          <p:cNvSpPr txBox="1"/>
          <p:nvPr/>
        </p:nvSpPr>
        <p:spPr>
          <a:xfrm>
            <a:off x="0" y="0"/>
            <a:ext cx="2356485" cy="583565"/>
          </a:xfrm>
          <a:prstGeom prst="rect">
            <a:avLst/>
          </a:prstGeom>
          <a:noFill/>
        </p:spPr>
        <p:txBody>
          <a:bodyPr wrap="square" rtlCol="0">
            <a:spAutoFit/>
            <a:scene3d>
              <a:camera prst="orthographicFront"/>
              <a:lightRig rig="threePt" dir="t"/>
            </a:scene3d>
          </a:bodyPr>
          <a:p>
            <a:r>
              <a:rPr lang="zh-CN" sz="32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知识链接</a:t>
            </a:r>
            <a:endParaRPr lang="zh-CN" sz="32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endParaRPr>
          </a:p>
        </p:txBody>
      </p:sp>
      <p:sp>
        <p:nvSpPr>
          <p:cNvPr id="5" name="矩形 4"/>
          <p:cNvSpPr/>
          <p:nvPr/>
        </p:nvSpPr>
        <p:spPr>
          <a:xfrm>
            <a:off x="429895" y="4657725"/>
            <a:ext cx="11486515" cy="2131060"/>
          </a:xfrm>
          <a:prstGeom prst="rect">
            <a:avLst/>
          </a:prstGeom>
          <a:solidFill>
            <a:schemeClr val="accent1">
              <a:alpha val="1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92455" y="4657725"/>
            <a:ext cx="11034395" cy="2061210"/>
          </a:xfrm>
          <a:prstGeom prst="rect">
            <a:avLst/>
          </a:prstGeom>
          <a:solidFill>
            <a:schemeClr val="accent1">
              <a:alpha val="10000"/>
            </a:schemeClr>
          </a:solidFill>
        </p:spPr>
        <p:txBody>
          <a:bodyPr wrap="square" rtlCol="0" anchor="t">
            <a:spAutoFit/>
          </a:bodyPr>
          <a:p>
            <a:pPr marL="174625" indent="-174625" fontAlgn="auto">
              <a:spcBef>
                <a:spcPts val="100"/>
              </a:spcBef>
            </a:pPr>
            <a:r>
              <a:rPr lang="zh-CN" sz="3200" b="1">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科普文的写作顺序</a:t>
            </a:r>
            <a:r>
              <a:rPr lang="en-US" sz="32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a:t>
            </a:r>
            <a:r>
              <a:rPr lang="zh-CN" sz="320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1、</a:t>
            </a:r>
            <a:r>
              <a:rPr lang="zh-CN" sz="3200" b="1">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时间顺序</a:t>
            </a:r>
            <a:r>
              <a:rPr lang="zh-CN" sz="320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2、</a:t>
            </a:r>
            <a:r>
              <a:rPr lang="zh-CN" sz="3200" b="1">
                <a:solidFill>
                  <a:srgbClr val="FF0000"/>
                </a:solidFill>
                <a:effectLst>
                  <a:outerShdw blurRad="38100" dist="19050" dir="2700000" algn="tl" rotWithShape="0">
                    <a:schemeClr val="dk1">
                      <a:alpha val="40000"/>
                    </a:schemeClr>
                  </a:outerShdw>
                </a:effectLst>
                <a:ea typeface="宋体" panose="02010600030101010101" pitchFamily="2" charset="-122"/>
                <a:sym typeface="+mn-ea"/>
              </a:rPr>
              <a:t>逻辑顺序</a:t>
            </a:r>
            <a:r>
              <a:rPr lang="zh-CN" sz="3200">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:先总后分、由主到次、由表及里、由简到繁、由此及彼、由特殊到一般、由现象到本质。</a:t>
            </a:r>
            <a:endParaRPr lang="zh-CN" altLang="en-US" sz="3200">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 calcmode="lin" valueType="num">
                                      <p:cBhvr additive="base">
                                        <p:cTn id="7" dur="500" fill="hold"/>
                                        <p:tgtEl>
                                          <p:spTgt spid="1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5" grpId="1" animBg="1"/>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 5"/>
          <p:cNvGrpSpPr/>
          <p:nvPr/>
        </p:nvGrpSpPr>
        <p:grpSpPr>
          <a:xfrm>
            <a:off x="934156" y="1189635"/>
            <a:ext cx="1835733" cy="3820309"/>
            <a:chOff x="2802760" y="1335633"/>
            <a:chExt cx="1835733" cy="3820309"/>
          </a:xfrm>
        </p:grpSpPr>
        <p:grpSp>
          <p:nvGrpSpPr>
            <p:cNvPr id="7" name="组 6"/>
            <p:cNvGrpSpPr/>
            <p:nvPr/>
          </p:nvGrpSpPr>
          <p:grpSpPr>
            <a:xfrm>
              <a:off x="2802760" y="1335633"/>
              <a:ext cx="1835733" cy="3820309"/>
              <a:chOff x="2967651" y="1200722"/>
              <a:chExt cx="1835733" cy="3820309"/>
            </a:xfrm>
          </p:grpSpPr>
          <p:sp>
            <p:nvSpPr>
              <p:cNvPr id="9" name="文本框 8"/>
              <p:cNvSpPr txBox="1"/>
              <p:nvPr/>
            </p:nvSpPr>
            <p:spPr>
              <a:xfrm>
                <a:off x="2967651" y="1504162"/>
                <a:ext cx="1661993" cy="2922694"/>
              </a:xfrm>
              <a:prstGeom prst="rect">
                <a:avLst/>
              </a:prstGeom>
              <a:noFill/>
            </p:spPr>
            <p:txBody>
              <a:bodyPr vert="eaVert" wrap="square" rtlCol="0">
                <a:spAutoFit/>
              </a:bodyPr>
              <a:lstStyle/>
              <a:p>
                <a:pPr algn="dist"/>
                <a:r>
                  <a:rPr kumimoji="1" lang="zh-CN" altLang="en-US" sz="9600" smtClean="0">
                    <a:solidFill>
                      <a:srgbClr val="655D5C"/>
                    </a:solidFill>
                    <a:latin typeface="方正吕建德字体" panose="02010600010101010101" pitchFamily="2" charset="-122"/>
                    <a:ea typeface="方正吕建德字体" panose="02010600010101010101" pitchFamily="2" charset="-122"/>
                    <a:cs typeface="华文行楷" panose="02010800040101010101" charset="-122"/>
                  </a:rPr>
                  <a:t>目录</a:t>
                </a:r>
                <a:endParaRPr kumimoji="1" lang="zh-CN" altLang="en-US" sz="9600" dirty="0">
                  <a:solidFill>
                    <a:srgbClr val="655D5C"/>
                  </a:solidFill>
                  <a:latin typeface="方正吕建德字体" panose="02010600010101010101" pitchFamily="2" charset="-122"/>
                  <a:ea typeface="方正吕建德字体" panose="02010600010101010101" pitchFamily="2" charset="-122"/>
                  <a:cs typeface="华文行楷" panose="02010800040101010101" charset="-122"/>
                </a:endParaRPr>
              </a:p>
            </p:txBody>
          </p:sp>
          <p:pic>
            <p:nvPicPr>
              <p:cNvPr id="10" name="图片 9"/>
              <p:cNvPicPr>
                <a:picLocks noChangeAspect="1"/>
              </p:cNvPicPr>
              <p:nvPr/>
            </p:nvPicPr>
            <p:blipFill>
              <a:blip r:embed="rId1" cstate="email"/>
              <a:stretch>
                <a:fillRect/>
              </a:stretch>
            </p:blipFill>
            <p:spPr>
              <a:xfrm>
                <a:off x="2976588" y="1200722"/>
                <a:ext cx="1085746" cy="965774"/>
              </a:xfrm>
              <a:prstGeom prst="rect">
                <a:avLst/>
              </a:prstGeom>
            </p:spPr>
          </p:pic>
          <p:pic>
            <p:nvPicPr>
              <p:cNvPr id="11" name="图片 10"/>
              <p:cNvPicPr>
                <a:picLocks noChangeAspect="1"/>
              </p:cNvPicPr>
              <p:nvPr/>
            </p:nvPicPr>
            <p:blipFill>
              <a:blip r:embed="rId1" cstate="email"/>
              <a:stretch>
                <a:fillRect/>
              </a:stretch>
            </p:blipFill>
            <p:spPr>
              <a:xfrm rot="10800000">
                <a:off x="3717638" y="4055257"/>
                <a:ext cx="1085746" cy="965774"/>
              </a:xfrm>
              <a:prstGeom prst="rect">
                <a:avLst/>
              </a:prstGeom>
            </p:spPr>
          </p:pic>
        </p:grpSp>
        <p:pic>
          <p:nvPicPr>
            <p:cNvPr id="8" name="图片 7"/>
            <p:cNvPicPr>
              <a:picLocks noChangeAspect="1"/>
            </p:cNvPicPr>
            <p:nvPr/>
          </p:nvPicPr>
          <p:blipFill>
            <a:blip r:embed="rId2" cstate="email">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2811697" y="4190168"/>
              <a:ext cx="383707" cy="743199"/>
            </a:xfrm>
            <a:prstGeom prst="rect">
              <a:avLst/>
            </a:prstGeom>
          </p:spPr>
        </p:pic>
      </p:grpSp>
      <p:sp>
        <p:nvSpPr>
          <p:cNvPr id="19" name="文本框 18"/>
          <p:cNvSpPr txBox="1"/>
          <p:nvPr/>
        </p:nvSpPr>
        <p:spPr>
          <a:xfrm>
            <a:off x="2891894" y="2155035"/>
            <a:ext cx="1044575" cy="2286000"/>
          </a:xfrm>
          <a:prstGeom prst="rect">
            <a:avLst/>
          </a:prstGeom>
          <a:noFill/>
        </p:spPr>
        <p:txBody>
          <a:bodyPr vert="eaVert" wrap="square" rtlCol="0">
            <a:spAutoFit/>
          </a:bodyPr>
          <a:lstStyle/>
          <a:p>
            <a:pPr algn="l">
              <a:lnSpc>
                <a:spcPct val="200000"/>
              </a:lnSpc>
            </a:pPr>
            <a:r>
              <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rPr>
              <a:t>现代文阅读一</a:t>
            </a:r>
            <a:endPar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endParaRPr>
          </a:p>
        </p:txBody>
      </p:sp>
      <p:cxnSp>
        <p:nvCxnSpPr>
          <p:cNvPr id="21" name="直线连接符 20"/>
          <p:cNvCxnSpPr/>
          <p:nvPr/>
        </p:nvCxnSpPr>
        <p:spPr>
          <a:xfrm>
            <a:off x="3754762" y="2092013"/>
            <a:ext cx="0" cy="2476564"/>
          </a:xfrm>
          <a:prstGeom prst="line">
            <a:avLst/>
          </a:prstGeom>
          <a:ln>
            <a:solidFill>
              <a:srgbClr val="968A87">
                <a:alpha val="48000"/>
              </a:srgbClr>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766945" y="2209165"/>
            <a:ext cx="1044575" cy="2318385"/>
          </a:xfrm>
          <a:prstGeom prst="rect">
            <a:avLst/>
          </a:prstGeom>
          <a:noFill/>
        </p:spPr>
        <p:txBody>
          <a:bodyPr vert="eaVert" wrap="square" rtlCol="0">
            <a:spAutoFit/>
          </a:bodyPr>
          <a:lstStyle/>
          <a:p>
            <a:pPr algn="l">
              <a:lnSpc>
                <a:spcPct val="200000"/>
              </a:lnSpc>
            </a:pPr>
            <a:r>
              <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rPr>
              <a:t>文言文阅读</a:t>
            </a:r>
            <a:endPar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endParaRPr>
          </a:p>
        </p:txBody>
      </p:sp>
      <p:sp>
        <p:nvSpPr>
          <p:cNvPr id="28" name="文本框 27"/>
          <p:cNvSpPr txBox="1"/>
          <p:nvPr/>
        </p:nvSpPr>
        <p:spPr>
          <a:xfrm>
            <a:off x="6741795" y="2282825"/>
            <a:ext cx="922655" cy="2077085"/>
          </a:xfrm>
          <a:prstGeom prst="rect">
            <a:avLst/>
          </a:prstGeom>
          <a:noFill/>
        </p:spPr>
        <p:txBody>
          <a:bodyPr vert="eaVert" wrap="square" rtlCol="0">
            <a:noAutofit/>
          </a:bodyPr>
          <a:lstStyle/>
          <a:p>
            <a:pPr algn="l">
              <a:lnSpc>
                <a:spcPct val="200000"/>
              </a:lnSpc>
            </a:pPr>
            <a:r>
              <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rPr>
              <a:t>默写</a:t>
            </a:r>
            <a:endPar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endParaRPr>
          </a:p>
        </p:txBody>
      </p:sp>
      <p:cxnSp>
        <p:nvCxnSpPr>
          <p:cNvPr id="29" name="直线连接符 28"/>
          <p:cNvCxnSpPr/>
          <p:nvPr/>
        </p:nvCxnSpPr>
        <p:spPr>
          <a:xfrm>
            <a:off x="6571796" y="2154878"/>
            <a:ext cx="0" cy="2476564"/>
          </a:xfrm>
          <a:prstGeom prst="line">
            <a:avLst/>
          </a:prstGeom>
          <a:ln>
            <a:solidFill>
              <a:srgbClr val="968A87">
                <a:alpha val="48000"/>
              </a:srgb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724525" y="2282190"/>
            <a:ext cx="1038225" cy="2324735"/>
          </a:xfrm>
          <a:prstGeom prst="rect">
            <a:avLst/>
          </a:prstGeom>
          <a:noFill/>
        </p:spPr>
        <p:txBody>
          <a:bodyPr vert="eaVert" wrap="square" rtlCol="0">
            <a:noAutofit/>
          </a:bodyPr>
          <a:lstStyle/>
          <a:p>
            <a:pPr algn="l">
              <a:lnSpc>
                <a:spcPct val="200000"/>
              </a:lnSpc>
            </a:pPr>
            <a:r>
              <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rPr>
              <a:t>诗歌鉴赏</a:t>
            </a:r>
            <a:endPar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endParaRPr>
          </a:p>
        </p:txBody>
      </p:sp>
      <p:cxnSp>
        <p:nvCxnSpPr>
          <p:cNvPr id="31" name="直线连接符 30"/>
          <p:cNvCxnSpPr/>
          <p:nvPr/>
        </p:nvCxnSpPr>
        <p:spPr>
          <a:xfrm>
            <a:off x="5692551" y="2130113"/>
            <a:ext cx="0" cy="2476564"/>
          </a:xfrm>
          <a:prstGeom prst="line">
            <a:avLst/>
          </a:prstGeom>
          <a:ln>
            <a:solidFill>
              <a:srgbClr val="968A87">
                <a:alpha val="48000"/>
              </a:srgb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4"/>
            </p:custDataLst>
          </p:nvPr>
        </p:nvSpPr>
        <p:spPr>
          <a:xfrm>
            <a:off x="3878580" y="2155190"/>
            <a:ext cx="1044575" cy="2286635"/>
          </a:xfrm>
          <a:prstGeom prst="rect">
            <a:avLst/>
          </a:prstGeom>
          <a:noFill/>
        </p:spPr>
        <p:txBody>
          <a:bodyPr vert="eaVert" wrap="square" rtlCol="0">
            <a:spAutoFit/>
          </a:bodyPr>
          <a:p>
            <a:pPr algn="l">
              <a:lnSpc>
                <a:spcPct val="200000"/>
              </a:lnSpc>
            </a:pPr>
            <a:r>
              <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rPr>
              <a:t>现代文阅读</a:t>
            </a:r>
            <a:r>
              <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rPr>
              <a:t>二</a:t>
            </a:r>
            <a:endPar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endParaRPr>
          </a:p>
        </p:txBody>
      </p:sp>
      <p:cxnSp>
        <p:nvCxnSpPr>
          <p:cNvPr id="4" name="直线连接符 28"/>
          <p:cNvCxnSpPr/>
          <p:nvPr>
            <p:custDataLst>
              <p:tags r:id="rId5"/>
            </p:custDataLst>
          </p:nvPr>
        </p:nvCxnSpPr>
        <p:spPr>
          <a:xfrm>
            <a:off x="4739821" y="2130113"/>
            <a:ext cx="0" cy="2476564"/>
          </a:xfrm>
          <a:prstGeom prst="line">
            <a:avLst/>
          </a:prstGeom>
          <a:ln>
            <a:solidFill>
              <a:srgbClr val="968A87">
                <a:alpha val="48000"/>
              </a:srgbClr>
            </a:solidFill>
          </a:ln>
        </p:spPr>
        <p:style>
          <a:lnRef idx="1">
            <a:schemeClr val="accent1"/>
          </a:lnRef>
          <a:fillRef idx="0">
            <a:schemeClr val="accent1"/>
          </a:fillRef>
          <a:effectRef idx="0">
            <a:schemeClr val="accent1"/>
          </a:effectRef>
          <a:fontRef idx="minor">
            <a:schemeClr val="tx1"/>
          </a:fontRef>
        </p:style>
      </p:cxnSp>
      <p:cxnSp>
        <p:nvCxnSpPr>
          <p:cNvPr id="5" name="直线连接符 28"/>
          <p:cNvCxnSpPr/>
          <p:nvPr>
            <p:custDataLst>
              <p:tags r:id="rId6"/>
            </p:custDataLst>
          </p:nvPr>
        </p:nvCxnSpPr>
        <p:spPr>
          <a:xfrm>
            <a:off x="7413806" y="2130113"/>
            <a:ext cx="0" cy="2476564"/>
          </a:xfrm>
          <a:prstGeom prst="line">
            <a:avLst/>
          </a:prstGeom>
          <a:ln>
            <a:solidFill>
              <a:srgbClr val="968A87">
                <a:alpha val="48000"/>
              </a:srgbClr>
            </a:solidFill>
          </a:ln>
        </p:spPr>
        <p:style>
          <a:lnRef idx="1">
            <a:schemeClr val="accent1"/>
          </a:lnRef>
          <a:fillRef idx="0">
            <a:schemeClr val="accent1"/>
          </a:fillRef>
          <a:effectRef idx="0">
            <a:schemeClr val="accent1"/>
          </a:effectRef>
          <a:fontRef idx="minor">
            <a:schemeClr val="tx1"/>
          </a:fontRef>
        </p:style>
      </p:cxnSp>
      <p:cxnSp>
        <p:nvCxnSpPr>
          <p:cNvPr id="12" name="直线连接符 28"/>
          <p:cNvCxnSpPr/>
          <p:nvPr>
            <p:custDataLst>
              <p:tags r:id="rId7"/>
            </p:custDataLst>
          </p:nvPr>
        </p:nvCxnSpPr>
        <p:spPr>
          <a:xfrm>
            <a:off x="8372021" y="2154878"/>
            <a:ext cx="0" cy="2476564"/>
          </a:xfrm>
          <a:prstGeom prst="line">
            <a:avLst/>
          </a:prstGeom>
          <a:ln>
            <a:solidFill>
              <a:srgbClr val="968A87">
                <a:alpha val="48000"/>
              </a:srgb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8"/>
            </p:custDataLst>
          </p:nvPr>
        </p:nvSpPr>
        <p:spPr>
          <a:xfrm>
            <a:off x="7413625" y="2244090"/>
            <a:ext cx="1035685" cy="2542540"/>
          </a:xfrm>
          <a:prstGeom prst="rect">
            <a:avLst/>
          </a:prstGeom>
          <a:noFill/>
        </p:spPr>
        <p:txBody>
          <a:bodyPr vert="eaVert" wrap="square" rtlCol="0">
            <a:noAutofit/>
          </a:bodyPr>
          <a:p>
            <a:pPr algn="l">
              <a:lnSpc>
                <a:spcPct val="200000"/>
              </a:lnSpc>
            </a:pPr>
            <a:r>
              <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rPr>
              <a:t>语言文字运用</a:t>
            </a:r>
            <a:endPar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endParaRPr>
          </a:p>
        </p:txBody>
      </p:sp>
      <p:sp>
        <p:nvSpPr>
          <p:cNvPr id="14" name="文本框 13"/>
          <p:cNvSpPr txBox="1"/>
          <p:nvPr>
            <p:custDataLst>
              <p:tags r:id="rId9"/>
            </p:custDataLst>
          </p:nvPr>
        </p:nvSpPr>
        <p:spPr>
          <a:xfrm>
            <a:off x="8375015" y="2202815"/>
            <a:ext cx="1038225" cy="2324735"/>
          </a:xfrm>
          <a:prstGeom prst="rect">
            <a:avLst/>
          </a:prstGeom>
          <a:noFill/>
        </p:spPr>
        <p:txBody>
          <a:bodyPr vert="eaVert" wrap="square" rtlCol="0">
            <a:noAutofit/>
          </a:bodyPr>
          <a:p>
            <a:pPr algn="l">
              <a:lnSpc>
                <a:spcPct val="200000"/>
              </a:lnSpc>
            </a:pPr>
            <a:r>
              <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rPr>
              <a:t>写作</a:t>
            </a:r>
            <a:endParaRPr lang="zh-CN" altLang="en-US" sz="2800" b="1" smtClean="0">
              <a:solidFill>
                <a:srgbClr val="655D5C"/>
              </a:solidFill>
              <a:latin typeface="华文楷体" panose="02010600040101010101" charset="-122"/>
              <a:ea typeface="华文楷体" panose="02010600040101010101" charset="-122"/>
              <a:cs typeface="华文行楷" panose="02010800040101010101" charset="-122"/>
            </a:endParaRPr>
          </a:p>
        </p:txBody>
      </p:sp>
      <p:cxnSp>
        <p:nvCxnSpPr>
          <p:cNvPr id="15" name="直线连接符 28"/>
          <p:cNvCxnSpPr/>
          <p:nvPr>
            <p:custDataLst>
              <p:tags r:id="rId10"/>
            </p:custDataLst>
          </p:nvPr>
        </p:nvCxnSpPr>
        <p:spPr>
          <a:xfrm>
            <a:off x="9207046" y="2154878"/>
            <a:ext cx="0" cy="2476564"/>
          </a:xfrm>
          <a:prstGeom prst="line">
            <a:avLst/>
          </a:prstGeom>
          <a:ln>
            <a:solidFill>
              <a:srgbClr val="968A87">
                <a:alpha val="48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3" name="文本框 102"/>
          <p:cNvSpPr txBox="1"/>
          <p:nvPr/>
        </p:nvSpPr>
        <p:spPr>
          <a:xfrm>
            <a:off x="226695" y="460375"/>
            <a:ext cx="11865610" cy="6000750"/>
          </a:xfrm>
          <a:prstGeom prst="rect">
            <a:avLst/>
          </a:prstGeom>
          <a:noFill/>
          <a:ln w="9525">
            <a:noFill/>
          </a:ln>
        </p:spPr>
        <p:txBody>
          <a:bodyPr wrap="square">
            <a:spAutoFit/>
          </a:bodyPr>
          <a:p>
            <a:pPr marL="174625" indent="-174625"/>
            <a:r>
              <a:rPr lang="zh-CN" sz="2400" b="0">
                <a:ln w="22225">
                  <a:solidFill>
                    <a:schemeClr val="accent2"/>
                  </a:solidFill>
                  <a:prstDash val="solid"/>
                </a:ln>
                <a:solidFill>
                  <a:schemeClr val="accent2">
                    <a:lumMod val="40000"/>
                    <a:lumOff val="60000"/>
                  </a:schemeClr>
                </a:solidFill>
                <a:effectLst/>
                <a:ea typeface="宋体" panose="02010600030101010101" pitchFamily="2" charset="-122"/>
              </a:rPr>
              <a:t>(2023年四省联考)</a:t>
            </a:r>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5.好的科普文应该具备哪些要素?请结合文本材料进行分析。(4分)答:</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①科学性</a:t>
            </a:r>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：在介绍科学知识的过程中，运用较多的科学术语和科学研究成果;</a:t>
            </a:r>
            <a:endParaRPr lang="zh-CN" sz="2400" b="0">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a:r>
              <a:rPr lang="en-US" alt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②逻辑性</a:t>
            </a:r>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：从根本成因到后续影响，主次分明，逻辑清晰;</a:t>
            </a:r>
            <a:endParaRPr lang="zh-CN" sz="2400" b="0">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③严谨性</a:t>
            </a:r>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：对关于科学判断的陈述加以适当界定，列出关键数字，更加精准;</a:t>
            </a:r>
            <a:endParaRPr lang="zh-CN" sz="2400" b="0">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④通俗性</a:t>
            </a:r>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：深入浅出，通俗易懂，运用打比方等手法，将青藏高原的特点等专业性内容生动形象地呈现。</a:t>
            </a:r>
            <a:endParaRPr lang="zh-CN" sz="2400" b="0">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a:r>
              <a:rPr lang="zh-CN" sz="2400" b="0">
                <a:ln w="22225">
                  <a:solidFill>
                    <a:schemeClr val="accent2"/>
                  </a:solidFill>
                  <a:prstDash val="solid"/>
                </a:ln>
                <a:solidFill>
                  <a:schemeClr val="accent2">
                    <a:lumMod val="40000"/>
                    <a:lumOff val="60000"/>
                  </a:schemeClr>
                </a:solidFill>
                <a:effectLst/>
                <a:ea typeface="宋体" panose="02010600030101010101" pitchFamily="2" charset="-122"/>
              </a:rPr>
              <a:t>(2023年盐城南京一模)</a:t>
            </a:r>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5.语段中加引号的词语体现了科普文语言的什么特色?请举例简要分析。(4分)答:</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语言特色:准确性与生动性。</a:t>
            </a:r>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举例简析示例:</a:t>
            </a:r>
            <a:endParaRPr lang="zh-CN" sz="2400" b="0">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①如“丝</a:t>
            </a:r>
            <a:r>
              <a:rPr lang="en-US" alt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a:t>
            </a:r>
            <a:r>
              <a:rPr lang="zh-CN" sz="2400" b="1" spc="-400">
                <a:solidFill>
                  <a:srgbClr val="FF0000"/>
                </a:solidFill>
                <a:effectLst>
                  <a:outerShdw blurRad="38100" dist="19050" dir="2700000" algn="tl" rotWithShape="0">
                    <a:schemeClr val="dk1">
                      <a:alpha val="40000"/>
                    </a:schemeClr>
                  </a:outerShdw>
                </a:effectLst>
                <a:uFillTx/>
                <a:ea typeface="宋体" panose="02010600030101010101" pitchFamily="2" charset="-122"/>
              </a:rPr>
              <a:t>”“</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吨吨吨</a:t>
            </a:r>
            <a:r>
              <a:rPr lang="zh-CN" sz="2400" b="1" spc="-400">
                <a:solidFill>
                  <a:srgbClr val="FF0000"/>
                </a:solidFill>
                <a:effectLst>
                  <a:outerShdw blurRad="38100" dist="19050" dir="2700000" algn="tl" rotWithShape="0">
                    <a:schemeClr val="dk1">
                      <a:alpha val="40000"/>
                    </a:schemeClr>
                  </a:outerShdw>
                </a:effectLst>
                <a:uFillTx/>
                <a:ea typeface="宋体" panose="02010600030101010101" pitchFamily="2" charset="-122"/>
              </a:rPr>
              <a:t>”；</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既准确模拟开瓶</a:t>
            </a:r>
            <a:r>
              <a:rPr lang="zh-CN" sz="2400" b="1" spc="-400">
                <a:solidFill>
                  <a:srgbClr val="FF0000"/>
                </a:solidFill>
                <a:effectLst>
                  <a:outerShdw blurRad="38100" dist="19050" dir="2700000" algn="tl" rotWithShape="0">
                    <a:schemeClr val="dk1">
                      <a:alpha val="40000"/>
                    </a:schemeClr>
                  </a:outerShdw>
                </a:effectLst>
                <a:uFillTx/>
                <a:ea typeface="宋体" panose="02010600030101010101" pitchFamily="2" charset="-122"/>
              </a:rPr>
              <a:t>、</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喝水的声音</a:t>
            </a:r>
            <a:r>
              <a:rPr lang="en-US" alt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又带给人非常强烈的现场感。</a:t>
            </a:r>
            <a:endPar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endParaRPr>
          </a:p>
          <a:p>
            <a:pPr marL="174625" indent="-174625"/>
            <a:r>
              <a:rPr lang="en-US" alt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②如“杀口劲”:既准确写出多重刺激力度之大</a:t>
            </a:r>
            <a:r>
              <a:rPr lang="en-US" alt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又能激发读者联想(杀口酒)，使语言生动活泼。③如“本水”:既准确表明金属罐可乐才是最本色的快乐水，又能激发读者联想(“本土”“本人”)，使语言生动活泼。另外：“准确性”的特色答“科学”“严谨”亦可;“生动性”的特色答“形象”“通俗”“幽默风趣”亦可。</a:t>
            </a:r>
            <a:endParaRPr lang="zh-CN" altLang="en-US" sz="2400" b="1">
              <a:solidFill>
                <a:srgbClr val="FF0000"/>
              </a:solidFill>
              <a:effectLst>
                <a:outerShdw blurRad="38100" dist="19050" dir="2700000" algn="tl" rotWithShape="0">
                  <a:schemeClr val="dk1">
                    <a:alpha val="40000"/>
                  </a:schemeClr>
                </a:outerShdw>
              </a:effectLst>
              <a:ea typeface="宋体" panose="02010600030101010101" pitchFamily="2" charset="-122"/>
            </a:endParaRPr>
          </a:p>
        </p:txBody>
      </p:sp>
      <p:sp>
        <p:nvSpPr>
          <p:cNvPr id="5" name="文本框 4"/>
          <p:cNvSpPr txBox="1"/>
          <p:nvPr/>
        </p:nvSpPr>
        <p:spPr>
          <a:xfrm>
            <a:off x="84455" y="0"/>
            <a:ext cx="1595120" cy="460375"/>
          </a:xfrm>
          <a:prstGeom prst="rect">
            <a:avLst/>
          </a:prstGeom>
          <a:noFill/>
        </p:spPr>
        <p:txBody>
          <a:bodyPr wrap="square" rtlCol="0">
            <a:spAutoFit/>
            <a:scene3d>
              <a:camera prst="orthographicFront"/>
              <a:lightRig rig="threePt" dir="t"/>
            </a:scene3d>
          </a:bodyPr>
          <a:p>
            <a:r>
              <a:rPr lang="zh-CN" sz="2400">
                <a:ln w="22225">
                  <a:solidFill>
                    <a:schemeClr val="accent2"/>
                  </a:solidFill>
                  <a:prstDash val="solid"/>
                </a:ln>
                <a:solidFill>
                  <a:schemeClr val="accent2">
                    <a:lumMod val="40000"/>
                    <a:lumOff val="60000"/>
                  </a:schemeClr>
                </a:solidFill>
                <a:effectLst/>
                <a:highlight>
                  <a:srgbClr val="FFFF00"/>
                </a:highlight>
                <a:ea typeface="宋体" panose="02010600030101010101" pitchFamily="2" charset="-122"/>
                <a:sym typeface="+mn-ea"/>
              </a:rPr>
              <a:t>类题链接</a:t>
            </a:r>
            <a:endParaRPr lang="zh-CN" sz="2400">
              <a:ln w="22225">
                <a:solidFill>
                  <a:schemeClr val="accent2"/>
                </a:solidFill>
                <a:prstDash val="solid"/>
              </a:ln>
              <a:solidFill>
                <a:schemeClr val="accent2">
                  <a:lumMod val="40000"/>
                  <a:lumOff val="60000"/>
                </a:schemeClr>
              </a:solidFill>
              <a:effectLst/>
              <a:highlight>
                <a:srgbClr val="FFFF00"/>
              </a:highlight>
              <a:ea typeface="宋体" panose="02010600030101010101" pitchFamily="2" charset="-122"/>
              <a:sym typeface="+mn-ea"/>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4" name="文本框 3"/>
          <p:cNvSpPr txBox="1"/>
          <p:nvPr/>
        </p:nvSpPr>
        <p:spPr>
          <a:xfrm>
            <a:off x="0" y="0"/>
            <a:ext cx="2356485" cy="706755"/>
          </a:xfrm>
          <a:prstGeom prst="rect">
            <a:avLst/>
          </a:prstGeom>
          <a:noFill/>
        </p:spPr>
        <p:txBody>
          <a:bodyPr wrap="square" rtlCol="0">
            <a:spAutoFit/>
            <a:scene3d>
              <a:camera prst="orthographicFront"/>
              <a:lightRig rig="threePt" dir="t"/>
            </a:scene3d>
          </a:bodyPr>
          <a:p>
            <a:r>
              <a:rPr lang="zh-CN" sz="40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知识链接</a:t>
            </a:r>
            <a:endParaRPr lang="zh-CN" sz="4000" b="1">
              <a:solidFill>
                <a:srgbClr val="FF0000"/>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endParaRPr>
          </a:p>
        </p:txBody>
      </p:sp>
      <p:sp>
        <p:nvSpPr>
          <p:cNvPr id="5" name="矩形 4"/>
          <p:cNvSpPr/>
          <p:nvPr/>
        </p:nvSpPr>
        <p:spPr>
          <a:xfrm>
            <a:off x="238760" y="2004695"/>
            <a:ext cx="11486515" cy="3792855"/>
          </a:xfrm>
          <a:prstGeom prst="rect">
            <a:avLst/>
          </a:prstGeom>
          <a:solidFill>
            <a:schemeClr val="accent1">
              <a:alpha val="1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custDataLst>
              <p:tags r:id="rId1"/>
            </p:custDataLst>
          </p:nvPr>
        </p:nvSpPr>
        <p:spPr>
          <a:xfrm>
            <a:off x="436245" y="2378075"/>
            <a:ext cx="10738485" cy="3046095"/>
          </a:xfrm>
          <a:prstGeom prst="rect">
            <a:avLst/>
          </a:prstGeom>
          <a:noFill/>
          <a:ln w="9525">
            <a:noFill/>
          </a:ln>
        </p:spPr>
        <p:txBody>
          <a:bodyPr wrap="square">
            <a:spAutoFit/>
          </a:bodyPr>
          <a:p>
            <a:pPr marL="174625" indent="-174625" fontAlgn="auto">
              <a:lnSpc>
                <a:spcPct val="120000"/>
              </a:lnSpc>
            </a:pPr>
            <a:r>
              <a:rPr lang="en-US" sz="4000" b="0">
                <a:latin typeface="宋体" panose="02010600030101010101" pitchFamily="2" charset="-122"/>
                <a:ea typeface="宋体" panose="02010600030101010101" pitchFamily="2" charset="-122"/>
              </a:rPr>
              <a:t> </a:t>
            </a:r>
            <a:r>
              <a:rPr lang="zh-CN" sz="4000" b="0">
                <a:ea typeface="宋体" panose="02010600030101010101" pitchFamily="2" charset="-122"/>
              </a:rPr>
              <a:t>①</a:t>
            </a:r>
            <a:r>
              <a:rPr lang="zh-CN" sz="4000" b="1">
                <a:solidFill>
                  <a:srgbClr val="FF0000"/>
                </a:solidFill>
                <a:ea typeface="宋体" panose="02010600030101010101" pitchFamily="2" charset="-122"/>
              </a:rPr>
              <a:t>科学性</a:t>
            </a:r>
            <a:r>
              <a:rPr lang="zh-CN" sz="4000" b="0">
                <a:ea typeface="宋体" panose="02010600030101010101" pitchFamily="2" charset="-122"/>
              </a:rPr>
              <a:t>可以表现为：</a:t>
            </a:r>
            <a:r>
              <a:rPr lang="zh-CN" sz="4000" b="1">
                <a:solidFill>
                  <a:srgbClr val="FF0000"/>
                </a:solidFill>
                <a:effectLst>
                  <a:outerShdw blurRad="38100" dist="19050" dir="2700000" algn="tl" rotWithShape="0">
                    <a:schemeClr val="dk1">
                      <a:alpha val="40000"/>
                    </a:schemeClr>
                  </a:outerShdw>
                </a:effectLst>
                <a:ea typeface="宋体" panose="02010600030101010101" pitchFamily="2" charset="-122"/>
              </a:rPr>
              <a:t>术语科学、西容科学、逻辑科学、方法科学</a:t>
            </a:r>
            <a:endParaRPr lang="zh-CN" sz="4000" b="1">
              <a:solidFill>
                <a:srgbClr val="FF0000"/>
              </a:solidFill>
              <a:effectLst>
                <a:outerShdw blurRad="38100" dist="19050" dir="2700000" algn="tl" rotWithShape="0">
                  <a:schemeClr val="dk1">
                    <a:alpha val="40000"/>
                  </a:schemeClr>
                </a:outerShdw>
              </a:effectLst>
              <a:ea typeface="宋体" panose="02010600030101010101" pitchFamily="2" charset="-122"/>
            </a:endParaRPr>
          </a:p>
          <a:p>
            <a:pPr marL="174625" indent="-174625" algn="l" fontAlgn="auto">
              <a:lnSpc>
                <a:spcPct val="120000"/>
              </a:lnSpc>
              <a:buClrTx/>
              <a:buSzTx/>
              <a:buFontTx/>
            </a:pPr>
            <a:r>
              <a:rPr lang="zh-CN" sz="4000" b="0">
                <a:ea typeface="宋体" panose="02010600030101010101" pitchFamily="2" charset="-122"/>
              </a:rPr>
              <a:t> </a:t>
            </a:r>
            <a:r>
              <a:rPr lang="en-US" altLang="zh-CN" sz="4000" b="0">
                <a:ea typeface="宋体" panose="02010600030101010101" pitchFamily="2" charset="-122"/>
              </a:rPr>
              <a:t>  </a:t>
            </a:r>
            <a:r>
              <a:rPr lang="zh-CN" sz="4000" b="0">
                <a:ea typeface="宋体" panose="02010600030101010101" pitchFamily="2" charset="-122"/>
              </a:rPr>
              <a:t>②</a:t>
            </a:r>
            <a:r>
              <a:rPr lang="zh-CN" sz="4000" b="1">
                <a:solidFill>
                  <a:srgbClr val="FF0000"/>
                </a:solidFill>
                <a:ea typeface="宋体" panose="02010600030101010101" pitchFamily="2" charset="-122"/>
              </a:rPr>
              <a:t>社会性</a:t>
            </a:r>
            <a:r>
              <a:rPr lang="zh-CN" sz="4000" b="0">
                <a:ea typeface="宋体" panose="02010600030101010101" pitchFamily="2" charset="-122"/>
              </a:rPr>
              <a:t>可以表现为：</a:t>
            </a:r>
            <a:r>
              <a:rPr lang="zh-CN" sz="4000" b="1">
                <a:solidFill>
                  <a:srgbClr val="FF0000"/>
                </a:solidFill>
                <a:effectLst>
                  <a:outerShdw blurRad="38100" dist="19050" dir="2700000" algn="tl" rotWithShape="0">
                    <a:schemeClr val="dk1">
                      <a:alpha val="40000"/>
                    </a:schemeClr>
                  </a:outerShdw>
                </a:effectLst>
                <a:ea typeface="宋体" panose="02010600030101010101" pitchFamily="2" charset="-122"/>
              </a:rPr>
              <a:t>时代课题、写作目的、读者意识、语言场域</a:t>
            </a:r>
            <a:endParaRPr lang="zh-CN" sz="4000" b="1">
              <a:solidFill>
                <a:srgbClr val="FF0000"/>
              </a:solidFill>
              <a:effectLst>
                <a:outerShdw blurRad="38100" dist="19050" dir="2700000" algn="tl" rotWithShape="0">
                  <a:schemeClr val="dk1">
                    <a:alpha val="40000"/>
                  </a:schemeClr>
                </a:outerShdw>
              </a:effectLst>
              <a:ea typeface="宋体" panose="02010600030101010101" pitchFamily="2" charset="-122"/>
            </a:endParaRPr>
          </a:p>
        </p:txBody>
      </p:sp>
      <p:sp>
        <p:nvSpPr>
          <p:cNvPr id="3" name="文本框 2"/>
          <p:cNvSpPr txBox="1"/>
          <p:nvPr/>
        </p:nvSpPr>
        <p:spPr>
          <a:xfrm>
            <a:off x="2228850" y="706755"/>
            <a:ext cx="6744335" cy="800735"/>
          </a:xfrm>
          <a:prstGeom prst="rect">
            <a:avLst/>
          </a:prstGeom>
          <a:noFill/>
        </p:spPr>
        <p:txBody>
          <a:bodyPr wrap="square" rtlCol="0">
            <a:noAutofit/>
            <a:scene3d>
              <a:camera prst="orthographicFront"/>
              <a:lightRig rig="threePt" dir="t"/>
            </a:scene3d>
          </a:bodyPr>
          <a:p>
            <a:r>
              <a:rPr lang="zh-CN" sz="40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科普文的文本特征答题模式</a:t>
            </a:r>
            <a:endParaRPr lang="en-US" sz="40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40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91100" y="2987040"/>
            <a:ext cx="5215255" cy="1014730"/>
          </a:xfrm>
          <a:prstGeom prst="rect">
            <a:avLst/>
          </a:prstGeom>
          <a:noFill/>
        </p:spPr>
        <p:txBody>
          <a:bodyPr wrap="square" rtlCol="0">
            <a:spAutoFit/>
          </a:bodyPr>
          <a:lstStyle/>
          <a:p>
            <a:r>
              <a:rPr lang="zh-CN" altLang="en-US" sz="6000" b="1" smtClean="0">
                <a:solidFill>
                  <a:srgbClr val="655D5C"/>
                </a:solidFill>
                <a:latin typeface="华文楷体" panose="02010600040101010101" charset="-122"/>
                <a:ea typeface="华文楷体" panose="02010600040101010101" charset="-122"/>
                <a:cs typeface="华文行楷" panose="02010800040101010101" charset="-122"/>
                <a:sym typeface="+mn-ea"/>
              </a:rPr>
              <a:t>现代文阅读</a:t>
            </a:r>
            <a:r>
              <a:rPr lang="zh-CN" altLang="en-US" sz="6000" b="1" smtClean="0">
                <a:solidFill>
                  <a:srgbClr val="655D5C"/>
                </a:solidFill>
                <a:latin typeface="华文楷体" panose="02010600040101010101" charset="-122"/>
                <a:ea typeface="华文楷体" panose="02010600040101010101" charset="-122"/>
                <a:cs typeface="华文行楷" panose="02010800040101010101" charset="-122"/>
                <a:sym typeface="+mn-ea"/>
              </a:rPr>
              <a:t>二</a:t>
            </a:r>
            <a:endParaRPr lang="zh-CN" altLang="en-US" sz="6000" b="1" smtClean="0">
              <a:solidFill>
                <a:srgbClr val="655D5C"/>
              </a:solidFill>
              <a:latin typeface="华文楷体" panose="02010600040101010101" charset="-122"/>
              <a:ea typeface="华文楷体" panose="02010600040101010101" charset="-122"/>
              <a:cs typeface="华文行楷" panose="02010800040101010101"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1638300" y="1906905"/>
            <a:ext cx="2895600" cy="30435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6085" y="183515"/>
            <a:ext cx="1694815" cy="521970"/>
          </a:xfrm>
          <a:prstGeom prst="rect">
            <a:avLst/>
          </a:prstGeom>
          <a:noFill/>
        </p:spPr>
        <p:txBody>
          <a:bodyPr wrap="square" rtlCol="0">
            <a:spAutoFit/>
            <a:scene3d>
              <a:camera prst="orthographicFront"/>
              <a:lightRig rig="threePt" dir="t"/>
            </a:scene3d>
          </a:bodyPr>
          <a:p>
            <a:r>
              <a:rPr lang="zh-CN" altLang="en-US" sz="2800">
                <a:ln w="22225">
                  <a:solidFill>
                    <a:schemeClr val="accent2"/>
                  </a:solidFill>
                  <a:prstDash val="solid"/>
                </a:ln>
                <a:solidFill>
                  <a:schemeClr val="accent2">
                    <a:lumMod val="40000"/>
                    <a:lumOff val="60000"/>
                  </a:schemeClr>
                </a:solidFill>
                <a:effectLst/>
                <a:sym typeface="+mn-ea"/>
              </a:rPr>
              <a:t>考题分析</a:t>
            </a:r>
            <a:endParaRPr lang="zh-CN" altLang="en-US" sz="2800">
              <a:ln w="22225">
                <a:solidFill>
                  <a:schemeClr val="accent2"/>
                </a:solidFill>
                <a:prstDash val="solid"/>
              </a:ln>
              <a:solidFill>
                <a:schemeClr val="accent2">
                  <a:lumMod val="40000"/>
                  <a:lumOff val="60000"/>
                </a:schemeClr>
              </a:solidFill>
              <a:effectLst/>
              <a:sym typeface="+mn-ea"/>
            </a:endParaRPr>
          </a:p>
        </p:txBody>
      </p:sp>
      <p:sp>
        <p:nvSpPr>
          <p:cNvPr id="4" name="文本框 3"/>
          <p:cNvSpPr txBox="1"/>
          <p:nvPr>
            <p:custDataLst>
              <p:tags r:id="rId2"/>
            </p:custDataLst>
          </p:nvPr>
        </p:nvSpPr>
        <p:spPr>
          <a:xfrm>
            <a:off x="2991485" y="44450"/>
            <a:ext cx="6744335" cy="800735"/>
          </a:xfrm>
          <a:prstGeom prst="rect">
            <a:avLst/>
          </a:prstGeom>
          <a:noFill/>
        </p:spPr>
        <p:txBody>
          <a:bodyPr wrap="square" rtlCol="0">
            <a:noAutofit/>
            <a:scene3d>
              <a:camera prst="orthographicFront"/>
              <a:lightRig rig="threePt" dir="t"/>
            </a:scene3d>
          </a:bodyPr>
          <a:p>
            <a:r>
              <a:rPr lang="zh-CN" sz="40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考场散文整体阅读的</a:t>
            </a:r>
            <a:r>
              <a:rPr lang="en-US" altLang="zh-CN" sz="40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zh-CN" altLang="en-US" sz="40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三步走</a:t>
            </a:r>
            <a:r>
              <a:rPr lang="en-US" altLang="zh-CN" sz="40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endParaRPr lang="en-US" sz="40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40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6" name="文本框 5"/>
          <p:cNvSpPr txBox="1"/>
          <p:nvPr/>
        </p:nvSpPr>
        <p:spPr>
          <a:xfrm>
            <a:off x="659765" y="1906905"/>
            <a:ext cx="889000" cy="3510280"/>
          </a:xfrm>
          <a:prstGeom prst="rect">
            <a:avLst/>
          </a:prstGeom>
          <a:noFill/>
        </p:spPr>
        <p:txBody>
          <a:bodyPr wrap="square" rtlCol="0">
            <a:noAutofit/>
            <a:scene3d>
              <a:camera prst="orthographicFront"/>
              <a:lightRig rig="threePt" dir="t"/>
            </a:scene3d>
          </a:bodyPr>
          <a:p>
            <a:r>
              <a:rPr lang="zh-CN" sz="40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整体阅读文本</a:t>
            </a:r>
            <a:endParaRPr lang="en-US" sz="40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7" name="文本框 6"/>
          <p:cNvSpPr txBox="1"/>
          <p:nvPr/>
        </p:nvSpPr>
        <p:spPr>
          <a:xfrm>
            <a:off x="1725295" y="1262380"/>
            <a:ext cx="6744335" cy="800735"/>
          </a:xfrm>
          <a:prstGeom prst="rect">
            <a:avLst/>
          </a:prstGeom>
          <a:noFill/>
        </p:spPr>
        <p:txBody>
          <a:bodyPr wrap="square" rtlCol="0">
            <a:noAutofit/>
            <a:scene3d>
              <a:camera prst="orthographicFront"/>
              <a:lightRig rig="threePt" dir="t"/>
            </a:scene3d>
          </a:bodyPr>
          <a:p>
            <a:r>
              <a:rPr lang="zh-CN" sz="32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初步理清散文顺序</a:t>
            </a:r>
            <a:endParaRPr lang="en-US" sz="32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32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8" name="文本框 7"/>
          <p:cNvSpPr txBox="1"/>
          <p:nvPr/>
        </p:nvSpPr>
        <p:spPr>
          <a:xfrm>
            <a:off x="1725295" y="2971800"/>
            <a:ext cx="6744335" cy="800735"/>
          </a:xfrm>
          <a:prstGeom prst="rect">
            <a:avLst/>
          </a:prstGeom>
          <a:noFill/>
        </p:spPr>
        <p:txBody>
          <a:bodyPr wrap="square" rtlCol="0">
            <a:noAutofit/>
            <a:scene3d>
              <a:camera prst="orthographicFront"/>
              <a:lightRig rig="threePt" dir="t"/>
            </a:scene3d>
          </a:bodyPr>
          <a:p>
            <a:r>
              <a:rPr lang="zh-CN" sz="32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初步把握散文线索</a:t>
            </a:r>
            <a:endParaRPr lang="zh-CN" sz="32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9" name="文本框 8"/>
          <p:cNvSpPr txBox="1"/>
          <p:nvPr/>
        </p:nvSpPr>
        <p:spPr>
          <a:xfrm>
            <a:off x="1725295" y="4906645"/>
            <a:ext cx="6744335" cy="800735"/>
          </a:xfrm>
          <a:prstGeom prst="rect">
            <a:avLst/>
          </a:prstGeom>
          <a:noFill/>
        </p:spPr>
        <p:txBody>
          <a:bodyPr wrap="square" rtlCol="0">
            <a:noAutofit/>
            <a:scene3d>
              <a:camera prst="orthographicFront"/>
              <a:lightRig rig="threePt" dir="t"/>
            </a:scene3d>
          </a:bodyPr>
          <a:p>
            <a:r>
              <a:rPr lang="zh-CN" sz="32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初步概括散文主题</a:t>
            </a:r>
            <a:endParaRPr lang="en-US" sz="32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32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10" name="文本框 9"/>
          <p:cNvSpPr txBox="1"/>
          <p:nvPr/>
        </p:nvSpPr>
        <p:spPr>
          <a:xfrm>
            <a:off x="5262245" y="932815"/>
            <a:ext cx="4318000" cy="1350645"/>
          </a:xfrm>
          <a:prstGeom prst="rect">
            <a:avLst/>
          </a:prstGeom>
          <a:noFill/>
          <a:ln w="31750">
            <a:solidFill>
              <a:schemeClr val="accent1"/>
            </a:solidFill>
          </a:ln>
        </p:spPr>
        <p:txBody>
          <a:bodyPr wrap="square" rtlCol="0">
            <a:noAutofit/>
            <a:scene3d>
              <a:camera prst="orthographicFront"/>
              <a:lightRig rig="threePt" dir="t"/>
            </a:scene3d>
          </a:bodyPr>
          <a:p>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1</a:t>
            </a:r>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）作品选择了哪些材料</a:t>
            </a:r>
            <a:endPar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a:p>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2</a:t>
            </a:r>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）作者组织材料的顺序</a:t>
            </a:r>
            <a:endPar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a:p>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3</a:t>
            </a:r>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）寻找作品的线索</a:t>
            </a:r>
            <a:endPar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11" name="文本框 10"/>
          <p:cNvSpPr txBox="1"/>
          <p:nvPr/>
        </p:nvSpPr>
        <p:spPr>
          <a:xfrm>
            <a:off x="9860280" y="932815"/>
            <a:ext cx="1723390" cy="1350645"/>
          </a:xfrm>
          <a:prstGeom prst="rect">
            <a:avLst/>
          </a:prstGeom>
          <a:noFill/>
          <a:ln w="31750">
            <a:solidFill>
              <a:schemeClr val="accent1"/>
            </a:solidFill>
          </a:ln>
        </p:spPr>
        <p:txBody>
          <a:bodyPr wrap="square" rtlCol="0">
            <a:noAutofit/>
            <a:scene3d>
              <a:camera prst="orthographicFront"/>
              <a:lightRig rig="threePt" dir="t"/>
            </a:scene3d>
          </a:bodyPr>
          <a:p>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时间顺序空间顺序逻辑顺序</a:t>
            </a:r>
            <a:endParaRPr lang="zh-CN"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12" name="文本框 11"/>
          <p:cNvSpPr txBox="1"/>
          <p:nvPr/>
        </p:nvSpPr>
        <p:spPr>
          <a:xfrm>
            <a:off x="5262245" y="2421890"/>
            <a:ext cx="6179820" cy="1350645"/>
          </a:xfrm>
          <a:prstGeom prst="rect">
            <a:avLst/>
          </a:prstGeom>
          <a:noFill/>
          <a:ln w="31750">
            <a:solidFill>
              <a:schemeClr val="accent1"/>
            </a:solidFill>
          </a:ln>
        </p:spPr>
        <p:txBody>
          <a:bodyPr wrap="square" rtlCol="0">
            <a:noAutofit/>
            <a:scene3d>
              <a:camera prst="orthographicFront"/>
              <a:lightRig rig="threePt" dir="t"/>
            </a:scene3d>
          </a:bodyPr>
          <a:p>
            <a:r>
              <a:rPr lang="zh-CN"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rPr>
              <a:t>（</a:t>
            </a:r>
            <a:r>
              <a:rPr lang="en-US" altLang="zh-CN"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rPr>
              <a:t>1</a:t>
            </a:r>
            <a:r>
              <a:rPr lang="zh-CN" altLang="en-US"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rPr>
              <a:t>）注意文章标题</a:t>
            </a:r>
            <a:endParaRPr lang="zh-CN" altLang="en-US"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endParaRPr>
          </a:p>
          <a:p>
            <a:r>
              <a:rPr lang="zh-CN" altLang="en-US"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rPr>
              <a:t>（</a:t>
            </a:r>
            <a:r>
              <a:rPr lang="en-US" altLang="zh-CN"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rPr>
              <a:t>2</a:t>
            </a:r>
            <a:r>
              <a:rPr lang="zh-CN" altLang="en-US"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rPr>
              <a:t>）注意文中反复出现的词语句子</a:t>
            </a:r>
            <a:endParaRPr lang="zh-CN" altLang="en-US"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endParaRPr>
          </a:p>
          <a:p>
            <a:r>
              <a:rPr lang="zh-CN" altLang="en-US"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rPr>
              <a:t>（</a:t>
            </a:r>
            <a:r>
              <a:rPr lang="en-US" altLang="zh-CN"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rPr>
              <a:t>3</a:t>
            </a:r>
            <a:r>
              <a:rPr lang="zh-CN" altLang="en-US" sz="2800" b="1">
                <a:solidFill>
                  <a:schemeClr val="tx1"/>
                </a:solidFill>
                <a:effectLst>
                  <a:outerShdw blurRad="38100" dist="19050" dir="2700000" algn="tl" rotWithShape="0">
                    <a:schemeClr val="dk1">
                      <a:alpha val="40000"/>
                    </a:schemeClr>
                  </a:outerShdw>
                </a:effectLst>
                <a:uFillTx/>
                <a:ea typeface="宋体" panose="02010600030101010101" pitchFamily="2" charset="-122"/>
                <a:sym typeface="+mn-ea"/>
              </a:rPr>
              <a:t>）注意文中的议论、抒情句</a:t>
            </a:r>
            <a:endParaRPr lang="en-US" sz="2800" b="1">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endParaRPr>
          </a:p>
          <a:p>
            <a:endParaRPr lang="en-US" sz="2800" b="1">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endParaRPr>
          </a:p>
        </p:txBody>
      </p:sp>
      <p:sp>
        <p:nvSpPr>
          <p:cNvPr id="13" name="文本框 12"/>
          <p:cNvSpPr txBox="1"/>
          <p:nvPr/>
        </p:nvSpPr>
        <p:spPr>
          <a:xfrm>
            <a:off x="5262245" y="3910965"/>
            <a:ext cx="6589395" cy="2661920"/>
          </a:xfrm>
          <a:prstGeom prst="rect">
            <a:avLst/>
          </a:prstGeom>
          <a:noFill/>
          <a:ln w="31750">
            <a:solidFill>
              <a:schemeClr val="accent1"/>
            </a:solidFill>
          </a:ln>
        </p:spPr>
        <p:txBody>
          <a:bodyPr wrap="square" rtlCol="0">
            <a:noAutofit/>
            <a:scene3d>
              <a:camera prst="orthographicFront"/>
              <a:lightRig rig="threePt" dir="t"/>
            </a:scene3d>
          </a:bodyPr>
          <a:p>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1</a:t>
            </a:r>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）找文中的中心句和暗示主题的提示语、关键性词语</a:t>
            </a:r>
            <a:endPar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a:p>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2</a:t>
            </a:r>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）看文章所选材料表达了作者什么样的观点、态度、情感</a:t>
            </a:r>
            <a:endPar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a:p>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3</a:t>
            </a:r>
            <a:r>
              <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）找出文章中的议论句、抒情句、过渡句、首尾句</a:t>
            </a:r>
            <a:endPar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14" name="左大括号 13"/>
          <p:cNvSpPr/>
          <p:nvPr/>
        </p:nvSpPr>
        <p:spPr>
          <a:xfrm>
            <a:off x="1403985" y="1538605"/>
            <a:ext cx="321945" cy="3669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15" name="直线连接符 28"/>
          <p:cNvCxnSpPr/>
          <p:nvPr/>
        </p:nvCxnSpPr>
        <p:spPr>
          <a:xfrm flipH="1" flipV="1">
            <a:off x="9616621" y="1664658"/>
            <a:ext cx="243840" cy="5080"/>
          </a:xfrm>
          <a:prstGeom prst="line">
            <a:avLst/>
          </a:prstGeom>
          <a:ln w="41275" cmpd="sng">
            <a:solidFill>
              <a:srgbClr val="00B0F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6" grpId="1"/>
      <p:bldP spid="14" grpId="1" animBg="1"/>
      <p:bldP spid="7" grpId="0"/>
      <p:bldP spid="8" grpId="0"/>
      <p:bldP spid="9" grpId="0"/>
      <p:bldP spid="7" grpId="1"/>
      <p:bldP spid="8" grpId="1"/>
      <p:bldP spid="9" grpId="1"/>
      <p:bldP spid="11" grpId="0" animBg="1"/>
      <p:bldP spid="11" grpId="1" animBg="1"/>
      <p:bldP spid="12" grpId="0" animBg="1"/>
      <p:bldP spid="12" grpId="1" animBg="1"/>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203200" y="1131570"/>
            <a:ext cx="3573145" cy="764540"/>
          </a:xfrm>
        </p:spPr>
        <p:txBody>
          <a:bodyPr/>
          <a:p>
            <a:r>
              <a:rPr lang="zh-CN" altLang="en-US" sz="3200" b="1">
                <a:solidFill>
                  <a:schemeClr val="tx1"/>
                </a:solidFill>
                <a:highlight>
                  <a:srgbClr val="FFFF00"/>
                </a:highlight>
              </a:rPr>
              <a:t>材料出处和考查点</a:t>
            </a:r>
            <a:endParaRPr lang="zh-CN" altLang="en-US" sz="3200" b="1">
              <a:solidFill>
                <a:schemeClr val="tx1"/>
              </a:solidFill>
              <a:highlight>
                <a:srgbClr val="FFFF00"/>
              </a:highlight>
            </a:endParaRPr>
          </a:p>
        </p:txBody>
      </p:sp>
      <p:sp>
        <p:nvSpPr>
          <p:cNvPr id="5" name="文本框 4"/>
          <p:cNvSpPr txBox="1"/>
          <p:nvPr>
            <p:custDataLst>
              <p:tags r:id="rId1"/>
            </p:custDataLst>
          </p:nvPr>
        </p:nvSpPr>
        <p:spPr>
          <a:xfrm>
            <a:off x="0" y="0"/>
            <a:ext cx="1694815" cy="521970"/>
          </a:xfrm>
          <a:prstGeom prst="rect">
            <a:avLst/>
          </a:prstGeom>
          <a:noFill/>
        </p:spPr>
        <p:txBody>
          <a:bodyPr wrap="square" rtlCol="0">
            <a:spAutoFit/>
            <a:scene3d>
              <a:camera prst="orthographicFront"/>
              <a:lightRig rig="threePt" dir="t"/>
            </a:scene3d>
          </a:bodyPr>
          <a:p>
            <a:r>
              <a:rPr lang="zh-CN" altLang="en-US" sz="2800">
                <a:ln w="22225">
                  <a:solidFill>
                    <a:schemeClr val="accent2"/>
                  </a:solidFill>
                  <a:prstDash val="solid"/>
                </a:ln>
                <a:solidFill>
                  <a:schemeClr val="accent2">
                    <a:lumMod val="40000"/>
                    <a:lumOff val="60000"/>
                  </a:schemeClr>
                </a:solidFill>
                <a:highlight>
                  <a:srgbClr val="FFFF00"/>
                </a:highlight>
                <a:sym typeface="+mn-ea"/>
              </a:rPr>
              <a:t>备考指引</a:t>
            </a:r>
            <a:endParaRPr lang="zh-CN" altLang="en-US" sz="2800">
              <a:ln w="22225">
                <a:solidFill>
                  <a:schemeClr val="accent2"/>
                </a:solidFill>
                <a:prstDash val="solid"/>
              </a:ln>
              <a:solidFill>
                <a:schemeClr val="accent2">
                  <a:lumMod val="40000"/>
                  <a:lumOff val="60000"/>
                </a:schemeClr>
              </a:solidFill>
              <a:highlight>
                <a:srgbClr val="FFFF00"/>
              </a:highlight>
              <a:sym typeface="+mn-ea"/>
            </a:endParaRPr>
          </a:p>
        </p:txBody>
      </p:sp>
      <p:sp>
        <p:nvSpPr>
          <p:cNvPr id="4" name="文本框 3"/>
          <p:cNvSpPr txBox="1"/>
          <p:nvPr>
            <p:custDataLst>
              <p:tags r:id="rId2"/>
            </p:custDataLst>
          </p:nvPr>
        </p:nvSpPr>
        <p:spPr>
          <a:xfrm>
            <a:off x="400685" y="521970"/>
            <a:ext cx="3217545" cy="583565"/>
          </a:xfrm>
          <a:prstGeom prst="rect">
            <a:avLst/>
          </a:prstGeom>
          <a:noFill/>
        </p:spPr>
        <p:txBody>
          <a:bodyPr wrap="square" rtlCol="0">
            <a:spAutoFit/>
            <a:scene3d>
              <a:camera prst="orthographicFront"/>
              <a:lightRig rig="threePt" dir="t"/>
            </a:scene3d>
          </a:bodyPr>
          <a:p>
            <a:r>
              <a:rPr lang="zh-CN" altLang="en-US" sz="3200" b="1">
                <a:effectLst>
                  <a:outerShdw blurRad="38100" dist="19050" dir="2700000" algn="tl" rotWithShape="0">
                    <a:schemeClr val="dk1">
                      <a:alpha val="40000"/>
                    </a:schemeClr>
                  </a:outerShdw>
                </a:effectLst>
                <a:sym typeface="+mn-ea"/>
              </a:rPr>
              <a:t>现代文阅读</a:t>
            </a:r>
            <a:r>
              <a:rPr lang="zh-CN" altLang="en-US" sz="3200" b="1">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Ⅱ</a:t>
            </a:r>
            <a:endParaRPr lang="zh-CN" altLang="en-US" sz="3200" b="1">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100" name="文本框 99"/>
          <p:cNvSpPr txBox="1"/>
          <p:nvPr/>
        </p:nvSpPr>
        <p:spPr>
          <a:xfrm>
            <a:off x="3776345" y="729615"/>
            <a:ext cx="8042910" cy="1076325"/>
          </a:xfrm>
          <a:prstGeom prst="rect">
            <a:avLst/>
          </a:prstGeom>
          <a:noFill/>
          <a:ln w="28575" cmpd="sng">
            <a:solidFill>
              <a:schemeClr val="accent1">
                <a:shade val="50000"/>
              </a:schemeClr>
            </a:solidFill>
            <a:prstDash val="solid"/>
          </a:ln>
        </p:spPr>
        <p:txBody>
          <a:bodyPr wrap="square">
            <a:spAutoFit/>
          </a:bodyPr>
          <a:p>
            <a:pPr indent="0"/>
            <a:r>
              <a:rPr lang="zh-CN" sz="3200" b="0">
                <a:effectLst>
                  <a:outerShdw blurRad="38100" dist="19050" dir="2700000" algn="tl" rotWithShape="0">
                    <a:schemeClr val="dk1">
                      <a:alpha val="40000"/>
                    </a:schemeClr>
                  </a:outerShdw>
                </a:effectLst>
                <a:ea typeface="宋体" panose="02010600030101010101" pitchFamily="2" charset="-122"/>
              </a:rPr>
              <a:t>材料：节选自贾平凹《走三边》</a:t>
            </a:r>
            <a:endParaRPr lang="zh-CN" sz="3200" b="0">
              <a:effectLst>
                <a:outerShdw blurRad="38100" dist="19050" dir="2700000" algn="tl" rotWithShape="0">
                  <a:schemeClr val="dk1">
                    <a:alpha val="40000"/>
                  </a:schemeClr>
                </a:outerShdw>
              </a:effectLst>
              <a:ea typeface="宋体" panose="02010600030101010101" pitchFamily="2" charset="-122"/>
            </a:endParaRPr>
          </a:p>
          <a:p>
            <a:pPr indent="0"/>
            <a:r>
              <a:rPr lang="zh-CN" altLang="en-US" sz="3200" b="0">
                <a:effectLst>
                  <a:outerShdw blurRad="38100" dist="19050" dir="2700000" algn="tl" rotWithShape="0">
                    <a:schemeClr val="dk1">
                      <a:alpha val="40000"/>
                    </a:schemeClr>
                  </a:outerShdw>
                </a:effectLst>
                <a:highlight>
                  <a:srgbClr val="00FF00"/>
                </a:highlight>
                <a:ea typeface="宋体" panose="02010600030101010101" pitchFamily="2" charset="-122"/>
              </a:rPr>
              <a:t>题材：</a:t>
            </a:r>
            <a:r>
              <a:rPr lang="zh-CN" altLang="en-US" sz="3200" b="0">
                <a:ln w="22225">
                  <a:solidFill>
                    <a:schemeClr val="accent2"/>
                  </a:solidFill>
                  <a:prstDash val="solid"/>
                </a:ln>
                <a:solidFill>
                  <a:schemeClr val="accent2">
                    <a:lumMod val="40000"/>
                    <a:lumOff val="60000"/>
                  </a:schemeClr>
                </a:solidFill>
                <a:highlight>
                  <a:srgbClr val="00FF00"/>
                </a:highlight>
                <a:ea typeface="宋体" panose="02010600030101010101" pitchFamily="2" charset="-122"/>
              </a:rPr>
              <a:t>文化散文</a:t>
            </a:r>
            <a:endParaRPr lang="zh-CN" altLang="en-US" sz="3200" b="0">
              <a:ln w="22225">
                <a:solidFill>
                  <a:schemeClr val="accent2"/>
                </a:solidFill>
                <a:prstDash val="solid"/>
              </a:ln>
              <a:solidFill>
                <a:schemeClr val="accent2">
                  <a:lumMod val="40000"/>
                  <a:lumOff val="60000"/>
                </a:schemeClr>
              </a:solidFill>
              <a:highlight>
                <a:srgbClr val="00FF00"/>
              </a:highlight>
              <a:ea typeface="宋体" panose="02010600030101010101" pitchFamily="2" charset="-122"/>
            </a:endParaRPr>
          </a:p>
        </p:txBody>
      </p:sp>
      <p:sp>
        <p:nvSpPr>
          <p:cNvPr id="7" name="文本框 6"/>
          <p:cNvSpPr txBox="1"/>
          <p:nvPr/>
        </p:nvSpPr>
        <p:spPr>
          <a:xfrm>
            <a:off x="2101850" y="2505710"/>
            <a:ext cx="9717405" cy="3927475"/>
          </a:xfrm>
          <a:prstGeom prst="rect">
            <a:avLst/>
          </a:prstGeom>
          <a:noFill/>
          <a:ln w="34925">
            <a:solidFill>
              <a:schemeClr val="accent1"/>
            </a:solidFill>
          </a:ln>
        </p:spPr>
        <p:txBody>
          <a:bodyPr wrap="square">
            <a:noAutofit/>
            <a:scene3d>
              <a:camera prst="orthographicFront"/>
              <a:lightRig rig="threePt" dir="t"/>
            </a:scene3d>
          </a:bodyPr>
          <a:p>
            <a:pPr indent="0" fontAlgn="auto">
              <a:lnSpc>
                <a:spcPct val="115000"/>
              </a:lnSpc>
            </a:pP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6</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.下列对</a:t>
            </a:r>
            <a:r>
              <a:rPr lang="zh-CN" sz="3200" b="1">
                <a:effectLst>
                  <a:outerShdw blurRad="38100" dist="19050" dir="2700000" algn="tl" rotWithShape="0">
                    <a:schemeClr val="dk1">
                      <a:alpha val="40000"/>
                    </a:schemeClr>
                  </a:outerShdw>
                </a:effectLst>
                <a:ea typeface="宋体" panose="02010600030101010101" pitchFamily="2" charset="-122"/>
                <a:sym typeface="+mn-ea"/>
              </a:rPr>
              <a:t>本</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文相关内容的理解,</a:t>
            </a:r>
            <a:r>
              <a:rPr lang="zh-CN" sz="32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不</a:t>
            </a:r>
            <a:r>
              <a:rPr lang="zh-CN" sz="32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正确的</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一项是（</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分）</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7</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.下列对本文艺术特色的分析鉴赏,</a:t>
            </a:r>
            <a:r>
              <a:rPr lang="zh-CN" sz="32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正确的</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一项是（</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rPr>
              <a:t>分）</a:t>
            </a:r>
            <a:endParaRPr lang="zh-CN" sz="32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fontAlgn="auto">
              <a:lnSpc>
                <a:spcPct val="115000"/>
              </a:lnSpc>
            </a:pP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mn-ea"/>
              </a:rPr>
              <a:t>8</a:t>
            </a:r>
            <a:r>
              <a:rPr lang="en-US" sz="32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本文写交易会时</a:t>
            </a:r>
            <a:r>
              <a:rPr lang="zh-CN" sz="32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大量堆叠同类词语</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,请</a:t>
            </a:r>
            <a:r>
              <a:rPr lang="zh-CN" sz="32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简要分析其效果</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alt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6</a:t>
            </a:r>
            <a:r>
              <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分）</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mn-ea"/>
              </a:rPr>
              <a:t>9</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zh-CN" sz="32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为什么</a:t>
            </a:r>
            <a:r>
              <a:rPr lang="en-US" alt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我</a:t>
            </a:r>
            <a:r>
              <a:rPr lang="en-US" alt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告诉放蜂人之后觉得</a:t>
            </a:r>
            <a:r>
              <a:rPr lang="en-US" alt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有角度来做文章了</a:t>
            </a:r>
            <a:r>
              <a:rPr lang="en-US" alt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？请谈谈你的</a:t>
            </a:r>
            <a:r>
              <a:rPr lang="zh-CN" altLang="en-US" sz="32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理解</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sz="32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mn-ea"/>
              </a:rPr>
              <a:t>6</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分）</a:t>
            </a:r>
            <a:endPar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9" name="文本框 8"/>
          <p:cNvSpPr txBox="1"/>
          <p:nvPr/>
        </p:nvSpPr>
        <p:spPr>
          <a:xfrm>
            <a:off x="67945" y="3937000"/>
            <a:ext cx="2033905" cy="521970"/>
          </a:xfrm>
          <a:prstGeom prst="rect">
            <a:avLst/>
          </a:prstGeom>
          <a:noFill/>
        </p:spPr>
        <p:txBody>
          <a:bodyPr wrap="square" rtlCol="0">
            <a:spAutoFit/>
          </a:bodyPr>
          <a:p>
            <a:r>
              <a:rPr lang="en-US" altLang="zh-CN" sz="2800">
                <a:ln w="22225">
                  <a:solidFill>
                    <a:schemeClr val="accent2"/>
                  </a:solidFill>
                  <a:prstDash val="solid"/>
                </a:ln>
                <a:solidFill>
                  <a:schemeClr val="accent2">
                    <a:lumMod val="40000"/>
                    <a:lumOff val="60000"/>
                  </a:schemeClr>
                </a:solidFill>
                <a:effectLst/>
                <a:sym typeface="+mn-ea"/>
              </a:rPr>
              <a:t>ming min</a:t>
            </a:r>
            <a:r>
              <a:rPr lang="zh-CN" altLang="en-US" sz="2800">
                <a:solidFill>
                  <a:schemeClr val="tx1"/>
                </a:solidFill>
                <a:effectLst>
                  <a:outerShdw blurRad="38100" dist="19050" dir="2700000" algn="tl" rotWithShape="0">
                    <a:schemeClr val="dk1">
                      <a:alpha val="40000"/>
                    </a:schemeClr>
                  </a:outerShdw>
                </a:effectLst>
                <a:highlight>
                  <a:srgbClr val="C0C0C0"/>
                </a:highlight>
                <a:sym typeface="+mn-ea"/>
              </a:rPr>
              <a:t>命题分析</a:t>
            </a:r>
            <a:endParaRPr lang="zh-CN" altLang="en-US" sz="2800">
              <a:solidFill>
                <a:schemeClr val="tx1"/>
              </a:solidFill>
              <a:effectLst>
                <a:outerShdw blurRad="38100" dist="19050" dir="2700000" algn="tl" rotWithShape="0">
                  <a:schemeClr val="dk1">
                    <a:alpha val="40000"/>
                  </a:schemeClr>
                </a:outerShdw>
              </a:effectLst>
              <a:highlight>
                <a:srgbClr val="C0C0C0"/>
              </a:highlight>
              <a:sym typeface="+mn-ea"/>
            </a:endParaRPr>
          </a:p>
        </p:txBody>
      </p:sp>
      <p:cxnSp>
        <p:nvCxnSpPr>
          <p:cNvPr id="15" name="直线连接符 28"/>
          <p:cNvCxnSpPr/>
          <p:nvPr/>
        </p:nvCxnSpPr>
        <p:spPr>
          <a:xfrm>
            <a:off x="1052376" y="1895798"/>
            <a:ext cx="48260" cy="1982470"/>
          </a:xfrm>
          <a:prstGeom prst="line">
            <a:avLst/>
          </a:prstGeom>
          <a:ln w="34925">
            <a:solidFill>
              <a:srgbClr val="968A87">
                <a:alpha val="48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100" grpId="1" animBg="1"/>
      <p:bldP spid="9" grpId="0"/>
      <p:bldP spid="9" grpId="1"/>
      <p:bldP spid="7" grpId="0" bldLvl="0" animBg="1"/>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贾平凹1"/>
          <p:cNvPicPr>
            <a:picLocks noChangeAspect="1"/>
          </p:cNvPicPr>
          <p:nvPr>
            <p:custDataLst>
              <p:tags r:id="rId1"/>
            </p:custDataLst>
          </p:nvPr>
        </p:nvPicPr>
        <p:blipFill>
          <a:blip r:embed="rId2"/>
          <a:stretch>
            <a:fillRect/>
          </a:stretch>
        </p:blipFill>
        <p:spPr>
          <a:xfrm>
            <a:off x="9714865" y="140970"/>
            <a:ext cx="2343785" cy="2485390"/>
          </a:xfrm>
          <a:prstGeom prst="rect">
            <a:avLst/>
          </a:prstGeom>
        </p:spPr>
      </p:pic>
      <p:sp>
        <p:nvSpPr>
          <p:cNvPr id="103" name="文本框 102"/>
          <p:cNvSpPr txBox="1"/>
          <p:nvPr/>
        </p:nvSpPr>
        <p:spPr>
          <a:xfrm>
            <a:off x="97790" y="140970"/>
            <a:ext cx="11945620" cy="6657340"/>
          </a:xfrm>
          <a:prstGeom prst="rect">
            <a:avLst/>
          </a:prstGeom>
          <a:noFill/>
          <a:ln w="22225">
            <a:solidFill>
              <a:schemeClr val="accent1"/>
            </a:solidFill>
          </a:ln>
        </p:spPr>
        <p:txBody>
          <a:bodyPr wrap="square">
            <a:spAutoFit/>
          </a:bodyPr>
          <a:p>
            <a:pPr marL="174625" indent="-174625"/>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贾平凹，中国当代作家，中国作家协会副主席，中国作家协会</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散文委员会主任，陕西省作家协会主席。</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ln w="22225">
                  <a:solidFill>
                    <a:schemeClr val="accent2"/>
                  </a:solidFill>
                  <a:prstDash val="solid"/>
                </a:ln>
                <a:solidFill>
                  <a:schemeClr val="accent2">
                    <a:lumMod val="40000"/>
                    <a:lumOff val="60000"/>
                  </a:schemeClr>
                </a:solidFill>
                <a:effectLst/>
                <a:ea typeface="宋体" panose="02010600030101010101" pitchFamily="2" charset="-122"/>
              </a:rPr>
              <a:t>一、主题思想</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1.关注现实; 2.关注个体;3.传统思想;4.土地情结。</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ln w="22225">
                  <a:solidFill>
                    <a:schemeClr val="accent2"/>
                  </a:solidFill>
                  <a:prstDash val="solid"/>
                </a:ln>
                <a:solidFill>
                  <a:schemeClr val="accent2">
                    <a:lumMod val="40000"/>
                    <a:lumOff val="60000"/>
                  </a:schemeClr>
                </a:solidFill>
                <a:effectLst/>
                <a:ea typeface="宋体" panose="02010600030101010101" pitchFamily="2" charset="-122"/>
              </a:rPr>
              <a:t>二.艺术手法</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1.描绘自然</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:贾平凹生动的笔调描绘了独具特色的商州自然景象。</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2.自然叙述</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:贾平门长篇小说在叙述态度和审美理想上主要体现为</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en-US" alt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对自然的追求这一特点，表现在作品中就是对小说叙述者或叙事人的隐藏，故事情节的淡化以至生活对故事的置换，和具公叔述时力图做到自然呈现、不用人力等。</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3.神秘主义</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:贾平凹的长篇小说描写了各种各样的神秘现象，具有一种神秘主义倾向。</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4.语言特色</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，贾平山在作品中木断探索新的语言艺术。他采用乡土化的写作，将文言、口语、方言、现代汉语巧妙地糅合在一起，</a:t>
            </a:r>
            <a:r>
              <a:rPr lang="zh-CN" sz="24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形成了地域化、民族化、音乐化的语言特色</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他的语言有自然、平易、质朴、清新、含蓄、简炼、幽默玄幽、怪拙和空灵的特点。其中，“玄”是奥秘，“幽”是深藏，“怪”是奇异，“拙是熟涩、朴讷而大巧若拙，“空”是多意而有想象的空间，“灵”是流动、意境和神来之笔。</a:t>
            </a:r>
            <a:endParaRPr lang="zh-CN"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marL="174625" indent="-174625" fontAlgn="auto">
              <a:lnSpc>
                <a:spcPct val="105000"/>
              </a:lnSpc>
            </a:pPr>
            <a:r>
              <a:rPr lang="zh-CN" sz="2400" b="1">
                <a:solidFill>
                  <a:srgbClr val="FF0000"/>
                </a:solidFill>
                <a:effectLst>
                  <a:outerShdw blurRad="38100" dist="19050" dir="2700000" algn="tl" rotWithShape="0">
                    <a:schemeClr val="dk1">
                      <a:alpha val="40000"/>
                    </a:schemeClr>
                  </a:outerShdw>
                </a:effectLst>
                <a:ea typeface="宋体" panose="02010600030101010101" pitchFamily="2" charset="-122"/>
              </a:rPr>
              <a:t>5.散文艺术</a:t>
            </a:r>
            <a:r>
              <a:rPr lang="zh-CN" sz="2400" b="1">
                <a:solidFill>
                  <a:schemeClr val="tx1"/>
                </a:solidFill>
                <a:effectLst>
                  <a:outerShdw blurRad="38100" dist="19050" dir="2700000" algn="tl" rotWithShape="0">
                    <a:schemeClr val="dk1">
                      <a:alpha val="40000"/>
                    </a:schemeClr>
                  </a:outerShdw>
                </a:effectLst>
                <a:ea typeface="宋体" panose="02010600030101010101" pitchFamily="2" charset="-122"/>
              </a:rPr>
              <a:t>:贾平凹在散文中往往创造风格独异的境界。他的散文中有浓浓的 诗情画意，唤人向往的明净幽远的意境，通达心底的哲理，得到心灵净化的美感。</a:t>
            </a:r>
            <a:endParaRPr lang="zh-CN" altLang="en-US" sz="24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3" name="文本框 102"/>
          <p:cNvSpPr txBox="1"/>
          <p:nvPr/>
        </p:nvSpPr>
        <p:spPr>
          <a:xfrm>
            <a:off x="127635" y="135890"/>
            <a:ext cx="12064365" cy="6585585"/>
          </a:xfrm>
          <a:prstGeom prst="rect">
            <a:avLst/>
          </a:prstGeom>
          <a:solidFill>
            <a:schemeClr val="bg1">
              <a:lumMod val="95000"/>
              <a:alpha val="84000"/>
            </a:schemeClr>
          </a:solidFill>
          <a:ln w="9525">
            <a:solidFill>
              <a:schemeClr val="accent1"/>
            </a:solidFill>
          </a:ln>
        </p:spPr>
        <p:txBody>
          <a:bodyPr wrap="square">
            <a:spAutoFit/>
          </a:bodyPr>
          <a:p>
            <a:pPr indent="0" algn="l" fontAlgn="auto">
              <a:lnSpc>
                <a:spcPct val="110000"/>
              </a:lnSpc>
            </a:pPr>
            <a:r>
              <a:rPr lang="en-US" altLang="zh-CN" sz="2400" b="1">
                <a:latin typeface="楷体" panose="02010609060101010101" charset="-122"/>
                <a:ea typeface="楷体" panose="02010609060101010101" charset="-122"/>
                <a:cs typeface="楷体" panose="02010609060101010101" charset="-122"/>
              </a:rPr>
              <a:t>                             </a:t>
            </a:r>
            <a:r>
              <a:rPr lang="zh-CN" sz="2400" b="1">
                <a:latin typeface="楷体" panose="02010609060101010101" charset="-122"/>
                <a:ea typeface="楷体" panose="02010609060101010101" charset="-122"/>
                <a:cs typeface="楷体" panose="02010609060101010101" charset="-122"/>
              </a:rPr>
              <a:t>走三边</a:t>
            </a:r>
            <a:r>
              <a:rPr lang="en-US" sz="2400" b="1">
                <a:latin typeface="楷体" panose="02010609060101010101" charset="-122"/>
                <a:ea typeface="楷体" panose="02010609060101010101" charset="-122"/>
                <a:cs typeface="楷体" panose="02010609060101010101" charset="-122"/>
              </a:rPr>
              <a:t>   </a:t>
            </a:r>
            <a:r>
              <a:rPr lang="zh-CN" sz="2400" b="1">
                <a:latin typeface="楷体" panose="02010609060101010101" charset="-122"/>
                <a:ea typeface="楷体" panose="02010609060101010101" charset="-122"/>
                <a:cs typeface="楷体" panose="02010609060101010101" charset="-122"/>
              </a:rPr>
              <a:t>贾平凹</a:t>
            </a:r>
            <a:endParaRPr lang="zh-CN" sz="2400" b="1">
              <a:latin typeface="楷体" panose="02010609060101010101" charset="-122"/>
              <a:ea typeface="楷体" panose="02010609060101010101" charset="-122"/>
              <a:cs typeface="楷体" panose="02010609060101010101" charset="-122"/>
            </a:endParaRPr>
          </a:p>
          <a:p>
            <a:pPr indent="0" algn="l" fontAlgn="auto">
              <a:lnSpc>
                <a:spcPct val="110000"/>
              </a:lnSpc>
            </a:pPr>
            <a:r>
              <a:rPr lang="en-US" altLang="zh-CN" sz="2400" b="1">
                <a:latin typeface="楷体" panose="02010609060101010101" charset="-122"/>
                <a:ea typeface="楷体" panose="02010609060101010101" charset="-122"/>
                <a:cs typeface="楷体" panose="02010609060101010101" charset="-122"/>
              </a:rPr>
              <a:t>    </a:t>
            </a:r>
            <a:r>
              <a:rPr lang="zh-CN" sz="2400" b="1">
                <a:latin typeface="楷体" panose="02010609060101010101" charset="-122"/>
                <a:ea typeface="楷体" panose="02010609060101010101" charset="-122"/>
                <a:cs typeface="楷体" panose="02010609060101010101" charset="-122"/>
              </a:rPr>
              <a:t>往陕北远行,三千里路,云升云降,月圆月缺,旅途是辛苦的,过了金锁关,山便显得愈小,羊便见得更多,风头一日比似一日强硬,一日比似一日的思亲情绪全然涌上心头了。当黄昏里,一个人独独地走在沟壑梁上,东来西往的风扯锯般地吹,当月在中天,只身卧在小店的床上,听柴扉外蛐蛐忽鸣忽噤,便要翻那本塞外古诗,以为知音,是体会得最深最深的了。</a:t>
            </a:r>
            <a:r>
              <a:rPr lang="zh-CN" sz="2400" b="1">
                <a:solidFill>
                  <a:srgbClr val="FF0000"/>
                </a:solidFill>
                <a:highlight>
                  <a:srgbClr val="FFFF00"/>
                </a:highlight>
                <a:latin typeface="楷体" panose="02010609060101010101" charset="-122"/>
                <a:ea typeface="楷体" panose="02010609060101010101" charset="-122"/>
                <a:cs typeface="楷体" panose="02010609060101010101" charset="-122"/>
              </a:rPr>
              <a:t>但我仍继续北上;三边,这是个多么逗人神思的神秘的地方啊</a:t>
            </a:r>
            <a:r>
              <a:rPr lang="zh-CN" sz="2400" b="1">
                <a:latin typeface="楷体" panose="02010609060101010101" charset="-122"/>
                <a:ea typeface="楷体" panose="02010609060101010101" charset="-122"/>
                <a:cs typeface="楷体" panose="02010609060101010101" charset="-122"/>
              </a:rPr>
              <a:t>。</a:t>
            </a:r>
            <a:endParaRPr lang="zh-CN" sz="2400" b="1">
              <a:latin typeface="楷体" panose="02010609060101010101" charset="-122"/>
              <a:ea typeface="楷体" panose="02010609060101010101" charset="-122"/>
              <a:cs typeface="楷体" panose="02010609060101010101" charset="-122"/>
            </a:endParaRPr>
          </a:p>
          <a:p>
            <a:pPr indent="0" algn="l" fontAlgn="auto">
              <a:lnSpc>
                <a:spcPct val="110000"/>
              </a:lnSpc>
            </a:pPr>
            <a:r>
              <a:rPr lang="en-US" altLang="zh-CN" sz="2400" b="1">
                <a:latin typeface="楷体" panose="02010609060101010101" charset="-122"/>
                <a:ea typeface="楷体" panose="02010609060101010101" charset="-122"/>
                <a:cs typeface="楷体" panose="02010609060101010101" charset="-122"/>
              </a:rPr>
              <a:t>    </a:t>
            </a:r>
            <a:r>
              <a:rPr lang="zh-CN" sz="2400" b="1">
                <a:latin typeface="楷体" panose="02010609060101010101" charset="-122"/>
                <a:ea typeface="楷体" panose="02010609060101010101" charset="-122"/>
                <a:cs typeface="楷体" panose="02010609060101010101" charset="-122"/>
              </a:rPr>
              <a:t>穿过延安,进入榆林地区,车子在沟底里钻,七拐八扬的,光看见那黄天冷漠,黄山发呆。到了县城,天已擦黑,城外三里便进了绿的世界,要不是赶驴人提醒,谁能想到这不是树林子而是一座县城呢?于是得知,在这三边,有一丛树,便有一户人家,有一座树林,就该是镇子或是县城了;</a:t>
            </a:r>
            <a:r>
              <a:rPr lang="zh-CN" sz="2400" b="1">
                <a:solidFill>
                  <a:srgbClr val="FF0000"/>
                </a:solidFill>
                <a:latin typeface="楷体" panose="02010609060101010101" charset="-122"/>
                <a:ea typeface="楷体" panose="02010609060101010101" charset="-122"/>
                <a:cs typeface="楷体" panose="02010609060101010101" charset="-122"/>
              </a:rPr>
              <a:t>原来天和地平行,树和人同长,这便是三边的特点了</a:t>
            </a:r>
            <a:r>
              <a:rPr lang="zh-CN" sz="2400" b="1">
                <a:latin typeface="楷体" panose="02010609060101010101" charset="-122"/>
                <a:ea typeface="楷体" panose="02010609060101010101" charset="-122"/>
                <a:cs typeface="楷体" panose="02010609060101010101" charset="-122"/>
              </a:rPr>
              <a:t>。</a:t>
            </a:r>
            <a:endParaRPr lang="zh-CN" sz="2400" b="1">
              <a:latin typeface="楷体" panose="02010609060101010101" charset="-122"/>
              <a:ea typeface="楷体" panose="02010609060101010101" charset="-122"/>
              <a:cs typeface="楷体" panose="02010609060101010101" charset="-122"/>
            </a:endParaRPr>
          </a:p>
          <a:p>
            <a:pPr indent="0" algn="l" fontAlgn="auto">
              <a:lnSpc>
                <a:spcPct val="110000"/>
              </a:lnSpc>
            </a:pPr>
            <a:r>
              <a:rPr lang="en-US" altLang="zh-CN" sz="2400" b="1">
                <a:latin typeface="楷体" panose="02010609060101010101" charset="-122"/>
                <a:ea typeface="楷体" panose="02010609060101010101" charset="-122"/>
                <a:cs typeface="楷体" panose="02010609060101010101" charset="-122"/>
              </a:rPr>
              <a:t>    </a:t>
            </a:r>
            <a:r>
              <a:rPr lang="zh-CN" sz="2400" b="1">
                <a:latin typeface="楷体" panose="02010609060101010101" charset="-122"/>
                <a:ea typeface="楷体" panose="02010609060101010101" charset="-122"/>
                <a:cs typeface="楷体" panose="02010609060101010101" charset="-122"/>
              </a:rPr>
              <a:t>待了几日,新结识了几位伙伴,</a:t>
            </a:r>
            <a:r>
              <a:rPr lang="zh-CN" sz="2400" b="1">
                <a:solidFill>
                  <a:srgbClr val="FF0000"/>
                </a:solidFill>
                <a:latin typeface="楷体" panose="02010609060101010101" charset="-122"/>
                <a:ea typeface="楷体" panose="02010609060101010101" charset="-122"/>
                <a:cs typeface="楷体" panose="02010609060101010101" charset="-122"/>
              </a:rPr>
              <a:t>他们主动提出做我的向导,</a:t>
            </a:r>
            <a:r>
              <a:rPr lang="zh-CN" sz="2400" b="1">
                <a:latin typeface="楷体" panose="02010609060101010101" charset="-122"/>
                <a:ea typeface="楷体" panose="02010609060101010101" charset="-122"/>
                <a:cs typeface="楷体" panose="02010609060101010101" charset="-122"/>
              </a:rPr>
              <a:t>要往北边的沙漠里去走走,“</a:t>
            </a:r>
            <a:r>
              <a:rPr lang="zh-CN" sz="2400" b="1">
                <a:highlight>
                  <a:srgbClr val="FFFF00"/>
                </a:highlight>
                <a:latin typeface="楷体" panose="02010609060101010101" charset="-122"/>
                <a:ea typeface="楷体" panose="02010609060101010101" charset="-122"/>
                <a:cs typeface="楷体" panose="02010609060101010101" charset="-122"/>
              </a:rPr>
              <a:t>一定要去看看,那又是另一个世界呢</a:t>
            </a:r>
            <a:r>
              <a:rPr lang="zh-CN" sz="2400" b="1">
                <a:latin typeface="楷体" panose="02010609060101010101" charset="-122"/>
                <a:ea typeface="楷体" panose="02010609060101010101" charset="-122"/>
                <a:cs typeface="楷体" panose="02010609060101010101" charset="-122"/>
              </a:rPr>
              <a:t>。兴趣撩拔,就三人越过了长城,徒步往北行。沙地上,行走委实艰难,浑身汗水淋淋。沙丘起起伏伏,望之如海中浪涛。沙丘过去,又是成片的盐碱地,树木是不长的,只可怜巴巴生些盐蒿。一把蒿守着一杯土,渐渐便成了一个小包。再往后却又是沙丘,但已经植了树:沙柳、红柳、小叶杨、沙枣。沙盖了盐城,树又守住了流沙。</a:t>
            </a:r>
            <a:endParaRPr lang="zh-CN" altLang="en-US" sz="2400" b="1">
              <a:latin typeface="楷体" panose="02010609060101010101" charset="-122"/>
              <a:ea typeface="楷体" panose="02010609060101010101" charset="-122"/>
              <a:cs typeface="楷体" panose="02010609060101010101" charset="-122"/>
            </a:endParaRPr>
          </a:p>
        </p:txBody>
      </p:sp>
      <p:sp>
        <p:nvSpPr>
          <p:cNvPr id="3" name="Text Box 6"/>
          <p:cNvSpPr txBox="1">
            <a:spLocks noChangeArrowheads="1"/>
          </p:cNvSpPr>
          <p:nvPr>
            <p:custDataLst>
              <p:tags r:id="rId1"/>
            </p:custDataLst>
          </p:nvPr>
        </p:nvSpPr>
        <p:spPr bwMode="auto">
          <a:xfrm>
            <a:off x="9030970" y="2158365"/>
            <a:ext cx="624205" cy="583565"/>
          </a:xfrm>
          <a:prstGeom prst="rect">
            <a:avLst/>
          </a:prstGeom>
          <a:noFill/>
          <a:ln w="9525">
            <a:noFill/>
            <a:miter lim="800000"/>
          </a:ln>
        </p:spPr>
        <p:txBody>
          <a:bodyPr wrap="none">
            <a:spAutoFit/>
            <a:scene3d>
              <a:camera prst="orthographicFront"/>
              <a:lightRig rig="threePt" dir="t"/>
            </a:scene3d>
          </a:bodyPr>
          <a:p>
            <a:r>
              <a:rPr lang="en-US" altLang="zh-CN" sz="3200">
                <a:ln w="22225">
                  <a:solidFill>
                    <a:schemeClr val="accent2"/>
                  </a:solidFill>
                  <a:prstDash val="solid"/>
                </a:ln>
                <a:solidFill>
                  <a:schemeClr val="accent2">
                    <a:lumMod val="40000"/>
                    <a:lumOff val="60000"/>
                  </a:schemeClr>
                </a:solidFill>
                <a:effectLst/>
              </a:rPr>
              <a:t>7B</a:t>
            </a:r>
            <a:endParaRPr lang="en-US" altLang="zh-CN" sz="3200">
              <a:ln w="22225">
                <a:solidFill>
                  <a:schemeClr val="accent2"/>
                </a:solidFill>
                <a:prstDash val="solid"/>
              </a:ln>
              <a:solidFill>
                <a:schemeClr val="accent2">
                  <a:lumMod val="40000"/>
                  <a:lumOff val="60000"/>
                </a:schemeClr>
              </a:solidFill>
              <a:effectLs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325755" y="365760"/>
            <a:ext cx="11555730" cy="6369685"/>
          </a:xfrm>
          <a:prstGeom prst="rect">
            <a:avLst/>
          </a:prstGeom>
          <a:noFill/>
          <a:ln w="9525">
            <a:noFill/>
          </a:ln>
        </p:spPr>
        <p:txBody>
          <a:bodyPr wrap="square">
            <a:spAutoFit/>
            <a:scene3d>
              <a:camera prst="orthographicFront"/>
              <a:lightRig rig="threePt" dir="t"/>
            </a:scene3d>
          </a:bodyPr>
          <a:p>
            <a:pPr indent="266700"/>
            <a:r>
              <a:rPr lang="en-US" alt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a:t>
            </a:r>
            <a:r>
              <a:rPr 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三天过后,我们走到一个镇落里,</a:t>
            </a:r>
            <a:r>
              <a:rPr lang="zh-CN" sz="2400" b="1">
                <a:solidFill>
                  <a:srgbClr val="FF0000"/>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这个镇落显得很大,有回民,有汉民、分两片屋舍:一处汉民,建筑分散中但有联络:一处回民,建筑对仗里却见变化。</a:t>
            </a:r>
            <a:r>
              <a:rPr 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伙伴讲,再往北去不远还有蒙民哩。夜宿镇里,当地老人给我一个手抄本,有这么一段:</a:t>
            </a:r>
            <a:endParaRPr 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pPr indent="266700"/>
            <a:r>
              <a:rPr lang="en-US" alt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a:t>
            </a:r>
            <a:r>
              <a:rPr lang="zh-CN"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rPr>
              <a:t>三边地区蒙民昼意干糇,晚就道旁,有水草处卸鞍驮,撑帐支锅,取野薪自其牛纵食原野,人披裘轮卧起,以犬护之,不花一钱。汉民亦有效之。</a:t>
            </a:r>
            <a:endParaRPr lang="zh-CN" sz="24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endParaRPr>
          </a:p>
          <a:p>
            <a:pPr indent="266700"/>
            <a:r>
              <a:rPr lang="en-US" alt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a:t>
            </a:r>
            <a:r>
              <a:rPr lang="zh-CN" sz="2400" b="1">
                <a:solidFill>
                  <a:schemeClr val="tx1"/>
                </a:solidFill>
                <a:effectLst>
                  <a:outerShdw blurRad="38100" dist="19050" dir="2700000" algn="tl" rotWithShape="0">
                    <a:schemeClr val="dk1">
                      <a:alpha val="40000"/>
                    </a:schemeClr>
                  </a:outerShdw>
                </a:effectLst>
                <a:highlight>
                  <a:srgbClr val="FFFF00"/>
                </a:highlight>
                <a:latin typeface="楷体" panose="02010609060101010101" charset="-122"/>
                <a:ea typeface="楷体" panose="02010609060101010101" charset="-122"/>
                <a:cs typeface="楷体" panose="02010609060101010101" charset="-122"/>
              </a:rPr>
              <a:t>读此书,方知三边地域民族竟是这么亲善!</a:t>
            </a:r>
            <a:r>
              <a:rPr 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更不曾想,这个镇子在两日之后,便是汉、回、蒙一年一度的盛大交易会。</a:t>
            </a:r>
            <a:endParaRPr 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a:p>
            <a:pPr indent="266700"/>
            <a:r>
              <a:rPr lang="en-US" alt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    </a:t>
            </a:r>
            <a:r>
              <a:rPr 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交易会，其场面可谓热闹,有北京王府井的拥挤,却比王府井更气势:有上海南京路的嘈杂，却比南京路更疯野。那一排一摆小吃,荞面拉条、豆面揪片、黄米干饭、羊肉粉汤,酸、辣、煎,五味俱全:那菜市上一筐一车,二尺长的白菜、淡黄的萝卜、乌紫的土豆、半人高的青葱,六色尽有;那农具市上的铜的挂铃、铁的镢、钢的锨,叮、咣、铿、锵,七音齐响。还有那骡马市上,千头万头高脚牲口,黃乎乎、黑压压偌大一片,蒙民在这里最为荣耀,骡马全头戴红缨,脖系铃铛,背拔红毡,人声喧嚣,骡马鸣叫,气浪浮动得几里外便可听见。在羊肉市上,近乎里长的木架上,羊肉整条挂着。更有买卖活羊的,卖主用两只腿央住羊头,大声与买主议价。汉、回、蒙民似乎都极富有,买肉就买整条,买果就买整筐。末了就涌进那菜馆酒馆,大块吃肉,大碗喝酒,直要闹到月上中天方散。</a:t>
            </a:r>
            <a:r>
              <a:rPr lang="zh-CN" sz="2400" b="1">
                <a:solidFill>
                  <a:schemeClr val="tx1"/>
                </a:solidFill>
                <a:effectLst>
                  <a:outerShdw blurRad="38100" dist="19050" dir="2700000" algn="tl" rotWithShape="0">
                    <a:schemeClr val="dk1">
                      <a:alpha val="40000"/>
                    </a:schemeClr>
                  </a:outerShdw>
                </a:effectLst>
                <a:highlight>
                  <a:srgbClr val="FFFF00"/>
                </a:highlight>
                <a:latin typeface="楷体" panose="02010609060101010101" charset="-122"/>
                <a:ea typeface="楷体" panose="02010609060101010101" charset="-122"/>
                <a:cs typeface="楷体" panose="02010609060101010101" charset="-122"/>
              </a:rPr>
              <a:t>在酒馆里,几句攀谈,我们便成了极熟的人,兴致高涨,开怀大饮</a:t>
            </a:r>
            <a:r>
              <a:rPr lang="zh-CN"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rPr>
              <a:t>。</a:t>
            </a:r>
            <a:endParaRPr lang="zh-CN" altLang="en-US" sz="2400" b="1">
              <a:solidFill>
                <a:schemeClr val="tx1"/>
              </a:solidFill>
              <a:effectLst>
                <a:outerShdw blurRad="38100" dist="19050" dir="2700000" algn="tl" rotWithShape="0">
                  <a:schemeClr val="dk1">
                    <a:alpha val="40000"/>
                  </a:schemeClr>
                </a:outerShdw>
              </a:effectLst>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578485" y="386080"/>
            <a:ext cx="11260455" cy="6179820"/>
          </a:xfrm>
          <a:prstGeom prst="rect">
            <a:avLst/>
          </a:prstGeom>
          <a:noFill/>
          <a:ln w="9525">
            <a:noFill/>
          </a:ln>
        </p:spPr>
        <p:txBody>
          <a:bodyPr wrap="square">
            <a:spAutoFit/>
          </a:bodyPr>
          <a:p>
            <a:pPr indent="266700" fontAlgn="auto">
              <a:lnSpc>
                <a:spcPct val="110000"/>
              </a:lnSpc>
            </a:pPr>
            <a:r>
              <a:rPr lang="en-US" altLang="zh-CN" sz="2400" b="1">
                <a:latin typeface="楷体" panose="02010609060101010101" charset="-122"/>
                <a:ea typeface="楷体" panose="02010609060101010101" charset="-122"/>
                <a:cs typeface="楷体" panose="02010609060101010101" charset="-122"/>
              </a:rPr>
              <a:t>  </a:t>
            </a:r>
            <a:r>
              <a:rPr lang="zh-CN" sz="2400" b="1">
                <a:latin typeface="楷体" panose="02010609060101010101" charset="-122"/>
                <a:ea typeface="楷体" panose="02010609060101010101" charset="-122"/>
                <a:cs typeface="楷体" panose="02010609060101010101" charset="-122"/>
              </a:rPr>
              <a:t>半个月匆匆过去了,临走前两天,正好是</a:t>
            </a:r>
            <a:r>
              <a:rPr lang="zh-CN" sz="2400" b="1">
                <a:highlight>
                  <a:srgbClr val="FFFF00"/>
                </a:highlight>
                <a:latin typeface="楷体" panose="02010609060101010101" charset="-122"/>
                <a:ea typeface="楷体" panose="02010609060101010101" charset="-122"/>
                <a:cs typeface="楷体" panose="02010609060101010101" charset="-122"/>
              </a:rPr>
              <a:t>阴历八月十五</a:t>
            </a:r>
            <a:r>
              <a:rPr lang="zh-CN" sz="2400" b="1">
                <a:latin typeface="楷体" panose="02010609060101010101" charset="-122"/>
                <a:ea typeface="楷体" panose="02010609060101010101" charset="-122"/>
                <a:cs typeface="楷体" panose="02010609060101010101" charset="-122"/>
              </a:rPr>
              <a:t>,夜里</a:t>
            </a:r>
            <a:r>
              <a:rPr lang="zh-CN" sz="2400" b="1">
                <a:highlight>
                  <a:srgbClr val="FFFF00"/>
                </a:highlight>
                <a:latin typeface="楷体" panose="02010609060101010101" charset="-122"/>
                <a:ea typeface="楷体" panose="02010609060101010101" charset="-122"/>
                <a:cs typeface="楷体" panose="02010609060101010101" charset="-122"/>
              </a:rPr>
              <a:t>在长城根下一个村子吃了月饼、香梨,喝了花茶、葡萄酒,看</a:t>
            </a:r>
            <a:r>
              <a:rPr lang="zh-CN" sz="2400" b="1">
                <a:latin typeface="楷体" panose="02010609060101010101" charset="-122"/>
                <a:ea typeface="楷体" panose="02010609060101010101" charset="-122"/>
                <a:cs typeface="楷体" panose="02010609060101010101" charset="-122"/>
              </a:rPr>
              <a:t>了一阵</a:t>
            </a:r>
            <a:r>
              <a:rPr lang="zh-CN" sz="2400" b="1">
                <a:highlight>
                  <a:srgbClr val="FFFF00"/>
                </a:highlight>
                <a:latin typeface="楷体" panose="02010609060101010101" charset="-122"/>
                <a:ea typeface="楷体" panose="02010609060101010101" charset="-122"/>
                <a:cs typeface="楷体" panose="02010609060101010101" charset="-122"/>
              </a:rPr>
              <a:t>房东大娘的剪窗花</a:t>
            </a:r>
            <a:r>
              <a:rPr lang="zh-CN" sz="2400" b="1">
                <a:latin typeface="楷体" panose="02010609060101010101" charset="-122"/>
                <a:ea typeface="楷体" panose="02010609060101010101" charset="-122"/>
                <a:cs typeface="楷体" panose="02010609060101010101" charset="-122"/>
              </a:rPr>
              <a:t>,兴致还未尽,便</a:t>
            </a:r>
            <a:r>
              <a:rPr lang="zh-CN" sz="2400" b="1">
                <a:highlight>
                  <a:srgbClr val="FFFF00"/>
                </a:highlight>
                <a:latin typeface="楷体" panose="02010609060101010101" charset="-122"/>
                <a:ea typeface="楷体" panose="02010609060101010101" charset="-122"/>
                <a:cs typeface="楷体" panose="02010609060101010101" charset="-122"/>
              </a:rPr>
              <a:t>同房东小儿登长城望高</a:t>
            </a:r>
            <a:r>
              <a:rPr lang="zh-CN" sz="2400" b="1">
                <a:latin typeface="楷体" panose="02010609060101010101" charset="-122"/>
                <a:ea typeface="楷体" panose="02010609060101010101" charset="-122"/>
                <a:cs typeface="楷体" panose="02010609060101010101" charset="-122"/>
              </a:rPr>
              <a:t>。</a:t>
            </a:r>
            <a:r>
              <a:rPr lang="zh-CN" sz="2400" b="1">
                <a:solidFill>
                  <a:srgbClr val="FF0000"/>
                </a:solidFill>
                <a:latin typeface="楷体" panose="02010609060101010101" charset="-122"/>
                <a:ea typeface="楷体" panose="02010609060101010101" charset="-122"/>
                <a:cs typeface="楷体" panose="02010609060101010101" charset="-122"/>
              </a:rPr>
              <a:t>月光下,沙海泛亮,草原迷离,高高低低的长城,从脚下一头伸向天的东头,一头伸向天的西头,这伟大的建筑,从远古时候,一坐落在这里,沙再没有埋住,风再没有刮走,它给了沙漠之骨,沙漠也给了它的雄壮</a:t>
            </a:r>
            <a:r>
              <a:rPr lang="zh-CN" sz="2400" b="1">
                <a:latin typeface="楷体" panose="02010609060101010101" charset="-122"/>
                <a:ea typeface="楷体" panose="02010609060101010101" charset="-122"/>
                <a:cs typeface="楷体" panose="02010609060101010101" charset="-122"/>
              </a:rPr>
              <a:t>。如今烽火台没有了狼烟传递,但</a:t>
            </a:r>
            <a:r>
              <a:rPr lang="zh-CN" sz="2400" b="1">
                <a:solidFill>
                  <a:schemeClr val="tx1"/>
                </a:solidFill>
                <a:effectLst>
                  <a:outerShdw blurRad="38100" dist="19050" dir="2700000" algn="tl" rotWithShape="0">
                    <a:schemeClr val="dk1">
                      <a:alpha val="40000"/>
                    </a:schemeClr>
                  </a:outerShdw>
                </a:effectLst>
                <a:highlight>
                  <a:srgbClr val="FFFF00"/>
                </a:highlight>
                <a:latin typeface="楷体" panose="02010609060101010101" charset="-122"/>
                <a:ea typeface="楷体" panose="02010609060101010101" charset="-122"/>
                <a:cs typeface="楷体" panose="02010609060101010101" charset="-122"/>
              </a:rPr>
              <a:t>每一座台下,都住了人家,牛羊互往,亲戚走动</a:t>
            </a:r>
            <a:r>
              <a:rPr lang="zh-CN" sz="2400" b="1">
                <a:latin typeface="楷体" panose="02010609060101010101" charset="-122"/>
                <a:ea typeface="楷体" panose="02010609060101010101" charset="-122"/>
                <a:cs typeface="楷体" panose="02010609060101010101" charset="-122"/>
              </a:rPr>
              <a:t>。</a:t>
            </a:r>
            <a:r>
              <a:rPr lang="zh-CN" sz="2400" b="1">
                <a:highlight>
                  <a:srgbClr val="FFFF00"/>
                </a:highlight>
                <a:latin typeface="楷体" panose="02010609060101010101" charset="-122"/>
                <a:ea typeface="楷体" panose="02010609060101010101" charset="-122"/>
                <a:cs typeface="楷体" panose="02010609060101010101" charset="-122"/>
              </a:rPr>
              <a:t>生着,在这大漠上添着活气；死了,隆起沙堆,又生起一堆绿色</a:t>
            </a:r>
            <a:r>
              <a:rPr lang="zh-CN" sz="2400" b="1">
                <a:latin typeface="楷体" panose="02010609060101010101" charset="-122"/>
                <a:ea typeface="楷体" panose="02010609060101010101" charset="-122"/>
                <a:cs typeface="楷体" panose="02010609060101010101" charset="-122"/>
              </a:rPr>
              <a:t>。</a:t>
            </a:r>
            <a:r>
              <a:rPr lang="zh-CN" sz="2400" b="1">
                <a:solidFill>
                  <a:srgbClr val="FF0000"/>
                </a:solidFill>
                <a:latin typeface="楷体" panose="02010609060101010101" charset="-122"/>
                <a:ea typeface="楷体" panose="02010609060101010101" charset="-122"/>
                <a:cs typeface="楷体" panose="02010609060101010101" charset="-122"/>
              </a:rPr>
              <a:t>一道长城,是连接千家万户的一条线,流动着不屈不挠的生命和人与人的情感</a:t>
            </a:r>
            <a:r>
              <a:rPr lang="zh-CN" sz="2400" b="1">
                <a:latin typeface="楷体" panose="02010609060101010101" charset="-122"/>
                <a:ea typeface="楷体" panose="02010609060101010101" charset="-122"/>
                <a:cs typeface="楷体" panose="02010609060101010101" charset="-122"/>
              </a:rPr>
              <a:t>。玩到天明,晨曦里看见天地和接的地方,柳树林子长得好茂,那树都是桩干粗壮,一人多高,就截了顶,聚出密密的嫩枝,枝形呈圆,叶子全红了,像无数偌大的灯笼高高举着,似乎这天之光明,完全是这些灯笼照耀的。树林子前面,端端一柱白烟长上来了,走近去,是放蜂人燃的。这里还能放蜂,犹如春天里的一个童话!相坐攀谈,</a:t>
            </a:r>
            <a:r>
              <a:rPr lang="zh-CN" sz="2400" b="1">
                <a:solidFill>
                  <a:srgbClr val="FF0000"/>
                </a:solidFill>
                <a:latin typeface="楷体" panose="02010609060101010101" charset="-122"/>
                <a:ea typeface="楷体" panose="02010609060101010101" charset="-122"/>
                <a:cs typeface="楷体" panose="02010609060101010101" charset="-122"/>
              </a:rPr>
              <a:t>放蜂人</a:t>
            </a:r>
            <a:r>
              <a:rPr lang="zh-CN" sz="2400" b="1">
                <a:latin typeface="楷体" panose="02010609060101010101" charset="-122"/>
                <a:ea typeface="楷体" panose="02010609060101010101" charset="-122"/>
                <a:cs typeface="楷体" panose="02010609060101010101" charset="-122"/>
              </a:rPr>
              <a:t>来自江南,年年都来,来数月方去。他</a:t>
            </a:r>
            <a:r>
              <a:rPr lang="zh-CN" sz="2400" b="1">
                <a:solidFill>
                  <a:srgbClr val="FF0000"/>
                </a:solidFill>
                <a:latin typeface="楷体" panose="02010609060101010101" charset="-122"/>
                <a:ea typeface="楷体" panose="02010609060101010101" charset="-122"/>
                <a:cs typeface="楷体" panose="02010609060101010101" charset="-122"/>
              </a:rPr>
              <a:t>说外人以为三边无色无香,其实那是错了</a:t>
            </a:r>
            <a:r>
              <a:rPr lang="zh-CN" sz="2400" b="1">
                <a:latin typeface="楷体" panose="02010609060101010101" charset="-122"/>
                <a:ea typeface="楷体" panose="02010609060101010101" charset="-122"/>
                <a:cs typeface="楷体" panose="02010609060101010101" charset="-122"/>
              </a:rPr>
              <a:t>。“你瞧,绿的沙柳、红的盐蒿、粉的牛儿草、白的盐、黄的沙,</a:t>
            </a:r>
            <a:r>
              <a:rPr lang="zh-CN" sz="2400" b="1">
                <a:solidFill>
                  <a:srgbClr val="FF0000"/>
                </a:solidFill>
                <a:latin typeface="楷体" panose="02010609060101010101" charset="-122"/>
                <a:ea typeface="楷体" panose="02010609060101010101" charset="-122"/>
                <a:cs typeface="楷体" panose="02010609060101010101" charset="-122"/>
              </a:rPr>
              <a:t>这三边的土地是最有五颜六色,是最有香有甜的</a:t>
            </a:r>
            <a:r>
              <a:rPr lang="zh-CN" sz="2400" b="1">
                <a:latin typeface="楷体" panose="02010609060101010101" charset="-122"/>
                <a:ea typeface="楷体" panose="02010609060101010101" charset="-122"/>
                <a:cs typeface="楷体" panose="02010609060101010101" charset="-122"/>
              </a:rPr>
              <a:t>。”尝尝那蜜,果然上品,荔枝蜜没有它香醇,槐花蜜没有它味长。</a:t>
            </a:r>
            <a:endParaRPr lang="zh-CN" altLang="en-US" sz="2400"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691515" y="445135"/>
            <a:ext cx="11034395" cy="5007610"/>
          </a:xfrm>
          <a:prstGeom prst="rect">
            <a:avLst/>
          </a:prstGeom>
          <a:noFill/>
          <a:ln w="9525">
            <a:noFill/>
          </a:ln>
        </p:spPr>
        <p:txBody>
          <a:bodyPr>
            <a:noAutofit/>
          </a:bodyPr>
          <a:p>
            <a:pPr indent="0" fontAlgn="auto">
              <a:lnSpc>
                <a:spcPct val="130000"/>
              </a:lnSpc>
            </a:pPr>
            <a:r>
              <a:rPr lang="en-US" altLang="zh-CN" sz="2800" b="0">
                <a:latin typeface="楷体" panose="02010609060101010101" charset="-122"/>
                <a:ea typeface="楷体" panose="02010609060101010101" charset="-122"/>
                <a:cs typeface="楷体" panose="02010609060101010101" charset="-122"/>
              </a:rPr>
              <a:t>    </a:t>
            </a:r>
            <a:r>
              <a:rPr lang="zh-CN" sz="2800" b="0">
                <a:solidFill>
                  <a:srgbClr val="FF0000"/>
                </a:solidFill>
                <a:latin typeface="楷体" panose="02010609060101010101" charset="-122"/>
                <a:ea typeface="楷体" panose="02010609060101010101" charset="-122"/>
                <a:cs typeface="楷体" panose="02010609060101010101" charset="-122"/>
              </a:rPr>
              <a:t>告辞了放蜂人,突然之间,几天来混混沌沌的思想,沉淀的沉淀了,清亮的清亮了,一时觉得有角度来做我的文章了</a:t>
            </a:r>
            <a:r>
              <a:rPr lang="zh-CN" sz="2800" b="0">
                <a:latin typeface="楷体" panose="02010609060101010101" charset="-122"/>
                <a:ea typeface="楷体" panose="02010609060101010101" charset="-122"/>
                <a:cs typeface="楷体" panose="02010609060101010101" charset="-122"/>
              </a:rPr>
              <a:t>。往回边走边构思,眼光偏又盯住了一片一片不知名的荆林,开着丸子一般大的白绒花团,顺枝而上的,如挂纸钱串,就地而生的又如围起的花环。哦,我明白了,这类花的开放是对三边荒凉的送葬吗?是对三边的富有和美丽的礼赞吗?天黑回到村子,</a:t>
            </a:r>
            <a:r>
              <a:rPr lang="zh-CN" sz="2800" b="0">
                <a:highlight>
                  <a:srgbClr val="FFFF00"/>
                </a:highlight>
                <a:latin typeface="楷体" panose="02010609060101010101" charset="-122"/>
                <a:ea typeface="楷体" panose="02010609060101010101" charset="-122"/>
                <a:cs typeface="楷体" panose="02010609060101010101" charset="-122"/>
              </a:rPr>
              <a:t>房东已为我准备好了送别酒菜,莱饱酒足，席上拉起了二胡。二胡的清韵又勾起了我思亲的幽情，仰望天上明月,不知今夜亲人们如何思念着我,可他们哪会知道今夕我在这里是多么欢乐啊</a:t>
            </a:r>
            <a:r>
              <a:rPr lang="zh-CN" sz="2800" b="0">
                <a:latin typeface="楷体" panose="02010609060101010101" charset="-122"/>
                <a:ea typeface="楷体" panose="02010609060101010101" charset="-122"/>
                <a:cs typeface="楷体" panose="02010609060101010101" charset="-122"/>
              </a:rPr>
              <a:t>!一时情起，书下一信,告诉说:明日我又要继续往北而去,</a:t>
            </a:r>
            <a:r>
              <a:rPr lang="zh-CN" sz="2800" b="0">
                <a:solidFill>
                  <a:srgbClr val="FF0000"/>
                </a:solidFill>
                <a:latin typeface="楷体" panose="02010609060101010101" charset="-122"/>
                <a:ea typeface="楷体" panose="02010609060101010101" charset="-122"/>
                <a:cs typeface="楷体" panose="02010609060101010101" charset="-122"/>
              </a:rPr>
              <a:t>只盼望什么时候了，我要和我的亲人、更多的朋友能一块再走走三边,那该又是何等美事呢</a:t>
            </a:r>
            <a:r>
              <a:rPr lang="zh-CN" sz="2800" b="0">
                <a:latin typeface="楷体" panose="02010609060101010101" charset="-122"/>
                <a:ea typeface="楷体" panose="02010609060101010101" charset="-122"/>
                <a:cs typeface="楷体" panose="02010609060101010101" charset="-122"/>
              </a:rPr>
              <a:t>。</a:t>
            </a:r>
            <a:endParaRPr lang="zh-CN" altLang="en-US" sz="2800" b="0">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91100" y="2987040"/>
            <a:ext cx="5215255" cy="1014730"/>
          </a:xfrm>
          <a:prstGeom prst="rect">
            <a:avLst/>
          </a:prstGeom>
          <a:noFill/>
        </p:spPr>
        <p:txBody>
          <a:bodyPr wrap="square" rtlCol="0">
            <a:spAutoFit/>
          </a:bodyPr>
          <a:lstStyle/>
          <a:p>
            <a:r>
              <a:rPr lang="zh-CN" altLang="en-US" sz="6000" b="1" smtClean="0">
                <a:solidFill>
                  <a:srgbClr val="655D5C"/>
                </a:solidFill>
                <a:latin typeface="华文楷体" panose="02010600040101010101" charset="-122"/>
                <a:ea typeface="华文楷体" panose="02010600040101010101" charset="-122"/>
                <a:cs typeface="华文行楷" panose="02010800040101010101" charset="-122"/>
                <a:sym typeface="+mn-ea"/>
              </a:rPr>
              <a:t>现代文阅读一</a:t>
            </a:r>
            <a:endParaRPr lang="zh-CN" altLang="en-US" sz="6000" b="1" dirty="0" smtClean="0">
              <a:solidFill>
                <a:srgbClr val="655D5C"/>
              </a:solidFill>
              <a:latin typeface="华文楷体" panose="02010600040101010101" charset="-122"/>
              <a:ea typeface="华文楷体" panose="02010600040101010101" charset="-122"/>
              <a:cs typeface="华文行楷" panose="02010800040101010101"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1633220" y="1921510"/>
            <a:ext cx="2872105" cy="29051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691515" y="598805"/>
            <a:ext cx="10850880" cy="4547235"/>
          </a:xfrm>
          <a:prstGeom prst="rect">
            <a:avLst/>
          </a:prstGeom>
          <a:noFill/>
          <a:ln w="9525">
            <a:noFill/>
          </a:ln>
        </p:spPr>
        <p:txBody>
          <a:bodyPr>
            <a:noAutofit/>
          </a:bodyPr>
          <a:p>
            <a:pPr indent="0" fontAlgn="auto">
              <a:lnSpc>
                <a:spcPct val="120000"/>
              </a:lnSpc>
            </a:pPr>
            <a:r>
              <a:rPr lang="en-US" sz="3200" b="0">
                <a:latin typeface="Times New Roman" panose="02020603050405020304" charset="0"/>
                <a:ea typeface="宋体" panose="02010600030101010101" pitchFamily="2" charset="-122"/>
              </a:rPr>
              <a:t>6</a:t>
            </a:r>
            <a:r>
              <a:rPr lang="en-US" sz="3200" b="0">
                <a:latin typeface="宋体" panose="02010600030101010101" pitchFamily="2" charset="-122"/>
                <a:ea typeface="宋体" panose="02010600030101010101" pitchFamily="2" charset="-122"/>
              </a:rPr>
              <a:t>.</a:t>
            </a:r>
            <a:r>
              <a:rPr lang="zh-CN" sz="3200" b="0">
                <a:ea typeface="宋体" panose="02010600030101010101" pitchFamily="2" charset="-122"/>
              </a:rPr>
              <a:t>下列对本文相关内容的理解,不正确的一项是（</a:t>
            </a:r>
            <a:r>
              <a:rPr lang="en-US" sz="3200" b="0">
                <a:latin typeface="Times New Roman" panose="02020603050405020304" charset="0"/>
                <a:ea typeface="宋体" panose="02010600030101010101" pitchFamily="2" charset="-122"/>
              </a:rPr>
              <a:t>3</a:t>
            </a:r>
            <a:r>
              <a:rPr lang="zh-CN" sz="3200" b="0">
                <a:ea typeface="宋体" panose="02010600030101010101" pitchFamily="2" charset="-122"/>
              </a:rPr>
              <a:t>分）</a:t>
            </a:r>
            <a:r>
              <a:rPr lang="en-US" sz="3200" b="0">
                <a:latin typeface="Times New Roman" panose="02020603050405020304" charset="0"/>
                <a:ea typeface="宋体" panose="02010600030101010101" pitchFamily="2" charset="-122"/>
              </a:rPr>
              <a:t>A</a:t>
            </a:r>
            <a:r>
              <a:rPr lang="en-US" sz="3200" b="0">
                <a:latin typeface="宋体" panose="02010600030101010101" pitchFamily="2" charset="-122"/>
                <a:ea typeface="宋体" panose="02010600030101010101" pitchFamily="2" charset="-122"/>
              </a:rPr>
              <a:t>.</a:t>
            </a:r>
            <a:r>
              <a:rPr lang="zh-CN" sz="3200" b="0">
                <a:ea typeface="宋体" panose="02010600030101010101" pitchFamily="2" charset="-122"/>
              </a:rPr>
              <a:t>以“天和地平行,树和人同长”来概括“三边的特点”,承接初见县城时的感受,凸显了三边地区人民的生存境况。</a:t>
            </a:r>
            <a:r>
              <a:rPr lang="en-US" sz="3200" b="0">
                <a:latin typeface="Times New Roman" panose="02020603050405020304" charset="0"/>
                <a:ea typeface="宋体" panose="02010600030101010101" pitchFamily="2" charset="-122"/>
              </a:rPr>
              <a:t>B</a:t>
            </a:r>
            <a:r>
              <a:rPr lang="zh-CN" sz="3200" b="0">
                <a:ea typeface="宋体" panose="02010600030101010101" pitchFamily="2" charset="-122"/>
              </a:rPr>
              <a:t>.新结识的当地人“主动提出”做向导,酒馆里几句攀谈“便成了极熟的人”,这些描写都展现了三边地区的淳朴民风。</a:t>
            </a:r>
            <a:r>
              <a:rPr lang="en-US" sz="3200" b="0">
                <a:latin typeface="Times New Roman" panose="02020603050405020304" charset="0"/>
                <a:ea typeface="宋体" panose="02010600030101010101" pitchFamily="2" charset="-122"/>
              </a:rPr>
              <a:t>C</a:t>
            </a:r>
            <a:r>
              <a:rPr lang="zh-CN" sz="3200" b="0">
                <a:ea typeface="宋体" panose="02010600030101010101" pitchFamily="2" charset="-122"/>
              </a:rPr>
              <a:t>.引用手抄本的记载,将今日的汉、回、蒙的交易会与蒙民千年习俗关联起来,写的是三边地区民族团结的历史传承。</a:t>
            </a:r>
            <a:r>
              <a:rPr lang="en-US" sz="3200" b="0">
                <a:latin typeface="Times New Roman" panose="02020603050405020304" charset="0"/>
                <a:ea typeface="宋体" panose="02010600030101010101" pitchFamily="2" charset="-122"/>
              </a:rPr>
              <a:t>D</a:t>
            </a:r>
            <a:r>
              <a:rPr lang="zh-CN" sz="3200" b="0">
                <a:ea typeface="宋体" panose="02010600030101010101" pitchFamily="2" charset="-122"/>
              </a:rPr>
              <a:t>.写柳树林“叶子全红了,像无数偌大的灯笼高高举着”,与“端端一柱白烟”相映衬,表现三边地区的</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苍凉</a:t>
            </a:r>
            <a:r>
              <a:rPr lang="zh-CN" sz="3200" b="0">
                <a:ea typeface="宋体" panose="02010600030101010101" pitchFamily="2" charset="-122"/>
              </a:rPr>
              <a:t>风景。</a:t>
            </a:r>
            <a:endParaRPr lang="zh-CN" altLang="en-US" sz="32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748665" y="697230"/>
            <a:ext cx="11118850" cy="4716780"/>
          </a:xfrm>
          <a:prstGeom prst="rect">
            <a:avLst/>
          </a:prstGeom>
          <a:noFill/>
          <a:ln w="9525">
            <a:noFill/>
          </a:ln>
        </p:spPr>
        <p:txBody>
          <a:bodyPr>
            <a:noAutofit/>
          </a:bodyPr>
          <a:p>
            <a:pPr indent="0" fontAlgn="auto">
              <a:lnSpc>
                <a:spcPct val="120000"/>
              </a:lnSpc>
            </a:pPr>
            <a:r>
              <a:rPr lang="en-US" sz="3200" b="0">
                <a:latin typeface="Times New Roman" panose="02020603050405020304" charset="0"/>
                <a:ea typeface="宋体" panose="02010600030101010101" pitchFamily="2" charset="-122"/>
              </a:rPr>
              <a:t>7</a:t>
            </a:r>
            <a:r>
              <a:rPr lang="zh-CN" sz="3200" b="0">
                <a:ea typeface="宋体" panose="02010600030101010101" pitchFamily="2" charset="-122"/>
              </a:rPr>
              <a:t>.下列对本文艺术特色的分析鉴赏,正确的一项是（</a:t>
            </a:r>
            <a:r>
              <a:rPr lang="en-US" sz="3200" b="0">
                <a:latin typeface="Times New Roman" panose="02020603050405020304" charset="0"/>
                <a:ea typeface="宋体" panose="02010600030101010101" pitchFamily="2" charset="-122"/>
              </a:rPr>
              <a:t>3</a:t>
            </a:r>
            <a:r>
              <a:rPr lang="zh-CN" sz="3200" b="0">
                <a:ea typeface="宋体" panose="02010600030101010101" pitchFamily="2" charset="-122"/>
              </a:rPr>
              <a:t>分）</a:t>
            </a:r>
            <a:r>
              <a:rPr lang="en-US" sz="3200" b="0">
                <a:latin typeface="Times New Roman" panose="02020603050405020304" charset="0"/>
                <a:ea typeface="宋体" panose="02010600030101010101" pitchFamily="2" charset="-122"/>
              </a:rPr>
              <a:t>A</a:t>
            </a:r>
            <a:r>
              <a:rPr lang="zh-CN" sz="3200" b="0">
                <a:ea typeface="宋体" panose="02010600030101010101" pitchFamily="2" charset="-122"/>
              </a:rPr>
              <a:t>.文章以“三千里路”开篇,以“继续往北而去”作结,以“我”的思亲与</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孤独</a:t>
            </a:r>
            <a:r>
              <a:rPr lang="zh-CN" sz="3200" b="0">
                <a:ea typeface="宋体" panose="02010600030101010101" pitchFamily="2" charset="-122"/>
              </a:rPr>
              <a:t>贯穿全文,呼应了标题“走三边”。</a:t>
            </a:r>
            <a:r>
              <a:rPr lang="en-US" sz="3200" b="0">
                <a:latin typeface="Times New Roman" panose="02020603050405020304" charset="0"/>
                <a:ea typeface="宋体" panose="02010600030101010101" pitchFamily="2" charset="-122"/>
              </a:rPr>
              <a:t>B</a:t>
            </a:r>
            <a:r>
              <a:rPr lang="zh-CN" sz="3200" b="0">
                <a:ea typeface="宋体" panose="02010600030101010101" pitchFamily="2" charset="-122"/>
              </a:rPr>
              <a:t>.文章先写沙地中行走的艰苦与自然环境的</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恶劣</a:t>
            </a:r>
            <a:r>
              <a:rPr lang="zh-CN" sz="3200" b="0">
                <a:ea typeface="宋体" panose="02010600030101010101" pitchFamily="2" charset="-122"/>
              </a:rPr>
              <a:t>,再写沙漠深处镇落民居的错落有致,先抑后扬,形成鲜明的反差。</a:t>
            </a:r>
            <a:r>
              <a:rPr lang="en-US" sz="3200" b="0">
                <a:latin typeface="Times New Roman" panose="02020603050405020304" charset="0"/>
                <a:ea typeface="宋体" panose="02010600030101010101" pitchFamily="2" charset="-122"/>
              </a:rPr>
              <a:t>C</a:t>
            </a:r>
            <a:r>
              <a:rPr lang="zh-CN" sz="3200" b="0">
                <a:ea typeface="宋体" panose="02010600030101010101" pitchFamily="2" charset="-122"/>
              </a:rPr>
              <a:t>.文章写长城,将其放在深邃的历史背景下和平凡的世俗生活中,进而引发对文明赓续的思考,有深刻的哲理性。</a:t>
            </a:r>
            <a:r>
              <a:rPr lang="en-US" sz="3200" b="0">
                <a:latin typeface="Times New Roman" panose="02020603050405020304" charset="0"/>
                <a:ea typeface="宋体" panose="02010600030101010101" pitchFamily="2" charset="-122"/>
              </a:rPr>
              <a:t>D</a:t>
            </a:r>
            <a:r>
              <a:rPr lang="zh-CN" sz="3200" b="0">
                <a:ea typeface="宋体" panose="02010600030101010101" pitchFamily="2" charset="-122"/>
              </a:rPr>
              <a:t>.文章语言质朴刚健,具有显著的地域色彩,与文中所写的西部自然人文相得益彰,是这篇</a:t>
            </a:r>
            <a:r>
              <a:rPr lang="zh-CN" sz="3200" b="0">
                <a:ln w="22225">
                  <a:solidFill>
                    <a:schemeClr val="accent2"/>
                  </a:solidFill>
                  <a:prstDash val="solid"/>
                </a:ln>
                <a:solidFill>
                  <a:schemeClr val="accent2">
                    <a:lumMod val="40000"/>
                    <a:lumOff val="60000"/>
                  </a:schemeClr>
                </a:solidFill>
                <a:effectLst/>
                <a:ea typeface="宋体" panose="02010600030101010101" pitchFamily="2" charset="-122"/>
              </a:rPr>
              <a:t>游记</a:t>
            </a:r>
            <a:r>
              <a:rPr lang="zh-CN" sz="3200" b="0">
                <a:ea typeface="宋体" panose="02010600030101010101" pitchFamily="2" charset="-122"/>
              </a:rPr>
              <a:t>散文的典型特征。</a:t>
            </a:r>
            <a:endParaRPr lang="zh-CN" altLang="en-US" sz="32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522605" y="575310"/>
            <a:ext cx="11146790" cy="5321300"/>
          </a:xfrm>
          <a:prstGeom prst="rect">
            <a:avLst/>
          </a:prstGeom>
          <a:noFill/>
          <a:ln w="9525">
            <a:noFill/>
          </a:ln>
        </p:spPr>
        <p:txBody>
          <a:bodyPr>
            <a:noAutofit/>
            <a:scene3d>
              <a:camera prst="orthographicFront"/>
              <a:lightRig rig="threePt" dir="t"/>
            </a:scene3d>
          </a:bodyPr>
          <a:p>
            <a:pPr indent="266700"/>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交易会，其</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场面可谓</a:t>
            </a:r>
            <a:r>
              <a:rPr lang="zh-CN" sz="30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热闹</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有北京王府井的拥挤,却比王府井更气势:有上海南京路的嘈杂，却比南京路更疯野。那一排一摆小吃,荞面拉条、豆面揪片、黄米干饭、羊肉粉汤,酸、辣、煎,五味俱全:那菜市上一筐一车,二尺长的白菜、淡黄的萝卜、乌紫的土豆、半人高的青葱,六色尽有;那农具市上的铜的挂铃、铁的镢、钢的锨,叮、咣、铿、锵,七音齐响。还有那骡马市上,千头万头高脚牲口,黃乎乎、黑压压偌大一片,蒙民在这里最为荣耀,骡马全头戴红缨,脖系铃铛,背拔红毡,人声喧嚣,骡马鸣叫,气浪浮动得几里外便可听见。在羊肉市上,近乎里长的木架上,羊肉整条挂着。更有买卖活羊的,卖主用两只腿央住羊头,大声与买主议价。汉、回、蒙民似乎都极富有,买肉就买整条,买果就买整筐。末了就涌进那菜馆酒馆,大块吃肉,大碗喝酒,直要闹到月上中天方散。在酒馆里,几句攀谈,我们便成了极熟的人,兴致高涨,开怀大饮。</a:t>
            </a:r>
            <a:endParaRPr lang="zh-CN" altLang="en-US"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endParaRPr>
          </a:p>
        </p:txBody>
      </p:sp>
      <p:sp>
        <p:nvSpPr>
          <p:cNvPr id="2" name="文本框 1"/>
          <p:cNvSpPr txBox="1"/>
          <p:nvPr>
            <p:custDataLst>
              <p:tags r:id="rId1"/>
            </p:custDataLst>
          </p:nvPr>
        </p:nvSpPr>
        <p:spPr>
          <a:xfrm>
            <a:off x="0" y="0"/>
            <a:ext cx="12318365" cy="575310"/>
          </a:xfrm>
          <a:prstGeom prst="rect">
            <a:avLst/>
          </a:prstGeom>
          <a:noFill/>
          <a:ln w="9525">
            <a:noFill/>
          </a:ln>
        </p:spPr>
        <p:txBody>
          <a:bodyPr>
            <a:noAutofit/>
            <a:scene3d>
              <a:camera prst="orthographicFront"/>
              <a:lightRig rig="threePt" dir="t"/>
            </a:scene3d>
          </a:bodyPr>
          <a:p>
            <a:pPr indent="0"/>
            <a:r>
              <a:rPr lang="en-US" sz="3600" b="1" spc="-200">
                <a:solidFill>
                  <a:srgbClr val="FF0000"/>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rPr>
              <a:t>8</a:t>
            </a:r>
            <a:r>
              <a:rPr lang="zh-CN" sz="3600" b="1" spc="-200">
                <a:solidFill>
                  <a:srgbClr val="FF0000"/>
                </a:solidFill>
                <a:effectLst>
                  <a:outerShdw blurRad="38100" dist="19050" dir="2700000" algn="tl" rotWithShape="0">
                    <a:schemeClr val="dk1">
                      <a:alpha val="40000"/>
                    </a:schemeClr>
                  </a:outerShdw>
                </a:effectLst>
                <a:uFillTx/>
                <a:ea typeface="宋体" panose="02010600030101010101" pitchFamily="2" charset="-122"/>
              </a:rPr>
              <a:t>.本文写交易会时大量堆叠同类词语,请简要分析其效果。（</a:t>
            </a:r>
            <a:r>
              <a:rPr lang="en-US" sz="3600" b="1" spc="-200">
                <a:solidFill>
                  <a:srgbClr val="FF0000"/>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rPr>
              <a:t>6</a:t>
            </a:r>
            <a:r>
              <a:rPr lang="zh-CN" sz="3600" b="1" spc="-200">
                <a:solidFill>
                  <a:srgbClr val="FF0000"/>
                </a:solidFill>
                <a:effectLst>
                  <a:outerShdw blurRad="38100" dist="19050" dir="2700000" algn="tl" rotWithShape="0">
                    <a:schemeClr val="dk1">
                      <a:alpha val="40000"/>
                    </a:schemeClr>
                  </a:outerShdw>
                </a:effectLst>
                <a:uFillTx/>
                <a:ea typeface="宋体" panose="02010600030101010101" pitchFamily="2" charset="-122"/>
              </a:rPr>
              <a:t>分）</a:t>
            </a:r>
            <a:endParaRPr lang="zh-CN" altLang="en-US" sz="3600" b="1" spc="-200">
              <a:solidFill>
                <a:srgbClr val="FF0000"/>
              </a:solidFill>
              <a:effectLst>
                <a:outerShdw blurRad="38100" dist="19050" dir="2700000" algn="tl" rotWithShape="0">
                  <a:schemeClr val="dk1">
                    <a:alpha val="40000"/>
                  </a:schemeClr>
                </a:outerShdw>
              </a:effectLst>
              <a:uFillTx/>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blinds(horizontal)">
                                      <p:cBhvr>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522605" y="575310"/>
            <a:ext cx="11146790" cy="5321300"/>
          </a:xfrm>
          <a:prstGeom prst="rect">
            <a:avLst/>
          </a:prstGeom>
          <a:noFill/>
          <a:ln w="9525">
            <a:noFill/>
          </a:ln>
        </p:spPr>
        <p:txBody>
          <a:bodyPr>
            <a:noAutofit/>
            <a:scene3d>
              <a:camera prst="orthographicFront"/>
              <a:lightRig rig="threePt" dir="t"/>
            </a:scene3d>
          </a:bodyPr>
          <a:p>
            <a:pPr indent="266700"/>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交易会，其</a:t>
            </a:r>
            <a:r>
              <a:rPr lang="zh-CN" sz="3000" b="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场面</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可谓</a:t>
            </a:r>
            <a:r>
              <a:rPr lang="zh-CN" sz="3000" b="1"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热闹</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
                  <a:solidFill>
                    <a:srgbClr val="1552D1"/>
                  </a:solidFill>
                </a:uFill>
                <a:latin typeface="楷体" panose="02010609060101010101" charset="-122"/>
                <a:ea typeface="楷体" panose="02010609060101010101" charset="-122"/>
                <a:cs typeface="楷体" panose="02010609060101010101" charset="-122"/>
              </a:rPr>
              <a:t>有北京王府井的拥挤,却比王府井更气势:有上海南京路的嘈杂，却比南京路更疯野</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。那一排一摆</a:t>
            </a:r>
            <a:r>
              <a:rPr lang="zh-CN" sz="3000" b="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小吃</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荞面拉条</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豆面揪片</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黄米干饭</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羊肉粉汤</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酸</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辣</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煎</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,五味俱全:那</a:t>
            </a:r>
            <a:r>
              <a:rPr lang="zh-CN" sz="3000" b="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菜市</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上</a:t>
            </a:r>
            <a:r>
              <a:rPr lang="zh-CN" sz="3000" b="0" u="dbl">
                <a:solidFill>
                  <a:schemeClr val="tx1"/>
                </a:solidFill>
                <a:effectLst>
                  <a:outerShdw blurRad="38100" dist="19050" dir="2700000" algn="tl" rotWithShape="0">
                    <a:schemeClr val="dk1">
                      <a:alpha val="40000"/>
                    </a:schemeClr>
                  </a:outerShdw>
                </a:effectLst>
                <a:uFill>
                  <a:solidFill>
                    <a:srgbClr val="00B050"/>
                  </a:solidFill>
                </a:uFill>
                <a:latin typeface="楷体" panose="02010609060101010101" charset="-122"/>
                <a:ea typeface="楷体" panose="02010609060101010101" charset="-122"/>
                <a:cs typeface="楷体" panose="02010609060101010101" charset="-122"/>
              </a:rPr>
              <a:t>一筐一车</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dbl">
                <a:solidFill>
                  <a:schemeClr val="tx1"/>
                </a:solidFill>
                <a:effectLst>
                  <a:outerShdw blurRad="38100" dist="19050" dir="2700000" algn="tl" rotWithShape="0">
                    <a:schemeClr val="dk1">
                      <a:alpha val="40000"/>
                    </a:schemeClr>
                  </a:outerShdw>
                </a:effectLst>
                <a:uFill>
                  <a:solidFill>
                    <a:srgbClr val="00B050"/>
                  </a:solidFill>
                </a:uFill>
                <a:latin typeface="楷体" panose="02010609060101010101" charset="-122"/>
                <a:ea typeface="楷体" panose="02010609060101010101" charset="-122"/>
                <a:cs typeface="楷体" panose="02010609060101010101" charset="-122"/>
              </a:rPr>
              <a:t>二尺长的白菜、淡黄的萝卜、乌紫的土豆、半人高的青葱</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,六色尽有;那</a:t>
            </a:r>
            <a:r>
              <a:rPr lang="zh-CN" sz="3000" b="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农具</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市上的</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铜的挂铃</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铁的镢</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钢的锨</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叮</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咣</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铿</a:t>
            </a:r>
            <a:r>
              <a:rPr lang="zh-CN" sz="3000" b="0" u="sng" spc="-80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r>
              <a:rPr lang="zh-CN" sz="3000" b="0" u="sng">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锵,七音齐响</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。还有那</a:t>
            </a:r>
            <a:r>
              <a:rPr lang="zh-CN" sz="3000" b="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骡马市</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上,千头万头高脚牲口,黃</a:t>
            </a:r>
            <a:r>
              <a:rPr lang="zh-CN" sz="3000" b="0" u="wavyHeavy">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乎乎、黑压压</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偌大一片,蒙民在这里最为荣耀,</a:t>
            </a:r>
            <a:r>
              <a:rPr lang="zh-CN" sz="3000" b="0" u="dbl">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骡马全头戴红缨,脖系铃铛,背拔红毡</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,人声喧嚣,骡马鸣叫,气浪浮动得几里外便可听见。在</a:t>
            </a:r>
            <a:r>
              <a:rPr lang="zh-CN" sz="3000" b="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羊肉市</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上,近乎里长的木架上,羊肉整条挂着。更有买卖活羊的,卖主用两只腿央住羊头,大声与买主议价。</a:t>
            </a:r>
            <a:r>
              <a:rPr lang="zh-CN" sz="3000" b="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汉</a:t>
            </a:r>
            <a:r>
              <a:rPr lang="zh-CN" sz="3000" b="0" spc="-80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a:t>
            </a:r>
            <a:r>
              <a:rPr lang="zh-CN" sz="3000" b="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回</a:t>
            </a:r>
            <a:r>
              <a:rPr lang="zh-CN" sz="3000" b="0" spc="-80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a:t>
            </a:r>
            <a:r>
              <a:rPr lang="zh-CN" sz="3000" b="0">
                <a:solidFill>
                  <a:schemeClr val="tx1"/>
                </a:solidFill>
                <a:effectLst>
                  <a:outerShdw blurRad="38100" dist="19050" dir="2700000" algn="tl" rotWithShape="0">
                    <a:schemeClr val="dk1">
                      <a:alpha val="40000"/>
                    </a:schemeClr>
                  </a:outerShdw>
                </a:effectLst>
                <a:highlight>
                  <a:srgbClr val="FFFF00"/>
                </a:highlight>
                <a:uFillTx/>
                <a:latin typeface="楷体" panose="02010609060101010101" charset="-122"/>
                <a:ea typeface="楷体" panose="02010609060101010101" charset="-122"/>
                <a:cs typeface="楷体" panose="02010609060101010101" charset="-122"/>
              </a:rPr>
              <a:t>蒙民</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似乎都极富有,</a:t>
            </a:r>
            <a:r>
              <a:rPr lang="zh-CN" sz="3000" b="0" u="dbl">
                <a:solidFill>
                  <a:schemeClr val="tx1"/>
                </a:solidFill>
                <a:effectLst>
                  <a:outerShdw blurRad="38100" dist="19050" dir="2700000" algn="tl" rotWithShape="0">
                    <a:schemeClr val="dk1">
                      <a:alpha val="40000"/>
                    </a:schemeClr>
                  </a:outerShdw>
                </a:effectLst>
                <a:uFill>
                  <a:solidFill>
                    <a:srgbClr val="FF0000"/>
                  </a:solidFill>
                </a:uFill>
                <a:latin typeface="楷体" panose="02010609060101010101" charset="-122"/>
                <a:ea typeface="楷体" panose="02010609060101010101" charset="-122"/>
                <a:cs typeface="楷体" panose="02010609060101010101" charset="-122"/>
              </a:rPr>
              <a:t>买肉就买整条,买果就买整筐</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。末了就涌进那菜馆酒馆,</a:t>
            </a:r>
            <a:r>
              <a:rPr lang="zh-CN" sz="3000" b="0" u="dbl">
                <a:solidFill>
                  <a:schemeClr val="tx1"/>
                </a:solidFill>
                <a:effectLst>
                  <a:outerShdw blurRad="38100" dist="19050" dir="2700000" algn="tl" rotWithShape="0">
                    <a:schemeClr val="dk1">
                      <a:alpha val="40000"/>
                    </a:schemeClr>
                  </a:outerShdw>
                </a:effectLst>
                <a:uFill>
                  <a:solidFill>
                    <a:srgbClr val="FF0000"/>
                  </a:solidFill>
                </a:uFill>
                <a:latin typeface="楷体" panose="02010609060101010101" charset="-122"/>
                <a:ea typeface="楷体" panose="02010609060101010101" charset="-122"/>
                <a:cs typeface="楷体" panose="02010609060101010101" charset="-122"/>
              </a:rPr>
              <a:t>大块吃肉,大碗喝酒</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,直要闹到月上中天方散。在酒馆里,</a:t>
            </a:r>
            <a:r>
              <a:rPr lang="zh-CN" sz="3000" b="0" u="dbl">
                <a:solidFill>
                  <a:schemeClr val="tx1"/>
                </a:solidFill>
                <a:effectLst>
                  <a:outerShdw blurRad="38100" dist="19050" dir="2700000" algn="tl" rotWithShape="0">
                    <a:schemeClr val="dk1">
                      <a:alpha val="40000"/>
                    </a:schemeClr>
                  </a:outerShdw>
                </a:effectLst>
                <a:highlight>
                  <a:srgbClr val="00FF00"/>
                </a:highlight>
                <a:uFill>
                  <a:solidFill>
                    <a:srgbClr val="FF0000"/>
                  </a:solidFill>
                </a:uFill>
                <a:latin typeface="楷体" panose="02010609060101010101" charset="-122"/>
                <a:ea typeface="楷体" panose="02010609060101010101" charset="-122"/>
                <a:cs typeface="楷体" panose="02010609060101010101" charset="-122"/>
              </a:rPr>
              <a:t>几句攀谈,我们便成了极熟的人,兴致高涨,开怀大饮</a:t>
            </a:r>
            <a:r>
              <a:rPr lang="zh-CN"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rPr>
              <a:t>。</a:t>
            </a:r>
            <a:endParaRPr lang="zh-CN" altLang="en-US" sz="3000" b="0">
              <a:solidFill>
                <a:schemeClr val="tx1"/>
              </a:solidFill>
              <a:effectLst>
                <a:outerShdw blurRad="38100" dist="19050" dir="2700000" algn="tl" rotWithShape="0">
                  <a:schemeClr val="dk1">
                    <a:alpha val="40000"/>
                  </a:schemeClr>
                </a:outerShdw>
              </a:effectLst>
              <a:uFillTx/>
              <a:latin typeface="楷体" panose="02010609060101010101" charset="-122"/>
              <a:ea typeface="楷体" panose="02010609060101010101" charset="-122"/>
              <a:cs typeface="楷体" panose="02010609060101010101" charset="-122"/>
            </a:endParaRPr>
          </a:p>
        </p:txBody>
      </p:sp>
      <p:sp>
        <p:nvSpPr>
          <p:cNvPr id="2" name="文本框 1"/>
          <p:cNvSpPr txBox="1"/>
          <p:nvPr>
            <p:custDataLst>
              <p:tags r:id="rId1"/>
            </p:custDataLst>
          </p:nvPr>
        </p:nvSpPr>
        <p:spPr>
          <a:xfrm>
            <a:off x="0" y="0"/>
            <a:ext cx="12318365" cy="575310"/>
          </a:xfrm>
          <a:prstGeom prst="rect">
            <a:avLst/>
          </a:prstGeom>
          <a:noFill/>
          <a:ln w="9525">
            <a:noFill/>
          </a:ln>
        </p:spPr>
        <p:txBody>
          <a:bodyPr>
            <a:noAutofit/>
            <a:scene3d>
              <a:camera prst="orthographicFront"/>
              <a:lightRig rig="threePt" dir="t"/>
            </a:scene3d>
          </a:bodyPr>
          <a:p>
            <a:pPr indent="0"/>
            <a:r>
              <a:rPr lang="en-US" sz="3600" b="1" spc="-200">
                <a:solidFill>
                  <a:srgbClr val="FF0000"/>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rPr>
              <a:t>8</a:t>
            </a:r>
            <a:r>
              <a:rPr lang="zh-CN" sz="3600" b="1" spc="-200">
                <a:solidFill>
                  <a:srgbClr val="FF0000"/>
                </a:solidFill>
                <a:effectLst>
                  <a:outerShdw blurRad="38100" dist="19050" dir="2700000" algn="tl" rotWithShape="0">
                    <a:schemeClr val="dk1">
                      <a:alpha val="40000"/>
                    </a:schemeClr>
                  </a:outerShdw>
                </a:effectLst>
                <a:uFillTx/>
                <a:ea typeface="宋体" panose="02010600030101010101" pitchFamily="2" charset="-122"/>
              </a:rPr>
              <a:t>.本文写交易会时大量堆叠同类词语,请简要分析其效果。（</a:t>
            </a:r>
            <a:r>
              <a:rPr lang="en-US" sz="3600" b="1" spc="-200">
                <a:solidFill>
                  <a:srgbClr val="FF0000"/>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rPr>
              <a:t>6</a:t>
            </a:r>
            <a:r>
              <a:rPr lang="zh-CN" sz="3600" b="1" spc="-200">
                <a:solidFill>
                  <a:srgbClr val="FF0000"/>
                </a:solidFill>
                <a:effectLst>
                  <a:outerShdw blurRad="38100" dist="19050" dir="2700000" algn="tl" rotWithShape="0">
                    <a:schemeClr val="dk1">
                      <a:alpha val="40000"/>
                    </a:schemeClr>
                  </a:outerShdw>
                </a:effectLst>
                <a:uFillTx/>
                <a:ea typeface="宋体" panose="02010600030101010101" pitchFamily="2" charset="-122"/>
              </a:rPr>
              <a:t>分）</a:t>
            </a:r>
            <a:endParaRPr lang="zh-CN" altLang="en-US" sz="3600" b="1" spc="-200">
              <a:solidFill>
                <a:srgbClr val="FF0000"/>
              </a:solidFill>
              <a:effectLst>
                <a:outerShdw blurRad="38100" dist="19050" dir="2700000" algn="tl" rotWithShape="0">
                  <a:schemeClr val="dk1">
                    <a:alpha val="40000"/>
                  </a:schemeClr>
                </a:outerShdw>
              </a:effectLst>
              <a:uFillTx/>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139700" y="5151755"/>
            <a:ext cx="7292975" cy="2584450"/>
          </a:xfrm>
          <a:prstGeom prst="rect">
            <a:avLst/>
          </a:prstGeom>
          <a:noFill/>
          <a:ln w="9525">
            <a:noFill/>
          </a:ln>
        </p:spPr>
        <p:txBody>
          <a:bodyPr wrap="square">
            <a:spAutoFit/>
          </a:bodyPr>
          <a:p>
            <a:pPr indent="266700"/>
            <a:r>
              <a:rPr lang="zh-CN" b="0">
                <a:ea typeface="宋体" panose="02010600030101010101" pitchFamily="2" charset="-122"/>
              </a:rPr>
              <a:t></a:t>
            </a:r>
            <a:endParaRPr lang="zh-CN" b="0">
              <a:ea typeface="宋体" panose="02010600030101010101" pitchFamily="2" charset="-122"/>
            </a:endParaRPr>
          </a:p>
          <a:p>
            <a:pPr indent="266700"/>
            <a:r>
              <a:rPr lang="en-US" b="0">
                <a:latin typeface="楷体" panose="02010609060101010101" charset="-122"/>
                <a:ea typeface="宋体" panose="02010600030101010101" pitchFamily="2" charset="-122"/>
              </a:rPr>
              <a:t> </a:t>
            </a:r>
            <a:r>
              <a:rPr lang="zh-CN" b="0">
                <a:ea typeface="宋体" panose="02010600030101010101" pitchFamily="2" charset="-122"/>
              </a:rPr>
              <a:t>巧的语言是一时福乐简洁</a:t>
            </a:r>
            <a:endParaRPr lang="zh-CN" b="0">
              <a:ea typeface="宋体" panose="02010600030101010101" pitchFamily="2" charset="-122"/>
            </a:endParaRPr>
          </a:p>
          <a:p>
            <a:pPr indent="266700"/>
            <a:r>
              <a:rPr lang="en-US" b="0">
                <a:latin typeface="楷体" panose="02010609060101010101" charset="-122"/>
                <a:ea typeface="宋体" panose="02010600030101010101" pitchFamily="2" charset="-122"/>
              </a:rPr>
              <a:t>  </a:t>
            </a:r>
            <a:r>
              <a:rPr lang="zh-CN" b="0">
                <a:ea typeface="宋体" panose="02010600030101010101" pitchFamily="2" charset="-122"/>
              </a:rPr>
              <a:t>一</a:t>
            </a:r>
            <a:endParaRPr lang="zh-CN" b="0">
              <a:ea typeface="宋体" panose="02010600030101010101" pitchFamily="2" charset="-122"/>
            </a:endParaRPr>
          </a:p>
          <a:p>
            <a:endParaRPr lang="zh-CN" altLang="en-US" b="0">
              <a:ea typeface="宋体" panose="02010600030101010101" pitchFamily="2" charset="-122"/>
            </a:endParaRPr>
          </a:p>
        </p:txBody>
      </p:sp>
      <p:sp>
        <p:nvSpPr>
          <p:cNvPr id="5" name="文本框 4"/>
          <p:cNvSpPr txBox="1"/>
          <p:nvPr>
            <p:custDataLst>
              <p:tags r:id="rId1"/>
            </p:custDataLst>
          </p:nvPr>
        </p:nvSpPr>
        <p:spPr>
          <a:xfrm>
            <a:off x="0" y="0"/>
            <a:ext cx="1694815" cy="521970"/>
          </a:xfrm>
          <a:prstGeom prst="rect">
            <a:avLst/>
          </a:prstGeom>
          <a:noFill/>
        </p:spPr>
        <p:txBody>
          <a:bodyPr wrap="square" rtlCol="0">
            <a:spAutoFit/>
            <a:scene3d>
              <a:camera prst="orthographicFront"/>
              <a:lightRig rig="threePt" dir="t"/>
            </a:scene3d>
          </a:bodyPr>
          <a:p>
            <a:r>
              <a:rPr lang="zh-CN" altLang="en-US" sz="2800">
                <a:ln w="22225">
                  <a:solidFill>
                    <a:schemeClr val="accent2"/>
                  </a:solidFill>
                  <a:prstDash val="solid"/>
                </a:ln>
                <a:solidFill>
                  <a:schemeClr val="accent2">
                    <a:lumMod val="40000"/>
                    <a:lumOff val="60000"/>
                  </a:schemeClr>
                </a:solidFill>
                <a:highlight>
                  <a:srgbClr val="FFFF00"/>
                </a:highlight>
                <a:sym typeface="+mn-ea"/>
              </a:rPr>
              <a:t>备考指引</a:t>
            </a:r>
            <a:endParaRPr lang="zh-CN" altLang="en-US" sz="2800">
              <a:ln w="22225">
                <a:solidFill>
                  <a:schemeClr val="accent2"/>
                </a:solidFill>
                <a:prstDash val="solid"/>
              </a:ln>
              <a:solidFill>
                <a:schemeClr val="accent2">
                  <a:lumMod val="40000"/>
                  <a:lumOff val="60000"/>
                </a:schemeClr>
              </a:solidFill>
              <a:highlight>
                <a:srgbClr val="FFFF00"/>
              </a:highlight>
              <a:sym typeface="+mn-ea"/>
            </a:endParaRPr>
          </a:p>
        </p:txBody>
      </p:sp>
      <p:sp>
        <p:nvSpPr>
          <p:cNvPr id="4" name="文本框 3"/>
          <p:cNvSpPr txBox="1"/>
          <p:nvPr>
            <p:custDataLst>
              <p:tags r:id="rId2"/>
            </p:custDataLst>
          </p:nvPr>
        </p:nvSpPr>
        <p:spPr>
          <a:xfrm>
            <a:off x="2991485" y="461645"/>
            <a:ext cx="7548245" cy="800735"/>
          </a:xfrm>
          <a:prstGeom prst="rect">
            <a:avLst/>
          </a:prstGeom>
          <a:noFill/>
        </p:spPr>
        <p:txBody>
          <a:bodyPr wrap="square" rtlCol="0">
            <a:noAutofit/>
            <a:scene3d>
              <a:camera prst="orthographicFront"/>
              <a:lightRig rig="threePt" dir="t"/>
            </a:scene3d>
          </a:bodyPr>
          <a:p>
            <a:r>
              <a:rPr lang="zh-CN" sz="4000" b="1" u="sng">
                <a:effectLst>
                  <a:outerShdw blurRad="38100" dist="19050" dir="2700000" algn="tl" rotWithShape="0">
                    <a:schemeClr val="dk1">
                      <a:alpha val="40000"/>
                    </a:schemeClr>
                  </a:outerShdw>
                </a:effectLst>
                <a:ea typeface="宋体" panose="02010600030101010101" pitchFamily="2" charset="-122"/>
                <a:sym typeface="+mn-ea"/>
              </a:rPr>
              <a:t>散文语言分析题型的答题模式</a:t>
            </a:r>
            <a:endParaRPr lang="en-US" sz="40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40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6" name="文本框 5"/>
          <p:cNvSpPr txBox="1"/>
          <p:nvPr>
            <p:custDataLst>
              <p:tags r:id="rId3"/>
            </p:custDataLst>
          </p:nvPr>
        </p:nvSpPr>
        <p:spPr>
          <a:xfrm>
            <a:off x="659765" y="1906905"/>
            <a:ext cx="889000" cy="3510280"/>
          </a:xfrm>
          <a:prstGeom prst="rect">
            <a:avLst/>
          </a:prstGeom>
          <a:noFill/>
        </p:spPr>
        <p:txBody>
          <a:bodyPr wrap="square" rtlCol="0">
            <a:noAutofit/>
            <a:scene3d>
              <a:camera prst="orthographicFront"/>
              <a:lightRig rig="threePt" dir="t"/>
            </a:scene3d>
          </a:bodyPr>
          <a:p>
            <a:r>
              <a:rPr lang="zh-CN" sz="54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语言艺术</a:t>
            </a:r>
            <a:endParaRPr lang="zh-CN" sz="5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7" name="文本框 6"/>
          <p:cNvSpPr txBox="1"/>
          <p:nvPr>
            <p:custDataLst>
              <p:tags r:id="rId4"/>
            </p:custDataLst>
          </p:nvPr>
        </p:nvSpPr>
        <p:spPr>
          <a:xfrm>
            <a:off x="1900555" y="1565275"/>
            <a:ext cx="1370330" cy="1428750"/>
          </a:xfrm>
          <a:prstGeom prst="rect">
            <a:avLst/>
          </a:prstGeom>
          <a:noFill/>
          <a:ln w="25400">
            <a:solidFill>
              <a:schemeClr val="accent1"/>
            </a:solidFill>
          </a:ln>
        </p:spPr>
        <p:txBody>
          <a:bodyPr wrap="square" rtlCol="0">
            <a:noAutofit/>
            <a:scene3d>
              <a:camera prst="orthographicFront"/>
              <a:lightRig rig="threePt" dir="t"/>
            </a:scene3d>
          </a:bodyPr>
          <a:p>
            <a:r>
              <a:rPr lang="zh-CN" sz="44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个性色彩</a:t>
            </a:r>
            <a:endParaRPr lang="en-US" sz="44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4400" b="1" u="sng">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9" name="文本框 8"/>
          <p:cNvSpPr txBox="1"/>
          <p:nvPr>
            <p:custDataLst>
              <p:tags r:id="rId5"/>
            </p:custDataLst>
          </p:nvPr>
        </p:nvSpPr>
        <p:spPr>
          <a:xfrm>
            <a:off x="1898650" y="3925570"/>
            <a:ext cx="1558290" cy="1491615"/>
          </a:xfrm>
          <a:prstGeom prst="rect">
            <a:avLst/>
          </a:prstGeom>
          <a:noFill/>
          <a:ln w="25400">
            <a:solidFill>
              <a:schemeClr val="accent1"/>
            </a:solidFill>
          </a:ln>
        </p:spPr>
        <p:txBody>
          <a:bodyPr wrap="square" rtlCol="0">
            <a:noAutofit/>
            <a:scene3d>
              <a:camera prst="orthographicFront"/>
              <a:lightRig rig="threePt" dir="t"/>
            </a:scene3d>
          </a:bodyPr>
          <a:p>
            <a:pPr lvl="0" algn="l">
              <a:buClrTx/>
              <a:buSzTx/>
              <a:buFontTx/>
            </a:pPr>
            <a:r>
              <a:rPr lang="zh-CN" sz="4400" b="1" u="sng">
                <a:effectLst>
                  <a:outerShdw blurRad="38100" dist="19050" dir="2700000" algn="tl" rotWithShape="0">
                    <a:schemeClr val="dk1">
                      <a:alpha val="40000"/>
                    </a:schemeClr>
                  </a:outerShdw>
                </a:effectLst>
                <a:ea typeface="宋体" panose="02010600030101010101" pitchFamily="2" charset="-122"/>
                <a:sym typeface="+mn-ea"/>
              </a:rPr>
              <a:t>艺术</a:t>
            </a:r>
            <a:endParaRPr lang="zh-CN" sz="4400" b="1" u="sng">
              <a:effectLst>
                <a:outerShdw blurRad="38100" dist="19050" dir="2700000" algn="tl" rotWithShape="0">
                  <a:schemeClr val="dk1">
                    <a:alpha val="40000"/>
                  </a:schemeClr>
                </a:outerShdw>
              </a:effectLst>
              <a:ea typeface="宋体" panose="02010600030101010101" pitchFamily="2" charset="-122"/>
              <a:sym typeface="+mn-ea"/>
            </a:endParaRPr>
          </a:p>
          <a:p>
            <a:pPr lvl="0" algn="l">
              <a:buClrTx/>
              <a:buSzTx/>
              <a:buFontTx/>
            </a:pPr>
            <a:r>
              <a:rPr lang="zh-CN" sz="4400" b="1" u="sng">
                <a:effectLst>
                  <a:outerShdw blurRad="38100" dist="19050" dir="2700000" algn="tl" rotWithShape="0">
                    <a:schemeClr val="dk1">
                      <a:alpha val="40000"/>
                    </a:schemeClr>
                  </a:outerShdw>
                </a:effectLst>
                <a:ea typeface="宋体" panose="02010600030101010101" pitchFamily="2" charset="-122"/>
                <a:sym typeface="+mn-ea"/>
              </a:rPr>
              <a:t>表达</a:t>
            </a:r>
            <a:endParaRPr lang="zh-CN" sz="4400" b="1" u="sng">
              <a:effectLst>
                <a:outerShdw blurRad="38100" dist="19050" dir="2700000" algn="tl" rotWithShape="0">
                  <a:schemeClr val="dk1">
                    <a:alpha val="40000"/>
                  </a:schemeClr>
                </a:outerShdw>
              </a:effectLst>
              <a:ea typeface="宋体" panose="02010600030101010101" pitchFamily="2" charset="-122"/>
              <a:sym typeface="+mn-ea"/>
            </a:endParaRPr>
          </a:p>
          <a:p>
            <a:pPr lvl="0" algn="l">
              <a:buClrTx/>
              <a:buSzTx/>
              <a:buFontTx/>
            </a:pPr>
            <a:endParaRPr lang="zh-CN" sz="4400" b="1" u="sng">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10" name="文本框 9"/>
          <p:cNvSpPr txBox="1"/>
          <p:nvPr/>
        </p:nvSpPr>
        <p:spPr>
          <a:xfrm>
            <a:off x="3806825" y="1262380"/>
            <a:ext cx="8268335" cy="1858645"/>
          </a:xfrm>
          <a:prstGeom prst="rect">
            <a:avLst/>
          </a:prstGeom>
          <a:noFill/>
          <a:ln w="31750">
            <a:noFill/>
          </a:ln>
        </p:spPr>
        <p:txBody>
          <a:bodyPr wrap="square" rtlCol="0">
            <a:noAutofit/>
            <a:scene3d>
              <a:camera prst="orthographicFront"/>
              <a:lightRig rig="threePt" dir="t"/>
            </a:scene3d>
          </a:bodyPr>
          <a:p>
            <a:r>
              <a:rPr lang="zh-CN" altLang="en-US" sz="36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人物语言的个性化特点</a:t>
            </a:r>
            <a:endParaRPr lang="zh-CN" altLang="en-US" sz="3600" b="1">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a:p>
            <a:endParaRPr lang="zh-CN" sz="3600" b="1">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a:p>
            <a:r>
              <a:rPr lang="zh-CN" sz="36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语言风格：</a:t>
            </a:r>
            <a:r>
              <a:rPr lang="zh-CN" sz="3600" b="1" spc="-400">
                <a:solidFill>
                  <a:srgbClr val="FF0000"/>
                </a:solidFill>
                <a:uFillTx/>
                <a:ea typeface="宋体" panose="02010600030101010101" pitchFamily="2" charset="-122"/>
                <a:sym typeface="+mn-ea"/>
              </a:rPr>
              <a:t>幽默、Q平实、明快、含蓄、质朴</a:t>
            </a:r>
            <a:r>
              <a:rPr lang="zh-CN" sz="3600" spc="-400">
                <a:solidFill>
                  <a:schemeClr val="tx1"/>
                </a:solidFill>
                <a:uFillTx/>
                <a:ea typeface="宋体" panose="02010600030101010101" pitchFamily="2" charset="-122"/>
                <a:sym typeface="+mn-ea"/>
              </a:rPr>
              <a:t> </a:t>
            </a:r>
            <a:endParaRPr lang="zh-CN" altLang="en-US" sz="3600" b="0" spc="-400">
              <a:solidFill>
                <a:schemeClr val="tx1"/>
              </a:solidFill>
              <a:effectLst>
                <a:outerShdw blurRad="38100" dist="19050" dir="2700000" algn="tl" rotWithShape="0">
                  <a:schemeClr val="dk1">
                    <a:alpha val="40000"/>
                  </a:schemeClr>
                </a:outerShdw>
              </a:effectLst>
              <a:uFillTx/>
              <a:latin typeface="宋体" panose="02010600030101010101" pitchFamily="2" charset="-122"/>
              <a:ea typeface="宋体" panose="02010600030101010101" pitchFamily="2" charset="-122"/>
              <a:sym typeface="+mn-ea"/>
            </a:endParaRPr>
          </a:p>
        </p:txBody>
      </p:sp>
      <p:sp>
        <p:nvSpPr>
          <p:cNvPr id="13" name="文本框 12"/>
          <p:cNvSpPr txBox="1"/>
          <p:nvPr>
            <p:custDataLst>
              <p:tags r:id="rId6"/>
            </p:custDataLst>
          </p:nvPr>
        </p:nvSpPr>
        <p:spPr>
          <a:xfrm>
            <a:off x="3851275" y="3340735"/>
            <a:ext cx="6589395" cy="2661920"/>
          </a:xfrm>
          <a:prstGeom prst="rect">
            <a:avLst/>
          </a:prstGeom>
          <a:noFill/>
          <a:ln w="31750">
            <a:noFill/>
          </a:ln>
        </p:spPr>
        <p:txBody>
          <a:bodyPr wrap="square" rtlCol="0">
            <a:noAutofit/>
            <a:scene3d>
              <a:camera prst="orthographicFront"/>
              <a:lightRig rig="threePt" dir="t"/>
            </a:scene3d>
          </a:bodyPr>
          <a:p>
            <a:r>
              <a:rPr lang="en-US" alt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运用一定表达技巧的语言</a:t>
            </a:r>
            <a:endPar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a:p>
            <a:r>
              <a:rPr lang="en-US" alt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叙述语言的概括、简洁</a:t>
            </a:r>
            <a:endParaRPr lang="zh-CN" altLang="en-US"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a:p>
            <a:r>
              <a:rPr lang="en-US" altLang="zh-CN" sz="3200" b="1">
                <a:ea typeface="宋体" panose="02010600030101010101" pitchFamily="2" charset="-122"/>
                <a:sym typeface="+mn-ea"/>
              </a:rPr>
              <a:t>—</a:t>
            </a:r>
            <a:r>
              <a:rPr lang="zh-CN" sz="3200" b="1">
                <a:effectLst>
                  <a:outerShdw blurRad="38100" dist="19050" dir="2700000" algn="tl" rotWithShape="0">
                    <a:schemeClr val="dk1">
                      <a:alpha val="40000"/>
                    </a:schemeClr>
                  </a:outerShdw>
                </a:effectLst>
                <a:ea typeface="宋体" panose="02010600030101010101" pitchFamily="2" charset="-122"/>
                <a:sym typeface="+mn-ea"/>
              </a:rPr>
              <a:t>描写语言的生动、形象</a:t>
            </a:r>
            <a:endParaRPr lang="zh-CN" sz="3200" b="1">
              <a:effectLst>
                <a:outerShdw blurRad="38100" dist="19050" dir="2700000" algn="tl" rotWithShape="0">
                  <a:schemeClr val="dk1">
                    <a:alpha val="40000"/>
                  </a:schemeClr>
                </a:outerShdw>
              </a:effectLst>
              <a:ea typeface="宋体" panose="02010600030101010101" pitchFamily="2" charset="-122"/>
              <a:sym typeface="+mn-ea"/>
            </a:endParaRPr>
          </a:p>
          <a:p>
            <a:r>
              <a:rPr lang="zh-CN" sz="3200" b="1">
                <a:effectLst>
                  <a:outerShdw blurRad="38100" dist="19050" dir="2700000" algn="tl" rotWithShape="0">
                    <a:schemeClr val="dk1">
                      <a:alpha val="40000"/>
                    </a:schemeClr>
                  </a:outerShdw>
                </a:effectLst>
                <a:ea typeface="宋体" panose="02010600030101010101" pitchFamily="2" charset="-122"/>
                <a:sym typeface="+mn-ea"/>
              </a:rPr>
              <a:t>—抒情语言的凝练、含蓄、激昂 </a:t>
            </a:r>
            <a:endParaRPr lang="zh-CN" sz="3200" b="1">
              <a:effectLst>
                <a:outerShdw blurRad="38100" dist="19050" dir="2700000" algn="tl" rotWithShape="0">
                  <a:schemeClr val="dk1">
                    <a:alpha val="40000"/>
                  </a:schemeClr>
                </a:outerShdw>
              </a:effectLst>
              <a:ea typeface="宋体" panose="02010600030101010101" pitchFamily="2" charset="-122"/>
              <a:sym typeface="+mn-ea"/>
            </a:endParaRPr>
          </a:p>
          <a:p>
            <a:r>
              <a:rPr lang="zh-CN" sz="3200" b="1">
                <a:effectLst>
                  <a:outerShdw blurRad="38100" dist="19050" dir="2700000" algn="tl" rotWithShape="0">
                    <a:schemeClr val="dk1">
                      <a:alpha val="40000"/>
                    </a:schemeClr>
                  </a:outerShdw>
                </a:effectLst>
                <a:ea typeface="宋体" panose="02010600030101010101" pitchFamily="2" charset="-122"/>
                <a:sym typeface="+mn-ea"/>
              </a:rPr>
              <a:t>—议论语言的犀利、深刻</a:t>
            </a:r>
            <a:endParaRPr lang="zh-CN" sz="3200" b="1">
              <a:solidFill>
                <a:schemeClr val="tx1"/>
              </a:solidFill>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14" name="左大括号 13"/>
          <p:cNvSpPr/>
          <p:nvPr>
            <p:custDataLst>
              <p:tags r:id="rId7"/>
            </p:custDataLst>
          </p:nvPr>
        </p:nvSpPr>
        <p:spPr>
          <a:xfrm>
            <a:off x="1403985" y="2171065"/>
            <a:ext cx="476885" cy="23304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 name="左大括号 1"/>
          <p:cNvSpPr/>
          <p:nvPr>
            <p:custDataLst>
              <p:tags r:id="rId8"/>
            </p:custDataLst>
          </p:nvPr>
        </p:nvSpPr>
        <p:spPr>
          <a:xfrm>
            <a:off x="3290570" y="1635125"/>
            <a:ext cx="566420" cy="11137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左大括号 2"/>
          <p:cNvSpPr/>
          <p:nvPr>
            <p:custDataLst>
              <p:tags r:id="rId9"/>
            </p:custDataLst>
          </p:nvPr>
        </p:nvSpPr>
        <p:spPr>
          <a:xfrm>
            <a:off x="3474720" y="3626485"/>
            <a:ext cx="382270" cy="196342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3" presetClass="entr" presetSubtype="1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par>
                                <p:cTn id="36" presetID="3" presetClass="entr" presetSubtype="10" fill="hold" grpId="0"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linds(horizontal)">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4" grpId="0" bldLvl="0" animBg="1"/>
      <p:bldP spid="14" grpId="1" animBg="1"/>
      <p:bldP spid="7" grpId="0" bldLvl="0" animBg="1"/>
      <p:bldP spid="9" grpId="0" bldLvl="0" animBg="1"/>
      <p:bldP spid="7" grpId="1"/>
      <p:bldP spid="9" grpId="1"/>
      <p:bldP spid="13" grpId="0" bldLvl="0" animBg="1"/>
      <p:bldP spid="13" grpId="1" animBg="1"/>
      <p:bldP spid="2" grpId="0" bldLvl="0" animBg="1"/>
      <p:bldP spid="2" grpId="1" animBg="1"/>
      <p:bldP spid="3" grpId="0" bldLvl="0" animBg="1"/>
      <p:bldP spid="3" grpId="1" animBg="1"/>
      <p:bldP spid="10" grpId="0"/>
      <p:bldP spid="10"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0" y="0"/>
            <a:ext cx="1694815" cy="521970"/>
          </a:xfrm>
          <a:prstGeom prst="rect">
            <a:avLst/>
          </a:prstGeom>
          <a:noFill/>
        </p:spPr>
        <p:txBody>
          <a:bodyPr wrap="square" rtlCol="0">
            <a:spAutoFit/>
            <a:scene3d>
              <a:camera prst="orthographicFront"/>
              <a:lightRig rig="threePt" dir="t"/>
            </a:scene3d>
          </a:bodyPr>
          <a:p>
            <a:r>
              <a:rPr lang="zh-CN" altLang="en-US" sz="2800">
                <a:effectLst>
                  <a:outerShdw blurRad="38100" dist="19050" dir="2700000" algn="tl" rotWithShape="0">
                    <a:schemeClr val="dk1">
                      <a:alpha val="40000"/>
                    </a:schemeClr>
                  </a:outerShdw>
                </a:effectLst>
                <a:highlight>
                  <a:srgbClr val="FFFF00"/>
                </a:highlight>
                <a:sym typeface="+mn-ea"/>
              </a:rPr>
              <a:t>知识链接</a:t>
            </a:r>
            <a:endParaRPr lang="zh-CN" altLang="en-US" sz="2800">
              <a:effectLst>
                <a:outerShdw blurRad="38100" dist="19050" dir="2700000" algn="tl" rotWithShape="0">
                  <a:schemeClr val="dk1">
                    <a:alpha val="40000"/>
                  </a:schemeClr>
                </a:outerShdw>
              </a:effectLst>
              <a:highlight>
                <a:srgbClr val="FFFF00"/>
              </a:highlight>
              <a:sym typeface="+mn-ea"/>
            </a:endParaRPr>
          </a:p>
        </p:txBody>
      </p:sp>
      <p:sp>
        <p:nvSpPr>
          <p:cNvPr id="4" name="文本框 3"/>
          <p:cNvSpPr txBox="1"/>
          <p:nvPr>
            <p:custDataLst>
              <p:tags r:id="rId2"/>
            </p:custDataLst>
          </p:nvPr>
        </p:nvSpPr>
        <p:spPr>
          <a:xfrm>
            <a:off x="2991485" y="461645"/>
            <a:ext cx="7548245" cy="800735"/>
          </a:xfrm>
          <a:prstGeom prst="rect">
            <a:avLst/>
          </a:prstGeom>
          <a:noFill/>
        </p:spPr>
        <p:txBody>
          <a:bodyPr wrap="square" rtlCol="0">
            <a:noAutofit/>
            <a:scene3d>
              <a:camera prst="orthographicFront"/>
              <a:lightRig rig="threePt" dir="t"/>
            </a:scene3d>
          </a:bodyPr>
          <a:p>
            <a:r>
              <a:rPr lang="zh-CN" sz="4000" b="1" u="sng">
                <a:effectLst>
                  <a:outerShdw blurRad="38100" dist="19050" dir="2700000" algn="tl" rotWithShape="0">
                    <a:schemeClr val="dk1">
                      <a:alpha val="40000"/>
                    </a:schemeClr>
                  </a:outerShdw>
                </a:effectLst>
                <a:ea typeface="宋体" panose="02010600030101010101" pitchFamily="2" charset="-122"/>
                <a:sym typeface="+mn-ea"/>
              </a:rPr>
              <a:t>散文语言分析题型的答题模式</a:t>
            </a:r>
            <a:endParaRPr lang="en-US" sz="4000" b="1" u="sng">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4000" b="1" u="sng">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7" name="文本框 6"/>
          <p:cNvSpPr txBox="1"/>
          <p:nvPr/>
        </p:nvSpPr>
        <p:spPr>
          <a:xfrm>
            <a:off x="757555" y="1423035"/>
            <a:ext cx="2513330" cy="695960"/>
          </a:xfrm>
          <a:prstGeom prst="rect">
            <a:avLst/>
          </a:prstGeom>
          <a:noFill/>
          <a:ln w="25400">
            <a:solidFill>
              <a:schemeClr val="accent1"/>
            </a:solidFill>
          </a:ln>
        </p:spPr>
        <p:txBody>
          <a:bodyPr wrap="square" rtlCol="0">
            <a:noAutofit/>
            <a:scene3d>
              <a:camera prst="orthographicFront"/>
              <a:lightRig rig="threePt" dir="t"/>
            </a:scene3d>
          </a:bodyPr>
          <a:p>
            <a:r>
              <a:rPr lang="zh-CN" sz="3600" b="1" u="sng">
                <a:effectLst>
                  <a:outerShdw blurRad="38100" dist="19050" dir="2700000" algn="tl" rotWithShape="0">
                    <a:schemeClr val="dk1">
                      <a:alpha val="40000"/>
                    </a:schemeClr>
                  </a:outerShdw>
                </a:effectLst>
                <a:ea typeface="宋体" panose="02010600030101010101" pitchFamily="2" charset="-122"/>
                <a:sym typeface="+mn-ea"/>
              </a:rPr>
              <a:t>设问方式</a:t>
            </a:r>
            <a:r>
              <a:rPr lang="zh-CN" sz="3600" b="1">
                <a:effectLst>
                  <a:outerShdw blurRad="38100" dist="19050" dir="2700000" algn="tl" rotWithShape="0">
                    <a:schemeClr val="dk1">
                      <a:alpha val="40000"/>
                    </a:schemeClr>
                  </a:outerShdw>
                </a:effectLst>
                <a:ea typeface="宋体" panose="02010600030101010101" pitchFamily="2" charset="-122"/>
                <a:sym typeface="+mn-ea"/>
              </a:rPr>
              <a:t>：</a:t>
            </a:r>
            <a:endParaRPr lang="en-US" sz="3600" b="1" u="sng">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a:p>
            <a:endParaRPr lang="en-US" sz="3600" b="1" u="sng">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9" name="文本框 8"/>
          <p:cNvSpPr txBox="1"/>
          <p:nvPr/>
        </p:nvSpPr>
        <p:spPr>
          <a:xfrm>
            <a:off x="715010" y="3834130"/>
            <a:ext cx="2260600" cy="647065"/>
          </a:xfrm>
          <a:prstGeom prst="rect">
            <a:avLst/>
          </a:prstGeom>
          <a:noFill/>
          <a:ln w="25400">
            <a:solidFill>
              <a:schemeClr val="accent1"/>
            </a:solidFill>
          </a:ln>
        </p:spPr>
        <p:txBody>
          <a:bodyPr wrap="square" rtlCol="0">
            <a:noAutofit/>
            <a:scene3d>
              <a:camera prst="orthographicFront"/>
              <a:lightRig rig="threePt" dir="t"/>
            </a:scene3d>
          </a:bodyPr>
          <a:p>
            <a:pPr>
              <a:buClrTx/>
              <a:buSzTx/>
              <a:buFontTx/>
            </a:pPr>
            <a:r>
              <a:rPr lang="zh-CN" sz="3600" b="1" u="sng">
                <a:effectLst>
                  <a:outerShdw blurRad="38100" dist="19050" dir="2700000" algn="tl" rotWithShape="0">
                    <a:schemeClr val="dk1">
                      <a:alpha val="40000"/>
                    </a:schemeClr>
                  </a:outerShdw>
                </a:effectLst>
                <a:ea typeface="宋体" panose="02010600030101010101" pitchFamily="2" charset="-122"/>
                <a:sym typeface="+mn-ea"/>
              </a:rPr>
              <a:t>分析思路</a:t>
            </a:r>
            <a:r>
              <a:rPr lang="zh-CN" sz="3600" b="1">
                <a:effectLst>
                  <a:outerShdw blurRad="38100" dist="19050" dir="2700000" algn="tl" rotWithShape="0">
                    <a:schemeClr val="dk1">
                      <a:alpha val="40000"/>
                    </a:schemeClr>
                  </a:outerShdw>
                </a:effectLst>
                <a:ea typeface="宋体" panose="02010600030101010101" pitchFamily="2" charset="-122"/>
                <a:sym typeface="+mn-ea"/>
              </a:rPr>
              <a:t>：</a:t>
            </a:r>
            <a:endParaRPr lang="zh-CN" sz="3600" b="1" u="sng">
              <a:effectLst>
                <a:outerShdw blurRad="38100" dist="19050" dir="2700000" algn="tl" rotWithShape="0">
                  <a:schemeClr val="dk1">
                    <a:alpha val="40000"/>
                  </a:schemeClr>
                </a:outerShdw>
              </a:effectLst>
              <a:ea typeface="宋体" panose="02010600030101010101" pitchFamily="2" charset="-122"/>
              <a:sym typeface="+mn-ea"/>
            </a:endParaRPr>
          </a:p>
          <a:p>
            <a:pPr>
              <a:buClrTx/>
              <a:buSzTx/>
              <a:buFontTx/>
            </a:pPr>
            <a:endParaRPr lang="zh-CN" sz="3600" b="1" u="sng">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10" name="文本框 9"/>
          <p:cNvSpPr txBox="1"/>
          <p:nvPr/>
        </p:nvSpPr>
        <p:spPr>
          <a:xfrm>
            <a:off x="3456940" y="1486535"/>
            <a:ext cx="8268335" cy="617220"/>
          </a:xfrm>
          <a:prstGeom prst="rect">
            <a:avLst/>
          </a:prstGeom>
          <a:noFill/>
          <a:ln w="31750">
            <a:noFill/>
          </a:ln>
        </p:spPr>
        <p:txBody>
          <a:bodyPr wrap="square" rtlCol="0">
            <a:noAutofit/>
            <a:scene3d>
              <a:camera prst="orthographicFront"/>
              <a:lightRig rig="threePt" dir="t"/>
            </a:scene3d>
          </a:bodyPr>
          <a:p>
            <a:r>
              <a:rPr lang="zh-CN" altLang="en-US" sz="3600" b="1">
                <a:effectLst>
                  <a:outerShdw blurRad="38100" dist="19050" dir="2700000" algn="tl" rotWithShape="0">
                    <a:schemeClr val="dk1">
                      <a:alpha val="40000"/>
                    </a:schemeClr>
                  </a:outerShdw>
                </a:effectLst>
                <a:ea typeface="宋体" panose="02010600030101010101" pitchFamily="2" charset="-122"/>
                <a:sym typeface="+mn-ea"/>
              </a:rPr>
              <a:t>文中画线部分表现了怎样的语言特点？</a:t>
            </a:r>
            <a:endParaRPr lang="zh-CN" altLang="en-US" sz="3600" b="1">
              <a:effectLst>
                <a:outerShdw blurRad="38100" dist="19050" dir="2700000" algn="tl" rotWithShape="0">
                  <a:schemeClr val="dk1">
                    <a:alpha val="40000"/>
                  </a:schemeClr>
                </a:outerShdw>
              </a:effectLst>
              <a:ea typeface="宋体" panose="02010600030101010101" pitchFamily="2" charset="-122"/>
              <a:sym typeface="+mn-ea"/>
            </a:endParaRPr>
          </a:p>
          <a:p>
            <a:endParaRPr lang="zh-CN" sz="3600" b="1">
              <a:effectLst>
                <a:outerShdw blurRad="38100" dist="19050" dir="2700000" algn="tl" rotWithShape="0">
                  <a:schemeClr val="dk1">
                    <a:alpha val="40000"/>
                  </a:schemeClr>
                </a:outerShdw>
              </a:effectLst>
              <a:ea typeface="宋体" panose="02010600030101010101" pitchFamily="2" charset="-122"/>
              <a:sym typeface="+mn-ea"/>
            </a:endParaRPr>
          </a:p>
          <a:p>
            <a:endParaRPr lang="zh-CN" altLang="en-US" sz="3600" b="0" spc="-400">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13" name="文本框 12"/>
          <p:cNvSpPr txBox="1"/>
          <p:nvPr/>
        </p:nvSpPr>
        <p:spPr>
          <a:xfrm>
            <a:off x="3519170" y="2975610"/>
            <a:ext cx="8423910" cy="2661920"/>
          </a:xfrm>
          <a:prstGeom prst="rect">
            <a:avLst/>
          </a:prstGeom>
          <a:noFill/>
          <a:ln w="31750">
            <a:noFill/>
          </a:ln>
        </p:spPr>
        <p:txBody>
          <a:bodyPr wrap="square" rtlCol="0">
            <a:noAutofit/>
            <a:scene3d>
              <a:camera prst="orthographicFront"/>
              <a:lightRig rig="threePt" dir="t"/>
            </a:scene3d>
          </a:bodyPr>
          <a:p>
            <a:r>
              <a:rPr lang="en-US" altLang="zh-CN" sz="3200" b="1">
                <a:effectLst>
                  <a:outerShdw blurRad="38100" dist="19050" dir="2700000" algn="tl" rotWithShape="0">
                    <a:schemeClr val="dk1">
                      <a:alpha val="40000"/>
                    </a:schemeClr>
                  </a:outerShdw>
                </a:effectLst>
                <a:ea typeface="宋体" panose="02010600030101010101" pitchFamily="2" charset="-122"/>
                <a:sym typeface="+mn-ea"/>
              </a:rPr>
              <a:t>—</a:t>
            </a:r>
            <a:r>
              <a:rPr lang="zh-CN" sz="3200" b="1">
                <a:effectLst>
                  <a:outerShdw blurRad="38100" dist="19050" dir="2700000" algn="tl" rotWithShape="0">
                    <a:schemeClr val="dk1">
                      <a:alpha val="40000"/>
                    </a:schemeClr>
                  </a:outerShdw>
                </a:effectLst>
                <a:ea typeface="宋体" panose="02010600030101010101" pitchFamily="2" charset="-122"/>
                <a:sym typeface="+mn-ea"/>
              </a:rPr>
              <a:t>分析用词</a:t>
            </a:r>
            <a:endParaRPr lang="zh-CN" sz="3200" b="1">
              <a:effectLst>
                <a:outerShdw blurRad="38100" dist="19050" dir="2700000" algn="tl" rotWithShape="0">
                  <a:schemeClr val="dk1">
                    <a:alpha val="40000"/>
                  </a:schemeClr>
                </a:outerShdw>
              </a:effectLst>
              <a:ea typeface="宋体" panose="02010600030101010101" pitchFamily="2" charset="-122"/>
              <a:sym typeface="+mn-ea"/>
            </a:endParaRPr>
          </a:p>
          <a:p>
            <a:r>
              <a:rPr lang="en-US" altLang="zh-CN" sz="3200" b="1">
                <a:effectLst>
                  <a:outerShdw blurRad="38100" dist="19050" dir="2700000" algn="tl" rotWithShape="0">
                    <a:schemeClr val="dk1">
                      <a:alpha val="40000"/>
                    </a:schemeClr>
                  </a:outerShdw>
                </a:effectLst>
                <a:ea typeface="宋体" panose="02010600030101010101" pitchFamily="2" charset="-122"/>
                <a:sym typeface="+mn-ea"/>
              </a:rPr>
              <a:t>—</a:t>
            </a:r>
            <a:r>
              <a:rPr lang="zh-CN" sz="3200" b="1">
                <a:effectLst>
                  <a:outerShdw blurRad="38100" dist="19050" dir="2700000" algn="tl" rotWithShape="0">
                    <a:schemeClr val="dk1">
                      <a:alpha val="40000"/>
                    </a:schemeClr>
                  </a:outerShdw>
                </a:effectLst>
                <a:ea typeface="宋体" panose="02010600030101010101" pitchFamily="2" charset="-122"/>
                <a:sym typeface="+mn-ea"/>
              </a:rPr>
              <a:t>分析句式</a:t>
            </a:r>
            <a:endParaRPr lang="zh-CN" altLang="en-US" sz="3200" b="1">
              <a:effectLst>
                <a:outerShdw blurRad="38100" dist="19050" dir="2700000" algn="tl" rotWithShape="0">
                  <a:schemeClr val="dk1">
                    <a:alpha val="40000"/>
                  </a:schemeClr>
                </a:outerShdw>
              </a:effectLst>
              <a:ea typeface="宋体" panose="02010600030101010101" pitchFamily="2" charset="-122"/>
              <a:sym typeface="+mn-ea"/>
            </a:endParaRPr>
          </a:p>
          <a:p>
            <a:r>
              <a:rPr lang="en-US" altLang="zh-CN" sz="3200" b="1">
                <a:ea typeface="宋体" panose="02010600030101010101" pitchFamily="2" charset="-122"/>
                <a:sym typeface="+mn-ea"/>
              </a:rPr>
              <a:t>—</a:t>
            </a:r>
            <a:r>
              <a:rPr lang="zh-CN" sz="3200" b="1">
                <a:effectLst>
                  <a:outerShdw blurRad="38100" dist="19050" dir="2700000" algn="tl" rotWithShape="0">
                    <a:schemeClr val="dk1">
                      <a:alpha val="40000"/>
                    </a:schemeClr>
                  </a:outerShdw>
                </a:effectLst>
                <a:ea typeface="宋体" panose="02010600030101010101" pitchFamily="2" charset="-122"/>
                <a:sym typeface="+mn-ea"/>
              </a:rPr>
              <a:t>分析修辞手法</a:t>
            </a:r>
            <a:r>
              <a:rPr lang="en-US" altLang="zh-CN" sz="3200" b="1">
                <a:effectLst>
                  <a:outerShdw blurRad="38100" dist="19050" dir="2700000" algn="tl" rotWithShape="0">
                    <a:schemeClr val="dk1">
                      <a:alpha val="40000"/>
                    </a:schemeClr>
                  </a:outerShdw>
                </a:effectLst>
                <a:ea typeface="宋体" panose="02010600030101010101" pitchFamily="2" charset="-122"/>
                <a:sym typeface="+mn-ea"/>
              </a:rPr>
              <a:t>+</a:t>
            </a:r>
            <a:endParaRPr lang="zh-CN" sz="3200" b="1">
              <a:effectLst>
                <a:outerShdw blurRad="38100" dist="19050" dir="2700000" algn="tl" rotWithShape="0">
                  <a:schemeClr val="dk1">
                    <a:alpha val="40000"/>
                  </a:schemeClr>
                </a:outerShdw>
              </a:effectLst>
              <a:ea typeface="宋体" panose="02010600030101010101" pitchFamily="2" charset="-122"/>
              <a:sym typeface="+mn-ea"/>
            </a:endParaRPr>
          </a:p>
          <a:p>
            <a:r>
              <a:rPr lang="zh-CN" sz="3200" b="1">
                <a:effectLst>
                  <a:outerShdw blurRad="38100" dist="19050" dir="2700000" algn="tl" rotWithShape="0">
                    <a:schemeClr val="dk1">
                      <a:alpha val="40000"/>
                    </a:schemeClr>
                  </a:outerShdw>
                </a:effectLst>
                <a:ea typeface="宋体" panose="02010600030101010101" pitchFamily="2" charset="-122"/>
                <a:sym typeface="+mn-ea"/>
              </a:rPr>
              <a:t>—分析描写（白描</a:t>
            </a:r>
            <a:r>
              <a:rPr lang="en-US" altLang="zh-CN" sz="3200" b="1">
                <a:effectLst>
                  <a:outerShdw blurRad="38100" dist="19050" dir="2700000" algn="tl" rotWithShape="0">
                    <a:schemeClr val="dk1">
                      <a:alpha val="40000"/>
                    </a:schemeClr>
                  </a:outerShdw>
                </a:effectLst>
                <a:ea typeface="宋体" panose="02010600030101010101" pitchFamily="2" charset="-122"/>
                <a:sym typeface="+mn-ea"/>
              </a:rPr>
              <a:t> </a:t>
            </a:r>
            <a:r>
              <a:rPr lang="zh-CN" altLang="en-US" sz="3200" b="1">
                <a:effectLst>
                  <a:outerShdw blurRad="38100" dist="19050" dir="2700000" algn="tl" rotWithShape="0">
                    <a:schemeClr val="dk1">
                      <a:alpha val="40000"/>
                    </a:schemeClr>
                  </a:outerShdw>
                </a:effectLst>
                <a:ea typeface="宋体" panose="02010600030101010101" pitchFamily="2" charset="-122"/>
                <a:sym typeface="+mn-ea"/>
              </a:rPr>
              <a:t>工笔</a:t>
            </a:r>
            <a:r>
              <a:rPr lang="en-US" altLang="zh-CN" sz="3200" b="1">
                <a:effectLst>
                  <a:outerShdw blurRad="38100" dist="19050" dir="2700000" algn="tl" rotWithShape="0">
                    <a:schemeClr val="dk1">
                      <a:alpha val="40000"/>
                    </a:schemeClr>
                  </a:outerShdw>
                </a:effectLst>
                <a:ea typeface="宋体" panose="02010600030101010101" pitchFamily="2" charset="-122"/>
                <a:sym typeface="+mn-ea"/>
              </a:rPr>
              <a:t> </a:t>
            </a:r>
            <a:r>
              <a:rPr lang="zh-CN" altLang="en-US" sz="3200" b="1">
                <a:effectLst>
                  <a:outerShdw blurRad="38100" dist="19050" dir="2700000" algn="tl" rotWithShape="0">
                    <a:schemeClr val="dk1">
                      <a:alpha val="40000"/>
                    </a:schemeClr>
                  </a:outerShdw>
                </a:effectLst>
                <a:ea typeface="宋体" panose="02010600030101010101" pitchFamily="2" charset="-122"/>
                <a:sym typeface="+mn-ea"/>
              </a:rPr>
              <a:t>动静结合</a:t>
            </a:r>
            <a:r>
              <a:rPr lang="en-US" altLang="zh-CN" sz="3200" b="1">
                <a:effectLst>
                  <a:outerShdw blurRad="38100" dist="19050" dir="2700000" algn="tl" rotWithShape="0">
                    <a:schemeClr val="dk1">
                      <a:alpha val="40000"/>
                    </a:schemeClr>
                  </a:outerShdw>
                </a:effectLst>
                <a:ea typeface="宋体" panose="02010600030101010101" pitchFamily="2" charset="-122"/>
                <a:sym typeface="+mn-ea"/>
              </a:rPr>
              <a:t> </a:t>
            </a:r>
            <a:r>
              <a:rPr lang="zh-CN" altLang="en-US" sz="3200" b="1">
                <a:effectLst>
                  <a:outerShdw blurRad="38100" dist="19050" dir="2700000" algn="tl" rotWithShape="0">
                    <a:schemeClr val="dk1">
                      <a:alpha val="40000"/>
                    </a:schemeClr>
                  </a:outerShdw>
                </a:effectLst>
                <a:ea typeface="宋体" panose="02010600030101010101" pitchFamily="2" charset="-122"/>
                <a:sym typeface="+mn-ea"/>
              </a:rPr>
              <a:t>视听结合</a:t>
            </a:r>
            <a:r>
              <a:rPr lang="en-US" altLang="zh-CN" sz="3200" b="1">
                <a:effectLst>
                  <a:outerShdw blurRad="38100" dist="19050" dir="2700000" algn="tl" rotWithShape="0">
                    <a:schemeClr val="dk1">
                      <a:alpha val="40000"/>
                    </a:schemeClr>
                  </a:outerShdw>
                </a:effectLst>
                <a:ea typeface="宋体" panose="02010600030101010101" pitchFamily="2" charset="-122"/>
                <a:sym typeface="+mn-ea"/>
              </a:rPr>
              <a:t> </a:t>
            </a:r>
            <a:r>
              <a:rPr lang="zh-CN" altLang="en-US" sz="3200" b="1">
                <a:effectLst>
                  <a:outerShdw blurRad="38100" dist="19050" dir="2700000" algn="tl" rotWithShape="0">
                    <a:schemeClr val="dk1">
                      <a:alpha val="40000"/>
                    </a:schemeClr>
                  </a:outerShdw>
                </a:effectLst>
                <a:ea typeface="宋体" panose="02010600030101010101" pitchFamily="2" charset="-122"/>
                <a:sym typeface="+mn-ea"/>
              </a:rPr>
              <a:t>对比衬托</a:t>
            </a:r>
            <a:r>
              <a:rPr lang="en-US" altLang="zh-CN" sz="3200" b="1">
                <a:effectLst>
                  <a:outerShdw blurRad="38100" dist="19050" dir="2700000" algn="tl" rotWithShape="0">
                    <a:schemeClr val="dk1">
                      <a:alpha val="40000"/>
                    </a:schemeClr>
                  </a:outerShdw>
                </a:effectLst>
                <a:ea typeface="宋体" panose="02010600030101010101" pitchFamily="2" charset="-122"/>
                <a:sym typeface="+mn-ea"/>
              </a:rPr>
              <a:t> </a:t>
            </a:r>
            <a:r>
              <a:rPr lang="zh-CN" altLang="en-US" sz="3200" b="1">
                <a:effectLst>
                  <a:outerShdw blurRad="38100" dist="19050" dir="2700000" algn="tl" rotWithShape="0">
                    <a:schemeClr val="dk1">
                      <a:alpha val="40000"/>
                    </a:schemeClr>
                  </a:outerShdw>
                </a:effectLst>
                <a:ea typeface="宋体" panose="02010600030101010101" pitchFamily="2" charset="-122"/>
                <a:sym typeface="+mn-ea"/>
              </a:rPr>
              <a:t>铺陈渲染等</a:t>
            </a:r>
            <a:endParaRPr lang="zh-CN" sz="3200" b="1">
              <a:effectLst>
                <a:outerShdw blurRad="38100" dist="19050" dir="2700000" algn="tl" rotWithShape="0">
                  <a:schemeClr val="dk1">
                    <a:alpha val="40000"/>
                  </a:schemeClr>
                </a:outerShdw>
              </a:effectLst>
              <a:ea typeface="宋体" panose="02010600030101010101" pitchFamily="2" charset="-122"/>
              <a:sym typeface="+mn-ea"/>
            </a:endParaRPr>
          </a:p>
          <a:p>
            <a:endParaRPr lang="zh-CN" sz="3200" b="1">
              <a:effectLst>
                <a:outerShdw blurRad="38100" dist="19050" dir="2700000" algn="tl" rotWithShape="0">
                  <a:schemeClr val="dk1">
                    <a:alpha val="40000"/>
                  </a:schemeClr>
                </a:outerShdw>
              </a:effectLst>
              <a:ea typeface="宋体" panose="02010600030101010101" pitchFamily="2" charset="-122"/>
              <a:sym typeface="+mn-ea"/>
            </a:endParaRPr>
          </a:p>
        </p:txBody>
      </p:sp>
      <p:sp>
        <p:nvSpPr>
          <p:cNvPr id="3" name="左大括号 2"/>
          <p:cNvSpPr/>
          <p:nvPr/>
        </p:nvSpPr>
        <p:spPr>
          <a:xfrm>
            <a:off x="3079750" y="3204210"/>
            <a:ext cx="439420" cy="1529080"/>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3851275" y="2327910"/>
            <a:ext cx="8268335" cy="645160"/>
          </a:xfrm>
          <a:prstGeom prst="rect">
            <a:avLst/>
          </a:prstGeom>
          <a:noFill/>
        </p:spPr>
        <p:txBody>
          <a:bodyPr wrap="square" rtlCol="0" anchor="t">
            <a:spAutoFit/>
          </a:bodyPr>
          <a:p>
            <a:r>
              <a:rPr lang="zh-CN" sz="3600" b="1">
                <a:effectLst>
                  <a:outerShdw blurRad="38100" dist="19050" dir="2700000" algn="tl" rotWithShape="0">
                    <a:schemeClr val="dk1">
                      <a:alpha val="40000"/>
                    </a:schemeClr>
                  </a:outerShdw>
                </a:effectLst>
                <a:ea typeface="宋体" panose="02010600030101010101" pitchFamily="2" charset="-122"/>
                <a:sym typeface="+mn-ea"/>
              </a:rPr>
              <a:t>题干中有</a:t>
            </a:r>
            <a:r>
              <a:rPr lang="en-US" altLang="zh-CN" sz="3600" b="1">
                <a:effectLst>
                  <a:outerShdw blurRad="38100" dist="19050" dir="2700000" algn="tl" rotWithShape="0">
                    <a:schemeClr val="dk1">
                      <a:alpha val="40000"/>
                    </a:schemeClr>
                  </a:outerShdw>
                </a:effectLst>
                <a:ea typeface="宋体" panose="02010600030101010101" pitchFamily="2" charset="-122"/>
                <a:sym typeface="+mn-ea"/>
              </a:rPr>
              <a:t>“</a:t>
            </a:r>
            <a:r>
              <a:rPr lang="zh-CN" altLang="en-US" sz="3600" b="1">
                <a:effectLst>
                  <a:outerShdw blurRad="38100" dist="19050" dir="2700000" algn="tl" rotWithShape="0">
                    <a:schemeClr val="dk1">
                      <a:alpha val="40000"/>
                    </a:schemeClr>
                  </a:outerShdw>
                </a:effectLst>
                <a:ea typeface="宋体" panose="02010600030101010101" pitchFamily="2" charset="-122"/>
                <a:sym typeface="+mn-ea"/>
              </a:rPr>
              <a:t>语言特点</a:t>
            </a:r>
            <a:r>
              <a:rPr lang="en-US" altLang="zh-CN" sz="3600" b="1">
                <a:effectLst>
                  <a:outerShdw blurRad="38100" dist="19050" dir="2700000" algn="tl" rotWithShape="0">
                    <a:schemeClr val="dk1">
                      <a:alpha val="40000"/>
                    </a:schemeClr>
                  </a:outerShdw>
                </a:effectLst>
                <a:ea typeface="宋体" panose="02010600030101010101" pitchFamily="2" charset="-122"/>
                <a:sym typeface="+mn-ea"/>
              </a:rPr>
              <a:t>”</a:t>
            </a:r>
            <a:r>
              <a:rPr lang="zh-CN" altLang="en-US" sz="3600" b="1">
                <a:effectLst>
                  <a:outerShdw blurRad="38100" dist="19050" dir="2700000" algn="tl" rotWithShape="0">
                    <a:schemeClr val="dk1">
                      <a:alpha val="40000"/>
                    </a:schemeClr>
                  </a:outerShdw>
                </a:effectLst>
                <a:ea typeface="宋体" panose="02010600030101010101" pitchFamily="2" charset="-122"/>
                <a:sym typeface="+mn-ea"/>
              </a:rPr>
              <a:t>之类的文字</a:t>
            </a:r>
            <a:r>
              <a:rPr lang="zh-CN" sz="3600" spc="-400">
                <a:ea typeface="宋体" panose="02010600030101010101" pitchFamily="2" charset="-122"/>
                <a:sym typeface="+mn-ea"/>
              </a:rPr>
              <a:t> </a:t>
            </a:r>
            <a:endParaRPr lang="zh-CN" altLang="en-US" sz="3600" spc="-400">
              <a:ea typeface="宋体" panose="02010600030101010101" pitchFamily="2" charset="-122"/>
              <a:sym typeface="+mn-ea"/>
            </a:endParaRPr>
          </a:p>
        </p:txBody>
      </p:sp>
      <p:sp>
        <p:nvSpPr>
          <p:cNvPr id="11" name="文本框 10"/>
          <p:cNvSpPr txBox="1"/>
          <p:nvPr/>
        </p:nvSpPr>
        <p:spPr>
          <a:xfrm>
            <a:off x="757555" y="2279650"/>
            <a:ext cx="2513330" cy="695960"/>
          </a:xfrm>
          <a:prstGeom prst="rect">
            <a:avLst/>
          </a:prstGeom>
          <a:noFill/>
          <a:ln w="25400">
            <a:solidFill>
              <a:schemeClr val="accent1"/>
            </a:solidFill>
          </a:ln>
        </p:spPr>
        <p:txBody>
          <a:bodyPr wrap="square" rtlCol="0">
            <a:noAutofit/>
            <a:scene3d>
              <a:camera prst="orthographicFront"/>
              <a:lightRig rig="threePt" dir="t"/>
            </a:scene3d>
          </a:bodyPr>
          <a:p>
            <a:r>
              <a:rPr lang="zh-CN" sz="3600" b="1" u="sng">
                <a:effectLst>
                  <a:outerShdw blurRad="38100" dist="19050" dir="2700000" algn="tl" rotWithShape="0">
                    <a:schemeClr val="dk1">
                      <a:alpha val="40000"/>
                    </a:schemeClr>
                  </a:outerShdw>
                </a:effectLst>
                <a:ea typeface="宋体" panose="02010600030101010101" pitchFamily="2" charset="-122"/>
                <a:sym typeface="+mn-ea"/>
              </a:rPr>
              <a:t>审题指津</a:t>
            </a:r>
            <a:r>
              <a:rPr lang="zh-CN" sz="3600" b="1">
                <a:effectLst>
                  <a:outerShdw blurRad="38100" dist="19050" dir="2700000" algn="tl" rotWithShape="0">
                    <a:schemeClr val="dk1">
                      <a:alpha val="40000"/>
                    </a:schemeClr>
                  </a:outerShdw>
                </a:effectLst>
                <a:ea typeface="宋体" panose="02010600030101010101" pitchFamily="2" charset="-122"/>
                <a:sym typeface="+mn-ea"/>
              </a:rPr>
              <a:t>：</a:t>
            </a:r>
            <a:endParaRPr lang="zh-CN" altLang="zh-CN" sz="3600" b="1">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12" name="文本框 11"/>
          <p:cNvSpPr txBox="1"/>
          <p:nvPr/>
        </p:nvSpPr>
        <p:spPr>
          <a:xfrm>
            <a:off x="757555" y="5437505"/>
            <a:ext cx="10967085" cy="695960"/>
          </a:xfrm>
          <a:prstGeom prst="rect">
            <a:avLst/>
          </a:prstGeom>
          <a:noFill/>
          <a:ln w="25400">
            <a:solidFill>
              <a:schemeClr val="accent1"/>
            </a:solidFill>
          </a:ln>
        </p:spPr>
        <p:txBody>
          <a:bodyPr wrap="square" rtlCol="0">
            <a:noAutofit/>
            <a:scene3d>
              <a:camera prst="orthographicFront"/>
              <a:lightRig rig="threePt" dir="t"/>
            </a:scene3d>
          </a:bodyPr>
          <a:p>
            <a:r>
              <a:rPr lang="zh-CN" sz="4400" b="1" u="sng">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答题模板：语言特点</a:t>
            </a:r>
            <a:r>
              <a:rPr lang="en-US" altLang="zh-CN" sz="4400" b="1" u="sng">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  </a:t>
            </a:r>
            <a:r>
              <a:rPr lang="zh-CN" sz="4400" b="1" u="sng">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文本分析</a:t>
            </a:r>
            <a:r>
              <a:rPr lang="en-US" altLang="zh-CN" sz="4400" b="1" u="sng">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  </a:t>
            </a:r>
            <a:r>
              <a:rPr lang="zh-CN" altLang="en-US" sz="4400" b="1" u="sng">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表达效果</a:t>
            </a:r>
            <a:r>
              <a:rPr lang="en-US" altLang="zh-CN" sz="4400" b="1" u="sng">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a:t>
            </a:r>
            <a:endParaRPr lang="en-US" sz="4400" b="1" u="sng">
              <a:effectLst>
                <a:outerShdw blurRad="38100" dist="19050" dir="2700000" algn="tl" rotWithShape="0">
                  <a:schemeClr val="dk1">
                    <a:alpha val="40000"/>
                  </a:schemeClr>
                </a:outerShdw>
              </a:effectLst>
              <a:highlight>
                <a:srgbClr val="FFFF00"/>
              </a:highlight>
              <a:latin typeface="宋体" panose="02010600030101010101" pitchFamily="2" charset="-122"/>
              <a:ea typeface="宋体" panose="02010600030101010101" pitchFamily="2" charset="-122"/>
              <a:sym typeface="+mn-ea"/>
            </a:endParaRPr>
          </a:p>
          <a:p>
            <a:endParaRPr lang="en-US" sz="4400" b="1" u="sng">
              <a:effectLst>
                <a:outerShdw blurRad="38100" dist="19050" dir="2700000" algn="tl" rotWithShape="0">
                  <a:schemeClr val="dk1">
                    <a:alpha val="40000"/>
                  </a:schemeClr>
                </a:outerShdw>
              </a:effectLst>
              <a:highlight>
                <a:srgbClr val="FFFF00"/>
              </a:highlight>
              <a:latin typeface="宋体" panose="02010600030101010101" pitchFamily="2" charset="-122"/>
              <a:ea typeface="宋体" panose="02010600030101010101" pitchFamily="2" charset="-122"/>
              <a:sym typeface="+mn-ea"/>
            </a:endParaRPr>
          </a:p>
        </p:txBody>
      </p:sp>
      <p:sp>
        <p:nvSpPr>
          <p:cNvPr id="15" name="文本框 14"/>
          <p:cNvSpPr txBox="1"/>
          <p:nvPr/>
        </p:nvSpPr>
        <p:spPr>
          <a:xfrm>
            <a:off x="5692140" y="5186045"/>
            <a:ext cx="1097915" cy="1198880"/>
          </a:xfrm>
          <a:prstGeom prst="rect">
            <a:avLst/>
          </a:prstGeom>
          <a:noFill/>
          <a:ln w="9525">
            <a:noFill/>
          </a:ln>
        </p:spPr>
        <p:txBody>
          <a:bodyPr wrap="square">
            <a:spAutoFit/>
            <a:scene3d>
              <a:camera prst="orthographicFront"/>
              <a:lightRig rig="threePt" dir="t"/>
            </a:scene3d>
          </a:bodyPr>
          <a:p>
            <a:pPr indent="0"/>
            <a:r>
              <a:rPr lang="en-US" sz="7200" b="1">
                <a:ln w="22225">
                  <a:solidFill>
                    <a:schemeClr val="accent2"/>
                  </a:solidFill>
                  <a:prstDash val="solid"/>
                </a:ln>
                <a:solidFill>
                  <a:srgbClr val="FF0000"/>
                </a:solidFill>
                <a:effectLst/>
                <a:latin typeface="楷体" panose="02010609060101010101" charset="-122"/>
                <a:ea typeface="宋体" panose="02010600030101010101" pitchFamily="2" charset="-122"/>
              </a:rPr>
              <a:t>+</a:t>
            </a:r>
            <a:endParaRPr lang="en-US" altLang="en-US" sz="7200" b="1">
              <a:ln w="22225">
                <a:solidFill>
                  <a:schemeClr val="accent2"/>
                </a:solidFill>
                <a:prstDash val="solid"/>
              </a:ln>
              <a:solidFill>
                <a:srgbClr val="FF0000"/>
              </a:solidFill>
              <a:effectLst/>
              <a:latin typeface="楷体" panose="02010609060101010101" charset="-122"/>
              <a:ea typeface="宋体" panose="02010600030101010101" pitchFamily="2" charset="-122"/>
            </a:endParaRPr>
          </a:p>
        </p:txBody>
      </p:sp>
      <p:sp>
        <p:nvSpPr>
          <p:cNvPr id="16" name="文本框 15"/>
          <p:cNvSpPr txBox="1"/>
          <p:nvPr/>
        </p:nvSpPr>
        <p:spPr>
          <a:xfrm>
            <a:off x="8232140" y="5186045"/>
            <a:ext cx="1097915" cy="1198880"/>
          </a:xfrm>
          <a:prstGeom prst="rect">
            <a:avLst/>
          </a:prstGeom>
          <a:noFill/>
          <a:ln w="9525">
            <a:noFill/>
          </a:ln>
        </p:spPr>
        <p:txBody>
          <a:bodyPr wrap="square">
            <a:spAutoFit/>
            <a:scene3d>
              <a:camera prst="orthographicFront"/>
              <a:lightRig rig="threePt" dir="t"/>
            </a:scene3d>
          </a:bodyPr>
          <a:p>
            <a:pPr indent="0"/>
            <a:r>
              <a:rPr lang="en-US" sz="7200" b="1">
                <a:ln w="22225">
                  <a:solidFill>
                    <a:schemeClr val="accent2"/>
                  </a:solidFill>
                  <a:prstDash val="solid"/>
                </a:ln>
                <a:solidFill>
                  <a:srgbClr val="FF0000"/>
                </a:solidFill>
                <a:effectLst/>
                <a:latin typeface="楷体" panose="02010609060101010101" charset="-122"/>
                <a:ea typeface="宋体" panose="02010600030101010101" pitchFamily="2" charset="-122"/>
              </a:rPr>
              <a:t>+</a:t>
            </a:r>
            <a:endParaRPr lang="en-US" altLang="en-US" sz="7200" b="1">
              <a:ln w="22225">
                <a:solidFill>
                  <a:schemeClr val="accent2"/>
                </a:solidFill>
                <a:prstDash val="solid"/>
              </a:ln>
              <a:solidFill>
                <a:srgbClr val="FF0000"/>
              </a:solidFill>
              <a:effectLst/>
              <a:latin typeface="楷体" panose="02010609060101010101"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8" grpId="1"/>
      <p:bldP spid="11" grpId="1" animBg="1"/>
      <p:bldP spid="10" grpId="0"/>
      <p:bldP spid="7" grpId="0" animBg="1"/>
      <p:bldP spid="10" grpId="1"/>
      <p:bldP spid="7" grpId="1" animBg="1"/>
      <p:bldP spid="9" grpId="0" animBg="1"/>
      <p:bldP spid="13" grpId="0"/>
      <p:bldP spid="3" grpId="0" animBg="1"/>
      <p:bldP spid="9" grpId="1" animBg="1"/>
      <p:bldP spid="13" grpId="1"/>
      <p:bldP spid="3" grpId="1" animBg="1"/>
      <p:bldP spid="12" grpId="0" animBg="1"/>
      <p:bldP spid="15" grpId="0"/>
      <p:bldP spid="16" grpId="0"/>
      <p:bldP spid="12" grpId="1" animBg="1"/>
      <p:bldP spid="15" grpId="1"/>
      <p:bldP spid="16" grpId="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3" name="文本框 102"/>
          <p:cNvSpPr txBox="1"/>
          <p:nvPr/>
        </p:nvSpPr>
        <p:spPr>
          <a:xfrm>
            <a:off x="352425" y="428625"/>
            <a:ext cx="11528425" cy="6369685"/>
          </a:xfrm>
          <a:prstGeom prst="rect">
            <a:avLst/>
          </a:prstGeom>
          <a:solidFill>
            <a:schemeClr val="bg1">
              <a:lumMod val="95000"/>
            </a:schemeClr>
          </a:solidFill>
          <a:ln w="9525">
            <a:noFill/>
          </a:ln>
        </p:spPr>
        <p:txBody>
          <a:bodyPr wrap="square">
            <a:spAutoFit/>
          </a:bodyPr>
          <a:p>
            <a:pPr indent="266700"/>
            <a:r>
              <a:rPr lang="zh-CN" sz="2400" b="0">
                <a:solidFill>
                  <a:schemeClr val="tx1"/>
                </a:solidFill>
                <a:effectLst>
                  <a:outerShdw blurRad="38100" dist="19050" dir="2700000" algn="tl" rotWithShape="0">
                    <a:schemeClr val="dk1">
                      <a:alpha val="40000"/>
                    </a:schemeClr>
                  </a:outerShdw>
                </a:effectLst>
                <a:ea typeface="宋体" panose="02010600030101010101" pitchFamily="2" charset="-122"/>
              </a:rPr>
              <a:t>《我有一匹马》文中两处画横线的语句优美隽永，请从中任选一处进行赏析。(5分)</a:t>
            </a:r>
            <a:endParaRPr lang="zh-CN" sz="2400" b="0">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266700"/>
            <a:r>
              <a:rPr lang="zh-CN" sz="2400" b="1" u="sng">
                <a:solidFill>
                  <a:schemeClr val="tx1"/>
                </a:solidFill>
                <a:effectLst>
                  <a:outerShdw blurRad="38100" dist="19050" dir="2700000" algn="tl" rotWithShape="0">
                    <a:schemeClr val="dk1">
                      <a:alpha val="40000"/>
                    </a:schemeClr>
                  </a:outerShdw>
                </a:effectLst>
                <a:ea typeface="宋体" panose="02010600030101010101" pitchFamily="2" charset="-122"/>
              </a:rPr>
              <a:t>①雪白的、茶碗大的查娜花像天上的星星收拢翅膀留在草原过夜，忘记回家。</a:t>
            </a:r>
            <a:endParaRPr lang="zh-CN" sz="2400" b="0">
              <a:ln w="22225">
                <a:solidFill>
                  <a:schemeClr val="accent2"/>
                </a:solidFill>
                <a:prstDash val="solid"/>
              </a:ln>
              <a:solidFill>
                <a:schemeClr val="accent2">
                  <a:lumMod val="40000"/>
                  <a:lumOff val="60000"/>
                </a:schemeClr>
              </a:solidFill>
              <a:effectLst/>
              <a:ea typeface="宋体" panose="02010600030101010101" pitchFamily="2" charset="-122"/>
            </a:endParaRPr>
          </a:p>
          <a:p>
            <a:pPr indent="266700"/>
            <a:r>
              <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rPr>
              <a:t>【规范答案】</a:t>
            </a:r>
            <a:endPar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endParaRPr>
          </a:p>
          <a:p>
            <a:pPr indent="266700"/>
            <a:r>
              <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rPr>
              <a:t>①作者运用比喻手法描摹查娜花，“雪”表现其洁白，“茶碗”形容其花朵硕大，“天上的星星”生动写出其数量之多与晶莹之感;</a:t>
            </a:r>
            <a:endPar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endParaRPr>
          </a:p>
          <a:p>
            <a:pPr indent="266700"/>
            <a:r>
              <a:rPr lang="en-US" altLang="zh-CN" sz="2400" b="1">
                <a:solidFill>
                  <a:srgbClr val="1552D1"/>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rPr>
              <a:t>②最后用比拟手法，写星星“收拢翅膀”“过夜”“忘记回家”，写出查娜花充满灵性，表现大草原迷人的美，还与后文年轻人离开草原构成隐约的呼应。</a:t>
            </a:r>
            <a:endPar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endParaRPr>
          </a:p>
          <a:p>
            <a:pPr indent="266700"/>
            <a:r>
              <a:rPr lang="en-US" altLang="zh-CN" sz="2400" b="1">
                <a:solidFill>
                  <a:srgbClr val="1552D1"/>
                </a:solidFill>
                <a:effectLst>
                  <a:outerShdw blurRad="38100" dist="19050" dir="2700000" algn="tl" rotWithShape="0">
                    <a:schemeClr val="dk1">
                      <a:alpha val="40000"/>
                    </a:schemeClr>
                  </a:outerShdw>
                </a:effectLst>
                <a:ea typeface="宋体" panose="02010600030101010101" pitchFamily="2" charset="-122"/>
              </a:rPr>
              <a:t>  </a:t>
            </a:r>
            <a:r>
              <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rPr>
              <a:t>③作者借此表达了对草原深深的爱，语言生动形象，为下文写牧民的伤心作铺垫。</a:t>
            </a:r>
            <a:endParaRPr lang="zh-CN" sz="2400" b="0">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266700"/>
            <a:r>
              <a:rPr lang="zh-CN" sz="2400" b="1" u="sng">
                <a:solidFill>
                  <a:schemeClr val="tx1"/>
                </a:solidFill>
                <a:effectLst>
                  <a:outerShdw blurRad="38100" dist="19050" dir="2700000" algn="tl" rotWithShape="0">
                    <a:schemeClr val="dk1">
                      <a:alpha val="40000"/>
                    </a:schemeClr>
                  </a:outerShdw>
                </a:effectLst>
                <a:ea typeface="宋体" panose="02010600030101010101" pitchFamily="2" charset="-122"/>
              </a:rPr>
              <a:t>②我是西拉沐沦河岸边的一株小草，是旭日的光线把小草的影子拉得很长，使它像一棵树。</a:t>
            </a:r>
            <a:endParaRPr lang="zh-CN" sz="2400" b="0">
              <a:ln w="22225">
                <a:solidFill>
                  <a:schemeClr val="accent2"/>
                </a:solidFill>
                <a:prstDash val="solid"/>
              </a:ln>
              <a:solidFill>
                <a:schemeClr val="accent2">
                  <a:lumMod val="40000"/>
                  <a:lumOff val="60000"/>
                </a:schemeClr>
              </a:solidFill>
              <a:effectLst/>
              <a:ea typeface="宋体" panose="02010600030101010101" pitchFamily="2" charset="-122"/>
            </a:endParaRPr>
          </a:p>
          <a:p>
            <a:pPr indent="266700"/>
            <a:r>
              <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rPr>
              <a:t>【规范答案】</a:t>
            </a:r>
            <a:endPar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endParaRPr>
          </a:p>
          <a:p>
            <a:pPr indent="266700"/>
            <a:r>
              <a:rPr lang="zh-CN" sz="2400" b="1">
                <a:solidFill>
                  <a:srgbClr val="1552D1"/>
                </a:solidFill>
                <a:effectLst>
                  <a:outerShdw blurRad="38100" dist="19050" dir="2700000" algn="tl" rotWithShape="0">
                    <a:schemeClr val="dk1">
                      <a:alpha val="40000"/>
                    </a:schemeClr>
                  </a:outerShdw>
                </a:effectLst>
                <a:ea typeface="宋体" panose="02010600030101010101" pitchFamily="2" charset="-122"/>
              </a:rPr>
              <a:t>①作者把自己比喻为“一株小草”，形容自己的渺小，将草原、故乡、祖国等滋养作者成长、写作的诸多因素比喻为“旭日的光线”，形容它们力量的强大;②使用比拟手法，写“旭日的光线把小草的影子拉得很长，使它像一棵树”，形象地单明了作者创作取得成功的原因。③全句表达了作者致答谢辞时的谦逊，对养育他的草原、祖国真挚的感恩、热爱之情。语言生动形象。</a:t>
            </a:r>
            <a:endParaRPr lang="zh-CN" altLang="en-US" sz="2400" b="1">
              <a:solidFill>
                <a:srgbClr val="1552D1"/>
              </a:solidFill>
              <a:effectLst>
                <a:outerShdw blurRad="38100" dist="19050" dir="2700000" algn="tl" rotWithShape="0">
                  <a:schemeClr val="dk1">
                    <a:alpha val="40000"/>
                  </a:schemeClr>
                </a:outerShdw>
              </a:effectLst>
              <a:ea typeface="宋体" panose="02010600030101010101" pitchFamily="2" charset="-122"/>
            </a:endParaRPr>
          </a:p>
        </p:txBody>
      </p:sp>
      <p:sp>
        <p:nvSpPr>
          <p:cNvPr id="3" name="文本框 2"/>
          <p:cNvSpPr txBox="1"/>
          <p:nvPr/>
        </p:nvSpPr>
        <p:spPr>
          <a:xfrm>
            <a:off x="84455" y="-31750"/>
            <a:ext cx="6096000" cy="460375"/>
          </a:xfrm>
          <a:prstGeom prst="rect">
            <a:avLst/>
          </a:prstGeom>
          <a:noFill/>
        </p:spPr>
        <p:txBody>
          <a:bodyPr wrap="square" rtlCol="0">
            <a:spAutoFit/>
          </a:bodyPr>
          <a:p>
            <a:r>
              <a:rPr lang="zh-CN" sz="2400">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类题链接</a:t>
            </a:r>
            <a:endParaRPr lang="zh-CN" sz="2400">
              <a:effectLst>
                <a:outerShdw blurRad="38100" dist="19050" dir="2700000" algn="tl" rotWithShape="0">
                  <a:schemeClr val="dk1">
                    <a:alpha val="40000"/>
                  </a:schemeClr>
                </a:outerShdw>
              </a:effectLst>
              <a:highlight>
                <a:srgbClr val="FFFF00"/>
              </a:highlight>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146050" y="0"/>
            <a:ext cx="12045315" cy="6583045"/>
          </a:xfrm>
          <a:prstGeom prst="rect">
            <a:avLst/>
          </a:prstGeom>
          <a:solidFill>
            <a:schemeClr val="bg1">
              <a:lumMod val="95000"/>
            </a:schemeClr>
          </a:solidFill>
          <a:ln w="9525">
            <a:noFill/>
          </a:ln>
        </p:spPr>
        <p:txBody>
          <a:bodyPr wrap="square">
            <a:noAutofit/>
          </a:bodyPr>
          <a:p>
            <a:pPr indent="0"/>
            <a:r>
              <a:rPr lang="zh-CN" altLang="en-US" sz="3200" b="0">
                <a:solidFill>
                  <a:srgbClr val="000000"/>
                </a:solidFill>
                <a:highlight>
                  <a:srgbClr val="FFFF00"/>
                </a:highlight>
                <a:latin typeface="Times New Roman" panose="02020603050405020304" charset="0"/>
                <a:ea typeface="宋体" panose="02010600030101010101" pitchFamily="2" charset="-122"/>
                <a:cs typeface="宋体" panose="02010600030101010101" pitchFamily="2" charset="-122"/>
              </a:rPr>
              <a:t>强化练（</a:t>
            </a:r>
            <a:r>
              <a:rPr lang="en-US" altLang="zh-CN" sz="3200" b="0">
                <a:solidFill>
                  <a:srgbClr val="000000"/>
                </a:solidFill>
                <a:highlight>
                  <a:srgbClr val="FFFF00"/>
                </a:highlight>
                <a:latin typeface="Times New Roman" panose="02020603050405020304" charset="0"/>
                <a:ea typeface="宋体" panose="02010600030101010101" pitchFamily="2" charset="-122"/>
                <a:cs typeface="宋体" panose="02010600030101010101" pitchFamily="2" charset="-122"/>
              </a:rPr>
              <a:t>29</a:t>
            </a:r>
            <a:r>
              <a:rPr lang="zh-CN" altLang="en-US" sz="3200" b="0">
                <a:solidFill>
                  <a:srgbClr val="000000"/>
                </a:solidFill>
                <a:highlight>
                  <a:srgbClr val="FFFF00"/>
                </a:highlight>
                <a:latin typeface="Times New Roman" panose="02020603050405020304" charset="0"/>
                <a:ea typeface="宋体" panose="02010600030101010101" pitchFamily="2" charset="-122"/>
                <a:cs typeface="宋体" panose="02010600030101010101" pitchFamily="2" charset="-122"/>
              </a:rPr>
              <a:t>）《一条河的走向》</a:t>
            </a:r>
            <a:endParaRPr lang="zh-CN" altLang="en-US" sz="3200" b="0">
              <a:solidFill>
                <a:srgbClr val="000000"/>
              </a:solidFill>
              <a:latin typeface="Times New Roman" panose="02020603050405020304" charset="0"/>
              <a:ea typeface="宋体" panose="02010600030101010101" pitchFamily="2" charset="-122"/>
              <a:cs typeface="宋体" panose="02010600030101010101" pitchFamily="2" charset="-122"/>
            </a:endParaRPr>
          </a:p>
          <a:p>
            <a:pPr indent="0"/>
            <a:r>
              <a:rPr lang="en-US" sz="3200" b="0">
                <a:solidFill>
                  <a:srgbClr val="000000"/>
                </a:solidFill>
                <a:latin typeface="Times New Roman" panose="02020603050405020304" charset="0"/>
                <a:ea typeface="宋体" panose="02010600030101010101" pitchFamily="2" charset="-122"/>
                <a:cs typeface="宋体" panose="02010600030101010101" pitchFamily="2" charset="-122"/>
              </a:rPr>
              <a:t>8. </a:t>
            </a:r>
            <a:r>
              <a:rPr lang="zh-CN" sz="3200" b="0">
                <a:solidFill>
                  <a:srgbClr val="000000"/>
                </a:solidFill>
                <a:ea typeface="宋体" panose="02010600030101010101" pitchFamily="2" charset="-122"/>
              </a:rPr>
              <a:t>赏析文中划线句子。（1）邗沟是京杭大运河的开篇序曲，有了这个序曲，才使得全篇宏阔而惊艳。（3分）</a:t>
            </a:r>
            <a:r>
              <a:rPr lang="en-US" sz="3200" b="0" u="sng">
                <a:latin typeface="Times New Roman" panose="02020603050405020304" charset="0"/>
                <a:cs typeface="Times New Roman" panose="02020603050405020304" charset="0"/>
              </a:rPr>
              <a:t>                                                                                                                                                                                             </a:t>
            </a:r>
            <a:r>
              <a:rPr lang="zh-CN" sz="3200" b="0">
                <a:solidFill>
                  <a:srgbClr val="000000"/>
                </a:solidFill>
                <a:ea typeface="宋体" panose="02010600030101010101" pitchFamily="2" charset="-122"/>
              </a:rPr>
              <a:t>（2）抚摸着牌子上的字，内心掩饰不住地激动，觉得摸到了历史深处的芳香。（3分）</a:t>
            </a:r>
            <a:endParaRPr lang="zh-CN" b="0">
              <a:solidFill>
                <a:srgbClr val="000000"/>
              </a:solidFill>
              <a:ea typeface="宋体" panose="02010600030101010101" pitchFamily="2" charset="-122"/>
            </a:endParaRPr>
          </a:p>
          <a:p>
            <a:endParaRPr lang="zh-CN" altLang="en-US" sz="3200" b="0">
              <a:solidFill>
                <a:srgbClr val="000000"/>
              </a:solidFill>
              <a:ea typeface="宋体" panose="02010600030101010101" pitchFamily="2" charset="-122"/>
            </a:endParaRPr>
          </a:p>
        </p:txBody>
      </p:sp>
      <p:sp>
        <p:nvSpPr>
          <p:cNvPr id="2" name="文本框 1"/>
          <p:cNvSpPr txBox="1"/>
          <p:nvPr/>
        </p:nvSpPr>
        <p:spPr>
          <a:xfrm>
            <a:off x="332740" y="2138045"/>
            <a:ext cx="11527790" cy="1568450"/>
          </a:xfrm>
          <a:prstGeom prst="rect">
            <a:avLst/>
          </a:prstGeom>
          <a:noFill/>
          <a:ln w="9525">
            <a:noFill/>
          </a:ln>
        </p:spPr>
        <p:txBody>
          <a:bodyPr wrap="square">
            <a:spAutoFit/>
          </a:bodyPr>
          <a:p>
            <a:pPr indent="0"/>
            <a:r>
              <a:rPr lang="zh-CN" sz="3200" b="1" u="sng">
                <a:solidFill>
                  <a:srgbClr val="1552D1"/>
                </a:solidFill>
                <a:latin typeface="华文行楷" panose="02010800040101010101" charset="-122"/>
                <a:ea typeface="华文行楷" panose="02010800040101010101" charset="-122"/>
              </a:rPr>
              <a:t>运用比喻修辞</a:t>
            </a:r>
            <a:r>
              <a:rPr lang="zh-CN" sz="3200" b="1">
                <a:solidFill>
                  <a:srgbClr val="1552D1"/>
                </a:solidFill>
                <a:latin typeface="华文行楷" panose="02010800040101010101" charset="-122"/>
                <a:ea typeface="华文行楷" panose="02010800040101010101" charset="-122"/>
              </a:rPr>
              <a:t>，</a:t>
            </a:r>
            <a:r>
              <a:rPr lang="zh-CN" sz="3200" b="1" u="dbl">
                <a:solidFill>
                  <a:srgbClr val="1552D1"/>
                </a:solidFill>
                <a:uFill>
                  <a:solidFill>
                    <a:srgbClr val="FF0000"/>
                  </a:solidFill>
                </a:uFill>
                <a:latin typeface="华文行楷" panose="02010800040101010101" charset="-122"/>
                <a:ea typeface="华文行楷" panose="02010800040101010101" charset="-122"/>
              </a:rPr>
              <a:t>将邗沟比作序曲，将大运河比作篇章</a:t>
            </a:r>
            <a:r>
              <a:rPr lang="zh-CN" sz="3200" b="1">
                <a:solidFill>
                  <a:srgbClr val="1552D1"/>
                </a:solidFill>
                <a:latin typeface="华文行楷" panose="02010800040101010101" charset="-122"/>
                <a:ea typeface="华文行楷" panose="02010800040101010101" charset="-122"/>
              </a:rPr>
              <a:t>。</a:t>
            </a:r>
            <a:r>
              <a:rPr lang="zh-CN" sz="3200" b="1" u="wavyDbl">
                <a:solidFill>
                  <a:srgbClr val="1552D1"/>
                </a:solidFill>
                <a:uFill>
                  <a:solidFill>
                    <a:srgbClr val="00B050"/>
                  </a:solidFill>
                </a:uFill>
                <a:latin typeface="华文行楷" panose="02010800040101010101" charset="-122"/>
                <a:ea typeface="华文行楷" panose="02010800040101010101" charset="-122"/>
              </a:rPr>
              <a:t>形象地表现出邗沟的开掘具有奠基作用，对后期隋炀帝拓展伟大的大运河工程具有重要意义。</a:t>
            </a:r>
            <a:endParaRPr lang="zh-CN" altLang="en-US" sz="3200" b="1" u="wavyDbl">
              <a:solidFill>
                <a:srgbClr val="1552D1"/>
              </a:solidFill>
              <a:uFill>
                <a:solidFill>
                  <a:srgbClr val="00B050"/>
                </a:solidFill>
              </a:uFill>
              <a:latin typeface="华文行楷" panose="02010800040101010101" charset="-122"/>
              <a:ea typeface="华文行楷" panose="02010800040101010101" charset="-122"/>
            </a:endParaRPr>
          </a:p>
        </p:txBody>
      </p:sp>
      <p:sp>
        <p:nvSpPr>
          <p:cNvPr id="3" name="文本框 2"/>
          <p:cNvSpPr txBox="1"/>
          <p:nvPr/>
        </p:nvSpPr>
        <p:spPr>
          <a:xfrm>
            <a:off x="635000" y="4886325"/>
            <a:ext cx="11225530" cy="1568450"/>
          </a:xfrm>
          <a:prstGeom prst="rect">
            <a:avLst/>
          </a:prstGeom>
          <a:noFill/>
          <a:ln w="9525">
            <a:noFill/>
          </a:ln>
        </p:spPr>
        <p:txBody>
          <a:bodyPr wrap="square">
            <a:spAutoFit/>
          </a:bodyPr>
          <a:p>
            <a:pPr indent="0"/>
            <a:r>
              <a:rPr lang="zh-CN" sz="3200" b="1" u="sng">
                <a:solidFill>
                  <a:srgbClr val="1552D1"/>
                </a:solidFill>
                <a:latin typeface="华文行楷" panose="02010800040101010101" charset="-122"/>
                <a:ea typeface="华文行楷" panose="02010800040101010101" charset="-122"/>
              </a:rPr>
              <a:t>运用通感</a:t>
            </a:r>
            <a:r>
              <a:rPr lang="zh-CN" sz="3200" b="1">
                <a:solidFill>
                  <a:srgbClr val="1552D1"/>
                </a:solidFill>
                <a:latin typeface="华文行楷" panose="02010800040101010101" charset="-122"/>
                <a:ea typeface="华文行楷" panose="02010800040101010101" charset="-122"/>
              </a:rPr>
              <a:t>，“</a:t>
            </a:r>
            <a:r>
              <a:rPr lang="zh-CN" sz="3200" b="1" u="dbl">
                <a:solidFill>
                  <a:srgbClr val="1552D1"/>
                </a:solidFill>
                <a:uFill>
                  <a:solidFill>
                    <a:srgbClr val="FF0000"/>
                  </a:solidFill>
                </a:uFill>
                <a:latin typeface="华文行楷" panose="02010800040101010101" charset="-122"/>
                <a:ea typeface="华文行楷" panose="02010800040101010101" charset="-122"/>
              </a:rPr>
              <a:t>抚摸”“芳香”，由触觉转到嗅觉，由眼前联想到大运河作为天下粮仓，稻花飘香的历史</a:t>
            </a:r>
            <a:r>
              <a:rPr lang="zh-CN" sz="3200" b="1">
                <a:solidFill>
                  <a:srgbClr val="1552D1"/>
                </a:solidFill>
                <a:latin typeface="华文行楷" panose="02010800040101010101" charset="-122"/>
                <a:ea typeface="华文行楷" panose="02010800040101010101" charset="-122"/>
              </a:rPr>
              <a:t>，</a:t>
            </a:r>
            <a:r>
              <a:rPr lang="zh-CN" sz="3200" b="1" u="wavyDbl">
                <a:solidFill>
                  <a:srgbClr val="1552D1"/>
                </a:solidFill>
                <a:uFill>
                  <a:solidFill>
                    <a:srgbClr val="00B050"/>
                  </a:solidFill>
                </a:uFill>
                <a:latin typeface="华文行楷" panose="02010800040101010101" charset="-122"/>
                <a:ea typeface="华文行楷" panose="02010800040101010101" charset="-122"/>
              </a:rPr>
              <a:t>表达作者对大运河深厚文化底蕴的赞美</a:t>
            </a:r>
            <a:r>
              <a:rPr lang="zh-CN" sz="3200" b="1">
                <a:solidFill>
                  <a:srgbClr val="1552D1"/>
                </a:solidFill>
                <a:latin typeface="华文行楷" panose="02010800040101010101" charset="-122"/>
                <a:ea typeface="华文行楷" panose="02010800040101010101" charset="-122"/>
              </a:rPr>
              <a:t>。 </a:t>
            </a:r>
            <a:endParaRPr lang="zh-CN" sz="3200" b="1">
              <a:solidFill>
                <a:srgbClr val="1552D1"/>
              </a:solidFill>
              <a:latin typeface="华文行楷" panose="02010800040101010101" charset="-122"/>
              <a:ea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2075" y="106680"/>
            <a:ext cx="11857355" cy="6751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3" name="文本框 102"/>
          <p:cNvSpPr txBox="1"/>
          <p:nvPr/>
        </p:nvSpPr>
        <p:spPr>
          <a:xfrm>
            <a:off x="211455" y="151765"/>
            <a:ext cx="11670030" cy="6532880"/>
          </a:xfrm>
          <a:prstGeom prst="rect">
            <a:avLst/>
          </a:prstGeom>
          <a:solidFill>
            <a:schemeClr val="bg1">
              <a:lumMod val="95000"/>
            </a:schemeClr>
          </a:solidFill>
          <a:ln w="9525">
            <a:noFill/>
          </a:ln>
        </p:spPr>
        <p:txBody>
          <a:bodyPr wrap="square">
            <a:noAutofit/>
            <a:scene3d>
              <a:camera prst="orthographicFront"/>
              <a:lightRig rig="threePt" dir="t"/>
            </a:scene3d>
          </a:bodyPr>
          <a:p>
            <a:pPr indent="0"/>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9</a:t>
            </a:r>
            <a:r>
              <a:rPr lang="en-US" sz="2800" b="1">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Times New Roman" panose="02020603050405020304" charset="0"/>
              </a:rPr>
              <a:t>.</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为什么“我”告别放蜂人之后觉得“有角度来做文章了”?请谈谈你的理解。（</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6</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分）</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知识链接</a:t>
            </a:r>
            <a:r>
              <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 </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一.审清题干：道“考什么”与“怎么答”这个题答题的逻辑是“放蜂人的什么让我有了做文章的什么角度”。</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二.弄清答题模式:</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endParaRPr lang="zh-CN" sz="8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3" name="文本框 2"/>
          <p:cNvSpPr txBox="1"/>
          <p:nvPr/>
        </p:nvSpPr>
        <p:spPr>
          <a:xfrm>
            <a:off x="211455" y="151765"/>
            <a:ext cx="11670030" cy="6485255"/>
          </a:xfrm>
          <a:prstGeom prst="rect">
            <a:avLst/>
          </a:prstGeom>
          <a:solidFill>
            <a:schemeClr val="bg1">
              <a:lumMod val="95000"/>
            </a:schemeClr>
          </a:solidFill>
          <a:ln w="9525">
            <a:noFill/>
          </a:ln>
        </p:spPr>
        <p:txBody>
          <a:bodyPr wrap="square">
            <a:spAutoFit/>
          </a:bodyPr>
          <a:p>
            <a:pPr indent="0"/>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9</a:t>
            </a:r>
            <a:r>
              <a:rPr lang="en-US" sz="2800" b="1">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Times New Roman" panose="02020603050405020304" charset="0"/>
              </a:rPr>
              <a:t>.</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为什么“我”告别放蜂人之后觉得“有角度来做文章了”?请谈谈你的理解。（</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6</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分）</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知识链接</a:t>
            </a:r>
            <a:r>
              <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 </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一.审清题干：道“考什么”与“怎么答”这个题答题的逻辑是“放蜂人的什么让我有了做文章的什么角度”。</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 </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二.弄清答题模式:</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endParaRPr lang="zh-CN" sz="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lang="zh-CN" sz="2800" b="1">
                <a:ln w="22225">
                  <a:solidFill>
                    <a:schemeClr val="accent2"/>
                  </a:solidFill>
                  <a:prstDash val="solid"/>
                </a:ln>
                <a:solidFill>
                  <a:schemeClr val="accent2">
                    <a:lumMod val="40000"/>
                    <a:lumOff val="60000"/>
                  </a:schemeClr>
                </a:solidFill>
                <a:effectLst/>
                <a:ea typeface="宋体" panose="02010600030101010101" pitchFamily="2" charset="-122"/>
              </a:rPr>
              <a:t>基于此，三点答案的逻辑为</a:t>
            </a:r>
            <a:r>
              <a:rPr lang="zh-CN" altLang="en-US" sz="2800" b="1">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rPr>
              <a:t>：</a:t>
            </a:r>
            <a:endParaRPr lang="zh-CN" sz="2800" b="1">
              <a:ln w="22225">
                <a:solidFill>
                  <a:schemeClr val="accent2"/>
                </a:solidFill>
                <a:prstDash val="solid"/>
              </a:ln>
              <a:solidFill>
                <a:schemeClr val="accent2">
                  <a:lumMod val="40000"/>
                  <a:lumOff val="60000"/>
                </a:schemeClr>
              </a:solidFill>
              <a:effectLst/>
              <a:ea typeface="宋体" panose="02010600030101010101" pitchFamily="2" charset="-122"/>
            </a:endParaRPr>
          </a:p>
          <a:p>
            <a:pPr indent="0"/>
            <a:r>
              <a:rPr lang="zh-CN" sz="2800" b="1">
                <a:solidFill>
                  <a:srgbClr val="1552D1"/>
                </a:solidFill>
                <a:effectLst>
                  <a:outerShdw blurRad="38100" dist="19050" dir="2700000" algn="tl" rotWithShape="0">
                    <a:schemeClr val="dk1">
                      <a:alpha val="40000"/>
                    </a:schemeClr>
                  </a:outerShdw>
                </a:effectLst>
                <a:ea typeface="宋体" panose="02010600030101010101" pitchFamily="2" charset="-122"/>
              </a:rPr>
              <a:t>A、放蜂人的身份</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(来自江南、年年都来，来数日方去)</a:t>
            </a:r>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角度：转变为“外来者”视角(有了新看法、改变了认识）</a:t>
            </a:r>
            <a:r>
              <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 </a:t>
            </a:r>
            <a:endPar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a:p>
            <a:pPr indent="0"/>
            <a:r>
              <a:rPr lang="zh-CN" sz="2800" b="1">
                <a:solidFill>
                  <a:srgbClr val="1552D1"/>
                </a:solidFill>
                <a:effectLst>
                  <a:outerShdw blurRad="38100" dist="19050" dir="2700000" algn="tl" rotWithShape="0">
                    <a:schemeClr val="dk1">
                      <a:alpha val="40000"/>
                    </a:schemeClr>
                  </a:outerShdw>
                </a:effectLst>
                <a:ea typeface="宋体" panose="02010600030101010101" pitchFamily="2" charset="-122"/>
              </a:rPr>
              <a:t>B、放蜂人的讲述</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(外人以为三边无色无香，其实是错的)</a:t>
            </a:r>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角度：产生新情感、夸赞礼赞）</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endParaRPr lang="zh-CN" sz="800" b="1">
              <a:solidFill>
                <a:srgbClr val="1552D1"/>
              </a:solidFill>
              <a:effectLst>
                <a:outerShdw blurRad="38100" dist="19050" dir="2700000" algn="tl" rotWithShape="0">
                  <a:schemeClr val="dk1">
                    <a:alpha val="40000"/>
                  </a:schemeClr>
                </a:outerShdw>
              </a:effectLst>
              <a:ea typeface="宋体" panose="02010600030101010101" pitchFamily="2" charset="-122"/>
            </a:endParaRPr>
          </a:p>
          <a:p>
            <a:pPr indent="0"/>
            <a:r>
              <a:rPr lang="zh-CN" sz="2800" b="1">
                <a:solidFill>
                  <a:srgbClr val="1552D1"/>
                </a:solidFill>
                <a:effectLst>
                  <a:outerShdw blurRad="38100" dist="19050" dir="2700000" algn="tl" rotWithShape="0">
                    <a:schemeClr val="dk1">
                      <a:alpha val="40000"/>
                    </a:schemeClr>
                  </a:outerShdw>
                </a:effectLst>
                <a:ea typeface="宋体" panose="02010600030101010101" pitchFamily="2" charset="-122"/>
              </a:rPr>
              <a:t>C、放蜂人的行为</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(让我尝尝蜜)</a:t>
            </a:r>
            <a:r>
              <a:rPr lang="en-US" alt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角度：浸润式实践，从描写风光到民族历史、风土人情。</a:t>
            </a:r>
            <a:endPar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4" name="文本框 3"/>
          <p:cNvSpPr txBox="1"/>
          <p:nvPr/>
        </p:nvSpPr>
        <p:spPr>
          <a:xfrm>
            <a:off x="3471545" y="727075"/>
            <a:ext cx="7182485" cy="521970"/>
          </a:xfrm>
          <a:prstGeom prst="rect">
            <a:avLst/>
          </a:prstGeom>
          <a:noFill/>
        </p:spPr>
        <p:txBody>
          <a:bodyPr wrap="square" rtlCol="0" anchor="t">
            <a:spAutoFit/>
          </a:bodyPr>
          <a:p>
            <a:r>
              <a:rPr lang="zh-CN" sz="2800" b="1">
                <a:ln w="22225">
                  <a:solidFill>
                    <a:schemeClr val="accent2"/>
                  </a:solidFill>
                  <a:prstDash val="solid"/>
                </a:ln>
                <a:solidFill>
                  <a:schemeClr val="accent2">
                    <a:lumMod val="40000"/>
                    <a:lumOff val="60000"/>
                  </a:schemeClr>
                </a:solidFill>
                <a:effectLst/>
                <a:ea typeface="宋体" panose="02010600030101010101" pitchFamily="2" charset="-122"/>
                <a:sym typeface="+mn-ea"/>
              </a:rPr>
              <a:t>问题可以解构为放蜂人给了</a:t>
            </a:r>
            <a:r>
              <a:rPr lang="en-US" altLang="zh-CN" sz="2800" b="1">
                <a:ln w="22225">
                  <a:solidFill>
                    <a:schemeClr val="accent2"/>
                  </a:solidFill>
                  <a:prstDash val="solid"/>
                </a:ln>
                <a:solidFill>
                  <a:schemeClr val="accent2">
                    <a:lumMod val="40000"/>
                    <a:lumOff val="60000"/>
                  </a:schemeClr>
                </a:solidFill>
                <a:effectLst/>
                <a:ea typeface="宋体" panose="02010600030101010101" pitchFamily="2" charset="-122"/>
                <a:sym typeface="+mn-ea"/>
              </a:rPr>
              <a:t>“</a:t>
            </a:r>
            <a:r>
              <a:rPr lang="zh-CN" altLang="en-US" sz="2800" b="1">
                <a:ln w="22225">
                  <a:solidFill>
                    <a:schemeClr val="accent2"/>
                  </a:solidFill>
                  <a:prstDash val="solid"/>
                </a:ln>
                <a:solidFill>
                  <a:schemeClr val="accent2">
                    <a:lumMod val="40000"/>
                    <a:lumOff val="60000"/>
                  </a:schemeClr>
                </a:solidFill>
                <a:effectLst/>
                <a:ea typeface="宋体" panose="02010600030101010101" pitchFamily="2" charset="-122"/>
                <a:sym typeface="+mn-ea"/>
              </a:rPr>
              <a:t>我</a:t>
            </a:r>
            <a:r>
              <a:rPr lang="en-US" altLang="zh-CN" sz="2800" b="1">
                <a:ln w="22225">
                  <a:solidFill>
                    <a:schemeClr val="accent2"/>
                  </a:solidFill>
                  <a:prstDash val="solid"/>
                </a:ln>
                <a:solidFill>
                  <a:schemeClr val="accent2">
                    <a:lumMod val="40000"/>
                    <a:lumOff val="60000"/>
                  </a:schemeClr>
                </a:solidFill>
                <a:effectLst/>
                <a:ea typeface="宋体" panose="02010600030101010101" pitchFamily="2" charset="-122"/>
                <a:sym typeface="+mn-ea"/>
              </a:rPr>
              <a:t>”</a:t>
            </a:r>
            <a:r>
              <a:rPr lang="zh-CN" altLang="en-US" sz="2800" b="1">
                <a:ln w="22225">
                  <a:solidFill>
                    <a:schemeClr val="accent2"/>
                  </a:solidFill>
                  <a:prstDash val="solid"/>
                </a:ln>
                <a:solidFill>
                  <a:schemeClr val="accent2">
                    <a:lumMod val="40000"/>
                    <a:lumOff val="60000"/>
                  </a:schemeClr>
                </a:solidFill>
                <a:effectLst/>
                <a:ea typeface="宋体" panose="02010600030101010101" pitchFamily="2" charset="-122"/>
                <a:sym typeface="+mn-ea"/>
              </a:rPr>
              <a:t>什么启发</a:t>
            </a:r>
            <a:endParaRPr lang="zh-CN" altLang="en-US" sz="2800" b="1">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sym typeface="+mn-ea"/>
            </a:endParaRPr>
          </a:p>
        </p:txBody>
      </p:sp>
      <p:sp>
        <p:nvSpPr>
          <p:cNvPr id="5" name="文本框 4"/>
          <p:cNvSpPr txBox="1"/>
          <p:nvPr>
            <p:custDataLst>
              <p:tags r:id="rId1"/>
            </p:custDataLst>
          </p:nvPr>
        </p:nvSpPr>
        <p:spPr>
          <a:xfrm>
            <a:off x="4106545" y="1249045"/>
            <a:ext cx="7182485" cy="521970"/>
          </a:xfrm>
          <a:prstGeom prst="rect">
            <a:avLst/>
          </a:prstGeom>
          <a:noFill/>
        </p:spPr>
        <p:txBody>
          <a:bodyPr wrap="square" rtlCol="0" anchor="t">
            <a:spAutoFit/>
          </a:bodyPr>
          <a:p>
            <a:r>
              <a:rPr lang="en-US" altLang="zh-CN" sz="2800" b="1">
                <a:ln w="22225">
                  <a:solidFill>
                    <a:schemeClr val="accent2"/>
                  </a:solidFill>
                  <a:prstDash val="solid"/>
                </a:ln>
                <a:solidFill>
                  <a:schemeClr val="accent2">
                    <a:lumMod val="40000"/>
                    <a:lumOff val="60000"/>
                  </a:schemeClr>
                </a:solidFill>
                <a:effectLst/>
                <a:ea typeface="宋体" panose="02010600030101010101" pitchFamily="2" charset="-122"/>
                <a:sym typeface="+mn-ea"/>
              </a:rPr>
              <a:t>“</a:t>
            </a:r>
            <a:r>
              <a:rPr lang="zh-CN" altLang="en-US" sz="2800" b="1">
                <a:ln w="22225">
                  <a:solidFill>
                    <a:schemeClr val="accent2"/>
                  </a:solidFill>
                  <a:prstDash val="solid"/>
                </a:ln>
                <a:solidFill>
                  <a:schemeClr val="accent2">
                    <a:lumMod val="40000"/>
                    <a:lumOff val="60000"/>
                  </a:schemeClr>
                </a:solidFill>
                <a:effectLst/>
                <a:ea typeface="宋体" panose="02010600030101010101" pitchFamily="2" charset="-122"/>
                <a:sym typeface="+mn-ea"/>
              </a:rPr>
              <a:t>我</a:t>
            </a:r>
            <a:r>
              <a:rPr lang="en-US" altLang="zh-CN" sz="2800" b="1">
                <a:ln w="22225">
                  <a:solidFill>
                    <a:schemeClr val="accent2"/>
                  </a:solidFill>
                  <a:prstDash val="solid"/>
                </a:ln>
                <a:solidFill>
                  <a:schemeClr val="accent2">
                    <a:lumMod val="40000"/>
                    <a:lumOff val="60000"/>
                  </a:schemeClr>
                </a:solidFill>
                <a:effectLst/>
                <a:ea typeface="宋体" panose="02010600030101010101" pitchFamily="2" charset="-122"/>
                <a:sym typeface="+mn-ea"/>
              </a:rPr>
              <a:t>”</a:t>
            </a:r>
            <a:r>
              <a:rPr lang="zh-CN" altLang="en-US" sz="2800" b="1">
                <a:ln w="22225">
                  <a:solidFill>
                    <a:schemeClr val="accent2"/>
                  </a:solidFill>
                  <a:prstDash val="solid"/>
                </a:ln>
                <a:solidFill>
                  <a:schemeClr val="accent2">
                    <a:lumMod val="40000"/>
                    <a:lumOff val="60000"/>
                  </a:schemeClr>
                </a:solidFill>
                <a:effectLst/>
                <a:ea typeface="宋体" panose="02010600030101010101" pitchFamily="2" charset="-122"/>
                <a:sym typeface="+mn-ea"/>
              </a:rPr>
              <a:t>做文章的角度</a:t>
            </a:r>
            <a:endParaRPr lang="zh-CN" altLang="en-US" sz="2800" b="1">
              <a:ln w="22225">
                <a:solidFill>
                  <a:schemeClr val="accent2"/>
                </a:solidFill>
                <a:prstDash val="solid"/>
              </a:ln>
              <a:solidFill>
                <a:schemeClr val="accent2">
                  <a:lumMod val="40000"/>
                  <a:lumOff val="60000"/>
                </a:schemeClr>
              </a:solidFill>
              <a:effectLst/>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
                                            <p:txEl>
                                              <p:pRg st="2" end="2"/>
                                            </p:txEl>
                                          </p:spTgt>
                                        </p:tgtEl>
                                        <p:attrNameLst>
                                          <p:attrName>style.visibility</p:attrName>
                                        </p:attrNameLst>
                                      </p:cBhvr>
                                      <p:to>
                                        <p:strVal val="visible"/>
                                      </p:to>
                                    </p:set>
                                    <p:animEffect transition="in" filter="blinds(horizontal)">
                                      <p:cBhvr>
                                        <p:cTn id="7" dur="500"/>
                                        <p:tgtEl>
                                          <p:spTgt spid="1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821180" y="183515"/>
            <a:ext cx="9144000" cy="1484630"/>
          </a:xfrm>
        </p:spPr>
        <p:txBody>
          <a:bodyPr>
            <a:normAutofit fontScale="90000"/>
          </a:bodyPr>
          <a:p>
            <a:pPr marL="0" indent="0" fontAlgn="auto">
              <a:lnSpc>
                <a:spcPts val="4000"/>
              </a:lnSpc>
            </a:pPr>
            <a:r>
              <a:rPr lang="zh-CN" altLang="en-US" sz="4890" b="1" u="sng">
                <a:solidFill>
                  <a:srgbClr val="FF0000"/>
                </a:solidFill>
                <a:sym typeface="+mn-ea"/>
              </a:rPr>
              <a:t>又快又准地读懂信息类文本的方法 </a:t>
            </a:r>
            <a:br>
              <a:rPr lang="zh-CN" altLang="en-US" sz="4890" b="1" u="sng">
                <a:solidFill>
                  <a:srgbClr val="FF0000"/>
                </a:solidFill>
              </a:rPr>
            </a:br>
            <a:endParaRPr lang="zh-CN" altLang="en-US" sz="4890" b="1" u="sng">
              <a:solidFill>
                <a:srgbClr val="FF0000"/>
              </a:solidFill>
            </a:endParaRPr>
          </a:p>
        </p:txBody>
      </p:sp>
      <p:sp>
        <p:nvSpPr>
          <p:cNvPr id="5" name="文本框 4"/>
          <p:cNvSpPr txBox="1"/>
          <p:nvPr/>
        </p:nvSpPr>
        <p:spPr>
          <a:xfrm>
            <a:off x="426085" y="183515"/>
            <a:ext cx="1694815" cy="521970"/>
          </a:xfrm>
          <a:prstGeom prst="rect">
            <a:avLst/>
          </a:prstGeom>
          <a:noFill/>
        </p:spPr>
        <p:txBody>
          <a:bodyPr wrap="square" rtlCol="0">
            <a:spAutoFit/>
            <a:scene3d>
              <a:camera prst="orthographicFront"/>
              <a:lightRig rig="threePt" dir="t"/>
            </a:scene3d>
          </a:bodyPr>
          <a:p>
            <a:r>
              <a:rPr lang="zh-CN" altLang="en-US" sz="2800">
                <a:ln w="22225">
                  <a:solidFill>
                    <a:schemeClr val="accent2"/>
                  </a:solidFill>
                  <a:prstDash val="solid"/>
                </a:ln>
                <a:solidFill>
                  <a:schemeClr val="accent2">
                    <a:lumMod val="40000"/>
                    <a:lumOff val="60000"/>
                  </a:schemeClr>
                </a:solidFill>
                <a:effectLst/>
                <a:sym typeface="+mn-ea"/>
              </a:rPr>
              <a:t>考题分析</a:t>
            </a:r>
            <a:endParaRPr lang="zh-CN" altLang="en-US" sz="2800">
              <a:ln w="22225">
                <a:solidFill>
                  <a:schemeClr val="accent2"/>
                </a:solidFill>
                <a:prstDash val="solid"/>
              </a:ln>
              <a:solidFill>
                <a:schemeClr val="accent2">
                  <a:lumMod val="40000"/>
                  <a:lumOff val="60000"/>
                </a:schemeClr>
              </a:solidFill>
              <a:effectLst/>
              <a:sym typeface="+mn-ea"/>
            </a:endParaRPr>
          </a:p>
        </p:txBody>
      </p:sp>
      <p:sp>
        <p:nvSpPr>
          <p:cNvPr id="6" name="文本框 5"/>
          <p:cNvSpPr txBox="1"/>
          <p:nvPr>
            <p:custDataLst>
              <p:tags r:id="rId1"/>
            </p:custDataLst>
          </p:nvPr>
        </p:nvSpPr>
        <p:spPr>
          <a:xfrm>
            <a:off x="426085" y="1412875"/>
            <a:ext cx="11340465" cy="4871720"/>
          </a:xfrm>
          <a:prstGeom prst="rect">
            <a:avLst/>
          </a:prstGeom>
          <a:noFill/>
        </p:spPr>
        <p:txBody>
          <a:bodyPr wrap="square" rtlCol="0">
            <a:noAutofit/>
            <a:scene3d>
              <a:camera prst="orthographicFront"/>
              <a:lightRig rig="threePt" dir="t"/>
            </a:scene3d>
          </a:bodyPr>
          <a:p>
            <a:pPr indent="457200" fontAlgn="auto">
              <a:lnSpc>
                <a:spcPct val="125000"/>
              </a:lnSpc>
              <a:extLst>
                <a:ext uri="{35155182-B16C-46BC-9424-99874614C6A1}">
                  <wpsdc:indentchars xmlns:wpsdc="http://www.wps.cn/officeDocument/2017/drawingmlCustomData" val="100" checksum="1485695291"/>
                </a:ext>
              </a:extLst>
            </a:pPr>
            <a:r>
              <a:rPr lang="en-US" altLang="zh-CN"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1.</a:t>
            </a:r>
            <a:r>
              <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注意文本的</a:t>
            </a:r>
            <a:r>
              <a:rPr lang="zh-CN" altLang="en-US" sz="3600" b="1" smtClean="0">
                <a:solidFill>
                  <a:srgbClr val="1552D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题目</a:t>
            </a:r>
            <a:r>
              <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，弄清文本的</a:t>
            </a:r>
            <a:r>
              <a:rPr lang="zh-CN" altLang="en-US" sz="3600" b="1" smtClean="0">
                <a:solidFill>
                  <a:srgbClr val="1552D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话题</a:t>
            </a:r>
            <a:r>
              <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457200" fontAlgn="auto">
              <a:lnSpc>
                <a:spcPct val="125000"/>
              </a:lnSpc>
              <a:extLst>
                <a:ext uri="{35155182-B16C-46BC-9424-99874614C6A1}">
                  <wpsdc:indentchars xmlns:wpsdc="http://www.wps.cn/officeDocument/2017/drawingmlCustomData" val="100" checksum="1485695291"/>
                </a:ext>
              </a:extLst>
            </a:pPr>
            <a:r>
              <a:rPr lang="en-US" altLang="zh-CN"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2.</a:t>
            </a:r>
            <a:r>
              <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注意文本中的</a:t>
            </a:r>
            <a:r>
              <a:rPr lang="zh-CN" altLang="en-US" sz="3600" b="1" smtClean="0">
                <a:solidFill>
                  <a:srgbClr val="1552D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关键词语</a:t>
            </a:r>
            <a:r>
              <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，理清</a:t>
            </a:r>
            <a:r>
              <a:rPr lang="zh-CN" altLang="en-US" sz="3600" b="1" smtClean="0">
                <a:solidFill>
                  <a:srgbClr val="1552D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各句话之间的关系</a:t>
            </a:r>
            <a:r>
              <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，有没有首括段、小结段、首括句、小结句、中心句、过渡句、起重要作用的关联词语等等。</a:t>
            </a:r>
            <a:r>
              <a:rPr lang="zh-CN" altLang="en-US" sz="3600" b="1" u="sng" smtClean="0">
                <a:solidFill>
                  <a:srgbClr val="1552D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找到核心的一句话</a:t>
            </a:r>
            <a:r>
              <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endParaRPr>
          </a:p>
          <a:p>
            <a:pPr indent="457200" fontAlgn="auto">
              <a:lnSpc>
                <a:spcPct val="125000"/>
              </a:lnSpc>
              <a:extLst>
                <a:ext uri="{35155182-B16C-46BC-9424-99874614C6A1}">
                  <wpsdc:indentchars xmlns:wpsdc="http://www.wps.cn/officeDocument/2017/drawingmlCustomData" val="100" checksum="1485695291"/>
                </a:ext>
              </a:extLst>
            </a:pPr>
            <a:r>
              <a:rPr lang="zh-CN" altLang="en-US" sz="3600" b="1">
                <a:solidFill>
                  <a:srgbClr val="FF0000"/>
                </a:solidFill>
                <a:effectLst>
                  <a:outerShdw blurRad="38100" dist="19050" dir="2700000" algn="tl" rotWithShape="0">
                    <a:schemeClr val="dk1">
                      <a:alpha val="40000"/>
                    </a:schemeClr>
                  </a:outerShdw>
                </a:effectLst>
                <a:sym typeface="+mn-ea"/>
              </a:rPr>
              <a:t>3.大致标一下段意，12字以内。【特别重要】</a:t>
            </a:r>
            <a:endParaRPr lang="zh-CN" altLang="en-US" sz="3600" b="1">
              <a:solidFill>
                <a:schemeClr val="tx1"/>
              </a:solidFill>
              <a:effectLst>
                <a:outerShdw blurRad="38100" dist="19050" dir="2700000" algn="tl" rotWithShape="0">
                  <a:schemeClr val="dk1">
                    <a:alpha val="40000"/>
                  </a:schemeClr>
                </a:outerShdw>
              </a:effectLst>
              <a:sym typeface="+mn-ea"/>
            </a:endParaRPr>
          </a:p>
          <a:p>
            <a:pPr indent="457200" fontAlgn="auto">
              <a:lnSpc>
                <a:spcPct val="125000"/>
              </a:lnSpc>
              <a:extLst>
                <a:ext uri="{35155182-B16C-46BC-9424-99874614C6A1}">
                  <wpsdc:indentchars xmlns:wpsdc="http://www.wps.cn/officeDocument/2017/drawingmlCustomData" val="100" checksum="1485695291"/>
                </a:ext>
              </a:extLst>
            </a:pPr>
            <a:r>
              <a:rPr lang="en-US" altLang="zh-CN" sz="3600" b="1">
                <a:solidFill>
                  <a:schemeClr val="tx1"/>
                </a:solidFill>
                <a:effectLst>
                  <a:outerShdw blurRad="38100" dist="19050" dir="2700000" algn="tl" rotWithShape="0">
                    <a:schemeClr val="dk1">
                      <a:alpha val="40000"/>
                    </a:schemeClr>
                  </a:outerShdw>
                </a:effectLst>
                <a:sym typeface="+mn-ea"/>
              </a:rPr>
              <a:t>4.</a:t>
            </a:r>
            <a:r>
              <a:rPr lang="zh-CN" altLang="en-US" sz="3600" b="1" smtClean="0">
                <a:solidFill>
                  <a:srgbClr val="1552D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删去</a:t>
            </a:r>
            <a:r>
              <a:rPr lang="zh-CN" altLang="en-US" sz="3600" b="1">
                <a:solidFill>
                  <a:schemeClr val="tx1"/>
                </a:solidFill>
                <a:effectLst>
                  <a:outerShdw blurRad="38100" dist="19050" dir="2700000" algn="tl" rotWithShape="0">
                    <a:schemeClr val="dk1">
                      <a:alpha val="40000"/>
                    </a:schemeClr>
                  </a:outerShdw>
                </a:effectLst>
                <a:sym typeface="+mn-ea"/>
              </a:rPr>
              <a:t>文本中作为材料的内容</a:t>
            </a:r>
            <a:r>
              <a:rPr lang="zh-CN" altLang="en-US" sz="3600" b="1" smtClean="0">
                <a:solidFill>
                  <a:srgbClr val="1552D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，挖掘</a:t>
            </a:r>
            <a:r>
              <a:rPr lang="zh-CN" altLang="en-US" sz="3600" b="1">
                <a:effectLst>
                  <a:outerShdw blurRad="38100" dist="19050" dir="2700000" algn="tl" rotWithShape="0">
                    <a:schemeClr val="dk1">
                      <a:alpha val="40000"/>
                    </a:schemeClr>
                  </a:outerShdw>
                </a:effectLst>
                <a:sym typeface="+mn-ea"/>
              </a:rPr>
              <a:t>出</a:t>
            </a:r>
            <a:r>
              <a:rPr lang="zh-CN" altLang="en-US" sz="3600" b="1" smtClean="0">
                <a:solidFill>
                  <a:srgbClr val="1552D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rPr>
              <a:t>所要论证</a:t>
            </a:r>
            <a:r>
              <a:rPr lang="zh-CN" altLang="en-US" sz="3600" b="1">
                <a:solidFill>
                  <a:schemeClr val="tx1"/>
                </a:solidFill>
                <a:effectLst>
                  <a:outerShdw blurRad="38100" dist="19050" dir="2700000" algn="tl" rotWithShape="0">
                    <a:schemeClr val="dk1">
                      <a:alpha val="40000"/>
                    </a:schemeClr>
                  </a:outerShdw>
                </a:effectLst>
                <a:sym typeface="+mn-ea"/>
              </a:rPr>
              <a:t>的话。</a:t>
            </a:r>
            <a:endParaRPr lang="zh-CN" altLang="en-US" sz="3600" b="1">
              <a:solidFill>
                <a:schemeClr val="tx1"/>
              </a:solidFill>
              <a:effectLst>
                <a:outerShdw blurRad="38100" dist="19050" dir="2700000" algn="tl" rotWithShape="0">
                  <a:schemeClr val="dk1">
                    <a:alpha val="40000"/>
                  </a:schemeClr>
                </a:outerShdw>
              </a:effectLst>
            </a:endParaRPr>
          </a:p>
          <a:p>
            <a:pPr indent="914400" fontAlgn="auto">
              <a:lnSpc>
                <a:spcPct val="125000"/>
              </a:lnSpc>
              <a:extLst>
                <a:ext uri="{35155182-B16C-46BC-9424-99874614C6A1}">
                  <wpsdc:indentchars xmlns:wpsdc="http://www.wps.cn/officeDocument/2017/drawingmlCustomData" val="200" checksum="797548545"/>
                </a:ext>
              </a:extLst>
            </a:pPr>
            <a:endParaRPr lang="zh-CN" altLang="en-US" sz="3600" b="1" smtClean="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3" name="文本框 102"/>
          <p:cNvSpPr txBox="1"/>
          <p:nvPr/>
        </p:nvSpPr>
        <p:spPr>
          <a:xfrm>
            <a:off x="211455" y="151765"/>
            <a:ext cx="11670030" cy="6532880"/>
          </a:xfrm>
          <a:prstGeom prst="rect">
            <a:avLst/>
          </a:prstGeom>
          <a:solidFill>
            <a:schemeClr val="bg1">
              <a:lumMod val="95000"/>
            </a:schemeClr>
          </a:solidFill>
          <a:ln w="9525">
            <a:noFill/>
          </a:ln>
        </p:spPr>
        <p:txBody>
          <a:bodyPr wrap="square">
            <a:noAutofit/>
            <a:scene3d>
              <a:camera prst="orthographicFront"/>
              <a:lightRig rig="threePt" dir="t"/>
            </a:scene3d>
          </a:bodyPr>
          <a:p>
            <a:pPr indent="0"/>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9</a:t>
            </a:r>
            <a:r>
              <a:rPr lang="en-US" sz="2800" b="1">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Times New Roman" panose="02020603050405020304" charset="0"/>
              </a:rPr>
              <a:t>.</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为什么“我”告别放蜂人之后觉得“有角度来做文章了”?请谈谈你的理解。（</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6</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分）</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知识链接</a:t>
            </a:r>
            <a:r>
              <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 </a:t>
            </a:r>
            <a:endParaRPr lang="zh-CN" sz="8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3" name="文本框 2"/>
          <p:cNvSpPr txBox="1"/>
          <p:nvPr/>
        </p:nvSpPr>
        <p:spPr>
          <a:xfrm>
            <a:off x="211455" y="151765"/>
            <a:ext cx="11670030" cy="2061210"/>
          </a:xfrm>
          <a:prstGeom prst="rect">
            <a:avLst/>
          </a:prstGeom>
          <a:solidFill>
            <a:schemeClr val="bg1">
              <a:lumMod val="95000"/>
            </a:schemeClr>
          </a:solidFill>
          <a:ln w="9525">
            <a:noFill/>
          </a:ln>
        </p:spPr>
        <p:txBody>
          <a:bodyPr wrap="square">
            <a:spAutoFit/>
          </a:bodyPr>
          <a:p>
            <a:pPr indent="0"/>
            <a:r>
              <a:rPr lang="en-US" sz="36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9</a:t>
            </a:r>
            <a:r>
              <a:rPr lang="en-US" sz="3600" b="1">
                <a:solidFill>
                  <a:schemeClr val="tx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cs typeface="Times New Roman" panose="02020603050405020304" charset="0"/>
              </a:rPr>
              <a:t>.</a:t>
            </a:r>
            <a:r>
              <a:rPr lang="zh-CN" sz="3600" b="1">
                <a:solidFill>
                  <a:schemeClr val="tx1"/>
                </a:solidFill>
                <a:effectLst>
                  <a:outerShdw blurRad="38100" dist="19050" dir="2700000" algn="tl" rotWithShape="0">
                    <a:schemeClr val="dk1">
                      <a:alpha val="40000"/>
                    </a:schemeClr>
                  </a:outerShdw>
                </a:effectLst>
                <a:ea typeface="宋体" panose="02010600030101010101" pitchFamily="2" charset="-122"/>
              </a:rPr>
              <a:t>为什么“我”告别放蜂人之后觉得“有角度来做文章了”?请谈谈你的理解。（</a:t>
            </a:r>
            <a:r>
              <a:rPr lang="en-US" sz="36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6</a:t>
            </a:r>
            <a:r>
              <a:rPr lang="zh-CN" sz="3600" b="1">
                <a:solidFill>
                  <a:schemeClr val="tx1"/>
                </a:solidFill>
                <a:effectLst>
                  <a:outerShdw blurRad="38100" dist="19050" dir="2700000" algn="tl" rotWithShape="0">
                    <a:schemeClr val="dk1">
                      <a:alpha val="40000"/>
                    </a:schemeClr>
                  </a:outerShdw>
                </a:effectLst>
                <a:ea typeface="宋体" panose="02010600030101010101" pitchFamily="2" charset="-122"/>
              </a:rPr>
              <a:t>分）</a:t>
            </a:r>
            <a:endParaRPr lang="zh-CN" sz="36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endPar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2" name="文本框 1"/>
          <p:cNvSpPr txBox="1"/>
          <p:nvPr>
            <p:custDataLst>
              <p:tags r:id="rId1"/>
            </p:custDataLst>
          </p:nvPr>
        </p:nvSpPr>
        <p:spPr>
          <a:xfrm>
            <a:off x="777875" y="1843405"/>
            <a:ext cx="10397490" cy="3990340"/>
          </a:xfrm>
          <a:prstGeom prst="rect">
            <a:avLst/>
          </a:prstGeom>
          <a:noFill/>
          <a:ln w="34925">
            <a:solidFill>
              <a:srgbClr val="FF0000"/>
            </a:solidFill>
          </a:ln>
        </p:spPr>
        <p:txBody>
          <a:bodyPr>
            <a:noAutofit/>
          </a:bodyPr>
          <a:p>
            <a:pPr indent="0" fontAlgn="auto">
              <a:lnSpc>
                <a:spcPct val="120000"/>
              </a:lnSpc>
            </a:pPr>
            <a:r>
              <a:rPr lang="zh-CN" sz="3600" b="1">
                <a:latin typeface="华文行楷" panose="02010800040101010101" charset="-122"/>
                <a:ea typeface="华文行楷" panose="02010800040101010101" charset="-122"/>
                <a:cs typeface="华文行楷" panose="02010800040101010101" charset="-122"/>
              </a:rPr>
              <a:t>放蜂人让“我”找到了书写三边的角度:</a:t>
            </a:r>
            <a:endParaRPr lang="zh-CN" sz="3600" b="1">
              <a:latin typeface="华文行楷" panose="02010800040101010101" charset="-122"/>
              <a:ea typeface="华文行楷" panose="02010800040101010101" charset="-122"/>
              <a:cs typeface="华文行楷" panose="02010800040101010101" charset="-122"/>
            </a:endParaRPr>
          </a:p>
          <a:p>
            <a:pPr indent="0" fontAlgn="auto">
              <a:lnSpc>
                <a:spcPct val="120000"/>
              </a:lnSpc>
            </a:pPr>
            <a:r>
              <a:rPr lang="zh-CN" sz="3600" b="1">
                <a:latin typeface="华文行楷" panose="02010800040101010101" charset="-122"/>
                <a:ea typeface="华文行楷" panose="02010800040101010101" charset="-122"/>
                <a:cs typeface="华文行楷" panose="02010800040101010101" charset="-122"/>
              </a:rPr>
              <a:t>①放蜂人的身份，转变了“我”外来者的观察视角；</a:t>
            </a:r>
            <a:endParaRPr lang="zh-CN" sz="3600" b="1">
              <a:latin typeface="华文行楷" panose="02010800040101010101" charset="-122"/>
              <a:ea typeface="华文行楷" panose="02010800040101010101" charset="-122"/>
              <a:cs typeface="华文行楷" panose="02010800040101010101" charset="-122"/>
            </a:endParaRPr>
          </a:p>
          <a:p>
            <a:pPr indent="0" fontAlgn="auto">
              <a:lnSpc>
                <a:spcPct val="120000"/>
              </a:lnSpc>
            </a:pPr>
            <a:r>
              <a:rPr lang="zh-CN" sz="3600" b="1">
                <a:latin typeface="华文行楷" panose="02010800040101010101" charset="-122"/>
                <a:ea typeface="华文行楷" panose="02010800040101010101" charset="-122"/>
                <a:cs typeface="华文行楷" panose="02010800040101010101" charset="-122"/>
              </a:rPr>
              <a:t>②放蜂人的讲述，启发了“我”描写三边的情感立场；</a:t>
            </a:r>
            <a:endParaRPr lang="zh-CN" sz="3600" b="1">
              <a:latin typeface="华文行楷" panose="02010800040101010101" charset="-122"/>
              <a:ea typeface="华文行楷" panose="02010800040101010101" charset="-122"/>
              <a:cs typeface="华文行楷" panose="02010800040101010101" charset="-122"/>
            </a:endParaRPr>
          </a:p>
          <a:p>
            <a:pPr indent="0" fontAlgn="auto">
              <a:lnSpc>
                <a:spcPct val="120000"/>
              </a:lnSpc>
            </a:pPr>
            <a:r>
              <a:rPr lang="zh-CN" sz="3600" b="1">
                <a:latin typeface="华文行楷" panose="02010800040101010101" charset="-122"/>
                <a:ea typeface="华文行楷" panose="02010800040101010101" charset="-122"/>
                <a:cs typeface="华文行楷" panose="02010800040101010101" charset="-122"/>
              </a:rPr>
              <a:t>③尝了三边的蜜之后，“我”确定了选材角度和写作内容。</a:t>
            </a:r>
            <a:endParaRPr lang="zh-CN" sz="3600" b="1">
              <a:latin typeface="华文行楷" panose="02010800040101010101" charset="-122"/>
              <a:ea typeface="华文行楷" panose="02010800040101010101" charset="-122"/>
              <a:cs typeface="华文行楷" panose="02010800040101010101" charset="-122"/>
            </a:endParaRPr>
          </a:p>
          <a:p>
            <a:endParaRPr lang="zh-CN" altLang="en-US" sz="3600" b="1">
              <a:latin typeface="华文行楷" panose="02010800040101010101" charset="-122"/>
              <a:ea typeface="华文行楷" panose="02010800040101010101" charset="-122"/>
              <a:cs typeface="华文行楷"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
                                            <p:txEl>
                                              <p:pRg st="2" end="2"/>
                                            </p:txEl>
                                          </p:spTgt>
                                        </p:tgtEl>
                                        <p:attrNameLst>
                                          <p:attrName>style.visibility</p:attrName>
                                        </p:attrNameLst>
                                      </p:cBhvr>
                                      <p:to>
                                        <p:strVal val="visible"/>
                                      </p:to>
                                    </p:set>
                                    <p:animEffect transition="in" filter="blinds(horizontal)">
                                      <p:cBhvr>
                                        <p:cTn id="7" dur="500"/>
                                        <p:tgtEl>
                                          <p:spTgt spid="1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922338" y="603250"/>
            <a:ext cx="1716087" cy="457200"/>
          </a:xfrm>
          <a:prstGeom prst="rect">
            <a:avLst/>
          </a:prstGeom>
          <a:noFill/>
          <a:ln w="9525">
            <a:noFill/>
            <a:miter lim="800000"/>
          </a:ln>
        </p:spPr>
        <p:txBody>
          <a:bodyPr wrap="none">
            <a:spAutoFit/>
          </a:bodyPr>
          <a:lstStyle/>
          <a:p>
            <a:r>
              <a:rPr lang="zh-CN" altLang="en-US" sz="2400" b="1">
                <a:solidFill>
                  <a:schemeClr val="tx1"/>
                </a:solidFill>
              </a:rPr>
              <a:t>知识链接：</a:t>
            </a:r>
            <a:endParaRPr lang="zh-CN" altLang="en-US" sz="2400" b="1">
              <a:solidFill>
                <a:schemeClr val="tx1"/>
              </a:solidFill>
            </a:endParaRPr>
          </a:p>
        </p:txBody>
      </p:sp>
      <p:sp>
        <p:nvSpPr>
          <p:cNvPr id="41989" name="Text Box 5"/>
          <p:cNvSpPr txBox="1">
            <a:spLocks noChangeArrowheads="1"/>
          </p:cNvSpPr>
          <p:nvPr/>
        </p:nvSpPr>
        <p:spPr bwMode="auto">
          <a:xfrm>
            <a:off x="3119438" y="421005"/>
            <a:ext cx="5053012" cy="1938020"/>
          </a:xfrm>
          <a:prstGeom prst="rect">
            <a:avLst/>
          </a:prstGeom>
          <a:noFill/>
          <a:ln w="9525">
            <a:noFill/>
            <a:miter lim="800000"/>
          </a:ln>
        </p:spPr>
        <p:txBody>
          <a:bodyPr>
            <a:spAutoFit/>
          </a:bodyPr>
          <a:lstStyle/>
          <a:p>
            <a:pPr algn="ctr"/>
            <a:r>
              <a:rPr lang="zh-CN" altLang="en-US" sz="4000" b="1">
                <a:solidFill>
                  <a:srgbClr val="CC0000"/>
                </a:solidFill>
                <a:latin typeface="楷体" panose="02010609060101010101" charset="-122"/>
                <a:ea typeface="楷体" panose="02010609060101010101" charset="-122"/>
              </a:rPr>
              <a:t>叙事的角度</a:t>
            </a:r>
            <a:endParaRPr lang="en-US" altLang="zh-CN" sz="4000" b="1">
              <a:solidFill>
                <a:srgbClr val="CC0000"/>
              </a:solidFill>
              <a:latin typeface="楷体" panose="02010609060101010101" charset="-122"/>
              <a:ea typeface="楷体" panose="02010609060101010101" charset="-122"/>
            </a:endParaRPr>
          </a:p>
          <a:p>
            <a:pPr algn="ctr"/>
            <a:r>
              <a:rPr lang="en-US" altLang="zh-CN" sz="4000" b="1">
                <a:solidFill>
                  <a:srgbClr val="CC0000"/>
                </a:solidFill>
                <a:latin typeface="楷体" panose="02010609060101010101" charset="-122"/>
                <a:ea typeface="楷体" panose="02010609060101010101" charset="-122"/>
              </a:rPr>
              <a:t>  </a:t>
            </a:r>
            <a:r>
              <a:rPr lang="zh-CN" altLang="en-US" sz="4000" b="1">
                <a:solidFill>
                  <a:srgbClr val="CC0000"/>
                </a:solidFill>
                <a:latin typeface="楷体" panose="02010609060101010101" charset="-122"/>
                <a:ea typeface="楷体" panose="02010609060101010101" charset="-122"/>
              </a:rPr>
              <a:t>（叙述视角）</a:t>
            </a:r>
            <a:endParaRPr lang="zh-CN" altLang="en-US" sz="4000" b="1">
              <a:solidFill>
                <a:srgbClr val="CC0000"/>
              </a:solidFill>
              <a:latin typeface="楷体" panose="02010609060101010101" charset="-122"/>
              <a:ea typeface="楷体" panose="02010609060101010101" charset="-122"/>
            </a:endParaRPr>
          </a:p>
          <a:p>
            <a:endParaRPr lang="zh-CN" altLang="en-US" sz="4000" b="1">
              <a:solidFill>
                <a:srgbClr val="CC0000"/>
              </a:solidFill>
              <a:latin typeface="楷体" panose="02010609060101010101" charset="-122"/>
              <a:ea typeface="楷体" panose="02010609060101010101" charset="-122"/>
            </a:endParaRPr>
          </a:p>
        </p:txBody>
      </p:sp>
      <p:sp>
        <p:nvSpPr>
          <p:cNvPr id="24" name="矩形 23"/>
          <p:cNvSpPr>
            <a:spLocks noChangeArrowheads="1"/>
          </p:cNvSpPr>
          <p:nvPr/>
        </p:nvSpPr>
        <p:spPr bwMode="auto">
          <a:xfrm>
            <a:off x="768350" y="2003108"/>
            <a:ext cx="10787063" cy="3661410"/>
          </a:xfrm>
          <a:prstGeom prst="rect">
            <a:avLst/>
          </a:prstGeom>
          <a:noFill/>
          <a:ln w="9525">
            <a:noFill/>
            <a:miter lim="800000"/>
          </a:ln>
        </p:spPr>
        <p:txBody>
          <a:bodyPr>
            <a:spAutoFit/>
            <a:scene3d>
              <a:camera prst="orthographicFront"/>
              <a:lightRig rig="threePt" dir="t"/>
            </a:scene3d>
          </a:bodyPr>
          <a:lstStyle/>
          <a:p>
            <a:pPr algn="l">
              <a:lnSpc>
                <a:spcPct val="120000"/>
              </a:lnSpc>
            </a:pPr>
            <a:r>
              <a:rPr lang="zh-CN" altLang="en-US" sz="4000" b="1">
                <a:solidFill>
                  <a:srgbClr val="1552D1"/>
                </a:solidFill>
                <a:effectLst>
                  <a:outerShdw blurRad="38100" dist="25400" dir="5400000" algn="ctr" rotWithShape="0">
                    <a:srgbClr val="6E747A">
                      <a:alpha val="43000"/>
                    </a:srgbClr>
                  </a:outerShdw>
                </a:effectLst>
                <a:latin typeface="等线" panose="02010600030101010101" charset="-122"/>
                <a:ea typeface="等线" panose="02010600030101010101" charset="-122"/>
              </a:rPr>
              <a:t> 视角就是叙述者和作品的关系。</a:t>
            </a:r>
            <a:endParaRPr lang="en-US" altLang="zh-CN" sz="4000" b="1">
              <a:solidFill>
                <a:srgbClr val="1552D1"/>
              </a:solidFill>
              <a:effectLst>
                <a:outerShdw blurRad="38100" dist="25400" dir="5400000" algn="ctr" rotWithShape="0">
                  <a:srgbClr val="6E747A">
                    <a:alpha val="43000"/>
                  </a:srgbClr>
                </a:outerShdw>
              </a:effectLst>
              <a:latin typeface="等线" panose="02010600030101010101" charset="-122"/>
              <a:ea typeface="等线" panose="02010600030101010101" charset="-122"/>
            </a:endParaRPr>
          </a:p>
          <a:p>
            <a:pPr algn="l">
              <a:lnSpc>
                <a:spcPct val="120000"/>
              </a:lnSpc>
            </a:pPr>
            <a:r>
              <a:rPr lang="en-US" altLang="zh-CN" sz="4000" b="1">
                <a:solidFill>
                  <a:srgbClr val="1552D1"/>
                </a:solidFill>
                <a:effectLst>
                  <a:outerShdw blurRad="38100" dist="25400" dir="5400000" algn="ctr" rotWithShape="0">
                    <a:srgbClr val="6E747A">
                      <a:alpha val="43000"/>
                    </a:srgbClr>
                  </a:outerShdw>
                </a:effectLst>
                <a:latin typeface="等线" panose="02010600030101010101" charset="-122"/>
                <a:ea typeface="等线" panose="02010600030101010101" charset="-122"/>
              </a:rPr>
              <a:t>        </a:t>
            </a:r>
            <a:r>
              <a:rPr lang="zh-CN" altLang="zh-CN" sz="4000" b="1">
                <a:solidFill>
                  <a:srgbClr val="1552D1"/>
                </a:solidFill>
                <a:effectLst>
                  <a:outerShdw blurRad="38100" dist="25400" dir="5400000" algn="ctr" rotWithShape="0">
                    <a:srgbClr val="6E747A">
                      <a:alpha val="43000"/>
                    </a:srgbClr>
                  </a:outerShdw>
                </a:effectLst>
                <a:latin typeface="等线" panose="02010600030101010101" charset="-122"/>
                <a:ea typeface="等线" panose="02010600030101010101" charset="-122"/>
              </a:rPr>
              <a:t>对叙述视角分为三种形态：</a:t>
            </a:r>
            <a:endParaRPr lang="en-US" altLang="zh-CN" sz="4000" b="1">
              <a:solidFill>
                <a:srgbClr val="1552D1"/>
              </a:solidFill>
              <a:effectLst>
                <a:outerShdw blurRad="38100" dist="25400" dir="5400000" algn="ctr" rotWithShape="0">
                  <a:srgbClr val="6E747A">
                    <a:alpha val="43000"/>
                  </a:srgbClr>
                </a:outerShdw>
              </a:effectLst>
              <a:latin typeface="等线" panose="02010600030101010101" charset="-122"/>
              <a:ea typeface="等线" panose="02010600030101010101" charset="-122"/>
            </a:endParaRPr>
          </a:p>
          <a:p>
            <a:pPr algn="ctr">
              <a:lnSpc>
                <a:spcPct val="120000"/>
              </a:lnSpc>
            </a:pPr>
            <a:endParaRPr lang="en-US" altLang="zh-CN" sz="4000" b="1">
              <a:solidFill>
                <a:srgbClr val="1552D1"/>
              </a:solidFill>
              <a:effectLst>
                <a:outerShdw blurRad="38100" dist="25400" dir="5400000" algn="ctr" rotWithShape="0">
                  <a:srgbClr val="6E747A">
                    <a:alpha val="43000"/>
                  </a:srgbClr>
                </a:outerShdw>
              </a:effectLst>
              <a:latin typeface="等线" panose="02010600030101010101" charset="-122"/>
              <a:ea typeface="等线" panose="02010600030101010101" charset="-122"/>
            </a:endParaRPr>
          </a:p>
          <a:p>
            <a:pPr algn="ctr">
              <a:lnSpc>
                <a:spcPct val="120000"/>
              </a:lnSpc>
            </a:pPr>
            <a:r>
              <a:rPr lang="zh-CN" altLang="en-US" sz="4000" b="1">
                <a:solidFill>
                  <a:srgbClr val="1552D1"/>
                </a:solidFill>
                <a:effectLst>
                  <a:outerShdw blurRad="38100" dist="25400" dir="5400000" algn="ctr" rotWithShape="0">
                    <a:srgbClr val="6E747A">
                      <a:alpha val="43000"/>
                    </a:srgbClr>
                  </a:outerShdw>
                </a:effectLst>
                <a:latin typeface="等线" panose="02010600030101010101" charset="-122"/>
                <a:ea typeface="等线" panose="02010600030101010101" charset="-122"/>
              </a:rPr>
              <a:t>    全知视角、限知视角、纯客观视角</a:t>
            </a:r>
            <a:endParaRPr lang="en-US" altLang="zh-CN" sz="4000" b="1">
              <a:solidFill>
                <a:srgbClr val="1552D1"/>
              </a:solidFill>
              <a:effectLst>
                <a:outerShdw blurRad="38100" dist="25400" dir="5400000" algn="ctr" rotWithShape="0">
                  <a:srgbClr val="6E747A">
                    <a:alpha val="43000"/>
                  </a:srgbClr>
                </a:outerShdw>
              </a:effectLst>
              <a:latin typeface="等线" panose="02010600030101010101" charset="-122"/>
              <a:ea typeface="等线" panose="02010600030101010101" charset="-122"/>
            </a:endParaRPr>
          </a:p>
          <a:p>
            <a:endParaRPr lang="en-US" altLang="zh-CN" sz="4000" b="1">
              <a:solidFill>
                <a:srgbClr val="1552D1"/>
              </a:solidFill>
              <a:effectLst>
                <a:outerShdw blurRad="38100" dist="25400" dir="5400000" algn="ctr" rotWithShape="0">
                  <a:srgbClr val="6E747A">
                    <a:alpha val="43000"/>
                  </a:srgbClr>
                </a:outerShdw>
              </a:effectLst>
              <a:latin typeface="等线" panose="02010600030101010101" charset="-122"/>
              <a:ea typeface="等线" panose="02010600030101010101"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linds(horizontal)">
                                      <p:cBhvr>
                                        <p:cTn id="7" dur="500"/>
                                        <p:tgtEl>
                                          <p:spTgt spid="419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blinds(horizontal)">
                                      <p:cBhvr>
                                        <p:cTn id="12" dur="500"/>
                                        <p:tgtEl>
                                          <p:spTgt spid="419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89" grpId="0"/>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3" name="文本框 102"/>
          <p:cNvSpPr txBox="1"/>
          <p:nvPr/>
        </p:nvSpPr>
        <p:spPr>
          <a:xfrm>
            <a:off x="1015365" y="295910"/>
            <a:ext cx="10626090" cy="6067425"/>
          </a:xfrm>
          <a:prstGeom prst="rect">
            <a:avLst/>
          </a:prstGeom>
          <a:solidFill>
            <a:schemeClr val="bg1"/>
          </a:solidFill>
          <a:ln w="69850">
            <a:solidFill>
              <a:srgbClr val="FFFF00"/>
            </a:solidFill>
          </a:ln>
        </p:spPr>
        <p:txBody>
          <a:bodyPr>
            <a:noAutofit/>
          </a:bodyPr>
          <a:p>
            <a:pPr indent="0"/>
            <a:r>
              <a:rPr lang="en-US" altLang="zh-CN" sz="3600" b="0">
                <a:solidFill>
                  <a:srgbClr val="FF0000"/>
                </a:solidFill>
                <a:ea typeface="宋体" panose="02010600030101010101" pitchFamily="2" charset="-122"/>
              </a:rPr>
              <a:t>1</a:t>
            </a:r>
            <a:r>
              <a:rPr lang="zh-CN" altLang="en-US" sz="3600" b="0">
                <a:solidFill>
                  <a:srgbClr val="FF0000"/>
                </a:solidFill>
                <a:ea typeface="宋体" panose="02010600030101010101" pitchFamily="2" charset="-122"/>
              </a:rPr>
              <a:t>、</a:t>
            </a:r>
            <a:r>
              <a:rPr lang="zh-CN" sz="3600" b="0">
                <a:solidFill>
                  <a:srgbClr val="FF0000"/>
                </a:solidFill>
                <a:ea typeface="宋体" panose="02010600030101010101" pitchFamily="2" charset="-122"/>
              </a:rPr>
              <a:t>全知视角，叙述者&gt;人物(一般是第三人称叙事)</a:t>
            </a:r>
            <a:endParaRPr lang="zh-CN" sz="3600" b="0">
              <a:solidFill>
                <a:srgbClr val="FF0000"/>
              </a:solidFill>
              <a:ea typeface="宋体" panose="02010600030101010101" pitchFamily="2" charset="-122"/>
            </a:endParaRPr>
          </a:p>
          <a:p>
            <a:pPr indent="0"/>
            <a:r>
              <a:rPr lang="zh-CN" sz="3600" b="0">
                <a:ea typeface="宋体" panose="02010600030101010101" pitchFamily="2" charset="-122"/>
              </a:rPr>
              <a:t>①选材不受时空限制;</a:t>
            </a:r>
            <a:endParaRPr lang="zh-CN" sz="3600" b="0">
              <a:ea typeface="宋体" panose="02010600030101010101" pitchFamily="2" charset="-122"/>
            </a:endParaRPr>
          </a:p>
          <a:p>
            <a:pPr indent="0"/>
            <a:r>
              <a:rPr lang="zh-CN" sz="3600">
                <a:ea typeface="宋体" panose="02010600030101010101" pitchFamily="2" charset="-122"/>
                <a:sym typeface="+mn-ea"/>
              </a:rPr>
              <a:t>②</a:t>
            </a:r>
            <a:r>
              <a:rPr lang="zh-CN" sz="3600" b="0">
                <a:ea typeface="宋体" panose="02010600030101010101" pitchFamily="2" charset="-122"/>
              </a:rPr>
              <a:t>依时间顺序，结构简单呆板;</a:t>
            </a:r>
            <a:endParaRPr lang="zh-CN" sz="3600" b="0">
              <a:ea typeface="宋体" panose="02010600030101010101" pitchFamily="2" charset="-122"/>
            </a:endParaRPr>
          </a:p>
          <a:p>
            <a:pPr indent="0"/>
            <a:r>
              <a:rPr lang="zh-CN" sz="3600">
                <a:ea typeface="宋体" panose="02010600030101010101" pitchFamily="2" charset="-122"/>
                <a:sym typeface="+mn-ea"/>
              </a:rPr>
              <a:t>③</a:t>
            </a:r>
            <a:r>
              <a:rPr lang="zh-CN" sz="3600" b="0">
                <a:ea typeface="宋体" panose="02010600030101010101" pitchFamily="2" charset="-122"/>
              </a:rPr>
              <a:t>读者接受，抑制想象，真实可信度削弱;</a:t>
            </a:r>
            <a:endParaRPr lang="zh-CN" sz="3600" b="0">
              <a:ea typeface="宋体" panose="02010600030101010101" pitchFamily="2" charset="-122"/>
            </a:endParaRPr>
          </a:p>
          <a:p>
            <a:pPr indent="0"/>
            <a:r>
              <a:rPr lang="zh-CN" sz="3600">
                <a:ea typeface="宋体" panose="02010600030101010101" pitchFamily="2" charset="-122"/>
                <a:sym typeface="+mn-ea"/>
              </a:rPr>
              <a:t>④</a:t>
            </a:r>
            <a:r>
              <a:rPr lang="zh-CN" sz="3600" b="0">
                <a:ea typeface="宋体" panose="02010600030101010101" pitchFamily="2" charset="-122"/>
              </a:rPr>
              <a:t>叙述人全知全觉如上帝，知道所有人物一切隐秘。</a:t>
            </a:r>
            <a:endParaRPr lang="zh-CN" sz="3600" b="0">
              <a:ea typeface="宋体" panose="02010600030101010101" pitchFamily="2" charset="-122"/>
            </a:endParaRPr>
          </a:p>
          <a:p>
            <a:pPr indent="0"/>
            <a:r>
              <a:rPr lang="en-US" altLang="zh-CN" sz="3600" b="0">
                <a:solidFill>
                  <a:srgbClr val="FF0000"/>
                </a:solidFill>
                <a:ea typeface="宋体" panose="02010600030101010101" pitchFamily="2" charset="-122"/>
              </a:rPr>
              <a:t>2</a:t>
            </a:r>
            <a:r>
              <a:rPr lang="zh-CN" altLang="en-US" sz="3600" b="0">
                <a:solidFill>
                  <a:srgbClr val="FF0000"/>
                </a:solidFill>
                <a:ea typeface="宋体" panose="02010600030101010101" pitchFamily="2" charset="-122"/>
              </a:rPr>
              <a:t>、</a:t>
            </a:r>
            <a:r>
              <a:rPr lang="zh-CN" sz="3600" b="0">
                <a:solidFill>
                  <a:srgbClr val="FF0000"/>
                </a:solidFill>
                <a:ea typeface="宋体" panose="02010600030101010101" pitchFamily="2" charset="-122"/>
              </a:rPr>
              <a:t>有限视角，内视角，叙述者人物视角(一般是第一人称叙事)</a:t>
            </a:r>
            <a:endParaRPr lang="zh-CN" sz="3600" b="0">
              <a:solidFill>
                <a:srgbClr val="FF0000"/>
              </a:solidFill>
              <a:ea typeface="宋体" panose="02010600030101010101" pitchFamily="2" charset="-122"/>
            </a:endParaRPr>
          </a:p>
          <a:p>
            <a:pPr indent="0"/>
            <a:r>
              <a:rPr lang="zh-CN" sz="3600" b="0">
                <a:ea typeface="宋体" panose="02010600030101010101" pitchFamily="2" charset="-122"/>
              </a:rPr>
              <a:t>①揭示主人公内心深处的感受;②加强表现人物、主题的力度，推动情节的发展、便于抒情;</a:t>
            </a:r>
            <a:endParaRPr lang="zh-CN" sz="3600" b="0">
              <a:ea typeface="宋体" panose="02010600030101010101" pitchFamily="2" charset="-122"/>
            </a:endParaRPr>
          </a:p>
          <a:p>
            <a:pPr indent="0"/>
            <a:r>
              <a:rPr lang="zh-CN" sz="3600" b="0">
                <a:ea typeface="宋体" panose="02010600030101010101" pitchFamily="2" charset="-122"/>
              </a:rPr>
              <a:t>③真实、可信。如《祝福》《玻璃》</a:t>
            </a:r>
            <a:endParaRPr lang="zh-CN" altLang="en-US" sz="3600" b="0">
              <a:ea typeface="宋体" panose="02010600030101010101" pitchFamily="2" charset="-122"/>
            </a:endParaRPr>
          </a:p>
        </p:txBody>
      </p:sp>
      <p:sp>
        <p:nvSpPr>
          <p:cNvPr id="3" name="文本框 2"/>
          <p:cNvSpPr txBox="1"/>
          <p:nvPr/>
        </p:nvSpPr>
        <p:spPr>
          <a:xfrm>
            <a:off x="112395" y="1545590"/>
            <a:ext cx="817880" cy="3301365"/>
          </a:xfrm>
          <a:prstGeom prst="rect">
            <a:avLst/>
          </a:prstGeom>
          <a:solidFill>
            <a:schemeClr val="accent6">
              <a:lumMod val="40000"/>
              <a:lumOff val="60000"/>
            </a:schemeClr>
          </a:solidFill>
        </p:spPr>
        <p:txBody>
          <a:bodyPr wrap="square" rtlCol="0" anchor="t">
            <a:noAutofit/>
          </a:bodyPr>
          <a:p>
            <a:pPr indent="0" algn="ctr" fontAlgn="auto"/>
            <a:r>
              <a:rPr lang="zh-CN" sz="5400" b="1">
                <a:solidFill>
                  <a:srgbClr val="FF0000"/>
                </a:solidFill>
                <a:highlight>
                  <a:srgbClr val="00FFFF"/>
                </a:highlight>
                <a:ea typeface="宋体" panose="02010600030101010101" pitchFamily="2" charset="-122"/>
                <a:sym typeface="+mn-ea"/>
              </a:rPr>
              <a:t>叙述视角</a:t>
            </a:r>
            <a:endParaRPr lang="zh-CN" sz="5400">
              <a:highlight>
                <a:srgbClr val="00FFFF"/>
              </a:highlight>
              <a:ea typeface="宋体" panose="02010600030101010101" pitchFamily="2" charset="-122"/>
              <a:sym typeface="+mn-ea"/>
            </a:endParaRPr>
          </a:p>
          <a:p>
            <a:pPr algn="ctr"/>
            <a:endParaRPr lang="zh-CN" altLang="en-US" sz="5400">
              <a:highlight>
                <a:srgbClr val="00FFFF"/>
              </a:highlight>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4"/>
          <p:cNvSpPr txBox="1">
            <a:spLocks noChangeArrowheads="1"/>
          </p:cNvSpPr>
          <p:nvPr/>
        </p:nvSpPr>
        <p:spPr bwMode="auto">
          <a:xfrm>
            <a:off x="684530" y="321310"/>
            <a:ext cx="10943590" cy="5565140"/>
          </a:xfrm>
          <a:prstGeom prst="rect">
            <a:avLst/>
          </a:prstGeom>
          <a:noFill/>
          <a:ln w="9525">
            <a:noFill/>
            <a:miter lim="800000"/>
          </a:ln>
        </p:spPr>
        <p:txBody>
          <a:bodyPr wrap="square">
            <a:noAutofit/>
          </a:bodyPr>
          <a:lstStyle/>
          <a:p>
            <a:pPr marL="457200" indent="-457200">
              <a:lnSpc>
                <a:spcPct val="115000"/>
              </a:lnSpc>
            </a:pPr>
            <a:r>
              <a:rPr lang="zh-CN" altLang="en-US" sz="2800" b="1">
                <a:solidFill>
                  <a:srgbClr val="CC0000"/>
                </a:solidFill>
                <a:latin typeface="宋体" panose="02010600030101010101" pitchFamily="2" charset="-122"/>
              </a:rPr>
              <a:t>特殊视角</a:t>
            </a:r>
            <a:r>
              <a:rPr lang="zh-CN" altLang="en-US" sz="2800" b="1">
                <a:solidFill>
                  <a:schemeClr val="tx1"/>
                </a:solidFill>
                <a:latin typeface="宋体" panose="02010600030101010101" pitchFamily="2" charset="-122"/>
              </a:rPr>
              <a:t>（下面的所谓的特殊视角也包含在前三大类中，只是常会被命题人单独抽离出来考查考生的文学鉴赏能力）</a:t>
            </a:r>
            <a:endParaRPr lang="zh-CN" altLang="en-US" sz="2800" b="1">
              <a:solidFill>
                <a:schemeClr val="tx1"/>
              </a:solidFill>
              <a:latin typeface="宋体" panose="02010600030101010101" pitchFamily="2" charset="-122"/>
            </a:endParaRPr>
          </a:p>
          <a:p>
            <a:pPr marL="457200" indent="-457200">
              <a:lnSpc>
                <a:spcPct val="115000"/>
              </a:lnSpc>
            </a:pPr>
            <a:r>
              <a:rPr lang="en-US" altLang="zh-CN" sz="2800" b="1">
                <a:solidFill>
                  <a:schemeClr val="tx1"/>
                </a:solidFill>
                <a:latin typeface="宋体" panose="02010600030101010101" pitchFamily="2" charset="-122"/>
              </a:rPr>
              <a:t>1.</a:t>
            </a:r>
            <a:r>
              <a:rPr lang="zh-CN" altLang="en-US" sz="2800" b="1">
                <a:solidFill>
                  <a:schemeClr val="tx1"/>
                </a:solidFill>
                <a:latin typeface="宋体" panose="02010600030101010101" pitchFamily="2" charset="-122"/>
              </a:rPr>
              <a:t>儿童视角：</a:t>
            </a:r>
            <a:r>
              <a:rPr lang="zh-CN" altLang="en-US" sz="2800">
                <a:solidFill>
                  <a:schemeClr val="tx1"/>
                </a:solidFill>
                <a:latin typeface="宋体" panose="02010600030101010101" pitchFamily="2" charset="-122"/>
              </a:rPr>
              <a:t>有些小说借助于儿童的眼光或口吻来讲述故事，故事的呈现过程具有鲜明的儿童思维的特征。</a:t>
            </a:r>
            <a:endParaRPr lang="zh-CN" altLang="en-US" sz="2800">
              <a:solidFill>
                <a:schemeClr val="tx1"/>
              </a:solidFill>
              <a:latin typeface="宋体" panose="02010600030101010101" pitchFamily="2" charset="-122"/>
            </a:endParaRPr>
          </a:p>
          <a:p>
            <a:pPr marL="457200" indent="-457200">
              <a:lnSpc>
                <a:spcPct val="115000"/>
              </a:lnSpc>
            </a:pPr>
            <a:r>
              <a:rPr lang="zh-CN" altLang="en-US" sz="2800">
                <a:solidFill>
                  <a:schemeClr val="tx1"/>
                </a:solidFill>
                <a:latin typeface="宋体" panose="02010600030101010101" pitchFamily="2" charset="-122"/>
              </a:rPr>
              <a:t>作用：</a:t>
            </a:r>
            <a:endParaRPr lang="zh-CN" altLang="en-US" sz="2800">
              <a:solidFill>
                <a:schemeClr val="tx1"/>
              </a:solidFill>
              <a:latin typeface="宋体" panose="02010600030101010101" pitchFamily="2" charset="-122"/>
            </a:endParaRPr>
          </a:p>
          <a:p>
            <a:pPr marL="457200" indent="-457200">
              <a:lnSpc>
                <a:spcPct val="115000"/>
              </a:lnSpc>
            </a:pPr>
            <a:r>
              <a:rPr lang="zh-CN" altLang="en-US" sz="2800">
                <a:solidFill>
                  <a:schemeClr val="tx1"/>
                </a:solidFill>
                <a:latin typeface="宋体" panose="02010600030101010101" pitchFamily="2" charset="-122"/>
              </a:rPr>
              <a:t>（</a:t>
            </a:r>
            <a:r>
              <a:rPr lang="en-US" altLang="zh-CN" sz="2800">
                <a:solidFill>
                  <a:schemeClr val="tx1"/>
                </a:solidFill>
                <a:latin typeface="宋体" panose="02010600030101010101" pitchFamily="2" charset="-122"/>
              </a:rPr>
              <a:t>1</a:t>
            </a:r>
            <a:r>
              <a:rPr lang="zh-CN" altLang="en-US" sz="2800">
                <a:solidFill>
                  <a:schemeClr val="tx1"/>
                </a:solidFill>
                <a:latin typeface="宋体" panose="02010600030101010101" pitchFamily="2" charset="-122"/>
              </a:rPr>
              <a:t>）儿童</a:t>
            </a:r>
            <a:r>
              <a:rPr lang="zh-CN" altLang="en-US" sz="2800" b="1" u="sng">
                <a:solidFill>
                  <a:schemeClr val="tx1"/>
                </a:solidFill>
                <a:latin typeface="宋体" panose="02010600030101010101" pitchFamily="2" charset="-122"/>
              </a:rPr>
              <a:t>纯洁的心灵和简单的阅历</a:t>
            </a:r>
            <a:r>
              <a:rPr lang="zh-CN" altLang="en-US" sz="2800">
                <a:solidFill>
                  <a:schemeClr val="tx1"/>
                </a:solidFill>
                <a:latin typeface="宋体" panose="02010600030101010101" pitchFamily="2" charset="-122"/>
              </a:rPr>
              <a:t>使得叙事内容更加</a:t>
            </a:r>
            <a:r>
              <a:rPr lang="zh-CN" altLang="en-US" sz="2800" b="1" u="sng">
                <a:solidFill>
                  <a:schemeClr val="tx1"/>
                </a:solidFill>
                <a:latin typeface="宋体" panose="02010600030101010101" pitchFamily="2" charset="-122"/>
              </a:rPr>
              <a:t>客观真实；</a:t>
            </a:r>
            <a:endParaRPr lang="zh-CN" altLang="en-US" sz="2800">
              <a:solidFill>
                <a:schemeClr val="tx1"/>
              </a:solidFill>
              <a:latin typeface="宋体" panose="02010600030101010101" pitchFamily="2" charset="-122"/>
            </a:endParaRPr>
          </a:p>
          <a:p>
            <a:pPr marL="457200" indent="-457200">
              <a:lnSpc>
                <a:spcPct val="115000"/>
              </a:lnSpc>
            </a:pPr>
            <a:r>
              <a:rPr lang="zh-CN" altLang="en-US" sz="2800">
                <a:solidFill>
                  <a:schemeClr val="tx1"/>
                </a:solidFill>
                <a:latin typeface="宋体" panose="02010600030101010101" pitchFamily="2" charset="-122"/>
              </a:rPr>
              <a:t>（</a:t>
            </a:r>
            <a:r>
              <a:rPr lang="en-US" altLang="zh-CN" sz="2800">
                <a:solidFill>
                  <a:schemeClr val="tx1"/>
                </a:solidFill>
                <a:latin typeface="宋体" panose="02010600030101010101" pitchFamily="2" charset="-122"/>
              </a:rPr>
              <a:t>2</a:t>
            </a:r>
            <a:r>
              <a:rPr lang="zh-CN" altLang="en-US" sz="2800">
                <a:solidFill>
                  <a:schemeClr val="tx1"/>
                </a:solidFill>
                <a:latin typeface="宋体" panose="02010600030101010101" pitchFamily="2" charset="-122"/>
              </a:rPr>
              <a:t>）儿童</a:t>
            </a:r>
            <a:r>
              <a:rPr lang="zh-CN" altLang="en-US" sz="2800" b="1" u="sng">
                <a:solidFill>
                  <a:schemeClr val="tx1"/>
                </a:solidFill>
                <a:latin typeface="宋体" panose="02010600030101010101" pitchFamily="2" charset="-122"/>
              </a:rPr>
              <a:t>贫乏的词汇和特有的语句</a:t>
            </a:r>
            <a:r>
              <a:rPr lang="zh-CN" altLang="en-US" sz="2800">
                <a:solidFill>
                  <a:schemeClr val="tx1"/>
                </a:solidFill>
                <a:latin typeface="宋体" panose="02010600030101010101" pitchFamily="2" charset="-122"/>
              </a:rPr>
              <a:t>使得叙事语言更加</a:t>
            </a:r>
            <a:r>
              <a:rPr lang="zh-CN" altLang="en-US" sz="2800" b="1" u="sng">
                <a:solidFill>
                  <a:schemeClr val="tx1"/>
                </a:solidFill>
                <a:latin typeface="宋体" panose="02010600030101010101" pitchFamily="2" charset="-122"/>
              </a:rPr>
              <a:t>平易亲切；</a:t>
            </a:r>
            <a:endParaRPr lang="zh-CN" altLang="en-US" sz="2800">
              <a:solidFill>
                <a:schemeClr val="tx1"/>
              </a:solidFill>
              <a:latin typeface="宋体" panose="02010600030101010101" pitchFamily="2" charset="-122"/>
            </a:endParaRPr>
          </a:p>
          <a:p>
            <a:pPr marL="457200" indent="-457200">
              <a:lnSpc>
                <a:spcPct val="115000"/>
              </a:lnSpc>
            </a:pPr>
            <a:r>
              <a:rPr lang="zh-CN" altLang="en-US" sz="2800">
                <a:solidFill>
                  <a:schemeClr val="tx1"/>
                </a:solidFill>
                <a:latin typeface="宋体" panose="02010600030101010101" pitchFamily="2" charset="-122"/>
              </a:rPr>
              <a:t>（</a:t>
            </a:r>
            <a:r>
              <a:rPr lang="en-US" altLang="zh-CN" sz="2800">
                <a:solidFill>
                  <a:schemeClr val="tx1"/>
                </a:solidFill>
                <a:latin typeface="宋体" panose="02010600030101010101" pitchFamily="2" charset="-122"/>
              </a:rPr>
              <a:t>3</a:t>
            </a:r>
            <a:r>
              <a:rPr lang="zh-CN" altLang="en-US" sz="2800">
                <a:solidFill>
                  <a:schemeClr val="tx1"/>
                </a:solidFill>
                <a:latin typeface="宋体" panose="02010600030101010101" pitchFamily="2" charset="-122"/>
              </a:rPr>
              <a:t>）儿童</a:t>
            </a:r>
            <a:r>
              <a:rPr lang="zh-CN" altLang="en-US" sz="2800" b="1" u="sng">
                <a:solidFill>
                  <a:schemeClr val="tx1"/>
                </a:solidFill>
                <a:latin typeface="宋体" panose="02010600030101010101" pitchFamily="2" charset="-122"/>
              </a:rPr>
              <a:t>丰富的想象和无知的状态</a:t>
            </a:r>
            <a:r>
              <a:rPr lang="zh-CN" altLang="en-US" sz="2800">
                <a:solidFill>
                  <a:schemeClr val="tx1"/>
                </a:solidFill>
                <a:latin typeface="宋体" panose="02010600030101010101" pitchFamily="2" charset="-122"/>
              </a:rPr>
              <a:t>使得叙事效果更加</a:t>
            </a:r>
            <a:r>
              <a:rPr lang="zh-CN" altLang="en-US" sz="2800" b="1" u="sng">
                <a:solidFill>
                  <a:schemeClr val="tx1"/>
                </a:solidFill>
                <a:latin typeface="宋体" panose="02010600030101010101" pitchFamily="2" charset="-122"/>
              </a:rPr>
              <a:t>“陌生化”</a:t>
            </a:r>
            <a:r>
              <a:rPr lang="zh-CN" altLang="en-US" sz="2800">
                <a:solidFill>
                  <a:schemeClr val="tx1"/>
                </a:solidFill>
                <a:latin typeface="宋体" panose="02010600030101010101" pitchFamily="2" charset="-122"/>
              </a:rPr>
              <a:t>；</a:t>
            </a:r>
            <a:endParaRPr lang="zh-CN" altLang="en-US" sz="2800">
              <a:solidFill>
                <a:schemeClr val="tx1"/>
              </a:solidFill>
              <a:latin typeface="宋体" panose="02010600030101010101" pitchFamily="2" charset="-122"/>
            </a:endParaRPr>
          </a:p>
          <a:p>
            <a:pPr marL="457200" indent="-457200">
              <a:lnSpc>
                <a:spcPct val="115000"/>
              </a:lnSpc>
            </a:pPr>
            <a:r>
              <a:rPr lang="zh-CN" altLang="en-US" sz="2800">
                <a:solidFill>
                  <a:schemeClr val="tx1"/>
                </a:solidFill>
                <a:latin typeface="宋体" panose="02010600030101010101" pitchFamily="2" charset="-122"/>
              </a:rPr>
              <a:t>（</a:t>
            </a:r>
            <a:r>
              <a:rPr lang="en-US" altLang="zh-CN" sz="2800">
                <a:solidFill>
                  <a:schemeClr val="tx1"/>
                </a:solidFill>
                <a:latin typeface="宋体" panose="02010600030101010101" pitchFamily="2" charset="-122"/>
              </a:rPr>
              <a:t>4</a:t>
            </a:r>
            <a:r>
              <a:rPr lang="zh-CN" altLang="en-US" sz="2800">
                <a:solidFill>
                  <a:schemeClr val="tx1"/>
                </a:solidFill>
                <a:latin typeface="宋体" panose="02010600030101010101" pitchFamily="2" charset="-122"/>
              </a:rPr>
              <a:t>）儿童的</a:t>
            </a:r>
            <a:r>
              <a:rPr lang="zh-CN" altLang="en-US" sz="2800" b="1" u="sng">
                <a:solidFill>
                  <a:schemeClr val="tx1"/>
                </a:solidFill>
                <a:latin typeface="宋体" panose="02010600030101010101" pitchFamily="2" charset="-122"/>
              </a:rPr>
              <a:t>好奇心推动情节的发展</a:t>
            </a:r>
            <a:r>
              <a:rPr lang="zh-CN" altLang="en-US" sz="2800">
                <a:solidFill>
                  <a:schemeClr val="tx1"/>
                </a:solidFill>
                <a:latin typeface="宋体" panose="02010600030101010101" pitchFamily="2" charset="-122"/>
              </a:rPr>
              <a:t>；</a:t>
            </a:r>
            <a:endParaRPr lang="zh-CN" altLang="en-US" sz="2800">
              <a:solidFill>
                <a:schemeClr val="tx1"/>
              </a:solidFill>
              <a:latin typeface="宋体" panose="02010600030101010101" pitchFamily="2" charset="-122"/>
            </a:endParaRPr>
          </a:p>
          <a:p>
            <a:pPr marL="457200" indent="-457200">
              <a:lnSpc>
                <a:spcPct val="115000"/>
              </a:lnSpc>
            </a:pPr>
            <a:r>
              <a:rPr lang="zh-CN" altLang="en-US" sz="2800">
                <a:solidFill>
                  <a:schemeClr val="tx1"/>
                </a:solidFill>
                <a:latin typeface="宋体" panose="02010600030101010101" pitchFamily="2" charset="-122"/>
              </a:rPr>
              <a:t>（</a:t>
            </a:r>
            <a:r>
              <a:rPr lang="en-US" altLang="zh-CN" sz="2800">
                <a:solidFill>
                  <a:schemeClr val="tx1"/>
                </a:solidFill>
                <a:latin typeface="宋体" panose="02010600030101010101" pitchFamily="2" charset="-122"/>
              </a:rPr>
              <a:t>5</a:t>
            </a:r>
            <a:r>
              <a:rPr lang="zh-CN" altLang="en-US" sz="2800">
                <a:solidFill>
                  <a:schemeClr val="tx1"/>
                </a:solidFill>
                <a:latin typeface="宋体" panose="02010600030101010101" pitchFamily="2" charset="-122"/>
              </a:rPr>
              <a:t>）儿童视听下来塑造人物形象，使人物形象更加立体、饱满；</a:t>
            </a:r>
            <a:endParaRPr lang="zh-CN" altLang="en-US" sz="2800">
              <a:solidFill>
                <a:schemeClr val="tx1"/>
              </a:solidFill>
              <a:latin typeface="宋体" panose="02010600030101010101" pitchFamily="2" charset="-122"/>
            </a:endParaRPr>
          </a:p>
          <a:p>
            <a:pPr marL="457200" indent="-457200">
              <a:lnSpc>
                <a:spcPct val="115000"/>
              </a:lnSpc>
            </a:pPr>
            <a:r>
              <a:rPr lang="zh-CN" altLang="en-US" sz="2800">
                <a:solidFill>
                  <a:schemeClr val="tx1"/>
                </a:solidFill>
                <a:latin typeface="宋体" panose="02010600030101010101" pitchFamily="2" charset="-122"/>
              </a:rPr>
              <a:t>（</a:t>
            </a:r>
            <a:r>
              <a:rPr lang="en-US" altLang="zh-CN" sz="2800">
                <a:solidFill>
                  <a:schemeClr val="tx1"/>
                </a:solidFill>
                <a:latin typeface="宋体" panose="02010600030101010101" pitchFamily="2" charset="-122"/>
              </a:rPr>
              <a:t>6</a:t>
            </a:r>
            <a:r>
              <a:rPr lang="zh-CN" altLang="en-US" sz="2800">
                <a:solidFill>
                  <a:schemeClr val="tx1"/>
                </a:solidFill>
                <a:latin typeface="宋体" panose="02010600030101010101" pitchFamily="2" charset="-122"/>
              </a:rPr>
              <a:t>）用儿童</a:t>
            </a:r>
            <a:r>
              <a:rPr lang="zh-CN" altLang="en-US" sz="2800" b="1" u="sng">
                <a:solidFill>
                  <a:schemeClr val="tx1"/>
                </a:solidFill>
                <a:latin typeface="宋体" panose="02010600030101010101" pitchFamily="2" charset="-122"/>
              </a:rPr>
              <a:t>天真善良的天性对比成人世界的丑恶</a:t>
            </a:r>
            <a:r>
              <a:rPr lang="zh-CN" altLang="en-US" sz="2800">
                <a:solidFill>
                  <a:schemeClr val="tx1"/>
                </a:solidFill>
                <a:latin typeface="宋体" panose="02010600030101010101" pitchFamily="2" charset="-122"/>
              </a:rPr>
              <a:t>，审视人性，</a:t>
            </a:r>
            <a:r>
              <a:rPr lang="zh-CN" altLang="en-US" sz="2800" b="1" u="sng">
                <a:solidFill>
                  <a:schemeClr val="tx1"/>
                </a:solidFill>
                <a:latin typeface="宋体" panose="02010600030101010101" pitchFamily="2" charset="-122"/>
              </a:rPr>
              <a:t>凸显主题</a:t>
            </a:r>
            <a:r>
              <a:rPr lang="zh-CN" altLang="en-US" sz="2800">
                <a:solidFill>
                  <a:schemeClr val="tx1"/>
                </a:solidFill>
                <a:latin typeface="宋体" panose="02010600030101010101" pitchFamily="2" charset="-122"/>
              </a:rPr>
              <a:t>，直扣人心。</a:t>
            </a:r>
            <a:endParaRPr lang="zh-CN" altLang="en-US" sz="2800" b="1">
              <a:solidFill>
                <a:schemeClr val="tx1"/>
              </a:solidFill>
              <a:latin typeface="宋体" panose="02010600030101010101" pitchFamily="2" charset="-122"/>
            </a:endParaRPr>
          </a:p>
        </p:txBody>
      </p:sp>
    </p:spTree>
  </p:cSld>
  <p:clrMapOvr>
    <a:masterClrMapping/>
  </p:clrMapOvr>
  <p:transition spd="slow">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4"/>
          <p:cNvSpPr txBox="1">
            <a:spLocks noChangeArrowheads="1"/>
          </p:cNvSpPr>
          <p:nvPr/>
        </p:nvSpPr>
        <p:spPr bwMode="auto">
          <a:xfrm>
            <a:off x="605790" y="757555"/>
            <a:ext cx="10694035" cy="5536565"/>
          </a:xfrm>
          <a:prstGeom prst="rect">
            <a:avLst/>
          </a:prstGeom>
          <a:noFill/>
          <a:ln w="9525">
            <a:noFill/>
            <a:miter lim="800000"/>
          </a:ln>
        </p:spPr>
        <p:txBody>
          <a:bodyPr wrap="square">
            <a:spAutoFit/>
          </a:bodyPr>
          <a:lstStyle/>
          <a:p>
            <a:pPr>
              <a:lnSpc>
                <a:spcPct val="115000"/>
              </a:lnSpc>
            </a:pPr>
            <a:r>
              <a:rPr lang="en-US" altLang="zh-CN" sz="2800" b="1">
                <a:solidFill>
                  <a:schemeClr val="tx1"/>
                </a:solidFill>
              </a:rPr>
              <a:t>2.</a:t>
            </a:r>
            <a:r>
              <a:rPr lang="zh-CN" altLang="en-US" sz="2800" b="1">
                <a:solidFill>
                  <a:srgbClr val="CC0000"/>
                </a:solidFill>
              </a:rPr>
              <a:t>女性视角</a:t>
            </a:r>
            <a:r>
              <a:rPr lang="zh-CN" altLang="en-US" sz="2800" b="1">
                <a:solidFill>
                  <a:schemeClr val="tx1"/>
                </a:solidFill>
              </a:rPr>
              <a:t>：</a:t>
            </a:r>
            <a:r>
              <a:rPr lang="zh-CN" altLang="en-US" sz="2800">
                <a:solidFill>
                  <a:schemeClr val="tx1"/>
                </a:solidFill>
              </a:rPr>
              <a:t>是指以女性的心理角度看问题的方式，与本文时间相差不远的杨沫的</a:t>
            </a:r>
            <a:r>
              <a:rPr lang="en-US" altLang="zh-CN" sz="2800">
                <a:solidFill>
                  <a:schemeClr val="tx1"/>
                </a:solidFill>
              </a:rPr>
              <a:t>《</a:t>
            </a:r>
            <a:r>
              <a:rPr lang="zh-CN" altLang="en-US" sz="2800">
                <a:solidFill>
                  <a:schemeClr val="tx1"/>
                </a:solidFill>
              </a:rPr>
              <a:t>青春之歌</a:t>
            </a:r>
            <a:r>
              <a:rPr lang="en-US" altLang="zh-CN" sz="2800">
                <a:solidFill>
                  <a:schemeClr val="tx1"/>
                </a:solidFill>
              </a:rPr>
              <a:t>》</a:t>
            </a:r>
            <a:r>
              <a:rPr lang="zh-CN" altLang="en-US" sz="2800">
                <a:solidFill>
                  <a:schemeClr val="tx1"/>
                </a:solidFill>
              </a:rPr>
              <a:t>也是这样，从女性的角度出发来讲述林道静的成长历程。它关注女性角色心理历程的转换过程，以人道的情怀关注人自身的生命价值，并用女性化的笔触展现出来。</a:t>
            </a:r>
            <a:endParaRPr lang="zh-CN" altLang="en-US" sz="2800">
              <a:solidFill>
                <a:schemeClr val="tx1"/>
              </a:solidFill>
            </a:endParaRPr>
          </a:p>
          <a:p>
            <a:pPr>
              <a:lnSpc>
                <a:spcPct val="115000"/>
              </a:lnSpc>
            </a:pPr>
            <a:r>
              <a:rPr lang="zh-CN" altLang="en-US" sz="2800">
                <a:solidFill>
                  <a:schemeClr val="tx1"/>
                </a:solidFill>
              </a:rPr>
              <a:t>   作用：</a:t>
            </a:r>
            <a:endParaRPr lang="zh-CN" altLang="en-US" sz="2800">
              <a:solidFill>
                <a:schemeClr val="tx1"/>
              </a:solidFill>
            </a:endParaRPr>
          </a:p>
          <a:p>
            <a:pPr>
              <a:lnSpc>
                <a:spcPct val="115000"/>
              </a:lnSpc>
            </a:pPr>
            <a:r>
              <a:rPr lang="zh-CN" altLang="en-US" sz="2800">
                <a:solidFill>
                  <a:schemeClr val="tx1"/>
                </a:solidFill>
              </a:rPr>
              <a:t>（</a:t>
            </a:r>
            <a:r>
              <a:rPr lang="en-US" altLang="zh-CN" sz="2800">
                <a:solidFill>
                  <a:schemeClr val="tx1"/>
                </a:solidFill>
              </a:rPr>
              <a:t>1</a:t>
            </a:r>
            <a:r>
              <a:rPr lang="zh-CN" altLang="en-US" sz="2800">
                <a:solidFill>
                  <a:schemeClr val="tx1"/>
                </a:solidFill>
              </a:rPr>
              <a:t>）以女性敏锐的观察力，</a:t>
            </a:r>
            <a:r>
              <a:rPr lang="zh-CN" altLang="en-US" sz="2800" b="1" u="sng">
                <a:solidFill>
                  <a:schemeClr val="tx1"/>
                </a:solidFill>
              </a:rPr>
              <a:t>情感更加细腻</a:t>
            </a:r>
            <a:r>
              <a:rPr lang="zh-CN" altLang="en-US" sz="2800">
                <a:solidFill>
                  <a:schemeClr val="tx1"/>
                </a:solidFill>
              </a:rPr>
              <a:t>，引人入胜。</a:t>
            </a:r>
            <a:endParaRPr lang="zh-CN" altLang="en-US" sz="2800">
              <a:solidFill>
                <a:schemeClr val="tx1"/>
              </a:solidFill>
            </a:endParaRPr>
          </a:p>
          <a:p>
            <a:pPr>
              <a:lnSpc>
                <a:spcPct val="115000"/>
              </a:lnSpc>
            </a:pPr>
            <a:r>
              <a:rPr lang="zh-CN" altLang="en-US" sz="2800">
                <a:solidFill>
                  <a:schemeClr val="tx1"/>
                </a:solidFill>
              </a:rPr>
              <a:t>（</a:t>
            </a:r>
            <a:r>
              <a:rPr lang="en-US" altLang="zh-CN" sz="2800">
                <a:solidFill>
                  <a:schemeClr val="tx1"/>
                </a:solidFill>
              </a:rPr>
              <a:t>2</a:t>
            </a:r>
            <a:r>
              <a:rPr lang="zh-CN" altLang="en-US" sz="2800">
                <a:solidFill>
                  <a:schemeClr val="tx1"/>
                </a:solidFill>
              </a:rPr>
              <a:t>）以其</a:t>
            </a:r>
            <a:r>
              <a:rPr lang="zh-CN" altLang="en-US" sz="2800" b="1" u="sng">
                <a:solidFill>
                  <a:schemeClr val="tx1"/>
                </a:solidFill>
              </a:rPr>
              <a:t>母性情感</a:t>
            </a:r>
            <a:r>
              <a:rPr lang="zh-CN" altLang="en-US" sz="2800">
                <a:solidFill>
                  <a:schemeClr val="tx1"/>
                </a:solidFill>
              </a:rPr>
              <a:t>笔触，表达</a:t>
            </a:r>
            <a:r>
              <a:rPr lang="zh-CN" altLang="en-US" sz="2800" b="1" u="sng">
                <a:solidFill>
                  <a:schemeClr val="tx1"/>
                </a:solidFill>
              </a:rPr>
              <a:t>对弱者的同情，怜悯的情怀</a:t>
            </a:r>
            <a:r>
              <a:rPr lang="zh-CN" altLang="en-US" sz="2800">
                <a:solidFill>
                  <a:schemeClr val="tx1"/>
                </a:solidFill>
              </a:rPr>
              <a:t>。或以女性口吻表达对强权的反抗，对自由的渴望。</a:t>
            </a:r>
            <a:endParaRPr lang="zh-CN" altLang="en-US" sz="2800">
              <a:solidFill>
                <a:schemeClr val="tx1"/>
              </a:solidFill>
            </a:endParaRPr>
          </a:p>
          <a:p>
            <a:pPr>
              <a:lnSpc>
                <a:spcPct val="115000"/>
              </a:lnSpc>
            </a:pPr>
            <a:r>
              <a:rPr lang="zh-CN" altLang="en-US" sz="2800">
                <a:solidFill>
                  <a:schemeClr val="tx1"/>
                </a:solidFill>
              </a:rPr>
              <a:t>（</a:t>
            </a:r>
            <a:r>
              <a:rPr lang="en-US" altLang="zh-CN" sz="2800">
                <a:solidFill>
                  <a:schemeClr val="tx1"/>
                </a:solidFill>
              </a:rPr>
              <a:t>3</a:t>
            </a:r>
            <a:r>
              <a:rPr lang="zh-CN" altLang="en-US" sz="2800">
                <a:solidFill>
                  <a:schemeClr val="tx1"/>
                </a:solidFill>
              </a:rPr>
              <a:t>）塑造了</a:t>
            </a:r>
            <a:r>
              <a:rPr lang="en-US" altLang="zh-CN" sz="2800">
                <a:solidFill>
                  <a:schemeClr val="tx1"/>
                </a:solidFill>
              </a:rPr>
              <a:t>xxx</a:t>
            </a:r>
            <a:r>
              <a:rPr lang="zh-CN" altLang="en-US" sz="2800">
                <a:solidFill>
                  <a:schemeClr val="tx1"/>
                </a:solidFill>
              </a:rPr>
              <a:t>女性形象，以其</a:t>
            </a:r>
            <a:r>
              <a:rPr lang="en-US" altLang="zh-CN" sz="2800">
                <a:solidFill>
                  <a:schemeClr val="tx1"/>
                </a:solidFill>
              </a:rPr>
              <a:t>xxx</a:t>
            </a:r>
            <a:r>
              <a:rPr lang="zh-CN" altLang="en-US" sz="2800">
                <a:solidFill>
                  <a:schemeClr val="tx1"/>
                </a:solidFill>
              </a:rPr>
              <a:t>的心理，展示心路历程，推动情节的发展。</a:t>
            </a:r>
            <a:endParaRPr lang="zh-CN" altLang="en-US" sz="2800">
              <a:solidFill>
                <a:schemeClr val="tx1"/>
              </a:solidFill>
            </a:endParaRPr>
          </a:p>
          <a:p>
            <a:pPr>
              <a:lnSpc>
                <a:spcPct val="115000"/>
              </a:lnSpc>
            </a:pPr>
            <a:endParaRPr lang="zh-CN" altLang="en-US" sz="2800"/>
          </a:p>
        </p:txBody>
      </p:sp>
    </p:spTree>
  </p:cSld>
  <p:clrMapOvr>
    <a:masterClrMapping/>
  </p:clrMapOvr>
  <p:transition spd="slow">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4"/>
          <p:cNvSpPr txBox="1">
            <a:spLocks noChangeArrowheads="1"/>
          </p:cNvSpPr>
          <p:nvPr/>
        </p:nvSpPr>
        <p:spPr bwMode="auto">
          <a:xfrm>
            <a:off x="933450" y="941388"/>
            <a:ext cx="184150" cy="366712"/>
          </a:xfrm>
          <a:prstGeom prst="rect">
            <a:avLst/>
          </a:prstGeom>
          <a:noFill/>
          <a:ln w="9525">
            <a:noFill/>
            <a:miter lim="800000"/>
          </a:ln>
        </p:spPr>
        <p:txBody>
          <a:bodyPr wrap="none">
            <a:spAutoFit/>
          </a:bodyPr>
          <a:lstStyle/>
          <a:p>
            <a:endParaRPr lang="zh-CN" altLang="en-US"/>
          </a:p>
        </p:txBody>
      </p:sp>
      <p:sp>
        <p:nvSpPr>
          <p:cNvPr id="25" name="TextBox 28"/>
          <p:cNvSpPr txBox="1">
            <a:spLocks noChangeArrowheads="1"/>
          </p:cNvSpPr>
          <p:nvPr/>
        </p:nvSpPr>
        <p:spPr bwMode="auto">
          <a:xfrm>
            <a:off x="5170488" y="1039813"/>
            <a:ext cx="2222500" cy="701675"/>
          </a:xfrm>
          <a:prstGeom prst="rect">
            <a:avLst/>
          </a:prstGeom>
          <a:noFill/>
          <a:ln w="9525">
            <a:noFill/>
            <a:miter lim="800000"/>
          </a:ln>
        </p:spPr>
        <p:txBody>
          <a:bodyPr wrap="none">
            <a:spAutoFit/>
          </a:bodyPr>
          <a:lstStyle/>
          <a:p>
            <a:r>
              <a:rPr lang="zh-CN" altLang="en-US" sz="4000" b="1">
                <a:solidFill>
                  <a:srgbClr val="CC0000"/>
                </a:solidFill>
                <a:latin typeface="楷体" panose="02010609060101010101" charset="-122"/>
                <a:ea typeface="楷体" panose="02010609060101010101" charset="-122"/>
              </a:rPr>
              <a:t>叙事人称</a:t>
            </a:r>
            <a:endParaRPr lang="zh-CN" altLang="en-US" sz="4000" b="1">
              <a:solidFill>
                <a:srgbClr val="CC0000"/>
              </a:solidFill>
              <a:latin typeface="楷体" panose="02010609060101010101" charset="-122"/>
              <a:ea typeface="楷体" panose="02010609060101010101" charset="-122"/>
            </a:endParaRPr>
          </a:p>
        </p:txBody>
      </p:sp>
      <p:sp>
        <p:nvSpPr>
          <p:cNvPr id="34819" name="Text Box 6"/>
          <p:cNvSpPr txBox="1">
            <a:spLocks noChangeArrowheads="1"/>
          </p:cNvSpPr>
          <p:nvPr/>
        </p:nvSpPr>
        <p:spPr bwMode="auto">
          <a:xfrm>
            <a:off x="1600200" y="1978025"/>
            <a:ext cx="184150" cy="366713"/>
          </a:xfrm>
          <a:prstGeom prst="rect">
            <a:avLst/>
          </a:prstGeom>
          <a:noFill/>
          <a:ln w="9525">
            <a:noFill/>
            <a:miter lim="800000"/>
          </a:ln>
        </p:spPr>
        <p:txBody>
          <a:bodyPr wrap="none">
            <a:spAutoFit/>
          </a:bodyPr>
          <a:lstStyle/>
          <a:p>
            <a:endParaRPr lang="zh-CN" altLang="en-US"/>
          </a:p>
        </p:txBody>
      </p:sp>
      <p:sp>
        <p:nvSpPr>
          <p:cNvPr id="24" name="矩形 23"/>
          <p:cNvSpPr>
            <a:spLocks noChangeArrowheads="1"/>
          </p:cNvSpPr>
          <p:nvPr/>
        </p:nvSpPr>
        <p:spPr bwMode="auto">
          <a:xfrm>
            <a:off x="1117600" y="2152650"/>
            <a:ext cx="10348913" cy="3634740"/>
          </a:xfrm>
          <a:prstGeom prst="rect">
            <a:avLst/>
          </a:prstGeom>
          <a:noFill/>
          <a:ln w="9525">
            <a:noFill/>
            <a:miter lim="800000"/>
          </a:ln>
        </p:spPr>
        <p:txBody>
          <a:bodyPr>
            <a:spAutoFit/>
          </a:bodyPr>
          <a:lstStyle/>
          <a:p>
            <a:pPr>
              <a:lnSpc>
                <a:spcPct val="120000"/>
              </a:lnSpc>
            </a:pPr>
            <a:r>
              <a:rPr lang="zh-CN" altLang="en-US" sz="3200" b="1">
                <a:solidFill>
                  <a:schemeClr val="tx1"/>
                </a:solidFill>
                <a:latin typeface="等线" panose="02010600030101010101" charset="-122"/>
                <a:ea typeface="等线" panose="02010600030101010101" charset="-122"/>
              </a:rPr>
              <a:t>       叙述视角的特征通常是由叙述人称决定的。传统的叙事作品中主要是采用旁观者的口吻，即第三人称叙述。较晚近的叙事作品中第一人称的叙述多了起来。还有一类较为罕见的叙述视角是第二人称叙述。除了上述三种视角之外，另一类较重要的特殊情况是变换人称和视角的叙述。</a:t>
            </a:r>
            <a:endParaRPr lang="zh-CN" altLang="en-US" sz="3200" b="1">
              <a:solidFill>
                <a:schemeClr val="tx1"/>
              </a:solidFill>
              <a:latin typeface="等线" panose="02010600030101010101" charset="-122"/>
              <a:ea typeface="等线" panose="02010600030101010101"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000" fill="hold"/>
                                        <p:tgtEl>
                                          <p:spTgt spid="25"/>
                                        </p:tgtEl>
                                        <p:attrNameLst>
                                          <p:attrName>ppt_x</p:attrName>
                                        </p:attrNameLst>
                                      </p:cBhvr>
                                      <p:tavLst>
                                        <p:tav tm="0">
                                          <p:val>
                                            <p:strVal val="#ppt_x"/>
                                          </p:val>
                                        </p:tav>
                                        <p:tav tm="100000">
                                          <p:val>
                                            <p:strVal val="#ppt_x"/>
                                          </p:val>
                                        </p:tav>
                                      </p:tavLst>
                                    </p:anim>
                                    <p:anim calcmode="lin" valueType="num">
                                      <p:cBhvr additive="base">
                                        <p:cTn id="8" dur="2000" fill="hold"/>
                                        <p:tgtEl>
                                          <p:spTgt spid="25"/>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anim calcmode="lin" valueType="num">
                                      <p:cBhvr>
                                        <p:cTn id="12" dur="1000" fill="hold"/>
                                        <p:tgtEl>
                                          <p:spTgt spid="24"/>
                                        </p:tgtEl>
                                        <p:attrNameLst>
                                          <p:attrName>ppt_x</p:attrName>
                                        </p:attrNameLst>
                                      </p:cBhvr>
                                      <p:tavLst>
                                        <p:tav tm="0">
                                          <p:val>
                                            <p:strVal val="#ppt_x"/>
                                          </p:val>
                                        </p:tav>
                                        <p:tav tm="100000">
                                          <p:val>
                                            <p:strVal val="#ppt_x"/>
                                          </p:val>
                                        </p:tav>
                                      </p:tavLst>
                                    </p:anim>
                                    <p:anim calcmode="lin" valueType="num">
                                      <p:cBhvr>
                                        <p:cTn id="1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91100" y="2987040"/>
            <a:ext cx="5215255" cy="1014730"/>
          </a:xfrm>
          <a:prstGeom prst="rect">
            <a:avLst/>
          </a:prstGeom>
          <a:noFill/>
        </p:spPr>
        <p:txBody>
          <a:bodyPr wrap="square" rtlCol="0">
            <a:spAutoFit/>
          </a:bodyPr>
          <a:lstStyle/>
          <a:p>
            <a:r>
              <a:rPr lang="zh-CN" altLang="en-US" sz="6000" b="1" smtClean="0">
                <a:solidFill>
                  <a:srgbClr val="655D5C"/>
                </a:solidFill>
                <a:latin typeface="华文楷体" panose="02010600040101010101" charset="-122"/>
                <a:ea typeface="华文楷体" panose="02010600040101010101" charset="-122"/>
                <a:cs typeface="华文行楷" panose="02010800040101010101" charset="-122"/>
                <a:sym typeface="+mn-ea"/>
              </a:rPr>
              <a:t>文言文阅读</a:t>
            </a:r>
            <a:endParaRPr lang="zh-CN" altLang="en-US" sz="6000" b="1" smtClean="0">
              <a:solidFill>
                <a:srgbClr val="655D5C"/>
              </a:solidFill>
              <a:latin typeface="华文楷体" panose="02010600040101010101" charset="-122"/>
              <a:ea typeface="华文楷体" panose="02010600040101010101" charset="-122"/>
              <a:cs typeface="华文行楷" panose="02010800040101010101"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1441450" y="2005965"/>
            <a:ext cx="3014980" cy="29768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06755" y="474345"/>
            <a:ext cx="10708640" cy="3314065"/>
          </a:xfrm>
          <a:prstGeom prst="rect">
            <a:avLst/>
          </a:prstGeom>
          <a:noFill/>
          <a:ln w="9525">
            <a:noFill/>
          </a:ln>
        </p:spPr>
        <p:txBody>
          <a:bodyPr>
            <a:noAutofit/>
          </a:bodyPr>
          <a:p>
            <a:pPr marL="139700" indent="-139700"/>
            <a:r>
              <a:rPr lang="en-US" sz="3600" b="0">
                <a:latin typeface="Times New Roman" panose="02020603050405020304" charset="0"/>
                <a:ea typeface="宋体" panose="02010600030101010101" pitchFamily="2" charset="-122"/>
              </a:rPr>
              <a:t>10</a:t>
            </a:r>
            <a:r>
              <a:rPr lang="en-US" sz="3600" b="0">
                <a:latin typeface="Calibri" panose="020F0502020204030204" charset="0"/>
                <a:ea typeface="宋体" panose="02010600030101010101" pitchFamily="2" charset="-122"/>
              </a:rPr>
              <a:t>.</a:t>
            </a:r>
            <a:r>
              <a:rPr lang="zh-CN" sz="3600" b="0">
                <a:latin typeface="Calibri" panose="020F0502020204030204" charset="0"/>
                <a:ea typeface="宋体" panose="02010600030101010101" pitchFamily="2" charset="-122"/>
              </a:rPr>
              <a:t>文中画波浪线的部分有三处需加句读，请用铅笔将答题卡上相应位置的答案标号涂黑。（</a:t>
            </a:r>
            <a:r>
              <a:rPr lang="en-US" sz="3600" b="0">
                <a:latin typeface="Times New Roman" panose="02020603050405020304" charset="0"/>
                <a:ea typeface="宋体" panose="02010600030101010101" pitchFamily="2" charset="-122"/>
              </a:rPr>
              <a:t>3</a:t>
            </a:r>
            <a:r>
              <a:rPr lang="zh-CN" sz="3600" b="0">
                <a:latin typeface="Calibri" panose="020F0502020204030204" charset="0"/>
                <a:ea typeface="宋体" panose="02010600030101010101" pitchFamily="2" charset="-122"/>
              </a:rPr>
              <a:t>分）</a:t>
            </a:r>
            <a:endParaRPr lang="zh-CN" sz="3600" b="0">
              <a:latin typeface="Calibri" panose="020F0502020204030204" charset="0"/>
              <a:ea typeface="宋体" panose="02010600030101010101" pitchFamily="2" charset="-122"/>
            </a:endParaRPr>
          </a:p>
          <a:p>
            <a:pPr marL="139700" indent="-139700"/>
            <a:endParaRPr lang="zh-CN" sz="3600" b="0">
              <a:ea typeface="楷体" panose="02010609060101010101" charset="-122"/>
            </a:endParaRPr>
          </a:p>
          <a:p>
            <a:pPr marL="139700" indent="-139700"/>
            <a:r>
              <a:rPr lang="zh-CN" sz="6000" b="0">
                <a:ea typeface="楷体" panose="02010609060101010101" charset="-122"/>
              </a:rPr>
              <a:t>其</a:t>
            </a:r>
            <a:r>
              <a:rPr lang="en-US" sz="6000" b="0">
                <a:latin typeface="Times New Roman" panose="02020603050405020304" charset="0"/>
                <a:ea typeface="楷体" panose="02010609060101010101" charset="-122"/>
              </a:rPr>
              <a:t>A</a:t>
            </a:r>
            <a:r>
              <a:rPr lang="zh-CN" sz="6000" b="0">
                <a:ea typeface="楷体" panose="02010609060101010101" charset="-122"/>
              </a:rPr>
              <a:t>法</a:t>
            </a:r>
            <a:r>
              <a:rPr lang="en-US" sz="6000" b="0">
                <a:latin typeface="Times New Roman" panose="02020603050405020304" charset="0"/>
                <a:ea typeface="楷体" panose="02010609060101010101" charset="-122"/>
              </a:rPr>
              <a:t>B</a:t>
            </a:r>
            <a:r>
              <a:rPr lang="zh-CN" sz="6000" b="0">
                <a:ea typeface="楷体" panose="02010609060101010101" charset="-122"/>
              </a:rPr>
              <a:t>用</a:t>
            </a:r>
            <a:r>
              <a:rPr lang="en-US" sz="6000" b="0">
                <a:latin typeface="Times New Roman" panose="02020603050405020304" charset="0"/>
                <a:ea typeface="楷体" panose="02010609060101010101" charset="-122"/>
              </a:rPr>
              <a:t>C</a:t>
            </a:r>
            <a:r>
              <a:rPr lang="zh-CN" sz="6000" b="0">
                <a:ea typeface="楷体" panose="02010609060101010101" charset="-122"/>
              </a:rPr>
              <a:t>铁</a:t>
            </a:r>
            <a:r>
              <a:rPr lang="en-US" sz="6000" b="0">
                <a:latin typeface="Times New Roman" panose="02020603050405020304" charset="0"/>
                <a:ea typeface="楷体" panose="02010609060101010101" charset="-122"/>
              </a:rPr>
              <a:t>D</a:t>
            </a:r>
            <a:r>
              <a:rPr lang="zh-CN" sz="6000" b="0">
                <a:ea typeface="楷体" panose="02010609060101010101" charset="-122"/>
              </a:rPr>
              <a:t>数</a:t>
            </a:r>
            <a:r>
              <a:rPr lang="en-US" sz="6000" b="0">
                <a:latin typeface="Times New Roman" panose="02020603050405020304" charset="0"/>
                <a:ea typeface="楷体" panose="02010609060101010101" charset="-122"/>
              </a:rPr>
              <a:t>E</a:t>
            </a:r>
            <a:r>
              <a:rPr lang="zh-CN" sz="6000" b="0">
                <a:ea typeface="楷体" panose="02010609060101010101" charset="-122"/>
              </a:rPr>
              <a:t>斤</a:t>
            </a:r>
            <a:r>
              <a:rPr lang="en-US" sz="6000" b="0">
                <a:latin typeface="Times New Roman" panose="02020603050405020304" charset="0"/>
                <a:ea typeface="楷体" panose="02010609060101010101" charset="-122"/>
              </a:rPr>
              <a:t>F</a:t>
            </a:r>
            <a:r>
              <a:rPr lang="zh-CN" sz="6000" b="0">
                <a:solidFill>
                  <a:srgbClr val="FF0000"/>
                </a:solidFill>
                <a:ea typeface="楷体" panose="02010609060101010101" charset="-122"/>
              </a:rPr>
              <a:t>为</a:t>
            </a:r>
            <a:r>
              <a:rPr lang="en-US" sz="6000" b="0">
                <a:latin typeface="Times New Roman" panose="02020603050405020304" charset="0"/>
                <a:ea typeface="楷体" panose="02010609060101010101" charset="-122"/>
              </a:rPr>
              <a:t>G</a:t>
            </a:r>
            <a:r>
              <a:rPr lang="zh-CN" sz="6000" b="0">
                <a:ea typeface="楷体" panose="02010609060101010101" charset="-122"/>
              </a:rPr>
              <a:t>龙</a:t>
            </a:r>
            <a:r>
              <a:rPr lang="en-US" sz="6000" b="0">
                <a:latin typeface="Times New Roman" panose="02020603050405020304" charset="0"/>
                <a:ea typeface="楷体" panose="02010609060101010101" charset="-122"/>
              </a:rPr>
              <a:t>H</a:t>
            </a:r>
            <a:r>
              <a:rPr lang="zh-CN" sz="6000" b="0">
                <a:ea typeface="楷体" panose="02010609060101010101" charset="-122"/>
              </a:rPr>
              <a:t>爪</a:t>
            </a:r>
            <a:r>
              <a:rPr lang="en-US" sz="6000" b="0">
                <a:latin typeface="Times New Roman" panose="02020603050405020304" charset="0"/>
                <a:ea typeface="楷体" panose="02010609060101010101" charset="-122"/>
              </a:rPr>
              <a:t>I</a:t>
            </a:r>
            <a:r>
              <a:rPr lang="zh-CN" sz="6000" b="0">
                <a:ea typeface="楷体" panose="02010609060101010101" charset="-122"/>
              </a:rPr>
              <a:t>形</a:t>
            </a:r>
            <a:r>
              <a:rPr lang="en-US" sz="6000" b="0">
                <a:highlight>
                  <a:srgbClr val="FF00FF"/>
                </a:highlight>
                <a:latin typeface="Times New Roman" panose="02020603050405020304" charset="0"/>
                <a:ea typeface="楷体" panose="02010609060101010101" charset="-122"/>
              </a:rPr>
              <a:t>J</a:t>
            </a:r>
            <a:r>
              <a:rPr lang="zh-CN" sz="6000" b="0">
                <a:solidFill>
                  <a:srgbClr val="FF0000"/>
                </a:solidFill>
                <a:ea typeface="楷体" panose="02010609060101010101" charset="-122"/>
              </a:rPr>
              <a:t>沈</a:t>
            </a:r>
            <a:r>
              <a:rPr lang="en-US" sz="6000" b="0">
                <a:latin typeface="Times New Roman" panose="02020603050405020304" charset="0"/>
                <a:ea typeface="楷体" panose="02010609060101010101" charset="-122"/>
              </a:rPr>
              <a:t>K</a:t>
            </a:r>
            <a:r>
              <a:rPr lang="zh-CN" sz="6000" b="0">
                <a:ea typeface="楷体" panose="02010609060101010101" charset="-122"/>
              </a:rPr>
              <a:t>之</a:t>
            </a:r>
            <a:r>
              <a:rPr lang="en-US" sz="6000" b="0">
                <a:latin typeface="Times New Roman" panose="02020603050405020304" charset="0"/>
                <a:ea typeface="楷体" panose="02010609060101010101" charset="-122"/>
              </a:rPr>
              <a:t>L</a:t>
            </a:r>
            <a:r>
              <a:rPr lang="zh-CN" sz="6000" b="0">
                <a:ea typeface="楷体" panose="02010609060101010101" charset="-122"/>
              </a:rPr>
              <a:t>水</a:t>
            </a:r>
            <a:r>
              <a:rPr lang="en-US" sz="6000" b="0">
                <a:latin typeface="Times New Roman" panose="02020603050405020304" charset="0"/>
                <a:ea typeface="楷体" panose="02010609060101010101" charset="-122"/>
              </a:rPr>
              <a:t>M</a:t>
            </a:r>
            <a:r>
              <a:rPr lang="zh-CN" sz="6000" b="0">
                <a:ea typeface="楷体" panose="02010609060101010101" charset="-122"/>
              </a:rPr>
              <a:t>底</a:t>
            </a:r>
            <a:r>
              <a:rPr lang="en-US" sz="6000" b="0">
                <a:highlight>
                  <a:srgbClr val="FF00FF"/>
                </a:highlight>
                <a:latin typeface="Times New Roman" panose="02020603050405020304" charset="0"/>
                <a:ea typeface="楷体" panose="02010609060101010101" charset="-122"/>
              </a:rPr>
              <a:t>N</a:t>
            </a:r>
            <a:r>
              <a:rPr lang="zh-CN" sz="6000" b="0">
                <a:solidFill>
                  <a:srgbClr val="FF0000"/>
                </a:solidFill>
                <a:ea typeface="楷体" panose="02010609060101010101" charset="-122"/>
              </a:rPr>
              <a:t>系</a:t>
            </a:r>
            <a:r>
              <a:rPr lang="en-US" sz="6000" b="0">
                <a:latin typeface="Times New Roman" panose="02020603050405020304" charset="0"/>
                <a:ea typeface="楷体" panose="02010609060101010101" charset="-122"/>
              </a:rPr>
              <a:t>O</a:t>
            </a:r>
            <a:r>
              <a:rPr lang="zh-CN" sz="6000" b="0">
                <a:ea typeface="楷体" panose="02010609060101010101" charset="-122"/>
              </a:rPr>
              <a:t>絙</a:t>
            </a:r>
            <a:r>
              <a:rPr lang="en-US" sz="6000" b="0">
                <a:latin typeface="Times New Roman" panose="02020603050405020304" charset="0"/>
                <a:ea typeface="楷体" panose="02010609060101010101" charset="-122"/>
              </a:rPr>
              <a:t>P</a:t>
            </a:r>
            <a:r>
              <a:rPr lang="zh-CN" sz="6000" b="0">
                <a:highlight>
                  <a:srgbClr val="FFFF00"/>
                </a:highlight>
                <a:ea typeface="楷体" panose="02010609060101010101" charset="-122"/>
              </a:rPr>
              <a:t>以</a:t>
            </a:r>
            <a:r>
              <a:rPr lang="en-US" sz="6000" b="0">
                <a:highlight>
                  <a:srgbClr val="FFFF00"/>
                </a:highlight>
                <a:latin typeface="Times New Roman" panose="02020603050405020304" charset="0"/>
                <a:ea typeface="楷体" panose="02010609060101010101" charset="-122"/>
              </a:rPr>
              <a:t>Q</a:t>
            </a:r>
            <a:r>
              <a:rPr lang="zh-CN" sz="6000" b="0">
                <a:highlight>
                  <a:srgbClr val="FFFF00"/>
                </a:highlight>
                <a:ea typeface="楷体" panose="02010609060101010101" charset="-122"/>
              </a:rPr>
              <a:t>船</a:t>
            </a:r>
            <a:r>
              <a:rPr lang="en-US" sz="6000" b="0">
                <a:latin typeface="Times New Roman" panose="02020603050405020304" charset="0"/>
                <a:ea typeface="楷体" panose="02010609060101010101" charset="-122"/>
              </a:rPr>
              <a:t>R</a:t>
            </a:r>
            <a:r>
              <a:rPr lang="zh-CN" sz="6000" b="0">
                <a:solidFill>
                  <a:srgbClr val="FF0000"/>
                </a:solidFill>
                <a:ea typeface="楷体" panose="02010609060101010101" charset="-122"/>
              </a:rPr>
              <a:t>曳</a:t>
            </a:r>
            <a:r>
              <a:rPr lang="en-US" sz="6000" b="0">
                <a:latin typeface="Times New Roman" panose="02020603050405020304" charset="0"/>
                <a:ea typeface="楷体" panose="02010609060101010101" charset="-122"/>
              </a:rPr>
              <a:t>S</a:t>
            </a:r>
            <a:r>
              <a:rPr lang="zh-CN" sz="6000" b="0">
                <a:ea typeface="楷体" panose="02010609060101010101" charset="-122"/>
              </a:rPr>
              <a:t>之</a:t>
            </a:r>
            <a:r>
              <a:rPr lang="en-US" sz="6000" b="0">
                <a:latin typeface="Times New Roman" panose="02020603050405020304" charset="0"/>
                <a:ea typeface="楷体" panose="02010609060101010101" charset="-122"/>
              </a:rPr>
              <a:t>T</a:t>
            </a:r>
            <a:r>
              <a:rPr lang="zh-CN" sz="6000" b="0">
                <a:ea typeface="楷体" panose="02010609060101010101" charset="-122"/>
              </a:rPr>
              <a:t>而</a:t>
            </a:r>
            <a:r>
              <a:rPr lang="en-US" sz="6000" b="0">
                <a:latin typeface="Times New Roman" panose="02020603050405020304" charset="0"/>
                <a:ea typeface="楷体" panose="02010609060101010101" charset="-122"/>
              </a:rPr>
              <a:t>U</a:t>
            </a:r>
            <a:r>
              <a:rPr lang="zh-CN" sz="6000" b="0">
                <a:solidFill>
                  <a:srgbClr val="FF0000"/>
                </a:solidFill>
                <a:ea typeface="楷体" panose="02010609060101010101" charset="-122"/>
              </a:rPr>
              <a:t>行</a:t>
            </a:r>
            <a:endParaRPr lang="zh-CN" altLang="en-US" sz="6000" b="0">
              <a:solidFill>
                <a:srgbClr val="FF0000"/>
              </a:solidFill>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593725" y="630555"/>
            <a:ext cx="11076305" cy="4229100"/>
          </a:xfrm>
          <a:prstGeom prst="rect">
            <a:avLst/>
          </a:prstGeom>
          <a:noFill/>
          <a:ln w="9525">
            <a:noFill/>
          </a:ln>
        </p:spPr>
        <p:txBody>
          <a:bodyPr>
            <a:noAutofit/>
          </a:bodyPr>
          <a:p>
            <a:pPr indent="0"/>
            <a:r>
              <a:rPr lang="en-US" sz="3200" b="0">
                <a:latin typeface="Times New Roman" panose="02020603050405020304" charset="0"/>
                <a:ea typeface="宋体" panose="02010600030101010101" pitchFamily="2" charset="-122"/>
              </a:rPr>
              <a:t>11</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下列对文中加点词语及相关内容的解说，不正确的一项是（</a:t>
            </a:r>
            <a:r>
              <a:rPr lang="en-US" sz="3200" b="0">
                <a:latin typeface="Times New Roman" panose="02020603050405020304" charset="0"/>
                <a:ea typeface="宋体" panose="02010600030101010101" pitchFamily="2" charset="-122"/>
              </a:rPr>
              <a:t>3</a:t>
            </a:r>
            <a:r>
              <a:rPr lang="zh-CN" sz="3200" b="0">
                <a:latin typeface="Calibri" panose="020F0502020204030204" charset="0"/>
                <a:ea typeface="宋体" panose="02010600030101010101" pitchFamily="2" charset="-122"/>
              </a:rPr>
              <a:t>分）</a:t>
            </a:r>
            <a:r>
              <a:rPr lang="en-US" sz="3200" b="0">
                <a:latin typeface="Times New Roman" panose="02020603050405020304" charset="0"/>
                <a:ea typeface="宋体" panose="02010600030101010101" pitchFamily="2" charset="-122"/>
              </a:rPr>
              <a:t>A</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“已，又移船而浚之”的“己”，意为停止，与成语“无法自己”的“己”</a:t>
            </a:r>
            <a:r>
              <a:rPr lang="zh-CN" sz="3200" b="0">
                <a:ln w="22225">
                  <a:solidFill>
                    <a:schemeClr val="accent2"/>
                  </a:solidFill>
                  <a:prstDash val="solid"/>
                </a:ln>
                <a:solidFill>
                  <a:schemeClr val="accent2">
                    <a:lumMod val="40000"/>
                    <a:lumOff val="60000"/>
                  </a:schemeClr>
                </a:solidFill>
                <a:effectLst/>
                <a:latin typeface="Calibri" panose="020F0502020204030204" charset="0"/>
                <a:ea typeface="宋体" panose="02010600030101010101" pitchFamily="2" charset="-122"/>
              </a:rPr>
              <a:t>意思不同。</a:t>
            </a:r>
            <a:r>
              <a:rPr lang="en-US" sz="3200" b="0">
                <a:latin typeface="Times New Roman" panose="02020603050405020304" charset="0"/>
                <a:ea typeface="宋体" panose="02010600030101010101" pitchFamily="2" charset="-122"/>
              </a:rPr>
              <a:t>B</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课，原意为根据一定标准对官吏进行考核，文中指范子渊记录下来以备考核的业绩。</a:t>
            </a:r>
            <a:r>
              <a:rPr lang="en-US" sz="3200" b="0">
                <a:latin typeface="Times New Roman" panose="02020603050405020304" charset="0"/>
                <a:ea typeface="宋体" panose="02010600030101010101" pitchFamily="2" charset="-122"/>
              </a:rPr>
              <a:t>C</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“资谈笑”的“资”，意为供给，与《谏逐客书》中“逐客以资敌国”的“资”意思相同。</a:t>
            </a:r>
            <a:r>
              <a:rPr lang="en-US" sz="3200" b="0">
                <a:latin typeface="Times New Roman" panose="02020603050405020304" charset="0"/>
                <a:ea typeface="宋体" panose="02010600030101010101" pitchFamily="2" charset="-122"/>
              </a:rPr>
              <a:t>D</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“共为欺罔”的“罔”，意为欺骗，与《论语》中“学而不思则罔”的“罔”意思不同。</a:t>
            </a:r>
            <a:endParaRPr lang="zh-CN" altLang="en-US" sz="3200" b="0">
              <a:latin typeface="Calibri" panose="020F0502020204030204" charset="0"/>
              <a:ea typeface="宋体" panose="02010600030101010101" pitchFamily="2" charset="-122"/>
            </a:endParaRPr>
          </a:p>
        </p:txBody>
      </p:sp>
      <p:sp>
        <p:nvSpPr>
          <p:cNvPr id="2" name="文本框 1"/>
          <p:cNvSpPr txBox="1"/>
          <p:nvPr/>
        </p:nvSpPr>
        <p:spPr>
          <a:xfrm>
            <a:off x="6406515" y="2021840"/>
            <a:ext cx="6096000" cy="583565"/>
          </a:xfrm>
          <a:prstGeom prst="rect">
            <a:avLst/>
          </a:prstGeom>
          <a:noFill/>
        </p:spPr>
        <p:txBody>
          <a:bodyPr wrap="square" rtlCol="0" anchor="t">
            <a:spAutoFit/>
            <a:scene3d>
              <a:camera prst="orthographicFront"/>
              <a:lightRig rig="threePt" dir="t"/>
            </a:scene3d>
          </a:bodyPr>
          <a:p>
            <a:r>
              <a:rPr lang="zh-CN" sz="3200" b="1">
                <a:solidFill>
                  <a:srgbClr val="FF0000"/>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mn-ea"/>
              </a:rPr>
              <a:t>停止</a:t>
            </a:r>
            <a:endParaRPr lang="zh-CN" altLang="en-US" sz="3200" b="1">
              <a:solidFill>
                <a:srgbClr val="FF0000"/>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628015" y="259715"/>
            <a:ext cx="10935970" cy="4857750"/>
          </a:xfrm>
          <a:prstGeom prst="rect">
            <a:avLst/>
          </a:prstGeom>
          <a:noFill/>
          <a:ln w="9525">
            <a:noFill/>
          </a:ln>
        </p:spPr>
        <p:txBody>
          <a:bodyPr>
            <a:noAutofit/>
          </a:bodyPr>
          <a:p>
            <a:pPr indent="0"/>
            <a:r>
              <a:rPr lang="en-US" sz="3200" b="0">
                <a:latin typeface="Times New Roman" panose="02020603050405020304" charset="0"/>
                <a:ea typeface="宋体" panose="02010600030101010101" pitchFamily="2" charset="-122"/>
              </a:rPr>
              <a:t>12</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下列对原文有关内容的概述，不正确的一项是（</a:t>
            </a:r>
            <a:r>
              <a:rPr lang="en-US" sz="3200" b="0">
                <a:latin typeface="Times New Roman" panose="02020603050405020304" charset="0"/>
                <a:ea typeface="宋体" panose="02010600030101010101" pitchFamily="2" charset="-122"/>
              </a:rPr>
              <a:t>3</a:t>
            </a:r>
            <a:r>
              <a:rPr lang="zh-CN" sz="3200" b="0">
                <a:latin typeface="Calibri" panose="020F0502020204030204" charset="0"/>
                <a:ea typeface="宋体" panose="02010600030101010101" pitchFamily="2" charset="-122"/>
              </a:rPr>
              <a:t>分）</a:t>
            </a:r>
            <a:r>
              <a:rPr lang="en-US" sz="3200" b="0">
                <a:latin typeface="Times New Roman" panose="02020603050405020304" charset="0"/>
                <a:ea typeface="宋体" panose="02010600030101010101" pitchFamily="2" charset="-122"/>
              </a:rPr>
              <a:t>A</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候补官员李公义提议用铁龙爪疏浚黄河河道，宰相王安石认为这种浚河的方法很好，于是他设置浚川司，并派范子渊前去依法施行。</a:t>
            </a:r>
            <a:r>
              <a:rPr lang="en-US" sz="3200" b="0">
                <a:latin typeface="Times New Roman" panose="02020603050405020304" charset="0"/>
                <a:ea typeface="宋体" panose="02010600030101010101" pitchFamily="2" charset="-122"/>
              </a:rPr>
              <a:t>B</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宫官黄怀信在铁龙爪的基础上，以铁、木、石为材料，制作了更为大型的浚川耙，配合绞车同时使用，</a:t>
            </a:r>
            <a:r>
              <a:rPr lang="zh-CN" sz="3200" b="1">
                <a:solidFill>
                  <a:srgbClr val="FF0000"/>
                </a:solidFill>
                <a:latin typeface="Calibri" panose="020F0502020204030204" charset="0"/>
                <a:ea typeface="宋体" panose="02010600030101010101" pitchFamily="2" charset="-122"/>
              </a:rPr>
              <a:t>可以高效地疏浚黄河河道</a:t>
            </a:r>
            <a:r>
              <a:rPr lang="zh-CN" sz="3200" b="0">
                <a:latin typeface="Calibri" panose="020F0502020204030204" charset="0"/>
                <a:ea typeface="宋体" panose="02010600030101010101" pitchFamily="2" charset="-122"/>
              </a:rPr>
              <a:t>。</a:t>
            </a:r>
            <a:r>
              <a:rPr lang="en-US" sz="3200" b="0">
                <a:latin typeface="Times New Roman" panose="02020603050405020304" charset="0"/>
                <a:ea typeface="宋体" panose="02010600030101010101" pitchFamily="2" charset="-122"/>
              </a:rPr>
              <a:t>C</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王安石推行使用浚川耙，但是百姓都认为这并不奏效，王安石又把浚川之事交由河北安抚司负责，要求推荐有能力的官员去实施。</a:t>
            </a:r>
            <a:r>
              <a:rPr lang="en-US" sz="3200" b="0">
                <a:latin typeface="Times New Roman" panose="02020603050405020304" charset="0"/>
                <a:ea typeface="宋体" panose="02010600030101010101" pitchFamily="2" charset="-122"/>
              </a:rPr>
              <a:t>D</a:t>
            </a:r>
            <a:r>
              <a:rPr lang="en-US" sz="3200" b="0">
                <a:latin typeface="Calibri" panose="020F0502020204030204" charset="0"/>
                <a:ea typeface="宋体" panose="02010600030101010101" pitchFamily="2" charset="-122"/>
              </a:rPr>
              <a:t>.</a:t>
            </a:r>
            <a:r>
              <a:rPr lang="zh-CN" sz="3200" b="0">
                <a:latin typeface="Calibri" panose="020F0502020204030204" charset="0"/>
                <a:ea typeface="宋体" panose="02010600030101010101" pitchFamily="2" charset="-122"/>
              </a:rPr>
              <a:t>荥泽河的水位上涨，情势危急，判都水监俞充前往治理，他使用浚川耙疏通河道，成功地避免了决提，上报朝廷后受到皇上赞赏。</a:t>
            </a:r>
            <a:endParaRPr lang="zh-CN" altLang="en-US" sz="3200" b="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a:xfrm>
            <a:off x="203200" y="1131570"/>
            <a:ext cx="3573145" cy="764540"/>
          </a:xfrm>
        </p:spPr>
        <p:txBody>
          <a:bodyPr/>
          <a:p>
            <a:r>
              <a:rPr lang="zh-CN" altLang="en-US" sz="3200" b="1">
                <a:solidFill>
                  <a:schemeClr val="tx1"/>
                </a:solidFill>
                <a:highlight>
                  <a:srgbClr val="FFFF00"/>
                </a:highlight>
              </a:rPr>
              <a:t>材料出处和考查点</a:t>
            </a:r>
            <a:endParaRPr lang="zh-CN" altLang="en-US" sz="3200" b="1">
              <a:solidFill>
                <a:schemeClr val="tx1"/>
              </a:solidFill>
              <a:highlight>
                <a:srgbClr val="FFFF00"/>
              </a:highlight>
            </a:endParaRPr>
          </a:p>
        </p:txBody>
      </p:sp>
      <p:sp>
        <p:nvSpPr>
          <p:cNvPr id="5" name="文本框 4"/>
          <p:cNvSpPr txBox="1"/>
          <p:nvPr>
            <p:custDataLst>
              <p:tags r:id="rId1"/>
            </p:custDataLst>
          </p:nvPr>
        </p:nvSpPr>
        <p:spPr>
          <a:xfrm>
            <a:off x="0" y="0"/>
            <a:ext cx="1694815" cy="521970"/>
          </a:xfrm>
          <a:prstGeom prst="rect">
            <a:avLst/>
          </a:prstGeom>
          <a:noFill/>
        </p:spPr>
        <p:txBody>
          <a:bodyPr wrap="square" rtlCol="0">
            <a:spAutoFit/>
            <a:scene3d>
              <a:camera prst="orthographicFront"/>
              <a:lightRig rig="threePt" dir="t"/>
            </a:scene3d>
          </a:bodyPr>
          <a:p>
            <a:r>
              <a:rPr lang="zh-CN" altLang="en-US" sz="2800">
                <a:ln w="22225">
                  <a:solidFill>
                    <a:schemeClr val="accent2"/>
                  </a:solidFill>
                  <a:prstDash val="solid"/>
                </a:ln>
                <a:solidFill>
                  <a:schemeClr val="accent2">
                    <a:lumMod val="40000"/>
                    <a:lumOff val="60000"/>
                  </a:schemeClr>
                </a:solidFill>
                <a:highlight>
                  <a:srgbClr val="FFFF00"/>
                </a:highlight>
                <a:sym typeface="+mn-ea"/>
              </a:rPr>
              <a:t>备考指引</a:t>
            </a:r>
            <a:endParaRPr lang="zh-CN" altLang="en-US" sz="2800">
              <a:ln w="22225">
                <a:solidFill>
                  <a:schemeClr val="accent2"/>
                </a:solidFill>
                <a:prstDash val="solid"/>
              </a:ln>
              <a:solidFill>
                <a:schemeClr val="accent2">
                  <a:lumMod val="40000"/>
                  <a:lumOff val="60000"/>
                </a:schemeClr>
              </a:solidFill>
              <a:highlight>
                <a:srgbClr val="FFFF00"/>
              </a:highlight>
              <a:sym typeface="+mn-ea"/>
            </a:endParaRPr>
          </a:p>
        </p:txBody>
      </p:sp>
      <p:sp>
        <p:nvSpPr>
          <p:cNvPr id="4" name="文本框 3"/>
          <p:cNvSpPr txBox="1"/>
          <p:nvPr>
            <p:custDataLst>
              <p:tags r:id="rId2"/>
            </p:custDataLst>
          </p:nvPr>
        </p:nvSpPr>
        <p:spPr>
          <a:xfrm>
            <a:off x="400685" y="521970"/>
            <a:ext cx="3217545" cy="583565"/>
          </a:xfrm>
          <a:prstGeom prst="rect">
            <a:avLst/>
          </a:prstGeom>
          <a:noFill/>
        </p:spPr>
        <p:txBody>
          <a:bodyPr wrap="square" rtlCol="0">
            <a:spAutoFit/>
            <a:scene3d>
              <a:camera prst="orthographicFront"/>
              <a:lightRig rig="threePt" dir="t"/>
            </a:scene3d>
          </a:bodyPr>
          <a:p>
            <a:r>
              <a:rPr lang="zh-CN" altLang="en-US" sz="3200" b="1">
                <a:effectLst>
                  <a:outerShdw blurRad="38100" dist="19050" dir="2700000" algn="tl" rotWithShape="0">
                    <a:schemeClr val="dk1">
                      <a:alpha val="40000"/>
                    </a:schemeClr>
                  </a:outerShdw>
                </a:effectLst>
                <a:sym typeface="+mn-ea"/>
              </a:rPr>
              <a:t>现代文阅读</a:t>
            </a:r>
            <a:r>
              <a:rPr lang="zh-CN" altLang="en-US" sz="3200" b="1">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Ⅰ</a:t>
            </a:r>
            <a:endParaRPr lang="zh-CN" altLang="en-US" sz="3200" b="1">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endParaRPr>
          </a:p>
        </p:txBody>
      </p:sp>
      <p:sp>
        <p:nvSpPr>
          <p:cNvPr id="100" name="文本框 99"/>
          <p:cNvSpPr txBox="1"/>
          <p:nvPr/>
        </p:nvSpPr>
        <p:spPr>
          <a:xfrm>
            <a:off x="3776345" y="729615"/>
            <a:ext cx="8042910" cy="1568450"/>
          </a:xfrm>
          <a:prstGeom prst="rect">
            <a:avLst/>
          </a:prstGeom>
          <a:noFill/>
          <a:ln w="28575" cmpd="sng">
            <a:solidFill>
              <a:schemeClr val="accent1">
                <a:shade val="50000"/>
              </a:schemeClr>
            </a:solidFill>
            <a:prstDash val="solid"/>
          </a:ln>
        </p:spPr>
        <p:txBody>
          <a:bodyPr wrap="square">
            <a:spAutoFit/>
          </a:bodyPr>
          <a:p>
            <a:pPr indent="0"/>
            <a:r>
              <a:rPr lang="zh-CN" sz="3200" b="0">
                <a:effectLst>
                  <a:outerShdw blurRad="38100" dist="19050" dir="2700000" algn="tl" rotWithShape="0">
                    <a:schemeClr val="dk1">
                      <a:alpha val="40000"/>
                    </a:schemeClr>
                  </a:outerShdw>
                </a:effectLst>
                <a:ea typeface="宋体" panose="02010600030101010101" pitchFamily="2" charset="-122"/>
              </a:rPr>
              <a:t>材料：摘编自谭治刚</a:t>
            </a:r>
            <a:r>
              <a:rPr lang="en-US" sz="3200" b="0">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 </a:t>
            </a:r>
            <a:r>
              <a:rPr lang="zh-CN" sz="3200" b="0">
                <a:effectLst>
                  <a:outerShdw blurRad="38100" dist="19050" dir="2700000" algn="tl" rotWithShape="0">
                    <a:schemeClr val="dk1">
                      <a:alpha val="40000"/>
                    </a:schemeClr>
                  </a:outerShdw>
                </a:effectLst>
                <a:ea typeface="宋体" panose="02010600030101010101" pitchFamily="2" charset="-122"/>
              </a:rPr>
              <a:t>蔡杰《种子库:植物的“诺亚方舟”》</a:t>
            </a:r>
            <a:endParaRPr lang="zh-CN" sz="3200" b="0">
              <a:effectLst>
                <a:outerShdw blurRad="38100" dist="19050" dir="2700000" algn="tl" rotWithShape="0">
                  <a:schemeClr val="dk1">
                    <a:alpha val="40000"/>
                  </a:schemeClr>
                </a:outerShdw>
              </a:effectLst>
              <a:ea typeface="宋体" panose="02010600030101010101" pitchFamily="2" charset="-122"/>
            </a:endParaRPr>
          </a:p>
          <a:p>
            <a:pPr indent="0"/>
            <a:r>
              <a:rPr lang="zh-CN" altLang="en-US" sz="3200" b="0">
                <a:effectLst>
                  <a:outerShdw blurRad="38100" dist="19050" dir="2700000" algn="tl" rotWithShape="0">
                    <a:schemeClr val="dk1">
                      <a:alpha val="40000"/>
                    </a:schemeClr>
                  </a:outerShdw>
                </a:effectLst>
                <a:highlight>
                  <a:srgbClr val="00FF00"/>
                </a:highlight>
                <a:ea typeface="宋体" panose="02010600030101010101" pitchFamily="2" charset="-122"/>
              </a:rPr>
              <a:t>核心话题：</a:t>
            </a:r>
            <a:r>
              <a:rPr lang="zh-CN" altLang="en-US" sz="3200" b="0">
                <a:ln w="22225">
                  <a:solidFill>
                    <a:schemeClr val="accent2"/>
                  </a:solidFill>
                  <a:prstDash val="solid"/>
                </a:ln>
                <a:solidFill>
                  <a:schemeClr val="accent2">
                    <a:lumMod val="40000"/>
                    <a:lumOff val="60000"/>
                  </a:schemeClr>
                </a:solidFill>
                <a:highlight>
                  <a:srgbClr val="00FF00"/>
                </a:highlight>
                <a:ea typeface="宋体" panose="02010600030101010101" pitchFamily="2" charset="-122"/>
              </a:rPr>
              <a:t>植物种子</a:t>
            </a:r>
            <a:endParaRPr lang="zh-CN" altLang="en-US" sz="3200" b="0">
              <a:ln w="22225">
                <a:solidFill>
                  <a:schemeClr val="accent2"/>
                </a:solidFill>
                <a:prstDash val="solid"/>
              </a:ln>
              <a:solidFill>
                <a:schemeClr val="accent2">
                  <a:lumMod val="40000"/>
                  <a:lumOff val="60000"/>
                </a:schemeClr>
              </a:solidFill>
              <a:highlight>
                <a:srgbClr val="00FF00"/>
              </a:highlight>
              <a:ea typeface="宋体" panose="02010600030101010101" pitchFamily="2" charset="-122"/>
            </a:endParaRPr>
          </a:p>
        </p:txBody>
      </p:sp>
      <p:sp>
        <p:nvSpPr>
          <p:cNvPr id="7" name="文本框 6"/>
          <p:cNvSpPr txBox="1"/>
          <p:nvPr/>
        </p:nvSpPr>
        <p:spPr>
          <a:xfrm>
            <a:off x="2101850" y="2708910"/>
            <a:ext cx="9717405" cy="3349625"/>
          </a:xfrm>
          <a:prstGeom prst="rect">
            <a:avLst/>
          </a:prstGeom>
          <a:noFill/>
          <a:ln w="34925">
            <a:solidFill>
              <a:schemeClr val="accent1"/>
            </a:solidFill>
          </a:ln>
        </p:spPr>
        <p:txBody>
          <a:bodyPr wrap="square">
            <a:noAutofit/>
            <a:scene3d>
              <a:camera prst="orthographicFront"/>
              <a:lightRig rig="threePt" dir="t"/>
            </a:scene3d>
          </a:bodyPr>
          <a:p>
            <a:pPr indent="0" fontAlgn="auto">
              <a:lnSpc>
                <a:spcPct val="115000"/>
              </a:lnSpc>
            </a:pP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1</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.下列对材料相关内容的理解和分析,</a:t>
            </a:r>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正确的</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一项是（</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分）</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2</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.根据材料中对种子库工作流程的介绍,下列填入方框中的内容</a:t>
            </a:r>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rPr>
              <a:t>不恰当的</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一项是（</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rPr>
              <a:t>分）</a:t>
            </a:r>
            <a:endParaRPr lang="zh-CN"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fontAlgn="auto">
              <a:lnSpc>
                <a:spcPct val="115000"/>
              </a:lnSpc>
            </a:pP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mn-ea"/>
              </a:rPr>
              <a:t>3</a:t>
            </a:r>
            <a:r>
              <a:rPr lang="en-US" sz="28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mn-ea"/>
              </a:rPr>
              <a:t>.</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根据材料中白楸种子萌发实验的</a:t>
            </a:r>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相关图文</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,下列选项中说法</a:t>
            </a:r>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不正确</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的一项是（</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mn-ea"/>
              </a:rPr>
              <a:t>3</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分）</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mn-ea"/>
              </a:rPr>
              <a:t>4</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.请简要梳理本文的</a:t>
            </a:r>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讲述顺序</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,并分析</a:t>
            </a:r>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为什么这样安排</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mn-ea"/>
              </a:rPr>
              <a:t>4</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分）</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mn-ea"/>
              </a:rPr>
              <a:t>5</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.本文兼具</a:t>
            </a:r>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科学性</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与</a:t>
            </a:r>
            <a:r>
              <a:rPr lang="zh-CN" sz="2800" b="1">
                <a:solidFill>
                  <a:schemeClr val="tx1"/>
                </a:solidFill>
                <a:effectLst>
                  <a:outerShdw blurRad="38100" dist="19050" dir="2700000" algn="tl" rotWithShape="0">
                    <a:schemeClr val="dk1">
                      <a:alpha val="40000"/>
                    </a:schemeClr>
                  </a:outerShdw>
                </a:effectLst>
                <a:highlight>
                  <a:srgbClr val="FFFF00"/>
                </a:highlight>
                <a:ea typeface="宋体" panose="02010600030101010101" pitchFamily="2" charset="-122"/>
                <a:sym typeface="+mn-ea"/>
              </a:rPr>
              <a:t>社会性</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,请结合材料简要分析。（</a:t>
            </a:r>
            <a:r>
              <a:rPr lang="en-US" sz="2800" b="1">
                <a:solidFill>
                  <a:schemeClr val="tx1"/>
                </a:solidFill>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sym typeface="+mn-ea"/>
              </a:rPr>
              <a:t>4</a:t>
            </a:r>
            <a:r>
              <a:rPr lang="zh-CN" sz="2800" b="1">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分）</a:t>
            </a:r>
            <a:endPar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a:p>
            <a:pPr indent="0"/>
            <a:endParaRPr lang="zh-CN" altLang="en-US" sz="2800" b="1">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
        <p:nvSpPr>
          <p:cNvPr id="9" name="文本框 8"/>
          <p:cNvSpPr txBox="1"/>
          <p:nvPr/>
        </p:nvSpPr>
        <p:spPr>
          <a:xfrm>
            <a:off x="67945" y="3937000"/>
            <a:ext cx="2033905" cy="521970"/>
          </a:xfrm>
          <a:prstGeom prst="rect">
            <a:avLst/>
          </a:prstGeom>
          <a:noFill/>
        </p:spPr>
        <p:txBody>
          <a:bodyPr wrap="square" rtlCol="0">
            <a:spAutoFit/>
            <a:scene3d>
              <a:camera prst="orthographicFront"/>
              <a:lightRig rig="threePt" dir="t"/>
            </a:scene3d>
          </a:bodyPr>
          <a:p>
            <a:r>
              <a:rPr lang="en-US" altLang="zh-CN" sz="2800">
                <a:ln w="22225">
                  <a:solidFill>
                    <a:schemeClr val="accent2"/>
                  </a:solidFill>
                  <a:prstDash val="solid"/>
                </a:ln>
                <a:solidFill>
                  <a:schemeClr val="accent2">
                    <a:lumMod val="40000"/>
                    <a:lumOff val="60000"/>
                  </a:schemeClr>
                </a:solidFill>
                <a:effectLst/>
                <a:sym typeface="+mn-ea"/>
              </a:rPr>
              <a:t>ming min</a:t>
            </a:r>
            <a:r>
              <a:rPr lang="zh-CN" altLang="en-US" sz="2800">
                <a:ln w="22225">
                  <a:solidFill>
                    <a:schemeClr val="accent2"/>
                  </a:solidFill>
                  <a:prstDash val="solid"/>
                </a:ln>
                <a:solidFill>
                  <a:schemeClr val="accent2">
                    <a:lumMod val="40000"/>
                    <a:lumOff val="60000"/>
                  </a:schemeClr>
                </a:solidFill>
                <a:effectLst/>
                <a:sym typeface="+mn-ea"/>
              </a:rPr>
              <a:t>命题分析</a:t>
            </a:r>
            <a:endParaRPr lang="zh-CN" altLang="en-US" sz="2800">
              <a:ln w="22225">
                <a:solidFill>
                  <a:schemeClr val="accent2"/>
                </a:solidFill>
                <a:prstDash val="solid"/>
              </a:ln>
              <a:solidFill>
                <a:schemeClr val="accent2">
                  <a:lumMod val="40000"/>
                  <a:lumOff val="60000"/>
                </a:schemeClr>
              </a:solidFill>
              <a:effectLst/>
              <a:sym typeface="+mn-ea"/>
            </a:endParaRPr>
          </a:p>
        </p:txBody>
      </p:sp>
      <p:cxnSp>
        <p:nvCxnSpPr>
          <p:cNvPr id="15" name="直线连接符 28"/>
          <p:cNvCxnSpPr/>
          <p:nvPr/>
        </p:nvCxnSpPr>
        <p:spPr>
          <a:xfrm>
            <a:off x="1052376" y="1895798"/>
            <a:ext cx="48260" cy="1982470"/>
          </a:xfrm>
          <a:prstGeom prst="line">
            <a:avLst/>
          </a:prstGeom>
          <a:ln w="34925">
            <a:solidFill>
              <a:srgbClr val="968A87">
                <a:alpha val="48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0" grpId="1" animBg="1"/>
      <p:bldP spid="9" grpId="0"/>
      <p:bldP spid="9" grpId="1"/>
      <p:bldP spid="7" grpId="0" bldLvl="0" animBg="1"/>
      <p:bldP spid="7" grpId="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 name="文本框 102"/>
          <p:cNvSpPr txBox="1"/>
          <p:nvPr/>
        </p:nvSpPr>
        <p:spPr>
          <a:xfrm>
            <a:off x="170180" y="0"/>
            <a:ext cx="11809730" cy="6479540"/>
          </a:xfrm>
          <a:prstGeom prst="rect">
            <a:avLst/>
          </a:prstGeom>
          <a:solidFill>
            <a:schemeClr val="bg1"/>
          </a:solidFill>
          <a:ln w="9525">
            <a:noFill/>
          </a:ln>
        </p:spPr>
        <p:txBody>
          <a:bodyPr wrap="square">
            <a:noAutofit/>
          </a:bodyPr>
          <a:p>
            <a:pPr indent="266700"/>
            <a:r>
              <a:rPr lang="zh-CN" sz="2400" b="0">
                <a:solidFill>
                  <a:schemeClr val="tx1"/>
                </a:solidFill>
                <a:effectLst>
                  <a:outerShdw blurRad="38100" dist="19050" dir="2700000" algn="tl" rotWithShape="0">
                    <a:schemeClr val="dk1">
                      <a:alpha val="40000"/>
                    </a:schemeClr>
                  </a:outerShdw>
                </a:effectLst>
                <a:highlight>
                  <a:srgbClr val="FFFF00"/>
                </a:highlight>
                <a:latin typeface="Calibri" panose="020F0502020204030204" charset="0"/>
                <a:ea typeface="宋体" panose="02010600030101010101" pitchFamily="2" charset="-122"/>
              </a:rPr>
              <a:t>文言翻译评分注意事项</a:t>
            </a:r>
            <a:r>
              <a:rPr lang="en-US" sz="2400" b="0">
                <a:latin typeface="Calibri" panose="020F0502020204030204" charset="0"/>
                <a:ea typeface="宋体" panose="02010600030101010101" pitchFamily="2" charset="-122"/>
              </a:rPr>
              <a:t>:</a:t>
            </a:r>
            <a:endParaRPr lang="en-US" sz="2400" b="0">
              <a:latin typeface="Calibri" panose="020F0502020204030204" charset="0"/>
              <a:ea typeface="宋体" panose="02010600030101010101" pitchFamily="2" charset="-122"/>
            </a:endParaRPr>
          </a:p>
          <a:p>
            <a:pPr indent="266700"/>
            <a:r>
              <a:rPr lang="en-US" sz="2400" b="1">
                <a:solidFill>
                  <a:srgbClr val="FF0000"/>
                </a:solidFill>
                <a:latin typeface="Calibri" panose="020F0502020204030204" charset="0"/>
                <a:ea typeface="宋体" panose="02010600030101010101" pitchFamily="2" charset="-122"/>
              </a:rPr>
              <a:t>1.</a:t>
            </a:r>
            <a:r>
              <a:rPr lang="zh-CN" sz="2400" b="1">
                <a:solidFill>
                  <a:srgbClr val="FF0000"/>
                </a:solidFill>
                <a:latin typeface="Calibri" panose="020F0502020204030204" charset="0"/>
                <a:ea typeface="宋体" panose="02010600030101010101" pitchFamily="2" charset="-122"/>
              </a:rPr>
              <a:t>翻译题评改时关注的顺序</a:t>
            </a:r>
            <a:r>
              <a:rPr lang="en-US" sz="2400" b="0">
                <a:latin typeface="楷体" panose="02010609060101010101" charset="-122"/>
                <a:ea typeface="楷体" panose="02010609060101010101" charset="-122"/>
                <a:cs typeface="楷体" panose="02010609060101010101" charset="-122"/>
              </a:rPr>
              <a:t>:</a:t>
            </a:r>
            <a:r>
              <a:rPr lang="zh-CN" sz="2400" b="0">
                <a:latin typeface="楷体" panose="02010609060101010101" charset="-122"/>
                <a:ea typeface="楷体" panose="02010609060101010101" charset="-122"/>
                <a:cs typeface="楷体" panose="02010609060101010101" charset="-122"/>
              </a:rPr>
              <a:t>先看大意，然后再看关键词的意思。</a:t>
            </a:r>
            <a:endParaRPr lang="en-US" sz="2400" b="0">
              <a:latin typeface="Calibri" panose="020F0502020204030204" charset="0"/>
              <a:ea typeface="宋体" panose="02010600030101010101" pitchFamily="2" charset="-122"/>
            </a:endParaRPr>
          </a:p>
          <a:p>
            <a:pPr indent="266700"/>
            <a:r>
              <a:rPr lang="en-US" sz="2400" b="1">
                <a:solidFill>
                  <a:srgbClr val="FF0000"/>
                </a:solidFill>
                <a:latin typeface="Calibri" panose="020F0502020204030204" charset="0"/>
                <a:ea typeface="宋体" panose="02010600030101010101" pitchFamily="2" charset="-122"/>
              </a:rPr>
              <a:t>2.</a:t>
            </a:r>
            <a:r>
              <a:rPr lang="zh-CN" sz="2400" b="1">
                <a:solidFill>
                  <a:srgbClr val="FF0000"/>
                </a:solidFill>
                <a:latin typeface="Calibri" panose="020F0502020204030204" charset="0"/>
                <a:ea typeface="宋体" panose="02010600030101010101" pitchFamily="2" charset="-122"/>
              </a:rPr>
              <a:t>关于大意分的说明</a:t>
            </a:r>
            <a:r>
              <a:rPr lang="en-US" sz="2400" b="0">
                <a:latin typeface="Calibri" panose="020F0502020204030204" charset="0"/>
                <a:ea typeface="宋体" panose="02010600030101010101" pitchFamily="2" charset="-122"/>
              </a:rPr>
              <a:t>:</a:t>
            </a:r>
            <a:r>
              <a:rPr lang="zh-CN" sz="2400" b="0">
                <a:latin typeface="楷体" panose="02010609060101010101" charset="-122"/>
                <a:ea typeface="楷体" panose="02010609060101010101" charset="-122"/>
                <a:cs typeface="楷体" panose="02010609060101010101" charset="-122"/>
              </a:rPr>
              <a:t>大意分体现为“读懂”，只要句子结构基本完整，主谓宾的意思接近，即可得大意分，其他修饰成分可以略。</a:t>
            </a:r>
            <a:endParaRPr lang="en-US" sz="2400" b="0">
              <a:latin typeface="楷体" panose="02010609060101010101" charset="-122"/>
              <a:ea typeface="楷体" panose="02010609060101010101" charset="-122"/>
              <a:cs typeface="楷体" panose="02010609060101010101" charset="-122"/>
            </a:endParaRPr>
          </a:p>
          <a:p>
            <a:pPr indent="266700"/>
            <a:r>
              <a:rPr lang="en-US" sz="2400" b="1" u="sng">
                <a:latin typeface="Calibri" panose="020F0502020204030204" charset="0"/>
                <a:ea typeface="宋体" panose="02010600030101010101" pitchFamily="2" charset="-122"/>
              </a:rPr>
              <a:t>(1)</a:t>
            </a:r>
            <a:r>
              <a:rPr lang="zh-CN" sz="2400" b="1" u="sng">
                <a:latin typeface="Calibri" panose="020F0502020204030204" charset="0"/>
                <a:ea typeface="宋体" panose="02010600030101010101" pitchFamily="2" charset="-122"/>
              </a:rPr>
              <a:t>人君兼听广纳，则贵臣不得</a:t>
            </a:r>
            <a:r>
              <a:rPr lang="zh-CN" sz="2400" b="1" u="sng">
                <a:solidFill>
                  <a:srgbClr val="FF0000"/>
                </a:solidFill>
                <a:latin typeface="Calibri" panose="020F0502020204030204" charset="0"/>
                <a:ea typeface="宋体" panose="02010600030101010101" pitchFamily="2" charset="-122"/>
              </a:rPr>
              <a:t>拥蔽</a:t>
            </a:r>
            <a:r>
              <a:rPr lang="zh-CN" sz="2400" b="1" u="sng">
                <a:latin typeface="Calibri" panose="020F0502020204030204" charset="0"/>
                <a:ea typeface="宋体" panose="02010600030101010101" pitchFamily="2" charset="-122"/>
              </a:rPr>
              <a:t>，而下情得以上</a:t>
            </a:r>
            <a:r>
              <a:rPr lang="zh-CN" sz="2400" b="1" u="sng">
                <a:solidFill>
                  <a:srgbClr val="FF0000"/>
                </a:solidFill>
                <a:latin typeface="Calibri" panose="020F0502020204030204" charset="0"/>
                <a:ea typeface="宋体" panose="02010600030101010101" pitchFamily="2" charset="-122"/>
              </a:rPr>
              <a:t>通</a:t>
            </a:r>
            <a:r>
              <a:rPr lang="zh-CN" sz="2400" b="1" u="sng">
                <a:latin typeface="Calibri" panose="020F0502020204030204" charset="0"/>
                <a:ea typeface="宋体" panose="02010600030101010101" pitchFamily="2" charset="-122"/>
              </a:rPr>
              <a:t>也</a:t>
            </a:r>
            <a:r>
              <a:rPr lang="zh-CN" sz="2400" b="0">
                <a:latin typeface="Calibri" panose="020F0502020204030204" charset="0"/>
                <a:ea typeface="宋体" panose="02010600030101010101" pitchFamily="2" charset="-122"/>
              </a:rPr>
              <a:t>。</a:t>
            </a:r>
            <a:endParaRPr lang="zh-CN" sz="2400" b="0">
              <a:latin typeface="Calibri" panose="020F0502020204030204" charset="0"/>
              <a:ea typeface="宋体" panose="02010600030101010101" pitchFamily="2" charset="-122"/>
            </a:endParaRPr>
          </a:p>
          <a:p>
            <a:pPr indent="266700"/>
            <a:r>
              <a:rPr lang="zh-CN" sz="2400" b="0">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君主广泛地听取和接纳意见，那么权臣就不能堵塞蒙蔽君主的耳目，下面的情况就能够到达君主那里。</a:t>
            </a:r>
            <a:r>
              <a:rPr lang="en-US" sz="2400" b="0" u="sng">
                <a:latin typeface="Calibri" panose="020F0502020204030204" charset="0"/>
                <a:ea typeface="宋体" panose="02010600030101010101" pitchFamily="2" charset="-122"/>
              </a:rPr>
              <a:t>[4</a:t>
            </a:r>
            <a:r>
              <a:rPr lang="zh-CN" sz="2400" b="0" u="sng">
                <a:latin typeface="Calibri" panose="020F0502020204030204" charset="0"/>
                <a:ea typeface="宋体" panose="02010600030101010101" pitchFamily="2" charset="-122"/>
              </a:rPr>
              <a:t>分。大意</a:t>
            </a:r>
            <a:r>
              <a:rPr lang="en-US" sz="2400" b="0" u="sng">
                <a:latin typeface="Calibri" panose="020F0502020204030204" charset="0"/>
                <a:ea typeface="宋体" panose="02010600030101010101" pitchFamily="2" charset="-122"/>
              </a:rPr>
              <a:t>2</a:t>
            </a:r>
            <a:r>
              <a:rPr lang="zh-CN" sz="2400" b="0" u="sng">
                <a:latin typeface="Calibri" panose="020F0502020204030204" charset="0"/>
                <a:ea typeface="宋体" panose="02010600030101010101" pitchFamily="2" charset="-122"/>
              </a:rPr>
              <a:t>分，“拥敲”“通”各</a:t>
            </a:r>
            <a:r>
              <a:rPr lang="en-US" sz="2400" b="0" u="sng">
                <a:latin typeface="Calibri" panose="020F0502020204030204" charset="0"/>
                <a:ea typeface="宋体" panose="02010600030101010101" pitchFamily="2" charset="-122"/>
              </a:rPr>
              <a:t>1</a:t>
            </a:r>
            <a:r>
              <a:rPr lang="zh-CN" sz="2400" b="0" u="sng">
                <a:latin typeface="Calibri" panose="020F0502020204030204" charset="0"/>
                <a:ea typeface="宋体" panose="02010600030101010101" pitchFamily="2" charset="-122"/>
              </a:rPr>
              <a:t>分。</a:t>
            </a:r>
            <a:r>
              <a:rPr lang="en-US" sz="2400" b="0" u="sng">
                <a:latin typeface="Calibri" panose="020F0502020204030204" charset="0"/>
                <a:ea typeface="宋体" panose="02010600030101010101" pitchFamily="2" charset="-122"/>
              </a:rPr>
              <a:t>]</a:t>
            </a:r>
            <a:endParaRPr lang="en-US" sz="2400" b="0">
              <a:latin typeface="Calibri" panose="020F0502020204030204" charset="0"/>
              <a:ea typeface="宋体" panose="02010600030101010101" pitchFamily="2" charset="-122"/>
            </a:endParaRPr>
          </a:p>
          <a:p>
            <a:pPr indent="266700"/>
            <a:r>
              <a:rPr lang="zh-CN" sz="2400" b="0">
                <a:latin typeface="Calibri" panose="020F0502020204030204" charset="0"/>
                <a:ea typeface="宋体" panose="02010600030101010101" pitchFamily="2" charset="-122"/>
              </a:rPr>
              <a:t>此句为魏征对唐太宗关于如何成为明君的回复。大意理解上，主要体现在两处。第一处是“兼听广纳”，译为“广泛听取意见”即可。只译为“接纳贤才”不得分。第二处是“人君兼听广纳”的结果，即君主不被蒙蔽，能够了解民情。可译为“皇上可以了解到真实的民情”“皇上可以知晓下情”等，如译为“下层的情况可以与上层的人相通”“下面情况使得皇上通达”，不得分。</a:t>
            </a:r>
            <a:r>
              <a:rPr lang="en-US" sz="2400" b="0">
                <a:latin typeface="Calibri" panose="020F0502020204030204" charset="0"/>
                <a:ea typeface="宋体" panose="02010600030101010101" pitchFamily="2" charset="-122"/>
              </a:rPr>
              <a:t>2.</a:t>
            </a:r>
            <a:r>
              <a:rPr lang="zh-CN" sz="2400" b="0">
                <a:latin typeface="Calibri" panose="020F0502020204030204" charset="0"/>
                <a:ea typeface="宋体" panose="02010600030101010101" pitchFamily="2" charset="-122"/>
              </a:rPr>
              <a:t>关键词</a:t>
            </a:r>
            <a:r>
              <a:rPr lang="en-US" altLang="zh-CN" sz="2400" b="0">
                <a:latin typeface="Calibri" panose="020F0502020204030204" charset="0"/>
                <a:ea typeface="宋体" panose="02010600030101010101" pitchFamily="2" charset="-122"/>
              </a:rPr>
              <a:t>——</a:t>
            </a:r>
            <a:r>
              <a:rPr lang="zh-CN" sz="2400" b="0">
                <a:solidFill>
                  <a:srgbClr val="FF0000"/>
                </a:solidFill>
                <a:latin typeface="Calibri" panose="020F0502020204030204" charset="0"/>
                <a:ea typeface="宋体" panose="02010600030101010101" pitchFamily="2" charset="-122"/>
              </a:rPr>
              <a:t>“拥蔽”</a:t>
            </a:r>
            <a:r>
              <a:rPr lang="zh-CN" sz="2400" b="0">
                <a:latin typeface="Calibri" panose="020F0502020204030204" charset="0"/>
                <a:ea typeface="宋体" panose="02010600030101010101" pitchFamily="2" charset="-122"/>
              </a:rPr>
              <a:t>，亦作“雍弊”，可译为“堵塞（君王的耳目</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”“蒙蔽（君主</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”“使君王受蒙蔽”等。译为“遮蔽”“隐蔽”“欺骗”“拥堵”“拥护”“大巨相互拥护事情”“权臣得不到拥护”“消息不会被屏蔽”等不得分。</a:t>
            </a:r>
            <a:endParaRPr lang="zh-CN" sz="2400" b="0">
              <a:latin typeface="Calibri" panose="020F0502020204030204" charset="0"/>
              <a:ea typeface="宋体" panose="02010600030101010101" pitchFamily="2" charset="-122"/>
            </a:endParaRPr>
          </a:p>
          <a:p>
            <a:pPr indent="266700"/>
            <a:r>
              <a:rPr lang="zh-CN" sz="2400" b="0">
                <a:solidFill>
                  <a:srgbClr val="FF0000"/>
                </a:solidFill>
                <a:latin typeface="Calibri" panose="020F0502020204030204" charset="0"/>
                <a:ea typeface="宋体" panose="02010600030101010101" pitchFamily="2" charset="-122"/>
              </a:rPr>
              <a:t>“通”，</a:t>
            </a:r>
            <a:r>
              <a:rPr lang="zh-CN" sz="2400" b="0">
                <a:latin typeface="Calibri" panose="020F0502020204030204" charset="0"/>
                <a:ea typeface="宋体" panose="02010600030101010101" pitchFamily="2" charset="-122"/>
              </a:rPr>
              <a:t>可译为“到达”“通达”“抵达”“传达到”“上报给”“传送到”等。</a:t>
            </a:r>
            <a:endParaRPr lang="zh-CN" sz="2400" b="0">
              <a:latin typeface="Calibri" panose="020F0502020204030204" charset="0"/>
              <a:ea typeface="宋体" panose="02010600030101010101" pitchFamily="2" charset="-122"/>
            </a:endParaRPr>
          </a:p>
          <a:p>
            <a:pPr indent="266700"/>
            <a:r>
              <a:rPr lang="zh-CN" sz="2400" b="0">
                <a:latin typeface="Calibri" panose="020F0502020204030204" charset="0"/>
                <a:ea typeface="宋体" panose="02010600030101010101" pitchFamily="2" charset="-122"/>
              </a:rPr>
              <a:t>译为“通晓</a:t>
            </a:r>
            <a:r>
              <a:rPr lang="zh-CN" sz="2400" b="0" spc="-500">
                <a:solidFill>
                  <a:schemeClr val="tx1"/>
                </a:solidFill>
                <a:uFillTx/>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知晓</a:t>
            </a:r>
            <a:r>
              <a:rPr lang="zh-CN" sz="2400" b="0" spc="-500">
                <a:uFillTx/>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得知</a:t>
            </a:r>
            <a:r>
              <a:rPr lang="zh-CN" sz="2400" b="0" spc="-500">
                <a:uFillTx/>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知道</a:t>
            </a:r>
            <a:r>
              <a:rPr lang="zh-CN" sz="2400" b="1" spc="-500">
                <a:uFillTx/>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通报”“使</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知道”“被</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得知”不得分。</a:t>
            </a:r>
            <a:endParaRPr lang="zh-CN" altLang="en-US" sz="2400" b="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
                                            <p:txEl>
                                              <p:pRg st="1" end="1"/>
                                            </p:txEl>
                                          </p:spTgt>
                                        </p:tgtEl>
                                        <p:attrNameLst>
                                          <p:attrName>style.visibility</p:attrName>
                                        </p:attrNameLst>
                                      </p:cBhvr>
                                      <p:to>
                                        <p:strVal val="visible"/>
                                      </p:to>
                                    </p:set>
                                    <p:animEffect transition="in" filter="blinds(horizontal)">
                                      <p:cBhvr>
                                        <p:cTn id="7" dur="500"/>
                                        <p:tgtEl>
                                          <p:spTgt spid="1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142240" y="0"/>
            <a:ext cx="11767820" cy="6369685"/>
          </a:xfrm>
          <a:prstGeom prst="rect">
            <a:avLst/>
          </a:prstGeom>
          <a:solidFill>
            <a:schemeClr val="bg1"/>
          </a:solidFill>
          <a:ln w="9525">
            <a:noFill/>
          </a:ln>
        </p:spPr>
        <p:txBody>
          <a:bodyPr wrap="square">
            <a:spAutoFit/>
          </a:bodyPr>
          <a:p>
            <a:pPr indent="0"/>
            <a:r>
              <a:rPr lang="en-US" sz="2400" b="1">
                <a:latin typeface="Calibri" panose="020F0502020204030204" charset="0"/>
                <a:ea typeface="宋体" panose="02010600030101010101" pitchFamily="2" charset="-122"/>
              </a:rPr>
              <a:t>(2)</a:t>
            </a:r>
            <a:r>
              <a:rPr lang="zh-CN" sz="2400" b="1" u="sng">
                <a:latin typeface="Calibri" panose="020F0502020204030204" charset="0"/>
                <a:ea typeface="宋体" panose="02010600030101010101" pitchFamily="2" charset="-122"/>
              </a:rPr>
              <a:t>子渊</a:t>
            </a:r>
            <a:r>
              <a:rPr lang="zh-CN" sz="2400" b="1" u="sng">
                <a:solidFill>
                  <a:srgbClr val="FF0000"/>
                </a:solidFill>
                <a:latin typeface="Calibri" panose="020F0502020204030204" charset="0"/>
                <a:ea typeface="宋体" panose="02010600030101010101" pitchFamily="2" charset="-122"/>
              </a:rPr>
              <a:t>属</a:t>
            </a:r>
            <a:r>
              <a:rPr lang="zh-CN" sz="2400" b="1" u="sng">
                <a:latin typeface="Calibri" panose="020F0502020204030204" charset="0"/>
                <a:ea typeface="宋体" panose="02010600030101010101" pitchFamily="2" charset="-122"/>
              </a:rPr>
              <a:t>昉称直河浅，</a:t>
            </a:r>
            <a:r>
              <a:rPr lang="zh-CN" sz="2400" b="1" u="sng">
                <a:solidFill>
                  <a:srgbClr val="FF0000"/>
                </a:solidFill>
                <a:latin typeface="Calibri" panose="020F0502020204030204" charset="0"/>
                <a:ea typeface="宋体" panose="02010600030101010101" pitchFamily="2" charset="-122"/>
              </a:rPr>
              <a:t>牒</a:t>
            </a:r>
            <a:r>
              <a:rPr lang="zh-CN" sz="2400" b="1" u="sng">
                <a:latin typeface="Calibri" panose="020F0502020204030204" charset="0"/>
                <a:ea typeface="宋体" panose="02010600030101010101" pitchFamily="2" charset="-122"/>
              </a:rPr>
              <a:t>浚川司使用耙浚之，昉从之</a:t>
            </a:r>
            <a:r>
              <a:rPr lang="zh-CN" sz="2400" b="1">
                <a:latin typeface="Calibri" panose="020F0502020204030204" charset="0"/>
                <a:ea typeface="宋体" panose="02010600030101010101" pitchFamily="2" charset="-122"/>
              </a:rPr>
              <a:t>。</a:t>
            </a:r>
            <a:endParaRPr lang="en-US" sz="2400" b="1">
              <a:latin typeface="Calibri" panose="020F0502020204030204" charset="0"/>
              <a:ea typeface="宋体" panose="02010600030101010101" pitchFamily="2" charset="-122"/>
            </a:endParaRPr>
          </a:p>
          <a:p>
            <a:pPr indent="0"/>
            <a:r>
              <a:rPr lang="zh-CN" sz="2400" b="1">
                <a:latin typeface="Calibri" panose="020F0502020204030204" charset="0"/>
                <a:ea typeface="宋体" panose="02010600030101010101" pitchFamily="2" charset="-122"/>
              </a:rPr>
              <a:t>范子渊告诉程盼说直河水浅，可上报文书给滚川司，用滚川和疏通河道，程肪听从了他的建议。</a:t>
            </a:r>
            <a:r>
              <a:rPr lang="en-US" sz="2400" b="1">
                <a:latin typeface="Calibri" panose="020F0502020204030204" charset="0"/>
                <a:ea typeface="宋体" panose="02010600030101010101" pitchFamily="2" charset="-122"/>
              </a:rPr>
              <a:t>1.</a:t>
            </a:r>
            <a:r>
              <a:rPr lang="zh-CN" sz="2400" b="1">
                <a:latin typeface="Calibri" panose="020F0502020204030204" charset="0"/>
                <a:ea typeface="宋体" panose="02010600030101010101" pitchFamily="2" charset="-122"/>
              </a:rPr>
              <a:t>大意</a:t>
            </a:r>
            <a:r>
              <a:rPr lang="en-US" sz="2400" b="1">
                <a:latin typeface="Calibri" panose="020F0502020204030204" charset="0"/>
                <a:ea typeface="宋体" panose="02010600030101010101" pitchFamily="2" charset="-122"/>
              </a:rPr>
              <a:t>2</a:t>
            </a:r>
            <a:r>
              <a:rPr lang="zh-CN" sz="2400" b="1">
                <a:latin typeface="Calibri" panose="020F0502020204030204" charset="0"/>
                <a:ea typeface="宋体" panose="02010600030101010101" pitchFamily="2" charset="-122"/>
              </a:rPr>
              <a:t>分。此句大意为范子渊告诉程昉如何疏通直河。主要体现在两处：</a:t>
            </a:r>
            <a:endParaRPr lang="zh-CN" sz="2400" b="1">
              <a:latin typeface="Calibri" panose="020F0502020204030204" charset="0"/>
              <a:ea typeface="宋体" panose="02010600030101010101" pitchFamily="2" charset="-122"/>
            </a:endParaRPr>
          </a:p>
          <a:p>
            <a:pPr indent="0"/>
            <a:r>
              <a:rPr lang="zh-CN" sz="2400" b="1">
                <a:latin typeface="Calibri" panose="020F0502020204030204" charset="0"/>
                <a:ea typeface="宋体" panose="02010600030101010101" pitchFamily="2" charset="-122"/>
              </a:rPr>
              <a:t> </a:t>
            </a:r>
            <a:r>
              <a:rPr lang="en-US" altLang="zh-CN" sz="2400" b="1">
                <a:latin typeface="Calibri" panose="020F0502020204030204" charset="0"/>
                <a:ea typeface="宋体" panose="02010600030101010101" pitchFamily="2" charset="-122"/>
              </a:rPr>
              <a:t>     </a:t>
            </a:r>
            <a:r>
              <a:rPr lang="zh-CN" sz="2400" b="1">
                <a:latin typeface="Calibri" panose="020F0502020204030204" charset="0"/>
                <a:ea typeface="宋体" panose="02010600030101010101" pitchFamily="2" charset="-122"/>
              </a:rPr>
              <a:t>第一处大意是范子渊让程昉用浚川耙治理直河。该处大意可分为两个方面</a:t>
            </a:r>
            <a:r>
              <a:rPr lang="en-US" sz="2400" b="1">
                <a:latin typeface="Calibri" panose="020F0502020204030204" charset="0"/>
                <a:ea typeface="宋体" panose="02010600030101010101" pitchFamily="2" charset="-122"/>
              </a:rPr>
              <a:t>:</a:t>
            </a:r>
            <a:r>
              <a:rPr lang="zh-CN" sz="2400" b="1">
                <a:latin typeface="Calibri" panose="020F0502020204030204" charset="0"/>
                <a:ea typeface="宋体" panose="02010600030101010101" pitchFamily="2" charset="-122"/>
              </a:rPr>
              <a:t>一是“用泼川耙治理直河”的原因是“河水浅”，可译为“直河水浅”“直河河床浅”“笔直的河流水浅”等，译为“测量河流深浅”不得分</a:t>
            </a:r>
            <a:r>
              <a:rPr lang="en-US" sz="2400" b="1">
                <a:latin typeface="Calibri" panose="020F0502020204030204" charset="0"/>
                <a:ea typeface="宋体" panose="02010600030101010101" pitchFamily="2" charset="-122"/>
              </a:rPr>
              <a:t>;</a:t>
            </a:r>
            <a:r>
              <a:rPr lang="zh-CN" sz="2400" b="1">
                <a:latin typeface="Calibri" panose="020F0502020204030204" charset="0"/>
                <a:ea typeface="宋体" panose="02010600030101010101" pitchFamily="2" charset="-122"/>
              </a:rPr>
              <a:t>二是做法为“使用浚川耙疏通”，可译为“用浚川把疏通河道”“使用浚川耙治理”等。两方面的大意均正确才可得 </a:t>
            </a:r>
            <a:r>
              <a:rPr lang="en-US" sz="2400" b="1">
                <a:latin typeface="Calibri" panose="020F0502020204030204" charset="0"/>
                <a:ea typeface="宋体" panose="02010600030101010101" pitchFamily="2" charset="-122"/>
              </a:rPr>
              <a:t>1</a:t>
            </a:r>
            <a:r>
              <a:rPr lang="zh-CN" sz="2400" b="1">
                <a:latin typeface="Calibri" panose="020F0502020204030204" charset="0"/>
                <a:ea typeface="宋体" panose="02010600030101010101" pitchFamily="2" charset="-122"/>
              </a:rPr>
              <a:t>分。</a:t>
            </a:r>
            <a:endParaRPr lang="zh-CN" sz="2400" b="1">
              <a:latin typeface="Calibri" panose="020F0502020204030204" charset="0"/>
              <a:ea typeface="宋体" panose="02010600030101010101" pitchFamily="2" charset="-122"/>
            </a:endParaRPr>
          </a:p>
          <a:p>
            <a:pPr indent="0"/>
            <a:r>
              <a:rPr lang="en-US" altLang="zh-CN" sz="2400" b="1">
                <a:latin typeface="Calibri" panose="020F0502020204030204" charset="0"/>
                <a:ea typeface="宋体" panose="02010600030101010101" pitchFamily="2" charset="-122"/>
              </a:rPr>
              <a:t>      </a:t>
            </a:r>
            <a:r>
              <a:rPr lang="zh-CN" sz="2400" b="1">
                <a:latin typeface="Calibri" panose="020F0502020204030204" charset="0"/>
                <a:ea typeface="宋体" panose="02010600030101010101" pitchFamily="2" charset="-122"/>
              </a:rPr>
              <a:t>第二处大意是程昉听从范子渊的建议，可译为“程防听从了他的建议”“昉按照这样做“昉照做”“昉听从他”等。缺主语或主语错误，不得分，如“子渊照着做”</a:t>
            </a:r>
            <a:endParaRPr lang="zh-CN" sz="2400" b="1">
              <a:latin typeface="Calibri" panose="020F0502020204030204" charset="0"/>
              <a:ea typeface="宋体" panose="02010600030101010101" pitchFamily="2" charset="-122"/>
            </a:endParaRPr>
          </a:p>
          <a:p>
            <a:pPr indent="0"/>
            <a:r>
              <a:rPr lang="zh-CN" sz="2400" b="1">
                <a:latin typeface="Calibri" panose="020F0502020204030204" charset="0"/>
                <a:ea typeface="宋体" panose="02010600030101010101" pitchFamily="2" charset="-122"/>
              </a:rPr>
              <a:t>“并且让程昉照着做”等</a:t>
            </a:r>
            <a:r>
              <a:rPr lang="en-US" sz="2400" b="1">
                <a:latin typeface="Calibri" panose="020F0502020204030204" charset="0"/>
                <a:ea typeface="宋体" panose="02010600030101010101" pitchFamily="2" charset="-122"/>
              </a:rPr>
              <a:t>:</a:t>
            </a:r>
            <a:r>
              <a:rPr lang="zh-CN" sz="2400" b="1">
                <a:latin typeface="Calibri" panose="020F0502020204030204" charset="0"/>
                <a:ea typeface="宋体" panose="02010600030101010101" pitchFamily="2" charset="-122"/>
              </a:rPr>
              <a:t>谓语错误，不得分，如“昉跟从他”</a:t>
            </a:r>
            <a:r>
              <a:rPr lang="en-US" sz="2400" b="1">
                <a:latin typeface="Calibri" panose="020F0502020204030204" charset="0"/>
                <a:ea typeface="宋体" panose="02010600030101010101" pitchFamily="2" charset="-122"/>
              </a:rPr>
              <a:t>2. </a:t>
            </a:r>
            <a:r>
              <a:rPr lang="zh-CN" sz="2400" b="1">
                <a:latin typeface="Calibri" panose="020F0502020204030204" charset="0"/>
                <a:ea typeface="宋体" panose="02010600030101010101" pitchFamily="2" charset="-122"/>
              </a:rPr>
              <a:t>关键词 </a:t>
            </a:r>
            <a:r>
              <a:rPr lang="en-US" sz="2400" b="1">
                <a:latin typeface="Calibri" panose="020F0502020204030204" charset="0"/>
                <a:ea typeface="宋体" panose="02010600030101010101" pitchFamily="2" charset="-122"/>
              </a:rPr>
              <a:t>2 </a:t>
            </a:r>
            <a:r>
              <a:rPr lang="zh-CN" sz="2400" b="1">
                <a:latin typeface="Calibri" panose="020F0502020204030204" charset="0"/>
                <a:ea typeface="宋体" panose="02010600030101010101" pitchFamily="2" charset="-122"/>
              </a:rPr>
              <a:t>分。</a:t>
            </a:r>
            <a:endParaRPr lang="zh-CN" sz="2400" b="1">
              <a:latin typeface="Calibri" panose="020F0502020204030204" charset="0"/>
              <a:ea typeface="宋体" panose="02010600030101010101" pitchFamily="2" charset="-122"/>
            </a:endParaRPr>
          </a:p>
          <a:p>
            <a:pPr indent="0"/>
            <a:r>
              <a:rPr lang="zh-CN" sz="2400" b="1">
                <a:highlight>
                  <a:srgbClr val="FFFF00"/>
                </a:highlight>
                <a:latin typeface="Calibri" panose="020F0502020204030204" charset="0"/>
                <a:ea typeface="宋体" panose="02010600030101010101" pitchFamily="2" charset="-122"/>
              </a:rPr>
              <a:t>①“属”</a:t>
            </a:r>
            <a:r>
              <a:rPr lang="zh-CN" sz="2400" b="1">
                <a:latin typeface="Calibri" panose="020F0502020204030204" charset="0"/>
                <a:ea typeface="宋体" panose="02010600030101010101" pitchFamily="2" charset="-122"/>
              </a:rPr>
              <a:t>，同“嘱”，嘱咐，托付。可译为“告诉”“叮嘱”“嘱托”“吩咐”等</a:t>
            </a:r>
            <a:r>
              <a:rPr lang="en-US" sz="2400" b="1">
                <a:latin typeface="Calibri" panose="020F0502020204030204" charset="0"/>
                <a:ea typeface="宋体" panose="02010600030101010101" pitchFamily="2" charset="-122"/>
              </a:rPr>
              <a:t>:</a:t>
            </a:r>
            <a:r>
              <a:rPr lang="zh-CN" sz="2400" b="1">
                <a:latin typeface="Calibri" panose="020F0502020204030204" charset="0"/>
                <a:ea typeface="宋体" panose="02010600030101010101" pitchFamily="2" charset="-122"/>
              </a:rPr>
              <a:t>漏译或译为“下属”“说”等，不得分。</a:t>
            </a:r>
            <a:endParaRPr lang="zh-CN" sz="2400" b="1">
              <a:latin typeface="Calibri" panose="020F0502020204030204" charset="0"/>
              <a:ea typeface="宋体" panose="02010600030101010101" pitchFamily="2" charset="-122"/>
            </a:endParaRPr>
          </a:p>
          <a:p>
            <a:pPr indent="0"/>
            <a:r>
              <a:rPr lang="zh-CN" sz="2400" b="1">
                <a:highlight>
                  <a:srgbClr val="FFFF00"/>
                </a:highlight>
                <a:latin typeface="Calibri" panose="020F0502020204030204" charset="0"/>
                <a:ea typeface="宋体" panose="02010600030101010101" pitchFamily="2" charset="-122"/>
              </a:rPr>
              <a:t>②“牒”</a:t>
            </a:r>
            <a:r>
              <a:rPr lang="zh-CN" sz="2400" b="1">
                <a:latin typeface="Calibri" panose="020F0502020204030204" charset="0"/>
                <a:ea typeface="宋体" panose="02010600030101010101" pitchFamily="2" charset="-122"/>
              </a:rPr>
              <a:t>，指中国古代官府往来的一种文书。文中用作动词，可译为“上交文书”“发文书”“下文书”“发官牒”“提交文牒、牒文”等</a:t>
            </a:r>
            <a:r>
              <a:rPr lang="en-US" sz="2400" b="1">
                <a:latin typeface="Calibri" panose="020F0502020204030204" charset="0"/>
                <a:ea typeface="宋体" panose="02010600030101010101" pitchFamily="2" charset="-122"/>
              </a:rPr>
              <a:t>:</a:t>
            </a:r>
            <a:r>
              <a:rPr lang="zh-CN" sz="2400" b="1">
                <a:latin typeface="Calibri" panose="020F0502020204030204" charset="0"/>
                <a:ea typeface="宋体" panose="02010600030101010101" pitchFamily="2" charset="-122"/>
              </a:rPr>
              <a:t>不译、漏译或译为“命令”“通知”“建议”“让”“派”等，不得分。</a:t>
            </a:r>
            <a:endParaRPr lang="zh-CN" altLang="en-US" sz="2400" b="1">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blinds(horizontal)">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blinds(horizontal)">
                                      <p:cBhvr>
                                        <p:cTn id="12" dur="500"/>
                                        <p:tgtEl>
                                          <p:spTgt spid="10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3">
                                            <p:txEl>
                                              <p:pRg st="2" end="2"/>
                                            </p:txEl>
                                          </p:spTgt>
                                        </p:tgtEl>
                                        <p:attrNameLst>
                                          <p:attrName>style.visibility</p:attrName>
                                        </p:attrNameLst>
                                      </p:cBhvr>
                                      <p:to>
                                        <p:strVal val="visible"/>
                                      </p:to>
                                    </p:set>
                                    <p:animEffect transition="in" filter="blinds(horizontal)">
                                      <p:cBhvr>
                                        <p:cTn id="15" dur="500"/>
                                        <p:tgtEl>
                                          <p:spTgt spid="1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663575" y="582295"/>
            <a:ext cx="10934700" cy="2846705"/>
          </a:xfrm>
          <a:prstGeom prst="rect">
            <a:avLst/>
          </a:prstGeom>
          <a:noFill/>
          <a:ln w="9525">
            <a:noFill/>
          </a:ln>
        </p:spPr>
        <p:txBody>
          <a:bodyPr>
            <a:noAutofit/>
            <a:scene3d>
              <a:camera prst="orthographicFront"/>
              <a:lightRig rig="threePt" dir="t"/>
            </a:scene3d>
          </a:bodyPr>
          <a:p>
            <a:pPr marL="139700" indent="-139700"/>
            <a:r>
              <a:rPr lang="en-US" sz="28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14</a:t>
            </a:r>
            <a:r>
              <a:rPr lang="en-US" sz="28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a:t>
            </a:r>
            <a:r>
              <a:rPr lang="zh-CN" sz="28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对于新工具浚川耙效用的争议，皇上体现出明君应有的态度。请结合文本简要说明。（</a:t>
            </a:r>
            <a:r>
              <a:rPr lang="en-US" sz="28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28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分）</a:t>
            </a:r>
            <a:endParaRPr lang="zh-CN" altLang="en-US" sz="2800" b="0">
              <a:effectLst>
                <a:outerShdw blurRad="38100" dist="19050" dir="2700000" algn="tl" rotWithShape="0">
                  <a:schemeClr val="dk1">
                    <a:alpha val="40000"/>
                  </a:schemeClr>
                </a:outerShdw>
              </a:effectLst>
              <a:latin typeface="Calibri" panose="020F0502020204030204" charset="0"/>
              <a:ea typeface="宋体" panose="02010600030101010101" pitchFamily="2" charset="-122"/>
            </a:endParaRPr>
          </a:p>
        </p:txBody>
      </p:sp>
      <p:sp>
        <p:nvSpPr>
          <p:cNvPr id="2" name="文本框 1"/>
          <p:cNvSpPr txBox="1"/>
          <p:nvPr/>
        </p:nvSpPr>
        <p:spPr>
          <a:xfrm>
            <a:off x="790575" y="1859915"/>
            <a:ext cx="10808335" cy="4399915"/>
          </a:xfrm>
          <a:prstGeom prst="rect">
            <a:avLst/>
          </a:prstGeom>
          <a:noFill/>
          <a:ln w="9525">
            <a:noFill/>
          </a:ln>
        </p:spPr>
        <p:txBody>
          <a:bodyPr wrap="square">
            <a:spAutoFit/>
          </a:bodyPr>
          <a:p>
            <a:pPr indent="0"/>
            <a:r>
              <a:rPr lang="en-US" sz="2800" b="1">
                <a:solidFill>
                  <a:srgbClr val="1552D1"/>
                </a:solidFill>
                <a:latin typeface="Calibri" panose="020F0502020204030204" charset="0"/>
                <a:ea typeface="宋体" panose="02010600030101010101" pitchFamily="2" charset="-122"/>
              </a:rPr>
              <a:t>1.</a:t>
            </a:r>
            <a:r>
              <a:rPr lang="zh-CN" sz="2800" b="1">
                <a:solidFill>
                  <a:srgbClr val="1552D1"/>
                </a:solidFill>
                <a:latin typeface="Calibri" panose="020F0502020204030204" charset="0"/>
                <a:ea typeface="宋体" panose="02010600030101010101" pitchFamily="2" charset="-122"/>
              </a:rPr>
              <a:t>依据文本，皇上的态度和做法具体体现为“不偏信”和“兼听广纳”两个方面。答出一点给</a:t>
            </a:r>
            <a:r>
              <a:rPr lang="en-US" sz="2800" b="1">
                <a:solidFill>
                  <a:srgbClr val="1552D1"/>
                </a:solidFill>
                <a:latin typeface="Calibri" panose="020F0502020204030204" charset="0"/>
                <a:ea typeface="宋体" panose="02010600030101010101" pitchFamily="2" charset="-122"/>
                <a:cs typeface="Times New Roman" panose="02020603050405020304" charset="0"/>
              </a:rPr>
              <a:t> </a:t>
            </a:r>
            <a:r>
              <a:rPr lang="en-US" sz="2800" b="1">
                <a:solidFill>
                  <a:srgbClr val="1552D1"/>
                </a:solidFill>
                <a:latin typeface="Calibri" panose="020F0502020204030204" charset="0"/>
                <a:ea typeface="宋体" panose="02010600030101010101" pitchFamily="2" charset="-122"/>
              </a:rPr>
              <a:t>2 </a:t>
            </a:r>
            <a:r>
              <a:rPr lang="zh-CN" sz="2800" b="1">
                <a:solidFill>
                  <a:srgbClr val="1552D1"/>
                </a:solidFill>
                <a:latin typeface="Calibri" panose="020F0502020204030204" charset="0"/>
                <a:ea typeface="宋体" panose="02010600030101010101" pitchFamily="2" charset="-122"/>
              </a:rPr>
              <a:t>分，答出两点给 </a:t>
            </a:r>
            <a:r>
              <a:rPr lang="en-US" sz="2800" b="1">
                <a:solidFill>
                  <a:srgbClr val="1552D1"/>
                </a:solidFill>
                <a:latin typeface="Calibri" panose="020F0502020204030204" charset="0"/>
                <a:ea typeface="宋体" panose="02010600030101010101" pitchFamily="2" charset="-122"/>
              </a:rPr>
              <a:t>3 </a:t>
            </a:r>
            <a:r>
              <a:rPr lang="zh-CN" sz="2800" b="1">
                <a:solidFill>
                  <a:srgbClr val="1552D1"/>
                </a:solidFill>
                <a:latin typeface="Calibri" panose="020F0502020204030204" charset="0"/>
                <a:ea typeface="宋体" panose="02010600030101010101" pitchFamily="2" charset="-122"/>
              </a:rPr>
              <a:t>分。</a:t>
            </a:r>
            <a:r>
              <a:rPr lang="en-US" sz="2800" b="1">
                <a:solidFill>
                  <a:srgbClr val="1552D1"/>
                </a:solidFill>
                <a:latin typeface="Calibri" panose="020F0502020204030204" charset="0"/>
                <a:ea typeface="宋体" panose="02010600030101010101" pitchFamily="2" charset="-122"/>
              </a:rPr>
              <a:t>2.</a:t>
            </a:r>
            <a:r>
              <a:rPr lang="zh-CN" sz="2800" b="1">
                <a:solidFill>
                  <a:srgbClr val="1552D1"/>
                </a:solidFill>
                <a:latin typeface="Calibri" panose="020F0502020204030204" charset="0"/>
                <a:ea typeface="宋体" panose="02010600030101010101" pitchFamily="2" charset="-122"/>
              </a:rPr>
              <a:t>第①点从“不偏信”的角度进行说明，</a:t>
            </a:r>
            <a:r>
              <a:rPr lang="en-US" sz="2800" b="1">
                <a:solidFill>
                  <a:srgbClr val="1552D1"/>
                </a:solidFill>
                <a:latin typeface="Calibri" panose="020F0502020204030204" charset="0"/>
                <a:ea typeface="宋体" panose="02010600030101010101" pitchFamily="2" charset="-122"/>
              </a:rPr>
              <a:t>2</a:t>
            </a:r>
            <a:r>
              <a:rPr lang="zh-CN" sz="2800" b="1">
                <a:solidFill>
                  <a:srgbClr val="1552D1"/>
                </a:solidFill>
                <a:latin typeface="Calibri" panose="020F0502020204030204" charset="0"/>
                <a:ea typeface="宋体" panose="02010600030101010101" pitchFamily="2" charset="-122"/>
              </a:rPr>
              <a:t>分。其中，答出“不偏信”的意思给 </a:t>
            </a:r>
            <a:r>
              <a:rPr lang="en-US" sz="2800" b="1">
                <a:solidFill>
                  <a:srgbClr val="1552D1"/>
                </a:solidFill>
                <a:latin typeface="Calibri" panose="020F0502020204030204" charset="0"/>
                <a:ea typeface="宋体" panose="02010600030101010101" pitchFamily="2" charset="-122"/>
              </a:rPr>
              <a:t>1</a:t>
            </a:r>
            <a:r>
              <a:rPr lang="zh-CN" sz="2800" b="1">
                <a:solidFill>
                  <a:srgbClr val="1552D1"/>
                </a:solidFill>
                <a:latin typeface="Calibri" panose="020F0502020204030204" charset="0"/>
                <a:ea typeface="宋体" panose="02010600030101010101" pitchFamily="2" charset="-122"/>
              </a:rPr>
              <a:t>分</a:t>
            </a:r>
            <a:r>
              <a:rPr lang="en-US" sz="2800" b="1">
                <a:solidFill>
                  <a:srgbClr val="1552D1"/>
                </a:solidFill>
                <a:latin typeface="Calibri" panose="020F0502020204030204" charset="0"/>
                <a:ea typeface="宋体" panose="02010600030101010101" pitchFamily="2" charset="-122"/>
              </a:rPr>
              <a:t>;</a:t>
            </a:r>
            <a:r>
              <a:rPr lang="zh-CN" sz="2800" b="1">
                <a:solidFill>
                  <a:srgbClr val="1552D1"/>
                </a:solidFill>
                <a:latin typeface="Calibri" panose="020F0502020204030204" charset="0"/>
                <a:ea typeface="宋体" panose="02010600030101010101" pitchFamily="2" charset="-122"/>
              </a:rPr>
              <a:t>合文本指出“不偏信”的内容 </a:t>
            </a:r>
            <a:r>
              <a:rPr lang="en-US" sz="2800" b="1">
                <a:solidFill>
                  <a:srgbClr val="1552D1"/>
                </a:solidFill>
                <a:latin typeface="Calibri" panose="020F0502020204030204" charset="0"/>
                <a:ea typeface="宋体" panose="02010600030101010101" pitchFamily="2" charset="-122"/>
              </a:rPr>
              <a:t>1</a:t>
            </a:r>
            <a:r>
              <a:rPr lang="zh-CN" sz="2800" b="1">
                <a:solidFill>
                  <a:srgbClr val="1552D1"/>
                </a:solidFill>
                <a:latin typeface="Calibri" panose="020F0502020204030204" charset="0"/>
                <a:ea typeface="宋体" panose="02010600030101010101" pitchFamily="2" charset="-122"/>
              </a:rPr>
              <a:t>分，答“王安石的保奏”或“文潞公的上奏”均可。</a:t>
            </a:r>
            <a:endParaRPr lang="zh-CN" sz="2800" b="1">
              <a:solidFill>
                <a:srgbClr val="1552D1"/>
              </a:solidFill>
              <a:latin typeface="Calibri" panose="020F0502020204030204" charset="0"/>
              <a:ea typeface="宋体" panose="02010600030101010101" pitchFamily="2" charset="-122"/>
            </a:endParaRPr>
          </a:p>
          <a:p>
            <a:pPr indent="0"/>
            <a:r>
              <a:rPr lang="en-US" sz="2800" b="1">
                <a:solidFill>
                  <a:srgbClr val="1552D1"/>
                </a:solidFill>
                <a:latin typeface="Calibri" panose="020F0502020204030204" charset="0"/>
                <a:ea typeface="宋体" panose="02010600030101010101" pitchFamily="2" charset="-122"/>
              </a:rPr>
              <a:t>3.</a:t>
            </a:r>
            <a:r>
              <a:rPr lang="zh-CN" sz="2800" b="1">
                <a:solidFill>
                  <a:srgbClr val="1552D1"/>
                </a:solidFill>
                <a:latin typeface="Calibri" panose="020F0502020204030204" charset="0"/>
                <a:ea typeface="宋体" panose="02010600030101010101" pitchFamily="2" charset="-122"/>
              </a:rPr>
              <a:t>第</a:t>
            </a:r>
            <a:r>
              <a:rPr lang="zh-CN" altLang="en-US" sz="2800" b="1">
                <a:solidFill>
                  <a:srgbClr val="1552D1"/>
                </a:solidFill>
                <a:latin typeface="Calibri" panose="020F0502020204030204" charset="0"/>
                <a:ea typeface="宋体" panose="02010600030101010101" pitchFamily="2" charset="-122"/>
              </a:rPr>
              <a:t>②</a:t>
            </a:r>
            <a:r>
              <a:rPr lang="zh-CN" sz="2800" b="1">
                <a:solidFill>
                  <a:srgbClr val="1552D1"/>
                </a:solidFill>
                <a:latin typeface="Calibri" panose="020F0502020204030204" charset="0"/>
                <a:ea typeface="宋体" panose="02010600030101010101" pitchFamily="2" charset="-122"/>
              </a:rPr>
              <a:t>点从“兼听广纳”的角度进行说明，</a:t>
            </a:r>
            <a:r>
              <a:rPr lang="en-US" sz="2800" b="1">
                <a:solidFill>
                  <a:srgbClr val="1552D1"/>
                </a:solidFill>
                <a:latin typeface="Calibri" panose="020F0502020204030204" charset="0"/>
                <a:ea typeface="宋体" panose="02010600030101010101" pitchFamily="2" charset="-122"/>
              </a:rPr>
              <a:t>2</a:t>
            </a:r>
            <a:r>
              <a:rPr lang="zh-CN" sz="2800" b="1">
                <a:solidFill>
                  <a:srgbClr val="1552D1"/>
                </a:solidFill>
                <a:latin typeface="Calibri" panose="020F0502020204030204" charset="0"/>
                <a:ea typeface="宋体" panose="02010600030101010101" pitchFamily="2" charset="-122"/>
              </a:rPr>
              <a:t>分。答出“安排官员视察，派遣官员做试这两方面具体体现的，给 </a:t>
            </a:r>
            <a:r>
              <a:rPr lang="en-US" sz="2800" b="1">
                <a:solidFill>
                  <a:srgbClr val="1552D1"/>
                </a:solidFill>
                <a:latin typeface="Calibri" panose="020F0502020204030204" charset="0"/>
                <a:ea typeface="宋体" panose="02010600030101010101" pitchFamily="2" charset="-122"/>
              </a:rPr>
              <a:t>2</a:t>
            </a:r>
            <a:r>
              <a:rPr lang="zh-CN" sz="2800" b="1">
                <a:solidFill>
                  <a:srgbClr val="1552D1"/>
                </a:solidFill>
                <a:latin typeface="Calibri" panose="020F0502020204030204" charset="0"/>
                <a:ea typeface="宋体" panose="02010600030101010101" pitchFamily="2" charset="-122"/>
              </a:rPr>
              <a:t>分</a:t>
            </a:r>
            <a:r>
              <a:rPr lang="en-US" sz="2800" b="1">
                <a:solidFill>
                  <a:srgbClr val="1552D1"/>
                </a:solidFill>
                <a:latin typeface="Calibri" panose="020F0502020204030204" charset="0"/>
                <a:ea typeface="宋体" panose="02010600030101010101" pitchFamily="2" charset="-122"/>
              </a:rPr>
              <a:t>;</a:t>
            </a:r>
            <a:r>
              <a:rPr lang="zh-CN" sz="2800" b="1">
                <a:solidFill>
                  <a:srgbClr val="1552D1"/>
                </a:solidFill>
                <a:latin typeface="Calibri" panose="020F0502020204030204" charset="0"/>
                <a:ea typeface="宋体" panose="02010600030101010101" pitchFamily="2" charset="-122"/>
              </a:rPr>
              <a:t>如只答出其中一点体现（如“安排官员视察”</a:t>
            </a:r>
            <a:r>
              <a:rPr lang="en-US" sz="2800" b="1">
                <a:solidFill>
                  <a:srgbClr val="1552D1"/>
                </a:solidFill>
                <a:latin typeface="Calibri" panose="020F0502020204030204" charset="0"/>
                <a:ea typeface="宋体" panose="02010600030101010101" pitchFamily="2" charset="-122"/>
              </a:rPr>
              <a:t>)</a:t>
            </a:r>
            <a:r>
              <a:rPr lang="zh-CN" sz="2800" b="1">
                <a:solidFill>
                  <a:srgbClr val="1552D1"/>
                </a:solidFill>
                <a:latin typeface="Calibri" panose="020F0502020204030204" charset="0"/>
                <a:ea typeface="宋体" panose="02010600030101010101" pitchFamily="2" charset="-122"/>
              </a:rPr>
              <a:t>，给 </a:t>
            </a:r>
            <a:r>
              <a:rPr lang="en-US" sz="2800" b="1">
                <a:solidFill>
                  <a:srgbClr val="1552D1"/>
                </a:solidFill>
                <a:latin typeface="Calibri" panose="020F0502020204030204" charset="0"/>
                <a:ea typeface="宋体" panose="02010600030101010101" pitchFamily="2" charset="-122"/>
              </a:rPr>
              <a:t>1</a:t>
            </a:r>
            <a:r>
              <a:rPr lang="zh-CN" altLang="en-US" sz="2800" b="1">
                <a:solidFill>
                  <a:srgbClr val="1552D1"/>
                </a:solidFill>
                <a:latin typeface="Calibri" panose="020F0502020204030204" charset="0"/>
                <a:ea typeface="宋体" panose="02010600030101010101" pitchFamily="2" charset="-122"/>
              </a:rPr>
              <a:t>分，</a:t>
            </a:r>
            <a:r>
              <a:rPr lang="zh-CN" sz="2800" b="1">
                <a:solidFill>
                  <a:srgbClr val="1552D1"/>
                </a:solidFill>
                <a:latin typeface="Calibri" panose="020F0502020204030204" charset="0"/>
                <a:ea typeface="宋体" panose="02010600030101010101" pitchFamily="2" charset="-122"/>
              </a:rPr>
              <a:t>如没答出具体体现，只是笼统回答“听取了各大臣的汇报及意见”，给 </a:t>
            </a:r>
            <a:r>
              <a:rPr lang="en-US" sz="2800" b="1">
                <a:solidFill>
                  <a:srgbClr val="1552D1"/>
                </a:solidFill>
                <a:latin typeface="Calibri" panose="020F0502020204030204" charset="0"/>
                <a:ea typeface="宋体" panose="02010600030101010101" pitchFamily="2" charset="-122"/>
              </a:rPr>
              <a:t>1</a:t>
            </a:r>
            <a:r>
              <a:rPr lang="zh-CN" sz="2800" b="1">
                <a:solidFill>
                  <a:srgbClr val="1552D1"/>
                </a:solidFill>
                <a:latin typeface="Calibri" panose="020F0502020204030204" charset="0"/>
                <a:ea typeface="宋体" panose="02010600030101010101" pitchFamily="2" charset="-122"/>
              </a:rPr>
              <a:t>分。</a:t>
            </a:r>
            <a:endParaRPr lang="zh-CN" sz="2800" b="1">
              <a:solidFill>
                <a:srgbClr val="1552D1"/>
              </a:solidFill>
              <a:latin typeface="Calibri" panose="020F0502020204030204" charset="0"/>
              <a:ea typeface="宋体" panose="02010600030101010101" pitchFamily="2" charset="-122"/>
            </a:endParaRPr>
          </a:p>
          <a:p>
            <a:pPr indent="0"/>
            <a:r>
              <a:rPr lang="en-US" sz="2800" b="1">
                <a:solidFill>
                  <a:srgbClr val="1552D1"/>
                </a:solidFill>
                <a:latin typeface="Calibri" panose="020F0502020204030204" charset="0"/>
                <a:ea typeface="宋体" panose="02010600030101010101" pitchFamily="2" charset="-122"/>
              </a:rPr>
              <a:t>4.</a:t>
            </a:r>
            <a:r>
              <a:rPr lang="zh-CN" sz="2800" b="1">
                <a:solidFill>
                  <a:srgbClr val="1552D1"/>
                </a:solidFill>
                <a:latin typeface="Calibri" panose="020F0502020204030204" charset="0"/>
                <a:ea typeface="宋体" panose="02010600030101010101" pitchFamily="2" charset="-122"/>
              </a:rPr>
              <a:t>完全照抄原文，没有进行简要说明，不得分。</a:t>
            </a:r>
            <a:endParaRPr lang="zh-CN" altLang="en-US" sz="2800" b="1">
              <a:solidFill>
                <a:srgbClr val="1552D1"/>
              </a:solidFill>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91100" y="2987040"/>
            <a:ext cx="5215255" cy="1014730"/>
          </a:xfrm>
          <a:prstGeom prst="rect">
            <a:avLst/>
          </a:prstGeom>
          <a:noFill/>
        </p:spPr>
        <p:txBody>
          <a:bodyPr wrap="square" rtlCol="0">
            <a:spAutoFit/>
          </a:bodyPr>
          <a:lstStyle/>
          <a:p>
            <a:r>
              <a:rPr lang="zh-CN" altLang="en-US" sz="6000" b="1" smtClean="0">
                <a:solidFill>
                  <a:srgbClr val="655D5C"/>
                </a:solidFill>
                <a:latin typeface="华文楷体" panose="02010600040101010101" charset="-122"/>
                <a:ea typeface="华文楷体" panose="02010600040101010101" charset="-122"/>
                <a:cs typeface="华文行楷" panose="02010800040101010101" charset="-122"/>
                <a:sym typeface="+mn-ea"/>
              </a:rPr>
              <a:t>诗歌鉴赏</a:t>
            </a:r>
            <a:endParaRPr lang="zh-CN" altLang="en-US" sz="6000" b="1" smtClean="0">
              <a:solidFill>
                <a:srgbClr val="655D5C"/>
              </a:solidFill>
              <a:latin typeface="华文楷体" panose="02010600040101010101" charset="-122"/>
              <a:ea typeface="华文楷体" panose="02010600040101010101" charset="-122"/>
              <a:cs typeface="华文行楷" panose="02010800040101010101" charset="-122"/>
              <a:sym typeface="+mn-ea"/>
            </a:endParaRPr>
          </a:p>
        </p:txBody>
      </p:sp>
      <p:pic>
        <p:nvPicPr>
          <p:cNvPr id="4" name="图片 3"/>
          <p:cNvPicPr>
            <a:picLocks noChangeAspect="1"/>
          </p:cNvPicPr>
          <p:nvPr>
            <p:custDataLst>
              <p:tags r:id="rId1"/>
            </p:custDataLst>
          </p:nvPr>
        </p:nvPicPr>
        <p:blipFill>
          <a:blip r:embed="rId2"/>
          <a:stretch>
            <a:fillRect/>
          </a:stretch>
        </p:blipFill>
        <p:spPr>
          <a:xfrm>
            <a:off x="1543685" y="1960880"/>
            <a:ext cx="3138805" cy="30670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621030" y="379095"/>
            <a:ext cx="4318000" cy="4399915"/>
          </a:xfrm>
          <a:prstGeom prst="rect">
            <a:avLst/>
          </a:prstGeom>
          <a:noFill/>
          <a:ln w="9525">
            <a:solidFill>
              <a:schemeClr val="accent1"/>
            </a:solidFill>
          </a:ln>
        </p:spPr>
        <p:txBody>
          <a:bodyPr wrap="square">
            <a:spAutoFit/>
          </a:bodyPr>
          <a:p>
            <a:pPr indent="0" algn="l"/>
            <a:r>
              <a:rPr lang="en-US" altLang="zh-CN" sz="2800" b="0">
                <a:latin typeface="Calibri" panose="020F0502020204030204" charset="0"/>
                <a:ea typeface="宋体" panose="02010600030101010101" pitchFamily="2" charset="-122"/>
              </a:rPr>
              <a:t>                </a:t>
            </a:r>
            <a:r>
              <a:rPr lang="zh-CN" sz="2800" b="0">
                <a:latin typeface="Calibri" panose="020F0502020204030204" charset="0"/>
                <a:ea typeface="宋体" panose="02010600030101010101" pitchFamily="2" charset="-122"/>
              </a:rPr>
              <a:t>青玉案</a:t>
            </a:r>
            <a:r>
              <a:rPr lang="en-US" sz="2800" b="0">
                <a:latin typeface="Calibri" panose="020F0502020204030204" charset="0"/>
                <a:ea typeface="宋体" panose="02010600030101010101" pitchFamily="2" charset="-122"/>
                <a:cs typeface="Times New Roman" panose="02020603050405020304" charset="0"/>
              </a:rPr>
              <a:t>  </a:t>
            </a:r>
            <a:r>
              <a:rPr lang="zh-CN" sz="2800" b="0">
                <a:ea typeface="宋体" panose="02010600030101010101" pitchFamily="2" charset="-122"/>
              </a:rPr>
              <a:t>陈瓘</a:t>
            </a:r>
            <a:endParaRPr lang="zh-CN" sz="2800" b="0">
              <a:ea typeface="宋体" panose="02010600030101010101" pitchFamily="2" charset="-122"/>
            </a:endParaRPr>
          </a:p>
          <a:p>
            <a:pPr indent="0" algn="l"/>
            <a:r>
              <a:rPr lang="en-US" altLang="zh-CN" sz="2800" b="0">
                <a:ea typeface="宋体" panose="02010600030101010101" pitchFamily="2" charset="-122"/>
              </a:rPr>
              <a:t>      </a:t>
            </a:r>
            <a:r>
              <a:rPr lang="zh-CN" sz="2800" b="0">
                <a:ea typeface="宋体" panose="02010600030101010101" pitchFamily="2" charset="-122"/>
              </a:rPr>
              <a:t>碧空黯淡同</a:t>
            </a:r>
            <a:r>
              <a:rPr lang="en-US" sz="2800" b="0" baseline="30000">
                <a:latin typeface="楷体" panose="02010609060101010101" charset="-122"/>
                <a:ea typeface="宋体" panose="02010600030101010101" pitchFamily="2" charset="-122"/>
              </a:rPr>
              <a:t>①</a:t>
            </a:r>
            <a:r>
              <a:rPr lang="zh-CN" sz="2800" b="0">
                <a:ea typeface="宋体" panose="02010600030101010101" pitchFamily="2" charset="-122"/>
              </a:rPr>
              <a:t>云绕。渐枕上、风声哨。明透窗纱天欲晓。珠帘才卷，美人惊报，一夜青山老</a:t>
            </a:r>
            <a:r>
              <a:rPr lang="en-US" sz="2800" b="0">
                <a:latin typeface="楷体" panose="02010609060101010101" charset="-122"/>
                <a:ea typeface="宋体" panose="02010600030101010101" pitchFamily="2" charset="-122"/>
              </a:rPr>
              <a:t>!  </a:t>
            </a:r>
            <a:r>
              <a:rPr lang="zh-CN" sz="2800" b="0">
                <a:ea typeface="宋体" panose="02010600030101010101" pitchFamily="2" charset="-122"/>
              </a:rPr>
              <a:t>使君留客金樽倒，正千里琼瑶未经扫。欺压梅花春信早。十分农事，满城和气，管取明年好。</a:t>
            </a:r>
            <a:r>
              <a:rPr lang="en-US" sz="2800" b="0">
                <a:latin typeface="Calibri" panose="020F0502020204030204" charset="0"/>
                <a:ea typeface="宋体" panose="02010600030101010101" pitchFamily="2" charset="-122"/>
              </a:rPr>
              <a:t>[</a:t>
            </a:r>
            <a:r>
              <a:rPr lang="zh-CN" sz="2800" b="0">
                <a:latin typeface="Calibri" panose="020F0502020204030204" charset="0"/>
                <a:ea typeface="宋体" panose="02010600030101010101" pitchFamily="2" charset="-122"/>
              </a:rPr>
              <a:t>注</a:t>
            </a:r>
            <a:r>
              <a:rPr lang="en-US" sz="2800" b="0">
                <a:latin typeface="Calibri" panose="020F0502020204030204" charset="0"/>
                <a:ea typeface="宋体" panose="02010600030101010101" pitchFamily="2" charset="-122"/>
              </a:rPr>
              <a:t>]</a:t>
            </a:r>
            <a:r>
              <a:rPr lang="zh-CN" sz="2800" b="0">
                <a:latin typeface="Calibri" panose="020F0502020204030204" charset="0"/>
                <a:ea typeface="宋体" panose="02010600030101010101" pitchFamily="2" charset="-122"/>
              </a:rPr>
              <a:t>①“同”即“彤”。</a:t>
            </a:r>
            <a:endParaRPr lang="zh-CN" altLang="en-US" sz="2800" b="0">
              <a:latin typeface="Calibri" panose="020F0502020204030204" charset="0"/>
              <a:ea typeface="宋体" panose="02010600030101010101" pitchFamily="2" charset="-122"/>
            </a:endParaRPr>
          </a:p>
        </p:txBody>
      </p:sp>
      <p:sp>
        <p:nvSpPr>
          <p:cNvPr id="3" name="文本框 2"/>
          <p:cNvSpPr txBox="1"/>
          <p:nvPr/>
        </p:nvSpPr>
        <p:spPr>
          <a:xfrm>
            <a:off x="5107940" y="286385"/>
            <a:ext cx="6816090" cy="4492625"/>
          </a:xfrm>
          <a:prstGeom prst="rect">
            <a:avLst/>
          </a:prstGeom>
          <a:solidFill>
            <a:schemeClr val="bg1">
              <a:lumMod val="95000"/>
            </a:schemeClr>
          </a:solidFill>
          <a:ln w="9525">
            <a:solidFill>
              <a:schemeClr val="accent1"/>
            </a:solidFill>
          </a:ln>
        </p:spPr>
        <p:txBody>
          <a:bodyPr wrap="square">
            <a:spAutoFit/>
          </a:bodyPr>
          <a:p>
            <a:pPr indent="0"/>
            <a:r>
              <a:rPr lang="zh-CN" sz="2600" b="0">
                <a:latin typeface="Calibri" panose="020F0502020204030204" charset="0"/>
                <a:ea typeface="宋体" panose="02010600030101010101" pitchFamily="2" charset="-122"/>
              </a:rPr>
              <a:t>解题</a:t>
            </a:r>
            <a:r>
              <a:rPr lang="en-US" sz="2600" b="0">
                <a:latin typeface="Calibri" panose="020F0502020204030204" charset="0"/>
                <a:ea typeface="宋体" panose="02010600030101010101" pitchFamily="2" charset="-122"/>
                <a:cs typeface="Times New Roman" panose="02020603050405020304" charset="0"/>
              </a:rPr>
              <a:t> </a:t>
            </a:r>
            <a:r>
              <a:rPr lang="zh-CN" sz="2600" b="0">
                <a:latin typeface="Calibri" panose="020F0502020204030204" charset="0"/>
                <a:ea typeface="宋体" panose="02010600030101010101" pitchFamily="2" charset="-122"/>
              </a:rPr>
              <a:t>青玉案</a:t>
            </a:r>
            <a:r>
              <a:rPr lang="en-US" sz="2600" b="0">
                <a:latin typeface="Calibri" panose="020F0502020204030204" charset="0"/>
                <a:ea typeface="宋体" panose="02010600030101010101" pitchFamily="2" charset="-122"/>
              </a:rPr>
              <a:t>:</a:t>
            </a:r>
            <a:r>
              <a:rPr lang="zh-CN" sz="2600" b="0">
                <a:latin typeface="Calibri" panose="020F0502020204030204" charset="0"/>
                <a:ea typeface="宋体" panose="02010600030101010101" pitchFamily="2" charset="-122"/>
              </a:rPr>
              <a:t>词牌名。其调名源自东汉·张衡《四愁诗》</a:t>
            </a:r>
            <a:r>
              <a:rPr lang="en-US" sz="2600" b="0">
                <a:latin typeface="Calibri" panose="020F0502020204030204" charset="0"/>
                <a:ea typeface="宋体" panose="02010600030101010101" pitchFamily="2" charset="-122"/>
              </a:rPr>
              <a:t>:</a:t>
            </a:r>
            <a:r>
              <a:rPr lang="zh-CN" sz="2600" b="0">
                <a:latin typeface="Calibri" panose="020F0502020204030204" charset="0"/>
                <a:ea typeface="宋体" panose="02010600030101010101" pitchFamily="2" charset="-122"/>
              </a:rPr>
              <a:t>“美人赠我锦绣缎，何以报之青玉案。此调一般以北宋·贺铸所作《青玉案·凌波不过横塘路》一首为正格，故又名《横塘路》。双调，六十七字，前后段各六句，五仄韵。同调名作还有南宋·辛弃疾《青玉案·元夕》。“案”的含义历来争议较大。一种看法认为“案”为古“碗”字，为今之“碗”一类器物。一 种看法人物“案”为古时有足之盘，</a:t>
            </a:r>
            <a:r>
              <a:rPr lang="en-US" sz="2600" b="0">
                <a:latin typeface="Calibri" panose="020F0502020204030204" charset="0"/>
                <a:ea typeface="宋体" panose="02010600030101010101" pitchFamily="2" charset="-122"/>
              </a:rPr>
              <a:t>“</a:t>
            </a:r>
            <a:r>
              <a:rPr lang="zh-CN" sz="2600" b="0">
                <a:latin typeface="Calibri" panose="020F0502020204030204" charset="0"/>
                <a:ea typeface="宋体" panose="02010600030101010101" pitchFamily="2" charset="-122"/>
              </a:rPr>
              <a:t>案”一字的含义应为盛食的托盘。</a:t>
            </a:r>
            <a:endParaRPr lang="zh-CN" altLang="en-US" sz="2600" b="0">
              <a:latin typeface="Calibri" panose="020F0502020204030204" charset="0"/>
              <a:ea typeface="宋体" panose="02010600030101010101" pitchFamily="2" charset="-122"/>
            </a:endParaRPr>
          </a:p>
        </p:txBody>
      </p:sp>
      <p:sp>
        <p:nvSpPr>
          <p:cNvPr id="4" name="文本框 3"/>
          <p:cNvSpPr txBox="1"/>
          <p:nvPr/>
        </p:nvSpPr>
        <p:spPr>
          <a:xfrm>
            <a:off x="407035" y="4944745"/>
            <a:ext cx="11517630" cy="1938020"/>
          </a:xfrm>
          <a:prstGeom prst="rect">
            <a:avLst/>
          </a:prstGeom>
          <a:solidFill>
            <a:schemeClr val="bg1">
              <a:lumMod val="95000"/>
            </a:schemeClr>
          </a:solidFill>
          <a:ln w="9525">
            <a:solidFill>
              <a:schemeClr val="accent1"/>
            </a:solidFill>
          </a:ln>
        </p:spPr>
        <p:txBody>
          <a:bodyPr wrap="square">
            <a:spAutoFit/>
          </a:bodyPr>
          <a:p>
            <a:pPr indent="0"/>
            <a:r>
              <a:rPr lang="zh-CN" sz="2400" b="0">
                <a:latin typeface="Calibri" panose="020F0502020204030204" charset="0"/>
                <a:ea typeface="宋体" panose="02010600030101010101" pitchFamily="2" charset="-122"/>
              </a:rPr>
              <a:t>陈瓘</a:t>
            </a:r>
            <a:r>
              <a:rPr lang="en-US" sz="2400" b="0">
                <a:latin typeface="Calibri" panose="020F0502020204030204" charset="0"/>
                <a:ea typeface="宋体" panose="02010600030101010101" pitchFamily="2" charset="-122"/>
              </a:rPr>
              <a:t>(1057-1124</a:t>
            </a:r>
            <a:r>
              <a:rPr lang="zh-CN" sz="2400" b="0">
                <a:latin typeface="Calibri" panose="020F0502020204030204" charset="0"/>
                <a:ea typeface="宋体" panose="02010600030101010101" pitchFamily="2" charset="-122"/>
              </a:rPr>
              <a:t>年</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，字莹中，号了翁，又号了斋，了堂，北宋南剑州沙县人。神宗元丰二年</a:t>
            </a:r>
            <a:r>
              <a:rPr lang="en-US" sz="2400" b="0">
                <a:latin typeface="Calibri" panose="020F0502020204030204" charset="0"/>
                <a:ea typeface="宋体" panose="02010600030101010101" pitchFamily="2" charset="-122"/>
              </a:rPr>
              <a:t>(1079</a:t>
            </a:r>
            <a:r>
              <a:rPr lang="zh-CN" sz="2400" b="0">
                <a:latin typeface="Calibri" panose="020F0502020204030204" charset="0"/>
                <a:ea typeface="宋体" panose="02010600030101010101" pitchFamily="2" charset="-122"/>
              </a:rPr>
              <a:t>年</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进士</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探花</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授官湖州掌书记，历任礼部贡院检点官、越州、温州通判、左司谏等职。崇宁中，以党籍除名，窜袁、廉、郴州。卒谥忠肃。为人谦和，不争财物，闲居矜庄自持，不苟言谈。有《尊尧集》，《了斋易说》等。书法高妙，真迹传世唯《仲冬严寒帖》。</a:t>
            </a:r>
            <a:endParaRPr lang="zh-CN" altLang="en-US" sz="2400" b="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文本框 102"/>
          <p:cNvSpPr txBox="1"/>
          <p:nvPr/>
        </p:nvSpPr>
        <p:spPr>
          <a:xfrm>
            <a:off x="349885" y="92710"/>
            <a:ext cx="5954395" cy="2549525"/>
          </a:xfrm>
          <a:prstGeom prst="rect">
            <a:avLst/>
          </a:prstGeom>
          <a:solidFill>
            <a:schemeClr val="bg1">
              <a:lumMod val="95000"/>
            </a:schemeClr>
          </a:solidFill>
          <a:ln w="9525">
            <a:solidFill>
              <a:schemeClr val="accent1"/>
            </a:solidFill>
          </a:ln>
        </p:spPr>
        <p:txBody>
          <a:bodyPr wrap="square">
            <a:noAutofit/>
          </a:bodyPr>
          <a:p>
            <a:pPr indent="0" algn="l"/>
            <a:r>
              <a:rPr lang="en-US" altLang="zh-CN" sz="2400" b="0">
                <a:latin typeface="Calibri" panose="020F0502020204030204" charset="0"/>
                <a:ea typeface="宋体" panose="02010600030101010101" pitchFamily="2" charset="-122"/>
              </a:rPr>
              <a:t>                              </a:t>
            </a:r>
            <a:r>
              <a:rPr lang="zh-CN" sz="2400" b="0">
                <a:latin typeface="Calibri" panose="020F0502020204030204" charset="0"/>
                <a:ea typeface="宋体" panose="02010600030101010101" pitchFamily="2" charset="-122"/>
              </a:rPr>
              <a:t>青玉案</a:t>
            </a:r>
            <a:r>
              <a:rPr lang="en-US" sz="2400" b="0">
                <a:latin typeface="Calibri" panose="020F0502020204030204" charset="0"/>
                <a:ea typeface="宋体" panose="02010600030101010101" pitchFamily="2" charset="-122"/>
                <a:cs typeface="Times New Roman" panose="02020603050405020304" charset="0"/>
              </a:rPr>
              <a:t>  </a:t>
            </a:r>
            <a:r>
              <a:rPr lang="zh-CN" sz="2400" b="0">
                <a:ea typeface="宋体" panose="02010600030101010101" pitchFamily="2" charset="-122"/>
              </a:rPr>
              <a:t>陈瓘</a:t>
            </a:r>
            <a:endParaRPr lang="zh-CN" sz="2400" b="0">
              <a:ea typeface="宋体" panose="02010600030101010101" pitchFamily="2" charset="-122"/>
            </a:endParaRPr>
          </a:p>
          <a:p>
            <a:pPr indent="0" algn="l"/>
            <a:r>
              <a:rPr lang="en-US" altLang="zh-CN" sz="2400" b="0">
                <a:ea typeface="宋体" panose="02010600030101010101" pitchFamily="2" charset="-122"/>
              </a:rPr>
              <a:t>        </a:t>
            </a:r>
            <a:r>
              <a:rPr lang="zh-CN" sz="2400" b="0">
                <a:ea typeface="宋体" panose="02010600030101010101" pitchFamily="2" charset="-122"/>
              </a:rPr>
              <a:t>碧空黯淡同</a:t>
            </a:r>
            <a:r>
              <a:rPr lang="en-US" sz="2400" b="0" baseline="30000">
                <a:latin typeface="楷体" panose="02010609060101010101" charset="-122"/>
                <a:ea typeface="宋体" panose="02010600030101010101" pitchFamily="2" charset="-122"/>
              </a:rPr>
              <a:t>①</a:t>
            </a:r>
            <a:r>
              <a:rPr lang="zh-CN" sz="2400" b="0">
                <a:ea typeface="宋体" panose="02010600030101010101" pitchFamily="2" charset="-122"/>
              </a:rPr>
              <a:t>云绕。渐枕上、风声哨。明透窗纱天欲晓。珠帘才卷，美人惊报，</a:t>
            </a:r>
            <a:r>
              <a:rPr lang="en-US" altLang="zh-CN" sz="2400" b="0">
                <a:ea typeface="宋体" panose="02010600030101010101" pitchFamily="2" charset="-122"/>
              </a:rPr>
              <a:t>  </a:t>
            </a:r>
            <a:r>
              <a:rPr lang="zh-CN" sz="2400" b="0">
                <a:ea typeface="宋体" panose="02010600030101010101" pitchFamily="2" charset="-122"/>
              </a:rPr>
              <a:t>一夜青山老</a:t>
            </a:r>
            <a:r>
              <a:rPr lang="en-US" sz="2400" b="0">
                <a:latin typeface="楷体" panose="02010609060101010101" charset="-122"/>
                <a:ea typeface="宋体" panose="02010600030101010101" pitchFamily="2" charset="-122"/>
              </a:rPr>
              <a:t>!  </a:t>
            </a:r>
            <a:r>
              <a:rPr lang="zh-CN" sz="2400" b="0">
                <a:ea typeface="宋体" panose="02010600030101010101" pitchFamily="2" charset="-122"/>
              </a:rPr>
              <a:t>使君留客金樽倒，正千里琼瑶未经扫。欺压梅花春信早。十分农事，满城和气，管取明年好。</a:t>
            </a:r>
            <a:r>
              <a:rPr lang="en-US" sz="2400" b="0">
                <a:latin typeface="Calibri" panose="020F0502020204030204" charset="0"/>
                <a:ea typeface="宋体" panose="02010600030101010101" pitchFamily="2" charset="-122"/>
              </a:rPr>
              <a:t>[</a:t>
            </a:r>
            <a:r>
              <a:rPr lang="zh-CN" sz="2400" b="0">
                <a:latin typeface="Calibri" panose="020F0502020204030204" charset="0"/>
                <a:ea typeface="宋体" panose="02010600030101010101" pitchFamily="2" charset="-122"/>
              </a:rPr>
              <a:t>注</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①“同”即“彤”。</a:t>
            </a:r>
            <a:endParaRPr lang="zh-CN" altLang="en-US" sz="2400" b="0">
              <a:latin typeface="Calibri" panose="020F0502020204030204" charset="0"/>
              <a:ea typeface="宋体" panose="02010600030101010101" pitchFamily="2" charset="-122"/>
            </a:endParaRPr>
          </a:p>
        </p:txBody>
      </p:sp>
      <p:sp>
        <p:nvSpPr>
          <p:cNvPr id="3" name="文本框 2"/>
          <p:cNvSpPr txBox="1"/>
          <p:nvPr/>
        </p:nvSpPr>
        <p:spPr>
          <a:xfrm>
            <a:off x="7280275" y="0"/>
            <a:ext cx="4277360" cy="2679065"/>
          </a:xfrm>
          <a:prstGeom prst="rect">
            <a:avLst/>
          </a:prstGeom>
          <a:solidFill>
            <a:schemeClr val="bg1">
              <a:lumMod val="95000"/>
            </a:schemeClr>
          </a:solidFill>
          <a:ln w="9525">
            <a:solidFill>
              <a:schemeClr val="accent1"/>
            </a:solidFill>
          </a:ln>
        </p:spPr>
        <p:txBody>
          <a:bodyPr wrap="square">
            <a:noAutofit/>
          </a:bodyPr>
          <a:p>
            <a:pPr indent="0"/>
            <a:r>
              <a:rPr sz="2400">
                <a:latin typeface="Calibri" panose="020F0502020204030204" charset="0"/>
                <a:ea typeface="宋体" panose="02010600030101010101" pitchFamily="2" charset="-122"/>
                <a:sym typeface="+mn-ea"/>
              </a:rPr>
              <a:t>碧空:</a:t>
            </a:r>
            <a:r>
              <a:rPr sz="2400">
                <a:solidFill>
                  <a:srgbClr val="FF0000"/>
                </a:solidFill>
                <a:latin typeface="Calibri" panose="020F0502020204030204" charset="0"/>
                <a:ea typeface="宋体" panose="02010600030101010101" pitchFamily="2" charset="-122"/>
                <a:sym typeface="+mn-ea"/>
              </a:rPr>
              <a:t>青天</a:t>
            </a:r>
            <a:r>
              <a:rPr sz="2400">
                <a:latin typeface="Calibri" panose="020F0502020204030204" charset="0"/>
                <a:ea typeface="宋体" panose="02010600030101010101" pitchFamily="2" charset="-122"/>
                <a:sym typeface="+mn-ea"/>
              </a:rPr>
              <a:t>。</a:t>
            </a:r>
            <a:endParaRPr sz="2400" b="0">
              <a:latin typeface="Calibri" panose="020F0502020204030204" charset="0"/>
              <a:ea typeface="宋体" panose="02010600030101010101" pitchFamily="2" charset="-122"/>
            </a:endParaRPr>
          </a:p>
          <a:p>
            <a:pPr indent="0"/>
            <a:r>
              <a:rPr sz="2400" b="0">
                <a:latin typeface="Calibri" panose="020F0502020204030204" charset="0"/>
                <a:ea typeface="宋体" panose="02010600030101010101" pitchFamily="2" charset="-122"/>
              </a:rPr>
              <a:t>黯淡:</a:t>
            </a:r>
            <a:r>
              <a:rPr sz="2400" b="0">
                <a:solidFill>
                  <a:srgbClr val="FF0000"/>
                </a:solidFill>
                <a:latin typeface="Calibri" panose="020F0502020204030204" charset="0"/>
                <a:ea typeface="宋体" panose="02010600030101010101" pitchFamily="2" charset="-122"/>
              </a:rPr>
              <a:t>阴沉;昏暗</a:t>
            </a:r>
            <a:r>
              <a:rPr sz="2400" b="0">
                <a:latin typeface="Calibri" panose="020F0502020204030204" charset="0"/>
                <a:ea typeface="宋体" panose="02010600030101010101" pitchFamily="2" charset="-122"/>
              </a:rPr>
              <a:t>。</a:t>
            </a:r>
            <a:endParaRPr sz="2400" b="0">
              <a:latin typeface="Calibri" panose="020F0502020204030204" charset="0"/>
              <a:ea typeface="宋体" panose="02010600030101010101" pitchFamily="2" charset="-122"/>
            </a:endParaRPr>
          </a:p>
          <a:p>
            <a:pPr indent="0"/>
            <a:r>
              <a:rPr sz="2400" b="0">
                <a:latin typeface="Calibri" panose="020F0502020204030204" charset="0"/>
                <a:ea typeface="宋体" panose="02010600030101010101" pitchFamily="2" charset="-122"/>
              </a:rPr>
              <a:t>枕上:</a:t>
            </a:r>
            <a:r>
              <a:rPr sz="2400" b="0">
                <a:solidFill>
                  <a:srgbClr val="FF0000"/>
                </a:solidFill>
                <a:latin typeface="Calibri" panose="020F0502020204030204" charset="0"/>
                <a:ea typeface="宋体" panose="02010600030101010101" pitchFamily="2" charset="-122"/>
              </a:rPr>
              <a:t>床上</a:t>
            </a:r>
            <a:r>
              <a:rPr sz="2400" b="0">
                <a:latin typeface="Calibri" panose="020F0502020204030204" charset="0"/>
                <a:ea typeface="宋体" panose="02010600030101010101" pitchFamily="2" charset="-122"/>
              </a:rPr>
              <a:t>。</a:t>
            </a:r>
            <a:endParaRPr sz="2400" b="0">
              <a:latin typeface="Calibri" panose="020F0502020204030204" charset="0"/>
              <a:ea typeface="宋体" panose="02010600030101010101" pitchFamily="2" charset="-122"/>
            </a:endParaRPr>
          </a:p>
          <a:p>
            <a:pPr indent="0"/>
            <a:r>
              <a:rPr lang="zh-CN" sz="2400" b="0">
                <a:latin typeface="Calibri" panose="020F0502020204030204" charset="0"/>
                <a:ea typeface="宋体" panose="02010600030101010101" pitchFamily="2" charset="-122"/>
              </a:rPr>
              <a:t>峭</a:t>
            </a:r>
            <a:r>
              <a:rPr sz="2400" b="0">
                <a:latin typeface="Calibri" panose="020F0502020204030204" charset="0"/>
                <a:ea typeface="宋体" panose="02010600030101010101" pitchFamily="2" charset="-122"/>
              </a:rPr>
              <a:t>:</a:t>
            </a:r>
            <a:r>
              <a:rPr lang="zh-CN" sz="2400" b="0">
                <a:solidFill>
                  <a:srgbClr val="FF0000"/>
                </a:solidFill>
                <a:latin typeface="Calibri" panose="020F0502020204030204" charset="0"/>
                <a:ea typeface="宋体" panose="02010600030101010101" pitchFamily="2" charset="-122"/>
              </a:rPr>
              <a:t>尖利</a:t>
            </a:r>
            <a:endParaRPr sz="2400" b="0">
              <a:latin typeface="Calibri" panose="020F0502020204030204" charset="0"/>
              <a:ea typeface="宋体" panose="02010600030101010101" pitchFamily="2" charset="-122"/>
            </a:endParaRPr>
          </a:p>
          <a:p>
            <a:pPr indent="0"/>
            <a:r>
              <a:rPr lang="zh-CN" sz="2400" b="0">
                <a:latin typeface="Calibri" panose="020F0502020204030204" charset="0"/>
                <a:ea typeface="宋体" panose="02010600030101010101" pitchFamily="2" charset="-122"/>
              </a:rPr>
              <a:t>明：</a:t>
            </a:r>
            <a:r>
              <a:rPr sz="2400" b="0">
                <a:solidFill>
                  <a:srgbClr val="FF0000"/>
                </a:solidFill>
                <a:latin typeface="Calibri" panose="020F0502020204030204" charset="0"/>
                <a:ea typeface="宋体" panose="02010600030101010101" pitchFamily="2" charset="-122"/>
              </a:rPr>
              <a:t>指日月的光亮</a:t>
            </a:r>
            <a:r>
              <a:rPr sz="2400" b="0">
                <a:latin typeface="Calibri" panose="020F0502020204030204" charset="0"/>
                <a:ea typeface="宋体" panose="02010600030101010101" pitchFamily="2" charset="-122"/>
              </a:rPr>
              <a:t>。</a:t>
            </a:r>
            <a:endParaRPr sz="2400" b="0">
              <a:latin typeface="Calibri" panose="020F0502020204030204" charset="0"/>
              <a:ea typeface="宋体" panose="02010600030101010101" pitchFamily="2" charset="-122"/>
            </a:endParaRPr>
          </a:p>
          <a:p>
            <a:pPr indent="0"/>
            <a:r>
              <a:rPr lang="zh-CN" sz="2400" b="0">
                <a:latin typeface="Calibri" panose="020F0502020204030204" charset="0"/>
                <a:ea typeface="宋体" panose="02010600030101010101" pitchFamily="2" charset="-122"/>
              </a:rPr>
              <a:t>晓：</a:t>
            </a:r>
            <a:r>
              <a:rPr sz="2400" b="0">
                <a:solidFill>
                  <a:srgbClr val="FF0000"/>
                </a:solidFill>
                <a:latin typeface="Calibri" panose="020F0502020204030204" charset="0"/>
                <a:ea typeface="宋体" panose="02010600030101010101" pitchFamily="2" charset="-122"/>
              </a:rPr>
              <a:t>明亮。特指天亮</a:t>
            </a:r>
            <a:r>
              <a:rPr sz="2400" b="0">
                <a:latin typeface="Calibri" panose="020F0502020204030204" charset="0"/>
                <a:ea typeface="宋体" panose="02010600030101010101" pitchFamily="2" charset="-122"/>
              </a:rPr>
              <a:t>。 </a:t>
            </a:r>
            <a:endParaRPr sz="2400" b="0">
              <a:latin typeface="Calibri" panose="020F0502020204030204" charset="0"/>
              <a:ea typeface="宋体" panose="02010600030101010101" pitchFamily="2" charset="-122"/>
            </a:endParaRPr>
          </a:p>
          <a:p>
            <a:pPr indent="0"/>
            <a:r>
              <a:rPr lang="zh-CN" sz="2400" b="0">
                <a:latin typeface="Calibri" panose="020F0502020204030204" charset="0"/>
                <a:ea typeface="宋体" panose="02010600030101010101" pitchFamily="2" charset="-122"/>
              </a:rPr>
              <a:t>珠帘：</a:t>
            </a:r>
            <a:r>
              <a:rPr sz="2400" b="0">
                <a:solidFill>
                  <a:srgbClr val="FF0000"/>
                </a:solidFill>
                <a:latin typeface="Calibri" panose="020F0502020204030204" charset="0"/>
                <a:ea typeface="宋体" panose="02010600030101010101" pitchFamily="2" charset="-122"/>
              </a:rPr>
              <a:t>珍珠缀成的帘</a:t>
            </a:r>
            <a:endParaRPr sz="2400" b="0">
              <a:latin typeface="Calibri" panose="020F0502020204030204" charset="0"/>
              <a:ea typeface="宋体" panose="02010600030101010101" pitchFamily="2" charset="-122"/>
            </a:endParaRPr>
          </a:p>
        </p:txBody>
      </p:sp>
      <p:sp>
        <p:nvSpPr>
          <p:cNvPr id="4" name="文本框 3"/>
          <p:cNvSpPr txBox="1"/>
          <p:nvPr/>
        </p:nvSpPr>
        <p:spPr>
          <a:xfrm>
            <a:off x="222250" y="2771775"/>
            <a:ext cx="11335385" cy="4215765"/>
          </a:xfrm>
          <a:prstGeom prst="rect">
            <a:avLst/>
          </a:prstGeom>
          <a:solidFill>
            <a:schemeClr val="bg1">
              <a:lumMod val="95000"/>
            </a:schemeClr>
          </a:solidFill>
          <a:ln w="9525">
            <a:solidFill>
              <a:schemeClr val="accent1"/>
            </a:solidFill>
          </a:ln>
        </p:spPr>
        <p:txBody>
          <a:bodyPr wrap="square">
            <a:spAutoFit/>
          </a:bodyPr>
          <a:p>
            <a:pPr indent="0" fontAlgn="auto">
              <a:lnSpc>
                <a:spcPts val="2680"/>
              </a:lnSpc>
            </a:pPr>
            <a:r>
              <a:rPr lang="zh-CN" sz="2400">
                <a:latin typeface="Calibri" panose="020F0502020204030204" charset="0"/>
                <a:ea typeface="宋体" panose="02010600030101010101" pitchFamily="2" charset="-122"/>
                <a:sym typeface="+mn-ea"/>
              </a:rPr>
              <a:t>使君：</a:t>
            </a:r>
            <a:r>
              <a:rPr lang="zh-CN" sz="2400">
                <a:solidFill>
                  <a:srgbClr val="FF0000"/>
                </a:solidFill>
                <a:latin typeface="Calibri" panose="020F0502020204030204" charset="0"/>
                <a:ea typeface="宋体" panose="02010600030101010101" pitchFamily="2" charset="-122"/>
                <a:sym typeface="+mn-ea"/>
              </a:rPr>
              <a:t>汉时称刺史为使君，</a:t>
            </a:r>
            <a:r>
              <a:rPr sz="2400">
                <a:solidFill>
                  <a:srgbClr val="FF0000"/>
                </a:solidFill>
                <a:latin typeface="Calibri" panose="020F0502020204030204" charset="0"/>
                <a:ea typeface="宋体" panose="02010600030101010101" pitchFamily="2" charset="-122"/>
                <a:sym typeface="+mn-ea"/>
              </a:rPr>
              <a:t>后引申</a:t>
            </a:r>
            <a:r>
              <a:rPr lang="zh-CN" sz="2400">
                <a:solidFill>
                  <a:srgbClr val="FF0000"/>
                </a:solidFill>
                <a:latin typeface="Calibri" panose="020F0502020204030204" charset="0"/>
                <a:ea typeface="宋体" panose="02010600030101010101" pitchFamily="2" charset="-122"/>
                <a:sym typeface="+mn-ea"/>
              </a:rPr>
              <a:t>为对州郡长官的尊称，</a:t>
            </a:r>
            <a:r>
              <a:rPr sz="2400">
                <a:solidFill>
                  <a:srgbClr val="FF0000"/>
                </a:solidFill>
                <a:latin typeface="Calibri" panose="020F0502020204030204" charset="0"/>
                <a:ea typeface="宋体" panose="02010600030101010101" pitchFamily="2" charset="-122"/>
                <a:sym typeface="+mn-ea"/>
              </a:rPr>
              <a:t>后也可做对人的尊称。</a:t>
            </a:r>
            <a:endParaRPr sz="2400" b="0">
              <a:latin typeface="Calibri" panose="020F0502020204030204" charset="0"/>
              <a:ea typeface="宋体" panose="02010600030101010101" pitchFamily="2" charset="-122"/>
            </a:endParaRPr>
          </a:p>
          <a:p>
            <a:pPr indent="0" fontAlgn="auto">
              <a:lnSpc>
                <a:spcPts val="2680"/>
              </a:lnSpc>
            </a:pPr>
            <a:r>
              <a:rPr lang="zh-CN" sz="2400">
                <a:latin typeface="Calibri" panose="020F0502020204030204" charset="0"/>
                <a:ea typeface="宋体" panose="02010600030101010101" pitchFamily="2" charset="-122"/>
                <a:sym typeface="+mn-ea"/>
              </a:rPr>
              <a:t>金樽：</a:t>
            </a:r>
            <a:r>
              <a:rPr sz="2400">
                <a:solidFill>
                  <a:srgbClr val="FF0000"/>
                </a:solidFill>
                <a:latin typeface="Calibri" panose="020F0502020204030204" charset="0"/>
                <a:ea typeface="宋体" panose="02010600030101010101" pitchFamily="2" charset="-122"/>
                <a:sym typeface="+mn-ea"/>
              </a:rPr>
              <a:t>酒尊的美称</a:t>
            </a:r>
            <a:r>
              <a:rPr sz="2400">
                <a:latin typeface="Calibri" panose="020F0502020204030204" charset="0"/>
                <a:ea typeface="宋体" panose="02010600030101010101" pitchFamily="2" charset="-122"/>
                <a:sym typeface="+mn-ea"/>
              </a:rPr>
              <a:t>。</a:t>
            </a:r>
            <a:endParaRPr sz="2400" b="0">
              <a:latin typeface="Calibri" panose="020F0502020204030204" charset="0"/>
              <a:ea typeface="宋体" panose="02010600030101010101" pitchFamily="2" charset="-122"/>
            </a:endParaRPr>
          </a:p>
          <a:p>
            <a:pPr indent="0" fontAlgn="auto">
              <a:lnSpc>
                <a:spcPts val="2680"/>
              </a:lnSpc>
            </a:pPr>
            <a:r>
              <a:rPr lang="zh-CN" sz="2400">
                <a:latin typeface="Calibri" panose="020F0502020204030204" charset="0"/>
                <a:ea typeface="宋体" panose="02010600030101010101" pitchFamily="2" charset="-122"/>
                <a:sym typeface="+mn-ea"/>
              </a:rPr>
              <a:t>琼瑶：</a:t>
            </a:r>
            <a:r>
              <a:rPr lang="zh-CN" sz="2400">
                <a:solidFill>
                  <a:srgbClr val="FF0000"/>
                </a:solidFill>
                <a:latin typeface="Calibri" panose="020F0502020204030204" charset="0"/>
                <a:ea typeface="宋体" panose="02010600030101010101" pitchFamily="2" charset="-122"/>
                <a:sym typeface="+mn-ea"/>
              </a:rPr>
              <a:t>本义</a:t>
            </a:r>
            <a:r>
              <a:rPr sz="2400">
                <a:solidFill>
                  <a:srgbClr val="FF0000"/>
                </a:solidFill>
                <a:latin typeface="Calibri" panose="020F0502020204030204" charset="0"/>
                <a:ea typeface="宋体" panose="02010600030101010101" pitchFamily="2" charset="-122"/>
                <a:sym typeface="+mn-ea"/>
              </a:rPr>
              <a:t>为美玉。后喻雪</a:t>
            </a:r>
            <a:r>
              <a:rPr sz="2400">
                <a:latin typeface="Calibri" panose="020F0502020204030204" charset="0"/>
                <a:ea typeface="宋体" panose="02010600030101010101" pitchFamily="2" charset="-122"/>
                <a:sym typeface="+mn-ea"/>
              </a:rPr>
              <a:t>。</a:t>
            </a:r>
            <a:endParaRPr sz="2400">
              <a:latin typeface="Calibri" panose="020F0502020204030204" charset="0"/>
              <a:ea typeface="宋体" panose="02010600030101010101" pitchFamily="2" charset="-122"/>
              <a:sym typeface="+mn-ea"/>
            </a:endParaRPr>
          </a:p>
          <a:p>
            <a:pPr indent="0" fontAlgn="auto">
              <a:lnSpc>
                <a:spcPts val="2680"/>
              </a:lnSpc>
            </a:pPr>
            <a:r>
              <a:rPr lang="zh-CN" sz="2400">
                <a:latin typeface="Calibri" panose="020F0502020204030204" charset="0"/>
                <a:ea typeface="宋体" panose="02010600030101010101" pitchFamily="2" charset="-122"/>
                <a:sym typeface="+mn-ea"/>
              </a:rPr>
              <a:t>欺压：</a:t>
            </a:r>
            <a:r>
              <a:rPr sz="2400">
                <a:solidFill>
                  <a:srgbClr val="FF0000"/>
                </a:solidFill>
                <a:latin typeface="Calibri" panose="020F0502020204030204" charset="0"/>
                <a:ea typeface="宋体" panose="02010600030101010101" pitchFamily="2" charset="-122"/>
                <a:sym typeface="+mn-ea"/>
              </a:rPr>
              <a:t>欺负压迫</a:t>
            </a:r>
            <a:endParaRPr sz="2400" b="0">
              <a:latin typeface="Calibri" panose="020F0502020204030204" charset="0"/>
              <a:ea typeface="宋体" panose="02010600030101010101" pitchFamily="2" charset="-122"/>
            </a:endParaRPr>
          </a:p>
          <a:p>
            <a:pPr indent="0" fontAlgn="auto">
              <a:lnSpc>
                <a:spcPts val="2680"/>
              </a:lnSpc>
            </a:pPr>
            <a:r>
              <a:rPr lang="zh-CN" sz="2400">
                <a:latin typeface="Calibri" panose="020F0502020204030204" charset="0"/>
                <a:ea typeface="宋体" panose="02010600030101010101" pitchFamily="2" charset="-122"/>
                <a:sym typeface="+mn-ea"/>
              </a:rPr>
              <a:t>春信：</a:t>
            </a:r>
            <a:r>
              <a:rPr sz="2400">
                <a:solidFill>
                  <a:srgbClr val="FF0000"/>
                </a:solidFill>
                <a:latin typeface="Calibri" panose="020F0502020204030204" charset="0"/>
                <a:ea typeface="宋体" panose="02010600030101010101" pitchFamily="2" charset="-122"/>
                <a:sym typeface="+mn-ea"/>
              </a:rPr>
              <a:t>春</a:t>
            </a:r>
            <a:r>
              <a:rPr lang="zh-CN" sz="2400">
                <a:solidFill>
                  <a:srgbClr val="FF0000"/>
                </a:solidFill>
                <a:latin typeface="Calibri" panose="020F0502020204030204" charset="0"/>
                <a:ea typeface="宋体" panose="02010600030101010101" pitchFamily="2" charset="-122"/>
                <a:sym typeface="+mn-ea"/>
              </a:rPr>
              <a:t>天</a:t>
            </a:r>
            <a:r>
              <a:rPr sz="2400">
                <a:solidFill>
                  <a:srgbClr val="FF0000"/>
                </a:solidFill>
                <a:latin typeface="Calibri" panose="020F0502020204030204" charset="0"/>
                <a:ea typeface="宋体" panose="02010600030101010101" pitchFamily="2" charset="-122"/>
                <a:sym typeface="+mn-ea"/>
              </a:rPr>
              <a:t>的信息。常和梅联系在</a:t>
            </a:r>
            <a:r>
              <a:rPr lang="zh-CN" sz="2400">
                <a:solidFill>
                  <a:srgbClr val="FF0000"/>
                </a:solidFill>
                <a:latin typeface="Calibri" panose="020F0502020204030204" charset="0"/>
                <a:ea typeface="宋体" panose="02010600030101010101" pitchFamily="2" charset="-122"/>
                <a:sym typeface="+mn-ea"/>
              </a:rPr>
              <a:t>一起，如唐</a:t>
            </a:r>
            <a:r>
              <a:rPr lang="en-US" altLang="zh-CN" sz="2400">
                <a:solidFill>
                  <a:srgbClr val="FF0000"/>
                </a:solidFill>
                <a:latin typeface="Calibri" panose="020F0502020204030204" charset="0"/>
                <a:ea typeface="宋体" panose="02010600030101010101" pitchFamily="2" charset="-122"/>
                <a:sym typeface="+mn-ea"/>
              </a:rPr>
              <a:t>·</a:t>
            </a:r>
            <a:r>
              <a:rPr lang="zh-CN" altLang="en-US" sz="2400">
                <a:solidFill>
                  <a:srgbClr val="FF0000"/>
                </a:solidFill>
                <a:latin typeface="Calibri" panose="020F0502020204030204" charset="0"/>
                <a:ea typeface="宋体" panose="02010600030101010101" pitchFamily="2" charset="-122"/>
                <a:sym typeface="+mn-ea"/>
              </a:rPr>
              <a:t>郑谷</a:t>
            </a:r>
            <a:r>
              <a:rPr sz="2400">
                <a:solidFill>
                  <a:srgbClr val="FF0000"/>
                </a:solidFill>
                <a:latin typeface="Calibri" panose="020F0502020204030204" charset="0"/>
                <a:ea typeface="宋体" panose="02010600030101010101" pitchFamily="2" charset="-122"/>
                <a:sym typeface="+mn-ea"/>
              </a:rPr>
              <a:t>《梅》:“江国正寒春信稳，岭头枝上雪飘</a:t>
            </a:r>
            <a:r>
              <a:rPr lang="zh-CN" sz="2400">
                <a:solidFill>
                  <a:srgbClr val="FF0000"/>
                </a:solidFill>
                <a:latin typeface="Calibri" panose="020F0502020204030204" charset="0"/>
                <a:ea typeface="宋体" panose="02010600030101010101" pitchFamily="2" charset="-122"/>
                <a:sym typeface="+mn-ea"/>
              </a:rPr>
              <a:t>飘。</a:t>
            </a:r>
            <a:r>
              <a:rPr lang="en-US" altLang="zh-CN" sz="2400">
                <a:solidFill>
                  <a:srgbClr val="FF0000"/>
                </a:solidFill>
                <a:latin typeface="Calibri" panose="020F0502020204030204" charset="0"/>
                <a:ea typeface="宋体" panose="02010600030101010101" pitchFamily="2" charset="-122"/>
                <a:sym typeface="+mn-ea"/>
              </a:rPr>
              <a:t>”</a:t>
            </a:r>
            <a:r>
              <a:rPr lang="zh-CN" altLang="en-US" sz="2400">
                <a:solidFill>
                  <a:srgbClr val="FF0000"/>
                </a:solidFill>
                <a:latin typeface="Calibri" panose="020F0502020204030204" charset="0"/>
                <a:ea typeface="宋体" panose="02010600030101010101" pitchFamily="2" charset="-122"/>
                <a:sym typeface="+mn-ea"/>
              </a:rPr>
              <a:t>宋</a:t>
            </a:r>
            <a:r>
              <a:rPr lang="en-US" altLang="zh-CN" sz="2400">
                <a:solidFill>
                  <a:srgbClr val="FF0000"/>
                </a:solidFill>
                <a:latin typeface="Calibri" panose="020F0502020204030204" charset="0"/>
                <a:ea typeface="宋体" panose="02010600030101010101" pitchFamily="2" charset="-122"/>
                <a:sym typeface="+mn-ea"/>
              </a:rPr>
              <a:t>·</a:t>
            </a:r>
            <a:r>
              <a:rPr lang="zh-CN" altLang="en-US" sz="2400">
                <a:solidFill>
                  <a:srgbClr val="FF0000"/>
                </a:solidFill>
                <a:latin typeface="Calibri" panose="020F0502020204030204" charset="0"/>
                <a:ea typeface="宋体" panose="02010600030101010101" pitchFamily="2" charset="-122"/>
                <a:sym typeface="+mn-ea"/>
              </a:rPr>
              <a:t>陆游</a:t>
            </a:r>
            <a:r>
              <a:rPr sz="2400">
                <a:solidFill>
                  <a:srgbClr val="FF0000"/>
                </a:solidFill>
                <a:latin typeface="Calibri" panose="020F0502020204030204" charset="0"/>
                <a:ea typeface="宋体" panose="02010600030101010101" pitchFamily="2" charset="-122"/>
                <a:sym typeface="+mn-ea"/>
              </a:rPr>
              <a:t>《梅</a:t>
            </a:r>
            <a:r>
              <a:rPr lang="zh-CN" sz="2400">
                <a:solidFill>
                  <a:srgbClr val="FF0000"/>
                </a:solidFill>
                <a:latin typeface="Calibri" panose="020F0502020204030204" charset="0"/>
                <a:ea typeface="宋体" panose="02010600030101010101" pitchFamily="2" charset="-122"/>
                <a:sym typeface="+mn-ea"/>
              </a:rPr>
              <a:t>花》：</a:t>
            </a:r>
            <a:r>
              <a:rPr lang="en-US" altLang="zh-CN" sz="2400">
                <a:solidFill>
                  <a:srgbClr val="FF0000"/>
                </a:solidFill>
                <a:latin typeface="Calibri" panose="020F0502020204030204" charset="0"/>
                <a:ea typeface="宋体" panose="02010600030101010101" pitchFamily="2" charset="-122"/>
                <a:sym typeface="+mn-ea"/>
              </a:rPr>
              <a:t>“</a:t>
            </a:r>
            <a:r>
              <a:rPr lang="zh-CN" altLang="en-US" sz="2400">
                <a:solidFill>
                  <a:srgbClr val="FF0000"/>
                </a:solidFill>
                <a:latin typeface="Calibri" panose="020F0502020204030204" charset="0"/>
                <a:ea typeface="宋体" panose="02010600030101010101" pitchFamily="2" charset="-122"/>
                <a:sym typeface="+mn-ea"/>
              </a:rPr>
              <a:t>春信今年早，江头昨夜寒。</a:t>
            </a:r>
            <a:r>
              <a:rPr lang="en-US" altLang="zh-CN" sz="2400">
                <a:solidFill>
                  <a:srgbClr val="FF0000"/>
                </a:solidFill>
                <a:latin typeface="Calibri" panose="020F0502020204030204" charset="0"/>
                <a:ea typeface="宋体" panose="02010600030101010101" pitchFamily="2" charset="-122"/>
                <a:sym typeface="+mn-ea"/>
              </a:rPr>
              <a:t>”</a:t>
            </a:r>
            <a:endParaRPr sz="2400" b="0">
              <a:solidFill>
                <a:srgbClr val="FF0000"/>
              </a:solidFill>
              <a:latin typeface="Calibri" panose="020F0502020204030204" charset="0"/>
              <a:ea typeface="宋体" panose="02010600030101010101" pitchFamily="2" charset="-122"/>
            </a:endParaRPr>
          </a:p>
          <a:p>
            <a:pPr indent="0" fontAlgn="auto">
              <a:lnSpc>
                <a:spcPts val="2680"/>
              </a:lnSpc>
            </a:pPr>
            <a:r>
              <a:rPr lang="zh-CN" sz="2400">
                <a:latin typeface="Calibri" panose="020F0502020204030204" charset="0"/>
                <a:ea typeface="宋体" panose="02010600030101010101" pitchFamily="2" charset="-122"/>
                <a:sym typeface="+mn-ea"/>
              </a:rPr>
              <a:t>十分：</a:t>
            </a:r>
            <a:r>
              <a:rPr lang="zh-CN" sz="2400">
                <a:solidFill>
                  <a:srgbClr val="FF0000"/>
                </a:solidFill>
                <a:latin typeface="Calibri" panose="020F0502020204030204" charset="0"/>
                <a:ea typeface="宋体" panose="02010600030101010101" pitchFamily="2" charset="-122"/>
                <a:sym typeface="+mn-ea"/>
              </a:rPr>
              <a:t>充分，十足。</a:t>
            </a:r>
            <a:r>
              <a:rPr sz="2400">
                <a:solidFill>
                  <a:srgbClr val="FF0000"/>
                </a:solidFill>
                <a:latin typeface="Calibri" panose="020F0502020204030204" charset="0"/>
                <a:ea typeface="宋体" panose="02010600030101010101" pitchFamily="2" charset="-122"/>
                <a:sym typeface="+mn-ea"/>
              </a:rPr>
              <a:t>唐</a:t>
            </a:r>
            <a:r>
              <a:rPr lang="en-US" sz="2400">
                <a:solidFill>
                  <a:srgbClr val="FF0000"/>
                </a:solidFill>
                <a:latin typeface="Calibri" panose="020F0502020204030204" charset="0"/>
                <a:ea typeface="宋体" panose="02010600030101010101" pitchFamily="2" charset="-122"/>
                <a:sym typeface="+mn-ea"/>
              </a:rPr>
              <a:t>·</a:t>
            </a:r>
            <a:r>
              <a:rPr lang="zh-CN" altLang="en-US" sz="2400">
                <a:solidFill>
                  <a:srgbClr val="FF0000"/>
                </a:solidFill>
                <a:latin typeface="Calibri" panose="020F0502020204030204" charset="0"/>
                <a:ea typeface="宋体" panose="02010600030101010101" pitchFamily="2" charset="-122"/>
                <a:sym typeface="+mn-ea"/>
              </a:rPr>
              <a:t>白居易</a:t>
            </a:r>
            <a:r>
              <a:rPr sz="2400">
                <a:solidFill>
                  <a:srgbClr val="FF0000"/>
                </a:solidFill>
                <a:latin typeface="Calibri" panose="020F0502020204030204" charset="0"/>
                <a:ea typeface="宋体" panose="02010600030101010101" pitchFamily="2" charset="-122"/>
                <a:sym typeface="+mn-ea"/>
              </a:rPr>
              <a:t>《和&lt;春深&gt;诗之十四:</a:t>
            </a:r>
            <a:r>
              <a:rPr sz="2400">
                <a:solidFill>
                  <a:srgbClr val="FF0000"/>
                </a:solidFill>
                <a:latin typeface="Calibri" panose="020F0502020204030204" charset="0"/>
                <a:ea typeface="宋体" panose="02010600030101010101" pitchFamily="2" charset="-122"/>
                <a:sym typeface="+mn-ea"/>
              </a:rPr>
              <a:t>“何处春深好?春深痛饮家。十分杯</a:t>
            </a:r>
            <a:r>
              <a:rPr lang="zh-CN" sz="2400">
                <a:solidFill>
                  <a:srgbClr val="FF0000"/>
                </a:solidFill>
                <a:latin typeface="Calibri" panose="020F0502020204030204" charset="0"/>
                <a:ea typeface="宋体" panose="02010600030101010101" pitchFamily="2" charset="-122"/>
                <a:sym typeface="+mn-ea"/>
              </a:rPr>
              <a:t>里物，五色眼前花。</a:t>
            </a:r>
            <a:r>
              <a:rPr lang="en-US" sz="2400">
                <a:solidFill>
                  <a:srgbClr val="FF0000"/>
                </a:solidFill>
                <a:latin typeface="Calibri" panose="020F0502020204030204" charset="0"/>
                <a:ea typeface="宋体" panose="02010600030101010101" pitchFamily="2" charset="-122"/>
                <a:sym typeface="+mn-ea"/>
              </a:rPr>
              <a:t>“</a:t>
            </a:r>
            <a:endParaRPr sz="2400" b="0">
              <a:solidFill>
                <a:srgbClr val="FF0000"/>
              </a:solidFill>
              <a:latin typeface="Calibri" panose="020F0502020204030204" charset="0"/>
              <a:ea typeface="宋体" panose="02010600030101010101" pitchFamily="2" charset="-122"/>
            </a:endParaRPr>
          </a:p>
          <a:p>
            <a:pPr indent="0" fontAlgn="auto">
              <a:lnSpc>
                <a:spcPts val="2680"/>
              </a:lnSpc>
            </a:pPr>
            <a:r>
              <a:rPr lang="zh-CN" sz="2400">
                <a:latin typeface="Calibri" panose="020F0502020204030204" charset="0"/>
                <a:ea typeface="宋体" panose="02010600030101010101" pitchFamily="2" charset="-122"/>
                <a:sym typeface="+mn-ea"/>
              </a:rPr>
              <a:t>农事：</a:t>
            </a:r>
            <a:r>
              <a:rPr lang="zh-CN" sz="2400">
                <a:solidFill>
                  <a:srgbClr val="FF0000"/>
                </a:solidFill>
                <a:latin typeface="Calibri" panose="020F0502020204030204" charset="0"/>
                <a:ea typeface="宋体" panose="02010600030101010101" pitchFamily="2" charset="-122"/>
                <a:sym typeface="+mn-ea"/>
              </a:rPr>
              <a:t>指耕耘、收获、贮藏</a:t>
            </a:r>
            <a:r>
              <a:rPr sz="2400">
                <a:solidFill>
                  <a:srgbClr val="FF0000"/>
                </a:solidFill>
                <a:latin typeface="Calibri" panose="020F0502020204030204" charset="0"/>
                <a:ea typeface="宋体" panose="02010600030101010101" pitchFamily="2" charset="-122"/>
                <a:sym typeface="+mn-ea"/>
              </a:rPr>
              <a:t>等农业生产活动</a:t>
            </a:r>
            <a:r>
              <a:rPr lang="zh-CN" sz="2400">
                <a:solidFill>
                  <a:srgbClr val="FF0000"/>
                </a:solidFill>
                <a:latin typeface="Calibri" panose="020F0502020204030204" charset="0"/>
                <a:ea typeface="宋体" panose="02010600030101010101" pitchFamily="2" charset="-122"/>
                <a:sym typeface="+mn-ea"/>
              </a:rPr>
              <a:t>。</a:t>
            </a:r>
            <a:endParaRPr lang="zh-CN" sz="2400">
              <a:solidFill>
                <a:srgbClr val="FF0000"/>
              </a:solidFill>
              <a:latin typeface="Calibri" panose="020F0502020204030204" charset="0"/>
              <a:ea typeface="宋体" panose="02010600030101010101" pitchFamily="2" charset="-122"/>
              <a:sym typeface="+mn-ea"/>
            </a:endParaRPr>
          </a:p>
          <a:p>
            <a:pPr indent="0" fontAlgn="auto">
              <a:lnSpc>
                <a:spcPts val="2680"/>
              </a:lnSpc>
            </a:pPr>
            <a:r>
              <a:rPr lang="zh-CN" sz="2400">
                <a:latin typeface="Calibri" panose="020F0502020204030204" charset="0"/>
                <a:ea typeface="宋体" panose="02010600030101010101" pitchFamily="2" charset="-122"/>
                <a:sym typeface="+mn-ea"/>
              </a:rPr>
              <a:t>和气：</a:t>
            </a:r>
            <a:r>
              <a:rPr lang="zh-CN" sz="2400">
                <a:solidFill>
                  <a:srgbClr val="FF0000"/>
                </a:solidFill>
                <a:latin typeface="Calibri" panose="020F0502020204030204" charset="0"/>
                <a:ea typeface="宋体" panose="02010600030101010101" pitchFamily="2" charset="-122"/>
                <a:sym typeface="+mn-ea"/>
              </a:rPr>
              <a:t>古人认为天地间阴气与阳气交合而成</a:t>
            </a:r>
            <a:r>
              <a:rPr sz="2400">
                <a:solidFill>
                  <a:srgbClr val="FF0000"/>
                </a:solidFill>
                <a:latin typeface="Calibri" panose="020F0502020204030204" charset="0"/>
                <a:ea typeface="宋体" panose="02010600030101010101" pitchFamily="2" charset="-122"/>
                <a:sym typeface="+mn-ea"/>
              </a:rPr>
              <a:t>之气。万物由此“和气”而生。引申指能导致吉利的祥瑞之气。</a:t>
            </a:r>
            <a:endParaRPr sz="2400" b="0">
              <a:latin typeface="Calibri" panose="020F0502020204030204" charset="0"/>
              <a:ea typeface="宋体" panose="02010600030101010101" pitchFamily="2" charset="-122"/>
            </a:endParaRPr>
          </a:p>
          <a:p>
            <a:pPr indent="0" fontAlgn="auto">
              <a:lnSpc>
                <a:spcPts val="2680"/>
              </a:lnSpc>
            </a:pPr>
            <a:r>
              <a:rPr sz="2400">
                <a:latin typeface="Calibri" panose="020F0502020204030204" charset="0"/>
                <a:ea typeface="宋体" panose="02010600030101010101" pitchFamily="2" charset="-122"/>
                <a:sym typeface="+mn-ea"/>
              </a:rPr>
              <a:t>管取:</a:t>
            </a:r>
            <a:r>
              <a:rPr sz="2400">
                <a:solidFill>
                  <a:srgbClr val="FF0000"/>
                </a:solidFill>
                <a:latin typeface="Calibri" panose="020F0502020204030204" charset="0"/>
                <a:ea typeface="宋体" panose="02010600030101010101" pitchFamily="2" charset="-122"/>
                <a:sym typeface="+mn-ea"/>
              </a:rPr>
              <a:t>包管</a:t>
            </a:r>
            <a:r>
              <a:rPr sz="2400">
                <a:latin typeface="Calibri" panose="020F0502020204030204" charset="0"/>
                <a:ea typeface="宋体" panose="02010600030101010101" pitchFamily="2" charset="-122"/>
                <a:sym typeface="+mn-ea"/>
              </a:rPr>
              <a:t>。</a:t>
            </a:r>
            <a:endParaRPr lang="zh-CN" altLang="en-US" sz="2400" b="0">
              <a:latin typeface="Calibri" panose="020F0502020204030204" charset="0"/>
              <a:ea typeface="宋体" panose="02010600030101010101" pitchFamily="2" charset="-122"/>
            </a:endParaRPr>
          </a:p>
        </p:txBody>
      </p:sp>
      <p:sp>
        <p:nvSpPr>
          <p:cNvPr id="2" name="文本框 1"/>
          <p:cNvSpPr txBox="1"/>
          <p:nvPr/>
        </p:nvSpPr>
        <p:spPr>
          <a:xfrm>
            <a:off x="6370955" y="1166495"/>
            <a:ext cx="909320" cy="460375"/>
          </a:xfrm>
          <a:prstGeom prst="rect">
            <a:avLst/>
          </a:prstGeom>
          <a:noFill/>
        </p:spPr>
        <p:txBody>
          <a:bodyPr wrap="square" rtlCol="0">
            <a:spAutoFit/>
          </a:bodyPr>
          <a:p>
            <a:pPr indent="0"/>
            <a:r>
              <a:rPr sz="2400">
                <a:latin typeface="Calibri" panose="020F0502020204030204" charset="0"/>
                <a:ea typeface="宋体" panose="02010600030101010101" pitchFamily="2" charset="-122"/>
                <a:sym typeface="+mn-ea"/>
              </a:rPr>
              <a:t> </a:t>
            </a:r>
            <a:r>
              <a:rPr sz="2400">
                <a:highlight>
                  <a:srgbClr val="FFFF00"/>
                </a:highlight>
                <a:latin typeface="Calibri" panose="020F0502020204030204" charset="0"/>
                <a:ea typeface="宋体" panose="02010600030101010101" pitchFamily="2" charset="-122"/>
                <a:sym typeface="+mn-ea"/>
              </a:rPr>
              <a:t>注释</a:t>
            </a:r>
            <a:r>
              <a:rPr sz="2400">
                <a:latin typeface="Calibri" panose="020F0502020204030204" charset="0"/>
                <a:ea typeface="宋体" panose="02010600030101010101" pitchFamily="2" charset="-122"/>
                <a:sym typeface="+mn-ea"/>
              </a:rPr>
              <a:t> </a:t>
            </a:r>
            <a:endParaRPr sz="240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03" name="文本框 102"/>
          <p:cNvSpPr txBox="1"/>
          <p:nvPr/>
        </p:nvSpPr>
        <p:spPr>
          <a:xfrm>
            <a:off x="84455" y="0"/>
            <a:ext cx="11824970" cy="5538470"/>
          </a:xfrm>
          <a:prstGeom prst="rect">
            <a:avLst/>
          </a:prstGeom>
          <a:noFill/>
          <a:ln w="9525">
            <a:noFill/>
          </a:ln>
        </p:spPr>
        <p:txBody>
          <a:bodyPr>
            <a:noAutofit/>
          </a:bodyPr>
          <a:p>
            <a:pPr indent="0" algn="l"/>
            <a:r>
              <a:rPr lang="en-US" altLang="zh-CN" sz="3000" b="0">
                <a:solidFill>
                  <a:schemeClr val="tx1"/>
                </a:solidFill>
                <a:uFillTx/>
                <a:latin typeface="Calibri" panose="020F0502020204030204" charset="0"/>
                <a:ea typeface="宋体" panose="02010600030101010101" pitchFamily="2" charset="-122"/>
              </a:rPr>
              <a:t>                                                   </a:t>
            </a:r>
            <a:r>
              <a:rPr lang="zh-CN" sz="3000" b="0">
                <a:solidFill>
                  <a:schemeClr val="tx1"/>
                </a:solidFill>
                <a:uFillTx/>
                <a:latin typeface="Calibri" panose="020F0502020204030204" charset="0"/>
                <a:ea typeface="宋体" panose="02010600030101010101" pitchFamily="2" charset="-122"/>
              </a:rPr>
              <a:t>青玉案</a:t>
            </a:r>
            <a:r>
              <a:rPr lang="en-US" sz="3000" b="0">
                <a:solidFill>
                  <a:schemeClr val="tx1"/>
                </a:solidFill>
                <a:uFillTx/>
                <a:latin typeface="Calibri" panose="020F0502020204030204" charset="0"/>
                <a:ea typeface="宋体" panose="02010600030101010101" pitchFamily="2" charset="-122"/>
                <a:cs typeface="Times New Roman" panose="02020603050405020304" charset="0"/>
              </a:rPr>
              <a:t> </a:t>
            </a:r>
            <a:endParaRPr lang="zh-CN" sz="3000" b="0">
              <a:solidFill>
                <a:schemeClr val="tx1"/>
              </a:solidFill>
              <a:uFillTx/>
              <a:ea typeface="宋体" panose="02010600030101010101" pitchFamily="2" charset="-122"/>
            </a:endParaRPr>
          </a:p>
          <a:p>
            <a:pPr indent="0" algn="l"/>
            <a:r>
              <a:rPr lang="en-US" altLang="zh-CN" sz="3000" b="0">
                <a:solidFill>
                  <a:schemeClr val="tx1"/>
                </a:solidFill>
                <a:uFillTx/>
                <a:ea typeface="宋体" panose="02010600030101010101" pitchFamily="2" charset="-122"/>
              </a:rPr>
              <a:t>       </a:t>
            </a:r>
            <a:r>
              <a:rPr lang="zh-CN" sz="3000" b="0">
                <a:solidFill>
                  <a:schemeClr val="tx1"/>
                </a:solidFill>
                <a:uFillTx/>
                <a:latin typeface="楷体" panose="02010609060101010101" charset="-122"/>
                <a:ea typeface="楷体" panose="02010609060101010101" charset="-122"/>
                <a:cs typeface="楷体" panose="02010609060101010101" charset="-122"/>
              </a:rPr>
              <a:t>碧空黯淡同</a:t>
            </a:r>
            <a:r>
              <a:rPr lang="en-US" sz="3000" b="0" baseline="30000">
                <a:solidFill>
                  <a:schemeClr val="tx1"/>
                </a:solidFill>
                <a:uFillTx/>
                <a:latin typeface="楷体" panose="02010609060101010101" charset="-122"/>
                <a:ea typeface="楷体" panose="02010609060101010101" charset="-122"/>
                <a:cs typeface="楷体" panose="02010609060101010101" charset="-122"/>
              </a:rPr>
              <a:t>①</a:t>
            </a:r>
            <a:r>
              <a:rPr lang="zh-CN" sz="3000" b="0">
                <a:solidFill>
                  <a:schemeClr val="tx1"/>
                </a:solidFill>
                <a:uFillTx/>
                <a:latin typeface="楷体" panose="02010609060101010101" charset="-122"/>
                <a:ea typeface="楷体" panose="02010609060101010101" charset="-122"/>
                <a:cs typeface="楷体" panose="02010609060101010101" charset="-122"/>
              </a:rPr>
              <a:t>云绕。渐枕上、风声哨。明透窗纱天欲晓。珠帘才卷，美人惊报，一夜青山老</a:t>
            </a:r>
            <a:r>
              <a:rPr lang="en-US" sz="3000" b="0">
                <a:solidFill>
                  <a:schemeClr val="tx1"/>
                </a:solidFill>
                <a:uFillTx/>
                <a:latin typeface="楷体" panose="02010609060101010101" charset="-122"/>
                <a:ea typeface="楷体" panose="02010609060101010101" charset="-122"/>
                <a:cs typeface="楷体" panose="02010609060101010101" charset="-122"/>
              </a:rPr>
              <a:t>!  </a:t>
            </a:r>
            <a:r>
              <a:rPr lang="zh-CN" sz="3000" b="0">
                <a:solidFill>
                  <a:schemeClr val="tx1"/>
                </a:solidFill>
                <a:uFillTx/>
                <a:latin typeface="楷体" panose="02010609060101010101" charset="-122"/>
                <a:ea typeface="楷体" panose="02010609060101010101" charset="-122"/>
                <a:cs typeface="楷体" panose="02010609060101010101" charset="-122"/>
              </a:rPr>
              <a:t>使君留客金樽倒，正千里琼瑶未经扫。欺压梅花春信早。十分农事，满城和气，管取明年好。</a:t>
            </a:r>
            <a:endParaRPr lang="en-US" sz="3000" b="0">
              <a:solidFill>
                <a:schemeClr val="tx1"/>
              </a:solidFill>
              <a:uFillTx/>
              <a:latin typeface="楷体" panose="02010609060101010101" charset="-122"/>
              <a:ea typeface="楷体" panose="02010609060101010101" charset="-122"/>
              <a:cs typeface="楷体" panose="02010609060101010101" charset="-122"/>
            </a:endParaRPr>
          </a:p>
          <a:p>
            <a:pPr indent="0" algn="l"/>
            <a:r>
              <a:rPr lang="en-US" sz="3000" b="0">
                <a:solidFill>
                  <a:schemeClr val="tx1"/>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rPr>
              <a:t>15</a:t>
            </a:r>
            <a:r>
              <a:rPr lang="en-US" sz="3000" b="0">
                <a:solidFill>
                  <a:schemeClr val="tx1"/>
                </a:solidFill>
                <a:effectLst>
                  <a:outerShdw blurRad="38100" dist="19050" dir="2700000" algn="tl" rotWithShape="0">
                    <a:schemeClr val="dk1">
                      <a:alpha val="40000"/>
                    </a:schemeClr>
                  </a:outerShdw>
                </a:effectLst>
                <a:uFillTx/>
                <a:latin typeface="Calibri" panose="020F0502020204030204" charset="0"/>
                <a:ea typeface="宋体" panose="02010600030101010101" pitchFamily="2" charset="-122"/>
              </a:rPr>
              <a:t>.</a:t>
            </a:r>
            <a:r>
              <a:rPr lang="zh-CN" sz="3000" b="0">
                <a:solidFill>
                  <a:schemeClr val="tx1"/>
                </a:solidFill>
                <a:effectLst>
                  <a:outerShdw blurRad="38100" dist="19050" dir="2700000" algn="tl" rotWithShape="0">
                    <a:schemeClr val="dk1">
                      <a:alpha val="40000"/>
                    </a:schemeClr>
                  </a:outerShdw>
                </a:effectLst>
                <a:uFillTx/>
                <a:latin typeface="Calibri" panose="020F0502020204030204" charset="0"/>
                <a:ea typeface="宋体" panose="02010600030101010101" pitchFamily="2" charset="-122"/>
              </a:rPr>
              <a:t>下列对这首词的理解和赏析，不正确的一项是（</a:t>
            </a:r>
            <a:r>
              <a:rPr lang="en-US" sz="3000" b="0">
                <a:solidFill>
                  <a:schemeClr val="tx1"/>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rPr>
              <a:t>3</a:t>
            </a:r>
            <a:r>
              <a:rPr lang="zh-CN" sz="3000" b="0">
                <a:solidFill>
                  <a:schemeClr val="tx1"/>
                </a:solidFill>
                <a:effectLst>
                  <a:outerShdw blurRad="38100" dist="19050" dir="2700000" algn="tl" rotWithShape="0">
                    <a:schemeClr val="dk1">
                      <a:alpha val="40000"/>
                    </a:schemeClr>
                  </a:outerShdw>
                </a:effectLst>
                <a:uFillTx/>
                <a:latin typeface="Calibri" panose="020F0502020204030204" charset="0"/>
                <a:ea typeface="宋体" panose="02010600030101010101" pitchFamily="2" charset="-122"/>
              </a:rPr>
              <a:t>分）</a:t>
            </a:r>
            <a:endParaRPr lang="en-US" sz="3000" b="0">
              <a:solidFill>
                <a:schemeClr val="tx1"/>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endParaRPr>
          </a:p>
          <a:p>
            <a:pPr indent="0" algn="l"/>
            <a:r>
              <a:rPr lang="en-US" sz="3000" b="0">
                <a:solidFill>
                  <a:schemeClr val="tx1"/>
                </a:solidFill>
                <a:uFillTx/>
                <a:latin typeface="Times New Roman" panose="02020603050405020304" charset="0"/>
                <a:ea typeface="宋体" panose="02010600030101010101" pitchFamily="2" charset="-122"/>
              </a:rPr>
              <a:t>A</a:t>
            </a:r>
            <a:r>
              <a:rPr lang="en-US" sz="3000" b="0">
                <a:solidFill>
                  <a:schemeClr val="tx1"/>
                </a:solidFill>
                <a:uFillTx/>
                <a:latin typeface="Calibri" panose="020F0502020204030204" charset="0"/>
                <a:ea typeface="宋体" panose="02010600030101010101" pitchFamily="2" charset="-122"/>
              </a:rPr>
              <a:t>.</a:t>
            </a:r>
            <a:r>
              <a:rPr lang="zh-CN" sz="3000" b="0">
                <a:solidFill>
                  <a:schemeClr val="tx1"/>
                </a:solidFill>
                <a:uFillTx/>
                <a:latin typeface="Calibri" panose="020F0502020204030204" charset="0"/>
                <a:ea typeface="宋体" panose="02010600030101010101" pitchFamily="2" charset="-122"/>
              </a:rPr>
              <a:t>“碧空黯淡同云绕”与“孤帆远影碧空尽”都用其他意象来衬托“碧空”的辽阔。</a:t>
            </a:r>
            <a:r>
              <a:rPr lang="en-US" sz="3000" b="0">
                <a:solidFill>
                  <a:schemeClr val="tx1"/>
                </a:solidFill>
                <a:uFillTx/>
                <a:latin typeface="Times New Roman" panose="02020603050405020304" charset="0"/>
                <a:ea typeface="宋体" panose="02010600030101010101" pitchFamily="2" charset="-122"/>
              </a:rPr>
              <a:t>B</a:t>
            </a:r>
            <a:r>
              <a:rPr lang="en-US" sz="3000" b="0">
                <a:solidFill>
                  <a:schemeClr val="tx1"/>
                </a:solidFill>
                <a:uFillTx/>
                <a:latin typeface="Calibri" panose="020F0502020204030204" charset="0"/>
                <a:ea typeface="宋体" panose="02010600030101010101" pitchFamily="2" charset="-122"/>
              </a:rPr>
              <a:t>.</a:t>
            </a:r>
            <a:r>
              <a:rPr lang="zh-CN" sz="3000" b="0">
                <a:solidFill>
                  <a:schemeClr val="tx1"/>
                </a:solidFill>
                <a:uFillTx/>
                <a:latin typeface="Calibri" panose="020F0502020204030204" charset="0"/>
                <a:ea typeface="宋体" panose="02010600030101010101" pitchFamily="2" charset="-122"/>
              </a:rPr>
              <a:t>“美人惊报”与“试问卷帘人，却道海棠依旧”都通过旁人的视角写室外的景物。</a:t>
            </a:r>
            <a:r>
              <a:rPr lang="en-US" sz="3000" b="0">
                <a:solidFill>
                  <a:schemeClr val="tx1"/>
                </a:solidFill>
                <a:uFillTx/>
                <a:latin typeface="Times New Roman" panose="02020603050405020304" charset="0"/>
                <a:ea typeface="宋体" panose="02010600030101010101" pitchFamily="2" charset="-122"/>
              </a:rPr>
              <a:t>C</a:t>
            </a:r>
            <a:r>
              <a:rPr lang="en-US" sz="3000" b="0">
                <a:solidFill>
                  <a:schemeClr val="tx1"/>
                </a:solidFill>
                <a:uFillTx/>
                <a:latin typeface="Calibri" panose="020F0502020204030204" charset="0"/>
                <a:ea typeface="宋体" panose="02010600030101010101" pitchFamily="2" charset="-122"/>
              </a:rPr>
              <a:t>.</a:t>
            </a:r>
            <a:r>
              <a:rPr lang="zh-CN" sz="3000" b="0">
                <a:solidFill>
                  <a:schemeClr val="tx1"/>
                </a:solidFill>
                <a:uFillTx/>
                <a:latin typeface="Calibri" panose="020F0502020204030204" charset="0"/>
                <a:ea typeface="宋体" panose="02010600030101010101" pitchFamily="2" charset="-122"/>
              </a:rPr>
              <a:t>“使君留客金樽倒”与“丰年留客足鸡豚”，以不同形式体现了主人待客的热情。</a:t>
            </a:r>
            <a:r>
              <a:rPr lang="en-US" sz="3000" b="0">
                <a:solidFill>
                  <a:schemeClr val="tx1"/>
                </a:solidFill>
                <a:uFillTx/>
                <a:latin typeface="Times New Roman" panose="02020603050405020304" charset="0"/>
                <a:ea typeface="宋体" panose="02010600030101010101" pitchFamily="2" charset="-122"/>
              </a:rPr>
              <a:t>D</a:t>
            </a:r>
            <a:r>
              <a:rPr lang="en-US" sz="3000" b="0">
                <a:solidFill>
                  <a:schemeClr val="tx1"/>
                </a:solidFill>
                <a:uFillTx/>
                <a:latin typeface="Calibri" panose="020F0502020204030204" charset="0"/>
                <a:ea typeface="宋体" panose="02010600030101010101" pitchFamily="2" charset="-122"/>
              </a:rPr>
              <a:t>.</a:t>
            </a:r>
            <a:r>
              <a:rPr lang="zh-CN" sz="3000" b="0">
                <a:solidFill>
                  <a:schemeClr val="tx1"/>
                </a:solidFill>
                <a:uFillTx/>
                <a:latin typeface="Calibri" panose="020F0502020204030204" charset="0"/>
                <a:ea typeface="宋体" panose="02010600030101010101" pitchFamily="2" charset="-122"/>
              </a:rPr>
              <a:t>“欺压梅花春信早”与“春信未来梅已知”都以梅花的开放作为春天将至的信息。</a:t>
            </a:r>
            <a:endParaRPr lang="zh-CN" sz="3000" b="0">
              <a:solidFill>
                <a:schemeClr val="tx1"/>
              </a:solidFill>
              <a:uFillTx/>
              <a:latin typeface="Calibri" panose="020F0502020204030204" charset="0"/>
              <a:ea typeface="宋体" panose="02010600030101010101" pitchFamily="2" charset="-122"/>
            </a:endParaRPr>
          </a:p>
          <a:p>
            <a:pPr indent="0" algn="l"/>
            <a:r>
              <a:rPr lang="zh-CN" altLang="en-US" sz="3000" b="1">
                <a:solidFill>
                  <a:schemeClr val="tx1"/>
                </a:solidFill>
                <a:uFillTx/>
                <a:latin typeface="Calibri" panose="020F0502020204030204" charset="0"/>
                <a:ea typeface="宋体" panose="02010600030101010101" pitchFamily="2" charset="-122"/>
              </a:rPr>
              <a:t>16.这首词不着一个“雪”字，却处处写“雪”，请选取三处简要分析。（6分）</a:t>
            </a:r>
            <a:endParaRPr lang="zh-CN" altLang="en-US" sz="3000" b="1">
              <a:solidFill>
                <a:schemeClr val="tx1"/>
              </a:solidFill>
              <a:uFillTx/>
              <a:latin typeface="Calibri" panose="020F0502020204030204" charset="0"/>
              <a:ea typeface="宋体" panose="02010600030101010101" pitchFamily="2" charset="-122"/>
            </a:endParaRPr>
          </a:p>
        </p:txBody>
      </p:sp>
      <p:sp>
        <p:nvSpPr>
          <p:cNvPr id="4" name="文本框 3"/>
          <p:cNvSpPr txBox="1"/>
          <p:nvPr/>
        </p:nvSpPr>
        <p:spPr>
          <a:xfrm>
            <a:off x="84455" y="0"/>
            <a:ext cx="11824970" cy="5538470"/>
          </a:xfrm>
          <a:prstGeom prst="rect">
            <a:avLst/>
          </a:prstGeom>
          <a:noFill/>
          <a:ln w="9525">
            <a:noFill/>
          </a:ln>
        </p:spPr>
        <p:txBody>
          <a:bodyPr>
            <a:noAutofit/>
          </a:bodyPr>
          <a:p>
            <a:pPr indent="0" algn="l"/>
            <a:r>
              <a:rPr lang="en-US" altLang="zh-CN" sz="3000" b="0">
                <a:solidFill>
                  <a:schemeClr val="tx1"/>
                </a:solidFill>
                <a:uFillTx/>
                <a:latin typeface="Calibri" panose="020F0502020204030204" charset="0"/>
                <a:ea typeface="宋体" panose="02010600030101010101" pitchFamily="2" charset="-122"/>
              </a:rPr>
              <a:t>                                                   </a:t>
            </a:r>
            <a:r>
              <a:rPr lang="zh-CN" sz="3000" b="0">
                <a:solidFill>
                  <a:schemeClr val="tx1"/>
                </a:solidFill>
                <a:uFillTx/>
                <a:latin typeface="Calibri" panose="020F0502020204030204" charset="0"/>
                <a:ea typeface="宋体" panose="02010600030101010101" pitchFamily="2" charset="-122"/>
              </a:rPr>
              <a:t>青玉案</a:t>
            </a:r>
            <a:r>
              <a:rPr lang="en-US" sz="3000" b="0">
                <a:solidFill>
                  <a:schemeClr val="tx1"/>
                </a:solidFill>
                <a:uFillTx/>
                <a:latin typeface="Calibri" panose="020F0502020204030204" charset="0"/>
                <a:ea typeface="宋体" panose="02010600030101010101" pitchFamily="2" charset="-122"/>
                <a:cs typeface="Times New Roman" panose="02020603050405020304" charset="0"/>
              </a:rPr>
              <a:t> </a:t>
            </a:r>
            <a:endParaRPr lang="zh-CN" sz="3000" b="0">
              <a:solidFill>
                <a:schemeClr val="tx1"/>
              </a:solidFill>
              <a:uFillTx/>
              <a:ea typeface="宋体" panose="02010600030101010101" pitchFamily="2" charset="-122"/>
            </a:endParaRPr>
          </a:p>
          <a:p>
            <a:pPr indent="0" algn="l"/>
            <a:r>
              <a:rPr lang="en-US" altLang="zh-CN" sz="3000" b="0">
                <a:solidFill>
                  <a:schemeClr val="tx1"/>
                </a:solidFill>
                <a:uFillTx/>
                <a:ea typeface="宋体" panose="02010600030101010101" pitchFamily="2" charset="-122"/>
              </a:rPr>
              <a:t>       </a:t>
            </a:r>
            <a:r>
              <a:rPr lang="zh-CN" sz="3000" b="0">
                <a:solidFill>
                  <a:srgbClr val="FF0000"/>
                </a:solidFill>
                <a:uFillTx/>
                <a:latin typeface="楷体" panose="02010609060101010101" charset="-122"/>
                <a:ea typeface="楷体" panose="02010609060101010101" charset="-122"/>
                <a:cs typeface="楷体" panose="02010609060101010101" charset="-122"/>
              </a:rPr>
              <a:t>碧空黯淡</a:t>
            </a:r>
            <a:r>
              <a:rPr lang="zh-CN" sz="3000" b="0">
                <a:solidFill>
                  <a:schemeClr val="tx1"/>
                </a:solidFill>
                <a:uFillTx/>
                <a:latin typeface="楷体" panose="02010609060101010101" charset="-122"/>
                <a:ea typeface="楷体" panose="02010609060101010101" charset="-122"/>
                <a:cs typeface="楷体" panose="02010609060101010101" charset="-122"/>
              </a:rPr>
              <a:t>同</a:t>
            </a:r>
            <a:r>
              <a:rPr lang="en-US" sz="3000" b="0" baseline="30000">
                <a:solidFill>
                  <a:schemeClr val="tx1"/>
                </a:solidFill>
                <a:uFillTx/>
                <a:latin typeface="楷体" panose="02010609060101010101" charset="-122"/>
                <a:ea typeface="楷体" panose="02010609060101010101" charset="-122"/>
                <a:cs typeface="楷体" panose="02010609060101010101" charset="-122"/>
              </a:rPr>
              <a:t>①</a:t>
            </a:r>
            <a:r>
              <a:rPr lang="zh-CN" sz="3000" b="0">
                <a:solidFill>
                  <a:schemeClr val="tx1"/>
                </a:solidFill>
                <a:uFillTx/>
                <a:latin typeface="楷体" panose="02010609060101010101" charset="-122"/>
                <a:ea typeface="楷体" panose="02010609060101010101" charset="-122"/>
                <a:cs typeface="楷体" panose="02010609060101010101" charset="-122"/>
              </a:rPr>
              <a:t>云绕。渐枕上、</a:t>
            </a:r>
            <a:r>
              <a:rPr lang="zh-CN" sz="3000" b="0">
                <a:solidFill>
                  <a:srgbClr val="FF0000"/>
                </a:solidFill>
                <a:uFillTx/>
                <a:latin typeface="楷体" panose="02010609060101010101" charset="-122"/>
                <a:ea typeface="楷体" panose="02010609060101010101" charset="-122"/>
                <a:cs typeface="楷体" panose="02010609060101010101" charset="-122"/>
              </a:rPr>
              <a:t>风声哨</a:t>
            </a:r>
            <a:r>
              <a:rPr lang="zh-CN" sz="3000" b="0">
                <a:solidFill>
                  <a:schemeClr val="tx1"/>
                </a:solidFill>
                <a:uFillTx/>
                <a:latin typeface="楷体" panose="02010609060101010101" charset="-122"/>
                <a:ea typeface="楷体" panose="02010609060101010101" charset="-122"/>
                <a:cs typeface="楷体" panose="02010609060101010101" charset="-122"/>
              </a:rPr>
              <a:t>。明透窗纱天欲晓。珠帘才卷，美人惊报，一夜青山老</a:t>
            </a:r>
            <a:r>
              <a:rPr lang="en-US" sz="3000" b="0">
                <a:solidFill>
                  <a:schemeClr val="tx1"/>
                </a:solidFill>
                <a:uFillTx/>
                <a:latin typeface="楷体" panose="02010609060101010101" charset="-122"/>
                <a:ea typeface="楷体" panose="02010609060101010101" charset="-122"/>
                <a:cs typeface="楷体" panose="02010609060101010101" charset="-122"/>
              </a:rPr>
              <a:t>!  </a:t>
            </a:r>
            <a:r>
              <a:rPr lang="zh-CN" sz="3000" b="0">
                <a:solidFill>
                  <a:schemeClr val="tx1"/>
                </a:solidFill>
                <a:uFillTx/>
                <a:latin typeface="楷体" panose="02010609060101010101" charset="-122"/>
                <a:ea typeface="楷体" panose="02010609060101010101" charset="-122"/>
                <a:cs typeface="楷体" panose="02010609060101010101" charset="-122"/>
              </a:rPr>
              <a:t>使君留客金樽倒，正千里琼瑶未经扫。欺压梅花春信早。十分农事，满城和气，管取明年好。</a:t>
            </a:r>
            <a:endParaRPr lang="en-US" sz="3000" b="0">
              <a:solidFill>
                <a:schemeClr val="tx1"/>
              </a:solidFill>
              <a:uFillTx/>
              <a:latin typeface="楷体" panose="02010609060101010101" charset="-122"/>
              <a:ea typeface="楷体" panose="02010609060101010101" charset="-122"/>
              <a:cs typeface="楷体" panose="02010609060101010101" charset="-122"/>
            </a:endParaRPr>
          </a:p>
          <a:p>
            <a:pPr indent="0" algn="l"/>
            <a:r>
              <a:rPr lang="en-US" sz="3000" b="0">
                <a:solidFill>
                  <a:schemeClr val="tx1"/>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rPr>
              <a:t>15</a:t>
            </a:r>
            <a:r>
              <a:rPr lang="en-US" sz="3000" b="0">
                <a:solidFill>
                  <a:schemeClr val="tx1"/>
                </a:solidFill>
                <a:effectLst>
                  <a:outerShdw blurRad="38100" dist="19050" dir="2700000" algn="tl" rotWithShape="0">
                    <a:schemeClr val="dk1">
                      <a:alpha val="40000"/>
                    </a:schemeClr>
                  </a:outerShdw>
                </a:effectLst>
                <a:uFillTx/>
                <a:latin typeface="Calibri" panose="020F0502020204030204" charset="0"/>
                <a:ea typeface="宋体" panose="02010600030101010101" pitchFamily="2" charset="-122"/>
              </a:rPr>
              <a:t>.</a:t>
            </a:r>
            <a:r>
              <a:rPr lang="zh-CN" sz="3000" b="0">
                <a:solidFill>
                  <a:schemeClr val="tx1"/>
                </a:solidFill>
                <a:effectLst>
                  <a:outerShdw blurRad="38100" dist="19050" dir="2700000" algn="tl" rotWithShape="0">
                    <a:schemeClr val="dk1">
                      <a:alpha val="40000"/>
                    </a:schemeClr>
                  </a:outerShdw>
                </a:effectLst>
                <a:uFillTx/>
                <a:latin typeface="Calibri" panose="020F0502020204030204" charset="0"/>
                <a:ea typeface="宋体" panose="02010600030101010101" pitchFamily="2" charset="-122"/>
              </a:rPr>
              <a:t>下列对这首词的理解和赏析，不正确的一项是（</a:t>
            </a:r>
            <a:r>
              <a:rPr lang="en-US" sz="3000" b="0">
                <a:solidFill>
                  <a:schemeClr val="tx1"/>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rPr>
              <a:t>3</a:t>
            </a:r>
            <a:r>
              <a:rPr lang="zh-CN" sz="3000" b="0">
                <a:solidFill>
                  <a:schemeClr val="tx1"/>
                </a:solidFill>
                <a:effectLst>
                  <a:outerShdw blurRad="38100" dist="19050" dir="2700000" algn="tl" rotWithShape="0">
                    <a:schemeClr val="dk1">
                      <a:alpha val="40000"/>
                    </a:schemeClr>
                  </a:outerShdw>
                </a:effectLst>
                <a:uFillTx/>
                <a:latin typeface="Calibri" panose="020F0502020204030204" charset="0"/>
                <a:ea typeface="宋体" panose="02010600030101010101" pitchFamily="2" charset="-122"/>
              </a:rPr>
              <a:t>分）</a:t>
            </a:r>
            <a:endParaRPr lang="en-US" sz="3000" b="0">
              <a:solidFill>
                <a:schemeClr val="tx1"/>
              </a:solidFill>
              <a:effectLst>
                <a:outerShdw blurRad="38100" dist="19050" dir="2700000" algn="tl" rotWithShape="0">
                  <a:schemeClr val="dk1">
                    <a:alpha val="40000"/>
                  </a:schemeClr>
                </a:outerShdw>
              </a:effectLst>
              <a:uFillTx/>
              <a:latin typeface="Times New Roman" panose="02020603050405020304" charset="0"/>
              <a:ea typeface="宋体" panose="02010600030101010101" pitchFamily="2" charset="-122"/>
            </a:endParaRPr>
          </a:p>
          <a:p>
            <a:pPr indent="0" algn="l"/>
            <a:r>
              <a:rPr lang="en-US" sz="3000" b="0">
                <a:solidFill>
                  <a:schemeClr val="tx1"/>
                </a:solidFill>
                <a:uFillTx/>
                <a:latin typeface="Times New Roman" panose="02020603050405020304" charset="0"/>
                <a:ea typeface="宋体" panose="02010600030101010101" pitchFamily="2" charset="-122"/>
              </a:rPr>
              <a:t>A</a:t>
            </a:r>
            <a:r>
              <a:rPr lang="en-US" sz="3000" b="0">
                <a:solidFill>
                  <a:schemeClr val="tx1"/>
                </a:solidFill>
                <a:uFillTx/>
                <a:latin typeface="Calibri" panose="020F0502020204030204" charset="0"/>
                <a:ea typeface="宋体" panose="02010600030101010101" pitchFamily="2" charset="-122"/>
              </a:rPr>
              <a:t>.</a:t>
            </a:r>
            <a:r>
              <a:rPr lang="zh-CN" sz="3000" b="0">
                <a:solidFill>
                  <a:schemeClr val="tx1"/>
                </a:solidFill>
                <a:uFillTx/>
                <a:latin typeface="Calibri" panose="020F0502020204030204" charset="0"/>
                <a:ea typeface="宋体" panose="02010600030101010101" pitchFamily="2" charset="-122"/>
              </a:rPr>
              <a:t>“碧空黯淡同云绕”与“孤帆远影碧空尽”都用其他意象来衬托</a:t>
            </a:r>
            <a:r>
              <a:rPr lang="zh-CN" sz="3000" b="0">
                <a:solidFill>
                  <a:srgbClr val="FF0000"/>
                </a:solidFill>
                <a:uFillTx/>
                <a:latin typeface="Calibri" panose="020F0502020204030204" charset="0"/>
                <a:ea typeface="宋体" panose="02010600030101010101" pitchFamily="2" charset="-122"/>
              </a:rPr>
              <a:t>“碧空”的辽阔</a:t>
            </a:r>
            <a:r>
              <a:rPr lang="zh-CN" sz="3000" b="0">
                <a:solidFill>
                  <a:schemeClr val="tx1"/>
                </a:solidFill>
                <a:uFillTx/>
                <a:latin typeface="Calibri" panose="020F0502020204030204" charset="0"/>
                <a:ea typeface="宋体" panose="02010600030101010101" pitchFamily="2" charset="-122"/>
              </a:rPr>
              <a:t>。</a:t>
            </a:r>
            <a:r>
              <a:rPr lang="en-US" sz="3000" b="0">
                <a:solidFill>
                  <a:schemeClr val="tx1"/>
                </a:solidFill>
                <a:uFillTx/>
                <a:latin typeface="Times New Roman" panose="02020603050405020304" charset="0"/>
                <a:ea typeface="宋体" panose="02010600030101010101" pitchFamily="2" charset="-122"/>
              </a:rPr>
              <a:t>B</a:t>
            </a:r>
            <a:r>
              <a:rPr lang="en-US" sz="3000" b="0">
                <a:solidFill>
                  <a:schemeClr val="tx1"/>
                </a:solidFill>
                <a:uFillTx/>
                <a:latin typeface="Calibri" panose="020F0502020204030204" charset="0"/>
                <a:ea typeface="宋体" panose="02010600030101010101" pitchFamily="2" charset="-122"/>
              </a:rPr>
              <a:t>.</a:t>
            </a:r>
            <a:r>
              <a:rPr lang="zh-CN" sz="3000" b="0">
                <a:solidFill>
                  <a:schemeClr val="tx1"/>
                </a:solidFill>
                <a:uFillTx/>
                <a:latin typeface="Calibri" panose="020F0502020204030204" charset="0"/>
                <a:ea typeface="宋体" panose="02010600030101010101" pitchFamily="2" charset="-122"/>
              </a:rPr>
              <a:t>“美人惊报”与“试问卷帘人，却道海棠依旧”都通过旁人的视角写室外的景物。</a:t>
            </a:r>
            <a:r>
              <a:rPr lang="en-US" sz="3000" b="0">
                <a:solidFill>
                  <a:schemeClr val="tx1"/>
                </a:solidFill>
                <a:uFillTx/>
                <a:latin typeface="Times New Roman" panose="02020603050405020304" charset="0"/>
                <a:ea typeface="宋体" panose="02010600030101010101" pitchFamily="2" charset="-122"/>
              </a:rPr>
              <a:t>C</a:t>
            </a:r>
            <a:r>
              <a:rPr lang="en-US" sz="3000" b="0">
                <a:solidFill>
                  <a:schemeClr val="tx1"/>
                </a:solidFill>
                <a:uFillTx/>
                <a:latin typeface="Calibri" panose="020F0502020204030204" charset="0"/>
                <a:ea typeface="宋体" panose="02010600030101010101" pitchFamily="2" charset="-122"/>
              </a:rPr>
              <a:t>.</a:t>
            </a:r>
            <a:r>
              <a:rPr lang="zh-CN" sz="3000" b="0">
                <a:solidFill>
                  <a:schemeClr val="tx1"/>
                </a:solidFill>
                <a:uFillTx/>
                <a:latin typeface="Calibri" panose="020F0502020204030204" charset="0"/>
                <a:ea typeface="宋体" panose="02010600030101010101" pitchFamily="2" charset="-122"/>
              </a:rPr>
              <a:t>“使君留客金樽倒”与“丰年留客足鸡豚”，以不同形式体现了主人待客的热情。</a:t>
            </a:r>
            <a:r>
              <a:rPr lang="en-US" sz="3000" b="0">
                <a:solidFill>
                  <a:schemeClr val="tx1"/>
                </a:solidFill>
                <a:uFillTx/>
                <a:latin typeface="Times New Roman" panose="02020603050405020304" charset="0"/>
                <a:ea typeface="宋体" panose="02010600030101010101" pitchFamily="2" charset="-122"/>
              </a:rPr>
              <a:t>D</a:t>
            </a:r>
            <a:r>
              <a:rPr lang="en-US" sz="3000" b="0">
                <a:solidFill>
                  <a:schemeClr val="tx1"/>
                </a:solidFill>
                <a:uFillTx/>
                <a:latin typeface="Calibri" panose="020F0502020204030204" charset="0"/>
                <a:ea typeface="宋体" panose="02010600030101010101" pitchFamily="2" charset="-122"/>
              </a:rPr>
              <a:t>.</a:t>
            </a:r>
            <a:r>
              <a:rPr lang="zh-CN" sz="3000" b="0">
                <a:solidFill>
                  <a:schemeClr val="tx1"/>
                </a:solidFill>
                <a:uFillTx/>
                <a:latin typeface="Calibri" panose="020F0502020204030204" charset="0"/>
                <a:ea typeface="宋体" panose="02010600030101010101" pitchFamily="2" charset="-122"/>
              </a:rPr>
              <a:t>“欺压梅花春信早”与“春信未来梅已知”都以梅花的开放作为春天将至的信息。</a:t>
            </a:r>
            <a:endParaRPr lang="zh-CN" sz="3000" b="0">
              <a:solidFill>
                <a:schemeClr val="tx1"/>
              </a:solidFill>
              <a:uFillTx/>
              <a:latin typeface="Calibri" panose="020F0502020204030204" charset="0"/>
              <a:ea typeface="宋体" panose="02010600030101010101" pitchFamily="2" charset="-122"/>
            </a:endParaRPr>
          </a:p>
          <a:p>
            <a:pPr indent="0" algn="l"/>
            <a:r>
              <a:rPr lang="zh-CN" altLang="en-US" sz="3000" b="1">
                <a:solidFill>
                  <a:schemeClr val="tx1"/>
                </a:solidFill>
                <a:uFillTx/>
                <a:latin typeface="Calibri" panose="020F0502020204030204" charset="0"/>
                <a:ea typeface="宋体" panose="02010600030101010101" pitchFamily="2" charset="-122"/>
              </a:rPr>
              <a:t>16.这首词不着一个</a:t>
            </a:r>
            <a:r>
              <a:rPr lang="zh-CN" altLang="en-US" sz="3000" b="1">
                <a:solidFill>
                  <a:srgbClr val="FF0000"/>
                </a:solidFill>
                <a:uFillTx/>
                <a:latin typeface="Calibri" panose="020F0502020204030204" charset="0"/>
                <a:ea typeface="宋体" panose="02010600030101010101" pitchFamily="2" charset="-122"/>
              </a:rPr>
              <a:t>“雪”</a:t>
            </a:r>
            <a:r>
              <a:rPr lang="zh-CN" altLang="en-US" sz="3000" b="1">
                <a:solidFill>
                  <a:schemeClr val="tx1"/>
                </a:solidFill>
                <a:uFillTx/>
                <a:latin typeface="Calibri" panose="020F0502020204030204" charset="0"/>
                <a:ea typeface="宋体" panose="02010600030101010101" pitchFamily="2" charset="-122"/>
              </a:rPr>
              <a:t>字，却处处写“雪”，请选取三处简要分析。（6分）</a:t>
            </a:r>
            <a:endParaRPr lang="zh-CN" altLang="en-US" sz="3000" b="1">
              <a:solidFill>
                <a:schemeClr val="tx1"/>
              </a:solidFill>
              <a:uFillTx/>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3" name="文本框 102"/>
          <p:cNvSpPr txBox="1"/>
          <p:nvPr/>
        </p:nvSpPr>
        <p:spPr>
          <a:xfrm>
            <a:off x="287655" y="2875280"/>
            <a:ext cx="11621770" cy="3169285"/>
          </a:xfrm>
          <a:prstGeom prst="rect">
            <a:avLst/>
          </a:prstGeom>
          <a:noFill/>
          <a:ln w="9525">
            <a:noFill/>
          </a:ln>
        </p:spPr>
        <p:txBody>
          <a:bodyPr>
            <a:noAutofit/>
          </a:bodyPr>
          <a:p>
            <a:pPr indent="0"/>
            <a:r>
              <a:rPr lang="en-US" sz="3200" b="1">
                <a:latin typeface="Calibri" panose="020F0502020204030204" charset="0"/>
                <a:ea typeface="宋体" panose="02010600030101010101" pitchFamily="2" charset="-122"/>
              </a:rPr>
              <a:t>①"</a:t>
            </a:r>
            <a:r>
              <a:rPr lang="zh-CN" sz="3200" b="1">
                <a:latin typeface="Calibri" panose="020F0502020204030204" charset="0"/>
                <a:ea typeface="宋体" panose="02010600030101010101" pitchFamily="2" charset="-122"/>
              </a:rPr>
              <a:t>同云</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风峭</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，描写下雪之前阴云密布、寒风料峭的景象；</a:t>
            </a:r>
            <a:endParaRPr lang="zh-CN" sz="3200" b="1">
              <a:latin typeface="Calibri" panose="020F0502020204030204" charset="0"/>
              <a:ea typeface="宋体" panose="02010600030101010101" pitchFamily="2" charset="-122"/>
            </a:endParaRPr>
          </a:p>
          <a:p>
            <a:pPr indent="0"/>
            <a:r>
              <a:rPr lang="zh-CN" sz="3200" b="1">
                <a:latin typeface="Calibri" panose="020F0502020204030204" charset="0"/>
                <a:ea typeface="宋体" panose="02010600030101010101" pitchFamily="2" charset="-122"/>
              </a:rPr>
              <a:t>②</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明透窗纱天欲晓</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，描写遍地白雪在晨晖中反射出光亮；</a:t>
            </a:r>
            <a:endParaRPr lang="zh-CN" sz="3200" b="1">
              <a:latin typeface="Calibri" panose="020F0502020204030204" charset="0"/>
              <a:ea typeface="宋体" panose="02010600030101010101" pitchFamily="2" charset="-122"/>
            </a:endParaRPr>
          </a:p>
          <a:p>
            <a:pPr indent="0"/>
            <a:r>
              <a:rPr lang="zh-CN" sz="3200" b="1">
                <a:latin typeface="Calibri" panose="020F0502020204030204" charset="0"/>
                <a:ea typeface="宋体" panose="02010600030101010101" pitchFamily="2" charset="-122"/>
              </a:rPr>
              <a:t>③</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一夜青山老</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，描写大雪覆盖山头；</a:t>
            </a:r>
            <a:endParaRPr lang="zh-CN" sz="3200" b="1">
              <a:latin typeface="Calibri" panose="020F0502020204030204" charset="0"/>
              <a:ea typeface="宋体" panose="02010600030101010101" pitchFamily="2" charset="-122"/>
            </a:endParaRPr>
          </a:p>
          <a:p>
            <a:pPr indent="0"/>
            <a:r>
              <a:rPr lang="zh-CN" sz="3200" b="1">
                <a:latin typeface="Calibri" panose="020F0502020204030204" charset="0"/>
                <a:ea typeface="宋体" panose="02010600030101010101" pitchFamily="2" charset="-122"/>
              </a:rPr>
              <a:t>④</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使君留客</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，明写诗人留客，暗写大雪封路；</a:t>
            </a:r>
            <a:endParaRPr lang="zh-CN" sz="3200" b="1">
              <a:latin typeface="Calibri" panose="020F0502020204030204" charset="0"/>
              <a:ea typeface="宋体" panose="02010600030101010101" pitchFamily="2" charset="-122"/>
            </a:endParaRPr>
          </a:p>
          <a:p>
            <a:pPr indent="0"/>
            <a:r>
              <a:rPr lang="zh-CN" sz="3200" b="1">
                <a:latin typeface="Calibri" panose="020F0502020204030204" charset="0"/>
                <a:ea typeface="宋体" panose="02010600030101010101" pitchFamily="2" charset="-122"/>
              </a:rPr>
              <a:t>⑤</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琼瑶未经扫</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，指大雪覆盖；</a:t>
            </a:r>
            <a:endParaRPr lang="zh-CN" sz="3200" b="1">
              <a:latin typeface="Calibri" panose="020F0502020204030204" charset="0"/>
              <a:ea typeface="宋体" panose="02010600030101010101" pitchFamily="2" charset="-122"/>
            </a:endParaRPr>
          </a:p>
          <a:p>
            <a:pPr indent="0"/>
            <a:r>
              <a:rPr lang="zh-CN" sz="3200" b="1">
                <a:latin typeface="Calibri" panose="020F0502020204030204" charset="0"/>
                <a:ea typeface="宋体" panose="02010600030101010101" pitchFamily="2" charset="-122"/>
              </a:rPr>
              <a:t>⑥</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欺压梅花</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，描写大雪覆压梅花；</a:t>
            </a:r>
            <a:endParaRPr lang="zh-CN" sz="3200" b="1">
              <a:latin typeface="Calibri" panose="020F0502020204030204" charset="0"/>
              <a:ea typeface="宋体" panose="02010600030101010101" pitchFamily="2" charset="-122"/>
            </a:endParaRPr>
          </a:p>
          <a:p>
            <a:pPr indent="0"/>
            <a:r>
              <a:rPr lang="zh-CN" sz="3200" b="1">
                <a:latin typeface="Calibri" panose="020F0502020204030204" charset="0"/>
                <a:ea typeface="宋体" panose="02010600030101010101" pitchFamily="2" charset="-122"/>
              </a:rPr>
              <a:t>⑦</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十分农事</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管取明年好</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，暗含</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瑞雪兆丰年</a:t>
            </a:r>
            <a:r>
              <a:rPr lang="en-US" sz="3200" b="1">
                <a:latin typeface="Calibri" panose="020F0502020204030204" charset="0"/>
                <a:ea typeface="宋体" panose="02010600030101010101" pitchFamily="2" charset="-122"/>
              </a:rPr>
              <a:t>"</a:t>
            </a:r>
            <a:r>
              <a:rPr lang="zh-CN" sz="3200" b="1">
                <a:latin typeface="Calibri" panose="020F0502020204030204" charset="0"/>
                <a:ea typeface="宋体" panose="02010600030101010101" pitchFamily="2" charset="-122"/>
              </a:rPr>
              <a:t>之意。</a:t>
            </a:r>
            <a:endParaRPr lang="zh-CN" sz="3200" b="1">
              <a:latin typeface="Calibri" panose="020F0502020204030204" charset="0"/>
              <a:ea typeface="宋体" panose="02010600030101010101" pitchFamily="2" charset="-122"/>
            </a:endParaRPr>
          </a:p>
          <a:p>
            <a:endParaRPr lang="en-US" altLang="en-US" sz="3200" b="1">
              <a:latin typeface="Calibri" panose="020F0502020204030204" charset="0"/>
              <a:ea typeface="宋体" panose="02010600030101010101" pitchFamily="2" charset="-122"/>
            </a:endParaRPr>
          </a:p>
        </p:txBody>
      </p:sp>
      <p:sp>
        <p:nvSpPr>
          <p:cNvPr id="4" name="文本框 3"/>
          <p:cNvSpPr txBox="1"/>
          <p:nvPr>
            <p:custDataLst>
              <p:tags r:id="rId1"/>
            </p:custDataLst>
          </p:nvPr>
        </p:nvSpPr>
        <p:spPr>
          <a:xfrm>
            <a:off x="84455" y="0"/>
            <a:ext cx="11824970" cy="2748915"/>
          </a:xfrm>
          <a:prstGeom prst="rect">
            <a:avLst/>
          </a:prstGeom>
          <a:noFill/>
          <a:ln w="9525">
            <a:noFill/>
          </a:ln>
        </p:spPr>
        <p:txBody>
          <a:bodyPr>
            <a:noAutofit/>
          </a:bodyPr>
          <a:p>
            <a:pPr indent="0" algn="l"/>
            <a:r>
              <a:rPr lang="en-US" altLang="zh-CN" sz="3000" b="0">
                <a:solidFill>
                  <a:schemeClr val="tx1"/>
                </a:solidFill>
                <a:uFillTx/>
                <a:latin typeface="Calibri" panose="020F0502020204030204" charset="0"/>
                <a:ea typeface="宋体" panose="02010600030101010101" pitchFamily="2" charset="-122"/>
              </a:rPr>
              <a:t>                                                   </a:t>
            </a:r>
            <a:r>
              <a:rPr lang="zh-CN" sz="3000" b="0">
                <a:solidFill>
                  <a:schemeClr val="tx1"/>
                </a:solidFill>
                <a:uFillTx/>
                <a:latin typeface="Calibri" panose="020F0502020204030204" charset="0"/>
                <a:ea typeface="宋体" panose="02010600030101010101" pitchFamily="2" charset="-122"/>
              </a:rPr>
              <a:t>青玉案</a:t>
            </a:r>
            <a:r>
              <a:rPr lang="en-US" sz="3000" b="0">
                <a:solidFill>
                  <a:schemeClr val="tx1"/>
                </a:solidFill>
                <a:uFillTx/>
                <a:latin typeface="Calibri" panose="020F0502020204030204" charset="0"/>
                <a:ea typeface="宋体" panose="02010600030101010101" pitchFamily="2" charset="-122"/>
                <a:cs typeface="Times New Roman" panose="02020603050405020304" charset="0"/>
              </a:rPr>
              <a:t> </a:t>
            </a:r>
            <a:endParaRPr lang="zh-CN" sz="3000" b="0">
              <a:solidFill>
                <a:schemeClr val="tx1"/>
              </a:solidFill>
              <a:uFillTx/>
              <a:ea typeface="宋体" panose="02010600030101010101" pitchFamily="2" charset="-122"/>
            </a:endParaRPr>
          </a:p>
          <a:p>
            <a:pPr indent="0" algn="l"/>
            <a:r>
              <a:rPr lang="en-US" altLang="zh-CN" sz="3000" b="0">
                <a:solidFill>
                  <a:schemeClr val="tx1"/>
                </a:solidFill>
                <a:uFillTx/>
                <a:ea typeface="宋体" panose="02010600030101010101" pitchFamily="2" charset="-122"/>
              </a:rPr>
              <a:t>       </a:t>
            </a:r>
            <a:r>
              <a:rPr lang="zh-CN" sz="3000" b="0">
                <a:solidFill>
                  <a:schemeClr val="tx1"/>
                </a:solidFill>
                <a:uFillTx/>
                <a:latin typeface="楷体" panose="02010609060101010101" charset="-122"/>
                <a:ea typeface="楷体" panose="02010609060101010101" charset="-122"/>
                <a:cs typeface="楷体" panose="02010609060101010101" charset="-122"/>
              </a:rPr>
              <a:t>碧空黯淡</a:t>
            </a:r>
            <a:r>
              <a:rPr lang="zh-CN" sz="3000" b="0">
                <a:solidFill>
                  <a:srgbClr val="FF0000"/>
                </a:solidFill>
                <a:uFillTx/>
                <a:latin typeface="楷体" panose="02010609060101010101" charset="-122"/>
                <a:ea typeface="楷体" panose="02010609060101010101" charset="-122"/>
                <a:cs typeface="楷体" panose="02010609060101010101" charset="-122"/>
              </a:rPr>
              <a:t>同</a:t>
            </a:r>
            <a:r>
              <a:rPr lang="en-US" sz="3000" b="0" baseline="30000">
                <a:solidFill>
                  <a:srgbClr val="FF0000"/>
                </a:solidFill>
                <a:uFillTx/>
                <a:latin typeface="楷体" panose="02010609060101010101" charset="-122"/>
                <a:ea typeface="楷体" panose="02010609060101010101" charset="-122"/>
                <a:cs typeface="楷体" panose="02010609060101010101" charset="-122"/>
              </a:rPr>
              <a:t>①</a:t>
            </a:r>
            <a:r>
              <a:rPr lang="zh-CN" sz="3000" b="0">
                <a:solidFill>
                  <a:srgbClr val="FF0000"/>
                </a:solidFill>
                <a:uFillTx/>
                <a:latin typeface="楷体" panose="02010609060101010101" charset="-122"/>
                <a:ea typeface="楷体" panose="02010609060101010101" charset="-122"/>
                <a:cs typeface="楷体" panose="02010609060101010101" charset="-122"/>
              </a:rPr>
              <a:t>云</a:t>
            </a:r>
            <a:r>
              <a:rPr lang="zh-CN" sz="3000" b="0">
                <a:solidFill>
                  <a:schemeClr val="tx1"/>
                </a:solidFill>
                <a:uFillTx/>
                <a:latin typeface="楷体" panose="02010609060101010101" charset="-122"/>
                <a:ea typeface="楷体" panose="02010609060101010101" charset="-122"/>
                <a:cs typeface="楷体" panose="02010609060101010101" charset="-122"/>
              </a:rPr>
              <a:t>绕。渐枕上、</a:t>
            </a:r>
            <a:r>
              <a:rPr lang="zh-CN" sz="3000" b="0">
                <a:solidFill>
                  <a:srgbClr val="FF0000"/>
                </a:solidFill>
                <a:uFillTx/>
                <a:latin typeface="楷体" panose="02010609060101010101" charset="-122"/>
                <a:ea typeface="楷体" panose="02010609060101010101" charset="-122"/>
                <a:cs typeface="楷体" panose="02010609060101010101" charset="-122"/>
              </a:rPr>
              <a:t>风声哨</a:t>
            </a:r>
            <a:r>
              <a:rPr lang="zh-CN" sz="3000" b="0">
                <a:solidFill>
                  <a:schemeClr val="tx1"/>
                </a:solidFill>
                <a:uFillTx/>
                <a:latin typeface="楷体" panose="02010609060101010101" charset="-122"/>
                <a:ea typeface="楷体" panose="02010609060101010101" charset="-122"/>
                <a:cs typeface="楷体" panose="02010609060101010101" charset="-122"/>
              </a:rPr>
              <a:t>。</a:t>
            </a:r>
            <a:r>
              <a:rPr lang="zh-CN" sz="3000" b="0">
                <a:solidFill>
                  <a:srgbClr val="FF0000"/>
                </a:solidFill>
                <a:uFillTx/>
                <a:latin typeface="楷体" panose="02010609060101010101" charset="-122"/>
                <a:ea typeface="楷体" panose="02010609060101010101" charset="-122"/>
                <a:cs typeface="楷体" panose="02010609060101010101" charset="-122"/>
              </a:rPr>
              <a:t>明透窗纱天欲晓</a:t>
            </a:r>
            <a:r>
              <a:rPr lang="zh-CN" sz="3000" b="0">
                <a:solidFill>
                  <a:schemeClr val="tx1"/>
                </a:solidFill>
                <a:uFillTx/>
                <a:latin typeface="楷体" panose="02010609060101010101" charset="-122"/>
                <a:ea typeface="楷体" panose="02010609060101010101" charset="-122"/>
                <a:cs typeface="楷体" panose="02010609060101010101" charset="-122"/>
              </a:rPr>
              <a:t>。珠帘才卷，美人惊报，</a:t>
            </a:r>
            <a:r>
              <a:rPr lang="zh-CN" sz="3000" b="0">
                <a:solidFill>
                  <a:srgbClr val="FF0000"/>
                </a:solidFill>
                <a:uFillTx/>
                <a:latin typeface="楷体" panose="02010609060101010101" charset="-122"/>
                <a:ea typeface="楷体" panose="02010609060101010101" charset="-122"/>
                <a:cs typeface="楷体" panose="02010609060101010101" charset="-122"/>
              </a:rPr>
              <a:t>一夜青山老</a:t>
            </a:r>
            <a:r>
              <a:rPr lang="en-US" sz="3000" b="0">
                <a:solidFill>
                  <a:schemeClr val="tx1"/>
                </a:solidFill>
                <a:uFillTx/>
                <a:latin typeface="楷体" panose="02010609060101010101" charset="-122"/>
                <a:ea typeface="楷体" panose="02010609060101010101" charset="-122"/>
                <a:cs typeface="楷体" panose="02010609060101010101" charset="-122"/>
              </a:rPr>
              <a:t>!  </a:t>
            </a:r>
            <a:r>
              <a:rPr lang="zh-CN" sz="3000" b="0">
                <a:solidFill>
                  <a:srgbClr val="FF0000"/>
                </a:solidFill>
                <a:uFillTx/>
                <a:latin typeface="楷体" panose="02010609060101010101" charset="-122"/>
                <a:ea typeface="楷体" panose="02010609060101010101" charset="-122"/>
                <a:cs typeface="楷体" panose="02010609060101010101" charset="-122"/>
              </a:rPr>
              <a:t>使君留客</a:t>
            </a:r>
            <a:r>
              <a:rPr lang="zh-CN" sz="3000" b="0">
                <a:solidFill>
                  <a:schemeClr val="tx1"/>
                </a:solidFill>
                <a:uFillTx/>
                <a:latin typeface="楷体" panose="02010609060101010101" charset="-122"/>
                <a:ea typeface="楷体" panose="02010609060101010101" charset="-122"/>
                <a:cs typeface="楷体" panose="02010609060101010101" charset="-122"/>
              </a:rPr>
              <a:t>金樽倒，</a:t>
            </a:r>
            <a:r>
              <a:rPr lang="zh-CN" sz="3000" b="0">
                <a:solidFill>
                  <a:srgbClr val="FF0000"/>
                </a:solidFill>
                <a:uFillTx/>
                <a:latin typeface="楷体" panose="02010609060101010101" charset="-122"/>
                <a:ea typeface="楷体" panose="02010609060101010101" charset="-122"/>
                <a:cs typeface="楷体" panose="02010609060101010101" charset="-122"/>
              </a:rPr>
              <a:t>正千里琼瑶未经扫</a:t>
            </a:r>
            <a:r>
              <a:rPr lang="zh-CN" sz="3000" b="0">
                <a:solidFill>
                  <a:schemeClr val="tx1"/>
                </a:solidFill>
                <a:uFillTx/>
                <a:latin typeface="楷体" panose="02010609060101010101" charset="-122"/>
                <a:ea typeface="楷体" panose="02010609060101010101" charset="-122"/>
                <a:cs typeface="楷体" panose="02010609060101010101" charset="-122"/>
              </a:rPr>
              <a:t>。</a:t>
            </a:r>
            <a:r>
              <a:rPr lang="zh-CN" sz="3000" b="0">
                <a:solidFill>
                  <a:srgbClr val="FF0000"/>
                </a:solidFill>
                <a:uFillTx/>
                <a:latin typeface="楷体" panose="02010609060101010101" charset="-122"/>
                <a:ea typeface="楷体" panose="02010609060101010101" charset="-122"/>
                <a:cs typeface="楷体" panose="02010609060101010101" charset="-122"/>
              </a:rPr>
              <a:t>欺压梅花</a:t>
            </a:r>
            <a:r>
              <a:rPr lang="zh-CN" sz="3000" b="0">
                <a:solidFill>
                  <a:schemeClr val="tx1"/>
                </a:solidFill>
                <a:uFillTx/>
                <a:latin typeface="楷体" panose="02010609060101010101" charset="-122"/>
                <a:ea typeface="楷体" panose="02010609060101010101" charset="-122"/>
                <a:cs typeface="楷体" panose="02010609060101010101" charset="-122"/>
              </a:rPr>
              <a:t>春信早。</a:t>
            </a:r>
            <a:r>
              <a:rPr lang="zh-CN" sz="3000" b="0">
                <a:solidFill>
                  <a:srgbClr val="FF0000"/>
                </a:solidFill>
                <a:uFillTx/>
                <a:latin typeface="楷体" panose="02010609060101010101" charset="-122"/>
                <a:ea typeface="楷体" panose="02010609060101010101" charset="-122"/>
                <a:cs typeface="楷体" panose="02010609060101010101" charset="-122"/>
              </a:rPr>
              <a:t>十分农事</a:t>
            </a:r>
            <a:r>
              <a:rPr lang="zh-CN" sz="3000" b="0">
                <a:solidFill>
                  <a:schemeClr val="tx1"/>
                </a:solidFill>
                <a:uFillTx/>
                <a:latin typeface="楷体" panose="02010609060101010101" charset="-122"/>
                <a:ea typeface="楷体" panose="02010609060101010101" charset="-122"/>
                <a:cs typeface="楷体" panose="02010609060101010101" charset="-122"/>
              </a:rPr>
              <a:t>，满城和气，</a:t>
            </a:r>
            <a:r>
              <a:rPr lang="zh-CN" sz="3000" b="0">
                <a:solidFill>
                  <a:srgbClr val="FF0000"/>
                </a:solidFill>
                <a:uFillTx/>
                <a:latin typeface="楷体" panose="02010609060101010101" charset="-122"/>
                <a:ea typeface="楷体" panose="02010609060101010101" charset="-122"/>
                <a:cs typeface="楷体" panose="02010609060101010101" charset="-122"/>
              </a:rPr>
              <a:t>管取明年好</a:t>
            </a:r>
            <a:r>
              <a:rPr lang="zh-CN" sz="3000" b="0">
                <a:solidFill>
                  <a:schemeClr val="tx1"/>
                </a:solidFill>
                <a:uFillTx/>
                <a:latin typeface="楷体" panose="02010609060101010101" charset="-122"/>
                <a:ea typeface="楷体" panose="02010609060101010101" charset="-122"/>
                <a:cs typeface="楷体" panose="02010609060101010101" charset="-122"/>
              </a:rPr>
              <a:t>。</a:t>
            </a:r>
            <a:endParaRPr lang="en-US" sz="3000" b="0">
              <a:solidFill>
                <a:schemeClr val="tx1"/>
              </a:solidFill>
              <a:uFillTx/>
              <a:latin typeface="楷体" panose="02010609060101010101" charset="-122"/>
              <a:ea typeface="楷体" panose="02010609060101010101" charset="-122"/>
              <a:cs typeface="楷体" panose="02010609060101010101" charset="-122"/>
            </a:endParaRPr>
          </a:p>
          <a:p>
            <a:pPr indent="0" algn="l"/>
            <a:r>
              <a:rPr lang="zh-CN" altLang="en-US" sz="3000" b="1">
                <a:solidFill>
                  <a:schemeClr val="tx1"/>
                </a:solidFill>
                <a:uFillTx/>
                <a:latin typeface="Calibri" panose="020F0502020204030204" charset="0"/>
                <a:ea typeface="宋体" panose="02010600030101010101" pitchFamily="2" charset="-122"/>
              </a:rPr>
              <a:t>16.这首词不着一个</a:t>
            </a:r>
            <a:r>
              <a:rPr lang="zh-CN" altLang="en-US" sz="3000" b="1">
                <a:solidFill>
                  <a:srgbClr val="FF0000"/>
                </a:solidFill>
                <a:uFillTx/>
                <a:latin typeface="Calibri" panose="020F0502020204030204" charset="0"/>
                <a:ea typeface="宋体" panose="02010600030101010101" pitchFamily="2" charset="-122"/>
              </a:rPr>
              <a:t>“雪”</a:t>
            </a:r>
            <a:r>
              <a:rPr lang="zh-CN" altLang="en-US" sz="3000" b="1">
                <a:solidFill>
                  <a:schemeClr val="tx1"/>
                </a:solidFill>
                <a:uFillTx/>
                <a:latin typeface="Calibri" panose="020F0502020204030204" charset="0"/>
                <a:ea typeface="宋体" panose="02010600030101010101" pitchFamily="2" charset="-122"/>
              </a:rPr>
              <a:t>字，却处处写“雪”，请选取三处简要分析。（6分）</a:t>
            </a:r>
            <a:endParaRPr lang="zh-CN" altLang="en-US" sz="3000" b="1">
              <a:solidFill>
                <a:schemeClr val="tx1"/>
              </a:solidFill>
              <a:uFillTx/>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832485" y="336550"/>
            <a:ext cx="10751820" cy="5262245"/>
          </a:xfrm>
          <a:prstGeom prst="rect">
            <a:avLst/>
          </a:prstGeom>
          <a:noFill/>
          <a:ln w="9525">
            <a:noFill/>
          </a:ln>
        </p:spPr>
        <p:txBody>
          <a:bodyPr wrap="square">
            <a:spAutoFit/>
          </a:bodyPr>
          <a:p>
            <a:pPr marL="209550" indent="-209550"/>
            <a:r>
              <a:rPr lang="zh-CN" sz="2800" b="0">
                <a:latin typeface="Times New Roman" panose="02020603050405020304" charset="0"/>
                <a:ea typeface="宋体" panose="02010600030101010101" pitchFamily="2" charset="-122"/>
              </a:rPr>
              <a:t>（</a:t>
            </a:r>
            <a:r>
              <a:rPr lang="en-US" sz="2800" b="0">
                <a:latin typeface="Times New Roman" panose="02020603050405020304" charset="0"/>
                <a:ea typeface="宋体" panose="02010600030101010101" pitchFamily="2" charset="-122"/>
              </a:rPr>
              <a:t>1</a:t>
            </a:r>
            <a:r>
              <a:rPr lang="zh-CN" sz="2800" b="0">
                <a:latin typeface="Times New Roman" panose="02020603050405020304" charset="0"/>
                <a:ea typeface="宋体" panose="02010600030101010101" pitchFamily="2" charset="-122"/>
              </a:rPr>
              <a:t>）</a:t>
            </a:r>
            <a:r>
              <a:rPr lang="zh-CN" sz="2800" b="0">
                <a:latin typeface="Calibri" panose="020F0502020204030204" charset="0"/>
                <a:ea typeface="宋体" panose="02010600030101010101" pitchFamily="2" charset="-122"/>
              </a:rPr>
              <a:t>“鹿”喜居山林，生性温顺，文人常借以寄托山林之思，如《梦游天姥吟留别》中</a:t>
            </a:r>
            <a:r>
              <a:rPr lang="en-US" sz="2800" b="0">
                <a:latin typeface="Calibri" panose="020F0502020204030204" charset="0"/>
                <a:ea typeface="宋体" panose="02010600030101010101" pitchFamily="2" charset="-122"/>
              </a:rPr>
              <a:t>“</a:t>
            </a:r>
            <a:r>
              <a:rPr lang="en-US" sz="2800" b="0" u="sng">
                <a:latin typeface="Calibri" panose="020F0502020204030204" charset="0"/>
                <a:ea typeface="宋体" panose="02010600030101010101" pitchFamily="2" charset="-122"/>
                <a:cs typeface="Times New Roman" panose="02020603050405020304" charset="0"/>
              </a:rPr>
              <a:t>  </a:t>
            </a:r>
            <a:r>
              <a:rPr lang="en-US" sz="2800" b="0" u="sng">
                <a:solidFill>
                  <a:srgbClr val="FF0000"/>
                </a:solidFill>
                <a:latin typeface="Calibri" panose="020F0502020204030204" charset="0"/>
                <a:ea typeface="宋体" panose="02010600030101010101" pitchFamily="2" charset="-122"/>
                <a:cs typeface="Times New Roman" panose="02020603050405020304" charset="0"/>
              </a:rPr>
              <a:t> </a:t>
            </a:r>
            <a:r>
              <a:rPr lang="zh-CN" sz="2800" b="1" u="sng">
                <a:solidFill>
                  <a:srgbClr val="FF0000"/>
                </a:solidFill>
                <a:ea typeface="宋体" panose="02010600030101010101" pitchFamily="2" charset="-122"/>
                <a:sym typeface="+mn-ea"/>
              </a:rPr>
              <a:t>且放白鹿青崖间</a:t>
            </a:r>
            <a:r>
              <a:rPr lang="zh-CN" sz="2800" b="1">
                <a:solidFill>
                  <a:srgbClr val="FF0000"/>
                </a:solidFill>
                <a:ea typeface="宋体" panose="02010600030101010101" pitchFamily="2" charset="-122"/>
                <a:sym typeface="+mn-ea"/>
              </a:rPr>
              <a:t>，</a:t>
            </a:r>
            <a:r>
              <a:rPr lang="zh-CN" sz="2800" b="1" u="sng">
                <a:solidFill>
                  <a:srgbClr val="FF0000"/>
                </a:solidFill>
                <a:ea typeface="宋体" panose="02010600030101010101" pitchFamily="2" charset="-122"/>
                <a:sym typeface="+mn-ea"/>
              </a:rPr>
              <a:t>须行即骑访名</a:t>
            </a:r>
            <a:r>
              <a:rPr lang="zh-CN" sz="2800" b="1">
                <a:solidFill>
                  <a:srgbClr val="FF0000"/>
                </a:solidFill>
                <a:ea typeface="宋体" panose="02010600030101010101" pitchFamily="2" charset="-122"/>
                <a:sym typeface="+mn-ea"/>
              </a:rPr>
              <a:t>山</a:t>
            </a:r>
            <a:r>
              <a:rPr lang="zh-CN" sz="2800" b="0">
                <a:latin typeface="Calibri" panose="020F0502020204030204" charset="0"/>
                <a:ea typeface="宋体" panose="02010600030101010101" pitchFamily="2" charset="-122"/>
              </a:rPr>
              <a:t>。</a:t>
            </a:r>
            <a:r>
              <a:rPr lang="zh-CN" sz="2800" b="0">
                <a:latin typeface="Times New Roman" panose="02020603050405020304" charset="0"/>
                <a:ea typeface="宋体" panose="02010600030101010101" pitchFamily="2" charset="-122"/>
              </a:rPr>
              <a:t>（</a:t>
            </a:r>
            <a:r>
              <a:rPr lang="en-US" sz="2800" b="0">
                <a:latin typeface="Times New Roman" panose="02020603050405020304" charset="0"/>
                <a:ea typeface="宋体" panose="02010600030101010101" pitchFamily="2" charset="-122"/>
              </a:rPr>
              <a:t>2</a:t>
            </a:r>
            <a:r>
              <a:rPr lang="zh-CN" sz="2800" b="0">
                <a:latin typeface="Times New Roman" panose="02020603050405020304" charset="0"/>
                <a:ea typeface="宋体" panose="02010600030101010101" pitchFamily="2" charset="-122"/>
              </a:rPr>
              <a:t>）</a:t>
            </a:r>
            <a:r>
              <a:rPr lang="zh-CN" sz="2800" b="0">
                <a:latin typeface="Calibri" panose="020F0502020204030204" charset="0"/>
                <a:ea typeface="宋体" panose="02010600030101010101" pitchFamily="2" charset="-122"/>
              </a:rPr>
              <a:t>“巷”常出现在古诗词中，陶渊明《归园田居》中写</a:t>
            </a:r>
            <a:r>
              <a:rPr lang="en-US" sz="2800" b="0">
                <a:latin typeface="Calibri" panose="020F0502020204030204" charset="0"/>
                <a:ea typeface="宋体" panose="02010600030101010101" pitchFamily="2" charset="-122"/>
              </a:rPr>
              <a:t>“</a:t>
            </a:r>
            <a:r>
              <a:rPr lang="en-US" sz="2800" b="0" u="sng">
                <a:latin typeface="Calibri" panose="020F0502020204030204" charset="0"/>
                <a:ea typeface="宋体" panose="02010600030101010101" pitchFamily="2" charset="-122"/>
                <a:cs typeface="Times New Roman" panose="02020603050405020304" charset="0"/>
              </a:rPr>
              <a:t> </a:t>
            </a:r>
            <a:r>
              <a:rPr lang="zh-CN" sz="2800" b="1" u="sng">
                <a:solidFill>
                  <a:srgbClr val="FF0000"/>
                </a:solidFill>
                <a:ea typeface="宋体" panose="02010600030101010101" pitchFamily="2" charset="-122"/>
                <a:sym typeface="+mn-ea"/>
              </a:rPr>
              <a:t>狗吠深巷中</a:t>
            </a:r>
            <a:r>
              <a:rPr lang="zh-CN" sz="2800" b="0">
                <a:latin typeface="Calibri" panose="020F0502020204030204" charset="0"/>
                <a:ea typeface="宋体" panose="02010600030101010101" pitchFamily="2" charset="-122"/>
              </a:rPr>
              <a:t>”，以表现田园生活；辛弃疾《永遇乐》中的</a:t>
            </a:r>
            <a:r>
              <a:rPr lang="en-US" sz="2800" b="0">
                <a:latin typeface="Calibri" panose="020F0502020204030204" charset="0"/>
                <a:ea typeface="宋体" panose="02010600030101010101" pitchFamily="2" charset="-122"/>
              </a:rPr>
              <a:t>“</a:t>
            </a:r>
            <a:r>
              <a:rPr lang="zh-CN" sz="2800" b="1" u="sng">
                <a:solidFill>
                  <a:srgbClr val="FF0000"/>
                </a:solidFill>
                <a:ea typeface="宋体" panose="02010600030101010101" pitchFamily="2" charset="-122"/>
                <a:sym typeface="+mn-ea"/>
              </a:rPr>
              <a:t>寻常巷陌</a:t>
            </a:r>
            <a:r>
              <a:rPr lang="en-US" sz="2800" b="0" u="sng">
                <a:latin typeface="Calibri" panose="020F0502020204030204" charset="0"/>
                <a:ea typeface="宋体" panose="02010600030101010101" pitchFamily="2" charset="-122"/>
                <a:cs typeface="Times New Roman" panose="02020603050405020304" charset="0"/>
              </a:rPr>
              <a:t> </a:t>
            </a:r>
            <a:r>
              <a:rPr lang="zh-CN" sz="2800" b="0">
                <a:latin typeface="Calibri" panose="020F0502020204030204" charset="0"/>
                <a:ea typeface="宋体" panose="02010600030101010101" pitchFamily="2" charset="-122"/>
              </a:rPr>
              <a:t>”，描绘了刘裕曾经生活的地方。</a:t>
            </a:r>
            <a:r>
              <a:rPr lang="zh-CN" sz="2800" b="0">
                <a:latin typeface="Times New Roman" panose="02020603050405020304" charset="0"/>
                <a:ea typeface="宋体" panose="02010600030101010101" pitchFamily="2" charset="-122"/>
              </a:rPr>
              <a:t>（</a:t>
            </a:r>
            <a:r>
              <a:rPr lang="en-US" sz="2800" b="0">
                <a:latin typeface="Times New Roman" panose="02020603050405020304" charset="0"/>
                <a:ea typeface="宋体" panose="02010600030101010101" pitchFamily="2" charset="-122"/>
              </a:rPr>
              <a:t>3</a:t>
            </a:r>
            <a:r>
              <a:rPr lang="zh-CN" sz="2800" b="0">
                <a:latin typeface="Times New Roman" panose="02020603050405020304" charset="0"/>
                <a:ea typeface="宋体" panose="02010600030101010101" pitchFamily="2" charset="-122"/>
              </a:rPr>
              <a:t>）</a:t>
            </a:r>
            <a:r>
              <a:rPr lang="zh-CN" sz="2800" b="0">
                <a:latin typeface="Calibri" panose="020F0502020204030204" charset="0"/>
                <a:ea typeface="宋体" panose="02010600030101010101" pitchFamily="2" charset="-122"/>
              </a:rPr>
              <a:t>“盈盈”一词往往包含美好的含义，今人喜欢用来取名，古人也常在诗文中用到这个词语，如</a:t>
            </a:r>
            <a:r>
              <a:rPr lang="en-US" sz="2800" b="0">
                <a:latin typeface="Calibri" panose="020F0502020204030204" charset="0"/>
                <a:ea typeface="宋体" panose="02010600030101010101" pitchFamily="2" charset="-122"/>
              </a:rPr>
              <a:t>“</a:t>
            </a:r>
            <a:r>
              <a:rPr lang="en-US" sz="2800" b="0" u="sng">
                <a:latin typeface="Calibri" panose="020F0502020204030204" charset="0"/>
                <a:ea typeface="宋体" panose="02010600030101010101" pitchFamily="2" charset="-122"/>
                <a:cs typeface="Times New Roman" panose="02020603050405020304" charset="0"/>
              </a:rPr>
              <a:t>            </a:t>
            </a:r>
            <a:r>
              <a:rPr lang="zh-CN" sz="2800" b="0">
                <a:latin typeface="Calibri" panose="020F0502020204030204" charset="0"/>
                <a:ea typeface="宋体" panose="02010600030101010101" pitchFamily="2" charset="-122"/>
              </a:rPr>
              <a:t>，</a:t>
            </a:r>
            <a:r>
              <a:rPr lang="en-US" sz="2800" b="0" u="sng">
                <a:latin typeface="Calibri" panose="020F0502020204030204" charset="0"/>
                <a:ea typeface="宋体" panose="02010600030101010101" pitchFamily="2" charset="-122"/>
                <a:cs typeface="Times New Roman" panose="02020603050405020304" charset="0"/>
              </a:rPr>
              <a:t>            </a:t>
            </a:r>
            <a:r>
              <a:rPr lang="zh-CN" sz="2800" b="0">
                <a:latin typeface="Calibri" panose="020F0502020204030204" charset="0"/>
                <a:ea typeface="宋体" panose="02010600030101010101" pitchFamily="2" charset="-122"/>
              </a:rPr>
              <a:t>”。</a:t>
            </a:r>
            <a:endParaRPr lang="zh-CN" sz="2800" b="1">
              <a:ea typeface="宋体" panose="02010600030101010101" pitchFamily="2" charset="-122"/>
            </a:endParaRPr>
          </a:p>
          <a:p>
            <a:pPr marL="209550" indent="-209550"/>
            <a:r>
              <a:rPr lang="zh-CN" sz="2800" b="1">
                <a:solidFill>
                  <a:srgbClr val="FF0000"/>
                </a:solidFill>
                <a:ea typeface="宋体" panose="02010600030101010101" pitchFamily="2" charset="-122"/>
              </a:rPr>
              <a:t>示例一：盈盈一水间脉脉不得语（《迢迢牵牛星》</a:t>
            </a:r>
            <a:r>
              <a:rPr lang="en-US" sz="2800" b="1">
                <a:solidFill>
                  <a:srgbClr val="FF0000"/>
                </a:solidFill>
                <a:latin typeface="宋体" panose="02010600030101010101" pitchFamily="2" charset="-122"/>
                <a:ea typeface="宋体" panose="02010600030101010101" pitchFamily="2" charset="-122"/>
              </a:rPr>
              <a:t>)</a:t>
            </a:r>
            <a:r>
              <a:rPr lang="zh-CN" sz="2800" b="1">
                <a:solidFill>
                  <a:srgbClr val="FF0000"/>
                </a:solidFill>
                <a:ea typeface="宋体" panose="02010600030101010101" pitchFamily="2" charset="-122"/>
              </a:rPr>
              <a:t>示例二：蛾儿雪柳黄金缕笑语盈盈暗香去（辛弃疾《青玉案·元夕》)示例三：三五明月满盈盈不自珍（陈子昂《感遇诗》</a:t>
            </a:r>
            <a:r>
              <a:rPr lang="en-US" sz="2800" b="1">
                <a:solidFill>
                  <a:srgbClr val="FF0000"/>
                </a:solidFill>
                <a:latin typeface="宋体" panose="02010600030101010101" pitchFamily="2" charset="-122"/>
                <a:ea typeface="宋体" panose="02010600030101010101" pitchFamily="2" charset="-122"/>
              </a:rPr>
              <a:t>)</a:t>
            </a:r>
            <a:r>
              <a:rPr lang="zh-CN" sz="2800" b="1">
                <a:solidFill>
                  <a:srgbClr val="FF0000"/>
                </a:solidFill>
                <a:ea typeface="宋体" panose="02010600030101010101" pitchFamily="2" charset="-122"/>
              </a:rPr>
              <a:t>示例四：帘下开小池盈盈水方积（白居易《官舍内新凿小池》</a:t>
            </a:r>
            <a:r>
              <a:rPr lang="en-US" sz="2800" b="1">
                <a:solidFill>
                  <a:srgbClr val="FF0000"/>
                </a:solidFill>
                <a:latin typeface="宋体" panose="02010600030101010101" pitchFamily="2" charset="-122"/>
                <a:ea typeface="宋体" panose="02010600030101010101" pitchFamily="2" charset="-122"/>
              </a:rPr>
              <a:t>)</a:t>
            </a:r>
            <a:endParaRPr lang="en-US" altLang="en-US" sz="2800" b="1">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103" name="文本框 102"/>
          <p:cNvSpPr txBox="1"/>
          <p:nvPr/>
        </p:nvSpPr>
        <p:spPr>
          <a:xfrm>
            <a:off x="1158240" y="857250"/>
            <a:ext cx="10195560" cy="2727960"/>
          </a:xfrm>
          <a:prstGeom prst="rect">
            <a:avLst/>
          </a:prstGeom>
          <a:noFill/>
          <a:ln w="9525">
            <a:noFill/>
          </a:ln>
        </p:spPr>
        <p:txBody>
          <a:bodyPr>
            <a:noAutofit/>
          </a:bodyPr>
          <a:p>
            <a:pPr marL="209550" indent="-209550"/>
            <a:r>
              <a:rPr lang="en-US" sz="3200" b="0">
                <a:latin typeface="Times New Roman" panose="02020603050405020304" charset="0"/>
                <a:ea typeface="宋体" panose="02010600030101010101" pitchFamily="2" charset="-122"/>
              </a:rPr>
              <a:t>22</a:t>
            </a:r>
            <a:r>
              <a:rPr lang="zh-CN" sz="3200" b="0">
                <a:ea typeface="宋体" panose="02010600030101010101" pitchFamily="2" charset="-122"/>
              </a:rPr>
              <a:t>.请你运用“八面受敌法”,为《红楼梦》整本书阅读拟定阅读计划要点。要求:结合《红楼梦》具体内容,完成下表:句式整齐,表达简洁。（</a:t>
            </a:r>
            <a:r>
              <a:rPr lang="en-US" sz="3200" b="0">
                <a:latin typeface="Times New Roman" panose="02020603050405020304" charset="0"/>
                <a:ea typeface="宋体" panose="02010600030101010101" pitchFamily="2" charset="-122"/>
              </a:rPr>
              <a:t>4</a:t>
            </a:r>
            <a:r>
              <a:rPr lang="zh-CN" sz="3200" b="0">
                <a:ea typeface="宋体" panose="02010600030101010101" pitchFamily="2" charset="-122"/>
              </a:rPr>
              <a:t>分）</a:t>
            </a:r>
            <a:endParaRPr lang="zh-CN" altLang="en-US" sz="3200" b="0">
              <a:ea typeface="宋体" panose="02010600030101010101" pitchFamily="2" charset="-122"/>
            </a:endParaRPr>
          </a:p>
        </p:txBody>
      </p:sp>
      <p:graphicFrame>
        <p:nvGraphicFramePr>
          <p:cNvPr id="4" name="表格 3"/>
          <p:cNvGraphicFramePr/>
          <p:nvPr>
            <p:custDataLst>
              <p:tags r:id="rId1"/>
            </p:custDataLst>
          </p:nvPr>
        </p:nvGraphicFramePr>
        <p:xfrm>
          <a:off x="1736725" y="2388870"/>
          <a:ext cx="9062720" cy="3235325"/>
        </p:xfrm>
        <a:graphic>
          <a:graphicData uri="http://schemas.openxmlformats.org/drawingml/2006/table">
            <a:tbl>
              <a:tblPr/>
              <a:tblGrid>
                <a:gridCol w="4314825"/>
                <a:gridCol w="4747895"/>
              </a:tblGrid>
              <a:tr h="539115">
                <a:tc gridSpan="2">
                  <a:txBody>
                    <a:bodyPr/>
                    <a:p>
                      <a:pPr indent="0" algn="ctr">
                        <a:buNone/>
                      </a:pPr>
                      <a:r>
                        <a:rPr lang="en-US" sz="3200" b="0">
                          <a:latin typeface="宋体" panose="02010600030101010101" pitchFamily="2" charset="-122"/>
                          <a:ea typeface="宋体" panose="02010600030101010101" pitchFamily="2" charset="-122"/>
                          <a:cs typeface="宋体" panose="02010600030101010101" pitchFamily="2" charset="-122"/>
                        </a:rPr>
                        <a:t>“八面受敌”读红楼</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078865">
                <a:tc rowSpan="3">
                  <a:txBody>
                    <a:bodyPr/>
                    <a:p>
                      <a:pPr indent="0" algn="ctr">
                        <a:buNone/>
                      </a:pPr>
                      <a:endParaRPr lang="en-US" sz="3200" b="0" u="sng">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3200" b="0" u="sng">
                          <a:latin typeface="宋体" panose="02010600030101010101" pitchFamily="2" charset="-122"/>
                          <a:ea typeface="宋体" panose="02010600030101010101" pitchFamily="2" charset="-122"/>
                          <a:cs typeface="宋体" panose="02010600030101010101" pitchFamily="2" charset="-122"/>
                        </a:rPr>
                        <a:t> ①</a:t>
                      </a:r>
                      <a:r>
                        <a:rPr lang="en-US" sz="3200" b="0">
                          <a:latin typeface="宋体" panose="02010600030101010101" pitchFamily="2" charset="-122"/>
                          <a:ea typeface="宋体" panose="02010600030101010101" pitchFamily="2" charset="-122"/>
                          <a:cs typeface="宋体" panose="02010600030101010101" pitchFamily="2" charset="-122"/>
                        </a:rPr>
                        <a:t>,逐一突破</a:t>
                      </a:r>
                      <a:endParaRPr lang="en-US" altLang="en-US" sz="3200" b="0" u="sng">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首读:读宝黛爱情,悲喜交织</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911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次读:读</a:t>
                      </a:r>
                      <a:r>
                        <a:rPr lang="en-US" sz="3200" b="0" u="sng">
                          <a:latin typeface="宋体" panose="02010600030101010101" pitchFamily="2" charset="-122"/>
                          <a:ea typeface="宋体" panose="02010600030101010101" pitchFamily="2" charset="-122"/>
                          <a:cs typeface="宋体" panose="02010600030101010101" pitchFamily="2" charset="-122"/>
                        </a:rPr>
                        <a:t>②</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7823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3200" b="0">
                          <a:latin typeface="宋体" panose="02010600030101010101" pitchFamily="2" charset="-122"/>
                          <a:ea typeface="宋体" panose="02010600030101010101" pitchFamily="2" charset="-122"/>
                          <a:cs typeface="宋体" panose="02010600030101010101" pitchFamily="2" charset="-122"/>
                        </a:rPr>
                        <a:t>再读:读四大家族,盘根错节</a:t>
                      </a:r>
                      <a:endParaRPr lang="en-US" altLang="en-US" sz="3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662940" y="390525"/>
            <a:ext cx="11034395" cy="4370705"/>
          </a:xfrm>
          <a:prstGeom prst="rect">
            <a:avLst/>
          </a:prstGeom>
          <a:noFill/>
          <a:ln w="9525">
            <a:noFill/>
          </a:ln>
        </p:spPr>
        <p:txBody>
          <a:bodyPr>
            <a:noAutofit/>
            <a:scene3d>
              <a:camera prst="orthographicFront"/>
              <a:lightRig rig="threePt" dir="t"/>
            </a:scene3d>
          </a:bodyPr>
          <a:p>
            <a:pPr indent="0"/>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1</a:t>
            </a:r>
            <a:r>
              <a:rPr lang="zh-CN" sz="3200" b="0">
                <a:effectLst>
                  <a:outerShdw blurRad="38100" dist="19050" dir="2700000" algn="tl" rotWithShape="0">
                    <a:schemeClr val="dk1">
                      <a:alpha val="40000"/>
                    </a:schemeClr>
                  </a:outerShdw>
                </a:effectLst>
                <a:ea typeface="宋体" panose="02010600030101010101" pitchFamily="2" charset="-122"/>
              </a:rPr>
              <a:t>.下列对材料相关内容的理解和分析,</a:t>
            </a:r>
            <a:r>
              <a:rPr lang="zh-CN" sz="3200" b="0">
                <a:effectLst>
                  <a:outerShdw blurRad="38100" dist="19050" dir="2700000" algn="tl" rotWithShape="0">
                    <a:schemeClr val="dk1">
                      <a:alpha val="40000"/>
                    </a:schemeClr>
                  </a:outerShdw>
                </a:effectLst>
                <a:highlight>
                  <a:srgbClr val="FFFF00"/>
                </a:highlight>
                <a:ea typeface="宋体" panose="02010600030101010101" pitchFamily="2" charset="-122"/>
              </a:rPr>
              <a:t>正确</a:t>
            </a:r>
            <a:r>
              <a:rPr lang="zh-CN" sz="3200" b="0">
                <a:effectLst>
                  <a:outerShdw blurRad="38100" dist="19050" dir="2700000" algn="tl" rotWithShape="0">
                    <a:schemeClr val="dk1">
                      <a:alpha val="40000"/>
                    </a:schemeClr>
                  </a:outerShdw>
                </a:effectLst>
                <a:ea typeface="宋体" panose="02010600030101010101" pitchFamily="2" charset="-122"/>
              </a:rPr>
              <a:t>的一项是（</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3200" b="0">
                <a:effectLst>
                  <a:outerShdw blurRad="38100" dist="19050" dir="2700000" algn="tl" rotWithShape="0">
                    <a:schemeClr val="dk1">
                      <a:alpha val="40000"/>
                    </a:schemeClr>
                  </a:outerShdw>
                </a:effectLst>
                <a:ea typeface="宋体" panose="02010600030101010101" pitchFamily="2" charset="-122"/>
              </a:rPr>
              <a:t>分）</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A</a:t>
            </a:r>
            <a:r>
              <a:rPr lang="zh-CN" sz="3200" b="0">
                <a:effectLst>
                  <a:outerShdw blurRad="38100" dist="19050" dir="2700000" algn="tl" rotWithShape="0">
                    <a:schemeClr val="dk1">
                      <a:alpha val="40000"/>
                    </a:schemeClr>
                  </a:outerShdw>
                </a:effectLst>
                <a:ea typeface="宋体" panose="02010600030101010101" pitchFamily="2" charset="-122"/>
              </a:rPr>
              <a:t>.“全军覆没”在文中指有相同基因的植物受疾病侵袭,导致其伴生物种消失的现象。</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B</a:t>
            </a:r>
            <a:r>
              <a:rPr lang="zh-CN" sz="3200" b="0">
                <a:effectLst>
                  <a:outerShdw blurRad="38100" dist="19050" dir="2700000" algn="tl" rotWithShape="0">
                    <a:schemeClr val="dk1">
                      <a:alpha val="40000"/>
                    </a:schemeClr>
                  </a:outerShdw>
                </a:effectLst>
                <a:ea typeface="宋体" panose="02010600030101010101" pitchFamily="2" charset="-122"/>
              </a:rPr>
              <a:t>.“验明正身”在文中指的是初步检查种子的质量状况,是种子入库前的第一道程序。</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C</a:t>
            </a:r>
            <a:r>
              <a:rPr lang="zh-CN" sz="3200" b="0">
                <a:effectLst>
                  <a:outerShdw blurRad="38100" dist="19050" dir="2700000" algn="tl" rotWithShape="0">
                    <a:schemeClr val="dk1">
                      <a:alpha val="40000"/>
                    </a:schemeClr>
                  </a:outerShdw>
                </a:effectLst>
                <a:ea typeface="宋体" panose="02010600030101010101" pitchFamily="2" charset="-122"/>
              </a:rPr>
              <a:t>.“心腹之患”在文中指种子的内部含水量过多,种子在低温时有失去活性的潜在危险。</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D</a:t>
            </a:r>
            <a:r>
              <a:rPr lang="zh-CN" sz="3200" b="0">
                <a:effectLst>
                  <a:outerShdw blurRad="38100" dist="19050" dir="2700000" algn="tl" rotWithShape="0">
                    <a:schemeClr val="dk1">
                      <a:alpha val="40000"/>
                    </a:schemeClr>
                  </a:outerShdw>
                </a:effectLst>
                <a:ea typeface="宋体" panose="02010600030101010101" pitchFamily="2" charset="-122"/>
              </a:rPr>
              <a:t>.“一睡不醒”在文中指我们希望种子经过干燥、低温保存后,能在种子库中一直沉睡。</a:t>
            </a:r>
            <a:endParaRPr lang="zh-CN" altLang="en-US" sz="3200" b="0">
              <a:effectLst>
                <a:outerShdw blurRad="38100" dist="19050" dir="2700000" algn="tl" rotWithShape="0">
                  <a:schemeClr val="dk1">
                    <a:alpha val="40000"/>
                  </a:schemeClr>
                </a:outerShdw>
              </a:effectLst>
              <a:ea typeface="宋体" panose="02010600030101010101" pitchFamily="2" charset="-122"/>
            </a:endParaRPr>
          </a:p>
        </p:txBody>
      </p:sp>
      <p:sp>
        <p:nvSpPr>
          <p:cNvPr id="4" name="文本框 3"/>
          <p:cNvSpPr txBox="1"/>
          <p:nvPr/>
        </p:nvSpPr>
        <p:spPr>
          <a:xfrm>
            <a:off x="662940" y="4761230"/>
            <a:ext cx="11330305" cy="1814830"/>
          </a:xfrm>
          <a:prstGeom prst="rect">
            <a:avLst/>
          </a:prstGeom>
          <a:noFill/>
          <a:ln w="9525">
            <a:noFill/>
          </a:ln>
        </p:spPr>
        <p:txBody>
          <a:bodyPr wrap="square">
            <a:spAutoFit/>
            <a:scene3d>
              <a:camera prst="orthographicFront"/>
              <a:lightRig rig="threePt" dir="t"/>
            </a:scene3d>
          </a:bodyPr>
          <a:p>
            <a:pPr indent="0"/>
            <a:r>
              <a:rPr lang="zh-CN" sz="2800" b="0">
                <a:ln w="22225">
                  <a:solidFill>
                    <a:schemeClr val="accent2"/>
                  </a:solidFill>
                  <a:prstDash val="solid"/>
                </a:ln>
                <a:solidFill>
                  <a:schemeClr val="accent2">
                    <a:lumMod val="40000"/>
                    <a:lumOff val="60000"/>
                  </a:schemeClr>
                </a:solidFill>
                <a:effectLst/>
                <a:ea typeface="宋体" panose="02010600030101010101" pitchFamily="2" charset="-122"/>
              </a:rPr>
              <a:t>第</a:t>
            </a:r>
            <a:r>
              <a:rPr lang="en-US" altLang="zh-CN" sz="2800" b="0">
                <a:ln w="22225">
                  <a:solidFill>
                    <a:schemeClr val="accent2"/>
                  </a:solidFill>
                  <a:prstDash val="solid"/>
                </a:ln>
                <a:solidFill>
                  <a:schemeClr val="accent2">
                    <a:lumMod val="40000"/>
                    <a:lumOff val="60000"/>
                  </a:schemeClr>
                </a:solidFill>
                <a:effectLst/>
                <a:ea typeface="宋体" panose="02010600030101010101" pitchFamily="2" charset="-122"/>
              </a:rPr>
              <a:t>2</a:t>
            </a:r>
            <a:r>
              <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rPr>
              <a:t>段，</a:t>
            </a:r>
            <a:r>
              <a:rPr lang="zh-CN" sz="2800" b="0">
                <a:ln w="22225">
                  <a:solidFill>
                    <a:schemeClr val="accent2"/>
                  </a:solidFill>
                  <a:prstDash val="solid"/>
                </a:ln>
                <a:solidFill>
                  <a:schemeClr val="accent2">
                    <a:lumMod val="40000"/>
                    <a:lumOff val="60000"/>
                  </a:schemeClr>
                </a:solidFill>
                <a:effectLst/>
                <a:ea typeface="宋体" panose="02010600030101010101" pitchFamily="2" charset="-122"/>
              </a:rPr>
              <a:t>地球上的生物并不是孤立存在的,一种植物的灭亡可能会导致几十种伴生物种的消失，</a:t>
            </a:r>
            <a:r>
              <a:rPr lang="en-US" altLang="zh-CN" sz="2800" b="0">
                <a:ln w="22225">
                  <a:solidFill>
                    <a:schemeClr val="accent2"/>
                  </a:solidFill>
                  <a:prstDash val="solid"/>
                </a:ln>
                <a:solidFill>
                  <a:schemeClr val="accent2">
                    <a:lumMod val="40000"/>
                    <a:lumOff val="60000"/>
                  </a:schemeClr>
                </a:solidFill>
                <a:effectLst/>
                <a:ea typeface="宋体" panose="02010600030101010101" pitchFamily="2" charset="-122"/>
              </a:rPr>
              <a:t>……</a:t>
            </a:r>
            <a:r>
              <a:rPr lang="zh-CN" sz="2800" b="0">
                <a:ln w="22225">
                  <a:solidFill>
                    <a:schemeClr val="accent2"/>
                  </a:solidFill>
                  <a:prstDash val="solid"/>
                </a:ln>
                <a:solidFill>
                  <a:schemeClr val="accent2">
                    <a:lumMod val="40000"/>
                    <a:lumOff val="60000"/>
                  </a:schemeClr>
                </a:solidFill>
                <a:effectLst/>
                <a:ea typeface="宋体" panose="02010600030101010101" pitchFamily="2" charset="-122"/>
              </a:rPr>
              <a:t>在人类历史上,曾发生过多次由于遗传基础狭窄而引起的粮食安全事件。故这里的</a:t>
            </a:r>
            <a:r>
              <a:rPr lang="en-US" altLang="zh-CN" sz="2800" b="0">
                <a:ln w="22225">
                  <a:solidFill>
                    <a:schemeClr val="accent2"/>
                  </a:solidFill>
                  <a:prstDash val="solid"/>
                </a:ln>
                <a:solidFill>
                  <a:schemeClr val="accent2">
                    <a:lumMod val="40000"/>
                    <a:lumOff val="60000"/>
                  </a:schemeClr>
                </a:solidFill>
                <a:effectLst/>
                <a:ea typeface="宋体" panose="02010600030101010101" pitchFamily="2" charset="-122"/>
              </a:rPr>
              <a:t>“</a:t>
            </a:r>
            <a:r>
              <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rPr>
              <a:t>全军覆没</a:t>
            </a:r>
            <a:r>
              <a:rPr lang="en-US" altLang="zh-CN" sz="2800" b="0">
                <a:ln w="22225">
                  <a:solidFill>
                    <a:schemeClr val="accent2"/>
                  </a:solidFill>
                  <a:prstDash val="solid"/>
                </a:ln>
                <a:solidFill>
                  <a:schemeClr val="accent2">
                    <a:lumMod val="40000"/>
                    <a:lumOff val="60000"/>
                  </a:schemeClr>
                </a:solidFill>
                <a:effectLst/>
                <a:ea typeface="宋体" panose="02010600030101010101" pitchFamily="2" charset="-122"/>
              </a:rPr>
              <a:t>”</a:t>
            </a:r>
            <a:r>
              <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rPr>
              <a:t>应该和粮食有关，是粮食的减产或绝产。</a:t>
            </a:r>
            <a:endPar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endParaRPr>
          </a:p>
        </p:txBody>
      </p:sp>
      <p:cxnSp>
        <p:nvCxnSpPr>
          <p:cNvPr id="15" name="直线连接符 28"/>
          <p:cNvCxnSpPr/>
          <p:nvPr/>
        </p:nvCxnSpPr>
        <p:spPr>
          <a:xfrm flipH="1" flipV="1">
            <a:off x="832031" y="1874843"/>
            <a:ext cx="3922395" cy="1270"/>
          </a:xfrm>
          <a:prstGeom prst="line">
            <a:avLst/>
          </a:prstGeom>
          <a:ln w="412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 name="直线连接符 28"/>
          <p:cNvCxnSpPr/>
          <p:nvPr/>
        </p:nvCxnSpPr>
        <p:spPr>
          <a:xfrm flipH="1">
            <a:off x="10582456" y="1382083"/>
            <a:ext cx="889000" cy="13970"/>
          </a:xfrm>
          <a:prstGeom prst="line">
            <a:avLst/>
          </a:prstGeom>
          <a:ln w="412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103" name="文本框 102"/>
          <p:cNvSpPr txBox="1"/>
          <p:nvPr/>
        </p:nvSpPr>
        <p:spPr>
          <a:xfrm>
            <a:off x="706120" y="659765"/>
            <a:ext cx="10647680" cy="4338320"/>
          </a:xfrm>
          <a:prstGeom prst="rect">
            <a:avLst/>
          </a:prstGeom>
          <a:noFill/>
          <a:ln w="9525">
            <a:noFill/>
          </a:ln>
        </p:spPr>
        <p:txBody>
          <a:bodyPr>
            <a:noAutofit/>
          </a:bodyPr>
          <a:p>
            <a:pPr indent="0"/>
            <a:r>
              <a:rPr lang="zh-CN" sz="3600" b="1">
                <a:ea typeface="宋体" panose="02010600030101010101" pitchFamily="2" charset="-122"/>
              </a:rPr>
              <a:t>四、写作（</a:t>
            </a:r>
            <a:r>
              <a:rPr lang="en-US" sz="3600" b="1">
                <a:latin typeface="Times New Roman" panose="02020603050405020304" charset="0"/>
                <a:ea typeface="宋体" panose="02010600030101010101" pitchFamily="2" charset="-122"/>
              </a:rPr>
              <a:t>60</a:t>
            </a:r>
            <a:r>
              <a:rPr lang="zh-CN" sz="3600" b="1">
                <a:ea typeface="宋体" panose="02010600030101010101" pitchFamily="2" charset="-122"/>
              </a:rPr>
              <a:t>分）</a:t>
            </a:r>
            <a:r>
              <a:rPr lang="en-US" sz="3600" b="0">
                <a:latin typeface="Times New Roman" panose="02020603050405020304" charset="0"/>
                <a:ea typeface="宋体" panose="02010600030101010101" pitchFamily="2" charset="-122"/>
              </a:rPr>
              <a:t>23</a:t>
            </a:r>
            <a:r>
              <a:rPr lang="zh-CN" sz="3600" b="0">
                <a:ea typeface="宋体" panose="02010600030101010101" pitchFamily="2" charset="-122"/>
              </a:rPr>
              <a:t>.阅读下面的材料,根据要求写作。（</a:t>
            </a:r>
            <a:r>
              <a:rPr lang="en-US" sz="3600" b="0">
                <a:latin typeface="Times New Roman" panose="02020603050405020304" charset="0"/>
                <a:ea typeface="宋体" panose="02010600030101010101" pitchFamily="2" charset="-122"/>
              </a:rPr>
              <a:t>60</a:t>
            </a:r>
            <a:r>
              <a:rPr lang="zh-CN" sz="3600" b="0">
                <a:ea typeface="宋体" panose="02010600030101010101" pitchFamily="2" charset="-122"/>
              </a:rPr>
              <a:t>分）</a:t>
            </a:r>
            <a:endParaRPr lang="zh-CN" sz="3600" b="0">
              <a:ea typeface="宋体" panose="02010600030101010101" pitchFamily="2" charset="-122"/>
            </a:endParaRPr>
          </a:p>
          <a:p>
            <a:pPr indent="0"/>
            <a:r>
              <a:rPr lang="en-US" altLang="zh-CN" sz="3600" b="0">
                <a:ea typeface="宋体" panose="02010600030101010101" pitchFamily="2" charset="-122"/>
              </a:rPr>
              <a:t>       </a:t>
            </a:r>
            <a:r>
              <a:rPr lang="zh-CN" sz="3600" b="0">
                <a:ea typeface="宋体" panose="02010600030101010101" pitchFamily="2" charset="-122"/>
              </a:rPr>
              <a:t>语言文字运用</a:t>
            </a:r>
            <a:r>
              <a:rPr lang="en-US" sz="3600" b="0">
                <a:latin typeface="Times New Roman" panose="02020603050405020304" charset="0"/>
                <a:ea typeface="宋体" panose="02010600030101010101" pitchFamily="2" charset="-122"/>
              </a:rPr>
              <a:t>I</a:t>
            </a:r>
            <a:r>
              <a:rPr lang="zh-CN" sz="3600" b="0">
                <a:ea typeface="宋体" panose="02010600030101010101" pitchFamily="2" charset="-122"/>
              </a:rPr>
              <a:t>为我们讲述了“跨界者”钟扬的故事。在我们身边有勇敢的“跨界者”,也有兀兀穷年做好一件事的“守界者”。请结合以上材料写一篇文章,体现你的感悟与思考,反映你的权衡与取舍。要求:选准角度,确定立意,明确文体</a:t>
            </a:r>
            <a:r>
              <a:rPr lang="en-US" sz="3600" b="0">
                <a:latin typeface="宋体" panose="02010600030101010101" pitchFamily="2" charset="-122"/>
                <a:ea typeface="宋体" panose="02010600030101010101" pitchFamily="2" charset="-122"/>
              </a:rPr>
              <a:t>,</a:t>
            </a:r>
            <a:r>
              <a:rPr lang="zh-CN" sz="3600" b="0">
                <a:ea typeface="宋体" panose="02010600030101010101" pitchFamily="2" charset="-122"/>
              </a:rPr>
              <a:t>自拟标题；不要套作,不得抄袭；不得搬用语言文字运用</a:t>
            </a:r>
            <a:r>
              <a:rPr lang="en-US" sz="3600" b="0">
                <a:latin typeface="Times New Roman" panose="02020603050405020304" charset="0"/>
                <a:ea typeface="宋体" panose="02010600030101010101" pitchFamily="2" charset="-122"/>
              </a:rPr>
              <a:t>I</a:t>
            </a:r>
            <a:r>
              <a:rPr lang="zh-CN" sz="3600" b="0">
                <a:ea typeface="宋体" panose="02010600030101010101" pitchFamily="2" charset="-122"/>
              </a:rPr>
              <a:t>的材料,不得泄露个人信息；不少于</a:t>
            </a:r>
            <a:r>
              <a:rPr lang="en-US" sz="3600" b="0">
                <a:latin typeface="Times New Roman" panose="02020603050405020304" charset="0"/>
                <a:ea typeface="宋体" panose="02010600030101010101" pitchFamily="2" charset="-122"/>
              </a:rPr>
              <a:t>800</a:t>
            </a:r>
            <a:r>
              <a:rPr lang="zh-CN" sz="3600" b="0">
                <a:ea typeface="宋体" panose="02010600030101010101" pitchFamily="2" charset="-122"/>
              </a:rPr>
              <a:t>字。</a:t>
            </a:r>
            <a:endParaRPr lang="zh-CN" altLang="en-US" sz="3600" b="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637540" y="0"/>
            <a:ext cx="11033125" cy="6354445"/>
          </a:xfrm>
          <a:prstGeom prst="rect">
            <a:avLst/>
          </a:prstGeom>
          <a:noFill/>
          <a:ln w="9525">
            <a:noFill/>
          </a:ln>
        </p:spPr>
        <p:txBody>
          <a:bodyPr wrap="square">
            <a:spAutoFit/>
          </a:bodyPr>
          <a:p>
            <a:pPr indent="266700"/>
            <a:r>
              <a:rPr lang="zh-CN" sz="2800" b="0">
                <a:ln w="22225">
                  <a:solidFill>
                    <a:schemeClr val="accent2"/>
                  </a:solidFill>
                  <a:prstDash val="solid"/>
                </a:ln>
                <a:solidFill>
                  <a:schemeClr val="accent2">
                    <a:lumMod val="40000"/>
                    <a:lumOff val="60000"/>
                  </a:schemeClr>
                </a:solidFill>
                <a:effectLst/>
                <a:ea typeface="宋体" panose="02010600030101010101" pitchFamily="2" charset="-122"/>
              </a:rPr>
              <a:t>原题呈现</a:t>
            </a:r>
            <a:r>
              <a:rPr lang="zh-CN" sz="2800" b="0">
                <a:ea typeface="宋体" panose="02010600030101010101" pitchFamily="2" charset="-122"/>
              </a:rPr>
              <a:t></a:t>
            </a:r>
            <a:r>
              <a:rPr lang="en-US" altLang="zh-CN" sz="2800" b="0">
                <a:ea typeface="宋体" panose="02010600030101010101" pitchFamily="2" charset="-122"/>
              </a:rPr>
              <a:t>      </a:t>
            </a:r>
            <a:r>
              <a:rPr lang="en-US" altLang="zh-CN" sz="2700" b="1">
                <a:solidFill>
                  <a:schemeClr val="tx1"/>
                </a:solidFill>
                <a:uFillTx/>
                <a:latin typeface="楷体" panose="02010609060101010101" charset="-122"/>
                <a:ea typeface="楷体" panose="02010609060101010101" charset="-122"/>
                <a:cs typeface="楷体" panose="02010609060101010101" charset="-122"/>
              </a:rPr>
              <a:t> </a:t>
            </a:r>
            <a:r>
              <a:rPr lang="zh-CN" sz="2700" b="1" spc="-200">
                <a:solidFill>
                  <a:schemeClr val="tx1"/>
                </a:solidFill>
                <a:uFillTx/>
                <a:latin typeface="楷体" panose="02010609060101010101" charset="-122"/>
                <a:ea typeface="楷体" panose="02010609060101010101" charset="-122"/>
                <a:cs typeface="楷体" panose="02010609060101010101" charset="-122"/>
              </a:rPr>
              <a:t>钟扬是从未止步的“跨界者”。中国科学技术大学少年班基础课程结束</a:t>
            </a:r>
            <a:r>
              <a:rPr lang="en-US" altLang="zh-CN" sz="2700" b="1" spc="-200">
                <a:solidFill>
                  <a:schemeClr val="tx1"/>
                </a:solidFill>
                <a:uFillTx/>
                <a:latin typeface="楷体" panose="02010609060101010101" charset="-122"/>
                <a:ea typeface="楷体" panose="02010609060101010101" charset="-122"/>
                <a:cs typeface="楷体" panose="02010609060101010101" charset="-122"/>
              </a:rPr>
              <a:t>,</a:t>
            </a:r>
            <a:r>
              <a:rPr lang="zh-CN" sz="2700" b="1" spc="-200">
                <a:solidFill>
                  <a:schemeClr val="tx1"/>
                </a:solidFill>
                <a:uFillTx/>
                <a:latin typeface="楷体" panose="02010609060101010101" charset="-122"/>
                <a:ea typeface="楷体" panose="02010609060101010101" charset="-122"/>
                <a:cs typeface="楷体" panose="02010609060101010101" charset="-122"/>
              </a:rPr>
              <a:t>17岁的钟扬选择转入无线电电子学系学习。这个专业横跨“无线电”和“电子学”两大学科</a:t>
            </a:r>
            <a:r>
              <a:rPr lang="en-US" altLang="zh-CN" sz="2700" b="1" spc="-200">
                <a:solidFill>
                  <a:schemeClr val="tx1"/>
                </a:solidFill>
                <a:uFillTx/>
                <a:latin typeface="楷体" panose="02010609060101010101" charset="-122"/>
                <a:ea typeface="楷体" panose="02010609060101010101" charset="-122"/>
                <a:cs typeface="楷体" panose="02010609060101010101" charset="-122"/>
              </a:rPr>
              <a:t>,</a:t>
            </a:r>
            <a:r>
              <a:rPr lang="zh-CN" sz="2700" b="1" spc="-200">
                <a:solidFill>
                  <a:schemeClr val="tx1"/>
                </a:solidFill>
                <a:uFillTx/>
                <a:latin typeface="楷体" panose="02010609060101010101" charset="-122"/>
                <a:ea typeface="楷体" panose="02010609060101010101" charset="-122"/>
                <a:cs typeface="楷体" panose="02010609060101010101" charset="-122"/>
              </a:rPr>
              <a:t>需要敏锐的跨学科领悟力和持之以恒的坚持力，而这两点正是钟扬的特质</a:t>
            </a:r>
            <a:r>
              <a:rPr lang="en-US" altLang="zh-CN" sz="2700" b="1" spc="-200">
                <a:solidFill>
                  <a:schemeClr val="tx1"/>
                </a:solidFill>
                <a:uFillTx/>
                <a:latin typeface="楷体" panose="02010609060101010101" charset="-122"/>
                <a:ea typeface="楷体" panose="02010609060101010101" charset="-122"/>
                <a:cs typeface="楷体" panose="02010609060101010101" charset="-122"/>
              </a:rPr>
              <a:t>,</a:t>
            </a:r>
            <a:r>
              <a:rPr lang="zh-CN" sz="2700" b="1" spc="-200">
                <a:solidFill>
                  <a:schemeClr val="tx1"/>
                </a:solidFill>
                <a:uFillTx/>
                <a:latin typeface="楷体" panose="02010609060101010101" charset="-122"/>
                <a:ea typeface="楷体" panose="02010609060101010101" charset="-122"/>
                <a:cs typeface="楷体" panose="02010609060101010101" charset="-122"/>
              </a:rPr>
              <a:t>这种“跨界”的学科也给予他更宽广的想象和驰骋空间。</a:t>
            </a:r>
            <a:r>
              <a:rPr lang="en-US" altLang="zh-CN" sz="2700" b="1" spc="-200">
                <a:solidFill>
                  <a:schemeClr val="tx1"/>
                </a:solidFill>
                <a:uFillTx/>
                <a:latin typeface="楷体" panose="02010609060101010101" charset="-122"/>
                <a:ea typeface="楷体" panose="02010609060101010101" charset="-122"/>
                <a:cs typeface="楷体" panose="02010609060101010101" charset="-122"/>
              </a:rPr>
              <a:t>    </a:t>
            </a:r>
            <a:r>
              <a:rPr lang="zh-CN" sz="2700" b="1" spc="-200">
                <a:solidFill>
                  <a:schemeClr val="tx1"/>
                </a:solidFill>
                <a:uFillTx/>
                <a:latin typeface="楷体" panose="02010609060101010101" charset="-122"/>
                <a:ea typeface="楷体" panose="02010609060101010101" charset="-122"/>
                <a:cs typeface="楷体" panose="02010609060101010101" charset="-122"/>
              </a:rPr>
              <a:t>然而钟扬自己也没有想到，学了无线电电子学，后来分配到中科院武汉植物研究所。那时的植物学界习惯于供统的植物学研究方法，对数量分类学嗤之以鼻。钟扬出于自己的无线电电子学专业知识背案，不但敏锐地察觉到其中的问题，从而自己的发展方向也迅速找到了一</a:t>
            </a:r>
            <a:r>
              <a:rPr lang="en-US" sz="2700" b="1" spc="-200">
                <a:solidFill>
                  <a:schemeClr val="tx1"/>
                </a:solidFill>
                <a:uFillTx/>
                <a:latin typeface="楷体" panose="02010609060101010101" charset="-122"/>
                <a:ea typeface="楷体" panose="02010609060101010101" charset="-122"/>
                <a:cs typeface="楷体" panose="02010609060101010101" charset="-122"/>
              </a:rPr>
              <a:t> </a:t>
            </a:r>
            <a:r>
              <a:rPr lang="zh-CN" sz="2700" b="1" spc="-200">
                <a:solidFill>
                  <a:schemeClr val="tx1"/>
                </a:solidFill>
                <a:uFillTx/>
                <a:latin typeface="楷体" panose="02010609060101010101" charset="-122"/>
                <a:ea typeface="楷体" panose="02010609060101010101" charset="-122"/>
                <a:cs typeface="楷体" panose="02010609060101010101" charset="-122"/>
              </a:rPr>
              <a:t>，将无线电电子学的知识应用到分子生物学、进化和生态学的研究中。至今，</a:t>
            </a:r>
            <a:r>
              <a:rPr lang="en-US" sz="2700" b="1" spc="-200">
                <a:solidFill>
                  <a:schemeClr val="tx1"/>
                </a:solidFill>
                <a:uFillTx/>
                <a:latin typeface="楷体" panose="02010609060101010101" charset="-122"/>
                <a:ea typeface="楷体" panose="02010609060101010101" charset="-122"/>
                <a:cs typeface="楷体" panose="02010609060101010101" charset="-122"/>
              </a:rPr>
              <a:t> </a:t>
            </a:r>
            <a:r>
              <a:rPr lang="zh-CN" sz="2700" b="1" spc="-200">
                <a:solidFill>
                  <a:schemeClr val="tx1"/>
                </a:solidFill>
                <a:uFillTx/>
                <a:latin typeface="楷体" panose="02010609060101010101" charset="-122"/>
                <a:ea typeface="楷体" panose="02010609060101010101" charset="-122"/>
                <a:cs typeface="楷体" panose="02010609060101010101" charset="-122"/>
              </a:rPr>
              <a:t>像到扬这样突破学科界限、耕耘交叉地带的学者仍属少数。</a:t>
            </a:r>
            <a:r>
              <a:rPr lang="en-US" altLang="zh-CN" sz="2700" b="1" spc="-200">
                <a:solidFill>
                  <a:schemeClr val="tx1"/>
                </a:solidFill>
                <a:uFillTx/>
                <a:latin typeface="楷体" panose="02010609060101010101" charset="-122"/>
                <a:ea typeface="楷体" panose="02010609060101010101" charset="-122"/>
                <a:cs typeface="楷体" panose="02010609060101010101" charset="-122"/>
              </a:rPr>
              <a:t>    </a:t>
            </a:r>
            <a:r>
              <a:rPr lang="zh-CN" sz="2700" b="1" spc="-200">
                <a:solidFill>
                  <a:schemeClr val="tx1"/>
                </a:solidFill>
                <a:uFillTx/>
                <a:latin typeface="楷体" panose="02010609060101010101" charset="-122"/>
                <a:ea typeface="楷体" panose="02010609060101010101" charset="-122"/>
                <a:cs typeface="楷体" panose="02010609060101010101" charset="-122"/>
              </a:rPr>
              <a:t>更为难得的是，钟扬在科学追求的路上，没有放弃一直钟爱的诗歌创作，他的一颗“文艺心”填平了科学与文学之间的沟壑。他翻译的科普读物《大流感》。语言生动，广受欢迎。</a:t>
            </a:r>
            <a:r>
              <a:rPr lang="en-US" altLang="zh-CN" sz="2700" b="1" spc="-200">
                <a:solidFill>
                  <a:schemeClr val="tx1"/>
                </a:solidFill>
                <a:uFillTx/>
                <a:latin typeface="楷体" panose="02010609060101010101" charset="-122"/>
                <a:ea typeface="楷体" panose="02010609060101010101" charset="-122"/>
                <a:cs typeface="楷体" panose="02010609060101010101" charset="-122"/>
              </a:rPr>
              <a:t>    </a:t>
            </a:r>
            <a:r>
              <a:rPr lang="zh-CN" sz="2700" b="1" spc="-200">
                <a:solidFill>
                  <a:schemeClr val="tx1"/>
                </a:solidFill>
                <a:uFillTx/>
                <a:latin typeface="楷体" panose="02010609060101010101" charset="-122"/>
                <a:ea typeface="楷体" panose="02010609060101010101" charset="-122"/>
                <a:cs typeface="楷体" panose="02010609060101010101" charset="-122"/>
              </a:rPr>
              <a:t>在生命的高度和广度上，钟扬一直在探索自己的边界</a:t>
            </a:r>
            <a:r>
              <a:rPr lang="en-US" sz="2700" b="1" spc="-200">
                <a:solidFill>
                  <a:schemeClr val="tx1"/>
                </a:solidFill>
                <a:uFillTx/>
                <a:latin typeface="楷体" panose="02010609060101010101" charset="-122"/>
                <a:ea typeface="楷体" panose="02010609060101010101" charset="-122"/>
                <a:cs typeface="楷体" panose="02010609060101010101" charset="-122"/>
              </a:rPr>
              <a:t>………</a:t>
            </a:r>
            <a:endParaRPr lang="en-US" altLang="en-US" sz="2700" b="1" spc="-200">
              <a:solidFill>
                <a:schemeClr val="tx1"/>
              </a:solidFill>
              <a:uFillTx/>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662940" y="390525"/>
            <a:ext cx="11034395" cy="4370705"/>
          </a:xfrm>
          <a:prstGeom prst="rect">
            <a:avLst/>
          </a:prstGeom>
          <a:noFill/>
          <a:ln w="9525">
            <a:noFill/>
          </a:ln>
        </p:spPr>
        <p:txBody>
          <a:bodyPr>
            <a:noAutofit/>
            <a:scene3d>
              <a:camera prst="orthographicFront"/>
              <a:lightRig rig="threePt" dir="t"/>
            </a:scene3d>
          </a:bodyPr>
          <a:p>
            <a:pPr indent="0"/>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1</a:t>
            </a:r>
            <a:r>
              <a:rPr lang="zh-CN" sz="3200" b="0">
                <a:effectLst>
                  <a:outerShdw blurRad="38100" dist="19050" dir="2700000" algn="tl" rotWithShape="0">
                    <a:schemeClr val="dk1">
                      <a:alpha val="40000"/>
                    </a:schemeClr>
                  </a:outerShdw>
                </a:effectLst>
                <a:ea typeface="宋体" panose="02010600030101010101" pitchFamily="2" charset="-122"/>
              </a:rPr>
              <a:t>.下列对材料相关内容的理解和分析,</a:t>
            </a:r>
            <a:r>
              <a:rPr lang="zh-CN" sz="3200" b="0">
                <a:effectLst>
                  <a:outerShdw blurRad="38100" dist="19050" dir="2700000" algn="tl" rotWithShape="0">
                    <a:schemeClr val="dk1">
                      <a:alpha val="40000"/>
                    </a:schemeClr>
                  </a:outerShdw>
                </a:effectLst>
                <a:highlight>
                  <a:srgbClr val="FFFF00"/>
                </a:highlight>
                <a:ea typeface="宋体" panose="02010600030101010101" pitchFamily="2" charset="-122"/>
              </a:rPr>
              <a:t>正确</a:t>
            </a:r>
            <a:r>
              <a:rPr lang="zh-CN" sz="3200" b="0">
                <a:effectLst>
                  <a:outerShdw blurRad="38100" dist="19050" dir="2700000" algn="tl" rotWithShape="0">
                    <a:schemeClr val="dk1">
                      <a:alpha val="40000"/>
                    </a:schemeClr>
                  </a:outerShdw>
                </a:effectLst>
                <a:ea typeface="宋体" panose="02010600030101010101" pitchFamily="2" charset="-122"/>
              </a:rPr>
              <a:t>的一项是（</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3200" b="0">
                <a:effectLst>
                  <a:outerShdw blurRad="38100" dist="19050" dir="2700000" algn="tl" rotWithShape="0">
                    <a:schemeClr val="dk1">
                      <a:alpha val="40000"/>
                    </a:schemeClr>
                  </a:outerShdw>
                </a:effectLst>
                <a:ea typeface="宋体" panose="02010600030101010101" pitchFamily="2" charset="-122"/>
              </a:rPr>
              <a:t>分）</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A</a:t>
            </a:r>
            <a:r>
              <a:rPr lang="zh-CN" sz="3200" b="0">
                <a:effectLst>
                  <a:outerShdw blurRad="38100" dist="19050" dir="2700000" algn="tl" rotWithShape="0">
                    <a:schemeClr val="dk1">
                      <a:alpha val="40000"/>
                    </a:schemeClr>
                  </a:outerShdw>
                </a:effectLst>
                <a:ea typeface="宋体" panose="02010600030101010101" pitchFamily="2" charset="-122"/>
              </a:rPr>
              <a:t>.“全军覆没”在文中指有相同基因的植物受疾病侵袭,导致其伴生物种消失的现象。</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B</a:t>
            </a:r>
            <a:r>
              <a:rPr lang="zh-CN" sz="3200" b="0">
                <a:effectLst>
                  <a:outerShdw blurRad="38100" dist="19050" dir="2700000" algn="tl" rotWithShape="0">
                    <a:schemeClr val="dk1">
                      <a:alpha val="40000"/>
                    </a:schemeClr>
                  </a:outerShdw>
                </a:effectLst>
                <a:ea typeface="宋体" panose="02010600030101010101" pitchFamily="2" charset="-122"/>
              </a:rPr>
              <a:t>.“验明正身”在文中指的是初步检查种子的质量状况,是种子入库前的第一道程序。</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C</a:t>
            </a:r>
            <a:r>
              <a:rPr lang="zh-CN" sz="3200" b="0">
                <a:effectLst>
                  <a:outerShdw blurRad="38100" dist="19050" dir="2700000" algn="tl" rotWithShape="0">
                    <a:schemeClr val="dk1">
                      <a:alpha val="40000"/>
                    </a:schemeClr>
                  </a:outerShdw>
                </a:effectLst>
                <a:ea typeface="宋体" panose="02010600030101010101" pitchFamily="2" charset="-122"/>
              </a:rPr>
              <a:t>.“心腹之患”在文中指种子的内部含水量过多,种子在低温时有失去活性的潜在危险。</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D</a:t>
            </a:r>
            <a:r>
              <a:rPr lang="zh-CN" sz="3200" b="0">
                <a:effectLst>
                  <a:outerShdw blurRad="38100" dist="19050" dir="2700000" algn="tl" rotWithShape="0">
                    <a:schemeClr val="dk1">
                      <a:alpha val="40000"/>
                    </a:schemeClr>
                  </a:outerShdw>
                </a:effectLst>
                <a:ea typeface="宋体" panose="02010600030101010101" pitchFamily="2" charset="-122"/>
              </a:rPr>
              <a:t>.“一睡不醒”在文中指我们希望种子经过干燥、低温保存后,能在种子库中一直沉睡。</a:t>
            </a:r>
            <a:endParaRPr lang="zh-CN" altLang="en-US" sz="3200" b="0">
              <a:effectLst>
                <a:outerShdw blurRad="38100" dist="19050" dir="2700000" algn="tl" rotWithShape="0">
                  <a:schemeClr val="dk1">
                    <a:alpha val="40000"/>
                  </a:schemeClr>
                </a:outerShdw>
              </a:effectLst>
              <a:ea typeface="宋体" panose="02010600030101010101" pitchFamily="2" charset="-122"/>
            </a:endParaRPr>
          </a:p>
        </p:txBody>
      </p:sp>
      <p:sp>
        <p:nvSpPr>
          <p:cNvPr id="4" name="文本框 3"/>
          <p:cNvSpPr txBox="1"/>
          <p:nvPr/>
        </p:nvSpPr>
        <p:spPr>
          <a:xfrm>
            <a:off x="662940" y="4761230"/>
            <a:ext cx="11330305" cy="953135"/>
          </a:xfrm>
          <a:prstGeom prst="rect">
            <a:avLst/>
          </a:prstGeom>
          <a:noFill/>
          <a:ln w="9525">
            <a:noFill/>
          </a:ln>
        </p:spPr>
        <p:txBody>
          <a:bodyPr wrap="square">
            <a:spAutoFit/>
            <a:scene3d>
              <a:camera prst="orthographicFront"/>
              <a:lightRig rig="threePt" dir="t"/>
            </a:scene3d>
          </a:bodyPr>
          <a:p>
            <a:pPr indent="0"/>
            <a:r>
              <a:rPr lang="zh-CN" sz="2800" b="0">
                <a:ln w="22225">
                  <a:solidFill>
                    <a:schemeClr val="accent2"/>
                  </a:solidFill>
                  <a:prstDash val="solid"/>
                </a:ln>
                <a:solidFill>
                  <a:schemeClr val="accent2">
                    <a:lumMod val="40000"/>
                    <a:lumOff val="60000"/>
                  </a:schemeClr>
                </a:solidFill>
                <a:effectLst/>
                <a:ea typeface="宋体" panose="02010600030101010101" pitchFamily="2" charset="-122"/>
              </a:rPr>
              <a:t>第</a:t>
            </a:r>
            <a:r>
              <a:rPr lang="en-US" altLang="zh-CN" sz="2800" b="0">
                <a:ln w="22225">
                  <a:solidFill>
                    <a:schemeClr val="accent2"/>
                  </a:solidFill>
                  <a:prstDash val="solid"/>
                </a:ln>
                <a:solidFill>
                  <a:schemeClr val="accent2">
                    <a:lumMod val="40000"/>
                    <a:lumOff val="60000"/>
                  </a:schemeClr>
                </a:solidFill>
                <a:effectLst/>
                <a:ea typeface="宋体" panose="02010600030101010101" pitchFamily="2" charset="-122"/>
              </a:rPr>
              <a:t>4</a:t>
            </a:r>
            <a:r>
              <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rPr>
              <a:t>段，</a:t>
            </a:r>
            <a:r>
              <a:rPr lang="en-US" altLang="zh-CN" sz="2800" b="0">
                <a:ln w="22225">
                  <a:solidFill>
                    <a:schemeClr val="accent2"/>
                  </a:solidFill>
                  <a:prstDash val="solid"/>
                </a:ln>
                <a:solidFill>
                  <a:schemeClr val="accent2">
                    <a:lumMod val="40000"/>
                    <a:lumOff val="60000"/>
                  </a:schemeClr>
                </a:solidFill>
                <a:effectLst/>
                <a:ea typeface="宋体" panose="02010600030101010101" pitchFamily="2" charset="-122"/>
              </a:rPr>
              <a:t>……</a:t>
            </a:r>
            <a:r>
              <a:rPr sz="2800" b="0">
                <a:ln w="22225">
                  <a:solidFill>
                    <a:schemeClr val="accent2"/>
                  </a:solidFill>
                  <a:prstDash val="solid"/>
                </a:ln>
                <a:solidFill>
                  <a:schemeClr val="accent2">
                    <a:lumMod val="40000"/>
                    <a:lumOff val="60000"/>
                  </a:schemeClr>
                </a:solidFill>
                <a:effectLst/>
                <a:ea typeface="宋体" panose="02010600030101010101" pitchFamily="2" charset="-122"/>
              </a:rPr>
              <a:t>种子被采集回来后,还要对其“验明正身”,核查种子与标本、数据表、DNA材料、照片等是否一一匹配,并初查种子的质量状况</a:t>
            </a:r>
            <a:r>
              <a:rPr lang="en-US" sz="2800" b="0">
                <a:ln w="22225">
                  <a:solidFill>
                    <a:schemeClr val="accent2"/>
                  </a:solidFill>
                  <a:prstDash val="solid"/>
                </a:ln>
                <a:solidFill>
                  <a:schemeClr val="accent2">
                    <a:lumMod val="40000"/>
                    <a:lumOff val="60000"/>
                  </a:schemeClr>
                </a:solidFill>
                <a:effectLst/>
                <a:ea typeface="宋体" panose="02010600030101010101" pitchFamily="2" charset="-122"/>
              </a:rPr>
              <a:t>^</a:t>
            </a:r>
            <a:r>
              <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rPr>
              <a:t>。</a:t>
            </a:r>
            <a:endPar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endParaRPr>
          </a:p>
        </p:txBody>
      </p:sp>
      <p:cxnSp>
        <p:nvCxnSpPr>
          <p:cNvPr id="15" name="直线连接符 28"/>
          <p:cNvCxnSpPr/>
          <p:nvPr>
            <p:custDataLst>
              <p:tags r:id="rId1"/>
            </p:custDataLst>
          </p:nvPr>
        </p:nvCxnSpPr>
        <p:spPr>
          <a:xfrm flipH="1">
            <a:off x="2680516" y="2835598"/>
            <a:ext cx="2243455" cy="42545"/>
          </a:xfrm>
          <a:prstGeom prst="line">
            <a:avLst/>
          </a:prstGeom>
          <a:ln w="412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
            </p:custDataLst>
          </p:nvPr>
        </p:nvSpPr>
        <p:spPr>
          <a:xfrm>
            <a:off x="662305" y="5608320"/>
            <a:ext cx="11457940" cy="953135"/>
          </a:xfrm>
          <a:prstGeom prst="rect">
            <a:avLst/>
          </a:prstGeom>
          <a:noFill/>
          <a:ln w="9525">
            <a:noFill/>
          </a:ln>
        </p:spPr>
        <p:txBody>
          <a:bodyPr wrap="square">
            <a:spAutoFit/>
            <a:scene3d>
              <a:camera prst="orthographicFront"/>
              <a:lightRig rig="threePt" dir="t"/>
            </a:scene3d>
          </a:bodyPr>
          <a:p>
            <a:pPr indent="0"/>
            <a:r>
              <a:rPr lang="zh-CN" sz="2800" b="0">
                <a:ln w="22225">
                  <a:solidFill>
                    <a:schemeClr val="accent2"/>
                  </a:solidFill>
                  <a:prstDash val="solid"/>
                </a:ln>
                <a:solidFill>
                  <a:schemeClr val="accent2">
                    <a:lumMod val="40000"/>
                    <a:lumOff val="60000"/>
                  </a:schemeClr>
                </a:solidFill>
                <a:effectLst/>
                <a:ea typeface="宋体" panose="02010600030101010101" pitchFamily="2" charset="-122"/>
              </a:rPr>
              <a:t>说明第一道程序应该是</a:t>
            </a:r>
            <a:r>
              <a:rPr sz="2800" b="0">
                <a:ln w="22225">
                  <a:solidFill>
                    <a:schemeClr val="accent2"/>
                  </a:solidFill>
                  <a:prstDash val="solid"/>
                </a:ln>
                <a:solidFill>
                  <a:schemeClr val="accent2">
                    <a:lumMod val="40000"/>
                    <a:lumOff val="60000"/>
                  </a:schemeClr>
                </a:solidFill>
                <a:effectLst/>
                <a:ea typeface="宋体" panose="02010600030101010101" pitchFamily="2" charset="-122"/>
              </a:rPr>
              <a:t>核查种子与标本、数据表、DNA材料、照片等是否匹配</a:t>
            </a:r>
            <a:r>
              <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rPr>
              <a:t>。</a:t>
            </a:r>
            <a:endPar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662940" y="390525"/>
            <a:ext cx="11034395" cy="4370705"/>
          </a:xfrm>
          <a:prstGeom prst="rect">
            <a:avLst/>
          </a:prstGeom>
          <a:noFill/>
          <a:ln w="9525">
            <a:noFill/>
          </a:ln>
        </p:spPr>
        <p:txBody>
          <a:bodyPr>
            <a:noAutofit/>
            <a:scene3d>
              <a:camera prst="orthographicFront"/>
              <a:lightRig rig="threePt" dir="t"/>
            </a:scene3d>
          </a:bodyPr>
          <a:p>
            <a:pPr indent="0"/>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1</a:t>
            </a:r>
            <a:r>
              <a:rPr lang="zh-CN" sz="3200" b="0">
                <a:effectLst>
                  <a:outerShdw blurRad="38100" dist="19050" dir="2700000" algn="tl" rotWithShape="0">
                    <a:schemeClr val="dk1">
                      <a:alpha val="40000"/>
                    </a:schemeClr>
                  </a:outerShdw>
                </a:effectLst>
                <a:ea typeface="宋体" panose="02010600030101010101" pitchFamily="2" charset="-122"/>
              </a:rPr>
              <a:t>.下列对材料相关内容的理解和分析,</a:t>
            </a:r>
            <a:r>
              <a:rPr lang="zh-CN" sz="3200" b="0">
                <a:effectLst>
                  <a:outerShdw blurRad="38100" dist="19050" dir="2700000" algn="tl" rotWithShape="0">
                    <a:schemeClr val="dk1">
                      <a:alpha val="40000"/>
                    </a:schemeClr>
                  </a:outerShdw>
                </a:effectLst>
                <a:highlight>
                  <a:srgbClr val="FFFF00"/>
                </a:highlight>
                <a:ea typeface="宋体" panose="02010600030101010101" pitchFamily="2" charset="-122"/>
              </a:rPr>
              <a:t>正确</a:t>
            </a:r>
            <a:r>
              <a:rPr lang="zh-CN" sz="3200" b="0">
                <a:effectLst>
                  <a:outerShdw blurRad="38100" dist="19050" dir="2700000" algn="tl" rotWithShape="0">
                    <a:schemeClr val="dk1">
                      <a:alpha val="40000"/>
                    </a:schemeClr>
                  </a:outerShdw>
                </a:effectLst>
                <a:ea typeface="宋体" panose="02010600030101010101" pitchFamily="2" charset="-122"/>
              </a:rPr>
              <a:t>的一项是（</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3200" b="0">
                <a:effectLst>
                  <a:outerShdw blurRad="38100" dist="19050" dir="2700000" algn="tl" rotWithShape="0">
                    <a:schemeClr val="dk1">
                      <a:alpha val="40000"/>
                    </a:schemeClr>
                  </a:outerShdw>
                </a:effectLst>
                <a:ea typeface="宋体" panose="02010600030101010101" pitchFamily="2" charset="-122"/>
              </a:rPr>
              <a:t>分）</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A</a:t>
            </a:r>
            <a:r>
              <a:rPr lang="zh-CN" sz="3200" b="0">
                <a:effectLst>
                  <a:outerShdw blurRad="38100" dist="19050" dir="2700000" algn="tl" rotWithShape="0">
                    <a:schemeClr val="dk1">
                      <a:alpha val="40000"/>
                    </a:schemeClr>
                  </a:outerShdw>
                </a:effectLst>
                <a:ea typeface="宋体" panose="02010600030101010101" pitchFamily="2" charset="-122"/>
              </a:rPr>
              <a:t>.“全军覆没”在文中指有相同基因的植物受疾病侵袭,导致其伴生物种消失的现象。</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B</a:t>
            </a:r>
            <a:r>
              <a:rPr lang="zh-CN" sz="3200" b="0">
                <a:effectLst>
                  <a:outerShdw blurRad="38100" dist="19050" dir="2700000" algn="tl" rotWithShape="0">
                    <a:schemeClr val="dk1">
                      <a:alpha val="40000"/>
                    </a:schemeClr>
                  </a:outerShdw>
                </a:effectLst>
                <a:ea typeface="宋体" panose="02010600030101010101" pitchFamily="2" charset="-122"/>
              </a:rPr>
              <a:t>.“验明正身”在文中指的是初步检查种子的质量状况,是种子入库前的第一道程序。</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C</a:t>
            </a:r>
            <a:r>
              <a:rPr lang="zh-CN" sz="3200" b="0">
                <a:effectLst>
                  <a:outerShdw blurRad="38100" dist="19050" dir="2700000" algn="tl" rotWithShape="0">
                    <a:schemeClr val="dk1">
                      <a:alpha val="40000"/>
                    </a:schemeClr>
                  </a:outerShdw>
                </a:effectLst>
                <a:ea typeface="宋体" panose="02010600030101010101" pitchFamily="2" charset="-122"/>
              </a:rPr>
              <a:t>.“心腹之患”在文中指种子的内部含水量过多,种子在低温时有失去活性的潜在危险。</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D</a:t>
            </a:r>
            <a:r>
              <a:rPr lang="zh-CN" sz="3200" b="0">
                <a:effectLst>
                  <a:outerShdw blurRad="38100" dist="19050" dir="2700000" algn="tl" rotWithShape="0">
                    <a:schemeClr val="dk1">
                      <a:alpha val="40000"/>
                    </a:schemeClr>
                  </a:outerShdw>
                </a:effectLst>
                <a:ea typeface="宋体" panose="02010600030101010101" pitchFamily="2" charset="-122"/>
              </a:rPr>
              <a:t>.“一睡不醒”在文中指我们希望种子经过干燥、低温保存后,能在种子库中一直沉睡。</a:t>
            </a:r>
            <a:endParaRPr lang="zh-CN" altLang="en-US" sz="3200" b="0">
              <a:effectLst>
                <a:outerShdw blurRad="38100" dist="19050" dir="2700000" algn="tl" rotWithShape="0">
                  <a:schemeClr val="dk1">
                    <a:alpha val="40000"/>
                  </a:schemeClr>
                </a:outerShdw>
              </a:effectLst>
              <a:ea typeface="宋体" panose="02010600030101010101" pitchFamily="2" charset="-122"/>
            </a:endParaRPr>
          </a:p>
        </p:txBody>
      </p:sp>
      <p:sp>
        <p:nvSpPr>
          <p:cNvPr id="4" name="文本框 3"/>
          <p:cNvSpPr txBox="1"/>
          <p:nvPr/>
        </p:nvSpPr>
        <p:spPr>
          <a:xfrm>
            <a:off x="662940" y="5100320"/>
            <a:ext cx="11330305" cy="953135"/>
          </a:xfrm>
          <a:prstGeom prst="rect">
            <a:avLst/>
          </a:prstGeom>
          <a:noFill/>
          <a:ln w="9525">
            <a:noFill/>
          </a:ln>
        </p:spPr>
        <p:txBody>
          <a:bodyPr wrap="square">
            <a:spAutoFit/>
            <a:scene3d>
              <a:camera prst="orthographicFront"/>
              <a:lightRig rig="threePt" dir="t"/>
            </a:scene3d>
          </a:bodyPr>
          <a:p>
            <a:pPr indent="0"/>
            <a:r>
              <a:rPr lang="zh-CN" sz="2800" b="0">
                <a:ln w="22225">
                  <a:solidFill>
                    <a:schemeClr val="accent2"/>
                  </a:solidFill>
                  <a:prstDash val="solid"/>
                </a:ln>
                <a:solidFill>
                  <a:schemeClr val="accent2">
                    <a:lumMod val="40000"/>
                    <a:lumOff val="60000"/>
                  </a:schemeClr>
                </a:solidFill>
                <a:effectLst/>
                <a:ea typeface="宋体" panose="02010600030101010101" pitchFamily="2" charset="-122"/>
              </a:rPr>
              <a:t>第</a:t>
            </a:r>
            <a:r>
              <a:rPr lang="en-US" altLang="zh-CN" sz="2800" b="0">
                <a:ln w="22225">
                  <a:solidFill>
                    <a:schemeClr val="accent2"/>
                  </a:solidFill>
                  <a:prstDash val="solid"/>
                </a:ln>
                <a:solidFill>
                  <a:schemeClr val="accent2">
                    <a:lumMod val="40000"/>
                    <a:lumOff val="60000"/>
                  </a:schemeClr>
                </a:solidFill>
                <a:effectLst/>
                <a:ea typeface="宋体" panose="02010600030101010101" pitchFamily="2" charset="-122"/>
              </a:rPr>
              <a:t>4</a:t>
            </a:r>
            <a:r>
              <a:rPr lang="zh-CN" altLang="en-US" sz="2800" b="0">
                <a:ln w="22225">
                  <a:solidFill>
                    <a:schemeClr val="accent2"/>
                  </a:solidFill>
                  <a:prstDash val="solid"/>
                </a:ln>
                <a:solidFill>
                  <a:schemeClr val="accent2">
                    <a:lumMod val="40000"/>
                    <a:lumOff val="60000"/>
                  </a:schemeClr>
                </a:solidFill>
                <a:effectLst/>
                <a:ea typeface="宋体" panose="02010600030101010101" pitchFamily="2" charset="-122"/>
              </a:rPr>
              <a:t>段，</a:t>
            </a:r>
            <a:r>
              <a:rPr lang="zh-CN" sz="2800" b="0">
                <a:ln w="22225">
                  <a:solidFill>
                    <a:schemeClr val="accent2"/>
                  </a:solidFill>
                  <a:prstDash val="solid"/>
                </a:ln>
                <a:solidFill>
                  <a:schemeClr val="accent2">
                    <a:lumMod val="40000"/>
                    <a:lumOff val="60000"/>
                  </a:schemeClr>
                </a:solidFill>
                <a:effectLst/>
                <a:ea typeface="宋体" panose="02010600030101010101" pitchFamily="2" charset="-122"/>
              </a:rPr>
              <a:t>最后一句，过多的水分就可能成了种子的“心腹之患”,在低温下形成大冰晶,破坏细胞膜结构,导致种子失去活性。</a:t>
            </a:r>
            <a:endParaRPr lang="zh-CN" sz="2800" b="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endParaRPr>
          </a:p>
        </p:txBody>
      </p:sp>
      <p:sp>
        <p:nvSpPr>
          <p:cNvPr id="2" name="文本框 1"/>
          <p:cNvSpPr txBox="1"/>
          <p:nvPr/>
        </p:nvSpPr>
        <p:spPr>
          <a:xfrm>
            <a:off x="508000" y="2687955"/>
            <a:ext cx="6096000" cy="1014730"/>
          </a:xfrm>
          <a:prstGeom prst="rect">
            <a:avLst/>
          </a:prstGeom>
          <a:noFill/>
        </p:spPr>
        <p:txBody>
          <a:bodyPr wrap="square" rtlCol="0" anchor="t">
            <a:spAutoFit/>
          </a:bodyPr>
          <a:p>
            <a:pPr indent="0"/>
            <a:r>
              <a:rPr lang="zh-CN" sz="6000">
                <a:ln w="22225">
                  <a:solidFill>
                    <a:schemeClr val="accent2"/>
                  </a:solidFill>
                  <a:prstDash val="solid"/>
                </a:ln>
                <a:solidFill>
                  <a:srgbClr val="FF0000"/>
                </a:solidFill>
                <a:effectLst/>
                <a:latin typeface="微软雅黑" panose="020B0503020204020204" charset="-122"/>
                <a:ea typeface="微软雅黑" panose="020B0503020204020204" charset="-122"/>
                <a:sym typeface="+mn-ea"/>
              </a:rPr>
              <a:t>√</a:t>
            </a:r>
            <a:endParaRPr lang="zh-CN" altLang="en-US" sz="6000">
              <a:ln w="22225">
                <a:solidFill>
                  <a:schemeClr val="accent2"/>
                </a:solidFill>
                <a:prstDash val="solid"/>
              </a:ln>
              <a:solidFill>
                <a:srgbClr val="FF0000"/>
              </a:solidFill>
              <a:effectLst/>
              <a:latin typeface="微软雅黑" panose="020B0503020204020204" charset="-122"/>
              <a:ea typeface="微软雅黑" panose="020B050302020402020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662940" y="390525"/>
            <a:ext cx="11034395" cy="4370705"/>
          </a:xfrm>
          <a:prstGeom prst="rect">
            <a:avLst/>
          </a:prstGeom>
          <a:noFill/>
          <a:ln w="9525">
            <a:noFill/>
          </a:ln>
        </p:spPr>
        <p:txBody>
          <a:bodyPr>
            <a:noAutofit/>
            <a:scene3d>
              <a:camera prst="orthographicFront"/>
              <a:lightRig rig="threePt" dir="t"/>
            </a:scene3d>
          </a:bodyPr>
          <a:p>
            <a:pPr indent="0"/>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1</a:t>
            </a:r>
            <a:r>
              <a:rPr lang="zh-CN" sz="3200" b="0">
                <a:effectLst>
                  <a:outerShdw blurRad="38100" dist="19050" dir="2700000" algn="tl" rotWithShape="0">
                    <a:schemeClr val="dk1">
                      <a:alpha val="40000"/>
                    </a:schemeClr>
                  </a:outerShdw>
                </a:effectLst>
                <a:ea typeface="宋体" panose="02010600030101010101" pitchFamily="2" charset="-122"/>
              </a:rPr>
              <a:t>.下列对材料相关内容的理解和分析,</a:t>
            </a:r>
            <a:r>
              <a:rPr lang="zh-CN" sz="3200" b="0">
                <a:effectLst>
                  <a:outerShdw blurRad="38100" dist="19050" dir="2700000" algn="tl" rotWithShape="0">
                    <a:schemeClr val="dk1">
                      <a:alpha val="40000"/>
                    </a:schemeClr>
                  </a:outerShdw>
                </a:effectLst>
                <a:highlight>
                  <a:srgbClr val="FFFF00"/>
                </a:highlight>
                <a:ea typeface="宋体" panose="02010600030101010101" pitchFamily="2" charset="-122"/>
              </a:rPr>
              <a:t>正确</a:t>
            </a:r>
            <a:r>
              <a:rPr lang="zh-CN" sz="3200" b="0">
                <a:effectLst>
                  <a:outerShdw blurRad="38100" dist="19050" dir="2700000" algn="tl" rotWithShape="0">
                    <a:schemeClr val="dk1">
                      <a:alpha val="40000"/>
                    </a:schemeClr>
                  </a:outerShdw>
                </a:effectLst>
                <a:ea typeface="宋体" panose="02010600030101010101" pitchFamily="2" charset="-122"/>
              </a:rPr>
              <a:t>的一项是（</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3</a:t>
            </a:r>
            <a:r>
              <a:rPr lang="zh-CN" sz="3200" b="0">
                <a:effectLst>
                  <a:outerShdw blurRad="38100" dist="19050" dir="2700000" algn="tl" rotWithShape="0">
                    <a:schemeClr val="dk1">
                      <a:alpha val="40000"/>
                    </a:schemeClr>
                  </a:outerShdw>
                </a:effectLst>
                <a:ea typeface="宋体" panose="02010600030101010101" pitchFamily="2" charset="-122"/>
              </a:rPr>
              <a:t>分）</a:t>
            </a:r>
            <a:r>
              <a:rPr lang="en-US" sz="3200" b="0">
                <a:effectLst>
                  <a:outerShdw blurRad="38100" dist="19050" dir="2700000" algn="tl" rotWithShape="0">
                    <a:schemeClr val="dk1">
                      <a:alpha val="40000"/>
                    </a:schemeClr>
                  </a:outerShdw>
                </a:effectLst>
                <a:latin typeface="Times New Roman" panose="02020603050405020304" charset="0"/>
                <a:ea typeface="宋体" panose="02010600030101010101" pitchFamily="2" charset="-122"/>
              </a:rPr>
              <a:t>D</a:t>
            </a:r>
            <a:r>
              <a:rPr lang="zh-CN" sz="3200" b="0">
                <a:effectLst>
                  <a:outerShdw blurRad="38100" dist="19050" dir="2700000" algn="tl" rotWithShape="0">
                    <a:schemeClr val="dk1">
                      <a:alpha val="40000"/>
                    </a:schemeClr>
                  </a:outerShdw>
                </a:effectLst>
                <a:ea typeface="宋体" panose="02010600030101010101" pitchFamily="2" charset="-122"/>
              </a:rPr>
              <a:t>.“一睡不醒”在文中指我们希望种子经过干燥、低温保存后,能在种子库中一直沉睡。</a:t>
            </a:r>
            <a:endParaRPr lang="zh-CN" altLang="en-US" sz="3200" b="0">
              <a:effectLst>
                <a:outerShdw blurRad="38100" dist="19050" dir="2700000" algn="tl" rotWithShape="0">
                  <a:schemeClr val="dk1">
                    <a:alpha val="40000"/>
                  </a:schemeClr>
                </a:outerShdw>
              </a:effectLst>
              <a:ea typeface="宋体" panose="02010600030101010101" pitchFamily="2" charset="-122"/>
            </a:endParaRPr>
          </a:p>
        </p:txBody>
      </p:sp>
      <p:sp>
        <p:nvSpPr>
          <p:cNvPr id="4" name="文本框 3"/>
          <p:cNvSpPr txBox="1"/>
          <p:nvPr/>
        </p:nvSpPr>
        <p:spPr>
          <a:xfrm>
            <a:off x="662940" y="2164715"/>
            <a:ext cx="11033760" cy="3046095"/>
          </a:xfrm>
          <a:prstGeom prst="rect">
            <a:avLst/>
          </a:prstGeom>
          <a:noFill/>
          <a:ln w="9525">
            <a:noFill/>
          </a:ln>
        </p:spPr>
        <p:txBody>
          <a:bodyPr wrap="square">
            <a:spAutoFit/>
            <a:scene3d>
              <a:camera prst="orthographicFront"/>
              <a:lightRig rig="threePt" dir="t"/>
            </a:scene3d>
          </a:bodyPr>
          <a:p>
            <a:pPr indent="0"/>
            <a:r>
              <a:rPr lang="en-US" sz="3200" b="1">
                <a:ln w="22225">
                  <a:solidFill>
                    <a:schemeClr val="accent2"/>
                  </a:solidFill>
                  <a:prstDash val="solid"/>
                </a:ln>
                <a:solidFill>
                  <a:schemeClr val="tx1"/>
                </a:solidFill>
                <a:effectLst/>
                <a:ea typeface="宋体" panose="02010600030101010101" pitchFamily="2" charset="-122"/>
              </a:rPr>
              <a:t>       </a:t>
            </a:r>
            <a:r>
              <a:rPr sz="3200" b="1">
                <a:ln w="22225">
                  <a:solidFill>
                    <a:schemeClr val="accent2"/>
                  </a:solidFill>
                  <a:prstDash val="solid"/>
                </a:ln>
                <a:solidFill>
                  <a:schemeClr val="tx1"/>
                </a:solidFill>
                <a:effectLst/>
                <a:ea typeface="宋体" panose="02010600030101010101" pitchFamily="2" charset="-122"/>
              </a:rPr>
              <a:t>总之,我们希望种子能在种子库中一直“沉睡”,又希望它们在需要的时候能被轻松“唤醒”。这一点无论对种子还是对现有的保存技术而言,都充满挑战。直到现在,种子库中还有某些种子处于“一睡不醒”的状态,试过多种办法仍不能使其萌发。但这也正是物种保护工作的乐趣之一——通过工作中观察到的各种现象,进一步了解自己要保护的对象,窥探大自然的秘密。</a:t>
            </a:r>
            <a:endParaRPr sz="3200" b="1">
              <a:ln w="22225">
                <a:solidFill>
                  <a:schemeClr val="accent2"/>
                </a:solidFill>
                <a:prstDash val="solid"/>
              </a:ln>
              <a:solidFill>
                <a:schemeClr val="tx1"/>
              </a:solidFill>
              <a:effectLst/>
              <a:ea typeface="宋体" panose="02010600030101010101" pitchFamily="2" charset="-122"/>
            </a:endParaRPr>
          </a:p>
        </p:txBody>
      </p:sp>
      <p:sp>
        <p:nvSpPr>
          <p:cNvPr id="2" name="文本框 1"/>
          <p:cNvSpPr txBox="1"/>
          <p:nvPr/>
        </p:nvSpPr>
        <p:spPr>
          <a:xfrm>
            <a:off x="5982335" y="895985"/>
            <a:ext cx="691515" cy="1106805"/>
          </a:xfrm>
          <a:prstGeom prst="rect">
            <a:avLst/>
          </a:prstGeom>
          <a:noFill/>
        </p:spPr>
        <p:txBody>
          <a:bodyPr wrap="square" rtlCol="0" anchor="t">
            <a:spAutoFit/>
          </a:bodyPr>
          <a:p>
            <a:r>
              <a:rPr lang="zh-CN" sz="6600">
                <a:ln w="22225">
                  <a:solidFill>
                    <a:schemeClr val="accent2"/>
                  </a:solidFill>
                  <a:prstDash val="solid"/>
                </a:ln>
                <a:solidFill>
                  <a:srgbClr val="FF0000"/>
                </a:solidFill>
                <a:effectLst/>
                <a:latin typeface="Arial" panose="020B0604020202020204" pitchFamily="34" charset="0"/>
                <a:ea typeface="宋体" panose="02010600030101010101" pitchFamily="2" charset="-122"/>
                <a:sym typeface="+mn-ea"/>
              </a:rPr>
              <a:t>×</a:t>
            </a:r>
            <a:endParaRPr lang="zh-CN" altLang="en-US" sz="6600">
              <a:ln w="22225">
                <a:solidFill>
                  <a:schemeClr val="accent2"/>
                </a:solidFill>
                <a:prstDash val="solid"/>
              </a:ln>
              <a:solidFill>
                <a:srgbClr val="FF0000"/>
              </a:solidFill>
              <a:effectLst/>
              <a:latin typeface="Arial" panose="020B0604020202020204" pitchFamily="34" charset="0"/>
              <a:ea typeface="宋体" panose="02010600030101010101" pitchFamily="2" charset="-122"/>
              <a:sym typeface="+mn-ea"/>
            </a:endParaRPr>
          </a:p>
        </p:txBody>
      </p:sp>
      <p:sp>
        <p:nvSpPr>
          <p:cNvPr id="3" name="文本框 2"/>
          <p:cNvSpPr txBox="1"/>
          <p:nvPr/>
        </p:nvSpPr>
        <p:spPr>
          <a:xfrm>
            <a:off x="2229485" y="5479415"/>
            <a:ext cx="7464425" cy="583565"/>
          </a:xfrm>
          <a:prstGeom prst="rect">
            <a:avLst/>
          </a:prstGeom>
          <a:noFill/>
        </p:spPr>
        <p:txBody>
          <a:bodyPr wrap="square" rtlCol="0" anchor="t">
            <a:spAutoFit/>
          </a:bodyPr>
          <a:p>
            <a:pPr indent="0"/>
            <a:r>
              <a:rPr lang="zh-CN" sz="3200">
                <a:effectLst>
                  <a:outerShdw blurRad="38100" dist="19050" dir="2700000" algn="tl" rotWithShape="0">
                    <a:schemeClr val="dk1">
                      <a:alpha val="40000"/>
                    </a:schemeClr>
                  </a:outerShdw>
                </a:effectLst>
                <a:ea typeface="宋体" panose="02010600030101010101" pitchFamily="2" charset="-122"/>
                <a:sym typeface="+mn-ea"/>
              </a:rPr>
              <a:t>不是主观上希望，而是客观上不能萌发</a:t>
            </a:r>
            <a:endParaRPr lang="zh-CN" altLang="en-US" sz="3200">
              <a:effectLst>
                <a:outerShdw blurRad="38100" dist="19050" dir="2700000" algn="tl" rotWithShape="0">
                  <a:schemeClr val="dk1">
                    <a:alpha val="40000"/>
                  </a:schemeClr>
                </a:outerShdw>
              </a:effectLst>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3" grpId="0"/>
      <p:bldP spid="3"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UNIT_TABLE_BEAUTIFY" val="smartTable{b2f1a00a-7aac-45bc-be4b-7bfe0845ee14}"/>
  <p:tag name="TABLE_ENDDRAG_ORIGIN_RECT" val="713*254"/>
  <p:tag name="TABLE_ENDDRAG_RECT" val="136*188*713*254"/>
</p:tagLst>
</file>

<file path=ppt/tags/tag47.xml><?xml version="1.0" encoding="utf-8"?>
<p:tagLst xmlns:p="http://schemas.openxmlformats.org/presentationml/2006/main">
  <p:tag name="KSO_WPP_MARK_KEY" val="fe44a707-527d-4d40-a624-b3121f333a8e"/>
  <p:tag name="COMMONDATA" val="eyJjb3VudCI6OCwiaGRpZCI6ImQxN2I4OTU1ODk2NTg1ODU5NThkNGYyZDE1Y2E1YTg4IiwidXNlckNvdW50Ijoz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 name="KSO_WM_UNIT_PLACING_PICTURE_USER_VIEWPORT" val="{&quot;height&quot;:4575,&quot;width&quot;:4523}"/>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16682</Words>
  <Application>WPS 演示</Application>
  <PresentationFormat>宽屏</PresentationFormat>
  <Paragraphs>623</Paragraphs>
  <Slides>61</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61</vt:i4>
      </vt:variant>
    </vt:vector>
  </HeadingPairs>
  <TitlesOfParts>
    <vt:vector size="75" baseType="lpstr">
      <vt:lpstr>Arial</vt:lpstr>
      <vt:lpstr>宋体</vt:lpstr>
      <vt:lpstr>Wingdings</vt:lpstr>
      <vt:lpstr>字魂49号-逍遥行书</vt:lpstr>
      <vt:lpstr>华文楷体</vt:lpstr>
      <vt:lpstr>华文行楷</vt:lpstr>
      <vt:lpstr>方正吕建德字体</vt:lpstr>
      <vt:lpstr>Times New Roman</vt:lpstr>
      <vt:lpstr>微软雅黑</vt:lpstr>
      <vt:lpstr>Arial Unicode MS</vt:lpstr>
      <vt:lpstr>等线</vt:lpstr>
      <vt:lpstr>Calibri</vt:lpstr>
      <vt:lpstr>楷体</vt:lpstr>
      <vt:lpstr>Office 主题​​</vt:lpstr>
      <vt:lpstr>PowerPoint 演示文稿</vt:lpstr>
      <vt:lpstr>PowerPoint 演示文稿</vt:lpstr>
      <vt:lpstr>PowerPoint 演示文稿</vt:lpstr>
      <vt:lpstr>又快又准地读懂信息类文本的方法  </vt:lpstr>
      <vt:lpstr>材料出处和考查点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材料出处和考查点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澈麻</dc:creator>
  <cp:lastModifiedBy>澈麻</cp:lastModifiedBy>
  <cp:revision>67</cp:revision>
  <dcterms:created xsi:type="dcterms:W3CDTF">2020-04-13T03:39:00Z</dcterms:created>
  <dcterms:modified xsi:type="dcterms:W3CDTF">2023-04-23T10:23:20Z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KSOTemplateUUID">
    <vt:lpwstr>v1.0_mb_eHJEu7W57ETh+gzhiwxK1Q==</vt:lpwstr>
  </property>
  <property fmtid="{D5CDD505-2E9C-101B-9397-08002B2CF9AE}" pid="4" name="ICV">
    <vt:lpwstr>F301440C48854007955CB7EBB6FEBD4E_13</vt:lpwstr>
  </property>
</Properties>
</file>