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4" r:id="rId3"/>
    <p:sldId id="256" r:id="rId4"/>
    <p:sldId id="260" r:id="rId5"/>
    <p:sldId id="257" r:id="rId6"/>
    <p:sldId id="258" r:id="rId7"/>
    <p:sldId id="262" r:id="rId8"/>
    <p:sldId id="261" r:id="rId9"/>
    <p:sldId id="263" r:id="rId10"/>
    <p:sldId id="266" r:id="rId11"/>
    <p:sldId id="264" r:id="rId12"/>
    <p:sldId id="265" r:id="rId13"/>
    <p:sldId id="267" r:id="rId14"/>
    <p:sldId id="268" r:id="rId15"/>
    <p:sldId id="274" r:id="rId16"/>
    <p:sldId id="279" r:id="rId17"/>
    <p:sldId id="270" r:id="rId18"/>
    <p:sldId id="271" r:id="rId19"/>
    <p:sldId id="273" r:id="rId20"/>
    <p:sldId id="269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9144000" cy="6858000" type="screen4x3"/>
  <p:notesSz cx="9144000" cy="6858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948" y="-108"/>
      </p:cViewPr>
      <p:guideLst>
        <p:guide orient="horz" pos="2069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/>
        </p:nvSpPr>
        <p:spPr>
          <a:xfrm flipH="1">
            <a:off x="812107" y="2829331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第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节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 </a:t>
            </a:r>
            <a:r>
              <a:rPr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细胞生活的环境</a:t>
            </a:r>
            <a:endParaRPr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335" y="132080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15290" y="1534795"/>
            <a:ext cx="8081010" cy="31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</a:pP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①血浆蛋白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胰液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乳酸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④解旋酶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　　　　　　</a:t>
            </a:r>
            <a:endParaRPr lang="en-US" altLang="zh-CN" sz="2800" b="1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血红蛋白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唾液淀粉酶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⑦麦芽糖</a:t>
            </a:r>
            <a:endParaRPr lang="en-US" altLang="zh-CN" sz="2800" b="1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⑧原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尿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⑨</a:t>
            </a:r>
            <a:r>
              <a:rPr lang="en-US" altLang="zh-CN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RNA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⑩皮脂  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以上成分不是人体细胞外液成分的有：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2610" y="4004945"/>
            <a:ext cx="4645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④⑤⑥⑦⑧⑨⑩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335" y="132080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15290" y="1534795"/>
            <a:ext cx="8081010" cy="31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</a:pP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①淀粉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en-US" altLang="zh-CN" sz="2800" b="1" baseline="-2500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ATP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合成酶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④糖被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　　　　　　</a:t>
            </a:r>
            <a:endParaRPr lang="en-US" altLang="zh-CN" sz="2800" b="1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800" b="1" smtClean="0">
                <a:latin typeface="宋体" panose="02010600030101010101" pitchFamily="2" charset="-122"/>
                <a:cs typeface="宋体" panose="02010600030101010101" pitchFamily="2" charset="-122"/>
              </a:rPr>
              <a:t>DNA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⑥肠肽酶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⑦抗利尿激素</a:t>
            </a:r>
            <a:endParaRPr lang="en-US" altLang="zh-CN" sz="2800" b="1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⑧胆汁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⑨性激素</a:t>
            </a:r>
            <a:r>
              <a:rPr lang="zh-CN" altLang="en-US" sz="28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⑩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en-US" altLang="zh-CN" sz="2800" b="1" baseline="-2500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CO</a:t>
            </a:r>
            <a:r>
              <a:rPr lang="en-US" altLang="zh-CN" sz="2800" b="1" baseline="-2500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/HCO</a:t>
            </a:r>
            <a:r>
              <a:rPr lang="en-US" altLang="zh-CN" sz="2800" b="1" baseline="-2500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b="1" baseline="3000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以上是人体细胞外液成分的有：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2610" y="4004945"/>
            <a:ext cx="4645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②⑦⑨⑩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25" y="4826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内环境的理化性质包括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三个主要方面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渗透压概念：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溶液中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渗透压的大小取决于_________溶液中_________的_______，溶质微粒越多，即溶液浓度越_____，溶液渗透压越____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血浆渗透压的大小主要与________、________的含量有关；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细胞外液渗透压的90%以上来源于_____和______；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细胞外液渗透压主要与正离子_____有关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细胞内液渗透压主要与正离子_____有关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时，人的血浆渗透压约为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细胞内液的渗透压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为什么细胞外液中蛋白质的含量高于无机盐，但是细胞外液渗透压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90%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以上来源于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</a:t>
            </a:r>
            <a:r>
              <a:rPr lang="en-US" altLang="zh-CN" sz="2400" b="1" baseline="30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</a:t>
            </a:r>
            <a:r>
              <a:rPr lang="en-US" altLang="zh-CN" sz="2400" b="1" baseline="30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38.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医院里给病人输液时必须使用生理盐水？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9520" y="48260"/>
            <a:ext cx="77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温度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3795" y="48260"/>
            <a:ext cx="1174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渗透压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6025" y="48260"/>
            <a:ext cx="101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酸碱度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95980" y="408940"/>
            <a:ext cx="1330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溶质微粒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9525" y="408940"/>
            <a:ext cx="608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29325" y="408940"/>
            <a:ext cx="1255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吸引力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1700" y="769620"/>
            <a:ext cx="157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单位体积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89600" y="769620"/>
            <a:ext cx="157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溶质微粒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69505" y="764540"/>
            <a:ext cx="878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数目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9585" y="1150620"/>
            <a:ext cx="878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3585" y="1143000"/>
            <a:ext cx="878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8450" y="1511300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5150" y="1511300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无机盐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69865" y="1871980"/>
            <a:ext cx="65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8255" y="1871980"/>
            <a:ext cx="65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8060" y="2254885"/>
            <a:ext cx="65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9805" y="2613025"/>
            <a:ext cx="65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5675" y="2986405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37℃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14925" y="2973705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770kPa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47815" y="2973705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相当于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20" y="4445635"/>
            <a:ext cx="90506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渗透压的大小取决于单位体积溶液中溶质微粒的数目，蛋白质是大分子物质，其相对分子质量远大于无机盐的相对分子质量，虽然细胞外液中蛋白质的质量分数高于无机盐，但是单位体积细胞外液中的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Na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err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Cl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的数目远高于蛋白质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325" y="5918200"/>
            <a:ext cx="8856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生理盐水是血浆的等渗溶液，注射等渗溶液不会引起血浆等细胞外液渗透压的改变，减少对细胞的影响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8" grpId="0"/>
      <p:bldP spid="14" grpId="0"/>
      <p:bldP spid="15" grpId="0"/>
      <p:bldP spid="16" grpId="0"/>
      <p:bldP spid="18" grpId="0"/>
      <p:bldP spid="19" grpId="0"/>
      <p:bldP spid="20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33" grpId="0"/>
      <p:bldP spid="34" grpId="0"/>
      <p:bldP spid="35" grpId="0"/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25" y="4826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39.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说出常见的两种等渗溶液：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甘露醇是临床抢救特别是脑部疾患抢救常用的一种药，甘露醇进入体内后能提高血浆渗透压，使组织脱水，可降低颅内压和眼内压，从此描述来看，甘露醇属于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（低渗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高渗）溶液；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40.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分别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说出以下病是如何引起组织水肿的：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①严重营养不良_________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②肝功能受损_________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③肾小球肾炎_________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④局部组织细胞代谢旺盛_________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⑤过敏反应_________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⑥局部损伤_________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⑦毛细淋巴管阻塞_________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酸碱度即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，大小由溶液中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决定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正常人的血浆近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血浆中含有一些酸碱缓冲物质（即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常见的有：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44.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人体细胞外液的温度一般维持在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左右；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8920" y="396240"/>
            <a:ext cx="8648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生理盐水（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质量分数为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0.9%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NaCl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溶液）、质量分数为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5%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的葡萄糖溶液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24735" y="2230120"/>
            <a:ext cx="3869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血浆蛋白减少，血浆渗透压下降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00885" y="2592705"/>
            <a:ext cx="3869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血浆蛋白减少，血浆渗透压下降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14220" y="2955925"/>
            <a:ext cx="3869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血浆蛋白减少，血浆渗透压下降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29965" y="3342005"/>
            <a:ext cx="4116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代谢产物增加，组织液渗透压升高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84020" y="3702685"/>
            <a:ext cx="478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组织液蛋白质增多，组织液渗透压升高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22755" y="4061460"/>
            <a:ext cx="478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组织液蛋白质增多，组织液渗透压升高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42235" y="4424680"/>
            <a:ext cx="478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淋巴液形成受阻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，组织液渗透压升高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90110" y="4810760"/>
            <a:ext cx="184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自由氢离子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73215" y="4810760"/>
            <a:ext cx="1255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负对数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59280" y="4810760"/>
            <a:ext cx="623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35910" y="5171440"/>
            <a:ext cx="157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07890" y="5171440"/>
            <a:ext cx="157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7.35-7.45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61460" y="5880100"/>
            <a:ext cx="2223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2-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69230" y="5519420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缓冲对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99640" y="5880100"/>
            <a:ext cx="1771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endParaRPr lang="en-US" altLang="zh-CN" sz="2000" b="1" baseline="-25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57445" y="6253480"/>
            <a:ext cx="126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37℃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7855" y="1494790"/>
            <a:ext cx="878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高渗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25" y="48260"/>
            <a:ext cx="894651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内环境与外界环境的物质交换过程中涉及的系统：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摄入体内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吸入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、排出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排出体外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把各种物质运输到机体的相应部位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根据以上描述构建</a:t>
            </a:r>
            <a:r>
              <a:rPr lang="zh-CN" altLang="en-US" sz="24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人体细胞与外界环境的物质交换模型</a:t>
            </a:r>
            <a:r>
              <a:rPr lang="zh-CN" altLang="en-US" sz="2400" b="1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9550" y="40957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消化系统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4490" y="40957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营养物质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850" y="77025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呼吸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2170" y="770255"/>
            <a:ext cx="489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endParaRPr lang="en-US" altLang="zh-CN" sz="2000" b="1" baseline="-25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8085" y="770255"/>
            <a:ext cx="618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endParaRPr lang="en-US" altLang="zh-CN" sz="2000" b="1" baseline="-25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550" y="113093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泌尿系统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7200" y="113093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代谢废物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7885" y="113093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6575" y="113093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无机盐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149161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循环系统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3347" name="文本框 313346"/>
          <p:cNvSpPr txBox="1"/>
          <p:nvPr/>
        </p:nvSpPr>
        <p:spPr>
          <a:xfrm>
            <a:off x="355600" y="2552065"/>
            <a:ext cx="551815" cy="283464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外界环境中的物质</a:t>
            </a:r>
            <a:endParaRPr lang="zh-CN" altLang="en-US" sz="2400" b="1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48" name="文本框 313347"/>
          <p:cNvSpPr txBox="1"/>
          <p:nvPr/>
        </p:nvSpPr>
        <p:spPr>
          <a:xfrm>
            <a:off x="8114665" y="2536190"/>
            <a:ext cx="551815" cy="304609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体内细胞（细胞内液）</a:t>
            </a:r>
            <a:endParaRPr lang="zh-CN" altLang="en-US" sz="2400" b="1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49" name="直接连接符 313348"/>
          <p:cNvSpPr/>
          <p:nvPr/>
        </p:nvSpPr>
        <p:spPr>
          <a:xfrm>
            <a:off x="6875780" y="3461385"/>
            <a:ext cx="11430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50" name="直接连接符 313349"/>
          <p:cNvSpPr/>
          <p:nvPr/>
        </p:nvSpPr>
        <p:spPr>
          <a:xfrm flipH="1">
            <a:off x="6850380" y="4366260"/>
            <a:ext cx="11430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51" name="直接连接符 313350"/>
          <p:cNvSpPr/>
          <p:nvPr/>
        </p:nvSpPr>
        <p:spPr>
          <a:xfrm flipH="1" flipV="1">
            <a:off x="5504180" y="3385185"/>
            <a:ext cx="0" cy="9144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13352" name="文本框 313351"/>
          <p:cNvSpPr txBox="1"/>
          <p:nvPr/>
        </p:nvSpPr>
        <p:spPr>
          <a:xfrm>
            <a:off x="5275580" y="4672330"/>
            <a:ext cx="762000" cy="4603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sz="24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53" name="直接连接符 313352"/>
          <p:cNvSpPr/>
          <p:nvPr/>
        </p:nvSpPr>
        <p:spPr>
          <a:xfrm>
            <a:off x="1016635" y="2708910"/>
            <a:ext cx="237617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54" name="文本框 313353"/>
          <p:cNvSpPr txBox="1"/>
          <p:nvPr/>
        </p:nvSpPr>
        <p:spPr>
          <a:xfrm>
            <a:off x="1303655" y="2708910"/>
            <a:ext cx="1440815" cy="4603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消化系统</a:t>
            </a:r>
            <a:endParaRPr lang="zh-CN" altLang="en-US" sz="2400" b="1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55" name="直接连接符 313354"/>
          <p:cNvSpPr/>
          <p:nvPr/>
        </p:nvSpPr>
        <p:spPr>
          <a:xfrm flipV="1">
            <a:off x="1016635" y="3716655"/>
            <a:ext cx="237617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56" name="直接连接符 313355"/>
          <p:cNvSpPr/>
          <p:nvPr/>
        </p:nvSpPr>
        <p:spPr>
          <a:xfrm flipH="1">
            <a:off x="1016635" y="5156835"/>
            <a:ext cx="230314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57" name="直接连接符 313356"/>
          <p:cNvSpPr/>
          <p:nvPr/>
        </p:nvSpPr>
        <p:spPr>
          <a:xfrm flipH="1">
            <a:off x="1016635" y="4148455"/>
            <a:ext cx="237617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58" name="文本框 313357"/>
          <p:cNvSpPr txBox="1"/>
          <p:nvPr/>
        </p:nvSpPr>
        <p:spPr>
          <a:xfrm>
            <a:off x="5769610" y="2348230"/>
            <a:ext cx="1150620" cy="4603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内环境</a:t>
            </a:r>
            <a:endParaRPr lang="zh-CN" altLang="en-US" sz="24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60" name="文本框 313359"/>
          <p:cNvSpPr txBox="1"/>
          <p:nvPr/>
        </p:nvSpPr>
        <p:spPr>
          <a:xfrm>
            <a:off x="3704590" y="3068955"/>
            <a:ext cx="551815" cy="1981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 环 系 统</a:t>
            </a:r>
            <a:endParaRPr lang="zh-CN" altLang="en-US" sz="2400" b="1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61" name="矩形 313360"/>
          <p:cNvSpPr/>
          <p:nvPr/>
        </p:nvSpPr>
        <p:spPr>
          <a:xfrm>
            <a:off x="4545330" y="2853055"/>
            <a:ext cx="2200275" cy="21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62" name="文本框 313361"/>
          <p:cNvSpPr txBox="1"/>
          <p:nvPr/>
        </p:nvSpPr>
        <p:spPr>
          <a:xfrm>
            <a:off x="6077585" y="2968625"/>
            <a:ext cx="551815" cy="172910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 织 液</a:t>
            </a:r>
            <a:endParaRPr lang="zh-CN" altLang="en-US" sz="24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63" name="文本框 313362"/>
          <p:cNvSpPr txBox="1"/>
          <p:nvPr/>
        </p:nvSpPr>
        <p:spPr>
          <a:xfrm>
            <a:off x="4688205" y="3068955"/>
            <a:ext cx="849630" cy="4603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血浆</a:t>
            </a:r>
            <a:endParaRPr lang="zh-CN" altLang="en-US" sz="24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64" name="文本框 313363"/>
          <p:cNvSpPr txBox="1"/>
          <p:nvPr/>
        </p:nvSpPr>
        <p:spPr>
          <a:xfrm>
            <a:off x="4545330" y="4366260"/>
            <a:ext cx="1152525" cy="4603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淋巴液</a:t>
            </a:r>
            <a:endParaRPr lang="zh-CN" altLang="en-US" sz="24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65" name="直接连接符 313364"/>
          <p:cNvSpPr/>
          <p:nvPr/>
        </p:nvSpPr>
        <p:spPr>
          <a:xfrm>
            <a:off x="5480685" y="3284855"/>
            <a:ext cx="720725" cy="228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66" name="直接连接符 313365"/>
          <p:cNvSpPr/>
          <p:nvPr/>
        </p:nvSpPr>
        <p:spPr>
          <a:xfrm flipH="1">
            <a:off x="5480685" y="4275455"/>
            <a:ext cx="720725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67" name="直接连接符 313366"/>
          <p:cNvSpPr/>
          <p:nvPr/>
        </p:nvSpPr>
        <p:spPr>
          <a:xfrm flipH="1" flipV="1">
            <a:off x="5408930" y="3416935"/>
            <a:ext cx="792480" cy="228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68" name="直接连接符 313367"/>
          <p:cNvSpPr/>
          <p:nvPr/>
        </p:nvSpPr>
        <p:spPr>
          <a:xfrm flipH="1" flipV="1">
            <a:off x="5120005" y="3446780"/>
            <a:ext cx="0" cy="990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313369" name="矩形 313368"/>
          <p:cNvSpPr/>
          <p:nvPr/>
        </p:nvSpPr>
        <p:spPr>
          <a:xfrm>
            <a:off x="1325245" y="2248535"/>
            <a:ext cx="1439545" cy="4603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营养物质</a:t>
            </a:r>
            <a:endParaRPr lang="zh-CN" altLang="en-US" sz="24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70" name="矩形 313369"/>
          <p:cNvSpPr/>
          <p:nvPr/>
        </p:nvSpPr>
        <p:spPr>
          <a:xfrm>
            <a:off x="1648460" y="4119880"/>
            <a:ext cx="750570" cy="46037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rgbClr val="1313D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</a:t>
            </a:r>
            <a:r>
              <a:rPr lang="en-US" altLang="zh-CN" sz="2400" b="1" baseline="-25000">
                <a:solidFill>
                  <a:srgbClr val="1313D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400" b="1" baseline="-25000">
              <a:solidFill>
                <a:srgbClr val="1313D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71" name="矩形 313370"/>
          <p:cNvSpPr/>
          <p:nvPr/>
        </p:nvSpPr>
        <p:spPr>
          <a:xfrm>
            <a:off x="1702435" y="3256280"/>
            <a:ext cx="530225" cy="46037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400" b="1" baseline="-2500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400" b="1" baseline="-2500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72" name="矩形 313371"/>
          <p:cNvSpPr/>
          <p:nvPr/>
        </p:nvSpPr>
        <p:spPr>
          <a:xfrm>
            <a:off x="1200150" y="5132705"/>
            <a:ext cx="2155190" cy="82994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1313D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代谢废物、水、无机盐</a:t>
            </a:r>
            <a:endParaRPr lang="zh-CN" altLang="en-US" sz="2400" b="1">
              <a:solidFill>
                <a:srgbClr val="1313D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73" name="矩形 313372"/>
          <p:cNvSpPr/>
          <p:nvPr/>
        </p:nvSpPr>
        <p:spPr>
          <a:xfrm>
            <a:off x="1374775" y="3711575"/>
            <a:ext cx="2018030" cy="4603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呼吸系统</a:t>
            </a:r>
            <a:endParaRPr lang="zh-CN" altLang="en-US" sz="2400" b="1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74" name="矩形 313373"/>
          <p:cNvSpPr/>
          <p:nvPr/>
        </p:nvSpPr>
        <p:spPr>
          <a:xfrm>
            <a:off x="1200150" y="4763770"/>
            <a:ext cx="2264410" cy="36893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>
                <a:solidFill>
                  <a:srgbClr val="1313D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皮肤、泌尿系统 </a:t>
            </a:r>
            <a:endParaRPr lang="zh-CN" altLang="en-US" sz="2400" b="1">
              <a:solidFill>
                <a:srgbClr val="1313D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75" name="矩形 313374"/>
          <p:cNvSpPr/>
          <p:nvPr/>
        </p:nvSpPr>
        <p:spPr>
          <a:xfrm>
            <a:off x="6960870" y="2954020"/>
            <a:ext cx="922020" cy="101473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</a:t>
            </a:r>
            <a:r>
              <a:rPr lang="en-US" altLang="zh-CN" sz="2400" b="1" baseline="-2500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2400" b="1" baseline="-2500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养料</a:t>
            </a:r>
            <a:endParaRPr lang="zh-CN" altLang="en-US" sz="24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76" name="矩形 313375"/>
          <p:cNvSpPr/>
          <p:nvPr/>
        </p:nvSpPr>
        <p:spPr>
          <a:xfrm>
            <a:off x="7112635" y="4366260"/>
            <a:ext cx="669925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>
                <a:solidFill>
                  <a:srgbClr val="1313D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</a:t>
            </a:r>
            <a:r>
              <a:rPr lang="en-US" altLang="zh-CN" sz="2400" b="1" baseline="-25000">
                <a:solidFill>
                  <a:srgbClr val="1313D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400" b="1" baseline="-25000">
              <a:solidFill>
                <a:srgbClr val="1313D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359" name="矩形 313358"/>
          <p:cNvSpPr/>
          <p:nvPr/>
        </p:nvSpPr>
        <p:spPr>
          <a:xfrm>
            <a:off x="3464560" y="2493010"/>
            <a:ext cx="2305050" cy="295275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sz="2400" b="1">
              <a:solidFill>
                <a:srgbClr val="0033C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313354" grpId="0"/>
      <p:bldP spid="313358" grpId="0"/>
      <p:bldP spid="313360" grpId="0"/>
      <p:bldP spid="313362" grpId="0"/>
      <p:bldP spid="313363" grpId="0"/>
      <p:bldP spid="313364" grpId="0"/>
      <p:bldP spid="313373" grpId="0"/>
      <p:bldP spid="3133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25" y="48260"/>
            <a:ext cx="8946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47.</a:t>
            </a:r>
            <a:r>
              <a:rPr lang="zh-CN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内环境与外界的物质交换需要各个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的参与，机体的各个部分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，共同保证内环境与外界之间物质交换的顺利进行；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细胞和内环境之间也是相互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、相互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细胞不仅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内环境，也参与了内环境的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49.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内环境的作用：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________________________________________________________________________________________________________________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8795" y="114173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影响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54090" y="114173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7200" y="151511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依赖于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1265" y="151511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45705" y="1515110"/>
            <a:ext cx="851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维持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40655" y="2984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3915" y="42862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正常运行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2670" y="42862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协调一致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00" y="2239010"/>
            <a:ext cx="3586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①细胞直接生活的环境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0" y="2612390"/>
            <a:ext cx="6120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②细胞与外界环境进行物质交换的媒介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60" y="53975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325" y="4826635"/>
            <a:ext cx="5825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①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②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③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/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④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_______________        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/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⑤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⑥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⑦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⑧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    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⑨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_______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4200" y="482663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60800" y="482663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57240" y="482663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72615" y="5184140"/>
            <a:ext cx="2708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内环境（细胞外液）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54200" y="556641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循环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36035" y="556641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57240" y="556641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呼吸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4360" y="5930265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泌尿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6035" y="5965190"/>
            <a:ext cx="131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7805" y="843280"/>
            <a:ext cx="8707120" cy="3634740"/>
            <a:chOff x="343" y="1328"/>
            <a:chExt cx="13712" cy="5724"/>
          </a:xfrm>
        </p:grpSpPr>
        <p:grpSp>
          <p:nvGrpSpPr>
            <p:cNvPr id="25" name="组合 24"/>
            <p:cNvGrpSpPr/>
            <p:nvPr/>
          </p:nvGrpSpPr>
          <p:grpSpPr>
            <a:xfrm>
              <a:off x="343" y="1328"/>
              <a:ext cx="13712" cy="5724"/>
              <a:chOff x="343" y="1328"/>
              <a:chExt cx="13712" cy="5724"/>
            </a:xfrm>
          </p:grpSpPr>
          <p:pic>
            <p:nvPicPr>
              <p:cNvPr id="2" name="图片 1" descr="C:\Users\Administrator\Desktop\我.png我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43" y="1354"/>
                <a:ext cx="13713" cy="5698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4781" y="2635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</a:rPr>
                  <a:t>①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781" y="3523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②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781" y="4206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③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64" y="1328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④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125" y="3215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⑤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933" y="1908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⑥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933" y="3215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⑦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933" y="4593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⑧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933" y="6097"/>
                <a:ext cx="650" cy="5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>
                    <a:solidFill>
                      <a:srgbClr val="1313D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⑨</a:t>
                </a:r>
                <a:endParaRPr lang="zh-CN" altLang="en-US" b="1">
                  <a:solidFill>
                    <a:srgbClr val="1313D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 flipH="1">
              <a:off x="10868" y="5283"/>
              <a:ext cx="5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06.eps" descr="id:2147488684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2052320" y="53975"/>
            <a:ext cx="5039360" cy="3722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360" y="53975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5530" y="3908425"/>
            <a:ext cx="7012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Ⅰ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Ⅱ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Ⅲ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Ⅳ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分别表示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系统和器官）：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__________________________________________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①、②分别表示（生理过程）：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__________________________________________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4435" y="4596765"/>
            <a:ext cx="6446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Ⅰ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呼吸系统、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Ⅱ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消化系统、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Ⅲ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泌尿系统、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Ⅳ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0630" y="5702935"/>
            <a:ext cx="7387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①食物的消化和营养物质的吸收 ②重吸收作用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09.eps" descr="id:2147488698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581150" y="2139315"/>
            <a:ext cx="5062220" cy="2189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30480" y="-12700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活学活用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508000" y="570865"/>
            <a:ext cx="812800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下图表示人体细胞与外界环境之间进行物质交换的过程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Ⅰ、Ⅱ、Ⅲ、Ⅳ、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Ⅴ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表示直接参与的几种系统或官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①②③④⑤表示相关物质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甲、乙、丙表示三种液体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,A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表示相关过程，请据图回答下列问题：</a:t>
            </a:r>
            <a:endParaRPr lang="zh-CN" altLang="zh-CN" sz="2400" b="1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182245" y="4398010"/>
            <a:ext cx="8779510" cy="230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过程受阻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会引起</a:t>
            </a:r>
            <a:r>
              <a:rPr lang="zh-CN" altLang="zh-CN" sz="2400" b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　　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症状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体内的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③过多，会影响内环境的哪种理化性质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—_______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若图中的细胞为肝细胞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则其生活的具体内环境是</a:t>
            </a:r>
            <a:r>
              <a:rPr lang="zh-CN" altLang="zh-CN" sz="2400" b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填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甲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”“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乙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丙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”),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物质②从体外最终进入肝细胞并被利用至少需要穿过</a:t>
            </a:r>
            <a:r>
              <a:rPr lang="zh-CN" altLang="zh-CN" sz="2400" b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层磷脂分子层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en-US" altLang="zh-CN" sz="2400" b="1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2655" y="4477385"/>
            <a:ext cx="1511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组织水肿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065" y="4906645"/>
            <a:ext cx="1511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酸碱度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7905" y="5351780"/>
            <a:ext cx="1511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丙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7725" y="6210300"/>
            <a:ext cx="1511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22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0325" y="4826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50.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据图回答：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①当细胞中产生过量乳酸时，机体如何维持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相对稳定？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</a:t>
            </a:r>
            <a:endParaRPr lang="en-US" altLang="zh-CN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②当机体摄入碱性食物（如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NaCO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）时，机体如何维持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相对稳定？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1" name="图片 10" descr="C:\Users\Administrator\Desktop\微信图片_20200816184250_副本.jpg微信图片_2020081618425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48260"/>
            <a:ext cx="6813550" cy="37598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84558" y="4427855"/>
            <a:ext cx="848700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当细胞中产生过量乳酸时，</a:t>
            </a:r>
            <a:r>
              <a:rPr lang="zh-CN" altLang="zh-CN" sz="2000" b="1" smtClean="0">
                <a:solidFill>
                  <a:srgbClr val="FF0000"/>
                </a:solidFill>
                <a:sym typeface="+mn-ea"/>
              </a:rPr>
              <a:t>乳酸进入细胞外液，与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NaHCO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zh-CN" sz="2000" b="1" smtClean="0">
                <a:solidFill>
                  <a:srgbClr val="FF0000"/>
                </a:solidFill>
                <a:sym typeface="+mn-ea"/>
              </a:rPr>
              <a:t>作用产生乳酸钠和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zh-CN" sz="2000" b="1" smtClean="0">
                <a:solidFill>
                  <a:srgbClr val="FF0000"/>
                </a:solidFill>
                <a:sym typeface="+mn-ea"/>
              </a:rPr>
              <a:t>，过量的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zh-CN" sz="2000" b="1" smtClean="0">
                <a:solidFill>
                  <a:srgbClr val="FF0000"/>
                </a:solidFill>
                <a:sym typeface="+mn-ea"/>
              </a:rPr>
              <a:t>分解为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zh-CN" sz="2000" b="1" smtClean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O</a:t>
            </a:r>
            <a:r>
              <a:rPr lang="zh-CN" altLang="en-US" sz="2000" b="1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 smtClean="0">
                <a:solidFill>
                  <a:srgbClr val="FF0000"/>
                </a:solidFill>
                <a:sym typeface="+mn-ea"/>
              </a:rPr>
              <a:t>会刺激呼吸中枢，使呼吸加深、加快，促进呼吸系统将多余的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 smtClean="0">
                <a:solidFill>
                  <a:srgbClr val="FF0000"/>
                </a:solidFill>
                <a:sym typeface="+mn-ea"/>
              </a:rPr>
              <a:t>排出体外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4970" y="5890895"/>
            <a:ext cx="8276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当机体摄入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时，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与细胞外液中的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作用，产生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NaHCO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，多余的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NaHCO</a:t>
            </a:r>
            <a:r>
              <a:rPr lang="en-US" altLang="zh-CN" sz="2000" b="1" baseline="-2500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会通过泌尿系统排出体外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05" y="4826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是生命活动的基本单位；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体液概念：多细胞动物体内大量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的液体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体液分为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两种，前者存在于细胞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，约占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，后者存在于细胞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，约占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，主要包括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细胞外液只有三种吗？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说出一下不属于体液的液体编号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①消化液  ②细胞质基质  ③淋巴液  ④线粒体基质  ⑤尿液  ⑥汗液  ⑦脑脊液  ⑧乳汁  ⑨泪液  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⑩细胞液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以上属于细胞外液的是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，属于细胞内液的是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内环境概念：由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构成的液体环境，由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等组成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植物和单细胞动物有内环境吗？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血浆是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直接生活的环境，存在于全身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组成的系统中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血液、血浆、血清的关系：血液包括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，血浆包括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组织液是体内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直接生活的环境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860" y="48260"/>
            <a:ext cx="707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0" y="414655"/>
            <a:ext cx="158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以水为基础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6725" y="775335"/>
            <a:ext cx="158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细胞内液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7385" y="784860"/>
            <a:ext cx="158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细胞外液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1900" y="775335"/>
            <a:ext cx="594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245" y="1152525"/>
            <a:ext cx="594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2/3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9665" y="1152525"/>
            <a:ext cx="48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1470" y="1152525"/>
            <a:ext cx="594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1/3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7785" y="1152525"/>
            <a:ext cx="1202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0050" y="150812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1465" y="150812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1540" y="1874520"/>
            <a:ext cx="5112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主要是以上三种，还有脑脊液、关节滑液等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80915" y="2235200"/>
            <a:ext cx="1852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①⑤⑥⑧⑨⑩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0510" y="3380397"/>
            <a:ext cx="80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②④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0475" y="3346963"/>
            <a:ext cx="702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520" y="3695065"/>
            <a:ext cx="1329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细胞外液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70980" y="369506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77785" y="3695065"/>
            <a:ext cx="1202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9095" y="405574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80915" y="4413250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90015" y="478345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60060" y="552386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33210" y="553656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0050" y="588454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10970" y="5883910"/>
            <a:ext cx="1495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纤维蛋白原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21585" y="6270625"/>
            <a:ext cx="2132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绝大多数细胞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12230" y="478345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87310" y="4783455"/>
            <a:ext cx="101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心脏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/>
      <p:bldP spid="3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/>
        </p:nvSpPr>
        <p:spPr>
          <a:xfrm flipH="1">
            <a:off x="1374717" y="2694076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buSzTx/>
              <a:buFontTx/>
            </a:pP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Arial" panose="020B0604020202020204" pitchFamily="34" charset="0"/>
              </a:rPr>
              <a:t>模拟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生物体维持pH的稳定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实验</a:t>
            </a:r>
            <a:endParaRPr lang="zh-CN" altLang="en-US"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25" y="4826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三种实验材料分别为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特殊实验工具：（测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、（滴定）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酸碱溶液的浓度在本实验属于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实验中，一次加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滴，加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次测一次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，直到加入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滴为止，共测量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次（滴定之前要测试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实验过程中，有多次充分冲洗，目的相同吗？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绘制曲线时，横坐标为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，纵坐标为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应尝试用不同的生物材料完成实验，原因是：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实验结果：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实验结论：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9925" y="48260"/>
            <a:ext cx="1094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自来水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270" y="31115"/>
            <a:ext cx="459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的磷酸盐缓冲液（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2-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" y="395605"/>
            <a:ext cx="1111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肝匀浆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7465" y="794385"/>
            <a:ext cx="800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9850" y="794385"/>
            <a:ext cx="996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试纸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6810" y="794385"/>
            <a:ext cx="996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滴瓶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7245" y="1132840"/>
            <a:ext cx="996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23135" y="4853940"/>
            <a:ext cx="4696460" cy="367993"/>
            <a:chOff x="89" y="2197"/>
            <a:chExt cx="10600" cy="545"/>
          </a:xfrm>
        </p:grpSpPr>
        <p:sp>
          <p:nvSpPr>
            <p:cNvPr id="12" name="文本框 11"/>
            <p:cNvSpPr txBox="1"/>
            <p:nvPr/>
          </p:nvSpPr>
          <p:spPr>
            <a:xfrm>
              <a:off x="89" y="2197"/>
              <a:ext cx="2630" cy="54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自来水组</a:t>
              </a:r>
              <a:endPara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70" y="2197"/>
              <a:ext cx="2630" cy="54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缓冲液组</a:t>
              </a:r>
              <a:endPara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59" y="2197"/>
              <a:ext cx="2630" cy="54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肝匀浆组</a:t>
              </a:r>
              <a:endPara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85" t="2857"/>
          <a:stretch>
            <a:fillRect/>
          </a:stretch>
        </p:blipFill>
        <p:spPr bwMode="auto">
          <a:xfrm>
            <a:off x="2077085" y="5253355"/>
            <a:ext cx="1770380" cy="103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42715" y="5255895"/>
            <a:ext cx="1681480" cy="103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51195" y="5248275"/>
            <a:ext cx="1745615" cy="10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文本框 15"/>
          <p:cNvSpPr txBox="1"/>
          <p:nvPr/>
        </p:nvSpPr>
        <p:spPr>
          <a:xfrm>
            <a:off x="2693670" y="1497330"/>
            <a:ext cx="129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06875" y="1497330"/>
            <a:ext cx="129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endParaRPr 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36840" y="1497330"/>
            <a:ext cx="129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endParaRPr 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91335" y="1861185"/>
            <a:ext cx="129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endParaRPr 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52720" y="1871980"/>
            <a:ext cx="129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起始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2435" y="2566670"/>
            <a:ext cx="8352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不同；检测酸之后，检测碱之前，充分冲洗是为了避免残留的酸与碱反应，干扰实验结果；更换材料之前，充分冲洗为了防止不同实验材料的混合，影响实验结果；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26485" y="3696970"/>
            <a:ext cx="206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酸或碱的滴数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87590" y="3696970"/>
            <a:ext cx="662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2435" y="4438015"/>
            <a:ext cx="557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避免偶然性，使实验结果更可信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97075" y="6277610"/>
            <a:ext cx="605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生物材料内含有缓冲物质，能够维持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的相对稳定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/>
        </p:nvSpPr>
        <p:spPr>
          <a:xfrm flipH="1">
            <a:off x="1368367" y="3007766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第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2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节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  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  <a:sym typeface="+mn-ea"/>
              </a:rPr>
              <a:t>内环境的稳态</a:t>
            </a:r>
            <a:endParaRPr lang="zh-CN" altLang="en-US"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  <a:sym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90" y="6604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人体内环境中常见的缓冲物质（缓冲对）：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在调节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的过程中，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HCO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2400" b="1" baseline="30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起的作用相当于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400" b="1" baseline="30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2-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400" b="1" baseline="30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HCO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2400" b="1" baseline="30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相当于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l" defTabSz="914400" rtl="0" eaLnBrk="1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solidFill>
                  <a:srgbClr val="0A090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同一个人的体温在一日内的变化幅度一般不超过</a:t>
            </a:r>
            <a:r>
              <a:rPr lang="en-US" altLang="zh-CN" sz="2400" b="1">
                <a:solidFill>
                  <a:srgbClr val="0A090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>
                <a:solidFill>
                  <a:srgbClr val="0A090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℃；</a:t>
            </a:r>
            <a:endParaRPr lang="zh-CN" altLang="en-US" sz="2400" b="1">
              <a:solidFill>
                <a:srgbClr val="0A090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A090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健康人的体温始终接近</a:t>
            </a:r>
            <a:r>
              <a:rPr lang="en-US" altLang="zh-CN" sz="2400" b="1">
                <a:solidFill>
                  <a:srgbClr val="0A090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>
                <a:solidFill>
                  <a:srgbClr val="0A090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℃；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内环境稳态的概念：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机体通过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，使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 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，共同维持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叫做稳态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内环境稳态的实质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**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影响内环境稳态的因素：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外因：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内因：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为什么内环境稳态是动态平衡，而非恒定不变的？</a:t>
            </a:r>
            <a:endParaRPr lang="zh-CN" altLang="en-US" sz="2400" b="1" smtClean="0">
              <a:solidFill>
                <a:srgbClr val="1313D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为什么可以通过内环境的化学成分来判断机体健康状况？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040" y="419735"/>
            <a:ext cx="445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2-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/H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1815" y="1128395"/>
            <a:ext cx="1336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2650" y="1128395"/>
            <a:ext cx="1336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2-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2165" y="1531620"/>
            <a:ext cx="41402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kumimoji="0" lang="en-US" altLang="zh-CN" sz="2000" b="1" i="0" u="none" strike="noStrike" cap="none" spc="0" normalizeH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8100" y="1900555"/>
            <a:ext cx="41402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37</a:t>
            </a:r>
            <a:endParaRPr kumimoji="0" lang="en-US" altLang="zh-CN" sz="2000" b="1" i="0" u="none" strike="noStrike" cap="none" spc="0" normalizeH="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0770" y="2263775"/>
            <a:ext cx="937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正常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5625" y="2263775"/>
            <a:ext cx="1526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调节作用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6965" y="2263775"/>
            <a:ext cx="1526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各个器官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9550" y="2628265"/>
            <a:ext cx="1526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2535" y="2628265"/>
            <a:ext cx="1509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协调活动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9535" y="2628265"/>
            <a:ext cx="353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内环境的相对稳定状态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970" y="3357245"/>
            <a:ext cx="7476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内环境的各种化学成分和理化性质都处于动态平衡中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4565" y="4089400"/>
            <a:ext cx="3192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外界环境的变化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4565" y="4457065"/>
            <a:ext cx="4353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体内细胞代谢活动的进行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410" y="5170805"/>
            <a:ext cx="835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随着外界环境因素的变化和体内细胞代谢活动的进行，内环境的各种化学成分和理化性质在不断发生变化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310" y="6263640"/>
            <a:ext cx="9084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当机体某项生理功能出现障碍时，会影响细胞代谢产物的含量或物质的利用量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3" grpId="0"/>
      <p:bldP spid="24" grpId="0"/>
      <p:bldP spid="2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90" y="6604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人体维持内环境稳态的基础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**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10.1857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年，法国生理学家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提出的，他认为内环境保持稳定主要是依赖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的调节；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1926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年，美国著名生理学家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内环境稳态的概念，并提出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内环境稳态是在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共同作用下，通过机体各器官、系统分工合作、协调统一而实验的；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后来，人们发现免疫系统能够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，因此目前普遍认为机体维持稳态的主要调节机制是：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pH的相对平衡主要体现了________；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天冷，立毛肌收缩主要体现了_________； 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人受到惊吓导致肾上腺激素含量升高，兴奋性增强，主要体现了____________________；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人体内环境稳态为什么会失调（人体内环境稳态失调的原因）：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180" y="402590"/>
            <a:ext cx="490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人体各器官、系统协调一致地正常运行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91890" y="801370"/>
            <a:ext cx="1245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贝尔纳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28775" y="1165860"/>
            <a:ext cx="1245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7630" y="1513205"/>
            <a:ext cx="1245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坎农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13660" y="1894840"/>
            <a:ext cx="1245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神经调节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11955" y="1911985"/>
            <a:ext cx="1245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体液调节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58615" y="2606675"/>
            <a:ext cx="1245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发现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57190" y="2623820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清除异物、病原微生物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6235" y="3352165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免疫调节网络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48430" y="3733800"/>
            <a:ext cx="1508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体液调节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06545" y="4081145"/>
            <a:ext cx="1456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神经调节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8590" y="4819015"/>
            <a:ext cx="3799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神经调节和体液调节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6235" y="5544185"/>
            <a:ext cx="8307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人体维持稳态的调节能力是有一定限度的，当外界环境的变化过于剧烈，或人体自身调节功能出现障碍时，内环境的稳态就会遭到破坏，危及机体健康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90" y="66040"/>
            <a:ext cx="8946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内环境稳态失调，一般会引起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，因此会危及机体健康；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能够引起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人体内环境稳态失调的具体原因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**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外因：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</a:t>
            </a:r>
            <a:endParaRPr lang="en-US" altLang="zh-CN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内因：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说出以下实例对应的内环境稳态失调的方面：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中暑：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酸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碱中毒：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腹泻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脱水：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糖尿病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低血糖：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组织水肿：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抽搐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肌无力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佝偻病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骨质疏松：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尿毒症：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高原反应：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内环境稳态的重要意义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**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内环境维持稳态，机体的生命活动一定正常吗？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4225" y="66040"/>
            <a:ext cx="1800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细胞代谢紊乱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3820" y="115951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外界环境的变化过于剧烈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3820" y="1534160"/>
            <a:ext cx="4336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人体自身的调节功能出现障碍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545" y="2270125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理化性质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温度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9745" y="261366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理化性质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-pH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9745" y="2978785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理化性质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渗透压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93950" y="336042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化学成分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葡萄糖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5605" y="3707765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化学成分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血浆蛋白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4225" y="407162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化学成分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-Ca</a:t>
            </a:r>
            <a:r>
              <a:rPr lang="en-US" altLang="zh-CN" sz="2000" b="1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2+</a:t>
            </a:r>
            <a:endParaRPr lang="en-US" altLang="zh-CN" sz="2000" b="1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3820" y="447040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化学成分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代谢废物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5605" y="481711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化学成分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-O</a:t>
            </a:r>
            <a:r>
              <a:rPr lang="en-US" altLang="zh-CN" sz="2000" b="1" baseline="-25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endParaRPr lang="en-US" altLang="zh-CN" sz="2000" b="1" baseline="-25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4185" y="5558155"/>
            <a:ext cx="7703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内环境稳态是机体进行正常生命活动的必要条件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4185" y="6280785"/>
            <a:ext cx="6817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不一定，例如植物人、红绿色盲、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21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三体综合征等等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90" y="66040"/>
            <a:ext cx="89465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18.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机体进行正常生命活动，内环境一定维持稳态吗？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19.</a:t>
            </a:r>
            <a:r>
              <a:rPr 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内环境稳态遭到破坏，代谢速率一定是下降的吗？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20.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说出以下例子对应的稳态层次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细胞的分裂和分化的稳态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消化腺分泌消化液的稳态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基因表达的稳态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激素分泌的稳态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生态系统的结构和功能存在的稳态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心脏活动的稳态（血压、心率）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种群数量的变化的稳态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酶活性的稳态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325" y="413385"/>
            <a:ext cx="7681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一定，因为内环境稳态是机体进行正常生命活动的必要条件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910" y="1159510"/>
            <a:ext cx="8253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不一定，例如甲亢，成年人甲状腺激素分泌异常增多，代谢速率上升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98850" y="1897380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19170" y="2244725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70125" y="2613660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分子水平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22195" y="2995930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分子水平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6780" y="3360420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群体水平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56430" y="3707765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0240" y="4072255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群体水平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1845" y="4471035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分子水平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5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1000" y="106553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25" y="48260"/>
            <a:ext cx="8946515" cy="570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组织液是存在于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的液体，又叫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组织液主要由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渗出到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而形成，大部分物质能够被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；组织液为细胞提供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，细胞的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也透过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进入组织液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淋巴液是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直接生活的环境，存在于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淋巴液是由一部分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经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进入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而形成的；淋巴液在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中流动，经过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，并最终汇入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血浆可以是淋巴细胞生活的环境吗？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血浆、组织液、淋巴液三者联系的模式图：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3360" y="48260"/>
            <a:ext cx="1753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组织细胞间隙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90945" y="48260"/>
            <a:ext cx="1753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组织间隙液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22525" y="472440"/>
            <a:ext cx="985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09140" y="917575"/>
            <a:ext cx="1983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重新吸收回血浆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37985" y="917575"/>
            <a:ext cx="130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营养物质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8150" y="1352550"/>
            <a:ext cx="1280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代谢产物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86990" y="1352550"/>
            <a:ext cx="1005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细胞膜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88715" y="472440"/>
            <a:ext cx="148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毛细血管壁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25845" y="472440"/>
            <a:ext cx="1249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47850" y="1738630"/>
            <a:ext cx="123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19850" y="1738630"/>
            <a:ext cx="123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52445" y="2150110"/>
            <a:ext cx="1181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79950" y="2166620"/>
            <a:ext cx="1807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毛细淋巴管壁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9625" y="2166620"/>
            <a:ext cx="1724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毛细淋巴管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9860" y="2590800"/>
            <a:ext cx="1181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09285" y="2590800"/>
            <a:ext cx="1181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90105" y="2590800"/>
            <a:ext cx="1238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淋巴器官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96745" y="3040380"/>
            <a:ext cx="943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76240" y="3388360"/>
            <a:ext cx="943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920875" y="4326890"/>
            <a:ext cx="5302250" cy="2401570"/>
            <a:chOff x="3186" y="6246"/>
            <a:chExt cx="8350" cy="3782"/>
          </a:xfrm>
        </p:grpSpPr>
        <p:sp>
          <p:nvSpPr>
            <p:cNvPr id="61" name="文本框 60"/>
            <p:cNvSpPr txBox="1"/>
            <p:nvPr/>
          </p:nvSpPr>
          <p:spPr>
            <a:xfrm>
              <a:off x="3186" y="6246"/>
              <a:ext cx="1414" cy="822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血浆</a:t>
              </a:r>
              <a:endParaRPr lang="zh-CN" altLang="en-US" sz="2800" b="1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559" y="6298"/>
              <a:ext cx="1977" cy="822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组织液</a:t>
              </a:r>
              <a:endParaRPr lang="zh-CN" altLang="en-US" sz="2800" b="1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212" y="9206"/>
              <a:ext cx="1977" cy="822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淋巴液</a:t>
              </a:r>
              <a:endParaRPr lang="zh-CN" altLang="en-US" sz="2800" b="1"/>
            </a:p>
          </p:txBody>
        </p:sp>
      </p:grpSp>
      <p:cxnSp>
        <p:nvCxnSpPr>
          <p:cNvPr id="64" name="直接箭头连接符 63"/>
          <p:cNvCxnSpPr/>
          <p:nvPr/>
        </p:nvCxnSpPr>
        <p:spPr>
          <a:xfrm>
            <a:off x="2920365" y="4502150"/>
            <a:ext cx="303911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2887345" y="4601210"/>
            <a:ext cx="3046095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163820" y="4898390"/>
            <a:ext cx="1497965" cy="1585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2332355" y="4965700"/>
            <a:ext cx="1422400" cy="14560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086735" y="4134485"/>
            <a:ext cx="303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通过毛细血管壁渗出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989580" y="4604385"/>
            <a:ext cx="3088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大部分被重新吸收回血浆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90820" y="5218430"/>
            <a:ext cx="1566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小部分进入毛细淋巴管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15490" y="5218430"/>
            <a:ext cx="2056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经左右锁骨下的静脉汇入血浆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68" grpId="0"/>
      <p:bldP spid="69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35" y="231140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L19.eps" descr="id:2147488442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990" y="1045845"/>
            <a:ext cx="6002020" cy="2277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9655" y="3433445"/>
            <a:ext cx="70446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0" fontAlgn="auto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图中①~⑤为人体内的液体,它们依次代表:</a:t>
            </a:r>
            <a:endParaRPr lang="zh-CN" altLang="en-US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eaLnBrk="0" fontAlgn="auto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eaLnBrk="0" fontAlgn="auto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③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④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⑤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</a:t>
            </a:r>
            <a:endParaRPr lang="zh-CN" altLang="en-US" sz="28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4595" y="4244340"/>
            <a:ext cx="189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细胞内液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3840" y="4261485"/>
            <a:ext cx="189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细胞外液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4595" y="4893945"/>
            <a:ext cx="189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6860" y="4895850"/>
            <a:ext cx="189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8085" y="5511165"/>
            <a:ext cx="189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淋巴液等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785" y="61595"/>
            <a:ext cx="8862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现学现用：说出一下细胞直接生活的环境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1615" y="3962400"/>
            <a:ext cx="599503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①血小板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②肝细胞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③淋巴细胞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④毛细血管壁细胞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______________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⑤毛细淋巴管壁细胞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_____________</a:t>
            </a:r>
            <a:endParaRPr lang="zh-CN" altLang="en-US" sz="28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C:\Users\Administrator\Desktop\微信图片_20200811210057_副本.jpg微信图片_20200811210057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10" y="583565"/>
            <a:ext cx="6064250" cy="3379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58795" y="4028440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3595" y="4536440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0105" y="5036820"/>
            <a:ext cx="3646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淋巴液、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2615" y="5544185"/>
            <a:ext cx="245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血浆和组织液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9800" y="6085205"/>
            <a:ext cx="245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淋巴液和组织液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35" y="132080"/>
            <a:ext cx="886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QQ截图20200811222646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758825"/>
            <a:ext cx="3830955" cy="2177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705" y="3219450"/>
            <a:ext cx="284543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③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 lang="zh-CN" altLang="en-US" sz="28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485" y="3293745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0755" y="3818255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6465" y="4309110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 descr="微信图片_20200811223334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85" y="699135"/>
            <a:ext cx="2881630" cy="2237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86985" y="3167380"/>
            <a:ext cx="284543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③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</a:t>
            </a:r>
            <a:endParaRPr lang="en-US" altLang="zh-CN" sz="2800" b="1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④</a:t>
            </a:r>
            <a:r>
              <a:rPr lang="en-US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__________   </a:t>
            </a:r>
            <a:endParaRPr lang="zh-CN" altLang="en-US" sz="2800" b="1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1325" y="3254375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2595" y="3745865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56225" y="4250055"/>
            <a:ext cx="3270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（组织细胞）细胞内液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21325" y="4776470"/>
            <a:ext cx="118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淋巴液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6245" y="4908550"/>
            <a:ext cx="3094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mtClean="0">
                <a:solidFill>
                  <a:srgbClr val="1313D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**</a:t>
            </a:r>
            <a:r>
              <a:rPr lang="zh-CN" altLang="en-US" sz="2400" b="1" smtClean="0">
                <a:solidFill>
                  <a:srgbClr val="1313D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生活在内环境中的细胞与内环境之间的物质交换都是双向的</a:t>
            </a:r>
            <a:endParaRPr lang="zh-CN" altLang="en-US" sz="2400" b="1" smtClean="0">
              <a:solidFill>
                <a:srgbClr val="1313D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10" grpId="0"/>
      <p:bldP spid="11" grpId="0"/>
      <p:bldP spid="12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05" y="48260"/>
            <a:ext cx="89465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水疱中的液体主要是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，水疱过一段时间可以自行消失，是因为其中的液体可以渗入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（结构），水疱的形成和消失说明什么？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分别写出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静脉注射（输液）和肌肉注射（打针），药物到达组织细胞发挥作用的运输途径：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________________________________________________________________________________________________________________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血浆的成分包括：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90%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7%-9%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、约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1%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少量血液运输的物质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各种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、各种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除以上成分之外，血浆中还有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组织液和淋巴液与血浆的相同点是：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组织液和淋巴液与血浆的区别是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****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从某种意义上说，细胞外液是一种类似于海水的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，这在一定程度上反映了：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血红蛋白和呼吸酶是内环境的成分吗？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52165" y="48260"/>
            <a:ext cx="1055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26510" y="408940"/>
            <a:ext cx="1398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毛细血管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22265" y="408940"/>
            <a:ext cx="1552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毛细淋巴管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76955" y="769620"/>
            <a:ext cx="3847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内环境中的物质是不断更新的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440" y="1893570"/>
            <a:ext cx="7562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静脉注射（输液）：药→血浆→组织液→靶细胞（细胞内液）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" y="2264410"/>
            <a:ext cx="8806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肌肉注射（打针）：药→组织液（少数进入淋巴，淋巴又汇入血浆）→血浆→组织液→靶细胞（细胞内液）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93185" y="2971165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水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180" y="297116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蛋白质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75930" y="295846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无机盐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9565" y="334454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营养物质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930" y="333184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激素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07250" y="334454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代谢废物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94225" y="368871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气体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8510" y="369252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维生素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765" y="4416425"/>
            <a:ext cx="5798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组织液、淋巴液的成分和各成分的含量与血浆相近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650" y="5172075"/>
            <a:ext cx="7637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血浆中含有较多的蛋白质，而组织液和淋巴液中蛋白质含量很少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86905" y="5518150"/>
            <a:ext cx="1360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盐溶液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03855" y="5916930"/>
            <a:ext cx="3675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生命起源于海洋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46445" y="6271260"/>
            <a:ext cx="1360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747BE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17" grpId="0"/>
      <p:bldP spid="18" grpId="0"/>
      <p:bldP spid="2" grpId="0"/>
      <p:bldP spid="3" grpId="0"/>
      <p:bldP spid="10" grpId="0"/>
      <p:bldP spid="11" grpId="0"/>
      <p:bldP spid="12" grpId="0"/>
      <p:bldP spid="13" grpId="0"/>
      <p:bldP spid="14" grpId="0"/>
      <p:bldP spid="15" grpId="0"/>
      <p:bldP spid="5" grpId="0"/>
      <p:bldP spid="6" grpId="0"/>
      <p:bldP spid="8" grpId="0"/>
      <p:bldP spid="9" grpId="0"/>
      <p:bldP spid="9" grpId="2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25" y="48260"/>
            <a:ext cx="89465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简述为什么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血红蛋白和呼吸酶不是内环境的成分？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_______________________________________________________________________________________________________________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简述哪几类成分不属于内环境，并举例：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________________________________________________________________________________________________________________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血浆、组织液、细胞内液的CO</a:t>
            </a:r>
            <a:r>
              <a:rPr lang="zh-CN" altLang="en-US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和O</a:t>
            </a:r>
            <a:r>
              <a:rPr lang="zh-CN" altLang="en-US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的浓度比较：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zh-CN" altLang="en-US" sz="2400" b="1" baseline="-25000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的浓度：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24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zh-CN" altLang="en-US" sz="2400" b="1" baseline="-2500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的浓度：</a:t>
            </a:r>
            <a:r>
              <a:rPr lang="en-US" altLang="zh-CN" sz="2400" b="1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29.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从外界进入组织细胞线粒体被利用，总共跨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层膜，跨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层磷脂分子层；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从外界进入红细胞，总共跨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层膜；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从外界进入组织细胞，总共跨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层膜；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en-US" altLang="zh-CN" sz="2400" b="1" baseline="-250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从血红蛋白到被利用，总共跨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层膜；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60" y="431165"/>
            <a:ext cx="8538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血红蛋白和呼吸酶只存在于细胞内部，只属于细胞内液的成分，不属于细胞外液，因此不是内环境的成分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8425" y="1520825"/>
            <a:ext cx="829183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细胞内部特有的物质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：例如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结构蛋白（例如血红蛋白）和胞内酶（例如呼吸酶、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ATP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合成酶、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DNA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聚合酶等）、核酸、糖原等；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25" y="2227580"/>
            <a:ext cx="5444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细胞膜的成分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：例如受体蛋白、载体蛋白；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1760" y="2613660"/>
            <a:ext cx="829183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与外界相通的管腔中的成分（细胞合成后，直接分泌到外界环境中）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：例如各种消化酶（唾液淀粉酶、胃蛋白酶、胰蛋白酶）、尿液、泪液、唾液、汗液等；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4460" y="3682365"/>
            <a:ext cx="82918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不能被消化吸收的物质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：例如纤维素、淀粉、麦芽糖等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31315" y="4419600"/>
            <a:ext cx="3007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血浆＞组织液＞细胞内液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86890" y="4795520"/>
            <a:ext cx="30079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细胞内液＞组织液＞血浆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8945" y="5168900"/>
            <a:ext cx="495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11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160" y="5554980"/>
            <a:ext cx="495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22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70725" y="5554980"/>
            <a:ext cx="495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54525" y="5903595"/>
            <a:ext cx="495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9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48840" y="6252845"/>
            <a:ext cx="495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endParaRPr lang="en-US" altLang="zh-CN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0" grpId="0" build="p"/>
      <p:bldP spid="22" grpId="0" build="p"/>
      <p:bldP spid="23" grpId="0" build="p"/>
      <p:bldP spid="24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C:\Users\Administrator\Desktop\timg (1).gift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83005"/>
            <a:ext cx="7181850" cy="3746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10418</Words>
  <Application>WPS 演示</Application>
  <PresentationFormat>On-screen Show (4:3)</PresentationFormat>
  <Paragraphs>841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思源黑体 CN Normal</vt:lpstr>
      <vt:lpstr>黑体</vt:lpstr>
      <vt:lpstr>思源黑体 CN Normal</vt:lpstr>
      <vt:lpstr>Times New Roman</vt:lpstr>
      <vt:lpstr>Arial</vt:lpstr>
      <vt:lpstr>Calibri</vt:lpstr>
      <vt:lpstr>微软雅黑</vt:lpstr>
      <vt:lpstr>Arial Unicode MS</vt:lpstr>
      <vt:lpstr>Calibri Light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seewo</cp:lastModifiedBy>
  <cp:revision>5</cp:revision>
  <cp:lastPrinted>2021-01-13T14:46:00Z</cp:lastPrinted>
  <dcterms:created xsi:type="dcterms:W3CDTF">2021-01-13T14:46:00Z</dcterms:created>
  <dcterms:modified xsi:type="dcterms:W3CDTF">2022-01-12T01:30:46Z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D84BA7AFF31A435C9B1DBEA7655E3C06</vt:lpwstr>
  </property>
  <property fmtid="{D5CDD505-2E9C-101B-9397-08002B2CF9AE}" pid="7" name="KSOProductBuildVer">
    <vt:lpwstr>2052-11.1.0.11392</vt:lpwstr>
  </property>
</Properties>
</file>