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410" r:id="rId4"/>
    <p:sldId id="421" r:id="rId6"/>
    <p:sldId id="429" r:id="rId7"/>
    <p:sldId id="441" r:id="rId8"/>
    <p:sldId id="442" r:id="rId9"/>
    <p:sldId id="443" r:id="rId10"/>
    <p:sldId id="411" r:id="rId11"/>
    <p:sldId id="444" r:id="rId12"/>
    <p:sldId id="445" r:id="rId13"/>
    <p:sldId id="430" r:id="rId14"/>
    <p:sldId id="451" r:id="rId15"/>
    <p:sldId id="452" r:id="rId16"/>
    <p:sldId id="453" r:id="rId17"/>
    <p:sldId id="454" r:id="rId18"/>
    <p:sldId id="455" r:id="rId19"/>
    <p:sldId id="456" r:id="rId20"/>
    <p:sldId id="431" r:id="rId21"/>
    <p:sldId id="447" r:id="rId22"/>
    <p:sldId id="448" r:id="rId23"/>
    <p:sldId id="434" r:id="rId24"/>
    <p:sldId id="457" r:id="rId25"/>
    <p:sldId id="458" r:id="rId26"/>
    <p:sldId id="449" r:id="rId27"/>
    <p:sldId id="459" r:id="rId28"/>
    <p:sldId id="450" r:id="rId29"/>
    <p:sldId id="461" r:id="rId30"/>
    <p:sldId id="462" r:id="rId31"/>
    <p:sldId id="463" r:id="rId32"/>
    <p:sldId id="423" r:id="rId33"/>
    <p:sldId id="424" r:id="rId34"/>
    <p:sldId id="460" r:id="rId35"/>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 id="2" name="郭小球~" initials="郭小球~" lastIdx="0" clrIdx="1"/>
  <p:cmAuthor id="3" name="lenovo" initials="l"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507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216.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r>
              <a:rPr lang="zh-CN" altLang="en-US"/>
              <a:t>任何无关刺激和非条件刺激结合都可能成为条件刺激，而建立条件反射。</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r>
              <a:rPr lang="zh-CN" altLang="en-US"/>
              <a:t>任何无关刺激和非条件刺激结合都可能成为条件刺激，而建立条件反射。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a:t>单击此处编辑母版文本样式</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46" name="箭头: 虚尾 45"/>
          <p:cNvSpPr/>
          <p:nvPr userDrawn="1"/>
        </p:nvSpPr>
        <p:spPr>
          <a:xfrm>
            <a:off x="344170" y="284480"/>
            <a:ext cx="1164590" cy="707390"/>
          </a:xfrm>
          <a:prstGeom prst="stripedRightArrow">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userDrawn="1"/>
        </p:nvSpPr>
        <p:spPr>
          <a:xfrm>
            <a:off x="687070" y="284480"/>
            <a:ext cx="921385" cy="7073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8" name="内容占位符 7"/>
          <p:cNvSpPr>
            <a:spLocks noGrp="1"/>
          </p:cNvSpPr>
          <p:nvPr>
            <p:ph idx="13"/>
            <p:custDataLst>
              <p:tags r:id="rId5"/>
            </p:custDataLst>
          </p:nvPr>
        </p:nvSpPr>
        <p:spPr>
          <a:xfrm>
            <a:off x="796925" y="284480"/>
            <a:ext cx="6791960" cy="593090"/>
          </a:xfrm>
        </p:spPr>
        <p:txBody>
          <a:bodyPr vert="horz" lIns="101600" tIns="0" rIns="82550" bIns="0" rtlCol="0">
            <a:no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3200" b="0" i="0" u="none" strike="noStrike" kern="1200" cap="none" spc="150" normalizeH="0" baseline="0" noProof="1">
                <a:solidFill>
                  <a:schemeClr val="tx1">
                    <a:lumMod val="75000"/>
                    <a:lumOff val="25000"/>
                  </a:schemeClr>
                </a:solidFill>
                <a:effectLst>
                  <a:outerShdw blurRad="38100" dist="38100" dir="2700000" algn="tl">
                    <a:srgbClr val="000000">
                      <a:alpha val="43137"/>
                    </a:srgbClr>
                  </a:outerShdw>
                </a:effectLst>
                <a:uFillTx/>
                <a:latin typeface="黑体" panose="02010609060101010101" charset="-122"/>
                <a:ea typeface="黑体" panose="02010609060101010101"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
              </a:tabLst>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5pPr>
          </a:lstStyle>
          <a:p>
            <a:pPr lvl="0"/>
            <a:r>
              <a:rPr>
                <a:sym typeface="+mn-ea"/>
              </a:rPr>
              <a:t>单击此处编辑母版文本样式</a:t>
            </a:r>
            <a:endParaRPr>
              <a:sym typeface="+mn-ea"/>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
              </a:tabLst>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ct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
              </a:tabLst>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ct val="0"/>
              </a:spcBef>
              <a:spcAft>
                <a:spcPct val="0"/>
              </a:spcAft>
              <a:buFont typeface="Arial" panose="020B0604020202020204" pitchFamily="34" charset="0"/>
              <a:buNone/>
              <a:defRPr kumimoji="0" lang="zh-CN" altLang="en-US" sz="2000" b="1" i="0" u="none" strike="noStrike" kern="1200" cap="none" spc="200" normalizeH="0" baseline="0" noProof="1">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
              </a:tabLst>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ct val="0"/>
              </a:spcBef>
              <a:spcAft>
                <a:spcPts val="1000"/>
              </a:spcAft>
              <a:buFont typeface="Arial" panose="020B0604020202020204" pitchFamily="34" charset="0"/>
              <a:buNone/>
              <a:tabLst>
                <a:tab pos="1609725" algn=""/>
              </a:tabLst>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5pPr>
          </a:lstStyle>
          <a:p>
            <a:pPr lvl="0"/>
            <a:r>
              <a:rPr>
                <a:sym typeface="+mn-ea"/>
              </a:rPr>
              <a:t>单击此处编辑母版文本样式</a:t>
            </a:r>
            <a:endParaRPr>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ct val="0"/>
              </a:spcAft>
              <a:buNone/>
              <a:defRPr kumimoji="0" lang="zh-CN" altLang="en-US" sz="2400" b="1" i="0" u="none" strike="noStrike" kern="1200" cap="none" spc="200" normalizeH="0" baseline="0" noProof="1">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a:t>单击此处编辑标题</a:t>
            </a:r>
            <a:endParaRPr lang="zh-CN" altLang="en-US"/>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Wingdings" panose="05000000000000000000" pitchFamily="2" charset="2"/>
              <a:buChar char="l"/>
              <a:tabLst>
                <a:tab pos="1609725" algn=""/>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ct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Wingdings" panose="05000000000000000000" pitchFamily="2" charset="2"/>
              <a:buChar char="l"/>
              <a:tabLst>
                <a:tab pos="1609725" algn=""/>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ct val="0"/>
              </a:spcBef>
              <a:spcAft>
                <a:spcPct val="0"/>
              </a:spcAft>
              <a:buFont typeface="Arial" panose="020B0604020202020204" pitchFamily="34" charset="0"/>
              <a:buNone/>
              <a:defRPr kumimoji="0" lang="zh-CN" altLang="en-US" sz="2000" b="1" i="0" u="none" strike="noStrike" kern="1200" cap="none" spc="20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Wingdings" panose="05000000000000000000" pitchFamily="2" charset="2"/>
              <a:buChar char="l"/>
              <a:tabLst>
                <a:tab pos="1609725" algn=""/>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
              </a:tabLst>
              <a:defRPr kumimoji="0" lang="zh-CN" altLang="en-US" sz="1600" b="0" i="0" u="none" strike="noStrike" kern="1200" cap="none" spc="150" normalizeH="0" baseline="0" noProof="1">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单击此处编辑文本</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ct val="0"/>
              </a:spcAft>
              <a:buNone/>
              <a:defRPr kumimoji="0" lang="zh-CN" altLang="en-US" sz="28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a:t>单击此处编辑文本</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KSO_TEMPLATE" hidden="1"/>
          <p:cNvSpPr/>
          <p:nvPr>
            <p:custDataLst>
              <p:tags r:id="rId17"/>
            </p:custDataLst>
          </p:nvPr>
        </p:nvSpPr>
        <p:spPr>
          <a:xfrm flipH="1">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a:t>单击此处编辑母版标题样式</a:t>
            </a:r>
            <a:endParaRPr lang="zh-CN" altLang="en-US"/>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7"/>
            </p:custDataLst>
          </p:nvPr>
        </p:nvSpPr>
        <p:spPr>
          <a:xfrm flipH="1">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image" Target="../media/image1.png"/><Relationship Id="rId1" Type="http://schemas.openxmlformats.org/officeDocument/2006/relationships/tags" Target="../tags/tag12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4.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image" Target="../media/image6.png"/><Relationship Id="rId1" Type="http://schemas.openxmlformats.org/officeDocument/2006/relationships/tags" Target="../tags/tag146.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tags" Target="../tags/tag155.xml"/><Relationship Id="rId1" Type="http://schemas.openxmlformats.org/officeDocument/2006/relationships/tags" Target="../tags/tag15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tags" Target="../tags/tag159.xml"/><Relationship Id="rId1" Type="http://schemas.openxmlformats.org/officeDocument/2006/relationships/tags" Target="../tags/tag15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tags" Target="../tags/tag163.xml"/><Relationship Id="rId1" Type="http://schemas.openxmlformats.org/officeDocument/2006/relationships/tags" Target="../tags/tag16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tags" Target="../tags/tag167.xml"/><Relationship Id="rId1" Type="http://schemas.openxmlformats.org/officeDocument/2006/relationships/tags" Target="../tags/tag16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4.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image" Target="../media/image8.png"/><Relationship Id="rId1" Type="http://schemas.openxmlformats.org/officeDocument/2006/relationships/tags" Target="../tags/tag173.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file:///C:\Users\Administrator\AppData\Local\Temp\wps\INetCache\95c4f6bd5f3c86fc2d1b9103a75f7cec" TargetMode="External"/><Relationship Id="rId3" Type="http://schemas.openxmlformats.org/officeDocument/2006/relationships/image" Target="../media/image9.jpeg"/><Relationship Id="rId2" Type="http://schemas.openxmlformats.org/officeDocument/2006/relationships/tags" Target="../tags/tag177.xml"/><Relationship Id="rId1" Type="http://schemas.openxmlformats.org/officeDocument/2006/relationships/tags" Target="../tags/tag17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9.xml"/><Relationship Id="rId1" Type="http://schemas.openxmlformats.org/officeDocument/2006/relationships/tags" Target="../tags/tag178.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128.xml"/><Relationship Id="rId4" Type="http://schemas.openxmlformats.org/officeDocument/2006/relationships/image" Target="../media/image2.png"/><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image" Target="../media/image10.png"/><Relationship Id="rId2" Type="http://schemas.openxmlformats.org/officeDocument/2006/relationships/tags" Target="../tags/tag181.xml"/><Relationship Id="rId1" Type="http://schemas.openxmlformats.org/officeDocument/2006/relationships/tags" Target="../tags/tag180.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01.xml"/><Relationship Id="rId3" Type="http://schemas.openxmlformats.org/officeDocument/2006/relationships/image" Target="../media/image11.png"/><Relationship Id="rId2" Type="http://schemas.openxmlformats.org/officeDocument/2006/relationships/tags" Target="../tags/tag200.xml"/><Relationship Id="rId1" Type="http://schemas.openxmlformats.org/officeDocument/2006/relationships/tags" Target="../tags/tag19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03.xml"/><Relationship Id="rId1" Type="http://schemas.openxmlformats.org/officeDocument/2006/relationships/tags" Target="../tags/tag20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05.xml"/><Relationship Id="rId1" Type="http://schemas.openxmlformats.org/officeDocument/2006/relationships/tags" Target="../tags/tag204.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12.png"/><Relationship Id="rId2" Type="http://schemas.openxmlformats.org/officeDocument/2006/relationships/tags" Target="../tags/tag207.xml"/><Relationship Id="rId1" Type="http://schemas.openxmlformats.org/officeDocument/2006/relationships/tags" Target="../tags/tag20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4.xml"/><Relationship Id="rId3" Type="http://schemas.openxmlformats.org/officeDocument/2006/relationships/tags" Target="../tags/tag130.xml"/><Relationship Id="rId2" Type="http://schemas.openxmlformats.org/officeDocument/2006/relationships/image" Target="../media/image3.png"/><Relationship Id="rId1" Type="http://schemas.openxmlformats.org/officeDocument/2006/relationships/tags" Target="../tags/tag129.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tags" Target="../tags/tag135.xml"/><Relationship Id="rId1" Type="http://schemas.openxmlformats.org/officeDocument/2006/relationships/tags" Target="../tags/tag13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141.xml"/><Relationship Id="rId3" Type="http://schemas.openxmlformats.org/officeDocument/2006/relationships/image" Target="../media/image5.png"/><Relationship Id="rId2" Type="http://schemas.openxmlformats.org/officeDocument/2006/relationships/tags" Target="../tags/tag140.xml"/><Relationship Id="rId1" Type="http://schemas.openxmlformats.org/officeDocument/2006/relationships/tags" Target="../tags/tag13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43.xml"/><Relationship Id="rId1" Type="http://schemas.openxmlformats.org/officeDocument/2006/relationships/tags" Target="../tags/tag14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45.xml"/><Relationship Id="rId1" Type="http://schemas.openxmlformats.org/officeDocument/2006/relationships/tags" Target="../tags/tag1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0" y="-78740"/>
            <a:ext cx="12191365" cy="6936740"/>
          </a:xfrm>
          <a:prstGeom prst="rect">
            <a:avLst/>
          </a:prstGeom>
        </p:spPr>
      </p:pic>
      <p:sp>
        <p:nvSpPr>
          <p:cNvPr id="4" name="标题 1"/>
          <p:cNvSpPr>
            <a:spLocks noGrp="1"/>
          </p:cNvSpPr>
          <p:nvPr>
            <p:custDataLst>
              <p:tags r:id="rId3"/>
            </p:custDataLst>
          </p:nvPr>
        </p:nvSpPr>
        <p:spPr>
          <a:xfrm>
            <a:off x="2200910" y="4127500"/>
            <a:ext cx="7790815" cy="1419860"/>
          </a:xfrm>
          <a:prstGeom prst="rect">
            <a:avLst/>
          </a:prstGeom>
        </p:spPr>
        <p:txBody>
          <a:bodyPr vert="horz" lIns="90000" tIns="46800" rIns="90000" bIns="46800" rtlCol="0" anchor="b" anchorCtr="0">
            <a:normAutofit/>
            <a:scene3d>
              <a:camera prst="orthographicFront"/>
              <a:lightRig rig="soft" dir="t">
                <a:rot lat="0" lon="0" rev="15600000"/>
              </a:lightRig>
            </a:scene3d>
            <a:sp3d extrusionH="57150" prstMaterial="softEdge">
              <a:bevelT w="25400" h="38100"/>
            </a:sp3d>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pitchFamily="34" charset="-122"/>
                <a:cs typeface="+mj-cs"/>
              </a:defRPr>
            </a:lvl1pPr>
          </a:lstStyle>
          <a:p>
            <a:r>
              <a:rPr lang="en-US" sz="5400">
                <a:solidFill>
                  <a:schemeClr val="accent4"/>
                </a:solidFill>
                <a:effectLst/>
                <a:sym typeface="+mn-ea"/>
              </a:rPr>
              <a:t>2.5 </a:t>
            </a:r>
            <a:r>
              <a:rPr lang="zh-CN" altLang="en-US" sz="5400">
                <a:solidFill>
                  <a:schemeClr val="accent4"/>
                </a:solidFill>
                <a:effectLst/>
                <a:sym typeface="+mn-ea"/>
              </a:rPr>
              <a:t>人脑的</a:t>
            </a:r>
            <a:r>
              <a:rPr lang="zh-CN" altLang="en-US" sz="5400">
                <a:solidFill>
                  <a:schemeClr val="accent4"/>
                </a:solidFill>
                <a:effectLst>
                  <a:outerShdw blurRad="38100" dist="38100" dir="2700000" algn="tl">
                    <a:srgbClr val="000000">
                      <a:alpha val="43137"/>
                    </a:srgbClr>
                  </a:outerShdw>
                </a:effectLst>
                <a:sym typeface="+mn-ea"/>
              </a:rPr>
              <a:t>高级</a:t>
            </a:r>
            <a:r>
              <a:rPr lang="zh-CN" altLang="en-US" sz="5400">
                <a:solidFill>
                  <a:schemeClr val="accent4"/>
                </a:solidFill>
                <a:effectLst/>
                <a:sym typeface="+mn-ea"/>
              </a:rPr>
              <a:t>功能</a:t>
            </a:r>
            <a:endParaRPr lang="zh-CN" altLang="en-US" sz="5400">
              <a:solidFill>
                <a:schemeClr val="accent4"/>
              </a:solidFill>
              <a:effectLst/>
              <a:sym typeface="+mn-ea"/>
            </a:endParaRPr>
          </a:p>
        </p:txBody>
      </p:sp>
    </p:spTree>
    <p:custDataLst>
      <p:tags r:id="rId4"/>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4064635" y="1315720"/>
            <a:ext cx="7210425" cy="4917440"/>
          </a:xfrm>
          <a:prstGeom prst="rect">
            <a:avLst/>
          </a:prstGeom>
        </p:spPr>
      </p:pic>
      <p:sp>
        <p:nvSpPr>
          <p:cNvPr id="5" name="文本框 4"/>
          <p:cNvSpPr txBox="1"/>
          <p:nvPr>
            <p:custDataLst>
              <p:tags r:id="rId3"/>
            </p:custDataLst>
          </p:nvPr>
        </p:nvSpPr>
        <p:spPr>
          <a:xfrm>
            <a:off x="247015" y="1483995"/>
            <a:ext cx="3580765" cy="3969385"/>
          </a:xfrm>
          <a:prstGeom prst="rect">
            <a:avLst/>
          </a:prstGeom>
          <a:noFill/>
        </p:spPr>
        <p:txBody>
          <a:bodyPr wrap="square" rtlCol="0" anchor="t">
            <a:spAutoFit/>
          </a:bodyPr>
          <a:lstStyle/>
          <a:p>
            <a:pPr>
              <a:lnSpc>
                <a:spcPct val="150000"/>
              </a:lnSpc>
            </a:pPr>
            <a:r>
              <a:rPr lang="zh-CN" altLang="en-US" sz="2800">
                <a:latin typeface="黑体" panose="02010609060101010101" charset="-122"/>
                <a:ea typeface="黑体" panose="02010609060101010101" charset="-122"/>
                <a:cs typeface="黑体" panose="02010609060101010101" charset="-122"/>
              </a:rPr>
              <a:t>大多数人主导语言功能的区域在大脑的左半球，</a:t>
            </a:r>
            <a:r>
              <a:rPr lang="zh-CN" altLang="en-US" sz="2800">
                <a:solidFill>
                  <a:srgbClr val="FF0000"/>
                </a:solidFill>
                <a:latin typeface="黑体" panose="02010609060101010101" charset="-122"/>
                <a:ea typeface="黑体" panose="02010609060101010101" charset="-122"/>
                <a:cs typeface="黑体" panose="02010609060101010101" charset="-122"/>
              </a:rPr>
              <a:t>逻辑思维主要由左半球负责</a:t>
            </a:r>
            <a:r>
              <a:rPr lang="zh-CN" altLang="en-US" sz="2800">
                <a:latin typeface="黑体" panose="02010609060101010101" charset="-122"/>
                <a:ea typeface="黑体" panose="02010609060101010101" charset="-122"/>
                <a:cs typeface="黑体" panose="02010609060101010101" charset="-122"/>
              </a:rPr>
              <a:t>。</a:t>
            </a:r>
            <a:r>
              <a:rPr lang="zh-CN" altLang="en-US" sz="2800">
                <a:solidFill>
                  <a:srgbClr val="FF0000"/>
                </a:solidFill>
                <a:latin typeface="黑体" panose="02010609060101010101" charset="-122"/>
                <a:ea typeface="黑体" panose="02010609060101010101" charset="-122"/>
                <a:cs typeface="黑体" panose="02010609060101010101" charset="-122"/>
              </a:rPr>
              <a:t>大脑右半球主要负责形象思维</a:t>
            </a:r>
            <a:r>
              <a:rPr lang="zh-CN" altLang="en-US" sz="2800">
                <a:latin typeface="黑体" panose="02010609060101010101" charset="-122"/>
                <a:ea typeface="黑体" panose="02010609060101010101" charset="-122"/>
                <a:cs typeface="黑体" panose="02010609060101010101" charset="-122"/>
              </a:rPr>
              <a:t>。 </a:t>
            </a:r>
            <a:endParaRPr lang="zh-CN" altLang="en-US" sz="2800">
              <a:latin typeface="黑体" panose="02010609060101010101" charset="-122"/>
              <a:ea typeface="黑体" panose="02010609060101010101" charset="-122"/>
              <a:cs typeface="黑体" panose="02010609060101010101" charset="-122"/>
            </a:endParaRPr>
          </a:p>
        </p:txBody>
      </p:sp>
    </p:spTree>
    <p:custDataLst>
      <p:tags r:id="rId4"/>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60830" y="868045"/>
            <a:ext cx="9638030" cy="1641475"/>
          </a:xfrm>
          <a:prstGeom prst="rect">
            <a:avLst/>
          </a:prstGeom>
          <a:noFill/>
        </p:spPr>
        <p:txBody>
          <a:bodyPr wrap="square" rtlCol="0">
            <a:spAutoFit/>
          </a:bodyPr>
          <a:lstStyle/>
          <a:p>
            <a:pPr marL="0" algn="just">
              <a:lnSpc>
                <a:spcPct val="120000"/>
              </a:lnSpc>
              <a:spcBef>
                <a:spcPct val="0"/>
              </a:spcBef>
              <a:buClrTx/>
              <a:buSzTx/>
              <a:buFontTx/>
              <a:buNone/>
            </a:pPr>
            <a:r>
              <a:rPr lang="en-US" sz="2800" b="1">
                <a:latin typeface="黑体" panose="02010609060101010101" charset="-122"/>
                <a:ea typeface="黑体" panose="02010609060101010101" charset="-122"/>
                <a:cs typeface="黑体" panose="02010609060101010101" charset="-122"/>
                <a:sym typeface="+mn-ea"/>
              </a:rPr>
              <a:t>1</a:t>
            </a:r>
            <a:r>
              <a:rPr lang="zh-CN" sz="2800" b="1">
                <a:latin typeface="黑体" panose="02010609060101010101" charset="-122"/>
                <a:ea typeface="黑体" panose="02010609060101010101" charset="-122"/>
                <a:cs typeface="黑体" panose="02010609060101010101" charset="-122"/>
                <a:sym typeface="+mn-ea"/>
              </a:rPr>
              <a:t>、概念：学习与记忆是指神经系统不断地</a:t>
            </a:r>
            <a:r>
              <a:rPr lang="zh-CN" sz="2800" b="1">
                <a:solidFill>
                  <a:srgbClr val="FF0000"/>
                </a:solidFill>
                <a:latin typeface="黑体" panose="02010609060101010101" charset="-122"/>
                <a:ea typeface="黑体" panose="02010609060101010101" charset="-122"/>
                <a:cs typeface="黑体" panose="02010609060101010101" charset="-122"/>
                <a:sym typeface="+mn-ea"/>
              </a:rPr>
              <a:t>接受刺激</a:t>
            </a:r>
            <a:r>
              <a:rPr lang="zh-CN" sz="2800" b="1">
                <a:latin typeface="黑体" panose="02010609060101010101" charset="-122"/>
                <a:ea typeface="黑体" panose="02010609060101010101" charset="-122"/>
                <a:cs typeface="黑体" panose="02010609060101010101" charset="-122"/>
                <a:sym typeface="+mn-ea"/>
              </a:rPr>
              <a:t>，获得新的</a:t>
            </a:r>
            <a:r>
              <a:rPr lang="zh-CN" sz="2800" b="1">
                <a:solidFill>
                  <a:srgbClr val="FF0000"/>
                </a:solidFill>
                <a:latin typeface="黑体" panose="02010609060101010101" charset="-122"/>
                <a:ea typeface="黑体" panose="02010609060101010101" charset="-122"/>
                <a:cs typeface="黑体" panose="02010609060101010101" charset="-122"/>
                <a:sym typeface="+mn-ea"/>
              </a:rPr>
              <a:t>行为</a:t>
            </a:r>
            <a:r>
              <a:rPr lang="zh-CN" sz="2800" b="1">
                <a:latin typeface="黑体" panose="02010609060101010101" charset="-122"/>
                <a:ea typeface="黑体" panose="02010609060101010101" charset="-122"/>
                <a:cs typeface="黑体" panose="02010609060101010101" charset="-122"/>
                <a:sym typeface="+mn-ea"/>
              </a:rPr>
              <a:t>、</a:t>
            </a:r>
            <a:r>
              <a:rPr lang="zh-CN" sz="2800" b="1">
                <a:solidFill>
                  <a:srgbClr val="FF0000"/>
                </a:solidFill>
                <a:latin typeface="黑体" panose="02010609060101010101" charset="-122"/>
                <a:ea typeface="黑体" panose="02010609060101010101" charset="-122"/>
                <a:cs typeface="黑体" panose="02010609060101010101" charset="-122"/>
                <a:sym typeface="+mn-ea"/>
              </a:rPr>
              <a:t>习惯</a:t>
            </a:r>
            <a:r>
              <a:rPr lang="zh-CN" sz="2800" b="1">
                <a:latin typeface="黑体" panose="02010609060101010101" charset="-122"/>
                <a:ea typeface="黑体" panose="02010609060101010101" charset="-122"/>
                <a:cs typeface="黑体" panose="02010609060101010101" charset="-122"/>
                <a:sym typeface="+mn-ea"/>
              </a:rPr>
              <a:t>和</a:t>
            </a:r>
            <a:r>
              <a:rPr lang="zh-CN" sz="2800" b="1">
                <a:solidFill>
                  <a:srgbClr val="FF0000"/>
                </a:solidFill>
                <a:latin typeface="黑体" panose="02010609060101010101" charset="-122"/>
                <a:ea typeface="黑体" panose="02010609060101010101" charset="-122"/>
                <a:cs typeface="黑体" panose="02010609060101010101" charset="-122"/>
                <a:sym typeface="+mn-ea"/>
              </a:rPr>
              <a:t>积累经验</a:t>
            </a:r>
            <a:r>
              <a:rPr lang="zh-CN" sz="2800" b="1">
                <a:latin typeface="黑体" panose="02010609060101010101" charset="-122"/>
                <a:ea typeface="黑体" panose="02010609060101010101" charset="-122"/>
                <a:cs typeface="黑体" panose="02010609060101010101" charset="-122"/>
                <a:sym typeface="+mn-ea"/>
              </a:rPr>
              <a:t>的过程。</a:t>
            </a:r>
            <a:r>
              <a:rPr lang="zh-CN" sz="2800" b="1">
                <a:solidFill>
                  <a:srgbClr val="FF0000"/>
                </a:solidFill>
                <a:latin typeface="黑体" panose="02010609060101010101" charset="-122"/>
                <a:ea typeface="黑体" panose="02010609060101010101" charset="-122"/>
                <a:cs typeface="黑体" panose="02010609060101010101" charset="-122"/>
                <a:sym typeface="+mn-ea"/>
              </a:rPr>
              <a:t>条件反射的建立</a:t>
            </a:r>
            <a:r>
              <a:rPr lang="zh-CN" altLang="en-US" sz="2800" b="1">
                <a:latin typeface="黑体" panose="02010609060101010101" charset="-122"/>
                <a:ea typeface="黑体" panose="02010609060101010101" charset="-122"/>
                <a:cs typeface="黑体" panose="02010609060101010101" charset="-122"/>
                <a:sym typeface="+mn-ea"/>
              </a:rPr>
              <a:t>也就是动物学习的过程。</a:t>
            </a:r>
            <a:endParaRPr lang="zh-CN" altLang="en-US" sz="2800" b="1">
              <a:latin typeface="黑体" panose="02010609060101010101" charset="-122"/>
              <a:ea typeface="黑体" panose="02010609060101010101" charset="-122"/>
              <a:cs typeface="黑体" panose="02010609060101010101" charset="-122"/>
              <a:sym typeface="+mn-ea"/>
            </a:endParaRPr>
          </a:p>
        </p:txBody>
      </p:sp>
      <p:sp>
        <p:nvSpPr>
          <p:cNvPr id="10" name="文本框 9"/>
          <p:cNvSpPr txBox="1"/>
          <p:nvPr>
            <p:custDataLst>
              <p:tags r:id="rId2"/>
            </p:custDataLst>
          </p:nvPr>
        </p:nvSpPr>
        <p:spPr>
          <a:xfrm>
            <a:off x="1560830" y="2559685"/>
            <a:ext cx="9638030" cy="1124585"/>
          </a:xfrm>
          <a:prstGeom prst="rect">
            <a:avLst/>
          </a:prstGeom>
          <a:noFill/>
        </p:spPr>
        <p:txBody>
          <a:bodyPr wrap="square" rtlCol="0">
            <a:spAutoFit/>
          </a:bodyPr>
          <a:lstStyle/>
          <a:p>
            <a:pPr marL="0" algn="just">
              <a:lnSpc>
                <a:spcPct val="120000"/>
              </a:lnSpc>
              <a:spcBef>
                <a:spcPct val="0"/>
              </a:spcBef>
              <a:buClrTx/>
              <a:buSzTx/>
              <a:buFontTx/>
              <a:buNone/>
            </a:pPr>
            <a:r>
              <a:rPr lang="en-US" sz="2800" b="1">
                <a:latin typeface="黑体" panose="02010609060101010101" charset="-122"/>
                <a:ea typeface="黑体" panose="02010609060101010101" charset="-122"/>
                <a:cs typeface="黑体" panose="02010609060101010101" charset="-122"/>
                <a:sym typeface="+mn-ea"/>
              </a:rPr>
              <a:t>2</a:t>
            </a:r>
            <a:r>
              <a:rPr lang="zh-CN" altLang="en-US" sz="2800" b="1">
                <a:latin typeface="黑体" panose="02010609060101010101" charset="-122"/>
                <a:ea typeface="黑体" panose="02010609060101010101" charset="-122"/>
                <a:cs typeface="黑体" panose="02010609060101010101" charset="-122"/>
                <a:sym typeface="+mn-ea"/>
              </a:rPr>
              <a:t>、特点：学习和记忆不是由</a:t>
            </a:r>
            <a:r>
              <a:rPr lang="zh-CN" altLang="en-US" sz="2800" b="1">
                <a:solidFill>
                  <a:srgbClr val="FF0000"/>
                </a:solidFill>
                <a:latin typeface="黑体" panose="02010609060101010101" charset="-122"/>
                <a:ea typeface="黑体" panose="02010609060101010101" charset="-122"/>
                <a:cs typeface="黑体" panose="02010609060101010101" charset="-122"/>
                <a:sym typeface="+mn-ea"/>
              </a:rPr>
              <a:t>单一脑区</a:t>
            </a:r>
            <a:r>
              <a:rPr lang="zh-CN" altLang="en-US" sz="2800" b="1">
                <a:latin typeface="黑体" panose="02010609060101010101" charset="-122"/>
                <a:ea typeface="黑体" panose="02010609060101010101" charset="-122"/>
                <a:cs typeface="黑体" panose="02010609060101010101" charset="-122"/>
                <a:sym typeface="+mn-ea"/>
              </a:rPr>
              <a:t>控制的，而是由</a:t>
            </a:r>
            <a:r>
              <a:rPr lang="zh-CN" altLang="en-US" sz="2800" b="1">
                <a:solidFill>
                  <a:srgbClr val="FF0000"/>
                </a:solidFill>
                <a:latin typeface="黑体" panose="02010609060101010101" charset="-122"/>
                <a:ea typeface="黑体" panose="02010609060101010101" charset="-122"/>
                <a:cs typeface="黑体" panose="02010609060101010101" charset="-122"/>
                <a:sym typeface="+mn-ea"/>
              </a:rPr>
              <a:t>多个脑区</a:t>
            </a:r>
            <a:r>
              <a:rPr lang="zh-CN" altLang="en-US" sz="2800" b="1">
                <a:latin typeface="黑体" panose="02010609060101010101" charset="-122"/>
                <a:ea typeface="黑体" panose="02010609060101010101" charset="-122"/>
                <a:cs typeface="黑体" panose="02010609060101010101" charset="-122"/>
                <a:sym typeface="+mn-ea"/>
              </a:rPr>
              <a:t>和</a:t>
            </a:r>
            <a:r>
              <a:rPr lang="zh-CN" altLang="en-US" sz="2800" b="1">
                <a:solidFill>
                  <a:srgbClr val="FF0000"/>
                </a:solidFill>
                <a:latin typeface="黑体" panose="02010609060101010101" charset="-122"/>
                <a:ea typeface="黑体" panose="02010609060101010101" charset="-122"/>
                <a:cs typeface="黑体" panose="02010609060101010101" charset="-122"/>
                <a:sym typeface="+mn-ea"/>
              </a:rPr>
              <a:t>神经通路</a:t>
            </a:r>
            <a:r>
              <a:rPr lang="zh-CN" altLang="en-US" sz="2800" b="1">
                <a:latin typeface="黑体" panose="02010609060101010101" charset="-122"/>
                <a:ea typeface="黑体" panose="02010609060101010101" charset="-122"/>
                <a:cs typeface="黑体" panose="02010609060101010101" charset="-122"/>
                <a:sym typeface="+mn-ea"/>
              </a:rPr>
              <a:t>参与。</a:t>
            </a:r>
            <a:endParaRPr lang="zh-CN" altLang="en-US" sz="2800" b="1">
              <a:latin typeface="黑体" panose="02010609060101010101" charset="-122"/>
              <a:ea typeface="黑体" panose="02010609060101010101" charset="-122"/>
              <a:cs typeface="黑体" panose="02010609060101010101" charset="-122"/>
              <a:sym typeface="+mn-ea"/>
            </a:endParaRPr>
          </a:p>
        </p:txBody>
      </p:sp>
      <p:sp>
        <p:nvSpPr>
          <p:cNvPr id="19" name="文本框 18"/>
          <p:cNvSpPr txBox="1"/>
          <p:nvPr>
            <p:custDataLst>
              <p:tags r:id="rId3"/>
            </p:custDataLst>
          </p:nvPr>
        </p:nvSpPr>
        <p:spPr>
          <a:xfrm>
            <a:off x="3867150" y="292100"/>
            <a:ext cx="3813175"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charset="-122"/>
                <a:ea typeface="黑体" panose="02010609060101010101" charset="-122"/>
                <a:cs typeface="宋体" panose="02010600030101010101" pitchFamily="2" charset="-122"/>
                <a:sym typeface="+mn-ea"/>
              </a:rPr>
              <a:t>二、学习与记忆</a:t>
            </a:r>
            <a:endParaRPr lang="zh-CN" altLang="en-US" sz="2800" b="1" smtClean="0">
              <a:solidFill>
                <a:srgbClr val="FF0000"/>
              </a:solidFill>
              <a:latin typeface="黑体" panose="02010609060101010101" charset="-122"/>
              <a:ea typeface="黑体" panose="02010609060101010101" charset="-122"/>
              <a:cs typeface="宋体" panose="02010600030101010101" pitchFamily="2" charset="-122"/>
              <a:sym typeface="+mn-ea"/>
            </a:endParaRPr>
          </a:p>
        </p:txBody>
      </p:sp>
      <p:sp>
        <p:nvSpPr>
          <p:cNvPr id="21" name="文本框 20"/>
          <p:cNvSpPr txBox="1"/>
          <p:nvPr>
            <p:custDataLst>
              <p:tags r:id="rId4"/>
            </p:custDataLst>
          </p:nvPr>
        </p:nvSpPr>
        <p:spPr>
          <a:xfrm>
            <a:off x="1560830" y="3660775"/>
            <a:ext cx="9638030" cy="1124585"/>
          </a:xfrm>
          <a:prstGeom prst="rect">
            <a:avLst/>
          </a:prstGeom>
          <a:noFill/>
        </p:spPr>
        <p:txBody>
          <a:bodyPr wrap="square" rtlCol="0">
            <a:spAutoFit/>
          </a:bodyPr>
          <a:lstStyle/>
          <a:p>
            <a:pPr marL="0" algn="just">
              <a:lnSpc>
                <a:spcPct val="120000"/>
              </a:lnSpc>
              <a:spcBef>
                <a:spcPct val="0"/>
              </a:spcBef>
              <a:buClrTx/>
              <a:buSzTx/>
              <a:buFontTx/>
              <a:buNone/>
            </a:pPr>
            <a:r>
              <a:rPr lang="en-US" sz="2800" b="1">
                <a:latin typeface="黑体" panose="02010609060101010101" charset="-122"/>
                <a:ea typeface="黑体" panose="02010609060101010101" charset="-122"/>
                <a:cs typeface="黑体" panose="02010609060101010101" charset="-122"/>
                <a:sym typeface="+mn-ea"/>
              </a:rPr>
              <a:t>3</a:t>
            </a:r>
            <a:r>
              <a:rPr lang="zh-CN" altLang="en-US" sz="2800" b="1">
                <a:latin typeface="黑体" panose="02010609060101010101" charset="-122"/>
                <a:ea typeface="黑体" panose="02010609060101010101" charset="-122"/>
                <a:cs typeface="黑体" panose="02010609060101010101" charset="-122"/>
                <a:sym typeface="+mn-ea"/>
              </a:rPr>
              <a:t>、结构基础：学习和记忆涉及</a:t>
            </a:r>
            <a:r>
              <a:rPr lang="zh-CN" altLang="en-US" sz="2800" b="1">
                <a:solidFill>
                  <a:srgbClr val="FF0000"/>
                </a:solidFill>
                <a:latin typeface="黑体" panose="02010609060101010101" charset="-122"/>
                <a:ea typeface="黑体" panose="02010609060101010101" charset="-122"/>
                <a:cs typeface="黑体" panose="02010609060101010101" charset="-122"/>
                <a:sym typeface="+mn-ea"/>
              </a:rPr>
              <a:t>脑内神经递质的作用</a:t>
            </a:r>
            <a:r>
              <a:rPr lang="zh-CN" altLang="en-US" sz="2800" b="1">
                <a:latin typeface="黑体" panose="02010609060101010101" charset="-122"/>
                <a:ea typeface="黑体" panose="02010609060101010101" charset="-122"/>
                <a:cs typeface="黑体" panose="02010609060101010101" charset="-122"/>
                <a:sym typeface="+mn-ea"/>
              </a:rPr>
              <a:t>以及</a:t>
            </a:r>
            <a:r>
              <a:rPr lang="zh-CN" altLang="en-US" sz="2800" b="1">
                <a:solidFill>
                  <a:srgbClr val="FF0000"/>
                </a:solidFill>
                <a:latin typeface="黑体" panose="02010609060101010101" charset="-122"/>
                <a:ea typeface="黑体" panose="02010609060101010101" charset="-122"/>
                <a:cs typeface="黑体" panose="02010609060101010101" charset="-122"/>
                <a:sym typeface="+mn-ea"/>
              </a:rPr>
              <a:t>某些种类蛋白质的合成</a:t>
            </a:r>
            <a:r>
              <a:rPr lang="zh-CN" altLang="en-US" sz="2800" b="1">
                <a:latin typeface="黑体" panose="02010609060101010101" charset="-122"/>
                <a:ea typeface="黑体" panose="02010609060101010101" charset="-122"/>
                <a:cs typeface="黑体" panose="02010609060101010101" charset="-122"/>
                <a:sym typeface="+mn-ea"/>
              </a:rPr>
              <a:t>。</a:t>
            </a:r>
            <a:endParaRPr lang="zh-CN" altLang="en-US" sz="2800" b="1">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custDataLst>
              <p:tags r:id="rId5"/>
            </p:custDataLst>
          </p:nvPr>
        </p:nvSpPr>
        <p:spPr>
          <a:xfrm>
            <a:off x="1557655" y="4734560"/>
            <a:ext cx="6096635" cy="607695"/>
          </a:xfrm>
          <a:prstGeom prst="rect">
            <a:avLst/>
          </a:prstGeom>
          <a:noFill/>
        </p:spPr>
        <p:txBody>
          <a:bodyPr wrap="square" rtlCol="0">
            <a:spAutoFit/>
          </a:bodyPr>
          <a:lstStyle/>
          <a:p>
            <a:pPr marL="0" algn="l">
              <a:lnSpc>
                <a:spcPct val="120000"/>
              </a:lnSpc>
              <a:spcBef>
                <a:spcPct val="0"/>
              </a:spcBef>
              <a:buClrTx/>
              <a:buSzTx/>
              <a:buFontTx/>
              <a:buNone/>
            </a:pPr>
            <a:r>
              <a:rPr lang="en-US" sz="2800" b="1">
                <a:latin typeface="黑体" panose="02010609060101010101" charset="-122"/>
                <a:ea typeface="黑体" panose="02010609060101010101" charset="-122"/>
                <a:cs typeface="黑体" panose="02010609060101010101" charset="-122"/>
                <a:sym typeface="+mn-ea"/>
              </a:rPr>
              <a:t>4</a:t>
            </a:r>
            <a:r>
              <a:rPr lang="zh-CN" altLang="en-US" sz="2800" b="1">
                <a:latin typeface="黑体" panose="02010609060101010101" charset="-122"/>
                <a:ea typeface="黑体" panose="02010609060101010101" charset="-122"/>
                <a:cs typeface="黑体" panose="02010609060101010101" charset="-122"/>
                <a:sym typeface="+mn-ea"/>
              </a:rPr>
              <a:t>、人类记忆过程的四个阶段</a:t>
            </a: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1"/>
      <p:bldP spid="21" grpId="2"/>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85165" y="4129405"/>
            <a:ext cx="11071225" cy="2158365"/>
          </a:xfrm>
          <a:prstGeom prst="rect">
            <a:avLst/>
          </a:prstGeom>
          <a:noFill/>
        </p:spPr>
        <p:txBody>
          <a:bodyPr wrap="square" rtlCol="0">
            <a:spAutoFit/>
          </a:bodyPr>
          <a:lstStyle/>
          <a:p>
            <a:pPr algn="just">
              <a:lnSpc>
                <a:spcPct val="120000"/>
              </a:lnSpc>
              <a:spcBef>
                <a:spcPct val="0"/>
              </a:spcBef>
              <a:spcAft>
                <a:spcPct val="0"/>
              </a:spcAft>
            </a:pPr>
            <a:r>
              <a:rPr lang="zh-CN" altLang="en-US" sz="2800" b="1" smtClean="0">
                <a:solidFill>
                  <a:srgbClr val="0812E8"/>
                </a:solidFill>
                <a:latin typeface="方正姚体" panose="02010601030101010101" charset="-122"/>
                <a:ea typeface="方正姚体" panose="02010601030101010101" charset="-122"/>
                <a:cs typeface="方正姚体" panose="02010601030101010101" charset="-122"/>
                <a:sym typeface="+mn-ea"/>
              </a:rPr>
              <a:t>（</a:t>
            </a:r>
            <a:r>
              <a:rPr lang="en-US" altLang="zh-CN" sz="2800" b="1" smtClean="0">
                <a:solidFill>
                  <a:srgbClr val="0812E8"/>
                </a:solidFill>
                <a:latin typeface="方正姚体" panose="02010601030101010101" charset="-122"/>
                <a:ea typeface="方正姚体" panose="02010601030101010101" charset="-122"/>
                <a:cs typeface="方正姚体" panose="02010601030101010101" charset="-122"/>
                <a:sym typeface="+mn-ea"/>
              </a:rPr>
              <a:t>1</a:t>
            </a:r>
            <a:r>
              <a:rPr lang="zh-CN" altLang="en-US" sz="2800" b="1" smtClean="0">
                <a:solidFill>
                  <a:srgbClr val="0812E8"/>
                </a:solidFill>
                <a:latin typeface="方正姚体" panose="02010601030101010101" charset="-122"/>
                <a:ea typeface="方正姚体" panose="02010601030101010101" charset="-122"/>
                <a:cs typeface="方正姚体" panose="02010601030101010101" charset="-122"/>
                <a:sym typeface="+mn-ea"/>
              </a:rPr>
              <a:t>）感觉性记忆：感觉性记忆是</a:t>
            </a:r>
            <a:r>
              <a:rPr sz="2800" b="1" smtClean="0">
                <a:solidFill>
                  <a:srgbClr val="0812E8"/>
                </a:solidFill>
                <a:latin typeface="方正姚体" panose="02010601030101010101" charset="-122"/>
                <a:ea typeface="方正姚体" panose="02010601030101010101" charset="-122"/>
                <a:cs typeface="方正姚体" panose="02010601030101010101" charset="-122"/>
                <a:sym typeface="+mn-ea"/>
              </a:rPr>
              <a:t>转瞬即逝</a:t>
            </a:r>
            <a:r>
              <a:rPr lang="zh-CN" altLang="en-US" sz="2800" b="1" smtClean="0">
                <a:solidFill>
                  <a:srgbClr val="0812E8"/>
                </a:solidFill>
                <a:latin typeface="方正姚体" panose="02010601030101010101" charset="-122"/>
                <a:ea typeface="方正姚体" panose="02010601030101010101" charset="-122"/>
                <a:cs typeface="方正姚体" panose="02010601030101010101" charset="-122"/>
                <a:sym typeface="+mn-ea"/>
              </a:rPr>
              <a:t>的，有效作用时间往往</a:t>
            </a:r>
            <a:r>
              <a:rPr sz="2800" b="1" smtClean="0">
                <a:solidFill>
                  <a:srgbClr val="0812E8"/>
                </a:solidFill>
                <a:latin typeface="方正姚体" panose="02010601030101010101" charset="-122"/>
                <a:ea typeface="方正姚体" panose="02010601030101010101" charset="-122"/>
                <a:cs typeface="方正姚体" panose="02010601030101010101" charset="-122"/>
                <a:sym typeface="+mn-ea"/>
              </a:rPr>
              <a:t>不超过1秒</a:t>
            </a:r>
            <a:r>
              <a:rPr lang="zh-CN" altLang="en-US" sz="2800" b="1" smtClean="0">
                <a:solidFill>
                  <a:srgbClr val="0812E8"/>
                </a:solidFill>
                <a:latin typeface="方正姚体" panose="02010601030101010101" charset="-122"/>
                <a:ea typeface="方正姚体" panose="02010601030101010101" charset="-122"/>
                <a:cs typeface="方正姚体" panose="02010601030101010101" charset="-122"/>
                <a:sym typeface="+mn-ea"/>
              </a:rPr>
              <a:t>，所记的信息</a:t>
            </a:r>
            <a:r>
              <a:rPr sz="2800" b="1" smtClean="0">
                <a:solidFill>
                  <a:srgbClr val="0812E8"/>
                </a:solidFill>
                <a:latin typeface="方正姚体" panose="02010601030101010101" charset="-122"/>
                <a:ea typeface="方正姚体" panose="02010601030101010101" charset="-122"/>
                <a:cs typeface="方正姚体" panose="02010601030101010101" charset="-122"/>
                <a:sym typeface="+mn-ea"/>
              </a:rPr>
              <a:t>并不构成真正的记忆</a:t>
            </a:r>
            <a:r>
              <a:rPr lang="zh-CN" altLang="en-US" sz="2800" b="1" smtClean="0">
                <a:solidFill>
                  <a:srgbClr val="0812E8"/>
                </a:solidFill>
                <a:latin typeface="方正姚体" panose="02010601030101010101" charset="-122"/>
                <a:ea typeface="方正姚体" panose="02010601030101010101" charset="-122"/>
                <a:cs typeface="方正姚体" panose="02010601030101010101" charset="-122"/>
                <a:sym typeface="+mn-ea"/>
              </a:rPr>
              <a:t>。感觉性记忆的信息大部分</a:t>
            </a:r>
            <a:r>
              <a:rPr sz="2800" b="1" smtClean="0">
                <a:solidFill>
                  <a:srgbClr val="0812E8"/>
                </a:solidFill>
                <a:latin typeface="方正姚体" panose="02010601030101010101" charset="-122"/>
                <a:ea typeface="方正姚体" panose="02010601030101010101" charset="-122"/>
                <a:cs typeface="方正姚体" panose="02010601030101010101" charset="-122"/>
                <a:sym typeface="+mn-ea"/>
              </a:rPr>
              <a:t>迅速消退</a:t>
            </a:r>
            <a:r>
              <a:rPr lang="zh-CN" altLang="en-US" sz="2800" b="1" smtClean="0">
                <a:solidFill>
                  <a:srgbClr val="0812E8"/>
                </a:solidFill>
                <a:latin typeface="方正姚体" panose="02010601030101010101" charset="-122"/>
                <a:ea typeface="方正姚体" panose="02010601030101010101" charset="-122"/>
                <a:cs typeface="方正姚体" panose="02010601030101010101" charset="-122"/>
                <a:sym typeface="+mn-ea"/>
              </a:rPr>
              <a:t>，如果对于某一信息加以注意，如老师讲话的听觉刺激，或书本上文字的视觉刺激，则可以将这个瞬时记忆转入第一级记忆。</a:t>
            </a:r>
            <a:endParaRPr lang="zh-CN" altLang="en-US" sz="2800" b="1" smtClean="0">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050415" y="313690"/>
            <a:ext cx="8538845" cy="37045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85165" y="4129405"/>
            <a:ext cx="11071225" cy="2158365"/>
          </a:xfrm>
          <a:prstGeom prst="rect">
            <a:avLst/>
          </a:prstGeom>
          <a:noFill/>
        </p:spPr>
        <p:txBody>
          <a:bodyPr wrap="square" rtlCol="0">
            <a:spAutoFit/>
          </a:bodyPr>
          <a:lstStyle/>
          <a:p>
            <a:pPr algn="just">
              <a:lnSpc>
                <a:spcPct val="120000"/>
              </a:lnSpc>
              <a:spcBef>
                <a:spcPct val="0"/>
              </a:spcBef>
              <a:spcAft>
                <a:spcPct val="0"/>
              </a:spcAft>
            </a:pPr>
            <a:r>
              <a:rPr sz="2800" b="1" smtClean="0">
                <a:solidFill>
                  <a:srgbClr val="0812E8"/>
                </a:solidFill>
                <a:latin typeface="方正姚体" panose="02010601030101010101" charset="-122"/>
                <a:ea typeface="方正姚体" panose="02010601030101010101" charset="-122"/>
                <a:cs typeface="方正姚体" panose="02010601030101010101" charset="-122"/>
                <a:sym typeface="+mn-ea"/>
              </a:rPr>
              <a:t>（2）第一级记忆：第一级记忆保留的时间仍然很短，从数秒到数分钟，如临时记住某个验证码。第一级记忆中的小部分信息经过反复运用、强化，在第一级记忆中停留的时间延长，这样就很容易转入第二级记忆。</a:t>
            </a:r>
            <a:endParaRPr sz="2800" b="1" smtClean="0">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050415" y="313690"/>
            <a:ext cx="8538845" cy="37045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85165" y="4129405"/>
            <a:ext cx="11071225" cy="2158365"/>
          </a:xfrm>
          <a:prstGeom prst="rect">
            <a:avLst/>
          </a:prstGeom>
          <a:noFill/>
        </p:spPr>
        <p:txBody>
          <a:bodyPr wrap="square" rtlCol="0">
            <a:spAutoFit/>
          </a:bodyPr>
          <a:lstStyle/>
          <a:p>
            <a:pPr algn="just">
              <a:lnSpc>
                <a:spcPct val="120000"/>
              </a:lnSpc>
              <a:spcBef>
                <a:spcPct val="0"/>
              </a:spcBef>
              <a:spcAft>
                <a:spcPct val="0"/>
              </a:spcAft>
            </a:pPr>
            <a:r>
              <a:rPr sz="2800" b="1" smtClean="0">
                <a:solidFill>
                  <a:srgbClr val="0812E8"/>
                </a:solidFill>
                <a:latin typeface="方正姚体" panose="02010601030101010101" charset="-122"/>
                <a:ea typeface="方正姚体" panose="02010601030101010101" charset="-122"/>
                <a:cs typeface="方正姚体" panose="02010601030101010101" charset="-122"/>
                <a:sym typeface="+mn-ea"/>
              </a:rPr>
              <a:t>（3）第二级记忆：第二级记忆的持续时间从数分钟到数年不等，储存的信息可因之前或后来的信息干扰而遗忘。想要长久地记住信息，可以反复重复，并将新信息与已有的信息整合。有些信息，通过长年累月地运用则不易遗忘，就储存在第三级记忆中，成为永久记忆。</a:t>
            </a:r>
            <a:endParaRPr sz="2800" b="1" smtClean="0">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050415" y="313690"/>
            <a:ext cx="8538845" cy="37045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85165" y="4129405"/>
            <a:ext cx="10260330" cy="607695"/>
          </a:xfrm>
          <a:prstGeom prst="rect">
            <a:avLst/>
          </a:prstGeom>
          <a:noFill/>
        </p:spPr>
        <p:txBody>
          <a:bodyPr wrap="square" rtlCol="0">
            <a:spAutoFit/>
          </a:bodyPr>
          <a:lstStyle/>
          <a:p>
            <a:pPr algn="just">
              <a:lnSpc>
                <a:spcPct val="120000"/>
              </a:lnSpc>
              <a:spcBef>
                <a:spcPct val="0"/>
              </a:spcBef>
              <a:spcAft>
                <a:spcPct val="0"/>
              </a:spcAft>
            </a:pPr>
            <a:r>
              <a:rPr sz="2800" b="1" smtClean="0">
                <a:solidFill>
                  <a:srgbClr val="0812E8"/>
                </a:solidFill>
                <a:latin typeface="方正姚体" panose="02010601030101010101" charset="-122"/>
                <a:ea typeface="方正姚体" panose="02010601030101010101" charset="-122"/>
                <a:cs typeface="方正姚体" panose="02010601030101010101" charset="-122"/>
                <a:sym typeface="+mn-ea"/>
              </a:rPr>
              <a:t>（4）第三级记忆：即永久记忆，如对自己姓名的记忆。</a:t>
            </a:r>
            <a:endParaRPr sz="2800" b="1" smtClean="0">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050415" y="313690"/>
            <a:ext cx="8538845" cy="37045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613535" y="489585"/>
            <a:ext cx="4211955" cy="607695"/>
          </a:xfrm>
          <a:prstGeom prst="rect">
            <a:avLst/>
          </a:prstGeom>
          <a:noFill/>
        </p:spPr>
        <p:txBody>
          <a:bodyPr wrap="square" rtlCol="0">
            <a:spAutoFit/>
          </a:bodyPr>
          <a:lstStyle/>
          <a:p>
            <a:pPr marL="0" algn="l">
              <a:lnSpc>
                <a:spcPct val="120000"/>
              </a:lnSpc>
              <a:spcBef>
                <a:spcPct val="0"/>
              </a:spcBef>
              <a:spcAft>
                <a:spcPct val="0"/>
              </a:spcAft>
              <a:buClrTx/>
              <a:buSzTx/>
              <a:buFontTx/>
              <a:buNone/>
            </a:pPr>
            <a:r>
              <a:rPr lang="en-US" sz="2800" b="1">
                <a:latin typeface="黑体" panose="02010609060101010101" charset="-122"/>
                <a:ea typeface="黑体" panose="02010609060101010101" charset="-122"/>
                <a:cs typeface="黑体" panose="02010609060101010101" charset="-122"/>
                <a:sym typeface="+mn-ea"/>
              </a:rPr>
              <a:t>5</a:t>
            </a:r>
            <a:r>
              <a:rPr lang="zh-CN" altLang="en-US" sz="2800" b="1">
                <a:latin typeface="黑体" panose="02010609060101010101" charset="-122"/>
                <a:ea typeface="黑体" panose="02010609060101010101" charset="-122"/>
                <a:cs typeface="黑体" panose="02010609060101010101" charset="-122"/>
                <a:sym typeface="+mn-ea"/>
              </a:rPr>
              <a:t>、记忆形成机理</a:t>
            </a: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8" name="文本框 7"/>
          <p:cNvSpPr txBox="1"/>
          <p:nvPr>
            <p:custDataLst>
              <p:tags r:id="rId2"/>
            </p:custDataLst>
          </p:nvPr>
        </p:nvSpPr>
        <p:spPr>
          <a:xfrm>
            <a:off x="1445895" y="1156335"/>
            <a:ext cx="9716135" cy="2158365"/>
          </a:xfrm>
          <a:prstGeom prst="rect">
            <a:avLst/>
          </a:prstGeom>
          <a:noFill/>
        </p:spPr>
        <p:txBody>
          <a:bodyPr wrap="square" rtlCol="0">
            <a:spAutoFit/>
          </a:bodyPr>
          <a:lstStyle/>
          <a:p>
            <a:pPr algn="just">
              <a:lnSpc>
                <a:spcPct val="120000"/>
              </a:lnSpc>
              <a:spcBef>
                <a:spcPct val="0"/>
              </a:spcBef>
              <a:spcAft>
                <a:spcPct val="0"/>
              </a:spcAft>
            </a:pPr>
            <a:r>
              <a:rPr lang="zh-CN" altLang="en-US" sz="2800" b="1" smtClean="0">
                <a:latin typeface="黑体" panose="02010609060101010101" charset="-122"/>
                <a:ea typeface="黑体" panose="02010609060101010101" charset="-122"/>
                <a:cs typeface="黑体" panose="02010609060101010101" charset="-122"/>
                <a:sym typeface="+mn-ea"/>
              </a:rPr>
              <a:t>（</a:t>
            </a:r>
            <a:r>
              <a:rPr lang="en-US" altLang="zh-CN" sz="2800" b="1" smtClean="0">
                <a:latin typeface="黑体" panose="02010609060101010101" charset="-122"/>
                <a:ea typeface="黑体" panose="02010609060101010101" charset="-122"/>
                <a:cs typeface="黑体" panose="02010609060101010101" charset="-122"/>
                <a:sym typeface="+mn-ea"/>
              </a:rPr>
              <a:t>1</a:t>
            </a:r>
            <a:r>
              <a:rPr lang="zh-CN" altLang="en-US" sz="2800" b="1" smtClean="0">
                <a:latin typeface="黑体" panose="02010609060101010101" charset="-122"/>
                <a:ea typeface="黑体" panose="02010609060101010101" charset="-122"/>
                <a:cs typeface="黑体" panose="02010609060101010101" charset="-122"/>
                <a:sym typeface="+mn-ea"/>
              </a:rPr>
              <a:t>）短时记忆可能与</a:t>
            </a:r>
            <a:r>
              <a:rPr lang="en-US" altLang="zh-CN" sz="2800" b="1" smtClean="0">
                <a:solidFill>
                  <a:srgbClr val="FF0000"/>
                </a:solidFill>
                <a:latin typeface="黑体" panose="02010609060101010101" charset="-122"/>
                <a:ea typeface="黑体" panose="02010609060101010101" charset="-122"/>
                <a:cs typeface="黑体" panose="02010609060101010101" charset="-122"/>
                <a:sym typeface="+mn-ea"/>
              </a:rPr>
              <a:t>神经元之间即时的信息交流</a:t>
            </a:r>
            <a:r>
              <a:rPr lang="zh-CN" altLang="en-US" sz="2800" b="1" smtClean="0">
                <a:latin typeface="黑体" panose="02010609060101010101" charset="-122"/>
                <a:ea typeface="黑体" panose="02010609060101010101" charset="-122"/>
                <a:cs typeface="黑体" panose="02010609060101010101" charset="-122"/>
                <a:sym typeface="+mn-ea"/>
              </a:rPr>
              <a:t>有关，尤其是与</a:t>
            </a:r>
            <a:r>
              <a:rPr lang="en-US" altLang="zh-CN" sz="2800" b="1" smtClean="0">
                <a:solidFill>
                  <a:srgbClr val="FF0000"/>
                </a:solidFill>
                <a:latin typeface="黑体" panose="02010609060101010101" charset="-122"/>
                <a:ea typeface="黑体" panose="02010609060101010101" charset="-122"/>
                <a:cs typeface="黑体" panose="02010609060101010101" charset="-122"/>
                <a:sym typeface="+mn-ea"/>
              </a:rPr>
              <a:t>大脑皮层</a:t>
            </a:r>
            <a:r>
              <a:rPr lang="zh-CN" altLang="en-US" sz="2800" b="1" smtClean="0">
                <a:latin typeface="黑体" panose="02010609060101010101" charset="-122"/>
                <a:ea typeface="黑体" panose="02010609060101010101" charset="-122"/>
                <a:cs typeface="黑体" panose="02010609060101010101" charset="-122"/>
                <a:sym typeface="+mn-ea"/>
              </a:rPr>
              <a:t>下一个形状像</a:t>
            </a:r>
            <a:r>
              <a:rPr lang="zh-CN" altLang="en-US" sz="2800" b="1" smtClean="0">
                <a:solidFill>
                  <a:srgbClr val="FF0000"/>
                </a:solidFill>
                <a:latin typeface="黑体" panose="02010609060101010101" charset="-122"/>
                <a:ea typeface="黑体" panose="02010609060101010101" charset="-122"/>
                <a:cs typeface="黑体" panose="02010609060101010101" charset="-122"/>
                <a:sym typeface="+mn-ea"/>
              </a:rPr>
              <a:t>海马</a:t>
            </a:r>
            <a:r>
              <a:rPr lang="zh-CN" altLang="en-US" sz="2800" b="1" smtClean="0">
                <a:latin typeface="黑体" panose="02010609060101010101" charset="-122"/>
                <a:ea typeface="黑体" panose="02010609060101010101" charset="-122"/>
                <a:cs typeface="黑体" panose="02010609060101010101" charset="-122"/>
                <a:sym typeface="+mn-ea"/>
              </a:rPr>
              <a:t>的脑区有关。</a:t>
            </a:r>
            <a:endParaRPr lang="zh-CN" altLang="en-US" sz="2800" b="1" smtClean="0">
              <a:latin typeface="黑体" panose="02010609060101010101" charset="-122"/>
              <a:ea typeface="黑体" panose="02010609060101010101" charset="-122"/>
              <a:cs typeface="黑体" panose="02010609060101010101" charset="-122"/>
              <a:sym typeface="+mn-ea"/>
            </a:endParaRPr>
          </a:p>
          <a:p>
            <a:pPr algn="l">
              <a:lnSpc>
                <a:spcPct val="120000"/>
              </a:lnSpc>
              <a:spcBef>
                <a:spcPct val="0"/>
              </a:spcBef>
              <a:spcAft>
                <a:spcPct val="0"/>
              </a:spcAft>
            </a:pPr>
            <a:r>
              <a:rPr lang="zh-CN" altLang="en-US" sz="2800" b="1" smtClean="0">
                <a:latin typeface="黑体" panose="02010609060101010101" charset="-122"/>
                <a:ea typeface="黑体" panose="02010609060101010101" charset="-122"/>
                <a:cs typeface="黑体" panose="02010609060101010101" charset="-122"/>
                <a:sym typeface="+mn-ea"/>
              </a:rPr>
              <a:t>（</a:t>
            </a:r>
            <a:r>
              <a:rPr lang="en-US" altLang="zh-CN" sz="2800" b="1" smtClean="0">
                <a:latin typeface="黑体" panose="02010609060101010101" charset="-122"/>
                <a:ea typeface="黑体" panose="02010609060101010101" charset="-122"/>
                <a:cs typeface="黑体" panose="02010609060101010101" charset="-122"/>
                <a:sym typeface="+mn-ea"/>
              </a:rPr>
              <a:t>2</a:t>
            </a:r>
            <a:r>
              <a:rPr lang="zh-CN" altLang="en-US" sz="2800" b="1" smtClean="0">
                <a:latin typeface="黑体" panose="02010609060101010101" charset="-122"/>
                <a:ea typeface="黑体" panose="02010609060101010101" charset="-122"/>
                <a:cs typeface="黑体" panose="02010609060101010101" charset="-122"/>
                <a:sym typeface="+mn-ea"/>
              </a:rPr>
              <a:t>）长时记忆可能与</a:t>
            </a:r>
            <a:r>
              <a:rPr lang="zh-CN" altLang="en-US" sz="2800" b="1" smtClean="0">
                <a:solidFill>
                  <a:srgbClr val="FF0000"/>
                </a:solidFill>
                <a:latin typeface="黑体" panose="02010609060101010101" charset="-122"/>
                <a:ea typeface="黑体" panose="02010609060101010101" charset="-122"/>
                <a:cs typeface="黑体" panose="02010609060101010101" charset="-122"/>
                <a:sym typeface="+mn-ea"/>
              </a:rPr>
              <a:t>突触形态</a:t>
            </a:r>
            <a:r>
              <a:rPr lang="zh-CN" altLang="en-US" sz="2800" b="1" smtClean="0">
                <a:latin typeface="黑体" panose="02010609060101010101" charset="-122"/>
                <a:ea typeface="黑体" panose="02010609060101010101" charset="-122"/>
                <a:cs typeface="黑体" panose="02010609060101010101" charset="-122"/>
                <a:sym typeface="+mn-ea"/>
              </a:rPr>
              <a:t>及</a:t>
            </a:r>
            <a:r>
              <a:rPr lang="zh-CN" altLang="en-US" sz="2800" b="1" smtClean="0">
                <a:solidFill>
                  <a:srgbClr val="FF0000"/>
                </a:solidFill>
                <a:latin typeface="黑体" panose="02010609060101010101" charset="-122"/>
                <a:ea typeface="黑体" panose="02010609060101010101" charset="-122"/>
                <a:cs typeface="黑体" panose="02010609060101010101" charset="-122"/>
                <a:sym typeface="+mn-ea"/>
              </a:rPr>
              <a:t>功能的改变</a:t>
            </a:r>
            <a:r>
              <a:rPr lang="zh-CN" altLang="en-US" sz="2800" b="1" smtClean="0">
                <a:latin typeface="黑体" panose="02010609060101010101" charset="-122"/>
                <a:ea typeface="黑体" panose="02010609060101010101" charset="-122"/>
                <a:cs typeface="黑体" panose="02010609060101010101" charset="-122"/>
                <a:sym typeface="+mn-ea"/>
              </a:rPr>
              <a:t>以及</a:t>
            </a:r>
            <a:r>
              <a:rPr lang="zh-CN" altLang="en-US" sz="2800" b="1" smtClean="0">
                <a:solidFill>
                  <a:srgbClr val="FF0000"/>
                </a:solidFill>
                <a:latin typeface="黑体" panose="02010609060101010101" charset="-122"/>
                <a:ea typeface="黑体" panose="02010609060101010101" charset="-122"/>
                <a:cs typeface="黑体" panose="02010609060101010101" charset="-122"/>
                <a:sym typeface="+mn-ea"/>
              </a:rPr>
              <a:t>新突触的建立</a:t>
            </a:r>
            <a:r>
              <a:rPr lang="zh-CN" altLang="en-US" sz="2800" b="1" smtClean="0">
                <a:latin typeface="黑体" panose="02010609060101010101" charset="-122"/>
                <a:ea typeface="黑体" panose="02010609060101010101" charset="-122"/>
                <a:cs typeface="黑体" panose="02010609060101010101" charset="-122"/>
                <a:sym typeface="+mn-ea"/>
              </a:rPr>
              <a:t>有关。</a:t>
            </a:r>
            <a:endParaRPr lang="zh-CN" altLang="en-US" sz="2800" b="1" smtClean="0">
              <a:latin typeface="黑体" panose="02010609060101010101" charset="-122"/>
              <a:ea typeface="黑体" panose="02010609060101010101" charset="-122"/>
              <a:cs typeface="黑体" panose="02010609060101010101" charset="-122"/>
              <a:sym typeface="+mn-ea"/>
            </a:endParaRPr>
          </a:p>
        </p:txBody>
      </p:sp>
      <p:sp>
        <p:nvSpPr>
          <p:cNvPr id="11" name="文本框 10"/>
          <p:cNvSpPr txBox="1"/>
          <p:nvPr>
            <p:custDataLst>
              <p:tags r:id="rId3"/>
            </p:custDataLst>
          </p:nvPr>
        </p:nvSpPr>
        <p:spPr>
          <a:xfrm>
            <a:off x="1445260" y="3310890"/>
            <a:ext cx="9716135" cy="2158365"/>
          </a:xfrm>
          <a:prstGeom prst="rect">
            <a:avLst/>
          </a:prstGeom>
          <a:noFill/>
        </p:spPr>
        <p:txBody>
          <a:bodyPr wrap="square" rtlCol="0">
            <a:spAutoFit/>
          </a:bodyPr>
          <a:lstStyle/>
          <a:p>
            <a:pPr algn="just">
              <a:lnSpc>
                <a:spcPct val="120000"/>
              </a:lnSpc>
              <a:spcBef>
                <a:spcPct val="0"/>
              </a:spcBef>
              <a:spcAft>
                <a:spcPct val="0"/>
              </a:spcAft>
            </a:pPr>
            <a:r>
              <a:rPr lang="zh-CN" altLang="en-US" sz="2800" b="1" smtClean="0">
                <a:solidFill>
                  <a:srgbClr val="1313DF"/>
                </a:solidFill>
                <a:latin typeface="方正姚体" panose="02010601030101010101" charset="-122"/>
                <a:ea typeface="方正姚体" panose="02010601030101010101" charset="-122"/>
                <a:cs typeface="黑体" panose="02010609060101010101" charset="-122"/>
                <a:sym typeface="+mn-ea"/>
              </a:rPr>
              <a:t>注意：学习与记忆是两个有密切联系的神经活动过程，二者很难分开，任何学习过程都包含着记忆，学习是记忆的</a:t>
            </a:r>
            <a:r>
              <a:rPr lang="zh-CN" altLang="en-US" sz="2800" b="1" smtClean="0">
                <a:solidFill>
                  <a:srgbClr val="FF0000"/>
                </a:solidFill>
                <a:latin typeface="方正姚体" panose="02010601030101010101" charset="-122"/>
                <a:ea typeface="方正姚体" panose="02010601030101010101" charset="-122"/>
                <a:cs typeface="黑体" panose="02010609060101010101" charset="-122"/>
                <a:sym typeface="+mn-ea"/>
              </a:rPr>
              <a:t>基础</a:t>
            </a:r>
            <a:r>
              <a:rPr lang="zh-CN" altLang="en-US" sz="2800" b="1" smtClean="0">
                <a:solidFill>
                  <a:srgbClr val="1313DF"/>
                </a:solidFill>
                <a:latin typeface="方正姚体" panose="02010601030101010101" charset="-122"/>
                <a:ea typeface="方正姚体" panose="02010601030101010101" charset="-122"/>
                <a:cs typeface="黑体" panose="02010609060101010101" charset="-122"/>
                <a:sym typeface="+mn-ea"/>
              </a:rPr>
              <a:t>，记忆是学习的</a:t>
            </a:r>
            <a:r>
              <a:rPr lang="zh-CN" altLang="en-US" sz="2800" b="1" smtClean="0">
                <a:solidFill>
                  <a:srgbClr val="FF0000"/>
                </a:solidFill>
                <a:latin typeface="方正姚体" panose="02010601030101010101" charset="-122"/>
                <a:ea typeface="方正姚体" panose="02010601030101010101" charset="-122"/>
                <a:cs typeface="黑体" panose="02010609060101010101" charset="-122"/>
                <a:sym typeface="+mn-ea"/>
              </a:rPr>
              <a:t>效果</a:t>
            </a:r>
            <a:r>
              <a:rPr lang="zh-CN" altLang="en-US" sz="2800" b="1" smtClean="0">
                <a:solidFill>
                  <a:srgbClr val="1313DF"/>
                </a:solidFill>
                <a:latin typeface="方正姚体" panose="02010601030101010101" charset="-122"/>
                <a:ea typeface="方正姚体" panose="02010601030101010101" charset="-122"/>
                <a:cs typeface="黑体" panose="02010609060101010101" charset="-122"/>
                <a:sym typeface="+mn-ea"/>
              </a:rPr>
              <a:t>，没有学习和记忆，人的智力就不能得到发展。</a:t>
            </a:r>
            <a:endParaRPr lang="zh-CN" altLang="en-US" sz="2800" b="1" smtClean="0">
              <a:solidFill>
                <a:srgbClr val="1313DF"/>
              </a:solidFill>
              <a:latin typeface="方正姚体" panose="02010601030101010101" charset="-122"/>
              <a:ea typeface="方正姚体" panose="02010601030101010101" charset="-122"/>
              <a:cs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5821045" y="1611630"/>
            <a:ext cx="6088380" cy="3634740"/>
          </a:xfrm>
          <a:prstGeom prst="rect">
            <a:avLst/>
          </a:prstGeom>
          <a:effectLst>
            <a:softEdge rad="63500"/>
          </a:effectLst>
        </p:spPr>
      </p:pic>
      <p:sp>
        <p:nvSpPr>
          <p:cNvPr id="6" name="文本框 5"/>
          <p:cNvSpPr txBox="1"/>
          <p:nvPr>
            <p:custDataLst>
              <p:tags r:id="rId3"/>
            </p:custDataLst>
          </p:nvPr>
        </p:nvSpPr>
        <p:spPr>
          <a:xfrm>
            <a:off x="212725" y="1292225"/>
            <a:ext cx="5771515" cy="4615815"/>
          </a:xfrm>
          <a:prstGeom prst="rect">
            <a:avLst/>
          </a:prstGeom>
          <a:noFill/>
        </p:spPr>
        <p:txBody>
          <a:bodyPr wrap="square" rtlCol="0" anchor="t">
            <a:spAutoFit/>
          </a:bodyPr>
          <a:lstStyle/>
          <a:p>
            <a:pPr algn="l">
              <a:lnSpc>
                <a:spcPct val="150000"/>
              </a:lnSpc>
              <a:buClrTx/>
              <a:buSzTx/>
              <a:buNone/>
            </a:pPr>
            <a:r>
              <a:rPr lang="zh-CN" altLang="en-US" sz="2800">
                <a:latin typeface="黑体" panose="02010609060101010101" charset="-122"/>
                <a:ea typeface="黑体" panose="02010609060101010101" charset="-122"/>
                <a:cs typeface="黑体" panose="02010609060101010101" charset="-122"/>
              </a:rPr>
              <a:t>在学习过程中，老师经常强调要动用多种器官，这有什么道理？</a:t>
            </a:r>
            <a:endParaRPr lang="zh-CN" altLang="en-US" sz="2800">
              <a:latin typeface="黑体" panose="02010609060101010101" charset="-122"/>
              <a:ea typeface="黑体" panose="02010609060101010101" charset="-122"/>
              <a:cs typeface="黑体" panose="02010609060101010101" charset="-122"/>
            </a:endParaRPr>
          </a:p>
          <a:p>
            <a:pPr algn="l">
              <a:lnSpc>
                <a:spcPct val="150000"/>
              </a:lnSpc>
              <a:buClrTx/>
              <a:buSzTx/>
              <a:buNone/>
            </a:pPr>
            <a:r>
              <a:rPr lang="zh-CN" altLang="en-US" sz="2800">
                <a:solidFill>
                  <a:srgbClr val="FF0000"/>
                </a:solidFill>
                <a:latin typeface="黑体" panose="02010609060101010101" charset="-122"/>
                <a:ea typeface="黑体" panose="02010609060101010101" charset="-122"/>
                <a:cs typeface="黑体" panose="02010609060101010101" charset="-122"/>
              </a:rPr>
              <a:t>【答案】学习的过程中是一个信息获取与加工的过程，在获取信息的过程中需要多种器官的共同参与;学习与记忆不是由单一脑区控制的，而是有多个脑区和神经通路的参与。</a:t>
            </a:r>
            <a:endParaRPr lang="zh-CN" altLang="en-US" sz="2800">
              <a:solidFill>
                <a:srgbClr val="FF0000"/>
              </a:solidFill>
              <a:latin typeface="黑体" panose="02010609060101010101" charset="-122"/>
              <a:ea typeface="黑体" panose="02010609060101010101" charset="-122"/>
              <a:cs typeface="黑体" panose="02010609060101010101" charset="-122"/>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26135" y="474980"/>
            <a:ext cx="5474970" cy="5908040"/>
          </a:xfrm>
          <a:prstGeom prst="rect">
            <a:avLst/>
          </a:prstGeom>
          <a:noFill/>
        </p:spPr>
        <p:txBody>
          <a:bodyPr wrap="square" rtlCol="0" anchor="t">
            <a:spAutoFit/>
          </a:bodyPr>
          <a:lstStyle/>
          <a:p>
            <a:pPr>
              <a:lnSpc>
                <a:spcPct val="150000"/>
              </a:lnSpc>
            </a:pPr>
            <a:r>
              <a:rPr lang="zh-CN" altLang="en-US" sz="2800">
                <a:latin typeface="黑体" panose="02010609060101010101" charset="-122"/>
                <a:ea typeface="黑体" panose="02010609060101010101" charset="-122"/>
                <a:cs typeface="黑体" panose="02010609060101010101" charset="-122"/>
              </a:rPr>
              <a:t>遗忘曲线由德国心理学家艾宾浩斯(H.Ebbinghaus)研究发现，描述了人类大脑对新事物遗忘的规律。人体大脑对新事物遗忘的循序渐进的直观描述，人们可以从遗忘曲线中掌握遗忘规律并加以利用，从而提升自我记忆能力。该曲线对人类记忆认知研究产生了重大影响。</a:t>
            </a:r>
            <a:endParaRPr lang="zh-CN" altLang="en-US" sz="2800">
              <a:latin typeface="黑体" panose="02010609060101010101" charset="-122"/>
              <a:ea typeface="黑体" panose="02010609060101010101" charset="-122"/>
              <a:cs typeface="黑体" panose="02010609060101010101" charset="-122"/>
            </a:endParaRPr>
          </a:p>
        </p:txBody>
      </p:sp>
      <p:pic>
        <p:nvPicPr>
          <p:cNvPr id="111" name="图片 110"/>
          <p:cNvPicPr/>
          <p:nvPr>
            <p:custDataLst>
              <p:tags r:id="rId2"/>
            </p:custDataLst>
          </p:nvPr>
        </p:nvPicPr>
        <p:blipFill>
          <a:blip r:embed="rId3" r:link="rId4"/>
          <a:stretch>
            <a:fillRect/>
          </a:stretch>
        </p:blipFill>
        <p:spPr>
          <a:xfrm>
            <a:off x="6174105" y="981710"/>
            <a:ext cx="5267325" cy="4188460"/>
          </a:xfrm>
          <a:prstGeom prst="rect">
            <a:avLst/>
          </a:prstGeom>
          <a:noFill/>
          <a:ln w="9525">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80060" y="1185545"/>
            <a:ext cx="11503660" cy="4615815"/>
          </a:xfrm>
          <a:prstGeom prst="rect">
            <a:avLst/>
          </a:prstGeom>
          <a:noFill/>
        </p:spPr>
        <p:txBody>
          <a:bodyPr wrap="square" rtlCol="0" anchor="t">
            <a:spAutoFit/>
          </a:bodyPr>
          <a:lstStyle/>
          <a:p>
            <a:pPr>
              <a:lnSpc>
                <a:spcPct val="150000"/>
              </a:lnSpc>
            </a:pPr>
            <a:r>
              <a:rPr lang="zh-CN" altLang="en-US" sz="2800">
                <a:latin typeface="黑体" panose="02010609060101010101" charset="-122"/>
                <a:ea typeface="黑体" panose="02010609060101010101" charset="-122"/>
                <a:cs typeface="黑体" panose="02010609060101010101" charset="-122"/>
              </a:rPr>
              <a:t>在学习过程中，对一种材料达到一次完全正确地背诵后仍然继续学习，叫做过度学习。适当的过度学习可以使学习的材料保持得更好。研究结果表明，适当限度的过度学习比刚能背诵的效果好，但如果超过这个限度，其保持效果不再增加。如学习四遍后恰能背诵，则再学习两遍效果最好，但再学习效果则适得其反，对人的身心造成危害。</a:t>
            </a:r>
            <a:endParaRPr lang="zh-CN" altLang="en-US" sz="2800">
              <a:latin typeface="黑体" panose="02010609060101010101" charset="-122"/>
              <a:ea typeface="黑体" panose="02010609060101010101" charset="-122"/>
              <a:cs typeface="黑体" panose="02010609060101010101" charset="-122"/>
            </a:endParaRPr>
          </a:p>
          <a:p>
            <a:pPr>
              <a:lnSpc>
                <a:spcPct val="150000"/>
              </a:lnSpc>
            </a:pPr>
            <a:r>
              <a:rPr lang="zh-CN" altLang="en-US" sz="2800">
                <a:solidFill>
                  <a:srgbClr val="2507DD"/>
                </a:solidFill>
                <a:latin typeface="黑体" panose="02010609060101010101" charset="-122"/>
                <a:ea typeface="黑体" panose="02010609060101010101" charset="-122"/>
                <a:cs typeface="黑体" panose="02010609060101010101" charset="-122"/>
              </a:rPr>
              <a:t>一般记住后，在5分钟后重复一遍，20分钟后再重复一遍，1小时后，12小时后，1天后，2天后，5天后，8天后，14天后就会记得很牢。</a:t>
            </a:r>
            <a:endParaRPr lang="zh-CN" altLang="en-US" sz="2800">
              <a:solidFill>
                <a:srgbClr val="2507DD"/>
              </a:solidFill>
              <a:latin typeface="黑体" panose="02010609060101010101" charset="-122"/>
              <a:ea typeface="黑体" panose="02010609060101010101" charset="-122"/>
              <a:cs typeface="黑体" panose="02010609060101010101" charset="-122"/>
            </a:endParaRPr>
          </a:p>
        </p:txBody>
      </p:sp>
      <p:sp>
        <p:nvSpPr>
          <p:cNvPr id="4" name="文本框 3"/>
          <p:cNvSpPr txBox="1"/>
          <p:nvPr>
            <p:custDataLst>
              <p:tags r:id="rId2"/>
            </p:custDataLst>
          </p:nvPr>
        </p:nvSpPr>
        <p:spPr>
          <a:xfrm>
            <a:off x="4001135" y="372745"/>
            <a:ext cx="3808730" cy="521970"/>
          </a:xfrm>
          <a:prstGeom prst="rect">
            <a:avLst/>
          </a:prstGeom>
          <a:noFill/>
        </p:spPr>
        <p:txBody>
          <a:bodyPr wrap="square" rtlCol="0">
            <a:spAutoFit/>
          </a:bodyPr>
          <a:lstStyle/>
          <a:p>
            <a:r>
              <a:rPr lang="zh-CN" altLang="en-US" sz="2800">
                <a:latin typeface="黑体" panose="02010609060101010101" charset="-122"/>
                <a:ea typeface="黑体" panose="02010609060101010101" charset="-122"/>
                <a:cs typeface="黑体" panose="02010609060101010101" charset="-122"/>
              </a:rPr>
              <a:t>学习与记忆的方法</a:t>
            </a:r>
            <a:endParaRPr lang="zh-CN" altLang="en-US" sz="2800">
              <a:latin typeface="黑体" panose="02010609060101010101" charset="-122"/>
              <a:ea typeface="黑体" panose="02010609060101010101" charset="-122"/>
              <a:cs typeface="黑体" panose="02010609060101010101"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custDataLst>
              <p:tags r:id="rId1"/>
            </p:custDataLst>
          </p:nvPr>
        </p:nvSpPr>
        <p:spPr/>
        <p:txBody>
          <a:bodyPr/>
          <a:lstStyle/>
          <a:p>
            <a:r>
              <a:t>思考讨论 </a:t>
            </a:r>
            <a:r>
              <a:rPr lang="en-US" altLang="zh-CN"/>
              <a:t>P37</a:t>
            </a:r>
            <a:endParaRPr lang="en-US" altLang="zh-CN"/>
          </a:p>
        </p:txBody>
      </p:sp>
      <p:sp>
        <p:nvSpPr>
          <p:cNvPr id="3" name="文本框 2"/>
          <p:cNvSpPr txBox="1"/>
          <p:nvPr>
            <p:custDataLst>
              <p:tags r:id="rId2"/>
            </p:custDataLst>
          </p:nvPr>
        </p:nvSpPr>
        <p:spPr>
          <a:xfrm>
            <a:off x="796925" y="1124585"/>
            <a:ext cx="9835515" cy="4523105"/>
          </a:xfrm>
          <a:prstGeom prst="rect">
            <a:avLst/>
          </a:prstGeom>
          <a:noFill/>
        </p:spPr>
        <p:txBody>
          <a:bodyPr wrap="square" rtlCol="0" anchor="t">
            <a:spAutoFit/>
          </a:bodyPr>
          <a:lstStyle/>
          <a:p>
            <a:pPr algn="l">
              <a:lnSpc>
                <a:spcPct val="150000"/>
              </a:lnSpc>
              <a:buClrTx/>
              <a:buSzTx/>
              <a:buNone/>
            </a:pPr>
            <a:r>
              <a:rPr lang="zh-CN" altLang="en-US" sz="2400">
                <a:latin typeface="黑体" panose="02010609060101010101" charset="-122"/>
                <a:ea typeface="黑体" panose="02010609060101010101" charset="-122"/>
                <a:cs typeface="黑体" panose="02010609060101010101" charset="-122"/>
                <a:sym typeface="+mn-ea"/>
              </a:rPr>
              <a:t>1.上述资料可以说明人的大脑有哪些区别于脊髓</a:t>
            </a:r>
            <a:endParaRPr lang="zh-CN" altLang="en-US" sz="2400">
              <a:latin typeface="黑体" panose="02010609060101010101" charset="-122"/>
              <a:ea typeface="黑体" panose="02010609060101010101" charset="-122"/>
              <a:cs typeface="黑体" panose="02010609060101010101" charset="-122"/>
              <a:sym typeface="+mn-ea"/>
            </a:endParaRPr>
          </a:p>
          <a:p>
            <a:pPr algn="l">
              <a:lnSpc>
                <a:spcPct val="150000"/>
              </a:lnSpc>
              <a:buClrTx/>
              <a:buSzTx/>
              <a:buNone/>
            </a:pPr>
            <a:r>
              <a:rPr lang="zh-CN" altLang="en-US" sz="2400">
                <a:latin typeface="黑体" panose="02010609060101010101" charset="-122"/>
                <a:ea typeface="黑体" panose="02010609060101010101" charset="-122"/>
                <a:cs typeface="黑体" panose="02010609060101010101" charset="-122"/>
                <a:sym typeface="+mn-ea"/>
              </a:rPr>
              <a:t>的高级功能？</a:t>
            </a:r>
            <a:endParaRPr lang="zh-CN" altLang="en-US" sz="2400">
              <a:latin typeface="黑体" panose="02010609060101010101" charset="-122"/>
              <a:ea typeface="黑体" panose="02010609060101010101" charset="-122"/>
              <a:cs typeface="黑体" panose="02010609060101010101" charset="-122"/>
              <a:sym typeface="+mn-ea"/>
            </a:endParaRPr>
          </a:p>
          <a:p>
            <a:pPr algn="l">
              <a:lnSpc>
                <a:spcPct val="150000"/>
              </a:lnSpc>
              <a:buClrTx/>
              <a:buSzTx/>
              <a:buNone/>
            </a:pPr>
            <a:r>
              <a:rPr lang="zh-CN" altLang="en-US" sz="2400">
                <a:solidFill>
                  <a:srgbClr val="FF0000"/>
                </a:solidFill>
                <a:latin typeface="黑体" panose="02010609060101010101" charset="-122"/>
                <a:ea typeface="黑体" panose="02010609060101010101" charset="-122"/>
                <a:cs typeface="黑体" panose="02010609060101010101" charset="-122"/>
                <a:sym typeface="+mn-ea"/>
              </a:rPr>
              <a:t>【答案】人脑具有记忆、语言、思维、情绪等功能。</a:t>
            </a:r>
            <a:endParaRPr lang="zh-CN" altLang="en-US" sz="2400">
              <a:solidFill>
                <a:srgbClr val="FF0000"/>
              </a:solidFill>
              <a:latin typeface="黑体" panose="02010609060101010101" charset="-122"/>
              <a:ea typeface="黑体" panose="02010609060101010101" charset="-122"/>
              <a:cs typeface="黑体" panose="02010609060101010101" charset="-122"/>
              <a:sym typeface="+mn-ea"/>
            </a:endParaRPr>
          </a:p>
          <a:p>
            <a:pPr algn="l">
              <a:lnSpc>
                <a:spcPct val="150000"/>
              </a:lnSpc>
              <a:buClrTx/>
              <a:buSzTx/>
              <a:buNone/>
            </a:pPr>
            <a:endParaRPr lang="zh-CN" altLang="en-US" sz="2400">
              <a:solidFill>
                <a:srgbClr val="FF0000"/>
              </a:solidFill>
              <a:latin typeface="黑体" panose="02010609060101010101" charset="-122"/>
              <a:ea typeface="黑体" panose="02010609060101010101" charset="-122"/>
              <a:cs typeface="黑体" panose="02010609060101010101" charset="-122"/>
              <a:sym typeface="+mn-ea"/>
            </a:endParaRPr>
          </a:p>
          <a:p>
            <a:pPr algn="l">
              <a:lnSpc>
                <a:spcPct val="150000"/>
              </a:lnSpc>
              <a:buClrTx/>
              <a:buSzTx/>
              <a:buNone/>
            </a:pPr>
            <a:r>
              <a:rPr lang="zh-CN" altLang="en-US" sz="2400">
                <a:latin typeface="黑体" panose="02010609060101010101" charset="-122"/>
                <a:ea typeface="黑体" panose="02010609060101010101" charset="-122"/>
                <a:cs typeface="黑体" panose="02010609060101010101" charset="-122"/>
                <a:sym typeface="+mn-ea"/>
              </a:rPr>
              <a:t>2.人的大脑有哪些区别于动物大脑的高级功能？</a:t>
            </a:r>
            <a:endParaRPr lang="zh-CN" altLang="en-US" sz="2400">
              <a:latin typeface="黑体" panose="02010609060101010101" charset="-122"/>
              <a:ea typeface="黑体" panose="02010609060101010101" charset="-122"/>
              <a:cs typeface="黑体" panose="02010609060101010101" charset="-122"/>
              <a:sym typeface="+mn-ea"/>
            </a:endParaRPr>
          </a:p>
          <a:p>
            <a:pPr algn="l">
              <a:lnSpc>
                <a:spcPct val="150000"/>
              </a:lnSpc>
              <a:buClrTx/>
              <a:buSzTx/>
              <a:buNone/>
            </a:pPr>
            <a:r>
              <a:rPr lang="zh-CN" altLang="en-US" sz="2400">
                <a:solidFill>
                  <a:srgbClr val="FF0000"/>
                </a:solidFill>
                <a:latin typeface="黑体" panose="02010609060101010101" charset="-122"/>
                <a:ea typeface="黑体" panose="02010609060101010101" charset="-122"/>
                <a:cs typeface="黑体" panose="02010609060101010101" charset="-122"/>
                <a:sym typeface="+mn-ea"/>
              </a:rPr>
              <a:t>【答案】人脑大脑皮层具有言语区，具有语言功能。利用语言，人类能够进行抽象思维，具有意识。有些动物也能对语言刺激作出反应，那是人类训练的结果，是简单的模仿和强化记忆的结果</a:t>
            </a:r>
            <a:r>
              <a:rPr lang="zh-CN" altLang="en-US" sz="2400">
                <a:latin typeface="黑体" panose="02010609060101010101" charset="-122"/>
                <a:ea typeface="黑体" panose="02010609060101010101" charset="-122"/>
                <a:cs typeface="黑体" panose="02010609060101010101" charset="-122"/>
                <a:sym typeface="+mn-ea"/>
              </a:rPr>
              <a:t>。</a:t>
            </a:r>
            <a:endParaRPr lang="zh-CN" altLang="en-US" sz="2400">
              <a:latin typeface="黑体" panose="02010609060101010101" charset="-122"/>
              <a:ea typeface="黑体" panose="02010609060101010101" charset="-122"/>
              <a:cs typeface="黑体" panose="02010609060101010101" charset="-122"/>
              <a:sym typeface="+mn-ea"/>
            </a:endParaRPr>
          </a:p>
        </p:txBody>
      </p:sp>
      <p:pic>
        <p:nvPicPr>
          <p:cNvPr id="4" name="图片 3"/>
          <p:cNvPicPr>
            <a:picLocks noChangeAspect="1"/>
          </p:cNvPicPr>
          <p:nvPr>
            <p:custDataLst>
              <p:tags r:id="rId3"/>
            </p:custDataLst>
          </p:nvPr>
        </p:nvPicPr>
        <p:blipFill>
          <a:blip r:embed="rId4"/>
          <a:stretch>
            <a:fillRect/>
          </a:stretch>
        </p:blipFill>
        <p:spPr>
          <a:xfrm>
            <a:off x="7847330" y="877570"/>
            <a:ext cx="3959860" cy="2640330"/>
          </a:xfrm>
          <a:prstGeom prst="rect">
            <a:avLst/>
          </a:prstGeom>
        </p:spPr>
      </p:pic>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custDataLst>
              <p:tags r:id="rId1"/>
            </p:custDataLst>
          </p:nvPr>
        </p:nvSpPr>
        <p:spPr/>
        <p:txBody>
          <a:bodyPr/>
          <a:lstStyle/>
          <a:p>
            <a:r>
              <a:rPr lang="zh-CN" altLang="en-US" u="sng"/>
              <a:t>三</a:t>
            </a:r>
            <a:r>
              <a:rPr lang="en-US" altLang="zh-CN" u="sng"/>
              <a:t>.</a:t>
            </a:r>
            <a:r>
              <a:rPr u="sng"/>
              <a:t>情绪</a:t>
            </a:r>
            <a:endParaRPr u="sng"/>
          </a:p>
        </p:txBody>
      </p:sp>
      <p:pic>
        <p:nvPicPr>
          <p:cNvPr id="4" name="图片 3"/>
          <p:cNvPicPr>
            <a:picLocks noChangeAspect="1"/>
          </p:cNvPicPr>
          <p:nvPr>
            <p:custDataLst>
              <p:tags r:id="rId2"/>
            </p:custDataLst>
          </p:nvPr>
        </p:nvPicPr>
        <p:blipFill>
          <a:blip r:embed="rId3"/>
          <a:stretch>
            <a:fillRect/>
          </a:stretch>
        </p:blipFill>
        <p:spPr>
          <a:xfrm>
            <a:off x="5332095" y="0"/>
            <a:ext cx="6859905" cy="6859905"/>
          </a:xfrm>
          <a:prstGeom prst="rect">
            <a:avLst/>
          </a:prstGeom>
        </p:spPr>
      </p:pic>
      <p:sp>
        <p:nvSpPr>
          <p:cNvPr id="3" name="文本框 2"/>
          <p:cNvSpPr txBox="1"/>
          <p:nvPr>
            <p:custDataLst>
              <p:tags r:id="rId4"/>
            </p:custDataLst>
          </p:nvPr>
        </p:nvSpPr>
        <p:spPr>
          <a:xfrm>
            <a:off x="887730" y="1983105"/>
            <a:ext cx="5055870" cy="1568450"/>
          </a:xfrm>
          <a:prstGeom prst="rect">
            <a:avLst/>
          </a:prstGeom>
          <a:noFill/>
        </p:spPr>
        <p:txBody>
          <a:bodyPr wrap="square" rtlCol="0" anchor="t">
            <a:spAutoFit/>
          </a:bodyPr>
          <a:lstStyle/>
          <a:p>
            <a:pPr algn="l">
              <a:lnSpc>
                <a:spcPct val="150000"/>
              </a:lnSpc>
              <a:buClrTx/>
              <a:buSzTx/>
              <a:buNone/>
            </a:pPr>
            <a:r>
              <a:rPr lang="zh-CN" altLang="en-US" sz="3200">
                <a:solidFill>
                  <a:schemeClr val="tx1"/>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rPr>
              <a:t>什么是情绪？</a:t>
            </a:r>
            <a:endParaRPr lang="zh-CN" altLang="en-US" sz="3200">
              <a:solidFill>
                <a:schemeClr val="tx1"/>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endParaRPr>
          </a:p>
          <a:p>
            <a:pPr algn="l">
              <a:lnSpc>
                <a:spcPct val="150000"/>
              </a:lnSpc>
              <a:buClrTx/>
              <a:buSzTx/>
              <a:buNone/>
            </a:pPr>
            <a:r>
              <a:rPr lang="zh-CN" altLang="en-US" sz="3200">
                <a:solidFill>
                  <a:schemeClr val="tx1"/>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rPr>
              <a:t>你有什么情绪？</a:t>
            </a:r>
            <a:endParaRPr lang="zh-CN" altLang="en-US" sz="3200">
              <a:solidFill>
                <a:schemeClr val="tx1"/>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endParaRPr>
          </a:p>
        </p:txBody>
      </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4758690" y="286385"/>
            <a:ext cx="2675255" cy="521970"/>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2800" b="1" smtClean="0">
                <a:solidFill>
                  <a:srgbClr val="FF0000"/>
                </a:solidFill>
                <a:latin typeface="黑体" panose="02010609060101010101" charset="-122"/>
                <a:ea typeface="黑体" panose="02010609060101010101" charset="-122"/>
                <a:cs typeface="宋体" panose="02010600030101010101" pitchFamily="2" charset="-122"/>
                <a:sym typeface="+mn-ea"/>
              </a:rPr>
              <a:t>三、情绪</a:t>
            </a:r>
            <a:endParaRPr lang="zh-CN" altLang="en-US" sz="2800" b="1" smtClean="0">
              <a:solidFill>
                <a:srgbClr val="FF0000"/>
              </a:solidFill>
              <a:latin typeface="黑体" panose="02010609060101010101" charset="-122"/>
              <a:ea typeface="黑体" panose="02010609060101010101" charset="-122"/>
              <a:cs typeface="宋体" panose="02010600030101010101" pitchFamily="2" charset="-122"/>
              <a:sym typeface="+mn-ea"/>
            </a:endParaRPr>
          </a:p>
        </p:txBody>
      </p:sp>
      <p:sp>
        <p:nvSpPr>
          <p:cNvPr id="3" name="文本框 2"/>
          <p:cNvSpPr txBox="1"/>
          <p:nvPr>
            <p:custDataLst>
              <p:tags r:id="rId2"/>
            </p:custDataLst>
          </p:nvPr>
        </p:nvSpPr>
        <p:spPr>
          <a:xfrm>
            <a:off x="1554480" y="814705"/>
            <a:ext cx="9755505" cy="1124585"/>
          </a:xfrm>
          <a:prstGeom prst="rect">
            <a:avLst/>
          </a:prstGeom>
          <a:noFill/>
        </p:spPr>
        <p:txBody>
          <a:bodyPr wrap="square" rtlCol="0">
            <a:spAutoFit/>
          </a:bodyPr>
          <a:lstStyle/>
          <a:p>
            <a:pPr marL="0" algn="l">
              <a:lnSpc>
                <a:spcPct val="120000"/>
              </a:lnSpc>
              <a:spcBef>
                <a:spcPct val="0"/>
              </a:spcBef>
              <a:buClrTx/>
              <a:buSzTx/>
              <a:buFontTx/>
              <a:buNone/>
            </a:pPr>
            <a:r>
              <a:rPr lang="en-US" sz="2800" b="1">
                <a:solidFill>
                  <a:schemeClr val="tx1"/>
                </a:solidFill>
                <a:latin typeface="黑体" panose="02010609060101010101" charset="-122"/>
                <a:ea typeface="黑体" panose="02010609060101010101" charset="-122"/>
                <a:cs typeface="黑体" panose="02010609060101010101" charset="-122"/>
                <a:sym typeface="+mn-ea"/>
              </a:rPr>
              <a:t>1</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、概念：</a:t>
            </a:r>
            <a:r>
              <a:rPr sz="2800" b="1">
                <a:solidFill>
                  <a:schemeClr val="tx1"/>
                </a:solidFill>
                <a:latin typeface="黑体" panose="02010609060101010101" charset="-122"/>
                <a:ea typeface="黑体" panose="02010609060101010101" charset="-122"/>
                <a:cs typeface="黑体" panose="02010609060101010101" charset="-122"/>
                <a:sym typeface="+mn-ea"/>
              </a:rPr>
              <a:t>情绪是人对</a:t>
            </a:r>
            <a:r>
              <a:rPr lang="zh-CN" sz="2800" b="1">
                <a:solidFill>
                  <a:schemeClr val="tx1"/>
                </a:solidFill>
                <a:latin typeface="黑体" panose="02010609060101010101" charset="-122"/>
                <a:ea typeface="黑体" panose="02010609060101010101" charset="-122"/>
                <a:cs typeface="黑体" panose="02010609060101010101" charset="-122"/>
                <a:sym typeface="+mn-ea"/>
              </a:rPr>
              <a:t>环境</a:t>
            </a:r>
            <a:r>
              <a:rPr sz="2800" b="1">
                <a:solidFill>
                  <a:schemeClr val="tx1"/>
                </a:solidFill>
                <a:latin typeface="黑体" panose="02010609060101010101" charset="-122"/>
                <a:ea typeface="黑体" panose="02010609060101010101" charset="-122"/>
                <a:cs typeface="黑体" panose="02010609060101010101" charset="-122"/>
                <a:sym typeface="+mn-ea"/>
              </a:rPr>
              <a:t>所</a:t>
            </a:r>
            <a:r>
              <a:rPr lang="zh-CN" sz="2800" b="1">
                <a:solidFill>
                  <a:schemeClr val="tx1"/>
                </a:solidFill>
                <a:latin typeface="黑体" panose="02010609060101010101" charset="-122"/>
                <a:ea typeface="黑体" panose="02010609060101010101" charset="-122"/>
                <a:cs typeface="黑体" panose="02010609060101010101" charset="-122"/>
                <a:sym typeface="+mn-ea"/>
              </a:rPr>
              <a:t>作出的反应。也是大脑的高级功能之一。</a:t>
            </a:r>
            <a:endParaRPr lang="zh-CN" sz="2800" b="1">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4" name="文本框 3"/>
          <p:cNvSpPr txBox="1"/>
          <p:nvPr>
            <p:custDataLst>
              <p:tags r:id="rId3"/>
            </p:custDataLst>
          </p:nvPr>
        </p:nvSpPr>
        <p:spPr>
          <a:xfrm>
            <a:off x="1554480" y="2359025"/>
            <a:ext cx="2439035" cy="607695"/>
          </a:xfrm>
          <a:prstGeom prst="rect">
            <a:avLst/>
          </a:prstGeom>
          <a:noFill/>
        </p:spPr>
        <p:txBody>
          <a:bodyPr wrap="square" rtlCol="0">
            <a:spAutoFit/>
          </a:bodyPr>
          <a:lstStyle/>
          <a:p>
            <a:pPr marL="0" algn="l">
              <a:lnSpc>
                <a:spcPct val="120000"/>
              </a:lnSpc>
              <a:spcBef>
                <a:spcPct val="0"/>
              </a:spcBef>
              <a:buClrTx/>
              <a:buSzTx/>
              <a:buFontTx/>
              <a:buNone/>
            </a:pPr>
            <a:r>
              <a:rPr lang="en-US" sz="2800" b="1">
                <a:solidFill>
                  <a:schemeClr val="tx1"/>
                </a:solidFill>
                <a:latin typeface="黑体" panose="02010609060101010101" charset="-122"/>
                <a:ea typeface="黑体" panose="02010609060101010101" charset="-122"/>
                <a:cs typeface="黑体" panose="02010609060101010101" charset="-122"/>
                <a:sym typeface="+mn-ea"/>
              </a:rPr>
              <a:t>2</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、表现：</a:t>
            </a: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p:txBody>
      </p:sp>
      <p:grpSp>
        <p:nvGrpSpPr>
          <p:cNvPr id="8" name="组合 7"/>
          <p:cNvGrpSpPr/>
          <p:nvPr>
            <p:custDataLst>
              <p:tags r:id="rId4"/>
            </p:custDataLst>
          </p:nvPr>
        </p:nvGrpSpPr>
        <p:grpSpPr>
          <a:xfrm>
            <a:off x="3227070" y="1939290"/>
            <a:ext cx="7240905" cy="1372235"/>
            <a:chOff x="5082" y="3054"/>
            <a:chExt cx="11403" cy="2161"/>
          </a:xfrm>
        </p:grpSpPr>
        <p:sp>
          <p:nvSpPr>
            <p:cNvPr id="60423" name="AutoShape 4"/>
            <p:cNvSpPr/>
            <p:nvPr>
              <p:custDataLst>
                <p:tags r:id="rId5"/>
              </p:custDataLst>
            </p:nvPr>
          </p:nvSpPr>
          <p:spPr>
            <a:xfrm>
              <a:off x="5082" y="3173"/>
              <a:ext cx="395" cy="2043"/>
            </a:xfrm>
            <a:prstGeom prst="leftBrace">
              <a:avLst>
                <a:gd name="adj1" fmla="val 49392"/>
                <a:gd name="adj2" fmla="val 50000"/>
              </a:avLst>
            </a:prstGeom>
            <a:noFill/>
            <a:ln w="44450" cap="flat" cmpd="sng">
              <a:solidFill>
                <a:srgbClr val="00B0F0"/>
              </a:solidFill>
              <a:prstDash val="solid"/>
              <a:round/>
              <a:headEnd type="none" w="med" len="med"/>
              <a:tailEnd type="none" w="med" len="med"/>
            </a:ln>
          </p:spPr>
          <p:txBody>
            <a:bodyPr wrap="none" anchor="ctr"/>
            <a:lstStyle/>
            <a:p>
              <a:pPr eaLnBrk="0" hangingPunct="0"/>
              <a:endParaRPr lang="zh-CN" altLang="en-US" sz="2800" b="1">
                <a:solidFill>
                  <a:schemeClr val="tx1"/>
                </a:solidFill>
                <a:latin typeface="黑体" panose="02010609060101010101" charset="-122"/>
                <a:ea typeface="黑体" panose="02010609060101010101" charset="-122"/>
              </a:endParaRPr>
            </a:p>
          </p:txBody>
        </p:sp>
        <p:sp>
          <p:nvSpPr>
            <p:cNvPr id="5" name="文本框 4"/>
            <p:cNvSpPr txBox="1"/>
            <p:nvPr>
              <p:custDataLst>
                <p:tags r:id="rId6"/>
              </p:custDataLst>
            </p:nvPr>
          </p:nvSpPr>
          <p:spPr>
            <a:xfrm>
              <a:off x="5445" y="3054"/>
              <a:ext cx="11011" cy="957"/>
            </a:xfrm>
            <a:prstGeom prst="rect">
              <a:avLst/>
            </a:prstGeom>
            <a:noFill/>
          </p:spPr>
          <p:txBody>
            <a:bodyPr wrap="square" rtlCol="0">
              <a:spAutoFit/>
            </a:bodyPr>
            <a:lstStyle/>
            <a:p>
              <a:pPr marL="0" algn="just">
                <a:lnSpc>
                  <a:spcPct val="120000"/>
                </a:lnSpc>
                <a:spcBef>
                  <a:spcPct val="0"/>
                </a:spcBef>
                <a:buClrTx/>
                <a:buSzTx/>
                <a:buFontTx/>
                <a:buNone/>
              </a:pPr>
              <a:r>
                <a:rPr lang="zh-CN" altLang="en-US" sz="2800" b="1" smtClean="0">
                  <a:solidFill>
                    <a:schemeClr val="tx1"/>
                  </a:solidFill>
                  <a:latin typeface="黑体" panose="02010609060101010101" charset="-122"/>
                  <a:ea typeface="黑体" panose="02010609060101010101" charset="-122"/>
                  <a:cs typeface="宋体" panose="02010600030101010101" pitchFamily="2" charset="-122"/>
                  <a:sym typeface="+mn-ea"/>
                </a:rPr>
                <a:t>开心、兴奋、对生活充满信心</a:t>
              </a:r>
              <a:endParaRPr lang="zh-CN" altLang="en-US" sz="2800" b="1" smtClean="0">
                <a:solidFill>
                  <a:schemeClr val="tx1"/>
                </a:solidFill>
                <a:latin typeface="黑体" panose="02010609060101010101" charset="-122"/>
                <a:ea typeface="黑体" panose="02010609060101010101" charset="-122"/>
                <a:cs typeface="宋体" panose="02010600030101010101" pitchFamily="2" charset="-122"/>
                <a:sym typeface="+mn-ea"/>
              </a:endParaRPr>
            </a:p>
          </p:txBody>
        </p:sp>
        <p:sp>
          <p:nvSpPr>
            <p:cNvPr id="7" name="文本框 6"/>
            <p:cNvSpPr txBox="1"/>
            <p:nvPr>
              <p:custDataLst>
                <p:tags r:id="rId7"/>
              </p:custDataLst>
            </p:nvPr>
          </p:nvSpPr>
          <p:spPr>
            <a:xfrm>
              <a:off x="5367" y="4258"/>
              <a:ext cx="11119" cy="957"/>
            </a:xfrm>
            <a:prstGeom prst="rect">
              <a:avLst/>
            </a:prstGeom>
            <a:noFill/>
          </p:spPr>
          <p:txBody>
            <a:bodyPr wrap="square" rtlCol="0">
              <a:spAutoFit/>
            </a:bodyPr>
            <a:lstStyle/>
            <a:p>
              <a:pPr marL="0" algn="l">
                <a:lnSpc>
                  <a:spcPct val="120000"/>
                </a:lnSpc>
                <a:spcBef>
                  <a:spcPct val="0"/>
                </a:spcBef>
                <a:buClrTx/>
                <a:buSzTx/>
                <a:buFontTx/>
                <a:buNone/>
              </a:pPr>
              <a:r>
                <a:rPr lang="zh-CN" altLang="en-US" sz="2800" b="1" smtClean="0">
                  <a:solidFill>
                    <a:schemeClr val="tx1"/>
                  </a:solidFill>
                  <a:latin typeface="黑体" panose="02010609060101010101" charset="-122"/>
                  <a:ea typeface="黑体" panose="02010609060101010101" charset="-122"/>
                  <a:cs typeface="宋体" panose="02010600030101010101" pitchFamily="2" charset="-122"/>
                  <a:sym typeface="+mn-ea"/>
                </a:rPr>
                <a:t>失落、沮丧、对事物失去兴趣</a:t>
              </a:r>
              <a:endParaRPr lang="zh-CN" altLang="en-US" sz="2800" b="1" smtClean="0">
                <a:solidFill>
                  <a:schemeClr val="tx1"/>
                </a:solidFill>
                <a:latin typeface="黑体" panose="02010609060101010101" charset="-122"/>
                <a:ea typeface="黑体" panose="02010609060101010101" charset="-122"/>
                <a:cs typeface="宋体" panose="02010600030101010101" pitchFamily="2" charset="-122"/>
                <a:sym typeface="+mn-ea"/>
              </a:endParaRPr>
            </a:p>
          </p:txBody>
        </p:sp>
      </p:grpSp>
      <p:sp>
        <p:nvSpPr>
          <p:cNvPr id="2" name="文本框 1"/>
          <p:cNvSpPr txBox="1"/>
          <p:nvPr>
            <p:custDataLst>
              <p:tags r:id="rId8"/>
            </p:custDataLst>
          </p:nvPr>
        </p:nvSpPr>
        <p:spPr>
          <a:xfrm>
            <a:off x="1507490" y="3385820"/>
            <a:ext cx="9958705" cy="3190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l">
              <a:lnSpc>
                <a:spcPct val="120000"/>
              </a:lnSpc>
              <a:spcBef>
                <a:spcPct val="0"/>
              </a:spcBef>
              <a:spcAft>
                <a:spcPct val="0"/>
              </a:spcAft>
              <a:buClrTx/>
              <a:buSzTx/>
              <a:buFontTx/>
            </a:pPr>
            <a:r>
              <a:rPr lang="zh-CN" altLang="zh-CN" sz="2800" b="1">
                <a:solidFill>
                  <a:srgbClr val="0812E8"/>
                </a:solidFill>
                <a:latin typeface="方正姚体" panose="02010601030101010101" charset="-122"/>
                <a:ea typeface="方正姚体" panose="02010601030101010101" charset="-122"/>
                <a:cs typeface="方正姚体" panose="02010601030101010101" charset="-122"/>
                <a:sym typeface="+mn-ea"/>
              </a:rPr>
              <a:t>当人们遇到精神压力、生活挫折、疾病、死亡等情况时,常会产生消极的情绪。当消极情绪达到一定程度时,就会产生抑郁。抑郁通常是短期的,可以通过自我调适、身边人的支持以及心理咨询好转。当抑郁持续下去而得不到缓解时,就可能形成抑郁症。如果持续两周以上，则应咨询精神心理科医生以确定是否患有抑郁症。</a:t>
            </a:r>
            <a:endParaRPr kumimoji="0" lang="zh-CN" altLang="zh-CN" sz="2800" b="1" i="0" u="none" strike="noStrike" cap="none" spc="0" normalizeH="0" baseline="0">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ppt_x</p:attrName>
                                        </p:attrNameLst>
                                      </p:cBhvr>
                                      <p:tavLst>
                                        <p:tav tm="0">
                                          <p:val>
                                            <p:strVal val="#ppt_x-#ppt_w*1.125000"/>
                                          </p:val>
                                        </p:tav>
                                        <p:tav tm="100000">
                                          <p:val>
                                            <p:strVal val="#ppt_x"/>
                                          </p:val>
                                        </p:tav>
                                      </p:tavLst>
                                    </p:anim>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1445895" y="387350"/>
            <a:ext cx="5105400" cy="607695"/>
          </a:xfrm>
          <a:prstGeom prst="rect">
            <a:avLst/>
          </a:prstGeom>
          <a:noFill/>
        </p:spPr>
        <p:txBody>
          <a:bodyPr wrap="square" rtlCol="0">
            <a:spAutoFit/>
          </a:bodyPr>
          <a:lstStyle/>
          <a:p>
            <a:pPr marL="0" algn="l">
              <a:lnSpc>
                <a:spcPct val="120000"/>
              </a:lnSpc>
              <a:spcBef>
                <a:spcPct val="0"/>
              </a:spcBef>
              <a:buClrTx/>
              <a:buSzTx/>
              <a:buFontTx/>
              <a:buNone/>
            </a:pPr>
            <a:r>
              <a:rPr lang="en-US" sz="2800" b="1">
                <a:latin typeface="黑体" panose="02010609060101010101" charset="-122"/>
                <a:ea typeface="黑体" panose="02010609060101010101" charset="-122"/>
                <a:cs typeface="黑体" panose="02010609060101010101" charset="-122"/>
                <a:sym typeface="+mn-ea"/>
              </a:rPr>
              <a:t>3</a:t>
            </a:r>
            <a:r>
              <a:rPr lang="zh-CN" altLang="en-US" sz="2800" b="1">
                <a:latin typeface="黑体" panose="02010609060101010101" charset="-122"/>
                <a:ea typeface="黑体" panose="02010609060101010101" charset="-122"/>
                <a:cs typeface="黑体" panose="02010609060101010101" charset="-122"/>
                <a:sym typeface="+mn-ea"/>
              </a:rPr>
              <a:t>、</a:t>
            </a:r>
            <a:r>
              <a:rPr lang="zh-CN" altLang="en-US" sz="2800" b="1">
                <a:solidFill>
                  <a:srgbClr val="0812E8"/>
                </a:solidFill>
                <a:latin typeface="黑体" panose="02010609060101010101" charset="-122"/>
                <a:ea typeface="黑体" panose="02010609060101010101" charset="-122"/>
                <a:cs typeface="黑体" panose="02010609060101010101" charset="-122"/>
                <a:sym typeface="+mn-ea"/>
              </a:rPr>
              <a:t>抑郁</a:t>
            </a:r>
            <a:r>
              <a:rPr lang="zh-CN" altLang="en-US" sz="2800" b="1">
                <a:latin typeface="黑体" panose="02010609060101010101" charset="-122"/>
                <a:ea typeface="黑体" panose="02010609060101010101" charset="-122"/>
                <a:cs typeface="黑体" panose="02010609060101010101" charset="-122"/>
                <a:sym typeface="+mn-ea"/>
              </a:rPr>
              <a:t>与</a:t>
            </a:r>
            <a:r>
              <a:rPr lang="zh-CN" altLang="en-US" sz="2800" b="1">
                <a:solidFill>
                  <a:srgbClr val="FF0000"/>
                </a:solidFill>
                <a:latin typeface="黑体" panose="02010609060101010101" charset="-122"/>
                <a:ea typeface="黑体" panose="02010609060101010101" charset="-122"/>
                <a:cs typeface="黑体" panose="02010609060101010101" charset="-122"/>
                <a:sym typeface="+mn-ea"/>
              </a:rPr>
              <a:t>抑郁症</a:t>
            </a:r>
            <a:r>
              <a:rPr lang="zh-CN" altLang="en-US" sz="2800" b="1">
                <a:latin typeface="黑体" panose="02010609060101010101" charset="-122"/>
                <a:ea typeface="黑体" panose="02010609060101010101" charset="-122"/>
                <a:cs typeface="黑体" panose="02010609060101010101" charset="-122"/>
                <a:sym typeface="+mn-ea"/>
              </a:rPr>
              <a:t>的比较</a:t>
            </a: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p:txBody>
      </p:sp>
      <p:graphicFrame>
        <p:nvGraphicFramePr>
          <p:cNvPr id="3" name="表格 2"/>
          <p:cNvGraphicFramePr>
            <a:graphicFrameLocks noGrp="1"/>
          </p:cNvGraphicFramePr>
          <p:nvPr>
            <p:custDataLst>
              <p:tags r:id="rId2"/>
            </p:custDataLst>
          </p:nvPr>
        </p:nvGraphicFramePr>
        <p:xfrm>
          <a:off x="1262380" y="1294765"/>
          <a:ext cx="10134600" cy="4885690"/>
        </p:xfrm>
        <a:graphic>
          <a:graphicData uri="http://schemas.openxmlformats.org/drawingml/2006/table">
            <a:tbl>
              <a:tblPr firstRow="1" bandRow="1">
                <a:tableStyleId>{5C22544A-7EE6-4342-B048-85BDC9FD1C3A}</a:tableStyleId>
              </a:tblPr>
              <a:tblGrid>
                <a:gridCol w="1864995"/>
                <a:gridCol w="3204210"/>
                <a:gridCol w="5065395"/>
              </a:tblGrid>
              <a:tr h="579120">
                <a:tc>
                  <a:txBody>
                    <a:bodyPr wrap="square"/>
                    <a:lstStyle/>
                    <a:p>
                      <a:pPr algn="ctr">
                        <a:buNone/>
                      </a:pP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buNone/>
                      </a:pPr>
                      <a:r>
                        <a:rPr lang="zh-CN" altLang="en-US" sz="2800" b="1">
                          <a:solidFill>
                            <a:schemeClr val="tx1"/>
                          </a:solidFill>
                          <a:latin typeface="黑体" panose="02010609060101010101" charset="-122"/>
                          <a:ea typeface="黑体" panose="02010609060101010101" charset="-122"/>
                        </a:rPr>
                        <a:t>抑郁</a:t>
                      </a: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buNone/>
                      </a:pPr>
                      <a:r>
                        <a:rPr lang="zh-CN" altLang="en-US" sz="2800" b="1">
                          <a:solidFill>
                            <a:schemeClr val="tx1"/>
                          </a:solidFill>
                          <a:latin typeface="黑体" panose="02010609060101010101" charset="-122"/>
                          <a:ea typeface="黑体" panose="02010609060101010101" charset="-122"/>
                        </a:rPr>
                        <a:t>抑郁症</a:t>
                      </a: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551815">
                <a:tc>
                  <a:txBody>
                    <a:bodyPr wrap="square"/>
                    <a:lstStyle/>
                    <a:p>
                      <a:pPr algn="ctr">
                        <a:buNone/>
                      </a:pPr>
                      <a:r>
                        <a:rPr lang="zh-CN" altLang="en-US" sz="2800" b="1">
                          <a:solidFill>
                            <a:schemeClr val="tx1"/>
                          </a:solidFill>
                          <a:latin typeface="黑体" panose="02010609060101010101" charset="-122"/>
                          <a:ea typeface="黑体" panose="02010609060101010101" charset="-122"/>
                        </a:rPr>
                        <a:t>持续时间</a:t>
                      </a: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buNone/>
                      </a:pP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buNone/>
                      </a:pP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435735">
                <a:tc>
                  <a:txBody>
                    <a:bodyPr wrap="square"/>
                    <a:lstStyle/>
                    <a:p>
                      <a:pPr algn="ctr">
                        <a:buNone/>
                      </a:pPr>
                      <a:endParaRPr lang="zh-CN" altLang="en-US" sz="2800" b="1">
                        <a:solidFill>
                          <a:schemeClr val="tx1"/>
                        </a:solidFill>
                        <a:latin typeface="黑体" panose="02010609060101010101" charset="-122"/>
                        <a:ea typeface="黑体" panose="02010609060101010101" charset="-122"/>
                      </a:endParaRPr>
                    </a:p>
                    <a:p>
                      <a:pPr algn="ctr">
                        <a:buNone/>
                      </a:pPr>
                      <a:r>
                        <a:rPr lang="zh-CN" altLang="en-US" sz="2800" b="1">
                          <a:solidFill>
                            <a:schemeClr val="tx1"/>
                          </a:solidFill>
                          <a:latin typeface="黑体" panose="02010609060101010101" charset="-122"/>
                          <a:ea typeface="黑体" panose="02010609060101010101" charset="-122"/>
                        </a:rPr>
                        <a:t>严重程度</a:t>
                      </a: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buNone/>
                      </a:pP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buNone/>
                      </a:pPr>
                      <a:endParaRPr lang="zh-CN" altLang="en-US" sz="2800" b="1">
                        <a:solidFill>
                          <a:schemeClr val="tx1"/>
                        </a:solidFill>
                        <a:latin typeface="黑体" panose="02010609060101010101" charset="-122"/>
                        <a:ea typeface="黑体" panose="02010609060101010101" charset="-122"/>
                      </a:endParaRPr>
                    </a:p>
                    <a:p>
                      <a:pPr algn="ctr">
                        <a:buNone/>
                      </a:pPr>
                      <a:endParaRPr lang="zh-CN" altLang="en-US" sz="2800" b="1">
                        <a:solidFill>
                          <a:schemeClr val="tx1"/>
                        </a:solidFill>
                        <a:latin typeface="黑体" panose="02010609060101010101" charset="-122"/>
                        <a:ea typeface="黑体" panose="02010609060101010101" charset="-122"/>
                      </a:endParaRPr>
                    </a:p>
                    <a:p>
                      <a:pPr algn="ctr">
                        <a:buNone/>
                      </a:pP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319020">
                <a:tc>
                  <a:txBody>
                    <a:bodyPr wrap="square"/>
                    <a:lstStyle/>
                    <a:p>
                      <a:pPr algn="ctr">
                        <a:buNone/>
                      </a:pPr>
                      <a:endParaRPr lang="zh-CN" altLang="en-US" sz="2800" b="1">
                        <a:solidFill>
                          <a:schemeClr val="tx1"/>
                        </a:solidFill>
                        <a:latin typeface="黑体" panose="02010609060101010101" charset="-122"/>
                        <a:ea typeface="黑体" panose="02010609060101010101" charset="-122"/>
                      </a:endParaRPr>
                    </a:p>
                    <a:p>
                      <a:pPr algn="ctr">
                        <a:buNone/>
                      </a:pPr>
                      <a:endParaRPr lang="zh-CN" altLang="en-US" sz="2800" b="1">
                        <a:solidFill>
                          <a:schemeClr val="tx1"/>
                        </a:solidFill>
                        <a:latin typeface="黑体" panose="02010609060101010101" charset="-122"/>
                        <a:ea typeface="黑体" panose="02010609060101010101" charset="-122"/>
                      </a:endParaRPr>
                    </a:p>
                    <a:p>
                      <a:pPr algn="ctr">
                        <a:buNone/>
                      </a:pPr>
                      <a:r>
                        <a:rPr lang="zh-CN" altLang="en-US" sz="2800" b="1">
                          <a:solidFill>
                            <a:schemeClr val="tx1"/>
                          </a:solidFill>
                          <a:latin typeface="黑体" panose="02010609060101010101" charset="-122"/>
                          <a:ea typeface="黑体" panose="02010609060101010101" charset="-122"/>
                        </a:rPr>
                        <a:t>缓解途径</a:t>
                      </a: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gridSpan="2">
                  <a:txBody>
                    <a:bodyPr wrap="square"/>
                    <a:lstStyle/>
                    <a:p>
                      <a:pPr algn="ctr">
                        <a:buNone/>
                      </a:pPr>
                      <a:endParaRPr lang="zh-CN" altLang="en-US" sz="2800" b="1">
                        <a:solidFill>
                          <a:schemeClr val="tx1"/>
                        </a:solidFill>
                        <a:latin typeface="黑体" panose="02010609060101010101" charset="-122"/>
                        <a:ea typeface="黑体" panose="02010609060101010101" charset="-122"/>
                      </a:endParaRPr>
                    </a:p>
                    <a:p>
                      <a:pPr algn="ctr">
                        <a:buNone/>
                      </a:pPr>
                      <a:endParaRPr lang="zh-CN" altLang="en-US" sz="2800" b="1">
                        <a:solidFill>
                          <a:schemeClr val="tx1"/>
                        </a:solidFill>
                        <a:latin typeface="黑体" panose="02010609060101010101" charset="-122"/>
                        <a:ea typeface="黑体" panose="02010609060101010101" charset="-122"/>
                      </a:endParaRPr>
                    </a:p>
                    <a:p>
                      <a:pPr algn="ctr">
                        <a:buNone/>
                      </a:pPr>
                      <a:endParaRPr lang="zh-CN" altLang="en-US" sz="2800" b="1">
                        <a:solidFill>
                          <a:schemeClr val="tx1"/>
                        </a:solidFill>
                        <a:latin typeface="黑体" panose="02010609060101010101" charset="-122"/>
                        <a:ea typeface="黑体" panose="02010609060101010101" charset="-122"/>
                      </a:endParaRPr>
                    </a:p>
                    <a:p>
                      <a:pPr algn="ctr">
                        <a:buNone/>
                      </a:pPr>
                      <a:endParaRPr lang="zh-CN" altLang="en-US" sz="2800" b="1">
                        <a:solidFill>
                          <a:schemeClr val="tx1"/>
                        </a:solidFill>
                        <a:latin typeface="黑体" panose="02010609060101010101" charset="-122"/>
                        <a:ea typeface="黑体" panose="02010609060101010101" charset="-122"/>
                      </a:endParaRPr>
                    </a:p>
                    <a:p>
                      <a:pPr algn="ctr">
                        <a:buNone/>
                      </a:pPr>
                      <a:endParaRPr lang="zh-CN" altLang="en-US" sz="2800" b="1">
                        <a:solidFill>
                          <a:schemeClr val="tx1"/>
                        </a:solidFill>
                        <a:latin typeface="黑体" panose="02010609060101010101" charset="-122"/>
                        <a:ea typeface="黑体" panose="02010609060101010101"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custDataLst>
              <p:tags r:id="rId3"/>
            </p:custDataLst>
          </p:nvPr>
        </p:nvSpPr>
        <p:spPr>
          <a:xfrm>
            <a:off x="3260090" y="1830705"/>
            <a:ext cx="2999105" cy="607695"/>
          </a:xfrm>
          <a:prstGeom prst="rect">
            <a:avLst/>
          </a:prstGeom>
          <a:noFill/>
        </p:spPr>
        <p:txBody>
          <a:bodyPr wrap="square" rtlCol="0">
            <a:spAutoFit/>
          </a:bodyPr>
          <a:lstStyle/>
          <a:p>
            <a:pPr marL="0" algn="ctr">
              <a:lnSpc>
                <a:spcPct val="120000"/>
              </a:lnSpc>
              <a:spcBef>
                <a:spcPct val="0"/>
              </a:spcBef>
              <a:buClrTx/>
              <a:buSzTx/>
              <a:buFontTx/>
              <a:buNone/>
            </a:pPr>
            <a:r>
              <a:rPr sz="2800" b="1">
                <a:solidFill>
                  <a:srgbClr val="0812E8"/>
                </a:solidFill>
                <a:latin typeface="方正姚体" panose="02010601030101010101" charset="-122"/>
                <a:ea typeface="方正姚体" panose="02010601030101010101" charset="-122"/>
                <a:cs typeface="宋体" panose="02010600030101010101" pitchFamily="2" charset="-122"/>
                <a:sym typeface="+mn-ea"/>
              </a:rPr>
              <a:t>一般不超过两周</a:t>
            </a:r>
            <a:endParaRPr sz="2800" b="1">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6" name="文本框 5"/>
          <p:cNvSpPr txBox="1"/>
          <p:nvPr>
            <p:custDataLst>
              <p:tags r:id="rId4"/>
            </p:custDataLst>
          </p:nvPr>
        </p:nvSpPr>
        <p:spPr>
          <a:xfrm>
            <a:off x="6259195" y="1830705"/>
            <a:ext cx="5138420" cy="607695"/>
          </a:xfrm>
          <a:prstGeom prst="rect">
            <a:avLst/>
          </a:prstGeom>
          <a:noFill/>
        </p:spPr>
        <p:txBody>
          <a:bodyPr wrap="square" rtlCol="0">
            <a:spAutoFit/>
          </a:bodyPr>
          <a:lstStyle/>
          <a:p>
            <a:pPr marL="0" algn="l">
              <a:lnSpc>
                <a:spcPct val="120000"/>
              </a:lnSpc>
              <a:spcBef>
                <a:spcPct val="0"/>
              </a:spcBef>
              <a:buClrTx/>
              <a:buSzTx/>
              <a:buFontTx/>
              <a:buNone/>
            </a:pPr>
            <a:r>
              <a:rPr lang="zh-CN" altLang="en-US" sz="2800" b="1" smtClean="0">
                <a:solidFill>
                  <a:srgbClr val="FF0000"/>
                </a:solidFill>
                <a:latin typeface="方正姚体" panose="02010601030101010101" charset="-122"/>
                <a:ea typeface="方正姚体" panose="02010601030101010101" charset="-122"/>
                <a:cs typeface="宋体" panose="02010600030101010101" pitchFamily="2" charset="-122"/>
                <a:sym typeface="宋体" panose="02010600030101010101" pitchFamily="2" charset="-122"/>
              </a:rPr>
              <a:t>持续两周以上而得不到缓解</a:t>
            </a:r>
            <a:endParaRPr lang="zh-CN" altLang="en-US" sz="2800" b="1" smtClean="0">
              <a:solidFill>
                <a:srgbClr val="FF0000"/>
              </a:solidFill>
              <a:latin typeface="方正姚体" panose="02010601030101010101" charset="-122"/>
              <a:ea typeface="方正姚体" panose="02010601030101010101" charset="-122"/>
              <a:cs typeface="宋体" panose="02010600030101010101" pitchFamily="2" charset="-122"/>
              <a:sym typeface="宋体" panose="02010600030101010101" pitchFamily="2" charset="-122"/>
            </a:endParaRPr>
          </a:p>
        </p:txBody>
      </p:sp>
      <p:sp>
        <p:nvSpPr>
          <p:cNvPr id="7" name="文本框 6"/>
          <p:cNvSpPr txBox="1"/>
          <p:nvPr>
            <p:custDataLst>
              <p:tags r:id="rId5"/>
            </p:custDataLst>
          </p:nvPr>
        </p:nvSpPr>
        <p:spPr>
          <a:xfrm>
            <a:off x="3762375" y="2792095"/>
            <a:ext cx="1970405" cy="607695"/>
          </a:xfrm>
          <a:prstGeom prst="rect">
            <a:avLst/>
          </a:prstGeom>
          <a:noFill/>
        </p:spPr>
        <p:txBody>
          <a:bodyPr wrap="square" rtlCol="0">
            <a:spAutoFit/>
          </a:bodyPr>
          <a:lstStyle/>
          <a:p>
            <a:pPr marL="0" algn="ctr">
              <a:lnSpc>
                <a:spcPct val="120000"/>
              </a:lnSpc>
              <a:spcBef>
                <a:spcPct val="0"/>
              </a:spcBef>
              <a:buClrTx/>
              <a:buSzTx/>
              <a:buFontTx/>
              <a:buNone/>
            </a:pPr>
            <a:r>
              <a:rPr sz="2800" b="1">
                <a:solidFill>
                  <a:srgbClr val="0812E8"/>
                </a:solidFill>
                <a:latin typeface="方正姚体" panose="02010601030101010101" charset="-122"/>
                <a:ea typeface="方正姚体" panose="02010601030101010101" charset="-122"/>
                <a:cs typeface="宋体" panose="02010600030101010101" pitchFamily="2" charset="-122"/>
                <a:sym typeface="+mn-ea"/>
              </a:rPr>
              <a:t>相对较轻</a:t>
            </a:r>
            <a:endParaRPr sz="2800" b="1">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8" name="文本框 7"/>
          <p:cNvSpPr txBox="1"/>
          <p:nvPr>
            <p:custDataLst>
              <p:tags r:id="rId6"/>
            </p:custDataLst>
          </p:nvPr>
        </p:nvSpPr>
        <p:spPr>
          <a:xfrm>
            <a:off x="6259195" y="2444115"/>
            <a:ext cx="5243830" cy="1383665"/>
          </a:xfrm>
          <a:prstGeom prst="rect">
            <a:avLst/>
          </a:prstGeom>
          <a:noFill/>
        </p:spPr>
        <p:txBody>
          <a:bodyPr wrap="square" rtlCol="0">
            <a:spAutoFit/>
          </a:bodyPr>
          <a:lstStyle/>
          <a:p>
            <a:pPr marL="0" algn="l">
              <a:lnSpc>
                <a:spcPct val="100000"/>
              </a:lnSpc>
              <a:spcBef>
                <a:spcPct val="0"/>
              </a:spcBef>
              <a:buClrTx/>
              <a:buSzTx/>
              <a:buFontTx/>
              <a:buNone/>
            </a:pPr>
            <a:r>
              <a:rPr sz="2800" b="1">
                <a:solidFill>
                  <a:srgbClr val="FF0000"/>
                </a:solidFill>
                <a:latin typeface="方正姚体" panose="02010601030101010101" charset="-122"/>
                <a:ea typeface="方正姚体" panose="02010601030101010101" charset="-122"/>
                <a:cs typeface="宋体" panose="02010600030101010101" pitchFamily="2" charset="-122"/>
                <a:sym typeface="+mn-ea"/>
              </a:rPr>
              <a:t>程度严重，影响工作、学习和生活，严重时甚至使患者产生自残或自杀等消极行为</a:t>
            </a:r>
            <a:endParaRPr sz="2800" b="1">
              <a:solidFill>
                <a:srgbClr val="FF0000"/>
              </a:solidFill>
              <a:latin typeface="方正姚体" panose="02010601030101010101" charset="-122"/>
              <a:ea typeface="方正姚体" panose="02010601030101010101" charset="-122"/>
              <a:cs typeface="宋体" panose="02010600030101010101" pitchFamily="2" charset="-122"/>
              <a:sym typeface="+mn-ea"/>
            </a:endParaRPr>
          </a:p>
        </p:txBody>
      </p:sp>
      <p:sp>
        <p:nvSpPr>
          <p:cNvPr id="9" name="文本框 8"/>
          <p:cNvSpPr txBox="1"/>
          <p:nvPr>
            <p:custDataLst>
              <p:tags r:id="rId7"/>
            </p:custDataLst>
          </p:nvPr>
        </p:nvSpPr>
        <p:spPr>
          <a:xfrm>
            <a:off x="3188335" y="3940810"/>
            <a:ext cx="8147685" cy="2158365"/>
          </a:xfrm>
          <a:prstGeom prst="rect">
            <a:avLst/>
          </a:prstGeom>
          <a:noFill/>
        </p:spPr>
        <p:txBody>
          <a:bodyPr wrap="square" rtlCol="0">
            <a:spAutoFit/>
          </a:bodyPr>
          <a:lstStyle/>
          <a:p>
            <a:pPr marL="0" algn="l">
              <a:lnSpc>
                <a:spcPct val="120000"/>
              </a:lnSpc>
              <a:spcBef>
                <a:spcPct val="0"/>
              </a:spcBef>
              <a:buClrTx/>
              <a:buSzTx/>
              <a:buFontTx/>
              <a:buNone/>
            </a:pPr>
            <a:r>
              <a:rPr sz="2800" b="1">
                <a:solidFill>
                  <a:srgbClr val="0812E8"/>
                </a:solidFill>
                <a:latin typeface="方正姚体" panose="02010601030101010101" charset="-122"/>
                <a:ea typeface="方正姚体" panose="02010601030101010101" charset="-122"/>
                <a:cs typeface="黑体" panose="02010609060101010101" charset="-122"/>
                <a:sym typeface="+mn-ea"/>
              </a:rPr>
              <a:t>积极建立和维系良好的人际关系、适量运动和调节压力，</a:t>
            </a:r>
            <a:r>
              <a:rPr lang="zh-CN" sz="2800" b="1">
                <a:solidFill>
                  <a:srgbClr val="0812E8"/>
                </a:solidFill>
                <a:latin typeface="方正姚体" panose="02010601030101010101" charset="-122"/>
                <a:ea typeface="方正姚体" panose="02010601030101010101" charset="-122"/>
                <a:cs typeface="黑体" panose="02010609060101010101" charset="-122"/>
                <a:sym typeface="+mn-ea"/>
              </a:rPr>
              <a:t>都可以</a:t>
            </a:r>
            <a:r>
              <a:rPr sz="2800" b="1">
                <a:solidFill>
                  <a:srgbClr val="0812E8"/>
                </a:solidFill>
                <a:latin typeface="方正姚体" panose="02010601030101010101" charset="-122"/>
                <a:ea typeface="方正姚体" panose="02010601030101010101" charset="-122"/>
                <a:cs typeface="黑体" panose="02010609060101010101" charset="-122"/>
                <a:sym typeface="+mn-ea"/>
              </a:rPr>
              <a:t>帮助我们减少和更好地应对情绪波动</a:t>
            </a:r>
            <a:r>
              <a:rPr lang="zh-CN" sz="2800" b="1">
                <a:solidFill>
                  <a:srgbClr val="0812E8"/>
                </a:solidFill>
                <a:latin typeface="方正姚体" panose="02010601030101010101" charset="-122"/>
                <a:ea typeface="方正姚体" panose="02010601030101010101" charset="-122"/>
                <a:cs typeface="黑体" panose="02010609060101010101" charset="-122"/>
                <a:sym typeface="+mn-ea"/>
              </a:rPr>
              <a:t>。</a:t>
            </a:r>
            <a:r>
              <a:rPr sz="2800" b="1">
                <a:solidFill>
                  <a:srgbClr val="0812E8"/>
                </a:solidFill>
                <a:latin typeface="方正姚体" panose="02010601030101010101" charset="-122"/>
                <a:ea typeface="方正姚体" panose="02010601030101010101" charset="-122"/>
                <a:cs typeface="黑体" panose="02010609060101010101" charset="-122"/>
                <a:sym typeface="+mn-ea"/>
              </a:rPr>
              <a:t>当情绪波动超出自己能够调节的程度时，应向专业人士咨询</a:t>
            </a:r>
            <a:r>
              <a:rPr lang="zh-CN" sz="2800" b="1">
                <a:solidFill>
                  <a:srgbClr val="0812E8"/>
                </a:solidFill>
                <a:latin typeface="方正姚体" panose="02010601030101010101" charset="-122"/>
                <a:ea typeface="方正姚体" panose="02010601030101010101" charset="-122"/>
                <a:cs typeface="黑体" panose="02010609060101010101" charset="-122"/>
                <a:sym typeface="+mn-ea"/>
              </a:rPr>
              <a:t>。</a:t>
            </a:r>
            <a:endParaRPr lang="zh-CN" sz="2800" b="1">
              <a:solidFill>
                <a:srgbClr val="0812E8"/>
              </a:solidFill>
              <a:latin typeface="方正姚体" panose="02010601030101010101" charset="-122"/>
              <a:ea typeface="方正姚体" panose="02010601030101010101" charset="-122"/>
              <a:cs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2"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4"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6"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8" nodeType="click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2"/>
      <p:bldP spid="7" grpId="4"/>
      <p:bldP spid="8" grpId="6"/>
      <p:bldP spid="9" grpId="8"/>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2275" y="437515"/>
            <a:ext cx="11176000" cy="4615815"/>
          </a:xfrm>
          <a:prstGeom prst="rect">
            <a:avLst/>
          </a:prstGeom>
        </p:spPr>
        <p:txBody>
          <a:bodyPr wrap="square">
            <a:spAutoFit/>
          </a:bodyPr>
          <a:lstStyle>
            <a:defPPr/>
          </a:lstStyle>
          <a:p>
            <a:pPr fontAlgn="auto">
              <a:lnSpc>
                <a:spcPct val="150000"/>
              </a:lnSpc>
            </a:pPr>
            <a:r>
              <a:rPr lang="zh-CN" altLang="en-US" sz="2800" b="1" smtClean="0">
                <a:solidFill>
                  <a:srgbClr val="FF0000"/>
                </a:solidFill>
              </a:rPr>
              <a:t>为探寻抑郁症的深层发病机制，浙江大学神经科学中心教授胡海岚团队从分子与神经环路机制出发，通过多种科学手段，首次证实了抑郁症的发生和大脑内的“</a:t>
            </a:r>
            <a:r>
              <a:rPr lang="en-US" altLang="zh-CN" sz="2800" b="1" err="1" smtClean="0">
                <a:solidFill>
                  <a:srgbClr val="FF0000"/>
                </a:solidFill>
              </a:rPr>
              <a:t>βCaMKII”</a:t>
            </a:r>
            <a:r>
              <a:rPr lang="zh-CN" altLang="en-US" sz="2800" b="1" smtClean="0">
                <a:solidFill>
                  <a:srgbClr val="FF0000"/>
                </a:solidFill>
              </a:rPr>
              <a:t>的蛋白激酶分子密切相关。胡海岚介绍说：“‘</a:t>
            </a:r>
            <a:r>
              <a:rPr lang="en-US" altLang="zh-CN" sz="2800" b="1" err="1" smtClean="0">
                <a:solidFill>
                  <a:srgbClr val="FF0000"/>
                </a:solidFill>
              </a:rPr>
              <a:t>βCaMKII’</a:t>
            </a:r>
            <a:r>
              <a:rPr lang="zh-CN" altLang="en-US" sz="2800" b="1" smtClean="0">
                <a:solidFill>
                  <a:srgbClr val="FF0000"/>
                </a:solidFill>
              </a:rPr>
              <a:t>是调节神经活动的重要蛋白，当它出现在大脑中负责传递奖赏信息的核心区域且表达水平过高时，就会抑制快乐因子多巴胺的分泌，并会充当‘失望使者’将负面情绪传递给大脑，导致快感缺失与行为绝望，这也是抑郁症的核心症状。</a:t>
            </a:r>
            <a:endParaRPr lang="zh-CN" altLang="en-US" sz="2800" b="1">
              <a:solidFill>
                <a:srgbClr val="FF0000"/>
              </a:solidFill>
            </a:endParaRPr>
          </a:p>
        </p:txBody>
      </p:sp>
      <p:sp>
        <p:nvSpPr>
          <p:cNvPr id="1026" name="AutoShape 2" descr="http://mmbiz.qpic.cn/mmbiz/CWljQOTXgYeDoU28uNVmMVuOWia3YcSYUYPsEvVrZ0jQcMP0uWIyokTfhBeAmNxS6ugmvon1sPnjKbuKYF9j81A/640?wx_fmt=jpeg&amp;tp=webp&amp;wxfrom=5&amp;wx_lazy=1&amp;wx_co=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defPPr/>
          </a:lstStyle>
          <a:p>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463040" y="927100"/>
            <a:ext cx="10263505" cy="2158365"/>
          </a:xfrm>
          <a:prstGeom prst="rect">
            <a:avLst/>
          </a:prstGeom>
          <a:noFill/>
        </p:spPr>
        <p:txBody>
          <a:bodyPr wrap="square" rtlCol="0">
            <a:spAutoFit/>
          </a:bodyPr>
          <a:lstStyle/>
          <a:p>
            <a:pPr algn="l">
              <a:lnSpc>
                <a:spcPct val="120000"/>
              </a:lnSpc>
              <a:spcBef>
                <a:spcPct val="0"/>
              </a:spcBef>
              <a:spcAft>
                <a:spcPct val="0"/>
              </a:spcAft>
            </a:pPr>
            <a:r>
              <a:rPr lang="zh-CN" altLang="en-US" sz="2800" b="1" smtClean="0">
                <a:solidFill>
                  <a:srgbClr val="1313DF"/>
                </a:solidFill>
                <a:latin typeface="方正姚体" panose="02010601030101010101" charset="-122"/>
                <a:ea typeface="方正姚体" panose="02010601030101010101" charset="-122"/>
                <a:cs typeface="方正姚体" panose="02010601030101010101" charset="-122"/>
                <a:sym typeface="+mn-ea"/>
              </a:rPr>
              <a:t>抗抑郁药一般都通过作用于</a:t>
            </a:r>
            <a:r>
              <a:rPr lang="zh-CN" altLang="en-US" sz="2800" b="1" smtClean="0">
                <a:solidFill>
                  <a:srgbClr val="FF0000"/>
                </a:solidFill>
                <a:latin typeface="方正姚体" panose="02010601030101010101" charset="-122"/>
                <a:ea typeface="方正姚体" panose="02010601030101010101" charset="-122"/>
                <a:cs typeface="方正姚体" panose="02010601030101010101" charset="-122"/>
                <a:sym typeface="+mn-ea"/>
              </a:rPr>
              <a:t>突触处</a:t>
            </a:r>
            <a:r>
              <a:rPr lang="zh-CN" altLang="en-US" sz="2800" b="1" smtClean="0">
                <a:solidFill>
                  <a:srgbClr val="1313DF"/>
                </a:solidFill>
                <a:latin typeface="方正姚体" panose="02010601030101010101" charset="-122"/>
                <a:ea typeface="方正姚体" panose="02010601030101010101" charset="-122"/>
                <a:cs typeface="方正姚体" panose="02010601030101010101" charset="-122"/>
                <a:sym typeface="+mn-ea"/>
              </a:rPr>
              <a:t>影响神经系统的功能。例如，被称为</a:t>
            </a:r>
            <a:r>
              <a:rPr lang="en-US" altLang="zh-CN" sz="2800" b="1" smtClean="0">
                <a:solidFill>
                  <a:srgbClr val="FF0000"/>
                </a:solidFill>
                <a:latin typeface="方正姚体" panose="02010601030101010101" charset="-122"/>
                <a:ea typeface="方正姚体" panose="02010601030101010101" charset="-122"/>
                <a:cs typeface="方正姚体" panose="02010601030101010101" charset="-122"/>
                <a:sym typeface="+mn-ea"/>
              </a:rPr>
              <a:t>5-</a:t>
            </a:r>
            <a:r>
              <a:rPr lang="zh-CN" altLang="en-US" sz="2800" b="1" smtClean="0">
                <a:solidFill>
                  <a:srgbClr val="FF0000"/>
                </a:solidFill>
                <a:latin typeface="方正姚体" panose="02010601030101010101" charset="-122"/>
                <a:ea typeface="方正姚体" panose="02010601030101010101" charset="-122"/>
                <a:cs typeface="方正姚体" panose="02010601030101010101" charset="-122"/>
                <a:sym typeface="+mn-ea"/>
              </a:rPr>
              <a:t>羟色胺再摄取抑制剂</a:t>
            </a:r>
            <a:r>
              <a:rPr lang="zh-CN" altLang="en-US" sz="2800" b="1" smtClean="0">
                <a:solidFill>
                  <a:srgbClr val="1313DF"/>
                </a:solidFill>
                <a:latin typeface="方正姚体" panose="02010601030101010101" charset="-122"/>
                <a:ea typeface="方正姚体" panose="02010601030101010101" charset="-122"/>
                <a:cs typeface="方正姚体" panose="02010601030101010101" charset="-122"/>
                <a:sym typeface="+mn-ea"/>
              </a:rPr>
              <a:t>的药物，可</a:t>
            </a:r>
            <a:r>
              <a:rPr lang="zh-CN" altLang="en-US" sz="2800" b="1" smtClean="0">
                <a:solidFill>
                  <a:srgbClr val="FF0000"/>
                </a:solidFill>
                <a:latin typeface="方正姚体" panose="02010601030101010101" charset="-122"/>
                <a:ea typeface="方正姚体" panose="02010601030101010101" charset="-122"/>
                <a:cs typeface="方正姚体" panose="02010601030101010101" charset="-122"/>
                <a:sym typeface="+mn-ea"/>
              </a:rPr>
              <a:t>选择性地抑制</a:t>
            </a:r>
            <a:r>
              <a:rPr lang="zh-CN" altLang="en-US" sz="2800" b="1" smtClean="0">
                <a:solidFill>
                  <a:srgbClr val="1313DF"/>
                </a:solidFill>
                <a:latin typeface="方正姚体" panose="02010601030101010101" charset="-122"/>
                <a:ea typeface="方正姚体" panose="02010601030101010101" charset="-122"/>
                <a:cs typeface="方正姚体" panose="02010601030101010101" charset="-122"/>
                <a:sym typeface="+mn-ea"/>
              </a:rPr>
              <a:t>突触前膜对</a:t>
            </a:r>
            <a:r>
              <a:rPr lang="en-US" altLang="zh-CN" sz="2800" b="1" smtClean="0">
                <a:solidFill>
                  <a:srgbClr val="FF0000"/>
                </a:solidFill>
                <a:latin typeface="方正姚体" panose="02010601030101010101" charset="-122"/>
                <a:ea typeface="方正姚体" panose="02010601030101010101" charset="-122"/>
                <a:cs typeface="方正姚体" panose="02010601030101010101" charset="-122"/>
                <a:sym typeface="+mn-ea"/>
              </a:rPr>
              <a:t>5-</a:t>
            </a:r>
            <a:r>
              <a:rPr lang="zh-CN" altLang="en-US" sz="2800" b="1" smtClean="0">
                <a:solidFill>
                  <a:srgbClr val="FF0000"/>
                </a:solidFill>
                <a:latin typeface="方正姚体" panose="02010601030101010101" charset="-122"/>
                <a:ea typeface="方正姚体" panose="02010601030101010101" charset="-122"/>
                <a:cs typeface="方正姚体" panose="02010601030101010101" charset="-122"/>
                <a:sym typeface="+mn-ea"/>
              </a:rPr>
              <a:t>羟色胺的回收</a:t>
            </a:r>
            <a:r>
              <a:rPr lang="zh-CN" altLang="en-US" sz="2800" b="1" smtClean="0">
                <a:solidFill>
                  <a:srgbClr val="1313DF"/>
                </a:solidFill>
                <a:latin typeface="方正姚体" panose="02010601030101010101" charset="-122"/>
                <a:ea typeface="方正姚体" panose="02010601030101010101" charset="-122"/>
                <a:cs typeface="方正姚体" panose="02010601030101010101" charset="-122"/>
                <a:sym typeface="+mn-ea"/>
              </a:rPr>
              <a:t>，使得突触间隙中</a:t>
            </a:r>
            <a:r>
              <a:rPr lang="en-US" altLang="zh-CN" sz="2800" b="1" smtClean="0">
                <a:solidFill>
                  <a:srgbClr val="1313DF"/>
                </a:solidFill>
                <a:latin typeface="方正姚体" panose="02010601030101010101" charset="-122"/>
                <a:ea typeface="方正姚体" panose="02010601030101010101" charset="-122"/>
                <a:cs typeface="方正姚体" panose="02010601030101010101" charset="-122"/>
                <a:sym typeface="+mn-ea"/>
              </a:rPr>
              <a:t>5-</a:t>
            </a:r>
            <a:r>
              <a:rPr lang="zh-CN" altLang="en-US" sz="2800" b="1" smtClean="0">
                <a:solidFill>
                  <a:srgbClr val="1313DF"/>
                </a:solidFill>
                <a:latin typeface="方正姚体" panose="02010601030101010101" charset="-122"/>
                <a:ea typeface="方正姚体" panose="02010601030101010101" charset="-122"/>
                <a:cs typeface="方正姚体" panose="02010601030101010101" charset="-122"/>
                <a:sym typeface="+mn-ea"/>
              </a:rPr>
              <a:t>羟色胺的浓度维持在一定水平，有利于神经系统的活动正常进行。</a:t>
            </a:r>
            <a:endParaRPr lang="zh-CN" altLang="en-US" sz="2800" b="1" smtClean="0">
              <a:solidFill>
                <a:srgbClr val="1313DF"/>
              </a:solidFill>
              <a:latin typeface="方正姚体" panose="02010601030101010101" charset="-122"/>
              <a:ea typeface="方正姚体" panose="02010601030101010101" charset="-122"/>
              <a:cs typeface="方正姚体" panose="02010601030101010101"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3486785" y="3037840"/>
            <a:ext cx="4785995" cy="3681730"/>
          </a:xfrm>
          <a:prstGeom prst="rect">
            <a:avLst/>
          </a:prstGeom>
        </p:spPr>
      </p:pic>
      <p:sp>
        <p:nvSpPr>
          <p:cNvPr id="4" name="Text Box 2"/>
          <p:cNvSpPr txBox="1"/>
          <p:nvPr>
            <p:custDataLst>
              <p:tags r:id="rId4"/>
            </p:custDataLst>
          </p:nvPr>
        </p:nvSpPr>
        <p:spPr>
          <a:xfrm>
            <a:off x="1522585" y="344330"/>
            <a:ext cx="2724643"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相关信息</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892300" y="638810"/>
            <a:ext cx="3627120" cy="645160"/>
          </a:xfrm>
          <a:prstGeom prst="rect">
            <a:avLst/>
          </a:prstGeom>
          <a:noFill/>
        </p:spPr>
        <p:txBody>
          <a:bodyPr wrap="square" rtlCol="0" anchor="t">
            <a:spAutoFit/>
          </a:bodyPr>
          <a:lstStyle/>
          <a:p>
            <a:pPr>
              <a:lnSpc>
                <a:spcPct val="150000"/>
              </a:lnSpc>
            </a:pPr>
            <a:r>
              <a:rPr lang="en-US" altLang="zh-CN" sz="2400">
                <a:latin typeface="黑体" panose="02010609060101010101" charset="-122"/>
                <a:ea typeface="黑体" panose="02010609060101010101" charset="-122"/>
                <a:cs typeface="黑体" panose="02010609060101010101" charset="-122"/>
              </a:rPr>
              <a:t>1.</a:t>
            </a:r>
            <a:r>
              <a:rPr lang="zh-CN" altLang="en-US" sz="2400">
                <a:latin typeface="黑体" panose="02010609060101010101" charset="-122"/>
                <a:ea typeface="黑体" panose="02010609060101010101" charset="-122"/>
                <a:cs typeface="黑体" panose="02010609060101010101" charset="-122"/>
              </a:rPr>
              <a:t>调节情绪的方法有哪些？</a:t>
            </a:r>
            <a:endParaRPr lang="zh-CN" altLang="en-US" sz="2400">
              <a:latin typeface="黑体" panose="02010609060101010101" charset="-122"/>
              <a:ea typeface="黑体" panose="02010609060101010101" charset="-122"/>
              <a:cs typeface="黑体" panose="02010609060101010101" charset="-122"/>
            </a:endParaRPr>
          </a:p>
        </p:txBody>
      </p:sp>
      <p:sp>
        <p:nvSpPr>
          <p:cNvPr id="3" name="文本框 2"/>
          <p:cNvSpPr txBox="1"/>
          <p:nvPr>
            <p:custDataLst>
              <p:tags r:id="rId2"/>
            </p:custDataLst>
          </p:nvPr>
        </p:nvSpPr>
        <p:spPr>
          <a:xfrm>
            <a:off x="1892300" y="1283970"/>
            <a:ext cx="8466455" cy="5077460"/>
          </a:xfrm>
          <a:prstGeom prst="rect">
            <a:avLst/>
          </a:prstGeom>
          <a:noFill/>
        </p:spPr>
        <p:txBody>
          <a:bodyPr wrap="square" rtlCol="0" anchor="t">
            <a:spAutoFit/>
          </a:bodyPr>
          <a:lstStyle/>
          <a:p>
            <a:pPr>
              <a:lnSpc>
                <a:spcPct val="150000"/>
              </a:lnSpc>
            </a:pPr>
            <a:r>
              <a:rPr lang="zh-CN" altLang="en-US" sz="2400">
                <a:latin typeface="黑体" panose="02010609060101010101" charset="-122"/>
                <a:ea typeface="黑体" panose="02010609060101010101" charset="-122"/>
                <a:cs typeface="黑体" panose="02010609060101010101" charset="-122"/>
              </a:rPr>
              <a:t>（</a:t>
            </a:r>
            <a:r>
              <a:rPr lang="en-US" altLang="zh-CN" sz="2400">
                <a:latin typeface="黑体" panose="02010609060101010101" charset="-122"/>
                <a:ea typeface="黑体" panose="02010609060101010101" charset="-122"/>
                <a:cs typeface="黑体" panose="02010609060101010101" charset="-122"/>
              </a:rPr>
              <a:t>1</a:t>
            </a:r>
            <a:r>
              <a:rPr lang="zh-CN" altLang="en-US" sz="2400">
                <a:latin typeface="黑体" panose="02010609060101010101" charset="-122"/>
                <a:ea typeface="黑体" panose="02010609060101010101" charset="-122"/>
                <a:cs typeface="黑体" panose="02010609060101010101" charset="-122"/>
              </a:rPr>
              <a:t>）用表情调节情绪：烦恼时，用微笑来调节情绪，可能是个很好的选择。</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a:t>
            </a:r>
            <a:r>
              <a:rPr lang="en-US" altLang="zh-CN" sz="2400">
                <a:latin typeface="黑体" panose="02010609060101010101" charset="-122"/>
                <a:ea typeface="黑体" panose="02010609060101010101" charset="-122"/>
                <a:cs typeface="黑体" panose="02010609060101010101" charset="-122"/>
              </a:rPr>
              <a:t>2</a:t>
            </a:r>
            <a:r>
              <a:rPr lang="zh-CN" altLang="en-US" sz="2400">
                <a:latin typeface="黑体" panose="02010609060101010101" charset="-122"/>
                <a:ea typeface="黑体" panose="02010609060101010101" charset="-122"/>
                <a:cs typeface="黑体" panose="02010609060101010101" charset="-122"/>
              </a:rPr>
              <a:t>）人际调节：情绪不好时，可以向周围的人求助，和朋友聊天，娱乐会让你暂时忘记烦恼。</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a:t>
            </a:r>
            <a:r>
              <a:rPr lang="en-US" altLang="zh-CN" sz="2400">
                <a:latin typeface="黑体" panose="02010609060101010101" charset="-122"/>
                <a:ea typeface="黑体" panose="02010609060101010101" charset="-122"/>
                <a:cs typeface="黑体" panose="02010609060101010101" charset="-122"/>
              </a:rPr>
              <a:t>3</a:t>
            </a:r>
            <a:r>
              <a:rPr lang="zh-CN" altLang="en-US" sz="2400">
                <a:latin typeface="黑体" panose="02010609060101010101" charset="-122"/>
                <a:ea typeface="黑体" panose="02010609060101010101" charset="-122"/>
                <a:cs typeface="黑体" panose="02010609060101010101" charset="-122"/>
              </a:rPr>
              <a:t>）环境调节：情绪不好时，可以去那些曾开心过的地方，会促使你想起愉快的事情。</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a:t>
            </a:r>
            <a:r>
              <a:rPr lang="en-US" altLang="zh-CN" sz="2400">
                <a:latin typeface="黑体" panose="02010609060101010101" charset="-122"/>
                <a:ea typeface="黑体" panose="02010609060101010101" charset="-122"/>
                <a:cs typeface="黑体" panose="02010609060101010101" charset="-122"/>
              </a:rPr>
              <a:t>4</a:t>
            </a:r>
            <a:r>
              <a:rPr lang="zh-CN" altLang="en-US" sz="2400">
                <a:latin typeface="黑体" panose="02010609060101010101" charset="-122"/>
                <a:ea typeface="黑体" panose="02010609060101010101" charset="-122"/>
                <a:cs typeface="黑体" panose="02010609060101010101" charset="-122"/>
              </a:rPr>
              <a:t>）认知调节：可以通过改变认知来改变情绪。</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a:t>
            </a:r>
            <a:r>
              <a:rPr lang="en-US" altLang="zh-CN" sz="2400">
                <a:latin typeface="黑体" panose="02010609060101010101" charset="-122"/>
                <a:ea typeface="黑体" panose="02010609060101010101" charset="-122"/>
                <a:cs typeface="黑体" panose="02010609060101010101" charset="-122"/>
              </a:rPr>
              <a:t>5</a:t>
            </a:r>
            <a:r>
              <a:rPr lang="zh-CN" altLang="en-US" sz="2400">
                <a:latin typeface="黑体" panose="02010609060101010101" charset="-122"/>
                <a:ea typeface="黑体" panose="02010609060101010101" charset="-122"/>
                <a:cs typeface="黑体" panose="02010609060101010101" charset="-122"/>
              </a:rPr>
              <a:t>）回避引起情绪的问题：情绪不好时，可以选择逃避问题，不去想它，待情绪稳定后再去解决。</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custDataLst>
              <p:tags r:id="rId1"/>
            </p:custDataLst>
          </p:nvPr>
        </p:nvSpPr>
        <p:spPr>
          <a:xfrm>
            <a:off x="1236345" y="958850"/>
            <a:ext cx="10448290" cy="5259070"/>
          </a:xfrm>
          <a:prstGeom prst="rect">
            <a:avLst/>
          </a:prstGeom>
          <a:noFill/>
          <a:ln w="9525">
            <a:noFill/>
          </a:ln>
        </p:spPr>
        <p:txBody>
          <a:bodyPr wrap="square">
            <a:spAutoFit/>
          </a:bodyPr>
          <a:lstStyle/>
          <a:p>
            <a:pPr marL="0" marR="0" algn="just"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en-US" sz="2800" b="1">
                <a:solidFill>
                  <a:srgbClr val="0812E8"/>
                </a:solidFill>
                <a:latin typeface="方正姚体" panose="02010601030101010101" charset="-122"/>
                <a:ea typeface="方正姚体" panose="02010601030101010101" charset="-122"/>
                <a:cs typeface="方正姚体" panose="02010601030101010101" charset="-122"/>
                <a:sym typeface="+mn-ea"/>
              </a:rPr>
              <a:t>1</a:t>
            </a:r>
            <a:r>
              <a:rPr lang="zh-CN" altLang="en-US" sz="2800" b="1">
                <a:solidFill>
                  <a:srgbClr val="0812E8"/>
                </a:solidFill>
                <a:latin typeface="方正姚体" panose="02010601030101010101" charset="-122"/>
                <a:ea typeface="方正姚体" panose="02010601030101010101" charset="-122"/>
                <a:cs typeface="方正姚体" panose="02010601030101010101" charset="-122"/>
                <a:sym typeface="+mn-ea"/>
              </a:rPr>
              <a:t>、</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1）两种假设均可，有合理的依据即可。若认为无关信息会干扰记忆，可假设安静的环境有利于记忆；若认为记忆不是由单一脑区控制，舒缓的音乐有利于刺激不同的脑区而促进记忆，可假设舒缓的音乐有利于记忆。</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a:p>
            <a:pPr marL="0" marR="0" algn="just" defTabSz="914400" rtl="0" fontAlgn="auto">
              <a:lnSpc>
                <a:spcPct val="120000"/>
              </a:lnSpc>
              <a:spcBef>
                <a:spcPct val="0"/>
              </a:spcBef>
              <a:spcAft>
                <a:spcPct val="0"/>
              </a:spcAft>
              <a:buClrTx/>
              <a:buSzTx/>
              <a:buFontTx/>
              <a:buNone/>
              <a:tabLst>
                <a:tab pos="1029335" algn="l"/>
                <a:tab pos="1850390" algn="l"/>
                <a:tab pos="2538095" algn="l"/>
                <a:tab pos="3221990" algn="l"/>
              </a:tabLst>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（2）设计实验时，</a:t>
            </a:r>
            <a:r>
              <a:rPr sz="2800" b="1">
                <a:solidFill>
                  <a:srgbClr val="FF0000"/>
                </a:solidFill>
                <a:latin typeface="方正姚体" panose="02010601030101010101" charset="-122"/>
                <a:ea typeface="方正姚体" panose="02010601030101010101" charset="-122"/>
                <a:cs typeface="方正姚体" panose="02010601030101010101" charset="-122"/>
                <a:sym typeface="+mn-ea"/>
              </a:rPr>
              <a:t>需要有对照，无关变量必须保持一致。</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例如，选择年龄基本相同的测试对象若干，随机分成两组，一组在安静的环境中，另一组在舒缓的音乐环境中。在同样的时间内测试两组被试者记忆的单词量。测试的单词中需要记忆的字母数应该相同，两组被试者对于单词的熟悉程度（如是否带有词根、词缀，是否组成词等）也应该相同。</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3" name="Text Box 2"/>
          <p:cNvSpPr txBox="1"/>
          <p:nvPr>
            <p:custDataLst>
              <p:tags r:id="rId2"/>
            </p:custDataLst>
          </p:nvPr>
        </p:nvSpPr>
        <p:spPr>
          <a:xfrm>
            <a:off x="4672965" y="161925"/>
            <a:ext cx="4290695"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en-US" altLang="zh-CN"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P40</a:t>
            </a: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拓展应用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custDataLst>
              <p:tags r:id="rId1"/>
            </p:custDataLst>
          </p:nvPr>
        </p:nvSpPr>
        <p:spPr>
          <a:xfrm>
            <a:off x="1236345" y="958850"/>
            <a:ext cx="10448290" cy="2675255"/>
          </a:xfrm>
          <a:prstGeom prst="rect">
            <a:avLst/>
          </a:prstGeom>
          <a:noFill/>
          <a:ln w="9525">
            <a:noFill/>
          </a:ln>
        </p:spPr>
        <p:txBody>
          <a:bodyPr wrap="square">
            <a:spAutoFit/>
          </a:bodyPr>
          <a:lstStyle/>
          <a:p>
            <a:pPr marL="0" marR="0" algn="just" defTabSz="914400" rtl="0" fontAlgn="auto">
              <a:lnSpc>
                <a:spcPct val="120000"/>
              </a:lnSpc>
              <a:spcBef>
                <a:spcPct val="0"/>
              </a:spcBef>
              <a:spcAft>
                <a:spcPct val="0"/>
              </a:spcAft>
              <a:buClrTx/>
              <a:buSzTx/>
              <a:buFontTx/>
              <a:buNone/>
              <a:tabLst>
                <a:tab pos="1029335" algn="l"/>
                <a:tab pos="1850390" algn="l"/>
                <a:tab pos="2538095" algn="l"/>
                <a:tab pos="3221990" algn="l"/>
              </a:tabLst>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（3）如果结论不同，可能是与记忆相关的神经系统存在着个体的遗传或发展的差异；也可能是测试过程中对条件的控制有所不同，存在误差。</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a:p>
            <a:pPr marL="0" marR="0" algn="just" defTabSz="914400" rtl="0" fontAlgn="auto">
              <a:lnSpc>
                <a:spcPct val="120000"/>
              </a:lnSpc>
              <a:spcBef>
                <a:spcPct val="0"/>
              </a:spcBef>
              <a:spcAft>
                <a:spcPct val="0"/>
              </a:spcAft>
              <a:buClrTx/>
              <a:buSzTx/>
              <a:buFontTx/>
              <a:buNone/>
              <a:tabLst>
                <a:tab pos="1029335" algn="l"/>
                <a:tab pos="1850390" algn="l"/>
                <a:tab pos="2538095" algn="l"/>
                <a:tab pos="3221990" algn="l"/>
              </a:tabLst>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2</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例如，熬夜会影响睡眠，影响神经系统发育，容易导致视觉疲劳和机体免疫力下降等。</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pic>
        <p:nvPicPr>
          <p:cNvPr id="104" name="New picture"/>
          <p:cNvPicPr/>
          <p:nvPr>
            <p:custDataLst>
              <p:tags r:id="rId2"/>
            </p:custDataLst>
          </p:nvPr>
        </p:nvPicPr>
        <p:blipFill>
          <a:blip r:embed="rId3"/>
          <a:stretch>
            <a:fillRect/>
          </a:stretch>
        </p:blipFill>
        <p:spPr>
          <a:xfrm>
            <a:off x="11506200" y="10972800"/>
            <a:ext cx="304800" cy="215900"/>
          </a:xfrm>
          <a:prstGeom prst="cube">
            <a:avLst/>
          </a:prstGeom>
        </p:spPr>
      </p:pic>
    </p:spTree>
  </p:cSld>
  <p:clrMapOvr>
    <a:masterClrMapping/>
  </p:clrMapOvr>
  <mc:AlternateContent xmlns:mc="http://schemas.openxmlformats.org/markup-compatibility/2006">
    <mc:Choice xmlns:p14="http://schemas.microsoft.com/office/powerpoint/2010/main" Requires="p14">
      <p:transition p14:dur="500">
        <p:wipe dir="d"/>
      </p:transition>
    </mc:Choice>
    <mc:Fallback>
      <p:transition>
        <p:wipe dir="d"/>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1204" r="3773" b="2295"/>
          <a:stretch>
            <a:fillRect/>
          </a:stretch>
        </p:blipFill>
        <p:spPr>
          <a:xfrm rot="16200000">
            <a:off x="2223135" y="-1968500"/>
            <a:ext cx="6717030" cy="10795000"/>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custDataLst>
              <p:tags r:id="rId1"/>
            </p:custDataLst>
          </p:nvPr>
        </p:nvSpPr>
        <p:spPr/>
        <p:txBody>
          <a:bodyPr/>
          <a:lstStyle/>
          <a:p>
            <a:r>
              <a:rPr lang="en-US" altLang="zh-CN"/>
              <a:t>P42:</a:t>
            </a:r>
            <a:r>
              <a:t>复习与提高</a:t>
            </a:r>
          </a:p>
        </p:txBody>
      </p:sp>
      <p:sp>
        <p:nvSpPr>
          <p:cNvPr id="3" name="文本框 2"/>
          <p:cNvSpPr txBox="1"/>
          <p:nvPr>
            <p:custDataLst>
              <p:tags r:id="rId2"/>
            </p:custDataLst>
          </p:nvPr>
        </p:nvSpPr>
        <p:spPr>
          <a:xfrm>
            <a:off x="796925" y="1332230"/>
            <a:ext cx="10816590" cy="3415030"/>
          </a:xfrm>
          <a:prstGeom prst="rect">
            <a:avLst/>
          </a:prstGeom>
          <a:noFill/>
        </p:spPr>
        <p:txBody>
          <a:bodyPr wrap="square" rtlCol="0" anchor="t">
            <a:spAutoFit/>
          </a:bodyPr>
          <a:lstStyle/>
          <a:p>
            <a:pPr>
              <a:lnSpc>
                <a:spcPct val="150000"/>
              </a:lnSpc>
            </a:pPr>
            <a:r>
              <a:rPr lang="zh-CN" altLang="en-US" sz="2400">
                <a:latin typeface="黑体" panose="02010609060101010101" charset="-122"/>
                <a:ea typeface="黑体" panose="02010609060101010101" charset="-122"/>
                <a:cs typeface="黑体" panose="02010609060101010101" charset="-122"/>
              </a:rPr>
              <a:t>1.在足球赛场上，球员奔跑、抢断、相互配合，完成射门。下列对比赛中球员机体生理功能的表述，不正确的是（   ）</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A.自主神经系统不参与这个过程</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B.这些过程涉及一系列的反射活动</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C.在大脑皮层调控下球员相互配合</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D.球员在神经与肌肉的协调下起脚射门</a:t>
            </a:r>
            <a:endParaRPr lang="zh-CN" altLang="en-US" sz="2400">
              <a:latin typeface="黑体" panose="02010609060101010101" charset="-122"/>
              <a:ea typeface="黑体" panose="02010609060101010101" charset="-122"/>
              <a:cs typeface="黑体" panose="02010609060101010101" charset="-122"/>
            </a:endParaRPr>
          </a:p>
        </p:txBody>
      </p:sp>
      <p:sp>
        <p:nvSpPr>
          <p:cNvPr id="4" name="文本框 3"/>
          <p:cNvSpPr txBox="1"/>
          <p:nvPr>
            <p:custDataLst>
              <p:tags r:id="rId3"/>
            </p:custDataLst>
          </p:nvPr>
        </p:nvSpPr>
        <p:spPr>
          <a:xfrm>
            <a:off x="5801360" y="1967865"/>
            <a:ext cx="466090" cy="521970"/>
          </a:xfrm>
          <a:prstGeom prst="rect">
            <a:avLst/>
          </a:prstGeom>
          <a:noFill/>
        </p:spPr>
        <p:txBody>
          <a:bodyPr wrap="square" rtlCol="0">
            <a:spAutoFit/>
          </a:bodyPr>
          <a:lstStyle/>
          <a:p>
            <a:r>
              <a:rPr lang="en-US" altLang="zh-CN" sz="2800" b="1">
                <a:solidFill>
                  <a:srgbClr val="FF0000"/>
                </a:solidFill>
              </a:rPr>
              <a:t>A</a:t>
            </a:r>
            <a:endParaRPr lang="en-US" altLang="zh-CN" sz="2800" b="1">
              <a:solidFill>
                <a:srgbClr val="FF0000"/>
              </a:solidFill>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tretch>
            <a:fillRect/>
          </a:stretch>
        </p:blipFill>
        <p:spPr>
          <a:xfrm>
            <a:off x="1889125" y="1009650"/>
            <a:ext cx="7602220" cy="5702300"/>
          </a:xfrm>
          <a:prstGeom prst="rect">
            <a:avLst/>
          </a:prstGeom>
        </p:spPr>
      </p:pic>
    </p:spTree>
    <p:custDataLst>
      <p:tags r:id="rId3"/>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custDataLst>
              <p:tags r:id="rId1"/>
            </p:custDataLst>
          </p:nvPr>
        </p:nvSpPr>
        <p:spPr/>
        <p:txBody>
          <a:bodyPr/>
          <a:lstStyle/>
          <a:p>
            <a:r>
              <a:rPr lang="zh-CN" altLang="en-US"/>
              <a:t>随堂检测</a:t>
            </a:r>
            <a:endParaRPr lang="zh-CN" altLang="en-US"/>
          </a:p>
        </p:txBody>
      </p:sp>
      <p:sp>
        <p:nvSpPr>
          <p:cNvPr id="3" name="文本框 2"/>
          <p:cNvSpPr txBox="1"/>
          <p:nvPr>
            <p:custDataLst>
              <p:tags r:id="rId2"/>
            </p:custDataLst>
          </p:nvPr>
        </p:nvSpPr>
        <p:spPr>
          <a:xfrm>
            <a:off x="796925" y="967105"/>
            <a:ext cx="10816590" cy="5077460"/>
          </a:xfrm>
          <a:prstGeom prst="rect">
            <a:avLst/>
          </a:prstGeom>
          <a:noFill/>
        </p:spPr>
        <p:txBody>
          <a:bodyPr wrap="square" rtlCol="0" anchor="t">
            <a:spAutoFit/>
          </a:bodyPr>
          <a:lstStyle/>
          <a:p>
            <a:pPr>
              <a:lnSpc>
                <a:spcPct val="150000"/>
              </a:lnSpc>
            </a:pPr>
            <a:r>
              <a:rPr lang="zh-CN" altLang="en-US" sz="2400">
                <a:latin typeface="黑体" panose="02010609060101010101" charset="-122"/>
                <a:ea typeface="黑体" panose="02010609060101010101" charset="-122"/>
                <a:cs typeface="黑体" panose="02010609060101010101" charset="-122"/>
              </a:rPr>
              <a:t>2.海蜗牛在接触几次电击后，能学会利用长时间蜷缩的方式保护自己；没有经过电击刺激的海蜗牛则没有类似的防御行为。研究者提取前者腹部神经元的RNA注射到后者颈部，发现原本没有受过电击的海蜗牛也“学会”了防御，而对照组则没有此现象。以下叙述不符合该实验的是（  ）</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A.有助于我们对动物记忆形成机制的研究</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B.本实验对照组的海蜗牛不需要注射RNA </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C.不能说明RNA直接决定了动物记忆的形成</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latin typeface="黑体" panose="02010609060101010101" charset="-122"/>
                <a:ea typeface="黑体" panose="02010609060101010101" charset="-122"/>
                <a:cs typeface="黑体" panose="02010609060101010101" charset="-122"/>
              </a:rPr>
              <a:t>D.说明特定的RNA可以使海蜗牛“获得”记忆</a:t>
            </a:r>
            <a:endParaRPr lang="zh-CN" altLang="en-US" sz="2400">
              <a:latin typeface="黑体" panose="02010609060101010101" charset="-122"/>
              <a:ea typeface="黑体" panose="02010609060101010101" charset="-122"/>
              <a:cs typeface="黑体" panose="02010609060101010101" charset="-122"/>
            </a:endParaRPr>
          </a:p>
          <a:p>
            <a:pPr>
              <a:lnSpc>
                <a:spcPct val="150000"/>
              </a:lnSpc>
            </a:pPr>
            <a:r>
              <a:rPr lang="zh-CN" altLang="en-US" sz="2400">
                <a:solidFill>
                  <a:srgbClr val="FF0000"/>
                </a:solidFill>
                <a:latin typeface="黑体" panose="02010609060101010101" charset="-122"/>
                <a:ea typeface="黑体" panose="02010609060101010101" charset="-122"/>
                <a:cs typeface="黑体" panose="02010609060101010101" charset="-122"/>
              </a:rPr>
              <a:t>【提示】对照组需注射从未经电击的海蜗牛腹部神经元中提取的RNA。</a:t>
            </a:r>
            <a:endParaRPr lang="zh-CN" altLang="en-US" sz="2400">
              <a:solidFill>
                <a:srgbClr val="FF0000"/>
              </a:solidFill>
              <a:latin typeface="黑体" panose="02010609060101010101" charset="-122"/>
              <a:ea typeface="黑体" panose="02010609060101010101" charset="-122"/>
              <a:cs typeface="黑体" panose="02010609060101010101" charset="-122"/>
            </a:endParaRPr>
          </a:p>
        </p:txBody>
      </p:sp>
      <p:sp>
        <p:nvSpPr>
          <p:cNvPr id="4" name="文本框 3"/>
          <p:cNvSpPr txBox="1"/>
          <p:nvPr>
            <p:custDataLst>
              <p:tags r:id="rId3"/>
            </p:custDataLst>
          </p:nvPr>
        </p:nvSpPr>
        <p:spPr>
          <a:xfrm>
            <a:off x="7271385" y="2717165"/>
            <a:ext cx="439420" cy="521970"/>
          </a:xfrm>
          <a:prstGeom prst="rect">
            <a:avLst/>
          </a:prstGeom>
          <a:noFill/>
        </p:spPr>
        <p:txBody>
          <a:bodyPr wrap="none" rtlCol="0" anchor="t">
            <a:spAutoFit/>
          </a:bodyPr>
          <a:lstStyle/>
          <a:p>
            <a:r>
              <a:rPr lang="en-US" altLang="zh-CN" sz="2800" b="1">
                <a:solidFill>
                  <a:srgbClr val="FF0000"/>
                </a:solidFill>
              </a:rPr>
              <a:t>B</a:t>
            </a:r>
            <a:endParaRPr lang="en-US" altLang="zh-CN" sz="2800" b="1">
              <a:solidFill>
                <a:srgbClr val="FF0000"/>
              </a:solidFill>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2725" y="736600"/>
            <a:ext cx="11667490" cy="5262245"/>
          </a:xfrm>
          <a:prstGeom prst="rect">
            <a:avLst/>
          </a:prstGeom>
          <a:noFill/>
        </p:spPr>
        <p:txBody>
          <a:bodyPr wrap="square" rtlCol="0" anchor="t">
            <a:spAutoFit/>
          </a:bodyPr>
          <a:p>
            <a:r>
              <a:rPr lang="en-US" altLang="zh-CN" sz="2800"/>
              <a:t>2.</a:t>
            </a:r>
            <a:r>
              <a:rPr lang="zh-CN" altLang="en-US" sz="2800"/>
              <a:t>（</a:t>
            </a:r>
            <a:r>
              <a:rPr lang="en-US" altLang="zh-CN" sz="2800"/>
              <a:t>1</a:t>
            </a:r>
            <a:r>
              <a:rPr lang="zh-CN" altLang="en-US" sz="2800"/>
              <a:t>）与突触小泡融合，通过胞吐的方式将神经递质释放入突触间隙</a:t>
            </a:r>
            <a:endParaRPr lang="zh-CN" altLang="en-US" sz="2800"/>
          </a:p>
          <a:p>
            <a:r>
              <a:rPr lang="zh-CN" altLang="en-US" sz="2800"/>
              <a:t>    （</a:t>
            </a:r>
            <a:r>
              <a:rPr lang="en-US" altLang="zh-CN" sz="2800"/>
              <a:t>2</a:t>
            </a:r>
            <a:r>
              <a:rPr lang="zh-CN" altLang="en-US" sz="2800"/>
              <a:t>）传出神经与效应器</a:t>
            </a:r>
            <a:endParaRPr lang="zh-CN" altLang="en-US" sz="2800"/>
          </a:p>
          <a:p>
            <a:endParaRPr lang="zh-CN" altLang="en-US" sz="2800"/>
          </a:p>
          <a:p>
            <a:r>
              <a:rPr lang="en-US" altLang="zh-CN" sz="2800"/>
              <a:t>3.</a:t>
            </a:r>
            <a:r>
              <a:rPr lang="zh-CN" altLang="en-US" sz="2800"/>
              <a:t>（</a:t>
            </a:r>
            <a:r>
              <a:rPr lang="en-US" altLang="zh-CN" sz="2800"/>
              <a:t>1</a:t>
            </a:r>
            <a:r>
              <a:rPr lang="zh-CN" altLang="en-US" sz="2800"/>
              <a:t>）突</a:t>
            </a:r>
            <a:r>
              <a:rPr lang="zh-CN" altLang="en-US" sz="2800">
                <a:sym typeface="+mn-ea"/>
              </a:rPr>
              <a:t>触</a:t>
            </a:r>
            <a:r>
              <a:rPr lang="zh-CN" altLang="en-US" sz="2800"/>
              <a:t>信息传递需要有信号分子</a:t>
            </a:r>
            <a:r>
              <a:rPr lang="en-US" altLang="zh-CN" sz="2800"/>
              <a:t>----</a:t>
            </a:r>
            <a:r>
              <a:rPr lang="zh-CN" altLang="en-US" sz="2800"/>
              <a:t>递质的作用，递质作用于突触后膜的特定受体。发挥作用后通过分解或回收被灭活。在信息传递的过程中，任何一个环节出现问题，都可能对神经兴奋的传递以及效应产生影响。毒扁豆碱能影响神经递质的分解，递质就会持续作用于受体，某种箭毒会影响突触后膜受体发挥作用，递质与受体的作用就会受到影响。这些都会影响神经系统信息的传递，如果信息是传递到肌肉的，就会影响肌肉的收缩</a:t>
            </a:r>
            <a:endParaRPr lang="zh-CN" altLang="en-US" sz="2800"/>
          </a:p>
          <a:p>
            <a:endParaRPr lang="zh-CN" altLang="en-US" sz="2800"/>
          </a:p>
          <a:p>
            <a:r>
              <a:rPr lang="zh-CN" altLang="en-US" sz="2800"/>
              <a:t>（</a:t>
            </a:r>
            <a:r>
              <a:rPr lang="en-US" altLang="zh-CN" sz="2800"/>
              <a:t>2</a:t>
            </a:r>
            <a:r>
              <a:rPr lang="zh-CN" altLang="en-US" sz="2800"/>
              <a:t>）口服中毒者，可催吐、洗胃、导泻去除毒物，如果出现心跳、呼吸停止的，应该先进行人工心肺复苏，同时紧急送医院治疗</a:t>
            </a:r>
            <a:endParaRPr lang="zh-CN" altLang="en-US" sz="2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custDataLst>
              <p:tags r:id="rId1"/>
            </p:custDataLst>
          </p:nvPr>
        </p:nvSpPr>
        <p:spPr bwMode="auto">
          <a:xfrm>
            <a:off x="1919536" y="5282044"/>
            <a:ext cx="7956376" cy="213995"/>
          </a:xfrm>
          <a:prstGeom prst="rect">
            <a:avLst/>
          </a:prstGeom>
          <a:solidFill>
            <a:schemeClr val="bg1"/>
          </a:solidFill>
          <a:ln w="9525">
            <a:noFill/>
            <a:miter lim="800000"/>
          </a:ln>
          <a:effectLst/>
        </p:spPr>
        <p:txBody>
          <a:bodyPr vert="horz" wrap="square" lIns="91440" tIns="45720" rIns="91440" bIns="45720" numCol="1" anchor="ctr" anchorCtr="0" compatLnSpc="1">
            <a:spAutoFit/>
          </a:bodyPr>
          <a:lstStyle>
            <a:defPPr/>
          </a:lstStyle>
          <a:p>
            <a:pPr marL="0" marR="0" lvl="0" indent="306705" algn="l" defTabSz="914400" rtl="0" eaLnBrk="0" fontAlgn="base" latinLnBrk="0" hangingPunct="0">
              <a:lnSpc>
                <a:spcPct val="100000"/>
              </a:lnSpc>
              <a:spcBef>
                <a:spcPct val="0"/>
              </a:spcBef>
              <a:spcAft>
                <a:spcPct val="0"/>
              </a:spcAft>
              <a:buClrTx/>
              <a:buSzTx/>
              <a:buFontTx/>
              <a:buNone/>
            </a:pPr>
            <a:endParaRPr kumimoji="0" 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 name="矩形 2"/>
          <p:cNvSpPr/>
          <p:nvPr>
            <p:custDataLst>
              <p:tags r:id="rId2"/>
            </p:custDataLst>
          </p:nvPr>
        </p:nvSpPr>
        <p:spPr>
          <a:xfrm>
            <a:off x="197485" y="-171450"/>
            <a:ext cx="11797030" cy="7200900"/>
          </a:xfrm>
          <a:prstGeom prst="rect">
            <a:avLst/>
          </a:prstGeom>
        </p:spPr>
        <p:txBody>
          <a:bodyPr wrap="square">
            <a:spAutoFit/>
          </a:bodyPr>
          <a:lstStyle>
            <a:defPPr/>
          </a:lstStyle>
          <a:p>
            <a:pPr lvl="0" indent="306705" eaLnBrk="0" fontAlgn="base" hangingPunct="0">
              <a:lnSpc>
                <a:spcPct val="150000"/>
              </a:lnSpc>
              <a:spcBef>
                <a:spcPct val="0"/>
              </a:spcBef>
              <a:spcAft>
                <a:spcPct val="0"/>
              </a:spcAft>
            </a:pPr>
            <a:r>
              <a:rPr lang="zh-CN" altLang="en-US" sz="2800" smtClean="0">
                <a:solidFill>
                  <a:srgbClr val="FF0000"/>
                </a:solidFill>
                <a:latin typeface="微软雅黑" panose="020B0503020204020204" pitchFamily="34" charset="-122"/>
                <a:ea typeface="微软雅黑" panose="020B0503020204020204" pitchFamily="34" charset="-122"/>
              </a:rPr>
              <a:t>科学史料</a:t>
            </a:r>
            <a:r>
              <a:rPr lang="en-US" altLang="zh-CN" sz="2800" smtClean="0">
                <a:solidFill>
                  <a:srgbClr val="FF0000"/>
                </a:solidFill>
                <a:latin typeface="微软雅黑" panose="020B0503020204020204" pitchFamily="34" charset="-122"/>
                <a:ea typeface="微软雅黑" panose="020B0503020204020204" pitchFamily="34" charset="-122"/>
              </a:rPr>
              <a:t>1</a:t>
            </a:r>
            <a:r>
              <a:rPr lang="zh-CN" altLang="en-US" sz="2800" smtClean="0">
                <a:solidFill>
                  <a:srgbClr val="FF0000"/>
                </a:solidFill>
                <a:latin typeface="微软雅黑" panose="020B0503020204020204" pitchFamily="34" charset="-122"/>
                <a:ea typeface="微软雅黑" panose="020B0503020204020204" pitchFamily="34" charset="-122"/>
              </a:rPr>
              <a:t>、</a:t>
            </a:r>
            <a:r>
              <a:rPr lang="en-US" altLang="zh-CN" sz="2800" smtClean="0">
                <a:latin typeface="微软雅黑" panose="020B0503020204020204" pitchFamily="34" charset="-122"/>
                <a:ea typeface="微软雅黑" panose="020B0503020204020204" pitchFamily="34" charset="-122"/>
              </a:rPr>
              <a:t>1861</a:t>
            </a:r>
            <a:r>
              <a:rPr lang="zh-CN" altLang="en-US" sz="2800">
                <a:latin typeface="微软雅黑" panose="020B0503020204020204" pitchFamily="34" charset="-122"/>
                <a:ea typeface="微软雅黑" panose="020B0503020204020204" pitchFamily="34" charset="-122"/>
              </a:rPr>
              <a:t>年，病人“</a:t>
            </a:r>
            <a:r>
              <a:rPr lang="en-US" altLang="zh-CN" sz="2800">
                <a:latin typeface="微软雅黑" panose="020B0503020204020204" pitchFamily="34" charset="-122"/>
                <a:ea typeface="微软雅黑" panose="020B0503020204020204" pitchFamily="34" charset="-122"/>
              </a:rPr>
              <a:t>Tan”</a:t>
            </a:r>
            <a:r>
              <a:rPr lang="zh-CN" altLang="en-US" sz="2800">
                <a:latin typeface="微软雅黑" panose="020B0503020204020204" pitchFamily="34" charset="-122"/>
                <a:ea typeface="微软雅黑" panose="020B0503020204020204" pitchFamily="34" charset="-122"/>
              </a:rPr>
              <a:t>来到巴黎一家医院，不停地说音节“</a:t>
            </a:r>
            <a:r>
              <a:rPr lang="en-US" altLang="zh-CN" sz="2800">
                <a:latin typeface="微软雅黑" panose="020B0503020204020204" pitchFamily="34" charset="-122"/>
                <a:ea typeface="微软雅黑" panose="020B0503020204020204" pitchFamily="34" charset="-122"/>
              </a:rPr>
              <a:t>Tan</a:t>
            </a:r>
            <a:r>
              <a:rPr lang="en-US" altLang="zh-CN" sz="2800" smtClean="0">
                <a:latin typeface="微软雅黑" panose="020B0503020204020204" pitchFamily="34" charset="-122"/>
                <a:ea typeface="微软雅黑" panose="020B0503020204020204" pitchFamily="34" charset="-122"/>
              </a:rPr>
              <a:t>”.</a:t>
            </a:r>
            <a:r>
              <a:rPr kumimoji="0" lang="zh-CN" altLang="zh-CN" sz="2800" b="0" i="0" u="none" strike="noStrike" cap="none" normalizeH="0" baseline="0" smtClean="0">
                <a:ln>
                  <a:noFill/>
                </a:ln>
                <a:solidFill>
                  <a:srgbClr val="323E32"/>
                </a:solidFill>
                <a:effectLst/>
                <a:latin typeface="微软雅黑" panose="020B0503020204020204" pitchFamily="34" charset="-122"/>
                <a:ea typeface="微软雅黑" panose="020B0503020204020204" pitchFamily="34" charset="-122"/>
                <a:cs typeface="宋体" panose="02010600030101010101" pitchFamily="2" charset="-122"/>
              </a:rPr>
              <a:t>法国医生白洛嘉</a:t>
            </a:r>
            <a:r>
              <a:rPr lang="zh-CN" altLang="en-US" sz="2800" smtClean="0">
                <a:latin typeface="微软雅黑" panose="020B0503020204020204" pitchFamily="34" charset="-122"/>
                <a:ea typeface="微软雅黑" panose="020B0503020204020204" pitchFamily="34" charset="-122"/>
              </a:rPr>
              <a:t>发现</a:t>
            </a:r>
            <a:r>
              <a:rPr lang="zh-CN" altLang="en-US" sz="2800">
                <a:latin typeface="微软雅黑" panose="020B0503020204020204" pitchFamily="34" charset="-122"/>
                <a:ea typeface="微软雅黑" panose="020B0503020204020204" pitchFamily="34" charset="-122"/>
              </a:rPr>
              <a:t>此人完全能够听懂别人说话，他只是说不出来，除了“</a:t>
            </a:r>
            <a:r>
              <a:rPr lang="en-US" altLang="zh-CN" sz="2800">
                <a:latin typeface="微软雅黑" panose="020B0503020204020204" pitchFamily="34" charset="-122"/>
                <a:ea typeface="微软雅黑" panose="020B0503020204020204" pitchFamily="34" charset="-122"/>
              </a:rPr>
              <a:t>Tan”</a:t>
            </a:r>
            <a:r>
              <a:rPr lang="zh-CN" altLang="en-US" sz="2800">
                <a:latin typeface="微软雅黑" panose="020B0503020204020204" pitchFamily="34" charset="-122"/>
                <a:ea typeface="微软雅黑" panose="020B0503020204020204" pitchFamily="34" charset="-122"/>
              </a:rPr>
              <a:t>这个音节。当病人几天后意外死亡时，布洛卡解剖了他的大脑，发现了一小处损伤，在左额叶处。这使得布洛卡得出结论，此大脑区域与语言产生有关</a:t>
            </a:r>
            <a:r>
              <a:rPr lang="zh-CN" altLang="en-US" sz="2800" smtClean="0">
                <a:latin typeface="微软雅黑" panose="020B0503020204020204" pitchFamily="34" charset="-122"/>
                <a:ea typeface="微软雅黑" panose="020B0503020204020204" pitchFamily="34" charset="-122"/>
              </a:rPr>
              <a:t>。</a:t>
            </a:r>
            <a:r>
              <a:rPr kumimoji="0" lang="zh-CN" altLang="zh-CN" sz="2800" b="0" i="0" u="none" strike="noStrike" cap="none" normalizeH="0" baseline="0" smtClean="0">
                <a:ln>
                  <a:noFill/>
                </a:ln>
                <a:solidFill>
                  <a:srgbClr val="323E32"/>
                </a:solidFill>
                <a:effectLst/>
                <a:latin typeface="微软雅黑" panose="020B0503020204020204" pitchFamily="34" charset="-122"/>
                <a:ea typeface="微软雅黑" panose="020B0503020204020204" pitchFamily="34" charset="-122"/>
                <a:cs typeface="宋体" panose="02010600030101010101" pitchFamily="2" charset="-122"/>
              </a:rPr>
              <a:t>白洛嘉看到，更多失语症病例的病变都在左大脑半球，如果病变在右侧，就没有语言损失。这就进一步提示左侧大脑半球一定是特异的。白洛嘉向同行们介绍了一个鸡蛋大的部位发生病变，病人无法讲活，但似乎仍能理解别人对他说的话。白洛嘉得出结论说，这名患者的大脑病变部位正是大脑中的清晰语言区。这个区域后来被人们命名为“白洛嘉区”，是表达性语言中枢。</a:t>
            </a:r>
            <a:r>
              <a:rPr lang="zh-CN" altLang="en-US" sz="2800" smtClean="0">
                <a:latin typeface="微软雅黑" panose="020B0503020204020204" pitchFamily="34" charset="-122"/>
                <a:ea typeface="微软雅黑" panose="020B0503020204020204" pitchFamily="34" charset="-122"/>
              </a:rPr>
              <a:t>并</a:t>
            </a:r>
            <a:r>
              <a:rPr lang="zh-CN" altLang="en-US" sz="2800">
                <a:latin typeface="微软雅黑" panose="020B0503020204020204" pitchFamily="34" charset="-122"/>
                <a:ea typeface="微软雅黑" panose="020B0503020204020204" pitchFamily="34" charset="-122"/>
              </a:rPr>
              <a:t>在此解剖结果的基础上撰写了他第一篇著名的论文 </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通过对一例失语症患者的观察看言语产生的部位</a:t>
            </a:r>
            <a:r>
              <a:rPr lang="en-US" altLang="zh-CN" sz="2800" smtClean="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99060" y="361950"/>
            <a:ext cx="6505575" cy="5908040"/>
          </a:xfrm>
          <a:prstGeom prst="rect">
            <a:avLst/>
          </a:prstGeom>
        </p:spPr>
        <p:txBody>
          <a:bodyPr wrap="square">
            <a:spAutoFit/>
          </a:bodyPr>
          <a:lstStyle>
            <a:defPPr/>
          </a:lstStyle>
          <a:p>
            <a:pPr lvl="0" indent="306705" eaLnBrk="0" fontAlgn="base" hangingPunct="0">
              <a:lnSpc>
                <a:spcPct val="150000"/>
              </a:lnSpc>
              <a:spcBef>
                <a:spcPct val="0"/>
              </a:spcBef>
              <a:spcAft>
                <a:spcPct val="0"/>
              </a:spcAft>
            </a:pPr>
            <a:r>
              <a:rPr kumimoji="0" lang="zh-CN" altLang="en-US" sz="28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科学史料</a:t>
            </a:r>
            <a:r>
              <a:rPr kumimoji="0" lang="en-US" altLang="zh-CN" sz="28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2</a:t>
            </a:r>
            <a:r>
              <a:rPr kumimoji="0" lang="zh-CN" altLang="en-US" sz="28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2800" b="0" i="0" u="none" strike="noStrike" cap="none" normalizeH="0" baseline="0" smtClean="0">
                <a:ln>
                  <a:noFill/>
                </a:ln>
                <a:solidFill>
                  <a:srgbClr val="323E32"/>
                </a:solidFill>
                <a:effectLst/>
                <a:latin typeface="微软雅黑" panose="020B0503020204020204" pitchFamily="34" charset="-122"/>
                <a:ea typeface="微软雅黑" panose="020B0503020204020204" pitchFamily="34" charset="-122"/>
                <a:cs typeface="宋体" panose="02010600030101010101" pitchFamily="2" charset="-122"/>
              </a:rPr>
              <a:t>1874年，一个叫韦尼克的年轻德国人发现了左半球还有另一个重要的语言区域，有着控制语言理解的技能。现在该区域就叫做韦尼克区。</a:t>
            </a:r>
            <a:r>
              <a:rPr kumimoji="0" lang="zh-CN" altLang="zh-CN" sz="2800" b="0" i="0" u="none" strike="noStrike" cap="none" normalizeH="0" baseline="0" smtClean="0">
                <a:ln>
                  <a:noFill/>
                </a:ln>
                <a:solidFill>
                  <a:srgbClr val="323E32"/>
                </a:solidFill>
                <a:effectLst/>
                <a:latin typeface="Arial" panose="020B0604020202020204"/>
                <a:ea typeface="微软雅黑" panose="020B0503020204020204" pitchFamily="34" charset="-122"/>
                <a:cs typeface="宋体" panose="02010600030101010101" pitchFamily="2" charset="-122"/>
              </a:rPr>
              <a:t>   </a:t>
            </a:r>
            <a:r>
              <a:rPr kumimoji="0" lang="zh-CN" altLang="zh-CN" sz="2800" b="0" i="0" u="none" strike="noStrike" cap="none" normalizeH="0" baseline="0" smtClean="0">
                <a:ln>
                  <a:noFill/>
                </a:ln>
                <a:solidFill>
                  <a:srgbClr val="323E32"/>
                </a:solidFill>
                <a:effectLst/>
                <a:latin typeface="微软雅黑" panose="020B0503020204020204" pitchFamily="34" charset="-122"/>
                <a:ea typeface="微软雅黑" panose="020B0503020204020204" pitchFamily="34" charset="-122"/>
                <a:cs typeface="宋体" panose="02010600030101010101" pitchFamily="2" charset="-122"/>
              </a:rPr>
              <a:t>在这个区域内有听觉性语言中枢。韦尼克区的损伤将产生严重的感觉性失语症，大脑中韦尼克区受伤会产生严重的理解力缺失，患有该症的患者能够听见声音，但无法理解语言的意思。</a:t>
            </a: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18435" name="Picture 3"/>
          <p:cNvPicPr>
            <a:picLocks noChangeAspect="1" noChangeArrowheads="1"/>
          </p:cNvPicPr>
          <p:nvPr>
            <p:custDataLst>
              <p:tags r:id="rId2"/>
            </p:custDataLst>
          </p:nvPr>
        </p:nvPicPr>
        <p:blipFill>
          <a:blip r:embed="rId3"/>
          <a:stretch>
            <a:fillRect/>
          </a:stretch>
        </p:blipFill>
        <p:spPr bwMode="auto">
          <a:xfrm>
            <a:off x="6701790" y="534670"/>
            <a:ext cx="5278120" cy="378968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9110" y="882015"/>
            <a:ext cx="11254105" cy="2030095"/>
          </a:xfrm>
          <a:prstGeom prst="rect">
            <a:avLst/>
          </a:prstGeom>
          <a:noFill/>
        </p:spPr>
        <p:txBody>
          <a:bodyPr wrap="square" rtlCol="0" anchor="t">
            <a:spAutoFit/>
          </a:bodyPr>
          <a:lstStyle/>
          <a:p>
            <a:pPr>
              <a:lnSpc>
                <a:spcPct val="150000"/>
              </a:lnSpc>
            </a:pPr>
            <a:r>
              <a:rPr lang="zh-CN" altLang="en-US" sz="2800">
                <a:latin typeface="黑体" panose="02010609060101010101" charset="-122"/>
                <a:ea typeface="黑体" panose="02010609060101010101" charset="-122"/>
                <a:cs typeface="黑体" panose="02010609060101010101" charset="-122"/>
              </a:rPr>
              <a:t>资料1</a:t>
            </a:r>
            <a:r>
              <a:rPr lang="en-US" altLang="zh-CN" sz="2800">
                <a:latin typeface="黑体" panose="02010609060101010101" charset="-122"/>
                <a:ea typeface="黑体" panose="02010609060101010101" charset="-122"/>
                <a:cs typeface="黑体" panose="02010609060101010101" charset="-122"/>
              </a:rPr>
              <a:t> </a:t>
            </a:r>
            <a:r>
              <a:rPr lang="zh-CN" altLang="en-US" sz="2800">
                <a:latin typeface="黑体" panose="02010609060101010101" charset="-122"/>
                <a:ea typeface="黑体" panose="02010609060101010101" charset="-122"/>
                <a:cs typeface="黑体" panose="02010609060101010101" charset="-122"/>
              </a:rPr>
              <a:t>一位病人能听懂别人讲话，能用面部表情和手势同别人交流思想，可是说话非常困难。经检查发现，病人与讲话有关的肌肉和发声器官完全正常。病人死后，经解剖发现，他的大脑左半球的S区发生了病变。</a:t>
            </a:r>
            <a:endParaRPr lang="zh-CN" altLang="en-US" sz="2800">
              <a:latin typeface="黑体" panose="02010609060101010101" charset="-122"/>
              <a:ea typeface="黑体" panose="02010609060101010101" charset="-122"/>
              <a:cs typeface="黑体" panose="02010609060101010101" charset="-122"/>
            </a:endParaRPr>
          </a:p>
        </p:txBody>
      </p:sp>
      <p:sp>
        <p:nvSpPr>
          <p:cNvPr id="3" name="文本框 2"/>
          <p:cNvSpPr txBox="1"/>
          <p:nvPr>
            <p:custDataLst>
              <p:tags r:id="rId2"/>
            </p:custDataLst>
          </p:nvPr>
        </p:nvSpPr>
        <p:spPr>
          <a:xfrm>
            <a:off x="499110" y="3926840"/>
            <a:ext cx="11254105" cy="1383665"/>
          </a:xfrm>
          <a:prstGeom prst="rect">
            <a:avLst/>
          </a:prstGeom>
          <a:noFill/>
        </p:spPr>
        <p:txBody>
          <a:bodyPr wrap="square" rtlCol="0" anchor="t">
            <a:spAutoFit/>
          </a:bodyPr>
          <a:lstStyle/>
          <a:p>
            <a:pPr>
              <a:lnSpc>
                <a:spcPct val="150000"/>
              </a:lnSpc>
            </a:pPr>
            <a:r>
              <a:rPr lang="zh-CN" altLang="en-US" sz="2800">
                <a:latin typeface="黑体" panose="02010609060101010101" charset="-122"/>
                <a:ea typeface="黑体" panose="02010609060101010101" charset="-122"/>
                <a:cs typeface="黑体" panose="02010609060101010101" charset="-122"/>
              </a:rPr>
              <a:t>资料2</a:t>
            </a:r>
            <a:r>
              <a:rPr lang="en-US" altLang="zh-CN" sz="2800">
                <a:latin typeface="黑体" panose="02010609060101010101" charset="-122"/>
                <a:ea typeface="黑体" panose="02010609060101010101" charset="-122"/>
                <a:cs typeface="黑体" panose="02010609060101010101" charset="-122"/>
              </a:rPr>
              <a:t> </a:t>
            </a:r>
            <a:r>
              <a:rPr lang="zh-CN" altLang="en-US" sz="2800">
                <a:latin typeface="黑体" panose="02010609060101010101" charset="-122"/>
                <a:ea typeface="黑体" panose="02010609060101010101" charset="-122"/>
                <a:cs typeface="黑体" panose="02010609060101010101" charset="-122"/>
              </a:rPr>
              <a:t>一位病人能主动说话，听觉也正常，但他听不懂别人说话，连自己的话也听不懂。病人死后，研究者发现他的大脑左半球的H区有病变。</a:t>
            </a:r>
            <a:endParaRPr lang="zh-CN" altLang="en-US" sz="2800">
              <a:latin typeface="黑体" panose="02010609060101010101" charset="-122"/>
              <a:ea typeface="黑体" panose="02010609060101010101" charset="-122"/>
              <a:cs typeface="黑体" panose="02010609060101010101" charset="-122"/>
            </a:endParaRPr>
          </a:p>
        </p:txBody>
      </p:sp>
      <p:sp>
        <p:nvSpPr>
          <p:cNvPr id="4" name="矩形 3"/>
          <p:cNvSpPr/>
          <p:nvPr>
            <p:custDataLst>
              <p:tags r:id="rId3"/>
            </p:custDataLst>
          </p:nvPr>
        </p:nvSpPr>
        <p:spPr>
          <a:xfrm>
            <a:off x="344488" y="113665"/>
            <a:ext cx="2604135" cy="768350"/>
          </a:xfrm>
          <a:prstGeom prst="rect">
            <a:avLst/>
          </a:prstGeom>
          <a:noFill/>
          <a:ln>
            <a:noFill/>
          </a:ln>
        </p:spPr>
        <p:txBody>
          <a:bodyPr wrap="none" rtlCol="0" anchor="t">
            <a:spAutoFit/>
          </a:bodyPr>
          <a:lstStyle/>
          <a:p>
            <a:pPr algn="ctr"/>
            <a:r>
              <a:rPr lang="zh-CN" altLang="en-US" sz="4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思考</a:t>
            </a:r>
            <a:r>
              <a:rPr lang="en-US" altLang="zh-CN" sz="4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r>
              <a:rPr lang="zh-CN" altLang="en-US" sz="4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讨论</a:t>
            </a:r>
            <a:endParaRPr lang="zh-CN" altLang="en-US" sz="4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custDataLst>
              <p:tags r:id="rId1"/>
            </p:custDataLst>
          </p:nvPr>
        </p:nvSpPr>
        <p:spPr/>
        <p:txBody>
          <a:bodyPr/>
          <a:lstStyle/>
          <a:p>
            <a:r>
              <a:rPr lang="zh-CN" altLang="en-US" u="sng">
                <a:solidFill>
                  <a:srgbClr val="FF0000"/>
                </a:solidFill>
              </a:rPr>
              <a:t>一</a:t>
            </a:r>
            <a:r>
              <a:rPr lang="en-US" altLang="zh-CN" u="sng">
                <a:solidFill>
                  <a:srgbClr val="FF0000"/>
                </a:solidFill>
              </a:rPr>
              <a:t>.</a:t>
            </a:r>
            <a:r>
              <a:rPr lang="zh-CN" altLang="en-US" u="sng">
                <a:solidFill>
                  <a:srgbClr val="FF0000"/>
                </a:solidFill>
              </a:rPr>
              <a:t>语言功能</a:t>
            </a:r>
            <a:endParaRPr lang="zh-CN" altLang="en-US" u="sng">
              <a:solidFill>
                <a:srgbClr val="FF0000"/>
              </a:solidFill>
            </a:endParaRPr>
          </a:p>
        </p:txBody>
      </p:sp>
      <p:pic>
        <p:nvPicPr>
          <p:cNvPr id="3" name="图片 2"/>
          <p:cNvPicPr>
            <a:picLocks noChangeAspect="1"/>
          </p:cNvPicPr>
          <p:nvPr>
            <p:custDataLst>
              <p:tags r:id="rId2"/>
            </p:custDataLst>
          </p:nvPr>
        </p:nvPicPr>
        <p:blipFill>
          <a:blip r:embed="rId3"/>
          <a:srcRect l="28094" t="9686"/>
          <a:stretch>
            <a:fillRect/>
          </a:stretch>
        </p:blipFill>
        <p:spPr>
          <a:xfrm>
            <a:off x="3434080" y="1181735"/>
            <a:ext cx="6132830" cy="5169535"/>
          </a:xfrm>
          <a:prstGeom prst="rect">
            <a:avLst/>
          </a:prstGeom>
        </p:spPr>
      </p:pic>
    </p:spTree>
    <p:custDataLst>
      <p:tags r:id="rId4"/>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13055" y="528955"/>
            <a:ext cx="11679555" cy="1383665"/>
          </a:xfrm>
          <a:prstGeom prst="rect">
            <a:avLst/>
          </a:prstGeom>
          <a:noFill/>
        </p:spPr>
        <p:txBody>
          <a:bodyPr wrap="square" rtlCol="0" anchor="t">
            <a:spAutoFit/>
          </a:bodyPr>
          <a:lstStyle/>
          <a:p>
            <a:pPr>
              <a:lnSpc>
                <a:spcPct val="150000"/>
              </a:lnSpc>
            </a:pPr>
            <a:r>
              <a:rPr lang="zh-CN" altLang="en-US" sz="2800">
                <a:latin typeface="黑体" panose="02010609060101010101" charset="-122"/>
                <a:ea typeface="黑体" panose="02010609060101010101" charset="-122"/>
                <a:cs typeface="黑体" panose="02010609060101010101" charset="-122"/>
              </a:rPr>
              <a:t>（</a:t>
            </a:r>
            <a:r>
              <a:rPr lang="en-US" altLang="zh-CN" sz="2800">
                <a:latin typeface="黑体" panose="02010609060101010101" charset="-122"/>
                <a:ea typeface="黑体" panose="02010609060101010101" charset="-122"/>
                <a:cs typeface="黑体" panose="02010609060101010101" charset="-122"/>
              </a:rPr>
              <a:t>1</a:t>
            </a:r>
            <a:r>
              <a:rPr lang="zh-CN" altLang="en-US" sz="2800">
                <a:latin typeface="黑体" panose="02010609060101010101" charset="-122"/>
                <a:ea typeface="黑体" panose="02010609060101010101" charset="-122"/>
                <a:cs typeface="黑体" panose="02010609060101010101" charset="-122"/>
              </a:rPr>
              <a:t>）W区与S区接近躯体的运动中枢，V区接近视觉中枢，H区接近听觉中枢，这样的分布能给你什么联想？</a:t>
            </a:r>
            <a:endParaRPr lang="zh-CN" altLang="en-US" sz="2800">
              <a:latin typeface="黑体" panose="02010609060101010101" charset="-122"/>
              <a:ea typeface="黑体" panose="02010609060101010101" charset="-122"/>
              <a:cs typeface="黑体" panose="02010609060101010101" charset="-122"/>
            </a:endParaRPr>
          </a:p>
        </p:txBody>
      </p:sp>
      <p:sp>
        <p:nvSpPr>
          <p:cNvPr id="4" name="文本框 3"/>
          <p:cNvSpPr txBox="1"/>
          <p:nvPr>
            <p:custDataLst>
              <p:tags r:id="rId2"/>
            </p:custDataLst>
          </p:nvPr>
        </p:nvSpPr>
        <p:spPr>
          <a:xfrm>
            <a:off x="380365" y="2108835"/>
            <a:ext cx="11544935" cy="3969385"/>
          </a:xfrm>
          <a:prstGeom prst="rect">
            <a:avLst/>
          </a:prstGeom>
          <a:noFill/>
        </p:spPr>
        <p:txBody>
          <a:bodyPr wrap="square" rtlCol="0" anchor="t">
            <a:spAutoFit/>
          </a:bodyPr>
          <a:lstStyle/>
          <a:p>
            <a:pPr>
              <a:lnSpc>
                <a:spcPct val="150000"/>
              </a:lnSpc>
            </a:pPr>
            <a:r>
              <a:rPr lang="zh-CN" altLang="en-US" sz="2800">
                <a:solidFill>
                  <a:srgbClr val="2507DD"/>
                </a:solidFill>
                <a:latin typeface="兰米中简黑" panose="02000503000000000000" charset="-122"/>
                <a:ea typeface="兰米中简黑" panose="02000503000000000000" charset="-122"/>
                <a:cs typeface="兰米中简黑" panose="02000503000000000000" charset="-122"/>
              </a:rPr>
              <a:t>言语区中的W区与书写有关，S区与讲话相关，这两个区都与运动中枢接近；V区与看懂文字相关，它接近视觉中枢；H区与听懂话语相关，它接近听觉中枢。“写”与“讲”是两种不同的语言表达方式，属于“运动”性的。这使人联想到，</a:t>
            </a:r>
            <a:r>
              <a:rPr lang="zh-CN" altLang="en-US" sz="2800">
                <a:solidFill>
                  <a:srgbClr val="FF0000"/>
                </a:solidFill>
                <a:latin typeface="兰米中简黑" panose="02000503000000000000" charset="-122"/>
                <a:ea typeface="兰米中简黑" panose="02000503000000000000" charset="-122"/>
                <a:cs typeface="兰米中简黑" panose="02000503000000000000" charset="-122"/>
              </a:rPr>
              <a:t>这两个言语区可能是从运动中枢演化而来的</a:t>
            </a:r>
            <a:r>
              <a:rPr lang="zh-CN" altLang="en-US" sz="2800">
                <a:solidFill>
                  <a:srgbClr val="2507DD"/>
                </a:solidFill>
                <a:latin typeface="兰米中简黑" panose="02000503000000000000" charset="-122"/>
                <a:ea typeface="兰米中简黑" panose="02000503000000000000" charset="-122"/>
                <a:cs typeface="兰米中简黑" panose="02000503000000000000" charset="-122"/>
              </a:rPr>
              <a:t>。V区的看懂与视觉相关，H区的听懂与听觉相关，这两个区使人联想到，它们</a:t>
            </a:r>
            <a:r>
              <a:rPr lang="zh-CN" altLang="en-US" sz="2800">
                <a:solidFill>
                  <a:srgbClr val="FF0000"/>
                </a:solidFill>
                <a:latin typeface="兰米中简黑" panose="02000503000000000000" charset="-122"/>
                <a:ea typeface="兰米中简黑" panose="02000503000000000000" charset="-122"/>
                <a:cs typeface="兰米中简黑" panose="02000503000000000000" charset="-122"/>
              </a:rPr>
              <a:t>可能分别是由视觉中枢与听觉中枢演化而来的</a:t>
            </a:r>
            <a:endParaRPr lang="zh-CN" altLang="en-US" sz="2800">
              <a:solidFill>
                <a:srgbClr val="FF0000"/>
              </a:solidFill>
              <a:latin typeface="兰米中简黑" panose="02000503000000000000" charset="-122"/>
              <a:ea typeface="兰米中简黑" panose="02000503000000000000" charset="-122"/>
              <a:cs typeface="兰米中简黑" panose="02000503000000000000"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376170" y="1234440"/>
            <a:ext cx="6405880" cy="737235"/>
          </a:xfrm>
          <a:prstGeom prst="rect">
            <a:avLst/>
          </a:prstGeom>
          <a:noFill/>
        </p:spPr>
        <p:txBody>
          <a:bodyPr wrap="none" rtlCol="0" anchor="t">
            <a:spAutoFit/>
          </a:bodyPr>
          <a:lstStyle/>
          <a:p>
            <a:pPr>
              <a:lnSpc>
                <a:spcPct val="150000"/>
              </a:lnSpc>
            </a:pPr>
            <a:r>
              <a:rPr lang="zh-CN" altLang="en-US" sz="2800">
                <a:latin typeface="黑体" panose="02010609060101010101" charset="-122"/>
                <a:ea typeface="黑体" panose="02010609060101010101" charset="-122"/>
                <a:cs typeface="黑体" panose="02010609060101010101" charset="-122"/>
                <a:sym typeface="+mn-ea"/>
              </a:rPr>
              <a:t>（2）大脑皮层的语言中枢有什么特点？</a:t>
            </a:r>
            <a:endParaRPr lang="zh-CN" altLang="en-US" sz="2800">
              <a:latin typeface="黑体" panose="02010609060101010101" charset="-122"/>
              <a:ea typeface="黑体" panose="02010609060101010101" charset="-122"/>
              <a:cs typeface="黑体" panose="02010609060101010101" charset="-122"/>
              <a:sym typeface="+mn-ea"/>
            </a:endParaRPr>
          </a:p>
        </p:txBody>
      </p:sp>
      <p:sp>
        <p:nvSpPr>
          <p:cNvPr id="2" name="文本框 1"/>
          <p:cNvSpPr txBox="1"/>
          <p:nvPr>
            <p:custDataLst>
              <p:tags r:id="rId2"/>
            </p:custDataLst>
          </p:nvPr>
        </p:nvSpPr>
        <p:spPr>
          <a:xfrm>
            <a:off x="2387600" y="2106295"/>
            <a:ext cx="7417435" cy="2030095"/>
          </a:xfrm>
          <a:prstGeom prst="rect">
            <a:avLst/>
          </a:prstGeom>
          <a:noFill/>
        </p:spPr>
        <p:txBody>
          <a:bodyPr wrap="square" rtlCol="0" anchor="t">
            <a:spAutoFit/>
          </a:bodyPr>
          <a:lstStyle/>
          <a:p>
            <a:pPr>
              <a:lnSpc>
                <a:spcPct val="150000"/>
              </a:lnSpc>
            </a:pPr>
            <a:r>
              <a:rPr lang="zh-CN" altLang="en-US" sz="2800">
                <a:solidFill>
                  <a:srgbClr val="2507DD"/>
                </a:solidFill>
                <a:latin typeface="黑体" panose="02010609060101010101" charset="-122"/>
                <a:ea typeface="黑体" panose="02010609060101010101" charset="-122"/>
              </a:rPr>
              <a:t>大脑皮层的语言中枢分布在大脑皮层的不同区域，不同的区域既有分工，也有联系，共同负责人类复杂的语言功能</a:t>
            </a:r>
            <a:endParaRPr lang="zh-CN" altLang="en-US" sz="2800">
              <a:solidFill>
                <a:srgbClr val="2507DD"/>
              </a:solidFill>
              <a:latin typeface="黑体" panose="02010609060101010101" charset="-122"/>
              <a:ea typeface="黑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10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10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10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10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0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0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0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0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0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1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1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1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1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1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1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117.xml><?xml version="1.0" encoding="utf-8"?>
<p:tagLst xmlns:p="http://schemas.openxmlformats.org/presentationml/2006/main">
  <p:tag name="KSO_WM_BEAUTIFY_FLAG" val="#wm#"/>
  <p:tag name="KSO_WM_TAG_VERSION" val="1.0"/>
  <p:tag name="KSO_WM_TEMPLATE_CATEGORY" val="custom"/>
  <p:tag name="KSO_WM_TEMPLATE_INDEX" val="20187308"/>
  <p:tag name="KSO_WM_UNIT_COMPATIBLE" val="0"/>
  <p:tag name="KSO_WM_UNIT_DIAGRAM_ISNUMVISUAL" val="0"/>
  <p:tag name="KSO_WM_UNIT_DIAGRAM_ISREFERUNIT" val="0"/>
  <p:tag name="KSO_WM_UNIT_HIGHLIGHT" val="0"/>
  <p:tag name="KSO_WM_UNIT_ID" val="_0**"/>
  <p:tag name="KSO_WM_UNIT_LAYERLEVEL" val="1"/>
</p:tagLst>
</file>

<file path=ppt/tags/tag1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1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121.xml><?xml version="1.0" encoding="utf-8"?>
<p:tagLst xmlns:p="http://schemas.openxmlformats.org/presentationml/2006/main">
  <p:tag name="KSO_WM_BEAUTIFY_FLAG" val="#wm#"/>
  <p:tag name="KSO_WM_TAG_VERSION" val="1.0"/>
  <p:tag name="KSO_WM_TEMPLATE_CATEGORY" val="custom"/>
  <p:tag name="KSO_WM_TEMPLATE_INDEX" val="20187308"/>
  <p:tag name="KSO_WM_TEMPLATE_SUBCATEGORY" val="0"/>
  <p:tag name="KSO_WM_TEMPLATE_THUMBS_INDEX" val="1"/>
</p:tagLst>
</file>

<file path=ppt/tags/tag122.xml><?xml version="1.0" encoding="utf-8"?>
<p:tagLst xmlns:p="http://schemas.openxmlformats.org/presentationml/2006/main">
  <p:tag name="KSO_WM_FULL_TEXT_BEAUTIFY_COPY_ID" val="2"/>
</p:tagLst>
</file>

<file path=ppt/tags/tag123.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custom20205081_1*a*1"/>
  <p:tag name="KSO_WM_UNIT_INDEX" val="1"/>
  <p:tag name="KSO_WM_UNIT_ISCONTENTSTITLE" val="0"/>
  <p:tag name="KSO_WM_UNIT_ISNUMDGMTITLE" val="0"/>
  <p:tag name="KSO_WM_UNIT_LAYERLEVEL" val="1"/>
  <p:tag name="KSO_WM_UNIT_NOCLEAR" val="0"/>
  <p:tag name="KSO_WM_UNIT_PRESET_TEXT" val="空白演示"/>
  <p:tag name="KSO_WM_UNIT_SHOW_EDIT_AREA_INDICATION" val="1"/>
  <p:tag name="KSO_WM_UNIT_TYPE" val="a"/>
  <p:tag name="KSO_WM_UNIT_VALUE" val="28"/>
  <p:tag name="KSO_WM_FULL_TEXT_BEAUTIFY_COPY_ID" val="4"/>
</p:tagLst>
</file>

<file path=ppt/tags/tag12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 name="KSO_WM_FULL_TEXT_BEAUTIFY_COPY_ID" val="150995354"/>
</p:tagLst>
</file>

<file path=ppt/tags/tag125.xml><?xml version="1.0" encoding="utf-8"?>
<p:tagLst xmlns:p="http://schemas.openxmlformats.org/presentationml/2006/main">
  <p:tag name="KSO_WM_FULL_TEXT_BEAUTIFY_COPY_ID" val="2"/>
</p:tagLst>
</file>

<file path=ppt/tags/tag126.xml><?xml version="1.0" encoding="utf-8"?>
<p:tagLst xmlns:p="http://schemas.openxmlformats.org/presentationml/2006/main">
  <p:tag name="KSO_WM_FULL_TEXT_BEAUTIFY_COPY_ID" val="3"/>
</p:tagLst>
</file>

<file path=ppt/tags/tag127.xml><?xml version="1.0" encoding="utf-8"?>
<p:tagLst xmlns:p="http://schemas.openxmlformats.org/presentationml/2006/main">
  <p:tag name="KSO_WM_FULL_TEXT_BEAUTIFY_COPY_ID" val="4"/>
</p:tagLst>
</file>

<file path=ppt/tags/tag128.xml><?xml version="1.0" encoding="utf-8"?>
<p:tagLst xmlns:p="http://schemas.openxmlformats.org/presentationml/2006/main">
  <p:tag name="KSO_WM_FULL_TEXT_BEAUTIFY_COPY_ID" val="150995365"/>
</p:tagLst>
</file>

<file path=ppt/tags/tag129.xml><?xml version="1.0" encoding="utf-8"?>
<p:tagLst xmlns:p="http://schemas.openxmlformats.org/presentationml/2006/main">
  <p:tag name="KSO_WM_FULL_TEXT_BEAUTIFY_COPY_ID" val="6"/>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0.xml><?xml version="1.0" encoding="utf-8"?>
<p:tagLst xmlns:p="http://schemas.openxmlformats.org/presentationml/2006/main">
  <p:tag name="KSO_WM_FULL_TEXT_BEAUTIFY_COPY_ID" val="150995373"/>
</p:tagLst>
</file>

<file path=ppt/tags/tag131.xml><?xml version="1.0" encoding="utf-8"?>
<p:tagLst xmlns:p="http://schemas.openxmlformats.org/presentationml/2006/main">
  <p:tag name="KSO_WM_FULL_TEXT_BEAUTIFY_COPY_ID" val="18433"/>
</p:tagLst>
</file>

<file path=ppt/tags/tag132.xml><?xml version="1.0" encoding="utf-8"?>
<p:tagLst xmlns:p="http://schemas.openxmlformats.org/presentationml/2006/main">
  <p:tag name="KSO_WM_FULL_TEXT_BEAUTIFY_COPY_ID" val="3"/>
</p:tagLst>
</file>

<file path=ppt/tags/tag133.xml><?xml version="1.0" encoding="utf-8"?>
<p:tagLst xmlns:p="http://schemas.openxmlformats.org/presentationml/2006/main">
  <p:tag name="KSO_WM_FULL_TEXT_BEAUTIFY_COPY_ID" val="150995385"/>
</p:tagLst>
</file>

<file path=ppt/tags/tag134.xml><?xml version="1.0" encoding="utf-8"?>
<p:tagLst xmlns:p="http://schemas.openxmlformats.org/presentationml/2006/main">
  <p:tag name="KSO_WM_FULL_TEXT_BEAUTIFY_COPY_ID" val="4"/>
</p:tagLst>
</file>

<file path=ppt/tags/tag135.xml><?xml version="1.0" encoding="utf-8"?>
<p:tagLst xmlns:p="http://schemas.openxmlformats.org/presentationml/2006/main">
  <p:tag name="KSO_WM_FULL_TEXT_BEAUTIFY_COPY_ID" val="18435"/>
</p:tagLst>
</file>

<file path=ppt/tags/tag136.xml><?xml version="1.0" encoding="utf-8"?>
<p:tagLst xmlns:p="http://schemas.openxmlformats.org/presentationml/2006/main">
  <p:tag name="AS_UNIQUEID" val="37"/>
</p:tagLst>
</file>

<file path=ppt/tags/tag137.xml><?xml version="1.0" encoding="utf-8"?>
<p:tagLst xmlns:p="http://schemas.openxmlformats.org/presentationml/2006/main">
  <p:tag name="AS_UNIQUEID" val="38"/>
</p:tagLst>
</file>

<file path=ppt/tags/tag138.xml><?xml version="1.0" encoding="utf-8"?>
<p:tagLst xmlns:p="http://schemas.openxmlformats.org/presentationml/2006/main">
  <p:tag name="AS_UNIQUEID" val="39"/>
</p:tagLst>
</file>

<file path=ppt/tags/tag139.xml><?xml version="1.0" encoding="utf-8"?>
<p:tagLst xmlns:p="http://schemas.openxmlformats.org/presentationml/2006/main">
  <p:tag name="KSO_WM_FULL_TEXT_BEAUTIFY_COPY_ID" val="2"/>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0.xml><?xml version="1.0" encoding="utf-8"?>
<p:tagLst xmlns:p="http://schemas.openxmlformats.org/presentationml/2006/main">
  <p:tag name="KSO_WM_FULL_TEXT_BEAUTIFY_COPY_ID" val="3"/>
</p:tagLst>
</file>

<file path=ppt/tags/tag141.xml><?xml version="1.0" encoding="utf-8"?>
<p:tagLst xmlns:p="http://schemas.openxmlformats.org/presentationml/2006/main">
  <p:tag name="KSO_WM_FULL_TEXT_BEAUTIFY_COPY_ID" val="150995355"/>
</p:tagLst>
</file>

<file path=ppt/tags/tag142.xml><?xml version="1.0" encoding="utf-8"?>
<p:tagLst xmlns:p="http://schemas.openxmlformats.org/presentationml/2006/main">
  <p:tag name="AS_UNIQUEID" val="43"/>
</p:tagLst>
</file>

<file path=ppt/tags/tag143.xml><?xml version="1.0" encoding="utf-8"?>
<p:tagLst xmlns:p="http://schemas.openxmlformats.org/presentationml/2006/main">
  <p:tag name="AS_UNIQUEID" val="44"/>
</p:tagLst>
</file>

<file path=ppt/tags/tag144.xml><?xml version="1.0" encoding="utf-8"?>
<p:tagLst xmlns:p="http://schemas.openxmlformats.org/presentationml/2006/main">
  <p:tag name="AS_UNIQUEID" val="46"/>
</p:tagLst>
</file>

<file path=ppt/tags/tag145.xml><?xml version="1.0" encoding="utf-8"?>
<p:tagLst xmlns:p="http://schemas.openxmlformats.org/presentationml/2006/main">
  <p:tag name="AS_UNIQUEID" val="47"/>
</p:tagLst>
</file>

<file path=ppt/tags/tag146.xml><?xml version="1.0" encoding="utf-8"?>
<p:tagLst xmlns:p="http://schemas.openxmlformats.org/presentationml/2006/main">
  <p:tag name="KSO_WM_FULL_TEXT_BEAUTIFY_COPY_ID" val="4"/>
</p:tagLst>
</file>

<file path=ppt/tags/tag147.xml><?xml version="1.0" encoding="utf-8"?>
<p:tagLst xmlns:p="http://schemas.openxmlformats.org/presentationml/2006/main">
  <p:tag name="KSO_WM_FULL_TEXT_BEAUTIFY_COPY_ID" val="5"/>
</p:tagLst>
</file>

<file path=ppt/tags/tag148.xml><?xml version="1.0" encoding="utf-8"?>
<p:tagLst xmlns:p="http://schemas.openxmlformats.org/presentationml/2006/main">
  <p:tag name="KSO_WM_FULL_TEXT_BEAUTIFY_COPY_ID" val="150995374"/>
</p:tagLst>
</file>

<file path=ppt/tags/tag149.xml><?xml version="1.0" encoding="utf-8"?>
<p:tagLst xmlns:p="http://schemas.openxmlformats.org/presentationml/2006/main">
  <p:tag name="AS_UNIQUEID" val="493"/>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0.xml><?xml version="1.0" encoding="utf-8"?>
<p:tagLst xmlns:p="http://schemas.openxmlformats.org/presentationml/2006/main">
  <p:tag name="AS_UNIQUEID" val="500"/>
</p:tagLst>
</file>

<file path=ppt/tags/tag151.xml><?xml version="1.0" encoding="utf-8"?>
<p:tagLst xmlns:p="http://schemas.openxmlformats.org/presentationml/2006/main">
  <p:tag name="AS_UNIQUEID" val="423"/>
</p:tagLst>
</file>

<file path=ppt/tags/tag152.xml><?xml version="1.0" encoding="utf-8"?>
<p:tagLst xmlns:p="http://schemas.openxmlformats.org/presentationml/2006/main">
  <p:tag name="AS_UNIQUEID" val="500"/>
</p:tagLst>
</file>

<file path=ppt/tags/tag153.xml><?xml version="1.0" encoding="utf-8"?>
<p:tagLst xmlns:p="http://schemas.openxmlformats.org/presentationml/2006/main">
  <p:tag name="AS_UNIQUEID" val="513"/>
</p:tagLst>
</file>

<file path=ppt/tags/tag154.xml><?xml version="1.0" encoding="utf-8"?>
<p:tagLst xmlns:p="http://schemas.openxmlformats.org/presentationml/2006/main">
  <p:tag name="AS_UNIQUEID" val="518"/>
</p:tagLst>
</file>

<file path=ppt/tags/tag155.xml><?xml version="1.0" encoding="utf-8"?>
<p:tagLst xmlns:p="http://schemas.openxmlformats.org/presentationml/2006/main">
  <p:tag name="AS_UNIQUEID" val="2088"/>
</p:tagLst>
</file>

<file path=ppt/tags/tag156.xml><?xml version="1.0" encoding="utf-8"?>
<p:tagLst xmlns:p="http://schemas.openxmlformats.org/presentationml/2006/main">
  <p:tag name="AS_UNIQUEID" val="510"/>
</p:tagLst>
</file>

<file path=ppt/tags/tag157.xml><?xml version="1.0" encoding="utf-8"?>
<p:tagLst xmlns:p="http://schemas.openxmlformats.org/presentationml/2006/main">
  <p:tag name="AS_UNIQUEID" val="511"/>
</p:tagLst>
</file>

<file path=ppt/tags/tag158.xml><?xml version="1.0" encoding="utf-8"?>
<p:tagLst xmlns:p="http://schemas.openxmlformats.org/presentationml/2006/main">
  <p:tag name="AS_UNIQUEID" val="518"/>
</p:tagLst>
</file>

<file path=ppt/tags/tag159.xml><?xml version="1.0" encoding="utf-8"?>
<p:tagLst xmlns:p="http://schemas.openxmlformats.org/presentationml/2006/main">
  <p:tag name="AS_UNIQUEID" val="209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60.xml><?xml version="1.0" encoding="utf-8"?>
<p:tagLst xmlns:p="http://schemas.openxmlformats.org/presentationml/2006/main">
  <p:tag name="AS_UNIQUEID" val="510"/>
</p:tagLst>
</file>

<file path=ppt/tags/tag161.xml><?xml version="1.0" encoding="utf-8"?>
<p:tagLst xmlns:p="http://schemas.openxmlformats.org/presentationml/2006/main">
  <p:tag name="AS_UNIQUEID" val="511"/>
</p:tagLst>
</file>

<file path=ppt/tags/tag162.xml><?xml version="1.0" encoding="utf-8"?>
<p:tagLst xmlns:p="http://schemas.openxmlformats.org/presentationml/2006/main">
  <p:tag name="AS_UNIQUEID" val="518"/>
</p:tagLst>
</file>

<file path=ppt/tags/tag163.xml><?xml version="1.0" encoding="utf-8"?>
<p:tagLst xmlns:p="http://schemas.openxmlformats.org/presentationml/2006/main">
  <p:tag name="AS_UNIQUEID" val="2094"/>
</p:tagLst>
</file>

<file path=ppt/tags/tag164.xml><?xml version="1.0" encoding="utf-8"?>
<p:tagLst xmlns:p="http://schemas.openxmlformats.org/presentationml/2006/main">
  <p:tag name="AS_UNIQUEID" val="510"/>
</p:tagLst>
</file>

<file path=ppt/tags/tag165.xml><?xml version="1.0" encoding="utf-8"?>
<p:tagLst xmlns:p="http://schemas.openxmlformats.org/presentationml/2006/main">
  <p:tag name="AS_UNIQUEID" val="511"/>
</p:tagLst>
</file>

<file path=ppt/tags/tag166.xml><?xml version="1.0" encoding="utf-8"?>
<p:tagLst xmlns:p="http://schemas.openxmlformats.org/presentationml/2006/main">
  <p:tag name="AS_UNIQUEID" val="518"/>
</p:tagLst>
</file>

<file path=ppt/tags/tag167.xml><?xml version="1.0" encoding="utf-8"?>
<p:tagLst xmlns:p="http://schemas.openxmlformats.org/presentationml/2006/main">
  <p:tag name="AS_UNIQUEID" val="2097"/>
</p:tagLst>
</file>

<file path=ppt/tags/tag168.xml><?xml version="1.0" encoding="utf-8"?>
<p:tagLst xmlns:p="http://schemas.openxmlformats.org/presentationml/2006/main">
  <p:tag name="AS_UNIQUEID" val="510"/>
</p:tagLst>
</file>

<file path=ppt/tags/tag169.xml><?xml version="1.0" encoding="utf-8"?>
<p:tagLst xmlns:p="http://schemas.openxmlformats.org/presentationml/2006/main">
  <p:tag name="AS_UNIQUEID" val="51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0.xml><?xml version="1.0" encoding="utf-8"?>
<p:tagLst xmlns:p="http://schemas.openxmlformats.org/presentationml/2006/main">
  <p:tag name="AS_UNIQUEID" val="589"/>
</p:tagLst>
</file>

<file path=ppt/tags/tag171.xml><?xml version="1.0" encoding="utf-8"?>
<p:tagLst xmlns:p="http://schemas.openxmlformats.org/presentationml/2006/main">
  <p:tag name="AS_UNIQUEID" val="590"/>
</p:tagLst>
</file>

<file path=ppt/tags/tag172.xml><?xml version="1.0" encoding="utf-8"?>
<p:tagLst xmlns:p="http://schemas.openxmlformats.org/presentationml/2006/main">
  <p:tag name="AS_UNIQUEID" val="598"/>
</p:tagLst>
</file>

<file path=ppt/tags/tag173.xml><?xml version="1.0" encoding="utf-8"?>
<p:tagLst xmlns:p="http://schemas.openxmlformats.org/presentationml/2006/main">
  <p:tag name="KSO_WM_FULL_TEXT_BEAUTIFY_COPY_ID" val="5"/>
</p:tagLst>
</file>

<file path=ppt/tags/tag174.xml><?xml version="1.0" encoding="utf-8"?>
<p:tagLst xmlns:p="http://schemas.openxmlformats.org/presentationml/2006/main">
  <p:tag name="KSO_WM_FULL_TEXT_BEAUTIFY_COPY_ID" val="6"/>
</p:tagLst>
</file>

<file path=ppt/tags/tag175.xml><?xml version="1.0" encoding="utf-8"?>
<p:tagLst xmlns:p="http://schemas.openxmlformats.org/presentationml/2006/main">
  <p:tag name="KSO_WM_FULL_TEXT_BEAUTIFY_COPY_ID" val="150995375"/>
</p:tagLst>
</file>

<file path=ppt/tags/tag176.xml><?xml version="1.0" encoding="utf-8"?>
<p:tagLst xmlns:p="http://schemas.openxmlformats.org/presentationml/2006/main">
  <p:tag name="AS_UNIQUEID" val="73"/>
</p:tagLst>
</file>

<file path=ppt/tags/tag177.xml><?xml version="1.0" encoding="utf-8"?>
<p:tagLst xmlns:p="http://schemas.openxmlformats.org/presentationml/2006/main">
  <p:tag name="AS_UNIQUEID" val="74"/>
</p:tagLst>
</file>

<file path=ppt/tags/tag178.xml><?xml version="1.0" encoding="utf-8"?>
<p:tagLst xmlns:p="http://schemas.openxmlformats.org/presentationml/2006/main">
  <p:tag name="AS_UNIQUEID" val="76"/>
</p:tagLst>
</file>

<file path=ppt/tags/tag179.xml><?xml version="1.0" encoding="utf-8"?>
<p:tagLst xmlns:p="http://schemas.openxmlformats.org/presentationml/2006/main">
  <p:tag name="AS_UNIQUEID" val="77"/>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0.xml><?xml version="1.0" encoding="utf-8"?>
<p:tagLst xmlns:p="http://schemas.openxmlformats.org/presentationml/2006/main">
  <p:tag name="KSO_WM_FULL_TEXT_BEAUTIFY_COPY_ID" val="2"/>
</p:tagLst>
</file>

<file path=ppt/tags/tag181.xml><?xml version="1.0" encoding="utf-8"?>
<p:tagLst xmlns:p="http://schemas.openxmlformats.org/presentationml/2006/main">
  <p:tag name="KSO_WM_FULL_TEXT_BEAUTIFY_COPY_ID" val="4"/>
</p:tagLst>
</file>

<file path=ppt/tags/tag182.xml><?xml version="1.0" encoding="utf-8"?>
<p:tagLst xmlns:p="http://schemas.openxmlformats.org/presentationml/2006/main">
  <p:tag name="KSO_WM_FULL_TEXT_BEAUTIFY_COPY_ID" val="3"/>
</p:tagLst>
</file>

<file path=ppt/tags/tag183.xml><?xml version="1.0" encoding="utf-8"?>
<p:tagLst xmlns:p="http://schemas.openxmlformats.org/presentationml/2006/main">
  <p:tag name="KSO_WM_FULL_TEXT_BEAUTIFY_COPY_ID" val="150995378"/>
</p:tagLst>
</file>

<file path=ppt/tags/tag184.xml><?xml version="1.0" encoding="utf-8"?>
<p:tagLst xmlns:p="http://schemas.openxmlformats.org/presentationml/2006/main">
  <p:tag name="AS_UNIQUEID" val="423"/>
</p:tagLst>
</file>

<file path=ppt/tags/tag185.xml><?xml version="1.0" encoding="utf-8"?>
<p:tagLst xmlns:p="http://schemas.openxmlformats.org/presentationml/2006/main">
  <p:tag name="AS_UNIQUEID" val="603"/>
</p:tagLst>
</file>

<file path=ppt/tags/tag186.xml><?xml version="1.0" encoding="utf-8"?>
<p:tagLst xmlns:p="http://schemas.openxmlformats.org/presentationml/2006/main">
  <p:tag name="AS_UNIQUEID" val="603"/>
</p:tagLst>
</file>

<file path=ppt/tags/tag187.xml><?xml version="1.0" encoding="utf-8"?>
<p:tagLst xmlns:p="http://schemas.openxmlformats.org/presentationml/2006/main">
  <p:tag name="AS_UNIQUEID" val="2100"/>
</p:tagLst>
</file>

<file path=ppt/tags/tag188.xml><?xml version="1.0" encoding="utf-8"?>
<p:tagLst xmlns:p="http://schemas.openxmlformats.org/presentationml/2006/main">
  <p:tag name="AS_UNIQUEID" val="1795"/>
</p:tagLst>
</file>

<file path=ppt/tags/tag189.xml><?xml version="1.0" encoding="utf-8"?>
<p:tagLst xmlns:p="http://schemas.openxmlformats.org/presentationml/2006/main">
  <p:tag name="AS_UNIQUEID" val="603"/>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0.xml><?xml version="1.0" encoding="utf-8"?>
<p:tagLst xmlns:p="http://schemas.openxmlformats.org/presentationml/2006/main">
  <p:tag name="AS_UNIQUEID" val="603"/>
</p:tagLst>
</file>

<file path=ppt/tags/tag191.xml><?xml version="1.0" encoding="utf-8"?>
<p:tagLst xmlns:p="http://schemas.openxmlformats.org/presentationml/2006/main">
  <p:tag name="AS_UNIQUEID" val="2101"/>
</p:tagLst>
</file>

<file path=ppt/tags/tag192.xml><?xml version="1.0" encoding="utf-8"?>
<p:tagLst xmlns:p="http://schemas.openxmlformats.org/presentationml/2006/main">
  <p:tag name="AS_UNIQUEID" val="637"/>
</p:tagLst>
</file>

<file path=ppt/tags/tag193.xml><?xml version="1.0" encoding="utf-8"?>
<p:tagLst xmlns:p="http://schemas.openxmlformats.org/presentationml/2006/main">
  <p:tag name="AS_UNIQUEID" val="638"/>
  <p:tag name="KSO_WM_UNIT_TABLE_BEAUTIFY" val="smartTable{51e2ee36-9a7b-4093-87b0-35341ed66b3d}"/>
</p:tagLst>
</file>

<file path=ppt/tags/tag194.xml><?xml version="1.0" encoding="utf-8"?>
<p:tagLst xmlns:p="http://schemas.openxmlformats.org/presentationml/2006/main">
  <p:tag name="AS_UNIQUEID" val="637"/>
</p:tagLst>
</file>

<file path=ppt/tags/tag195.xml><?xml version="1.0" encoding="utf-8"?>
<p:tagLst xmlns:p="http://schemas.openxmlformats.org/presentationml/2006/main">
  <p:tag name="AS_UNIQUEID" val="637"/>
</p:tagLst>
</file>

<file path=ppt/tags/tag196.xml><?xml version="1.0" encoding="utf-8"?>
<p:tagLst xmlns:p="http://schemas.openxmlformats.org/presentationml/2006/main">
  <p:tag name="AS_UNIQUEID" val="637"/>
</p:tagLst>
</file>

<file path=ppt/tags/tag197.xml><?xml version="1.0" encoding="utf-8"?>
<p:tagLst xmlns:p="http://schemas.openxmlformats.org/presentationml/2006/main">
  <p:tag name="AS_UNIQUEID" val="637"/>
</p:tagLst>
</file>

<file path=ppt/tags/tag198.xml><?xml version="1.0" encoding="utf-8"?>
<p:tagLst xmlns:p="http://schemas.openxmlformats.org/presentationml/2006/main">
  <p:tag name="AS_UNIQUEID" val="637"/>
</p:tagLst>
</file>

<file path=ppt/tags/tag199.xml><?xml version="1.0" encoding="utf-8"?>
<p:tagLst xmlns:p="http://schemas.openxmlformats.org/presentationml/2006/main">
  <p:tag name="AS_UNIQUEID" val="645"/>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00.xml><?xml version="1.0" encoding="utf-8"?>
<p:tagLst xmlns:p="http://schemas.openxmlformats.org/presentationml/2006/main">
  <p:tag name="AS_UNIQUEID" val="646"/>
</p:tagLst>
</file>

<file path=ppt/tags/tag201.xml><?xml version="1.0" encoding="utf-8"?>
<p:tagLst xmlns:p="http://schemas.openxmlformats.org/presentationml/2006/main">
  <p:tag name="AS_UNIQUEID" val="2104"/>
</p:tagLst>
</file>

<file path=ppt/tags/tag202.xml><?xml version="1.0" encoding="utf-8"?>
<p:tagLst xmlns:p="http://schemas.openxmlformats.org/presentationml/2006/main">
  <p:tag name="AS_UNIQUEID" val="84"/>
</p:tagLst>
</file>

<file path=ppt/tags/tag203.xml><?xml version="1.0" encoding="utf-8"?>
<p:tagLst xmlns:p="http://schemas.openxmlformats.org/presentationml/2006/main">
  <p:tag name="AS_UNIQUEID" val="85"/>
</p:tagLst>
</file>

<file path=ppt/tags/tag204.xml><?xml version="1.0" encoding="utf-8"?>
<p:tagLst xmlns:p="http://schemas.openxmlformats.org/presentationml/2006/main">
  <p:tag name="AS_UNIQUEID" val="1815"/>
</p:tagLst>
</file>

<file path=ppt/tags/tag205.xml><?xml version="1.0" encoding="utf-8"?>
<p:tagLst xmlns:p="http://schemas.openxmlformats.org/presentationml/2006/main">
  <p:tag name="AS_UNIQUEID" val="2114"/>
</p:tagLst>
</file>

<file path=ppt/tags/tag206.xml><?xml version="1.0" encoding="utf-8"?>
<p:tagLst xmlns:p="http://schemas.openxmlformats.org/presentationml/2006/main">
  <p:tag name="AS_UNIQUEID" val="1815"/>
</p:tagLst>
</file>

<file path=ppt/tags/tag207.xml><?xml version="1.0" encoding="utf-8"?>
<p:tagLst xmlns:p="http://schemas.openxmlformats.org/presentationml/2006/main">
  <p:tag name="AS_UNIQUEID" val="2117"/>
</p:tagLst>
</file>

<file path=ppt/tags/tag208.xml><?xml version="1.0" encoding="utf-8"?>
<p:tagLst xmlns:p="http://schemas.openxmlformats.org/presentationml/2006/main">
  <p:tag name="KSO_WM_FULL_TEXT_BEAUTIFY_COPY_ID" val="2"/>
</p:tagLst>
</file>

<file path=ppt/tags/tag209.xml><?xml version="1.0" encoding="utf-8"?>
<p:tagLst xmlns:p="http://schemas.openxmlformats.org/presentationml/2006/main">
  <p:tag name="KSO_WM_FULL_TEXT_BEAUTIFY_COPY_ID" val="3"/>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0.xml><?xml version="1.0" encoding="utf-8"?>
<p:tagLst xmlns:p="http://schemas.openxmlformats.org/presentationml/2006/main">
  <p:tag name="KSO_WM_FULL_TEXT_BEAUTIFY_COPY_ID" val="4"/>
</p:tagLst>
</file>

<file path=ppt/tags/tag211.xml><?xml version="1.0" encoding="utf-8"?>
<p:tagLst xmlns:p="http://schemas.openxmlformats.org/presentationml/2006/main">
  <p:tag name="KSO_WM_FULL_TEXT_BEAUTIFY_COPY_ID" val="150995367"/>
</p:tagLst>
</file>

<file path=ppt/tags/tag212.xml><?xml version="1.0" encoding="utf-8"?>
<p:tagLst xmlns:p="http://schemas.openxmlformats.org/presentationml/2006/main">
  <p:tag name="KSO_WM_FULL_TEXT_BEAUTIFY_COPY_ID" val="2"/>
</p:tagLst>
</file>

<file path=ppt/tags/tag213.xml><?xml version="1.0" encoding="utf-8"?>
<p:tagLst xmlns:p="http://schemas.openxmlformats.org/presentationml/2006/main">
  <p:tag name="KSO_WM_FULL_TEXT_BEAUTIFY_COPY_ID" val="3"/>
</p:tagLst>
</file>

<file path=ppt/tags/tag214.xml><?xml version="1.0" encoding="utf-8"?>
<p:tagLst xmlns:p="http://schemas.openxmlformats.org/presentationml/2006/main">
  <p:tag name="KSO_WM_FULL_TEXT_BEAUTIFY_COPY_ID" val="4"/>
</p:tagLst>
</file>

<file path=ppt/tags/tag215.xml><?xml version="1.0" encoding="utf-8"?>
<p:tagLst xmlns:p="http://schemas.openxmlformats.org/presentationml/2006/main">
  <p:tag name="KSO_WM_FULL_TEXT_BEAUTIFY_COPY_ID" val="150995368"/>
</p:tagLst>
</file>

<file path=ppt/tags/tag216.xml><?xml version="1.0" encoding="utf-8"?>
<p:tagLst xmlns:p="http://schemas.openxmlformats.org/presentationml/2006/main">
  <p:tag name="AS_NET" val="4.0.30319.42000"/>
  <p:tag name="AS_OS" val="Unix 3.10 unknown"/>
  <p:tag name="AS_RELEASE_DATE" val="2017.06.20"/>
  <p:tag name="AS_TITLE" val="Aspose.Slides for Java"/>
  <p:tag name="AS_VERSION" val="17.6"/>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6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6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6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6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6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7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7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7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7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7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7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7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8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8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8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8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8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8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8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8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8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9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9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9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9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9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9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9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9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9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heme/theme1.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4276</Words>
  <Application>WPS 演示</Application>
  <PresentationFormat/>
  <Paragraphs>171</Paragraphs>
  <Slides>31</Slides>
  <Notes>10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31</vt:i4>
      </vt:variant>
    </vt:vector>
  </HeadingPairs>
  <TitlesOfParts>
    <vt:vector size="46" baseType="lpstr">
      <vt:lpstr>Arial</vt:lpstr>
      <vt:lpstr>宋体</vt:lpstr>
      <vt:lpstr>Wingdings</vt:lpstr>
      <vt:lpstr>微软雅黑</vt:lpstr>
      <vt:lpstr>黑体</vt:lpstr>
      <vt:lpstr>Arial Unicode MS</vt:lpstr>
      <vt:lpstr>Calibri</vt:lpstr>
      <vt:lpstr>Arial</vt:lpstr>
      <vt:lpstr>兰米中简黑</vt:lpstr>
      <vt:lpstr>兰米粗楷简体</vt:lpstr>
      <vt:lpstr>喵大叔楷书</vt:lpstr>
      <vt:lpstr>方正姚体</vt:lpstr>
      <vt:lpstr>华文行楷</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刘华</cp:lastModifiedBy>
  <cp:revision>5</cp:revision>
  <cp:lastPrinted>2020-10-29T10:38:00Z</cp:lastPrinted>
  <dcterms:created xsi:type="dcterms:W3CDTF">2020-10-29T10:38:00Z</dcterms:created>
  <dcterms:modified xsi:type="dcterms:W3CDTF">2021-08-10T15:29:30Z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2052-11.1.0.10314</vt:lpwstr>
  </property>
</Properties>
</file>