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410" r:id="rId3"/>
    <p:sldId id="411" r:id="rId4"/>
    <p:sldId id="413" r:id="rId5"/>
    <p:sldId id="412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3" r:id="rId26"/>
    <p:sldId id="432" r:id="rId27"/>
    <p:sldId id="434" r:id="rId28"/>
    <p:sldId id="43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/>
  <p:cmAuthor id="2" name="郭小球~" initials="郭小球~" lastIdx="0" clrIdx="1"/>
  <p:cmAuthor id="3" name="lenovo" initials="l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rgbClr val="0070C0"/>
                </a:solidFill>
                <a:sym typeface="+mn-ea"/>
              </a:rPr>
              <a:t>树木在不同季节因为气温降水等的环境不同其生命活动也随之变化；春夏降雨多，气温相对较高，植物生命活动旺盛处于生长期，植物从根部吸收的以水分为主的养分较多，形成层中的导管，筛管发育较粗，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细胞分裂快、细胞体积大，在树干上形成颜色较浅的带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；而秋冬季节，植物生命活动缓慢，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细胞分裂慢、细胞体积小，在树干上形成颜色较深的带。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处于生长期发育的，称为早材或春材，处于生长季节后期发育的，称为晚材或秋材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image" Target="../media/image20.png"/><Relationship Id="rId1" Type="http://schemas.openxmlformats.org/officeDocument/2006/relationships/tags" Target="../tags/tag14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image" Target="../media/image21.jpeg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image" Target="../media/image22.png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microsoft.com/office/2007/relationships/hdphoto" Target="../media/image24.wdp"/><Relationship Id="rId4" Type="http://schemas.openxmlformats.org/officeDocument/2006/relationships/image" Target="../media/image23.png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83.xml"/><Relationship Id="rId16" Type="http://schemas.openxmlformats.org/officeDocument/2006/relationships/tags" Target="../tags/tag182.xml"/><Relationship Id="rId15" Type="http://schemas.openxmlformats.org/officeDocument/2006/relationships/tags" Target="../tags/tag181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tags" Target="../tags/tag169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image" Target="../media/image1.tiff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2.xml"/><Relationship Id="rId6" Type="http://schemas.openxmlformats.org/officeDocument/2006/relationships/image" Target="../media/image2.png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4.xml"/><Relationship Id="rId5" Type="http://schemas.microsoft.com/office/2007/relationships/hdphoto" Target="../media/image27.wdp"/><Relationship Id="rId4" Type="http://schemas.openxmlformats.org/officeDocument/2006/relationships/image" Target="../media/image26.png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tags" Target="../tags/tag20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tags" Target="../tags/tag20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../media/image4.jpeg"/><Relationship Id="rId6" Type="http://schemas.openxmlformats.org/officeDocument/2006/relationships/tags" Target="../tags/tag77.xml"/><Relationship Id="rId5" Type="http://schemas.openxmlformats.org/officeDocument/2006/relationships/image" Target="../media/image3.png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9" Type="http://schemas.openxmlformats.org/officeDocument/2006/relationships/tags" Target="../tags/tag84.xml"/><Relationship Id="rId18" Type="http://schemas.microsoft.com/office/2007/relationships/hdphoto" Target="../media/image9.wdp"/><Relationship Id="rId17" Type="http://schemas.openxmlformats.org/officeDocument/2006/relationships/image" Target="../media/image8.jpeg"/><Relationship Id="rId16" Type="http://schemas.openxmlformats.org/officeDocument/2006/relationships/tags" Target="../tags/tag83.xml"/><Relationship Id="rId15" Type="http://schemas.openxmlformats.org/officeDocument/2006/relationships/image" Target="../media/image7.jpeg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image" Target="../media/image6.jpeg"/><Relationship Id="rId11" Type="http://schemas.openxmlformats.org/officeDocument/2006/relationships/tags" Target="../tags/tag80.xml"/><Relationship Id="rId10" Type="http://schemas.openxmlformats.org/officeDocument/2006/relationships/image" Target="../media/image5.jpeg"/><Relationship Id="rId1" Type="http://schemas.openxmlformats.org/officeDocument/2006/relationships/tags" Target="../tags/tag7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image" Target="../media/image11.jpeg"/><Relationship Id="rId5" Type="http://schemas.openxmlformats.org/officeDocument/2006/relationships/tags" Target="../tags/tag104.xml"/><Relationship Id="rId4" Type="http://schemas.openxmlformats.org/officeDocument/2006/relationships/image" Target="../media/image10.jpe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8.xml"/><Relationship Id="rId1" Type="http://schemas.openxmlformats.org/officeDocument/2006/relationships/tags" Target="../tags/tag10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../media/image14.jpeg"/><Relationship Id="rId7" Type="http://schemas.openxmlformats.org/officeDocument/2006/relationships/tags" Target="../tags/tag113.xml"/><Relationship Id="rId6" Type="http://schemas.openxmlformats.org/officeDocument/2006/relationships/image" Target="../media/image13.jpeg"/><Relationship Id="rId5" Type="http://schemas.openxmlformats.org/officeDocument/2006/relationships/tags" Target="../tags/tag112.xml"/><Relationship Id="rId4" Type="http://schemas.openxmlformats.org/officeDocument/2006/relationships/image" Target="../media/image12.jpeg"/><Relationship Id="rId3" Type="http://schemas.openxmlformats.org/officeDocument/2006/relationships/tags" Target="../tags/tag111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9" Type="http://schemas.openxmlformats.org/officeDocument/2006/relationships/tags" Target="../tags/tag119.xml"/><Relationship Id="rId18" Type="http://schemas.openxmlformats.org/officeDocument/2006/relationships/tags" Target="../tags/tag118.xml"/><Relationship Id="rId17" Type="http://schemas.microsoft.com/office/2007/relationships/hdphoto" Target="../media/image19.wdp"/><Relationship Id="rId16" Type="http://schemas.openxmlformats.org/officeDocument/2006/relationships/image" Target="../media/image18.jpeg"/><Relationship Id="rId15" Type="http://schemas.openxmlformats.org/officeDocument/2006/relationships/tags" Target="../tags/tag117.xml"/><Relationship Id="rId14" Type="http://schemas.openxmlformats.org/officeDocument/2006/relationships/image" Target="../media/image17.jpeg"/><Relationship Id="rId13" Type="http://schemas.openxmlformats.org/officeDocument/2006/relationships/tags" Target="../tags/tag116.xml"/><Relationship Id="rId12" Type="http://schemas.microsoft.com/office/2007/relationships/hdphoto" Target="../media/image16.wdp"/><Relationship Id="rId11" Type="http://schemas.openxmlformats.org/officeDocument/2006/relationships/image" Target="../media/image15.jpeg"/><Relationship Id="rId10" Type="http://schemas.openxmlformats.org/officeDocument/2006/relationships/tags" Target="../tags/tag115.xml"/><Relationship Id="rId1" Type="http://schemas.openxmlformats.org/officeDocument/2006/relationships/tags" Target="../tags/tag10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15465" y="1653540"/>
            <a:ext cx="8990330" cy="5056505"/>
          </a:xfrm>
          <a:prstGeom prst="rect">
            <a:avLst/>
          </a:prstGeom>
        </p:spPr>
      </p:pic>
      <p:sp>
        <p:nvSpPr>
          <p:cNvPr id="4" name="Text Box 3"/>
          <p:cNvSpPr txBox="1"/>
          <p:nvPr>
            <p:custDataLst>
              <p:tags r:id="rId3"/>
            </p:custDataLst>
          </p:nvPr>
        </p:nvSpPr>
        <p:spPr>
          <a:xfrm>
            <a:off x="1580515" y="967740"/>
            <a:ext cx="92386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5.4</a:t>
            </a:r>
            <a:r>
              <a:rPr lang="zh-CN" altLang="en-US" sz="3600" b="1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sz="3600" b="1">
                <a:solidFill>
                  <a:srgbClr val="00B05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环境因素参与调节植物的生命活动</a:t>
            </a:r>
            <a:endParaRPr lang="zh-CN" sz="3600" b="1">
              <a:solidFill>
                <a:srgbClr val="00B05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803400" y="179705"/>
            <a:ext cx="8588375" cy="879475"/>
          </a:xfrm>
        </p:spPr>
        <p:txBody>
          <a:bodyPr vert="horz" wrap="square" lIns="91440" tIns="45720" rIns="91440" bIns="45720" anchor="ctr"/>
          <a:lstStyle/>
          <a:p>
            <a:pPr algn="ctr" eaLnBrk="1" hangingPunct="1">
              <a:buClrTx/>
              <a:buSzTx/>
              <a:buFontTx/>
            </a:pPr>
            <a:r>
              <a:rPr lang="zh-CN" altLang="en-US" sz="4000" b="1" kern="1200">
                <a:solidFill>
                  <a:srgbClr val="0812E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</a:t>
            </a:r>
            <a:r>
              <a:rPr lang="en-US" altLang="zh-CN" sz="4000" b="1" kern="1200">
                <a:solidFill>
                  <a:srgbClr val="0812E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lang="zh-CN" altLang="en-US" sz="4000" b="1" kern="1200">
                <a:solidFill>
                  <a:srgbClr val="0812E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章   植物生命活动的调节</a:t>
            </a:r>
            <a:endParaRPr lang="zh-CN" altLang="en-US" sz="4000" b="1" kern="1200">
              <a:solidFill>
                <a:srgbClr val="0812E8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815465" y="4403090"/>
            <a:ext cx="25266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rPr>
              <a:t>唤醒沉睡的种子，</a:t>
            </a:r>
            <a:endParaRPr lang="zh-CN" altLang="en-US" sz="2400" b="1">
              <a:solidFill>
                <a:schemeClr val="bg1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rPr>
              <a:t>调控幼苗的生长。</a:t>
            </a:r>
            <a:endParaRPr lang="zh-CN" altLang="en-US" sz="2400" b="1">
              <a:solidFill>
                <a:schemeClr val="bg1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rPr>
              <a:t>引来繁花缀满枝，</a:t>
            </a:r>
            <a:endParaRPr lang="zh-CN" altLang="en-US" sz="2400" b="1">
              <a:solidFill>
                <a:schemeClr val="bg1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rPr>
              <a:t>瓜熟蒂落也有时。</a:t>
            </a:r>
            <a:endParaRPr lang="zh-CN" altLang="en-US" sz="2400" b="1">
              <a:solidFill>
                <a:schemeClr val="bg1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rPr>
              <a:t>靠的是雨露阳光，</a:t>
            </a:r>
            <a:endParaRPr lang="zh-CN" altLang="en-US" sz="2400" b="1">
              <a:solidFill>
                <a:schemeClr val="bg1"/>
              </a:solidFill>
              <a:latin typeface="隶书" panose="02010509060101010101" charset="-122"/>
              <a:ea typeface="隶书" panose="0201050906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>
                <a:solidFill>
                  <a:schemeClr val="bg1"/>
                </a:solidFill>
                <a:latin typeface="隶书" panose="02010509060101010101" charset="-122"/>
                <a:ea typeface="隶书" panose="02010509060101010101" charset="-122"/>
              </a:rPr>
              <a:t>离不开信息分子。</a:t>
            </a:r>
            <a:endParaRPr lang="zh-CN" altLang="en-US" sz="2400" b="1">
              <a:solidFill>
                <a:schemeClr val="bg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706245" y="944880"/>
            <a:ext cx="809815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2.光信号传导的结构基础</a:t>
            </a:r>
            <a:r>
              <a:rPr 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之一</a:t>
            </a:r>
            <a:r>
              <a:rPr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——</a:t>
            </a:r>
            <a:r>
              <a:rPr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光敏色素</a:t>
            </a:r>
            <a:endParaRPr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428750" y="1644015"/>
            <a:ext cx="9898380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（1）</a:t>
            </a:r>
            <a:r>
              <a:rPr 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化学本质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：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蛋白质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zh-CN" altLang="en-US" sz="2800" b="1" smtClean="0">
                <a:solidFill>
                  <a:srgbClr val="0812E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色素</a:t>
            </a:r>
            <a:r>
              <a:rPr lang="en-US" altLang="zh-CN" sz="2800" b="1" smtClean="0">
                <a:solidFill>
                  <a:srgbClr val="0812E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——</a:t>
            </a:r>
            <a:r>
              <a:rPr lang="zh-CN" altLang="en-US" sz="2800" b="1" smtClean="0">
                <a:solidFill>
                  <a:srgbClr val="0812E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蛋白复合体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</a:t>
            </a:r>
            <a:endParaRPr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（2）</a:t>
            </a:r>
            <a:r>
              <a:rPr 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分布：</a:t>
            </a:r>
            <a:r>
              <a:rPr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植物的各个部位</a:t>
            </a:r>
            <a:r>
              <a:rPr sz="2800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</a:t>
            </a:r>
            <a:r>
              <a:rPr lang="zh-CN" sz="2800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其中</a:t>
            </a:r>
            <a:r>
              <a:rPr sz="2800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在</a:t>
            </a:r>
            <a:r>
              <a:rPr sz="2800" b="1" smtClean="0">
                <a:solidFill>
                  <a:srgbClr val="0812E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分生组织的细胞</a:t>
            </a:r>
            <a:r>
              <a:rPr sz="2800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内</a:t>
            </a:r>
            <a:r>
              <a:rPr sz="2800" b="1" smtClean="0">
                <a:solidFill>
                  <a:srgbClr val="0812E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比较丰富</a:t>
            </a:r>
            <a:r>
              <a:rPr lang="zh-CN" sz="2800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。</a:t>
            </a:r>
            <a:endParaRPr lang="zh-CN" sz="2800" b="1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）吸收光的类型：主要是红光和远红光。</a:t>
            </a:r>
            <a:endParaRPr lang="zh-CN" altLang="en-US" sz="2800" b="1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543685" y="3868420"/>
            <a:ext cx="9620250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 b="1" smtClean="0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  <a:sym typeface="+mn-ea"/>
              </a:rPr>
              <a:t>植物体内除了光敏色素，还有感受蓝光的受体。可以认为，环境中的红光、蓝光，对于植物的生长发育来说，是非常关键的</a:t>
            </a:r>
            <a:r>
              <a:rPr lang="zh-CN" altLang="en-US" sz="2800" b="1" smtClean="0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800" b="1" smtClean="0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4"/>
            </p:custDataLst>
          </p:nvPr>
        </p:nvSpPr>
        <p:spPr>
          <a:xfrm>
            <a:off x="3209290" y="250825"/>
            <a:ext cx="577342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一、光对植物生长发育的调节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800" y="1581785"/>
            <a:ext cx="5779770" cy="508952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654810" y="671195"/>
            <a:ext cx="673227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sz="2800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3.光调控植物生长发育的反应机制</a:t>
            </a:r>
            <a:endParaRPr sz="2800" b="1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4"/>
            </p:custDataLst>
          </p:nvPr>
        </p:nvSpPr>
        <p:spPr>
          <a:xfrm>
            <a:off x="6450330" y="1827530"/>
            <a:ext cx="4972685" cy="4225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1" spc="130">
                <a:solidFill>
                  <a:schemeClr val="tx1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(1)</a:t>
            </a:r>
            <a:r>
              <a:rPr sz="2800" b="1" spc="130">
                <a:solidFill>
                  <a:srgbClr val="FF0000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感受信号</a:t>
            </a:r>
            <a:r>
              <a:rPr lang="zh-CN" sz="2800" b="1" spc="130">
                <a:solidFill>
                  <a:srgbClr val="FF0000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：</a:t>
            </a:r>
            <a:r>
              <a:rPr sz="2800" b="1" spc="130">
                <a:solidFill>
                  <a:schemeClr val="tx1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光敏色素被激活</a:t>
            </a:r>
            <a:r>
              <a:rPr lang="zh-CN" sz="2800" b="1" spc="130">
                <a:solidFill>
                  <a:schemeClr val="tx1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，</a:t>
            </a:r>
            <a:r>
              <a:rPr sz="2800" b="1" spc="130">
                <a:solidFill>
                  <a:schemeClr val="tx1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其结构发生变化 </a:t>
            </a:r>
            <a:endParaRPr sz="2800" b="1" spc="130">
              <a:solidFill>
                <a:schemeClr val="tx1"/>
              </a:solidFill>
              <a:effectLst/>
              <a:uFillTx/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pPr indent="0"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b="1" spc="130">
                <a:solidFill>
                  <a:schemeClr val="tx1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(2)</a:t>
            </a:r>
            <a:r>
              <a:rPr lang="zh-CN" sz="2800" b="1" spc="130">
                <a:solidFill>
                  <a:srgbClr val="FF0000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传导</a:t>
            </a:r>
            <a:r>
              <a:rPr sz="2800" b="1" spc="130">
                <a:solidFill>
                  <a:srgbClr val="FF0000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信号</a:t>
            </a:r>
            <a:r>
              <a:rPr lang="zh-CN" sz="2800" b="1" spc="130">
                <a:solidFill>
                  <a:srgbClr val="FF0000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：</a:t>
            </a:r>
            <a:r>
              <a:rPr sz="2800" b="1" spc="130">
                <a:solidFill>
                  <a:schemeClr val="tx1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信号经过</a:t>
            </a:r>
            <a:r>
              <a:rPr lang="zh-CN" sz="2800" b="1" spc="130">
                <a:solidFill>
                  <a:schemeClr val="tx1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转导</a:t>
            </a:r>
            <a:r>
              <a:rPr sz="2800" b="1" spc="130">
                <a:solidFill>
                  <a:schemeClr val="tx1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传递到细胞核内</a:t>
            </a:r>
            <a:endParaRPr sz="2800" b="1" spc="130">
              <a:solidFill>
                <a:schemeClr val="tx1"/>
              </a:solidFill>
              <a:effectLst/>
              <a:uFillTx/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pPr indent="0"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1" spc="130">
                <a:solidFill>
                  <a:schemeClr val="tx1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(3)</a:t>
            </a:r>
            <a:r>
              <a:rPr sz="2800" b="1" spc="130">
                <a:solidFill>
                  <a:srgbClr val="FF0000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发生反应</a:t>
            </a:r>
            <a:r>
              <a:rPr lang="zh-CN" sz="2800" b="1" spc="130">
                <a:solidFill>
                  <a:srgbClr val="FF0000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：</a:t>
            </a:r>
            <a:r>
              <a:rPr sz="2800" b="1" spc="130">
                <a:solidFill>
                  <a:schemeClr val="tx1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细胞核内特定基因</a:t>
            </a:r>
            <a:r>
              <a:rPr lang="zh-CN" sz="2800" b="1" spc="130">
                <a:solidFill>
                  <a:schemeClr val="tx1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转录</a:t>
            </a:r>
            <a:r>
              <a:rPr sz="2800" b="1" spc="130">
                <a:solidFill>
                  <a:schemeClr val="tx1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变化 </a:t>
            </a:r>
            <a:endParaRPr sz="2800" b="1" spc="130">
              <a:solidFill>
                <a:schemeClr val="tx1"/>
              </a:solidFill>
              <a:effectLst/>
              <a:uFillTx/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  <a:p>
            <a:pPr indent="0"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1" spc="130">
                <a:solidFill>
                  <a:schemeClr val="tx1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(4)</a:t>
            </a:r>
            <a:r>
              <a:rPr sz="2800" b="1" spc="130">
                <a:solidFill>
                  <a:srgbClr val="FF0000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表现出生物学效应</a:t>
            </a:r>
            <a:r>
              <a:rPr lang="zh-CN" sz="2800" b="1" spc="130">
                <a:solidFill>
                  <a:srgbClr val="FF0000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：</a:t>
            </a:r>
            <a:r>
              <a:rPr sz="2800" b="1" spc="130">
                <a:solidFill>
                  <a:schemeClr val="tx1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相应</a:t>
            </a:r>
            <a:r>
              <a:rPr lang="en-US" sz="2800" b="1" spc="130">
                <a:solidFill>
                  <a:schemeClr val="tx1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mRNA</a:t>
            </a:r>
            <a:r>
              <a:rPr sz="2800" b="1" spc="130">
                <a:solidFill>
                  <a:schemeClr val="tx1"/>
                </a:solidFill>
                <a:effectLst/>
                <a:uFillTx/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翻译出特定蛋白质 </a:t>
            </a:r>
            <a:endParaRPr sz="2800" b="1" spc="130">
              <a:solidFill>
                <a:schemeClr val="tx1"/>
              </a:solidFill>
              <a:effectLst/>
              <a:uFillTx/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5246370" y="1696085"/>
            <a:ext cx="6436360" cy="3709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38100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资料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1: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温带地区，树木年复一年的加粗，构成一圈圈的年轮，表现出季节周期性变化。</a:t>
            </a:r>
            <a:r>
              <a:rPr sz="2800" b="1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年轮的形成</a:t>
            </a:r>
            <a:r>
              <a:rPr lang="zh-CN" sz="2800" b="1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的原因是：在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春夏季细胞分裂快、细胞体积大，在树干上形成颜色较浅的带；在秋冬季细胞分裂慢、细胞体积较小，树干上形成颜色较深的带。</a:t>
            </a:r>
            <a:endParaRPr lang="zh-CN" altLang="en-US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4830" y="2038350"/>
            <a:ext cx="4349115" cy="3098165"/>
          </a:xfrm>
          <a:prstGeom prst="rect">
            <a:avLst/>
          </a:prstGeom>
        </p:spPr>
      </p:pic>
      <p:sp>
        <p:nvSpPr>
          <p:cNvPr id="5" name="文本框 2254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2270" y="424180"/>
            <a:ext cx="624141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217728" tIns="108864" rIns="217728" bIns="108864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温度参与植物生长发育的调节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2"/>
          <p:cNvSpPr txBox="1"/>
          <p:nvPr>
            <p:custDataLst>
              <p:tags r:id="rId5"/>
            </p:custDataLst>
          </p:nvPr>
        </p:nvSpPr>
        <p:spPr>
          <a:xfrm>
            <a:off x="1522346" y="344169"/>
            <a:ext cx="2724785" cy="645160"/>
          </a:xfrm>
          <a:prstGeom prst="rect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noFill/>
          </a:ln>
        </p:spPr>
        <p:txBody>
          <a:bodyPr wrap="square" anchor="t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</a:pPr>
            <a:r>
              <a:rPr kumimoji="0" lang="zh-CN" altLang="en-US" sz="3600" kern="1200" cap="none" spc="0" normalizeH="0" baseline="0" noProof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latin typeface="Arial" panose="020B0604020202020204" pitchFamily="34" charset="0"/>
                <a:ea typeface="华文行楷" panose="02010800040101010101" charset="-122"/>
                <a:cs typeface="+mn-cs"/>
              </a:rPr>
              <a:t>思考·讨论</a:t>
            </a:r>
            <a:endParaRPr kumimoji="0" lang="zh-CN" altLang="en-US" sz="3600" kern="1200" cap="none" spc="0" normalizeH="0" baseline="0" noProof="1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latin typeface="Arial" panose="020B0604020202020204" pitchFamily="34" charset="0"/>
              <a:ea typeface="华文行楷" panose="02010800040101010101" charset="-122"/>
              <a:cs typeface="+mn-cs"/>
            </a:endParaRP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5800090" y="2537460"/>
            <a:ext cx="5261610" cy="267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38100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资料2:有些植物在生长期需要经历一段时期的低温之后才能开花。这种经历低温诱导促使植物开花的作用，称为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春化作用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。冬小麦、冬大麦，蕙兰等就是这样。</a:t>
            </a:r>
            <a:endParaRPr lang="zh-CN" altLang="en-US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lum bright="-12000" contrast="42000"/>
          </a:blip>
          <a:stretch>
            <a:fillRect/>
          </a:stretch>
        </p:blipFill>
        <p:spPr bwMode="auto">
          <a:xfrm>
            <a:off x="495300" y="2044065"/>
            <a:ext cx="458343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2254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2270" y="424180"/>
            <a:ext cx="624141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217728" tIns="108864" rIns="217728" bIns="108864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温度参与植物生长发育的调节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2"/>
          <p:cNvSpPr txBox="1"/>
          <p:nvPr>
            <p:custDataLst>
              <p:tags r:id="rId5"/>
            </p:custDataLst>
          </p:nvPr>
        </p:nvSpPr>
        <p:spPr>
          <a:xfrm>
            <a:off x="1522346" y="344169"/>
            <a:ext cx="2724785" cy="645160"/>
          </a:xfrm>
          <a:prstGeom prst="rect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noFill/>
          </a:ln>
        </p:spPr>
        <p:txBody>
          <a:bodyPr wrap="square" anchor="t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</a:pPr>
            <a:r>
              <a:rPr kumimoji="0" lang="zh-CN" altLang="en-US" sz="3600" kern="1200" cap="none" spc="0" normalizeH="0" baseline="0" noProof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latin typeface="Arial" panose="020B0604020202020204" pitchFamily="34" charset="0"/>
                <a:ea typeface="华文行楷" panose="02010800040101010101" charset="-122"/>
                <a:cs typeface="+mn-cs"/>
              </a:rPr>
              <a:t>思考·讨论</a:t>
            </a:r>
            <a:endParaRPr kumimoji="0" lang="zh-CN" altLang="en-US" sz="3600" kern="1200" cap="none" spc="0" normalizeH="0" baseline="0" noProof="1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latin typeface="Arial" panose="020B0604020202020204" pitchFamily="34" charset="0"/>
              <a:ea typeface="华文行楷" panose="02010800040101010101" charset="-122"/>
              <a:cs typeface="+mn-cs"/>
            </a:endParaRP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1369060" y="1144270"/>
            <a:ext cx="10124440" cy="3192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</a:t>
            </a:r>
            <a:r>
              <a:rPr lang="zh-CN" altLang="en-US" sz="2800" b="1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en-US" altLang="zh-CN" sz="2800" b="1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树木的年轮与季节的温度变化有什么直接关系?</a:t>
            </a:r>
            <a:endParaRPr lang="en-US" altLang="zh-CN" sz="2800" b="1">
              <a:solidFill>
                <a:srgbClr val="050505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>
              <a:solidFill>
                <a:srgbClr val="050505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r>
              <a:rPr lang="zh-CN" altLang="en-US" sz="2800" b="1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en-US" altLang="zh-CN" sz="2800" b="1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有的植物需要经过春化作用才能开</a:t>
            </a:r>
            <a:r>
              <a:rPr lang="zh-CN" altLang="en-US" sz="2800" b="1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花</a:t>
            </a:r>
            <a:r>
              <a:rPr lang="en-US" altLang="zh-CN" sz="2800" b="1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，这对于它们适应所生存的环境有什么意义？</a:t>
            </a:r>
            <a:endParaRPr lang="en-US" altLang="zh-CN" sz="2800" b="1">
              <a:solidFill>
                <a:srgbClr val="050505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>
              <a:solidFill>
                <a:srgbClr val="050505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</a:t>
            </a:r>
            <a:r>
              <a:rPr lang="zh-CN" altLang="en-US" sz="2800" b="1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、关于温度参与调节植物生长发育的实例，你还能举出一些吗？</a:t>
            </a:r>
            <a:endParaRPr lang="zh-CN" altLang="en-US" sz="2800" b="1">
              <a:solidFill>
                <a:srgbClr val="050505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425575" y="1649095"/>
            <a:ext cx="1010285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</a:rPr>
              <a:t>年轮的形成是树木生长对</a:t>
            </a:r>
            <a:r>
              <a:rPr lang="zh-CN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</a:rPr>
              <a:t>一</a:t>
            </a:r>
            <a:r>
              <a:rPr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</a:rPr>
              <a:t>年中不同时期环境温度反应的结果</a:t>
            </a:r>
            <a:endParaRPr lang="zh-CN" sz="2800" b="1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450975" y="3166110"/>
            <a:ext cx="946213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</a:rPr>
              <a:t>避免出现在冬季来临之前开花从而无法正常结果的情况</a:t>
            </a:r>
            <a:endParaRPr lang="zh-CN" sz="2800" b="1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cs typeface="宋体" panose="02010600030101010101" pitchFamily="2" charset="-122"/>
            </a:endParaRPr>
          </a:p>
        </p:txBody>
      </p:sp>
      <p:sp>
        <p:nvSpPr>
          <p:cNvPr id="6" name="文本框 2254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2270" y="424180"/>
            <a:ext cx="624141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217728" tIns="108864" rIns="217728" bIns="108864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温度参与植物生长发育的调节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2"/>
          <p:cNvSpPr txBox="1"/>
          <p:nvPr>
            <p:custDataLst>
              <p:tags r:id="rId5"/>
            </p:custDataLst>
          </p:nvPr>
        </p:nvSpPr>
        <p:spPr>
          <a:xfrm>
            <a:off x="1522346" y="344169"/>
            <a:ext cx="2724785" cy="645160"/>
          </a:xfrm>
          <a:prstGeom prst="rect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noFill/>
          </a:ln>
        </p:spPr>
        <p:txBody>
          <a:bodyPr wrap="square" anchor="t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</a:pPr>
            <a:r>
              <a:rPr kumimoji="0" lang="zh-CN" altLang="en-US" sz="3600" kern="1200" cap="none" spc="0" normalizeH="0" baseline="0" noProof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latin typeface="Arial" panose="020B0604020202020204" pitchFamily="34" charset="0"/>
                <a:ea typeface="华文行楷" panose="02010800040101010101" charset="-122"/>
                <a:cs typeface="+mn-cs"/>
              </a:rPr>
              <a:t>思考·讨论</a:t>
            </a:r>
            <a:endParaRPr kumimoji="0" lang="zh-CN" altLang="en-US" sz="3600" kern="1200" cap="none" spc="0" normalizeH="0" baseline="0" noProof="1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latin typeface="Arial" panose="020B0604020202020204" pitchFamily="34" charset="0"/>
              <a:ea typeface="华文行楷" panose="02010800040101010101" charset="-122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445895" y="4309110"/>
            <a:ext cx="997140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</a:rPr>
              <a:t>光合作用：夏日正午光照充足，但因</a:t>
            </a:r>
            <a:r>
              <a:rPr lang="zh-CN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</a:rPr>
              <a:t>温度过高</a:t>
            </a:r>
            <a:r>
              <a:rPr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</a:rPr>
              <a:t>，气孔关闭，CO</a:t>
            </a:r>
            <a:r>
              <a:rPr sz="2800" b="1" baseline="-25000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</a:rPr>
              <a:t>2</a:t>
            </a:r>
            <a:r>
              <a:rPr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</a:rPr>
              <a:t>进入叶片受阻，光合作用</a:t>
            </a:r>
            <a:r>
              <a:rPr lang="zh-CN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</a:rPr>
              <a:t>减</a:t>
            </a:r>
            <a:r>
              <a:rPr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</a:rPr>
              <a:t>弱。</a:t>
            </a:r>
            <a:endParaRPr sz="2800" b="1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</a:rPr>
              <a:t>叶片脱落：落叶树的叶片在秋冬季变黄、脱落。</a:t>
            </a:r>
            <a:endParaRPr sz="2800" b="1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1"/>
      <p:bldP spid="4" grpId="2"/>
      <p:bldP spid="7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>
            <p:custDataLst>
              <p:tags r:id="rId1"/>
            </p:custDataLst>
          </p:nvPr>
        </p:nvSpPr>
        <p:spPr>
          <a:xfrm>
            <a:off x="2454275" y="304800"/>
            <a:ext cx="825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二、参与调节植物生命活动的其他环境因素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711325" y="955040"/>
            <a:ext cx="1447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、温度</a:t>
            </a:r>
            <a:endParaRPr lang="zh-CN" altLang="en-US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515110" y="1503045"/>
            <a:ext cx="9727565" cy="422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）随着季节轮回，气温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周期性变化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，植物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发芽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开花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落叶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休眠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，生命活动的节奏追随着季节的步伐；</a:t>
            </a:r>
            <a:endParaRPr lang="en-US" altLang="zh-CN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）随着昼夜交替，气温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午高夜低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，植物的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代谢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也会有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旺盛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和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缓慢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之分；</a:t>
            </a:r>
            <a:endParaRPr lang="zh-CN" altLang="en-US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）植物的所有生理活动都是在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一定的温度范围内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进行；</a:t>
            </a:r>
            <a:endParaRPr lang="zh-CN" altLang="en-US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4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）温度可以通过影响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种子萌发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植株生长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开花结果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和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叶的衰老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脱落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等生命活动，从而参与调节植物的生长发育；</a:t>
            </a:r>
            <a:endParaRPr lang="zh-CN" altLang="en-US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5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）植物分布的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地域性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很大程度上就是由温度决定的。</a:t>
            </a:r>
            <a:endParaRPr lang="zh-CN" altLang="en-US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030730" y="817245"/>
            <a:ext cx="1659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、重力</a:t>
            </a:r>
            <a:endParaRPr lang="zh-CN" altLang="en-US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32280" y="1423035"/>
            <a:ext cx="9538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</a:t>
            </a:r>
            <a:r>
              <a:rPr 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</a:t>
            </a:r>
            <a:r>
              <a:rPr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重力是</a:t>
            </a:r>
            <a:r>
              <a:rPr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调节</a:t>
            </a:r>
            <a:r>
              <a:rPr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植物</a:t>
            </a:r>
            <a:r>
              <a:rPr sz="2800" b="1" smtClean="0">
                <a:solidFill>
                  <a:srgbClr val="0812E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生长发育</a:t>
            </a:r>
            <a:r>
              <a:rPr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和</a:t>
            </a:r>
            <a:r>
              <a:rPr sz="2800" b="1" smtClean="0">
                <a:solidFill>
                  <a:srgbClr val="0812E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形态建成</a:t>
            </a:r>
            <a:r>
              <a:rPr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的重要环境因素</a:t>
            </a:r>
            <a:r>
              <a:rPr 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。</a:t>
            </a:r>
            <a:endParaRPr lang="zh-CN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5844" name="文本框 99"/>
          <p:cNvSpPr txBox="1"/>
          <p:nvPr>
            <p:custDataLst>
              <p:tags r:id="rId3"/>
            </p:custDataLst>
          </p:nvPr>
        </p:nvSpPr>
        <p:spPr>
          <a:xfrm>
            <a:off x="2095500" y="1994535"/>
            <a:ext cx="9176385" cy="1641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植物的根、茎中具有感受重力的物质和细胞，可以将重力信号转换成运输生长素的信号，造成生长素分布的不均衡，从而调节植物的生长方向。</a:t>
            </a:r>
            <a:endParaRPr lang="zh-CN" altLang="zh-CN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>
            <p:custDataLst>
              <p:tags r:id="rId4"/>
            </p:custDataLst>
          </p:nvPr>
        </p:nvSpPr>
        <p:spPr>
          <a:xfrm>
            <a:off x="2454275" y="304800"/>
            <a:ext cx="825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二、参与调节植物生命活动的其他环境因素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2095500" y="4291330"/>
            <a:ext cx="9027795" cy="177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 b="1" smtClean="0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  <a:sym typeface="+mn-ea"/>
              </a:rPr>
              <a:t>根向地生长，可以深扎根，利于吸收水分和无机盐；</a:t>
            </a:r>
            <a:endParaRPr lang="zh-CN" altLang="en-US" sz="2800" b="1" smtClean="0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 b="1" smtClean="0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  <a:sym typeface="+mn-ea"/>
              </a:rPr>
              <a:t>茎背地生长，可以将枝条伸向天空，利于吸收阳光进行光合作用</a:t>
            </a:r>
            <a:endParaRPr lang="zh-CN" altLang="en-US" sz="2800" b="1" smtClean="0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2075815" y="3780790"/>
            <a:ext cx="907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根的向地生长和茎的背地生长有什么意义呢？</a:t>
            </a:r>
            <a:endParaRPr lang="zh-CN" altLang="en-US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844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719580" y="1313180"/>
            <a:ext cx="5807075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r>
              <a:rPr 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</a:t>
            </a:r>
            <a:r>
              <a:rPr sz="2800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淀粉</a:t>
            </a:r>
            <a:r>
              <a:rPr lang="en-US" sz="2800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—</a:t>
            </a:r>
            <a:r>
              <a:rPr sz="2800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平衡石假说</a:t>
            </a:r>
            <a:r>
              <a:rPr lang="zh-CN" sz="2800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：植物对重力的感受是通过体内一类富含“</a:t>
            </a:r>
            <a:r>
              <a:rPr 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淀粉体</a:t>
            </a:r>
            <a:r>
              <a:rPr lang="zh-CN" sz="2800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”的细胞，即</a:t>
            </a:r>
            <a:r>
              <a:rPr 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平衡石细胞</a:t>
            </a:r>
            <a:r>
              <a:rPr lang="zh-CN" sz="2800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来实现的。</a:t>
            </a:r>
            <a:endParaRPr lang="zh-CN" sz="2800" b="1" smtClean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8368177" y="1169035"/>
            <a:ext cx="3301853" cy="2538730"/>
            <a:chOff x="2183981" y="4591919"/>
            <a:chExt cx="6713302" cy="3311530"/>
          </a:xfrm>
        </p:grpSpPr>
        <p:pic>
          <p:nvPicPr>
            <p:cNvPr id="11" name="图片 1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20000"/>
                      </a14:imgEffect>
                      <a14:imgEffect>
                        <a14:colorTemperature colorTemp="7200"/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3" t="4575" r="1913" b="18370"/>
            <a:stretch>
              <a:fillRect/>
            </a:stretch>
          </p:blipFill>
          <p:spPr>
            <a:xfrm>
              <a:off x="2183981" y="4591919"/>
              <a:ext cx="6091302" cy="2972757"/>
            </a:xfrm>
            <a:prstGeom prst="rect">
              <a:avLst/>
            </a:prstGeom>
          </p:spPr>
        </p:pic>
        <p:sp>
          <p:nvSpPr>
            <p:cNvPr id="12" name="TextBox 2"/>
            <p:cNvSpPr txBox="1"/>
            <p:nvPr>
              <p:custDataLst>
                <p:tags r:id="rId6"/>
              </p:custDataLst>
            </p:nvPr>
          </p:nvSpPr>
          <p:spPr>
            <a:xfrm>
              <a:off x="2183981" y="7383279"/>
              <a:ext cx="6713302" cy="52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50">
                  <a:latin typeface="楷体" panose="02010609060101010101" charset="-122"/>
                  <a:ea typeface="楷体" panose="02010609060101010101" charset="-122"/>
                </a:rPr>
                <a:t>根尖中的平衡石细胞示意图</a:t>
              </a:r>
              <a:endParaRPr lang="zh-CN" altLang="en-US" sz="2000" b="1" spc="-15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2030730" y="817245"/>
            <a:ext cx="1659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、重力</a:t>
            </a:r>
            <a:endParaRPr lang="zh-CN" altLang="en-US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8"/>
            </p:custDataLst>
          </p:nvPr>
        </p:nvSpPr>
        <p:spPr>
          <a:xfrm>
            <a:off x="2454275" y="304800"/>
            <a:ext cx="825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二、参与调节植物生命活动的其他环境因素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799465" y="3994785"/>
            <a:ext cx="1029970" cy="1383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  <a:sym typeface="+mn-ea"/>
              </a:rPr>
              <a:t>重力方向改变</a:t>
            </a:r>
            <a:endParaRPr lang="zh-CN" altLang="en-US" sz="2800" b="1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10"/>
            </p:custDataLst>
          </p:nvPr>
        </p:nvSpPr>
        <p:spPr>
          <a:xfrm>
            <a:off x="2790825" y="4013200"/>
            <a:ext cx="2708910" cy="1383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平衡石细胞中的</a:t>
            </a:r>
            <a:r>
              <a:rPr lang="en-US" altLang="zh-CN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“</a:t>
            </a:r>
            <a:r>
              <a:rPr lang="zh-CN" altLang="en-US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淀粉体</a:t>
            </a:r>
            <a:r>
              <a:rPr lang="en-US" altLang="zh-CN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”</a:t>
            </a:r>
            <a:r>
              <a:rPr lang="zh-CN" altLang="en-US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会沿着重力方向沉降</a:t>
            </a:r>
            <a:endParaRPr lang="zh-CN" altLang="en-US" sz="2800" b="1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  <a:sym typeface="+mn-ea"/>
            </a:endParaRPr>
          </a:p>
        </p:txBody>
      </p:sp>
      <p:cxnSp>
        <p:nvCxnSpPr>
          <p:cNvPr id="23" name="直接箭头连接符 22"/>
          <p:cNvCxnSpPr/>
          <p:nvPr>
            <p:custDataLst>
              <p:tags r:id="rId11"/>
            </p:custDataLst>
          </p:nvPr>
        </p:nvCxnSpPr>
        <p:spPr>
          <a:xfrm>
            <a:off x="1891030" y="4689475"/>
            <a:ext cx="767715" cy="107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6646545" y="3999230"/>
            <a:ext cx="1842135" cy="1383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  <a:sym typeface="+mn-ea"/>
              </a:rPr>
              <a:t>引起一系列信号分子的改变</a:t>
            </a:r>
            <a:endParaRPr lang="zh-CN" altLang="en-US" sz="2800" b="1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25" name="直接箭头连接符 24"/>
          <p:cNvCxnSpPr/>
          <p:nvPr>
            <p:custDataLst>
              <p:tags r:id="rId13"/>
            </p:custDataLst>
          </p:nvPr>
        </p:nvCxnSpPr>
        <p:spPr>
          <a:xfrm>
            <a:off x="5459730" y="4710430"/>
            <a:ext cx="1075055" cy="114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>
            <p:custDataLst>
              <p:tags r:id="rId14"/>
            </p:custDataLst>
          </p:nvPr>
        </p:nvCxnSpPr>
        <p:spPr>
          <a:xfrm>
            <a:off x="8550275" y="4732655"/>
            <a:ext cx="11531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5"/>
            </p:custDataLst>
          </p:nvPr>
        </p:nvCxnSpPr>
        <p:spPr>
          <a:xfrm>
            <a:off x="7534275" y="5381625"/>
            <a:ext cx="5715" cy="269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6"/>
            </p:custDataLst>
          </p:nvPr>
        </p:nvSpPr>
        <p:spPr>
          <a:xfrm>
            <a:off x="4866640" y="5701665"/>
            <a:ext cx="5655945" cy="9531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  <a:sym typeface="+mn-ea"/>
              </a:rPr>
              <a:t>如影响生长素的运输，导致生长素沿着重力刺激的方向不对称分布</a:t>
            </a:r>
            <a:endParaRPr lang="zh-CN" altLang="en-US" sz="2800" b="1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7"/>
            </p:custDataLst>
          </p:nvPr>
        </p:nvSpPr>
        <p:spPr>
          <a:xfrm>
            <a:off x="9799320" y="3974465"/>
            <a:ext cx="1507490" cy="1383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宋体" panose="02010600030101010101" pitchFamily="2" charset="-122"/>
                <a:sym typeface="+mn-ea"/>
              </a:rPr>
              <a:t>对植物生长产生影响</a:t>
            </a:r>
            <a:endParaRPr lang="zh-CN" altLang="en-US" sz="2800" b="1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6"/>
      <p:bldP spid="21" grpId="4" bldLvl="0" animBg="1"/>
      <p:bldP spid="22" grpId="5" bldLvl="0" animBg="1"/>
      <p:bldP spid="24" grpId="6" bldLvl="0" animBg="1"/>
      <p:bldP spid="29" grpId="7" bldLvl="0" animBg="1"/>
      <p:bldP spid="30" grpId="8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>
            <p:custDataLst>
              <p:tags r:id="rId1"/>
            </p:custDataLst>
          </p:nvPr>
        </p:nvSpPr>
        <p:spPr>
          <a:xfrm>
            <a:off x="3006725" y="288925"/>
            <a:ext cx="6178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三、植物生长发育的整体调控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663065" y="1147445"/>
            <a:ext cx="9523730" cy="113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高等植物是由许多细胞组成的高度复杂的有机体，它的正常生长发育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需要</a:t>
            </a:r>
            <a:r>
              <a:rPr lang="zh-CN" altLang="en-US" sz="2800" b="1" smtClean="0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各个</a:t>
            </a:r>
            <a:r>
              <a:rPr lang="zh-CN" altLang="en-US" sz="2800" b="1" smtClean="0">
                <a:solidFill>
                  <a:srgbClr val="0812E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器官</a:t>
            </a:r>
            <a:r>
              <a:rPr lang="zh-CN" altLang="en-US" sz="2800" b="1" smtClean="0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zh-CN" altLang="en-US" sz="2800" b="1" smtClean="0">
                <a:solidFill>
                  <a:srgbClr val="0812E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组织</a:t>
            </a:r>
            <a:r>
              <a:rPr lang="zh-CN" altLang="en-US" sz="2800" b="1" smtClean="0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和</a:t>
            </a:r>
            <a:r>
              <a:rPr lang="zh-CN" altLang="en-US" sz="2800" b="1" smtClean="0">
                <a:solidFill>
                  <a:srgbClr val="0812E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细胞</a:t>
            </a:r>
            <a:r>
              <a:rPr lang="zh-CN" altLang="en-US" sz="2800" b="1" smtClean="0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之间的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协调</a:t>
            </a:r>
            <a:r>
              <a:rPr lang="zh-CN" altLang="en-US" sz="2800" b="1" smtClean="0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和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配合</a:t>
            </a:r>
            <a:r>
              <a:rPr lang="zh-CN" altLang="en-US" sz="2800" b="1" smtClean="0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。</a:t>
            </a:r>
            <a:endParaRPr lang="zh-CN" altLang="en-US" sz="2800" b="1" smtClean="0">
              <a:solidFill>
                <a:srgbClr val="050505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663065" y="2213610"/>
            <a:ext cx="9523730" cy="113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800" b="1" smtClean="0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1.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基因表达调控：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植物细胞里储存着全套基因，但是某个细胞的基因如何表达则会根据需要作调整。</a:t>
            </a:r>
            <a:endParaRPr lang="zh-CN" altLang="en-US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663065" y="3288030"/>
            <a:ext cx="9523730" cy="165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800" b="1" smtClean="0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2.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激素调节：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激素作为信息分子，会影响细胞的基因表达，从而起到调节作用。同时，激素的产生和分布是基因表达调控的结果，也受到环境因素的影响。</a:t>
            </a:r>
            <a:endParaRPr lang="zh-CN" altLang="en-US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663065" y="4939665"/>
            <a:ext cx="9523730" cy="113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800" b="1" smtClean="0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3.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环境因素调节：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植物响应环境变化，调控基因表达以及激素产生、分布，最终表现在器官和个体水平上的变化。</a:t>
            </a:r>
            <a:endParaRPr lang="zh-CN" altLang="en-US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/>
      <p:bldP spid="5" grpId="2"/>
      <p:bldP spid="6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4301966" y="384810"/>
            <a:ext cx="59029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验证植物根向地性的感受部位在根冠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4" name="Text Box 2"/>
          <p:cNvSpPr txBox="1"/>
          <p:nvPr>
            <p:custDataLst>
              <p:tags r:id="rId2"/>
            </p:custDataLst>
          </p:nvPr>
        </p:nvSpPr>
        <p:spPr>
          <a:xfrm>
            <a:off x="1522346" y="344169"/>
            <a:ext cx="2724785" cy="645160"/>
          </a:xfrm>
          <a:prstGeom prst="rect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noFill/>
          </a:ln>
        </p:spPr>
        <p:txBody>
          <a:bodyPr wrap="square" anchor="t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</a:pPr>
            <a:r>
              <a:rPr kumimoji="0" lang="zh-CN" altLang="en-US" sz="3600" kern="1200" cap="none" spc="0" normalizeH="0" baseline="0" noProof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latin typeface="Arial" panose="020B0604020202020204" pitchFamily="34" charset="0"/>
                <a:ea typeface="华文行楷" panose="02010800040101010101" charset="-122"/>
                <a:cs typeface="+mn-cs"/>
              </a:rPr>
              <a:t>课外实践</a:t>
            </a:r>
            <a:endParaRPr kumimoji="0" lang="zh-CN" altLang="en-US" sz="3600" kern="1200" cap="none" spc="0" normalizeH="0" baseline="0" noProof="1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latin typeface="Arial" panose="020B0604020202020204" pitchFamily="34" charset="0"/>
              <a:ea typeface="华文行楷" panose="02010800040101010101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9937" y="1419997"/>
            <a:ext cx="3096412" cy="4446130"/>
          </a:xfrm>
          <a:prstGeom prst="rect">
            <a:avLst/>
          </a:prstGeom>
        </p:spPr>
      </p:pic>
      <p:sp>
        <p:nvSpPr>
          <p:cNvPr id="61446" name="文本框 2"/>
          <p:cNvSpPr txBox="1"/>
          <p:nvPr>
            <p:custDataLst>
              <p:tags r:id="rId5"/>
            </p:custDataLst>
          </p:nvPr>
        </p:nvSpPr>
        <p:spPr>
          <a:xfrm>
            <a:off x="4321810" y="1216660"/>
            <a:ext cx="7026275" cy="31921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已有的研究表明：植物的根是靠根冠中的细胞感受重力，从而引起根的向地生长。</a:t>
            </a:r>
            <a:endParaRPr lang="zh-CN" altLang="zh-CN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提示：实验可以用刚刚萌发的玉米粒（实际上是颖果，农业上称为种子）为材料，为了便于观察，可在培养皿中铺上湿棉花，将刚萌发的玉米粒放在其中培养。</a:t>
            </a:r>
            <a:endParaRPr lang="zh-CN" altLang="zh-CN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6"/>
            </p:custDataLst>
          </p:nvPr>
        </p:nvSpPr>
        <p:spPr>
          <a:xfrm>
            <a:off x="4399280" y="4403725"/>
            <a:ext cx="665670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</a:rPr>
              <a:t>实验组：去除根冠的刚刚萌发玉米种子</a:t>
            </a:r>
            <a:endParaRPr lang="zh-CN" sz="2800" b="1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</a:endParaRPr>
          </a:p>
          <a:p>
            <a:pPr>
              <a:lnSpc>
                <a:spcPct val="150000"/>
              </a:lnSpc>
            </a:pPr>
            <a:r>
              <a:rPr lang="zh-CN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sym typeface="+mn-ea"/>
              </a:rPr>
              <a:t>对照组：完整的刚刚萌发玉米种子</a:t>
            </a:r>
            <a:endParaRPr lang="zh-CN" altLang="en-US" sz="2800" b="1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sym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3"/>
          <p:cNvSpPr txBox="1"/>
          <p:nvPr>
            <p:custDataLst>
              <p:tags r:id="rId1"/>
            </p:custDataLst>
          </p:nvPr>
        </p:nvSpPr>
        <p:spPr>
          <a:xfrm>
            <a:off x="1404620" y="1021080"/>
            <a:ext cx="7511415" cy="3709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</a:pPr>
            <a:r>
              <a:rPr 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种子萌发后，根向地生长、茎背地生长。如果将幼苗横过来，茎会弯曲向上生长，根则弯曲向下生长。</a:t>
            </a:r>
            <a:endParaRPr lang="zh-CN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</a:pPr>
            <a:r>
              <a:rPr 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1.茎和根的生长是受哪种因素调节的？</a:t>
            </a:r>
            <a:endParaRPr lang="zh-CN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</a:pPr>
            <a:endParaRPr lang="zh-CN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</a:pPr>
            <a:r>
              <a:rPr 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2.如果将该幼苗横放在太空中的“天宫二号”内，它的根、茎可能会怎样生长？为什么？</a:t>
            </a:r>
            <a:endParaRPr lang="zh-CN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>
            <a:off x="1522346" y="344169"/>
            <a:ext cx="2724785" cy="645127"/>
          </a:xfrm>
          <a:prstGeom prst="rect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noFill/>
          </a:ln>
        </p:spPr>
        <p:txBody>
          <a:bodyPr wrap="square" anchor="t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</a:pPr>
            <a:r>
              <a:rPr kumimoji="0" lang="zh-CN" altLang="en-US" sz="3600" kern="1200" cap="none" spc="0" normalizeH="0" baseline="0" noProof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latin typeface="Arial" panose="020B0604020202020204" pitchFamily="34" charset="0"/>
                <a:ea typeface="华文行楷" panose="02010800040101010101" charset="-122"/>
                <a:cs typeface="+mn-cs"/>
              </a:rPr>
              <a:t>问题探讨</a:t>
            </a:r>
            <a:endParaRPr kumimoji="0" lang="zh-CN" altLang="en-US" sz="3600" kern="1200" cap="none" spc="0" normalizeH="0" baseline="0" noProof="1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latin typeface="Arial" panose="020B0604020202020204" pitchFamily="34" charset="0"/>
              <a:ea typeface="华文行楷" panose="02010800040101010101" charset="-122"/>
              <a:cs typeface="+mn-cs"/>
            </a:endParaRPr>
          </a:p>
        </p:txBody>
      </p:sp>
      <p:sp>
        <p:nvSpPr>
          <p:cNvPr id="8" name="Text Box 8"/>
          <p:cNvSpPr txBox="1"/>
          <p:nvPr>
            <p:custDataLst>
              <p:tags r:id="rId3"/>
            </p:custDataLst>
          </p:nvPr>
        </p:nvSpPr>
        <p:spPr>
          <a:xfrm>
            <a:off x="1440815" y="3048000"/>
            <a:ext cx="7586980" cy="6076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2800" b="1" smtClean="0">
                <a:ln>
                  <a:noFill/>
                </a:ln>
                <a:solidFill>
                  <a:srgbClr val="0812E8"/>
                </a:solidFill>
                <a:effectLst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是由重力因素调节的。</a:t>
            </a:r>
            <a:endParaRPr lang="zh-CN" sz="2800" b="1" smtClean="0">
              <a:ln>
                <a:noFill/>
              </a:ln>
              <a:solidFill>
                <a:srgbClr val="0812E8"/>
              </a:solidFill>
              <a:effectLst/>
              <a:latin typeface="方正姚体" panose="02010601030101010101" charset="-122"/>
              <a:ea typeface="方正姚体" panose="02010601030101010101" charset="-122"/>
              <a:cs typeface="+mn-ea"/>
              <a:sym typeface="+mn-ea"/>
            </a:endParaRPr>
          </a:p>
        </p:txBody>
      </p:sp>
      <p:sp>
        <p:nvSpPr>
          <p:cNvPr id="2" name="Text Box 8"/>
          <p:cNvSpPr txBox="1"/>
          <p:nvPr>
            <p:custDataLst>
              <p:tags r:id="rId4"/>
            </p:custDataLst>
          </p:nvPr>
        </p:nvSpPr>
        <p:spPr>
          <a:xfrm>
            <a:off x="1460500" y="4768215"/>
            <a:ext cx="9662795" cy="6076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2800" b="1" smtClean="0">
                <a:ln>
                  <a:noFill/>
                </a:ln>
                <a:solidFill>
                  <a:srgbClr val="0812E8"/>
                </a:solidFill>
                <a:effectLst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根和茎很可能会继续横向生长，因为太空中几乎没有重力。</a:t>
            </a:r>
            <a:endParaRPr lang="zh-CN" sz="2800" b="1" smtClean="0">
              <a:ln>
                <a:noFill/>
              </a:ln>
              <a:solidFill>
                <a:srgbClr val="0812E8"/>
              </a:solidFill>
              <a:effectLst/>
              <a:latin typeface="方正姚体" panose="02010601030101010101" charset="-122"/>
              <a:ea typeface="方正姚体" panose="02010601030101010101" charset="-122"/>
              <a:cs typeface="+mn-ea"/>
              <a:sym typeface="+mn-ea"/>
            </a:endParaRPr>
          </a:p>
        </p:txBody>
      </p:sp>
      <p:pic>
        <p:nvPicPr>
          <p:cNvPr id="5" name="图片 4" descr="C:\Users\Administrator\Desktop\微信截图_20201030170335.png微信截图_202010301703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192260" y="1255395"/>
            <a:ext cx="2921635" cy="2338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本框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526905" y="3509010"/>
            <a:ext cx="223202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茎向上生长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/>
      <p:bldP spid="2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>
            <p:custDataLst>
              <p:tags r:id="rId1"/>
            </p:custDataLst>
          </p:nvPr>
        </p:nvSpPr>
        <p:spPr>
          <a:xfrm>
            <a:off x="1583690" y="1130300"/>
            <a:ext cx="9662160" cy="4225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algn="just" defTabSz="914400" rtl="0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1.下列关于植物生命活动调节的叙述，错误的是（      ）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0" marR="0" algn="just" defTabSz="914400" rtl="0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 A.保留有芽和幼叶的插条容易成活，主要是因为芽和幼叶能迅速生长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0" marR="0" algn="just" defTabSz="914400" rtl="0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 B.光照、温度等外界环境因素会引起植物激素合成、分布等方面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变化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0" marR="0" algn="just" defTabSz="914400" rtl="0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 C.如果缺乏氧气，则会影响植物体内生长素的极性运输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0" marR="0" algn="just" defTabSz="914400" rtl="0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 D.植物生长发育的调控，是基因表达调控、激素调节和环境因素调节共同构成的网络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732010" y="1073150"/>
            <a:ext cx="69024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4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40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 Box 2"/>
          <p:cNvSpPr txBox="1"/>
          <p:nvPr>
            <p:custDataLst>
              <p:tags r:id="rId3"/>
            </p:custDataLst>
          </p:nvPr>
        </p:nvSpPr>
        <p:spPr>
          <a:xfrm>
            <a:off x="4734176" y="383539"/>
            <a:ext cx="2724785" cy="645160"/>
          </a:xfrm>
          <a:prstGeom prst="rect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noFill/>
          </a:ln>
        </p:spPr>
        <p:txBody>
          <a:bodyPr wrap="square" anchor="t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</a:pPr>
            <a:r>
              <a:rPr kumimoji="0" lang="zh-CN" altLang="en-US" sz="3600" kern="1200" cap="none" spc="0" normalizeH="0" baseline="0" noProof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latin typeface="Arial" panose="020B0604020202020204" pitchFamily="34" charset="0"/>
                <a:ea typeface="华文行楷" panose="02010800040101010101" charset="-122"/>
                <a:cs typeface="+mn-cs"/>
              </a:rPr>
              <a:t>巩固练习</a:t>
            </a:r>
            <a:endParaRPr kumimoji="0" lang="zh-CN" altLang="en-US" sz="3600" kern="1200" cap="none" spc="0" normalizeH="0" baseline="0" noProof="1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latin typeface="Arial" panose="020B0604020202020204" pitchFamily="34" charset="0"/>
              <a:ea typeface="华文行楷" panose="02010800040101010101" charset="-122"/>
              <a:cs typeface="+mn-cs"/>
            </a:endParaRPr>
          </a:p>
        </p:txBody>
      </p:sp>
      <p:pic>
        <p:nvPicPr>
          <p:cNvPr id="104" name="New picture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239500" y="11061700"/>
            <a:ext cx="317500" cy="228600"/>
          </a:xfrm>
          <a:prstGeom prst="cube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1750695" y="1363980"/>
            <a:ext cx="9745980" cy="4225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zh-CN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植物的生长发育与激素调节息息相关。下列关于植物激素调节的叙述，错误的是(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  <a:r>
              <a:rPr lang="zh-CN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　　)</a:t>
            </a:r>
            <a:endParaRPr lang="zh-CN" altLang="zh-CN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A．激素调节只是植物生命活动调节的一部分</a:t>
            </a:r>
            <a:endParaRPr lang="zh-CN" altLang="zh-CN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B．植物激素直接参与细胞代谢并给细胞传达调节代谢的信息</a:t>
            </a:r>
            <a:endParaRPr lang="zh-CN" altLang="zh-CN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C．植物激素可以对基因组的表达进行调节，其合成也受基因组控制</a:t>
            </a:r>
            <a:endParaRPr lang="zh-CN" altLang="zh-CN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D．在植物的生长发育和适应环境变化的过程中，多种激素共同起作用</a:t>
            </a:r>
            <a:endParaRPr lang="zh-CN" altLang="zh-CN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87043" name="文本框 87042"/>
          <p:cNvSpPr txBox="1"/>
          <p:nvPr>
            <p:custDataLst>
              <p:tags r:id="rId2"/>
            </p:custDataLst>
          </p:nvPr>
        </p:nvSpPr>
        <p:spPr>
          <a:xfrm>
            <a:off x="5739130" y="1838325"/>
            <a:ext cx="8864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995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3995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3"/>
            </p:custDataLst>
          </p:nvPr>
        </p:nvSpPr>
        <p:spPr>
          <a:xfrm>
            <a:off x="4734176" y="383539"/>
            <a:ext cx="2724785" cy="645160"/>
          </a:xfrm>
          <a:prstGeom prst="rect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noFill/>
          </a:ln>
        </p:spPr>
        <p:txBody>
          <a:bodyPr wrap="square" anchor="t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</a:pPr>
            <a:r>
              <a:rPr kumimoji="0" lang="zh-CN" altLang="en-US" sz="3600" kern="1200" cap="none" spc="0" normalizeH="0" baseline="0" noProof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latin typeface="Arial" panose="020B0604020202020204" pitchFamily="34" charset="0"/>
                <a:ea typeface="华文行楷" panose="02010800040101010101" charset="-122"/>
                <a:cs typeface="+mn-cs"/>
              </a:rPr>
              <a:t>巩固练习</a:t>
            </a:r>
            <a:endParaRPr kumimoji="0" lang="zh-CN" altLang="en-US" sz="3600" kern="1200" cap="none" spc="0" normalizeH="0" baseline="0" noProof="1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latin typeface="Arial" panose="020B0604020202020204" pitchFamily="34" charset="0"/>
              <a:ea typeface="华文行楷" panose="02010800040101010101" charset="-122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874770" y="1485900"/>
            <a:ext cx="69024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4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40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6565" y="1028700"/>
            <a:ext cx="11474450" cy="4742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defTabSz="914400" eaLnBrk="1" fontAlgn="auto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3.如图是植物体内赤霉素(GA)和脱落酸(ABA)形成的过程，下列说法错误的是（    ）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algn="just" defTabSz="914400" eaLnBrk="1" fontAlgn="auto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algn="just" defTabSz="914400" eaLnBrk="1" fontAlgn="auto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algn="just" defTabSz="914400" eaLnBrk="1" fontAlgn="auto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algn="just" defTabSz="914400" eaLnBrk="1" fontAlgn="auto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A.GA与ABA在植物不同器官和组织中含量不同，但是含量都极低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just" defTabSz="914400" eaLnBrk="1" fontAlgn="auto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B.GA与ABA有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拮抗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作用，共同对植物生长发育起调节作用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just" defTabSz="914400" eaLnBrk="1" fontAlgn="auto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C.GA与ABA形成过程的代谢途径，受到外界环境因素的影响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just" defTabSz="914400" eaLnBrk="1" fontAlgn="auto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D.北方植物在夏季产生脱落酸促进休眠，冬季产生赤霉素促进生长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pic>
        <p:nvPicPr>
          <p:cNvPr id="6146" name="Picture 2" descr="figure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3115"/>
          <a:stretch>
            <a:fillRect/>
          </a:stretch>
        </p:blipFill>
        <p:spPr bwMode="auto">
          <a:xfrm>
            <a:off x="2486660" y="2162175"/>
            <a:ext cx="7719060" cy="1314450"/>
          </a:xfrm>
          <a:prstGeom prst="rect">
            <a:avLst/>
          </a:prstGeom>
          <a:noFill/>
        </p:spPr>
      </p:pic>
      <p:sp>
        <p:nvSpPr>
          <p:cNvPr id="3" name="Text Box 2"/>
          <p:cNvSpPr txBox="1"/>
          <p:nvPr>
            <p:custDataLst>
              <p:tags r:id="rId6"/>
            </p:custDataLst>
          </p:nvPr>
        </p:nvSpPr>
        <p:spPr>
          <a:xfrm>
            <a:off x="4734176" y="383539"/>
            <a:ext cx="2724785" cy="645160"/>
          </a:xfrm>
          <a:prstGeom prst="rect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noFill/>
          </a:ln>
        </p:spPr>
        <p:txBody>
          <a:bodyPr wrap="square" anchor="t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</a:pPr>
            <a:r>
              <a:rPr kumimoji="0" lang="zh-CN" altLang="en-US" sz="3600" kern="1200" cap="none" spc="0" normalizeH="0" baseline="0" noProof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latin typeface="Arial" panose="020B0604020202020204" pitchFamily="34" charset="0"/>
                <a:ea typeface="华文行楷" panose="02010800040101010101" charset="-122"/>
                <a:cs typeface="+mn-cs"/>
              </a:rPr>
              <a:t>巩固练习</a:t>
            </a:r>
            <a:endParaRPr kumimoji="0" lang="zh-CN" altLang="en-US" sz="3600" kern="1200" cap="none" spc="0" normalizeH="0" baseline="0" noProof="1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latin typeface="Arial" panose="020B0604020202020204" pitchFamily="34" charset="0"/>
              <a:ea typeface="华文行楷" panose="02010800040101010101" charset="-122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>
            <p:custDataLst>
              <p:tags r:id="rId1"/>
            </p:custDataLst>
          </p:nvPr>
        </p:nvSpPr>
        <p:spPr>
          <a:xfrm>
            <a:off x="3562350" y="383540"/>
            <a:ext cx="6421755" cy="645160"/>
          </a:xfrm>
          <a:prstGeom prst="rect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noFill/>
          </a:ln>
        </p:spPr>
        <p:txBody>
          <a:bodyPr wrap="square" anchor="t">
            <a:spAutoFit/>
          </a:bodyPr>
          <a:p>
            <a:pPr marR="0" algn="ctr" defTabSz="914400">
              <a:spcBef>
                <a:spcPct val="50000"/>
              </a:spcBef>
              <a:buClrTx/>
              <a:buSzTx/>
            </a:pPr>
            <a:r>
              <a:rPr kumimoji="0" lang="zh-CN" altLang="en-US" sz="3600" kern="1200" cap="none" spc="0" normalizeH="0" baseline="0" noProof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latin typeface="Arial" panose="020B0604020202020204" pitchFamily="34" charset="0"/>
                <a:ea typeface="华文行楷" panose="02010800040101010101" charset="-122"/>
                <a:cs typeface="+mn-cs"/>
              </a:rPr>
              <a:t>课本</a:t>
            </a:r>
            <a:r>
              <a:rPr kumimoji="0" lang="en-US" altLang="zh-CN" sz="3600" kern="1200" cap="none" spc="0" normalizeH="0" baseline="0" noProof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latin typeface="Arial" panose="020B0604020202020204" pitchFamily="34" charset="0"/>
                <a:ea typeface="华文行楷" panose="02010800040101010101" charset="-122"/>
                <a:cs typeface="+mn-cs"/>
              </a:rPr>
              <a:t>109</a:t>
            </a:r>
            <a:r>
              <a:rPr kumimoji="0" lang="zh-CN" altLang="en-US" sz="3600" kern="1200" cap="none" spc="0" normalizeH="0" baseline="0" noProof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latin typeface="Arial" panose="020B0604020202020204" pitchFamily="34" charset="0"/>
                <a:ea typeface="华文行楷" panose="02010800040101010101" charset="-122"/>
                <a:cs typeface="+mn-cs"/>
              </a:rPr>
              <a:t>页概念检测</a:t>
            </a:r>
            <a:endParaRPr kumimoji="0" lang="zh-CN" altLang="en-US" sz="3600" kern="1200" cap="none" spc="0" normalizeH="0" baseline="0" noProof="1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latin typeface="Arial" panose="020B0604020202020204" pitchFamily="34" charset="0"/>
              <a:ea typeface="华文行楷" panose="02010800040101010101" charset="-122"/>
              <a:cs typeface="+mn-cs"/>
            </a:endParaRPr>
          </a:p>
        </p:txBody>
      </p:sp>
      <p:pic>
        <p:nvPicPr>
          <p:cNvPr id="7" name="图片 4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2821940"/>
            <a:ext cx="7461250" cy="2909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625090" y="1742440"/>
            <a:ext cx="40716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 b="1">
                <a:latin typeface="Arial" panose="020B0604020202020204" pitchFamily="34" charset="0"/>
              </a:rPr>
              <a:t>1</a:t>
            </a:r>
            <a:r>
              <a:rPr lang="zh-CN" altLang="en-US" sz="3600" b="1">
                <a:latin typeface="Arial" panose="020B0604020202020204" pitchFamily="34" charset="0"/>
              </a:rPr>
              <a:t>、</a:t>
            </a:r>
            <a:r>
              <a:rPr lang="zh-CN" altLang="en-US" sz="3600" b="1">
                <a:latin typeface="Arial" panose="020B0604020202020204" pitchFamily="34" charset="0"/>
              </a:rPr>
              <a:t>×   </a:t>
            </a:r>
            <a:r>
              <a:rPr lang="zh-CN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√    √</a:t>
            </a:r>
            <a:endParaRPr lang="zh-CN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>
            <p:custDataLst>
              <p:tags r:id="rId1"/>
            </p:custDataLst>
          </p:nvPr>
        </p:nvSpPr>
        <p:spPr>
          <a:xfrm>
            <a:off x="1685925" y="1180465"/>
            <a:ext cx="9336405" cy="233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algn="just" defTabSz="914400" rtl="0" fontAlgn="auto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1.</a:t>
            </a:r>
            <a:r>
              <a:rPr lang="zh-CN" altLang="en-US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（</a:t>
            </a:r>
            <a:r>
              <a:rPr lang="en-US" altLang="zh-CN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1</a:t>
            </a:r>
            <a:r>
              <a:rPr lang="zh-CN" altLang="en-US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）红光促进莴苣种子发芽，红外光抑制莴苣种子发芽。</a:t>
            </a:r>
            <a:endParaRPr lang="zh-CN" altLang="en-US" sz="2800" b="1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  <a:sym typeface="+mn-ea"/>
            </a:endParaRPr>
          </a:p>
          <a:p>
            <a:pPr marL="0" marR="0" algn="just" defTabSz="914400" rtl="0" fontAlgn="auto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  （</a:t>
            </a:r>
            <a:r>
              <a:rPr lang="en-US" altLang="zh-CN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2</a:t>
            </a:r>
            <a:r>
              <a:rPr lang="zh-CN" altLang="en-US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）莴苣种子会发芽，因为自然光包含红光和红外光，莴苣种子对红光更敏感，因此在自然光照射下会发芽。</a:t>
            </a:r>
            <a:endParaRPr lang="zh-CN" altLang="en-US" sz="2800" b="1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  <a:sym typeface="+mn-ea"/>
            </a:endParaRPr>
          </a:p>
          <a:p>
            <a:pPr marL="0" marR="0" algn="just" defTabSz="914400" rtl="0" fontAlgn="auto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2.</a:t>
            </a:r>
            <a:r>
              <a:rPr lang="zh-CN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可尝试进行遮光处理</a:t>
            </a:r>
            <a:r>
              <a:rPr lang="zh-CN" altLang="en-US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。</a:t>
            </a:r>
            <a:endParaRPr lang="zh-CN" altLang="en-US" sz="2800" b="1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>
            <a:off x="4734176" y="383539"/>
            <a:ext cx="2724785" cy="645160"/>
          </a:xfrm>
          <a:prstGeom prst="rect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noFill/>
          </a:ln>
        </p:spPr>
        <p:txBody>
          <a:bodyPr wrap="square" anchor="t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</a:pPr>
            <a:r>
              <a:rPr kumimoji="0" lang="zh-CN" altLang="en-US" sz="3600" kern="1200" cap="none" spc="0" normalizeH="0" baseline="0" noProof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latin typeface="Arial" panose="020B0604020202020204" pitchFamily="34" charset="0"/>
                <a:ea typeface="华文行楷" panose="02010800040101010101" charset="-122"/>
                <a:cs typeface="+mn-cs"/>
              </a:rPr>
              <a:t>拓展应用</a:t>
            </a:r>
            <a:endParaRPr kumimoji="0" lang="zh-CN" altLang="en-US" sz="3600" kern="1200" cap="none" spc="0" normalizeH="0" baseline="0" noProof="1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latin typeface="Arial" panose="020B0604020202020204" pitchFamily="34" charset="0"/>
              <a:ea typeface="华文行楷" panose="02010800040101010101" charset="-122"/>
              <a:cs typeface="+mn-cs"/>
            </a:endParaRPr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6" name="Picture 2" descr="刘A43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" y="1078865"/>
            <a:ext cx="10621010" cy="489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84860" y="196850"/>
            <a:ext cx="28238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本章知识网络</a:t>
            </a:r>
            <a:endParaRPr lang="zh-CN" altLang="zh-CN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9060" y="216535"/>
            <a:ext cx="11373485" cy="61239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课本第</a:t>
            </a:r>
            <a:r>
              <a:rPr lang="en-US" alt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111</a:t>
            </a:r>
            <a:r>
              <a:rPr lang="zh-CN" altLang="en-US" sz="2800" b="0">
                <a:solidFill>
                  <a:srgbClr val="000000"/>
                </a:solidFill>
                <a:ea typeface="宋体" panose="02010600030101010101" pitchFamily="2" charset="-122"/>
              </a:rPr>
              <a:t>页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复习与提高</a:t>
            </a:r>
            <a:r>
              <a:rPr lang="zh-CN" sz="2800" b="1">
                <a:solidFill>
                  <a:srgbClr val="FF4C41"/>
                </a:solidFill>
                <a:ea typeface="宋体" panose="02010600030101010101" pitchFamily="2" charset="-122"/>
                <a:sym typeface="+mn-ea"/>
              </a:rPr>
              <a:t>【答案】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一、选择题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1. （</a:t>
            </a:r>
            <a:r>
              <a:rPr lang="en-US" sz="2800" b="0">
                <a:solidFill>
                  <a:srgbClr val="FF2941"/>
                </a:solidFill>
                <a:latin typeface="宋体" panose="02010600030101010101" pitchFamily="2" charset="-122"/>
              </a:rPr>
              <a:t>B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）  2.  （</a:t>
            </a:r>
            <a:r>
              <a:rPr lang="en-US" sz="2800" b="0">
                <a:solidFill>
                  <a:srgbClr val="FF2941"/>
                </a:solidFill>
                <a:latin typeface="宋体" panose="02010600030101010101" pitchFamily="2" charset="-122"/>
              </a:rPr>
              <a:t>C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）  3.（</a:t>
            </a:r>
            <a:r>
              <a:rPr lang="en-US" sz="2800" b="0">
                <a:solidFill>
                  <a:srgbClr val="FF2941"/>
                </a:solidFill>
                <a:latin typeface="宋体" panose="02010600030101010101" pitchFamily="2" charset="-122"/>
              </a:rPr>
              <a:t>A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）  4. （</a:t>
            </a:r>
            <a:r>
              <a:rPr lang="en-US" sz="2800" b="0">
                <a:solidFill>
                  <a:srgbClr val="FF2941"/>
                </a:solidFill>
                <a:latin typeface="宋体" panose="02010600030101010101" pitchFamily="2" charset="-122"/>
              </a:rPr>
              <a:t>A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）</a:t>
            </a:r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二、非选择题</a:t>
            </a:r>
            <a:r>
              <a:rPr lang="en-US" sz="2800" b="0">
                <a:solidFill>
                  <a:srgbClr val="000000"/>
                </a:solidFill>
                <a:latin typeface="宋体" panose="02010600030101010101" pitchFamily="2" charset="-122"/>
              </a:rPr>
              <a:t>1.</a:t>
            </a:r>
            <a:r>
              <a:rPr lang="zh-CN" altLang="en-US" sz="2800" b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顶芽  生长素   细胞分裂素   赤霉素。</a:t>
            </a:r>
            <a:endParaRPr lang="zh-CN" sz="28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/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（2）侧芽生长   分生。</a:t>
            </a:r>
            <a:endParaRPr lang="zh-CN" sz="28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0"/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（3）生长素与赤霉素、细胞分裂素。</a:t>
            </a:r>
            <a:r>
              <a:rPr lang="en-US" sz="2800" b="0">
                <a:solidFill>
                  <a:srgbClr val="000000"/>
                </a:solidFill>
                <a:latin typeface="宋体" panose="02010600030101010101" pitchFamily="2" charset="-122"/>
              </a:rPr>
              <a:t>2.(1)</a:t>
            </a:r>
            <a:r>
              <a:rPr lang="zh-CN" sz="2800" b="0">
                <a:solidFill>
                  <a:srgbClr val="000000"/>
                </a:solidFill>
                <a:ea typeface="宋体" panose="02010600030101010101" pitchFamily="2" charset="-122"/>
              </a:rPr>
              <a:t>对照组的结果说明，在不受干旱胁迫时，各植株的气孔开放度无显著差异。（2）在于旱条件下，6~8号植株的气孔开放度显著低于9~11号，且越远离6号的植株的气孔开放度越大。（3）这些数据支持该观点。植物可以通过地下部分交流信息。（4）对6号植株进行持续1h的干旱胁迫，该植株根部会源源不断地产生胁迫信号，通过地下通路传递给7~11号植株；这些植株的根部感知到该信号，作出关闭气孔的响应，以避免散失不必要的水分。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54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81780" y="373380"/>
            <a:ext cx="678878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217728" tIns="108864" rIns="217728" bIns="108864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光在植物生长发育中的调节作用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8"/>
          <p:cNvSpPr txBox="1"/>
          <p:nvPr>
            <p:custDataLst>
              <p:tags r:id="rId2"/>
            </p:custDataLst>
          </p:nvPr>
        </p:nvSpPr>
        <p:spPr>
          <a:xfrm>
            <a:off x="5377815" y="1659890"/>
            <a:ext cx="6193790" cy="42259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资料1  </a:t>
            </a:r>
            <a:r>
              <a:rPr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少数植物（如烟草和莴苣）的种子，需要在有光的条件下才能萌发。</a:t>
            </a:r>
            <a:endParaRPr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有些植物（如早熟禾、毛蕊花）的种子在有光条件下萌发的好一些。</a:t>
            </a:r>
            <a:endParaRPr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还有一些植物（如洋葱、番茄）的种子萌发则受光的抑制。</a:t>
            </a:r>
            <a:endParaRPr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研究发现，萌发需要光的种子一般较小，储藏的营养物质也很少。</a:t>
            </a:r>
            <a:endParaRPr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>
            <p:custDataLst>
              <p:tags r:id="rId3"/>
            </p:custDataLst>
          </p:nvPr>
        </p:nvGrpSpPr>
        <p:grpSpPr>
          <a:xfrm>
            <a:off x="607060" y="1473200"/>
            <a:ext cx="4369435" cy="1596390"/>
            <a:chOff x="8146" y="2924"/>
            <a:chExt cx="5709" cy="1574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81" t="23015" r="16153" b="13104"/>
            <a:stretch>
              <a:fillRect/>
            </a:stretch>
          </p:blipFill>
          <p:spPr>
            <a:xfrm>
              <a:off x="8146" y="2924"/>
              <a:ext cx="2812" cy="1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7" y="2924"/>
              <a:ext cx="2898" cy="1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607060" y="3292475"/>
            <a:ext cx="4369435" cy="1551940"/>
            <a:chOff x="8193" y="4994"/>
            <a:chExt cx="5808" cy="1488"/>
          </a:xfrm>
        </p:grpSpPr>
        <p:pic>
          <p:nvPicPr>
            <p:cNvPr id="14350" name="Picture 14" descr="https://ss2.bdstatic.com/70cFvnSh_Q1YnxGkpoWK1HF6hhy/it/u=1117599879,1365112445&amp;fm=26&amp;gp=0.jpg"/>
            <p:cNvPicPr preferRelativeResize="0">
              <a:picLocks noChangeArrowheads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 bwMode="auto">
            <a:xfrm>
              <a:off x="8193" y="4994"/>
              <a:ext cx="2812" cy="14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14" name="图片 13"/>
            <p:cNvPicPr preferRelativeResize="0"/>
            <p:nvPr>
              <p:custDataLst>
                <p:tags r:id="rId1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05" t="1615" r="1442" b="17800"/>
            <a:stretch>
              <a:fillRect/>
            </a:stretch>
          </p:blipFill>
          <p:spPr>
            <a:xfrm>
              <a:off x="11005" y="4994"/>
              <a:ext cx="2996" cy="14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5" name="组合 14"/>
          <p:cNvGrpSpPr/>
          <p:nvPr>
            <p:custDataLst>
              <p:tags r:id="rId13"/>
            </p:custDataLst>
          </p:nvPr>
        </p:nvGrpSpPr>
        <p:grpSpPr>
          <a:xfrm>
            <a:off x="607060" y="5093970"/>
            <a:ext cx="4370070" cy="1423035"/>
            <a:chOff x="8193" y="6977"/>
            <a:chExt cx="5794" cy="1410"/>
          </a:xfrm>
        </p:grpSpPr>
        <p:pic>
          <p:nvPicPr>
            <p:cNvPr id="14344" name="Picture 8" descr="https://ss1.bdstatic.com/70cFvXSh_Q1YnxGkpoWK1HF6hhy/it/u=1266976372,872419803&amp;fm=26&amp;gp=0.jp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15"/>
            <a:srcRect l="2689" r="8507"/>
            <a:stretch>
              <a:fillRect/>
            </a:stretch>
          </p:blipFill>
          <p:spPr bwMode="auto">
            <a:xfrm>
              <a:off x="8193" y="6977"/>
              <a:ext cx="2908" cy="14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14348" name="Picture 12" descr="https://timgsa.baidu.com/timg?image&amp;quality=80&amp;size=b9999_10000&amp;sec=1595566428969&amp;di=3d7fe14b97daa6b7dd1804722f7be326&amp;imgtype=0&amp;src=http%3A%2F%2Fimg.jdzj.com%2FUserDocument%2F2015c%2Flibenbin1%2FPicture%2F201610287224.jpg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contrast="4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5256"/>
            <a:stretch>
              <a:fillRect/>
            </a:stretch>
          </p:blipFill>
          <p:spPr bwMode="auto">
            <a:xfrm>
              <a:off x="11113" y="6977"/>
              <a:ext cx="2874" cy="14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  <p:sp>
        <p:nvSpPr>
          <p:cNvPr id="9" name="Text Box 2"/>
          <p:cNvSpPr txBox="1"/>
          <p:nvPr>
            <p:custDataLst>
              <p:tags r:id="rId19"/>
            </p:custDataLst>
          </p:nvPr>
        </p:nvSpPr>
        <p:spPr>
          <a:xfrm>
            <a:off x="1522346" y="344169"/>
            <a:ext cx="2724785" cy="645160"/>
          </a:xfrm>
          <a:prstGeom prst="rect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noFill/>
          </a:ln>
        </p:spPr>
        <p:txBody>
          <a:bodyPr wrap="square" anchor="t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</a:pPr>
            <a:r>
              <a:rPr kumimoji="0" lang="zh-CN" altLang="en-US" sz="3600" kern="1200" cap="none" spc="0" normalizeH="0" baseline="0" noProof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latin typeface="Arial" panose="020B0604020202020204" pitchFamily="34" charset="0"/>
                <a:ea typeface="华文行楷" panose="02010800040101010101" charset="-122"/>
                <a:cs typeface="+mn-cs"/>
              </a:rPr>
              <a:t>思考·讨论</a:t>
            </a:r>
            <a:endParaRPr kumimoji="0" lang="zh-CN" altLang="en-US" sz="3600" kern="1200" cap="none" spc="0" normalizeH="0" baseline="0" noProof="1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latin typeface="Arial" panose="020B0604020202020204" pitchFamily="34" charset="0"/>
              <a:ea typeface="华文行楷" panose="02010800040101010101" charset="-122"/>
              <a:cs typeface="+mn-cs"/>
            </a:endParaRP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3"/>
          <p:cNvSpPr txBox="1"/>
          <p:nvPr>
            <p:custDataLst>
              <p:tags r:id="rId1"/>
            </p:custDataLst>
          </p:nvPr>
        </p:nvSpPr>
        <p:spPr>
          <a:xfrm>
            <a:off x="1658620" y="431800"/>
            <a:ext cx="9718675" cy="11245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</a:pPr>
            <a:r>
              <a:rPr 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植物的生命活动的调节主要依靠激素调节，同时受环境因素调节。光、温度、重力对植物生长发育都有调节作用。</a:t>
            </a:r>
            <a:endParaRPr lang="zh-CN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819910" y="5175885"/>
            <a:ext cx="9577070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光是植物进行光合作用的能量来源，还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参与调节植物的生命活动。</a:t>
            </a:r>
            <a:endParaRPr kumimoji="1" lang="zh-CN" altLang="en-US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3"/>
            </p:custDataLst>
          </p:nvPr>
        </p:nvSpPr>
        <p:spPr>
          <a:xfrm>
            <a:off x="1911350" y="4643755"/>
            <a:ext cx="5773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一、光对植物生长发育的调节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3" name="组合 12"/>
          <p:cNvGrpSpPr/>
          <p:nvPr>
            <p:custDataLst>
              <p:tags r:id="rId4"/>
            </p:custDataLst>
          </p:nvPr>
        </p:nvGrpSpPr>
        <p:grpSpPr>
          <a:xfrm>
            <a:off x="4168140" y="1607820"/>
            <a:ext cx="2984500" cy="2856067"/>
            <a:chOff x="1" y="0"/>
            <a:chExt cx="3935189" cy="3778018"/>
          </a:xfrm>
        </p:grpSpPr>
        <p:sp>
          <p:nvSpPr>
            <p:cNvPr id="14" name="椭圆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14398931">
              <a:off x="-105997" y="1691307"/>
              <a:ext cx="2192708" cy="1980713"/>
            </a:xfrm>
            <a:custGeom>
              <a:avLst/>
              <a:gdLst>
                <a:gd name="T0" fmla="*/ 0 w 2532508"/>
                <a:gd name="T1" fmla="*/ 0 h 2287660"/>
                <a:gd name="T2" fmla="*/ 0 60000 65536"/>
                <a:gd name="T3" fmla="*/ 0 w 2532508"/>
                <a:gd name="T4" fmla="*/ 0 h 2287660"/>
                <a:gd name="T5" fmla="*/ 2532508 w 2532508"/>
                <a:gd name="T6" fmla="*/ 2287660 h 228766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532508" h="2287660">
                  <a:moveTo>
                    <a:pt x="1266254" y="0"/>
                  </a:moveTo>
                  <a:cubicBezTo>
                    <a:pt x="1965587" y="0"/>
                    <a:pt x="2532508" y="566921"/>
                    <a:pt x="2532508" y="1266254"/>
                  </a:cubicBezTo>
                  <a:cubicBezTo>
                    <a:pt x="2532508" y="1686211"/>
                    <a:pt x="2328070" y="2058418"/>
                    <a:pt x="2012465" y="2287660"/>
                  </a:cubicBezTo>
                  <a:lnTo>
                    <a:pt x="1774621" y="1877585"/>
                  </a:lnTo>
                  <a:cubicBezTo>
                    <a:pt x="1952954" y="1733884"/>
                    <a:pt x="2064978" y="1513151"/>
                    <a:pt x="2064978" y="1266254"/>
                  </a:cubicBezTo>
                  <a:cubicBezTo>
                    <a:pt x="2064978" y="825131"/>
                    <a:pt x="1707377" y="467530"/>
                    <a:pt x="1266254" y="467530"/>
                  </a:cubicBezTo>
                  <a:cubicBezTo>
                    <a:pt x="825131" y="467530"/>
                    <a:pt x="467530" y="825131"/>
                    <a:pt x="467530" y="1266254"/>
                  </a:cubicBezTo>
                  <a:cubicBezTo>
                    <a:pt x="467530" y="1513151"/>
                    <a:pt x="579554" y="1733884"/>
                    <a:pt x="757887" y="1877585"/>
                  </a:cubicBezTo>
                  <a:lnTo>
                    <a:pt x="520044" y="2287660"/>
                  </a:lnTo>
                  <a:cubicBezTo>
                    <a:pt x="204439" y="2058418"/>
                    <a:pt x="0" y="1686211"/>
                    <a:pt x="0" y="1266254"/>
                  </a:cubicBezTo>
                  <a:cubicBezTo>
                    <a:pt x="0" y="566921"/>
                    <a:pt x="566921" y="0"/>
                    <a:pt x="126625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4A0C8"/>
                </a:gs>
                <a:gs pos="53000">
                  <a:srgbClr val="63BED2"/>
                </a:gs>
                <a:gs pos="100000">
                  <a:srgbClr val="63BED2"/>
                </a:gs>
              </a:gsLst>
              <a:lin ang="5400000" scaled="1"/>
            </a:gradFill>
            <a:ln w="12700" cap="flat" cmpd="sng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endParaRPr lang="zh-CN" altLang="zh-CN" sz="28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rot="7201069" flipH="1">
              <a:off x="1848479" y="1687336"/>
              <a:ext cx="2192708" cy="1980713"/>
            </a:xfrm>
            <a:custGeom>
              <a:avLst/>
              <a:gdLst>
                <a:gd name="T0" fmla="*/ 0 w 2532508"/>
                <a:gd name="T1" fmla="*/ 0 h 2287660"/>
                <a:gd name="T2" fmla="*/ 0 60000 65536"/>
                <a:gd name="T3" fmla="*/ 0 w 2532508"/>
                <a:gd name="T4" fmla="*/ 0 h 2287660"/>
                <a:gd name="T5" fmla="*/ 2532508 w 2532508"/>
                <a:gd name="T6" fmla="*/ 2287660 h 228766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532508" h="2287660">
                  <a:moveTo>
                    <a:pt x="1266254" y="0"/>
                  </a:moveTo>
                  <a:cubicBezTo>
                    <a:pt x="1965587" y="0"/>
                    <a:pt x="2532508" y="566921"/>
                    <a:pt x="2532508" y="1266254"/>
                  </a:cubicBezTo>
                  <a:cubicBezTo>
                    <a:pt x="2532508" y="1686211"/>
                    <a:pt x="2328070" y="2058418"/>
                    <a:pt x="2012465" y="2287660"/>
                  </a:cubicBezTo>
                  <a:lnTo>
                    <a:pt x="1774621" y="1877585"/>
                  </a:lnTo>
                  <a:cubicBezTo>
                    <a:pt x="1952954" y="1733884"/>
                    <a:pt x="2064978" y="1513151"/>
                    <a:pt x="2064978" y="1266254"/>
                  </a:cubicBezTo>
                  <a:cubicBezTo>
                    <a:pt x="2064978" y="825131"/>
                    <a:pt x="1707377" y="467530"/>
                    <a:pt x="1266254" y="467530"/>
                  </a:cubicBezTo>
                  <a:cubicBezTo>
                    <a:pt x="825131" y="467530"/>
                    <a:pt x="467530" y="825131"/>
                    <a:pt x="467530" y="1266254"/>
                  </a:cubicBezTo>
                  <a:cubicBezTo>
                    <a:pt x="467530" y="1513151"/>
                    <a:pt x="579554" y="1733884"/>
                    <a:pt x="757887" y="1877585"/>
                  </a:cubicBezTo>
                  <a:lnTo>
                    <a:pt x="520044" y="2287660"/>
                  </a:lnTo>
                  <a:cubicBezTo>
                    <a:pt x="204439" y="2058418"/>
                    <a:pt x="0" y="1686211"/>
                    <a:pt x="0" y="1266254"/>
                  </a:cubicBezTo>
                  <a:cubicBezTo>
                    <a:pt x="0" y="566921"/>
                    <a:pt x="566921" y="0"/>
                    <a:pt x="1266254" y="0"/>
                  </a:cubicBezTo>
                  <a:close/>
                </a:path>
              </a:pathLst>
            </a:custGeom>
            <a:solidFill>
              <a:srgbClr val="FF5050"/>
            </a:solidFill>
            <a:ln w="12700" cap="flat" cmpd="sng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endParaRPr lang="zh-CN" altLang="zh-CN" sz="28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70003" y="0"/>
              <a:ext cx="2192709" cy="1980713"/>
            </a:xfrm>
            <a:custGeom>
              <a:avLst/>
              <a:gdLst>
                <a:gd name="T0" fmla="*/ 0 w 2532508"/>
                <a:gd name="T1" fmla="*/ 0 h 2287660"/>
                <a:gd name="T2" fmla="*/ 0 60000 65536"/>
                <a:gd name="T3" fmla="*/ 0 w 2532508"/>
                <a:gd name="T4" fmla="*/ 0 h 2287660"/>
                <a:gd name="T5" fmla="*/ 2532508 w 2532508"/>
                <a:gd name="T6" fmla="*/ 2287660 h 228766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532508" h="2287660">
                  <a:moveTo>
                    <a:pt x="1266254" y="0"/>
                  </a:moveTo>
                  <a:cubicBezTo>
                    <a:pt x="1965587" y="0"/>
                    <a:pt x="2532508" y="566921"/>
                    <a:pt x="2532508" y="1266254"/>
                  </a:cubicBezTo>
                  <a:cubicBezTo>
                    <a:pt x="2532508" y="1686211"/>
                    <a:pt x="2328070" y="2058418"/>
                    <a:pt x="2012465" y="2287660"/>
                  </a:cubicBezTo>
                  <a:lnTo>
                    <a:pt x="1774621" y="1877585"/>
                  </a:lnTo>
                  <a:cubicBezTo>
                    <a:pt x="1952954" y="1733884"/>
                    <a:pt x="2064978" y="1513151"/>
                    <a:pt x="2064978" y="1266254"/>
                  </a:cubicBezTo>
                  <a:cubicBezTo>
                    <a:pt x="2064978" y="825131"/>
                    <a:pt x="1707377" y="467530"/>
                    <a:pt x="1266254" y="467530"/>
                  </a:cubicBezTo>
                  <a:cubicBezTo>
                    <a:pt x="825131" y="467530"/>
                    <a:pt x="467530" y="825131"/>
                    <a:pt x="467530" y="1266254"/>
                  </a:cubicBezTo>
                  <a:cubicBezTo>
                    <a:pt x="467530" y="1513151"/>
                    <a:pt x="579554" y="1733884"/>
                    <a:pt x="757887" y="1877585"/>
                  </a:cubicBezTo>
                  <a:lnTo>
                    <a:pt x="520044" y="2287660"/>
                  </a:lnTo>
                  <a:cubicBezTo>
                    <a:pt x="204439" y="2058418"/>
                    <a:pt x="0" y="1686211"/>
                    <a:pt x="0" y="1266254"/>
                  </a:cubicBezTo>
                  <a:cubicBezTo>
                    <a:pt x="0" y="566921"/>
                    <a:pt x="566921" y="0"/>
                    <a:pt x="126625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08200"/>
                </a:gs>
                <a:gs pos="28999">
                  <a:srgbClr val="FF9B21"/>
                </a:gs>
                <a:gs pos="100000">
                  <a:srgbClr val="FF9B21"/>
                </a:gs>
              </a:gsLst>
              <a:lin ang="5400000" scaled="1"/>
            </a:gradFill>
            <a:ln w="12700" cap="flat" cmpd="sng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endParaRPr lang="zh-CN" altLang="zh-CN" sz="28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14398931">
              <a:off x="915064" y="1389434"/>
              <a:ext cx="569603" cy="665549"/>
            </a:xfrm>
            <a:custGeom>
              <a:avLst/>
              <a:gdLst>
                <a:gd name="T0" fmla="*/ 0 w 657873"/>
                <a:gd name="T1" fmla="*/ 0 h 768688"/>
                <a:gd name="T2" fmla="*/ 0 60000 65536"/>
                <a:gd name="T3" fmla="*/ 0 w 657873"/>
                <a:gd name="T4" fmla="*/ 0 h 768688"/>
                <a:gd name="T5" fmla="*/ 657873 w 657873"/>
                <a:gd name="T6" fmla="*/ 768688 h 76868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657873" h="768688">
                  <a:moveTo>
                    <a:pt x="616217" y="329503"/>
                  </a:moveTo>
                  <a:cubicBezTo>
                    <a:pt x="525657" y="503705"/>
                    <a:pt x="395646" y="654067"/>
                    <a:pt x="237844" y="768688"/>
                  </a:cubicBezTo>
                  <a:lnTo>
                    <a:pt x="0" y="358613"/>
                  </a:lnTo>
                  <a:cubicBezTo>
                    <a:pt x="114455" y="266385"/>
                    <a:pt x="201597" y="142425"/>
                    <a:pt x="248795" y="0"/>
                  </a:cubicBezTo>
                  <a:lnTo>
                    <a:pt x="657873" y="236351"/>
                  </a:lnTo>
                  <a:cubicBezTo>
                    <a:pt x="646352" y="268555"/>
                    <a:pt x="631874" y="299385"/>
                    <a:pt x="616217" y="329503"/>
                  </a:cubicBezTo>
                  <a:close/>
                </a:path>
              </a:pathLst>
            </a:custGeom>
            <a:gradFill rotWithShape="1">
              <a:gsLst>
                <a:gs pos="0">
                  <a:srgbClr val="63BED2"/>
                </a:gs>
                <a:gs pos="100000">
                  <a:srgbClr val="76C5D8"/>
                </a:gs>
              </a:gsLst>
              <a:lin ang="5400000" scaled="1"/>
            </a:gradFill>
            <a:ln w="12700" cap="flat" cmpd="sng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endParaRPr lang="zh-CN" altLang="zh-CN" sz="28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TextBox 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rot="18259840">
              <a:off x="2332809" y="1167844"/>
              <a:ext cx="938258" cy="688239"/>
            </a:xfrm>
            <a:prstGeom prst="rect">
              <a:avLst/>
            </a:prstGeom>
            <a:noFill/>
            <a:ln w="9525" cap="flat" cmpd="sng">
              <a:noFill/>
              <a:beve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lgerian" panose="04020705040A02060702" pitchFamily="2" charset="0"/>
                </a:rPr>
                <a:t>01</a:t>
              </a:r>
              <a:endParaRPr lang="en-US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Algerian" panose="04020705040A02060702" pitchFamily="2" charset="0"/>
              </a:endParaRPr>
            </a:p>
          </p:txBody>
        </p:sp>
        <p:sp>
          <p:nvSpPr>
            <p:cNvPr id="22" name="TextBox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46375" y="1436365"/>
              <a:ext cx="810481" cy="690464"/>
            </a:xfrm>
            <a:prstGeom prst="rect">
              <a:avLst/>
            </a:prstGeom>
            <a:noFill/>
            <a:ln w="9525" cap="flat" cmpd="sng">
              <a:noFill/>
              <a:beve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lgerian" panose="04020705040A02060702" pitchFamily="2" charset="0"/>
                </a:rPr>
                <a:t>02</a:t>
              </a:r>
              <a:endParaRPr lang="en-US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Algerian" panose="04020705040A02060702" pitchFamily="2" charset="0"/>
              </a:endParaRPr>
            </a:p>
          </p:txBody>
        </p:sp>
        <p:sp>
          <p:nvSpPr>
            <p:cNvPr id="24" name="等腰三角形 3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333082" y="1630164"/>
              <a:ext cx="1268235" cy="1095973"/>
            </a:xfrm>
            <a:custGeom>
              <a:avLst/>
              <a:gdLst>
                <a:gd name="T0" fmla="*/ 0 w 1095615"/>
                <a:gd name="T1" fmla="*/ 0 h 961048"/>
                <a:gd name="T2" fmla="*/ 0 60000 65536"/>
                <a:gd name="T3" fmla="*/ 0 w 1095615"/>
                <a:gd name="T4" fmla="*/ 0 h 961048"/>
                <a:gd name="T5" fmla="*/ 1095615 w 1095615"/>
                <a:gd name="T6" fmla="*/ 961048 h 96104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095615" h="961048">
                  <a:moveTo>
                    <a:pt x="178526" y="0"/>
                  </a:moveTo>
                  <a:cubicBezTo>
                    <a:pt x="278720" y="82542"/>
                    <a:pt x="407363" y="130592"/>
                    <a:pt x="547229" y="130592"/>
                  </a:cubicBezTo>
                  <a:cubicBezTo>
                    <a:pt x="686636" y="130592"/>
                    <a:pt x="814895" y="82857"/>
                    <a:pt x="914952" y="810"/>
                  </a:cubicBezTo>
                  <a:lnTo>
                    <a:pt x="1095615" y="312297"/>
                  </a:lnTo>
                  <a:cubicBezTo>
                    <a:pt x="871706" y="397439"/>
                    <a:pt x="713331" y="614376"/>
                    <a:pt x="713331" y="868304"/>
                  </a:cubicBezTo>
                  <a:cubicBezTo>
                    <a:pt x="713331" y="899966"/>
                    <a:pt x="715794" y="931053"/>
                    <a:pt x="722681" y="961048"/>
                  </a:cubicBezTo>
                  <a:lnTo>
                    <a:pt x="371495" y="961048"/>
                  </a:lnTo>
                  <a:lnTo>
                    <a:pt x="381327" y="863513"/>
                  </a:lnTo>
                  <a:cubicBezTo>
                    <a:pt x="381327" y="609939"/>
                    <a:pt x="223393" y="393252"/>
                    <a:pt x="0" y="307803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D8D8D8"/>
              </a:solidFill>
              <a:miter lim="800000"/>
            </a:ln>
            <a:effectLst/>
          </p:spPr>
          <p:txBody>
            <a:bodyPr anchor="ctr"/>
            <a:lstStyle/>
            <a:p>
              <a:pPr algn="ctr"/>
              <a:endParaRPr lang="zh-CN" altLang="zh-CN" sz="28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7195113">
              <a:off x="1723684" y="2636914"/>
              <a:ext cx="569603" cy="665549"/>
            </a:xfrm>
            <a:custGeom>
              <a:avLst/>
              <a:gdLst>
                <a:gd name="T0" fmla="*/ 0 w 657873"/>
                <a:gd name="T1" fmla="*/ 0 h 768688"/>
                <a:gd name="T2" fmla="*/ 0 60000 65536"/>
                <a:gd name="T3" fmla="*/ 0 w 657873"/>
                <a:gd name="T4" fmla="*/ 0 h 768688"/>
                <a:gd name="T5" fmla="*/ 657873 w 657873"/>
                <a:gd name="T6" fmla="*/ 768688 h 76868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657873" h="768688">
                  <a:moveTo>
                    <a:pt x="616217" y="329503"/>
                  </a:moveTo>
                  <a:cubicBezTo>
                    <a:pt x="525657" y="503705"/>
                    <a:pt x="395646" y="654067"/>
                    <a:pt x="237844" y="768688"/>
                  </a:cubicBezTo>
                  <a:lnTo>
                    <a:pt x="0" y="358613"/>
                  </a:lnTo>
                  <a:cubicBezTo>
                    <a:pt x="114455" y="266385"/>
                    <a:pt x="201597" y="142425"/>
                    <a:pt x="248795" y="0"/>
                  </a:cubicBezTo>
                  <a:lnTo>
                    <a:pt x="657873" y="236351"/>
                  </a:lnTo>
                  <a:cubicBezTo>
                    <a:pt x="646352" y="268555"/>
                    <a:pt x="631874" y="299385"/>
                    <a:pt x="616217" y="329503"/>
                  </a:cubicBezTo>
                  <a:close/>
                </a:path>
              </a:pathLst>
            </a:custGeom>
            <a:solidFill>
              <a:srgbClr val="FF5050"/>
            </a:solidFill>
            <a:ln w="12700" cap="flat" cmpd="sng">
              <a:noFill/>
              <a:miter lim="800000"/>
            </a:ln>
            <a:effectLst/>
          </p:spPr>
          <p:txBody>
            <a:bodyPr anchor="ctr"/>
            <a:lstStyle/>
            <a:p>
              <a:pPr algn="ctr"/>
              <a:endParaRPr lang="zh-CN" altLang="zh-CN" sz="28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TextBox 2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4054594">
              <a:off x="1691602" y="2831842"/>
              <a:ext cx="850900" cy="688239"/>
            </a:xfrm>
            <a:prstGeom prst="rect">
              <a:avLst/>
            </a:prstGeom>
            <a:noFill/>
            <a:ln w="9525" cap="flat" cmpd="sng">
              <a:noFill/>
              <a:beve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lgerian" panose="04020705040A02060702" pitchFamily="2" charset="0"/>
                </a:rPr>
                <a:t>03</a:t>
              </a:r>
              <a:endParaRPr lang="en-US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Algerian" panose="04020705040A02060702" pitchFamily="2" charset="0"/>
              </a:endParaRPr>
            </a:p>
          </p:txBody>
        </p:sp>
        <p:sp>
          <p:nvSpPr>
            <p:cNvPr id="27" name="矩形 2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621803" y="694662"/>
              <a:ext cx="564323" cy="690464"/>
            </a:xfrm>
            <a:prstGeom prst="rect">
              <a:avLst/>
            </a:prstGeom>
            <a:noFill/>
            <a:ln w="9525" cap="flat" cmpd="sng">
              <a:noFill/>
              <a:bevel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800" b="1">
                  <a:solidFill>
                    <a:srgbClr val="CC66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光</a:t>
              </a:r>
              <a:endParaRPr lang="zh-CN" altLang="en-US" sz="2800" b="1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8" name="矩形 2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58831" y="2338506"/>
              <a:ext cx="1246701" cy="690464"/>
            </a:xfrm>
            <a:prstGeom prst="rect">
              <a:avLst/>
            </a:prstGeom>
            <a:noFill/>
            <a:ln w="9525" cap="flat" cmpd="sng">
              <a:noFill/>
              <a:bevel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800" b="1">
                  <a:solidFill>
                    <a:srgbClr val="007FA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温度</a:t>
              </a:r>
              <a:endParaRPr lang="zh-CN" altLang="en-US" sz="2800" b="1">
                <a:solidFill>
                  <a:srgbClr val="007FA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9" name="矩形 2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312554" y="2338506"/>
              <a:ext cx="1205675" cy="690464"/>
            </a:xfrm>
            <a:prstGeom prst="rect">
              <a:avLst/>
            </a:prstGeom>
            <a:noFill/>
            <a:ln w="9525" cap="flat" cmpd="sng">
              <a:noFill/>
              <a:bevel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rPr>
                <a:t>重力</a:t>
              </a:r>
              <a:endParaRPr lang="zh-CN" altLang="en-US" sz="2800" b="1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/>
          <p:nvPr>
            <p:custDataLst>
              <p:tags r:id="rId1"/>
            </p:custDataLst>
          </p:nvPr>
        </p:nvSpPr>
        <p:spPr>
          <a:xfrm>
            <a:off x="7238365" y="1774190"/>
            <a:ext cx="4693285" cy="3192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资料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r>
              <a:rPr 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豆芽是在黑暗的环境中培育的，它的细胞中不含叶绿素，茎（实际上很大一部分是下胚轴）比在光下要长很多。豆芽一旦见光，就会发生形态变化并长成豆苗。</a:t>
            </a:r>
            <a:endParaRPr lang="zh-CN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396240" y="1939925"/>
            <a:ext cx="6754495" cy="2900680"/>
            <a:chOff x="1873" y="3135"/>
            <a:chExt cx="8814" cy="3101"/>
          </a:xfrm>
        </p:grpSpPr>
        <p:pic>
          <p:nvPicPr>
            <p:cNvPr id="32770" name="Picture 2" descr="https://timgsa.baidu.com/timg?image&amp;quality=80&amp;size=b9999_10000&amp;sec=1595867803981&amp;di=c10c04d51a859e94cc286a852b5e9c25&amp;imgtype=0&amp;src=http%3A%2F%2Fimg.yzcdn.cn%2Fupload_files%2F2018%2F05%2F28%2FFvIxsAvA3-Py6DK4tiKOK2LzXwul.jpg%3FimageView2%2F2%2Fw%2F580%2Fh%2F580%2Fq%2F75%2Fformat%2Fjp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/>
            <a:srcRect l="2607" t="9124" r="2243" b="15877"/>
            <a:stretch>
              <a:fillRect/>
            </a:stretch>
          </p:blipFill>
          <p:spPr bwMode="auto">
            <a:xfrm>
              <a:off x="6557" y="3135"/>
              <a:ext cx="4130" cy="31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32772" name="Picture 4" descr="https://timgsa.baidu.com/timg?image&amp;quality=80&amp;size=b9999_10000&amp;sec=1595868009874&amp;di=232ef42801742953445781b4bb629f6a&amp;imgtype=0&amp;src=http%3A%2F%2F5b0988e595225.cdn.sohucs.com%2Fimages%2F20181025%2Ffbab88f841cf463d97f729e658596b73.jpe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6"/>
            <a:srcRect l="2607" r="2243"/>
            <a:stretch>
              <a:fillRect/>
            </a:stretch>
          </p:blipFill>
          <p:spPr bwMode="auto">
            <a:xfrm>
              <a:off x="1873" y="3136"/>
              <a:ext cx="4298" cy="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  <p:sp>
        <p:nvSpPr>
          <p:cNvPr id="34" name="文本框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6240" y="4840605"/>
            <a:ext cx="354711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豆芽（黑暗中培育）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3" name="文本框 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200525" y="4840605"/>
            <a:ext cx="273494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Arial" panose="020B0604020202020204" pitchFamily="34" charset="0"/>
              </a:rPr>
              <a:t>豆苗见光培育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4" name="文本框 2254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81780" y="373380"/>
            <a:ext cx="678878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217728" tIns="108864" rIns="217728" bIns="108864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光在植物生长发育中的调节作用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2"/>
          <p:cNvSpPr txBox="1"/>
          <p:nvPr>
            <p:custDataLst>
              <p:tags r:id="rId10"/>
            </p:custDataLst>
          </p:nvPr>
        </p:nvSpPr>
        <p:spPr>
          <a:xfrm>
            <a:off x="1522346" y="344169"/>
            <a:ext cx="2724785" cy="645160"/>
          </a:xfrm>
          <a:prstGeom prst="rect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noFill/>
          </a:ln>
        </p:spPr>
        <p:txBody>
          <a:bodyPr wrap="square" anchor="t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</a:pPr>
            <a:r>
              <a:rPr kumimoji="0" lang="zh-CN" altLang="en-US" sz="3600" kern="1200" cap="none" spc="0" normalizeH="0" baseline="0" noProof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latin typeface="Arial" panose="020B0604020202020204" pitchFamily="34" charset="0"/>
                <a:ea typeface="华文行楷" panose="02010800040101010101" charset="-122"/>
                <a:cs typeface="+mn-cs"/>
              </a:rPr>
              <a:t>思考·讨论</a:t>
            </a:r>
            <a:endParaRPr kumimoji="0" lang="zh-CN" altLang="en-US" sz="3600" kern="1200" cap="none" spc="0" normalizeH="0" baseline="0" noProof="1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latin typeface="Arial" panose="020B0604020202020204" pitchFamily="34" charset="0"/>
              <a:ea typeface="华文行楷" panose="02010800040101010101" charset="-122"/>
              <a:cs typeface="+mn-cs"/>
            </a:endParaRP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/>
          <p:nvPr>
            <p:custDataLst>
              <p:tags r:id="rId1"/>
            </p:custDataLst>
          </p:nvPr>
        </p:nvSpPr>
        <p:spPr>
          <a:xfrm>
            <a:off x="6129020" y="1668145"/>
            <a:ext cx="5546725" cy="3709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资料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</a:t>
            </a:r>
            <a:r>
              <a:rPr 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很多植物的开花与昼夜长短有关。例如，菠菜只有白天长度超过13小时才开花；菊、水稻则要在白天短于一定的时长才开花。当然，也有不少植物的开花与昼夜长短没有关系，如黄瓜、棉花、向日葵等。</a:t>
            </a:r>
            <a:endParaRPr lang="zh-CN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grpSp>
        <p:nvGrpSpPr>
          <p:cNvPr id="19" name="组合 18"/>
          <p:cNvGrpSpPr/>
          <p:nvPr>
            <p:custDataLst>
              <p:tags r:id="rId2"/>
            </p:custDataLst>
          </p:nvPr>
        </p:nvGrpSpPr>
        <p:grpSpPr>
          <a:xfrm>
            <a:off x="293137" y="1850795"/>
            <a:ext cx="5503314" cy="1731875"/>
            <a:chOff x="1679" y="2917"/>
            <a:chExt cx="6472" cy="1879"/>
          </a:xfrm>
        </p:grpSpPr>
        <p:pic>
          <p:nvPicPr>
            <p:cNvPr id="30722" name="Picture 2" descr="https://timgsa.baidu.com/timg?image&amp;quality=80&amp;size=b9999_10000&amp;sec=1595868935116&amp;di=e07eacc7e5d20b1b1efcfe8daa4ddc0f&amp;imgtype=0&amp;src=http%3A%2F%2Fimg1.gtimg.com%2Fcq%2Fpics%2Fhv1%2F105%2F76%2F2159%2F140408460.jp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636" r="9209"/>
            <a:stretch>
              <a:fillRect/>
            </a:stretch>
          </p:blipFill>
          <p:spPr bwMode="auto">
            <a:xfrm>
              <a:off x="1679" y="2917"/>
              <a:ext cx="2026" cy="18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</p:pic>
        <p:pic>
          <p:nvPicPr>
            <p:cNvPr id="30724" name="Picture 4" descr="https://timgsa.baidu.com/timg?image&amp;quality=80&amp;size=b9999_10000&amp;sec=1595869059115&amp;di=de7de6394a48bb22c9fbbd1132315f10&amp;imgtype=0&amp;src=http%3A%2F%2Fb-ssl.duitang.com%2Fuploads%2Fitem%2F201801%2F30%2F20180130081012_sJdAt.jpe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6"/>
            <a:srcRect l="18144" t="2260" r="9730"/>
            <a:stretch>
              <a:fillRect/>
            </a:stretch>
          </p:blipFill>
          <p:spPr bwMode="auto">
            <a:xfrm>
              <a:off x="3930" y="2918"/>
              <a:ext cx="2081" cy="1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</p:pic>
        <p:pic>
          <p:nvPicPr>
            <p:cNvPr id="30726" name="Picture 6" descr="https://timgsa.baidu.com/timg?image&amp;quality=80&amp;size=b9999_10000&amp;sec=1595869085041&amp;di=c041d1c5f59610b1319eee506bc565eb&amp;imgtype=0&amp;src=http%3A%2F%2F0.rc.xiniu.com%2Fg2%2FM00%2FD8%2F61%2FCgAGfFuWACaAWZ8nAAFsiehl7v8081.jp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8"/>
            <a:srcRect l="12715" r="34111"/>
            <a:stretch>
              <a:fillRect/>
            </a:stretch>
          </p:blipFill>
          <p:spPr bwMode="auto">
            <a:xfrm>
              <a:off x="6234" y="2918"/>
              <a:ext cx="1917" cy="1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</p:pic>
      </p:grpSp>
      <p:grpSp>
        <p:nvGrpSpPr>
          <p:cNvPr id="8" name="组合 7"/>
          <p:cNvGrpSpPr/>
          <p:nvPr>
            <p:custDataLst>
              <p:tags r:id="rId9"/>
            </p:custDataLst>
          </p:nvPr>
        </p:nvGrpSpPr>
        <p:grpSpPr>
          <a:xfrm>
            <a:off x="283210" y="3870325"/>
            <a:ext cx="5502910" cy="1623695"/>
            <a:chOff x="1606" y="7781"/>
            <a:chExt cx="8666" cy="2557"/>
          </a:xfrm>
        </p:grpSpPr>
        <p:pic>
          <p:nvPicPr>
            <p:cNvPr id="30728" name="Picture 8" descr="https://timgsa.baidu.com/timg?image&amp;quality=80&amp;size=b9999_10000&amp;sec=1595869175990&amp;di=e3a016590530f1176c755e764d6e65d2&amp;imgtype=0&amp;src=http%3A%2F%2F5b0988e595225.cdn.sohucs.com%2Fimages%2F20180109%2F9ce151c8904c445a9bf9466aaa373f17.jpe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t="5711" b="8618"/>
            <a:stretch>
              <a:fillRect/>
            </a:stretch>
          </p:blipFill>
          <p:spPr bwMode="auto">
            <a:xfrm>
              <a:off x="1606" y="7781"/>
              <a:ext cx="2713" cy="25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</p:pic>
        <p:pic>
          <p:nvPicPr>
            <p:cNvPr id="30732" name="Picture 12" descr="https://timgsa.baidu.com/timg?image&amp;quality=80&amp;size=b9999_10000&amp;sec=1595869270994&amp;di=4f86e1ac6dd0ae10cc7603d3cedcb31e&amp;imgtype=0&amp;src=http%3A%2F%2Fa0.att.hudong.com%2F55%2F58%2F19300001338703133421580854358_950.jpg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14"/>
            <a:srcRect l="15916"/>
            <a:stretch>
              <a:fillRect/>
            </a:stretch>
          </p:blipFill>
          <p:spPr bwMode="auto">
            <a:xfrm>
              <a:off x="7705" y="7781"/>
              <a:ext cx="2567" cy="25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</p:pic>
        <p:pic>
          <p:nvPicPr>
            <p:cNvPr id="30730" name="Picture 10" descr="https://timgsa.baidu.com/timg?image&amp;quality=80&amp;size=b9999_10000&amp;sec=1595869202108&amp;di=7fcea1b2ace1b6381247edf124da95ee&amp;imgtype=0&amp;src=http%3A%2F%2Fimg0.imgtn.bdimg.com%2Fit%2Fu%3D1176716540%2C965222903%26fm%3D214%26gp%3D0.jpg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contrast="2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5906"/>
            <a:stretch>
              <a:fillRect/>
            </a:stretch>
          </p:blipFill>
          <p:spPr bwMode="auto">
            <a:xfrm>
              <a:off x="4620" y="7781"/>
              <a:ext cx="2787" cy="25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</p:pic>
      </p:grpSp>
      <p:sp>
        <p:nvSpPr>
          <p:cNvPr id="4" name="文本框 2254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081780" y="373380"/>
            <a:ext cx="678878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217728" tIns="108864" rIns="217728" bIns="108864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光在植物生长发育中的调节作用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2"/>
          <p:cNvSpPr txBox="1"/>
          <p:nvPr>
            <p:custDataLst>
              <p:tags r:id="rId19"/>
            </p:custDataLst>
          </p:nvPr>
        </p:nvSpPr>
        <p:spPr>
          <a:xfrm>
            <a:off x="1522346" y="344169"/>
            <a:ext cx="2724785" cy="645160"/>
          </a:xfrm>
          <a:prstGeom prst="rect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noFill/>
          </a:ln>
        </p:spPr>
        <p:txBody>
          <a:bodyPr wrap="square" anchor="t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</a:pPr>
            <a:r>
              <a:rPr kumimoji="0" lang="zh-CN" altLang="en-US" sz="3600" kern="1200" cap="none" spc="0" normalizeH="0" baseline="0" noProof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latin typeface="Arial" panose="020B0604020202020204" pitchFamily="34" charset="0"/>
                <a:ea typeface="华文行楷" panose="02010800040101010101" charset="-122"/>
                <a:cs typeface="+mn-cs"/>
              </a:rPr>
              <a:t>思考·讨论</a:t>
            </a:r>
            <a:endParaRPr kumimoji="0" lang="zh-CN" altLang="en-US" sz="3600" kern="1200" cap="none" spc="0" normalizeH="0" baseline="0" noProof="1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latin typeface="Arial" panose="020B0604020202020204" pitchFamily="34" charset="0"/>
              <a:ea typeface="华文行楷" panose="02010800040101010101" charset="-122"/>
              <a:cs typeface="+mn-cs"/>
            </a:endParaRP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54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81780" y="373380"/>
            <a:ext cx="678878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217728" tIns="108864" rIns="217728" bIns="108864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光在植物生长发育中的调节作用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1344295" y="1127760"/>
            <a:ext cx="9848850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1.那些需要光才能萌发的种子是需要光照给种子萌发提供能量吗?</a:t>
            </a:r>
            <a:endParaRPr lang="en-US" altLang="zh-CN" sz="2800" b="1">
              <a:solidFill>
                <a:srgbClr val="050505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344295" y="2252345"/>
            <a:ext cx="70351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sym typeface="+mn-ea"/>
              </a:rPr>
              <a:t>不是。</a:t>
            </a:r>
            <a:endParaRPr lang="zh-CN" altLang="en-US" sz="2800" b="1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sym typeface="+mn-ea"/>
            </a:endParaRPr>
          </a:p>
        </p:txBody>
      </p:sp>
      <p:sp>
        <p:nvSpPr>
          <p:cNvPr id="9" name="Text Box 2"/>
          <p:cNvSpPr txBox="1"/>
          <p:nvPr>
            <p:custDataLst>
              <p:tags r:id="rId4"/>
            </p:custDataLst>
          </p:nvPr>
        </p:nvSpPr>
        <p:spPr>
          <a:xfrm>
            <a:off x="1522346" y="344169"/>
            <a:ext cx="2724785" cy="645160"/>
          </a:xfrm>
          <a:prstGeom prst="rect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noFill/>
          </a:ln>
        </p:spPr>
        <p:txBody>
          <a:bodyPr wrap="square" anchor="t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</a:pPr>
            <a:r>
              <a:rPr kumimoji="0" lang="zh-CN" altLang="en-US" sz="3600" kern="1200" cap="none" spc="0" normalizeH="0" baseline="0" noProof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latin typeface="Arial" panose="020B0604020202020204" pitchFamily="34" charset="0"/>
                <a:ea typeface="华文行楷" panose="02010800040101010101" charset="-122"/>
                <a:cs typeface="+mn-cs"/>
              </a:rPr>
              <a:t>思考·讨论</a:t>
            </a:r>
            <a:endParaRPr kumimoji="0" lang="zh-CN" altLang="en-US" sz="3600" kern="1200" cap="none" spc="0" normalizeH="0" baseline="0" noProof="1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latin typeface="Arial" panose="020B0604020202020204" pitchFamily="34" charset="0"/>
              <a:ea typeface="华文行楷" panose="02010800040101010101" charset="-122"/>
              <a:cs typeface="+mn-cs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322070" y="2802255"/>
            <a:ext cx="9871710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2.从豆芽到豆苗，光对植物的颜色和形态有什么影响?</a:t>
            </a:r>
            <a:endParaRPr lang="en-US" altLang="zh-CN" sz="2800" b="1">
              <a:solidFill>
                <a:srgbClr val="050505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322070" y="3385820"/>
            <a:ext cx="9871710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黑体" panose="02010609060101010101" pitchFamily="49" charset="-122"/>
                <a:sym typeface="+mn-ea"/>
              </a:rPr>
              <a:t>光既促进叶绿素的合成从而使豆苗变成绿色，也会影响豆苗的形态。</a:t>
            </a:r>
            <a:endParaRPr lang="zh-CN" altLang="en-US" sz="2800" b="1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1322070" y="4377690"/>
            <a:ext cx="9871710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3.有些植物根据昼夜长短“决定”是否开花，是哪种环境因素在起作用?这与植物激素的分泌有关系吗?</a:t>
            </a:r>
            <a:endParaRPr lang="en-US" altLang="zh-CN" sz="2800" b="1">
              <a:solidFill>
                <a:srgbClr val="050505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   </a:t>
            </a:r>
            <a:endParaRPr lang="en-US" altLang="zh-CN" sz="2800" b="1">
              <a:solidFill>
                <a:srgbClr val="050505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344295" y="5509260"/>
            <a:ext cx="98494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  <a:sym typeface="+mn-ea"/>
              </a:rPr>
              <a:t>是光照时长( 黑暗时长)在起作用；与植物激素的分泌有关。</a:t>
            </a:r>
            <a:endParaRPr lang="zh-CN" altLang="en-US" sz="2800" b="1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  <a:sym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7"/>
      <p:bldP spid="17" grpId="8"/>
      <p:bldP spid="2" grpId="2"/>
      <p:bldP spid="4" grpId="3"/>
      <p:bldP spid="11" grpId="2"/>
      <p:bldP spid="13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1626870" y="1163955"/>
            <a:ext cx="9439910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1313E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  <a:r>
              <a:rPr lang="en-US" altLang="zh-CN" sz="2800" b="1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4.种子发芽，植株生长、开花接受光的调控，是如何体现植物对环境的适应的?</a:t>
            </a:r>
            <a:endParaRPr lang="en-US" altLang="zh-CN" sz="2800" b="1">
              <a:solidFill>
                <a:srgbClr val="050505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626235" y="2233930"/>
            <a:ext cx="9439910" cy="267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萌发需要光照的种子一般较小，这是对环境的适应</a:t>
            </a:r>
            <a:r>
              <a:rPr lang="en-US" altLang="zh-CN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——</a:t>
            </a:r>
            <a:r>
              <a:rPr lang="zh-CN" altLang="en-US" sz="2800" b="1">
                <a:solidFill>
                  <a:srgbClr val="0812E8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萌发后能立即进行光合作用，从而避免在无光条件下萌发后“饿死”；植株在生长、开花过程中，跟随着光照的节奏，能保证生命活动正常进行，能保证正常地繁衍后代，这也是植物对环境的适应。</a:t>
            </a:r>
            <a:endParaRPr lang="zh-CN" altLang="en-US" sz="2800" b="1">
              <a:solidFill>
                <a:srgbClr val="0812E8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  <p:sp>
        <p:nvSpPr>
          <p:cNvPr id="3" name="文本框 2254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81780" y="373380"/>
            <a:ext cx="678878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217728" tIns="108864" rIns="217728" bIns="108864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光在植物生长发育中的调节作用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2"/>
          <p:cNvSpPr txBox="1"/>
          <p:nvPr>
            <p:custDataLst>
              <p:tags r:id="rId4"/>
            </p:custDataLst>
          </p:nvPr>
        </p:nvSpPr>
        <p:spPr>
          <a:xfrm>
            <a:off x="1522346" y="344169"/>
            <a:ext cx="2724785" cy="645160"/>
          </a:xfrm>
          <a:prstGeom prst="rect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noFill/>
          </a:ln>
        </p:spPr>
        <p:txBody>
          <a:bodyPr wrap="square" anchor="t"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</a:pPr>
            <a:r>
              <a:rPr kumimoji="0" lang="zh-CN" altLang="en-US" sz="3600" kern="1200" cap="none" spc="0" normalizeH="0" baseline="0" noProof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latin typeface="Arial" panose="020B0604020202020204" pitchFamily="34" charset="0"/>
                <a:ea typeface="华文行楷" panose="02010800040101010101" charset="-122"/>
                <a:cs typeface="+mn-cs"/>
              </a:rPr>
              <a:t>思考·讨论</a:t>
            </a:r>
            <a:endParaRPr kumimoji="0" lang="zh-CN" altLang="en-US" sz="3600" kern="1200" cap="none" spc="0" normalizeH="0" baseline="0" noProof="1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latin typeface="Arial" panose="020B0604020202020204" pitchFamily="34" charset="0"/>
              <a:ea typeface="华文行楷" panose="02010800040101010101" charset="-122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>
            <p:custDataLst>
              <p:tags r:id="rId1"/>
            </p:custDataLst>
          </p:nvPr>
        </p:nvSpPr>
        <p:spPr>
          <a:xfrm>
            <a:off x="3209290" y="250825"/>
            <a:ext cx="577342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一、光对植物生长发育的调节</a:t>
            </a:r>
            <a:endParaRPr lang="zh-CN" altLang="en-US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604645" y="879475"/>
            <a:ext cx="548005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1.</a:t>
            </a:r>
            <a:r>
              <a:rPr lang="zh-CN" altLang="en-US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光对植物生长发育的作用</a:t>
            </a:r>
            <a:endParaRPr lang="zh-CN" altLang="en-US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391285" y="1615440"/>
            <a:ext cx="9993630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（1）光是植物进行</a:t>
            </a:r>
            <a:r>
              <a:rPr 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光合作用</a:t>
            </a:r>
            <a:r>
              <a:rPr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</a:t>
            </a:r>
            <a:r>
              <a:rPr 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能量来源</a:t>
            </a:r>
            <a:r>
              <a:rPr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；</a:t>
            </a:r>
            <a:endParaRPr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（2）光作为一种</a:t>
            </a:r>
            <a:r>
              <a:rPr 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信号</a:t>
            </a:r>
            <a:r>
              <a:rPr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</a:t>
            </a:r>
            <a:r>
              <a:rPr 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影响</a:t>
            </a:r>
            <a:r>
              <a:rPr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调控</a:t>
            </a:r>
            <a:r>
              <a:rPr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植物生长、发育的全过程</a:t>
            </a:r>
            <a:r>
              <a:rPr lang="zh-CN" sz="28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。</a:t>
            </a:r>
            <a:endParaRPr lang="zh-CN" sz="28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604645" y="2858770"/>
            <a:ext cx="9780270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在自然界中，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种子萌发</a:t>
            </a:r>
            <a:r>
              <a:rPr lang="zh-CN" altLang="en-US" sz="2800" b="1" smtClean="0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植株生长</a:t>
            </a:r>
            <a:r>
              <a:rPr lang="zh-CN" altLang="en-US" sz="2800" b="1" smtClean="0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开花</a:t>
            </a:r>
            <a:r>
              <a:rPr lang="zh-CN" altLang="en-US" sz="2800" b="1" smtClean="0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衰老</a:t>
            </a:r>
            <a:r>
              <a:rPr lang="zh-CN" altLang="en-US" sz="2800" b="1" smtClean="0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等等，都</a:t>
            </a:r>
            <a:r>
              <a:rPr lang="zh-CN" altLang="en-US" sz="2800" b="1" smtClean="0">
                <a:solidFill>
                  <a:srgbClr val="0812E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会受到光的调控</a:t>
            </a:r>
            <a:r>
              <a:rPr lang="zh-CN" altLang="en-US" sz="2800" b="1" smtClean="0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。植物的向光性生长，实际上也是植物对光刺激的反应。</a:t>
            </a:r>
            <a:endParaRPr lang="zh-CN" altLang="en-US" sz="2800" b="1" smtClean="0">
              <a:solidFill>
                <a:srgbClr val="050505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95" name="文本框 94"/>
          <p:cNvSpPr txBox="1"/>
          <p:nvPr>
            <p:custDataLst>
              <p:tags r:id="rId5"/>
            </p:custDataLst>
          </p:nvPr>
        </p:nvSpPr>
        <p:spPr>
          <a:xfrm>
            <a:off x="1604010" y="4593590"/>
            <a:ext cx="9780905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植物能够对光作出反应，表明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植物可以感知光信号</a:t>
            </a:r>
            <a:r>
              <a:rPr lang="zh-CN" altLang="en-US" sz="2800" b="1" smtClean="0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，并据此调整生长发育，那么</a:t>
            </a:r>
            <a:r>
              <a:rPr lang="zh-CN" altLang="en-US" sz="2800" b="1" smtClean="0">
                <a:solidFill>
                  <a:srgbClr val="0812E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植物是怎样感受到光照</a:t>
            </a:r>
            <a:r>
              <a:rPr lang="zh-CN" altLang="en-US" sz="2800" b="1" smtClean="0">
                <a:solidFill>
                  <a:srgbClr val="05050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的呢？</a:t>
            </a:r>
            <a:endParaRPr lang="zh-CN" altLang="en-US" sz="2800" b="1" smtClean="0">
              <a:solidFill>
                <a:srgbClr val="050505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9" grpId="4"/>
      <p:bldP spid="95" grpId="2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AS_UNIQUEID" val="2324"/>
</p:tagLst>
</file>

<file path=ppt/tags/tag101.xml><?xml version="1.0" encoding="utf-8"?>
<p:tagLst xmlns:p="http://schemas.openxmlformats.org/presentationml/2006/main">
  <p:tag name="AS_UNIQUEID" val="1220"/>
</p:tagLst>
</file>

<file path=ppt/tags/tag102.xml><?xml version="1.0" encoding="utf-8"?>
<p:tagLst xmlns:p="http://schemas.openxmlformats.org/presentationml/2006/main">
  <p:tag name="AS_UNIQUEID" val="1000"/>
</p:tagLst>
</file>

<file path=ppt/tags/tag103.xml><?xml version="1.0" encoding="utf-8"?>
<p:tagLst xmlns:p="http://schemas.openxmlformats.org/presentationml/2006/main">
  <p:tag name="AS_UNIQUEID" val="1001"/>
</p:tagLst>
</file>

<file path=ppt/tags/tag104.xml><?xml version="1.0" encoding="utf-8"?>
<p:tagLst xmlns:p="http://schemas.openxmlformats.org/presentationml/2006/main">
  <p:tag name="AS_UNIQUEID" val="1002"/>
</p:tagLst>
</file>

<file path=ppt/tags/tag105.xml><?xml version="1.0" encoding="utf-8"?>
<p:tagLst xmlns:p="http://schemas.openxmlformats.org/presentationml/2006/main">
  <p:tag name="AS_UNIQUEID" val="1221"/>
</p:tagLst>
</file>

<file path=ppt/tags/tag106.xml><?xml version="1.0" encoding="utf-8"?>
<p:tagLst xmlns:p="http://schemas.openxmlformats.org/presentationml/2006/main">
  <p:tag name="AS_UNIQUEID" val="1222"/>
</p:tagLst>
</file>

<file path=ppt/tags/tag107.xml><?xml version="1.0" encoding="utf-8"?>
<p:tagLst xmlns:p="http://schemas.openxmlformats.org/presentationml/2006/main">
  <p:tag name="AS_UNIQUEID" val="1213"/>
</p:tagLst>
</file>

<file path=ppt/tags/tag108.xml><?xml version="1.0" encoding="utf-8"?>
<p:tagLst xmlns:p="http://schemas.openxmlformats.org/presentationml/2006/main">
  <p:tag name="AS_UNIQUEID" val="2328"/>
</p:tagLst>
</file>

<file path=ppt/tags/tag109.xml><?xml version="1.0" encoding="utf-8"?>
<p:tagLst xmlns:p="http://schemas.openxmlformats.org/presentationml/2006/main">
  <p:tag name="AS_UNIQUEID" val="122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AS_UNIQUEID" val="1023"/>
</p:tagLst>
</file>

<file path=ppt/tags/tag111.xml><?xml version="1.0" encoding="utf-8"?>
<p:tagLst xmlns:p="http://schemas.openxmlformats.org/presentationml/2006/main">
  <p:tag name="AS_UNIQUEID" val="1025"/>
</p:tagLst>
</file>

<file path=ppt/tags/tag112.xml><?xml version="1.0" encoding="utf-8"?>
<p:tagLst xmlns:p="http://schemas.openxmlformats.org/presentationml/2006/main">
  <p:tag name="AS_UNIQUEID" val="1029"/>
</p:tagLst>
</file>

<file path=ppt/tags/tag113.xml><?xml version="1.0" encoding="utf-8"?>
<p:tagLst xmlns:p="http://schemas.openxmlformats.org/presentationml/2006/main">
  <p:tag name="AS_UNIQUEID" val="1032"/>
</p:tagLst>
</file>

<file path=ppt/tags/tag114.xml><?xml version="1.0" encoding="utf-8"?>
<p:tagLst xmlns:p="http://schemas.openxmlformats.org/presentationml/2006/main">
  <p:tag name="AS_UNIQUEID" val="1039"/>
</p:tagLst>
</file>

<file path=ppt/tags/tag115.xml><?xml version="1.0" encoding="utf-8"?>
<p:tagLst xmlns:p="http://schemas.openxmlformats.org/presentationml/2006/main">
  <p:tag name="AS_UNIQUEID" val="1041"/>
</p:tagLst>
</file>

<file path=ppt/tags/tag116.xml><?xml version="1.0" encoding="utf-8"?>
<p:tagLst xmlns:p="http://schemas.openxmlformats.org/presentationml/2006/main">
  <p:tag name="AS_UNIQUEID" val="1044"/>
</p:tagLst>
</file>

<file path=ppt/tags/tag117.xml><?xml version="1.0" encoding="utf-8"?>
<p:tagLst xmlns:p="http://schemas.openxmlformats.org/presentationml/2006/main">
  <p:tag name="AS_UNIQUEID" val="1047"/>
</p:tagLst>
</file>

<file path=ppt/tags/tag118.xml><?xml version="1.0" encoding="utf-8"?>
<p:tagLst xmlns:p="http://schemas.openxmlformats.org/presentationml/2006/main">
  <p:tag name="AS_UNIQUEID" val="1213"/>
</p:tagLst>
</file>

<file path=ppt/tags/tag119.xml><?xml version="1.0" encoding="utf-8"?>
<p:tagLst xmlns:p="http://schemas.openxmlformats.org/presentationml/2006/main">
  <p:tag name="AS_UNIQUEID" val="233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AS_UNIQUEID" val="1213"/>
</p:tagLst>
</file>

<file path=ppt/tags/tag121.xml><?xml version="1.0" encoding="utf-8"?>
<p:tagLst xmlns:p="http://schemas.openxmlformats.org/presentationml/2006/main">
  <p:tag name="AS_UNIQUEID" val="991"/>
</p:tagLst>
</file>

<file path=ppt/tags/tag122.xml><?xml version="1.0" encoding="utf-8"?>
<p:tagLst xmlns:p="http://schemas.openxmlformats.org/presentationml/2006/main">
  <p:tag name="AS_UNIQUEID" val="991"/>
</p:tagLst>
</file>

<file path=ppt/tags/tag123.xml><?xml version="1.0" encoding="utf-8"?>
<p:tagLst xmlns:p="http://schemas.openxmlformats.org/presentationml/2006/main">
  <p:tag name="AS_UNIQUEID" val="2332"/>
</p:tagLst>
</file>

<file path=ppt/tags/tag124.xml><?xml version="1.0" encoding="utf-8"?>
<p:tagLst xmlns:p="http://schemas.openxmlformats.org/presentationml/2006/main">
  <p:tag name="AS_UNIQUEID" val="991"/>
</p:tagLst>
</file>

<file path=ppt/tags/tag125.xml><?xml version="1.0" encoding="utf-8"?>
<p:tagLst xmlns:p="http://schemas.openxmlformats.org/presentationml/2006/main">
  <p:tag name="AS_UNIQUEID" val="991"/>
</p:tagLst>
</file>

<file path=ppt/tags/tag126.xml><?xml version="1.0" encoding="utf-8"?>
<p:tagLst xmlns:p="http://schemas.openxmlformats.org/presentationml/2006/main">
  <p:tag name="AS_UNIQUEID" val="991"/>
</p:tagLst>
</file>

<file path=ppt/tags/tag127.xml><?xml version="1.0" encoding="utf-8"?>
<p:tagLst xmlns:p="http://schemas.openxmlformats.org/presentationml/2006/main">
  <p:tag name="AS_UNIQUEID" val="991"/>
</p:tagLst>
</file>

<file path=ppt/tags/tag128.xml><?xml version="1.0" encoding="utf-8"?>
<p:tagLst xmlns:p="http://schemas.openxmlformats.org/presentationml/2006/main">
  <p:tag name="AS_UNIQUEID" val="991"/>
</p:tagLst>
</file>

<file path=ppt/tags/tag129.xml><?xml version="1.0" encoding="utf-8"?>
<p:tagLst xmlns:p="http://schemas.openxmlformats.org/presentationml/2006/main">
  <p:tag name="AS_UNIQUEID" val="105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AS_UNIQUEID" val="1213"/>
</p:tagLst>
</file>

<file path=ppt/tags/tag131.xml><?xml version="1.0" encoding="utf-8"?>
<p:tagLst xmlns:p="http://schemas.openxmlformats.org/presentationml/2006/main">
  <p:tag name="AS_UNIQUEID" val="2334"/>
</p:tagLst>
</file>

<file path=ppt/tags/tag132.xml><?xml version="1.0" encoding="utf-8"?>
<p:tagLst xmlns:p="http://schemas.openxmlformats.org/presentationml/2006/main">
  <p:tag name="AS_UNIQUEID" val="423"/>
</p:tagLst>
</file>

<file path=ppt/tags/tag133.xml><?xml version="1.0" encoding="utf-8"?>
<p:tagLst xmlns:p="http://schemas.openxmlformats.org/presentationml/2006/main">
  <p:tag name="AS_UNIQUEID" val="423"/>
</p:tagLst>
</file>

<file path=ppt/tags/tag134.xml><?xml version="1.0" encoding="utf-8"?>
<p:tagLst xmlns:p="http://schemas.openxmlformats.org/presentationml/2006/main">
  <p:tag name="AS_UNIQUEID" val="423"/>
</p:tagLst>
</file>

<file path=ppt/tags/tag135.xml><?xml version="1.0" encoding="utf-8"?>
<p:tagLst xmlns:p="http://schemas.openxmlformats.org/presentationml/2006/main">
  <p:tag name="AS_UNIQUEID" val="600"/>
</p:tagLst>
</file>

<file path=ppt/tags/tag136.xml><?xml version="1.0" encoding="utf-8"?>
<p:tagLst xmlns:p="http://schemas.openxmlformats.org/presentationml/2006/main">
  <p:tag name="AS_UNIQUEID" val="600"/>
</p:tagLst>
</file>

<file path=ppt/tags/tag137.xml><?xml version="1.0" encoding="utf-8"?>
<p:tagLst xmlns:p="http://schemas.openxmlformats.org/presentationml/2006/main">
  <p:tag name="AS_UNIQUEID" val="423"/>
</p:tagLst>
</file>

<file path=ppt/tags/tag138.xml><?xml version="1.0" encoding="utf-8"?>
<p:tagLst xmlns:p="http://schemas.openxmlformats.org/presentationml/2006/main">
  <p:tag name="AS_UNIQUEID" val="423"/>
</p:tagLst>
</file>

<file path=ppt/tags/tag139.xml><?xml version="1.0" encoding="utf-8"?>
<p:tagLst xmlns:p="http://schemas.openxmlformats.org/presentationml/2006/main">
  <p:tag name="AS_UNIQUEID" val="428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AS_UNIQUEID" val="423"/>
</p:tagLst>
</file>

<file path=ppt/tags/tag141.xml><?xml version="1.0" encoding="utf-8"?>
<p:tagLst xmlns:p="http://schemas.openxmlformats.org/presentationml/2006/main">
  <p:tag name="AS_UNIQUEID" val="1234"/>
</p:tagLst>
</file>

<file path=ppt/tags/tag142.xml><?xml version="1.0" encoding="utf-8"?>
<p:tagLst xmlns:p="http://schemas.openxmlformats.org/presentationml/2006/main">
  <p:tag name="AS_UNIQUEID" val="423"/>
</p:tagLst>
</file>

<file path=ppt/tags/tag143.xml><?xml version="1.0" encoding="utf-8"?>
<p:tagLst xmlns:p="http://schemas.openxmlformats.org/presentationml/2006/main">
  <p:tag name="AS_UNIQUEID" val="2338"/>
</p:tagLst>
</file>

<file path=ppt/tags/tag144.xml><?xml version="1.0" encoding="utf-8"?>
<p:tagLst xmlns:p="http://schemas.openxmlformats.org/presentationml/2006/main">
  <p:tag name="AS_UNIQUEID" val="1584"/>
</p:tagLst>
</file>

<file path=ppt/tags/tag145.xml><?xml version="1.0" encoding="utf-8"?>
<p:tagLst xmlns:p="http://schemas.openxmlformats.org/presentationml/2006/main">
  <p:tag name="AS_UNIQUEID" val="1586"/>
</p:tagLst>
</file>

<file path=ppt/tags/tag146.xml><?xml version="1.0" encoding="utf-8"?>
<p:tagLst xmlns:p="http://schemas.openxmlformats.org/presentationml/2006/main">
  <p:tag name="AS_UNIQUEID" val="1243"/>
</p:tagLst>
</file>

<file path=ppt/tags/tag147.xml><?xml version="1.0" encoding="utf-8"?>
<p:tagLst xmlns:p="http://schemas.openxmlformats.org/presentationml/2006/main">
  <p:tag name="AS_UNIQUEID" val="2341"/>
</p:tagLst>
</file>

<file path=ppt/tags/tag148.xml><?xml version="1.0" encoding="utf-8"?>
<p:tagLst xmlns:p="http://schemas.openxmlformats.org/presentationml/2006/main">
  <p:tag name="AS_UNIQUEID" val="1581"/>
</p:tagLst>
</file>

<file path=ppt/tags/tag149.xml><?xml version="1.0" encoding="utf-8"?>
<p:tagLst xmlns:p="http://schemas.openxmlformats.org/presentationml/2006/main">
  <p:tag name="AS_UNIQUEID" val="158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AS_UNIQUEID" val="1588"/>
</p:tagLst>
</file>

<file path=ppt/tags/tag151.xml><?xml version="1.0" encoding="utf-8"?>
<p:tagLst xmlns:p="http://schemas.openxmlformats.org/presentationml/2006/main">
  <p:tag name="AS_UNIQUEID" val="1165"/>
</p:tagLst>
</file>

<file path=ppt/tags/tag152.xml><?xml version="1.0" encoding="utf-8"?>
<p:tagLst xmlns:p="http://schemas.openxmlformats.org/presentationml/2006/main">
  <p:tag name="AS_UNIQUEID" val="1243"/>
</p:tagLst>
</file>

<file path=ppt/tags/tag153.xml><?xml version="1.0" encoding="utf-8"?>
<p:tagLst xmlns:p="http://schemas.openxmlformats.org/presentationml/2006/main">
  <p:tag name="AS_UNIQUEID" val="2343"/>
</p:tagLst>
</file>

<file path=ppt/tags/tag154.xml><?xml version="1.0" encoding="utf-8"?>
<p:tagLst xmlns:p="http://schemas.openxmlformats.org/presentationml/2006/main">
  <p:tag name="AS_UNIQUEID" val="991"/>
</p:tagLst>
</file>

<file path=ppt/tags/tag155.xml><?xml version="1.0" encoding="utf-8"?>
<p:tagLst xmlns:p="http://schemas.openxmlformats.org/presentationml/2006/main">
  <p:tag name="AS_UNIQUEID" val="1054"/>
</p:tagLst>
</file>

<file path=ppt/tags/tag156.xml><?xml version="1.0" encoding="utf-8"?>
<p:tagLst xmlns:p="http://schemas.openxmlformats.org/presentationml/2006/main">
  <p:tag name="AS_UNIQUEID" val="1054"/>
</p:tagLst>
</file>

<file path=ppt/tags/tag157.xml><?xml version="1.0" encoding="utf-8"?>
<p:tagLst xmlns:p="http://schemas.openxmlformats.org/presentationml/2006/main">
  <p:tag name="AS_UNIQUEID" val="1243"/>
</p:tagLst>
</file>

<file path=ppt/tags/tag158.xml><?xml version="1.0" encoding="utf-8"?>
<p:tagLst xmlns:p="http://schemas.openxmlformats.org/presentationml/2006/main">
  <p:tag name="AS_UNIQUEID" val="2345"/>
</p:tagLst>
</file>

<file path=ppt/tags/tag159.xml><?xml version="1.0" encoding="utf-8"?>
<p:tagLst xmlns:p="http://schemas.openxmlformats.org/presentationml/2006/main">
  <p:tag name="AS_UNIQUEID" val="105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AS_UNIQUEID" val="423"/>
</p:tagLst>
</file>

<file path=ppt/tags/tag161.xml><?xml version="1.0" encoding="utf-8"?>
<p:tagLst xmlns:p="http://schemas.openxmlformats.org/presentationml/2006/main">
  <p:tag name="AS_UNIQUEID" val="423"/>
</p:tagLst>
</file>

<file path=ppt/tags/tag162.xml><?xml version="1.0" encoding="utf-8"?>
<p:tagLst xmlns:p="http://schemas.openxmlformats.org/presentationml/2006/main">
  <p:tag name="AS_UNIQUEID" val="423"/>
</p:tagLst>
</file>

<file path=ppt/tags/tag163.xml><?xml version="1.0" encoding="utf-8"?>
<p:tagLst xmlns:p="http://schemas.openxmlformats.org/presentationml/2006/main">
  <p:tag name="AS_UNIQUEID" val="423"/>
</p:tagLst>
</file>

<file path=ppt/tags/tag164.xml><?xml version="1.0" encoding="utf-8"?>
<p:tagLst xmlns:p="http://schemas.openxmlformats.org/presentationml/2006/main">
  <p:tag name="AS_UNIQUEID" val="423"/>
</p:tagLst>
</file>

<file path=ppt/tags/tag165.xml><?xml version="1.0" encoding="utf-8"?>
<p:tagLst xmlns:p="http://schemas.openxmlformats.org/presentationml/2006/main">
  <p:tag name="AS_UNIQUEID" val="2348"/>
</p:tagLst>
</file>

<file path=ppt/tags/tag166.xml><?xml version="1.0" encoding="utf-8"?>
<p:tagLst xmlns:p="http://schemas.openxmlformats.org/presentationml/2006/main">
  <p:tag name="AS_UNIQUEID" val="423"/>
</p:tagLst>
</file>

<file path=ppt/tags/tag167.xml><?xml version="1.0" encoding="utf-8"?>
<p:tagLst xmlns:p="http://schemas.openxmlformats.org/presentationml/2006/main">
  <p:tag name="AS_UNIQUEID" val="428"/>
</p:tagLst>
</file>

<file path=ppt/tags/tag168.xml><?xml version="1.0" encoding="utf-8"?>
<p:tagLst xmlns:p="http://schemas.openxmlformats.org/presentationml/2006/main">
  <p:tag name="AS_UNIQUEID" val="423"/>
</p:tagLst>
</file>

<file path=ppt/tags/tag169.xml><?xml version="1.0" encoding="utf-8"?>
<p:tagLst xmlns:p="http://schemas.openxmlformats.org/presentationml/2006/main">
  <p:tag name="AS_UNIQUEID" val="42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AS_UNIQUEID" val="1259"/>
</p:tagLst>
</file>

<file path=ppt/tags/tag171.xml><?xml version="1.0" encoding="utf-8"?>
<p:tagLst xmlns:p="http://schemas.openxmlformats.org/presentationml/2006/main">
  <p:tag name="AS_UNIQUEID" val="1260"/>
</p:tagLst>
</file>

<file path=ppt/tags/tag172.xml><?xml version="1.0" encoding="utf-8"?>
<p:tagLst xmlns:p="http://schemas.openxmlformats.org/presentationml/2006/main">
  <p:tag name="AS_UNIQUEID" val="1261"/>
</p:tagLst>
</file>

<file path=ppt/tags/tag173.xml><?xml version="1.0" encoding="utf-8"?>
<p:tagLst xmlns:p="http://schemas.openxmlformats.org/presentationml/2006/main">
  <p:tag name="AS_UNIQUEID" val="423"/>
</p:tagLst>
</file>

<file path=ppt/tags/tag174.xml><?xml version="1.0" encoding="utf-8"?>
<p:tagLst xmlns:p="http://schemas.openxmlformats.org/presentationml/2006/main">
  <p:tag name="AS_UNIQUEID" val="423"/>
</p:tagLst>
</file>

<file path=ppt/tags/tag175.xml><?xml version="1.0" encoding="utf-8"?>
<p:tagLst xmlns:p="http://schemas.openxmlformats.org/presentationml/2006/main">
  <p:tag name="AS_UNIQUEID" val="418"/>
</p:tagLst>
</file>

<file path=ppt/tags/tag176.xml><?xml version="1.0" encoding="utf-8"?>
<p:tagLst xmlns:p="http://schemas.openxmlformats.org/presentationml/2006/main">
  <p:tag name="AS_UNIQUEID" val="418"/>
</p:tagLst>
</file>

<file path=ppt/tags/tag177.xml><?xml version="1.0" encoding="utf-8"?>
<p:tagLst xmlns:p="http://schemas.openxmlformats.org/presentationml/2006/main">
  <p:tag name="AS_UNIQUEID" val="415"/>
</p:tagLst>
</file>

<file path=ppt/tags/tag178.xml><?xml version="1.0" encoding="utf-8"?>
<p:tagLst xmlns:p="http://schemas.openxmlformats.org/presentationml/2006/main">
  <p:tag name="AS_UNIQUEID" val="418"/>
</p:tagLst>
</file>

<file path=ppt/tags/tag179.xml><?xml version="1.0" encoding="utf-8"?>
<p:tagLst xmlns:p="http://schemas.openxmlformats.org/presentationml/2006/main">
  <p:tag name="AS_UNIQUEID" val="415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AS_UNIQUEID" val="415"/>
</p:tagLst>
</file>

<file path=ppt/tags/tag181.xml><?xml version="1.0" encoding="utf-8"?>
<p:tagLst xmlns:p="http://schemas.openxmlformats.org/presentationml/2006/main">
  <p:tag name="AS_UNIQUEID" val="1186"/>
</p:tagLst>
</file>

<file path=ppt/tags/tag182.xml><?xml version="1.0" encoding="utf-8"?>
<p:tagLst xmlns:p="http://schemas.openxmlformats.org/presentationml/2006/main">
  <p:tag name="AS_UNIQUEID" val="418"/>
</p:tagLst>
</file>

<file path=ppt/tags/tag183.xml><?xml version="1.0" encoding="utf-8"?>
<p:tagLst xmlns:p="http://schemas.openxmlformats.org/presentationml/2006/main">
  <p:tag name="AS_UNIQUEID" val="418"/>
</p:tagLst>
</file>

<file path=ppt/tags/tag184.xml><?xml version="1.0" encoding="utf-8"?>
<p:tagLst xmlns:p="http://schemas.openxmlformats.org/presentationml/2006/main">
  <p:tag name="AS_UNIQUEID" val="423"/>
</p:tagLst>
</file>

<file path=ppt/tags/tag185.xml><?xml version="1.0" encoding="utf-8"?>
<p:tagLst xmlns:p="http://schemas.openxmlformats.org/presentationml/2006/main">
  <p:tag name="AS_UNIQUEID" val="423"/>
</p:tagLst>
</file>

<file path=ppt/tags/tag186.xml><?xml version="1.0" encoding="utf-8"?>
<p:tagLst xmlns:p="http://schemas.openxmlformats.org/presentationml/2006/main">
  <p:tag name="AS_UNIQUEID" val="423"/>
</p:tagLst>
</file>

<file path=ppt/tags/tag187.xml><?xml version="1.0" encoding="utf-8"?>
<p:tagLst xmlns:p="http://schemas.openxmlformats.org/presentationml/2006/main">
  <p:tag name="AS_UNIQUEID" val="423"/>
</p:tagLst>
</file>

<file path=ppt/tags/tag188.xml><?xml version="1.0" encoding="utf-8"?>
<p:tagLst xmlns:p="http://schemas.openxmlformats.org/presentationml/2006/main">
  <p:tag name="AS_UNIQUEID" val="423"/>
</p:tagLst>
</file>

<file path=ppt/tags/tag189.xml><?xml version="1.0" encoding="utf-8"?>
<p:tagLst xmlns:p="http://schemas.openxmlformats.org/presentationml/2006/main">
  <p:tag name="AS_UNIQUEID" val="119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AS_UNIQUEID" val="2352"/>
</p:tagLst>
</file>

<file path=ppt/tags/tag191.xml><?xml version="1.0" encoding="utf-8"?>
<p:tagLst xmlns:p="http://schemas.openxmlformats.org/presentationml/2006/main">
  <p:tag name="AS_UNIQUEID" val="2353"/>
</p:tagLst>
</file>

<file path=ppt/tags/tag192.xml><?xml version="1.0" encoding="utf-8"?>
<p:tagLst xmlns:p="http://schemas.openxmlformats.org/presentationml/2006/main">
  <p:tag name="AS_UNIQUEID" val="2354"/>
</p:tagLst>
</file>

<file path=ppt/tags/tag193.xml><?xml version="1.0" encoding="utf-8"?>
<p:tagLst xmlns:p="http://schemas.openxmlformats.org/presentationml/2006/main">
  <p:tag name="AS_UNIQUEID" val="2355"/>
</p:tagLst>
</file>

<file path=ppt/tags/tag194.xml><?xml version="1.0" encoding="utf-8"?>
<p:tagLst xmlns:p="http://schemas.openxmlformats.org/presentationml/2006/main">
  <p:tag name="AS_UNIQUEID" val="1275"/>
</p:tagLst>
</file>

<file path=ppt/tags/tag195.xml><?xml version="1.0" encoding="utf-8"?>
<p:tagLst xmlns:p="http://schemas.openxmlformats.org/presentationml/2006/main">
  <p:tag name="AS_UNIQUEID" val="1276"/>
</p:tagLst>
</file>

<file path=ppt/tags/tag196.xml><?xml version="1.0" encoding="utf-8"?>
<p:tagLst xmlns:p="http://schemas.openxmlformats.org/presentationml/2006/main">
  <p:tag name="AS_UNIQUEID" val="2357"/>
</p:tagLst>
</file>

<file path=ppt/tags/tag197.xml><?xml version="1.0" encoding="utf-8"?>
<p:tagLst xmlns:p="http://schemas.openxmlformats.org/presentationml/2006/main">
  <p:tag name="AS_UNIQUEID" val="2358"/>
</p:tagLst>
</file>

<file path=ppt/tags/tag198.xml><?xml version="1.0" encoding="utf-8"?>
<p:tagLst xmlns:p="http://schemas.openxmlformats.org/presentationml/2006/main">
  <p:tag name="AS_UNIQUEID" val="1478"/>
</p:tagLst>
</file>

<file path=ppt/tags/tag199.xml><?xml version="1.0" encoding="utf-8"?>
<p:tagLst xmlns:p="http://schemas.openxmlformats.org/presentationml/2006/main">
  <p:tag name="AS_UNIQUEID" val="1479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AS_UNIQUEID" val="2360"/>
</p:tagLst>
</file>

<file path=ppt/tags/tag201.xml><?xml version="1.0" encoding="utf-8"?>
<p:tagLst xmlns:p="http://schemas.openxmlformats.org/presentationml/2006/main">
  <p:tag name="AS_UNIQUEID" val="1280"/>
</p:tagLst>
</file>

<file path=ppt/tags/tag202.xml><?xml version="1.0" encoding="utf-8"?>
<p:tagLst xmlns:p="http://schemas.openxmlformats.org/presentationml/2006/main">
  <p:tag name="AS_UNIQUEID" val="1281"/>
</p:tagLst>
</file>

<file path=ppt/tags/tag203.xml><?xml version="1.0" encoding="utf-8"?>
<p:tagLst xmlns:p="http://schemas.openxmlformats.org/presentationml/2006/main">
  <p:tag name="AS_UNIQUEID" val="1282"/>
</p:tagLst>
</file>

<file path=ppt/tags/tag204.xml><?xml version="1.0" encoding="utf-8"?>
<p:tagLst xmlns:p="http://schemas.openxmlformats.org/presentationml/2006/main">
  <p:tag name="AS_UNIQUEID" val="2362"/>
</p:tagLst>
</file>

<file path=ppt/tags/tag205.xml><?xml version="1.0" encoding="utf-8"?>
<p:tagLst xmlns:p="http://schemas.openxmlformats.org/presentationml/2006/main">
  <p:tag name="AS_UNIQUEID" val="2364"/>
</p:tagLst>
</file>

<file path=ppt/tags/tag206.xml><?xml version="1.0" encoding="utf-8"?>
<p:tagLst xmlns:p="http://schemas.openxmlformats.org/presentationml/2006/main">
  <p:tag name="AS_UNIQUEID" val="1286"/>
</p:tagLst>
</file>

<file path=ppt/tags/tag207.xml><?xml version="1.0" encoding="utf-8"?>
<p:tagLst xmlns:p="http://schemas.openxmlformats.org/presentationml/2006/main">
  <p:tag name="AS_UNIQUEID" val="2364"/>
</p:tagLst>
</file>

<file path=ppt/tags/tag208.xml><?xml version="1.0" encoding="utf-8"?>
<p:tagLst xmlns:p="http://schemas.openxmlformats.org/presentationml/2006/main">
  <p:tag name="KSO_WM_UNIT_PLACING_PICTURE_USER_VIEWPORT" val="{&quot;height&quot;:6861.7464566929129,&quot;width&quot;:16726.39842519685}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AS_UNIQUEID" val="2307"/>
</p:tagLst>
</file>

<file path=ppt/tags/tag64.xml><?xml version="1.0" encoding="utf-8"?>
<p:tagLst xmlns:p="http://schemas.openxmlformats.org/presentationml/2006/main">
  <p:tag name="AS_UNIQUEID" val="2271"/>
</p:tagLst>
</file>

<file path=ppt/tags/tag65.xml><?xml version="1.0" encoding="utf-8"?>
<p:tagLst xmlns:p="http://schemas.openxmlformats.org/presentationml/2006/main">
  <p:tag name="AS_UNIQUEID" val="2272"/>
</p:tagLst>
</file>

<file path=ppt/tags/tag66.xml><?xml version="1.0" encoding="utf-8"?>
<p:tagLst xmlns:p="http://schemas.openxmlformats.org/presentationml/2006/main">
  <p:tag name="AS_UNIQUEID" val="2308"/>
</p:tagLst>
</file>

<file path=ppt/tags/tag67.xml><?xml version="1.0" encoding="utf-8"?>
<p:tagLst xmlns:p="http://schemas.openxmlformats.org/presentationml/2006/main">
  <p:tag name="AS_UNIQUEID" val="243"/>
</p:tagLst>
</file>

<file path=ppt/tags/tag68.xml><?xml version="1.0" encoding="utf-8"?>
<p:tagLst xmlns:p="http://schemas.openxmlformats.org/presentationml/2006/main">
  <p:tag name="AS_UNIQUEID" val="2310"/>
</p:tagLst>
</file>

<file path=ppt/tags/tag69.xml><?xml version="1.0" encoding="utf-8"?>
<p:tagLst xmlns:p="http://schemas.openxmlformats.org/presentationml/2006/main">
  <p:tag name="AS_UNIQUEID" val="228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AS_UNIQUEID" val="2282"/>
</p:tagLst>
</file>

<file path=ppt/tags/tag71.xml><?xml version="1.0" encoding="utf-8"?>
<p:tagLst xmlns:p="http://schemas.openxmlformats.org/presentationml/2006/main">
  <p:tag name="AS_UNIQUEID" val="391"/>
</p:tagLst>
</file>

<file path=ppt/tags/tag72.xml><?xml version="1.0" encoding="utf-8"?>
<p:tagLst xmlns:p="http://schemas.openxmlformats.org/presentationml/2006/main">
  <p:tag name="AS_UNIQUEID" val="1209"/>
</p:tagLst>
</file>

<file path=ppt/tags/tag73.xml><?xml version="1.0" encoding="utf-8"?>
<p:tagLst xmlns:p="http://schemas.openxmlformats.org/presentationml/2006/main">
  <p:tag name="AS_UNIQUEID" val="1213"/>
</p:tagLst>
</file>

<file path=ppt/tags/tag74.xml><?xml version="1.0" encoding="utf-8"?>
<p:tagLst xmlns:p="http://schemas.openxmlformats.org/presentationml/2006/main">
  <p:tag name="AS_UNIQUEID" val="1214"/>
</p:tagLst>
</file>

<file path=ppt/tags/tag75.xml><?xml version="1.0" encoding="utf-8"?>
<p:tagLst xmlns:p="http://schemas.openxmlformats.org/presentationml/2006/main">
  <p:tag name="AS_UNIQUEID" val="983"/>
</p:tagLst>
</file>

<file path=ppt/tags/tag76.xml><?xml version="1.0" encoding="utf-8"?>
<p:tagLst xmlns:p="http://schemas.openxmlformats.org/presentationml/2006/main">
  <p:tag name="AS_UNIQUEID" val="984"/>
</p:tagLst>
</file>

<file path=ppt/tags/tag77.xml><?xml version="1.0" encoding="utf-8"?>
<p:tagLst xmlns:p="http://schemas.openxmlformats.org/presentationml/2006/main">
  <p:tag name="AS_UNIQUEID" val="985"/>
</p:tagLst>
</file>

<file path=ppt/tags/tag78.xml><?xml version="1.0" encoding="utf-8"?>
<p:tagLst xmlns:p="http://schemas.openxmlformats.org/presentationml/2006/main">
  <p:tag name="AS_UNIQUEID" val="986"/>
</p:tagLst>
</file>

<file path=ppt/tags/tag79.xml><?xml version="1.0" encoding="utf-8"?>
<p:tagLst xmlns:p="http://schemas.openxmlformats.org/presentationml/2006/main">
  <p:tag name="AS_UNIQUEID" val="98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AS_UNIQUEID" val="988"/>
</p:tagLst>
</file>

<file path=ppt/tags/tag81.xml><?xml version="1.0" encoding="utf-8"?>
<p:tagLst xmlns:p="http://schemas.openxmlformats.org/presentationml/2006/main">
  <p:tag name="AS_UNIQUEID" val="974"/>
</p:tagLst>
</file>

<file path=ppt/tags/tag82.xml><?xml version="1.0" encoding="utf-8"?>
<p:tagLst xmlns:p="http://schemas.openxmlformats.org/presentationml/2006/main">
  <p:tag name="AS_UNIQUEID" val="975"/>
</p:tagLst>
</file>

<file path=ppt/tags/tag83.xml><?xml version="1.0" encoding="utf-8"?>
<p:tagLst xmlns:p="http://schemas.openxmlformats.org/presentationml/2006/main">
  <p:tag name="AS_UNIQUEID" val="976"/>
</p:tagLst>
</file>

<file path=ppt/tags/tag84.xml><?xml version="1.0" encoding="utf-8"?>
<p:tagLst xmlns:p="http://schemas.openxmlformats.org/presentationml/2006/main">
  <p:tag name="AS_UNIQUEID" val="2326"/>
</p:tagLst>
</file>

<file path=ppt/tags/tag85.xml><?xml version="1.0" encoding="utf-8"?>
<p:tagLst xmlns:p="http://schemas.openxmlformats.org/presentationml/2006/main">
  <p:tag name="AS_UNIQUEID" val="243"/>
</p:tagLst>
</file>

<file path=ppt/tags/tag86.xml><?xml version="1.0" encoding="utf-8"?>
<p:tagLst xmlns:p="http://schemas.openxmlformats.org/presentationml/2006/main">
  <p:tag name="AS_UNIQUEID" val="600"/>
</p:tagLst>
</file>

<file path=ppt/tags/tag87.xml><?xml version="1.0" encoding="utf-8"?>
<p:tagLst xmlns:p="http://schemas.openxmlformats.org/presentationml/2006/main">
  <p:tag name="AS_UNIQUEID" val="423"/>
</p:tagLst>
</file>

<file path=ppt/tags/tag88.xml><?xml version="1.0" encoding="utf-8"?>
<p:tagLst xmlns:p="http://schemas.openxmlformats.org/presentationml/2006/main">
  <p:tag name="AS_UNIQUEID" val="2312"/>
</p:tagLst>
</file>

<file path=ppt/tags/tag89.xml><?xml version="1.0" encoding="utf-8"?>
<p:tagLst xmlns:p="http://schemas.openxmlformats.org/presentationml/2006/main">
  <p:tag name="AS_UNIQUEID" val="2313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AS_UNIQUEID" val="2314"/>
</p:tagLst>
</file>

<file path=ppt/tags/tag91.xml><?xml version="1.0" encoding="utf-8"?>
<p:tagLst xmlns:p="http://schemas.openxmlformats.org/presentationml/2006/main">
  <p:tag name="AS_UNIQUEID" val="2315"/>
</p:tagLst>
</file>

<file path=ppt/tags/tag92.xml><?xml version="1.0" encoding="utf-8"?>
<p:tagLst xmlns:p="http://schemas.openxmlformats.org/presentationml/2006/main">
  <p:tag name="AS_UNIQUEID" val="2316"/>
</p:tagLst>
</file>

<file path=ppt/tags/tag93.xml><?xml version="1.0" encoding="utf-8"?>
<p:tagLst xmlns:p="http://schemas.openxmlformats.org/presentationml/2006/main">
  <p:tag name="AS_UNIQUEID" val="2317"/>
</p:tagLst>
</file>

<file path=ppt/tags/tag94.xml><?xml version="1.0" encoding="utf-8"?>
<p:tagLst xmlns:p="http://schemas.openxmlformats.org/presentationml/2006/main">
  <p:tag name="AS_UNIQUEID" val="2318"/>
</p:tagLst>
</file>

<file path=ppt/tags/tag95.xml><?xml version="1.0" encoding="utf-8"?>
<p:tagLst xmlns:p="http://schemas.openxmlformats.org/presentationml/2006/main">
  <p:tag name="AS_UNIQUEID" val="2319"/>
</p:tagLst>
</file>

<file path=ppt/tags/tag96.xml><?xml version="1.0" encoding="utf-8"?>
<p:tagLst xmlns:p="http://schemas.openxmlformats.org/presentationml/2006/main">
  <p:tag name="AS_UNIQUEID" val="2320"/>
</p:tagLst>
</file>

<file path=ppt/tags/tag97.xml><?xml version="1.0" encoding="utf-8"?>
<p:tagLst xmlns:p="http://schemas.openxmlformats.org/presentationml/2006/main">
  <p:tag name="AS_UNIQUEID" val="2321"/>
</p:tagLst>
</file>

<file path=ppt/tags/tag98.xml><?xml version="1.0" encoding="utf-8"?>
<p:tagLst xmlns:p="http://schemas.openxmlformats.org/presentationml/2006/main">
  <p:tag name="AS_UNIQUEID" val="2322"/>
</p:tagLst>
</file>

<file path=ppt/tags/tag99.xml><?xml version="1.0" encoding="utf-8"?>
<p:tagLst xmlns:p="http://schemas.openxmlformats.org/presentationml/2006/main">
  <p:tag name="AS_UNIQUEID" val="2323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3818</Words>
  <Application>WPS 演示</Application>
  <PresentationFormat>宽屏</PresentationFormat>
  <Paragraphs>266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Wingdings</vt:lpstr>
      <vt:lpstr>黑体</vt:lpstr>
      <vt:lpstr>隶书</vt:lpstr>
      <vt:lpstr>华文行楷</vt:lpstr>
      <vt:lpstr>方正姚体</vt:lpstr>
      <vt:lpstr>楷体</vt:lpstr>
      <vt:lpstr>Times New Roman</vt:lpstr>
      <vt:lpstr>Algerian</vt:lpstr>
      <vt:lpstr>Arial Unicode MS</vt:lpstr>
      <vt:lpstr>Calibri</vt:lpstr>
      <vt:lpstr>Office 主题​​</vt:lpstr>
      <vt:lpstr>第5章   植物生命活动的调节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seewo</cp:lastModifiedBy>
  <cp:revision>155</cp:revision>
  <dcterms:created xsi:type="dcterms:W3CDTF">2019-06-19T02:08:00Z</dcterms:created>
  <dcterms:modified xsi:type="dcterms:W3CDTF">2021-09-11T02:01:35Z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2052-11.1.0.10388</vt:lpwstr>
  </property>
  <property fmtid="{D5CDD505-2E9C-101B-9397-08002B2CF9AE}" pid="3" name="ICV">
    <vt:lpwstr>9EA5E092FC1547EC865F48976F58E354</vt:lpwstr>
  </property>
</Properties>
</file>