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7" r:id="rId3"/>
    <p:sldId id="257" r:id="rId4"/>
    <p:sldId id="258" r:id="rId5"/>
    <p:sldId id="272" r:id="rId6"/>
    <p:sldId id="264" r:id="rId7"/>
    <p:sldId id="268" r:id="rId8"/>
    <p:sldId id="273" r:id="rId9"/>
    <p:sldId id="274" r:id="rId10"/>
    <p:sldId id="275" r:id="rId11"/>
    <p:sldId id="261" r:id="rId12"/>
    <p:sldId id="265" r:id="rId13"/>
    <p:sldId id="266"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69791509-3C23-4B03-BA0B-BC16A783523F}" type="datetimeFigureOut">
              <a:rPr lang="en-US" smtClean="0"/>
              <a:pPr/>
              <a:t>5/21/2024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9469B92-4EDC-4C82-8990-41C93E35A5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91692" y="519125"/>
            <a:ext cx="7760614" cy="3917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438085"/>
          </a:solidFill>
        </p:spPr>
        <p:txBody>
          <a:bodyPr wrap="square" lIns="0" tIns="0" rIns="0" bIns="0" rtlCol="0"/>
          <a:lstStyle/>
          <a:p>
            <a:endParaRPr/>
          </a:p>
        </p:txBody>
      </p:sp>
      <p:sp>
        <p:nvSpPr>
          <p:cNvPr id="17" name="bg object 17"/>
          <p:cNvSpPr/>
          <p:nvPr/>
        </p:nvSpPr>
        <p:spPr>
          <a:xfrm>
            <a:off x="591312" y="1280160"/>
            <a:ext cx="8552815" cy="228600"/>
          </a:xfrm>
          <a:custGeom>
            <a:avLst/>
            <a:gdLst/>
            <a:ahLst/>
            <a:cxnLst/>
            <a:rect l="l" t="t" r="r" b="b"/>
            <a:pathLst>
              <a:path w="8552815" h="228600">
                <a:moveTo>
                  <a:pt x="8552688" y="0"/>
                </a:moveTo>
                <a:lnTo>
                  <a:pt x="0" y="0"/>
                </a:lnTo>
                <a:lnTo>
                  <a:pt x="0" y="228600"/>
                </a:lnTo>
                <a:lnTo>
                  <a:pt x="8552688" y="228600"/>
                </a:lnTo>
                <a:lnTo>
                  <a:pt x="8552688" y="0"/>
                </a:lnTo>
                <a:close/>
              </a:path>
            </a:pathLst>
          </a:custGeom>
          <a:solidFill>
            <a:srgbClr val="525389"/>
          </a:solidFill>
        </p:spPr>
        <p:txBody>
          <a:bodyPr wrap="square" lIns="0" tIns="0" rIns="0" bIns="0" rtlCol="0"/>
          <a:lstStyle/>
          <a:p>
            <a:endParaRPr/>
          </a:p>
        </p:txBody>
      </p:sp>
      <p:sp>
        <p:nvSpPr>
          <p:cNvPr id="2" name="Holder 2"/>
          <p:cNvSpPr>
            <a:spLocks noGrp="1"/>
          </p:cNvSpPr>
          <p:nvPr>
            <p:ph type="title"/>
          </p:nvPr>
        </p:nvSpPr>
        <p:spPr>
          <a:xfrm>
            <a:off x="2944875" y="3054553"/>
            <a:ext cx="3254248" cy="940435"/>
          </a:xfrm>
          <a:prstGeom prst="rect">
            <a:avLst/>
          </a:prstGeom>
        </p:spPr>
        <p:txBody>
          <a:bodyPr wrap="square" lIns="0" tIns="0" rIns="0" bIns="0">
            <a:spAutoFit/>
          </a:bodyPr>
          <a:lstStyle>
            <a:lvl1pPr>
              <a:defRPr sz="6000" b="0" i="0">
                <a:solidFill>
                  <a:schemeClr val="bg1"/>
                </a:solidFill>
                <a:latin typeface="Calibri"/>
                <a:cs typeface="Calibri"/>
              </a:defRPr>
            </a:lvl1pPr>
          </a:lstStyle>
          <a:p>
            <a:endParaRPr/>
          </a:p>
        </p:txBody>
      </p:sp>
      <p:sp>
        <p:nvSpPr>
          <p:cNvPr id="3" name="Holder 3"/>
          <p:cNvSpPr>
            <a:spLocks noGrp="1"/>
          </p:cNvSpPr>
          <p:nvPr>
            <p:ph type="body" idx="1"/>
          </p:nvPr>
        </p:nvSpPr>
        <p:spPr>
          <a:xfrm>
            <a:off x="659968" y="1685925"/>
            <a:ext cx="7824063" cy="2813050"/>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5/21/2024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7999"/>
            </a:xfrm>
            <a:prstGeom prst="rect">
              <a:avLst/>
            </a:prstGeom>
          </p:spPr>
        </p:pic>
        <p:sp>
          <p:nvSpPr>
            <p:cNvPr id="4" name="object 4"/>
            <p:cNvSpPr/>
            <p:nvPr/>
          </p:nvSpPr>
          <p:spPr>
            <a:xfrm>
              <a:off x="0" y="5971032"/>
              <a:ext cx="9144000" cy="887094"/>
            </a:xfrm>
            <a:custGeom>
              <a:avLst/>
              <a:gdLst/>
              <a:ahLst/>
              <a:cxnLst/>
              <a:rect l="l" t="t" r="r" b="b"/>
              <a:pathLst>
                <a:path w="9144000" h="887095">
                  <a:moveTo>
                    <a:pt x="9144000" y="0"/>
                  </a:moveTo>
                  <a:lnTo>
                    <a:pt x="0" y="0"/>
                  </a:lnTo>
                  <a:lnTo>
                    <a:pt x="0" y="886968"/>
                  </a:lnTo>
                  <a:lnTo>
                    <a:pt x="9144000" y="886968"/>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0" y="6053328"/>
              <a:ext cx="2240280" cy="713740"/>
            </a:xfrm>
            <a:custGeom>
              <a:avLst/>
              <a:gdLst/>
              <a:ahLst/>
              <a:cxnLst/>
              <a:rect l="l" t="t" r="r" b="b"/>
              <a:pathLst>
                <a:path w="2240280" h="713740">
                  <a:moveTo>
                    <a:pt x="2240280" y="0"/>
                  </a:moveTo>
                  <a:lnTo>
                    <a:pt x="0" y="0"/>
                  </a:lnTo>
                  <a:lnTo>
                    <a:pt x="0" y="713232"/>
                  </a:lnTo>
                  <a:lnTo>
                    <a:pt x="2240280" y="713232"/>
                  </a:lnTo>
                  <a:lnTo>
                    <a:pt x="2240280" y="0"/>
                  </a:lnTo>
                  <a:close/>
                </a:path>
              </a:pathLst>
            </a:custGeom>
            <a:solidFill>
              <a:srgbClr val="438085"/>
            </a:solidFill>
          </p:spPr>
          <p:txBody>
            <a:bodyPr wrap="square" lIns="0" tIns="0" rIns="0" bIns="0" rtlCol="0"/>
            <a:lstStyle/>
            <a:p>
              <a:endParaRPr/>
            </a:p>
          </p:txBody>
        </p:sp>
        <p:sp>
          <p:nvSpPr>
            <p:cNvPr id="6" name="object 6"/>
            <p:cNvSpPr/>
            <p:nvPr/>
          </p:nvSpPr>
          <p:spPr>
            <a:xfrm>
              <a:off x="2359151" y="6044184"/>
              <a:ext cx="6784975" cy="713740"/>
            </a:xfrm>
            <a:custGeom>
              <a:avLst/>
              <a:gdLst/>
              <a:ahLst/>
              <a:cxnLst/>
              <a:rect l="l" t="t" r="r" b="b"/>
              <a:pathLst>
                <a:path w="6784975" h="713740">
                  <a:moveTo>
                    <a:pt x="6784848" y="0"/>
                  </a:moveTo>
                  <a:lnTo>
                    <a:pt x="0" y="0"/>
                  </a:lnTo>
                  <a:lnTo>
                    <a:pt x="0" y="713231"/>
                  </a:lnTo>
                  <a:lnTo>
                    <a:pt x="6784848" y="713231"/>
                  </a:lnTo>
                  <a:lnTo>
                    <a:pt x="6784848" y="0"/>
                  </a:lnTo>
                  <a:close/>
                </a:path>
              </a:pathLst>
            </a:custGeom>
            <a:solidFill>
              <a:srgbClr val="525389"/>
            </a:solidFill>
          </p:spPr>
          <p:txBody>
            <a:bodyPr wrap="square" lIns="0" tIns="0" rIns="0" bIns="0" rtlCol="0"/>
            <a:lstStyle/>
            <a:p>
              <a:endParaRPr/>
            </a:p>
          </p:txBody>
        </p:sp>
        <p:pic>
          <p:nvPicPr>
            <p:cNvPr id="7" name="object 7"/>
            <p:cNvPicPr/>
            <p:nvPr/>
          </p:nvPicPr>
          <p:blipFill>
            <a:blip r:embed="rId3" cstate="print"/>
            <a:stretch>
              <a:fillRect/>
            </a:stretch>
          </p:blipFill>
          <p:spPr>
            <a:xfrm>
              <a:off x="6239255" y="2438400"/>
              <a:ext cx="1920240" cy="2959608"/>
            </a:xfrm>
            <a:prstGeom prst="rect">
              <a:avLst/>
            </a:prstGeom>
          </p:spPr>
        </p:pic>
        <p:pic>
          <p:nvPicPr>
            <p:cNvPr id="8" name="object 8"/>
            <p:cNvPicPr/>
            <p:nvPr/>
          </p:nvPicPr>
          <p:blipFill>
            <a:blip r:embed="rId4" cstate="print"/>
            <a:stretch>
              <a:fillRect/>
            </a:stretch>
          </p:blipFill>
          <p:spPr>
            <a:xfrm>
              <a:off x="1688592" y="5452871"/>
              <a:ext cx="655319" cy="402335"/>
            </a:xfrm>
            <a:prstGeom prst="rect">
              <a:avLst/>
            </a:prstGeom>
          </p:spPr>
        </p:pic>
      </p:grpSp>
      <p:sp>
        <p:nvSpPr>
          <p:cNvPr id="9" name="object 9"/>
          <p:cNvSpPr txBox="1">
            <a:spLocks noGrp="1"/>
          </p:cNvSpPr>
          <p:nvPr>
            <p:ph type="title"/>
          </p:nvPr>
        </p:nvSpPr>
        <p:spPr>
          <a:xfrm>
            <a:off x="507593" y="1410157"/>
            <a:ext cx="3564254" cy="512445"/>
          </a:xfrm>
          <a:prstGeom prst="rect">
            <a:avLst/>
          </a:prstGeom>
        </p:spPr>
        <p:txBody>
          <a:bodyPr vert="horz" wrap="square" lIns="0" tIns="12065" rIns="0" bIns="0" rtlCol="0">
            <a:spAutoFit/>
          </a:bodyPr>
          <a:lstStyle/>
          <a:p>
            <a:pPr marL="12700">
              <a:lnSpc>
                <a:spcPct val="100000"/>
              </a:lnSpc>
              <a:spcBef>
                <a:spcPts val="95"/>
              </a:spcBef>
              <a:tabLst>
                <a:tab pos="1661160" algn="l"/>
              </a:tabLst>
            </a:pPr>
            <a:r>
              <a:rPr sz="3200" b="1" spc="-10" dirty="0">
                <a:solidFill>
                  <a:schemeClr val="tx2"/>
                </a:solidFill>
                <a:latin typeface="Times New Roman" pitchFamily="18" charset="0"/>
                <a:cs typeface="Times New Roman" pitchFamily="18" charset="0"/>
              </a:rPr>
              <a:t>M</a:t>
            </a:r>
            <a:r>
              <a:rPr sz="3200" b="1" dirty="0">
                <a:solidFill>
                  <a:schemeClr val="tx2"/>
                </a:solidFill>
                <a:latin typeface="Times New Roman" pitchFamily="18" charset="0"/>
                <a:cs typeface="Times New Roman" pitchFamily="18" charset="0"/>
              </a:rPr>
              <a:t>I</a:t>
            </a:r>
            <a:r>
              <a:rPr sz="3200" b="1" spc="-5" dirty="0">
                <a:solidFill>
                  <a:schemeClr val="tx2"/>
                </a:solidFill>
                <a:latin typeface="Times New Roman" pitchFamily="18" charset="0"/>
                <a:cs typeface="Times New Roman" pitchFamily="18" charset="0"/>
              </a:rPr>
              <a:t>N</a:t>
            </a:r>
            <a:r>
              <a:rPr sz="3200" b="1" spc="-25" dirty="0">
                <a:solidFill>
                  <a:schemeClr val="tx2"/>
                </a:solidFill>
                <a:latin typeface="Times New Roman" pitchFamily="18" charset="0"/>
                <a:cs typeface="Times New Roman" pitchFamily="18" charset="0"/>
              </a:rPr>
              <a:t>O</a:t>
            </a:r>
            <a:r>
              <a:rPr sz="3200" b="1" spc="-5" dirty="0">
                <a:solidFill>
                  <a:schemeClr val="tx2"/>
                </a:solidFill>
                <a:latin typeface="Times New Roman" pitchFamily="18" charset="0"/>
                <a:cs typeface="Times New Roman" pitchFamily="18" charset="0"/>
              </a:rPr>
              <a:t>R</a:t>
            </a:r>
            <a:r>
              <a:rPr sz="3200" b="1" dirty="0">
                <a:solidFill>
                  <a:schemeClr val="tx2"/>
                </a:solidFill>
                <a:latin typeface="Times New Roman" pitchFamily="18" charset="0"/>
                <a:cs typeface="Times New Roman" pitchFamily="18" charset="0"/>
              </a:rPr>
              <a:t>	</a:t>
            </a:r>
            <a:r>
              <a:rPr sz="3200" b="1" spc="-25" dirty="0">
                <a:solidFill>
                  <a:schemeClr val="tx2"/>
                </a:solidFill>
                <a:latin typeface="Times New Roman" pitchFamily="18" charset="0"/>
                <a:cs typeface="Times New Roman" pitchFamily="18" charset="0"/>
              </a:rPr>
              <a:t>P</a:t>
            </a:r>
            <a:r>
              <a:rPr sz="3200" b="1" spc="-5" dirty="0">
                <a:solidFill>
                  <a:schemeClr val="tx2"/>
                </a:solidFill>
                <a:latin typeface="Times New Roman" pitchFamily="18" charset="0"/>
                <a:cs typeface="Times New Roman" pitchFamily="18" charset="0"/>
              </a:rPr>
              <a:t>R</a:t>
            </a:r>
            <a:r>
              <a:rPr sz="3200" b="1" spc="-25" dirty="0">
                <a:solidFill>
                  <a:schemeClr val="tx2"/>
                </a:solidFill>
                <a:latin typeface="Times New Roman" pitchFamily="18" charset="0"/>
                <a:cs typeface="Times New Roman" pitchFamily="18" charset="0"/>
              </a:rPr>
              <a:t>O</a:t>
            </a:r>
            <a:r>
              <a:rPr sz="3200" b="1" dirty="0">
                <a:solidFill>
                  <a:schemeClr val="tx2"/>
                </a:solidFill>
                <a:latin typeface="Times New Roman" pitchFamily="18" charset="0"/>
                <a:cs typeface="Times New Roman" pitchFamily="18" charset="0"/>
              </a:rPr>
              <a:t>J</a:t>
            </a:r>
            <a:r>
              <a:rPr sz="3200" b="1" spc="-5" dirty="0">
                <a:solidFill>
                  <a:schemeClr val="tx2"/>
                </a:solidFill>
                <a:latin typeface="Times New Roman" pitchFamily="18" charset="0"/>
                <a:cs typeface="Times New Roman" pitchFamily="18" charset="0"/>
              </a:rPr>
              <a:t>ECT</a:t>
            </a:r>
            <a:endParaRPr sz="3200">
              <a:solidFill>
                <a:schemeClr val="tx2"/>
              </a:solidFill>
              <a:latin typeface="Times New Roman" pitchFamily="18" charset="0"/>
              <a:cs typeface="Times New Roman" pitchFamily="18" charset="0"/>
            </a:endParaRPr>
          </a:p>
        </p:txBody>
      </p:sp>
      <p:sp>
        <p:nvSpPr>
          <p:cNvPr id="10" name="object 10"/>
          <p:cNvSpPr txBox="1"/>
          <p:nvPr/>
        </p:nvSpPr>
        <p:spPr>
          <a:xfrm>
            <a:off x="391261" y="2336037"/>
            <a:ext cx="8095615" cy="3674596"/>
          </a:xfrm>
          <a:prstGeom prst="rect">
            <a:avLst/>
          </a:prstGeom>
        </p:spPr>
        <p:txBody>
          <a:bodyPr vert="horz" wrap="square" lIns="0" tIns="11430" rIns="0" bIns="0" rtlCol="0">
            <a:spAutoFit/>
          </a:bodyPr>
          <a:lstStyle/>
          <a:p>
            <a:pPr marL="63500">
              <a:lnSpc>
                <a:spcPct val="100000"/>
              </a:lnSpc>
              <a:spcBef>
                <a:spcPts val="90"/>
              </a:spcBef>
            </a:pPr>
            <a:r>
              <a:rPr sz="2400" b="1" spc="-5" dirty="0">
                <a:latin typeface="Times New Roman" pitchFamily="18" charset="0"/>
                <a:cs typeface="Times New Roman" pitchFamily="18" charset="0"/>
              </a:rPr>
              <a:t>Project</a:t>
            </a:r>
            <a:r>
              <a:rPr sz="2400" b="1" spc="-25" dirty="0">
                <a:latin typeface="Times New Roman" pitchFamily="18" charset="0"/>
                <a:cs typeface="Times New Roman" pitchFamily="18" charset="0"/>
              </a:rPr>
              <a:t> </a:t>
            </a:r>
            <a:r>
              <a:rPr sz="2400" b="1" spc="-10" dirty="0">
                <a:latin typeface="Times New Roman" pitchFamily="18" charset="0"/>
                <a:cs typeface="Times New Roman" pitchFamily="18" charset="0"/>
              </a:rPr>
              <a:t>Name-</a:t>
            </a:r>
            <a:r>
              <a:rPr sz="2400" b="1" spc="30" dirty="0">
                <a:latin typeface="Times New Roman" pitchFamily="18" charset="0"/>
                <a:cs typeface="Times New Roman" pitchFamily="18" charset="0"/>
              </a:rPr>
              <a:t> </a:t>
            </a:r>
            <a:r>
              <a:rPr lang="en-US" sz="2400" b="1" spc="-15" dirty="0">
                <a:latin typeface="Times New Roman" pitchFamily="18" charset="0"/>
                <a:cs typeface="Times New Roman" pitchFamily="18" charset="0"/>
              </a:rPr>
              <a:t>Fake AI Voice Detection System</a:t>
            </a:r>
            <a:endParaRPr sz="2400" dirty="0">
              <a:latin typeface="Times New Roman" pitchFamily="18" charset="0"/>
              <a:cs typeface="Times New Roman" pitchFamily="18" charset="0"/>
            </a:endParaRPr>
          </a:p>
          <a:p>
            <a:pPr marL="63500">
              <a:lnSpc>
                <a:spcPct val="100000"/>
              </a:lnSpc>
            </a:pPr>
            <a:r>
              <a:rPr sz="2400" b="1" spc="-10" dirty="0">
                <a:latin typeface="Times New Roman" pitchFamily="18" charset="0"/>
                <a:cs typeface="Times New Roman" pitchFamily="18" charset="0"/>
              </a:rPr>
              <a:t>Semester-</a:t>
            </a:r>
            <a:r>
              <a:rPr sz="2400" b="1" spc="15" dirty="0">
                <a:latin typeface="Times New Roman" pitchFamily="18" charset="0"/>
                <a:cs typeface="Times New Roman" pitchFamily="18" charset="0"/>
              </a:rPr>
              <a:t> </a:t>
            </a:r>
            <a:r>
              <a:rPr sz="2400" b="1" dirty="0">
                <a:latin typeface="Times New Roman" pitchFamily="18" charset="0"/>
                <a:cs typeface="Times New Roman" pitchFamily="18" charset="0"/>
              </a:rPr>
              <a:t>6</a:t>
            </a:r>
            <a:r>
              <a:rPr sz="2400" b="1" baseline="24691" dirty="0">
                <a:latin typeface="Times New Roman" pitchFamily="18" charset="0"/>
                <a:cs typeface="Times New Roman" pitchFamily="18" charset="0"/>
              </a:rPr>
              <a:t>th</a:t>
            </a:r>
            <a:r>
              <a:rPr sz="2400" b="1" spc="157" baseline="24691" dirty="0">
                <a:latin typeface="Times New Roman" pitchFamily="18" charset="0"/>
                <a:cs typeface="Times New Roman" pitchFamily="18" charset="0"/>
              </a:rPr>
              <a:t> </a:t>
            </a:r>
            <a:r>
              <a:rPr sz="2400" b="1" spc="-5" dirty="0">
                <a:latin typeface="Times New Roman" pitchFamily="18" charset="0"/>
                <a:cs typeface="Times New Roman" pitchFamily="18" charset="0"/>
              </a:rPr>
              <a:t>A2</a:t>
            </a:r>
            <a:endParaRPr sz="2400" dirty="0">
              <a:latin typeface="Times New Roman" pitchFamily="18" charset="0"/>
              <a:cs typeface="Times New Roman" pitchFamily="18" charset="0"/>
            </a:endParaRPr>
          </a:p>
          <a:p>
            <a:pPr>
              <a:lnSpc>
                <a:spcPct val="100000"/>
              </a:lnSpc>
            </a:pPr>
            <a:endParaRPr sz="2200" dirty="0">
              <a:latin typeface="Times New Roman" pitchFamily="18" charset="0"/>
              <a:cs typeface="Times New Roman" pitchFamily="18" charset="0"/>
            </a:endParaRPr>
          </a:p>
          <a:p>
            <a:pPr>
              <a:lnSpc>
                <a:spcPct val="100000"/>
              </a:lnSpc>
              <a:spcBef>
                <a:spcPts val="30"/>
              </a:spcBef>
            </a:pPr>
            <a:endParaRPr sz="1950" dirty="0">
              <a:latin typeface="Times New Roman" pitchFamily="18" charset="0"/>
              <a:cs typeface="Times New Roman" pitchFamily="18" charset="0"/>
            </a:endParaRPr>
          </a:p>
          <a:p>
            <a:pPr marL="63500">
              <a:lnSpc>
                <a:spcPct val="100000"/>
              </a:lnSpc>
              <a:spcBef>
                <a:spcPts val="5"/>
              </a:spcBef>
            </a:pPr>
            <a:r>
              <a:rPr sz="2000" b="1" spc="-5" dirty="0">
                <a:latin typeface="Times New Roman" pitchFamily="18" charset="0"/>
                <a:cs typeface="Times New Roman" pitchFamily="18" charset="0"/>
              </a:rPr>
              <a:t>Team</a:t>
            </a:r>
            <a:r>
              <a:rPr sz="2000" b="1" spc="-80" dirty="0">
                <a:latin typeface="Times New Roman" pitchFamily="18" charset="0"/>
                <a:cs typeface="Times New Roman" pitchFamily="18" charset="0"/>
              </a:rPr>
              <a:t> </a:t>
            </a:r>
            <a:r>
              <a:rPr sz="2000" b="1" spc="-10" dirty="0">
                <a:latin typeface="Times New Roman" pitchFamily="18" charset="0"/>
                <a:cs typeface="Times New Roman" pitchFamily="18" charset="0"/>
              </a:rPr>
              <a:t>Members:</a:t>
            </a:r>
            <a:endParaRPr sz="2000" dirty="0">
              <a:latin typeface="Times New Roman" pitchFamily="18" charset="0"/>
              <a:cs typeface="Times New Roman" pitchFamily="18" charset="0"/>
            </a:endParaRPr>
          </a:p>
          <a:p>
            <a:pPr marL="152400" indent="-89535">
              <a:lnSpc>
                <a:spcPct val="100000"/>
              </a:lnSpc>
              <a:buSzPct val="95000"/>
              <a:buFont typeface="Arial MT"/>
              <a:buChar char="•"/>
              <a:tabLst>
                <a:tab pos="153035" algn="l"/>
              </a:tabLst>
            </a:pPr>
            <a:r>
              <a:rPr lang="en-US" sz="2000" b="1" spc="-5" dirty="0" err="1">
                <a:latin typeface="Times New Roman" pitchFamily="18" charset="0"/>
                <a:cs typeface="Times New Roman" pitchFamily="18" charset="0"/>
              </a:rPr>
              <a:t>Varenya</a:t>
            </a:r>
            <a:r>
              <a:rPr lang="en-US" sz="2000" b="1" spc="-5" dirty="0">
                <a:latin typeface="Times New Roman" pitchFamily="18" charset="0"/>
                <a:cs typeface="Times New Roman" pitchFamily="18" charset="0"/>
              </a:rPr>
              <a:t> Sharma</a:t>
            </a:r>
            <a:r>
              <a:rPr sz="2000" b="1" spc="465" dirty="0">
                <a:latin typeface="Times New Roman" pitchFamily="18" charset="0"/>
                <a:cs typeface="Times New Roman" pitchFamily="18" charset="0"/>
              </a:rPr>
              <a:t> </a:t>
            </a:r>
            <a:r>
              <a:rPr sz="2000" b="1" dirty="0">
                <a:latin typeface="Times New Roman" pitchFamily="18" charset="0"/>
                <a:cs typeface="Times New Roman" pitchFamily="18" charset="0"/>
              </a:rPr>
              <a:t>(2021a1r0</a:t>
            </a:r>
            <a:r>
              <a:rPr lang="en-US" sz="2000" b="1" dirty="0">
                <a:latin typeface="Times New Roman" pitchFamily="18" charset="0"/>
                <a:cs typeface="Times New Roman" pitchFamily="18" charset="0"/>
              </a:rPr>
              <a:t>81</a:t>
            </a:r>
            <a:r>
              <a:rPr sz="2000" b="1" dirty="0">
                <a:latin typeface="Times New Roman" pitchFamily="18" charset="0"/>
                <a:cs typeface="Times New Roman" pitchFamily="18" charset="0"/>
              </a:rPr>
              <a:t>)</a:t>
            </a:r>
            <a:r>
              <a:rPr sz="2000" b="1" spc="-60" dirty="0">
                <a:latin typeface="Times New Roman" pitchFamily="18" charset="0"/>
                <a:cs typeface="Times New Roman" pitchFamily="18" charset="0"/>
              </a:rPr>
              <a:t> </a:t>
            </a:r>
            <a:r>
              <a:rPr sz="2000" b="1" spc="-10" dirty="0">
                <a:latin typeface="Times New Roman" pitchFamily="18" charset="0"/>
                <a:cs typeface="Times New Roman" pitchFamily="18" charset="0"/>
              </a:rPr>
              <a:t>–[LEADER]</a:t>
            </a:r>
            <a:endParaRPr sz="2000" dirty="0">
              <a:latin typeface="Times New Roman" pitchFamily="18" charset="0"/>
              <a:cs typeface="Times New Roman" pitchFamily="18" charset="0"/>
            </a:endParaRPr>
          </a:p>
          <a:p>
            <a:pPr marL="152400" indent="-89535">
              <a:lnSpc>
                <a:spcPct val="100000"/>
              </a:lnSpc>
              <a:buSzPct val="95000"/>
              <a:buFont typeface="Arial MT"/>
              <a:buChar char="•"/>
              <a:tabLst>
                <a:tab pos="153035" algn="l"/>
              </a:tabLst>
            </a:pPr>
            <a:r>
              <a:rPr lang="en-US" sz="2000" b="1" spc="-15" dirty="0">
                <a:latin typeface="Times New Roman" pitchFamily="18" charset="0"/>
                <a:cs typeface="Times New Roman" pitchFamily="18" charset="0"/>
              </a:rPr>
              <a:t>Alok </a:t>
            </a:r>
            <a:r>
              <a:rPr lang="en-US" sz="2000" b="1" spc="-15" dirty="0" err="1">
                <a:latin typeface="Times New Roman" pitchFamily="18" charset="0"/>
                <a:cs typeface="Times New Roman" pitchFamily="18" charset="0"/>
              </a:rPr>
              <a:t>kitchloo</a:t>
            </a:r>
            <a:r>
              <a:rPr sz="2000" b="1" spc="-15" dirty="0">
                <a:latin typeface="Times New Roman" pitchFamily="18" charset="0"/>
                <a:cs typeface="Times New Roman" pitchFamily="18" charset="0"/>
              </a:rPr>
              <a:t> </a:t>
            </a:r>
            <a:r>
              <a:rPr sz="2000" b="1" spc="-5" dirty="0">
                <a:latin typeface="Times New Roman" pitchFamily="18" charset="0"/>
                <a:cs typeface="Times New Roman" pitchFamily="18" charset="0"/>
              </a:rPr>
              <a:t>(</a:t>
            </a:r>
            <a:r>
              <a:rPr sz="2000" b="1" spc="-20" dirty="0">
                <a:latin typeface="Times New Roman" pitchFamily="18" charset="0"/>
                <a:cs typeface="Times New Roman" pitchFamily="18" charset="0"/>
              </a:rPr>
              <a:t> </a:t>
            </a:r>
            <a:r>
              <a:rPr sz="2000" b="1" dirty="0">
                <a:latin typeface="Times New Roman" pitchFamily="18" charset="0"/>
                <a:cs typeface="Times New Roman" pitchFamily="18" charset="0"/>
              </a:rPr>
              <a:t>2021a1r0</a:t>
            </a:r>
            <a:r>
              <a:rPr lang="en-US" sz="2000" b="1" dirty="0">
                <a:latin typeface="Times New Roman" pitchFamily="18" charset="0"/>
                <a:cs typeface="Times New Roman" pitchFamily="18" charset="0"/>
              </a:rPr>
              <a:t>67</a:t>
            </a:r>
            <a:r>
              <a:rPr sz="2000" b="1" dirty="0">
                <a:latin typeface="Times New Roman" pitchFamily="18" charset="0"/>
                <a:cs typeface="Times New Roman" pitchFamily="18" charset="0"/>
              </a:rPr>
              <a:t>)</a:t>
            </a:r>
            <a:endParaRPr sz="2000" dirty="0">
              <a:latin typeface="Times New Roman" pitchFamily="18" charset="0"/>
              <a:cs typeface="Times New Roman" pitchFamily="18" charset="0"/>
            </a:endParaRPr>
          </a:p>
          <a:p>
            <a:pPr marL="152400" indent="-89535">
              <a:lnSpc>
                <a:spcPct val="100000"/>
              </a:lnSpc>
              <a:spcBef>
                <a:spcPts val="25"/>
              </a:spcBef>
              <a:buSzPct val="95000"/>
              <a:buFont typeface="Arial MT"/>
              <a:buChar char="•"/>
              <a:tabLst>
                <a:tab pos="153035" algn="l"/>
              </a:tabLst>
            </a:pPr>
            <a:r>
              <a:rPr lang="en-US" sz="2000" b="1" spc="-10" dirty="0">
                <a:latin typeface="Times New Roman" pitchFamily="18" charset="0"/>
                <a:cs typeface="Times New Roman" pitchFamily="18" charset="0"/>
              </a:rPr>
              <a:t>Rachna Sharma</a:t>
            </a:r>
            <a:r>
              <a:rPr sz="2000" b="1" spc="-5" dirty="0">
                <a:latin typeface="Times New Roman" pitchFamily="18" charset="0"/>
                <a:cs typeface="Times New Roman" pitchFamily="18" charset="0"/>
              </a:rPr>
              <a:t> </a:t>
            </a:r>
            <a:r>
              <a:rPr sz="2000" b="1" dirty="0">
                <a:latin typeface="Times New Roman" pitchFamily="18" charset="0"/>
                <a:cs typeface="Times New Roman" pitchFamily="18" charset="0"/>
              </a:rPr>
              <a:t>(2021a1r</a:t>
            </a:r>
            <a:r>
              <a:rPr lang="en-US" sz="2000" b="1" dirty="0">
                <a:latin typeface="Times New Roman" pitchFamily="18" charset="0"/>
                <a:cs typeface="Times New Roman" pitchFamily="18" charset="0"/>
              </a:rPr>
              <a:t>078</a:t>
            </a:r>
            <a:r>
              <a:rPr sz="2000" b="1" dirty="0">
                <a:latin typeface="Times New Roman" pitchFamily="18" charset="0"/>
                <a:cs typeface="Times New Roman" pitchFamily="18" charset="0"/>
              </a:rPr>
              <a:t>)</a:t>
            </a:r>
            <a:endParaRPr sz="2000" dirty="0">
              <a:latin typeface="Times New Roman" pitchFamily="18" charset="0"/>
              <a:cs typeface="Times New Roman" pitchFamily="18" charset="0"/>
            </a:endParaRPr>
          </a:p>
          <a:p>
            <a:pPr>
              <a:lnSpc>
                <a:spcPct val="100000"/>
              </a:lnSpc>
            </a:pPr>
            <a:endParaRPr sz="2200" dirty="0">
              <a:latin typeface="Times New Roman"/>
              <a:cs typeface="Times New Roman"/>
            </a:endParaRPr>
          </a:p>
          <a:p>
            <a:pPr marL="5532120" marR="17780" indent="880744" algn="r">
              <a:lnSpc>
                <a:spcPct val="104700"/>
              </a:lnSpc>
              <a:spcBef>
                <a:spcPts val="1295"/>
              </a:spcBef>
            </a:pPr>
            <a:r>
              <a:rPr sz="1700" spc="-5" dirty="0">
                <a:latin typeface="Arial MT"/>
                <a:cs typeface="Arial MT"/>
              </a:rPr>
              <a:t>Model </a:t>
            </a:r>
            <a:r>
              <a:rPr sz="1700" dirty="0">
                <a:latin typeface="Arial MT"/>
                <a:cs typeface="Arial MT"/>
              </a:rPr>
              <a:t>Institute </a:t>
            </a:r>
            <a:r>
              <a:rPr sz="1700" spc="-5" dirty="0">
                <a:latin typeface="Arial MT"/>
                <a:cs typeface="Arial MT"/>
              </a:rPr>
              <a:t>of </a:t>
            </a:r>
            <a:r>
              <a:rPr sz="1700" spc="-459" dirty="0">
                <a:latin typeface="Arial MT"/>
                <a:cs typeface="Arial MT"/>
              </a:rPr>
              <a:t> </a:t>
            </a:r>
            <a:r>
              <a:rPr sz="1700" spc="-5" dirty="0">
                <a:latin typeface="Arial MT"/>
                <a:cs typeface="Arial MT"/>
              </a:rPr>
              <a:t>Engineering</a:t>
            </a:r>
            <a:r>
              <a:rPr sz="1700" spc="35" dirty="0">
                <a:latin typeface="Arial MT"/>
                <a:cs typeface="Arial MT"/>
              </a:rPr>
              <a:t> </a:t>
            </a:r>
            <a:r>
              <a:rPr sz="1700" dirty="0">
                <a:latin typeface="Arial MT"/>
                <a:cs typeface="Arial MT"/>
              </a:rPr>
              <a:t>&amp;</a:t>
            </a:r>
            <a:r>
              <a:rPr sz="1700" spc="-30" dirty="0">
                <a:latin typeface="Arial MT"/>
                <a:cs typeface="Arial MT"/>
              </a:rPr>
              <a:t> </a:t>
            </a:r>
            <a:r>
              <a:rPr sz="1700" spc="-5" dirty="0">
                <a:latin typeface="Arial MT"/>
                <a:cs typeface="Arial MT"/>
              </a:rPr>
              <a:t>Technology</a:t>
            </a:r>
            <a:endParaRPr sz="17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609600"/>
            <a:ext cx="3276600" cy="461665"/>
          </a:xfrm>
          <a:prstGeom prst="rect">
            <a:avLst/>
          </a:prstGeom>
        </p:spPr>
        <p:txBody>
          <a:bodyPr wrap="square">
            <a:spAutoFit/>
          </a:bodyPr>
          <a:lstStyle/>
          <a:p>
            <a:r>
              <a:rPr lang="en-US" sz="2400" b="1" dirty="0">
                <a:latin typeface="Times New Roman" pitchFamily="18" charset="0"/>
                <a:cs typeface="Times New Roman" pitchFamily="18" charset="0"/>
              </a:rPr>
              <a:t>How MFCC Works?</a:t>
            </a:r>
          </a:p>
        </p:txBody>
      </p:sp>
      <p:sp>
        <p:nvSpPr>
          <p:cNvPr id="2" name="AutoShape 2" descr="Speaker Identification Using Pitch and MFCC - MATLAB &amp; Simulink">
            <a:extLst>
              <a:ext uri="{FF2B5EF4-FFF2-40B4-BE49-F238E27FC236}">
                <a16:creationId xmlns:a16="http://schemas.microsoft.com/office/drawing/2014/main" id="{CA6550C9-0D69-ADA1-192E-F57339D9B0A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Speaker Identification Using Pitch and MFCC - MATLAB &amp; Simulink">
            <a:extLst>
              <a:ext uri="{FF2B5EF4-FFF2-40B4-BE49-F238E27FC236}">
                <a16:creationId xmlns:a16="http://schemas.microsoft.com/office/drawing/2014/main" id="{D22AF327-E0F6-299B-135A-EAE602B04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1676399"/>
            <a:ext cx="7800975" cy="4333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438085"/>
          </a:solidFill>
        </p:spPr>
        <p:txBody>
          <a:bodyPr wrap="square" lIns="0" tIns="0" rIns="0" bIns="0" rtlCol="0"/>
          <a:lstStyle/>
          <a:p>
            <a:endParaRPr/>
          </a:p>
        </p:txBody>
      </p:sp>
      <p:sp>
        <p:nvSpPr>
          <p:cNvPr id="3" name="object 3"/>
          <p:cNvSpPr/>
          <p:nvPr/>
        </p:nvSpPr>
        <p:spPr>
          <a:xfrm>
            <a:off x="591312" y="1280160"/>
            <a:ext cx="8552815" cy="228600"/>
          </a:xfrm>
          <a:custGeom>
            <a:avLst/>
            <a:gdLst/>
            <a:ahLst/>
            <a:cxnLst/>
            <a:rect l="l" t="t" r="r" b="b"/>
            <a:pathLst>
              <a:path w="8552815" h="228600">
                <a:moveTo>
                  <a:pt x="8552688" y="0"/>
                </a:moveTo>
                <a:lnTo>
                  <a:pt x="0" y="0"/>
                </a:lnTo>
                <a:lnTo>
                  <a:pt x="0" y="228600"/>
                </a:lnTo>
                <a:lnTo>
                  <a:pt x="8552688" y="228600"/>
                </a:lnTo>
                <a:lnTo>
                  <a:pt x="8552688" y="0"/>
                </a:lnTo>
                <a:close/>
              </a:path>
            </a:pathLst>
          </a:custGeom>
          <a:solidFill>
            <a:srgbClr val="525389"/>
          </a:solidFill>
        </p:spPr>
        <p:txBody>
          <a:bodyPr wrap="square" lIns="0" tIns="0" rIns="0" bIns="0" rtlCol="0"/>
          <a:lstStyle/>
          <a:p>
            <a:endParaRPr/>
          </a:p>
        </p:txBody>
      </p:sp>
      <p:sp>
        <p:nvSpPr>
          <p:cNvPr id="4" name="object 4"/>
          <p:cNvSpPr txBox="1">
            <a:spLocks noGrp="1"/>
          </p:cNvSpPr>
          <p:nvPr>
            <p:ph type="title"/>
          </p:nvPr>
        </p:nvSpPr>
        <p:spPr>
          <a:xfrm>
            <a:off x="691692" y="455117"/>
            <a:ext cx="3260725" cy="512445"/>
          </a:xfrm>
          <a:prstGeom prst="rect">
            <a:avLst/>
          </a:prstGeom>
        </p:spPr>
        <p:txBody>
          <a:bodyPr vert="horz" wrap="square" lIns="0" tIns="12065" rIns="0" bIns="0" rtlCol="0">
            <a:spAutoFit/>
          </a:bodyPr>
          <a:lstStyle/>
          <a:p>
            <a:pPr marL="12700">
              <a:lnSpc>
                <a:spcPct val="100000"/>
              </a:lnSpc>
              <a:spcBef>
                <a:spcPts val="95"/>
              </a:spcBef>
            </a:pPr>
            <a:r>
              <a:rPr sz="3200" b="1" dirty="0">
                <a:solidFill>
                  <a:schemeClr val="tx1"/>
                </a:solidFill>
                <a:latin typeface="Times New Roman"/>
                <a:cs typeface="Times New Roman"/>
              </a:rPr>
              <a:t>Flowchart</a:t>
            </a:r>
            <a:r>
              <a:rPr sz="3200" b="1" spc="-85" dirty="0">
                <a:solidFill>
                  <a:schemeClr val="tx1"/>
                </a:solidFill>
                <a:latin typeface="Times New Roman"/>
                <a:cs typeface="Times New Roman"/>
              </a:rPr>
              <a:t> </a:t>
            </a:r>
            <a:r>
              <a:rPr sz="3200" b="1" spc="-10" dirty="0">
                <a:solidFill>
                  <a:schemeClr val="tx1"/>
                </a:solidFill>
                <a:latin typeface="Times New Roman"/>
                <a:cs typeface="Times New Roman"/>
              </a:rPr>
              <a:t>Making</a:t>
            </a:r>
            <a:endParaRPr sz="3200">
              <a:solidFill>
                <a:schemeClr val="tx1"/>
              </a:solidFill>
              <a:latin typeface="Times New Roman"/>
              <a:cs typeface="Times New Roman"/>
            </a:endParaRPr>
          </a:p>
        </p:txBody>
      </p:sp>
      <p:pic>
        <p:nvPicPr>
          <p:cNvPr id="2050" name="Picture 2" descr="DEEP-VOICE: DeepFake Voice Recognition">
            <a:extLst>
              <a:ext uri="{FF2B5EF4-FFF2-40B4-BE49-F238E27FC236}">
                <a16:creationId xmlns:a16="http://schemas.microsoft.com/office/drawing/2014/main" id="{669A517D-D293-599A-085D-A472EFF5B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85" y="2128896"/>
            <a:ext cx="8552815" cy="27479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1692" y="519125"/>
            <a:ext cx="209931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424455"/>
                </a:solidFill>
                <a:latin typeface="Times New Roman"/>
                <a:cs typeface="Times New Roman"/>
              </a:rPr>
              <a:t>Implementation</a:t>
            </a:r>
            <a:endParaRPr sz="2400">
              <a:latin typeface="Times New Roman"/>
              <a:cs typeface="Times New Roman"/>
            </a:endParaRPr>
          </a:p>
        </p:txBody>
      </p:sp>
      <p:pic>
        <p:nvPicPr>
          <p:cNvPr id="4" name="Picture 3">
            <a:extLst>
              <a:ext uri="{FF2B5EF4-FFF2-40B4-BE49-F238E27FC236}">
                <a16:creationId xmlns:a16="http://schemas.microsoft.com/office/drawing/2014/main" id="{56FDDD9C-AF87-B81A-3DC9-F53979DCA393}"/>
              </a:ext>
            </a:extLst>
          </p:cNvPr>
          <p:cNvPicPr>
            <a:picLocks noChangeAspect="1"/>
          </p:cNvPicPr>
          <p:nvPr/>
        </p:nvPicPr>
        <p:blipFill>
          <a:blip r:embed="rId2"/>
          <a:stretch>
            <a:fillRect/>
          </a:stretch>
        </p:blipFill>
        <p:spPr>
          <a:xfrm>
            <a:off x="657516" y="2133600"/>
            <a:ext cx="7828967" cy="4724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pPr>
            <a:r>
              <a:rPr spc="-5" dirty="0"/>
              <a:t>Thank</a:t>
            </a:r>
            <a:r>
              <a:rPr spc="-85" dirty="0"/>
              <a:t> </a:t>
            </a:r>
            <a:r>
              <a:rPr spc="-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86200" y="3581400"/>
            <a:ext cx="1447800" cy="461665"/>
          </a:xfrm>
          <a:prstGeom prst="rect">
            <a:avLst/>
          </a:prstGeom>
          <a:noFill/>
        </p:spPr>
        <p:txBody>
          <a:bodyPr wrap="square" rtlCol="0">
            <a:spAutoFit/>
          </a:bodyPr>
          <a:lstStyle/>
          <a:p>
            <a:r>
              <a:rPr lang="en-US" sz="2400" b="1" dirty="0">
                <a:latin typeface="Times New Roman" pitchFamily="18" charset="0"/>
                <a:cs typeface="Times New Roman" pitchFamily="18" charset="0"/>
              </a:rPr>
              <a:t>Leader</a:t>
            </a:r>
            <a:endParaRPr lang="en-US" sz="2800" b="1" dirty="0">
              <a:latin typeface="Times New Roman" pitchFamily="18" charset="0"/>
              <a:cs typeface="Times New Roman" pitchFamily="18" charset="0"/>
            </a:endParaRPr>
          </a:p>
        </p:txBody>
      </p:sp>
      <p:sp>
        <p:nvSpPr>
          <p:cNvPr id="8" name="TextBox 7"/>
          <p:cNvSpPr txBox="1"/>
          <p:nvPr/>
        </p:nvSpPr>
        <p:spPr>
          <a:xfrm>
            <a:off x="1219200" y="5943600"/>
            <a:ext cx="2438400" cy="461665"/>
          </a:xfrm>
          <a:prstGeom prst="rect">
            <a:avLst/>
          </a:prstGeom>
          <a:noFill/>
        </p:spPr>
        <p:txBody>
          <a:bodyPr wrap="square" rtlCol="0">
            <a:spAutoFit/>
          </a:bodyPr>
          <a:lstStyle/>
          <a:p>
            <a:r>
              <a:rPr lang="en-US" sz="2400" b="1" dirty="0">
                <a:latin typeface="Times New Roman" pitchFamily="18" charset="0"/>
                <a:cs typeface="Times New Roman" pitchFamily="18" charset="0"/>
              </a:rPr>
              <a:t>Group member</a:t>
            </a:r>
          </a:p>
        </p:txBody>
      </p:sp>
      <p:sp>
        <p:nvSpPr>
          <p:cNvPr id="10" name="TextBox 9"/>
          <p:cNvSpPr txBox="1"/>
          <p:nvPr/>
        </p:nvSpPr>
        <p:spPr>
          <a:xfrm>
            <a:off x="5562600" y="5943600"/>
            <a:ext cx="2362200" cy="461665"/>
          </a:xfrm>
          <a:prstGeom prst="rect">
            <a:avLst/>
          </a:prstGeom>
          <a:noFill/>
        </p:spPr>
        <p:txBody>
          <a:bodyPr wrap="square" rtlCol="0">
            <a:spAutoFit/>
          </a:bodyPr>
          <a:lstStyle/>
          <a:p>
            <a:r>
              <a:rPr lang="en-US" sz="2400" b="1" dirty="0">
                <a:latin typeface="Times New Roman" pitchFamily="18" charset="0"/>
                <a:cs typeface="Times New Roman" pitchFamily="18" charset="0"/>
              </a:rPr>
              <a:t>Group member</a:t>
            </a:r>
          </a:p>
        </p:txBody>
      </p:sp>
      <p:sp>
        <p:nvSpPr>
          <p:cNvPr id="11" name="TextBox 10"/>
          <p:cNvSpPr txBox="1"/>
          <p:nvPr/>
        </p:nvSpPr>
        <p:spPr>
          <a:xfrm>
            <a:off x="304800" y="457200"/>
            <a:ext cx="5791200" cy="523220"/>
          </a:xfrm>
          <a:prstGeom prst="rect">
            <a:avLst/>
          </a:prstGeom>
          <a:noFill/>
        </p:spPr>
        <p:txBody>
          <a:bodyPr wrap="square" rtlCol="0">
            <a:spAutoFit/>
          </a:bodyPr>
          <a:lstStyle/>
          <a:p>
            <a:r>
              <a:rPr lang="en-US" sz="2800" b="1" dirty="0">
                <a:solidFill>
                  <a:schemeClr val="tx2"/>
                </a:solidFill>
                <a:latin typeface="Times New Roman" pitchFamily="18" charset="0"/>
                <a:cs typeface="Times New Roman" pitchFamily="18" charset="0"/>
              </a:rPr>
              <a:t>Team Members</a:t>
            </a:r>
          </a:p>
        </p:txBody>
      </p:sp>
      <p:pic>
        <p:nvPicPr>
          <p:cNvPr id="15" name="Picture 14">
            <a:extLst>
              <a:ext uri="{FF2B5EF4-FFF2-40B4-BE49-F238E27FC236}">
                <a16:creationId xmlns:a16="http://schemas.microsoft.com/office/drawing/2014/main" id="{16A6FC63-295C-1E63-F31E-4F44568EBC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9528" y="1671310"/>
            <a:ext cx="1767601" cy="1828800"/>
          </a:xfrm>
          <a:prstGeom prst="rect">
            <a:avLst/>
          </a:prstGeom>
        </p:spPr>
      </p:pic>
      <p:pic>
        <p:nvPicPr>
          <p:cNvPr id="17" name="Picture 16">
            <a:extLst>
              <a:ext uri="{FF2B5EF4-FFF2-40B4-BE49-F238E27FC236}">
                <a16:creationId xmlns:a16="http://schemas.microsoft.com/office/drawing/2014/main" id="{B8C6262F-F2C7-A1AE-8EE8-4ECC2D640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4116" y="4399844"/>
            <a:ext cx="1976284" cy="1467556"/>
          </a:xfrm>
          <a:prstGeom prst="rect">
            <a:avLst/>
          </a:prstGeom>
        </p:spPr>
      </p:pic>
      <p:pic>
        <p:nvPicPr>
          <p:cNvPr id="19" name="Picture 18">
            <a:extLst>
              <a:ext uri="{FF2B5EF4-FFF2-40B4-BE49-F238E27FC236}">
                <a16:creationId xmlns:a16="http://schemas.microsoft.com/office/drawing/2014/main" id="{AE32496E-4310-CAAC-E355-32CA42D41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7400" y="4399844"/>
            <a:ext cx="1524000" cy="15437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2356308" cy="443711"/>
          </a:xfrm>
          <a:prstGeom prst="rect">
            <a:avLst/>
          </a:prstGeom>
        </p:spPr>
        <p:txBody>
          <a:bodyPr vert="horz" wrap="square" lIns="0" tIns="12700" rIns="0" bIns="0" rtlCol="0">
            <a:spAutoFit/>
          </a:bodyPr>
          <a:lstStyle/>
          <a:p>
            <a:pPr marL="12700">
              <a:lnSpc>
                <a:spcPct val="100000"/>
              </a:lnSpc>
              <a:spcBef>
                <a:spcPts val="100"/>
              </a:spcBef>
            </a:pPr>
            <a:r>
              <a:rPr sz="2800" b="1" dirty="0">
                <a:solidFill>
                  <a:schemeClr val="tx2"/>
                </a:solidFill>
                <a:latin typeface="Times New Roman"/>
                <a:cs typeface="Times New Roman"/>
              </a:rPr>
              <a:t>Table</a:t>
            </a:r>
            <a:r>
              <a:rPr sz="2800" b="1" spc="-105" dirty="0">
                <a:solidFill>
                  <a:schemeClr val="tx2"/>
                </a:solidFill>
                <a:latin typeface="Times New Roman"/>
                <a:cs typeface="Times New Roman"/>
              </a:rPr>
              <a:t> </a:t>
            </a:r>
            <a:r>
              <a:rPr sz="2800" b="1" spc="-5" dirty="0">
                <a:solidFill>
                  <a:schemeClr val="tx2"/>
                </a:solidFill>
                <a:latin typeface="Times New Roman"/>
                <a:cs typeface="Times New Roman"/>
              </a:rPr>
              <a:t>Contents</a:t>
            </a:r>
            <a:endParaRPr sz="2800">
              <a:solidFill>
                <a:schemeClr val="tx2"/>
              </a:solidFill>
              <a:latin typeface="Times New Roman"/>
              <a:cs typeface="Times New Roman"/>
            </a:endParaRPr>
          </a:p>
        </p:txBody>
      </p:sp>
      <p:sp>
        <p:nvSpPr>
          <p:cNvPr id="3" name="object 3"/>
          <p:cNvSpPr txBox="1"/>
          <p:nvPr/>
        </p:nvSpPr>
        <p:spPr>
          <a:xfrm>
            <a:off x="563980" y="2057476"/>
            <a:ext cx="3931819" cy="3410549"/>
          </a:xfrm>
          <a:prstGeom prst="rect">
            <a:avLst/>
          </a:prstGeom>
        </p:spPr>
        <p:txBody>
          <a:bodyPr vert="horz" wrap="square" lIns="0" tIns="12065" rIns="0" bIns="0" rtlCol="0">
            <a:spAutoFit/>
          </a:bodyPr>
          <a:lstStyle/>
          <a:p>
            <a:pPr marL="307975" indent="-295910">
              <a:lnSpc>
                <a:spcPct val="100000"/>
              </a:lnSpc>
              <a:spcBef>
                <a:spcPts val="95"/>
              </a:spcBef>
              <a:buSzPct val="52500"/>
              <a:buFont typeface="Wingdings"/>
              <a:buChar char=""/>
              <a:tabLst>
                <a:tab pos="307975" algn="l"/>
                <a:tab pos="308610" algn="l"/>
              </a:tabLst>
            </a:pPr>
            <a:r>
              <a:rPr sz="2000" b="1" spc="5" dirty="0">
                <a:latin typeface="Times New Roman"/>
                <a:cs typeface="Times New Roman"/>
              </a:rPr>
              <a:t>Project</a:t>
            </a:r>
            <a:r>
              <a:rPr sz="2000" b="1" spc="-85" dirty="0">
                <a:latin typeface="Times New Roman"/>
                <a:cs typeface="Times New Roman"/>
              </a:rPr>
              <a:t> </a:t>
            </a:r>
            <a:r>
              <a:rPr sz="2000" b="1" spc="-5" dirty="0">
                <a:latin typeface="Times New Roman"/>
                <a:cs typeface="Times New Roman"/>
              </a:rPr>
              <a:t>Objective</a:t>
            </a:r>
            <a:r>
              <a:rPr sz="2000" b="1" spc="465" dirty="0">
                <a:latin typeface="Times New Roman"/>
                <a:cs typeface="Times New Roman"/>
              </a:rPr>
              <a:t> </a:t>
            </a:r>
            <a:endParaRPr sz="2000" b="1" dirty="0">
              <a:latin typeface="Times New Roman"/>
              <a:cs typeface="Times New Roman"/>
            </a:endParaRPr>
          </a:p>
          <a:p>
            <a:pPr>
              <a:lnSpc>
                <a:spcPct val="100000"/>
              </a:lnSpc>
              <a:spcBef>
                <a:spcPts val="20"/>
              </a:spcBef>
              <a:buFont typeface="Wingdings"/>
              <a:buChar char=""/>
            </a:pPr>
            <a:endParaRPr sz="2000" b="1" dirty="0">
              <a:latin typeface="Times New Roman"/>
              <a:cs typeface="Times New Roman"/>
            </a:endParaRPr>
          </a:p>
          <a:p>
            <a:pPr marL="307975" indent="-295910">
              <a:lnSpc>
                <a:spcPct val="100000"/>
              </a:lnSpc>
              <a:buSzPct val="52500"/>
              <a:buFont typeface="Wingdings"/>
              <a:buChar char=""/>
              <a:tabLst>
                <a:tab pos="307975" algn="l"/>
                <a:tab pos="308610" algn="l"/>
              </a:tabLst>
            </a:pPr>
            <a:r>
              <a:rPr sz="2000" b="1" dirty="0">
                <a:latin typeface="Times New Roman"/>
                <a:cs typeface="Times New Roman"/>
              </a:rPr>
              <a:t>Problem</a:t>
            </a:r>
            <a:r>
              <a:rPr sz="2000" b="1" spc="-45" dirty="0">
                <a:latin typeface="Times New Roman"/>
                <a:cs typeface="Times New Roman"/>
              </a:rPr>
              <a:t> </a:t>
            </a:r>
            <a:r>
              <a:rPr sz="2000" b="1" spc="-5" dirty="0">
                <a:latin typeface="Times New Roman"/>
                <a:cs typeface="Times New Roman"/>
              </a:rPr>
              <a:t>Solution</a:t>
            </a:r>
            <a:r>
              <a:rPr sz="2000" b="1" spc="-25" dirty="0">
                <a:latin typeface="Times New Roman"/>
                <a:cs typeface="Times New Roman"/>
              </a:rPr>
              <a:t> </a:t>
            </a:r>
            <a:r>
              <a:rPr sz="2000" b="1" spc="-5" dirty="0">
                <a:latin typeface="Times New Roman"/>
                <a:cs typeface="Times New Roman"/>
              </a:rPr>
              <a:t>and </a:t>
            </a:r>
            <a:r>
              <a:rPr sz="2000" b="1" spc="-10" dirty="0">
                <a:latin typeface="Times New Roman"/>
                <a:cs typeface="Times New Roman"/>
              </a:rPr>
              <a:t>Statement</a:t>
            </a:r>
            <a:endParaRPr sz="2000" b="1" dirty="0">
              <a:latin typeface="Times New Roman"/>
              <a:cs typeface="Times New Roman"/>
            </a:endParaRPr>
          </a:p>
          <a:p>
            <a:pPr>
              <a:lnSpc>
                <a:spcPct val="100000"/>
              </a:lnSpc>
              <a:spcBef>
                <a:spcPts val="50"/>
              </a:spcBef>
              <a:buFont typeface="Wingdings"/>
              <a:buChar char=""/>
            </a:pPr>
            <a:endParaRPr sz="2000" b="1" dirty="0">
              <a:latin typeface="Times New Roman"/>
              <a:cs typeface="Times New Roman"/>
            </a:endParaRPr>
          </a:p>
          <a:p>
            <a:pPr marL="307975" indent="-295910">
              <a:lnSpc>
                <a:spcPct val="100000"/>
              </a:lnSpc>
              <a:buSzPct val="52500"/>
              <a:buFont typeface="Wingdings"/>
              <a:buChar char=""/>
              <a:tabLst>
                <a:tab pos="307975" algn="l"/>
                <a:tab pos="308610" algn="l"/>
              </a:tabLst>
            </a:pPr>
            <a:r>
              <a:rPr lang="en-US" sz="2000" b="1" spc="-10" dirty="0">
                <a:latin typeface="Times New Roman"/>
                <a:cs typeface="Times New Roman"/>
              </a:rPr>
              <a:t>Technology Stack</a:t>
            </a:r>
          </a:p>
          <a:p>
            <a:pPr marL="307975" indent="-295910">
              <a:lnSpc>
                <a:spcPct val="100000"/>
              </a:lnSpc>
              <a:buSzPct val="52500"/>
              <a:buFont typeface="Wingdings"/>
              <a:buChar char=""/>
              <a:tabLst>
                <a:tab pos="307975" algn="l"/>
                <a:tab pos="308610" algn="l"/>
              </a:tabLst>
            </a:pPr>
            <a:endParaRPr lang="en-US" sz="2000" b="1" spc="-10" dirty="0">
              <a:latin typeface="Times New Roman"/>
              <a:cs typeface="Times New Roman"/>
            </a:endParaRPr>
          </a:p>
          <a:p>
            <a:pPr marL="307975" indent="-295910">
              <a:buSzPct val="52500"/>
              <a:buFont typeface="Wingdings"/>
              <a:buChar char=""/>
              <a:tabLst>
                <a:tab pos="307975" algn="l"/>
                <a:tab pos="308610" algn="l"/>
              </a:tabLst>
            </a:pPr>
            <a:r>
              <a:rPr lang="en-US" sz="2000" b="1" spc="-10" dirty="0">
                <a:latin typeface="Times New Roman"/>
                <a:cs typeface="Times New Roman"/>
              </a:rPr>
              <a:t>Random Forest</a:t>
            </a:r>
          </a:p>
          <a:p>
            <a:pPr>
              <a:lnSpc>
                <a:spcPct val="100000"/>
              </a:lnSpc>
              <a:spcBef>
                <a:spcPts val="20"/>
              </a:spcBef>
            </a:pPr>
            <a:endParaRPr sz="2000" b="1" dirty="0">
              <a:latin typeface="Times New Roman"/>
              <a:cs typeface="Times New Roman"/>
            </a:endParaRPr>
          </a:p>
          <a:p>
            <a:pPr marL="307975" indent="-295910">
              <a:lnSpc>
                <a:spcPct val="100000"/>
              </a:lnSpc>
              <a:buSzPct val="52500"/>
              <a:buFont typeface="Wingdings"/>
              <a:buChar char=""/>
              <a:tabLst>
                <a:tab pos="307975" algn="l"/>
                <a:tab pos="308610" algn="l"/>
              </a:tabLst>
            </a:pPr>
            <a:r>
              <a:rPr lang="en-US" sz="2000" b="1" spc="-5" dirty="0">
                <a:latin typeface="Times New Roman"/>
                <a:cs typeface="Times New Roman"/>
              </a:rPr>
              <a:t>Flowchart Making</a:t>
            </a:r>
            <a:endParaRPr sz="2000" b="1" dirty="0">
              <a:latin typeface="Times New Roman"/>
              <a:cs typeface="Times New Roman"/>
            </a:endParaRPr>
          </a:p>
          <a:p>
            <a:pPr>
              <a:lnSpc>
                <a:spcPct val="100000"/>
              </a:lnSpc>
              <a:spcBef>
                <a:spcPts val="15"/>
              </a:spcBef>
              <a:buFont typeface="Wingdings"/>
              <a:buChar char=""/>
            </a:pPr>
            <a:endParaRPr sz="2000" b="1" dirty="0">
              <a:latin typeface="Times New Roman"/>
              <a:cs typeface="Times New Roman"/>
            </a:endParaRPr>
          </a:p>
          <a:p>
            <a:pPr marL="307975" indent="-295910">
              <a:lnSpc>
                <a:spcPct val="100000"/>
              </a:lnSpc>
              <a:buSzPct val="52500"/>
              <a:buFont typeface="Wingdings"/>
              <a:buChar char=""/>
              <a:tabLst>
                <a:tab pos="307975" algn="l"/>
                <a:tab pos="308610" algn="l"/>
              </a:tabLst>
            </a:pPr>
            <a:r>
              <a:rPr sz="2000" b="1" spc="-10" dirty="0">
                <a:latin typeface="Times New Roman"/>
                <a:cs typeface="Times New Roman"/>
              </a:rPr>
              <a:t>Implementation</a:t>
            </a:r>
            <a:endParaRPr sz="2000" b="1"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95690" y="5672734"/>
            <a:ext cx="100330"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424455"/>
                </a:solidFill>
                <a:latin typeface="Arial MT"/>
                <a:cs typeface="Arial MT"/>
              </a:rPr>
              <a:t>3</a:t>
            </a:r>
            <a:endParaRPr sz="1050">
              <a:latin typeface="Arial MT"/>
              <a:cs typeface="Arial MT"/>
            </a:endParaRPr>
          </a:p>
        </p:txBody>
      </p:sp>
      <p:sp>
        <p:nvSpPr>
          <p:cNvPr id="3" name="object 3"/>
          <p:cNvSpPr txBox="1">
            <a:spLocks noGrp="1"/>
          </p:cNvSpPr>
          <p:nvPr>
            <p:ph type="title"/>
          </p:nvPr>
        </p:nvSpPr>
        <p:spPr>
          <a:xfrm>
            <a:off x="304800" y="381000"/>
            <a:ext cx="4821555" cy="444994"/>
          </a:xfrm>
          <a:prstGeom prst="rect">
            <a:avLst/>
          </a:prstGeom>
        </p:spPr>
        <p:txBody>
          <a:bodyPr vert="horz" wrap="square" lIns="0" tIns="13970" rIns="0" bIns="0" rtlCol="0">
            <a:spAutoFit/>
          </a:bodyPr>
          <a:lstStyle/>
          <a:p>
            <a:pPr marL="12700" algn="r">
              <a:lnSpc>
                <a:spcPct val="100000"/>
              </a:lnSpc>
              <a:spcBef>
                <a:spcPts val="110"/>
              </a:spcBef>
            </a:pPr>
            <a:r>
              <a:rPr sz="2800" b="1" dirty="0">
                <a:solidFill>
                  <a:schemeClr val="tx2"/>
                </a:solidFill>
                <a:latin typeface="Times New Roman"/>
                <a:cs typeface="Times New Roman"/>
              </a:rPr>
              <a:t>Project</a:t>
            </a:r>
            <a:r>
              <a:rPr sz="2800" b="1" spc="-40" dirty="0">
                <a:solidFill>
                  <a:schemeClr val="tx2"/>
                </a:solidFill>
                <a:latin typeface="Times New Roman"/>
                <a:cs typeface="Times New Roman"/>
              </a:rPr>
              <a:t> </a:t>
            </a:r>
            <a:r>
              <a:rPr sz="2800" b="1" spc="5" dirty="0">
                <a:solidFill>
                  <a:schemeClr val="tx2"/>
                </a:solidFill>
                <a:latin typeface="Times New Roman"/>
                <a:cs typeface="Times New Roman"/>
              </a:rPr>
              <a:t>Objective</a:t>
            </a:r>
            <a:r>
              <a:rPr sz="2800" b="1" spc="-85" dirty="0">
                <a:solidFill>
                  <a:schemeClr val="tx2"/>
                </a:solidFill>
                <a:latin typeface="Times New Roman"/>
                <a:cs typeface="Times New Roman"/>
              </a:rPr>
              <a:t> </a:t>
            </a:r>
            <a:r>
              <a:rPr sz="2800" b="1" spc="5" dirty="0">
                <a:solidFill>
                  <a:schemeClr val="tx2"/>
                </a:solidFill>
                <a:latin typeface="Times New Roman"/>
                <a:cs typeface="Times New Roman"/>
              </a:rPr>
              <a:t>and</a:t>
            </a:r>
            <a:r>
              <a:rPr sz="2800" b="1" spc="-10" dirty="0">
                <a:solidFill>
                  <a:schemeClr val="tx2"/>
                </a:solidFill>
                <a:latin typeface="Times New Roman"/>
                <a:cs typeface="Times New Roman"/>
              </a:rPr>
              <a:t> </a:t>
            </a:r>
            <a:r>
              <a:rPr sz="2800" b="1" dirty="0">
                <a:solidFill>
                  <a:schemeClr val="tx2"/>
                </a:solidFill>
                <a:latin typeface="Times New Roman"/>
                <a:cs typeface="Times New Roman"/>
              </a:rPr>
              <a:t>Outcome</a:t>
            </a:r>
            <a:endParaRPr sz="2800">
              <a:solidFill>
                <a:schemeClr val="tx2"/>
              </a:solidFill>
              <a:latin typeface="Times New Roman"/>
              <a:cs typeface="Times New Roman"/>
            </a:endParaRPr>
          </a:p>
        </p:txBody>
      </p:sp>
      <p:sp>
        <p:nvSpPr>
          <p:cNvPr id="4" name="object 4"/>
          <p:cNvSpPr txBox="1"/>
          <p:nvPr/>
        </p:nvSpPr>
        <p:spPr>
          <a:xfrm>
            <a:off x="609600" y="1828800"/>
            <a:ext cx="7731125" cy="3748462"/>
          </a:xfrm>
          <a:prstGeom prst="rect">
            <a:avLst/>
          </a:prstGeom>
        </p:spPr>
        <p:txBody>
          <a:bodyPr vert="horz" wrap="square" lIns="0" tIns="11430" rIns="0" bIns="0" rtlCol="0">
            <a:spAutoFit/>
          </a:bodyPr>
          <a:lstStyle/>
          <a:p>
            <a:pPr marL="12700" algn="just">
              <a:lnSpc>
                <a:spcPct val="150000"/>
              </a:lnSpc>
              <a:spcBef>
                <a:spcPts val="90"/>
              </a:spcBef>
            </a:pPr>
            <a:r>
              <a:rPr sz="2800" b="1" spc="-5" dirty="0">
                <a:latin typeface="Times New Roman" pitchFamily="18" charset="0"/>
                <a:cs typeface="Times New Roman" pitchFamily="18" charset="0"/>
              </a:rPr>
              <a:t>Objective:</a:t>
            </a:r>
            <a:r>
              <a:rPr lang="en-US" sz="2800" b="1" spc="10" dirty="0">
                <a:latin typeface="Times New Roman" pitchFamily="18" charset="0"/>
                <a:cs typeface="Times New Roman" pitchFamily="18" charset="0"/>
              </a:rPr>
              <a:t>-</a:t>
            </a:r>
          </a:p>
          <a:p>
            <a:pPr marL="12700" algn="just">
              <a:lnSpc>
                <a:spcPct val="150000"/>
              </a:lnSpc>
              <a:spcBef>
                <a:spcPts val="90"/>
              </a:spcBef>
            </a:pPr>
            <a:r>
              <a:rPr lang="en-US" sz="2400" dirty="0">
                <a:latin typeface="Times New Roman" pitchFamily="18" charset="0"/>
                <a:cs typeface="Times New Roman" pitchFamily="18" charset="0"/>
              </a:rPr>
              <a:t>The project outcomes for fake AI voice detection include the development of a highly accurate detection algorithm, the creation of a comprehensive voice dataset, and the establishment of a real-time analysis system with user-friendly interfaces. </a:t>
            </a:r>
          </a:p>
          <a:p>
            <a:pPr marL="12700" marR="289560">
              <a:lnSpc>
                <a:spcPct val="100000"/>
              </a:lnSpc>
              <a:spcBef>
                <a:spcPts val="5"/>
              </a:spcBef>
            </a:pPr>
            <a:endParaRPr sz="20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600200"/>
            <a:ext cx="7760614" cy="2215991"/>
          </a:xfrm>
        </p:spPr>
        <p:txBody>
          <a:bodyPr/>
          <a:lstStyle/>
          <a:p>
            <a:pPr algn="l"/>
            <a:r>
              <a:rPr lang="en-US" sz="2800" b="1" dirty="0">
                <a:latin typeface="Times New Roman" pitchFamily="18" charset="0"/>
                <a:cs typeface="Times New Roman" pitchFamily="18" charset="0"/>
              </a:rPr>
              <a:t>Problem Statement:</a:t>
            </a:r>
            <a:br>
              <a:rPr lang="en-US" sz="2800" b="1" dirty="0">
                <a:latin typeface="Times New Roman" pitchFamily="18" charset="0"/>
                <a:cs typeface="Times New Roman" pitchFamily="18" charset="0"/>
              </a:rPr>
            </a:br>
            <a:r>
              <a:rPr lang="en-US" sz="2400" dirty="0">
                <a:latin typeface="Times New Roman" pitchFamily="18" charset="0"/>
                <a:cs typeface="Times New Roman" pitchFamily="18" charset="0"/>
              </a:rPr>
              <a:t>Detecting fake AI-generated voices poses a significant challenge due to the increasing sophistication of synthetic voice generation technology, leading to potential misuse for fraud and misinformation.</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Subtitle 2"/>
          <p:cNvSpPr>
            <a:spLocks noGrp="1"/>
          </p:cNvSpPr>
          <p:nvPr>
            <p:ph type="subTitle" idx="4"/>
          </p:nvPr>
        </p:nvSpPr>
        <p:spPr>
          <a:xfrm>
            <a:off x="381000" y="3810000"/>
            <a:ext cx="7924800" cy="1538883"/>
          </a:xfrm>
        </p:spPr>
        <p:txBody>
          <a:bodyPr/>
          <a:lstStyle/>
          <a:p>
            <a:r>
              <a:rPr lang="en-US" sz="2800" dirty="0"/>
              <a:t>Problem Solution:</a:t>
            </a:r>
          </a:p>
          <a:p>
            <a:r>
              <a:rPr lang="en-US" b="0" dirty="0"/>
              <a:t>Spectral analysis with Mel-frequency </a:t>
            </a:r>
            <a:r>
              <a:rPr lang="en-US" b="0" dirty="0" err="1"/>
              <a:t>capstral</a:t>
            </a:r>
            <a:r>
              <a:rPr lang="en-US" b="0" dirty="0"/>
              <a:t> coefficients (MFCCs) and classification of Support Vector Machines(SVMs) with the help of Python, </a:t>
            </a:r>
            <a:r>
              <a:rPr lang="en-US" b="0" dirty="0" err="1"/>
              <a:t>Librosa</a:t>
            </a:r>
            <a:r>
              <a:rPr lang="en-US" b="0" dirty="0"/>
              <a:t> and scikit-learn.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692" y="421589"/>
            <a:ext cx="3338829"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212121"/>
                </a:solidFill>
                <a:latin typeface="Times New Roman"/>
                <a:cs typeface="Times New Roman"/>
              </a:rPr>
              <a:t>Technology</a:t>
            </a:r>
            <a:r>
              <a:rPr sz="3600" spc="-110" dirty="0">
                <a:solidFill>
                  <a:srgbClr val="212121"/>
                </a:solidFill>
                <a:latin typeface="Times New Roman"/>
                <a:cs typeface="Times New Roman"/>
              </a:rPr>
              <a:t> </a:t>
            </a:r>
            <a:r>
              <a:rPr sz="3600" dirty="0">
                <a:solidFill>
                  <a:srgbClr val="212121"/>
                </a:solidFill>
                <a:latin typeface="Times New Roman"/>
                <a:cs typeface="Times New Roman"/>
              </a:rPr>
              <a:t>Stack</a:t>
            </a:r>
            <a:endParaRPr sz="3600">
              <a:latin typeface="Times New Roman"/>
              <a:cs typeface="Times New Roman"/>
            </a:endParaRPr>
          </a:p>
        </p:txBody>
      </p:sp>
      <p:sp>
        <p:nvSpPr>
          <p:cNvPr id="3" name="object 3"/>
          <p:cNvSpPr txBox="1">
            <a:spLocks noGrp="1"/>
          </p:cNvSpPr>
          <p:nvPr>
            <p:ph type="body" idx="1"/>
          </p:nvPr>
        </p:nvSpPr>
        <p:spPr>
          <a:xfrm>
            <a:off x="228600" y="1685925"/>
            <a:ext cx="8255431" cy="2067233"/>
          </a:xfrm>
          <a:prstGeom prst="rect">
            <a:avLst/>
          </a:prstGeom>
        </p:spPr>
        <p:txBody>
          <a:bodyPr vert="horz" wrap="square" lIns="0" tIns="12700" rIns="0" bIns="0" rtlCol="0">
            <a:spAutoFit/>
          </a:bodyPr>
          <a:lstStyle/>
          <a:p>
            <a:pPr marL="501015" indent="-295910">
              <a:lnSpc>
                <a:spcPct val="100000"/>
              </a:lnSpc>
              <a:spcBef>
                <a:spcPts val="100"/>
              </a:spcBef>
              <a:buClr>
                <a:srgbClr val="438085"/>
              </a:buClr>
              <a:buSzPct val="45833"/>
              <a:buFont typeface="Wingdings"/>
              <a:buChar char=""/>
              <a:tabLst>
                <a:tab pos="501015" algn="l"/>
                <a:tab pos="501650" algn="l"/>
              </a:tabLst>
            </a:pPr>
            <a:r>
              <a:rPr dirty="0"/>
              <a:t>Language</a:t>
            </a:r>
            <a:r>
              <a:rPr spc="-50" dirty="0"/>
              <a:t> </a:t>
            </a:r>
            <a:r>
              <a:rPr spc="-5" dirty="0"/>
              <a:t>Used:</a:t>
            </a:r>
            <a:r>
              <a:rPr spc="10" dirty="0"/>
              <a:t> </a:t>
            </a:r>
            <a:r>
              <a:rPr b="0" spc="-15" dirty="0">
                <a:latin typeface="Times New Roman"/>
                <a:cs typeface="Times New Roman"/>
              </a:rPr>
              <a:t>Python</a:t>
            </a:r>
          </a:p>
          <a:p>
            <a:pPr marL="193040">
              <a:lnSpc>
                <a:spcPct val="100000"/>
              </a:lnSpc>
              <a:spcBef>
                <a:spcPts val="35"/>
              </a:spcBef>
              <a:buClr>
                <a:srgbClr val="438085"/>
              </a:buClr>
              <a:buFont typeface="Wingdings"/>
              <a:buChar char=""/>
            </a:pPr>
            <a:endParaRPr sz="3350" dirty="0">
              <a:latin typeface="Times New Roman"/>
              <a:cs typeface="Times New Roman"/>
            </a:endParaRPr>
          </a:p>
          <a:p>
            <a:pPr marL="501015" indent="-295910">
              <a:lnSpc>
                <a:spcPct val="100000"/>
              </a:lnSpc>
              <a:buClr>
                <a:srgbClr val="438085"/>
              </a:buClr>
              <a:buSzPct val="45833"/>
              <a:buFont typeface="Wingdings"/>
              <a:buChar char=""/>
              <a:tabLst>
                <a:tab pos="501015" algn="l"/>
                <a:tab pos="501650" algn="l"/>
              </a:tabLst>
            </a:pPr>
            <a:r>
              <a:rPr lang="en-US" spc="-5" dirty="0"/>
              <a:t>Algorithms </a:t>
            </a:r>
            <a:r>
              <a:rPr spc="-5" dirty="0"/>
              <a:t>Used:</a:t>
            </a:r>
            <a:r>
              <a:rPr spc="25" dirty="0"/>
              <a:t> </a:t>
            </a:r>
            <a:r>
              <a:rPr lang="en-US" b="0" spc="-5" dirty="0">
                <a:latin typeface="Times New Roman"/>
                <a:cs typeface="Times New Roman"/>
              </a:rPr>
              <a:t>Random Forest</a:t>
            </a:r>
          </a:p>
          <a:p>
            <a:pPr marL="501015" indent="-295910">
              <a:lnSpc>
                <a:spcPct val="100000"/>
              </a:lnSpc>
              <a:buClr>
                <a:srgbClr val="438085"/>
              </a:buClr>
              <a:buSzPct val="45833"/>
              <a:tabLst>
                <a:tab pos="501015" algn="l"/>
                <a:tab pos="501650" algn="l"/>
              </a:tabLst>
            </a:pPr>
            <a:endParaRPr sz="2800" dirty="0">
              <a:latin typeface="Times New Roman"/>
              <a:cs typeface="Times New Roman"/>
            </a:endParaRPr>
          </a:p>
          <a:p>
            <a:pPr marL="501015" indent="-295910">
              <a:lnSpc>
                <a:spcPct val="100000"/>
              </a:lnSpc>
              <a:buClr>
                <a:srgbClr val="438085"/>
              </a:buClr>
              <a:buSzPct val="45833"/>
              <a:buFont typeface="Wingdings"/>
              <a:buChar char=""/>
              <a:tabLst>
                <a:tab pos="501015" algn="l"/>
                <a:tab pos="501650" algn="l"/>
              </a:tabLst>
            </a:pPr>
            <a:r>
              <a:rPr spc="-5" dirty="0"/>
              <a:t>Libraries</a:t>
            </a:r>
            <a:r>
              <a:rPr spc="-25" dirty="0"/>
              <a:t> </a:t>
            </a:r>
            <a:r>
              <a:rPr spc="-5" dirty="0"/>
              <a:t>Used:</a:t>
            </a:r>
            <a:r>
              <a:rPr spc="30" dirty="0"/>
              <a:t> </a:t>
            </a:r>
            <a:r>
              <a:rPr b="0" spc="-15" dirty="0">
                <a:latin typeface="Times New Roman"/>
                <a:cs typeface="Times New Roman"/>
              </a:rPr>
              <a:t>NumPy</a:t>
            </a:r>
            <a:r>
              <a:rPr b="0" spc="-5" dirty="0">
                <a:latin typeface="Times New Roman"/>
                <a:cs typeface="Times New Roman"/>
              </a:rPr>
              <a:t>,</a:t>
            </a:r>
            <a:r>
              <a:rPr lang="en-US" b="0" spc="-5" dirty="0"/>
              <a:t> </a:t>
            </a:r>
            <a:r>
              <a:rPr lang="en-US" b="0" spc="-5" dirty="0" err="1"/>
              <a:t>librosa</a:t>
            </a:r>
            <a:r>
              <a:rPr lang="en-US" b="0" spc="-5" dirty="0"/>
              <a:t>, scikit-learn, </a:t>
            </a:r>
            <a:r>
              <a:rPr lang="en-US" b="0" spc="-5" dirty="0" err="1"/>
              <a:t>customtkinter</a:t>
            </a:r>
            <a:endParaRPr b="0" spc="-1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685800"/>
            <a:ext cx="7824063" cy="738664"/>
          </a:xfrm>
        </p:spPr>
        <p:txBody>
          <a:bodyPr/>
          <a:lstStyle/>
          <a:p>
            <a:r>
              <a:rPr lang="en-US" dirty="0"/>
              <a:t>How Random Forest Work?</a:t>
            </a:r>
          </a:p>
          <a:p>
            <a:endParaRPr lang="en-US" dirty="0"/>
          </a:p>
        </p:txBody>
      </p:sp>
      <p:sp>
        <p:nvSpPr>
          <p:cNvPr id="6" name="TextBox 5"/>
          <p:cNvSpPr txBox="1"/>
          <p:nvPr/>
        </p:nvSpPr>
        <p:spPr>
          <a:xfrm>
            <a:off x="228600" y="1752600"/>
            <a:ext cx="86106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Random forest is a popular machine learning algorithm that falls under the category of ensemble learning. It works by constructing multiple decision trees during the training phase and outputting the average prediction of the individual trees.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use random forest for fake AI voice detection, one would first need to collect a dataset of voice recordings that include both real human voices and synthetic AI-generated voices. The dataset would be preprocessed to extract relevant features from the audio, such as pitch, intensity, duration, and spectral features.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During the training phase, the random forest algorithm learns to distinguish between the features of real human voices and synthetic voices by building a set of decision trees that collectively make predictions based on the input features.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Each decision tree is built by selecting a subset of features and a subset of the training data, resulting in a diverse set of trees that collectively form the random forest.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304800" y="1676400"/>
            <a:ext cx="8458200" cy="4431983"/>
          </a:xfrm>
        </p:spPr>
        <p:txBody>
          <a:bodyPr/>
          <a:lstStyle/>
          <a:p>
            <a:r>
              <a:rPr lang="en-US" dirty="0"/>
              <a:t> </a:t>
            </a:r>
          </a:p>
          <a:p>
            <a:pPr marL="342900" indent="-342900">
              <a:buFont typeface="Arial" panose="020B0604020202020204" pitchFamily="34" charset="0"/>
              <a:buChar char="•"/>
            </a:pPr>
            <a:r>
              <a:rPr lang="en-US" b="0" dirty="0"/>
              <a:t>Once the model is trained, it can be used to classify new voice recordings as either real or fake AI-generated voices. The model evaluates the input features of a new voice recording and passes it through each decision tree in the random forest.</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By using random forest for fake AI voice detection, one can effectively identify synthetic voices and distinguish them from real human voices. This can be valuable in various applications where the authenticity of voice recordings is crucial, such as in fraud detection, voice-based authentication systems, and voice message verification.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609600"/>
            <a:ext cx="7824063" cy="738664"/>
          </a:xfrm>
        </p:spPr>
        <p:txBody>
          <a:bodyPr/>
          <a:lstStyle/>
          <a:p>
            <a:r>
              <a:rPr lang="en-US" dirty="0"/>
              <a:t>    How MFCCs Works?</a:t>
            </a:r>
          </a:p>
          <a:p>
            <a:endParaRPr lang="en-US" dirty="0"/>
          </a:p>
        </p:txBody>
      </p:sp>
      <p:sp>
        <p:nvSpPr>
          <p:cNvPr id="4" name="Rectangle 3"/>
          <p:cNvSpPr/>
          <p:nvPr/>
        </p:nvSpPr>
        <p:spPr>
          <a:xfrm>
            <a:off x="381000" y="1676400"/>
            <a:ext cx="8610600" cy="4893647"/>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itchFamily="18" charset="0"/>
                <a:cs typeface="Times New Roman" pitchFamily="18" charset="0"/>
              </a:rPr>
              <a:t>Initially, the audio signals undergo preprocessing, ensuring they are in suitable formats for analysis, including steps like resampling and noise removal. The signals are then divided into short frames, typically around 20-30 milliseconds each, with some overlap for detailed temporal analysis. Each frame is multiplied by a windowing function to reduce spectral leakage. Next, the Fourier transform is applied to each framed signal, converting it from the time domain to the frequency domain. Following this, the frequency spectrum undergoes Mel filtering, focusing more on human auditory perception by using filters spaced out in the </a:t>
            </a:r>
            <a:r>
              <a:rPr lang="en-US" sz="2400" dirty="0" err="1">
                <a:latin typeface="Times New Roman" pitchFamily="18" charset="0"/>
                <a:cs typeface="Times New Roman" pitchFamily="18" charset="0"/>
              </a:rPr>
              <a:t>mel</a:t>
            </a:r>
            <a:r>
              <a:rPr lang="en-US" sz="2400" dirty="0">
                <a:latin typeface="Times New Roman" pitchFamily="18" charset="0"/>
                <a:cs typeface="Times New Roman" pitchFamily="18" charset="0"/>
              </a:rPr>
              <a:t>-scale. </a:t>
            </a:r>
          </a:p>
          <a:p>
            <a:pPr marL="342900" indent="-342900">
              <a:buFont typeface="Arial" panose="020B0604020202020204" pitchFamily="34" charset="0"/>
              <a:buChar char="•"/>
            </a:pPr>
            <a:endParaRPr lang="en-US" sz="2400" dirty="0">
              <a:latin typeface="Times New Roman" pitchFamily="18" charset="0"/>
              <a:cs typeface="Times New Roman" pitchFamily="18" charset="0"/>
            </a:endParaRPr>
          </a:p>
          <a:p>
            <a:pPr marL="342900" indent="-342900">
              <a:buFont typeface="Arial" panose="020B0604020202020204" pitchFamily="34" charset="0"/>
              <a:buChar char="•"/>
            </a:pP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TotalTime>
  <Words>595</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Times New Roman</vt:lpstr>
      <vt:lpstr>Wingdings</vt:lpstr>
      <vt:lpstr>Office Theme</vt:lpstr>
      <vt:lpstr>MINOR PROJECT</vt:lpstr>
      <vt:lpstr>PowerPoint Presentation</vt:lpstr>
      <vt:lpstr>Table Contents</vt:lpstr>
      <vt:lpstr>Project Objective and Outcome</vt:lpstr>
      <vt:lpstr>Problem Statement: Detecting fake AI-generated voices poses a significant challenge due to the increasing sophistication of synthetic voice generation technology, leading to potential misuse for fraud and misinformation. </vt:lpstr>
      <vt:lpstr>Technology Stack</vt:lpstr>
      <vt:lpstr>PowerPoint Presentation</vt:lpstr>
      <vt:lpstr>PowerPoint Presentation</vt:lpstr>
      <vt:lpstr>PowerPoint Presentation</vt:lpstr>
      <vt:lpstr>PowerPoint Presentation</vt:lpstr>
      <vt:lpstr>Flowchart Making</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Arjun Kapoor</dc:creator>
  <cp:lastModifiedBy>Rachna sharma</cp:lastModifiedBy>
  <cp:revision>23</cp:revision>
  <dcterms:created xsi:type="dcterms:W3CDTF">2024-05-19T05:05:25Z</dcterms:created>
  <dcterms:modified xsi:type="dcterms:W3CDTF">2024-05-22T04:50:47Z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2024-04-23T00:00:00Z</vt:filetime>
  </property>
  <property fmtid="{D5CDD505-2E9C-101B-9397-08002B2CF9AE}" pid="3" name="Creator">
    <vt:lpwstr>Microsoft® PowerPoint® 2016</vt:lpwstr>
  </property>
  <property fmtid="{D5CDD505-2E9C-101B-9397-08002B2CF9AE}" pid="4" name="LastSaved">
    <vt:filetime>2024-05-19T00:00:00Z</vt:filetime>
  </property>
</Properties>
</file>