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333" r:id="rId4"/>
    <p:sldId id="271" r:id="rId5"/>
    <p:sldId id="275" r:id="rId6"/>
    <p:sldId id="278" r:id="rId7"/>
    <p:sldId id="279" r:id="rId8"/>
    <p:sldId id="280" r:id="rId9"/>
    <p:sldId id="281" r:id="rId10"/>
    <p:sldId id="283" r:id="rId11"/>
    <p:sldId id="325" r:id="rId12"/>
    <p:sldId id="326" r:id="rId13"/>
    <p:sldId id="324" r:id="rId14"/>
    <p:sldId id="328" r:id="rId15"/>
    <p:sldId id="322" r:id="rId16"/>
    <p:sldId id="327" r:id="rId17"/>
    <p:sldId id="323" r:id="rId18"/>
    <p:sldId id="334" r:id="rId19"/>
    <p:sldId id="332" r:id="rId20"/>
    <p:sldId id="272" r:id="rId21"/>
    <p:sldId id="273" r:id="rId22"/>
    <p:sldId id="335" r:id="rId23"/>
    <p:sldId id="277" r:id="rId24"/>
    <p:sldId id="276" r:id="rId25"/>
    <p:sldId id="336" r:id="rId26"/>
    <p:sldId id="311" r:id="rId27"/>
    <p:sldId id="309" r:id="rId28"/>
    <p:sldId id="331" r:id="rId29"/>
    <p:sldId id="329" r:id="rId30"/>
    <p:sldId id="330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7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759-AB1F-4339-A362-FE7741FADEE1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ot.l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機器學習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0898" y="6152291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https://www.data-insights.cn/?p=48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32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63401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65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8650" y="220224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# coding: utf-8</a:t>
            </a:r>
          </a:p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matplotlib.pyplot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plt</a:t>
            </a:r>
            <a:endParaRPr lang="en-US" altLang="zh-TW" sz="2400" dirty="0" smtClean="0"/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matplotlib.image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imread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img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imread</a:t>
            </a:r>
            <a:r>
              <a:rPr lang="en-US" altLang="zh-TW" sz="2400" dirty="0" smtClean="0"/>
              <a:t>('../dataset/lena.png')</a:t>
            </a:r>
            <a:endParaRPr lang="ja-JP" altLang="en-US" sz="2400" dirty="0" smtClean="0"/>
          </a:p>
          <a:p>
            <a:r>
              <a:rPr lang="en-US" altLang="zh-TW" sz="2400" dirty="0" err="1" smtClean="0"/>
              <a:t>plt.imshow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img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plt.show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7243" y="1334687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matplotlib.pyplot</a:t>
            </a:r>
            <a:r>
              <a:rPr lang="en-US" altLang="zh-TW" sz="2000" dirty="0" smtClean="0"/>
              <a:t> as </a:t>
            </a:r>
            <a:r>
              <a:rPr lang="en-US" altLang="zh-TW" sz="2000" dirty="0" err="1" smtClean="0"/>
              <a:t>plt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x = </a:t>
            </a:r>
            <a:r>
              <a:rPr lang="en-US" altLang="zh-TW" sz="2000" dirty="0" err="1" smtClean="0"/>
              <a:t>np.arange</a:t>
            </a:r>
            <a:r>
              <a:rPr lang="en-US" altLang="zh-TW" sz="2000" dirty="0" smtClean="0"/>
              <a:t>(0, 6, 0.1) </a:t>
            </a:r>
          </a:p>
          <a:p>
            <a:r>
              <a:rPr lang="en-US" altLang="zh-TW" sz="2000" dirty="0" smtClean="0"/>
              <a:t>y1 = </a:t>
            </a:r>
            <a:r>
              <a:rPr lang="en-US" altLang="zh-TW" sz="2000" dirty="0" err="1" smtClean="0"/>
              <a:t>np.sin</a:t>
            </a:r>
            <a:r>
              <a:rPr lang="en-US" altLang="zh-TW" sz="2000" dirty="0" smtClean="0"/>
              <a:t>(x)</a:t>
            </a:r>
          </a:p>
          <a:p>
            <a:r>
              <a:rPr lang="en-US" altLang="zh-TW" sz="2000" dirty="0" smtClean="0"/>
              <a:t>y2 = </a:t>
            </a:r>
            <a:r>
              <a:rPr lang="en-US" altLang="zh-TW" sz="2000" dirty="0" err="1" smtClean="0"/>
              <a:t>np.cos</a:t>
            </a:r>
            <a:r>
              <a:rPr lang="en-US" altLang="zh-TW" sz="2000" dirty="0" smtClean="0"/>
              <a:t>(x)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plt.plot</a:t>
            </a:r>
            <a:r>
              <a:rPr lang="en-US" altLang="zh-TW" sz="2000" dirty="0" smtClean="0"/>
              <a:t>(x, y1, label="sin")</a:t>
            </a:r>
          </a:p>
          <a:p>
            <a:r>
              <a:rPr lang="en-US" altLang="zh-TW" sz="2000" dirty="0" err="1" smtClean="0"/>
              <a:t>plt.plot</a:t>
            </a:r>
            <a:r>
              <a:rPr lang="en-US" altLang="zh-TW" sz="2000" dirty="0" smtClean="0"/>
              <a:t>(x, y2, </a:t>
            </a:r>
            <a:r>
              <a:rPr lang="en-US" altLang="zh-TW" sz="2000" dirty="0" err="1" smtClean="0"/>
              <a:t>linestyle</a:t>
            </a:r>
            <a:r>
              <a:rPr lang="en-US" altLang="zh-TW" sz="2000" dirty="0" smtClean="0"/>
              <a:t> = "--", label="cos")</a:t>
            </a:r>
          </a:p>
          <a:p>
            <a:r>
              <a:rPr lang="en-US" altLang="zh-TW" sz="2000" dirty="0" err="1" smtClean="0"/>
              <a:t>plt.xlabel</a:t>
            </a:r>
            <a:r>
              <a:rPr lang="en-US" altLang="zh-TW" sz="2000" dirty="0" smtClean="0"/>
              <a:t>("x") </a:t>
            </a:r>
          </a:p>
          <a:p>
            <a:r>
              <a:rPr lang="en-US" altLang="zh-TW" sz="2000" dirty="0" err="1" smtClean="0"/>
              <a:t>plt.ylabel</a:t>
            </a:r>
            <a:r>
              <a:rPr lang="en-US" altLang="zh-TW" sz="2000" dirty="0" smtClean="0"/>
              <a:t>("y") </a:t>
            </a:r>
          </a:p>
          <a:p>
            <a:r>
              <a:rPr lang="en-US" altLang="zh-TW" sz="2000" dirty="0" err="1" smtClean="0"/>
              <a:t>plt.title</a:t>
            </a:r>
            <a:r>
              <a:rPr lang="en-US" altLang="zh-TW" sz="2000" dirty="0" smtClean="0"/>
              <a:t>('sin &amp; </a:t>
            </a:r>
            <a:r>
              <a:rPr lang="en-US" altLang="zh-TW" sz="2000" dirty="0" err="1" smtClean="0"/>
              <a:t>cos'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err="1" smtClean="0"/>
              <a:t>plt.legend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err="1" smtClean="0"/>
              <a:t>plt.show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784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63401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0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1999" y="88212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# coding: utf-8</a:t>
            </a:r>
          </a:p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numpy</a:t>
            </a:r>
            <a:r>
              <a:rPr lang="en-US" altLang="zh-TW" sz="2800" dirty="0" smtClean="0"/>
              <a:t> as np</a:t>
            </a:r>
          </a:p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matplotlib.pylab</a:t>
            </a:r>
            <a:r>
              <a:rPr lang="en-US" altLang="zh-TW" sz="2800" dirty="0" smtClean="0"/>
              <a:t> as </a:t>
            </a:r>
            <a:r>
              <a:rPr lang="en-US" altLang="zh-TW" sz="2800" dirty="0" err="1" smtClean="0"/>
              <a:t>plt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def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(x):</a:t>
            </a:r>
          </a:p>
          <a:p>
            <a:r>
              <a:rPr lang="en-US" altLang="zh-TW" sz="2800" dirty="0" smtClean="0"/>
              <a:t>    return </a:t>
            </a:r>
            <a:r>
              <a:rPr lang="en-US" altLang="zh-TW" sz="2800" dirty="0" err="1" smtClean="0"/>
              <a:t>np.maximum</a:t>
            </a:r>
            <a:r>
              <a:rPr lang="en-US" altLang="zh-TW" sz="2800" dirty="0" smtClean="0"/>
              <a:t>(0, x)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x = </a:t>
            </a:r>
            <a:r>
              <a:rPr lang="en-US" altLang="zh-TW" sz="2800" dirty="0" err="1" smtClean="0"/>
              <a:t>np.arange</a:t>
            </a:r>
            <a:r>
              <a:rPr lang="en-US" altLang="zh-TW" sz="2800" dirty="0" smtClean="0"/>
              <a:t>(-5.0, 5.0, 0.1)</a:t>
            </a:r>
          </a:p>
          <a:p>
            <a:r>
              <a:rPr lang="en-US" altLang="zh-TW" sz="2800" dirty="0" smtClean="0"/>
              <a:t>y = </a:t>
            </a:r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(x)</a:t>
            </a:r>
          </a:p>
          <a:p>
            <a:r>
              <a:rPr lang="en-US" altLang="zh-TW" sz="2800" dirty="0" err="1" smtClean="0"/>
              <a:t>plt.plot</a:t>
            </a:r>
            <a:r>
              <a:rPr lang="en-US" altLang="zh-TW" sz="2800" dirty="0" smtClean="0"/>
              <a:t>(x, y)</a:t>
            </a:r>
          </a:p>
          <a:p>
            <a:r>
              <a:rPr lang="en-US" altLang="zh-TW" sz="2800" dirty="0" err="1" smtClean="0"/>
              <a:t>plt.ylim</a:t>
            </a:r>
            <a:r>
              <a:rPr lang="en-US" altLang="zh-TW" sz="2800" dirty="0" smtClean="0"/>
              <a:t>(-1.0, 5.5)</a:t>
            </a:r>
          </a:p>
          <a:p>
            <a:r>
              <a:rPr lang="en-US" altLang="zh-TW" sz="2800" dirty="0" err="1" smtClean="0"/>
              <a:t>plt.show</a:t>
            </a:r>
            <a:r>
              <a:rPr lang="en-US" altLang="zh-TW" sz="2800" dirty="0" smtClean="0"/>
              <a:t>()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93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0767" y="894475"/>
            <a:ext cx="41230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coding: utf-8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matplotlib.pylab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sigmoid(x):</a:t>
            </a:r>
          </a:p>
          <a:p>
            <a:r>
              <a:rPr lang="en-US" altLang="zh-TW" dirty="0" smtClean="0"/>
              <a:t>    return 1 / (1 + </a:t>
            </a:r>
            <a:r>
              <a:rPr lang="en-US" altLang="zh-TW" dirty="0" err="1" smtClean="0"/>
              <a:t>np.exp</a:t>
            </a:r>
            <a:r>
              <a:rPr lang="en-US" altLang="zh-TW" dirty="0" smtClean="0"/>
              <a:t>(-x))   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step_function</a:t>
            </a:r>
            <a:r>
              <a:rPr lang="en-US" altLang="zh-TW" dirty="0" smtClean="0"/>
              <a:t>(x):</a:t>
            </a:r>
          </a:p>
          <a:p>
            <a:r>
              <a:rPr lang="en-US" altLang="zh-TW" dirty="0" smtClean="0"/>
              <a:t>    return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(x &gt; 0,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=np.int)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(-5.0, 5.0, 0.1)</a:t>
            </a:r>
          </a:p>
          <a:p>
            <a:r>
              <a:rPr lang="en-US" altLang="zh-TW" dirty="0" smtClean="0"/>
              <a:t>y1 = sigmoid(x)</a:t>
            </a:r>
          </a:p>
          <a:p>
            <a:r>
              <a:rPr lang="en-US" altLang="zh-TW" dirty="0" smtClean="0"/>
              <a:t>y2 = </a:t>
            </a:r>
            <a:r>
              <a:rPr lang="en-US" altLang="zh-TW" dirty="0" err="1" smtClean="0"/>
              <a:t>step_function</a:t>
            </a:r>
            <a:r>
              <a:rPr lang="en-US" altLang="zh-TW" dirty="0" smtClean="0"/>
              <a:t>(x)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(x, y1)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(x, y2, 'k--')</a:t>
            </a:r>
          </a:p>
          <a:p>
            <a:r>
              <a:rPr lang="en-US" altLang="zh-TW" dirty="0" err="1" smtClean="0"/>
              <a:t>plt.ylim</a:t>
            </a:r>
            <a:r>
              <a:rPr lang="en-US" altLang="zh-TW" dirty="0" smtClean="0"/>
              <a:t>(-0.1, 1.1) 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11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78790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各種套</a:t>
            </a: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6888" y="400129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資優生的作業</a:t>
            </a:r>
            <a:endParaRPr lang="ja-JP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19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234" y="204957"/>
            <a:ext cx="7886700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37" y="1226165"/>
            <a:ext cx="2937724" cy="20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234" y="785827"/>
            <a:ext cx="604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02" y="1318053"/>
            <a:ext cx="2904610" cy="19988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37" y="3704103"/>
            <a:ext cx="4214861" cy="2869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621" y="3704103"/>
            <a:ext cx="4214861" cy="28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69125"/>
            <a:ext cx="2667820" cy="3814983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第二章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509" y="6268399"/>
            <a:ext cx="7147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https://github.com/Apress/data-analysis-and-visualization-using-python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71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650588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24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1175" y="4967373"/>
            <a:ext cx="3886200" cy="90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400" dirty="0"/>
              <a:t>Python</a:t>
            </a:r>
            <a:r>
              <a:rPr lang="zh-TW" altLang="en-US" sz="1400" dirty="0"/>
              <a:t>數據分析：基於</a:t>
            </a:r>
            <a:r>
              <a:rPr lang="en-US" altLang="zh-TW" sz="1400" dirty="0" err="1"/>
              <a:t>Plotly</a:t>
            </a:r>
            <a:r>
              <a:rPr lang="zh-TW" altLang="en-US" sz="1400" dirty="0"/>
              <a:t>的動態可視化繪圖</a:t>
            </a:r>
          </a:p>
          <a:p>
            <a:pPr marL="0" indent="0">
              <a:buNone/>
            </a:pPr>
            <a:r>
              <a:rPr lang="zh-TW" altLang="en-US" sz="1400" dirty="0"/>
              <a:t>作者： 孫洋洋</a:t>
            </a:r>
            <a:r>
              <a:rPr lang="en-US" altLang="zh-TW" sz="1400" dirty="0"/>
              <a:t>, </a:t>
            </a:r>
            <a:r>
              <a:rPr lang="zh-TW" altLang="en-US" sz="1400" dirty="0"/>
              <a:t>王碩</a:t>
            </a:r>
            <a:r>
              <a:rPr lang="en-US" altLang="zh-TW" sz="1400" dirty="0"/>
              <a:t>, </a:t>
            </a:r>
            <a:r>
              <a:rPr lang="zh-TW" altLang="en-US" sz="1400" dirty="0"/>
              <a:t>邢夢來</a:t>
            </a:r>
            <a:r>
              <a:rPr lang="en-US" altLang="zh-TW" sz="1400" dirty="0"/>
              <a:t>, </a:t>
            </a:r>
            <a:r>
              <a:rPr lang="zh-TW" altLang="en-US" sz="1400" dirty="0"/>
              <a:t>袁泉</a:t>
            </a:r>
            <a:r>
              <a:rPr lang="en-US" altLang="zh-TW" sz="1400" dirty="0"/>
              <a:t>, </a:t>
            </a:r>
            <a:r>
              <a:rPr lang="zh-TW" altLang="en-US" sz="1400" dirty="0"/>
              <a:t>吳娜</a:t>
            </a:r>
          </a:p>
          <a:p>
            <a:pPr marL="0" indent="0">
              <a:buNone/>
            </a:pPr>
            <a:r>
              <a:rPr lang="zh-TW" altLang="en-US" sz="1400" dirty="0" smtClean="0"/>
              <a:t>電子工業出版社</a:t>
            </a:r>
            <a:endParaRPr lang="zh-TW" altLang="en-US" sz="14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6974" y="3418661"/>
            <a:ext cx="2241781" cy="30974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175" y="5868472"/>
            <a:ext cx="489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https://github.com/sunshe35/PythonPlotlyCodes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812" t="33783" r="16305" b="22813"/>
          <a:stretch/>
        </p:blipFill>
        <p:spPr>
          <a:xfrm>
            <a:off x="851071" y="969517"/>
            <a:ext cx="6664410" cy="2232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851" y="323925"/>
            <a:ext cx="737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https://plot.ly/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175" y="448693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延伸閱讀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推薦的教科書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94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369" y="1619679"/>
            <a:ext cx="3367930" cy="4153780"/>
          </a:xfrm>
          <a:prstGeom prst="rect">
            <a:avLst/>
          </a:prstGeom>
        </p:spPr>
      </p:pic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9784" r="33638" b="22008"/>
          <a:stretch/>
        </p:blipFill>
        <p:spPr>
          <a:xfrm>
            <a:off x="3848299" y="1600028"/>
            <a:ext cx="4844454" cy="28008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https://bokeh.pydata.org/en/latest/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940" y="4669481"/>
            <a:ext cx="3119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!pip install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36" y="1328224"/>
            <a:ext cx="79701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bokeh.plotting</a:t>
            </a:r>
            <a:r>
              <a:rPr lang="en-US" altLang="zh-TW" dirty="0" smtClean="0"/>
              <a:t> import figure, show</a:t>
            </a:r>
          </a:p>
          <a:p>
            <a:r>
              <a:rPr lang="en-US" altLang="zh-TW" dirty="0" smtClean="0"/>
              <a:t>from bokeh.io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smtClean="0"/>
              <a:t>N = 4000</a:t>
            </a:r>
          </a:p>
          <a:p>
            <a:endParaRPr lang="en-US" altLang="zh-TW" dirty="0"/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radii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1.5</a:t>
            </a:r>
          </a:p>
          <a:p>
            <a:r>
              <a:rPr lang="en-US" altLang="zh-TW" dirty="0" smtClean="0"/>
              <a:t>colors = ["#%02x%02x%02x" % (r, g, 150) for r, g in zip(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(50+2*x).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(30+2*y).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))]</a:t>
            </a:r>
          </a:p>
          <a:p>
            <a:endParaRPr lang="en-US" altLang="zh-TW" dirty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dirty="0" smtClean="0"/>
              <a:t>p = figure()</a:t>
            </a:r>
          </a:p>
          <a:p>
            <a:r>
              <a:rPr lang="en-US" altLang="zh-TW" dirty="0" err="1" smtClean="0"/>
              <a:t>p.circle</a:t>
            </a:r>
            <a:r>
              <a:rPr lang="en-US" altLang="zh-TW" dirty="0" smtClean="0"/>
              <a:t>(x, y, radius=radii, </a:t>
            </a:r>
            <a:r>
              <a:rPr lang="en-US" altLang="zh-TW" dirty="0" err="1" smtClean="0"/>
              <a:t>fill_color</a:t>
            </a:r>
            <a:r>
              <a:rPr lang="en-US" altLang="zh-TW" dirty="0" smtClean="0"/>
              <a:t>=colors, </a:t>
            </a:r>
            <a:r>
              <a:rPr lang="en-US" altLang="zh-TW" dirty="0" err="1" smtClean="0"/>
              <a:t>fill_alpha</a:t>
            </a:r>
            <a:r>
              <a:rPr lang="en-US" altLang="zh-TW" dirty="0" smtClean="0"/>
              <a:t>=0.6, </a:t>
            </a:r>
            <a:r>
              <a:rPr lang="en-US" altLang="zh-TW" dirty="0" err="1" smtClean="0"/>
              <a:t>line_color</a:t>
            </a:r>
            <a:r>
              <a:rPr lang="en-US" altLang="zh-TW" dirty="0" smtClean="0"/>
              <a:t>=None)</a:t>
            </a:r>
          </a:p>
          <a:p>
            <a:r>
              <a:rPr lang="en-US" altLang="zh-TW" dirty="0" smtClean="0"/>
              <a:t>show(p)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2" y="65903"/>
            <a:ext cx="3799702" cy="37997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536" y="6049805"/>
            <a:ext cx="604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45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3005"/>
            <a:ext cx="7886700" cy="6563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學習</a:t>
            </a:r>
            <a:r>
              <a:rPr lang="en-US" altLang="zh-TW" dirty="0" err="1"/>
              <a:t>seaborn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5697" y="1401036"/>
            <a:ext cx="3564409" cy="3442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819" y="5068967"/>
            <a:ext cx="8068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 smtClean="0"/>
              <a:t>1:</a:t>
            </a:r>
          </a:p>
          <a:p>
            <a:r>
              <a:rPr lang="en-US" altLang="zh-TW" dirty="0" smtClean="0"/>
              <a:t>https://colab.research.google.com/github/jakevdp/PythonDataScienceHandbook/blob/master/notebooks/04.14-Visualization-With-Seaborn.ipynb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614" y="6071456"/>
            <a:ext cx="797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https://colab.research.google.com/drive/1o6MijFkNHiTPeS8Y5n59j2cH4-Mf2wX3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952" y="939371"/>
            <a:ext cx="58710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!pip install </a:t>
            </a:r>
            <a:r>
              <a:rPr lang="en-US" altLang="zh-TW" sz="2400" dirty="0" err="1" smtClean="0"/>
              <a:t>seaborn</a:t>
            </a:r>
            <a:r>
              <a:rPr lang="en-US" altLang="zh-TW" sz="2400" dirty="0" smtClean="0"/>
              <a:t>==0.9.0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86" y="1480194"/>
            <a:ext cx="2676823" cy="35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387" y="1765116"/>
            <a:ext cx="6800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dirty="0" smtClean="0"/>
              <a:t>(style="ticks")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Load the example dataset for </a:t>
            </a:r>
            <a:r>
              <a:rPr lang="en-US" altLang="zh-TW" dirty="0" err="1" smtClean="0"/>
              <a:t>Anscombe's</a:t>
            </a:r>
            <a:r>
              <a:rPr lang="en-US" altLang="zh-TW" dirty="0" smtClean="0"/>
              <a:t> quartet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sns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.load_dataset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anscombe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Show the results of a linear regression within each dataset</a:t>
            </a:r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lmplot</a:t>
            </a:r>
            <a:r>
              <a:rPr lang="en-US" altLang="zh-TW" dirty="0" smtClean="0"/>
              <a:t>(x="x", y="y", col="dataset", hue="dataset", data=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col_wrap</a:t>
            </a:r>
            <a:r>
              <a:rPr lang="en-US" altLang="zh-TW" dirty="0" smtClean="0"/>
              <a:t>=2, ci=None, palette="muted", height=4,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scatter_kws</a:t>
            </a:r>
            <a:r>
              <a:rPr lang="en-US" altLang="zh-TW" dirty="0" smtClean="0"/>
              <a:t>={"s": 50, "alpha": 1});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388" y="5443487"/>
            <a:ext cx="377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https://www.data-insights.cn/?p=179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5" y="224823"/>
            <a:ext cx="3207093" cy="32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272" y="3976134"/>
            <a:ext cx="399020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altair</a:t>
            </a:r>
            <a:r>
              <a:rPr lang="en-US" altLang="zh-TW" dirty="0" smtClean="0"/>
              <a:t> as alt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vega_datasets</a:t>
            </a:r>
            <a:r>
              <a:rPr lang="en-US" altLang="zh-TW" dirty="0" smtClean="0"/>
              <a:t> import data</a:t>
            </a:r>
          </a:p>
          <a:p>
            <a:r>
              <a:rPr lang="en-US" altLang="zh-TW" dirty="0" smtClean="0"/>
              <a:t>cars = </a:t>
            </a:r>
            <a:r>
              <a:rPr lang="en-US" altLang="zh-TW" dirty="0" err="1" smtClean="0"/>
              <a:t>data.cars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alt.Chart</a:t>
            </a:r>
            <a:r>
              <a:rPr lang="en-US" altLang="zh-TW" dirty="0" smtClean="0"/>
              <a:t>(cars).</a:t>
            </a:r>
            <a:r>
              <a:rPr lang="en-US" altLang="zh-TW" dirty="0" err="1" smtClean="0"/>
              <a:t>mark_point</a:t>
            </a:r>
            <a:r>
              <a:rPr lang="en-US" altLang="zh-TW" dirty="0" smtClean="0"/>
              <a:t>().encode(</a:t>
            </a:r>
          </a:p>
          <a:p>
            <a:r>
              <a:rPr lang="en-US" altLang="zh-TW" dirty="0" smtClean="0"/>
              <a:t>    x='Horsepower',</a:t>
            </a:r>
          </a:p>
          <a:p>
            <a:r>
              <a:rPr lang="en-US" altLang="zh-TW" dirty="0" smtClean="0"/>
              <a:t>    y='</a:t>
            </a:r>
            <a:r>
              <a:rPr lang="en-US" altLang="zh-TW" dirty="0" err="1" smtClean="0"/>
              <a:t>Miles_per_Gallon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color='Origin',</a:t>
            </a:r>
          </a:p>
          <a:p>
            <a:r>
              <a:rPr lang="en-US" altLang="zh-TW" dirty="0" smtClean="0"/>
              <a:t>).interactive()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dirty="0" smtClean="0"/>
              <a:t>https://altair-viz.github.io/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204" y="208838"/>
            <a:ext cx="40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Altair: Declarative Visualization in Python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8919" t="18249" r="44325" b="46036"/>
          <a:stretch/>
        </p:blipFill>
        <p:spPr>
          <a:xfrm>
            <a:off x="3703667" y="949763"/>
            <a:ext cx="5045831" cy="275789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8" y="3863807"/>
            <a:ext cx="4528370" cy="2993329"/>
          </a:xfrm>
        </p:spPr>
      </p:pic>
    </p:spTree>
    <p:extLst>
      <p:ext uri="{BB962C8B-B14F-4D97-AF65-F5344CB8AC3E}">
        <p14:creationId xmlns:p14="http://schemas.microsoft.com/office/powerpoint/2010/main" val="76751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610936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實作練習</a:t>
            </a:r>
            <a:endParaRPr lang="en-US" altLang="zh-TW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600" dirty="0" smtClean="0">
                <a:solidFill>
                  <a:schemeClr val="bg1"/>
                </a:solidFill>
              </a:rPr>
              <a:t>類神經網路入門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8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627" y="1825625"/>
            <a:ext cx="3218246" cy="43513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0873" y="2319115"/>
            <a:ext cx="4147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第一章 </a:t>
            </a:r>
            <a:r>
              <a:rPr lang="en-US" altLang="zh-TW" dirty="0"/>
              <a:t>Python</a:t>
            </a:r>
            <a:r>
              <a:rPr lang="zh-TW" altLang="en-US" dirty="0"/>
              <a:t>入門 </a:t>
            </a: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 感知器 </a:t>
            </a: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第三章 神經網路 </a:t>
            </a: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神經網路的學習 </a:t>
            </a: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第五章 誤差反向傳播法 </a:t>
            </a:r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與學習有關的技巧</a:t>
            </a:r>
            <a:r>
              <a:rPr lang="zh-TW" altLang="en-US" dirty="0"/>
              <a:t> </a:t>
            </a:r>
          </a:p>
          <a:p>
            <a:r>
              <a:rPr lang="zh-TW" altLang="en-US" dirty="0"/>
              <a:t>第七章 卷積神經網路 </a:t>
            </a:r>
          </a:p>
          <a:p>
            <a:r>
              <a:rPr lang="zh-TW" altLang="en-US" dirty="0"/>
              <a:t>第八章 深度學習 </a:t>
            </a:r>
          </a:p>
          <a:p>
            <a:r>
              <a:rPr lang="zh-TW" altLang="en-US" dirty="0"/>
              <a:t>附錄</a:t>
            </a:r>
            <a:r>
              <a:rPr lang="en-US" altLang="zh-TW" dirty="0"/>
              <a:t>A </a:t>
            </a:r>
            <a:r>
              <a:rPr lang="en-US" altLang="zh-TW" dirty="0" err="1"/>
              <a:t>Softmax</a:t>
            </a:r>
            <a:r>
              <a:rPr lang="en-US" altLang="zh-TW" dirty="0"/>
              <a:t>-with-Loss</a:t>
            </a:r>
            <a:r>
              <a:rPr lang="zh-TW" altLang="en-US" dirty="0"/>
              <a:t>層的計算圖 </a:t>
            </a:r>
          </a:p>
          <a:p>
            <a:r>
              <a:rPr lang="zh-TW" altLang="en-US" dirty="0"/>
              <a:t>參考文獻</a:t>
            </a:r>
          </a:p>
        </p:txBody>
      </p:sp>
      <p:sp>
        <p:nvSpPr>
          <p:cNvPr id="6" name="矩形 5"/>
          <p:cNvSpPr/>
          <p:nvPr/>
        </p:nvSpPr>
        <p:spPr>
          <a:xfrm>
            <a:off x="177114" y="1507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  <a:p>
            <a:r>
              <a:rPr lang="zh-TW" altLang="en-US" dirty="0" smtClean="0"/>
              <a:t>作者</a:t>
            </a:r>
            <a:r>
              <a:rPr lang="zh-TW" altLang="en-US" dirty="0"/>
              <a:t>： 斎藤康毅  譯者： 吳嘉芳</a:t>
            </a:r>
          </a:p>
          <a:p>
            <a:r>
              <a:rPr lang="zh-TW" altLang="en-US" dirty="0"/>
              <a:t>出版社：歐萊禮  出版日期：</a:t>
            </a:r>
            <a:r>
              <a:rPr lang="en-US" altLang="zh-TW" dirty="0"/>
              <a:t>2017/08/17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855" y="5992297"/>
            <a:ext cx="76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https://github.com/oreilly-japan/deep-learning-from-scratch</a:t>
            </a:r>
          </a:p>
        </p:txBody>
      </p:sp>
    </p:spTree>
    <p:extLst>
      <p:ext uri="{BB962C8B-B14F-4D97-AF65-F5344CB8AC3E}">
        <p14:creationId xmlns:p14="http://schemas.microsoft.com/office/powerpoint/2010/main" val="216253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71" y="3405317"/>
            <a:ext cx="4638675" cy="3276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157" y="551935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 coding: utf-8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matplotlib.pylab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numerical_diff</a:t>
            </a:r>
            <a:r>
              <a:rPr lang="en-US" altLang="zh-TW" dirty="0" smtClean="0"/>
              <a:t>(f, x):</a:t>
            </a:r>
          </a:p>
          <a:p>
            <a:r>
              <a:rPr lang="en-US" altLang="zh-TW" dirty="0" smtClean="0"/>
              <a:t>    h = 1e-4 # 0.0001</a:t>
            </a:r>
          </a:p>
          <a:p>
            <a:r>
              <a:rPr lang="en-US" altLang="zh-TW" dirty="0" smtClean="0"/>
              <a:t>    return (f(</a:t>
            </a:r>
            <a:r>
              <a:rPr lang="en-US" altLang="zh-TW" dirty="0" err="1" smtClean="0"/>
              <a:t>x+h</a:t>
            </a:r>
            <a:r>
              <a:rPr lang="en-US" altLang="zh-TW" dirty="0" smtClean="0"/>
              <a:t>) - f(x-h)) / (2*h)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function_1(x):</a:t>
            </a:r>
          </a:p>
          <a:p>
            <a:r>
              <a:rPr lang="en-US" altLang="zh-TW" dirty="0" smtClean="0"/>
              <a:t>    return 0.01*x**2 + 0.1*x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tangent_line</a:t>
            </a:r>
            <a:r>
              <a:rPr lang="en-US" altLang="zh-TW" dirty="0" smtClean="0"/>
              <a:t>(f, x):</a:t>
            </a:r>
          </a:p>
          <a:p>
            <a:r>
              <a:rPr lang="en-US" altLang="zh-TW" dirty="0" smtClean="0"/>
              <a:t>    d = </a:t>
            </a:r>
            <a:r>
              <a:rPr lang="en-US" altLang="zh-TW" dirty="0" err="1" smtClean="0"/>
              <a:t>numerical_diff</a:t>
            </a:r>
            <a:r>
              <a:rPr lang="en-US" altLang="zh-TW" dirty="0" smtClean="0"/>
              <a:t>(f, x)</a:t>
            </a:r>
          </a:p>
          <a:p>
            <a:r>
              <a:rPr lang="en-US" altLang="zh-TW" dirty="0" smtClean="0"/>
              <a:t>    print(d)</a:t>
            </a:r>
          </a:p>
          <a:p>
            <a:r>
              <a:rPr lang="en-US" altLang="zh-TW" dirty="0" smtClean="0"/>
              <a:t>    y = f(x) - d*x</a:t>
            </a:r>
          </a:p>
          <a:p>
            <a:r>
              <a:rPr lang="en-US" altLang="zh-TW" dirty="0" smtClean="0"/>
              <a:t>    return lambda t: d*t + y</a:t>
            </a:r>
          </a:p>
          <a:p>
            <a:r>
              <a:rPr lang="en-US" altLang="zh-TW" dirty="0" smtClean="0"/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4073608" y="19185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(0.0, 20.0, 0.1)</a:t>
            </a:r>
          </a:p>
          <a:p>
            <a:r>
              <a:rPr lang="en-US" altLang="zh-TW" dirty="0" smtClean="0"/>
              <a:t>y = function_1(x)</a:t>
            </a:r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("x")</a:t>
            </a:r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("f(x)")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tangent_line</a:t>
            </a:r>
            <a:r>
              <a:rPr lang="en-US" altLang="zh-TW" dirty="0" smtClean="0"/>
              <a:t>(function_1, 5)</a:t>
            </a:r>
          </a:p>
          <a:p>
            <a:r>
              <a:rPr lang="en-US" altLang="zh-TW" dirty="0" smtClean="0"/>
              <a:t>y2 = 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(x)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(x, y)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(x, y2)</a:t>
            </a:r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56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735" y="1271389"/>
            <a:ext cx="5768458" cy="40746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1298" y="584887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# coding: utf-8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numpy</a:t>
            </a:r>
            <a:r>
              <a:rPr lang="en-US" altLang="zh-TW" sz="1200" dirty="0" smtClean="0"/>
              <a:t> as np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matplotlib.pylab</a:t>
            </a:r>
            <a:r>
              <a:rPr lang="en-US" altLang="zh-TW" sz="1200" dirty="0" smtClean="0"/>
              <a:t> as </a:t>
            </a:r>
            <a:r>
              <a:rPr lang="en-US" altLang="zh-TW" sz="1200" dirty="0" err="1" smtClean="0"/>
              <a:t>plt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def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numerical_diff</a:t>
            </a:r>
            <a:r>
              <a:rPr lang="en-US" altLang="zh-TW" sz="1200" dirty="0" smtClean="0"/>
              <a:t>(f, x):</a:t>
            </a:r>
          </a:p>
          <a:p>
            <a:r>
              <a:rPr lang="en-US" altLang="zh-TW" sz="1200" dirty="0" smtClean="0"/>
              <a:t>    h = 1e-4 # 0.0001</a:t>
            </a:r>
          </a:p>
          <a:p>
            <a:r>
              <a:rPr lang="en-US" altLang="zh-TW" sz="1200" dirty="0" smtClean="0"/>
              <a:t>    return (f(</a:t>
            </a:r>
            <a:r>
              <a:rPr lang="en-US" altLang="zh-TW" sz="1200" dirty="0" err="1" smtClean="0"/>
              <a:t>x+h</a:t>
            </a:r>
            <a:r>
              <a:rPr lang="en-US" altLang="zh-TW" sz="1200" dirty="0" smtClean="0"/>
              <a:t>) - f(x-h)) / (2*h)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def</a:t>
            </a:r>
            <a:r>
              <a:rPr lang="en-US" altLang="zh-TW" sz="1200" dirty="0" smtClean="0"/>
              <a:t> function_1(x):</a:t>
            </a:r>
          </a:p>
          <a:p>
            <a:r>
              <a:rPr lang="en-US" altLang="zh-TW" sz="1200" dirty="0" smtClean="0"/>
              <a:t>    return 0.01*x**2 + 0.1*x 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def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tangent_line</a:t>
            </a:r>
            <a:r>
              <a:rPr lang="en-US" altLang="zh-TW" sz="1200" dirty="0" smtClean="0"/>
              <a:t>(f, x):</a:t>
            </a:r>
          </a:p>
          <a:p>
            <a:r>
              <a:rPr lang="en-US" altLang="zh-TW" sz="1200" dirty="0" smtClean="0"/>
              <a:t>    d = </a:t>
            </a:r>
            <a:r>
              <a:rPr lang="en-US" altLang="zh-TW" sz="1200" dirty="0" err="1" smtClean="0"/>
              <a:t>numerical_diff</a:t>
            </a:r>
            <a:r>
              <a:rPr lang="en-US" altLang="zh-TW" sz="1200" dirty="0" smtClean="0"/>
              <a:t>(f, x)</a:t>
            </a:r>
          </a:p>
          <a:p>
            <a:r>
              <a:rPr lang="en-US" altLang="zh-TW" sz="1200" dirty="0" smtClean="0"/>
              <a:t>    print(d)</a:t>
            </a:r>
          </a:p>
          <a:p>
            <a:r>
              <a:rPr lang="en-US" altLang="zh-TW" sz="1200" dirty="0" smtClean="0"/>
              <a:t>    y = f(x) - d*x</a:t>
            </a:r>
          </a:p>
          <a:p>
            <a:r>
              <a:rPr lang="en-US" altLang="zh-TW" sz="1200" dirty="0" smtClean="0"/>
              <a:t>    return lambda t: d*t + y</a:t>
            </a:r>
          </a:p>
          <a:p>
            <a:r>
              <a:rPr lang="en-US" altLang="zh-TW" sz="1200" dirty="0" smtClean="0"/>
              <a:t>     </a:t>
            </a:r>
          </a:p>
          <a:p>
            <a:r>
              <a:rPr lang="en-US" altLang="zh-TW" sz="1200" dirty="0" smtClean="0"/>
              <a:t>x = </a:t>
            </a:r>
            <a:r>
              <a:rPr lang="en-US" altLang="zh-TW" sz="1200" dirty="0" err="1" smtClean="0"/>
              <a:t>np.arange</a:t>
            </a:r>
            <a:r>
              <a:rPr lang="en-US" altLang="zh-TW" sz="1200" dirty="0" smtClean="0"/>
              <a:t>(0.0, 20.0, 0.1)</a:t>
            </a:r>
          </a:p>
          <a:p>
            <a:r>
              <a:rPr lang="en-US" altLang="zh-TW" sz="1200" dirty="0" smtClean="0"/>
              <a:t>y = function_1(x)</a:t>
            </a:r>
          </a:p>
          <a:p>
            <a:r>
              <a:rPr lang="en-US" altLang="zh-TW" sz="1200" dirty="0" err="1" smtClean="0"/>
              <a:t>plt.xlabel</a:t>
            </a:r>
            <a:r>
              <a:rPr lang="en-US" altLang="zh-TW" sz="1200" dirty="0" smtClean="0"/>
              <a:t>("x")</a:t>
            </a:r>
          </a:p>
          <a:p>
            <a:r>
              <a:rPr lang="en-US" altLang="zh-TW" sz="1200" dirty="0" err="1" smtClean="0"/>
              <a:t>plt.ylabel</a:t>
            </a:r>
            <a:r>
              <a:rPr lang="en-US" altLang="zh-TW" sz="1200" dirty="0" smtClean="0"/>
              <a:t>("f(x)")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tf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tangent_line</a:t>
            </a:r>
            <a:r>
              <a:rPr lang="en-US" altLang="zh-TW" sz="1200" dirty="0" smtClean="0"/>
              <a:t>(function_1, 5)</a:t>
            </a:r>
          </a:p>
          <a:p>
            <a:r>
              <a:rPr lang="en-US" altLang="zh-TW" sz="1200" dirty="0" smtClean="0"/>
              <a:t>y2 = </a:t>
            </a:r>
            <a:r>
              <a:rPr lang="en-US" altLang="zh-TW" sz="1200" dirty="0" err="1" smtClean="0"/>
              <a:t>tf</a:t>
            </a:r>
            <a:r>
              <a:rPr lang="en-US" altLang="zh-TW" sz="1200" dirty="0" smtClean="0"/>
              <a:t>(x)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plt.plot</a:t>
            </a:r>
            <a:r>
              <a:rPr lang="en-US" altLang="zh-TW" sz="1200" dirty="0" smtClean="0"/>
              <a:t>(x, y)</a:t>
            </a:r>
          </a:p>
          <a:p>
            <a:r>
              <a:rPr lang="en-US" altLang="zh-TW" sz="1200" dirty="0" err="1" smtClean="0"/>
              <a:t>plt.plot</a:t>
            </a:r>
            <a:r>
              <a:rPr lang="en-US" altLang="zh-TW" sz="1200" dirty="0" smtClean="0"/>
              <a:t>(x, y2)</a:t>
            </a:r>
          </a:p>
          <a:p>
            <a:r>
              <a:rPr lang="en-US" altLang="zh-TW" sz="1200" dirty="0" err="1" smtClean="0"/>
              <a:t>plt.show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58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234" y="204957"/>
            <a:ext cx="7886700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37" y="1226165"/>
            <a:ext cx="2937724" cy="20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234" y="785827"/>
            <a:ext cx="604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02" y="1318053"/>
            <a:ext cx="2904610" cy="19988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37" y="3704103"/>
            <a:ext cx="4214861" cy="2869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621" y="3704103"/>
            <a:ext cx="4214861" cy="28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Implementing a Neural Network from Scratch in Python – An Introduction</a:t>
            </a:r>
          </a:p>
          <a:p>
            <a:r>
              <a:rPr lang="en-US" altLang="zh-TW" dirty="0"/>
              <a:t>http://www.wildml.com/2015/09/implementing-a-neural-network-from-scratch/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03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8563" y="29922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各種套件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8034" y="1965668"/>
            <a:ext cx="2559393" cy="3075889"/>
          </a:xfrm>
        </p:spPr>
        <p:txBody>
          <a:bodyPr/>
          <a:lstStyle/>
          <a:p>
            <a:r>
              <a:rPr lang="en-US" altLang="zh-TW" dirty="0" err="1"/>
              <a:t>Matplotlib</a:t>
            </a:r>
            <a:endParaRPr lang="zh-TW" altLang="en-US" dirty="0"/>
          </a:p>
          <a:p>
            <a:r>
              <a:rPr lang="en-US" altLang="zh-TW" dirty="0" err="1" smtClean="0"/>
              <a:t>Seaborn</a:t>
            </a:r>
            <a:endParaRPr lang="en-US" altLang="zh-TW" dirty="0" smtClean="0"/>
          </a:p>
          <a:p>
            <a:r>
              <a:rPr lang="en-US" altLang="zh-TW" dirty="0" err="1" smtClean="0"/>
              <a:t>Ggplot</a:t>
            </a:r>
            <a:endParaRPr lang="en-US" altLang="zh-TW" dirty="0" smtClean="0"/>
          </a:p>
          <a:p>
            <a:r>
              <a:rPr lang="en-US" altLang="zh-TW" dirty="0" err="1" smtClean="0"/>
              <a:t>Bokeh</a:t>
            </a:r>
            <a:endParaRPr lang="en-US" altLang="zh-TW" dirty="0" smtClean="0"/>
          </a:p>
          <a:p>
            <a:r>
              <a:rPr lang="en-US" altLang="zh-TW" dirty="0" err="1" smtClean="0"/>
              <a:t>Pyga</a:t>
            </a:r>
            <a:endParaRPr lang="en-US" altLang="zh-TW" dirty="0" smtClean="0"/>
          </a:p>
          <a:p>
            <a:r>
              <a:rPr lang="en-US" altLang="zh-TW" dirty="0" err="1"/>
              <a:t>Plotly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00" y="1624786"/>
            <a:ext cx="5592750" cy="48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6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317" y="3553038"/>
            <a:ext cx="2331208" cy="314179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3859" y="254728"/>
            <a:ext cx="2544851" cy="31417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02" y="254727"/>
            <a:ext cx="2480692" cy="314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06" y="254727"/>
            <a:ext cx="2511831" cy="3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1166843"/>
            <a:ext cx="6229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matplotlib.pyplot</a:t>
            </a:r>
            <a:r>
              <a:rPr lang="en-US" altLang="zh-TW" sz="2800" dirty="0" smtClean="0"/>
              <a:t> as </a:t>
            </a:r>
            <a:r>
              <a:rPr lang="en-US" altLang="zh-TW" sz="2800" dirty="0" err="1" smtClean="0"/>
              <a:t>plt</a:t>
            </a:r>
            <a:endParaRPr lang="en-US" altLang="zh-TW" sz="2800" dirty="0" smtClean="0"/>
          </a:p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numpy</a:t>
            </a:r>
            <a:r>
              <a:rPr lang="en-US" altLang="zh-TW" sz="2800" dirty="0" smtClean="0"/>
              <a:t> as np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x = </a:t>
            </a:r>
            <a:r>
              <a:rPr lang="en-US" altLang="zh-TW" sz="2800" dirty="0" err="1" smtClean="0"/>
              <a:t>np.linspace</a:t>
            </a:r>
            <a:r>
              <a:rPr lang="en-US" altLang="zh-TW" sz="2800" dirty="0" smtClean="0"/>
              <a:t>(0, 10, 1000)</a:t>
            </a:r>
          </a:p>
          <a:p>
            <a:r>
              <a:rPr lang="en-US" altLang="zh-TW" sz="2800" dirty="0" smtClean="0"/>
              <a:t>y = </a:t>
            </a:r>
            <a:r>
              <a:rPr lang="en-US" altLang="zh-TW" sz="2800" dirty="0" err="1" smtClean="0"/>
              <a:t>np.sin</a:t>
            </a:r>
            <a:r>
              <a:rPr lang="en-US" altLang="zh-TW" sz="2800" dirty="0" smtClean="0"/>
              <a:t>(x)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plt.plot</a:t>
            </a:r>
            <a:r>
              <a:rPr lang="en-US" altLang="zh-TW" sz="2800" dirty="0" smtClean="0"/>
              <a:t>(x, y, ls='-r', </a:t>
            </a:r>
            <a:r>
              <a:rPr lang="en-US" altLang="zh-TW" sz="2800" dirty="0" err="1" smtClean="0"/>
              <a:t>lw</a:t>
            </a:r>
            <a:r>
              <a:rPr lang="en-US" altLang="zh-TW" sz="2800" dirty="0" smtClean="0"/>
              <a:t>=2, label='sin(x)')</a:t>
            </a:r>
          </a:p>
          <a:p>
            <a:r>
              <a:rPr lang="en-US" altLang="zh-TW" sz="2800" dirty="0" err="1" smtClean="0"/>
              <a:t>plt.legend</a:t>
            </a:r>
            <a:r>
              <a:rPr lang="en-US" altLang="zh-TW" sz="2800" dirty="0" smtClean="0"/>
              <a:t>()</a:t>
            </a:r>
          </a:p>
          <a:p>
            <a:r>
              <a:rPr lang="en-US" altLang="zh-TW" sz="2800" dirty="0" err="1" smtClean="0"/>
              <a:t>plt.show</a:t>
            </a:r>
            <a:r>
              <a:rPr lang="en-US" altLang="zh-TW" sz="2800" dirty="0" smtClean="0"/>
              <a:t>()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477662" y="5420912"/>
            <a:ext cx="5919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plt.plot</a:t>
            </a:r>
            <a:r>
              <a:rPr lang="en-US" altLang="zh-TW" dirty="0" smtClean="0"/>
              <a:t>()</a:t>
            </a:r>
            <a:r>
              <a:rPr lang="zh-TW" altLang="en-US" dirty="0" smtClean="0"/>
              <a:t>繪圖</a:t>
            </a:r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lw</a:t>
            </a:r>
            <a:r>
              <a:rPr lang="en-US" altLang="zh-TW" dirty="0" smtClean="0"/>
              <a:t> </a:t>
            </a:r>
            <a:r>
              <a:rPr lang="en-US" altLang="zh-TW" dirty="0" smtClean="0"/>
              <a:t>=== </a:t>
            </a:r>
            <a:r>
              <a:rPr lang="en-US" altLang="zh-TW" dirty="0" smtClean="0"/>
              <a:t>line width</a:t>
            </a:r>
            <a:r>
              <a:rPr lang="zh-TW" altLang="en-US" dirty="0" smtClean="0"/>
              <a:t>，用於設置線條寬度</a:t>
            </a:r>
          </a:p>
          <a:p>
            <a:r>
              <a:rPr lang="en-US" altLang="zh-TW" dirty="0" smtClean="0"/>
              <a:t># '-r'</a:t>
            </a:r>
            <a:r>
              <a:rPr lang="zh-TW" altLang="en-US" dirty="0" smtClean="0"/>
              <a:t>是說線條使用正常的連續曲線，顏色使用紅色</a:t>
            </a:r>
          </a:p>
          <a:p>
            <a:r>
              <a:rPr lang="en-US" altLang="zh-TW" dirty="0" smtClean="0"/>
              <a:t># label</a:t>
            </a:r>
            <a:r>
              <a:rPr lang="zh-TW" altLang="en-US" dirty="0" smtClean="0"/>
              <a:t>設置線條的標籤，我們會在圖例中看到它</a:t>
            </a:r>
          </a:p>
        </p:txBody>
      </p:sp>
      <p:sp>
        <p:nvSpPr>
          <p:cNvPr id="6" name="矩形 5"/>
          <p:cNvSpPr/>
          <p:nvPr/>
        </p:nvSpPr>
        <p:spPr>
          <a:xfrm>
            <a:off x="839506" y="2782670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生成資料</a:t>
            </a:r>
          </a:p>
        </p:txBody>
      </p:sp>
    </p:spTree>
    <p:extLst>
      <p:ext uri="{BB962C8B-B14F-4D97-AF65-F5344CB8AC3E}">
        <p14:creationId xmlns:p14="http://schemas.microsoft.com/office/powerpoint/2010/main" val="201727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898" y="1413733"/>
            <a:ext cx="503074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np.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linspace</a:t>
            </a:r>
            <a:r>
              <a:rPr lang="en-US" altLang="zh-TW" dirty="0"/>
              <a:t>(0, 10, 1000)</a:t>
            </a:r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np.sin</a:t>
            </a:r>
            <a:r>
              <a:rPr lang="en-US" altLang="zh-TW" dirty="0"/>
              <a:t>(x)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</a:t>
            </a:r>
            <a:r>
              <a:rPr lang="en-US" altLang="zh-TW" dirty="0"/>
              <a:t>(x, y, </a:t>
            </a:r>
            <a:r>
              <a:rPr lang="en-US" altLang="zh-TW" dirty="0" err="1"/>
              <a:t>lw</a:t>
            </a:r>
            <a:r>
              <a:rPr lang="en-US" altLang="zh-TW" dirty="0"/>
              <a:t>=2, label='sin(x)')</a:t>
            </a:r>
          </a:p>
          <a:p>
            <a:pPr marL="0" indent="0">
              <a:buNone/>
            </a:pPr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21" y="1521296"/>
            <a:ext cx="3790950" cy="2447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0898" y="6152291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https://www.data-insights.cn/?p=48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3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845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plt.scatter</a:t>
            </a:r>
            <a:r>
              <a:rPr lang="en-US" altLang="zh-TW" dirty="0"/>
              <a:t>()</a:t>
            </a:r>
            <a:r>
              <a:rPr lang="zh-TW" altLang="en-US" dirty="0" smtClean="0"/>
              <a:t>繪圖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5944000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https://www.data-insights.cn/?p=48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891596"/>
            <a:ext cx="6793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matplotlib.pyplot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plt</a:t>
            </a:r>
            <a:endParaRPr lang="en-US" altLang="zh-TW" sz="2400" dirty="0" smtClean="0"/>
          </a:p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= </a:t>
            </a:r>
            <a:r>
              <a:rPr lang="en-US" altLang="zh-TW" sz="2400" dirty="0" err="1" smtClean="0"/>
              <a:t>np.linspace</a:t>
            </a:r>
            <a:r>
              <a:rPr lang="en-US" altLang="zh-TW" sz="2400" dirty="0" smtClean="0"/>
              <a:t>(0, 10, 100)</a:t>
            </a:r>
          </a:p>
          <a:p>
            <a:r>
              <a:rPr lang="en-US" altLang="zh-TW" sz="2400" dirty="0" smtClean="0"/>
              <a:t>y = </a:t>
            </a:r>
            <a:r>
              <a:rPr lang="en-US" altLang="zh-TW" sz="2400" dirty="0" err="1" smtClean="0"/>
              <a:t>np.random.rand</a:t>
            </a:r>
            <a:r>
              <a:rPr lang="en-US" altLang="zh-TW" sz="2400" dirty="0" smtClean="0"/>
              <a:t>(100)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plt.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n-US" altLang="zh-TW" sz="2400" dirty="0" smtClean="0"/>
              <a:t>(x, y, c='g', alpha=0.5, label='scatters')</a:t>
            </a:r>
          </a:p>
          <a:p>
            <a:r>
              <a:rPr lang="en-US" altLang="zh-TW" sz="2400" dirty="0" err="1" smtClean="0"/>
              <a:t>plt.legend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err="1" smtClean="0"/>
              <a:t>plt.show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16" y="1255512"/>
            <a:ext cx="3638550" cy="2447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41377" y="4626189"/>
            <a:ext cx="219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 ==color</a:t>
            </a:r>
            <a:r>
              <a:rPr lang="zh-TW" altLang="en-US" dirty="0" smtClean="0"/>
              <a:t>，設置顏色</a:t>
            </a:r>
          </a:p>
        </p:txBody>
      </p:sp>
      <p:sp>
        <p:nvSpPr>
          <p:cNvPr id="9" name="矩形 8"/>
          <p:cNvSpPr/>
          <p:nvPr/>
        </p:nvSpPr>
        <p:spPr>
          <a:xfrm>
            <a:off x="5541377" y="5071960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Alpha::</a:t>
            </a:r>
            <a:r>
              <a:rPr lang="zh-TW" altLang="en-US" dirty="0" smtClean="0"/>
              <a:t>控制透明度</a:t>
            </a:r>
          </a:p>
        </p:txBody>
      </p:sp>
    </p:spTree>
    <p:extLst>
      <p:ext uri="{BB962C8B-B14F-4D97-AF65-F5344CB8AC3E}">
        <p14:creationId xmlns:p14="http://schemas.microsoft.com/office/powerpoint/2010/main" val="256976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0898" y="6152291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https://www.data-insights.cn/?p=48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6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9290</TotalTime>
  <Words>1087</Words>
  <Application>Microsoft Office PowerPoint</Application>
  <PresentationFormat>如螢幕大小 (4:3)</PresentationFormat>
  <Paragraphs>243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MS PGothic</vt:lpstr>
      <vt:lpstr>新細明體</vt:lpstr>
      <vt:lpstr>標楷體</vt:lpstr>
      <vt:lpstr>Arial</vt:lpstr>
      <vt:lpstr>Calibri</vt:lpstr>
      <vt:lpstr>Calibri Light</vt:lpstr>
      <vt:lpstr>Office 佈景主題</vt:lpstr>
      <vt:lpstr>從資料科學到 機器學習與人工智慧</vt:lpstr>
      <vt:lpstr>PowerPoint 簡報</vt:lpstr>
      <vt:lpstr>Charting in Colaboratory</vt:lpstr>
      <vt:lpstr>Data Visualization 資料視覺化の各種套件</vt:lpstr>
      <vt:lpstr>PowerPoint 簡報</vt:lpstr>
      <vt:lpstr>PowerPoint 簡報</vt:lpstr>
      <vt:lpstr>PowerPoint 簡報</vt:lpstr>
      <vt:lpstr>使用plt.scatter()繪圖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Charting in Colaboratory</vt:lpstr>
      <vt:lpstr>PowerPoint 簡報</vt:lpstr>
      <vt:lpstr>PowerPoint 簡報</vt:lpstr>
      <vt:lpstr>PowerPoint 簡報</vt:lpstr>
      <vt:lpstr>PowerPoint 簡報</vt:lpstr>
      <vt:lpstr>在Google Colab學習seaborn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從資料科學到人工智慧</dc:title>
  <dc:creator>BREAKALLCTF{Letmeseesee}</dc:creator>
  <cp:lastModifiedBy>BREAKALLCTF{Letmeseesee}</cp:lastModifiedBy>
  <cp:revision>63</cp:revision>
  <dcterms:created xsi:type="dcterms:W3CDTF">2019-04-02T10:16:23Z</dcterms:created>
  <dcterms:modified xsi:type="dcterms:W3CDTF">2019-04-18T22:57:05Z</dcterms:modified>
</cp:coreProperties>
</file>