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256" r:id="rId2"/>
    <p:sldId id="274" r:id="rId3"/>
    <p:sldId id="275" r:id="rId4"/>
    <p:sldId id="346" r:id="rId5"/>
    <p:sldId id="347" r:id="rId6"/>
    <p:sldId id="327" r:id="rId7"/>
    <p:sldId id="328" r:id="rId8"/>
    <p:sldId id="329" r:id="rId9"/>
    <p:sldId id="349" r:id="rId10"/>
    <p:sldId id="350" r:id="rId11"/>
    <p:sldId id="351" r:id="rId12"/>
    <p:sldId id="348" r:id="rId13"/>
    <p:sldId id="268" r:id="rId14"/>
    <p:sldId id="257" r:id="rId15"/>
    <p:sldId id="278" r:id="rId16"/>
    <p:sldId id="279" r:id="rId17"/>
    <p:sldId id="296" r:id="rId18"/>
    <p:sldId id="280" r:id="rId19"/>
    <p:sldId id="287" r:id="rId20"/>
    <p:sldId id="281" r:id="rId21"/>
    <p:sldId id="302" r:id="rId22"/>
    <p:sldId id="310" r:id="rId23"/>
    <p:sldId id="311" r:id="rId24"/>
    <p:sldId id="282" r:id="rId25"/>
    <p:sldId id="303" r:id="rId26"/>
    <p:sldId id="283" r:id="rId27"/>
    <p:sldId id="288" r:id="rId28"/>
    <p:sldId id="304" r:id="rId29"/>
    <p:sldId id="290" r:id="rId30"/>
    <p:sldId id="289" r:id="rId31"/>
    <p:sldId id="294" r:id="rId32"/>
    <p:sldId id="291" r:id="rId33"/>
    <p:sldId id="295" r:id="rId34"/>
    <p:sldId id="293" r:id="rId35"/>
    <p:sldId id="258" r:id="rId36"/>
    <p:sldId id="267" r:id="rId37"/>
    <p:sldId id="297" r:id="rId38"/>
    <p:sldId id="298" r:id="rId39"/>
    <p:sldId id="299" r:id="rId40"/>
    <p:sldId id="284" r:id="rId41"/>
    <p:sldId id="300" r:id="rId42"/>
    <p:sldId id="301" r:id="rId43"/>
    <p:sldId id="305" r:id="rId44"/>
    <p:sldId id="307" r:id="rId45"/>
    <p:sldId id="308" r:id="rId46"/>
    <p:sldId id="309" r:id="rId47"/>
    <p:sldId id="266" r:id="rId48"/>
    <p:sldId id="312" r:id="rId49"/>
    <p:sldId id="261" r:id="rId50"/>
    <p:sldId id="335" r:id="rId51"/>
    <p:sldId id="337" r:id="rId52"/>
    <p:sldId id="313" r:id="rId53"/>
    <p:sldId id="336" r:id="rId54"/>
    <p:sldId id="314" r:id="rId55"/>
    <p:sldId id="315" r:id="rId56"/>
    <p:sldId id="259" r:id="rId57"/>
    <p:sldId id="271" r:id="rId58"/>
    <p:sldId id="324" r:id="rId59"/>
    <p:sldId id="263" r:id="rId60"/>
    <p:sldId id="270" r:id="rId61"/>
    <p:sldId id="264" r:id="rId62"/>
    <p:sldId id="334" r:id="rId63"/>
    <p:sldId id="325" r:id="rId64"/>
    <p:sldId id="326" r:id="rId65"/>
    <p:sldId id="342" r:id="rId66"/>
    <p:sldId id="338" r:id="rId67"/>
    <p:sldId id="339" r:id="rId68"/>
    <p:sldId id="340" r:id="rId69"/>
    <p:sldId id="341" r:id="rId70"/>
    <p:sldId id="344" r:id="rId71"/>
    <p:sldId id="343" r:id="rId7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06160-C5FF-4136-9D3B-BE21E3E0D871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62D35-B273-49FB-AE69-47837EEF3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57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433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角；觸角，觸鬚</a:t>
            </a:r>
            <a:r>
              <a:rPr lang="zh-TW" altLang="en-US" dirty="0"/>
              <a:t>牛角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/>
              <a:t>而謹慎的佩涅洛佩則説道：“尊敬的客人，夢幻是很難解釋清楚的，并不是所有的夢景都會變爲現實。來去無蹤的夢神一般穿行於兩座大門，一座由牛角制成，一座由象牙雕成。穿過象牙大門來到人的夢鄉的夢神，只會欺人，所現所説不會成爲現實。而通過牛角大門進入的夢神，卻給任何一個凡人帶真實可信的訊息。但是，我的夢境不是後一位夢神提供的，雖然那里情節讓我心情舒暢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7F86A-5A07-4713-A20D-78823EE9F2D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50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6858-0519-43FF-A51A-CA8A7637A237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ED96-CBB4-47D5-85E3-AFCB52BB9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09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6858-0519-43FF-A51A-CA8A7637A237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ED96-CBB4-47D5-85E3-AFCB52BB9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7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6858-0519-43FF-A51A-CA8A7637A237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ED96-CBB4-47D5-85E3-AFCB52BB9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87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6858-0519-43FF-A51A-CA8A7637A237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ED96-CBB4-47D5-85E3-AFCB52BB9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73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6858-0519-43FF-A51A-CA8A7637A237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ED96-CBB4-47D5-85E3-AFCB52BB9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20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6858-0519-43FF-A51A-CA8A7637A237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ED96-CBB4-47D5-85E3-AFCB52BB9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6858-0519-43FF-A51A-CA8A7637A237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ED96-CBB4-47D5-85E3-AFCB52BB9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35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6858-0519-43FF-A51A-CA8A7637A237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ED96-CBB4-47D5-85E3-AFCB52BB9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13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6858-0519-43FF-A51A-CA8A7637A237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ED96-CBB4-47D5-85E3-AFCB52BB9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29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6858-0519-43FF-A51A-CA8A7637A237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ED96-CBB4-47D5-85E3-AFCB52BB9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61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6858-0519-43FF-A51A-CA8A7637A237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ED96-CBB4-47D5-85E3-AFCB52BB9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8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26858-0519-43FF-A51A-CA8A7637A237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5ED96-CBB4-47D5-85E3-AFCB52BB9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97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yDearGreatTeacher/AI4high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keras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7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3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yDearGreatTeacher/Keras/tree/master/BOOKS/%E9%AD%8Fdeeplearning/chapter13" TargetMode="Externa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yDearGreatTeacher/AI4high" TargetMode="Externa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yDearGreatTeacher/AI4high" TargetMode="Externa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Keras_2_ML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133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5986334" cy="854074"/>
          </a:xfrm>
        </p:spPr>
        <p:txBody>
          <a:bodyPr/>
          <a:lstStyle/>
          <a:p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en-US" altLang="zh-TW" dirty="0" smtClean="0"/>
              <a:t>models[</a:t>
            </a:r>
            <a:r>
              <a:rPr lang="zh-TW" altLang="en-US" dirty="0" smtClean="0"/>
              <a:t>開發模式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628649" y="1314879"/>
          <a:ext cx="756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9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Keras</a:t>
                      </a:r>
                      <a:r>
                        <a:rPr lang="en-US" altLang="zh-TW" dirty="0" smtClean="0"/>
                        <a:t> models[</a:t>
                      </a:r>
                      <a:r>
                        <a:rPr lang="zh-TW" altLang="en-US" dirty="0" smtClean="0"/>
                        <a:t>開發模式</a:t>
                      </a:r>
                      <a:r>
                        <a:rPr lang="en-US" altLang="zh-TW" dirty="0" smtClean="0"/>
                        <a:t>]:</a:t>
                      </a:r>
                      <a:r>
                        <a:rPr lang="zh-TW" altLang="en-US" dirty="0" smtClean="0"/>
                        <a:t>兩種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Sequential model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the Model class used with the functional API.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28650" y="2857156"/>
            <a:ext cx="5498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共同的方法與屬性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TW" dirty="0"/>
              <a:t>methods and attributes in common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67546" y="3291703"/>
          <a:ext cx="764780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1618"/>
                <a:gridCol w="1946185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…………..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model.summary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…………..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model.to_json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…………..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model.save_weights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filepath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model.load_weights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filepath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by_name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=False)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841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5088409" cy="672842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Keras</a:t>
            </a:r>
            <a:r>
              <a:rPr lang="en-US" altLang="zh-TW" dirty="0"/>
              <a:t> Sequential model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937739"/>
            <a:ext cx="4599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The Sequential model is a linear stack of layers.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39793" y="1543214"/>
            <a:ext cx="57788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from </a:t>
            </a:r>
            <a:r>
              <a:rPr lang="en-US" altLang="zh-TW" sz="2400" dirty="0" err="1" smtClean="0"/>
              <a:t>keras.</a:t>
            </a:r>
            <a:r>
              <a:rPr lang="en-US" altLang="zh-TW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r>
              <a:rPr lang="en-US" altLang="zh-TW" sz="2400" dirty="0" smtClean="0"/>
              <a:t> import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Sequential</a:t>
            </a:r>
          </a:p>
          <a:p>
            <a:r>
              <a:rPr lang="en-US" altLang="zh-TW" sz="2400" dirty="0" smtClean="0"/>
              <a:t>from </a:t>
            </a:r>
            <a:r>
              <a:rPr lang="en-US" altLang="zh-TW" sz="2400" dirty="0" err="1" smtClean="0"/>
              <a:t>keras.</a:t>
            </a:r>
            <a:r>
              <a:rPr lang="en-US" altLang="zh-TW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layers</a:t>
            </a:r>
            <a:r>
              <a:rPr lang="en-US" altLang="zh-TW" sz="2400" dirty="0" smtClean="0"/>
              <a:t> import </a:t>
            </a:r>
            <a:r>
              <a:rPr lang="en-US" altLang="zh-TW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  <a:r>
              <a:rPr lang="en-US" altLang="zh-TW" sz="2400" dirty="0" smtClean="0"/>
              <a:t>, </a:t>
            </a:r>
            <a:r>
              <a:rPr lang="en-US" altLang="zh-TW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Activation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model =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Sequential</a:t>
            </a:r>
            <a:r>
              <a:rPr lang="en-US" altLang="zh-TW" sz="2400" dirty="0" smtClean="0"/>
              <a:t>([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  <a:r>
              <a:rPr lang="en-US" altLang="zh-TW" sz="2400" dirty="0" smtClean="0"/>
              <a:t>(32, </a:t>
            </a:r>
            <a:r>
              <a:rPr lang="en-US" altLang="zh-TW" sz="2400" dirty="0" err="1" smtClean="0"/>
              <a:t>input_shape</a:t>
            </a:r>
            <a:r>
              <a:rPr lang="en-US" altLang="zh-TW" sz="2400" dirty="0" smtClean="0"/>
              <a:t>=(784,)),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Activation</a:t>
            </a:r>
            <a:r>
              <a:rPr lang="en-US" altLang="zh-TW" sz="2400" dirty="0" smtClean="0"/>
              <a:t>('</a:t>
            </a:r>
            <a:r>
              <a:rPr lang="en-US" altLang="zh-TW" sz="2400" dirty="0" err="1" smtClean="0"/>
              <a:t>relu</a:t>
            </a:r>
            <a:r>
              <a:rPr lang="en-US" altLang="zh-TW" sz="2400" dirty="0" smtClean="0"/>
              <a:t>'),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  <a:r>
              <a:rPr lang="en-US" altLang="zh-TW" sz="2400" dirty="0" smtClean="0"/>
              <a:t>(10),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Activation</a:t>
            </a:r>
            <a:r>
              <a:rPr lang="en-US" altLang="zh-TW" sz="2400" dirty="0" smtClean="0"/>
              <a:t>('</a:t>
            </a:r>
            <a:r>
              <a:rPr lang="en-US" altLang="zh-TW" sz="2400" dirty="0" err="1" smtClean="0"/>
              <a:t>softmax</a:t>
            </a:r>
            <a:r>
              <a:rPr lang="en-US" altLang="zh-TW" sz="2400" dirty="0" smtClean="0"/>
              <a:t>'),</a:t>
            </a:r>
          </a:p>
          <a:p>
            <a:r>
              <a:rPr lang="en-US" altLang="zh-TW" sz="2400" dirty="0" smtClean="0"/>
              <a:t>])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145059" y="546477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model =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Sequential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model.</a:t>
            </a:r>
            <a:r>
              <a:rPr lang="en-US" altLang="zh-TW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  <a:r>
              <a:rPr lang="en-US" altLang="zh-TW" dirty="0" smtClean="0"/>
              <a:t>(32, </a:t>
            </a:r>
            <a:r>
              <a:rPr lang="en-US" altLang="zh-TW" dirty="0" err="1" smtClean="0"/>
              <a:t>input_dim</a:t>
            </a:r>
            <a:r>
              <a:rPr lang="en-US" altLang="zh-TW" dirty="0" smtClean="0"/>
              <a:t>=784))</a:t>
            </a:r>
          </a:p>
          <a:p>
            <a:r>
              <a:rPr lang="en-US" altLang="zh-TW" dirty="0" err="1" smtClean="0"/>
              <a:t>model.</a:t>
            </a:r>
            <a:r>
              <a:rPr lang="en-US" altLang="zh-TW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Activation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relu</a:t>
            </a:r>
            <a:r>
              <a:rPr lang="en-US" altLang="zh-TW" dirty="0" smtClean="0"/>
              <a:t>'))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9211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zh-TW" altLang="en-US" dirty="0"/>
              <a:t>心得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638" y="1360552"/>
            <a:ext cx="9389275" cy="5281467"/>
          </a:xfrm>
        </p:spPr>
      </p:pic>
      <p:sp>
        <p:nvSpPr>
          <p:cNvPr id="3" name="文字方塊 2"/>
          <p:cNvSpPr txBox="1"/>
          <p:nvPr/>
        </p:nvSpPr>
        <p:spPr>
          <a:xfrm>
            <a:off x="5831741" y="180460"/>
            <a:ext cx="312057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感謝 沈昇勳 同學提供圖檔</a:t>
            </a:r>
          </a:p>
        </p:txBody>
      </p:sp>
    </p:spTree>
    <p:extLst>
      <p:ext uri="{BB962C8B-B14F-4D97-AF65-F5344CB8AC3E}">
        <p14:creationId xmlns:p14="http://schemas.microsoft.com/office/powerpoint/2010/main" val="124878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46010" y="2939535"/>
            <a:ext cx="12273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XOR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412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1504" y="3038388"/>
            <a:ext cx="66849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AI4high/</a:t>
            </a:r>
            <a:r>
              <a:rPr lang="en-US" altLang="zh-TW" sz="4000" dirty="0" err="1" smtClean="0"/>
              <a:t>Keras</a:t>
            </a:r>
            <a:r>
              <a:rPr lang="en-US" altLang="zh-TW" sz="4000" dirty="0" smtClean="0"/>
              <a:t>_</a:t>
            </a:r>
            <a:r>
              <a:rPr lang="zh-TW" altLang="en-US" sz="4000" dirty="0" smtClean="0"/>
              <a:t>第一堂課</a:t>
            </a:r>
            <a:r>
              <a:rPr lang="en-US" altLang="zh-TW" sz="4000" dirty="0" smtClean="0"/>
              <a:t>.</a:t>
            </a:r>
            <a:r>
              <a:rPr lang="en-US" altLang="zh-TW" sz="4000" dirty="0" err="1" smtClean="0"/>
              <a:t>ipynb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37848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7307" y="1541671"/>
            <a:ext cx="78836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from </a:t>
            </a:r>
            <a:r>
              <a:rPr lang="en-US" altLang="zh-TW" sz="2400" dirty="0" err="1"/>
              <a:t>keras.models</a:t>
            </a:r>
            <a:r>
              <a:rPr lang="en-US" altLang="zh-TW" sz="2400" dirty="0"/>
              <a:t> import Sequential</a:t>
            </a:r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keras.layers.core</a:t>
            </a:r>
            <a:r>
              <a:rPr lang="en-US" altLang="zh-TW" sz="2400" dirty="0"/>
              <a:t> import Dense, Dropout, Activation</a:t>
            </a:r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keras.optimizers</a:t>
            </a:r>
            <a:r>
              <a:rPr lang="en-US" altLang="zh-TW" sz="2400" dirty="0"/>
              <a:t> import SGD</a:t>
            </a:r>
          </a:p>
          <a:p>
            <a:r>
              <a:rPr lang="en-US" altLang="zh-TW" sz="2400" dirty="0"/>
              <a:t>import </a:t>
            </a:r>
            <a:r>
              <a:rPr lang="en-US" altLang="zh-TW" sz="2400" dirty="0" err="1"/>
              <a:t>numpy</a:t>
            </a:r>
            <a:r>
              <a:rPr lang="en-US" altLang="zh-TW" sz="2400" dirty="0"/>
              <a:t> as np </a:t>
            </a:r>
          </a:p>
          <a:p>
            <a:endParaRPr lang="en-US" altLang="zh-TW" sz="2400" dirty="0"/>
          </a:p>
          <a:p>
            <a:r>
              <a:rPr lang="en-US" altLang="zh-TW" sz="2400" dirty="0"/>
              <a:t>X = </a:t>
            </a:r>
            <a:r>
              <a:rPr lang="en-US" altLang="zh-TW" sz="2400" dirty="0" err="1"/>
              <a:t>np.array</a:t>
            </a:r>
            <a:r>
              <a:rPr lang="en-US" altLang="zh-TW" sz="2400" dirty="0"/>
              <a:t>([[0,0],[0,1],[1,0],[1,1]])</a:t>
            </a:r>
          </a:p>
          <a:p>
            <a:r>
              <a:rPr lang="en-US" altLang="zh-TW" sz="2400" dirty="0"/>
              <a:t>y = </a:t>
            </a:r>
            <a:r>
              <a:rPr lang="en-US" altLang="zh-TW" sz="2400" dirty="0" err="1"/>
              <a:t>np.array</a:t>
            </a:r>
            <a:r>
              <a:rPr lang="en-US" altLang="zh-TW" sz="2400" dirty="0"/>
              <a:t>([[0],[1],[1],[0]])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6497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8432" y="591377"/>
            <a:ext cx="72534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model = Sequential()</a:t>
            </a:r>
          </a:p>
          <a:p>
            <a:r>
              <a:rPr lang="en-US" altLang="zh-TW" sz="3600" dirty="0" err="1"/>
              <a:t>model</a:t>
            </a:r>
            <a:r>
              <a:rPr lang="en-US" altLang="zh-TW" sz="36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.add</a:t>
            </a:r>
            <a:r>
              <a:rPr lang="en-US" altLang="zh-TW" sz="3600" dirty="0"/>
              <a:t>(Dense(</a:t>
            </a:r>
            <a:r>
              <a:rPr lang="en-US" altLang="zh-TW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altLang="zh-TW" sz="3600" dirty="0"/>
              <a:t>, </a:t>
            </a:r>
            <a:r>
              <a:rPr lang="en-US" altLang="zh-TW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input_dim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=2</a:t>
            </a:r>
            <a:r>
              <a:rPr lang="en-US" altLang="zh-TW" sz="3600" dirty="0"/>
              <a:t>))</a:t>
            </a:r>
          </a:p>
          <a:p>
            <a:r>
              <a:rPr lang="en-US" altLang="zh-TW" sz="3600" dirty="0" err="1"/>
              <a:t>model</a:t>
            </a:r>
            <a:r>
              <a:rPr lang="en-US" altLang="zh-TW" sz="36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.add</a:t>
            </a:r>
            <a:r>
              <a:rPr lang="en-US" altLang="zh-TW" sz="3600" dirty="0"/>
              <a:t>(Activation('</a:t>
            </a:r>
            <a:r>
              <a:rPr lang="en-US" altLang="zh-TW" sz="3600" dirty="0" err="1"/>
              <a:t>tanh</a:t>
            </a:r>
            <a:r>
              <a:rPr lang="en-US" altLang="zh-TW" sz="3600" dirty="0"/>
              <a:t>'))</a:t>
            </a:r>
          </a:p>
          <a:p>
            <a:r>
              <a:rPr lang="en-US" altLang="zh-TW" sz="3600" dirty="0" err="1"/>
              <a:t>model</a:t>
            </a:r>
            <a:r>
              <a:rPr lang="en-US" altLang="zh-TW" sz="36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.add</a:t>
            </a:r>
            <a:r>
              <a:rPr lang="en-US" altLang="zh-TW" sz="3600" dirty="0"/>
              <a:t>(Dense(</a:t>
            </a:r>
            <a:r>
              <a:rPr lang="en-US" altLang="zh-TW" sz="36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TW" sz="3600" dirty="0"/>
              <a:t>))</a:t>
            </a:r>
          </a:p>
          <a:p>
            <a:r>
              <a:rPr lang="en-US" altLang="zh-TW" sz="3600" dirty="0" err="1"/>
              <a:t>model</a:t>
            </a:r>
            <a:r>
              <a:rPr lang="en-US" altLang="zh-TW" sz="36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.add</a:t>
            </a:r>
            <a:r>
              <a:rPr lang="en-US" altLang="zh-TW" sz="3600" dirty="0"/>
              <a:t>(Activation('sigmoid'))</a:t>
            </a:r>
          </a:p>
        </p:txBody>
      </p:sp>
      <p:sp>
        <p:nvSpPr>
          <p:cNvPr id="3" name="矩形 2"/>
          <p:cNvSpPr/>
          <p:nvPr/>
        </p:nvSpPr>
        <p:spPr>
          <a:xfrm>
            <a:off x="288203" y="10965"/>
            <a:ext cx="35589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/>
              <a:t>定義你的</a:t>
            </a:r>
            <a:r>
              <a:rPr lang="en-US" altLang="zh-TW" sz="4000" dirty="0" smtClean="0"/>
              <a:t>model</a:t>
            </a:r>
            <a:endParaRPr lang="zh-TW" altLang="en-US" sz="4000" dirty="0"/>
          </a:p>
        </p:txBody>
      </p:sp>
      <p:sp>
        <p:nvSpPr>
          <p:cNvPr id="4" name="橢圓 3"/>
          <p:cNvSpPr/>
          <p:nvPr/>
        </p:nvSpPr>
        <p:spPr>
          <a:xfrm>
            <a:off x="1639330" y="4604951"/>
            <a:ext cx="428367" cy="436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639330" y="5140055"/>
            <a:ext cx="428367" cy="436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208639" y="4069847"/>
            <a:ext cx="428367" cy="436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208639" y="4638258"/>
            <a:ext cx="428367" cy="436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255741" y="4921752"/>
            <a:ext cx="428367" cy="436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208639" y="5585255"/>
            <a:ext cx="428367" cy="436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208639" y="6153666"/>
            <a:ext cx="428367" cy="436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55656" y="4604951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０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55656" y="5215923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０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76716" y="4604951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０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49162" y="5215923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5389" y="4604951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5754" y="5207329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51625" y="4604951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51990" y="5207329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005800" y="4463452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072711" y="5333644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292" y="3549270"/>
            <a:ext cx="940143" cy="60848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326480" y="3392441"/>
            <a:ext cx="613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tanh</a:t>
            </a:r>
            <a:endParaRPr lang="zh-TW" altLang="en-US" dirty="0"/>
          </a:p>
        </p:txBody>
      </p:sp>
      <p:pic>
        <p:nvPicPr>
          <p:cNvPr id="1028" name="Picture 4" descr="ç¸éåç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269" y="3783003"/>
            <a:ext cx="310078" cy="31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987356" y="3973453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input_dim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=2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4" idx="6"/>
            <a:endCxn id="6" idx="2"/>
          </p:cNvCxnSpPr>
          <p:nvPr/>
        </p:nvCxnSpPr>
        <p:spPr>
          <a:xfrm flipV="1">
            <a:off x="2067697" y="4288150"/>
            <a:ext cx="1140942" cy="5351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endCxn id="7" idx="2"/>
          </p:cNvCxnSpPr>
          <p:nvPr/>
        </p:nvCxnSpPr>
        <p:spPr>
          <a:xfrm>
            <a:off x="2078663" y="4832784"/>
            <a:ext cx="1129976" cy="237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2078663" y="4832784"/>
            <a:ext cx="1129976" cy="5255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4" idx="6"/>
          </p:cNvCxnSpPr>
          <p:nvPr/>
        </p:nvCxnSpPr>
        <p:spPr>
          <a:xfrm>
            <a:off x="2067697" y="4823254"/>
            <a:ext cx="1093700" cy="15607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4" idx="6"/>
            <a:endCxn id="9" idx="2"/>
          </p:cNvCxnSpPr>
          <p:nvPr/>
        </p:nvCxnSpPr>
        <p:spPr>
          <a:xfrm>
            <a:off x="2067697" y="4823254"/>
            <a:ext cx="1140942" cy="9803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endCxn id="8" idx="2"/>
          </p:cNvCxnSpPr>
          <p:nvPr/>
        </p:nvCxnSpPr>
        <p:spPr>
          <a:xfrm>
            <a:off x="3633801" y="4292915"/>
            <a:ext cx="1621940" cy="8471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10" idx="6"/>
            <a:endCxn id="8" idx="2"/>
          </p:cNvCxnSpPr>
          <p:nvPr/>
        </p:nvCxnSpPr>
        <p:spPr>
          <a:xfrm flipV="1">
            <a:off x="3637006" y="5140055"/>
            <a:ext cx="1618735" cy="12319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9" idx="6"/>
          </p:cNvCxnSpPr>
          <p:nvPr/>
        </p:nvCxnSpPr>
        <p:spPr>
          <a:xfrm flipV="1">
            <a:off x="3637006" y="5133415"/>
            <a:ext cx="1614735" cy="670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7" idx="6"/>
            <a:endCxn id="8" idx="2"/>
          </p:cNvCxnSpPr>
          <p:nvPr/>
        </p:nvCxnSpPr>
        <p:spPr>
          <a:xfrm>
            <a:off x="3637006" y="4856561"/>
            <a:ext cx="1618735" cy="2834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125960" y="4825813"/>
            <a:ext cx="5741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TW" altLang="en-US" sz="6000" dirty="0"/>
          </a:p>
        </p:txBody>
      </p:sp>
      <p:sp>
        <p:nvSpPr>
          <p:cNvPr id="52" name="矩形 51"/>
          <p:cNvSpPr/>
          <p:nvPr/>
        </p:nvSpPr>
        <p:spPr>
          <a:xfrm>
            <a:off x="5182856" y="5256055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4800" dirty="0"/>
          </a:p>
        </p:txBody>
      </p:sp>
      <p:pic>
        <p:nvPicPr>
          <p:cNvPr id="54" name="Picture 4" descr="ç¸éåç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702" y="4561446"/>
            <a:ext cx="310078" cy="31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sigmoid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780" y="4506453"/>
            <a:ext cx="669116" cy="40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864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3638" y="1441024"/>
            <a:ext cx="62389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/>
              <a:t>keras.layers.Dense</a:t>
            </a:r>
            <a:r>
              <a:rPr lang="en-US" altLang="zh-TW" sz="3200" dirty="0" smtClean="0"/>
              <a:t>(units</a:t>
            </a:r>
            <a:r>
              <a:rPr lang="en-US" altLang="zh-TW" sz="3200" dirty="0"/>
              <a:t>, </a:t>
            </a:r>
            <a:endParaRPr lang="en-US" altLang="zh-TW" sz="3200" dirty="0" smtClean="0"/>
          </a:p>
          <a:p>
            <a:r>
              <a:rPr lang="en-US" altLang="zh-TW" sz="3200" dirty="0" smtClean="0"/>
              <a:t>activation=None</a:t>
            </a:r>
            <a:r>
              <a:rPr lang="en-US" altLang="zh-TW" sz="3200" dirty="0"/>
              <a:t>, </a:t>
            </a:r>
            <a:endParaRPr lang="en-US" altLang="zh-TW" sz="3200" dirty="0" smtClean="0"/>
          </a:p>
          <a:p>
            <a:r>
              <a:rPr lang="en-US" altLang="zh-TW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use_bias</a:t>
            </a:r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=True</a:t>
            </a: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kernel_initializer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</a:t>
            </a:r>
            <a:r>
              <a:rPr lang="en-US" altLang="zh-TW" sz="32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glorot_uniform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 </a:t>
            </a:r>
            <a:r>
              <a:rPr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bias_initializer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='zeros', </a:t>
            </a:r>
            <a:r>
              <a:rPr lang="en-US" altLang="zh-TW" sz="32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kernel_regularizer</a:t>
            </a:r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=None, </a:t>
            </a:r>
            <a:r>
              <a:rPr lang="en-US" altLang="zh-TW" sz="32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bias_regularizer</a:t>
            </a:r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=None, </a:t>
            </a:r>
            <a:r>
              <a:rPr lang="en-US" altLang="zh-TW" sz="32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activity_regularizer</a:t>
            </a:r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=None, </a:t>
            </a:r>
            <a:r>
              <a:rPr lang="en-US" altLang="zh-TW" sz="3200" dirty="0" err="1"/>
              <a:t>kernel_constraint</a:t>
            </a:r>
            <a:r>
              <a:rPr lang="en-US" altLang="zh-TW" sz="3200" dirty="0"/>
              <a:t>=None, </a:t>
            </a:r>
            <a:r>
              <a:rPr lang="en-US" altLang="zh-TW" sz="3200" dirty="0" err="1"/>
              <a:t>bias_constraint</a:t>
            </a:r>
            <a:r>
              <a:rPr lang="en-US" altLang="zh-TW" sz="3200" dirty="0"/>
              <a:t>=None)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20643" y="78001"/>
            <a:ext cx="43485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 Layer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全連結層</a:t>
            </a:r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87940" y="2584193"/>
            <a:ext cx="3051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https://keras.io/zh/initializers/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53037" y="1075631"/>
            <a:ext cx="4290963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Glorot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正態分佈初始化器，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也稱為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Xavier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正態分佈初始化器。</a:t>
            </a:r>
          </a:p>
          <a:p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它從以 </a:t>
            </a:r>
            <a:r>
              <a:rPr lang="en-US" altLang="zh-TW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為中心，標準差為 </a:t>
            </a:r>
            <a:r>
              <a:rPr lang="en-US" altLang="zh-TW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stddev</a:t>
            </a:r>
            <a:r>
              <a:rPr lang="en-US" altLang="zh-TW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zh-TW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sqrt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 / (</a:t>
            </a:r>
            <a:r>
              <a:rPr lang="en-US" altLang="zh-TW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fan_in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en-US" altLang="zh-TW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fan_out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 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的截斷正態分佈中抽取樣本， 其中 </a:t>
            </a:r>
            <a:r>
              <a:rPr lang="en-US" altLang="zh-TW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fan_in</a:t>
            </a:r>
            <a:r>
              <a:rPr lang="en-US" altLang="zh-TW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是權值張量中的輸入單位的數量， </a:t>
            </a:r>
            <a:r>
              <a:rPr lang="en-US" altLang="zh-TW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fan_out</a:t>
            </a:r>
            <a:r>
              <a:rPr lang="en-US" altLang="zh-TW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是權值張量中的輸出單位的數量。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0643" y="622044"/>
            <a:ext cx="2845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https://keras.io/layers/core/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4273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3017" y="945978"/>
            <a:ext cx="60085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 err="1" smtClean="0"/>
              <a:t>model.</a:t>
            </a:r>
            <a:r>
              <a:rPr lang="en-US" altLang="zh-TW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r>
              <a:rPr lang="en-US" altLang="zh-TW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zh-TW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1082" y="299647"/>
            <a:ext cx="8274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/>
              <a:t>查看你定義的</a:t>
            </a:r>
            <a:r>
              <a:rPr lang="en-US" altLang="zh-TW" sz="3600" dirty="0" smtClean="0"/>
              <a:t>neural Network::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summary()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函數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7657" t="30437" r="40812" b="34740"/>
          <a:stretch/>
        </p:blipFill>
        <p:spPr>
          <a:xfrm>
            <a:off x="222420" y="2262315"/>
            <a:ext cx="8386554" cy="380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99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7657" t="30437" r="40812" b="34740"/>
          <a:stretch/>
        </p:blipFill>
        <p:spPr>
          <a:xfrm>
            <a:off x="1002863" y="3707838"/>
            <a:ext cx="6713839" cy="3049264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2232455" y="1055681"/>
            <a:ext cx="428367" cy="436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2232455" y="1590785"/>
            <a:ext cx="428367" cy="436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801764" y="520577"/>
            <a:ext cx="428367" cy="436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801764" y="1088988"/>
            <a:ext cx="428367" cy="436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848866" y="1372482"/>
            <a:ext cx="428367" cy="436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801764" y="2035985"/>
            <a:ext cx="428367" cy="436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801764" y="2604396"/>
            <a:ext cx="428367" cy="436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648781" y="1055681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０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648781" y="1666653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０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69841" y="1055681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０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342287" y="1666653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08514" y="1055681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08879" y="1658059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44750" y="1055681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45115" y="1658059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746329" y="1012176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813240" y="1882368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033" y="219398"/>
            <a:ext cx="940143" cy="608481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4105506" y="82567"/>
            <a:ext cx="613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tanh</a:t>
            </a:r>
            <a:endParaRPr lang="zh-TW" altLang="en-US" dirty="0"/>
          </a:p>
        </p:txBody>
      </p:sp>
      <p:pic>
        <p:nvPicPr>
          <p:cNvPr id="22" name="Picture 4" descr="ç¸éåç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94" y="233733"/>
            <a:ext cx="310078" cy="31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>
          <a:xfrm>
            <a:off x="1580481" y="424183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input_dim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=2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直線接點 23"/>
          <p:cNvCxnSpPr>
            <a:stCxn id="3" idx="6"/>
            <a:endCxn id="5" idx="2"/>
          </p:cNvCxnSpPr>
          <p:nvPr/>
        </p:nvCxnSpPr>
        <p:spPr>
          <a:xfrm flipV="1">
            <a:off x="2660822" y="738880"/>
            <a:ext cx="1140942" cy="5351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endCxn id="6" idx="2"/>
          </p:cNvCxnSpPr>
          <p:nvPr/>
        </p:nvCxnSpPr>
        <p:spPr>
          <a:xfrm>
            <a:off x="2671788" y="1283514"/>
            <a:ext cx="1129976" cy="237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2671788" y="1283514"/>
            <a:ext cx="1129976" cy="5255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3" idx="6"/>
            <a:endCxn id="9" idx="2"/>
          </p:cNvCxnSpPr>
          <p:nvPr/>
        </p:nvCxnSpPr>
        <p:spPr>
          <a:xfrm>
            <a:off x="2660822" y="1273984"/>
            <a:ext cx="1140942" cy="15487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3" idx="6"/>
            <a:endCxn id="8" idx="2"/>
          </p:cNvCxnSpPr>
          <p:nvPr/>
        </p:nvCxnSpPr>
        <p:spPr>
          <a:xfrm>
            <a:off x="2660822" y="1273984"/>
            <a:ext cx="1140942" cy="9803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endCxn id="7" idx="2"/>
          </p:cNvCxnSpPr>
          <p:nvPr/>
        </p:nvCxnSpPr>
        <p:spPr>
          <a:xfrm>
            <a:off x="4226926" y="743645"/>
            <a:ext cx="1621940" cy="8471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9" idx="6"/>
            <a:endCxn id="7" idx="2"/>
          </p:cNvCxnSpPr>
          <p:nvPr/>
        </p:nvCxnSpPr>
        <p:spPr>
          <a:xfrm flipV="1">
            <a:off x="4230131" y="1590785"/>
            <a:ext cx="1618735" cy="12319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8" idx="6"/>
          </p:cNvCxnSpPr>
          <p:nvPr/>
        </p:nvCxnSpPr>
        <p:spPr>
          <a:xfrm flipV="1">
            <a:off x="4230131" y="1584145"/>
            <a:ext cx="1614735" cy="670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6" idx="6"/>
            <a:endCxn id="7" idx="2"/>
          </p:cNvCxnSpPr>
          <p:nvPr/>
        </p:nvCxnSpPr>
        <p:spPr>
          <a:xfrm>
            <a:off x="4230131" y="1307291"/>
            <a:ext cx="1618735" cy="2834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719085" y="1276543"/>
            <a:ext cx="5741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TW" altLang="en-US" sz="6000" dirty="0"/>
          </a:p>
        </p:txBody>
      </p:sp>
      <p:sp>
        <p:nvSpPr>
          <p:cNvPr id="34" name="矩形 33"/>
          <p:cNvSpPr/>
          <p:nvPr/>
        </p:nvSpPr>
        <p:spPr>
          <a:xfrm>
            <a:off x="5775981" y="1706785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4800" dirty="0"/>
          </a:p>
        </p:txBody>
      </p:sp>
      <p:pic>
        <p:nvPicPr>
          <p:cNvPr id="35" name="Picture 4" descr="ç¸éåç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827" y="1012176"/>
            <a:ext cx="310078" cy="31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ãsigmoid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227" y="738880"/>
            <a:ext cx="1027008" cy="62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橢圓 36"/>
          <p:cNvSpPr/>
          <p:nvPr/>
        </p:nvSpPr>
        <p:spPr>
          <a:xfrm>
            <a:off x="2245726" y="2365425"/>
            <a:ext cx="428367" cy="4366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/>
          <p:cNvCxnSpPr>
            <a:stCxn id="37" idx="6"/>
            <a:endCxn id="5" idx="2"/>
          </p:cNvCxnSpPr>
          <p:nvPr/>
        </p:nvCxnSpPr>
        <p:spPr>
          <a:xfrm flipV="1">
            <a:off x="2674093" y="738880"/>
            <a:ext cx="1127671" cy="1844848"/>
          </a:xfrm>
          <a:prstGeom prst="line">
            <a:avLst/>
          </a:prstGeom>
          <a:ln w="2857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37" idx="6"/>
          </p:cNvCxnSpPr>
          <p:nvPr/>
        </p:nvCxnSpPr>
        <p:spPr>
          <a:xfrm>
            <a:off x="2674093" y="2583728"/>
            <a:ext cx="1064521" cy="218303"/>
          </a:xfrm>
          <a:prstGeom prst="line">
            <a:avLst/>
          </a:prstGeom>
          <a:ln w="2857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871803" y="4174921"/>
            <a:ext cx="1454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3</a:t>
            </a:r>
            <a:r>
              <a:rPr lang="zh-TW" altLang="en-US" sz="2800" dirty="0" smtClean="0">
                <a:solidFill>
                  <a:srgbClr val="FF0000"/>
                </a:solidFill>
              </a:rPr>
              <a:t>＊</a:t>
            </a:r>
            <a:r>
              <a:rPr lang="en-US" altLang="zh-TW" sz="2800" dirty="0" smtClean="0">
                <a:solidFill>
                  <a:srgbClr val="FF0000"/>
                </a:solidFill>
              </a:rPr>
              <a:t>8=24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871803" y="5060060"/>
            <a:ext cx="1271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9</a:t>
            </a:r>
            <a:r>
              <a:rPr lang="zh-TW" altLang="en-US" sz="2800" dirty="0" smtClean="0">
                <a:solidFill>
                  <a:srgbClr val="FF0000"/>
                </a:solidFill>
              </a:rPr>
              <a:t>＊</a:t>
            </a:r>
            <a:r>
              <a:rPr lang="en-US" altLang="zh-TW" sz="2800" dirty="0" smtClean="0">
                <a:solidFill>
                  <a:srgbClr val="FF0000"/>
                </a:solidFill>
              </a:rPr>
              <a:t>1=9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709371" y="2768724"/>
            <a:ext cx="786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,b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451777" y="4998505"/>
            <a:ext cx="9912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altLang="zh-TW" sz="3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’,b</a:t>
            </a:r>
            <a:r>
              <a:rPr lang="en-US" altLang="zh-TW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endParaRPr lang="en-US" altLang="zh-TW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82892" y="4122992"/>
            <a:ext cx="786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,b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3836848" y="3206041"/>
            <a:ext cx="428367" cy="4366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51"/>
          <p:cNvCxnSpPr>
            <a:stCxn id="51" idx="6"/>
            <a:endCxn id="7" idx="2"/>
          </p:cNvCxnSpPr>
          <p:nvPr/>
        </p:nvCxnSpPr>
        <p:spPr>
          <a:xfrm flipV="1">
            <a:off x="4265215" y="1590785"/>
            <a:ext cx="1583651" cy="1833559"/>
          </a:xfrm>
          <a:prstGeom prst="line">
            <a:avLst/>
          </a:prstGeom>
          <a:ln w="2857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784313" y="2746195"/>
            <a:ext cx="9912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altLang="zh-TW" sz="3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’,b</a:t>
            </a:r>
            <a:r>
              <a:rPr lang="en-US" altLang="zh-TW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endParaRPr lang="en-US" altLang="zh-TW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892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46010" y="2939535"/>
            <a:ext cx="36647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Ｍ</a:t>
            </a:r>
            <a:r>
              <a:rPr lang="en-US" altLang="zh-TW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achine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Learning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9174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0907" y="369328"/>
            <a:ext cx="57842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設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你的訓練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參數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compile()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函數</a:t>
            </a:r>
          </a:p>
        </p:txBody>
      </p:sp>
      <p:sp>
        <p:nvSpPr>
          <p:cNvPr id="5" name="矩形 4"/>
          <p:cNvSpPr/>
          <p:nvPr/>
        </p:nvSpPr>
        <p:spPr>
          <a:xfrm>
            <a:off x="1325388" y="1535495"/>
            <a:ext cx="50497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dirty="0" err="1"/>
              <a:t>sgd</a:t>
            </a:r>
            <a:r>
              <a:rPr lang="en-US" altLang="zh-TW" sz="5400" dirty="0"/>
              <a:t> = </a:t>
            </a:r>
            <a:r>
              <a:rPr lang="en-US" altLang="zh-TW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SGD</a:t>
            </a:r>
            <a:r>
              <a:rPr lang="en-US" altLang="zh-TW" sz="5400" dirty="0"/>
              <a:t>(</a:t>
            </a:r>
            <a:r>
              <a:rPr lang="en-US" altLang="zh-TW" sz="5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lr</a:t>
            </a:r>
            <a:r>
              <a:rPr lang="en-US" altLang="zh-TW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=0.1</a:t>
            </a:r>
            <a:r>
              <a:rPr lang="en-US" altLang="zh-TW" sz="5400" dirty="0" smtClean="0"/>
              <a:t>)</a:t>
            </a:r>
            <a:endParaRPr lang="en-US" altLang="zh-TW" sz="5400" dirty="0"/>
          </a:p>
        </p:txBody>
      </p:sp>
      <p:sp>
        <p:nvSpPr>
          <p:cNvPr id="6" name="矩形 5"/>
          <p:cNvSpPr/>
          <p:nvPr/>
        </p:nvSpPr>
        <p:spPr>
          <a:xfrm>
            <a:off x="781690" y="3382155"/>
            <a:ext cx="787627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err="1"/>
              <a:t>model.</a:t>
            </a:r>
            <a:r>
              <a:rPr lang="en-US" altLang="zh-TW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</a:t>
            </a:r>
            <a:r>
              <a:rPr lang="en-US" altLang="zh-TW" sz="4000" dirty="0"/>
              <a:t>(</a:t>
            </a:r>
            <a:r>
              <a:rPr lang="en-US" altLang="zh-TW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loss</a:t>
            </a:r>
            <a:r>
              <a:rPr lang="en-US" altLang="zh-TW" sz="4000" dirty="0"/>
              <a:t>='</a:t>
            </a:r>
            <a:r>
              <a:rPr lang="en-US" altLang="zh-TW" sz="4000" dirty="0" err="1"/>
              <a:t>binary_crossentropy</a:t>
            </a:r>
            <a:r>
              <a:rPr lang="en-US" altLang="zh-TW" sz="4000" dirty="0"/>
              <a:t>', </a:t>
            </a:r>
            <a:r>
              <a:rPr lang="en-US" altLang="zh-TW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optimizer</a:t>
            </a:r>
            <a:r>
              <a:rPr lang="en-US" altLang="zh-TW" sz="4000" dirty="0"/>
              <a:t>=</a:t>
            </a:r>
            <a:r>
              <a:rPr lang="en-US" altLang="zh-TW" sz="4000" dirty="0" err="1"/>
              <a:t>sgd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2823036" y="1283728"/>
            <a:ext cx="2855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Stochastic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 Descent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66403" y="2274159"/>
            <a:ext cx="2321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zh-TW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earning rate==</a:t>
            </a:r>
            <a:r>
              <a:rPr lang="zh-TW" alt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學習率</a:t>
            </a:r>
            <a:endParaRPr lang="zh-TW" alt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97735" y="319045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損失</a:t>
            </a:r>
            <a:r>
              <a:rPr lang="zh-TW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函數</a:t>
            </a:r>
          </a:p>
        </p:txBody>
      </p:sp>
      <p:sp>
        <p:nvSpPr>
          <p:cNvPr id="10" name="矩形 9"/>
          <p:cNvSpPr/>
          <p:nvPr/>
        </p:nvSpPr>
        <p:spPr>
          <a:xfrm>
            <a:off x="2617897" y="470221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優化器</a:t>
            </a:r>
            <a:endParaRPr lang="zh-TW" altLang="en-U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0418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7416" y="1222457"/>
            <a:ext cx="566351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compile</a:t>
            </a:r>
            <a:r>
              <a:rPr lang="en-US" altLang="zh-TW" sz="3600" dirty="0" smtClean="0"/>
              <a:t>(</a:t>
            </a:r>
          </a:p>
          <a:p>
            <a:r>
              <a:rPr lang="en-US" altLang="zh-TW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optimizer</a:t>
            </a:r>
            <a:r>
              <a:rPr lang="en-US" altLang="zh-TW" sz="3600" dirty="0"/>
              <a:t>, </a:t>
            </a:r>
            <a:endParaRPr lang="en-US" altLang="zh-TW" sz="3600" dirty="0" smtClean="0"/>
          </a:p>
          <a:p>
            <a:r>
              <a:rPr lang="en-US" altLang="zh-TW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loss=None</a:t>
            </a:r>
            <a:r>
              <a:rPr lang="en-US" altLang="zh-TW" sz="3600" dirty="0"/>
              <a:t>, </a:t>
            </a:r>
            <a:endParaRPr lang="en-US" altLang="zh-TW" sz="3600" dirty="0" smtClean="0"/>
          </a:p>
          <a:p>
            <a:r>
              <a:rPr lang="en-US" altLang="zh-TW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metrics=None</a:t>
            </a:r>
            <a:r>
              <a:rPr lang="en-US" altLang="zh-TW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TW" sz="3600" dirty="0" err="1"/>
              <a:t>loss_weights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sample_weight_mode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weighted_metrics</a:t>
            </a:r>
            <a:r>
              <a:rPr lang="en-US" altLang="zh-TW" sz="3600" dirty="0"/>
              <a:t>=None, </a:t>
            </a:r>
            <a:r>
              <a:rPr lang="en-US" altLang="zh-TW" sz="3600" dirty="0" err="1" smtClean="0"/>
              <a:t>target_tensors</a:t>
            </a:r>
            <a:r>
              <a:rPr lang="en-US" altLang="zh-TW" sz="3600" dirty="0" smtClean="0"/>
              <a:t>=None</a:t>
            </a:r>
          </a:p>
          <a:p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902043" y="674129"/>
            <a:ext cx="3179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https://keras.io/models/model/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258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03861" y="831586"/>
            <a:ext cx="80295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 import optimizers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model = Sequential()</a:t>
            </a:r>
          </a:p>
          <a:p>
            <a:r>
              <a:rPr lang="en-US" altLang="zh-TW" dirty="0" err="1" smtClean="0"/>
              <a:t>model.add</a:t>
            </a:r>
            <a:r>
              <a:rPr lang="en-US" altLang="zh-TW" dirty="0" smtClean="0"/>
              <a:t>(Dense(64, </a:t>
            </a:r>
            <a:r>
              <a:rPr lang="en-US" altLang="zh-TW" dirty="0" err="1" smtClean="0"/>
              <a:t>kernel_initializer</a:t>
            </a:r>
            <a:r>
              <a:rPr lang="en-US" altLang="zh-TW" dirty="0" smtClean="0"/>
              <a:t>='uniform', </a:t>
            </a:r>
            <a:r>
              <a:rPr lang="en-US" altLang="zh-TW" dirty="0" err="1" smtClean="0"/>
              <a:t>input_shape</a:t>
            </a:r>
            <a:r>
              <a:rPr lang="en-US" altLang="zh-TW" dirty="0" smtClean="0"/>
              <a:t>=(10,)))</a:t>
            </a:r>
          </a:p>
          <a:p>
            <a:r>
              <a:rPr lang="en-US" altLang="zh-TW" dirty="0" err="1" smtClean="0"/>
              <a:t>model.add</a:t>
            </a:r>
            <a:r>
              <a:rPr lang="en-US" altLang="zh-TW" dirty="0" smtClean="0"/>
              <a:t>(Activation('</a:t>
            </a:r>
            <a:r>
              <a:rPr lang="en-US" altLang="zh-TW" dirty="0" err="1" smtClean="0"/>
              <a:t>softmax</a:t>
            </a:r>
            <a:r>
              <a:rPr lang="en-US" altLang="zh-TW" dirty="0" smtClean="0"/>
              <a:t>'))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sgd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optimizers.SGD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lr</a:t>
            </a:r>
            <a:r>
              <a:rPr lang="en-US" altLang="zh-TW" dirty="0" smtClean="0"/>
              <a:t>=0.01, decay=1e-6, momentum=0.9, </a:t>
            </a:r>
            <a:r>
              <a:rPr lang="en-US" altLang="zh-TW" dirty="0" err="1" smtClean="0"/>
              <a:t>nesterov</a:t>
            </a:r>
            <a:r>
              <a:rPr lang="en-US" altLang="zh-TW" dirty="0" smtClean="0"/>
              <a:t>=True)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model.compile</a:t>
            </a:r>
            <a:r>
              <a:rPr lang="en-US" altLang="zh-TW" dirty="0" smtClean="0"/>
              <a:t>(loss='</a:t>
            </a:r>
            <a:r>
              <a:rPr lang="en-US" altLang="zh-TW" dirty="0" err="1" smtClean="0"/>
              <a:t>mean_squared_error</a:t>
            </a:r>
            <a:r>
              <a:rPr lang="en-US" altLang="zh-TW" dirty="0" smtClean="0"/>
              <a:t>', optimizer=</a:t>
            </a:r>
            <a:r>
              <a:rPr lang="en-US" altLang="zh-TW" dirty="0" err="1" smtClean="0"/>
              <a:t>sgd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161" y="3601445"/>
            <a:ext cx="11657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SGD</a:t>
            </a:r>
            <a:endParaRPr lang="zh-TW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48343" y="3663000"/>
            <a:ext cx="21677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RMSprop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9530" y="3706131"/>
            <a:ext cx="17903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Adagrad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161" y="4705199"/>
            <a:ext cx="21112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Adadelta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58253" y="4797198"/>
            <a:ext cx="14414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Adam</a:t>
            </a:r>
            <a:endParaRPr lang="zh-TW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47481" y="4782436"/>
            <a:ext cx="22974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i="0" dirty="0" err="1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/>
              </a:rPr>
              <a:t>Adamax</a:t>
            </a:r>
            <a:endParaRPr lang="en-US" altLang="zh-TW" sz="4400" b="1" i="0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9161" y="5753192"/>
            <a:ext cx="17219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Nadam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22220" y="305024"/>
            <a:ext cx="2400978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2400" b="1" dirty="0" err="1" smtClean="0">
                <a:solidFill>
                  <a:srgbClr val="FFFF00"/>
                </a:solidFill>
              </a:rPr>
              <a:t>Keras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原始碼分析</a:t>
            </a:r>
            <a:endParaRPr lang="en-US" altLang="zh-TW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361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66750" y="1395115"/>
            <a:ext cx="5715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err="1" smtClean="0"/>
              <a:t>keras.optimizers.</a:t>
            </a:r>
            <a:r>
              <a:rPr lang="en-US" altLang="zh-TW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SGD</a:t>
            </a:r>
            <a:r>
              <a:rPr lang="en-US" altLang="zh-TW" sz="3600" dirty="0" smtClean="0"/>
              <a:t>(</a:t>
            </a:r>
          </a:p>
          <a:p>
            <a:r>
              <a:rPr lang="en-US" altLang="zh-TW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lr</a:t>
            </a:r>
            <a:r>
              <a:rPr lang="en-US" altLang="zh-TW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=0.01, </a:t>
            </a:r>
          </a:p>
          <a:p>
            <a:r>
              <a:rPr lang="en-US" altLang="zh-TW" sz="3600" dirty="0" smtClean="0"/>
              <a:t>momentum=0.0, </a:t>
            </a:r>
          </a:p>
          <a:p>
            <a:r>
              <a:rPr lang="en-US" altLang="zh-TW" sz="3600" dirty="0" smtClean="0"/>
              <a:t>decay=0.0, </a:t>
            </a:r>
          </a:p>
          <a:p>
            <a:r>
              <a:rPr lang="en-US" altLang="zh-TW" sz="3600" dirty="0" err="1" smtClean="0"/>
              <a:t>nesterov</a:t>
            </a:r>
            <a:r>
              <a:rPr lang="en-US" altLang="zh-TW" sz="3600" dirty="0" smtClean="0"/>
              <a:t>=False)</a:t>
            </a:r>
            <a:endParaRPr lang="zh-TW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285750" y="272534"/>
            <a:ext cx="23612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err="1" smtClean="0"/>
              <a:t>SGD@keras</a:t>
            </a:r>
            <a:endParaRPr lang="zh-TW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2286000" y="4821377"/>
            <a:ext cx="5524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lr</a:t>
            </a:r>
            <a:r>
              <a:rPr lang="en-US" altLang="zh-TW" dirty="0" smtClean="0"/>
              <a:t>: float &gt;= 0. </a:t>
            </a:r>
            <a:r>
              <a:rPr lang="zh-TW" altLang="en-US" dirty="0" smtClean="0"/>
              <a:t>學習率。</a:t>
            </a:r>
          </a:p>
          <a:p>
            <a:r>
              <a:rPr lang="en-US" altLang="zh-TW" dirty="0" smtClean="0"/>
              <a:t>momentum: float &gt;= 0. </a:t>
            </a:r>
            <a:r>
              <a:rPr lang="zh-TW" altLang="en-US" dirty="0" smtClean="0"/>
              <a:t>參數，用於加速 </a:t>
            </a:r>
            <a:r>
              <a:rPr lang="en-US" altLang="zh-TW" dirty="0" smtClean="0"/>
              <a:t>SGD </a:t>
            </a:r>
            <a:r>
              <a:rPr lang="zh-TW" altLang="en-US" dirty="0" smtClean="0"/>
              <a:t>在相關方向上前進，並抑制震盪。</a:t>
            </a:r>
          </a:p>
          <a:p>
            <a:r>
              <a:rPr lang="en-US" altLang="zh-TW" dirty="0" smtClean="0"/>
              <a:t>decay: float &gt;= 0. </a:t>
            </a:r>
            <a:r>
              <a:rPr lang="zh-TW" altLang="en-US" dirty="0" smtClean="0"/>
              <a:t>每次參數更新後學習率衰減值。</a:t>
            </a:r>
          </a:p>
          <a:p>
            <a:r>
              <a:rPr lang="en-US" altLang="zh-TW" dirty="0" err="1" smtClean="0"/>
              <a:t>nesterov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. </a:t>
            </a:r>
            <a:r>
              <a:rPr lang="zh-TW" altLang="en-US" dirty="0" smtClean="0"/>
              <a:t>是否使用 </a:t>
            </a:r>
            <a:r>
              <a:rPr lang="en-US" altLang="zh-TW" dirty="0" err="1" smtClean="0"/>
              <a:t>Nesterov</a:t>
            </a:r>
            <a:r>
              <a:rPr lang="en-US" altLang="zh-TW" dirty="0" smtClean="0"/>
              <a:t> </a:t>
            </a:r>
            <a:r>
              <a:rPr lang="zh-TW" altLang="en-US" dirty="0" smtClean="0"/>
              <a:t>動量。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0521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685" y="394042"/>
            <a:ext cx="7586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Training: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訓練</a:t>
            </a:r>
            <a:r>
              <a:rPr lang="zh-TW" altLang="en-US" sz="3200" dirty="0" smtClean="0"/>
              <a:t>你的</a:t>
            </a:r>
            <a:r>
              <a:rPr lang="en-US" altLang="zh-TW" sz="3200" dirty="0"/>
              <a:t>neural Network::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fit()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函數</a:t>
            </a:r>
          </a:p>
        </p:txBody>
      </p:sp>
      <p:sp>
        <p:nvSpPr>
          <p:cNvPr id="3" name="矩形 2"/>
          <p:cNvSpPr/>
          <p:nvPr/>
        </p:nvSpPr>
        <p:spPr>
          <a:xfrm>
            <a:off x="450886" y="2148702"/>
            <a:ext cx="77693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/>
              <a:t>model.</a:t>
            </a:r>
            <a:r>
              <a:rPr lang="en-US" altLang="zh-TW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</a:t>
            </a:r>
            <a:r>
              <a:rPr lang="en-US" altLang="zh-TW" sz="3200" dirty="0"/>
              <a:t>(X, y, </a:t>
            </a:r>
            <a:r>
              <a:rPr lang="en-US" altLang="zh-TW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batch_size</a:t>
            </a: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</a:t>
            </a:r>
            <a:r>
              <a:rPr lang="en-US" altLang="zh-TW" sz="3200" dirty="0"/>
              <a:t>, </a:t>
            </a:r>
            <a:r>
              <a:rPr lang="en-US" altLang="zh-TW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nb_epoch</a:t>
            </a:r>
            <a:r>
              <a:rPr lang="en-US" altLang="zh-TW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=1000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2715945" y="1779370"/>
            <a:ext cx="2855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Stochastic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 Descent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46928" y="268564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訓練回合</a:t>
            </a:r>
            <a:endParaRPr lang="zh-TW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322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4379" y="576300"/>
            <a:ext cx="374409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fit(x=None, y=None, </a:t>
            </a:r>
            <a:endParaRPr lang="en-US" altLang="zh-TW" sz="3200" dirty="0" smtClean="0"/>
          </a:p>
          <a:p>
            <a:r>
              <a:rPr lang="en-US" altLang="zh-TW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batch_size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=None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en-US" altLang="zh-TW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dirty="0" smtClean="0"/>
              <a:t>epochs=1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verbose=1</a:t>
            </a:r>
            <a:r>
              <a:rPr lang="en-US" altLang="zh-TW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en-US" altLang="zh-TW" sz="28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dirty="0" smtClean="0"/>
              <a:t>callbacks=None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err="1" smtClean="0"/>
              <a:t>validation_split</a:t>
            </a:r>
            <a:r>
              <a:rPr lang="en-US" altLang="zh-TW" sz="2800" dirty="0" smtClean="0"/>
              <a:t>=0.0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err="1" smtClean="0"/>
              <a:t>validation_data</a:t>
            </a:r>
            <a:r>
              <a:rPr lang="en-US" altLang="zh-TW" sz="2800" dirty="0" smtClean="0"/>
              <a:t>=None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shuffle=True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en-US" altLang="zh-TW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dirty="0" err="1" smtClean="0"/>
              <a:t>class_weight</a:t>
            </a:r>
            <a:r>
              <a:rPr lang="en-US" altLang="zh-TW" sz="2800" dirty="0" smtClean="0"/>
              <a:t>=None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err="1" smtClean="0"/>
              <a:t>sample_weight</a:t>
            </a:r>
            <a:r>
              <a:rPr lang="en-US" altLang="zh-TW" sz="2800" dirty="0" smtClean="0"/>
              <a:t>=None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err="1" smtClean="0"/>
              <a:t>initial_epoch</a:t>
            </a:r>
            <a:r>
              <a:rPr lang="en-US" altLang="zh-TW" sz="2800" dirty="0" smtClean="0"/>
              <a:t>=0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err="1" smtClean="0"/>
              <a:t>steps_per_epoch</a:t>
            </a:r>
            <a:r>
              <a:rPr lang="en-US" altLang="zh-TW" sz="2800" dirty="0" smtClean="0"/>
              <a:t>=None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err="1" smtClean="0"/>
              <a:t>validation_steps</a:t>
            </a:r>
            <a:r>
              <a:rPr lang="en-US" altLang="zh-TW" sz="2800" dirty="0" smtClean="0"/>
              <a:t>=None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err="1" smtClean="0"/>
              <a:t>validation_freq</a:t>
            </a:r>
            <a:r>
              <a:rPr lang="en-US" altLang="zh-TW" sz="2800" dirty="0" smtClean="0"/>
              <a:t>=1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81342" y="206968"/>
            <a:ext cx="3179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https://keras.io/models/model/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785" y="1690470"/>
            <a:ext cx="2825577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verbose: Integer. 0, 1, or 2. </a:t>
            </a:r>
            <a:endParaRPr lang="en-US" altLang="zh-TW" dirty="0" smtClean="0"/>
          </a:p>
          <a:p>
            <a:r>
              <a:rPr lang="en-US" altLang="zh-TW" dirty="0" smtClean="0"/>
              <a:t>Verbosity </a:t>
            </a:r>
            <a:r>
              <a:rPr lang="en-US" altLang="zh-TW" dirty="0"/>
              <a:t>mode. </a:t>
            </a:r>
            <a:endParaRPr lang="en-US" altLang="zh-TW" dirty="0" smtClean="0"/>
          </a:p>
          <a:p>
            <a:r>
              <a:rPr lang="en-US" altLang="zh-TW" dirty="0" smtClean="0"/>
              <a:t>0 </a:t>
            </a:r>
            <a:r>
              <a:rPr lang="en-US" altLang="zh-TW" dirty="0"/>
              <a:t>= silent, 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progress bar, 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 smtClean="0"/>
              <a:t>2 </a:t>
            </a:r>
            <a:r>
              <a:rPr lang="en-US" altLang="zh-TW" dirty="0"/>
              <a:t>= one line per epoch.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9315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2583" y="542323"/>
            <a:ext cx="5441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預測的結果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sz="2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predict_proba</a:t>
            </a:r>
            <a:r>
              <a:rPr lang="en-US" altLang="zh-TW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函數</a:t>
            </a:r>
          </a:p>
        </p:txBody>
      </p:sp>
      <p:sp>
        <p:nvSpPr>
          <p:cNvPr id="3" name="矩形 2"/>
          <p:cNvSpPr/>
          <p:nvPr/>
        </p:nvSpPr>
        <p:spPr>
          <a:xfrm>
            <a:off x="1305163" y="1382582"/>
            <a:ext cx="5232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print(</a:t>
            </a:r>
            <a:r>
              <a:rPr lang="en-US" altLang="zh-TW" sz="3200" dirty="0" err="1" smtClean="0"/>
              <a:t>model.predict_proba</a:t>
            </a:r>
            <a:r>
              <a:rPr lang="en-US" altLang="zh-TW" sz="3200" dirty="0" smtClean="0"/>
              <a:t>(X</a:t>
            </a:r>
            <a:r>
              <a:rPr lang="en-US" altLang="zh-TW" sz="3200" dirty="0"/>
              <a:t>))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305163" y="2354647"/>
            <a:ext cx="4724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err="1"/>
              <a:t>model.</a:t>
            </a:r>
            <a:r>
              <a:rPr lang="en-US" altLang="zh-TW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predict_proba</a:t>
            </a:r>
            <a:r>
              <a:rPr lang="en-US" altLang="zh-TW" sz="3600" dirty="0"/>
              <a:t>(X)</a:t>
            </a:r>
            <a:endParaRPr lang="zh-TW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5278161" y="3932406"/>
            <a:ext cx="34868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[[0.0023971 ]</a:t>
            </a:r>
          </a:p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[0.9955621 ]</a:t>
            </a:r>
          </a:p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[0.9947095 ]</a:t>
            </a:r>
          </a:p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[0.00641522]]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3294" y="3498334"/>
            <a:ext cx="4041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輸入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np.array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([[0,0],[0,1],[1,0],[1,1]])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91611" y="352442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結果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40760" y="3932406"/>
            <a:ext cx="134203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[[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0,0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],</a:t>
            </a:r>
          </a:p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[0,1],</a:t>
            </a:r>
          </a:p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1,0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],</a:t>
            </a:r>
          </a:p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]]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32131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9809" y="3064443"/>
            <a:ext cx="75376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https://stackoverflow.com/questions/40747679/keras-what-is-the-difference-between-model-predict-and-model-predict-proba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386790" y="871837"/>
            <a:ext cx="7568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predict_proba</a:t>
            </a:r>
            <a:r>
              <a:rPr lang="en-US" altLang="zh-TW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TW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TW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predict()</a:t>
            </a:r>
            <a:r>
              <a:rPr lang="zh-TW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有何差別</a:t>
            </a:r>
            <a:r>
              <a:rPr lang="en-US" altLang="zh-TW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</a:t>
            </a:r>
            <a:endParaRPr lang="zh-TW" alt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9768" b="22973"/>
          <a:stretch/>
        </p:blipFill>
        <p:spPr>
          <a:xfrm>
            <a:off x="629809" y="2410059"/>
            <a:ext cx="2451144" cy="5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90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4465" y="1787781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4000" dirty="0"/>
              <a:t>predict(x, </a:t>
            </a:r>
            <a:r>
              <a:rPr lang="en-US" altLang="zh-TW" sz="4000" dirty="0" err="1"/>
              <a:t>batch_size</a:t>
            </a:r>
            <a:r>
              <a:rPr lang="en-US" altLang="zh-TW" sz="4000" dirty="0"/>
              <a:t>=None, verbose=0, steps=None, callbacks=None)</a:t>
            </a:r>
            <a:endParaRPr lang="zh-TW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716800" y="1094258"/>
            <a:ext cx="3179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https://keras.io/models/model/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0876" y="5470093"/>
            <a:ext cx="6054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batch_size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Integer. If unspecified, it will default to 32.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4454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26322" y="1385490"/>
            <a:ext cx="5891356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</a:t>
            </a:r>
            <a:endParaRPr lang="en-US" altLang="zh-TW" sz="5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說明下列程式的</a:t>
            </a:r>
            <a:endParaRPr lang="en-US" altLang="zh-TW" sz="5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關鍵語法</a:t>
            </a:r>
            <a:endParaRPr lang="en-US" altLang="zh-TW" sz="5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神經網路架構與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w,b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參數</a:t>
            </a:r>
            <a:endParaRPr lang="en-US" altLang="zh-TW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神經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網路的訓練參數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優化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器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損失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函數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,.)</a:t>
            </a:r>
          </a:p>
          <a:p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(3)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預測的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結果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309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46010" y="2939535"/>
            <a:ext cx="31782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開發模式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4417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6519" y="143275"/>
            <a:ext cx="8468497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</a:t>
            </a:r>
            <a:r>
              <a:rPr lang="en-US" altLang="zh-TW" dirty="0"/>
              <a:t>Import required packages</a:t>
            </a:r>
          </a:p>
          <a:p>
            <a:r>
              <a:rPr lang="en-US" altLang="zh-TW" sz="1200" dirty="0"/>
              <a:t>from </a:t>
            </a:r>
            <a:r>
              <a:rPr lang="en-US" altLang="zh-TW" sz="1200" dirty="0" err="1"/>
              <a:t>keras.models</a:t>
            </a:r>
            <a:r>
              <a:rPr lang="en-US" altLang="zh-TW" sz="1200" dirty="0"/>
              <a:t> import Sequential</a:t>
            </a:r>
          </a:p>
          <a:p>
            <a:r>
              <a:rPr lang="en-US" altLang="zh-TW" sz="1200" dirty="0"/>
              <a:t>from </a:t>
            </a:r>
            <a:r>
              <a:rPr lang="en-US" altLang="zh-TW" sz="1200" dirty="0" err="1"/>
              <a:t>keras.layers</a:t>
            </a:r>
            <a:r>
              <a:rPr lang="en-US" altLang="zh-TW" sz="1200" dirty="0"/>
              <a:t> import Dense</a:t>
            </a:r>
          </a:p>
          <a:p>
            <a:r>
              <a:rPr lang="en-US" altLang="zh-TW" sz="1200" dirty="0"/>
              <a:t>import </a:t>
            </a:r>
            <a:r>
              <a:rPr lang="en-US" altLang="zh-TW" sz="1200" dirty="0" err="1"/>
              <a:t>numpy</a:t>
            </a:r>
            <a:r>
              <a:rPr lang="en-US" altLang="zh-TW" sz="1200" dirty="0"/>
              <a:t> as np</a:t>
            </a:r>
          </a:p>
          <a:p>
            <a:endParaRPr lang="en-US" altLang="zh-TW" dirty="0"/>
          </a:p>
          <a:p>
            <a:r>
              <a:rPr lang="en-US" altLang="zh-TW" sz="1200" b="1" dirty="0"/>
              <a:t># Getting the data ready</a:t>
            </a:r>
          </a:p>
          <a:p>
            <a:r>
              <a:rPr lang="en-US" altLang="zh-TW" sz="1200" b="1" dirty="0"/>
              <a:t># Generate train dummy data for 1000 Students and dummy test for 500</a:t>
            </a:r>
          </a:p>
          <a:p>
            <a:r>
              <a:rPr lang="en-US" altLang="zh-TW" sz="1200" b="1" dirty="0"/>
              <a:t>#Columns :Age, Hours of Study &amp; </a:t>
            </a:r>
            <a:r>
              <a:rPr lang="en-US" altLang="zh-TW" sz="1200" b="1" dirty="0" err="1"/>
              <a:t>Avg</a:t>
            </a:r>
            <a:r>
              <a:rPr lang="en-US" altLang="zh-TW" sz="1200" b="1" dirty="0"/>
              <a:t> Previous test scores</a:t>
            </a:r>
          </a:p>
          <a:p>
            <a:r>
              <a:rPr lang="en-US" altLang="zh-TW" dirty="0" err="1"/>
              <a:t>np.random.seed</a:t>
            </a:r>
            <a:r>
              <a:rPr lang="en-US" altLang="zh-TW" dirty="0"/>
              <a:t>(2018)</a:t>
            </a:r>
          </a:p>
          <a:p>
            <a:r>
              <a:rPr lang="en-US" altLang="zh-TW" dirty="0" err="1"/>
              <a:t>train_data</a:t>
            </a:r>
            <a:r>
              <a:rPr lang="en-US" altLang="zh-TW" dirty="0"/>
              <a:t>, </a:t>
            </a:r>
            <a:r>
              <a:rPr lang="en-US" altLang="zh-TW" dirty="0" err="1"/>
              <a:t>test_data</a:t>
            </a:r>
            <a:r>
              <a:rPr lang="en-US" altLang="zh-TW" dirty="0"/>
              <a:t> = </a:t>
            </a:r>
            <a:r>
              <a:rPr lang="en-US" altLang="zh-TW" dirty="0" err="1"/>
              <a:t>np.random.random</a:t>
            </a:r>
            <a:r>
              <a:rPr lang="en-US" altLang="zh-TW" dirty="0"/>
              <a:t>((1000, 3)), </a:t>
            </a:r>
            <a:r>
              <a:rPr lang="en-US" altLang="zh-TW" dirty="0" err="1"/>
              <a:t>np.random.random</a:t>
            </a:r>
            <a:r>
              <a:rPr lang="en-US" altLang="zh-TW" dirty="0"/>
              <a:t>((500, 3))</a:t>
            </a:r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#</a:t>
            </a:r>
            <a:r>
              <a:rPr lang="en-US" altLang="zh-TW" sz="1400" dirty="0"/>
              <a:t>Generate dummy results for 1000 students : Whether Passed (1) or Failed (0)</a:t>
            </a:r>
          </a:p>
          <a:p>
            <a:r>
              <a:rPr lang="en-US" altLang="zh-TW" dirty="0"/>
              <a:t>labels = </a:t>
            </a:r>
            <a:r>
              <a:rPr lang="en-US" altLang="zh-TW" dirty="0" err="1"/>
              <a:t>np.random.randint</a:t>
            </a:r>
            <a:r>
              <a:rPr lang="en-US" altLang="zh-TW" dirty="0"/>
              <a:t>(2, size=(1000, 1))</a:t>
            </a:r>
          </a:p>
          <a:p>
            <a:endParaRPr lang="en-US" altLang="zh-TW" dirty="0"/>
          </a:p>
          <a:p>
            <a:r>
              <a:rPr lang="en-US" altLang="zh-TW" sz="1200" dirty="0"/>
              <a:t>#Defining the model structure with the required layers, # of neurons, activation function and optimizers</a:t>
            </a:r>
          </a:p>
          <a:p>
            <a:r>
              <a:rPr lang="en-US" altLang="zh-TW" dirty="0"/>
              <a:t>model = Sequential()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(Dense(5, </a:t>
            </a:r>
            <a:r>
              <a:rPr lang="en-US" altLang="zh-TW" dirty="0" err="1"/>
              <a:t>input_dim</a:t>
            </a:r>
            <a:r>
              <a:rPr lang="en-US" altLang="zh-TW" dirty="0"/>
              <a:t>=3, activation='</a:t>
            </a:r>
            <a:r>
              <a:rPr lang="en-US" altLang="zh-TW" dirty="0" err="1"/>
              <a:t>relu</a:t>
            </a:r>
            <a:r>
              <a:rPr lang="en-US" altLang="zh-TW" dirty="0"/>
              <a:t>'))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(Dense(4, activation='</a:t>
            </a:r>
            <a:r>
              <a:rPr lang="en-US" altLang="zh-TW" dirty="0" err="1"/>
              <a:t>relu</a:t>
            </a:r>
            <a:r>
              <a:rPr lang="en-US" altLang="zh-TW" dirty="0"/>
              <a:t>'))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(Dense(1, activation='sigmoid'))</a:t>
            </a:r>
          </a:p>
          <a:p>
            <a:r>
              <a:rPr lang="en-US" altLang="zh-TW" dirty="0" err="1"/>
              <a:t>model.compile</a:t>
            </a:r>
            <a:r>
              <a:rPr lang="en-US" altLang="zh-TW" dirty="0"/>
              <a:t>(loss='</a:t>
            </a:r>
            <a:r>
              <a:rPr lang="en-US" altLang="zh-TW" dirty="0" err="1"/>
              <a:t>binary_crossentropy</a:t>
            </a:r>
            <a:r>
              <a:rPr lang="en-US" altLang="zh-TW" dirty="0"/>
              <a:t>', optimizer='</a:t>
            </a:r>
            <a:r>
              <a:rPr lang="en-US" altLang="zh-TW" dirty="0" err="1"/>
              <a:t>adam</a:t>
            </a:r>
            <a:r>
              <a:rPr lang="en-US" altLang="zh-TW" dirty="0"/>
              <a:t>', metrics=['accuracy'])</a:t>
            </a:r>
          </a:p>
          <a:p>
            <a:endParaRPr lang="en-US" altLang="zh-TW" dirty="0"/>
          </a:p>
          <a:p>
            <a:r>
              <a:rPr lang="en-US" altLang="zh-TW" dirty="0"/>
              <a:t>#Train the model and make predictions</a:t>
            </a:r>
          </a:p>
          <a:p>
            <a:r>
              <a:rPr lang="en-US" altLang="zh-TW" dirty="0" err="1"/>
              <a:t>model.fit</a:t>
            </a:r>
            <a:r>
              <a:rPr lang="en-US" altLang="zh-TW" dirty="0"/>
              <a:t>(</a:t>
            </a:r>
            <a:r>
              <a:rPr lang="en-US" altLang="zh-TW" dirty="0" err="1"/>
              <a:t>train_data</a:t>
            </a:r>
            <a:r>
              <a:rPr lang="en-US" altLang="zh-TW" dirty="0"/>
              <a:t>, labels, epochs=10, </a:t>
            </a:r>
            <a:r>
              <a:rPr lang="en-US" altLang="zh-TW" dirty="0" err="1"/>
              <a:t>batch_size</a:t>
            </a:r>
            <a:r>
              <a:rPr lang="en-US" altLang="zh-TW" dirty="0"/>
              <a:t>=32)</a:t>
            </a:r>
          </a:p>
          <a:p>
            <a:endParaRPr lang="en-US" altLang="zh-TW" dirty="0"/>
          </a:p>
          <a:p>
            <a:r>
              <a:rPr lang="en-US" altLang="zh-TW" dirty="0"/>
              <a:t>#Make predictions from the trained model</a:t>
            </a:r>
          </a:p>
          <a:p>
            <a:r>
              <a:rPr lang="en-US" altLang="zh-TW" dirty="0"/>
              <a:t>predictions = </a:t>
            </a:r>
            <a:r>
              <a:rPr lang="en-US" altLang="zh-TW" dirty="0" err="1"/>
              <a:t>model.</a:t>
            </a:r>
            <a:r>
              <a:rPr lang="en-US" altLang="zh-TW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</a:t>
            </a:r>
            <a:r>
              <a:rPr lang="en-US" altLang="zh-TW" dirty="0"/>
              <a:t>(</a:t>
            </a:r>
            <a:r>
              <a:rPr lang="en-US" altLang="zh-TW" dirty="0" err="1"/>
              <a:t>test_data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24865" y="218984"/>
            <a:ext cx="4588475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Learn </a:t>
            </a:r>
            <a:r>
              <a:rPr lang="en-US" altLang="zh-TW" dirty="0" err="1"/>
              <a:t>Keras</a:t>
            </a:r>
            <a:r>
              <a:rPr lang="en-US" altLang="zh-TW" dirty="0"/>
              <a:t> for Deep Neural Networks</a:t>
            </a:r>
          </a:p>
          <a:p>
            <a:r>
              <a:rPr lang="en-US" altLang="zh-TW" sz="1200" dirty="0"/>
              <a:t>A Fast-Track Approach to Modern Deep Learning with Python</a:t>
            </a:r>
          </a:p>
          <a:p>
            <a:r>
              <a:rPr lang="en-US" altLang="zh-TW" dirty="0"/>
              <a:t>Authors: </a:t>
            </a:r>
            <a:r>
              <a:rPr lang="en-US" altLang="zh-TW" dirty="0" err="1"/>
              <a:t>Moolayil</a:t>
            </a:r>
            <a:r>
              <a:rPr lang="en-US" altLang="zh-TW" dirty="0"/>
              <a:t>, </a:t>
            </a:r>
            <a:r>
              <a:rPr lang="en-US" altLang="zh-TW" dirty="0" err="1"/>
              <a:t>Jojo</a:t>
            </a:r>
            <a:r>
              <a:rPr lang="en-US" altLang="zh-TW" dirty="0"/>
              <a:t> </a:t>
            </a:r>
            <a:r>
              <a:rPr lang="en-US" altLang="zh-TW" dirty="0" smtClean="0"/>
              <a:t>John(2019)</a:t>
            </a:r>
          </a:p>
          <a:p>
            <a:r>
              <a:rPr lang="en-US" altLang="zh-TW" sz="1200" dirty="0"/>
              <a:t>https://github.com/jojo62000/Learn-Keras-for-Deep-Neural-Networks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493" y="2414716"/>
            <a:ext cx="167228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79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54" y="475968"/>
            <a:ext cx="582723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</a:t>
            </a:r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劃出神經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</a:t>
            </a:r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架構</a:t>
            </a:r>
            <a:endParaRPr lang="en-US" altLang="zh-TW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與計算訓練的參數數目</a:t>
            </a:r>
            <a:endParaRPr lang="zh-TW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43" y="2359664"/>
            <a:ext cx="8024003" cy="316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61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4269" y="1260560"/>
            <a:ext cx="7998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model.compile</a:t>
            </a:r>
            <a:r>
              <a:rPr lang="en-US" altLang="zh-TW" dirty="0"/>
              <a:t>(loss='</a:t>
            </a:r>
            <a:r>
              <a:rPr lang="en-US" altLang="zh-TW" dirty="0" err="1"/>
              <a:t>binary_crossentropy</a:t>
            </a:r>
            <a:r>
              <a:rPr lang="en-US" altLang="zh-TW" dirty="0"/>
              <a:t>', optimizer='</a:t>
            </a:r>
            <a:r>
              <a:rPr lang="en-US" altLang="zh-TW" dirty="0" err="1"/>
              <a:t>adam</a:t>
            </a:r>
            <a:r>
              <a:rPr lang="en-US" altLang="zh-TW" dirty="0"/>
              <a:t>', metrics=['accuracy'])</a:t>
            </a:r>
          </a:p>
        </p:txBody>
      </p:sp>
      <p:sp>
        <p:nvSpPr>
          <p:cNvPr id="3" name="矩形 2"/>
          <p:cNvSpPr/>
          <p:nvPr/>
        </p:nvSpPr>
        <p:spPr>
          <a:xfrm>
            <a:off x="988540" y="2389143"/>
            <a:ext cx="57541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smtClean="0">
                <a:latin typeface="Yu Mincho" panose="02020400000000000000" pitchFamily="18" charset="-128"/>
                <a:ea typeface="Yu Mincho" panose="02020400000000000000" pitchFamily="18" charset="-128"/>
              </a:rPr>
              <a:t>①</a:t>
            </a:r>
            <a:r>
              <a:rPr lang="en-US" altLang="zh-TW" sz="3600" dirty="0" smtClean="0"/>
              <a:t>loss</a:t>
            </a:r>
            <a:r>
              <a:rPr lang="en-US" altLang="zh-TW" sz="3600" dirty="0"/>
              <a:t>=</a:t>
            </a:r>
            <a:r>
              <a:rPr lang="en-US" altLang="zh-TW" sz="3600" dirty="0" smtClean="0"/>
              <a:t>'</a:t>
            </a:r>
            <a:r>
              <a:rPr lang="en-US" altLang="zh-TW" sz="3600" dirty="0" err="1" smtClean="0"/>
              <a:t>binary_crossentropy</a:t>
            </a:r>
            <a:r>
              <a:rPr lang="en-US" altLang="zh-TW" sz="3600" dirty="0" smtClean="0"/>
              <a:t>‘</a:t>
            </a:r>
          </a:p>
          <a:p>
            <a:r>
              <a:rPr lang="en-US" altLang="zh-TW" sz="3600" dirty="0" smtClean="0"/>
              <a:t> </a:t>
            </a:r>
          </a:p>
          <a:p>
            <a:r>
              <a:rPr lang="en-US" altLang="zh-TW" sz="3600" dirty="0">
                <a:latin typeface="Yu Mincho" panose="02020400000000000000" pitchFamily="18" charset="-128"/>
                <a:ea typeface="Yu Mincho" panose="02020400000000000000" pitchFamily="18" charset="-128"/>
              </a:rPr>
              <a:t>②</a:t>
            </a:r>
            <a:r>
              <a:rPr lang="en-US" altLang="zh-TW" sz="3600" dirty="0" smtClean="0"/>
              <a:t>optimizer</a:t>
            </a:r>
            <a:r>
              <a:rPr lang="en-US" altLang="zh-TW" sz="3600" dirty="0"/>
              <a:t>=</a:t>
            </a:r>
            <a:r>
              <a:rPr lang="en-US" altLang="zh-TW" sz="3600" dirty="0" smtClean="0"/>
              <a:t>'</a:t>
            </a:r>
            <a:r>
              <a:rPr lang="en-US" altLang="zh-TW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adam</a:t>
            </a:r>
            <a:r>
              <a:rPr lang="en-US" altLang="zh-TW" sz="3600" dirty="0" smtClean="0"/>
              <a:t>‘</a:t>
            </a:r>
          </a:p>
          <a:p>
            <a:endParaRPr lang="en-US" altLang="zh-TW" sz="3600" dirty="0" smtClean="0"/>
          </a:p>
          <a:p>
            <a:r>
              <a:rPr lang="en-US" altLang="zh-TW" sz="3600" dirty="0" smtClean="0">
                <a:latin typeface="Yu Mincho" panose="02020400000000000000" pitchFamily="18" charset="-128"/>
                <a:ea typeface="Yu Mincho" panose="02020400000000000000" pitchFamily="18" charset="-128"/>
              </a:rPr>
              <a:t>③</a:t>
            </a:r>
            <a:r>
              <a:rPr lang="en-US" altLang="zh-TW" sz="3600" dirty="0" smtClean="0"/>
              <a:t>metrics</a:t>
            </a:r>
            <a:r>
              <a:rPr lang="en-US" altLang="zh-TW" sz="3600" dirty="0"/>
              <a:t>=['accuracy</a:t>
            </a:r>
            <a:r>
              <a:rPr lang="en-US" altLang="zh-TW" sz="3600" dirty="0" smtClean="0"/>
              <a:t>']</a:t>
            </a:r>
            <a:endParaRPr lang="en-US" altLang="zh-TW" sz="3600" dirty="0"/>
          </a:p>
        </p:txBody>
      </p:sp>
      <p:sp>
        <p:nvSpPr>
          <p:cNvPr id="4" name="矩形 3"/>
          <p:cNvSpPr/>
          <p:nvPr/>
        </p:nvSpPr>
        <p:spPr>
          <a:xfrm>
            <a:off x="57664" y="234603"/>
            <a:ext cx="87110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神經網路的訓練參數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優化器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損失函數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,.)</a:t>
            </a:r>
          </a:p>
        </p:txBody>
      </p:sp>
    </p:spTree>
    <p:extLst>
      <p:ext uri="{BB962C8B-B14F-4D97-AF65-F5344CB8AC3E}">
        <p14:creationId xmlns:p14="http://schemas.microsoft.com/office/powerpoint/2010/main" val="798667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5548" y="1993727"/>
            <a:ext cx="70433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dirty="0" err="1"/>
              <a:t>model.fit</a:t>
            </a:r>
            <a:r>
              <a:rPr lang="en-US" altLang="zh-TW" sz="4800" dirty="0"/>
              <a:t>(</a:t>
            </a:r>
            <a:r>
              <a:rPr lang="en-US" altLang="zh-TW" sz="4800" dirty="0" err="1"/>
              <a:t>train_data</a:t>
            </a:r>
            <a:r>
              <a:rPr lang="en-US" altLang="zh-TW" sz="4800" dirty="0"/>
              <a:t>, labels, 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epochs=10</a:t>
            </a:r>
            <a:r>
              <a:rPr lang="en-US" altLang="zh-TW" sz="4800" dirty="0"/>
              <a:t>, </a:t>
            </a:r>
            <a:r>
              <a:rPr lang="en-US" altLang="zh-TW" sz="4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batch_size</a:t>
            </a:r>
            <a:r>
              <a:rPr lang="en-US" altLang="zh-TW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=32</a:t>
            </a:r>
            <a:r>
              <a:rPr lang="en-US" altLang="zh-TW" sz="4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0515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289" y="2156941"/>
            <a:ext cx="72410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5400" dirty="0"/>
              <a:t>loss: 0.6935 - </a:t>
            </a:r>
            <a:r>
              <a:rPr lang="en-US" altLang="zh-TW" sz="5400" dirty="0" err="1"/>
              <a:t>acc</a:t>
            </a:r>
            <a:r>
              <a:rPr lang="en-US" altLang="zh-TW" sz="5400" dirty="0"/>
              <a:t>: 0.5100</a:t>
            </a:r>
            <a:endParaRPr lang="zh-TW" altLang="en-US" sz="5400" dirty="0"/>
          </a:p>
        </p:txBody>
      </p:sp>
      <p:sp>
        <p:nvSpPr>
          <p:cNvPr id="3" name="矩形 2"/>
          <p:cNvSpPr/>
          <p:nvPr/>
        </p:nvSpPr>
        <p:spPr>
          <a:xfrm>
            <a:off x="360316" y="682366"/>
            <a:ext cx="490230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(4)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預測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的結果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250215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46010" y="2939535"/>
            <a:ext cx="29546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簡單線性回歸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6515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6025" y="3071340"/>
            <a:ext cx="74943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i="0" u="sng" dirty="0" smtClean="0">
                <a:solidFill>
                  <a:srgbClr val="0366D6"/>
                </a:solidFill>
                <a:effectLst/>
                <a:latin typeface="-apple-system"/>
                <a:hlinkClick r:id="rId2"/>
              </a:rPr>
              <a:t>AI4high</a:t>
            </a:r>
            <a:r>
              <a:rPr lang="en-US" altLang="zh-TW" sz="3600" b="0" i="0" dirty="0" smtClean="0">
                <a:solidFill>
                  <a:srgbClr val="586069"/>
                </a:solidFill>
                <a:effectLst/>
                <a:latin typeface="-apple-system"/>
              </a:rPr>
              <a:t>/</a:t>
            </a:r>
            <a:r>
              <a:rPr lang="en-US" altLang="zh-TW" sz="3600" b="1" i="0" dirty="0" err="1" smtClean="0">
                <a:solidFill>
                  <a:srgbClr val="24292E"/>
                </a:solidFill>
                <a:effectLst/>
                <a:latin typeface="-apple-system"/>
              </a:rPr>
              <a:t>Keras</a:t>
            </a:r>
            <a:r>
              <a:rPr lang="en-US" altLang="zh-TW" sz="3600" b="1" i="0" dirty="0" smtClean="0">
                <a:solidFill>
                  <a:srgbClr val="24292E"/>
                </a:solidFill>
                <a:effectLst/>
                <a:latin typeface="-apple-system"/>
              </a:rPr>
              <a:t>_</a:t>
            </a:r>
            <a:r>
              <a:rPr lang="zh-TW" altLang="en-US" sz="3600" b="1" i="0" dirty="0" smtClean="0">
                <a:solidFill>
                  <a:srgbClr val="24292E"/>
                </a:solidFill>
                <a:effectLst/>
                <a:latin typeface="-apple-system"/>
              </a:rPr>
              <a:t>簡單線性回歸</a:t>
            </a:r>
            <a:r>
              <a:rPr lang="en-US" altLang="zh-TW" sz="3600" b="1" i="0" dirty="0" smtClean="0">
                <a:solidFill>
                  <a:srgbClr val="24292E"/>
                </a:solidFill>
                <a:effectLst/>
                <a:latin typeface="-apple-system"/>
              </a:rPr>
              <a:t>.</a:t>
            </a:r>
            <a:r>
              <a:rPr lang="en-US" altLang="zh-TW" sz="3600" b="1" i="0" dirty="0" err="1" smtClean="0">
                <a:solidFill>
                  <a:srgbClr val="24292E"/>
                </a:solidFill>
                <a:effectLst/>
                <a:latin typeface="-apple-system"/>
              </a:rPr>
              <a:t>ipynb</a:t>
            </a:r>
            <a:endParaRPr lang="en-US" altLang="zh-TW" sz="3600" b="0" i="0" dirty="0">
              <a:solidFill>
                <a:srgbClr val="58606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70399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7946" y="410505"/>
            <a:ext cx="6858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import </a:t>
            </a:r>
            <a:r>
              <a:rPr lang="en-US" altLang="zh-TW" sz="2400" dirty="0" err="1"/>
              <a:t>numpy</a:t>
            </a:r>
            <a:r>
              <a:rPr lang="en-US" altLang="zh-TW" sz="2400" dirty="0"/>
              <a:t> as np</a:t>
            </a:r>
          </a:p>
          <a:p>
            <a:r>
              <a:rPr lang="en-US" altLang="zh-TW" sz="2400" dirty="0" smtClean="0"/>
              <a:t>from </a:t>
            </a:r>
            <a:r>
              <a:rPr lang="en-US" altLang="zh-TW" sz="2400" dirty="0" err="1"/>
              <a:t>keras.models</a:t>
            </a:r>
            <a:r>
              <a:rPr lang="en-US" altLang="zh-TW" sz="2400" dirty="0"/>
              <a:t> import Sequential</a:t>
            </a:r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keras.layers</a:t>
            </a:r>
            <a:r>
              <a:rPr lang="en-US" altLang="zh-TW" sz="2400" dirty="0"/>
              <a:t> import Dense</a:t>
            </a:r>
          </a:p>
          <a:p>
            <a:r>
              <a:rPr lang="en-US" altLang="zh-TW" sz="2400" dirty="0"/>
              <a:t>import </a:t>
            </a:r>
            <a:r>
              <a:rPr lang="en-US" altLang="zh-TW" sz="2400" dirty="0" err="1"/>
              <a:t>matplotlib.pyplot</a:t>
            </a:r>
            <a:r>
              <a:rPr lang="en-US" altLang="zh-TW" sz="2400" dirty="0"/>
              <a:t> as </a:t>
            </a:r>
            <a:r>
              <a:rPr lang="en-US" altLang="zh-TW" sz="2400" dirty="0" err="1"/>
              <a:t>plt</a:t>
            </a:r>
            <a:r>
              <a:rPr lang="en-US" altLang="zh-TW" sz="2400" dirty="0"/>
              <a:t> 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err="1"/>
              <a:t>np.random.seed</a:t>
            </a:r>
            <a:r>
              <a:rPr lang="en-US" altLang="zh-TW" sz="2400" dirty="0"/>
              <a:t>(1337)  # for reproducibility</a:t>
            </a:r>
          </a:p>
          <a:p>
            <a:endParaRPr lang="en-US" altLang="zh-TW" sz="2400" dirty="0"/>
          </a:p>
          <a:p>
            <a:r>
              <a:rPr lang="en-US" altLang="zh-TW" sz="2400" dirty="0"/>
              <a:t># create some data</a:t>
            </a:r>
          </a:p>
          <a:p>
            <a:r>
              <a:rPr lang="en-US" altLang="zh-TW" sz="2400" dirty="0"/>
              <a:t>X = </a:t>
            </a:r>
            <a:r>
              <a:rPr lang="en-US" altLang="zh-TW" sz="2400" dirty="0" err="1"/>
              <a:t>np.linspace</a:t>
            </a:r>
            <a:r>
              <a:rPr lang="en-US" altLang="zh-TW" sz="2400" dirty="0"/>
              <a:t>(-1, 1, 200)</a:t>
            </a:r>
          </a:p>
          <a:p>
            <a:r>
              <a:rPr lang="en-US" altLang="zh-TW" sz="2400" dirty="0" err="1"/>
              <a:t>np.random.shuffle</a:t>
            </a:r>
            <a:r>
              <a:rPr lang="en-US" altLang="zh-TW" sz="2400" dirty="0"/>
              <a:t>(X)    # randomize the data</a:t>
            </a:r>
          </a:p>
          <a:p>
            <a:r>
              <a:rPr lang="en-US" altLang="zh-TW" sz="2400" dirty="0"/>
              <a:t>Y = 0.5 * X + 2 + </a:t>
            </a:r>
            <a:r>
              <a:rPr lang="en-US" altLang="zh-TW" sz="2400" dirty="0" err="1"/>
              <a:t>np.random.normal</a:t>
            </a:r>
            <a:r>
              <a:rPr lang="en-US" altLang="zh-TW" sz="2400" dirty="0"/>
              <a:t>(0, 0.05, (200, ))</a:t>
            </a:r>
          </a:p>
          <a:p>
            <a:endParaRPr lang="en-US" altLang="zh-TW" sz="2400" dirty="0"/>
          </a:p>
          <a:p>
            <a:r>
              <a:rPr lang="en-US" altLang="zh-TW" sz="2400" dirty="0"/>
              <a:t># plot data</a:t>
            </a:r>
          </a:p>
          <a:p>
            <a:r>
              <a:rPr lang="en-US" altLang="zh-TW" sz="2400" dirty="0" err="1"/>
              <a:t>plt.scatter</a:t>
            </a:r>
            <a:r>
              <a:rPr lang="en-US" altLang="zh-TW" sz="2400" dirty="0"/>
              <a:t>(X, Y)</a:t>
            </a:r>
          </a:p>
          <a:p>
            <a:r>
              <a:rPr lang="en-US" altLang="zh-TW" sz="2400" dirty="0" err="1"/>
              <a:t>plt.show</a:t>
            </a:r>
            <a:r>
              <a:rPr lang="en-US" altLang="zh-TW" sz="2400" dirty="0"/>
              <a:t>()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5105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30" y="906023"/>
            <a:ext cx="7092531" cy="476160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58638" y="5962820"/>
            <a:ext cx="50145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X = </a:t>
            </a:r>
            <a:r>
              <a:rPr lang="en-US" altLang="zh-TW" sz="3600" dirty="0" err="1"/>
              <a:t>np.linspace</a:t>
            </a:r>
            <a:r>
              <a:rPr lang="en-US" altLang="zh-TW" sz="3600" dirty="0"/>
              <a:t>(-1, 1, 200)</a:t>
            </a:r>
          </a:p>
        </p:txBody>
      </p:sp>
      <p:sp>
        <p:nvSpPr>
          <p:cNvPr id="4" name="矩形 3"/>
          <p:cNvSpPr/>
          <p:nvPr/>
        </p:nvSpPr>
        <p:spPr>
          <a:xfrm>
            <a:off x="280087" y="321248"/>
            <a:ext cx="87897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TW" sz="3200" dirty="0"/>
              <a:t>Y = 0.5 * X + 2 + </a:t>
            </a:r>
            <a:r>
              <a:rPr lang="es-ES" altLang="zh-TW" sz="3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np.random.normal(0, 0.05, (200, ))</a:t>
            </a:r>
          </a:p>
        </p:txBody>
      </p:sp>
    </p:spTree>
    <p:extLst>
      <p:ext uri="{BB962C8B-B14F-4D97-AF65-F5344CB8AC3E}">
        <p14:creationId xmlns:p14="http://schemas.microsoft.com/office/powerpoint/2010/main" val="651556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6794" y="2863331"/>
            <a:ext cx="83617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dirty="0" err="1" smtClean="0"/>
              <a:t>X_train</a:t>
            </a:r>
            <a:r>
              <a:rPr lang="en-US" altLang="zh-TW" sz="4800" dirty="0"/>
              <a:t>, </a:t>
            </a:r>
            <a:r>
              <a:rPr lang="en-US" altLang="zh-TW" sz="4800" dirty="0" err="1"/>
              <a:t>Y_train</a:t>
            </a:r>
            <a:r>
              <a:rPr lang="en-US" altLang="zh-TW" sz="4800" dirty="0"/>
              <a:t> = X[:160], Y[:160]     </a:t>
            </a:r>
            <a:endParaRPr lang="en-US" altLang="zh-TW" sz="4800" dirty="0" smtClean="0"/>
          </a:p>
          <a:p>
            <a:endParaRPr lang="en-US" altLang="zh-TW" sz="4800" dirty="0"/>
          </a:p>
          <a:p>
            <a:r>
              <a:rPr lang="en-US" altLang="zh-TW" sz="4800" dirty="0" err="1" smtClean="0"/>
              <a:t>X_test</a:t>
            </a:r>
            <a:r>
              <a:rPr lang="en-US" altLang="zh-TW" sz="4800" dirty="0"/>
              <a:t>, </a:t>
            </a:r>
            <a:r>
              <a:rPr lang="en-US" altLang="zh-TW" sz="4800" dirty="0" err="1"/>
              <a:t>Y_test</a:t>
            </a:r>
            <a:r>
              <a:rPr lang="en-US" altLang="zh-TW" sz="4800" dirty="0"/>
              <a:t> = X[160:], Y[160:] </a:t>
            </a:r>
            <a:endParaRPr lang="zh-TW" altLang="en-US" sz="4800" dirty="0"/>
          </a:p>
        </p:txBody>
      </p:sp>
      <p:sp>
        <p:nvSpPr>
          <p:cNvPr id="4" name="矩形 3"/>
          <p:cNvSpPr/>
          <p:nvPr/>
        </p:nvSpPr>
        <p:spPr>
          <a:xfrm>
            <a:off x="592739" y="552275"/>
            <a:ext cx="721896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/>
              <a:t>共</a:t>
            </a:r>
            <a:r>
              <a:rPr lang="en-US" altLang="zh-TW" sz="3600" dirty="0" smtClean="0"/>
              <a:t>200data point:</a:t>
            </a:r>
          </a:p>
          <a:p>
            <a:r>
              <a:rPr lang="zh-TW" altLang="en-US" sz="3600" dirty="0" smtClean="0"/>
              <a:t>前 </a:t>
            </a:r>
            <a:r>
              <a:rPr lang="en-US" altLang="zh-TW" sz="3600" dirty="0"/>
              <a:t>160 data </a:t>
            </a:r>
            <a:r>
              <a:rPr lang="en-US" altLang="zh-TW" sz="3600" dirty="0" smtClean="0"/>
              <a:t>points</a:t>
            </a:r>
            <a:r>
              <a:rPr lang="zh-TW" altLang="en-US" sz="3600" dirty="0" smtClean="0"/>
              <a:t>選成</a:t>
            </a:r>
            <a:r>
              <a:rPr lang="en-US" altLang="zh-TW" sz="3600" dirty="0" smtClean="0"/>
              <a:t>train(</a:t>
            </a:r>
            <a:r>
              <a:rPr lang="zh-TW" altLang="en-US" sz="3600" dirty="0"/>
              <a:t>訓練</a:t>
            </a:r>
            <a:r>
              <a:rPr lang="zh-TW" altLang="en-US" sz="3600" dirty="0" smtClean="0"/>
              <a:t>集</a:t>
            </a:r>
            <a:r>
              <a:rPr lang="en-US" altLang="zh-TW" sz="3600" dirty="0"/>
              <a:t>) </a:t>
            </a:r>
          </a:p>
          <a:p>
            <a:r>
              <a:rPr lang="zh-TW" altLang="en-US" sz="3600" dirty="0" smtClean="0"/>
              <a:t>後 </a:t>
            </a:r>
            <a:r>
              <a:rPr lang="en-US" altLang="zh-TW" sz="3600" dirty="0"/>
              <a:t>40 data </a:t>
            </a:r>
            <a:r>
              <a:rPr lang="en-US" altLang="zh-TW" sz="3600" dirty="0" smtClean="0"/>
              <a:t>points</a:t>
            </a:r>
            <a:r>
              <a:rPr lang="zh-TW" altLang="en-US" sz="3600" dirty="0" smtClean="0"/>
              <a:t>當作</a:t>
            </a:r>
            <a:r>
              <a:rPr lang="en-US" altLang="zh-TW" sz="3600" dirty="0" smtClean="0"/>
              <a:t>test(</a:t>
            </a:r>
            <a:r>
              <a:rPr lang="zh-TW" altLang="en-US" sz="3600" dirty="0" smtClean="0"/>
              <a:t>測試集</a:t>
            </a:r>
            <a:r>
              <a:rPr lang="en-US" altLang="zh-TW" sz="3600" dirty="0" smtClean="0"/>
              <a:t>) 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7107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pic>
        <p:nvPicPr>
          <p:cNvPr id="5" name="Picture 6" descr="http://cdn.geekwire.com/wp-content/uploads/2015/11/google-Tensor-Fl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148" y="2170473"/>
            <a:ext cx="1618734" cy="131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deeplearning.net/software/theano/_static/theano_logo_allblue_200x4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885" y="2644978"/>
            <a:ext cx="2086343" cy="47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keras.io/img/keras-logo-smal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882" y="4595696"/>
            <a:ext cx="1072696" cy="10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2786134" y="5578778"/>
            <a:ext cx="1114192" cy="378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keras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2573425" y="543460"/>
            <a:ext cx="6095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http://speech.ee.ntu.edu.tw/~tlkagk/courses/MLDS_2015_2/Lecture/Theano%20DNN.ecm.mp4/index.html</a:t>
            </a:r>
          </a:p>
        </p:txBody>
      </p:sp>
      <p:sp>
        <p:nvSpPr>
          <p:cNvPr id="13" name="矩形 12"/>
          <p:cNvSpPr/>
          <p:nvPr/>
        </p:nvSpPr>
        <p:spPr>
          <a:xfrm>
            <a:off x="2573425" y="1179294"/>
            <a:ext cx="6120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http://speech.ee.ntu.edu.tw/~tlkagk/courses/MLDS_2015_2/Lecture/RNN%20training%20(v6).ecm.mp4/index.html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048731" y="2355068"/>
            <a:ext cx="207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Very flexible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075576" y="2855814"/>
            <a:ext cx="2074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Need some effort to learn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368774" y="4371849"/>
            <a:ext cx="321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Easy to learn and use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794108" y="4809400"/>
            <a:ext cx="351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(still have some flexibility)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368774" y="5251640"/>
            <a:ext cx="4380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 can modify it if you can write </a:t>
            </a:r>
            <a:r>
              <a:rPr lang="en-US" altLang="zh-TW" sz="2400" dirty="0" err="1"/>
              <a:t>TensorFlow</a:t>
            </a:r>
            <a:r>
              <a:rPr lang="en-US" altLang="zh-TW" sz="2400" dirty="0"/>
              <a:t> or </a:t>
            </a:r>
            <a:r>
              <a:rPr lang="en-US" altLang="zh-TW" sz="2400" dirty="0" err="1"/>
              <a:t>Theano</a:t>
            </a:r>
            <a:endParaRPr lang="zh-TW" altLang="en-US" sz="2400" dirty="0"/>
          </a:p>
        </p:txBody>
      </p:sp>
      <p:sp>
        <p:nvSpPr>
          <p:cNvPr id="20" name="右大括弧 19"/>
          <p:cNvSpPr/>
          <p:nvPr/>
        </p:nvSpPr>
        <p:spPr>
          <a:xfrm rot="5400000">
            <a:off x="3002095" y="1629437"/>
            <a:ext cx="588208" cy="450805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28650" y="4536159"/>
            <a:ext cx="197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Interface of </a:t>
            </a:r>
            <a:r>
              <a:rPr lang="en-US" altLang="zh-TW" sz="2400" dirty="0" err="1"/>
              <a:t>TensorFlow</a:t>
            </a:r>
            <a:r>
              <a:rPr lang="en-US" altLang="zh-TW" sz="2400" dirty="0"/>
              <a:t> or </a:t>
            </a:r>
            <a:r>
              <a:rPr lang="en-US" altLang="zh-TW" sz="2400" dirty="0" err="1"/>
              <a:t>Theano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607575" y="2644978"/>
            <a:ext cx="94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2598825" y="184871"/>
            <a:ext cx="3354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If you want to learn </a:t>
            </a:r>
            <a:r>
              <a:rPr lang="en-US" altLang="zh-TW" dirty="0" err="1"/>
              <a:t>theano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245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 animBg="1"/>
      <p:bldP spid="21" grpId="0"/>
      <p:bldP spid="22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2583" y="542323"/>
            <a:ext cx="63123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dirty="0" smtClean="0"/>
              <a:t>定義</a:t>
            </a:r>
            <a:r>
              <a:rPr lang="zh-TW" altLang="en-US" sz="4400" dirty="0"/>
              <a:t>你</a:t>
            </a:r>
            <a:r>
              <a:rPr lang="zh-TW" altLang="en-US" sz="4400" dirty="0" smtClean="0"/>
              <a:t>的</a:t>
            </a:r>
            <a:r>
              <a:rPr lang="en-US" altLang="zh-TW" sz="4400" dirty="0"/>
              <a:t>neural Network</a:t>
            </a:r>
            <a:r>
              <a:rPr lang="en-US" altLang="zh-TW" sz="4400" dirty="0" smtClean="0"/>
              <a:t>::</a:t>
            </a:r>
            <a:endParaRPr lang="zh-TW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0173" y="1789324"/>
            <a:ext cx="72163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model = Sequential</a:t>
            </a:r>
            <a:r>
              <a:rPr lang="en-US" altLang="zh-TW" sz="2800" dirty="0" smtClean="0"/>
              <a:t>()</a:t>
            </a:r>
          </a:p>
          <a:p>
            <a:endParaRPr lang="en-US" altLang="zh-TW" sz="2800" dirty="0"/>
          </a:p>
          <a:p>
            <a:r>
              <a:rPr lang="en-US" altLang="zh-TW" sz="2800" dirty="0" err="1"/>
              <a:t>model.add</a:t>
            </a:r>
            <a:r>
              <a:rPr lang="en-US" altLang="zh-TW" sz="2800" dirty="0"/>
              <a:t>(Dense(</a:t>
            </a:r>
            <a:r>
              <a:rPr lang="en-US" altLang="zh-TW" sz="2800" dirty="0" err="1"/>
              <a:t>output_dim</a:t>
            </a:r>
            <a:r>
              <a:rPr lang="en-US" altLang="zh-TW" sz="2800" dirty="0"/>
              <a:t>=1, </a:t>
            </a:r>
            <a:r>
              <a:rPr lang="en-US" altLang="zh-TW" sz="2800" dirty="0" err="1"/>
              <a:t>input_dim</a:t>
            </a:r>
            <a:r>
              <a:rPr lang="en-US" altLang="zh-TW" sz="2800" dirty="0"/>
              <a:t>=1))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7807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0907" y="369328"/>
            <a:ext cx="57842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設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你的訓練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參數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compile()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函數</a:t>
            </a:r>
          </a:p>
        </p:txBody>
      </p:sp>
      <p:sp>
        <p:nvSpPr>
          <p:cNvPr id="6" name="矩形 5"/>
          <p:cNvSpPr/>
          <p:nvPr/>
        </p:nvSpPr>
        <p:spPr>
          <a:xfrm>
            <a:off x="905258" y="2424665"/>
            <a:ext cx="58662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err="1"/>
              <a:t>model.compile</a:t>
            </a:r>
            <a:r>
              <a:rPr lang="en-US" altLang="zh-TW" sz="4000" dirty="0"/>
              <a:t>(loss='</a:t>
            </a:r>
            <a:r>
              <a:rPr lang="en-US" altLang="zh-TW" sz="4000" dirty="0" err="1"/>
              <a:t>mse</a:t>
            </a:r>
            <a:r>
              <a:rPr lang="en-US" altLang="zh-TW" sz="4000" dirty="0"/>
              <a:t>', optimizer='</a:t>
            </a:r>
            <a:r>
              <a:rPr lang="en-US" altLang="zh-TW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sgd</a:t>
            </a:r>
            <a:r>
              <a:rPr lang="en-US" altLang="zh-TW" sz="4000" dirty="0"/>
              <a:t>')</a:t>
            </a:r>
            <a:endParaRPr lang="zh-TW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3417162" y="3840672"/>
            <a:ext cx="2855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Stochastic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 Descent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6589" y="205533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損失</a:t>
            </a:r>
            <a:r>
              <a:rPr lang="zh-TW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函數</a:t>
            </a:r>
          </a:p>
        </p:txBody>
      </p:sp>
      <p:sp>
        <p:nvSpPr>
          <p:cNvPr id="10" name="矩形 9"/>
          <p:cNvSpPr/>
          <p:nvPr/>
        </p:nvSpPr>
        <p:spPr>
          <a:xfrm>
            <a:off x="2041249" y="365600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優化器</a:t>
            </a:r>
            <a:endParaRPr lang="zh-TW" altLang="en-U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38332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685" y="394042"/>
            <a:ext cx="8877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Training: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訓練</a:t>
            </a:r>
            <a:r>
              <a:rPr lang="zh-TW" altLang="en-US" sz="2800" dirty="0" smtClean="0"/>
              <a:t>你的</a:t>
            </a:r>
            <a:r>
              <a:rPr lang="en-US" altLang="zh-TW" sz="2800" dirty="0"/>
              <a:t>neural Network::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train_on_batch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函數</a:t>
            </a:r>
          </a:p>
        </p:txBody>
      </p:sp>
      <p:sp>
        <p:nvSpPr>
          <p:cNvPr id="3" name="矩形 2"/>
          <p:cNvSpPr/>
          <p:nvPr/>
        </p:nvSpPr>
        <p:spPr>
          <a:xfrm>
            <a:off x="557978" y="6185242"/>
            <a:ext cx="77693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/>
              <a:t>model.</a:t>
            </a:r>
            <a:r>
              <a:rPr lang="en-US" altLang="zh-TW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</a:t>
            </a:r>
            <a:r>
              <a:rPr lang="en-US" altLang="zh-TW" sz="3200" dirty="0"/>
              <a:t>(X, y, </a:t>
            </a:r>
            <a:r>
              <a:rPr lang="en-US" altLang="zh-TW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batch_size</a:t>
            </a: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</a:t>
            </a:r>
            <a:r>
              <a:rPr lang="en-US" altLang="zh-TW" sz="3200" dirty="0"/>
              <a:t>, </a:t>
            </a:r>
            <a:r>
              <a:rPr lang="en-US" altLang="zh-TW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nb_epoch</a:t>
            </a:r>
            <a:r>
              <a:rPr lang="en-US" altLang="zh-TW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=1000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3014836" y="6000576"/>
            <a:ext cx="2855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Stochastic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 Descent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27230" y="580052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訓練回合</a:t>
            </a:r>
            <a:endParaRPr lang="zh-TW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0724" y="1660927"/>
            <a:ext cx="84643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print</a:t>
            </a:r>
            <a:r>
              <a:rPr lang="en-US" altLang="zh-TW" sz="3200" dirty="0"/>
              <a:t>('Training -----------')</a:t>
            </a:r>
          </a:p>
          <a:p>
            <a:r>
              <a:rPr lang="en-US" altLang="zh-TW" sz="3200" dirty="0"/>
              <a:t>for step in range(301):</a:t>
            </a:r>
          </a:p>
          <a:p>
            <a:r>
              <a:rPr lang="en-US" altLang="zh-TW" sz="3200" dirty="0"/>
              <a:t>    cost = </a:t>
            </a:r>
            <a:r>
              <a:rPr lang="en-US" altLang="zh-TW" sz="3200" dirty="0" err="1"/>
              <a:t>model.</a:t>
            </a:r>
            <a:r>
              <a:rPr lang="en-US" altLang="zh-TW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train_on_batch</a:t>
            </a:r>
            <a:r>
              <a:rPr lang="en-US" altLang="zh-TW" sz="3200" dirty="0"/>
              <a:t>(</a:t>
            </a:r>
            <a:r>
              <a:rPr lang="en-US" altLang="zh-TW" sz="3200" dirty="0" err="1"/>
              <a:t>X_train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Y_train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    if step % 100 == 0:</a:t>
            </a:r>
          </a:p>
          <a:p>
            <a:r>
              <a:rPr lang="en-US" altLang="zh-TW" sz="3200" dirty="0"/>
              <a:t>        print('train cost: ', cost)</a:t>
            </a:r>
          </a:p>
        </p:txBody>
      </p:sp>
    </p:spTree>
    <p:extLst>
      <p:ext uri="{BB962C8B-B14F-4D97-AF65-F5344CB8AC3E}">
        <p14:creationId xmlns:p14="http://schemas.microsoft.com/office/powerpoint/2010/main" val="1501448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4378" y="1425316"/>
            <a:ext cx="5943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 err="1"/>
              <a:t>train_on_batch</a:t>
            </a:r>
            <a:r>
              <a:rPr lang="en-US" altLang="zh-TW" sz="4400" dirty="0"/>
              <a:t>(x, y, </a:t>
            </a:r>
            <a:r>
              <a:rPr lang="en-US" altLang="zh-TW" sz="4400" dirty="0" err="1"/>
              <a:t>sample_weight</a:t>
            </a:r>
            <a:r>
              <a:rPr lang="en-US" altLang="zh-TW" sz="4400" dirty="0"/>
              <a:t>=None, </a:t>
            </a:r>
            <a:r>
              <a:rPr lang="en-US" altLang="zh-TW" sz="4400" dirty="0" err="1"/>
              <a:t>class_weight</a:t>
            </a:r>
            <a:r>
              <a:rPr lang="en-US" altLang="zh-TW" sz="4400" dirty="0"/>
              <a:t>=None)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131913" y="141584"/>
            <a:ext cx="3179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https://keras.io/models/model/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4378" y="1055984"/>
            <a:ext cx="5696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Runs a single gradient update on a single batch of data.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6562" y="4144827"/>
            <a:ext cx="86497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</a:p>
          <a:p>
            <a:endParaRPr lang="en-US" altLang="zh-TW" dirty="0"/>
          </a:p>
          <a:p>
            <a:r>
              <a:rPr lang="en-US" altLang="zh-TW" dirty="0"/>
              <a:t>Scalar training loss (if the model has a single output and no metrics) or list of scalars (if the model has multiple outputs and/or metrics).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attribute </a:t>
            </a:r>
            <a:r>
              <a:rPr lang="en-US" altLang="zh-TW" dirty="0" err="1"/>
              <a:t>model.metrics_names</a:t>
            </a:r>
            <a:r>
              <a:rPr lang="en-US" altLang="zh-TW" dirty="0"/>
              <a:t> will give you the display labels for the scalar outputs.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06451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0745" y="2339716"/>
            <a:ext cx="79412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W, b = </a:t>
            </a:r>
            <a:r>
              <a:rPr lang="en-US" altLang="zh-TW" sz="4000" dirty="0" err="1"/>
              <a:t>model.layers</a:t>
            </a:r>
            <a:r>
              <a:rPr lang="en-US" altLang="zh-TW" sz="4000" dirty="0"/>
              <a:t>[0].</a:t>
            </a:r>
            <a:r>
              <a:rPr lang="en-US" altLang="zh-TW" sz="4000" dirty="0" err="1"/>
              <a:t>get_weights</a:t>
            </a:r>
            <a:r>
              <a:rPr lang="en-US" altLang="zh-TW" sz="4000" dirty="0"/>
              <a:t>()</a:t>
            </a:r>
          </a:p>
          <a:p>
            <a:endParaRPr lang="en-US" altLang="zh-TW" sz="4000" dirty="0" smtClean="0"/>
          </a:p>
          <a:p>
            <a:r>
              <a:rPr lang="en-US" altLang="zh-TW" sz="4000" dirty="0" smtClean="0"/>
              <a:t>print</a:t>
            </a:r>
            <a:r>
              <a:rPr lang="en-US" altLang="zh-TW" sz="4000" dirty="0"/>
              <a:t>('Weights=', W, '\</a:t>
            </a:r>
            <a:r>
              <a:rPr lang="en-US" altLang="zh-TW" sz="4000" dirty="0" err="1"/>
              <a:t>nbiases</a:t>
            </a:r>
            <a:r>
              <a:rPr lang="en-US" altLang="zh-TW" sz="4000" dirty="0"/>
              <a:t>=', b)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20455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1340" y="204053"/>
            <a:ext cx="7895968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en-US" altLang="zh-TW" sz="4000" dirty="0"/>
              <a:t># plotting the prediction</a:t>
            </a:r>
          </a:p>
          <a:p>
            <a:r>
              <a:rPr lang="en-US" altLang="zh-TW" sz="4000" dirty="0" err="1"/>
              <a:t>Y_pred</a:t>
            </a:r>
            <a:r>
              <a:rPr lang="en-US" altLang="zh-TW" sz="4000" dirty="0"/>
              <a:t> = </a:t>
            </a:r>
            <a:r>
              <a:rPr lang="en-US" altLang="zh-TW" sz="4000" dirty="0" err="1"/>
              <a:t>model.predict</a:t>
            </a:r>
            <a:r>
              <a:rPr lang="en-US" altLang="zh-TW" sz="4000" dirty="0"/>
              <a:t>(</a:t>
            </a:r>
            <a:r>
              <a:rPr lang="en-US" altLang="zh-TW" sz="4000" dirty="0" err="1"/>
              <a:t>X_test</a:t>
            </a:r>
            <a:r>
              <a:rPr lang="en-US" altLang="zh-TW" sz="4000" dirty="0"/>
              <a:t>)</a:t>
            </a:r>
          </a:p>
          <a:p>
            <a:r>
              <a:rPr lang="en-US" altLang="zh-TW" sz="4000" dirty="0" err="1"/>
              <a:t>plt.</a:t>
            </a:r>
            <a:r>
              <a:rPr lang="en-US" altLang="zh-TW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scatter</a:t>
            </a:r>
            <a:r>
              <a:rPr lang="en-US" altLang="zh-TW" sz="4000" dirty="0"/>
              <a:t>(</a:t>
            </a:r>
            <a:r>
              <a:rPr lang="en-US" altLang="zh-TW" sz="4000" dirty="0" err="1"/>
              <a:t>X_test</a:t>
            </a:r>
            <a:r>
              <a:rPr lang="en-US" altLang="zh-TW" sz="4000" dirty="0"/>
              <a:t>, </a:t>
            </a:r>
            <a:r>
              <a:rPr lang="en-US" altLang="zh-TW" sz="4000" dirty="0" err="1"/>
              <a:t>Y_test</a:t>
            </a:r>
            <a:r>
              <a:rPr lang="en-US" altLang="zh-TW" sz="4000" dirty="0"/>
              <a:t>)</a:t>
            </a:r>
          </a:p>
          <a:p>
            <a:r>
              <a:rPr lang="en-US" altLang="zh-TW" sz="4000" dirty="0" err="1"/>
              <a:t>plt.plot</a:t>
            </a:r>
            <a:r>
              <a:rPr lang="en-US" altLang="zh-TW" sz="4000" dirty="0"/>
              <a:t>(</a:t>
            </a:r>
            <a:r>
              <a:rPr lang="en-US" altLang="zh-TW" sz="4000" dirty="0" err="1"/>
              <a:t>X_test</a:t>
            </a:r>
            <a:r>
              <a:rPr lang="en-US" altLang="zh-TW" sz="4000" dirty="0"/>
              <a:t>, </a:t>
            </a:r>
            <a:r>
              <a:rPr lang="en-US" altLang="zh-TW" sz="4000" dirty="0" err="1"/>
              <a:t>Y_pred</a:t>
            </a:r>
            <a:r>
              <a:rPr lang="en-US" altLang="zh-TW" sz="4000" dirty="0"/>
              <a:t>)</a:t>
            </a:r>
          </a:p>
          <a:p>
            <a:r>
              <a:rPr lang="en-US" altLang="zh-TW" sz="4000" dirty="0" err="1"/>
              <a:t>plt.show</a:t>
            </a:r>
            <a:r>
              <a:rPr lang="en-US" altLang="zh-TW" sz="4000" dirty="0"/>
              <a:t>()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363" y="3014683"/>
            <a:ext cx="5210487" cy="350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748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10105" y="2246968"/>
            <a:ext cx="503214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</a:t>
            </a:r>
            <a:endParaRPr lang="en-US" altLang="zh-TW" sz="5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波士頓房價預測</a:t>
            </a:r>
            <a:endParaRPr lang="en-US" altLang="zh-TW" sz="5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0360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17" y="1664042"/>
            <a:ext cx="2959372" cy="38057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90317" y="5616832"/>
            <a:ext cx="4187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http://www.broadview.com.cn/book/5358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15945" y="2601263"/>
            <a:ext cx="45514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8 </a:t>
            </a:r>
            <a:r>
              <a:rPr lang="zh-TW" altLang="en-US" dirty="0" smtClean="0"/>
              <a:t>回歸問題實例：波士頓房價預測</a:t>
            </a:r>
            <a:r>
              <a:rPr lang="en-US" altLang="zh-TW" dirty="0" smtClean="0"/>
              <a:t>/54</a:t>
            </a:r>
          </a:p>
          <a:p>
            <a:r>
              <a:rPr lang="en-US" altLang="zh-TW" dirty="0" smtClean="0"/>
              <a:t>8.1 </a:t>
            </a:r>
            <a:r>
              <a:rPr lang="zh-TW" altLang="en-US" dirty="0" smtClean="0"/>
              <a:t>問題描述</a:t>
            </a:r>
            <a:r>
              <a:rPr lang="en-US" altLang="zh-TW" dirty="0" smtClean="0"/>
              <a:t>/54</a:t>
            </a:r>
          </a:p>
          <a:p>
            <a:r>
              <a:rPr lang="en-US" altLang="zh-TW" dirty="0" smtClean="0"/>
              <a:t>8.2 </a:t>
            </a:r>
            <a:r>
              <a:rPr lang="zh-TW" altLang="en-US" dirty="0" smtClean="0"/>
              <a:t>構建基準模型</a:t>
            </a:r>
            <a:r>
              <a:rPr lang="en-US" altLang="zh-TW" dirty="0" smtClean="0"/>
              <a:t>/55</a:t>
            </a:r>
          </a:p>
          <a:p>
            <a:r>
              <a:rPr lang="en-US" altLang="zh-TW" dirty="0" smtClean="0"/>
              <a:t>8.3 </a:t>
            </a:r>
            <a:r>
              <a:rPr lang="zh-TW" altLang="en-US" dirty="0" smtClean="0"/>
              <a:t>數據預處理</a:t>
            </a:r>
            <a:r>
              <a:rPr lang="en-US" altLang="zh-TW" dirty="0" smtClean="0"/>
              <a:t>/57</a:t>
            </a:r>
          </a:p>
          <a:p>
            <a:r>
              <a:rPr lang="en-US" altLang="zh-TW" dirty="0" smtClean="0"/>
              <a:t>8.4 </a:t>
            </a:r>
            <a:r>
              <a:rPr lang="zh-TW" altLang="en-US" dirty="0" smtClean="0"/>
              <a:t>調參隱藏層和神經元</a:t>
            </a:r>
            <a:r>
              <a:rPr lang="en-US" altLang="zh-TW" dirty="0" smtClean="0"/>
              <a:t>/58</a:t>
            </a:r>
          </a:p>
        </p:txBody>
      </p:sp>
    </p:spTree>
    <p:extLst>
      <p:ext uri="{BB962C8B-B14F-4D97-AF65-F5344CB8AC3E}">
        <p14:creationId xmlns:p14="http://schemas.microsoft.com/office/powerpoint/2010/main" val="2088670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7200" dirty="0" err="1" smtClean="0">
                <a:solidFill>
                  <a:srgbClr val="FFFF00"/>
                </a:solidFill>
              </a:rPr>
              <a:t>Keras</a:t>
            </a:r>
            <a:r>
              <a:rPr lang="zh-TW" altLang="en-US" sz="7200" dirty="0" smtClean="0">
                <a:solidFill>
                  <a:srgbClr val="FFFF00"/>
                </a:solidFill>
              </a:rPr>
              <a:t>  </a:t>
            </a:r>
            <a:r>
              <a:rPr lang="en-US" altLang="zh-TW" sz="7200" dirty="0">
                <a:solidFill>
                  <a:schemeClr val="bg1"/>
                </a:solidFill>
              </a:rPr>
              <a:t>Classification</a:t>
            </a:r>
            <a:r>
              <a:rPr lang="en-US" altLang="zh-TW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zh-TW" sz="7200" dirty="0" smtClean="0">
              <a:solidFill>
                <a:srgbClr val="FFFF00"/>
              </a:solidFill>
            </a:endParaRPr>
          </a:p>
          <a:p>
            <a:r>
              <a:rPr lang="en-US" altLang="zh-TW" sz="7200" dirty="0" smtClean="0"/>
              <a:t>MNIST::</a:t>
            </a:r>
            <a:r>
              <a:rPr lang="en-US" altLang="zh-TW" sz="3200" dirty="0" smtClean="0"/>
              <a:t>From MLP to </a:t>
            </a:r>
            <a:r>
              <a:rPr lang="en-US" altLang="zh-TW" sz="3200" dirty="0" smtClean="0"/>
              <a:t>CNN</a:t>
            </a:r>
          </a:p>
          <a:p>
            <a:endParaRPr lang="en-US" altLang="zh-TW" sz="3200" dirty="0"/>
          </a:p>
          <a:p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8611014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51180" y="1175983"/>
            <a:ext cx="67756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訓練集為 </a:t>
            </a:r>
            <a:r>
              <a:rPr lang="en-US" altLang="zh-CN" sz="2800" dirty="0" smtClean="0"/>
              <a:t>60,000 </a:t>
            </a:r>
            <a:r>
              <a:rPr lang="zh-CN" altLang="en-US" sz="2800" dirty="0" smtClean="0"/>
              <a:t>張 </a:t>
            </a:r>
            <a:r>
              <a:rPr lang="en-US" altLang="zh-CN" sz="2800" dirty="0" smtClean="0"/>
              <a:t>28x28 </a:t>
            </a:r>
            <a:r>
              <a:rPr lang="zh-CN" altLang="en-US" sz="2800" dirty="0" smtClean="0"/>
              <a:t>圖元灰度圖像，</a:t>
            </a:r>
            <a:endParaRPr lang="en-US" altLang="zh-CN" sz="2800" dirty="0" smtClean="0"/>
          </a:p>
          <a:p>
            <a:r>
              <a:rPr lang="zh-CN" altLang="en-US" sz="2800" dirty="0" smtClean="0"/>
              <a:t>測試集為 </a:t>
            </a:r>
            <a:r>
              <a:rPr lang="en-US" altLang="zh-CN" sz="2800" dirty="0" smtClean="0"/>
              <a:t>10,000 </a:t>
            </a:r>
            <a:r>
              <a:rPr lang="zh-CN" altLang="en-US" sz="2800" dirty="0" smtClean="0"/>
              <a:t>同規格圖像，</a:t>
            </a:r>
            <a:endParaRPr lang="en-US" altLang="zh-CN" sz="2800" dirty="0" smtClean="0"/>
          </a:p>
          <a:p>
            <a:r>
              <a:rPr lang="zh-CN" altLang="en-US" sz="2800" dirty="0" smtClean="0"/>
              <a:t>總共 </a:t>
            </a:r>
            <a:r>
              <a:rPr lang="en-US" altLang="zh-CN" sz="2800" dirty="0" smtClean="0"/>
              <a:t>10 </a:t>
            </a:r>
            <a:r>
              <a:rPr lang="zh-CN" altLang="en-US" sz="2800" dirty="0" smtClean="0"/>
              <a:t>類數字標籤。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851180" y="726944"/>
            <a:ext cx="37473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MNIST </a:t>
            </a:r>
            <a:r>
              <a:rPr lang="zh-CN" altLang="en-US" sz="2800" dirty="0"/>
              <a:t>手寫</a:t>
            </a:r>
            <a:r>
              <a:rPr lang="zh-TW" altLang="en-US" sz="2800" dirty="0"/>
              <a:t>數字</a:t>
            </a:r>
            <a:r>
              <a:rPr lang="zh-CN" altLang="en-US" sz="2800" dirty="0"/>
              <a:t>資料集</a:t>
            </a:r>
          </a:p>
        </p:txBody>
      </p:sp>
      <p:sp>
        <p:nvSpPr>
          <p:cNvPr id="5" name="矩形 4"/>
          <p:cNvSpPr/>
          <p:nvPr/>
        </p:nvSpPr>
        <p:spPr>
          <a:xfrm>
            <a:off x="387179" y="257157"/>
            <a:ext cx="42768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MNIST handwritten digit</a:t>
            </a:r>
            <a:endParaRPr lang="zh-TW" altLang="en-US" sz="3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13" y="2560978"/>
            <a:ext cx="5828270" cy="437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8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François </a:t>
            </a:r>
            <a:r>
              <a:rPr lang="en-US" altLang="zh-TW" dirty="0" err="1"/>
              <a:t>Chollet</a:t>
            </a:r>
            <a:r>
              <a:rPr lang="en-US" altLang="zh-TW" dirty="0"/>
              <a:t> is the author of </a:t>
            </a:r>
            <a:r>
              <a:rPr lang="en-US" altLang="zh-TW" dirty="0" err="1"/>
              <a:t>Keras</a:t>
            </a:r>
            <a:r>
              <a:rPr lang="en-US" altLang="zh-TW" dirty="0"/>
              <a:t>.  </a:t>
            </a:r>
          </a:p>
          <a:p>
            <a:pPr lvl="1"/>
            <a:r>
              <a:rPr lang="en-US" altLang="zh-TW" dirty="0"/>
              <a:t>He currently works for Google as a deep learning engineer and researcher.</a:t>
            </a:r>
          </a:p>
          <a:p>
            <a:r>
              <a:rPr lang="en-US" altLang="zh-TW" dirty="0" err="1"/>
              <a:t>Keras</a:t>
            </a:r>
            <a:r>
              <a:rPr lang="en-US" altLang="zh-TW" dirty="0"/>
              <a:t> means </a:t>
            </a:r>
            <a:r>
              <a:rPr lang="en-US" altLang="zh-TW" i="1" dirty="0"/>
              <a:t>horn</a:t>
            </a:r>
            <a:r>
              <a:rPr lang="en-US" altLang="zh-TW" dirty="0"/>
              <a:t> in Greek</a:t>
            </a:r>
          </a:p>
          <a:p>
            <a:r>
              <a:rPr lang="en-US" altLang="zh-TW" dirty="0"/>
              <a:t>Documentation: </a:t>
            </a:r>
            <a:r>
              <a:rPr lang="en-US" altLang="zh-TW" dirty="0">
                <a:hlinkClick r:id="rId3"/>
              </a:rPr>
              <a:t>http://keras.io/</a:t>
            </a:r>
            <a:endParaRPr lang="en-US" altLang="zh-TW" dirty="0"/>
          </a:p>
          <a:p>
            <a:r>
              <a:rPr lang="en-US" altLang="zh-TW" dirty="0"/>
              <a:t>Example: https://github.com/fchollet/keras/tree/master/examples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138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102189" y="132756"/>
            <a:ext cx="1059068" cy="65786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52400" y="142875"/>
            <a:ext cx="1562100" cy="65786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50</a:t>
            </a:fld>
            <a:endParaRPr lang="zh-TW" altLang="en-US"/>
          </a:p>
        </p:txBody>
      </p:sp>
      <p:pic>
        <p:nvPicPr>
          <p:cNvPr id="3074" name="Picture 2" descr="ãhandwritten digit CNN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955926"/>
            <a:ext cx="8361157" cy="191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51736" y="127364"/>
            <a:ext cx="32861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每一張手寫的數字都是</a:t>
            </a:r>
            <a:r>
              <a:rPr lang="en-US" altLang="zh-TW" sz="2400" dirty="0" smtClean="0"/>
              <a:t>28*28(=784)</a:t>
            </a:r>
            <a:endParaRPr lang="zh-TW" altLang="en-US" sz="2400" dirty="0"/>
          </a:p>
        </p:txBody>
      </p:sp>
      <p:sp>
        <p:nvSpPr>
          <p:cNvPr id="5" name="向下箭號 4"/>
          <p:cNvSpPr/>
          <p:nvPr/>
        </p:nvSpPr>
        <p:spPr>
          <a:xfrm>
            <a:off x="800100" y="2737023"/>
            <a:ext cx="709612" cy="441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394" y="4396315"/>
            <a:ext cx="18101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輸入層有</a:t>
            </a:r>
            <a:endParaRPr lang="en-US" altLang="zh-TW" sz="2800" dirty="0" smtClean="0"/>
          </a:p>
          <a:p>
            <a:r>
              <a:rPr lang="en-US" altLang="zh-TW" sz="2800" dirty="0" smtClean="0"/>
              <a:t>784</a:t>
            </a:r>
            <a:r>
              <a:rPr lang="zh-TW" altLang="en-US" sz="2800" dirty="0" smtClean="0"/>
              <a:t>個單</a:t>
            </a:r>
            <a:r>
              <a:rPr lang="zh-TW" altLang="en-US" sz="2800" dirty="0"/>
              <a:t>元</a:t>
            </a:r>
          </a:p>
        </p:txBody>
      </p:sp>
      <p:sp>
        <p:nvSpPr>
          <p:cNvPr id="8" name="左大括弧 7"/>
          <p:cNvSpPr/>
          <p:nvPr/>
        </p:nvSpPr>
        <p:spPr>
          <a:xfrm rot="16200000">
            <a:off x="4648596" y="1749218"/>
            <a:ext cx="473668" cy="6257745"/>
          </a:xfrm>
          <a:prstGeom prst="leftBrace">
            <a:avLst>
              <a:gd name="adj1" fmla="val 8333"/>
              <a:gd name="adj2" fmla="val 49239"/>
            </a:avLst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92" y="960149"/>
            <a:ext cx="4551502" cy="179371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215035" y="626710"/>
            <a:ext cx="2845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28*28</a:t>
            </a:r>
            <a:r>
              <a:rPr lang="zh-TW" altLang="en-US" dirty="0" smtClean="0"/>
              <a:t>矩陣來代表一張圖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127130" y="5412472"/>
            <a:ext cx="39181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網路架構設計</a:t>
            </a:r>
            <a:r>
              <a:rPr lang="en-US" altLang="zh-TW" dirty="0" smtClean="0"/>
              <a:t>:</a:t>
            </a:r>
            <a:r>
              <a:rPr lang="zh-TW" altLang="en-US" dirty="0" smtClean="0"/>
              <a:t>使用那些層</a:t>
            </a:r>
            <a:endParaRPr lang="en-US" altLang="zh-TW" dirty="0" smtClean="0"/>
          </a:p>
          <a:p>
            <a:r>
              <a:rPr lang="en-US" altLang="zh-TW" dirty="0" smtClean="0"/>
              <a:t>Convolution? Pooling? </a:t>
            </a:r>
            <a:r>
              <a:rPr lang="en-US" altLang="zh-TW" dirty="0" err="1" smtClean="0"/>
              <a:t>Dropout?Dense</a:t>
            </a:r>
            <a:r>
              <a:rPr lang="en-US" altLang="zh-TW" dirty="0" smtClean="0"/>
              <a:t>?</a:t>
            </a:r>
            <a:endParaRPr lang="en-US" altLang="zh-TW" dirty="0"/>
          </a:p>
        </p:txBody>
      </p:sp>
      <p:sp>
        <p:nvSpPr>
          <p:cNvPr id="16" name="矩形 15"/>
          <p:cNvSpPr/>
          <p:nvPr/>
        </p:nvSpPr>
        <p:spPr>
          <a:xfrm>
            <a:off x="1756557" y="2836887"/>
            <a:ext cx="6221627" cy="20635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369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51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6010672" y="333375"/>
                <a:ext cx="967765" cy="6597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4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TW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4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4400" b="1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4400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672" y="333375"/>
                <a:ext cx="967765" cy="659719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6"/>
          <a:srcRect r="60944"/>
          <a:stretch/>
        </p:blipFill>
        <p:spPr>
          <a:xfrm>
            <a:off x="7133534" y="148508"/>
            <a:ext cx="1777624" cy="17937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04696" y="333375"/>
                <a:ext cx="1042337" cy="6597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4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TW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4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4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4400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6" y="333375"/>
                <a:ext cx="1042337" cy="659719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060261" y="257175"/>
                <a:ext cx="1701941" cy="66016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4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TW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4400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lang="en-US" altLang="zh-TW" sz="4400" b="1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TW" sz="4400" b="1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TW" sz="4400" b="1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4400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261" y="257175"/>
                <a:ext cx="1701941" cy="660161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060911" y="413429"/>
            <a:ext cx="1627369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輸出層有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個單元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代表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0-9</a:t>
            </a:r>
          </a:p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的機率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23921" y="3785233"/>
            <a:ext cx="14134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全部加起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來的機率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為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704" y="1321370"/>
            <a:ext cx="1334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機率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的就判定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是哪個數字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57096" y="2475532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計算後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輸出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結果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85723" y="0"/>
            <a:ext cx="1379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真實的答案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65092" y="-36158"/>
            <a:ext cx="1379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計算</a:t>
            </a:r>
            <a:r>
              <a:rPr lang="zh-TW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的答案</a:t>
            </a:r>
            <a:endParaRPr lang="zh-TW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37620" y="3725338"/>
            <a:ext cx="13796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multiclass </a:t>
            </a:r>
          </a:p>
          <a:p>
            <a:r>
              <a:rPr lang="en-US" altLang="zh-TW" dirty="0" smtClean="0"/>
              <a:t>classification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053330" y="2022396"/>
            <a:ext cx="1938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one-shot encoding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7358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90750" cy="2857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19384" y="175585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深度學習：基於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實踐 深度学习</a:t>
            </a:r>
            <a:r>
              <a:rPr lang="en-US" altLang="zh-TW" dirty="0" smtClean="0"/>
              <a:t>:</a:t>
            </a:r>
            <a:r>
              <a:rPr lang="zh-TW" altLang="en-US" dirty="0" smtClean="0"/>
              <a:t>基于</a:t>
            </a:r>
            <a:r>
              <a:rPr lang="en-US" altLang="zh-TW" dirty="0" err="1" smtClean="0"/>
              <a:t>Keras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实践</a:t>
            </a:r>
          </a:p>
          <a:p>
            <a:r>
              <a:rPr lang="zh-TW" altLang="en-US" dirty="0" smtClean="0"/>
              <a:t>魏貞原  電子工業出版社  </a:t>
            </a:r>
            <a:r>
              <a:rPr lang="en-US" altLang="zh-TW" dirty="0" smtClean="0"/>
              <a:t>2018-06-01</a:t>
            </a:r>
          </a:p>
          <a:p>
            <a:r>
              <a:rPr lang="en-US" altLang="zh-TW" dirty="0" smtClean="0"/>
              <a:t>http://www.broadview.com.cn/book/5358</a:t>
            </a:r>
            <a:endParaRPr lang="zh-TW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2248415" y="62466"/>
            <a:ext cx="34228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13 </a:t>
            </a:r>
            <a:r>
              <a:rPr lang="zh-TW" altLang="en-US" dirty="0" smtClean="0"/>
              <a:t>手寫數位識別</a:t>
            </a:r>
            <a:r>
              <a:rPr lang="en-US" altLang="zh-TW" dirty="0" smtClean="0"/>
              <a:t>/112</a:t>
            </a:r>
          </a:p>
          <a:p>
            <a:r>
              <a:rPr lang="en-US" altLang="zh-TW" dirty="0" smtClean="0"/>
              <a:t>13.1 </a:t>
            </a:r>
            <a:r>
              <a:rPr lang="zh-TW" altLang="en-US" dirty="0" smtClean="0"/>
              <a:t>問題描述</a:t>
            </a:r>
            <a:r>
              <a:rPr lang="en-US" altLang="zh-TW" dirty="0" smtClean="0"/>
              <a:t>/112</a:t>
            </a:r>
          </a:p>
          <a:p>
            <a:r>
              <a:rPr lang="en-US" altLang="zh-TW" dirty="0" smtClean="0"/>
              <a:t>13.2 </a:t>
            </a:r>
            <a:r>
              <a:rPr lang="zh-TW" altLang="en-US" dirty="0" smtClean="0"/>
              <a:t>導入數據</a:t>
            </a:r>
            <a:r>
              <a:rPr lang="en-US" altLang="zh-TW" dirty="0" smtClean="0"/>
              <a:t>/113</a:t>
            </a:r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13.3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多層感知器模型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/114</a:t>
            </a:r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13.4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簡單卷積神經網路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/117</a:t>
            </a:r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13.5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複雜卷積神經網路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/120</a:t>
            </a:r>
          </a:p>
        </p:txBody>
      </p:sp>
      <p:sp>
        <p:nvSpPr>
          <p:cNvPr id="5" name="矩形 4"/>
          <p:cNvSpPr/>
          <p:nvPr/>
        </p:nvSpPr>
        <p:spPr>
          <a:xfrm>
            <a:off x="439853" y="339261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13.3 </a:t>
            </a:r>
            <a:r>
              <a:rPr lang="zh-TW" altLang="en-US" dirty="0" smtClean="0"/>
              <a:t>多層感知器模型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19200" y="3978875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28*28</a:t>
            </a:r>
          </a:p>
          <a:p>
            <a:pPr algn="ctr"/>
            <a:r>
              <a:rPr lang="en-US" altLang="zh-TW" dirty="0" smtClean="0"/>
              <a:t>=784</a:t>
            </a:r>
          </a:p>
          <a:p>
            <a:pPr algn="ctr"/>
            <a:r>
              <a:rPr lang="en-US" altLang="zh-TW" dirty="0" smtClean="0"/>
              <a:t>input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6" idx="3"/>
            <a:endCxn id="8" idx="1"/>
          </p:cNvCxnSpPr>
          <p:nvPr/>
        </p:nvCxnSpPr>
        <p:spPr>
          <a:xfrm>
            <a:off x="2174789" y="5041556"/>
            <a:ext cx="9555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130378" y="3978875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隱藏層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784</a:t>
            </a:r>
          </a:p>
        </p:txBody>
      </p:sp>
      <p:cxnSp>
        <p:nvCxnSpPr>
          <p:cNvPr id="9" name="直線單箭頭接點 8"/>
          <p:cNvCxnSpPr>
            <a:stCxn id="8" idx="3"/>
          </p:cNvCxnSpPr>
          <p:nvPr/>
        </p:nvCxnSpPr>
        <p:spPr>
          <a:xfrm>
            <a:off x="4085967" y="5041556"/>
            <a:ext cx="93911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41556" y="3995351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輸出層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10</a:t>
            </a:r>
          </a:p>
        </p:txBody>
      </p:sp>
      <p:sp>
        <p:nvSpPr>
          <p:cNvPr id="11" name="矩形 10"/>
          <p:cNvSpPr/>
          <p:nvPr/>
        </p:nvSpPr>
        <p:spPr>
          <a:xfrm>
            <a:off x="3332199" y="6137189"/>
            <a:ext cx="558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relu</a:t>
            </a:r>
            <a:endParaRPr lang="zh-TW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61183" y="6183511"/>
            <a:ext cx="9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softmax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56661" y="3401716"/>
            <a:ext cx="2562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chapter13/minist_mlp.py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95070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975" y="286148"/>
            <a:ext cx="7886700" cy="320397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53</a:t>
            </a:fld>
            <a:endParaRPr lang="zh-TW" altLang="en-US"/>
          </a:p>
        </p:txBody>
      </p:sp>
      <p:pic>
        <p:nvPicPr>
          <p:cNvPr id="6" name="Picture 2" descr="01_intro_cn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38" y="3490119"/>
            <a:ext cx="3554112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769643" y="3337350"/>
            <a:ext cx="2310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Convolution</a:t>
            </a:r>
            <a:r>
              <a:rPr lang="zh-TW" altLang="en-US" sz="2400" dirty="0" smtClean="0"/>
              <a:t>運算</a:t>
            </a:r>
            <a:endParaRPr lang="zh-TW" altLang="en-US" sz="2400" dirty="0"/>
          </a:p>
        </p:txBody>
      </p:sp>
      <p:pic>
        <p:nvPicPr>
          <p:cNvPr id="8" name="Picture 2" descr="Convolutional Fil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4332415"/>
            <a:ext cx="3819971" cy="163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4323755" y="3799015"/>
            <a:ext cx="1779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Ｍ</a:t>
            </a:r>
            <a:r>
              <a:rPr lang="en-US" altLang="zh-TW" dirty="0" err="1" smtClean="0"/>
              <a:t>axPooling</a:t>
            </a:r>
            <a:r>
              <a:rPr lang="zh-TW" altLang="en-US" dirty="0" smtClean="0"/>
              <a:t>運算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8190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5139" y="1670908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13.4 </a:t>
            </a:r>
            <a:r>
              <a:rPr lang="zh-TW" altLang="en-US" dirty="0" smtClean="0"/>
              <a:t>簡單卷積神經網路</a:t>
            </a:r>
          </a:p>
          <a:p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4184" y="2257168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28*28</a:t>
            </a:r>
          </a:p>
          <a:p>
            <a:pPr algn="ctr"/>
            <a:r>
              <a:rPr lang="en-US" altLang="zh-TW" dirty="0" smtClean="0"/>
              <a:t>=784</a:t>
            </a:r>
          </a:p>
          <a:p>
            <a:pPr algn="ctr"/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95163" y="2265406"/>
            <a:ext cx="955589" cy="212536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卷</a:t>
            </a:r>
            <a:r>
              <a:rPr lang="zh-TW" altLang="en-US" dirty="0"/>
              <a:t>積</a:t>
            </a:r>
            <a:r>
              <a:rPr lang="zh-TW" altLang="en-US" dirty="0" smtClean="0"/>
              <a:t>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32 maps</a:t>
            </a:r>
          </a:p>
          <a:p>
            <a:pPr algn="ctr"/>
            <a:r>
              <a:rPr lang="en-US" altLang="zh-TW" dirty="0" smtClean="0"/>
              <a:t>5*5</a:t>
            </a:r>
          </a:p>
        </p:txBody>
      </p:sp>
      <p:sp>
        <p:nvSpPr>
          <p:cNvPr id="5" name="矩形 4"/>
          <p:cNvSpPr/>
          <p:nvPr/>
        </p:nvSpPr>
        <p:spPr>
          <a:xfrm>
            <a:off x="7731203" y="2227322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輸出層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10</a:t>
            </a:r>
          </a:p>
        </p:txBody>
      </p:sp>
      <p:sp>
        <p:nvSpPr>
          <p:cNvPr id="6" name="矩形 5"/>
          <p:cNvSpPr/>
          <p:nvPr/>
        </p:nvSpPr>
        <p:spPr>
          <a:xfrm>
            <a:off x="1602249" y="4364859"/>
            <a:ext cx="55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relu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731203" y="4415482"/>
            <a:ext cx="93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softmax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31947" y="1680009"/>
            <a:ext cx="2779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chapter13</a:t>
            </a:r>
            <a:r>
              <a:rPr lang="en-US" altLang="zh-TW" dirty="0"/>
              <a:t>/</a:t>
            </a:r>
            <a:r>
              <a:rPr lang="en-US" altLang="zh-TW" b="1" dirty="0"/>
              <a:t>minist_cnn_s.py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6549069" y="2227322"/>
            <a:ext cx="955589" cy="2125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全</a:t>
            </a:r>
            <a:r>
              <a:rPr lang="zh-TW" altLang="en-US" dirty="0" smtClean="0"/>
              <a:t>連接層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128</a:t>
            </a:r>
          </a:p>
        </p:txBody>
      </p:sp>
      <p:sp>
        <p:nvSpPr>
          <p:cNvPr id="10" name="矩形 9"/>
          <p:cNvSpPr/>
          <p:nvPr/>
        </p:nvSpPr>
        <p:spPr>
          <a:xfrm>
            <a:off x="2677297" y="2257168"/>
            <a:ext cx="955589" cy="212536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Pooling</a:t>
            </a:r>
            <a:r>
              <a:rPr lang="zh-TW" altLang="en-US" dirty="0" smtClean="0"/>
              <a:t>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2*2</a:t>
            </a:r>
          </a:p>
        </p:txBody>
      </p:sp>
      <p:sp>
        <p:nvSpPr>
          <p:cNvPr id="11" name="矩形 10"/>
          <p:cNvSpPr/>
          <p:nvPr/>
        </p:nvSpPr>
        <p:spPr>
          <a:xfrm>
            <a:off x="3987830" y="2227322"/>
            <a:ext cx="1083986" cy="212536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Dropout</a:t>
            </a:r>
          </a:p>
          <a:p>
            <a:pPr algn="ctr"/>
            <a:r>
              <a:rPr lang="zh-TW" altLang="en-US" dirty="0" smtClean="0"/>
              <a:t>層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(20%)</a:t>
            </a:r>
          </a:p>
        </p:txBody>
      </p:sp>
      <p:sp>
        <p:nvSpPr>
          <p:cNvPr id="12" name="矩形 11"/>
          <p:cNvSpPr/>
          <p:nvPr/>
        </p:nvSpPr>
        <p:spPr>
          <a:xfrm>
            <a:off x="5298361" y="2227322"/>
            <a:ext cx="955589" cy="212536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Flatten</a:t>
            </a:r>
            <a:r>
              <a:rPr lang="zh-TW" altLang="en-US" dirty="0" smtClean="0"/>
              <a:t>層</a:t>
            </a:r>
            <a:endParaRPr lang="en-US" altLang="zh-TW" dirty="0" smtClean="0"/>
          </a:p>
        </p:txBody>
      </p:sp>
      <p:sp>
        <p:nvSpPr>
          <p:cNvPr id="13" name="矩形 12"/>
          <p:cNvSpPr/>
          <p:nvPr/>
        </p:nvSpPr>
        <p:spPr>
          <a:xfrm>
            <a:off x="6750890" y="4415482"/>
            <a:ext cx="55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relu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6173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82" y="1344467"/>
            <a:ext cx="6072621" cy="49986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4864" y="550561"/>
            <a:ext cx="50962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13.5 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複雜卷積神經網路</a:t>
            </a: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/120</a:t>
            </a:r>
          </a:p>
        </p:txBody>
      </p:sp>
      <p:sp>
        <p:nvSpPr>
          <p:cNvPr id="4" name="矩形 3"/>
          <p:cNvSpPr/>
          <p:nvPr/>
        </p:nvSpPr>
        <p:spPr>
          <a:xfrm>
            <a:off x="1172781" y="1861751"/>
            <a:ext cx="6072621" cy="8814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72780" y="2743201"/>
            <a:ext cx="6072621" cy="8155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743454" y="156764"/>
            <a:ext cx="3973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AI4high/</a:t>
            </a:r>
            <a:r>
              <a:rPr lang="en-US" altLang="zh-TW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Keras_CNN_MNIST_Good.ipynb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6934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148302" y="2560594"/>
            <a:ext cx="330218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4400" dirty="0" smtClean="0">
                <a:solidFill>
                  <a:schemeClr val="bg1"/>
                </a:solidFill>
              </a:rPr>
              <a:t>Classification</a:t>
            </a:r>
            <a:r>
              <a:rPr lang="en-US" altLang="zh-TW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05338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0133" y="3269047"/>
            <a:ext cx="71999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u="sng" dirty="0" smtClean="0">
                <a:hlinkClick r:id="rId2"/>
              </a:rPr>
              <a:t>AI4high</a:t>
            </a:r>
            <a:r>
              <a:rPr lang="en-US" altLang="zh-TW" sz="3200" dirty="0" smtClean="0"/>
              <a:t>/</a:t>
            </a:r>
            <a:r>
              <a:rPr lang="en-US" altLang="zh-TW" sz="3200" b="1" dirty="0" err="1" smtClean="0"/>
              <a:t>Keras_MLP_MNIST_good.ipynb</a:t>
            </a:r>
            <a:endParaRPr lang="en-US" altLang="zh-TW" sz="3200" dirty="0"/>
          </a:p>
        </p:txBody>
      </p:sp>
      <p:sp>
        <p:nvSpPr>
          <p:cNvPr id="3" name="矩形 2"/>
          <p:cNvSpPr/>
          <p:nvPr/>
        </p:nvSpPr>
        <p:spPr>
          <a:xfrm>
            <a:off x="695647" y="1282704"/>
            <a:ext cx="63534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smtClean="0"/>
              <a:t>Multi-Class Classification</a:t>
            </a:r>
            <a:endParaRPr lang="zh-TW" altLang="en-US" sz="4800" dirty="0"/>
          </a:p>
        </p:txBody>
      </p:sp>
      <p:sp>
        <p:nvSpPr>
          <p:cNvPr id="4" name="矩形 3"/>
          <p:cNvSpPr/>
          <p:nvPr/>
        </p:nvSpPr>
        <p:spPr>
          <a:xfrm>
            <a:off x="695647" y="5831015"/>
            <a:ext cx="51718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smtClean="0"/>
              <a:t>Binary Classification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5956509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10105" y="2246968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</a:t>
            </a:r>
            <a:endParaRPr lang="en-US" altLang="zh-TW" sz="5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73391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95" y="1861752"/>
            <a:ext cx="2959372" cy="38057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0610" y="5954583"/>
            <a:ext cx="4187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http://www.broadview.com.cn/book/5358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32421" y="2469459"/>
            <a:ext cx="36452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9 </a:t>
            </a:r>
            <a:r>
              <a:rPr lang="zh-TW" altLang="en-US" dirty="0" smtClean="0"/>
              <a:t>二分類實例：銀行行銷分類</a:t>
            </a:r>
            <a:r>
              <a:rPr lang="en-US" altLang="zh-TW" dirty="0" smtClean="0"/>
              <a:t>/61</a:t>
            </a:r>
          </a:p>
          <a:p>
            <a:r>
              <a:rPr lang="en-US" altLang="zh-TW" dirty="0" smtClean="0"/>
              <a:t>9.1 </a:t>
            </a:r>
            <a:r>
              <a:rPr lang="zh-TW" altLang="en-US" dirty="0" smtClean="0"/>
              <a:t>問題描述</a:t>
            </a:r>
            <a:r>
              <a:rPr lang="en-US" altLang="zh-TW" dirty="0" smtClean="0"/>
              <a:t>/61</a:t>
            </a:r>
          </a:p>
          <a:p>
            <a:r>
              <a:rPr lang="en-US" altLang="zh-TW" dirty="0" smtClean="0"/>
              <a:t>9.2 </a:t>
            </a:r>
            <a:r>
              <a:rPr lang="zh-TW" altLang="en-US" dirty="0" smtClean="0"/>
              <a:t>數據導入與預處理</a:t>
            </a:r>
            <a:r>
              <a:rPr lang="en-US" altLang="zh-TW" dirty="0" smtClean="0"/>
              <a:t>/62</a:t>
            </a:r>
          </a:p>
          <a:p>
            <a:r>
              <a:rPr lang="en-US" altLang="zh-TW" dirty="0" smtClean="0"/>
              <a:t>9.3 </a:t>
            </a:r>
            <a:r>
              <a:rPr lang="zh-TW" altLang="en-US" dirty="0" smtClean="0"/>
              <a:t>構建基準模型</a:t>
            </a:r>
            <a:r>
              <a:rPr lang="en-US" altLang="zh-TW" dirty="0" smtClean="0"/>
              <a:t>/64</a:t>
            </a:r>
          </a:p>
          <a:p>
            <a:r>
              <a:rPr lang="en-US" altLang="zh-TW" dirty="0" smtClean="0"/>
              <a:t>9.4 </a:t>
            </a:r>
            <a:r>
              <a:rPr lang="zh-TW" altLang="en-US" dirty="0" smtClean="0"/>
              <a:t>資料格式化</a:t>
            </a:r>
            <a:r>
              <a:rPr lang="en-US" altLang="zh-TW" dirty="0" smtClean="0"/>
              <a:t>/66</a:t>
            </a:r>
          </a:p>
          <a:p>
            <a:r>
              <a:rPr lang="en-US" altLang="zh-TW" dirty="0" smtClean="0"/>
              <a:t>9.5 </a:t>
            </a:r>
            <a:r>
              <a:rPr lang="zh-TW" altLang="en-US" dirty="0" smtClean="0"/>
              <a:t>調參網路拓撲圖</a:t>
            </a:r>
            <a:r>
              <a:rPr lang="en-US" altLang="zh-TW" dirty="0" smtClean="0"/>
              <a:t>/66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695647" y="451707"/>
            <a:ext cx="51718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smtClean="0"/>
              <a:t>Binary Classification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4272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9119" r="10270" b="15606"/>
          <a:stretch/>
        </p:blipFill>
        <p:spPr>
          <a:xfrm>
            <a:off x="439551" y="1565189"/>
            <a:ext cx="8204886" cy="38717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9551" y="435231"/>
            <a:ext cx="42596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https://keras.io/zh/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858544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90" y="1505631"/>
            <a:ext cx="2959372" cy="38057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17615" y="6036961"/>
            <a:ext cx="4187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http://www.broadview.com.cn/book/5358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34713" y="1719815"/>
            <a:ext cx="36452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3 </a:t>
            </a:r>
            <a:r>
              <a:rPr lang="zh-TW" altLang="en-US" dirty="0" smtClean="0"/>
              <a:t>第一個多層感知器實例：</a:t>
            </a:r>
            <a:endParaRPr lang="en-US" altLang="zh-TW" dirty="0" smtClean="0"/>
          </a:p>
          <a:p>
            <a:r>
              <a:rPr lang="zh-TW" altLang="en-US" dirty="0" smtClean="0"/>
              <a:t>印第安人糖尿病診斷</a:t>
            </a:r>
            <a:r>
              <a:rPr lang="en-US" altLang="zh-TW" dirty="0" smtClean="0"/>
              <a:t>/16</a:t>
            </a:r>
          </a:p>
          <a:p>
            <a:r>
              <a:rPr lang="en-US" altLang="zh-TW" dirty="0" smtClean="0"/>
              <a:t>3.1 </a:t>
            </a:r>
            <a:r>
              <a:rPr lang="zh-TW" altLang="en-US" dirty="0" smtClean="0"/>
              <a:t>概述</a:t>
            </a:r>
            <a:r>
              <a:rPr lang="en-US" altLang="zh-TW" dirty="0" smtClean="0"/>
              <a:t>/16</a:t>
            </a:r>
          </a:p>
          <a:p>
            <a:r>
              <a:rPr lang="en-US" altLang="zh-TW" dirty="0" smtClean="0"/>
              <a:t>3.2 Pima Indians</a:t>
            </a:r>
            <a:r>
              <a:rPr lang="zh-TW" altLang="en-US" dirty="0" smtClean="0"/>
              <a:t>資料集</a:t>
            </a:r>
            <a:r>
              <a:rPr lang="en-US" altLang="zh-TW" dirty="0" smtClean="0"/>
              <a:t>/17</a:t>
            </a:r>
          </a:p>
          <a:p>
            <a:r>
              <a:rPr lang="en-US" altLang="zh-TW" dirty="0" smtClean="0"/>
              <a:t>3.3 </a:t>
            </a:r>
            <a:r>
              <a:rPr lang="zh-TW" altLang="en-US" dirty="0" smtClean="0"/>
              <a:t>導入數據</a:t>
            </a:r>
            <a:r>
              <a:rPr lang="en-US" altLang="zh-TW" dirty="0" smtClean="0"/>
              <a:t>/18</a:t>
            </a:r>
          </a:p>
          <a:p>
            <a:r>
              <a:rPr lang="en-US" altLang="zh-TW" dirty="0" smtClean="0"/>
              <a:t>3.4 </a:t>
            </a:r>
            <a:r>
              <a:rPr lang="zh-TW" altLang="en-US" dirty="0" smtClean="0"/>
              <a:t>定義模型</a:t>
            </a:r>
            <a:r>
              <a:rPr lang="en-US" altLang="zh-TW" dirty="0" smtClean="0"/>
              <a:t>/19</a:t>
            </a:r>
          </a:p>
          <a:p>
            <a:r>
              <a:rPr lang="en-US" altLang="zh-TW" dirty="0" smtClean="0"/>
              <a:t>3.5 </a:t>
            </a:r>
            <a:r>
              <a:rPr lang="zh-TW" altLang="en-US" dirty="0" smtClean="0"/>
              <a:t>編譯模型</a:t>
            </a:r>
            <a:r>
              <a:rPr lang="en-US" altLang="zh-TW" dirty="0" smtClean="0"/>
              <a:t>/20</a:t>
            </a:r>
          </a:p>
          <a:p>
            <a:r>
              <a:rPr lang="en-US" altLang="zh-TW" dirty="0" smtClean="0"/>
              <a:t>3.6 </a:t>
            </a:r>
            <a:r>
              <a:rPr lang="zh-TW" altLang="en-US" dirty="0" smtClean="0"/>
              <a:t>訓練模型</a:t>
            </a:r>
            <a:r>
              <a:rPr lang="en-US" altLang="zh-TW" dirty="0" smtClean="0"/>
              <a:t>/21</a:t>
            </a:r>
          </a:p>
          <a:p>
            <a:r>
              <a:rPr lang="en-US" altLang="zh-TW" dirty="0" smtClean="0"/>
              <a:t>3.7 </a:t>
            </a:r>
            <a:r>
              <a:rPr lang="zh-TW" altLang="en-US" dirty="0" smtClean="0"/>
              <a:t>評估模型</a:t>
            </a:r>
            <a:r>
              <a:rPr lang="en-US" altLang="zh-TW" dirty="0" smtClean="0"/>
              <a:t>/21</a:t>
            </a:r>
          </a:p>
          <a:p>
            <a:r>
              <a:rPr lang="en-US" altLang="zh-TW" dirty="0" smtClean="0"/>
              <a:t>3.8 </a:t>
            </a:r>
            <a:r>
              <a:rPr lang="zh-TW" altLang="en-US" dirty="0" smtClean="0"/>
              <a:t>匯總代碼</a:t>
            </a:r>
            <a:r>
              <a:rPr lang="en-US" altLang="zh-TW" dirty="0" smtClean="0"/>
              <a:t>/22</a:t>
            </a:r>
          </a:p>
        </p:txBody>
      </p:sp>
      <p:sp>
        <p:nvSpPr>
          <p:cNvPr id="5" name="矩形 4"/>
          <p:cNvSpPr/>
          <p:nvPr/>
        </p:nvSpPr>
        <p:spPr>
          <a:xfrm>
            <a:off x="407323" y="616463"/>
            <a:ext cx="63534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/>
              <a:t>Multi-Class Classification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525219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3146" y="1975188"/>
            <a:ext cx="798658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u="sng" dirty="0">
                <a:hlinkClick r:id="rId2"/>
              </a:rPr>
              <a:t>AI4high</a:t>
            </a:r>
            <a:r>
              <a:rPr lang="en-US" altLang="zh-TW" sz="2800" dirty="0"/>
              <a:t>/</a:t>
            </a:r>
            <a:r>
              <a:rPr lang="en-US" altLang="zh-TW" sz="2800" b="1" dirty="0" err="1"/>
              <a:t>Keras_IRIS_ML_Classification.ipynb</a:t>
            </a:r>
            <a:endParaRPr lang="en-US" altLang="zh-TW" sz="2800" dirty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Multi-Class Classification Tutorial with the </a:t>
            </a:r>
            <a:r>
              <a:rPr lang="en-US" altLang="zh-TW" sz="2800" dirty="0" err="1" smtClean="0"/>
              <a:t>Keras</a:t>
            </a:r>
            <a:endParaRPr lang="en-US" altLang="zh-TW" sz="2800" dirty="0" smtClean="0"/>
          </a:p>
          <a:p>
            <a:r>
              <a:rPr lang="en-US" altLang="zh-TW" sz="2800" dirty="0" smtClean="0"/>
              <a:t>https://janakiev.com/notebooks/keras-iris/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Classifying the Iris Data Set with </a:t>
            </a:r>
            <a:r>
              <a:rPr lang="en-US" altLang="zh-TW" sz="2800" dirty="0" err="1" smtClean="0"/>
              <a:t>Keras</a:t>
            </a:r>
            <a:r>
              <a:rPr lang="en-US" altLang="zh-TW" sz="2800" dirty="0" smtClean="0"/>
              <a:t> 04 Aug 2018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407323" y="616463"/>
            <a:ext cx="63534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/>
              <a:t>Multi-Class Classification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357323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7200" dirty="0" err="1" smtClean="0">
                <a:solidFill>
                  <a:srgbClr val="FFFF00"/>
                </a:solidFill>
              </a:rPr>
              <a:t>Keras</a:t>
            </a:r>
            <a:endParaRPr lang="en-US" altLang="zh-TW" sz="3200" dirty="0"/>
          </a:p>
          <a:p>
            <a:r>
              <a:rPr lang="zh-TW" altLang="en-US" sz="3200" dirty="0" smtClean="0">
                <a:solidFill>
                  <a:srgbClr val="FFFF00"/>
                </a:solidFill>
              </a:rPr>
              <a:t>推薦書籍</a:t>
            </a:r>
            <a:endParaRPr lang="en-US" altLang="zh-TW" sz="72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367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9895" t="7501" r="20027" b="5728"/>
          <a:stretch/>
        </p:blipFill>
        <p:spPr>
          <a:xfrm>
            <a:off x="288323" y="57667"/>
            <a:ext cx="2282054" cy="306447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48217" y="0"/>
            <a:ext cx="5280454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1400" dirty="0"/>
          </a:p>
          <a:p>
            <a:r>
              <a:rPr lang="en-US" altLang="zh-TW" sz="1400" dirty="0"/>
              <a:t>Ch04 </a:t>
            </a:r>
            <a:r>
              <a:rPr lang="zh-TW" altLang="en-US" sz="1400" dirty="0"/>
              <a:t>機器學習的基礎知識</a:t>
            </a:r>
          </a:p>
          <a:p>
            <a:r>
              <a:rPr lang="en-US" altLang="zh-TW" sz="1200" dirty="0"/>
              <a:t>4-1 </a:t>
            </a:r>
            <a:r>
              <a:rPr lang="zh-TW" altLang="en-US" sz="1200" dirty="0"/>
              <a:t>機器學習的四個分支</a:t>
            </a:r>
          </a:p>
          <a:p>
            <a:r>
              <a:rPr lang="en-US" altLang="zh-TW" sz="1200" dirty="0"/>
              <a:t>4-2 </a:t>
            </a:r>
            <a:r>
              <a:rPr lang="zh-TW" altLang="en-US" sz="1200" dirty="0"/>
              <a:t>評估機器學習模型</a:t>
            </a:r>
          </a:p>
          <a:p>
            <a:r>
              <a:rPr lang="en-US" altLang="zh-TW" sz="1200" dirty="0"/>
              <a:t>4-3 </a:t>
            </a:r>
            <a:r>
              <a:rPr lang="zh-TW" altLang="en-US" sz="1200" dirty="0"/>
              <a:t>資料預處理 </a:t>
            </a:r>
            <a:r>
              <a:rPr lang="en-US" altLang="zh-TW" sz="1200" dirty="0"/>
              <a:t>(preprocessing)</a:t>
            </a:r>
            <a:r>
              <a:rPr lang="zh-TW" altLang="en-US" sz="1200" dirty="0"/>
              <a:t>、特徵工程 </a:t>
            </a:r>
            <a:r>
              <a:rPr lang="en-US" altLang="zh-TW" sz="1200" dirty="0"/>
              <a:t>(feature engineering) </a:t>
            </a:r>
            <a:r>
              <a:rPr lang="zh-TW" altLang="en-US" sz="1200" dirty="0"/>
              <a:t>和特徵學習 </a:t>
            </a:r>
            <a:r>
              <a:rPr lang="en-US" altLang="zh-TW" sz="1200" dirty="0"/>
              <a:t>(feature learning)</a:t>
            </a:r>
          </a:p>
          <a:p>
            <a:r>
              <a:rPr lang="en-US" altLang="zh-TW" sz="1200" dirty="0"/>
              <a:t>4-4 </a:t>
            </a:r>
            <a:r>
              <a:rPr lang="zh-TW" altLang="en-US" sz="1200" dirty="0"/>
              <a:t>過度配適 </a:t>
            </a:r>
            <a:r>
              <a:rPr lang="en-US" altLang="zh-TW" sz="1200" dirty="0"/>
              <a:t>(overfitting) </a:t>
            </a:r>
            <a:r>
              <a:rPr lang="zh-TW" altLang="en-US" sz="1200" dirty="0"/>
              <a:t>和低度配適 </a:t>
            </a:r>
            <a:r>
              <a:rPr lang="en-US" altLang="zh-TW" sz="1200" dirty="0"/>
              <a:t>(</a:t>
            </a:r>
            <a:r>
              <a:rPr lang="en-US" altLang="zh-TW" sz="1200" dirty="0" err="1"/>
              <a:t>underfitting</a:t>
            </a:r>
            <a:r>
              <a:rPr lang="en-US" altLang="zh-TW" sz="1200" dirty="0"/>
              <a:t>)</a:t>
            </a:r>
          </a:p>
          <a:p>
            <a:r>
              <a:rPr lang="en-US" altLang="zh-TW" sz="1200" dirty="0"/>
              <a:t>4-5 </a:t>
            </a:r>
            <a:r>
              <a:rPr lang="zh-TW" altLang="en-US" sz="1200" dirty="0"/>
              <a:t>機器學習的通用工作流程</a:t>
            </a:r>
          </a:p>
          <a:p>
            <a:endParaRPr lang="zh-TW" altLang="en-US" sz="1400" dirty="0"/>
          </a:p>
          <a:p>
            <a:r>
              <a:rPr lang="en-US" altLang="zh-TW" sz="1400" dirty="0"/>
              <a:t>Ch05 </a:t>
            </a:r>
            <a:r>
              <a:rPr lang="zh-TW" altLang="en-US" sz="1400" dirty="0"/>
              <a:t>深度學習實務電腦視覺的深度學習</a:t>
            </a:r>
          </a:p>
          <a:p>
            <a:r>
              <a:rPr lang="en-US" altLang="zh-TW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5-1 </a:t>
            </a:r>
            <a:r>
              <a:rPr lang="zh-TW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卷積神經網路 </a:t>
            </a:r>
            <a:r>
              <a:rPr lang="en-US" altLang="zh-TW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</a:p>
          <a:p>
            <a:r>
              <a:rPr lang="en-US" altLang="zh-TW" sz="1400" dirty="0"/>
              <a:t>5-2 </a:t>
            </a:r>
            <a:r>
              <a:rPr lang="zh-TW" altLang="en-US" sz="1400" dirty="0"/>
              <a:t>以少量資料集從頭訓練一個卷積神經網路</a:t>
            </a:r>
          </a:p>
          <a:p>
            <a:r>
              <a:rPr lang="en-US" altLang="zh-TW" sz="1400" dirty="0"/>
              <a:t>5-3 </a:t>
            </a:r>
            <a:r>
              <a:rPr lang="zh-TW" altLang="en-US" sz="1400" dirty="0"/>
              <a:t>使用預先訓練的卷積神經網路</a:t>
            </a:r>
          </a:p>
          <a:p>
            <a:r>
              <a:rPr lang="en-US" altLang="zh-TW" sz="1400" dirty="0"/>
              <a:t>5-4 </a:t>
            </a:r>
            <a:r>
              <a:rPr lang="zh-TW" altLang="en-US" sz="1400" dirty="0"/>
              <a:t>視覺化呈現卷積神經網路學習的內容</a:t>
            </a:r>
          </a:p>
          <a:p>
            <a:endParaRPr lang="zh-TW" altLang="en-US" sz="1400" dirty="0"/>
          </a:p>
          <a:p>
            <a:r>
              <a:rPr lang="en-US" altLang="zh-TW" sz="1400" dirty="0"/>
              <a:t>Ch06 </a:t>
            </a:r>
            <a:r>
              <a:rPr lang="zh-TW" altLang="en-US" sz="1400" dirty="0"/>
              <a:t>應用於文字資料與序列資料的深度學習</a:t>
            </a:r>
          </a:p>
          <a:p>
            <a:r>
              <a:rPr lang="en-US" altLang="zh-TW" sz="1400" dirty="0"/>
              <a:t>6-1 </a:t>
            </a:r>
            <a:r>
              <a:rPr lang="zh-TW" altLang="en-US" sz="1400" dirty="0"/>
              <a:t>文字資料處理</a:t>
            </a:r>
          </a:p>
          <a:p>
            <a:r>
              <a:rPr lang="en-US" altLang="zh-TW" sz="1400" dirty="0"/>
              <a:t>6-2 </a:t>
            </a:r>
            <a:r>
              <a:rPr lang="zh-TW" altLang="en-US" sz="1400" dirty="0"/>
              <a:t>了解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循環神經</a:t>
            </a: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RNN</a:t>
            </a:r>
            <a:endParaRPr lang="zh-TW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400" dirty="0"/>
              <a:t>6-3 </a:t>
            </a:r>
            <a:r>
              <a:rPr lang="zh-TW" altLang="en-US" sz="1400" dirty="0"/>
              <a:t>循環神經網路的進階使用方法</a:t>
            </a:r>
          </a:p>
          <a:p>
            <a:r>
              <a:rPr lang="en-US" altLang="zh-TW" sz="1400" dirty="0"/>
              <a:t>6-4 </a:t>
            </a:r>
            <a:r>
              <a:rPr lang="zh-TW" altLang="en-US" sz="1400" dirty="0"/>
              <a:t>使用卷積神經網路進行序列資料處理</a:t>
            </a:r>
          </a:p>
          <a:p>
            <a:endParaRPr lang="zh-TW" altLang="en-US" sz="1400" dirty="0"/>
          </a:p>
          <a:p>
            <a:r>
              <a:rPr lang="en-US" altLang="zh-TW" sz="1400" dirty="0"/>
              <a:t>Ch07 </a:t>
            </a:r>
            <a:r>
              <a:rPr lang="zh-TW" altLang="en-US" sz="1400" dirty="0"/>
              <a:t>進階深度學習的最佳實作方式</a:t>
            </a:r>
          </a:p>
          <a:p>
            <a:r>
              <a:rPr lang="en-US" altLang="zh-TW" sz="1200" dirty="0"/>
              <a:t>7-1 </a:t>
            </a:r>
            <a:r>
              <a:rPr lang="zh-TW" altLang="en-US" sz="1200" dirty="0"/>
              <a:t>超越序列式 </a:t>
            </a:r>
            <a:r>
              <a:rPr lang="en-US" altLang="zh-TW" sz="1200" dirty="0"/>
              <a:t>(Sequential) </a:t>
            </a:r>
            <a:r>
              <a:rPr lang="zh-TW" altLang="en-US" sz="1200" dirty="0"/>
              <a:t>模型：</a:t>
            </a:r>
            <a:r>
              <a:rPr lang="en-US" altLang="zh-TW" sz="1200" dirty="0" err="1"/>
              <a:t>Keras</a:t>
            </a:r>
            <a:r>
              <a:rPr lang="en-US" altLang="zh-TW" sz="1200" dirty="0"/>
              <a:t> </a:t>
            </a:r>
            <a:r>
              <a:rPr lang="zh-TW" altLang="en-US" sz="1200" dirty="0"/>
              <a:t>函數式 </a:t>
            </a:r>
            <a:r>
              <a:rPr lang="en-US" altLang="zh-TW" sz="1200" dirty="0"/>
              <a:t>API</a:t>
            </a:r>
          </a:p>
          <a:p>
            <a:r>
              <a:rPr lang="en-US" altLang="zh-TW" sz="1200" dirty="0"/>
              <a:t>7-2 </a:t>
            </a:r>
            <a:r>
              <a:rPr lang="zh-TW" altLang="en-US" sz="1200" dirty="0"/>
              <a:t>使用 </a:t>
            </a:r>
            <a:r>
              <a:rPr lang="en-US" altLang="zh-TW" sz="1200" dirty="0" err="1"/>
              <a:t>Keras</a:t>
            </a:r>
            <a:r>
              <a:rPr lang="en-US" altLang="zh-TW" sz="1200" dirty="0"/>
              <a:t> </a:t>
            </a:r>
            <a:r>
              <a:rPr lang="zh-TW" altLang="en-US" sz="1200" dirty="0"/>
              <a:t>回呼 </a:t>
            </a:r>
            <a:r>
              <a:rPr lang="en-US" altLang="zh-TW" sz="1200" dirty="0"/>
              <a:t>(callbacks) </a:t>
            </a:r>
            <a:r>
              <a:rPr lang="zh-TW" altLang="en-US" sz="1200" dirty="0"/>
              <a:t>和 </a:t>
            </a:r>
            <a:r>
              <a:rPr lang="en-US" altLang="zh-TW" sz="1200" dirty="0" err="1"/>
              <a:t>TensorBoard</a:t>
            </a:r>
            <a:r>
              <a:rPr lang="en-US" altLang="zh-TW" sz="1200" dirty="0"/>
              <a:t> </a:t>
            </a:r>
            <a:r>
              <a:rPr lang="zh-TW" altLang="en-US" sz="1200" dirty="0"/>
              <a:t>檢查和監控深度學習模型</a:t>
            </a:r>
          </a:p>
          <a:p>
            <a:r>
              <a:rPr lang="en-US" altLang="zh-TW" sz="1200" dirty="0"/>
              <a:t>7-3 </a:t>
            </a:r>
            <a:r>
              <a:rPr lang="zh-TW" altLang="en-US" sz="1200" dirty="0"/>
              <a:t>模型成效最大化</a:t>
            </a:r>
          </a:p>
          <a:p>
            <a:endParaRPr lang="zh-TW" altLang="en-US" sz="1400" dirty="0"/>
          </a:p>
          <a:p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Ch08 </a:t>
            </a:r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生成式深度學習</a:t>
            </a:r>
          </a:p>
          <a:p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8-1 </a:t>
            </a:r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 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LSTM </a:t>
            </a:r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產生文字資料</a:t>
            </a:r>
          </a:p>
          <a:p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8-2 </a:t>
            </a:r>
            <a:r>
              <a:rPr lang="en-US" altLang="zh-TW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DeepDream</a:t>
            </a:r>
            <a:endParaRPr lang="en-US" altLang="zh-TW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8-3 </a:t>
            </a:r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神經風格轉換</a:t>
            </a:r>
          </a:p>
          <a:p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8-4 </a:t>
            </a:r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使用變分自編碼器 </a:t>
            </a:r>
            <a:r>
              <a:rPr lang="en-US" altLang="zh-TW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Variational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Autoencoders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生成圖像</a:t>
            </a:r>
          </a:p>
          <a:p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8-5 </a:t>
            </a:r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生成對抗神經網路簡介 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Generative Adversarial </a:t>
            </a:r>
            <a:r>
              <a:rPr lang="en-US" altLang="zh-TW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</a:t>
            </a:r>
            <a:endParaRPr lang="en-US" altLang="zh-TW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096" y="3122140"/>
            <a:ext cx="355445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Ch01</a:t>
            </a:r>
            <a:r>
              <a:rPr lang="zh-TW" altLang="en-US" sz="1200" dirty="0"/>
              <a:t>何謂深度學習？</a:t>
            </a:r>
          </a:p>
          <a:p>
            <a:r>
              <a:rPr lang="en-US" altLang="zh-TW" sz="1200" dirty="0"/>
              <a:t>1-1 </a:t>
            </a:r>
            <a:r>
              <a:rPr lang="zh-TW" altLang="en-US" sz="1200" dirty="0"/>
              <a:t>人工智慧、機器學習與深度學習</a:t>
            </a:r>
          </a:p>
          <a:p>
            <a:r>
              <a:rPr lang="en-US" altLang="zh-TW" sz="1200" dirty="0"/>
              <a:t>1-2 </a:t>
            </a:r>
            <a:r>
              <a:rPr lang="zh-TW" altLang="en-US" sz="1200" dirty="0"/>
              <a:t>機器學習的基礎技術：深度學習之前</a:t>
            </a:r>
          </a:p>
          <a:p>
            <a:r>
              <a:rPr lang="en-US" altLang="zh-TW" sz="1200" dirty="0"/>
              <a:t>1-3 </a:t>
            </a:r>
            <a:r>
              <a:rPr lang="zh-TW" altLang="en-US" sz="1200" dirty="0"/>
              <a:t>為什麼是深度學習？為什麼是現在？</a:t>
            </a:r>
          </a:p>
          <a:p>
            <a:endParaRPr lang="zh-TW" altLang="en-US" sz="1200" dirty="0"/>
          </a:p>
          <a:p>
            <a:r>
              <a:rPr lang="en-US" altLang="zh-TW" sz="1200" dirty="0"/>
              <a:t>Ch02 </a:t>
            </a:r>
            <a:r>
              <a:rPr lang="zh-TW" altLang="en-US" sz="1200" dirty="0"/>
              <a:t>開始之前：了解神經網路的數學概念</a:t>
            </a:r>
          </a:p>
          <a:p>
            <a:r>
              <a:rPr lang="en-US" altLang="zh-TW" sz="1200" dirty="0"/>
              <a:t>2-1 </a:t>
            </a:r>
            <a:r>
              <a:rPr lang="zh-TW" altLang="en-US" sz="1200" dirty="0"/>
              <a:t>初探神經網路</a:t>
            </a:r>
          </a:p>
          <a:p>
            <a:r>
              <a:rPr lang="en-US" altLang="zh-TW" sz="1200" dirty="0"/>
              <a:t>2-2 </a:t>
            </a:r>
            <a:r>
              <a:rPr lang="zh-TW" altLang="en-US" sz="1200" dirty="0"/>
              <a:t>神經網路的資料表示法：張量 </a:t>
            </a:r>
            <a:r>
              <a:rPr lang="en-US" altLang="zh-TW" sz="1200" dirty="0"/>
              <a:t>Tensor</a:t>
            </a:r>
          </a:p>
          <a:p>
            <a:r>
              <a:rPr lang="en-US" altLang="zh-TW" sz="1200" dirty="0"/>
              <a:t>2-3 </a:t>
            </a:r>
            <a:r>
              <a:rPr lang="zh-TW" altLang="en-US" sz="1200" dirty="0"/>
              <a:t>神經網路的工具：張量運算</a:t>
            </a:r>
          </a:p>
          <a:p>
            <a:r>
              <a:rPr lang="en-US" altLang="zh-TW" sz="1200" dirty="0"/>
              <a:t>2-4 </a:t>
            </a:r>
            <a:r>
              <a:rPr lang="zh-TW" altLang="en-US" sz="1200" dirty="0"/>
              <a:t>神經網路的引擎：以梯度為基礎的最佳化</a:t>
            </a:r>
          </a:p>
          <a:p>
            <a:r>
              <a:rPr lang="en-US" altLang="zh-TW" sz="1200" dirty="0"/>
              <a:t>2-5 </a:t>
            </a:r>
            <a:r>
              <a:rPr lang="zh-TW" altLang="en-US" sz="1200" dirty="0"/>
              <a:t>回顧我們的第一個例子</a:t>
            </a:r>
          </a:p>
          <a:p>
            <a:endParaRPr lang="zh-TW" altLang="en-US" sz="1200" dirty="0"/>
          </a:p>
          <a:p>
            <a:r>
              <a:rPr lang="en-US" altLang="zh-TW" sz="1200" dirty="0"/>
              <a:t>Ch03 </a:t>
            </a:r>
            <a:r>
              <a:rPr lang="zh-TW" altLang="en-US" sz="1200" dirty="0"/>
              <a:t>開始使用神經網路</a:t>
            </a:r>
          </a:p>
          <a:p>
            <a:r>
              <a:rPr lang="en-US" altLang="zh-TW" sz="1200" dirty="0"/>
              <a:t>3-1 </a:t>
            </a:r>
            <a:r>
              <a:rPr lang="zh-TW" altLang="en-US" sz="1200" dirty="0"/>
              <a:t>神經網路的核心元件</a:t>
            </a:r>
          </a:p>
          <a:p>
            <a:r>
              <a:rPr lang="en-US" altLang="zh-TW" sz="1200" dirty="0"/>
              <a:t>3-2 </a:t>
            </a:r>
            <a:r>
              <a:rPr lang="en-US" altLang="zh-TW" sz="1200" dirty="0" err="1"/>
              <a:t>Keras</a:t>
            </a:r>
            <a:r>
              <a:rPr lang="en-US" altLang="zh-TW" sz="1200" dirty="0"/>
              <a:t> </a:t>
            </a:r>
            <a:r>
              <a:rPr lang="zh-TW" altLang="en-US" sz="1200" dirty="0"/>
              <a:t>簡介</a:t>
            </a:r>
          </a:p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3-3 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建立一個深度學習的作業環境</a:t>
            </a:r>
          </a:p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3-4 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二元分類範例：將電影評論分類為正評或負評</a:t>
            </a:r>
          </a:p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3-5 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分類數位新聞專欄：多類別分類範例</a:t>
            </a:r>
          </a:p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3-6 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預測房價：迴歸範例</a:t>
            </a:r>
          </a:p>
        </p:txBody>
      </p:sp>
      <p:sp>
        <p:nvSpPr>
          <p:cNvPr id="6" name="矩形 5"/>
          <p:cNvSpPr/>
          <p:nvPr/>
        </p:nvSpPr>
        <p:spPr>
          <a:xfrm>
            <a:off x="2570377" y="1405238"/>
            <a:ext cx="642139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https://github.com/fchollet/deep-learning-with-python-notebooks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1698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88259" y="721997"/>
            <a:ext cx="478206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Part 1 </a:t>
            </a:r>
            <a:r>
              <a:rPr lang="zh-TW" altLang="en-US" dirty="0"/>
              <a:t>基本篇</a:t>
            </a:r>
          </a:p>
          <a:p>
            <a:r>
              <a:rPr lang="en-US" altLang="zh-TW" dirty="0"/>
              <a:t>Chapter 1 </a:t>
            </a:r>
            <a:r>
              <a:rPr lang="zh-TW" altLang="en-US" dirty="0"/>
              <a:t>機械學習函式庫 </a:t>
            </a:r>
            <a:r>
              <a:rPr lang="en-US" altLang="zh-TW" dirty="0" err="1"/>
              <a:t>TensorFlow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 err="1"/>
              <a:t>Keras</a:t>
            </a:r>
            <a:endParaRPr lang="en-US" altLang="zh-TW" dirty="0"/>
          </a:p>
          <a:p>
            <a:r>
              <a:rPr lang="en-US" altLang="zh-TW" dirty="0"/>
              <a:t>Chapter 2 </a:t>
            </a:r>
            <a:r>
              <a:rPr lang="zh-TW" altLang="en-US" dirty="0"/>
              <a:t>建構開發環境</a:t>
            </a:r>
          </a:p>
          <a:p>
            <a:r>
              <a:rPr lang="en-US" altLang="zh-TW" dirty="0"/>
              <a:t>Chapter 3 </a:t>
            </a:r>
            <a:r>
              <a:rPr lang="zh-TW" altLang="en-US" dirty="0"/>
              <a:t>透過簡單的範例學習 </a:t>
            </a:r>
            <a:r>
              <a:rPr lang="en-US" altLang="zh-TW" dirty="0" err="1"/>
              <a:t>TensorFlow</a:t>
            </a:r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4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神經網路與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endParaRPr lang="en-US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5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利用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建構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6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應用預訓練模型</a:t>
            </a:r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7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常用的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</a:t>
            </a:r>
          </a:p>
          <a:p>
            <a:endParaRPr lang="zh-TW" altLang="en-US" dirty="0"/>
          </a:p>
          <a:p>
            <a:r>
              <a:rPr lang="en-US" altLang="zh-TW" dirty="0"/>
              <a:t>Part 2 </a:t>
            </a:r>
            <a:r>
              <a:rPr lang="zh-TW" altLang="en-US" dirty="0"/>
              <a:t>應用篇</a:t>
            </a:r>
          </a:p>
          <a:p>
            <a:r>
              <a:rPr lang="en-US" altLang="zh-TW" dirty="0"/>
              <a:t>Chapter 8 </a:t>
            </a:r>
            <a:r>
              <a:rPr lang="zh-TW" altLang="en-US" dirty="0"/>
              <a:t>使用 </a:t>
            </a:r>
            <a:r>
              <a:rPr lang="en-US" altLang="zh-TW" dirty="0"/>
              <a:t>CAE </a:t>
            </a:r>
            <a:r>
              <a:rPr lang="zh-TW" altLang="en-US" dirty="0"/>
              <a:t>消除雜訊</a:t>
            </a:r>
          </a:p>
          <a:p>
            <a:r>
              <a:rPr lang="en-US" altLang="zh-TW" dirty="0"/>
              <a:t>Chapter 9 </a:t>
            </a:r>
            <a:r>
              <a:rPr lang="zh-TW" altLang="en-US" dirty="0"/>
              <a:t>自動上色</a:t>
            </a:r>
          </a:p>
          <a:p>
            <a:r>
              <a:rPr lang="en-US" altLang="zh-TW" dirty="0"/>
              <a:t>Chapter 10 </a:t>
            </a:r>
            <a:r>
              <a:rPr lang="zh-TW" altLang="en-US" dirty="0"/>
              <a:t>超高解析度成像</a:t>
            </a:r>
          </a:p>
          <a:p>
            <a:r>
              <a:rPr lang="en-US" altLang="zh-TW" dirty="0"/>
              <a:t>Chapter 11 </a:t>
            </a:r>
            <a:r>
              <a:rPr lang="zh-TW" altLang="en-US" dirty="0"/>
              <a:t>轉換畫風</a:t>
            </a:r>
          </a:p>
          <a:p>
            <a:r>
              <a:rPr lang="en-US" altLang="zh-TW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12 </a:t>
            </a:r>
            <a:r>
              <a:rPr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影像生成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20" y="526831"/>
            <a:ext cx="3299197" cy="44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816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7200" dirty="0" err="1" smtClean="0">
                <a:solidFill>
                  <a:srgbClr val="FFFF00"/>
                </a:solidFill>
              </a:rPr>
              <a:t>Keras</a:t>
            </a:r>
            <a:endParaRPr lang="en-US" altLang="zh-TW" sz="3200" dirty="0"/>
          </a:p>
          <a:p>
            <a:r>
              <a:rPr lang="zh-TW" altLang="en-US" sz="3200" dirty="0" smtClean="0">
                <a:solidFill>
                  <a:srgbClr val="FFFF00"/>
                </a:solidFill>
              </a:rPr>
              <a:t>原始碼</a:t>
            </a:r>
            <a:endParaRPr lang="en-US" altLang="zh-TW" sz="72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8204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0333" y="674128"/>
            <a:ext cx="313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keras/layers/core.py</a:t>
            </a:r>
            <a:endParaRPr lang="zh-TW" altLang="en-US" sz="2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013254" y="2014838"/>
          <a:ext cx="6096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968"/>
                <a:gridCol w="5058032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class Dropout(Layer)</a:t>
                      </a:r>
                      <a:endParaRPr lang="zh-TW" altLang="en-US" dirty="0"/>
                    </a:p>
                  </a:txBody>
                  <a:tcPr/>
                </a:tc>
              </a:tr>
              <a:tr h="1432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L277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class Activation(Layer)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L311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class Reshape(Layer)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L462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class Flatten(Layer)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L796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class Dense(Layer)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27903" y="1282927"/>
            <a:ext cx="7236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https://github.com/keras-team/keras/blob/master/keras/layers/core.py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88084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8897" y="362635"/>
            <a:ext cx="6413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https://github.com/keras-team/keras/tree/master/keras/layers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0990" t="8959" r="11803" b="10481"/>
          <a:stretch/>
        </p:blipFill>
        <p:spPr>
          <a:xfrm>
            <a:off x="313037" y="996778"/>
            <a:ext cx="8772152" cy="514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628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013254" y="2014838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968"/>
                <a:gridCol w="5058032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advanced_activations.py</a:t>
                      </a:r>
                      <a:r>
                        <a:rPr lang="zh-TW" altLang="en-US" dirty="0" smtClean="0"/>
                        <a:t>　　</a:t>
                      </a:r>
                      <a:r>
                        <a:rPr lang="en-US" altLang="zh-TW" dirty="0" smtClean="0"/>
                        <a:t>class </a:t>
                      </a:r>
                      <a:r>
                        <a:rPr lang="en-US" altLang="zh-TW" dirty="0" err="1" smtClean="0"/>
                        <a:t>LeakyReLU</a:t>
                      </a:r>
                      <a:r>
                        <a:rPr lang="en-US" altLang="zh-TW" dirty="0" smtClean="0"/>
                        <a:t>(Layer)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L59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advanced_activations.py</a:t>
                      </a:r>
                      <a:r>
                        <a:rPr lang="zh-TW" altLang="en-US" dirty="0" smtClean="0"/>
                        <a:t>　    </a:t>
                      </a:r>
                      <a:r>
                        <a:rPr lang="en-US" altLang="zh-TW" dirty="0" smtClean="0"/>
                        <a:t>class </a:t>
                      </a:r>
                      <a:r>
                        <a:rPr lang="en-US" altLang="zh-TW" dirty="0" err="1" smtClean="0"/>
                        <a:t>PReLU</a:t>
                      </a:r>
                      <a:r>
                        <a:rPr lang="en-US" altLang="zh-TW" dirty="0" smtClean="0"/>
                        <a:t>(Layer)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L153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advanced_activations.py         class ELU(Layer)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50942" y="426994"/>
            <a:ext cx="6438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keras/layers/advanced_activations.py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8988385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301" y="72767"/>
            <a:ext cx="6674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Writing your own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 layers</a:t>
            </a:r>
            <a:r>
              <a:rPr lang="zh-TW" altLang="en-US" dirty="0" smtClean="0"/>
              <a:t>　實作你自訂的</a:t>
            </a:r>
            <a:r>
              <a:rPr lang="en-US" altLang="zh-TW" dirty="0" smtClean="0"/>
              <a:t>layer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撰寫</a:t>
            </a:r>
            <a:r>
              <a:rPr lang="zh-TW" altLang="en-US" dirty="0" smtClean="0">
                <a:sym typeface="Wingdings" panose="05000000000000000000" pitchFamily="2" charset="2"/>
              </a:rPr>
              <a:t>三個方法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6301" y="546103"/>
            <a:ext cx="8555464" cy="6186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 import backend as K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keras.layers</a:t>
            </a:r>
            <a:r>
              <a:rPr lang="en-US" altLang="zh-TW" dirty="0" smtClean="0"/>
              <a:t> import Layer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class </a:t>
            </a:r>
            <a:r>
              <a:rPr lang="en-US" altLang="zh-TW" dirty="0" err="1" smtClean="0"/>
              <a:t>MyLayer</a:t>
            </a:r>
            <a:r>
              <a:rPr lang="en-US" altLang="zh-TW" dirty="0" smtClean="0"/>
              <a:t>(Layer):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__(self, </a:t>
            </a:r>
            <a:r>
              <a:rPr lang="en-US" altLang="zh-TW" dirty="0" err="1" smtClean="0"/>
              <a:t>output_dim</a:t>
            </a:r>
            <a:r>
              <a:rPr lang="en-US" altLang="zh-TW" dirty="0" smtClean="0"/>
              <a:t>, **</a:t>
            </a:r>
            <a:r>
              <a:rPr lang="en-US" altLang="zh-TW" dirty="0" err="1" smtClean="0"/>
              <a:t>kwargs</a:t>
            </a:r>
            <a:r>
              <a:rPr lang="en-US" altLang="zh-TW" dirty="0" smtClean="0"/>
              <a:t>):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self.output_dim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output_dim</a:t>
            </a:r>
            <a:endParaRPr lang="en-US" altLang="zh-TW" dirty="0" smtClean="0"/>
          </a:p>
          <a:p>
            <a:r>
              <a:rPr lang="en-US" altLang="zh-TW" dirty="0" smtClean="0"/>
              <a:t>        super(</a:t>
            </a:r>
            <a:r>
              <a:rPr lang="en-US" altLang="zh-TW" dirty="0" err="1" smtClean="0"/>
              <a:t>MyLayer</a:t>
            </a:r>
            <a:r>
              <a:rPr lang="en-US" altLang="zh-TW" dirty="0" smtClean="0"/>
              <a:t>, self).__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__(**</a:t>
            </a:r>
            <a:r>
              <a:rPr lang="en-US" altLang="zh-TW" dirty="0" err="1" smtClean="0"/>
              <a:t>kwargs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  <a:r>
              <a:rPr lang="en-US" altLang="zh-TW" dirty="0" smtClean="0"/>
              <a:t>(self, </a:t>
            </a:r>
            <a:r>
              <a:rPr lang="en-US" altLang="zh-TW" dirty="0" err="1" smtClean="0"/>
              <a:t>input_shape</a:t>
            </a:r>
            <a:r>
              <a:rPr lang="en-US" altLang="zh-TW" dirty="0" smtClean="0"/>
              <a:t>):</a:t>
            </a:r>
          </a:p>
          <a:p>
            <a:r>
              <a:rPr lang="en-US" altLang="zh-TW" dirty="0" smtClean="0"/>
              <a:t>        # Create a trainable weight variable for this layer.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self.kernel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self.add_weight</a:t>
            </a:r>
            <a:r>
              <a:rPr lang="en-US" altLang="zh-TW" dirty="0" smtClean="0"/>
              <a:t>(name='kernel', </a:t>
            </a:r>
          </a:p>
          <a:p>
            <a:r>
              <a:rPr lang="en-US" altLang="zh-TW" dirty="0" smtClean="0"/>
              <a:t>                                      shape=(</a:t>
            </a:r>
            <a:r>
              <a:rPr lang="en-US" altLang="zh-TW" dirty="0" err="1" smtClean="0"/>
              <a:t>input_shape</a:t>
            </a:r>
            <a:r>
              <a:rPr lang="en-US" altLang="zh-TW" dirty="0" smtClean="0"/>
              <a:t>[1], </a:t>
            </a:r>
            <a:r>
              <a:rPr lang="en-US" altLang="zh-TW" dirty="0" err="1" smtClean="0"/>
              <a:t>self.output_dim</a:t>
            </a:r>
            <a:r>
              <a:rPr lang="en-US" altLang="zh-TW" dirty="0" smtClean="0"/>
              <a:t>),</a:t>
            </a:r>
          </a:p>
          <a:p>
            <a:r>
              <a:rPr lang="en-US" altLang="zh-TW" dirty="0" smtClean="0"/>
              <a:t>                                      initializer='uniform',</a:t>
            </a:r>
          </a:p>
          <a:p>
            <a:r>
              <a:rPr lang="en-US" altLang="zh-TW" dirty="0" smtClean="0"/>
              <a:t>                                      trainable=True)</a:t>
            </a:r>
          </a:p>
          <a:p>
            <a:r>
              <a:rPr lang="en-US" altLang="zh-TW" dirty="0" smtClean="0"/>
              <a:t>        super(</a:t>
            </a:r>
            <a:r>
              <a:rPr lang="en-US" altLang="zh-TW" dirty="0" err="1" smtClean="0"/>
              <a:t>MyLayer</a:t>
            </a:r>
            <a:r>
              <a:rPr lang="en-US" altLang="zh-TW" dirty="0" smtClean="0"/>
              <a:t>, self).build(</a:t>
            </a:r>
            <a:r>
              <a:rPr lang="en-US" altLang="zh-TW" dirty="0" err="1" smtClean="0"/>
              <a:t>input_shape</a:t>
            </a:r>
            <a:r>
              <a:rPr lang="en-US" altLang="zh-TW" dirty="0" smtClean="0"/>
              <a:t>)  # Be sure to call this at the end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</a:t>
            </a:r>
            <a:r>
              <a:rPr lang="en-US" altLang="zh-TW" dirty="0" smtClean="0"/>
              <a:t>(self, x):</a:t>
            </a:r>
          </a:p>
          <a:p>
            <a:r>
              <a:rPr lang="en-US" altLang="zh-TW" dirty="0" smtClean="0"/>
              <a:t>        return K.dot(x, </a:t>
            </a:r>
            <a:r>
              <a:rPr lang="en-US" altLang="zh-TW" dirty="0" err="1" smtClean="0"/>
              <a:t>self.kernel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compute_output_shape</a:t>
            </a:r>
            <a:r>
              <a:rPr lang="en-US" altLang="zh-TW" dirty="0" smtClean="0"/>
              <a:t>(self, </a:t>
            </a:r>
            <a:r>
              <a:rPr lang="en-US" altLang="zh-TW" dirty="0" err="1" smtClean="0"/>
              <a:t>input_shape</a:t>
            </a:r>
            <a:r>
              <a:rPr lang="en-US" altLang="zh-TW" dirty="0" smtClean="0"/>
              <a:t>):</a:t>
            </a:r>
          </a:p>
          <a:p>
            <a:r>
              <a:rPr lang="en-US" altLang="zh-TW" dirty="0" smtClean="0"/>
              <a:t>        return (</a:t>
            </a:r>
            <a:r>
              <a:rPr lang="en-US" altLang="zh-TW" dirty="0" err="1" smtClean="0"/>
              <a:t>input_shape</a:t>
            </a:r>
            <a:r>
              <a:rPr lang="en-US" altLang="zh-TW" dirty="0" smtClean="0"/>
              <a:t>[0], </a:t>
            </a:r>
            <a:r>
              <a:rPr lang="en-US" altLang="zh-TW" dirty="0" err="1" smtClean="0"/>
              <a:t>self.output_dim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600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3" y="1356936"/>
            <a:ext cx="8236099" cy="44425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8653" y="259834"/>
            <a:ext cx="43887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err="1" smtClean="0"/>
              <a:t>Keras</a:t>
            </a:r>
            <a:r>
              <a:rPr lang="zh-TW" altLang="en-US" sz="4000" dirty="0" smtClean="0"/>
              <a:t>內建的資料庫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2834400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7200" dirty="0" err="1" smtClean="0">
                <a:solidFill>
                  <a:srgbClr val="FFFF00"/>
                </a:solidFill>
              </a:rPr>
              <a:t>Keras</a:t>
            </a:r>
            <a:endParaRPr lang="en-US" altLang="zh-TW" sz="3200" dirty="0"/>
          </a:p>
          <a:p>
            <a:r>
              <a:rPr lang="en-US" altLang="zh-TW" sz="3200" dirty="0">
                <a:solidFill>
                  <a:srgbClr val="FFFF00"/>
                </a:solidFill>
              </a:rPr>
              <a:t>Unsupervised Clustering </a:t>
            </a:r>
            <a:endParaRPr lang="en-US" altLang="zh-TW" sz="72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43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3094" y="1794474"/>
            <a:ext cx="7887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How to do Unsupervised Clustering with </a:t>
            </a:r>
            <a:r>
              <a:rPr lang="en-US" altLang="zh-TW" sz="3200" dirty="0" err="1"/>
              <a:t>Keras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83094" y="2553899"/>
            <a:ext cx="7887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https://www.dlology.com/blog/how-to-do-unsupervised-clustering-with-keras/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7815" y="3097881"/>
            <a:ext cx="68168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https://www.leiphone.com/news/201806/ItBuEPkqPZR378rY.html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129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23567" y="86360"/>
          <a:ext cx="8748583" cy="622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608"/>
                <a:gridCol w="5651975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MNIST </a:t>
                      </a:r>
                      <a:r>
                        <a:rPr lang="zh-CN" altLang="en-US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手寫字元資料集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訓練集為 </a:t>
                      </a:r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60,000 </a:t>
                      </a:r>
                      <a:r>
                        <a:rPr lang="zh-CN" altLang="en-US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張 </a:t>
                      </a:r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28x28 </a:t>
                      </a:r>
                      <a:r>
                        <a:rPr lang="zh-CN" altLang="en-US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圖元灰度圖像，測試集為 </a:t>
                      </a:r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10,000 </a:t>
                      </a:r>
                      <a:r>
                        <a:rPr lang="zh-CN" altLang="en-US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同規格圖像，總共 </a:t>
                      </a:r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 </a:t>
                      </a:r>
                      <a:r>
                        <a:rPr lang="zh-CN" altLang="en-US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類數字標籤。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Fashion-MNIST </a:t>
                      </a:r>
                      <a:r>
                        <a:rPr lang="zh-TW" altLang="en-US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時尚物品資料集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訓練集為 </a:t>
                      </a:r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60,000 </a:t>
                      </a:r>
                      <a:r>
                        <a:rPr lang="zh-CN" altLang="en-US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張 </a:t>
                      </a:r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28x28 </a:t>
                      </a:r>
                      <a:r>
                        <a:rPr lang="zh-CN" altLang="en-US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圖元灰度圖像，測試集為 </a:t>
                      </a:r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10,000 </a:t>
                      </a:r>
                      <a:r>
                        <a:rPr lang="zh-CN" altLang="en-US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同規格圖像，總共 </a:t>
                      </a:r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 </a:t>
                      </a:r>
                      <a:r>
                        <a:rPr lang="zh-CN" altLang="en-US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類時尚物品標籤。該資料集可以用作 </a:t>
                      </a:r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MNIST </a:t>
                      </a:r>
                      <a:r>
                        <a:rPr lang="zh-CN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的直接替代品。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CIFAR10 </a:t>
                      </a:r>
                      <a:r>
                        <a:rPr lang="zh-CN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小圖像分類資料集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50,000 </a:t>
                      </a:r>
                      <a:r>
                        <a:rPr lang="zh-CN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張 </a:t>
                      </a:r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32x32 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彩色</a:t>
                      </a:r>
                      <a:r>
                        <a:rPr lang="zh-CN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訓練圖像資料，以及 </a:t>
                      </a:r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10,000 </a:t>
                      </a:r>
                      <a:r>
                        <a:rPr lang="zh-CN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張測試圖像資料，總共分為 </a:t>
                      </a:r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 </a:t>
                      </a:r>
                      <a:r>
                        <a:rPr lang="zh-CN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個類別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CIFAR100 </a:t>
                      </a:r>
                      <a:r>
                        <a:rPr lang="zh-CN" altLang="en-US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小圖像分類資料集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50,000 </a:t>
                      </a:r>
                      <a:r>
                        <a:rPr lang="zh-CN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張 </a:t>
                      </a:r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32x32 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彩色</a:t>
                      </a:r>
                      <a:r>
                        <a:rPr lang="zh-CN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訓練圖像資料，以及 </a:t>
                      </a:r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10,000 </a:t>
                      </a:r>
                      <a:r>
                        <a:rPr lang="zh-CN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張測試圖像資料，總共分為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100 </a:t>
                      </a:r>
                      <a:r>
                        <a:rPr lang="zh-CN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個類別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IMDB </a:t>
                      </a:r>
                      <a:r>
                        <a:rPr lang="zh-CN" altLang="en-US" smtClean="0"/>
                        <a:t>電影評論情感分類資料集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資料集來自 </a:t>
                      </a:r>
                      <a:r>
                        <a:rPr lang="en-US" altLang="zh-CN" smtClean="0"/>
                        <a:t>IMDB </a:t>
                      </a:r>
                      <a:r>
                        <a:rPr lang="zh-CN" altLang="en-US" dirty="0" smtClean="0"/>
                        <a:t>的 </a:t>
                      </a:r>
                      <a:r>
                        <a:rPr lang="en-US" altLang="zh-CN" smtClean="0"/>
                        <a:t>25,000 </a:t>
                      </a:r>
                      <a:r>
                        <a:rPr lang="zh-CN" altLang="en-US" smtClean="0"/>
                        <a:t>條電影評論，以情緒（正面</a:t>
                      </a:r>
                      <a:r>
                        <a:rPr lang="en-US" altLang="zh-CN" smtClean="0"/>
                        <a:t>/</a:t>
                      </a:r>
                      <a:r>
                        <a:rPr lang="zh-CN" altLang="en-US" smtClean="0"/>
                        <a:t>負面）標記。評論已經過預處理，並編碼為詞索引（整數）的序列表示。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路透社新聞主題分類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資料集來源於路透社的 </a:t>
                      </a:r>
                      <a:r>
                        <a:rPr lang="en-US" altLang="zh-CN" smtClean="0"/>
                        <a:t>11,228 </a:t>
                      </a:r>
                      <a:r>
                        <a:rPr lang="zh-CN" altLang="en-US" smtClean="0"/>
                        <a:t>條新聞文本，總共分為 </a:t>
                      </a:r>
                      <a:r>
                        <a:rPr lang="en-US" altLang="zh-CN" smtClean="0"/>
                        <a:t>46 </a:t>
                      </a:r>
                      <a:r>
                        <a:rPr lang="zh-CN" altLang="en-US" smtClean="0"/>
                        <a:t>個主題。與 </a:t>
                      </a:r>
                      <a:r>
                        <a:rPr lang="en-US" altLang="zh-CN" smtClean="0"/>
                        <a:t>IMDB </a:t>
                      </a:r>
                      <a:r>
                        <a:rPr lang="zh-CN" altLang="en-US" smtClean="0"/>
                        <a:t>資料集一樣，每條新聞都被編碼為一個詞索引的序列（相同的約定）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Boston </a:t>
                      </a:r>
                      <a:r>
                        <a:rPr lang="zh-CN" altLang="en-US" smtClean="0"/>
                        <a:t>房價回歸資料集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資料集來自卡內基梅隆大學維護的 </a:t>
                      </a:r>
                      <a:r>
                        <a:rPr lang="en-US" altLang="zh-CN" dirty="0" err="1" smtClean="0"/>
                        <a:t>StatLib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庫。</a:t>
                      </a:r>
                    </a:p>
                    <a:p>
                      <a:r>
                        <a:rPr lang="zh-CN" altLang="en-US" dirty="0" smtClean="0"/>
                        <a:t>樣本包含 </a:t>
                      </a:r>
                      <a:r>
                        <a:rPr lang="en-US" altLang="zh-CN" dirty="0" smtClean="0"/>
                        <a:t>1970 </a:t>
                      </a:r>
                      <a:r>
                        <a:rPr lang="zh-CN" altLang="en-US" dirty="0" smtClean="0"/>
                        <a:t>年代的在波士頓郊區不同位置的房屋資訊，總共有 </a:t>
                      </a:r>
                      <a:r>
                        <a:rPr lang="en-US" altLang="zh-CN" dirty="0" smtClean="0"/>
                        <a:t>13 </a:t>
                      </a:r>
                      <a:r>
                        <a:rPr lang="zh-CN" altLang="en-US" dirty="0" smtClean="0"/>
                        <a:t>種房屋屬性。 目標值是一個位置的房屋的中值（單位：</a:t>
                      </a:r>
                      <a:r>
                        <a:rPr lang="en-US" altLang="zh-CN" dirty="0" smtClean="0"/>
                        <a:t>k$</a:t>
                      </a:r>
                      <a:r>
                        <a:rPr lang="zh-CN" altLang="en-US" dirty="0" smtClean="0"/>
                        <a:t>）。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11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749375" y="2898344"/>
            <a:ext cx="40377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r>
              <a:rPr lang="zh-TW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開發模式</a:t>
            </a:r>
            <a:endParaRPr lang="zh-TW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841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1612</TotalTime>
  <Words>3100</Words>
  <Application>Microsoft Office PowerPoint</Application>
  <PresentationFormat>如螢幕大小 (4:3)</PresentationFormat>
  <Paragraphs>579</Paragraphs>
  <Slides>71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82" baseType="lpstr">
      <vt:lpstr>-apple-system</vt:lpstr>
      <vt:lpstr>宋体</vt:lpstr>
      <vt:lpstr>Source Sans Pro</vt:lpstr>
      <vt:lpstr>Yu Mincho</vt:lpstr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Keras_2_ML</vt:lpstr>
      <vt:lpstr>PowerPoint 簡報</vt:lpstr>
      <vt:lpstr>PowerPoint 簡報</vt:lpstr>
      <vt:lpstr>Keras</vt:lpstr>
      <vt:lpstr>Keras</vt:lpstr>
      <vt:lpstr>PowerPoint 簡報</vt:lpstr>
      <vt:lpstr>PowerPoint 簡報</vt:lpstr>
      <vt:lpstr>PowerPoint 簡報</vt:lpstr>
      <vt:lpstr>PowerPoint 簡報</vt:lpstr>
      <vt:lpstr>Keras models[開發模式]</vt:lpstr>
      <vt:lpstr>Keras Sequential model</vt:lpstr>
      <vt:lpstr>使用 Keras 心得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Keras_1_intro</dc:title>
  <dc:creator>BREAKALLCTF{Letmeseesee}</dc:creator>
  <cp:lastModifiedBy>BREAKALLCTF{Letmeseesee}</cp:lastModifiedBy>
  <cp:revision>36</cp:revision>
  <dcterms:created xsi:type="dcterms:W3CDTF">2019-05-25T04:13:56Z</dcterms:created>
  <dcterms:modified xsi:type="dcterms:W3CDTF">2019-05-30T20:16:02Z</dcterms:modified>
</cp:coreProperties>
</file>