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6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C011-6E9B-468D-979A-4993BC0A899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2F9B-244E-4CA2-81AE-A29472BA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linq/linq-tutoria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</a:t>
            </a:r>
            <a:r>
              <a:rPr lang="en-US" dirty="0" err="1" smtClean="0"/>
              <a:t>DB+App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3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Student</a:t>
            </a:r>
            <a:r>
              <a:rPr lang="en-US" dirty="0" smtClean="0"/>
              <a:t> and </a:t>
            </a:r>
            <a:r>
              <a:rPr lang="en-US" b="1" dirty="0" smtClean="0"/>
              <a:t>Course</a:t>
            </a:r>
            <a:r>
              <a:rPr lang="en-US" dirty="0" smtClean="0"/>
              <a:t> have a Many-to-Many relationship marked by * multiplicity. It means one </a:t>
            </a:r>
            <a:r>
              <a:rPr lang="en-US" b="1" dirty="0" smtClean="0"/>
              <a:t>Student</a:t>
            </a:r>
            <a:r>
              <a:rPr lang="en-US" dirty="0" smtClean="0"/>
              <a:t> can enroll for many </a:t>
            </a:r>
            <a:r>
              <a:rPr lang="en-US" b="1" dirty="0" smtClean="0"/>
              <a:t>Courses</a:t>
            </a:r>
            <a:r>
              <a:rPr lang="en-US" dirty="0" smtClean="0"/>
              <a:t> and also, one </a:t>
            </a:r>
            <a:r>
              <a:rPr lang="en-US" b="1" dirty="0" smtClean="0"/>
              <a:t>Course</a:t>
            </a:r>
            <a:r>
              <a:rPr lang="en-US" dirty="0" smtClean="0"/>
              <a:t> can be taught to many </a:t>
            </a:r>
            <a:r>
              <a:rPr lang="en-US" b="1" dirty="0" smtClean="0"/>
              <a:t>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database includes the </a:t>
            </a:r>
            <a:r>
              <a:rPr lang="en-US" b="1" dirty="0" err="1" smtClean="0"/>
              <a:t>StudentCourse</a:t>
            </a:r>
            <a:r>
              <a:rPr lang="en-US" dirty="0" smtClean="0"/>
              <a:t> joining table which includes the primary key of both the tables (</a:t>
            </a:r>
            <a:r>
              <a:rPr lang="en-US" b="1" dirty="0" smtClean="0"/>
              <a:t>Student</a:t>
            </a:r>
            <a:r>
              <a:rPr lang="en-US" dirty="0" smtClean="0"/>
              <a:t> and </a:t>
            </a:r>
            <a:r>
              <a:rPr lang="en-US" b="1" dirty="0" smtClean="0"/>
              <a:t>Course</a:t>
            </a:r>
            <a:r>
              <a:rPr lang="en-US" dirty="0" smtClean="0"/>
              <a:t> tables). </a:t>
            </a:r>
          </a:p>
          <a:p>
            <a:r>
              <a:rPr lang="en-US" dirty="0" smtClean="0"/>
              <a:t>Entity Framework represents many-to-many relationships by not having the entity set (</a:t>
            </a:r>
            <a:r>
              <a:rPr lang="en-US" dirty="0" err="1" smtClean="0"/>
              <a:t>DbSet</a:t>
            </a:r>
            <a:r>
              <a:rPr lang="en-US" dirty="0" smtClean="0"/>
              <a:t> property) for the joining table in the CSDL and visual designer. Instead it manages this through mapping.</a:t>
            </a:r>
          </a:p>
        </p:txBody>
      </p:sp>
    </p:spTree>
    <p:extLst>
      <p:ext uri="{BB962C8B-B14F-4D97-AF65-F5344CB8AC3E}">
        <p14:creationId xmlns:p14="http://schemas.microsoft.com/office/powerpoint/2010/main" val="72050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22267" cy="4351338"/>
          </a:xfrm>
        </p:spPr>
        <p:txBody>
          <a:bodyPr/>
          <a:lstStyle/>
          <a:p>
            <a:r>
              <a:rPr lang="en-US" dirty="0" smtClean="0"/>
              <a:t>As you can see in the figure below, the </a:t>
            </a:r>
            <a:r>
              <a:rPr lang="en-US" b="1" dirty="0" smtClean="0"/>
              <a:t>Student</a:t>
            </a:r>
            <a:r>
              <a:rPr lang="en-US" dirty="0" smtClean="0"/>
              <a:t> entity includes the collection navigation property </a:t>
            </a:r>
            <a:r>
              <a:rPr lang="en-US" b="1" dirty="0" smtClean="0"/>
              <a:t>Courses</a:t>
            </a:r>
            <a:r>
              <a:rPr lang="en-US" dirty="0" smtClean="0"/>
              <a:t> and </a:t>
            </a:r>
            <a:r>
              <a:rPr lang="en-US" b="1" dirty="0" smtClean="0"/>
              <a:t>Course</a:t>
            </a:r>
            <a:r>
              <a:rPr lang="en-US" dirty="0" smtClean="0"/>
              <a:t> entity includes the collection navigation property </a:t>
            </a:r>
            <a:r>
              <a:rPr lang="en-US" b="1" dirty="0" smtClean="0"/>
              <a:t>Students</a:t>
            </a:r>
            <a:r>
              <a:rPr lang="en-US" dirty="0" smtClean="0"/>
              <a:t> to represent a many-to-many relationship between them.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12" y="1825625"/>
            <a:ext cx="4561311" cy="4719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42" y="4801355"/>
            <a:ext cx="37052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4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we will:</a:t>
            </a:r>
          </a:p>
          <a:p>
            <a:r>
              <a:rPr lang="en-US" dirty="0" smtClean="0"/>
              <a:t>Attach the database</a:t>
            </a:r>
          </a:p>
          <a:p>
            <a:r>
              <a:rPr lang="en-US" dirty="0" smtClean="0"/>
              <a:t>Check the tables that we are using</a:t>
            </a:r>
          </a:p>
          <a:p>
            <a:r>
              <a:rPr lang="en-US" dirty="0" smtClean="0"/>
              <a:t>Add new project School as Windows Forms project</a:t>
            </a:r>
          </a:p>
          <a:p>
            <a:r>
              <a:rPr lang="en-US" dirty="0" smtClean="0"/>
              <a:t>Then add Entity Framework</a:t>
            </a:r>
          </a:p>
          <a:p>
            <a:r>
              <a:rPr lang="en-US" dirty="0" smtClean="0"/>
              <a:t>Use Entity Framework to make entity model for all entities from the database (tables, views, procedures)</a:t>
            </a:r>
          </a:p>
          <a:p>
            <a:r>
              <a:rPr lang="en-US" dirty="0" smtClean="0"/>
              <a:t>When this is ready, we will focus on Student, Course and </a:t>
            </a:r>
            <a:r>
              <a:rPr lang="en-US" dirty="0" err="1" smtClean="0"/>
              <a:t>StudentAddress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3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the database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Let’s first attach the database: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err="1" smtClean="0"/>
              <a:t>SchoolDB.mdf</a:t>
            </a:r>
            <a:r>
              <a:rPr lang="en-US" dirty="0" smtClean="0"/>
              <a:t> file added as part of the teaching material</a:t>
            </a:r>
          </a:p>
          <a:p>
            <a:pPr lvl="1"/>
            <a:r>
              <a:rPr lang="en-US" dirty="0" smtClean="0"/>
              <a:t>Now in SSMS go to Databases folder, right-click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Attach</a:t>
            </a:r>
          </a:p>
          <a:p>
            <a:pPr lvl="1"/>
            <a:r>
              <a:rPr lang="en-US" dirty="0" smtClean="0"/>
              <a:t>Clicking the Add button will lead you to form where you can choose which database to attach.</a:t>
            </a:r>
          </a:p>
          <a:p>
            <a:pPr lvl="1"/>
            <a:r>
              <a:rPr lang="en-US" dirty="0" smtClean="0"/>
              <a:t>Now make sure to copy the database file from your downloaded material to the place where other databases are stored (see in the </a:t>
            </a:r>
            <a:r>
              <a:rPr lang="en-US" dirty="0" err="1" smtClean="0"/>
              <a:t>exporer</a:t>
            </a:r>
            <a:r>
              <a:rPr lang="en-US" dirty="0" smtClean="0"/>
              <a:t> part of the screen to the left)</a:t>
            </a:r>
          </a:p>
          <a:p>
            <a:pPr lvl="1"/>
            <a:r>
              <a:rPr lang="en-US" dirty="0" smtClean="0"/>
              <a:t>After copying it, you will have to close the dialog and then repeat the step: </a:t>
            </a:r>
            <a:r>
              <a:rPr lang="en-US" i="1" dirty="0"/>
              <a:t>go to Databases folder, right-click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/>
              <a:t>Attach</a:t>
            </a:r>
          </a:p>
          <a:p>
            <a:pPr lvl="1"/>
            <a:r>
              <a:rPr lang="en-US" dirty="0" smtClean="0"/>
              <a:t>Then Add </a:t>
            </a:r>
            <a:r>
              <a:rPr lang="en-US" dirty="0" smtClean="0">
                <a:sym typeface="Wingdings" panose="05000000000000000000" pitchFamily="2" charset="2"/>
              </a:rPr>
              <a:t> select </a:t>
            </a:r>
            <a:r>
              <a:rPr lang="en-US" dirty="0" err="1" smtClean="0">
                <a:sym typeface="Wingdings" panose="05000000000000000000" pitchFamily="2" charset="2"/>
              </a:rPr>
              <a:t>School.mdf</a:t>
            </a:r>
            <a:r>
              <a:rPr lang="en-US" dirty="0" smtClean="0">
                <a:sym typeface="Wingdings" panose="05000000000000000000" pitchFamily="2" charset="2"/>
              </a:rPr>
              <a:t> file and remove log file from Associated file section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Now click OK and wait SSMS to add the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end up getting something 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68" y="2442949"/>
            <a:ext cx="6178621" cy="41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49064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make it simple – just open the project that has been added as part of the teaching material</a:t>
            </a:r>
          </a:p>
          <a:p>
            <a:r>
              <a:rPr lang="en-US" dirty="0" smtClean="0"/>
              <a:t>We will have CRUD buttons for: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Course</a:t>
            </a:r>
          </a:p>
          <a:p>
            <a:r>
              <a:rPr lang="en-US" dirty="0" smtClean="0"/>
              <a:t>Where input parameters to query will be:</a:t>
            </a:r>
          </a:p>
          <a:p>
            <a:pPr lvl="1"/>
            <a:r>
              <a:rPr lang="en-US" dirty="0" err="1" smtClean="0"/>
              <a:t>StudentName</a:t>
            </a:r>
            <a:endParaRPr lang="en-US" dirty="0" smtClean="0"/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err="1" smtClean="0"/>
              <a:t>CourseName</a:t>
            </a:r>
            <a:endParaRPr lang="en-US" dirty="0" smtClean="0"/>
          </a:p>
          <a:p>
            <a:r>
              <a:rPr lang="en-US" dirty="0" smtClean="0"/>
              <a:t>Results for now will be displayed in </a:t>
            </a:r>
            <a:r>
              <a:rPr lang="en-US" dirty="0" err="1" smtClean="0"/>
              <a:t>MessageBoxes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49" y="1958245"/>
            <a:ext cx="4695354" cy="28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the logic for buttons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5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 student: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let’s add logic that will read from the textbox </a:t>
            </a:r>
            <a:r>
              <a:rPr lang="en-US" dirty="0" err="1" smtClean="0"/>
              <a:t>StudentName</a:t>
            </a:r>
            <a:r>
              <a:rPr lang="en-US" dirty="0" smtClean="0"/>
              <a:t> and use it as query parameter. </a:t>
            </a:r>
          </a:p>
          <a:p>
            <a:r>
              <a:rPr lang="en-US" dirty="0" smtClean="0"/>
              <a:t>Additionally we can allow the query to show students all if textbox is empty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58" y="1825625"/>
            <a:ext cx="7000235" cy="31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1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different way to insert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381"/>
            <a:ext cx="5610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different way to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663"/>
            <a:ext cx="96107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different way to delete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658"/>
            <a:ext cx="9601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just see this:</a:t>
            </a:r>
          </a:p>
          <a:p>
            <a:r>
              <a:rPr lang="en-US" dirty="0" smtClean="0"/>
              <a:t>List is data type of some collection</a:t>
            </a:r>
          </a:p>
          <a:p>
            <a:r>
              <a:rPr lang="en-US" dirty="0" smtClean="0"/>
              <a:t>It implements interface </a:t>
            </a:r>
            <a:r>
              <a:rPr lang="en-US" dirty="0" err="1" smtClean="0"/>
              <a:t>IList</a:t>
            </a:r>
            <a:endParaRPr lang="en-US" dirty="0" smtClean="0"/>
          </a:p>
          <a:p>
            <a:r>
              <a:rPr lang="en-US" dirty="0" err="1" smtClean="0"/>
              <a:t>IList</a:t>
            </a:r>
            <a:r>
              <a:rPr lang="en-US" dirty="0" smtClean="0"/>
              <a:t> implements </a:t>
            </a:r>
            <a:r>
              <a:rPr lang="en-US" dirty="0" err="1" smtClean="0"/>
              <a:t>ICollection</a:t>
            </a:r>
            <a:endParaRPr lang="en-US" dirty="0" smtClean="0"/>
          </a:p>
          <a:p>
            <a:r>
              <a:rPr lang="en-US" dirty="0" err="1" smtClean="0"/>
              <a:t>ICollection</a:t>
            </a:r>
            <a:r>
              <a:rPr lang="en-US" dirty="0" smtClean="0"/>
              <a:t> implements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IEnumerable vs ICollection vs IList vs IQueryable in C# | by Kunal Tandon |  Developer's Aren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261" y="1931139"/>
            <a:ext cx="2379699" cy="356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65" y="4593643"/>
            <a:ext cx="71818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252" y="4990610"/>
            <a:ext cx="54006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859" y="5497512"/>
            <a:ext cx="4657725" cy="276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42376" y="4855673"/>
            <a:ext cx="217283" cy="24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72824" y="5305331"/>
            <a:ext cx="129765" cy="19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up the rest of the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Now let’s finish the logic for the rest of the button</a:t>
            </a:r>
          </a:p>
          <a:p>
            <a:r>
              <a:rPr lang="en-US" dirty="0" smtClean="0"/>
              <a:t>Test them</a:t>
            </a:r>
          </a:p>
        </p:txBody>
      </p:sp>
    </p:spTree>
    <p:extLst>
      <p:ext uri="{BB962C8B-B14F-4D97-AF65-F5344CB8AC3E}">
        <p14:creationId xmlns:p14="http://schemas.microsoft.com/office/powerpoint/2010/main" val="199279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121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Is there an easy way to select without using query? (select * from …)</a:t>
            </a:r>
          </a:p>
          <a:p>
            <a:r>
              <a:rPr lang="en-US" dirty="0" smtClean="0"/>
              <a:t>Is there an easy way to get the specific Student or address or Course to be updated and deleted?</a:t>
            </a:r>
          </a:p>
          <a:p>
            <a:r>
              <a:rPr lang="en-US" dirty="0" smtClean="0"/>
              <a:t>Is there a way to show for student, not only his name, but standard and address?</a:t>
            </a:r>
          </a:p>
          <a:p>
            <a:endParaRPr lang="en-US" dirty="0" smtClean="0"/>
          </a:p>
          <a:p>
            <a:r>
              <a:rPr lang="en-US" dirty="0" smtClean="0"/>
              <a:t>Can we simplify skip that </a:t>
            </a:r>
            <a:r>
              <a:rPr lang="en-US" b="1" dirty="0" smtClean="0"/>
              <a:t>dispose</a:t>
            </a:r>
            <a:r>
              <a:rPr lang="en-US" dirty="0" smtClean="0"/>
              <a:t>? – Answer is yes, BUT we need to make sure connection is closed – we need to use </a:t>
            </a:r>
            <a:r>
              <a:rPr lang="en-US" b="1" dirty="0" smtClean="0"/>
              <a:t>USING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What is declared inside of </a:t>
            </a:r>
            <a:r>
              <a:rPr lang="en-US" b="1" dirty="0" smtClean="0"/>
              <a:t>using</a:t>
            </a:r>
            <a:r>
              <a:rPr lang="en-US" dirty="0" smtClean="0"/>
              <a:t>, exists only inside the {}, after that it is deleted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73" y="5027778"/>
            <a:ext cx="5601453" cy="16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comes </a:t>
            </a:r>
            <a:r>
              <a:rPr lang="en-US" dirty="0" err="1" smtClean="0"/>
              <a:t>Linq</a:t>
            </a:r>
            <a:r>
              <a:rPr lang="en-US" dirty="0" smtClean="0"/>
              <a:t> to help us out.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is set of commands that we use in C# and it looks somewhat similar to that from SQL.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Tutorial </a:t>
            </a:r>
            <a:r>
              <a:rPr lang="en-US" dirty="0"/>
              <a:t>is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www.tutorialsteacher.com/linq/linq-tutorials</a:t>
            </a:r>
            <a:endParaRPr lang="en-US" dirty="0" smtClean="0"/>
          </a:p>
          <a:p>
            <a:r>
              <a:rPr lang="en-US" dirty="0" err="1" smtClean="0"/>
              <a:t>Linq</a:t>
            </a:r>
            <a:r>
              <a:rPr lang="en-US" dirty="0" smtClean="0"/>
              <a:t> is using some advanced techniques, so we will try to keep it as simple as possible</a:t>
            </a:r>
          </a:p>
          <a:p>
            <a:r>
              <a:rPr lang="en-US" dirty="0" smtClean="0"/>
              <a:t>Remember it is just a tool that help us work faster</a:t>
            </a:r>
          </a:p>
        </p:txBody>
      </p:sp>
    </p:spTree>
    <p:extLst>
      <p:ext uri="{BB962C8B-B14F-4D97-AF65-F5344CB8AC3E}">
        <p14:creationId xmlns:p14="http://schemas.microsoft.com/office/powerpoint/2010/main" val="181017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way to use it – notice it reminds of SQL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74547"/>
            <a:ext cx="523875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4795695"/>
            <a:ext cx="5019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use </a:t>
            </a:r>
            <a:r>
              <a:rPr lang="en-US" dirty="0" err="1" smtClean="0"/>
              <a:t>Linq</a:t>
            </a:r>
            <a:r>
              <a:rPr lang="en-US" dirty="0" smtClean="0"/>
              <a:t> Query syntax to rewrite code for all the button logic.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 week awaits us something called Lambda expression (which will be used with </a:t>
            </a:r>
            <a:r>
              <a:rPr lang="en-US" dirty="0" err="1" smtClean="0"/>
              <a:t>Linq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3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just remember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Polymorphism allows the following code to compile without any error: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clear </a:t>
            </a:r>
            <a:r>
              <a:rPr lang="en-US" b="1" dirty="0" smtClean="0"/>
              <a:t>a1</a:t>
            </a:r>
            <a:r>
              <a:rPr lang="en-US" dirty="0" smtClean="0"/>
              <a:t> will be a list of integer</a:t>
            </a:r>
          </a:p>
          <a:p>
            <a:r>
              <a:rPr lang="en-US" dirty="0" smtClean="0"/>
              <a:t>It may seem confusing but with help of polymorphism </a:t>
            </a:r>
            <a:r>
              <a:rPr lang="en-US" b="1" dirty="0" smtClean="0"/>
              <a:t>a2</a:t>
            </a:r>
            <a:r>
              <a:rPr lang="en-US" dirty="0" smtClean="0"/>
              <a:t> will be list of integer as well !</a:t>
            </a:r>
          </a:p>
          <a:p>
            <a:r>
              <a:rPr lang="en-US" dirty="0" smtClean="0"/>
              <a:t>Reason is – we cannot have object of type interface, it must be some data type - it must be some concrete class. So we can declare it to be interface, but as soon as it get’s some value, it will become List&lt;</a:t>
            </a:r>
            <a:r>
              <a:rPr lang="en-US" dirty="0" err="1" smtClean="0"/>
              <a:t>int</a:t>
            </a:r>
            <a:r>
              <a:rPr lang="en-US" dirty="0" smtClean="0"/>
              <a:t>&gt;. It will become the class that implements that interface.</a:t>
            </a:r>
          </a:p>
          <a:p>
            <a:r>
              <a:rPr lang="en-US" dirty="0" smtClean="0"/>
              <a:t>This is possible to do only because:</a:t>
            </a:r>
          </a:p>
          <a:p>
            <a:pPr lvl="1"/>
            <a:r>
              <a:rPr lang="en-US" dirty="0" smtClean="0"/>
              <a:t>List&lt;T&gt; implements </a:t>
            </a:r>
            <a:r>
              <a:rPr lang="en-US" dirty="0" err="1" smtClean="0"/>
              <a:t>ICollection</a:t>
            </a:r>
            <a:r>
              <a:rPr lang="en-US" dirty="0" smtClean="0"/>
              <a:t>&lt;T&gt;, and </a:t>
            </a:r>
            <a:r>
              <a:rPr lang="en-US" dirty="0" err="1" smtClean="0"/>
              <a:t>ICollection</a:t>
            </a:r>
            <a:r>
              <a:rPr lang="en-US" dirty="0" smtClean="0"/>
              <a:t> implements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Same thing happens to </a:t>
            </a:r>
            <a:r>
              <a:rPr lang="en-US" b="1" dirty="0" smtClean="0"/>
              <a:t>a3.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0" y="2167031"/>
            <a:ext cx="3743538" cy="7230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90115" y="5060887"/>
            <a:ext cx="109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27137" y="5060887"/>
            <a:ext cx="1149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Entities in Entity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supports three types of relationships, same as database: 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One-to-One </a:t>
            </a:r>
          </a:p>
          <a:p>
            <a:pPr marL="514350" indent="-514350">
              <a:buAutoNum type="arabicParenR"/>
            </a:pPr>
            <a:r>
              <a:rPr lang="en-US" dirty="0" smtClean="0"/>
              <a:t>One-to-Many</a:t>
            </a:r>
          </a:p>
          <a:p>
            <a:pPr marL="514350" indent="-514350">
              <a:buAutoNum type="arabicParenR"/>
            </a:pP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2052" name="Picture 4" descr="Entity relationships in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80" y="2616663"/>
            <a:ext cx="6172797" cy="38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2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895091" cy="28640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you can see in the figure, </a:t>
            </a:r>
            <a:r>
              <a:rPr lang="en-US" b="1" dirty="0" smtClean="0"/>
              <a:t>Student</a:t>
            </a:r>
            <a:r>
              <a:rPr lang="en-US" dirty="0" smtClean="0"/>
              <a:t> and </a:t>
            </a:r>
            <a:r>
              <a:rPr lang="en-US" b="1" dirty="0" err="1" smtClean="0"/>
              <a:t>StudentAddress</a:t>
            </a:r>
            <a:r>
              <a:rPr lang="en-US" dirty="0" smtClean="0"/>
              <a:t> have a One-to-One relationship (zero or one). </a:t>
            </a:r>
          </a:p>
          <a:p>
            <a:r>
              <a:rPr lang="en-US" dirty="0" smtClean="0"/>
              <a:t>A student can have only one or zero addresses. </a:t>
            </a:r>
          </a:p>
          <a:p>
            <a:r>
              <a:rPr lang="en-US" dirty="0" smtClean="0"/>
              <a:t>Entity framework adds the Student </a:t>
            </a:r>
            <a:r>
              <a:rPr lang="en-US" i="1" dirty="0" smtClean="0"/>
              <a:t>reference</a:t>
            </a:r>
            <a:r>
              <a:rPr lang="en-US" dirty="0" smtClean="0"/>
              <a:t> </a:t>
            </a:r>
            <a:r>
              <a:rPr lang="en-US" i="1" dirty="0" smtClean="0"/>
              <a:t>navigation property </a:t>
            </a:r>
            <a:r>
              <a:rPr lang="en-US" dirty="0" smtClean="0"/>
              <a:t>into the </a:t>
            </a:r>
            <a:r>
              <a:rPr lang="en-US" dirty="0" err="1" smtClean="0"/>
              <a:t>StudentAddress</a:t>
            </a:r>
            <a:r>
              <a:rPr lang="en-US" dirty="0" smtClean="0"/>
              <a:t> entity and the </a:t>
            </a:r>
            <a:r>
              <a:rPr lang="en-US" dirty="0" err="1" smtClean="0"/>
              <a:t>StudentAddress</a:t>
            </a:r>
            <a:r>
              <a:rPr lang="en-US" dirty="0" smtClean="0"/>
              <a:t> </a:t>
            </a:r>
            <a:r>
              <a:rPr lang="en-US" i="1" dirty="0" smtClean="0"/>
              <a:t>navigation entity </a:t>
            </a:r>
            <a:r>
              <a:rPr lang="en-US" dirty="0" smtClean="0"/>
              <a:t>into the Student entity. </a:t>
            </a:r>
          </a:p>
          <a:p>
            <a:r>
              <a:rPr lang="en-US" dirty="0" smtClean="0"/>
              <a:t>Also, the </a:t>
            </a:r>
            <a:r>
              <a:rPr lang="en-US" dirty="0" err="1" smtClean="0"/>
              <a:t>StudentAddress</a:t>
            </a:r>
            <a:r>
              <a:rPr lang="en-US" dirty="0" smtClean="0"/>
              <a:t> entity has both </a:t>
            </a:r>
            <a:r>
              <a:rPr lang="en-US" dirty="0" err="1" smtClean="0"/>
              <a:t>StudentId</a:t>
            </a:r>
            <a:r>
              <a:rPr lang="en-US" dirty="0" smtClean="0"/>
              <a:t> property as </a:t>
            </a:r>
            <a:r>
              <a:rPr lang="en-US" dirty="0" err="1" smtClean="0"/>
              <a:t>PrimaryKey</a:t>
            </a:r>
            <a:r>
              <a:rPr lang="en-US" dirty="0" smtClean="0"/>
              <a:t> and </a:t>
            </a:r>
            <a:r>
              <a:rPr lang="en-US" dirty="0" err="1" smtClean="0"/>
              <a:t>ForeignKey</a:t>
            </a:r>
            <a:r>
              <a:rPr lang="en-US" dirty="0" smtClean="0"/>
              <a:t>, which makes it a one-to-one relationship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30" y="4572000"/>
            <a:ext cx="4233328" cy="220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Navigation Property:</a:t>
            </a:r>
          </a:p>
          <a:p>
            <a:r>
              <a:rPr lang="en-US" dirty="0" smtClean="0"/>
              <a:t>The navigation property represents a relationship to another entity.</a:t>
            </a:r>
          </a:p>
          <a:p>
            <a:r>
              <a:rPr lang="en-US" dirty="0" smtClean="0"/>
              <a:t>There are two types of navigation properties: </a:t>
            </a:r>
          </a:p>
          <a:p>
            <a:pPr lvl="1"/>
            <a:r>
              <a:rPr lang="en-US" dirty="0" smtClean="0"/>
              <a:t>Reference Navigation </a:t>
            </a:r>
          </a:p>
          <a:p>
            <a:pPr lvl="1"/>
            <a:r>
              <a:rPr lang="en-US" dirty="0" smtClean="0"/>
              <a:t>Collection Navigation</a:t>
            </a:r>
          </a:p>
          <a:p>
            <a:r>
              <a:rPr lang="en-US" dirty="0"/>
              <a:t>If an entity includes a property of another entity type, it is called a Reference Navigation Property. It points to a single entity and represents multiplicity of one (1) in the entity relationships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Simple words it is something like a Foreign key of the table</a:t>
            </a:r>
          </a:p>
        </p:txBody>
      </p:sp>
    </p:spTree>
    <p:extLst>
      <p:ext uri="{BB962C8B-B14F-4D97-AF65-F5344CB8AC3E}">
        <p14:creationId xmlns:p14="http://schemas.microsoft.com/office/powerpoint/2010/main" val="112297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and Student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now models of Student and Student Address:</a:t>
            </a:r>
          </a:p>
          <a:p>
            <a:r>
              <a:rPr lang="en-US" dirty="0" smtClean="0"/>
              <a:t>See that </a:t>
            </a:r>
            <a:r>
              <a:rPr lang="en-US" b="1" dirty="0" smtClean="0"/>
              <a:t>Student</a:t>
            </a:r>
            <a:r>
              <a:rPr lang="en-US" dirty="0" smtClean="0"/>
              <a:t> class has </a:t>
            </a:r>
            <a:r>
              <a:rPr lang="en-US" b="1" dirty="0" err="1" smtClean="0"/>
              <a:t>StudentAddress</a:t>
            </a:r>
            <a:endParaRPr lang="en-US" dirty="0"/>
          </a:p>
          <a:p>
            <a:r>
              <a:rPr lang="en-US" dirty="0" smtClean="0"/>
              <a:t>See that </a:t>
            </a:r>
            <a:r>
              <a:rPr lang="en-US" b="1" dirty="0" err="1" smtClean="0"/>
              <a:t>StudentAddress</a:t>
            </a:r>
            <a:r>
              <a:rPr lang="en-US" b="1" dirty="0" smtClean="0"/>
              <a:t> </a:t>
            </a:r>
            <a:r>
              <a:rPr lang="en-US" dirty="0" smtClean="0"/>
              <a:t>class has </a:t>
            </a:r>
            <a:r>
              <a:rPr lang="en-US" b="1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These are </a:t>
            </a:r>
            <a:r>
              <a:rPr lang="en-US" i="1" dirty="0" smtClean="0"/>
              <a:t>reference</a:t>
            </a:r>
            <a:r>
              <a:rPr lang="en-US" dirty="0" smtClean="0"/>
              <a:t> </a:t>
            </a:r>
            <a:r>
              <a:rPr lang="en-US" i="1" dirty="0" smtClean="0"/>
              <a:t>navigation properties</a:t>
            </a:r>
          </a:p>
          <a:p>
            <a:r>
              <a:rPr lang="en-US" dirty="0" smtClean="0"/>
              <a:t>If you see image of the tables, you will see</a:t>
            </a:r>
          </a:p>
          <a:p>
            <a:pPr marL="0" indent="0">
              <a:buNone/>
            </a:pPr>
            <a:r>
              <a:rPr lang="en-US" dirty="0" smtClean="0"/>
              <a:t>they are the foreign keys.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08" y="5062271"/>
            <a:ext cx="2946676" cy="15343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98337" y="6355533"/>
            <a:ext cx="860079" cy="11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228" y="6170023"/>
            <a:ext cx="923454" cy="1349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3" y="2324100"/>
            <a:ext cx="4419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Standard </a:t>
            </a:r>
            <a:r>
              <a:rPr lang="en-US" dirty="0" smtClean="0"/>
              <a:t>and </a:t>
            </a:r>
            <a:r>
              <a:rPr lang="en-US" b="1" dirty="0" smtClean="0"/>
              <a:t>Teacher</a:t>
            </a:r>
            <a:r>
              <a:rPr lang="en-US" dirty="0" smtClean="0"/>
              <a:t> entities have a </a:t>
            </a:r>
            <a:r>
              <a:rPr lang="en-US" b="1" dirty="0" smtClean="0"/>
              <a:t>One-to-Many relationship </a:t>
            </a:r>
            <a:r>
              <a:rPr lang="en-US" dirty="0" smtClean="0"/>
              <a:t>marked by multiplicity where 1 is for One and * is for Many. </a:t>
            </a:r>
          </a:p>
          <a:p>
            <a:r>
              <a:rPr lang="en-US" dirty="0" smtClean="0"/>
              <a:t>This means that </a:t>
            </a:r>
            <a:r>
              <a:rPr lang="en-US" b="1" dirty="0" smtClean="0"/>
              <a:t>Standard</a:t>
            </a:r>
            <a:r>
              <a:rPr lang="en-US" dirty="0" smtClean="0"/>
              <a:t> can have many </a:t>
            </a:r>
            <a:r>
              <a:rPr lang="en-US" b="1" dirty="0" smtClean="0"/>
              <a:t>Teachers</a:t>
            </a:r>
            <a:r>
              <a:rPr lang="en-US" dirty="0" smtClean="0"/>
              <a:t> whereas </a:t>
            </a:r>
            <a:r>
              <a:rPr lang="en-US" b="1" dirty="0" smtClean="0"/>
              <a:t>Teacher</a:t>
            </a:r>
            <a:r>
              <a:rPr lang="en-US" dirty="0" smtClean="0"/>
              <a:t> can associate with only one </a:t>
            </a:r>
            <a:r>
              <a:rPr lang="en-US" b="1" dirty="0" smtClean="0"/>
              <a:t>Standard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66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0743" cy="30271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represent this, the </a:t>
            </a:r>
            <a:r>
              <a:rPr lang="en-US" b="1" dirty="0" smtClean="0"/>
              <a:t>Standard</a:t>
            </a:r>
            <a:r>
              <a:rPr lang="en-US" dirty="0" smtClean="0"/>
              <a:t> entity has the </a:t>
            </a:r>
            <a:r>
              <a:rPr lang="en-US" i="1" dirty="0" smtClean="0"/>
              <a:t>collection navigation property</a:t>
            </a:r>
            <a:r>
              <a:rPr lang="en-US" dirty="0" smtClean="0"/>
              <a:t> </a:t>
            </a:r>
            <a:r>
              <a:rPr lang="en-US" b="1" dirty="0" smtClean="0"/>
              <a:t>Teachers</a:t>
            </a:r>
            <a:r>
              <a:rPr lang="en-US" dirty="0" smtClean="0"/>
              <a:t> (please notice that it's plural), which indicates that one </a:t>
            </a:r>
            <a:r>
              <a:rPr lang="en-US" b="1" dirty="0" smtClean="0"/>
              <a:t>Standard</a:t>
            </a:r>
            <a:r>
              <a:rPr lang="en-US" dirty="0" smtClean="0"/>
              <a:t> can have a collection of </a:t>
            </a:r>
            <a:r>
              <a:rPr lang="en-US" b="1" dirty="0" smtClean="0"/>
              <a:t>Teachers</a:t>
            </a:r>
            <a:r>
              <a:rPr lang="en-US" dirty="0" smtClean="0"/>
              <a:t> (many teachers)</a:t>
            </a:r>
          </a:p>
          <a:p>
            <a:r>
              <a:rPr lang="en-US" dirty="0" smtClean="0"/>
              <a:t>And the </a:t>
            </a:r>
            <a:r>
              <a:rPr lang="en-US" b="1" dirty="0" smtClean="0"/>
              <a:t>Teacher</a:t>
            </a:r>
            <a:r>
              <a:rPr lang="en-US" dirty="0" smtClean="0"/>
              <a:t> entity has a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i="1" dirty="0" smtClean="0"/>
              <a:t>navigation property </a:t>
            </a:r>
            <a:r>
              <a:rPr lang="en-US" dirty="0" smtClean="0"/>
              <a:t>(</a:t>
            </a:r>
            <a:r>
              <a:rPr lang="en-US" i="1" dirty="0" smtClean="0"/>
              <a:t>reference property</a:t>
            </a:r>
            <a:r>
              <a:rPr lang="en-US" dirty="0" smtClean="0"/>
              <a:t>), which indicates that </a:t>
            </a:r>
            <a:r>
              <a:rPr lang="en-US" b="1" dirty="0" smtClean="0"/>
              <a:t>Teacher</a:t>
            </a:r>
            <a:r>
              <a:rPr lang="en-US" dirty="0" smtClean="0"/>
              <a:t> is associated with one </a:t>
            </a:r>
            <a:r>
              <a:rPr lang="en-US" b="1" dirty="0" smtClean="0"/>
              <a:t>Standard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Also, it contains the </a:t>
            </a:r>
            <a:r>
              <a:rPr lang="en-US" b="1" dirty="0" err="1" smtClean="0"/>
              <a:t>StandardId</a:t>
            </a:r>
            <a:r>
              <a:rPr lang="en-US" dirty="0" smtClean="0"/>
              <a:t> </a:t>
            </a:r>
            <a:r>
              <a:rPr lang="en-US" b="1" dirty="0" smtClean="0"/>
              <a:t>foreign key </a:t>
            </a:r>
            <a:r>
              <a:rPr lang="en-US" dirty="0" smtClean="0"/>
              <a:t>(PK in </a:t>
            </a:r>
            <a:r>
              <a:rPr lang="en-US" b="1" dirty="0" smtClean="0"/>
              <a:t>Standard</a:t>
            </a:r>
            <a:r>
              <a:rPr lang="en-US" dirty="0" smtClean="0"/>
              <a:t> entity). This makes it a One-to-Many relationship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78" y="4852752"/>
            <a:ext cx="446722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02" y="1825625"/>
            <a:ext cx="4016815" cy="46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1189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Entity Framework DB+App</vt:lpstr>
      <vt:lpstr>Before we start</vt:lpstr>
      <vt:lpstr>Let’s just remember polymorphism</vt:lpstr>
      <vt:lpstr>Relationships between Entities in Entity Framework</vt:lpstr>
      <vt:lpstr>One-to-One Relationship</vt:lpstr>
      <vt:lpstr>Navigation property</vt:lpstr>
      <vt:lpstr>Student and Student address</vt:lpstr>
      <vt:lpstr>One-to-Many Relationship</vt:lpstr>
      <vt:lpstr>One-to-Many Relationship</vt:lpstr>
      <vt:lpstr>Many-to-Many Relationship</vt:lpstr>
      <vt:lpstr>Many-to-Many Relationship</vt:lpstr>
      <vt:lpstr>Let’s make the app</vt:lpstr>
      <vt:lpstr>Attaching the database from a file</vt:lpstr>
      <vt:lpstr>Adding EF</vt:lpstr>
      <vt:lpstr>Now the application</vt:lpstr>
      <vt:lpstr>Let’s create the logic for buttons - SELECT</vt:lpstr>
      <vt:lpstr>INSERT</vt:lpstr>
      <vt:lpstr>UPDATE</vt:lpstr>
      <vt:lpstr>DELETE</vt:lpstr>
      <vt:lpstr>Finish up the rest of the buttons</vt:lpstr>
      <vt:lpstr>Few questions</vt:lpstr>
      <vt:lpstr>LINQ</vt:lpstr>
      <vt:lpstr>LINQ Query syntax</vt:lpstr>
      <vt:lpstr>Use LINQ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DB+App</dc:title>
  <dc:creator>Milos Vulikic</dc:creator>
  <cp:lastModifiedBy>Milos Vulikic</cp:lastModifiedBy>
  <cp:revision>23</cp:revision>
  <dcterms:created xsi:type="dcterms:W3CDTF">2021-04-04T14:15:29Z</dcterms:created>
  <dcterms:modified xsi:type="dcterms:W3CDTF">2021-04-07T14:16:28Z</dcterms:modified>
</cp:coreProperties>
</file>