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3" r:id="rId38"/>
    <p:sldId id="294" r:id="rId39"/>
    <p:sldId id="297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1AA-6226-4391-8CA6-7D47DE75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E4141-F6C7-4F51-9B09-409C9C3C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8CC6-8921-45DA-9AEB-5260B528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F9E1-CBB0-4A35-A2E8-9B5818A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6915-AE28-4EB2-8426-07532784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4FDB-4876-4B30-A76B-6C06FE2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1A82-D3AE-4B5B-8CB5-04E00F5B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8ACE-7FAA-42C2-A7DD-0E648BC3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E5F3-35EB-4303-B15A-76BC0412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C73F-5AC6-456E-A686-F7316DEB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A27C-0DBE-4B50-B247-3DED0EE92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292F8-11C8-474B-B1B3-DC87515F6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E8AA-35E5-4100-9A32-7C960979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007D-DEA6-4623-AD3A-20588D5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5C0C-628E-431A-BDB6-9F73D8D7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E1C4-42E8-4555-85F9-F0060BF9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570C-E9B2-4242-950E-EAC48CBD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7738-E6C6-4D91-8E64-C0419509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07A-AB30-45F1-B445-92F1544F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9EE8-8D51-45C4-865F-654C3DA8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25A3-DF67-4614-8B98-58FD40A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4404-7AA7-4D40-ADDC-1E547600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AA68-D695-4182-91EB-3C582E2E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695F-40F3-4CFD-BD53-51862CD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1A0A-4BE0-4E97-BEE5-953DABBF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6DD-3E60-4ECE-91E6-5DB77D8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5544-C8FB-4BEE-A956-D90936DA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ED49-4CF6-47C4-B215-97F67748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AE8E-4F4A-48CA-8D11-D582B84F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82F0-3C45-4E8A-B94D-880E7D3E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BDB1-BDC8-41F4-BEC3-D8CBE295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431-4B82-4D7D-95FC-301A1E29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4A57-CF8C-4BC3-895F-18957389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E2C7-2D7E-43B2-BDF5-A2C5B62F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7A80-CA60-4A68-86CF-DEB4E5B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41EA-BDFD-417E-BD19-6DD6BAE08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5E5-DF58-49F1-BD2F-7576B2C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272CC-F607-4582-8F03-B9F41FF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76E2-C43B-4418-8BC9-4A65CFC9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3AF6-2444-4C7C-8080-147F5A6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3F9DC-D599-4D96-AB4A-5B6B11FD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311EC-7553-4E5B-865E-5FE28C65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2CF3-9381-4071-87D3-B146AEDC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4876C-DC69-4E29-B212-ADADF97B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E9791-9613-4B7D-98BB-52E6742A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4231-C277-4B41-B86D-B8394645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4959-0647-4562-905D-E8350E93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678-4A10-4BD7-B193-D725ECA5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C65E-9A9E-4186-BBF1-017A53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1399-F3E3-4780-B245-1A5EFDA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09D2-6D63-43FC-8DAE-17CE572C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4068-0B10-4235-A473-AA4800CE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CBAA-A4DC-42A0-B3DF-B935A51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955E3-A5FD-4FA9-8067-6C87774D3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A4F9-E0E8-4CFE-A648-FD251F9D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9A42-3C55-4BFD-B5AD-FC2F0D3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558F-7DCE-47A4-AA4B-E8A10460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11B9-A5AD-41B0-8D6C-BDD801E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73E8F-B6A3-40B4-B7CD-26013E30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C8B4-5ED3-4FCD-AC4D-64121486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2F20-01DF-4F0A-8531-690F77598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041-D3E8-4C80-8987-FEF62076FF6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E6EF-1AC5-4711-929B-DC7A44D1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1FD0-119A-432E-A2F6-C655898C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select_where_and" TargetMode="External"/><Relationship Id="rId2" Type="http://schemas.openxmlformats.org/officeDocument/2006/relationships/hyperlink" Target="https://www.w3schools.com/sql/trysql.asp?filename=trysql_select_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A70-3CAE-4EF3-812B-4BDF5F9E4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logical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64EE7-BE3F-4777-9331-B137FC2A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9B5F-8ABD-42EF-8F9E-E977E75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F40F-2E36-43A1-975C-104DA540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1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DATENAME(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datepart</a:t>
            </a:r>
            <a:r>
              <a:rPr lang="en-US" dirty="0"/>
              <a:t> ,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en-US" b="1" dirty="0"/>
              <a:t>)</a:t>
            </a:r>
            <a:r>
              <a:rPr lang="en-US" dirty="0"/>
              <a:t> - Returns a character string representing the specified </a:t>
            </a:r>
            <a:r>
              <a:rPr lang="en-US" i="1" dirty="0" err="1"/>
              <a:t>datepart</a:t>
            </a:r>
            <a:r>
              <a:rPr lang="en-US" dirty="0"/>
              <a:t> of the specified date.</a:t>
            </a:r>
          </a:p>
          <a:p>
            <a:r>
              <a:rPr lang="en-US" b="1" dirty="0"/>
              <a:t>DATEPART(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datepart</a:t>
            </a:r>
            <a:r>
              <a:rPr lang="en-US" dirty="0"/>
              <a:t> ,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en-US" b="1" dirty="0"/>
              <a:t>)</a:t>
            </a:r>
            <a:r>
              <a:rPr lang="en-US" dirty="0"/>
              <a:t> - Returns an integer representing the specified </a:t>
            </a:r>
            <a:r>
              <a:rPr lang="en-US" i="1" dirty="0" err="1"/>
              <a:t>datepart</a:t>
            </a:r>
            <a:r>
              <a:rPr lang="en-US" dirty="0"/>
              <a:t> of the specified 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r>
              <a:rPr lang="en-US" b="1" dirty="0"/>
              <a:t>DATEFROMPARTS(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year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day</a:t>
            </a:r>
            <a:r>
              <a:rPr lang="en-US" b="1" dirty="0"/>
              <a:t>)</a:t>
            </a:r>
            <a:r>
              <a:rPr lang="en-US" dirty="0"/>
              <a:t> - Returns a date value for the specified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and </a:t>
            </a:r>
            <a:r>
              <a:rPr lang="en-US" i="1" dirty="0"/>
              <a:t>day</a:t>
            </a:r>
          </a:p>
          <a:p>
            <a:endParaRPr lang="en-US" i="1" dirty="0"/>
          </a:p>
          <a:p>
            <a:r>
              <a:rPr lang="en-US" b="1" dirty="0"/>
              <a:t>DATEADD(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datepart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 , number , date</a:t>
            </a:r>
            <a:r>
              <a:rPr lang="en-US" b="1" dirty="0"/>
              <a:t>) - </a:t>
            </a:r>
            <a:r>
              <a:rPr lang="en-US" dirty="0"/>
              <a:t>Returns a new </a:t>
            </a:r>
            <a:r>
              <a:rPr lang="en-US" b="1" dirty="0"/>
              <a:t>datetime</a:t>
            </a:r>
            <a:r>
              <a:rPr lang="en-US" dirty="0"/>
              <a:t> value by adding an interval to the specified </a:t>
            </a:r>
            <a:r>
              <a:rPr lang="en-US" i="1" dirty="0" err="1"/>
              <a:t>datepart</a:t>
            </a:r>
            <a:r>
              <a:rPr lang="en-US" dirty="0"/>
              <a:t> of the specified 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r>
              <a:rPr lang="en-US" b="1" dirty="0"/>
              <a:t>DATEDIFF(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datepart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, 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startdate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, 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enddate</a:t>
            </a:r>
            <a:r>
              <a:rPr lang="en-US" b="1" dirty="0"/>
              <a:t>) - </a:t>
            </a:r>
            <a:r>
              <a:rPr lang="en-US" dirty="0"/>
              <a:t>Returns the number of date or time </a:t>
            </a:r>
            <a:r>
              <a:rPr lang="en-US" i="1" dirty="0" err="1"/>
              <a:t>datepart</a:t>
            </a:r>
            <a:r>
              <a:rPr lang="en-US" dirty="0"/>
              <a:t> boundaries, crossed between two specified dates.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E04-B59C-441A-B1C9-E65E35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B1B0-C9D3-41C6-B765-49A1EFCB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SELECT name, birthdate FROM people;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SELECT DAY('2017/08/25')</a:t>
            </a:r>
          </a:p>
          <a:p>
            <a:r>
              <a:rPr lang="en-US" dirty="0"/>
              <a:t>SELECT name, birthdate, DAY(birthdate) FROM people;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MONTH('2017/08/25')</a:t>
            </a:r>
          </a:p>
          <a:p>
            <a:r>
              <a:rPr lang="en-US" dirty="0"/>
              <a:t>SELECT name, birthdate, MONTH(birthdate) FROM people;</a:t>
            </a:r>
          </a:p>
          <a:p>
            <a:endParaRPr lang="en-US" dirty="0"/>
          </a:p>
          <a:p>
            <a:r>
              <a:rPr lang="en-US" dirty="0"/>
              <a:t>SELECT YEAR('2017/08/25')</a:t>
            </a:r>
          </a:p>
          <a:p>
            <a:r>
              <a:rPr lang="en-US" dirty="0"/>
              <a:t>SELECT name, birthdate, YEAR(birthdate) FROM people;</a:t>
            </a:r>
          </a:p>
        </p:txBody>
      </p:sp>
    </p:spTree>
    <p:extLst>
      <p:ext uri="{BB962C8B-B14F-4D97-AF65-F5344CB8AC3E}">
        <p14:creationId xmlns:p14="http://schemas.microsoft.com/office/powerpoint/2010/main" val="128785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773B-F79A-417A-898A-BB4BFC44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01A-9606-4AA9-B0EB-9810D426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DATENAME(day, '2017/08/25') AS </a:t>
            </a:r>
            <a:r>
              <a:rPr lang="en-US" dirty="0" err="1"/>
              <a:t>DatePartString</a:t>
            </a:r>
            <a:r>
              <a:rPr lang="en-US" dirty="0"/>
              <a:t>;</a:t>
            </a:r>
          </a:p>
          <a:p>
            <a:r>
              <a:rPr lang="en-US" dirty="0"/>
              <a:t>SELECT DATENAME(weekday, '2017/08/25') AS </a:t>
            </a:r>
            <a:r>
              <a:rPr lang="en-US" dirty="0" err="1"/>
              <a:t>DatePartString</a:t>
            </a:r>
            <a:r>
              <a:rPr lang="en-US" dirty="0"/>
              <a:t>;</a:t>
            </a:r>
          </a:p>
          <a:p>
            <a:r>
              <a:rPr lang="en-US" dirty="0"/>
              <a:t>SELECT DATENAME(month, '2017/08/25') AS </a:t>
            </a:r>
            <a:r>
              <a:rPr lang="en-US" dirty="0" err="1"/>
              <a:t>DatePartString</a:t>
            </a:r>
            <a:r>
              <a:rPr lang="en-US" dirty="0"/>
              <a:t>;</a:t>
            </a:r>
          </a:p>
          <a:p>
            <a:r>
              <a:rPr lang="en-US" dirty="0"/>
              <a:t>SELECT DATENAME(year, '2017/08/25') AS </a:t>
            </a:r>
            <a:r>
              <a:rPr lang="en-US" dirty="0" err="1"/>
              <a:t>DatePartString</a:t>
            </a:r>
            <a:r>
              <a:rPr lang="en-US" dirty="0"/>
              <a:t>;</a:t>
            </a:r>
          </a:p>
          <a:p>
            <a:r>
              <a:rPr lang="en-US" dirty="0"/>
              <a:t>SELECT name, birthdate, DATENAME(</a:t>
            </a:r>
            <a:r>
              <a:rPr lang="en-US" dirty="0" err="1"/>
              <a:t>Month,birthdate</a:t>
            </a:r>
            <a:r>
              <a:rPr lang="en-US" dirty="0"/>
              <a:t>) FROM people;</a:t>
            </a:r>
          </a:p>
          <a:p>
            <a:endParaRPr lang="en-US" dirty="0"/>
          </a:p>
          <a:p>
            <a:r>
              <a:rPr lang="en-US" dirty="0"/>
              <a:t>SELECT DATEPART(day, '2017/08/25') AS </a:t>
            </a:r>
            <a:r>
              <a:rPr lang="en-US" dirty="0" err="1"/>
              <a:t>DatePartInt</a:t>
            </a:r>
            <a:r>
              <a:rPr lang="en-US" dirty="0"/>
              <a:t>;</a:t>
            </a:r>
          </a:p>
          <a:p>
            <a:r>
              <a:rPr lang="en-US" dirty="0"/>
              <a:t>SELECT DATEPART(month, '2017/08/25') AS </a:t>
            </a:r>
            <a:r>
              <a:rPr lang="en-US" dirty="0" err="1"/>
              <a:t>DatePartInt</a:t>
            </a:r>
            <a:r>
              <a:rPr lang="en-US" dirty="0"/>
              <a:t>;</a:t>
            </a:r>
          </a:p>
          <a:p>
            <a:r>
              <a:rPr lang="en-US" dirty="0"/>
              <a:t>SELECT DATEPART(year, '2017/08/25') AS </a:t>
            </a:r>
            <a:r>
              <a:rPr lang="en-US" dirty="0" err="1"/>
              <a:t>DatePartInt</a:t>
            </a:r>
            <a:r>
              <a:rPr lang="en-US" dirty="0"/>
              <a:t>;</a:t>
            </a:r>
          </a:p>
          <a:p>
            <a:r>
              <a:rPr lang="en-US" dirty="0"/>
              <a:t>SELECT name, birthdate, DATEPART(</a:t>
            </a:r>
            <a:r>
              <a:rPr lang="en-US" dirty="0" err="1"/>
              <a:t>Month,birthdate</a:t>
            </a:r>
            <a:r>
              <a:rPr lang="en-US" dirty="0"/>
              <a:t>) FROM people;</a:t>
            </a:r>
          </a:p>
        </p:txBody>
      </p:sp>
    </p:spTree>
    <p:extLst>
      <p:ext uri="{BB962C8B-B14F-4D97-AF65-F5344CB8AC3E}">
        <p14:creationId xmlns:p14="http://schemas.microsoft.com/office/powerpoint/2010/main" val="258121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DB8-A040-43F0-A7FD-BA966A43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8D2-E7C3-48D2-9984-6DDD83EA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SELECT DATEFROMPARTS(2020,10,10)</a:t>
            </a:r>
          </a:p>
          <a:p>
            <a:r>
              <a:rPr lang="en-US" dirty="0"/>
              <a:t>SELECT name, birthdate, DATEFROMPARTS(Year(birthdate),MONTH(birthdate),DAY(birthdate)) FROM people;</a:t>
            </a:r>
          </a:p>
          <a:p>
            <a:endParaRPr lang="en-US" dirty="0"/>
          </a:p>
          <a:p>
            <a:r>
              <a:rPr lang="en-US" dirty="0"/>
              <a:t>SELECT DATEADD(day, 1,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DATEADD(month, 1,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DATEADD(year, 1,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DATEADD(day, -5,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DATEADD(month, -5,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DATEADD(year, -5, '2017/08/25')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DATEDIFF(day, '2017/08/25', '2011/08/25') AS </a:t>
            </a:r>
            <a:r>
              <a:rPr lang="en-US" dirty="0" err="1"/>
              <a:t>DateDiff</a:t>
            </a:r>
            <a:r>
              <a:rPr lang="en-US" dirty="0"/>
              <a:t>;</a:t>
            </a:r>
          </a:p>
          <a:p>
            <a:r>
              <a:rPr lang="en-US" dirty="0"/>
              <a:t>SELECT DATEDIFF(year, '2017/08/25', '2011/08/25') AS </a:t>
            </a:r>
            <a:r>
              <a:rPr lang="en-US" dirty="0" err="1"/>
              <a:t>DateDiff</a:t>
            </a:r>
            <a:r>
              <a:rPr lang="en-US" dirty="0"/>
              <a:t>;</a:t>
            </a:r>
          </a:p>
          <a:p>
            <a:r>
              <a:rPr lang="en-US" dirty="0"/>
              <a:t>SELECT DATEDIFF(month, '2017/08/25', '2011/08/25') AS </a:t>
            </a:r>
            <a:r>
              <a:rPr lang="en-US" dirty="0" err="1"/>
              <a:t>DateDiff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19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5212-6460-4703-BBC5-CAC71F37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D77-3E42-4453-9A10-C3F464F5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 Out The Current Datetime</a:t>
            </a:r>
          </a:p>
          <a:p>
            <a:r>
              <a:rPr lang="en-US" dirty="0"/>
              <a:t>Print Out The Name of Current Day Of The Week</a:t>
            </a:r>
          </a:p>
          <a:p>
            <a:r>
              <a:rPr lang="en-US" dirty="0"/>
              <a:t>Print Out The Current Datetime year</a:t>
            </a:r>
          </a:p>
          <a:p>
            <a:r>
              <a:rPr lang="en-US" dirty="0"/>
              <a:t>Print Out The Current Date (but not time)</a:t>
            </a:r>
          </a:p>
          <a:p>
            <a:r>
              <a:rPr lang="en-US" dirty="0"/>
              <a:t>Print Out The Current Date + 10 days</a:t>
            </a:r>
          </a:p>
          <a:p>
            <a:r>
              <a:rPr lang="en-US" dirty="0"/>
              <a:t>Print Out The Current Date + 1 month</a:t>
            </a:r>
          </a:p>
          <a:p>
            <a:r>
              <a:rPr lang="en-US" dirty="0"/>
              <a:t>Print Out The Current Date – 1 year</a:t>
            </a:r>
          </a:p>
          <a:p>
            <a:r>
              <a:rPr lang="en-US" dirty="0"/>
              <a:t>Print Out day difference between Current Date and </a:t>
            </a:r>
            <a:r>
              <a:rPr lang="en-US" dirty="0" err="1"/>
              <a:t>Chrstmas</a:t>
            </a:r>
            <a:r>
              <a:rPr lang="en-US" dirty="0"/>
              <a:t> day of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690A-9124-4057-B4E3-13942A6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2201-C408-414B-BE2A-BEAD2B00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/>
              <a:t>SELECT DATENAME(weekday, </a:t>
            </a:r>
            <a:r>
              <a:rPr lang="en-US" dirty="0" err="1"/>
              <a:t>Getdate</a:t>
            </a:r>
            <a:r>
              <a:rPr lang="en-US" dirty="0"/>
              <a:t>()) AS </a:t>
            </a:r>
            <a:r>
              <a:rPr lang="en-US" dirty="0" err="1"/>
              <a:t>DatePartString</a:t>
            </a:r>
            <a:endParaRPr lang="en-US" dirty="0"/>
          </a:p>
          <a:p>
            <a:r>
              <a:rPr lang="en-US" dirty="0"/>
              <a:t>SELECT DATENAME(year, </a:t>
            </a:r>
            <a:r>
              <a:rPr lang="en-US" dirty="0" err="1"/>
              <a:t>Getdate</a:t>
            </a:r>
            <a:r>
              <a:rPr lang="en-US" dirty="0"/>
              <a:t>()) AS </a:t>
            </a:r>
            <a:r>
              <a:rPr lang="en-US" dirty="0" err="1"/>
              <a:t>DatePartString</a:t>
            </a:r>
            <a:endParaRPr lang="en-US" dirty="0"/>
          </a:p>
          <a:p>
            <a:r>
              <a:rPr lang="en-US" dirty="0"/>
              <a:t>SELECT CONCAT(DAY(GETDATE()),'-',MONTH(GETDATE()),'-',YEAR(GETDATE()))</a:t>
            </a:r>
          </a:p>
          <a:p>
            <a:r>
              <a:rPr lang="en-US" dirty="0"/>
              <a:t>SELECT DATEADD(day, 10, </a:t>
            </a:r>
            <a:r>
              <a:rPr lang="en-US" dirty="0" err="1"/>
              <a:t>Getdate</a:t>
            </a:r>
            <a:r>
              <a:rPr lang="en-US" dirty="0"/>
              <a:t>())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DATEADD(month, 1, </a:t>
            </a:r>
            <a:r>
              <a:rPr lang="en-US" dirty="0" err="1"/>
              <a:t>Getdate</a:t>
            </a:r>
            <a:r>
              <a:rPr lang="en-US" dirty="0"/>
              <a:t>())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DATEADD(year, -1, </a:t>
            </a:r>
            <a:r>
              <a:rPr lang="en-US" dirty="0" err="1"/>
              <a:t>Getdate</a:t>
            </a:r>
            <a:r>
              <a:rPr lang="en-US" dirty="0"/>
              <a:t>()) AS </a:t>
            </a:r>
            <a:r>
              <a:rPr lang="en-US" dirty="0" err="1"/>
              <a:t>DateAdd</a:t>
            </a:r>
            <a:r>
              <a:rPr lang="en-US" dirty="0"/>
              <a:t>;</a:t>
            </a:r>
          </a:p>
          <a:p>
            <a:r>
              <a:rPr lang="en-US" dirty="0"/>
              <a:t>select DATEDIFF(</a:t>
            </a:r>
            <a:r>
              <a:rPr lang="en-US" dirty="0" err="1"/>
              <a:t>day,Getdate</a:t>
            </a:r>
            <a:r>
              <a:rPr lang="en-US" dirty="0"/>
              <a:t>(),'2020/12/25')</a:t>
            </a:r>
          </a:p>
        </p:txBody>
      </p:sp>
    </p:spTree>
    <p:extLst>
      <p:ext uri="{BB962C8B-B14F-4D97-AF65-F5344CB8AC3E}">
        <p14:creationId xmlns:p14="http://schemas.microsoft.com/office/powerpoint/2010/main" val="183805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EBBB-21DB-44B5-BCDC-624FE51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8FCF-DED6-4FCA-B4CD-02D3F944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previous weeks we learned how to show something that meets the criteria:</a:t>
            </a:r>
          </a:p>
          <a:p>
            <a:r>
              <a:rPr lang="en-US" dirty="0"/>
              <a:t>SELECT * FROM BOOKS WHERE Title = ‘something’</a:t>
            </a:r>
          </a:p>
          <a:p>
            <a:r>
              <a:rPr lang="en-US" dirty="0"/>
              <a:t>SELECT * FROM BOOKS WHERE Title like ‘%something%’</a:t>
            </a:r>
          </a:p>
          <a:p>
            <a:endParaRPr lang="en-US" dirty="0"/>
          </a:p>
          <a:p>
            <a:r>
              <a:rPr lang="en-US" dirty="0"/>
              <a:t>However, there are many more options – and how would we do the following?</a:t>
            </a:r>
          </a:p>
          <a:p>
            <a:pPr lvl="1"/>
            <a:r>
              <a:rPr lang="en-US" dirty="0"/>
              <a:t>Select all books NOT published in 2017</a:t>
            </a:r>
          </a:p>
          <a:p>
            <a:pPr lvl="1"/>
            <a:r>
              <a:rPr lang="en-US" dirty="0"/>
              <a:t>Select all birthdays between 1990 and 1992</a:t>
            </a:r>
          </a:p>
          <a:p>
            <a:pPr lvl="1"/>
            <a:r>
              <a:rPr lang="en-US" dirty="0"/>
              <a:t>Select all items that are in stock AND priced below $19.99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3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B992-90DA-45FB-A305-DC7D5AF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C010-0FC8-432E-A1AC-45D62181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is – NOT EQUAL, or in SQL:   </a:t>
            </a:r>
            <a:r>
              <a:rPr lang="en-US" dirty="0">
                <a:highlight>
                  <a:srgbClr val="FFFF00"/>
                </a:highlight>
              </a:rPr>
              <a:t>&lt;&gt;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/>
              <a:t>or </a:t>
            </a:r>
            <a:r>
              <a:rPr lang="en-US" dirty="0">
                <a:highlight>
                  <a:srgbClr val="FFFF00"/>
                </a:highlight>
              </a:rPr>
              <a:t>!=</a:t>
            </a:r>
          </a:p>
          <a:p>
            <a:pPr lvl="1"/>
            <a:r>
              <a:rPr lang="en-US" dirty="0"/>
              <a:t>SELECT title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year </a:t>
            </a:r>
            <a:r>
              <a:rPr lang="en-US" dirty="0">
                <a:highlight>
                  <a:srgbClr val="FFFF00"/>
                </a:highlight>
              </a:rPr>
              <a:t>&lt;&gt;</a:t>
            </a:r>
            <a:r>
              <a:rPr lang="en-US" dirty="0"/>
              <a:t> 2017;</a:t>
            </a:r>
          </a:p>
          <a:p>
            <a:pPr lvl="1"/>
            <a:r>
              <a:rPr lang="en-US" dirty="0"/>
              <a:t>SELECT title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year </a:t>
            </a:r>
            <a:r>
              <a:rPr lang="en-US" dirty="0">
                <a:highlight>
                  <a:srgbClr val="FFFF00"/>
                </a:highlight>
              </a:rPr>
              <a:t>!=</a:t>
            </a:r>
            <a:r>
              <a:rPr lang="en-US" dirty="0"/>
              <a:t> 2017;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title, </a:t>
            </a:r>
            <a:r>
              <a:rPr lang="en-US" dirty="0" err="1"/>
              <a:t>author_lname</a:t>
            </a:r>
            <a:r>
              <a:rPr lang="en-US" dirty="0"/>
              <a:t> FROM books WHERE </a:t>
            </a:r>
            <a:r>
              <a:rPr lang="en-US" dirty="0" err="1"/>
              <a:t>author_lname</a:t>
            </a:r>
            <a:r>
              <a:rPr lang="en-US" dirty="0"/>
              <a:t> = 'Harris';</a:t>
            </a:r>
          </a:p>
          <a:p>
            <a:pPr lvl="1"/>
            <a:r>
              <a:rPr lang="en-US" dirty="0"/>
              <a:t>SELECT title, </a:t>
            </a:r>
            <a:r>
              <a:rPr lang="en-US" dirty="0" err="1"/>
              <a:t>author_lname</a:t>
            </a:r>
            <a:r>
              <a:rPr lang="en-US" dirty="0"/>
              <a:t> FROM books WHERE </a:t>
            </a:r>
            <a:r>
              <a:rPr lang="en-US" dirty="0" err="1"/>
              <a:t>author_lname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&lt;&gt;</a:t>
            </a:r>
            <a:r>
              <a:rPr lang="en-US" dirty="0"/>
              <a:t> 'Harris';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there is LIKE, there is NOT LIKE:</a:t>
            </a:r>
          </a:p>
          <a:p>
            <a:pPr lvl="1"/>
            <a:r>
              <a:rPr lang="en-US" dirty="0"/>
              <a:t>SELECT title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title </a:t>
            </a:r>
            <a:r>
              <a:rPr lang="en-US" dirty="0">
                <a:highlight>
                  <a:srgbClr val="FFFF00"/>
                </a:highlight>
              </a:rPr>
              <a:t>NOT LIKE </a:t>
            </a:r>
            <a:r>
              <a:rPr lang="en-US" dirty="0"/>
              <a:t>'W%';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965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B2DB-0A56-4CC2-8DB0-797BC18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and Smaller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9680-5EE3-4425-B612-828EFFA0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books released </a:t>
            </a:r>
            <a:r>
              <a:rPr lang="en-US" b="1" dirty="0"/>
              <a:t>after</a:t>
            </a:r>
            <a:r>
              <a:rPr lang="en-US" dirty="0"/>
              <a:t> the year 2000</a:t>
            </a:r>
          </a:p>
          <a:p>
            <a:pPr marL="0" indent="0">
              <a:buNone/>
            </a:pPr>
            <a:r>
              <a:rPr lang="en-US" dirty="0"/>
              <a:t>	SELECT * FROM books WHERE </a:t>
            </a:r>
            <a:r>
              <a:rPr lang="en-US" dirty="0" err="1"/>
              <a:t>released_year</a:t>
            </a:r>
            <a:r>
              <a:rPr lang="en-US" dirty="0"/>
              <a:t> &gt; 2000;</a:t>
            </a:r>
          </a:p>
          <a:p>
            <a:pPr marL="0" indent="0">
              <a:buNone/>
            </a:pPr>
            <a:r>
              <a:rPr lang="en-US" dirty="0"/>
              <a:t>Select books released </a:t>
            </a:r>
            <a:r>
              <a:rPr lang="en-US" b="1" dirty="0"/>
              <a:t>after</a:t>
            </a:r>
            <a:r>
              <a:rPr lang="en-US" dirty="0"/>
              <a:t> the year 2000 (including year 2000)</a:t>
            </a:r>
          </a:p>
          <a:p>
            <a:pPr marL="0" indent="0">
              <a:buNone/>
            </a:pPr>
            <a:r>
              <a:rPr lang="en-US" dirty="0"/>
              <a:t>	SELECT * FROM books WHERE </a:t>
            </a:r>
            <a:r>
              <a:rPr lang="en-US" dirty="0" err="1"/>
              <a:t>released_year</a:t>
            </a:r>
            <a:r>
              <a:rPr lang="en-US" dirty="0"/>
              <a:t> &gt;= 2000;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books released </a:t>
            </a:r>
            <a:r>
              <a:rPr lang="en-US" b="1" dirty="0"/>
              <a:t>before</a:t>
            </a:r>
            <a:r>
              <a:rPr lang="en-US" dirty="0"/>
              <a:t> the year 2000</a:t>
            </a:r>
          </a:p>
          <a:p>
            <a:pPr marL="0" indent="0">
              <a:buNone/>
            </a:pPr>
            <a:r>
              <a:rPr lang="en-US" dirty="0"/>
              <a:t>	SELECT * FROM books WHERE </a:t>
            </a:r>
            <a:r>
              <a:rPr lang="en-US" dirty="0" err="1"/>
              <a:t>released_year</a:t>
            </a:r>
            <a:r>
              <a:rPr lang="en-US" dirty="0"/>
              <a:t> &lt; 2000;</a:t>
            </a:r>
          </a:p>
          <a:p>
            <a:pPr marL="0" indent="0">
              <a:buNone/>
            </a:pPr>
            <a:r>
              <a:rPr lang="en-US" dirty="0"/>
              <a:t>Select books released </a:t>
            </a:r>
            <a:r>
              <a:rPr lang="en-US" b="1" dirty="0"/>
              <a:t>before</a:t>
            </a:r>
            <a:r>
              <a:rPr lang="en-US" dirty="0"/>
              <a:t> the year 2000 (including year 2000)</a:t>
            </a:r>
          </a:p>
          <a:p>
            <a:pPr marL="0" indent="0">
              <a:buNone/>
            </a:pPr>
            <a:r>
              <a:rPr lang="en-US" dirty="0"/>
              <a:t>	 SELECT * FROM books WHERE </a:t>
            </a:r>
            <a:r>
              <a:rPr lang="en-US" dirty="0" err="1"/>
              <a:t>released_year</a:t>
            </a:r>
            <a:r>
              <a:rPr lang="en-US" dirty="0"/>
              <a:t> &lt;= 2000;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3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E7EC-6FF7-4CD8-8556-3093B3C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and Smaller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69F6-7B33-463D-B0B0-67561A1E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books ORDER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books WHERE </a:t>
            </a:r>
            <a:r>
              <a:rPr lang="en-US" dirty="0" err="1"/>
              <a:t>released_year</a:t>
            </a:r>
            <a:r>
              <a:rPr lang="en-US" dirty="0"/>
              <a:t> &gt; 2000 ORDER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books WHERE </a:t>
            </a:r>
            <a:r>
              <a:rPr lang="en-US" dirty="0" err="1"/>
              <a:t>released_year</a:t>
            </a:r>
            <a:r>
              <a:rPr lang="en-US" dirty="0"/>
              <a:t> &gt;= 2000 ORDER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title, </a:t>
            </a:r>
            <a:r>
              <a:rPr lang="en-US" dirty="0" err="1"/>
              <a:t>stock_quantity</a:t>
            </a:r>
            <a:r>
              <a:rPr lang="en-US" dirty="0"/>
              <a:t> FROM books;</a:t>
            </a:r>
          </a:p>
          <a:p>
            <a:r>
              <a:rPr lang="en-US" dirty="0"/>
              <a:t>SELECT title, </a:t>
            </a:r>
            <a:r>
              <a:rPr lang="en-US" dirty="0" err="1"/>
              <a:t>stock_quantity</a:t>
            </a:r>
            <a:r>
              <a:rPr lang="en-US" dirty="0"/>
              <a:t> FROM books WHERE </a:t>
            </a:r>
            <a:r>
              <a:rPr lang="en-US" dirty="0" err="1"/>
              <a:t>stock_quantity</a:t>
            </a:r>
            <a:r>
              <a:rPr lang="en-US" dirty="0"/>
              <a:t> &gt;= 100;</a:t>
            </a:r>
          </a:p>
          <a:p>
            <a:endParaRPr lang="en-US" dirty="0"/>
          </a:p>
          <a:p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books WHERE </a:t>
            </a:r>
            <a:r>
              <a:rPr lang="en-US" dirty="0" err="1"/>
              <a:t>released_year</a:t>
            </a:r>
            <a:r>
              <a:rPr lang="en-US" dirty="0"/>
              <a:t> &lt; 2000;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 err="1"/>
              <a:t>booksWHERE</a:t>
            </a:r>
            <a:r>
              <a:rPr lang="en-US" dirty="0"/>
              <a:t> </a:t>
            </a:r>
            <a:r>
              <a:rPr lang="en-US" dirty="0" err="1"/>
              <a:t>released_year</a:t>
            </a:r>
            <a:r>
              <a:rPr lang="en-US" dirty="0"/>
              <a:t> &lt;= 2000;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3D83-A61D-4E46-A755-C78DB43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and Varchar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87A8-B78B-449B-B8AD-2FDA6FC5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			Char</a:t>
            </a:r>
            <a:r>
              <a:rPr lang="en-US" dirty="0"/>
              <a:t>  vs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See how many bytes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dirty="0"/>
              <a:t> takes and see how many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</a:t>
            </a:r>
            <a:r>
              <a:rPr lang="en-US" dirty="0"/>
              <a:t> does.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9E899-0CEF-4A2E-952B-98F2A15F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39194"/>
            <a:ext cx="7315200" cy="3124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53ED2B-0060-45BD-8033-601E7788A50A}"/>
              </a:ext>
            </a:extLst>
          </p:cNvPr>
          <p:cNvCxnSpPr/>
          <p:nvPr/>
        </p:nvCxnSpPr>
        <p:spPr>
          <a:xfrm flipH="1">
            <a:off x="4524375" y="2238375"/>
            <a:ext cx="51435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1A929D-C070-438A-8336-41C8D4CBA1DD}"/>
              </a:ext>
            </a:extLst>
          </p:cNvPr>
          <p:cNvCxnSpPr/>
          <p:nvPr/>
        </p:nvCxnSpPr>
        <p:spPr>
          <a:xfrm>
            <a:off x="6315959" y="2238375"/>
            <a:ext cx="999241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F44051-ED75-4AAC-98DD-1895178E9602}"/>
              </a:ext>
            </a:extLst>
          </p:cNvPr>
          <p:cNvSpPr/>
          <p:nvPr/>
        </p:nvSpPr>
        <p:spPr>
          <a:xfrm>
            <a:off x="5382705" y="4001294"/>
            <a:ext cx="1395167" cy="1476375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D345F-9316-45DB-BE3A-EF494208B2C9}"/>
              </a:ext>
            </a:extLst>
          </p:cNvPr>
          <p:cNvSpPr/>
          <p:nvPr/>
        </p:nvSpPr>
        <p:spPr>
          <a:xfrm>
            <a:off x="8144759" y="4001294"/>
            <a:ext cx="1395167" cy="1562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1AB7E-E470-44FF-9AB6-8EDD7263E6F1}"/>
              </a:ext>
            </a:extLst>
          </p:cNvPr>
          <p:cNvCxnSpPr/>
          <p:nvPr/>
        </p:nvCxnSpPr>
        <p:spPr>
          <a:xfrm>
            <a:off x="4967926" y="3846136"/>
            <a:ext cx="41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4B6AB-AA13-4FA7-B416-B1BEBAAA33E2}"/>
              </a:ext>
            </a:extLst>
          </p:cNvPr>
          <p:cNvCxnSpPr>
            <a:cxnSpLocks/>
          </p:cNvCxnSpPr>
          <p:nvPr/>
        </p:nvCxnSpPr>
        <p:spPr>
          <a:xfrm>
            <a:off x="8078771" y="3846136"/>
            <a:ext cx="207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4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824D-ED93-44FE-B20F-A575B756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C950-8CFA-4DD6-850B-8701D84A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our request is to show books written by Dave Eggers, published after the year 2010. We can </a:t>
            </a:r>
            <a:r>
              <a:rPr lang="en-US" dirty="0" err="1"/>
              <a:t>devide</a:t>
            </a:r>
            <a:r>
              <a:rPr lang="en-US" dirty="0"/>
              <a:t> it into two parts: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rgbClr val="7030A0"/>
                </a:solidFill>
              </a:rPr>
              <a:t>written by Dave Eggers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published after the year 2010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Which would have query like this:</a:t>
            </a:r>
          </a:p>
          <a:p>
            <a:pPr marL="0" indent="0" fontAlgn="base">
              <a:buNone/>
            </a:pPr>
            <a:r>
              <a:rPr lang="en-US" dirty="0"/>
              <a:t>1. 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</a:t>
            </a:r>
            <a:r>
              <a:rPr lang="en-US" dirty="0" err="1">
                <a:solidFill>
                  <a:srgbClr val="7030A0"/>
                </a:solidFill>
              </a:rPr>
              <a:t>author_lname</a:t>
            </a:r>
            <a:r>
              <a:rPr lang="en-US" dirty="0">
                <a:solidFill>
                  <a:srgbClr val="7030A0"/>
                </a:solidFill>
              </a:rPr>
              <a:t>='Eggers’;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dirty="0"/>
              <a:t> 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&gt; 2010</a:t>
            </a:r>
            <a:r>
              <a:rPr lang="en-US" dirty="0"/>
              <a:t>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4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3946-1949-457D-A13F-7A944A2C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-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645C-6CBF-4CDD-A65A-851ACDF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put them together: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author_lname</a:t>
            </a:r>
            <a:r>
              <a:rPr lang="en-US" dirty="0">
                <a:solidFill>
                  <a:srgbClr val="7030A0"/>
                </a:solidFill>
              </a:rPr>
              <a:t>='Eggers’ 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&gt; 2010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128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EC2-8D16-478F-9CB6-747B28DA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-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DDDE-2490-41EA-9B54-0919F222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show information for: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rgbClr val="7030A0"/>
                </a:solidFill>
              </a:rPr>
              <a:t>written by Dave Eggers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published after the year 2010</a:t>
            </a:r>
          </a:p>
          <a:p>
            <a:pPr marL="914400" lvl="1" indent="-457200">
              <a:buAutoNum type="arabicPeriod" startAt="3"/>
            </a:pPr>
            <a:r>
              <a:rPr lang="en-US" dirty="0"/>
              <a:t>SELECT books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whose title contains word ‘novel’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code this would look like this: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rgbClr val="7030A0"/>
                </a:solidFill>
              </a:rPr>
              <a:t>author_lname</a:t>
            </a:r>
            <a:r>
              <a:rPr lang="en-US" dirty="0">
                <a:solidFill>
                  <a:srgbClr val="7030A0"/>
                </a:solidFill>
              </a:rPr>
              <a:t>='Eggers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&gt; 2010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title LIKE '%novel%';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000-CB6E-4278-9873-28774666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-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A9FD-75FF-413F-9C39-563EC836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the difference of the two operators, we will replace AND with OR, and see what happens: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author_lname</a:t>
            </a:r>
            <a:r>
              <a:rPr lang="en-US" dirty="0"/>
              <a:t>='Eggers’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released_year</a:t>
            </a:r>
            <a:r>
              <a:rPr lang="en-US" dirty="0"/>
              <a:t> &gt; 2010;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author_lname</a:t>
            </a:r>
            <a:r>
              <a:rPr lang="en-US" dirty="0"/>
              <a:t>='Eggers’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released_year</a:t>
            </a:r>
            <a:r>
              <a:rPr lang="en-US" dirty="0"/>
              <a:t> &gt; 2010;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EF17B-3842-4323-BCB9-985B0922F6F2}"/>
              </a:ext>
            </a:extLst>
          </p:cNvPr>
          <p:cNvCxnSpPr>
            <a:cxnSpLocks/>
          </p:cNvCxnSpPr>
          <p:nvPr/>
        </p:nvCxnSpPr>
        <p:spPr>
          <a:xfrm flipH="1">
            <a:off x="5731498" y="4176074"/>
            <a:ext cx="84840" cy="980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9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9D49-F920-46AB-91CF-B955884D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-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6A35-FF8A-431B-B6E4-D9A13F9B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Condition 1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Condition 2  		BOTH SIDES MUST BE TRUE</a:t>
            </a:r>
          </a:p>
          <a:p>
            <a:pPr fontAlgn="base"/>
            <a:r>
              <a:rPr lang="en-US" dirty="0"/>
              <a:t>Condition 1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Condition 2  		ONLY ONE SIDE MUST BE TRUE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B38199-736A-4174-BBA7-2CCB6D89209E}"/>
              </a:ext>
            </a:extLst>
          </p:cNvPr>
          <p:cNvCxnSpPr/>
          <p:nvPr/>
        </p:nvCxnSpPr>
        <p:spPr>
          <a:xfrm>
            <a:off x="5552388" y="2045616"/>
            <a:ext cx="6693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4FBB6-809C-49EF-92AB-17D52DF0B07B}"/>
              </a:ext>
            </a:extLst>
          </p:cNvPr>
          <p:cNvCxnSpPr/>
          <p:nvPr/>
        </p:nvCxnSpPr>
        <p:spPr>
          <a:xfrm>
            <a:off x="5552388" y="2603368"/>
            <a:ext cx="669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DF8301-1F48-49EE-BE2A-8D31FE5C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39" y="3604353"/>
            <a:ext cx="3657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7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75C-BD8D-4321-93CB-17FE2FD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-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DCD7-35E2-4A53-A4AE-E6940CFC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want to show books for both Eggers and </a:t>
            </a:r>
            <a:r>
              <a:rPr lang="en-US" dirty="0" err="1"/>
              <a:t>Gaiman</a:t>
            </a:r>
            <a:r>
              <a:rPr lang="en-US" dirty="0"/>
              <a:t> we first can separate that query into two. Since author name value cannot be at the same time Eggers and </a:t>
            </a:r>
            <a:r>
              <a:rPr lang="en-US" dirty="0" err="1"/>
              <a:t>Gaiman</a:t>
            </a:r>
            <a:r>
              <a:rPr lang="en-US" dirty="0"/>
              <a:t>, we need to use logical OR.</a:t>
            </a:r>
          </a:p>
          <a:p>
            <a:r>
              <a:rPr lang="en-US" dirty="0"/>
              <a:t>If you don’t trust it cannot be AND, try it.</a:t>
            </a:r>
          </a:p>
          <a:p>
            <a:r>
              <a:rPr lang="en-US" dirty="0"/>
              <a:t>So, show the information for: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rgbClr val="7030A0"/>
                </a:solidFill>
              </a:rPr>
              <a:t>written by Dave Eggers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SELECT books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written by Neil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Gaiman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 fontAlgn="base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rgbClr val="7030A0"/>
                </a:solidFill>
              </a:rPr>
              <a:t>author_lname</a:t>
            </a:r>
            <a:r>
              <a:rPr lang="en-US" dirty="0">
                <a:solidFill>
                  <a:srgbClr val="7030A0"/>
                </a:solidFill>
              </a:rPr>
              <a:t>='Eggers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Gaiman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0" indent="0" fontAlgn="base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6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AA5-D88A-497A-9296-84472CC3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377A-7E7A-4078-9BA0-03E0791B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books published between 2004 and 2015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</a:t>
            </a:r>
            <a:r>
              <a:rPr lang="en-US" dirty="0" err="1"/>
              <a:t>released_year</a:t>
            </a:r>
            <a:r>
              <a:rPr lang="en-US" dirty="0"/>
              <a:t> &gt;= 2004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released_year</a:t>
            </a:r>
            <a:r>
              <a:rPr lang="en-US" dirty="0"/>
              <a:t> &lt;= 2015;</a:t>
            </a:r>
          </a:p>
          <a:p>
            <a:endParaRPr lang="en-US" dirty="0"/>
          </a:p>
          <a:p>
            <a:r>
              <a:rPr lang="en-US" dirty="0"/>
              <a:t>But there is another way: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</a:t>
            </a:r>
            <a:r>
              <a:rPr lang="en-US" dirty="0" err="1"/>
              <a:t>released_year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BETWEEN</a:t>
            </a:r>
            <a:r>
              <a:rPr lang="en-US" dirty="0"/>
              <a:t> 2004 </a:t>
            </a:r>
            <a:r>
              <a:rPr lang="en-US" dirty="0">
                <a:solidFill>
                  <a:srgbClr val="00B050"/>
                </a:solidFill>
              </a:rPr>
              <a:t>AND</a:t>
            </a:r>
            <a:r>
              <a:rPr lang="en-US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7613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D4D7-A0AA-4506-9508-EDDE1FC1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E749-A47D-4AB4-BADE-81967C67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there is between, there is not between. It means – return everything except the range specified.</a:t>
            </a:r>
          </a:p>
          <a:p>
            <a:r>
              <a:rPr lang="en-US" dirty="0"/>
              <a:t>Basically – show all books, except those published between 2004 and 2015: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</a:t>
            </a:r>
            <a:r>
              <a:rPr lang="en-US" dirty="0" err="1"/>
              <a:t>released_year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BETWEEN</a:t>
            </a:r>
            <a:r>
              <a:rPr lang="en-US" dirty="0"/>
              <a:t> 2004 </a:t>
            </a:r>
            <a:r>
              <a:rPr lang="en-US" dirty="0">
                <a:solidFill>
                  <a:srgbClr val="00B050"/>
                </a:solidFill>
              </a:rPr>
              <a:t>AND</a:t>
            </a:r>
            <a:r>
              <a:rPr lang="en-US" dirty="0"/>
              <a:t> 2015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8516-C74A-4660-9707-389857E1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640C-19BE-459C-A329-334393D8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have to choose among many options, for example - select all books written by:</a:t>
            </a:r>
          </a:p>
          <a:p>
            <a:pPr lvl="1" fontAlgn="base"/>
            <a:r>
              <a:rPr lang="en-US" b="1" dirty="0"/>
              <a:t>Carver</a:t>
            </a:r>
            <a:endParaRPr lang="en-US" dirty="0"/>
          </a:p>
          <a:p>
            <a:pPr lvl="1" fontAlgn="base"/>
            <a:r>
              <a:rPr lang="en-US" b="1" dirty="0" err="1"/>
              <a:t>Lahiri</a:t>
            </a:r>
            <a:endParaRPr lang="en-US" dirty="0"/>
          </a:p>
          <a:p>
            <a:pPr lvl="1" fontAlgn="base"/>
            <a:r>
              <a:rPr lang="en-US" b="1" dirty="0"/>
              <a:t>Smith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title, </a:t>
            </a:r>
            <a:r>
              <a:rPr lang="en-US" dirty="0" err="1"/>
              <a:t>author_lname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author_lname</a:t>
            </a:r>
            <a:r>
              <a:rPr lang="en-US" dirty="0"/>
              <a:t>='Carver’ 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>
                <a:solidFill>
                  <a:srgbClr val="00B0F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author_lname</a:t>
            </a:r>
            <a:r>
              <a:rPr lang="en-US" dirty="0"/>
              <a:t>='</a:t>
            </a:r>
            <a:r>
              <a:rPr lang="en-US" dirty="0" err="1"/>
              <a:t>Lahiri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>
                <a:solidFill>
                  <a:srgbClr val="00B0F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author_lname</a:t>
            </a:r>
            <a:r>
              <a:rPr lang="en-US" dirty="0"/>
              <a:t>='Smith’;</a:t>
            </a:r>
          </a:p>
        </p:txBody>
      </p:sp>
    </p:spTree>
    <p:extLst>
      <p:ext uri="{BB962C8B-B14F-4D97-AF65-F5344CB8AC3E}">
        <p14:creationId xmlns:p14="http://schemas.microsoft.com/office/powerpoint/2010/main" val="3746651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2B56-C5CE-44AC-84C1-83D0F67F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FC5C-36B5-4801-8C74-DA25FF2D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>
                <a:highlight>
                  <a:srgbClr val="00FFFF"/>
                </a:highlight>
              </a:rPr>
              <a:t>IN</a:t>
            </a:r>
            <a:r>
              <a:rPr lang="en-US" dirty="0"/>
              <a:t> makes it much easier.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author_lname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author_lname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('Carver', '</a:t>
            </a:r>
            <a:r>
              <a:rPr lang="en-US" dirty="0" err="1"/>
              <a:t>Lahiri</a:t>
            </a:r>
            <a:r>
              <a:rPr lang="en-US" dirty="0"/>
              <a:t>', 'Smith’)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write similar query for 5 or 10 authors, and then see how much code needs to be written when using </a:t>
            </a:r>
            <a:r>
              <a:rPr lang="en-US" dirty="0">
                <a:solidFill>
                  <a:srgbClr val="00B0F0"/>
                </a:solidFill>
              </a:rPr>
              <a:t>OR </a:t>
            </a:r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50487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FDAA-00B5-4ED9-A22D-AC2D3BB6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and Varchar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113E-ACF5-40F2-8F9F-CF398F73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Char(n) is faster for fixed length text:</a:t>
            </a:r>
          </a:p>
          <a:p>
            <a:pPr marL="0" indent="0">
              <a:buNone/>
            </a:pPr>
            <a:r>
              <a:rPr lang="en-US" dirty="0"/>
              <a:t>Data such as:</a:t>
            </a:r>
          </a:p>
          <a:p>
            <a:pPr lvl="1"/>
            <a:r>
              <a:rPr lang="en-US" dirty="0"/>
              <a:t>CA, NY, NJ, MI, AL …</a:t>
            </a:r>
          </a:p>
          <a:p>
            <a:pPr lvl="1"/>
            <a:r>
              <a:rPr lang="en-US" dirty="0"/>
              <a:t>Y/N, T/F, N/A …</a:t>
            </a:r>
          </a:p>
          <a:p>
            <a:pPr lvl="1"/>
            <a:r>
              <a:rPr lang="en-US" dirty="0"/>
              <a:t>CHI, FRA, GBR, GER, ITA, JAP, NED, RUS, USA</a:t>
            </a:r>
          </a:p>
          <a:p>
            <a:endParaRPr lang="en-US" dirty="0"/>
          </a:p>
          <a:p>
            <a:r>
              <a:rPr lang="en-US" dirty="0"/>
              <a:t>Otherwise use Varchar(n)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2E3-7E57-4F1C-BE6E-BD74224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CE8A-29CD-41D1-8994-1A2B5FE1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Again when we see a command, there is usually a negation to it. </a:t>
            </a:r>
          </a:p>
          <a:p>
            <a:r>
              <a:rPr lang="en-US" dirty="0"/>
              <a:t>Let’s show all books except for those from following years:</a:t>
            </a:r>
          </a:p>
          <a:p>
            <a:pPr lvl="1"/>
            <a:r>
              <a:rPr lang="en-US" dirty="0"/>
              <a:t>2000,</a:t>
            </a:r>
          </a:p>
          <a:p>
            <a:pPr lvl="1"/>
            <a:r>
              <a:rPr lang="en-US" dirty="0"/>
              <a:t>2002,</a:t>
            </a:r>
          </a:p>
          <a:p>
            <a:pPr lvl="1"/>
            <a:r>
              <a:rPr lang="en-US" dirty="0"/>
              <a:t>2004,</a:t>
            </a:r>
          </a:p>
          <a:p>
            <a:pPr lvl="1"/>
            <a:r>
              <a:rPr lang="en-US" dirty="0"/>
              <a:t>2006,</a:t>
            </a:r>
          </a:p>
          <a:p>
            <a:pPr lvl="1"/>
            <a:r>
              <a:rPr lang="en-US" dirty="0"/>
              <a:t>2008,</a:t>
            </a:r>
          </a:p>
          <a:p>
            <a:pPr lvl="1"/>
            <a:r>
              <a:rPr lang="en-US" dirty="0"/>
              <a:t>2010,</a:t>
            </a:r>
          </a:p>
          <a:p>
            <a:pPr lvl="1"/>
            <a:r>
              <a:rPr lang="en-US" dirty="0"/>
              <a:t>2012,</a:t>
            </a:r>
          </a:p>
          <a:p>
            <a:pPr lvl="1"/>
            <a:r>
              <a:rPr lang="en-US" dirty="0"/>
              <a:t>2014,</a:t>
            </a:r>
          </a:p>
          <a:p>
            <a:pPr lvl="1"/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33138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0BEA-32D9-4910-92F0-CC6D9414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5165-D16C-4302-9A86-4169CF52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released_year</a:t>
            </a:r>
            <a:r>
              <a:rPr lang="en-US" dirty="0"/>
              <a:t> != 2000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2002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2004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2006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2008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2010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2012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2014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!= 2016;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hate your teacher after this? :D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1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87BC-79DD-4FB8-A5D2-6697D65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37F-A242-4DF8-BBD8-1D9CAA3B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6198"/>
            <a:ext cx="10671929" cy="4351338"/>
          </a:xfrm>
        </p:spPr>
        <p:txBody>
          <a:bodyPr/>
          <a:lstStyle/>
          <a:p>
            <a:r>
              <a:rPr lang="en-US" dirty="0"/>
              <a:t>Instead of that previous code, we can simply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released_year</a:t>
            </a:r>
            <a:r>
              <a:rPr lang="en-US" dirty="0"/>
              <a:t> NOT IN 	(2000,2002,2004,2006,2008,2010,2012,2014,2016);</a:t>
            </a:r>
          </a:p>
        </p:txBody>
      </p:sp>
    </p:spTree>
    <p:extLst>
      <p:ext uri="{BB962C8B-B14F-4D97-AF65-F5344CB8AC3E}">
        <p14:creationId xmlns:p14="http://schemas.microsoft.com/office/powerpoint/2010/main" val="274467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FD53-3578-423F-9E66-7F626D18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05F1-7F5D-4703-BB73-B48E0451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combine more than one logical operator?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title, </a:t>
            </a:r>
            <a:r>
              <a:rPr lang="en-US" dirty="0" err="1"/>
              <a:t>released_year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released_year</a:t>
            </a:r>
            <a:r>
              <a:rPr lang="en-US" dirty="0"/>
              <a:t> &gt;= 2000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released_year</a:t>
            </a:r>
            <a:r>
              <a:rPr lang="en-US" dirty="0"/>
              <a:t> NOT IN 		(2000,2002,2004,2006,2008,2010,2012,2014,2016);</a:t>
            </a:r>
          </a:p>
        </p:txBody>
      </p:sp>
    </p:spTree>
    <p:extLst>
      <p:ext uri="{BB962C8B-B14F-4D97-AF65-F5344CB8AC3E}">
        <p14:creationId xmlns:p14="http://schemas.microsoft.com/office/powerpoint/2010/main" val="40711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AC6A-0729-4ECF-A46B-317A0247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83F9-0495-419A-A04B-3C3D50CE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All Books Written Before 1980 (non inclusive)</a:t>
            </a:r>
          </a:p>
          <a:p>
            <a:r>
              <a:rPr lang="en-US" dirty="0"/>
              <a:t>Select All Books Written By Eggers Or Chabon</a:t>
            </a:r>
          </a:p>
          <a:p>
            <a:r>
              <a:rPr lang="en-US" dirty="0"/>
              <a:t>Select All Books Written By </a:t>
            </a:r>
            <a:r>
              <a:rPr lang="en-US" dirty="0" err="1"/>
              <a:t>Lahiri</a:t>
            </a:r>
            <a:r>
              <a:rPr lang="en-US" dirty="0"/>
              <a:t>, Published after 2000</a:t>
            </a:r>
          </a:p>
          <a:p>
            <a:r>
              <a:rPr lang="en-US" dirty="0"/>
              <a:t>Select All books with page counts between 100 and 200</a:t>
            </a:r>
          </a:p>
          <a:p>
            <a:r>
              <a:rPr lang="en-US" dirty="0"/>
              <a:t>Select all books where </a:t>
            </a:r>
            <a:r>
              <a:rPr lang="en-US" dirty="0" err="1"/>
              <a:t>author_lname</a:t>
            </a:r>
            <a:r>
              <a:rPr lang="en-US" dirty="0"/>
              <a:t>  starts with a 'C' or an ‘S’</a:t>
            </a:r>
          </a:p>
          <a:p>
            <a:r>
              <a:rPr lang="en-US" dirty="0"/>
              <a:t>Select all books released in 2002, 2001, 2004 where number of pages is between 200 and 400</a:t>
            </a:r>
          </a:p>
          <a:p>
            <a:r>
              <a:rPr lang="en-US" dirty="0"/>
              <a:t>Select all book that do not contain ‘the’  in their title, and stock is lower than 100</a:t>
            </a:r>
          </a:p>
        </p:txBody>
      </p:sp>
    </p:spTree>
    <p:extLst>
      <p:ext uri="{BB962C8B-B14F-4D97-AF65-F5344CB8AC3E}">
        <p14:creationId xmlns:p14="http://schemas.microsoft.com/office/powerpoint/2010/main" val="2614543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BE71-46A5-443F-90E9-AA49C0AA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AAF-A222-43AE-A1EB-E9FF1396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Books Written By Eggers Or Chabon that have stocks more than 40 and pages between 200 and 400</a:t>
            </a:r>
          </a:p>
          <a:p>
            <a:endParaRPr lang="en-US" dirty="0"/>
          </a:p>
          <a:p>
            <a:r>
              <a:rPr lang="en-US" dirty="0"/>
              <a:t>Insert into people new name John, born on 1951-10-10 at 05:10:42</a:t>
            </a:r>
          </a:p>
          <a:p>
            <a:r>
              <a:rPr lang="en-US" dirty="0"/>
              <a:t>Insert into people new name Dave born at the same date as John</a:t>
            </a:r>
          </a:p>
          <a:p>
            <a:r>
              <a:rPr lang="en-US" dirty="0"/>
              <a:t>Now delete all people who have birthdate 1951-10-10 and whose name is not Dave</a:t>
            </a:r>
          </a:p>
          <a:p>
            <a:r>
              <a:rPr lang="en-US" dirty="0"/>
              <a:t>Update all people who have name Dave or Larry to have new birthdate: 1980-04-01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2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F12-8E40-4A2D-B8E1-C7D039F7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bye to Books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BB7-05FC-4009-BE20-0DC2E56B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homework we will say goodbye to good old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 which served us well for these few classes.</a:t>
            </a:r>
          </a:p>
          <a:p>
            <a:r>
              <a:rPr lang="en-US" dirty="0"/>
              <a:t>Thank you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Now move to homework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222A6E-70A0-4E01-9043-7E235A19BA98}"/>
              </a:ext>
            </a:extLst>
          </p:cNvPr>
          <p:cNvCxnSpPr>
            <a:cxnSpLocks/>
          </p:cNvCxnSpPr>
          <p:nvPr/>
        </p:nvCxnSpPr>
        <p:spPr>
          <a:xfrm>
            <a:off x="5722069" y="3996965"/>
            <a:ext cx="3308809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6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B63A-3675-4B16-947A-59B8F5F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D881-421F-428F-B700-C1DCBC56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All books with page counts between 100 and 200 combined with books that have page counts between 500 and 600</a:t>
            </a:r>
          </a:p>
          <a:p>
            <a:r>
              <a:rPr lang="en-US" dirty="0"/>
              <a:t>Select All Books Not Written by Smith, Carver and DeLillo</a:t>
            </a:r>
          </a:p>
          <a:p>
            <a:r>
              <a:rPr lang="en-US" dirty="0"/>
              <a:t>Select All Books Written By </a:t>
            </a:r>
            <a:r>
              <a:rPr lang="en-US" dirty="0" err="1"/>
              <a:t>Lahiri</a:t>
            </a:r>
            <a:r>
              <a:rPr lang="en-US" dirty="0"/>
              <a:t> or </a:t>
            </a:r>
            <a:r>
              <a:rPr lang="en-US" dirty="0" err="1"/>
              <a:t>Gaiman</a:t>
            </a:r>
            <a:r>
              <a:rPr lang="en-US" dirty="0"/>
              <a:t> Published after 2000</a:t>
            </a:r>
          </a:p>
          <a:p>
            <a:r>
              <a:rPr lang="en-US" dirty="0"/>
              <a:t>Select All Books Written After 1980 (non inclusive)</a:t>
            </a:r>
          </a:p>
          <a:p>
            <a:r>
              <a:rPr lang="en-US" dirty="0"/>
              <a:t>Select all books where </a:t>
            </a:r>
            <a:r>
              <a:rPr lang="en-US" dirty="0" err="1"/>
              <a:t>author_lname</a:t>
            </a:r>
            <a:r>
              <a:rPr lang="en-US" dirty="0"/>
              <a:t>  doesn’t start with ‘S’ and ‘G’</a:t>
            </a:r>
          </a:p>
          <a:p>
            <a:r>
              <a:rPr lang="en-US" dirty="0"/>
              <a:t>Select all books released that have number of pages:</a:t>
            </a:r>
          </a:p>
          <a:p>
            <a:pPr lvl="1"/>
            <a:r>
              <a:rPr lang="en-US" dirty="0"/>
              <a:t>below 200, </a:t>
            </a:r>
          </a:p>
          <a:p>
            <a:pPr lvl="1"/>
            <a:r>
              <a:rPr lang="en-US" dirty="0"/>
              <a:t>between 250 and 400 </a:t>
            </a:r>
          </a:p>
          <a:p>
            <a:pPr lvl="1"/>
            <a:r>
              <a:rPr lang="en-US" dirty="0"/>
              <a:t>above 600</a:t>
            </a:r>
          </a:p>
          <a:p>
            <a:r>
              <a:rPr lang="en-US" dirty="0"/>
              <a:t>Select all book that do contain ‘the’  in their title, and release year is in range 2003 and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7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AC6A-0729-4ECF-A46B-317A0247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83F9-0495-419A-A04B-3C3D50CE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All Books Written By Eggers Or Chabon that have stocks more than 40 and pages between 200 and 400</a:t>
            </a:r>
          </a:p>
          <a:p>
            <a:pPr marL="0" indent="0">
              <a:buNone/>
            </a:pPr>
            <a:r>
              <a:rPr lang="en-US" dirty="0"/>
              <a:t>(now people table)</a:t>
            </a:r>
          </a:p>
          <a:p>
            <a:r>
              <a:rPr lang="en-US" dirty="0"/>
              <a:t>Insert into people new name Rick, born on 2010-11-17 at 13:47:01</a:t>
            </a:r>
          </a:p>
          <a:p>
            <a:r>
              <a:rPr lang="en-US" dirty="0"/>
              <a:t>Update all people who do not have ‘</a:t>
            </a:r>
            <a:r>
              <a:rPr lang="en-US" dirty="0" err="1"/>
              <a:t>Ar</a:t>
            </a:r>
            <a:r>
              <a:rPr lang="en-US" dirty="0"/>
              <a:t>’ in their name by setting their new birthdate to: 1996-07-11</a:t>
            </a:r>
          </a:p>
          <a:p>
            <a:r>
              <a:rPr lang="en-US" dirty="0"/>
              <a:t>Now delete all people who are older than 19 years</a:t>
            </a:r>
          </a:p>
          <a:p>
            <a:r>
              <a:rPr lang="en-US" b="1" dirty="0"/>
              <a:t>DIFFICULT: </a:t>
            </a:r>
            <a:r>
              <a:rPr lang="en-US" dirty="0"/>
              <a:t>Update birthdate of the youngest person in the people table, by removing 2 months from today’s date and rename that person to ‘baby’ (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remember min and max,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getdate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() and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dateadd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05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06C-399A-45FB-A0AB-72593DE2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2F56-F590-4CF3-B2C6-78985840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require more practice feel free to visit:</a:t>
            </a:r>
          </a:p>
          <a:p>
            <a:r>
              <a:rPr lang="en-US" dirty="0">
                <a:hlinkClick r:id="rId2"/>
              </a:rPr>
              <a:t>https://www.w3schools.com/sql/trysql.asp?filename=trysql_select_in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https://www.w3schools.com/sql/trysql.asp?filename=trysql_select_where_and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using OR, AND, BETWEEN, IN, NOT IN</a:t>
            </a:r>
          </a:p>
        </p:txBody>
      </p:sp>
    </p:spTree>
    <p:extLst>
      <p:ext uri="{BB962C8B-B14F-4D97-AF65-F5344CB8AC3E}">
        <p14:creationId xmlns:p14="http://schemas.microsoft.com/office/powerpoint/2010/main" val="272626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01E7-C8DB-4393-9BD8-BA48EDE3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and Varchar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8F93-4A85-4943-8F29-73FA84D1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dogs (name CHAR(5), breed VARCHAR(10));</a:t>
            </a:r>
          </a:p>
          <a:p>
            <a:endParaRPr lang="en-US" dirty="0"/>
          </a:p>
          <a:p>
            <a:r>
              <a:rPr lang="en-US" dirty="0"/>
              <a:t>INSERT INTO dogs (name, breed) VALUES ('bob', 'beagle');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INTO dogs (name, breed) VALUES ('</a:t>
            </a:r>
            <a:r>
              <a:rPr lang="en-US" dirty="0" err="1"/>
              <a:t>robby</a:t>
            </a:r>
            <a:r>
              <a:rPr lang="en-US" dirty="0"/>
              <a:t>', 'corgi');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INTO dogs (name, breed) VALUES ('Princess Jane', 'Retriever');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SELECT * FROM dogs;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INTO dogs (name, breed) VALUES ('Princess Jane', '</a:t>
            </a:r>
            <a:r>
              <a:rPr lang="en-US" dirty="0" err="1"/>
              <a:t>Retrievesadfdsafdasfsafr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SELECT * FROM dogs;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600A-AA95-49A2-BA1D-B237A41E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difficult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DEC9-70D0-4A64-BF16-9EFD5AA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people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en-US" dirty="0"/>
              <a:t>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birthdate</a:t>
            </a:r>
            <a:r>
              <a:rPr lang="en-US" dirty="0"/>
              <a:t> = (select DATEADD(month,-2,getdate())),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 = 'baby’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en-US" dirty="0"/>
              <a:t> birthdate = (select Min(birthdate) from  #people)</a:t>
            </a:r>
          </a:p>
        </p:txBody>
      </p:sp>
    </p:spTree>
    <p:extLst>
      <p:ext uri="{BB962C8B-B14F-4D97-AF65-F5344CB8AC3E}">
        <p14:creationId xmlns:p14="http://schemas.microsoft.com/office/powerpoint/2010/main" val="25450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3625-8F89-4482-ACB0-6CE599F6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75C3-8FC2-4C85-B63F-D0B53402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			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Digits After Decimal</a:t>
            </a:r>
          </a:p>
          <a:p>
            <a:r>
              <a:rPr lang="en-US" dirty="0"/>
              <a:t>DECIMAL(5, 2)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Total number of digits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 – (imprecise)</a:t>
            </a:r>
          </a:p>
          <a:p>
            <a:pPr marL="0" indent="0">
              <a:buNone/>
            </a:pP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D120DB-D301-4C10-A0C7-FCE25968ACCD}"/>
              </a:ext>
            </a:extLst>
          </p:cNvPr>
          <p:cNvCxnSpPr>
            <a:cxnSpLocks/>
          </p:cNvCxnSpPr>
          <p:nvPr/>
        </p:nvCxnSpPr>
        <p:spPr>
          <a:xfrm flipV="1">
            <a:off x="2432115" y="2696066"/>
            <a:ext cx="254524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E949B-A0C0-4559-AC10-1082E6DB2E70}"/>
              </a:ext>
            </a:extLst>
          </p:cNvPr>
          <p:cNvCxnSpPr>
            <a:cxnSpLocks/>
          </p:cNvCxnSpPr>
          <p:nvPr/>
        </p:nvCxnSpPr>
        <p:spPr>
          <a:xfrm flipH="1">
            <a:off x="3035434" y="2073897"/>
            <a:ext cx="461911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FA52B2A-31D6-4229-9C6D-CBCCD31D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57" y="1800630"/>
            <a:ext cx="2799908" cy="1790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2AF7E7-19A8-4F01-B668-887DEFED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40" y="4220409"/>
            <a:ext cx="7019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9F30-2A7A-4441-B057-8E1A8038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94B8-6D41-42DD-A9FD-2E2E6C8C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thingies (price FLOAT);</a:t>
            </a:r>
          </a:p>
          <a:p>
            <a:endParaRPr lang="en-US" dirty="0"/>
          </a:p>
          <a:p>
            <a:r>
              <a:rPr lang="en-US" dirty="0"/>
              <a:t>INSERT INTO thingies(price) VALUES (88.45);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SELECT * FROM thingies;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INTO thingies(price) VALUES (8877.45);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SELECT * FROM thingies;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INTO thingies(price) VALUES (8877665544.45);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SELECT * FROM thingies;</a:t>
            </a:r>
          </a:p>
        </p:txBody>
      </p:sp>
    </p:spTree>
    <p:extLst>
      <p:ext uri="{BB962C8B-B14F-4D97-AF65-F5344CB8AC3E}">
        <p14:creationId xmlns:p14="http://schemas.microsoft.com/office/powerpoint/2010/main" val="378908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D93E-5DAC-4DEF-B279-AAFA5DB9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/>
              <a:t>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46AB-3D98-470E-A45B-12EFE67A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DATE:</a:t>
            </a:r>
            <a:r>
              <a:rPr lang="en-US" i="1" dirty="0"/>
              <a:t> YYYY-MM-DD'</a:t>
            </a:r>
            <a:r>
              <a:rPr lang="en-US" dirty="0"/>
              <a:t> Format</a:t>
            </a:r>
          </a:p>
          <a:p>
            <a:r>
              <a:rPr lang="en-US" b="1" i="1"/>
              <a:t>TIME: </a:t>
            </a:r>
            <a:r>
              <a:rPr lang="en-US" i="1" dirty="0"/>
              <a:t>'HH:MM:SS'</a:t>
            </a:r>
            <a:r>
              <a:rPr lang="en-US" dirty="0"/>
              <a:t> Format</a:t>
            </a:r>
          </a:p>
          <a:p>
            <a:r>
              <a:rPr lang="en-US" b="1"/>
              <a:t>DATETIME: </a:t>
            </a:r>
            <a:r>
              <a:rPr lang="en-US" i="1" dirty="0"/>
              <a:t>'YYYY-MM-DD HH:MM:SS'</a:t>
            </a:r>
            <a:r>
              <a:rPr lang="en-US" dirty="0"/>
              <a:t> Format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219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0706-D92D-4735-A9DB-6E19BC8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F495-3103-4D72-A8B2-A5BF079C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people (name VARCHAR(100), birthdate DATE, birthtime TIME, </a:t>
            </a:r>
            <a:r>
              <a:rPr lang="en-US" dirty="0" err="1"/>
              <a:t>birthdt</a:t>
            </a:r>
            <a:r>
              <a:rPr lang="en-US" dirty="0"/>
              <a:t> DATETIME);</a:t>
            </a:r>
          </a:p>
          <a:p>
            <a:endParaRPr lang="en-US" dirty="0"/>
          </a:p>
          <a:p>
            <a:r>
              <a:rPr lang="en-US" dirty="0"/>
              <a:t>INSERT INTO people (name, birthdate, birthtime, </a:t>
            </a:r>
            <a:r>
              <a:rPr lang="en-US" dirty="0" err="1"/>
              <a:t>birthdt</a:t>
            </a:r>
            <a:r>
              <a:rPr lang="en-US" dirty="0"/>
              <a:t>)</a:t>
            </a:r>
          </a:p>
          <a:p>
            <a:r>
              <a:rPr lang="en-US" dirty="0"/>
              <a:t>VALUES('Padma', '1983-11-11', '10:07:35', '1983-11-11 10:07:35');</a:t>
            </a:r>
          </a:p>
          <a:p>
            <a:endParaRPr lang="en-US" dirty="0"/>
          </a:p>
          <a:p>
            <a:r>
              <a:rPr lang="en-US" dirty="0"/>
              <a:t>INSERT INTO people (name, birthdate, birthtime, </a:t>
            </a:r>
            <a:r>
              <a:rPr lang="en-US" dirty="0" err="1"/>
              <a:t>birthdt</a:t>
            </a:r>
            <a:r>
              <a:rPr lang="en-US" dirty="0"/>
              <a:t>)</a:t>
            </a:r>
          </a:p>
          <a:p>
            <a:r>
              <a:rPr lang="en-US" dirty="0"/>
              <a:t>VALUES('Larry', '1943-12-25', '04:10:42', '1943-12-25 04:10:42');</a:t>
            </a:r>
          </a:p>
          <a:p>
            <a:endParaRPr lang="en-US" dirty="0"/>
          </a:p>
          <a:p>
            <a:r>
              <a:rPr lang="en-US" dirty="0"/>
              <a:t>SELECT * FROM people;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BC50-FE04-48CC-8A1E-0475C5F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9036-5DC2-4D47-B190-56812B9A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GETDATE() </a:t>
            </a:r>
            <a:r>
              <a:rPr lang="en-US" dirty="0"/>
              <a:t>- Returns a </a:t>
            </a:r>
            <a:r>
              <a:rPr lang="en-US" b="1" dirty="0"/>
              <a:t>datetime</a:t>
            </a:r>
            <a:r>
              <a:rPr lang="en-US" dirty="0"/>
              <a:t> value containing the date and time of the computer on which the instance of SQL Server runs. The returned value does not include the time zone offset.</a:t>
            </a:r>
          </a:p>
          <a:p>
            <a:r>
              <a:rPr lang="en-US" b="1" dirty="0"/>
              <a:t>DAY(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some_date</a:t>
            </a:r>
            <a:r>
              <a:rPr lang="en-US" b="1" dirty="0"/>
              <a:t>) </a:t>
            </a:r>
            <a:r>
              <a:rPr lang="en-US" dirty="0"/>
              <a:t>- Returns an integer representing the day part of the specified 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r>
              <a:rPr lang="en-US" b="1" dirty="0"/>
              <a:t>MONTH(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some_date</a:t>
            </a:r>
            <a:r>
              <a:rPr lang="en-US" b="1" dirty="0"/>
              <a:t>) </a:t>
            </a:r>
            <a:r>
              <a:rPr lang="en-US" dirty="0"/>
              <a:t>- Returns an integer representing the month part of a specified 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r>
              <a:rPr lang="en-US" b="1" dirty="0"/>
              <a:t>YEAR(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some_date</a:t>
            </a:r>
            <a:r>
              <a:rPr lang="en-US" b="1" dirty="0"/>
              <a:t>) </a:t>
            </a:r>
            <a:r>
              <a:rPr lang="en-US" dirty="0"/>
              <a:t>- Returns an integer representing the year part of a specified 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r>
              <a:rPr lang="en-US" b="1" dirty="0"/>
              <a:t>CURRENT_TIMESTAMP </a:t>
            </a:r>
            <a:r>
              <a:rPr lang="en-US" dirty="0"/>
              <a:t>– not a function but is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2696</Words>
  <Application>Microsoft Office PowerPoint</Application>
  <PresentationFormat>Widescreen</PresentationFormat>
  <Paragraphs>348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Data types and logical operations</vt:lpstr>
      <vt:lpstr>Char and Varchar</vt:lpstr>
      <vt:lpstr>Char and Varchar</vt:lpstr>
      <vt:lpstr>Char and Varchar</vt:lpstr>
      <vt:lpstr>Numbers</vt:lpstr>
      <vt:lpstr>Float</vt:lpstr>
      <vt:lpstr>Date and time</vt:lpstr>
      <vt:lpstr>Datetime</vt:lpstr>
      <vt:lpstr>Datetime functions</vt:lpstr>
      <vt:lpstr>Datetime functions</vt:lpstr>
      <vt:lpstr>Datetime</vt:lpstr>
      <vt:lpstr>Datetime</vt:lpstr>
      <vt:lpstr>Datetime</vt:lpstr>
      <vt:lpstr>Exercises</vt:lpstr>
      <vt:lpstr>Exercises solutions</vt:lpstr>
      <vt:lpstr>Logical operators</vt:lpstr>
      <vt:lpstr>Not Equal</vt:lpstr>
      <vt:lpstr>Greater and Smaller</vt:lpstr>
      <vt:lpstr>Greater and Smaller</vt:lpstr>
      <vt:lpstr>Logical operations</vt:lpstr>
      <vt:lpstr>Logical operations - AND</vt:lpstr>
      <vt:lpstr>Logical operations - AND</vt:lpstr>
      <vt:lpstr>Logical operations - OR</vt:lpstr>
      <vt:lpstr>Logical operations - OR</vt:lpstr>
      <vt:lpstr>Logical operations - OR</vt:lpstr>
      <vt:lpstr>BETWEEN</vt:lpstr>
      <vt:lpstr>NOT BETWEEN</vt:lpstr>
      <vt:lpstr>Multiple options</vt:lpstr>
      <vt:lpstr>IN</vt:lpstr>
      <vt:lpstr>NOT IN</vt:lpstr>
      <vt:lpstr>NOT IN</vt:lpstr>
      <vt:lpstr>NOT IN</vt:lpstr>
      <vt:lpstr>Now let’s make it complicated</vt:lpstr>
      <vt:lpstr>Exercises</vt:lpstr>
      <vt:lpstr>Exercises</vt:lpstr>
      <vt:lpstr>Good bye to Books table</vt:lpstr>
      <vt:lpstr>Homework part 1</vt:lpstr>
      <vt:lpstr>Homework part 2</vt:lpstr>
      <vt:lpstr>More practice</vt:lpstr>
      <vt:lpstr>Solution of the difficult 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Selections and Aggregate functions</dc:title>
  <dc:creator>Milos Vulikic</dc:creator>
  <cp:lastModifiedBy>Milos Vulikic</cp:lastModifiedBy>
  <cp:revision>161</cp:revision>
  <dcterms:created xsi:type="dcterms:W3CDTF">2021-02-02T10:36:12Z</dcterms:created>
  <dcterms:modified xsi:type="dcterms:W3CDTF">2021-02-08T17:42:54Z</dcterms:modified>
</cp:coreProperties>
</file>