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89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A1AA-6226-4391-8CA6-7D47DE75F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E4141-F6C7-4F51-9B09-409C9C3C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8CC6-8921-45DA-9AEB-5260B528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F9E1-CBB0-4A35-A2E8-9B5818AB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6915-AE28-4EB2-8426-07532784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4FDB-4876-4B30-A76B-6C06FE26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B1A82-D3AE-4B5B-8CB5-04E00F5B1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8ACE-7FAA-42C2-A7DD-0E648BC3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E5F3-35EB-4303-B15A-76BC0412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C73F-5AC6-456E-A686-F7316DEB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DA27C-0DBE-4B50-B247-3DED0EE92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292F8-11C8-474B-B1B3-DC87515F6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E8AA-35E5-4100-9A32-7C960979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007D-DEA6-4623-AD3A-20588D52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5C0C-628E-431A-BDB6-9F73D8D7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E1C4-42E8-4555-85F9-F0060BF9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570C-E9B2-4242-950E-EAC48CBD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7738-E6C6-4D91-8E64-C0419509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07A-AB30-45F1-B445-92F1544F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9EE8-8D51-45C4-865F-654C3DA8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25A3-DF67-4614-8B98-58FD40A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04404-7AA7-4D40-ADDC-1E547600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AA68-D695-4182-91EB-3C582E2E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695F-40F3-4CFD-BD53-51862CDC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1A0A-4BE0-4E97-BEE5-953DABBF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6DD-3E60-4ECE-91E6-5DB77D8E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5544-C8FB-4BEE-A956-D90936DA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5ED49-4CF6-47C4-B215-97F67748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0AE8E-4F4A-48CA-8D11-D582B84F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82F0-3C45-4E8A-B94D-880E7D3E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BDB1-BDC8-41F4-BEC3-D8CBE295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0431-4B82-4D7D-95FC-301A1E29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4A57-CF8C-4BC3-895F-18957389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8E2C7-2D7E-43B2-BDF5-A2C5B62F6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7A80-CA60-4A68-86CF-DEB4E5B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141EA-BDFD-417E-BD19-6DD6BAE08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AF5E5-DF58-49F1-BD2F-7576B2C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272CC-F607-4582-8F03-B9F41FF9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76E2-C43B-4418-8BC9-4A65CFC9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5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3AF6-2444-4C7C-8080-147F5A67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3F9DC-D599-4D96-AB4A-5B6B11FD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311EC-7553-4E5B-865E-5FE28C65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2CF3-9381-4071-87D3-B146AEDC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4876C-DC69-4E29-B212-ADADF97B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E9791-9613-4B7D-98BB-52E6742A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4231-C277-4B41-B86D-B8394645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4959-0647-4562-905D-E8350E93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678-4A10-4BD7-B193-D725ECA5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C65E-9A9E-4186-BBF1-017A53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1399-F3E3-4780-B245-1A5EFDA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09D2-6D63-43FC-8DAE-17CE572C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4068-0B10-4235-A473-AA4800CE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CBAA-A4DC-42A0-B3DF-B935A519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955E3-A5FD-4FA9-8067-6C87774D3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BA4F9-E0E8-4CFE-A648-FD251F9D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9A42-3C55-4BFD-B5AD-FC2F0D3A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558F-7DCE-47A4-AA4B-E8A10460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E11B9-A5AD-41B0-8D6C-BDD801E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73E8F-B6A3-40B4-B7CD-26013E30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C8B4-5ED3-4FCD-AC4D-641214862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2F20-01DF-4F0A-8531-690F77598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041-D3E8-4C80-8987-FEF62076FF6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E6EF-1AC5-4711-929B-DC7A44D1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1FD0-119A-432E-A2F6-C655898C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C3D4-0857-4A65-A85D-F8A33429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6A70-3CAE-4EF3-812B-4BDF5F9E4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ME" dirty="0"/>
              <a:t>Selections and Aggregate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64EE7-BE3F-4777-9331-B137FC2A4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DD5A-923F-49B5-9480-78CA6AA6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63F7-7B0C-46ED-9B92-ECC4679E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/>
              <a:t>Let’s find only those Titles that contain ’stories’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r-Latn-ME" dirty="0"/>
              <a:t>Find the longest book (most pages)</a:t>
            </a:r>
          </a:p>
          <a:p>
            <a:endParaRPr lang="en-US" dirty="0"/>
          </a:p>
          <a:p>
            <a:endParaRPr lang="sr-Latn-M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5217E-B5AE-4059-942C-5CF93AEE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7" y="2439092"/>
            <a:ext cx="6335598" cy="156220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C44807-E2E9-4824-9978-ED0F0A4D2D2D}"/>
              </a:ext>
            </a:extLst>
          </p:cNvPr>
          <p:cNvCxnSpPr/>
          <p:nvPr/>
        </p:nvCxnSpPr>
        <p:spPr>
          <a:xfrm>
            <a:off x="2464106" y="3852956"/>
            <a:ext cx="972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4C99A-4728-490C-925C-17B1ACC63C77}"/>
              </a:ext>
            </a:extLst>
          </p:cNvPr>
          <p:cNvCxnSpPr/>
          <p:nvPr/>
        </p:nvCxnSpPr>
        <p:spPr>
          <a:xfrm>
            <a:off x="5033914" y="3652501"/>
            <a:ext cx="97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1CE42F-AF8F-47D1-BC93-E991BB4E5072}"/>
              </a:ext>
            </a:extLst>
          </p:cNvPr>
          <p:cNvCxnSpPr/>
          <p:nvPr/>
        </p:nvCxnSpPr>
        <p:spPr>
          <a:xfrm>
            <a:off x="6410227" y="3466708"/>
            <a:ext cx="952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0C6882-8EED-482A-9858-D1A104D9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37" y="4880573"/>
            <a:ext cx="8420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7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05F-940C-413B-B27B-7AED6291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E1C0-70B0-42FE-99D8-F564D362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a summary containing the title and year, for the 3 most recent books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Find all books with an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/>
              <a:t>that contains a space(" ")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27F24-5BBC-4B38-AF07-B2FFC588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59" y="2332852"/>
            <a:ext cx="3931173" cy="1699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42033-CBDA-4E9A-8337-2D85C7DC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68" y="4706663"/>
            <a:ext cx="5553664" cy="16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8506-C7C3-4E76-89B2-2FDD62AF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4D51-4B5D-49C8-802D-015FA332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3 Books With The Lowest Stock</a:t>
            </a:r>
          </a:p>
          <a:p>
            <a:pPr lvl="1"/>
            <a:r>
              <a:rPr lang="en-US" dirty="0"/>
              <a:t>Select title, year, and stock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5335E-8E60-479D-99A6-EF928A6D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6964"/>
            <a:ext cx="10001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1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5C8D-BA6E-458C-B663-E3B547D5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F500-269E-444E-82B4-F862661F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title and </a:t>
            </a:r>
            <a:r>
              <a:rPr lang="en-US" dirty="0" err="1"/>
              <a:t>author_lname</a:t>
            </a:r>
            <a:r>
              <a:rPr lang="en-US" dirty="0"/>
              <a:t>, sorted first by </a:t>
            </a:r>
            <a:r>
              <a:rPr lang="en-US" dirty="0" err="1"/>
              <a:t>author_lname</a:t>
            </a:r>
            <a:r>
              <a:rPr lang="en-US" dirty="0"/>
              <a:t> and then by title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85994-D9E3-4291-B3D3-BD2F8757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86" y="2587519"/>
            <a:ext cx="6451083" cy="40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5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5884-2EB0-4EAB-A5A8-A787570B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7D68-2552-4BA3-89F6-7E669DDD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Alright last exercise for now:</a:t>
            </a:r>
          </a:p>
          <a:p>
            <a:pPr marL="0" indent="0">
              <a:buNone/>
            </a:pPr>
            <a:r>
              <a:rPr lang="en-US" dirty="0"/>
              <a:t>Make results be shown: </a:t>
            </a:r>
          </a:p>
          <a:p>
            <a:pPr lvl="1"/>
            <a:r>
              <a:rPr lang="en-US" dirty="0"/>
              <a:t>Sorted Alphabetically By Last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A01C-A3F7-4F8E-B4B4-A53F66D4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69" y="1027905"/>
            <a:ext cx="5563545" cy="52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F325-F2B1-4F9F-B0BA-12739A22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FC1D-9361-4757-A4DF-1C1EB3B7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learn some more stuff again</a:t>
            </a:r>
          </a:p>
          <a:p>
            <a:r>
              <a:rPr lang="en-US" dirty="0"/>
              <a:t>Mostly used are: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Avg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8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5EC6-D589-49C6-A1DB-E2A0F4CE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46BA-0EEB-45B6-B5EB-9449C577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it to see how many rows are there in the table</a:t>
            </a:r>
          </a:p>
          <a:p>
            <a:r>
              <a:rPr lang="en-US" dirty="0"/>
              <a:t>Let’s see how many books are there: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COUNT(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count not just books, but specific data that are related to books.</a:t>
            </a:r>
          </a:p>
          <a:p>
            <a:pPr marL="0" indent="0">
              <a:buNone/>
            </a:pPr>
            <a:r>
              <a:rPr lang="en-US" dirty="0"/>
              <a:t>How many </a:t>
            </a:r>
            <a:r>
              <a:rPr lang="en-US" dirty="0" err="1"/>
              <a:t>author_fnames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COUNT(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author_fname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935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8C1-339D-4D4B-A5ED-C2984ECE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4329-041B-4199-8AFF-618BF114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see if previous result is correct, how many actual first names there are?</a:t>
            </a:r>
          </a:p>
          <a:p>
            <a:r>
              <a:rPr lang="en-US" dirty="0"/>
              <a:t>And why we get wrong number?</a:t>
            </a:r>
          </a:p>
          <a:p>
            <a:endParaRPr lang="en-US" dirty="0"/>
          </a:p>
          <a:p>
            <a:r>
              <a:rPr lang="en-US" dirty="0"/>
              <a:t>How about we use </a:t>
            </a:r>
            <a:r>
              <a:rPr lang="en-US" dirty="0">
                <a:highlight>
                  <a:srgbClr val="FFFF00"/>
                </a:highlight>
              </a:rPr>
              <a:t>DISTINCT </a:t>
            </a:r>
            <a:r>
              <a:rPr lang="en-US" dirty="0" err="1"/>
              <a:t>author_fnames</a:t>
            </a:r>
            <a:r>
              <a:rPr lang="en-US" dirty="0"/>
              <a:t>? (remember from last class)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COUNT(</a:t>
            </a:r>
            <a:r>
              <a:rPr lang="en-US" dirty="0"/>
              <a:t>DISTINCT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218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BDD2-C510-4F3D-B9D6-019D2991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DCDB-516D-44CF-9921-41D99BF6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many </a:t>
            </a:r>
            <a:r>
              <a:rPr lang="en-US" dirty="0" err="1"/>
              <a:t>author_lname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COUNT(</a:t>
            </a:r>
            <a:r>
              <a:rPr lang="en-US" dirty="0"/>
              <a:t>DISTINCT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how many titles contain “the”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COUNT(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title LIKE '%the%';</a:t>
            </a:r>
          </a:p>
        </p:txBody>
      </p:sp>
    </p:spTree>
    <p:extLst>
      <p:ext uri="{BB962C8B-B14F-4D97-AF65-F5344CB8AC3E}">
        <p14:creationId xmlns:p14="http://schemas.microsoft.com/office/powerpoint/2010/main" val="160247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469A-D06E-433A-927B-B02A73B9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C7D7-5090-4299-9098-87447D8D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take a Deep Breathe</a:t>
            </a:r>
          </a:p>
          <a:p>
            <a:r>
              <a:rPr lang="en-US" dirty="0"/>
              <a:t>This is very complicated to explain by words</a:t>
            </a:r>
          </a:p>
          <a:p>
            <a:r>
              <a:rPr lang="en-US" dirty="0"/>
              <a:t>So let’s try again and again until we make it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 BY summarizes or aggregates identical data into single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43EAB-871E-4350-BE3C-F263B39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22" y="2309091"/>
            <a:ext cx="847448" cy="10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3D83-A61D-4E46-A755-C78DB43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Let’s first add some more 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87A8-B78B-449B-B8AD-2FDA6FC5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(title, </a:t>
            </a:r>
            <a:r>
              <a:rPr lang="en-US" dirty="0" err="1"/>
              <a:t>author_fname</a:t>
            </a:r>
            <a:r>
              <a:rPr lang="en-US" dirty="0"/>
              <a:t>, </a:t>
            </a:r>
            <a:r>
              <a:rPr lang="en-US" dirty="0" err="1"/>
              <a:t>author_lname</a:t>
            </a:r>
            <a:r>
              <a:rPr lang="en-US" dirty="0"/>
              <a:t>, </a:t>
            </a:r>
            <a:r>
              <a:rPr lang="en-US" dirty="0" err="1"/>
              <a:t>released_year</a:t>
            </a:r>
            <a:r>
              <a:rPr lang="en-US" dirty="0"/>
              <a:t>, </a:t>
            </a:r>
            <a:r>
              <a:rPr lang="en-US" dirty="0" err="1"/>
              <a:t>stock_quantity</a:t>
            </a:r>
            <a:r>
              <a:rPr lang="en-US" dirty="0"/>
              <a:t>, pages) </a:t>
            </a:r>
            <a:endParaRPr lang="sr-Latn-ME" dirty="0"/>
          </a:p>
          <a:p>
            <a:pPr marL="0" indent="0">
              <a:buNone/>
            </a:pPr>
            <a:r>
              <a:rPr lang="en-US" dirty="0"/>
              <a:t>VALUES </a:t>
            </a:r>
            <a:endParaRPr lang="sr-Latn-ME" dirty="0"/>
          </a:p>
          <a:p>
            <a:pPr marL="0" indent="0">
              <a:buNone/>
            </a:pPr>
            <a:r>
              <a:rPr lang="sr-Latn-ME" dirty="0"/>
              <a:t>	</a:t>
            </a:r>
            <a:r>
              <a:rPr lang="en-US" dirty="0"/>
              <a:t>('10% Happier', 'Dan', 'Harris', 2014, 29, 256), </a:t>
            </a:r>
            <a:endParaRPr lang="sr-Latn-ME" dirty="0"/>
          </a:p>
          <a:p>
            <a:pPr marL="0" indent="0">
              <a:buNone/>
            </a:pPr>
            <a:r>
              <a:rPr lang="sr-Latn-ME" dirty="0"/>
              <a:t>	</a:t>
            </a:r>
            <a:r>
              <a:rPr lang="en-US" dirty="0"/>
              <a:t>('</a:t>
            </a:r>
            <a:r>
              <a:rPr lang="en-US" dirty="0" err="1"/>
              <a:t>fake_book</a:t>
            </a:r>
            <a:r>
              <a:rPr lang="en-US" dirty="0"/>
              <a:t>', 'Freida', 'Harris', 2001, 287, 428), </a:t>
            </a:r>
            <a:endParaRPr lang="sr-Latn-ME" dirty="0"/>
          </a:p>
          <a:p>
            <a:pPr marL="0" indent="0">
              <a:buNone/>
            </a:pPr>
            <a:r>
              <a:rPr lang="sr-Latn-ME" dirty="0"/>
              <a:t>	</a:t>
            </a:r>
            <a:r>
              <a:rPr lang="en-US" dirty="0"/>
              <a:t>('Lincoln In The Bardo', 'George', 'Saunders', 2017, 1000, 367);</a:t>
            </a:r>
          </a:p>
        </p:txBody>
      </p:sp>
    </p:spTree>
    <p:extLst>
      <p:ext uri="{BB962C8B-B14F-4D97-AF65-F5344CB8AC3E}">
        <p14:creationId xmlns:p14="http://schemas.microsoft.com/office/powerpoint/2010/main" val="120644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5F9D-8D48-45C1-B5C7-B6160ED7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53C6-1278-44E4-BD0D-F9A0B9F8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300" dirty="0"/>
              <a:t>SELECT </a:t>
            </a: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title, </a:t>
            </a:r>
            <a:r>
              <a:rPr lang="en-US" sz="2300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300" dirty="0"/>
              <a:t>FROM 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books 	</a:t>
            </a:r>
            <a:r>
              <a:rPr lang="en-US" sz="2300" dirty="0"/>
              <a:t>SELECT </a:t>
            </a: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title, </a:t>
            </a:r>
            <a:r>
              <a:rPr lang="en-US" sz="2300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300" dirty="0"/>
              <a:t>FROM 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sz="2300" dirty="0"/>
              <a:t> 						</a:t>
            </a:r>
            <a:r>
              <a:rPr lang="en-US" sz="2300" dirty="0">
                <a:solidFill>
                  <a:srgbClr val="00B0F0"/>
                </a:solidFill>
              </a:rPr>
              <a:t>GROUP BY </a:t>
            </a:r>
            <a:r>
              <a:rPr lang="en-US" sz="2300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endParaRPr lang="en-US" sz="23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300" dirty="0"/>
              <a:t>If you pay attention, you will see that we are grouping data so that </a:t>
            </a:r>
            <a:r>
              <a:rPr lang="en-US" sz="2300" dirty="0" err="1"/>
              <a:t>author_lname’s</a:t>
            </a:r>
            <a:r>
              <a:rPr lang="en-US" sz="2300" dirty="0"/>
              <a:t> are shown only once. But what is wrong with titles? We know </a:t>
            </a:r>
            <a:r>
              <a:rPr lang="en-US" sz="2300" dirty="0" err="1"/>
              <a:t>Lahiri</a:t>
            </a:r>
            <a:r>
              <a:rPr lang="en-US" sz="2300" dirty="0"/>
              <a:t> and </a:t>
            </a:r>
            <a:r>
              <a:rPr lang="en-US" sz="2300" dirty="0" err="1"/>
              <a:t>Gaiman</a:t>
            </a:r>
            <a:r>
              <a:rPr lang="en-US" sz="2300" dirty="0"/>
              <a:t> have more than one book!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2AEE8-9647-44C3-A543-B6A8727B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87" y="3072035"/>
            <a:ext cx="5170352" cy="185851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4478666-D461-4ECA-9BDA-5414B14A9A6E}"/>
              </a:ext>
            </a:extLst>
          </p:cNvPr>
          <p:cNvSpPr/>
          <p:nvPr/>
        </p:nvSpPr>
        <p:spPr>
          <a:xfrm>
            <a:off x="3370633" y="2347272"/>
            <a:ext cx="379379" cy="627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790C3-7DB5-4BEF-9476-93B660BE4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99" y="3087418"/>
            <a:ext cx="5067455" cy="150037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82566B1-9575-4D54-920A-EE467234E00F}"/>
              </a:ext>
            </a:extLst>
          </p:cNvPr>
          <p:cNvSpPr/>
          <p:nvPr/>
        </p:nvSpPr>
        <p:spPr>
          <a:xfrm>
            <a:off x="8548147" y="2593314"/>
            <a:ext cx="379379" cy="426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D7078F-17AC-447C-A442-A9AA165F38FC}"/>
              </a:ext>
            </a:extLst>
          </p:cNvPr>
          <p:cNvCxnSpPr>
            <a:cxnSpLocks/>
          </p:cNvCxnSpPr>
          <p:nvPr/>
        </p:nvCxnSpPr>
        <p:spPr>
          <a:xfrm flipH="1">
            <a:off x="5476973" y="3856461"/>
            <a:ext cx="405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1BB877-5358-4CCD-9CDC-BF058BD39DEE}"/>
              </a:ext>
            </a:extLst>
          </p:cNvPr>
          <p:cNvCxnSpPr/>
          <p:nvPr/>
        </p:nvCxnSpPr>
        <p:spPr>
          <a:xfrm flipH="1">
            <a:off x="5486400" y="4487159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3D549-5849-4F0F-AABC-FD2A544D2A98}"/>
              </a:ext>
            </a:extLst>
          </p:cNvPr>
          <p:cNvCxnSpPr/>
          <p:nvPr/>
        </p:nvCxnSpPr>
        <p:spPr>
          <a:xfrm flipH="1">
            <a:off x="5476973" y="4057856"/>
            <a:ext cx="38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8C2022-8570-4E27-BE2F-7D286A423089}"/>
              </a:ext>
            </a:extLst>
          </p:cNvPr>
          <p:cNvCxnSpPr/>
          <p:nvPr/>
        </p:nvCxnSpPr>
        <p:spPr>
          <a:xfrm flipH="1">
            <a:off x="5486400" y="4289196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C7B278-5393-4630-931F-809B46EF011D}"/>
              </a:ext>
            </a:extLst>
          </p:cNvPr>
          <p:cNvCxnSpPr/>
          <p:nvPr/>
        </p:nvCxnSpPr>
        <p:spPr>
          <a:xfrm flipH="1">
            <a:off x="5486400" y="4713402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C6EE00-6EF8-4847-B675-F61843248B72}"/>
              </a:ext>
            </a:extLst>
          </p:cNvPr>
          <p:cNvCxnSpPr>
            <a:cxnSpLocks/>
          </p:cNvCxnSpPr>
          <p:nvPr/>
        </p:nvCxnSpPr>
        <p:spPr>
          <a:xfrm flipH="1">
            <a:off x="10861249" y="3840076"/>
            <a:ext cx="405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95C632-F31B-4DD5-A05B-EE9504AAA118}"/>
              </a:ext>
            </a:extLst>
          </p:cNvPr>
          <p:cNvCxnSpPr/>
          <p:nvPr/>
        </p:nvCxnSpPr>
        <p:spPr>
          <a:xfrm flipH="1">
            <a:off x="10870674" y="4016622"/>
            <a:ext cx="38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FE545E-07D9-4947-B1FD-2D0BDF1200E0}"/>
              </a:ext>
            </a:extLst>
          </p:cNvPr>
          <p:cNvCxnSpPr>
            <a:cxnSpLocks/>
          </p:cNvCxnSpPr>
          <p:nvPr/>
        </p:nvCxnSpPr>
        <p:spPr>
          <a:xfrm flipH="1">
            <a:off x="10870674" y="4196499"/>
            <a:ext cx="3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6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3B1-80E5-4AB0-B871-C901BB80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62E0-FF1D-432F-A453-B29C1887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86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title,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 by doesn’t care about other columns. Once you Group by, it will adjust the column data that goes after GROUP BY command</a:t>
            </a:r>
          </a:p>
          <a:p>
            <a:r>
              <a:rPr lang="en-US" dirty="0"/>
              <a:t>In this case, only valid and useful is </a:t>
            </a:r>
            <a:r>
              <a:rPr lang="en-US" dirty="0" err="1"/>
              <a:t>author_lname</a:t>
            </a:r>
            <a:r>
              <a:rPr lang="en-US" dirty="0"/>
              <a:t>, title is showing only one data… So why do we need this GROUP BY?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4CDC6-701B-46E2-A3C9-BF8526A3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1104"/>
            <a:ext cx="5067455" cy="15003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36752-9CD5-4744-A19C-E60D83E97A5A}"/>
              </a:ext>
            </a:extLst>
          </p:cNvPr>
          <p:cNvCxnSpPr>
            <a:cxnSpLocks/>
          </p:cNvCxnSpPr>
          <p:nvPr/>
        </p:nvCxnSpPr>
        <p:spPr>
          <a:xfrm>
            <a:off x="1781666" y="2780907"/>
            <a:ext cx="2536597" cy="71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8C4A72-2784-42A9-A4A4-6B4B85453801}"/>
              </a:ext>
            </a:extLst>
          </p:cNvPr>
          <p:cNvSpPr/>
          <p:nvPr/>
        </p:nvSpPr>
        <p:spPr>
          <a:xfrm>
            <a:off x="838200" y="1866507"/>
            <a:ext cx="6109355" cy="914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829D1-1558-4BAB-9953-35CD8FCA3E7F}"/>
              </a:ext>
            </a:extLst>
          </p:cNvPr>
          <p:cNvSpPr/>
          <p:nvPr/>
        </p:nvSpPr>
        <p:spPr>
          <a:xfrm>
            <a:off x="4318263" y="3307666"/>
            <a:ext cx="1535783" cy="14057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3297-4982-434C-8960-EF4DD320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30EC-A185-463D-9EBC-DADBEE22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4159" cy="47637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try now to count how many books each author has written: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COUNT(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	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		Group by will group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		Then COUNT(*) will count all,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		but only for each author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		Remember, regular COUNT(*) 							without GROUP BY would count 							all data from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2E905-C0C9-4E1A-B6FA-BF6C342C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04" y="3863975"/>
            <a:ext cx="5676900" cy="2628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A6666A-9161-4298-8052-05A0D9DC1502}"/>
              </a:ext>
            </a:extLst>
          </p:cNvPr>
          <p:cNvCxnSpPr>
            <a:cxnSpLocks/>
          </p:cNvCxnSpPr>
          <p:nvPr/>
        </p:nvCxnSpPr>
        <p:spPr>
          <a:xfrm>
            <a:off x="5250730" y="3139126"/>
            <a:ext cx="348792" cy="86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BAC1-D433-4330-ABAE-1BBD7F6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MIN,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540A-68D9-4C54-9B94-BB2DBE81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try to see usage of 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MAX</a:t>
            </a:r>
          </a:p>
          <a:p>
            <a:r>
              <a:rPr lang="en-US" dirty="0"/>
              <a:t>First without GROUP BY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/>
              <a:t> = Minimum  (in </a:t>
            </a:r>
            <a:r>
              <a:rPr lang="en-US" dirty="0" err="1"/>
              <a:t>latin</a:t>
            </a:r>
            <a:r>
              <a:rPr lang="en-US" dirty="0"/>
              <a:t> language – the smallest)</a:t>
            </a:r>
          </a:p>
          <a:p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dirty="0"/>
              <a:t> = Maximum (in </a:t>
            </a:r>
            <a:r>
              <a:rPr lang="en-US" dirty="0" err="1"/>
              <a:t>latin</a:t>
            </a:r>
            <a:r>
              <a:rPr lang="en-US" dirty="0"/>
              <a:t> language – the biggest)</a:t>
            </a:r>
          </a:p>
          <a:p>
            <a:endParaRPr lang="en-US" dirty="0"/>
          </a:p>
          <a:p>
            <a:r>
              <a:rPr lang="en-US" dirty="0"/>
              <a:t>Now let’s find the minimum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released_year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for a book</a:t>
            </a:r>
          </a:p>
        </p:txBody>
      </p:sp>
    </p:spTree>
    <p:extLst>
      <p:ext uri="{BB962C8B-B14F-4D97-AF65-F5344CB8AC3E}">
        <p14:creationId xmlns:p14="http://schemas.microsoft.com/office/powerpoint/2010/main" val="383969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302-5260-4AB1-88C8-98B67BC2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BCD1-1AC9-4E78-9D7F-5F4E2175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7030A0"/>
                </a:solidFill>
              </a:rPr>
              <a:t>MIN(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released_year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See results. The smallest number will be shown,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let’s find the longest book (one with most pages)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50"/>
                </a:solidFill>
              </a:rPr>
              <a:t>MAX(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pages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we wanted to show only Title of the longest book?</a:t>
            </a:r>
          </a:p>
          <a:p>
            <a:pPr marL="0" indent="0">
              <a:buNone/>
            </a:pPr>
            <a:r>
              <a:rPr lang="en-US" dirty="0"/>
              <a:t>Will this one work?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50"/>
                </a:solidFill>
              </a:rPr>
              <a:t>MAX(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pages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54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BFE2-FDC8-4979-8BCD-BBB7B777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previous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7AE3-98D6-4976-87B9-187DEA32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way:</a:t>
            </a:r>
          </a:p>
          <a:p>
            <a:pPr lvl="1"/>
            <a:r>
              <a:rPr lang="en-US" dirty="0"/>
              <a:t>Let’s first find and show what is the minimum pages:</a:t>
            </a:r>
          </a:p>
          <a:p>
            <a:pPr marL="914400" lvl="2" indent="0">
              <a:buNone/>
            </a:pPr>
            <a:r>
              <a:rPr lang="en-US" dirty="0"/>
              <a:t>SELECT Min(pages)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</a:p>
          <a:p>
            <a:pPr lvl="1"/>
            <a:r>
              <a:rPr lang="en-US" dirty="0"/>
              <a:t>Then let’s find and show title of the book where pages are of some length</a:t>
            </a:r>
          </a:p>
          <a:p>
            <a:pPr marL="914400" lvl="2" indent="0">
              <a:buNone/>
            </a:pPr>
            <a:r>
              <a:rPr lang="en-US" dirty="0"/>
              <a:t>SELECT title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pages </a:t>
            </a:r>
            <a:r>
              <a:rPr lang="en-US" dirty="0">
                <a:highlight>
                  <a:srgbClr val="FFFF00"/>
                </a:highlight>
              </a:rPr>
              <a:t>= (****)</a:t>
            </a:r>
          </a:p>
          <a:p>
            <a:pPr lvl="1"/>
            <a:r>
              <a:rPr lang="en-US" dirty="0"/>
              <a:t>Now replace **** with first query</a:t>
            </a:r>
          </a:p>
          <a:p>
            <a:pPr marL="914400" lvl="2" indent="0">
              <a:buNone/>
            </a:pPr>
            <a:r>
              <a:rPr lang="en-US" dirty="0"/>
              <a:t>SELECT title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WHERE pages </a:t>
            </a:r>
            <a:r>
              <a:rPr lang="en-US" dirty="0">
                <a:highlight>
                  <a:srgbClr val="FFFF00"/>
                </a:highlight>
              </a:rPr>
              <a:t>= (SELECT Min(pages)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books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914400" lvl="2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Another way to solve problem</a:t>
            </a:r>
          </a:p>
          <a:p>
            <a:pPr marL="0" indent="0">
              <a:buNone/>
            </a:pPr>
            <a:r>
              <a:rPr lang="en-US" dirty="0"/>
              <a:t>SELECT TOP 1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ORDER BY pages 	- it will start from 									  lowest number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90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D581-0BDA-43D3-9B6A-48DBE8FA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MAX with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4D60-B045-4351-8668-9FDD7D6B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year each author published their first book: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	  </a:t>
            </a:r>
            <a:r>
              <a:rPr lang="en-US" dirty="0">
                <a:solidFill>
                  <a:srgbClr val="7030A0"/>
                </a:solidFill>
              </a:rPr>
              <a:t>Min(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released_year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   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First a question – why we group by two columns?</a:t>
            </a:r>
          </a:p>
          <a:p>
            <a:r>
              <a:rPr lang="en-US" dirty="0"/>
              <a:t>Now try to find the year author published their last book</a:t>
            </a:r>
          </a:p>
        </p:txBody>
      </p:sp>
    </p:spTree>
    <p:extLst>
      <p:ext uri="{BB962C8B-B14F-4D97-AF65-F5344CB8AC3E}">
        <p14:creationId xmlns:p14="http://schemas.microsoft.com/office/powerpoint/2010/main" val="1434713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38CD-31D3-4D3A-8EE9-A4123D22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3343-7D75-4974-9CBC-D0E389A7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longest page count for each author: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	  </a:t>
            </a:r>
            <a:r>
              <a:rPr lang="en-US" dirty="0">
                <a:solidFill>
                  <a:srgbClr val="00B050"/>
                </a:solidFill>
              </a:rPr>
              <a:t>Max(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pages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   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878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2B67-2DD2-4C47-A9A8-E173D546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BE49-2948-4908-A4DB-96A53B6B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just show name in one column (first + last name)</a:t>
            </a:r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	CONCAT(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' ',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/>
              <a:t>) AS author, 	</a:t>
            </a:r>
            <a:r>
              <a:rPr lang="en-US" dirty="0">
                <a:solidFill>
                  <a:srgbClr val="00B050"/>
                </a:solidFill>
              </a:rPr>
              <a:t>MAX(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pages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/>
              <a:t>AS 'longest book’ </a:t>
            </a:r>
          </a:p>
          <a:p>
            <a:pPr marL="0" indent="0">
              <a:buNone/>
            </a:pPr>
            <a:r>
              <a:rPr lang="en-US" dirty="0"/>
              <a:t>FROM books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   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0459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7ED4-D9AF-4325-846D-FB7D9EA4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2F9E-4C5E-4A02-8D8B-9E7D7B0C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– adds things together</a:t>
            </a:r>
          </a:p>
          <a:p>
            <a:endParaRPr lang="en-US" dirty="0"/>
          </a:p>
          <a:p>
            <a:r>
              <a:rPr lang="en-US" dirty="0"/>
              <a:t>Sum all pages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SUM(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pages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ED6B-27DF-4838-B65E-0A68529A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>
                <a:solidFill>
                  <a:srgbClr val="00B0F0"/>
                </a:solidFill>
              </a:rPr>
              <a:t>Distinct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6C7C-E96D-42ED-B9F3-28C02639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/>
              <a:t>See what happens when executing query with </a:t>
            </a:r>
            <a:r>
              <a:rPr lang="sr-Latn-ME" dirty="0">
                <a:solidFill>
                  <a:srgbClr val="00B0F0"/>
                </a:solidFill>
              </a:rPr>
              <a:t>Distinct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  <a:endParaRPr lang="sr-Latn-ME" dirty="0"/>
          </a:p>
          <a:p>
            <a:pPr marL="0" indent="0">
              <a:buNone/>
            </a:pPr>
            <a:endParaRPr lang="sr-Latn-ME" dirty="0"/>
          </a:p>
          <a:p>
            <a:r>
              <a:rPr lang="sr-Latn-ME" dirty="0"/>
              <a:t>Let’s see how many rows we can see for:</a:t>
            </a:r>
          </a:p>
          <a:p>
            <a:pPr lvl="1"/>
            <a:r>
              <a:rPr lang="sr-Latn-ME" dirty="0"/>
              <a:t>Distinct author_fname</a:t>
            </a:r>
          </a:p>
          <a:p>
            <a:pPr lvl="1"/>
            <a:r>
              <a:rPr lang="sr-Latn-ME" dirty="0"/>
              <a:t>Distinct released_year</a:t>
            </a:r>
          </a:p>
          <a:p>
            <a:pPr lvl="1"/>
            <a:r>
              <a:rPr lang="sr-Latn-ME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65248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B8D4-EDA2-4B56-BB85-3A90947D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+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59DB-0E4D-4B48-8CC3-DCA8F624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all pages each author has written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	  Sum(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pages</a:t>
            </a:r>
            <a:r>
              <a:rPr lang="en-US" dirty="0">
                <a:solidFill>
                  <a:srgbClr val="00B0F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   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033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2FD4-61C5-463D-B36B-58E083C6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5AD8-8353-4A2C-AFC3-FB7436F7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AVG</a:t>
            </a:r>
            <a:r>
              <a:rPr lang="en-US" dirty="0"/>
              <a:t> = Average</a:t>
            </a:r>
          </a:p>
          <a:p>
            <a:r>
              <a:rPr lang="en-US" dirty="0"/>
              <a:t>Calculate the average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released_year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across all books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AVG(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released_year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66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6F47-BB73-4388-A47C-1E59D0CD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+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BFC2-8903-4638-A652-3D479870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average stock quantity for books released in the same year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AVG(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stock_quantity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released_year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1277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BE0-9192-4F8D-8936-3DA6B81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E040-551C-4FB1-9DB3-1A39CA3F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number of books in the table</a:t>
            </a:r>
          </a:p>
          <a:p>
            <a:r>
              <a:rPr lang="en-US" dirty="0"/>
              <a:t>Print out how many books were released in each year</a:t>
            </a:r>
          </a:p>
          <a:p>
            <a:r>
              <a:rPr lang="en-US" dirty="0"/>
              <a:t>Print out the total number of books in stock</a:t>
            </a:r>
          </a:p>
          <a:p>
            <a:r>
              <a:rPr lang="en-US" dirty="0"/>
              <a:t>Find the average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released_year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for each author</a:t>
            </a:r>
          </a:p>
          <a:p>
            <a:r>
              <a:rPr lang="en-US" dirty="0"/>
              <a:t>Find the full name of the author who wrote the longest book</a:t>
            </a:r>
          </a:p>
        </p:txBody>
      </p:sp>
    </p:spTree>
    <p:extLst>
      <p:ext uri="{BB962C8B-B14F-4D97-AF65-F5344CB8AC3E}">
        <p14:creationId xmlns:p14="http://schemas.microsoft.com/office/powerpoint/2010/main" val="2009432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3EC6-9BBD-4888-B350-C2960503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9144-20FE-4EF1-AE24-D9F3C377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the query that should return result that looks like this: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C4868-D545-44A3-97B6-8847B3AC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44" y="2318537"/>
            <a:ext cx="3056346" cy="38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5E9B-D538-41EE-B343-B59FAF7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BF5A-81D9-4527-AD5E-012E0C42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Show top 5 books with biggest number of pages</a:t>
            </a:r>
          </a:p>
          <a:p>
            <a:r>
              <a:rPr lang="en-US" dirty="0"/>
              <a:t>Show top 3 oldest books</a:t>
            </a:r>
          </a:p>
          <a:p>
            <a:r>
              <a:rPr lang="en-US" dirty="0"/>
              <a:t>Print all author first names (do not repeat them)</a:t>
            </a:r>
          </a:p>
          <a:p>
            <a:r>
              <a:rPr lang="en-US" dirty="0"/>
              <a:t>Print all years when books were released (do not repeat them)</a:t>
            </a:r>
          </a:p>
          <a:p>
            <a:r>
              <a:rPr lang="en-US" dirty="0"/>
              <a:t>Search for book whose name starts with ‘Just’</a:t>
            </a:r>
          </a:p>
          <a:p>
            <a:r>
              <a:rPr lang="en-US" dirty="0"/>
              <a:t>Search for book whose name ends with ‘Stories’ and order them by title</a:t>
            </a:r>
          </a:p>
          <a:p>
            <a:r>
              <a:rPr lang="en-US" dirty="0"/>
              <a:t>Search for book whose name contains ‘the’ and order them by title, in order from Z -&gt; A (descending)</a:t>
            </a:r>
          </a:p>
          <a:p>
            <a:r>
              <a:rPr lang="en-US" dirty="0"/>
              <a:t>Show only top 2 books, which contain ‘</a:t>
            </a:r>
            <a:r>
              <a:rPr lang="en-US" dirty="0" err="1"/>
              <a:t>Niel</a:t>
            </a:r>
            <a:r>
              <a:rPr lang="en-US" dirty="0"/>
              <a:t>’ in the author first name, order them by stock, year, and pages</a:t>
            </a:r>
          </a:p>
          <a:p>
            <a:r>
              <a:rPr lang="en-US" dirty="0"/>
              <a:t>Same as previous, just show columns (book name, author, stock, year, pages)</a:t>
            </a:r>
          </a:p>
          <a:p>
            <a:pPr marL="0" indent="0">
              <a:buNone/>
            </a:pPr>
            <a:r>
              <a:rPr lang="en-US" i="1" dirty="0"/>
              <a:t>						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(Use aliases and string functions)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19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5E9B-D538-41EE-B343-B59FAF7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BF5A-81D9-4527-AD5E-012E0C42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Print the number of book titles in the table</a:t>
            </a:r>
          </a:p>
          <a:p>
            <a:r>
              <a:rPr lang="en-US" dirty="0"/>
              <a:t>Print the number of author first names in the table (do not repeat same names) – remember command </a:t>
            </a:r>
            <a:r>
              <a:rPr lang="en-US" dirty="0">
                <a:solidFill>
                  <a:srgbClr val="0070C0"/>
                </a:solidFill>
              </a:rPr>
              <a:t>distinct</a:t>
            </a:r>
          </a:p>
          <a:p>
            <a:r>
              <a:rPr lang="en-US" dirty="0"/>
              <a:t>Print the number of author last names in the table</a:t>
            </a:r>
            <a:endParaRPr lang="en-US" dirty="0">
              <a:solidFill>
                <a:srgbClr val="0070C0"/>
              </a:solidFill>
              <a:highlight>
                <a:srgbClr val="C0C0C0"/>
              </a:highlight>
            </a:endParaRPr>
          </a:p>
          <a:p>
            <a:r>
              <a:rPr lang="en-US" dirty="0"/>
              <a:t>Print out how many pages were written in each year</a:t>
            </a:r>
          </a:p>
          <a:p>
            <a:r>
              <a:rPr lang="en-US" dirty="0"/>
              <a:t>Print out how many books were written by each author (use only last name to group)</a:t>
            </a:r>
          </a:p>
          <a:p>
            <a:r>
              <a:rPr lang="en-US" dirty="0"/>
              <a:t>Print out the average number of book pages</a:t>
            </a:r>
          </a:p>
          <a:p>
            <a:r>
              <a:rPr lang="en-US" dirty="0"/>
              <a:t>Print out the average number of book pages by each author</a:t>
            </a:r>
          </a:p>
          <a:p>
            <a:r>
              <a:rPr lang="en-US" dirty="0"/>
              <a:t>Find the full name of the author who wrote the shortest book</a:t>
            </a:r>
          </a:p>
          <a:p>
            <a:r>
              <a:rPr lang="en-US" dirty="0"/>
              <a:t>Find how many books have been written in exact year (so group by 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FF66-A40F-41AE-950B-73D81378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2CB6-6D14-4CF7-A2A4-6EB1933C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COUNT(*) FROM books;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COUNT(*) FROM books GROUP BY </a:t>
            </a:r>
            <a:r>
              <a:rPr lang="en-US" dirty="0" err="1"/>
              <a:t>released_year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released_year</a:t>
            </a:r>
            <a:r>
              <a:rPr lang="en-US" dirty="0"/>
              <a:t>, COUNT(*) FROM books GROUP BY </a:t>
            </a:r>
            <a:r>
              <a:rPr lang="en-US" dirty="0" err="1"/>
              <a:t>released_year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Sum(</a:t>
            </a:r>
            <a:r>
              <a:rPr lang="en-US" dirty="0" err="1"/>
              <a:t>stock_quantity</a:t>
            </a:r>
            <a:r>
              <a:rPr lang="en-US" dirty="0"/>
              <a:t>) FROM BOOKS;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AVG(</a:t>
            </a:r>
            <a:r>
              <a:rPr lang="en-US" dirty="0" err="1"/>
              <a:t>released_year</a:t>
            </a:r>
            <a:r>
              <a:rPr lang="en-US" dirty="0"/>
              <a:t>) FROM books GROUP BY </a:t>
            </a:r>
            <a:r>
              <a:rPr lang="en-US" dirty="0" err="1"/>
              <a:t>author_lname</a:t>
            </a:r>
            <a:r>
              <a:rPr lang="en-US" dirty="0"/>
              <a:t>, </a:t>
            </a:r>
            <a:r>
              <a:rPr lang="en-US" dirty="0" err="1"/>
              <a:t>author_fname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author_fname</a:t>
            </a:r>
            <a:r>
              <a:rPr lang="en-US" dirty="0"/>
              <a:t>, </a:t>
            </a:r>
            <a:r>
              <a:rPr lang="en-US" dirty="0" err="1"/>
              <a:t>author_lname</a:t>
            </a:r>
            <a:r>
              <a:rPr lang="en-US" dirty="0"/>
              <a:t>, AVG(</a:t>
            </a:r>
            <a:r>
              <a:rPr lang="en-US" dirty="0" err="1"/>
              <a:t>released_year</a:t>
            </a:r>
            <a:r>
              <a:rPr lang="en-US" dirty="0"/>
              <a:t>) FROM books GROUP BY </a:t>
            </a:r>
            <a:r>
              <a:rPr lang="en-US" dirty="0" err="1"/>
              <a:t>author_lname</a:t>
            </a:r>
            <a:r>
              <a:rPr lang="en-US" dirty="0"/>
              <a:t>, </a:t>
            </a:r>
            <a:r>
              <a:rPr lang="en-US" dirty="0" err="1"/>
              <a:t>author_fname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908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EB82-21C8-4A09-B75D-E9CC7E7F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C1F9-E213-4630-ACD5-2FB87C5C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CONCAT(</a:t>
            </a:r>
            <a:r>
              <a:rPr lang="en-US" dirty="0" err="1"/>
              <a:t>author_fname</a:t>
            </a:r>
            <a:r>
              <a:rPr lang="en-US" dirty="0"/>
              <a:t>, ' ', </a:t>
            </a:r>
            <a:r>
              <a:rPr lang="en-US" dirty="0" err="1"/>
              <a:t>author_lname</a:t>
            </a:r>
            <a:r>
              <a:rPr lang="en-US" dirty="0"/>
              <a:t>) FROM books</a:t>
            </a:r>
          </a:p>
          <a:p>
            <a:pPr marL="0" indent="0">
              <a:buNone/>
            </a:pPr>
            <a:r>
              <a:rPr lang="en-US" dirty="0"/>
              <a:t>WHERE pages = (SELECT Max(pages) FROM books);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CONCAT(</a:t>
            </a:r>
            <a:r>
              <a:rPr lang="en-US" dirty="0" err="1"/>
              <a:t>author_fname</a:t>
            </a:r>
            <a:r>
              <a:rPr lang="en-US" dirty="0"/>
              <a:t>, ' ', </a:t>
            </a:r>
            <a:r>
              <a:rPr lang="en-US" dirty="0" err="1"/>
              <a:t>author_lname</a:t>
            </a:r>
            <a:r>
              <a:rPr lang="en-US" dirty="0"/>
              <a:t>) FROM books</a:t>
            </a:r>
          </a:p>
          <a:p>
            <a:pPr marL="0" indent="0">
              <a:buNone/>
            </a:pPr>
            <a:r>
              <a:rPr lang="en-US" dirty="0"/>
              <a:t>ORDER BY pages DESC LIMIT 1;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pages, CONCAT(</a:t>
            </a:r>
            <a:r>
              <a:rPr lang="en-US" dirty="0" err="1"/>
              <a:t>author_fname</a:t>
            </a:r>
            <a:r>
              <a:rPr lang="en-US" dirty="0"/>
              <a:t>, ' ', </a:t>
            </a:r>
            <a:r>
              <a:rPr lang="en-US" dirty="0" err="1"/>
              <a:t>author_lname</a:t>
            </a:r>
            <a:r>
              <a:rPr lang="en-US" dirty="0"/>
              <a:t>) FROM books</a:t>
            </a:r>
          </a:p>
          <a:p>
            <a:pPr marL="0" indent="0">
              <a:buNone/>
            </a:pPr>
            <a:r>
              <a:rPr lang="en-US" dirty="0"/>
              <a:t>ORDER BY pages DESC;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released_year</a:t>
            </a:r>
            <a:r>
              <a:rPr lang="en-US" dirty="0"/>
              <a:t> AS year,</a:t>
            </a:r>
          </a:p>
          <a:p>
            <a:pPr marL="0" indent="0">
              <a:buNone/>
            </a:pPr>
            <a:r>
              <a:rPr lang="en-US" dirty="0"/>
              <a:t>    COUNT(*) AS '# of books',</a:t>
            </a:r>
          </a:p>
          <a:p>
            <a:pPr marL="0" indent="0">
              <a:buNone/>
            </a:pPr>
            <a:r>
              <a:rPr lang="en-US" dirty="0"/>
              <a:t>    AVG(pages) AS 'avg pages'</a:t>
            </a:r>
          </a:p>
          <a:p>
            <a:pPr marL="0" indent="0">
              <a:buNone/>
            </a:pPr>
            <a:r>
              <a:rPr lang="en-US" dirty="0"/>
              <a:t>FROM books</a:t>
            </a:r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released_year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1469-3071-423D-AC2A-73712F29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ORDER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7F76-6E15-4FA8-9BE2-45D63CE1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ME" dirty="0"/>
              <a:t>It is possible to order the data in a way that is useful to us. Let’s see how: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/>
              <a:t> FROM books </a:t>
            </a: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sr-Latn-ME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r-Latn-M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r-Latn-ME" dirty="0"/>
              <a:t>Do this using: </a:t>
            </a:r>
            <a:r>
              <a:rPr lang="sr-Latn-ME" dirty="0">
                <a:solidFill>
                  <a:schemeClr val="bg2">
                    <a:lumMod val="50000"/>
                  </a:schemeClr>
                </a:solidFill>
              </a:rPr>
              <a:t>SELECT *</a:t>
            </a:r>
          </a:p>
          <a:p>
            <a:endParaRPr lang="sr-Latn-M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r-Latn-ME" dirty="0"/>
              <a:t>Now change column which you ORDER BY:</a:t>
            </a:r>
          </a:p>
          <a:p>
            <a:pPr lvl="1"/>
            <a:r>
              <a:rPr lang="sr-Latn-ME" dirty="0"/>
              <a:t>Title</a:t>
            </a:r>
          </a:p>
          <a:p>
            <a:pPr lvl="1"/>
            <a:r>
              <a:rPr lang="sr-Latn-ME" dirty="0"/>
              <a:t>released_year</a:t>
            </a:r>
          </a:p>
          <a:p>
            <a:pPr lvl="1"/>
            <a:r>
              <a:rPr lang="sr-Latn-ME" dirty="0"/>
              <a:t>pages</a:t>
            </a:r>
          </a:p>
          <a:p>
            <a:pPr marL="0" indent="0">
              <a:buNone/>
            </a:pPr>
            <a:endParaRPr lang="sr-Latn-ME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BF4-FF19-42CA-B554-A87A6286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ORDER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A445-D91D-4D67-B6D6-AC6C54DD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ME" dirty="0"/>
              <a:t>Note that this way we are getting </a:t>
            </a:r>
          </a:p>
          <a:p>
            <a:pPr marL="0" indent="0">
              <a:buNone/>
            </a:pPr>
            <a:r>
              <a:rPr lang="sr-Latn-ME" dirty="0"/>
              <a:t>from smaller to bigger.</a:t>
            </a:r>
          </a:p>
          <a:p>
            <a:pPr marL="0" indent="0">
              <a:buNone/>
            </a:pPr>
            <a:r>
              <a:rPr lang="sr-Latn-ME" dirty="0"/>
              <a:t>This order is called: </a:t>
            </a:r>
            <a:r>
              <a:rPr lang="sr-Latn-ME" dirty="0">
                <a:highlight>
                  <a:srgbClr val="FFFF00"/>
                </a:highlight>
              </a:rPr>
              <a:t>Asc</a:t>
            </a:r>
            <a:r>
              <a:rPr lang="sr-Latn-ME" dirty="0"/>
              <a:t>ending  (increasing)</a:t>
            </a:r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r>
              <a:rPr lang="sr-Latn-ME" dirty="0"/>
              <a:t>However there is: </a:t>
            </a:r>
            <a:r>
              <a:rPr lang="sr-Latn-ME" dirty="0">
                <a:highlight>
                  <a:srgbClr val="FFFF00"/>
                </a:highlight>
              </a:rPr>
              <a:t>Desc</a:t>
            </a:r>
            <a:r>
              <a:rPr lang="sr-Latn-ME" dirty="0"/>
              <a:t>ending (decreasing)</a:t>
            </a:r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endParaRPr lang="sr-Latn-ME" dirty="0"/>
          </a:p>
          <a:p>
            <a:r>
              <a:rPr lang="sr-Latn-ME" dirty="0"/>
              <a:t>Ascending is default value, so we dont need to specify it.</a:t>
            </a:r>
          </a:p>
          <a:p>
            <a:r>
              <a:rPr lang="sr-Latn-ME" dirty="0"/>
              <a:t>On the other hand, we always need to write desc when we are using descending values</a:t>
            </a:r>
            <a:endParaRPr lang="en-US" dirty="0"/>
          </a:p>
        </p:txBody>
      </p:sp>
      <p:pic>
        <p:nvPicPr>
          <p:cNvPr id="1032" name="Picture 8" descr="SQL ORDER BY - sort by first name">
            <a:extLst>
              <a:ext uri="{FF2B5EF4-FFF2-40B4-BE49-F238E27FC236}">
                <a16:creationId xmlns:a16="http://schemas.microsoft.com/office/drawing/2014/main" id="{BD0DAAF2-1429-4479-9FE8-087DE65A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28" y="1009380"/>
            <a:ext cx="35528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QL ORDER BY - sort by first name and last name">
            <a:extLst>
              <a:ext uri="{FF2B5EF4-FFF2-40B4-BE49-F238E27FC236}">
                <a16:creationId xmlns:a16="http://schemas.microsoft.com/office/drawing/2014/main" id="{7333807B-B65F-43BA-9370-E3FFD56E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28" y="2995345"/>
            <a:ext cx="35433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6549D-69A9-4FFB-B1D1-C99B87DD5E4D}"/>
              </a:ext>
            </a:extLst>
          </p:cNvPr>
          <p:cNvCxnSpPr>
            <a:cxnSpLocks/>
          </p:cNvCxnSpPr>
          <p:nvPr/>
        </p:nvCxnSpPr>
        <p:spPr>
          <a:xfrm>
            <a:off x="6749592" y="3847832"/>
            <a:ext cx="383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1614B-3833-4D72-9EB9-467D301EE2C4}"/>
              </a:ext>
            </a:extLst>
          </p:cNvPr>
          <p:cNvCxnSpPr/>
          <p:nvPr/>
        </p:nvCxnSpPr>
        <p:spPr>
          <a:xfrm flipV="1">
            <a:off x="4637988" y="1861867"/>
            <a:ext cx="5316717" cy="7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1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130E-AE81-439A-A7FA-A57AB0A0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ORDER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1682-2959-42E6-A587-364E3F11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ME" dirty="0"/>
              <a:t>How to use ORDER BY + DESC?</a:t>
            </a:r>
          </a:p>
          <a:p>
            <a:pPr marL="0" indent="0">
              <a:buNone/>
            </a:pPr>
            <a:r>
              <a:rPr lang="sr-Latn-ME" dirty="0"/>
              <a:t>	</a:t>
            </a:r>
            <a:r>
              <a:rPr lang="en-US" dirty="0"/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sr-Latn-M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r-Latn-ME" dirty="0">
                <a:solidFill>
                  <a:srgbClr val="00B0F0"/>
                </a:solidFill>
              </a:rPr>
              <a:t>DESC</a:t>
            </a:r>
          </a:p>
          <a:p>
            <a:pPr marL="0" indent="0">
              <a:buNone/>
            </a:pPr>
            <a:endParaRPr lang="sr-Latn-ME" dirty="0"/>
          </a:p>
          <a:p>
            <a:r>
              <a:rPr lang="sr-Latn-ME" dirty="0"/>
              <a:t>See how it works for   SELECT *</a:t>
            </a:r>
          </a:p>
          <a:p>
            <a:r>
              <a:rPr lang="sr-Latn-ME" dirty="0"/>
              <a:t>See how DESC works for different columns</a:t>
            </a:r>
          </a:p>
          <a:p>
            <a:endParaRPr lang="sr-Latn-ME" dirty="0"/>
          </a:p>
          <a:p>
            <a:r>
              <a:rPr lang="sr-Latn-ME" dirty="0"/>
              <a:t>Now another thing – it is possible to ORDER BY more than one column:</a:t>
            </a:r>
          </a:p>
          <a:p>
            <a:pPr marL="0" indent="0">
              <a:buNone/>
            </a:pPr>
            <a:r>
              <a:rPr lang="sr-Latn-ME" dirty="0"/>
              <a:t>	</a:t>
            </a:r>
            <a:r>
              <a:rPr lang="en-US" dirty="0"/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sr-Latn-ME" dirty="0"/>
              <a:t>	</a:t>
            </a: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sr-Latn-ME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r-Latn-ME" dirty="0"/>
          </a:p>
        </p:txBody>
      </p:sp>
    </p:spTree>
    <p:extLst>
      <p:ext uri="{BB962C8B-B14F-4D97-AF65-F5344CB8AC3E}">
        <p14:creationId xmlns:p14="http://schemas.microsoft.com/office/powerpoint/2010/main" val="208410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BF30-209D-48B3-B7FA-2B79F3A0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EC29-78BC-48DF-BC1C-D82DA9FC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ME" dirty="0"/>
              <a:t>If you asked yourself how to show only 1 row from all </a:t>
            </a:r>
            <a:r>
              <a:rPr lang="en-US" dirty="0"/>
              <a:t>that you </a:t>
            </a:r>
            <a:r>
              <a:rPr lang="sr-Latn-ME" dirty="0"/>
              <a:t>selected, </a:t>
            </a:r>
          </a:p>
          <a:p>
            <a:pPr marL="0" indent="0">
              <a:buNone/>
            </a:pPr>
            <a:r>
              <a:rPr lang="sr-Latn-ME" dirty="0"/>
              <a:t>or only 10, or 100 – here it is how to do it:</a:t>
            </a:r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r>
              <a:rPr lang="sr-Latn-ME" dirty="0"/>
              <a:t>SELECT </a:t>
            </a:r>
            <a:r>
              <a:rPr lang="sr-Latn-ME" dirty="0">
                <a:solidFill>
                  <a:srgbClr val="00B0F0"/>
                </a:solidFill>
              </a:rPr>
              <a:t>TOP</a:t>
            </a:r>
            <a:r>
              <a:rPr lang="sr-Latn-ME" dirty="0"/>
              <a:t> </a:t>
            </a:r>
            <a:r>
              <a:rPr lang="sr-Latn-ME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sr-Latn-ME" dirty="0"/>
              <a:t> * FROM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</a:p>
          <a:p>
            <a:pPr marL="0" indent="0">
              <a:buNone/>
            </a:pPr>
            <a:r>
              <a:rPr lang="sr-Latn-ME" dirty="0"/>
              <a:t>SELECT </a:t>
            </a:r>
            <a:r>
              <a:rPr lang="sr-Latn-ME" dirty="0">
                <a:solidFill>
                  <a:srgbClr val="00B0F0"/>
                </a:solidFill>
              </a:rPr>
              <a:t>TOP</a:t>
            </a:r>
            <a:r>
              <a:rPr lang="sr-Latn-ME" dirty="0"/>
              <a:t> </a:t>
            </a:r>
            <a:r>
              <a:rPr lang="sr-Latn-ME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r-Latn-ME" dirty="0"/>
              <a:t> * FROM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</a:p>
          <a:p>
            <a:pPr marL="0" indent="0">
              <a:buNone/>
            </a:pPr>
            <a:r>
              <a:rPr lang="sr-Latn-ME" dirty="0"/>
              <a:t>SELECT </a:t>
            </a:r>
            <a:r>
              <a:rPr lang="sr-Latn-ME" dirty="0">
                <a:solidFill>
                  <a:srgbClr val="00B0F0"/>
                </a:solidFill>
              </a:rPr>
              <a:t>TOP</a:t>
            </a:r>
            <a:r>
              <a:rPr lang="sr-Latn-ME" dirty="0"/>
              <a:t> </a:t>
            </a:r>
            <a:r>
              <a:rPr lang="sr-Latn-ME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00</a:t>
            </a:r>
            <a:r>
              <a:rPr lang="sr-Latn-ME" dirty="0"/>
              <a:t> title, pages FROM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sr-Latn-ME" dirty="0"/>
              <a:t>ORDER BY title</a:t>
            </a:r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r>
              <a:rPr lang="sr-Latn-ME" dirty="0"/>
              <a:t>SELECT </a:t>
            </a:r>
            <a:r>
              <a:rPr lang="sr-Latn-ME" dirty="0">
                <a:solidFill>
                  <a:srgbClr val="00B0F0"/>
                </a:solidFill>
              </a:rPr>
              <a:t>TOP</a:t>
            </a:r>
            <a:r>
              <a:rPr lang="sr-Latn-ME" dirty="0"/>
              <a:t> </a:t>
            </a:r>
            <a:r>
              <a:rPr lang="sr-Latn-ME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sr-Latn-ME" dirty="0"/>
              <a:t> title, pages, author_fname FROM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sr-Latn-ME" dirty="0"/>
              <a:t>ORDER BY author_fname DESC</a:t>
            </a:r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r>
              <a:rPr lang="sr-Latn-ME" dirty="0"/>
              <a:t>SELECT </a:t>
            </a:r>
            <a:r>
              <a:rPr lang="sr-Latn-ME" dirty="0">
                <a:solidFill>
                  <a:srgbClr val="00B0F0"/>
                </a:solidFill>
              </a:rPr>
              <a:t>TOP</a:t>
            </a:r>
            <a:r>
              <a:rPr lang="sr-Latn-ME" dirty="0"/>
              <a:t> </a:t>
            </a:r>
            <a:r>
              <a:rPr lang="sr-Latn-ME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sr-Latn-ME" dirty="0"/>
              <a:t> title, pages, author_fname FROM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sr-Latn-ME" dirty="0"/>
              <a:t>WHERE author_lname </a:t>
            </a:r>
            <a:r>
              <a:rPr lang="en-US" dirty="0"/>
              <a:t>= '</a:t>
            </a:r>
            <a:r>
              <a:rPr lang="en-US" dirty="0" err="1"/>
              <a:t>Gaiman</a:t>
            </a:r>
            <a:r>
              <a:rPr lang="en-US" dirty="0"/>
              <a:t>' </a:t>
            </a:r>
            <a:r>
              <a:rPr lang="sr-Latn-ME" dirty="0"/>
              <a:t>ORDER BY author_fname</a:t>
            </a:r>
            <a:r>
              <a:rPr lang="en-US" dirty="0"/>
              <a:t>, </a:t>
            </a:r>
            <a:r>
              <a:rPr lang="sr-Latn-ME" dirty="0"/>
              <a:t>author_</a:t>
            </a:r>
            <a:r>
              <a:rPr lang="en-US" dirty="0"/>
              <a:t>l</a:t>
            </a:r>
            <a:r>
              <a:rPr lang="sr-Latn-ME" dirty="0"/>
              <a:t>name DESC</a:t>
            </a:r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endParaRPr lang="sr-Latn-ME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r-Latn-ME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4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3777-EF27-4B5D-A183-E2A2D73B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LIKE (no, it is not this	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7C88-46C8-4DE8-8E91-530934A8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ME" dirty="0"/>
              <a:t>LIKE is very helpful for better search</a:t>
            </a:r>
          </a:p>
          <a:p>
            <a:r>
              <a:rPr lang="sr-Latn-ME" dirty="0"/>
              <a:t>IF we cannot remember exactly what was the name of the Author or the book, but we remember some part of the name.</a:t>
            </a:r>
          </a:p>
          <a:p>
            <a:r>
              <a:rPr lang="sr-Latn-ME" dirty="0"/>
              <a:t>How to use it:</a:t>
            </a:r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r>
              <a:rPr lang="sr-Latn-ME" dirty="0"/>
              <a:t>SELECT * FROM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author_fname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LIKE</a:t>
            </a:r>
            <a:r>
              <a:rPr lang="en-US" dirty="0"/>
              <a:t> '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en-US" dirty="0"/>
              <a:t>da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en-US" dirty="0"/>
              <a:t>’</a:t>
            </a:r>
            <a:endParaRPr lang="sr-Latn-ME" dirty="0"/>
          </a:p>
          <a:p>
            <a:pPr marL="0" indent="0">
              <a:buNone/>
            </a:pPr>
            <a:endParaRPr lang="sr-Latn-ME" dirty="0"/>
          </a:p>
          <a:p>
            <a:pPr marL="0" indent="0">
              <a:buNone/>
            </a:pPr>
            <a:r>
              <a:rPr lang="sr-Latn-ME" dirty="0"/>
              <a:t>We use </a:t>
            </a:r>
            <a:r>
              <a:rPr lang="sr-Latn-ME" dirty="0">
                <a:solidFill>
                  <a:srgbClr val="00B0F0"/>
                </a:solidFill>
              </a:rPr>
              <a:t>like</a:t>
            </a:r>
            <a:r>
              <a:rPr lang="sr-Latn-ME" dirty="0"/>
              <a:t> </a:t>
            </a:r>
            <a:r>
              <a:rPr lang="sr-Latn-ME" b="1" dirty="0"/>
              <a:t>only</a:t>
            </a:r>
            <a:r>
              <a:rPr lang="sr-Latn-ME" dirty="0"/>
              <a:t> for strings. See 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sr-Latn-ME" dirty="0">
                <a:solidFill>
                  <a:srgbClr val="00B0F0"/>
                </a:solidFill>
              </a:rPr>
              <a:t> </a:t>
            </a:r>
            <a:r>
              <a:rPr lang="sr-Latn-ME" dirty="0"/>
              <a:t>- it is called wildcard. Let’s see more abouth them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B0FFC-F4DD-4F1C-8F5C-5956CE8A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33" y="681037"/>
            <a:ext cx="598458" cy="5582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1C6F1A-5EBA-4683-BE66-83C6F2060BF9}"/>
              </a:ext>
            </a:extLst>
          </p:cNvPr>
          <p:cNvCxnSpPr>
            <a:cxnSpLocks/>
          </p:cNvCxnSpPr>
          <p:nvPr/>
        </p:nvCxnSpPr>
        <p:spPr>
          <a:xfrm flipH="1" flipV="1">
            <a:off x="4911365" y="4703975"/>
            <a:ext cx="414781" cy="5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6A2923-A5D3-4104-90B9-33EA3A133EF5}"/>
              </a:ext>
            </a:extLst>
          </p:cNvPr>
          <p:cNvCxnSpPr>
            <a:cxnSpLocks/>
          </p:cNvCxnSpPr>
          <p:nvPr/>
        </p:nvCxnSpPr>
        <p:spPr>
          <a:xfrm flipV="1">
            <a:off x="5326145" y="4703975"/>
            <a:ext cx="94267" cy="5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0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E7B2-99C9-4E8D-AC67-BD52999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5679-BF6D-497A-9693-432DC4F7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ME" dirty="0"/>
              <a:t>Wildcards are used like this:</a:t>
            </a:r>
          </a:p>
          <a:p>
            <a:pPr lvl="1"/>
            <a:r>
              <a:rPr lang="sr-Latn-ME" dirty="0"/>
              <a:t>If I want text that starts with </a:t>
            </a:r>
            <a:r>
              <a:rPr lang="sr-Latn-ME" dirty="0">
                <a:highlight>
                  <a:srgbClr val="FFFF00"/>
                </a:highlight>
              </a:rPr>
              <a:t>da</a:t>
            </a:r>
            <a:r>
              <a:rPr lang="sr-Latn-ME" dirty="0"/>
              <a:t>			</a:t>
            </a:r>
            <a:r>
              <a:rPr lang="en-US" dirty="0"/>
              <a:t>LIKE '</a:t>
            </a:r>
            <a:r>
              <a:rPr lang="en-US" dirty="0">
                <a:highlight>
                  <a:srgbClr val="FFFF00"/>
                </a:highlight>
              </a:rPr>
              <a:t>da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en-US" dirty="0"/>
              <a:t>’</a:t>
            </a:r>
            <a:r>
              <a:rPr lang="sr-Latn-ME" dirty="0"/>
              <a:t> </a:t>
            </a:r>
          </a:p>
          <a:p>
            <a:pPr marL="457200" lvl="1" indent="0">
              <a:buNone/>
            </a:pPr>
            <a:r>
              <a:rPr lang="sr-Latn-ME" dirty="0"/>
              <a:t>(see wilcards go after </a:t>
            </a:r>
            <a:r>
              <a:rPr lang="sr-Latn-ME" dirty="0">
                <a:highlight>
                  <a:srgbClr val="FFFF00"/>
                </a:highlight>
              </a:rPr>
              <a:t>da</a:t>
            </a:r>
            <a:r>
              <a:rPr lang="sr-Latn-ME" dirty="0"/>
              <a:t>)</a:t>
            </a:r>
          </a:p>
          <a:p>
            <a:pPr marL="457200" lvl="1" indent="0">
              <a:buNone/>
            </a:pPr>
            <a:endParaRPr lang="sr-Latn-ME" dirty="0"/>
          </a:p>
          <a:p>
            <a:pPr lvl="1"/>
            <a:r>
              <a:rPr lang="sr-Latn-ME" dirty="0"/>
              <a:t>If I want text that ends with </a:t>
            </a:r>
            <a:r>
              <a:rPr lang="sr-Latn-ME" dirty="0">
                <a:highlight>
                  <a:srgbClr val="FFFF00"/>
                </a:highlight>
              </a:rPr>
              <a:t>da</a:t>
            </a:r>
            <a:r>
              <a:rPr lang="sr-Latn-ME" dirty="0"/>
              <a:t>			</a:t>
            </a:r>
            <a:r>
              <a:rPr lang="en-US" dirty="0"/>
              <a:t>LIKE '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en-US" dirty="0">
                <a:highlight>
                  <a:srgbClr val="FFFF00"/>
                </a:highlight>
              </a:rPr>
              <a:t>da</a:t>
            </a:r>
            <a:r>
              <a:rPr lang="en-US" dirty="0"/>
              <a:t>’</a:t>
            </a:r>
            <a:endParaRPr lang="sr-Latn-ME" dirty="0"/>
          </a:p>
          <a:p>
            <a:pPr marL="457200" lvl="1" indent="0">
              <a:buNone/>
            </a:pPr>
            <a:r>
              <a:rPr lang="sr-Latn-ME" dirty="0"/>
              <a:t>(see wilcards go before </a:t>
            </a:r>
            <a:r>
              <a:rPr lang="sr-Latn-ME" dirty="0">
                <a:highlight>
                  <a:srgbClr val="FFFF00"/>
                </a:highlight>
              </a:rPr>
              <a:t>da</a:t>
            </a:r>
            <a:r>
              <a:rPr lang="sr-Latn-ME" dirty="0"/>
              <a:t>)</a:t>
            </a:r>
          </a:p>
          <a:p>
            <a:pPr marL="457200" lvl="1" indent="0">
              <a:buNone/>
            </a:pPr>
            <a:endParaRPr lang="sr-Latn-ME" dirty="0"/>
          </a:p>
          <a:p>
            <a:pPr lvl="1"/>
            <a:r>
              <a:rPr lang="sr-Latn-ME" dirty="0"/>
              <a:t>If I want text that contains </a:t>
            </a:r>
            <a:r>
              <a:rPr lang="sr-Latn-ME" dirty="0">
                <a:highlight>
                  <a:srgbClr val="FFFF00"/>
                </a:highlight>
              </a:rPr>
              <a:t>da</a:t>
            </a:r>
            <a:r>
              <a:rPr lang="sr-Latn-ME" dirty="0"/>
              <a:t>			</a:t>
            </a:r>
            <a:r>
              <a:rPr lang="en-US" dirty="0"/>
              <a:t>LIKE '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en-US" dirty="0">
                <a:highlight>
                  <a:srgbClr val="FFFF00"/>
                </a:highlight>
              </a:rPr>
              <a:t>da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sr-Latn-ME" dirty="0"/>
              <a:t>’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sr-Latn-ME" dirty="0">
              <a:solidFill>
                <a:srgbClr val="00B0F0"/>
              </a:solidFill>
            </a:endParaRPr>
          </a:p>
          <a:p>
            <a:pPr lvl="1"/>
            <a:r>
              <a:rPr lang="sr-Latn-ME" dirty="0"/>
              <a:t>(see wilcards go before </a:t>
            </a:r>
            <a:r>
              <a:rPr lang="sr-Latn-ME" dirty="0">
                <a:highlight>
                  <a:srgbClr val="FFFF00"/>
                </a:highlight>
              </a:rPr>
              <a:t>da</a:t>
            </a:r>
            <a:r>
              <a:rPr lang="sr-Latn-ME" dirty="0"/>
              <a:t> and after)</a:t>
            </a:r>
          </a:p>
          <a:p>
            <a:r>
              <a:rPr lang="sr-Latn-ME" dirty="0"/>
              <a:t>So wildcards say that anything can go instead of them</a:t>
            </a:r>
          </a:p>
          <a:p>
            <a:pPr marL="457200" lvl="1" indent="0">
              <a:buNone/>
            </a:pPr>
            <a:endParaRPr lang="sr-Latn-ME" dirty="0"/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FD32B5-48DA-462B-8255-C3035072973F}"/>
              </a:ext>
            </a:extLst>
          </p:cNvPr>
          <p:cNvCxnSpPr/>
          <p:nvPr/>
        </p:nvCxnSpPr>
        <p:spPr>
          <a:xfrm>
            <a:off x="5703216" y="2469823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6DCE33-8241-4757-A06B-A3A6047D8D89}"/>
              </a:ext>
            </a:extLst>
          </p:cNvPr>
          <p:cNvCxnSpPr/>
          <p:nvPr/>
        </p:nvCxnSpPr>
        <p:spPr>
          <a:xfrm>
            <a:off x="5703216" y="3678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74D024-E1CC-47F9-9E68-470A0022634F}"/>
              </a:ext>
            </a:extLst>
          </p:cNvPr>
          <p:cNvCxnSpPr/>
          <p:nvPr/>
        </p:nvCxnSpPr>
        <p:spPr>
          <a:xfrm>
            <a:off x="5703216" y="4867374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6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2177</Words>
  <Application>Microsoft Office PowerPoint</Application>
  <PresentationFormat>Widescreen</PresentationFormat>
  <Paragraphs>305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Selections and Aggregate functions</vt:lpstr>
      <vt:lpstr>Let’s first add some more books</vt:lpstr>
      <vt:lpstr>Distinct</vt:lpstr>
      <vt:lpstr>ORDER BY</vt:lpstr>
      <vt:lpstr>ORDER BY</vt:lpstr>
      <vt:lpstr>ORDER BY</vt:lpstr>
      <vt:lpstr>TOP</vt:lpstr>
      <vt:lpstr>LIKE (no, it is not this )</vt:lpstr>
      <vt:lpstr>LIKE</vt:lpstr>
      <vt:lpstr>Exercises</vt:lpstr>
      <vt:lpstr>Exercises</vt:lpstr>
      <vt:lpstr>Exercises</vt:lpstr>
      <vt:lpstr>Exercises</vt:lpstr>
      <vt:lpstr>Exercises</vt:lpstr>
      <vt:lpstr>Aggregate Functions</vt:lpstr>
      <vt:lpstr>COUNT</vt:lpstr>
      <vt:lpstr>COUNT</vt:lpstr>
      <vt:lpstr>COUNT</vt:lpstr>
      <vt:lpstr>GROUP BY</vt:lpstr>
      <vt:lpstr>GROUP BY</vt:lpstr>
      <vt:lpstr>GROUP BY</vt:lpstr>
      <vt:lpstr>GROUP BY and count</vt:lpstr>
      <vt:lpstr>MIN, MAX</vt:lpstr>
      <vt:lpstr>MIN and MAX</vt:lpstr>
      <vt:lpstr>How to solve previous problem</vt:lpstr>
      <vt:lpstr>MIN and MAX with GROUP BY</vt:lpstr>
      <vt:lpstr>PowerPoint Presentation</vt:lpstr>
      <vt:lpstr>PowerPoint Presentation</vt:lpstr>
      <vt:lpstr>SUM</vt:lpstr>
      <vt:lpstr>SUM + Group By</vt:lpstr>
      <vt:lpstr>AVG</vt:lpstr>
      <vt:lpstr>AVG + Group by</vt:lpstr>
      <vt:lpstr>Exercises</vt:lpstr>
      <vt:lpstr>Exercises</vt:lpstr>
      <vt:lpstr>Homework</vt:lpstr>
      <vt:lpstr>Homework</vt:lpstr>
      <vt:lpstr>In-Class exercises solutions</vt:lpstr>
      <vt:lpstr>In-Class exercises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Selections and Aggregate functions</dc:title>
  <dc:creator>Milos Vulikic</dc:creator>
  <cp:lastModifiedBy>Milos Vulikic</cp:lastModifiedBy>
  <cp:revision>77</cp:revision>
  <dcterms:created xsi:type="dcterms:W3CDTF">2021-02-02T10:36:12Z</dcterms:created>
  <dcterms:modified xsi:type="dcterms:W3CDTF">2021-02-05T09:55:59Z</dcterms:modified>
</cp:coreProperties>
</file>