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59" r:id="rId6"/>
    <p:sldId id="261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14" r:id="rId16"/>
    <p:sldId id="315" r:id="rId17"/>
    <p:sldId id="317" r:id="rId18"/>
    <p:sldId id="316" r:id="rId19"/>
    <p:sldId id="318" r:id="rId20"/>
    <p:sldId id="307" r:id="rId21"/>
    <p:sldId id="313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4F0BC-A123-4EE4-B8E6-B9BA4237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F352BE-CFA0-4EEC-B7A9-9C34DE25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DD04B-5E62-4644-AD01-18DE7AA8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19818-58F9-4DF4-9598-E7169F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E957C7-3372-4331-B8A3-C56E950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B05A-2BAA-4A66-8549-C9F9BBC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F28C2A-DD1F-4188-A799-B2BD57D2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37D53-1EA3-4183-B4FE-E8D27D1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5D7C59-2EF9-4EF3-B832-156F91A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47C1C-B3E7-479C-A9BF-BBF1579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74D35F-DCE8-4209-9213-9301042D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C23075-55E3-4A79-A754-D005937C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C5010-EA55-4F3E-9437-E74B6D6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55B66D-D701-40F1-879D-24E6DA14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BD86-7EE0-49D4-9C52-6E287290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F7F93-F06C-42EF-B2AA-99A7B26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02FE3-F553-4AC4-9DFF-A9BBCC8E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9C19C-34B4-486B-A9CF-70855439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2C821-B518-4E60-8E01-8E0FB37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F0BB86-53BE-40D1-B547-66ED8E49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3B710-1DEA-451D-8C73-E7593056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E46F4F-ED1E-41D2-B1DA-71EA3123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D81EA-09A0-4B10-AE6A-79CD17E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C21460-12A7-49DD-AC90-81BCF8D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99EEE-C59F-4E43-92F6-BE26D07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C6E29-CD2A-4951-ADF3-D1AC2AB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8B4CD2-1634-4399-863B-195CAC75E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BF592-B53E-466E-870D-1B08B9824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B2E811-832E-4408-BF47-5D42EBD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14E045-8417-427E-9A85-95D3494E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B6284D-A3A8-41B9-BBE5-7EC36782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24E4A-6BAF-439D-ADB5-750524A4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E902A1-D5E0-4A8A-A124-F8FBF957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2D219-3692-485F-ABBC-7BB040D7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0ECA52-1B7F-4C40-B799-DF792FE17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16EC0F-C272-43C9-8E85-0D1BAE0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29C113-7C34-4604-B66E-1EACC2D9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AA72-C5DE-4775-96FB-78C5A54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8C2CF2-87AF-4EB4-915B-16A60DB4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E4D83-74E7-46D3-9541-3036304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24DBE1-25CD-4AEB-9B94-809951D1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237BAE-870C-43B3-B939-4742E857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E775FF-ABBE-45C9-9C96-8ADDB6F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2238B8-F216-4E2B-ADDD-A97A1C95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DDA3FA-4296-48BC-92E5-C2B0CD6A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EFFC63-2654-44D2-B106-BE9E174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A6A12-6649-46DF-9780-4FB287A2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E97F77-8525-4C35-A586-A2AFCA45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41C7F4-7FEB-44FB-88A9-BC933059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90B2C5-4AF7-4F0A-A2BB-4604608A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8B6BE5-A2E1-4E4D-8F3C-677DCAB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18D383-5DA8-4B52-8714-7FA4040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8FB4D-D0A1-4F71-A799-F75CEC4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208469-8E4A-4E2F-8A9F-A90A478B7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93217D-9BE1-4F8A-939E-C6372773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6C7731-6BA4-4353-BF9F-581E7100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1D44A9-AB6E-46F2-91AE-7682DF3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84BFAF-7803-46F0-9279-4E67233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4E2631-5CE9-43AB-A9E6-1B2D0D8A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7ACE5-5E87-4267-A0DE-66CE4C1E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72849F-DB5E-4931-A15A-3095228D6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43F4-BAD2-44F1-BF7B-03A3620E9C8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3CC614-445A-4FF6-8EB0-18E1AE86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1F478-8122-4EA3-B7D0-88AFC13FF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B6861-6E64-4B9F-9A4A-B1EE8E39E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Many to </a:t>
            </a:r>
            <a:r>
              <a:rPr lang="en-US" dirty="0"/>
              <a:t>many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697254-B204-4D35-98E7-D3BE9248B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let’s check data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what are the ratings of </a:t>
            </a:r>
            <a:r>
              <a:rPr lang="en-US" dirty="0"/>
              <a:t>'</a:t>
            </a:r>
            <a:r>
              <a:rPr lang="en-US" dirty="0" err="1"/>
              <a:t>Bojack</a:t>
            </a:r>
            <a:r>
              <a:rPr lang="en-US" dirty="0"/>
              <a:t> </a:t>
            </a:r>
            <a:r>
              <a:rPr lang="en-US" dirty="0" smtClean="0"/>
              <a:t>Horseman‘, and who reviewed it.</a:t>
            </a:r>
          </a:p>
          <a:p>
            <a:r>
              <a:rPr lang="en-US" dirty="0" smtClean="0"/>
              <a:t>Try first to use simple selects without joins – showing data using table by table</a:t>
            </a:r>
          </a:p>
          <a:p>
            <a:r>
              <a:rPr lang="en-US" dirty="0" smtClean="0"/>
              <a:t>Then repeat the same for 'Archer‘ </a:t>
            </a:r>
            <a:r>
              <a:rPr lang="en-US" dirty="0" err="1" smtClean="0"/>
              <a:t>tv</a:t>
            </a:r>
            <a:r>
              <a:rPr lang="en-US" dirty="0" smtClean="0"/>
              <a:t> show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and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Joins?</a:t>
            </a:r>
          </a:p>
          <a:p>
            <a:r>
              <a:rPr lang="en-US" dirty="0" smtClean="0"/>
              <a:t>Experiment with joins and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do exercises</a:t>
            </a:r>
          </a:p>
          <a:p>
            <a:r>
              <a:rPr lang="en-US" dirty="0" smtClean="0"/>
              <a:t>Let’s show ratings for </a:t>
            </a:r>
            <a:r>
              <a:rPr lang="en-US" dirty="0" err="1" smtClean="0"/>
              <a:t>tv</a:t>
            </a:r>
            <a:r>
              <a:rPr lang="en-US" dirty="0" smtClean="0"/>
              <a:t> show Archer: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FA2912-5D45-433C-812B-6BDA8C91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03" y="1305527"/>
            <a:ext cx="1902037" cy="1636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69A9F5-08F1-408A-ADB3-B3BB4707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92" y="1305526"/>
            <a:ext cx="1769057" cy="163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5F18C4-C91C-45A3-A026-39757605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501" y="1305526"/>
            <a:ext cx="1708299" cy="163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63" y="3422210"/>
            <a:ext cx="2988938" cy="30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reviews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2" y="2507622"/>
            <a:ext cx="4393807" cy="36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one: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64" y="1813723"/>
            <a:ext cx="3157019" cy="43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un-reviewed TV Show: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623383"/>
            <a:ext cx="5210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many to many relations by introducing another table in the middle: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967038"/>
            <a:ext cx="7953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relationship - another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have one table that serves as contact point for many to many relations between more than 2 tables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68" y="2634160"/>
            <a:ext cx="5562944" cy="42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info about One to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 in most cased is the relationship where you want to have separate table with more details about something</a:t>
            </a:r>
          </a:p>
          <a:p>
            <a:r>
              <a:rPr lang="en-US" dirty="0" smtClean="0"/>
              <a:t>Examples of one to one: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person_details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roduct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product_details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company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company_details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students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92D050"/>
                </a:solidFill>
              </a:rPr>
              <a:t>contact_info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customers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Person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passport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94" y="2687068"/>
            <a:ext cx="3431359" cy="1302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2" y="3989624"/>
            <a:ext cx="4229420" cy="1413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805" y="5456179"/>
            <a:ext cx="4363648" cy="11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which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and try to identify</a:t>
            </a:r>
          </a:p>
          <a:p>
            <a:pPr marL="0" indent="0">
              <a:buNone/>
            </a:pPr>
            <a:r>
              <a:rPr lang="en-US" dirty="0" smtClean="0"/>
              <a:t>where relations are: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one to many </a:t>
            </a:r>
          </a:p>
          <a:p>
            <a:pPr lvl="1"/>
            <a:r>
              <a:rPr lang="en-US" dirty="0" smtClean="0"/>
              <a:t>Many to many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33" y="1554231"/>
            <a:ext cx="7318754" cy="51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13DA1B4-676A-4174-9482-97DBB2AF7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596" y="1027906"/>
            <a:ext cx="5511404" cy="5001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78" y="1824819"/>
            <a:ext cx="5305425" cy="2362200"/>
          </a:xfrm>
          <a:prstGeom prst="rect">
            <a:avLst/>
          </a:prstGeom>
        </p:spPr>
      </p:pic>
      <p:pic>
        <p:nvPicPr>
          <p:cNvPr id="2050" name="Picture 2" descr="Резултат слика за relational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8" y="5239438"/>
            <a:ext cx="5972270" cy="14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94E90-4B1B-493B-B63C-EFB28D76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 first One to many 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1A835-DF36-4D21-AAC8-2266596C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connect two tables?</a:t>
            </a:r>
          </a:p>
          <a:p>
            <a:r>
              <a:rPr lang="en-US" dirty="0" smtClean="0"/>
              <a:t>What kind of JOINS do we have?</a:t>
            </a:r>
            <a:endParaRPr lang="en-US" dirty="0" smtClean="0"/>
          </a:p>
          <a:p>
            <a:r>
              <a:rPr lang="en-US" dirty="0" smtClean="0"/>
              <a:t>What keys do we use?</a:t>
            </a:r>
          </a:p>
          <a:p>
            <a:r>
              <a:rPr lang="en-US" dirty="0" smtClean="0"/>
              <a:t>Can foreign key differ from </a:t>
            </a:r>
          </a:p>
          <a:p>
            <a:pPr marL="0" indent="0">
              <a:buNone/>
            </a:pPr>
            <a:r>
              <a:rPr lang="en-US" dirty="0" smtClean="0"/>
              <a:t>primary key of related table?</a:t>
            </a:r>
          </a:p>
          <a:p>
            <a:pPr marL="0" indent="0">
              <a:buNone/>
            </a:pPr>
            <a:r>
              <a:rPr lang="en-US" dirty="0" smtClean="0"/>
              <a:t>Can we add new data with any </a:t>
            </a:r>
          </a:p>
          <a:p>
            <a:pPr marL="0" indent="0">
              <a:buNone/>
            </a:pPr>
            <a:r>
              <a:rPr lang="en-US" dirty="0" smtClean="0"/>
              <a:t>in value of Id in the </a:t>
            </a:r>
            <a:r>
              <a:rPr lang="en-US" dirty="0" err="1" smtClean="0"/>
              <a:t>first_table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/>
              <a:t>Can we add new data </a:t>
            </a:r>
            <a:r>
              <a:rPr lang="en-US" dirty="0" smtClean="0"/>
              <a:t>with any value of foreign key in the </a:t>
            </a:r>
            <a:r>
              <a:rPr lang="en-US" dirty="0" err="1" smtClean="0"/>
              <a:t>second_table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01" y="1690687"/>
            <a:ext cx="5358800" cy="32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only </a:t>
            </a:r>
            <a:r>
              <a:rPr lang="en-US" dirty="0" err="1" smtClean="0"/>
              <a:t>tv</a:t>
            </a:r>
            <a:r>
              <a:rPr lang="en-US" dirty="0" smtClean="0"/>
              <a:t> show names that have 8.0 rating or above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Show only names of people who reviewed </a:t>
            </a:r>
            <a:r>
              <a:rPr lang="en-US" dirty="0" err="1" smtClean="0"/>
              <a:t>tv_shows</a:t>
            </a:r>
            <a:r>
              <a:rPr lang="en-US" dirty="0" smtClean="0"/>
              <a:t> as 8.0</a:t>
            </a:r>
          </a:p>
          <a:p>
            <a:endParaRPr lang="en-US" dirty="0"/>
          </a:p>
          <a:p>
            <a:r>
              <a:rPr lang="en-US" dirty="0" smtClean="0"/>
              <a:t>Show details for person </a:t>
            </a:r>
            <a:r>
              <a:rPr lang="en-US" dirty="0"/>
              <a:t>who reviewed </a:t>
            </a:r>
            <a:r>
              <a:rPr lang="en-US" dirty="0" err="1"/>
              <a:t>tv</a:t>
            </a:r>
            <a:r>
              <a:rPr lang="en-US" dirty="0"/>
              <a:t> show </a:t>
            </a:r>
            <a:r>
              <a:rPr lang="en-US" dirty="0" smtClean="0"/>
              <a:t>'Breaking </a:t>
            </a:r>
            <a:r>
              <a:rPr lang="en-US" dirty="0"/>
              <a:t>Bad' with mark 9.1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36" y="4683125"/>
            <a:ext cx="6450528" cy="12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0032"/>
            <a:ext cx="5514975" cy="29146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average rating for each genre of </a:t>
            </a:r>
            <a:r>
              <a:rPr lang="en-US" dirty="0" err="1" smtClean="0"/>
              <a:t>tv</a:t>
            </a:r>
            <a:r>
              <a:rPr lang="en-US" dirty="0" smtClean="0"/>
              <a:t> show: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review details for each person:</a:t>
            </a:r>
          </a:p>
          <a:p>
            <a:pPr lvl="1"/>
            <a:r>
              <a:rPr lang="en-US" dirty="0" smtClean="0"/>
              <a:t>COUNT – how many reviews person has made</a:t>
            </a:r>
          </a:p>
          <a:p>
            <a:pPr lvl="1"/>
            <a:r>
              <a:rPr lang="en-US" dirty="0" smtClean="0"/>
              <a:t>MIN – what is the smallest mark person has given to </a:t>
            </a:r>
            <a:r>
              <a:rPr lang="en-US" dirty="0" err="1" smtClean="0"/>
              <a:t>tv</a:t>
            </a:r>
            <a:r>
              <a:rPr lang="en-US" dirty="0" smtClean="0"/>
              <a:t> show</a:t>
            </a:r>
          </a:p>
          <a:p>
            <a:pPr lvl="1"/>
            <a:r>
              <a:rPr lang="en-US" dirty="0" smtClean="0"/>
              <a:t>MAX </a:t>
            </a:r>
            <a:r>
              <a:rPr lang="en-US" dirty="0"/>
              <a:t>– what is the </a:t>
            </a:r>
            <a:r>
              <a:rPr lang="en-US" dirty="0" smtClean="0"/>
              <a:t>biggest mark </a:t>
            </a:r>
            <a:r>
              <a:rPr lang="en-US" dirty="0"/>
              <a:t>person has given to 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AVG </a:t>
            </a:r>
            <a:r>
              <a:rPr lang="en-US" dirty="0"/>
              <a:t> – what is the </a:t>
            </a:r>
            <a:r>
              <a:rPr lang="en-US" dirty="0" smtClean="0"/>
              <a:t>average mark </a:t>
            </a:r>
            <a:r>
              <a:rPr lang="en-US" dirty="0"/>
              <a:t>person has given to </a:t>
            </a:r>
            <a:r>
              <a:rPr lang="en-US" dirty="0" err="1"/>
              <a:t>tv</a:t>
            </a:r>
            <a:r>
              <a:rPr lang="en-US" dirty="0"/>
              <a:t> show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62" y="3948113"/>
            <a:ext cx="6954671" cy="25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7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2010098"/>
            <a:ext cx="5543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-- Exercise 1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title, </a:t>
            </a:r>
          </a:p>
          <a:p>
            <a:pPr marL="0" indent="0">
              <a:buNone/>
            </a:pPr>
            <a:r>
              <a:rPr lang="en-US" dirty="0"/>
              <a:t>    rating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tv_shows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reviews</a:t>
            </a:r>
          </a:p>
          <a:p>
            <a:pPr marL="0" indent="0">
              <a:buNone/>
            </a:pPr>
            <a:r>
              <a:rPr lang="en-US" dirty="0"/>
              <a:t>    ON tv_shows.id = </a:t>
            </a:r>
            <a:r>
              <a:rPr lang="en-US" dirty="0" err="1"/>
              <a:t>reviews.tv_show_id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-- Exercise 2</a:t>
            </a:r>
          </a:p>
          <a:p>
            <a:pPr marL="0" indent="0">
              <a:buNone/>
            </a:pPr>
            <a:r>
              <a:rPr lang="en-US" dirty="0" smtClean="0"/>
              <a:t>SELECT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title,</a:t>
            </a:r>
          </a:p>
          <a:p>
            <a:pPr marL="0" indent="0">
              <a:buNone/>
            </a:pPr>
            <a:r>
              <a:rPr lang="en-US" dirty="0"/>
              <a:t>    AVG(rating) as </a:t>
            </a:r>
            <a:r>
              <a:rPr lang="en-US" dirty="0" err="1"/>
              <a:t>avg_rating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tv_shows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reviews</a:t>
            </a:r>
          </a:p>
          <a:p>
            <a:pPr marL="0" indent="0">
              <a:buNone/>
            </a:pPr>
            <a:r>
              <a:rPr lang="en-US" dirty="0"/>
              <a:t>    ON tv_shows.id = </a:t>
            </a:r>
            <a:r>
              <a:rPr lang="en-US" dirty="0" err="1"/>
              <a:t>reviews.tv_show_id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tv_shows.title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avg_rating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361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Exercise 3  - Two Solutions</a:t>
            </a:r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rating</a:t>
            </a:r>
          </a:p>
          <a:p>
            <a:pPr marL="0" indent="0">
              <a:buNone/>
            </a:pPr>
            <a:r>
              <a:rPr lang="en-US" dirty="0"/>
              <a:t>FROM reviewers</a:t>
            </a:r>
          </a:p>
          <a:p>
            <a:pPr marL="0" indent="0">
              <a:buNone/>
            </a:pPr>
            <a:r>
              <a:rPr lang="en-US" dirty="0"/>
              <a:t>INNER JOIN reviews</a:t>
            </a:r>
          </a:p>
          <a:p>
            <a:pPr marL="0" indent="0">
              <a:buNone/>
            </a:pPr>
            <a:r>
              <a:rPr lang="en-US" dirty="0"/>
              <a:t>    ON reviewers.id = </a:t>
            </a:r>
            <a:r>
              <a:rPr lang="en-US" dirty="0" err="1"/>
              <a:t>reviews.reviewer_id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rating</a:t>
            </a:r>
          </a:p>
          <a:p>
            <a:pPr marL="0" indent="0">
              <a:buNone/>
            </a:pPr>
            <a:r>
              <a:rPr lang="en-US" dirty="0"/>
              <a:t>FROM reviews</a:t>
            </a:r>
          </a:p>
          <a:p>
            <a:pPr marL="0" indent="0">
              <a:buNone/>
            </a:pPr>
            <a:r>
              <a:rPr lang="en-US" dirty="0"/>
              <a:t>INNER JOIN reviewers</a:t>
            </a:r>
          </a:p>
          <a:p>
            <a:pPr marL="0" indent="0">
              <a:buNone/>
            </a:pPr>
            <a:r>
              <a:rPr lang="en-US" dirty="0"/>
              <a:t>    ON reviewers.id = </a:t>
            </a:r>
            <a:r>
              <a:rPr lang="en-US" dirty="0" err="1"/>
              <a:t>reviews.reviewer_id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773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 Exercise 4 - UNREVIEWED SERIES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title AS </a:t>
            </a:r>
            <a:r>
              <a:rPr lang="en-US" dirty="0" err="1"/>
              <a:t>unreviewed_series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tv_shows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reviews</a:t>
            </a:r>
          </a:p>
          <a:p>
            <a:pPr marL="0" indent="0">
              <a:buNone/>
            </a:pPr>
            <a:r>
              <a:rPr lang="en-US" dirty="0"/>
              <a:t>    ON tv_shows.id = </a:t>
            </a:r>
            <a:r>
              <a:rPr lang="en-US" dirty="0" err="1"/>
              <a:t>reviews.tv_show_id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rating IS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83B33-7EE1-4745-81D8-E5849807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81E5E-E0C9-4DA9-A1A2-D8CA769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r>
              <a:rPr lang="en-US" dirty="0" smtClean="0"/>
              <a:t>Many to many not as much used as one to many, but still is very important</a:t>
            </a:r>
          </a:p>
          <a:p>
            <a:r>
              <a:rPr lang="en-US" dirty="0" smtClean="0"/>
              <a:t>We use them in situations similar to these: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Books can have more than one authors. Authors can have more than one book.</a:t>
            </a:r>
          </a:p>
          <a:p>
            <a:r>
              <a:rPr lang="en-US" dirty="0" smtClean="0"/>
              <a:t>Same goes for other two </a:t>
            </a:r>
            <a:r>
              <a:rPr lang="en-US" dirty="0" err="1" smtClean="0"/>
              <a:t>exaples</a:t>
            </a:r>
            <a:r>
              <a:rPr lang="en-US" dirty="0" smtClean="0"/>
              <a:t>. Both left and right side can have multiple of each others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8" y="3150665"/>
            <a:ext cx="3469364" cy="16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 Show reviewing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have: </a:t>
            </a:r>
          </a:p>
          <a:p>
            <a:pPr lvl="1"/>
            <a:r>
              <a:rPr lang="en-US" dirty="0" smtClean="0"/>
              <a:t>TV Shows</a:t>
            </a:r>
          </a:p>
          <a:p>
            <a:pPr lvl="1"/>
            <a:r>
              <a:rPr lang="en-US" dirty="0" smtClean="0"/>
              <a:t>Reviewers</a:t>
            </a:r>
          </a:p>
          <a:p>
            <a:r>
              <a:rPr lang="en-US" dirty="0" smtClean="0"/>
              <a:t>Since they are independent, and exist pretty much on their own, we need something to keep them connected</a:t>
            </a:r>
          </a:p>
          <a:p>
            <a:r>
              <a:rPr lang="en-US" dirty="0" smtClean="0"/>
              <a:t>That is another table, that is essential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many to many relationship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16" y="690288"/>
            <a:ext cx="2920518" cy="2351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16" y="4001294"/>
            <a:ext cx="2920518" cy="23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106DB-97A0-47D7-B391-DA0EAC0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1893E-2C12-4600-A596-F4C05092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25625"/>
            <a:ext cx="1110870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Here we will show exact tables that we use:</a:t>
            </a:r>
          </a:p>
          <a:p>
            <a:pPr lvl="1"/>
            <a:r>
              <a:rPr lang="en-US" dirty="0" smtClean="0"/>
              <a:t>Reviewers – People who do the review</a:t>
            </a:r>
          </a:p>
          <a:p>
            <a:pPr lvl="1"/>
            <a:r>
              <a:rPr lang="en-US" dirty="0" smtClean="0"/>
              <a:t>TV </a:t>
            </a:r>
            <a:r>
              <a:rPr lang="en-US" dirty="0"/>
              <a:t>Shows – </a:t>
            </a:r>
            <a:r>
              <a:rPr lang="en-US" dirty="0" smtClean="0"/>
              <a:t>Shows that will be reviewed</a:t>
            </a:r>
          </a:p>
          <a:p>
            <a:pPr lvl="1"/>
            <a:r>
              <a:rPr lang="en-US" dirty="0"/>
              <a:t>Review – </a:t>
            </a:r>
            <a:r>
              <a:rPr lang="en-US" dirty="0" smtClean="0"/>
              <a:t>Connecting point for two tables </a:t>
            </a:r>
          </a:p>
          <a:p>
            <a:pPr marL="457200" lvl="1" indent="0">
              <a:buNone/>
            </a:pPr>
            <a:r>
              <a:rPr lang="en-US" dirty="0" smtClean="0"/>
              <a:t>(Reviewers and TV Shows)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3" y="2513594"/>
            <a:ext cx="4495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01174-F8BB-42B4-807D-CE66A95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DB3C95-6437-4BA0-8D24-0EF25A9C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table Reviews</a:t>
            </a:r>
          </a:p>
          <a:p>
            <a:pPr lvl="1"/>
            <a:r>
              <a:rPr lang="en-US" dirty="0" smtClean="0"/>
              <a:t>It’s foreign keys are related to </a:t>
            </a:r>
          </a:p>
          <a:p>
            <a:pPr marL="457200" lvl="1" indent="0">
              <a:buNone/>
            </a:pPr>
            <a:r>
              <a:rPr lang="en-US" dirty="0" smtClean="0"/>
              <a:t>primary keys of two tables</a:t>
            </a:r>
          </a:p>
          <a:p>
            <a:pPr lvl="1"/>
            <a:r>
              <a:rPr lang="en-US" dirty="0" err="1" smtClean="0"/>
              <a:t>Reviews.</a:t>
            </a:r>
            <a:r>
              <a:rPr lang="en-US" dirty="0" err="1" smtClean="0">
                <a:solidFill>
                  <a:srgbClr val="00B0F0"/>
                </a:solidFill>
              </a:rPr>
              <a:t>TV_Show_id</a:t>
            </a:r>
            <a:r>
              <a:rPr lang="en-US" dirty="0" smtClean="0"/>
              <a:t>        </a:t>
            </a:r>
            <a:r>
              <a:rPr lang="en-US" dirty="0" err="1" smtClean="0"/>
              <a:t>TV_Shows.</a:t>
            </a:r>
            <a:r>
              <a:rPr lang="en-US" dirty="0" err="1" smtClean="0">
                <a:solidFill>
                  <a:srgbClr val="00B0F0"/>
                </a:solidFill>
              </a:rPr>
              <a:t>Id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err="1" smtClean="0"/>
              <a:t>Reviews.</a:t>
            </a:r>
            <a:r>
              <a:rPr lang="en-US" dirty="0" err="1" smtClean="0">
                <a:solidFill>
                  <a:srgbClr val="7030A0"/>
                </a:solidFill>
              </a:rPr>
              <a:t>Reviewer_id</a:t>
            </a:r>
            <a:r>
              <a:rPr lang="en-US" dirty="0" smtClean="0"/>
              <a:t>        </a:t>
            </a:r>
            <a:r>
              <a:rPr lang="en-US" dirty="0" err="1" smtClean="0"/>
              <a:t>Reviewers.</a:t>
            </a:r>
            <a:r>
              <a:rPr lang="en-US" dirty="0" err="1" smtClean="0">
                <a:solidFill>
                  <a:srgbClr val="7030A0"/>
                </a:solidFill>
              </a:rPr>
              <a:t>Id</a:t>
            </a: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32" y="2222150"/>
            <a:ext cx="4732623" cy="35582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72824" y="3223033"/>
            <a:ext cx="262550" cy="1086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72824" y="3594226"/>
            <a:ext cx="262550" cy="10864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 smtClean="0"/>
              <a:t>Data in the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Reviews.</a:t>
            </a:r>
            <a:r>
              <a:rPr lang="en-US" dirty="0" err="1">
                <a:solidFill>
                  <a:srgbClr val="00B0F0"/>
                </a:solidFill>
              </a:rPr>
              <a:t>TV_Show_id</a:t>
            </a:r>
            <a:r>
              <a:rPr lang="en-US" dirty="0"/>
              <a:t>        </a:t>
            </a:r>
            <a:r>
              <a:rPr lang="en-US" dirty="0" err="1"/>
              <a:t>TV_Shows.</a:t>
            </a:r>
            <a:r>
              <a:rPr lang="en-US" dirty="0" err="1">
                <a:solidFill>
                  <a:srgbClr val="00B0F0"/>
                </a:solidFill>
              </a:rPr>
              <a:t>Id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Reviews.</a:t>
            </a:r>
            <a:r>
              <a:rPr lang="en-US" dirty="0" err="1">
                <a:solidFill>
                  <a:srgbClr val="7030A0"/>
                </a:solidFill>
              </a:rPr>
              <a:t>Reviewer_id</a:t>
            </a:r>
            <a:r>
              <a:rPr lang="en-US" dirty="0"/>
              <a:t>        </a:t>
            </a:r>
            <a:r>
              <a:rPr lang="en-US" dirty="0" err="1"/>
              <a:t>Reviewers.</a:t>
            </a:r>
            <a:r>
              <a:rPr lang="en-US" dirty="0" err="1">
                <a:solidFill>
                  <a:srgbClr val="7030A0"/>
                </a:solidFill>
              </a:rPr>
              <a:t>Id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99984" y="2017336"/>
            <a:ext cx="262550" cy="1086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399984" y="2524326"/>
            <a:ext cx="262550" cy="10864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2" y="2942376"/>
            <a:ext cx="5525841" cy="37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5" y="1736014"/>
            <a:ext cx="4264182" cy="21035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reviewers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 id </a:t>
            </a:r>
            <a:r>
              <a:rPr lang="en-US" dirty="0"/>
              <a:t>INT </a:t>
            </a:r>
            <a:r>
              <a:rPr lang="en-US" dirty="0" smtClean="0"/>
              <a:t>IDENTITY PRIMARY </a:t>
            </a:r>
            <a:r>
              <a:rPr lang="en-US" dirty="0"/>
              <a:t>KEY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first_name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VARCHAR(100),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last_name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VARCHAR(100)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9370" y="3998460"/>
            <a:ext cx="8383509" cy="279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dirty="0" smtClean="0"/>
              <a:t> </a:t>
            </a:r>
            <a:r>
              <a:rPr lang="en-US" dirty="0"/>
              <a:t>INT </a:t>
            </a:r>
            <a:r>
              <a:rPr lang="en-US" dirty="0"/>
              <a:t>IDENTITY </a:t>
            </a:r>
            <a:r>
              <a:rPr lang="en-US" dirty="0" smtClean="0"/>
              <a:t>PRIMARY </a:t>
            </a:r>
            <a:r>
              <a:rPr lang="en-US" dirty="0"/>
              <a:t>KEY,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r>
              <a:rPr lang="en-US" dirty="0" smtClean="0"/>
              <a:t> </a:t>
            </a:r>
            <a:r>
              <a:rPr lang="en-US" dirty="0"/>
              <a:t>DECIMAL(2,1),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00B0F0"/>
                </a:solidFill>
              </a:rPr>
              <a:t>tv_show_id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INT,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reviewer_id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INT,</a:t>
            </a:r>
          </a:p>
          <a:p>
            <a:pPr marL="0" indent="0">
              <a:buNone/>
            </a:pPr>
            <a:r>
              <a:rPr lang="en-US" dirty="0" smtClean="0"/>
              <a:t>    FOREIGN KEY(</a:t>
            </a:r>
            <a:r>
              <a:rPr lang="en-US" dirty="0" err="1" smtClean="0">
                <a:solidFill>
                  <a:srgbClr val="00B0F0"/>
                </a:solidFill>
              </a:rPr>
              <a:t>tv_show_id</a:t>
            </a:r>
            <a:r>
              <a:rPr lang="en-US" dirty="0" smtClean="0"/>
              <a:t>) </a:t>
            </a:r>
            <a:r>
              <a:rPr lang="en-US" dirty="0"/>
              <a:t>REFERENCES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tv_shows</a:t>
            </a:r>
            <a:r>
              <a:rPr lang="en-US" dirty="0" smtClean="0"/>
              <a:t>(id),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FOREIGN </a:t>
            </a:r>
            <a:r>
              <a:rPr lang="en-US" dirty="0"/>
              <a:t>KEY(</a:t>
            </a:r>
            <a:r>
              <a:rPr lang="en-US" dirty="0" err="1">
                <a:solidFill>
                  <a:srgbClr val="7030A0"/>
                </a:solidFill>
              </a:rPr>
              <a:t>reviewer_id</a:t>
            </a:r>
            <a:r>
              <a:rPr lang="en-US" dirty="0"/>
              <a:t>) REFERENCES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reviewers</a:t>
            </a:r>
            <a:r>
              <a:rPr lang="en-US" dirty="0" smtClean="0"/>
              <a:t>(id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81869" y="1736014"/>
            <a:ext cx="4316994" cy="2262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CREATE TABLE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tv_shows</a:t>
            </a:r>
            <a:r>
              <a:rPr lang="en-US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id</a:t>
            </a:r>
            <a:r>
              <a:rPr lang="en-US" dirty="0" smtClean="0"/>
              <a:t> INT IDENTITY PRIMARY KEY,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title</a:t>
            </a:r>
            <a:r>
              <a:rPr lang="en-US" dirty="0" smtClean="0"/>
              <a:t> VARCHAR(100),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released_year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VARCHAR(4),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genre</a:t>
            </a:r>
            <a:r>
              <a:rPr lang="en-US" dirty="0" smtClean="0"/>
              <a:t> VARCHAR(100)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94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tv_shows</a:t>
            </a:r>
            <a:r>
              <a:rPr lang="en-US" dirty="0" smtClean="0"/>
              <a:t>(title</a:t>
            </a:r>
            <a:r>
              <a:rPr lang="en-US" dirty="0"/>
              <a:t>, </a:t>
            </a:r>
            <a:r>
              <a:rPr lang="en-US" dirty="0" err="1"/>
              <a:t>released_year</a:t>
            </a:r>
            <a:r>
              <a:rPr lang="en-US" dirty="0"/>
              <a:t>, genre)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('Archer', 2009, 'Animation'),</a:t>
            </a:r>
          </a:p>
          <a:p>
            <a:pPr marL="0" indent="0">
              <a:buNone/>
            </a:pPr>
            <a:r>
              <a:rPr lang="en-US" dirty="0"/>
              <a:t>('Arrested Development', 2003, 'Comedy'),</a:t>
            </a:r>
          </a:p>
          <a:p>
            <a:pPr marL="0" indent="0">
              <a:buNone/>
            </a:pPr>
            <a:r>
              <a:rPr lang="en-US" dirty="0"/>
              <a:t>('Bobs Burgers', 2011, 'Animation'),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Bojack</a:t>
            </a:r>
            <a:r>
              <a:rPr lang="en-US" dirty="0"/>
              <a:t> Horseman', 2014, 'Animation'),</a:t>
            </a:r>
          </a:p>
          <a:p>
            <a:pPr marL="0" indent="0">
              <a:buNone/>
            </a:pPr>
            <a:r>
              <a:rPr lang="en-US" dirty="0"/>
              <a:t>('Breaking Bad', 2008, 'Drama'),</a:t>
            </a:r>
          </a:p>
          <a:p>
            <a:pPr marL="0" indent="0">
              <a:buNone/>
            </a:pPr>
            <a:r>
              <a:rPr lang="en-US" dirty="0"/>
              <a:t>('Curb Your Enthusiasm', 2000, 'Comedy'),</a:t>
            </a:r>
          </a:p>
          <a:p>
            <a:pPr marL="0" indent="0">
              <a:buNone/>
            </a:pPr>
            <a:r>
              <a:rPr lang="en-US" dirty="0"/>
              <a:t>('Fargo', 2014, 'Drama'),</a:t>
            </a:r>
          </a:p>
          <a:p>
            <a:pPr marL="0" indent="0">
              <a:buNone/>
            </a:pPr>
            <a:r>
              <a:rPr lang="en-US" dirty="0"/>
              <a:t>('Freaks and Geeks', 1999, 'Comedy'),</a:t>
            </a:r>
          </a:p>
          <a:p>
            <a:pPr marL="0" indent="0">
              <a:buNone/>
            </a:pPr>
            <a:r>
              <a:rPr lang="en-US" dirty="0"/>
              <a:t>('General Hospital', 1963, 'Drama'),</a:t>
            </a:r>
          </a:p>
          <a:p>
            <a:pPr marL="0" indent="0">
              <a:buNone/>
            </a:pPr>
            <a:r>
              <a:rPr lang="en-US" dirty="0"/>
              <a:t>('Halt and Catch Fire', 2014, 'Drama'),</a:t>
            </a:r>
          </a:p>
          <a:p>
            <a:pPr marL="0" indent="0">
              <a:buNone/>
            </a:pPr>
            <a:r>
              <a:rPr lang="en-US" dirty="0"/>
              <a:t>('Malcolm In The Middle', 2000, 'Comedy'),</a:t>
            </a:r>
          </a:p>
          <a:p>
            <a:pPr marL="0" indent="0">
              <a:buNone/>
            </a:pPr>
            <a:r>
              <a:rPr lang="en-US" dirty="0"/>
              <a:t>('Pushing Daisies', 2007, 'Comedy'),</a:t>
            </a:r>
          </a:p>
          <a:p>
            <a:pPr marL="0" indent="0">
              <a:buNone/>
            </a:pPr>
            <a:r>
              <a:rPr lang="en-US" dirty="0"/>
              <a:t>('Seinfeld', 1989, 'Comedy'),</a:t>
            </a:r>
          </a:p>
          <a:p>
            <a:pPr marL="0" indent="0">
              <a:buNone/>
            </a:pPr>
            <a:r>
              <a:rPr lang="en-US" dirty="0"/>
              <a:t>('Stranger Things', 2016, 'Drama');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4840" y="1825624"/>
            <a:ext cx="2842788" cy="2538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reviewers</a:t>
            </a:r>
            <a:r>
              <a:rPr lang="en-US" dirty="0"/>
              <a:t>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 VALUES</a:t>
            </a:r>
          </a:p>
          <a:p>
            <a:pPr marL="0" indent="0">
              <a:buNone/>
            </a:pPr>
            <a:r>
              <a:rPr lang="en-US" dirty="0"/>
              <a:t>('Thomas', '</a:t>
            </a:r>
            <a:r>
              <a:rPr lang="en-US" dirty="0" err="1"/>
              <a:t>Stoneman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('Wyatt', 'Skaggs'),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Kimbra</a:t>
            </a:r>
            <a:r>
              <a:rPr lang="en-US" dirty="0"/>
              <a:t>', 'Masters'),</a:t>
            </a:r>
          </a:p>
          <a:p>
            <a:pPr marL="0" indent="0">
              <a:buNone/>
            </a:pPr>
            <a:r>
              <a:rPr lang="en-US" dirty="0"/>
              <a:t>('Domingo', 'Cortes'),</a:t>
            </a:r>
          </a:p>
          <a:p>
            <a:pPr marL="0" indent="0">
              <a:buNone/>
            </a:pPr>
            <a:r>
              <a:rPr lang="en-US" dirty="0"/>
              <a:t>('Colt', 'Steele'),</a:t>
            </a:r>
          </a:p>
          <a:p>
            <a:pPr marL="0" indent="0">
              <a:buNone/>
            </a:pPr>
            <a:r>
              <a:rPr lang="en-US" dirty="0"/>
              <a:t>('Pinkie', 'Petit'),</a:t>
            </a:r>
          </a:p>
          <a:p>
            <a:pPr marL="0" indent="0">
              <a:buNone/>
            </a:pPr>
            <a:r>
              <a:rPr lang="en-US" dirty="0"/>
              <a:t>('Marlon', '</a:t>
            </a:r>
            <a:r>
              <a:rPr lang="en-US" dirty="0" err="1"/>
              <a:t>Crafford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5323" y="1825625"/>
            <a:ext cx="3848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reviews</a:t>
            </a:r>
            <a:r>
              <a:rPr lang="en-US" dirty="0" smtClean="0"/>
              <a:t>(</a:t>
            </a:r>
            <a:r>
              <a:rPr lang="en-US" dirty="0" err="1" smtClean="0"/>
              <a:t>tv_show_id</a:t>
            </a:r>
            <a:r>
              <a:rPr lang="en-US" dirty="0" smtClean="0"/>
              <a:t>, </a:t>
            </a:r>
            <a:r>
              <a:rPr lang="en-US" dirty="0" err="1" smtClean="0"/>
              <a:t>reviewer_id</a:t>
            </a:r>
            <a:r>
              <a:rPr lang="en-US" dirty="0" smtClean="0"/>
              <a:t>, rating</a:t>
            </a:r>
            <a:r>
              <a:rPr lang="en-US" dirty="0"/>
              <a:t>) </a:t>
            </a:r>
            <a:r>
              <a:rPr lang="en-US" dirty="0" smtClean="0"/>
              <a:t>VALUES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1,1,8.0),(1,2,7.5),(1,3,8.5),(1,4,7.7),(1,5,8.9),</a:t>
            </a:r>
          </a:p>
          <a:p>
            <a:pPr marL="0" indent="0">
              <a:buNone/>
            </a:pPr>
            <a:r>
              <a:rPr lang="en-US" dirty="0"/>
              <a:t>(2,1,8.1),(2,4,6.0),(2,3,8.0),(2,6,8.4),(2,5,9.9),</a:t>
            </a:r>
          </a:p>
          <a:p>
            <a:pPr marL="0" indent="0">
              <a:buNone/>
            </a:pPr>
            <a:r>
              <a:rPr lang="en-US" dirty="0"/>
              <a:t>(3,1,7.0),(3,6,7.5),(3,4,8.0),(3,3,7.1),(3,5,8.0),</a:t>
            </a:r>
          </a:p>
          <a:p>
            <a:pPr marL="0" indent="0">
              <a:buNone/>
            </a:pPr>
            <a:r>
              <a:rPr lang="en-US" dirty="0"/>
              <a:t>(4,1,7.5),(4,3,7.8),(4,4,8.3),(4,2,7.6),(4,5,8.5),</a:t>
            </a:r>
          </a:p>
          <a:p>
            <a:pPr marL="0" indent="0">
              <a:buNone/>
            </a:pPr>
            <a:r>
              <a:rPr lang="en-US" dirty="0"/>
              <a:t>(5,1,9.5),(5,3,9.0),(5,4,9.1),(5,2,9.3),(5,5,9.9),</a:t>
            </a:r>
          </a:p>
          <a:p>
            <a:pPr marL="0" indent="0">
              <a:buNone/>
            </a:pPr>
            <a:r>
              <a:rPr lang="en-US" dirty="0"/>
              <a:t>(6,2,6.5),(6,3,7.8),(6,4,8.8),(6,2,8.4),(6,5,9.1),</a:t>
            </a:r>
          </a:p>
          <a:p>
            <a:pPr marL="0" indent="0">
              <a:buNone/>
            </a:pPr>
            <a:r>
              <a:rPr lang="en-US" dirty="0"/>
              <a:t>(7,2,9.1),(7,5,9.7),</a:t>
            </a:r>
          </a:p>
          <a:p>
            <a:pPr marL="0" indent="0">
              <a:buNone/>
            </a:pPr>
            <a:r>
              <a:rPr lang="en-US" dirty="0"/>
              <a:t>(8,4,8.5),(8,2,7.8),(8,6,8.8),(8,5,9.3),</a:t>
            </a:r>
          </a:p>
          <a:p>
            <a:pPr marL="0" indent="0">
              <a:buNone/>
            </a:pPr>
            <a:r>
              <a:rPr lang="en-US" dirty="0"/>
              <a:t>(9,2,5.5),(9,3,6.8),(9,4,5.8),(9,6,4.3),(9,5,4.5),</a:t>
            </a:r>
          </a:p>
          <a:p>
            <a:pPr marL="0" indent="0">
              <a:buNone/>
            </a:pPr>
            <a:r>
              <a:rPr lang="en-US" dirty="0"/>
              <a:t>(10,5,9.9),</a:t>
            </a:r>
          </a:p>
          <a:p>
            <a:pPr marL="0" indent="0">
              <a:buNone/>
            </a:pPr>
            <a:r>
              <a:rPr lang="en-US" dirty="0"/>
              <a:t>(13,3,8.0),(13,4,7.2),</a:t>
            </a:r>
          </a:p>
          <a:p>
            <a:pPr marL="0" indent="0">
              <a:buNone/>
            </a:pPr>
            <a:r>
              <a:rPr lang="en-US" dirty="0"/>
              <a:t>(14,2,8.5),(14,3,8.9),(14,4,8.9);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1025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Many to many Relations</vt:lpstr>
      <vt:lpstr>Let’s review first One to many relation</vt:lpstr>
      <vt:lpstr>Many to many</vt:lpstr>
      <vt:lpstr>TV Show reviewing example</vt:lpstr>
      <vt:lpstr>Tables</vt:lpstr>
      <vt:lpstr>Relations between tables</vt:lpstr>
      <vt:lpstr>Data in the tables</vt:lpstr>
      <vt:lpstr>Creating tables</vt:lpstr>
      <vt:lpstr>Inserting data</vt:lpstr>
      <vt:lpstr>First let’s check data manually</vt:lpstr>
      <vt:lpstr>Joins and Exercise 1</vt:lpstr>
      <vt:lpstr>Exercise 2</vt:lpstr>
      <vt:lpstr>Exercise 3</vt:lpstr>
      <vt:lpstr>Exercise 4</vt:lpstr>
      <vt:lpstr>Conclusion</vt:lpstr>
      <vt:lpstr>Many to many relationship - another point</vt:lpstr>
      <vt:lpstr>Short info about One to One</vt:lpstr>
      <vt:lpstr>Guess which relations</vt:lpstr>
      <vt:lpstr>Some more examples:</vt:lpstr>
      <vt:lpstr>Homework</vt:lpstr>
      <vt:lpstr>Homework</vt:lpstr>
      <vt:lpstr>Homework</vt:lpstr>
      <vt:lpstr>Homework</vt:lpstr>
      <vt:lpstr>Exercise Solutions</vt:lpstr>
      <vt:lpstr>Exercise Solutions</vt:lpstr>
      <vt:lpstr>Exercise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to many Relations</dc:title>
  <dc:creator>Milos Vulikic</dc:creator>
  <cp:lastModifiedBy>Milos Vulikic</cp:lastModifiedBy>
  <cp:revision>114</cp:revision>
  <dcterms:created xsi:type="dcterms:W3CDTF">2021-02-10T09:05:56Z</dcterms:created>
  <dcterms:modified xsi:type="dcterms:W3CDTF">2021-02-15T10:52:36Z</dcterms:modified>
</cp:coreProperties>
</file>