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9" r:id="rId4"/>
    <p:sldId id="288" r:id="rId5"/>
    <p:sldId id="257" r:id="rId6"/>
    <p:sldId id="261" r:id="rId7"/>
    <p:sldId id="290" r:id="rId8"/>
    <p:sldId id="291"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2"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F0BC-A123-4EE4-B8E6-B9BA4237E7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352BE-CFA0-4EEC-B7A9-9C34DE25C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DD04B-5E62-4644-AD01-18DE7AA85DAD}"/>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5" name="Footer Placeholder 4">
            <a:extLst>
              <a:ext uri="{FF2B5EF4-FFF2-40B4-BE49-F238E27FC236}">
                <a16:creationId xmlns:a16="http://schemas.microsoft.com/office/drawing/2014/main" id="{CBD19818-58F9-4DF4-9598-E7169F838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957C7-3372-4331-B8A3-C56E9500EFDE}"/>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65614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B05A-2BAA-4A66-8549-C9F9BBC09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F28C2A-DD1F-4188-A799-B2BD57D24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37D53-1EA3-4183-B4FE-E8D27D10A9DD}"/>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5" name="Footer Placeholder 4">
            <a:extLst>
              <a:ext uri="{FF2B5EF4-FFF2-40B4-BE49-F238E27FC236}">
                <a16:creationId xmlns:a16="http://schemas.microsoft.com/office/drawing/2014/main" id="{0C5D7C59-2EF9-4EF3-B832-156F91A4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47C1C-B3E7-479C-A9BF-BBF157998713}"/>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3196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4D35F-DCE8-4209-9213-9301042D1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C23075-55E3-4A79-A754-D005937C9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C5010-EA55-4F3E-9437-E74B6D6D705F}"/>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5" name="Footer Placeholder 4">
            <a:extLst>
              <a:ext uri="{FF2B5EF4-FFF2-40B4-BE49-F238E27FC236}">
                <a16:creationId xmlns:a16="http://schemas.microsoft.com/office/drawing/2014/main" id="{5E55B66D-D701-40F1-879D-24E6DA143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FBD86-7EE0-49D4-9C52-6E287290FA42}"/>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86084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7F93-F06C-42EF-B2AA-99A7B2694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02FE3-F553-4AC4-9DFF-A9BBCC8EB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9C19C-34B4-486B-A9CF-708554398873}"/>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5" name="Footer Placeholder 4">
            <a:extLst>
              <a:ext uri="{FF2B5EF4-FFF2-40B4-BE49-F238E27FC236}">
                <a16:creationId xmlns:a16="http://schemas.microsoft.com/office/drawing/2014/main" id="{8C72C821-B518-4E60-8E01-8E0FB37F2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0BB86-53BE-40D1-B547-66ED8E495AD7}"/>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47310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B710-1DEA-451D-8C73-E75930568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46F4F-ED1E-41D2-B1DA-71EA3123A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D81EA-09A0-4B10-AE6A-79CD17E580E2}"/>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5" name="Footer Placeholder 4">
            <a:extLst>
              <a:ext uri="{FF2B5EF4-FFF2-40B4-BE49-F238E27FC236}">
                <a16:creationId xmlns:a16="http://schemas.microsoft.com/office/drawing/2014/main" id="{90C21460-12A7-49DD-AC90-81BCF8D5B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99EEE-C59F-4E43-92F6-BE26D078620C}"/>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61684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6E29-CD2A-4951-ADF3-D1AC2AB49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B4CD2-1634-4399-863B-195CAC75E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6BF592-B53E-466E-870D-1B08B98248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2E811-832E-4408-BF47-5D42EBD86462}"/>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6" name="Footer Placeholder 5">
            <a:extLst>
              <a:ext uri="{FF2B5EF4-FFF2-40B4-BE49-F238E27FC236}">
                <a16:creationId xmlns:a16="http://schemas.microsoft.com/office/drawing/2014/main" id="{9814E045-8417-427E-9A85-95D3494E0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6284D-A3A8-41B9-BBE5-7EC367820B18}"/>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00528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4E4A-6BAF-439D-ADB5-750524A45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902A1-D5E0-4A8A-A124-F8FBF957B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2D219-3692-485F-ABBC-7BB040D7BB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0ECA52-1B7F-4C40-B799-DF792FE17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6EC0F-C272-43C9-8E85-0D1BAE046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9C113-7C34-4604-B66E-1EACC2D940FE}"/>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8" name="Footer Placeholder 7">
            <a:extLst>
              <a:ext uri="{FF2B5EF4-FFF2-40B4-BE49-F238E27FC236}">
                <a16:creationId xmlns:a16="http://schemas.microsoft.com/office/drawing/2014/main" id="{8C10AA72-C5DE-4775-96FB-78C5A5421F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8C2CF2-87AF-4EB4-915B-16A60DB4A00C}"/>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22321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4D83-74E7-46D3-9541-3036304BA5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24DBE1-25CD-4AEB-9B94-809951D127C3}"/>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4" name="Footer Placeholder 3">
            <a:extLst>
              <a:ext uri="{FF2B5EF4-FFF2-40B4-BE49-F238E27FC236}">
                <a16:creationId xmlns:a16="http://schemas.microsoft.com/office/drawing/2014/main" id="{27237BAE-870C-43B3-B939-4742E8575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775FF-ABBE-45C9-9C96-8ADDB6FEE75F}"/>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59783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238B8-F216-4E2B-ADDD-A97A1C95F327}"/>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3" name="Footer Placeholder 2">
            <a:extLst>
              <a:ext uri="{FF2B5EF4-FFF2-40B4-BE49-F238E27FC236}">
                <a16:creationId xmlns:a16="http://schemas.microsoft.com/office/drawing/2014/main" id="{27DDA3FA-4296-48BC-92E5-C2B0CD6AD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FFC63-2654-44D2-B106-BE9E174D3378}"/>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17245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6A12-6649-46DF-9780-4FB287A2C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E97F77-8525-4C35-A586-A2AFCA457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41C7F4-7FEB-44FB-88A9-BC9330598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0B2C5-4AF7-4F0A-A2BB-4604608A18AD}"/>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6" name="Footer Placeholder 5">
            <a:extLst>
              <a:ext uri="{FF2B5EF4-FFF2-40B4-BE49-F238E27FC236}">
                <a16:creationId xmlns:a16="http://schemas.microsoft.com/office/drawing/2014/main" id="{498B6BE5-A2E1-4E4D-8F3C-677DCABF9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8D383-5DA8-4B52-8714-7FA40406F8CD}"/>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347728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FB4D-D0A1-4F71-A799-F75CEC453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08469-8E4A-4E2F-8A9F-A90A478B7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3217D-9BE1-4F8A-939E-C63727738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C7731-6BA4-4353-BF9F-581E7100A9DC}"/>
              </a:ext>
            </a:extLst>
          </p:cNvPr>
          <p:cNvSpPr>
            <a:spLocks noGrp="1"/>
          </p:cNvSpPr>
          <p:nvPr>
            <p:ph type="dt" sz="half" idx="10"/>
          </p:nvPr>
        </p:nvSpPr>
        <p:spPr/>
        <p:txBody>
          <a:bodyPr/>
          <a:lstStyle/>
          <a:p>
            <a:fld id="{93A543F4-BAD2-44F1-BF7B-03A3620E9C8C}" type="datetimeFigureOut">
              <a:rPr lang="en-US" smtClean="0"/>
              <a:t>2/22/2021</a:t>
            </a:fld>
            <a:endParaRPr lang="en-US"/>
          </a:p>
        </p:txBody>
      </p:sp>
      <p:sp>
        <p:nvSpPr>
          <p:cNvPr id="6" name="Footer Placeholder 5">
            <a:extLst>
              <a:ext uri="{FF2B5EF4-FFF2-40B4-BE49-F238E27FC236}">
                <a16:creationId xmlns:a16="http://schemas.microsoft.com/office/drawing/2014/main" id="{991D44A9-AB6E-46F2-91AE-7682DF397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4BFAF-7803-46F0-9279-4E67233F56E0}"/>
              </a:ext>
            </a:extLst>
          </p:cNvPr>
          <p:cNvSpPr>
            <a:spLocks noGrp="1"/>
          </p:cNvSpPr>
          <p:nvPr>
            <p:ph type="sldNum" sz="quarter" idx="12"/>
          </p:nvPr>
        </p:nvSpPr>
        <p:spPr/>
        <p:txBody>
          <a:bodyPr/>
          <a:lstStyle/>
          <a:p>
            <a:fld id="{01CB50E5-517D-4666-917B-27D52B5810BC}" type="slidenum">
              <a:rPr lang="en-US" smtClean="0"/>
              <a:t>‹#›</a:t>
            </a:fld>
            <a:endParaRPr lang="en-US"/>
          </a:p>
        </p:txBody>
      </p:sp>
    </p:spTree>
    <p:extLst>
      <p:ext uri="{BB962C8B-B14F-4D97-AF65-F5344CB8AC3E}">
        <p14:creationId xmlns:p14="http://schemas.microsoft.com/office/powerpoint/2010/main" val="219860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E2631-5CE9-43AB-A9E6-1B2D0D8AB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67ACE5-5E87-4267-A0DE-66CE4C1E3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2849F-DB5E-4931-A15A-3095228D6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543F4-BAD2-44F1-BF7B-03A3620E9C8C}" type="datetimeFigureOut">
              <a:rPr lang="en-US" smtClean="0"/>
              <a:t>2/22/2021</a:t>
            </a:fld>
            <a:endParaRPr lang="en-US"/>
          </a:p>
        </p:txBody>
      </p:sp>
      <p:sp>
        <p:nvSpPr>
          <p:cNvPr id="5" name="Footer Placeholder 4">
            <a:extLst>
              <a:ext uri="{FF2B5EF4-FFF2-40B4-BE49-F238E27FC236}">
                <a16:creationId xmlns:a16="http://schemas.microsoft.com/office/drawing/2014/main" id="{D63CC614-445A-4FF6-8EB0-18E1AE862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61F478-8122-4EA3-B7D0-88AFC13FF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B50E5-517D-4666-917B-27D52B5810BC}" type="slidenum">
              <a:rPr lang="en-US" smtClean="0"/>
              <a:t>‹#›</a:t>
            </a:fld>
            <a:endParaRPr lang="en-US"/>
          </a:p>
        </p:txBody>
      </p:sp>
    </p:spTree>
    <p:extLst>
      <p:ext uri="{BB962C8B-B14F-4D97-AF65-F5344CB8AC3E}">
        <p14:creationId xmlns:p14="http://schemas.microsoft.com/office/powerpoint/2010/main" val="201165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6861-6E64-4B9F-9A4A-B1EE8E39ECD4}"/>
              </a:ext>
            </a:extLst>
          </p:cNvPr>
          <p:cNvSpPr>
            <a:spLocks noGrp="1"/>
          </p:cNvSpPr>
          <p:nvPr>
            <p:ph type="ctrTitle"/>
          </p:nvPr>
        </p:nvSpPr>
        <p:spPr/>
        <p:txBody>
          <a:bodyPr/>
          <a:lstStyle/>
          <a:p>
            <a:r>
              <a:rPr lang="en-US" dirty="0"/>
              <a:t>C# practice and SQL clarifications</a:t>
            </a:r>
          </a:p>
        </p:txBody>
      </p:sp>
      <p:sp>
        <p:nvSpPr>
          <p:cNvPr id="3" name="Subtitle 2">
            <a:extLst>
              <a:ext uri="{FF2B5EF4-FFF2-40B4-BE49-F238E27FC236}">
                <a16:creationId xmlns:a16="http://schemas.microsoft.com/office/drawing/2014/main" id="{16697254-B204-4D35-98E7-D3BE9248BC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5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BAEA-28FF-434B-A23E-4A9D8D6890DF}"/>
              </a:ext>
            </a:extLst>
          </p:cNvPr>
          <p:cNvSpPr>
            <a:spLocks noGrp="1"/>
          </p:cNvSpPr>
          <p:nvPr>
            <p:ph type="title"/>
          </p:nvPr>
        </p:nvSpPr>
        <p:spPr/>
        <p:txBody>
          <a:bodyPr/>
          <a:lstStyle/>
          <a:p>
            <a:r>
              <a:rPr lang="en-US" dirty="0"/>
              <a:t>SQL clarifications</a:t>
            </a:r>
          </a:p>
        </p:txBody>
      </p:sp>
      <p:sp>
        <p:nvSpPr>
          <p:cNvPr id="3" name="Content Placeholder 2">
            <a:extLst>
              <a:ext uri="{FF2B5EF4-FFF2-40B4-BE49-F238E27FC236}">
                <a16:creationId xmlns:a16="http://schemas.microsoft.com/office/drawing/2014/main" id="{AED10DF9-CCED-43F2-BA6D-33A90D0A1AC9}"/>
              </a:ext>
            </a:extLst>
          </p:cNvPr>
          <p:cNvSpPr>
            <a:spLocks noGrp="1"/>
          </p:cNvSpPr>
          <p:nvPr>
            <p:ph idx="1"/>
          </p:nvPr>
        </p:nvSpPr>
        <p:spPr/>
        <p:txBody>
          <a:bodyPr/>
          <a:lstStyle/>
          <a:p>
            <a:r>
              <a:rPr lang="en-US" dirty="0"/>
              <a:t>Why do we need it?</a:t>
            </a:r>
          </a:p>
          <a:p>
            <a:r>
              <a:rPr lang="en-US" dirty="0"/>
              <a:t>What have we learned so far?</a:t>
            </a:r>
          </a:p>
          <a:p>
            <a:r>
              <a:rPr lang="en-US" dirty="0"/>
              <a:t>Can we combine databases with applications</a:t>
            </a:r>
          </a:p>
          <a:p>
            <a:r>
              <a:rPr lang="en-US" dirty="0"/>
              <a:t>Any questions, further clarifications needed?</a:t>
            </a:r>
          </a:p>
        </p:txBody>
      </p:sp>
    </p:spTree>
    <p:extLst>
      <p:ext uri="{BB962C8B-B14F-4D97-AF65-F5344CB8AC3E}">
        <p14:creationId xmlns:p14="http://schemas.microsoft.com/office/powerpoint/2010/main" val="416857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BCBC-A78B-40B6-AF47-CCCD766DC6DA}"/>
              </a:ext>
            </a:extLst>
          </p:cNvPr>
          <p:cNvSpPr>
            <a:spLocks noGrp="1"/>
          </p:cNvSpPr>
          <p:nvPr>
            <p:ph type="title"/>
          </p:nvPr>
        </p:nvSpPr>
        <p:spPr/>
        <p:txBody>
          <a:bodyPr/>
          <a:lstStyle/>
          <a:p>
            <a:r>
              <a:rPr lang="en-US" dirty="0"/>
              <a:t>SQL Recapitulation</a:t>
            </a:r>
          </a:p>
        </p:txBody>
      </p:sp>
      <p:sp>
        <p:nvSpPr>
          <p:cNvPr id="3" name="Content Placeholder 2">
            <a:extLst>
              <a:ext uri="{FF2B5EF4-FFF2-40B4-BE49-F238E27FC236}">
                <a16:creationId xmlns:a16="http://schemas.microsoft.com/office/drawing/2014/main" id="{F05F19BB-81A1-4B81-85E8-CEA9E9A85BEF}"/>
              </a:ext>
            </a:extLst>
          </p:cNvPr>
          <p:cNvSpPr>
            <a:spLocks noGrp="1"/>
          </p:cNvSpPr>
          <p:nvPr>
            <p:ph idx="1"/>
          </p:nvPr>
        </p:nvSpPr>
        <p:spPr/>
        <p:txBody>
          <a:bodyPr/>
          <a:lstStyle/>
          <a:p>
            <a:r>
              <a:rPr lang="en-US" dirty="0"/>
              <a:t>Creating/Deleting Database</a:t>
            </a:r>
          </a:p>
          <a:p>
            <a:r>
              <a:rPr lang="en-US" dirty="0"/>
              <a:t>Creating/Deleting Tables</a:t>
            </a:r>
          </a:p>
          <a:p>
            <a:r>
              <a:rPr lang="en-US" dirty="0"/>
              <a:t>CRUD operations</a:t>
            </a:r>
          </a:p>
          <a:p>
            <a:r>
              <a:rPr lang="en-US" dirty="0"/>
              <a:t>Where clause</a:t>
            </a:r>
          </a:p>
          <a:p>
            <a:r>
              <a:rPr lang="en-US" dirty="0"/>
              <a:t>Order by</a:t>
            </a:r>
          </a:p>
          <a:p>
            <a:r>
              <a:rPr lang="en-US" dirty="0"/>
              <a:t>Aggregation functions</a:t>
            </a:r>
          </a:p>
          <a:p>
            <a:r>
              <a:rPr lang="en-US" dirty="0"/>
              <a:t>Group by</a:t>
            </a:r>
          </a:p>
          <a:p>
            <a:r>
              <a:rPr lang="en-US" dirty="0"/>
              <a:t>JOINs</a:t>
            </a:r>
          </a:p>
        </p:txBody>
      </p:sp>
    </p:spTree>
    <p:extLst>
      <p:ext uri="{BB962C8B-B14F-4D97-AF65-F5344CB8AC3E}">
        <p14:creationId xmlns:p14="http://schemas.microsoft.com/office/powerpoint/2010/main" val="255168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F79D-7C07-4F12-A7EC-750B090CD834}"/>
              </a:ext>
            </a:extLst>
          </p:cNvPr>
          <p:cNvSpPr>
            <a:spLocks noGrp="1"/>
          </p:cNvSpPr>
          <p:nvPr>
            <p:ph type="title"/>
          </p:nvPr>
        </p:nvSpPr>
        <p:spPr/>
        <p:txBody>
          <a:bodyPr/>
          <a:lstStyle/>
          <a:p>
            <a:r>
              <a:rPr lang="en-US" dirty="0"/>
              <a:t>C# practice</a:t>
            </a:r>
          </a:p>
        </p:txBody>
      </p:sp>
      <p:sp>
        <p:nvSpPr>
          <p:cNvPr id="3" name="Content Placeholder 2">
            <a:extLst>
              <a:ext uri="{FF2B5EF4-FFF2-40B4-BE49-F238E27FC236}">
                <a16:creationId xmlns:a16="http://schemas.microsoft.com/office/drawing/2014/main" id="{632FAA63-2333-4D57-81B1-299A3100DA50}"/>
              </a:ext>
            </a:extLst>
          </p:cNvPr>
          <p:cNvSpPr>
            <a:spLocks noGrp="1"/>
          </p:cNvSpPr>
          <p:nvPr>
            <p:ph idx="1"/>
          </p:nvPr>
        </p:nvSpPr>
        <p:spPr/>
        <p:txBody>
          <a:bodyPr/>
          <a:lstStyle/>
          <a:p>
            <a:r>
              <a:rPr lang="en-US" dirty="0"/>
              <a:t>What are classes</a:t>
            </a:r>
          </a:p>
          <a:p>
            <a:r>
              <a:rPr lang="en-US" dirty="0"/>
              <a:t>What are Interfaces</a:t>
            </a:r>
          </a:p>
          <a:p>
            <a:r>
              <a:rPr lang="en-US" dirty="0"/>
              <a:t>What are Abstract classes</a:t>
            </a:r>
          </a:p>
          <a:p>
            <a:r>
              <a:rPr lang="en-US" dirty="0"/>
              <a:t>What is private and what public </a:t>
            </a:r>
          </a:p>
          <a:p>
            <a:r>
              <a:rPr lang="en-US" dirty="0"/>
              <a:t>How to use functions</a:t>
            </a:r>
          </a:p>
          <a:p>
            <a:endParaRPr lang="en-US" dirty="0"/>
          </a:p>
        </p:txBody>
      </p:sp>
    </p:spTree>
    <p:extLst>
      <p:ext uri="{BB962C8B-B14F-4D97-AF65-F5344CB8AC3E}">
        <p14:creationId xmlns:p14="http://schemas.microsoft.com/office/powerpoint/2010/main" val="58653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A2E5-B9DD-4EC5-9F4B-D36EE7F36F8A}"/>
              </a:ext>
            </a:extLst>
          </p:cNvPr>
          <p:cNvSpPr>
            <a:spLocks noGrp="1"/>
          </p:cNvSpPr>
          <p:nvPr>
            <p:ph type="title"/>
          </p:nvPr>
        </p:nvSpPr>
        <p:spPr/>
        <p:txBody>
          <a:bodyPr/>
          <a:lstStyle/>
          <a:p>
            <a:r>
              <a:rPr lang="en-US" dirty="0"/>
              <a:t>Let’s use Instagram </a:t>
            </a:r>
            <a:r>
              <a:rPr lang="en-US" dirty="0" err="1"/>
              <a:t>db</a:t>
            </a:r>
            <a:r>
              <a:rPr lang="en-US" dirty="0"/>
              <a:t> as an example</a:t>
            </a:r>
          </a:p>
        </p:txBody>
      </p:sp>
      <p:pic>
        <p:nvPicPr>
          <p:cNvPr id="5" name="Picture 4">
            <a:extLst>
              <a:ext uri="{FF2B5EF4-FFF2-40B4-BE49-F238E27FC236}">
                <a16:creationId xmlns:a16="http://schemas.microsoft.com/office/drawing/2014/main" id="{1A0707A3-A965-4F73-A8CC-F87E2835D622}"/>
              </a:ext>
            </a:extLst>
          </p:cNvPr>
          <p:cNvPicPr>
            <a:picLocks noChangeAspect="1"/>
          </p:cNvPicPr>
          <p:nvPr/>
        </p:nvPicPr>
        <p:blipFill>
          <a:blip r:embed="rId2"/>
          <a:stretch>
            <a:fillRect/>
          </a:stretch>
        </p:blipFill>
        <p:spPr>
          <a:xfrm>
            <a:off x="2710543" y="1690688"/>
            <a:ext cx="6770914" cy="4958826"/>
          </a:xfrm>
          <a:prstGeom prst="rect">
            <a:avLst/>
          </a:prstGeom>
        </p:spPr>
      </p:pic>
    </p:spTree>
    <p:extLst>
      <p:ext uri="{BB962C8B-B14F-4D97-AF65-F5344CB8AC3E}">
        <p14:creationId xmlns:p14="http://schemas.microsoft.com/office/powerpoint/2010/main" val="152934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5FAE-35C3-4462-9C21-1CCB13DF7513}"/>
              </a:ext>
            </a:extLst>
          </p:cNvPr>
          <p:cNvSpPr>
            <a:spLocks noGrp="1"/>
          </p:cNvSpPr>
          <p:nvPr>
            <p:ph type="title"/>
          </p:nvPr>
        </p:nvSpPr>
        <p:spPr/>
        <p:txBody>
          <a:bodyPr/>
          <a:lstStyle/>
          <a:p>
            <a:r>
              <a:rPr lang="en-US" dirty="0"/>
              <a:t>We had tables, now let’s create classes</a:t>
            </a:r>
          </a:p>
        </p:txBody>
      </p:sp>
      <p:pic>
        <p:nvPicPr>
          <p:cNvPr id="4" name="Content Placeholder 3">
            <a:extLst>
              <a:ext uri="{FF2B5EF4-FFF2-40B4-BE49-F238E27FC236}">
                <a16:creationId xmlns:a16="http://schemas.microsoft.com/office/drawing/2014/main" id="{509CB877-AA67-489E-BD02-AD0FA916F0D9}"/>
              </a:ext>
            </a:extLst>
          </p:cNvPr>
          <p:cNvPicPr>
            <a:picLocks noGrp="1" noChangeAspect="1"/>
          </p:cNvPicPr>
          <p:nvPr>
            <p:ph idx="1"/>
          </p:nvPr>
        </p:nvPicPr>
        <p:blipFill>
          <a:blip r:embed="rId2"/>
          <a:stretch>
            <a:fillRect/>
          </a:stretch>
        </p:blipFill>
        <p:spPr>
          <a:xfrm>
            <a:off x="2869124" y="1825625"/>
            <a:ext cx="6453752" cy="4351338"/>
          </a:xfrm>
          <a:prstGeom prst="rect">
            <a:avLst/>
          </a:prstGeom>
        </p:spPr>
      </p:pic>
    </p:spTree>
    <p:extLst>
      <p:ext uri="{BB962C8B-B14F-4D97-AF65-F5344CB8AC3E}">
        <p14:creationId xmlns:p14="http://schemas.microsoft.com/office/powerpoint/2010/main" val="424735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1A22-09C6-4ADF-868F-FC7F753D8C2D}"/>
              </a:ext>
            </a:extLst>
          </p:cNvPr>
          <p:cNvSpPr>
            <a:spLocks noGrp="1"/>
          </p:cNvSpPr>
          <p:nvPr>
            <p:ph type="title"/>
          </p:nvPr>
        </p:nvSpPr>
        <p:spPr/>
        <p:txBody>
          <a:bodyPr/>
          <a:lstStyle/>
          <a:p>
            <a:r>
              <a:rPr lang="en-US" dirty="0"/>
              <a:t>Should Class be similar to table or not?</a:t>
            </a:r>
          </a:p>
        </p:txBody>
      </p:sp>
      <p:sp>
        <p:nvSpPr>
          <p:cNvPr id="3" name="Content Placeholder 2">
            <a:extLst>
              <a:ext uri="{FF2B5EF4-FFF2-40B4-BE49-F238E27FC236}">
                <a16:creationId xmlns:a16="http://schemas.microsoft.com/office/drawing/2014/main" id="{F2F01907-E215-4334-953F-A39CFD693891}"/>
              </a:ext>
            </a:extLst>
          </p:cNvPr>
          <p:cNvSpPr>
            <a:spLocks noGrp="1"/>
          </p:cNvSpPr>
          <p:nvPr>
            <p:ph idx="1"/>
          </p:nvPr>
        </p:nvSpPr>
        <p:spPr/>
        <p:txBody>
          <a:bodyPr/>
          <a:lstStyle/>
          <a:p>
            <a:r>
              <a:rPr lang="en-US" dirty="0"/>
              <a:t>If we want to use data from database, we want to adapt our application code to be similar to that of the database</a:t>
            </a:r>
          </a:p>
          <a:p>
            <a:r>
              <a:rPr lang="en-US" dirty="0"/>
              <a:t>Here we create something that is called </a:t>
            </a:r>
            <a:r>
              <a:rPr lang="en-US" b="1" dirty="0"/>
              <a:t>Model</a:t>
            </a:r>
            <a:r>
              <a:rPr lang="en-US" dirty="0"/>
              <a:t>.</a:t>
            </a:r>
          </a:p>
          <a:p>
            <a:r>
              <a:rPr lang="en-US" dirty="0"/>
              <a:t>Why model?</a:t>
            </a:r>
          </a:p>
          <a:p>
            <a:endParaRPr lang="en-US" dirty="0"/>
          </a:p>
          <a:p>
            <a:r>
              <a:rPr lang="en-US" dirty="0"/>
              <a:t>Model is – the way it should look, the exact representation of something</a:t>
            </a:r>
          </a:p>
          <a:p>
            <a:endParaRPr lang="en-US" dirty="0"/>
          </a:p>
        </p:txBody>
      </p:sp>
    </p:spTree>
    <p:extLst>
      <p:ext uri="{BB962C8B-B14F-4D97-AF65-F5344CB8AC3E}">
        <p14:creationId xmlns:p14="http://schemas.microsoft.com/office/powerpoint/2010/main" val="145291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28FB-445D-4F78-B8F2-2D83CB97E554}"/>
              </a:ext>
            </a:extLst>
          </p:cNvPr>
          <p:cNvSpPr>
            <a:spLocks noGrp="1"/>
          </p:cNvSpPr>
          <p:nvPr>
            <p:ph type="title"/>
          </p:nvPr>
        </p:nvSpPr>
        <p:spPr/>
        <p:txBody>
          <a:bodyPr/>
          <a:lstStyle/>
          <a:p>
            <a:r>
              <a:rPr lang="en-US" dirty="0"/>
              <a:t>Create classes</a:t>
            </a:r>
          </a:p>
        </p:txBody>
      </p:sp>
      <p:sp>
        <p:nvSpPr>
          <p:cNvPr id="3" name="Content Placeholder 2">
            <a:extLst>
              <a:ext uri="{FF2B5EF4-FFF2-40B4-BE49-F238E27FC236}">
                <a16:creationId xmlns:a16="http://schemas.microsoft.com/office/drawing/2014/main" id="{48242641-EC2E-414B-B2ED-68EF07296EE6}"/>
              </a:ext>
            </a:extLst>
          </p:cNvPr>
          <p:cNvSpPr>
            <a:spLocks noGrp="1"/>
          </p:cNvSpPr>
          <p:nvPr>
            <p:ph idx="1"/>
          </p:nvPr>
        </p:nvSpPr>
        <p:spPr/>
        <p:txBody>
          <a:bodyPr/>
          <a:lstStyle/>
          <a:p>
            <a:r>
              <a:rPr lang="en-US" dirty="0"/>
              <a:t>Let’s create classes one by one. </a:t>
            </a:r>
          </a:p>
          <a:p>
            <a:r>
              <a:rPr lang="en-US" dirty="0"/>
              <a:t>Let’s try to use some of the OOP principles</a:t>
            </a:r>
          </a:p>
          <a:p>
            <a:endParaRPr lang="en-US" dirty="0"/>
          </a:p>
          <a:p>
            <a:r>
              <a:rPr lang="en-US" dirty="0"/>
              <a:t>Remind yourself about OOP principles (encapsulation, abstraction, inheritance, polymorphism)</a:t>
            </a:r>
          </a:p>
          <a:p>
            <a:endParaRPr lang="en-US" dirty="0"/>
          </a:p>
          <a:p>
            <a:r>
              <a:rPr lang="en-US" dirty="0"/>
              <a:t>Each class should have some method to show on the screen details.</a:t>
            </a:r>
          </a:p>
          <a:p>
            <a:r>
              <a:rPr lang="en-US" dirty="0">
                <a:solidFill>
                  <a:srgbClr val="00B0F0"/>
                </a:solidFill>
              </a:rPr>
              <a:t>Have fun and experiment… this is all practice after all</a:t>
            </a:r>
          </a:p>
        </p:txBody>
      </p:sp>
    </p:spTree>
    <p:extLst>
      <p:ext uri="{BB962C8B-B14F-4D97-AF65-F5344CB8AC3E}">
        <p14:creationId xmlns:p14="http://schemas.microsoft.com/office/powerpoint/2010/main" val="389561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E675-ED91-42CC-B44A-E4138EEF5A47}"/>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C6E93876-68B6-4B97-9B7E-7A0562AC95D0}"/>
              </a:ext>
            </a:extLst>
          </p:cNvPr>
          <p:cNvSpPr>
            <a:spLocks noGrp="1"/>
          </p:cNvSpPr>
          <p:nvPr>
            <p:ph idx="1"/>
          </p:nvPr>
        </p:nvSpPr>
        <p:spPr/>
        <p:txBody>
          <a:bodyPr>
            <a:normAutofit fontScale="92500" lnSpcReduction="20000"/>
          </a:bodyPr>
          <a:lstStyle/>
          <a:p>
            <a:r>
              <a:rPr lang="en-US" dirty="0"/>
              <a:t>Since there will be long period of no classes, I encourage you to experiment with C# code. </a:t>
            </a:r>
            <a:r>
              <a:rPr lang="en-US" b="1" dirty="0"/>
              <a:t>Choose anything to experiment on</a:t>
            </a:r>
          </a:p>
          <a:p>
            <a:r>
              <a:rPr lang="en-US" dirty="0"/>
              <a:t>If no new ideas come to your mind, then try to make better that application about Hero. </a:t>
            </a:r>
          </a:p>
          <a:p>
            <a:r>
              <a:rPr lang="en-US" dirty="0"/>
              <a:t>Additionally, you can make the Car racing “black screen game” (each car can have speed and the fastest should win). To make things more interesting you can add effects, such as rain, snow, or road holes (where those fast cars will be slower than others) which can last very shortly.</a:t>
            </a:r>
          </a:p>
          <a:p>
            <a:endParaRPr lang="en-US" dirty="0"/>
          </a:p>
          <a:p>
            <a:r>
              <a:rPr lang="en-US" dirty="0"/>
              <a:t>Experimenting is good, you cannot break anything important. Just take care to commit and push only when your code works properly and you are satisfied with it.</a:t>
            </a:r>
          </a:p>
        </p:txBody>
      </p:sp>
    </p:spTree>
    <p:extLst>
      <p:ext uri="{BB962C8B-B14F-4D97-AF65-F5344CB8AC3E}">
        <p14:creationId xmlns:p14="http://schemas.microsoft.com/office/powerpoint/2010/main" val="183565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344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 practice and SQL clarifications</vt:lpstr>
      <vt:lpstr>SQL clarifications</vt:lpstr>
      <vt:lpstr>SQL Recapitulation</vt:lpstr>
      <vt:lpstr>C# practice</vt:lpstr>
      <vt:lpstr>Let’s use Instagram db as an example</vt:lpstr>
      <vt:lpstr>We had tables, now let’s create classes</vt:lpstr>
      <vt:lpstr>Should Class be similar to table or not?</vt:lpstr>
      <vt:lpstr>Create classes</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to many Relations</dc:title>
  <dc:creator>Milos Vulikic</dc:creator>
  <cp:lastModifiedBy>Milos Vulikic</cp:lastModifiedBy>
  <cp:revision>97</cp:revision>
  <dcterms:created xsi:type="dcterms:W3CDTF">2021-02-10T09:05:56Z</dcterms:created>
  <dcterms:modified xsi:type="dcterms:W3CDTF">2021-02-22T18:37:09Z</dcterms:modified>
</cp:coreProperties>
</file>