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51A5C-07DD-468F-99F6-2F3EA9DE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FE018D2-197D-4D4F-90F5-70B95DCEF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6B904D-B612-41D4-AD36-A03575DE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75345C-45A6-4D0B-AD4C-3A5B392E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582E30-097E-4437-97EF-9825D5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76BC4-BFC9-4CE5-80F1-6FCAF3ED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4D07DB-7D58-4409-920D-F1713412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AF477F-DF1C-42A2-8034-AD6E1690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DB519F-D0BC-4FF7-B4BC-B3827F85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9037DF-33CF-4195-8B9E-F756BCD0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59FB834-95C9-4480-A757-B27830566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69A514-8BBB-46DA-B647-7B5733C17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7ED3D9-4568-4A3D-9DAB-AEDD5A03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167B70-856C-4E56-B96A-23CB2A7B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AF14E9-42A2-4073-BC52-973FBE2F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63BA9-0847-4F7B-AF13-28180184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2BBE59-0651-41F5-9C6F-529545A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7BBDCA-A138-45C3-9046-13077E0C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2E5B07-B858-410F-8FAB-9B526ACF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EE9B6C-CFD0-4566-9010-ED1DCC26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0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FCFC42-A540-4ED2-8585-5DDAD553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6EE004-5CD6-42AB-AF11-1A0F4EFD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A3B996-3FF7-4E3C-B51B-793C575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3948AC-3315-40CF-B935-13501EC8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14D325-32BD-40E9-BFE9-2FCCE3C5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A363D7-D7FC-4514-ABB2-4961FC7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AE73EE-BCDC-4306-9F8B-86C78200B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C8D1E06-1912-43BA-B511-23FF4992D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D413B7-8899-42AA-AE69-AF3FE368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EE098C-D46F-4E5B-8F43-1BEEF5C8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B3244CA-36F2-4CD9-9041-C37DF8CA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4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ED3911-D4B4-4657-B7BC-99252460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B02664A-BE55-4684-86B1-4BDAFAA3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7F1DA5-3132-4485-887D-0759F09C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94FD45-F078-4A65-9877-0FB7FE78B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EBEF87A-3753-446C-97F7-51E98DEFB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5F8CD47-0427-42D3-91C0-39C2CC55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2522CD6-B043-40EA-A9F7-C6BF7E30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16EF2BE-7733-435D-8FF5-4D9F0184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3AA08A-9C17-4E51-A437-641CE9A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F641F-0E17-494C-A953-07F3F67D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FCA085-6F02-427F-8A07-1A4ECABC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EC0304-9880-402B-B841-93F36273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7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A98ABF3-D68A-454A-A535-20A3CE47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D9691FB-DE56-4714-BA75-B7505DDF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58FC350-EE6A-4496-8B23-D1CCC247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5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F09B3B-BC35-4EAD-AF37-E643B519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2E6CF9-EEDA-4643-88DA-F618BB02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FCE9CD-21DD-4F35-917D-78D864C61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32B34D-DC29-4BCB-B0AD-73596CB4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89A722-65CC-4E1E-9177-DE6EA4AB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23A131-2D88-43C2-ADAA-7A1F69E0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69E6FE-D8FE-46DC-81E4-3414D850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7A164C-C23D-4CF2-B39C-059A4D6ED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503A94-D7A0-4F5E-9564-964F6D1AD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AA4AFB-8B9D-4EA9-A711-87ACE342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84F9DC-C4F4-44B4-BEB2-64243434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A66C03-396D-48CA-AC21-BA410F89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97CDC6A-7ED9-4987-853B-578E88DD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EE71EC-72F7-4C3B-A433-4AC5CB7E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0CC44C-A4A5-43DB-AF27-94286197E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CB64-B6F4-4446-ADE9-F08E6B5CF5C8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BF52AB-237C-44B6-BF91-FA4934C74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4352CD-DFC4-4709-94A0-9BE56D787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9677-18D6-4EAF-97A0-EC19675E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0C2EDD-085F-4B36-9BD4-0BD2CD07E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F8B18-0EFA-4FFE-9E3A-AC7175BF7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10065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8C05EF-903B-428B-9DAE-F7505C5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table</a:t>
            </a:r>
            <a:endParaRPr lang="en-US" dirty="0">
              <a:highlight>
                <a:srgbClr val="FF0000"/>
              </a:highlight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="" xmlns:a16="http://schemas.microsoft.com/office/drawing/2014/main" id="{29D37260-680D-482A-8E5C-014CFEAE1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96269"/>
              </p:ext>
            </p:extLst>
          </p:nvPr>
        </p:nvGraphicFramePr>
        <p:xfrm>
          <a:off x="2377906" y="3576636"/>
          <a:ext cx="7572375" cy="2756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383">
                  <a:extLst>
                    <a:ext uri="{9D8B030D-6E8A-4147-A177-3AD203B41FA5}">
                      <a16:colId xmlns="" xmlns:a16="http://schemas.microsoft.com/office/drawing/2014/main" val="489640172"/>
                    </a:ext>
                  </a:extLst>
                </a:gridCol>
                <a:gridCol w="2228626">
                  <a:extLst>
                    <a:ext uri="{9D8B030D-6E8A-4147-A177-3AD203B41FA5}">
                      <a16:colId xmlns="" xmlns:a16="http://schemas.microsoft.com/office/drawing/2014/main" val="854573195"/>
                    </a:ext>
                  </a:extLst>
                </a:gridCol>
                <a:gridCol w="3298366">
                  <a:extLst>
                    <a:ext uri="{9D8B030D-6E8A-4147-A177-3AD203B41FA5}">
                      <a16:colId xmlns="" xmlns:a16="http://schemas.microsoft.com/office/drawing/2014/main" val="3791285653"/>
                    </a:ext>
                  </a:extLst>
                </a:gridCol>
              </a:tblGrid>
              <a:tr h="487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First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Last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368365"/>
                  </a:ext>
                </a:extLst>
              </a:tr>
              <a:tr h="543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John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35091340"/>
                  </a:ext>
                </a:extLst>
              </a:tr>
              <a:tr h="5555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Anna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6457433"/>
                  </a:ext>
                </a:extLst>
              </a:tr>
              <a:tr h="567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Bruce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Lee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687624"/>
                  </a:ext>
                </a:extLst>
              </a:tr>
              <a:tr h="601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Sam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Cooper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2583602"/>
                  </a:ext>
                </a:extLst>
              </a:tr>
            </a:tbl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0F8E3E57-51A5-4B1B-BAC7-1154CF5148CB}"/>
              </a:ext>
            </a:extLst>
          </p:cNvPr>
          <p:cNvSpPr/>
          <p:nvPr/>
        </p:nvSpPr>
        <p:spPr>
          <a:xfrm>
            <a:off x="320982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="" xmlns:a16="http://schemas.microsoft.com/office/drawing/2014/main" id="{34D23DBF-655A-4926-AFB6-155FE201D9A8}"/>
              </a:ext>
            </a:extLst>
          </p:cNvPr>
          <p:cNvSpPr/>
          <p:nvPr/>
        </p:nvSpPr>
        <p:spPr>
          <a:xfrm>
            <a:off x="526015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1CDEB5A0-A1F2-44C2-9EB7-337E5B51ACC4}"/>
              </a:ext>
            </a:extLst>
          </p:cNvPr>
          <p:cNvSpPr/>
          <p:nvPr/>
        </p:nvSpPr>
        <p:spPr>
          <a:xfrm>
            <a:off x="8009641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EA3DAEF-2413-4E2C-9834-9521FD01B307}"/>
              </a:ext>
            </a:extLst>
          </p:cNvPr>
          <p:cNvSpPr txBox="1"/>
          <p:nvPr/>
        </p:nvSpPr>
        <p:spPr>
          <a:xfrm>
            <a:off x="275262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0671145-C37D-45C4-9760-F126DC094D78}"/>
              </a:ext>
            </a:extLst>
          </p:cNvPr>
          <p:cNvSpPr txBox="1"/>
          <p:nvPr/>
        </p:nvSpPr>
        <p:spPr>
          <a:xfrm>
            <a:off x="466626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94DF2C2-5A09-4166-BC47-AC9515BBE17C}"/>
              </a:ext>
            </a:extLst>
          </p:cNvPr>
          <p:cNvSpPr txBox="1"/>
          <p:nvPr/>
        </p:nvSpPr>
        <p:spPr>
          <a:xfrm>
            <a:off x="7415751" y="1801294"/>
            <a:ext cx="19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FBB87CD-8992-45FE-9382-BCA500FF7381}"/>
              </a:ext>
            </a:extLst>
          </p:cNvPr>
          <p:cNvSpPr txBox="1"/>
          <p:nvPr/>
        </p:nvSpPr>
        <p:spPr>
          <a:xfrm>
            <a:off x="2752627" y="3281364"/>
            <a:ext cx="75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VARCHAR(30)                 VARCHAR(30)                                    INT</a:t>
            </a:r>
          </a:p>
        </p:txBody>
      </p:sp>
    </p:spTree>
    <p:extLst>
      <p:ext uri="{BB962C8B-B14F-4D97-AF65-F5344CB8AC3E}">
        <p14:creationId xmlns:p14="http://schemas.microsoft.com/office/powerpoint/2010/main" val="189372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C1FFB-8BC4-4CCD-9B2B-282517D3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Table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64C37D3-D9D0-426E-B57D-537FC5677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47078"/>
            <a:ext cx="3189527" cy="27084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CREATE TABLE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tablename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(</a:t>
            </a:r>
            <a:endParaRPr lang="en-US" altLang="en-US" sz="2200" dirty="0">
              <a:solidFill>
                <a:srgbClr val="505763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column_name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data_type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,</a:t>
            </a:r>
            <a:endParaRPr lang="en-US" altLang="en-US" sz="2200" dirty="0">
              <a:solidFill>
                <a:srgbClr val="505763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   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column_name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data_type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+mn-lt"/>
                <a:cs typeface="Arial" panose="020B0604020202020204" pitchFamily="34" charset="0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505763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E86945C2-27A3-43C9-8ED4-435168044437}"/>
              </a:ext>
            </a:extLst>
          </p:cNvPr>
          <p:cNvSpPr/>
          <p:nvPr/>
        </p:nvSpPr>
        <p:spPr>
          <a:xfrm>
            <a:off x="4529956" y="3585396"/>
            <a:ext cx="2149312" cy="301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20B246F-8FC9-400F-B402-1F0393281007}"/>
              </a:ext>
            </a:extLst>
          </p:cNvPr>
          <p:cNvSpPr/>
          <p:nvPr/>
        </p:nvSpPr>
        <p:spPr>
          <a:xfrm>
            <a:off x="7181497" y="2843673"/>
            <a:ext cx="318952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CREATE TABLE </a:t>
            </a:r>
            <a:r>
              <a:rPr lang="en-US" altLang="en-US" sz="22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cats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(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    name VARCHAR(100),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    age INT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29303B"/>
                </a:solidFill>
                <a:cs typeface="Arial" panose="020B0604020202020204" pitchFamily="34" charset="0"/>
              </a:rPr>
              <a:t>);</a:t>
            </a:r>
            <a:endParaRPr lang="en-US" altLang="en-US" sz="2200" dirty="0">
              <a:solidFill>
                <a:srgbClr val="505763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EB77AA-AD87-492A-B407-1E364639AA36}"/>
              </a:ext>
            </a:extLst>
          </p:cNvPr>
          <p:cNvSpPr txBox="1"/>
          <p:nvPr/>
        </p:nvSpPr>
        <p:spPr>
          <a:xfrm>
            <a:off x="7776135" y="2277746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C9A19C9-55C9-456B-8211-A9F9D60C4B72}"/>
              </a:ext>
            </a:extLst>
          </p:cNvPr>
          <p:cNvSpPr txBox="1"/>
          <p:nvPr/>
        </p:nvSpPr>
        <p:spPr>
          <a:xfrm>
            <a:off x="1839074" y="2204186"/>
            <a:ext cx="118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0367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C1FFB-8BC4-4CCD-9B2B-282517D3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Table</a:t>
            </a:r>
          </a:p>
        </p:txBody>
      </p:sp>
      <p:pic>
        <p:nvPicPr>
          <p:cNvPr id="13314" name="Picture 2" descr="SQL Server 2016: Create a Table">
            <a:extLst>
              <a:ext uri="{FF2B5EF4-FFF2-40B4-BE49-F238E27FC236}">
                <a16:creationId xmlns="" xmlns:a16="http://schemas.microsoft.com/office/drawing/2014/main" id="{A3439354-DD86-4AA7-922D-47BD29DB86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492" y="1522491"/>
            <a:ext cx="6873015" cy="508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7DD11F-F8AA-4F5B-9EFB-76EA71F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35843942-6450-40C3-B7FA-4B801C9AB2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8191"/>
            <a:ext cx="5430625" cy="4762418"/>
          </a:xfrm>
          <a:prstGeom prst="rect">
            <a:avLst/>
          </a:prstGeom>
          <a:solidFill>
            <a:srgbClr val="F2F3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66540" rIns="91440" bIns="6665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Dropping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solidFill>
                <a:srgbClr val="29303B"/>
              </a:solidFill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DROP TABLE &lt;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tablename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&gt;;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A specific 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EC5252"/>
                </a:solidFill>
                <a:effectLst/>
                <a:latin typeface="sfmono-regular"/>
              </a:rPr>
              <a:t>DROP TABLE cats;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 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9303B"/>
              </a:solidFill>
              <a:effectLst/>
              <a:latin typeface="sf pro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Be careful with this command!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0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BD17FD-1BE9-4942-8717-F884D816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pic>
        <p:nvPicPr>
          <p:cNvPr id="15362" name="Picture 2" descr="Sql Server Delete Table - javatpoint">
            <a:extLst>
              <a:ext uri="{FF2B5EF4-FFF2-40B4-BE49-F238E27FC236}">
                <a16:creationId xmlns="" xmlns:a16="http://schemas.microsoft.com/office/drawing/2014/main" id="{7D01615E-74DB-4632-A75E-9A712141B5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98" y="1619545"/>
            <a:ext cx="6313698" cy="475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67B98C-DE58-41FB-92FB-B60D980B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FB80EF-78F9-4B6E-B64D-5096D07D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Adding value inside of the table goes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(name, age) </a:t>
            </a:r>
          </a:p>
          <a:p>
            <a:pPr marL="0" indent="0">
              <a:buNone/>
            </a:pPr>
            <a:r>
              <a:rPr lang="en-US" dirty="0"/>
              <a:t>VALUES ("Jetson", 7);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 attention what comes first – which column name: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age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name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VALUES (12, 'Victoria');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BCB06-18FA-44E8-96C5-5FC0F21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see if it worked?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F31044-CC78-49DD-9537-2CAEA7DA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757" cy="4351338"/>
          </a:xfrm>
        </p:spPr>
        <p:txBody>
          <a:bodyPr/>
          <a:lstStyle/>
          <a:p>
            <a:r>
              <a:rPr lang="en-US" dirty="0"/>
              <a:t>To show data in table use simple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                                </a:t>
            </a:r>
            <a:r>
              <a:rPr lang="en-US" dirty="0">
                <a:highlight>
                  <a:srgbClr val="C0C0C0"/>
                </a:highlight>
              </a:rPr>
              <a:t>SELECT * FROM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table_name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something we will learn next week in more details.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="" xmlns:a16="http://schemas.microsoft.com/office/drawing/2014/main" id="{6EA9B56B-9850-4C07-B115-01B8E50729EE}"/>
              </a:ext>
            </a:extLst>
          </p:cNvPr>
          <p:cNvSpPr/>
          <p:nvPr/>
        </p:nvSpPr>
        <p:spPr>
          <a:xfrm rot="10800000">
            <a:off x="4374037" y="2832755"/>
            <a:ext cx="1480008" cy="391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5702D3-3775-492B-B7B2-4345415E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multiple data at the same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56BC4-EAC4-494E-9714-A374025B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to insert multiple rows of data in a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(name, age) </a:t>
            </a:r>
          </a:p>
          <a:p>
            <a:pPr marL="0" indent="0">
              <a:buNone/>
            </a:pPr>
            <a:r>
              <a:rPr lang="en-US" dirty="0"/>
              <a:t>VALUES ('Charlie', 10) ,</a:t>
            </a:r>
          </a:p>
          <a:p>
            <a:pPr marL="0" indent="0">
              <a:buNone/>
            </a:pPr>
            <a:r>
              <a:rPr lang="en-US" dirty="0"/>
              <a:t>	   ('Sadie', 3) ,</a:t>
            </a:r>
          </a:p>
          <a:p>
            <a:pPr marL="0" indent="0">
              <a:buNone/>
            </a:pPr>
            <a:r>
              <a:rPr lang="en-US" dirty="0"/>
              <a:t>              ('Lazy Bear', 1);</a:t>
            </a:r>
          </a:p>
        </p:txBody>
      </p:sp>
    </p:spTree>
    <p:extLst>
      <p:ext uri="{BB962C8B-B14F-4D97-AF65-F5344CB8AC3E}">
        <p14:creationId xmlns:p14="http://schemas.microsoft.com/office/powerpoint/2010/main" val="2440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6AB3C6-DE9D-42AC-9472-5991D915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0C5C37-2CA3-4157-B83E-1D4D4A41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 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people</a:t>
            </a:r>
            <a:r>
              <a:rPr lang="en-US" dirty="0"/>
              <a:t> table:</a:t>
            </a:r>
          </a:p>
          <a:p>
            <a:r>
              <a:rPr lang="en-US" dirty="0"/>
              <a:t>Make sure to add following </a:t>
            </a:r>
            <a:r>
              <a:rPr lang="en-US" dirty="0" smtClean="0"/>
              <a:t>columns:</a:t>
            </a:r>
            <a:endParaRPr lang="en-US" dirty="0"/>
          </a:p>
          <a:p>
            <a:pPr lvl="1"/>
            <a:r>
              <a:rPr lang="en-US" dirty="0" err="1"/>
              <a:t>first_name</a:t>
            </a:r>
            <a:r>
              <a:rPr lang="en-US" dirty="0"/>
              <a:t> - 20 char limit</a:t>
            </a:r>
          </a:p>
          <a:p>
            <a:pPr lvl="1"/>
            <a:r>
              <a:rPr lang="en-US" dirty="0" err="1"/>
              <a:t>last_name</a:t>
            </a:r>
            <a:r>
              <a:rPr lang="en-US" dirty="0"/>
              <a:t> - 20 char limit</a:t>
            </a:r>
          </a:p>
          <a:p>
            <a:pPr lvl="1"/>
            <a:r>
              <a:rPr lang="en-US" dirty="0"/>
              <a:t>age</a:t>
            </a:r>
          </a:p>
          <a:p>
            <a:endParaRPr lang="en-US" dirty="0"/>
          </a:p>
          <a:p>
            <a:r>
              <a:rPr lang="en-US" dirty="0"/>
              <a:t>Then insert your first person: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3E49032-507A-40D4-85EF-59C647A5E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59853"/>
              </p:ext>
            </p:extLst>
          </p:nvPr>
        </p:nvGraphicFramePr>
        <p:xfrm>
          <a:off x="930235" y="5022975"/>
          <a:ext cx="6092877" cy="701040"/>
        </p:xfrm>
        <a:graphic>
          <a:graphicData uri="http://schemas.openxmlformats.org/drawingml/2006/table">
            <a:tbl>
              <a:tblPr/>
              <a:tblGrid>
                <a:gridCol w="2030959">
                  <a:extLst>
                    <a:ext uri="{9D8B030D-6E8A-4147-A177-3AD203B41FA5}">
                      <a16:colId xmlns="" xmlns:a16="http://schemas.microsoft.com/office/drawing/2014/main" val="3964053262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2393142111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959749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first_name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last_name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102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'Tina'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'Belcher'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7185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9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F6E8E1-FC24-458D-9C4B-A5F3B91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CCB961-7471-4BAF-AA57-FC8BE13EB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second person: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multiple persons: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0FE412C-2E96-4162-8CAE-370736E0B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70580"/>
              </p:ext>
            </p:extLst>
          </p:nvPr>
        </p:nvGraphicFramePr>
        <p:xfrm>
          <a:off x="1045663" y="2523381"/>
          <a:ext cx="6092877" cy="701040"/>
        </p:xfrm>
        <a:graphic>
          <a:graphicData uri="http://schemas.openxmlformats.org/drawingml/2006/table">
            <a:tbl>
              <a:tblPr/>
              <a:tblGrid>
                <a:gridCol w="2030959">
                  <a:extLst>
                    <a:ext uri="{9D8B030D-6E8A-4147-A177-3AD203B41FA5}">
                      <a16:colId xmlns="" xmlns:a16="http://schemas.microsoft.com/office/drawing/2014/main" val="3647487068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4032819035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663302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  <a:latin typeface="inherit"/>
                        </a:rPr>
                        <a:t>first_name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  <a:latin typeface="inherit"/>
                        </a:rPr>
                        <a:t>last_name</a:t>
                      </a:r>
                      <a:endParaRPr lang="en-US" b="1" dirty="0">
                        <a:effectLst/>
                        <a:latin typeface="inherit"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6649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'Bob'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'Belcher'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42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69201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794471B-ED3C-40C1-94B1-8DCF6E3E6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57295"/>
              </p:ext>
            </p:extLst>
          </p:nvPr>
        </p:nvGraphicFramePr>
        <p:xfrm>
          <a:off x="1045663" y="4623216"/>
          <a:ext cx="6092877" cy="1402080"/>
        </p:xfrm>
        <a:graphic>
          <a:graphicData uri="http://schemas.openxmlformats.org/drawingml/2006/table">
            <a:tbl>
              <a:tblPr/>
              <a:tblGrid>
                <a:gridCol w="2030959">
                  <a:extLst>
                    <a:ext uri="{9D8B030D-6E8A-4147-A177-3AD203B41FA5}">
                      <a16:colId xmlns="" xmlns:a16="http://schemas.microsoft.com/office/drawing/2014/main" val="621490805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1808497515"/>
                    </a:ext>
                  </a:extLst>
                </a:gridCol>
                <a:gridCol w="2030959">
                  <a:extLst>
                    <a:ext uri="{9D8B030D-6E8A-4147-A177-3AD203B41FA5}">
                      <a16:colId xmlns="" xmlns:a16="http://schemas.microsoft.com/office/drawing/2014/main" val="3662728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first_name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last_name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inherit"/>
                        </a:rPr>
                        <a:t>age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2106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'Linda'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'Belcher'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45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19733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'Phillip'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'Frond'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363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'Calvin'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'Fischoeder'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8213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9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410047-1D16-4A18-BFB7-AB0560F3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C0316D-65BA-4B36-ADE0-438B960E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ME" dirty="0"/>
              <a:t>Database can be considered as bunch of tables</a:t>
            </a:r>
          </a:p>
          <a:p>
            <a:r>
              <a:rPr lang="sr-Latn-ME" dirty="0"/>
              <a:t>They are inter-connected with some relations</a:t>
            </a:r>
          </a:p>
          <a:p>
            <a:endParaRPr lang="en-US" dirty="0"/>
          </a:p>
        </p:txBody>
      </p:sp>
      <p:pic>
        <p:nvPicPr>
          <p:cNvPr id="19460" name="Picture 4" descr="Database Architecture — Using One Database Schema per Customer | by  Vladimir Zulin | Pipedrive Engineering | Medium">
            <a:extLst>
              <a:ext uri="{FF2B5EF4-FFF2-40B4-BE49-F238E27FC236}">
                <a16:creationId xmlns="" xmlns:a16="http://schemas.microsoft.com/office/drawing/2014/main" id="{5BB15A31-B0B3-41BA-B3B8-0524AA54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75" y="2354094"/>
            <a:ext cx="4610830" cy="402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3FC9AB-80F4-4829-BDD3-E6F4B91E0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5" y="2940135"/>
            <a:ext cx="6772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24342D-B9E2-47B5-B81A-3CF878DC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get back to cats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D81E1-A0E3-463B-ADBE-34714AF9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try this, we will see something interesting: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(name) </a:t>
            </a:r>
          </a:p>
          <a:p>
            <a:pPr marL="0" indent="0">
              <a:buNone/>
            </a:pPr>
            <a:r>
              <a:rPr lang="en-US" dirty="0"/>
              <a:t>VALUES 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'This cat is named Charlie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      which is also a human name.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     In fact I know a couple of Charlies. Fun Fact’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there is no </a:t>
            </a:r>
            <a:r>
              <a:rPr lang="en-US" dirty="0">
                <a:highlight>
                  <a:srgbClr val="FFFF00"/>
                </a:highlight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05445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ADEEBC-11E6-45DF-96CB-5EC9C5A2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try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D977EE-D8C7-4054-BE7A-9CE6ABFAC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cats() </a:t>
            </a:r>
          </a:p>
          <a:p>
            <a:pPr marL="0" indent="0">
              <a:buNone/>
            </a:pPr>
            <a:r>
              <a:rPr lang="en-US" dirty="0"/>
              <a:t>VALUES 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we see?</a:t>
            </a:r>
          </a:p>
          <a:p>
            <a:pPr marL="0" indent="0">
              <a:buNone/>
            </a:pPr>
            <a:r>
              <a:rPr lang="en-US" dirty="0"/>
              <a:t>And why NULL?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NULL means      NO VALUE</a:t>
            </a:r>
          </a:p>
          <a:p>
            <a:pPr marL="0" indent="0">
              <a:buNone/>
            </a:pPr>
            <a:r>
              <a:rPr lang="en-US" dirty="0"/>
              <a:t>It seems our table can accept new rows that do not have value!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A3302394-896E-459E-9FD4-BF330C1AB43A}"/>
              </a:ext>
            </a:extLst>
          </p:cNvPr>
          <p:cNvSpPr/>
          <p:nvPr/>
        </p:nvSpPr>
        <p:spPr>
          <a:xfrm>
            <a:off x="2837469" y="5062194"/>
            <a:ext cx="254523" cy="122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8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B085F-17B5-451D-82C1-612773E8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CFD2E5-C733-4E3F-BB68-8BB2390F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to set the rule to the table – do not accept NULL</a:t>
            </a:r>
          </a:p>
          <a:p>
            <a:r>
              <a:rPr lang="en-US" dirty="0"/>
              <a:t>We do </a:t>
            </a:r>
            <a:r>
              <a:rPr lang="en-US" dirty="0" err="1"/>
              <a:t>i</a:t>
            </a:r>
            <a:r>
              <a:rPr lang="sr-Latn-ME" dirty="0"/>
              <a:t>t</a:t>
            </a:r>
            <a:r>
              <a:rPr lang="en-US" dirty="0"/>
              <a:t> by adding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table constraint.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Constraint = </a:t>
            </a:r>
            <a:r>
              <a:rPr lang="en-US" dirty="0"/>
              <a:t>a limitation or restriction</a:t>
            </a:r>
            <a:endParaRPr lang="sr-Latn-ME" dirty="0"/>
          </a:p>
          <a:p>
            <a:r>
              <a:rPr lang="sr-Latn-ME" dirty="0"/>
              <a:t>NOT NULL will restrict table of adding new rows without a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	name VARCHAR(100)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age INT </a:t>
            </a:r>
            <a:r>
              <a:rPr lang="en-US" dirty="0">
                <a:solidFill>
                  <a:srgbClr val="FF0000"/>
                </a:solidFill>
              </a:rPr>
              <a:t>NOT NULL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0454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236404-22D8-4D10-A6A1-9E64CCF1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C812EE-0B6B-433C-9985-56DFD87A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the table to add default value if none has been provided: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name VARCHAR(100)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'unnamed’, </a:t>
            </a:r>
          </a:p>
          <a:p>
            <a:pPr marL="0" indent="0">
              <a:buNone/>
            </a:pPr>
            <a:r>
              <a:rPr lang="en-US" dirty="0"/>
              <a:t>	age INT </a:t>
            </a:r>
            <a:r>
              <a:rPr lang="en-US" dirty="0">
                <a:solidFill>
                  <a:srgbClr val="FF0000"/>
                </a:solidFill>
              </a:rPr>
              <a:t>DEFAULT</a:t>
            </a:r>
            <a:r>
              <a:rPr lang="en-US" dirty="0"/>
              <a:t> 99 </a:t>
            </a:r>
          </a:p>
          <a:p>
            <a:pPr marL="0" indent="0">
              <a:buNone/>
            </a:pP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4752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D9C61E-D59B-40D7-8D44-68E2DE4C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insert same data many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C8DD2F-2584-4560-9215-E9C02829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cats</a:t>
            </a:r>
            <a:r>
              <a:rPr lang="en-US" dirty="0"/>
              <a:t>(name, age) </a:t>
            </a:r>
          </a:p>
          <a:p>
            <a:pPr marL="0" indent="0">
              <a:buNone/>
            </a:pPr>
            <a:r>
              <a:rPr lang="en-US" dirty="0"/>
              <a:t>VALUES ('Charlie', 10) ,			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black)</a:t>
            </a:r>
          </a:p>
          <a:p>
            <a:pPr marL="0" indent="0">
              <a:buNone/>
            </a:pPr>
            <a:r>
              <a:rPr lang="en-US" dirty="0"/>
              <a:t>	   ('Charlie', 10) ,			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white)</a:t>
            </a:r>
          </a:p>
          <a:p>
            <a:pPr marL="0" indent="0">
              <a:buNone/>
            </a:pPr>
            <a:r>
              <a:rPr lang="en-US" dirty="0"/>
              <a:t>	   ('Charlie', 10) ,			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gray)</a:t>
            </a:r>
          </a:p>
          <a:p>
            <a:pPr marL="0" indent="0">
              <a:buNone/>
            </a:pPr>
            <a:r>
              <a:rPr lang="en-US" dirty="0"/>
              <a:t>	   ('Charlie', 10) ,			</a:t>
            </a:r>
            <a:r>
              <a:rPr lang="en-US" i="1" dirty="0"/>
              <a:t>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(this cat is gray and white)</a:t>
            </a:r>
          </a:p>
          <a:p>
            <a:pPr marL="0" indent="0">
              <a:buNone/>
            </a:pPr>
            <a:r>
              <a:rPr lang="en-US" dirty="0"/>
              <a:t>	   ('Charlie', 10) 			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 (this cat is black and white)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not the same cat!</a:t>
            </a:r>
          </a:p>
          <a:p>
            <a:pPr marL="0" indent="0">
              <a:buNone/>
            </a:pPr>
            <a:r>
              <a:rPr lang="en-US" dirty="0"/>
              <a:t>How do we know which Charlie is which cat?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43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4C4127-C4AB-4019-95FF-D331832A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an ID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B0F15519-1F80-4428-B8F4-76C1D911E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32234"/>
              </p:ext>
            </p:extLst>
          </p:nvPr>
        </p:nvGraphicFramePr>
        <p:xfrm>
          <a:off x="838200" y="1904696"/>
          <a:ext cx="7224406" cy="202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170">
                  <a:extLst>
                    <a:ext uri="{9D8B030D-6E8A-4147-A177-3AD203B41FA5}">
                      <a16:colId xmlns="" xmlns:a16="http://schemas.microsoft.com/office/drawing/2014/main" val="2496848852"/>
                    </a:ext>
                  </a:extLst>
                </a:gridCol>
                <a:gridCol w="2762656">
                  <a:extLst>
                    <a:ext uri="{9D8B030D-6E8A-4147-A177-3AD203B41FA5}">
                      <a16:colId xmlns="" xmlns:a16="http://schemas.microsoft.com/office/drawing/2014/main" val="338543402"/>
                    </a:ext>
                  </a:extLst>
                </a:gridCol>
                <a:gridCol w="2848580">
                  <a:extLst>
                    <a:ext uri="{9D8B030D-6E8A-4147-A177-3AD203B41FA5}">
                      <a16:colId xmlns="" xmlns:a16="http://schemas.microsoft.com/office/drawing/2014/main" val="584279048"/>
                    </a:ext>
                  </a:extLst>
                </a:gridCol>
              </a:tblGrid>
              <a:tr h="505128">
                <a:tc>
                  <a:txBody>
                    <a:bodyPr/>
                    <a:lstStyle/>
                    <a:p>
                      <a:r>
                        <a:rPr lang="en-US" dirty="0" err="1"/>
                        <a:t>CatId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9865242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3002108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812194"/>
                  </a:ext>
                </a:extLst>
              </a:tr>
              <a:tr h="50512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702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31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FCF981-A6A8-4B36-8185-BF7E8496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Id as a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80431F-603F-4FC4-9037-AE789745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unique_cats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highlight>
                  <a:srgbClr val="00FF00"/>
                </a:highlight>
              </a:rPr>
              <a:t>cat_id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INT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name VARCHAR(100) ,</a:t>
            </a:r>
          </a:p>
          <a:p>
            <a:pPr marL="0" indent="0">
              <a:buNone/>
            </a:pPr>
            <a:r>
              <a:rPr lang="en-US" dirty="0"/>
              <a:t>	age INT 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PRIMARY KEY </a:t>
            </a:r>
            <a:r>
              <a:rPr lang="en-US" dirty="0"/>
              <a:t>(</a:t>
            </a:r>
            <a:r>
              <a:rPr lang="en-US" dirty="0" err="1">
                <a:highlight>
                  <a:srgbClr val="00FF00"/>
                </a:highlight>
              </a:rPr>
              <a:t>cat_id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Now add some data:</a:t>
            </a:r>
          </a:p>
          <a:p>
            <a:r>
              <a:rPr lang="en-US" dirty="0"/>
              <a:t>INSERT INTO </a:t>
            </a:r>
            <a:r>
              <a:rPr lang="en-US" dirty="0" err="1"/>
              <a:t>unique_cats</a:t>
            </a:r>
            <a:r>
              <a:rPr lang="en-US" dirty="0"/>
              <a:t>(</a:t>
            </a:r>
            <a:r>
              <a:rPr lang="en-US" dirty="0" err="1"/>
              <a:t>cat_id</a:t>
            </a:r>
            <a:r>
              <a:rPr lang="en-US" dirty="0"/>
              <a:t>, name, age) VALUES(1, 'Fred', 23); </a:t>
            </a:r>
          </a:p>
          <a:p>
            <a:r>
              <a:rPr lang="en-US" dirty="0"/>
              <a:t>INSERT INTO </a:t>
            </a:r>
            <a:r>
              <a:rPr lang="en-US" dirty="0" err="1"/>
              <a:t>unique_cats</a:t>
            </a:r>
            <a:r>
              <a:rPr lang="en-US" dirty="0"/>
              <a:t>(</a:t>
            </a:r>
            <a:r>
              <a:rPr lang="en-US" dirty="0" err="1"/>
              <a:t>cat_id</a:t>
            </a:r>
            <a:r>
              <a:rPr lang="en-US" dirty="0"/>
              <a:t>, name, age) VALUES(2, 'Louise', 3); </a:t>
            </a:r>
          </a:p>
          <a:p>
            <a:r>
              <a:rPr lang="en-US" dirty="0"/>
              <a:t>INSERT INTO </a:t>
            </a:r>
            <a:r>
              <a:rPr lang="en-US" dirty="0" err="1"/>
              <a:t>unique_cats</a:t>
            </a:r>
            <a:r>
              <a:rPr lang="en-US" dirty="0"/>
              <a:t>(</a:t>
            </a:r>
            <a:r>
              <a:rPr lang="en-US" dirty="0" err="1"/>
              <a:t>cat_id</a:t>
            </a:r>
            <a:r>
              <a:rPr lang="en-US" dirty="0"/>
              <a:t>, name, age) VALUES(1, 'James', 3);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92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3A39DA-CA3E-4829-AA42-84DE5A15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yet another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C762C5-DC1C-4FCA-8B12-D812D08C1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unique_cats2 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cat_id</a:t>
            </a:r>
            <a:r>
              <a:rPr lang="en-US" dirty="0"/>
              <a:t> INT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rgbClr val="FF0000"/>
                </a:solidFill>
              </a:rPr>
              <a:t>AUTO_INCREMENT 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name VARCHAR(100) ,</a:t>
            </a:r>
          </a:p>
          <a:p>
            <a:pPr marL="0" indent="0">
              <a:buNone/>
            </a:pPr>
            <a:r>
              <a:rPr lang="en-US" dirty="0"/>
              <a:t>	age INT ,</a:t>
            </a:r>
          </a:p>
          <a:p>
            <a:pPr marL="0" indent="0">
              <a:buNone/>
            </a:pPr>
            <a:r>
              <a:rPr lang="en-US" dirty="0"/>
              <a:t>	PRIMARY KEY (</a:t>
            </a:r>
            <a:r>
              <a:rPr lang="en-US" dirty="0" err="1"/>
              <a:t>cat_id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allows us to not pay attention about Id’s when entering new values</a:t>
            </a:r>
          </a:p>
        </p:txBody>
      </p:sp>
    </p:spTree>
    <p:extLst>
      <p:ext uri="{BB962C8B-B14F-4D97-AF65-F5344CB8AC3E}">
        <p14:creationId xmlns:p14="http://schemas.microsoft.com/office/powerpoint/2010/main" val="3004640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425A1D-A403-4BE2-AE58-4AE6331F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4E3CAB-B0F8-4151-9A21-3805EA3C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Define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r>
              <a:rPr lang="en-US" dirty="0"/>
              <a:t> table, with the following fields: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id</a:t>
            </a:r>
            <a:r>
              <a:rPr lang="en-US" dirty="0"/>
              <a:t> - number(automatically increments), mandatory, primary key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last_name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 text, mandatory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first_name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middle_name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not mandatory</a:t>
            </a:r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age</a:t>
            </a:r>
            <a:r>
              <a:rPr lang="en-US" dirty="0"/>
              <a:t> - number mandatory</a:t>
            </a:r>
          </a:p>
          <a:p>
            <a:pPr fontAlgn="base"/>
            <a:r>
              <a:rPr lang="en-US" dirty="0" err="1">
                <a:solidFill>
                  <a:srgbClr val="00B050"/>
                </a:solidFill>
              </a:rPr>
              <a:t>current_status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mandatory, defaults to 'employed'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46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B58FE-D3DF-4E93-B706-39E66BF9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63FBD0-6461-45F2-AA71-CBB1F22A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6"/>
                </a:solidFill>
              </a:rPr>
              <a:t>id</a:t>
            </a:r>
            <a:r>
              <a:rPr lang="en-US" dirty="0"/>
              <a:t> INT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AUTO_INCREMENT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last_name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first_name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middle_name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age </a:t>
            </a:r>
            <a:r>
              <a:rPr lang="en-US" dirty="0"/>
              <a:t>INTEGER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current_status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VARCHAR(100)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rgbClr val="7030A0"/>
                </a:solidFill>
              </a:rPr>
              <a:t>DEFAULT</a:t>
            </a:r>
            <a:r>
              <a:rPr lang="en-US" dirty="0"/>
              <a:t> 'employed',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PRIMARY KEY </a:t>
            </a:r>
            <a:r>
              <a:rPr lang="en-US" dirty="0"/>
              <a:t>(id)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1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E97CD5-CFCB-4B1A-A33E-EE061613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Tables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B59C54-8C42-4611-93FE-FF60F402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ME" dirty="0"/>
              <a:t>To save necessary data to database you </a:t>
            </a:r>
          </a:p>
          <a:p>
            <a:pPr marL="0" indent="0">
              <a:buNone/>
            </a:pPr>
            <a:r>
              <a:rPr lang="sr-Latn-ME" dirty="0"/>
              <a:t>must first:</a:t>
            </a:r>
          </a:p>
          <a:p>
            <a:pPr lvl="1"/>
            <a:r>
              <a:rPr lang="sr-Latn-ME" dirty="0"/>
              <a:t>Create </a:t>
            </a:r>
            <a:r>
              <a:rPr lang="sr-Latn-ME" dirty="0" smtClean="0"/>
              <a:t>table</a:t>
            </a:r>
            <a:r>
              <a:rPr lang="en-US" dirty="0" smtClean="0"/>
              <a:t> with</a:t>
            </a:r>
            <a:endParaRPr lang="sr-Latn-ME" dirty="0"/>
          </a:p>
          <a:p>
            <a:pPr marL="457200" lvl="1" indent="0">
              <a:buNone/>
            </a:pPr>
            <a:r>
              <a:rPr lang="sr-Latn-ME" dirty="0" smtClean="0"/>
              <a:t>Set</a:t>
            </a:r>
            <a:r>
              <a:rPr lang="en-US" dirty="0" smtClean="0"/>
              <a:t>ting</a:t>
            </a:r>
            <a:r>
              <a:rPr lang="sr-Latn-ME" dirty="0" smtClean="0"/>
              <a:t> data </a:t>
            </a:r>
            <a:r>
              <a:rPr lang="sr-Latn-ME" dirty="0"/>
              <a:t>types </a:t>
            </a:r>
            <a:r>
              <a:rPr lang="en-US" dirty="0" smtClean="0"/>
              <a:t>and names for columns</a:t>
            </a:r>
            <a:endParaRPr lang="sr-Latn-ME" dirty="0"/>
          </a:p>
          <a:p>
            <a:pPr lvl="1"/>
            <a:r>
              <a:rPr lang="en-US" dirty="0" smtClean="0"/>
              <a:t>Insert</a:t>
            </a:r>
            <a:r>
              <a:rPr lang="sr-Latn-ME" dirty="0" smtClean="0"/>
              <a:t> </a:t>
            </a:r>
            <a:r>
              <a:rPr lang="sr-Latn-ME" dirty="0"/>
              <a:t>the new </a:t>
            </a:r>
            <a:r>
              <a:rPr lang="sr-Latn-ME" dirty="0" smtClean="0"/>
              <a:t>data</a:t>
            </a:r>
            <a:r>
              <a:rPr lang="en-US" dirty="0" smtClean="0"/>
              <a:t> into table</a:t>
            </a:r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endParaRPr lang="sr-Latn-ME" dirty="0"/>
          </a:p>
          <a:p>
            <a:r>
              <a:rPr lang="sr-Latn-ME" dirty="0"/>
              <a:t>Data types are somewhat similar to those in C#, C++ and other programming languages</a:t>
            </a:r>
            <a:endParaRPr lang="en-US" dirty="0"/>
          </a:p>
        </p:txBody>
      </p:sp>
      <p:pic>
        <p:nvPicPr>
          <p:cNvPr id="20484" name="Picture 4" descr="Database Relational Model | Download Scientific Diagram">
            <a:extLst>
              <a:ext uri="{FF2B5EF4-FFF2-40B4-BE49-F238E27FC236}">
                <a16:creationId xmlns="" xmlns:a16="http://schemas.microsoft.com/office/drawing/2014/main" id="{730BD2C4-BAFA-43AB-8286-6A8AC555A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63" y="365125"/>
            <a:ext cx="4974199" cy="463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EB362E-8406-42DD-99F9-C38F243C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adding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F6B6B3-A293-4045-B3AF-AB415DDC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employees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6"/>
                </a:solidFill>
              </a:rPr>
              <a:t>id</a:t>
            </a:r>
            <a:r>
              <a:rPr lang="en-US" dirty="0"/>
              <a:t> INT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AUTO_INCREMENT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PRIMARY KEY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last_name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first_name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middle_name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VARCHAR(255),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   age </a:t>
            </a:r>
            <a:r>
              <a:rPr lang="en-US" dirty="0"/>
              <a:t>INTEGER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chemeClr val="accent6"/>
                </a:solidFill>
              </a:rPr>
              <a:t>current_status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VARCHAR(100)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NULL </a:t>
            </a:r>
            <a:r>
              <a:rPr lang="en-US" dirty="0">
                <a:solidFill>
                  <a:srgbClr val="7030A0"/>
                </a:solidFill>
              </a:rPr>
              <a:t>DEFAULT</a:t>
            </a:r>
            <a:r>
              <a:rPr lang="en-US" dirty="0"/>
              <a:t> 'employed',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67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homework it will be required to:</a:t>
            </a:r>
          </a:p>
          <a:p>
            <a:pPr lvl="1"/>
            <a:r>
              <a:rPr lang="en-US" dirty="0" smtClean="0"/>
              <a:t>Write commands to Create tables</a:t>
            </a:r>
          </a:p>
          <a:p>
            <a:pPr lvl="1"/>
            <a:r>
              <a:rPr lang="en-US" dirty="0" smtClean="0"/>
              <a:t>Write commands to insert values in the tables</a:t>
            </a:r>
          </a:p>
          <a:p>
            <a:pPr lvl="1"/>
            <a:r>
              <a:rPr lang="en-US" dirty="0" smtClean="0"/>
              <a:t>All the commands should be copied in one file </a:t>
            </a:r>
          </a:p>
          <a:p>
            <a:pPr lvl="1"/>
            <a:r>
              <a:rPr lang="en-US" dirty="0" smtClean="0"/>
              <a:t>Homework file should be committed and pushed to </a:t>
            </a:r>
            <a:r>
              <a:rPr lang="en-US" dirty="0" err="1" smtClean="0"/>
              <a:t>GitHub</a:t>
            </a:r>
            <a:r>
              <a:rPr lang="en-US" dirty="0" smtClean="0"/>
              <a:t> using GIT </a:t>
            </a:r>
          </a:p>
          <a:p>
            <a:pPr marL="457200" lvl="1" indent="0">
              <a:buNone/>
            </a:pPr>
            <a:r>
              <a:rPr lang="en-US" dirty="0" smtClean="0"/>
              <a:t>(We can create new repository for homework)</a:t>
            </a:r>
          </a:p>
          <a:p>
            <a:pPr lvl="1"/>
            <a:endParaRPr lang="en-US" dirty="0" smtClean="0"/>
          </a:p>
          <a:p>
            <a:r>
              <a:rPr lang="en-US" dirty="0"/>
              <a:t>See next two slides for task details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47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E90DA9-8FE9-47B3-B8D6-1DA2C709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Homework – part 1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F62BB9D-9D60-4FD8-AC67-C768F3B5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Define a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Company</a:t>
            </a:r>
            <a:r>
              <a:rPr lang="en-US" dirty="0"/>
              <a:t> table, with the following fields: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id</a:t>
            </a:r>
            <a:r>
              <a:rPr lang="en-US" dirty="0"/>
              <a:t> - number(automatically increments), mandatory, primary key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company</a:t>
            </a:r>
            <a:r>
              <a:rPr lang="en-US" dirty="0">
                <a:solidFill>
                  <a:srgbClr val="00B050"/>
                </a:solidFill>
              </a:rPr>
              <a:t>_name </a:t>
            </a:r>
            <a:r>
              <a:rPr lang="en-US" dirty="0"/>
              <a:t>- text, 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address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not 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opened_year</a:t>
            </a:r>
            <a:r>
              <a:rPr lang="en-US" dirty="0"/>
              <a:t> - number 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owner_name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</a:t>
            </a:r>
            <a:endParaRPr lang="sr-Latn-ME" dirty="0"/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services_offered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defaults to ’</a:t>
            </a:r>
            <a:r>
              <a:rPr lang="sr-Latn-ME" dirty="0"/>
              <a:t>General services</a:t>
            </a:r>
            <a:r>
              <a:rPr lang="en-US" dirty="0"/>
              <a:t>’</a:t>
            </a:r>
            <a:endParaRPr lang="sr-Latn-ME" dirty="0"/>
          </a:p>
          <a:p>
            <a:pPr fontAlgn="base"/>
            <a:endParaRPr lang="sr-Latn-ME" dirty="0"/>
          </a:p>
          <a:p>
            <a:pPr fontAlgn="base"/>
            <a:r>
              <a:rPr lang="sr-Latn-ME" dirty="0"/>
              <a:t>Add any data about companies. You can use information from Chinese, US or other countries’ companies.</a:t>
            </a:r>
          </a:p>
          <a:p>
            <a:pPr fontAlgn="base"/>
            <a:r>
              <a:rPr lang="sr-Latn-ME" dirty="0"/>
              <a:t>Huawei, Tencent, Oppo, Apple, Samsung... Anything you like </a:t>
            </a:r>
            <a:r>
              <a:rPr lang="sr-Latn-ME" dirty="0">
                <a:sym typeface="Wingdings" panose="05000000000000000000" pitchFamily="2" charset="2"/>
              </a:rPr>
              <a:t></a:t>
            </a:r>
          </a:p>
          <a:p>
            <a:pPr fontAlgn="base"/>
            <a:r>
              <a:rPr lang="sr-Latn-ME" dirty="0"/>
              <a:t>Add at least 5 rows of data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endParaRPr lang="sr-Latn-ME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55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E90DA9-8FE9-47B3-B8D6-1DA2C709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Homework – part 2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F62BB9D-9D60-4FD8-AC67-C768F3B5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Define a </a:t>
            </a:r>
            <a:r>
              <a:rPr lang="sr-Latn-ME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  <a:r>
              <a:rPr lang="en-US" dirty="0"/>
              <a:t> table, with the following fields: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id</a:t>
            </a:r>
            <a:r>
              <a:rPr lang="en-US" dirty="0"/>
              <a:t> - number(automatically increments), mandatory, primary key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product_type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 text, mandatory</a:t>
            </a:r>
            <a:endParaRPr lang="sr-Latn-ME" dirty="0">
              <a:solidFill>
                <a:srgbClr val="00B050"/>
              </a:solidFill>
            </a:endParaRP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product_name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 text, 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designed_year</a:t>
            </a:r>
            <a:r>
              <a:rPr lang="en-US" dirty="0"/>
              <a:t> - number mandatory</a:t>
            </a:r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production_country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/>
              <a:t>- text, mandatory</a:t>
            </a:r>
            <a:endParaRPr lang="sr-Latn-ME" dirty="0"/>
          </a:p>
          <a:p>
            <a:pPr fontAlgn="base"/>
            <a:r>
              <a:rPr lang="sr-Latn-ME" dirty="0">
                <a:solidFill>
                  <a:srgbClr val="00B050"/>
                </a:solidFill>
              </a:rPr>
              <a:t>product_description - text</a:t>
            </a:r>
            <a:endParaRPr lang="sr-Latn-ME" dirty="0"/>
          </a:p>
          <a:p>
            <a:pPr fontAlgn="base"/>
            <a:endParaRPr lang="sr-Latn-ME" dirty="0"/>
          </a:p>
          <a:p>
            <a:pPr fontAlgn="base"/>
            <a:r>
              <a:rPr lang="sr-Latn-ME" dirty="0"/>
              <a:t>Add any data about products. Product types could be anything:</a:t>
            </a:r>
          </a:p>
          <a:p>
            <a:pPr lvl="1" fontAlgn="base"/>
            <a:r>
              <a:rPr lang="sr-Latn-ME" dirty="0"/>
              <a:t>Phones, Games, TV, Computers...</a:t>
            </a:r>
          </a:p>
          <a:p>
            <a:pPr fontAlgn="base"/>
            <a:r>
              <a:rPr lang="sr-Latn-ME" dirty="0"/>
              <a:t>Add at least 5 rows of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2548CE-70CC-4BA9-9F5E-C7E30133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 (Numbers) - 1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0FF4988F-FBDB-4009-80EF-6CF379E57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327417"/>
              </p:ext>
            </p:extLst>
          </p:nvPr>
        </p:nvGraphicFramePr>
        <p:xfrm>
          <a:off x="1878139" y="1798757"/>
          <a:ext cx="8435722" cy="4405074"/>
        </p:xfrm>
        <a:graphic>
          <a:graphicData uri="http://schemas.openxmlformats.org/drawingml/2006/table">
            <a:tbl>
              <a:tblPr/>
              <a:tblGrid>
                <a:gridCol w="1681805">
                  <a:extLst>
                    <a:ext uri="{9D8B030D-6E8A-4147-A177-3AD203B41FA5}">
                      <a16:colId xmlns="" xmlns:a16="http://schemas.microsoft.com/office/drawing/2014/main" val="168047347"/>
                    </a:ext>
                  </a:extLst>
                </a:gridCol>
                <a:gridCol w="5913014">
                  <a:extLst>
                    <a:ext uri="{9D8B030D-6E8A-4147-A177-3AD203B41FA5}">
                      <a16:colId xmlns="" xmlns:a16="http://schemas.microsoft.com/office/drawing/2014/main" val="1449612977"/>
                    </a:ext>
                  </a:extLst>
                </a:gridCol>
                <a:gridCol w="840903">
                  <a:extLst>
                    <a:ext uri="{9D8B030D-6E8A-4147-A177-3AD203B41FA5}">
                      <a16:colId xmlns="" xmlns:a16="http://schemas.microsoft.com/office/drawing/2014/main" val="917108113"/>
                    </a:ext>
                  </a:extLst>
                </a:gridCol>
              </a:tblGrid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Data type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Storage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7442797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bit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Integer that can be 0, 1, or NULL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 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08223974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tinyint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from 0 to 255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byte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6151207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smallint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between -32,768 and 32,767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2 bytes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1736898"/>
                  </a:ext>
                </a:extLst>
              </a:tr>
              <a:tr h="34703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between -2,147,483,648 and 2,147,483,647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4 bytes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048823"/>
                  </a:ext>
                </a:extLst>
              </a:tr>
              <a:tr h="5872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bigint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Allows whole numbers between -9,223,372,036,854,775,808 and 9,223,372,036,854,775,807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8 bytes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7796830"/>
                  </a:ext>
                </a:extLst>
              </a:tr>
              <a:tr h="202884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decimal(</a:t>
                      </a:r>
                      <a:r>
                        <a:rPr lang="en-US" sz="1600" dirty="0" err="1">
                          <a:effectLst/>
                          <a:highlight>
                            <a:srgbClr val="FFFF00"/>
                          </a:highlight>
                        </a:rPr>
                        <a:t>p,s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10678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Fixed precision and scale numbers.Allows numbers from -10^38 +1 to 10^38 –1.</a:t>
                      </a:r>
                    </a:p>
                    <a:p>
                      <a:pPr algn="l" fontAlgn="t"/>
                      <a:r>
                        <a:rPr lang="en-US" sz="1600"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algn="l" fontAlgn="t"/>
                      <a:r>
                        <a:rPr lang="en-US" sz="1600"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 marL="53391" marR="53391" marT="53391" marB="53391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086" marR="80086" marT="40043" marB="400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764685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0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317DB0-8477-470A-882E-4C183966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9" y="310534"/>
            <a:ext cx="10515600" cy="1325563"/>
          </a:xfrm>
        </p:spPr>
        <p:txBody>
          <a:bodyPr/>
          <a:lstStyle/>
          <a:p>
            <a:r>
              <a:rPr lang="en-US" dirty="0"/>
              <a:t>Numeric data types (Numbers) - 2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4E6FEC6D-A8F8-47D5-AA06-3D1ABC699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719057"/>
              </p:ext>
            </p:extLst>
          </p:nvPr>
        </p:nvGraphicFramePr>
        <p:xfrm>
          <a:off x="1925366" y="1508345"/>
          <a:ext cx="8091105" cy="4979314"/>
        </p:xfrm>
        <a:graphic>
          <a:graphicData uri="http://schemas.openxmlformats.org/drawingml/2006/table">
            <a:tbl>
              <a:tblPr/>
              <a:tblGrid>
                <a:gridCol w="1650347">
                  <a:extLst>
                    <a:ext uri="{9D8B030D-6E8A-4147-A177-3AD203B41FA5}">
                      <a16:colId xmlns="" xmlns:a16="http://schemas.microsoft.com/office/drawing/2014/main" val="3103321543"/>
                    </a:ext>
                  </a:extLst>
                </a:gridCol>
                <a:gridCol w="4926842">
                  <a:extLst>
                    <a:ext uri="{9D8B030D-6E8A-4147-A177-3AD203B41FA5}">
                      <a16:colId xmlns="" xmlns:a16="http://schemas.microsoft.com/office/drawing/2014/main" val="966477166"/>
                    </a:ext>
                  </a:extLst>
                </a:gridCol>
                <a:gridCol w="1513916">
                  <a:extLst>
                    <a:ext uri="{9D8B030D-6E8A-4147-A177-3AD203B41FA5}">
                      <a16:colId xmlns="" xmlns:a16="http://schemas.microsoft.com/office/drawing/2014/main" val="1268854795"/>
                    </a:ext>
                  </a:extLst>
                </a:gridCol>
              </a:tblGrid>
              <a:tr h="213603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numeric(</a:t>
                      </a:r>
                      <a:r>
                        <a:rPr lang="en-US" sz="1500" dirty="0" err="1">
                          <a:effectLst/>
                        </a:rPr>
                        <a:t>p,s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Fixed precision and scale numbers.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Allows numbers from -10^38 +1 to 10^38 –1.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The p parameter indicates the maximum total number of digits that can be stored (both to the left and to the right of the decimal point). p must be a value from 1 to 38. Default is 18.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The s parameter indicates the maximum number of digits stored to the right of the decimal point. s must be a value from 0 to p. Default value is 0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5-17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3366608"/>
                  </a:ext>
                </a:extLst>
              </a:tr>
              <a:tr h="48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smallmoney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Monetary data from -214,748.3648 to 214,748.3647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4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8743680"/>
                  </a:ext>
                </a:extLst>
              </a:tr>
              <a:tr h="60962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Money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Monetary data from -922,337,203,685,477.5808 to 922,337,203,685,477.5807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8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9657021"/>
                  </a:ext>
                </a:extLst>
              </a:tr>
              <a:tr h="1231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float(n)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Floating precision number data from -1.79E + 308 to 1.79E + 308.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The n parameter indicates whether the field should hold 4 or 8 bytes. float(24) holds a 4-byte field and float(53) holds an 8-byte field. Default value of n is 53.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4 or 8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2262339"/>
                  </a:ext>
                </a:extLst>
              </a:tr>
              <a:tr h="483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real</a:t>
                      </a:r>
                    </a:p>
                  </a:txBody>
                  <a:tcPr marL="61941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>
                          <a:effectLst/>
                        </a:rPr>
                        <a:t>Floating precision number data from -3.40E + 38 to 3.40E + 38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4 bytes</a:t>
                      </a:r>
                    </a:p>
                  </a:txBody>
                  <a:tcPr marL="30970" marR="30970" marT="30970" marB="3097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961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56882C-8D64-44B2-9056-05826A2A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(text) - 1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A049CDD-4F33-4A6B-9CD1-7147D9D0F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78291"/>
              </p:ext>
            </p:extLst>
          </p:nvPr>
        </p:nvGraphicFramePr>
        <p:xfrm>
          <a:off x="1059180" y="1690688"/>
          <a:ext cx="10073640" cy="4280478"/>
        </p:xfrm>
        <a:graphic>
          <a:graphicData uri="http://schemas.openxmlformats.org/drawingml/2006/table">
            <a:tbl>
              <a:tblPr/>
              <a:tblGrid>
                <a:gridCol w="3012528">
                  <a:extLst>
                    <a:ext uri="{9D8B030D-6E8A-4147-A177-3AD203B41FA5}">
                      <a16:colId xmlns="" xmlns:a16="http://schemas.microsoft.com/office/drawing/2014/main" val="161640752"/>
                    </a:ext>
                  </a:extLst>
                </a:gridCol>
                <a:gridCol w="2353704">
                  <a:extLst>
                    <a:ext uri="{9D8B030D-6E8A-4147-A177-3AD203B41FA5}">
                      <a16:colId xmlns="" xmlns:a16="http://schemas.microsoft.com/office/drawing/2014/main" val="1439636965"/>
                    </a:ext>
                  </a:extLst>
                </a:gridCol>
                <a:gridCol w="2353704">
                  <a:extLst>
                    <a:ext uri="{9D8B030D-6E8A-4147-A177-3AD203B41FA5}">
                      <a16:colId xmlns="" xmlns:a16="http://schemas.microsoft.com/office/drawing/2014/main" val="1088626771"/>
                    </a:ext>
                  </a:extLst>
                </a:gridCol>
                <a:gridCol w="2353704">
                  <a:extLst>
                    <a:ext uri="{9D8B030D-6E8A-4147-A177-3AD203B41FA5}">
                      <a16:colId xmlns="" xmlns:a16="http://schemas.microsoft.com/office/drawing/2014/main" val="3654229003"/>
                    </a:ext>
                  </a:extLst>
                </a:gridCol>
              </a:tblGrid>
              <a:tr h="45240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Data 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Max size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5317437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char(n)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Fixed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8,000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Defined width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8195632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varchar(n)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8,000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 bytes + number of chars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0368869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varchar(max)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1,073,741,824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 bytes + number of chars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9353499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2GB of text data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 bytes + number of chars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5610649"/>
                  </a:ext>
                </a:extLst>
              </a:tr>
              <a:tr h="76561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nchar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Fixed width Unicode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4,000 characters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Defined width x 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298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9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9AC1D-155C-4935-947A-A84216C8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 (text) - 2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3A94FB0-4D77-4847-85DA-7179C2A1CB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54542" y="1660928"/>
          <a:ext cx="9482916" cy="4680732"/>
        </p:xfrm>
        <a:graphic>
          <a:graphicData uri="http://schemas.openxmlformats.org/drawingml/2006/table">
            <a:tbl>
              <a:tblPr/>
              <a:tblGrid>
                <a:gridCol w="2370729">
                  <a:extLst>
                    <a:ext uri="{9D8B030D-6E8A-4147-A177-3AD203B41FA5}">
                      <a16:colId xmlns="" xmlns:a16="http://schemas.microsoft.com/office/drawing/2014/main" val="2555121221"/>
                    </a:ext>
                  </a:extLst>
                </a:gridCol>
                <a:gridCol w="2370729">
                  <a:extLst>
                    <a:ext uri="{9D8B030D-6E8A-4147-A177-3AD203B41FA5}">
                      <a16:colId xmlns="" xmlns:a16="http://schemas.microsoft.com/office/drawing/2014/main" val="781044161"/>
                    </a:ext>
                  </a:extLst>
                </a:gridCol>
                <a:gridCol w="2370729">
                  <a:extLst>
                    <a:ext uri="{9D8B030D-6E8A-4147-A177-3AD203B41FA5}">
                      <a16:colId xmlns="" xmlns:a16="http://schemas.microsoft.com/office/drawing/2014/main" val="573149686"/>
                    </a:ext>
                  </a:extLst>
                </a:gridCol>
                <a:gridCol w="2370729">
                  <a:extLst>
                    <a:ext uri="{9D8B030D-6E8A-4147-A177-3AD203B41FA5}">
                      <a16:colId xmlns="" xmlns:a16="http://schemas.microsoft.com/office/drawing/2014/main" val="3898472671"/>
                    </a:ext>
                  </a:extLst>
                </a:gridCol>
              </a:tblGrid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nvarchar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Unicode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4,000 characters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5259857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nvarchar(max)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Unicode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536,870,912 characters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8186729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ntext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Unicode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2GB of text data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9762672"/>
                  </a:ext>
                </a:extLst>
              </a:tr>
              <a:tr h="3901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binary(n)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Fixed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8,000 bytes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0910077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varbinary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8,000 bytes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4474040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varbinary(max)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2GB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3491453"/>
                  </a:ext>
                </a:extLst>
              </a:tr>
              <a:tr h="6602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image</a:t>
                      </a:r>
                    </a:p>
                  </a:txBody>
                  <a:tcPr marL="120037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binary string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2GB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60018" marR="60018" marT="60018" marB="6001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928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0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2AA275-2C24-4038-A489-CD711FD3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F425488-113F-42CE-8B16-9E54A6EFA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925354"/>
              </p:ext>
            </p:extLst>
          </p:nvPr>
        </p:nvGraphicFramePr>
        <p:xfrm>
          <a:off x="2570300" y="1825625"/>
          <a:ext cx="7711836" cy="4798912"/>
        </p:xfrm>
        <a:graphic>
          <a:graphicData uri="http://schemas.openxmlformats.org/drawingml/2006/table">
            <a:tbl>
              <a:tblPr/>
              <a:tblGrid>
                <a:gridCol w="2306229">
                  <a:extLst>
                    <a:ext uri="{9D8B030D-6E8A-4147-A177-3AD203B41FA5}">
                      <a16:colId xmlns="" xmlns:a16="http://schemas.microsoft.com/office/drawing/2014/main" val="3972080119"/>
                    </a:ext>
                  </a:extLst>
                </a:gridCol>
                <a:gridCol w="5405607">
                  <a:extLst>
                    <a:ext uri="{9D8B030D-6E8A-4147-A177-3AD203B41FA5}">
                      <a16:colId xmlns="" xmlns:a16="http://schemas.microsoft.com/office/drawing/2014/main" val="2807644591"/>
                    </a:ext>
                  </a:extLst>
                </a:gridCol>
              </a:tblGrid>
              <a:tr h="31992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Data type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257207"/>
                  </a:ext>
                </a:extLst>
              </a:tr>
              <a:tr h="5414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DATE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date. Format: YYYY-MM-DD. The supported range is from '1000-01-01' to '9999-12-31'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86246760"/>
                  </a:ext>
                </a:extLst>
              </a:tr>
              <a:tr h="9843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DATETIME(</a:t>
                      </a:r>
                      <a:r>
                        <a:rPr lang="en-US" sz="1300" i="1" dirty="0" err="1">
                          <a:effectLst/>
                          <a:highlight>
                            <a:srgbClr val="FFFF00"/>
                          </a:highlight>
                        </a:rPr>
                        <a:t>fsp</a:t>
                      </a:r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date and time combination. Format: YYYY-MM-DD hh:mm:ss. The supported range is from '1000-01-01 00:00:00' to '9999-12-31 23:59:59'. Adding DEFAULT and ON UPDATE in the column definition to get automatic initialization and updating to the current date and time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0688829"/>
                  </a:ext>
                </a:extLst>
              </a:tr>
              <a:tr h="164885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TIMESTAMP(</a:t>
                      </a:r>
                      <a:r>
                        <a:rPr lang="en-US" sz="1300" i="1" dirty="0" err="1">
                          <a:effectLst/>
                          <a:highlight>
                            <a:srgbClr val="FFFF00"/>
                          </a:highlight>
                        </a:rPr>
                        <a:t>fsp</a:t>
                      </a:r>
                      <a:r>
                        <a:rPr lang="en-US" sz="1300" dirty="0">
                          <a:effectLst/>
                          <a:highlight>
                            <a:srgbClr val="FFFF00"/>
                          </a:highlight>
                        </a:rPr>
                        <a:t>)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timestamp. TIMESTAMP values are stored as the number of seconds since the Unix epoch ('1970-01-01 00:00:00' UTC). Format: YYYY-MM-DD hh:mm:ss.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120416"/>
                  </a:ext>
                </a:extLst>
              </a:tr>
              <a:tr h="5414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TIME(</a:t>
                      </a:r>
                      <a:r>
                        <a:rPr lang="en-US" sz="1300" i="1">
                          <a:effectLst/>
                        </a:rPr>
                        <a:t>fsp</a:t>
                      </a:r>
                      <a:r>
                        <a:rPr lang="en-US" sz="1300">
                          <a:effectLst/>
                        </a:rPr>
                        <a:t>)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time. Format: hh:mm:ss. The supported range is from '-838:59:59' to '838:59:59'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9789442"/>
                  </a:ext>
                </a:extLst>
              </a:tr>
              <a:tr h="76290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YEAR</a:t>
                      </a:r>
                    </a:p>
                  </a:txBody>
                  <a:tcPr marL="89258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 year in four-digit format. Values allowed in four-digit format: 1901 to 2155, and 0000.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MySQL 8.0 does not support year in two-digit format.</a:t>
                      </a:r>
                    </a:p>
                  </a:txBody>
                  <a:tcPr marL="44629" marR="44629" marT="44629" marB="4462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263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0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8C05EF-903B-428B-9DAE-F7505C5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table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="" xmlns:a16="http://schemas.microsoft.com/office/drawing/2014/main" id="{0F8E3E57-51A5-4B1B-BAC7-1154CF5148CB}"/>
              </a:ext>
            </a:extLst>
          </p:cNvPr>
          <p:cNvSpPr/>
          <p:nvPr/>
        </p:nvSpPr>
        <p:spPr>
          <a:xfrm>
            <a:off x="320982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="" xmlns:a16="http://schemas.microsoft.com/office/drawing/2014/main" id="{34D23DBF-655A-4926-AFB6-155FE201D9A8}"/>
              </a:ext>
            </a:extLst>
          </p:cNvPr>
          <p:cNvSpPr/>
          <p:nvPr/>
        </p:nvSpPr>
        <p:spPr>
          <a:xfrm>
            <a:off x="5260157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="" xmlns:a16="http://schemas.microsoft.com/office/drawing/2014/main" id="{1CDEB5A0-A1F2-44C2-9EB7-337E5B51ACC4}"/>
              </a:ext>
            </a:extLst>
          </p:cNvPr>
          <p:cNvSpPr/>
          <p:nvPr/>
        </p:nvSpPr>
        <p:spPr>
          <a:xfrm>
            <a:off x="8009641" y="2318994"/>
            <a:ext cx="443059" cy="962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EA3DAEF-2413-4E2C-9834-9521FD01B307}"/>
              </a:ext>
            </a:extLst>
          </p:cNvPr>
          <p:cNvSpPr txBox="1"/>
          <p:nvPr/>
        </p:nvSpPr>
        <p:spPr>
          <a:xfrm>
            <a:off x="275262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0671145-C37D-45C4-9760-F126DC094D78}"/>
              </a:ext>
            </a:extLst>
          </p:cNvPr>
          <p:cNvSpPr txBox="1"/>
          <p:nvPr/>
        </p:nvSpPr>
        <p:spPr>
          <a:xfrm>
            <a:off x="4666267" y="180129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94DF2C2-5A09-4166-BC47-AC9515BBE17C}"/>
              </a:ext>
            </a:extLst>
          </p:cNvPr>
          <p:cNvSpPr txBox="1"/>
          <p:nvPr/>
        </p:nvSpPr>
        <p:spPr>
          <a:xfrm>
            <a:off x="7415751" y="1801294"/>
            <a:ext cx="19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number</a:t>
            </a:r>
          </a:p>
        </p:txBody>
      </p:sp>
      <p:graphicFrame>
        <p:nvGraphicFramePr>
          <p:cNvPr id="29" name="Content Placeholder 18">
            <a:extLst>
              <a:ext uri="{FF2B5EF4-FFF2-40B4-BE49-F238E27FC236}">
                <a16:creationId xmlns="" xmlns:a16="http://schemas.microsoft.com/office/drawing/2014/main" id="{AE3FD8A2-161F-468F-997F-0580B8BAB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549946"/>
              </p:ext>
            </p:extLst>
          </p:nvPr>
        </p:nvGraphicFramePr>
        <p:xfrm>
          <a:off x="2377906" y="3576636"/>
          <a:ext cx="7572375" cy="2756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383">
                  <a:extLst>
                    <a:ext uri="{9D8B030D-6E8A-4147-A177-3AD203B41FA5}">
                      <a16:colId xmlns="" xmlns:a16="http://schemas.microsoft.com/office/drawing/2014/main" val="489640172"/>
                    </a:ext>
                  </a:extLst>
                </a:gridCol>
                <a:gridCol w="2228626">
                  <a:extLst>
                    <a:ext uri="{9D8B030D-6E8A-4147-A177-3AD203B41FA5}">
                      <a16:colId xmlns="" xmlns:a16="http://schemas.microsoft.com/office/drawing/2014/main" val="854573195"/>
                    </a:ext>
                  </a:extLst>
                </a:gridCol>
                <a:gridCol w="3298366">
                  <a:extLst>
                    <a:ext uri="{9D8B030D-6E8A-4147-A177-3AD203B41FA5}">
                      <a16:colId xmlns="" xmlns:a16="http://schemas.microsoft.com/office/drawing/2014/main" val="3791285653"/>
                    </a:ext>
                  </a:extLst>
                </a:gridCol>
              </a:tblGrid>
              <a:tr h="487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First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Last Name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>
                          <a:effectLst/>
                        </a:rPr>
                        <a:t>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1368365"/>
                  </a:ext>
                </a:extLst>
              </a:tr>
              <a:tr h="5437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John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Smith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35091340"/>
                  </a:ext>
                </a:extLst>
              </a:tr>
              <a:tr h="5555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Anna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Johnson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6457433"/>
                  </a:ext>
                </a:extLst>
              </a:tr>
              <a:tr h="567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Bruce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Lee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Thirty-one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687624"/>
                  </a:ext>
                </a:extLst>
              </a:tr>
              <a:tr h="6018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Sam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Cooper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Very young, around five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258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1389</Words>
  <Application>Microsoft Office PowerPoint</Application>
  <PresentationFormat>Widescreen</PresentationFormat>
  <Paragraphs>396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inherit</vt:lpstr>
      <vt:lpstr>sf pro text</vt:lpstr>
      <vt:lpstr>sfmono-regular</vt:lpstr>
      <vt:lpstr>Arial</vt:lpstr>
      <vt:lpstr>Calibri</vt:lpstr>
      <vt:lpstr>Calibri Light</vt:lpstr>
      <vt:lpstr>Times New Roman</vt:lpstr>
      <vt:lpstr>Wingdings</vt:lpstr>
      <vt:lpstr>Office Theme</vt:lpstr>
      <vt:lpstr>Database Tables</vt:lpstr>
      <vt:lpstr>Tables</vt:lpstr>
      <vt:lpstr>Tables and data types</vt:lpstr>
      <vt:lpstr>Numeric data types (Numbers) - 1</vt:lpstr>
      <vt:lpstr>Numeric data types (Numbers) - 2</vt:lpstr>
      <vt:lpstr>String types (text) - 1</vt:lpstr>
      <vt:lpstr>String types (text) - 2</vt:lpstr>
      <vt:lpstr>Date types</vt:lpstr>
      <vt:lpstr>Data types in table</vt:lpstr>
      <vt:lpstr>Data types in table</vt:lpstr>
      <vt:lpstr>How to create Table</vt:lpstr>
      <vt:lpstr>How to create Table</vt:lpstr>
      <vt:lpstr>Drop Table</vt:lpstr>
      <vt:lpstr>Drop Table</vt:lpstr>
      <vt:lpstr>Inserting data</vt:lpstr>
      <vt:lpstr>How to see if it worked?</vt:lpstr>
      <vt:lpstr>Adding multiple data at the same time</vt:lpstr>
      <vt:lpstr>Challenge</vt:lpstr>
      <vt:lpstr>Challenge</vt:lpstr>
      <vt:lpstr>Now let’s get back to cats</vt:lpstr>
      <vt:lpstr>Then try this</vt:lpstr>
      <vt:lpstr>How to fix this?</vt:lpstr>
      <vt:lpstr>Another option</vt:lpstr>
      <vt:lpstr>Now let’s insert same data many times</vt:lpstr>
      <vt:lpstr>We need an ID</vt:lpstr>
      <vt:lpstr>Setting Id as a primary key</vt:lpstr>
      <vt:lpstr>Then yet another option</vt:lpstr>
      <vt:lpstr>Now your TURN</vt:lpstr>
      <vt:lpstr>Solution</vt:lpstr>
      <vt:lpstr>Another way of adding primary key</vt:lpstr>
      <vt:lpstr>Homework</vt:lpstr>
      <vt:lpstr>Homework – part 1</vt:lpstr>
      <vt:lpstr>Homework – part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Tables</dc:title>
  <dc:creator>Milos Vulikic</dc:creator>
  <cp:lastModifiedBy>Milos Vulikic</cp:lastModifiedBy>
  <cp:revision>65</cp:revision>
  <dcterms:created xsi:type="dcterms:W3CDTF">2021-01-28T20:18:21Z</dcterms:created>
  <dcterms:modified xsi:type="dcterms:W3CDTF">2021-01-30T08:22:41Z</dcterms:modified>
</cp:coreProperties>
</file>