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 id="291" r:id="rId7"/>
    <p:sldId id="293" r:id="rId8"/>
    <p:sldId id="294" r:id="rId9"/>
    <p:sldId id="295" r:id="rId10"/>
    <p:sldId id="296" r:id="rId11"/>
    <p:sldId id="297" r:id="rId12"/>
    <p:sldId id="292" r:id="rId13"/>
    <p:sldId id="298" r:id="rId14"/>
    <p:sldId id="299" r:id="rId15"/>
    <p:sldId id="300" r:id="rId16"/>
    <p:sldId id="301" r:id="rId17"/>
    <p:sldId id="302" r:id="rId18"/>
    <p:sldId id="303" r:id="rId19"/>
    <p:sldId id="305" r:id="rId20"/>
    <p:sldId id="304"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20" r:id="rId35"/>
    <p:sldId id="3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4F0BC-A123-4EE4-B8E6-B9BA4237E7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F352BE-CFA0-4EEC-B7A9-9C34DE25C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2CDD04B-5E62-4644-AD01-18DE7AA85DAD}"/>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CBD19818-58F9-4DF4-9598-E7169F838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E957C7-3372-4331-B8A3-C56E9500EFDE}"/>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65614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AB05A-2BAA-4A66-8549-C9F9BBC09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5F28C2A-DD1F-4188-A799-B2BD57D24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F37D53-1EA3-4183-B4FE-E8D27D10A9DD}"/>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0C5D7C59-2EF9-4EF3-B832-156F91A4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747C1C-B3E7-479C-A9BF-BBF157998713}"/>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3196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74D35F-DCE8-4209-9213-9301042D1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8C23075-55E3-4A79-A754-D005937C9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6C5010-EA55-4F3E-9437-E74B6D6D705F}"/>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5E55B66D-D701-40F1-879D-24E6DA143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4FBD86-7EE0-49D4-9C52-6E287290FA42}"/>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86084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1F7F93-F06C-42EF-B2AA-99A7B2694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602FE3-F553-4AC4-9DFF-A9BBCC8EB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29C19C-34B4-486B-A9CF-708554398873}"/>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8C72C821-B518-4E60-8E01-8E0FB37F2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F0BB86-53BE-40D1-B547-66ED8E495AD7}"/>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47310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3B710-1DEA-451D-8C73-E75930568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0E46F4F-ED1E-41D2-B1DA-71EA3123A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9D81EA-09A0-4B10-AE6A-79CD17E580E2}"/>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90C21460-12A7-49DD-AC90-81BCF8D5B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999EEE-C59F-4E43-92F6-BE26D078620C}"/>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61684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C6E29-CD2A-4951-ADF3-D1AC2AB49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8B4CD2-1634-4399-863B-195CAC75E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C6BF592-B53E-466E-870D-1B08B98248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9B2E811-832E-4408-BF47-5D42EBD86462}"/>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6" name="Footer Placeholder 5">
            <a:extLst>
              <a:ext uri="{FF2B5EF4-FFF2-40B4-BE49-F238E27FC236}">
                <a16:creationId xmlns:a16="http://schemas.microsoft.com/office/drawing/2014/main" xmlns="" id="{9814E045-8417-427E-9A85-95D3494E0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3B6284D-A3A8-41B9-BBE5-7EC367820B18}"/>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00528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24E4A-6BAF-439D-ADB5-750524A45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0E902A1-D5E0-4A8A-A124-F8FBF957B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02D219-3692-485F-ABBC-7BB040D7BB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A0ECA52-1B7F-4C40-B799-DF792FE17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C16EC0F-C272-43C9-8E85-0D1BAE046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29C113-7C34-4604-B66E-1EACC2D940FE}"/>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8" name="Footer Placeholder 7">
            <a:extLst>
              <a:ext uri="{FF2B5EF4-FFF2-40B4-BE49-F238E27FC236}">
                <a16:creationId xmlns:a16="http://schemas.microsoft.com/office/drawing/2014/main" xmlns="" id="{8C10AA72-C5DE-4775-96FB-78C5A5421F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D8C2CF2-87AF-4EB4-915B-16A60DB4A00C}"/>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22321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E4D83-74E7-46D3-9541-3036304BA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524DBE1-25CD-4AEB-9B94-809951D127C3}"/>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4" name="Footer Placeholder 3">
            <a:extLst>
              <a:ext uri="{FF2B5EF4-FFF2-40B4-BE49-F238E27FC236}">
                <a16:creationId xmlns:a16="http://schemas.microsoft.com/office/drawing/2014/main" xmlns="" id="{27237BAE-870C-43B3-B939-4742E8575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2E775FF-ABBE-45C9-9C96-8ADDB6FEE75F}"/>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59783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B2238B8-F216-4E2B-ADDD-A97A1C95F327}"/>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3" name="Footer Placeholder 2">
            <a:extLst>
              <a:ext uri="{FF2B5EF4-FFF2-40B4-BE49-F238E27FC236}">
                <a16:creationId xmlns:a16="http://schemas.microsoft.com/office/drawing/2014/main" xmlns="" id="{27DDA3FA-4296-48BC-92E5-C2B0CD6AD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9EFFC63-2654-44D2-B106-BE9E174D3378}"/>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17245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A6A12-6649-46DF-9780-4FB287A2C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6E97F77-8525-4C35-A586-A2AFCA457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D41C7F4-7FEB-44FB-88A9-BC9330598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E90B2C5-4AF7-4F0A-A2BB-4604608A18AD}"/>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6" name="Footer Placeholder 5">
            <a:extLst>
              <a:ext uri="{FF2B5EF4-FFF2-40B4-BE49-F238E27FC236}">
                <a16:creationId xmlns:a16="http://schemas.microsoft.com/office/drawing/2014/main" xmlns="" id="{498B6BE5-A2E1-4E4D-8F3C-677DCABF9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18D383-5DA8-4B52-8714-7FA40406F8CD}"/>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47728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8FB4D-D0A1-4F71-A799-F75CEC453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5208469-8E4A-4E2F-8A9F-A90A478B7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793217D-9BE1-4F8A-939E-C63727738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A6C7731-6BA4-4353-BF9F-581E7100A9DC}"/>
              </a:ext>
            </a:extLst>
          </p:cNvPr>
          <p:cNvSpPr>
            <a:spLocks noGrp="1"/>
          </p:cNvSpPr>
          <p:nvPr>
            <p:ph type="dt" sz="half" idx="10"/>
          </p:nvPr>
        </p:nvSpPr>
        <p:spPr/>
        <p:txBody>
          <a:bodyPr/>
          <a:lstStyle/>
          <a:p>
            <a:fld id="{93A543F4-BAD2-44F1-BF7B-03A3620E9C8C}" type="datetimeFigureOut">
              <a:rPr lang="en-US" smtClean="0"/>
              <a:t>4/3/2021</a:t>
            </a:fld>
            <a:endParaRPr lang="en-US"/>
          </a:p>
        </p:txBody>
      </p:sp>
      <p:sp>
        <p:nvSpPr>
          <p:cNvPr id="6" name="Footer Placeholder 5">
            <a:extLst>
              <a:ext uri="{FF2B5EF4-FFF2-40B4-BE49-F238E27FC236}">
                <a16:creationId xmlns:a16="http://schemas.microsoft.com/office/drawing/2014/main" xmlns="" id="{991D44A9-AB6E-46F2-91AE-7682DF397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84BFAF-7803-46F0-9279-4E67233F56E0}"/>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19860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E4E2631-5CE9-43AB-A9E6-1B2D0D8AB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B67ACE5-5E87-4267-A0DE-66CE4C1E3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72849F-DB5E-4931-A15A-3095228D6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543F4-BAD2-44F1-BF7B-03A3620E9C8C}" type="datetimeFigureOut">
              <a:rPr lang="en-US" smtClean="0"/>
              <a:t>4/3/2021</a:t>
            </a:fld>
            <a:endParaRPr lang="en-US"/>
          </a:p>
        </p:txBody>
      </p:sp>
      <p:sp>
        <p:nvSpPr>
          <p:cNvPr id="5" name="Footer Placeholder 4">
            <a:extLst>
              <a:ext uri="{FF2B5EF4-FFF2-40B4-BE49-F238E27FC236}">
                <a16:creationId xmlns:a16="http://schemas.microsoft.com/office/drawing/2014/main" xmlns="" id="{D63CC614-445A-4FF6-8EB0-18E1AE862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461F478-8122-4EA3-B7D0-88AFC13FF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B50E5-517D-4666-917B-27D52B5810BC}" type="slidenum">
              <a:rPr lang="en-US" smtClean="0"/>
              <a:t>‹#›</a:t>
            </a:fld>
            <a:endParaRPr lang="en-US"/>
          </a:p>
        </p:txBody>
      </p:sp>
    </p:spTree>
    <p:extLst>
      <p:ext uri="{BB962C8B-B14F-4D97-AF65-F5344CB8AC3E}">
        <p14:creationId xmlns:p14="http://schemas.microsoft.com/office/powerpoint/2010/main" val="201165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onnectionstring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B6861-6E64-4B9F-9A4A-B1EE8E39ECD4}"/>
              </a:ext>
            </a:extLst>
          </p:cNvPr>
          <p:cNvSpPr>
            <a:spLocks noGrp="1"/>
          </p:cNvSpPr>
          <p:nvPr>
            <p:ph type="ctrTitle"/>
          </p:nvPr>
        </p:nvSpPr>
        <p:spPr/>
        <p:txBody>
          <a:bodyPr/>
          <a:lstStyle/>
          <a:p>
            <a:r>
              <a:rPr lang="en-US" dirty="0"/>
              <a:t>Connecting to Database from C# application</a:t>
            </a:r>
            <a:endParaRPr lang="en-US" dirty="0"/>
          </a:p>
        </p:txBody>
      </p:sp>
    </p:spTree>
    <p:extLst>
      <p:ext uri="{BB962C8B-B14F-4D97-AF65-F5344CB8AC3E}">
        <p14:creationId xmlns:p14="http://schemas.microsoft.com/office/powerpoint/2010/main" val="26559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 to Connect Button</a:t>
            </a:r>
            <a:endParaRPr lang="en-US" dirty="0"/>
          </a:p>
        </p:txBody>
      </p:sp>
      <p:sp>
        <p:nvSpPr>
          <p:cNvPr id="3" name="Content Placeholder 2"/>
          <p:cNvSpPr>
            <a:spLocks noGrp="1"/>
          </p:cNvSpPr>
          <p:nvPr>
            <p:ph idx="1"/>
          </p:nvPr>
        </p:nvSpPr>
        <p:spPr/>
        <p:txBody>
          <a:bodyPr/>
          <a:lstStyle/>
          <a:p>
            <a:r>
              <a:rPr lang="en-US" b="1" dirty="0"/>
              <a:t>Step 4)</a:t>
            </a:r>
            <a:r>
              <a:rPr lang="en-US" dirty="0"/>
              <a:t> Now double click the form so that an event handler is added to the code for the button click event. In the event handler, add the below code.</a:t>
            </a:r>
            <a:endParaRPr lang="en-US" dirty="0"/>
          </a:p>
        </p:txBody>
      </p:sp>
      <p:pic>
        <p:nvPicPr>
          <p:cNvPr id="4" name="Picture 3"/>
          <p:cNvPicPr>
            <a:picLocks noChangeAspect="1"/>
          </p:cNvPicPr>
          <p:nvPr/>
        </p:nvPicPr>
        <p:blipFill>
          <a:blip r:embed="rId2"/>
          <a:stretch>
            <a:fillRect/>
          </a:stretch>
        </p:blipFill>
        <p:spPr>
          <a:xfrm>
            <a:off x="2810393" y="3333938"/>
            <a:ext cx="6734175" cy="2743200"/>
          </a:xfrm>
          <a:prstGeom prst="rect">
            <a:avLst/>
          </a:prstGeom>
        </p:spPr>
      </p:pic>
    </p:spTree>
    <p:extLst>
      <p:ext uri="{BB962C8B-B14F-4D97-AF65-F5344CB8AC3E}">
        <p14:creationId xmlns:p14="http://schemas.microsoft.com/office/powerpoint/2010/main" val="411200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the Button looks like this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Private </a:t>
            </a:r>
            <a:r>
              <a:rPr lang="en-US" dirty="0"/>
              <a:t>void button1_Click(object sender, </a:t>
            </a:r>
            <a:r>
              <a:rPr lang="en-US" dirty="0" err="1"/>
              <a:t>EventArgs</a:t>
            </a:r>
            <a:r>
              <a:rPr lang="en-US" dirty="0"/>
              <a:t> e)</a:t>
            </a:r>
          </a:p>
          <a:p>
            <a:pPr marL="0" indent="0">
              <a:buNone/>
            </a:pPr>
            <a:r>
              <a:rPr lang="en-US" dirty="0"/>
              <a:t>        {</a:t>
            </a:r>
          </a:p>
          <a:p>
            <a:pPr marL="0" indent="0">
              <a:buNone/>
            </a:pPr>
            <a:r>
              <a:rPr lang="en-US" dirty="0"/>
              <a:t>            string </a:t>
            </a:r>
            <a:r>
              <a:rPr lang="en-US" dirty="0" err="1"/>
              <a:t>connetionString</a:t>
            </a:r>
            <a:r>
              <a:rPr lang="en-US" dirty="0"/>
              <a:t>;</a:t>
            </a:r>
          </a:p>
          <a:p>
            <a:pPr marL="0" indent="0">
              <a:buNone/>
            </a:pPr>
            <a:r>
              <a:rPr lang="en-US" dirty="0"/>
              <a:t>            </a:t>
            </a:r>
            <a:r>
              <a:rPr lang="en-US" dirty="0" err="1"/>
              <a:t>SqlConnection</a:t>
            </a:r>
            <a:r>
              <a:rPr lang="en-US" dirty="0"/>
              <a:t> </a:t>
            </a:r>
            <a:r>
              <a:rPr lang="en-US" dirty="0" err="1"/>
              <a:t>cnn</a:t>
            </a:r>
            <a:r>
              <a:rPr lang="en-US" dirty="0"/>
              <a:t>;</a:t>
            </a:r>
          </a:p>
          <a:p>
            <a:pPr marL="0" indent="0">
              <a:buNone/>
            </a:pPr>
            <a:r>
              <a:rPr lang="en-US" dirty="0"/>
              <a:t>            </a:t>
            </a:r>
            <a:r>
              <a:rPr lang="en-US" dirty="0" err="1"/>
              <a:t>connetionString</a:t>
            </a:r>
            <a:r>
              <a:rPr lang="en-US" dirty="0"/>
              <a:t> = @"Data Source=DESKTOP-0VJ2G46; Integrated Security=true;</a:t>
            </a:r>
          </a:p>
          <a:p>
            <a:pPr marL="0" indent="0">
              <a:buNone/>
            </a:pPr>
            <a:r>
              <a:rPr lang="en-US" dirty="0"/>
              <a:t>                                Initial Catalog=practice_db1;";</a:t>
            </a:r>
          </a:p>
          <a:p>
            <a:pPr marL="0" indent="0">
              <a:buNone/>
            </a:pPr>
            <a:r>
              <a:rPr lang="en-US" dirty="0"/>
              <a:t>            </a:t>
            </a:r>
            <a:r>
              <a:rPr lang="en-US" dirty="0" err="1"/>
              <a:t>cnn</a:t>
            </a:r>
            <a:r>
              <a:rPr lang="en-US" dirty="0"/>
              <a:t> = new </a:t>
            </a:r>
            <a:r>
              <a:rPr lang="en-US" dirty="0" err="1"/>
              <a:t>SqlConnection</a:t>
            </a:r>
            <a:r>
              <a:rPr lang="en-US" dirty="0"/>
              <a:t>(</a:t>
            </a:r>
            <a:r>
              <a:rPr lang="en-US" dirty="0" err="1"/>
              <a:t>connetionString</a:t>
            </a:r>
            <a:r>
              <a:rPr lang="en-US" dirty="0"/>
              <a:t>);</a:t>
            </a:r>
          </a:p>
          <a:p>
            <a:pPr marL="0" indent="0">
              <a:buNone/>
            </a:pPr>
            <a:r>
              <a:rPr lang="en-US" dirty="0"/>
              <a:t>            </a:t>
            </a:r>
            <a:r>
              <a:rPr lang="en-US" dirty="0" err="1"/>
              <a:t>cnn.Open</a:t>
            </a:r>
            <a:r>
              <a:rPr lang="en-US" dirty="0"/>
              <a:t>();</a:t>
            </a:r>
          </a:p>
          <a:p>
            <a:pPr marL="0" indent="0">
              <a:buNone/>
            </a:pPr>
            <a:r>
              <a:rPr lang="en-US" dirty="0"/>
              <a:t>            </a:t>
            </a:r>
            <a:r>
              <a:rPr lang="en-US" dirty="0" err="1"/>
              <a:t>MessageBox.Show</a:t>
            </a:r>
            <a:r>
              <a:rPr lang="en-US" dirty="0"/>
              <a:t>("Connection Open  !");</a:t>
            </a:r>
          </a:p>
          <a:p>
            <a:pPr marL="0" indent="0">
              <a:buNone/>
            </a:pPr>
            <a:r>
              <a:rPr lang="en-US" dirty="0"/>
              <a:t>            </a:t>
            </a:r>
            <a:r>
              <a:rPr lang="en-US" dirty="0" err="1"/>
              <a:t>cnn.Close</a:t>
            </a:r>
            <a:r>
              <a:rPr lang="en-US" dirty="0"/>
              <a:t>();</a:t>
            </a:r>
          </a:p>
          <a:p>
            <a:pPr marL="0" indent="0">
              <a:buNone/>
            </a:pPr>
            <a:r>
              <a:rPr lang="en-US" dirty="0"/>
              <a:t>        }</a:t>
            </a:r>
            <a:endParaRPr lang="en-US" dirty="0"/>
          </a:p>
        </p:txBody>
      </p:sp>
    </p:spTree>
    <p:extLst>
      <p:ext uri="{BB962C8B-B14F-4D97-AF65-F5344CB8AC3E}">
        <p14:creationId xmlns:p14="http://schemas.microsoft.com/office/powerpoint/2010/main" val="350878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Before going anywhere </a:t>
            </a:r>
            <a:r>
              <a:rPr lang="en-US" dirty="0" smtClean="0"/>
              <a:t>further: Connection string is simple words – something you will hate very much.</a:t>
            </a:r>
          </a:p>
          <a:p>
            <a:r>
              <a:rPr lang="en-US" dirty="0" smtClean="0"/>
              <a:t>Actually it contains all the needed information to connect your app to a database</a:t>
            </a:r>
          </a:p>
          <a:p>
            <a:r>
              <a:rPr lang="en-US" dirty="0" smtClean="0"/>
              <a:t>Connection string is different in different setups:</a:t>
            </a:r>
          </a:p>
          <a:p>
            <a:pPr lvl="1"/>
            <a:r>
              <a:rPr lang="en-US" dirty="0" smtClean="0"/>
              <a:t>You can have SQL Server installed on your computer, and you connect as Windows User (as we do now)</a:t>
            </a:r>
          </a:p>
          <a:p>
            <a:pPr lvl="1"/>
            <a:r>
              <a:rPr lang="en-US" dirty="0"/>
              <a:t>You can have SQL Server installed on your computer, and you </a:t>
            </a:r>
            <a:r>
              <a:rPr lang="en-US" dirty="0" smtClean="0"/>
              <a:t>connect with specific Username and Password</a:t>
            </a:r>
          </a:p>
          <a:p>
            <a:pPr lvl="1"/>
            <a:r>
              <a:rPr lang="en-US" dirty="0"/>
              <a:t>You can have SQL Server installed on </a:t>
            </a:r>
            <a:r>
              <a:rPr lang="en-US" dirty="0" smtClean="0"/>
              <a:t>some other computer (server), </a:t>
            </a:r>
            <a:r>
              <a:rPr lang="en-US" dirty="0"/>
              <a:t>and you connect </a:t>
            </a:r>
            <a:r>
              <a:rPr lang="en-US" dirty="0" smtClean="0"/>
              <a:t>using specific Username and Password</a:t>
            </a:r>
          </a:p>
          <a:p>
            <a:r>
              <a:rPr lang="en-US" dirty="0" smtClean="0"/>
              <a:t>Here is the website that could be of great help for setting up </a:t>
            </a:r>
            <a:r>
              <a:rPr lang="en-US" dirty="0"/>
              <a:t>connection string: </a:t>
            </a:r>
            <a:r>
              <a:rPr lang="en-US" dirty="0">
                <a:hlinkClick r:id="rId2"/>
              </a:rPr>
              <a:t>https://www.connectionstrings.com</a:t>
            </a:r>
            <a:r>
              <a:rPr lang="en-US" dirty="0" smtClean="0">
                <a:hlinkClick r:id="rId2"/>
              </a:rPr>
              <a:t>/</a:t>
            </a:r>
            <a:endParaRPr lang="en-US" dirty="0" smtClean="0"/>
          </a:p>
          <a:p>
            <a:endParaRPr lang="en-US" dirty="0" smtClean="0"/>
          </a:p>
          <a:p>
            <a:pPr marL="457200" lvl="1" indent="0">
              <a:buNone/>
            </a:pPr>
            <a:endParaRPr lang="en-US" dirty="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57771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the code</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The first step is to create variables, which will be used to create the connection string and the connection to the SQL Server database.</a:t>
            </a:r>
          </a:p>
          <a:p>
            <a:pPr marL="514350" indent="-514350">
              <a:buFont typeface="+mj-lt"/>
              <a:buAutoNum type="arabicPeriod"/>
            </a:pPr>
            <a:r>
              <a:rPr lang="en-US" dirty="0"/>
              <a:t>The next step is to create the connection string. The connecting string needs to be specified correctly for C# to understand the connection string. The connection string consists of the following parts</a:t>
            </a:r>
          </a:p>
          <a:p>
            <a:pPr marL="914400" lvl="1" indent="-457200">
              <a:buFont typeface="+mj-lt"/>
              <a:buAutoNum type="arabicPeriod"/>
            </a:pPr>
            <a:r>
              <a:rPr lang="en-US" dirty="0"/>
              <a:t>Data Source – This is the name of the server on which the database resides. In our case</a:t>
            </a:r>
            <a:r>
              <a:rPr lang="en-US" dirty="0" smtClean="0"/>
              <a:t>, it is on our computer, where we have SQL Server running with special name (compare SQL Server name with your computer name).</a:t>
            </a:r>
          </a:p>
          <a:p>
            <a:pPr marL="914400" lvl="1" indent="-457200">
              <a:buFont typeface="+mj-lt"/>
              <a:buAutoNum type="arabicPeriod"/>
            </a:pPr>
            <a:r>
              <a:rPr lang="en-US" dirty="0"/>
              <a:t>Integrated </a:t>
            </a:r>
            <a:r>
              <a:rPr lang="en-US" dirty="0" smtClean="0"/>
              <a:t>Security – We are using Windows username and password, so no need to provide them in the connection string</a:t>
            </a:r>
            <a:endParaRPr lang="en-US" dirty="0"/>
          </a:p>
          <a:p>
            <a:pPr marL="914400" lvl="1" indent="-457200">
              <a:buFont typeface="+mj-lt"/>
              <a:buAutoNum type="arabicPeriod"/>
            </a:pPr>
            <a:r>
              <a:rPr lang="en-US" dirty="0"/>
              <a:t>The Initial Catalog is used to specify the name of the database</a:t>
            </a:r>
          </a:p>
          <a:p>
            <a:pPr marL="514350" indent="-514350">
              <a:buFont typeface="+mj-lt"/>
              <a:buAutoNum type="arabicPeriod"/>
            </a:pPr>
            <a:r>
              <a:rPr lang="en-US" dirty="0" smtClean="0"/>
              <a:t>Next</a:t>
            </a:r>
            <a:r>
              <a:rPr lang="en-US" dirty="0"/>
              <a:t>, we assign the connecting string to the variable </a:t>
            </a:r>
            <a:r>
              <a:rPr lang="en-US" dirty="0" err="1"/>
              <a:t>cnn</a:t>
            </a:r>
            <a:r>
              <a:rPr lang="en-US" dirty="0"/>
              <a:t>. The variable </a:t>
            </a:r>
            <a:r>
              <a:rPr lang="en-US" dirty="0" err="1"/>
              <a:t>cnn</a:t>
            </a:r>
            <a:r>
              <a:rPr lang="en-US" dirty="0"/>
              <a:t>, which is of type </a:t>
            </a:r>
            <a:r>
              <a:rPr lang="en-US" dirty="0" err="1"/>
              <a:t>SqlConnection</a:t>
            </a:r>
            <a:r>
              <a:rPr lang="en-US" dirty="0"/>
              <a:t> is used to establish the connection to the database.</a:t>
            </a:r>
          </a:p>
          <a:p>
            <a:pPr marL="514350" indent="-514350">
              <a:buFont typeface="+mj-lt"/>
              <a:buAutoNum type="arabicPeriod"/>
            </a:pPr>
            <a:r>
              <a:rPr lang="en-US" dirty="0"/>
              <a:t>Next, we use the Open method of the </a:t>
            </a:r>
            <a:r>
              <a:rPr lang="en-US" dirty="0" err="1"/>
              <a:t>cnn</a:t>
            </a:r>
            <a:r>
              <a:rPr lang="en-US" dirty="0"/>
              <a:t> variable to open a connection to the database. We then just display a message to the user that the connection is established.</a:t>
            </a:r>
          </a:p>
          <a:p>
            <a:pPr marL="514350" indent="-514350">
              <a:buFont typeface="+mj-lt"/>
              <a:buAutoNum type="arabicPeriod"/>
            </a:pPr>
            <a:r>
              <a:rPr lang="en-US" dirty="0"/>
              <a:t>Once the operation is completed successfully, we then close the connection to the database. It is always a good practice to close the connection to the database if nothing else is required to be done on the database</a:t>
            </a:r>
            <a:r>
              <a:rPr lang="en-US" dirty="0" smtClean="0"/>
              <a:t>.</a:t>
            </a:r>
            <a:endParaRPr lang="en-US" dirty="0"/>
          </a:p>
        </p:txBody>
      </p:sp>
    </p:spTree>
    <p:extLst>
      <p:ext uri="{BB962C8B-B14F-4D97-AF65-F5344CB8AC3E}">
        <p14:creationId xmlns:p14="http://schemas.microsoft.com/office/powerpoint/2010/main" val="266820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6146" name="Picture 2" descr="C# Access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7037" y="2553494"/>
            <a:ext cx="625792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5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data with the </a:t>
            </a:r>
            <a:r>
              <a:rPr lang="en-US" dirty="0" err="1" smtClean="0"/>
              <a:t>SqlDataReader</a:t>
            </a:r>
            <a:endParaRPr lang="en-US" dirty="0"/>
          </a:p>
        </p:txBody>
      </p:sp>
      <p:sp>
        <p:nvSpPr>
          <p:cNvPr id="3" name="Content Placeholder 2"/>
          <p:cNvSpPr>
            <a:spLocks noGrp="1"/>
          </p:cNvSpPr>
          <p:nvPr>
            <p:ph idx="1"/>
          </p:nvPr>
        </p:nvSpPr>
        <p:spPr/>
        <p:txBody>
          <a:bodyPr/>
          <a:lstStyle/>
          <a:p>
            <a:r>
              <a:rPr lang="en-US" dirty="0"/>
              <a:t>So we are connected – now let’s </a:t>
            </a:r>
            <a:r>
              <a:rPr lang="en-US" dirty="0" smtClean="0"/>
              <a:t>read some data</a:t>
            </a:r>
          </a:p>
          <a:p>
            <a:r>
              <a:rPr lang="en-US" dirty="0" smtClean="0"/>
              <a:t>First we need to insert something:</a:t>
            </a:r>
          </a:p>
          <a:p>
            <a:pPr lvl="1"/>
            <a:r>
              <a:rPr lang="en-US" dirty="0"/>
              <a:t>A table called </a:t>
            </a:r>
            <a:r>
              <a:rPr lang="en-US" b="1" dirty="0" err="1"/>
              <a:t>demotb</a:t>
            </a:r>
            <a:r>
              <a:rPr lang="en-US" dirty="0"/>
              <a:t>. This table will be used to store the ID and names of various Tutorials.</a:t>
            </a:r>
          </a:p>
          <a:p>
            <a:pPr lvl="1"/>
            <a:r>
              <a:rPr lang="en-US" dirty="0"/>
              <a:t>The table will have 2 columns, one called "</a:t>
            </a:r>
            <a:r>
              <a:rPr lang="en-US" dirty="0" err="1"/>
              <a:t>TutorialID</a:t>
            </a:r>
            <a:r>
              <a:rPr lang="en-US" dirty="0"/>
              <a:t>" and the other called "</a:t>
            </a:r>
            <a:r>
              <a:rPr lang="en-US" dirty="0" err="1"/>
              <a:t>TutorialName</a:t>
            </a:r>
            <a:r>
              <a:rPr lang="en-US" dirty="0"/>
              <a:t>."</a:t>
            </a:r>
          </a:p>
          <a:p>
            <a:pPr lvl="1"/>
            <a:r>
              <a:rPr lang="en-US" dirty="0"/>
              <a:t>For the moment, the table will have 2 rows as shown below.</a:t>
            </a:r>
          </a:p>
          <a:p>
            <a:endParaRPr lang="en-US" dirty="0"/>
          </a:p>
        </p:txBody>
      </p:sp>
      <p:pic>
        <p:nvPicPr>
          <p:cNvPr id="4" name="Picture 3"/>
          <p:cNvPicPr>
            <a:picLocks noChangeAspect="1"/>
          </p:cNvPicPr>
          <p:nvPr/>
        </p:nvPicPr>
        <p:blipFill>
          <a:blip r:embed="rId2"/>
          <a:stretch>
            <a:fillRect/>
          </a:stretch>
        </p:blipFill>
        <p:spPr>
          <a:xfrm>
            <a:off x="3119862" y="4869444"/>
            <a:ext cx="5753100" cy="1790700"/>
          </a:xfrm>
          <a:prstGeom prst="rect">
            <a:avLst/>
          </a:prstGeom>
        </p:spPr>
      </p:pic>
    </p:spTree>
    <p:extLst>
      <p:ext uri="{BB962C8B-B14F-4D97-AF65-F5344CB8AC3E}">
        <p14:creationId xmlns:p14="http://schemas.microsoft.com/office/powerpoint/2010/main" val="281722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code read our data</a:t>
            </a:r>
            <a:endParaRPr lang="en-US" dirty="0"/>
          </a:p>
        </p:txBody>
      </p:sp>
      <p:sp>
        <p:nvSpPr>
          <p:cNvPr id="3" name="Content Placeholder 2"/>
          <p:cNvSpPr>
            <a:spLocks noGrp="1"/>
          </p:cNvSpPr>
          <p:nvPr>
            <p:ph idx="1"/>
          </p:nvPr>
        </p:nvSpPr>
        <p:spPr/>
        <p:txBody>
          <a:bodyPr/>
          <a:lstStyle/>
          <a:p>
            <a:r>
              <a:rPr lang="en-US" dirty="0"/>
              <a:t>Let's change the code in our form, so that we can query for this data and display the information via a </a:t>
            </a:r>
            <a:r>
              <a:rPr lang="en-US" dirty="0" err="1"/>
              <a:t>Messagebox</a:t>
            </a:r>
            <a:r>
              <a:rPr lang="en-US" dirty="0"/>
              <a:t>. Note that all the code entered below is a continuation of the code written for the data connection in the previous section.</a:t>
            </a:r>
          </a:p>
          <a:p>
            <a:r>
              <a:rPr lang="en-US" b="1" dirty="0"/>
              <a:t>Step 1)</a:t>
            </a:r>
            <a:r>
              <a:rPr lang="en-US" dirty="0"/>
              <a:t> Let's split the code into 2 parts so that it will be easy to understand for the user.</a:t>
            </a:r>
          </a:p>
          <a:p>
            <a:r>
              <a:rPr lang="en-US" dirty="0"/>
              <a:t>The first will be to construct our "select" statement, which will be used to read the data from the database.</a:t>
            </a:r>
          </a:p>
          <a:p>
            <a:r>
              <a:rPr lang="en-US" dirty="0"/>
              <a:t>We will then execute the "select" statement against the database and fetch all the table rows accordingly.</a:t>
            </a:r>
          </a:p>
          <a:p>
            <a:endParaRPr lang="en-US" dirty="0"/>
          </a:p>
        </p:txBody>
      </p:sp>
    </p:spTree>
    <p:extLst>
      <p:ext uri="{BB962C8B-B14F-4D97-AF65-F5344CB8AC3E}">
        <p14:creationId xmlns:p14="http://schemas.microsoft.com/office/powerpoint/2010/main" val="181530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Code to be added</a:t>
            </a:r>
            <a:endParaRPr lang="en-US" dirty="0"/>
          </a:p>
        </p:txBody>
      </p:sp>
      <p:pic>
        <p:nvPicPr>
          <p:cNvPr id="6" name="Content Placeholder 3"/>
          <p:cNvPicPr>
            <a:picLocks noGrp="1" noChangeAspect="1"/>
          </p:cNvPicPr>
          <p:nvPr>
            <p:ph idx="1"/>
          </p:nvPr>
        </p:nvPicPr>
        <p:blipFill>
          <a:blip r:embed="rId2"/>
          <a:stretch>
            <a:fillRect/>
          </a:stretch>
        </p:blipFill>
        <p:spPr>
          <a:xfrm>
            <a:off x="2581275" y="2553494"/>
            <a:ext cx="7029450" cy="2895600"/>
          </a:xfrm>
          <a:prstGeom prst="rect">
            <a:avLst/>
          </a:prstGeom>
        </p:spPr>
      </p:pic>
    </p:spTree>
    <p:extLst>
      <p:ext uri="{BB962C8B-B14F-4D97-AF65-F5344CB8AC3E}">
        <p14:creationId xmlns:p14="http://schemas.microsoft.com/office/powerpoint/2010/main" val="178825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a:t>
            </a:r>
            <a:r>
              <a:rPr lang="en-US" dirty="0" smtClean="0"/>
              <a:t>Code Explanation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first step is to create the following variables</a:t>
            </a:r>
          </a:p>
          <a:p>
            <a:pPr lvl="1"/>
            <a:r>
              <a:rPr lang="en-US" dirty="0" err="1"/>
              <a:t>SQLCommand</a:t>
            </a:r>
            <a:r>
              <a:rPr lang="en-US" dirty="0"/>
              <a:t> – The '</a:t>
            </a:r>
            <a:r>
              <a:rPr lang="en-US" dirty="0" err="1"/>
              <a:t>SQLCommand</a:t>
            </a:r>
            <a:r>
              <a:rPr lang="en-US" dirty="0"/>
              <a:t>' is a class defined within C#. This class is used to perform operations of reading and writing into the database. Hence, the first step is to make sure that we create a variable type of this class. This variable will then be used in subsequent steps of reading data from our database.</a:t>
            </a:r>
          </a:p>
          <a:p>
            <a:pPr lvl="1"/>
            <a:r>
              <a:rPr lang="en-US" dirty="0"/>
              <a:t>The </a:t>
            </a:r>
            <a:r>
              <a:rPr lang="en-US" dirty="0" err="1"/>
              <a:t>DataReader</a:t>
            </a:r>
            <a:r>
              <a:rPr lang="en-US" dirty="0"/>
              <a:t> object is used to get all the data specified by the SQL query. We can then read all the table rows one by one using the data reader.</a:t>
            </a:r>
          </a:p>
          <a:p>
            <a:pPr lvl="1"/>
            <a:r>
              <a:rPr lang="en-US" dirty="0"/>
              <a:t>We then define 2 string variables, one is "SQL" to hold our SQL command string. The next is the "Output" which will contain all the table values.</a:t>
            </a:r>
          </a:p>
          <a:p>
            <a:r>
              <a:rPr lang="en-US" dirty="0"/>
              <a:t>The next step is to define the SQL statement, which will be used against our database. In our case, it is "Select </a:t>
            </a:r>
            <a:r>
              <a:rPr lang="en-US" dirty="0" err="1"/>
              <a:t>TutorialID</a:t>
            </a:r>
            <a:r>
              <a:rPr lang="en-US" dirty="0"/>
              <a:t>, </a:t>
            </a:r>
            <a:r>
              <a:rPr lang="en-US" dirty="0" err="1"/>
              <a:t>TutorialName</a:t>
            </a:r>
            <a:r>
              <a:rPr lang="en-US" dirty="0"/>
              <a:t> from </a:t>
            </a:r>
            <a:r>
              <a:rPr lang="en-US" dirty="0" err="1"/>
              <a:t>demotb</a:t>
            </a:r>
            <a:r>
              <a:rPr lang="en-US" dirty="0"/>
              <a:t>". This will fetch all the rows from the table </a:t>
            </a:r>
            <a:r>
              <a:rPr lang="en-US" dirty="0" err="1"/>
              <a:t>demotb</a:t>
            </a:r>
            <a:r>
              <a:rPr lang="en-US" dirty="0"/>
              <a:t>.</a:t>
            </a:r>
          </a:p>
          <a:p>
            <a:r>
              <a:rPr lang="en-US" dirty="0"/>
              <a:t>Next, we create the command object which is used to execute the SQL statement against the database. In the SQL command, you have to pass the connection object and the SQL string.</a:t>
            </a:r>
          </a:p>
          <a:p>
            <a:r>
              <a:rPr lang="en-US" dirty="0"/>
              <a:t>Next, we will execute the data reader command, which will fetch all the rows from the </a:t>
            </a:r>
            <a:r>
              <a:rPr lang="en-US" dirty="0" err="1"/>
              <a:t>demotb</a:t>
            </a:r>
            <a:r>
              <a:rPr lang="en-US" dirty="0"/>
              <a:t> table.</a:t>
            </a:r>
          </a:p>
          <a:p>
            <a:r>
              <a:rPr lang="en-US" dirty="0"/>
              <a:t>Now that we have all the rows of the table with us, we need a mechanism to access the row one by one. For this, we will use the while statement. The while statement will be used to access the rows from the data reader one at a time. We then use the </a:t>
            </a:r>
            <a:r>
              <a:rPr lang="en-US" dirty="0" err="1"/>
              <a:t>GetValue</a:t>
            </a:r>
            <a:r>
              <a:rPr lang="en-US" dirty="0"/>
              <a:t> method to get the value of </a:t>
            </a:r>
            <a:r>
              <a:rPr lang="en-US" dirty="0" err="1"/>
              <a:t>TutorialID</a:t>
            </a:r>
            <a:r>
              <a:rPr lang="en-US" dirty="0"/>
              <a:t> and </a:t>
            </a:r>
            <a:r>
              <a:rPr lang="en-US" dirty="0" err="1"/>
              <a:t>TutorialName</a:t>
            </a:r>
            <a:r>
              <a:rPr lang="en-US" dirty="0"/>
              <a:t>.</a:t>
            </a:r>
          </a:p>
          <a:p>
            <a:endParaRPr lang="en-US" dirty="0"/>
          </a:p>
        </p:txBody>
      </p:sp>
    </p:spTree>
    <p:extLst>
      <p:ext uri="{BB962C8B-B14F-4D97-AF65-F5344CB8AC3E}">
        <p14:creationId xmlns:p14="http://schemas.microsoft.com/office/powerpoint/2010/main" val="19079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 Code to be added</a:t>
            </a:r>
            <a:endParaRPr lang="en-US" dirty="0"/>
          </a:p>
        </p:txBody>
      </p:sp>
      <p:sp>
        <p:nvSpPr>
          <p:cNvPr id="3" name="Content Placeholder 2"/>
          <p:cNvSpPr>
            <a:spLocks noGrp="1"/>
          </p:cNvSpPr>
          <p:nvPr>
            <p:ph idx="1"/>
          </p:nvPr>
        </p:nvSpPr>
        <p:spPr/>
        <p:txBody>
          <a:bodyPr/>
          <a:lstStyle/>
          <a:p>
            <a:r>
              <a:rPr lang="en-US" b="1" dirty="0"/>
              <a:t>Step 2) </a:t>
            </a:r>
            <a:r>
              <a:rPr lang="en-US" dirty="0"/>
              <a:t>In the final step, we will just display the output to the user and close all the objects related to the database operation</a:t>
            </a:r>
            <a:r>
              <a:rPr lang="en-US" dirty="0" smtClean="0"/>
              <a:t>.</a:t>
            </a:r>
          </a:p>
          <a:p>
            <a:endParaRPr lang="en-US" dirty="0" smtClean="0"/>
          </a:p>
          <a:p>
            <a:endParaRPr lang="en-US" dirty="0"/>
          </a:p>
        </p:txBody>
      </p:sp>
      <p:pic>
        <p:nvPicPr>
          <p:cNvPr id="7170"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525" y="3101171"/>
            <a:ext cx="7418560" cy="252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4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2BAEA-28FF-434B-A23E-4A9D8D6890DF}"/>
              </a:ext>
            </a:extLst>
          </p:cNvPr>
          <p:cNvSpPr>
            <a:spLocks noGrp="1"/>
          </p:cNvSpPr>
          <p:nvPr>
            <p:ph type="title"/>
          </p:nvPr>
        </p:nvSpPr>
        <p:spPr/>
        <p:txBody>
          <a:bodyPr/>
          <a:lstStyle/>
          <a:p>
            <a:r>
              <a:rPr lang="en-US" dirty="0" smtClean="0"/>
              <a:t>Connecting to DB, why?</a:t>
            </a:r>
            <a:endParaRPr lang="en-US" dirty="0"/>
          </a:p>
        </p:txBody>
      </p:sp>
      <p:sp>
        <p:nvSpPr>
          <p:cNvPr id="3" name="Content Placeholder 2">
            <a:extLst>
              <a:ext uri="{FF2B5EF4-FFF2-40B4-BE49-F238E27FC236}">
                <a16:creationId xmlns:a16="http://schemas.microsoft.com/office/drawing/2014/main" xmlns="" id="{AED10DF9-CCED-43F2-BA6D-33A90D0A1AC9}"/>
              </a:ext>
            </a:extLst>
          </p:cNvPr>
          <p:cNvSpPr>
            <a:spLocks noGrp="1"/>
          </p:cNvSpPr>
          <p:nvPr>
            <p:ph idx="1"/>
          </p:nvPr>
        </p:nvSpPr>
        <p:spPr/>
        <p:txBody>
          <a:bodyPr/>
          <a:lstStyle/>
          <a:p>
            <a:r>
              <a:rPr lang="en-US" dirty="0"/>
              <a:t>Accessing Data from a database is one of the important aspects of any programming </a:t>
            </a:r>
            <a:r>
              <a:rPr lang="en-US" dirty="0" smtClean="0"/>
              <a:t>language.</a:t>
            </a:r>
          </a:p>
          <a:p>
            <a:r>
              <a:rPr lang="en-US" dirty="0"/>
              <a:t>It is an absolute necessity for any programming language to have the ability to work with </a:t>
            </a:r>
            <a:r>
              <a:rPr lang="en-US" dirty="0" smtClean="0"/>
              <a:t>databases</a:t>
            </a:r>
          </a:p>
          <a:p>
            <a:r>
              <a:rPr lang="en-US" dirty="0"/>
              <a:t>C# and </a:t>
            </a:r>
            <a:r>
              <a:rPr lang="en-US" dirty="0" err="1"/>
              <a:t>.Net</a:t>
            </a:r>
            <a:r>
              <a:rPr lang="en-US" dirty="0"/>
              <a:t> can work with a majority of databases</a:t>
            </a:r>
            <a:r>
              <a:rPr lang="en-US" dirty="0" smtClean="0"/>
              <a:t>, </a:t>
            </a:r>
            <a:r>
              <a:rPr lang="en-US" dirty="0"/>
              <a:t>the logic behind working with all of them is mostly the </a:t>
            </a:r>
            <a:r>
              <a:rPr lang="en-US" dirty="0" smtClean="0"/>
              <a:t>same</a:t>
            </a:r>
          </a:p>
        </p:txBody>
      </p:sp>
    </p:spTree>
    <p:extLst>
      <p:ext uri="{BB962C8B-B14F-4D97-AF65-F5344CB8AC3E}">
        <p14:creationId xmlns:p14="http://schemas.microsoft.com/office/powerpoint/2010/main" val="416857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a:t>
            </a:r>
            <a:r>
              <a:rPr lang="en-US" b="1" dirty="0"/>
              <a:t> </a:t>
            </a:r>
            <a:r>
              <a:rPr lang="en-US" dirty="0"/>
              <a:t>Code Explanation</a:t>
            </a:r>
          </a:p>
        </p:txBody>
      </p:sp>
      <p:sp>
        <p:nvSpPr>
          <p:cNvPr id="3" name="Content Placeholder 2"/>
          <p:cNvSpPr>
            <a:spLocks noGrp="1"/>
          </p:cNvSpPr>
          <p:nvPr>
            <p:ph idx="1"/>
          </p:nvPr>
        </p:nvSpPr>
        <p:spPr>
          <a:xfrm>
            <a:off x="706170" y="1825625"/>
            <a:ext cx="10647630" cy="3090407"/>
          </a:xfrm>
        </p:spPr>
        <p:txBody>
          <a:bodyPr>
            <a:normAutofit lnSpcReduction="10000"/>
          </a:bodyPr>
          <a:lstStyle/>
          <a:p>
            <a:r>
              <a:rPr lang="en-US" dirty="0" smtClean="0"/>
              <a:t>We </a:t>
            </a:r>
            <a:r>
              <a:rPr lang="en-US" dirty="0"/>
              <a:t>will continue our code by displaying the value of the Output variable using the </a:t>
            </a:r>
            <a:r>
              <a:rPr lang="en-US" dirty="0" err="1"/>
              <a:t>MessageBox</a:t>
            </a:r>
            <a:r>
              <a:rPr lang="en-US" dirty="0"/>
              <a:t>. The Output variable will contain all the values from the </a:t>
            </a:r>
            <a:r>
              <a:rPr lang="en-US" b="1" dirty="0" err="1"/>
              <a:t>demotb</a:t>
            </a:r>
            <a:r>
              <a:rPr lang="en-US" dirty="0"/>
              <a:t> table.</a:t>
            </a:r>
          </a:p>
          <a:p>
            <a:r>
              <a:rPr lang="en-US" dirty="0"/>
              <a:t>We finally close all the objects related to our database operation. Remember this is always a good practice.</a:t>
            </a:r>
          </a:p>
          <a:p>
            <a:r>
              <a:rPr lang="en-US" dirty="0"/>
              <a:t>When the above code is set, and the project is run using Visual Studio, you will get the below output. Once the form is displayed, click the Connect button.</a:t>
            </a:r>
          </a:p>
          <a:p>
            <a:endParaRPr lang="en-US" dirty="0"/>
          </a:p>
        </p:txBody>
      </p:sp>
      <p:pic>
        <p:nvPicPr>
          <p:cNvPr id="8194"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704" y="4631584"/>
            <a:ext cx="3013138" cy="202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into DB</a:t>
            </a:r>
            <a:endParaRPr lang="en-US" dirty="0"/>
          </a:p>
        </p:txBody>
      </p:sp>
      <p:sp>
        <p:nvSpPr>
          <p:cNvPr id="3" name="Content Placeholder 2"/>
          <p:cNvSpPr>
            <a:spLocks noGrp="1"/>
          </p:cNvSpPr>
          <p:nvPr>
            <p:ph idx="1"/>
          </p:nvPr>
        </p:nvSpPr>
        <p:spPr/>
        <p:txBody>
          <a:bodyPr/>
          <a:lstStyle/>
          <a:p>
            <a:r>
              <a:rPr lang="en-US" dirty="0"/>
              <a:t>Just like Accessing data, C# has the ability to insert records into the database as well. To showcase how to insert records into our database, let's take the same table structure which was used above</a:t>
            </a:r>
            <a:r>
              <a:rPr lang="en-US" dirty="0" smtClean="0"/>
              <a:t>.</a:t>
            </a:r>
          </a:p>
          <a:p>
            <a:endParaRPr lang="en-US" dirty="0"/>
          </a:p>
          <a:p>
            <a:endParaRPr lang="en-US" dirty="0" smtClean="0"/>
          </a:p>
          <a:p>
            <a:r>
              <a:rPr lang="en-US" dirty="0"/>
              <a:t>Let's change the code in our form, so that we can insert the following row into the table</a:t>
            </a:r>
            <a:endParaRPr lang="en-US" dirty="0"/>
          </a:p>
        </p:txBody>
      </p:sp>
      <p:pic>
        <p:nvPicPr>
          <p:cNvPr id="4" name="Picture 3"/>
          <p:cNvPicPr>
            <a:picLocks noChangeAspect="1"/>
          </p:cNvPicPr>
          <p:nvPr/>
        </p:nvPicPr>
        <p:blipFill>
          <a:blip r:embed="rId2"/>
          <a:stretch>
            <a:fillRect/>
          </a:stretch>
        </p:blipFill>
        <p:spPr>
          <a:xfrm>
            <a:off x="3739081" y="3005782"/>
            <a:ext cx="3077188" cy="1109914"/>
          </a:xfrm>
          <a:prstGeom prst="rect">
            <a:avLst/>
          </a:prstGeom>
        </p:spPr>
      </p:pic>
      <p:pic>
        <p:nvPicPr>
          <p:cNvPr id="5" name="Picture 4"/>
          <p:cNvPicPr>
            <a:picLocks noChangeAspect="1"/>
          </p:cNvPicPr>
          <p:nvPr/>
        </p:nvPicPr>
        <p:blipFill>
          <a:blip r:embed="rId3"/>
          <a:stretch>
            <a:fillRect/>
          </a:stretch>
        </p:blipFill>
        <p:spPr>
          <a:xfrm>
            <a:off x="3739081" y="5011235"/>
            <a:ext cx="3076575" cy="1000125"/>
          </a:xfrm>
          <a:prstGeom prst="rect">
            <a:avLst/>
          </a:prstGeom>
        </p:spPr>
      </p:pic>
    </p:spTree>
    <p:extLst>
      <p:ext uri="{BB962C8B-B14F-4D97-AF65-F5344CB8AC3E}">
        <p14:creationId xmlns:p14="http://schemas.microsoft.com/office/powerpoint/2010/main" val="263328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into DB - code</a:t>
            </a:r>
            <a:endParaRPr lang="en-US" dirty="0"/>
          </a:p>
        </p:txBody>
      </p:sp>
      <p:pic>
        <p:nvPicPr>
          <p:cNvPr id="4" name="Content Placeholder 3"/>
          <p:cNvPicPr>
            <a:picLocks noGrp="1" noChangeAspect="1"/>
          </p:cNvPicPr>
          <p:nvPr>
            <p:ph idx="1"/>
          </p:nvPr>
        </p:nvPicPr>
        <p:blipFill>
          <a:blip r:embed="rId2"/>
          <a:stretch>
            <a:fillRect/>
          </a:stretch>
        </p:blipFill>
        <p:spPr>
          <a:xfrm>
            <a:off x="2514600" y="2572544"/>
            <a:ext cx="7162800" cy="2857500"/>
          </a:xfrm>
          <a:prstGeom prst="rect">
            <a:avLst/>
          </a:prstGeom>
        </p:spPr>
      </p:pic>
    </p:spTree>
    <p:extLst>
      <p:ext uri="{BB962C8B-B14F-4D97-AF65-F5344CB8AC3E}">
        <p14:creationId xmlns:p14="http://schemas.microsoft.com/office/powerpoint/2010/main" val="141121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 Code Explanation – part1</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first step is to create the following variables</a:t>
            </a:r>
          </a:p>
          <a:p>
            <a:pPr lvl="1"/>
            <a:r>
              <a:rPr lang="en-US" dirty="0" err="1"/>
              <a:t>SQLCommand</a:t>
            </a:r>
            <a:r>
              <a:rPr lang="en-US" dirty="0"/>
              <a:t> – This data type is used to define objects which are used to perform SQL operations against a database. This object will hold the SQL command which will run against our SQL Server database.</a:t>
            </a:r>
          </a:p>
          <a:p>
            <a:pPr lvl="1"/>
            <a:r>
              <a:rPr lang="en-US" dirty="0"/>
              <a:t>The </a:t>
            </a:r>
            <a:r>
              <a:rPr lang="en-US" dirty="0" err="1"/>
              <a:t>DataAdapter</a:t>
            </a:r>
            <a:r>
              <a:rPr lang="en-US" dirty="0"/>
              <a:t> object is used to perform specific SQL operations such as insert, delete and update commands.</a:t>
            </a:r>
          </a:p>
          <a:p>
            <a:pPr lvl="1"/>
            <a:r>
              <a:rPr lang="en-US" dirty="0"/>
              <a:t>We then define a string variable, which is "SQL" to hold our SQL command string.</a:t>
            </a:r>
          </a:p>
          <a:p>
            <a:r>
              <a:rPr lang="en-US" dirty="0"/>
              <a:t>The next step is to actually define the SQL statement which will be used against our database. In our case, we are issuing an insert statement, which will insert the record of </a:t>
            </a:r>
            <a:r>
              <a:rPr lang="en-US" dirty="0" err="1"/>
              <a:t>TutorialID</a:t>
            </a:r>
            <a:r>
              <a:rPr lang="en-US" dirty="0"/>
              <a:t>=1 and </a:t>
            </a:r>
            <a:r>
              <a:rPr lang="en-US" dirty="0" err="1"/>
              <a:t>TutorialName</a:t>
            </a:r>
            <a:r>
              <a:rPr lang="en-US" dirty="0"/>
              <a:t>=</a:t>
            </a:r>
            <a:r>
              <a:rPr lang="en-US" dirty="0" err="1"/>
              <a:t>VB.Net</a:t>
            </a:r>
            <a:endParaRPr lang="en-US" dirty="0"/>
          </a:p>
          <a:p>
            <a:r>
              <a:rPr lang="en-US" dirty="0"/>
              <a:t>Next, we create the command object which is used to execute the SQL statement against the database. In the SQL command, you have to pass the connection object and the SQL string</a:t>
            </a:r>
          </a:p>
        </p:txBody>
      </p:sp>
    </p:spTree>
    <p:extLst>
      <p:ext uri="{BB962C8B-B14F-4D97-AF65-F5344CB8AC3E}">
        <p14:creationId xmlns:p14="http://schemas.microsoft.com/office/powerpoint/2010/main" val="3255915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Code </a:t>
            </a:r>
            <a:r>
              <a:rPr lang="en-US" dirty="0"/>
              <a:t>Explanation – </a:t>
            </a:r>
            <a:r>
              <a:rPr lang="en-US" dirty="0" smtClean="0"/>
              <a:t>part2</a:t>
            </a:r>
            <a:endParaRPr lang="en-US" dirty="0"/>
          </a:p>
        </p:txBody>
      </p:sp>
      <p:sp>
        <p:nvSpPr>
          <p:cNvPr id="3" name="Content Placeholder 2"/>
          <p:cNvSpPr>
            <a:spLocks noGrp="1"/>
          </p:cNvSpPr>
          <p:nvPr>
            <p:ph idx="1"/>
          </p:nvPr>
        </p:nvSpPr>
        <p:spPr/>
        <p:txBody>
          <a:bodyPr/>
          <a:lstStyle/>
          <a:p>
            <a:r>
              <a:rPr lang="en-US" dirty="0"/>
              <a:t>In our data adapter command, we now associate the insert SQL command to our adapter. We also then issue the </a:t>
            </a:r>
            <a:r>
              <a:rPr lang="en-US" dirty="0" err="1"/>
              <a:t>ExecuteNonQuery</a:t>
            </a:r>
            <a:r>
              <a:rPr lang="en-US" dirty="0"/>
              <a:t> method which is used to execute the Insert statement against our database. The '</a:t>
            </a:r>
            <a:r>
              <a:rPr lang="en-US" dirty="0" err="1"/>
              <a:t>ExecuteNonQuery</a:t>
            </a:r>
            <a:r>
              <a:rPr lang="en-US" dirty="0"/>
              <a:t>' method is used in C# to issue any DML statements against the database. By DML statements, we mean the insert, delete, and update operation. In C# , if you want to issue any of these statements against a table, you need to use the </a:t>
            </a:r>
            <a:r>
              <a:rPr lang="en-US" dirty="0" err="1"/>
              <a:t>ExecuteNonQuery</a:t>
            </a:r>
            <a:r>
              <a:rPr lang="en-US" dirty="0"/>
              <a:t> method.</a:t>
            </a:r>
          </a:p>
          <a:p>
            <a:r>
              <a:rPr lang="en-US" dirty="0"/>
              <a:t>We finally close all the objects related to our database operation. Remember this is always a good practice.</a:t>
            </a:r>
          </a:p>
          <a:p>
            <a:endParaRPr lang="en-US" dirty="0"/>
          </a:p>
        </p:txBody>
      </p:sp>
    </p:spTree>
    <p:extLst>
      <p:ext uri="{BB962C8B-B14F-4D97-AF65-F5344CB8AC3E}">
        <p14:creationId xmlns:p14="http://schemas.microsoft.com/office/powerpoint/2010/main" val="3504981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a:t>
            </a:r>
            <a:endParaRPr lang="en-US" dirty="0"/>
          </a:p>
        </p:txBody>
      </p:sp>
      <p:sp>
        <p:nvSpPr>
          <p:cNvPr id="3" name="Content Placeholder 2"/>
          <p:cNvSpPr>
            <a:spLocks noGrp="1"/>
          </p:cNvSpPr>
          <p:nvPr>
            <p:ph idx="1"/>
          </p:nvPr>
        </p:nvSpPr>
        <p:spPr/>
        <p:txBody>
          <a:bodyPr/>
          <a:lstStyle/>
          <a:p>
            <a:r>
              <a:rPr lang="en-US" dirty="0" smtClean="0"/>
              <a:t>Now as result – when Connect button is clicked we insert new data:</a:t>
            </a:r>
            <a:endParaRPr lang="en-US" dirty="0"/>
          </a:p>
        </p:txBody>
      </p:sp>
      <p:pic>
        <p:nvPicPr>
          <p:cNvPr id="9218"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595" y="2616860"/>
            <a:ext cx="240982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 Access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246" y="3040722"/>
            <a:ext cx="3543300" cy="20669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454305" y="3829616"/>
            <a:ext cx="1837853" cy="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a:t>
            </a:r>
            <a:endParaRPr lang="en-US" dirty="0"/>
          </a:p>
        </p:txBody>
      </p:sp>
      <p:sp>
        <p:nvSpPr>
          <p:cNvPr id="3" name="Content Placeholder 2"/>
          <p:cNvSpPr>
            <a:spLocks noGrp="1"/>
          </p:cNvSpPr>
          <p:nvPr>
            <p:ph idx="1"/>
          </p:nvPr>
        </p:nvSpPr>
        <p:spPr/>
        <p:txBody>
          <a:bodyPr/>
          <a:lstStyle/>
          <a:p>
            <a:r>
              <a:rPr lang="en-US" dirty="0" smtClean="0"/>
              <a:t>Let’s update the data accordingly:</a:t>
            </a:r>
          </a:p>
          <a:p>
            <a:endParaRPr lang="en-US" dirty="0"/>
          </a:p>
        </p:txBody>
      </p:sp>
      <p:pic>
        <p:nvPicPr>
          <p:cNvPr id="4" name="Picture 3"/>
          <p:cNvPicPr>
            <a:picLocks noChangeAspect="1"/>
          </p:cNvPicPr>
          <p:nvPr/>
        </p:nvPicPr>
        <p:blipFill>
          <a:blip r:embed="rId2"/>
          <a:stretch>
            <a:fillRect/>
          </a:stretch>
        </p:blipFill>
        <p:spPr>
          <a:xfrm>
            <a:off x="1062556" y="2593629"/>
            <a:ext cx="6572250" cy="3390900"/>
          </a:xfrm>
          <a:prstGeom prst="rect">
            <a:avLst/>
          </a:prstGeom>
        </p:spPr>
      </p:pic>
    </p:spTree>
    <p:extLst>
      <p:ext uri="{BB962C8B-B14F-4D97-AF65-F5344CB8AC3E}">
        <p14:creationId xmlns:p14="http://schemas.microsoft.com/office/powerpoint/2010/main" val="400595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Code to be added</a:t>
            </a:r>
            <a:endParaRPr lang="en-US" dirty="0"/>
          </a:p>
        </p:txBody>
      </p:sp>
      <p:pic>
        <p:nvPicPr>
          <p:cNvPr id="10242" name="Picture 2" descr="C# Access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17665"/>
            <a:ext cx="10515600" cy="416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1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Code Explanation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first step is to create the following variables</a:t>
            </a:r>
          </a:p>
          <a:p>
            <a:pPr lvl="1"/>
            <a:r>
              <a:rPr lang="en-US" dirty="0" err="1"/>
              <a:t>SQLCommand</a:t>
            </a:r>
            <a:r>
              <a:rPr lang="en-US" dirty="0"/>
              <a:t> – This data type is used to define objects which are used to perform SQL operations against a database. This object will hold the SQL command which will run against our SQL Server database.</a:t>
            </a:r>
          </a:p>
          <a:p>
            <a:pPr lvl="1"/>
            <a:r>
              <a:rPr lang="en-US" dirty="0"/>
              <a:t>The </a:t>
            </a:r>
            <a:r>
              <a:rPr lang="en-US" dirty="0" err="1"/>
              <a:t>dataadapter</a:t>
            </a:r>
            <a:r>
              <a:rPr lang="en-US" dirty="0"/>
              <a:t> object is used to perform specific SQL operations such as insert, delete and update commands.</a:t>
            </a:r>
          </a:p>
          <a:p>
            <a:pPr lvl="1"/>
            <a:r>
              <a:rPr lang="en-US" dirty="0"/>
              <a:t>We then define a string variable, which is SQL to hold our SQL command string.</a:t>
            </a:r>
          </a:p>
          <a:p>
            <a:r>
              <a:rPr lang="en-US" dirty="0"/>
              <a:t>The next step is to define the SQL statement which will be used against our database. In our case we are issuing an update statement, this will update the Tutorial name to "</a:t>
            </a:r>
            <a:r>
              <a:rPr lang="en-US" dirty="0" err="1"/>
              <a:t>VB.Net</a:t>
            </a:r>
            <a:r>
              <a:rPr lang="en-US" dirty="0"/>
              <a:t> Complete" while the </a:t>
            </a:r>
            <a:r>
              <a:rPr lang="en-US" dirty="0" err="1"/>
              <a:t>TutorialID</a:t>
            </a:r>
            <a:r>
              <a:rPr lang="en-US" dirty="0"/>
              <a:t> is unchanged and kept as 3.</a:t>
            </a:r>
          </a:p>
          <a:p>
            <a:r>
              <a:rPr lang="en-US" dirty="0"/>
              <a:t>Next, we will create the command object, which is used to execute the SQL statement against the database. In the SQL command, you have passed the connection object and the SQL string.</a:t>
            </a:r>
          </a:p>
          <a:p>
            <a:r>
              <a:rPr lang="en-US" dirty="0"/>
              <a:t>In our data adapter command, we now associate the insert SQL command to our adapter. We also then issue the </a:t>
            </a:r>
            <a:r>
              <a:rPr lang="en-US" dirty="0" err="1"/>
              <a:t>ExecuteNonQuery</a:t>
            </a:r>
            <a:r>
              <a:rPr lang="en-US" dirty="0"/>
              <a:t> method which is used to execute the Update statement against our database.</a:t>
            </a:r>
          </a:p>
          <a:p>
            <a:r>
              <a:rPr lang="en-US" dirty="0"/>
              <a:t>We finally close all the objects related to our database operation. Remember this is always a good practice.</a:t>
            </a:r>
          </a:p>
          <a:p>
            <a:pPr marL="0" indent="0">
              <a:buNone/>
            </a:pPr>
            <a:r>
              <a:rPr lang="en-US" dirty="0"/>
              <a:t>When the above code is set, and the project is executed using Visual Studio, you will get the below output. Once the form is displayed, click the Connect button</a:t>
            </a:r>
            <a:r>
              <a:rPr lang="en-US" dirty="0" smtClean="0"/>
              <a:t>.</a:t>
            </a:r>
            <a:endParaRPr lang="en-US" dirty="0"/>
          </a:p>
        </p:txBody>
      </p:sp>
    </p:spTree>
    <p:extLst>
      <p:ext uri="{BB962C8B-B14F-4D97-AF65-F5344CB8AC3E}">
        <p14:creationId xmlns:p14="http://schemas.microsoft.com/office/powerpoint/2010/main" val="60566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result</a:t>
            </a:r>
            <a:endParaRPr lang="en-US" dirty="0"/>
          </a:p>
        </p:txBody>
      </p:sp>
      <p:sp>
        <p:nvSpPr>
          <p:cNvPr id="3" name="Content Placeholder 2"/>
          <p:cNvSpPr>
            <a:spLocks noGrp="1"/>
          </p:cNvSpPr>
          <p:nvPr>
            <p:ph idx="1"/>
          </p:nvPr>
        </p:nvSpPr>
        <p:spPr/>
        <p:txBody>
          <a:bodyPr/>
          <a:lstStyle/>
          <a:p>
            <a:r>
              <a:rPr lang="en-US" dirty="0" smtClean="0"/>
              <a:t>As result we get data to change:</a:t>
            </a:r>
            <a:endParaRPr lang="en-US" dirty="0"/>
          </a:p>
        </p:txBody>
      </p:sp>
      <p:pic>
        <p:nvPicPr>
          <p:cNvPr id="11266"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19" y="2689288"/>
            <a:ext cx="240982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 Access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177" y="3127438"/>
            <a:ext cx="3514725" cy="20383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399984" y="3983525"/>
            <a:ext cx="1696016" cy="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1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do with the DB?</a:t>
            </a:r>
            <a:endParaRPr lang="en-US" dirty="0"/>
          </a:p>
        </p:txBody>
      </p:sp>
      <p:sp>
        <p:nvSpPr>
          <p:cNvPr id="3" name="Content Placeholder 2"/>
          <p:cNvSpPr>
            <a:spLocks noGrp="1"/>
          </p:cNvSpPr>
          <p:nvPr>
            <p:ph idx="1"/>
          </p:nvPr>
        </p:nvSpPr>
        <p:spPr/>
        <p:txBody>
          <a:bodyPr/>
          <a:lstStyle/>
          <a:p>
            <a:r>
              <a:rPr lang="en-US" b="1" dirty="0" smtClean="0"/>
              <a:t>Connection</a:t>
            </a:r>
          </a:p>
          <a:p>
            <a:r>
              <a:rPr lang="en-US" b="1" dirty="0" smtClean="0">
                <a:solidFill>
                  <a:srgbClr val="00B050"/>
                </a:solidFill>
              </a:rPr>
              <a:t>C</a:t>
            </a:r>
            <a:r>
              <a:rPr lang="en-US" b="1" dirty="0" smtClean="0"/>
              <a:t>reate - </a:t>
            </a:r>
            <a:r>
              <a:rPr lang="en-US" b="1" dirty="0"/>
              <a:t>Inserting data into the database	</a:t>
            </a:r>
          </a:p>
          <a:p>
            <a:r>
              <a:rPr lang="en-US" b="1" dirty="0" smtClean="0">
                <a:solidFill>
                  <a:srgbClr val="00B050"/>
                </a:solidFill>
              </a:rPr>
              <a:t>R</a:t>
            </a:r>
            <a:r>
              <a:rPr lang="en-US" b="1" dirty="0" smtClean="0"/>
              <a:t>ead - Selecting </a:t>
            </a:r>
            <a:r>
              <a:rPr lang="en-US" b="1" dirty="0"/>
              <a:t>data from the </a:t>
            </a:r>
            <a:r>
              <a:rPr lang="en-US" b="1" dirty="0" smtClean="0"/>
              <a:t>database</a:t>
            </a:r>
          </a:p>
          <a:p>
            <a:r>
              <a:rPr lang="en-US" b="1" dirty="0" smtClean="0">
                <a:solidFill>
                  <a:srgbClr val="00B050"/>
                </a:solidFill>
              </a:rPr>
              <a:t>U</a:t>
            </a:r>
            <a:r>
              <a:rPr lang="en-US" b="1" dirty="0" smtClean="0"/>
              <a:t>pdating </a:t>
            </a:r>
            <a:r>
              <a:rPr lang="en-US" b="1" dirty="0"/>
              <a:t>data into the </a:t>
            </a:r>
            <a:r>
              <a:rPr lang="en-US" b="1" dirty="0" smtClean="0"/>
              <a:t>database</a:t>
            </a:r>
          </a:p>
          <a:p>
            <a:r>
              <a:rPr lang="en-US" b="1" dirty="0">
                <a:solidFill>
                  <a:srgbClr val="00B050"/>
                </a:solidFill>
              </a:rPr>
              <a:t>D</a:t>
            </a:r>
            <a:r>
              <a:rPr lang="en-US" b="1" dirty="0"/>
              <a:t>eleting data from a </a:t>
            </a:r>
            <a:r>
              <a:rPr lang="en-US" b="1" dirty="0" smtClean="0"/>
              <a:t>database</a:t>
            </a:r>
          </a:p>
          <a:p>
            <a:endParaRPr lang="en-US" b="1" dirty="0"/>
          </a:p>
          <a:p>
            <a:r>
              <a:rPr lang="en-US" dirty="0" smtClean="0"/>
              <a:t>Remember: create, read, update, delete = CRUD</a:t>
            </a:r>
            <a:endParaRPr lang="en-US" dirty="0"/>
          </a:p>
        </p:txBody>
      </p:sp>
    </p:spTree>
    <p:extLst>
      <p:ext uri="{BB962C8B-B14F-4D97-AF65-F5344CB8AC3E}">
        <p14:creationId xmlns:p14="http://schemas.microsoft.com/office/powerpoint/2010/main" val="149795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a:t>
            </a:r>
            <a:endParaRPr lang="en-US" dirty="0"/>
          </a:p>
        </p:txBody>
      </p:sp>
      <p:sp>
        <p:nvSpPr>
          <p:cNvPr id="3" name="Content Placeholder 2"/>
          <p:cNvSpPr>
            <a:spLocks noGrp="1"/>
          </p:cNvSpPr>
          <p:nvPr>
            <p:ph idx="1"/>
          </p:nvPr>
        </p:nvSpPr>
        <p:spPr/>
        <p:txBody>
          <a:bodyPr/>
          <a:lstStyle/>
          <a:p>
            <a:r>
              <a:rPr lang="en-US" dirty="0"/>
              <a:t>Just like Accessing data, C# has the ability to delete existing records from the database as well. To showcase how to delete records into our database, let's take the same table structure which was used above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929300" y="4090988"/>
            <a:ext cx="5372100" cy="2085975"/>
          </a:xfrm>
          <a:prstGeom prst="rect">
            <a:avLst/>
          </a:prstGeom>
        </p:spPr>
      </p:pic>
      <p:cxnSp>
        <p:nvCxnSpPr>
          <p:cNvPr id="6" name="Straight Arrow Connector 5"/>
          <p:cNvCxnSpPr/>
          <p:nvPr/>
        </p:nvCxnSpPr>
        <p:spPr>
          <a:xfrm flipH="1" flipV="1">
            <a:off x="5260063" y="5939073"/>
            <a:ext cx="2806576" cy="63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75279" y="5794218"/>
            <a:ext cx="2325283" cy="369332"/>
          </a:xfrm>
          <a:prstGeom prst="rect">
            <a:avLst/>
          </a:prstGeom>
          <a:noFill/>
        </p:spPr>
        <p:txBody>
          <a:bodyPr wrap="square" rtlCol="0">
            <a:spAutoFit/>
          </a:bodyPr>
          <a:lstStyle/>
          <a:p>
            <a:r>
              <a:rPr lang="en-US" dirty="0" smtClean="0"/>
              <a:t>Let’s delete this row</a:t>
            </a:r>
            <a:endParaRPr lang="en-US" dirty="0"/>
          </a:p>
        </p:txBody>
      </p:sp>
      <p:sp>
        <p:nvSpPr>
          <p:cNvPr id="9" name="Rectangle 8"/>
          <p:cNvSpPr/>
          <p:nvPr/>
        </p:nvSpPr>
        <p:spPr>
          <a:xfrm>
            <a:off x="929300" y="5794219"/>
            <a:ext cx="425833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88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 Code to be added</a:t>
            </a:r>
            <a:endParaRPr lang="en-US" dirty="0"/>
          </a:p>
        </p:txBody>
      </p:sp>
      <p:pic>
        <p:nvPicPr>
          <p:cNvPr id="12290" name="Picture 2" descr="C# Access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4498"/>
            <a:ext cx="10515600" cy="411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154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 Code </a:t>
            </a:r>
            <a:r>
              <a:rPr lang="en-US" dirty="0"/>
              <a:t>Explanation</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Key difference in this code is that we are now issuing the delete SQL statement. The delete statement is used to delete the row in the </a:t>
            </a:r>
            <a:r>
              <a:rPr lang="en-US" dirty="0" err="1"/>
              <a:t>demotb</a:t>
            </a:r>
            <a:r>
              <a:rPr lang="en-US" dirty="0"/>
              <a:t> table in which the </a:t>
            </a:r>
            <a:r>
              <a:rPr lang="en-US" dirty="0" err="1"/>
              <a:t>TutorialID</a:t>
            </a:r>
            <a:r>
              <a:rPr lang="en-US" dirty="0"/>
              <a:t> has a value of 3.</a:t>
            </a:r>
          </a:p>
          <a:p>
            <a:pPr marL="0" indent="0">
              <a:buNone/>
            </a:pPr>
            <a:r>
              <a:rPr lang="en-US" dirty="0"/>
              <a:t>In our data adapter command, we now associate the insert SQL command to our adapter. We also then issue the </a:t>
            </a:r>
            <a:r>
              <a:rPr lang="en-US" dirty="0" err="1"/>
              <a:t>ExecuteNonQuery</a:t>
            </a:r>
            <a:r>
              <a:rPr lang="en-US" dirty="0"/>
              <a:t> method which is used to execute the Delete statement against our database.</a:t>
            </a:r>
          </a:p>
          <a:p>
            <a:pPr marL="0" indent="0">
              <a:buNone/>
            </a:pPr>
            <a:r>
              <a:rPr lang="en-US" dirty="0"/>
              <a:t>When the above code is set, and the project is executed using Visual Studio, you will get the below output. Once the form is displayed, click the Connect button.</a:t>
            </a:r>
          </a:p>
          <a:p>
            <a:endParaRPr lang="en-US" dirty="0"/>
          </a:p>
        </p:txBody>
      </p:sp>
    </p:spTree>
    <p:extLst>
      <p:ext uri="{BB962C8B-B14F-4D97-AF65-F5344CB8AC3E}">
        <p14:creationId xmlns:p14="http://schemas.microsoft.com/office/powerpoint/2010/main" val="220524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 Result</a:t>
            </a:r>
            <a:endParaRPr lang="en-US" dirty="0"/>
          </a:p>
        </p:txBody>
      </p:sp>
      <p:sp>
        <p:nvSpPr>
          <p:cNvPr id="3" name="Content Placeholder 2"/>
          <p:cNvSpPr>
            <a:spLocks noGrp="1"/>
          </p:cNvSpPr>
          <p:nvPr>
            <p:ph idx="1"/>
          </p:nvPr>
        </p:nvSpPr>
        <p:spPr/>
        <p:txBody>
          <a:bodyPr/>
          <a:lstStyle/>
          <a:p>
            <a:r>
              <a:rPr lang="en-US" dirty="0" smtClean="0"/>
              <a:t>We get the table with one row removed from it</a:t>
            </a:r>
            <a:endParaRPr lang="en-US" dirty="0"/>
          </a:p>
        </p:txBody>
      </p:sp>
      <p:pic>
        <p:nvPicPr>
          <p:cNvPr id="13314"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322" y="2797930"/>
            <a:ext cx="240982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 Access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316" y="3112254"/>
            <a:ext cx="3600450" cy="22860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970352" y="4255255"/>
            <a:ext cx="1339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375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do some practice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same database, just add new table: </a:t>
            </a:r>
            <a:r>
              <a:rPr lang="en-US" b="1" dirty="0" smtClean="0"/>
              <a:t>person</a:t>
            </a:r>
          </a:p>
          <a:p>
            <a:r>
              <a:rPr lang="en-US" dirty="0" smtClean="0"/>
              <a:t>Table </a:t>
            </a:r>
            <a:r>
              <a:rPr lang="en-US" b="1" dirty="0" smtClean="0"/>
              <a:t>person</a:t>
            </a:r>
            <a:r>
              <a:rPr lang="en-US" dirty="0" smtClean="0"/>
              <a:t> has columns </a:t>
            </a:r>
            <a:r>
              <a:rPr lang="en-US" b="1" dirty="0" smtClean="0"/>
              <a:t>Name</a:t>
            </a:r>
            <a:r>
              <a:rPr lang="en-US" dirty="0" smtClean="0"/>
              <a:t> and </a:t>
            </a:r>
            <a:r>
              <a:rPr lang="en-US" b="1" dirty="0" smtClean="0"/>
              <a:t>Surname</a:t>
            </a:r>
          </a:p>
          <a:p>
            <a:r>
              <a:rPr lang="en-US" dirty="0" smtClean="0"/>
              <a:t>Make new Form Application with buttons:</a:t>
            </a:r>
          </a:p>
          <a:p>
            <a:pPr lvl="1"/>
            <a:r>
              <a:rPr lang="en-US" dirty="0" smtClean="0"/>
              <a:t>Connect</a:t>
            </a:r>
          </a:p>
          <a:p>
            <a:pPr lvl="1"/>
            <a:r>
              <a:rPr lang="en-US" dirty="0" err="1" smtClean="0"/>
              <a:t>ReadData</a:t>
            </a:r>
            <a:endParaRPr lang="en-US" dirty="0" smtClean="0"/>
          </a:p>
          <a:p>
            <a:pPr lvl="1"/>
            <a:r>
              <a:rPr lang="en-US" dirty="0" err="1" smtClean="0"/>
              <a:t>UpdateData</a:t>
            </a:r>
            <a:endParaRPr lang="en-US" dirty="0" smtClean="0"/>
          </a:p>
          <a:p>
            <a:pPr lvl="1"/>
            <a:r>
              <a:rPr lang="en-US" dirty="0" err="1" smtClean="0"/>
              <a:t>InsertData</a:t>
            </a:r>
            <a:endParaRPr lang="en-US" dirty="0" smtClean="0"/>
          </a:p>
          <a:p>
            <a:pPr lvl="1"/>
            <a:r>
              <a:rPr lang="en-US" dirty="0" err="1" smtClean="0"/>
              <a:t>DeleteData</a:t>
            </a:r>
            <a:endParaRPr lang="en-US" dirty="0" smtClean="0"/>
          </a:p>
          <a:p>
            <a:r>
              <a:rPr lang="en-US" dirty="0" smtClean="0"/>
              <a:t>Make it similar as example in previous slides.</a:t>
            </a:r>
          </a:p>
          <a:p>
            <a:endParaRPr lang="en-US" dirty="0" smtClean="0"/>
          </a:p>
          <a:p>
            <a:r>
              <a:rPr lang="en-US" b="1" dirty="0" smtClean="0"/>
              <a:t>For homework</a:t>
            </a:r>
            <a:r>
              <a:rPr lang="en-US" dirty="0" smtClean="0"/>
              <a:t>: Let’s use new database </a:t>
            </a:r>
            <a:r>
              <a:rPr lang="en-US" b="1" dirty="0" smtClean="0"/>
              <a:t>Demodb2</a:t>
            </a:r>
            <a:r>
              <a:rPr lang="en-US" dirty="0" smtClean="0"/>
              <a:t>. Make table: student</a:t>
            </a:r>
          </a:p>
          <a:p>
            <a:r>
              <a:rPr lang="en-US" dirty="0" smtClean="0"/>
              <a:t>Student will have columns: name, school, grade.</a:t>
            </a:r>
          </a:p>
          <a:p>
            <a:r>
              <a:rPr lang="en-US" dirty="0" smtClean="0"/>
              <a:t>Do similar logic as for the previous examples: Adding buttons and allowing CRUD operations</a:t>
            </a:r>
            <a:endParaRPr lang="en-US" dirty="0"/>
          </a:p>
        </p:txBody>
      </p:sp>
    </p:spTree>
    <p:extLst>
      <p:ext uri="{BB962C8B-B14F-4D97-AF65-F5344CB8AC3E}">
        <p14:creationId xmlns:p14="http://schemas.microsoft.com/office/powerpoint/2010/main" val="3363286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would be all for the first </a:t>
            </a:r>
            <a:r>
              <a:rPr lang="en-US" b="1" dirty="0" smtClean="0"/>
              <a:t>App + DB</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We managed to:</a:t>
            </a:r>
          </a:p>
          <a:p>
            <a:r>
              <a:rPr lang="en-US" dirty="0" smtClean="0"/>
              <a:t>Create database with one table, with some data in it</a:t>
            </a:r>
          </a:p>
          <a:p>
            <a:r>
              <a:rPr lang="en-US" dirty="0" smtClean="0"/>
              <a:t>We created application that could connect to that Database</a:t>
            </a:r>
          </a:p>
          <a:p>
            <a:r>
              <a:rPr lang="en-US" dirty="0" smtClean="0"/>
              <a:t>We managed to do CRUD operations for the person</a:t>
            </a:r>
            <a:endParaRPr lang="en-US" dirty="0"/>
          </a:p>
        </p:txBody>
      </p:sp>
    </p:spTree>
    <p:extLst>
      <p:ext uri="{BB962C8B-B14F-4D97-AF65-F5344CB8AC3E}">
        <p14:creationId xmlns:p14="http://schemas.microsoft.com/office/powerpoint/2010/main" val="379196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a:t>
            </a:r>
          </a:p>
        </p:txBody>
      </p:sp>
      <p:sp>
        <p:nvSpPr>
          <p:cNvPr id="3" name="Content Placeholder 2"/>
          <p:cNvSpPr>
            <a:spLocks noGrp="1"/>
          </p:cNvSpPr>
          <p:nvPr>
            <p:ph idx="1"/>
          </p:nvPr>
        </p:nvSpPr>
        <p:spPr/>
        <p:txBody>
          <a:bodyPr>
            <a:normAutofit fontScale="92500" lnSpcReduction="20000"/>
          </a:bodyPr>
          <a:lstStyle/>
          <a:p>
            <a:r>
              <a:rPr lang="en-US" dirty="0" smtClean="0"/>
              <a:t>To </a:t>
            </a:r>
            <a:r>
              <a:rPr lang="en-US" dirty="0"/>
              <a:t>work with the data in a database, the first obvious step is the connection. The connection to a database normally consists of the below-mentioned parameters</a:t>
            </a:r>
            <a:r>
              <a:rPr lang="en-US" dirty="0" smtClean="0"/>
              <a:t>.</a:t>
            </a:r>
          </a:p>
          <a:p>
            <a:pPr marL="914400" lvl="1" indent="-457200">
              <a:buFont typeface="+mj-lt"/>
              <a:buAutoNum type="arabicPeriod"/>
            </a:pPr>
            <a:r>
              <a:rPr lang="en-US" b="1" dirty="0">
                <a:solidFill>
                  <a:schemeClr val="accent1">
                    <a:lumMod val="75000"/>
                  </a:schemeClr>
                </a:solidFill>
              </a:rPr>
              <a:t>Database name or Data Source</a:t>
            </a:r>
            <a:r>
              <a:rPr lang="en-US" dirty="0">
                <a:solidFill>
                  <a:schemeClr val="accent1">
                    <a:lumMod val="75000"/>
                  </a:schemeClr>
                </a:solidFill>
              </a:rPr>
              <a:t> </a:t>
            </a:r>
            <a:r>
              <a:rPr lang="en-US" dirty="0"/>
              <a:t>– The first important parameter is the database name to which the connection needs to be established. Each connection can only work with one database at a time.</a:t>
            </a:r>
          </a:p>
          <a:p>
            <a:pPr marL="914400" lvl="1" indent="-457200">
              <a:buFont typeface="+mj-lt"/>
              <a:buAutoNum type="arabicPeriod"/>
            </a:pPr>
            <a:r>
              <a:rPr lang="en-US" b="1" dirty="0">
                <a:solidFill>
                  <a:schemeClr val="accent1">
                    <a:lumMod val="75000"/>
                  </a:schemeClr>
                </a:solidFill>
              </a:rPr>
              <a:t>Credentials</a:t>
            </a:r>
            <a:r>
              <a:rPr lang="en-US" dirty="0"/>
              <a:t> – The next important aspect is the username and password which needs to be used to establish a connection to the database. It ensures that the username and password have the necessary privileges to connect to the database.</a:t>
            </a:r>
          </a:p>
          <a:p>
            <a:pPr marL="914400" lvl="1" indent="-457200">
              <a:buFont typeface="+mj-lt"/>
              <a:buAutoNum type="arabicPeriod"/>
            </a:pPr>
            <a:r>
              <a:rPr lang="en-US" b="1" dirty="0">
                <a:solidFill>
                  <a:schemeClr val="accent1">
                    <a:lumMod val="75000"/>
                  </a:schemeClr>
                </a:solidFill>
              </a:rPr>
              <a:t>Optional parameters</a:t>
            </a:r>
            <a:r>
              <a:rPr lang="en-US" dirty="0"/>
              <a:t> - For each database type, you can specify optional parameters to provide more information on how </a:t>
            </a:r>
            <a:r>
              <a:rPr lang="en-US" dirty="0" err="1"/>
              <a:t>.net</a:t>
            </a:r>
            <a:r>
              <a:rPr lang="en-US" dirty="0"/>
              <a:t> should handle the connection to the database. For example, one can specify a parameter for how long the connection should stay active. If no operation is performed for a specific period of time, then the parameter would determine if the connection has to be closed.</a:t>
            </a:r>
          </a:p>
          <a:p>
            <a:endParaRPr lang="en-US" dirty="0"/>
          </a:p>
        </p:txBody>
      </p:sp>
    </p:spTree>
    <p:extLst>
      <p:ext uri="{BB962C8B-B14F-4D97-AF65-F5344CB8AC3E}">
        <p14:creationId xmlns:p14="http://schemas.microsoft.com/office/powerpoint/2010/main" val="128720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with database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Selecting data from the database</a:t>
            </a:r>
            <a:r>
              <a:rPr lang="en-US" dirty="0"/>
              <a:t> – Once the connection has been established, the next important aspect is to fetch the data from the database. C# can execute 'SQL' select command against the database. The 'SQL' statement can be used to fetch data from a specific table in the database.</a:t>
            </a:r>
          </a:p>
          <a:p>
            <a:r>
              <a:rPr lang="en-US" b="1" dirty="0"/>
              <a:t>Inserting data into the database</a:t>
            </a:r>
            <a:r>
              <a:rPr lang="en-US" dirty="0"/>
              <a:t> – C# can also be used to insert records into the database. Values can be specified in C# for each row that needs to be inserted into the database.</a:t>
            </a:r>
          </a:p>
          <a:p>
            <a:r>
              <a:rPr lang="en-US" b="1" dirty="0"/>
              <a:t>Updating data into the database</a:t>
            </a:r>
            <a:r>
              <a:rPr lang="en-US" dirty="0"/>
              <a:t> – C# can also be used to update existing records into the database. New values can be specified in C# for each row that needs to be updated into the database.</a:t>
            </a:r>
          </a:p>
          <a:p>
            <a:r>
              <a:rPr lang="en-US" b="1" dirty="0"/>
              <a:t>Deleting data from a database</a:t>
            </a:r>
            <a:r>
              <a:rPr lang="en-US" dirty="0"/>
              <a:t> – C# can also be used to delete records into the database. Select commands to specify which rows need to be deleted can be specified in C#.</a:t>
            </a:r>
          </a:p>
          <a:p>
            <a:endParaRPr lang="en-US" dirty="0"/>
          </a:p>
        </p:txBody>
      </p:sp>
    </p:spTree>
    <p:extLst>
      <p:ext uri="{BB962C8B-B14F-4D97-AF65-F5344CB8AC3E}">
        <p14:creationId xmlns:p14="http://schemas.microsoft.com/office/powerpoint/2010/main" val="72320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to connect?</a:t>
            </a:r>
            <a:endParaRPr lang="en-US" dirty="0"/>
          </a:p>
        </p:txBody>
      </p:sp>
      <p:sp>
        <p:nvSpPr>
          <p:cNvPr id="3" name="Content Placeholder 2"/>
          <p:cNvSpPr>
            <a:spLocks noGrp="1"/>
          </p:cNvSpPr>
          <p:nvPr>
            <p:ph idx="1"/>
          </p:nvPr>
        </p:nvSpPr>
        <p:spPr/>
        <p:txBody>
          <a:bodyPr/>
          <a:lstStyle/>
          <a:p>
            <a:r>
              <a:rPr lang="en-US" dirty="0" smtClean="0"/>
              <a:t>In </a:t>
            </a:r>
            <a:r>
              <a:rPr lang="en-US" dirty="0"/>
              <a:t>our example, we will connect to a </a:t>
            </a:r>
            <a:r>
              <a:rPr lang="en-US" dirty="0" smtClean="0"/>
              <a:t>DB which named as </a:t>
            </a:r>
            <a:r>
              <a:rPr lang="en-US" b="1" dirty="0" err="1" smtClean="0"/>
              <a:t>Demodb</a:t>
            </a:r>
            <a:endParaRPr lang="en-US" dirty="0" smtClean="0"/>
          </a:p>
          <a:p>
            <a:r>
              <a:rPr lang="en-US" dirty="0" smtClean="0"/>
              <a:t>First we will create that database in SQL Server Management Studio</a:t>
            </a:r>
          </a:p>
          <a:p>
            <a:r>
              <a:rPr lang="en-US" dirty="0" smtClean="0"/>
              <a:t>We just need to remember that we are using Windows Authentication to establish connection to </a:t>
            </a:r>
            <a:r>
              <a:rPr lang="en-US" dirty="0" err="1" smtClean="0"/>
              <a:t>db</a:t>
            </a:r>
            <a:r>
              <a:rPr lang="en-US" dirty="0" smtClean="0"/>
              <a:t> through SSMS</a:t>
            </a:r>
          </a:p>
          <a:p>
            <a:r>
              <a:rPr lang="en-US" dirty="0" smtClean="0"/>
              <a:t>Then we will open the Visual Studio and follow the steps</a:t>
            </a:r>
          </a:p>
          <a:p>
            <a:endParaRPr lang="en-US" dirty="0" smtClean="0"/>
          </a:p>
          <a:p>
            <a:endParaRPr lang="en-US" dirty="0"/>
          </a:p>
        </p:txBody>
      </p:sp>
      <p:pic>
        <p:nvPicPr>
          <p:cNvPr id="8" name="Picture 7"/>
          <p:cNvPicPr>
            <a:picLocks noChangeAspect="1"/>
          </p:cNvPicPr>
          <p:nvPr/>
        </p:nvPicPr>
        <p:blipFill>
          <a:blip r:embed="rId2"/>
          <a:stretch>
            <a:fillRect/>
          </a:stretch>
        </p:blipFill>
        <p:spPr>
          <a:xfrm>
            <a:off x="3925337" y="4431043"/>
            <a:ext cx="2838450" cy="1600200"/>
          </a:xfrm>
          <a:prstGeom prst="rect">
            <a:avLst/>
          </a:prstGeom>
        </p:spPr>
      </p:pic>
    </p:spTree>
    <p:extLst>
      <p:ext uri="{BB962C8B-B14F-4D97-AF65-F5344CB8AC3E}">
        <p14:creationId xmlns:p14="http://schemas.microsoft.com/office/powerpoint/2010/main" val="19571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project</a:t>
            </a:r>
            <a:endParaRPr lang="en-US" dirty="0"/>
          </a:p>
        </p:txBody>
      </p:sp>
      <p:sp>
        <p:nvSpPr>
          <p:cNvPr id="3" name="Content Placeholder 2"/>
          <p:cNvSpPr>
            <a:spLocks noGrp="1"/>
          </p:cNvSpPr>
          <p:nvPr>
            <p:ph idx="1"/>
          </p:nvPr>
        </p:nvSpPr>
        <p:spPr/>
        <p:txBody>
          <a:bodyPr/>
          <a:lstStyle/>
          <a:p>
            <a:r>
              <a:rPr lang="en-US" b="1" dirty="0"/>
              <a:t>Step 1) </a:t>
            </a:r>
            <a:r>
              <a:rPr lang="en-US" dirty="0"/>
              <a:t>The first step involves the creation of a new project in Visual Studio. After launching Visual Studio, you need to choose the menu option New-&gt;Project.</a:t>
            </a:r>
            <a:endParaRPr lang="en-US" dirty="0"/>
          </a:p>
        </p:txBody>
      </p:sp>
      <p:pic>
        <p:nvPicPr>
          <p:cNvPr id="1026" name="Picture 2" descr="https://www.guru99.com/images/c-sharp-net/052716_0506_CAccessDat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916" y="3190715"/>
            <a:ext cx="5050167" cy="335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3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creating </a:t>
            </a:r>
            <a:r>
              <a:rPr lang="en-US" dirty="0"/>
              <a:t>new project</a:t>
            </a:r>
          </a:p>
        </p:txBody>
      </p:sp>
      <p:sp>
        <p:nvSpPr>
          <p:cNvPr id="3" name="Content Placeholder 2"/>
          <p:cNvSpPr>
            <a:spLocks noGrp="1"/>
          </p:cNvSpPr>
          <p:nvPr>
            <p:ph idx="1"/>
          </p:nvPr>
        </p:nvSpPr>
        <p:spPr/>
        <p:txBody>
          <a:bodyPr/>
          <a:lstStyle/>
          <a:p>
            <a:r>
              <a:rPr lang="en-US" b="1" dirty="0"/>
              <a:t>Step 2)</a:t>
            </a:r>
            <a:r>
              <a:rPr lang="en-US" dirty="0"/>
              <a:t> The next step is to choose the project type as a Windows Forms application. Here, we also need to mention the name and location of our project</a:t>
            </a:r>
            <a:r>
              <a:rPr lang="en-US" dirty="0" smtClean="0"/>
              <a:t>. </a:t>
            </a:r>
            <a:r>
              <a:rPr lang="en-US" dirty="0" smtClean="0">
                <a:solidFill>
                  <a:srgbClr val="00B050"/>
                </a:solidFill>
              </a:rPr>
              <a:t>Choose (</a:t>
            </a:r>
            <a:r>
              <a:rPr lang="en-US" dirty="0" err="1" smtClean="0">
                <a:solidFill>
                  <a:srgbClr val="00B050"/>
                </a:solidFill>
              </a:rPr>
              <a:t>.Net</a:t>
            </a:r>
            <a:r>
              <a:rPr lang="en-US" dirty="0" smtClean="0">
                <a:solidFill>
                  <a:srgbClr val="00B050"/>
                </a:solidFill>
              </a:rPr>
              <a:t> Framework)</a:t>
            </a:r>
            <a:r>
              <a:rPr lang="en-US" dirty="0" smtClean="0"/>
              <a:t>, </a:t>
            </a:r>
            <a:r>
              <a:rPr lang="en-US" dirty="0" smtClean="0">
                <a:solidFill>
                  <a:srgbClr val="FF0000"/>
                </a:solidFill>
              </a:rPr>
              <a:t>not (</a:t>
            </a:r>
            <a:r>
              <a:rPr lang="en-US" dirty="0" err="1" smtClean="0">
                <a:solidFill>
                  <a:srgbClr val="FF0000"/>
                </a:solidFill>
              </a:rPr>
              <a:t>.Net</a:t>
            </a:r>
            <a:r>
              <a:rPr lang="en-US" dirty="0" smtClean="0">
                <a:solidFill>
                  <a:srgbClr val="FF0000"/>
                </a:solidFill>
              </a:rPr>
              <a:t> Core)</a:t>
            </a:r>
            <a:endParaRPr lang="en-US" dirty="0">
              <a:solidFill>
                <a:srgbClr val="FF0000"/>
              </a:solidFill>
            </a:endParaRPr>
          </a:p>
        </p:txBody>
      </p:sp>
      <p:pic>
        <p:nvPicPr>
          <p:cNvPr id="2054" name="Picture 6"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808" y="3150606"/>
            <a:ext cx="5708717" cy="347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87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 button</a:t>
            </a:r>
            <a:endParaRPr lang="en-US" dirty="0"/>
          </a:p>
        </p:txBody>
      </p:sp>
      <p:sp>
        <p:nvSpPr>
          <p:cNvPr id="3" name="Content Placeholder 2"/>
          <p:cNvSpPr>
            <a:spLocks noGrp="1"/>
          </p:cNvSpPr>
          <p:nvPr>
            <p:ph idx="1"/>
          </p:nvPr>
        </p:nvSpPr>
        <p:spPr/>
        <p:txBody>
          <a:bodyPr/>
          <a:lstStyle/>
          <a:p>
            <a:r>
              <a:rPr lang="en-US" b="1" dirty="0"/>
              <a:t>Step 3)</a:t>
            </a:r>
            <a:r>
              <a:rPr lang="en-US" dirty="0"/>
              <a:t> Now add a button from the toolbox to the Windows form. Put the text property of the Button as Connect. This is how it will look like</a:t>
            </a:r>
            <a:endParaRPr lang="en-US" dirty="0"/>
          </a:p>
        </p:txBody>
      </p:sp>
      <p:pic>
        <p:nvPicPr>
          <p:cNvPr id="3074" name="Picture 2" descr="C#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512" y="3048423"/>
            <a:ext cx="39909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90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2152</Words>
  <Application>Microsoft Office PowerPoint</Application>
  <PresentationFormat>Widescreen</PresentationFormat>
  <Paragraphs>159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Connecting to Database from C# application</vt:lpstr>
      <vt:lpstr>Connecting to DB, why?</vt:lpstr>
      <vt:lpstr>What do we do with the DB?</vt:lpstr>
      <vt:lpstr>Connection</vt:lpstr>
      <vt:lpstr>CRUD with database</vt:lpstr>
      <vt:lpstr>So, how to connect?</vt:lpstr>
      <vt:lpstr>Creating new project</vt:lpstr>
      <vt:lpstr>Still creating new project</vt:lpstr>
      <vt:lpstr>Adding Connect button</vt:lpstr>
      <vt:lpstr>Adding logic to Connect Button</vt:lpstr>
      <vt:lpstr>Code for the Button looks like this</vt:lpstr>
      <vt:lpstr>Connection string</vt:lpstr>
      <vt:lpstr>Explanation of the code</vt:lpstr>
      <vt:lpstr>Result</vt:lpstr>
      <vt:lpstr>Access data with the SqlDataReader</vt:lpstr>
      <vt:lpstr>Making code read our data</vt:lpstr>
      <vt:lpstr>Step 1 - Code to be added</vt:lpstr>
      <vt:lpstr>Step 1 - Code Explanation</vt:lpstr>
      <vt:lpstr>Step 2 – Code to be added</vt:lpstr>
      <vt:lpstr>Step 2 - Code Explanation</vt:lpstr>
      <vt:lpstr>Inserting into DB</vt:lpstr>
      <vt:lpstr>Inserting into DB - code</vt:lpstr>
      <vt:lpstr>Insert - Code Explanation – part1</vt:lpstr>
      <vt:lpstr>Insert- Code Explanation – part2</vt:lpstr>
      <vt:lpstr>Inserting</vt:lpstr>
      <vt:lpstr>Update data:</vt:lpstr>
      <vt:lpstr>Update - Code to be added</vt:lpstr>
      <vt:lpstr>Update - Code Explanation</vt:lpstr>
      <vt:lpstr>Update - result</vt:lpstr>
      <vt:lpstr>Deleting</vt:lpstr>
      <vt:lpstr>Delete – Code to be added</vt:lpstr>
      <vt:lpstr>Delete - Code Explanation</vt:lpstr>
      <vt:lpstr>Delete - Result</vt:lpstr>
      <vt:lpstr>Now let’s do some practice</vt:lpstr>
      <vt:lpstr>That would be all for the first App + DB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to many Relations</dc:title>
  <dc:creator>Milos Vulikic</dc:creator>
  <cp:lastModifiedBy>Milos Vulikic</cp:lastModifiedBy>
  <cp:revision>110</cp:revision>
  <dcterms:created xsi:type="dcterms:W3CDTF">2021-02-10T09:05:56Z</dcterms:created>
  <dcterms:modified xsi:type="dcterms:W3CDTF">2021-04-03T20:20:32Z</dcterms:modified>
</cp:coreProperties>
</file>