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68" r:id="rId15"/>
    <p:sldId id="270" r:id="rId16"/>
    <p:sldId id="271" r:id="rId17"/>
    <p:sldId id="272" r:id="rId18"/>
    <p:sldId id="276" r:id="rId19"/>
    <p:sldId id="277" r:id="rId20"/>
    <p:sldId id="273" r:id="rId21"/>
    <p:sldId id="278" r:id="rId22"/>
    <p:sldId id="274" r:id="rId23"/>
    <p:sldId id="279" r:id="rId24"/>
    <p:sldId id="275" r:id="rId25"/>
    <p:sldId id="280" r:id="rId26"/>
    <p:sldId id="281" r:id="rId27"/>
    <p:sldId id="294" r:id="rId28"/>
    <p:sldId id="295" r:id="rId29"/>
    <p:sldId id="296" r:id="rId30"/>
    <p:sldId id="297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A4F0BC-A123-4EE4-B8E6-B9BA4237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F352BE-CFA0-4EEC-B7A9-9C34DE25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CDD04B-5E62-4644-AD01-18DE7AA8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D19818-58F9-4DF4-9598-E7169F8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E957C7-3372-4331-B8A3-C56E9500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AB05A-2BAA-4A66-8549-C9F9BBC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F28C2A-DD1F-4188-A799-B2BD57D2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F37D53-1EA3-4183-B4FE-E8D27D1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5D7C59-2EF9-4EF3-B832-156F91A4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747C1C-B3E7-479C-A9BF-BBF1579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374D35F-DCE8-4209-9213-9301042D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C23075-55E3-4A79-A754-D005937C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6C5010-EA55-4F3E-9437-E74B6D6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55B66D-D701-40F1-879D-24E6DA14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BD86-7EE0-49D4-9C52-6E287290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1F7F93-F06C-42EF-B2AA-99A7B26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602FE3-F553-4AC4-9DFF-A9BBCC8E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29C19C-34B4-486B-A9CF-70855439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72C821-B518-4E60-8E01-8E0FB37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F0BB86-53BE-40D1-B547-66ED8E49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3B710-1DEA-451D-8C73-E7593056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E46F4F-ED1E-41D2-B1DA-71EA3123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D81EA-09A0-4B10-AE6A-79CD17E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C21460-12A7-49DD-AC90-81BCF8D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99EEE-C59F-4E43-92F6-BE26D078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9C6E29-CD2A-4951-ADF3-D1AC2AB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8B4CD2-1634-4399-863B-195CAC75E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6BF592-B53E-466E-870D-1B08B9824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B2E811-832E-4408-BF47-5D42EBD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14E045-8417-427E-9A85-95D3494E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B6284D-A3A8-41B9-BBE5-7EC36782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24E4A-6BAF-439D-ADB5-750524A4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E902A1-D5E0-4A8A-A124-F8FBF957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02D219-3692-485F-ABBC-7BB040D7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A0ECA52-1B7F-4C40-B799-DF792FE17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C16EC0F-C272-43C9-8E85-0D1BAE0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29C113-7C34-4604-B66E-1EACC2D9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10AA72-C5DE-4775-96FB-78C5A542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8C2CF2-87AF-4EB4-915B-16A60DB4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BE4D83-74E7-46D3-9541-3036304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524DBE1-25CD-4AEB-9B94-809951D1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237BAE-870C-43B3-B939-4742E857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E775FF-ABBE-45C9-9C96-8ADDB6F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2238B8-F216-4E2B-ADDD-A97A1C95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7DDA3FA-4296-48BC-92E5-C2B0CD6A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EFFC63-2654-44D2-B106-BE9E174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A6A12-6649-46DF-9780-4FB287A2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E97F77-8525-4C35-A586-A2AFCA45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D41C7F4-7FEB-44FB-88A9-BC933059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90B2C5-4AF7-4F0A-A2BB-4604608A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8B6BE5-A2E1-4E4D-8F3C-677DCAB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18D383-5DA8-4B52-8714-7FA4040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8FB4D-D0A1-4F71-A799-F75CEC45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208469-8E4A-4E2F-8A9F-A90A478B7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93217D-9BE1-4F8A-939E-C6372773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6C7731-6BA4-4353-BF9F-581E7100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1D44A9-AB6E-46F2-91AE-7682DF3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84BFAF-7803-46F0-9279-4E67233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4E2631-5CE9-43AB-A9E6-1B2D0D8A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7ACE5-5E87-4267-A0DE-66CE4C1E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2849F-DB5E-4931-A15A-3095228D6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43F4-BAD2-44F1-BF7B-03A3620E9C8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3CC614-445A-4FF6-8EB0-18E1AE86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61F478-8122-4EA3-B7D0-88AFC13FF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ataschool.com/how-to-teach-people-sql/inner-join-animate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taschool.com/how-to-teach-people-sql/left-right-join-animate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hool.com/how-to-teach-people-sql/left-right-join-animate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5B6861-6E64-4B9F-9A4A-B1EE8E39E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to many Relations and 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697254-B204-4D35-98E7-D3BE9248B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2FFAB-635F-4D11-A0E5-D6782BDD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F5FDC7-F134-4623-9482-DC42C503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separated these two tables, but how to connect them?</a:t>
            </a:r>
          </a:p>
          <a:p>
            <a:pPr marL="0" indent="0">
              <a:buNone/>
            </a:pPr>
            <a:r>
              <a:rPr lang="en-US" dirty="0"/>
              <a:t>	Customers 				     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EC9F98-23D7-4C2D-99EA-BFBF559F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64" y="2839130"/>
            <a:ext cx="2324100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D86B0E-2221-4649-B51A-1E286F09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26" y="2847975"/>
            <a:ext cx="3267075" cy="1162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C491883-4132-4F4D-92BE-CA912D2B2714}"/>
              </a:ext>
            </a:extLst>
          </p:cNvPr>
          <p:cNvCxnSpPr/>
          <p:nvPr/>
        </p:nvCxnSpPr>
        <p:spPr>
          <a:xfrm>
            <a:off x="4367501" y="3177309"/>
            <a:ext cx="192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99FF78E-F623-4C1E-9E27-D816930ECA88}"/>
              </a:ext>
            </a:extLst>
          </p:cNvPr>
          <p:cNvCxnSpPr>
            <a:stCxn id="6" idx="3"/>
          </p:cNvCxnSpPr>
          <p:nvPr/>
        </p:nvCxnSpPr>
        <p:spPr>
          <a:xfrm>
            <a:off x="4367501" y="3429000"/>
            <a:ext cx="1927163" cy="21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252086D-C642-41AC-8480-76AECB57D75C}"/>
              </a:ext>
            </a:extLst>
          </p:cNvPr>
          <p:cNvCxnSpPr>
            <a:cxnSpLocks/>
          </p:cNvCxnSpPr>
          <p:nvPr/>
        </p:nvCxnSpPr>
        <p:spPr>
          <a:xfrm>
            <a:off x="4367501" y="3424959"/>
            <a:ext cx="1927163" cy="41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F1ED55A-62C5-4E14-B3EE-AB54BE683FB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501" y="3429000"/>
            <a:ext cx="1927163" cy="143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3DD8D8DE-CB03-4BA9-A251-E157D584E03F}"/>
              </a:ext>
            </a:extLst>
          </p:cNvPr>
          <p:cNvCxnSpPr>
            <a:cxnSpLocks/>
          </p:cNvCxnSpPr>
          <p:nvPr/>
        </p:nvCxnSpPr>
        <p:spPr>
          <a:xfrm>
            <a:off x="4367500" y="3424959"/>
            <a:ext cx="1927164" cy="160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B25FAC8-E462-4B85-853A-23896CFF43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501" y="3429000"/>
            <a:ext cx="1927163" cy="185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7E9C13E-15A2-4DE3-BBFB-AD19982812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501" y="3429000"/>
            <a:ext cx="1927163" cy="208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18E5BD55-D47B-4B73-BC11-4440367635CE}"/>
              </a:ext>
            </a:extLst>
          </p:cNvPr>
          <p:cNvCxnSpPr>
            <a:stCxn id="6" idx="3"/>
          </p:cNvCxnSpPr>
          <p:nvPr/>
        </p:nvCxnSpPr>
        <p:spPr>
          <a:xfrm>
            <a:off x="4367501" y="3429000"/>
            <a:ext cx="1927163" cy="12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4CADD163-A2AC-4A01-B0B7-9191159EC0A3}"/>
              </a:ext>
            </a:extLst>
          </p:cNvPr>
          <p:cNvCxnSpPr>
            <a:stCxn id="6" idx="3"/>
          </p:cNvCxnSpPr>
          <p:nvPr/>
        </p:nvCxnSpPr>
        <p:spPr>
          <a:xfrm>
            <a:off x="4367501" y="3429000"/>
            <a:ext cx="1927163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C6DE2D8-E41F-438E-8CB2-9ECC400FA024}"/>
              </a:ext>
            </a:extLst>
          </p:cNvPr>
          <p:cNvCxnSpPr/>
          <p:nvPr/>
        </p:nvCxnSpPr>
        <p:spPr>
          <a:xfrm>
            <a:off x="4367500" y="3639127"/>
            <a:ext cx="1927164" cy="37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D0B028B7-E687-485F-8268-1BB17ED7A90C}"/>
              </a:ext>
            </a:extLst>
          </p:cNvPr>
          <p:cNvCxnSpPr>
            <a:cxnSpLocks/>
          </p:cNvCxnSpPr>
          <p:nvPr/>
        </p:nvCxnSpPr>
        <p:spPr>
          <a:xfrm>
            <a:off x="4367500" y="3177309"/>
            <a:ext cx="1927164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53CAB62-2CCA-401D-B617-E3375D86A88B}"/>
              </a:ext>
            </a:extLst>
          </p:cNvPr>
          <p:cNvCxnSpPr>
            <a:endCxn id="5" idx="1"/>
          </p:cNvCxnSpPr>
          <p:nvPr/>
        </p:nvCxnSpPr>
        <p:spPr>
          <a:xfrm>
            <a:off x="4367500" y="3842327"/>
            <a:ext cx="1927164" cy="4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9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804D27-F880-43E8-9368-15A242A2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9C00D5-56E7-4024-A31A-88F08FE1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8066045-D584-4DFD-8209-326AA62B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47" y="1825625"/>
            <a:ext cx="686183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0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AAACA-DFE1-4C77-B914-5F1A0E88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8534B8-86E8-4F37-A86F-A1FEC065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must have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Primary key</a:t>
            </a:r>
          </a:p>
          <a:p>
            <a:r>
              <a:rPr lang="en-US" dirty="0"/>
              <a:t>That is something we already have seen</a:t>
            </a:r>
          </a:p>
          <a:p>
            <a:r>
              <a:rPr lang="en-US" dirty="0"/>
              <a:t>However, if we want to relate one table to another, we need to use same id’s, hence the </a:t>
            </a:r>
            <a:r>
              <a:rPr lang="en-US" dirty="0">
                <a:solidFill>
                  <a:srgbClr val="00B050"/>
                </a:solidFill>
              </a:rPr>
              <a:t>Foreign key.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10A11A-5B60-4776-83B9-EC609378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47" y="3994418"/>
            <a:ext cx="4624803" cy="24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6557E4-D2C0-418A-8A24-39452608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B1E52A-D087-410E-BA29-0E16D098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D476C2-6F59-4936-8423-CC38731D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49" y="1825625"/>
            <a:ext cx="6548902" cy="42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2FFAB-635F-4D11-A0E5-D6782BDD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F5FDC7-F134-4623-9482-DC42C503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Foreign key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/>
              <a:t> how it connects to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 				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C491883-4132-4F4D-92BE-CA912D2B2714}"/>
              </a:ext>
            </a:extLst>
          </p:cNvPr>
          <p:cNvCxnSpPr/>
          <p:nvPr/>
        </p:nvCxnSpPr>
        <p:spPr>
          <a:xfrm>
            <a:off x="4367501" y="3177309"/>
            <a:ext cx="192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99FF78E-F623-4C1E-9E27-D816930ECA88}"/>
              </a:ext>
            </a:extLst>
          </p:cNvPr>
          <p:cNvCxnSpPr>
            <a:cxnSpLocks/>
          </p:cNvCxnSpPr>
          <p:nvPr/>
        </p:nvCxnSpPr>
        <p:spPr>
          <a:xfrm>
            <a:off x="4367501" y="3429000"/>
            <a:ext cx="1927163" cy="21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252086D-C642-41AC-8480-76AECB57D75C}"/>
              </a:ext>
            </a:extLst>
          </p:cNvPr>
          <p:cNvCxnSpPr>
            <a:cxnSpLocks/>
          </p:cNvCxnSpPr>
          <p:nvPr/>
        </p:nvCxnSpPr>
        <p:spPr>
          <a:xfrm>
            <a:off x="4367501" y="3424959"/>
            <a:ext cx="1927163" cy="41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F1ED55A-62C5-4E14-B3EE-AB54BE683FBB}"/>
              </a:ext>
            </a:extLst>
          </p:cNvPr>
          <p:cNvCxnSpPr>
            <a:cxnSpLocks/>
          </p:cNvCxnSpPr>
          <p:nvPr/>
        </p:nvCxnSpPr>
        <p:spPr>
          <a:xfrm>
            <a:off x="4367501" y="3429000"/>
            <a:ext cx="1927163" cy="143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3DD8D8DE-CB03-4BA9-A251-E157D584E03F}"/>
              </a:ext>
            </a:extLst>
          </p:cNvPr>
          <p:cNvCxnSpPr>
            <a:cxnSpLocks/>
          </p:cNvCxnSpPr>
          <p:nvPr/>
        </p:nvCxnSpPr>
        <p:spPr>
          <a:xfrm>
            <a:off x="4367500" y="3424959"/>
            <a:ext cx="1927164" cy="160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B25FAC8-E462-4B85-853A-23896CFF4379}"/>
              </a:ext>
            </a:extLst>
          </p:cNvPr>
          <p:cNvCxnSpPr>
            <a:cxnSpLocks/>
          </p:cNvCxnSpPr>
          <p:nvPr/>
        </p:nvCxnSpPr>
        <p:spPr>
          <a:xfrm>
            <a:off x="4367501" y="3429000"/>
            <a:ext cx="1927163" cy="185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7E9C13E-15A2-4DE3-BBFB-AD199828125A}"/>
              </a:ext>
            </a:extLst>
          </p:cNvPr>
          <p:cNvCxnSpPr>
            <a:cxnSpLocks/>
          </p:cNvCxnSpPr>
          <p:nvPr/>
        </p:nvCxnSpPr>
        <p:spPr>
          <a:xfrm>
            <a:off x="4367501" y="3429000"/>
            <a:ext cx="1927163" cy="208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18E5BD55-D47B-4B73-BC11-4440367635CE}"/>
              </a:ext>
            </a:extLst>
          </p:cNvPr>
          <p:cNvCxnSpPr>
            <a:cxnSpLocks/>
          </p:cNvCxnSpPr>
          <p:nvPr/>
        </p:nvCxnSpPr>
        <p:spPr>
          <a:xfrm>
            <a:off x="4367501" y="3429000"/>
            <a:ext cx="1927163" cy="12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4CADD163-A2AC-4A01-B0B7-9191159EC0A3}"/>
              </a:ext>
            </a:extLst>
          </p:cNvPr>
          <p:cNvCxnSpPr>
            <a:cxnSpLocks/>
          </p:cNvCxnSpPr>
          <p:nvPr/>
        </p:nvCxnSpPr>
        <p:spPr>
          <a:xfrm>
            <a:off x="4367501" y="3429000"/>
            <a:ext cx="1927163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C6DE2D8-E41F-438E-8CB2-9ECC400FA024}"/>
              </a:ext>
            </a:extLst>
          </p:cNvPr>
          <p:cNvCxnSpPr/>
          <p:nvPr/>
        </p:nvCxnSpPr>
        <p:spPr>
          <a:xfrm>
            <a:off x="4367500" y="3639127"/>
            <a:ext cx="1927164" cy="37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686A8DE7-18D2-4C8B-B63E-84A75B552E8F}"/>
              </a:ext>
            </a:extLst>
          </p:cNvPr>
          <p:cNvCxnSpPr>
            <a:cxnSpLocks/>
          </p:cNvCxnSpPr>
          <p:nvPr/>
        </p:nvCxnSpPr>
        <p:spPr>
          <a:xfrm>
            <a:off x="4367500" y="3842327"/>
            <a:ext cx="1927164" cy="4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AD74310E-C023-479A-95B7-752E0DB8927A}"/>
              </a:ext>
            </a:extLst>
          </p:cNvPr>
          <p:cNvCxnSpPr/>
          <p:nvPr/>
        </p:nvCxnSpPr>
        <p:spPr>
          <a:xfrm>
            <a:off x="4367499" y="3177309"/>
            <a:ext cx="1927165" cy="26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E0378D6-71FE-4F05-A08E-9C886F1A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24" y="2839244"/>
            <a:ext cx="3267075" cy="11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B6CE816-68CA-43C7-AEA0-F07B64CD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64" y="2839244"/>
            <a:ext cx="2733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9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5E010-15F3-463B-84B7-AE7CA8DC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create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8D78B5-DB82-48CA-876B-9C422603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id INT IDENTITY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id INT IDENTITY PRIMARY KEY,</a:t>
            </a:r>
          </a:p>
          <a:p>
            <a:pPr marL="0" indent="0">
              <a:buNone/>
            </a:pPr>
            <a:r>
              <a:rPr lang="en-US" dirty="0" err="1"/>
              <a:t>order_date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amount DECIMAL(8,2),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FOREIGN KEY(</a:t>
            </a:r>
            <a:r>
              <a:rPr lang="en-US" dirty="0" err="1"/>
              <a:t>customer_id</a:t>
            </a:r>
            <a:r>
              <a:rPr lang="en-US" dirty="0"/>
              <a:t>) REFERENCES customers(id)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9353C-608C-4E93-BD6B-37FDA9AA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B611C-ADCA-457A-AB0C-F7A11622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email) </a:t>
            </a:r>
          </a:p>
          <a:p>
            <a:pPr marL="0" indent="0">
              <a:buNone/>
            </a:pPr>
            <a:r>
              <a:rPr lang="en-US" dirty="0"/>
              <a:t>VALUES ('Boy', 'George', 'george@gmail.com'),</a:t>
            </a:r>
          </a:p>
          <a:p>
            <a:pPr marL="0" indent="0">
              <a:buNone/>
            </a:pPr>
            <a:r>
              <a:rPr lang="en-US" dirty="0"/>
              <a:t>('George', 'Michael', 'gm@gmail.com'),</a:t>
            </a:r>
          </a:p>
          <a:p>
            <a:pPr marL="0" indent="0">
              <a:buNone/>
            </a:pPr>
            <a:r>
              <a:rPr lang="en-US" dirty="0"/>
              <a:t>('David', 'Bowie', 'david@gmail.com'),</a:t>
            </a:r>
          </a:p>
          <a:p>
            <a:pPr marL="0" indent="0">
              <a:buNone/>
            </a:pPr>
            <a:r>
              <a:rPr lang="en-US" dirty="0"/>
              <a:t>('Blue', 'Steele', 'blue@gmail.com'),</a:t>
            </a:r>
          </a:p>
          <a:p>
            <a:pPr marL="0" indent="0">
              <a:buNone/>
            </a:pPr>
            <a:r>
              <a:rPr lang="en-US" dirty="0"/>
              <a:t>('Bette', 'Davis', 'bette@aol.com’);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en-US" dirty="0"/>
              <a:t> (</a:t>
            </a:r>
            <a:r>
              <a:rPr lang="en-US" dirty="0" err="1"/>
              <a:t>order_date</a:t>
            </a:r>
            <a:r>
              <a:rPr lang="en-US" dirty="0"/>
              <a:t>, amount, </a:t>
            </a:r>
            <a:r>
              <a:rPr lang="en-US" dirty="0" err="1"/>
              <a:t>customer_id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('2016/02/10', 99.99, 1),</a:t>
            </a:r>
          </a:p>
          <a:p>
            <a:pPr marL="0" indent="0">
              <a:buNone/>
            </a:pPr>
            <a:r>
              <a:rPr lang="en-US" dirty="0"/>
              <a:t>('2017/11/11', 35.50, 1),</a:t>
            </a:r>
          </a:p>
          <a:p>
            <a:pPr marL="0" indent="0">
              <a:buNone/>
            </a:pPr>
            <a:r>
              <a:rPr lang="en-US" dirty="0"/>
              <a:t>('2014/12/12', 800.67, 2),</a:t>
            </a:r>
          </a:p>
          <a:p>
            <a:pPr marL="0" indent="0">
              <a:buNone/>
            </a:pPr>
            <a:r>
              <a:rPr lang="en-US" dirty="0"/>
              <a:t>('2015/01/03', 12.50, 2),</a:t>
            </a:r>
          </a:p>
          <a:p>
            <a:pPr marL="0" indent="0">
              <a:buNone/>
            </a:pPr>
            <a:r>
              <a:rPr lang="en-US" dirty="0"/>
              <a:t>('1999/04/11', 450.25, 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9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866E6E-5E0D-4764-876D-0AD7023A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inserting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BE8C94-73FF-4D86-BD0B-7443A7AB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try inserting </a:t>
            </a:r>
            <a:r>
              <a:rPr lang="en-US" dirty="0" err="1"/>
              <a:t>customer_id</a:t>
            </a:r>
            <a:r>
              <a:rPr lang="en-US" dirty="0"/>
              <a:t> that does not exist: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en-US" dirty="0"/>
              <a:t> (</a:t>
            </a:r>
            <a:r>
              <a:rPr lang="en-US" dirty="0" err="1"/>
              <a:t>order_date</a:t>
            </a:r>
            <a:r>
              <a:rPr lang="en-US" dirty="0"/>
              <a:t>, amount, </a:t>
            </a:r>
            <a:r>
              <a:rPr lang="en-US" dirty="0" err="1"/>
              <a:t>customer_id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('2016/06/06', 33.67, 98);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7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5ED82-9912-46AF-9552-AA11D361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see data from two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5EFF0A-69A3-4CF3-94B5-F4703D42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-- Finding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Orders Placed By George: 2 Step Process</a:t>
            </a:r>
          </a:p>
          <a:p>
            <a:pPr marL="0" indent="0">
              <a:buNone/>
            </a:pPr>
            <a:r>
              <a:rPr lang="en-US" dirty="0"/>
              <a:t>SELECT id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 WHERE </a:t>
            </a:r>
            <a:r>
              <a:rPr lang="en-US" dirty="0" err="1"/>
              <a:t>last_name</a:t>
            </a:r>
            <a:r>
              <a:rPr lang="en-US" dirty="0"/>
              <a:t>='George';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en-US" dirty="0"/>
              <a:t> WHERE </a:t>
            </a:r>
            <a:r>
              <a:rPr lang="en-US" dirty="0" err="1"/>
              <a:t>customer_id</a:t>
            </a:r>
            <a:r>
              <a:rPr lang="en-US" dirty="0"/>
              <a:t>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-- Finding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Orders Placed By George: Using a subquery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en-US" dirty="0"/>
              <a:t> WHERE </a:t>
            </a:r>
            <a:r>
              <a:rPr lang="en-US" dirty="0" err="1"/>
              <a:t>customer_id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SELECT id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/>
              <a:t>        WHERE </a:t>
            </a:r>
            <a:r>
              <a:rPr lang="en-US" dirty="0" err="1"/>
              <a:t>last_name</a:t>
            </a:r>
            <a:r>
              <a:rPr lang="en-US" dirty="0"/>
              <a:t>='George'</a:t>
            </a:r>
          </a:p>
          <a:p>
            <a:pPr marL="0" indent="0">
              <a:buNone/>
            </a:pP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-- Cross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Join Craziness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241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4100F-4EEB-4D06-9BE2-B6DB1E4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better way -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7F40CF-90D5-4F11-B78F-7AFD85D2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types: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F43F95-BA36-4C15-978A-9D41D4F8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4575"/>
            <a:ext cx="3094180" cy="2662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A8FC69-653F-4BE3-A2D2-DD034195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46" y="3904575"/>
            <a:ext cx="2877850" cy="2662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09DC5AB-1363-4852-A8A9-ECF11C4B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47" y="3904575"/>
            <a:ext cx="2779012" cy="26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6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94E90-4B1B-493B-B63C-EFB28D76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1A835-DF36-4D21-AAC8-2266596C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had very simple job:</a:t>
            </a:r>
          </a:p>
          <a:p>
            <a:pPr lvl="1"/>
            <a:r>
              <a:rPr lang="en-US" dirty="0"/>
              <a:t>Everything was in just one table</a:t>
            </a:r>
          </a:p>
          <a:p>
            <a:pPr lvl="1"/>
            <a:r>
              <a:rPr lang="en-US" dirty="0"/>
              <a:t>We could do CRUD using only single table</a:t>
            </a:r>
          </a:p>
          <a:p>
            <a:pPr lvl="1"/>
            <a:r>
              <a:rPr lang="en-US" dirty="0"/>
              <a:t>Select was rather easy – you don’t worry about data, since all is in single table</a:t>
            </a:r>
          </a:p>
          <a:p>
            <a:pPr lvl="1"/>
            <a:endParaRPr lang="en-US" dirty="0"/>
          </a:p>
          <a:p>
            <a:r>
              <a:rPr lang="en-US" dirty="0"/>
              <a:t>Since we are learning how real database should look like, things are about to change:</a:t>
            </a:r>
          </a:p>
          <a:p>
            <a:pPr lvl="1"/>
            <a:r>
              <a:rPr lang="en-US" dirty="0"/>
              <a:t>They will become more complex</a:t>
            </a:r>
          </a:p>
          <a:p>
            <a:pPr lvl="1"/>
            <a:r>
              <a:rPr lang="en-US" dirty="0"/>
              <a:t>But they will show how it actually 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335D0-8E9D-4C6B-979F-F184FEDE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3DED2-2EA3-45DF-9F84-C796347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see how INNER JOIN WORK: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https://dataschool.com/how-to-teach-people-sql/inner-join-animated/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IMPLICIT INNER 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IMPLICIT INNER 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, amount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WHERE customers.id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F94197-CC74-41E0-A78D-26F59B51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5" y="681037"/>
            <a:ext cx="2028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164F36-895D-4E1F-A870-5C03DA57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755427-4697-4F7B-9C9A-4028B027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EXPLICIT INNER JOINS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INNER JOIN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, amount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INNER JOIN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INNER JOIN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31A99D-4404-428B-A193-6F8C3B0C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5" y="681037"/>
            <a:ext cx="2028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33C19F-0BAC-4009-B423-8D31849C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8F063B-CD63-4AC9-AE4D-07D5C755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00261"/>
            <a:ext cx="4565073" cy="38387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We will join two tables, and then order them by date when customer ordered product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, amount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INNER JOIN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order_date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4B3135-6902-45E0-AFDB-EB748F5F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5" y="681037"/>
            <a:ext cx="2028825" cy="1419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EA0E8A3-31AF-4C19-B2FE-848D75252092}"/>
              </a:ext>
            </a:extLst>
          </p:cNvPr>
          <p:cNvSpPr txBox="1">
            <a:spLocks/>
          </p:cNvSpPr>
          <p:nvPr/>
        </p:nvSpPr>
        <p:spPr>
          <a:xfrm>
            <a:off x="5774314" y="1825625"/>
            <a:ext cx="4565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Now let’s show how much each of the customers has spent on each order. Then show data ordered from biggest to smallest expense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customers.id as </a:t>
            </a:r>
            <a:r>
              <a:rPr lang="en-US" dirty="0" err="1"/>
              <a:t>customer_id</a:t>
            </a:r>
            <a:r>
              <a:rPr lang="en-US" dirty="0"/>
              <a:t>,     </a:t>
            </a:r>
          </a:p>
          <a:p>
            <a:pPr marL="0" indent="0">
              <a:buNone/>
            </a:pPr>
            <a:r>
              <a:rPr lang="en-US" dirty="0"/>
              <a:t>    SUM(amount)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INNER JOIN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ON customers.id = </a:t>
            </a:r>
            <a:r>
              <a:rPr lang="en-US" dirty="0" err="1"/>
              <a:t>orders.customer_id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smtClean="0">
                <a:solidFill>
                  <a:srgbClr val="7030A0"/>
                </a:solidFill>
              </a:rPr>
              <a:t>customers</a:t>
            </a:r>
            <a:r>
              <a:rPr lang="en-US" dirty="0" smtClean="0"/>
              <a:t>.id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total_spent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11715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B33DB-B54C-4153-B03C-824F7E94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8E1135-8A2E-439D-B6C2-44B01358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5500"/>
            <a:ext cx="4177145" cy="29314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LEFT JOIN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, amount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LEFT JOIN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8F3AFCE-E9DB-4829-9050-EF947DCA289C}"/>
              </a:ext>
            </a:extLst>
          </p:cNvPr>
          <p:cNvSpPr txBox="1">
            <a:spLocks/>
          </p:cNvSpPr>
          <p:nvPr/>
        </p:nvSpPr>
        <p:spPr>
          <a:xfrm>
            <a:off x="6190673" y="3245500"/>
            <a:ext cx="4486563" cy="3460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Show All customers and sum of their orders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customer_id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SUM(amount)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LEFT JOIN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/>
              <a:t>     ON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total_spent</a:t>
            </a:r>
            <a:r>
              <a:rPr lang="en-US" dirty="0"/>
              <a:t> DESC;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EE26C75-3406-4396-838F-AC1D18053430}"/>
              </a:ext>
            </a:extLst>
          </p:cNvPr>
          <p:cNvSpPr txBox="1">
            <a:spLocks/>
          </p:cNvSpPr>
          <p:nvPr/>
        </p:nvSpPr>
        <p:spPr>
          <a:xfrm>
            <a:off x="925946" y="1919936"/>
            <a:ext cx="10427854" cy="1325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see for more details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https://dataschool.com/how-to-teach-people-sql/left-right-join-animated/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FD806D-DFEA-43B1-874D-95F60A9A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437" y="757574"/>
            <a:ext cx="1997364" cy="13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ECCB0-6C60-4BBB-81EA-B547EC0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A4930A-C885-484F-9890-B57B2CEF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437" y="757574"/>
            <a:ext cx="1997364" cy="13841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BC540CD-6493-43DC-A52A-218F9CD793F4}"/>
              </a:ext>
            </a:extLst>
          </p:cNvPr>
          <p:cNvSpPr txBox="1">
            <a:spLocks/>
          </p:cNvSpPr>
          <p:nvPr/>
        </p:nvSpPr>
        <p:spPr>
          <a:xfrm>
            <a:off x="838201" y="2592244"/>
            <a:ext cx="10515600" cy="3411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 Now let’s do similar thing – just replace those NULLs with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and show full name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CONCAT(</a:t>
            </a:r>
            <a:r>
              <a:rPr lang="en-US" dirty="0" err="1" smtClean="0"/>
              <a:t>first_name</a:t>
            </a:r>
            <a:r>
              <a:rPr lang="en-US" dirty="0"/>
              <a:t>, ' ',</a:t>
            </a:r>
            <a:r>
              <a:rPr lang="en-US" dirty="0" err="1"/>
              <a:t>last_name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	ISNULL(SUM(amount</a:t>
            </a:r>
            <a:r>
              <a:rPr lang="en-US" dirty="0"/>
              <a:t>), 0) AS </a:t>
            </a:r>
            <a:r>
              <a:rPr lang="en-US" dirty="0" err="1" smtClean="0"/>
              <a:t>total_spent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LEFT JOIN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smtClean="0">
                <a:solidFill>
                  <a:srgbClr val="7030A0"/>
                </a:solidFill>
              </a:rPr>
              <a:t>customers</a:t>
            </a:r>
            <a:r>
              <a:rPr lang="en-US" dirty="0" smtClean="0"/>
              <a:t>.id, </a:t>
            </a:r>
            <a:r>
              <a:rPr lang="en-US" dirty="0" err="1">
                <a:solidFill>
                  <a:srgbClr val="7030A0"/>
                </a:solidFill>
              </a:rPr>
              <a:t>customers</a:t>
            </a:r>
            <a:r>
              <a:rPr lang="en-US" dirty="0" err="1"/>
              <a:t>.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7030A0"/>
                </a:solidFill>
              </a:rPr>
              <a:t>customers</a:t>
            </a:r>
            <a:r>
              <a:rPr lang="en-US" dirty="0" err="1"/>
              <a:t>.</a:t>
            </a:r>
            <a:r>
              <a:rPr lang="en-US" dirty="0" err="1" smtClean="0"/>
              <a:t>first_name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total_spent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5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F0559-3EC6-4737-80F8-3E4048F0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FB2DA3-017B-49FB-9379-C3F5DA90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is more info about it: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https://dataschool.com/how-to-teach-people-sql/left-right-join-animated/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 OUR FIRST RIGHT JOIN (seems the same as a left join?)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SELECT * FROM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RIGHT JOIN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ON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.id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orders</a:t>
            </a:r>
            <a:r>
              <a:rPr lang="en-US" dirty="0" err="1"/>
              <a:t>.customer_id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Note because of our Foreign key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US" dirty="0"/>
              <a:t>table, we cannot combine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0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65EDB-481C-42BE-9E52-B2069E2A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Inner, Left or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3621B2-85D3-4B0F-954D-CAC1C8AF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– Return only data that matches join condition in both tables</a:t>
            </a:r>
          </a:p>
          <a:p>
            <a:r>
              <a:rPr lang="en-US" dirty="0"/>
              <a:t>Left join – Return all data from first table and only those that match it from the second table</a:t>
            </a:r>
          </a:p>
          <a:p>
            <a:r>
              <a:rPr lang="en-US" dirty="0"/>
              <a:t>Right join – Return all data from right table and only those that match it from the first 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1FA2912-5D45-433C-812B-6BDA8C91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4628149"/>
            <a:ext cx="2166832" cy="186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69A9F5-08F1-408A-ADB3-B3BB4707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74" y="4628149"/>
            <a:ext cx="2015338" cy="1864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95F18C4-C91C-45A3-A026-39757605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875" y="4628149"/>
            <a:ext cx="1946122" cy="18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8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1: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27" y="2330426"/>
            <a:ext cx="8125656" cy="34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2: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17" y="2115311"/>
            <a:ext cx="6129366" cy="34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4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3: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77" y="2166381"/>
            <a:ext cx="5966702" cy="38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83B33-7EE1-4745-81D8-E5849807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A81E5E-E0C9-4DA9-A1A2-D8CA769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/>
          </a:bodyPr>
          <a:lstStyle/>
          <a:p>
            <a:r>
              <a:rPr lang="en-US" dirty="0"/>
              <a:t>When we make the database we want to make somewhat representation of what we have in the real world.</a:t>
            </a:r>
          </a:p>
          <a:p>
            <a:endParaRPr lang="en-US" dirty="0"/>
          </a:p>
          <a:p>
            <a:r>
              <a:rPr lang="en-US" dirty="0"/>
              <a:t>Before we used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, which contained all necessary data</a:t>
            </a:r>
          </a:p>
          <a:p>
            <a:r>
              <a:rPr lang="en-US" dirty="0"/>
              <a:t>What we didn’t pay attention on – is that Books could have different versions:	</a:t>
            </a:r>
          </a:p>
          <a:p>
            <a:pPr lvl="1"/>
            <a:r>
              <a:rPr lang="en-US" dirty="0"/>
              <a:t>Same book can be in versions 1,2,3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5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4: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693" y="2209968"/>
            <a:ext cx="6953250" cy="41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00ABF-D9E5-46A3-BF62-9ED2FEBC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9C242D5-5D18-495E-8CDB-5C22B5174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87" y="1825625"/>
            <a:ext cx="76426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DDAEE-D5A1-465D-91E5-7A7758D7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4FA845-56BC-4E26-94EB-128E5FCD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rgbClr val="7030A0"/>
                </a:solidFill>
              </a:rPr>
              <a:t>students</a:t>
            </a:r>
            <a:r>
              <a:rPr lang="en-US" dirty="0"/>
              <a:t> (</a:t>
            </a:r>
            <a:r>
              <a:rPr lang="en-US" dirty="0" err="1"/>
              <a:t>first_name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('Caleb'), ('Samantha'), ('Raj'), ('Carlos'), ('Lisa’);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papers</a:t>
            </a:r>
            <a:r>
              <a:rPr lang="en-US" dirty="0"/>
              <a:t> (</a:t>
            </a:r>
            <a:r>
              <a:rPr lang="en-US" dirty="0" err="1"/>
              <a:t>student_id</a:t>
            </a:r>
            <a:r>
              <a:rPr lang="en-US" dirty="0"/>
              <a:t>, title, grade ) </a:t>
            </a:r>
          </a:p>
          <a:p>
            <a:pPr marL="0" indent="0">
              <a:buNone/>
            </a:pPr>
            <a:r>
              <a:rPr lang="en-US" dirty="0"/>
              <a:t>VALUES (1, 'My First Book Report', 60), </a:t>
            </a:r>
          </a:p>
          <a:p>
            <a:pPr marL="0" indent="0">
              <a:buNone/>
            </a:pPr>
            <a:r>
              <a:rPr lang="en-US" dirty="0"/>
              <a:t>	(1, 'My Second Book Report', 75), </a:t>
            </a:r>
          </a:p>
          <a:p>
            <a:pPr marL="0" indent="0">
              <a:buNone/>
            </a:pPr>
            <a:r>
              <a:rPr lang="en-US" dirty="0"/>
              <a:t>	(2, 'Russian Lit Through The Ages', 94), </a:t>
            </a:r>
          </a:p>
          <a:p>
            <a:pPr marL="0" indent="0">
              <a:buNone/>
            </a:pPr>
            <a:r>
              <a:rPr lang="en-US" dirty="0"/>
              <a:t>	(2, 'De Montaigne and The Art of The Essay', 98), </a:t>
            </a:r>
          </a:p>
          <a:p>
            <a:pPr marL="0" indent="0">
              <a:buNone/>
            </a:pPr>
            <a:r>
              <a:rPr lang="en-US" dirty="0"/>
              <a:t>	(4, 'Borges and Magical Realism', 89);</a:t>
            </a:r>
          </a:p>
        </p:txBody>
      </p:sp>
    </p:spTree>
    <p:extLst>
      <p:ext uri="{BB962C8B-B14F-4D97-AF65-F5344CB8AC3E}">
        <p14:creationId xmlns:p14="http://schemas.microsoft.com/office/powerpoint/2010/main" val="438039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AE73E9-87B7-4E6E-A9C6-C687C9BA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3: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F325247-0936-45F6-BE50-E3230A931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224881"/>
            <a:ext cx="7981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00696E-5B3B-4A54-9749-EA18A496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4: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4D605D2-1932-4BB2-A183-E7E839961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039144"/>
            <a:ext cx="8105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D1F23-F60A-43D5-AEA6-EAD5E31C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5: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B4FE41D-37EA-4998-BE28-8C0CDA22A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1915319"/>
            <a:ext cx="8020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90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0898E-928E-4B2B-9959-5A29E682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6: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65CE07B-E41F-4040-806D-E86C44D4E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877" y="1825625"/>
            <a:ext cx="5054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91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B5FD8B-E94A-484C-9DDF-38CDB248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7: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9F7C60D-53B4-4979-9FB9-446D07109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1924844"/>
            <a:ext cx="7658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8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106DB-97A0-47D7-B391-DA0EAC0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D1893E-2C12-4600-A596-F4C05092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25625"/>
            <a:ext cx="11108703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book can have more than one Author</a:t>
            </a:r>
          </a:p>
          <a:p>
            <a:r>
              <a:rPr lang="en-US" dirty="0"/>
              <a:t>Then we might want to sell book to someone</a:t>
            </a:r>
          </a:p>
          <a:p>
            <a:r>
              <a:rPr lang="en-US" dirty="0"/>
              <a:t>When customer wants to buy a book he/she needs </a:t>
            </a:r>
          </a:p>
          <a:p>
            <a:pPr marL="0" indent="0">
              <a:buNone/>
            </a:pPr>
            <a:r>
              <a:rPr lang="en-US" dirty="0"/>
              <a:t>    to order it</a:t>
            </a:r>
          </a:p>
          <a:p>
            <a:r>
              <a:rPr lang="en-US" dirty="0"/>
              <a:t>Books might have more descriptions – such as genre</a:t>
            </a:r>
          </a:p>
          <a:p>
            <a:r>
              <a:rPr lang="en-US" dirty="0"/>
              <a:t>Then if bought we can see if customers </a:t>
            </a:r>
          </a:p>
          <a:p>
            <a:pPr marL="0" indent="0">
              <a:buNone/>
            </a:pPr>
            <a:r>
              <a:rPr lang="en-US" dirty="0"/>
              <a:t>    are satisfied – they give reviews</a:t>
            </a:r>
          </a:p>
          <a:p>
            <a:pPr marL="0" indent="0">
              <a:buNone/>
            </a:pPr>
            <a:r>
              <a:rPr lang="en-US" dirty="0"/>
              <a:t>RED color tables – are somehow related to each other. Customer orders, and Customer does the Review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ECB0B1C-956E-4018-8FD5-5C56B744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77" y="2300140"/>
            <a:ext cx="4418413" cy="28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01174-F8BB-42B4-807D-CE66A95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relations between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DB3C95-6437-4BA0-8D24-0EF25A9C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typical relational database. Now we know what we can do with one table. So we need to learn how to use multiple.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13DA1B4-676A-4174-9482-97DBB2AF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14" y="2656817"/>
            <a:ext cx="4432490" cy="40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F1EB2-CAFC-41EF-8AFC-3EB4D545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AECEE-99E4-45BF-852E-AEDD531B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61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One to One Relationship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to Many Relationship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Many to Many Relationship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9B867E2-BC1E-4095-93DD-8AE3E700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74" y="1849617"/>
            <a:ext cx="3873731" cy="534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ABB5DA1-8B8D-411E-B149-7A44265A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74" y="4464599"/>
            <a:ext cx="4038600" cy="2162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90F6605-9F42-43BE-9255-49E1B25C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93" y="2837665"/>
            <a:ext cx="2514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8B29C-F941-4B8E-9769-1DCD8EEC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126975-B823-41E9-90DD-EF649A72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CUSTOMERS &amp; ORDERS:</a:t>
            </a:r>
          </a:p>
          <a:p>
            <a:pPr marL="0" indent="0">
              <a:buNone/>
            </a:pPr>
            <a:r>
              <a:rPr lang="en-US" dirty="0"/>
              <a:t>Let’s make it simple</a:t>
            </a:r>
          </a:p>
          <a:p>
            <a:pPr marL="0" indent="0">
              <a:buNone/>
            </a:pPr>
            <a:r>
              <a:rPr lang="en-US" dirty="0"/>
              <a:t>Which columns </a:t>
            </a:r>
            <a:r>
              <a:rPr lang="en-US" dirty="0">
                <a:solidFill>
                  <a:srgbClr val="7030A0"/>
                </a:solidFill>
              </a:rPr>
              <a:t>customers</a:t>
            </a:r>
            <a:r>
              <a:rPr lang="en-US" dirty="0"/>
              <a:t> should have?</a:t>
            </a:r>
          </a:p>
          <a:p>
            <a:r>
              <a:rPr lang="en-US" dirty="0"/>
              <a:t>A customer's first and last name</a:t>
            </a:r>
          </a:p>
          <a:p>
            <a:r>
              <a:rPr lang="en-US" dirty="0"/>
              <a:t>A customer's email</a:t>
            </a:r>
          </a:p>
          <a:p>
            <a:pPr marL="0" indent="0">
              <a:buNone/>
            </a:pPr>
            <a:r>
              <a:rPr lang="en-US" dirty="0"/>
              <a:t>Which columns </a:t>
            </a:r>
            <a:r>
              <a:rPr lang="en-US" dirty="0">
                <a:solidFill>
                  <a:srgbClr val="7030A0"/>
                </a:solidFill>
              </a:rPr>
              <a:t>orders</a:t>
            </a:r>
            <a:r>
              <a:rPr lang="en-US" dirty="0"/>
              <a:t> should have?                              </a:t>
            </a:r>
          </a:p>
          <a:p>
            <a:r>
              <a:rPr lang="en-US" dirty="0"/>
              <a:t>The date of the purchase</a:t>
            </a:r>
          </a:p>
          <a:p>
            <a:r>
              <a:rPr lang="en-US" dirty="0"/>
              <a:t>The price of the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58DB2-F550-4360-8D86-4B9011C0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79" y="2297400"/>
            <a:ext cx="4414321" cy="27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026DE-A578-46F6-96F1-F140D2AA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836BF6-5797-4BDE-9106-248367E8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add all in one table. It would look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205E0C-3FDF-4FF9-844E-23DEFB4C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16" y="2558256"/>
            <a:ext cx="8439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4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5B7032-3034-405D-9475-D84757B6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is not good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3BDCB2-B627-4582-A0BA-2DDA484F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What happens when George orders</a:t>
            </a:r>
          </a:p>
          <a:p>
            <a:pPr marL="0" indent="0">
              <a:buNone/>
            </a:pPr>
            <a:r>
              <a:rPr lang="en-US" dirty="0"/>
              <a:t> many times?</a:t>
            </a:r>
          </a:p>
          <a:p>
            <a:r>
              <a:rPr lang="en-US" dirty="0"/>
              <a:t>Do we really need to add his email</a:t>
            </a:r>
          </a:p>
          <a:p>
            <a:pPr marL="0" indent="0">
              <a:buNone/>
            </a:pPr>
            <a:r>
              <a:rPr lang="en-US" dirty="0"/>
              <a:t>each time?</a:t>
            </a:r>
          </a:p>
          <a:p>
            <a:r>
              <a:rPr lang="en-US" dirty="0"/>
              <a:t>What if we just replaced name with some id? How would we get the first name/last name in this case?</a:t>
            </a:r>
          </a:p>
          <a:p>
            <a:r>
              <a:rPr lang="en-US" dirty="0"/>
              <a:t>How about we put first name, last name and email in the new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BE3485-8150-40D9-B4CA-79FD36A0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365125"/>
            <a:ext cx="48291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1121</Words>
  <Application>Microsoft Office PowerPoint</Application>
  <PresentationFormat>Widescreen</PresentationFormat>
  <Paragraphs>234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One to many Relations and joins</vt:lpstr>
      <vt:lpstr>Short note</vt:lpstr>
      <vt:lpstr>Books again</vt:lpstr>
      <vt:lpstr>Books again</vt:lpstr>
      <vt:lpstr>Remember relations between tables</vt:lpstr>
      <vt:lpstr>Types of Relations</vt:lpstr>
      <vt:lpstr>One to many</vt:lpstr>
      <vt:lpstr>Let’s continue</vt:lpstr>
      <vt:lpstr>That is not good idea</vt:lpstr>
      <vt:lpstr>Separating table?</vt:lpstr>
      <vt:lpstr>Primary keys</vt:lpstr>
      <vt:lpstr>Foreign key</vt:lpstr>
      <vt:lpstr>Foreign key</vt:lpstr>
      <vt:lpstr>Foreign key</vt:lpstr>
      <vt:lpstr>Now let’s create tables</vt:lpstr>
      <vt:lpstr>Inserting data</vt:lpstr>
      <vt:lpstr>Try inserting</vt:lpstr>
      <vt:lpstr>Let’s try to see data from two tables</vt:lpstr>
      <vt:lpstr>The better way - JOINS</vt:lpstr>
      <vt:lpstr>Inner Join</vt:lpstr>
      <vt:lpstr>Inner Join</vt:lpstr>
      <vt:lpstr>Inner Join</vt:lpstr>
      <vt:lpstr>Left Join</vt:lpstr>
      <vt:lpstr>Left Join</vt:lpstr>
      <vt:lpstr>Right Join</vt:lpstr>
      <vt:lpstr>Again: Inner, Left or Right join</vt:lpstr>
      <vt:lpstr>Exercises 1:</vt:lpstr>
      <vt:lpstr>Exercises 2:</vt:lpstr>
      <vt:lpstr>Exercises 3:</vt:lpstr>
      <vt:lpstr>Exercises 4:</vt:lpstr>
      <vt:lpstr>Homework 1:</vt:lpstr>
      <vt:lpstr>Homework 2:</vt:lpstr>
      <vt:lpstr>Homework 3:</vt:lpstr>
      <vt:lpstr>Homework 4:</vt:lpstr>
      <vt:lpstr>Homework 5:</vt:lpstr>
      <vt:lpstr>Homework 6:</vt:lpstr>
      <vt:lpstr>Homework 7: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to many Relations</dc:title>
  <dc:creator>Milos Vulikic</dc:creator>
  <cp:lastModifiedBy>Milos Vulikic</cp:lastModifiedBy>
  <cp:revision>85</cp:revision>
  <dcterms:created xsi:type="dcterms:W3CDTF">2021-02-10T09:05:56Z</dcterms:created>
  <dcterms:modified xsi:type="dcterms:W3CDTF">2021-02-11T14:31:19Z</dcterms:modified>
</cp:coreProperties>
</file>