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EEEFF9-DE91-4D3B-809E-B323B1FB2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BB23389-D6A3-496B-8744-E29556D99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47834C8-B589-4159-AF13-EBF95A810684}"/>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5" name="Footer Placeholder 4">
            <a:extLst>
              <a:ext uri="{FF2B5EF4-FFF2-40B4-BE49-F238E27FC236}">
                <a16:creationId xmlns:a16="http://schemas.microsoft.com/office/drawing/2014/main" xmlns="" id="{AFDBE263-0766-48DD-9E48-E083D7A9F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815F30C-8132-4020-BAF2-79B250DCEAB6}"/>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277188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7655E-F1BB-4463-835D-146669409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F3D9B79-7196-4EE5-8CC7-1157082C8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20CEB14-9B05-4418-8272-F8D192D8276C}"/>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5" name="Footer Placeholder 4">
            <a:extLst>
              <a:ext uri="{FF2B5EF4-FFF2-40B4-BE49-F238E27FC236}">
                <a16:creationId xmlns:a16="http://schemas.microsoft.com/office/drawing/2014/main" xmlns="" id="{26F220F0-DB46-4AB6-ADCD-7718A0110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58BC55-C1FF-4FA9-A6BC-17FA7B6B77AC}"/>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68168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883DC11-344B-4A50-8114-9425178DC4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BCF2FD-A00D-49A6-B894-FFD81AD1C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A393F2-7582-49BD-BE95-915E4D2ADB01}"/>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5" name="Footer Placeholder 4">
            <a:extLst>
              <a:ext uri="{FF2B5EF4-FFF2-40B4-BE49-F238E27FC236}">
                <a16:creationId xmlns:a16="http://schemas.microsoft.com/office/drawing/2014/main" xmlns="" id="{9A3BAD74-AEE1-49EE-97FB-6FCD66C9D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87CD45-99BA-48B1-B3A2-7EB5ADA2F99C}"/>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410787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94BDC-7C4F-46FF-83FA-095F0D355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F021A8-17EE-4F7A-A6F8-6DE3B7925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9261064-CBD0-4A18-A0B9-87A26B950F39}"/>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5" name="Footer Placeholder 4">
            <a:extLst>
              <a:ext uri="{FF2B5EF4-FFF2-40B4-BE49-F238E27FC236}">
                <a16:creationId xmlns:a16="http://schemas.microsoft.com/office/drawing/2014/main" xmlns="" id="{B5E24A77-EED5-4BD0-8A0C-FB0C8F808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9AF9A5-4934-4F67-856A-9134A22149F1}"/>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380238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1D3E4-FC80-46CD-B0E5-C3FE79FAC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C1D7200-EFBA-45F7-ABDD-3B821D326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58C535E-65F3-4D61-A192-6D3E4DDCEAEC}"/>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5" name="Footer Placeholder 4">
            <a:extLst>
              <a:ext uri="{FF2B5EF4-FFF2-40B4-BE49-F238E27FC236}">
                <a16:creationId xmlns:a16="http://schemas.microsoft.com/office/drawing/2014/main" xmlns="" id="{B6BCB2C4-F782-4225-91A5-E6C40723E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19A040-FD39-4BBD-96E4-7E664CCDBC47}"/>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224180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4059D-D5A6-49C0-B312-3DCB1CA66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8C81578-A465-4C34-8C7D-679E405D3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0CF367-A4A6-410A-B13C-494DFA58A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4CEB802-9F3C-4ED4-9115-438B2AE48E52}"/>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6" name="Footer Placeholder 5">
            <a:extLst>
              <a:ext uri="{FF2B5EF4-FFF2-40B4-BE49-F238E27FC236}">
                <a16:creationId xmlns:a16="http://schemas.microsoft.com/office/drawing/2014/main" xmlns="" id="{E1C33D7D-4E02-44BB-B3F5-75A8D7551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F82BEB-F922-40DC-A9E4-4CF73F134D9B}"/>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24308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AFE321-2733-462F-8D40-29BDD37089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2578B76-0AA4-44AE-8168-4BA745119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0919AEC-E0ED-480F-91A9-C9D02ED01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65F2A7A-7D20-4446-88FD-BFD00A01F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570F1D9-60EA-4C5E-8FF2-39900C6D5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683F382-A3E4-4AAE-85E1-251100326EC8}"/>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8" name="Footer Placeholder 7">
            <a:extLst>
              <a:ext uri="{FF2B5EF4-FFF2-40B4-BE49-F238E27FC236}">
                <a16:creationId xmlns:a16="http://schemas.microsoft.com/office/drawing/2014/main" xmlns="" id="{5C390320-61A4-467C-97A3-948FB9D698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4C8339A-EBCD-42FE-BF0F-BB2945F8D552}"/>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119346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A9AF56-D28A-4183-B2ED-427F11412D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D8E660-F339-4FB0-A348-A0F1151B57B9}"/>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4" name="Footer Placeholder 3">
            <a:extLst>
              <a:ext uri="{FF2B5EF4-FFF2-40B4-BE49-F238E27FC236}">
                <a16:creationId xmlns:a16="http://schemas.microsoft.com/office/drawing/2014/main" xmlns="" id="{774D2B8D-411E-4908-AD7B-12E001470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A531093-702E-4478-8C9B-E2393DA8A359}"/>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18430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3E2F832-C368-4185-AB7E-5F50801C0BDF}"/>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3" name="Footer Placeholder 2">
            <a:extLst>
              <a:ext uri="{FF2B5EF4-FFF2-40B4-BE49-F238E27FC236}">
                <a16:creationId xmlns:a16="http://schemas.microsoft.com/office/drawing/2014/main" xmlns="" id="{C16B8CF3-D3EC-4915-AD35-0A8302606B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E42F67A-5B7C-4B93-992A-15419B73565A}"/>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404726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98A388-9A7B-4A86-907A-33F3D7DB0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7776D4A-64D8-4A78-9B76-E8545A87C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AAA7DAF-2711-42BD-B163-885A0BF2A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E485038-DCB2-4A18-A12E-67664B560A0F}"/>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6" name="Footer Placeholder 5">
            <a:extLst>
              <a:ext uri="{FF2B5EF4-FFF2-40B4-BE49-F238E27FC236}">
                <a16:creationId xmlns:a16="http://schemas.microsoft.com/office/drawing/2014/main" xmlns="" id="{6A33772E-4EF2-4AFE-87B4-0F0881BE4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E2E4B8-6A15-48B2-AD09-2082073B455F}"/>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38261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256E5-45F1-4E36-B161-E86327573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828DDCA-1306-48A4-B501-08ED7E61B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2DE869D-F452-4792-8089-79ABD6F5A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DCC832-E89C-4460-8148-BBD7A0F7F525}"/>
              </a:ext>
            </a:extLst>
          </p:cNvPr>
          <p:cNvSpPr>
            <a:spLocks noGrp="1"/>
          </p:cNvSpPr>
          <p:nvPr>
            <p:ph type="dt" sz="half" idx="10"/>
          </p:nvPr>
        </p:nvSpPr>
        <p:spPr/>
        <p:txBody>
          <a:bodyPr/>
          <a:lstStyle/>
          <a:p>
            <a:fld id="{D863FD92-2FF6-4B68-B905-548094EC57AA}" type="datetimeFigureOut">
              <a:rPr lang="en-US" smtClean="0"/>
              <a:t>9/26/2021</a:t>
            </a:fld>
            <a:endParaRPr lang="en-US"/>
          </a:p>
        </p:txBody>
      </p:sp>
      <p:sp>
        <p:nvSpPr>
          <p:cNvPr id="6" name="Footer Placeholder 5">
            <a:extLst>
              <a:ext uri="{FF2B5EF4-FFF2-40B4-BE49-F238E27FC236}">
                <a16:creationId xmlns:a16="http://schemas.microsoft.com/office/drawing/2014/main" xmlns="" id="{564C0C11-764F-4375-A8E1-5DA155226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FDF206-D740-4596-8B75-4DAAFBCA2A4B}"/>
              </a:ext>
            </a:extLst>
          </p:cNvPr>
          <p:cNvSpPr>
            <a:spLocks noGrp="1"/>
          </p:cNvSpPr>
          <p:nvPr>
            <p:ph type="sldNum" sz="quarter" idx="12"/>
          </p:nvPr>
        </p:nvSpPr>
        <p:spPr/>
        <p:txBody>
          <a:bodyPr/>
          <a:lstStyle/>
          <a:p>
            <a:fld id="{2C03E18A-9D39-4BCD-9222-3B284ED36260}" type="slidenum">
              <a:rPr lang="en-US" smtClean="0"/>
              <a:t>‹#›</a:t>
            </a:fld>
            <a:endParaRPr lang="en-US"/>
          </a:p>
        </p:txBody>
      </p:sp>
    </p:spTree>
    <p:extLst>
      <p:ext uri="{BB962C8B-B14F-4D97-AF65-F5344CB8AC3E}">
        <p14:creationId xmlns:p14="http://schemas.microsoft.com/office/powerpoint/2010/main" val="87727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E21C48-F407-4423-80FB-C5F81FE1D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E3CF9B7-A683-4714-B400-A78ADB43D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135CB0-C828-4DFC-8784-DD7476B17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3FD92-2FF6-4B68-B905-548094EC57AA}" type="datetimeFigureOut">
              <a:rPr lang="en-US" smtClean="0"/>
              <a:t>9/26/2021</a:t>
            </a:fld>
            <a:endParaRPr lang="en-US"/>
          </a:p>
        </p:txBody>
      </p:sp>
      <p:sp>
        <p:nvSpPr>
          <p:cNvPr id="5" name="Footer Placeholder 4">
            <a:extLst>
              <a:ext uri="{FF2B5EF4-FFF2-40B4-BE49-F238E27FC236}">
                <a16:creationId xmlns:a16="http://schemas.microsoft.com/office/drawing/2014/main" xmlns="" id="{162D7572-7517-4340-9595-0AA87DB2E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0412847-A963-4245-A59C-296BCEAD9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3E18A-9D39-4BCD-9222-3B284ED36260}" type="slidenum">
              <a:rPr lang="en-US" smtClean="0"/>
              <a:t>‹#›</a:t>
            </a:fld>
            <a:endParaRPr lang="en-US"/>
          </a:p>
        </p:txBody>
      </p:sp>
    </p:spTree>
    <p:extLst>
      <p:ext uri="{BB962C8B-B14F-4D97-AF65-F5344CB8AC3E}">
        <p14:creationId xmlns:p14="http://schemas.microsoft.com/office/powerpoint/2010/main" val="4155121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javascript.plainenglish.io/comparing-different-ways-to-make-http-requests-in-javascript-39ab0f09078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atfact.ninja/fa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oredapi.com/api/activ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489FC-28F1-43AA-92C7-1E4F043819C7}"/>
              </a:ext>
            </a:extLst>
          </p:cNvPr>
          <p:cNvSpPr>
            <a:spLocks noGrp="1"/>
          </p:cNvSpPr>
          <p:nvPr>
            <p:ph type="ctrTitle"/>
          </p:nvPr>
        </p:nvSpPr>
        <p:spPr/>
        <p:txBody>
          <a:bodyPr/>
          <a:lstStyle/>
          <a:p>
            <a:r>
              <a:rPr lang="en-US" dirty="0"/>
              <a:t>AJAX and further learning</a:t>
            </a:r>
            <a:endParaRPr lang="en-US" dirty="0"/>
          </a:p>
        </p:txBody>
      </p:sp>
    </p:spTree>
    <p:extLst>
      <p:ext uri="{BB962C8B-B14F-4D97-AF65-F5344CB8AC3E}">
        <p14:creationId xmlns:p14="http://schemas.microsoft.com/office/powerpoint/2010/main" val="101563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6A9B3-C976-4D0B-A864-ABD45C3948A2}"/>
              </a:ext>
            </a:extLst>
          </p:cNvPr>
          <p:cNvSpPr>
            <a:spLocks noGrp="1"/>
          </p:cNvSpPr>
          <p:nvPr>
            <p:ph type="title"/>
          </p:nvPr>
        </p:nvSpPr>
        <p:spPr/>
        <p:txBody>
          <a:bodyPr/>
          <a:lstStyle/>
          <a:p>
            <a:r>
              <a:rPr lang="en-US" dirty="0"/>
              <a:t>Promise one after another</a:t>
            </a:r>
          </a:p>
        </p:txBody>
      </p:sp>
      <p:sp>
        <p:nvSpPr>
          <p:cNvPr id="3" name="Content Placeholder 2">
            <a:extLst>
              <a:ext uri="{FF2B5EF4-FFF2-40B4-BE49-F238E27FC236}">
                <a16:creationId xmlns:a16="http://schemas.microsoft.com/office/drawing/2014/main" xmlns="" id="{53CEBFCD-D960-435F-BA6C-4129FC85BDB0}"/>
              </a:ext>
            </a:extLst>
          </p:cNvPr>
          <p:cNvSpPr>
            <a:spLocks noGrp="1"/>
          </p:cNvSpPr>
          <p:nvPr>
            <p:ph idx="1"/>
          </p:nvPr>
        </p:nvSpPr>
        <p:spPr/>
        <p:txBody>
          <a:bodyPr/>
          <a:lstStyle/>
          <a:p>
            <a:r>
              <a:rPr lang="en-US" dirty="0"/>
              <a:t>You can execute multiple promises one after another</a:t>
            </a:r>
          </a:p>
          <a:p>
            <a:r>
              <a:rPr lang="en-US" dirty="0"/>
              <a:t>An example is:</a:t>
            </a:r>
          </a:p>
          <a:p>
            <a:r>
              <a:rPr lang="en-US" dirty="0"/>
              <a:t>Pay attention – after wait is called</a:t>
            </a:r>
          </a:p>
          <a:p>
            <a:pPr marL="0" indent="0">
              <a:buNone/>
            </a:pPr>
            <a:r>
              <a:rPr lang="en-US" dirty="0"/>
              <a:t>there are no input parameters </a:t>
            </a:r>
          </a:p>
          <a:p>
            <a:pPr marL="0" indent="0">
              <a:buNone/>
            </a:pPr>
            <a:r>
              <a:rPr lang="en-US" dirty="0"/>
              <a:t>inside the functions within then()</a:t>
            </a:r>
          </a:p>
        </p:txBody>
      </p:sp>
      <p:pic>
        <p:nvPicPr>
          <p:cNvPr id="5" name="Picture 4">
            <a:extLst>
              <a:ext uri="{FF2B5EF4-FFF2-40B4-BE49-F238E27FC236}">
                <a16:creationId xmlns:a16="http://schemas.microsoft.com/office/drawing/2014/main" xmlns="" id="{051EE85E-0397-4441-8BA8-37A8A1BE845A}"/>
              </a:ext>
            </a:extLst>
          </p:cNvPr>
          <p:cNvPicPr>
            <a:picLocks noChangeAspect="1"/>
          </p:cNvPicPr>
          <p:nvPr/>
        </p:nvPicPr>
        <p:blipFill>
          <a:blip r:embed="rId2"/>
          <a:stretch>
            <a:fillRect/>
          </a:stretch>
        </p:blipFill>
        <p:spPr>
          <a:xfrm>
            <a:off x="6537902" y="2854325"/>
            <a:ext cx="4972050" cy="3457575"/>
          </a:xfrm>
          <a:prstGeom prst="rect">
            <a:avLst/>
          </a:prstGeom>
        </p:spPr>
      </p:pic>
    </p:spTree>
    <p:extLst>
      <p:ext uri="{BB962C8B-B14F-4D97-AF65-F5344CB8AC3E}">
        <p14:creationId xmlns:p14="http://schemas.microsoft.com/office/powerpoint/2010/main" val="192729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82185-D4D5-462E-BEBF-052DC806721C}"/>
              </a:ext>
            </a:extLst>
          </p:cNvPr>
          <p:cNvSpPr>
            <a:spLocks noGrp="1"/>
          </p:cNvSpPr>
          <p:nvPr>
            <p:ph type="title"/>
          </p:nvPr>
        </p:nvSpPr>
        <p:spPr/>
        <p:txBody>
          <a:bodyPr/>
          <a:lstStyle/>
          <a:p>
            <a:r>
              <a:rPr lang="en-US" dirty="0"/>
              <a:t>Let’s combine promise with map</a:t>
            </a:r>
          </a:p>
        </p:txBody>
      </p:sp>
      <p:sp>
        <p:nvSpPr>
          <p:cNvPr id="3" name="Content Placeholder 2">
            <a:extLst>
              <a:ext uri="{FF2B5EF4-FFF2-40B4-BE49-F238E27FC236}">
                <a16:creationId xmlns:a16="http://schemas.microsoft.com/office/drawing/2014/main" xmlns="" id="{7B4A834B-C5FC-4AB5-9D32-974068AE7C5E}"/>
              </a:ext>
            </a:extLst>
          </p:cNvPr>
          <p:cNvSpPr>
            <a:spLocks noGrp="1"/>
          </p:cNvSpPr>
          <p:nvPr>
            <p:ph idx="1"/>
          </p:nvPr>
        </p:nvSpPr>
        <p:spPr>
          <a:xfrm>
            <a:off x="838200" y="1825625"/>
            <a:ext cx="11252200" cy="4351338"/>
          </a:xfrm>
        </p:spPr>
        <p:txBody>
          <a:bodyPr/>
          <a:lstStyle/>
          <a:p>
            <a:r>
              <a:rPr lang="en-US" dirty="0"/>
              <a:t>It is possible to do many fetches withing with simple code</a:t>
            </a:r>
          </a:p>
          <a:p>
            <a:r>
              <a:rPr lang="en-US" dirty="0"/>
              <a:t>Use these URLs: </a:t>
            </a:r>
            <a:r>
              <a:rPr lang="en-US" b="0" dirty="0">
                <a:solidFill>
                  <a:srgbClr val="C8C8C8"/>
                </a:solidFill>
                <a:effectLst/>
                <a:latin typeface="Consolas" panose="020B0609020204030204" pitchFamily="49" charset="0"/>
              </a:rPr>
              <a:t>https</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//get.geojs.io/v1/ip/country.json?ip=8.8.8.8</a:t>
            </a:r>
            <a:endParaRPr lang="en-US" b="0" dirty="0">
              <a:solidFill>
                <a:srgbClr val="D4D4D4"/>
              </a:solidFill>
              <a:effectLst/>
              <a:latin typeface="Consolas" panose="020B0609020204030204" pitchFamily="49" charset="0"/>
            </a:endParaRPr>
          </a:p>
          <a:p>
            <a:pPr marL="0" indent="0">
              <a:buNone/>
            </a:pPr>
            <a:r>
              <a:rPr lang="en-US" b="0" dirty="0">
                <a:solidFill>
                  <a:srgbClr val="C8C8C8"/>
                </a:solidFill>
                <a:effectLst/>
                <a:latin typeface="Consolas" panose="020B0609020204030204" pitchFamily="49" charset="0"/>
              </a:rPr>
              <a:t> https</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//get.geojs.io/v1/ip/country.json?ip=54.93.127.0</a:t>
            </a:r>
            <a:endParaRPr lang="en-US" dirty="0"/>
          </a:p>
          <a:p>
            <a:r>
              <a:rPr lang="en-US" dirty="0"/>
              <a:t>Just remember the good old command </a:t>
            </a:r>
            <a:r>
              <a:rPr lang="en-US" b="1" dirty="0"/>
              <a:t>map</a:t>
            </a:r>
          </a:p>
        </p:txBody>
      </p:sp>
      <p:pic>
        <p:nvPicPr>
          <p:cNvPr id="5" name="Picture 4">
            <a:extLst>
              <a:ext uri="{FF2B5EF4-FFF2-40B4-BE49-F238E27FC236}">
                <a16:creationId xmlns:a16="http://schemas.microsoft.com/office/drawing/2014/main" xmlns="" id="{5EC6431A-ED99-45D0-A262-1AC32D2925A8}"/>
              </a:ext>
            </a:extLst>
          </p:cNvPr>
          <p:cNvPicPr>
            <a:picLocks noChangeAspect="1"/>
          </p:cNvPicPr>
          <p:nvPr/>
        </p:nvPicPr>
        <p:blipFill>
          <a:blip r:embed="rId2"/>
          <a:stretch>
            <a:fillRect/>
          </a:stretch>
        </p:blipFill>
        <p:spPr>
          <a:xfrm>
            <a:off x="7901709" y="3707116"/>
            <a:ext cx="4188691" cy="3062849"/>
          </a:xfrm>
          <a:prstGeom prst="rect">
            <a:avLst/>
          </a:prstGeom>
        </p:spPr>
      </p:pic>
    </p:spTree>
    <p:extLst>
      <p:ext uri="{BB962C8B-B14F-4D97-AF65-F5344CB8AC3E}">
        <p14:creationId xmlns:p14="http://schemas.microsoft.com/office/powerpoint/2010/main" val="94735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5B97F-661B-4DD3-AA58-DF365F54ABD1}"/>
              </a:ext>
            </a:extLst>
          </p:cNvPr>
          <p:cNvSpPr>
            <a:spLocks noGrp="1"/>
          </p:cNvSpPr>
          <p:nvPr>
            <p:ph type="title"/>
          </p:nvPr>
        </p:nvSpPr>
        <p:spPr/>
        <p:txBody>
          <a:bodyPr/>
          <a:lstStyle/>
          <a:p>
            <a:r>
              <a:rPr lang="en-US" dirty="0"/>
              <a:t>Async Await</a:t>
            </a:r>
          </a:p>
        </p:txBody>
      </p:sp>
      <p:sp>
        <p:nvSpPr>
          <p:cNvPr id="3" name="Content Placeholder 2">
            <a:extLst>
              <a:ext uri="{FF2B5EF4-FFF2-40B4-BE49-F238E27FC236}">
                <a16:creationId xmlns:a16="http://schemas.microsoft.com/office/drawing/2014/main" xmlns="" id="{60C348B4-8326-4936-AB03-5F225762B66D}"/>
              </a:ext>
            </a:extLst>
          </p:cNvPr>
          <p:cNvSpPr>
            <a:spLocks noGrp="1"/>
          </p:cNvSpPr>
          <p:nvPr>
            <p:ph idx="1"/>
          </p:nvPr>
        </p:nvSpPr>
        <p:spPr/>
        <p:txBody>
          <a:bodyPr/>
          <a:lstStyle/>
          <a:p>
            <a:r>
              <a:rPr lang="en-US" dirty="0"/>
              <a:t>To help us out the newer versions of JS have a very nice way of working with Asynchronous calls</a:t>
            </a:r>
          </a:p>
          <a:p>
            <a:r>
              <a:rPr lang="en-US" dirty="0"/>
              <a:t>Instead of calling many times then().then(), we can use async + await</a:t>
            </a:r>
          </a:p>
          <a:p>
            <a:r>
              <a:rPr lang="en-US" dirty="0"/>
              <a:t>These two functions</a:t>
            </a:r>
          </a:p>
          <a:p>
            <a:pPr marL="0" indent="0">
              <a:buNone/>
            </a:pPr>
            <a:r>
              <a:rPr lang="en-US" dirty="0"/>
              <a:t>are absolutely the same:</a:t>
            </a:r>
          </a:p>
        </p:txBody>
      </p:sp>
      <p:pic>
        <p:nvPicPr>
          <p:cNvPr id="5" name="Picture 4">
            <a:extLst>
              <a:ext uri="{FF2B5EF4-FFF2-40B4-BE49-F238E27FC236}">
                <a16:creationId xmlns:a16="http://schemas.microsoft.com/office/drawing/2014/main" xmlns="" id="{78E7198C-78EF-4032-85D4-17F7DD7A7ADB}"/>
              </a:ext>
            </a:extLst>
          </p:cNvPr>
          <p:cNvPicPr>
            <a:picLocks noChangeAspect="1"/>
          </p:cNvPicPr>
          <p:nvPr/>
        </p:nvPicPr>
        <p:blipFill>
          <a:blip r:embed="rId2"/>
          <a:stretch>
            <a:fillRect/>
          </a:stretch>
        </p:blipFill>
        <p:spPr>
          <a:xfrm>
            <a:off x="4766583" y="3359782"/>
            <a:ext cx="6587217" cy="3309181"/>
          </a:xfrm>
          <a:prstGeom prst="rect">
            <a:avLst/>
          </a:prstGeom>
        </p:spPr>
      </p:pic>
    </p:spTree>
    <p:extLst>
      <p:ext uri="{BB962C8B-B14F-4D97-AF65-F5344CB8AC3E}">
        <p14:creationId xmlns:p14="http://schemas.microsoft.com/office/powerpoint/2010/main" val="295160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B0C14-8B66-4773-A0ED-CD94101BE1F7}"/>
              </a:ext>
            </a:extLst>
          </p:cNvPr>
          <p:cNvSpPr>
            <a:spLocks noGrp="1"/>
          </p:cNvSpPr>
          <p:nvPr>
            <p:ph type="title"/>
          </p:nvPr>
        </p:nvSpPr>
        <p:spPr/>
        <p:txBody>
          <a:bodyPr/>
          <a:lstStyle/>
          <a:p>
            <a:r>
              <a:rPr lang="en-US" dirty="0"/>
              <a:t>Async Await</a:t>
            </a:r>
          </a:p>
        </p:txBody>
      </p:sp>
      <p:sp>
        <p:nvSpPr>
          <p:cNvPr id="3" name="Content Placeholder 2">
            <a:extLst>
              <a:ext uri="{FF2B5EF4-FFF2-40B4-BE49-F238E27FC236}">
                <a16:creationId xmlns:a16="http://schemas.microsoft.com/office/drawing/2014/main" xmlns="" id="{D65A480A-89BC-42BA-B405-40BB0F9B5048}"/>
              </a:ext>
            </a:extLst>
          </p:cNvPr>
          <p:cNvSpPr>
            <a:spLocks noGrp="1"/>
          </p:cNvSpPr>
          <p:nvPr>
            <p:ph idx="1"/>
          </p:nvPr>
        </p:nvSpPr>
        <p:spPr/>
        <p:txBody>
          <a:bodyPr/>
          <a:lstStyle/>
          <a:p>
            <a:r>
              <a:rPr lang="en-US" dirty="0"/>
              <a:t>In the background the promise will be treated the same way as before</a:t>
            </a:r>
          </a:p>
          <a:p>
            <a:r>
              <a:rPr lang="en-US" dirty="0"/>
              <a:t>But we will have more clear code</a:t>
            </a:r>
          </a:p>
          <a:p>
            <a:r>
              <a:rPr lang="en-US" dirty="0"/>
              <a:t>Now it is important to remember: </a:t>
            </a:r>
          </a:p>
          <a:p>
            <a:pPr lvl="1"/>
            <a:r>
              <a:rPr lang="en-US" dirty="0"/>
              <a:t>Async should be added in the function definition</a:t>
            </a:r>
          </a:p>
          <a:p>
            <a:pPr lvl="1"/>
            <a:r>
              <a:rPr lang="en-US" dirty="0"/>
              <a:t>Await should be added when calling command that returns some promise!</a:t>
            </a:r>
          </a:p>
          <a:p>
            <a:r>
              <a:rPr lang="en-US" dirty="0"/>
              <a:t>Code inside of the function will not continue on, until line with await finishes it’s work.</a:t>
            </a:r>
          </a:p>
        </p:txBody>
      </p:sp>
    </p:spTree>
    <p:extLst>
      <p:ext uri="{BB962C8B-B14F-4D97-AF65-F5344CB8AC3E}">
        <p14:creationId xmlns:p14="http://schemas.microsoft.com/office/powerpoint/2010/main" val="3473775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C6C25-6107-4338-A573-4283FA5964B0}"/>
              </a:ext>
            </a:extLst>
          </p:cNvPr>
          <p:cNvSpPr>
            <a:spLocks noGrp="1"/>
          </p:cNvSpPr>
          <p:nvPr>
            <p:ph type="title"/>
          </p:nvPr>
        </p:nvSpPr>
        <p:spPr/>
        <p:txBody>
          <a:bodyPr/>
          <a:lstStyle/>
          <a:p>
            <a:r>
              <a:rPr lang="en-US" dirty="0"/>
              <a:t>Async await and errors</a:t>
            </a:r>
          </a:p>
        </p:txBody>
      </p:sp>
      <p:sp>
        <p:nvSpPr>
          <p:cNvPr id="3" name="Content Placeholder 2">
            <a:extLst>
              <a:ext uri="{FF2B5EF4-FFF2-40B4-BE49-F238E27FC236}">
                <a16:creationId xmlns:a16="http://schemas.microsoft.com/office/drawing/2014/main" xmlns="" id="{62AD204A-2052-490E-A8AD-156908086B32}"/>
              </a:ext>
            </a:extLst>
          </p:cNvPr>
          <p:cNvSpPr>
            <a:spLocks noGrp="1"/>
          </p:cNvSpPr>
          <p:nvPr>
            <p:ph idx="1"/>
          </p:nvPr>
        </p:nvSpPr>
        <p:spPr/>
        <p:txBody>
          <a:bodyPr/>
          <a:lstStyle/>
          <a:p>
            <a:r>
              <a:rPr lang="en-US" dirty="0"/>
              <a:t>When getting an error using Async-await, we cannot just use .catch() like before</a:t>
            </a:r>
          </a:p>
          <a:p>
            <a:r>
              <a:rPr lang="en-US" dirty="0"/>
              <a:t>We need to use try{} catch {} blocks in our code:</a:t>
            </a:r>
          </a:p>
        </p:txBody>
      </p:sp>
      <p:pic>
        <p:nvPicPr>
          <p:cNvPr id="5" name="Picture 4">
            <a:extLst>
              <a:ext uri="{FF2B5EF4-FFF2-40B4-BE49-F238E27FC236}">
                <a16:creationId xmlns:a16="http://schemas.microsoft.com/office/drawing/2014/main" xmlns="" id="{A3DB29A0-2181-40F2-ABEA-82D444FEB454}"/>
              </a:ext>
            </a:extLst>
          </p:cNvPr>
          <p:cNvPicPr>
            <a:picLocks noChangeAspect="1"/>
          </p:cNvPicPr>
          <p:nvPr/>
        </p:nvPicPr>
        <p:blipFill>
          <a:blip r:embed="rId2"/>
          <a:stretch>
            <a:fillRect/>
          </a:stretch>
        </p:blipFill>
        <p:spPr>
          <a:xfrm>
            <a:off x="838200" y="3481388"/>
            <a:ext cx="7934325" cy="2695575"/>
          </a:xfrm>
          <a:prstGeom prst="rect">
            <a:avLst/>
          </a:prstGeom>
        </p:spPr>
      </p:pic>
    </p:spTree>
    <p:extLst>
      <p:ext uri="{BB962C8B-B14F-4D97-AF65-F5344CB8AC3E}">
        <p14:creationId xmlns:p14="http://schemas.microsoft.com/office/powerpoint/2010/main" val="699899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3F851-F07D-4B1A-B5C7-7C1512C5F608}"/>
              </a:ext>
            </a:extLst>
          </p:cNvPr>
          <p:cNvSpPr>
            <a:spLocks noGrp="1"/>
          </p:cNvSpPr>
          <p:nvPr>
            <p:ph type="title"/>
          </p:nvPr>
        </p:nvSpPr>
        <p:spPr/>
        <p:txBody>
          <a:bodyPr/>
          <a:lstStyle/>
          <a:p>
            <a:r>
              <a:rPr lang="en-US" dirty="0"/>
              <a:t>Coding challenge 2 or Homework</a:t>
            </a:r>
          </a:p>
        </p:txBody>
      </p:sp>
      <p:sp>
        <p:nvSpPr>
          <p:cNvPr id="3" name="Content Placeholder 2">
            <a:extLst>
              <a:ext uri="{FF2B5EF4-FFF2-40B4-BE49-F238E27FC236}">
                <a16:creationId xmlns:a16="http://schemas.microsoft.com/office/drawing/2014/main" xmlns="" id="{F7F2C759-7D00-48D8-B5C7-35EB89C27FB0}"/>
              </a:ext>
            </a:extLst>
          </p:cNvPr>
          <p:cNvSpPr>
            <a:spLocks noGrp="1"/>
          </p:cNvSpPr>
          <p:nvPr>
            <p:ph idx="1"/>
          </p:nvPr>
        </p:nvSpPr>
        <p:spPr/>
        <p:txBody>
          <a:bodyPr/>
          <a:lstStyle/>
          <a:p>
            <a:r>
              <a:rPr lang="en-US" dirty="0"/>
              <a:t>Add changes to Coding challenge 1 code</a:t>
            </a:r>
          </a:p>
          <a:p>
            <a:r>
              <a:rPr lang="en-US" dirty="0"/>
              <a:t>Use </a:t>
            </a:r>
            <a:r>
              <a:rPr lang="en-US" b="1" dirty="0"/>
              <a:t>try{} catch {} </a:t>
            </a:r>
            <a:r>
              <a:rPr lang="en-US" dirty="0"/>
              <a:t>block instead of </a:t>
            </a:r>
            <a:r>
              <a:rPr lang="en-US" b="1" dirty="0"/>
              <a:t>.catch()</a:t>
            </a:r>
          </a:p>
          <a:p>
            <a:r>
              <a:rPr lang="en-US" dirty="0"/>
              <a:t>Use </a:t>
            </a:r>
            <a:r>
              <a:rPr lang="en-US" b="1" dirty="0"/>
              <a:t>async + await  </a:t>
            </a:r>
            <a:r>
              <a:rPr lang="en-US" dirty="0"/>
              <a:t>instead of .then().then()</a:t>
            </a:r>
            <a:br>
              <a:rPr lang="en-US" dirty="0"/>
            </a:br>
            <a:endParaRPr lang="en-US" dirty="0"/>
          </a:p>
          <a:p>
            <a:pPr marL="0" indent="0">
              <a:buNone/>
            </a:pPr>
            <a:endParaRPr lang="en-US" dirty="0"/>
          </a:p>
        </p:txBody>
      </p:sp>
    </p:spTree>
    <p:extLst>
      <p:ext uri="{BB962C8B-B14F-4D97-AF65-F5344CB8AC3E}">
        <p14:creationId xmlns:p14="http://schemas.microsoft.com/office/powerpoint/2010/main" val="1328513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EB002-DB3C-4BFB-9084-14B75F56A0AD}"/>
              </a:ext>
            </a:extLst>
          </p:cNvPr>
          <p:cNvSpPr>
            <a:spLocks noGrp="1"/>
          </p:cNvSpPr>
          <p:nvPr>
            <p:ph type="title"/>
          </p:nvPr>
        </p:nvSpPr>
        <p:spPr/>
        <p:txBody>
          <a:bodyPr/>
          <a:lstStyle/>
          <a:p>
            <a:r>
              <a:rPr lang="en-US" dirty="0"/>
              <a:t>Further reading AJAX</a:t>
            </a:r>
          </a:p>
        </p:txBody>
      </p:sp>
      <p:sp>
        <p:nvSpPr>
          <p:cNvPr id="3" name="Content Placeholder 2">
            <a:extLst>
              <a:ext uri="{FF2B5EF4-FFF2-40B4-BE49-F238E27FC236}">
                <a16:creationId xmlns:a16="http://schemas.microsoft.com/office/drawing/2014/main" xmlns="" id="{622D5AF9-7371-466C-BD1C-2A34C86A441B}"/>
              </a:ext>
            </a:extLst>
          </p:cNvPr>
          <p:cNvSpPr>
            <a:spLocks noGrp="1"/>
          </p:cNvSpPr>
          <p:nvPr>
            <p:ph idx="1"/>
          </p:nvPr>
        </p:nvSpPr>
        <p:spPr>
          <a:xfrm>
            <a:off x="838200" y="1825625"/>
            <a:ext cx="6412345" cy="4351338"/>
          </a:xfrm>
        </p:spPr>
        <p:txBody>
          <a:bodyPr>
            <a:normAutofit fontScale="92500" lnSpcReduction="10000"/>
          </a:bodyPr>
          <a:lstStyle/>
          <a:p>
            <a:r>
              <a:rPr lang="en-US" dirty="0"/>
              <a:t>There are many ways to use ajax calls</a:t>
            </a:r>
          </a:p>
          <a:p>
            <a:r>
              <a:rPr lang="en-US" dirty="0"/>
              <a:t>You can read </a:t>
            </a:r>
            <a:r>
              <a:rPr lang="en-US" dirty="0">
                <a:hlinkClick r:id="rId2"/>
              </a:rPr>
              <a:t>https://javascript.plainenglish.io/comparing-different-ways-to-make-http-requests-in-javascript-39ab0f090788</a:t>
            </a:r>
            <a:endParaRPr lang="en-US" dirty="0"/>
          </a:p>
          <a:p>
            <a:endParaRPr lang="en-US" dirty="0"/>
          </a:p>
          <a:p>
            <a:r>
              <a:rPr lang="en-US" dirty="0"/>
              <a:t>Most popular one is using jQuery AJAX:</a:t>
            </a:r>
          </a:p>
          <a:p>
            <a:r>
              <a:rPr lang="en-US" dirty="0"/>
              <a:t>jQuery is a lightweight, "write less, do more", JavaScript library</a:t>
            </a:r>
          </a:p>
          <a:p>
            <a:r>
              <a:rPr lang="en-US" dirty="0"/>
              <a:t>It would be nice, if you have time, to learn how to use it.</a:t>
            </a:r>
          </a:p>
        </p:txBody>
      </p:sp>
      <p:pic>
        <p:nvPicPr>
          <p:cNvPr id="7" name="Picture 6">
            <a:extLst>
              <a:ext uri="{FF2B5EF4-FFF2-40B4-BE49-F238E27FC236}">
                <a16:creationId xmlns:a16="http://schemas.microsoft.com/office/drawing/2014/main" xmlns="" id="{65C37E1C-C816-4084-8F71-F45D1544398D}"/>
              </a:ext>
            </a:extLst>
          </p:cNvPr>
          <p:cNvPicPr>
            <a:picLocks noChangeAspect="1"/>
          </p:cNvPicPr>
          <p:nvPr/>
        </p:nvPicPr>
        <p:blipFill>
          <a:blip r:embed="rId3"/>
          <a:stretch>
            <a:fillRect/>
          </a:stretch>
        </p:blipFill>
        <p:spPr>
          <a:xfrm>
            <a:off x="7655791" y="1101725"/>
            <a:ext cx="3771900" cy="5391150"/>
          </a:xfrm>
          <a:prstGeom prst="rect">
            <a:avLst/>
          </a:prstGeom>
        </p:spPr>
      </p:pic>
    </p:spTree>
    <p:extLst>
      <p:ext uri="{BB962C8B-B14F-4D97-AF65-F5344CB8AC3E}">
        <p14:creationId xmlns:p14="http://schemas.microsoft.com/office/powerpoint/2010/main" val="2866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30BE3E-CBE2-420C-A257-870F2B2051DE}"/>
              </a:ext>
            </a:extLst>
          </p:cNvPr>
          <p:cNvSpPr>
            <a:spLocks noGrp="1"/>
          </p:cNvSpPr>
          <p:nvPr>
            <p:ph type="title"/>
          </p:nvPr>
        </p:nvSpPr>
        <p:spPr/>
        <p:txBody>
          <a:bodyPr/>
          <a:lstStyle/>
          <a:p>
            <a:r>
              <a:rPr lang="en-US" dirty="0"/>
              <a:t>Let’s see the cat </a:t>
            </a:r>
            <a:r>
              <a:rPr lang="en-US" dirty="0" smtClean="0"/>
              <a:t>facts:</a:t>
            </a:r>
            <a:endParaRPr lang="en-US" dirty="0"/>
          </a:p>
        </p:txBody>
      </p:sp>
      <p:sp>
        <p:nvSpPr>
          <p:cNvPr id="3" name="Content Placeholder 2">
            <a:extLst>
              <a:ext uri="{FF2B5EF4-FFF2-40B4-BE49-F238E27FC236}">
                <a16:creationId xmlns:a16="http://schemas.microsoft.com/office/drawing/2014/main" xmlns="" id="{9C1EED54-634C-4C01-A0AF-4EEC594268B8}"/>
              </a:ext>
            </a:extLst>
          </p:cNvPr>
          <p:cNvSpPr>
            <a:spLocks noGrp="1"/>
          </p:cNvSpPr>
          <p:nvPr>
            <p:ph idx="1"/>
          </p:nvPr>
        </p:nvSpPr>
        <p:spPr/>
        <p:txBody>
          <a:bodyPr/>
          <a:lstStyle/>
          <a:p>
            <a:r>
              <a:rPr lang="en-US" dirty="0"/>
              <a:t>We will use this API’s </a:t>
            </a:r>
            <a:r>
              <a:rPr lang="en-US" dirty="0" err="1"/>
              <a:t>url</a:t>
            </a:r>
            <a:r>
              <a:rPr lang="en-US" dirty="0"/>
              <a:t> to get data: </a:t>
            </a:r>
            <a:r>
              <a:rPr lang="en-US" b="0" dirty="0">
                <a:solidFill>
                  <a:srgbClr val="CE9178"/>
                </a:solidFill>
                <a:effectLst/>
                <a:latin typeface="Consolas" panose="020B0609020204030204" pitchFamily="49" charset="0"/>
                <a:hlinkClick r:id="rId2"/>
              </a:rPr>
              <a:t>https://catfact.ninja/fact</a:t>
            </a:r>
            <a:endParaRPr lang="en-US" b="0" dirty="0">
              <a:solidFill>
                <a:srgbClr val="CE9178"/>
              </a:solidFill>
              <a:effectLst/>
              <a:latin typeface="Consolas" panose="020B0609020204030204" pitchFamily="49" charset="0"/>
            </a:endParaRPr>
          </a:p>
          <a:p>
            <a:r>
              <a:rPr lang="en-US" dirty="0">
                <a:latin typeface="Consolas" panose="020B0609020204030204" pitchFamily="49" charset="0"/>
              </a:rPr>
              <a:t>To get data using AJAX best practice using </a:t>
            </a:r>
            <a:r>
              <a:rPr lang="en-US" dirty="0" err="1">
                <a:latin typeface="Consolas" panose="020B0609020204030204" pitchFamily="49" charset="0"/>
              </a:rPr>
              <a:t>js</a:t>
            </a:r>
            <a:r>
              <a:rPr lang="en-US" dirty="0">
                <a:latin typeface="Consolas" panose="020B0609020204030204" pitchFamily="49" charset="0"/>
              </a:rPr>
              <a:t> would be by using fetch:</a:t>
            </a:r>
          </a:p>
          <a:p>
            <a:r>
              <a:rPr lang="en-US" b="0" dirty="0">
                <a:effectLst/>
                <a:latin typeface="Consolas" panose="020B0609020204030204" pitchFamily="49" charset="0"/>
              </a:rPr>
              <a:t>Fetch(</a:t>
            </a:r>
            <a:r>
              <a:rPr lang="en-US" b="0" dirty="0" err="1">
                <a:effectLst/>
                <a:highlight>
                  <a:srgbClr val="FFFF00"/>
                </a:highlight>
                <a:latin typeface="Consolas" panose="020B0609020204030204" pitchFamily="49" charset="0"/>
              </a:rPr>
              <a:t>url</a:t>
            </a:r>
            <a:r>
              <a:rPr lang="en-US" b="0" dirty="0">
                <a:effectLst/>
                <a:latin typeface="Consolas" panose="020B0609020204030204" pitchFamily="49" charset="0"/>
              </a:rPr>
              <a:t>).then(</a:t>
            </a:r>
            <a:r>
              <a:rPr lang="en-US" dirty="0">
                <a:highlight>
                  <a:srgbClr val="FFFF00"/>
                </a:highlight>
                <a:latin typeface="Consolas" panose="020B0609020204030204" pitchFamily="49" charset="0"/>
              </a:rPr>
              <a:t>return </a:t>
            </a:r>
            <a:r>
              <a:rPr lang="en-US" b="0" dirty="0">
                <a:effectLst/>
                <a:highlight>
                  <a:srgbClr val="FFFF00"/>
                </a:highlight>
                <a:latin typeface="Consolas" panose="020B0609020204030204" pitchFamily="49" charset="0"/>
              </a:rPr>
              <a:t>json</a:t>
            </a:r>
            <a:r>
              <a:rPr lang="en-US" b="0" dirty="0">
                <a:effectLst/>
                <a:latin typeface="Consolas" panose="020B0609020204030204" pitchFamily="49" charset="0"/>
              </a:rPr>
              <a:t>).then(</a:t>
            </a:r>
            <a:r>
              <a:rPr lang="en-US" b="0" dirty="0">
                <a:effectLst/>
                <a:highlight>
                  <a:srgbClr val="FFFF00"/>
                </a:highlight>
                <a:latin typeface="Consolas" panose="020B0609020204030204" pitchFamily="49" charset="0"/>
              </a:rPr>
              <a:t>do something with received data</a:t>
            </a:r>
            <a:r>
              <a:rPr lang="en-US" b="0" dirty="0">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xmlns="" id="{9FEE5B46-E56A-47AE-985A-42E0CA8F261A}"/>
              </a:ext>
            </a:extLst>
          </p:cNvPr>
          <p:cNvPicPr>
            <a:picLocks noChangeAspect="1"/>
          </p:cNvPicPr>
          <p:nvPr/>
        </p:nvPicPr>
        <p:blipFill>
          <a:blip r:embed="rId3"/>
          <a:stretch>
            <a:fillRect/>
          </a:stretch>
        </p:blipFill>
        <p:spPr>
          <a:xfrm>
            <a:off x="1187739" y="4467513"/>
            <a:ext cx="5734050" cy="2171700"/>
          </a:xfrm>
          <a:prstGeom prst="rect">
            <a:avLst/>
          </a:prstGeom>
        </p:spPr>
      </p:pic>
    </p:spTree>
    <p:extLst>
      <p:ext uri="{BB962C8B-B14F-4D97-AF65-F5344CB8AC3E}">
        <p14:creationId xmlns:p14="http://schemas.microsoft.com/office/powerpoint/2010/main" val="308333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686FC-3D34-47C6-A2C1-A7B7DEEE61B0}"/>
              </a:ext>
            </a:extLst>
          </p:cNvPr>
          <p:cNvSpPr>
            <a:spLocks noGrp="1"/>
          </p:cNvSpPr>
          <p:nvPr>
            <p:ph type="title"/>
          </p:nvPr>
        </p:nvSpPr>
        <p:spPr/>
        <p:txBody>
          <a:bodyPr/>
          <a:lstStyle/>
          <a:p>
            <a:r>
              <a:rPr lang="en-US" dirty="0"/>
              <a:t>Let’s see the cat facts:</a:t>
            </a:r>
          </a:p>
        </p:txBody>
      </p:sp>
      <p:sp>
        <p:nvSpPr>
          <p:cNvPr id="3" name="Content Placeholder 2">
            <a:extLst>
              <a:ext uri="{FF2B5EF4-FFF2-40B4-BE49-F238E27FC236}">
                <a16:creationId xmlns:a16="http://schemas.microsoft.com/office/drawing/2014/main" xmlns="" id="{7C583FC7-8BD4-463D-BAD8-4594A97FD604}"/>
              </a:ext>
            </a:extLst>
          </p:cNvPr>
          <p:cNvSpPr>
            <a:spLocks noGrp="1"/>
          </p:cNvSpPr>
          <p:nvPr>
            <p:ph idx="1"/>
          </p:nvPr>
        </p:nvSpPr>
        <p:spPr/>
        <p:txBody>
          <a:bodyPr/>
          <a:lstStyle/>
          <a:p>
            <a:r>
              <a:rPr lang="en-US" dirty="0"/>
              <a:t>Now to show this on the screen we use the </a:t>
            </a:r>
            <a:r>
              <a:rPr lang="en-US" b="1" dirty="0" err="1"/>
              <a:t>dom</a:t>
            </a:r>
            <a:r>
              <a:rPr lang="en-US" dirty="0"/>
              <a:t> element</a:t>
            </a:r>
          </a:p>
          <a:p>
            <a:r>
              <a:rPr lang="en-US" dirty="0"/>
              <a:t>For selected </a:t>
            </a:r>
            <a:r>
              <a:rPr lang="en-US" b="1" dirty="0" err="1"/>
              <a:t>dom</a:t>
            </a:r>
            <a:r>
              <a:rPr lang="en-US" dirty="0"/>
              <a:t> element we call </a:t>
            </a:r>
            <a:r>
              <a:rPr lang="en-US" b="1" dirty="0" err="1"/>
              <a:t>dom</a:t>
            </a:r>
            <a:r>
              <a:rPr lang="en-US" dirty="0"/>
              <a:t> method </a:t>
            </a:r>
            <a:r>
              <a:rPr lang="en-US" b="0" dirty="0" err="1">
                <a:solidFill>
                  <a:schemeClr val="accent2">
                    <a:lumMod val="75000"/>
                  </a:schemeClr>
                </a:solidFill>
                <a:effectLst/>
                <a:latin typeface="Consolas" panose="020B0609020204030204" pitchFamily="49" charset="0"/>
              </a:rPr>
              <a:t>insertAdjacentHTML</a:t>
            </a:r>
            <a:endParaRPr lang="en-US" b="0" dirty="0">
              <a:solidFill>
                <a:schemeClr val="accent2">
                  <a:lumMod val="75000"/>
                </a:schemeClr>
              </a:solidFill>
              <a:effectLst/>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xmlns="" id="{CE515155-BF14-4635-818F-061CB2A8F7EC}"/>
              </a:ext>
            </a:extLst>
          </p:cNvPr>
          <p:cNvPicPr>
            <a:picLocks noChangeAspect="1"/>
          </p:cNvPicPr>
          <p:nvPr/>
        </p:nvPicPr>
        <p:blipFill>
          <a:blip r:embed="rId2"/>
          <a:stretch>
            <a:fillRect/>
          </a:stretch>
        </p:blipFill>
        <p:spPr>
          <a:xfrm>
            <a:off x="944562" y="3429000"/>
            <a:ext cx="6238875" cy="2009775"/>
          </a:xfrm>
          <a:prstGeom prst="rect">
            <a:avLst/>
          </a:prstGeom>
        </p:spPr>
      </p:pic>
    </p:spTree>
    <p:extLst>
      <p:ext uri="{BB962C8B-B14F-4D97-AF65-F5344CB8AC3E}">
        <p14:creationId xmlns:p14="http://schemas.microsoft.com/office/powerpoint/2010/main" val="228300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DA552-DE81-4A3D-9EA6-74CDEBA58ED0}"/>
              </a:ext>
            </a:extLst>
          </p:cNvPr>
          <p:cNvSpPr>
            <a:spLocks noGrp="1"/>
          </p:cNvSpPr>
          <p:nvPr>
            <p:ph type="title"/>
          </p:nvPr>
        </p:nvSpPr>
        <p:spPr/>
        <p:txBody>
          <a:bodyPr/>
          <a:lstStyle/>
          <a:p>
            <a:r>
              <a:rPr lang="en-US" dirty="0"/>
              <a:t>Error</a:t>
            </a:r>
          </a:p>
        </p:txBody>
      </p:sp>
      <p:sp>
        <p:nvSpPr>
          <p:cNvPr id="3" name="Content Placeholder 2">
            <a:extLst>
              <a:ext uri="{FF2B5EF4-FFF2-40B4-BE49-F238E27FC236}">
                <a16:creationId xmlns:a16="http://schemas.microsoft.com/office/drawing/2014/main" xmlns="" id="{290C0543-2F81-421E-B95C-086625F8862E}"/>
              </a:ext>
            </a:extLst>
          </p:cNvPr>
          <p:cNvSpPr>
            <a:spLocks noGrp="1"/>
          </p:cNvSpPr>
          <p:nvPr>
            <p:ph idx="1"/>
          </p:nvPr>
        </p:nvSpPr>
        <p:spPr/>
        <p:txBody>
          <a:bodyPr/>
          <a:lstStyle/>
          <a:p>
            <a:r>
              <a:rPr lang="en-US" dirty="0"/>
              <a:t>What happens if we get error?</a:t>
            </a:r>
          </a:p>
          <a:p>
            <a:r>
              <a:rPr lang="en-US" dirty="0"/>
              <a:t>Maybe our URL is wrong, or our internet is not working properly</a:t>
            </a:r>
          </a:p>
          <a:p>
            <a:endParaRPr lang="en-US" dirty="0"/>
          </a:p>
          <a:p>
            <a:r>
              <a:rPr lang="en-US" dirty="0"/>
              <a:t>We need to use catch() keyword after then()</a:t>
            </a:r>
          </a:p>
        </p:txBody>
      </p:sp>
      <p:pic>
        <p:nvPicPr>
          <p:cNvPr id="7" name="Picture 6">
            <a:extLst>
              <a:ext uri="{FF2B5EF4-FFF2-40B4-BE49-F238E27FC236}">
                <a16:creationId xmlns:a16="http://schemas.microsoft.com/office/drawing/2014/main" xmlns="" id="{E350C2FB-7826-4A94-9873-CCD344A8CB67}"/>
              </a:ext>
            </a:extLst>
          </p:cNvPr>
          <p:cNvPicPr>
            <a:picLocks noChangeAspect="1"/>
          </p:cNvPicPr>
          <p:nvPr/>
        </p:nvPicPr>
        <p:blipFill>
          <a:blip r:embed="rId2"/>
          <a:stretch>
            <a:fillRect/>
          </a:stretch>
        </p:blipFill>
        <p:spPr>
          <a:xfrm>
            <a:off x="838199" y="4001294"/>
            <a:ext cx="6512039" cy="2094706"/>
          </a:xfrm>
          <a:prstGeom prst="rect">
            <a:avLst/>
          </a:prstGeom>
        </p:spPr>
      </p:pic>
      <p:pic>
        <p:nvPicPr>
          <p:cNvPr id="9" name="Picture 8">
            <a:extLst>
              <a:ext uri="{FF2B5EF4-FFF2-40B4-BE49-F238E27FC236}">
                <a16:creationId xmlns:a16="http://schemas.microsoft.com/office/drawing/2014/main" xmlns="" id="{626A37D4-E902-4D3D-83D3-B3B3B355B399}"/>
              </a:ext>
            </a:extLst>
          </p:cNvPr>
          <p:cNvPicPr>
            <a:picLocks noChangeAspect="1"/>
          </p:cNvPicPr>
          <p:nvPr/>
        </p:nvPicPr>
        <p:blipFill>
          <a:blip r:embed="rId3"/>
          <a:stretch>
            <a:fillRect/>
          </a:stretch>
        </p:blipFill>
        <p:spPr>
          <a:xfrm>
            <a:off x="6597508" y="4902656"/>
            <a:ext cx="5400675" cy="1743075"/>
          </a:xfrm>
          <a:prstGeom prst="rect">
            <a:avLst/>
          </a:prstGeom>
        </p:spPr>
      </p:pic>
      <p:cxnSp>
        <p:nvCxnSpPr>
          <p:cNvPr id="11" name="Straight Arrow Connector 10">
            <a:extLst>
              <a:ext uri="{FF2B5EF4-FFF2-40B4-BE49-F238E27FC236}">
                <a16:creationId xmlns:a16="http://schemas.microsoft.com/office/drawing/2014/main" xmlns="" id="{F557B3BE-DDA6-450C-8462-94C00F1662C3}"/>
              </a:ext>
            </a:extLst>
          </p:cNvPr>
          <p:cNvCxnSpPr/>
          <p:nvPr/>
        </p:nvCxnSpPr>
        <p:spPr>
          <a:xfrm flipV="1">
            <a:off x="5431971" y="5464629"/>
            <a:ext cx="1219711" cy="2394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xmlns="" id="{D5611E16-4B76-4728-9D90-C5BB88C27395}"/>
              </a:ext>
            </a:extLst>
          </p:cNvPr>
          <p:cNvSpPr/>
          <p:nvPr/>
        </p:nvSpPr>
        <p:spPr>
          <a:xfrm>
            <a:off x="6651682" y="4956263"/>
            <a:ext cx="5292328" cy="1635862"/>
          </a:xfrm>
          <a:prstGeom prst="rect">
            <a:avLst/>
          </a:prstGeom>
          <a:noFill/>
          <a:ln>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19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C80-46B0-42B3-A0C8-53CA5F11C44E}"/>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xmlns="" id="{3C75107A-5E7B-49B7-A0F3-C0E891690967}"/>
              </a:ext>
            </a:extLst>
          </p:cNvPr>
          <p:cNvSpPr>
            <a:spLocks noGrp="1"/>
          </p:cNvSpPr>
          <p:nvPr>
            <p:ph idx="1"/>
          </p:nvPr>
        </p:nvSpPr>
        <p:spPr/>
        <p:txBody>
          <a:bodyPr/>
          <a:lstStyle/>
          <a:p>
            <a:r>
              <a:rPr lang="en-US" dirty="0"/>
              <a:t>If we need to do something even if code fails, then best practice is to add finally keyword at the end of promise command chain.</a:t>
            </a:r>
          </a:p>
          <a:p>
            <a:r>
              <a:rPr lang="en-US" dirty="0"/>
              <a:t>‘Finally’ piece of code will always be executed, no matter If we have error or not!</a:t>
            </a:r>
          </a:p>
        </p:txBody>
      </p:sp>
      <p:pic>
        <p:nvPicPr>
          <p:cNvPr id="5" name="Picture 4">
            <a:extLst>
              <a:ext uri="{FF2B5EF4-FFF2-40B4-BE49-F238E27FC236}">
                <a16:creationId xmlns:a16="http://schemas.microsoft.com/office/drawing/2014/main" xmlns="" id="{BBFDC439-C677-4EBE-B165-4328DA4FA21E}"/>
              </a:ext>
            </a:extLst>
          </p:cNvPr>
          <p:cNvPicPr>
            <a:picLocks noChangeAspect="1"/>
          </p:cNvPicPr>
          <p:nvPr/>
        </p:nvPicPr>
        <p:blipFill>
          <a:blip r:embed="rId2"/>
          <a:stretch>
            <a:fillRect/>
          </a:stretch>
        </p:blipFill>
        <p:spPr>
          <a:xfrm>
            <a:off x="838200" y="3673475"/>
            <a:ext cx="8372475" cy="2638425"/>
          </a:xfrm>
          <a:prstGeom prst="rect">
            <a:avLst/>
          </a:prstGeom>
        </p:spPr>
      </p:pic>
    </p:spTree>
    <p:extLst>
      <p:ext uri="{BB962C8B-B14F-4D97-AF65-F5344CB8AC3E}">
        <p14:creationId xmlns:p14="http://schemas.microsoft.com/office/powerpoint/2010/main" val="3034126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255F7-1893-4120-96F6-789CE8736B10}"/>
              </a:ext>
            </a:extLst>
          </p:cNvPr>
          <p:cNvSpPr>
            <a:spLocks noGrp="1"/>
          </p:cNvSpPr>
          <p:nvPr>
            <p:ph type="title"/>
          </p:nvPr>
        </p:nvSpPr>
        <p:spPr/>
        <p:txBody>
          <a:bodyPr/>
          <a:lstStyle/>
          <a:p>
            <a:r>
              <a:rPr lang="en-US" dirty="0"/>
              <a:t>Error 404</a:t>
            </a:r>
          </a:p>
        </p:txBody>
      </p:sp>
      <p:sp>
        <p:nvSpPr>
          <p:cNvPr id="3" name="Content Placeholder 2">
            <a:extLst>
              <a:ext uri="{FF2B5EF4-FFF2-40B4-BE49-F238E27FC236}">
                <a16:creationId xmlns:a16="http://schemas.microsoft.com/office/drawing/2014/main" xmlns="" id="{90121F55-210D-4F6A-969D-C523DBC545BD}"/>
              </a:ext>
            </a:extLst>
          </p:cNvPr>
          <p:cNvSpPr>
            <a:spLocks noGrp="1"/>
          </p:cNvSpPr>
          <p:nvPr>
            <p:ph idx="1"/>
          </p:nvPr>
        </p:nvSpPr>
        <p:spPr>
          <a:xfrm>
            <a:off x="838200" y="1836511"/>
            <a:ext cx="10515600" cy="4351338"/>
          </a:xfrm>
        </p:spPr>
        <p:txBody>
          <a:bodyPr/>
          <a:lstStyle/>
          <a:p>
            <a:r>
              <a:rPr lang="en-US" dirty="0"/>
              <a:t>If we want to display error 404 we need to first see if the response status is ok?</a:t>
            </a:r>
          </a:p>
          <a:p>
            <a:r>
              <a:rPr lang="en-US" dirty="0"/>
              <a:t>By default, 404 is acceptable, so we need to </a:t>
            </a:r>
            <a:r>
              <a:rPr lang="en-US" b="1" dirty="0"/>
              <a:t>manually </a:t>
            </a:r>
            <a:r>
              <a:rPr lang="en-US" dirty="0"/>
              <a:t>check it and </a:t>
            </a:r>
            <a:r>
              <a:rPr lang="en-US" b="1" dirty="0"/>
              <a:t>throw an error</a:t>
            </a:r>
          </a:p>
          <a:p>
            <a:r>
              <a:rPr lang="en-US" b="1" dirty="0"/>
              <a:t>Whatever error we (or the program) throw, we must catch</a:t>
            </a:r>
          </a:p>
          <a:p>
            <a:endParaRPr lang="en-US" b="1" dirty="0"/>
          </a:p>
          <a:p>
            <a:r>
              <a:rPr lang="en-US" dirty="0"/>
              <a:t>Now let’s first add console.log for response, </a:t>
            </a:r>
          </a:p>
          <a:p>
            <a:pPr marL="0" indent="0">
              <a:buNone/>
            </a:pPr>
            <a:r>
              <a:rPr lang="en-US" dirty="0"/>
              <a:t>to see what we get:</a:t>
            </a:r>
          </a:p>
        </p:txBody>
      </p:sp>
      <p:pic>
        <p:nvPicPr>
          <p:cNvPr id="7" name="Picture 6">
            <a:extLst>
              <a:ext uri="{FF2B5EF4-FFF2-40B4-BE49-F238E27FC236}">
                <a16:creationId xmlns:a16="http://schemas.microsoft.com/office/drawing/2014/main" xmlns="" id="{C4F591D0-85D2-467A-8B9F-B9DB5087E8F1}"/>
              </a:ext>
            </a:extLst>
          </p:cNvPr>
          <p:cNvPicPr>
            <a:picLocks noChangeAspect="1"/>
          </p:cNvPicPr>
          <p:nvPr/>
        </p:nvPicPr>
        <p:blipFill>
          <a:blip r:embed="rId2"/>
          <a:stretch>
            <a:fillRect/>
          </a:stretch>
        </p:blipFill>
        <p:spPr>
          <a:xfrm>
            <a:off x="838200" y="5683024"/>
            <a:ext cx="7067550" cy="733425"/>
          </a:xfrm>
          <a:prstGeom prst="rect">
            <a:avLst/>
          </a:prstGeom>
        </p:spPr>
      </p:pic>
      <p:pic>
        <p:nvPicPr>
          <p:cNvPr id="13" name="Picture 12">
            <a:extLst>
              <a:ext uri="{FF2B5EF4-FFF2-40B4-BE49-F238E27FC236}">
                <a16:creationId xmlns:a16="http://schemas.microsoft.com/office/drawing/2014/main" xmlns="" id="{549C80DC-ED9E-4D77-9963-58064038582F}"/>
              </a:ext>
            </a:extLst>
          </p:cNvPr>
          <p:cNvPicPr>
            <a:picLocks noChangeAspect="1"/>
          </p:cNvPicPr>
          <p:nvPr/>
        </p:nvPicPr>
        <p:blipFill>
          <a:blip r:embed="rId3"/>
          <a:stretch>
            <a:fillRect/>
          </a:stretch>
        </p:blipFill>
        <p:spPr>
          <a:xfrm>
            <a:off x="8082642" y="4175466"/>
            <a:ext cx="3878640" cy="2573677"/>
          </a:xfrm>
          <a:prstGeom prst="rect">
            <a:avLst/>
          </a:prstGeom>
        </p:spPr>
      </p:pic>
    </p:spTree>
    <p:extLst>
      <p:ext uri="{BB962C8B-B14F-4D97-AF65-F5344CB8AC3E}">
        <p14:creationId xmlns:p14="http://schemas.microsoft.com/office/powerpoint/2010/main" val="2903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809D9-2589-47E9-A1BC-99938FBB1A4C}"/>
              </a:ext>
            </a:extLst>
          </p:cNvPr>
          <p:cNvSpPr>
            <a:spLocks noGrp="1"/>
          </p:cNvSpPr>
          <p:nvPr>
            <p:ph type="title"/>
          </p:nvPr>
        </p:nvSpPr>
        <p:spPr/>
        <p:txBody>
          <a:bodyPr/>
          <a:lstStyle/>
          <a:p>
            <a:r>
              <a:rPr lang="en-US" dirty="0"/>
              <a:t>Error 404</a:t>
            </a:r>
          </a:p>
        </p:txBody>
      </p:sp>
      <p:sp>
        <p:nvSpPr>
          <p:cNvPr id="3" name="Content Placeholder 2">
            <a:extLst>
              <a:ext uri="{FF2B5EF4-FFF2-40B4-BE49-F238E27FC236}">
                <a16:creationId xmlns:a16="http://schemas.microsoft.com/office/drawing/2014/main" xmlns="" id="{AB8F2E29-4C44-43B4-8F85-7134282B215E}"/>
              </a:ext>
            </a:extLst>
          </p:cNvPr>
          <p:cNvSpPr>
            <a:spLocks noGrp="1"/>
          </p:cNvSpPr>
          <p:nvPr>
            <p:ph idx="1"/>
          </p:nvPr>
        </p:nvSpPr>
        <p:spPr/>
        <p:txBody>
          <a:bodyPr/>
          <a:lstStyle/>
          <a:p>
            <a:r>
              <a:rPr lang="en-US" dirty="0"/>
              <a:t>If response is not ok, then we are adding throw new Error()</a:t>
            </a:r>
          </a:p>
          <a:p>
            <a:r>
              <a:rPr lang="en-US" dirty="0"/>
              <a:t>Throw means - I am creating error by myself and I’m telling program to act like it is an error and skip everything until the </a:t>
            </a:r>
            <a:r>
              <a:rPr lang="en-US" b="1" dirty="0"/>
              <a:t>catch</a:t>
            </a:r>
          </a:p>
        </p:txBody>
      </p:sp>
      <p:pic>
        <p:nvPicPr>
          <p:cNvPr id="5" name="Picture 4">
            <a:extLst>
              <a:ext uri="{FF2B5EF4-FFF2-40B4-BE49-F238E27FC236}">
                <a16:creationId xmlns:a16="http://schemas.microsoft.com/office/drawing/2014/main" xmlns="" id="{6AABE9CD-B3D8-4164-8B7D-D7907E436AD0}"/>
              </a:ext>
            </a:extLst>
          </p:cNvPr>
          <p:cNvPicPr>
            <a:picLocks noChangeAspect="1"/>
          </p:cNvPicPr>
          <p:nvPr/>
        </p:nvPicPr>
        <p:blipFill>
          <a:blip r:embed="rId2"/>
          <a:stretch>
            <a:fillRect/>
          </a:stretch>
        </p:blipFill>
        <p:spPr>
          <a:xfrm>
            <a:off x="838200" y="3559175"/>
            <a:ext cx="8734425" cy="2752725"/>
          </a:xfrm>
          <a:prstGeom prst="rect">
            <a:avLst/>
          </a:prstGeom>
        </p:spPr>
      </p:pic>
    </p:spTree>
    <p:extLst>
      <p:ext uri="{BB962C8B-B14F-4D97-AF65-F5344CB8AC3E}">
        <p14:creationId xmlns:p14="http://schemas.microsoft.com/office/powerpoint/2010/main" val="90787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7B2D6-CBBF-4037-A3EF-995F6797AB23}"/>
              </a:ext>
            </a:extLst>
          </p:cNvPr>
          <p:cNvSpPr>
            <a:spLocks noGrp="1"/>
          </p:cNvSpPr>
          <p:nvPr>
            <p:ph type="title"/>
          </p:nvPr>
        </p:nvSpPr>
        <p:spPr/>
        <p:txBody>
          <a:bodyPr/>
          <a:lstStyle/>
          <a:p>
            <a:r>
              <a:rPr lang="en-US" dirty="0"/>
              <a:t>Coding Challenge 1</a:t>
            </a:r>
          </a:p>
        </p:txBody>
      </p:sp>
      <p:sp>
        <p:nvSpPr>
          <p:cNvPr id="3" name="Content Placeholder 2">
            <a:extLst>
              <a:ext uri="{FF2B5EF4-FFF2-40B4-BE49-F238E27FC236}">
                <a16:creationId xmlns:a16="http://schemas.microsoft.com/office/drawing/2014/main" xmlns="" id="{1DEF726F-C49E-42E2-B446-9309E5601897}"/>
              </a:ext>
            </a:extLst>
          </p:cNvPr>
          <p:cNvSpPr>
            <a:spLocks noGrp="1"/>
          </p:cNvSpPr>
          <p:nvPr>
            <p:ph idx="1"/>
          </p:nvPr>
        </p:nvSpPr>
        <p:spPr>
          <a:xfrm>
            <a:off x="838200" y="1825625"/>
            <a:ext cx="10515600" cy="4815320"/>
          </a:xfrm>
        </p:spPr>
        <p:txBody>
          <a:bodyPr>
            <a:normAutofit/>
          </a:bodyPr>
          <a:lstStyle/>
          <a:p>
            <a:r>
              <a:rPr lang="en-US" dirty="0"/>
              <a:t>Let’s try to make AJAX call using this url: </a:t>
            </a:r>
            <a:r>
              <a:rPr lang="en-US" dirty="0">
                <a:hlinkClick r:id="rId2"/>
              </a:rPr>
              <a:t>https://www.boredapi.com/api/activity</a:t>
            </a:r>
            <a:endParaRPr lang="en-US" dirty="0"/>
          </a:p>
          <a:p>
            <a:r>
              <a:rPr lang="en-US" dirty="0"/>
              <a:t>Basically: </a:t>
            </a:r>
          </a:p>
          <a:p>
            <a:pPr lvl="1"/>
            <a:r>
              <a:rPr lang="en-US" dirty="0"/>
              <a:t>fetch json data</a:t>
            </a:r>
          </a:p>
          <a:p>
            <a:pPr lvl="1"/>
            <a:r>
              <a:rPr lang="en-US" dirty="0"/>
              <a:t>After receiving data use it to show on the screen</a:t>
            </a:r>
          </a:p>
          <a:p>
            <a:pPr lvl="2"/>
            <a:r>
              <a:rPr lang="en-US" dirty="0"/>
              <a:t>Activity</a:t>
            </a:r>
            <a:r>
              <a:rPr lang="en-US" dirty="0">
                <a:solidFill>
                  <a:schemeClr val="bg1">
                    <a:lumMod val="65000"/>
                  </a:schemeClr>
                </a:solidFill>
              </a:rPr>
              <a:t>: what you get from json</a:t>
            </a:r>
          </a:p>
          <a:p>
            <a:pPr lvl="2"/>
            <a:r>
              <a:rPr lang="en-US" dirty="0"/>
              <a:t>Type: </a:t>
            </a:r>
            <a:r>
              <a:rPr lang="en-US" dirty="0">
                <a:solidFill>
                  <a:schemeClr val="bg1">
                    <a:lumMod val="65000"/>
                  </a:schemeClr>
                </a:solidFill>
              </a:rPr>
              <a:t>what you get from json</a:t>
            </a:r>
            <a:endParaRPr lang="en-US" dirty="0"/>
          </a:p>
          <a:p>
            <a:pPr lvl="2"/>
            <a:r>
              <a:rPr lang="en-US" dirty="0"/>
              <a:t>Participants: </a:t>
            </a:r>
            <a:r>
              <a:rPr lang="en-US" dirty="0">
                <a:solidFill>
                  <a:schemeClr val="bg1">
                    <a:lumMod val="65000"/>
                  </a:schemeClr>
                </a:solidFill>
              </a:rPr>
              <a:t>what you get from json </a:t>
            </a:r>
          </a:p>
          <a:p>
            <a:pPr lvl="2"/>
            <a:r>
              <a:rPr lang="en-US" dirty="0"/>
              <a:t>Price: </a:t>
            </a:r>
            <a:r>
              <a:rPr lang="en-US" dirty="0">
                <a:solidFill>
                  <a:schemeClr val="bg1">
                    <a:lumMod val="65000"/>
                  </a:schemeClr>
                </a:solidFill>
              </a:rPr>
              <a:t>what you get from json</a:t>
            </a:r>
            <a:endParaRPr lang="en-US" dirty="0"/>
          </a:p>
          <a:p>
            <a:pPr lvl="2"/>
            <a:r>
              <a:rPr lang="en-US" dirty="0"/>
              <a:t>Link: </a:t>
            </a:r>
            <a:r>
              <a:rPr lang="en-US" dirty="0">
                <a:solidFill>
                  <a:schemeClr val="bg1">
                    <a:lumMod val="65000"/>
                  </a:schemeClr>
                </a:solidFill>
              </a:rPr>
              <a:t>what you get from json</a:t>
            </a:r>
            <a:endParaRPr lang="en-US" dirty="0"/>
          </a:p>
          <a:p>
            <a:pPr lvl="1"/>
            <a:r>
              <a:rPr lang="en-US" dirty="0"/>
              <a:t>(create function to show data on the screen)</a:t>
            </a:r>
          </a:p>
          <a:p>
            <a:pPr lvl="1"/>
            <a:r>
              <a:rPr lang="en-US" dirty="0"/>
              <a:t>Use catch and finally. Handle situation when response is not OK.</a:t>
            </a:r>
          </a:p>
        </p:txBody>
      </p:sp>
    </p:spTree>
    <p:extLst>
      <p:ext uri="{BB962C8B-B14F-4D97-AF65-F5344CB8AC3E}">
        <p14:creationId xmlns:p14="http://schemas.microsoft.com/office/powerpoint/2010/main" val="14731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03DBD-71F2-4CC5-B994-67E6A1F898B1}"/>
              </a:ext>
            </a:extLst>
          </p:cNvPr>
          <p:cNvSpPr>
            <a:spLocks noGrp="1"/>
          </p:cNvSpPr>
          <p:nvPr>
            <p:ph type="title"/>
          </p:nvPr>
        </p:nvSpPr>
        <p:spPr/>
        <p:txBody>
          <a:bodyPr/>
          <a:lstStyle/>
          <a:p>
            <a:r>
              <a:rPr lang="en-US" dirty="0"/>
              <a:t>Now let’s see the Promise</a:t>
            </a:r>
          </a:p>
        </p:txBody>
      </p:sp>
      <p:sp>
        <p:nvSpPr>
          <p:cNvPr id="3" name="Content Placeholder 2">
            <a:extLst>
              <a:ext uri="{FF2B5EF4-FFF2-40B4-BE49-F238E27FC236}">
                <a16:creationId xmlns:a16="http://schemas.microsoft.com/office/drawing/2014/main" xmlns="" id="{6D6C99A4-8F9D-4EB6-BFDF-6BF8AD97284D}"/>
              </a:ext>
            </a:extLst>
          </p:cNvPr>
          <p:cNvSpPr>
            <a:spLocks noGrp="1"/>
          </p:cNvSpPr>
          <p:nvPr>
            <p:ph idx="1"/>
          </p:nvPr>
        </p:nvSpPr>
        <p:spPr/>
        <p:txBody>
          <a:bodyPr/>
          <a:lstStyle/>
          <a:p>
            <a:r>
              <a:rPr lang="en-US" dirty="0"/>
              <a:t>We have already seen one Promise when using </a:t>
            </a:r>
            <a:r>
              <a:rPr lang="en-US" b="1" dirty="0"/>
              <a:t>fetch()</a:t>
            </a:r>
          </a:p>
          <a:p>
            <a:r>
              <a:rPr lang="en-US" dirty="0"/>
              <a:t>Beside fetch() we can use promise to help us in many cases we need to wait for the result for some time. It promises it will give us result in future. So we wait for the result before showing it on the screen.</a:t>
            </a:r>
          </a:p>
          <a:p>
            <a:r>
              <a:rPr lang="en-US" dirty="0"/>
              <a:t>One such example is set timeout:</a:t>
            </a:r>
          </a:p>
        </p:txBody>
      </p:sp>
      <p:pic>
        <p:nvPicPr>
          <p:cNvPr id="5" name="Picture 4">
            <a:extLst>
              <a:ext uri="{FF2B5EF4-FFF2-40B4-BE49-F238E27FC236}">
                <a16:creationId xmlns:a16="http://schemas.microsoft.com/office/drawing/2014/main" xmlns="" id="{1076B122-41DA-403E-843F-4530FA5DADC5}"/>
              </a:ext>
            </a:extLst>
          </p:cNvPr>
          <p:cNvPicPr>
            <a:picLocks noChangeAspect="1"/>
          </p:cNvPicPr>
          <p:nvPr/>
        </p:nvPicPr>
        <p:blipFill>
          <a:blip r:embed="rId2"/>
          <a:stretch>
            <a:fillRect/>
          </a:stretch>
        </p:blipFill>
        <p:spPr>
          <a:xfrm>
            <a:off x="838200" y="4279755"/>
            <a:ext cx="4352925" cy="1457325"/>
          </a:xfrm>
          <a:prstGeom prst="rect">
            <a:avLst/>
          </a:prstGeom>
        </p:spPr>
      </p:pic>
      <p:pic>
        <p:nvPicPr>
          <p:cNvPr id="7" name="Picture 6">
            <a:extLst>
              <a:ext uri="{FF2B5EF4-FFF2-40B4-BE49-F238E27FC236}">
                <a16:creationId xmlns:a16="http://schemas.microsoft.com/office/drawing/2014/main" xmlns="" id="{7773C8AE-8ED7-46E5-8615-B44137C7849C}"/>
              </a:ext>
            </a:extLst>
          </p:cNvPr>
          <p:cNvPicPr>
            <a:picLocks noChangeAspect="1"/>
          </p:cNvPicPr>
          <p:nvPr/>
        </p:nvPicPr>
        <p:blipFill>
          <a:blip r:embed="rId3"/>
          <a:stretch>
            <a:fillRect/>
          </a:stretch>
        </p:blipFill>
        <p:spPr>
          <a:xfrm>
            <a:off x="6917190" y="4319008"/>
            <a:ext cx="4257675" cy="1381125"/>
          </a:xfrm>
          <a:prstGeom prst="rect">
            <a:avLst/>
          </a:prstGeom>
        </p:spPr>
      </p:pic>
      <p:cxnSp>
        <p:nvCxnSpPr>
          <p:cNvPr id="11" name="Straight Arrow Connector 10">
            <a:extLst>
              <a:ext uri="{FF2B5EF4-FFF2-40B4-BE49-F238E27FC236}">
                <a16:creationId xmlns:a16="http://schemas.microsoft.com/office/drawing/2014/main" xmlns="" id="{B3A29481-D884-41BB-8980-98C04667E8A9}"/>
              </a:ext>
            </a:extLst>
          </p:cNvPr>
          <p:cNvCxnSpPr/>
          <p:nvPr/>
        </p:nvCxnSpPr>
        <p:spPr>
          <a:xfrm>
            <a:off x="5264727" y="4701309"/>
            <a:ext cx="151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4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2410</TotalTime>
  <Words>723</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AJAX and further learning</vt:lpstr>
      <vt:lpstr>Let’s see the cat facts:</vt:lpstr>
      <vt:lpstr>Let’s see the cat facts:</vt:lpstr>
      <vt:lpstr>Error</vt:lpstr>
      <vt:lpstr>Finally</vt:lpstr>
      <vt:lpstr>Error 404</vt:lpstr>
      <vt:lpstr>Error 404</vt:lpstr>
      <vt:lpstr>Coding Challenge 1</vt:lpstr>
      <vt:lpstr>Now let’s see the Promise</vt:lpstr>
      <vt:lpstr>Promise one after another</vt:lpstr>
      <vt:lpstr>Let’s combine promise with map</vt:lpstr>
      <vt:lpstr>Async Await</vt:lpstr>
      <vt:lpstr>Async Await</vt:lpstr>
      <vt:lpstr>Async await and errors</vt:lpstr>
      <vt:lpstr>Coding challenge 2 or Homework</vt:lpstr>
      <vt:lpstr>Further reading AJAX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Milos</dc:creator>
  <cp:lastModifiedBy>Milos Vulikic</cp:lastModifiedBy>
  <cp:revision>23</cp:revision>
  <dcterms:created xsi:type="dcterms:W3CDTF">2021-09-24T20:04:16Z</dcterms:created>
  <dcterms:modified xsi:type="dcterms:W3CDTF">2021-09-26T12:19:27Z</dcterms:modified>
</cp:coreProperties>
</file>