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3"/>
  </p:notesMasterIdLst>
  <p:sldIdLst>
    <p:sldId id="337" r:id="rId2"/>
    <p:sldId id="615" r:id="rId3"/>
    <p:sldId id="321" r:id="rId4"/>
    <p:sldId id="322" r:id="rId5"/>
    <p:sldId id="323" r:id="rId6"/>
    <p:sldId id="360" r:id="rId7"/>
    <p:sldId id="324" r:id="rId8"/>
    <p:sldId id="328" r:id="rId9"/>
    <p:sldId id="605" r:id="rId10"/>
    <p:sldId id="606" r:id="rId11"/>
    <p:sldId id="607" r:id="rId12"/>
    <p:sldId id="609" r:id="rId13"/>
    <p:sldId id="610" r:id="rId14"/>
    <p:sldId id="611" r:id="rId15"/>
    <p:sldId id="612" r:id="rId16"/>
    <p:sldId id="613" r:id="rId17"/>
    <p:sldId id="614" r:id="rId18"/>
    <p:sldId id="278" r:id="rId19"/>
    <p:sldId id="279" r:id="rId20"/>
    <p:sldId id="282" r:id="rId21"/>
    <p:sldId id="325" r:id="rId22"/>
    <p:sldId id="326" r:id="rId23"/>
    <p:sldId id="359" r:id="rId24"/>
    <p:sldId id="327" r:id="rId25"/>
    <p:sldId id="312" r:id="rId26"/>
    <p:sldId id="297" r:id="rId27"/>
    <p:sldId id="298" r:id="rId28"/>
    <p:sldId id="299" r:id="rId29"/>
    <p:sldId id="616" r:id="rId30"/>
    <p:sldId id="617" r:id="rId31"/>
    <p:sldId id="638" r:id="rId32"/>
    <p:sldId id="618" r:id="rId33"/>
    <p:sldId id="619" r:id="rId34"/>
    <p:sldId id="627" r:id="rId35"/>
    <p:sldId id="621" r:id="rId36"/>
    <p:sldId id="622" r:id="rId37"/>
    <p:sldId id="623" r:id="rId38"/>
    <p:sldId id="624" r:id="rId39"/>
    <p:sldId id="625" r:id="rId40"/>
    <p:sldId id="626" r:id="rId41"/>
    <p:sldId id="620" r:id="rId42"/>
    <p:sldId id="628" r:id="rId43"/>
    <p:sldId id="631" r:id="rId44"/>
    <p:sldId id="629" r:id="rId45"/>
    <p:sldId id="630" r:id="rId46"/>
    <p:sldId id="632" r:id="rId47"/>
    <p:sldId id="633" r:id="rId48"/>
    <p:sldId id="634" r:id="rId49"/>
    <p:sldId id="635" r:id="rId50"/>
    <p:sldId id="637" r:id="rId51"/>
    <p:sldId id="63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43" autoAdjust="0"/>
    <p:restoredTop sz="94660"/>
  </p:normalViewPr>
  <p:slideViewPr>
    <p:cSldViewPr snapToGrid="0">
      <p:cViewPr varScale="1">
        <p:scale>
          <a:sx n="92" d="100"/>
          <a:sy n="92" d="100"/>
        </p:scale>
        <p:origin x="11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C0AC-296B-4B4E-9A19-26BCFB30523F}"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0D856-A7F4-41D6-BF68-125689E8D5BD}" type="slidenum">
              <a:rPr lang="en-US" smtClean="0"/>
              <a:t>‹#›</a:t>
            </a:fld>
            <a:endParaRPr lang="en-US"/>
          </a:p>
        </p:txBody>
      </p:sp>
    </p:spTree>
    <p:extLst>
      <p:ext uri="{BB962C8B-B14F-4D97-AF65-F5344CB8AC3E}">
        <p14:creationId xmlns:p14="http://schemas.microsoft.com/office/powerpoint/2010/main" val="213217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The University of Adelaide, School of Computer Science</a:t>
            </a:r>
          </a:p>
        </p:txBody>
      </p:sp>
      <p:sp>
        <p:nvSpPr>
          <p:cNvPr id="5" name="Date Placeholder 4"/>
          <p:cNvSpPr>
            <a:spLocks noGrp="1"/>
          </p:cNvSpPr>
          <p:nvPr>
            <p:ph type="dt" idx="1"/>
          </p:nvPr>
        </p:nvSpPr>
        <p:spPr/>
        <p:txBody>
          <a:bodyPr/>
          <a:lstStyle/>
          <a:p>
            <a:pPr>
              <a:defRPr/>
            </a:pPr>
            <a:fld id="{64C05E33-8F42-4453-A041-AECC48C2BD88}" type="datetime3">
              <a:rPr lang="en-US" smtClean="0"/>
              <a:pPr>
                <a:defRPr/>
              </a:pPr>
              <a:t>8 May 2021</a:t>
            </a:fld>
            <a:endParaRPr lang="en-US"/>
          </a:p>
        </p:txBody>
      </p:sp>
      <p:sp>
        <p:nvSpPr>
          <p:cNvPr id="6" name="Footer Placeholder 5"/>
          <p:cNvSpPr>
            <a:spLocks noGrp="1"/>
          </p:cNvSpPr>
          <p:nvPr>
            <p:ph type="ftr" sz="quarter" idx="4"/>
          </p:nvPr>
        </p:nvSpPr>
        <p:spPr/>
        <p:txBody>
          <a:bodyPr/>
          <a:lstStyle/>
          <a:p>
            <a:pPr>
              <a:defRPr/>
            </a:pPr>
            <a:r>
              <a:rPr lang="en-US"/>
              <a:t>Chapter 2 — Instructions: Language of the Computer</a:t>
            </a:r>
          </a:p>
        </p:txBody>
      </p:sp>
      <p:sp>
        <p:nvSpPr>
          <p:cNvPr id="7" name="Slide Number Placeholder 6"/>
          <p:cNvSpPr>
            <a:spLocks noGrp="1"/>
          </p:cNvSpPr>
          <p:nvPr>
            <p:ph type="sldNum" sz="quarter" idx="5"/>
          </p:nvPr>
        </p:nvSpPr>
        <p:spPr/>
        <p:txBody>
          <a:bodyPr/>
          <a:lstStyle/>
          <a:p>
            <a:pPr>
              <a:defRPr/>
            </a:pPr>
            <a:fld id="{4BC8304D-7D21-41A9-BB23-276842E3E7B4}" type="slidenum">
              <a:rPr lang="en-US" altLang="en-US" smtClean="0"/>
              <a:pPr>
                <a:defRPr/>
              </a:pPr>
              <a:t>15</a:t>
            </a:fld>
            <a:endParaRPr lang="en-US" altLang="en-US"/>
          </a:p>
        </p:txBody>
      </p:sp>
    </p:spTree>
    <p:extLst>
      <p:ext uri="{BB962C8B-B14F-4D97-AF65-F5344CB8AC3E}">
        <p14:creationId xmlns:p14="http://schemas.microsoft.com/office/powerpoint/2010/main" val="70156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50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81923" name="Rectangle 3"/>
          <p:cNvSpPr>
            <a:spLocks noGrp="1" noChangeArrowheads="1"/>
          </p:cNvSpPr>
          <p:nvPr>
            <p:ph type="dt" sz="quarter" idx="1"/>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07/16/96</a:t>
            </a:r>
          </a:p>
        </p:txBody>
      </p:sp>
      <p:sp>
        <p:nvSpPr>
          <p:cNvPr id="81924" name="Rectangle 6"/>
          <p:cNvSpPr>
            <a:spLocks noGrp="1" noChangeArrowheads="1"/>
          </p:cNvSpPr>
          <p:nvPr>
            <p:ph type="ftr" sz="quarter" idx="4"/>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 2007 National Academy for Software Development - http://academy.devbg.org. All rights reserved. Unauthorized copying or re-distribution is strictly prohibited.*</a:t>
            </a:r>
          </a:p>
        </p:txBody>
      </p:sp>
      <p:sp>
        <p:nvSpPr>
          <p:cNvPr id="81925"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530D42-14E7-4D51-A28E-19F625F23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xfrm>
            <a:off x="687874" y="4415321"/>
            <a:ext cx="5506066" cy="4183164"/>
          </a:xfrm>
          <a:noFill/>
          <a:ln/>
        </p:spPr>
        <p:txBody>
          <a:bodyPr/>
          <a:lstStyle/>
          <a:p>
            <a:pPr eaLnBrk="1" hangingPunct="1"/>
            <a:endParaRPr lang="bg-BG"/>
          </a:p>
        </p:txBody>
      </p:sp>
    </p:spTree>
    <p:extLst>
      <p:ext uri="{BB962C8B-B14F-4D97-AF65-F5344CB8AC3E}">
        <p14:creationId xmlns:p14="http://schemas.microsoft.com/office/powerpoint/2010/main" val="95347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A00A6445-84BA-4CE4-AC4F-1ADCFC48BD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r>
              <a:rPr lang="en-US" altLang="en-US" sz="1300">
                <a:latin typeface="Times New Roman" panose="02020603050405020304" pitchFamily="18" charset="0"/>
              </a:rPr>
              <a:t>The University of Adelaide, School of Computer Science</a:t>
            </a:r>
          </a:p>
        </p:txBody>
      </p:sp>
      <p:sp>
        <p:nvSpPr>
          <p:cNvPr id="67587" name="Rectangle 3">
            <a:extLst>
              <a:ext uri="{FF2B5EF4-FFF2-40B4-BE49-F238E27FC236}">
                <a16:creationId xmlns="" xmlns:a16="http://schemas.microsoft.com/office/drawing/2014/main" id="{63C63964-D713-4403-AAA8-8A94E98B01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fld id="{0DAE1BA4-7EAD-45C0-A52F-A728EA87DADC}" type="datetime3">
              <a:rPr lang="en-US" altLang="en-US" sz="1300" smtClean="0">
                <a:latin typeface="Times New Roman" panose="02020603050405020304" pitchFamily="18" charset="0"/>
              </a:rPr>
              <a:pPr/>
              <a:t>8 May 2021</a:t>
            </a:fld>
            <a:endParaRPr lang="en-US" altLang="en-US" sz="1300">
              <a:latin typeface="Times New Roman" panose="02020603050405020304" pitchFamily="18" charset="0"/>
            </a:endParaRPr>
          </a:p>
        </p:txBody>
      </p:sp>
      <p:sp>
        <p:nvSpPr>
          <p:cNvPr id="67588" name="Rectangle 6">
            <a:extLst>
              <a:ext uri="{FF2B5EF4-FFF2-40B4-BE49-F238E27FC236}">
                <a16:creationId xmlns="" xmlns:a16="http://schemas.microsoft.com/office/drawing/2014/main" id="{34AC1A5A-F55F-43D6-ABAA-AF9EBFD097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r>
              <a:rPr lang="en-US" altLang="en-US" sz="1300">
                <a:latin typeface="Times New Roman" panose="02020603050405020304" pitchFamily="18" charset="0"/>
              </a:rPr>
              <a:t>Chapter 2 — Instructions: Language of the Computer</a:t>
            </a:r>
          </a:p>
        </p:txBody>
      </p:sp>
      <p:sp>
        <p:nvSpPr>
          <p:cNvPr id="67589" name="Rectangle 7">
            <a:extLst>
              <a:ext uri="{FF2B5EF4-FFF2-40B4-BE49-F238E27FC236}">
                <a16:creationId xmlns="" xmlns:a16="http://schemas.microsoft.com/office/drawing/2014/main" id="{70508043-4F64-45B6-AFD0-96D18EDEA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fld id="{C39A1073-AF50-4AA9-AE45-BC0770B5CA04}"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67590" name="Rectangle 2">
            <a:extLst>
              <a:ext uri="{FF2B5EF4-FFF2-40B4-BE49-F238E27FC236}">
                <a16:creationId xmlns="" xmlns:a16="http://schemas.microsoft.com/office/drawing/2014/main" id="{77017698-16F9-4E04-A588-6EE76E20CE84}"/>
              </a:ext>
            </a:extLst>
          </p:cNvPr>
          <p:cNvSpPr>
            <a:spLocks noGrp="1" noRot="1" noChangeAspect="1" noChangeArrowheads="1" noTextEdit="1"/>
          </p:cNvSpPr>
          <p:nvPr>
            <p:ph type="sldImg"/>
          </p:nvPr>
        </p:nvSpPr>
        <p:spPr>
          <a:ln/>
        </p:spPr>
      </p:sp>
      <p:sp>
        <p:nvSpPr>
          <p:cNvPr id="67591" name="Rectangle 3">
            <a:extLst>
              <a:ext uri="{FF2B5EF4-FFF2-40B4-BE49-F238E27FC236}">
                <a16:creationId xmlns="" xmlns:a16="http://schemas.microsoft.com/office/drawing/2014/main" id="{D43806F6-879E-4E26-AD71-2DB6FA0D9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extLst>
      <p:ext uri="{BB962C8B-B14F-4D97-AF65-F5344CB8AC3E}">
        <p14:creationId xmlns:p14="http://schemas.microsoft.com/office/powerpoint/2010/main" val="178498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6281EE9F-B896-4E96-9FC2-9DD2C3A7C9B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r>
              <a:rPr lang="en-US" altLang="en-US" sz="1300">
                <a:latin typeface="Times New Roman" panose="02020603050405020304" pitchFamily="18" charset="0"/>
              </a:rPr>
              <a:t>The University of Adelaide, School of Computer Science</a:t>
            </a:r>
          </a:p>
        </p:txBody>
      </p:sp>
      <p:sp>
        <p:nvSpPr>
          <p:cNvPr id="68611" name="Rectangle 3">
            <a:extLst>
              <a:ext uri="{FF2B5EF4-FFF2-40B4-BE49-F238E27FC236}">
                <a16:creationId xmlns="" xmlns:a16="http://schemas.microsoft.com/office/drawing/2014/main" id="{9177D6A0-E543-4473-8BFC-A531DEA8DF5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fld id="{D36F85EB-A024-43F5-B23B-27BC42D89750}" type="datetime3">
              <a:rPr lang="en-US" altLang="en-US" sz="1300" smtClean="0">
                <a:latin typeface="Times New Roman" panose="02020603050405020304" pitchFamily="18" charset="0"/>
              </a:rPr>
              <a:pPr/>
              <a:t>8 May 2021</a:t>
            </a:fld>
            <a:endParaRPr lang="en-US" altLang="en-US" sz="1300">
              <a:latin typeface="Times New Roman" panose="02020603050405020304" pitchFamily="18" charset="0"/>
            </a:endParaRPr>
          </a:p>
        </p:txBody>
      </p:sp>
      <p:sp>
        <p:nvSpPr>
          <p:cNvPr id="68612" name="Rectangle 6">
            <a:extLst>
              <a:ext uri="{FF2B5EF4-FFF2-40B4-BE49-F238E27FC236}">
                <a16:creationId xmlns="" xmlns:a16="http://schemas.microsoft.com/office/drawing/2014/main" id="{B39565D7-903E-4BF5-93C3-5655910EED9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r>
              <a:rPr lang="en-US" altLang="en-US" sz="1300">
                <a:latin typeface="Times New Roman" panose="02020603050405020304" pitchFamily="18" charset="0"/>
              </a:rPr>
              <a:t>Chapter 2 — Instructions: Language of the Computer</a:t>
            </a:r>
          </a:p>
        </p:txBody>
      </p:sp>
      <p:sp>
        <p:nvSpPr>
          <p:cNvPr id="68613" name="Rectangle 7">
            <a:extLst>
              <a:ext uri="{FF2B5EF4-FFF2-40B4-BE49-F238E27FC236}">
                <a16:creationId xmlns="" xmlns:a16="http://schemas.microsoft.com/office/drawing/2014/main" id="{51BDB3E1-6481-4B9E-851C-A1560657CA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6788"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6788"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6788" eaLnBrk="0" fontAlgn="base" hangingPunct="0">
              <a:spcBef>
                <a:spcPct val="0"/>
              </a:spcBef>
              <a:spcAft>
                <a:spcPct val="0"/>
              </a:spcAft>
              <a:defRPr sz="3200">
                <a:solidFill>
                  <a:schemeClr val="tx1"/>
                </a:solidFill>
                <a:latin typeface="Arial Black" panose="020B0A04020102020204" pitchFamily="34" charset="0"/>
              </a:defRPr>
            </a:lvl9pPr>
          </a:lstStyle>
          <a:p>
            <a:fld id="{F5602795-DA81-4C53-98D9-450876205DE6}"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8614" name="Rectangle 2">
            <a:extLst>
              <a:ext uri="{FF2B5EF4-FFF2-40B4-BE49-F238E27FC236}">
                <a16:creationId xmlns="" xmlns:a16="http://schemas.microsoft.com/office/drawing/2014/main" id="{A689BB84-74AD-4905-9E6D-ABC42A9C5F5E}"/>
              </a:ext>
            </a:extLst>
          </p:cNvPr>
          <p:cNvSpPr>
            <a:spLocks noGrp="1" noRot="1" noChangeAspect="1" noChangeArrowheads="1" noTextEdit="1"/>
          </p:cNvSpPr>
          <p:nvPr>
            <p:ph type="sldImg"/>
          </p:nvPr>
        </p:nvSpPr>
        <p:spPr>
          <a:ln/>
        </p:spPr>
      </p:sp>
      <p:sp>
        <p:nvSpPr>
          <p:cNvPr id="68615" name="Rectangle 3">
            <a:extLst>
              <a:ext uri="{FF2B5EF4-FFF2-40B4-BE49-F238E27FC236}">
                <a16:creationId xmlns="" xmlns:a16="http://schemas.microsoft.com/office/drawing/2014/main" id="{7882991F-DC4E-429C-AD20-49EC6971C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extLst>
      <p:ext uri="{BB962C8B-B14F-4D97-AF65-F5344CB8AC3E}">
        <p14:creationId xmlns:p14="http://schemas.microsoft.com/office/powerpoint/2010/main" val="336174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300D5-0D99-4A64-AF65-BE717A6AA37F}" type="datetime1">
              <a:rPr lang="en-US" smtClean="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36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09E3D-E1B3-4165-8094-F6BC29D0C22A}" type="datetime1">
              <a:rPr lang="en-US" smtClean="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1422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BF0A0-79C9-4370-8EC0-DB1D3F313E9C}" type="datetime1">
              <a:rPr lang="en-US" smtClean="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066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DB2EF7-268F-47A8-B0D5-A838BB986D06}" type="datetime1">
              <a:rPr lang="en-US" smtClean="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325904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E9565-474E-4450-B75D-EDA97BB524DA}" type="datetime1">
              <a:rPr lang="en-US" smtClean="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691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24581-2BE7-444D-9CB4-05E09D1759E4}" type="datetime1">
              <a:rPr lang="en-US" smtClean="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709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3DE60-5A2D-454F-B267-E552FC0BC148}" type="datetime1">
              <a:rPr lang="en-US" smtClean="0"/>
              <a:t>5/8/2021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88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A8ED29-56DC-4E18-A0A0-55C0E96B3CFD}" type="datetime1">
              <a:rPr lang="en-US" smtClean="0"/>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00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885BC-A119-485C-A0FD-1557FDD102D2}" type="datetime1">
              <a:rPr lang="en-US" smtClean="0"/>
              <a:t>5/8/2021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812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3B750-5375-4184-BF14-D52594ADCC9E}" type="datetime1">
              <a:rPr lang="en-US" smtClean="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4273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819BB-A187-48B3-9F67-13E96D946668}" type="datetime1">
              <a:rPr lang="en-US" smtClean="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935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C604F-304D-432C-9408-0C8C28A9231E}" type="datetime1">
              <a:rPr lang="en-US" smtClean="0"/>
              <a:t>5/8/2021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61799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Web_browser" TargetMode="External"/><Relationship Id="rId7" Type="http://schemas.openxmlformats.org/officeDocument/2006/relationships/image" Target="../media/image24.jpeg"/><Relationship Id="rId2" Type="http://schemas.openxmlformats.org/officeDocument/2006/relationships/hyperlink" Target="http://en.wikipedia.org/wiki/Web_server" TargetMode="External"/><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hyperlink" Target="http://www.microsoft.com/resources/documentation/windows/xp/all/proddocs/en-us/iiiisin2.mspx?mfr=true" TargetMode="External"/><Relationship Id="rId4" Type="http://schemas.openxmlformats.org/officeDocument/2006/relationships/hyperlink" Target="http://www.apache.or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earchnetworking.techtarget.com/definition/TCP-IP" TargetMode="Externa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hyperlink" Target="https://searchsoftwarequality.techtarget.com/definition/cooki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9" name="Straight Connector 74">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40" name="Rectangle 76">
            <a:extLst>
              <a:ext uri="{FF2B5EF4-FFF2-40B4-BE49-F238E27FC236}">
                <a16:creationId xmlns="" xmlns:a16="http://schemas.microsoft.com/office/drawing/2014/main" id="{E75F8FC7-2268-462F-AFF6-A4A975C34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3680" y="213121"/>
            <a:ext cx="9443183" cy="2139364"/>
          </a:xfrm>
        </p:spPr>
        <p:txBody>
          <a:bodyPr vert="horz" lIns="91440" tIns="45720" rIns="91440" bIns="45720" rtlCol="0" anchor="b">
            <a:normAutofit fontScale="90000"/>
          </a:bodyPr>
          <a:lstStyle/>
          <a:p>
            <a:pPr algn="l"/>
            <a:r>
              <a:rPr lang="en-US" sz="6800" b="1" dirty="0" smtClean="0"/>
              <a:t>Computer Networks, Browsers and Script languages</a:t>
            </a:r>
            <a:endParaRPr lang="en-US" sz="6800" b="1" dirty="0"/>
          </a:p>
        </p:txBody>
      </p:sp>
      <p:sp>
        <p:nvSpPr>
          <p:cNvPr id="3" name="Slide Number Placeholder 2"/>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4FAB73BC-B049-4115-A692-8D63A059BFB8}"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a:t>
            </a:fld>
            <a:endParaRPr kumimoji="0" lang="en-US" b="0" i="0" u="none" strike="noStrike" cap="none" spc="0" normalizeH="0" baseline="0" noProof="0">
              <a:ln>
                <a:noFill/>
              </a:ln>
              <a:effectLst/>
              <a:uLnTx/>
              <a:uFillTx/>
            </a:endParaRPr>
          </a:p>
        </p:txBody>
      </p:sp>
      <p:pic>
        <p:nvPicPr>
          <p:cNvPr id="1026" name="Picture 2" descr="Related image">
            <a:extLst>
              <a:ext uri="{FF2B5EF4-FFF2-40B4-BE49-F238E27FC236}">
                <a16:creationId xmlns="" xmlns:a16="http://schemas.microsoft.com/office/drawing/2014/main" id="{130A807E-B4CA-462D-AD42-6AC7290C7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05" b="-3"/>
          <a:stretch/>
        </p:blipFill>
        <p:spPr bwMode="auto">
          <a:xfrm>
            <a:off x="4155549" y="2565606"/>
            <a:ext cx="3880902" cy="359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1447AC1-1D09-46CA-997F-C19567161D96}"/>
              </a:ext>
            </a:extLst>
          </p:cNvPr>
          <p:cNvPicPr>
            <a:picLocks noChangeAspect="1"/>
          </p:cNvPicPr>
          <p:nvPr/>
        </p:nvPicPr>
        <p:blipFill>
          <a:blip r:embed="rId2"/>
          <a:stretch>
            <a:fillRect/>
          </a:stretch>
        </p:blipFill>
        <p:spPr>
          <a:xfrm>
            <a:off x="6305265" y="4179023"/>
            <a:ext cx="3795804" cy="2139891"/>
          </a:xfrm>
          <a:prstGeom prst="rect">
            <a:avLst/>
          </a:prstGeom>
        </p:spPr>
      </p:pic>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lstStyle/>
          <a:p>
            <a:r>
              <a:rPr lang="en-US" sz="2800" dirty="0"/>
              <a:t>Mesh Topology</a:t>
            </a:r>
            <a:endParaRPr lang="en-US" dirty="0"/>
          </a:p>
          <a:p>
            <a:pPr lvl="1"/>
            <a:r>
              <a:rPr lang="en-US" sz="2000" dirty="0"/>
              <a:t>In a mesh topology, every device has a dedicated point-to-point link to every other device. </a:t>
            </a:r>
          </a:p>
          <a:p>
            <a:pPr lvl="1"/>
            <a:r>
              <a:rPr lang="en-US" sz="2000" dirty="0"/>
              <a:t>The term dedicated means that the link carries traffic only between the two devices it connects.</a:t>
            </a:r>
          </a:p>
          <a:p>
            <a:pPr lvl="1"/>
            <a:r>
              <a:rPr lang="en-US" sz="2000" dirty="0"/>
              <a:t>The number of physical links in a fully connected mesh network with n nodes </a:t>
            </a:r>
            <a:r>
              <a:rPr lang="en-US" sz="2000" dirty="0">
                <a:sym typeface="Wingdings" panose="05000000000000000000" pitchFamily="2" charset="2"/>
              </a:rPr>
              <a:t></a:t>
            </a:r>
            <a:r>
              <a:rPr lang="en-US" sz="2000" dirty="0"/>
              <a:t> n(n-1)/2</a:t>
            </a:r>
          </a:p>
          <a:p>
            <a:pPr lvl="1"/>
            <a:r>
              <a:rPr lang="en-US" sz="2000" dirty="0"/>
              <a:t>The mesh topology used in the connection of </a:t>
            </a:r>
            <a:r>
              <a:rPr lang="en-US" sz="2000" dirty="0">
                <a:solidFill>
                  <a:srgbClr val="FF0000"/>
                </a:solidFill>
              </a:rPr>
              <a:t>telephone regional</a:t>
            </a:r>
            <a:br>
              <a:rPr lang="en-US" sz="2000" dirty="0">
                <a:solidFill>
                  <a:srgbClr val="FF0000"/>
                </a:solidFill>
              </a:rPr>
            </a:br>
            <a:r>
              <a:rPr lang="en-US" sz="2000" dirty="0">
                <a:solidFill>
                  <a:srgbClr val="FF0000"/>
                </a:solidFill>
              </a:rPr>
              <a:t>offices </a:t>
            </a:r>
            <a:r>
              <a:rPr lang="en-US" sz="2000" dirty="0"/>
              <a:t>in which each regional office needs to be connected to every other regional office. </a:t>
            </a:r>
            <a:br>
              <a:rPr lang="en-US" sz="2000" dirty="0"/>
            </a:br>
            <a:endParaRPr lang="en-US" sz="2000" dirty="0"/>
          </a:p>
        </p:txBody>
      </p:sp>
    </p:spTree>
    <p:extLst>
      <p:ext uri="{BB962C8B-B14F-4D97-AF65-F5344CB8AC3E}">
        <p14:creationId xmlns:p14="http://schemas.microsoft.com/office/powerpoint/2010/main" val="192445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lstStyle/>
          <a:p>
            <a:r>
              <a:rPr lang="en-US" sz="2800" dirty="0"/>
              <a:t>Mesh Topology</a:t>
            </a:r>
            <a:endParaRPr lang="en-US" dirty="0"/>
          </a:p>
          <a:p>
            <a:pPr lvl="1"/>
            <a:r>
              <a:rPr lang="en-US" sz="2400" dirty="0"/>
              <a:t>Advantages: </a:t>
            </a:r>
          </a:p>
          <a:p>
            <a:pPr lvl="2"/>
            <a:r>
              <a:rPr lang="en-US" sz="1900" dirty="0">
                <a:solidFill>
                  <a:schemeClr val="tx2">
                    <a:lumMod val="75000"/>
                  </a:schemeClr>
                </a:solidFill>
              </a:rPr>
              <a:t>Each link can carry its own data load, thus eliminating the traffic problems that can occur with shared links.</a:t>
            </a:r>
          </a:p>
          <a:p>
            <a:pPr lvl="2"/>
            <a:r>
              <a:rPr lang="en-US" sz="1900" dirty="0">
                <a:solidFill>
                  <a:schemeClr val="tx2">
                    <a:lumMod val="75000"/>
                  </a:schemeClr>
                </a:solidFill>
              </a:rPr>
              <a:t>A mesh topology is robust. If one link becomes unusable, it does not incapacitate the entire system. </a:t>
            </a:r>
          </a:p>
          <a:p>
            <a:pPr lvl="2"/>
            <a:r>
              <a:rPr lang="en-US" sz="1900" dirty="0">
                <a:solidFill>
                  <a:schemeClr val="tx2">
                    <a:lumMod val="75000"/>
                  </a:schemeClr>
                </a:solidFill>
              </a:rPr>
              <a:t>Every message travels along a dedicated line, only the intended recipient sees it. Physical boundaries prevent other users from gaining access to messages. </a:t>
            </a:r>
          </a:p>
          <a:p>
            <a:pPr lvl="2"/>
            <a:r>
              <a:rPr lang="en-US" sz="1900" dirty="0">
                <a:solidFill>
                  <a:schemeClr val="tx2">
                    <a:lumMod val="75000"/>
                  </a:schemeClr>
                </a:solidFill>
              </a:rPr>
              <a:t>Point-to-point links make fault identification and fault isolation easy. Traffic can be routed to avoid links with suspected problems. </a:t>
            </a:r>
          </a:p>
          <a:p>
            <a:pPr lvl="1"/>
            <a:r>
              <a:rPr lang="en-US" sz="2400" dirty="0"/>
              <a:t>Disadvantage: </a:t>
            </a:r>
          </a:p>
          <a:p>
            <a:pPr lvl="2"/>
            <a:r>
              <a:rPr lang="en-US" sz="1900" dirty="0">
                <a:solidFill>
                  <a:schemeClr val="tx2">
                    <a:lumMod val="75000"/>
                  </a:schemeClr>
                </a:solidFill>
              </a:rPr>
              <a:t>The amount of cabling and the number of I/O ports required. </a:t>
            </a:r>
          </a:p>
        </p:txBody>
      </p:sp>
    </p:spTree>
    <p:extLst>
      <p:ext uri="{BB962C8B-B14F-4D97-AF65-F5344CB8AC3E}">
        <p14:creationId xmlns:p14="http://schemas.microsoft.com/office/powerpoint/2010/main" val="163108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lstStyle/>
          <a:p>
            <a:r>
              <a:rPr lang="en-US" sz="2800" dirty="0"/>
              <a:t>Star Topology</a:t>
            </a:r>
            <a:r>
              <a:rPr lang="en-US" dirty="0"/>
              <a:t> </a:t>
            </a:r>
          </a:p>
          <a:p>
            <a:pPr lvl="1"/>
            <a:r>
              <a:rPr lang="en-US" sz="2000" dirty="0"/>
              <a:t>Each device has a dedicated point-to-point link only to a central controller, usually called a hub. </a:t>
            </a:r>
          </a:p>
          <a:p>
            <a:pPr lvl="1"/>
            <a:r>
              <a:rPr lang="en-US" sz="2000" dirty="0"/>
              <a:t>A star topology does not allow direct traffic between devices. </a:t>
            </a:r>
          </a:p>
          <a:p>
            <a:pPr lvl="1"/>
            <a:r>
              <a:rPr lang="en-US" sz="2000" dirty="0"/>
              <a:t>The controller acts as an exchange: If one device wants to send data to another, it sends the data to the controller, which then relays the data to the other connected device.</a:t>
            </a:r>
          </a:p>
          <a:p>
            <a:pPr lvl="1"/>
            <a:r>
              <a:rPr lang="en-US" sz="2000" dirty="0"/>
              <a:t>The star topology is used in </a:t>
            </a:r>
            <a:r>
              <a:rPr lang="en-US" sz="2000" dirty="0">
                <a:solidFill>
                  <a:srgbClr val="FF0000"/>
                </a:solidFill>
              </a:rPr>
              <a:t>local-area networks (LANs)</a:t>
            </a:r>
          </a:p>
        </p:txBody>
      </p:sp>
      <p:pic>
        <p:nvPicPr>
          <p:cNvPr id="4" name="Picture 3">
            <a:extLst>
              <a:ext uri="{FF2B5EF4-FFF2-40B4-BE49-F238E27FC236}">
                <a16:creationId xmlns="" xmlns:a16="http://schemas.microsoft.com/office/drawing/2014/main" id="{7EA7633F-A54F-4513-8056-AC2BA92F5D3B}"/>
              </a:ext>
            </a:extLst>
          </p:cNvPr>
          <p:cNvPicPr>
            <a:picLocks noChangeAspect="1"/>
          </p:cNvPicPr>
          <p:nvPr/>
        </p:nvPicPr>
        <p:blipFill>
          <a:blip r:embed="rId2"/>
          <a:stretch>
            <a:fillRect/>
          </a:stretch>
        </p:blipFill>
        <p:spPr>
          <a:xfrm>
            <a:off x="3719737" y="4293097"/>
            <a:ext cx="4881537" cy="1984873"/>
          </a:xfrm>
          <a:prstGeom prst="rect">
            <a:avLst/>
          </a:prstGeom>
        </p:spPr>
      </p:pic>
    </p:spTree>
    <p:extLst>
      <p:ext uri="{BB962C8B-B14F-4D97-AF65-F5344CB8AC3E}">
        <p14:creationId xmlns:p14="http://schemas.microsoft.com/office/powerpoint/2010/main" val="56241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lstStyle/>
          <a:p>
            <a:r>
              <a:rPr lang="en-US" sz="2800" dirty="0"/>
              <a:t>Star Topology</a:t>
            </a:r>
            <a:r>
              <a:rPr lang="en-US" dirty="0"/>
              <a:t> </a:t>
            </a:r>
          </a:p>
          <a:p>
            <a:pPr lvl="1"/>
            <a:r>
              <a:rPr lang="en-US" sz="2400" dirty="0"/>
              <a:t>Advantages: </a:t>
            </a:r>
          </a:p>
          <a:p>
            <a:pPr lvl="2"/>
            <a:r>
              <a:rPr lang="en-US" sz="1900" dirty="0">
                <a:solidFill>
                  <a:schemeClr val="tx2">
                    <a:lumMod val="75000"/>
                  </a:schemeClr>
                </a:solidFill>
              </a:rPr>
              <a:t>less expensive than a mesh topology, each device needs only one link and one I/O port to connect it to any number of others.</a:t>
            </a:r>
          </a:p>
          <a:p>
            <a:pPr lvl="2"/>
            <a:r>
              <a:rPr lang="en-US" sz="1900" dirty="0">
                <a:solidFill>
                  <a:schemeClr val="tx2">
                    <a:lumMod val="75000"/>
                  </a:schemeClr>
                </a:solidFill>
              </a:rPr>
              <a:t> Easy to install and reconfigure. </a:t>
            </a:r>
          </a:p>
          <a:p>
            <a:pPr lvl="2"/>
            <a:r>
              <a:rPr lang="en-US" sz="1900" dirty="0">
                <a:solidFill>
                  <a:schemeClr val="tx2">
                    <a:lumMod val="75000"/>
                  </a:schemeClr>
                </a:solidFill>
              </a:rPr>
              <a:t>Robustness, if one link fails, only that link is affected, all other links remain active. </a:t>
            </a:r>
          </a:p>
          <a:p>
            <a:pPr lvl="2"/>
            <a:r>
              <a:rPr lang="en-US" sz="1900" dirty="0">
                <a:solidFill>
                  <a:schemeClr val="tx2">
                    <a:lumMod val="75000"/>
                  </a:schemeClr>
                </a:solidFill>
              </a:rPr>
              <a:t>As long as the hub is working, it can be used to monitor link problems and bypass defective links</a:t>
            </a:r>
          </a:p>
          <a:p>
            <a:pPr lvl="1"/>
            <a:r>
              <a:rPr lang="en-US" sz="2400" dirty="0"/>
              <a:t>Disadvantage: </a:t>
            </a:r>
          </a:p>
          <a:p>
            <a:pPr lvl="2"/>
            <a:r>
              <a:rPr lang="en-US" sz="1900" dirty="0">
                <a:solidFill>
                  <a:schemeClr val="tx2">
                    <a:lumMod val="75000"/>
                  </a:schemeClr>
                </a:solidFill>
              </a:rPr>
              <a:t>the dependency of the whole topology on one single point, the hub. If the hub goes down, the whole system is dead</a:t>
            </a:r>
          </a:p>
        </p:txBody>
      </p:sp>
    </p:spTree>
    <p:extLst>
      <p:ext uri="{BB962C8B-B14F-4D97-AF65-F5344CB8AC3E}">
        <p14:creationId xmlns:p14="http://schemas.microsoft.com/office/powerpoint/2010/main" val="190386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a:xfrm>
            <a:off x="838200" y="1825625"/>
            <a:ext cx="10515600" cy="3274695"/>
          </a:xfrm>
        </p:spPr>
        <p:txBody>
          <a:bodyPr>
            <a:normAutofit fontScale="85000" lnSpcReduction="10000"/>
          </a:bodyPr>
          <a:lstStyle/>
          <a:p>
            <a:r>
              <a:rPr lang="en-US" sz="2400" dirty="0"/>
              <a:t>Bus Topology</a:t>
            </a:r>
            <a:r>
              <a:rPr lang="en-US" sz="2800" dirty="0"/>
              <a:t> </a:t>
            </a:r>
          </a:p>
          <a:p>
            <a:pPr lvl="1"/>
            <a:r>
              <a:rPr lang="en-US" dirty="0"/>
              <a:t>A bus topology is multipoint connection. </a:t>
            </a:r>
          </a:p>
          <a:p>
            <a:pPr lvl="1"/>
            <a:r>
              <a:rPr lang="en-US" dirty="0"/>
              <a:t>One long cable acts as a backbone to link all the devices in a network. </a:t>
            </a:r>
          </a:p>
          <a:p>
            <a:pPr lvl="1"/>
            <a:r>
              <a:rPr lang="en-US" dirty="0"/>
              <a:t>Nodes are connected to the bus cable by drop lines and taps. </a:t>
            </a:r>
          </a:p>
          <a:p>
            <a:pPr lvl="1"/>
            <a:r>
              <a:rPr lang="en-US" dirty="0"/>
              <a:t>There is a limit on the number of taps a bus can support and on the distance between those taps. As a signal travels along the backbone, some of its energy is transformed into heat. Therefore, it becomes weaker and weaker as it travels farther and farther. </a:t>
            </a:r>
          </a:p>
          <a:p>
            <a:pPr lvl="1"/>
            <a:r>
              <a:rPr lang="en-US" dirty="0"/>
              <a:t>Bus topology was the one of the first topologies used in the design of early local area networks.</a:t>
            </a:r>
          </a:p>
          <a:p>
            <a:pPr lvl="1"/>
            <a:r>
              <a:rPr lang="en-US" dirty="0"/>
              <a:t>The cable has two end terminals that dampen the signal so that it does not keep moving from one end of the network to the other. </a:t>
            </a:r>
          </a:p>
        </p:txBody>
      </p:sp>
      <p:pic>
        <p:nvPicPr>
          <p:cNvPr id="6" name="Picture 5">
            <a:extLst>
              <a:ext uri="{FF2B5EF4-FFF2-40B4-BE49-F238E27FC236}">
                <a16:creationId xmlns="" xmlns:a16="http://schemas.microsoft.com/office/drawing/2014/main" id="{5CDF6875-BA05-40D9-9C91-1E86B632DFAE}"/>
              </a:ext>
            </a:extLst>
          </p:cNvPr>
          <p:cNvPicPr>
            <a:picLocks noChangeAspect="1"/>
          </p:cNvPicPr>
          <p:nvPr/>
        </p:nvPicPr>
        <p:blipFill>
          <a:blip r:embed="rId2"/>
          <a:stretch>
            <a:fillRect/>
          </a:stretch>
        </p:blipFill>
        <p:spPr>
          <a:xfrm>
            <a:off x="2892728" y="5100320"/>
            <a:ext cx="6944882" cy="1285070"/>
          </a:xfrm>
          <a:prstGeom prst="rect">
            <a:avLst/>
          </a:prstGeom>
        </p:spPr>
      </p:pic>
    </p:spTree>
    <p:extLst>
      <p:ext uri="{BB962C8B-B14F-4D97-AF65-F5344CB8AC3E}">
        <p14:creationId xmlns:p14="http://schemas.microsoft.com/office/powerpoint/2010/main" val="377825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normAutofit/>
          </a:bodyPr>
          <a:lstStyle/>
          <a:p>
            <a:r>
              <a:rPr lang="en-US" sz="2800" dirty="0"/>
              <a:t>Bus Topology</a:t>
            </a:r>
            <a:r>
              <a:rPr lang="en-US" dirty="0"/>
              <a:t> </a:t>
            </a:r>
          </a:p>
          <a:p>
            <a:pPr lvl="1"/>
            <a:r>
              <a:rPr lang="en-US" sz="2000" dirty="0"/>
              <a:t>Advantages: </a:t>
            </a:r>
          </a:p>
          <a:p>
            <a:pPr lvl="2"/>
            <a:r>
              <a:rPr lang="en-US" sz="1800" dirty="0">
                <a:solidFill>
                  <a:schemeClr val="tx2">
                    <a:lumMod val="75000"/>
                  </a:schemeClr>
                </a:solidFill>
              </a:rPr>
              <a:t>E</a:t>
            </a:r>
            <a:r>
              <a:rPr lang="en-US" sz="1800" dirty="0"/>
              <a:t>ase of installation </a:t>
            </a:r>
          </a:p>
          <a:p>
            <a:pPr lvl="2"/>
            <a:r>
              <a:rPr lang="en-US" sz="1800" dirty="0">
                <a:solidFill>
                  <a:schemeClr val="tx2">
                    <a:lumMod val="75000"/>
                  </a:schemeClr>
                </a:solidFill>
              </a:rPr>
              <a:t>Bus uses less cabling than mesh or star topologies.</a:t>
            </a:r>
          </a:p>
          <a:p>
            <a:pPr lvl="1"/>
            <a:r>
              <a:rPr lang="en-US" sz="2000" dirty="0"/>
              <a:t>Disadvantages: </a:t>
            </a:r>
          </a:p>
          <a:p>
            <a:pPr lvl="2"/>
            <a:r>
              <a:rPr lang="en-US" sz="1800" dirty="0">
                <a:solidFill>
                  <a:schemeClr val="tx2">
                    <a:lumMod val="75000"/>
                  </a:schemeClr>
                </a:solidFill>
              </a:rPr>
              <a:t>Difficult reconnection and fault isolation. </a:t>
            </a:r>
          </a:p>
          <a:p>
            <a:pPr lvl="2"/>
            <a:r>
              <a:rPr lang="en-US" sz="1800" dirty="0">
                <a:solidFill>
                  <a:schemeClr val="tx2">
                    <a:lumMod val="75000"/>
                  </a:schemeClr>
                </a:solidFill>
              </a:rPr>
              <a:t>Difficult to add new devices. </a:t>
            </a:r>
          </a:p>
          <a:p>
            <a:pPr lvl="3"/>
            <a:r>
              <a:rPr lang="en-US" sz="1600" dirty="0">
                <a:solidFill>
                  <a:schemeClr val="tx2">
                    <a:lumMod val="75000"/>
                  </a:schemeClr>
                </a:solidFill>
              </a:rPr>
              <a:t>Signal reflection at the taps can cause degradation in quality. This degradation can be controlled by limiting the number and spacing of devices connected to a given length of cable. </a:t>
            </a:r>
          </a:p>
          <a:p>
            <a:pPr lvl="3"/>
            <a:r>
              <a:rPr lang="en-US" sz="1600" dirty="0">
                <a:solidFill>
                  <a:schemeClr val="tx2">
                    <a:lumMod val="75000"/>
                  </a:schemeClr>
                </a:solidFill>
              </a:rPr>
              <a:t>Adding new devices may therefore require modification or replacement of the backbone.</a:t>
            </a:r>
          </a:p>
          <a:p>
            <a:pPr lvl="2"/>
            <a:r>
              <a:rPr lang="en-US" sz="1800" dirty="0">
                <a:solidFill>
                  <a:schemeClr val="tx2">
                    <a:lumMod val="75000"/>
                  </a:schemeClr>
                </a:solidFill>
              </a:rPr>
              <a:t>In addition, a fault or break in the bus cable stops all transmission, even between devices on the same side of the problem. The damaged area reflects signals back in the direction of origin, creating noise in both directions.</a:t>
            </a:r>
          </a:p>
        </p:txBody>
      </p:sp>
    </p:spTree>
    <p:extLst>
      <p:ext uri="{BB962C8B-B14F-4D97-AF65-F5344CB8AC3E}">
        <p14:creationId xmlns:p14="http://schemas.microsoft.com/office/powerpoint/2010/main" val="17422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lstStyle/>
          <a:p>
            <a:r>
              <a:rPr lang="en-US" sz="2800" dirty="0"/>
              <a:t>Ring Topology</a:t>
            </a:r>
            <a:r>
              <a:rPr lang="en-US" dirty="0"/>
              <a:t> </a:t>
            </a:r>
          </a:p>
          <a:p>
            <a:pPr lvl="1"/>
            <a:r>
              <a:rPr lang="en-US" sz="2000" dirty="0"/>
              <a:t>Each device has a dedicated point-to-point connection with only the two devices on either side of it. </a:t>
            </a:r>
          </a:p>
          <a:p>
            <a:pPr lvl="1"/>
            <a:r>
              <a:rPr lang="en-US" sz="2000" dirty="0"/>
              <a:t>A signal is passed along the ring in one direction, from device to device, until it reaches its destination. </a:t>
            </a:r>
          </a:p>
          <a:p>
            <a:pPr lvl="1"/>
            <a:r>
              <a:rPr lang="en-US" sz="2000" dirty="0"/>
              <a:t>Each device in  the ring incorporates a repeater. When a device receives a signal intended for another device, its repeater regenerates the bits and passes them along </a:t>
            </a:r>
          </a:p>
        </p:txBody>
      </p:sp>
      <p:pic>
        <p:nvPicPr>
          <p:cNvPr id="4" name="Picture 3">
            <a:extLst>
              <a:ext uri="{FF2B5EF4-FFF2-40B4-BE49-F238E27FC236}">
                <a16:creationId xmlns="" xmlns:a16="http://schemas.microsoft.com/office/drawing/2014/main" id="{1B54DFDF-826B-4789-887B-9B787F1F70EC}"/>
              </a:ext>
            </a:extLst>
          </p:cNvPr>
          <p:cNvPicPr>
            <a:picLocks noChangeAspect="1"/>
          </p:cNvPicPr>
          <p:nvPr/>
        </p:nvPicPr>
        <p:blipFill>
          <a:blip r:embed="rId2"/>
          <a:stretch>
            <a:fillRect/>
          </a:stretch>
        </p:blipFill>
        <p:spPr>
          <a:xfrm>
            <a:off x="3053916" y="4339988"/>
            <a:ext cx="6084168" cy="1934417"/>
          </a:xfrm>
          <a:prstGeom prst="rect">
            <a:avLst/>
          </a:prstGeom>
        </p:spPr>
      </p:pic>
    </p:spTree>
    <p:extLst>
      <p:ext uri="{BB962C8B-B14F-4D97-AF65-F5344CB8AC3E}">
        <p14:creationId xmlns:p14="http://schemas.microsoft.com/office/powerpoint/2010/main" val="379521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0A9D6-408A-4014-8B77-1CEACE9101FA}"/>
              </a:ext>
            </a:extLst>
          </p:cNvPr>
          <p:cNvSpPr>
            <a:spLocks noGrp="1"/>
          </p:cNvSpPr>
          <p:nvPr>
            <p:ph type="title"/>
          </p:nvPr>
        </p:nvSpPr>
        <p:spPr/>
        <p:txBody>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8F0A376F-F289-46A6-98DD-AAE36BF610B5}"/>
              </a:ext>
            </a:extLst>
          </p:cNvPr>
          <p:cNvSpPr>
            <a:spLocks noGrp="1"/>
          </p:cNvSpPr>
          <p:nvPr>
            <p:ph idx="1"/>
          </p:nvPr>
        </p:nvSpPr>
        <p:spPr/>
        <p:txBody>
          <a:bodyPr>
            <a:normAutofit/>
          </a:bodyPr>
          <a:lstStyle/>
          <a:p>
            <a:r>
              <a:rPr lang="en-US" sz="2800" dirty="0"/>
              <a:t>Ring Topology</a:t>
            </a:r>
            <a:r>
              <a:rPr lang="en-US" dirty="0"/>
              <a:t> </a:t>
            </a:r>
          </a:p>
          <a:p>
            <a:pPr lvl="1"/>
            <a:r>
              <a:rPr lang="en-US" sz="2000" dirty="0"/>
              <a:t>Advantages: </a:t>
            </a:r>
          </a:p>
          <a:p>
            <a:pPr lvl="2"/>
            <a:r>
              <a:rPr lang="en-US" sz="1800" dirty="0">
                <a:solidFill>
                  <a:schemeClr val="tx2">
                    <a:lumMod val="75000"/>
                  </a:schemeClr>
                </a:solidFill>
              </a:rPr>
              <a:t>easy to install and reconfigure</a:t>
            </a:r>
          </a:p>
          <a:p>
            <a:pPr lvl="2"/>
            <a:r>
              <a:rPr lang="en-US" sz="1800" dirty="0">
                <a:solidFill>
                  <a:schemeClr val="tx2">
                    <a:lumMod val="75000"/>
                  </a:schemeClr>
                </a:solidFill>
              </a:rPr>
              <a:t>Fault isolation is simplified. </a:t>
            </a:r>
          </a:p>
          <a:p>
            <a:pPr lvl="3"/>
            <a:r>
              <a:rPr lang="en-US" sz="1600" dirty="0">
                <a:solidFill>
                  <a:schemeClr val="tx2">
                    <a:lumMod val="75000"/>
                  </a:schemeClr>
                </a:solidFill>
              </a:rPr>
              <a:t>Generally in a ring, a signal is always circulating . If one device does not receive a signal within a specified period, it can issue an alarm. The alarm alerts the network operator to the problem and its location.</a:t>
            </a:r>
          </a:p>
          <a:p>
            <a:pPr lvl="2"/>
            <a:r>
              <a:rPr lang="en-US" sz="1800" dirty="0">
                <a:solidFill>
                  <a:schemeClr val="tx2">
                    <a:lumMod val="75000"/>
                  </a:schemeClr>
                </a:solidFill>
              </a:rPr>
              <a:t>To add or delete a device requires changing only two connections. The only constraints are media and traffic considerations (maximum ring length and number of devices).</a:t>
            </a:r>
          </a:p>
          <a:p>
            <a:pPr lvl="1"/>
            <a:r>
              <a:rPr lang="en-US" sz="2000" dirty="0"/>
              <a:t>Disadvantages: </a:t>
            </a:r>
          </a:p>
          <a:p>
            <a:pPr lvl="2"/>
            <a:r>
              <a:rPr lang="en-US" sz="1800" dirty="0">
                <a:solidFill>
                  <a:schemeClr val="tx2">
                    <a:lumMod val="75000"/>
                  </a:schemeClr>
                </a:solidFill>
              </a:rPr>
              <a:t>Unidirectional traffic</a:t>
            </a:r>
          </a:p>
          <a:p>
            <a:pPr lvl="2"/>
            <a:r>
              <a:rPr lang="en-US" sz="1800" dirty="0">
                <a:solidFill>
                  <a:schemeClr val="tx2">
                    <a:lumMod val="75000"/>
                  </a:schemeClr>
                </a:solidFill>
              </a:rPr>
              <a:t>a break in the ring can disable the entire network. </a:t>
            </a:r>
          </a:p>
          <a:p>
            <a:pPr lvl="1"/>
            <a:r>
              <a:rPr lang="en-US" sz="2200" dirty="0">
                <a:solidFill>
                  <a:schemeClr val="tx2">
                    <a:lumMod val="75000"/>
                  </a:schemeClr>
                </a:solidFill>
              </a:rPr>
              <a:t>This weakness can be solved by using a dual ring or a switch capable of closing off the break.</a:t>
            </a:r>
          </a:p>
        </p:txBody>
      </p:sp>
    </p:spTree>
    <p:extLst>
      <p:ext uri="{BB962C8B-B14F-4D97-AF65-F5344CB8AC3E}">
        <p14:creationId xmlns:p14="http://schemas.microsoft.com/office/powerpoint/2010/main" val="24929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AF8D26F6-E4CA-425C-B69F-2458CF5F10D5}"/>
              </a:ext>
            </a:extLst>
          </p:cNvPr>
          <p:cNvSpPr>
            <a:spLocks noGrp="1" noChangeArrowheads="1"/>
          </p:cNvSpPr>
          <p:nvPr>
            <p:ph type="title"/>
          </p:nvPr>
        </p:nvSpPr>
        <p:spPr/>
        <p:txBody>
          <a:bodyPr/>
          <a:lstStyle/>
          <a:p>
            <a:r>
              <a:rPr lang="en-US" dirty="0"/>
              <a:t>Network connection models</a:t>
            </a:r>
            <a:endParaRPr lang="en-US" altLang="en-US" dirty="0"/>
          </a:p>
        </p:txBody>
      </p:sp>
      <p:sp>
        <p:nvSpPr>
          <p:cNvPr id="23555" name="Rectangle 3">
            <a:extLst>
              <a:ext uri="{FF2B5EF4-FFF2-40B4-BE49-F238E27FC236}">
                <a16:creationId xmlns="" xmlns:a16="http://schemas.microsoft.com/office/drawing/2014/main" id="{D9AA81CC-5AAD-42A8-89A8-E0F06A41A64E}"/>
              </a:ext>
            </a:extLst>
          </p:cNvPr>
          <p:cNvSpPr>
            <a:spLocks noGrp="1" noChangeArrowheads="1"/>
          </p:cNvSpPr>
          <p:nvPr>
            <p:ph idx="1"/>
          </p:nvPr>
        </p:nvSpPr>
        <p:spPr/>
        <p:txBody>
          <a:bodyPr/>
          <a:lstStyle/>
          <a:p>
            <a:pPr eaLnBrk="1" hangingPunct="1"/>
            <a:r>
              <a:rPr lang="en-US" altLang="en-US" dirty="0"/>
              <a:t>Networks can also be classified according to the roles that the networked computers play in the network’s operation.</a:t>
            </a:r>
          </a:p>
          <a:p>
            <a:pPr lvl="1"/>
            <a:r>
              <a:rPr lang="en-US" altLang="en-US" dirty="0"/>
              <a:t>Peer-to-peer, </a:t>
            </a:r>
          </a:p>
          <a:p>
            <a:pPr lvl="1"/>
            <a:r>
              <a:rPr lang="en-US" altLang="en-US" dirty="0"/>
              <a:t>server-based, </a:t>
            </a:r>
          </a:p>
          <a:p>
            <a:pPr lvl="1"/>
            <a:r>
              <a:rPr lang="en-US" altLang="en-US" dirty="0"/>
              <a:t>and client-based.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B38A1FEB-F993-489E-987E-55941B8BC59D}"/>
              </a:ext>
            </a:extLst>
          </p:cNvPr>
          <p:cNvSpPr>
            <a:spLocks noGrp="1" noChangeArrowheads="1"/>
          </p:cNvSpPr>
          <p:nvPr>
            <p:ph type="title"/>
          </p:nvPr>
        </p:nvSpPr>
        <p:spPr/>
        <p:txBody>
          <a:bodyPr/>
          <a:lstStyle/>
          <a:p>
            <a:r>
              <a:rPr lang="en-US" dirty="0"/>
              <a:t>Network connection models</a:t>
            </a:r>
            <a:endParaRPr lang="en-US" altLang="en-US" dirty="0"/>
          </a:p>
        </p:txBody>
      </p:sp>
      <p:sp>
        <p:nvSpPr>
          <p:cNvPr id="24579" name="Rectangle 3">
            <a:extLst>
              <a:ext uri="{FF2B5EF4-FFF2-40B4-BE49-F238E27FC236}">
                <a16:creationId xmlns="" xmlns:a16="http://schemas.microsoft.com/office/drawing/2014/main" id="{164F03B2-4C63-4ED6-AD7C-4C89E7114AD8}"/>
              </a:ext>
            </a:extLst>
          </p:cNvPr>
          <p:cNvSpPr>
            <a:spLocks noGrp="1" noChangeArrowheads="1"/>
          </p:cNvSpPr>
          <p:nvPr>
            <p:ph idx="1"/>
          </p:nvPr>
        </p:nvSpPr>
        <p:spPr/>
        <p:txBody>
          <a:bodyPr>
            <a:normAutofit/>
          </a:bodyPr>
          <a:lstStyle/>
          <a:p>
            <a:pPr eaLnBrk="1" hangingPunct="1">
              <a:lnSpc>
                <a:spcPct val="100000"/>
              </a:lnSpc>
              <a:buFontTx/>
              <a:buNone/>
            </a:pPr>
            <a:r>
              <a:rPr lang="en-US" altLang="en-US" sz="2400" b="1" dirty="0">
                <a:solidFill>
                  <a:schemeClr val="tx2">
                    <a:lumMod val="50000"/>
                  </a:schemeClr>
                </a:solidFill>
              </a:rPr>
              <a:t>Peer-to-peer </a:t>
            </a:r>
            <a:r>
              <a:rPr lang="en-US" altLang="en-US" sz="2400" dirty="0">
                <a:solidFill>
                  <a:schemeClr val="tx2">
                    <a:lumMod val="50000"/>
                  </a:schemeClr>
                </a:solidFill>
              </a:rPr>
              <a:t>model all computers are considered equal. Each computer controls its own information and is capable of functioning as either a client or a server depending upon the requirement.</a:t>
            </a:r>
          </a:p>
          <a:p>
            <a:pPr lvl="1">
              <a:lnSpc>
                <a:spcPct val="100000"/>
              </a:lnSpc>
            </a:pPr>
            <a:r>
              <a:rPr lang="en-US" altLang="en-US" sz="2000" dirty="0"/>
              <a:t>Peer-to-peer networks are inexpensive and easy to install.</a:t>
            </a:r>
          </a:p>
          <a:p>
            <a:pPr lvl="1">
              <a:lnSpc>
                <a:spcPct val="100000"/>
              </a:lnSpc>
            </a:pPr>
            <a:r>
              <a:rPr lang="en-US" altLang="en-US" sz="2000" dirty="0"/>
              <a:t>They are popular as home networks and for use in small companies.</a:t>
            </a:r>
          </a:p>
          <a:p>
            <a:pPr lvl="1">
              <a:lnSpc>
                <a:spcPct val="100000"/>
              </a:lnSpc>
            </a:pPr>
            <a:r>
              <a:rPr lang="en-US" altLang="en-US" sz="2000" dirty="0"/>
              <a:t>Most operating systems come with built-in peer-to-peer networking capability.</a:t>
            </a:r>
          </a:p>
          <a:p>
            <a:pPr lvl="1">
              <a:lnSpc>
                <a:spcPct val="100000"/>
              </a:lnSpc>
            </a:pPr>
            <a:r>
              <a:rPr lang="en-US" altLang="en-US" sz="2000" dirty="0"/>
              <a:t>The maximum number of peers that can operate on a peer-to-peer network is ten.</a:t>
            </a:r>
          </a:p>
          <a:p>
            <a:pPr lvl="1">
              <a:lnSpc>
                <a:spcPct val="100000"/>
              </a:lnSpc>
            </a:pPr>
            <a:r>
              <a:rPr lang="en-US" altLang="en-US" sz="2000" dirty="0"/>
              <a:t>Each peer shares resources and allows others open access to them.</a:t>
            </a:r>
          </a:p>
          <a:p>
            <a:pPr lvl="1">
              <a:lnSpc>
                <a:spcPct val="100000"/>
              </a:lnSpc>
            </a:pPr>
            <a:r>
              <a:rPr lang="en-US" altLang="en-US" sz="2000" dirty="0"/>
              <a:t>Shares can be document folders, printers, peripherals, and any other resource that they control on their computers.</a:t>
            </a:r>
          </a:p>
          <a:p>
            <a:pPr lvl="1">
              <a:lnSpc>
                <a:spcPct val="100000"/>
              </a:lnSpc>
            </a:pPr>
            <a:endParaRPr lang="en-US" altLang="en-US" sz="2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C771D6F-0576-4ABA-8A53-DFE0CCD66775}"/>
              </a:ext>
            </a:extLst>
          </p:cNvPr>
          <p:cNvSpPr>
            <a:spLocks noGrp="1"/>
          </p:cNvSpPr>
          <p:nvPr>
            <p:ph type="title"/>
          </p:nvPr>
        </p:nvSpPr>
        <p:spPr/>
        <p:txBody>
          <a:bodyPr/>
          <a:lstStyle/>
          <a:p>
            <a:r>
              <a:rPr lang="en-US" dirty="0" smtClean="0"/>
              <a:t>Computer Networks</a:t>
            </a:r>
            <a:endParaRPr lang="en-US" dirty="0"/>
          </a:p>
        </p:txBody>
      </p:sp>
      <p:sp>
        <p:nvSpPr>
          <p:cNvPr id="6" name="Content Placeholder 5">
            <a:extLst>
              <a:ext uri="{FF2B5EF4-FFF2-40B4-BE49-F238E27FC236}">
                <a16:creationId xmlns="" xmlns:a16="http://schemas.microsoft.com/office/drawing/2014/main" id="{504237CE-C3C8-4FA4-AB71-0CEC837D957C}"/>
              </a:ext>
            </a:extLst>
          </p:cNvPr>
          <p:cNvSpPr>
            <a:spLocks noGrp="1"/>
          </p:cNvSpPr>
          <p:nvPr>
            <p:ph idx="1"/>
          </p:nvPr>
        </p:nvSpPr>
        <p:spPr/>
        <p:txBody>
          <a:bodyPr>
            <a:normAutofit/>
          </a:bodyPr>
          <a:lstStyle/>
          <a:p>
            <a:pPr lvl="1"/>
            <a:r>
              <a:rPr lang="en-US" sz="2800" dirty="0"/>
              <a:t>Introduction</a:t>
            </a:r>
          </a:p>
          <a:p>
            <a:pPr lvl="1"/>
            <a:r>
              <a:rPr lang="en-US" sz="2800" dirty="0"/>
              <a:t>Network types</a:t>
            </a:r>
          </a:p>
          <a:p>
            <a:pPr lvl="1"/>
            <a:r>
              <a:rPr lang="en-US" sz="2800" dirty="0"/>
              <a:t>Network topology</a:t>
            </a:r>
          </a:p>
          <a:p>
            <a:pPr lvl="1"/>
            <a:r>
              <a:rPr lang="en-US" sz="2800" dirty="0"/>
              <a:t>Network connection models</a:t>
            </a:r>
          </a:p>
          <a:p>
            <a:pPr lvl="1"/>
            <a:r>
              <a:rPr lang="en-US" sz="2800" dirty="0"/>
              <a:t>OSI model</a:t>
            </a:r>
          </a:p>
          <a:p>
            <a:pPr lvl="1"/>
            <a:endParaRPr lang="en-US" sz="2800" dirty="0"/>
          </a:p>
          <a:p>
            <a:pPr lvl="1"/>
            <a:endParaRPr lang="en-US" sz="2800" dirty="0"/>
          </a:p>
        </p:txBody>
      </p:sp>
      <p:sp>
        <p:nvSpPr>
          <p:cNvPr id="4" name="Slide Number Placeholder 3">
            <a:extLst>
              <a:ext uri="{FF2B5EF4-FFF2-40B4-BE49-F238E27FC236}">
                <a16:creationId xmlns="" xmlns:a16="http://schemas.microsoft.com/office/drawing/2014/main" id="{FA79DEF8-3A6A-4ADA-8D67-0F3D5E2A7268}"/>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13124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5C9F9BA4-EFAB-4A37-BD5F-E2A1D6466844}"/>
              </a:ext>
            </a:extLst>
          </p:cNvPr>
          <p:cNvSpPr>
            <a:spLocks noGrp="1" noChangeArrowheads="1"/>
          </p:cNvSpPr>
          <p:nvPr>
            <p:ph type="title"/>
          </p:nvPr>
        </p:nvSpPr>
        <p:spPr/>
        <p:txBody>
          <a:bodyPr/>
          <a:lstStyle/>
          <a:p>
            <a:r>
              <a:rPr lang="en-US" dirty="0"/>
              <a:t>Network connection models</a:t>
            </a:r>
            <a:endParaRPr lang="en-US" altLang="en-US" dirty="0"/>
          </a:p>
        </p:txBody>
      </p:sp>
      <p:pic>
        <p:nvPicPr>
          <p:cNvPr id="28675" name="Picture 3" descr="F01-09">
            <a:extLst>
              <a:ext uri="{FF2B5EF4-FFF2-40B4-BE49-F238E27FC236}">
                <a16:creationId xmlns="" xmlns:a16="http://schemas.microsoft.com/office/drawing/2014/main" id="{F5CA7665-DD60-46E9-93F3-0A22A9284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362" y="1690688"/>
            <a:ext cx="773747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a:extLst>
              <a:ext uri="{FF2B5EF4-FFF2-40B4-BE49-F238E27FC236}">
                <a16:creationId xmlns="" xmlns:a16="http://schemas.microsoft.com/office/drawing/2014/main" id="{15864008-5BAB-4B8B-A17B-02A23588A024}"/>
              </a:ext>
            </a:extLst>
          </p:cNvPr>
          <p:cNvSpPr txBox="1">
            <a:spLocks noChangeArrowheads="1"/>
          </p:cNvSpPr>
          <p:nvPr/>
        </p:nvSpPr>
        <p:spPr bwMode="auto">
          <a:xfrm>
            <a:off x="4648200" y="5638801"/>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000">
                <a:latin typeface="Verdana" panose="020B0604030504040204" pitchFamily="34" charset="0"/>
              </a:rPr>
              <a:t>Peer-to-peer network</a:t>
            </a:r>
          </a:p>
        </p:txBody>
      </p:sp>
      <p:pic>
        <p:nvPicPr>
          <p:cNvPr id="2" name="Picture 1"/>
          <p:cNvPicPr>
            <a:picLocks noChangeAspect="1"/>
          </p:cNvPicPr>
          <p:nvPr/>
        </p:nvPicPr>
        <p:blipFill>
          <a:blip r:embed="rId3"/>
          <a:stretch>
            <a:fillRect/>
          </a:stretch>
        </p:blipFill>
        <p:spPr>
          <a:xfrm>
            <a:off x="364756" y="4358075"/>
            <a:ext cx="3725015" cy="2265997"/>
          </a:xfrm>
          <a:prstGeom prst="rect">
            <a:avLst/>
          </a:prstGeom>
        </p:spPr>
      </p:pic>
      <p:pic>
        <p:nvPicPr>
          <p:cNvPr id="3" name="Picture 2"/>
          <p:cNvPicPr>
            <a:picLocks noChangeAspect="1"/>
          </p:cNvPicPr>
          <p:nvPr/>
        </p:nvPicPr>
        <p:blipFill>
          <a:blip r:embed="rId4"/>
          <a:stretch>
            <a:fillRect/>
          </a:stretch>
        </p:blipFill>
        <p:spPr>
          <a:xfrm>
            <a:off x="8820150" y="78422"/>
            <a:ext cx="3371850" cy="23526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5"/>
                                        </p:tgtEl>
                                        <p:attrNameLst>
                                          <p:attrName>style.visibility</p:attrName>
                                        </p:attrNameLst>
                                      </p:cBhvr>
                                      <p:to>
                                        <p:strVal val="visible"/>
                                      </p:to>
                                    </p:set>
                                    <p:anim calcmode="lin" valueType="num">
                                      <p:cBhvr additive="base">
                                        <p:cTn id="13" dur="500" fill="hold"/>
                                        <p:tgtEl>
                                          <p:spTgt spid="28675"/>
                                        </p:tgtEl>
                                        <p:attrNameLst>
                                          <p:attrName>ppt_x</p:attrName>
                                        </p:attrNameLst>
                                      </p:cBhvr>
                                      <p:tavLst>
                                        <p:tav tm="0">
                                          <p:val>
                                            <p:strVal val="0-#ppt_w/2"/>
                                          </p:val>
                                        </p:tav>
                                        <p:tav tm="100000">
                                          <p:val>
                                            <p:strVal val="#ppt_x"/>
                                          </p:val>
                                        </p:tav>
                                      </p:tavLst>
                                    </p:anim>
                                    <p:anim calcmode="lin" valueType="num">
                                      <p:cBhvr additive="base">
                                        <p:cTn id="14"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connection models</a:t>
            </a:r>
            <a:endParaRPr lang="ar-EG" dirty="0"/>
          </a:p>
        </p:txBody>
      </p:sp>
      <p:sp>
        <p:nvSpPr>
          <p:cNvPr id="5" name="Content Placeholder 4"/>
          <p:cNvSpPr>
            <a:spLocks noGrp="1"/>
          </p:cNvSpPr>
          <p:nvPr>
            <p:ph idx="1"/>
          </p:nvPr>
        </p:nvSpPr>
        <p:spPr/>
        <p:txBody>
          <a:bodyPr/>
          <a:lstStyle/>
          <a:p>
            <a:pPr algn="just" rtl="0"/>
            <a:r>
              <a:rPr lang="en-US" sz="2400" b="1" dirty="0">
                <a:solidFill>
                  <a:schemeClr val="tx2">
                    <a:lumMod val="50000"/>
                  </a:schemeClr>
                </a:solidFill>
              </a:rPr>
              <a:t>client-server </a:t>
            </a:r>
            <a:r>
              <a:rPr lang="en-US" sz="2400" dirty="0">
                <a:solidFill>
                  <a:schemeClr val="tx2">
                    <a:lumMod val="50000"/>
                  </a:schemeClr>
                </a:solidFill>
              </a:rPr>
              <a:t>model is a software that consists of two parts, client systems and server systems, both communicate over a computer network</a:t>
            </a:r>
          </a:p>
          <a:p>
            <a:pPr algn="just" rtl="0"/>
            <a:endParaRPr lang="en-US" sz="2400" dirty="0">
              <a:solidFill>
                <a:schemeClr val="tx2">
                  <a:lumMod val="50000"/>
                </a:schemeClr>
              </a:solidFill>
            </a:endParaRPr>
          </a:p>
          <a:p>
            <a:pPr algn="l" rtl="0"/>
            <a:endParaRPr lang="ar-EG" dirty="0">
              <a:solidFill>
                <a:schemeClr val="tx2">
                  <a:lumMod val="50000"/>
                </a:schemeClr>
              </a:solidFill>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943226"/>
            <a:ext cx="49530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50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connection models</a:t>
            </a:r>
            <a:endParaRPr lang="ar-EG" dirty="0"/>
          </a:p>
        </p:txBody>
      </p:sp>
      <p:sp>
        <p:nvSpPr>
          <p:cNvPr id="5" name="Content Placeholder 4"/>
          <p:cNvSpPr>
            <a:spLocks noGrp="1"/>
          </p:cNvSpPr>
          <p:nvPr>
            <p:ph idx="1"/>
          </p:nvPr>
        </p:nvSpPr>
        <p:spPr/>
        <p:txBody>
          <a:bodyPr/>
          <a:lstStyle/>
          <a:p>
            <a:pPr algn="just" rtl="0"/>
            <a:r>
              <a:rPr lang="en-US" sz="2400" dirty="0"/>
              <a:t>The </a:t>
            </a:r>
            <a:r>
              <a:rPr lang="en-US" sz="2400" b="1" dirty="0"/>
              <a:t>client-server relationship</a:t>
            </a:r>
            <a:r>
              <a:rPr lang="en-US" sz="2400" dirty="0"/>
              <a:t> describes the relation between the client and how it makes a service request to the server, and how the server can accept these requests, process them, and return the requested information to the client</a:t>
            </a:r>
          </a:p>
          <a:p>
            <a:pPr algn="just" rtl="0"/>
            <a:endParaRPr lang="ar-EG"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4" descr="c15f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641726"/>
            <a:ext cx="56769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608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pPr>
              <a:defRPr/>
            </a:pPr>
            <a:r>
              <a:rPr lang="en-US" dirty="0">
                <a:solidFill>
                  <a:schemeClr val="tx1"/>
                </a:solidFill>
              </a:rPr>
              <a:t>How the Web Works?</a:t>
            </a:r>
          </a:p>
        </p:txBody>
      </p:sp>
      <p:sp>
        <p:nvSpPr>
          <p:cNvPr id="874499" name="Rectangle 3"/>
          <p:cNvSpPr>
            <a:spLocks noGrp="1" noChangeArrowheads="1"/>
          </p:cNvSpPr>
          <p:nvPr>
            <p:ph idx="1"/>
          </p:nvPr>
        </p:nvSpPr>
        <p:spPr>
          <a:xfrm>
            <a:off x="1720850" y="1828800"/>
            <a:ext cx="8496300" cy="1371600"/>
          </a:xfrm>
        </p:spPr>
        <p:txBody>
          <a:bodyPr/>
          <a:lstStyle/>
          <a:p>
            <a:pPr>
              <a:lnSpc>
                <a:spcPct val="100000"/>
              </a:lnSpc>
              <a:defRPr/>
            </a:pPr>
            <a:r>
              <a:rPr lang="en-US" dirty="0">
                <a:solidFill>
                  <a:schemeClr val="tx1"/>
                </a:solidFill>
              </a:rPr>
              <a:t>WWW use classical client / server architecture</a:t>
            </a:r>
          </a:p>
          <a:p>
            <a:pPr lvl="1">
              <a:lnSpc>
                <a:spcPct val="100000"/>
              </a:lnSpc>
              <a:defRPr/>
            </a:pPr>
            <a:r>
              <a:rPr lang="en-US" dirty="0">
                <a:solidFill>
                  <a:schemeClr val="tx1"/>
                </a:solidFill>
              </a:rPr>
              <a:t>HTTP is text-based request-response protocol</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2" name="Group 28"/>
          <p:cNvGrpSpPr>
            <a:grpSpLocks/>
          </p:cNvGrpSpPr>
          <p:nvPr/>
        </p:nvGrpSpPr>
        <p:grpSpPr bwMode="auto">
          <a:xfrm>
            <a:off x="4495800" y="3174563"/>
            <a:ext cx="3352800" cy="676629"/>
            <a:chOff x="1776" y="1680"/>
            <a:chExt cx="1728" cy="352"/>
          </a:xfrm>
          <a:solidFill>
            <a:schemeClr val="accent5">
              <a:lumMod val="60000"/>
              <a:lumOff val="40000"/>
              <a:alpha val="30000"/>
            </a:schemeClr>
          </a:solidFill>
        </p:grpSpPr>
        <p:sp>
          <p:nvSpPr>
            <p:cNvPr id="87452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874526"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Page request</a:t>
              </a:r>
            </a:p>
          </p:txBody>
        </p:sp>
      </p:grpSp>
      <p:sp>
        <p:nvSpPr>
          <p:cNvPr id="874527" name="Text Box 31"/>
          <p:cNvSpPr txBox="1">
            <a:spLocks noChangeArrowheads="1"/>
          </p:cNvSpPr>
          <p:nvPr/>
        </p:nvSpPr>
        <p:spPr bwMode="auto">
          <a:xfrm>
            <a:off x="1828800" y="5279648"/>
            <a:ext cx="2851150" cy="892552"/>
          </a:xfrm>
          <a:prstGeom prst="rect">
            <a:avLst/>
          </a:prstGeom>
          <a:noFill/>
          <a:ln w="12700" cap="sq">
            <a:noFill/>
            <a:miter lim="800000"/>
            <a:headEnd type="none" w="sm" len="sm"/>
            <a:tailEnd type="none" w="sm" len="sm"/>
          </a:ln>
          <a:effec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Client running a Web Browser</a:t>
            </a:r>
          </a:p>
        </p:txBody>
      </p:sp>
      <p:sp>
        <p:nvSpPr>
          <p:cNvPr id="874528" name="Text Box 32"/>
          <p:cNvSpPr txBox="1">
            <a:spLocks noChangeArrowheads="1"/>
          </p:cNvSpPr>
          <p:nvPr/>
        </p:nvSpPr>
        <p:spPr bwMode="auto">
          <a:xfrm>
            <a:off x="7362824" y="5108138"/>
            <a:ext cx="3000376" cy="1292662"/>
          </a:xfrm>
          <a:prstGeom prst="rect">
            <a:avLst/>
          </a:prstGeom>
          <a:noFill/>
          <a:ln w="12700" cap="sq">
            <a:noFill/>
            <a:miter lim="800000"/>
            <a:headEnd type="none" w="sm" len="sm"/>
            <a:tailEnd type="none" w="sm" len="sm"/>
          </a:ln>
          <a:effec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Server running Web Server Software   (IIS, Apache, etc.)</a:t>
            </a:r>
          </a:p>
        </p:txBody>
      </p:sp>
      <p:grpSp>
        <p:nvGrpSpPr>
          <p:cNvPr id="4" name="Group 3"/>
          <p:cNvGrpSpPr/>
          <p:nvPr/>
        </p:nvGrpSpPr>
        <p:grpSpPr>
          <a:xfrm>
            <a:off x="4495800" y="4211200"/>
            <a:ext cx="3352800" cy="698748"/>
            <a:chOff x="3200400" y="3962400"/>
            <a:chExt cx="2895600" cy="485775"/>
          </a:xfrm>
        </p:grpSpPr>
        <p:sp>
          <p:nvSpPr>
            <p:cNvPr id="87453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87453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Server response</a:t>
              </a:r>
            </a:p>
          </p:txBody>
        </p:sp>
      </p:grpSp>
      <p:sp>
        <p:nvSpPr>
          <p:cNvPr id="874533" name="Text Box 37"/>
          <p:cNvSpPr txBox="1">
            <a:spLocks noChangeArrowheads="1"/>
          </p:cNvSpPr>
          <p:nvPr/>
        </p:nvSpPr>
        <p:spPr bwMode="auto">
          <a:xfrm>
            <a:off x="5399088" y="2819401"/>
            <a:ext cx="1293812" cy="461665"/>
          </a:xfrm>
          <a:prstGeom prst="rect">
            <a:avLst/>
          </a:prstGeom>
          <a:noFill/>
          <a:ln w="12700" cap="sq">
            <a:noFill/>
            <a:miter lim="800000"/>
            <a:headEnd type="none" w="sm" len="sm"/>
            <a:tailEnd type="none" w="sm" len="sm"/>
          </a:ln>
          <a:effec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HTTP</a:t>
            </a:r>
          </a:p>
        </p:txBody>
      </p:sp>
      <p:sp>
        <p:nvSpPr>
          <p:cNvPr id="874534" name="Text Box 38"/>
          <p:cNvSpPr txBox="1">
            <a:spLocks noChangeArrowheads="1"/>
          </p:cNvSpPr>
          <p:nvPr/>
        </p:nvSpPr>
        <p:spPr bwMode="auto">
          <a:xfrm>
            <a:off x="5834062" y="3971488"/>
            <a:ext cx="947738" cy="400110"/>
          </a:xfrm>
          <a:prstGeom prst="rect">
            <a:avLst/>
          </a:prstGeom>
          <a:noFill/>
          <a:ln w="12700" cap="sq">
            <a:noFill/>
            <a:miter lim="800000"/>
            <a:headEnd type="none" w="sm" len="sm"/>
            <a:tailEnd type="none" w="sm" len="sm"/>
          </a:ln>
          <a:effec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HTTP</a:t>
            </a:r>
          </a:p>
        </p:txBody>
      </p:sp>
      <p:grpSp>
        <p:nvGrpSpPr>
          <p:cNvPr id="3" name="Group 2"/>
          <p:cNvGrpSpPr/>
          <p:nvPr/>
        </p:nvGrpSpPr>
        <p:grpSpPr>
          <a:xfrm>
            <a:off x="2104803" y="2638165"/>
            <a:ext cx="2438400" cy="2438400"/>
            <a:chOff x="228600" y="224864"/>
            <a:chExt cx="2438400" cy="2438400"/>
          </a:xfrm>
        </p:grpSpPr>
        <p:pic>
          <p:nvPicPr>
            <p:cNvPr id="1026" name="Picture 2" descr="http://askyourpc.com/media/blogs/a/images_2/Computer-256x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6" descr="website-wind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1028" name="Picture 4" descr="http://www.iconarchive.com/icons/visualpharm/hardware/256/serv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3020134"/>
            <a:ext cx="2011804" cy="201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5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Client/Server</a:t>
            </a:r>
            <a:endParaRPr lang="ar-EG" dirty="0"/>
          </a:p>
        </p:txBody>
      </p:sp>
      <p:sp>
        <p:nvSpPr>
          <p:cNvPr id="3" name="Content Placeholder 2"/>
          <p:cNvSpPr>
            <a:spLocks noGrp="1"/>
          </p:cNvSpPr>
          <p:nvPr>
            <p:ph idx="1"/>
          </p:nvPr>
        </p:nvSpPr>
        <p:spPr>
          <a:xfrm>
            <a:off x="1981200" y="1905000"/>
            <a:ext cx="7620000" cy="4495800"/>
          </a:xfrm>
        </p:spPr>
        <p:txBody>
          <a:bodyPr/>
          <a:lstStyle/>
          <a:p>
            <a:pPr algn="l" rtl="0"/>
            <a:r>
              <a:rPr lang="en-US" altLang="ar-EG" sz="2400" b="1" dirty="0">
                <a:solidFill>
                  <a:schemeClr val="tx2">
                    <a:lumMod val="50000"/>
                  </a:schemeClr>
                </a:solidFill>
              </a:rPr>
              <a:t>There are two types of servers:</a:t>
            </a:r>
          </a:p>
          <a:p>
            <a:pPr marL="114300" indent="0">
              <a:buNone/>
            </a:pPr>
            <a:endParaRPr lang="en-US" altLang="ar-EG" sz="2400" b="1" dirty="0">
              <a:solidFill>
                <a:schemeClr val="tx2">
                  <a:lumMod val="50000"/>
                </a:schemeClr>
              </a:solidFill>
            </a:endParaRPr>
          </a:p>
          <a:p>
            <a:pPr marL="868680" lvl="1" indent="-457200" algn="just">
              <a:buFont typeface="+mj-lt"/>
              <a:buAutoNum type="arabicPeriod"/>
            </a:pPr>
            <a:r>
              <a:rPr lang="en-US" altLang="ar-EG" sz="2400" b="1" dirty="0">
                <a:solidFill>
                  <a:schemeClr val="tx2">
                    <a:lumMod val="50000"/>
                  </a:schemeClr>
                </a:solidFill>
              </a:rPr>
              <a:t>File server</a:t>
            </a:r>
            <a:r>
              <a:rPr lang="en-US" altLang="ar-EG" sz="2400" dirty="0">
                <a:solidFill>
                  <a:schemeClr val="tx2">
                    <a:lumMod val="50000"/>
                  </a:schemeClr>
                </a:solidFill>
              </a:rPr>
              <a:t>  </a:t>
            </a:r>
            <a:r>
              <a:rPr lang="en-US" altLang="ar-EG" sz="2400" dirty="0"/>
              <a:t>A computer that stores and manages files for multiple users on a network</a:t>
            </a:r>
          </a:p>
          <a:p>
            <a:pPr marL="868680" lvl="1" indent="-457200" algn="just">
              <a:buFont typeface="+mj-lt"/>
              <a:buAutoNum type="arabicPeriod"/>
            </a:pPr>
            <a:endParaRPr lang="en-US" altLang="ar-EG" sz="2400" b="1" dirty="0">
              <a:solidFill>
                <a:schemeClr val="tx2">
                  <a:lumMod val="50000"/>
                </a:schemeClr>
              </a:solidFill>
            </a:endParaRPr>
          </a:p>
          <a:p>
            <a:pPr marL="868680" lvl="1" indent="-457200" algn="just">
              <a:buFont typeface="+mj-lt"/>
              <a:buAutoNum type="arabicPeriod"/>
            </a:pPr>
            <a:r>
              <a:rPr lang="en-US" altLang="ar-EG" sz="2400" b="1" dirty="0">
                <a:solidFill>
                  <a:schemeClr val="tx2">
                    <a:lumMod val="50000"/>
                  </a:schemeClr>
                </a:solidFill>
              </a:rPr>
              <a:t>Web server</a:t>
            </a:r>
            <a:r>
              <a:rPr lang="en-US" altLang="ar-EG" sz="2400" dirty="0">
                <a:solidFill>
                  <a:schemeClr val="tx2">
                    <a:lumMod val="50000"/>
                  </a:schemeClr>
                </a:solidFill>
              </a:rPr>
              <a:t>  </a:t>
            </a:r>
            <a:r>
              <a:rPr lang="en-US" altLang="ar-EG" sz="2400" dirty="0"/>
              <a:t>A computer that responds to requests for web pages (from the browser client) </a:t>
            </a:r>
          </a:p>
          <a:p>
            <a:pPr algn="just" rtl="0"/>
            <a:endParaRPr lang="ar-EG" sz="24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876800"/>
            <a:ext cx="4953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78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Web servers</a:t>
            </a:r>
            <a:r>
              <a:rPr lang="en-US" dirty="0"/>
              <a:t> and </a:t>
            </a:r>
            <a:r>
              <a:rPr lang="en-US" dirty="0">
                <a:hlinkClick r:id="rId3"/>
              </a:rPr>
              <a:t>browsers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b="1" dirty="0"/>
              <a:t>  web server</a:t>
            </a:r>
            <a:r>
              <a:rPr lang="en-US" sz="2200" dirty="0"/>
              <a:t>: software that listens for web page requests </a:t>
            </a:r>
          </a:p>
          <a:p>
            <a:pPr lvl="1">
              <a:buFont typeface="Arial" panose="020B0604020202020204" pitchFamily="34" charset="0"/>
              <a:buChar char="•"/>
            </a:pPr>
            <a:r>
              <a:rPr lang="en-US" sz="2200" dirty="0">
                <a:hlinkClick r:id="rId4"/>
              </a:rPr>
              <a:t>Apache</a:t>
            </a:r>
            <a:endParaRPr lang="en-US" sz="2200" dirty="0"/>
          </a:p>
          <a:p>
            <a:pPr lvl="1">
              <a:buFont typeface="Arial" panose="020B0604020202020204" pitchFamily="34" charset="0"/>
              <a:buChar char="•"/>
            </a:pPr>
            <a:r>
              <a:rPr lang="en-US" sz="2200" dirty="0"/>
              <a:t>Microsoft Internet Information Server (IIS) (</a:t>
            </a:r>
            <a:r>
              <a:rPr lang="en-US" sz="2200" dirty="0">
                <a:hlinkClick r:id="rId5"/>
              </a:rPr>
              <a:t>part of Windows</a:t>
            </a:r>
            <a:r>
              <a:rPr lang="en-US" sz="2200" dirty="0"/>
              <a:t>)</a:t>
            </a:r>
          </a:p>
          <a:p>
            <a:pPr marL="0" indent="0">
              <a:buNone/>
            </a:pPr>
            <a:endParaRPr lang="en-US" sz="2200" b="1" dirty="0" smtClean="0"/>
          </a:p>
          <a:p>
            <a:pPr>
              <a:buFont typeface="Arial" panose="020B0604020202020204" pitchFamily="34" charset="0"/>
              <a:buChar char="•"/>
            </a:pPr>
            <a:endParaRPr lang="en-US" sz="2200" b="1" dirty="0"/>
          </a:p>
          <a:p>
            <a:pPr>
              <a:buFont typeface="Arial" panose="020B0604020202020204" pitchFamily="34" charset="0"/>
              <a:buChar char="•"/>
            </a:pPr>
            <a:r>
              <a:rPr lang="en-US" sz="2200" b="1" dirty="0" smtClean="0"/>
              <a:t>web </a:t>
            </a:r>
            <a:r>
              <a:rPr lang="en-US" sz="2200" b="1" dirty="0"/>
              <a:t>browser</a:t>
            </a:r>
            <a:r>
              <a:rPr lang="en-US" sz="2200" dirty="0"/>
              <a:t>: fetches/displays documents from web </a:t>
            </a:r>
            <a:r>
              <a:rPr lang="en-US" sz="2200" dirty="0" smtClean="0"/>
              <a:t>servers – more about it later</a:t>
            </a:r>
            <a:endParaRPr lang="en-US" sz="2200" dirty="0"/>
          </a:p>
          <a:p>
            <a:pPr lvl="1">
              <a:buFont typeface="Arial" panose="020B0604020202020204" pitchFamily="34" charset="0"/>
              <a:buChar char="•"/>
            </a:pPr>
            <a:endParaRPr lang="en-US" sz="2200"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6146" name="Picture 2" descr="web 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1002" y="1646238"/>
            <a:ext cx="1304758" cy="18046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refox web brow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1532" y="4366048"/>
            <a:ext cx="361950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12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91306736-F931-4FE8-AD97-400F177D9802}"/>
              </a:ext>
            </a:extLst>
          </p:cNvPr>
          <p:cNvSpPr>
            <a:spLocks noGrp="1" noChangeArrowheads="1"/>
          </p:cNvSpPr>
          <p:nvPr>
            <p:ph type="title"/>
          </p:nvPr>
        </p:nvSpPr>
        <p:spPr/>
        <p:txBody>
          <a:bodyPr>
            <a:normAutofit/>
          </a:bodyPr>
          <a:lstStyle/>
          <a:p>
            <a:pPr eaLnBrk="1" hangingPunct="1"/>
            <a:r>
              <a:rPr lang="en-US" altLang="en-US" dirty="0"/>
              <a:t>OSI </a:t>
            </a:r>
            <a:r>
              <a:rPr lang="en-US" altLang="en-US" dirty="0" smtClean="0"/>
              <a:t>Architecture (Advanced)</a:t>
            </a:r>
            <a:endParaRPr lang="en-GB" altLang="en-US" dirty="0"/>
          </a:p>
        </p:txBody>
      </p:sp>
      <p:sp>
        <p:nvSpPr>
          <p:cNvPr id="483336" name="Text Box 8">
            <a:extLst>
              <a:ext uri="{FF2B5EF4-FFF2-40B4-BE49-F238E27FC236}">
                <a16:creationId xmlns="" xmlns:a16="http://schemas.microsoft.com/office/drawing/2014/main" id="{7BB96A02-3C02-43CD-A361-A0C88AF9FF91}"/>
              </a:ext>
            </a:extLst>
          </p:cNvPr>
          <p:cNvSpPr txBox="1">
            <a:spLocks noChangeArrowheads="1"/>
          </p:cNvSpPr>
          <p:nvPr/>
        </p:nvSpPr>
        <p:spPr bwMode="auto">
          <a:xfrm>
            <a:off x="8018425" y="3087806"/>
            <a:ext cx="3917290" cy="1138773"/>
          </a:xfrm>
          <a:prstGeom prst="rect">
            <a:avLst/>
          </a:prstGeom>
          <a:noFill/>
          <a:ln w="9525" algn="ctr">
            <a:noFill/>
            <a:miter lim="800000"/>
            <a:headEnd/>
            <a:tailEnd/>
          </a:ln>
          <a:effectLst/>
        </p:spPr>
        <p:txBody>
          <a:bodyPr wrap="none">
            <a:spAutoFit/>
          </a:bodyPr>
          <a:lstStyle/>
          <a:p>
            <a:pPr algn="ctr">
              <a:spcBef>
                <a:spcPct val="20000"/>
              </a:spcBef>
              <a:buClr>
                <a:schemeClr val="tx1"/>
              </a:buClr>
              <a:buSzPct val="60000"/>
              <a:buFont typeface="Wingdings" pitchFamily="2" charset="2"/>
              <a:buNone/>
              <a:defRPr/>
            </a:pPr>
            <a:r>
              <a:rPr lang="en-US" sz="2000" dirty="0">
                <a:solidFill>
                  <a:srgbClr val="003399"/>
                </a:solidFill>
                <a:latin typeface="+mj-lt"/>
              </a:rPr>
              <a:t>The OSI 7-layer Model</a:t>
            </a:r>
          </a:p>
          <a:p>
            <a:pPr algn="ctr">
              <a:spcBef>
                <a:spcPct val="20000"/>
              </a:spcBef>
              <a:buClr>
                <a:schemeClr val="tx1"/>
              </a:buClr>
              <a:buSzPct val="60000"/>
              <a:buFont typeface="Wingdings" pitchFamily="2" charset="2"/>
              <a:buNone/>
              <a:defRPr/>
            </a:pPr>
            <a:r>
              <a:rPr lang="en-US" sz="2000" dirty="0">
                <a:solidFill>
                  <a:srgbClr val="003399"/>
                </a:solidFill>
                <a:latin typeface="+mj-lt"/>
              </a:rPr>
              <a:t>OSI – Open Systems Interconnection</a:t>
            </a:r>
          </a:p>
          <a:p>
            <a:pPr algn="ctr">
              <a:spcBef>
                <a:spcPct val="20000"/>
              </a:spcBef>
              <a:buClr>
                <a:schemeClr val="tx1"/>
              </a:buClr>
              <a:buSzPct val="60000"/>
              <a:buFont typeface="Wingdings" pitchFamily="2" charset="2"/>
              <a:buNone/>
              <a:defRPr/>
            </a:pPr>
            <a:endParaRPr lang="en-GB" sz="2000" dirty="0">
              <a:solidFill>
                <a:srgbClr val="003399"/>
              </a:solidFill>
              <a:latin typeface="+mj-lt"/>
            </a:endParaRPr>
          </a:p>
        </p:txBody>
      </p:sp>
      <p:pic>
        <p:nvPicPr>
          <p:cNvPr id="25604" name="Picture 6" descr="f01-13-9780123850591 copy">
            <a:extLst>
              <a:ext uri="{FF2B5EF4-FFF2-40B4-BE49-F238E27FC236}">
                <a16:creationId xmlns="" xmlns:a16="http://schemas.microsoft.com/office/drawing/2014/main" id="{44DB2F2C-A81B-4742-8C69-BD1602B31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492" y="1845343"/>
            <a:ext cx="5939739" cy="434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4601EDCF-6482-4528-A2A2-F57DD9B53F21}"/>
              </a:ext>
            </a:extLst>
          </p:cNvPr>
          <p:cNvSpPr>
            <a:spLocks noGrp="1" noChangeArrowheads="1"/>
          </p:cNvSpPr>
          <p:nvPr>
            <p:ph type="title"/>
          </p:nvPr>
        </p:nvSpPr>
        <p:spPr/>
        <p:txBody>
          <a:bodyPr>
            <a:normAutofit/>
          </a:bodyPr>
          <a:lstStyle/>
          <a:p>
            <a:r>
              <a:rPr lang="en-US" altLang="en-US" dirty="0"/>
              <a:t>Description of </a:t>
            </a:r>
            <a:r>
              <a:rPr lang="en-US" altLang="en-US" dirty="0" smtClean="0"/>
              <a:t>Layers (Advanced)</a:t>
            </a:r>
            <a:endParaRPr lang="en-AU" altLang="en-US" dirty="0"/>
          </a:p>
        </p:txBody>
      </p:sp>
      <p:sp>
        <p:nvSpPr>
          <p:cNvPr id="26627" name="Rectangle 3">
            <a:extLst>
              <a:ext uri="{FF2B5EF4-FFF2-40B4-BE49-F238E27FC236}">
                <a16:creationId xmlns="" xmlns:a16="http://schemas.microsoft.com/office/drawing/2014/main" id="{E9E4AA46-A1AE-411D-A7EE-0527C8900722}"/>
              </a:ext>
            </a:extLst>
          </p:cNvPr>
          <p:cNvSpPr>
            <a:spLocks noGrp="1" noChangeArrowheads="1"/>
          </p:cNvSpPr>
          <p:nvPr>
            <p:ph idx="1"/>
          </p:nvPr>
        </p:nvSpPr>
        <p:spPr/>
        <p:txBody>
          <a:bodyPr>
            <a:normAutofit/>
          </a:bodyPr>
          <a:lstStyle/>
          <a:p>
            <a:pPr eaLnBrk="1" hangingPunct="1"/>
            <a:r>
              <a:rPr lang="en-US" altLang="en-US" sz="2400" dirty="0"/>
              <a:t>Physical Layer</a:t>
            </a:r>
          </a:p>
          <a:p>
            <a:pPr lvl="1" eaLnBrk="1" hangingPunct="1"/>
            <a:r>
              <a:rPr lang="en-US" altLang="en-US" sz="2000" dirty="0"/>
              <a:t>Handles the transmission of raw </a:t>
            </a:r>
            <a:r>
              <a:rPr lang="en-US" altLang="en-US" sz="2000" b="1" i="1" dirty="0">
                <a:solidFill>
                  <a:srgbClr val="FF0000"/>
                </a:solidFill>
              </a:rPr>
              <a:t>bits</a:t>
            </a:r>
            <a:r>
              <a:rPr lang="en-US" altLang="en-US" sz="2000" dirty="0"/>
              <a:t> over a communication link</a:t>
            </a:r>
          </a:p>
          <a:p>
            <a:pPr eaLnBrk="1" hangingPunct="1"/>
            <a:r>
              <a:rPr lang="en-US" altLang="en-US" sz="2400" dirty="0"/>
              <a:t>Data Link Layer</a:t>
            </a:r>
          </a:p>
          <a:p>
            <a:pPr lvl="1" eaLnBrk="1" hangingPunct="1"/>
            <a:r>
              <a:rPr lang="en-US" altLang="en-US" sz="2000" dirty="0"/>
              <a:t>Collects a stream of bits into a larger aggregate called a </a:t>
            </a:r>
            <a:r>
              <a:rPr lang="en-US" altLang="en-US" sz="2000" b="1" i="1" dirty="0">
                <a:solidFill>
                  <a:srgbClr val="FF0000"/>
                </a:solidFill>
              </a:rPr>
              <a:t>frame</a:t>
            </a:r>
          </a:p>
          <a:p>
            <a:pPr lvl="1" eaLnBrk="1" hangingPunct="1"/>
            <a:r>
              <a:rPr lang="en-US" altLang="en-US" sz="2000" dirty="0"/>
              <a:t>Network adaptor and device drivers in OS implement the protocol in the datalink layer</a:t>
            </a:r>
          </a:p>
          <a:p>
            <a:pPr lvl="1" eaLnBrk="1" hangingPunct="1"/>
            <a:r>
              <a:rPr lang="en-US" altLang="en-US" sz="2000" dirty="0"/>
              <a:t>Frames are actually delivered to hosts</a:t>
            </a:r>
          </a:p>
          <a:p>
            <a:pPr eaLnBrk="1" hangingPunct="1"/>
            <a:r>
              <a:rPr lang="en-US" altLang="en-US" sz="2400" dirty="0"/>
              <a:t>Network Layer</a:t>
            </a:r>
          </a:p>
          <a:p>
            <a:pPr lvl="1" eaLnBrk="1" hangingPunct="1"/>
            <a:r>
              <a:rPr lang="en-US" altLang="en-US" sz="2000" dirty="0"/>
              <a:t>Handles routing between nodes within a packet-switched network</a:t>
            </a:r>
          </a:p>
          <a:p>
            <a:pPr lvl="1" eaLnBrk="1" hangingPunct="1"/>
            <a:r>
              <a:rPr lang="en-US" altLang="en-US" sz="2000" dirty="0"/>
              <a:t>Unit of data exchanged between nodes in this layer is called a </a:t>
            </a:r>
            <a:r>
              <a:rPr lang="en-US" altLang="en-US" sz="2000" b="1" i="1" dirty="0">
                <a:solidFill>
                  <a:srgbClr val="FF0000"/>
                </a:solidFill>
              </a:rPr>
              <a:t>packet</a:t>
            </a:r>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r>
              <a:rPr lang="en-US" altLang="en-US" sz="2000" dirty="0"/>
              <a:t>The lower three layers are implemented on all network nodes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DC8EFBFE-B461-4A84-AC25-2932FA9857E4}"/>
              </a:ext>
            </a:extLst>
          </p:cNvPr>
          <p:cNvSpPr>
            <a:spLocks noGrp="1" noChangeArrowheads="1"/>
          </p:cNvSpPr>
          <p:nvPr>
            <p:ph type="title"/>
          </p:nvPr>
        </p:nvSpPr>
        <p:spPr/>
        <p:txBody>
          <a:bodyPr>
            <a:normAutofit/>
          </a:bodyPr>
          <a:lstStyle/>
          <a:p>
            <a:r>
              <a:rPr lang="en-US" altLang="en-US" dirty="0"/>
              <a:t>Description of </a:t>
            </a:r>
            <a:r>
              <a:rPr lang="en-US" altLang="en-US" dirty="0" smtClean="0"/>
              <a:t>Layers (Advanced)</a:t>
            </a:r>
            <a:endParaRPr lang="en-AU" altLang="en-US" dirty="0"/>
          </a:p>
        </p:txBody>
      </p:sp>
      <p:sp>
        <p:nvSpPr>
          <p:cNvPr id="27651" name="Rectangle 3">
            <a:extLst>
              <a:ext uri="{FF2B5EF4-FFF2-40B4-BE49-F238E27FC236}">
                <a16:creationId xmlns="" xmlns:a16="http://schemas.microsoft.com/office/drawing/2014/main" id="{A0BC5EE7-03BB-4E26-BCA8-8C3661EB4B15}"/>
              </a:ext>
            </a:extLst>
          </p:cNvPr>
          <p:cNvSpPr>
            <a:spLocks noGrp="1" noChangeArrowheads="1"/>
          </p:cNvSpPr>
          <p:nvPr>
            <p:ph idx="1"/>
          </p:nvPr>
        </p:nvSpPr>
        <p:spPr/>
        <p:txBody>
          <a:bodyPr>
            <a:normAutofit fontScale="92500" lnSpcReduction="10000"/>
          </a:bodyPr>
          <a:lstStyle/>
          <a:p>
            <a:pPr eaLnBrk="1" hangingPunct="1"/>
            <a:r>
              <a:rPr lang="en-US" altLang="en-US" sz="2400" dirty="0"/>
              <a:t>Transport Layer</a:t>
            </a:r>
          </a:p>
          <a:p>
            <a:pPr lvl="1" eaLnBrk="1" hangingPunct="1"/>
            <a:r>
              <a:rPr lang="en-US" altLang="en-US" sz="2000" dirty="0"/>
              <a:t>Implements a process-to-process channel</a:t>
            </a:r>
          </a:p>
          <a:p>
            <a:pPr lvl="1" eaLnBrk="1" hangingPunct="1"/>
            <a:r>
              <a:rPr lang="en-US" altLang="en-US" sz="2000" dirty="0"/>
              <a:t>Unit of data exchanges in this layer is called a </a:t>
            </a:r>
            <a:r>
              <a:rPr lang="en-US" altLang="en-US" sz="2000" b="1" i="1" dirty="0">
                <a:solidFill>
                  <a:srgbClr val="FF0000"/>
                </a:solidFill>
              </a:rPr>
              <a:t>message</a:t>
            </a:r>
          </a:p>
          <a:p>
            <a:pPr eaLnBrk="1" hangingPunct="1"/>
            <a:r>
              <a:rPr lang="en-US" altLang="en-US" sz="2400" dirty="0"/>
              <a:t>Session Layer</a:t>
            </a:r>
          </a:p>
          <a:p>
            <a:pPr lvl="1" eaLnBrk="1" hangingPunct="1"/>
            <a:r>
              <a:rPr lang="en-US" altLang="en-US" sz="2000" dirty="0"/>
              <a:t>Provides a name space that is used to tie together the potentially different transport streams that are part of a single application</a:t>
            </a:r>
          </a:p>
          <a:p>
            <a:pPr eaLnBrk="1" hangingPunct="1"/>
            <a:r>
              <a:rPr lang="en-US" altLang="en-US" sz="2400" dirty="0"/>
              <a:t>Presentation Layer</a:t>
            </a:r>
          </a:p>
          <a:p>
            <a:pPr lvl="1" eaLnBrk="1" hangingPunct="1"/>
            <a:r>
              <a:rPr lang="en-US" altLang="en-US" sz="2000" dirty="0"/>
              <a:t>Concerned about the format of data exchanged between peers</a:t>
            </a:r>
          </a:p>
          <a:p>
            <a:pPr eaLnBrk="1" hangingPunct="1"/>
            <a:r>
              <a:rPr lang="en-US" altLang="en-US" sz="2400" dirty="0"/>
              <a:t>Application Layer</a:t>
            </a:r>
          </a:p>
          <a:p>
            <a:pPr lvl="1" eaLnBrk="1" hangingPunct="1"/>
            <a:r>
              <a:rPr lang="en-US" altLang="en-US" sz="2000" dirty="0"/>
              <a:t>Standardize common type of exchanges</a:t>
            </a:r>
          </a:p>
          <a:p>
            <a:pPr lvl="1" eaLnBrk="1" hangingPunct="1"/>
            <a:endParaRPr lang="en-US" altLang="en-US" sz="2000" dirty="0"/>
          </a:p>
          <a:p>
            <a:pPr lvl="1" eaLnBrk="1" hangingPunct="1">
              <a:buFont typeface="Wingdings" panose="05000000000000000000" pitchFamily="2" charset="2"/>
              <a:buNone/>
            </a:pPr>
            <a:r>
              <a:rPr lang="en-US" altLang="en-US" sz="2000" dirty="0"/>
              <a:t>The transport layer and the higher layers typically run only on end-hosts and not on the intermediate switches and routers</a:t>
            </a:r>
          </a:p>
          <a:p>
            <a:pPr lvl="1" eaLnBrk="1" hangingPunct="1"/>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13BCCAE5-A35B-4B66-A4A7-E23C34A403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BCB8C37-7DB6-472F-A1E6-38B02828B84C}"/>
              </a:ext>
            </a:extLst>
          </p:cNvPr>
          <p:cNvSpPr>
            <a:spLocks noGrp="1"/>
          </p:cNvSpPr>
          <p:nvPr>
            <p:ph type="title"/>
          </p:nvPr>
        </p:nvSpPr>
        <p:spPr/>
        <p:txBody>
          <a:bodyPr>
            <a:normAutofit/>
          </a:bodyPr>
          <a:lstStyle/>
          <a:p>
            <a:r>
              <a:rPr lang="en-US" dirty="0"/>
              <a:t>Summary</a:t>
            </a:r>
          </a:p>
        </p:txBody>
      </p:sp>
      <p:sp>
        <p:nvSpPr>
          <p:cNvPr id="3" name="Content Placeholder 2">
            <a:extLst>
              <a:ext uri="{FF2B5EF4-FFF2-40B4-BE49-F238E27FC236}">
                <a16:creationId xmlns="" xmlns:a16="http://schemas.microsoft.com/office/drawing/2014/main" id="{5FD7C436-025B-4B42-A7FB-02B0633D9C2B}"/>
              </a:ext>
            </a:extLst>
          </p:cNvPr>
          <p:cNvSpPr>
            <a:spLocks noGrp="1"/>
          </p:cNvSpPr>
          <p:nvPr>
            <p:ph idx="1"/>
          </p:nvPr>
        </p:nvSpPr>
        <p:spPr>
          <a:xfrm>
            <a:off x="1097279" y="1845734"/>
            <a:ext cx="6454987" cy="4023360"/>
          </a:xfrm>
        </p:spPr>
        <p:txBody>
          <a:bodyPr>
            <a:normAutofit fontScale="85000" lnSpcReduction="10000"/>
          </a:bodyPr>
          <a:lstStyle/>
          <a:p>
            <a:r>
              <a:rPr lang="en-US" dirty="0"/>
              <a:t>A computer network consists of two or more computers that are connected and are able to communicate.</a:t>
            </a:r>
          </a:p>
          <a:p>
            <a:r>
              <a:rPr lang="en-US" dirty="0"/>
              <a:t>The basic purpose of networks is to enable effective communication, share resources, and facilitate centralized management of data.</a:t>
            </a:r>
          </a:p>
          <a:p>
            <a:r>
              <a:rPr lang="en-US" dirty="0"/>
              <a:t>Networks can be classified according to their geographical boundaries or their component roles.</a:t>
            </a:r>
          </a:p>
          <a:p>
            <a:r>
              <a:rPr lang="en-US" dirty="0"/>
              <a:t>The topology of a network is the geometric representation of the relationship of all the links and linking devices </a:t>
            </a:r>
          </a:p>
          <a:p>
            <a:endParaRPr lang="en-US" dirty="0"/>
          </a:p>
        </p:txBody>
      </p:sp>
      <p:sp>
        <p:nvSpPr>
          <p:cNvPr id="4" name="Slide Number Placeholder 3">
            <a:extLst>
              <a:ext uri="{FF2B5EF4-FFF2-40B4-BE49-F238E27FC236}">
                <a16:creationId xmlns="" xmlns:a16="http://schemas.microsoft.com/office/drawing/2014/main" id="{D14EE55C-62B4-4F97-A958-E63C18600973}"/>
              </a:ext>
            </a:extLst>
          </p:cNvPr>
          <p:cNvSpPr>
            <a:spLocks noGrp="1"/>
          </p:cNvSpPr>
          <p:nvPr>
            <p:ph type="sldNum" sz="quarter" idx="12"/>
          </p:nvPr>
        </p:nvSpPr>
        <p:spPr/>
        <p:txBody>
          <a:bodyPr>
            <a:normAutofit/>
          </a:bodyPr>
          <a:lstStyle/>
          <a:p>
            <a:pPr>
              <a:spcAft>
                <a:spcPts val="600"/>
              </a:spcAft>
            </a:pPr>
            <a:fld id="{4CE482DC-2269-4F26-9D2A-7E44B1A4CD85}" type="slidenum">
              <a:rPr lang="en-US" smtClean="0"/>
              <a:pPr>
                <a:spcAft>
                  <a:spcPts val="600"/>
                </a:spcAft>
              </a:pPr>
              <a:t>29</a:t>
            </a:fld>
            <a:endParaRPr lang="en-US"/>
          </a:p>
        </p:txBody>
      </p:sp>
      <p:cxnSp>
        <p:nvCxnSpPr>
          <p:cNvPr id="13" name="Straight Connector 12">
            <a:extLst>
              <a:ext uri="{FF2B5EF4-FFF2-40B4-BE49-F238E27FC236}">
                <a16:creationId xmlns="" xmlns:a16="http://schemas.microsoft.com/office/drawing/2014/main" id="{6987BDFB-DE64-4B56-B44F-45FAE19FA9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Network">
            <a:extLst>
              <a:ext uri="{FF2B5EF4-FFF2-40B4-BE49-F238E27FC236}">
                <a16:creationId xmlns="" xmlns:a16="http://schemas.microsoft.com/office/drawing/2014/main" id="{18238150-CB62-427D-A848-60FB393643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4898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ar-EG" sz="4400" b="1" dirty="0"/>
              <a:t>Computer network</a:t>
            </a:r>
            <a:endParaRPr lang="ar-EG" sz="4400" b="1" dirty="0"/>
          </a:p>
        </p:txBody>
      </p:sp>
      <p:sp>
        <p:nvSpPr>
          <p:cNvPr id="3" name="Content Placeholder 2"/>
          <p:cNvSpPr>
            <a:spLocks noGrp="1"/>
          </p:cNvSpPr>
          <p:nvPr>
            <p:ph idx="1"/>
          </p:nvPr>
        </p:nvSpPr>
        <p:spPr/>
        <p:txBody>
          <a:bodyPr>
            <a:normAutofit/>
          </a:bodyPr>
          <a:lstStyle/>
          <a:p>
            <a:pPr algn="just" rtl="0"/>
            <a:r>
              <a:rPr lang="en-US" altLang="ar-EG" sz="2400" dirty="0"/>
              <a:t>A collection of computing devices that are connected in various ways in order to communicate and share resources or files</a:t>
            </a:r>
          </a:p>
          <a:p>
            <a:pPr algn="just" rtl="0"/>
            <a:endParaRPr lang="en-US" altLang="ar-EG" sz="2400" dirty="0"/>
          </a:p>
          <a:p>
            <a:pPr algn="just" rtl="0"/>
            <a:r>
              <a:rPr lang="en-US" sz="2400" dirty="0"/>
              <a:t>Wired network: </a:t>
            </a:r>
            <a:r>
              <a:rPr lang="en-US" altLang="ar-EG" sz="2400" dirty="0"/>
              <a:t>the connections between computers in a network are made using physical wires or cables</a:t>
            </a:r>
          </a:p>
          <a:p>
            <a:pPr algn="just" rtl="0"/>
            <a:endParaRPr lang="en-US" altLang="ar-EG" sz="2400" dirty="0"/>
          </a:p>
          <a:p>
            <a:pPr algn="just" rtl="0"/>
            <a:r>
              <a:rPr lang="en-US" altLang="ar-EG" sz="2400" dirty="0"/>
              <a:t>Wireless network: the connections between computers in a network are made using radio waves or infrared signals</a:t>
            </a:r>
            <a:endParaRPr lang="ar-EG" sz="24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7945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a:t>
            </a:r>
            <a:endParaRPr lang="en-US" dirty="0"/>
          </a:p>
        </p:txBody>
      </p:sp>
      <p:sp>
        <p:nvSpPr>
          <p:cNvPr id="3" name="Content Placeholder 2"/>
          <p:cNvSpPr>
            <a:spLocks noGrp="1"/>
          </p:cNvSpPr>
          <p:nvPr>
            <p:ph idx="1"/>
          </p:nvPr>
        </p:nvSpPr>
        <p:spPr/>
        <p:txBody>
          <a:bodyPr/>
          <a:lstStyle/>
          <a:p>
            <a:pPr marL="0" indent="0">
              <a:buNone/>
            </a:pPr>
            <a:r>
              <a:rPr lang="en-US" altLang="en-US" dirty="0" smtClean="0"/>
              <a:t>Basic Functions of Web Browsers:</a:t>
            </a:r>
          </a:p>
          <a:p>
            <a:r>
              <a:rPr lang="en-US" altLang="en-US" dirty="0" smtClean="0"/>
              <a:t>Provide a way for users to access and navigate Web pages </a:t>
            </a:r>
          </a:p>
          <a:p>
            <a:r>
              <a:rPr lang="en-US" altLang="en-US" dirty="0" smtClean="0"/>
              <a:t>Display Web pages properly</a:t>
            </a:r>
          </a:p>
          <a:p>
            <a:r>
              <a:rPr lang="en-US" altLang="en-US" dirty="0" smtClean="0"/>
              <a:t>Provide technology to enable multimedia features</a:t>
            </a:r>
          </a:p>
          <a:p>
            <a:r>
              <a:rPr lang="en-US" altLang="en-US" dirty="0" smtClean="0"/>
              <a:t>Provide access to Internet services (such as FTP, e-mail, streaming video content etc.)</a:t>
            </a:r>
          </a:p>
          <a:p>
            <a:r>
              <a:rPr lang="en-US" altLang="en-US" dirty="0" smtClean="0"/>
              <a:t>Perform authentication and encryption functions</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pic>
        <p:nvPicPr>
          <p:cNvPr id="5" name="Picture 2" descr="Hacke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4842510"/>
            <a:ext cx="1266914" cy="146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7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a:t>
            </a:r>
            <a:endParaRPr lang="en-US" dirty="0"/>
          </a:p>
        </p:txBody>
      </p:sp>
      <p:pic>
        <p:nvPicPr>
          <p:cNvPr id="5" name="Content Placeholder 4"/>
          <p:cNvPicPr>
            <a:picLocks noGrp="1" noChangeAspect="1"/>
          </p:cNvPicPr>
          <p:nvPr>
            <p:ph idx="1"/>
          </p:nvPr>
        </p:nvPicPr>
        <p:blipFill>
          <a:blip r:embed="rId2"/>
          <a:stretch>
            <a:fillRect/>
          </a:stretch>
        </p:blipFill>
        <p:spPr>
          <a:xfrm>
            <a:off x="1235389" y="1825625"/>
            <a:ext cx="9721221" cy="4351338"/>
          </a:xfrm>
          <a:prstGeom prst="rect">
            <a:avLst/>
          </a:prstGeom>
        </p:spPr>
      </p:pic>
      <p:sp>
        <p:nvSpPr>
          <p:cNvPr id="4" name="Slide Number Placeholder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3788152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Addresses</a:t>
            </a:r>
            <a:endParaRPr lang="en-US" dirty="0"/>
          </a:p>
        </p:txBody>
      </p:sp>
      <p:sp>
        <p:nvSpPr>
          <p:cNvPr id="3" name="Content Placeholder 2"/>
          <p:cNvSpPr>
            <a:spLocks noGrp="1"/>
          </p:cNvSpPr>
          <p:nvPr>
            <p:ph idx="1"/>
          </p:nvPr>
        </p:nvSpPr>
        <p:spPr/>
        <p:txBody>
          <a:bodyPr/>
          <a:lstStyle/>
          <a:p>
            <a:r>
              <a:rPr lang="en-US" altLang="en-US" dirty="0" smtClean="0"/>
              <a:t>Every Web page has a unique address called a Uniform Resource Locator (</a:t>
            </a:r>
            <a:r>
              <a:rPr lang="en-US" altLang="en-US" b="1" dirty="0" smtClean="0"/>
              <a:t>URL</a:t>
            </a:r>
            <a:r>
              <a:rPr lang="en-US" altLang="en-US" dirty="0" smtClean="0"/>
              <a:t>)</a:t>
            </a:r>
          </a:p>
          <a:p>
            <a:r>
              <a:rPr lang="en-US" altLang="en-US" b="1" dirty="0" smtClean="0"/>
              <a:t>URL</a:t>
            </a:r>
            <a:r>
              <a:rPr lang="en-US" altLang="en-US" dirty="0" smtClean="0"/>
              <a:t>s typically include the protocol, the Internet resource (server or host name) and the domain name</a:t>
            </a:r>
          </a:p>
          <a:p>
            <a:r>
              <a:rPr lang="en-US" altLang="en-US" dirty="0" smtClean="0"/>
              <a:t>You enter absolute URLs into your browser’s Address or Location box</a:t>
            </a:r>
          </a:p>
          <a:p>
            <a:r>
              <a:rPr lang="en-US" altLang="en-US" dirty="0" smtClean="0"/>
              <a:t>Relative URLs can be used for coding Web sites</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32</a:t>
            </a:fld>
            <a:endParaRPr lang="en-US" dirty="0"/>
          </a:p>
        </p:txBody>
      </p:sp>
      <p:pic>
        <p:nvPicPr>
          <p:cNvPr id="6" name="Picture 5"/>
          <p:cNvPicPr>
            <a:picLocks noChangeAspect="1"/>
          </p:cNvPicPr>
          <p:nvPr/>
        </p:nvPicPr>
        <p:blipFill>
          <a:blip r:embed="rId2"/>
          <a:stretch>
            <a:fillRect/>
          </a:stretch>
        </p:blipFill>
        <p:spPr>
          <a:xfrm>
            <a:off x="2963227" y="4694483"/>
            <a:ext cx="4799013" cy="1844429"/>
          </a:xfrm>
          <a:prstGeom prst="rect">
            <a:avLst/>
          </a:prstGeom>
        </p:spPr>
      </p:pic>
    </p:spTree>
    <p:extLst>
      <p:ext uri="{BB962C8B-B14F-4D97-AF65-F5344CB8AC3E}">
        <p14:creationId xmlns:p14="http://schemas.microsoft.com/office/powerpoint/2010/main" val="117584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Browsers Work</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Tx/>
              <a:buAutoNum type="arabicPeriod"/>
            </a:pPr>
            <a:r>
              <a:rPr lang="en-US" altLang="en-US" dirty="0" smtClean="0"/>
              <a:t>You enter a URL into the browser</a:t>
            </a:r>
          </a:p>
          <a:p>
            <a:pPr marL="457200" indent="-457200">
              <a:buFontTx/>
              <a:buAutoNum type="arabicPeriod"/>
            </a:pPr>
            <a:r>
              <a:rPr lang="en-US" altLang="en-US" dirty="0" smtClean="0"/>
              <a:t>Browser divides the URL into three parts: protocol, server and domain name, and file name</a:t>
            </a:r>
          </a:p>
          <a:p>
            <a:pPr marL="457200" indent="-457200">
              <a:buFontTx/>
              <a:buAutoNum type="arabicPeriod"/>
            </a:pPr>
            <a:r>
              <a:rPr lang="en-US" altLang="en-US" dirty="0" smtClean="0"/>
              <a:t>Browser contacts a domain name server to translate server name into an IP address</a:t>
            </a:r>
          </a:p>
          <a:p>
            <a:pPr marL="457200" indent="-457200">
              <a:buFontTx/>
              <a:buAutoNum type="arabicPeriod"/>
            </a:pPr>
            <a:r>
              <a:rPr lang="en-US" altLang="en-US" dirty="0" smtClean="0"/>
              <a:t>Browser uses IP address to connect to server</a:t>
            </a:r>
          </a:p>
          <a:p>
            <a:pPr marL="457200" indent="-457200">
              <a:buFontTx/>
              <a:buAutoNum type="arabicPeriod"/>
            </a:pPr>
            <a:r>
              <a:rPr lang="en-US" altLang="en-US" dirty="0" smtClean="0"/>
              <a:t>Browser uses HTTP to request a page from the server</a:t>
            </a:r>
          </a:p>
          <a:p>
            <a:pPr marL="457200" indent="-457200">
              <a:buFontTx/>
              <a:buAutoNum type="arabicPeriod"/>
            </a:pPr>
            <a:r>
              <a:rPr lang="en-US" altLang="en-US" dirty="0" smtClean="0"/>
              <a:t>Some level of authentication takes place</a:t>
            </a:r>
          </a:p>
          <a:p>
            <a:pPr marL="457200" indent="-457200">
              <a:buFontTx/>
              <a:buAutoNum type="arabicPeriod"/>
            </a:pPr>
            <a:r>
              <a:rPr lang="en-US" altLang="en-US" dirty="0" smtClean="0"/>
              <a:t>Server sends the requested page (coded in HTML) to the browser</a:t>
            </a:r>
          </a:p>
          <a:p>
            <a:pPr marL="457200" indent="-457200">
              <a:buFontTx/>
              <a:buAutoNum type="arabicPeriod"/>
            </a:pPr>
            <a:r>
              <a:rPr lang="en-US" altLang="en-US" dirty="0" smtClean="0"/>
              <a:t>Browser reads and interprets the HTML, and displays the Web page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33</a:t>
            </a:fld>
            <a:endParaRPr lang="en-US" dirty="0"/>
          </a:p>
        </p:txBody>
      </p:sp>
      <p:pic>
        <p:nvPicPr>
          <p:cNvPr id="6" name="Picture 5"/>
          <p:cNvPicPr>
            <a:picLocks noChangeAspect="1"/>
          </p:cNvPicPr>
          <p:nvPr/>
        </p:nvPicPr>
        <p:blipFill>
          <a:blip r:embed="rId2"/>
          <a:stretch>
            <a:fillRect/>
          </a:stretch>
        </p:blipFill>
        <p:spPr>
          <a:xfrm>
            <a:off x="6443856" y="243841"/>
            <a:ext cx="5270624" cy="1958434"/>
          </a:xfrm>
          <a:prstGeom prst="rect">
            <a:avLst/>
          </a:prstGeom>
        </p:spPr>
      </p:pic>
    </p:spTree>
    <p:extLst>
      <p:ext uri="{BB962C8B-B14F-4D97-AF65-F5344CB8AC3E}">
        <p14:creationId xmlns:p14="http://schemas.microsoft.com/office/powerpoint/2010/main" val="414471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idx="1"/>
          </p:nvPr>
        </p:nvSpPr>
        <p:spPr/>
        <p:txBody>
          <a:bodyPr/>
          <a:lstStyle/>
          <a:p>
            <a:r>
              <a:rPr lang="en-US" dirty="0" smtClean="0">
                <a:solidFill>
                  <a:srgbClr val="FFC000"/>
                </a:solidFill>
              </a:rPr>
              <a:t>Protocol</a:t>
            </a:r>
            <a:r>
              <a:rPr lang="en-US" dirty="0" smtClean="0"/>
              <a:t> – how the http request is made</a:t>
            </a:r>
          </a:p>
          <a:p>
            <a:r>
              <a:rPr lang="en-US" dirty="0" smtClean="0">
                <a:solidFill>
                  <a:srgbClr val="00B050"/>
                </a:solidFill>
              </a:rPr>
              <a:t>Domain</a:t>
            </a:r>
            <a:r>
              <a:rPr lang="en-US" dirty="0" smtClean="0"/>
              <a:t> – where to go to see the website (domain is very helpful so we don’t need to remember </a:t>
            </a:r>
            <a:r>
              <a:rPr lang="en-US" dirty="0" err="1" smtClean="0"/>
              <a:t>ip</a:t>
            </a:r>
            <a:r>
              <a:rPr lang="en-US" dirty="0" smtClean="0"/>
              <a:t> addresses)</a:t>
            </a:r>
          </a:p>
          <a:p>
            <a:r>
              <a:rPr lang="en-US" dirty="0" smtClean="0">
                <a:solidFill>
                  <a:srgbClr val="FF0000"/>
                </a:solidFill>
              </a:rPr>
              <a:t>Path</a:t>
            </a:r>
            <a:r>
              <a:rPr lang="en-US" dirty="0" smtClean="0"/>
              <a:t> – where to go on this domain</a:t>
            </a:r>
          </a:p>
          <a:p>
            <a:r>
              <a:rPr lang="en-US" dirty="0" smtClean="0">
                <a:solidFill>
                  <a:srgbClr val="00B0F0"/>
                </a:solidFill>
              </a:rPr>
              <a:t>Webpage</a:t>
            </a:r>
            <a:r>
              <a:rPr lang="en-US" dirty="0" smtClean="0"/>
              <a:t> – website can have many </a:t>
            </a:r>
            <a:r>
              <a:rPr lang="en-US" dirty="0" err="1" smtClean="0"/>
              <a:t>many</a:t>
            </a:r>
            <a:r>
              <a:rPr lang="en-US" dirty="0" smtClean="0"/>
              <a:t> pages – so which one to show?</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34</a:t>
            </a:fld>
            <a:endParaRPr lang="en-US" dirty="0"/>
          </a:p>
        </p:txBody>
      </p:sp>
      <p:pic>
        <p:nvPicPr>
          <p:cNvPr id="5" name="Picture 4"/>
          <p:cNvPicPr>
            <a:picLocks noChangeAspect="1"/>
          </p:cNvPicPr>
          <p:nvPr/>
        </p:nvPicPr>
        <p:blipFill>
          <a:blip r:embed="rId2"/>
          <a:stretch>
            <a:fillRect/>
          </a:stretch>
        </p:blipFill>
        <p:spPr>
          <a:xfrm>
            <a:off x="3588896" y="4678586"/>
            <a:ext cx="5270624" cy="1958434"/>
          </a:xfrm>
          <a:prstGeom prst="rect">
            <a:avLst/>
          </a:prstGeom>
        </p:spPr>
      </p:pic>
    </p:spTree>
    <p:extLst>
      <p:ext uri="{BB962C8B-B14F-4D97-AF65-F5344CB8AC3E}">
        <p14:creationId xmlns:p14="http://schemas.microsoft.com/office/powerpoint/2010/main" val="3640340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Browser Choices</a:t>
            </a:r>
            <a:endParaRPr lang="en-US" dirty="0"/>
          </a:p>
        </p:txBody>
      </p:sp>
      <p:sp>
        <p:nvSpPr>
          <p:cNvPr id="3" name="Content Placeholder 2"/>
          <p:cNvSpPr>
            <a:spLocks noGrp="1"/>
          </p:cNvSpPr>
          <p:nvPr>
            <p:ph idx="1"/>
          </p:nvPr>
        </p:nvSpPr>
        <p:spPr/>
        <p:txBody>
          <a:bodyPr/>
          <a:lstStyle/>
          <a:p>
            <a:r>
              <a:rPr lang="en-US" altLang="en-US" sz="3200" dirty="0" smtClean="0"/>
              <a:t>Most popular browsers in use today are Google Chrome and Mozilla Firefox</a:t>
            </a:r>
          </a:p>
          <a:p>
            <a:r>
              <a:rPr lang="en-US" altLang="en-US" sz="3200" dirty="0" smtClean="0"/>
              <a:t>Alternative browsers include:</a:t>
            </a:r>
          </a:p>
          <a:p>
            <a:pPr lvl="2"/>
            <a:r>
              <a:rPr lang="en-US" altLang="en-US" sz="3000" dirty="0" smtClean="0"/>
              <a:t>Safari</a:t>
            </a:r>
          </a:p>
          <a:p>
            <a:pPr lvl="2"/>
            <a:r>
              <a:rPr lang="en-US" altLang="en-US" sz="3000" dirty="0" smtClean="0"/>
              <a:t>Microsoft Edge</a:t>
            </a:r>
          </a:p>
          <a:p>
            <a:pPr lvl="2"/>
            <a:r>
              <a:rPr lang="en-US" altLang="en-US" sz="3000" dirty="0" smtClean="0"/>
              <a:t>Opera</a:t>
            </a:r>
          </a:p>
          <a:p>
            <a:pPr lvl="2"/>
            <a:r>
              <a:rPr lang="en-US" altLang="en-US" sz="3000" dirty="0" smtClean="0"/>
              <a:t>Internet Explorer (grandpa speed)</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35</a:t>
            </a:fld>
            <a:endParaRPr lang="en-US" dirty="0"/>
          </a:p>
        </p:txBody>
      </p:sp>
      <p:pic>
        <p:nvPicPr>
          <p:cNvPr id="5" name="Picture 2" descr="Tech Suppor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535160" y="4825999"/>
            <a:ext cx="1849965"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8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Google Chrome (Self-Read)</a:t>
            </a:r>
            <a:endParaRPr lang="en-US" dirty="0"/>
          </a:p>
        </p:txBody>
      </p:sp>
      <p:sp>
        <p:nvSpPr>
          <p:cNvPr id="3" name="Content Placeholder 2"/>
          <p:cNvSpPr>
            <a:spLocks noGrp="1"/>
          </p:cNvSpPr>
          <p:nvPr>
            <p:ph idx="1"/>
          </p:nvPr>
        </p:nvSpPr>
        <p:spPr/>
        <p:txBody>
          <a:bodyPr>
            <a:normAutofit lnSpcReduction="10000"/>
          </a:bodyPr>
          <a:lstStyle/>
          <a:p>
            <a:r>
              <a:rPr lang="en-US" altLang="en-US" dirty="0">
                <a:cs typeface="Times New Roman" pitchFamily="18" charset="0"/>
              </a:rPr>
              <a:t>Google uses the greenfield approach to software and Web development</a:t>
            </a:r>
            <a:r>
              <a:rPr lang="en-US" altLang="en-US" dirty="0"/>
              <a:t> </a:t>
            </a:r>
          </a:p>
          <a:p>
            <a:pPr lvl="4"/>
            <a:r>
              <a:rPr lang="en-US" altLang="en-US" sz="2400" dirty="0" smtClean="0"/>
              <a:t>Greenfield – a </a:t>
            </a:r>
            <a:r>
              <a:rPr lang="en-US" altLang="en-US" sz="2400" dirty="0" smtClean="0">
                <a:cs typeface="Times New Roman" pitchFamily="18" charset="0"/>
              </a:rPr>
              <a:t>project that lacks any constraints imposed by prior development</a:t>
            </a:r>
            <a:r>
              <a:rPr lang="en-US" altLang="en-US" sz="2400" dirty="0" smtClean="0"/>
              <a:t> </a:t>
            </a:r>
          </a:p>
          <a:p>
            <a:r>
              <a:rPr lang="en-US" altLang="en-US" dirty="0"/>
              <a:t>Chrome features:</a:t>
            </a:r>
          </a:p>
          <a:p>
            <a:pPr lvl="4"/>
            <a:r>
              <a:rPr lang="en-US" altLang="en-US" sz="2400" dirty="0" smtClean="0">
                <a:cs typeface="Times New Roman" pitchFamily="18" charset="0"/>
              </a:rPr>
              <a:t>Clean interface </a:t>
            </a:r>
          </a:p>
          <a:p>
            <a:pPr lvl="4"/>
            <a:r>
              <a:rPr lang="en-US" altLang="en-US" sz="2400" dirty="0" smtClean="0">
                <a:cs typeface="Times New Roman" pitchFamily="18" charset="0"/>
              </a:rPr>
              <a:t>Automatic crash recovery </a:t>
            </a:r>
          </a:p>
          <a:p>
            <a:pPr lvl="4"/>
            <a:r>
              <a:rPr lang="en-US" altLang="en-US" sz="2400" dirty="0" smtClean="0">
                <a:cs typeface="Times New Roman" pitchFamily="18" charset="0"/>
              </a:rPr>
              <a:t>Multi-threading </a:t>
            </a:r>
          </a:p>
          <a:p>
            <a:pPr lvl="4"/>
            <a:r>
              <a:rPr lang="en-US" altLang="en-US" sz="2400" dirty="0" smtClean="0">
                <a:cs typeface="Times New Roman" pitchFamily="18" charset="0"/>
              </a:rPr>
              <a:t>Improved sandboxing </a:t>
            </a:r>
          </a:p>
          <a:p>
            <a:pPr lvl="4"/>
            <a:r>
              <a:rPr lang="en-US" altLang="en-US" sz="2400" dirty="0" smtClean="0">
                <a:cs typeface="Times New Roman" pitchFamily="18" charset="0"/>
              </a:rPr>
              <a:t>Isolated tabs </a:t>
            </a:r>
          </a:p>
          <a:p>
            <a:pPr lvl="4"/>
            <a:r>
              <a:rPr lang="en-US" altLang="en-US" sz="2400" dirty="0" smtClean="0">
                <a:cs typeface="Times New Roman" pitchFamily="18" charset="0"/>
              </a:rPr>
              <a:t>Privacy mode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36</a:t>
            </a:fld>
            <a:endParaRPr lang="en-US" dirty="0"/>
          </a:p>
        </p:txBody>
      </p:sp>
    </p:spTree>
    <p:extLst>
      <p:ext uri="{BB962C8B-B14F-4D97-AF65-F5344CB8AC3E}">
        <p14:creationId xmlns:p14="http://schemas.microsoft.com/office/powerpoint/2010/main" val="3081117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Browsing Techniques (Self-Read)</a:t>
            </a:r>
            <a:endParaRPr lang="en-US" dirty="0"/>
          </a:p>
        </p:txBody>
      </p:sp>
      <p:sp>
        <p:nvSpPr>
          <p:cNvPr id="3" name="Content Placeholder 2"/>
          <p:cNvSpPr>
            <a:spLocks noGrp="1"/>
          </p:cNvSpPr>
          <p:nvPr>
            <p:ph idx="1"/>
          </p:nvPr>
        </p:nvSpPr>
        <p:spPr/>
        <p:txBody>
          <a:bodyPr/>
          <a:lstStyle/>
          <a:p>
            <a:r>
              <a:rPr lang="en-US" altLang="en-US" sz="4000" dirty="0" smtClean="0"/>
              <a:t>Techniques available to make your browsing sessions more efficient:</a:t>
            </a:r>
          </a:p>
          <a:p>
            <a:pPr lvl="5"/>
            <a:r>
              <a:rPr lang="en-US" altLang="en-US" sz="3600" dirty="0" smtClean="0"/>
              <a:t>Using Bookmarks and Favorites</a:t>
            </a:r>
          </a:p>
          <a:p>
            <a:pPr lvl="5"/>
            <a:r>
              <a:rPr lang="en-US" altLang="en-US" sz="3600" dirty="0" smtClean="0"/>
              <a:t>Using multiple windows and tabs</a:t>
            </a:r>
          </a:p>
          <a:p>
            <a:pPr lvl="5"/>
            <a:r>
              <a:rPr lang="en-US" altLang="en-US" sz="3600" dirty="0" smtClean="0"/>
              <a:t>Following links</a:t>
            </a:r>
          </a:p>
        </p:txBody>
      </p:sp>
      <p:sp>
        <p:nvSpPr>
          <p:cNvPr id="4" name="Slide Number Placeholder 3"/>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415954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Browser Elements (Self-Read)</a:t>
            </a:r>
            <a:endParaRPr lang="en-US" dirty="0"/>
          </a:p>
        </p:txBody>
      </p:sp>
      <p:sp>
        <p:nvSpPr>
          <p:cNvPr id="3" name="Content Placeholder 2"/>
          <p:cNvSpPr>
            <a:spLocks noGrp="1"/>
          </p:cNvSpPr>
          <p:nvPr>
            <p:ph idx="1"/>
          </p:nvPr>
        </p:nvSpPr>
        <p:spPr>
          <a:xfrm>
            <a:off x="838200" y="1825625"/>
            <a:ext cx="3642360" cy="4351338"/>
          </a:xfrm>
        </p:spPr>
        <p:txBody>
          <a:bodyPr/>
          <a:lstStyle/>
          <a:p>
            <a:r>
              <a:rPr lang="en-US" altLang="en-US" dirty="0" smtClean="0">
                <a:cs typeface="Times New Roman" pitchFamily="18" charset="0"/>
              </a:rPr>
              <a:t>Rendering engine</a:t>
            </a:r>
            <a:r>
              <a:rPr lang="en-US" altLang="en-US" dirty="0" smtClean="0"/>
              <a:t> </a:t>
            </a:r>
          </a:p>
          <a:p>
            <a:r>
              <a:rPr lang="en-US" altLang="en-US" dirty="0" smtClean="0">
                <a:cs typeface="Times New Roman" pitchFamily="18" charset="0"/>
              </a:rPr>
              <a:t>Interpreter</a:t>
            </a:r>
            <a:r>
              <a:rPr lang="en-US" altLang="en-US" dirty="0" smtClean="0"/>
              <a:t> </a:t>
            </a:r>
          </a:p>
          <a:p>
            <a:r>
              <a:rPr lang="en-US" altLang="en-US" dirty="0" smtClean="0">
                <a:cs typeface="Times New Roman" pitchFamily="18" charset="0"/>
              </a:rPr>
              <a:t>Sandbox</a:t>
            </a:r>
            <a:r>
              <a:rPr lang="en-US" altLang="en-US" dirty="0" smtClean="0"/>
              <a:t> </a:t>
            </a:r>
          </a:p>
          <a:p>
            <a:r>
              <a:rPr lang="en-US" altLang="en-US" dirty="0" smtClean="0">
                <a:cs typeface="Times New Roman" pitchFamily="18" charset="0"/>
              </a:rPr>
              <a:t>Thread</a:t>
            </a:r>
            <a:r>
              <a:rPr lang="en-US" altLang="en-US" dirty="0" smtClean="0"/>
              <a:t> </a:t>
            </a:r>
          </a:p>
          <a:p>
            <a:r>
              <a:rPr lang="en-US" altLang="en-US" dirty="0" smtClean="0">
                <a:cs typeface="Times New Roman" pitchFamily="18" charset="0"/>
              </a:rPr>
              <a:t>Window</a:t>
            </a:r>
            <a:r>
              <a:rPr lang="en-US" altLang="en-US" dirty="0" smtClean="0"/>
              <a:t>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38</a:t>
            </a:fld>
            <a:endParaRPr lang="en-US" dirty="0"/>
          </a:p>
        </p:txBody>
      </p:sp>
      <p:sp>
        <p:nvSpPr>
          <p:cNvPr id="5" name="Content Placeholder 2"/>
          <p:cNvSpPr txBox="1">
            <a:spLocks/>
          </p:cNvSpPr>
          <p:nvPr/>
        </p:nvSpPr>
        <p:spPr>
          <a:xfrm>
            <a:off x="4892040" y="1847850"/>
            <a:ext cx="36423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cs typeface="Times New Roman" pitchFamily="18" charset="0"/>
              </a:rPr>
              <a:t>Tab </a:t>
            </a:r>
          </a:p>
          <a:p>
            <a:r>
              <a:rPr lang="en-US" altLang="en-US" dirty="0">
                <a:cs typeface="Times New Roman" pitchFamily="18" charset="0"/>
              </a:rPr>
              <a:t>Cache </a:t>
            </a:r>
          </a:p>
          <a:p>
            <a:r>
              <a:rPr lang="en-US" altLang="en-US" dirty="0">
                <a:cs typeface="Times New Roman" pitchFamily="18" charset="0"/>
              </a:rPr>
              <a:t>Supplements </a:t>
            </a:r>
          </a:p>
          <a:p>
            <a:r>
              <a:rPr lang="en-US" altLang="en-US" dirty="0">
                <a:cs typeface="Times New Roman" pitchFamily="18" charset="0"/>
              </a:rPr>
              <a:t>Network programming </a:t>
            </a:r>
          </a:p>
          <a:p>
            <a:r>
              <a:rPr lang="en-US" altLang="en-US" dirty="0">
                <a:cs typeface="Times New Roman" pitchFamily="18" charset="0"/>
              </a:rPr>
              <a:t>Download controls </a:t>
            </a:r>
          </a:p>
          <a:p>
            <a:r>
              <a:rPr lang="en-US" altLang="en-US" dirty="0">
                <a:cs typeface="Times New Roman" pitchFamily="18" charset="0"/>
              </a:rPr>
              <a:t>Plug-in</a:t>
            </a:r>
            <a:endParaRPr lang="en-US" dirty="0">
              <a:cs typeface="Times New Roman" pitchFamily="18" charset="0"/>
            </a:endParaRPr>
          </a:p>
          <a:p>
            <a:endParaRPr lang="en-US" dirty="0" smtClean="0"/>
          </a:p>
        </p:txBody>
      </p:sp>
    </p:spTree>
    <p:extLst>
      <p:ext uri="{BB962C8B-B14F-4D97-AF65-F5344CB8AC3E}">
        <p14:creationId xmlns:p14="http://schemas.microsoft.com/office/powerpoint/2010/main" val="2300612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Configuring Web Browser Preferences (Self-Read)</a:t>
            </a:r>
            <a:endParaRPr lang="en-US" dirty="0"/>
          </a:p>
        </p:txBody>
      </p:sp>
      <p:sp>
        <p:nvSpPr>
          <p:cNvPr id="3" name="Content Placeholder 2"/>
          <p:cNvSpPr>
            <a:spLocks noGrp="1"/>
          </p:cNvSpPr>
          <p:nvPr>
            <p:ph idx="1"/>
          </p:nvPr>
        </p:nvSpPr>
        <p:spPr/>
        <p:txBody>
          <a:bodyPr/>
          <a:lstStyle/>
          <a:p>
            <a:r>
              <a:rPr lang="en-US" altLang="en-US" sz="3600" dirty="0" smtClean="0"/>
              <a:t>Browser preferences you can configure to suit your working style include:</a:t>
            </a:r>
          </a:p>
          <a:p>
            <a:pPr lvl="4"/>
            <a:r>
              <a:rPr lang="en-US" altLang="en-US" sz="3200" dirty="0" smtClean="0"/>
              <a:t>Browser fonts</a:t>
            </a:r>
          </a:p>
          <a:p>
            <a:pPr lvl="4"/>
            <a:r>
              <a:rPr lang="en-US" altLang="en-US" sz="3200" dirty="0" smtClean="0"/>
              <a:t>Home page</a:t>
            </a:r>
          </a:p>
          <a:p>
            <a:pPr lvl="4"/>
            <a:r>
              <a:rPr lang="en-US" altLang="en-US" sz="3200" dirty="0" smtClean="0"/>
              <a:t>History folder</a:t>
            </a:r>
          </a:p>
          <a:p>
            <a:pPr lvl="4"/>
            <a:r>
              <a:rPr lang="en-US" altLang="en-US" sz="3200" dirty="0" smtClean="0"/>
              <a:t>Blockers for pop-up and pop-under windows</a:t>
            </a:r>
          </a:p>
          <a:p>
            <a:pPr lvl="4"/>
            <a:r>
              <a:rPr lang="en-US" altLang="en-US" sz="3200" dirty="0" smtClean="0"/>
              <a:t>Browser cache settings</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39</a:t>
            </a:fld>
            <a:endParaRPr lang="en-US" dirty="0"/>
          </a:p>
        </p:txBody>
      </p:sp>
    </p:spTree>
    <p:extLst>
      <p:ext uri="{BB962C8B-B14F-4D97-AF65-F5344CB8AC3E}">
        <p14:creationId xmlns:p14="http://schemas.microsoft.com/office/powerpoint/2010/main" val="191012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ar-EG" b="1" dirty="0"/>
              <a:t>Computer network</a:t>
            </a:r>
            <a:endParaRPr lang="ar-EG" dirty="0"/>
          </a:p>
        </p:txBody>
      </p:sp>
      <p:sp>
        <p:nvSpPr>
          <p:cNvPr id="3" name="Content Placeholder 2"/>
          <p:cNvSpPr>
            <a:spLocks noGrp="1"/>
          </p:cNvSpPr>
          <p:nvPr>
            <p:ph idx="1"/>
          </p:nvPr>
        </p:nvSpPr>
        <p:spPr/>
        <p:txBody>
          <a:bodyPr>
            <a:normAutofit fontScale="85000" lnSpcReduction="20000"/>
          </a:bodyPr>
          <a:lstStyle/>
          <a:p>
            <a:pPr algn="l" rtl="0"/>
            <a:r>
              <a:rPr lang="en-US" sz="2400" dirty="0"/>
              <a:t>Each computer in the network is known as: </a:t>
            </a:r>
            <a:r>
              <a:rPr lang="en-US" sz="2400" b="1" dirty="0"/>
              <a:t>node</a:t>
            </a:r>
            <a:r>
              <a:rPr lang="en-US" sz="2400" dirty="0"/>
              <a:t> or </a:t>
            </a:r>
            <a:r>
              <a:rPr lang="en-US" sz="2400" b="1" dirty="0"/>
              <a:t>host </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b="1" dirty="0"/>
          </a:p>
          <a:p>
            <a:pPr algn="l" rtl="0"/>
            <a:endParaRPr lang="en-US" altLang="ar-EG" b="1" dirty="0"/>
          </a:p>
          <a:p>
            <a:pPr algn="l" rtl="0"/>
            <a:endParaRPr lang="en-US" altLang="ar-EG" b="1" dirty="0"/>
          </a:p>
          <a:p>
            <a:pPr algn="just" rtl="0"/>
            <a:r>
              <a:rPr lang="en-US" altLang="ar-EG" b="1" dirty="0"/>
              <a:t>Data transfer rate: </a:t>
            </a:r>
            <a:r>
              <a:rPr lang="en-US" altLang="ar-EG" dirty="0"/>
              <a:t>is t</a:t>
            </a:r>
            <a:r>
              <a:rPr lang="en-US" altLang="ar-EG" sz="2400" dirty="0"/>
              <a:t>he speed with which data is moved from one place on a network to another, which is a key feature in computer networks</a:t>
            </a:r>
            <a:r>
              <a:rPr lang="en-US" altLang="ar-EG" sz="2400" b="1" dirty="0"/>
              <a:t> </a:t>
            </a:r>
          </a:p>
          <a:p>
            <a:pPr algn="l" rtl="0"/>
            <a:endParaRPr lang="ar-EG" b="1"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057400"/>
            <a:ext cx="5124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5305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Troubleshooting Internet </a:t>
            </a:r>
            <a:br>
              <a:rPr lang="en-US" altLang="en-US" dirty="0" smtClean="0"/>
            </a:br>
            <a:r>
              <a:rPr lang="en-US" altLang="en-US" dirty="0" smtClean="0"/>
              <a:t>Client Problems (Self-Read)</a:t>
            </a:r>
            <a:endParaRPr lang="en-US" dirty="0"/>
          </a:p>
        </p:txBody>
      </p:sp>
      <p:sp>
        <p:nvSpPr>
          <p:cNvPr id="3" name="Content Placeholder 2"/>
          <p:cNvSpPr>
            <a:spLocks noGrp="1"/>
          </p:cNvSpPr>
          <p:nvPr>
            <p:ph idx="1"/>
          </p:nvPr>
        </p:nvSpPr>
        <p:spPr/>
        <p:txBody>
          <a:bodyPr/>
          <a:lstStyle/>
          <a:p>
            <a:r>
              <a:rPr lang="en-US" altLang="en-US" sz="3200" dirty="0" smtClean="0"/>
              <a:t>By adjusting browser functions and settings, you can troubleshoot the following client problems:</a:t>
            </a:r>
          </a:p>
          <a:p>
            <a:pPr lvl="4"/>
            <a:r>
              <a:rPr lang="en-US" altLang="en-US" sz="2800" dirty="0" smtClean="0"/>
              <a:t>Poor rendering</a:t>
            </a:r>
          </a:p>
          <a:p>
            <a:pPr lvl="4"/>
            <a:r>
              <a:rPr lang="en-US" altLang="en-US" sz="2800" dirty="0" smtClean="0"/>
              <a:t>Slow connection</a:t>
            </a:r>
          </a:p>
          <a:p>
            <a:pPr lvl="4"/>
            <a:r>
              <a:rPr lang="en-US" altLang="en-US" sz="2800" dirty="0" smtClean="0"/>
              <a:t>No connection</a:t>
            </a:r>
          </a:p>
          <a:p>
            <a:pPr lvl="4"/>
            <a:r>
              <a:rPr lang="en-US" altLang="en-US" sz="2800" dirty="0" smtClean="0"/>
              <a:t>Slow browser and other system functions</a:t>
            </a:r>
          </a:p>
          <a:p>
            <a:pPr lvl="4"/>
            <a:r>
              <a:rPr lang="en-US" altLang="en-US" sz="2800" dirty="0" smtClean="0"/>
              <a:t>Authentication issues </a:t>
            </a:r>
          </a:p>
          <a:p>
            <a:pPr lvl="4"/>
            <a:r>
              <a:rPr lang="en-US" altLang="en-US" sz="2800" dirty="0" smtClean="0"/>
              <a:t>Disk space usage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40</a:t>
            </a:fld>
            <a:endParaRPr lang="en-US" dirty="0"/>
          </a:p>
        </p:txBody>
      </p:sp>
    </p:spTree>
    <p:extLst>
      <p:ext uri="{BB962C8B-B14F-4D97-AF65-F5344CB8AC3E}">
        <p14:creationId xmlns:p14="http://schemas.microsoft.com/office/powerpoint/2010/main" val="3152159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and HTTPS</a:t>
            </a:r>
            <a:endParaRPr lang="en-US" dirty="0"/>
          </a:p>
        </p:txBody>
      </p:sp>
      <p:sp>
        <p:nvSpPr>
          <p:cNvPr id="3" name="Content Placeholder 2"/>
          <p:cNvSpPr>
            <a:spLocks noGrp="1"/>
          </p:cNvSpPr>
          <p:nvPr>
            <p:ph idx="1"/>
          </p:nvPr>
        </p:nvSpPr>
        <p:spPr>
          <a:xfrm>
            <a:off x="85407" y="1690689"/>
            <a:ext cx="8341360" cy="4466272"/>
          </a:xfrm>
        </p:spPr>
        <p:txBody>
          <a:bodyPr>
            <a:normAutofit fontScale="77500" lnSpcReduction="20000"/>
          </a:bodyPr>
          <a:lstStyle/>
          <a:p>
            <a:r>
              <a:rPr lang="en-US" b="1" dirty="0"/>
              <a:t>What is HTTP?</a:t>
            </a:r>
          </a:p>
          <a:p>
            <a:pPr lvl="1"/>
            <a:r>
              <a:rPr lang="en-US" dirty="0"/>
              <a:t>HTTP (Hypertext Transfer Protocol) is the set of rules for transferring files -- such as text, images, sound, video and other multimedia files -- over the web</a:t>
            </a:r>
            <a:r>
              <a:rPr lang="en-US" dirty="0" smtClean="0"/>
              <a:t>.</a:t>
            </a:r>
          </a:p>
          <a:p>
            <a:pPr lvl="1"/>
            <a:r>
              <a:rPr lang="en-US" dirty="0"/>
              <a:t>As soon as a user opens their web browser, they are indirectly using HTTP. HTTP is an application protocol that runs on top of the </a:t>
            </a:r>
            <a:r>
              <a:rPr lang="en-US" u="sng" dirty="0">
                <a:hlinkClick r:id="rId2"/>
              </a:rPr>
              <a:t>TCP/IP</a:t>
            </a:r>
            <a:r>
              <a:rPr lang="en-US" dirty="0"/>
              <a:t> suite of protocols, which forms the foundation of the internet</a:t>
            </a:r>
            <a:r>
              <a:rPr lang="en-US" dirty="0" smtClean="0"/>
              <a:t>.</a:t>
            </a:r>
          </a:p>
          <a:p>
            <a:r>
              <a:rPr lang="en-US" b="1" dirty="0"/>
              <a:t>How HTTP </a:t>
            </a:r>
            <a:r>
              <a:rPr lang="en-US" b="1" dirty="0" smtClean="0"/>
              <a:t>works?</a:t>
            </a:r>
          </a:p>
          <a:p>
            <a:pPr lvl="1"/>
            <a:r>
              <a:rPr lang="en-US" dirty="0" smtClean="0"/>
              <a:t>Through </a:t>
            </a:r>
            <a:r>
              <a:rPr lang="en-US" dirty="0"/>
              <a:t>the HTTP protocol, resources are exchanged between client devices and servers over the internet. </a:t>
            </a:r>
          </a:p>
          <a:p>
            <a:pPr lvl="1"/>
            <a:r>
              <a:rPr lang="en-US" dirty="0"/>
              <a:t>Client devices send requests to servers for the resources needed to load a web page; the servers send responses back to the client to fulfill the requests. </a:t>
            </a:r>
            <a:endParaRPr lang="en-US" dirty="0" smtClean="0"/>
          </a:p>
          <a:p>
            <a:r>
              <a:rPr lang="en-US" b="1" dirty="0" smtClean="0"/>
              <a:t>HTTP</a:t>
            </a:r>
            <a:r>
              <a:rPr lang="en-US" b="1" dirty="0" smtClean="0">
                <a:solidFill>
                  <a:srgbClr val="00B050"/>
                </a:solidFill>
              </a:rPr>
              <a:t>S</a:t>
            </a:r>
            <a:r>
              <a:rPr lang="en-US" b="1" dirty="0" smtClean="0"/>
              <a:t> or HTTP?</a:t>
            </a:r>
          </a:p>
          <a:p>
            <a:pPr lvl="1"/>
            <a:r>
              <a:rPr lang="en-US" dirty="0" smtClean="0"/>
              <a:t>Only difference here is – </a:t>
            </a:r>
            <a:r>
              <a:rPr lang="en-US" b="1" dirty="0" smtClean="0">
                <a:solidFill>
                  <a:srgbClr val="00B050"/>
                </a:solidFill>
              </a:rPr>
              <a:t>S</a:t>
            </a:r>
            <a:r>
              <a:rPr lang="en-US" b="1" dirty="0" smtClean="0"/>
              <a:t> </a:t>
            </a:r>
            <a:r>
              <a:rPr lang="en-US" dirty="0" smtClean="0"/>
              <a:t>stands for </a:t>
            </a:r>
            <a:r>
              <a:rPr lang="en-US" dirty="0" smtClean="0">
                <a:solidFill>
                  <a:srgbClr val="00B050"/>
                </a:solidFill>
              </a:rPr>
              <a:t>SECURE</a:t>
            </a:r>
            <a:r>
              <a:rPr lang="en-US" dirty="0" smtClean="0"/>
              <a:t>. So it is the same old HTTP, just it is encrypted so no one can easily see communication between our computer and website.</a:t>
            </a:r>
            <a:endParaRPr lang="en-US" b="1" dirty="0"/>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41</a:t>
            </a:fld>
            <a:endParaRPr lang="en-US" dirty="0"/>
          </a:p>
        </p:txBody>
      </p:sp>
      <p:pic>
        <p:nvPicPr>
          <p:cNvPr id="7" name="Picture 6"/>
          <p:cNvPicPr>
            <a:picLocks noChangeAspect="1"/>
          </p:cNvPicPr>
          <p:nvPr/>
        </p:nvPicPr>
        <p:blipFill>
          <a:blip r:embed="rId3"/>
          <a:stretch>
            <a:fillRect/>
          </a:stretch>
        </p:blipFill>
        <p:spPr>
          <a:xfrm>
            <a:off x="8610600" y="4398563"/>
            <a:ext cx="3195955" cy="1957787"/>
          </a:xfrm>
          <a:prstGeom prst="rect">
            <a:avLst/>
          </a:prstGeom>
        </p:spPr>
      </p:pic>
      <p:pic>
        <p:nvPicPr>
          <p:cNvPr id="8" name="Picture 7"/>
          <p:cNvPicPr>
            <a:picLocks noChangeAspect="1"/>
          </p:cNvPicPr>
          <p:nvPr/>
        </p:nvPicPr>
        <p:blipFill>
          <a:blip r:embed="rId4"/>
          <a:stretch>
            <a:fillRect/>
          </a:stretch>
        </p:blipFill>
        <p:spPr>
          <a:xfrm>
            <a:off x="8426767" y="2486666"/>
            <a:ext cx="3679826" cy="1851707"/>
          </a:xfrm>
          <a:prstGeom prst="rect">
            <a:avLst/>
          </a:prstGeom>
        </p:spPr>
      </p:pic>
      <p:pic>
        <p:nvPicPr>
          <p:cNvPr id="9" name="Picture 8"/>
          <p:cNvPicPr>
            <a:picLocks noChangeAspect="1"/>
          </p:cNvPicPr>
          <p:nvPr/>
        </p:nvPicPr>
        <p:blipFill>
          <a:blip r:embed="rId5"/>
          <a:stretch>
            <a:fillRect/>
          </a:stretch>
        </p:blipFill>
        <p:spPr>
          <a:xfrm>
            <a:off x="8426767" y="91434"/>
            <a:ext cx="3679826" cy="2395232"/>
          </a:xfrm>
          <a:prstGeom prst="rect">
            <a:avLst/>
          </a:prstGeom>
        </p:spPr>
      </p:pic>
    </p:spTree>
    <p:extLst>
      <p:ext uri="{BB962C8B-B14F-4D97-AF65-F5344CB8AC3E}">
        <p14:creationId xmlns:p14="http://schemas.microsoft.com/office/powerpoint/2010/main" val="1556854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HTTP Request?</a:t>
            </a:r>
            <a:endParaRPr lang="en-US" dirty="0"/>
          </a:p>
        </p:txBody>
      </p:sp>
      <p:sp>
        <p:nvSpPr>
          <p:cNvPr id="3" name="Content Placeholder 2"/>
          <p:cNvSpPr>
            <a:spLocks noGrp="1"/>
          </p:cNvSpPr>
          <p:nvPr>
            <p:ph idx="1"/>
          </p:nvPr>
        </p:nvSpPr>
        <p:spPr/>
        <p:txBody>
          <a:bodyPr/>
          <a:lstStyle/>
          <a:p>
            <a:r>
              <a:rPr lang="en-US" b="1" dirty="0"/>
              <a:t>A URL. </a:t>
            </a:r>
            <a:r>
              <a:rPr lang="en-US" dirty="0"/>
              <a:t>This points to the resource on the web.</a:t>
            </a:r>
          </a:p>
          <a:p>
            <a:r>
              <a:rPr lang="en-US" b="1" dirty="0"/>
              <a:t>An HTTP method</a:t>
            </a:r>
            <a:r>
              <a:rPr lang="en-US" dirty="0"/>
              <a:t>. This indicates the specific action the request expects to receive from the server in its response.</a:t>
            </a:r>
          </a:p>
          <a:p>
            <a:r>
              <a:rPr lang="en-US" b="1" dirty="0"/>
              <a:t>HTTP request headers.</a:t>
            </a:r>
            <a:r>
              <a:rPr lang="en-US" dirty="0"/>
              <a:t> This includes data such as what type of browser is being used and what data the request is seeking from the server. It can also include </a:t>
            </a:r>
            <a:r>
              <a:rPr lang="en-US" u="sng" dirty="0">
                <a:hlinkClick r:id="rId2"/>
              </a:rPr>
              <a:t>cookies</a:t>
            </a:r>
            <a:r>
              <a:rPr lang="en-US" dirty="0"/>
              <a:t>, which show information previously sent from the server handling the request.</a:t>
            </a:r>
          </a:p>
          <a:p>
            <a:r>
              <a:rPr lang="en-US" b="1" dirty="0"/>
              <a:t>An HTTP body.</a:t>
            </a:r>
            <a:r>
              <a:rPr lang="en-US" dirty="0"/>
              <a:t> This is optional information the server needs from the request, such as user forms -- username/password logins, short responses and file uploads -- that are being submitted to the website.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42</a:t>
            </a:fld>
            <a:endParaRPr lang="en-US" dirty="0"/>
          </a:p>
        </p:txBody>
      </p:sp>
    </p:spTree>
    <p:extLst>
      <p:ext uri="{BB962C8B-B14F-4D97-AF65-F5344CB8AC3E}">
        <p14:creationId xmlns:p14="http://schemas.microsoft.com/office/powerpoint/2010/main" val="2706964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lstStyle/>
          <a:p>
            <a:r>
              <a:rPr lang="en-US" dirty="0" smtClean="0"/>
              <a:t>Actual request over HTTP need to be sent using one of the following commands:</a:t>
            </a:r>
          </a:p>
          <a:p>
            <a:endParaRPr lang="en-US" dirty="0"/>
          </a:p>
          <a:p>
            <a:endParaRPr lang="en-US" dirty="0" smtClean="0"/>
          </a:p>
          <a:p>
            <a:endParaRPr lang="en-US" dirty="0"/>
          </a:p>
          <a:p>
            <a:endParaRPr lang="en-US" dirty="0" smtClean="0"/>
          </a:p>
          <a:p>
            <a:endParaRPr lang="en-US" dirty="0"/>
          </a:p>
          <a:p>
            <a:r>
              <a:rPr lang="en-US" dirty="0" smtClean="0"/>
              <a:t>What you see here are just commands, not buttons on the application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43</a:t>
            </a:fld>
            <a:endParaRPr lang="en-US" dirty="0"/>
          </a:p>
        </p:txBody>
      </p:sp>
      <p:pic>
        <p:nvPicPr>
          <p:cNvPr id="5" name="Picture 4"/>
          <p:cNvPicPr>
            <a:picLocks noChangeAspect="1"/>
          </p:cNvPicPr>
          <p:nvPr/>
        </p:nvPicPr>
        <p:blipFill>
          <a:blip r:embed="rId2"/>
          <a:stretch>
            <a:fillRect/>
          </a:stretch>
        </p:blipFill>
        <p:spPr>
          <a:xfrm>
            <a:off x="1017587" y="2696527"/>
            <a:ext cx="4467225" cy="2257425"/>
          </a:xfrm>
          <a:prstGeom prst="rect">
            <a:avLst/>
          </a:prstGeom>
        </p:spPr>
      </p:pic>
      <p:pic>
        <p:nvPicPr>
          <p:cNvPr id="3074" name="Picture 2" descr="What are HTTP headers? Definition + Examples - Seobility Wi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75" y="2290127"/>
            <a:ext cx="3893763" cy="294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90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idx="1"/>
          </p:nvPr>
        </p:nvSpPr>
        <p:spPr>
          <a:xfrm>
            <a:off x="838200" y="1825625"/>
            <a:ext cx="10388600" cy="3965575"/>
          </a:xfrm>
        </p:spPr>
        <p:txBody>
          <a:bodyPr>
            <a:normAutofit fontScale="85000" lnSpcReduction="20000"/>
          </a:bodyPr>
          <a:lstStyle/>
          <a:p>
            <a:r>
              <a:rPr lang="en-US" dirty="0" smtClean="0"/>
              <a:t>The </a:t>
            </a:r>
            <a:r>
              <a:rPr lang="en-US" dirty="0"/>
              <a:t>HTTP response message is the data received by a client device from the web server. As its name suggests, the response is the server's reply to an HTTP request. The information contained in an HTTP response is tailored to the context the server received from the request. HTTP responses typically include the following data:</a:t>
            </a:r>
          </a:p>
          <a:p>
            <a:r>
              <a:rPr lang="en-US" b="1" dirty="0"/>
              <a:t>HTTP status code</a:t>
            </a:r>
            <a:r>
              <a:rPr lang="en-US" dirty="0"/>
              <a:t>, which indicates the status of the request to the client device. Responses may indicate success, an informational response, a redirect, or errors on the server or client side.</a:t>
            </a:r>
          </a:p>
          <a:p>
            <a:r>
              <a:rPr lang="en-US" b="1" dirty="0"/>
              <a:t>HTTP response headers</a:t>
            </a:r>
            <a:r>
              <a:rPr lang="en-US" dirty="0"/>
              <a:t>, which send information about the server and requested resources.</a:t>
            </a:r>
          </a:p>
          <a:p>
            <a:r>
              <a:rPr lang="en-US" b="1" dirty="0"/>
              <a:t>An HTTP body (optional).</a:t>
            </a:r>
            <a:r>
              <a:rPr lang="en-US" dirty="0"/>
              <a:t> If a request is successful, this contains the requested data in the form of HTML code, which is translated into a web page by the client browser.</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44</a:t>
            </a:fld>
            <a:endParaRPr lang="en-US" dirty="0"/>
          </a:p>
        </p:txBody>
      </p:sp>
    </p:spTree>
    <p:extLst>
      <p:ext uri="{BB962C8B-B14F-4D97-AF65-F5344CB8AC3E}">
        <p14:creationId xmlns:p14="http://schemas.microsoft.com/office/powerpoint/2010/main" val="2295302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200 OK.</a:t>
            </a:r>
            <a:r>
              <a:rPr lang="en-US" dirty="0"/>
              <a:t> This means that the request, such as GET or POST, worked and is being acted upon.</a:t>
            </a:r>
          </a:p>
          <a:p>
            <a:r>
              <a:rPr lang="en-US" b="1" dirty="0"/>
              <a:t>300 Moved Permanently.</a:t>
            </a:r>
            <a:r>
              <a:rPr lang="en-US" dirty="0"/>
              <a:t> This response code means that the URL of the requested resource has been changed permanently.</a:t>
            </a:r>
          </a:p>
          <a:p>
            <a:r>
              <a:rPr lang="en-US" b="1" dirty="0"/>
              <a:t>401 Unauthorized.</a:t>
            </a:r>
            <a:r>
              <a:rPr lang="en-US" dirty="0"/>
              <a:t> The client, or user making the request of the server, has not been authenticated.</a:t>
            </a:r>
          </a:p>
          <a:p>
            <a:r>
              <a:rPr lang="en-US" b="1" dirty="0"/>
              <a:t>403 Forbidden</a:t>
            </a:r>
            <a:r>
              <a:rPr lang="en-US" dirty="0"/>
              <a:t>. The client's identity is known but has not been given access authorization.</a:t>
            </a:r>
          </a:p>
          <a:p>
            <a:r>
              <a:rPr lang="en-US" b="1" dirty="0"/>
              <a:t>404 Not Found.</a:t>
            </a:r>
            <a:r>
              <a:rPr lang="en-US" dirty="0"/>
              <a:t> This is the most frequent error code. It means that the URL is not recognized or the resource at the location does not exist.</a:t>
            </a:r>
          </a:p>
          <a:p>
            <a:r>
              <a:rPr lang="en-US" b="1" dirty="0"/>
              <a:t>500 Internal Server Error.</a:t>
            </a:r>
            <a:r>
              <a:rPr lang="en-US" dirty="0"/>
              <a:t> The server has encountered a situation it doesn't know how to handle.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45</a:t>
            </a:fld>
            <a:endParaRPr lang="en-US" dirty="0"/>
          </a:p>
        </p:txBody>
      </p:sp>
    </p:spTree>
    <p:extLst>
      <p:ext uri="{BB962C8B-B14F-4D97-AF65-F5344CB8AC3E}">
        <p14:creationId xmlns:p14="http://schemas.microsoft.com/office/powerpoint/2010/main" val="712965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see all of these?</a:t>
            </a:r>
            <a:endParaRPr lang="en-US" dirty="0"/>
          </a:p>
        </p:txBody>
      </p:sp>
      <p:sp>
        <p:nvSpPr>
          <p:cNvPr id="3" name="Content Placeholder 2"/>
          <p:cNvSpPr>
            <a:spLocks noGrp="1"/>
          </p:cNvSpPr>
          <p:nvPr>
            <p:ph idx="1"/>
          </p:nvPr>
        </p:nvSpPr>
        <p:spPr>
          <a:xfrm>
            <a:off x="838200" y="1825625"/>
            <a:ext cx="6131560" cy="4351338"/>
          </a:xfrm>
        </p:spPr>
        <p:txBody>
          <a:bodyPr/>
          <a:lstStyle/>
          <a:p>
            <a:r>
              <a:rPr lang="en-US" dirty="0" smtClean="0"/>
              <a:t>We are using developer tools for our Browser</a:t>
            </a:r>
          </a:p>
          <a:p>
            <a:r>
              <a:rPr lang="en-US" dirty="0" smtClean="0"/>
              <a:t>Most of the browsers have it</a:t>
            </a:r>
          </a:p>
          <a:p>
            <a:r>
              <a:rPr lang="en-US" dirty="0" smtClean="0"/>
              <a:t>You can access them by pressing F12 or Right Click -&gt; Inspect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46</a:t>
            </a:fld>
            <a:endParaRPr lang="en-US" dirty="0"/>
          </a:p>
        </p:txBody>
      </p:sp>
      <p:pic>
        <p:nvPicPr>
          <p:cNvPr id="5" name="Picture 4"/>
          <p:cNvPicPr>
            <a:picLocks noChangeAspect="1"/>
          </p:cNvPicPr>
          <p:nvPr/>
        </p:nvPicPr>
        <p:blipFill>
          <a:blip r:embed="rId2"/>
          <a:stretch>
            <a:fillRect/>
          </a:stretch>
        </p:blipFill>
        <p:spPr>
          <a:xfrm>
            <a:off x="7975600" y="193040"/>
            <a:ext cx="3806535" cy="5502592"/>
          </a:xfrm>
          <a:prstGeom prst="rect">
            <a:avLst/>
          </a:prstGeom>
        </p:spPr>
      </p:pic>
      <p:pic>
        <p:nvPicPr>
          <p:cNvPr id="6" name="Picture 5"/>
          <p:cNvPicPr>
            <a:picLocks noChangeAspect="1"/>
          </p:cNvPicPr>
          <p:nvPr/>
        </p:nvPicPr>
        <p:blipFill>
          <a:blip r:embed="rId3"/>
          <a:stretch>
            <a:fillRect/>
          </a:stretch>
        </p:blipFill>
        <p:spPr>
          <a:xfrm>
            <a:off x="2202180" y="4287068"/>
            <a:ext cx="4432300" cy="2434407"/>
          </a:xfrm>
          <a:prstGeom prst="rect">
            <a:avLst/>
          </a:prstGeom>
        </p:spPr>
      </p:pic>
    </p:spTree>
    <p:extLst>
      <p:ext uri="{BB962C8B-B14F-4D97-AF65-F5344CB8AC3E}">
        <p14:creationId xmlns:p14="http://schemas.microsoft.com/office/powerpoint/2010/main" val="58897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
        <p:nvSpPr>
          <p:cNvPr id="3" name="Content Placeholder 2"/>
          <p:cNvSpPr>
            <a:spLocks noGrp="1"/>
          </p:cNvSpPr>
          <p:nvPr>
            <p:ph idx="1"/>
          </p:nvPr>
        </p:nvSpPr>
        <p:spPr>
          <a:xfrm>
            <a:off x="838200" y="1825624"/>
            <a:ext cx="10515600" cy="4530725"/>
          </a:xfrm>
        </p:spPr>
        <p:txBody>
          <a:bodyPr>
            <a:normAutofit/>
          </a:bodyPr>
          <a:lstStyle/>
          <a:p>
            <a:r>
              <a:rPr lang="en-US" dirty="0" smtClean="0"/>
              <a:t>To see what happened with your request:</a:t>
            </a:r>
          </a:p>
          <a:p>
            <a:pPr lvl="1"/>
            <a:r>
              <a:rPr lang="en-US" dirty="0" smtClean="0"/>
              <a:t>Open developer tool</a:t>
            </a:r>
          </a:p>
          <a:p>
            <a:pPr lvl="1"/>
            <a:r>
              <a:rPr lang="en-US" dirty="0" smtClean="0"/>
              <a:t>Go To Network</a:t>
            </a:r>
          </a:p>
          <a:p>
            <a:pPr lvl="1"/>
            <a:r>
              <a:rPr lang="en-US" dirty="0" smtClean="0"/>
              <a:t>Click on the link you want to</a:t>
            </a:r>
          </a:p>
          <a:p>
            <a:pPr marL="457200" lvl="1" indent="0">
              <a:buNone/>
            </a:pPr>
            <a:r>
              <a:rPr lang="en-US" dirty="0" smtClean="0"/>
              <a:t>send your request to</a:t>
            </a:r>
          </a:p>
          <a:p>
            <a:pPr lvl="1"/>
            <a:r>
              <a:rPr lang="en-US" dirty="0" smtClean="0"/>
              <a:t>See in the network section</a:t>
            </a:r>
          </a:p>
          <a:p>
            <a:pPr lvl="1"/>
            <a:r>
              <a:rPr lang="en-US" dirty="0" smtClean="0"/>
              <a:t>It will contain:</a:t>
            </a:r>
          </a:p>
          <a:p>
            <a:pPr lvl="2"/>
            <a:r>
              <a:rPr lang="en-US" dirty="0" smtClean="0"/>
              <a:t>Request URL</a:t>
            </a:r>
          </a:p>
          <a:p>
            <a:pPr lvl="2"/>
            <a:r>
              <a:rPr lang="en-US" dirty="0" smtClean="0"/>
              <a:t>Request Method</a:t>
            </a:r>
          </a:p>
          <a:p>
            <a:pPr lvl="2"/>
            <a:r>
              <a:rPr lang="en-US" dirty="0" smtClean="0"/>
              <a:t>Response Code (Status code)</a:t>
            </a:r>
          </a:p>
          <a:p>
            <a:pPr lvl="2"/>
            <a:r>
              <a:rPr lang="en-US" dirty="0" smtClean="0"/>
              <a:t>Request and Response Headers</a:t>
            </a:r>
          </a:p>
        </p:txBody>
      </p:sp>
      <p:sp>
        <p:nvSpPr>
          <p:cNvPr id="4" name="Slide Number Placeholder 3"/>
          <p:cNvSpPr>
            <a:spLocks noGrp="1"/>
          </p:cNvSpPr>
          <p:nvPr>
            <p:ph type="sldNum" sz="quarter" idx="12"/>
          </p:nvPr>
        </p:nvSpPr>
        <p:spPr/>
        <p:txBody>
          <a:bodyPr/>
          <a:lstStyle/>
          <a:p>
            <a:fld id="{4CE482DC-2269-4F26-9D2A-7E44B1A4CD85}" type="slidenum">
              <a:rPr lang="en-US" smtClean="0"/>
              <a:t>47</a:t>
            </a:fld>
            <a:endParaRPr lang="en-US" dirty="0"/>
          </a:p>
        </p:txBody>
      </p:sp>
      <p:pic>
        <p:nvPicPr>
          <p:cNvPr id="6" name="Picture 5"/>
          <p:cNvPicPr>
            <a:picLocks noChangeAspect="1"/>
          </p:cNvPicPr>
          <p:nvPr/>
        </p:nvPicPr>
        <p:blipFill>
          <a:blip r:embed="rId2"/>
          <a:stretch>
            <a:fillRect/>
          </a:stretch>
        </p:blipFill>
        <p:spPr>
          <a:xfrm>
            <a:off x="5867401" y="2253615"/>
            <a:ext cx="6077272" cy="4102735"/>
          </a:xfrm>
          <a:prstGeom prst="rect">
            <a:avLst/>
          </a:prstGeom>
        </p:spPr>
      </p:pic>
      <p:pic>
        <p:nvPicPr>
          <p:cNvPr id="7" name="Picture 6"/>
          <p:cNvPicPr>
            <a:picLocks noChangeAspect="1"/>
          </p:cNvPicPr>
          <p:nvPr/>
        </p:nvPicPr>
        <p:blipFill>
          <a:blip r:embed="rId3"/>
          <a:stretch>
            <a:fillRect/>
          </a:stretch>
        </p:blipFill>
        <p:spPr>
          <a:xfrm>
            <a:off x="5613088" y="302536"/>
            <a:ext cx="6331585" cy="1523089"/>
          </a:xfrm>
          <a:prstGeom prst="rect">
            <a:avLst/>
          </a:prstGeom>
        </p:spPr>
      </p:pic>
      <p:cxnSp>
        <p:nvCxnSpPr>
          <p:cNvPr id="9" name="Straight Arrow Connector 8"/>
          <p:cNvCxnSpPr/>
          <p:nvPr/>
        </p:nvCxnSpPr>
        <p:spPr>
          <a:xfrm flipV="1">
            <a:off x="3616960" y="558800"/>
            <a:ext cx="4196080" cy="235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465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r>
              <a:rPr lang="en-US" dirty="0"/>
              <a:t>A scripting language is a programming language that executes tasks within a special run-time environment by an </a:t>
            </a:r>
            <a:r>
              <a:rPr lang="en-US" b="1" dirty="0"/>
              <a:t>interpreter</a:t>
            </a:r>
            <a:r>
              <a:rPr lang="en-US" dirty="0"/>
              <a:t> instead of a </a:t>
            </a:r>
            <a:r>
              <a:rPr lang="en-US" b="1" dirty="0"/>
              <a:t>compiler</a:t>
            </a:r>
            <a:r>
              <a:rPr lang="en-US" dirty="0"/>
              <a:t>. They are usually short, fast, and interpreted from source code or </a:t>
            </a:r>
            <a:r>
              <a:rPr lang="en-US" dirty="0" err="1"/>
              <a:t>bytecode</a:t>
            </a:r>
            <a:r>
              <a:rPr lang="en-US" dirty="0" smtClean="0"/>
              <a:t>.</a:t>
            </a:r>
          </a:p>
          <a:p>
            <a:r>
              <a:rPr lang="en-US" dirty="0"/>
              <a:t>As they are a series of commands executed with no need for a compiler, </a:t>
            </a:r>
            <a:r>
              <a:rPr lang="en-US" b="1" dirty="0"/>
              <a:t>they are cross-platform and do not require special software to be installed in order to run </a:t>
            </a:r>
            <a:r>
              <a:rPr lang="en-US" dirty="0"/>
              <a:t>— except for a web browser, of course</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48</a:t>
            </a:fld>
            <a:endParaRPr lang="en-US" dirty="0"/>
          </a:p>
        </p:txBody>
      </p:sp>
    </p:spTree>
    <p:extLst>
      <p:ext uri="{BB962C8B-B14F-4D97-AF65-F5344CB8AC3E}">
        <p14:creationId xmlns:p14="http://schemas.microsoft.com/office/powerpoint/2010/main" val="85623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	</a:t>
            </a:r>
            <a:endParaRPr lang="en-US" dirty="0"/>
          </a:p>
        </p:txBody>
      </p:sp>
      <p:sp>
        <p:nvSpPr>
          <p:cNvPr id="3" name="Content Placeholder 2"/>
          <p:cNvSpPr>
            <a:spLocks noGrp="1"/>
          </p:cNvSpPr>
          <p:nvPr>
            <p:ph idx="1"/>
          </p:nvPr>
        </p:nvSpPr>
        <p:spPr/>
        <p:txBody>
          <a:bodyPr/>
          <a:lstStyle/>
          <a:p>
            <a:r>
              <a:rPr lang="en-US" dirty="0"/>
              <a:t>H</a:t>
            </a:r>
            <a:r>
              <a:rPr lang="en-US" dirty="0" smtClean="0"/>
              <a:t>ere </a:t>
            </a:r>
            <a:r>
              <a:rPr lang="en-US" dirty="0"/>
              <a:t>are two main types: </a:t>
            </a:r>
            <a:r>
              <a:rPr lang="en-US" b="1" dirty="0"/>
              <a:t>server-side </a:t>
            </a:r>
            <a:r>
              <a:rPr lang="en-US" dirty="0"/>
              <a:t>and </a:t>
            </a:r>
            <a:r>
              <a:rPr lang="en-US" b="1" dirty="0"/>
              <a:t>client-side</a:t>
            </a:r>
            <a:r>
              <a:rPr lang="en-US" dirty="0"/>
              <a:t>. They differ on where the code is run from, which affects not only the actual </a:t>
            </a:r>
            <a:r>
              <a:rPr lang="en-US" dirty="0" smtClean="0"/>
              <a:t>languages </a:t>
            </a:r>
            <a:r>
              <a:rPr lang="en-US" dirty="0"/>
              <a:t>chosen but also the performance and their capabilities</a:t>
            </a:r>
            <a:r>
              <a:rPr lang="en-US" dirty="0" smtClean="0"/>
              <a:t>.</a:t>
            </a:r>
          </a:p>
          <a:p>
            <a:r>
              <a:rPr lang="en-US" dirty="0" smtClean="0"/>
              <a:t>Server-side: </a:t>
            </a:r>
            <a:r>
              <a:rPr lang="en-US" b="1" dirty="0"/>
              <a:t>PHP, Python, Node.js, Perl, and </a:t>
            </a:r>
            <a:r>
              <a:rPr lang="en-US" b="1" dirty="0" smtClean="0"/>
              <a:t>Ruby </a:t>
            </a:r>
            <a:r>
              <a:rPr lang="en-US" i="1" dirty="0" smtClean="0"/>
              <a:t>(if you use C#, Java or C++, you don’t need server-side scripting language)</a:t>
            </a:r>
            <a:endParaRPr lang="en-US" dirty="0" smtClean="0"/>
          </a:p>
          <a:p>
            <a:r>
              <a:rPr lang="en-US" dirty="0" smtClean="0"/>
              <a:t>Client-side: </a:t>
            </a:r>
            <a:r>
              <a:rPr lang="en-US" b="1" dirty="0"/>
              <a:t>HTML, CSS, jQuery, and JavaScript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49</a:t>
            </a:fld>
            <a:endParaRPr lang="en-US" dirty="0"/>
          </a:p>
        </p:txBody>
      </p:sp>
      <p:pic>
        <p:nvPicPr>
          <p:cNvPr id="5" name="Picture 4"/>
          <p:cNvPicPr>
            <a:picLocks noChangeAspect="1"/>
          </p:cNvPicPr>
          <p:nvPr/>
        </p:nvPicPr>
        <p:blipFill>
          <a:blip r:embed="rId2"/>
          <a:stretch>
            <a:fillRect/>
          </a:stretch>
        </p:blipFill>
        <p:spPr>
          <a:xfrm>
            <a:off x="3920770" y="4613097"/>
            <a:ext cx="4575960" cy="2108378"/>
          </a:xfrm>
          <a:prstGeom prst="rect">
            <a:avLst/>
          </a:prstGeom>
        </p:spPr>
      </p:pic>
    </p:spTree>
    <p:extLst>
      <p:ext uri="{BB962C8B-B14F-4D97-AF65-F5344CB8AC3E}">
        <p14:creationId xmlns:p14="http://schemas.microsoft.com/office/powerpoint/2010/main" val="40118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Types</a:t>
            </a:r>
            <a:endParaRPr lang="ar-EG" dirty="0"/>
          </a:p>
        </p:txBody>
      </p:sp>
      <p:sp>
        <p:nvSpPr>
          <p:cNvPr id="3" name="Content Placeholder 2"/>
          <p:cNvSpPr>
            <a:spLocks noGrp="1"/>
          </p:cNvSpPr>
          <p:nvPr>
            <p:ph idx="1"/>
          </p:nvPr>
        </p:nvSpPr>
        <p:spPr/>
        <p:txBody>
          <a:bodyPr/>
          <a:lstStyle/>
          <a:p>
            <a:pPr algn="just" rtl="0"/>
            <a:r>
              <a:rPr lang="en-US" sz="2400" b="1" dirty="0">
                <a:solidFill>
                  <a:schemeClr val="tx2">
                    <a:lumMod val="50000"/>
                  </a:schemeClr>
                </a:solidFill>
              </a:rPr>
              <a:t>Local Area Network (LAN): </a:t>
            </a:r>
            <a:r>
              <a:rPr lang="en-US" sz="2400" dirty="0">
                <a:solidFill>
                  <a:schemeClr val="tx2">
                    <a:lumMod val="50000"/>
                  </a:schemeClr>
                </a:solidFill>
              </a:rPr>
              <a:t>two or more computers connected together, the computers are physically near each other (for example: in the same building) </a:t>
            </a:r>
          </a:p>
          <a:p>
            <a:pPr lvl="1" algn="just"/>
            <a:r>
              <a:rPr lang="en-US" sz="2200" dirty="0">
                <a:solidFill>
                  <a:schemeClr val="tx2">
                    <a:lumMod val="50000"/>
                  </a:schemeClr>
                </a:solidFill>
              </a:rPr>
              <a:t>LANs are inexpensive to install</a:t>
            </a:r>
          </a:p>
          <a:p>
            <a:pPr lvl="1" algn="just"/>
            <a:r>
              <a:rPr lang="en-US" sz="2200" dirty="0">
                <a:solidFill>
                  <a:schemeClr val="tx2">
                    <a:lumMod val="50000"/>
                  </a:schemeClr>
                </a:solidFill>
              </a:rPr>
              <a:t>LANs provide higher speeds</a:t>
            </a:r>
          </a:p>
          <a:p>
            <a:pPr algn="l" rtl="0"/>
            <a:endParaRPr lang="en-US" b="1" dirty="0">
              <a:solidFill>
                <a:schemeClr val="tx2">
                  <a:lumMod val="50000"/>
                </a:schemeClr>
              </a:solidFill>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2" descr="F01-06">
            <a:extLst>
              <a:ext uri="{FF2B5EF4-FFF2-40B4-BE49-F238E27FC236}">
                <a16:creationId xmlns="" xmlns:a16="http://schemas.microsoft.com/office/drawing/2014/main" id="{D6782B69-84F9-427D-950B-8D5655989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029" y="2791629"/>
            <a:ext cx="5214441" cy="31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2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case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use C# code for our </a:t>
            </a:r>
            <a:r>
              <a:rPr lang="en-US" b="1" dirty="0" smtClean="0"/>
              <a:t>BACKEND</a:t>
            </a:r>
          </a:p>
          <a:p>
            <a:r>
              <a:rPr lang="en-US" dirty="0" smtClean="0"/>
              <a:t>JS will be used for </a:t>
            </a:r>
            <a:r>
              <a:rPr lang="en-US" b="1" dirty="0" smtClean="0"/>
              <a:t>FRONTEND</a:t>
            </a:r>
          </a:p>
          <a:p>
            <a:endParaRPr lang="en-US" b="1" dirty="0"/>
          </a:p>
          <a:p>
            <a:r>
              <a:rPr lang="en-US" b="1" dirty="0" smtClean="0"/>
              <a:t>JS </a:t>
            </a:r>
            <a:r>
              <a:rPr lang="en-US" dirty="0" smtClean="0"/>
              <a:t>code will be executed on client side (our Browser),</a:t>
            </a:r>
          </a:p>
          <a:p>
            <a:r>
              <a:rPr lang="en-US" b="1" dirty="0" smtClean="0"/>
              <a:t>C# </a:t>
            </a:r>
            <a:r>
              <a:rPr lang="en-US" dirty="0" smtClean="0"/>
              <a:t>code will be executed on server side (the computer)</a:t>
            </a:r>
          </a:p>
          <a:p>
            <a:pPr marL="0" indent="0">
              <a:buNone/>
            </a:pPr>
            <a:endParaRPr lang="en-US" dirty="0"/>
          </a:p>
          <a:p>
            <a:pPr marL="0" indent="0">
              <a:buNone/>
            </a:pPr>
            <a:r>
              <a:rPr lang="en-US" dirty="0" smtClean="0"/>
              <a:t>When we make C# web application it will be acting like it is on some server. This is allowed by IIS – Internet Information Service</a:t>
            </a:r>
          </a:p>
          <a:p>
            <a:pPr marL="0" indent="0">
              <a:buNone/>
            </a:pPr>
            <a:r>
              <a:rPr lang="en-US" dirty="0" smtClean="0"/>
              <a:t>It helping our computer to act like the server.</a:t>
            </a:r>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50</a:t>
            </a:fld>
            <a:endParaRPr lang="en-US" dirty="0"/>
          </a:p>
        </p:txBody>
      </p:sp>
      <p:pic>
        <p:nvPicPr>
          <p:cNvPr id="5" name="Picture 4"/>
          <p:cNvPicPr>
            <a:picLocks noChangeAspect="1"/>
          </p:cNvPicPr>
          <p:nvPr/>
        </p:nvPicPr>
        <p:blipFill>
          <a:blip r:embed="rId2"/>
          <a:stretch>
            <a:fillRect/>
          </a:stretch>
        </p:blipFill>
        <p:spPr>
          <a:xfrm>
            <a:off x="9247909" y="759979"/>
            <a:ext cx="2819400" cy="1581150"/>
          </a:xfrm>
          <a:prstGeom prst="rect">
            <a:avLst/>
          </a:prstGeom>
        </p:spPr>
      </p:pic>
      <p:pic>
        <p:nvPicPr>
          <p:cNvPr id="8" name="Picture 7"/>
          <p:cNvPicPr>
            <a:picLocks noChangeAspect="1"/>
          </p:cNvPicPr>
          <p:nvPr/>
        </p:nvPicPr>
        <p:blipFill>
          <a:blip r:embed="rId3"/>
          <a:stretch>
            <a:fillRect/>
          </a:stretch>
        </p:blipFill>
        <p:spPr>
          <a:xfrm>
            <a:off x="9247909" y="2520516"/>
            <a:ext cx="2819400" cy="2156673"/>
          </a:xfrm>
          <a:prstGeom prst="rect">
            <a:avLst/>
          </a:prstGeom>
        </p:spPr>
      </p:pic>
    </p:spTree>
    <p:extLst>
      <p:ext uri="{BB962C8B-B14F-4D97-AF65-F5344CB8AC3E}">
        <p14:creationId xmlns:p14="http://schemas.microsoft.com/office/powerpoint/2010/main" val="3969681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The most famous one among the scripting languages</a:t>
            </a:r>
          </a:p>
          <a:p>
            <a:r>
              <a:rPr lang="en-US" dirty="0" smtClean="0"/>
              <a:t>We will see as of next week how to use it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51</a:t>
            </a:fld>
            <a:endParaRPr lang="en-US" dirty="0"/>
          </a:p>
        </p:txBody>
      </p:sp>
      <p:pic>
        <p:nvPicPr>
          <p:cNvPr id="5" name="Picture 4"/>
          <p:cNvPicPr>
            <a:picLocks noChangeAspect="1"/>
          </p:cNvPicPr>
          <p:nvPr/>
        </p:nvPicPr>
        <p:blipFill>
          <a:blip r:embed="rId2"/>
          <a:stretch>
            <a:fillRect/>
          </a:stretch>
        </p:blipFill>
        <p:spPr>
          <a:xfrm>
            <a:off x="1207053" y="3070742"/>
            <a:ext cx="3305175" cy="1209675"/>
          </a:xfrm>
          <a:prstGeom prst="rect">
            <a:avLst/>
          </a:prstGeom>
        </p:spPr>
      </p:pic>
    </p:spTree>
    <p:extLst>
      <p:ext uri="{BB962C8B-B14F-4D97-AF65-F5344CB8AC3E}">
        <p14:creationId xmlns:p14="http://schemas.microsoft.com/office/powerpoint/2010/main" val="228068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01-07">
            <a:extLst>
              <a:ext uri="{FF2B5EF4-FFF2-40B4-BE49-F238E27FC236}">
                <a16:creationId xmlns="" xmlns:a16="http://schemas.microsoft.com/office/drawing/2014/main" id="{95E66D4A-ECB9-4E42-B023-AAEBA8558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660" y="3186304"/>
            <a:ext cx="6091311" cy="312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ctr"/>
            <a:r>
              <a:rPr lang="en-US" dirty="0"/>
              <a:t>Network Types</a:t>
            </a:r>
            <a:endParaRPr lang="ar-EG" dirty="0"/>
          </a:p>
        </p:txBody>
      </p:sp>
      <p:sp>
        <p:nvSpPr>
          <p:cNvPr id="3" name="Content Placeholder 2"/>
          <p:cNvSpPr>
            <a:spLocks noGrp="1"/>
          </p:cNvSpPr>
          <p:nvPr>
            <p:ph idx="1"/>
          </p:nvPr>
        </p:nvSpPr>
        <p:spPr/>
        <p:txBody>
          <a:bodyPr/>
          <a:lstStyle/>
          <a:p>
            <a:pPr algn="just"/>
            <a:r>
              <a:rPr lang="en-US" sz="2400" b="1" dirty="0">
                <a:solidFill>
                  <a:schemeClr val="tx2">
                    <a:lumMod val="50000"/>
                  </a:schemeClr>
                </a:solidFill>
              </a:rPr>
              <a:t>Metropolitan Area Network (MAN): </a:t>
            </a:r>
            <a:r>
              <a:rPr lang="en-US" sz="2400" dirty="0">
                <a:solidFill>
                  <a:schemeClr val="tx2">
                    <a:lumMod val="50000"/>
                  </a:schemeClr>
                </a:solidFill>
              </a:rPr>
              <a:t>usually span tens of kilometers (for example: in the same </a:t>
            </a:r>
            <a:r>
              <a:rPr lang="en-US" altLang="en-US" sz="2400" dirty="0"/>
              <a:t>city</a:t>
            </a:r>
            <a:r>
              <a:rPr lang="en-US" sz="2400" dirty="0">
                <a:solidFill>
                  <a:schemeClr val="tx2">
                    <a:lumMod val="50000"/>
                  </a:schemeClr>
                </a:solidFill>
              </a:rPr>
              <a:t>) </a:t>
            </a:r>
          </a:p>
          <a:p>
            <a:pPr lvl="1" algn="just"/>
            <a:r>
              <a:rPr lang="en-US" sz="2200" dirty="0">
                <a:solidFill>
                  <a:schemeClr val="tx2">
                    <a:lumMod val="50000"/>
                  </a:schemeClr>
                </a:solidFill>
              </a:rPr>
              <a:t>The cost of installation and operation is higher.</a:t>
            </a:r>
          </a:p>
          <a:p>
            <a:pPr lvl="1" algn="just"/>
            <a:r>
              <a:rPr lang="en-US" sz="2200" dirty="0">
                <a:solidFill>
                  <a:schemeClr val="tx2">
                    <a:lumMod val="50000"/>
                  </a:schemeClr>
                </a:solidFill>
              </a:rPr>
              <a:t>MANs use high-speed connections such as fiber optics to achieve higher speeds</a:t>
            </a:r>
          </a:p>
          <a:p>
            <a:pPr algn="l" rtl="0"/>
            <a:endParaRPr lang="en-US" b="1" dirty="0">
              <a:solidFill>
                <a:schemeClr val="tx2">
                  <a:lumMod val="50000"/>
                </a:schemeClr>
              </a:solidFill>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0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Types</a:t>
            </a:r>
            <a:endParaRPr lang="ar-EG" dirty="0"/>
          </a:p>
        </p:txBody>
      </p:sp>
      <p:sp>
        <p:nvSpPr>
          <p:cNvPr id="3" name="Content Placeholder 2"/>
          <p:cNvSpPr>
            <a:spLocks noGrp="1"/>
          </p:cNvSpPr>
          <p:nvPr>
            <p:ph idx="1"/>
          </p:nvPr>
        </p:nvSpPr>
        <p:spPr/>
        <p:txBody>
          <a:bodyPr>
            <a:normAutofit/>
          </a:bodyPr>
          <a:lstStyle/>
          <a:p>
            <a:pPr algn="l" rtl="0"/>
            <a:r>
              <a:rPr lang="en-US" sz="2400" b="1" dirty="0"/>
              <a:t>Wide Area Network (WAN): </a:t>
            </a:r>
            <a:r>
              <a:rPr lang="en-US" sz="2400" dirty="0"/>
              <a:t>is a connection of </a:t>
            </a:r>
            <a:r>
              <a:rPr lang="en-US" sz="2400" b="1" dirty="0"/>
              <a:t>LAN</a:t>
            </a:r>
            <a:r>
              <a:rPr lang="en-US" sz="2400" dirty="0"/>
              <a:t>s (for example : the Internet)</a:t>
            </a:r>
          </a:p>
          <a:p>
            <a:pPr lvl="1"/>
            <a:r>
              <a:rPr lang="en-US" altLang="en-US" sz="2000" dirty="0"/>
              <a:t>WANs span a larger area than a single city.</a:t>
            </a:r>
          </a:p>
          <a:p>
            <a:pPr lvl="1"/>
            <a:r>
              <a:rPr lang="en-US" altLang="en-US" sz="2000" dirty="0"/>
              <a:t>These use long distance telecommunication networks for connection, thereby increasing the cost.</a:t>
            </a:r>
          </a:p>
          <a:p>
            <a:pPr lvl="1"/>
            <a:endParaRPr lang="ar-EG" sz="20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9218" name="Picture 2" descr="http://corc1312.ezirim.com/wp-content/uploads/2013/01/lan-and-w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985" y="3212912"/>
            <a:ext cx="5715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2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Internet</a:t>
            </a:r>
            <a:endParaRPr lang="ar-EG" dirty="0"/>
          </a:p>
        </p:txBody>
      </p:sp>
      <p:sp>
        <p:nvSpPr>
          <p:cNvPr id="3" name="Content Placeholder 2"/>
          <p:cNvSpPr>
            <a:spLocks noGrp="1"/>
          </p:cNvSpPr>
          <p:nvPr>
            <p:ph idx="1"/>
          </p:nvPr>
        </p:nvSpPr>
        <p:spPr/>
        <p:txBody>
          <a:bodyPr/>
          <a:lstStyle/>
          <a:p>
            <a:pPr algn="just" rtl="0"/>
            <a:r>
              <a:rPr lang="en-US" dirty="0"/>
              <a:t>It is a large group of computers that are connected to each other and used to send information quickly between computers around the world</a:t>
            </a:r>
            <a:endParaRPr lang="ar-EG"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E482DC-2269-4F26-9D2A-7E44B1A4CD85}"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72" y="2957945"/>
            <a:ext cx="56388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The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798" y="2957945"/>
            <a:ext cx="4416590" cy="216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4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F0651-19E3-4762-BFE2-C81694CA38CA}"/>
              </a:ext>
            </a:extLst>
          </p:cNvPr>
          <p:cNvSpPr>
            <a:spLocks noGrp="1"/>
          </p:cNvSpPr>
          <p:nvPr>
            <p:ph type="title"/>
          </p:nvPr>
        </p:nvSpPr>
        <p:spPr/>
        <p:txBody>
          <a:bodyPr>
            <a:normAutofit/>
          </a:bodyPr>
          <a:lstStyle/>
          <a:p>
            <a:pPr algn="ctr"/>
            <a:r>
              <a:rPr lang="en-US" dirty="0"/>
              <a:t>Physical topology of a </a:t>
            </a:r>
            <a:r>
              <a:rPr lang="en-US" dirty="0" smtClean="0"/>
              <a:t>network (Advanced)</a:t>
            </a:r>
            <a:endParaRPr lang="en-US" dirty="0"/>
          </a:p>
        </p:txBody>
      </p:sp>
      <p:sp>
        <p:nvSpPr>
          <p:cNvPr id="3" name="Content Placeholder 2">
            <a:extLst>
              <a:ext uri="{FF2B5EF4-FFF2-40B4-BE49-F238E27FC236}">
                <a16:creationId xmlns="" xmlns:a16="http://schemas.microsoft.com/office/drawing/2014/main" id="{9765D6E1-1908-480D-9660-D1E56C20801B}"/>
              </a:ext>
            </a:extLst>
          </p:cNvPr>
          <p:cNvSpPr>
            <a:spLocks noGrp="1"/>
          </p:cNvSpPr>
          <p:nvPr>
            <p:ph idx="1"/>
          </p:nvPr>
        </p:nvSpPr>
        <p:spPr>
          <a:xfrm>
            <a:off x="838200" y="1825625"/>
            <a:ext cx="10515600" cy="2435225"/>
          </a:xfrm>
        </p:spPr>
        <p:txBody>
          <a:bodyPr>
            <a:normAutofit lnSpcReduction="10000"/>
          </a:bodyPr>
          <a:lstStyle/>
          <a:p>
            <a:r>
              <a:rPr lang="en-US" sz="2800" dirty="0"/>
              <a:t>The term physical topology refers to the way in which a network is laid out physically.</a:t>
            </a:r>
          </a:p>
          <a:p>
            <a:r>
              <a:rPr lang="en-US" sz="2800" dirty="0"/>
              <a:t>The topology of a network is the geometric representation of the relationship of all the links and linking devices </a:t>
            </a:r>
          </a:p>
          <a:p>
            <a:r>
              <a:rPr lang="en-US" sz="2800" dirty="0"/>
              <a:t>There are </a:t>
            </a:r>
            <a:r>
              <a:rPr lang="en-US" sz="2800" dirty="0" smtClean="0"/>
              <a:t>several topologies, however we will cover four </a:t>
            </a:r>
            <a:r>
              <a:rPr lang="en-US" sz="2800" dirty="0"/>
              <a:t>basic </a:t>
            </a:r>
            <a:r>
              <a:rPr lang="en-US" sz="2800" dirty="0" smtClean="0"/>
              <a:t>topologies: </a:t>
            </a:r>
            <a:r>
              <a:rPr lang="en-US" sz="2800" dirty="0"/>
              <a:t>mesh, star, bus, and ring</a:t>
            </a:r>
          </a:p>
        </p:txBody>
      </p:sp>
      <p:pic>
        <p:nvPicPr>
          <p:cNvPr id="5" name="Picture 4">
            <a:extLst>
              <a:ext uri="{FF2B5EF4-FFF2-40B4-BE49-F238E27FC236}">
                <a16:creationId xmlns="" xmlns:a16="http://schemas.microsoft.com/office/drawing/2014/main" id="{F9C2BC42-790A-423B-9176-2822345AE870}"/>
              </a:ext>
            </a:extLst>
          </p:cNvPr>
          <p:cNvPicPr>
            <a:picLocks noChangeAspect="1"/>
          </p:cNvPicPr>
          <p:nvPr/>
        </p:nvPicPr>
        <p:blipFill>
          <a:blip r:embed="rId2"/>
          <a:stretch>
            <a:fillRect/>
          </a:stretch>
        </p:blipFill>
        <p:spPr>
          <a:xfrm>
            <a:off x="5681980" y="4553074"/>
            <a:ext cx="6181725" cy="1815852"/>
          </a:xfrm>
          <a:prstGeom prst="rect">
            <a:avLst/>
          </a:prstGeom>
        </p:spPr>
      </p:pic>
      <p:pic>
        <p:nvPicPr>
          <p:cNvPr id="4" name="Picture 3"/>
          <p:cNvPicPr>
            <a:picLocks noChangeAspect="1"/>
          </p:cNvPicPr>
          <p:nvPr/>
        </p:nvPicPr>
        <p:blipFill>
          <a:blip r:embed="rId3"/>
          <a:stretch>
            <a:fillRect/>
          </a:stretch>
        </p:blipFill>
        <p:spPr>
          <a:xfrm>
            <a:off x="914876" y="4260850"/>
            <a:ext cx="4914900" cy="2400300"/>
          </a:xfrm>
          <a:prstGeom prst="rect">
            <a:avLst/>
          </a:prstGeom>
        </p:spPr>
      </p:pic>
    </p:spTree>
    <p:extLst>
      <p:ext uri="{BB962C8B-B14F-4D97-AF65-F5344CB8AC3E}">
        <p14:creationId xmlns:p14="http://schemas.microsoft.com/office/powerpoint/2010/main" val="151931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2883</Words>
  <Application>Microsoft Office PowerPoint</Application>
  <PresentationFormat>Widescreen</PresentationFormat>
  <Paragraphs>377</Paragraphs>
  <Slides>51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Times New Roman</vt:lpstr>
      <vt:lpstr>Verdana</vt:lpstr>
      <vt:lpstr>Wingdings</vt:lpstr>
      <vt:lpstr>Office Theme</vt:lpstr>
      <vt:lpstr>Computer Networks, Browsers and Script languages</vt:lpstr>
      <vt:lpstr>Computer Networks</vt:lpstr>
      <vt:lpstr>Computer network</vt:lpstr>
      <vt:lpstr>Computer network</vt:lpstr>
      <vt:lpstr>Network Types</vt:lpstr>
      <vt:lpstr>Network Types</vt:lpstr>
      <vt:lpstr>Network Types</vt:lpstr>
      <vt:lpstr>The Internet</vt:lpstr>
      <vt:lpstr>Physical topology of a network (Advanced)</vt:lpstr>
      <vt:lpstr>Physical topology of a network (Advanced)</vt:lpstr>
      <vt:lpstr>Physical topology of a network (Advanced)</vt:lpstr>
      <vt:lpstr>Physical topology of a network (Advanced)</vt:lpstr>
      <vt:lpstr>Physical topology of a network (Advanced)</vt:lpstr>
      <vt:lpstr>Physical topology of a network (Advanced)</vt:lpstr>
      <vt:lpstr>Physical topology of a network (Advanced)</vt:lpstr>
      <vt:lpstr>Physical topology of a network (Advanced)</vt:lpstr>
      <vt:lpstr>Physical topology of a network (Advanced)</vt:lpstr>
      <vt:lpstr>Network connection models</vt:lpstr>
      <vt:lpstr>Network connection models</vt:lpstr>
      <vt:lpstr>Network connection models</vt:lpstr>
      <vt:lpstr>Network connection models</vt:lpstr>
      <vt:lpstr>Network connection models</vt:lpstr>
      <vt:lpstr>How the Web Works?</vt:lpstr>
      <vt:lpstr>Client/Server</vt:lpstr>
      <vt:lpstr>Web servers and browsers</vt:lpstr>
      <vt:lpstr>OSI Architecture (Advanced)</vt:lpstr>
      <vt:lpstr>Description of Layers (Advanced)</vt:lpstr>
      <vt:lpstr>Description of Layers (Advanced)</vt:lpstr>
      <vt:lpstr>Summary</vt:lpstr>
      <vt:lpstr>Browsers</vt:lpstr>
      <vt:lpstr>Browsers</vt:lpstr>
      <vt:lpstr>Web Addresses</vt:lpstr>
      <vt:lpstr>How Browsers Work</vt:lpstr>
      <vt:lpstr>URL</vt:lpstr>
      <vt:lpstr>Browser Choices</vt:lpstr>
      <vt:lpstr>Google Chrome (Self-Read)</vt:lpstr>
      <vt:lpstr>Browsing Techniques (Self-Read)</vt:lpstr>
      <vt:lpstr>Browser Elements (Self-Read)</vt:lpstr>
      <vt:lpstr>Configuring Web Browser Preferences (Self-Read)</vt:lpstr>
      <vt:lpstr>Troubleshooting Internet  Client Problems (Self-Read)</vt:lpstr>
      <vt:lpstr>HTTP and HTTPS</vt:lpstr>
      <vt:lpstr>How to send HTTP Request?</vt:lpstr>
      <vt:lpstr>HTTP Request</vt:lpstr>
      <vt:lpstr>HTTP Response</vt:lpstr>
      <vt:lpstr>HTTP Response</vt:lpstr>
      <vt:lpstr>How do we see all of these?</vt:lpstr>
      <vt:lpstr>Developer tools</vt:lpstr>
      <vt:lpstr>Scripting language</vt:lpstr>
      <vt:lpstr>Scripting language </vt:lpstr>
      <vt:lpstr>In our case</vt:lpstr>
      <vt:lpstr>Javascript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Network</dc:title>
  <dc:creator>rania.ziedan@feng.bu.edu.eg</dc:creator>
  <cp:lastModifiedBy>Milos Vulikic</cp:lastModifiedBy>
  <cp:revision>17</cp:revision>
  <dcterms:created xsi:type="dcterms:W3CDTF">2019-03-31T02:48:44Z</dcterms:created>
  <dcterms:modified xsi:type="dcterms:W3CDTF">2021-05-08T11:30:31Z</dcterms:modified>
</cp:coreProperties>
</file>