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6" r:id="rId5"/>
    <p:sldId id="261" r:id="rId6"/>
    <p:sldId id="258" r:id="rId7"/>
    <p:sldId id="263" r:id="rId8"/>
    <p:sldId id="262" r:id="rId9"/>
    <p:sldId id="259" r:id="rId10"/>
    <p:sldId id="273" r:id="rId11"/>
    <p:sldId id="270" r:id="rId12"/>
    <p:sldId id="271" r:id="rId13"/>
    <p:sldId id="272" r:id="rId14"/>
    <p:sldId id="274" r:id="rId15"/>
    <p:sldId id="275" r:id="rId16"/>
    <p:sldId id="277" r:id="rId17"/>
    <p:sldId id="278" r:id="rId18"/>
    <p:sldId id="264" r:id="rId19"/>
    <p:sldId id="265" r:id="rId20"/>
    <p:sldId id="266" r:id="rId21"/>
    <p:sldId id="268" r:id="rId22"/>
    <p:sldId id="26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4733-1AEB-4C80-A616-DEDD2F0CE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AFC29-4BE9-4F7F-BC04-FA7BA3EB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BE4F-0C3F-45AE-A638-1EF38591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E8AD-163D-47E6-BB7D-E96659BE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0CD8-D2FE-4DD2-AC12-220248A3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4DC9-7B47-48B5-8F43-7577EA5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CB597-BD03-4480-A56B-27D00E38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C463-CE3A-4D14-8AF3-F8E93AAC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C1AC-4D0A-42D6-9801-6311D61B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777D-4148-434C-8AFC-E167949D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F4886-76B9-48AB-B181-E6CD691CA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C155-3A71-4432-9B4A-2E40E3798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E919-929D-49F5-99E6-564B8C24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AAF3-9F44-4048-BDC1-E34D0EEB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1261-A06F-485D-99F7-07C24A6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DB8B-E476-449B-97E3-13AB18A0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F194-FB75-48EA-A4A9-7121C777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AA4E-30E7-4986-98F3-2B58AA06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B935-08F8-4EC7-B6D3-CFFD5C76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6D42-369A-4AA1-8FEB-315D1027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5B71-656F-4B40-8D66-DBE4E876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BADF-D1CC-4C93-A812-E2F64019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9547-7777-4BBC-824B-0B83A79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C532-4CAC-477C-B930-0225CB5C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9BEE-C56C-4229-9BD6-65D72584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3869-0AAC-424A-8BA6-F5B0BF7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DEC7-070C-47F4-B51C-E6530DC5A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82220-34A5-4DE3-8A59-4F5D98ABE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46900-6496-4FED-AB79-29046649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AE74B-FC7C-42AD-AD1D-EDC88016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81F2-ABE6-4274-B121-D021E8A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AC57-7C8C-45A7-84EF-FC99DF7B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6EFE2-2EB3-4F4B-8231-5433D6E6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4776-4716-465A-8679-795277E7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11AFF-B24E-4AEA-AD0F-D9FE99227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4A43F-9CDD-4E24-AAE0-5809D05CF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02496-C21E-467F-B01D-30B16EE2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84B0D-9D39-4B43-BC10-C0F4448C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0C0D8-1470-4537-8F67-12F51053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48E5-47A7-4E5C-B9DD-7CC043D3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5B4D8-DF05-4DB8-AB3A-FC80DA66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6399-25CD-48F5-85BB-442074E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F708C-84AE-4826-B6FD-29D230B5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27872-DC10-48F2-84A6-72F24AF1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DCC7-D4F2-4671-BAC3-FD83F8E3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31682-43DF-4C00-AE43-F5BD8D98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47AF-E99D-4841-84FF-4936ABDE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388B0-B504-42EE-A745-C8904BE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50B20-EF93-48BE-95CC-FD4852AE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050D-1156-4076-B29A-C61EE67B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19CEF-37E2-4876-9C38-05A539DD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49FD0-D63E-4A08-852E-14B3D29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3C7C-C70C-4E7D-80B9-35EBE6B9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3209F-2266-4C23-A03C-444363D31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B3A46-ED6C-481B-B64C-E7876E5C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BCC56-3AFD-415A-8FFC-2857E3C0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8650-C3E8-44E6-86AD-40461A07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491E6-F7CC-4471-953E-E4698C1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0CDE0-2B8C-4B48-B748-5AD9F329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B8BE-379C-470E-93CE-9E174F4F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EA74-4CC9-4133-9526-44BCF798A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95CC-2C5B-403E-8BBA-21DA0D1EFC7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8CB9-FC8A-4480-98D4-0206B6ED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8AEC-2E39-4D3B-A04E-B3517D0BB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83A2-81CC-4C9A-B486-31180B81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view=sql-server-ver15" TargetMode="External"/><Relationship Id="rId2" Type="http://schemas.openxmlformats.org/officeDocument/2006/relationships/hyperlink" Target="https://www.microsoft.com/en-us/download/details.aspx?id=1010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itestudio.pl/" TargetMode="External"/><Relationship Id="rId4" Type="http://schemas.openxmlformats.org/officeDocument/2006/relationships/hyperlink" Target="https://www.sqlite.org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op_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13C5-8F0C-4DA7-812A-1B31D5681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93B71-E1C0-43C4-8218-66F2A92C9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15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FF39-BED0-4BAF-BD36-BFFAE05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E34E-CCAA-4735-8511-5AC6227A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is a command in SQL</a:t>
            </a:r>
          </a:p>
          <a:p>
            <a:r>
              <a:rPr lang="en-US" dirty="0"/>
              <a:t>By executing query, you can:</a:t>
            </a:r>
          </a:p>
          <a:p>
            <a:pPr lvl="1"/>
            <a:r>
              <a:rPr lang="en-US" dirty="0"/>
              <a:t>Create Database</a:t>
            </a:r>
          </a:p>
          <a:p>
            <a:pPr lvl="1"/>
            <a:r>
              <a:rPr lang="en-US" dirty="0"/>
              <a:t>Create Table</a:t>
            </a:r>
          </a:p>
          <a:p>
            <a:pPr lvl="1"/>
            <a:r>
              <a:rPr lang="en-US" dirty="0"/>
              <a:t>Do the operations in the Database</a:t>
            </a:r>
          </a:p>
          <a:p>
            <a:pPr lvl="1"/>
            <a:r>
              <a:rPr lang="en-US" dirty="0"/>
              <a:t>Create, Read, Update, Delete data</a:t>
            </a:r>
          </a:p>
        </p:txBody>
      </p:sp>
    </p:spTree>
    <p:extLst>
      <p:ext uri="{BB962C8B-B14F-4D97-AF65-F5344CB8AC3E}">
        <p14:creationId xmlns:p14="http://schemas.microsoft.com/office/powerpoint/2010/main" val="211686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BD58-87A9-46B6-A9B6-731EB304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27B0-B008-41F7-9FB5-C90100FD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>
            <a:normAutofit fontScale="92500"/>
          </a:bodyPr>
          <a:lstStyle/>
          <a:p>
            <a:r>
              <a:rPr lang="en-US" dirty="0"/>
              <a:t>Go to Microsoft website and download Microsoft SQL Server express 2019: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https://www.microsoft.com/en-us/download/details.aspx?id=101064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install SSMS – Microsoft SQL Management Studio: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3"/>
              </a:rPr>
              <a:t>https://docs.microsoft.com/en-us/sql/ssms/download-sql-server-management-studio-ssms?view=sql-server-ver15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  - SQLite: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>
                <a:hlinkClick r:id="rId4"/>
              </a:rPr>
              <a:t>https://www.sqlite.org/index.html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>
                <a:hlinkClick r:id="rId5"/>
              </a:rPr>
              <a:t>https://sqlitestudio.pl/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19EC-E643-4D1E-AA9A-5B7C031B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E67D-4E40-439C-B9E3-C92CAAB3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first setup our working environment - our DB management studio</a:t>
            </a:r>
          </a:p>
          <a:p>
            <a:r>
              <a:rPr lang="en-US" dirty="0"/>
              <a:t>Then go and take a look at our working environment</a:t>
            </a:r>
          </a:p>
          <a:p>
            <a:r>
              <a:rPr lang="en-US" dirty="0"/>
              <a:t>See if there are already some </a:t>
            </a:r>
            <a:r>
              <a:rPr lang="en-US" dirty="0" err="1"/>
              <a:t>db</a:t>
            </a:r>
            <a:r>
              <a:rPr lang="en-US" dirty="0"/>
              <a:t> pre-installed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5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CB4D-D39D-4E3D-851F-AE665F2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</p:txBody>
      </p:sp>
      <p:pic>
        <p:nvPicPr>
          <p:cNvPr id="11268" name="Picture 4" descr="Can`t create database in SQL Server 2012 Management Studio - Stack Overflow">
            <a:extLst>
              <a:ext uri="{FF2B5EF4-FFF2-40B4-BE49-F238E27FC236}">
                <a16:creationId xmlns:a16="http://schemas.microsoft.com/office/drawing/2014/main" id="{0698BC58-3EBA-49BB-B9F0-1DB6AB5D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2759"/>
            <a:ext cx="55435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26D00-82A2-49FD-85F4-88DEC621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database in your </a:t>
            </a:r>
          </a:p>
          <a:p>
            <a:pPr marL="0" indent="0">
              <a:buNone/>
            </a:pPr>
            <a:r>
              <a:rPr lang="en-US" dirty="0"/>
              <a:t>Environment by:</a:t>
            </a:r>
          </a:p>
          <a:p>
            <a:pPr>
              <a:buFontTx/>
              <a:buChar char="-"/>
            </a:pPr>
            <a:r>
              <a:rPr lang="en-US" dirty="0"/>
              <a:t>Right clicking Databases</a:t>
            </a:r>
          </a:p>
          <a:p>
            <a:pPr>
              <a:buFontTx/>
              <a:buChar char="-"/>
            </a:pPr>
            <a:r>
              <a:rPr lang="en-US" dirty="0"/>
              <a:t>Choose </a:t>
            </a:r>
            <a:r>
              <a:rPr lang="en-US" b="1" dirty="0"/>
              <a:t>New Database…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Or make a query:</a:t>
            </a:r>
          </a:p>
          <a:p>
            <a:pPr>
              <a:buFontTx/>
              <a:buChar char="-"/>
            </a:pPr>
            <a:r>
              <a:rPr lang="en-US" b="1" dirty="0"/>
              <a:t>CREATE DATABASE  </a:t>
            </a:r>
            <a:r>
              <a:rPr lang="en-US" b="1" dirty="0" err="1">
                <a:solidFill>
                  <a:srgbClr val="FF0000"/>
                </a:solidFill>
              </a:rPr>
              <a:t>db_name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0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CB4D-D39D-4E3D-851F-AE665F2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26D00-82A2-49FD-85F4-88DEC6219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create database in your </a:t>
            </a:r>
          </a:p>
          <a:p>
            <a:pPr marL="0" indent="0">
              <a:buNone/>
            </a:pPr>
            <a:r>
              <a:rPr lang="en-US" dirty="0"/>
              <a:t>Environment by:</a:t>
            </a:r>
          </a:p>
          <a:p>
            <a:pPr>
              <a:buFontTx/>
              <a:buChar char="-"/>
            </a:pPr>
            <a:r>
              <a:rPr lang="en-US" dirty="0"/>
              <a:t>Find Database you don’t need anymore</a:t>
            </a:r>
          </a:p>
          <a:p>
            <a:pPr>
              <a:buFontTx/>
              <a:buChar char="-"/>
            </a:pPr>
            <a:r>
              <a:rPr lang="en-US" dirty="0"/>
              <a:t>Right click on it and Choose </a:t>
            </a:r>
            <a:r>
              <a:rPr lang="en-US" b="1" dirty="0"/>
              <a:t>DELETE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Or make a query:</a:t>
            </a:r>
          </a:p>
          <a:p>
            <a:pPr>
              <a:buFontTx/>
              <a:buChar char="-"/>
            </a:pPr>
            <a:r>
              <a:rPr lang="en-US" b="1" dirty="0"/>
              <a:t>DROP DATABASE  </a:t>
            </a:r>
            <a:r>
              <a:rPr lang="en-US" b="1" dirty="0" err="1">
                <a:solidFill>
                  <a:srgbClr val="FF0000"/>
                </a:solidFill>
              </a:rPr>
              <a:t>db_name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NOT DELETE unless YOU ARE ABSOLUTELY SURE you DON’T NOT NEED that database!!!</a:t>
            </a:r>
          </a:p>
        </p:txBody>
      </p:sp>
      <p:pic>
        <p:nvPicPr>
          <p:cNvPr id="12290" name="Picture 2" descr="SQL Server DROP DATABASE Explained By Practical Examples">
            <a:extLst>
              <a:ext uri="{FF2B5EF4-FFF2-40B4-BE49-F238E27FC236}">
                <a16:creationId xmlns:a16="http://schemas.microsoft.com/office/drawing/2014/main" id="{32998348-38B9-4DB8-863F-2BECCFCE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45" y="775304"/>
            <a:ext cx="34861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6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C0A6-A507-4C2E-A1DE-E4936403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5379-357B-4E76-AD2A-E29E9C27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week we will talk a bit more about tables</a:t>
            </a:r>
          </a:p>
          <a:p>
            <a:r>
              <a:rPr lang="en-US" dirty="0"/>
              <a:t>However, for now let’s just make one or two so we can show where our data is stored</a:t>
            </a:r>
          </a:p>
          <a:p>
            <a:endParaRPr lang="en-US" dirty="0"/>
          </a:p>
          <a:p>
            <a:r>
              <a:rPr lang="en-US" dirty="0"/>
              <a:t>Let’s make table Names:</a:t>
            </a:r>
          </a:p>
          <a:p>
            <a:r>
              <a:rPr lang="en-US" dirty="0"/>
              <a:t>Table should have following </a:t>
            </a:r>
            <a:r>
              <a:rPr lang="en-US" b="1" dirty="0"/>
              <a:t>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Key, FirstName, </a:t>
            </a:r>
            <a:r>
              <a:rPr lang="en-US" dirty="0" err="1"/>
              <a:t>SecondName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About </a:t>
            </a:r>
            <a:r>
              <a:rPr lang="en-US" b="1" dirty="0"/>
              <a:t>columns </a:t>
            </a:r>
            <a:r>
              <a:rPr lang="en-US" dirty="0"/>
              <a:t>and </a:t>
            </a:r>
            <a:r>
              <a:rPr lang="en-US" b="1" dirty="0"/>
              <a:t>rows </a:t>
            </a:r>
            <a:r>
              <a:rPr lang="en-US" dirty="0"/>
              <a:t>see next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57773-08BF-4A67-8107-A7074037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247" y="3332669"/>
            <a:ext cx="3891004" cy="27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3780-953F-4154-80E5-ADA48AC7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89E1-FE07-4C5B-9725-F95C7FFB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Column: Up-Down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Row: Left-Right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55C3EC0-EF57-44DC-B0B9-77E45A157BD2}"/>
              </a:ext>
            </a:extLst>
          </p:cNvPr>
          <p:cNvSpPr/>
          <p:nvPr/>
        </p:nvSpPr>
        <p:spPr>
          <a:xfrm>
            <a:off x="4251488" y="4763180"/>
            <a:ext cx="1778524" cy="610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4A79204-DE71-4E7D-B2A2-A952BA224C01}"/>
              </a:ext>
            </a:extLst>
          </p:cNvPr>
          <p:cNvSpPr/>
          <p:nvPr/>
        </p:nvSpPr>
        <p:spPr>
          <a:xfrm>
            <a:off x="4443167" y="1416672"/>
            <a:ext cx="593889" cy="1762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TH and TD HTML Table Tags">
            <a:extLst>
              <a:ext uri="{FF2B5EF4-FFF2-40B4-BE49-F238E27FC236}">
                <a16:creationId xmlns:a16="http://schemas.microsoft.com/office/drawing/2014/main" id="{2D6F8BEC-7D7A-4E7D-B337-B12FC045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88" y="1027906"/>
            <a:ext cx="4885268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Front Row Seats: Films That Benefit - SheChanges SheChanges">
            <a:extLst>
              <a:ext uri="{FF2B5EF4-FFF2-40B4-BE49-F238E27FC236}">
                <a16:creationId xmlns:a16="http://schemas.microsoft.com/office/drawing/2014/main" id="{994C03E9-E9B4-4A43-8219-233D2D08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97" y="4001294"/>
            <a:ext cx="4005626" cy="265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8CEBC46-4227-4864-81D3-D665EA5CB1E0}"/>
              </a:ext>
            </a:extLst>
          </p:cNvPr>
          <p:cNvSpPr/>
          <p:nvPr/>
        </p:nvSpPr>
        <p:spPr>
          <a:xfrm rot="10800000">
            <a:off x="5140750" y="1416672"/>
            <a:ext cx="593889" cy="1762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C758F0-24E0-4990-95F5-9CB14867BFAB}"/>
              </a:ext>
            </a:extLst>
          </p:cNvPr>
          <p:cNvSpPr/>
          <p:nvPr/>
        </p:nvSpPr>
        <p:spPr>
          <a:xfrm rot="10800000">
            <a:off x="4251488" y="5441328"/>
            <a:ext cx="1778524" cy="610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40D1-DE75-459B-95DF-1B1639C0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books that could help learning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9D62B3-EC0C-454B-A815-28B13A757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3330"/>
            <a:ext cx="10515600" cy="39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5DF7-2F5A-47D2-8E27-2021F317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DB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5118-0F16-40C0-8191-B681173F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this picture?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Following slides will show other DB types</a:t>
            </a:r>
          </a:p>
          <a:p>
            <a:r>
              <a:rPr lang="en-US" dirty="0"/>
              <a:t>Note – In this course we are only covering relational database. Other are shown just to give you the overview</a:t>
            </a:r>
          </a:p>
          <a:p>
            <a:endParaRPr lang="en-US" dirty="0"/>
          </a:p>
        </p:txBody>
      </p:sp>
      <p:pic>
        <p:nvPicPr>
          <p:cNvPr id="6" name="Picture 8" descr="Teorema CAP y Escalabilidad en las RDBMS y NoSQL | Asesoftware">
            <a:extLst>
              <a:ext uri="{FF2B5EF4-FFF2-40B4-BE49-F238E27FC236}">
                <a16:creationId xmlns:a16="http://schemas.microsoft.com/office/drawing/2014/main" id="{323945B7-063E-4F39-A5A1-12CE7074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5600"/>
            <a:ext cx="5101727" cy="32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90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B2DF-FDBA-4CDB-93C4-2DF56F8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pair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AADA-1CC3-44D0-B002-2CCFD73C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is something we search by</a:t>
            </a:r>
          </a:p>
          <a:p>
            <a:r>
              <a:rPr lang="en-US" dirty="0"/>
              <a:t>Value can be different data types, from integer, strings, to objects</a:t>
            </a:r>
          </a:p>
        </p:txBody>
      </p:sp>
      <p:pic>
        <p:nvPicPr>
          <p:cNvPr id="6146" name="Picture 2" descr="Azure Cosmos DB – key-value database in the cloud – Michał Białecki Blog">
            <a:extLst>
              <a:ext uri="{FF2B5EF4-FFF2-40B4-BE49-F238E27FC236}">
                <a16:creationId xmlns:a16="http://schemas.microsoft.com/office/drawing/2014/main" id="{C61D9162-53AD-4B8D-B4D4-58A22741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56" y="2820819"/>
            <a:ext cx="66484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990B87-187E-4671-8421-C0FB5BD3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52" y="3626492"/>
            <a:ext cx="1533525" cy="16764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402D016-0273-4B2D-96B5-9172B499B3B0}"/>
              </a:ext>
            </a:extLst>
          </p:cNvPr>
          <p:cNvSpPr/>
          <p:nvPr/>
        </p:nvSpPr>
        <p:spPr>
          <a:xfrm>
            <a:off x="3268494" y="4260715"/>
            <a:ext cx="1293778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6519-B8B9-4D7C-84F3-7D928718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06F0-5A5A-4BFF-A222-D4024137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Definition: Main place where we store and keep data.</a:t>
            </a:r>
          </a:p>
          <a:p>
            <a:r>
              <a:rPr lang="en-US" dirty="0"/>
              <a:t>In this century data is the most valuable resource that we have.</a:t>
            </a:r>
          </a:p>
          <a:p>
            <a:r>
              <a:rPr lang="en-US" dirty="0"/>
              <a:t>The main difference between success and failure in business is having access to the right data.</a:t>
            </a:r>
          </a:p>
          <a:p>
            <a:endParaRPr lang="en-US" dirty="0"/>
          </a:p>
        </p:txBody>
      </p:sp>
      <p:pic>
        <p:nvPicPr>
          <p:cNvPr id="1028" name="Picture 4" descr="Database performance monitoring">
            <a:extLst>
              <a:ext uri="{FF2B5EF4-FFF2-40B4-BE49-F238E27FC236}">
                <a16:creationId xmlns:a16="http://schemas.microsoft.com/office/drawing/2014/main" id="{FAFFF82D-0E57-4EC9-A377-4CB2DE4B2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08" y="3429000"/>
            <a:ext cx="2351934" cy="30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 the Competitive Edge With The Latest Database Trends For 2020">
            <a:extLst>
              <a:ext uri="{FF2B5EF4-FFF2-40B4-BE49-F238E27FC236}">
                <a16:creationId xmlns:a16="http://schemas.microsoft.com/office/drawing/2014/main" id="{F384E04C-3746-46B3-B7A5-2015932B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77" y="3906240"/>
            <a:ext cx="4042298" cy="23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a database? - Computer Business Review">
            <a:extLst>
              <a:ext uri="{FF2B5EF4-FFF2-40B4-BE49-F238E27FC236}">
                <a16:creationId xmlns:a16="http://schemas.microsoft.com/office/drawing/2014/main" id="{6B31A5DD-F057-4CDF-A557-0BFCF1C4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45" y="3906240"/>
            <a:ext cx="3798699" cy="23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0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D477-1F3B-44C5-ACA3-9A329234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store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BFD1-5510-43D2-B29D-8511B2B6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Bob, Britney, Tori are keys</a:t>
            </a:r>
          </a:p>
          <a:p>
            <a:r>
              <a:rPr lang="en-US" dirty="0"/>
              <a:t>They have multiple columns with</a:t>
            </a:r>
          </a:p>
          <a:p>
            <a:pPr marL="0" indent="0">
              <a:buNone/>
            </a:pPr>
            <a:r>
              <a:rPr lang="en-US" dirty="0"/>
              <a:t>Timestamp (autogenerated big number))</a:t>
            </a:r>
          </a:p>
        </p:txBody>
      </p:sp>
      <p:pic>
        <p:nvPicPr>
          <p:cNvPr id="7170" name="Picture 2" descr="What is a Column Store Database? | Database.Guide">
            <a:extLst>
              <a:ext uri="{FF2B5EF4-FFF2-40B4-BE49-F238E27FC236}">
                <a16:creationId xmlns:a16="http://schemas.microsoft.com/office/drawing/2014/main" id="{44DA6E8B-F512-49A0-B3E2-CF2936D82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08" y="2415659"/>
            <a:ext cx="4831794" cy="42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2A448-4DA2-4E8F-8E42-563A20C3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287" y="3694153"/>
            <a:ext cx="2200275" cy="18288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3882BF2-DE99-4652-99CD-838DB818DFEA}"/>
              </a:ext>
            </a:extLst>
          </p:cNvPr>
          <p:cNvSpPr/>
          <p:nvPr/>
        </p:nvSpPr>
        <p:spPr>
          <a:xfrm>
            <a:off x="5120302" y="4424730"/>
            <a:ext cx="1194062" cy="36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FF95-3E6D-4841-8D3B-58D497B7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8860-C1F3-4176-8F70-14F47ADD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" y="1825625"/>
            <a:ext cx="10722204" cy="4351338"/>
          </a:xfrm>
        </p:spPr>
        <p:txBody>
          <a:bodyPr/>
          <a:lstStyle/>
          <a:p>
            <a:r>
              <a:rPr lang="en-US" dirty="0"/>
              <a:t>How are nodes (data) connected </a:t>
            </a:r>
          </a:p>
        </p:txBody>
      </p:sp>
      <p:pic>
        <p:nvPicPr>
          <p:cNvPr id="9218" name="Picture 2" descr="Un)common Use Cases for Graph Databases">
            <a:extLst>
              <a:ext uri="{FF2B5EF4-FFF2-40B4-BE49-F238E27FC236}">
                <a16:creationId xmlns:a16="http://schemas.microsoft.com/office/drawing/2014/main" id="{034B2AB4-7016-4193-9684-0D2E226E5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27" y="1312106"/>
            <a:ext cx="6268547" cy="537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7097B9-47DB-485A-93C3-48FEC5940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76" y="3422736"/>
            <a:ext cx="1990725" cy="20193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7D03EDC-CB23-425D-9060-0CBDE8E93366}"/>
              </a:ext>
            </a:extLst>
          </p:cNvPr>
          <p:cNvSpPr/>
          <p:nvPr/>
        </p:nvSpPr>
        <p:spPr>
          <a:xfrm>
            <a:off x="3817856" y="4289196"/>
            <a:ext cx="894286" cy="36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E9BE-6EBC-4AE1-855F-09E27712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6DA8-5C3D-47B1-8370-D0E9810D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database is similar to what we see in Windows Explorer</a:t>
            </a:r>
          </a:p>
          <a:p>
            <a:r>
              <a:rPr lang="en-US" dirty="0"/>
              <a:t>It is representing hierarchy of files and folders, like saved on our computer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FCFCC-5505-4AF0-AC1A-F7DB0908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09" y="4262336"/>
            <a:ext cx="1990725" cy="2085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F3E996-EA26-4FF9-BA03-8836942C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005177"/>
            <a:ext cx="2771775" cy="2667000"/>
          </a:xfrm>
          <a:prstGeom prst="rect">
            <a:avLst/>
          </a:prstGeom>
        </p:spPr>
      </p:pic>
      <p:pic>
        <p:nvPicPr>
          <p:cNvPr id="10242" name="Picture 2" descr="What is a File System?">
            <a:extLst>
              <a:ext uri="{FF2B5EF4-FFF2-40B4-BE49-F238E27FC236}">
                <a16:creationId xmlns:a16="http://schemas.microsoft.com/office/drawing/2014/main" id="{D4616FEF-8CE0-43F4-9789-A19D1766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32" y="3714209"/>
            <a:ext cx="4953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D11A63-68DA-4AB3-8474-E82528B30BB8}"/>
              </a:ext>
            </a:extLst>
          </p:cNvPr>
          <p:cNvSpPr/>
          <p:nvPr/>
        </p:nvSpPr>
        <p:spPr>
          <a:xfrm>
            <a:off x="3176833" y="5338677"/>
            <a:ext cx="725864" cy="28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1C429B-1535-4858-A9DD-A5A162CF1DE0}"/>
              </a:ext>
            </a:extLst>
          </p:cNvPr>
          <p:cNvSpPr/>
          <p:nvPr/>
        </p:nvSpPr>
        <p:spPr>
          <a:xfrm>
            <a:off x="6130565" y="5305324"/>
            <a:ext cx="908115" cy="28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4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AA3B-E034-483D-B42A-69F26F0B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608" y="1027906"/>
            <a:ext cx="52578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OLAP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231F-56FC-4884-B954-9D1A763E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is very complicated, which makes it suitable only for advanced users. It requires a lot of background to make it clear.</a:t>
            </a:r>
          </a:p>
          <a:p>
            <a:r>
              <a:rPr lang="en-US" dirty="0"/>
              <a:t>Mainly it consists out of business parts and operations</a:t>
            </a:r>
          </a:p>
        </p:txBody>
      </p:sp>
      <p:pic>
        <p:nvPicPr>
          <p:cNvPr id="8194" name="Picture 2" descr="OLAP data cubes for analysing performance | Download Scientific Diagram">
            <a:extLst>
              <a:ext uri="{FF2B5EF4-FFF2-40B4-BE49-F238E27FC236}">
                <a16:creationId xmlns:a16="http://schemas.microsoft.com/office/drawing/2014/main" id="{C4F5F738-EAA8-47FC-9693-93B6E735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45" y="3221610"/>
            <a:ext cx="4616875" cy="35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15D82C-1373-44EB-ADBC-C52E222D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239" y="4406097"/>
            <a:ext cx="1657350" cy="15525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E6D7B5D-D7FA-43AB-91EB-D39E80A096FE}"/>
              </a:ext>
            </a:extLst>
          </p:cNvPr>
          <p:cNvSpPr/>
          <p:nvPr/>
        </p:nvSpPr>
        <p:spPr>
          <a:xfrm>
            <a:off x="4062953" y="4992317"/>
            <a:ext cx="763571" cy="32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817-3CD8-4000-ACBE-8CAA8E16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7058-6CFB-4C77-82C1-6978D58F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simple databases:</a:t>
            </a:r>
          </a:p>
          <a:p>
            <a:pPr lvl="1"/>
            <a:r>
              <a:rPr lang="en-US" dirty="0"/>
              <a:t>List of friend’s birthdays</a:t>
            </a:r>
          </a:p>
          <a:p>
            <a:pPr lvl="1"/>
            <a:r>
              <a:rPr lang="en-US" dirty="0"/>
              <a:t>Phonebook</a:t>
            </a:r>
          </a:p>
          <a:p>
            <a:pPr lvl="1"/>
            <a:r>
              <a:rPr lang="en-US" dirty="0"/>
              <a:t>Address book, etc.</a:t>
            </a:r>
          </a:p>
          <a:p>
            <a:r>
              <a:rPr lang="en-US" dirty="0"/>
              <a:t>It is a collection of data</a:t>
            </a:r>
          </a:p>
          <a:p>
            <a:r>
              <a:rPr lang="en-US" b="1" dirty="0"/>
              <a:t>And it is also a way of accessing and using that data.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We Find all people who have first name: Emma</a:t>
            </a:r>
          </a:p>
          <a:p>
            <a:pPr lvl="1"/>
            <a:r>
              <a:rPr lang="en-US" dirty="0"/>
              <a:t>We Find all people who have last name: Johnson</a:t>
            </a:r>
          </a:p>
          <a:p>
            <a:pPr lvl="1"/>
            <a:r>
              <a:rPr lang="en-US" dirty="0"/>
              <a:t>Order data by email address (or by name/last name)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4B8EF-93E4-4A62-A3E7-F3ABE24C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43" y="541878"/>
            <a:ext cx="5875802" cy="28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6FFF-71F0-4699-932C-D41ECB9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can have different types of data</a:t>
            </a:r>
          </a:p>
        </p:txBody>
      </p:sp>
      <p:pic>
        <p:nvPicPr>
          <p:cNvPr id="14338" name="Picture 2" descr="Heroes III] Handicap - The Heroes Round Table">
            <a:extLst>
              <a:ext uri="{FF2B5EF4-FFF2-40B4-BE49-F238E27FC236}">
                <a16:creationId xmlns:a16="http://schemas.microsoft.com/office/drawing/2014/main" id="{6D1B5C41-FBCA-4CEF-81B3-4D7B350A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78" y="2160064"/>
            <a:ext cx="5922378" cy="22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Teach ICT - GCSE ICT Revision, Theory Types of computers">
            <a:extLst>
              <a:ext uri="{FF2B5EF4-FFF2-40B4-BE49-F238E27FC236}">
                <a16:creationId xmlns:a16="http://schemas.microsoft.com/office/drawing/2014/main" id="{A2A777FB-BB46-49D5-A4F0-480EF0EC1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8" y="2060206"/>
            <a:ext cx="47625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3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EF4C-9664-4984-821F-EB17A3A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D005-13BF-48ED-B3D5-BBCE0780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our Application which needs to use data</a:t>
            </a:r>
          </a:p>
          <a:p>
            <a:r>
              <a:rPr lang="en-US" dirty="0"/>
              <a:t>Application uses Database Management system (DBMS)</a:t>
            </a:r>
          </a:p>
          <a:p>
            <a:r>
              <a:rPr lang="en-US" dirty="0"/>
              <a:t>DBMS is using Database - to access certain data, and to execute control for data</a:t>
            </a:r>
          </a:p>
          <a:p>
            <a:r>
              <a:rPr lang="en-US" dirty="0"/>
              <a:t>Then data from DB is provided by DBMS back to the app which will show it to the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5BC18-3A49-4F82-84AC-C6B9BD50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4" y="4714839"/>
            <a:ext cx="4657615" cy="1883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11318-70CB-4FED-9A9F-092C021F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47" y="4714839"/>
            <a:ext cx="4657615" cy="18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E7C6-FC88-4F51-AEDB-FF1FC9AD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databases are there?</a:t>
            </a:r>
          </a:p>
        </p:txBody>
      </p:sp>
      <p:pic>
        <p:nvPicPr>
          <p:cNvPr id="2056" name="Picture 8" descr="Teorema CAP y Escalabilidad en las RDBMS y NoSQL | Asesoftware">
            <a:extLst>
              <a:ext uri="{FF2B5EF4-FFF2-40B4-BE49-F238E27FC236}">
                <a16:creationId xmlns:a16="http://schemas.microsoft.com/office/drawing/2014/main" id="{1B54923C-0E21-4552-9632-7C434675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59" y="1558929"/>
            <a:ext cx="7915882" cy="50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2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0221-60D4-4BCD-AAB7-CF6B4855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6BB7-7C92-4653-AFE9-F85A721F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1928" cy="4961674"/>
          </a:xfrm>
        </p:spPr>
        <p:txBody>
          <a:bodyPr>
            <a:normAutofit/>
          </a:bodyPr>
          <a:lstStyle/>
          <a:p>
            <a:r>
              <a:rPr lang="en-US" dirty="0"/>
              <a:t>We will be using Relational Databases</a:t>
            </a:r>
          </a:p>
          <a:p>
            <a:r>
              <a:rPr lang="en-US" dirty="0"/>
              <a:t>This relation is between data groups presented in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5F087-2819-457E-A9F1-4A381710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44" y="2721073"/>
            <a:ext cx="6454121" cy="39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1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9FF7-8F5B-42A2-87CA-5D5AE966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7FB2-287F-43D6-AEC0-3797E383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use data, we need some language that database can understand. In our case we are using:</a:t>
            </a:r>
          </a:p>
          <a:p>
            <a:r>
              <a:rPr lang="en-US" dirty="0"/>
              <a:t>SQL – Structured query language  (Language that helps us use DB)</a:t>
            </a:r>
          </a:p>
          <a:p>
            <a:endParaRPr lang="en-US" dirty="0"/>
          </a:p>
          <a:p>
            <a:r>
              <a:rPr lang="en-US" dirty="0"/>
              <a:t>There are many relational databases, all are using </a:t>
            </a:r>
            <a:r>
              <a:rPr lang="en-US" b="1" dirty="0"/>
              <a:t>SQL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PostgreSQL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A1A5-B6A8-4D43-8E17-38554F84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first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8D9E-ACB6-4776-ABFB-D9F299DB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visit and see how SQL could help us get certain information from DB: </a:t>
            </a:r>
          </a:p>
          <a:p>
            <a:endParaRPr lang="en-US" b="1" dirty="0">
              <a:hlinkClick r:id="rId2"/>
            </a:endParaRPr>
          </a:p>
          <a:p>
            <a:pPr marL="0" indent="0" algn="ctr">
              <a:buNone/>
            </a:pPr>
            <a:r>
              <a:rPr lang="en-US" sz="4000" b="1" dirty="0">
                <a:hlinkClick r:id="rId2"/>
              </a:rPr>
              <a:t>CLICK ME</a:t>
            </a: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link does not work, go here: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https://www.w3schools.com/sql/trysql.asp?filename=trysql_op_or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763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DATABASES</vt:lpstr>
      <vt:lpstr>What is Database?</vt:lpstr>
      <vt:lpstr>Database</vt:lpstr>
      <vt:lpstr>Database can have different types of data</vt:lpstr>
      <vt:lpstr>Database</vt:lpstr>
      <vt:lpstr>What types of databases are there?</vt:lpstr>
      <vt:lpstr>Relational Database</vt:lpstr>
      <vt:lpstr>What is SQL</vt:lpstr>
      <vt:lpstr>SQL - first look</vt:lpstr>
      <vt:lpstr>Query</vt:lpstr>
      <vt:lpstr>Install</vt:lpstr>
      <vt:lpstr>Working environment</vt:lpstr>
      <vt:lpstr>Creating database</vt:lpstr>
      <vt:lpstr>Deleting database</vt:lpstr>
      <vt:lpstr>Creating Table</vt:lpstr>
      <vt:lpstr>Short clarification</vt:lpstr>
      <vt:lpstr>Some books that could help learning process</vt:lpstr>
      <vt:lpstr>Other DB diagrams</vt:lpstr>
      <vt:lpstr>Key Value pair Database</vt:lpstr>
      <vt:lpstr>Column store Database</vt:lpstr>
      <vt:lpstr>Graph Database</vt:lpstr>
      <vt:lpstr>Document Database</vt:lpstr>
      <vt:lpstr>OLAP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Milos Vulikic</dc:creator>
  <cp:lastModifiedBy>Milos Vulikic</cp:lastModifiedBy>
  <cp:revision>40</cp:revision>
  <dcterms:created xsi:type="dcterms:W3CDTF">2021-01-26T08:24:58Z</dcterms:created>
  <dcterms:modified xsi:type="dcterms:W3CDTF">2021-01-26T12:06:10Z</dcterms:modified>
</cp:coreProperties>
</file>