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9" r:id="rId3"/>
    <p:sldId id="270" r:id="rId4"/>
    <p:sldId id="272" r:id="rId5"/>
    <p:sldId id="273" r:id="rId6"/>
    <p:sldId id="274" r:id="rId7"/>
    <p:sldId id="275" r:id="rId8"/>
    <p:sldId id="271" r:id="rId9"/>
    <p:sldId id="276" r:id="rId10"/>
    <p:sldId id="277" r:id="rId11"/>
    <p:sldId id="278" r:id="rId12"/>
    <p:sldId id="279" r:id="rId13"/>
    <p:sldId id="280" r:id="rId14"/>
    <p:sldId id="261" r:id="rId15"/>
    <p:sldId id="262" r:id="rId16"/>
    <p:sldId id="263" r:id="rId17"/>
    <p:sldId id="264" r:id="rId18"/>
    <p:sldId id="265" r:id="rId19"/>
    <p:sldId id="258" r:id="rId20"/>
    <p:sldId id="257" r:id="rId21"/>
    <p:sldId id="259" r:id="rId22"/>
    <p:sldId id="260" r:id="rId23"/>
    <p:sldId id="266" r:id="rId24"/>
    <p:sldId id="267" r:id="rId25"/>
    <p:sldId id="268" r:id="rId26"/>
    <p:sldId id="281" r:id="rId27"/>
    <p:sldId id="282" r:id="rId28"/>
    <p:sldId id="283" r:id="rId29"/>
    <p:sldId id="284" r:id="rId30"/>
    <p:sldId id="285"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6" d="100"/>
          <a:sy n="106" d="100"/>
        </p:scale>
        <p:origin x="150"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0388FC7-8AE7-43CB-B36C-F35E1E8ECD77}" type="datetimeFigureOut">
              <a:rPr lang="en-US" smtClean="0"/>
              <a:t>4/4/2021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521200-D3E3-4706-AF19-F28E1ABF3F9C}" type="slidenum">
              <a:rPr lang="en-US" smtClean="0"/>
              <a:t>‹#›</a:t>
            </a:fld>
            <a:endParaRPr lang="en-US"/>
          </a:p>
        </p:txBody>
      </p:sp>
    </p:spTree>
    <p:extLst>
      <p:ext uri="{BB962C8B-B14F-4D97-AF65-F5344CB8AC3E}">
        <p14:creationId xmlns:p14="http://schemas.microsoft.com/office/powerpoint/2010/main" val="16200342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0388FC7-8AE7-43CB-B36C-F35E1E8ECD77}" type="datetimeFigureOut">
              <a:rPr lang="en-US" smtClean="0"/>
              <a:t>4/4/2021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521200-D3E3-4706-AF19-F28E1ABF3F9C}" type="slidenum">
              <a:rPr lang="en-US" smtClean="0"/>
              <a:t>‹#›</a:t>
            </a:fld>
            <a:endParaRPr lang="en-US"/>
          </a:p>
        </p:txBody>
      </p:sp>
    </p:spTree>
    <p:extLst>
      <p:ext uri="{BB962C8B-B14F-4D97-AF65-F5344CB8AC3E}">
        <p14:creationId xmlns:p14="http://schemas.microsoft.com/office/powerpoint/2010/main" val="17046684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0388FC7-8AE7-43CB-B36C-F35E1E8ECD77}" type="datetimeFigureOut">
              <a:rPr lang="en-US" smtClean="0"/>
              <a:t>4/4/2021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521200-D3E3-4706-AF19-F28E1ABF3F9C}" type="slidenum">
              <a:rPr lang="en-US" smtClean="0"/>
              <a:t>‹#›</a:t>
            </a:fld>
            <a:endParaRPr lang="en-US"/>
          </a:p>
        </p:txBody>
      </p:sp>
    </p:spTree>
    <p:extLst>
      <p:ext uri="{BB962C8B-B14F-4D97-AF65-F5344CB8AC3E}">
        <p14:creationId xmlns:p14="http://schemas.microsoft.com/office/powerpoint/2010/main" val="28886222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0388FC7-8AE7-43CB-B36C-F35E1E8ECD77}" type="datetimeFigureOut">
              <a:rPr lang="en-US" smtClean="0"/>
              <a:t>4/4/2021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521200-D3E3-4706-AF19-F28E1ABF3F9C}" type="slidenum">
              <a:rPr lang="en-US" smtClean="0"/>
              <a:t>‹#›</a:t>
            </a:fld>
            <a:endParaRPr lang="en-US"/>
          </a:p>
        </p:txBody>
      </p:sp>
    </p:spTree>
    <p:extLst>
      <p:ext uri="{BB962C8B-B14F-4D97-AF65-F5344CB8AC3E}">
        <p14:creationId xmlns:p14="http://schemas.microsoft.com/office/powerpoint/2010/main" val="23523594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0388FC7-8AE7-43CB-B36C-F35E1E8ECD77}" type="datetimeFigureOut">
              <a:rPr lang="en-US" smtClean="0"/>
              <a:t>4/4/2021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521200-D3E3-4706-AF19-F28E1ABF3F9C}" type="slidenum">
              <a:rPr lang="en-US" smtClean="0"/>
              <a:t>‹#›</a:t>
            </a:fld>
            <a:endParaRPr lang="en-US"/>
          </a:p>
        </p:txBody>
      </p:sp>
    </p:spTree>
    <p:extLst>
      <p:ext uri="{BB962C8B-B14F-4D97-AF65-F5344CB8AC3E}">
        <p14:creationId xmlns:p14="http://schemas.microsoft.com/office/powerpoint/2010/main" val="40948872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0388FC7-8AE7-43CB-B36C-F35E1E8ECD77}" type="datetimeFigureOut">
              <a:rPr lang="en-US" smtClean="0"/>
              <a:t>4/4/2021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521200-D3E3-4706-AF19-F28E1ABF3F9C}" type="slidenum">
              <a:rPr lang="en-US" smtClean="0"/>
              <a:t>‹#›</a:t>
            </a:fld>
            <a:endParaRPr lang="en-US"/>
          </a:p>
        </p:txBody>
      </p:sp>
    </p:spTree>
    <p:extLst>
      <p:ext uri="{BB962C8B-B14F-4D97-AF65-F5344CB8AC3E}">
        <p14:creationId xmlns:p14="http://schemas.microsoft.com/office/powerpoint/2010/main" val="40304441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0388FC7-8AE7-43CB-B36C-F35E1E8ECD77}" type="datetimeFigureOut">
              <a:rPr lang="en-US" smtClean="0"/>
              <a:t>4/4/2021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6521200-D3E3-4706-AF19-F28E1ABF3F9C}" type="slidenum">
              <a:rPr lang="en-US" smtClean="0"/>
              <a:t>‹#›</a:t>
            </a:fld>
            <a:endParaRPr lang="en-US"/>
          </a:p>
        </p:txBody>
      </p:sp>
    </p:spTree>
    <p:extLst>
      <p:ext uri="{BB962C8B-B14F-4D97-AF65-F5344CB8AC3E}">
        <p14:creationId xmlns:p14="http://schemas.microsoft.com/office/powerpoint/2010/main" val="12065394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0388FC7-8AE7-43CB-B36C-F35E1E8ECD77}" type="datetimeFigureOut">
              <a:rPr lang="en-US" smtClean="0"/>
              <a:t>4/4/2021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6521200-D3E3-4706-AF19-F28E1ABF3F9C}" type="slidenum">
              <a:rPr lang="en-US" smtClean="0"/>
              <a:t>‹#›</a:t>
            </a:fld>
            <a:endParaRPr lang="en-US"/>
          </a:p>
        </p:txBody>
      </p:sp>
    </p:spTree>
    <p:extLst>
      <p:ext uri="{BB962C8B-B14F-4D97-AF65-F5344CB8AC3E}">
        <p14:creationId xmlns:p14="http://schemas.microsoft.com/office/powerpoint/2010/main" val="36539941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0388FC7-8AE7-43CB-B36C-F35E1E8ECD77}" type="datetimeFigureOut">
              <a:rPr lang="en-US" smtClean="0"/>
              <a:t>4/4/2021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6521200-D3E3-4706-AF19-F28E1ABF3F9C}" type="slidenum">
              <a:rPr lang="en-US" smtClean="0"/>
              <a:t>‹#›</a:t>
            </a:fld>
            <a:endParaRPr lang="en-US"/>
          </a:p>
        </p:txBody>
      </p:sp>
    </p:spTree>
    <p:extLst>
      <p:ext uri="{BB962C8B-B14F-4D97-AF65-F5344CB8AC3E}">
        <p14:creationId xmlns:p14="http://schemas.microsoft.com/office/powerpoint/2010/main" val="31291132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0388FC7-8AE7-43CB-B36C-F35E1E8ECD77}" type="datetimeFigureOut">
              <a:rPr lang="en-US" smtClean="0"/>
              <a:t>4/4/2021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521200-D3E3-4706-AF19-F28E1ABF3F9C}" type="slidenum">
              <a:rPr lang="en-US" smtClean="0"/>
              <a:t>‹#›</a:t>
            </a:fld>
            <a:endParaRPr lang="en-US"/>
          </a:p>
        </p:txBody>
      </p:sp>
    </p:spTree>
    <p:extLst>
      <p:ext uri="{BB962C8B-B14F-4D97-AF65-F5344CB8AC3E}">
        <p14:creationId xmlns:p14="http://schemas.microsoft.com/office/powerpoint/2010/main" val="25906119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0388FC7-8AE7-43CB-B36C-F35E1E8ECD77}" type="datetimeFigureOut">
              <a:rPr lang="en-US" smtClean="0"/>
              <a:t>4/4/2021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521200-D3E3-4706-AF19-F28E1ABF3F9C}" type="slidenum">
              <a:rPr lang="en-US" smtClean="0"/>
              <a:t>‹#›</a:t>
            </a:fld>
            <a:endParaRPr lang="en-US"/>
          </a:p>
        </p:txBody>
      </p:sp>
    </p:spTree>
    <p:extLst>
      <p:ext uri="{BB962C8B-B14F-4D97-AF65-F5344CB8AC3E}">
        <p14:creationId xmlns:p14="http://schemas.microsoft.com/office/powerpoint/2010/main" val="12686760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0388FC7-8AE7-43CB-B36C-F35E1E8ECD77}" type="datetimeFigureOut">
              <a:rPr lang="en-US" smtClean="0"/>
              <a:t>4/4/2021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6521200-D3E3-4706-AF19-F28E1ABF3F9C}" type="slidenum">
              <a:rPr lang="en-US" smtClean="0"/>
              <a:t>‹#›</a:t>
            </a:fld>
            <a:endParaRPr lang="en-US"/>
          </a:p>
        </p:txBody>
      </p:sp>
    </p:spTree>
    <p:extLst>
      <p:ext uri="{BB962C8B-B14F-4D97-AF65-F5344CB8AC3E}">
        <p14:creationId xmlns:p14="http://schemas.microsoft.com/office/powerpoint/2010/main" val="34288687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Introducing Entity Framework</a:t>
            </a:r>
            <a:endParaRPr lang="en-US" dirty="0"/>
          </a:p>
        </p:txBody>
      </p:sp>
    </p:spTree>
    <p:extLst>
      <p:ext uri="{BB962C8B-B14F-4D97-AF65-F5344CB8AC3E}">
        <p14:creationId xmlns:p14="http://schemas.microsoft.com/office/powerpoint/2010/main" val="3172300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Code-First </a:t>
            </a:r>
            <a:r>
              <a:rPr lang="en-US" dirty="0" smtClean="0"/>
              <a:t>Approach</a:t>
            </a:r>
            <a:endParaRPr lang="en-US" dirty="0"/>
          </a:p>
        </p:txBody>
      </p:sp>
      <p:sp>
        <p:nvSpPr>
          <p:cNvPr id="3" name="Content Placeholder 2"/>
          <p:cNvSpPr>
            <a:spLocks noGrp="1"/>
          </p:cNvSpPr>
          <p:nvPr>
            <p:ph idx="1"/>
          </p:nvPr>
        </p:nvSpPr>
        <p:spPr/>
        <p:txBody>
          <a:bodyPr/>
          <a:lstStyle/>
          <a:p>
            <a:r>
              <a:rPr lang="en-US" dirty="0"/>
              <a:t>Use this approach when you do not have an existing database for your application. In the code-first approach, you start writing your entities (domain classes) and context class first and then create the database from these classes using migration commands.</a:t>
            </a:r>
          </a:p>
          <a:p>
            <a:r>
              <a:rPr lang="en-US" dirty="0"/>
              <a:t>Developers who follow the Domain-Driven Design (DDD) principles, prefer to begin with coding their domain classes first and then generate the database required to persist their data</a:t>
            </a:r>
          </a:p>
          <a:p>
            <a:endParaRPr lang="en-US" dirty="0"/>
          </a:p>
        </p:txBody>
      </p:sp>
      <p:pic>
        <p:nvPicPr>
          <p:cNvPr id="10242" name="Picture 2" descr="code-first in entity framewor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00462" y="4967287"/>
            <a:ext cx="4791075" cy="12096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94874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Model-First </a:t>
            </a:r>
            <a:r>
              <a:rPr lang="en-US" dirty="0" smtClean="0"/>
              <a:t>Approach</a:t>
            </a:r>
            <a:endParaRPr lang="en-US" dirty="0"/>
          </a:p>
        </p:txBody>
      </p:sp>
      <p:sp>
        <p:nvSpPr>
          <p:cNvPr id="3" name="Content Placeholder 2"/>
          <p:cNvSpPr>
            <a:spLocks noGrp="1"/>
          </p:cNvSpPr>
          <p:nvPr>
            <p:ph idx="1"/>
          </p:nvPr>
        </p:nvSpPr>
        <p:spPr/>
        <p:txBody>
          <a:bodyPr/>
          <a:lstStyle/>
          <a:p>
            <a:r>
              <a:rPr lang="en-US" dirty="0"/>
              <a:t>In the model-first approach, you create entities, relationships, and inheritance hierarchies directly on the visual designer integrated in Visual Studio and then generate entities, the context class, and the database script from your visual model.</a:t>
            </a:r>
          </a:p>
        </p:txBody>
      </p:sp>
      <p:pic>
        <p:nvPicPr>
          <p:cNvPr id="11266" name="Picture 2" descr="code-first in entity framewor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09900" y="3632719"/>
            <a:ext cx="6172200" cy="21336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5878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 which one to use?</a:t>
            </a:r>
            <a:endParaRPr lang="en-US" dirty="0"/>
          </a:p>
        </p:txBody>
      </p:sp>
      <p:pic>
        <p:nvPicPr>
          <p:cNvPr id="12290" name="Picture 2" descr="Choose Entity Framework modli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28587" y="1825625"/>
            <a:ext cx="6134826"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15667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 will use Database first approach</a:t>
            </a:r>
            <a:endParaRPr lang="en-US" dirty="0"/>
          </a:p>
        </p:txBody>
      </p:sp>
      <p:sp>
        <p:nvSpPr>
          <p:cNvPr id="3" name="Content Placeholder 2"/>
          <p:cNvSpPr>
            <a:spLocks noGrp="1"/>
          </p:cNvSpPr>
          <p:nvPr>
            <p:ph idx="1"/>
          </p:nvPr>
        </p:nvSpPr>
        <p:spPr/>
        <p:txBody>
          <a:bodyPr/>
          <a:lstStyle/>
          <a:p>
            <a:r>
              <a:rPr lang="en-US" dirty="0" smtClean="0"/>
              <a:t>First we need to make sure we have prepared our database</a:t>
            </a:r>
          </a:p>
          <a:p>
            <a:r>
              <a:rPr lang="en-US" dirty="0" smtClean="0"/>
              <a:t>In this case we are going to create new table in the </a:t>
            </a:r>
            <a:r>
              <a:rPr lang="en-US" dirty="0" err="1" smtClean="0"/>
              <a:t>db</a:t>
            </a:r>
            <a:endParaRPr lang="en-US" dirty="0"/>
          </a:p>
          <a:p>
            <a:r>
              <a:rPr lang="en-US" dirty="0" smtClean="0"/>
              <a:t>In order to use the most benefits from Entity framework, we need to add primary keys to tables, and make them use IDENTITY (auto-increase)</a:t>
            </a:r>
          </a:p>
          <a:p>
            <a:r>
              <a:rPr lang="en-US" dirty="0" smtClean="0"/>
              <a:t>Our table should look like this:</a:t>
            </a:r>
          </a:p>
          <a:p>
            <a:endParaRPr lang="en-US" dirty="0"/>
          </a:p>
          <a:p>
            <a:r>
              <a:rPr lang="en-US" dirty="0" smtClean="0"/>
              <a:t>We can add at least one value to it:</a:t>
            </a:r>
          </a:p>
          <a:p>
            <a:pPr marL="0" indent="0">
              <a:buNone/>
            </a:pPr>
            <a:r>
              <a:rPr lang="en-US" dirty="0"/>
              <a:t>insert into </a:t>
            </a:r>
            <a:r>
              <a:rPr lang="en-US" dirty="0" err="1"/>
              <a:t>dbo.person</a:t>
            </a:r>
            <a:r>
              <a:rPr lang="en-US" dirty="0"/>
              <a:t> (</a:t>
            </a:r>
            <a:r>
              <a:rPr lang="en-US" dirty="0" err="1"/>
              <a:t>name,surname</a:t>
            </a:r>
            <a:r>
              <a:rPr lang="en-US" dirty="0"/>
              <a:t>) values ('</a:t>
            </a:r>
            <a:r>
              <a:rPr lang="en-US" dirty="0" err="1"/>
              <a:t>John','Doe</a:t>
            </a:r>
            <a:r>
              <a:rPr lang="en-US" dirty="0"/>
              <a:t>')</a:t>
            </a:r>
            <a:endParaRPr lang="en-US" dirty="0" smtClean="0"/>
          </a:p>
        </p:txBody>
      </p:sp>
      <p:pic>
        <p:nvPicPr>
          <p:cNvPr id="4" name="Picture 3"/>
          <p:cNvPicPr>
            <a:picLocks noChangeAspect="1"/>
          </p:cNvPicPr>
          <p:nvPr/>
        </p:nvPicPr>
        <p:blipFill>
          <a:blip r:embed="rId2"/>
          <a:stretch>
            <a:fillRect/>
          </a:stretch>
        </p:blipFill>
        <p:spPr>
          <a:xfrm>
            <a:off x="6486641" y="4376030"/>
            <a:ext cx="3908412" cy="1336706"/>
          </a:xfrm>
          <a:prstGeom prst="rect">
            <a:avLst/>
          </a:prstGeom>
        </p:spPr>
      </p:pic>
    </p:spTree>
    <p:extLst>
      <p:ext uri="{BB962C8B-B14F-4D97-AF65-F5344CB8AC3E}">
        <p14:creationId xmlns:p14="http://schemas.microsoft.com/office/powerpoint/2010/main" val="36029457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Next step is to write application in VS</a:t>
            </a:r>
            <a:endParaRPr lang="en-US" dirty="0"/>
          </a:p>
        </p:txBody>
      </p:sp>
      <p:sp>
        <p:nvSpPr>
          <p:cNvPr id="3" name="Content Placeholder 2"/>
          <p:cNvSpPr>
            <a:spLocks noGrp="1"/>
          </p:cNvSpPr>
          <p:nvPr>
            <p:ph idx="1"/>
          </p:nvPr>
        </p:nvSpPr>
        <p:spPr/>
        <p:txBody>
          <a:bodyPr/>
          <a:lstStyle/>
          <a:p>
            <a:r>
              <a:rPr lang="en-US" dirty="0" smtClean="0"/>
              <a:t>When we open the project, we need to add Entity framework functionality to it.</a:t>
            </a:r>
          </a:p>
          <a:p>
            <a:r>
              <a:rPr lang="en-US" dirty="0" smtClean="0"/>
              <a:t>To add some functionalities we need to use </a:t>
            </a:r>
            <a:r>
              <a:rPr lang="en-US" b="1" dirty="0" err="1" smtClean="0"/>
              <a:t>NuGet</a:t>
            </a:r>
            <a:r>
              <a:rPr lang="en-US" dirty="0" smtClean="0"/>
              <a:t> packages</a:t>
            </a:r>
          </a:p>
          <a:p>
            <a:endParaRPr lang="en-US" dirty="0" smtClean="0"/>
          </a:p>
          <a:p>
            <a:endParaRPr lang="en-US" dirty="0" smtClean="0"/>
          </a:p>
          <a:p>
            <a:endParaRPr lang="en-US" dirty="0"/>
          </a:p>
        </p:txBody>
      </p:sp>
      <p:pic>
        <p:nvPicPr>
          <p:cNvPr id="1026" name="Picture 2" descr="https://csharpcorner.azureedge.net/article/entity-framework-introduction-using-c-sharp-part-one/Images/4300.0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33818" y="3315854"/>
            <a:ext cx="5360180" cy="357070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a:blip r:embed="rId3"/>
          <a:stretch>
            <a:fillRect/>
          </a:stretch>
        </p:blipFill>
        <p:spPr>
          <a:xfrm>
            <a:off x="1295544" y="3315854"/>
            <a:ext cx="2362251" cy="3410167"/>
          </a:xfrm>
          <a:prstGeom prst="rect">
            <a:avLst/>
          </a:prstGeom>
        </p:spPr>
      </p:pic>
      <p:sp>
        <p:nvSpPr>
          <p:cNvPr id="8" name="Right Arrow 7"/>
          <p:cNvSpPr/>
          <p:nvPr/>
        </p:nvSpPr>
        <p:spPr>
          <a:xfrm>
            <a:off x="3897745" y="4922982"/>
            <a:ext cx="766619" cy="9795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71333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t>
            </a:r>
            <a:r>
              <a:rPr lang="en-US" dirty="0" err="1" smtClean="0"/>
              <a:t>NuGet</a:t>
            </a:r>
            <a:r>
              <a:rPr lang="en-US" dirty="0" smtClean="0"/>
              <a:t> package?</a:t>
            </a:r>
            <a:endParaRPr lang="en-US" dirty="0"/>
          </a:p>
        </p:txBody>
      </p:sp>
      <p:sp>
        <p:nvSpPr>
          <p:cNvPr id="3" name="Content Placeholder 2"/>
          <p:cNvSpPr>
            <a:spLocks noGrp="1"/>
          </p:cNvSpPr>
          <p:nvPr>
            <p:ph idx="1"/>
          </p:nvPr>
        </p:nvSpPr>
        <p:spPr/>
        <p:txBody>
          <a:bodyPr>
            <a:normAutofit lnSpcReduction="10000"/>
          </a:bodyPr>
          <a:lstStyle/>
          <a:p>
            <a:r>
              <a:rPr lang="en-US" dirty="0" err="1" smtClean="0"/>
              <a:t>NuGet</a:t>
            </a:r>
            <a:r>
              <a:rPr lang="en-US" dirty="0" smtClean="0"/>
              <a:t> allows us to include in our project only those external functionalities that we really need</a:t>
            </a:r>
          </a:p>
          <a:p>
            <a:r>
              <a:rPr lang="en-US" dirty="0" smtClean="0"/>
              <a:t>External functionalities are something that doesn’t come with project when you just create it</a:t>
            </a:r>
          </a:p>
          <a:p>
            <a:r>
              <a:rPr lang="en-US" dirty="0" smtClean="0"/>
              <a:t>There are thousands of </a:t>
            </a:r>
            <a:r>
              <a:rPr lang="en-US" dirty="0" err="1" smtClean="0"/>
              <a:t>NuGet</a:t>
            </a:r>
            <a:r>
              <a:rPr lang="en-US" dirty="0" smtClean="0"/>
              <a:t> packages with many </a:t>
            </a:r>
            <a:r>
              <a:rPr lang="en-US" dirty="0" err="1" smtClean="0"/>
              <a:t>many</a:t>
            </a:r>
            <a:r>
              <a:rPr lang="en-US" dirty="0" smtClean="0"/>
              <a:t> libraries inside. When you download and install the package, you will add those libraries to your project</a:t>
            </a:r>
          </a:p>
          <a:p>
            <a:r>
              <a:rPr lang="en-US" dirty="0" smtClean="0"/>
              <a:t>When you are making very simple application, you do not need all the libraries in the world, right? So just pick those that you need</a:t>
            </a:r>
          </a:p>
          <a:p>
            <a:r>
              <a:rPr lang="en-US" dirty="0" smtClean="0"/>
              <a:t>So far we didn’t need any, but now times are changing.</a:t>
            </a:r>
          </a:p>
          <a:p>
            <a:endParaRPr lang="en-US" dirty="0"/>
          </a:p>
        </p:txBody>
      </p:sp>
    </p:spTree>
    <p:extLst>
      <p:ext uri="{BB962C8B-B14F-4D97-AF65-F5344CB8AC3E}">
        <p14:creationId xmlns:p14="http://schemas.microsoft.com/office/powerpoint/2010/main" val="728467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After installing </a:t>
            </a:r>
            <a:r>
              <a:rPr lang="en-US" dirty="0" err="1" smtClean="0"/>
              <a:t>NuGet</a:t>
            </a:r>
            <a:r>
              <a:rPr lang="en-US" dirty="0" smtClean="0"/>
              <a:t> package</a:t>
            </a:r>
            <a:endParaRPr lang="en-US" dirty="0"/>
          </a:p>
        </p:txBody>
      </p:sp>
      <p:sp>
        <p:nvSpPr>
          <p:cNvPr id="3" name="Content Placeholder 2"/>
          <p:cNvSpPr>
            <a:spLocks noGrp="1"/>
          </p:cNvSpPr>
          <p:nvPr>
            <p:ph idx="1"/>
          </p:nvPr>
        </p:nvSpPr>
        <p:spPr>
          <a:xfrm>
            <a:off x="838200" y="1825625"/>
            <a:ext cx="7282758" cy="4351338"/>
          </a:xfrm>
        </p:spPr>
        <p:txBody>
          <a:bodyPr>
            <a:normAutofit lnSpcReduction="10000"/>
          </a:bodyPr>
          <a:lstStyle/>
          <a:p>
            <a:r>
              <a:rPr lang="en-US" dirty="0" smtClean="0"/>
              <a:t>You will see new references have been added</a:t>
            </a:r>
          </a:p>
          <a:p>
            <a:r>
              <a:rPr lang="en-US" dirty="0" smtClean="0"/>
              <a:t>Now if you look at those references you will see </a:t>
            </a:r>
            <a:r>
              <a:rPr lang="en-US" dirty="0" err="1" smtClean="0"/>
              <a:t>dll</a:t>
            </a:r>
            <a:r>
              <a:rPr lang="en-US" dirty="0" smtClean="0"/>
              <a:t> files that have been added in the folder of a project </a:t>
            </a:r>
          </a:p>
          <a:p>
            <a:r>
              <a:rPr lang="en-US" dirty="0" smtClean="0"/>
              <a:t>Some </a:t>
            </a:r>
            <a:r>
              <a:rPr lang="en-US" dirty="0" err="1" smtClean="0"/>
              <a:t>NuGet</a:t>
            </a:r>
            <a:r>
              <a:rPr lang="en-US" dirty="0" smtClean="0"/>
              <a:t> packages contain more than 10 libraries</a:t>
            </a:r>
          </a:p>
          <a:p>
            <a:r>
              <a:rPr lang="en-US" dirty="0" smtClean="0"/>
              <a:t>You can add as many </a:t>
            </a:r>
            <a:r>
              <a:rPr lang="en-US" dirty="0" err="1" smtClean="0"/>
              <a:t>NuGet</a:t>
            </a:r>
            <a:r>
              <a:rPr lang="en-US" dirty="0" smtClean="0"/>
              <a:t> packages to your project as you wish</a:t>
            </a:r>
          </a:p>
          <a:p>
            <a:r>
              <a:rPr lang="en-US" dirty="0" smtClean="0"/>
              <a:t>You can create </a:t>
            </a:r>
            <a:r>
              <a:rPr lang="en-US" dirty="0" err="1" smtClean="0"/>
              <a:t>NuGet</a:t>
            </a:r>
            <a:r>
              <a:rPr lang="en-US" dirty="0" smtClean="0"/>
              <a:t> package and let others install and use it in their project</a:t>
            </a:r>
            <a:endParaRPr lang="en-US" dirty="0"/>
          </a:p>
        </p:txBody>
      </p:sp>
      <p:pic>
        <p:nvPicPr>
          <p:cNvPr id="2050" name="Picture 2" descr="https://csharpcorner.azureedge.net/article/entity-framework-introduction-using-c-sharp-part-one/Images/7827.0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24900" y="1996658"/>
            <a:ext cx="2628900" cy="3629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03159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Now let’s use EF</a:t>
            </a:r>
            <a:endParaRPr lang="en-US" dirty="0"/>
          </a:p>
        </p:txBody>
      </p:sp>
      <p:sp>
        <p:nvSpPr>
          <p:cNvPr id="3" name="Content Placeholder 2"/>
          <p:cNvSpPr>
            <a:spLocks noGrp="1"/>
          </p:cNvSpPr>
          <p:nvPr>
            <p:ph idx="1"/>
          </p:nvPr>
        </p:nvSpPr>
        <p:spPr>
          <a:xfrm>
            <a:off x="838200" y="1825625"/>
            <a:ext cx="9573285" cy="4351338"/>
          </a:xfrm>
        </p:spPr>
        <p:txBody>
          <a:bodyPr/>
          <a:lstStyle/>
          <a:p>
            <a:r>
              <a:rPr lang="en-US" dirty="0" smtClean="0"/>
              <a:t>Now we want to add new item to our project.</a:t>
            </a:r>
          </a:p>
          <a:p>
            <a:r>
              <a:rPr lang="en-US" dirty="0" smtClean="0"/>
              <a:t>We do it similar to the way we add class, but now we choose </a:t>
            </a:r>
            <a:r>
              <a:rPr lang="en-US" b="1" dirty="0" smtClean="0"/>
              <a:t>data section</a:t>
            </a:r>
            <a:r>
              <a:rPr lang="en-US" dirty="0" smtClean="0"/>
              <a:t>, and in it choose </a:t>
            </a:r>
            <a:r>
              <a:rPr lang="en-US" dirty="0" err="1" smtClean="0"/>
              <a:t>ADO.Net</a:t>
            </a:r>
            <a:r>
              <a:rPr lang="en-US" dirty="0" smtClean="0"/>
              <a:t> Entity Data Model.</a:t>
            </a:r>
          </a:p>
        </p:txBody>
      </p:sp>
      <p:pic>
        <p:nvPicPr>
          <p:cNvPr id="4" name="Picture 3"/>
          <p:cNvPicPr>
            <a:picLocks noChangeAspect="1"/>
          </p:cNvPicPr>
          <p:nvPr/>
        </p:nvPicPr>
        <p:blipFill>
          <a:blip r:embed="rId2"/>
          <a:stretch>
            <a:fillRect/>
          </a:stretch>
        </p:blipFill>
        <p:spPr>
          <a:xfrm>
            <a:off x="2759944" y="3223034"/>
            <a:ext cx="5002886" cy="3452622"/>
          </a:xfrm>
          <a:prstGeom prst="rect">
            <a:avLst/>
          </a:prstGeom>
        </p:spPr>
      </p:pic>
      <p:cxnSp>
        <p:nvCxnSpPr>
          <p:cNvPr id="8" name="Straight Arrow Connector 7"/>
          <p:cNvCxnSpPr/>
          <p:nvPr/>
        </p:nvCxnSpPr>
        <p:spPr>
          <a:xfrm>
            <a:off x="1602463" y="3123446"/>
            <a:ext cx="1348967" cy="7061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a:off x="5667469" y="3123446"/>
            <a:ext cx="2480650" cy="5251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5386812" y="2752253"/>
            <a:ext cx="4055952" cy="37119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1068309" y="2815628"/>
            <a:ext cx="1883121" cy="30781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814601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are these things?</a:t>
            </a:r>
            <a:endParaRPr lang="en-US" dirty="0"/>
          </a:p>
        </p:txBody>
      </p:sp>
      <p:sp>
        <p:nvSpPr>
          <p:cNvPr id="3" name="Content Placeholder 2"/>
          <p:cNvSpPr>
            <a:spLocks noGrp="1"/>
          </p:cNvSpPr>
          <p:nvPr>
            <p:ph idx="1"/>
          </p:nvPr>
        </p:nvSpPr>
        <p:spPr/>
        <p:txBody>
          <a:bodyPr/>
          <a:lstStyle/>
          <a:p>
            <a:r>
              <a:rPr lang="en-US" dirty="0" smtClean="0"/>
              <a:t>We want to let Entity Framework, see which database to connect to</a:t>
            </a:r>
          </a:p>
          <a:p>
            <a:r>
              <a:rPr lang="en-US" dirty="0" smtClean="0"/>
              <a:t>Then EF will create needed C# code for us to help us out.</a:t>
            </a:r>
          </a:p>
          <a:p>
            <a:r>
              <a:rPr lang="en-US" dirty="0" smtClean="0"/>
              <a:t>One of those things we need is a Model</a:t>
            </a:r>
          </a:p>
          <a:p>
            <a:r>
              <a:rPr lang="en-US" dirty="0" smtClean="0"/>
              <a:t>Model will have classes that will correspond to those of the database</a:t>
            </a:r>
            <a:endParaRPr lang="en-US" dirty="0"/>
          </a:p>
        </p:txBody>
      </p:sp>
      <p:pic>
        <p:nvPicPr>
          <p:cNvPr id="4098" name="Picture 2" descr="https://csharpcorner.azureedge.net/article/entity-framework-introduction-using-c-sharp-part-one/Images/2781.0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34550" y="3847724"/>
            <a:ext cx="3123885" cy="27971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68162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Connecting to database</a:t>
            </a:r>
            <a:endParaRPr lang="en-US" dirty="0"/>
          </a:p>
        </p:txBody>
      </p:sp>
      <p:sp>
        <p:nvSpPr>
          <p:cNvPr id="3" name="Content Placeholder 2"/>
          <p:cNvSpPr>
            <a:spLocks noGrp="1"/>
          </p:cNvSpPr>
          <p:nvPr>
            <p:ph idx="1"/>
          </p:nvPr>
        </p:nvSpPr>
        <p:spPr/>
        <p:txBody>
          <a:bodyPr/>
          <a:lstStyle/>
          <a:p>
            <a:r>
              <a:rPr lang="en-US" dirty="0" smtClean="0"/>
              <a:t>This is the first moment you will realize why entity framework is better than simple </a:t>
            </a:r>
            <a:r>
              <a:rPr lang="en-US" dirty="0" err="1" smtClean="0"/>
              <a:t>.Net</a:t>
            </a:r>
            <a:r>
              <a:rPr lang="en-US" dirty="0" smtClean="0"/>
              <a:t> way of connecting to </a:t>
            </a:r>
            <a:r>
              <a:rPr lang="en-US" dirty="0" err="1" smtClean="0"/>
              <a:t>db</a:t>
            </a:r>
            <a:endParaRPr lang="en-US" dirty="0" smtClean="0"/>
          </a:p>
          <a:p>
            <a:r>
              <a:rPr lang="en-US" dirty="0" smtClean="0"/>
              <a:t> Just choose Go to New Connection…</a:t>
            </a:r>
            <a:endParaRPr lang="en-US" dirty="0"/>
          </a:p>
        </p:txBody>
      </p:sp>
      <p:pic>
        <p:nvPicPr>
          <p:cNvPr id="4" name="Picture 3"/>
          <p:cNvPicPr>
            <a:picLocks noChangeAspect="1"/>
          </p:cNvPicPr>
          <p:nvPr/>
        </p:nvPicPr>
        <p:blipFill>
          <a:blip r:embed="rId2"/>
          <a:stretch>
            <a:fillRect/>
          </a:stretch>
        </p:blipFill>
        <p:spPr>
          <a:xfrm>
            <a:off x="4208096" y="3277354"/>
            <a:ext cx="3775807" cy="3408630"/>
          </a:xfrm>
          <a:prstGeom prst="rect">
            <a:avLst/>
          </a:prstGeom>
        </p:spPr>
      </p:pic>
    </p:spTree>
    <p:extLst>
      <p:ext uri="{BB962C8B-B14F-4D97-AF65-F5344CB8AC3E}">
        <p14:creationId xmlns:p14="http://schemas.microsoft.com/office/powerpoint/2010/main" val="13027200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Entity Framework</a:t>
            </a:r>
            <a:endParaRPr lang="en-US" dirty="0"/>
          </a:p>
        </p:txBody>
      </p:sp>
      <p:sp>
        <p:nvSpPr>
          <p:cNvPr id="3" name="Content Placeholder 2"/>
          <p:cNvSpPr>
            <a:spLocks noGrp="1"/>
          </p:cNvSpPr>
          <p:nvPr>
            <p:ph idx="1"/>
          </p:nvPr>
        </p:nvSpPr>
        <p:spPr/>
        <p:txBody>
          <a:bodyPr/>
          <a:lstStyle/>
          <a:p>
            <a:r>
              <a:rPr lang="en-US" dirty="0" smtClean="0"/>
              <a:t>Before introducing Entity Framework, connecting and reading from database was more complicated, and possibility of making an error in the code, much higher</a:t>
            </a:r>
          </a:p>
          <a:p>
            <a:r>
              <a:rPr lang="en-US" dirty="0" smtClean="0"/>
              <a:t>Instead of problematic repetitive code, we can now use simpler and more elegant </a:t>
            </a:r>
            <a:r>
              <a:rPr lang="en-US" dirty="0" smtClean="0"/>
              <a:t>"</a:t>
            </a:r>
            <a:r>
              <a:rPr lang="en-US" dirty="0" smtClean="0"/>
              <a:t>Entity </a:t>
            </a:r>
            <a:r>
              <a:rPr lang="en-US" dirty="0"/>
              <a:t>Framework" </a:t>
            </a:r>
            <a:endParaRPr lang="en-US" dirty="0" smtClean="0"/>
          </a:p>
          <a:p>
            <a:r>
              <a:rPr lang="en-US" dirty="0" smtClean="0"/>
              <a:t>It is used to </a:t>
            </a:r>
            <a:r>
              <a:rPr lang="en-US" dirty="0"/>
              <a:t>automate all </a:t>
            </a:r>
            <a:r>
              <a:rPr lang="en-US" dirty="0" smtClean="0"/>
              <a:t>database </a:t>
            </a:r>
            <a:r>
              <a:rPr lang="en-US" dirty="0"/>
              <a:t>related activities for your application.</a:t>
            </a:r>
          </a:p>
        </p:txBody>
      </p:sp>
    </p:spTree>
    <p:extLst>
      <p:ext uri="{BB962C8B-B14F-4D97-AF65-F5344CB8AC3E}">
        <p14:creationId xmlns:p14="http://schemas.microsoft.com/office/powerpoint/2010/main" val="3251993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Connecting to database</a:t>
            </a:r>
            <a:endParaRPr lang="en-US" dirty="0"/>
          </a:p>
        </p:txBody>
      </p:sp>
      <p:sp>
        <p:nvSpPr>
          <p:cNvPr id="3" name="Content Placeholder 2"/>
          <p:cNvSpPr>
            <a:spLocks noGrp="1"/>
          </p:cNvSpPr>
          <p:nvPr>
            <p:ph idx="1"/>
          </p:nvPr>
        </p:nvSpPr>
        <p:spPr>
          <a:xfrm>
            <a:off x="838200" y="1825624"/>
            <a:ext cx="10515600" cy="4873939"/>
          </a:xfrm>
        </p:spPr>
        <p:txBody>
          <a:bodyPr>
            <a:normAutofit lnSpcReduction="10000"/>
          </a:bodyPr>
          <a:lstStyle/>
          <a:p>
            <a:r>
              <a:rPr lang="en-US" dirty="0" smtClean="0"/>
              <a:t>Choose the server name – set the same one like in SSMS</a:t>
            </a:r>
          </a:p>
          <a:p>
            <a:r>
              <a:rPr lang="en-US" dirty="0" smtClean="0"/>
              <a:t>Chose windows authentication</a:t>
            </a:r>
          </a:p>
          <a:p>
            <a:r>
              <a:rPr lang="en-US" dirty="0" smtClean="0"/>
              <a:t>Then chose the database on that server</a:t>
            </a:r>
          </a:p>
          <a:p>
            <a:r>
              <a:rPr lang="en-US" dirty="0" smtClean="0"/>
              <a:t>Test the connection</a:t>
            </a:r>
            <a:endParaRPr lang="en-US" dirty="0"/>
          </a:p>
          <a:p>
            <a:endParaRPr lang="en-US" dirty="0" smtClean="0"/>
          </a:p>
          <a:p>
            <a:endParaRPr lang="en-US" dirty="0"/>
          </a:p>
          <a:p>
            <a:endParaRPr lang="en-US" dirty="0" smtClean="0"/>
          </a:p>
          <a:p>
            <a:endParaRPr lang="en-US" dirty="0" smtClean="0"/>
          </a:p>
          <a:p>
            <a:r>
              <a:rPr lang="en-US" dirty="0" smtClean="0"/>
              <a:t>Note: Settings will be different for database which uses username and password, and is not on your computer.</a:t>
            </a:r>
            <a:endParaRPr lang="en-US" dirty="0"/>
          </a:p>
        </p:txBody>
      </p:sp>
      <p:pic>
        <p:nvPicPr>
          <p:cNvPr id="4" name="Picture 3"/>
          <p:cNvPicPr>
            <a:picLocks noChangeAspect="1"/>
          </p:cNvPicPr>
          <p:nvPr/>
        </p:nvPicPr>
        <p:blipFill>
          <a:blip r:embed="rId2"/>
          <a:stretch>
            <a:fillRect/>
          </a:stretch>
        </p:blipFill>
        <p:spPr>
          <a:xfrm>
            <a:off x="8428775" y="2180966"/>
            <a:ext cx="2812833" cy="3332595"/>
          </a:xfrm>
          <a:prstGeom prst="rect">
            <a:avLst/>
          </a:prstGeom>
        </p:spPr>
      </p:pic>
    </p:spTree>
    <p:extLst>
      <p:ext uri="{BB962C8B-B14F-4D97-AF65-F5344CB8AC3E}">
        <p14:creationId xmlns:p14="http://schemas.microsoft.com/office/powerpoint/2010/main" val="12148709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Connecting to database</a:t>
            </a:r>
            <a:endParaRPr lang="en-US" dirty="0"/>
          </a:p>
        </p:txBody>
      </p:sp>
      <p:sp>
        <p:nvSpPr>
          <p:cNvPr id="3" name="Content Placeholder 2"/>
          <p:cNvSpPr>
            <a:spLocks noGrp="1"/>
          </p:cNvSpPr>
          <p:nvPr>
            <p:ph idx="1"/>
          </p:nvPr>
        </p:nvSpPr>
        <p:spPr/>
        <p:txBody>
          <a:bodyPr>
            <a:normAutofit lnSpcReduction="10000"/>
          </a:bodyPr>
          <a:lstStyle/>
          <a:p>
            <a:r>
              <a:rPr lang="en-US" dirty="0" smtClean="0"/>
              <a:t>Now you will see that Entity Framework has created Connection string for you.</a:t>
            </a:r>
          </a:p>
          <a:p>
            <a:endParaRPr lang="en-US" dirty="0" smtClean="0"/>
          </a:p>
          <a:p>
            <a:r>
              <a:rPr lang="en-US" dirty="0" smtClean="0"/>
              <a:t>Save connection settings in </a:t>
            </a:r>
            <a:r>
              <a:rPr lang="en-US" dirty="0" err="1" smtClean="0"/>
              <a:t>App.Config</a:t>
            </a:r>
            <a:endParaRPr lang="en-US" dirty="0" smtClean="0"/>
          </a:p>
          <a:p>
            <a:pPr marL="0" indent="0">
              <a:buNone/>
            </a:pPr>
            <a:r>
              <a:rPr lang="en-US" dirty="0" smtClean="0"/>
              <a:t>should be the name of your </a:t>
            </a:r>
            <a:r>
              <a:rPr lang="en-US" dirty="0" err="1" smtClean="0"/>
              <a:t>Db</a:t>
            </a:r>
            <a:r>
              <a:rPr lang="en-US" dirty="0" smtClean="0"/>
              <a:t> context class</a:t>
            </a:r>
          </a:p>
          <a:p>
            <a:pPr marL="0" indent="0">
              <a:buNone/>
            </a:pPr>
            <a:endParaRPr lang="en-US" dirty="0"/>
          </a:p>
          <a:p>
            <a:r>
              <a:rPr lang="en-US" dirty="0" smtClean="0"/>
              <a:t>DB Context class will be used to establish</a:t>
            </a:r>
          </a:p>
          <a:p>
            <a:pPr marL="0" indent="0">
              <a:buNone/>
            </a:pPr>
            <a:r>
              <a:rPr lang="en-US" dirty="0" smtClean="0"/>
              <a:t>Connection, and close connection to </a:t>
            </a:r>
            <a:r>
              <a:rPr lang="en-US" dirty="0" err="1" smtClean="0"/>
              <a:t>db</a:t>
            </a:r>
            <a:r>
              <a:rPr lang="en-US" dirty="0" smtClean="0"/>
              <a:t>, </a:t>
            </a:r>
          </a:p>
          <a:p>
            <a:pPr marL="0" indent="0">
              <a:buNone/>
            </a:pPr>
            <a:r>
              <a:rPr lang="en-US" dirty="0" smtClean="0"/>
              <a:t>Instead of previous:</a:t>
            </a:r>
            <a:endParaRPr lang="en-US" dirty="0"/>
          </a:p>
        </p:txBody>
      </p:sp>
      <p:pic>
        <p:nvPicPr>
          <p:cNvPr id="5" name="Picture 4"/>
          <p:cNvPicPr>
            <a:picLocks noChangeAspect="1"/>
          </p:cNvPicPr>
          <p:nvPr/>
        </p:nvPicPr>
        <p:blipFill>
          <a:blip r:embed="rId2"/>
          <a:stretch>
            <a:fillRect/>
          </a:stretch>
        </p:blipFill>
        <p:spPr>
          <a:xfrm>
            <a:off x="7642043" y="2565447"/>
            <a:ext cx="4137270" cy="3746453"/>
          </a:xfrm>
          <a:prstGeom prst="rect">
            <a:avLst/>
          </a:prstGeom>
        </p:spPr>
      </p:pic>
      <p:pic>
        <p:nvPicPr>
          <p:cNvPr id="7" name="Picture 6"/>
          <p:cNvPicPr>
            <a:picLocks noChangeAspect="1"/>
          </p:cNvPicPr>
          <p:nvPr/>
        </p:nvPicPr>
        <p:blipFill>
          <a:blip r:embed="rId3"/>
          <a:stretch>
            <a:fillRect/>
          </a:stretch>
        </p:blipFill>
        <p:spPr>
          <a:xfrm>
            <a:off x="3903690" y="5591668"/>
            <a:ext cx="3095557" cy="1170589"/>
          </a:xfrm>
          <a:prstGeom prst="rect">
            <a:avLst/>
          </a:prstGeom>
        </p:spPr>
      </p:pic>
    </p:spTree>
    <p:extLst>
      <p:ext uri="{BB962C8B-B14F-4D97-AF65-F5344CB8AC3E}">
        <p14:creationId xmlns:p14="http://schemas.microsoft.com/office/powerpoint/2010/main" val="42586253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Choosing the models </a:t>
            </a:r>
            <a:endParaRPr lang="en-US" dirty="0"/>
          </a:p>
        </p:txBody>
      </p:sp>
      <p:sp>
        <p:nvSpPr>
          <p:cNvPr id="3" name="Content Placeholder 2"/>
          <p:cNvSpPr>
            <a:spLocks noGrp="1"/>
          </p:cNvSpPr>
          <p:nvPr>
            <p:ph idx="1"/>
          </p:nvPr>
        </p:nvSpPr>
        <p:spPr>
          <a:xfrm>
            <a:off x="838199" y="1825625"/>
            <a:ext cx="11202909" cy="4351338"/>
          </a:xfrm>
        </p:spPr>
        <p:txBody>
          <a:bodyPr/>
          <a:lstStyle/>
          <a:p>
            <a:r>
              <a:rPr lang="en-US" dirty="0" smtClean="0"/>
              <a:t>Here we are deciding which model to make</a:t>
            </a:r>
          </a:p>
          <a:p>
            <a:r>
              <a:rPr lang="en-US" dirty="0" smtClean="0"/>
              <a:t>Model is the class representative of the table (class person = table person)</a:t>
            </a:r>
          </a:p>
          <a:p>
            <a:r>
              <a:rPr lang="en-US" dirty="0" smtClean="0"/>
              <a:t>We can choose as many as we want</a:t>
            </a:r>
          </a:p>
          <a:p>
            <a:endParaRPr lang="en-US" dirty="0"/>
          </a:p>
          <a:p>
            <a:r>
              <a:rPr lang="en-US" dirty="0" smtClean="0"/>
              <a:t>However, we must know that if table doesn’t</a:t>
            </a:r>
          </a:p>
          <a:p>
            <a:pPr marL="0" indent="0">
              <a:buNone/>
            </a:pPr>
            <a:r>
              <a:rPr lang="en-US" dirty="0" smtClean="0"/>
              <a:t>have a primary key, then the corresponding class</a:t>
            </a:r>
          </a:p>
          <a:p>
            <a:pPr marL="0" indent="0">
              <a:buNone/>
            </a:pPr>
            <a:r>
              <a:rPr lang="en-US" dirty="0" smtClean="0"/>
              <a:t>will not be generated.</a:t>
            </a:r>
            <a:endParaRPr lang="en-US" dirty="0"/>
          </a:p>
        </p:txBody>
      </p:sp>
      <p:pic>
        <p:nvPicPr>
          <p:cNvPr id="6" name="Picture 5"/>
          <p:cNvPicPr>
            <a:picLocks noChangeAspect="1"/>
          </p:cNvPicPr>
          <p:nvPr/>
        </p:nvPicPr>
        <p:blipFill>
          <a:blip r:embed="rId2"/>
          <a:stretch>
            <a:fillRect/>
          </a:stretch>
        </p:blipFill>
        <p:spPr>
          <a:xfrm>
            <a:off x="8248084" y="2888009"/>
            <a:ext cx="3630817" cy="3288954"/>
          </a:xfrm>
          <a:prstGeom prst="rect">
            <a:avLst/>
          </a:prstGeom>
        </p:spPr>
      </p:pic>
    </p:spTree>
    <p:extLst>
      <p:ext uri="{BB962C8B-B14F-4D97-AF65-F5344CB8AC3E}">
        <p14:creationId xmlns:p14="http://schemas.microsoft.com/office/powerpoint/2010/main" val="33374028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Entity framework generated data</a:t>
            </a:r>
            <a:endParaRPr lang="en-US" dirty="0"/>
          </a:p>
        </p:txBody>
      </p:sp>
      <p:sp>
        <p:nvSpPr>
          <p:cNvPr id="3" name="Content Placeholder 2"/>
          <p:cNvSpPr>
            <a:spLocks noGrp="1"/>
          </p:cNvSpPr>
          <p:nvPr>
            <p:ph idx="1"/>
          </p:nvPr>
        </p:nvSpPr>
        <p:spPr/>
        <p:txBody>
          <a:bodyPr/>
          <a:lstStyle/>
          <a:p>
            <a:r>
              <a:rPr lang="en-US" dirty="0" smtClean="0"/>
              <a:t>This is what EF has made for us: </a:t>
            </a:r>
          </a:p>
          <a:p>
            <a:endParaRPr lang="en-US" dirty="0"/>
          </a:p>
          <a:p>
            <a:endParaRPr lang="en-US" dirty="0" smtClean="0"/>
          </a:p>
          <a:p>
            <a:endParaRPr lang="en-US" dirty="0"/>
          </a:p>
          <a:p>
            <a:endParaRPr lang="en-US" dirty="0" smtClean="0"/>
          </a:p>
          <a:p>
            <a:endParaRPr lang="en-US" dirty="0"/>
          </a:p>
          <a:p>
            <a:endParaRPr lang="en-US" dirty="0" smtClean="0"/>
          </a:p>
          <a:p>
            <a:r>
              <a:rPr lang="en-US" dirty="0" smtClean="0"/>
              <a:t>See that the class corresponds to the table</a:t>
            </a:r>
            <a:endParaRPr lang="en-US" dirty="0"/>
          </a:p>
        </p:txBody>
      </p:sp>
      <p:pic>
        <p:nvPicPr>
          <p:cNvPr id="6" name="Picture 5"/>
          <p:cNvPicPr>
            <a:picLocks noChangeAspect="1"/>
          </p:cNvPicPr>
          <p:nvPr/>
        </p:nvPicPr>
        <p:blipFill>
          <a:blip r:embed="rId2"/>
          <a:stretch>
            <a:fillRect/>
          </a:stretch>
        </p:blipFill>
        <p:spPr>
          <a:xfrm>
            <a:off x="6455121" y="2444554"/>
            <a:ext cx="5188083" cy="2621023"/>
          </a:xfrm>
          <a:prstGeom prst="rect">
            <a:avLst/>
          </a:prstGeom>
        </p:spPr>
      </p:pic>
      <p:pic>
        <p:nvPicPr>
          <p:cNvPr id="7" name="Picture 6"/>
          <p:cNvPicPr>
            <a:picLocks noChangeAspect="1"/>
          </p:cNvPicPr>
          <p:nvPr/>
        </p:nvPicPr>
        <p:blipFill>
          <a:blip r:embed="rId3"/>
          <a:stretch>
            <a:fillRect/>
          </a:stretch>
        </p:blipFill>
        <p:spPr>
          <a:xfrm>
            <a:off x="912962" y="2446202"/>
            <a:ext cx="5029200" cy="2619375"/>
          </a:xfrm>
          <a:prstGeom prst="rect">
            <a:avLst/>
          </a:prstGeom>
        </p:spPr>
      </p:pic>
    </p:spTree>
    <p:extLst>
      <p:ext uri="{BB962C8B-B14F-4D97-AF65-F5344CB8AC3E}">
        <p14:creationId xmlns:p14="http://schemas.microsoft.com/office/powerpoint/2010/main" val="2749923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check what we now have</a:t>
            </a:r>
            <a:endParaRPr lang="en-US" dirty="0"/>
          </a:p>
        </p:txBody>
      </p:sp>
      <p:sp>
        <p:nvSpPr>
          <p:cNvPr id="3" name="Content Placeholder 2"/>
          <p:cNvSpPr>
            <a:spLocks noGrp="1"/>
          </p:cNvSpPr>
          <p:nvPr>
            <p:ph idx="1"/>
          </p:nvPr>
        </p:nvSpPr>
        <p:spPr/>
        <p:txBody>
          <a:bodyPr/>
          <a:lstStyle/>
          <a:p>
            <a:r>
              <a:rPr lang="en-US" dirty="0" smtClean="0"/>
              <a:t>We added EF to our project</a:t>
            </a:r>
          </a:p>
          <a:p>
            <a:r>
              <a:rPr lang="en-US" dirty="0" smtClean="0"/>
              <a:t>We generated this with EF:</a:t>
            </a:r>
          </a:p>
          <a:p>
            <a:r>
              <a:rPr lang="en-US" b="1" dirty="0" err="1" smtClean="0"/>
              <a:t>demodbEntities</a:t>
            </a:r>
            <a:r>
              <a:rPr lang="en-US" dirty="0" smtClean="0"/>
              <a:t> is our DB Context class. We will use it to establish connection to database before doing some action. And then we will close the connection.</a:t>
            </a:r>
          </a:p>
          <a:p>
            <a:r>
              <a:rPr lang="en-US" dirty="0" smtClean="0"/>
              <a:t>We have chosen the name for it previously</a:t>
            </a:r>
          </a:p>
          <a:p>
            <a:r>
              <a:rPr lang="en-US" dirty="0" smtClean="0"/>
              <a:t>This class contains the property:</a:t>
            </a:r>
          </a:p>
          <a:p>
            <a:pPr lvl="1"/>
            <a:r>
              <a:rPr lang="en-US" dirty="0" smtClean="0"/>
              <a:t> </a:t>
            </a:r>
            <a:r>
              <a:rPr lang="en-US" dirty="0" err="1" smtClean="0">
                <a:solidFill>
                  <a:schemeClr val="accent1">
                    <a:lumMod val="75000"/>
                  </a:schemeClr>
                </a:solidFill>
              </a:rPr>
              <a:t>DbSet</a:t>
            </a:r>
            <a:r>
              <a:rPr lang="en-US" dirty="0" smtClean="0"/>
              <a:t>&lt;</a:t>
            </a:r>
            <a:r>
              <a:rPr lang="en-US" dirty="0" smtClean="0">
                <a:solidFill>
                  <a:srgbClr val="00B050"/>
                </a:solidFill>
              </a:rPr>
              <a:t>person</a:t>
            </a:r>
            <a:r>
              <a:rPr lang="en-US" dirty="0" smtClean="0"/>
              <a:t>&gt; </a:t>
            </a:r>
            <a:r>
              <a:rPr lang="en-US" dirty="0" smtClean="0">
                <a:solidFill>
                  <a:schemeClr val="accent2">
                    <a:lumMod val="75000"/>
                  </a:schemeClr>
                </a:solidFill>
              </a:rPr>
              <a:t>people</a:t>
            </a:r>
            <a:r>
              <a:rPr lang="en-US" dirty="0" smtClean="0"/>
              <a:t> {get; set;}</a:t>
            </a:r>
          </a:p>
          <a:p>
            <a:endParaRPr lang="en-US" dirty="0"/>
          </a:p>
        </p:txBody>
      </p:sp>
      <p:pic>
        <p:nvPicPr>
          <p:cNvPr id="5" name="Picture 4"/>
          <p:cNvPicPr>
            <a:picLocks noChangeAspect="1"/>
          </p:cNvPicPr>
          <p:nvPr/>
        </p:nvPicPr>
        <p:blipFill>
          <a:blip r:embed="rId2"/>
          <a:stretch>
            <a:fillRect/>
          </a:stretch>
        </p:blipFill>
        <p:spPr>
          <a:xfrm>
            <a:off x="7411695" y="4173491"/>
            <a:ext cx="4681425" cy="2382853"/>
          </a:xfrm>
          <a:prstGeom prst="rect">
            <a:avLst/>
          </a:prstGeom>
        </p:spPr>
      </p:pic>
      <p:sp>
        <p:nvSpPr>
          <p:cNvPr id="8" name="TextBox 7"/>
          <p:cNvSpPr txBox="1"/>
          <p:nvPr/>
        </p:nvSpPr>
        <p:spPr>
          <a:xfrm>
            <a:off x="98881" y="5633014"/>
            <a:ext cx="2579664" cy="923330"/>
          </a:xfrm>
          <a:prstGeom prst="rect">
            <a:avLst/>
          </a:prstGeom>
          <a:noFill/>
        </p:spPr>
        <p:txBody>
          <a:bodyPr wrap="square" rtlCol="0">
            <a:spAutoFit/>
          </a:bodyPr>
          <a:lstStyle/>
          <a:p>
            <a:r>
              <a:rPr lang="en-US" dirty="0" smtClean="0"/>
              <a:t>Set of data like in the data table (many rows are similar to array or list)</a:t>
            </a:r>
            <a:endParaRPr lang="en-US" dirty="0"/>
          </a:p>
        </p:txBody>
      </p:sp>
      <p:sp>
        <p:nvSpPr>
          <p:cNvPr id="9" name="TextBox 8"/>
          <p:cNvSpPr txBox="1"/>
          <p:nvPr/>
        </p:nvSpPr>
        <p:spPr>
          <a:xfrm>
            <a:off x="2818096" y="5850235"/>
            <a:ext cx="2317322" cy="923330"/>
          </a:xfrm>
          <a:prstGeom prst="rect">
            <a:avLst/>
          </a:prstGeom>
          <a:noFill/>
        </p:spPr>
        <p:txBody>
          <a:bodyPr wrap="square" rtlCol="0">
            <a:spAutoFit/>
          </a:bodyPr>
          <a:lstStyle/>
          <a:p>
            <a:r>
              <a:rPr lang="en-US" dirty="0" smtClean="0"/>
              <a:t>Model </a:t>
            </a:r>
            <a:r>
              <a:rPr lang="en-US" b="1" dirty="0" smtClean="0"/>
              <a:t>class</a:t>
            </a:r>
            <a:r>
              <a:rPr lang="en-US" dirty="0" smtClean="0"/>
              <a:t> </a:t>
            </a:r>
            <a:r>
              <a:rPr lang="en-US" dirty="0" smtClean="0">
                <a:solidFill>
                  <a:srgbClr val="00B050"/>
                </a:solidFill>
              </a:rPr>
              <a:t>person</a:t>
            </a:r>
            <a:r>
              <a:rPr lang="en-US" dirty="0" smtClean="0"/>
              <a:t> has same data types like in the </a:t>
            </a:r>
            <a:r>
              <a:rPr lang="en-US" b="1" dirty="0" smtClean="0"/>
              <a:t>table</a:t>
            </a:r>
            <a:r>
              <a:rPr lang="en-US" dirty="0" smtClean="0"/>
              <a:t> </a:t>
            </a:r>
            <a:r>
              <a:rPr lang="en-US" dirty="0" smtClean="0">
                <a:solidFill>
                  <a:srgbClr val="00B050"/>
                </a:solidFill>
              </a:rPr>
              <a:t>person</a:t>
            </a:r>
            <a:endParaRPr lang="en-US" dirty="0">
              <a:solidFill>
                <a:srgbClr val="00B050"/>
              </a:solidFill>
            </a:endParaRPr>
          </a:p>
        </p:txBody>
      </p:sp>
      <p:sp>
        <p:nvSpPr>
          <p:cNvPr id="10" name="TextBox 9"/>
          <p:cNvSpPr txBox="1"/>
          <p:nvPr/>
        </p:nvSpPr>
        <p:spPr>
          <a:xfrm>
            <a:off x="5263554" y="5633014"/>
            <a:ext cx="2092723" cy="1200329"/>
          </a:xfrm>
          <a:prstGeom prst="rect">
            <a:avLst/>
          </a:prstGeom>
          <a:noFill/>
        </p:spPr>
        <p:txBody>
          <a:bodyPr wrap="square" rtlCol="0">
            <a:spAutoFit/>
          </a:bodyPr>
          <a:lstStyle/>
          <a:p>
            <a:r>
              <a:rPr lang="en-US" dirty="0" smtClean="0"/>
              <a:t>Name of the property we use to do CRUD operations with DB</a:t>
            </a:r>
            <a:endParaRPr lang="en-US" dirty="0"/>
          </a:p>
        </p:txBody>
      </p:sp>
      <p:sp>
        <p:nvSpPr>
          <p:cNvPr id="11" name="Rectangle 10"/>
          <p:cNvSpPr/>
          <p:nvPr/>
        </p:nvSpPr>
        <p:spPr>
          <a:xfrm>
            <a:off x="98881" y="5633014"/>
            <a:ext cx="2505774" cy="92333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p:cNvCxnSpPr/>
          <p:nvPr/>
        </p:nvCxnSpPr>
        <p:spPr>
          <a:xfrm flipV="1">
            <a:off x="1219200" y="5449455"/>
            <a:ext cx="646545" cy="1835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2890982" y="5850235"/>
            <a:ext cx="2244436" cy="923330"/>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p:cNvCxnSpPr/>
          <p:nvPr/>
        </p:nvCxnSpPr>
        <p:spPr>
          <a:xfrm flipH="1" flipV="1">
            <a:off x="3251200" y="5449455"/>
            <a:ext cx="295564" cy="400780"/>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5208136" y="5633014"/>
            <a:ext cx="2129669" cy="1140551"/>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Arrow Connector 18"/>
          <p:cNvCxnSpPr/>
          <p:nvPr/>
        </p:nvCxnSpPr>
        <p:spPr>
          <a:xfrm flipH="1" flipV="1">
            <a:off x="4321445" y="5449455"/>
            <a:ext cx="1247077" cy="183559"/>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15530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Now let’s make some CRUD with EF</a:t>
            </a:r>
            <a:endParaRPr lang="en-US" dirty="0"/>
          </a:p>
        </p:txBody>
      </p:sp>
      <p:sp>
        <p:nvSpPr>
          <p:cNvPr id="3" name="Content Placeholder 2"/>
          <p:cNvSpPr>
            <a:spLocks noGrp="1"/>
          </p:cNvSpPr>
          <p:nvPr>
            <p:ph idx="1"/>
          </p:nvPr>
        </p:nvSpPr>
        <p:spPr/>
        <p:txBody>
          <a:bodyPr/>
          <a:lstStyle/>
          <a:p>
            <a:r>
              <a:rPr lang="en-US" dirty="0" smtClean="0"/>
              <a:t>We will use the Windows forms and there let’s create one button which when clicked will perform:</a:t>
            </a:r>
          </a:p>
          <a:p>
            <a:pPr lvl="1"/>
            <a:r>
              <a:rPr lang="en-US" dirty="0" smtClean="0"/>
              <a:t>connection to </a:t>
            </a:r>
            <a:r>
              <a:rPr lang="en-US" dirty="0" err="1" smtClean="0"/>
              <a:t>databasede</a:t>
            </a:r>
            <a:endParaRPr lang="en-US" dirty="0" smtClean="0"/>
          </a:p>
          <a:p>
            <a:pPr lvl="1"/>
            <a:r>
              <a:rPr lang="en-US" dirty="0" smtClean="0"/>
              <a:t>Do CRUD actions</a:t>
            </a:r>
          </a:p>
          <a:p>
            <a:pPr lvl="1"/>
            <a:r>
              <a:rPr lang="en-US" dirty="0" smtClean="0"/>
              <a:t>Close connection</a:t>
            </a:r>
          </a:p>
          <a:p>
            <a:endParaRPr lang="en-US" dirty="0"/>
          </a:p>
        </p:txBody>
      </p:sp>
      <p:pic>
        <p:nvPicPr>
          <p:cNvPr id="4" name="Picture 3"/>
          <p:cNvPicPr>
            <a:picLocks noChangeAspect="1"/>
          </p:cNvPicPr>
          <p:nvPr/>
        </p:nvPicPr>
        <p:blipFill>
          <a:blip r:embed="rId2"/>
          <a:stretch>
            <a:fillRect/>
          </a:stretch>
        </p:blipFill>
        <p:spPr>
          <a:xfrm>
            <a:off x="3427412" y="4001294"/>
            <a:ext cx="4524375" cy="2028825"/>
          </a:xfrm>
          <a:prstGeom prst="rect">
            <a:avLst/>
          </a:prstGeom>
        </p:spPr>
      </p:pic>
    </p:spTree>
    <p:extLst>
      <p:ext uri="{BB962C8B-B14F-4D97-AF65-F5344CB8AC3E}">
        <p14:creationId xmlns:p14="http://schemas.microsoft.com/office/powerpoint/2010/main" val="3479067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CRUD operations - READ</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This is the very simple way to read data from </a:t>
            </a:r>
            <a:r>
              <a:rPr lang="en-US" dirty="0" err="1" smtClean="0"/>
              <a:t>db</a:t>
            </a:r>
            <a:r>
              <a:rPr lang="en-US" dirty="0" smtClean="0"/>
              <a:t> table.</a:t>
            </a:r>
          </a:p>
          <a:p>
            <a:r>
              <a:rPr lang="en-US" dirty="0" smtClean="0"/>
              <a:t>We get List of persons, then we make output string from that list:</a:t>
            </a:r>
            <a:endParaRPr lang="en-US" dirty="0"/>
          </a:p>
          <a:p>
            <a:endParaRPr lang="en-US" dirty="0" smtClean="0"/>
          </a:p>
          <a:p>
            <a:endParaRPr lang="en-US" dirty="0"/>
          </a:p>
          <a:p>
            <a:endParaRPr lang="en-US" dirty="0" smtClean="0"/>
          </a:p>
          <a:p>
            <a:endParaRPr lang="en-US" dirty="0"/>
          </a:p>
          <a:p>
            <a:endParaRPr lang="en-US" dirty="0" smtClean="0"/>
          </a:p>
          <a:p>
            <a:endParaRPr lang="en-US" dirty="0" smtClean="0"/>
          </a:p>
          <a:p>
            <a:r>
              <a:rPr lang="en-US" dirty="0" smtClean="0"/>
              <a:t>Note: we can make this method much better by getting parameter out to be the class property. Then Query should be changeable</a:t>
            </a:r>
            <a:endParaRPr lang="en-US" dirty="0"/>
          </a:p>
        </p:txBody>
      </p:sp>
      <p:pic>
        <p:nvPicPr>
          <p:cNvPr id="5" name="Picture 4"/>
          <p:cNvPicPr>
            <a:picLocks noChangeAspect="1"/>
          </p:cNvPicPr>
          <p:nvPr/>
        </p:nvPicPr>
        <p:blipFill>
          <a:blip r:embed="rId2"/>
          <a:stretch>
            <a:fillRect/>
          </a:stretch>
        </p:blipFill>
        <p:spPr>
          <a:xfrm>
            <a:off x="2433780" y="2832603"/>
            <a:ext cx="7867650" cy="2514600"/>
          </a:xfrm>
          <a:prstGeom prst="rect">
            <a:avLst/>
          </a:prstGeom>
        </p:spPr>
      </p:pic>
    </p:spTree>
    <p:extLst>
      <p:ext uri="{BB962C8B-B14F-4D97-AF65-F5344CB8AC3E}">
        <p14:creationId xmlns:p14="http://schemas.microsoft.com/office/powerpoint/2010/main" val="30629143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CRUD operations - CREATE</a:t>
            </a:r>
            <a:endParaRPr lang="en-US" dirty="0"/>
          </a:p>
        </p:txBody>
      </p:sp>
      <p:sp>
        <p:nvSpPr>
          <p:cNvPr id="3" name="Content Placeholder 2"/>
          <p:cNvSpPr>
            <a:spLocks noGrp="1"/>
          </p:cNvSpPr>
          <p:nvPr>
            <p:ph idx="1"/>
          </p:nvPr>
        </p:nvSpPr>
        <p:spPr/>
        <p:txBody>
          <a:bodyPr/>
          <a:lstStyle/>
          <a:p>
            <a:r>
              <a:rPr lang="en-US" dirty="0" smtClean="0"/>
              <a:t>Result will be number:</a:t>
            </a:r>
          </a:p>
          <a:p>
            <a:pPr marL="0" indent="0">
              <a:buNone/>
            </a:pPr>
            <a:r>
              <a:rPr lang="en-US" dirty="0" smtClean="0"/>
              <a:t>0 – not inserted</a:t>
            </a:r>
          </a:p>
          <a:p>
            <a:pPr marL="0" indent="0">
              <a:buNone/>
            </a:pPr>
            <a:r>
              <a:rPr lang="en-US" dirty="0" smtClean="0"/>
              <a:t>1 – inserted</a:t>
            </a:r>
          </a:p>
        </p:txBody>
      </p:sp>
      <p:pic>
        <p:nvPicPr>
          <p:cNvPr id="5" name="Picture 4"/>
          <p:cNvPicPr>
            <a:picLocks noChangeAspect="1"/>
          </p:cNvPicPr>
          <p:nvPr/>
        </p:nvPicPr>
        <p:blipFill>
          <a:blip r:embed="rId2"/>
          <a:stretch>
            <a:fillRect/>
          </a:stretch>
        </p:blipFill>
        <p:spPr>
          <a:xfrm>
            <a:off x="2366208" y="3885352"/>
            <a:ext cx="8220075" cy="1314450"/>
          </a:xfrm>
          <a:prstGeom prst="rect">
            <a:avLst/>
          </a:prstGeom>
        </p:spPr>
      </p:pic>
    </p:spTree>
    <p:extLst>
      <p:ext uri="{BB962C8B-B14F-4D97-AF65-F5344CB8AC3E}">
        <p14:creationId xmlns:p14="http://schemas.microsoft.com/office/powerpoint/2010/main" val="20095512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CRUD operations - UPDATE</a:t>
            </a:r>
            <a:endParaRPr lang="en-US" dirty="0"/>
          </a:p>
        </p:txBody>
      </p:sp>
      <p:sp>
        <p:nvSpPr>
          <p:cNvPr id="3" name="Content Placeholder 2"/>
          <p:cNvSpPr>
            <a:spLocks noGrp="1"/>
          </p:cNvSpPr>
          <p:nvPr>
            <p:ph idx="1"/>
          </p:nvPr>
        </p:nvSpPr>
        <p:spPr/>
        <p:txBody>
          <a:bodyPr/>
          <a:lstStyle/>
          <a:p>
            <a:r>
              <a:rPr lang="en-US" dirty="0" smtClean="0"/>
              <a:t>Result will be number:</a:t>
            </a:r>
          </a:p>
          <a:p>
            <a:pPr marL="0" indent="0">
              <a:buNone/>
            </a:pPr>
            <a:r>
              <a:rPr lang="en-US" dirty="0" smtClean="0"/>
              <a:t>0 – not updated</a:t>
            </a:r>
          </a:p>
          <a:p>
            <a:pPr marL="0" indent="0">
              <a:buNone/>
            </a:pPr>
            <a:r>
              <a:rPr lang="en-US" dirty="0" smtClean="0"/>
              <a:t>1 – </a:t>
            </a:r>
            <a:r>
              <a:rPr lang="en-US" dirty="0" smtClean="0"/>
              <a:t>updated</a:t>
            </a:r>
            <a:endParaRPr lang="en-US" dirty="0" smtClean="0"/>
          </a:p>
        </p:txBody>
      </p:sp>
      <p:pic>
        <p:nvPicPr>
          <p:cNvPr id="4" name="Picture 3"/>
          <p:cNvPicPr>
            <a:picLocks noChangeAspect="1"/>
          </p:cNvPicPr>
          <p:nvPr/>
        </p:nvPicPr>
        <p:blipFill>
          <a:blip r:embed="rId2"/>
          <a:stretch>
            <a:fillRect/>
          </a:stretch>
        </p:blipFill>
        <p:spPr>
          <a:xfrm>
            <a:off x="2176462" y="4001294"/>
            <a:ext cx="7839075" cy="1343025"/>
          </a:xfrm>
          <a:prstGeom prst="rect">
            <a:avLst/>
          </a:prstGeom>
        </p:spPr>
      </p:pic>
    </p:spTree>
    <p:extLst>
      <p:ext uri="{BB962C8B-B14F-4D97-AF65-F5344CB8AC3E}">
        <p14:creationId xmlns:p14="http://schemas.microsoft.com/office/powerpoint/2010/main" val="17567625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CRUD operations - DELETE</a:t>
            </a:r>
            <a:endParaRPr lang="en-US" dirty="0"/>
          </a:p>
        </p:txBody>
      </p:sp>
      <p:sp>
        <p:nvSpPr>
          <p:cNvPr id="3" name="Content Placeholder 2"/>
          <p:cNvSpPr>
            <a:spLocks noGrp="1"/>
          </p:cNvSpPr>
          <p:nvPr>
            <p:ph idx="1"/>
          </p:nvPr>
        </p:nvSpPr>
        <p:spPr/>
        <p:txBody>
          <a:bodyPr/>
          <a:lstStyle/>
          <a:p>
            <a:r>
              <a:rPr lang="en-US" dirty="0" smtClean="0"/>
              <a:t>Result will be number:</a:t>
            </a:r>
          </a:p>
          <a:p>
            <a:pPr marL="0" indent="0">
              <a:buNone/>
            </a:pPr>
            <a:r>
              <a:rPr lang="en-US" dirty="0" smtClean="0"/>
              <a:t>0 – not deleted</a:t>
            </a:r>
          </a:p>
          <a:p>
            <a:pPr marL="0" indent="0">
              <a:buNone/>
            </a:pPr>
            <a:r>
              <a:rPr lang="en-US" dirty="0" smtClean="0"/>
              <a:t>1 – </a:t>
            </a:r>
            <a:r>
              <a:rPr lang="en-US" dirty="0" smtClean="0"/>
              <a:t>deleted</a:t>
            </a:r>
            <a:endParaRPr lang="en-US" dirty="0" smtClean="0"/>
          </a:p>
        </p:txBody>
      </p:sp>
      <p:pic>
        <p:nvPicPr>
          <p:cNvPr id="4" name="Picture 3"/>
          <p:cNvPicPr>
            <a:picLocks noChangeAspect="1"/>
          </p:cNvPicPr>
          <p:nvPr/>
        </p:nvPicPr>
        <p:blipFill>
          <a:blip r:embed="rId2"/>
          <a:stretch>
            <a:fillRect/>
          </a:stretch>
        </p:blipFill>
        <p:spPr>
          <a:xfrm>
            <a:off x="2724150" y="4131775"/>
            <a:ext cx="6743700" cy="1600200"/>
          </a:xfrm>
          <a:prstGeom prst="rect">
            <a:avLst/>
          </a:prstGeom>
        </p:spPr>
      </p:pic>
    </p:spTree>
    <p:extLst>
      <p:ext uri="{BB962C8B-B14F-4D97-AF65-F5344CB8AC3E}">
        <p14:creationId xmlns:p14="http://schemas.microsoft.com/office/powerpoint/2010/main" val="30783144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it works?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Entity Framework is ORM framework</a:t>
            </a:r>
          </a:p>
          <a:p>
            <a:r>
              <a:rPr lang="en-US" dirty="0" smtClean="0"/>
              <a:t>ORM = Object Relational Mapping </a:t>
            </a:r>
          </a:p>
          <a:p>
            <a:r>
              <a:rPr lang="en-US" dirty="0" smtClean="0"/>
              <a:t>It means it will make object to be similar to </a:t>
            </a:r>
          </a:p>
          <a:p>
            <a:pPr marL="0" indent="0">
              <a:buNone/>
            </a:pPr>
            <a:r>
              <a:rPr lang="en-US" dirty="0" smtClean="0"/>
              <a:t>that of the table in database</a:t>
            </a:r>
          </a:p>
          <a:p>
            <a:pPr marL="0" indent="0">
              <a:buNone/>
            </a:pPr>
            <a:r>
              <a:rPr lang="en-US" dirty="0" smtClean="0"/>
              <a:t>For example:</a:t>
            </a:r>
          </a:p>
          <a:p>
            <a:pPr>
              <a:buFontTx/>
              <a:buChar char="-"/>
            </a:pPr>
            <a:r>
              <a:rPr lang="en-US" dirty="0" smtClean="0"/>
              <a:t>Table: person	</a:t>
            </a:r>
            <a:r>
              <a:rPr lang="en-US" dirty="0" smtClean="0">
                <a:sym typeface="Wingdings" panose="05000000000000000000" pitchFamily="2" charset="2"/>
              </a:rPr>
              <a:t>	Class: Person</a:t>
            </a:r>
          </a:p>
          <a:p>
            <a:pPr>
              <a:buFontTx/>
              <a:buChar char="-"/>
            </a:pPr>
            <a:r>
              <a:rPr lang="en-US" dirty="0" smtClean="0">
                <a:sym typeface="Wingdings" panose="05000000000000000000" pitchFamily="2" charset="2"/>
              </a:rPr>
              <a:t>Person is like any other class</a:t>
            </a:r>
          </a:p>
          <a:p>
            <a:pPr>
              <a:buFontTx/>
              <a:buChar char="-"/>
            </a:pPr>
            <a:r>
              <a:rPr lang="en-US" dirty="0" smtClean="0">
                <a:sym typeface="Wingdings" panose="05000000000000000000" pitchFamily="2" charset="2"/>
              </a:rPr>
              <a:t>We can easily </a:t>
            </a:r>
            <a:r>
              <a:rPr lang="en-US" dirty="0" smtClean="0">
                <a:sym typeface="Wingdings" panose="05000000000000000000" pitchFamily="2" charset="2"/>
              </a:rPr>
              <a:t>create object of Person and</a:t>
            </a:r>
            <a:r>
              <a:rPr lang="en-US" dirty="0">
                <a:sym typeface="Wingdings" panose="05000000000000000000" pitchFamily="2" charset="2"/>
              </a:rPr>
              <a:t>:</a:t>
            </a:r>
            <a:endParaRPr lang="en-US" dirty="0" smtClean="0">
              <a:sym typeface="Wingdings" panose="05000000000000000000" pitchFamily="2" charset="2"/>
            </a:endParaRPr>
          </a:p>
          <a:p>
            <a:pPr lvl="1">
              <a:buFontTx/>
              <a:buChar char="-"/>
            </a:pPr>
            <a:r>
              <a:rPr lang="en-US" dirty="0" smtClean="0">
                <a:sym typeface="Wingdings" panose="05000000000000000000" pitchFamily="2" charset="2"/>
              </a:rPr>
              <a:t>Fill it with values we read from table Person</a:t>
            </a:r>
          </a:p>
          <a:p>
            <a:pPr lvl="1">
              <a:buFontTx/>
              <a:buChar char="-"/>
            </a:pPr>
            <a:r>
              <a:rPr lang="en-US" dirty="0" smtClean="0">
                <a:sym typeface="Wingdings" panose="05000000000000000000" pitchFamily="2" charset="2"/>
              </a:rPr>
              <a:t>Insert new value to the table Person from object Person</a:t>
            </a:r>
          </a:p>
          <a:p>
            <a:pPr lvl="1">
              <a:buFontTx/>
              <a:buChar char="-"/>
            </a:pPr>
            <a:r>
              <a:rPr lang="en-US" dirty="0" smtClean="0">
                <a:sym typeface="Wingdings" panose="05000000000000000000" pitchFamily="2" charset="2"/>
              </a:rPr>
              <a:t>Update and delete data in table</a:t>
            </a:r>
            <a:endParaRPr lang="en-US" dirty="0">
              <a:sym typeface="Wingdings" panose="05000000000000000000" pitchFamily="2" charset="2"/>
            </a:endParaRPr>
          </a:p>
          <a:p>
            <a:pPr marL="0" indent="0">
              <a:buNone/>
            </a:pPr>
            <a:endParaRPr lang="en-US" dirty="0" smtClean="0">
              <a:sym typeface="Wingdings" panose="05000000000000000000" pitchFamily="2" charset="2"/>
            </a:endParaRPr>
          </a:p>
        </p:txBody>
      </p:sp>
      <p:pic>
        <p:nvPicPr>
          <p:cNvPr id="4" name="Picture 3"/>
          <p:cNvPicPr>
            <a:picLocks noChangeAspect="1"/>
          </p:cNvPicPr>
          <p:nvPr/>
        </p:nvPicPr>
        <p:blipFill>
          <a:blip r:embed="rId2"/>
          <a:stretch>
            <a:fillRect/>
          </a:stretch>
        </p:blipFill>
        <p:spPr>
          <a:xfrm>
            <a:off x="7981761" y="2120106"/>
            <a:ext cx="3924300" cy="3762375"/>
          </a:xfrm>
          <a:prstGeom prst="rect">
            <a:avLst/>
          </a:prstGeom>
        </p:spPr>
      </p:pic>
    </p:spTree>
    <p:extLst>
      <p:ext uri="{BB962C8B-B14F-4D97-AF65-F5344CB8AC3E}">
        <p14:creationId xmlns:p14="http://schemas.microsoft.com/office/powerpoint/2010/main" val="22959518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Content Placeholder 2"/>
          <p:cNvSpPr>
            <a:spLocks noGrp="1"/>
          </p:cNvSpPr>
          <p:nvPr>
            <p:ph idx="1"/>
          </p:nvPr>
        </p:nvSpPr>
        <p:spPr/>
        <p:txBody>
          <a:bodyPr/>
          <a:lstStyle/>
          <a:p>
            <a:r>
              <a:rPr lang="en-US" dirty="0" smtClean="0"/>
              <a:t>Let’s make another table to database called student:</a:t>
            </a:r>
          </a:p>
          <a:p>
            <a:pPr lvl="1"/>
            <a:r>
              <a:rPr lang="en-US" dirty="0" smtClean="0"/>
              <a:t>Id</a:t>
            </a:r>
          </a:p>
          <a:p>
            <a:pPr lvl="1"/>
            <a:r>
              <a:rPr lang="en-US" dirty="0" smtClean="0"/>
              <a:t>Name</a:t>
            </a:r>
          </a:p>
          <a:p>
            <a:pPr lvl="1"/>
            <a:r>
              <a:rPr lang="en-US" dirty="0" smtClean="0"/>
              <a:t>School</a:t>
            </a:r>
          </a:p>
          <a:p>
            <a:pPr lvl="1"/>
            <a:endParaRPr lang="en-US" dirty="0" smtClean="0"/>
          </a:p>
          <a:p>
            <a:r>
              <a:rPr lang="en-US" dirty="0" smtClean="0"/>
              <a:t>Create new Windows forms project</a:t>
            </a:r>
          </a:p>
          <a:p>
            <a:r>
              <a:rPr lang="en-US" dirty="0" smtClean="0"/>
              <a:t>Install Entity Framework </a:t>
            </a:r>
            <a:r>
              <a:rPr lang="en-US" dirty="0" err="1" smtClean="0"/>
              <a:t>NuGet</a:t>
            </a:r>
            <a:r>
              <a:rPr lang="en-US" dirty="0" smtClean="0"/>
              <a:t> package</a:t>
            </a:r>
          </a:p>
          <a:p>
            <a:r>
              <a:rPr lang="en-US" dirty="0" smtClean="0"/>
              <a:t>Add the Entity Framework Data model to project</a:t>
            </a:r>
          </a:p>
          <a:p>
            <a:r>
              <a:rPr lang="en-US" dirty="0" smtClean="0"/>
              <a:t>Make CRUD operations similar to these from the class</a:t>
            </a:r>
          </a:p>
        </p:txBody>
      </p:sp>
    </p:spTree>
    <p:extLst>
      <p:ext uri="{BB962C8B-B14F-4D97-AF65-F5344CB8AC3E}">
        <p14:creationId xmlns:p14="http://schemas.microsoft.com/office/powerpoint/2010/main" val="33980309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Slightly complicated explanation – part 1</a:t>
            </a:r>
            <a:endParaRPr lang="en-US" dirty="0"/>
          </a:p>
        </p:txBody>
      </p:sp>
      <p:sp>
        <p:nvSpPr>
          <p:cNvPr id="4" name="Content Placeholder 3"/>
          <p:cNvSpPr>
            <a:spLocks noGrp="1"/>
          </p:cNvSpPr>
          <p:nvPr>
            <p:ph idx="1"/>
          </p:nvPr>
        </p:nvSpPr>
        <p:spPr/>
        <p:txBody>
          <a:bodyPr/>
          <a:lstStyle/>
          <a:p>
            <a:r>
              <a:rPr lang="en-US" dirty="0" smtClean="0"/>
              <a:t>Entity </a:t>
            </a:r>
            <a:r>
              <a:rPr lang="en-US" dirty="0"/>
              <a:t>Framework API (EF6 &amp; EF Core) includes the ability to map domain (entity) classes to the database schema, translate &amp; execute LINQ queries to SQL, track changes occurred on entities during their lifetime, and save changes to the database.</a:t>
            </a:r>
          </a:p>
        </p:txBody>
      </p:sp>
      <p:pic>
        <p:nvPicPr>
          <p:cNvPr id="5" name="Picture 4"/>
          <p:cNvPicPr>
            <a:picLocks noChangeAspect="1"/>
          </p:cNvPicPr>
          <p:nvPr/>
        </p:nvPicPr>
        <p:blipFill>
          <a:blip r:embed="rId2"/>
          <a:stretch>
            <a:fillRect/>
          </a:stretch>
        </p:blipFill>
        <p:spPr>
          <a:xfrm>
            <a:off x="3119814" y="4001294"/>
            <a:ext cx="5572125" cy="2152650"/>
          </a:xfrm>
          <a:prstGeom prst="rect">
            <a:avLst/>
          </a:prstGeom>
        </p:spPr>
      </p:pic>
    </p:spTree>
    <p:extLst>
      <p:ext uri="{BB962C8B-B14F-4D97-AF65-F5344CB8AC3E}">
        <p14:creationId xmlns:p14="http://schemas.microsoft.com/office/powerpoint/2010/main" val="15245600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Slightly complicated explanation – part 2</a:t>
            </a:r>
            <a:endParaRPr lang="en-US" dirty="0"/>
          </a:p>
        </p:txBody>
      </p:sp>
      <p:sp>
        <p:nvSpPr>
          <p:cNvPr id="3" name="Content Placeholder 2"/>
          <p:cNvSpPr>
            <a:spLocks noGrp="1"/>
          </p:cNvSpPr>
          <p:nvPr>
            <p:ph idx="1"/>
          </p:nvPr>
        </p:nvSpPr>
        <p:spPr>
          <a:xfrm>
            <a:off x="838200" y="1825625"/>
            <a:ext cx="10515600" cy="1994937"/>
          </a:xfrm>
        </p:spPr>
        <p:txBody>
          <a:bodyPr/>
          <a:lstStyle/>
          <a:p>
            <a:r>
              <a:rPr lang="en-US" dirty="0"/>
              <a:t>Entity Data Model</a:t>
            </a:r>
          </a:p>
          <a:p>
            <a:r>
              <a:rPr lang="en-US" dirty="0"/>
              <a:t>The very first task of EF API is to build an Entity Data Model (EDM). EDM is an in-memory representation of the entire metadata: conceptual model, storage model, and mapping between them.</a:t>
            </a:r>
          </a:p>
          <a:p>
            <a:endParaRPr lang="en-US" dirty="0"/>
          </a:p>
        </p:txBody>
      </p:sp>
      <p:pic>
        <p:nvPicPr>
          <p:cNvPr id="7172" name="Picture 4" descr="https://www.entityframeworktutorial.net/images/basics/ef-edm.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58565" y="3539310"/>
            <a:ext cx="4090500" cy="2894606"/>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2"/>
          <p:cNvSpPr txBox="1">
            <a:spLocks/>
          </p:cNvSpPr>
          <p:nvPr/>
        </p:nvSpPr>
        <p:spPr>
          <a:xfrm>
            <a:off x="954386" y="3647086"/>
            <a:ext cx="6787993" cy="3070585"/>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t>Conceptual Model:</a:t>
            </a:r>
            <a:r>
              <a:rPr lang="en-US" dirty="0"/>
              <a:t> EF builds the conceptual model from your domain classes, context class, default conventions followed in your domain classes, and configurations.</a:t>
            </a:r>
          </a:p>
          <a:p>
            <a:r>
              <a:rPr lang="en-US" b="1" dirty="0"/>
              <a:t>Storage Model:</a:t>
            </a:r>
            <a:r>
              <a:rPr lang="en-US" dirty="0"/>
              <a:t> EF builds the storage model for the underlying database schema. In the code-first approach, this will be inferred from the conceptual model. In the database-first approach, this will be inferred from the targeted database.</a:t>
            </a:r>
          </a:p>
          <a:p>
            <a:r>
              <a:rPr lang="en-US" b="1" dirty="0"/>
              <a:t>Mappings:</a:t>
            </a:r>
            <a:r>
              <a:rPr lang="en-US" dirty="0"/>
              <a:t> EF includes mapping information on how the conceptual model maps to the database schema (storage model).</a:t>
            </a:r>
          </a:p>
          <a:p>
            <a:r>
              <a:rPr lang="en-US" dirty="0"/>
              <a:t>EF performs CRUD operations using this EDM. It uses EDM in building SQL queries from LINQ queries, building INSERT, UPDATE, and DELETE commands, and transform database result into entity objects.</a:t>
            </a:r>
          </a:p>
          <a:p>
            <a:endParaRPr lang="en-US" dirty="0"/>
          </a:p>
        </p:txBody>
      </p:sp>
    </p:spTree>
    <p:extLst>
      <p:ext uri="{BB962C8B-B14F-4D97-AF65-F5344CB8AC3E}">
        <p14:creationId xmlns:p14="http://schemas.microsoft.com/office/powerpoint/2010/main" val="17848914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Slightly complicated explanation – part 3</a:t>
            </a:r>
            <a:endParaRPr lang="en-US" dirty="0"/>
          </a:p>
        </p:txBody>
      </p:sp>
      <p:sp>
        <p:nvSpPr>
          <p:cNvPr id="3" name="Content Placeholder 2"/>
          <p:cNvSpPr>
            <a:spLocks noGrp="1"/>
          </p:cNvSpPr>
          <p:nvPr>
            <p:ph idx="1"/>
          </p:nvPr>
        </p:nvSpPr>
        <p:spPr/>
        <p:txBody>
          <a:bodyPr/>
          <a:lstStyle/>
          <a:p>
            <a:r>
              <a:rPr lang="en-US" dirty="0" smtClean="0"/>
              <a:t>EF API infers INSERT, UPDATE, and DELETE commands based on the state of entities when the </a:t>
            </a:r>
            <a:r>
              <a:rPr lang="en-US" dirty="0" err="1" smtClean="0"/>
              <a:t>SaveChanges</a:t>
            </a:r>
            <a:r>
              <a:rPr lang="en-US" dirty="0" smtClean="0"/>
              <a:t>() method is called. The </a:t>
            </a:r>
            <a:r>
              <a:rPr lang="en-US" dirty="0" err="1" smtClean="0"/>
              <a:t>ChangeTrack</a:t>
            </a:r>
            <a:r>
              <a:rPr lang="en-US" dirty="0" smtClean="0"/>
              <a:t> keeps track of the states of each entity as and when an action is performed.</a:t>
            </a:r>
            <a:endParaRPr lang="en-US" dirty="0"/>
          </a:p>
        </p:txBody>
      </p:sp>
      <p:pic>
        <p:nvPicPr>
          <p:cNvPr id="8199" name="Picture 7" descr="https://www.entityframeworktutorial.net/images/basics/ef-savin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4001294"/>
            <a:ext cx="7924800" cy="19431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55376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Slightly complicated explanation – part 4</a:t>
            </a:r>
            <a:endParaRPr lang="en-US" dirty="0"/>
          </a:p>
        </p:txBody>
      </p:sp>
      <p:sp>
        <p:nvSpPr>
          <p:cNvPr id="3" name="Content Placeholder 2"/>
          <p:cNvSpPr>
            <a:spLocks noGrp="1"/>
          </p:cNvSpPr>
          <p:nvPr>
            <p:ph idx="1"/>
          </p:nvPr>
        </p:nvSpPr>
        <p:spPr>
          <a:xfrm>
            <a:off x="838200" y="1825625"/>
            <a:ext cx="10515600" cy="2375183"/>
          </a:xfrm>
        </p:spPr>
        <p:txBody>
          <a:bodyPr>
            <a:normAutofit fontScale="70000" lnSpcReduction="20000"/>
          </a:bodyPr>
          <a:lstStyle/>
          <a:p>
            <a:r>
              <a:rPr lang="en-US" dirty="0"/>
              <a:t>The context class is a most important class while working with EF 6 or EF Core. It represent a session with the underlying database using which you can perform CRUD (Create, Read, Update, Delete) operations</a:t>
            </a:r>
            <a:r>
              <a:rPr lang="en-US" dirty="0" smtClean="0"/>
              <a:t>.</a:t>
            </a:r>
          </a:p>
          <a:p>
            <a:endParaRPr lang="en-US" dirty="0"/>
          </a:p>
          <a:p>
            <a:r>
              <a:rPr lang="en-US" dirty="0"/>
              <a:t>The context class is used to query or save data to the database. It is also used to configure domain classes, database related mappings, change tracking settings, caching, transaction etc</a:t>
            </a:r>
            <a:r>
              <a:rPr lang="en-US" dirty="0" smtClean="0"/>
              <a:t>.</a:t>
            </a:r>
          </a:p>
          <a:p>
            <a:endParaRPr lang="en-US" dirty="0"/>
          </a:p>
          <a:p>
            <a:r>
              <a:rPr lang="en-US" dirty="0" smtClean="0"/>
              <a:t>The following </a:t>
            </a:r>
            <a:r>
              <a:rPr lang="en-US" b="1" dirty="0" err="1" smtClean="0"/>
              <a:t>SchoolContext</a:t>
            </a:r>
            <a:r>
              <a:rPr lang="en-US" dirty="0" smtClean="0"/>
              <a:t> class is an example of a context class.</a:t>
            </a:r>
            <a:endParaRPr lang="en-US" dirty="0"/>
          </a:p>
        </p:txBody>
      </p:sp>
      <p:pic>
        <p:nvPicPr>
          <p:cNvPr id="4" name="Picture 3"/>
          <p:cNvPicPr>
            <a:picLocks noChangeAspect="1"/>
          </p:cNvPicPr>
          <p:nvPr/>
        </p:nvPicPr>
        <p:blipFill>
          <a:blip r:embed="rId2"/>
          <a:stretch>
            <a:fillRect/>
          </a:stretch>
        </p:blipFill>
        <p:spPr>
          <a:xfrm>
            <a:off x="982253" y="4335745"/>
            <a:ext cx="5447263" cy="2320683"/>
          </a:xfrm>
          <a:prstGeom prst="rect">
            <a:avLst/>
          </a:prstGeom>
        </p:spPr>
      </p:pic>
      <p:pic>
        <p:nvPicPr>
          <p:cNvPr id="5" name="Picture 4"/>
          <p:cNvPicPr>
            <a:picLocks noChangeAspect="1"/>
          </p:cNvPicPr>
          <p:nvPr/>
        </p:nvPicPr>
        <p:blipFill>
          <a:blip r:embed="rId3"/>
          <a:stretch>
            <a:fillRect/>
          </a:stretch>
        </p:blipFill>
        <p:spPr>
          <a:xfrm>
            <a:off x="6650572" y="4490518"/>
            <a:ext cx="5336216" cy="1994723"/>
          </a:xfrm>
          <a:prstGeom prst="rect">
            <a:avLst/>
          </a:prstGeom>
        </p:spPr>
      </p:pic>
      <p:sp>
        <p:nvSpPr>
          <p:cNvPr id="6" name="Rectangle 5"/>
          <p:cNvSpPr/>
          <p:nvPr/>
        </p:nvSpPr>
        <p:spPr>
          <a:xfrm>
            <a:off x="1792586" y="4725909"/>
            <a:ext cx="1702052" cy="22633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1158844" y="5902859"/>
            <a:ext cx="4028792" cy="497941"/>
          </a:xfrm>
          <a:prstGeom prst="rect">
            <a:avLst/>
          </a:prstGeom>
          <a:no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p:cNvCxnSpPr/>
          <p:nvPr/>
        </p:nvCxnSpPr>
        <p:spPr>
          <a:xfrm flipV="1">
            <a:off x="3494638" y="4725909"/>
            <a:ext cx="4644427" cy="11316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7" idx="3"/>
          </p:cNvCxnSpPr>
          <p:nvPr/>
        </p:nvCxnSpPr>
        <p:spPr>
          <a:xfrm>
            <a:off x="5187636" y="6151830"/>
            <a:ext cx="1792586" cy="131275"/>
          </a:xfrm>
          <a:prstGeom prst="straightConnector1">
            <a:avLst/>
          </a:prstGeom>
          <a:ln>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4304971" y="4450396"/>
            <a:ext cx="2604866" cy="923330"/>
          </a:xfrm>
          <a:prstGeom prst="rect">
            <a:avLst/>
          </a:prstGeom>
          <a:noFill/>
        </p:spPr>
        <p:txBody>
          <a:bodyPr wrap="square" rtlCol="0">
            <a:spAutoFit/>
          </a:bodyPr>
          <a:lstStyle/>
          <a:p>
            <a:r>
              <a:rPr lang="en-US" dirty="0" smtClean="0"/>
              <a:t>In our case name of the context class is </a:t>
            </a:r>
            <a:r>
              <a:rPr lang="en-US" dirty="0" err="1" smtClean="0"/>
              <a:t>demodbEntities</a:t>
            </a:r>
            <a:endParaRPr lang="en-US" dirty="0"/>
          </a:p>
        </p:txBody>
      </p:sp>
      <p:sp>
        <p:nvSpPr>
          <p:cNvPr id="14" name="TextBox 13"/>
          <p:cNvSpPr txBox="1"/>
          <p:nvPr/>
        </p:nvSpPr>
        <p:spPr>
          <a:xfrm>
            <a:off x="4040464" y="6501813"/>
            <a:ext cx="8017003" cy="369332"/>
          </a:xfrm>
          <a:prstGeom prst="rect">
            <a:avLst/>
          </a:prstGeom>
          <a:noFill/>
        </p:spPr>
        <p:txBody>
          <a:bodyPr wrap="none" rtlCol="0">
            <a:spAutoFit/>
          </a:bodyPr>
          <a:lstStyle/>
          <a:p>
            <a:r>
              <a:rPr lang="en-US" dirty="0" smtClean="0"/>
              <a:t>We only have one table </a:t>
            </a:r>
            <a:r>
              <a:rPr lang="en-US" b="1" dirty="0" smtClean="0"/>
              <a:t>person </a:t>
            </a:r>
            <a:r>
              <a:rPr lang="en-US" dirty="0" smtClean="0">
                <a:sym typeface="Wingdings" panose="05000000000000000000" pitchFamily="2" charset="2"/>
              </a:rPr>
              <a:t> so we will have one </a:t>
            </a:r>
            <a:r>
              <a:rPr lang="en-US" dirty="0" err="1" smtClean="0">
                <a:sym typeface="Wingdings" panose="05000000000000000000" pitchFamily="2" charset="2"/>
              </a:rPr>
              <a:t>dbset</a:t>
            </a:r>
            <a:r>
              <a:rPr lang="en-US" dirty="0" smtClean="0">
                <a:sym typeface="Wingdings" panose="05000000000000000000" pitchFamily="2" charset="2"/>
              </a:rPr>
              <a:t> </a:t>
            </a:r>
            <a:r>
              <a:rPr lang="en-US" b="1" dirty="0" smtClean="0">
                <a:sym typeface="Wingdings" panose="05000000000000000000" pitchFamily="2" charset="2"/>
              </a:rPr>
              <a:t>people</a:t>
            </a:r>
            <a:r>
              <a:rPr lang="en-US" dirty="0" smtClean="0">
                <a:sym typeface="Wingdings" panose="05000000000000000000" pitchFamily="2" charset="2"/>
              </a:rPr>
              <a:t> for class </a:t>
            </a:r>
            <a:r>
              <a:rPr lang="en-US" b="1" dirty="0" smtClean="0">
                <a:sym typeface="Wingdings" panose="05000000000000000000" pitchFamily="2" charset="2"/>
              </a:rPr>
              <a:t>person</a:t>
            </a:r>
            <a:endParaRPr lang="en-US" b="1" dirty="0"/>
          </a:p>
        </p:txBody>
      </p:sp>
    </p:spTree>
    <p:extLst>
      <p:ext uri="{BB962C8B-B14F-4D97-AF65-F5344CB8AC3E}">
        <p14:creationId xmlns:p14="http://schemas.microsoft.com/office/powerpoint/2010/main" val="11310107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Development approaches with EF</a:t>
            </a:r>
            <a:endParaRPr lang="en-US" dirty="0"/>
          </a:p>
        </p:txBody>
      </p:sp>
      <p:sp>
        <p:nvSpPr>
          <p:cNvPr id="3" name="Content Placeholder 2"/>
          <p:cNvSpPr>
            <a:spLocks noGrp="1"/>
          </p:cNvSpPr>
          <p:nvPr>
            <p:ph idx="1"/>
          </p:nvPr>
        </p:nvSpPr>
        <p:spPr/>
        <p:txBody>
          <a:bodyPr/>
          <a:lstStyle/>
          <a:p>
            <a:r>
              <a:rPr lang="en-US" dirty="0"/>
              <a:t>Database-First</a:t>
            </a:r>
          </a:p>
          <a:p>
            <a:r>
              <a:rPr lang="en-US" dirty="0"/>
              <a:t>Code-First</a:t>
            </a:r>
          </a:p>
          <a:p>
            <a:r>
              <a:rPr lang="en-US" dirty="0"/>
              <a:t>Model-First</a:t>
            </a:r>
          </a:p>
        </p:txBody>
      </p:sp>
    </p:spTree>
    <p:extLst>
      <p:ext uri="{BB962C8B-B14F-4D97-AF65-F5344CB8AC3E}">
        <p14:creationId xmlns:p14="http://schemas.microsoft.com/office/powerpoint/2010/main" val="5362524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Database-First </a:t>
            </a:r>
            <a:r>
              <a:rPr lang="en-US" dirty="0" smtClean="0"/>
              <a:t>Approach</a:t>
            </a:r>
            <a:endParaRPr lang="en-US" dirty="0"/>
          </a:p>
        </p:txBody>
      </p:sp>
      <p:sp>
        <p:nvSpPr>
          <p:cNvPr id="3" name="Content Placeholder 2"/>
          <p:cNvSpPr>
            <a:spLocks noGrp="1"/>
          </p:cNvSpPr>
          <p:nvPr>
            <p:ph idx="1"/>
          </p:nvPr>
        </p:nvSpPr>
        <p:spPr/>
        <p:txBody>
          <a:bodyPr/>
          <a:lstStyle/>
          <a:p>
            <a:r>
              <a:rPr lang="en-US" dirty="0"/>
              <a:t>In the database-first development approach, you generate the context and entities for the existing database using EDM wizard integrated in Visual Studio or executing EF commands</a:t>
            </a:r>
          </a:p>
        </p:txBody>
      </p:sp>
      <p:pic>
        <p:nvPicPr>
          <p:cNvPr id="9218" name="Picture 2" descr="Entity Framework database firs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48075" y="3917902"/>
            <a:ext cx="4895850" cy="11811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89838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171</TotalTime>
  <Words>1427</Words>
  <Application>Microsoft Office PowerPoint</Application>
  <PresentationFormat>Widescreen</PresentationFormat>
  <Paragraphs>166</Paragraphs>
  <Slides>30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Arial</vt:lpstr>
      <vt:lpstr>Calibri</vt:lpstr>
      <vt:lpstr>Calibri Light</vt:lpstr>
      <vt:lpstr>Wingdings</vt:lpstr>
      <vt:lpstr>Office Theme</vt:lpstr>
      <vt:lpstr>Introducing Entity Framework</vt:lpstr>
      <vt:lpstr>What is Entity Framework</vt:lpstr>
      <vt:lpstr>How it works?</vt:lpstr>
      <vt:lpstr>Slightly complicated explanation – part 1</vt:lpstr>
      <vt:lpstr>Slightly complicated explanation – part 2</vt:lpstr>
      <vt:lpstr>Slightly complicated explanation – part 3</vt:lpstr>
      <vt:lpstr>Slightly complicated explanation – part 4</vt:lpstr>
      <vt:lpstr>Development approaches with EF</vt:lpstr>
      <vt:lpstr>Database-First Approach</vt:lpstr>
      <vt:lpstr>Code-First Approach</vt:lpstr>
      <vt:lpstr>Model-First Approach</vt:lpstr>
      <vt:lpstr>So which one to use?</vt:lpstr>
      <vt:lpstr>We will use Database first approach</vt:lpstr>
      <vt:lpstr>Next step is to write application in VS</vt:lpstr>
      <vt:lpstr>Why NuGet package?</vt:lpstr>
      <vt:lpstr>After installing NuGet package</vt:lpstr>
      <vt:lpstr>Now let’s use EF</vt:lpstr>
      <vt:lpstr>What are these things?</vt:lpstr>
      <vt:lpstr>Connecting to database</vt:lpstr>
      <vt:lpstr>Connecting to database</vt:lpstr>
      <vt:lpstr>Connecting to database</vt:lpstr>
      <vt:lpstr>Choosing the models </vt:lpstr>
      <vt:lpstr>Entity framework generated data</vt:lpstr>
      <vt:lpstr>Let’s check what we now have</vt:lpstr>
      <vt:lpstr>Now let’s make some CRUD with EF</vt:lpstr>
      <vt:lpstr>CRUD operations - READ</vt:lpstr>
      <vt:lpstr>CRUD operations - CREATE</vt:lpstr>
      <vt:lpstr>CRUD operations - UPDATE</vt:lpstr>
      <vt:lpstr>CRUD operations - DELETE</vt:lpstr>
      <vt:lpstr>Homework</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Introducing Entity Framework</dc:title>
  <dc:creator>Milos Vulikic</dc:creator>
  <cp:lastModifiedBy>Milos Vulikic</cp:lastModifiedBy>
  <cp:revision>18</cp:revision>
  <dcterms:created xsi:type="dcterms:W3CDTF">2021-04-04T09:22:30Z</dcterms:created>
  <dcterms:modified xsi:type="dcterms:W3CDTF">2021-04-04T12:13:51Z</dcterms:modified>
</cp:coreProperties>
</file>