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7CC1-1348-4A76-AD92-02E2E06D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7BAFC-D70C-49DE-AF92-81C8D531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FEC-9DCA-4EB2-A4E7-52FC6462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9CB1-1251-452E-A8A1-B0487EA8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358D-F1CA-4887-B17A-60FAE88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56-8DEF-47A8-A66B-B0809BA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638AD-6548-4506-83C2-A865CB4F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29A1-F4B5-431F-A04F-DED8A3AF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B6D5-2605-4EDE-9A6B-390BFED5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D116-5940-48B0-B7A0-DF9BEB19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79A1D-A679-4532-ACAC-88D485AEA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7457-C381-4B01-82EB-8BBCC374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830DC-71B8-4BD2-B549-1A3A872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D26B-B018-4DFB-BBF3-1FB8B167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9D68-8CE8-40C8-B7DD-22FE3890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338A-6CA6-4ACB-8C16-C403550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D3D9-52D1-452D-AD32-A3819FA3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775C-4F09-46A9-BE23-74A42B3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2A3E-0F26-4A1B-BDEE-B3DA287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A2C7-2988-4994-BCC9-0B08AF2B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62AD-435D-4505-B62D-A3A995EC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084C-F372-4856-9558-CF416C1F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9A62-A899-46F1-89C4-C69AB01A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DBA0-E4C4-457A-9F9A-F23C275E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AACD-61EE-4416-8C07-3E447E15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D72B-83B9-476D-987A-67F023C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0ACF-4250-450C-84EA-401072FB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ABC9-B86E-4F42-8819-F33B2BD8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1971-0A10-4397-A0E7-FCAE8E7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94A5-41D8-4FED-90FB-AEA017B8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9651-60CB-4315-9FEB-3AE5DC5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02E0-E3DB-42B0-9CB5-430E436B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08072-9611-473C-8515-C891807B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509BD-8E3C-4B0E-A578-AC1D675D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0E66C-719A-4146-A1AB-5D6F246BE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88056-0EE8-4B17-9B87-243409AA4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E0641-6C75-4351-9B9A-B0835E56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A82E3-DAAE-41F2-A4E9-3FC7074F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7D22E-9710-4865-9D5A-F93585B4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3FC7-A630-4BDE-B277-7D6FE62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D4443-B74C-4D8A-AA5E-50F0017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72E9-16F5-4244-BD3C-5204E606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F59B8-FAC3-40F4-A2C9-9D6A2616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C610-29FD-4F3C-B57D-FBC1E11E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C1E17-6140-4464-9326-2BEAC0D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E25FB-7089-4B9B-9670-4E366BEB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60E-EEA0-4341-AE4F-BE659E71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43E6-D09D-4B71-8D5B-1C50BDD8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35C4B-FFE5-480A-ADE7-59E7DE33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3219-CC0C-441E-B4C4-828852BE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EAA7-4579-48A8-BBE9-77FABB88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8020-050D-44B9-AF91-F02932AA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8EEE-41D7-40BB-AA7D-AD1EF3E4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68EC0-A830-4BD8-A2EC-9DFC2E5C7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DBF85-F82E-4227-9244-E8108957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849D-FB3A-47E1-BACA-C1CC3D09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304D-4185-4048-9E5A-C969AD40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B9A56-3FEB-453D-9F8A-8A13A0D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8273C-A1B1-47B3-94CE-90DCB8FE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D665-0D0C-44D4-9C1C-94F13740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6D2F-10CC-4E73-88E5-04E8FAA6D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3C03-39B8-4933-B818-F90CC415D81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0F7E-7A46-4B29-9D00-3AE5A70B8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AC2F-491F-446B-A2B3-A9070001A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3F13-6268-48C3-BDF1-83030737E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5B72-5311-4114-A1EE-004705A6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&amp; 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02D37-C358-4D9E-8BEC-27400FCF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1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66E2-F972-42FE-B3A1-1ABEEA0C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94DD-16C5-47CF-8677-0B9119B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the same just for those whose name is Egg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name='Egg';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Now let’s show only name and age for cat whose name is Egg: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age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name='Egg';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27B-2194-497D-B956-2168C6D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Exercies</a:t>
            </a:r>
            <a:r>
              <a:rPr lang="en-US" dirty="0"/>
              <a:t> 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973C7A-7685-4B16-B6F8-E6135E0F5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1834356"/>
            <a:ext cx="5019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A22-3716-4D8D-9B3F-8AC4D9A5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D766D-DEA2-4269-83AA-D37A38A9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623" y="1825625"/>
            <a:ext cx="5224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F7C2-2CFF-4FCE-982B-0815D47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27141-797B-4540-A961-C62F0756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313" y="1825625"/>
            <a:ext cx="5305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458D-96BC-420B-AC23-E4F891B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728162-0CEE-4E58-AE7E-B5AB78E8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36" y="1825625"/>
            <a:ext cx="5068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FC3A-6299-46EB-9E84-AB109172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852A-BCA2-493B-81B4-2D466CD7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Aliases are used to help readability</a:t>
            </a:r>
          </a:p>
          <a:p>
            <a:r>
              <a:rPr lang="en-US" dirty="0"/>
              <a:t>Using them, you change the way data columns names are displayed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cat_id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id</a:t>
            </a:r>
            <a:r>
              <a:rPr lang="en-US" dirty="0"/>
              <a:t>, name FROM cats;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this result with alias, and without.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make some crazy aliases, just for fun:</a:t>
            </a:r>
          </a:p>
          <a:p>
            <a:pPr marL="0" indent="0">
              <a:buNone/>
            </a:pPr>
            <a:r>
              <a:rPr lang="en-US" dirty="0"/>
              <a:t>Show:  name, age, breed for cat called </a:t>
            </a:r>
            <a:r>
              <a:rPr lang="en-US" dirty="0" err="1"/>
              <a:t>Cidny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578-79BF-42BC-9408-AC3352D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 (CR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8907-65D9-4156-882D-4D47E886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updated existing data in the table by using command:</a:t>
            </a:r>
          </a:p>
          <a:p>
            <a:pPr marL="0" indent="0">
              <a:buNone/>
            </a:pPr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			-- change data in certain table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breed='Shorthair’ 		-- in this column set the new value</a:t>
            </a:r>
          </a:p>
          <a:p>
            <a:pPr marL="0" indent="0">
              <a:buNone/>
            </a:pPr>
            <a:r>
              <a:rPr lang="en-US" dirty="0"/>
              <a:t>WHERE breed='Tabby’;		-- which rows should be changed</a:t>
            </a:r>
          </a:p>
        </p:txBody>
      </p:sp>
    </p:spTree>
    <p:extLst>
      <p:ext uri="{BB962C8B-B14F-4D97-AF65-F5344CB8AC3E}">
        <p14:creationId xmlns:p14="http://schemas.microsoft.com/office/powerpoint/2010/main" val="85814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73A-2CD6-404B-92CF-40A767B4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 (CR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7806-B860-40B4-ADBC-B6D2772C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age=14 WHERE name='Misty’;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Always do select of the data, before updating.</a:t>
            </a:r>
          </a:p>
          <a:p>
            <a:pPr marL="0" indent="0">
              <a:buNone/>
            </a:pPr>
            <a:r>
              <a:rPr lang="en-US" dirty="0"/>
              <a:t>This will save your ass </a:t>
            </a:r>
            <a:r>
              <a:rPr lang="en-US" dirty="0">
                <a:sym typeface="Wingdings" panose="05000000000000000000" pitchFamily="2" charset="2"/>
              </a:rPr>
              <a:t> from making big </a:t>
            </a:r>
            <a:r>
              <a:rPr lang="en-US" dirty="0" err="1">
                <a:sym typeface="Wingdings" panose="05000000000000000000" pitchFamily="2" charset="2"/>
              </a:rPr>
              <a:t>big</a:t>
            </a:r>
            <a:r>
              <a:rPr lang="en-US" dirty="0">
                <a:sym typeface="Wingdings" panose="05000000000000000000" pitchFamily="2" charset="2"/>
              </a:rPr>
              <a:t>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17B-74AF-44E1-9622-7F76CE2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7B4-2D70-4FEB-9CB8-65EF84A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Jackson's name to "Jack“</a:t>
            </a:r>
          </a:p>
          <a:p>
            <a:r>
              <a:rPr lang="en-US" dirty="0"/>
              <a:t>Change Ringo's breed to "British Shorthair“</a:t>
            </a:r>
          </a:p>
          <a:p>
            <a:r>
              <a:rPr lang="en-US" dirty="0"/>
              <a:t>Update both Maine Coons' ages to be 12</a:t>
            </a:r>
          </a:p>
        </p:txBody>
      </p:sp>
    </p:spTree>
    <p:extLst>
      <p:ext uri="{BB962C8B-B14F-4D97-AF65-F5344CB8AC3E}">
        <p14:creationId xmlns:p14="http://schemas.microsoft.com/office/powerpoint/2010/main" val="29480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B58A-94F5-46B9-963C-33784088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 (CRU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A67A-E58A-48DD-BFE0-5362CE96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command will remove the data</a:t>
            </a:r>
          </a:p>
          <a:p>
            <a:r>
              <a:rPr lang="en-US" dirty="0"/>
              <a:t>BE CAREFUL when deleting data!</a:t>
            </a:r>
          </a:p>
          <a:p>
            <a:endParaRPr lang="en-US" dirty="0"/>
          </a:p>
          <a:p>
            <a:r>
              <a:rPr lang="en-US" dirty="0"/>
              <a:t>Advice is to first do the select query, and make sure it is ok to delete that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DELETE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name='Egg';</a:t>
            </a:r>
          </a:p>
        </p:txBody>
      </p:sp>
    </p:spTree>
    <p:extLst>
      <p:ext uri="{BB962C8B-B14F-4D97-AF65-F5344CB8AC3E}">
        <p14:creationId xmlns:p14="http://schemas.microsoft.com/office/powerpoint/2010/main" val="259070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25DD-379F-406C-BF87-18FE25B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0104-2BEC-4A10-9F78-3437761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C</a:t>
            </a:r>
            <a:r>
              <a:rPr lang="en-US" sz="4000" b="1" dirty="0"/>
              <a:t>reate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R</a:t>
            </a:r>
            <a:r>
              <a:rPr lang="en-US" sz="4000" b="1" dirty="0"/>
              <a:t>ead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U</a:t>
            </a:r>
            <a:r>
              <a:rPr lang="en-US" sz="4000" b="1" dirty="0"/>
              <a:t>pdate</a:t>
            </a:r>
          </a:p>
          <a:p>
            <a:pPr marL="0" indent="0" fontAlgn="base">
              <a:buNone/>
            </a:pPr>
            <a:r>
              <a:rPr lang="en-US" sz="4000" b="1" dirty="0">
                <a:solidFill>
                  <a:srgbClr val="00B0F0"/>
                </a:solidFill>
              </a:rPr>
              <a:t>D</a:t>
            </a:r>
            <a:r>
              <a:rPr lang="en-US" sz="4000" b="1" dirty="0"/>
              <a:t>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00D2D-A563-48AD-B12D-0A19AA0B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43" y="1539957"/>
            <a:ext cx="6886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C0D-063A-4488-92DC-B5189B7E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 (CRU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7992-217C-41D0-A333-17B0FCC8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being careful?</a:t>
            </a:r>
          </a:p>
          <a:p>
            <a:endParaRPr lang="en-US" dirty="0"/>
          </a:p>
          <a:p>
            <a:r>
              <a:rPr lang="en-US" dirty="0"/>
              <a:t>Let’s say we want to delete one cat, and then we execute: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in this case?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ALWAYS </a:t>
            </a:r>
            <a:r>
              <a:rPr lang="en-US" dirty="0"/>
              <a:t>do SELECT command first!</a:t>
            </a:r>
          </a:p>
        </p:txBody>
      </p:sp>
    </p:spTree>
    <p:extLst>
      <p:ext uri="{BB962C8B-B14F-4D97-AF65-F5344CB8AC3E}">
        <p14:creationId xmlns:p14="http://schemas.microsoft.com/office/powerpoint/2010/main" val="104268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1F5-E369-4362-8F35-4CAEF281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638C-B9F1-4099-BDA4-959F0D28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 all 4 year old cats</a:t>
            </a:r>
          </a:p>
          <a:p>
            <a:r>
              <a:rPr lang="en-US" dirty="0"/>
              <a:t>DELETE cats whose age is the same as their </a:t>
            </a:r>
            <a:r>
              <a:rPr lang="en-US" dirty="0" err="1"/>
              <a:t>cat_id</a:t>
            </a:r>
            <a:endParaRPr lang="en-US" dirty="0"/>
          </a:p>
          <a:p>
            <a:r>
              <a:rPr lang="en-US" dirty="0"/>
              <a:t>DELETE all cats </a:t>
            </a:r>
            <a:r>
              <a:rPr lang="en-US" dirty="0">
                <a:solidFill>
                  <a:srgbClr val="FFC000"/>
                </a:solidFill>
              </a:rPr>
              <a:t>🙀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9309-BB82-4A45-96D5-7BE04C6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0286-1C36-4466-AD30-7B77082E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new database -  </a:t>
            </a:r>
            <a:r>
              <a:rPr lang="en-US" dirty="0" err="1">
                <a:solidFill>
                  <a:srgbClr val="FF0000"/>
                </a:solidFill>
              </a:rPr>
              <a:t>shirts_db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Create a new table -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shirts</a:t>
            </a:r>
          </a:p>
          <a:p>
            <a:r>
              <a:rPr lang="en-US" dirty="0"/>
              <a:t>Table should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5F7F-F475-4764-91E7-90E1A378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32" y="2384580"/>
            <a:ext cx="6259033" cy="41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A24E-8BF0-4D44-B09B-E2174695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E81C-C08E-4F4A-9362-0041DA1C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all of these in one command:</a:t>
            </a:r>
          </a:p>
          <a:p>
            <a:pPr marL="457200" lvl="1" indent="0">
              <a:buNone/>
            </a:pPr>
            <a:r>
              <a:rPr lang="en-US" dirty="0"/>
              <a:t>('t-shirt', 'white', 'S', 10), </a:t>
            </a:r>
          </a:p>
          <a:p>
            <a:pPr marL="457200" lvl="1" indent="0">
              <a:buNone/>
            </a:pPr>
            <a:r>
              <a:rPr lang="en-US" dirty="0"/>
              <a:t>('t-shirt', 'green', 'S', 200), </a:t>
            </a:r>
          </a:p>
          <a:p>
            <a:pPr marL="457200" lvl="1" indent="0">
              <a:buNone/>
            </a:pPr>
            <a:r>
              <a:rPr lang="en-US" dirty="0"/>
              <a:t>('polo shirt', 'black', 'M', 10), </a:t>
            </a:r>
          </a:p>
          <a:p>
            <a:pPr marL="457200" lvl="1" indent="0">
              <a:buNone/>
            </a:pPr>
            <a:r>
              <a:rPr lang="en-US" dirty="0"/>
              <a:t>('tank top', 'blue', 'S', 50), </a:t>
            </a:r>
          </a:p>
          <a:p>
            <a:pPr marL="457200" lvl="1" indent="0">
              <a:buNone/>
            </a:pPr>
            <a:r>
              <a:rPr lang="en-US" dirty="0"/>
              <a:t>('t-shirt', 'pink', 'S', 0), </a:t>
            </a:r>
          </a:p>
          <a:p>
            <a:pPr marL="457200" lvl="1" indent="0">
              <a:buNone/>
            </a:pPr>
            <a:r>
              <a:rPr lang="en-US" dirty="0"/>
              <a:t>('polo shirt', 'red', 'M', 5), </a:t>
            </a:r>
          </a:p>
          <a:p>
            <a:pPr marL="457200" lvl="1" indent="0">
              <a:buNone/>
            </a:pPr>
            <a:r>
              <a:rPr lang="en-US" dirty="0"/>
              <a:t>('tank top', 'white', 'S', 200), </a:t>
            </a:r>
          </a:p>
          <a:p>
            <a:pPr marL="457200" lvl="1" indent="0">
              <a:buNone/>
            </a:pPr>
            <a:r>
              <a:rPr lang="en-US" dirty="0"/>
              <a:t>('tank top', 'blue', 'M', 15)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add New Shirt:</a:t>
            </a:r>
          </a:p>
          <a:p>
            <a:pPr lvl="1" fontAlgn="base"/>
            <a:r>
              <a:rPr lang="en-US" dirty="0"/>
              <a:t>Purple polo shirt, size M last worn 50 days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2EAE-24A3-48C6-8885-7F4AB9F9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1BB6-D66C-4EE2-8411-B0790E4E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SELECT all shirts  -  But Only Print Out Article and Color</a:t>
            </a:r>
          </a:p>
          <a:p>
            <a:pPr fontAlgn="base"/>
            <a:r>
              <a:rPr lang="en-US" dirty="0"/>
              <a:t>SELECT all medium shirts  -  Print Out Everything But </a:t>
            </a:r>
            <a:r>
              <a:rPr lang="en-US" dirty="0" err="1"/>
              <a:t>shirt_id</a:t>
            </a:r>
            <a:endParaRPr lang="en-US" dirty="0"/>
          </a:p>
          <a:p>
            <a:pPr fontAlgn="base"/>
            <a:r>
              <a:rPr lang="en-US" dirty="0"/>
              <a:t>Update all polo shirts  -  Change their size to L</a:t>
            </a:r>
          </a:p>
          <a:p>
            <a:pPr fontAlgn="base"/>
            <a:r>
              <a:rPr lang="en-US" dirty="0"/>
              <a:t>Update the shirt last worn 15 days ago  -  Change </a:t>
            </a:r>
            <a:r>
              <a:rPr lang="en-US" dirty="0" err="1"/>
              <a:t>last_worn</a:t>
            </a:r>
            <a:r>
              <a:rPr lang="en-US" dirty="0"/>
              <a:t> to 0</a:t>
            </a:r>
          </a:p>
          <a:p>
            <a:pPr fontAlgn="base"/>
            <a:r>
              <a:rPr lang="en-US" dirty="0"/>
              <a:t>Update all white shirts  -  Change size to 'XS' and color to 'off white’</a:t>
            </a:r>
          </a:p>
          <a:p>
            <a:pPr fontAlgn="base"/>
            <a:r>
              <a:rPr lang="en-US" dirty="0"/>
              <a:t>Delete all old shirts  -  Last worn 200 days ago</a:t>
            </a:r>
          </a:p>
          <a:p>
            <a:pPr fontAlgn="base"/>
            <a:r>
              <a:rPr lang="en-US" dirty="0"/>
              <a:t>Delete all tank tops</a:t>
            </a:r>
          </a:p>
          <a:p>
            <a:pPr fontAlgn="base"/>
            <a:r>
              <a:rPr lang="en-US" dirty="0"/>
              <a:t>Delete all shirts</a:t>
            </a:r>
          </a:p>
          <a:p>
            <a:pPr fontAlgn="base"/>
            <a:r>
              <a:rPr lang="en-US" dirty="0"/>
              <a:t>Drop the entire shirts table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DC0B-37DC-4B4A-B394-C8FA60D7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DC44-3E92-47D6-9CED-584F86A9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put all the queries into single file.</a:t>
            </a:r>
          </a:p>
          <a:p>
            <a:r>
              <a:rPr lang="en-US" dirty="0"/>
              <a:t>File extension for SQL is (you guess)   - .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Filename should look like this: 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some_file_name</a:t>
            </a:r>
            <a:r>
              <a:rPr lang="en-US" dirty="0" err="1">
                <a:solidFill>
                  <a:srgbClr val="FF0000"/>
                </a:solidFill>
              </a:rPr>
              <a:t>.sql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 have prepared a file which will add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</a:t>
            </a:r>
            <a:r>
              <a:rPr lang="en-US" dirty="0"/>
              <a:t> table. And add some data to it. Now let’s Run file </a:t>
            </a:r>
            <a:r>
              <a:rPr lang="en-US" dirty="0" err="1">
                <a:solidFill>
                  <a:srgbClr val="FF0000"/>
                </a:solidFill>
              </a:rPr>
              <a:t>book_data.sql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Check if data is added:</a:t>
            </a:r>
          </a:p>
          <a:p>
            <a:pPr marL="0" indent="0">
              <a:buNone/>
            </a:pPr>
            <a:r>
              <a:rPr lang="en-US" dirty="0"/>
              <a:t>	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4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9B97-3E46-44F8-A53B-084B0C6F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9778-5B47-453F-AAAE-35CBFE0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something_we_want_to_see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After SELECT we can add many different things: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/>
              <a:t>'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', 1, title, 'I am experimenting’, pages 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Same goes for functions – we can use them after select to get something on the screen.</a:t>
            </a:r>
          </a:p>
          <a:p>
            <a:pPr marL="0" indent="0">
              <a:buNone/>
            </a:pPr>
            <a:r>
              <a:rPr lang="en-US" i="1" dirty="0"/>
              <a:t>Notice we are sometimes using </a:t>
            </a:r>
            <a:r>
              <a:rPr lang="en-US" i="1" dirty="0">
                <a:highlight>
                  <a:srgbClr val="FFFF00"/>
                </a:highlight>
              </a:rPr>
              <a:t>;</a:t>
            </a:r>
            <a:r>
              <a:rPr lang="en-US" i="1" dirty="0"/>
              <a:t> and sometimes not - </a:t>
            </a:r>
            <a:r>
              <a:rPr lang="en-US" i="1" dirty="0">
                <a:highlight>
                  <a:srgbClr val="FFFF00"/>
                </a:highlight>
              </a:rPr>
              <a:t>It is not necessary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BFEDAD-6A33-426B-99F1-7D5D4A5CE4BC}"/>
              </a:ext>
            </a:extLst>
          </p:cNvPr>
          <p:cNvCxnSpPr>
            <a:cxnSpLocks/>
          </p:cNvCxnSpPr>
          <p:nvPr/>
        </p:nvCxnSpPr>
        <p:spPr>
          <a:xfrm flipH="1">
            <a:off x="2147777" y="2264735"/>
            <a:ext cx="95693" cy="98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76B8B-3602-435E-AF63-FD212419F81D}"/>
              </a:ext>
            </a:extLst>
          </p:cNvPr>
          <p:cNvCxnSpPr>
            <a:cxnSpLocks/>
          </p:cNvCxnSpPr>
          <p:nvPr/>
        </p:nvCxnSpPr>
        <p:spPr>
          <a:xfrm flipH="1">
            <a:off x="2828260" y="2264735"/>
            <a:ext cx="244550" cy="14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7964AC-6BEE-4E7A-A3C7-20278FC4082C}"/>
              </a:ext>
            </a:extLst>
          </p:cNvPr>
          <p:cNvCxnSpPr>
            <a:cxnSpLocks/>
          </p:cNvCxnSpPr>
          <p:nvPr/>
        </p:nvCxnSpPr>
        <p:spPr>
          <a:xfrm flipH="1">
            <a:off x="4274288" y="2264735"/>
            <a:ext cx="542261" cy="172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49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490A-8414-4FF1-94E5-D83DC61F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9CAF-F6CC-4A06-AEF9-202CA94B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functions to help us show or use data with slight change</a:t>
            </a:r>
          </a:p>
          <a:p>
            <a:r>
              <a:rPr lang="en-US" dirty="0"/>
              <a:t>Let’s say we want to make </a:t>
            </a:r>
            <a:r>
              <a:rPr lang="en-US" dirty="0" err="1"/>
              <a:t>fullname</a:t>
            </a:r>
            <a:r>
              <a:rPr lang="en-US" dirty="0"/>
              <a:t> (</a:t>
            </a:r>
            <a:r>
              <a:rPr lang="en-US" dirty="0" err="1"/>
              <a:t>author_fname</a:t>
            </a:r>
            <a:r>
              <a:rPr lang="en-US" dirty="0"/>
              <a:t> + </a:t>
            </a:r>
            <a:r>
              <a:rPr lang="en-US" dirty="0" err="1"/>
              <a:t>author_lname</a:t>
            </a:r>
            <a:r>
              <a:rPr lang="en-US" dirty="0"/>
              <a:t>)</a:t>
            </a:r>
          </a:p>
          <a:p>
            <a:r>
              <a:rPr lang="en-US" dirty="0"/>
              <a:t>We can use function </a:t>
            </a: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(column, </a:t>
            </a:r>
            <a:r>
              <a:rPr lang="en-US" dirty="0" err="1"/>
              <a:t>anotherColumn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CONCAT</a:t>
            </a:r>
            <a:r>
              <a:rPr lang="en-US" dirty="0"/>
              <a:t> (</a:t>
            </a:r>
            <a:r>
              <a:rPr lang="en-US" dirty="0" err="1"/>
              <a:t>author_fname</a:t>
            </a:r>
            <a:r>
              <a:rPr lang="en-US" dirty="0"/>
              <a:t>, ' ', </a:t>
            </a:r>
            <a:r>
              <a:rPr lang="en-US" dirty="0" err="1"/>
              <a:t>author_lname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FROM books;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can add   ,    between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9965A-E83C-407E-B737-529C4025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090" y="3193564"/>
            <a:ext cx="2746045" cy="3428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A3037D-02CB-4320-B2DF-981880B9504C}"/>
              </a:ext>
            </a:extLst>
          </p:cNvPr>
          <p:cNvSpPr/>
          <p:nvPr/>
        </p:nvSpPr>
        <p:spPr>
          <a:xfrm>
            <a:off x="8502090" y="3356595"/>
            <a:ext cx="2746045" cy="2475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B8B9D1-1C4E-4605-8E7D-4BD2598111C3}"/>
              </a:ext>
            </a:extLst>
          </p:cNvPr>
          <p:cNvCxnSpPr>
            <a:cxnSpLocks/>
          </p:cNvCxnSpPr>
          <p:nvPr/>
        </p:nvCxnSpPr>
        <p:spPr>
          <a:xfrm flipH="1">
            <a:off x="7666074" y="3604182"/>
            <a:ext cx="836016" cy="444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D6C035-08A7-4C5C-9310-9AF181B16DFF}"/>
              </a:ext>
            </a:extLst>
          </p:cNvPr>
          <p:cNvSpPr/>
          <p:nvPr/>
        </p:nvSpPr>
        <p:spPr>
          <a:xfrm>
            <a:off x="3391787" y="4054458"/>
            <a:ext cx="4306186" cy="41467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EC8A-4C32-4B3D-BD35-FD7B8911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73E7-E1E3-4E4C-BFA1-BC743C06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SUBSTRING</a:t>
            </a:r>
            <a:r>
              <a:rPr lang="en-US" dirty="0"/>
              <a:t>('Hello World', 1, 4);</a:t>
            </a:r>
          </a:p>
          <a:p>
            <a:r>
              <a:rPr lang="en-US" dirty="0"/>
              <a:t>If we want to show part of the string (starting from 1</a:t>
            </a:r>
            <a:r>
              <a:rPr lang="en-US" baseline="30000" dirty="0"/>
              <a:t>st</a:t>
            </a:r>
            <a:r>
              <a:rPr lang="en-US" dirty="0"/>
              <a:t> character, use next four characters)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what happens for: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SUBSTRING</a:t>
            </a:r>
            <a:r>
              <a:rPr lang="en-US" dirty="0"/>
              <a:t>('</a:t>
            </a:r>
            <a:r>
              <a:rPr lang="en-US" dirty="0" err="1"/>
              <a:t>Blabla</a:t>
            </a:r>
            <a:r>
              <a:rPr lang="en-US" dirty="0"/>
              <a:t>', 2, 3);</a:t>
            </a:r>
          </a:p>
        </p:txBody>
      </p:sp>
    </p:spTree>
    <p:extLst>
      <p:ext uri="{BB962C8B-B14F-4D97-AF65-F5344CB8AC3E}">
        <p14:creationId xmlns:p14="http://schemas.microsoft.com/office/powerpoint/2010/main" val="104660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911-CCB4-4B9B-8000-225CB7C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D240-F71E-4667-BAAB-2F2158FA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REPLACE</a:t>
            </a:r>
            <a:r>
              <a:rPr lang="en-US" dirty="0"/>
              <a:t>('Hello World', 'Hell', '%$#@’);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we get is:	%$#@o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following: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REPLACE</a:t>
            </a:r>
            <a:r>
              <a:rPr lang="en-US" dirty="0"/>
              <a:t>('</a:t>
            </a:r>
            <a:r>
              <a:rPr lang="en-US" dirty="0" err="1"/>
              <a:t>Bla_bla</a:t>
            </a:r>
            <a:r>
              <a:rPr lang="en-US" dirty="0"/>
              <a:t>', '</a:t>
            </a:r>
            <a:r>
              <a:rPr lang="en-US" dirty="0" err="1"/>
              <a:t>bla</a:t>
            </a:r>
            <a:r>
              <a:rPr lang="en-US" dirty="0"/>
              <a:t>', '***’);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		find old value	replace with new</a:t>
            </a:r>
            <a:r>
              <a:rPr lang="en-US" dirty="0"/>
              <a:t> 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31DDA-761D-4C02-BC9E-86CE941B2132}"/>
              </a:ext>
            </a:extLst>
          </p:cNvPr>
          <p:cNvCxnSpPr/>
          <p:nvPr/>
        </p:nvCxnSpPr>
        <p:spPr>
          <a:xfrm flipV="1">
            <a:off x="3147237" y="4848447"/>
            <a:ext cx="680484" cy="59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DCFEB-E6DB-464F-AF72-64AAB691D45A}"/>
              </a:ext>
            </a:extLst>
          </p:cNvPr>
          <p:cNvCxnSpPr/>
          <p:nvPr/>
        </p:nvCxnSpPr>
        <p:spPr>
          <a:xfrm flipH="1" flipV="1">
            <a:off x="5156791" y="4848447"/>
            <a:ext cx="116958" cy="59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A4F103-C236-4551-84B1-EC5FB9213452}"/>
              </a:ext>
            </a:extLst>
          </p:cNvPr>
          <p:cNvCxnSpPr/>
          <p:nvPr/>
        </p:nvCxnSpPr>
        <p:spPr>
          <a:xfrm flipH="1" flipV="1">
            <a:off x="6096000" y="4763386"/>
            <a:ext cx="1889051" cy="6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8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266-182F-4943-98F6-DF90F9E9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 (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CA6A-EBC3-4C7A-BA3D-21A6421E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did this, last time</a:t>
            </a:r>
          </a:p>
          <a:p>
            <a:r>
              <a:rPr lang="en-US" dirty="0"/>
              <a:t>You will find it familiar: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INSERT INTO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INSERT INTO cats(name, age) </a:t>
            </a:r>
          </a:p>
          <a:p>
            <a:pPr marL="0" indent="0">
              <a:buNone/>
            </a:pPr>
            <a:r>
              <a:rPr lang="en-US" dirty="0"/>
              <a:t>VALUES('Taco', 14);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Let’s just add few more, just for practice</a:t>
            </a:r>
          </a:p>
        </p:txBody>
      </p:sp>
    </p:spTree>
    <p:extLst>
      <p:ext uri="{BB962C8B-B14F-4D97-AF65-F5344CB8AC3E}">
        <p14:creationId xmlns:p14="http://schemas.microsoft.com/office/powerpoint/2010/main" val="131845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0E8D-22BE-4570-A75F-0726C925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39EB-BAD5-433D-8E62-CFD137FF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UPPER() </a:t>
            </a:r>
            <a:r>
              <a:rPr lang="en-US" dirty="0"/>
              <a:t>and </a:t>
            </a:r>
            <a:r>
              <a:rPr lang="en-US" dirty="0">
                <a:highlight>
                  <a:srgbClr val="FFFF00"/>
                </a:highlight>
              </a:rPr>
              <a:t>LOWER()  </a:t>
            </a:r>
          </a:p>
          <a:p>
            <a:pPr fontAlgn="base"/>
            <a:r>
              <a:rPr lang="en-US" dirty="0"/>
              <a:t>These seem familiar, don’t they?  (remember 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UPPER</a:t>
            </a:r>
            <a:r>
              <a:rPr lang="en-US" dirty="0"/>
              <a:t>('Hello World’);  			 HELLO WORLD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LOWER</a:t>
            </a:r>
            <a:r>
              <a:rPr lang="en-US" dirty="0"/>
              <a:t>('Hello World’);  			 hello world 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E779E4-52FB-4CC0-9E94-4F88F8EA6B7E}"/>
              </a:ext>
            </a:extLst>
          </p:cNvPr>
          <p:cNvSpPr/>
          <p:nvPr/>
        </p:nvSpPr>
        <p:spPr>
          <a:xfrm>
            <a:off x="5263116" y="3508744"/>
            <a:ext cx="1871330" cy="1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73415B0-EC40-4DFF-86E2-C5159595B072}"/>
              </a:ext>
            </a:extLst>
          </p:cNvPr>
          <p:cNvSpPr/>
          <p:nvPr/>
        </p:nvSpPr>
        <p:spPr>
          <a:xfrm>
            <a:off x="5263116" y="4511749"/>
            <a:ext cx="1871330" cy="1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A389-1FD0-4671-B430-8E7C06D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E4A9-9618-474A-9331-6AA7139D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Concatenate three strings: “Big”, “Big”, “World”</a:t>
            </a:r>
          </a:p>
          <a:p>
            <a:r>
              <a:rPr lang="en-US" dirty="0"/>
              <a:t>Replace </a:t>
            </a:r>
            <a:r>
              <a:rPr lang="en-US" dirty="0">
                <a:highlight>
                  <a:srgbClr val="FFFF00"/>
                </a:highlight>
              </a:rPr>
              <a:t>-&gt;</a:t>
            </a:r>
            <a:r>
              <a:rPr lang="en-US" dirty="0"/>
              <a:t> with </a:t>
            </a:r>
            <a:r>
              <a:rPr lang="en-US" dirty="0">
                <a:highlight>
                  <a:srgbClr val="FFFF00"/>
                </a:highlight>
              </a:rPr>
              <a:t>‘ ’</a:t>
            </a:r>
            <a:r>
              <a:rPr lang="en-US" dirty="0"/>
              <a:t> in two strings: “White-&gt;Noise” and “The-&gt;Circle” </a:t>
            </a:r>
          </a:p>
          <a:p>
            <a:r>
              <a:rPr lang="en-US" dirty="0"/>
              <a:t>What does this query do?</a:t>
            </a:r>
          </a:p>
          <a:p>
            <a:pPr marL="457200" lvl="1" indent="0">
              <a:buNone/>
            </a:pPr>
            <a:r>
              <a:rPr lang="en-US" dirty="0"/>
              <a:t>SELECT REPLACE ( CONCAT('I', ' ', 'like', ' ', 'cats'), ' ', '-’ 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Show all first names and last names (as two columns) from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 as UPPERCASE</a:t>
            </a:r>
          </a:p>
          <a:p>
            <a:r>
              <a:rPr lang="en-US" dirty="0"/>
              <a:t>Show first names as lowercase and last names as UPPERCASE, but show them as one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25A7-0B19-4E85-AB4D-2A109FC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BA74-D712-4D15-9A4B-F6FF1DCA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 </a:t>
            </a:r>
            <a:r>
              <a:rPr lang="en-US" dirty="0"/>
              <a:t>table:</a:t>
            </a:r>
          </a:p>
          <a:p>
            <a:pPr lvl="1"/>
            <a:r>
              <a:rPr lang="en-US" dirty="0"/>
              <a:t>Short title will require to have 10 letters from book name and add three dots at the end</a:t>
            </a:r>
          </a:p>
          <a:p>
            <a:pPr lvl="1"/>
            <a:r>
              <a:rPr lang="en-US" dirty="0"/>
              <a:t>Author name – will be combination of first name and last name</a:t>
            </a:r>
          </a:p>
          <a:p>
            <a:pPr lvl="1"/>
            <a:r>
              <a:rPr lang="en-US" dirty="0"/>
              <a:t>Quantity will be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stock_quantity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+ ‘in stock’</a:t>
            </a:r>
          </a:p>
          <a:p>
            <a:pPr lvl="1"/>
            <a:r>
              <a:rPr lang="en-US" dirty="0"/>
              <a:t>Use aliases for names of the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B7A4F-955C-4A1F-A039-D7D619A5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6238"/>
            <a:ext cx="8020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39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D52C-7DF2-4B4C-B0E6-51AC30EC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22D7-9AFB-456A-9099-3E4F0ACC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be using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books</a:t>
            </a:r>
            <a:r>
              <a:rPr lang="en-US" dirty="0"/>
              <a:t> table:</a:t>
            </a:r>
          </a:p>
          <a:p>
            <a:endParaRPr lang="en-US" dirty="0"/>
          </a:p>
          <a:p>
            <a:r>
              <a:rPr lang="en-US" dirty="0"/>
              <a:t>First Create new data – insert into table:</a:t>
            </a:r>
          </a:p>
          <a:p>
            <a:pPr marL="457200" lvl="1" indent="0">
              <a:buNone/>
            </a:pPr>
            <a:r>
              <a:rPr lang="en-US" dirty="0"/>
              <a:t>('Book name1', 'name1', 'surname1',2010, 41, 308)</a:t>
            </a:r>
          </a:p>
          <a:p>
            <a:pPr marL="457200" lvl="1" indent="0">
              <a:buNone/>
            </a:pPr>
            <a:r>
              <a:rPr lang="en-US" dirty="0"/>
              <a:t>('Book name2', 'name2', 'surname2',2004, 53, 293)</a:t>
            </a:r>
          </a:p>
          <a:p>
            <a:pPr marL="457200" lvl="1" indent="0">
              <a:buNone/>
            </a:pPr>
            <a:r>
              <a:rPr lang="en-US" dirty="0"/>
              <a:t>('Book name3', 'name3', 'surname3',1998, 42, 271)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update the name  of ‘Book name2’ to: 'New quest of a Hero’</a:t>
            </a:r>
          </a:p>
          <a:p>
            <a:r>
              <a:rPr lang="en-US" dirty="0"/>
              <a:t>For 'New quest of a Hero’ update author name and surname: </a:t>
            </a:r>
          </a:p>
          <a:p>
            <a:pPr lvl="1"/>
            <a:r>
              <a:rPr lang="en-US" dirty="0"/>
              <a:t>Name ‘Michael’ </a:t>
            </a:r>
          </a:p>
          <a:p>
            <a:pPr lvl="1"/>
            <a:r>
              <a:rPr lang="en-US" dirty="0"/>
              <a:t>Surname ‘Button’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23E-0307-4699-893C-8704F1A5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25C0-A2C8-43BF-8670-176E2C8F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book whose author surname = ‘'surname3’</a:t>
            </a:r>
          </a:p>
          <a:p>
            <a:r>
              <a:rPr lang="en-US" dirty="0"/>
              <a:t>Show all the books which have 308 pages (you can use SELECT * ) </a:t>
            </a:r>
          </a:p>
          <a:p>
            <a:r>
              <a:rPr lang="en-US" dirty="0"/>
              <a:t>Now show only the name of the book which has 308 pages</a:t>
            </a:r>
          </a:p>
          <a:p>
            <a:r>
              <a:rPr lang="en-US" dirty="0"/>
              <a:t>Now show the book name,  and author name () of the book which has 308 pages: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5EFEB-FC3E-4577-BA1C-2AE6DB2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4695049"/>
            <a:ext cx="5286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3BDD-6EA0-496D-9725-8299F921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270B-EFD6-4B8A-BAFE-CDC53D0C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 all the books whose author first name is Neil, details to show:</a:t>
            </a:r>
          </a:p>
          <a:p>
            <a:pPr lvl="1"/>
            <a:r>
              <a:rPr lang="en-US" dirty="0"/>
              <a:t>Note here we need to add a new column. See how we did it in slide 26.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read from table</a:t>
            </a:r>
          </a:p>
          <a:p>
            <a:r>
              <a:rPr lang="en-US" dirty="0"/>
              <a:t>Now show all books for Neil, just instead of English, set language to be Chinese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BD719-A5DB-4A2D-A5E0-3D5BF86F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93428"/>
            <a:ext cx="10496550" cy="190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61750-6A10-44F7-8296-33FB6735DA3F}"/>
              </a:ext>
            </a:extLst>
          </p:cNvPr>
          <p:cNvSpPr/>
          <p:nvPr/>
        </p:nvSpPr>
        <p:spPr>
          <a:xfrm>
            <a:off x="3976577" y="3745928"/>
            <a:ext cx="616688" cy="574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5F7CB-D8B1-4CA4-B36A-9A5D11453FE3}"/>
              </a:ext>
            </a:extLst>
          </p:cNvPr>
          <p:cNvSpPr/>
          <p:nvPr/>
        </p:nvSpPr>
        <p:spPr>
          <a:xfrm>
            <a:off x="7947837" y="3653169"/>
            <a:ext cx="616688" cy="574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FB7597-BFB8-4C75-A18E-2B41CAF86CE3}"/>
              </a:ext>
            </a:extLst>
          </p:cNvPr>
          <p:cNvCxnSpPr>
            <a:cxnSpLocks/>
          </p:cNvCxnSpPr>
          <p:nvPr/>
        </p:nvCxnSpPr>
        <p:spPr>
          <a:xfrm>
            <a:off x="4593265" y="4320087"/>
            <a:ext cx="707951" cy="4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F8F61B-C7D8-4F13-B162-347892F3C99A}"/>
              </a:ext>
            </a:extLst>
          </p:cNvPr>
          <p:cNvCxnSpPr>
            <a:cxnSpLocks/>
          </p:cNvCxnSpPr>
          <p:nvPr/>
        </p:nvCxnSpPr>
        <p:spPr>
          <a:xfrm flipH="1">
            <a:off x="6363586" y="4227328"/>
            <a:ext cx="1971455" cy="60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7BB73-5010-4F19-BDD6-C439F4B60AEA}"/>
              </a:ext>
            </a:extLst>
          </p:cNvPr>
          <p:cNvSpPr/>
          <p:nvPr/>
        </p:nvSpPr>
        <p:spPr>
          <a:xfrm>
            <a:off x="1116419" y="3745928"/>
            <a:ext cx="1892595" cy="481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F95CB8-E95E-44F0-8ED7-F4AB75938EA9}"/>
              </a:ext>
            </a:extLst>
          </p:cNvPr>
          <p:cNvCxnSpPr>
            <a:cxnSpLocks/>
          </p:cNvCxnSpPr>
          <p:nvPr/>
        </p:nvCxnSpPr>
        <p:spPr>
          <a:xfrm>
            <a:off x="2796363" y="4227328"/>
            <a:ext cx="2009553" cy="63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AF1-1241-4A09-86CF-90EBFEF9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EE3F-81AC-43CC-BEF1-7B006C6C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going forward, let’s first clean the database</a:t>
            </a:r>
          </a:p>
          <a:p>
            <a:r>
              <a:rPr lang="en-US" dirty="0"/>
              <a:t>Remember there were so many cat tables. Delete all of them and create the new one: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cat_id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NOT NULL AUTO_INCREMENT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name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VARCHAR(100)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breed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VARCHAR(100)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age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INT, PRIMARY KEY (</a:t>
            </a:r>
            <a:r>
              <a:rPr lang="en-US" dirty="0" err="1"/>
              <a:t>cat_id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0087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A761-0313-48E9-8D1B-A5083C16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new values (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1649-3A55-4FBD-B879-E7D7E68E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breed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('Ringo', 'Tabby', 4),</a:t>
            </a:r>
          </a:p>
          <a:p>
            <a:pPr marL="0" indent="0">
              <a:buNone/>
            </a:pPr>
            <a:r>
              <a:rPr lang="en-US" dirty="0"/>
              <a:t>       ('Cindy', 'Maine Coon', 10),</a:t>
            </a:r>
          </a:p>
          <a:p>
            <a:pPr marL="0" indent="0">
              <a:buNone/>
            </a:pPr>
            <a:r>
              <a:rPr lang="en-US" dirty="0"/>
              <a:t>       ('Dumbledore', 'Maine Coon', 11),</a:t>
            </a:r>
          </a:p>
          <a:p>
            <a:pPr marL="0" indent="0">
              <a:buNone/>
            </a:pPr>
            <a:r>
              <a:rPr lang="en-US" dirty="0"/>
              <a:t>       ('Egg', 'Persian', 4),</a:t>
            </a:r>
          </a:p>
          <a:p>
            <a:pPr marL="0" indent="0">
              <a:buNone/>
            </a:pPr>
            <a:r>
              <a:rPr lang="en-US" dirty="0"/>
              <a:t>       ('Misty', 'Tabby', 13),</a:t>
            </a:r>
          </a:p>
          <a:p>
            <a:pPr marL="0" indent="0">
              <a:buNone/>
            </a:pPr>
            <a:r>
              <a:rPr lang="en-US" dirty="0"/>
              <a:t>       ('George Michael', 'Ragdoll', 9),</a:t>
            </a:r>
          </a:p>
          <a:p>
            <a:pPr marL="0" indent="0">
              <a:buNone/>
            </a:pPr>
            <a:r>
              <a:rPr lang="en-US" dirty="0"/>
              <a:t>       ('Jackson', 'Sphynx', 7);</a:t>
            </a:r>
          </a:p>
        </p:txBody>
      </p:sp>
    </p:spTree>
    <p:extLst>
      <p:ext uri="{BB962C8B-B14F-4D97-AF65-F5344CB8AC3E}">
        <p14:creationId xmlns:p14="http://schemas.microsoft.com/office/powerpoint/2010/main" val="19180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A058-D72A-43AE-8A50-6AC22ACF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C76C-96FA-408D-B8BF-B0156FDF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reading we are using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/>
              <a:t>Remember this:   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     ?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Informing computer there will be object or table to read from</a:t>
            </a:r>
          </a:p>
          <a:p>
            <a:pPr marL="0" indent="0">
              <a:buNone/>
            </a:pPr>
            <a:r>
              <a:rPr lang="en-US" dirty="0"/>
              <a:t>	  Give me ALL the columns</a:t>
            </a:r>
          </a:p>
          <a:p>
            <a:pPr marL="0" indent="0">
              <a:buNone/>
            </a:pPr>
            <a:r>
              <a:rPr lang="en-US" dirty="0"/>
              <a:t>      READ data, show data on screen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61119C-4654-462F-BC71-88FE2EBCCF36}"/>
              </a:ext>
            </a:extLst>
          </p:cNvPr>
          <p:cNvSpPr/>
          <p:nvPr/>
        </p:nvSpPr>
        <p:spPr>
          <a:xfrm rot="10800000">
            <a:off x="1338604" y="3852052"/>
            <a:ext cx="282805" cy="1514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0C86C0A-FAAD-4AB9-9EAD-1FC18184392F}"/>
              </a:ext>
            </a:extLst>
          </p:cNvPr>
          <p:cNvSpPr/>
          <p:nvPr/>
        </p:nvSpPr>
        <p:spPr>
          <a:xfrm rot="10800000">
            <a:off x="1909707" y="3685880"/>
            <a:ext cx="282807" cy="1300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A72D08D-D552-4F7F-B1F3-EA4B4C2AA2C8}"/>
              </a:ext>
            </a:extLst>
          </p:cNvPr>
          <p:cNvSpPr/>
          <p:nvPr/>
        </p:nvSpPr>
        <p:spPr>
          <a:xfrm rot="10800000">
            <a:off x="2669353" y="3770722"/>
            <a:ext cx="282807" cy="867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653-E929-4577-ADE0-C4ABD89D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07DD-E75B-42F0-BBFC-BD160CA2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just show the column 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name</a:t>
            </a:r>
            <a:r>
              <a:rPr lang="en-US" dirty="0"/>
              <a:t>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practice:</a:t>
            </a:r>
          </a:p>
          <a:p>
            <a:r>
              <a:rPr lang="en-US" dirty="0"/>
              <a:t>Show only age</a:t>
            </a:r>
          </a:p>
          <a:p>
            <a:r>
              <a:rPr lang="en-US" dirty="0"/>
              <a:t>Show only breed</a:t>
            </a:r>
          </a:p>
        </p:txBody>
      </p:sp>
    </p:spTree>
    <p:extLst>
      <p:ext uri="{BB962C8B-B14F-4D97-AF65-F5344CB8AC3E}">
        <p14:creationId xmlns:p14="http://schemas.microsoft.com/office/powerpoint/2010/main" val="19970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001-B61C-48BF-B02B-D69D402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D5A3-8279-416B-BF94-147BE2FD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show multiple columns, but not all of them: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name, age </a:t>
            </a:r>
            <a:r>
              <a:rPr lang="en-US" dirty="0"/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Now practice:</a:t>
            </a:r>
          </a:p>
          <a:p>
            <a:r>
              <a:rPr lang="en-US" dirty="0"/>
              <a:t>Show only name and breed</a:t>
            </a:r>
          </a:p>
          <a:p>
            <a:r>
              <a:rPr lang="en-US" dirty="0"/>
              <a:t>Show only breed,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 for fun let’s show:</a:t>
            </a:r>
          </a:p>
          <a:p>
            <a:r>
              <a:rPr lang="en-US" dirty="0"/>
              <a:t>name, age, name, breed, name, age</a:t>
            </a:r>
          </a:p>
        </p:txBody>
      </p:sp>
    </p:spTree>
    <p:extLst>
      <p:ext uri="{BB962C8B-B14F-4D97-AF65-F5344CB8AC3E}">
        <p14:creationId xmlns:p14="http://schemas.microsoft.com/office/powerpoint/2010/main" val="18174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3FE3-DE42-4DE7-B1AE-50777FC4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7DE6-F548-4595-867D-25C27E66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Where is VERY important word. It help us use only data that we need</a:t>
            </a:r>
          </a:p>
          <a:p>
            <a:r>
              <a:rPr lang="en-US" dirty="0"/>
              <a:t>We are using it if we want to read, update or delete specific data</a:t>
            </a:r>
          </a:p>
          <a:p>
            <a:r>
              <a:rPr lang="en-US" dirty="0"/>
              <a:t>So it will not be just used for select!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age=4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What </a:t>
            </a:r>
            <a:r>
              <a:rPr lang="en-US" b="1" dirty="0"/>
              <a:t>conditions</a:t>
            </a:r>
            <a:r>
              <a:rPr lang="en-US" dirty="0"/>
              <a:t> are we using</a:t>
            </a:r>
          </a:p>
          <a:p>
            <a:pPr marL="0" indent="0">
              <a:buNone/>
            </a:pPr>
            <a:r>
              <a:rPr lang="en-US" dirty="0"/>
              <a:t>				After this word, expect some </a:t>
            </a:r>
            <a:r>
              <a:rPr lang="en-US" b="1" dirty="0"/>
              <a:t>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70FF39D-E71F-4D5E-A678-FF1EC8BCAF35}"/>
              </a:ext>
            </a:extLst>
          </p:cNvPr>
          <p:cNvSpPr/>
          <p:nvPr/>
        </p:nvSpPr>
        <p:spPr>
          <a:xfrm rot="10800000">
            <a:off x="5436124" y="4807671"/>
            <a:ext cx="301658" cy="65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89DC80E-5CF2-4CAE-9A4D-2034AA4B056E}"/>
              </a:ext>
            </a:extLst>
          </p:cNvPr>
          <p:cNvSpPr/>
          <p:nvPr/>
        </p:nvSpPr>
        <p:spPr>
          <a:xfrm rot="10800000">
            <a:off x="4524866" y="4807671"/>
            <a:ext cx="301658" cy="1112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1683</Words>
  <Application>Microsoft Office PowerPoint</Application>
  <PresentationFormat>Widescreen</PresentationFormat>
  <Paragraphs>260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CRUD &amp; string operations</vt:lpstr>
      <vt:lpstr>What is CRUD</vt:lpstr>
      <vt:lpstr>Create (CRUD)</vt:lpstr>
      <vt:lpstr>Cleanup first</vt:lpstr>
      <vt:lpstr>Inserting new values (CRUD)</vt:lpstr>
      <vt:lpstr>READ (CRUD)</vt:lpstr>
      <vt:lpstr>SELECT (CRUD)</vt:lpstr>
      <vt:lpstr>SELECT (CRUD)</vt:lpstr>
      <vt:lpstr>WHERE clause</vt:lpstr>
      <vt:lpstr>WHERE clause</vt:lpstr>
      <vt:lpstr>Exercies 1:</vt:lpstr>
      <vt:lpstr>Exercises 2:</vt:lpstr>
      <vt:lpstr>Exercise 3:</vt:lpstr>
      <vt:lpstr>Exercise 4:</vt:lpstr>
      <vt:lpstr>Aliases</vt:lpstr>
      <vt:lpstr>UPDATE (CRUD)</vt:lpstr>
      <vt:lpstr>UPDATE (CRUD)</vt:lpstr>
      <vt:lpstr>Exercise:</vt:lpstr>
      <vt:lpstr>DELETE (CRUD)</vt:lpstr>
      <vt:lpstr>DELETE (CRUD)</vt:lpstr>
      <vt:lpstr>Exercise</vt:lpstr>
      <vt:lpstr>BIG Exercise</vt:lpstr>
      <vt:lpstr>BIG Exercise</vt:lpstr>
      <vt:lpstr>BIG Exercise</vt:lpstr>
      <vt:lpstr>SQL Files</vt:lpstr>
      <vt:lpstr>One note</vt:lpstr>
      <vt:lpstr>String functions</vt:lpstr>
      <vt:lpstr>String Functions</vt:lpstr>
      <vt:lpstr>String Functions</vt:lpstr>
      <vt:lpstr>String Functions</vt:lpstr>
      <vt:lpstr>Exercises</vt:lpstr>
      <vt:lpstr>Exercises</vt:lpstr>
      <vt:lpstr>Homework part 1</vt:lpstr>
      <vt:lpstr>Homework part 2</vt:lpstr>
      <vt:lpstr>Homework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&amp; string operations</dc:title>
  <dc:creator>Milos Vulikic</dc:creator>
  <cp:lastModifiedBy>Milos Vulikic</cp:lastModifiedBy>
  <cp:revision>81</cp:revision>
  <dcterms:created xsi:type="dcterms:W3CDTF">2021-02-01T09:55:30Z</dcterms:created>
  <dcterms:modified xsi:type="dcterms:W3CDTF">2021-02-02T10:30:44Z</dcterms:modified>
</cp:coreProperties>
</file>