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5" r:id="rId11"/>
    <p:sldId id="279" r:id="rId12"/>
    <p:sldId id="264" r:id="rId13"/>
    <p:sldId id="266" r:id="rId14"/>
    <p:sldId id="268" r:id="rId15"/>
    <p:sldId id="269" r:id="rId16"/>
    <p:sldId id="281" r:id="rId17"/>
    <p:sldId id="270" r:id="rId18"/>
    <p:sldId id="271" r:id="rId19"/>
    <p:sldId id="272" r:id="rId20"/>
    <p:sldId id="280" r:id="rId21"/>
    <p:sldId id="267" r:id="rId22"/>
    <p:sldId id="282" r:id="rId23"/>
    <p:sldId id="273" r:id="rId24"/>
    <p:sldId id="274" r:id="rId25"/>
    <p:sldId id="275" r:id="rId26"/>
    <p:sldId id="276" r:id="rId27"/>
    <p:sldId id="277" r:id="rId28"/>
    <p:sldId id="283" r:id="rId29"/>
    <p:sldId id="284" r:id="rId30"/>
    <p:sldId id="285" r:id="rId31"/>
    <p:sldId id="286" r:id="rId32"/>
    <p:sldId id="296" r:id="rId33"/>
    <p:sldId id="297" r:id="rId34"/>
    <p:sldId id="298" r:id="rId35"/>
    <p:sldId id="300" r:id="rId36"/>
    <p:sldId id="299" r:id="rId37"/>
    <p:sldId id="291" r:id="rId38"/>
    <p:sldId id="292" r:id="rId39"/>
    <p:sldId id="293" r:id="rId40"/>
    <p:sldId id="294" r:id="rId41"/>
    <p:sldId id="295" r:id="rId42"/>
    <p:sldId id="287" r:id="rId43"/>
    <p:sldId id="288" r:id="rId44"/>
    <p:sldId id="289" r:id="rId45"/>
    <p:sldId id="29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4F0BC-A123-4EE4-B8E6-B9BA4237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F352BE-CFA0-4EEC-B7A9-9C34DE25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CDD04B-5E62-4644-AD01-18DE7AA8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D19818-58F9-4DF4-9598-E7169F83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E957C7-3372-4331-B8A3-C56E9500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AB05A-2BAA-4A66-8549-C9F9BBC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F28C2A-DD1F-4188-A799-B2BD57D2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37D53-1EA3-4183-B4FE-E8D27D1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5D7C59-2EF9-4EF3-B832-156F91A4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47C1C-B3E7-479C-A9BF-BBF15799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74D35F-DCE8-4209-9213-9301042D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C23075-55E3-4A79-A754-D005937C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6C5010-EA55-4F3E-9437-E74B6D6D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55B66D-D701-40F1-879D-24E6DA14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BD86-7EE0-49D4-9C52-6E287290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1F7F93-F06C-42EF-B2AA-99A7B269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02FE3-F553-4AC4-9DFF-A9BBCC8E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29C19C-34B4-486B-A9CF-70855439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2C821-B518-4E60-8E01-8E0FB37F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F0BB86-53BE-40D1-B547-66ED8E49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3B710-1DEA-451D-8C73-E7593056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E46F4F-ED1E-41D2-B1DA-71EA3123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D81EA-09A0-4B10-AE6A-79CD17E5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C21460-12A7-49DD-AC90-81BCF8D5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99EEE-C59F-4E43-92F6-BE26D078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C6E29-CD2A-4951-ADF3-D1AC2AB4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8B4CD2-1634-4399-863B-195CAC75E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6BF592-B53E-466E-870D-1B08B9824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B2E811-832E-4408-BF47-5D42EBD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14E045-8417-427E-9A85-95D3494E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B6284D-A3A8-41B9-BBE5-7EC36782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24E4A-6BAF-439D-ADB5-750524A4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E902A1-D5E0-4A8A-A124-F8FBF957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02D219-3692-485F-ABBC-7BB040D7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A0ECA52-1B7F-4C40-B799-DF792FE17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16EC0F-C272-43C9-8E85-0D1BAE04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29C113-7C34-4604-B66E-1EACC2D9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10AA72-C5DE-4775-96FB-78C5A542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8C2CF2-87AF-4EB4-915B-16A60DB4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E4D83-74E7-46D3-9541-3036304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524DBE1-25CD-4AEB-9B94-809951D1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237BAE-870C-43B3-B939-4742E857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E775FF-ABBE-45C9-9C96-8ADDB6FE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B2238B8-F216-4E2B-ADDD-A97A1C95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DDA3FA-4296-48BC-92E5-C2B0CD6A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EFFC63-2654-44D2-B106-BE9E174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A6A12-6649-46DF-9780-4FB287A2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E97F77-8525-4C35-A586-A2AFCA45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41C7F4-7FEB-44FB-88A9-BC9330598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90B2C5-4AF7-4F0A-A2BB-4604608A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8B6BE5-A2E1-4E4D-8F3C-677DCABF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18D383-5DA8-4B52-8714-7FA4040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8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8FB4D-D0A1-4F71-A799-F75CEC45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5208469-8E4A-4E2F-8A9F-A90A478B7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93217D-9BE1-4F8A-939E-C6372773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6C7731-6BA4-4353-BF9F-581E7100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1D44A9-AB6E-46F2-91AE-7682DF39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84BFAF-7803-46F0-9279-4E67233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4E2631-5CE9-43AB-A9E6-1B2D0D8A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7ACE5-5E87-4267-A0DE-66CE4C1E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72849F-DB5E-4931-A15A-3095228D6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43F4-BAD2-44F1-BF7B-03A3620E9C8C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3CC614-445A-4FF6-8EB0-18E1AE86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61F478-8122-4EA3-B7D0-88AFC13FF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50E5-517D-4666-917B-27D52B58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sql/sql_case.as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union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having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stored_procedures.as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B6861-6E64-4B9F-9A4A-B1EE8E39E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life example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697254-B204-4D35-98E7-D3BE9248B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further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958CE-2098-4C2F-AF23-98CA02D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tables one by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19D9EAD-633E-4FC7-AF8A-D9BC14122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082" y="1970932"/>
            <a:ext cx="3039836" cy="387217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2BDB8B91-80ED-4FE2-90E9-5DE55476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643790FB-2468-4E40-A03C-A9DE8B57117D}"/>
              </a:ext>
            </a:extLst>
          </p:cNvPr>
          <p:cNvSpPr/>
          <p:nvPr/>
        </p:nvSpPr>
        <p:spPr>
          <a:xfrm rot="12547999">
            <a:off x="2613451" y="4070826"/>
            <a:ext cx="2148101" cy="2445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D1F45-FE88-4E85-802B-221BFE09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photos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A1D492-0B3F-4432-81DB-9C604695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photos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en-US" dirty="0"/>
              <a:t> INTEGER IDENTITY PRIMARY KEY,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image_url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VARCHAR(255) NOT NULL,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created_at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DATETIME DEFAULT </a:t>
            </a:r>
            <a:r>
              <a:rPr lang="en-US" dirty="0"/>
              <a:t>CURRENT_TIMESTAMP,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en-US" dirty="0"/>
              <a:t>) REFERENCES users(id)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958CE-2098-4C2F-AF23-98CA02D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tables one by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252D64-EB0C-4F41-99C7-A9BADC5E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27" y="1903124"/>
            <a:ext cx="3063298" cy="3967896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xmlns="" id="{ABDF185C-C616-47B7-AA46-62019787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958CE-2098-4C2F-AF23-98CA02D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tables one by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252D64-EB0C-4F41-99C7-A9BADC5E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27" y="1903124"/>
            <a:ext cx="3063298" cy="3967896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xmlns="" id="{ABDF185C-C616-47B7-AA46-62019787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2EE79F0D-5A64-40CE-BFE5-E4B5A82BC6C8}"/>
              </a:ext>
            </a:extLst>
          </p:cNvPr>
          <p:cNvSpPr/>
          <p:nvPr/>
        </p:nvSpPr>
        <p:spPr>
          <a:xfrm rot="12258052">
            <a:off x="2881747" y="3766828"/>
            <a:ext cx="1699491" cy="2678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958CE-2098-4C2F-AF23-98CA02D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tables one by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252D64-EB0C-4F41-99C7-A9BADC5E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27" y="1903124"/>
            <a:ext cx="3063298" cy="3967896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xmlns="" id="{ABDF185C-C616-47B7-AA46-62019787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2EE79F0D-5A64-40CE-BFE5-E4B5A82BC6C8}"/>
              </a:ext>
            </a:extLst>
          </p:cNvPr>
          <p:cNvSpPr/>
          <p:nvPr/>
        </p:nvSpPr>
        <p:spPr>
          <a:xfrm rot="12258052">
            <a:off x="2881747" y="3766828"/>
            <a:ext cx="1699491" cy="2678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E1E30129-8698-4817-8A90-1AE85028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87500" y="1950986"/>
            <a:ext cx="3039836" cy="38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958CE-2098-4C2F-AF23-98CA02D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tables one by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252D64-EB0C-4F41-99C7-A9BADC5E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27" y="1903124"/>
            <a:ext cx="3063298" cy="3967896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xmlns="" id="{ABDF185C-C616-47B7-AA46-62019787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2EE79F0D-5A64-40CE-BFE5-E4B5A82BC6C8}"/>
              </a:ext>
            </a:extLst>
          </p:cNvPr>
          <p:cNvSpPr/>
          <p:nvPr/>
        </p:nvSpPr>
        <p:spPr>
          <a:xfrm rot="12258052">
            <a:off x="2881747" y="3766828"/>
            <a:ext cx="1699491" cy="2678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E1E30129-8698-4817-8A90-1AE85028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87500" y="1950986"/>
            <a:ext cx="3039836" cy="38721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4400316E-AEB5-4D99-A761-0926D44122B3}"/>
              </a:ext>
            </a:extLst>
          </p:cNvPr>
          <p:cNvSpPr/>
          <p:nvPr/>
        </p:nvSpPr>
        <p:spPr>
          <a:xfrm rot="18086066">
            <a:off x="6725556" y="3901872"/>
            <a:ext cx="2016040" cy="26785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9B338-E16A-4200-93BD-4E46D89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D0D9B-E56D-4EC8-91E2-82ADA862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comments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en-US" dirty="0"/>
              <a:t> INTEGER IDENTITY PRIMARY KEY,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comment_text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VARCHAR(255)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photo_id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created_at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DATETIME DEFAULT </a:t>
            </a:r>
            <a:r>
              <a:rPr lang="en-US" dirty="0" smtClean="0"/>
              <a:t>CURRENT_TIMESTAMP,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photo_id</a:t>
            </a:r>
            <a:r>
              <a:rPr lang="en-US" dirty="0"/>
              <a:t>) REFERENCES photos(id),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en-US" dirty="0"/>
              <a:t>) REFERENCES users(id)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550D4-F997-4A07-94E8-7DC8A7FD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likes?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2F394B-07AC-4359-A31F-79C6101DF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537" y="2763044"/>
            <a:ext cx="2828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550D4-F997-4A07-94E8-7DC8A7FD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likes?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2F394B-07AC-4359-A31F-79C6101DF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537" y="2598482"/>
            <a:ext cx="2828925" cy="24765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1F84D8C8-3A3A-4C6A-8A80-E55DC97E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D4A47818-1CF6-417A-91E5-6BC4208404BF}"/>
              </a:ext>
            </a:extLst>
          </p:cNvPr>
          <p:cNvSpPr/>
          <p:nvPr/>
        </p:nvSpPr>
        <p:spPr>
          <a:xfrm rot="11188673">
            <a:off x="2999301" y="3473865"/>
            <a:ext cx="1699491" cy="26785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550D4-F997-4A07-94E8-7DC8A7FD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likes?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2F394B-07AC-4359-A31F-79C6101DF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537" y="2598482"/>
            <a:ext cx="2828925" cy="24765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1F84D8C8-3A3A-4C6A-8A80-E55DC97E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03F43120-4CFE-4B3C-BFC7-2304687DF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500" y="1950986"/>
            <a:ext cx="3039836" cy="38721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D4A47818-1CF6-417A-91E5-6BC4208404BF}"/>
              </a:ext>
            </a:extLst>
          </p:cNvPr>
          <p:cNvSpPr/>
          <p:nvPr/>
        </p:nvSpPr>
        <p:spPr>
          <a:xfrm rot="11188673">
            <a:off x="2999301" y="3473865"/>
            <a:ext cx="1699491" cy="26785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DE2E55FD-81BD-4A01-9FC0-A0132C5165B8}"/>
              </a:ext>
            </a:extLst>
          </p:cNvPr>
          <p:cNvSpPr/>
          <p:nvPr/>
        </p:nvSpPr>
        <p:spPr>
          <a:xfrm rot="19267563">
            <a:off x="6755751" y="3588667"/>
            <a:ext cx="1699491" cy="26785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FA2E5-B9DD-4EC5-9F4B-D36EE7F3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of Instagram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A0707A3-A965-4F73-A8CC-F87E2835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3" y="1690688"/>
            <a:ext cx="6770914" cy="49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A5C5E-7639-4C61-AA73-0653CF87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likes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F8D3D-1AF5-46A3-805F-C72694D0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likes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photo_id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created_at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DATETIME DEFAULT </a:t>
            </a:r>
            <a:r>
              <a:rPr lang="en-US" dirty="0" smtClean="0"/>
              <a:t>CURRENT_TIMESTAMP,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en-US" dirty="0"/>
              <a:t>) REFERENCES users(id),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photo_id</a:t>
            </a:r>
            <a:r>
              <a:rPr lang="en-US" dirty="0"/>
              <a:t>) REFERENCES photos(id),</a:t>
            </a:r>
          </a:p>
          <a:p>
            <a:pPr marL="0" indent="0">
              <a:buNone/>
            </a:pPr>
            <a:r>
              <a:rPr lang="en-US" dirty="0"/>
              <a:t>  PRIMARY KEY(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photo_id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19103-D186-4250-897F-04F07764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troubles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43EA473-BABC-4D44-B290-26C5FCF5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077" y="2477202"/>
            <a:ext cx="3160673" cy="278139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CB67B5FD-AB23-4112-8A34-02845906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7202"/>
            <a:ext cx="2643909" cy="278139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8DC82D8A-2A18-4D39-A81D-4B8A0855AD74}"/>
              </a:ext>
            </a:extLst>
          </p:cNvPr>
          <p:cNvSpPr/>
          <p:nvPr/>
        </p:nvSpPr>
        <p:spPr>
          <a:xfrm rot="12176551">
            <a:off x="3109275" y="3831213"/>
            <a:ext cx="1277047" cy="28718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5C82A23F-5F42-4335-89B7-2701D290F331}"/>
              </a:ext>
            </a:extLst>
          </p:cNvPr>
          <p:cNvSpPr/>
          <p:nvPr/>
        </p:nvSpPr>
        <p:spPr>
          <a:xfrm rot="10800000">
            <a:off x="2990220" y="3412836"/>
            <a:ext cx="1401566" cy="267854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5916B6-D571-403E-8868-897DC17A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follows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58ABE-BD12-4652-B8CB-5051ADA2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follower_id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followee_id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created_at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DATETIME DEFAULT </a:t>
            </a:r>
            <a:r>
              <a:rPr lang="en-US" dirty="0" smtClean="0"/>
              <a:t>CURRENT_TIMESTAMP,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follower_id</a:t>
            </a:r>
            <a:r>
              <a:rPr lang="en-US" dirty="0"/>
              <a:t>) REFERENCES users(id),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followee_id</a:t>
            </a:r>
            <a:r>
              <a:rPr lang="en-US" dirty="0"/>
              <a:t>) REFERENCES users(id),</a:t>
            </a:r>
          </a:p>
          <a:p>
            <a:pPr marL="0" indent="0">
              <a:buNone/>
            </a:pPr>
            <a:r>
              <a:rPr lang="en-US" dirty="0"/>
              <a:t>PRIMARY KEY(</a:t>
            </a:r>
            <a:r>
              <a:rPr lang="en-US" dirty="0" err="1"/>
              <a:t>follower_id</a:t>
            </a:r>
            <a:r>
              <a:rPr lang="en-US" dirty="0"/>
              <a:t>, </a:t>
            </a:r>
            <a:r>
              <a:rPr lang="en-US" dirty="0" err="1"/>
              <a:t>followee_id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39630-C42F-483F-B588-82376F99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Followers / </a:t>
            </a:r>
            <a:r>
              <a:rPr lang="en-US" dirty="0" err="1"/>
              <a:t>Followees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DA7A0B9-244B-47EF-8C4F-9CC92C3D7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085" y="1825625"/>
            <a:ext cx="7621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4301AD-3164-44FC-AFED-ED18629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D6492-A19B-414A-A851-284E6F9B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Possible ways of tagging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58B26E-929D-44E2-8AE5-3AF00E47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71" y="2547505"/>
            <a:ext cx="5950858" cy="37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45B3E-483A-4D13-B64B-79753069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8532E90-2334-4A27-9E1C-12AF7D3A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28" y="1825625"/>
            <a:ext cx="7214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AC290-F0C3-474D-BF15-F4F4E10E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AF84E3-9DF8-4EDC-8606-B43A5179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88" y="1635125"/>
            <a:ext cx="61531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6EFCA-EBAF-4BC6-B974-C1311B78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tags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7EB25-82DD-4DFA-8BF2-5EFCB96C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TABLE tags 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en-US" dirty="0"/>
              <a:t> INTEGER </a:t>
            </a:r>
            <a:r>
              <a:rPr lang="en-US" dirty="0" smtClean="0"/>
              <a:t>IDENTITY PRIMARY </a:t>
            </a:r>
            <a:r>
              <a:rPr lang="en-US" dirty="0"/>
              <a:t>KEY,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tag_name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VARCHAR(255) UNIQUE,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created_at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DATETIME DEFAULT </a:t>
            </a:r>
            <a:r>
              <a:rPr lang="en-US" dirty="0"/>
              <a:t>CURRENT_TIMESTAMP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photo_tags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photo_id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tag_id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INTEGER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photo_id</a:t>
            </a:r>
            <a:r>
              <a:rPr lang="en-US" dirty="0"/>
              <a:t>) REFERENCES photos(id),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FOREIGN KEY</a:t>
            </a:r>
            <a:r>
              <a:rPr lang="en-US" dirty="0"/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tag_id</a:t>
            </a:r>
            <a:r>
              <a:rPr lang="en-US" dirty="0"/>
              <a:t>) REFERENCES tags(id),</a:t>
            </a:r>
          </a:p>
          <a:p>
            <a:pPr marL="0" indent="0">
              <a:buNone/>
            </a:pPr>
            <a:r>
              <a:rPr lang="en-US" dirty="0"/>
              <a:t>  PRIMARY KEY(</a:t>
            </a:r>
            <a:r>
              <a:rPr lang="en-US" dirty="0" err="1"/>
              <a:t>photo_id</a:t>
            </a:r>
            <a:r>
              <a:rPr lang="en-US" dirty="0"/>
              <a:t>, </a:t>
            </a:r>
            <a:r>
              <a:rPr lang="en-US" dirty="0" err="1"/>
              <a:t>tag_id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2B5EF0-F527-4B2D-8963-93E7CC6E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practical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D3B012-EB0B-4B1E-B9D4-D2A498DF5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insert the data</a:t>
            </a:r>
          </a:p>
          <a:p>
            <a:r>
              <a:rPr lang="en-US" dirty="0"/>
              <a:t>Then let’s check the database data</a:t>
            </a:r>
          </a:p>
          <a:p>
            <a:r>
              <a:rPr lang="en-US" dirty="0"/>
              <a:t>Do couple of selects in each table to get familiar with tables</a:t>
            </a:r>
          </a:p>
          <a:p>
            <a:r>
              <a:rPr lang="en-US" dirty="0"/>
              <a:t>Then proceed to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3F187-1BB4-4C0F-B253-DE640768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2810AE-5E4A-4F27-8866-C6FD2170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 want to reward our users who have been around the longest:</a:t>
            </a:r>
          </a:p>
          <a:p>
            <a:pPr lvl="1" fontAlgn="base"/>
            <a:r>
              <a:rPr lang="en-US" dirty="0"/>
              <a:t>Find the 5 oldest users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We need to figure out when to schedule an ad </a:t>
            </a:r>
            <a:r>
              <a:rPr lang="en-US" dirty="0" err="1"/>
              <a:t>campgain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What day of the week do most users register on?</a:t>
            </a:r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We want to target our inactive users with an email campaign:</a:t>
            </a:r>
          </a:p>
          <a:p>
            <a:pPr lvl="1" fontAlgn="base"/>
            <a:r>
              <a:rPr lang="en-US" dirty="0"/>
              <a:t>Find the users who have never posted a photo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D53D0-33A0-451B-AAEE-B7B1A621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Instagram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8CF2356-2E2A-4A04-8A8A-CA1BEF5D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748814"/>
            <a:ext cx="3820886" cy="4351338"/>
          </a:xfrm>
        </p:spPr>
        <p:txBody>
          <a:bodyPr/>
          <a:lstStyle/>
          <a:p>
            <a:r>
              <a:rPr lang="en-US" dirty="0"/>
              <a:t>Users</a:t>
            </a:r>
          </a:p>
          <a:p>
            <a:r>
              <a:rPr lang="en-US" dirty="0"/>
              <a:t>Photos</a:t>
            </a:r>
          </a:p>
          <a:p>
            <a:r>
              <a:rPr lang="en-US" dirty="0"/>
              <a:t>Likes</a:t>
            </a:r>
          </a:p>
          <a:p>
            <a:r>
              <a:rPr lang="en-US" dirty="0"/>
              <a:t>Hashtags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3B9B58-FEE0-4110-8561-58EE54EC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18" y="1558924"/>
            <a:ext cx="7003596" cy="51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D4F19-A343-4A2A-9C98-B26053E8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46CD6-29EF-4F9B-A353-4565879F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We're running a new contest to see who can get the most likes on a single photo:</a:t>
            </a:r>
          </a:p>
          <a:p>
            <a:pPr lvl="1" fontAlgn="base"/>
            <a:r>
              <a:rPr lang="en-US" dirty="0"/>
              <a:t>WHO WON?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Our Investors want to know:</a:t>
            </a:r>
          </a:p>
          <a:p>
            <a:pPr lvl="1" fontAlgn="base"/>
            <a:r>
              <a:rPr lang="en-US" dirty="0"/>
              <a:t>How many times does the average user post?</a:t>
            </a:r>
          </a:p>
          <a:p>
            <a:pPr fontAlgn="base"/>
            <a:endParaRPr lang="en-US" dirty="0"/>
          </a:p>
          <a:p>
            <a:r>
              <a:rPr lang="en-US" dirty="0"/>
              <a:t>A brand wants to know which hashtags to use in a post:</a:t>
            </a:r>
          </a:p>
          <a:p>
            <a:pPr lvl="1"/>
            <a:r>
              <a:rPr lang="en-US" dirty="0"/>
              <a:t>What are the top 5 most commonly used hashtags?</a:t>
            </a:r>
          </a:p>
        </p:txBody>
      </p:sp>
    </p:spTree>
    <p:extLst>
      <p:ext uri="{BB962C8B-B14F-4D97-AF65-F5344CB8AC3E}">
        <p14:creationId xmlns:p14="http://schemas.microsoft.com/office/powerpoint/2010/main" val="26299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7CEC9-8C43-4511-BF83-E64D574A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(hard – check first further reading)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B22942-19C1-4B1B-BD9F-8541E274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 have a small problem with bots on our site...</a:t>
            </a:r>
          </a:p>
          <a:p>
            <a:pPr lvl="1" fontAlgn="base"/>
            <a:r>
              <a:rPr lang="en-US" dirty="0"/>
              <a:t>Find users who have liked every single photo on the site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We also have a problem with celebrities:</a:t>
            </a:r>
          </a:p>
          <a:p>
            <a:pPr lvl="1" fontAlgn="base"/>
            <a:r>
              <a:rPr lang="en-US" dirty="0"/>
              <a:t>Find users who have never commented on a photo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Are we overrun with bots and celebrity accounts?</a:t>
            </a:r>
          </a:p>
          <a:p>
            <a:pPr lvl="1" fontAlgn="base"/>
            <a:r>
              <a:rPr lang="en-US" dirty="0"/>
              <a:t>Find the percentage of our users who have either never commented on a photo or have commented on every photo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05705"/>
            <a:ext cx="528964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CASE Statement: When we have query and want to show value depending on the condition: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CASE</a:t>
            </a:r>
            <a:br>
              <a:rPr lang="en-US" dirty="0"/>
            </a:br>
            <a:r>
              <a:rPr lang="en-US" dirty="0"/>
              <a:t>    WHEN 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condition1</a:t>
            </a:r>
            <a:r>
              <a:rPr lang="en-US" dirty="0"/>
              <a:t> THEN </a:t>
            </a:r>
            <a:r>
              <a:rPr lang="en-US" i="1" dirty="0">
                <a:solidFill>
                  <a:srgbClr val="00B0F0"/>
                </a:solidFill>
              </a:rPr>
              <a:t>result1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WHEN 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condition2</a:t>
            </a:r>
            <a:r>
              <a:rPr lang="en-US" dirty="0"/>
              <a:t> THEN </a:t>
            </a:r>
            <a:r>
              <a:rPr lang="en-US" i="1" dirty="0">
                <a:solidFill>
                  <a:srgbClr val="00B050"/>
                </a:solidFill>
              </a:rPr>
              <a:t>result2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WHEN </a:t>
            </a:r>
            <a:r>
              <a:rPr lang="en-US" i="1" dirty="0" err="1">
                <a:solidFill>
                  <a:schemeClr val="accent4"/>
                </a:solidFill>
              </a:rPr>
              <a:t>conditionN</a:t>
            </a:r>
            <a:r>
              <a:rPr lang="en-US" dirty="0"/>
              <a:t> THEN 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resultN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ELSE </a:t>
            </a:r>
            <a:r>
              <a:rPr lang="en-US" i="1" dirty="0">
                <a:solidFill>
                  <a:srgbClr val="7030A0"/>
                </a:solidFill>
              </a:rPr>
              <a:t>result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Practice online: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www.w3schools.com/sql/sql_case.asp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7719" y="2425486"/>
            <a:ext cx="4738048" cy="388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8913" y="1871147"/>
            <a:ext cx="5362433" cy="2596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 fontAlgn="base" latinLnBrk="1">
              <a:buNone/>
            </a:pPr>
            <a:r>
              <a:rPr lang="en-US" dirty="0" smtClean="0"/>
              <a:t>SELECT</a:t>
            </a:r>
          </a:p>
          <a:p>
            <a:pPr marL="0" indent="0" fontAlgn="base" latinLnBrk="1">
              <a:buNone/>
            </a:pPr>
            <a:r>
              <a:rPr lang="en-US" dirty="0" smtClean="0"/>
              <a:t>   </a:t>
            </a:r>
            <a:r>
              <a:rPr lang="en-US" sz="2700" dirty="0"/>
              <a:t> </a:t>
            </a:r>
            <a:r>
              <a:rPr lang="en-US" sz="2700" i="1" dirty="0" err="1">
                <a:solidFill>
                  <a:schemeClr val="bg2">
                    <a:lumMod val="50000"/>
                  </a:schemeClr>
                </a:solidFill>
              </a:rPr>
              <a:t>EmployeeName</a:t>
            </a:r>
            <a:r>
              <a:rPr lang="en-US" i="1" dirty="0" smtClean="0"/>
              <a:t>,</a:t>
            </a:r>
            <a:endParaRPr lang="en-US" i="1" dirty="0"/>
          </a:p>
          <a:p>
            <a:pPr marL="0" indent="0" fontAlgn="base" latinLnBrk="1">
              <a:buNone/>
            </a:pPr>
            <a:r>
              <a:rPr lang="en-US" i="1" dirty="0" smtClean="0"/>
              <a:t>   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CASE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fontAlgn="base" latinLnBrk="1">
              <a:buNone/>
            </a:pPr>
            <a:r>
              <a:rPr lang="en-US" i="1" dirty="0" smtClean="0"/>
              <a:t>       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i="1" dirty="0" smtClean="0"/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Salary &gt;=80000 </a:t>
            </a:r>
            <a:r>
              <a:rPr lang="en-US" i="1" dirty="0"/>
              <a:t>AND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Salary &lt;=100000</a:t>
            </a:r>
            <a:r>
              <a:rPr lang="en-US" i="1" dirty="0"/>
              <a:t> THEN </a:t>
            </a:r>
            <a:r>
              <a:rPr lang="en-US" i="1" dirty="0">
                <a:solidFill>
                  <a:srgbClr val="00B0F0"/>
                </a:solidFill>
              </a:rPr>
              <a:t>'Director'</a:t>
            </a:r>
          </a:p>
          <a:p>
            <a:pPr marL="0" indent="0" fontAlgn="base" latinLnBrk="1">
              <a:buNone/>
            </a:pPr>
            <a:r>
              <a:rPr lang="en-US" i="1" dirty="0" smtClean="0"/>
              <a:t>       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i="1" dirty="0" smtClean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Salary &gt;=50000 </a:t>
            </a:r>
            <a:r>
              <a:rPr lang="en-US" i="1" dirty="0"/>
              <a:t>AND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Salary &lt;80000 </a:t>
            </a:r>
            <a:r>
              <a:rPr lang="en-US" i="1" dirty="0"/>
              <a:t>THEN </a:t>
            </a:r>
            <a:r>
              <a:rPr lang="en-US" i="1" dirty="0" smtClean="0">
                <a:solidFill>
                  <a:srgbClr val="00B050"/>
                </a:solidFill>
              </a:rPr>
              <a:t>‘Worker'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 fontAlgn="base" latinLnBrk="1">
              <a:buNone/>
            </a:pPr>
            <a:r>
              <a:rPr lang="en-US" i="1" dirty="0"/>
              <a:t> </a:t>
            </a:r>
            <a:r>
              <a:rPr lang="en-US" i="1" dirty="0" smtClean="0"/>
              <a:t>       Else </a:t>
            </a:r>
            <a:r>
              <a:rPr lang="en-US" i="1" dirty="0">
                <a:solidFill>
                  <a:srgbClr val="7030A0"/>
                </a:solidFill>
              </a:rPr>
              <a:t>'Director</a:t>
            </a:r>
            <a:r>
              <a:rPr lang="en-US" i="1" dirty="0"/>
              <a:t>'</a:t>
            </a:r>
          </a:p>
          <a:p>
            <a:pPr marL="0" indent="0" fontAlgn="base" latinLnBrk="1">
              <a:buNone/>
            </a:pPr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END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AS Designation</a:t>
            </a:r>
          </a:p>
          <a:p>
            <a:pPr marL="0" indent="0" fontAlgn="base" latinLnBrk="1">
              <a:buNone/>
            </a:pPr>
            <a:r>
              <a:rPr lang="en-US" dirty="0"/>
              <a:t>from Employee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851" y="4081374"/>
            <a:ext cx="3342563" cy="25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2190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UNION 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> FROM 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> FROM </a:t>
            </a:r>
            <a:r>
              <a:rPr lang="en-US" i="1" dirty="0"/>
              <a:t>table2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i="1" dirty="0" smtClean="0"/>
              <a:t>Note: you can union the same table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Practice online: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www.w3schools.com/sql/sql_union.asp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4352" y="1690688"/>
            <a:ext cx="4509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tv_shows</a:t>
            </a:r>
            <a:r>
              <a:rPr lang="en-US" dirty="0"/>
              <a:t> where </a:t>
            </a:r>
            <a:r>
              <a:rPr lang="en-US" dirty="0" err="1"/>
              <a:t>released_year</a:t>
            </a:r>
            <a:r>
              <a:rPr lang="en-US" dirty="0"/>
              <a:t> &gt; 2009</a:t>
            </a:r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tv_shows</a:t>
            </a:r>
            <a:r>
              <a:rPr lang="en-US" dirty="0"/>
              <a:t> where </a:t>
            </a:r>
            <a:r>
              <a:rPr lang="en-US" dirty="0" err="1"/>
              <a:t>released_year</a:t>
            </a:r>
            <a:r>
              <a:rPr lang="en-US" dirty="0"/>
              <a:t> &lt; 2000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</a:p>
          <a:p>
            <a:r>
              <a:rPr lang="en-US" dirty="0" smtClean="0"/>
              <a:t>Used only for aggregated functions (GROUP BY + count(), sum(), </a:t>
            </a:r>
            <a:r>
              <a:rPr lang="en-US" dirty="0" err="1" smtClean="0"/>
              <a:t>avg</a:t>
            </a:r>
            <a:r>
              <a:rPr lang="en-US" dirty="0" smtClean="0"/>
              <a:t>(),min(), max(), etc…) because WHERE </a:t>
            </a:r>
            <a:r>
              <a:rPr lang="en-US" dirty="0"/>
              <a:t>keyword could not be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Requires a lot of practice</a:t>
            </a:r>
          </a:p>
          <a:p>
            <a:r>
              <a:rPr lang="en-US" dirty="0" smtClean="0"/>
              <a:t>It allows more complex queries, therefore it is not part of the basics course</a:t>
            </a:r>
          </a:p>
          <a:p>
            <a:endParaRPr lang="en-US" dirty="0"/>
          </a:p>
          <a:p>
            <a:r>
              <a:rPr lang="en-US" dirty="0" smtClean="0"/>
              <a:t>Online simple </a:t>
            </a:r>
            <a:r>
              <a:rPr lang="en-US" dirty="0" err="1" smtClean="0"/>
              <a:t>explaination</a:t>
            </a:r>
            <a:r>
              <a:rPr lang="en-US" dirty="0" smtClean="0"/>
              <a:t> and practice: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www.w3schools.com/sql/sql_having.asp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4423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Defining variable as integer, whose value we set to  1:</a:t>
            </a:r>
          </a:p>
          <a:p>
            <a:r>
              <a:rPr lang="en-US" dirty="0"/>
              <a:t>Defining variable as </a:t>
            </a:r>
            <a:r>
              <a:rPr lang="en-US" dirty="0" smtClean="0"/>
              <a:t>integer, whose value we set to 2:</a:t>
            </a:r>
          </a:p>
          <a:p>
            <a:r>
              <a:rPr lang="en-US" dirty="0"/>
              <a:t>Defining variable </a:t>
            </a:r>
            <a:r>
              <a:rPr lang="en-US" dirty="0" smtClean="0"/>
              <a:t>without value:</a:t>
            </a:r>
            <a:endParaRPr lang="en-US" dirty="0"/>
          </a:p>
          <a:p>
            <a:r>
              <a:rPr lang="en-US" dirty="0" smtClean="0"/>
              <a:t>Third variable = first + second:</a:t>
            </a:r>
          </a:p>
          <a:p>
            <a:endParaRPr lang="en-US" dirty="0" smtClean="0"/>
          </a:p>
          <a:p>
            <a:r>
              <a:rPr lang="en-US" dirty="0" smtClean="0"/>
              <a:t>Show third variable on the screen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7428" y="1825625"/>
            <a:ext cx="5472753" cy="4561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firstVariable</a:t>
            </a:r>
            <a:r>
              <a:rPr lang="en-US" dirty="0" smtClean="0"/>
              <a:t> INT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secondVariable</a:t>
            </a:r>
            <a:r>
              <a:rPr lang="en-US" dirty="0" smtClean="0"/>
              <a:t> INT = 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thirdVariable</a:t>
            </a:r>
            <a:r>
              <a:rPr lang="en-US" dirty="0" smtClean="0"/>
              <a:t> INT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@</a:t>
            </a:r>
            <a:r>
              <a:rPr lang="en-US" dirty="0" err="1" smtClean="0"/>
              <a:t>thirdVariable</a:t>
            </a:r>
            <a:r>
              <a:rPr lang="en-US" dirty="0" smtClean="0"/>
              <a:t> = @</a:t>
            </a:r>
            <a:r>
              <a:rPr lang="en-US" dirty="0" err="1" smtClean="0"/>
              <a:t>firstVariable</a:t>
            </a:r>
            <a:r>
              <a:rPr lang="en-US" dirty="0" smtClean="0"/>
              <a:t> + @</a:t>
            </a:r>
            <a:r>
              <a:rPr lang="en-US" dirty="0" err="1" smtClean="0"/>
              <a:t>secondVariable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thirdVariable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13445" y="2743200"/>
            <a:ext cx="1146411" cy="4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240740" y="3575713"/>
            <a:ext cx="1119116" cy="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00299" y="4230806"/>
            <a:ext cx="559557" cy="9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50173" y="4926842"/>
            <a:ext cx="709683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80077" y="5923128"/>
            <a:ext cx="344037" cy="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Stored procedures – Something similar to functions</a:t>
            </a:r>
          </a:p>
          <a:p>
            <a:r>
              <a:rPr lang="en-US" dirty="0" smtClean="0"/>
              <a:t>We can start procedure by writing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EXEC </a:t>
            </a:r>
            <a:r>
              <a:rPr lang="en-US" dirty="0" err="1" smtClean="0"/>
              <a:t>name_of_stored_procedure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about procedures: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www.w3schools.com/sql/sql_stored_procedures.asp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Always be careful with procedures, since they may change data in the database (not all of them do just reading from tables)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C1ED97-F12C-40AE-BA11-7C691ED9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A33AF7-217B-4ECC-A12F-FAB2C4D6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20 newly joined users</a:t>
            </a:r>
          </a:p>
          <a:p>
            <a:endParaRPr lang="en-US" dirty="0"/>
          </a:p>
          <a:p>
            <a:r>
              <a:rPr lang="en-US" dirty="0"/>
              <a:t>Find 10 </a:t>
            </a:r>
            <a:r>
              <a:rPr lang="en-US" dirty="0" err="1"/>
              <a:t>newlest</a:t>
            </a:r>
            <a:r>
              <a:rPr lang="en-US" dirty="0"/>
              <a:t> liked photos, and show user who liked them</a:t>
            </a:r>
          </a:p>
          <a:p>
            <a:endParaRPr lang="en-US" dirty="0"/>
          </a:p>
          <a:p>
            <a:r>
              <a:rPr lang="en-US" dirty="0"/>
              <a:t>Which photos had smallest number of likes?</a:t>
            </a:r>
          </a:p>
        </p:txBody>
      </p:sp>
    </p:spTree>
    <p:extLst>
      <p:ext uri="{BB962C8B-B14F-4D97-AF65-F5344CB8AC3E}">
        <p14:creationId xmlns:p14="http://schemas.microsoft.com/office/powerpoint/2010/main" val="21577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BF72F-2CFA-470B-A837-5F211874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7190E6-D24C-456D-8FC3-C3C549C6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many times has hashtag "smile" has been used (how many photos have that hashtag?)</a:t>
            </a:r>
          </a:p>
          <a:p>
            <a:endParaRPr lang="en-US" dirty="0"/>
          </a:p>
          <a:p>
            <a:r>
              <a:rPr lang="en-US" dirty="0"/>
              <a:t>Find 3 least used  hashtags</a:t>
            </a:r>
          </a:p>
          <a:p>
            <a:endParaRPr lang="en-US" dirty="0"/>
          </a:p>
          <a:p>
            <a:r>
              <a:rPr lang="en-US" dirty="0"/>
              <a:t>Find all photos that have following hashtags: </a:t>
            </a:r>
          </a:p>
          <a:p>
            <a:r>
              <a:rPr lang="en-US" dirty="0"/>
              <a:t>- sunrise</a:t>
            </a:r>
          </a:p>
          <a:p>
            <a:r>
              <a:rPr lang="en-US" dirty="0"/>
              <a:t>- sunset</a:t>
            </a:r>
          </a:p>
          <a:p>
            <a:r>
              <a:rPr lang="en-US" dirty="0"/>
              <a:t>- landscape</a:t>
            </a:r>
          </a:p>
          <a:p>
            <a:r>
              <a:rPr lang="en-US" dirty="0"/>
              <a:t>- photography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97D7E-9387-4904-B461-CE71AD3C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91FF9E-E63F-4A9F-A5CD-2C777E68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who made the longes</a:t>
            </a:r>
            <a:r>
              <a:rPr lang="en-US" dirty="0" smtClean="0"/>
              <a:t>t comment – show username and comment</a:t>
            </a:r>
          </a:p>
          <a:p>
            <a:endParaRPr lang="en-US" dirty="0" smtClean="0"/>
          </a:p>
          <a:p>
            <a:r>
              <a:rPr lang="en-US" dirty="0"/>
              <a:t>Find out who made the </a:t>
            </a:r>
            <a:r>
              <a:rPr lang="en-US" dirty="0" smtClean="0"/>
              <a:t>most comments– </a:t>
            </a:r>
            <a:r>
              <a:rPr lang="en-US" dirty="0"/>
              <a:t>show </a:t>
            </a:r>
            <a:r>
              <a:rPr lang="en-US" dirty="0" smtClean="0"/>
              <a:t>number of comments by usernames</a:t>
            </a:r>
          </a:p>
          <a:p>
            <a:endParaRPr lang="en-US" dirty="0"/>
          </a:p>
          <a:p>
            <a:r>
              <a:rPr lang="en-US" dirty="0" smtClean="0"/>
              <a:t>Check if there is any tag that has not been used (not been added to photo)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7053D-4887-4EBE-8BDE-F88F3305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</a:t>
            </a:r>
            <a:r>
              <a:rPr lang="en-US" dirty="0" err="1"/>
              <a:t>instagram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363FD9-0398-4A33-A143-A4A835E2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08" y="2119424"/>
            <a:ext cx="9008897" cy="388948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95B7972-0F63-4707-A672-2EE53222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6" y="2326254"/>
            <a:ext cx="3809321" cy="2922134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8654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507A02-E6E4-4FC1-B9A8-058A6E21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A904B9-C2E7-40E2-B181-D591FA7C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Return username and </a:t>
            </a:r>
            <a:r>
              <a:rPr lang="en-US" dirty="0" err="1" smtClean="0"/>
              <a:t>image_url</a:t>
            </a:r>
            <a:r>
              <a:rPr lang="en-US" dirty="0" smtClean="0"/>
              <a:t> (of photo) with number of tags on each of the photos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98" y="2758625"/>
            <a:ext cx="6758313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6B663-F6E4-496C-9172-DD674331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B671D0-74F6-4D3A-A483-DFFCAA1A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smtClean="0"/>
              <a:t>username, and distinct number of photos, and tags.</a:t>
            </a:r>
          </a:p>
          <a:p>
            <a:pPr marL="0" indent="0">
              <a:buNone/>
            </a:pPr>
            <a:r>
              <a:rPr lang="en-US" dirty="0" smtClean="0"/>
              <a:t>(Check manually if number of photos are alright for person, and number of tags for a photo)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62" y="3330054"/>
            <a:ext cx="5343130" cy="32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20F82-C37B-452B-9D9D-9B7B9666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750C3A-0679-4022-8E2B-B0DAA63E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TOP 5 * FROM users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created_at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 TOP 2 DATENAME(</a:t>
            </a:r>
            <a:r>
              <a:rPr lang="en-US" dirty="0" err="1"/>
              <a:t>WEEKDAY,created_at</a:t>
            </a:r>
            <a:r>
              <a:rPr lang="en-US" dirty="0"/>
              <a:t>) AS day, COUNT(*) AS total</a:t>
            </a:r>
          </a:p>
          <a:p>
            <a:r>
              <a:rPr lang="en-US" dirty="0"/>
              <a:t>FROM users</a:t>
            </a:r>
          </a:p>
          <a:p>
            <a:r>
              <a:rPr lang="en-US" dirty="0"/>
              <a:t>GROUP BY DATENAME(</a:t>
            </a:r>
            <a:r>
              <a:rPr lang="en-US" dirty="0" err="1"/>
              <a:t>WEEKDAY,created_at</a:t>
            </a:r>
            <a:r>
              <a:rPr lang="en-US" dirty="0"/>
              <a:t>)</a:t>
            </a:r>
          </a:p>
          <a:p>
            <a:r>
              <a:rPr lang="en-US" dirty="0"/>
              <a:t>ORDER BY total 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B063A-F017-47CC-B621-80512029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0AC156-37EA-44BF-A6D7-599A3E31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username FROM users</a:t>
            </a:r>
          </a:p>
          <a:p>
            <a:pPr marL="0" indent="0">
              <a:buNone/>
            </a:pPr>
            <a:r>
              <a:rPr lang="en-US" dirty="0"/>
              <a:t>LEFT JOIN photos ON users.id = </a:t>
            </a:r>
            <a:r>
              <a:rPr lang="en-US" dirty="0" err="1"/>
              <a:t>photos.user_id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photos.id IS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TOP 1 </a:t>
            </a:r>
            <a:r>
              <a:rPr lang="en-US" dirty="0" err="1"/>
              <a:t>users.username</a:t>
            </a:r>
            <a:r>
              <a:rPr lang="en-US" dirty="0"/>
              <a:t>, photos.id, </a:t>
            </a:r>
            <a:r>
              <a:rPr lang="en-US" dirty="0" err="1"/>
              <a:t>photos.image_url</a:t>
            </a:r>
            <a:r>
              <a:rPr lang="en-US" dirty="0"/>
              <a:t>, COUNT(*) AS total</a:t>
            </a:r>
          </a:p>
          <a:p>
            <a:pPr marL="0" indent="0">
              <a:buNone/>
            </a:pPr>
            <a:r>
              <a:rPr lang="en-US" dirty="0"/>
              <a:t>FROM photos</a:t>
            </a:r>
          </a:p>
          <a:p>
            <a:pPr marL="0" indent="0">
              <a:buNone/>
            </a:pPr>
            <a:r>
              <a:rPr lang="fi-FI" dirty="0"/>
              <a:t>INNER JOIN likes ON likes.photo_id = photos.id</a:t>
            </a:r>
          </a:p>
          <a:p>
            <a:pPr marL="0" indent="0">
              <a:buNone/>
            </a:pPr>
            <a:r>
              <a:rPr lang="en-US" dirty="0"/>
              <a:t>INNER JOIN users ON </a:t>
            </a:r>
            <a:r>
              <a:rPr lang="en-US" dirty="0" err="1"/>
              <a:t>photos.user_id</a:t>
            </a:r>
            <a:r>
              <a:rPr lang="en-US" dirty="0"/>
              <a:t> = users.id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users.username,photos.id,photos.image_url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total DESC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19BCF-8964-40A2-A63F-A15409C7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(hard)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A772B-119B-4576-835E-9D7B9C0A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(SELECT Count(*) FROM photos) / (SELECT Count(*) FROM users) AS </a:t>
            </a:r>
            <a:r>
              <a:rPr lang="en-US" dirty="0" err="1"/>
              <a:t>avg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 TOP 5 </a:t>
            </a:r>
            <a:r>
              <a:rPr lang="en-US" dirty="0" err="1"/>
              <a:t>tags.tag_name</a:t>
            </a:r>
            <a:r>
              <a:rPr lang="en-US" dirty="0"/>
              <a:t>, Count(*) AS total 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photo_tags</a:t>
            </a:r>
            <a:r>
              <a:rPr lang="en-US" dirty="0"/>
              <a:t>        </a:t>
            </a:r>
          </a:p>
          <a:p>
            <a:pPr marL="0" indent="0">
              <a:buNone/>
            </a:pPr>
            <a:r>
              <a:rPr lang="sv-SE" dirty="0"/>
              <a:t>JOIN tags ON photo_tags.tag_id = tags.id </a:t>
            </a:r>
          </a:p>
          <a:p>
            <a:pPr marL="0" indent="0">
              <a:buNone/>
            </a:pPr>
            <a:r>
              <a:rPr lang="en-US" dirty="0"/>
              <a:t>GROUP  BY </a:t>
            </a:r>
            <a:r>
              <a:rPr lang="en-US" dirty="0" err="1"/>
              <a:t>tags.tag_name</a:t>
            </a:r>
            <a:r>
              <a:rPr lang="en-US" dirty="0"/>
              <a:t> ORDER  BY total 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AC343-BA54-48B4-9BDD-3E7BF031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(hard)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503277-45C7-4DF0-8FA4-C091755D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20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username, </a:t>
            </a:r>
          </a:p>
          <a:p>
            <a:pPr marL="0" indent="0">
              <a:buNone/>
            </a:pPr>
            <a:r>
              <a:rPr lang="en-US" dirty="0"/>
              <a:t>Count(*) AS </a:t>
            </a:r>
            <a:r>
              <a:rPr lang="en-US" dirty="0" err="1"/>
              <a:t>num_likes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users </a:t>
            </a:r>
          </a:p>
          <a:p>
            <a:pPr marL="0" indent="0">
              <a:buNone/>
            </a:pPr>
            <a:r>
              <a:rPr lang="en-US" dirty="0"/>
              <a:t>INNER JOIN likes </a:t>
            </a:r>
          </a:p>
          <a:p>
            <a:pPr marL="0" indent="0">
              <a:buNone/>
            </a:pPr>
            <a:r>
              <a:rPr lang="en-US" dirty="0"/>
              <a:t>ON users.id = </a:t>
            </a:r>
            <a:r>
              <a:rPr lang="en-US" dirty="0" err="1"/>
              <a:t>likes.user_id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likes.user_id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HAVING </a:t>
            </a:r>
            <a:r>
              <a:rPr lang="en-US" b="1" dirty="0" err="1"/>
              <a:t>num_likes</a:t>
            </a:r>
            <a:r>
              <a:rPr lang="en-US" b="1" dirty="0"/>
              <a:t> = (SELECT Count(*) </a:t>
            </a:r>
          </a:p>
          <a:p>
            <a:pPr marL="0" indent="0">
              <a:buNone/>
            </a:pPr>
            <a:r>
              <a:rPr lang="en-US" b="1" dirty="0"/>
              <a:t>FROM photos);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2503277-45C7-4DF0-8FA4-C091755D4FBD}"/>
              </a:ext>
            </a:extLst>
          </p:cNvPr>
          <p:cNvSpPr txBox="1">
            <a:spLocks/>
          </p:cNvSpPr>
          <p:nvPr/>
        </p:nvSpPr>
        <p:spPr>
          <a:xfrm>
            <a:off x="6632812" y="1825625"/>
            <a:ext cx="47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username, </a:t>
            </a:r>
          </a:p>
          <a:p>
            <a:pPr marL="0" indent="0">
              <a:buNone/>
            </a:pPr>
            <a:r>
              <a:rPr lang="en-US" dirty="0"/>
              <a:t>Count(*) AS </a:t>
            </a:r>
            <a:r>
              <a:rPr lang="en-US" dirty="0" err="1"/>
              <a:t>num_likes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users </a:t>
            </a:r>
          </a:p>
          <a:p>
            <a:pPr marL="0" indent="0">
              <a:buNone/>
            </a:pPr>
            <a:r>
              <a:rPr lang="en-US" dirty="0"/>
              <a:t>INNER JOIN Comments </a:t>
            </a:r>
          </a:p>
          <a:p>
            <a:pPr marL="0" indent="0">
              <a:buNone/>
            </a:pPr>
            <a:r>
              <a:rPr lang="en-US" dirty="0"/>
              <a:t>ON users.id </a:t>
            </a:r>
            <a:r>
              <a:rPr lang="en-US" dirty="0" smtClean="0"/>
              <a:t>= </a:t>
            </a:r>
            <a:r>
              <a:rPr lang="en-US" dirty="0" err="1" smtClean="0"/>
              <a:t>Comments.user_id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users.username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HAVING Count(*) =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5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(hard)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smtClean="0"/>
              <a:t>username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users </a:t>
            </a:r>
          </a:p>
          <a:p>
            <a:pPr marL="0" indent="0">
              <a:buNone/>
            </a:pPr>
            <a:r>
              <a:rPr lang="en-US" dirty="0"/>
              <a:t>INNER JOIN Comments </a:t>
            </a:r>
          </a:p>
          <a:p>
            <a:pPr marL="0" indent="0">
              <a:buNone/>
            </a:pPr>
            <a:r>
              <a:rPr lang="en-US" dirty="0"/>
              <a:t>ON users.id = </a:t>
            </a:r>
            <a:r>
              <a:rPr lang="en-US" dirty="0" err="1"/>
              <a:t>Comments.user_id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users.username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HAVING Count(*) = </a:t>
            </a:r>
            <a:r>
              <a:rPr lang="en-US" b="1" dirty="0" smtClean="0"/>
              <a:t>0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UNION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smtClean="0"/>
              <a:t>username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users </a:t>
            </a:r>
          </a:p>
          <a:p>
            <a:pPr marL="0" indent="0">
              <a:buNone/>
            </a:pPr>
            <a:r>
              <a:rPr lang="en-US" dirty="0"/>
              <a:t>INNER JOIN Comments </a:t>
            </a:r>
          </a:p>
          <a:p>
            <a:pPr marL="0" indent="0">
              <a:buNone/>
            </a:pPr>
            <a:r>
              <a:rPr lang="en-US" dirty="0"/>
              <a:t>ON users.id = </a:t>
            </a:r>
            <a:r>
              <a:rPr lang="en-US" dirty="0" err="1"/>
              <a:t>Comments.user_id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users.username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HAVING Count(*) = (SELECT Count(*) </a:t>
            </a:r>
          </a:p>
          <a:p>
            <a:pPr marL="0" indent="0">
              <a:buNone/>
            </a:pPr>
            <a:r>
              <a:rPr lang="en-US" b="1" dirty="0"/>
              <a:t>                    FROM   photos);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47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68FEC-C96B-4BC2-8959-98B015F9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Instagram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912F991-1BF4-4EF2-9B29-8D4B5CC6B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159" y="2758281"/>
            <a:ext cx="8124825" cy="2333625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xmlns="" id="{F85C4A4F-F677-455A-8A06-B7B7DC4B47C7}"/>
              </a:ext>
            </a:extLst>
          </p:cNvPr>
          <p:cNvSpPr txBox="1">
            <a:spLocks/>
          </p:cNvSpPr>
          <p:nvPr/>
        </p:nvSpPr>
        <p:spPr>
          <a:xfrm>
            <a:off x="415016" y="2326254"/>
            <a:ext cx="3809321" cy="2922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Followers/</a:t>
            </a:r>
            <a:r>
              <a:rPr lang="en-US" dirty="0" err="1"/>
              <a:t>Followees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95FAE-35C3-4462-9C21-1CCB13DF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</a:t>
            </a:r>
            <a:r>
              <a:rPr lang="en-US" dirty="0" err="1"/>
              <a:t>instagram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09CB877-AA67-489E-BD02-AD0FA916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124" y="1825625"/>
            <a:ext cx="6453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2216D-19FB-475A-AB45-3338CE2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tables one by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1748DD0-9699-461B-9BA2-23CBB329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2E5C5-2415-4610-9459-27718307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9BDDB-444B-44F4-945F-ED0F5A3B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id</a:t>
            </a:r>
            <a:r>
              <a:rPr lang="en-US" dirty="0"/>
              <a:t> INTEGER IDENTITY PRIMARY KEY,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username</a:t>
            </a:r>
            <a:r>
              <a:rPr lang="en-US" dirty="0"/>
              <a:t> VARCHAR(255) UNIQUE NOT NULL,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created_at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DATETIME </a:t>
            </a:r>
            <a:r>
              <a:rPr lang="en-US" dirty="0" smtClean="0"/>
              <a:t>DEFAULT </a:t>
            </a:r>
            <a:r>
              <a:rPr lang="en-US" dirty="0"/>
              <a:t>CURRENT_TIMESTAMP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958CE-2098-4C2F-AF23-98CA02D7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tables one by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19D9EAD-633E-4FC7-AF8A-D9BC14122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082" y="1970932"/>
            <a:ext cx="3039836" cy="387217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2BDB8B91-80ED-4FE2-90E9-5DE55476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9579"/>
            <a:ext cx="3193596" cy="33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1252</Words>
  <Application>Microsoft Office PowerPoint</Application>
  <PresentationFormat>Widescreen</PresentationFormat>
  <Paragraphs>271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Real life example DB</vt:lpstr>
      <vt:lpstr>Clone of Instagram</vt:lpstr>
      <vt:lpstr>Cloning Instagram</vt:lpstr>
      <vt:lpstr>Cloning instagram</vt:lpstr>
      <vt:lpstr>Cloning Instagram</vt:lpstr>
      <vt:lpstr>Cloning instagram</vt:lpstr>
      <vt:lpstr>Let’s check tables one by one</vt:lpstr>
      <vt:lpstr>Create users table</vt:lpstr>
      <vt:lpstr>Let’s check tables one by one</vt:lpstr>
      <vt:lpstr>Let’s check tables one by one</vt:lpstr>
      <vt:lpstr>Create photos table </vt:lpstr>
      <vt:lpstr>Let’s check tables one by one</vt:lpstr>
      <vt:lpstr>Let’s check tables one by one</vt:lpstr>
      <vt:lpstr>Let’s check tables one by one</vt:lpstr>
      <vt:lpstr>Let’s check tables one by one</vt:lpstr>
      <vt:lpstr>PowerPoint Presentation</vt:lpstr>
      <vt:lpstr>What about likes?</vt:lpstr>
      <vt:lpstr>What about likes?</vt:lpstr>
      <vt:lpstr>What about likes?</vt:lpstr>
      <vt:lpstr>Create likes table</vt:lpstr>
      <vt:lpstr>Relationship troubles</vt:lpstr>
      <vt:lpstr>Create follows table</vt:lpstr>
      <vt:lpstr>Followers / Followees</vt:lpstr>
      <vt:lpstr>Tags</vt:lpstr>
      <vt:lpstr>Tags</vt:lpstr>
      <vt:lpstr>Tags</vt:lpstr>
      <vt:lpstr>Creating tags table</vt:lpstr>
      <vt:lpstr>Now practical part</vt:lpstr>
      <vt:lpstr>Exercises</vt:lpstr>
      <vt:lpstr>Exercises</vt:lpstr>
      <vt:lpstr>Exercises (hard – check first further reading)</vt:lpstr>
      <vt:lpstr>Further learning</vt:lpstr>
      <vt:lpstr>Further learning</vt:lpstr>
      <vt:lpstr>Further Learning</vt:lpstr>
      <vt:lpstr>Further learning</vt:lpstr>
      <vt:lpstr>Further Learning</vt:lpstr>
      <vt:lpstr>Homework 1</vt:lpstr>
      <vt:lpstr>Homework 2</vt:lpstr>
      <vt:lpstr>Homework 3</vt:lpstr>
      <vt:lpstr>Homework 4</vt:lpstr>
      <vt:lpstr>Homework 5</vt:lpstr>
      <vt:lpstr>Exercises solutions</vt:lpstr>
      <vt:lpstr>Exercises solutions</vt:lpstr>
      <vt:lpstr>Exercise (hard) solutions</vt:lpstr>
      <vt:lpstr>Exercise (hard) solutions</vt:lpstr>
      <vt:lpstr>Exercise (hard) 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to many Relations</dc:title>
  <dc:creator>Milos Vulikic</dc:creator>
  <cp:lastModifiedBy>Milos Vulikic</cp:lastModifiedBy>
  <cp:revision>111</cp:revision>
  <dcterms:created xsi:type="dcterms:W3CDTF">2021-02-10T09:05:56Z</dcterms:created>
  <dcterms:modified xsi:type="dcterms:W3CDTF">2021-02-17T22:25:17Z</dcterms:modified>
</cp:coreProperties>
</file>