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338" r:id="rId3"/>
    <p:sldId id="339" r:id="rId4"/>
    <p:sldId id="341" r:id="rId5"/>
    <p:sldId id="345" r:id="rId6"/>
    <p:sldId id="387" r:id="rId7"/>
    <p:sldId id="365" r:id="rId8"/>
    <p:sldId id="366" r:id="rId9"/>
    <p:sldId id="342" r:id="rId10"/>
    <p:sldId id="373" r:id="rId11"/>
    <p:sldId id="377" r:id="rId12"/>
    <p:sldId id="378" r:id="rId13"/>
    <p:sldId id="379" r:id="rId14"/>
    <p:sldId id="344" r:id="rId15"/>
    <p:sldId id="375" r:id="rId16"/>
    <p:sldId id="376" r:id="rId17"/>
    <p:sldId id="386" r:id="rId18"/>
    <p:sldId id="380" r:id="rId19"/>
    <p:sldId id="359" r:id="rId20"/>
    <p:sldId id="34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36C"/>
    <a:srgbClr val="A8A8A8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4" autoAdjust="0"/>
    <p:restoredTop sz="88060" autoAdjust="0"/>
  </p:normalViewPr>
  <p:slideViewPr>
    <p:cSldViewPr snapToGrid="0">
      <p:cViewPr varScale="1">
        <p:scale>
          <a:sx n="64" d="100"/>
          <a:sy n="64" d="100"/>
        </p:scale>
        <p:origin x="56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3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3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7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2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3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18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15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1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3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4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0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39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1936713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703341" y="2394690"/>
            <a:ext cx="67853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风校园生活圈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BA4C9-FB99-4921-AD0F-D7FF61E009D6}"/>
              </a:ext>
            </a:extLst>
          </p:cNvPr>
          <p:cNvSpPr txBox="1"/>
          <p:nvPr/>
        </p:nvSpPr>
        <p:spPr>
          <a:xfrm>
            <a:off x="3343320" y="5785133"/>
            <a:ext cx="569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汇报日期：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2022.06.01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FD50-776F-4258-B116-519055A501A9}"/>
              </a:ext>
            </a:extLst>
          </p:cNvPr>
          <p:cNvSpPr txBox="1"/>
          <p:nvPr/>
        </p:nvSpPr>
        <p:spPr>
          <a:xfrm>
            <a:off x="5239577" y="918978"/>
            <a:ext cx="171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C1A36C"/>
                </a:solidFill>
                <a:cs typeface="+mn-ea"/>
                <a:sym typeface="+mn-lt"/>
              </a:rPr>
              <a:t>WIND</a:t>
            </a:r>
            <a:endParaRPr lang="zh-CN" altLang="en-US" sz="4000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B2F48-6CFE-407E-B362-12A495BEB901}"/>
              </a:ext>
            </a:extLst>
          </p:cNvPr>
          <p:cNvSpPr txBox="1"/>
          <p:nvPr/>
        </p:nvSpPr>
        <p:spPr>
          <a:xfrm>
            <a:off x="4773543" y="4319429"/>
            <a:ext cx="26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风雨五组</a:t>
            </a:r>
          </a:p>
        </p:txBody>
      </p: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5.23-5.25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5" y="2935575"/>
            <a:ext cx="3415778" cy="2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前端：登录、注册页面，开始进行首页设计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后端：实体类设计和数据持久层映射设计</a:t>
            </a:r>
          </a:p>
          <a:p>
            <a:endParaRPr lang="zh-CN" altLang="en-US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8CC9D0-205E-3174-01D3-EF380B017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-216" r="268" b="216"/>
          <a:stretch/>
        </p:blipFill>
        <p:spPr>
          <a:xfrm>
            <a:off x="6096000" y="2639893"/>
            <a:ext cx="5897365" cy="28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0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5.26-5.28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5" y="2935575"/>
            <a:ext cx="3415778" cy="2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前端：进行各页面细节化修改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后端：完成业务层的设计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对数据持久层发现的问题进行修改</a:t>
            </a:r>
          </a:p>
          <a:p>
            <a:pPr>
              <a:lnSpc>
                <a:spcPct val="150000"/>
              </a:lnSpc>
            </a:pPr>
            <a:endParaRPr lang="zh-CN" altLang="en-US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8CC9D0-205E-3174-01D3-EF380B017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9" b="11189"/>
          <a:stretch/>
        </p:blipFill>
        <p:spPr>
          <a:xfrm>
            <a:off x="5852765" y="2532297"/>
            <a:ext cx="6339235" cy="30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7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第四阶段（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5.29-5.31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4" y="2935575"/>
            <a:ext cx="3543311" cy="271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各部分内容收尾工作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前端测试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后端根据测试，修改完善功能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整体测试</a:t>
            </a: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2409A1-A702-9CF2-C26B-29AC9952D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4"/>
          <a:stretch/>
        </p:blipFill>
        <p:spPr>
          <a:xfrm>
            <a:off x="5956355" y="591671"/>
            <a:ext cx="3496789" cy="3736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50667C-5B7B-630C-2758-A980B054C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77" y="3628430"/>
            <a:ext cx="4428407" cy="27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2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3200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遇到难点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3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CEACE-ADD5-4FA6-B0CA-32191578C65F}"/>
              </a:ext>
            </a:extLst>
          </p:cNvPr>
          <p:cNvSpPr/>
          <p:nvPr/>
        </p:nvSpPr>
        <p:spPr>
          <a:xfrm>
            <a:off x="9553432" y="4135521"/>
            <a:ext cx="2638567" cy="2722479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Google Shape;86;p19">
            <a:extLst>
              <a:ext uri="{FF2B5EF4-FFF2-40B4-BE49-F238E27FC236}">
                <a16:creationId xmlns:a16="http://schemas.microsoft.com/office/drawing/2014/main" id="{A853EF4C-30DD-49E6-877E-AF73140C8CDC}"/>
              </a:ext>
            </a:extLst>
          </p:cNvPr>
          <p:cNvSpPr txBox="1"/>
          <p:nvPr/>
        </p:nvSpPr>
        <p:spPr>
          <a:xfrm>
            <a:off x="1012652" y="2021177"/>
            <a:ext cx="4134113" cy="28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组员不能实时进行沟通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D58FBB-5F4F-463C-8A89-75410F08EF70}"/>
              </a:ext>
            </a:extLst>
          </p:cNvPr>
          <p:cNvSpPr/>
          <p:nvPr/>
        </p:nvSpPr>
        <p:spPr>
          <a:xfrm>
            <a:off x="1082527" y="910205"/>
            <a:ext cx="845632" cy="84767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15A7B5-0054-472B-894A-FEEAD58366DD}"/>
              </a:ext>
            </a:extLst>
          </p:cNvPr>
          <p:cNvSpPr/>
          <p:nvPr/>
        </p:nvSpPr>
        <p:spPr>
          <a:xfrm>
            <a:off x="7567652" y="2971215"/>
            <a:ext cx="2019868" cy="116430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D5D9E8-B364-4233-9F7D-BCD23091D01D}"/>
              </a:ext>
            </a:extLst>
          </p:cNvPr>
          <p:cNvSpPr/>
          <p:nvPr/>
        </p:nvSpPr>
        <p:spPr>
          <a:xfrm>
            <a:off x="9553432" y="0"/>
            <a:ext cx="845632" cy="297121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A452A-06C3-4324-A27E-A4EBD27DE479}"/>
              </a:ext>
            </a:extLst>
          </p:cNvPr>
          <p:cNvSpPr txBox="1"/>
          <p:nvPr/>
        </p:nvSpPr>
        <p:spPr>
          <a:xfrm>
            <a:off x="6374135" y="56611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B158C7-ABB1-409A-B3A6-99A42CB1C614}"/>
              </a:ext>
            </a:extLst>
          </p:cNvPr>
          <p:cNvSpPr txBox="1"/>
          <p:nvPr/>
        </p:nvSpPr>
        <p:spPr>
          <a:xfrm>
            <a:off x="9976248" y="2358163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F9C4C-FCE1-5031-11C8-5691B1283CA1}"/>
              </a:ext>
            </a:extLst>
          </p:cNvPr>
          <p:cNvSpPr txBox="1"/>
          <p:nvPr/>
        </p:nvSpPr>
        <p:spPr>
          <a:xfrm>
            <a:off x="1253710" y="516279"/>
            <a:ext cx="364849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存在问题（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7" name="Google Shape;86;p19">
            <a:extLst>
              <a:ext uri="{FF2B5EF4-FFF2-40B4-BE49-F238E27FC236}">
                <a16:creationId xmlns:a16="http://schemas.microsoft.com/office/drawing/2014/main" id="{EB50BF2A-2418-7CC3-3650-0C27B68E50A2}"/>
              </a:ext>
            </a:extLst>
          </p:cNvPr>
          <p:cNvSpPr txBox="1"/>
          <p:nvPr/>
        </p:nvSpPr>
        <p:spPr>
          <a:xfrm>
            <a:off x="983301" y="4292696"/>
            <a:ext cx="3797410" cy="23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知识储备基础不足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66">
            <a:extLst>
              <a:ext uri="{FF2B5EF4-FFF2-40B4-BE49-F238E27FC236}">
                <a16:creationId xmlns:a16="http://schemas.microsoft.com/office/drawing/2014/main" id="{4762B53E-9DF8-E8F7-AEF4-70493C836E03}"/>
              </a:ext>
            </a:extLst>
          </p:cNvPr>
          <p:cNvSpPr/>
          <p:nvPr/>
        </p:nvSpPr>
        <p:spPr>
          <a:xfrm>
            <a:off x="1012652" y="4891679"/>
            <a:ext cx="685634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任务时间较短，任务量大，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对知识不够熟悉，代码设计过程比较困难，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对技术不够熟悉，需要一边学习一边进行。</a:t>
            </a:r>
            <a:endParaRPr lang="en-US" altLang="zh-CN" sz="2000" dirty="0"/>
          </a:p>
        </p:txBody>
      </p:sp>
      <p:sp>
        <p:nvSpPr>
          <p:cNvPr id="10" name="Rectangle 66">
            <a:extLst>
              <a:ext uri="{FF2B5EF4-FFF2-40B4-BE49-F238E27FC236}">
                <a16:creationId xmlns:a16="http://schemas.microsoft.com/office/drawing/2014/main" id="{859DDF4B-F0D5-4EDD-B4C6-88AC23725621}"/>
              </a:ext>
            </a:extLst>
          </p:cNvPr>
          <p:cNvSpPr/>
          <p:nvPr/>
        </p:nvSpPr>
        <p:spPr>
          <a:xfrm>
            <a:off x="1012653" y="2515397"/>
            <a:ext cx="685634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组员不能实时进行沟通，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了解各自进度的过程比较麻烦。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29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639BF3D-DAD5-4167-932B-8016FB0BBBCF}"/>
              </a:ext>
            </a:extLst>
          </p:cNvPr>
          <p:cNvSpPr/>
          <p:nvPr/>
        </p:nvSpPr>
        <p:spPr>
          <a:xfrm flipH="1" flipV="1">
            <a:off x="9173449" y="-1"/>
            <a:ext cx="1867081" cy="239683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100328-87C2-4C87-AD74-77EE587B14CE}"/>
              </a:ext>
            </a:extLst>
          </p:cNvPr>
          <p:cNvSpPr/>
          <p:nvPr/>
        </p:nvSpPr>
        <p:spPr>
          <a:xfrm flipV="1">
            <a:off x="1967346" y="3444877"/>
            <a:ext cx="7373476" cy="532988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Google Shape;86;p19">
            <a:extLst>
              <a:ext uri="{FF2B5EF4-FFF2-40B4-BE49-F238E27FC236}">
                <a16:creationId xmlns:a16="http://schemas.microsoft.com/office/drawing/2014/main" id="{31B6F26A-2E70-465E-A676-14388AE303E1}"/>
              </a:ext>
            </a:extLst>
          </p:cNvPr>
          <p:cNvSpPr txBox="1"/>
          <p:nvPr/>
        </p:nvSpPr>
        <p:spPr>
          <a:xfrm>
            <a:off x="2416998" y="1451024"/>
            <a:ext cx="3679001" cy="40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PingFang SC"/>
              </a:rPr>
              <a:t>C</a:t>
            </a:r>
            <a:r>
              <a:rPr lang="en-US" altLang="zh-CN" sz="2600" dirty="0">
                <a:solidFill>
                  <a:srgbClr val="000000"/>
                </a:solidFill>
                <a:latin typeface="PingFang SC"/>
              </a:rPr>
              <a:t>.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PingFang SC"/>
              </a:rPr>
              <a:t>代码合并后不能运行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442C8A8B-F6FA-47A3-B9CE-A5E45C65E03C}"/>
              </a:ext>
            </a:extLst>
          </p:cNvPr>
          <p:cNvSpPr/>
          <p:nvPr/>
        </p:nvSpPr>
        <p:spPr>
          <a:xfrm>
            <a:off x="2417751" y="2075816"/>
            <a:ext cx="549984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开发过程发现代码合并后不能顺利运行的情况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需要花费更多的时间沟通寻找问题所在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FD7256-2F0E-42A1-9509-9AF6CF6D3535}"/>
              </a:ext>
            </a:extLst>
          </p:cNvPr>
          <p:cNvSpPr/>
          <p:nvPr/>
        </p:nvSpPr>
        <p:spPr>
          <a:xfrm>
            <a:off x="0" y="1416395"/>
            <a:ext cx="1967346" cy="2012605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3D02E-7172-4DD3-95B4-5D53526C533D}"/>
              </a:ext>
            </a:extLst>
          </p:cNvPr>
          <p:cNvSpPr txBox="1"/>
          <p:nvPr/>
        </p:nvSpPr>
        <p:spPr>
          <a:xfrm>
            <a:off x="1194447" y="2880136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7803F-8EAB-45D1-842B-17104D4EE8DD}"/>
              </a:ext>
            </a:extLst>
          </p:cNvPr>
          <p:cNvSpPr txBox="1"/>
          <p:nvPr/>
        </p:nvSpPr>
        <p:spPr>
          <a:xfrm>
            <a:off x="8300925" y="592002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C7B5C2-664D-B83B-B972-1C0155567255}"/>
              </a:ext>
            </a:extLst>
          </p:cNvPr>
          <p:cNvSpPr txBox="1"/>
          <p:nvPr/>
        </p:nvSpPr>
        <p:spPr>
          <a:xfrm>
            <a:off x="1253710" y="516279"/>
            <a:ext cx="364849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存在问题（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BA1083FE-FCBE-E040-9ABE-F20C6E76505A}"/>
              </a:ext>
            </a:extLst>
          </p:cNvPr>
          <p:cNvSpPr txBox="1"/>
          <p:nvPr/>
        </p:nvSpPr>
        <p:spPr>
          <a:xfrm>
            <a:off x="3855268" y="4334062"/>
            <a:ext cx="3679001" cy="40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d.</a:t>
            </a:r>
            <a:r>
              <a:rPr lang="zh-CN" altLang="en-US" sz="2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前后端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交互</a:t>
            </a:r>
            <a:endParaRPr sz="2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823186E6-95AE-A643-A6B7-6323847BB7AB}"/>
              </a:ext>
            </a:extLst>
          </p:cNvPr>
          <p:cNvSpPr/>
          <p:nvPr/>
        </p:nvSpPr>
        <p:spPr>
          <a:xfrm>
            <a:off x="3855268" y="5005598"/>
            <a:ext cx="5499846" cy="111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前后端交互实现困难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与预期的进展相差一些内容</a:t>
            </a:r>
            <a:endParaRPr lang="en-US" sz="20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2078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项目成果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3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05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2" y="3440912"/>
            <a:ext cx="420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总结与感悟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2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A99B50-4200-4ACB-847E-7BA5879DFD02}"/>
              </a:ext>
            </a:extLst>
          </p:cNvPr>
          <p:cNvSpPr/>
          <p:nvPr/>
        </p:nvSpPr>
        <p:spPr>
          <a:xfrm>
            <a:off x="981636" y="1705172"/>
            <a:ext cx="3544867" cy="4193719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1B5E54-A6F0-44E0-8A7F-7CE1F809C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69"/>
          <a:stretch/>
        </p:blipFill>
        <p:spPr>
          <a:xfrm>
            <a:off x="2165370" y="2383918"/>
            <a:ext cx="3090527" cy="374608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总结和感悟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C1215D3A-5720-4940-8DA2-8374B36B0E3C}"/>
              </a:ext>
            </a:extLst>
          </p:cNvPr>
          <p:cNvSpPr txBox="1"/>
          <p:nvPr/>
        </p:nvSpPr>
        <p:spPr>
          <a:xfrm>
            <a:off x="5846898" y="503907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56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A8B74A1-8D61-4E76-AC18-3E3F6E5D8071}"/>
              </a:ext>
            </a:extLst>
          </p:cNvPr>
          <p:cNvSpPr/>
          <p:nvPr/>
        </p:nvSpPr>
        <p:spPr>
          <a:xfrm>
            <a:off x="5846898" y="583691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天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829ECE6-6C4E-440E-8486-FB8341B0FF4A}"/>
              </a:ext>
            </a:extLst>
          </p:cNvPr>
          <p:cNvSpPr txBox="1"/>
          <p:nvPr/>
        </p:nvSpPr>
        <p:spPr>
          <a:xfrm>
            <a:off x="8561239" y="503907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13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2899A5C-F1BC-4162-BA26-F429514320EE}"/>
              </a:ext>
            </a:extLst>
          </p:cNvPr>
          <p:cNvSpPr/>
          <p:nvPr/>
        </p:nvSpPr>
        <p:spPr>
          <a:xfrm>
            <a:off x="8561239" y="583691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篇博客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959C5C-75B4-E1C1-FCA4-65F06A106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11"/>
          <a:stretch/>
        </p:blipFill>
        <p:spPr>
          <a:xfrm>
            <a:off x="252242" y="2406659"/>
            <a:ext cx="5778444" cy="263879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2A1737-6B34-1B99-F618-F054721D71BF}"/>
              </a:ext>
            </a:extLst>
          </p:cNvPr>
          <p:cNvSpPr/>
          <p:nvPr/>
        </p:nvSpPr>
        <p:spPr>
          <a:xfrm>
            <a:off x="348343" y="2699657"/>
            <a:ext cx="2344056" cy="50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1BF4DD-EB25-49B4-7060-BFD0102F29C2}"/>
              </a:ext>
            </a:extLst>
          </p:cNvPr>
          <p:cNvSpPr/>
          <p:nvPr/>
        </p:nvSpPr>
        <p:spPr>
          <a:xfrm>
            <a:off x="348343" y="4477440"/>
            <a:ext cx="2344056" cy="5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9EE06E-E4BA-71E1-A636-778D6C48D1EE}"/>
              </a:ext>
            </a:extLst>
          </p:cNvPr>
          <p:cNvSpPr/>
          <p:nvPr/>
        </p:nvSpPr>
        <p:spPr>
          <a:xfrm>
            <a:off x="2847032" y="4821704"/>
            <a:ext cx="1166168" cy="246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86;p19">
            <a:extLst>
              <a:ext uri="{FF2B5EF4-FFF2-40B4-BE49-F238E27FC236}">
                <a16:creationId xmlns:a16="http://schemas.microsoft.com/office/drawing/2014/main" id="{7669D484-FF0D-4417-8A96-E53A6959EA2E}"/>
              </a:ext>
            </a:extLst>
          </p:cNvPr>
          <p:cNvSpPr txBox="1"/>
          <p:nvPr/>
        </p:nvSpPr>
        <p:spPr>
          <a:xfrm>
            <a:off x="5846898" y="1506730"/>
            <a:ext cx="3925063" cy="43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2022.04.05-2022.5.31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653E25B7-C65C-47B7-938A-59917CB5F21B}"/>
              </a:ext>
            </a:extLst>
          </p:cNvPr>
          <p:cNvSpPr txBox="1"/>
          <p:nvPr/>
        </p:nvSpPr>
        <p:spPr>
          <a:xfrm>
            <a:off x="5846898" y="1917103"/>
            <a:ext cx="5694763" cy="307723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单丝不成线，独木不成林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defTabSz="1217930">
              <a:lnSpc>
                <a:spcPct val="20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b.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天马行空的创意，回归现实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defTabSz="121793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任务分配和时间分配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今天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git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了吗？” 仓库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GitHub</a:t>
            </a:r>
          </a:p>
          <a:p>
            <a:pPr lvl="0" defTabSz="1217930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e.</a:t>
            </a:r>
            <a:r>
              <a:rPr lang="zh-CN" altLang="en-US" sz="2000" dirty="0"/>
              <a:t>实践是检验真理的唯一标准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767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851839" y="2693494"/>
            <a:ext cx="64883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感谢您的观看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E2A267-C24F-A5BA-9551-D8804A69B8D4}"/>
              </a:ext>
            </a:extLst>
          </p:cNvPr>
          <p:cNvSpPr txBox="1"/>
          <p:nvPr/>
        </p:nvSpPr>
        <p:spPr>
          <a:xfrm>
            <a:off x="5239577" y="918978"/>
            <a:ext cx="171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C1A36C"/>
                </a:solidFill>
                <a:cs typeface="+mn-ea"/>
                <a:sym typeface="+mn-lt"/>
              </a:rPr>
              <a:t>WIND</a:t>
            </a:r>
            <a:endParaRPr lang="zh-CN" altLang="en-US" sz="4000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A2E16D-CE31-9355-9969-40124B33A8AE}"/>
              </a:ext>
            </a:extLst>
          </p:cNvPr>
          <p:cNvSpPr txBox="1"/>
          <p:nvPr/>
        </p:nvSpPr>
        <p:spPr>
          <a:xfrm>
            <a:off x="4773543" y="4319429"/>
            <a:ext cx="26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风雨五组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9FA547-7B27-B7C1-2E06-1AAC1BB29837}"/>
              </a:ext>
            </a:extLst>
          </p:cNvPr>
          <p:cNvSpPr txBox="1"/>
          <p:nvPr/>
        </p:nvSpPr>
        <p:spPr>
          <a:xfrm>
            <a:off x="3343320" y="5785133"/>
            <a:ext cx="569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汇报日期：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2022.06.01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9870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D42908-18D0-48D4-AF52-5317E1D0E04D}"/>
              </a:ext>
            </a:extLst>
          </p:cNvPr>
          <p:cNvSpPr/>
          <p:nvPr/>
        </p:nvSpPr>
        <p:spPr>
          <a:xfrm>
            <a:off x="1404730" y="3882886"/>
            <a:ext cx="3803375" cy="1971262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316DBA-E63B-42DB-BB69-A8A2516443BF}"/>
              </a:ext>
            </a:extLst>
          </p:cNvPr>
          <p:cNvSpPr/>
          <p:nvPr/>
        </p:nvSpPr>
        <p:spPr>
          <a:xfrm>
            <a:off x="1404729" y="1003852"/>
            <a:ext cx="3803375" cy="31308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B634DA-62B6-459A-9F77-9014714DEEC9}"/>
              </a:ext>
            </a:extLst>
          </p:cNvPr>
          <p:cNvSpPr txBox="1"/>
          <p:nvPr/>
        </p:nvSpPr>
        <p:spPr>
          <a:xfrm>
            <a:off x="1657370" y="1429327"/>
            <a:ext cx="3181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i="1" dirty="0">
                <a:solidFill>
                  <a:srgbClr val="C1A36C"/>
                </a:solidFill>
                <a:cs typeface="+mn-ea"/>
                <a:sym typeface="+mn-lt"/>
              </a:rPr>
              <a:t>CONTENT</a:t>
            </a:r>
            <a:endParaRPr lang="zh-CN" altLang="en-US" sz="4400" b="1" i="1" dirty="0">
              <a:solidFill>
                <a:srgbClr val="C1A36C"/>
              </a:solidFill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93F2E1E-9F54-4BB4-9A19-FD583A0022DB}"/>
              </a:ext>
            </a:extLst>
          </p:cNvPr>
          <p:cNvSpPr/>
          <p:nvPr/>
        </p:nvSpPr>
        <p:spPr>
          <a:xfrm>
            <a:off x="1815547" y="2362035"/>
            <a:ext cx="702366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BF1020-2456-47E5-93CD-521D0E1AFEFD}"/>
              </a:ext>
            </a:extLst>
          </p:cNvPr>
          <p:cNvSpPr txBox="1"/>
          <p:nvPr/>
        </p:nvSpPr>
        <p:spPr>
          <a:xfrm>
            <a:off x="1729176" y="2658968"/>
            <a:ext cx="252477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   录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58AA4ED-FEA2-4A3F-AADB-88C7CC346B7C}"/>
              </a:ext>
            </a:extLst>
          </p:cNvPr>
          <p:cNvSpPr/>
          <p:nvPr/>
        </p:nvSpPr>
        <p:spPr>
          <a:xfrm>
            <a:off x="4253948" y="5473479"/>
            <a:ext cx="702366" cy="457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D75459-617D-6EA1-5710-455772136403}"/>
              </a:ext>
            </a:extLst>
          </p:cNvPr>
          <p:cNvGrpSpPr/>
          <p:nvPr/>
        </p:nvGrpSpPr>
        <p:grpSpPr>
          <a:xfrm>
            <a:off x="6472607" y="1420980"/>
            <a:ext cx="4062023" cy="4016040"/>
            <a:chOff x="6400801" y="1715279"/>
            <a:chExt cx="4062023" cy="4016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87C49C-7326-456D-9963-FB822DFDBD08}"/>
                </a:ext>
              </a:extLst>
            </p:cNvPr>
            <p:cNvSpPr/>
            <p:nvPr/>
          </p:nvSpPr>
          <p:spPr>
            <a:xfrm>
              <a:off x="6818164" y="2068960"/>
              <a:ext cx="11198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01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F44243-D309-4DD2-AB6E-FACCDA2EC385}"/>
                </a:ext>
              </a:extLst>
            </p:cNvPr>
            <p:cNvSpPr/>
            <p:nvPr/>
          </p:nvSpPr>
          <p:spPr>
            <a:xfrm>
              <a:off x="8330067" y="2043560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预期计划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47B338-E25D-46D5-B9BA-400C5BCBB584}"/>
                </a:ext>
              </a:extLst>
            </p:cNvPr>
            <p:cNvSpPr/>
            <p:nvPr/>
          </p:nvSpPr>
          <p:spPr>
            <a:xfrm>
              <a:off x="6818164" y="2804989"/>
              <a:ext cx="13892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02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B370F4-58C2-4C22-91A3-5833C9734E57}"/>
                </a:ext>
              </a:extLst>
            </p:cNvPr>
            <p:cNvSpPr/>
            <p:nvPr/>
          </p:nvSpPr>
          <p:spPr>
            <a:xfrm>
              <a:off x="8330067" y="2779589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开发过程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1577CF-8C5C-41C6-9D1A-9167BA36850B}"/>
                </a:ext>
              </a:extLst>
            </p:cNvPr>
            <p:cNvSpPr/>
            <p:nvPr/>
          </p:nvSpPr>
          <p:spPr>
            <a:xfrm>
              <a:off x="6818164" y="3541018"/>
              <a:ext cx="13073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03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51C672-E704-419A-BBC3-99A1DC725FAD}"/>
                </a:ext>
              </a:extLst>
            </p:cNvPr>
            <p:cNvSpPr/>
            <p:nvPr/>
          </p:nvSpPr>
          <p:spPr>
            <a:xfrm>
              <a:off x="8330067" y="3515618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遇到难点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CAE37F4-DE7C-4014-B459-396B97FFAD58}"/>
                </a:ext>
              </a:extLst>
            </p:cNvPr>
            <p:cNvSpPr/>
            <p:nvPr/>
          </p:nvSpPr>
          <p:spPr>
            <a:xfrm>
              <a:off x="6818164" y="4275630"/>
              <a:ext cx="13073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04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F87B5B-E08B-40DB-A221-21668DE4EE3A}"/>
                </a:ext>
              </a:extLst>
            </p:cNvPr>
            <p:cNvSpPr/>
            <p:nvPr/>
          </p:nvSpPr>
          <p:spPr>
            <a:xfrm>
              <a:off x="8330067" y="4250230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测试成果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2EFC349-21CC-7545-2A8E-E1C8DF30A043}"/>
                </a:ext>
              </a:extLst>
            </p:cNvPr>
            <p:cNvSpPr/>
            <p:nvPr/>
          </p:nvSpPr>
          <p:spPr>
            <a:xfrm>
              <a:off x="6818164" y="4927775"/>
              <a:ext cx="13073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05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6D535B-3A01-29C6-9E78-819F1AD0FAE3}"/>
                </a:ext>
              </a:extLst>
            </p:cNvPr>
            <p:cNvSpPr/>
            <p:nvPr/>
          </p:nvSpPr>
          <p:spPr>
            <a:xfrm>
              <a:off x="8330067" y="4902375"/>
              <a:ext cx="2132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总结感悟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B215CC0-EA0F-AC76-5159-B310B355FF5C}"/>
                </a:ext>
              </a:extLst>
            </p:cNvPr>
            <p:cNvGrpSpPr/>
            <p:nvPr/>
          </p:nvGrpSpPr>
          <p:grpSpPr>
            <a:xfrm>
              <a:off x="6400801" y="1715279"/>
              <a:ext cx="225286" cy="4016040"/>
              <a:chOff x="6400801" y="1715279"/>
              <a:chExt cx="225286" cy="4016040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30093F0-67DA-4313-BC52-E5B8DAEC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070" y="1715279"/>
                <a:ext cx="0" cy="4016040"/>
              </a:xfrm>
              <a:prstGeom prst="straightConnector1">
                <a:avLst/>
              </a:prstGeom>
              <a:ln w="28575">
                <a:solidFill>
                  <a:srgbClr val="C1A3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BD53716-8A5F-6A4B-E874-33BF822508A1}"/>
                  </a:ext>
                </a:extLst>
              </p:cNvPr>
              <p:cNvGrpSpPr/>
              <p:nvPr/>
            </p:nvGrpSpPr>
            <p:grpSpPr>
              <a:xfrm>
                <a:off x="6400801" y="2222224"/>
                <a:ext cx="225286" cy="3022375"/>
                <a:chOff x="6400801" y="2222224"/>
                <a:chExt cx="225286" cy="3022375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55BC776-9C30-4CCC-9A69-14336391EA3A}"/>
                    </a:ext>
                  </a:extLst>
                </p:cNvPr>
                <p:cNvSpPr/>
                <p:nvPr/>
              </p:nvSpPr>
              <p:spPr>
                <a:xfrm>
                  <a:off x="6414053" y="2222224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47FE72A0-2FEB-4C3A-A74C-39CB7C8C45A5}"/>
                    </a:ext>
                  </a:extLst>
                </p:cNvPr>
                <p:cNvSpPr/>
                <p:nvPr/>
              </p:nvSpPr>
              <p:spPr>
                <a:xfrm>
                  <a:off x="6414051" y="2924809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4B90A27-84FF-4938-8DE9-938CAE3B8B16}"/>
                    </a:ext>
                  </a:extLst>
                </p:cNvPr>
                <p:cNvSpPr/>
                <p:nvPr/>
              </p:nvSpPr>
              <p:spPr>
                <a:xfrm>
                  <a:off x="6414051" y="3627394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15EBE8D-2197-4EC7-A200-C77496EE7AC6}"/>
                    </a:ext>
                  </a:extLst>
                </p:cNvPr>
                <p:cNvSpPr/>
                <p:nvPr/>
              </p:nvSpPr>
              <p:spPr>
                <a:xfrm>
                  <a:off x="6400801" y="4329979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8261403-274C-CFA7-E2FE-2588A6040FFF}"/>
                    </a:ext>
                  </a:extLst>
                </p:cNvPr>
                <p:cNvSpPr/>
                <p:nvPr/>
              </p:nvSpPr>
              <p:spPr>
                <a:xfrm>
                  <a:off x="6407107" y="5032565"/>
                  <a:ext cx="212034" cy="212034"/>
                </a:xfrm>
                <a:prstGeom prst="ellipse">
                  <a:avLst/>
                </a:prstGeom>
                <a:solidFill>
                  <a:srgbClr val="C1A3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247836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/>
      <p:bldP spid="27" grpId="0" animBg="1"/>
      <p:bldP spid="28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3" y="3440912"/>
            <a:ext cx="271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预期计划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8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实现功能（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432498" y="50355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531740" y="5324906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4F9B4F-22E5-4CFE-45AD-70D244C19CE7}"/>
              </a:ext>
            </a:extLst>
          </p:cNvPr>
          <p:cNvGrpSpPr/>
          <p:nvPr/>
        </p:nvGrpSpPr>
        <p:grpSpPr>
          <a:xfrm>
            <a:off x="6904511" y="919858"/>
            <a:ext cx="4691037" cy="5137273"/>
            <a:chOff x="6404991" y="740227"/>
            <a:chExt cx="4691037" cy="51372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DE3AC62-B310-ED3A-A82B-B45E408D5087}"/>
                </a:ext>
              </a:extLst>
            </p:cNvPr>
            <p:cNvSpPr/>
            <p:nvPr/>
          </p:nvSpPr>
          <p:spPr>
            <a:xfrm>
              <a:off x="6404991" y="740227"/>
              <a:ext cx="4418611" cy="4753430"/>
            </a:xfrm>
            <a:prstGeom prst="rect">
              <a:avLst/>
            </a:prstGeom>
            <a:noFill/>
            <a:ln w="28575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200210E-3AF2-2E6D-B8CA-A43E6629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62496" y="1158827"/>
              <a:ext cx="1815297" cy="4046859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9F609A-FCF7-4A59-BA5F-2E1A666E70CE}"/>
                </a:ext>
              </a:extLst>
            </p:cNvPr>
            <p:cNvSpPr/>
            <p:nvPr/>
          </p:nvSpPr>
          <p:spPr>
            <a:xfrm>
              <a:off x="6994996" y="5154671"/>
              <a:ext cx="1859874" cy="70398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登录页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6325EA5-B233-18C1-A904-1A1F29D6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104" y="1146984"/>
              <a:ext cx="1851766" cy="4007687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DB141D-0B97-FF72-70B5-AC91FEFCEBDC}"/>
                </a:ext>
              </a:extLst>
            </p:cNvPr>
            <p:cNvSpPr/>
            <p:nvPr/>
          </p:nvSpPr>
          <p:spPr>
            <a:xfrm>
              <a:off x="9236154" y="5154671"/>
              <a:ext cx="1859874" cy="72282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首页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245C70-398C-0D6B-E50B-70DF3D4A98B5}"/>
              </a:ext>
            </a:extLst>
          </p:cNvPr>
          <p:cNvGrpSpPr/>
          <p:nvPr/>
        </p:nvGrpSpPr>
        <p:grpSpPr>
          <a:xfrm>
            <a:off x="470880" y="1723417"/>
            <a:ext cx="5092564" cy="983795"/>
            <a:chOff x="1222078" y="1422101"/>
            <a:chExt cx="5092564" cy="983795"/>
          </a:xfrm>
        </p:grpSpPr>
        <p:grpSp>
          <p:nvGrpSpPr>
            <p:cNvPr id="26" name="组合 12">
              <a:extLst>
                <a:ext uri="{FF2B5EF4-FFF2-40B4-BE49-F238E27FC236}">
                  <a16:creationId xmlns:a16="http://schemas.microsoft.com/office/drawing/2014/main" id="{C33AA1D9-E55F-4B7A-8D1F-F093DE96E6EF}"/>
                </a:ext>
              </a:extLst>
            </p:cNvPr>
            <p:cNvGrpSpPr/>
            <p:nvPr/>
          </p:nvGrpSpPr>
          <p:grpSpPr bwMode="auto">
            <a:xfrm>
              <a:off x="1222078" y="1422101"/>
              <a:ext cx="2432818" cy="554842"/>
              <a:chOff x="-102083" y="-111058"/>
              <a:chExt cx="3243397" cy="739789"/>
            </a:xfrm>
          </p:grpSpPr>
          <p:sp>
            <p:nvSpPr>
              <p:cNvPr id="27" name="TextBox 1">
                <a:extLst>
                  <a:ext uri="{FF2B5EF4-FFF2-40B4-BE49-F238E27FC236}">
                    <a16:creationId xmlns:a16="http://schemas.microsoft.com/office/drawing/2014/main" id="{09A1D2A9-D10B-5B76-E278-4ACE5DE4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083" y="-111058"/>
                <a:ext cx="462042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1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直接连接符 15">
                <a:extLst>
                  <a:ext uri="{FF2B5EF4-FFF2-40B4-BE49-F238E27FC236}">
                    <a16:creationId xmlns:a16="http://schemas.microsoft.com/office/drawing/2014/main" id="{C24D5C38-2B1C-E0BB-4D93-D8DDA18A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矩形 7">
                <a:extLst>
                  <a:ext uri="{FF2B5EF4-FFF2-40B4-BE49-F238E27FC236}">
                    <a16:creationId xmlns:a16="http://schemas.microsoft.com/office/drawing/2014/main" id="{D3EFC75F-EA92-AEBC-B439-D2312F4B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5" y="95251"/>
                <a:ext cx="2688879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登录</a:t>
                </a:r>
              </a:p>
            </p:txBody>
          </p:sp>
        </p:grpSp>
        <p:sp>
          <p:nvSpPr>
            <p:cNvPr id="30" name="矩形 8">
              <a:extLst>
                <a:ext uri="{FF2B5EF4-FFF2-40B4-BE49-F238E27FC236}">
                  <a16:creationId xmlns:a16="http://schemas.microsoft.com/office/drawing/2014/main" id="{16B2FFA6-2BB7-EFFB-E732-7ECCDE4A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2010790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用户登录：密码登录或微信登录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443EE5-34D2-D09F-FB46-1EB30C2C2DF4}"/>
              </a:ext>
            </a:extLst>
          </p:cNvPr>
          <p:cNvGrpSpPr/>
          <p:nvPr/>
        </p:nvGrpSpPr>
        <p:grpSpPr>
          <a:xfrm>
            <a:off x="470880" y="3025396"/>
            <a:ext cx="5092564" cy="1007029"/>
            <a:chOff x="1222078" y="2944845"/>
            <a:chExt cx="5092564" cy="1007029"/>
          </a:xfrm>
        </p:grpSpPr>
        <p:grpSp>
          <p:nvGrpSpPr>
            <p:cNvPr id="32" name="组合 18">
              <a:extLst>
                <a:ext uri="{FF2B5EF4-FFF2-40B4-BE49-F238E27FC236}">
                  <a16:creationId xmlns:a16="http://schemas.microsoft.com/office/drawing/2014/main" id="{78999ED9-D500-643F-7DE4-5A749752CD7D}"/>
                </a:ext>
              </a:extLst>
            </p:cNvPr>
            <p:cNvGrpSpPr/>
            <p:nvPr/>
          </p:nvGrpSpPr>
          <p:grpSpPr bwMode="auto">
            <a:xfrm>
              <a:off x="1222078" y="2944845"/>
              <a:ext cx="1113542" cy="590485"/>
              <a:chOff x="-106851" y="-158584"/>
              <a:chExt cx="1484644" cy="787313"/>
            </a:xfrm>
          </p:grpSpPr>
          <p:sp>
            <p:nvSpPr>
              <p:cNvPr id="48" name="TextBox 10">
                <a:extLst>
                  <a:ext uri="{FF2B5EF4-FFF2-40B4-BE49-F238E27FC236}">
                    <a16:creationId xmlns:a16="http://schemas.microsoft.com/office/drawing/2014/main" id="{24922087-5B15-D2BE-2487-55A7ABD4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62069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2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直接连接符 20">
                <a:extLst>
                  <a:ext uri="{FF2B5EF4-FFF2-40B4-BE49-F238E27FC236}">
                    <a16:creationId xmlns:a16="http://schemas.microsoft.com/office/drawing/2014/main" id="{5B607E24-7897-E004-544E-A7E8206DF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12">
                <a:extLst>
                  <a:ext uri="{FF2B5EF4-FFF2-40B4-BE49-F238E27FC236}">
                    <a16:creationId xmlns:a16="http://schemas.microsoft.com/office/drawing/2014/main" id="{EC35C13A-E77E-4193-79E6-E9D9A1DB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0"/>
                <a:ext cx="930120" cy="53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注册</a:t>
                </a:r>
              </a:p>
            </p:txBody>
          </p:sp>
        </p:grpSp>
        <p:sp>
          <p:nvSpPr>
            <p:cNvPr id="51" name="矩形 9">
              <a:extLst>
                <a:ext uri="{FF2B5EF4-FFF2-40B4-BE49-F238E27FC236}">
                  <a16:creationId xmlns:a16="http://schemas.microsoft.com/office/drawing/2014/main" id="{87FD6F8E-EFD7-EEB5-4E36-068B9AF3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3556768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注册账号：正常注册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0DFC97-3F8D-52DB-0418-9362F29B90FB}"/>
              </a:ext>
            </a:extLst>
          </p:cNvPr>
          <p:cNvGrpSpPr/>
          <p:nvPr/>
        </p:nvGrpSpPr>
        <p:grpSpPr>
          <a:xfrm>
            <a:off x="542063" y="4350608"/>
            <a:ext cx="5092564" cy="984292"/>
            <a:chOff x="1183342" y="4433811"/>
            <a:chExt cx="5092564" cy="984292"/>
          </a:xfrm>
        </p:grpSpPr>
        <p:grpSp>
          <p:nvGrpSpPr>
            <p:cNvPr id="52" name="组合 12">
              <a:extLst>
                <a:ext uri="{FF2B5EF4-FFF2-40B4-BE49-F238E27FC236}">
                  <a16:creationId xmlns:a16="http://schemas.microsoft.com/office/drawing/2014/main" id="{F38EE65D-9D97-20FB-5E95-2BB40C4E1DB2}"/>
                </a:ext>
              </a:extLst>
            </p:cNvPr>
            <p:cNvGrpSpPr/>
            <p:nvPr/>
          </p:nvGrpSpPr>
          <p:grpSpPr bwMode="auto">
            <a:xfrm>
              <a:off x="1183342" y="4433811"/>
              <a:ext cx="2432818" cy="554842"/>
              <a:chOff x="-102083" y="-111058"/>
              <a:chExt cx="3243397" cy="739789"/>
            </a:xfrm>
          </p:grpSpPr>
          <p:sp>
            <p:nvSpPr>
              <p:cNvPr id="53" name="TextBox 1">
                <a:extLst>
                  <a:ext uri="{FF2B5EF4-FFF2-40B4-BE49-F238E27FC236}">
                    <a16:creationId xmlns:a16="http://schemas.microsoft.com/office/drawing/2014/main" id="{CCD85168-2489-3820-CCE1-26B772A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083" y="-111058"/>
                <a:ext cx="462042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3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直接连接符 15">
                <a:extLst>
                  <a:ext uri="{FF2B5EF4-FFF2-40B4-BE49-F238E27FC236}">
                    <a16:creationId xmlns:a16="http://schemas.microsoft.com/office/drawing/2014/main" id="{DEC6C001-C849-E49B-7198-48E25919D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矩形 7">
                <a:extLst>
                  <a:ext uri="{FF2B5EF4-FFF2-40B4-BE49-F238E27FC236}">
                    <a16:creationId xmlns:a16="http://schemas.microsoft.com/office/drawing/2014/main" id="{4517CA4A-3108-31CE-C7D5-1A58FFC20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5" y="95251"/>
                <a:ext cx="2688879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发布</a:t>
                </a:r>
              </a:p>
            </p:txBody>
          </p:sp>
        </p:grpSp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5F37873A-DD16-52B9-F488-E40689D19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240" y="5022997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发布订单：正常发布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470D00-F632-FBFD-C3B8-3992F7A6111D}"/>
              </a:ext>
            </a:extLst>
          </p:cNvPr>
          <p:cNvGrpSpPr/>
          <p:nvPr/>
        </p:nvGrpSpPr>
        <p:grpSpPr>
          <a:xfrm>
            <a:off x="3998919" y="1727129"/>
            <a:ext cx="5092564" cy="2218609"/>
            <a:chOff x="4082274" y="2932880"/>
            <a:chExt cx="5092564" cy="221860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78FB61-ABEE-5DFD-73D3-1AE217899B63}"/>
                </a:ext>
              </a:extLst>
            </p:cNvPr>
            <p:cNvGrpSpPr/>
            <p:nvPr/>
          </p:nvGrpSpPr>
          <p:grpSpPr>
            <a:xfrm>
              <a:off x="4082274" y="2932880"/>
              <a:ext cx="5092564" cy="1007029"/>
              <a:chOff x="1183342" y="5963938"/>
              <a:chExt cx="5092564" cy="1007029"/>
            </a:xfrm>
          </p:grpSpPr>
          <p:grpSp>
            <p:nvGrpSpPr>
              <p:cNvPr id="57" name="组合 18">
                <a:extLst>
                  <a:ext uri="{FF2B5EF4-FFF2-40B4-BE49-F238E27FC236}">
                    <a16:creationId xmlns:a16="http://schemas.microsoft.com/office/drawing/2014/main" id="{A39A2F81-7677-A816-479C-65B248771447}"/>
                  </a:ext>
                </a:extLst>
              </p:cNvPr>
              <p:cNvGrpSpPr/>
              <p:nvPr/>
            </p:nvGrpSpPr>
            <p:grpSpPr bwMode="auto">
              <a:xfrm>
                <a:off x="1183342" y="5963938"/>
                <a:ext cx="1113542" cy="590485"/>
                <a:chOff x="-106851" y="-158584"/>
                <a:chExt cx="1484644" cy="787313"/>
              </a:xfrm>
            </p:grpSpPr>
            <p:sp>
              <p:nvSpPr>
                <p:cNvPr id="58" name="TextBox 10">
                  <a:extLst>
                    <a:ext uri="{FF2B5EF4-FFF2-40B4-BE49-F238E27FC236}">
                      <a16:creationId xmlns:a16="http://schemas.microsoft.com/office/drawing/2014/main" id="{D52F39F3-CCFB-9AFE-728E-DEAF4BA7A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6851" y="-158584"/>
                  <a:ext cx="462069" cy="553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4</a:t>
                  </a:r>
                  <a:endPara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直接连接符 20">
                  <a:extLst>
                    <a:ext uri="{FF2B5EF4-FFF2-40B4-BE49-F238E27FC236}">
                      <a16:creationId xmlns:a16="http://schemas.microsoft.com/office/drawing/2014/main" id="{BA8B844D-E27A-52E7-D3C5-B08D5901F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590550" cy="590550"/>
                </a:xfrm>
                <a:prstGeom prst="line">
                  <a:avLst/>
                </a:prstGeom>
                <a:noFill/>
                <a:ln w="9525" cap="flat" cmpd="sng">
                  <a:solidFill>
                    <a:schemeClr val="tx1">
                      <a:lumMod val="65000"/>
                      <a:lumOff val="3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矩形 12">
                  <a:extLst>
                    <a:ext uri="{FF2B5EF4-FFF2-40B4-BE49-F238E27FC236}">
                      <a16:creationId xmlns:a16="http://schemas.microsoft.com/office/drawing/2014/main" id="{49F33B1B-53F9-FD98-3954-B3D627819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73" y="95250"/>
                  <a:ext cx="930120" cy="533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接受</a:t>
                  </a:r>
                </a:p>
              </p:txBody>
            </p:sp>
          </p:grpSp>
          <p:sp>
            <p:nvSpPr>
              <p:cNvPr id="61" name="矩形 9">
                <a:extLst>
                  <a:ext uri="{FF2B5EF4-FFF2-40B4-BE49-F238E27FC236}">
                    <a16:creationId xmlns:a16="http://schemas.microsoft.com/office/drawing/2014/main" id="{427FE9F5-2789-C048-09D3-D355C945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240" y="6575861"/>
                <a:ext cx="4676666" cy="395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 lIns="68579" tIns="34289" rIns="68579" bIns="34289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接受订单：正常接单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07F3692-686B-E1C1-A7DF-18D505FA9036}"/>
                </a:ext>
              </a:extLst>
            </p:cNvPr>
            <p:cNvGrpSpPr/>
            <p:nvPr/>
          </p:nvGrpSpPr>
          <p:grpSpPr>
            <a:xfrm>
              <a:off x="4082274" y="4144460"/>
              <a:ext cx="5092564" cy="1007029"/>
              <a:chOff x="1230400" y="7525654"/>
              <a:chExt cx="5092564" cy="1007029"/>
            </a:xfrm>
          </p:grpSpPr>
          <p:grpSp>
            <p:nvGrpSpPr>
              <p:cNvPr id="62" name="组合 18">
                <a:extLst>
                  <a:ext uri="{FF2B5EF4-FFF2-40B4-BE49-F238E27FC236}">
                    <a16:creationId xmlns:a16="http://schemas.microsoft.com/office/drawing/2014/main" id="{65CE23FC-C016-019E-296E-5238C52BAD20}"/>
                  </a:ext>
                </a:extLst>
              </p:cNvPr>
              <p:cNvGrpSpPr/>
              <p:nvPr/>
            </p:nvGrpSpPr>
            <p:grpSpPr bwMode="auto">
              <a:xfrm>
                <a:off x="1230400" y="7525654"/>
                <a:ext cx="1113542" cy="590485"/>
                <a:chOff x="-106851" y="-158584"/>
                <a:chExt cx="1484644" cy="787313"/>
              </a:xfrm>
            </p:grpSpPr>
            <p:sp>
              <p:nvSpPr>
                <p:cNvPr id="63" name="TextBox 10">
                  <a:extLst>
                    <a:ext uri="{FF2B5EF4-FFF2-40B4-BE49-F238E27FC236}">
                      <a16:creationId xmlns:a16="http://schemas.microsoft.com/office/drawing/2014/main" id="{981C066D-D17E-5472-4BE5-6947E024B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6851" y="-158584"/>
                  <a:ext cx="457794" cy="553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5</a:t>
                  </a:r>
                  <a:endPara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直接连接符 20">
                  <a:extLst>
                    <a:ext uri="{FF2B5EF4-FFF2-40B4-BE49-F238E27FC236}">
                      <a16:creationId xmlns:a16="http://schemas.microsoft.com/office/drawing/2014/main" id="{8DBC2692-DEEE-2F18-14B8-39F227331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590550" cy="590550"/>
                </a:xfrm>
                <a:prstGeom prst="line">
                  <a:avLst/>
                </a:prstGeom>
                <a:noFill/>
                <a:ln w="9525" cap="flat" cmpd="sng">
                  <a:solidFill>
                    <a:schemeClr val="tx1">
                      <a:lumMod val="65000"/>
                      <a:lumOff val="3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矩形 12">
                  <a:extLst>
                    <a:ext uri="{FF2B5EF4-FFF2-40B4-BE49-F238E27FC236}">
                      <a16:creationId xmlns:a16="http://schemas.microsoft.com/office/drawing/2014/main" id="{6D1F889E-D61A-A572-380D-8F2257DC9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73" y="95250"/>
                  <a:ext cx="930120" cy="533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搜索</a:t>
                  </a:r>
                </a:p>
              </p:txBody>
            </p:sp>
          </p:grpSp>
          <p:sp>
            <p:nvSpPr>
              <p:cNvPr id="66" name="矩形 9">
                <a:extLst>
                  <a:ext uri="{FF2B5EF4-FFF2-40B4-BE49-F238E27FC236}">
                    <a16:creationId xmlns:a16="http://schemas.microsoft.com/office/drawing/2014/main" id="{BDE3018A-A8EE-42A3-828B-04EB80D2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298" y="8137577"/>
                <a:ext cx="4676666" cy="395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square" lIns="68579" tIns="34289" rIns="68579" bIns="34289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搜索特定订单</a:t>
                </a:r>
              </a:p>
            </p:txBody>
          </p:sp>
        </p:grpSp>
      </p:grp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062E5BB-47C4-895E-5204-71F5E843425E}"/>
              </a:ext>
            </a:extLst>
          </p:cNvPr>
          <p:cNvSpPr/>
          <p:nvPr/>
        </p:nvSpPr>
        <p:spPr>
          <a:xfrm>
            <a:off x="7567888" y="3969195"/>
            <a:ext cx="1721254" cy="312519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B7C9620-CF37-FD09-F35E-ADE9830A288E}"/>
              </a:ext>
            </a:extLst>
          </p:cNvPr>
          <p:cNvSpPr/>
          <p:nvPr/>
        </p:nvSpPr>
        <p:spPr>
          <a:xfrm>
            <a:off x="7651140" y="3768565"/>
            <a:ext cx="205148" cy="174209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AA76B16-8CB2-75DE-CF85-01FBA150D92E}"/>
              </a:ext>
            </a:extLst>
          </p:cNvPr>
          <p:cNvSpPr/>
          <p:nvPr/>
        </p:nvSpPr>
        <p:spPr>
          <a:xfrm>
            <a:off x="10476067" y="5035502"/>
            <a:ext cx="350059" cy="312307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5D86A5E-641F-78D1-50F7-5DEAF2792CAC}"/>
              </a:ext>
            </a:extLst>
          </p:cNvPr>
          <p:cNvSpPr/>
          <p:nvPr/>
        </p:nvSpPr>
        <p:spPr>
          <a:xfrm>
            <a:off x="11123844" y="3855670"/>
            <a:ext cx="453470" cy="24622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B83AF1B-224B-CE63-4096-20F80B2350F6}"/>
              </a:ext>
            </a:extLst>
          </p:cNvPr>
          <p:cNvSpPr/>
          <p:nvPr/>
        </p:nvSpPr>
        <p:spPr>
          <a:xfrm>
            <a:off x="9735674" y="1816189"/>
            <a:ext cx="1882533" cy="20263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实现功能（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2/2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432498" y="50355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531740" y="5324906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4F9B4F-22E5-4CFE-45AD-70D244C19CE7}"/>
              </a:ext>
            </a:extLst>
          </p:cNvPr>
          <p:cNvGrpSpPr/>
          <p:nvPr/>
        </p:nvGrpSpPr>
        <p:grpSpPr>
          <a:xfrm>
            <a:off x="6918184" y="931923"/>
            <a:ext cx="4691037" cy="5137273"/>
            <a:chOff x="6404991" y="740227"/>
            <a:chExt cx="4691037" cy="51372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DE3AC62-B310-ED3A-A82B-B45E408D5087}"/>
                </a:ext>
              </a:extLst>
            </p:cNvPr>
            <p:cNvSpPr/>
            <p:nvPr/>
          </p:nvSpPr>
          <p:spPr>
            <a:xfrm>
              <a:off x="6404991" y="740227"/>
              <a:ext cx="4418611" cy="4753430"/>
            </a:xfrm>
            <a:prstGeom prst="rect">
              <a:avLst/>
            </a:prstGeom>
            <a:noFill/>
            <a:ln w="28575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200210E-3AF2-2E6D-B8CA-A43E6629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62496" y="1217877"/>
              <a:ext cx="1815297" cy="3928758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9F609A-FCF7-4A59-BA5F-2E1A666E70CE}"/>
                </a:ext>
              </a:extLst>
            </p:cNvPr>
            <p:cNvSpPr/>
            <p:nvPr/>
          </p:nvSpPr>
          <p:spPr>
            <a:xfrm>
              <a:off x="6994996" y="5154671"/>
              <a:ext cx="1859874" cy="70398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订单页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6325EA5-B233-18C1-A904-1A1F29D6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03104" y="1157762"/>
              <a:ext cx="1851766" cy="398613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DB141D-0B97-FF72-70B5-AC91FEFCEBDC}"/>
                </a:ext>
              </a:extLst>
            </p:cNvPr>
            <p:cNvSpPr/>
            <p:nvPr/>
          </p:nvSpPr>
          <p:spPr>
            <a:xfrm>
              <a:off x="9236154" y="5154671"/>
              <a:ext cx="1859874" cy="722829"/>
            </a:xfrm>
            <a:prstGeom prst="rect">
              <a:avLst/>
            </a:prstGeom>
            <a:solidFill>
              <a:srgbClr val="C1A3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我的页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245C70-398C-0D6B-E50B-70DF3D4A98B5}"/>
              </a:ext>
            </a:extLst>
          </p:cNvPr>
          <p:cNvGrpSpPr/>
          <p:nvPr/>
        </p:nvGrpSpPr>
        <p:grpSpPr>
          <a:xfrm>
            <a:off x="470880" y="1723417"/>
            <a:ext cx="5092564" cy="983795"/>
            <a:chOff x="1222078" y="1422101"/>
            <a:chExt cx="5092564" cy="983795"/>
          </a:xfrm>
        </p:grpSpPr>
        <p:grpSp>
          <p:nvGrpSpPr>
            <p:cNvPr id="26" name="组合 12">
              <a:extLst>
                <a:ext uri="{FF2B5EF4-FFF2-40B4-BE49-F238E27FC236}">
                  <a16:creationId xmlns:a16="http://schemas.microsoft.com/office/drawing/2014/main" id="{C33AA1D9-E55F-4B7A-8D1F-F093DE96E6EF}"/>
                </a:ext>
              </a:extLst>
            </p:cNvPr>
            <p:cNvGrpSpPr/>
            <p:nvPr/>
          </p:nvGrpSpPr>
          <p:grpSpPr bwMode="auto">
            <a:xfrm>
              <a:off x="1222078" y="1422101"/>
              <a:ext cx="2432818" cy="554842"/>
              <a:chOff x="-102083" y="-111058"/>
              <a:chExt cx="3243397" cy="739789"/>
            </a:xfrm>
          </p:grpSpPr>
          <p:sp>
            <p:nvSpPr>
              <p:cNvPr id="27" name="TextBox 1">
                <a:extLst>
                  <a:ext uri="{FF2B5EF4-FFF2-40B4-BE49-F238E27FC236}">
                    <a16:creationId xmlns:a16="http://schemas.microsoft.com/office/drawing/2014/main" id="{09A1D2A9-D10B-5B76-E278-4ACE5DE4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2083" y="-111058"/>
                <a:ext cx="462042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6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直接连接符 15">
                <a:extLst>
                  <a:ext uri="{FF2B5EF4-FFF2-40B4-BE49-F238E27FC236}">
                    <a16:creationId xmlns:a16="http://schemas.microsoft.com/office/drawing/2014/main" id="{C24D5C38-2B1C-E0BB-4D93-D8DDA18A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矩形 7">
                <a:extLst>
                  <a:ext uri="{FF2B5EF4-FFF2-40B4-BE49-F238E27FC236}">
                    <a16:creationId xmlns:a16="http://schemas.microsoft.com/office/drawing/2014/main" id="{D3EFC75F-EA92-AEBC-B439-D2312F4B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35" y="95251"/>
                <a:ext cx="2688879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取消</a:t>
                </a:r>
              </a:p>
            </p:txBody>
          </p:sp>
        </p:grpSp>
        <p:sp>
          <p:nvSpPr>
            <p:cNvPr id="30" name="矩形 8">
              <a:extLst>
                <a:ext uri="{FF2B5EF4-FFF2-40B4-BE49-F238E27FC236}">
                  <a16:creationId xmlns:a16="http://schemas.microsoft.com/office/drawing/2014/main" id="{16B2FFA6-2BB7-EFFB-E732-7ECCDE4A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2010790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取消订单：正常取消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443EE5-34D2-D09F-FB46-1EB30C2C2DF4}"/>
              </a:ext>
            </a:extLst>
          </p:cNvPr>
          <p:cNvGrpSpPr/>
          <p:nvPr/>
        </p:nvGrpSpPr>
        <p:grpSpPr>
          <a:xfrm>
            <a:off x="470880" y="3025396"/>
            <a:ext cx="5092564" cy="1007029"/>
            <a:chOff x="1222078" y="2944845"/>
            <a:chExt cx="5092564" cy="1007029"/>
          </a:xfrm>
        </p:grpSpPr>
        <p:grpSp>
          <p:nvGrpSpPr>
            <p:cNvPr id="32" name="组合 18">
              <a:extLst>
                <a:ext uri="{FF2B5EF4-FFF2-40B4-BE49-F238E27FC236}">
                  <a16:creationId xmlns:a16="http://schemas.microsoft.com/office/drawing/2014/main" id="{78999ED9-D500-643F-7DE4-5A749752CD7D}"/>
                </a:ext>
              </a:extLst>
            </p:cNvPr>
            <p:cNvGrpSpPr/>
            <p:nvPr/>
          </p:nvGrpSpPr>
          <p:grpSpPr bwMode="auto">
            <a:xfrm>
              <a:off x="1222078" y="2944845"/>
              <a:ext cx="1113542" cy="590487"/>
              <a:chOff x="-106851" y="-158584"/>
              <a:chExt cx="1484644" cy="787315"/>
            </a:xfrm>
          </p:grpSpPr>
          <p:sp>
            <p:nvSpPr>
              <p:cNvPr id="48" name="TextBox 10">
                <a:extLst>
                  <a:ext uri="{FF2B5EF4-FFF2-40B4-BE49-F238E27FC236}">
                    <a16:creationId xmlns:a16="http://schemas.microsoft.com/office/drawing/2014/main" id="{24922087-5B15-D2BE-2487-55A7ABD4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47107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8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直接连接符 20">
                <a:extLst>
                  <a:ext uri="{FF2B5EF4-FFF2-40B4-BE49-F238E27FC236}">
                    <a16:creationId xmlns:a16="http://schemas.microsoft.com/office/drawing/2014/main" id="{5B607E24-7897-E004-544E-A7E8206DF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12">
                <a:extLst>
                  <a:ext uri="{FF2B5EF4-FFF2-40B4-BE49-F238E27FC236}">
                    <a16:creationId xmlns:a16="http://schemas.microsoft.com/office/drawing/2014/main" id="{EC35C13A-E77E-4193-79E6-E9D9A1DB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1"/>
                <a:ext cx="930120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通知</a:t>
                </a:r>
              </a:p>
            </p:txBody>
          </p:sp>
        </p:grpSp>
        <p:sp>
          <p:nvSpPr>
            <p:cNvPr id="51" name="矩形 9">
              <a:extLst>
                <a:ext uri="{FF2B5EF4-FFF2-40B4-BE49-F238E27FC236}">
                  <a16:creationId xmlns:a16="http://schemas.microsoft.com/office/drawing/2014/main" id="{87FD6F8E-EFD7-EEB5-4E36-068B9AF3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3556768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推送通知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78FB61-ABEE-5DFD-73D3-1AE217899B63}"/>
              </a:ext>
            </a:extLst>
          </p:cNvPr>
          <p:cNvGrpSpPr/>
          <p:nvPr/>
        </p:nvGrpSpPr>
        <p:grpSpPr>
          <a:xfrm>
            <a:off x="3998919" y="1727129"/>
            <a:ext cx="5092564" cy="1007029"/>
            <a:chOff x="1183342" y="5963938"/>
            <a:chExt cx="5092564" cy="1007029"/>
          </a:xfrm>
        </p:grpSpPr>
        <p:grpSp>
          <p:nvGrpSpPr>
            <p:cNvPr id="57" name="组合 18">
              <a:extLst>
                <a:ext uri="{FF2B5EF4-FFF2-40B4-BE49-F238E27FC236}">
                  <a16:creationId xmlns:a16="http://schemas.microsoft.com/office/drawing/2014/main" id="{A39A2F81-7677-A816-479C-65B248771447}"/>
                </a:ext>
              </a:extLst>
            </p:cNvPr>
            <p:cNvGrpSpPr/>
            <p:nvPr/>
          </p:nvGrpSpPr>
          <p:grpSpPr bwMode="auto">
            <a:xfrm>
              <a:off x="1183342" y="5963938"/>
              <a:ext cx="1113542" cy="590487"/>
              <a:chOff x="-106851" y="-158584"/>
              <a:chExt cx="1484645" cy="787315"/>
            </a:xfrm>
          </p:grpSpPr>
          <p:sp>
            <p:nvSpPr>
              <p:cNvPr id="58" name="TextBox 10">
                <a:extLst>
                  <a:ext uri="{FF2B5EF4-FFF2-40B4-BE49-F238E27FC236}">
                    <a16:creationId xmlns:a16="http://schemas.microsoft.com/office/drawing/2014/main" id="{D52F39F3-CCFB-9AFE-728E-DEAF4BA7A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62069" cy="55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7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直接连接符 20">
                <a:extLst>
                  <a:ext uri="{FF2B5EF4-FFF2-40B4-BE49-F238E27FC236}">
                    <a16:creationId xmlns:a16="http://schemas.microsoft.com/office/drawing/2014/main" id="{BA8B844D-E27A-52E7-D3C5-B08D5901F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矩形 12">
                <a:extLst>
                  <a:ext uri="{FF2B5EF4-FFF2-40B4-BE49-F238E27FC236}">
                    <a16:creationId xmlns:a16="http://schemas.microsoft.com/office/drawing/2014/main" id="{49F33B1B-53F9-FD98-3954-B3D627819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1"/>
                <a:ext cx="930121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设置</a:t>
                </a:r>
              </a:p>
            </p:txBody>
          </p:sp>
        </p:grpSp>
        <p:sp>
          <p:nvSpPr>
            <p:cNvPr id="61" name="矩形 9">
              <a:extLst>
                <a:ext uri="{FF2B5EF4-FFF2-40B4-BE49-F238E27FC236}">
                  <a16:creationId xmlns:a16="http://schemas.microsoft.com/office/drawing/2014/main" id="{427FE9F5-2789-C048-09D3-D355C945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240" y="6575861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绑定邮箱、重置密码</a:t>
              </a:r>
            </a:p>
          </p:txBody>
        </p:sp>
      </p:grp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B7C9620-CF37-FD09-F35E-ADE9830A288E}"/>
              </a:ext>
            </a:extLst>
          </p:cNvPr>
          <p:cNvSpPr/>
          <p:nvPr/>
        </p:nvSpPr>
        <p:spPr>
          <a:xfrm>
            <a:off x="8810463" y="2549320"/>
            <a:ext cx="453240" cy="227654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5D86A5E-641F-78D1-50F7-5DEAF2792CAC}"/>
              </a:ext>
            </a:extLst>
          </p:cNvPr>
          <p:cNvSpPr/>
          <p:nvPr/>
        </p:nvSpPr>
        <p:spPr>
          <a:xfrm>
            <a:off x="9826582" y="4702434"/>
            <a:ext cx="1754161" cy="19707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B83AF1B-224B-CE63-4096-20F80B2350F6}"/>
              </a:ext>
            </a:extLst>
          </p:cNvPr>
          <p:cNvSpPr/>
          <p:nvPr/>
        </p:nvSpPr>
        <p:spPr>
          <a:xfrm>
            <a:off x="11318054" y="1671284"/>
            <a:ext cx="272932" cy="246221"/>
          </a:xfrm>
          <a:prstGeom prst="roundRect">
            <a:avLst/>
          </a:prstGeom>
          <a:noFill/>
          <a:ln w="190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4E75398-5B5C-83CC-725A-AE0F1EDC780F}"/>
              </a:ext>
            </a:extLst>
          </p:cNvPr>
          <p:cNvGrpSpPr/>
          <p:nvPr/>
        </p:nvGrpSpPr>
        <p:grpSpPr>
          <a:xfrm>
            <a:off x="3944519" y="2969105"/>
            <a:ext cx="5092564" cy="1007029"/>
            <a:chOff x="1222078" y="2944845"/>
            <a:chExt cx="5092564" cy="1007029"/>
          </a:xfrm>
        </p:grpSpPr>
        <p:grpSp>
          <p:nvGrpSpPr>
            <p:cNvPr id="36" name="组合 18">
              <a:extLst>
                <a:ext uri="{FF2B5EF4-FFF2-40B4-BE49-F238E27FC236}">
                  <a16:creationId xmlns:a16="http://schemas.microsoft.com/office/drawing/2014/main" id="{AA37EBD7-47D8-816E-421D-683BEBDA9A37}"/>
                </a:ext>
              </a:extLst>
            </p:cNvPr>
            <p:cNvGrpSpPr/>
            <p:nvPr/>
          </p:nvGrpSpPr>
          <p:grpSpPr bwMode="auto">
            <a:xfrm>
              <a:off x="1222078" y="2944845"/>
              <a:ext cx="1113542" cy="590487"/>
              <a:chOff x="-106851" y="-158584"/>
              <a:chExt cx="1484644" cy="787315"/>
            </a:xfrm>
          </p:grpSpPr>
          <p:sp>
            <p:nvSpPr>
              <p:cNvPr id="38" name="TextBox 10">
                <a:extLst>
                  <a:ext uri="{FF2B5EF4-FFF2-40B4-BE49-F238E27FC236}">
                    <a16:creationId xmlns:a16="http://schemas.microsoft.com/office/drawing/2014/main" id="{52A78D59-AB5B-A2EC-129E-853DFBEB6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6851" y="-158584"/>
                <a:ext cx="447107" cy="53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9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直接连接符 20">
                <a:extLst>
                  <a:ext uri="{FF2B5EF4-FFF2-40B4-BE49-F238E27FC236}">
                    <a16:creationId xmlns:a16="http://schemas.microsoft.com/office/drawing/2014/main" id="{927BA75C-381D-87D8-5C7E-DFBAF1A83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90550" cy="590550"/>
              </a:xfrm>
              <a:prstGeom prst="line">
                <a:avLst/>
              </a:prstGeom>
              <a:noFill/>
              <a:ln w="9525" cap="flat" cmpd="sng">
                <a:solidFill>
                  <a:schemeClr val="tx1">
                    <a:lumMod val="65000"/>
                    <a:lumOff val="3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矩形 12">
                <a:extLst>
                  <a:ext uri="{FF2B5EF4-FFF2-40B4-BE49-F238E27FC236}">
                    <a16:creationId xmlns:a16="http://schemas.microsoft.com/office/drawing/2014/main" id="{B0A7ED72-27E3-0A23-0F84-598DCAA27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3" y="95251"/>
                <a:ext cx="930120" cy="533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退出</a:t>
                </a:r>
              </a:p>
            </p:txBody>
          </p:sp>
        </p:grp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D6B25F75-FD47-72C3-314A-E22C92C4F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976" y="3556768"/>
              <a:ext cx="4676666" cy="39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 lIns="68579" tIns="34289" rIns="68579" bIns="34289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退出登录：正常退出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249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任务安排和时间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(1/2)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71278C09-1BD4-45BB-B5F9-CBE3559FDCF2}"/>
              </a:ext>
            </a:extLst>
          </p:cNvPr>
          <p:cNvSpPr/>
          <p:nvPr/>
        </p:nvSpPr>
        <p:spPr>
          <a:xfrm flipV="1">
            <a:off x="16271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26F6254-3D00-4386-9882-7E95768ABEEC}"/>
              </a:ext>
            </a:extLst>
          </p:cNvPr>
          <p:cNvSpPr/>
          <p:nvPr/>
        </p:nvSpPr>
        <p:spPr>
          <a:xfrm flipV="1">
            <a:off x="40655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F1DFDB9-BBC7-46A7-9C06-4EBB82ADF5B2}"/>
              </a:ext>
            </a:extLst>
          </p:cNvPr>
          <p:cNvSpPr/>
          <p:nvPr/>
        </p:nvSpPr>
        <p:spPr>
          <a:xfrm flipV="1">
            <a:off x="65039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BAF3AFB9-B085-4DED-8DBF-3897F166561D}"/>
              </a:ext>
            </a:extLst>
          </p:cNvPr>
          <p:cNvSpPr/>
          <p:nvPr/>
        </p:nvSpPr>
        <p:spPr>
          <a:xfrm flipV="1">
            <a:off x="89423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7D69A4-D32B-4BCD-951E-2732520726C5}"/>
              </a:ext>
            </a:extLst>
          </p:cNvPr>
          <p:cNvSpPr txBox="1"/>
          <p:nvPr/>
        </p:nvSpPr>
        <p:spPr>
          <a:xfrm>
            <a:off x="1762397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计划天数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BE17FC-B2E6-4B91-8A81-2A03181F98F2}"/>
              </a:ext>
            </a:extLst>
          </p:cNvPr>
          <p:cNvSpPr txBox="1"/>
          <p:nvPr/>
        </p:nvSpPr>
        <p:spPr>
          <a:xfrm>
            <a:off x="41950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C03CA1-212C-4EB3-9A6D-316D7038AB49}"/>
              </a:ext>
            </a:extLst>
          </p:cNvPr>
          <p:cNvSpPr txBox="1"/>
          <p:nvPr/>
        </p:nvSpPr>
        <p:spPr>
          <a:xfrm>
            <a:off x="66334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79DBD3-17F8-48FD-95A6-6B28C94A2815}"/>
              </a:ext>
            </a:extLst>
          </p:cNvPr>
          <p:cNvSpPr txBox="1"/>
          <p:nvPr/>
        </p:nvSpPr>
        <p:spPr>
          <a:xfrm>
            <a:off x="90718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F5751-082A-49AD-AAC4-B0A85D4866AA}"/>
              </a:ext>
            </a:extLst>
          </p:cNvPr>
          <p:cNvSpPr/>
          <p:nvPr/>
        </p:nvSpPr>
        <p:spPr>
          <a:xfrm>
            <a:off x="1705247" y="4183833"/>
            <a:ext cx="219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计划进度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78FCC-2195-4488-A911-333745C22069}"/>
              </a:ext>
            </a:extLst>
          </p:cNvPr>
          <p:cNvSpPr/>
          <p:nvPr/>
        </p:nvSpPr>
        <p:spPr>
          <a:xfrm>
            <a:off x="4148093" y="2385863"/>
            <a:ext cx="227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进入小组会议，分配任务，明确个人分工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5FF8-D470-46FB-8A59-6CDAD85B938E}"/>
              </a:ext>
            </a:extLst>
          </p:cNvPr>
          <p:cNvSpPr/>
          <p:nvPr/>
        </p:nvSpPr>
        <p:spPr>
          <a:xfrm>
            <a:off x="6633481" y="4183833"/>
            <a:ext cx="253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前端：基础页面设计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后端：各模块代码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9E34E-6CDF-419E-8487-7B1606BEE56A}"/>
              </a:ext>
            </a:extLst>
          </p:cNvPr>
          <p:cNvSpPr/>
          <p:nvPr/>
        </p:nvSpPr>
        <p:spPr>
          <a:xfrm>
            <a:off x="8972186" y="1967977"/>
            <a:ext cx="2400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前端：页面跳转、组件功能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后端：补足模块缺失接口代码</a:t>
            </a:r>
          </a:p>
        </p:txBody>
      </p:sp>
      <p:sp>
        <p:nvSpPr>
          <p:cNvPr id="19" name="Title 11">
            <a:extLst>
              <a:ext uri="{FF2B5EF4-FFF2-40B4-BE49-F238E27FC236}">
                <a16:creationId xmlns:a16="http://schemas.microsoft.com/office/drawing/2014/main" id="{2501FD62-397E-4A0A-B653-C55EBA44EFEB}"/>
              </a:ext>
            </a:extLst>
          </p:cNvPr>
          <p:cNvSpPr txBox="1"/>
          <p:nvPr/>
        </p:nvSpPr>
        <p:spPr>
          <a:xfrm>
            <a:off x="347617" y="441057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计划日期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22E165BA-2BF7-4A8D-962C-70390188BA25}"/>
              </a:ext>
            </a:extLst>
          </p:cNvPr>
          <p:cNvSpPr txBox="1"/>
          <p:nvPr/>
        </p:nvSpPr>
        <p:spPr>
          <a:xfrm>
            <a:off x="265457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5.20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E3CC9-AF05-4CD5-AD8E-B34A0237E161}"/>
              </a:ext>
            </a:extLst>
          </p:cNvPr>
          <p:cNvCxnSpPr/>
          <p:nvPr/>
        </p:nvCxnSpPr>
        <p:spPr>
          <a:xfrm>
            <a:off x="1623332" y="377425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21D90-EC4B-49D0-BF98-EB9D07EA31AC}"/>
              </a:ext>
            </a:extLst>
          </p:cNvPr>
          <p:cNvCxnSpPr/>
          <p:nvPr/>
        </p:nvCxnSpPr>
        <p:spPr>
          <a:xfrm>
            <a:off x="4065542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1">
            <a:extLst>
              <a:ext uri="{FF2B5EF4-FFF2-40B4-BE49-F238E27FC236}">
                <a16:creationId xmlns:a16="http://schemas.microsoft.com/office/drawing/2014/main" id="{F92ECD1C-BB2A-4306-BF48-CEDD5D4E5ECA}"/>
              </a:ext>
            </a:extLst>
          </p:cNvPr>
          <p:cNvSpPr txBox="1"/>
          <p:nvPr/>
        </p:nvSpPr>
        <p:spPr>
          <a:xfrm>
            <a:off x="5216797" y="440549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5.21</a:t>
            </a:r>
          </a:p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-5.22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51519-9BD6-4444-B802-8FB45EE0BC5F}"/>
              </a:ext>
            </a:extLst>
          </p:cNvPr>
          <p:cNvCxnSpPr/>
          <p:nvPr/>
        </p:nvCxnSpPr>
        <p:spPr>
          <a:xfrm>
            <a:off x="6503942" y="376536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1">
            <a:extLst>
              <a:ext uri="{FF2B5EF4-FFF2-40B4-BE49-F238E27FC236}">
                <a16:creationId xmlns:a16="http://schemas.microsoft.com/office/drawing/2014/main" id="{A3D855DB-68D3-463F-BD46-676D688140A9}"/>
              </a:ext>
            </a:extLst>
          </p:cNvPr>
          <p:cNvSpPr txBox="1"/>
          <p:nvPr/>
        </p:nvSpPr>
        <p:spPr>
          <a:xfrm>
            <a:off x="752375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5.23-5.24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C21FC-1BCA-4DB4-A07A-60A77BE4C700}"/>
              </a:ext>
            </a:extLst>
          </p:cNvPr>
          <p:cNvCxnSpPr/>
          <p:nvPr/>
        </p:nvCxnSpPr>
        <p:spPr>
          <a:xfrm>
            <a:off x="8934087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68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任务安排和时间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(2/2)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71278C09-1BD4-45BB-B5F9-CBE3559FDCF2}"/>
              </a:ext>
            </a:extLst>
          </p:cNvPr>
          <p:cNvSpPr/>
          <p:nvPr/>
        </p:nvSpPr>
        <p:spPr>
          <a:xfrm flipV="1">
            <a:off x="16271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26F6254-3D00-4386-9882-7E95768ABEEC}"/>
              </a:ext>
            </a:extLst>
          </p:cNvPr>
          <p:cNvSpPr/>
          <p:nvPr/>
        </p:nvSpPr>
        <p:spPr>
          <a:xfrm flipV="1">
            <a:off x="40655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F1DFDB9-BBC7-46A7-9C06-4EBB82ADF5B2}"/>
              </a:ext>
            </a:extLst>
          </p:cNvPr>
          <p:cNvSpPr/>
          <p:nvPr/>
        </p:nvSpPr>
        <p:spPr>
          <a:xfrm flipV="1">
            <a:off x="65039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BAF3AFB9-B085-4DED-8DBF-3897F166561D}"/>
              </a:ext>
            </a:extLst>
          </p:cNvPr>
          <p:cNvSpPr/>
          <p:nvPr/>
        </p:nvSpPr>
        <p:spPr>
          <a:xfrm flipV="1">
            <a:off x="89423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C1A36C"/>
          </a:solidFill>
          <a:ln>
            <a:solidFill>
              <a:srgbClr val="C4C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7D69A4-D32B-4BCD-951E-2732520726C5}"/>
              </a:ext>
            </a:extLst>
          </p:cNvPr>
          <p:cNvSpPr txBox="1"/>
          <p:nvPr/>
        </p:nvSpPr>
        <p:spPr>
          <a:xfrm>
            <a:off x="1762397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BE17FC-B2E6-4B91-8A81-2A03181F98F2}"/>
              </a:ext>
            </a:extLst>
          </p:cNvPr>
          <p:cNvSpPr txBox="1"/>
          <p:nvPr/>
        </p:nvSpPr>
        <p:spPr>
          <a:xfrm>
            <a:off x="41950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C03CA1-212C-4EB3-9A6D-316D7038AB49}"/>
              </a:ext>
            </a:extLst>
          </p:cNvPr>
          <p:cNvSpPr txBox="1"/>
          <p:nvPr/>
        </p:nvSpPr>
        <p:spPr>
          <a:xfrm>
            <a:off x="66334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79DBD3-17F8-48FD-95A6-6B28C94A2815}"/>
              </a:ext>
            </a:extLst>
          </p:cNvPr>
          <p:cNvSpPr txBox="1"/>
          <p:nvPr/>
        </p:nvSpPr>
        <p:spPr>
          <a:xfrm>
            <a:off x="90718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F5751-082A-49AD-AAC4-B0A85D4866AA}"/>
              </a:ext>
            </a:extLst>
          </p:cNvPr>
          <p:cNvSpPr/>
          <p:nvPr/>
        </p:nvSpPr>
        <p:spPr>
          <a:xfrm>
            <a:off x="1705246" y="4183833"/>
            <a:ext cx="296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</a:t>
            </a:r>
            <a:r>
              <a:rPr lang="en-US" altLang="zh-CN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统一、美化界面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后端：测试、完善基础功能接口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78FCC-2195-4488-A911-333745C22069}"/>
              </a:ext>
            </a:extLst>
          </p:cNvPr>
          <p:cNvSpPr/>
          <p:nvPr/>
        </p:nvSpPr>
        <p:spPr>
          <a:xfrm>
            <a:off x="4065541" y="1938949"/>
            <a:ext cx="3278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前端：调用后端接口，完成效果调用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后端：辅助前端完成调用，进行相应修改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5FF8-D470-46FB-8A59-6CDAD85B938E}"/>
              </a:ext>
            </a:extLst>
          </p:cNvPr>
          <p:cNvSpPr/>
          <p:nvPr/>
        </p:nvSpPr>
        <p:spPr>
          <a:xfrm>
            <a:off x="6633481" y="4183833"/>
            <a:ext cx="2837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前端测试、后端根据测试，修改并完善功能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9E34E-6CDF-419E-8487-7B1606BEE56A}"/>
              </a:ext>
            </a:extLst>
          </p:cNvPr>
          <p:cNvSpPr/>
          <p:nvPr/>
        </p:nvSpPr>
        <p:spPr>
          <a:xfrm>
            <a:off x="9057277" y="2276797"/>
            <a:ext cx="275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收尾工作，验收成果、</a:t>
            </a:r>
            <a:r>
              <a:rPr lang="en-US" altLang="zh-CN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noProof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修改和后期维护</a:t>
            </a:r>
          </a:p>
        </p:txBody>
      </p:sp>
      <p:sp>
        <p:nvSpPr>
          <p:cNvPr id="19" name="Title 11">
            <a:extLst>
              <a:ext uri="{FF2B5EF4-FFF2-40B4-BE49-F238E27FC236}">
                <a16:creationId xmlns:a16="http://schemas.microsoft.com/office/drawing/2014/main" id="{2501FD62-397E-4A0A-B653-C55EBA44EFEB}"/>
              </a:ext>
            </a:extLst>
          </p:cNvPr>
          <p:cNvSpPr txBox="1"/>
          <p:nvPr/>
        </p:nvSpPr>
        <p:spPr>
          <a:xfrm>
            <a:off x="347617" y="441057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5.25-5.27</a:t>
            </a: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22E165BA-2BF7-4A8D-962C-70390188BA25}"/>
              </a:ext>
            </a:extLst>
          </p:cNvPr>
          <p:cNvSpPr txBox="1"/>
          <p:nvPr/>
        </p:nvSpPr>
        <p:spPr>
          <a:xfrm>
            <a:off x="265457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5.28-5.29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E3CC9-AF05-4CD5-AD8E-B34A0237E161}"/>
              </a:ext>
            </a:extLst>
          </p:cNvPr>
          <p:cNvCxnSpPr/>
          <p:nvPr/>
        </p:nvCxnSpPr>
        <p:spPr>
          <a:xfrm>
            <a:off x="1623332" y="377425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21D90-EC4B-49D0-BF98-EB9D07EA31AC}"/>
              </a:ext>
            </a:extLst>
          </p:cNvPr>
          <p:cNvCxnSpPr/>
          <p:nvPr/>
        </p:nvCxnSpPr>
        <p:spPr>
          <a:xfrm>
            <a:off x="4065542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1">
            <a:extLst>
              <a:ext uri="{FF2B5EF4-FFF2-40B4-BE49-F238E27FC236}">
                <a16:creationId xmlns:a16="http://schemas.microsoft.com/office/drawing/2014/main" id="{F92ECD1C-BB2A-4306-BF48-CEDD5D4E5ECA}"/>
              </a:ext>
            </a:extLst>
          </p:cNvPr>
          <p:cNvSpPr txBox="1"/>
          <p:nvPr/>
        </p:nvSpPr>
        <p:spPr>
          <a:xfrm>
            <a:off x="5216797" y="4405494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5.30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51519-9BD6-4444-B802-8FB45EE0BC5F}"/>
              </a:ext>
            </a:extLst>
          </p:cNvPr>
          <p:cNvCxnSpPr/>
          <p:nvPr/>
        </p:nvCxnSpPr>
        <p:spPr>
          <a:xfrm>
            <a:off x="6503942" y="3765368"/>
            <a:ext cx="0" cy="143319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1">
            <a:extLst>
              <a:ext uri="{FF2B5EF4-FFF2-40B4-BE49-F238E27FC236}">
                <a16:creationId xmlns:a16="http://schemas.microsoft.com/office/drawing/2014/main" id="{A3D855DB-68D3-463F-BD46-676D688140A9}"/>
              </a:ext>
            </a:extLst>
          </p:cNvPr>
          <p:cNvSpPr txBox="1"/>
          <p:nvPr/>
        </p:nvSpPr>
        <p:spPr>
          <a:xfrm>
            <a:off x="7523752" y="2317568"/>
            <a:ext cx="1287145" cy="60642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828800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5.31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C21FC-1BCA-4DB4-A07A-60A77BE4C700}"/>
              </a:ext>
            </a:extLst>
          </p:cNvPr>
          <p:cNvCxnSpPr/>
          <p:nvPr/>
        </p:nvCxnSpPr>
        <p:spPr>
          <a:xfrm>
            <a:off x="8934087" y="2140403"/>
            <a:ext cx="0" cy="187579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0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8F4B31-814C-4E43-8C24-BAFA259717F1}"/>
              </a:ext>
            </a:extLst>
          </p:cNvPr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679172" y="3440912"/>
            <a:ext cx="410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项目开发过程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第一阶段（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5.20-5.22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7" y="182879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541332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7" y="1828798"/>
            <a:ext cx="4207435" cy="381896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775588" y="2132511"/>
            <a:ext cx="4207435" cy="38189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2030175" y="2935575"/>
            <a:ext cx="3589366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明确分工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完成代码规范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完成冲刺计划随笔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完成前后端项目创建</a:t>
            </a:r>
          </a:p>
          <a:p>
            <a:pPr>
              <a:lnSpc>
                <a:spcPct val="150000"/>
              </a:lnSpc>
            </a:pPr>
            <a:endParaRPr lang="zh-CN" altLang="en-US" sz="2000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Shape 583">
            <a:extLst>
              <a:ext uri="{FF2B5EF4-FFF2-40B4-BE49-F238E27FC236}">
                <a16:creationId xmlns:a16="http://schemas.microsoft.com/office/drawing/2014/main" id="{C1F27123-0082-42D1-BF30-937AA276CD2A}"/>
              </a:ext>
            </a:extLst>
          </p:cNvPr>
          <p:cNvSpPr/>
          <p:nvPr/>
        </p:nvSpPr>
        <p:spPr>
          <a:xfrm>
            <a:off x="3286958" y="1828798"/>
            <a:ext cx="732623" cy="902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3500"/>
                </a:moveTo>
                <a:cubicBezTo>
                  <a:pt x="19731" y="12150"/>
                  <a:pt x="20769" y="10125"/>
                  <a:pt x="20769" y="8100"/>
                </a:cubicBezTo>
                <a:cubicBezTo>
                  <a:pt x="20769" y="3713"/>
                  <a:pt x="16408" y="0"/>
                  <a:pt x="10800" y="0"/>
                </a:cubicBezTo>
                <a:cubicBezTo>
                  <a:pt x="5192" y="0"/>
                  <a:pt x="831" y="3713"/>
                  <a:pt x="831" y="8100"/>
                </a:cubicBezTo>
                <a:cubicBezTo>
                  <a:pt x="831" y="10125"/>
                  <a:pt x="1869" y="12150"/>
                  <a:pt x="3323" y="13500"/>
                </a:cubicBezTo>
                <a:cubicBezTo>
                  <a:pt x="1869" y="15694"/>
                  <a:pt x="0" y="18225"/>
                  <a:pt x="0" y="18225"/>
                </a:cubicBezTo>
                <a:cubicBezTo>
                  <a:pt x="4362" y="18731"/>
                  <a:pt x="4362" y="18731"/>
                  <a:pt x="4362" y="18731"/>
                </a:cubicBezTo>
                <a:cubicBezTo>
                  <a:pt x="7062" y="21600"/>
                  <a:pt x="7062" y="21600"/>
                  <a:pt x="7062" y="21600"/>
                </a:cubicBezTo>
                <a:cubicBezTo>
                  <a:pt x="7062" y="21600"/>
                  <a:pt x="9138" y="18731"/>
                  <a:pt x="10800" y="16369"/>
                </a:cubicBezTo>
                <a:cubicBezTo>
                  <a:pt x="12462" y="18731"/>
                  <a:pt x="14538" y="21600"/>
                  <a:pt x="14538" y="21600"/>
                </a:cubicBezTo>
                <a:cubicBezTo>
                  <a:pt x="17238" y="18731"/>
                  <a:pt x="17238" y="18731"/>
                  <a:pt x="17238" y="18731"/>
                </a:cubicBezTo>
                <a:cubicBezTo>
                  <a:pt x="21600" y="18225"/>
                  <a:pt x="21600" y="18225"/>
                  <a:pt x="21600" y="18225"/>
                </a:cubicBezTo>
                <a:cubicBezTo>
                  <a:pt x="21600" y="18225"/>
                  <a:pt x="19731" y="15694"/>
                  <a:pt x="18277" y="13500"/>
                </a:cubicBezTo>
                <a:close/>
                <a:moveTo>
                  <a:pt x="6646" y="19575"/>
                </a:moveTo>
                <a:cubicBezTo>
                  <a:pt x="5400" y="17381"/>
                  <a:pt x="5400" y="17381"/>
                  <a:pt x="5400" y="17381"/>
                </a:cubicBezTo>
                <a:cubicBezTo>
                  <a:pt x="2492" y="17550"/>
                  <a:pt x="2492" y="17550"/>
                  <a:pt x="2492" y="17550"/>
                </a:cubicBezTo>
                <a:cubicBezTo>
                  <a:pt x="2492" y="17550"/>
                  <a:pt x="3531" y="16031"/>
                  <a:pt x="4569" y="14344"/>
                </a:cubicBezTo>
                <a:cubicBezTo>
                  <a:pt x="5815" y="15188"/>
                  <a:pt x="7269" y="15862"/>
                  <a:pt x="9138" y="16031"/>
                </a:cubicBezTo>
                <a:cubicBezTo>
                  <a:pt x="7892" y="17888"/>
                  <a:pt x="6646" y="19575"/>
                  <a:pt x="6646" y="19575"/>
                </a:cubicBezTo>
                <a:close/>
                <a:moveTo>
                  <a:pt x="2492" y="8100"/>
                </a:moveTo>
                <a:cubicBezTo>
                  <a:pt x="2492" y="4388"/>
                  <a:pt x="6231" y="1350"/>
                  <a:pt x="10800" y="1350"/>
                </a:cubicBezTo>
                <a:cubicBezTo>
                  <a:pt x="15369" y="1350"/>
                  <a:pt x="19108" y="4388"/>
                  <a:pt x="19108" y="8100"/>
                </a:cubicBezTo>
                <a:cubicBezTo>
                  <a:pt x="19108" y="11813"/>
                  <a:pt x="15369" y="14850"/>
                  <a:pt x="10800" y="14850"/>
                </a:cubicBezTo>
                <a:cubicBezTo>
                  <a:pt x="6231" y="14850"/>
                  <a:pt x="2492" y="11813"/>
                  <a:pt x="2492" y="8100"/>
                </a:cubicBezTo>
                <a:close/>
                <a:moveTo>
                  <a:pt x="16200" y="17381"/>
                </a:moveTo>
                <a:cubicBezTo>
                  <a:pt x="14954" y="19575"/>
                  <a:pt x="14954" y="19575"/>
                  <a:pt x="14954" y="19575"/>
                </a:cubicBezTo>
                <a:cubicBezTo>
                  <a:pt x="14954" y="19575"/>
                  <a:pt x="13708" y="17888"/>
                  <a:pt x="12462" y="16031"/>
                </a:cubicBezTo>
                <a:cubicBezTo>
                  <a:pt x="14331" y="15862"/>
                  <a:pt x="15785" y="15188"/>
                  <a:pt x="17031" y="14344"/>
                </a:cubicBezTo>
                <a:cubicBezTo>
                  <a:pt x="18069" y="16031"/>
                  <a:pt x="19108" y="17550"/>
                  <a:pt x="19108" y="17550"/>
                </a:cubicBezTo>
                <a:cubicBezTo>
                  <a:pt x="16200" y="17381"/>
                  <a:pt x="16200" y="17381"/>
                  <a:pt x="16200" y="17381"/>
                </a:cubicBezTo>
                <a:close/>
                <a:moveTo>
                  <a:pt x="10800" y="3375"/>
                </a:moveTo>
                <a:cubicBezTo>
                  <a:pt x="7685" y="3375"/>
                  <a:pt x="4985" y="5569"/>
                  <a:pt x="4985" y="8100"/>
                </a:cubicBezTo>
                <a:cubicBezTo>
                  <a:pt x="4985" y="10800"/>
                  <a:pt x="7685" y="12825"/>
                  <a:pt x="10800" y="12825"/>
                </a:cubicBezTo>
                <a:cubicBezTo>
                  <a:pt x="13915" y="12825"/>
                  <a:pt x="16615" y="10800"/>
                  <a:pt x="16615" y="8100"/>
                </a:cubicBezTo>
                <a:cubicBezTo>
                  <a:pt x="16615" y="5569"/>
                  <a:pt x="13915" y="3375"/>
                  <a:pt x="10800" y="3375"/>
                </a:cubicBezTo>
                <a:close/>
                <a:moveTo>
                  <a:pt x="10800" y="11475"/>
                </a:moveTo>
                <a:cubicBezTo>
                  <a:pt x="8515" y="11475"/>
                  <a:pt x="6646" y="9956"/>
                  <a:pt x="6646" y="8100"/>
                </a:cubicBezTo>
                <a:cubicBezTo>
                  <a:pt x="6646" y="6244"/>
                  <a:pt x="8515" y="4725"/>
                  <a:pt x="10800" y="4725"/>
                </a:cubicBezTo>
                <a:cubicBezTo>
                  <a:pt x="13085" y="4725"/>
                  <a:pt x="14954" y="6244"/>
                  <a:pt x="14954" y="8100"/>
                </a:cubicBezTo>
                <a:cubicBezTo>
                  <a:pt x="14954" y="9956"/>
                  <a:pt x="13085" y="11475"/>
                  <a:pt x="10800" y="11475"/>
                </a:cubicBezTo>
                <a:close/>
              </a:path>
            </a:pathLst>
          </a:custGeom>
          <a:solidFill>
            <a:srgbClr val="6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8CC9D0-205E-3174-01D3-EF380B017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5"/>
          <a:stretch/>
        </p:blipFill>
        <p:spPr>
          <a:xfrm>
            <a:off x="5971568" y="756484"/>
            <a:ext cx="3997885" cy="280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2701C2-BB58-F42F-6943-F5C4A7C98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5"/>
          <a:stretch/>
        </p:blipFill>
        <p:spPr>
          <a:xfrm>
            <a:off x="8558373" y="2882743"/>
            <a:ext cx="3363067" cy="36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1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594</Words>
  <Application>Microsoft Office PowerPoint</Application>
  <PresentationFormat>宽屏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PingFang SC</vt:lpstr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汪汪队 睡大觉</cp:lastModifiedBy>
  <cp:revision>496</cp:revision>
  <dcterms:created xsi:type="dcterms:W3CDTF">2019-07-04T08:14:45Z</dcterms:created>
  <dcterms:modified xsi:type="dcterms:W3CDTF">2022-05-31T12:58:13Z</dcterms:modified>
</cp:coreProperties>
</file>