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Gaelle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4b18b7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4b18b7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753aa8b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753aa8b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0314f8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0314f8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d753aa8be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d753aa8be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Gaelle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54b18b7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54b18b7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Gaelle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d753aa8b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d753aa8b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54b18b7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54b18b7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54b18b7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54b18b7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54b18b7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54b18b7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Gaelle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2fdf77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2fdf77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Gaelle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4b18b75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4b18b75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2021PaceAppDevelopment/2021AppDevelopmentProject" TargetMode="External"/><Relationship Id="rId4" Type="http://schemas.openxmlformats.org/officeDocument/2006/relationships/hyperlink" Target="https://goo.gl/pfGNnw" TargetMode="External"/><Relationship Id="rId5" Type="http://schemas.openxmlformats.org/officeDocument/2006/relationships/hyperlink" Target="https://developers.google.com/maps" TargetMode="External"/><Relationship Id="rId6" Type="http://schemas.openxmlformats.org/officeDocument/2006/relationships/hyperlink" Target="https://stackoverflow.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2430503"/>
            <a:ext cx="3054600" cy="77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NYCFTAeTix</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TEAM 1:Gaelle Gilles and Briana Figueroa</a:t>
            </a:r>
            <a:endParaRPr/>
          </a:p>
        </p:txBody>
      </p:sp>
      <p:pic>
        <p:nvPicPr>
          <p:cNvPr id="64" name="Google Shape;64;p13"/>
          <p:cNvPicPr preferRelativeResize="0"/>
          <p:nvPr/>
        </p:nvPicPr>
        <p:blipFill>
          <a:blip r:embed="rId3">
            <a:alphaModFix/>
          </a:blip>
          <a:stretch>
            <a:fillRect/>
          </a:stretch>
        </p:blipFill>
        <p:spPr>
          <a:xfrm>
            <a:off x="3969738" y="913749"/>
            <a:ext cx="1204525" cy="131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NYCFTAeTix</a:t>
            </a:r>
            <a:endParaRPr/>
          </a:p>
        </p:txBody>
      </p:sp>
      <p:sp>
        <p:nvSpPr>
          <p:cNvPr id="135" name="Google Shape;13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Video Demo: https://youtu.be/rSCeq2HMVrI</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 Links:</a:t>
            </a:r>
            <a:endParaRPr/>
          </a:p>
        </p:txBody>
      </p:sp>
      <p:sp>
        <p:nvSpPr>
          <p:cNvPr id="141" name="Google Shape;14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GitHub: </a:t>
            </a:r>
            <a:r>
              <a:rPr lang="en" sz="1600" u="sng">
                <a:solidFill>
                  <a:schemeClr val="hlink"/>
                </a:solidFill>
                <a:hlinkClick r:id="rId3"/>
              </a:rPr>
              <a:t>https://github.com/2021PaceAppDevelopment/2021AppDevelopmentProject</a:t>
            </a:r>
            <a:endParaRPr sz="1600"/>
          </a:p>
          <a:p>
            <a:pPr indent="0" lvl="0" marL="0" rtl="0" algn="l">
              <a:spcBef>
                <a:spcPts val="1200"/>
              </a:spcBef>
              <a:spcAft>
                <a:spcPts val="0"/>
              </a:spcAft>
              <a:buNone/>
            </a:pPr>
            <a:r>
              <a:rPr lang="en" sz="1600"/>
              <a:t>Maps API Video Demo: </a:t>
            </a:r>
            <a:r>
              <a:rPr lang="en" sz="1600" u="sng">
                <a:solidFill>
                  <a:schemeClr val="hlink"/>
                </a:solidFill>
                <a:hlinkClick r:id="rId4"/>
              </a:rPr>
              <a:t>https://goo.gl/pfGNnw</a:t>
            </a:r>
            <a:r>
              <a:rPr lang="en" sz="1600"/>
              <a:t> (Tutorial on how to use Google Maps API)</a:t>
            </a:r>
            <a:endParaRPr sz="1600"/>
          </a:p>
          <a:p>
            <a:pPr indent="0" lvl="0" marL="0" rtl="0" algn="l">
              <a:spcBef>
                <a:spcPts val="1200"/>
              </a:spcBef>
              <a:spcAft>
                <a:spcPts val="0"/>
              </a:spcAft>
              <a:buNone/>
            </a:pPr>
            <a:r>
              <a:rPr lang="en" sz="1600"/>
              <a:t>API Links:</a:t>
            </a:r>
            <a:endParaRPr sz="1600"/>
          </a:p>
          <a:p>
            <a:pPr indent="-322580" lvl="0" marL="457200" rtl="0" algn="l">
              <a:spcBef>
                <a:spcPts val="1200"/>
              </a:spcBef>
              <a:spcAft>
                <a:spcPts val="0"/>
              </a:spcAft>
              <a:buSzPct val="100000"/>
              <a:buChar char="●"/>
            </a:pPr>
            <a:r>
              <a:rPr lang="en" sz="1600" u="sng">
                <a:solidFill>
                  <a:schemeClr val="hlink"/>
                </a:solidFill>
                <a:hlinkClick r:id="rId5"/>
              </a:rPr>
              <a:t>https://developers.google.com/maps</a:t>
            </a:r>
            <a:r>
              <a:rPr lang="en" sz="1600"/>
              <a:t> (Google Maps API)</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Other Links:</a:t>
            </a:r>
            <a:endParaRPr sz="1600"/>
          </a:p>
          <a:p>
            <a:pPr indent="-322580" lvl="0" marL="457200" rtl="0" algn="l">
              <a:spcBef>
                <a:spcPts val="1200"/>
              </a:spcBef>
              <a:spcAft>
                <a:spcPts val="0"/>
              </a:spcAft>
              <a:buSzPct val="100000"/>
              <a:buChar char="●"/>
            </a:pPr>
            <a:r>
              <a:rPr lang="en" sz="1600" u="sng">
                <a:solidFill>
                  <a:schemeClr val="hlink"/>
                </a:solidFill>
                <a:hlinkClick r:id="rId6"/>
              </a:rPr>
              <a:t>https://stackoverflow.com/</a:t>
            </a:r>
            <a:r>
              <a:rPr lang="en" sz="1600"/>
              <a:t> (</a:t>
            </a:r>
            <a:r>
              <a:rPr lang="en" sz="1600"/>
              <a:t>Stack Overflow</a:t>
            </a:r>
            <a:r>
              <a:rPr lang="en" sz="1600"/>
              <a:t>)</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ctrTitle"/>
          </p:nvPr>
        </p:nvSpPr>
        <p:spPr>
          <a:xfrm>
            <a:off x="3044700" y="1444252"/>
            <a:ext cx="3054600" cy="92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147" name="Google Shape;147;p24"/>
          <p:cNvSpPr txBox="1"/>
          <p:nvPr>
            <p:ph idx="1" type="subTitle"/>
          </p:nvPr>
        </p:nvSpPr>
        <p:spPr>
          <a:xfrm>
            <a:off x="3044700" y="2571755"/>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this app and why?</a:t>
            </a:r>
            <a:endParaRPr/>
          </a:p>
        </p:txBody>
      </p:sp>
      <p:sp>
        <p:nvSpPr>
          <p:cNvPr id="70" name="Google Shape;70;p1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WHAT:</a:t>
            </a:r>
            <a:endParaRPr sz="1200"/>
          </a:p>
          <a:p>
            <a:pPr indent="0" lvl="0" marL="0" rtl="0" algn="l">
              <a:spcBef>
                <a:spcPts val="1200"/>
              </a:spcBef>
              <a:spcAft>
                <a:spcPts val="1200"/>
              </a:spcAft>
              <a:buNone/>
            </a:pPr>
            <a:r>
              <a:rPr lang="en" sz="1200"/>
              <a:t>This application is the new </a:t>
            </a:r>
            <a:r>
              <a:rPr lang="en" sz="1200"/>
              <a:t>metrocard</a:t>
            </a:r>
            <a:r>
              <a:rPr lang="en" sz="1200"/>
              <a:t> for the everyday commuter and for those who need it in a pinch. This app will allow for </a:t>
            </a:r>
            <a:r>
              <a:rPr lang="en" sz="1200"/>
              <a:t>someone</a:t>
            </a:r>
            <a:r>
              <a:rPr lang="en" sz="1200"/>
              <a:t> to create an account and sign in to purchase a </a:t>
            </a:r>
            <a:r>
              <a:rPr lang="en" sz="1200"/>
              <a:t>metrocard</a:t>
            </a:r>
            <a:r>
              <a:rPr lang="en" sz="1200"/>
              <a:t> type of their choosing for all NYC transit.</a:t>
            </a:r>
            <a:endParaRPr sz="1200"/>
          </a:p>
        </p:txBody>
      </p:sp>
      <p:sp>
        <p:nvSpPr>
          <p:cNvPr id="71" name="Google Shape;71;p14"/>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t>WHY:</a:t>
            </a:r>
            <a:endParaRPr sz="1200"/>
          </a:p>
          <a:p>
            <a:pPr indent="0" lvl="0" marL="0" rtl="0" algn="l">
              <a:spcBef>
                <a:spcPts val="1200"/>
              </a:spcBef>
              <a:spcAft>
                <a:spcPts val="0"/>
              </a:spcAft>
              <a:buNone/>
            </a:pPr>
            <a:r>
              <a:rPr lang="en" sz="1200"/>
              <a:t>The purpose of this application is to replace the physical metrocard that New Yorkers are used to seeing everyday. The issue with the physical metrocard is that a user:</a:t>
            </a:r>
            <a:endParaRPr sz="1200"/>
          </a:p>
          <a:p>
            <a:pPr indent="-293370" lvl="0" marL="457200" rtl="0" algn="l">
              <a:spcBef>
                <a:spcPts val="1200"/>
              </a:spcBef>
              <a:spcAft>
                <a:spcPts val="0"/>
              </a:spcAft>
              <a:buSzPct val="100000"/>
              <a:buChar char="●"/>
            </a:pPr>
            <a:r>
              <a:rPr lang="en" sz="1200"/>
              <a:t>Can easily lose their metrocard</a:t>
            </a:r>
            <a:endParaRPr sz="1200"/>
          </a:p>
          <a:p>
            <a:pPr indent="-293370" lvl="0" marL="457200" rtl="0" algn="l">
              <a:spcBef>
                <a:spcPts val="0"/>
              </a:spcBef>
              <a:spcAft>
                <a:spcPts val="0"/>
              </a:spcAft>
              <a:buSzPct val="100000"/>
              <a:buChar char="●"/>
            </a:pPr>
            <a:r>
              <a:rPr lang="en" sz="1200"/>
              <a:t>Can easily forget it at home</a:t>
            </a:r>
            <a:endParaRPr sz="1200"/>
          </a:p>
          <a:p>
            <a:pPr indent="-293370" lvl="0" marL="457200" rtl="0" algn="l">
              <a:spcBef>
                <a:spcPts val="0"/>
              </a:spcBef>
              <a:spcAft>
                <a:spcPts val="0"/>
              </a:spcAft>
              <a:buSzPct val="100000"/>
              <a:buChar char="●"/>
            </a:pPr>
            <a:r>
              <a:rPr lang="en" sz="1200"/>
              <a:t>Needs to be physically refilled at a subway station or a bus stop (if there is a machine there)</a:t>
            </a:r>
            <a:endParaRPr sz="1200"/>
          </a:p>
          <a:p>
            <a:pPr indent="-293370" lvl="0" marL="457200" rtl="0" algn="l">
              <a:spcBef>
                <a:spcPts val="0"/>
              </a:spcBef>
              <a:spcAft>
                <a:spcPts val="0"/>
              </a:spcAft>
              <a:buSzPct val="100000"/>
              <a:buChar char="●"/>
            </a:pPr>
            <a:r>
              <a:rPr lang="en" sz="1200"/>
              <a:t>Will need to pay a $1 fee to get a new one along with the cost of the tickets that a user is purchasing for that day</a:t>
            </a:r>
            <a:endParaRPr sz="1200"/>
          </a:p>
          <a:p>
            <a:pPr indent="-293370" lvl="0" marL="457200" rtl="0" algn="l">
              <a:spcBef>
                <a:spcPts val="0"/>
              </a:spcBef>
              <a:spcAft>
                <a:spcPts val="0"/>
              </a:spcAft>
              <a:buSzPct val="100000"/>
              <a:buChar char="●"/>
            </a:pPr>
            <a:r>
              <a:rPr lang="en" sz="1200"/>
              <a:t>Expires every two years</a:t>
            </a:r>
            <a:endParaRPr sz="1200"/>
          </a:p>
          <a:p>
            <a:pPr indent="-293370" lvl="0" marL="457200" rtl="0" algn="l">
              <a:spcBef>
                <a:spcPts val="0"/>
              </a:spcBef>
              <a:spcAft>
                <a:spcPts val="0"/>
              </a:spcAft>
              <a:buSzPct val="100000"/>
              <a:buChar char="●"/>
            </a:pPr>
            <a:r>
              <a:rPr lang="en" sz="1200"/>
              <a:t>Can malfunction and not work which may cause a rider to easily lose up to $127.00 (cost of monthly ticket)</a:t>
            </a:r>
            <a:endParaRPr sz="1200"/>
          </a:p>
          <a:p>
            <a:pPr indent="0" lvl="0" marL="0" rtl="0" algn="l">
              <a:spcBef>
                <a:spcPts val="1200"/>
              </a:spcBef>
              <a:spcAft>
                <a:spcPts val="1200"/>
              </a:spcAft>
              <a:buNone/>
            </a:pPr>
            <a:r>
              <a:rPr lang="en" sz="1200"/>
              <a:t>With this mobile application nearly all of those issues, riders will not have to worry about.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Transit Applications in circulation</a:t>
            </a:r>
            <a:endParaRPr/>
          </a:p>
        </p:txBody>
      </p:sp>
      <p:sp>
        <p:nvSpPr>
          <p:cNvPr id="77" name="Google Shape;77;p15"/>
          <p:cNvSpPr txBox="1"/>
          <p:nvPr>
            <p:ph idx="1" type="body"/>
          </p:nvPr>
        </p:nvSpPr>
        <p:spPr>
          <a:xfrm>
            <a:off x="311700" y="1225225"/>
            <a:ext cx="20022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New </a:t>
            </a:r>
            <a:r>
              <a:rPr lang="en" sz="1400"/>
              <a:t>Jersey</a:t>
            </a:r>
            <a:r>
              <a:rPr lang="en" sz="1400"/>
              <a:t> transit:</a:t>
            </a:r>
            <a:endParaRPr sz="1400"/>
          </a:p>
          <a:p>
            <a:pPr indent="0" lvl="0" marL="0" rtl="0" algn="l">
              <a:spcBef>
                <a:spcPts val="1200"/>
              </a:spcBef>
              <a:spcAft>
                <a:spcPts val="1200"/>
              </a:spcAft>
              <a:buNone/>
            </a:pPr>
            <a:r>
              <a:rPr lang="en" sz="1400"/>
              <a:t>Users</a:t>
            </a:r>
            <a:r>
              <a:rPr lang="en" sz="1400"/>
              <a:t> can purchase tickets for local and interstate trains and busses. This allows easy travel within the state of NJ and between the states of </a:t>
            </a:r>
            <a:r>
              <a:rPr lang="en" sz="1400"/>
              <a:t>Pennsylvania</a:t>
            </a:r>
            <a:r>
              <a:rPr lang="en" sz="1400"/>
              <a:t> and New York. User has option to </a:t>
            </a:r>
            <a:r>
              <a:rPr lang="en" sz="1400"/>
              <a:t>purchase ticket and activate it later. </a:t>
            </a:r>
            <a:endParaRPr sz="1400"/>
          </a:p>
        </p:txBody>
      </p:sp>
      <p:sp>
        <p:nvSpPr>
          <p:cNvPr id="78" name="Google Shape;78;p15"/>
          <p:cNvSpPr txBox="1"/>
          <p:nvPr>
            <p:ph idx="1" type="body"/>
          </p:nvPr>
        </p:nvSpPr>
        <p:spPr>
          <a:xfrm>
            <a:off x="4833050" y="1225225"/>
            <a:ext cx="2002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MTA eTix: </a:t>
            </a:r>
            <a:endParaRPr sz="1400"/>
          </a:p>
          <a:p>
            <a:pPr indent="0" lvl="0" marL="0" rtl="0" algn="l">
              <a:spcBef>
                <a:spcPts val="1200"/>
              </a:spcBef>
              <a:spcAft>
                <a:spcPts val="1200"/>
              </a:spcAft>
              <a:buNone/>
            </a:pPr>
            <a:r>
              <a:rPr lang="en" sz="1400"/>
              <a:t>The MTA application is used to buy train tickets for the Metro North. The purchased ticket has a QR code and also states what time the ticket was activated and when it will expire.</a:t>
            </a:r>
            <a:endParaRPr sz="1400"/>
          </a:p>
        </p:txBody>
      </p:sp>
      <p:pic>
        <p:nvPicPr>
          <p:cNvPr id="79" name="Google Shape;79;p15"/>
          <p:cNvPicPr preferRelativeResize="0"/>
          <p:nvPr/>
        </p:nvPicPr>
        <p:blipFill>
          <a:blip r:embed="rId3">
            <a:alphaModFix/>
          </a:blip>
          <a:stretch>
            <a:fillRect/>
          </a:stretch>
        </p:blipFill>
        <p:spPr>
          <a:xfrm>
            <a:off x="7100075" y="1225225"/>
            <a:ext cx="1795268" cy="3691474"/>
          </a:xfrm>
          <a:prstGeom prst="rect">
            <a:avLst/>
          </a:prstGeom>
          <a:noFill/>
          <a:ln>
            <a:noFill/>
          </a:ln>
        </p:spPr>
      </p:pic>
      <p:pic>
        <p:nvPicPr>
          <p:cNvPr id="80" name="Google Shape;80;p15"/>
          <p:cNvPicPr preferRelativeResize="0"/>
          <p:nvPr/>
        </p:nvPicPr>
        <p:blipFill>
          <a:blip r:embed="rId4">
            <a:alphaModFix/>
          </a:blip>
          <a:stretch>
            <a:fillRect/>
          </a:stretch>
        </p:blipFill>
        <p:spPr>
          <a:xfrm>
            <a:off x="2478675" y="1287275"/>
            <a:ext cx="1795268" cy="369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Persona 1: </a:t>
            </a:r>
            <a:endParaRPr/>
          </a:p>
        </p:txBody>
      </p:sp>
      <p:sp>
        <p:nvSpPr>
          <p:cNvPr id="86" name="Google Shape;86;p16"/>
          <p:cNvSpPr txBox="1"/>
          <p:nvPr>
            <p:ph idx="1" type="body"/>
          </p:nvPr>
        </p:nvSpPr>
        <p:spPr>
          <a:xfrm>
            <a:off x="311700" y="1225225"/>
            <a:ext cx="3766200" cy="33540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935"/>
              <a:buNone/>
            </a:pPr>
            <a:r>
              <a:rPr lang="en" sz="1200"/>
              <a:t>Details</a:t>
            </a:r>
            <a:r>
              <a:rPr lang="en" sz="1200"/>
              <a:t>:</a:t>
            </a:r>
            <a:endParaRPr sz="1200"/>
          </a:p>
          <a:p>
            <a:pPr indent="0" lvl="0" marL="0" rtl="0" algn="l">
              <a:lnSpc>
                <a:spcPct val="105000"/>
              </a:lnSpc>
              <a:spcBef>
                <a:spcPts val="1200"/>
              </a:spcBef>
              <a:spcAft>
                <a:spcPts val="1200"/>
              </a:spcAft>
              <a:buSzPts val="935"/>
              <a:buNone/>
            </a:pPr>
            <a:r>
              <a:rPr lang="en" sz="1200"/>
              <a:t>Marie is a young high school student who buys her </a:t>
            </a:r>
            <a:r>
              <a:rPr lang="en" sz="1200"/>
              <a:t>metrocard</a:t>
            </a:r>
            <a:r>
              <a:rPr lang="en" sz="1200"/>
              <a:t> form the school and usually asks for the exact amount to get her home. However, Marie was not paying attention one day and missed her stop. This normally would not be a problem but the spacing for this stop was unusually large since it passed a cemetery. Realizing her mistake, Marie got off on the next stop but had no way to catch another bus as her </a:t>
            </a:r>
            <a:r>
              <a:rPr lang="en" sz="1200"/>
              <a:t>metrocard</a:t>
            </a:r>
            <a:r>
              <a:rPr lang="en" sz="1200"/>
              <a:t> was empty even though she had a credit card and cash on her. She would be unable to use her credit card on the bus as the bus only accepts cash. Unfortunately, she was unable to use the cash she had on her as well as bus drivers do not carry cash on them, unable to give users a refund. </a:t>
            </a:r>
            <a:endParaRPr sz="1200"/>
          </a:p>
        </p:txBody>
      </p:sp>
      <p:sp>
        <p:nvSpPr>
          <p:cNvPr id="87" name="Google Shape;87;p16"/>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Goals:</a:t>
            </a:r>
            <a:endParaRPr sz="1200"/>
          </a:p>
          <a:p>
            <a:pPr indent="0" lvl="0" marL="0" rtl="0" algn="l">
              <a:spcBef>
                <a:spcPts val="1200"/>
              </a:spcBef>
              <a:spcAft>
                <a:spcPts val="1200"/>
              </a:spcAft>
              <a:buNone/>
            </a:pPr>
            <a:r>
              <a:rPr lang="en" sz="1200"/>
              <a:t>Marie would have appreciated it if there had been an app like NYCFTAeTix so that she could purchase a ticket from her phone and not have to worry about walking home through the cemetery.</a:t>
            </a:r>
            <a:endParaRPr sz="1200"/>
          </a:p>
        </p:txBody>
      </p:sp>
      <p:pic>
        <p:nvPicPr>
          <p:cNvPr id="88" name="Google Shape;88;p16"/>
          <p:cNvPicPr preferRelativeResize="0"/>
          <p:nvPr/>
        </p:nvPicPr>
        <p:blipFill>
          <a:blip r:embed="rId3">
            <a:alphaModFix/>
          </a:blip>
          <a:stretch>
            <a:fillRect/>
          </a:stretch>
        </p:blipFill>
        <p:spPr>
          <a:xfrm>
            <a:off x="5108362" y="2571750"/>
            <a:ext cx="3447977" cy="2299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Persona 2: </a:t>
            </a:r>
            <a:endParaRPr/>
          </a:p>
        </p:txBody>
      </p:sp>
      <p:sp>
        <p:nvSpPr>
          <p:cNvPr id="94" name="Google Shape;94;p17"/>
          <p:cNvSpPr txBox="1"/>
          <p:nvPr>
            <p:ph idx="1" type="body"/>
          </p:nvPr>
        </p:nvSpPr>
        <p:spPr>
          <a:xfrm>
            <a:off x="3734425" y="977975"/>
            <a:ext cx="4737900" cy="35448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935"/>
              <a:buNone/>
            </a:pPr>
            <a:r>
              <a:rPr lang="en" sz="1200"/>
              <a:t>Details:</a:t>
            </a:r>
            <a:endParaRPr sz="1200"/>
          </a:p>
          <a:p>
            <a:pPr indent="0" lvl="0" marL="0" rtl="0" algn="l">
              <a:lnSpc>
                <a:spcPct val="105000"/>
              </a:lnSpc>
              <a:spcBef>
                <a:spcPts val="1200"/>
              </a:spcBef>
              <a:spcAft>
                <a:spcPts val="0"/>
              </a:spcAft>
              <a:buSzPts val="935"/>
              <a:buNone/>
            </a:pPr>
            <a:r>
              <a:rPr lang="en" sz="1200"/>
              <a:t>Linda is a 30-year-old commuter who tends to be forgetful. She usually forgets to grab her metrocard before heading to the bus stop in the morning on her way to work. She realizes her mistake as she arrives at the bus stop, causing her to turn around and go back home to retrieve it. Which, causes her to miss the bus that will get her to work on time. Now she has to wait for another bus that won’t come until 30 minutes later, causing her to be late for work.</a:t>
            </a:r>
            <a:endParaRPr sz="1200"/>
          </a:p>
          <a:p>
            <a:pPr indent="0" lvl="0" marL="0" rtl="0" algn="l">
              <a:lnSpc>
                <a:spcPct val="105000"/>
              </a:lnSpc>
              <a:spcBef>
                <a:spcPts val="1200"/>
              </a:spcBef>
              <a:spcAft>
                <a:spcPts val="0"/>
              </a:spcAft>
              <a:buSzPts val="935"/>
              <a:buNone/>
            </a:pPr>
            <a:r>
              <a:t/>
            </a:r>
            <a:endParaRPr sz="1200"/>
          </a:p>
          <a:p>
            <a:pPr indent="0" lvl="0" marL="0" rtl="0" algn="l">
              <a:spcBef>
                <a:spcPts val="1200"/>
              </a:spcBef>
              <a:spcAft>
                <a:spcPts val="0"/>
              </a:spcAft>
              <a:buClr>
                <a:schemeClr val="dk1"/>
              </a:buClr>
              <a:buSzPts val="1100"/>
              <a:buFont typeface="Arial"/>
              <a:buNone/>
            </a:pPr>
            <a:r>
              <a:rPr lang="en" sz="1200"/>
              <a:t>Goals:</a:t>
            </a:r>
            <a:endParaRPr sz="1200"/>
          </a:p>
          <a:p>
            <a:pPr indent="0" lvl="0" marL="0" rtl="0" algn="l">
              <a:spcBef>
                <a:spcPts val="1200"/>
              </a:spcBef>
              <a:spcAft>
                <a:spcPts val="1200"/>
              </a:spcAft>
              <a:buClr>
                <a:schemeClr val="dk1"/>
              </a:buClr>
              <a:buSzPts val="1100"/>
              <a:buFont typeface="Arial"/>
              <a:buNone/>
            </a:pPr>
            <a:r>
              <a:rPr lang="en" sz="1200"/>
              <a:t>With this application Linda will no longer need to worry about remembering her metrocard as she will now have it on her phone. Now Linda will never miss her bus again or be late to work because of her metrocard.</a:t>
            </a:r>
            <a:endParaRPr sz="1200"/>
          </a:p>
        </p:txBody>
      </p:sp>
      <p:pic>
        <p:nvPicPr>
          <p:cNvPr id="95" name="Google Shape;95;p17"/>
          <p:cNvPicPr preferRelativeResize="0"/>
          <p:nvPr/>
        </p:nvPicPr>
        <p:blipFill rotWithShape="1">
          <a:blip r:embed="rId3">
            <a:alphaModFix/>
          </a:blip>
          <a:srcRect b="6872" l="0" r="0" t="0"/>
          <a:stretch/>
        </p:blipFill>
        <p:spPr>
          <a:xfrm>
            <a:off x="311700" y="1357275"/>
            <a:ext cx="2299875" cy="343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01" name="Google Shape;101;p18"/>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Purchase bus/transit ticket on your phone</a:t>
            </a:r>
            <a:endParaRPr/>
          </a:p>
          <a:p>
            <a:pPr indent="-317500" lvl="0" marL="457200" rtl="0" algn="l">
              <a:spcBef>
                <a:spcPts val="0"/>
              </a:spcBef>
              <a:spcAft>
                <a:spcPts val="0"/>
              </a:spcAft>
              <a:buSzPts val="1400"/>
              <a:buAutoNum type="arabicPeriod"/>
            </a:pPr>
            <a:r>
              <a:rPr lang="en"/>
              <a:t>QR code to scan or be </a:t>
            </a:r>
            <a:r>
              <a:rPr lang="en"/>
              <a:t>viewed</a:t>
            </a:r>
            <a:r>
              <a:rPr lang="en"/>
              <a:t> by driver</a:t>
            </a:r>
            <a:endParaRPr/>
          </a:p>
          <a:p>
            <a:pPr indent="-317500" lvl="0" marL="457200" rtl="0" algn="l">
              <a:spcBef>
                <a:spcPts val="0"/>
              </a:spcBef>
              <a:spcAft>
                <a:spcPts val="0"/>
              </a:spcAft>
              <a:buSzPts val="1400"/>
              <a:buAutoNum type="arabicPeriod"/>
            </a:pPr>
            <a:r>
              <a:rPr lang="en"/>
              <a:t>API Map with Routes and Time </a:t>
            </a:r>
            <a:r>
              <a:rPr lang="en"/>
              <a:t>estimates</a:t>
            </a:r>
            <a:endParaRPr/>
          </a:p>
          <a:p>
            <a:pPr indent="-317500" lvl="0" marL="457200" rtl="0" algn="l">
              <a:spcBef>
                <a:spcPts val="0"/>
              </a:spcBef>
              <a:spcAft>
                <a:spcPts val="0"/>
              </a:spcAft>
              <a:buSzPts val="1400"/>
              <a:buAutoNum type="arabicPeriod"/>
            </a:pPr>
            <a:r>
              <a:rPr lang="en"/>
              <a:t>Sign up and login to save information and tickets</a:t>
            </a:r>
            <a:endParaRPr/>
          </a:p>
        </p:txBody>
      </p:sp>
      <p:pic>
        <p:nvPicPr>
          <p:cNvPr id="102" name="Google Shape;102;p18"/>
          <p:cNvPicPr preferRelativeResize="0"/>
          <p:nvPr/>
        </p:nvPicPr>
        <p:blipFill>
          <a:blip r:embed="rId3">
            <a:alphaModFix/>
          </a:blip>
          <a:stretch>
            <a:fillRect/>
          </a:stretch>
        </p:blipFill>
        <p:spPr>
          <a:xfrm>
            <a:off x="4672925" y="887750"/>
            <a:ext cx="1795268" cy="3691474"/>
          </a:xfrm>
          <a:prstGeom prst="rect">
            <a:avLst/>
          </a:prstGeom>
          <a:noFill/>
          <a:ln>
            <a:noFill/>
          </a:ln>
        </p:spPr>
      </p:pic>
      <p:pic>
        <p:nvPicPr>
          <p:cNvPr id="103" name="Google Shape;103;p18"/>
          <p:cNvPicPr preferRelativeResize="0"/>
          <p:nvPr/>
        </p:nvPicPr>
        <p:blipFill>
          <a:blip r:embed="rId4">
            <a:alphaModFix/>
          </a:blip>
          <a:stretch>
            <a:fillRect/>
          </a:stretch>
        </p:blipFill>
        <p:spPr>
          <a:xfrm>
            <a:off x="6829518" y="887750"/>
            <a:ext cx="1795268" cy="3691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09" name="Google Shape;109;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Android Studio</a:t>
            </a:r>
            <a:endParaRPr/>
          </a:p>
          <a:p>
            <a:pPr indent="-304800" lvl="0" marL="457200" rtl="0" algn="l">
              <a:spcBef>
                <a:spcPts val="0"/>
              </a:spcBef>
              <a:spcAft>
                <a:spcPts val="0"/>
              </a:spcAft>
              <a:buSzPts val="1200"/>
              <a:buChar char="●"/>
            </a:pPr>
            <a:r>
              <a:rPr lang="en"/>
              <a:t>Google MAPs API</a:t>
            </a:r>
            <a:endParaRPr/>
          </a:p>
          <a:p>
            <a:pPr indent="-304800" lvl="0" marL="457200" rtl="0" algn="l">
              <a:spcBef>
                <a:spcPts val="0"/>
              </a:spcBef>
              <a:spcAft>
                <a:spcPts val="0"/>
              </a:spcAft>
              <a:buSzPts val="1200"/>
              <a:buChar char="●"/>
            </a:pPr>
            <a:r>
              <a:rPr lang="en"/>
              <a:t>Firebase</a:t>
            </a:r>
            <a:endParaRPr/>
          </a:p>
          <a:p>
            <a:pPr indent="-304800" lvl="0" marL="457200" rtl="0" algn="l">
              <a:spcBef>
                <a:spcPts val="0"/>
              </a:spcBef>
              <a:spcAft>
                <a:spcPts val="0"/>
              </a:spcAft>
              <a:buSzPts val="1200"/>
              <a:buChar char="●"/>
            </a:pPr>
            <a:r>
              <a:rPr lang="en"/>
              <a:t>QR Code generator library</a:t>
            </a:r>
            <a:endParaRPr/>
          </a:p>
        </p:txBody>
      </p:sp>
      <p:pic>
        <p:nvPicPr>
          <p:cNvPr id="110" name="Google Shape;110;p19"/>
          <p:cNvPicPr preferRelativeResize="0"/>
          <p:nvPr/>
        </p:nvPicPr>
        <p:blipFill>
          <a:blip r:embed="rId3">
            <a:alphaModFix/>
          </a:blip>
          <a:stretch>
            <a:fillRect/>
          </a:stretch>
        </p:blipFill>
        <p:spPr>
          <a:xfrm>
            <a:off x="4572000" y="906175"/>
            <a:ext cx="1591425" cy="1591425"/>
          </a:xfrm>
          <a:prstGeom prst="rect">
            <a:avLst/>
          </a:prstGeom>
          <a:noFill/>
          <a:ln>
            <a:noFill/>
          </a:ln>
        </p:spPr>
      </p:pic>
      <p:pic>
        <p:nvPicPr>
          <p:cNvPr id="111" name="Google Shape;111;p19"/>
          <p:cNvPicPr preferRelativeResize="0"/>
          <p:nvPr/>
        </p:nvPicPr>
        <p:blipFill>
          <a:blip r:embed="rId4">
            <a:alphaModFix/>
          </a:blip>
          <a:stretch>
            <a:fillRect/>
          </a:stretch>
        </p:blipFill>
        <p:spPr>
          <a:xfrm>
            <a:off x="6547575" y="906175"/>
            <a:ext cx="1591425" cy="1591425"/>
          </a:xfrm>
          <a:prstGeom prst="rect">
            <a:avLst/>
          </a:prstGeom>
          <a:noFill/>
          <a:ln>
            <a:noFill/>
          </a:ln>
        </p:spPr>
      </p:pic>
      <p:pic>
        <p:nvPicPr>
          <p:cNvPr id="112" name="Google Shape;112;p19"/>
          <p:cNvPicPr preferRelativeResize="0"/>
          <p:nvPr/>
        </p:nvPicPr>
        <p:blipFill>
          <a:blip r:embed="rId5">
            <a:alphaModFix/>
          </a:blip>
          <a:stretch>
            <a:fillRect/>
          </a:stretch>
        </p:blipFill>
        <p:spPr>
          <a:xfrm>
            <a:off x="4441025" y="2707675"/>
            <a:ext cx="1936325" cy="2173800"/>
          </a:xfrm>
          <a:prstGeom prst="rect">
            <a:avLst/>
          </a:prstGeom>
          <a:noFill/>
          <a:ln>
            <a:noFill/>
          </a:ln>
        </p:spPr>
      </p:pic>
      <p:pic>
        <p:nvPicPr>
          <p:cNvPr id="113" name="Google Shape;113;p19"/>
          <p:cNvPicPr preferRelativeResize="0"/>
          <p:nvPr/>
        </p:nvPicPr>
        <p:blipFill>
          <a:blip r:embed="rId6">
            <a:alphaModFix/>
          </a:blip>
          <a:stretch>
            <a:fillRect/>
          </a:stretch>
        </p:blipFill>
        <p:spPr>
          <a:xfrm>
            <a:off x="6704238" y="3155513"/>
            <a:ext cx="1278124" cy="1278124"/>
          </a:xfrm>
          <a:prstGeom prst="rect">
            <a:avLst/>
          </a:prstGeom>
          <a:noFill/>
          <a:ln>
            <a:noFill/>
          </a:ln>
        </p:spPr>
      </p:pic>
      <p:pic>
        <p:nvPicPr>
          <p:cNvPr id="114" name="Google Shape;114;p19"/>
          <p:cNvPicPr preferRelativeResize="0"/>
          <p:nvPr/>
        </p:nvPicPr>
        <p:blipFill rotWithShape="1">
          <a:blip r:embed="rId7">
            <a:alphaModFix/>
          </a:blip>
          <a:srcRect b="24253" l="30690" r="8000" t="24889"/>
          <a:stretch/>
        </p:blipFill>
        <p:spPr>
          <a:xfrm>
            <a:off x="6747806" y="2497602"/>
            <a:ext cx="1190969" cy="337925"/>
          </a:xfrm>
          <a:prstGeom prst="rect">
            <a:avLst/>
          </a:prstGeom>
          <a:noFill/>
          <a:ln>
            <a:noFill/>
          </a:ln>
        </p:spPr>
      </p:pic>
      <p:sp>
        <p:nvSpPr>
          <p:cNvPr id="115" name="Google Shape;115;p19"/>
          <p:cNvSpPr txBox="1"/>
          <p:nvPr>
            <p:ph idx="1" type="body"/>
          </p:nvPr>
        </p:nvSpPr>
        <p:spPr>
          <a:xfrm>
            <a:off x="4613438" y="2497600"/>
            <a:ext cx="1591500" cy="4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Google Maps API</a:t>
            </a:r>
            <a:endParaRPr sz="1400"/>
          </a:p>
        </p:txBody>
      </p:sp>
      <p:sp>
        <p:nvSpPr>
          <p:cNvPr id="116" name="Google Shape;116;p19"/>
          <p:cNvSpPr txBox="1"/>
          <p:nvPr>
            <p:ph idx="1" type="body"/>
          </p:nvPr>
        </p:nvSpPr>
        <p:spPr>
          <a:xfrm>
            <a:off x="4613450" y="4515875"/>
            <a:ext cx="1591500" cy="47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400"/>
              <a:t>Android Studio</a:t>
            </a:r>
            <a:endParaRPr sz="1400"/>
          </a:p>
        </p:txBody>
      </p:sp>
      <p:sp>
        <p:nvSpPr>
          <p:cNvPr id="117" name="Google Shape;117;p19"/>
          <p:cNvSpPr txBox="1"/>
          <p:nvPr>
            <p:ph idx="1" type="body"/>
          </p:nvPr>
        </p:nvSpPr>
        <p:spPr>
          <a:xfrm>
            <a:off x="6547538" y="4515875"/>
            <a:ext cx="1591500" cy="47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400"/>
              <a:t>QR Code Library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Problems encountered while in development</a:t>
            </a:r>
            <a:endParaRPr/>
          </a:p>
        </p:txBody>
      </p:sp>
      <p:sp>
        <p:nvSpPr>
          <p:cNvPr id="123" name="Google Shape;12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Had some issues with Google Maps Api.</a:t>
            </a:r>
            <a:endParaRPr sz="1200"/>
          </a:p>
          <a:p>
            <a:pPr indent="-304800" lvl="1" marL="914400" rtl="0" algn="l">
              <a:spcBef>
                <a:spcPts val="0"/>
              </a:spcBef>
              <a:spcAft>
                <a:spcPts val="0"/>
              </a:spcAft>
              <a:buSzPts val="1200"/>
              <a:buAutoNum type="alphaLcPeriod"/>
            </a:pPr>
            <a:r>
              <a:rPr lang="en" sz="1200"/>
              <a:t>Retrieving</a:t>
            </a:r>
            <a:r>
              <a:rPr lang="en" sz="1200"/>
              <a:t> users location</a:t>
            </a:r>
            <a:endParaRPr sz="1200"/>
          </a:p>
          <a:p>
            <a:pPr indent="-304800" lvl="1" marL="914400" rtl="0" algn="l">
              <a:spcBef>
                <a:spcPts val="0"/>
              </a:spcBef>
              <a:spcAft>
                <a:spcPts val="0"/>
              </a:spcAft>
              <a:buSzPts val="1200"/>
              <a:buAutoNum type="alphaLcPeriod"/>
            </a:pPr>
            <a:r>
              <a:rPr lang="en" sz="1200"/>
              <a:t>Getting the AutocompleteSupportFragment to work</a:t>
            </a:r>
            <a:endParaRPr sz="1200"/>
          </a:p>
          <a:p>
            <a:pPr indent="-304800" lvl="2" marL="1371600" rtl="0" algn="l">
              <a:spcBef>
                <a:spcPts val="0"/>
              </a:spcBef>
              <a:spcAft>
                <a:spcPts val="0"/>
              </a:spcAft>
              <a:buSzPts val="1200"/>
              <a:buAutoNum type="romanLcPeriod"/>
            </a:pPr>
            <a:r>
              <a:rPr lang="en" sz="1200"/>
              <a:t>User unable to search up a place like Target.</a:t>
            </a:r>
            <a:endParaRPr sz="1200"/>
          </a:p>
          <a:p>
            <a:pPr indent="-304800" lvl="2" marL="1371600" rtl="0" algn="l">
              <a:spcBef>
                <a:spcPts val="0"/>
              </a:spcBef>
              <a:spcAft>
                <a:spcPts val="0"/>
              </a:spcAft>
              <a:buSzPts val="1200"/>
              <a:buAutoNum type="romanLcPeriod"/>
            </a:pPr>
            <a:r>
              <a:rPr lang="en" sz="1200"/>
              <a:t>Cause app to crash </a:t>
            </a:r>
            <a:endParaRPr sz="1200"/>
          </a:p>
          <a:p>
            <a:pPr indent="-304800" lvl="1" marL="914400" rtl="0" algn="l">
              <a:spcBef>
                <a:spcPts val="0"/>
              </a:spcBef>
              <a:spcAft>
                <a:spcPts val="0"/>
              </a:spcAft>
              <a:buSzPts val="1200"/>
              <a:buAutoNum type="alphaLcPeriod"/>
            </a:pPr>
            <a:r>
              <a:rPr lang="en" sz="1200"/>
              <a:t>Getting polylines to work properly</a:t>
            </a:r>
            <a:endParaRPr sz="1200"/>
          </a:p>
          <a:p>
            <a:pPr indent="-304800" lvl="1" marL="914400" rtl="0" algn="l">
              <a:spcBef>
                <a:spcPts val="0"/>
              </a:spcBef>
              <a:spcAft>
                <a:spcPts val="0"/>
              </a:spcAft>
              <a:buSzPts val="1200"/>
              <a:buAutoNum type="alphaLcPeriod"/>
            </a:pPr>
            <a:r>
              <a:rPr lang="en" sz="1200"/>
              <a:t>Getting duration and distance of destination from users location to work prope</a:t>
            </a:r>
            <a:r>
              <a:rPr lang="en" sz="1200"/>
              <a:t>rly. </a:t>
            </a:r>
            <a:endParaRPr sz="1200"/>
          </a:p>
          <a:p>
            <a:pPr indent="-304800" lvl="1" marL="914400" rtl="0" algn="l">
              <a:spcBef>
                <a:spcPts val="0"/>
              </a:spcBef>
              <a:spcAft>
                <a:spcPts val="0"/>
              </a:spcAft>
              <a:buSzPts val="1200"/>
              <a:buAutoNum type="alphaLcPeriod"/>
            </a:pPr>
            <a:r>
              <a:rPr lang="en" sz="1200"/>
              <a:t>Getting bus line name </a:t>
            </a:r>
            <a:endParaRPr sz="1200"/>
          </a:p>
          <a:p>
            <a:pPr indent="-342900" lvl="0" marL="457200" rtl="0" algn="l">
              <a:spcBef>
                <a:spcPts val="0"/>
              </a:spcBef>
              <a:spcAft>
                <a:spcPts val="0"/>
              </a:spcAft>
              <a:buSzPts val="1800"/>
              <a:buAutoNum type="arabicPeriod"/>
            </a:pPr>
            <a:r>
              <a:rPr lang="en"/>
              <a:t>Issues with adding information to the database </a:t>
            </a:r>
            <a:endParaRPr/>
          </a:p>
          <a:p>
            <a:pPr indent="-304800" lvl="1" marL="914400" rtl="0" algn="l">
              <a:spcBef>
                <a:spcPts val="0"/>
              </a:spcBef>
              <a:spcAft>
                <a:spcPts val="0"/>
              </a:spcAft>
              <a:buSzPts val="1200"/>
              <a:buAutoNum type="alphaLcPeriod"/>
            </a:pPr>
            <a:r>
              <a:rPr lang="en" sz="1200"/>
              <a:t>Adding new data without </a:t>
            </a:r>
            <a:r>
              <a:rPr lang="en" sz="1200"/>
              <a:t>overwriting</a:t>
            </a:r>
            <a:r>
              <a:rPr lang="en" sz="1200"/>
              <a:t> the child of the user.</a:t>
            </a:r>
            <a:endParaRPr sz="12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we are</a:t>
            </a:r>
            <a:endParaRPr/>
          </a:p>
        </p:txBody>
      </p:sp>
      <p:sp>
        <p:nvSpPr>
          <p:cNvPr id="129" name="Google Shape;12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Currently users can:</a:t>
            </a:r>
            <a:endParaRPr sz="1400"/>
          </a:p>
          <a:p>
            <a:pPr indent="-317500" lvl="0" marL="457200" rtl="0" algn="l">
              <a:spcBef>
                <a:spcPts val="1200"/>
              </a:spcBef>
              <a:spcAft>
                <a:spcPts val="0"/>
              </a:spcAft>
              <a:buSzPts val="1400"/>
              <a:buChar char="●"/>
            </a:pPr>
            <a:r>
              <a:rPr lang="en" sz="1400"/>
              <a:t>Set up an account / log into their account</a:t>
            </a:r>
            <a:endParaRPr sz="1400"/>
          </a:p>
          <a:p>
            <a:pPr indent="-317500" lvl="0" marL="457200" rtl="0" algn="l">
              <a:spcBef>
                <a:spcPts val="0"/>
              </a:spcBef>
              <a:spcAft>
                <a:spcPts val="0"/>
              </a:spcAft>
              <a:buSzPts val="1400"/>
              <a:buChar char="●"/>
            </a:pPr>
            <a:r>
              <a:rPr lang="en" sz="1400"/>
              <a:t>Add Credit/Debit card information</a:t>
            </a:r>
            <a:endParaRPr sz="1400"/>
          </a:p>
          <a:p>
            <a:pPr indent="-317500" lvl="0" marL="457200" rtl="0" algn="l">
              <a:spcBef>
                <a:spcPts val="0"/>
              </a:spcBef>
              <a:spcAft>
                <a:spcPts val="0"/>
              </a:spcAft>
              <a:buSzPts val="1400"/>
              <a:buChar char="●"/>
            </a:pPr>
            <a:r>
              <a:rPr lang="en" sz="1400"/>
              <a:t>Access Google Maps within the app to see duration and distance from their location to their destination</a:t>
            </a:r>
            <a:endParaRPr sz="1400"/>
          </a:p>
          <a:p>
            <a:pPr indent="-317500" lvl="0" marL="457200" rtl="0" algn="l">
              <a:spcBef>
                <a:spcPts val="0"/>
              </a:spcBef>
              <a:spcAft>
                <a:spcPts val="0"/>
              </a:spcAft>
              <a:buSzPts val="1400"/>
              <a:buChar char="●"/>
            </a:pPr>
            <a:r>
              <a:rPr lang="en" sz="1400"/>
              <a:t>Users can also open Google maps from the application to get an even more detail information about their trip</a:t>
            </a:r>
            <a:endParaRPr sz="1400"/>
          </a:p>
          <a:p>
            <a:pPr indent="-317500" lvl="1" marL="914400" rtl="0" algn="l">
              <a:spcBef>
                <a:spcPts val="0"/>
              </a:spcBef>
              <a:spcAft>
                <a:spcPts val="0"/>
              </a:spcAft>
              <a:buSzPts val="1400"/>
              <a:buChar char="○"/>
            </a:pPr>
            <a:r>
              <a:rPr lang="en"/>
              <a:t>Such as bus or train transfers </a:t>
            </a:r>
            <a:endParaRPr/>
          </a:p>
          <a:p>
            <a:pPr indent="-317500" lvl="1" marL="914400" rtl="0" algn="l">
              <a:spcBef>
                <a:spcPts val="0"/>
              </a:spcBef>
              <a:spcAft>
                <a:spcPts val="0"/>
              </a:spcAft>
              <a:buSzPts val="1400"/>
              <a:buChar char="○"/>
            </a:pPr>
            <a:r>
              <a:rPr lang="en"/>
              <a:t>What line the need to take and so forth</a:t>
            </a:r>
            <a:endParaRPr/>
          </a:p>
          <a:p>
            <a:pPr indent="-317500" lvl="0" marL="457200" rtl="0" algn="l">
              <a:spcBef>
                <a:spcPts val="0"/>
              </a:spcBef>
              <a:spcAft>
                <a:spcPts val="0"/>
              </a:spcAft>
              <a:buSzPts val="1400"/>
              <a:buChar char="●"/>
            </a:pPr>
            <a:r>
              <a:rPr lang="en" sz="1400"/>
              <a:t>Purchase a ticket of their choice (monthly, weekly or a one-way)</a:t>
            </a:r>
            <a:endParaRPr sz="1400"/>
          </a:p>
          <a:p>
            <a:pPr indent="-317500" lvl="0" marL="457200" rtl="0" algn="l">
              <a:spcBef>
                <a:spcPts val="0"/>
              </a:spcBef>
              <a:spcAft>
                <a:spcPts val="0"/>
              </a:spcAft>
              <a:buSzPts val="1400"/>
              <a:buChar char="●"/>
            </a:pPr>
            <a:r>
              <a:rPr lang="en" sz="1400"/>
              <a:t>Access the QR code that would be shown to the driver or scanned at the subway station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