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persona 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8ab96c1c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8ab96c1c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persona 2</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8a33a7ec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8a33a7ec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persona 2</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8a33a7ec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8a33a7ec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2</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8a33a7ec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8a33a7ec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8a33a7ecc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8a33a7ecc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8a33a7ecc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8a33a7ecc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8a33a7ecc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8a33a7ecc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8a33a7ec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8a33a7ec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persona 3</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8a33a7ecc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8a33a7ecc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8a33a7ecc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8a33a7ecc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8a33a7ec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8a33a7ec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persona 1</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8a33a7ec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8a33a7ec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8a33a7ecc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8a33a7ecc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8a33a7ec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8a33a7ec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8a33a7ecc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8a33a7ecc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8a33a7ec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8a33a7ec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c8a33a7ec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c8a33a7ec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8a33a7ec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8a33a7ec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8a33a7ec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8a33a7ec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8a33a7ec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8a33a7ec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8ab96c1c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8ab96c1c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8a33a7ec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8a33a7ec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8ab96c1ce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8ab96c1ce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persona 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8a33a7ec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8a33a7ec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persona 2</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Sistemas de Inteligencia Artifici</a:t>
            </a:r>
            <a:r>
              <a:rPr lang="es"/>
              <a:t>al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Métodos de búsqueda desinformados e informados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Heurísticas</a:t>
            </a:r>
            <a:endParaRPr/>
          </a:p>
        </p:txBody>
      </p:sp>
      <p:sp>
        <p:nvSpPr>
          <p:cNvPr id="248" name="Google Shape;248;p22"/>
          <p:cNvSpPr txBox="1"/>
          <p:nvPr>
            <p:ph idx="1" type="body"/>
          </p:nvPr>
        </p:nvSpPr>
        <p:spPr>
          <a:xfrm>
            <a:off x="729450" y="1853850"/>
            <a:ext cx="15009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Heurística 3</a:t>
            </a:r>
            <a:endParaRPr sz="1800" u="sng"/>
          </a:p>
        </p:txBody>
      </p:sp>
      <p:cxnSp>
        <p:nvCxnSpPr>
          <p:cNvPr id="249" name="Google Shape;249;p22"/>
          <p:cNvCxnSpPr/>
          <p:nvPr/>
        </p:nvCxnSpPr>
        <p:spPr>
          <a:xfrm>
            <a:off x="1105050" y="2290475"/>
            <a:ext cx="0" cy="1959000"/>
          </a:xfrm>
          <a:prstGeom prst="straightConnector1">
            <a:avLst/>
          </a:prstGeom>
          <a:noFill/>
          <a:ln cap="flat" cmpd="sng" w="19050">
            <a:solidFill>
              <a:schemeClr val="dk1"/>
            </a:solidFill>
            <a:prstDash val="solid"/>
            <a:round/>
            <a:headEnd len="med" w="med" type="none"/>
            <a:tailEnd len="med" w="med" type="none"/>
          </a:ln>
        </p:spPr>
      </p:cxnSp>
      <p:cxnSp>
        <p:nvCxnSpPr>
          <p:cNvPr id="250" name="Google Shape;250;p22"/>
          <p:cNvCxnSpPr/>
          <p:nvPr/>
        </p:nvCxnSpPr>
        <p:spPr>
          <a:xfrm>
            <a:off x="1105050" y="2571750"/>
            <a:ext cx="773400" cy="0"/>
          </a:xfrm>
          <a:prstGeom prst="straightConnector1">
            <a:avLst/>
          </a:prstGeom>
          <a:noFill/>
          <a:ln cap="flat" cmpd="sng" w="19050">
            <a:solidFill>
              <a:schemeClr val="dk1"/>
            </a:solidFill>
            <a:prstDash val="solid"/>
            <a:round/>
            <a:headEnd len="med" w="med" type="none"/>
            <a:tailEnd len="med" w="med" type="triangle"/>
          </a:ln>
        </p:spPr>
      </p:cxnSp>
      <p:cxnSp>
        <p:nvCxnSpPr>
          <p:cNvPr id="251" name="Google Shape;251;p22"/>
          <p:cNvCxnSpPr/>
          <p:nvPr/>
        </p:nvCxnSpPr>
        <p:spPr>
          <a:xfrm>
            <a:off x="1105050" y="3347000"/>
            <a:ext cx="773400" cy="0"/>
          </a:xfrm>
          <a:prstGeom prst="straightConnector1">
            <a:avLst/>
          </a:prstGeom>
          <a:noFill/>
          <a:ln cap="flat" cmpd="sng" w="19050">
            <a:solidFill>
              <a:schemeClr val="dk1"/>
            </a:solidFill>
            <a:prstDash val="solid"/>
            <a:round/>
            <a:headEnd len="med" w="med" type="none"/>
            <a:tailEnd len="med" w="med" type="triangle"/>
          </a:ln>
        </p:spPr>
      </p:cxnSp>
      <p:sp>
        <p:nvSpPr>
          <p:cNvPr id="252" name="Google Shape;252;p22"/>
          <p:cNvSpPr txBox="1"/>
          <p:nvPr/>
        </p:nvSpPr>
        <p:spPr>
          <a:xfrm>
            <a:off x="1908725" y="2390925"/>
            <a:ext cx="18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Ventajas</a:t>
            </a:r>
            <a:endParaRPr>
              <a:latin typeface="Lato"/>
              <a:ea typeface="Lato"/>
              <a:cs typeface="Lato"/>
              <a:sym typeface="Lato"/>
            </a:endParaRPr>
          </a:p>
        </p:txBody>
      </p:sp>
      <p:sp>
        <p:nvSpPr>
          <p:cNvPr id="253" name="Google Shape;253;p22"/>
          <p:cNvSpPr txBox="1"/>
          <p:nvPr/>
        </p:nvSpPr>
        <p:spPr>
          <a:xfrm>
            <a:off x="1908725" y="3146900"/>
            <a:ext cx="12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Desventajas</a:t>
            </a:r>
            <a:endParaRPr>
              <a:latin typeface="Lato"/>
              <a:ea typeface="Lato"/>
              <a:cs typeface="Lato"/>
              <a:sym typeface="Lato"/>
            </a:endParaRPr>
          </a:p>
        </p:txBody>
      </p:sp>
      <p:cxnSp>
        <p:nvCxnSpPr>
          <p:cNvPr id="254" name="Google Shape;254;p22"/>
          <p:cNvCxnSpPr/>
          <p:nvPr/>
        </p:nvCxnSpPr>
        <p:spPr>
          <a:xfrm>
            <a:off x="2786575" y="2591025"/>
            <a:ext cx="663000" cy="0"/>
          </a:xfrm>
          <a:prstGeom prst="straightConnector1">
            <a:avLst/>
          </a:prstGeom>
          <a:noFill/>
          <a:ln cap="flat" cmpd="sng" w="19050">
            <a:solidFill>
              <a:schemeClr val="accent3"/>
            </a:solidFill>
            <a:prstDash val="solid"/>
            <a:round/>
            <a:headEnd len="med" w="med" type="none"/>
            <a:tailEnd len="med" w="med" type="triangle"/>
          </a:ln>
        </p:spPr>
      </p:cxnSp>
      <p:cxnSp>
        <p:nvCxnSpPr>
          <p:cNvPr id="255" name="Google Shape;255;p22"/>
          <p:cNvCxnSpPr/>
          <p:nvPr/>
        </p:nvCxnSpPr>
        <p:spPr>
          <a:xfrm>
            <a:off x="3044225" y="3347000"/>
            <a:ext cx="663000" cy="0"/>
          </a:xfrm>
          <a:prstGeom prst="straightConnector1">
            <a:avLst/>
          </a:prstGeom>
          <a:noFill/>
          <a:ln cap="flat" cmpd="sng" w="19050">
            <a:solidFill>
              <a:schemeClr val="accent3"/>
            </a:solidFill>
            <a:prstDash val="solid"/>
            <a:round/>
            <a:headEnd len="med" w="med" type="none"/>
            <a:tailEnd len="med" w="med" type="triangle"/>
          </a:ln>
        </p:spPr>
      </p:cxnSp>
      <p:sp>
        <p:nvSpPr>
          <p:cNvPr id="256" name="Google Shape;256;p22"/>
          <p:cNvSpPr txBox="1"/>
          <p:nvPr/>
        </p:nvSpPr>
        <p:spPr>
          <a:xfrm>
            <a:off x="3707225" y="2975561"/>
            <a:ext cx="4761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s">
                <a:latin typeface="Lato"/>
                <a:ea typeface="Lato"/>
                <a:cs typeface="Lato"/>
                <a:sym typeface="Lato"/>
              </a:rPr>
              <a:t>Puede llegar a “asignar” las cajas al mismo objetivo.</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
                <a:latin typeface="Lato"/>
                <a:ea typeface="Lato"/>
                <a:cs typeface="Lato"/>
                <a:sym typeface="Lato"/>
              </a:rPr>
              <a:t>El jugador tenderá a empujar la caja más cercana incluso cuando puede no llevar a la solución.</a:t>
            </a:r>
            <a:endParaRPr>
              <a:latin typeface="Lato"/>
              <a:ea typeface="Lato"/>
              <a:cs typeface="Lato"/>
              <a:sym typeface="Lato"/>
            </a:endParaRPr>
          </a:p>
        </p:txBody>
      </p:sp>
      <p:sp>
        <p:nvSpPr>
          <p:cNvPr id="257" name="Google Shape;257;p22"/>
          <p:cNvSpPr txBox="1"/>
          <p:nvPr/>
        </p:nvSpPr>
        <p:spPr>
          <a:xfrm>
            <a:off x="3544850" y="2263950"/>
            <a:ext cx="497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Permite tomar mejores </a:t>
            </a:r>
            <a:r>
              <a:rPr lang="es">
                <a:latin typeface="Lato"/>
                <a:ea typeface="Lato"/>
                <a:cs typeface="Lato"/>
                <a:sym typeface="Lato"/>
              </a:rPr>
              <a:t>decisiones</a:t>
            </a:r>
            <a:r>
              <a:rPr lang="es">
                <a:latin typeface="Lato"/>
                <a:ea typeface="Lato"/>
                <a:cs typeface="Lato"/>
                <a:sym typeface="Lato"/>
              </a:rPr>
              <a:t> cuando el jugador no está cerca de una caja.</a:t>
            </a:r>
            <a:endParaRPr>
              <a:latin typeface="Lato"/>
              <a:ea typeface="Lato"/>
              <a:cs typeface="Lato"/>
              <a:sym typeface="Lato"/>
            </a:endParaRPr>
          </a:p>
        </p:txBody>
      </p:sp>
      <p:cxnSp>
        <p:nvCxnSpPr>
          <p:cNvPr id="258" name="Google Shape;258;p22"/>
          <p:cNvCxnSpPr/>
          <p:nvPr/>
        </p:nvCxnSpPr>
        <p:spPr>
          <a:xfrm>
            <a:off x="1105050" y="4249475"/>
            <a:ext cx="773400" cy="0"/>
          </a:xfrm>
          <a:prstGeom prst="straightConnector1">
            <a:avLst/>
          </a:prstGeom>
          <a:noFill/>
          <a:ln cap="flat" cmpd="sng" w="19050">
            <a:solidFill>
              <a:schemeClr val="dk1"/>
            </a:solidFill>
            <a:prstDash val="solid"/>
            <a:round/>
            <a:headEnd len="med" w="med" type="none"/>
            <a:tailEnd len="med" w="med" type="triangle"/>
          </a:ln>
        </p:spPr>
      </p:cxnSp>
      <p:sp>
        <p:nvSpPr>
          <p:cNvPr id="259" name="Google Shape;259;p22"/>
          <p:cNvSpPr txBox="1"/>
          <p:nvPr/>
        </p:nvSpPr>
        <p:spPr>
          <a:xfrm>
            <a:off x="1955363" y="4049375"/>
            <a:ext cx="12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Admisible</a:t>
            </a:r>
            <a:endParaRPr>
              <a:latin typeface="Lato"/>
              <a:ea typeface="Lato"/>
              <a:cs typeface="Lato"/>
              <a:sym typeface="Lato"/>
            </a:endParaRPr>
          </a:p>
        </p:txBody>
      </p:sp>
      <p:cxnSp>
        <p:nvCxnSpPr>
          <p:cNvPr id="260" name="Google Shape;260;p22"/>
          <p:cNvCxnSpPr/>
          <p:nvPr/>
        </p:nvCxnSpPr>
        <p:spPr>
          <a:xfrm>
            <a:off x="2881850" y="4249475"/>
            <a:ext cx="663000" cy="0"/>
          </a:xfrm>
          <a:prstGeom prst="straightConnector1">
            <a:avLst/>
          </a:prstGeom>
          <a:noFill/>
          <a:ln cap="flat" cmpd="sng" w="19050">
            <a:solidFill>
              <a:schemeClr val="accent3"/>
            </a:solidFill>
            <a:prstDash val="solid"/>
            <a:round/>
            <a:headEnd len="med" w="med" type="none"/>
            <a:tailEnd len="med" w="med" type="triangle"/>
          </a:ln>
        </p:spPr>
      </p:cxnSp>
      <p:sp>
        <p:nvSpPr>
          <p:cNvPr id="261" name="Google Shape;261;p22"/>
          <p:cNvSpPr txBox="1"/>
          <p:nvPr/>
        </p:nvSpPr>
        <p:spPr>
          <a:xfrm>
            <a:off x="3544850" y="3902875"/>
            <a:ext cx="560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No sobrestima el costo real, ya que relaja las restricciones del mapa y no tiene en cuenta las paredes al calcular las distancias, tanto de las cajas a los objetivos como del jugador a la caja más cercana.</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Resultados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pic>
        <p:nvPicPr>
          <p:cNvPr id="272" name="Google Shape;272;p24"/>
          <p:cNvPicPr preferRelativeResize="0"/>
          <p:nvPr/>
        </p:nvPicPr>
        <p:blipFill rotWithShape="1">
          <a:blip r:embed="rId3">
            <a:alphaModFix/>
          </a:blip>
          <a:srcRect b="32735" l="38586" r="28743" t="27309"/>
          <a:stretch/>
        </p:blipFill>
        <p:spPr>
          <a:xfrm>
            <a:off x="377837" y="2245263"/>
            <a:ext cx="4050226" cy="2786300"/>
          </a:xfrm>
          <a:prstGeom prst="rect">
            <a:avLst/>
          </a:prstGeom>
          <a:noFill/>
          <a:ln>
            <a:noFill/>
          </a:ln>
        </p:spPr>
      </p:pic>
      <p:sp>
        <p:nvSpPr>
          <p:cNvPr id="273" name="Google Shape;273;p24"/>
          <p:cNvSpPr txBox="1"/>
          <p:nvPr>
            <p:ph idx="1" type="body"/>
          </p:nvPr>
        </p:nvSpPr>
        <p:spPr>
          <a:xfrm>
            <a:off x="1751995" y="1773450"/>
            <a:ext cx="10608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Mapa 1</a:t>
            </a:r>
            <a:endParaRPr sz="1800" u="sng"/>
          </a:p>
        </p:txBody>
      </p:sp>
      <p:pic>
        <p:nvPicPr>
          <p:cNvPr id="274" name="Google Shape;274;p24"/>
          <p:cNvPicPr preferRelativeResize="0"/>
          <p:nvPr/>
        </p:nvPicPr>
        <p:blipFill rotWithShape="1">
          <a:blip r:embed="rId4">
            <a:alphaModFix/>
          </a:blip>
          <a:srcRect b="35935" l="46452" r="34081" t="28520"/>
          <a:stretch/>
        </p:blipFill>
        <p:spPr>
          <a:xfrm>
            <a:off x="5517208" y="2200038"/>
            <a:ext cx="2800766" cy="2876726"/>
          </a:xfrm>
          <a:prstGeom prst="rect">
            <a:avLst/>
          </a:prstGeom>
          <a:noFill/>
          <a:ln>
            <a:noFill/>
          </a:ln>
        </p:spPr>
      </p:pic>
      <p:sp>
        <p:nvSpPr>
          <p:cNvPr id="275" name="Google Shape;275;p24"/>
          <p:cNvSpPr txBox="1"/>
          <p:nvPr>
            <p:ph idx="1" type="body"/>
          </p:nvPr>
        </p:nvSpPr>
        <p:spPr>
          <a:xfrm>
            <a:off x="6387182" y="1773450"/>
            <a:ext cx="10608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Mapa 2</a:t>
            </a:r>
            <a:endParaRPr sz="180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281" name="Google Shape;281;p25"/>
          <p:cNvSpPr txBox="1"/>
          <p:nvPr>
            <p:ph idx="1" type="body"/>
          </p:nvPr>
        </p:nvSpPr>
        <p:spPr>
          <a:xfrm>
            <a:off x="729450" y="1732050"/>
            <a:ext cx="15009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Movimientos</a:t>
            </a:r>
            <a:endParaRPr sz="1800" u="sng"/>
          </a:p>
        </p:txBody>
      </p:sp>
      <p:sp>
        <p:nvSpPr>
          <p:cNvPr id="282" name="Google Shape;282;p25"/>
          <p:cNvSpPr txBox="1"/>
          <p:nvPr/>
        </p:nvSpPr>
        <p:spPr>
          <a:xfrm>
            <a:off x="588800" y="2324650"/>
            <a:ext cx="28980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s">
                <a:latin typeface="Lato"/>
                <a:ea typeface="Lato"/>
                <a:cs typeface="Lato"/>
                <a:sym typeface="Lato"/>
              </a:rPr>
              <a:t>BFS</a:t>
            </a:r>
            <a:r>
              <a:rPr lang="es">
                <a:latin typeface="Lato"/>
                <a:ea typeface="Lato"/>
                <a:cs typeface="Lato"/>
                <a:sym typeface="Lato"/>
              </a:rPr>
              <a:t>: 78/36 movimientos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DFS</a:t>
            </a:r>
            <a:r>
              <a:rPr lang="es">
                <a:latin typeface="Lato"/>
                <a:ea typeface="Lato"/>
                <a:cs typeface="Lato"/>
                <a:sym typeface="Lato"/>
              </a:rPr>
              <a:t>: 2520/297 movimientos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IDDFS</a:t>
            </a:r>
            <a:r>
              <a:rPr lang="es">
                <a:latin typeface="Lato"/>
                <a:ea typeface="Lato"/>
                <a:cs typeface="Lato"/>
                <a:sym typeface="Lato"/>
              </a:rPr>
              <a:t>: 78/36 movimientos</a:t>
            </a:r>
            <a:endParaRPr>
              <a:latin typeface="Lato"/>
              <a:ea typeface="Lato"/>
              <a:cs typeface="Lato"/>
              <a:sym typeface="Lato"/>
            </a:endParaRPr>
          </a:p>
        </p:txBody>
      </p:sp>
      <p:pic>
        <p:nvPicPr>
          <p:cNvPr id="283" name="Google Shape;283;p25"/>
          <p:cNvPicPr preferRelativeResize="0"/>
          <p:nvPr/>
        </p:nvPicPr>
        <p:blipFill>
          <a:blip r:embed="rId3">
            <a:alphaModFix/>
          </a:blip>
          <a:stretch>
            <a:fillRect/>
          </a:stretch>
        </p:blipFill>
        <p:spPr>
          <a:xfrm>
            <a:off x="3486800" y="1175375"/>
            <a:ext cx="5601749" cy="3887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289" name="Google Shape;289;p26"/>
          <p:cNvSpPr txBox="1"/>
          <p:nvPr>
            <p:ph idx="1" type="body"/>
          </p:nvPr>
        </p:nvSpPr>
        <p:spPr>
          <a:xfrm>
            <a:off x="729450" y="1732050"/>
            <a:ext cx="15009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Movimientos</a:t>
            </a:r>
            <a:endParaRPr sz="1800" u="sng"/>
          </a:p>
        </p:txBody>
      </p:sp>
      <p:sp>
        <p:nvSpPr>
          <p:cNvPr id="290" name="Google Shape;290;p26"/>
          <p:cNvSpPr txBox="1"/>
          <p:nvPr/>
        </p:nvSpPr>
        <p:spPr>
          <a:xfrm>
            <a:off x="508425" y="2887225"/>
            <a:ext cx="27363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s">
                <a:latin typeface="Lato"/>
                <a:ea typeface="Lato"/>
                <a:cs typeface="Lato"/>
                <a:sym typeface="Lato"/>
              </a:rPr>
              <a:t>GGS</a:t>
            </a:r>
            <a:r>
              <a:rPr lang="es">
                <a:latin typeface="Lato"/>
                <a:ea typeface="Lato"/>
                <a:cs typeface="Lato"/>
                <a:sym typeface="Lato"/>
              </a:rPr>
              <a:t>: 104/67 movimientos </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A*</a:t>
            </a:r>
            <a:r>
              <a:rPr lang="es">
                <a:latin typeface="Lato"/>
                <a:ea typeface="Lato"/>
                <a:cs typeface="Lato"/>
                <a:sym typeface="Lato"/>
              </a:rPr>
              <a:t>: 78/36 movimientos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IDA*</a:t>
            </a:r>
            <a:r>
              <a:rPr lang="es">
                <a:latin typeface="Lato"/>
                <a:ea typeface="Lato"/>
                <a:cs typeface="Lato"/>
                <a:sym typeface="Lato"/>
              </a:rPr>
              <a:t>: 78/36 movimientos</a:t>
            </a:r>
            <a:endParaRPr>
              <a:latin typeface="Lato"/>
              <a:ea typeface="Lato"/>
              <a:cs typeface="Lato"/>
              <a:sym typeface="Lato"/>
            </a:endParaRPr>
          </a:p>
        </p:txBody>
      </p:sp>
      <p:pic>
        <p:nvPicPr>
          <p:cNvPr id="291" name="Google Shape;291;p26"/>
          <p:cNvPicPr preferRelativeResize="0"/>
          <p:nvPr/>
        </p:nvPicPr>
        <p:blipFill>
          <a:blip r:embed="rId3">
            <a:alphaModFix/>
          </a:blip>
          <a:stretch>
            <a:fillRect/>
          </a:stretch>
        </p:blipFill>
        <p:spPr>
          <a:xfrm>
            <a:off x="3526100" y="1244500"/>
            <a:ext cx="5617900" cy="3898999"/>
          </a:xfrm>
          <a:prstGeom prst="rect">
            <a:avLst/>
          </a:prstGeom>
          <a:noFill/>
          <a:ln>
            <a:noFill/>
          </a:ln>
        </p:spPr>
      </p:pic>
      <p:cxnSp>
        <p:nvCxnSpPr>
          <p:cNvPr id="292" name="Google Shape;292;p26"/>
          <p:cNvCxnSpPr/>
          <p:nvPr/>
        </p:nvCxnSpPr>
        <p:spPr>
          <a:xfrm>
            <a:off x="1479900" y="2184688"/>
            <a:ext cx="0" cy="286500"/>
          </a:xfrm>
          <a:prstGeom prst="straightConnector1">
            <a:avLst/>
          </a:prstGeom>
          <a:noFill/>
          <a:ln cap="flat" cmpd="sng" w="19050">
            <a:solidFill>
              <a:schemeClr val="dk2"/>
            </a:solidFill>
            <a:prstDash val="solid"/>
            <a:round/>
            <a:headEnd len="med" w="med" type="none"/>
            <a:tailEnd len="med" w="med" type="triangle"/>
          </a:ln>
        </p:spPr>
      </p:cxnSp>
      <p:sp>
        <p:nvSpPr>
          <p:cNvPr id="293" name="Google Shape;293;p26"/>
          <p:cNvSpPr txBox="1"/>
          <p:nvPr/>
        </p:nvSpPr>
        <p:spPr>
          <a:xfrm>
            <a:off x="874475" y="2407825"/>
            <a:ext cx="140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Lato"/>
                <a:ea typeface="Lato"/>
                <a:cs typeface="Lato"/>
                <a:sym typeface="Lato"/>
              </a:rPr>
              <a:t>Heurística 1</a:t>
            </a:r>
            <a:endParaRPr b="1" sz="16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299" name="Google Shape;299;p27"/>
          <p:cNvSpPr txBox="1"/>
          <p:nvPr>
            <p:ph idx="1" type="body"/>
          </p:nvPr>
        </p:nvSpPr>
        <p:spPr>
          <a:xfrm>
            <a:off x="729450" y="1732050"/>
            <a:ext cx="23847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Movimientos GGS</a:t>
            </a:r>
            <a:endParaRPr sz="1800" u="sng"/>
          </a:p>
        </p:txBody>
      </p:sp>
      <p:sp>
        <p:nvSpPr>
          <p:cNvPr id="300" name="Google Shape;300;p27"/>
          <p:cNvSpPr txBox="1"/>
          <p:nvPr/>
        </p:nvSpPr>
        <p:spPr>
          <a:xfrm>
            <a:off x="729450" y="2324650"/>
            <a:ext cx="2541600" cy="4002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0"/>
              </a:spcAft>
              <a:buNone/>
            </a:pPr>
            <a:r>
              <a:t/>
            </a:r>
            <a:endParaRPr>
              <a:latin typeface="Lato"/>
              <a:ea typeface="Lato"/>
              <a:cs typeface="Lato"/>
              <a:sym typeface="Lato"/>
            </a:endParaRPr>
          </a:p>
        </p:txBody>
      </p:sp>
      <p:sp>
        <p:nvSpPr>
          <p:cNvPr id="301" name="Google Shape;301;p27"/>
          <p:cNvSpPr txBox="1"/>
          <p:nvPr/>
        </p:nvSpPr>
        <p:spPr>
          <a:xfrm>
            <a:off x="519625" y="2324650"/>
            <a:ext cx="34497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s">
                <a:latin typeface="Lato"/>
                <a:ea typeface="Lato"/>
                <a:cs typeface="Lato"/>
                <a:sym typeface="Lato"/>
              </a:rPr>
              <a:t>Heurística 1</a:t>
            </a:r>
            <a:r>
              <a:rPr lang="es">
                <a:latin typeface="Lato"/>
                <a:ea typeface="Lato"/>
                <a:cs typeface="Lato"/>
                <a:sym typeface="Lato"/>
              </a:rPr>
              <a:t>: 104/67 movimientos </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Heurística 2</a:t>
            </a:r>
            <a:r>
              <a:rPr lang="es">
                <a:latin typeface="Lato"/>
                <a:ea typeface="Lato"/>
                <a:cs typeface="Lato"/>
                <a:sym typeface="Lato"/>
              </a:rPr>
              <a:t>: 96/80 movimientos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Heurística 3</a:t>
            </a:r>
            <a:r>
              <a:rPr lang="es">
                <a:latin typeface="Lato"/>
                <a:ea typeface="Lato"/>
                <a:cs typeface="Lato"/>
                <a:sym typeface="Lato"/>
              </a:rPr>
              <a:t>: 94/141 movimientos</a:t>
            </a:r>
            <a:endParaRPr>
              <a:latin typeface="Lato"/>
              <a:ea typeface="Lato"/>
              <a:cs typeface="Lato"/>
              <a:sym typeface="Lato"/>
            </a:endParaRPr>
          </a:p>
        </p:txBody>
      </p:sp>
      <p:pic>
        <p:nvPicPr>
          <p:cNvPr id="302" name="Google Shape;302;p27"/>
          <p:cNvPicPr preferRelativeResize="0"/>
          <p:nvPr/>
        </p:nvPicPr>
        <p:blipFill>
          <a:blip r:embed="rId3">
            <a:alphaModFix/>
          </a:blip>
          <a:stretch>
            <a:fillRect/>
          </a:stretch>
        </p:blipFill>
        <p:spPr>
          <a:xfrm>
            <a:off x="3847575" y="1484900"/>
            <a:ext cx="5196674" cy="36066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308" name="Google Shape;308;p28"/>
          <p:cNvSpPr txBox="1"/>
          <p:nvPr>
            <p:ph idx="1" type="body"/>
          </p:nvPr>
        </p:nvSpPr>
        <p:spPr>
          <a:xfrm>
            <a:off x="729325" y="1788750"/>
            <a:ext cx="15009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Tiempo</a:t>
            </a:r>
            <a:endParaRPr sz="1800" u="sng"/>
          </a:p>
        </p:txBody>
      </p:sp>
      <p:sp>
        <p:nvSpPr>
          <p:cNvPr id="309" name="Google Shape;309;p28"/>
          <p:cNvSpPr txBox="1"/>
          <p:nvPr/>
        </p:nvSpPr>
        <p:spPr>
          <a:xfrm>
            <a:off x="729450" y="2324650"/>
            <a:ext cx="28872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s">
                <a:latin typeface="Lato"/>
                <a:ea typeface="Lato"/>
                <a:cs typeface="Lato"/>
                <a:sym typeface="Lato"/>
              </a:rPr>
              <a:t>BFS</a:t>
            </a:r>
            <a:r>
              <a:rPr lang="es">
                <a:latin typeface="Lato"/>
                <a:ea typeface="Lato"/>
                <a:cs typeface="Lato"/>
                <a:sym typeface="Lato"/>
              </a:rPr>
              <a:t>: 2077.8/14889.8 ms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DFS</a:t>
            </a:r>
            <a:r>
              <a:rPr lang="es">
                <a:latin typeface="Lato"/>
                <a:ea typeface="Lato"/>
                <a:cs typeface="Lato"/>
                <a:sym typeface="Lato"/>
              </a:rPr>
              <a:t>: 145/92.2 ms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IDDFS</a:t>
            </a:r>
            <a:r>
              <a:rPr lang="es">
                <a:latin typeface="Lato"/>
                <a:ea typeface="Lato"/>
                <a:cs typeface="Lato"/>
                <a:sym typeface="Lato"/>
              </a:rPr>
              <a:t>: 7795.2/3446.4 ms</a:t>
            </a:r>
            <a:endParaRPr>
              <a:latin typeface="Lato"/>
              <a:ea typeface="Lato"/>
              <a:cs typeface="Lato"/>
              <a:sym typeface="Lato"/>
            </a:endParaRPr>
          </a:p>
        </p:txBody>
      </p:sp>
      <p:cxnSp>
        <p:nvCxnSpPr>
          <p:cNvPr id="310" name="Google Shape;310;p28"/>
          <p:cNvCxnSpPr/>
          <p:nvPr/>
        </p:nvCxnSpPr>
        <p:spPr>
          <a:xfrm>
            <a:off x="2000250" y="4270625"/>
            <a:ext cx="0" cy="270000"/>
          </a:xfrm>
          <a:prstGeom prst="straightConnector1">
            <a:avLst/>
          </a:prstGeom>
          <a:noFill/>
          <a:ln cap="flat" cmpd="sng" w="19050">
            <a:solidFill>
              <a:schemeClr val="dk2"/>
            </a:solidFill>
            <a:prstDash val="solid"/>
            <a:round/>
            <a:headEnd len="med" w="med" type="none"/>
            <a:tailEnd len="med" w="med" type="triangle"/>
          </a:ln>
        </p:spPr>
      </p:cxnSp>
      <p:sp>
        <p:nvSpPr>
          <p:cNvPr id="311" name="Google Shape;311;p28"/>
          <p:cNvSpPr txBox="1"/>
          <p:nvPr/>
        </p:nvSpPr>
        <p:spPr>
          <a:xfrm>
            <a:off x="960450" y="4490450"/>
            <a:ext cx="23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profundidad inicial = 100</a:t>
            </a:r>
            <a:endParaRPr>
              <a:latin typeface="Lato"/>
              <a:ea typeface="Lato"/>
              <a:cs typeface="Lato"/>
              <a:sym typeface="Lato"/>
            </a:endParaRPr>
          </a:p>
        </p:txBody>
      </p:sp>
      <p:pic>
        <p:nvPicPr>
          <p:cNvPr id="312" name="Google Shape;312;p28"/>
          <p:cNvPicPr preferRelativeResize="0"/>
          <p:nvPr/>
        </p:nvPicPr>
        <p:blipFill>
          <a:blip r:embed="rId3">
            <a:alphaModFix/>
          </a:blip>
          <a:stretch>
            <a:fillRect/>
          </a:stretch>
        </p:blipFill>
        <p:spPr>
          <a:xfrm>
            <a:off x="3837524" y="1273975"/>
            <a:ext cx="5219350" cy="3869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318" name="Google Shape;318;p29"/>
          <p:cNvSpPr txBox="1"/>
          <p:nvPr>
            <p:ph idx="1" type="body"/>
          </p:nvPr>
        </p:nvSpPr>
        <p:spPr>
          <a:xfrm>
            <a:off x="729325" y="1788750"/>
            <a:ext cx="10185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Tiempo</a:t>
            </a:r>
            <a:endParaRPr sz="1800" u="sng"/>
          </a:p>
        </p:txBody>
      </p:sp>
      <p:sp>
        <p:nvSpPr>
          <p:cNvPr id="319" name="Google Shape;319;p29"/>
          <p:cNvSpPr txBox="1"/>
          <p:nvPr/>
        </p:nvSpPr>
        <p:spPr>
          <a:xfrm>
            <a:off x="729450" y="2324650"/>
            <a:ext cx="25416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s">
                <a:latin typeface="Lato"/>
                <a:ea typeface="Lato"/>
                <a:cs typeface="Lato"/>
                <a:sym typeface="Lato"/>
              </a:rPr>
              <a:t>GGS</a:t>
            </a:r>
            <a:r>
              <a:rPr lang="es">
                <a:latin typeface="Lato"/>
                <a:ea typeface="Lato"/>
                <a:cs typeface="Lato"/>
                <a:sym typeface="Lato"/>
              </a:rPr>
              <a:t>: 20.6/39.4 ms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A*</a:t>
            </a:r>
            <a:r>
              <a:rPr lang="es">
                <a:latin typeface="Lato"/>
                <a:ea typeface="Lato"/>
                <a:cs typeface="Lato"/>
                <a:sym typeface="Lato"/>
              </a:rPr>
              <a:t>: 746.4/287.2 ms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IDA*</a:t>
            </a:r>
            <a:r>
              <a:rPr lang="es">
                <a:latin typeface="Lato"/>
                <a:ea typeface="Lato"/>
                <a:cs typeface="Lato"/>
                <a:sym typeface="Lato"/>
              </a:rPr>
              <a:t>: 3578.4/426.4 ms</a:t>
            </a:r>
            <a:endParaRPr>
              <a:latin typeface="Lato"/>
              <a:ea typeface="Lato"/>
              <a:cs typeface="Lato"/>
              <a:sym typeface="Lato"/>
            </a:endParaRPr>
          </a:p>
        </p:txBody>
      </p:sp>
      <p:cxnSp>
        <p:nvCxnSpPr>
          <p:cNvPr id="320" name="Google Shape;320;p29"/>
          <p:cNvCxnSpPr/>
          <p:nvPr/>
        </p:nvCxnSpPr>
        <p:spPr>
          <a:xfrm>
            <a:off x="1747975" y="2049375"/>
            <a:ext cx="361800" cy="0"/>
          </a:xfrm>
          <a:prstGeom prst="straightConnector1">
            <a:avLst/>
          </a:prstGeom>
          <a:noFill/>
          <a:ln cap="flat" cmpd="sng" w="19050">
            <a:solidFill>
              <a:schemeClr val="dk2"/>
            </a:solidFill>
            <a:prstDash val="solid"/>
            <a:round/>
            <a:headEnd len="med" w="med" type="none"/>
            <a:tailEnd len="med" w="med" type="triangle"/>
          </a:ln>
        </p:spPr>
      </p:cxnSp>
      <p:sp>
        <p:nvSpPr>
          <p:cNvPr id="321" name="Google Shape;321;p29"/>
          <p:cNvSpPr txBox="1"/>
          <p:nvPr/>
        </p:nvSpPr>
        <p:spPr>
          <a:xfrm>
            <a:off x="2109925" y="1833825"/>
            <a:ext cx="159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Lato"/>
                <a:ea typeface="Lato"/>
                <a:cs typeface="Lato"/>
                <a:sym typeface="Lato"/>
              </a:rPr>
              <a:t>Heurística 1</a:t>
            </a:r>
            <a:endParaRPr b="1" sz="1600">
              <a:latin typeface="Lato"/>
              <a:ea typeface="Lato"/>
              <a:cs typeface="Lato"/>
              <a:sym typeface="Lato"/>
            </a:endParaRPr>
          </a:p>
        </p:txBody>
      </p:sp>
      <p:pic>
        <p:nvPicPr>
          <p:cNvPr id="322" name="Google Shape;322;p29"/>
          <p:cNvPicPr preferRelativeResize="0"/>
          <p:nvPr/>
        </p:nvPicPr>
        <p:blipFill>
          <a:blip r:embed="rId3">
            <a:alphaModFix/>
          </a:blip>
          <a:stretch>
            <a:fillRect/>
          </a:stretch>
        </p:blipFill>
        <p:spPr>
          <a:xfrm>
            <a:off x="4010975" y="1275825"/>
            <a:ext cx="5025275" cy="3815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328" name="Google Shape;328;p30"/>
          <p:cNvSpPr txBox="1"/>
          <p:nvPr>
            <p:ph idx="1" type="body"/>
          </p:nvPr>
        </p:nvSpPr>
        <p:spPr>
          <a:xfrm>
            <a:off x="729325" y="1788750"/>
            <a:ext cx="10185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Tiempo</a:t>
            </a:r>
            <a:endParaRPr sz="1800" u="sng"/>
          </a:p>
        </p:txBody>
      </p:sp>
      <p:sp>
        <p:nvSpPr>
          <p:cNvPr id="329" name="Google Shape;329;p30"/>
          <p:cNvSpPr txBox="1"/>
          <p:nvPr/>
        </p:nvSpPr>
        <p:spPr>
          <a:xfrm>
            <a:off x="729450" y="2324650"/>
            <a:ext cx="25416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s">
                <a:latin typeface="Lato"/>
                <a:ea typeface="Lato"/>
                <a:cs typeface="Lato"/>
                <a:sym typeface="Lato"/>
              </a:rPr>
              <a:t>GGS</a:t>
            </a:r>
            <a:r>
              <a:rPr lang="es">
                <a:latin typeface="Lato"/>
                <a:ea typeface="Lato"/>
                <a:cs typeface="Lato"/>
                <a:sym typeface="Lato"/>
              </a:rPr>
              <a:t>: 16.6/245.8 ms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A*</a:t>
            </a:r>
            <a:r>
              <a:rPr lang="es">
                <a:latin typeface="Lato"/>
                <a:ea typeface="Lato"/>
                <a:cs typeface="Lato"/>
                <a:sym typeface="Lato"/>
              </a:rPr>
              <a:t>: 2105/654.6 ms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IDA*</a:t>
            </a:r>
            <a:r>
              <a:rPr lang="es">
                <a:latin typeface="Lato"/>
                <a:ea typeface="Lato"/>
                <a:cs typeface="Lato"/>
                <a:sym typeface="Lato"/>
              </a:rPr>
              <a:t>: 4620.8/487.8 ms</a:t>
            </a:r>
            <a:endParaRPr>
              <a:latin typeface="Lato"/>
              <a:ea typeface="Lato"/>
              <a:cs typeface="Lato"/>
              <a:sym typeface="Lato"/>
            </a:endParaRPr>
          </a:p>
        </p:txBody>
      </p:sp>
      <p:cxnSp>
        <p:nvCxnSpPr>
          <p:cNvPr id="330" name="Google Shape;330;p30"/>
          <p:cNvCxnSpPr/>
          <p:nvPr/>
        </p:nvCxnSpPr>
        <p:spPr>
          <a:xfrm>
            <a:off x="1747975" y="2049375"/>
            <a:ext cx="361800" cy="0"/>
          </a:xfrm>
          <a:prstGeom prst="straightConnector1">
            <a:avLst/>
          </a:prstGeom>
          <a:noFill/>
          <a:ln cap="flat" cmpd="sng" w="19050">
            <a:solidFill>
              <a:schemeClr val="dk2"/>
            </a:solidFill>
            <a:prstDash val="solid"/>
            <a:round/>
            <a:headEnd len="med" w="med" type="none"/>
            <a:tailEnd len="med" w="med" type="triangle"/>
          </a:ln>
        </p:spPr>
      </p:cxnSp>
      <p:sp>
        <p:nvSpPr>
          <p:cNvPr id="331" name="Google Shape;331;p30"/>
          <p:cNvSpPr txBox="1"/>
          <p:nvPr/>
        </p:nvSpPr>
        <p:spPr>
          <a:xfrm>
            <a:off x="2109925" y="1833825"/>
            <a:ext cx="159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Lato"/>
                <a:ea typeface="Lato"/>
                <a:cs typeface="Lato"/>
                <a:sym typeface="Lato"/>
              </a:rPr>
              <a:t>Heurística 2</a:t>
            </a:r>
            <a:endParaRPr b="1" sz="1600">
              <a:latin typeface="Lato"/>
              <a:ea typeface="Lato"/>
              <a:cs typeface="Lato"/>
              <a:sym typeface="Lato"/>
            </a:endParaRPr>
          </a:p>
        </p:txBody>
      </p:sp>
      <p:pic>
        <p:nvPicPr>
          <p:cNvPr id="332" name="Google Shape;332;p30"/>
          <p:cNvPicPr preferRelativeResize="0"/>
          <p:nvPr/>
        </p:nvPicPr>
        <p:blipFill>
          <a:blip r:embed="rId3">
            <a:alphaModFix/>
          </a:blip>
          <a:stretch>
            <a:fillRect/>
          </a:stretch>
        </p:blipFill>
        <p:spPr>
          <a:xfrm>
            <a:off x="3707125" y="1173200"/>
            <a:ext cx="5228850" cy="3970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338" name="Google Shape;338;p31"/>
          <p:cNvSpPr txBox="1"/>
          <p:nvPr>
            <p:ph idx="1" type="body"/>
          </p:nvPr>
        </p:nvSpPr>
        <p:spPr>
          <a:xfrm>
            <a:off x="729325" y="1788750"/>
            <a:ext cx="10185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Tiempo</a:t>
            </a:r>
            <a:endParaRPr sz="1800" u="sng"/>
          </a:p>
        </p:txBody>
      </p:sp>
      <p:sp>
        <p:nvSpPr>
          <p:cNvPr id="339" name="Google Shape;339;p31"/>
          <p:cNvSpPr txBox="1"/>
          <p:nvPr/>
        </p:nvSpPr>
        <p:spPr>
          <a:xfrm>
            <a:off x="729450" y="2324650"/>
            <a:ext cx="25416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s">
                <a:latin typeface="Lato"/>
                <a:ea typeface="Lato"/>
                <a:cs typeface="Lato"/>
                <a:sym typeface="Lato"/>
              </a:rPr>
              <a:t>GGS</a:t>
            </a:r>
            <a:r>
              <a:rPr lang="es">
                <a:latin typeface="Lato"/>
                <a:ea typeface="Lato"/>
                <a:cs typeface="Lato"/>
                <a:sym typeface="Lato"/>
              </a:rPr>
              <a:t>: 48.2/73.2 ms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A*</a:t>
            </a:r>
            <a:r>
              <a:rPr lang="es">
                <a:latin typeface="Lato"/>
                <a:ea typeface="Lato"/>
                <a:cs typeface="Lato"/>
                <a:sym typeface="Lato"/>
              </a:rPr>
              <a:t>: 770/223.6 ms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IDA*</a:t>
            </a:r>
            <a:r>
              <a:rPr lang="es">
                <a:latin typeface="Lato"/>
                <a:ea typeface="Lato"/>
                <a:cs typeface="Lato"/>
                <a:sym typeface="Lato"/>
              </a:rPr>
              <a:t>: 2621.4/285.8 ms</a:t>
            </a:r>
            <a:endParaRPr>
              <a:latin typeface="Lato"/>
              <a:ea typeface="Lato"/>
              <a:cs typeface="Lato"/>
              <a:sym typeface="Lato"/>
            </a:endParaRPr>
          </a:p>
        </p:txBody>
      </p:sp>
      <p:cxnSp>
        <p:nvCxnSpPr>
          <p:cNvPr id="340" name="Google Shape;340;p31"/>
          <p:cNvCxnSpPr/>
          <p:nvPr/>
        </p:nvCxnSpPr>
        <p:spPr>
          <a:xfrm>
            <a:off x="1747975" y="2049375"/>
            <a:ext cx="361800" cy="0"/>
          </a:xfrm>
          <a:prstGeom prst="straightConnector1">
            <a:avLst/>
          </a:prstGeom>
          <a:noFill/>
          <a:ln cap="flat" cmpd="sng" w="19050">
            <a:solidFill>
              <a:schemeClr val="dk2"/>
            </a:solidFill>
            <a:prstDash val="solid"/>
            <a:round/>
            <a:headEnd len="med" w="med" type="none"/>
            <a:tailEnd len="med" w="med" type="triangle"/>
          </a:ln>
        </p:spPr>
      </p:cxnSp>
      <p:sp>
        <p:nvSpPr>
          <p:cNvPr id="341" name="Google Shape;341;p31"/>
          <p:cNvSpPr txBox="1"/>
          <p:nvPr/>
        </p:nvSpPr>
        <p:spPr>
          <a:xfrm>
            <a:off x="2109925" y="1833825"/>
            <a:ext cx="159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Lato"/>
                <a:ea typeface="Lato"/>
                <a:cs typeface="Lato"/>
                <a:sym typeface="Lato"/>
              </a:rPr>
              <a:t>Heurística 3</a:t>
            </a:r>
            <a:endParaRPr b="1" sz="1600">
              <a:latin typeface="Lato"/>
              <a:ea typeface="Lato"/>
              <a:cs typeface="Lato"/>
              <a:sym typeface="Lato"/>
            </a:endParaRPr>
          </a:p>
        </p:txBody>
      </p:sp>
      <p:pic>
        <p:nvPicPr>
          <p:cNvPr id="342" name="Google Shape;342;p31"/>
          <p:cNvPicPr preferRelativeResize="0"/>
          <p:nvPr/>
        </p:nvPicPr>
        <p:blipFill>
          <a:blip r:embed="rId3">
            <a:alphaModFix/>
          </a:blip>
          <a:stretch>
            <a:fillRect/>
          </a:stretch>
        </p:blipFill>
        <p:spPr>
          <a:xfrm>
            <a:off x="3917900" y="1203750"/>
            <a:ext cx="5118325" cy="388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a:t>
            </a:r>
            <a:endParaRPr/>
          </a:p>
        </p:txBody>
      </p:sp>
      <p:sp>
        <p:nvSpPr>
          <p:cNvPr id="93" name="Google Shape;93;p14"/>
          <p:cNvSpPr txBox="1"/>
          <p:nvPr>
            <p:ph idx="1" type="body"/>
          </p:nvPr>
        </p:nvSpPr>
        <p:spPr>
          <a:xfrm>
            <a:off x="729450" y="1948900"/>
            <a:ext cx="7688700" cy="23910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Clr>
                <a:srgbClr val="000000"/>
              </a:buClr>
              <a:buSzPts val="1600"/>
              <a:buChar char="●"/>
            </a:pPr>
            <a:r>
              <a:rPr lang="es" sz="1600">
                <a:solidFill>
                  <a:srgbClr val="000000"/>
                </a:solidFill>
              </a:rPr>
              <a:t>Aplicación de inteligencia artificial en resolución del juego Sokoban</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s" sz="1600">
                <a:solidFill>
                  <a:srgbClr val="000000"/>
                </a:solidFill>
              </a:rPr>
              <a:t>Analizar y comparar diferentes métodos de búsqueda</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s" sz="1600">
                <a:solidFill>
                  <a:srgbClr val="000000"/>
                </a:solidFill>
              </a:rPr>
              <a:t>Utilización y análisis de diferentes heurísticas</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s" sz="1600">
                <a:solidFill>
                  <a:srgbClr val="000000"/>
                </a:solidFill>
              </a:rPr>
              <a:t>Obtener conclusiones a partir de los resultados</a:t>
            </a:r>
            <a:endParaRPr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348" name="Google Shape;348;p32"/>
          <p:cNvSpPr txBox="1"/>
          <p:nvPr>
            <p:ph idx="1" type="body"/>
          </p:nvPr>
        </p:nvSpPr>
        <p:spPr>
          <a:xfrm>
            <a:off x="729325" y="1788750"/>
            <a:ext cx="20232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Nodos expandidos</a:t>
            </a:r>
            <a:endParaRPr sz="1800" u="sng"/>
          </a:p>
        </p:txBody>
      </p:sp>
      <p:sp>
        <p:nvSpPr>
          <p:cNvPr id="349" name="Google Shape;349;p32"/>
          <p:cNvSpPr txBox="1"/>
          <p:nvPr/>
        </p:nvSpPr>
        <p:spPr>
          <a:xfrm>
            <a:off x="729450" y="2324650"/>
            <a:ext cx="32688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s">
                <a:latin typeface="Lato"/>
                <a:ea typeface="Lato"/>
                <a:cs typeface="Lato"/>
                <a:sym typeface="Lato"/>
              </a:rPr>
              <a:t>BFS</a:t>
            </a:r>
            <a:r>
              <a:rPr lang="es">
                <a:latin typeface="Lato"/>
                <a:ea typeface="Lato"/>
                <a:cs typeface="Lato"/>
                <a:sym typeface="Lato"/>
              </a:rPr>
              <a:t>: </a:t>
            </a:r>
            <a:r>
              <a:rPr lang="es">
                <a:latin typeface="Lato"/>
                <a:ea typeface="Lato"/>
                <a:cs typeface="Lato"/>
                <a:sym typeface="Lato"/>
              </a:rPr>
              <a:t>401319/2809182 nodos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DFS</a:t>
            </a:r>
            <a:r>
              <a:rPr lang="es">
                <a:latin typeface="Lato"/>
                <a:ea typeface="Lato"/>
                <a:cs typeface="Lato"/>
                <a:sym typeface="Lato"/>
              </a:rPr>
              <a:t>: </a:t>
            </a:r>
            <a:r>
              <a:rPr lang="es">
                <a:latin typeface="Lato"/>
                <a:ea typeface="Lato"/>
                <a:cs typeface="Lato"/>
                <a:sym typeface="Lato"/>
              </a:rPr>
              <a:t>21993/14238 nodos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IDDFS</a:t>
            </a:r>
            <a:r>
              <a:rPr lang="es">
                <a:latin typeface="Lato"/>
                <a:ea typeface="Lato"/>
                <a:cs typeface="Lato"/>
                <a:sym typeface="Lato"/>
              </a:rPr>
              <a:t>: </a:t>
            </a:r>
            <a:r>
              <a:rPr lang="es">
                <a:latin typeface="Lato"/>
                <a:ea typeface="Lato"/>
                <a:cs typeface="Lato"/>
                <a:sym typeface="Lato"/>
              </a:rPr>
              <a:t>1944337/690269 nodos</a:t>
            </a:r>
            <a:endParaRPr>
              <a:latin typeface="Lato"/>
              <a:ea typeface="Lato"/>
              <a:cs typeface="Lato"/>
              <a:sym typeface="Lato"/>
            </a:endParaRPr>
          </a:p>
        </p:txBody>
      </p:sp>
      <p:cxnSp>
        <p:nvCxnSpPr>
          <p:cNvPr id="350" name="Google Shape;350;p32"/>
          <p:cNvCxnSpPr/>
          <p:nvPr/>
        </p:nvCxnSpPr>
        <p:spPr>
          <a:xfrm>
            <a:off x="2000250" y="4270625"/>
            <a:ext cx="0" cy="270000"/>
          </a:xfrm>
          <a:prstGeom prst="straightConnector1">
            <a:avLst/>
          </a:prstGeom>
          <a:noFill/>
          <a:ln cap="flat" cmpd="sng" w="19050">
            <a:solidFill>
              <a:schemeClr val="dk2"/>
            </a:solidFill>
            <a:prstDash val="solid"/>
            <a:round/>
            <a:headEnd len="med" w="med" type="none"/>
            <a:tailEnd len="med" w="med" type="triangle"/>
          </a:ln>
        </p:spPr>
      </p:cxnSp>
      <p:sp>
        <p:nvSpPr>
          <p:cNvPr id="351" name="Google Shape;351;p32"/>
          <p:cNvSpPr txBox="1"/>
          <p:nvPr/>
        </p:nvSpPr>
        <p:spPr>
          <a:xfrm>
            <a:off x="960450" y="4490450"/>
            <a:ext cx="23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profundidad inicial = 100</a:t>
            </a:r>
            <a:endParaRPr>
              <a:latin typeface="Lato"/>
              <a:ea typeface="Lato"/>
              <a:cs typeface="Lato"/>
              <a:sym typeface="Lato"/>
            </a:endParaRPr>
          </a:p>
        </p:txBody>
      </p:sp>
      <p:pic>
        <p:nvPicPr>
          <p:cNvPr id="352" name="Google Shape;352;p32"/>
          <p:cNvPicPr preferRelativeResize="0"/>
          <p:nvPr/>
        </p:nvPicPr>
        <p:blipFill>
          <a:blip r:embed="rId3">
            <a:alphaModFix/>
          </a:blip>
          <a:stretch>
            <a:fillRect/>
          </a:stretch>
        </p:blipFill>
        <p:spPr>
          <a:xfrm>
            <a:off x="3924142" y="1318650"/>
            <a:ext cx="5102582" cy="37829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358" name="Google Shape;358;p33"/>
          <p:cNvSpPr txBox="1"/>
          <p:nvPr>
            <p:ph idx="1" type="body"/>
          </p:nvPr>
        </p:nvSpPr>
        <p:spPr>
          <a:xfrm>
            <a:off x="729325" y="1788750"/>
            <a:ext cx="20232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Nodos expandidos</a:t>
            </a:r>
            <a:endParaRPr sz="1800" u="sng"/>
          </a:p>
        </p:txBody>
      </p:sp>
      <p:sp>
        <p:nvSpPr>
          <p:cNvPr id="359" name="Google Shape;359;p33"/>
          <p:cNvSpPr txBox="1"/>
          <p:nvPr/>
        </p:nvSpPr>
        <p:spPr>
          <a:xfrm>
            <a:off x="659000" y="2840400"/>
            <a:ext cx="28269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s">
                <a:latin typeface="Lato"/>
                <a:ea typeface="Lato"/>
                <a:cs typeface="Lato"/>
                <a:sym typeface="Lato"/>
              </a:rPr>
              <a:t>GGS</a:t>
            </a:r>
            <a:r>
              <a:rPr lang="es">
                <a:latin typeface="Lato"/>
                <a:ea typeface="Lato"/>
                <a:cs typeface="Lato"/>
                <a:sym typeface="Lato"/>
              </a:rPr>
              <a:t>: 1378/3218 nodos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A*</a:t>
            </a:r>
            <a:r>
              <a:rPr lang="es">
                <a:latin typeface="Lato"/>
                <a:ea typeface="Lato"/>
                <a:cs typeface="Lato"/>
                <a:sym typeface="Lato"/>
              </a:rPr>
              <a:t>: </a:t>
            </a:r>
            <a:r>
              <a:rPr lang="es">
                <a:latin typeface="Lato"/>
                <a:ea typeface="Lato"/>
                <a:cs typeface="Lato"/>
                <a:sym typeface="Lato"/>
              </a:rPr>
              <a:t>30132</a:t>
            </a:r>
            <a:r>
              <a:rPr lang="es">
                <a:latin typeface="Lato"/>
                <a:ea typeface="Lato"/>
                <a:cs typeface="Lato"/>
                <a:sym typeface="Lato"/>
              </a:rPr>
              <a:t>/</a:t>
            </a:r>
            <a:r>
              <a:rPr lang="es">
                <a:latin typeface="Lato"/>
                <a:ea typeface="Lato"/>
                <a:cs typeface="Lato"/>
                <a:sym typeface="Lato"/>
              </a:rPr>
              <a:t>9489</a:t>
            </a:r>
            <a:r>
              <a:rPr lang="es">
                <a:latin typeface="Lato"/>
                <a:ea typeface="Lato"/>
                <a:cs typeface="Lato"/>
                <a:sym typeface="Lato"/>
              </a:rPr>
              <a:t> nodos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IDA*</a:t>
            </a:r>
            <a:r>
              <a:rPr lang="es">
                <a:latin typeface="Lato"/>
                <a:ea typeface="Lato"/>
                <a:cs typeface="Lato"/>
                <a:sym typeface="Lato"/>
              </a:rPr>
              <a:t>: </a:t>
            </a:r>
            <a:r>
              <a:rPr lang="es">
                <a:latin typeface="Lato"/>
                <a:ea typeface="Lato"/>
                <a:cs typeface="Lato"/>
                <a:sym typeface="Lato"/>
              </a:rPr>
              <a:t>373104</a:t>
            </a:r>
            <a:r>
              <a:rPr lang="es">
                <a:latin typeface="Lato"/>
                <a:ea typeface="Lato"/>
                <a:cs typeface="Lato"/>
                <a:sym typeface="Lato"/>
              </a:rPr>
              <a:t>/</a:t>
            </a:r>
            <a:r>
              <a:rPr lang="es">
                <a:latin typeface="Lato"/>
                <a:ea typeface="Lato"/>
                <a:cs typeface="Lato"/>
                <a:sym typeface="Lato"/>
              </a:rPr>
              <a:t>36743</a:t>
            </a:r>
            <a:r>
              <a:rPr lang="es">
                <a:latin typeface="Lato"/>
                <a:ea typeface="Lato"/>
                <a:cs typeface="Lato"/>
                <a:sym typeface="Lato"/>
              </a:rPr>
              <a:t> nodos</a:t>
            </a:r>
            <a:endParaRPr>
              <a:latin typeface="Lato"/>
              <a:ea typeface="Lato"/>
              <a:cs typeface="Lato"/>
              <a:sym typeface="Lato"/>
            </a:endParaRPr>
          </a:p>
        </p:txBody>
      </p:sp>
      <p:cxnSp>
        <p:nvCxnSpPr>
          <p:cNvPr id="360" name="Google Shape;360;p33"/>
          <p:cNvCxnSpPr/>
          <p:nvPr/>
        </p:nvCxnSpPr>
        <p:spPr>
          <a:xfrm>
            <a:off x="1360325" y="2172825"/>
            <a:ext cx="0" cy="348600"/>
          </a:xfrm>
          <a:prstGeom prst="straightConnector1">
            <a:avLst/>
          </a:prstGeom>
          <a:noFill/>
          <a:ln cap="flat" cmpd="sng" w="19050">
            <a:solidFill>
              <a:schemeClr val="dk2"/>
            </a:solidFill>
            <a:prstDash val="solid"/>
            <a:round/>
            <a:headEnd len="med" w="med" type="none"/>
            <a:tailEnd len="med" w="med" type="triangle"/>
          </a:ln>
        </p:spPr>
      </p:cxnSp>
      <p:sp>
        <p:nvSpPr>
          <p:cNvPr id="361" name="Google Shape;361;p33"/>
          <p:cNvSpPr txBox="1"/>
          <p:nvPr/>
        </p:nvSpPr>
        <p:spPr>
          <a:xfrm>
            <a:off x="792000" y="2397350"/>
            <a:ext cx="159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Lato"/>
                <a:ea typeface="Lato"/>
                <a:cs typeface="Lato"/>
                <a:sym typeface="Lato"/>
              </a:rPr>
              <a:t>Heurística 1</a:t>
            </a:r>
            <a:endParaRPr b="1" sz="1600">
              <a:latin typeface="Lato"/>
              <a:ea typeface="Lato"/>
              <a:cs typeface="Lato"/>
              <a:sym typeface="Lato"/>
            </a:endParaRPr>
          </a:p>
        </p:txBody>
      </p:sp>
      <p:pic>
        <p:nvPicPr>
          <p:cNvPr id="362" name="Google Shape;362;p33"/>
          <p:cNvPicPr preferRelativeResize="0"/>
          <p:nvPr/>
        </p:nvPicPr>
        <p:blipFill>
          <a:blip r:embed="rId3">
            <a:alphaModFix/>
          </a:blip>
          <a:stretch>
            <a:fillRect/>
          </a:stretch>
        </p:blipFill>
        <p:spPr>
          <a:xfrm>
            <a:off x="3797378" y="1181000"/>
            <a:ext cx="5218576" cy="3962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368" name="Google Shape;368;p34"/>
          <p:cNvSpPr txBox="1"/>
          <p:nvPr>
            <p:ph idx="1" type="body"/>
          </p:nvPr>
        </p:nvSpPr>
        <p:spPr>
          <a:xfrm>
            <a:off x="729325" y="1788750"/>
            <a:ext cx="20232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Nodos expandidos</a:t>
            </a:r>
            <a:endParaRPr sz="1800" u="sng"/>
          </a:p>
        </p:txBody>
      </p:sp>
      <p:sp>
        <p:nvSpPr>
          <p:cNvPr id="369" name="Google Shape;369;p34"/>
          <p:cNvSpPr txBox="1"/>
          <p:nvPr/>
        </p:nvSpPr>
        <p:spPr>
          <a:xfrm>
            <a:off x="659000" y="2840400"/>
            <a:ext cx="29877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s">
                <a:latin typeface="Lato"/>
                <a:ea typeface="Lato"/>
                <a:cs typeface="Lato"/>
                <a:sym typeface="Lato"/>
              </a:rPr>
              <a:t>GGS</a:t>
            </a:r>
            <a:r>
              <a:rPr lang="es">
                <a:latin typeface="Lato"/>
                <a:ea typeface="Lato"/>
                <a:cs typeface="Lato"/>
                <a:sym typeface="Lato"/>
              </a:rPr>
              <a:t>: 792/19689 nodos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A*</a:t>
            </a:r>
            <a:r>
              <a:rPr lang="es">
                <a:latin typeface="Lato"/>
                <a:ea typeface="Lato"/>
                <a:cs typeface="Lato"/>
                <a:sym typeface="Lato"/>
              </a:rPr>
              <a:t>:</a:t>
            </a:r>
            <a:r>
              <a:rPr lang="es">
                <a:latin typeface="Lato"/>
                <a:ea typeface="Lato"/>
                <a:cs typeface="Lato"/>
                <a:sym typeface="Lato"/>
              </a:rPr>
              <a:t> 29869/7999 nodos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IDA*</a:t>
            </a:r>
            <a:r>
              <a:rPr lang="es">
                <a:latin typeface="Lato"/>
                <a:ea typeface="Lato"/>
                <a:cs typeface="Lato"/>
                <a:sym typeface="Lato"/>
              </a:rPr>
              <a:t>: </a:t>
            </a:r>
            <a:r>
              <a:rPr lang="es">
                <a:latin typeface="Lato"/>
                <a:ea typeface="Lato"/>
                <a:cs typeface="Lato"/>
                <a:sym typeface="Lato"/>
              </a:rPr>
              <a:t>358756</a:t>
            </a:r>
            <a:r>
              <a:rPr lang="es">
                <a:latin typeface="Lato"/>
                <a:ea typeface="Lato"/>
                <a:cs typeface="Lato"/>
                <a:sym typeface="Lato"/>
              </a:rPr>
              <a:t>/</a:t>
            </a:r>
            <a:r>
              <a:rPr lang="es">
                <a:latin typeface="Lato"/>
                <a:ea typeface="Lato"/>
                <a:cs typeface="Lato"/>
                <a:sym typeface="Lato"/>
              </a:rPr>
              <a:t>29932</a:t>
            </a:r>
            <a:r>
              <a:rPr lang="es">
                <a:latin typeface="Lato"/>
                <a:ea typeface="Lato"/>
                <a:cs typeface="Lato"/>
                <a:sym typeface="Lato"/>
              </a:rPr>
              <a:t> nodos</a:t>
            </a:r>
            <a:endParaRPr>
              <a:latin typeface="Lato"/>
              <a:ea typeface="Lato"/>
              <a:cs typeface="Lato"/>
              <a:sym typeface="Lato"/>
            </a:endParaRPr>
          </a:p>
        </p:txBody>
      </p:sp>
      <p:cxnSp>
        <p:nvCxnSpPr>
          <p:cNvPr id="370" name="Google Shape;370;p34"/>
          <p:cNvCxnSpPr/>
          <p:nvPr/>
        </p:nvCxnSpPr>
        <p:spPr>
          <a:xfrm>
            <a:off x="1360325" y="2172825"/>
            <a:ext cx="0" cy="348600"/>
          </a:xfrm>
          <a:prstGeom prst="straightConnector1">
            <a:avLst/>
          </a:prstGeom>
          <a:noFill/>
          <a:ln cap="flat" cmpd="sng" w="19050">
            <a:solidFill>
              <a:schemeClr val="dk2"/>
            </a:solidFill>
            <a:prstDash val="solid"/>
            <a:round/>
            <a:headEnd len="med" w="med" type="none"/>
            <a:tailEnd len="med" w="med" type="triangle"/>
          </a:ln>
        </p:spPr>
      </p:cxnSp>
      <p:sp>
        <p:nvSpPr>
          <p:cNvPr id="371" name="Google Shape;371;p34"/>
          <p:cNvSpPr txBox="1"/>
          <p:nvPr/>
        </p:nvSpPr>
        <p:spPr>
          <a:xfrm>
            <a:off x="792000" y="2397350"/>
            <a:ext cx="159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Lato"/>
                <a:ea typeface="Lato"/>
                <a:cs typeface="Lato"/>
                <a:sym typeface="Lato"/>
              </a:rPr>
              <a:t>Heurística 2</a:t>
            </a:r>
            <a:endParaRPr b="1" sz="1600">
              <a:latin typeface="Lato"/>
              <a:ea typeface="Lato"/>
              <a:cs typeface="Lato"/>
              <a:sym typeface="Lato"/>
            </a:endParaRPr>
          </a:p>
        </p:txBody>
      </p:sp>
      <p:pic>
        <p:nvPicPr>
          <p:cNvPr id="372" name="Google Shape;372;p34"/>
          <p:cNvPicPr preferRelativeResize="0"/>
          <p:nvPr/>
        </p:nvPicPr>
        <p:blipFill>
          <a:blip r:embed="rId3">
            <a:alphaModFix/>
          </a:blip>
          <a:stretch>
            <a:fillRect/>
          </a:stretch>
        </p:blipFill>
        <p:spPr>
          <a:xfrm>
            <a:off x="3938000" y="1241000"/>
            <a:ext cx="5057924" cy="38405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378" name="Google Shape;378;p35"/>
          <p:cNvSpPr txBox="1"/>
          <p:nvPr>
            <p:ph idx="1" type="body"/>
          </p:nvPr>
        </p:nvSpPr>
        <p:spPr>
          <a:xfrm>
            <a:off x="729325" y="1788750"/>
            <a:ext cx="20232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Nodos expandidos</a:t>
            </a:r>
            <a:endParaRPr sz="1800" u="sng"/>
          </a:p>
        </p:txBody>
      </p:sp>
      <p:sp>
        <p:nvSpPr>
          <p:cNvPr id="379" name="Google Shape;379;p35"/>
          <p:cNvSpPr txBox="1"/>
          <p:nvPr/>
        </p:nvSpPr>
        <p:spPr>
          <a:xfrm>
            <a:off x="659000" y="2840400"/>
            <a:ext cx="30780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s">
                <a:latin typeface="Lato"/>
                <a:ea typeface="Lato"/>
                <a:cs typeface="Lato"/>
                <a:sym typeface="Lato"/>
              </a:rPr>
              <a:t>GGS</a:t>
            </a:r>
            <a:r>
              <a:rPr lang="es">
                <a:latin typeface="Lato"/>
                <a:ea typeface="Lato"/>
                <a:cs typeface="Lato"/>
                <a:sym typeface="Lato"/>
              </a:rPr>
              <a:t>: 1939/2842 nodos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A*</a:t>
            </a:r>
            <a:r>
              <a:rPr lang="es">
                <a:latin typeface="Lato"/>
                <a:ea typeface="Lato"/>
                <a:cs typeface="Lato"/>
                <a:sym typeface="Lato"/>
              </a:rPr>
              <a:t>: </a:t>
            </a:r>
            <a:r>
              <a:rPr lang="es">
                <a:latin typeface="Lato"/>
                <a:ea typeface="Lato"/>
                <a:cs typeface="Lato"/>
                <a:sym typeface="Lato"/>
              </a:rPr>
              <a:t>28430</a:t>
            </a:r>
            <a:r>
              <a:rPr lang="es">
                <a:latin typeface="Lato"/>
                <a:ea typeface="Lato"/>
                <a:cs typeface="Lato"/>
                <a:sym typeface="Lato"/>
              </a:rPr>
              <a:t>/</a:t>
            </a:r>
            <a:r>
              <a:rPr lang="es">
                <a:latin typeface="Lato"/>
                <a:ea typeface="Lato"/>
                <a:cs typeface="Lato"/>
                <a:sym typeface="Lato"/>
              </a:rPr>
              <a:t>6636</a:t>
            </a:r>
            <a:r>
              <a:rPr lang="es">
                <a:latin typeface="Lato"/>
                <a:ea typeface="Lato"/>
                <a:cs typeface="Lato"/>
                <a:sym typeface="Lato"/>
              </a:rPr>
              <a:t> nodos</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b="1" lang="es">
                <a:latin typeface="Lato"/>
                <a:ea typeface="Lato"/>
                <a:cs typeface="Lato"/>
                <a:sym typeface="Lato"/>
              </a:rPr>
              <a:t>IDA*</a:t>
            </a:r>
            <a:r>
              <a:rPr lang="es">
                <a:latin typeface="Lato"/>
                <a:ea typeface="Lato"/>
                <a:cs typeface="Lato"/>
                <a:sym typeface="Lato"/>
              </a:rPr>
              <a:t>: </a:t>
            </a:r>
            <a:r>
              <a:rPr lang="es">
                <a:latin typeface="Lato"/>
                <a:ea typeface="Lato"/>
                <a:cs typeface="Lato"/>
                <a:sym typeface="Lato"/>
              </a:rPr>
              <a:t>325389</a:t>
            </a:r>
            <a:r>
              <a:rPr lang="es">
                <a:latin typeface="Lato"/>
                <a:ea typeface="Lato"/>
                <a:cs typeface="Lato"/>
                <a:sym typeface="Lato"/>
              </a:rPr>
              <a:t>/</a:t>
            </a:r>
            <a:r>
              <a:rPr lang="es">
                <a:latin typeface="Lato"/>
                <a:ea typeface="Lato"/>
                <a:cs typeface="Lato"/>
                <a:sym typeface="Lato"/>
              </a:rPr>
              <a:t>24981</a:t>
            </a:r>
            <a:r>
              <a:rPr lang="es">
                <a:latin typeface="Lato"/>
                <a:ea typeface="Lato"/>
                <a:cs typeface="Lato"/>
                <a:sym typeface="Lato"/>
              </a:rPr>
              <a:t> nodos</a:t>
            </a:r>
            <a:endParaRPr>
              <a:latin typeface="Lato"/>
              <a:ea typeface="Lato"/>
              <a:cs typeface="Lato"/>
              <a:sym typeface="Lato"/>
            </a:endParaRPr>
          </a:p>
        </p:txBody>
      </p:sp>
      <p:cxnSp>
        <p:nvCxnSpPr>
          <p:cNvPr id="380" name="Google Shape;380;p35"/>
          <p:cNvCxnSpPr/>
          <p:nvPr/>
        </p:nvCxnSpPr>
        <p:spPr>
          <a:xfrm>
            <a:off x="1360325" y="2172825"/>
            <a:ext cx="0" cy="348600"/>
          </a:xfrm>
          <a:prstGeom prst="straightConnector1">
            <a:avLst/>
          </a:prstGeom>
          <a:noFill/>
          <a:ln cap="flat" cmpd="sng" w="19050">
            <a:solidFill>
              <a:schemeClr val="dk2"/>
            </a:solidFill>
            <a:prstDash val="solid"/>
            <a:round/>
            <a:headEnd len="med" w="med" type="none"/>
            <a:tailEnd len="med" w="med" type="triangle"/>
          </a:ln>
        </p:spPr>
      </p:cxnSp>
      <p:sp>
        <p:nvSpPr>
          <p:cNvPr id="381" name="Google Shape;381;p35"/>
          <p:cNvSpPr txBox="1"/>
          <p:nvPr/>
        </p:nvSpPr>
        <p:spPr>
          <a:xfrm>
            <a:off x="792000" y="2397350"/>
            <a:ext cx="159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Lato"/>
                <a:ea typeface="Lato"/>
                <a:cs typeface="Lato"/>
                <a:sym typeface="Lato"/>
              </a:rPr>
              <a:t>Heurística 3</a:t>
            </a:r>
            <a:endParaRPr b="1" sz="1600">
              <a:latin typeface="Lato"/>
              <a:ea typeface="Lato"/>
              <a:cs typeface="Lato"/>
              <a:sym typeface="Lato"/>
            </a:endParaRPr>
          </a:p>
        </p:txBody>
      </p:sp>
      <p:pic>
        <p:nvPicPr>
          <p:cNvPr id="382" name="Google Shape;382;p35"/>
          <p:cNvPicPr preferRelativeResize="0"/>
          <p:nvPr/>
        </p:nvPicPr>
        <p:blipFill>
          <a:blip r:embed="rId3">
            <a:alphaModFix/>
          </a:blip>
          <a:stretch>
            <a:fillRect/>
          </a:stretch>
        </p:blipFill>
        <p:spPr>
          <a:xfrm>
            <a:off x="3737003" y="1164638"/>
            <a:ext cx="5258799" cy="39930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sp>
        <p:nvSpPr>
          <p:cNvPr id="393" name="Google Shape;393;p37"/>
          <p:cNvSpPr txBox="1"/>
          <p:nvPr>
            <p:ph idx="1" type="body"/>
          </p:nvPr>
        </p:nvSpPr>
        <p:spPr>
          <a:xfrm>
            <a:off x="729450" y="2078875"/>
            <a:ext cx="7829700" cy="2934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000000"/>
              </a:buClr>
              <a:buSzPts val="1600"/>
              <a:buChar char="●"/>
            </a:pPr>
            <a:r>
              <a:rPr lang="es" sz="1600">
                <a:solidFill>
                  <a:srgbClr val="000000"/>
                </a:solidFill>
              </a:rPr>
              <a:t>GGS fu</a:t>
            </a:r>
            <a:r>
              <a:rPr lang="es" sz="1600">
                <a:solidFill>
                  <a:srgbClr val="000000"/>
                </a:solidFill>
              </a:rPr>
              <a:t>e</a:t>
            </a:r>
            <a:r>
              <a:rPr lang="es" sz="1600">
                <a:solidFill>
                  <a:srgbClr val="000000"/>
                </a:solidFill>
              </a:rPr>
              <a:t> el método más rápido para encontrar una solución</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s" sz="1600">
                <a:solidFill>
                  <a:srgbClr val="000000"/>
                </a:solidFill>
              </a:rPr>
              <a:t>Las heurísticas no afectan a todos los métodos de la misma forma </a:t>
            </a:r>
            <a:endParaRPr sz="1600">
              <a:solidFill>
                <a:srgbClr val="000000"/>
              </a:solidFill>
            </a:endParaRPr>
          </a:p>
          <a:p>
            <a:pPr indent="0" lvl="0" marL="0" rtl="0" algn="l">
              <a:lnSpc>
                <a:spcPct val="150000"/>
              </a:lnSpc>
              <a:spcBef>
                <a:spcPts val="1200"/>
              </a:spcBef>
              <a:spcAft>
                <a:spcPts val="0"/>
              </a:spcAft>
              <a:buNone/>
            </a:pPr>
            <a:r>
              <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s" sz="1600">
                <a:solidFill>
                  <a:srgbClr val="000000"/>
                </a:solidFill>
              </a:rPr>
              <a:t>DFS puede resultar en caminos mucho más costosos que los demás métodos.</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s" sz="1600">
                <a:solidFill>
                  <a:srgbClr val="000000"/>
                </a:solidFill>
              </a:rPr>
              <a:t>Hay mapas que son más </a:t>
            </a:r>
            <a:r>
              <a:rPr lang="es" sz="1600">
                <a:solidFill>
                  <a:srgbClr val="000000"/>
                </a:solidFill>
              </a:rPr>
              <a:t>difíciles</a:t>
            </a:r>
            <a:r>
              <a:rPr lang="es" sz="1600">
                <a:solidFill>
                  <a:srgbClr val="000000"/>
                </a:solidFill>
              </a:rPr>
              <a:t> de resolver para ciertos métodos de búsqueda</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s" sz="1600">
                <a:solidFill>
                  <a:srgbClr val="000000"/>
                </a:solidFill>
              </a:rPr>
              <a:t>IDA* suele ser el método informado más lento debido a la cantidad de nodos que expande en comparación a GGS y A*. </a:t>
            </a:r>
            <a:endParaRPr sz="1600">
              <a:solidFill>
                <a:srgbClr val="000000"/>
              </a:solidFill>
            </a:endParaRPr>
          </a:p>
        </p:txBody>
      </p:sp>
      <p:cxnSp>
        <p:nvCxnSpPr>
          <p:cNvPr id="394" name="Google Shape;394;p37"/>
          <p:cNvCxnSpPr/>
          <p:nvPr/>
        </p:nvCxnSpPr>
        <p:spPr>
          <a:xfrm>
            <a:off x="2240225" y="3104175"/>
            <a:ext cx="1336200" cy="10200"/>
          </a:xfrm>
          <a:prstGeom prst="straightConnector1">
            <a:avLst/>
          </a:prstGeom>
          <a:noFill/>
          <a:ln cap="flat" cmpd="sng" w="19050">
            <a:solidFill>
              <a:schemeClr val="dk1"/>
            </a:solidFill>
            <a:prstDash val="solid"/>
            <a:round/>
            <a:headEnd len="med" w="med" type="none"/>
            <a:tailEnd len="med" w="med" type="triangle"/>
          </a:ln>
        </p:spPr>
      </p:cxnSp>
      <p:sp>
        <p:nvSpPr>
          <p:cNvPr id="395" name="Google Shape;395;p37"/>
          <p:cNvSpPr txBox="1"/>
          <p:nvPr/>
        </p:nvSpPr>
        <p:spPr>
          <a:xfrm>
            <a:off x="3518400" y="2901525"/>
            <a:ext cx="562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latin typeface="Lato"/>
                <a:ea typeface="Lato"/>
                <a:cs typeface="Lato"/>
                <a:sym typeface="Lato"/>
              </a:rPr>
              <a:t>el mapa y su geometría puede afectar la precisión de la heurística</a:t>
            </a:r>
            <a:endParaRPr sz="1500">
              <a:latin typeface="Lato"/>
              <a:ea typeface="Lato"/>
              <a:cs typeface="Lato"/>
              <a:sym typeface="Lato"/>
            </a:endParaRPr>
          </a:p>
        </p:txBody>
      </p:sp>
      <p:cxnSp>
        <p:nvCxnSpPr>
          <p:cNvPr id="396" name="Google Shape;396;p37"/>
          <p:cNvCxnSpPr/>
          <p:nvPr/>
        </p:nvCxnSpPr>
        <p:spPr>
          <a:xfrm>
            <a:off x="2240225" y="2792750"/>
            <a:ext cx="0" cy="3315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Métodos de Búsqueda</a:t>
            </a:r>
            <a:endParaRPr/>
          </a:p>
        </p:txBody>
      </p:sp>
      <p:sp>
        <p:nvSpPr>
          <p:cNvPr id="99" name="Google Shape;99;p15"/>
          <p:cNvSpPr txBox="1"/>
          <p:nvPr>
            <p:ph idx="1" type="body"/>
          </p:nvPr>
        </p:nvSpPr>
        <p:spPr>
          <a:xfrm>
            <a:off x="729450" y="1853850"/>
            <a:ext cx="1832400" cy="426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s" sz="1800" u="sng"/>
              <a:t>Desinformados</a:t>
            </a:r>
            <a:endParaRPr sz="1800" u="sng"/>
          </a:p>
        </p:txBody>
      </p:sp>
      <p:cxnSp>
        <p:nvCxnSpPr>
          <p:cNvPr id="100" name="Google Shape;100;p15"/>
          <p:cNvCxnSpPr/>
          <p:nvPr/>
        </p:nvCxnSpPr>
        <p:spPr>
          <a:xfrm>
            <a:off x="1105050" y="2290475"/>
            <a:ext cx="0" cy="1878600"/>
          </a:xfrm>
          <a:prstGeom prst="straightConnector1">
            <a:avLst/>
          </a:prstGeom>
          <a:noFill/>
          <a:ln cap="flat" cmpd="sng" w="19050">
            <a:solidFill>
              <a:schemeClr val="dk1"/>
            </a:solidFill>
            <a:prstDash val="solid"/>
            <a:round/>
            <a:headEnd len="med" w="med" type="none"/>
            <a:tailEnd len="med" w="med" type="none"/>
          </a:ln>
        </p:spPr>
      </p:cxnSp>
      <p:cxnSp>
        <p:nvCxnSpPr>
          <p:cNvPr id="101" name="Google Shape;101;p15"/>
          <p:cNvCxnSpPr/>
          <p:nvPr/>
        </p:nvCxnSpPr>
        <p:spPr>
          <a:xfrm>
            <a:off x="1105050" y="2571750"/>
            <a:ext cx="773400" cy="0"/>
          </a:xfrm>
          <a:prstGeom prst="straightConnector1">
            <a:avLst/>
          </a:prstGeom>
          <a:noFill/>
          <a:ln cap="flat" cmpd="sng" w="19050">
            <a:solidFill>
              <a:schemeClr val="dk1"/>
            </a:solidFill>
            <a:prstDash val="solid"/>
            <a:round/>
            <a:headEnd len="med" w="med" type="none"/>
            <a:tailEnd len="med" w="med" type="triangle"/>
          </a:ln>
        </p:spPr>
      </p:cxnSp>
      <p:sp>
        <p:nvSpPr>
          <p:cNvPr id="102" name="Google Shape;102;p15"/>
          <p:cNvSpPr txBox="1"/>
          <p:nvPr/>
        </p:nvSpPr>
        <p:spPr>
          <a:xfrm>
            <a:off x="1908725" y="2390925"/>
            <a:ext cx="195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Breadth-First Search</a:t>
            </a:r>
            <a:endParaRPr>
              <a:latin typeface="Lato"/>
              <a:ea typeface="Lato"/>
              <a:cs typeface="Lato"/>
              <a:sym typeface="Lato"/>
            </a:endParaRPr>
          </a:p>
        </p:txBody>
      </p:sp>
      <p:cxnSp>
        <p:nvCxnSpPr>
          <p:cNvPr id="103" name="Google Shape;103;p15"/>
          <p:cNvCxnSpPr/>
          <p:nvPr/>
        </p:nvCxnSpPr>
        <p:spPr>
          <a:xfrm>
            <a:off x="1105050" y="3347000"/>
            <a:ext cx="773400" cy="0"/>
          </a:xfrm>
          <a:prstGeom prst="straightConnector1">
            <a:avLst/>
          </a:prstGeom>
          <a:noFill/>
          <a:ln cap="flat" cmpd="sng" w="19050">
            <a:solidFill>
              <a:schemeClr val="dk1"/>
            </a:solidFill>
            <a:prstDash val="solid"/>
            <a:round/>
            <a:headEnd len="med" w="med" type="none"/>
            <a:tailEnd len="med" w="med" type="triangle"/>
          </a:ln>
        </p:spPr>
      </p:cxnSp>
      <p:sp>
        <p:nvSpPr>
          <p:cNvPr id="104" name="Google Shape;104;p15"/>
          <p:cNvSpPr txBox="1"/>
          <p:nvPr/>
        </p:nvSpPr>
        <p:spPr>
          <a:xfrm>
            <a:off x="1908725" y="3146900"/>
            <a:ext cx="16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Depth</a:t>
            </a:r>
            <a:r>
              <a:rPr lang="es">
                <a:latin typeface="Lato"/>
                <a:ea typeface="Lato"/>
                <a:cs typeface="Lato"/>
                <a:sym typeface="Lato"/>
              </a:rPr>
              <a:t>-First Search</a:t>
            </a:r>
            <a:endParaRPr>
              <a:latin typeface="Lato"/>
              <a:ea typeface="Lato"/>
              <a:cs typeface="Lato"/>
              <a:sym typeface="Lato"/>
            </a:endParaRPr>
          </a:p>
        </p:txBody>
      </p:sp>
      <p:cxnSp>
        <p:nvCxnSpPr>
          <p:cNvPr id="105" name="Google Shape;105;p15"/>
          <p:cNvCxnSpPr/>
          <p:nvPr/>
        </p:nvCxnSpPr>
        <p:spPr>
          <a:xfrm>
            <a:off x="1105050" y="4169075"/>
            <a:ext cx="773400" cy="0"/>
          </a:xfrm>
          <a:prstGeom prst="straightConnector1">
            <a:avLst/>
          </a:prstGeom>
          <a:noFill/>
          <a:ln cap="flat" cmpd="sng" w="19050">
            <a:solidFill>
              <a:schemeClr val="dk1"/>
            </a:solidFill>
            <a:prstDash val="solid"/>
            <a:round/>
            <a:headEnd len="med" w="med" type="none"/>
            <a:tailEnd len="med" w="med" type="triangle"/>
          </a:ln>
        </p:spPr>
      </p:cxnSp>
      <p:sp>
        <p:nvSpPr>
          <p:cNvPr id="106" name="Google Shape;106;p15"/>
          <p:cNvSpPr txBox="1"/>
          <p:nvPr/>
        </p:nvSpPr>
        <p:spPr>
          <a:xfrm>
            <a:off x="1908725" y="3968975"/>
            <a:ext cx="3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Iterative Deepening </a:t>
            </a:r>
            <a:r>
              <a:rPr lang="es">
                <a:latin typeface="Lato"/>
                <a:ea typeface="Lato"/>
                <a:cs typeface="Lato"/>
                <a:sym typeface="Lato"/>
              </a:rPr>
              <a:t>Depth-First Search</a:t>
            </a:r>
            <a:endParaRPr>
              <a:latin typeface="Lato"/>
              <a:ea typeface="Lato"/>
              <a:cs typeface="Lato"/>
              <a:sym typeface="Lato"/>
            </a:endParaRPr>
          </a:p>
        </p:txBody>
      </p:sp>
      <p:cxnSp>
        <p:nvCxnSpPr>
          <p:cNvPr id="107" name="Google Shape;107;p15"/>
          <p:cNvCxnSpPr/>
          <p:nvPr/>
        </p:nvCxnSpPr>
        <p:spPr>
          <a:xfrm>
            <a:off x="3678525" y="2591025"/>
            <a:ext cx="773400" cy="0"/>
          </a:xfrm>
          <a:prstGeom prst="straightConnector1">
            <a:avLst/>
          </a:prstGeom>
          <a:noFill/>
          <a:ln cap="flat" cmpd="sng" w="19050">
            <a:solidFill>
              <a:schemeClr val="accent3"/>
            </a:solidFill>
            <a:prstDash val="solid"/>
            <a:round/>
            <a:headEnd len="med" w="med" type="none"/>
            <a:tailEnd len="med" w="med" type="triangle"/>
          </a:ln>
        </p:spPr>
      </p:cxnSp>
      <p:sp>
        <p:nvSpPr>
          <p:cNvPr id="108" name="Google Shape;108;p15"/>
          <p:cNvSpPr txBox="1"/>
          <p:nvPr/>
        </p:nvSpPr>
        <p:spPr>
          <a:xfrm>
            <a:off x="4451925" y="2390925"/>
            <a:ext cx="16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completa y óptima</a:t>
            </a:r>
            <a:endParaRPr>
              <a:latin typeface="Lato"/>
              <a:ea typeface="Lato"/>
              <a:cs typeface="Lato"/>
              <a:sym typeface="Lato"/>
            </a:endParaRPr>
          </a:p>
        </p:txBody>
      </p:sp>
      <p:cxnSp>
        <p:nvCxnSpPr>
          <p:cNvPr id="109" name="Google Shape;109;p15"/>
          <p:cNvCxnSpPr/>
          <p:nvPr/>
        </p:nvCxnSpPr>
        <p:spPr>
          <a:xfrm rot="10800000">
            <a:off x="5605600" y="2184150"/>
            <a:ext cx="0" cy="311400"/>
          </a:xfrm>
          <a:prstGeom prst="straightConnector1">
            <a:avLst/>
          </a:prstGeom>
          <a:noFill/>
          <a:ln cap="flat" cmpd="sng" w="19050">
            <a:solidFill>
              <a:schemeClr val="dk2"/>
            </a:solidFill>
            <a:prstDash val="solid"/>
            <a:round/>
            <a:headEnd len="med" w="med" type="none"/>
            <a:tailEnd len="med" w="med" type="triangle"/>
          </a:ln>
        </p:spPr>
      </p:cxnSp>
      <p:sp>
        <p:nvSpPr>
          <p:cNvPr id="110" name="Google Shape;110;p15"/>
          <p:cNvSpPr txBox="1"/>
          <p:nvPr/>
        </p:nvSpPr>
        <p:spPr>
          <a:xfrm>
            <a:off x="4936425" y="1867050"/>
            <a:ext cx="145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Lato"/>
                <a:ea typeface="Lato"/>
                <a:cs typeface="Lato"/>
                <a:sym typeface="Lato"/>
              </a:rPr>
              <a:t>costo uniforme</a:t>
            </a:r>
            <a:endParaRPr b="1">
              <a:latin typeface="Lato"/>
              <a:ea typeface="Lato"/>
              <a:cs typeface="Lato"/>
              <a:sym typeface="Lato"/>
            </a:endParaRPr>
          </a:p>
        </p:txBody>
      </p:sp>
      <p:cxnSp>
        <p:nvCxnSpPr>
          <p:cNvPr id="111" name="Google Shape;111;p15"/>
          <p:cNvCxnSpPr/>
          <p:nvPr/>
        </p:nvCxnSpPr>
        <p:spPr>
          <a:xfrm>
            <a:off x="3589825" y="3347000"/>
            <a:ext cx="773400" cy="0"/>
          </a:xfrm>
          <a:prstGeom prst="straightConnector1">
            <a:avLst/>
          </a:prstGeom>
          <a:noFill/>
          <a:ln cap="flat" cmpd="sng" w="19050">
            <a:solidFill>
              <a:schemeClr val="accent3"/>
            </a:solidFill>
            <a:prstDash val="solid"/>
            <a:round/>
            <a:headEnd len="med" w="med" type="none"/>
            <a:tailEnd len="med" w="med" type="triangle"/>
          </a:ln>
        </p:spPr>
      </p:cxnSp>
      <p:sp>
        <p:nvSpPr>
          <p:cNvPr id="112" name="Google Shape;112;p15"/>
          <p:cNvSpPr txBox="1"/>
          <p:nvPr/>
        </p:nvSpPr>
        <p:spPr>
          <a:xfrm>
            <a:off x="4398400" y="3072250"/>
            <a:ext cx="457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no es óptima pero suele ser más </a:t>
            </a:r>
            <a:r>
              <a:rPr lang="es">
                <a:latin typeface="Lato"/>
                <a:ea typeface="Lato"/>
                <a:cs typeface="Lato"/>
                <a:sym typeface="Lato"/>
              </a:rPr>
              <a:t>rápida y utiliza menos memoria</a:t>
            </a:r>
            <a:endParaRPr>
              <a:latin typeface="Lato"/>
              <a:ea typeface="Lato"/>
              <a:cs typeface="Lato"/>
              <a:sym typeface="Lato"/>
            </a:endParaRPr>
          </a:p>
        </p:txBody>
      </p:sp>
      <p:cxnSp>
        <p:nvCxnSpPr>
          <p:cNvPr id="113" name="Google Shape;113;p15"/>
          <p:cNvCxnSpPr/>
          <p:nvPr/>
        </p:nvCxnSpPr>
        <p:spPr>
          <a:xfrm>
            <a:off x="5088375" y="4169075"/>
            <a:ext cx="773400" cy="0"/>
          </a:xfrm>
          <a:prstGeom prst="straightConnector1">
            <a:avLst/>
          </a:prstGeom>
          <a:noFill/>
          <a:ln cap="flat" cmpd="sng" w="19050">
            <a:solidFill>
              <a:schemeClr val="accent3"/>
            </a:solidFill>
            <a:prstDash val="solid"/>
            <a:round/>
            <a:headEnd len="med" w="med" type="none"/>
            <a:tailEnd len="med" w="med" type="triangle"/>
          </a:ln>
        </p:spPr>
      </p:cxnSp>
      <p:sp>
        <p:nvSpPr>
          <p:cNvPr id="114" name="Google Shape;114;p15"/>
          <p:cNvSpPr txBox="1"/>
          <p:nvPr/>
        </p:nvSpPr>
        <p:spPr>
          <a:xfrm>
            <a:off x="5861775" y="3861275"/>
            <a:ext cx="329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se varía la profundidad para encontrar la solución óptima</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Métodos de Búsqueda</a:t>
            </a:r>
            <a:endParaRPr/>
          </a:p>
        </p:txBody>
      </p:sp>
      <p:sp>
        <p:nvSpPr>
          <p:cNvPr id="120" name="Google Shape;120;p16"/>
          <p:cNvSpPr txBox="1"/>
          <p:nvPr>
            <p:ph idx="1" type="body"/>
          </p:nvPr>
        </p:nvSpPr>
        <p:spPr>
          <a:xfrm>
            <a:off x="729450" y="1853850"/>
            <a:ext cx="1410300" cy="45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Informados</a:t>
            </a:r>
            <a:endParaRPr sz="1800" u="sng"/>
          </a:p>
        </p:txBody>
      </p:sp>
      <p:cxnSp>
        <p:nvCxnSpPr>
          <p:cNvPr id="121" name="Google Shape;121;p16"/>
          <p:cNvCxnSpPr/>
          <p:nvPr/>
        </p:nvCxnSpPr>
        <p:spPr>
          <a:xfrm>
            <a:off x="1105050" y="2290475"/>
            <a:ext cx="0" cy="1959000"/>
          </a:xfrm>
          <a:prstGeom prst="straightConnector1">
            <a:avLst/>
          </a:prstGeom>
          <a:noFill/>
          <a:ln cap="flat" cmpd="sng" w="19050">
            <a:solidFill>
              <a:schemeClr val="dk1"/>
            </a:solidFill>
            <a:prstDash val="solid"/>
            <a:round/>
            <a:headEnd len="med" w="med" type="none"/>
            <a:tailEnd len="med" w="med" type="none"/>
          </a:ln>
        </p:spPr>
      </p:cxnSp>
      <p:cxnSp>
        <p:nvCxnSpPr>
          <p:cNvPr id="122" name="Google Shape;122;p16"/>
          <p:cNvCxnSpPr/>
          <p:nvPr/>
        </p:nvCxnSpPr>
        <p:spPr>
          <a:xfrm>
            <a:off x="1105050" y="2571750"/>
            <a:ext cx="773400" cy="0"/>
          </a:xfrm>
          <a:prstGeom prst="straightConnector1">
            <a:avLst/>
          </a:prstGeom>
          <a:noFill/>
          <a:ln cap="flat" cmpd="sng" w="19050">
            <a:solidFill>
              <a:schemeClr val="dk1"/>
            </a:solidFill>
            <a:prstDash val="solid"/>
            <a:round/>
            <a:headEnd len="med" w="med" type="none"/>
            <a:tailEnd len="med" w="med" type="triangle"/>
          </a:ln>
        </p:spPr>
      </p:cxnSp>
      <p:cxnSp>
        <p:nvCxnSpPr>
          <p:cNvPr id="123" name="Google Shape;123;p16"/>
          <p:cNvCxnSpPr/>
          <p:nvPr/>
        </p:nvCxnSpPr>
        <p:spPr>
          <a:xfrm>
            <a:off x="1105050" y="3347000"/>
            <a:ext cx="773400" cy="0"/>
          </a:xfrm>
          <a:prstGeom prst="straightConnector1">
            <a:avLst/>
          </a:prstGeom>
          <a:noFill/>
          <a:ln cap="flat" cmpd="sng" w="19050">
            <a:solidFill>
              <a:schemeClr val="dk1"/>
            </a:solidFill>
            <a:prstDash val="solid"/>
            <a:round/>
            <a:headEnd len="med" w="med" type="none"/>
            <a:tailEnd len="med" w="med" type="triangle"/>
          </a:ln>
        </p:spPr>
      </p:cxnSp>
      <p:cxnSp>
        <p:nvCxnSpPr>
          <p:cNvPr id="124" name="Google Shape;124;p16"/>
          <p:cNvCxnSpPr/>
          <p:nvPr/>
        </p:nvCxnSpPr>
        <p:spPr>
          <a:xfrm>
            <a:off x="1105050" y="4245275"/>
            <a:ext cx="773400" cy="0"/>
          </a:xfrm>
          <a:prstGeom prst="straightConnector1">
            <a:avLst/>
          </a:prstGeom>
          <a:noFill/>
          <a:ln cap="flat" cmpd="sng" w="19050">
            <a:solidFill>
              <a:schemeClr val="dk1"/>
            </a:solidFill>
            <a:prstDash val="solid"/>
            <a:round/>
            <a:headEnd len="med" w="med" type="none"/>
            <a:tailEnd len="med" w="med" type="triangle"/>
          </a:ln>
        </p:spPr>
      </p:cxnSp>
      <p:sp>
        <p:nvSpPr>
          <p:cNvPr id="125" name="Google Shape;125;p16"/>
          <p:cNvSpPr txBox="1"/>
          <p:nvPr/>
        </p:nvSpPr>
        <p:spPr>
          <a:xfrm>
            <a:off x="1908725" y="2390925"/>
            <a:ext cx="18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Global Greedy Search</a:t>
            </a:r>
            <a:endParaRPr>
              <a:latin typeface="Lato"/>
              <a:ea typeface="Lato"/>
              <a:cs typeface="Lato"/>
              <a:sym typeface="Lato"/>
            </a:endParaRPr>
          </a:p>
        </p:txBody>
      </p:sp>
      <p:sp>
        <p:nvSpPr>
          <p:cNvPr id="126" name="Google Shape;126;p16"/>
          <p:cNvSpPr txBox="1"/>
          <p:nvPr/>
        </p:nvSpPr>
        <p:spPr>
          <a:xfrm>
            <a:off x="1908725" y="3146900"/>
            <a:ext cx="36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A*</a:t>
            </a:r>
            <a:endParaRPr>
              <a:latin typeface="Lato"/>
              <a:ea typeface="Lato"/>
              <a:cs typeface="Lato"/>
              <a:sym typeface="Lato"/>
            </a:endParaRPr>
          </a:p>
        </p:txBody>
      </p:sp>
      <p:sp>
        <p:nvSpPr>
          <p:cNvPr id="127" name="Google Shape;127;p16"/>
          <p:cNvSpPr txBox="1"/>
          <p:nvPr/>
        </p:nvSpPr>
        <p:spPr>
          <a:xfrm>
            <a:off x="1908725" y="4045175"/>
            <a:ext cx="19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Iterative Deepening A*</a:t>
            </a:r>
            <a:endParaRPr>
              <a:latin typeface="Lato"/>
              <a:ea typeface="Lato"/>
              <a:cs typeface="Lato"/>
              <a:sym typeface="Lato"/>
            </a:endParaRPr>
          </a:p>
        </p:txBody>
      </p:sp>
      <p:cxnSp>
        <p:nvCxnSpPr>
          <p:cNvPr id="128" name="Google Shape;128;p16"/>
          <p:cNvCxnSpPr/>
          <p:nvPr/>
        </p:nvCxnSpPr>
        <p:spPr>
          <a:xfrm>
            <a:off x="2049375" y="2119675"/>
            <a:ext cx="663000" cy="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16"/>
          <p:cNvSpPr txBox="1"/>
          <p:nvPr/>
        </p:nvSpPr>
        <p:spPr>
          <a:xfrm>
            <a:off x="2712375" y="1882050"/>
            <a:ext cx="23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Lato"/>
                <a:ea typeface="Lato"/>
                <a:cs typeface="Lato"/>
                <a:sym typeface="Lato"/>
              </a:rPr>
              <a:t>se utilizan </a:t>
            </a:r>
            <a:r>
              <a:rPr b="1" lang="es" sz="1600">
                <a:latin typeface="Lato"/>
                <a:ea typeface="Lato"/>
                <a:cs typeface="Lato"/>
                <a:sym typeface="Lato"/>
              </a:rPr>
              <a:t>heurísticas</a:t>
            </a:r>
            <a:endParaRPr b="1" sz="1600">
              <a:latin typeface="Lato"/>
              <a:ea typeface="Lato"/>
              <a:cs typeface="Lato"/>
              <a:sym typeface="Lato"/>
            </a:endParaRPr>
          </a:p>
        </p:txBody>
      </p:sp>
      <p:cxnSp>
        <p:nvCxnSpPr>
          <p:cNvPr id="130" name="Google Shape;130;p16"/>
          <p:cNvCxnSpPr/>
          <p:nvPr/>
        </p:nvCxnSpPr>
        <p:spPr>
          <a:xfrm>
            <a:off x="3744675" y="2571750"/>
            <a:ext cx="773400" cy="0"/>
          </a:xfrm>
          <a:prstGeom prst="straightConnector1">
            <a:avLst/>
          </a:prstGeom>
          <a:noFill/>
          <a:ln cap="flat" cmpd="sng" w="19050">
            <a:solidFill>
              <a:schemeClr val="accent3"/>
            </a:solidFill>
            <a:prstDash val="solid"/>
            <a:round/>
            <a:headEnd len="med" w="med" type="none"/>
            <a:tailEnd len="med" w="med" type="triangle"/>
          </a:ln>
        </p:spPr>
      </p:cxnSp>
      <p:sp>
        <p:nvSpPr>
          <p:cNvPr id="131" name="Google Shape;131;p16"/>
          <p:cNvSpPr txBox="1"/>
          <p:nvPr/>
        </p:nvSpPr>
        <p:spPr>
          <a:xfrm>
            <a:off x="4518075" y="2341350"/>
            <a:ext cx="22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no es completa ni óptima</a:t>
            </a:r>
            <a:endParaRPr>
              <a:latin typeface="Lato"/>
              <a:ea typeface="Lato"/>
              <a:cs typeface="Lato"/>
              <a:sym typeface="Lato"/>
            </a:endParaRPr>
          </a:p>
        </p:txBody>
      </p:sp>
      <p:cxnSp>
        <p:nvCxnSpPr>
          <p:cNvPr id="132" name="Google Shape;132;p16"/>
          <p:cNvCxnSpPr/>
          <p:nvPr/>
        </p:nvCxnSpPr>
        <p:spPr>
          <a:xfrm>
            <a:off x="2229450" y="3347000"/>
            <a:ext cx="773400" cy="0"/>
          </a:xfrm>
          <a:prstGeom prst="straightConnector1">
            <a:avLst/>
          </a:prstGeom>
          <a:noFill/>
          <a:ln cap="flat" cmpd="sng" w="19050">
            <a:solidFill>
              <a:schemeClr val="accent3"/>
            </a:solidFill>
            <a:prstDash val="solid"/>
            <a:round/>
            <a:headEnd len="med" w="med" type="none"/>
            <a:tailEnd len="med" w="med" type="triangle"/>
          </a:ln>
        </p:spPr>
      </p:cxnSp>
      <p:sp>
        <p:nvSpPr>
          <p:cNvPr id="133" name="Google Shape;133;p16"/>
          <p:cNvSpPr txBox="1"/>
          <p:nvPr/>
        </p:nvSpPr>
        <p:spPr>
          <a:xfrm>
            <a:off x="3004875" y="3146900"/>
            <a:ext cx="165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óptima y completa</a:t>
            </a:r>
            <a:endParaRPr>
              <a:latin typeface="Lato"/>
              <a:ea typeface="Lato"/>
              <a:cs typeface="Lato"/>
              <a:sym typeface="Lato"/>
            </a:endParaRPr>
          </a:p>
        </p:txBody>
      </p:sp>
      <p:cxnSp>
        <p:nvCxnSpPr>
          <p:cNvPr id="134" name="Google Shape;134;p16"/>
          <p:cNvCxnSpPr/>
          <p:nvPr/>
        </p:nvCxnSpPr>
        <p:spPr>
          <a:xfrm>
            <a:off x="3345300" y="3436725"/>
            <a:ext cx="0" cy="320400"/>
          </a:xfrm>
          <a:prstGeom prst="straightConnector1">
            <a:avLst/>
          </a:prstGeom>
          <a:noFill/>
          <a:ln cap="flat" cmpd="sng" w="19050">
            <a:solidFill>
              <a:schemeClr val="dk2"/>
            </a:solidFill>
            <a:prstDash val="solid"/>
            <a:round/>
            <a:headEnd len="med" w="med" type="none"/>
            <a:tailEnd len="med" w="med" type="triangle"/>
          </a:ln>
        </p:spPr>
      </p:cxnSp>
      <p:sp>
        <p:nvSpPr>
          <p:cNvPr id="135" name="Google Shape;135;p16"/>
          <p:cNvSpPr txBox="1"/>
          <p:nvPr/>
        </p:nvSpPr>
        <p:spPr>
          <a:xfrm>
            <a:off x="2588175" y="3657975"/>
            <a:ext cx="177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Lato"/>
                <a:ea typeface="Lato"/>
                <a:cs typeface="Lato"/>
                <a:sym typeface="Lato"/>
              </a:rPr>
              <a:t>heurística admisible</a:t>
            </a:r>
            <a:endParaRPr b="1">
              <a:latin typeface="Lato"/>
              <a:ea typeface="Lato"/>
              <a:cs typeface="Lato"/>
              <a:sym typeface="Lato"/>
            </a:endParaRPr>
          </a:p>
        </p:txBody>
      </p:sp>
      <p:cxnSp>
        <p:nvCxnSpPr>
          <p:cNvPr id="136" name="Google Shape;136;p16"/>
          <p:cNvCxnSpPr/>
          <p:nvPr/>
        </p:nvCxnSpPr>
        <p:spPr>
          <a:xfrm>
            <a:off x="4572000" y="3346988"/>
            <a:ext cx="309600" cy="0"/>
          </a:xfrm>
          <a:prstGeom prst="straightConnector1">
            <a:avLst/>
          </a:prstGeom>
          <a:noFill/>
          <a:ln cap="flat" cmpd="sng" w="19050">
            <a:solidFill>
              <a:schemeClr val="dk2"/>
            </a:solidFill>
            <a:prstDash val="solid"/>
            <a:round/>
            <a:headEnd len="med" w="med" type="none"/>
            <a:tailEnd len="med" w="med" type="triangle"/>
          </a:ln>
        </p:spPr>
      </p:cxnSp>
      <p:sp>
        <p:nvSpPr>
          <p:cNvPr id="137" name="Google Shape;137;p16"/>
          <p:cNvSpPr txBox="1"/>
          <p:nvPr/>
        </p:nvSpPr>
        <p:spPr>
          <a:xfrm>
            <a:off x="4881600" y="3116000"/>
            <a:ext cx="377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Lato"/>
                <a:ea typeface="Lato"/>
                <a:cs typeface="Lato"/>
                <a:sym typeface="Lato"/>
              </a:rPr>
              <a:t>ramificación finita y costo mayor que un </a:t>
            </a:r>
            <a:r>
              <a:rPr b="1" lang="es" sz="1600">
                <a:latin typeface="Lato"/>
                <a:ea typeface="Lato"/>
                <a:cs typeface="Lato"/>
                <a:sym typeface="Lato"/>
              </a:rPr>
              <a:t>ε</a:t>
            </a:r>
            <a:r>
              <a:rPr b="1" lang="es">
                <a:latin typeface="Lato"/>
                <a:ea typeface="Lato"/>
                <a:cs typeface="Lato"/>
                <a:sym typeface="Lato"/>
              </a:rPr>
              <a:t> &gt; 0</a:t>
            </a:r>
            <a:endParaRPr b="1">
              <a:latin typeface="Lato"/>
              <a:ea typeface="Lato"/>
              <a:cs typeface="Lato"/>
              <a:sym typeface="Lato"/>
            </a:endParaRPr>
          </a:p>
        </p:txBody>
      </p:sp>
      <p:cxnSp>
        <p:nvCxnSpPr>
          <p:cNvPr id="138" name="Google Shape;138;p16"/>
          <p:cNvCxnSpPr/>
          <p:nvPr/>
        </p:nvCxnSpPr>
        <p:spPr>
          <a:xfrm>
            <a:off x="3787325" y="4245275"/>
            <a:ext cx="773400" cy="0"/>
          </a:xfrm>
          <a:prstGeom prst="straightConnector1">
            <a:avLst/>
          </a:prstGeom>
          <a:noFill/>
          <a:ln cap="flat" cmpd="sng" w="19050">
            <a:solidFill>
              <a:schemeClr val="accent3"/>
            </a:solidFill>
            <a:prstDash val="solid"/>
            <a:round/>
            <a:headEnd len="med" w="med" type="none"/>
            <a:tailEnd len="med" w="med" type="triangle"/>
          </a:ln>
        </p:spPr>
      </p:cxnSp>
      <p:sp>
        <p:nvSpPr>
          <p:cNvPr id="139" name="Google Shape;139;p16"/>
          <p:cNvSpPr txBox="1"/>
          <p:nvPr/>
        </p:nvSpPr>
        <p:spPr>
          <a:xfrm>
            <a:off x="4572000" y="4028650"/>
            <a:ext cx="165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óptima y completa</a:t>
            </a:r>
            <a:endParaRPr>
              <a:latin typeface="Lato"/>
              <a:ea typeface="Lato"/>
              <a:cs typeface="Lato"/>
              <a:sym typeface="Lato"/>
            </a:endParaRPr>
          </a:p>
        </p:txBody>
      </p:sp>
      <p:cxnSp>
        <p:nvCxnSpPr>
          <p:cNvPr id="140" name="Google Shape;140;p16"/>
          <p:cNvCxnSpPr/>
          <p:nvPr/>
        </p:nvCxnSpPr>
        <p:spPr>
          <a:xfrm>
            <a:off x="5285550" y="4352638"/>
            <a:ext cx="0" cy="291300"/>
          </a:xfrm>
          <a:prstGeom prst="straightConnector1">
            <a:avLst/>
          </a:prstGeom>
          <a:noFill/>
          <a:ln cap="flat" cmpd="sng" w="19050">
            <a:solidFill>
              <a:schemeClr val="dk2"/>
            </a:solidFill>
            <a:prstDash val="solid"/>
            <a:round/>
            <a:headEnd len="med" w="med" type="none"/>
            <a:tailEnd len="med" w="med" type="triangle"/>
          </a:ln>
        </p:spPr>
      </p:cxnSp>
      <p:sp>
        <p:nvSpPr>
          <p:cNvPr id="141" name="Google Shape;141;p16"/>
          <p:cNvSpPr txBox="1"/>
          <p:nvPr/>
        </p:nvSpPr>
        <p:spPr>
          <a:xfrm>
            <a:off x="4245450" y="4584575"/>
            <a:ext cx="23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Lato"/>
                <a:ea typeface="Lato"/>
                <a:cs typeface="Lato"/>
                <a:sym typeface="Lato"/>
              </a:rPr>
              <a:t>mismas condiciones que A*</a:t>
            </a:r>
            <a:endParaRPr b="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Heurísticas</a:t>
            </a:r>
            <a:endParaRPr/>
          </a:p>
        </p:txBody>
      </p:sp>
      <p:sp>
        <p:nvSpPr>
          <p:cNvPr id="147" name="Google Shape;147;p17"/>
          <p:cNvSpPr txBox="1"/>
          <p:nvPr>
            <p:ph idx="1" type="body"/>
          </p:nvPr>
        </p:nvSpPr>
        <p:spPr>
          <a:xfrm>
            <a:off x="729450" y="1853850"/>
            <a:ext cx="15009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Heurística 1</a:t>
            </a:r>
            <a:endParaRPr sz="1800" u="sng"/>
          </a:p>
        </p:txBody>
      </p:sp>
      <p:cxnSp>
        <p:nvCxnSpPr>
          <p:cNvPr id="148" name="Google Shape;148;p17"/>
          <p:cNvCxnSpPr>
            <a:stCxn id="147" idx="3"/>
          </p:cNvCxnSpPr>
          <p:nvPr/>
        </p:nvCxnSpPr>
        <p:spPr>
          <a:xfrm>
            <a:off x="2230350" y="2067150"/>
            <a:ext cx="651000" cy="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17"/>
          <p:cNvSpPr txBox="1"/>
          <p:nvPr/>
        </p:nvSpPr>
        <p:spPr>
          <a:xfrm>
            <a:off x="3056475" y="1867050"/>
            <a:ext cx="50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Distancia “Manhattan” desde cada caja al objetivo más cercano</a:t>
            </a:r>
            <a:endParaRPr>
              <a:latin typeface="Lato"/>
              <a:ea typeface="Lato"/>
              <a:cs typeface="Lato"/>
              <a:sym typeface="Lato"/>
            </a:endParaRPr>
          </a:p>
        </p:txBody>
      </p:sp>
      <p:pic>
        <p:nvPicPr>
          <p:cNvPr id="150" name="Google Shape;150;p17"/>
          <p:cNvPicPr preferRelativeResize="0"/>
          <p:nvPr/>
        </p:nvPicPr>
        <p:blipFill rotWithShape="1">
          <a:blip r:embed="rId3">
            <a:alphaModFix/>
          </a:blip>
          <a:srcRect b="1655" l="1228" r="4307" t="3187"/>
          <a:stretch/>
        </p:blipFill>
        <p:spPr>
          <a:xfrm>
            <a:off x="495575" y="2414750"/>
            <a:ext cx="3212400" cy="2275025"/>
          </a:xfrm>
          <a:prstGeom prst="rect">
            <a:avLst/>
          </a:prstGeom>
          <a:noFill/>
          <a:ln>
            <a:noFill/>
          </a:ln>
        </p:spPr>
      </p:pic>
      <p:cxnSp>
        <p:nvCxnSpPr>
          <p:cNvPr id="151" name="Google Shape;151;p17"/>
          <p:cNvCxnSpPr/>
          <p:nvPr/>
        </p:nvCxnSpPr>
        <p:spPr>
          <a:xfrm rot="10800000">
            <a:off x="1049825" y="3893725"/>
            <a:ext cx="734700" cy="0"/>
          </a:xfrm>
          <a:prstGeom prst="straightConnector1">
            <a:avLst/>
          </a:prstGeom>
          <a:noFill/>
          <a:ln cap="flat" cmpd="sng" w="9525">
            <a:solidFill>
              <a:srgbClr val="FF0000"/>
            </a:solidFill>
            <a:prstDash val="solid"/>
            <a:round/>
            <a:headEnd len="med" w="med" type="none"/>
            <a:tailEnd len="med" w="med" type="none"/>
          </a:ln>
        </p:spPr>
      </p:cxnSp>
      <p:cxnSp>
        <p:nvCxnSpPr>
          <p:cNvPr id="152" name="Google Shape;152;p17"/>
          <p:cNvCxnSpPr/>
          <p:nvPr/>
        </p:nvCxnSpPr>
        <p:spPr>
          <a:xfrm>
            <a:off x="1946750" y="4027475"/>
            <a:ext cx="0" cy="171900"/>
          </a:xfrm>
          <a:prstGeom prst="straightConnector1">
            <a:avLst/>
          </a:prstGeom>
          <a:noFill/>
          <a:ln cap="flat" cmpd="sng" w="9525">
            <a:solidFill>
              <a:srgbClr val="FF0000"/>
            </a:solidFill>
            <a:prstDash val="solid"/>
            <a:round/>
            <a:headEnd len="med" w="med" type="none"/>
            <a:tailEnd len="med" w="med" type="none"/>
          </a:ln>
        </p:spPr>
      </p:cxnSp>
      <p:cxnSp>
        <p:nvCxnSpPr>
          <p:cNvPr id="153" name="Google Shape;153;p17"/>
          <p:cNvCxnSpPr/>
          <p:nvPr/>
        </p:nvCxnSpPr>
        <p:spPr>
          <a:xfrm>
            <a:off x="1946750" y="4199375"/>
            <a:ext cx="1221600" cy="9300"/>
          </a:xfrm>
          <a:prstGeom prst="straightConnector1">
            <a:avLst/>
          </a:prstGeom>
          <a:noFill/>
          <a:ln cap="flat" cmpd="sng" w="9525">
            <a:solidFill>
              <a:srgbClr val="FF0000"/>
            </a:solidFill>
            <a:prstDash val="solid"/>
            <a:round/>
            <a:headEnd len="med" w="med" type="none"/>
            <a:tailEnd len="med" w="med" type="none"/>
          </a:ln>
        </p:spPr>
      </p:cxnSp>
      <p:cxnSp>
        <p:nvCxnSpPr>
          <p:cNvPr id="154" name="Google Shape;154;p17"/>
          <p:cNvCxnSpPr/>
          <p:nvPr/>
        </p:nvCxnSpPr>
        <p:spPr>
          <a:xfrm rot="10800000">
            <a:off x="973375" y="3550463"/>
            <a:ext cx="1154400" cy="1800"/>
          </a:xfrm>
          <a:prstGeom prst="straightConnector1">
            <a:avLst/>
          </a:prstGeom>
          <a:noFill/>
          <a:ln cap="flat" cmpd="sng" w="9525">
            <a:solidFill>
              <a:srgbClr val="0000FF"/>
            </a:solidFill>
            <a:prstDash val="solid"/>
            <a:round/>
            <a:headEnd len="med" w="med" type="none"/>
            <a:tailEnd len="med" w="med" type="none"/>
          </a:ln>
        </p:spPr>
      </p:cxnSp>
      <p:cxnSp>
        <p:nvCxnSpPr>
          <p:cNvPr id="155" name="Google Shape;155;p17"/>
          <p:cNvCxnSpPr/>
          <p:nvPr/>
        </p:nvCxnSpPr>
        <p:spPr>
          <a:xfrm>
            <a:off x="973375" y="3542513"/>
            <a:ext cx="0" cy="237000"/>
          </a:xfrm>
          <a:prstGeom prst="straightConnector1">
            <a:avLst/>
          </a:prstGeom>
          <a:noFill/>
          <a:ln cap="flat" cmpd="sng" w="9525">
            <a:solidFill>
              <a:srgbClr val="0000FF"/>
            </a:solidFill>
            <a:prstDash val="solid"/>
            <a:round/>
            <a:headEnd len="med" w="med" type="none"/>
            <a:tailEnd len="med" w="med" type="none"/>
          </a:ln>
        </p:spPr>
      </p:cxnSp>
      <p:cxnSp>
        <p:nvCxnSpPr>
          <p:cNvPr id="156" name="Google Shape;156;p17"/>
          <p:cNvCxnSpPr/>
          <p:nvPr/>
        </p:nvCxnSpPr>
        <p:spPr>
          <a:xfrm flipH="1">
            <a:off x="2423625" y="3550350"/>
            <a:ext cx="792300" cy="900"/>
          </a:xfrm>
          <a:prstGeom prst="straightConnector1">
            <a:avLst/>
          </a:prstGeom>
          <a:noFill/>
          <a:ln cap="flat" cmpd="sng" w="9525">
            <a:solidFill>
              <a:srgbClr val="0000FF"/>
            </a:solidFill>
            <a:prstDash val="solid"/>
            <a:round/>
            <a:headEnd len="med" w="med" type="none"/>
            <a:tailEnd len="med" w="med" type="none"/>
          </a:ln>
        </p:spPr>
      </p:cxnSp>
      <p:cxnSp>
        <p:nvCxnSpPr>
          <p:cNvPr id="157" name="Google Shape;157;p17"/>
          <p:cNvCxnSpPr/>
          <p:nvPr/>
        </p:nvCxnSpPr>
        <p:spPr>
          <a:xfrm>
            <a:off x="3215925" y="3542513"/>
            <a:ext cx="0" cy="580500"/>
          </a:xfrm>
          <a:prstGeom prst="straightConnector1">
            <a:avLst/>
          </a:prstGeom>
          <a:noFill/>
          <a:ln cap="flat" cmpd="sng" w="9525">
            <a:solidFill>
              <a:srgbClr val="0000FF"/>
            </a:solidFill>
            <a:prstDash val="solid"/>
            <a:round/>
            <a:headEnd len="med" w="med" type="none"/>
            <a:tailEnd len="med" w="med" type="none"/>
          </a:ln>
        </p:spPr>
      </p:cxnSp>
      <p:sp>
        <p:nvSpPr>
          <p:cNvPr id="158" name="Google Shape;158;p17"/>
          <p:cNvSpPr txBox="1"/>
          <p:nvPr/>
        </p:nvSpPr>
        <p:spPr>
          <a:xfrm>
            <a:off x="1319450" y="3208500"/>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000FF"/>
                </a:solidFill>
                <a:latin typeface="Lato"/>
                <a:ea typeface="Lato"/>
                <a:cs typeface="Lato"/>
                <a:sym typeface="Lato"/>
              </a:rPr>
              <a:t>5</a:t>
            </a:r>
            <a:endParaRPr>
              <a:solidFill>
                <a:srgbClr val="0000FF"/>
              </a:solidFill>
              <a:latin typeface="Lato"/>
              <a:ea typeface="Lato"/>
              <a:cs typeface="Lato"/>
              <a:sym typeface="Lato"/>
            </a:endParaRPr>
          </a:p>
        </p:txBody>
      </p:sp>
      <p:sp>
        <p:nvSpPr>
          <p:cNvPr id="159" name="Google Shape;159;p17"/>
          <p:cNvSpPr txBox="1"/>
          <p:nvPr/>
        </p:nvSpPr>
        <p:spPr>
          <a:xfrm>
            <a:off x="2625050" y="3208500"/>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000FF"/>
                </a:solidFill>
                <a:latin typeface="Lato"/>
                <a:ea typeface="Lato"/>
                <a:cs typeface="Lato"/>
                <a:sym typeface="Lato"/>
              </a:rPr>
              <a:t>5</a:t>
            </a:r>
            <a:endParaRPr>
              <a:solidFill>
                <a:srgbClr val="0000FF"/>
              </a:solidFill>
              <a:latin typeface="Lato"/>
              <a:ea typeface="Lato"/>
              <a:cs typeface="Lato"/>
              <a:sym typeface="Lato"/>
            </a:endParaRPr>
          </a:p>
        </p:txBody>
      </p:sp>
      <p:sp>
        <p:nvSpPr>
          <p:cNvPr id="160" name="Google Shape;160;p17"/>
          <p:cNvSpPr txBox="1"/>
          <p:nvPr/>
        </p:nvSpPr>
        <p:spPr>
          <a:xfrm>
            <a:off x="2414250" y="3884675"/>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161" name="Google Shape;161;p17"/>
          <p:cNvSpPr txBox="1"/>
          <p:nvPr/>
        </p:nvSpPr>
        <p:spPr>
          <a:xfrm>
            <a:off x="1319450" y="3808475"/>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F0000"/>
                </a:solidFill>
                <a:latin typeface="Lato"/>
                <a:ea typeface="Lato"/>
                <a:cs typeface="Lato"/>
                <a:sym typeface="Lato"/>
              </a:rPr>
              <a:t>3</a:t>
            </a:r>
            <a:endParaRPr>
              <a:solidFill>
                <a:srgbClr val="FF0000"/>
              </a:solidFill>
              <a:latin typeface="Lato"/>
              <a:ea typeface="Lato"/>
              <a:cs typeface="Lato"/>
              <a:sym typeface="Lato"/>
            </a:endParaRPr>
          </a:p>
        </p:txBody>
      </p:sp>
      <p:pic>
        <p:nvPicPr>
          <p:cNvPr id="162" name="Google Shape;162;p17"/>
          <p:cNvPicPr preferRelativeResize="0"/>
          <p:nvPr/>
        </p:nvPicPr>
        <p:blipFill rotWithShape="1">
          <a:blip r:embed="rId3">
            <a:alphaModFix/>
          </a:blip>
          <a:srcRect b="1655" l="1228" r="4307" t="3187"/>
          <a:stretch/>
        </p:blipFill>
        <p:spPr>
          <a:xfrm>
            <a:off x="5205750" y="2414750"/>
            <a:ext cx="3212400" cy="2275025"/>
          </a:xfrm>
          <a:prstGeom prst="rect">
            <a:avLst/>
          </a:prstGeom>
          <a:noFill/>
          <a:ln>
            <a:noFill/>
          </a:ln>
        </p:spPr>
      </p:pic>
      <p:cxnSp>
        <p:nvCxnSpPr>
          <p:cNvPr id="163" name="Google Shape;163;p17"/>
          <p:cNvCxnSpPr/>
          <p:nvPr/>
        </p:nvCxnSpPr>
        <p:spPr>
          <a:xfrm>
            <a:off x="4214350" y="3622013"/>
            <a:ext cx="834900" cy="0"/>
          </a:xfrm>
          <a:prstGeom prst="straightConnector1">
            <a:avLst/>
          </a:prstGeom>
          <a:noFill/>
          <a:ln cap="flat" cmpd="sng" w="38100">
            <a:solidFill>
              <a:srgbClr val="FF0000"/>
            </a:solidFill>
            <a:prstDash val="solid"/>
            <a:round/>
            <a:headEnd len="med" w="med" type="none"/>
            <a:tailEnd len="med" w="med" type="triangle"/>
          </a:ln>
        </p:spPr>
      </p:cxnSp>
      <p:sp>
        <p:nvSpPr>
          <p:cNvPr id="164" name="Google Shape;164;p17"/>
          <p:cNvSpPr txBox="1"/>
          <p:nvPr/>
        </p:nvSpPr>
        <p:spPr>
          <a:xfrm>
            <a:off x="6486450" y="2921950"/>
            <a:ext cx="6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000FF"/>
                </a:solidFill>
                <a:latin typeface="Lato"/>
                <a:ea typeface="Lato"/>
                <a:cs typeface="Lato"/>
                <a:sym typeface="Lato"/>
              </a:rPr>
              <a:t>5 </a:t>
            </a:r>
            <a:r>
              <a:rPr lang="es">
                <a:latin typeface="Lato"/>
                <a:ea typeface="Lato"/>
                <a:cs typeface="Lato"/>
                <a:sym typeface="Lato"/>
              </a:rPr>
              <a:t>+ </a:t>
            </a:r>
            <a:r>
              <a:rPr lang="es">
                <a:solidFill>
                  <a:srgbClr val="FF0000"/>
                </a:solidFill>
                <a:latin typeface="Lato"/>
                <a:ea typeface="Lato"/>
                <a:cs typeface="Lato"/>
                <a:sym typeface="Lato"/>
              </a:rPr>
              <a:t>3</a:t>
            </a:r>
            <a:endParaRPr>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Heurísticas</a:t>
            </a:r>
            <a:endParaRPr/>
          </a:p>
        </p:txBody>
      </p:sp>
      <p:sp>
        <p:nvSpPr>
          <p:cNvPr id="170" name="Google Shape;170;p18"/>
          <p:cNvSpPr txBox="1"/>
          <p:nvPr>
            <p:ph idx="1" type="body"/>
          </p:nvPr>
        </p:nvSpPr>
        <p:spPr>
          <a:xfrm>
            <a:off x="729450" y="1853850"/>
            <a:ext cx="15009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Heurística 1</a:t>
            </a:r>
            <a:endParaRPr sz="1800" u="sng"/>
          </a:p>
        </p:txBody>
      </p:sp>
      <p:cxnSp>
        <p:nvCxnSpPr>
          <p:cNvPr id="171" name="Google Shape;171;p18"/>
          <p:cNvCxnSpPr/>
          <p:nvPr/>
        </p:nvCxnSpPr>
        <p:spPr>
          <a:xfrm>
            <a:off x="1105050" y="2290475"/>
            <a:ext cx="0" cy="1959000"/>
          </a:xfrm>
          <a:prstGeom prst="straightConnector1">
            <a:avLst/>
          </a:prstGeom>
          <a:noFill/>
          <a:ln cap="flat" cmpd="sng" w="19050">
            <a:solidFill>
              <a:schemeClr val="dk1"/>
            </a:solidFill>
            <a:prstDash val="solid"/>
            <a:round/>
            <a:headEnd len="med" w="med" type="none"/>
            <a:tailEnd len="med" w="med" type="none"/>
          </a:ln>
        </p:spPr>
      </p:cxnSp>
      <p:cxnSp>
        <p:nvCxnSpPr>
          <p:cNvPr id="172" name="Google Shape;172;p18"/>
          <p:cNvCxnSpPr/>
          <p:nvPr/>
        </p:nvCxnSpPr>
        <p:spPr>
          <a:xfrm>
            <a:off x="1105050" y="2571750"/>
            <a:ext cx="773400" cy="0"/>
          </a:xfrm>
          <a:prstGeom prst="straightConnector1">
            <a:avLst/>
          </a:prstGeom>
          <a:noFill/>
          <a:ln cap="flat" cmpd="sng" w="19050">
            <a:solidFill>
              <a:schemeClr val="dk1"/>
            </a:solidFill>
            <a:prstDash val="solid"/>
            <a:round/>
            <a:headEnd len="med" w="med" type="none"/>
            <a:tailEnd len="med" w="med" type="triangle"/>
          </a:ln>
        </p:spPr>
      </p:cxnSp>
      <p:cxnSp>
        <p:nvCxnSpPr>
          <p:cNvPr id="173" name="Google Shape;173;p18"/>
          <p:cNvCxnSpPr/>
          <p:nvPr/>
        </p:nvCxnSpPr>
        <p:spPr>
          <a:xfrm>
            <a:off x="1105050" y="3347000"/>
            <a:ext cx="773400" cy="0"/>
          </a:xfrm>
          <a:prstGeom prst="straightConnector1">
            <a:avLst/>
          </a:prstGeom>
          <a:noFill/>
          <a:ln cap="flat" cmpd="sng" w="19050">
            <a:solidFill>
              <a:schemeClr val="dk1"/>
            </a:solidFill>
            <a:prstDash val="solid"/>
            <a:round/>
            <a:headEnd len="med" w="med" type="none"/>
            <a:tailEnd len="med" w="med" type="triangle"/>
          </a:ln>
        </p:spPr>
      </p:cxnSp>
      <p:sp>
        <p:nvSpPr>
          <p:cNvPr id="174" name="Google Shape;174;p18"/>
          <p:cNvSpPr txBox="1"/>
          <p:nvPr/>
        </p:nvSpPr>
        <p:spPr>
          <a:xfrm>
            <a:off x="1908725" y="2390925"/>
            <a:ext cx="9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Ventajas</a:t>
            </a:r>
            <a:endParaRPr>
              <a:latin typeface="Lato"/>
              <a:ea typeface="Lato"/>
              <a:cs typeface="Lato"/>
              <a:sym typeface="Lato"/>
            </a:endParaRPr>
          </a:p>
        </p:txBody>
      </p:sp>
      <p:sp>
        <p:nvSpPr>
          <p:cNvPr id="175" name="Google Shape;175;p18"/>
          <p:cNvSpPr txBox="1"/>
          <p:nvPr/>
        </p:nvSpPr>
        <p:spPr>
          <a:xfrm>
            <a:off x="1908725" y="3146900"/>
            <a:ext cx="12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Desventajas</a:t>
            </a:r>
            <a:endParaRPr>
              <a:latin typeface="Lato"/>
              <a:ea typeface="Lato"/>
              <a:cs typeface="Lato"/>
              <a:sym typeface="Lato"/>
            </a:endParaRPr>
          </a:p>
        </p:txBody>
      </p:sp>
      <p:cxnSp>
        <p:nvCxnSpPr>
          <p:cNvPr id="176" name="Google Shape;176;p18"/>
          <p:cNvCxnSpPr/>
          <p:nvPr/>
        </p:nvCxnSpPr>
        <p:spPr>
          <a:xfrm>
            <a:off x="2786575" y="2591025"/>
            <a:ext cx="663000" cy="0"/>
          </a:xfrm>
          <a:prstGeom prst="straightConnector1">
            <a:avLst/>
          </a:prstGeom>
          <a:noFill/>
          <a:ln cap="flat" cmpd="sng" w="19050">
            <a:solidFill>
              <a:schemeClr val="accent3"/>
            </a:solidFill>
            <a:prstDash val="solid"/>
            <a:round/>
            <a:headEnd len="med" w="med" type="none"/>
            <a:tailEnd len="med" w="med" type="triangle"/>
          </a:ln>
        </p:spPr>
      </p:cxnSp>
      <p:cxnSp>
        <p:nvCxnSpPr>
          <p:cNvPr id="177" name="Google Shape;177;p18"/>
          <p:cNvCxnSpPr/>
          <p:nvPr/>
        </p:nvCxnSpPr>
        <p:spPr>
          <a:xfrm>
            <a:off x="3044225" y="3347000"/>
            <a:ext cx="663000" cy="0"/>
          </a:xfrm>
          <a:prstGeom prst="straightConnector1">
            <a:avLst/>
          </a:prstGeom>
          <a:noFill/>
          <a:ln cap="flat" cmpd="sng" w="19050">
            <a:solidFill>
              <a:schemeClr val="accent3"/>
            </a:solidFill>
            <a:prstDash val="solid"/>
            <a:round/>
            <a:headEnd len="med" w="med" type="none"/>
            <a:tailEnd len="med" w="med" type="triangle"/>
          </a:ln>
        </p:spPr>
      </p:cxnSp>
      <p:sp>
        <p:nvSpPr>
          <p:cNvPr id="178" name="Google Shape;178;p18"/>
          <p:cNvSpPr txBox="1"/>
          <p:nvPr/>
        </p:nvSpPr>
        <p:spPr>
          <a:xfrm>
            <a:off x="3707225" y="3001800"/>
            <a:ext cx="4952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s">
                <a:latin typeface="Lato"/>
                <a:ea typeface="Lato"/>
                <a:cs typeface="Lato"/>
                <a:sym typeface="Lato"/>
              </a:rPr>
              <a:t>Puede llegar a “asignar” las cajas al mismo objetivo</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
                <a:latin typeface="Lato"/>
                <a:ea typeface="Lato"/>
                <a:cs typeface="Lato"/>
                <a:sym typeface="Lato"/>
              </a:rPr>
              <a:t>No ayuda cuando el jugador está lejos de las cajas</a:t>
            </a:r>
            <a:endParaRPr>
              <a:latin typeface="Lato"/>
              <a:ea typeface="Lato"/>
              <a:cs typeface="Lato"/>
              <a:sym typeface="Lato"/>
            </a:endParaRPr>
          </a:p>
        </p:txBody>
      </p:sp>
      <p:sp>
        <p:nvSpPr>
          <p:cNvPr id="179" name="Google Shape;179;p18"/>
          <p:cNvSpPr txBox="1"/>
          <p:nvPr/>
        </p:nvSpPr>
        <p:spPr>
          <a:xfrm>
            <a:off x="3525725" y="2400325"/>
            <a:ext cx="25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Simple y rápido de calcular</a:t>
            </a:r>
            <a:endParaRPr>
              <a:latin typeface="Lato"/>
              <a:ea typeface="Lato"/>
              <a:cs typeface="Lato"/>
              <a:sym typeface="Lato"/>
            </a:endParaRPr>
          </a:p>
        </p:txBody>
      </p:sp>
      <p:cxnSp>
        <p:nvCxnSpPr>
          <p:cNvPr id="180" name="Google Shape;180;p18"/>
          <p:cNvCxnSpPr/>
          <p:nvPr/>
        </p:nvCxnSpPr>
        <p:spPr>
          <a:xfrm>
            <a:off x="1105050" y="4249475"/>
            <a:ext cx="773400" cy="0"/>
          </a:xfrm>
          <a:prstGeom prst="straightConnector1">
            <a:avLst/>
          </a:prstGeom>
          <a:noFill/>
          <a:ln cap="flat" cmpd="sng" w="19050">
            <a:solidFill>
              <a:schemeClr val="dk1"/>
            </a:solidFill>
            <a:prstDash val="solid"/>
            <a:round/>
            <a:headEnd len="med" w="med" type="none"/>
            <a:tailEnd len="med" w="med" type="triangle"/>
          </a:ln>
        </p:spPr>
      </p:cxnSp>
      <p:sp>
        <p:nvSpPr>
          <p:cNvPr id="181" name="Google Shape;181;p18"/>
          <p:cNvSpPr txBox="1"/>
          <p:nvPr/>
        </p:nvSpPr>
        <p:spPr>
          <a:xfrm>
            <a:off x="1938263" y="4049375"/>
            <a:ext cx="12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Admisible</a:t>
            </a:r>
            <a:endParaRPr>
              <a:latin typeface="Lato"/>
              <a:ea typeface="Lato"/>
              <a:cs typeface="Lato"/>
              <a:sym typeface="Lato"/>
            </a:endParaRPr>
          </a:p>
        </p:txBody>
      </p:sp>
      <p:cxnSp>
        <p:nvCxnSpPr>
          <p:cNvPr id="182" name="Google Shape;182;p18"/>
          <p:cNvCxnSpPr/>
          <p:nvPr/>
        </p:nvCxnSpPr>
        <p:spPr>
          <a:xfrm>
            <a:off x="2862725" y="4249475"/>
            <a:ext cx="663000" cy="0"/>
          </a:xfrm>
          <a:prstGeom prst="straightConnector1">
            <a:avLst/>
          </a:prstGeom>
          <a:noFill/>
          <a:ln cap="flat" cmpd="sng" w="19050">
            <a:solidFill>
              <a:schemeClr val="accent3"/>
            </a:solidFill>
            <a:prstDash val="solid"/>
            <a:round/>
            <a:headEnd len="med" w="med" type="none"/>
            <a:tailEnd len="med" w="med" type="triangle"/>
          </a:ln>
        </p:spPr>
      </p:cxnSp>
      <p:sp>
        <p:nvSpPr>
          <p:cNvPr id="183" name="Google Shape;183;p18"/>
          <p:cNvSpPr txBox="1"/>
          <p:nvPr/>
        </p:nvSpPr>
        <p:spPr>
          <a:xfrm>
            <a:off x="3578450" y="3818675"/>
            <a:ext cx="5463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No sobrestima el costo real, ya que relaja las restricciones del mapa y no tiene en cuenta las paredes al calcular las distancias. Tampoco </a:t>
            </a:r>
            <a:r>
              <a:rPr lang="es">
                <a:latin typeface="Lato"/>
                <a:ea typeface="Lato"/>
                <a:cs typeface="Lato"/>
                <a:sym typeface="Lato"/>
              </a:rPr>
              <a:t>toma en cuenta la posición del jugador por lo que si este está separado de una caja, necesariamente el costo real es mayor.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Heurísticas</a:t>
            </a:r>
            <a:endParaRPr/>
          </a:p>
        </p:txBody>
      </p:sp>
      <p:sp>
        <p:nvSpPr>
          <p:cNvPr id="189" name="Google Shape;189;p19"/>
          <p:cNvSpPr txBox="1"/>
          <p:nvPr>
            <p:ph idx="1" type="body"/>
          </p:nvPr>
        </p:nvSpPr>
        <p:spPr>
          <a:xfrm>
            <a:off x="729450" y="1853850"/>
            <a:ext cx="15009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Heurística 2</a:t>
            </a:r>
            <a:endParaRPr sz="1800" u="sng"/>
          </a:p>
        </p:txBody>
      </p:sp>
      <p:cxnSp>
        <p:nvCxnSpPr>
          <p:cNvPr id="190" name="Google Shape;190;p19"/>
          <p:cNvCxnSpPr/>
          <p:nvPr/>
        </p:nvCxnSpPr>
        <p:spPr>
          <a:xfrm>
            <a:off x="2191600" y="2127425"/>
            <a:ext cx="651000" cy="0"/>
          </a:xfrm>
          <a:prstGeom prst="straightConnector1">
            <a:avLst/>
          </a:prstGeom>
          <a:noFill/>
          <a:ln cap="flat" cmpd="sng" w="19050">
            <a:solidFill>
              <a:schemeClr val="dk1"/>
            </a:solidFill>
            <a:prstDash val="solid"/>
            <a:round/>
            <a:headEnd len="med" w="med" type="none"/>
            <a:tailEnd len="med" w="med" type="triangle"/>
          </a:ln>
        </p:spPr>
      </p:cxnSp>
      <p:sp>
        <p:nvSpPr>
          <p:cNvPr id="191" name="Google Shape;191;p19"/>
          <p:cNvSpPr txBox="1"/>
          <p:nvPr/>
        </p:nvSpPr>
        <p:spPr>
          <a:xfrm>
            <a:off x="2931800" y="1867050"/>
            <a:ext cx="621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Asigna cada caja a los objetivos con los cuales se obtiene la suma </a:t>
            </a:r>
            <a:r>
              <a:rPr lang="es">
                <a:latin typeface="Lato"/>
                <a:ea typeface="Lato"/>
                <a:cs typeface="Lato"/>
                <a:sym typeface="Lato"/>
              </a:rPr>
              <a:t>mínima</a:t>
            </a:r>
            <a:r>
              <a:rPr lang="es">
                <a:latin typeface="Lato"/>
                <a:ea typeface="Lato"/>
                <a:cs typeface="Lato"/>
                <a:sym typeface="Lato"/>
              </a:rPr>
              <a:t> de las distancias “Manhattan”.</a:t>
            </a:r>
            <a:endParaRPr>
              <a:latin typeface="Lato"/>
              <a:ea typeface="Lato"/>
              <a:cs typeface="Lato"/>
              <a:sym typeface="Lato"/>
            </a:endParaRPr>
          </a:p>
        </p:txBody>
      </p:sp>
      <p:pic>
        <p:nvPicPr>
          <p:cNvPr id="192" name="Google Shape;192;p19"/>
          <p:cNvPicPr preferRelativeResize="0"/>
          <p:nvPr/>
        </p:nvPicPr>
        <p:blipFill>
          <a:blip r:embed="rId3">
            <a:alphaModFix/>
          </a:blip>
          <a:stretch>
            <a:fillRect/>
          </a:stretch>
        </p:blipFill>
        <p:spPr>
          <a:xfrm>
            <a:off x="719925" y="2495550"/>
            <a:ext cx="3200400" cy="2238375"/>
          </a:xfrm>
          <a:prstGeom prst="rect">
            <a:avLst/>
          </a:prstGeom>
          <a:noFill/>
          <a:ln>
            <a:noFill/>
          </a:ln>
        </p:spPr>
      </p:pic>
      <p:cxnSp>
        <p:nvCxnSpPr>
          <p:cNvPr id="193" name="Google Shape;193;p19"/>
          <p:cNvCxnSpPr/>
          <p:nvPr/>
        </p:nvCxnSpPr>
        <p:spPr>
          <a:xfrm rot="10800000">
            <a:off x="1195400" y="3581400"/>
            <a:ext cx="477600" cy="0"/>
          </a:xfrm>
          <a:prstGeom prst="straightConnector1">
            <a:avLst/>
          </a:prstGeom>
          <a:noFill/>
          <a:ln cap="flat" cmpd="sng" w="9525">
            <a:solidFill>
              <a:srgbClr val="0000FF"/>
            </a:solidFill>
            <a:prstDash val="solid"/>
            <a:round/>
            <a:headEnd len="med" w="med" type="none"/>
            <a:tailEnd len="med" w="med" type="none"/>
          </a:ln>
        </p:spPr>
      </p:cxnSp>
      <p:cxnSp>
        <p:nvCxnSpPr>
          <p:cNvPr id="194" name="Google Shape;194;p19"/>
          <p:cNvCxnSpPr/>
          <p:nvPr/>
        </p:nvCxnSpPr>
        <p:spPr>
          <a:xfrm>
            <a:off x="1195325" y="3581400"/>
            <a:ext cx="0" cy="327600"/>
          </a:xfrm>
          <a:prstGeom prst="straightConnector1">
            <a:avLst/>
          </a:prstGeom>
          <a:noFill/>
          <a:ln cap="flat" cmpd="sng" w="9525">
            <a:solidFill>
              <a:srgbClr val="0000FF"/>
            </a:solidFill>
            <a:prstDash val="solid"/>
            <a:round/>
            <a:headEnd len="med" w="med" type="none"/>
            <a:tailEnd len="med" w="med" type="none"/>
          </a:ln>
        </p:spPr>
      </p:cxnSp>
      <p:cxnSp>
        <p:nvCxnSpPr>
          <p:cNvPr id="195" name="Google Shape;195;p19"/>
          <p:cNvCxnSpPr/>
          <p:nvPr/>
        </p:nvCxnSpPr>
        <p:spPr>
          <a:xfrm>
            <a:off x="1986875" y="3595050"/>
            <a:ext cx="1433100" cy="0"/>
          </a:xfrm>
          <a:prstGeom prst="straightConnector1">
            <a:avLst/>
          </a:prstGeom>
          <a:noFill/>
          <a:ln cap="flat" cmpd="sng" w="9525">
            <a:solidFill>
              <a:srgbClr val="0000FF"/>
            </a:solidFill>
            <a:prstDash val="solid"/>
            <a:round/>
            <a:headEnd len="med" w="med" type="none"/>
            <a:tailEnd len="med" w="med" type="none"/>
          </a:ln>
        </p:spPr>
      </p:cxnSp>
      <p:cxnSp>
        <p:nvCxnSpPr>
          <p:cNvPr id="196" name="Google Shape;196;p19"/>
          <p:cNvCxnSpPr/>
          <p:nvPr/>
        </p:nvCxnSpPr>
        <p:spPr>
          <a:xfrm>
            <a:off x="3419900" y="3608700"/>
            <a:ext cx="0" cy="614100"/>
          </a:xfrm>
          <a:prstGeom prst="straightConnector1">
            <a:avLst/>
          </a:prstGeom>
          <a:noFill/>
          <a:ln cap="flat" cmpd="sng" w="9525">
            <a:solidFill>
              <a:srgbClr val="0000FF"/>
            </a:solidFill>
            <a:prstDash val="solid"/>
            <a:round/>
            <a:headEnd len="med" w="med" type="none"/>
            <a:tailEnd len="med" w="med" type="none"/>
          </a:ln>
        </p:spPr>
      </p:cxnSp>
      <p:cxnSp>
        <p:nvCxnSpPr>
          <p:cNvPr id="197" name="Google Shape;197;p19"/>
          <p:cNvCxnSpPr/>
          <p:nvPr/>
        </p:nvCxnSpPr>
        <p:spPr>
          <a:xfrm>
            <a:off x="2177950" y="4100025"/>
            <a:ext cx="0" cy="177300"/>
          </a:xfrm>
          <a:prstGeom prst="straightConnector1">
            <a:avLst/>
          </a:prstGeom>
          <a:noFill/>
          <a:ln cap="flat" cmpd="sng" w="9525">
            <a:solidFill>
              <a:srgbClr val="FF0000"/>
            </a:solidFill>
            <a:prstDash val="solid"/>
            <a:round/>
            <a:headEnd len="med" w="med" type="none"/>
            <a:tailEnd len="med" w="med" type="none"/>
          </a:ln>
        </p:spPr>
      </p:cxnSp>
      <p:cxnSp>
        <p:nvCxnSpPr>
          <p:cNvPr id="198" name="Google Shape;198;p19"/>
          <p:cNvCxnSpPr/>
          <p:nvPr/>
        </p:nvCxnSpPr>
        <p:spPr>
          <a:xfrm>
            <a:off x="2191600" y="4263800"/>
            <a:ext cx="1255500" cy="13500"/>
          </a:xfrm>
          <a:prstGeom prst="straightConnector1">
            <a:avLst/>
          </a:prstGeom>
          <a:noFill/>
          <a:ln cap="flat" cmpd="sng" w="9525">
            <a:solidFill>
              <a:srgbClr val="FF0000"/>
            </a:solidFill>
            <a:prstDash val="solid"/>
            <a:round/>
            <a:headEnd len="med" w="med" type="none"/>
            <a:tailEnd len="med" w="med" type="none"/>
          </a:ln>
        </p:spPr>
      </p:cxnSp>
      <p:cxnSp>
        <p:nvCxnSpPr>
          <p:cNvPr id="199" name="Google Shape;199;p19"/>
          <p:cNvCxnSpPr/>
          <p:nvPr/>
        </p:nvCxnSpPr>
        <p:spPr>
          <a:xfrm>
            <a:off x="1211425" y="3942200"/>
            <a:ext cx="784800" cy="4800"/>
          </a:xfrm>
          <a:prstGeom prst="straightConnector1">
            <a:avLst/>
          </a:prstGeom>
          <a:noFill/>
          <a:ln cap="flat" cmpd="sng" w="9525">
            <a:solidFill>
              <a:srgbClr val="FF0000"/>
            </a:solidFill>
            <a:prstDash val="solid"/>
            <a:round/>
            <a:headEnd len="med" w="med" type="none"/>
            <a:tailEnd len="med" w="med" type="none"/>
          </a:ln>
        </p:spPr>
      </p:cxnSp>
      <p:sp>
        <p:nvSpPr>
          <p:cNvPr id="200" name="Google Shape;200;p19"/>
          <p:cNvSpPr txBox="1"/>
          <p:nvPr/>
        </p:nvSpPr>
        <p:spPr>
          <a:xfrm>
            <a:off x="2431775" y="3208500"/>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000FF"/>
                </a:solidFill>
                <a:latin typeface="Lato"/>
                <a:ea typeface="Lato"/>
                <a:cs typeface="Lato"/>
                <a:sym typeface="Lato"/>
              </a:rPr>
              <a:t>7</a:t>
            </a:r>
            <a:endParaRPr>
              <a:solidFill>
                <a:srgbClr val="0000FF"/>
              </a:solidFill>
              <a:latin typeface="Lato"/>
              <a:ea typeface="Lato"/>
              <a:cs typeface="Lato"/>
              <a:sym typeface="Lato"/>
            </a:endParaRPr>
          </a:p>
        </p:txBody>
      </p:sp>
      <p:sp>
        <p:nvSpPr>
          <p:cNvPr id="201" name="Google Shape;201;p19"/>
          <p:cNvSpPr txBox="1"/>
          <p:nvPr/>
        </p:nvSpPr>
        <p:spPr>
          <a:xfrm>
            <a:off x="1319450" y="3208500"/>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000FF"/>
                </a:solidFill>
                <a:latin typeface="Lato"/>
                <a:ea typeface="Lato"/>
                <a:cs typeface="Lato"/>
                <a:sym typeface="Lato"/>
              </a:rPr>
              <a:t>3</a:t>
            </a:r>
            <a:endParaRPr>
              <a:solidFill>
                <a:srgbClr val="0000FF"/>
              </a:solidFill>
              <a:latin typeface="Lato"/>
              <a:ea typeface="Lato"/>
              <a:cs typeface="Lato"/>
              <a:sym typeface="Lato"/>
            </a:endParaRPr>
          </a:p>
        </p:txBody>
      </p:sp>
      <p:sp>
        <p:nvSpPr>
          <p:cNvPr id="202" name="Google Shape;202;p19"/>
          <p:cNvSpPr txBox="1"/>
          <p:nvPr/>
        </p:nvSpPr>
        <p:spPr>
          <a:xfrm>
            <a:off x="1408375" y="3866000"/>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F0000"/>
                </a:solidFill>
                <a:latin typeface="Lato"/>
                <a:ea typeface="Lato"/>
                <a:cs typeface="Lato"/>
                <a:sym typeface="Lato"/>
              </a:rPr>
              <a:t>3</a:t>
            </a:r>
            <a:endParaRPr>
              <a:solidFill>
                <a:srgbClr val="FF0000"/>
              </a:solidFill>
              <a:latin typeface="Lato"/>
              <a:ea typeface="Lato"/>
              <a:cs typeface="Lato"/>
              <a:sym typeface="Lato"/>
            </a:endParaRPr>
          </a:p>
        </p:txBody>
      </p:sp>
      <p:sp>
        <p:nvSpPr>
          <p:cNvPr id="203" name="Google Shape;203;p19"/>
          <p:cNvSpPr txBox="1"/>
          <p:nvPr/>
        </p:nvSpPr>
        <p:spPr>
          <a:xfrm>
            <a:off x="2642738" y="3912375"/>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pic>
        <p:nvPicPr>
          <p:cNvPr id="204" name="Google Shape;204;p19"/>
          <p:cNvPicPr preferRelativeResize="0"/>
          <p:nvPr/>
        </p:nvPicPr>
        <p:blipFill>
          <a:blip r:embed="rId4">
            <a:alphaModFix/>
          </a:blip>
          <a:stretch>
            <a:fillRect/>
          </a:stretch>
        </p:blipFill>
        <p:spPr>
          <a:xfrm>
            <a:off x="5343275" y="2490775"/>
            <a:ext cx="3200400" cy="2247900"/>
          </a:xfrm>
          <a:prstGeom prst="rect">
            <a:avLst/>
          </a:prstGeom>
          <a:noFill/>
          <a:ln>
            <a:noFill/>
          </a:ln>
        </p:spPr>
      </p:pic>
      <p:cxnSp>
        <p:nvCxnSpPr>
          <p:cNvPr id="205" name="Google Shape;205;p19"/>
          <p:cNvCxnSpPr/>
          <p:nvPr/>
        </p:nvCxnSpPr>
        <p:spPr>
          <a:xfrm>
            <a:off x="4214350" y="3622013"/>
            <a:ext cx="834900" cy="0"/>
          </a:xfrm>
          <a:prstGeom prst="straightConnector1">
            <a:avLst/>
          </a:prstGeom>
          <a:noFill/>
          <a:ln cap="flat" cmpd="sng" w="38100">
            <a:solidFill>
              <a:srgbClr val="FF0000"/>
            </a:solidFill>
            <a:prstDash val="solid"/>
            <a:round/>
            <a:headEnd len="med" w="med" type="none"/>
            <a:tailEnd len="med" w="med" type="triangle"/>
          </a:ln>
        </p:spPr>
      </p:cxnSp>
      <p:sp>
        <p:nvSpPr>
          <p:cNvPr id="206" name="Google Shape;206;p19"/>
          <p:cNvSpPr txBox="1"/>
          <p:nvPr/>
        </p:nvSpPr>
        <p:spPr>
          <a:xfrm>
            <a:off x="6118175" y="3033125"/>
            <a:ext cx="16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min(</a:t>
            </a:r>
            <a:r>
              <a:rPr lang="es">
                <a:solidFill>
                  <a:srgbClr val="0000FF"/>
                </a:solidFill>
                <a:latin typeface="Lato"/>
                <a:ea typeface="Lato"/>
                <a:cs typeface="Lato"/>
                <a:sym typeface="Lato"/>
              </a:rPr>
              <a:t>3</a:t>
            </a:r>
            <a:r>
              <a:rPr lang="es">
                <a:latin typeface="Lato"/>
                <a:ea typeface="Lato"/>
                <a:cs typeface="Lato"/>
                <a:sym typeface="Lato"/>
              </a:rPr>
              <a:t> + </a:t>
            </a:r>
            <a:r>
              <a:rPr lang="es">
                <a:solidFill>
                  <a:srgbClr val="FF0000"/>
                </a:solidFill>
                <a:latin typeface="Lato"/>
                <a:ea typeface="Lato"/>
                <a:cs typeface="Lato"/>
                <a:sym typeface="Lato"/>
              </a:rPr>
              <a:t>5</a:t>
            </a:r>
            <a:r>
              <a:rPr lang="es">
                <a:latin typeface="Lato"/>
                <a:ea typeface="Lato"/>
                <a:cs typeface="Lato"/>
                <a:sym typeface="Lato"/>
              </a:rPr>
              <a:t>,</a:t>
            </a:r>
            <a:r>
              <a:rPr lang="es">
                <a:solidFill>
                  <a:srgbClr val="0000FF"/>
                </a:solidFill>
                <a:latin typeface="Lato"/>
                <a:ea typeface="Lato"/>
                <a:cs typeface="Lato"/>
                <a:sym typeface="Lato"/>
              </a:rPr>
              <a:t>7</a:t>
            </a:r>
            <a:r>
              <a:rPr lang="es">
                <a:latin typeface="Lato"/>
                <a:ea typeface="Lato"/>
                <a:cs typeface="Lato"/>
                <a:sym typeface="Lato"/>
              </a:rPr>
              <a:t> + </a:t>
            </a:r>
            <a:r>
              <a:rPr lang="es">
                <a:solidFill>
                  <a:srgbClr val="FF0000"/>
                </a:solidFill>
                <a:latin typeface="Lato"/>
                <a:ea typeface="Lato"/>
                <a:cs typeface="Lato"/>
                <a:sym typeface="Lato"/>
              </a:rPr>
              <a:t>3</a:t>
            </a:r>
            <a:r>
              <a:rPr lang="es">
                <a:latin typeface="Lato"/>
                <a:ea typeface="Lato"/>
                <a:cs typeface="Lato"/>
                <a:sym typeface="Lato"/>
              </a:rPr>
              <a: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Heurísticas</a:t>
            </a:r>
            <a:endParaRPr/>
          </a:p>
        </p:txBody>
      </p:sp>
      <p:sp>
        <p:nvSpPr>
          <p:cNvPr id="212" name="Google Shape;212;p20"/>
          <p:cNvSpPr txBox="1"/>
          <p:nvPr>
            <p:ph idx="1" type="body"/>
          </p:nvPr>
        </p:nvSpPr>
        <p:spPr>
          <a:xfrm>
            <a:off x="729450" y="1853850"/>
            <a:ext cx="15009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Heurística 2</a:t>
            </a:r>
            <a:endParaRPr sz="1800" u="sng"/>
          </a:p>
        </p:txBody>
      </p:sp>
      <p:cxnSp>
        <p:nvCxnSpPr>
          <p:cNvPr id="213" name="Google Shape;213;p20"/>
          <p:cNvCxnSpPr/>
          <p:nvPr/>
        </p:nvCxnSpPr>
        <p:spPr>
          <a:xfrm>
            <a:off x="1105050" y="2290475"/>
            <a:ext cx="0" cy="1959000"/>
          </a:xfrm>
          <a:prstGeom prst="straightConnector1">
            <a:avLst/>
          </a:prstGeom>
          <a:noFill/>
          <a:ln cap="flat" cmpd="sng" w="19050">
            <a:solidFill>
              <a:schemeClr val="dk1"/>
            </a:solidFill>
            <a:prstDash val="solid"/>
            <a:round/>
            <a:headEnd len="med" w="med" type="none"/>
            <a:tailEnd len="med" w="med" type="none"/>
          </a:ln>
        </p:spPr>
      </p:cxnSp>
      <p:cxnSp>
        <p:nvCxnSpPr>
          <p:cNvPr id="214" name="Google Shape;214;p20"/>
          <p:cNvCxnSpPr/>
          <p:nvPr/>
        </p:nvCxnSpPr>
        <p:spPr>
          <a:xfrm>
            <a:off x="1105050" y="2571750"/>
            <a:ext cx="773400" cy="0"/>
          </a:xfrm>
          <a:prstGeom prst="straightConnector1">
            <a:avLst/>
          </a:prstGeom>
          <a:noFill/>
          <a:ln cap="flat" cmpd="sng" w="19050">
            <a:solidFill>
              <a:schemeClr val="dk1"/>
            </a:solidFill>
            <a:prstDash val="solid"/>
            <a:round/>
            <a:headEnd len="med" w="med" type="none"/>
            <a:tailEnd len="med" w="med" type="triangle"/>
          </a:ln>
        </p:spPr>
      </p:cxnSp>
      <p:cxnSp>
        <p:nvCxnSpPr>
          <p:cNvPr id="215" name="Google Shape;215;p20"/>
          <p:cNvCxnSpPr/>
          <p:nvPr/>
        </p:nvCxnSpPr>
        <p:spPr>
          <a:xfrm>
            <a:off x="1105050" y="3347000"/>
            <a:ext cx="773400" cy="0"/>
          </a:xfrm>
          <a:prstGeom prst="straightConnector1">
            <a:avLst/>
          </a:prstGeom>
          <a:noFill/>
          <a:ln cap="flat" cmpd="sng" w="19050">
            <a:solidFill>
              <a:schemeClr val="dk1"/>
            </a:solidFill>
            <a:prstDash val="solid"/>
            <a:round/>
            <a:headEnd len="med" w="med" type="none"/>
            <a:tailEnd len="med" w="med" type="triangle"/>
          </a:ln>
        </p:spPr>
      </p:cxnSp>
      <p:sp>
        <p:nvSpPr>
          <p:cNvPr id="216" name="Google Shape;216;p20"/>
          <p:cNvSpPr txBox="1"/>
          <p:nvPr/>
        </p:nvSpPr>
        <p:spPr>
          <a:xfrm>
            <a:off x="1908725" y="2390925"/>
            <a:ext cx="18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Ventajas</a:t>
            </a:r>
            <a:endParaRPr>
              <a:latin typeface="Lato"/>
              <a:ea typeface="Lato"/>
              <a:cs typeface="Lato"/>
              <a:sym typeface="Lato"/>
            </a:endParaRPr>
          </a:p>
        </p:txBody>
      </p:sp>
      <p:sp>
        <p:nvSpPr>
          <p:cNvPr id="217" name="Google Shape;217;p20"/>
          <p:cNvSpPr txBox="1"/>
          <p:nvPr/>
        </p:nvSpPr>
        <p:spPr>
          <a:xfrm>
            <a:off x="1908725" y="3146900"/>
            <a:ext cx="12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Desventajas</a:t>
            </a:r>
            <a:endParaRPr>
              <a:latin typeface="Lato"/>
              <a:ea typeface="Lato"/>
              <a:cs typeface="Lato"/>
              <a:sym typeface="Lato"/>
            </a:endParaRPr>
          </a:p>
        </p:txBody>
      </p:sp>
      <p:cxnSp>
        <p:nvCxnSpPr>
          <p:cNvPr id="218" name="Google Shape;218;p20"/>
          <p:cNvCxnSpPr/>
          <p:nvPr/>
        </p:nvCxnSpPr>
        <p:spPr>
          <a:xfrm>
            <a:off x="2772350" y="2591025"/>
            <a:ext cx="663000" cy="0"/>
          </a:xfrm>
          <a:prstGeom prst="straightConnector1">
            <a:avLst/>
          </a:prstGeom>
          <a:noFill/>
          <a:ln cap="flat" cmpd="sng" w="19050">
            <a:solidFill>
              <a:schemeClr val="accent3"/>
            </a:solidFill>
            <a:prstDash val="solid"/>
            <a:round/>
            <a:headEnd len="med" w="med" type="none"/>
            <a:tailEnd len="med" w="med" type="triangle"/>
          </a:ln>
        </p:spPr>
      </p:cxnSp>
      <p:cxnSp>
        <p:nvCxnSpPr>
          <p:cNvPr id="219" name="Google Shape;219;p20"/>
          <p:cNvCxnSpPr/>
          <p:nvPr/>
        </p:nvCxnSpPr>
        <p:spPr>
          <a:xfrm>
            <a:off x="3034250" y="3340450"/>
            <a:ext cx="663000" cy="0"/>
          </a:xfrm>
          <a:prstGeom prst="straightConnector1">
            <a:avLst/>
          </a:prstGeom>
          <a:noFill/>
          <a:ln cap="flat" cmpd="sng" w="19050">
            <a:solidFill>
              <a:schemeClr val="accent3"/>
            </a:solidFill>
            <a:prstDash val="solid"/>
            <a:round/>
            <a:headEnd len="med" w="med" type="none"/>
            <a:tailEnd len="med" w="med" type="triangle"/>
          </a:ln>
        </p:spPr>
      </p:cxnSp>
      <p:sp>
        <p:nvSpPr>
          <p:cNvPr id="220" name="Google Shape;220;p20"/>
          <p:cNvSpPr txBox="1"/>
          <p:nvPr/>
        </p:nvSpPr>
        <p:spPr>
          <a:xfrm>
            <a:off x="3697250" y="3032638"/>
            <a:ext cx="4876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s">
                <a:latin typeface="Lato"/>
                <a:ea typeface="Lato"/>
                <a:cs typeface="Lato"/>
                <a:sym typeface="Lato"/>
              </a:rPr>
              <a:t>Es computacionalmente </a:t>
            </a:r>
            <a:r>
              <a:rPr lang="es">
                <a:latin typeface="Lato"/>
                <a:ea typeface="Lato"/>
                <a:cs typeface="Lato"/>
                <a:sym typeface="Lato"/>
              </a:rPr>
              <a:t>más</a:t>
            </a:r>
            <a:r>
              <a:rPr lang="es">
                <a:latin typeface="Lato"/>
                <a:ea typeface="Lato"/>
                <a:cs typeface="Lato"/>
                <a:sym typeface="Lato"/>
              </a:rPr>
              <a:t> cara que la </a:t>
            </a:r>
            <a:r>
              <a:rPr lang="es">
                <a:latin typeface="Lato"/>
                <a:ea typeface="Lato"/>
                <a:cs typeface="Lato"/>
                <a:sym typeface="Lato"/>
              </a:rPr>
              <a:t>heurística</a:t>
            </a:r>
            <a:r>
              <a:rPr lang="es">
                <a:latin typeface="Lato"/>
                <a:ea typeface="Lato"/>
                <a:cs typeface="Lato"/>
                <a:sym typeface="Lato"/>
              </a:rPr>
              <a:t> 1</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
                <a:latin typeface="Lato"/>
                <a:ea typeface="Lato"/>
                <a:cs typeface="Lato"/>
                <a:sym typeface="Lato"/>
              </a:rPr>
              <a:t>No ayuda cuando el jugador </a:t>
            </a:r>
            <a:r>
              <a:rPr lang="es">
                <a:latin typeface="Lato"/>
                <a:ea typeface="Lato"/>
                <a:cs typeface="Lato"/>
                <a:sym typeface="Lato"/>
              </a:rPr>
              <a:t>está</a:t>
            </a:r>
            <a:r>
              <a:rPr lang="es">
                <a:latin typeface="Lato"/>
                <a:ea typeface="Lato"/>
                <a:cs typeface="Lato"/>
                <a:sym typeface="Lato"/>
              </a:rPr>
              <a:t> lejos de las cajas</a:t>
            </a:r>
            <a:endParaRPr>
              <a:latin typeface="Lato"/>
              <a:ea typeface="Lato"/>
              <a:cs typeface="Lato"/>
              <a:sym typeface="Lato"/>
            </a:endParaRPr>
          </a:p>
        </p:txBody>
      </p:sp>
      <p:sp>
        <p:nvSpPr>
          <p:cNvPr id="221" name="Google Shape;221;p20"/>
          <p:cNvSpPr txBox="1"/>
          <p:nvPr/>
        </p:nvSpPr>
        <p:spPr>
          <a:xfrm>
            <a:off x="3435200" y="2289350"/>
            <a:ext cx="540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Es </a:t>
            </a:r>
            <a:r>
              <a:rPr lang="es">
                <a:latin typeface="Lato"/>
                <a:ea typeface="Lato"/>
                <a:cs typeface="Lato"/>
                <a:sym typeface="Lato"/>
              </a:rPr>
              <a:t>más</a:t>
            </a:r>
            <a:r>
              <a:rPr lang="es">
                <a:latin typeface="Lato"/>
                <a:ea typeface="Lato"/>
                <a:cs typeface="Lato"/>
                <a:sym typeface="Lato"/>
              </a:rPr>
              <a:t> precisa que la </a:t>
            </a:r>
            <a:r>
              <a:rPr lang="es">
                <a:latin typeface="Lato"/>
                <a:ea typeface="Lato"/>
                <a:cs typeface="Lato"/>
                <a:sym typeface="Lato"/>
              </a:rPr>
              <a:t>heurística</a:t>
            </a:r>
            <a:r>
              <a:rPr lang="es">
                <a:latin typeface="Lato"/>
                <a:ea typeface="Lato"/>
                <a:cs typeface="Lato"/>
                <a:sym typeface="Lato"/>
              </a:rPr>
              <a:t> 1 ya que no asigna un mismo objetivo a múltiples cajas</a:t>
            </a:r>
            <a:endParaRPr>
              <a:latin typeface="Lato"/>
              <a:ea typeface="Lato"/>
              <a:cs typeface="Lato"/>
              <a:sym typeface="Lato"/>
            </a:endParaRPr>
          </a:p>
        </p:txBody>
      </p:sp>
      <p:cxnSp>
        <p:nvCxnSpPr>
          <p:cNvPr id="222" name="Google Shape;222;p20"/>
          <p:cNvCxnSpPr/>
          <p:nvPr/>
        </p:nvCxnSpPr>
        <p:spPr>
          <a:xfrm>
            <a:off x="1105050" y="4249475"/>
            <a:ext cx="773400" cy="0"/>
          </a:xfrm>
          <a:prstGeom prst="straightConnector1">
            <a:avLst/>
          </a:prstGeom>
          <a:noFill/>
          <a:ln cap="flat" cmpd="sng" w="19050">
            <a:solidFill>
              <a:schemeClr val="dk1"/>
            </a:solidFill>
            <a:prstDash val="solid"/>
            <a:round/>
            <a:headEnd len="med" w="med" type="none"/>
            <a:tailEnd len="med" w="med" type="triangle"/>
          </a:ln>
        </p:spPr>
      </p:cxnSp>
      <p:sp>
        <p:nvSpPr>
          <p:cNvPr id="223" name="Google Shape;223;p20"/>
          <p:cNvSpPr txBox="1"/>
          <p:nvPr/>
        </p:nvSpPr>
        <p:spPr>
          <a:xfrm>
            <a:off x="1943025" y="4049375"/>
            <a:ext cx="12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Admisible</a:t>
            </a:r>
            <a:endParaRPr>
              <a:latin typeface="Lato"/>
              <a:ea typeface="Lato"/>
              <a:cs typeface="Lato"/>
              <a:sym typeface="Lato"/>
            </a:endParaRPr>
          </a:p>
        </p:txBody>
      </p:sp>
      <p:cxnSp>
        <p:nvCxnSpPr>
          <p:cNvPr id="224" name="Google Shape;224;p20"/>
          <p:cNvCxnSpPr/>
          <p:nvPr/>
        </p:nvCxnSpPr>
        <p:spPr>
          <a:xfrm>
            <a:off x="2915850" y="4249475"/>
            <a:ext cx="663000" cy="0"/>
          </a:xfrm>
          <a:prstGeom prst="straightConnector1">
            <a:avLst/>
          </a:prstGeom>
          <a:noFill/>
          <a:ln cap="flat" cmpd="sng" w="19050">
            <a:solidFill>
              <a:schemeClr val="accent3"/>
            </a:solidFill>
            <a:prstDash val="solid"/>
            <a:round/>
            <a:headEnd len="med" w="med" type="none"/>
            <a:tailEnd len="med" w="med" type="triangle"/>
          </a:ln>
        </p:spPr>
      </p:cxnSp>
      <p:sp>
        <p:nvSpPr>
          <p:cNvPr id="225" name="Google Shape;225;p20"/>
          <p:cNvSpPr txBox="1"/>
          <p:nvPr/>
        </p:nvSpPr>
        <p:spPr>
          <a:xfrm>
            <a:off x="3578850" y="3772650"/>
            <a:ext cx="5472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No sobrestima el costo real, ya que relaja las restricciones del mapa y no tiene en cuenta las paredes al calcular las distancias. No toma en cuenta la posición del jugador por lo que si este está separado de una caja, necesariamente el costo real es mayor.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1"/>
          <p:cNvPicPr preferRelativeResize="0"/>
          <p:nvPr/>
        </p:nvPicPr>
        <p:blipFill rotWithShape="1">
          <a:blip r:embed="rId3">
            <a:alphaModFix/>
          </a:blip>
          <a:srcRect b="1376" l="642" r="1938" t="1658"/>
          <a:stretch/>
        </p:blipFill>
        <p:spPr>
          <a:xfrm>
            <a:off x="5207375" y="2415450"/>
            <a:ext cx="3210775" cy="2244450"/>
          </a:xfrm>
          <a:prstGeom prst="rect">
            <a:avLst/>
          </a:prstGeom>
          <a:noFill/>
          <a:ln>
            <a:noFill/>
          </a:ln>
        </p:spPr>
      </p:pic>
      <p:sp>
        <p:nvSpPr>
          <p:cNvPr id="231" name="Google Shape;23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Heurísticas</a:t>
            </a:r>
            <a:endParaRPr/>
          </a:p>
        </p:txBody>
      </p:sp>
      <p:sp>
        <p:nvSpPr>
          <p:cNvPr id="232" name="Google Shape;232;p21"/>
          <p:cNvSpPr txBox="1"/>
          <p:nvPr>
            <p:ph idx="1" type="body"/>
          </p:nvPr>
        </p:nvSpPr>
        <p:spPr>
          <a:xfrm>
            <a:off x="729450" y="1853850"/>
            <a:ext cx="15009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u="sng"/>
              <a:t>Heurística 3</a:t>
            </a:r>
            <a:endParaRPr sz="1800" u="sng"/>
          </a:p>
        </p:txBody>
      </p:sp>
      <p:cxnSp>
        <p:nvCxnSpPr>
          <p:cNvPr id="233" name="Google Shape;233;p21"/>
          <p:cNvCxnSpPr/>
          <p:nvPr/>
        </p:nvCxnSpPr>
        <p:spPr>
          <a:xfrm>
            <a:off x="2230350" y="2107350"/>
            <a:ext cx="651000" cy="0"/>
          </a:xfrm>
          <a:prstGeom prst="straightConnector1">
            <a:avLst/>
          </a:prstGeom>
          <a:noFill/>
          <a:ln cap="flat" cmpd="sng" w="19050">
            <a:solidFill>
              <a:schemeClr val="dk1"/>
            </a:solidFill>
            <a:prstDash val="solid"/>
            <a:round/>
            <a:headEnd len="med" w="med" type="none"/>
            <a:tailEnd len="med" w="med" type="triangle"/>
          </a:ln>
        </p:spPr>
      </p:cxnSp>
      <p:sp>
        <p:nvSpPr>
          <p:cNvPr id="234" name="Google Shape;234;p21"/>
          <p:cNvSpPr txBox="1"/>
          <p:nvPr/>
        </p:nvSpPr>
        <p:spPr>
          <a:xfrm>
            <a:off x="3056475" y="1867050"/>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000FF"/>
                </a:solidFill>
                <a:latin typeface="Lato"/>
                <a:ea typeface="Lato"/>
                <a:cs typeface="Lato"/>
                <a:sym typeface="Lato"/>
              </a:rPr>
              <a:t>Heurística 1</a:t>
            </a:r>
            <a:r>
              <a:rPr lang="es">
                <a:latin typeface="Lato"/>
                <a:ea typeface="Lato"/>
                <a:cs typeface="Lato"/>
                <a:sym typeface="Lato"/>
              </a:rPr>
              <a:t> + </a:t>
            </a:r>
            <a:r>
              <a:rPr lang="es">
                <a:solidFill>
                  <a:srgbClr val="FF0000"/>
                </a:solidFill>
                <a:latin typeface="Lato"/>
                <a:ea typeface="Lato"/>
                <a:cs typeface="Lato"/>
                <a:sym typeface="Lato"/>
              </a:rPr>
              <a:t>D</a:t>
            </a:r>
            <a:r>
              <a:rPr lang="es">
                <a:solidFill>
                  <a:srgbClr val="FF0000"/>
                </a:solidFill>
                <a:latin typeface="Lato"/>
                <a:ea typeface="Lato"/>
                <a:cs typeface="Lato"/>
                <a:sym typeface="Lato"/>
              </a:rPr>
              <a:t>istancia desde el jugador a la caja más cercana</a:t>
            </a:r>
            <a:endParaRPr>
              <a:solidFill>
                <a:srgbClr val="FF0000"/>
              </a:solidFill>
              <a:latin typeface="Lato"/>
              <a:ea typeface="Lato"/>
              <a:cs typeface="Lato"/>
              <a:sym typeface="Lato"/>
            </a:endParaRPr>
          </a:p>
        </p:txBody>
      </p:sp>
      <p:pic>
        <p:nvPicPr>
          <p:cNvPr id="235" name="Google Shape;235;p21"/>
          <p:cNvPicPr preferRelativeResize="0"/>
          <p:nvPr/>
        </p:nvPicPr>
        <p:blipFill rotWithShape="1">
          <a:blip r:embed="rId3">
            <a:alphaModFix/>
          </a:blip>
          <a:srcRect b="1376" l="642" r="1938" t="1658"/>
          <a:stretch/>
        </p:blipFill>
        <p:spPr>
          <a:xfrm>
            <a:off x="509175" y="2445325"/>
            <a:ext cx="3210775" cy="2244450"/>
          </a:xfrm>
          <a:prstGeom prst="rect">
            <a:avLst/>
          </a:prstGeom>
          <a:noFill/>
          <a:ln>
            <a:noFill/>
          </a:ln>
        </p:spPr>
      </p:pic>
      <p:sp>
        <p:nvSpPr>
          <p:cNvPr id="236" name="Google Shape;236;p21"/>
          <p:cNvSpPr txBox="1"/>
          <p:nvPr/>
        </p:nvSpPr>
        <p:spPr>
          <a:xfrm>
            <a:off x="6577350" y="2749050"/>
            <a:ext cx="7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000FF"/>
                </a:solidFill>
                <a:latin typeface="Lato"/>
                <a:ea typeface="Lato"/>
                <a:cs typeface="Lato"/>
                <a:sym typeface="Lato"/>
              </a:rPr>
              <a:t>7 </a:t>
            </a:r>
            <a:r>
              <a:rPr lang="es">
                <a:latin typeface="Lato"/>
                <a:ea typeface="Lato"/>
                <a:cs typeface="Lato"/>
                <a:sym typeface="Lato"/>
              </a:rPr>
              <a:t>+ </a:t>
            </a:r>
            <a:r>
              <a:rPr lang="es">
                <a:solidFill>
                  <a:srgbClr val="FF0000"/>
                </a:solidFill>
                <a:latin typeface="Lato"/>
                <a:ea typeface="Lato"/>
                <a:cs typeface="Lato"/>
                <a:sym typeface="Lato"/>
              </a:rPr>
              <a:t>3</a:t>
            </a:r>
            <a:endParaRPr>
              <a:solidFill>
                <a:srgbClr val="FF0000"/>
              </a:solidFill>
              <a:latin typeface="Lato"/>
              <a:ea typeface="Lato"/>
              <a:cs typeface="Lato"/>
              <a:sym typeface="Lato"/>
            </a:endParaRPr>
          </a:p>
        </p:txBody>
      </p:sp>
      <p:cxnSp>
        <p:nvCxnSpPr>
          <p:cNvPr id="237" name="Google Shape;237;p21"/>
          <p:cNvCxnSpPr/>
          <p:nvPr/>
        </p:nvCxnSpPr>
        <p:spPr>
          <a:xfrm flipH="1">
            <a:off x="1650875" y="3120925"/>
            <a:ext cx="9600" cy="582000"/>
          </a:xfrm>
          <a:prstGeom prst="straightConnector1">
            <a:avLst/>
          </a:prstGeom>
          <a:noFill/>
          <a:ln cap="flat" cmpd="sng" w="9525">
            <a:solidFill>
              <a:srgbClr val="FF0000"/>
            </a:solidFill>
            <a:prstDash val="solid"/>
            <a:round/>
            <a:headEnd len="med" w="med" type="none"/>
            <a:tailEnd len="med" w="med" type="none"/>
          </a:ln>
        </p:spPr>
      </p:cxnSp>
      <p:cxnSp>
        <p:nvCxnSpPr>
          <p:cNvPr id="238" name="Google Shape;238;p21"/>
          <p:cNvCxnSpPr/>
          <p:nvPr/>
        </p:nvCxnSpPr>
        <p:spPr>
          <a:xfrm>
            <a:off x="1851325" y="2949150"/>
            <a:ext cx="410400" cy="0"/>
          </a:xfrm>
          <a:prstGeom prst="straightConnector1">
            <a:avLst/>
          </a:prstGeom>
          <a:noFill/>
          <a:ln cap="flat" cmpd="sng" w="9525">
            <a:solidFill>
              <a:srgbClr val="FF0000"/>
            </a:solidFill>
            <a:prstDash val="solid"/>
            <a:round/>
            <a:headEnd len="med" w="med" type="none"/>
            <a:tailEnd len="med" w="med" type="none"/>
          </a:ln>
        </p:spPr>
      </p:cxnSp>
      <p:cxnSp>
        <p:nvCxnSpPr>
          <p:cNvPr id="239" name="Google Shape;239;p21"/>
          <p:cNvCxnSpPr/>
          <p:nvPr/>
        </p:nvCxnSpPr>
        <p:spPr>
          <a:xfrm>
            <a:off x="2261675" y="2949150"/>
            <a:ext cx="0" cy="438900"/>
          </a:xfrm>
          <a:prstGeom prst="straightConnector1">
            <a:avLst/>
          </a:prstGeom>
          <a:noFill/>
          <a:ln cap="flat" cmpd="sng" w="9525">
            <a:solidFill>
              <a:srgbClr val="FF0000"/>
            </a:solidFill>
            <a:prstDash val="solid"/>
            <a:round/>
            <a:headEnd len="med" w="med" type="none"/>
            <a:tailEnd len="med" w="med" type="none"/>
          </a:ln>
        </p:spPr>
      </p:cxnSp>
      <p:sp>
        <p:nvSpPr>
          <p:cNvPr id="240" name="Google Shape;240;p21"/>
          <p:cNvSpPr txBox="1"/>
          <p:nvPr/>
        </p:nvSpPr>
        <p:spPr>
          <a:xfrm>
            <a:off x="2261663" y="2874475"/>
            <a:ext cx="7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F0000"/>
                </a:solidFill>
                <a:latin typeface="Lato"/>
                <a:ea typeface="Lato"/>
                <a:cs typeface="Lato"/>
                <a:sym typeface="Lato"/>
              </a:rPr>
              <a:t>4</a:t>
            </a:r>
            <a:endParaRPr>
              <a:solidFill>
                <a:srgbClr val="FF0000"/>
              </a:solidFill>
              <a:latin typeface="Lato"/>
              <a:ea typeface="Lato"/>
              <a:cs typeface="Lato"/>
              <a:sym typeface="Lato"/>
            </a:endParaRPr>
          </a:p>
        </p:txBody>
      </p:sp>
      <p:sp>
        <p:nvSpPr>
          <p:cNvPr id="241" name="Google Shape;241;p21"/>
          <p:cNvSpPr txBox="1"/>
          <p:nvPr/>
        </p:nvSpPr>
        <p:spPr>
          <a:xfrm>
            <a:off x="1364363" y="3055475"/>
            <a:ext cx="7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F0000"/>
                </a:solidFill>
                <a:latin typeface="Lato"/>
                <a:ea typeface="Lato"/>
                <a:cs typeface="Lato"/>
                <a:sym typeface="Lato"/>
              </a:rPr>
              <a:t>3</a:t>
            </a:r>
            <a:endParaRPr>
              <a:solidFill>
                <a:srgbClr val="FF0000"/>
              </a:solidFill>
              <a:latin typeface="Lato"/>
              <a:ea typeface="Lato"/>
              <a:cs typeface="Lato"/>
              <a:sym typeface="Lato"/>
            </a:endParaRPr>
          </a:p>
        </p:txBody>
      </p:sp>
      <p:cxnSp>
        <p:nvCxnSpPr>
          <p:cNvPr id="242" name="Google Shape;242;p21"/>
          <p:cNvCxnSpPr/>
          <p:nvPr/>
        </p:nvCxnSpPr>
        <p:spPr>
          <a:xfrm>
            <a:off x="4214350" y="3622013"/>
            <a:ext cx="834900" cy="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