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108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28263" y="2426334"/>
            <a:ext cx="5735472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5252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5252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5252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5241" y="409651"/>
            <a:ext cx="10821517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25252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241" y="1323390"/>
            <a:ext cx="10821517" cy="195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8263" y="2426334"/>
            <a:ext cx="25946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300" dirty="0">
                <a:solidFill>
                  <a:srgbClr val="252525"/>
                </a:solidFill>
                <a:latin typeface="微软雅黑"/>
                <a:cs typeface="微软雅黑"/>
              </a:rPr>
              <a:t>状压</a:t>
            </a:r>
            <a:r>
              <a:rPr sz="6000" b="1" spc="300" dirty="0">
                <a:solidFill>
                  <a:srgbClr val="252525"/>
                </a:solidFill>
                <a:latin typeface="Arial"/>
                <a:cs typeface="Arial"/>
              </a:rPr>
              <a:t>d</a:t>
            </a:r>
            <a:r>
              <a:rPr sz="6000" b="1" dirty="0">
                <a:solidFill>
                  <a:srgbClr val="252525"/>
                </a:solidFill>
                <a:latin typeface="Arial"/>
                <a:cs typeface="Arial"/>
              </a:rPr>
              <a:t>p</a:t>
            </a:r>
            <a:endParaRPr sz="6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34683" y="2426334"/>
            <a:ext cx="25946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300" dirty="0">
                <a:solidFill>
                  <a:srgbClr val="252525"/>
                </a:solidFill>
                <a:latin typeface="微软雅黑"/>
                <a:cs typeface="微软雅黑"/>
              </a:rPr>
              <a:t>区间</a:t>
            </a:r>
            <a:r>
              <a:rPr sz="6000" b="1" spc="300" dirty="0">
                <a:solidFill>
                  <a:srgbClr val="252525"/>
                </a:solidFill>
                <a:latin typeface="Arial"/>
                <a:cs typeface="Arial"/>
              </a:rPr>
              <a:t>d</a:t>
            </a:r>
            <a:r>
              <a:rPr sz="6000" b="1" dirty="0">
                <a:solidFill>
                  <a:srgbClr val="252525"/>
                </a:solidFill>
                <a:latin typeface="Arial"/>
                <a:cs typeface="Arial"/>
              </a:rPr>
              <a:t>p</a:t>
            </a:r>
            <a:endParaRPr sz="6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77201" y="4606874"/>
            <a:ext cx="2531668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95" dirty="0">
                <a:solidFill>
                  <a:srgbClr val="585858"/>
                </a:solidFill>
                <a:latin typeface="Arial"/>
                <a:cs typeface="Arial"/>
              </a:rPr>
              <a:t>19</a:t>
            </a:r>
            <a:r>
              <a:rPr sz="2200" spc="-4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200" dirty="0">
                <a:solidFill>
                  <a:srgbClr val="585858"/>
                </a:solidFill>
                <a:latin typeface="微软雅黑"/>
                <a:cs typeface="微软雅黑"/>
              </a:rPr>
              <a:t>数媒技李美</a:t>
            </a:r>
            <a:r>
              <a:rPr sz="2200" spc="-5" dirty="0">
                <a:solidFill>
                  <a:srgbClr val="585858"/>
                </a:solidFill>
                <a:latin typeface="微软雅黑"/>
                <a:cs typeface="微软雅黑"/>
              </a:rPr>
              <a:t>莹</a:t>
            </a:r>
            <a:endParaRPr sz="22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409651"/>
            <a:ext cx="14497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0" dirty="0"/>
              <a:t>区间</a:t>
            </a:r>
            <a:r>
              <a:rPr spc="295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164" y="1256665"/>
            <a:ext cx="2439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241300" algn="l"/>
              </a:tabLst>
            </a:pPr>
            <a:r>
              <a:rPr sz="1800" b="1" spc="150" dirty="0">
                <a:solidFill>
                  <a:srgbClr val="585858"/>
                </a:solidFill>
                <a:latin typeface="微软雅黑"/>
                <a:cs typeface="微软雅黑"/>
              </a:rPr>
              <a:t>四边形不等式优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化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3544" y="1787651"/>
            <a:ext cx="7351776" cy="1449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3544" y="3441191"/>
            <a:ext cx="7351776" cy="2948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68782" y="4876800"/>
            <a:ext cx="2957194" cy="11163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8800"/>
              </a:lnSpc>
              <a:spcBef>
                <a:spcPts val="125"/>
              </a:spcBef>
            </a:pPr>
            <a:r>
              <a:rPr sz="1800" dirty="0">
                <a:latin typeface="微软雅黑"/>
                <a:cs typeface="微软雅黑"/>
              </a:rPr>
              <a:t>四 边 形 不 等 式 证 明 ：  </a:t>
            </a:r>
            <a:r>
              <a:rPr sz="1800" spc="-5" dirty="0">
                <a:latin typeface="Arial"/>
                <a:cs typeface="Arial"/>
              </a:rPr>
              <a:t>https://blog.csdn.net/weixi  n_43914593/a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icl</a:t>
            </a:r>
            <a:r>
              <a:rPr sz="1800" spc="-5" dirty="0">
                <a:latin typeface="Arial"/>
                <a:cs typeface="Arial"/>
              </a:rPr>
              <a:t>e/deta</a:t>
            </a:r>
            <a:r>
              <a:rPr sz="1800" dirty="0">
                <a:latin typeface="Arial"/>
                <a:cs typeface="Arial"/>
              </a:rPr>
              <a:t>ils</a:t>
            </a: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/105150937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63091" y="1787651"/>
            <a:ext cx="2762885" cy="275588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2800"/>
              </a:lnSpc>
              <a:spcBef>
                <a:spcPts val="130"/>
              </a:spcBef>
            </a:pPr>
            <a:r>
              <a:rPr sz="2350" i="1" dirty="0">
                <a:latin typeface="Times New Roman"/>
                <a:cs typeface="Times New Roman"/>
              </a:rPr>
              <a:t>O</a:t>
            </a:r>
            <a:r>
              <a:rPr sz="2350" dirty="0">
                <a:latin typeface="Times New Roman"/>
                <a:cs typeface="Times New Roman"/>
              </a:rPr>
              <a:t>(</a:t>
            </a:r>
            <a:r>
              <a:rPr sz="2350" i="1" dirty="0">
                <a:latin typeface="Times New Roman"/>
                <a:cs typeface="Times New Roman"/>
              </a:rPr>
              <a:t>n</a:t>
            </a:r>
            <a:r>
              <a:rPr sz="2025" baseline="43209" dirty="0">
                <a:latin typeface="Times New Roman"/>
                <a:cs typeface="Times New Roman"/>
              </a:rPr>
              <a:t>3</a:t>
            </a:r>
            <a:r>
              <a:rPr sz="2025" spc="-277" baseline="43209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)</a:t>
            </a:r>
            <a:endParaRPr sz="2350" dirty="0">
              <a:latin typeface="Times New Roman"/>
              <a:cs typeface="Times New Roman"/>
            </a:endParaRPr>
          </a:p>
          <a:p>
            <a:pPr marL="95250">
              <a:lnSpc>
                <a:spcPts val="2140"/>
              </a:lnSpc>
            </a:pPr>
            <a:r>
              <a:rPr sz="1800" dirty="0">
                <a:latin typeface="微软雅黑"/>
                <a:cs typeface="微软雅黑"/>
              </a:rPr>
              <a:t>时间复杂度过高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微软雅黑"/>
              <a:cs typeface="微软雅黑"/>
            </a:endParaRPr>
          </a:p>
          <a:p>
            <a:pPr marL="95250" marR="30480">
              <a:lnSpc>
                <a:spcPct val="100000"/>
              </a:lnSpc>
            </a:pPr>
            <a:r>
              <a:rPr sz="1800" dirty="0" err="1">
                <a:latin typeface="微软雅黑"/>
                <a:cs typeface="微软雅黑"/>
              </a:rPr>
              <a:t>将找到的最优分割点存起</a:t>
            </a:r>
            <a:r>
              <a:rPr sz="1800" dirty="0">
                <a:latin typeface="微软雅黑"/>
                <a:cs typeface="微软雅黑"/>
              </a:rPr>
              <a:t> 来，</a:t>
            </a:r>
            <a:r>
              <a:rPr lang="zh-CN" altLang="en-US" sz="1800" dirty="0">
                <a:latin typeface="微软雅黑"/>
                <a:cs typeface="微软雅黑"/>
              </a:rPr>
              <a:t>即</a:t>
            </a:r>
            <a:r>
              <a:rPr lang="en-US" altLang="zh-CN" sz="1800" dirty="0">
                <a:latin typeface="微软雅黑"/>
                <a:cs typeface="微软雅黑"/>
              </a:rPr>
              <a:t>s[</a:t>
            </a:r>
            <a:r>
              <a:rPr lang="en-US" altLang="zh-CN" sz="1800" dirty="0" err="1">
                <a:latin typeface="微软雅黑"/>
                <a:cs typeface="微软雅黑"/>
              </a:rPr>
              <a:t>i</a:t>
            </a:r>
            <a:r>
              <a:rPr lang="en-US" altLang="zh-CN" sz="1800" dirty="0">
                <a:latin typeface="微软雅黑"/>
                <a:cs typeface="微软雅黑"/>
              </a:rPr>
              <a:t>][j] </a:t>
            </a:r>
            <a:r>
              <a:rPr sz="1800" dirty="0" err="1">
                <a:latin typeface="微软雅黑"/>
                <a:cs typeface="微软雅黑"/>
              </a:rPr>
              <a:t>在访问更大的区间的时候调用。减小</a:t>
            </a:r>
            <a:r>
              <a:rPr sz="1800" dirty="0" err="1">
                <a:latin typeface="Arial"/>
                <a:cs typeface="Arial"/>
              </a:rPr>
              <a:t>k</a:t>
            </a:r>
            <a:r>
              <a:rPr sz="1800" dirty="0" err="1">
                <a:latin typeface="微软雅黑"/>
                <a:cs typeface="微软雅黑"/>
              </a:rPr>
              <a:t>的循环次数，降低时间复杂度至</a:t>
            </a:r>
            <a:endParaRPr sz="1800" dirty="0">
              <a:latin typeface="微软雅黑"/>
              <a:cs typeface="微软雅黑"/>
            </a:endParaRPr>
          </a:p>
          <a:p>
            <a:pPr marL="64135">
              <a:lnSpc>
                <a:spcPct val="100000"/>
              </a:lnSpc>
              <a:spcBef>
                <a:spcPts val="1415"/>
              </a:spcBef>
            </a:pPr>
            <a:r>
              <a:rPr sz="2400" i="1" spc="-45" dirty="0">
                <a:latin typeface="Times New Roman"/>
                <a:cs typeface="Times New Roman"/>
              </a:rPr>
              <a:t>O</a:t>
            </a:r>
            <a:r>
              <a:rPr sz="2400" spc="-45" dirty="0">
                <a:latin typeface="Times New Roman"/>
                <a:cs typeface="Times New Roman"/>
              </a:rPr>
              <a:t>(</a:t>
            </a:r>
            <a:r>
              <a:rPr sz="2400" i="1" spc="-45" dirty="0">
                <a:latin typeface="Times New Roman"/>
                <a:cs typeface="Times New Roman"/>
              </a:rPr>
              <a:t>n</a:t>
            </a:r>
            <a:r>
              <a:rPr sz="2100" spc="-67" baseline="43650" dirty="0">
                <a:latin typeface="Times New Roman"/>
                <a:cs typeface="Times New Roman"/>
              </a:rPr>
              <a:t>2</a:t>
            </a:r>
            <a:r>
              <a:rPr sz="2100" spc="-300" baseline="4365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6589" y="811719"/>
            <a:ext cx="2232025" cy="1263015"/>
          </a:xfrm>
          <a:prstGeom prst="rect">
            <a:avLst/>
          </a:prstGeom>
        </p:spPr>
        <p:txBody>
          <a:bodyPr vert="horz" wrap="square" lIns="0" tIns="239395" rIns="0" bIns="0" rtlCol="0">
            <a:spAutoFit/>
          </a:bodyPr>
          <a:lstStyle/>
          <a:p>
            <a:pPr marL="246379" indent="-233679">
              <a:lnSpc>
                <a:spcPct val="100000"/>
              </a:lnSpc>
              <a:spcBef>
                <a:spcPts val="1885"/>
              </a:spcBef>
              <a:buFont typeface="Arial"/>
              <a:buChar char="●"/>
              <a:tabLst>
                <a:tab pos="246379" algn="l"/>
              </a:tabLst>
            </a:pPr>
            <a:r>
              <a:rPr sz="2800" spc="150" dirty="0">
                <a:solidFill>
                  <a:srgbClr val="585858"/>
                </a:solidFill>
                <a:latin typeface="微软雅黑"/>
                <a:cs typeface="微软雅黑"/>
              </a:rPr>
              <a:t>状</a:t>
            </a:r>
            <a:r>
              <a:rPr sz="2800" spc="-5" dirty="0">
                <a:solidFill>
                  <a:srgbClr val="585858"/>
                </a:solidFill>
                <a:latin typeface="微软雅黑"/>
                <a:cs typeface="微软雅黑"/>
              </a:rPr>
              <a:t>态</a:t>
            </a:r>
            <a:endParaRPr sz="2800" dirty="0">
              <a:latin typeface="微软雅黑"/>
              <a:cs typeface="微软雅黑"/>
            </a:endParaRPr>
          </a:p>
          <a:p>
            <a:pPr marL="1155700" lvl="1" indent="-228600">
              <a:lnSpc>
                <a:spcPct val="100000"/>
              </a:lnSpc>
              <a:spcBef>
                <a:spcPts val="1595"/>
              </a:spcBef>
              <a:buChar char="●"/>
              <a:tabLst>
                <a:tab pos="1155700" algn="l"/>
              </a:tabLst>
            </a:pPr>
            <a:r>
              <a:rPr sz="2500" spc="140" dirty="0">
                <a:solidFill>
                  <a:srgbClr val="585858"/>
                </a:solidFill>
                <a:latin typeface="Arial"/>
                <a:cs typeface="Arial"/>
              </a:rPr>
              <a:t>dp[sta</a:t>
            </a:r>
            <a:r>
              <a:rPr sz="2500" spc="-5" dirty="0">
                <a:solidFill>
                  <a:srgbClr val="585858"/>
                </a:solidFill>
                <a:latin typeface="Arial"/>
                <a:cs typeface="Arial"/>
              </a:rPr>
              <a:t>]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10990" y="2395219"/>
            <a:ext cx="28232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50" dirty="0">
                <a:solidFill>
                  <a:srgbClr val="585858"/>
                </a:solidFill>
                <a:latin typeface="微软雅黑"/>
                <a:cs typeface="微软雅黑"/>
              </a:rPr>
              <a:t>状态决定了转移方程怎么</a:t>
            </a:r>
            <a:r>
              <a:rPr sz="1600" spc="-5" dirty="0">
                <a:solidFill>
                  <a:srgbClr val="585858"/>
                </a:solidFill>
                <a:latin typeface="微软雅黑"/>
                <a:cs typeface="微软雅黑"/>
              </a:rPr>
              <a:t>写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96589" y="3387280"/>
            <a:ext cx="6034405" cy="1794510"/>
          </a:xfrm>
          <a:prstGeom prst="rect">
            <a:avLst/>
          </a:prstGeom>
        </p:spPr>
        <p:txBody>
          <a:bodyPr vert="horz" wrap="square" lIns="0" tIns="239395" rIns="0" bIns="0" rtlCol="0">
            <a:spAutoFit/>
          </a:bodyPr>
          <a:lstStyle/>
          <a:p>
            <a:pPr marL="246379" indent="-233679">
              <a:lnSpc>
                <a:spcPct val="100000"/>
              </a:lnSpc>
              <a:spcBef>
                <a:spcPts val="1885"/>
              </a:spcBef>
              <a:buFont typeface="Arial"/>
              <a:buChar char="●"/>
              <a:tabLst>
                <a:tab pos="246379" algn="l"/>
              </a:tabLst>
            </a:pPr>
            <a:r>
              <a:rPr sz="2800" spc="150" dirty="0" err="1">
                <a:solidFill>
                  <a:srgbClr val="585858"/>
                </a:solidFill>
                <a:latin typeface="微软雅黑"/>
                <a:cs typeface="微软雅黑"/>
              </a:rPr>
              <a:t>转移方程（循环</a:t>
            </a:r>
            <a:r>
              <a:rPr sz="2800" spc="145" dirty="0" err="1">
                <a:solidFill>
                  <a:srgbClr val="585858"/>
                </a:solidFill>
                <a:latin typeface="Arial"/>
                <a:cs typeface="Arial"/>
              </a:rPr>
              <a:t>+</a:t>
            </a:r>
            <a:r>
              <a:rPr sz="2800" spc="150" dirty="0" err="1">
                <a:solidFill>
                  <a:srgbClr val="585858"/>
                </a:solidFill>
                <a:latin typeface="微软雅黑"/>
                <a:cs typeface="微软雅黑"/>
              </a:rPr>
              <a:t>递推式</a:t>
            </a:r>
            <a:r>
              <a:rPr sz="2800" spc="-5" dirty="0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2800" dirty="0">
              <a:latin typeface="微软雅黑"/>
              <a:cs typeface="微软雅黑"/>
            </a:endParaRPr>
          </a:p>
          <a:p>
            <a:pPr marL="1155700" lvl="1" indent="-228600">
              <a:lnSpc>
                <a:spcPct val="100000"/>
              </a:lnSpc>
              <a:spcBef>
                <a:spcPts val="1595"/>
              </a:spcBef>
              <a:buChar char="●"/>
              <a:tabLst>
                <a:tab pos="1155700" algn="l"/>
              </a:tabLst>
            </a:pPr>
            <a:r>
              <a:rPr sz="2500" spc="140" dirty="0">
                <a:solidFill>
                  <a:srgbClr val="585858"/>
                </a:solidFill>
                <a:latin typeface="Arial"/>
                <a:cs typeface="Arial"/>
              </a:rPr>
              <a:t>dp[i][j]=min(dp[i][j],dp[i-1][j]+w)</a:t>
            </a:r>
            <a:endParaRPr sz="2500" dirty="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1185"/>
              </a:spcBef>
              <a:buChar char="●"/>
              <a:tabLst>
                <a:tab pos="1155700" algn="l"/>
              </a:tabLst>
            </a:pPr>
            <a:r>
              <a:rPr sz="2500" spc="135" dirty="0">
                <a:solidFill>
                  <a:srgbClr val="585858"/>
                </a:solidFill>
                <a:latin typeface="Arial"/>
                <a:cs typeface="Arial"/>
              </a:rPr>
              <a:t>dp[i][j]+=dp[i][j-1]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7425" y="579755"/>
            <a:ext cx="14497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0" dirty="0"/>
              <a:t>状压</a:t>
            </a:r>
            <a:r>
              <a:rPr spc="295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1032" y="1491944"/>
            <a:ext cx="10050145" cy="5488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●"/>
              <a:tabLst>
                <a:tab pos="241300" algn="l"/>
              </a:tabLst>
            </a:pPr>
            <a:r>
              <a:rPr sz="2000" b="1" spc="150" dirty="0" err="1">
                <a:solidFill>
                  <a:srgbClr val="585858"/>
                </a:solidFill>
                <a:latin typeface="微软雅黑"/>
                <a:cs typeface="微软雅黑"/>
              </a:rPr>
              <a:t>状态压</a:t>
            </a:r>
            <a:r>
              <a:rPr sz="2000" b="1" spc="5" dirty="0" err="1">
                <a:solidFill>
                  <a:srgbClr val="585858"/>
                </a:solidFill>
                <a:latin typeface="微软雅黑"/>
                <a:cs typeface="微软雅黑"/>
              </a:rPr>
              <a:t>缩</a:t>
            </a:r>
            <a:endParaRPr lang="en-US" sz="2000" b="1" spc="5" dirty="0">
              <a:solidFill>
                <a:srgbClr val="585858"/>
              </a:solidFill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●"/>
              <a:tabLst>
                <a:tab pos="241300" algn="l"/>
              </a:tabLst>
            </a:pPr>
            <a:endParaRPr lang="en-US" sz="2000" b="1" spc="5" dirty="0">
              <a:solidFill>
                <a:srgbClr val="585858"/>
              </a:solidFill>
              <a:latin typeface="微软雅黑"/>
              <a:cs typeface="微软雅黑"/>
            </a:endParaRPr>
          </a:p>
          <a:p>
            <a:pPr marL="698500" lvl="1" indent="-228600">
              <a:spcBef>
                <a:spcPts val="105"/>
              </a:spcBef>
              <a:buFont typeface="Arial"/>
              <a:buChar char="●"/>
              <a:tabLst>
                <a:tab pos="241300" algn="l"/>
              </a:tabLst>
            </a:pPr>
            <a:r>
              <a:rPr lang="en-US" altLang="zh-CN" sz="2000" spc="140" dirty="0" err="1">
                <a:solidFill>
                  <a:srgbClr val="585858"/>
                </a:solidFill>
                <a:latin typeface="Arial"/>
                <a:cs typeface="Arial"/>
              </a:rPr>
              <a:t>dp</a:t>
            </a:r>
            <a:r>
              <a:rPr lang="en-US" altLang="zh-CN" sz="2000" spc="140" dirty="0">
                <a:solidFill>
                  <a:srgbClr val="585858"/>
                </a:solidFill>
                <a:latin typeface="Arial"/>
                <a:cs typeface="Arial"/>
              </a:rPr>
              <a:t>[</a:t>
            </a:r>
            <a:r>
              <a:rPr lang="en-US" altLang="zh-CN" sz="2000" spc="140" dirty="0" err="1">
                <a:solidFill>
                  <a:srgbClr val="585858"/>
                </a:solidFill>
                <a:latin typeface="Arial"/>
                <a:cs typeface="Arial"/>
              </a:rPr>
              <a:t>sta</a:t>
            </a:r>
            <a:r>
              <a:rPr lang="en-US" altLang="zh-CN" sz="2000" spc="-5" dirty="0">
                <a:solidFill>
                  <a:srgbClr val="585858"/>
                </a:solidFill>
                <a:latin typeface="Arial"/>
                <a:cs typeface="Arial"/>
              </a:rPr>
              <a:t>]</a:t>
            </a:r>
            <a:endParaRPr sz="2000" dirty="0">
              <a:latin typeface="微软雅黑"/>
              <a:cs typeface="微软雅黑"/>
            </a:endParaRPr>
          </a:p>
          <a:p>
            <a:pPr marL="698500" marR="5080" lvl="1" indent="-228600">
              <a:lnSpc>
                <a:spcPct val="121900"/>
              </a:lnSpc>
              <a:spcBef>
                <a:spcPts val="1060"/>
              </a:spcBef>
              <a:buFont typeface="Arial"/>
              <a:buChar char="●"/>
              <a:tabLst>
                <a:tab pos="698500" algn="l"/>
              </a:tabLst>
            </a:pPr>
            <a:r>
              <a:rPr sz="1750" spc="180" dirty="0">
                <a:solidFill>
                  <a:srgbClr val="585858"/>
                </a:solidFill>
                <a:latin typeface="微软雅黑"/>
                <a:cs typeface="微软雅黑"/>
              </a:rPr>
              <a:t>当每一位的状态具有两种可能性的时候</a:t>
            </a:r>
            <a:r>
              <a:rPr sz="1750" spc="25" dirty="0">
                <a:solidFill>
                  <a:srgbClr val="585858"/>
                </a:solidFill>
                <a:latin typeface="微软雅黑"/>
                <a:cs typeface="微软雅黑"/>
              </a:rPr>
              <a:t>，</a:t>
            </a:r>
            <a:r>
              <a:rPr sz="1750" spc="-409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750" spc="180" dirty="0">
                <a:solidFill>
                  <a:srgbClr val="585858"/>
                </a:solidFill>
                <a:latin typeface="微软雅黑"/>
                <a:cs typeface="微软雅黑"/>
              </a:rPr>
              <a:t>用</a:t>
            </a:r>
            <a:r>
              <a:rPr sz="1750" spc="16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1750" spc="180" dirty="0">
                <a:solidFill>
                  <a:srgbClr val="585858"/>
                </a:solidFill>
                <a:latin typeface="微软雅黑"/>
                <a:cs typeface="微软雅黑"/>
              </a:rPr>
              <a:t>和</a:t>
            </a:r>
            <a:r>
              <a:rPr sz="1750" spc="16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1750" spc="180" dirty="0">
                <a:solidFill>
                  <a:srgbClr val="585858"/>
                </a:solidFill>
                <a:latin typeface="微软雅黑"/>
                <a:cs typeface="微软雅黑"/>
              </a:rPr>
              <a:t>表示每一位的两种状</a:t>
            </a:r>
            <a:r>
              <a:rPr lang="zh-CN" altLang="en-US" sz="1750" spc="18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态（例如 选</a:t>
            </a:r>
            <a:r>
              <a:rPr lang="en-US" altLang="zh-CN" sz="1750" spc="18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/</a:t>
            </a:r>
            <a:r>
              <a:rPr lang="zh-CN" altLang="en-US" sz="1750" spc="18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不选）</a:t>
            </a:r>
            <a:r>
              <a:rPr sz="1750" spc="25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</a:t>
            </a:r>
            <a:r>
              <a:rPr sz="1750" spc="-409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sz="1750" spc="180" dirty="0" err="1">
                <a:solidFill>
                  <a:srgbClr val="585858"/>
                </a:solidFill>
                <a:latin typeface="微软雅黑"/>
                <a:cs typeface="微软雅黑"/>
              </a:rPr>
              <a:t>将所有位的</a:t>
            </a:r>
            <a:r>
              <a:rPr sz="1750" spc="25" dirty="0" err="1">
                <a:solidFill>
                  <a:srgbClr val="585858"/>
                </a:solidFill>
                <a:latin typeface="微软雅黑"/>
                <a:cs typeface="微软雅黑"/>
              </a:rPr>
              <a:t>状</a:t>
            </a:r>
            <a:r>
              <a:rPr sz="1750" spc="180" dirty="0" err="1">
                <a:solidFill>
                  <a:srgbClr val="585858"/>
                </a:solidFill>
                <a:latin typeface="微软雅黑"/>
                <a:cs typeface="微软雅黑"/>
              </a:rPr>
              <a:t>态用二进制表示出来</a:t>
            </a:r>
            <a:r>
              <a:rPr sz="1750" spc="25" dirty="0">
                <a:solidFill>
                  <a:srgbClr val="585858"/>
                </a:solidFill>
                <a:latin typeface="微软雅黑"/>
                <a:cs typeface="微软雅黑"/>
              </a:rPr>
              <a:t>，</a:t>
            </a:r>
            <a:r>
              <a:rPr sz="1750" spc="-370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750" spc="180" dirty="0" err="1">
                <a:solidFill>
                  <a:srgbClr val="585858"/>
                </a:solidFill>
                <a:latin typeface="微软雅黑"/>
                <a:cs typeface="微软雅黑"/>
              </a:rPr>
              <a:t>压缩成其对应的十进制数并存进</a:t>
            </a:r>
            <a:r>
              <a:rPr sz="1750" spc="160" dirty="0" err="1">
                <a:solidFill>
                  <a:srgbClr val="585858"/>
                </a:solidFill>
                <a:latin typeface="Arial"/>
                <a:cs typeface="Arial"/>
              </a:rPr>
              <a:t>sta</a:t>
            </a:r>
            <a:r>
              <a:rPr sz="1750" spc="25" dirty="0">
                <a:solidFill>
                  <a:srgbClr val="585858"/>
                </a:solidFill>
                <a:latin typeface="微软雅黑"/>
                <a:cs typeface="微软雅黑"/>
              </a:rPr>
              <a:t>。</a:t>
            </a:r>
            <a:endParaRPr lang="en-US" sz="1750" spc="25" dirty="0">
              <a:solidFill>
                <a:srgbClr val="585858"/>
              </a:solidFill>
              <a:latin typeface="微软雅黑"/>
              <a:cs typeface="微软雅黑"/>
            </a:endParaRPr>
          </a:p>
          <a:p>
            <a:pPr marL="698500" marR="5080" lvl="1" indent="-228600">
              <a:lnSpc>
                <a:spcPct val="121900"/>
              </a:lnSpc>
              <a:spcBef>
                <a:spcPts val="1060"/>
              </a:spcBef>
              <a:buFont typeface="Arial"/>
              <a:buChar char="●"/>
              <a:tabLst>
                <a:tab pos="698500" algn="l"/>
              </a:tabLst>
            </a:pPr>
            <a:endParaRPr lang="en-US" sz="1750" spc="25" dirty="0">
              <a:solidFill>
                <a:srgbClr val="585858"/>
              </a:solidFill>
              <a:latin typeface="微软雅黑"/>
              <a:cs typeface="微软雅黑"/>
            </a:endParaRPr>
          </a:p>
          <a:p>
            <a:pPr marL="698500" marR="5080" lvl="1" indent="-228600">
              <a:lnSpc>
                <a:spcPct val="121900"/>
              </a:lnSpc>
              <a:spcBef>
                <a:spcPts val="1060"/>
              </a:spcBef>
              <a:buFont typeface="Arial"/>
              <a:buChar char="●"/>
              <a:tabLst>
                <a:tab pos="698500" algn="l"/>
              </a:tabLst>
            </a:pPr>
            <a:r>
              <a:rPr lang="zh-CN" altLang="en-US" sz="1750" spc="18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此时总状态数</a:t>
            </a:r>
            <a:r>
              <a:rPr lang="en-US" altLang="zh-CN" sz="1750" spc="160" dirty="0" err="1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sta</a:t>
            </a:r>
            <a:r>
              <a:rPr lang="zh-CN" altLang="en-US" sz="1750" spc="18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为</a:t>
            </a:r>
            <a:r>
              <a:rPr lang="en-US" altLang="zh-CN" sz="1750" spc="110" dirty="0">
                <a:solidFill>
                  <a:srgbClr val="585858"/>
                </a:solidFill>
                <a:latin typeface="Arial"/>
                <a:cs typeface="Arial"/>
              </a:rPr>
              <a:t>1&lt;&lt;</a:t>
            </a:r>
            <a:r>
              <a:rPr lang="en-US" altLang="zh-CN" sz="1750" spc="-3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en-US" altLang="zh-CN" sz="1750" spc="110" dirty="0">
                <a:solidFill>
                  <a:srgbClr val="585858"/>
                </a:solidFill>
                <a:latin typeface="Arial"/>
                <a:cs typeface="Arial"/>
              </a:rPr>
              <a:t>25  </a:t>
            </a:r>
            <a:r>
              <a:rPr lang="en-US" altLang="zh-CN" sz="1750" spc="125" dirty="0" err="1">
                <a:solidFill>
                  <a:srgbClr val="585858"/>
                </a:solidFill>
                <a:latin typeface="Arial"/>
                <a:cs typeface="Arial"/>
              </a:rPr>
              <a:t>dp</a:t>
            </a:r>
            <a:r>
              <a:rPr lang="en-US" altLang="zh-CN" sz="1750" spc="125" dirty="0">
                <a:solidFill>
                  <a:srgbClr val="585858"/>
                </a:solidFill>
                <a:latin typeface="Arial"/>
                <a:cs typeface="Arial"/>
              </a:rPr>
              <a:t>[</a:t>
            </a:r>
            <a:r>
              <a:rPr lang="en-US" altLang="zh-CN" sz="1750" spc="125" dirty="0" err="1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lang="en-US" altLang="zh-CN" sz="1750" spc="125" dirty="0">
                <a:solidFill>
                  <a:srgbClr val="585858"/>
                </a:solidFill>
                <a:latin typeface="Arial"/>
                <a:cs typeface="Arial"/>
              </a:rPr>
              <a:t>][</a:t>
            </a:r>
            <a:r>
              <a:rPr lang="en-US" altLang="zh-CN" sz="1750" spc="-3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en-US" altLang="zh-CN" sz="1750" spc="110" dirty="0">
                <a:solidFill>
                  <a:srgbClr val="585858"/>
                </a:solidFill>
                <a:latin typeface="Arial"/>
                <a:cs typeface="Arial"/>
              </a:rPr>
              <a:t>1&lt;&lt;</a:t>
            </a:r>
            <a:r>
              <a:rPr lang="en-US" altLang="zh-CN" sz="1750" spc="-3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en-US" altLang="zh-CN" sz="1750" spc="110" dirty="0">
                <a:solidFill>
                  <a:srgbClr val="585858"/>
                </a:solidFill>
                <a:latin typeface="Arial"/>
                <a:cs typeface="Arial"/>
              </a:rPr>
              <a:t>25] (</a:t>
            </a:r>
            <a:r>
              <a:rPr lang="zh-CN" altLang="en-US" sz="1750" spc="1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实际上到不了</a:t>
            </a:r>
            <a:r>
              <a:rPr lang="en-US" altLang="zh-CN" sz="1750" spc="1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25</a:t>
            </a:r>
            <a:r>
              <a:rPr lang="en-US" altLang="zh-CN" sz="1750" spc="110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</a:p>
          <a:p>
            <a:pPr marL="469900" marR="5080" lvl="1">
              <a:lnSpc>
                <a:spcPct val="121900"/>
              </a:lnSpc>
              <a:spcBef>
                <a:spcPts val="1060"/>
              </a:spcBef>
              <a:tabLst>
                <a:tab pos="698500" algn="l"/>
              </a:tabLst>
            </a:pPr>
            <a:endParaRPr lang="en-US" altLang="zh-CN" sz="1750" spc="110" dirty="0">
              <a:solidFill>
                <a:srgbClr val="585858"/>
              </a:solidFill>
              <a:latin typeface="Arial"/>
              <a:cs typeface="Arial"/>
            </a:endParaRPr>
          </a:p>
          <a:p>
            <a:pPr marL="698500" marR="5080" lvl="1" indent="-228600">
              <a:lnSpc>
                <a:spcPct val="121900"/>
              </a:lnSpc>
              <a:spcBef>
                <a:spcPts val="1060"/>
              </a:spcBef>
              <a:buFont typeface="Arial"/>
              <a:buChar char="●"/>
              <a:tabLst>
                <a:tab pos="698500" algn="l"/>
              </a:tabLst>
            </a:pPr>
            <a:endParaRPr lang="en-US" altLang="zh-CN" sz="1750" spc="110" dirty="0">
              <a:solidFill>
                <a:srgbClr val="585858"/>
              </a:solidFill>
              <a:latin typeface="Arial"/>
              <a:cs typeface="Arial"/>
            </a:endParaRPr>
          </a:p>
          <a:p>
            <a:pPr marL="698500" marR="5080" lvl="1" indent="-228600">
              <a:lnSpc>
                <a:spcPct val="121900"/>
              </a:lnSpc>
              <a:spcBef>
                <a:spcPts val="1060"/>
              </a:spcBef>
              <a:buFont typeface="Arial"/>
              <a:buChar char="●"/>
              <a:tabLst>
                <a:tab pos="698500" algn="l"/>
              </a:tabLst>
            </a:pPr>
            <a:endParaRPr lang="en-US" altLang="zh-CN" sz="1750" dirty="0">
              <a:latin typeface="Arial"/>
              <a:cs typeface="Arial"/>
            </a:endParaRPr>
          </a:p>
          <a:p>
            <a:pPr marL="698500" marR="5080" lvl="1" indent="-228600">
              <a:lnSpc>
                <a:spcPct val="121900"/>
              </a:lnSpc>
              <a:spcBef>
                <a:spcPts val="1060"/>
              </a:spcBef>
              <a:buFont typeface="Arial"/>
              <a:buChar char="●"/>
              <a:tabLst>
                <a:tab pos="698500" algn="l"/>
              </a:tabLst>
            </a:pPr>
            <a:endParaRPr lang="zh-CN" altLang="en-US" sz="175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698500" marR="5080" lvl="1" indent="-228600">
              <a:lnSpc>
                <a:spcPct val="121900"/>
              </a:lnSpc>
              <a:spcBef>
                <a:spcPts val="1060"/>
              </a:spcBef>
              <a:buFont typeface="Arial"/>
              <a:buChar char="●"/>
              <a:tabLst>
                <a:tab pos="698500" algn="l"/>
              </a:tabLst>
            </a:pPr>
            <a:endParaRPr lang="en-US" sz="1750" spc="25" dirty="0">
              <a:solidFill>
                <a:srgbClr val="585858"/>
              </a:solidFill>
              <a:latin typeface="微软雅黑"/>
              <a:cs typeface="微软雅黑"/>
            </a:endParaRPr>
          </a:p>
          <a:p>
            <a:pPr marL="698500" marR="5080" lvl="1" indent="-228600">
              <a:lnSpc>
                <a:spcPct val="121900"/>
              </a:lnSpc>
              <a:spcBef>
                <a:spcPts val="1060"/>
              </a:spcBef>
              <a:buFont typeface="Arial"/>
              <a:buChar char="●"/>
              <a:tabLst>
                <a:tab pos="698500" algn="l"/>
              </a:tabLst>
            </a:pPr>
            <a:endParaRPr sz="175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8059" y="3531925"/>
            <a:ext cx="7203209" cy="2853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spcBef>
                <a:spcPts val="125"/>
              </a:spcBef>
              <a:buFont typeface="Arial"/>
              <a:buChar char="●"/>
              <a:tabLst>
                <a:tab pos="241300" algn="l"/>
              </a:tabLst>
            </a:pPr>
            <a:r>
              <a:rPr sz="1750" spc="180" dirty="0">
                <a:solidFill>
                  <a:srgbClr val="585858"/>
                </a:solidFill>
                <a:latin typeface="微软雅黑"/>
                <a:cs typeface="微软雅黑"/>
              </a:rPr>
              <a:t>状压</a:t>
            </a:r>
            <a:r>
              <a:rPr sz="1750" spc="160" dirty="0">
                <a:solidFill>
                  <a:srgbClr val="585858"/>
                </a:solidFill>
                <a:latin typeface="Arial"/>
                <a:cs typeface="Arial"/>
              </a:rPr>
              <a:t>dp</a:t>
            </a:r>
            <a:r>
              <a:rPr sz="1750" spc="180" dirty="0">
                <a:solidFill>
                  <a:srgbClr val="585858"/>
                </a:solidFill>
                <a:latin typeface="微软雅黑"/>
                <a:cs typeface="微软雅黑"/>
              </a:rPr>
              <a:t>适用数据范围小</a:t>
            </a:r>
            <a:r>
              <a:rPr sz="1750" spc="25" dirty="0">
                <a:solidFill>
                  <a:srgbClr val="585858"/>
                </a:solidFill>
                <a:latin typeface="微软雅黑"/>
                <a:cs typeface="微软雅黑"/>
              </a:rPr>
              <a:t>（</a:t>
            </a:r>
            <a:r>
              <a:rPr sz="1750" spc="-39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750" spc="110" dirty="0">
                <a:solidFill>
                  <a:srgbClr val="585858"/>
                </a:solidFill>
                <a:latin typeface="Arial"/>
                <a:cs typeface="Arial"/>
              </a:rPr>
              <a:t>n&lt;=</a:t>
            </a:r>
            <a:r>
              <a:rPr sz="1750" spc="-3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50" spc="110" dirty="0">
                <a:solidFill>
                  <a:srgbClr val="585858"/>
                </a:solidFill>
                <a:latin typeface="Arial"/>
                <a:cs typeface="Arial"/>
              </a:rPr>
              <a:t>25)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2473" y="4462179"/>
            <a:ext cx="9548495" cy="6401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21900"/>
              </a:lnSpc>
              <a:spcBef>
                <a:spcPts val="95"/>
              </a:spcBef>
              <a:buFont typeface="Arial"/>
              <a:buChar char="●"/>
              <a:tabLst>
                <a:tab pos="241300" algn="l"/>
              </a:tabLst>
            </a:pPr>
            <a:r>
              <a:rPr sz="1750" spc="180" dirty="0">
                <a:solidFill>
                  <a:srgbClr val="585858"/>
                </a:solidFill>
                <a:latin typeface="微软雅黑"/>
                <a:cs typeface="微软雅黑"/>
              </a:rPr>
              <a:t>每一位状态的可能性不一定是两个</a:t>
            </a:r>
            <a:r>
              <a:rPr sz="1750" spc="25" dirty="0">
                <a:solidFill>
                  <a:srgbClr val="585858"/>
                </a:solidFill>
                <a:latin typeface="微软雅黑"/>
                <a:cs typeface="微软雅黑"/>
              </a:rPr>
              <a:t>，</a:t>
            </a:r>
            <a:r>
              <a:rPr sz="1750" spc="-41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750" spc="180" dirty="0">
                <a:solidFill>
                  <a:srgbClr val="585858"/>
                </a:solidFill>
                <a:latin typeface="微软雅黑"/>
                <a:cs typeface="微软雅黑"/>
              </a:rPr>
              <a:t>无法用二进制位运算。如三种状态</a:t>
            </a:r>
            <a:r>
              <a:rPr sz="1750" spc="25" dirty="0">
                <a:solidFill>
                  <a:srgbClr val="585858"/>
                </a:solidFill>
                <a:latin typeface="微软雅黑"/>
                <a:cs typeface="微软雅黑"/>
              </a:rPr>
              <a:t>，</a:t>
            </a:r>
            <a:r>
              <a:rPr sz="1750" spc="-41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750" spc="180" dirty="0">
                <a:solidFill>
                  <a:srgbClr val="585858"/>
                </a:solidFill>
                <a:latin typeface="微软雅黑"/>
                <a:cs typeface="微软雅黑"/>
              </a:rPr>
              <a:t>此时可以用</a:t>
            </a:r>
            <a:r>
              <a:rPr sz="1750" spc="25" dirty="0">
                <a:solidFill>
                  <a:srgbClr val="585858"/>
                </a:solidFill>
                <a:latin typeface="微软雅黑"/>
                <a:cs typeface="微软雅黑"/>
              </a:rPr>
              <a:t>三 </a:t>
            </a:r>
            <a:r>
              <a:rPr sz="1750" spc="180" dirty="0">
                <a:solidFill>
                  <a:srgbClr val="585858"/>
                </a:solidFill>
                <a:latin typeface="微软雅黑"/>
                <a:cs typeface="微软雅黑"/>
              </a:rPr>
              <a:t>进制</a:t>
            </a:r>
            <a:r>
              <a:rPr sz="1750" spc="9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1750" spc="90" dirty="0">
                <a:solidFill>
                  <a:srgbClr val="585858"/>
                </a:solidFill>
                <a:latin typeface="微软雅黑"/>
                <a:cs typeface="微软雅黑"/>
              </a:rPr>
              <a:t>，</a:t>
            </a:r>
            <a:r>
              <a:rPr sz="1750" spc="-370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750" spc="9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1750" spc="90" dirty="0">
                <a:solidFill>
                  <a:srgbClr val="585858"/>
                </a:solidFill>
                <a:latin typeface="微软雅黑"/>
                <a:cs typeface="微软雅黑"/>
              </a:rPr>
              <a:t>，</a:t>
            </a:r>
            <a:r>
              <a:rPr sz="1750" spc="-36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750" spc="160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1750" spc="180" dirty="0">
                <a:solidFill>
                  <a:srgbClr val="585858"/>
                </a:solidFill>
                <a:latin typeface="微软雅黑"/>
                <a:cs typeface="微软雅黑"/>
              </a:rPr>
              <a:t>表示每一位的三种状态</a:t>
            </a:r>
            <a:r>
              <a:rPr sz="1750" spc="25" dirty="0">
                <a:solidFill>
                  <a:srgbClr val="585858"/>
                </a:solidFill>
                <a:latin typeface="微软雅黑"/>
                <a:cs typeface="微软雅黑"/>
              </a:rPr>
              <a:t>，</a:t>
            </a:r>
            <a:r>
              <a:rPr sz="1750" spc="-36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750" spc="180" dirty="0" err="1">
                <a:solidFill>
                  <a:srgbClr val="585858"/>
                </a:solidFill>
                <a:latin typeface="微软雅黑"/>
                <a:cs typeface="微软雅黑"/>
              </a:rPr>
              <a:t>同样的原理压缩为十进制存进</a:t>
            </a:r>
            <a:r>
              <a:rPr sz="1750" spc="160" dirty="0" err="1">
                <a:solidFill>
                  <a:srgbClr val="585858"/>
                </a:solidFill>
                <a:latin typeface="Arial"/>
                <a:cs typeface="Arial"/>
              </a:rPr>
              <a:t>sta</a:t>
            </a:r>
            <a:r>
              <a:rPr sz="1750" spc="25" dirty="0">
                <a:solidFill>
                  <a:srgbClr val="585858"/>
                </a:solidFill>
                <a:latin typeface="微软雅黑"/>
                <a:cs typeface="微软雅黑"/>
              </a:rPr>
              <a:t>。</a:t>
            </a:r>
            <a:endParaRPr sz="175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7425" y="579755"/>
            <a:ext cx="14497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0" dirty="0"/>
              <a:t>状压</a:t>
            </a:r>
            <a:r>
              <a:rPr spc="295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2875" y="1680210"/>
            <a:ext cx="7426325" cy="42684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●"/>
              <a:tabLst>
                <a:tab pos="241300" algn="l"/>
              </a:tabLst>
            </a:pPr>
            <a:r>
              <a:rPr sz="2000" b="1" spc="150" dirty="0">
                <a:solidFill>
                  <a:srgbClr val="585858"/>
                </a:solidFill>
                <a:latin typeface="微软雅黑"/>
                <a:cs typeface="微软雅黑"/>
              </a:rPr>
              <a:t>位运</a:t>
            </a:r>
            <a:r>
              <a:rPr sz="2000" b="1" spc="5" dirty="0">
                <a:solidFill>
                  <a:srgbClr val="585858"/>
                </a:solidFill>
                <a:latin typeface="微软雅黑"/>
                <a:cs typeface="微软雅黑"/>
              </a:rPr>
              <a:t>算</a:t>
            </a:r>
            <a:endParaRPr sz="2000" dirty="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1720"/>
              </a:spcBef>
              <a:buFont typeface="Arial"/>
              <a:buChar char="●"/>
              <a:tabLst>
                <a:tab pos="241300" algn="l"/>
                <a:tab pos="1242060" algn="l"/>
                <a:tab pos="1756410" algn="l"/>
              </a:tabLst>
            </a:pPr>
            <a:r>
              <a:rPr sz="2000" b="1" dirty="0">
                <a:solidFill>
                  <a:srgbClr val="585858"/>
                </a:solidFill>
                <a:latin typeface="Arial"/>
                <a:cs typeface="Arial"/>
              </a:rPr>
              <a:t>&amp;</a:t>
            </a:r>
            <a:r>
              <a:rPr sz="2000" b="1" spc="2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585858"/>
                </a:solidFill>
                <a:latin typeface="微软雅黑"/>
                <a:cs typeface="微软雅黑"/>
              </a:rPr>
              <a:t>｜</a:t>
            </a:r>
            <a:r>
              <a:rPr sz="2000" b="1" spc="250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585858"/>
                </a:solidFill>
                <a:latin typeface="Arial"/>
                <a:cs typeface="Arial"/>
              </a:rPr>
              <a:t>^	</a:t>
            </a:r>
            <a:r>
              <a:rPr sz="2000" b="1" spc="75" dirty="0">
                <a:solidFill>
                  <a:srgbClr val="585858"/>
                </a:solidFill>
                <a:latin typeface="Arial"/>
                <a:cs typeface="Arial"/>
              </a:rPr>
              <a:t>&lt;&lt;	&gt;&gt;</a:t>
            </a:r>
            <a:endParaRPr sz="20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720"/>
              </a:spcBef>
              <a:buChar char="●"/>
              <a:tabLst>
                <a:tab pos="241300" algn="l"/>
                <a:tab pos="3731895" algn="l"/>
              </a:tabLst>
            </a:pPr>
            <a:r>
              <a:rPr sz="2000" spc="145" dirty="0">
                <a:solidFill>
                  <a:srgbClr val="585858"/>
                </a:solidFill>
                <a:latin typeface="Arial"/>
                <a:cs typeface="Arial"/>
              </a:rPr>
              <a:t>(x&amp;(x&gt;&gt;</a:t>
            </a:r>
            <a:r>
              <a:rPr sz="2000" spc="14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2000" spc="145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) </a:t>
            </a:r>
            <a:r>
              <a:rPr sz="2000" spc="-2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50" dirty="0">
                <a:solidFill>
                  <a:srgbClr val="585858"/>
                </a:solidFill>
                <a:latin typeface="微软雅黑"/>
                <a:cs typeface="微软雅黑"/>
              </a:rPr>
              <a:t>或（</a:t>
            </a:r>
            <a:r>
              <a:rPr sz="2000" spc="145" dirty="0">
                <a:solidFill>
                  <a:srgbClr val="585858"/>
                </a:solidFill>
                <a:latin typeface="Arial"/>
                <a:cs typeface="Arial"/>
              </a:rPr>
              <a:t>x&amp;(x&lt;&lt;</a:t>
            </a:r>
            <a:r>
              <a:rPr sz="2000" spc="14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2000" spc="145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)	</a:t>
            </a:r>
            <a:r>
              <a:rPr sz="2000" spc="150" dirty="0" err="1">
                <a:solidFill>
                  <a:srgbClr val="585858"/>
                </a:solidFill>
                <a:latin typeface="微软雅黑"/>
                <a:cs typeface="微软雅黑"/>
              </a:rPr>
              <a:t>可判断</a:t>
            </a:r>
            <a:r>
              <a:rPr lang="zh-CN" altLang="en-US" sz="2000" spc="150" dirty="0">
                <a:solidFill>
                  <a:srgbClr val="585858"/>
                </a:solidFill>
                <a:latin typeface="微软雅黑"/>
                <a:cs typeface="微软雅黑"/>
              </a:rPr>
              <a:t>是否有两位相连的</a:t>
            </a:r>
            <a:r>
              <a:rPr lang="en-US" altLang="zh-CN" sz="2000" spc="150" dirty="0">
                <a:solidFill>
                  <a:srgbClr val="585858"/>
                </a:solidFill>
                <a:latin typeface="微软雅黑"/>
                <a:cs typeface="微软雅黑"/>
              </a:rPr>
              <a:t>1</a:t>
            </a:r>
            <a:endParaRPr sz="2000" dirty="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1720"/>
              </a:spcBef>
              <a:buChar char="●"/>
              <a:tabLst>
                <a:tab pos="241300" algn="l"/>
              </a:tabLst>
            </a:pPr>
            <a:r>
              <a:rPr sz="2000" spc="120" dirty="0">
                <a:solidFill>
                  <a:srgbClr val="585858"/>
                </a:solidFill>
                <a:latin typeface="Arial"/>
                <a:cs typeface="Arial"/>
              </a:rPr>
              <a:t>x&amp;(-x)</a:t>
            </a:r>
            <a:r>
              <a:rPr sz="2000" spc="2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50" dirty="0">
                <a:solidFill>
                  <a:srgbClr val="585858"/>
                </a:solidFill>
                <a:latin typeface="微软雅黑"/>
                <a:cs typeface="微软雅黑"/>
              </a:rPr>
              <a:t>取二进制最低位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lang="en-US" sz="2000" dirty="0">
                <a:solidFill>
                  <a:srgbClr val="585858"/>
                </a:solidFill>
                <a:latin typeface="Arial"/>
                <a:cs typeface="Arial"/>
              </a:rPr>
              <a:t> (</a:t>
            </a:r>
            <a:r>
              <a:rPr lang="en-US" sz="2000" dirty="0" err="1">
                <a:solidFill>
                  <a:srgbClr val="585858"/>
                </a:solidFill>
                <a:latin typeface="Arial"/>
                <a:cs typeface="Arial"/>
              </a:rPr>
              <a:t>lowbit</a:t>
            </a:r>
            <a:r>
              <a:rPr lang="zh-CN" altLang="en-US" sz="2000" dirty="0">
                <a:solidFill>
                  <a:srgbClr val="585858"/>
                </a:solidFill>
                <a:latin typeface="Arial"/>
                <a:cs typeface="Arial"/>
              </a:rPr>
              <a:t>运算</a:t>
            </a:r>
            <a:r>
              <a:rPr lang="en-US" sz="2000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720"/>
              </a:spcBef>
              <a:buChar char="●"/>
              <a:tabLst>
                <a:tab pos="241300" algn="l"/>
              </a:tabLst>
            </a:pPr>
            <a:r>
              <a:rPr sz="2000" spc="125" dirty="0">
                <a:solidFill>
                  <a:srgbClr val="585858"/>
                </a:solidFill>
                <a:latin typeface="Arial"/>
                <a:cs typeface="Arial"/>
              </a:rPr>
              <a:t>x&amp;=(x-1)</a:t>
            </a:r>
            <a:r>
              <a:rPr sz="2000" spc="2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50" dirty="0">
                <a:solidFill>
                  <a:srgbClr val="585858"/>
                </a:solidFill>
                <a:latin typeface="微软雅黑"/>
                <a:cs typeface="微软雅黑"/>
              </a:rPr>
              <a:t>将最右边的</a:t>
            </a:r>
            <a:r>
              <a:rPr sz="2000" spc="14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2000" spc="150" dirty="0">
                <a:solidFill>
                  <a:srgbClr val="585858"/>
                </a:solidFill>
                <a:latin typeface="微软雅黑"/>
                <a:cs typeface="微软雅黑"/>
              </a:rPr>
              <a:t>变成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20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720"/>
              </a:spcBef>
              <a:buChar char="●"/>
              <a:tabLst>
                <a:tab pos="241300" algn="l"/>
              </a:tabLst>
            </a:pPr>
            <a:r>
              <a:rPr sz="2000" spc="125" dirty="0">
                <a:solidFill>
                  <a:srgbClr val="585858"/>
                </a:solidFill>
                <a:latin typeface="Arial"/>
                <a:cs typeface="Arial"/>
              </a:rPr>
              <a:t>x|=(x-1)</a:t>
            </a:r>
            <a:r>
              <a:rPr sz="2000" spc="2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50" dirty="0">
                <a:solidFill>
                  <a:srgbClr val="585858"/>
                </a:solidFill>
                <a:latin typeface="微软雅黑"/>
                <a:cs typeface="微软雅黑"/>
              </a:rPr>
              <a:t>将右边连续的</a:t>
            </a:r>
            <a:r>
              <a:rPr sz="2000" spc="14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2000" spc="150" dirty="0">
                <a:solidFill>
                  <a:srgbClr val="585858"/>
                </a:solidFill>
                <a:latin typeface="微软雅黑"/>
                <a:cs typeface="微软雅黑"/>
              </a:rPr>
              <a:t>变成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20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720"/>
              </a:spcBef>
              <a:buChar char="●"/>
              <a:tabLst>
                <a:tab pos="241300" algn="l"/>
                <a:tab pos="2362200" algn="l"/>
              </a:tabLst>
            </a:pPr>
            <a:r>
              <a:rPr sz="2000" spc="130" dirty="0">
                <a:solidFill>
                  <a:srgbClr val="585858"/>
                </a:solidFill>
                <a:latin typeface="Arial"/>
                <a:cs typeface="Arial"/>
              </a:rPr>
              <a:t>x^(</a:t>
            </a:r>
            <a:r>
              <a:rPr sz="2000" spc="130" dirty="0">
                <a:solidFill>
                  <a:srgbClr val="585858"/>
                </a:solidFill>
                <a:latin typeface="微软雅黑"/>
                <a:cs typeface="微软雅黑"/>
              </a:rPr>
              <a:t>（</a:t>
            </a:r>
            <a:r>
              <a:rPr sz="2000" spc="130" dirty="0">
                <a:solidFill>
                  <a:srgbClr val="585858"/>
                </a:solidFill>
                <a:latin typeface="Arial"/>
                <a:cs typeface="Arial"/>
              </a:rPr>
              <a:t>1&lt;&lt;k</a:t>
            </a:r>
            <a:r>
              <a:rPr sz="2000" spc="130" dirty="0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r>
              <a:rPr sz="2000" spc="130" dirty="0">
                <a:solidFill>
                  <a:srgbClr val="585858"/>
                </a:solidFill>
                <a:latin typeface="Arial"/>
                <a:cs typeface="Arial"/>
              </a:rPr>
              <a:t>-1)	</a:t>
            </a:r>
            <a:r>
              <a:rPr sz="2000" spc="150" dirty="0">
                <a:solidFill>
                  <a:srgbClr val="585858"/>
                </a:solidFill>
                <a:latin typeface="微软雅黑"/>
                <a:cs typeface="微软雅黑"/>
              </a:rPr>
              <a:t>末</a:t>
            </a:r>
            <a:r>
              <a:rPr sz="2000" spc="145" dirty="0">
                <a:solidFill>
                  <a:srgbClr val="585858"/>
                </a:solidFill>
                <a:latin typeface="Arial"/>
                <a:cs typeface="Arial"/>
              </a:rPr>
              <a:t>k</a:t>
            </a:r>
            <a:r>
              <a:rPr sz="2000" spc="150" dirty="0">
                <a:solidFill>
                  <a:srgbClr val="585858"/>
                </a:solidFill>
                <a:latin typeface="微软雅黑"/>
                <a:cs typeface="微软雅黑"/>
              </a:rPr>
              <a:t>位取</a:t>
            </a:r>
            <a:r>
              <a:rPr sz="2000" spc="5" dirty="0">
                <a:solidFill>
                  <a:srgbClr val="585858"/>
                </a:solidFill>
                <a:latin typeface="微软雅黑"/>
                <a:cs typeface="微软雅黑"/>
              </a:rPr>
              <a:t>反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85858"/>
              </a:buClr>
              <a:buFont typeface="Arial"/>
              <a:buChar char="●"/>
            </a:pPr>
            <a:endParaRPr sz="3150" dirty="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●"/>
              <a:tabLst>
                <a:tab pos="241300" algn="l"/>
              </a:tabLst>
            </a:pPr>
            <a:r>
              <a:rPr sz="2000" b="1" spc="150" dirty="0">
                <a:solidFill>
                  <a:srgbClr val="585858"/>
                </a:solidFill>
                <a:latin typeface="微软雅黑"/>
                <a:cs typeface="微软雅黑"/>
              </a:rPr>
              <a:t>加括号</a:t>
            </a:r>
            <a:r>
              <a:rPr sz="2000" b="1" spc="75" dirty="0">
                <a:solidFill>
                  <a:srgbClr val="585858"/>
                </a:solidFill>
                <a:latin typeface="微软雅黑"/>
                <a:cs typeface="微软雅黑"/>
              </a:rPr>
              <a:t>！！</a:t>
            </a:r>
            <a:endParaRPr sz="20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6620" y="1237484"/>
            <a:ext cx="10991850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241300" algn="l"/>
              </a:tabLst>
            </a:pPr>
            <a:r>
              <a:rPr lang="en-US" sz="1800" b="1" spc="125" dirty="0">
                <a:solidFill>
                  <a:srgbClr val="585858"/>
                </a:solidFill>
                <a:latin typeface="Arial"/>
                <a:cs typeface="Arial"/>
              </a:rPr>
              <a:t>poj</a:t>
            </a:r>
            <a:r>
              <a:rPr lang="en-US" altLang="zh-CN" sz="1800" b="1" spc="125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r>
              <a:rPr sz="1800" b="1" spc="125" dirty="0">
                <a:solidFill>
                  <a:srgbClr val="585858"/>
                </a:solidFill>
                <a:latin typeface="Arial"/>
                <a:cs typeface="Arial"/>
              </a:rPr>
              <a:t>254 </a:t>
            </a:r>
            <a:r>
              <a:rPr sz="1800" b="1" spc="114" dirty="0">
                <a:solidFill>
                  <a:srgbClr val="585858"/>
                </a:solidFill>
                <a:latin typeface="Arial"/>
                <a:cs typeface="Arial"/>
              </a:rPr>
              <a:t>“Corn</a:t>
            </a:r>
            <a:r>
              <a:rPr sz="1800" b="1" spc="4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spc="125" dirty="0">
                <a:solidFill>
                  <a:srgbClr val="585858"/>
                </a:solidFill>
                <a:latin typeface="Arial"/>
                <a:cs typeface="Arial"/>
              </a:rPr>
              <a:t>fields”</a:t>
            </a:r>
            <a:endParaRPr sz="1800" dirty="0">
              <a:latin typeface="Arial"/>
              <a:cs typeface="Arial"/>
            </a:endParaRPr>
          </a:p>
          <a:p>
            <a:pPr marL="241300" marR="5080" indent="-228600">
              <a:lnSpc>
                <a:spcPct val="129900"/>
              </a:lnSpc>
              <a:spcBef>
                <a:spcPts val="1050"/>
              </a:spcBef>
              <a:buFont typeface="Arial"/>
              <a:buChar char="●"/>
              <a:tabLst>
                <a:tab pos="241300" algn="l"/>
              </a:tabLst>
            </a:pPr>
            <a:r>
              <a:rPr sz="1800" spc="150" dirty="0">
                <a:solidFill>
                  <a:srgbClr val="585858"/>
                </a:solidFill>
                <a:latin typeface="微软雅黑"/>
                <a:cs typeface="微软雅黑"/>
              </a:rPr>
              <a:t>题干大意：农夫约翰有一片长方形土地，化成</a:t>
            </a:r>
            <a:r>
              <a:rPr sz="1800" spc="150" dirty="0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sz="1800" spc="150" dirty="0">
                <a:solidFill>
                  <a:srgbClr val="585858"/>
                </a:solidFill>
                <a:latin typeface="微软雅黑"/>
                <a:cs typeface="微软雅黑"/>
              </a:rPr>
              <a:t>行</a:t>
            </a:r>
            <a:r>
              <a:rPr sz="1800" spc="145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1800" spc="150" dirty="0">
                <a:solidFill>
                  <a:srgbClr val="585858"/>
                </a:solidFill>
                <a:latin typeface="微软雅黑"/>
                <a:cs typeface="微软雅黑"/>
              </a:rPr>
              <a:t>列方格，用于种玉米和养牛。有些格子很贫瘠</a:t>
            </a:r>
            <a:r>
              <a:rPr sz="1800" dirty="0">
                <a:solidFill>
                  <a:srgbClr val="585858"/>
                </a:solidFill>
                <a:latin typeface="微软雅黑"/>
                <a:cs typeface="微软雅黑"/>
              </a:rPr>
              <a:t>， </a:t>
            </a:r>
            <a:r>
              <a:rPr sz="1800" spc="150" dirty="0" err="1">
                <a:solidFill>
                  <a:srgbClr val="585858"/>
                </a:solidFill>
                <a:latin typeface="微软雅黑"/>
                <a:cs typeface="微软雅黑"/>
              </a:rPr>
              <a:t>不适合种玉米。牛不能在相邻的格子吃</a:t>
            </a:r>
            <a:r>
              <a:rPr lang="zh-CN" altLang="en-US" sz="1800" spc="150" dirty="0">
                <a:solidFill>
                  <a:srgbClr val="585858"/>
                </a:solidFill>
                <a:latin typeface="微软雅黑"/>
                <a:cs typeface="微软雅黑"/>
              </a:rPr>
              <a:t>玉米</a:t>
            </a:r>
            <a:r>
              <a:rPr sz="1800" spc="150" dirty="0">
                <a:solidFill>
                  <a:srgbClr val="585858"/>
                </a:solidFill>
                <a:latin typeface="微软雅黑"/>
                <a:cs typeface="微软雅黑"/>
              </a:rPr>
              <a:t>。求有多少种玉米的方案。输入</a:t>
            </a:r>
            <a:r>
              <a:rPr sz="1800" spc="135" dirty="0">
                <a:solidFill>
                  <a:srgbClr val="585858"/>
                </a:solidFill>
                <a:latin typeface="Arial"/>
                <a:cs typeface="Arial"/>
              </a:rPr>
              <a:t>m,n,1&lt;=m,n&lt;=12</a:t>
            </a:r>
            <a:r>
              <a:rPr sz="1800" spc="2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50" dirty="0">
                <a:solidFill>
                  <a:srgbClr val="585858"/>
                </a:solidFill>
                <a:latin typeface="微软雅黑"/>
                <a:cs typeface="微软雅黑"/>
              </a:rPr>
              <a:t>后面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m  </a:t>
            </a:r>
            <a:r>
              <a:rPr sz="1800" spc="150" dirty="0">
                <a:solidFill>
                  <a:srgbClr val="585858"/>
                </a:solidFill>
                <a:latin typeface="微软雅黑"/>
                <a:cs typeface="微软雅黑"/>
              </a:rPr>
              <a:t>行描述方格情况</a:t>
            </a:r>
            <a:r>
              <a:rPr sz="1800" spc="145" dirty="0">
                <a:solidFill>
                  <a:srgbClr val="585858"/>
                </a:solidFill>
                <a:latin typeface="微软雅黑"/>
                <a:cs typeface="微软雅黑"/>
              </a:rPr>
              <a:t>，</a:t>
            </a:r>
            <a:r>
              <a:rPr sz="1800" spc="145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1800" spc="150" dirty="0">
                <a:solidFill>
                  <a:srgbClr val="585858"/>
                </a:solidFill>
                <a:latin typeface="微软雅黑"/>
                <a:cs typeface="微软雅黑"/>
              </a:rPr>
              <a:t>为肥沃</a:t>
            </a:r>
            <a:r>
              <a:rPr sz="1800" spc="145" dirty="0">
                <a:solidFill>
                  <a:srgbClr val="585858"/>
                </a:solidFill>
                <a:latin typeface="微软雅黑"/>
                <a:cs typeface="微软雅黑"/>
              </a:rPr>
              <a:t>，</a:t>
            </a:r>
            <a:r>
              <a:rPr sz="1800" spc="14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1800" spc="150" dirty="0">
                <a:solidFill>
                  <a:srgbClr val="585858"/>
                </a:solidFill>
                <a:latin typeface="微软雅黑"/>
                <a:cs typeface="微软雅黑"/>
              </a:rPr>
              <a:t>为贫瘠</a:t>
            </a:r>
            <a:r>
              <a:rPr sz="1800" dirty="0">
                <a:solidFill>
                  <a:srgbClr val="585858"/>
                </a:solidFill>
                <a:latin typeface="微软雅黑"/>
                <a:cs typeface="微软雅黑"/>
              </a:rPr>
              <a:t>。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5346" y="3067811"/>
            <a:ext cx="2083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50" dirty="0">
                <a:solidFill>
                  <a:srgbClr val="585858"/>
                </a:solidFill>
                <a:latin typeface="微软雅黑"/>
                <a:cs typeface="微软雅黑"/>
              </a:rPr>
              <a:t>养牛方案</a:t>
            </a:r>
            <a:r>
              <a:rPr sz="1400" b="1" spc="5" dirty="0">
                <a:solidFill>
                  <a:srgbClr val="585858"/>
                </a:solidFill>
                <a:latin typeface="微软雅黑"/>
                <a:cs typeface="微软雅黑"/>
              </a:rPr>
              <a:t>（</a:t>
            </a:r>
            <a:r>
              <a:rPr sz="1400" b="1" spc="-290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400" b="1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1400" b="1" spc="-25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585858"/>
                </a:solidFill>
                <a:latin typeface="微软雅黑"/>
                <a:cs typeface="微软雅黑"/>
              </a:rPr>
              <a:t>养</a:t>
            </a:r>
            <a:r>
              <a:rPr sz="1400" b="1" spc="21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400" b="1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1400" b="1" spc="-25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spc="150" dirty="0">
                <a:solidFill>
                  <a:srgbClr val="585858"/>
                </a:solidFill>
                <a:latin typeface="微软雅黑"/>
                <a:cs typeface="微软雅黑"/>
              </a:rPr>
              <a:t>不养</a:t>
            </a:r>
            <a:r>
              <a:rPr sz="1400" b="1" spc="5" dirty="0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 dirty="0">
              <a:latin typeface="微软雅黑"/>
              <a:cs typeface="微软雅黑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1980" y="3470275"/>
          <a:ext cx="4282439" cy="1945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9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410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5F95E6"/>
                      </a:solidFill>
                      <a:prstDash val="solid"/>
                    </a:lnL>
                    <a:lnR w="12700">
                      <a:solidFill>
                        <a:srgbClr val="5F95E6"/>
                      </a:solidFill>
                      <a:prstDash val="solid"/>
                    </a:lnR>
                    <a:lnT w="12700">
                      <a:solidFill>
                        <a:srgbClr val="5F95E6"/>
                      </a:solidFill>
                      <a:prstDash val="solid"/>
                    </a:lnT>
                    <a:lnB w="12700">
                      <a:solidFill>
                        <a:srgbClr val="5F95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5F95E6"/>
                      </a:solidFill>
                      <a:prstDash val="solid"/>
                    </a:lnL>
                    <a:lnR w="12700">
                      <a:solidFill>
                        <a:srgbClr val="5F95E6"/>
                      </a:solidFill>
                      <a:prstDash val="solid"/>
                    </a:lnR>
                    <a:lnT w="12700">
                      <a:solidFill>
                        <a:srgbClr val="5F95E6"/>
                      </a:solidFill>
                      <a:prstDash val="solid"/>
                    </a:lnT>
                    <a:lnB w="12700">
                      <a:solidFill>
                        <a:srgbClr val="5F95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5F95E6"/>
                      </a:solidFill>
                      <a:prstDash val="solid"/>
                    </a:lnL>
                    <a:lnR w="12700">
                      <a:solidFill>
                        <a:srgbClr val="5F95E6"/>
                      </a:solidFill>
                      <a:prstDash val="solid"/>
                    </a:lnR>
                    <a:lnT w="12700">
                      <a:solidFill>
                        <a:srgbClr val="5F95E6"/>
                      </a:solidFill>
                      <a:prstDash val="solid"/>
                    </a:lnT>
                    <a:lnB w="12700">
                      <a:solidFill>
                        <a:srgbClr val="5F95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spc="100" dirty="0">
                          <a:latin typeface="Arial"/>
                          <a:cs typeface="Arial"/>
                        </a:rPr>
                        <a:t>dp[1][4]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5F95E6"/>
                      </a:solidFill>
                      <a:prstDash val="solid"/>
                    </a:lnL>
                    <a:lnR w="12700">
                      <a:solidFill>
                        <a:srgbClr val="5F95E6"/>
                      </a:solidFill>
                      <a:prstDash val="solid"/>
                    </a:lnR>
                    <a:lnT w="12700">
                      <a:solidFill>
                        <a:srgbClr val="5F95E6"/>
                      </a:solidFill>
                      <a:prstDash val="solid"/>
                    </a:lnT>
                    <a:lnB w="12700">
                      <a:solidFill>
                        <a:srgbClr val="5F95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410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5F95E6"/>
                      </a:solidFill>
                      <a:prstDash val="solid"/>
                    </a:lnL>
                    <a:lnR w="12700">
                      <a:solidFill>
                        <a:srgbClr val="5F95E6"/>
                      </a:solidFill>
                      <a:prstDash val="solid"/>
                    </a:lnR>
                    <a:lnT w="12700">
                      <a:solidFill>
                        <a:srgbClr val="5F95E6"/>
                      </a:solidFill>
                      <a:prstDash val="solid"/>
                    </a:lnT>
                    <a:lnB w="12700">
                      <a:solidFill>
                        <a:srgbClr val="5F95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5F95E6"/>
                      </a:solidFill>
                      <a:prstDash val="solid"/>
                    </a:lnL>
                    <a:lnR w="12700">
                      <a:solidFill>
                        <a:srgbClr val="5F95E6"/>
                      </a:solidFill>
                      <a:prstDash val="solid"/>
                    </a:lnR>
                    <a:lnT w="12700">
                      <a:solidFill>
                        <a:srgbClr val="5F95E6"/>
                      </a:solidFill>
                      <a:prstDash val="solid"/>
                    </a:lnT>
                    <a:lnB w="12700">
                      <a:solidFill>
                        <a:srgbClr val="5F95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5F95E6"/>
                      </a:solidFill>
                      <a:prstDash val="solid"/>
                    </a:lnL>
                    <a:lnR w="12700">
                      <a:solidFill>
                        <a:srgbClr val="5F95E6"/>
                      </a:solidFill>
                      <a:prstDash val="solid"/>
                    </a:lnR>
                    <a:lnT w="12700">
                      <a:solidFill>
                        <a:srgbClr val="5F95E6"/>
                      </a:solidFill>
                      <a:prstDash val="solid"/>
                    </a:lnT>
                    <a:lnB w="12700">
                      <a:solidFill>
                        <a:srgbClr val="5F95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spc="100" dirty="0">
                          <a:latin typeface="Arial"/>
                          <a:cs typeface="Arial"/>
                        </a:rPr>
                        <a:t>dp[2][1]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5F95E6"/>
                      </a:solidFill>
                      <a:prstDash val="solid"/>
                    </a:lnL>
                    <a:lnR w="12700">
                      <a:solidFill>
                        <a:srgbClr val="5F95E6"/>
                      </a:solidFill>
                      <a:prstDash val="solid"/>
                    </a:lnR>
                    <a:lnT w="12700">
                      <a:solidFill>
                        <a:srgbClr val="5F95E6"/>
                      </a:solidFill>
                      <a:prstDash val="solid"/>
                    </a:lnT>
                    <a:lnB w="12700">
                      <a:solidFill>
                        <a:srgbClr val="5F95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409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5F95E6"/>
                      </a:solidFill>
                      <a:prstDash val="solid"/>
                    </a:lnL>
                    <a:lnR w="12700">
                      <a:solidFill>
                        <a:srgbClr val="5F95E6"/>
                      </a:solidFill>
                      <a:prstDash val="solid"/>
                    </a:lnR>
                    <a:lnT w="12700">
                      <a:solidFill>
                        <a:srgbClr val="5F95E6"/>
                      </a:solidFill>
                      <a:prstDash val="solid"/>
                    </a:lnT>
                    <a:lnB w="12700">
                      <a:solidFill>
                        <a:srgbClr val="5F95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5F95E6"/>
                      </a:solidFill>
                      <a:prstDash val="solid"/>
                    </a:lnL>
                    <a:lnR w="12700">
                      <a:solidFill>
                        <a:srgbClr val="5F95E6"/>
                      </a:solidFill>
                      <a:prstDash val="solid"/>
                    </a:lnR>
                    <a:lnT w="12700">
                      <a:solidFill>
                        <a:srgbClr val="5F95E6"/>
                      </a:solidFill>
                      <a:prstDash val="solid"/>
                    </a:lnT>
                    <a:lnB w="12700">
                      <a:solidFill>
                        <a:srgbClr val="5F95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5F95E6"/>
                      </a:solidFill>
                      <a:prstDash val="solid"/>
                    </a:lnL>
                    <a:lnR w="12700">
                      <a:solidFill>
                        <a:srgbClr val="5F95E6"/>
                      </a:solidFill>
                      <a:prstDash val="solid"/>
                    </a:lnR>
                    <a:lnT w="12700">
                      <a:solidFill>
                        <a:srgbClr val="5F95E6"/>
                      </a:solidFill>
                      <a:prstDash val="solid"/>
                    </a:lnT>
                    <a:lnB w="12700">
                      <a:solidFill>
                        <a:srgbClr val="5F95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spc="100" dirty="0">
                          <a:latin typeface="Arial"/>
                          <a:cs typeface="Arial"/>
                        </a:rPr>
                        <a:t>dp[3][6]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5F95E6"/>
                      </a:solidFill>
                      <a:prstDash val="solid"/>
                    </a:lnL>
                    <a:lnR w="12700">
                      <a:solidFill>
                        <a:srgbClr val="5F95E6"/>
                      </a:solidFill>
                      <a:prstDash val="solid"/>
                    </a:lnR>
                    <a:lnT w="12700">
                      <a:solidFill>
                        <a:srgbClr val="5F95E6"/>
                      </a:solidFill>
                      <a:prstDash val="solid"/>
                    </a:lnT>
                    <a:lnB w="12700">
                      <a:solidFill>
                        <a:srgbClr val="5F95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410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5F95E6"/>
                      </a:solidFill>
                      <a:prstDash val="solid"/>
                    </a:lnL>
                    <a:lnR w="12700">
                      <a:solidFill>
                        <a:srgbClr val="5F95E6"/>
                      </a:solidFill>
                      <a:prstDash val="solid"/>
                    </a:lnR>
                    <a:lnT w="12700">
                      <a:solidFill>
                        <a:srgbClr val="5F95E6"/>
                      </a:solidFill>
                      <a:prstDash val="solid"/>
                    </a:lnT>
                    <a:lnB w="12700">
                      <a:solidFill>
                        <a:srgbClr val="5F95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5F95E6"/>
                      </a:solidFill>
                      <a:prstDash val="solid"/>
                    </a:lnL>
                    <a:lnR w="12700">
                      <a:solidFill>
                        <a:srgbClr val="5F95E6"/>
                      </a:solidFill>
                      <a:prstDash val="solid"/>
                    </a:lnR>
                    <a:lnT w="12700">
                      <a:solidFill>
                        <a:srgbClr val="5F95E6"/>
                      </a:solidFill>
                      <a:prstDash val="solid"/>
                    </a:lnT>
                    <a:lnB w="12700">
                      <a:solidFill>
                        <a:srgbClr val="5F95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5F95E6"/>
                      </a:solidFill>
                      <a:prstDash val="solid"/>
                    </a:lnL>
                    <a:lnR w="12700">
                      <a:solidFill>
                        <a:srgbClr val="5F95E6"/>
                      </a:solidFill>
                      <a:prstDash val="solid"/>
                    </a:lnR>
                    <a:lnT w="12700">
                      <a:solidFill>
                        <a:srgbClr val="5F95E6"/>
                      </a:solidFill>
                      <a:prstDash val="solid"/>
                    </a:lnT>
                    <a:lnB w="12700">
                      <a:solidFill>
                        <a:srgbClr val="5F95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spc="100" dirty="0">
                          <a:latin typeface="Arial"/>
                          <a:cs typeface="Arial"/>
                        </a:rPr>
                        <a:t>dp[4][5]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5F95E6"/>
                      </a:solidFill>
                      <a:prstDash val="solid"/>
                    </a:lnL>
                    <a:lnR w="12700">
                      <a:solidFill>
                        <a:srgbClr val="5F95E6"/>
                      </a:solidFill>
                      <a:prstDash val="solid"/>
                    </a:lnR>
                    <a:lnT w="12700">
                      <a:solidFill>
                        <a:srgbClr val="5F95E6"/>
                      </a:solidFill>
                      <a:prstDash val="solid"/>
                    </a:lnT>
                    <a:lnB w="12700">
                      <a:solidFill>
                        <a:srgbClr val="5F95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420867" y="3067811"/>
            <a:ext cx="5925312" cy="96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55615" y="4257675"/>
            <a:ext cx="4343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dp[m][1&lt;&lt;n]</a:t>
            </a:r>
            <a:r>
              <a:rPr sz="1800" spc="415" dirty="0">
                <a:latin typeface="Arial"/>
                <a:cs typeface="Arial"/>
              </a:rPr>
              <a:t> </a:t>
            </a:r>
            <a:r>
              <a:rPr sz="1800" dirty="0">
                <a:latin typeface="微软雅黑"/>
                <a:cs typeface="微软雅黑"/>
              </a:rPr>
              <a:t>数组的第二维存放该行的状态</a:t>
            </a: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spc="-5" dirty="0">
                <a:latin typeface="Arial"/>
                <a:cs typeface="Arial"/>
              </a:rPr>
              <a:t>cnt</a:t>
            </a:r>
            <a:r>
              <a:rPr sz="1800" spc="484" dirty="0">
                <a:latin typeface="Arial"/>
                <a:cs typeface="Arial"/>
              </a:rPr>
              <a:t> </a:t>
            </a:r>
            <a:r>
              <a:rPr sz="1800" dirty="0">
                <a:latin typeface="微软雅黑"/>
                <a:cs typeface="微软雅黑"/>
              </a:rPr>
              <a:t>养牛可行状态总数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sta[]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微软雅黑"/>
                <a:cs typeface="微软雅黑"/>
              </a:rPr>
              <a:t>存放每一个可行状态</a:t>
            </a:r>
          </a:p>
        </p:txBody>
      </p:sp>
      <p:sp>
        <p:nvSpPr>
          <p:cNvPr id="7" name="object 7"/>
          <p:cNvSpPr/>
          <p:nvPr/>
        </p:nvSpPr>
        <p:spPr>
          <a:xfrm>
            <a:off x="702386" y="4413884"/>
            <a:ext cx="1751177" cy="552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2438DF9-0704-4AB4-AD76-4BE14A1035EB}"/>
              </a:ext>
            </a:extLst>
          </p:cNvPr>
          <p:cNvSpPr txBox="1">
            <a:spLocks/>
          </p:cNvSpPr>
          <p:nvPr/>
        </p:nvSpPr>
        <p:spPr>
          <a:xfrm>
            <a:off x="757422" y="469682"/>
            <a:ext cx="19128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 b="1" kern="0" spc="3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状压</a:t>
            </a:r>
            <a:r>
              <a:rPr lang="en-US" sz="3600" b="1" kern="0" spc="30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d</a:t>
            </a:r>
            <a:r>
              <a:rPr lang="en-US" sz="3600" b="1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p</a:t>
            </a:r>
            <a:endParaRPr lang="en-US" sz="3600" b="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364" y="343534"/>
            <a:ext cx="1612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0" dirty="0"/>
              <a:t>状压</a:t>
            </a:r>
            <a:r>
              <a:rPr sz="3600" spc="300" dirty="0">
                <a:latin typeface="Arial"/>
                <a:cs typeface="Arial"/>
              </a:rPr>
              <a:t>d</a:t>
            </a:r>
            <a:r>
              <a:rPr sz="3600" dirty="0">
                <a:latin typeface="Arial"/>
                <a:cs typeface="Arial"/>
              </a:rPr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439" y="1096644"/>
            <a:ext cx="10455910" cy="2148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●"/>
              <a:tabLst>
                <a:tab pos="241300" algn="l"/>
                <a:tab pos="1511935" algn="l"/>
              </a:tabLst>
            </a:pPr>
            <a:r>
              <a:rPr sz="2000" b="1" spc="150" dirty="0" err="1">
                <a:solidFill>
                  <a:srgbClr val="585858"/>
                </a:solidFill>
                <a:latin typeface="微软雅黑"/>
                <a:cs typeface="微软雅黑"/>
              </a:rPr>
              <a:t>状态转</a:t>
            </a:r>
            <a:r>
              <a:rPr sz="2000" b="1" spc="5" dirty="0" err="1">
                <a:solidFill>
                  <a:srgbClr val="585858"/>
                </a:solidFill>
                <a:latin typeface="微软雅黑"/>
                <a:cs typeface="微软雅黑"/>
              </a:rPr>
              <a:t>移</a:t>
            </a:r>
            <a:r>
              <a:rPr lang="zh-CN" altLang="en-US" sz="2000" b="1" spc="5" dirty="0">
                <a:solidFill>
                  <a:srgbClr val="585858"/>
                </a:solidFill>
                <a:latin typeface="微软雅黑"/>
                <a:cs typeface="微软雅黑"/>
              </a:rPr>
              <a:t>方式 </a:t>
            </a:r>
            <a:r>
              <a:rPr sz="2000" u="sng" spc="150" dirty="0" err="1">
                <a:solidFill>
                  <a:srgbClr val="585858"/>
                </a:solidFill>
                <a:latin typeface="微软雅黑"/>
                <a:cs typeface="微软雅黑"/>
              </a:rPr>
              <a:t>按行转</a:t>
            </a:r>
            <a:r>
              <a:rPr sz="2000" u="sng" spc="5" dirty="0" err="1">
                <a:solidFill>
                  <a:srgbClr val="585858"/>
                </a:solidFill>
                <a:latin typeface="微软雅黑"/>
                <a:cs typeface="微软雅黑"/>
              </a:rPr>
              <a:t>移</a:t>
            </a:r>
            <a:endParaRPr sz="2000" u="sng" dirty="0">
              <a:latin typeface="微软雅黑"/>
              <a:cs typeface="微软雅黑"/>
            </a:endParaRPr>
          </a:p>
          <a:p>
            <a:pPr marL="241300" marR="5080" indent="-228600">
              <a:lnSpc>
                <a:spcPct val="130000"/>
              </a:lnSpc>
              <a:spcBef>
                <a:spcPts val="1000"/>
              </a:spcBef>
              <a:buFont typeface="Arial"/>
              <a:buChar char="●"/>
              <a:tabLst>
                <a:tab pos="241300" algn="l"/>
              </a:tabLst>
            </a:pPr>
            <a:r>
              <a:rPr sz="2000" spc="150" dirty="0">
                <a:solidFill>
                  <a:srgbClr val="585858"/>
                </a:solidFill>
                <a:latin typeface="微软雅黑"/>
                <a:cs typeface="微软雅黑"/>
              </a:rPr>
              <a:t>题干大意：农夫约翰有一片长方形土地，化成</a:t>
            </a:r>
            <a:r>
              <a:rPr sz="2000" spc="140" dirty="0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sz="2000" spc="150" dirty="0">
                <a:solidFill>
                  <a:srgbClr val="585858"/>
                </a:solidFill>
                <a:latin typeface="微软雅黑"/>
                <a:cs typeface="微软雅黑"/>
              </a:rPr>
              <a:t>行</a:t>
            </a:r>
            <a:r>
              <a:rPr sz="2000" spc="140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2000" spc="150" dirty="0">
                <a:solidFill>
                  <a:srgbClr val="585858"/>
                </a:solidFill>
                <a:latin typeface="微软雅黑"/>
                <a:cs typeface="微软雅黑"/>
              </a:rPr>
              <a:t>列方格，用于种玉米和养牛。有</a:t>
            </a:r>
            <a:r>
              <a:rPr sz="2000" dirty="0">
                <a:solidFill>
                  <a:srgbClr val="585858"/>
                </a:solidFill>
                <a:latin typeface="微软雅黑"/>
                <a:cs typeface="微软雅黑"/>
              </a:rPr>
              <a:t>些 </a:t>
            </a:r>
            <a:r>
              <a:rPr sz="2000" spc="150" dirty="0" err="1">
                <a:solidFill>
                  <a:srgbClr val="585858"/>
                </a:solidFill>
                <a:latin typeface="微软雅黑"/>
                <a:cs typeface="微软雅黑"/>
              </a:rPr>
              <a:t>格子很贫瘠，不适合种玉米。牛不能在相邻的格子吃</a:t>
            </a:r>
            <a:r>
              <a:rPr lang="zh-CN" altLang="en-US" sz="2000" spc="150" dirty="0">
                <a:solidFill>
                  <a:srgbClr val="585858"/>
                </a:solidFill>
                <a:latin typeface="微软雅黑"/>
                <a:cs typeface="微软雅黑"/>
              </a:rPr>
              <a:t>玉米</a:t>
            </a:r>
            <a:r>
              <a:rPr sz="2000" spc="150" dirty="0">
                <a:solidFill>
                  <a:srgbClr val="585858"/>
                </a:solidFill>
                <a:latin typeface="微软雅黑"/>
                <a:cs typeface="微软雅黑"/>
              </a:rPr>
              <a:t>。求有多少种玉米的方案。输</a:t>
            </a:r>
            <a:r>
              <a:rPr sz="2000" spc="5" dirty="0">
                <a:solidFill>
                  <a:srgbClr val="585858"/>
                </a:solidFill>
                <a:latin typeface="微软雅黑"/>
                <a:cs typeface="微软雅黑"/>
              </a:rPr>
              <a:t>入 </a:t>
            </a:r>
            <a:r>
              <a:rPr sz="2000" spc="135" dirty="0">
                <a:solidFill>
                  <a:srgbClr val="585858"/>
                </a:solidFill>
                <a:latin typeface="Arial"/>
                <a:cs typeface="Arial"/>
              </a:rPr>
              <a:t>m,n,1&lt;=m,n&lt;=12</a:t>
            </a:r>
            <a:r>
              <a:rPr sz="2000" spc="2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50" dirty="0">
                <a:solidFill>
                  <a:srgbClr val="585858"/>
                </a:solidFill>
                <a:latin typeface="微软雅黑"/>
                <a:cs typeface="微软雅黑"/>
              </a:rPr>
              <a:t>后面</a:t>
            </a:r>
            <a:r>
              <a:rPr sz="2000" spc="140" dirty="0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sz="2000" spc="150" dirty="0">
                <a:solidFill>
                  <a:srgbClr val="585858"/>
                </a:solidFill>
                <a:latin typeface="微软雅黑"/>
                <a:cs typeface="微软雅黑"/>
              </a:rPr>
              <a:t>行描述方格情况</a:t>
            </a:r>
            <a:r>
              <a:rPr sz="2000" spc="145" dirty="0">
                <a:solidFill>
                  <a:srgbClr val="585858"/>
                </a:solidFill>
                <a:latin typeface="微软雅黑"/>
                <a:cs typeface="微软雅黑"/>
              </a:rPr>
              <a:t>，</a:t>
            </a:r>
            <a:r>
              <a:rPr sz="2000" spc="145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2000" spc="150" dirty="0">
                <a:solidFill>
                  <a:srgbClr val="585858"/>
                </a:solidFill>
                <a:latin typeface="微软雅黑"/>
                <a:cs typeface="微软雅黑"/>
              </a:rPr>
              <a:t>为肥沃</a:t>
            </a:r>
            <a:r>
              <a:rPr sz="2000" spc="145" dirty="0">
                <a:solidFill>
                  <a:srgbClr val="585858"/>
                </a:solidFill>
                <a:latin typeface="微软雅黑"/>
                <a:cs typeface="微软雅黑"/>
              </a:rPr>
              <a:t>，</a:t>
            </a:r>
            <a:r>
              <a:rPr sz="2000" spc="14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2000" spc="150" dirty="0">
                <a:solidFill>
                  <a:srgbClr val="585858"/>
                </a:solidFill>
                <a:latin typeface="微软雅黑"/>
                <a:cs typeface="微软雅黑"/>
              </a:rPr>
              <a:t>为贫瘠</a:t>
            </a:r>
            <a:r>
              <a:rPr sz="2000" spc="5" dirty="0">
                <a:solidFill>
                  <a:srgbClr val="585858"/>
                </a:solidFill>
                <a:latin typeface="微软雅黑"/>
                <a:cs typeface="微软雅黑"/>
              </a:rPr>
              <a:t>。</a:t>
            </a:r>
            <a:endParaRPr sz="2000" dirty="0">
              <a:latin typeface="微软雅黑"/>
              <a:cs typeface="微软雅黑"/>
            </a:endParaRPr>
          </a:p>
          <a:p>
            <a:pPr marL="926465">
              <a:lnSpc>
                <a:spcPct val="100000"/>
              </a:lnSpc>
              <a:spcBef>
                <a:spcPts val="2265"/>
              </a:spcBef>
            </a:pPr>
            <a:r>
              <a:rPr sz="1400" b="1" spc="150" dirty="0">
                <a:solidFill>
                  <a:srgbClr val="585858"/>
                </a:solidFill>
                <a:latin typeface="微软雅黑"/>
                <a:cs typeface="微软雅黑"/>
              </a:rPr>
              <a:t>养牛方案</a:t>
            </a:r>
            <a:r>
              <a:rPr sz="1400" b="1" spc="5" dirty="0">
                <a:solidFill>
                  <a:srgbClr val="585858"/>
                </a:solidFill>
                <a:latin typeface="微软雅黑"/>
                <a:cs typeface="微软雅黑"/>
              </a:rPr>
              <a:t>（</a:t>
            </a:r>
            <a:r>
              <a:rPr sz="1400" b="1" spc="-280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400" b="1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1400" b="1" spc="-2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spc="150" dirty="0">
                <a:solidFill>
                  <a:srgbClr val="585858"/>
                </a:solidFill>
                <a:latin typeface="微软雅黑"/>
                <a:cs typeface="微软雅黑"/>
              </a:rPr>
              <a:t>养</a:t>
            </a:r>
            <a:r>
              <a:rPr sz="1400" b="1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1400" b="1" spc="-2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spc="150" dirty="0">
                <a:solidFill>
                  <a:srgbClr val="585858"/>
                </a:solidFill>
                <a:latin typeface="微软雅黑"/>
                <a:cs typeface="微软雅黑"/>
              </a:rPr>
              <a:t>不养</a:t>
            </a:r>
            <a:r>
              <a:rPr sz="1400" b="1" spc="5" dirty="0">
                <a:solidFill>
                  <a:srgbClr val="585858"/>
                </a:solidFill>
                <a:latin typeface="微软雅黑"/>
                <a:cs typeface="微软雅黑"/>
              </a:rPr>
              <a:t>）</a:t>
            </a:r>
            <a:endParaRPr sz="1400" dirty="0">
              <a:latin typeface="微软雅黑"/>
              <a:cs typeface="微软雅黑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9189" y="3409315"/>
          <a:ext cx="4282439" cy="1945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9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410">
                <a:tc>
                  <a:txBody>
                    <a:bodyPr/>
                    <a:lstStyle/>
                    <a:p>
                      <a:pPr marL="413384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5F95E6"/>
                      </a:solidFill>
                      <a:prstDash val="solid"/>
                    </a:lnL>
                    <a:lnR w="12700">
                      <a:solidFill>
                        <a:srgbClr val="5F95E6"/>
                      </a:solidFill>
                      <a:prstDash val="solid"/>
                    </a:lnR>
                    <a:lnT w="12700">
                      <a:solidFill>
                        <a:srgbClr val="5F95E6"/>
                      </a:solidFill>
                      <a:prstDash val="solid"/>
                    </a:lnT>
                    <a:lnB w="12700">
                      <a:solidFill>
                        <a:srgbClr val="5F95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5F95E6"/>
                      </a:solidFill>
                      <a:prstDash val="solid"/>
                    </a:lnL>
                    <a:lnR w="12700">
                      <a:solidFill>
                        <a:srgbClr val="5F95E6"/>
                      </a:solidFill>
                      <a:prstDash val="solid"/>
                    </a:lnR>
                    <a:lnT w="12700">
                      <a:solidFill>
                        <a:srgbClr val="5F95E6"/>
                      </a:solidFill>
                      <a:prstDash val="solid"/>
                    </a:lnT>
                    <a:lnB w="12700">
                      <a:solidFill>
                        <a:srgbClr val="5F95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5F95E6"/>
                      </a:solidFill>
                      <a:prstDash val="solid"/>
                    </a:lnL>
                    <a:lnR w="12700">
                      <a:solidFill>
                        <a:srgbClr val="5F95E6"/>
                      </a:solidFill>
                      <a:prstDash val="solid"/>
                    </a:lnR>
                    <a:lnT w="12700">
                      <a:solidFill>
                        <a:srgbClr val="5F95E6"/>
                      </a:solidFill>
                      <a:prstDash val="solid"/>
                    </a:lnT>
                    <a:lnB w="12700">
                      <a:solidFill>
                        <a:srgbClr val="5F95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spc="100" dirty="0">
                          <a:latin typeface="Arial"/>
                          <a:cs typeface="Arial"/>
                        </a:rPr>
                        <a:t>dp[1][4]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5F95E6"/>
                      </a:solidFill>
                      <a:prstDash val="solid"/>
                    </a:lnL>
                    <a:lnR w="12700">
                      <a:solidFill>
                        <a:srgbClr val="5F95E6"/>
                      </a:solidFill>
                      <a:prstDash val="solid"/>
                    </a:lnR>
                    <a:lnT w="12700">
                      <a:solidFill>
                        <a:srgbClr val="5F95E6"/>
                      </a:solidFill>
                      <a:prstDash val="solid"/>
                    </a:lnT>
                    <a:lnB w="12700">
                      <a:solidFill>
                        <a:srgbClr val="5F95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410">
                <a:tc>
                  <a:txBody>
                    <a:bodyPr/>
                    <a:lstStyle/>
                    <a:p>
                      <a:pPr marL="413384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5F95E6"/>
                      </a:solidFill>
                      <a:prstDash val="solid"/>
                    </a:lnL>
                    <a:lnR w="12700">
                      <a:solidFill>
                        <a:srgbClr val="5F95E6"/>
                      </a:solidFill>
                      <a:prstDash val="solid"/>
                    </a:lnR>
                    <a:lnT w="12700">
                      <a:solidFill>
                        <a:srgbClr val="5F95E6"/>
                      </a:solidFill>
                      <a:prstDash val="solid"/>
                    </a:lnT>
                    <a:lnB w="12700">
                      <a:solidFill>
                        <a:srgbClr val="5F95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5F95E6"/>
                      </a:solidFill>
                      <a:prstDash val="solid"/>
                    </a:lnL>
                    <a:lnR w="12700">
                      <a:solidFill>
                        <a:srgbClr val="5F95E6"/>
                      </a:solidFill>
                      <a:prstDash val="solid"/>
                    </a:lnR>
                    <a:lnT w="12700">
                      <a:solidFill>
                        <a:srgbClr val="5F95E6"/>
                      </a:solidFill>
                      <a:prstDash val="solid"/>
                    </a:lnT>
                    <a:lnB w="12700">
                      <a:solidFill>
                        <a:srgbClr val="5F95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5F95E6"/>
                      </a:solidFill>
                      <a:prstDash val="solid"/>
                    </a:lnL>
                    <a:lnR w="12700">
                      <a:solidFill>
                        <a:srgbClr val="5F95E6"/>
                      </a:solidFill>
                      <a:prstDash val="solid"/>
                    </a:lnR>
                    <a:lnT w="12700">
                      <a:solidFill>
                        <a:srgbClr val="5F95E6"/>
                      </a:solidFill>
                      <a:prstDash val="solid"/>
                    </a:lnT>
                    <a:lnB w="12700">
                      <a:solidFill>
                        <a:srgbClr val="5F95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spc="100" dirty="0">
                          <a:latin typeface="Arial"/>
                          <a:cs typeface="Arial"/>
                        </a:rPr>
                        <a:t>dp[2][1]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5F95E6"/>
                      </a:solidFill>
                      <a:prstDash val="solid"/>
                    </a:lnL>
                    <a:lnR w="12700">
                      <a:solidFill>
                        <a:srgbClr val="5F95E6"/>
                      </a:solidFill>
                      <a:prstDash val="solid"/>
                    </a:lnR>
                    <a:lnT w="12700">
                      <a:solidFill>
                        <a:srgbClr val="5F95E6"/>
                      </a:solidFill>
                      <a:prstDash val="solid"/>
                    </a:lnT>
                    <a:lnB w="12700">
                      <a:solidFill>
                        <a:srgbClr val="5F95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410">
                <a:tc>
                  <a:txBody>
                    <a:bodyPr/>
                    <a:lstStyle/>
                    <a:p>
                      <a:pPr marL="413384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5F95E6"/>
                      </a:solidFill>
                      <a:prstDash val="solid"/>
                    </a:lnL>
                    <a:lnR w="12700">
                      <a:solidFill>
                        <a:srgbClr val="5F95E6"/>
                      </a:solidFill>
                      <a:prstDash val="solid"/>
                    </a:lnR>
                    <a:lnT w="12700">
                      <a:solidFill>
                        <a:srgbClr val="5F95E6"/>
                      </a:solidFill>
                      <a:prstDash val="solid"/>
                    </a:lnT>
                    <a:lnB w="12700">
                      <a:solidFill>
                        <a:srgbClr val="5F95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5F95E6"/>
                      </a:solidFill>
                      <a:prstDash val="solid"/>
                    </a:lnL>
                    <a:lnR w="12700">
                      <a:solidFill>
                        <a:srgbClr val="5F95E6"/>
                      </a:solidFill>
                      <a:prstDash val="solid"/>
                    </a:lnR>
                    <a:lnT w="12700">
                      <a:solidFill>
                        <a:srgbClr val="5F95E6"/>
                      </a:solidFill>
                      <a:prstDash val="solid"/>
                    </a:lnT>
                    <a:lnB w="12700">
                      <a:solidFill>
                        <a:srgbClr val="5F95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5F95E6"/>
                      </a:solidFill>
                      <a:prstDash val="solid"/>
                    </a:lnL>
                    <a:lnR w="12700">
                      <a:solidFill>
                        <a:srgbClr val="5F95E6"/>
                      </a:solidFill>
                      <a:prstDash val="solid"/>
                    </a:lnR>
                    <a:lnT w="12700">
                      <a:solidFill>
                        <a:srgbClr val="5F95E6"/>
                      </a:solidFill>
                      <a:prstDash val="solid"/>
                    </a:lnT>
                    <a:lnB w="12700">
                      <a:solidFill>
                        <a:srgbClr val="5F95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spc="100" dirty="0">
                          <a:latin typeface="Arial"/>
                          <a:cs typeface="Arial"/>
                        </a:rPr>
                        <a:t>dp[3][4]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5F95E6"/>
                      </a:solidFill>
                      <a:prstDash val="solid"/>
                    </a:lnL>
                    <a:lnR w="12700">
                      <a:solidFill>
                        <a:srgbClr val="5F95E6"/>
                      </a:solidFill>
                      <a:prstDash val="solid"/>
                    </a:lnR>
                    <a:lnT w="12700">
                      <a:solidFill>
                        <a:srgbClr val="5F95E6"/>
                      </a:solidFill>
                      <a:prstDash val="solid"/>
                    </a:lnT>
                    <a:lnB w="12700">
                      <a:solidFill>
                        <a:srgbClr val="5F95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409">
                <a:tc>
                  <a:txBody>
                    <a:bodyPr/>
                    <a:lstStyle/>
                    <a:p>
                      <a:pPr marL="413384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5F95E6"/>
                      </a:solidFill>
                      <a:prstDash val="solid"/>
                    </a:lnL>
                    <a:lnR w="12700">
                      <a:solidFill>
                        <a:srgbClr val="5F95E6"/>
                      </a:solidFill>
                      <a:prstDash val="solid"/>
                    </a:lnR>
                    <a:lnT w="12700">
                      <a:solidFill>
                        <a:srgbClr val="5F95E6"/>
                      </a:solidFill>
                      <a:prstDash val="solid"/>
                    </a:lnT>
                    <a:lnB w="12700">
                      <a:solidFill>
                        <a:srgbClr val="5F95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5F95E6"/>
                      </a:solidFill>
                      <a:prstDash val="solid"/>
                    </a:lnL>
                    <a:lnR w="12700">
                      <a:solidFill>
                        <a:srgbClr val="5F95E6"/>
                      </a:solidFill>
                      <a:prstDash val="solid"/>
                    </a:lnR>
                    <a:lnT w="12700">
                      <a:solidFill>
                        <a:srgbClr val="5F95E6"/>
                      </a:solidFill>
                      <a:prstDash val="solid"/>
                    </a:lnT>
                    <a:lnB w="12700">
                      <a:solidFill>
                        <a:srgbClr val="5F95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5F95E6"/>
                      </a:solidFill>
                      <a:prstDash val="solid"/>
                    </a:lnL>
                    <a:lnR w="12700">
                      <a:solidFill>
                        <a:srgbClr val="5F95E6"/>
                      </a:solidFill>
                      <a:prstDash val="solid"/>
                    </a:lnR>
                    <a:lnT w="12700">
                      <a:solidFill>
                        <a:srgbClr val="5F95E6"/>
                      </a:solidFill>
                      <a:prstDash val="solid"/>
                    </a:lnT>
                    <a:lnB w="12700">
                      <a:solidFill>
                        <a:srgbClr val="5F95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spc="100" dirty="0">
                          <a:latin typeface="Arial"/>
                          <a:cs typeface="Arial"/>
                        </a:rPr>
                        <a:t>dp[4][5]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5F95E6"/>
                      </a:solidFill>
                      <a:prstDash val="solid"/>
                    </a:lnL>
                    <a:lnR w="12700">
                      <a:solidFill>
                        <a:srgbClr val="5F95E6"/>
                      </a:solidFill>
                      <a:prstDash val="solid"/>
                    </a:lnR>
                    <a:lnT w="12700">
                      <a:solidFill>
                        <a:srgbClr val="5F95E6"/>
                      </a:solidFill>
                      <a:prstDash val="solid"/>
                    </a:lnT>
                    <a:lnB w="12700">
                      <a:solidFill>
                        <a:srgbClr val="5F95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209675" y="4392295"/>
            <a:ext cx="869314" cy="974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4979" y="3302508"/>
            <a:ext cx="6324600" cy="2058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56579" y="5614034"/>
            <a:ext cx="4800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a[i]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微软雅黑"/>
                <a:cs typeface="微软雅黑"/>
              </a:rPr>
              <a:t>存放玉米地的状态</a:t>
            </a:r>
            <a:r>
              <a:rPr sz="1800" spc="-75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要和养牛的状态判断冲突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219200"/>
            <a:ext cx="10852150" cy="494982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04800" indent="-228600">
              <a:lnSpc>
                <a:spcPct val="100000"/>
              </a:lnSpc>
              <a:spcBef>
                <a:spcPts val="1270"/>
              </a:spcBef>
              <a:buFont typeface="Arial"/>
              <a:buChar char="●"/>
              <a:tabLst>
                <a:tab pos="304800" algn="l"/>
              </a:tabLst>
            </a:pPr>
            <a:r>
              <a:rPr sz="2000" b="1" spc="145" dirty="0">
                <a:solidFill>
                  <a:srgbClr val="585858"/>
                </a:solidFill>
                <a:latin typeface="Arial"/>
                <a:cs typeface="Arial"/>
              </a:rPr>
              <a:t>TSP</a:t>
            </a:r>
            <a:r>
              <a:rPr sz="2000" b="1" spc="150" dirty="0">
                <a:solidFill>
                  <a:srgbClr val="585858"/>
                </a:solidFill>
                <a:latin typeface="微软雅黑"/>
                <a:cs typeface="微软雅黑"/>
              </a:rPr>
              <a:t>旅行商问</a:t>
            </a:r>
            <a:r>
              <a:rPr sz="2000" b="1" spc="5" dirty="0">
                <a:solidFill>
                  <a:srgbClr val="585858"/>
                </a:solidFill>
                <a:latin typeface="微软雅黑"/>
                <a:cs typeface="微软雅黑"/>
              </a:rPr>
              <a:t>题</a:t>
            </a:r>
            <a:endParaRPr sz="2000" dirty="0">
              <a:latin typeface="微软雅黑"/>
              <a:cs typeface="微软雅黑"/>
            </a:endParaRPr>
          </a:p>
          <a:p>
            <a:pPr marL="533400">
              <a:lnSpc>
                <a:spcPct val="100000"/>
              </a:lnSpc>
              <a:spcBef>
                <a:spcPts val="1050"/>
              </a:spcBef>
              <a:tabLst>
                <a:tab pos="1688464" algn="l"/>
              </a:tabLst>
            </a:pPr>
            <a:r>
              <a:rPr sz="1800" b="1" spc="150" dirty="0">
                <a:solidFill>
                  <a:srgbClr val="585858"/>
                </a:solidFill>
                <a:latin typeface="微软雅黑"/>
                <a:cs typeface="微软雅黑"/>
              </a:rPr>
              <a:t>状态转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移	</a:t>
            </a:r>
            <a:r>
              <a:rPr sz="1800" spc="150" dirty="0">
                <a:solidFill>
                  <a:srgbClr val="585858"/>
                </a:solidFill>
                <a:latin typeface="微软雅黑"/>
                <a:cs typeface="微软雅黑"/>
              </a:rPr>
              <a:t>按路径转</a:t>
            </a:r>
            <a:r>
              <a:rPr sz="1800" dirty="0">
                <a:solidFill>
                  <a:srgbClr val="585858"/>
                </a:solidFill>
                <a:latin typeface="微软雅黑"/>
                <a:cs typeface="微软雅黑"/>
              </a:rPr>
              <a:t>移</a:t>
            </a:r>
            <a:endParaRPr sz="1800" dirty="0">
              <a:latin typeface="微软雅黑"/>
              <a:cs typeface="微软雅黑"/>
            </a:endParaRPr>
          </a:p>
          <a:p>
            <a:pPr marL="533400">
              <a:lnSpc>
                <a:spcPct val="100000"/>
              </a:lnSpc>
              <a:spcBef>
                <a:spcPts val="600"/>
              </a:spcBef>
            </a:pPr>
            <a:r>
              <a:rPr sz="1800" spc="150" dirty="0">
                <a:solidFill>
                  <a:srgbClr val="585858"/>
                </a:solidFill>
                <a:latin typeface="微软雅黑"/>
                <a:cs typeface="微软雅黑"/>
              </a:rPr>
              <a:t>问题描述：给定一系列城市和城市之间的距离，求解访问每一座城市一次并回到起始城市</a:t>
            </a:r>
            <a:r>
              <a:rPr sz="1800" spc="150" dirty="0">
                <a:solidFill>
                  <a:srgbClr val="585858"/>
                </a:solidFill>
                <a:latin typeface="Arial"/>
                <a:cs typeface="Arial"/>
              </a:rPr>
              <a:t>(</a:t>
            </a:r>
            <a:r>
              <a:rPr sz="1800" spc="150" dirty="0">
                <a:solidFill>
                  <a:srgbClr val="585858"/>
                </a:solidFill>
                <a:latin typeface="微软雅黑"/>
                <a:cs typeface="微软雅黑"/>
              </a:rPr>
              <a:t>设</a:t>
            </a:r>
            <a:r>
              <a:rPr sz="1800" dirty="0">
                <a:solidFill>
                  <a:srgbClr val="585858"/>
                </a:solidFill>
                <a:latin typeface="微软雅黑"/>
                <a:cs typeface="微软雅黑"/>
              </a:rPr>
              <a:t>为</a:t>
            </a:r>
            <a:endParaRPr sz="1800" dirty="0">
              <a:latin typeface="微软雅黑"/>
              <a:cs typeface="微软雅黑"/>
            </a:endParaRPr>
          </a:p>
          <a:p>
            <a:pPr marL="533400">
              <a:lnSpc>
                <a:spcPct val="100000"/>
              </a:lnSpc>
            </a:pPr>
            <a:r>
              <a:rPr sz="1800" spc="150" dirty="0">
                <a:solidFill>
                  <a:srgbClr val="585858"/>
                </a:solidFill>
                <a:latin typeface="Arial"/>
                <a:cs typeface="Arial"/>
              </a:rPr>
              <a:t>s)</a:t>
            </a:r>
            <a:r>
              <a:rPr sz="1800" spc="150" dirty="0">
                <a:solidFill>
                  <a:srgbClr val="585858"/>
                </a:solidFill>
                <a:latin typeface="微软雅黑"/>
                <a:cs typeface="微软雅黑"/>
              </a:rPr>
              <a:t>的最短回路。</a:t>
            </a:r>
            <a:r>
              <a:rPr sz="1800" spc="125" dirty="0">
                <a:solidFill>
                  <a:srgbClr val="585858"/>
                </a:solidFill>
                <a:latin typeface="Arial"/>
                <a:cs typeface="Arial"/>
              </a:rPr>
              <a:t>(n&lt;=20)</a:t>
            </a:r>
            <a:endParaRPr sz="1800" dirty="0">
              <a:latin typeface="Arial"/>
              <a:cs typeface="Arial"/>
            </a:endParaRPr>
          </a:p>
          <a:p>
            <a:pPr marL="533400">
              <a:lnSpc>
                <a:spcPct val="100000"/>
              </a:lnSpc>
              <a:spcBef>
                <a:spcPts val="600"/>
              </a:spcBef>
            </a:pPr>
            <a:r>
              <a:rPr sz="1800" spc="150" dirty="0">
                <a:solidFill>
                  <a:srgbClr val="585858"/>
                </a:solidFill>
                <a:latin typeface="微软雅黑"/>
                <a:cs typeface="微软雅黑"/>
              </a:rPr>
              <a:t>暴力时间复杂</a:t>
            </a:r>
            <a:r>
              <a:rPr sz="1800" dirty="0">
                <a:solidFill>
                  <a:srgbClr val="585858"/>
                </a:solidFill>
                <a:latin typeface="微软雅黑"/>
                <a:cs typeface="微软雅黑"/>
              </a:rPr>
              <a:t>度</a:t>
            </a:r>
            <a:r>
              <a:rPr sz="1800" spc="260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spc="114" dirty="0">
                <a:solidFill>
                  <a:srgbClr val="585858"/>
                </a:solidFill>
                <a:latin typeface="Arial"/>
                <a:cs typeface="Arial"/>
              </a:rPr>
              <a:t>O(n!)</a:t>
            </a:r>
            <a:r>
              <a:rPr sz="1800" spc="3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25" dirty="0">
                <a:solidFill>
                  <a:srgbClr val="585858"/>
                </a:solidFill>
                <a:latin typeface="Arial"/>
                <a:cs typeface="Arial"/>
              </a:rPr>
              <a:t>------&gt;</a:t>
            </a:r>
            <a:r>
              <a:rPr sz="1800" spc="2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10" dirty="0">
                <a:solidFill>
                  <a:srgbClr val="585858"/>
                </a:solidFill>
                <a:latin typeface="Arial"/>
                <a:cs typeface="Arial"/>
              </a:rPr>
              <a:t>O(n</a:t>
            </a:r>
            <a:r>
              <a:rPr sz="1725" spc="165" baseline="21739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1725" spc="-262" baseline="2173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Arial"/>
                <a:cs typeface="Arial"/>
              </a:rPr>
              <a:t>*2</a:t>
            </a:r>
            <a:r>
              <a:rPr sz="1725" spc="150" baseline="21739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1725" spc="-262" baseline="2173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800" spc="2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50" dirty="0">
                <a:solidFill>
                  <a:srgbClr val="585858"/>
                </a:solidFill>
                <a:latin typeface="微软雅黑"/>
                <a:cs typeface="微软雅黑"/>
              </a:rPr>
              <a:t>（状态</a:t>
            </a:r>
            <a:r>
              <a:rPr sz="1800" spc="105" dirty="0">
                <a:solidFill>
                  <a:srgbClr val="585858"/>
                </a:solidFill>
                <a:latin typeface="Arial"/>
                <a:cs typeface="Arial"/>
              </a:rPr>
              <a:t>,u,v</a:t>
            </a:r>
            <a:r>
              <a:rPr sz="1800" spc="2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50" dirty="0">
                <a:solidFill>
                  <a:srgbClr val="585858"/>
                </a:solidFill>
                <a:latin typeface="微软雅黑"/>
                <a:cs typeface="微软雅黑"/>
              </a:rPr>
              <a:t>三层循环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Arial"/>
              <a:cs typeface="Arial"/>
            </a:endParaRPr>
          </a:p>
          <a:p>
            <a:pPr marL="762000" indent="-228600">
              <a:lnSpc>
                <a:spcPct val="100000"/>
              </a:lnSpc>
              <a:buFont typeface="Arial"/>
              <a:buChar char="●"/>
              <a:tabLst>
                <a:tab pos="762000" algn="l"/>
              </a:tabLst>
            </a:pPr>
            <a:r>
              <a:rPr sz="1800" b="1" spc="150" dirty="0">
                <a:solidFill>
                  <a:srgbClr val="585858"/>
                </a:solidFill>
                <a:latin typeface="微软雅黑"/>
                <a:cs typeface="微软雅黑"/>
              </a:rPr>
              <a:t>状态压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缩</a:t>
            </a:r>
            <a:endParaRPr sz="1800" dirty="0">
              <a:latin typeface="微软雅黑"/>
              <a:cs typeface="微软雅黑"/>
            </a:endParaRPr>
          </a:p>
          <a:p>
            <a:pPr marL="1219200" lvl="1" indent="-228600">
              <a:lnSpc>
                <a:spcPct val="100000"/>
              </a:lnSpc>
              <a:spcBef>
                <a:spcPts val="600"/>
              </a:spcBef>
              <a:buChar char="●"/>
              <a:tabLst>
                <a:tab pos="1219200" algn="l"/>
                <a:tab pos="2145665" algn="l"/>
              </a:tabLst>
            </a:pPr>
            <a:r>
              <a:rPr sz="1800" spc="125" dirty="0">
                <a:solidFill>
                  <a:srgbClr val="585858"/>
                </a:solidFill>
                <a:latin typeface="Arial"/>
                <a:cs typeface="Arial"/>
              </a:rPr>
              <a:t>dp[i][j]	</a:t>
            </a:r>
            <a:r>
              <a:rPr sz="1800" spc="150" dirty="0">
                <a:solidFill>
                  <a:srgbClr val="585858"/>
                </a:solidFill>
                <a:latin typeface="微软雅黑"/>
                <a:cs typeface="微软雅黑"/>
              </a:rPr>
              <a:t>第一维表示所有走过的状态</a:t>
            </a:r>
            <a:r>
              <a:rPr sz="1800" dirty="0">
                <a:solidFill>
                  <a:srgbClr val="585858"/>
                </a:solidFill>
                <a:latin typeface="微软雅黑"/>
                <a:cs typeface="微软雅黑"/>
              </a:rPr>
              <a:t>，</a:t>
            </a:r>
            <a:r>
              <a:rPr sz="1800" spc="254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spc="150" dirty="0">
                <a:solidFill>
                  <a:srgbClr val="585858"/>
                </a:solidFill>
                <a:latin typeface="微软雅黑"/>
                <a:cs typeface="微软雅黑"/>
              </a:rPr>
              <a:t>第二维表示现在所在城</a:t>
            </a:r>
            <a:r>
              <a:rPr sz="1800" dirty="0">
                <a:solidFill>
                  <a:srgbClr val="585858"/>
                </a:solidFill>
                <a:latin typeface="微软雅黑"/>
                <a:cs typeface="微软雅黑"/>
              </a:rPr>
              <a:t>市</a:t>
            </a:r>
            <a:endParaRPr sz="1800" dirty="0">
              <a:latin typeface="微软雅黑"/>
              <a:cs typeface="微软雅黑"/>
            </a:endParaRPr>
          </a:p>
          <a:p>
            <a:pPr marL="1193165">
              <a:lnSpc>
                <a:spcPct val="100000"/>
              </a:lnSpc>
              <a:spcBef>
                <a:spcPts val="600"/>
              </a:spcBef>
            </a:pPr>
            <a:r>
              <a:rPr sz="1800" spc="40" dirty="0">
                <a:solidFill>
                  <a:srgbClr val="585858"/>
                </a:solidFill>
                <a:latin typeface="Arial"/>
                <a:cs typeface="Arial"/>
              </a:rPr>
              <a:t>1110</a:t>
            </a:r>
            <a:r>
              <a:rPr sz="1800" spc="2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50" dirty="0">
                <a:solidFill>
                  <a:srgbClr val="585858"/>
                </a:solidFill>
                <a:latin typeface="微软雅黑"/>
                <a:cs typeface="微软雅黑"/>
              </a:rPr>
              <a:t>表示第一个城市没走过，第二三四个城市都走</a:t>
            </a:r>
            <a:r>
              <a:rPr sz="1800" dirty="0">
                <a:solidFill>
                  <a:srgbClr val="585858"/>
                </a:solidFill>
                <a:latin typeface="微软雅黑"/>
                <a:cs typeface="微软雅黑"/>
              </a:rPr>
              <a:t>过</a:t>
            </a:r>
            <a:r>
              <a:rPr sz="1800" spc="254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spc="150" dirty="0">
                <a:solidFill>
                  <a:srgbClr val="585858"/>
                </a:solidFill>
                <a:latin typeface="微软雅黑"/>
                <a:cs typeface="微软雅黑"/>
              </a:rPr>
              <a:t>，求的是</a:t>
            </a:r>
            <a:r>
              <a:rPr sz="1800" spc="100" dirty="0">
                <a:solidFill>
                  <a:srgbClr val="585858"/>
                </a:solidFill>
                <a:latin typeface="Arial"/>
                <a:cs typeface="Arial"/>
              </a:rPr>
              <a:t>dp[15(1111)</a:t>
            </a:r>
            <a:r>
              <a:rPr sz="1725" spc="150" baseline="-16908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1725" spc="442" baseline="-1690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10" dirty="0">
                <a:solidFill>
                  <a:srgbClr val="585858"/>
                </a:solidFill>
                <a:latin typeface="Arial"/>
                <a:cs typeface="Arial"/>
              </a:rPr>
              <a:t>][s]</a:t>
            </a:r>
            <a:endParaRPr sz="1800" dirty="0">
              <a:latin typeface="Arial"/>
              <a:cs typeface="Arial"/>
            </a:endParaRPr>
          </a:p>
          <a:p>
            <a:pPr marL="1193165">
              <a:lnSpc>
                <a:spcPct val="100000"/>
              </a:lnSpc>
              <a:spcBef>
                <a:spcPts val="600"/>
              </a:spcBef>
            </a:pPr>
            <a:r>
              <a:rPr sz="1800" spc="150" dirty="0">
                <a:solidFill>
                  <a:srgbClr val="585858"/>
                </a:solidFill>
                <a:latin typeface="微软雅黑"/>
                <a:cs typeface="微软雅黑"/>
              </a:rPr>
              <a:t>对于</a:t>
            </a:r>
            <a:r>
              <a:rPr sz="1800" spc="145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1800" spc="150" dirty="0">
                <a:solidFill>
                  <a:srgbClr val="585858"/>
                </a:solidFill>
                <a:latin typeface="微软雅黑"/>
                <a:cs typeface="微软雅黑"/>
              </a:rPr>
              <a:t>个城市，</a:t>
            </a:r>
            <a:r>
              <a:rPr sz="1800" dirty="0">
                <a:solidFill>
                  <a:srgbClr val="585858"/>
                </a:solidFill>
                <a:latin typeface="微软雅黑"/>
                <a:cs typeface="微软雅黑"/>
              </a:rPr>
              <a:t>共</a:t>
            </a:r>
            <a:r>
              <a:rPr sz="1800" spc="250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spc="105" dirty="0">
                <a:solidFill>
                  <a:srgbClr val="585858"/>
                </a:solidFill>
                <a:latin typeface="Arial"/>
                <a:cs typeface="Arial"/>
              </a:rPr>
              <a:t>1&lt;&lt;n</a:t>
            </a:r>
            <a:r>
              <a:rPr sz="1800" spc="2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50" dirty="0">
                <a:solidFill>
                  <a:srgbClr val="585858"/>
                </a:solidFill>
                <a:latin typeface="微软雅黑"/>
                <a:cs typeface="微软雅黑"/>
              </a:rPr>
              <a:t>种状态，每个城市走一次再回到起</a:t>
            </a:r>
            <a:r>
              <a:rPr sz="1800" dirty="0">
                <a:solidFill>
                  <a:srgbClr val="585858"/>
                </a:solidFill>
                <a:latin typeface="微软雅黑"/>
                <a:cs typeface="微软雅黑"/>
              </a:rPr>
              <a:t>点</a:t>
            </a:r>
            <a:r>
              <a:rPr sz="1800" spc="254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spc="150" dirty="0">
                <a:solidFill>
                  <a:srgbClr val="585858"/>
                </a:solidFill>
                <a:latin typeface="微软雅黑"/>
                <a:cs typeface="微软雅黑"/>
              </a:rPr>
              <a:t>，求的是</a:t>
            </a:r>
            <a:r>
              <a:rPr sz="1800" spc="135" dirty="0">
                <a:solidFill>
                  <a:srgbClr val="585858"/>
                </a:solidFill>
                <a:latin typeface="Arial"/>
                <a:cs typeface="Arial"/>
              </a:rPr>
              <a:t>dp[(1&lt;&lt;n)-1][s]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Arial"/>
              <a:cs typeface="Arial"/>
            </a:endParaRPr>
          </a:p>
          <a:p>
            <a:pPr marL="762000" indent="-22860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762000" algn="l"/>
              </a:tabLst>
            </a:pPr>
            <a:r>
              <a:rPr sz="1800" b="1" spc="150" dirty="0">
                <a:solidFill>
                  <a:srgbClr val="585858"/>
                </a:solidFill>
                <a:latin typeface="微软雅黑"/>
                <a:cs typeface="微软雅黑"/>
              </a:rPr>
              <a:t>转移方程确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定</a:t>
            </a:r>
            <a:endParaRPr sz="18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500" dirty="0">
              <a:latin typeface="微软雅黑"/>
              <a:cs typeface="微软雅黑"/>
            </a:endParaRPr>
          </a:p>
          <a:p>
            <a:pPr marL="1193165">
              <a:lnSpc>
                <a:spcPct val="100000"/>
              </a:lnSpc>
              <a:spcBef>
                <a:spcPts val="5"/>
              </a:spcBef>
            </a:pPr>
            <a:r>
              <a:rPr sz="1800" spc="145" dirty="0" err="1">
                <a:solidFill>
                  <a:srgbClr val="585858"/>
                </a:solidFill>
                <a:latin typeface="Arial"/>
                <a:cs typeface="Arial"/>
              </a:rPr>
              <a:t>dp</a:t>
            </a:r>
            <a:r>
              <a:rPr sz="1800" spc="145" dirty="0">
                <a:solidFill>
                  <a:srgbClr val="585858"/>
                </a:solidFill>
                <a:latin typeface="Arial"/>
                <a:cs typeface="Arial"/>
              </a:rPr>
              <a:t>[i|1&lt;&lt;(k-1)</a:t>
            </a:r>
            <a:r>
              <a:rPr lang="en-US" sz="1800" spc="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45" dirty="0">
                <a:solidFill>
                  <a:srgbClr val="585858"/>
                </a:solidFill>
                <a:latin typeface="Arial"/>
                <a:cs typeface="Arial"/>
              </a:rPr>
              <a:t>][k]</a:t>
            </a:r>
            <a:r>
              <a:rPr lang="en-US" sz="1800" spc="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45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lang="en-US" sz="1800" spc="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45" dirty="0">
                <a:solidFill>
                  <a:srgbClr val="585858"/>
                </a:solidFill>
                <a:latin typeface="Arial"/>
                <a:cs typeface="Arial"/>
              </a:rPr>
              <a:t>min(</a:t>
            </a:r>
            <a:r>
              <a:rPr lang="en-US" sz="1800" spc="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45" dirty="0" err="1">
                <a:solidFill>
                  <a:srgbClr val="585858"/>
                </a:solidFill>
                <a:latin typeface="Arial"/>
                <a:cs typeface="Arial"/>
              </a:rPr>
              <a:t>dp</a:t>
            </a:r>
            <a:r>
              <a:rPr sz="1800" spc="145" dirty="0">
                <a:solidFill>
                  <a:srgbClr val="585858"/>
                </a:solidFill>
                <a:latin typeface="Arial"/>
                <a:cs typeface="Arial"/>
              </a:rPr>
              <a:t>[</a:t>
            </a:r>
            <a:r>
              <a:rPr lang="en-US" sz="1800" spc="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45" dirty="0">
                <a:solidFill>
                  <a:srgbClr val="585858"/>
                </a:solidFill>
                <a:latin typeface="Arial"/>
                <a:cs typeface="Arial"/>
              </a:rPr>
              <a:t>i|1&lt;&lt;(k-1)</a:t>
            </a:r>
            <a:r>
              <a:rPr lang="en-US" sz="1800" spc="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45" dirty="0">
                <a:solidFill>
                  <a:srgbClr val="585858"/>
                </a:solidFill>
                <a:latin typeface="Arial"/>
                <a:cs typeface="Arial"/>
              </a:rPr>
              <a:t>][k]</a:t>
            </a:r>
            <a:r>
              <a:rPr lang="en-US" sz="1800" spc="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45" dirty="0">
                <a:solidFill>
                  <a:srgbClr val="585858"/>
                </a:solidFill>
                <a:latin typeface="Arial"/>
                <a:cs typeface="Arial"/>
              </a:rPr>
              <a:t>,</a:t>
            </a:r>
            <a:r>
              <a:rPr lang="en-US" sz="1800" spc="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45" dirty="0" err="1">
                <a:solidFill>
                  <a:srgbClr val="585858"/>
                </a:solidFill>
                <a:latin typeface="Arial"/>
                <a:cs typeface="Arial"/>
              </a:rPr>
              <a:t>dp</a:t>
            </a:r>
            <a:r>
              <a:rPr sz="1800" spc="145" dirty="0">
                <a:solidFill>
                  <a:srgbClr val="585858"/>
                </a:solidFill>
                <a:latin typeface="Arial"/>
                <a:cs typeface="Arial"/>
              </a:rPr>
              <a:t>[i][j]</a:t>
            </a:r>
            <a:r>
              <a:rPr lang="en-US" sz="1800" spc="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45" dirty="0">
                <a:solidFill>
                  <a:srgbClr val="585858"/>
                </a:solidFill>
                <a:latin typeface="Arial"/>
                <a:cs typeface="Arial"/>
              </a:rPr>
              <a:t>+</a:t>
            </a:r>
            <a:r>
              <a:rPr lang="en-US" sz="1800" spc="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45" dirty="0">
                <a:solidFill>
                  <a:srgbClr val="585858"/>
                </a:solidFill>
                <a:latin typeface="Arial"/>
                <a:cs typeface="Arial"/>
              </a:rPr>
              <a:t>g[j][k]);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EFEE801C-F34A-47B9-A26F-B8F4D6553E4A}"/>
              </a:ext>
            </a:extLst>
          </p:cNvPr>
          <p:cNvSpPr txBox="1">
            <a:spLocks/>
          </p:cNvSpPr>
          <p:nvPr/>
        </p:nvSpPr>
        <p:spPr>
          <a:xfrm>
            <a:off x="838200" y="457200"/>
            <a:ext cx="180403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 b="1" kern="0" spc="3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状压</a:t>
            </a:r>
            <a:r>
              <a:rPr lang="en-US" sz="3600" b="1" kern="0" spc="30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d</a:t>
            </a:r>
            <a:r>
              <a:rPr lang="en-US" sz="3600" b="1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p</a:t>
            </a:r>
            <a:endParaRPr lang="en-US" sz="3600" b="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09600"/>
            <a:ext cx="1612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0" dirty="0"/>
              <a:t>区间</a:t>
            </a:r>
            <a:r>
              <a:rPr sz="3600" spc="300" dirty="0">
                <a:latin typeface="Arial"/>
                <a:cs typeface="Arial"/>
              </a:rPr>
              <a:t>d</a:t>
            </a:r>
            <a:r>
              <a:rPr sz="3600" dirty="0">
                <a:latin typeface="Arial"/>
                <a:cs typeface="Arial"/>
              </a:rPr>
              <a:t>p</a:t>
            </a:r>
          </a:p>
        </p:txBody>
      </p:sp>
      <p:sp>
        <p:nvSpPr>
          <p:cNvPr id="3" name="object 3"/>
          <p:cNvSpPr/>
          <p:nvPr/>
        </p:nvSpPr>
        <p:spPr>
          <a:xfrm>
            <a:off x="2673438" y="2863850"/>
            <a:ext cx="542747" cy="542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90073" y="2863850"/>
            <a:ext cx="542747" cy="542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76857" y="37904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8472" y="37904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90073" y="3680459"/>
            <a:ext cx="542747" cy="542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1598" y="2863850"/>
            <a:ext cx="3581222" cy="3180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zh-CN" alt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3885107" y="37904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2982" y="463758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85107" y="463758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81020" y="5564835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5241" y="1323390"/>
            <a:ext cx="10718800" cy="1961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241300" algn="l"/>
              </a:tabLst>
            </a:pPr>
            <a:r>
              <a:rPr sz="1800" b="1" spc="150" dirty="0">
                <a:solidFill>
                  <a:srgbClr val="585858"/>
                </a:solidFill>
                <a:latin typeface="微软雅黑"/>
                <a:cs typeface="微软雅黑"/>
              </a:rPr>
              <a:t>石子合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并</a:t>
            </a:r>
            <a:endParaRPr sz="1800" dirty="0">
              <a:latin typeface="微软雅黑"/>
              <a:cs typeface="微软雅黑"/>
            </a:endParaRPr>
          </a:p>
          <a:p>
            <a:pPr marL="241300" marR="5080" indent="-228600">
              <a:lnSpc>
                <a:spcPct val="129900"/>
              </a:lnSpc>
              <a:spcBef>
                <a:spcPts val="1000"/>
              </a:spcBef>
              <a:buChar char="●"/>
              <a:tabLst>
                <a:tab pos="241300" algn="l"/>
              </a:tabLst>
            </a:pPr>
            <a:r>
              <a:rPr sz="1800" spc="150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1800" spc="150" dirty="0">
                <a:solidFill>
                  <a:srgbClr val="585858"/>
                </a:solidFill>
                <a:latin typeface="微软雅黑"/>
                <a:cs typeface="微软雅黑"/>
              </a:rPr>
              <a:t>堆石子摆成一排。现要将石子有次序地合并成一堆。规定每次只能选</a:t>
            </a:r>
            <a:r>
              <a:rPr sz="1800" b="1" spc="150" dirty="0">
                <a:solidFill>
                  <a:srgbClr val="585858"/>
                </a:solidFill>
                <a:latin typeface="微软雅黑"/>
                <a:cs typeface="微软雅黑"/>
              </a:rPr>
              <a:t>相邻</a:t>
            </a:r>
            <a:r>
              <a:rPr sz="1800" b="1" spc="145" dirty="0">
                <a:solidFill>
                  <a:srgbClr val="585858"/>
                </a:solidFill>
                <a:latin typeface="微软雅黑"/>
                <a:cs typeface="微软雅黑"/>
              </a:rPr>
              <a:t>的</a:t>
            </a:r>
            <a:r>
              <a:rPr sz="1800" spc="145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1800" spc="150" dirty="0">
                <a:solidFill>
                  <a:srgbClr val="585858"/>
                </a:solidFill>
                <a:latin typeface="微软雅黑"/>
                <a:cs typeface="微软雅黑"/>
              </a:rPr>
              <a:t>堆石子合并成新</a:t>
            </a:r>
            <a:r>
              <a:rPr sz="1800" dirty="0">
                <a:solidFill>
                  <a:srgbClr val="585858"/>
                </a:solidFill>
                <a:latin typeface="微软雅黑"/>
                <a:cs typeface="微软雅黑"/>
              </a:rPr>
              <a:t>的 </a:t>
            </a:r>
            <a:r>
              <a:rPr sz="1800" spc="150" dirty="0">
                <a:solidFill>
                  <a:srgbClr val="585858"/>
                </a:solidFill>
                <a:latin typeface="微软雅黑"/>
                <a:cs typeface="微软雅黑"/>
              </a:rPr>
              <a:t>一堆，并将新的一堆的石子数记为该次合并的代价。计算将</a:t>
            </a:r>
            <a:r>
              <a:rPr sz="1800" spc="150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1800" spc="150" dirty="0">
                <a:solidFill>
                  <a:srgbClr val="585858"/>
                </a:solidFill>
                <a:latin typeface="微软雅黑"/>
                <a:cs typeface="微软雅黑"/>
              </a:rPr>
              <a:t>堆石子合并成一堆的最小代价</a:t>
            </a:r>
            <a:r>
              <a:rPr sz="1800" dirty="0">
                <a:solidFill>
                  <a:srgbClr val="585858"/>
                </a:solidFill>
                <a:latin typeface="微软雅黑"/>
                <a:cs typeface="微软雅黑"/>
              </a:rPr>
              <a:t>。</a:t>
            </a:r>
            <a:endParaRPr sz="1800" dirty="0">
              <a:latin typeface="微软雅黑"/>
              <a:cs typeface="微软雅黑"/>
            </a:endParaRPr>
          </a:p>
          <a:p>
            <a:pPr marL="3874135">
              <a:lnSpc>
                <a:spcPct val="100000"/>
              </a:lnSpc>
              <a:spcBef>
                <a:spcPts val="1610"/>
              </a:spcBef>
            </a:pPr>
            <a:r>
              <a:rPr sz="1800" b="1" dirty="0">
                <a:latin typeface="微软雅黑"/>
                <a:cs typeface="微软雅黑"/>
              </a:rPr>
              <a:t>状态确定</a:t>
            </a:r>
            <a:endParaRPr sz="1800" dirty="0">
              <a:latin typeface="微软雅黑"/>
              <a:cs typeface="微软雅黑"/>
            </a:endParaRPr>
          </a:p>
          <a:p>
            <a:pPr marL="173990">
              <a:lnSpc>
                <a:spcPct val="100000"/>
              </a:lnSpc>
              <a:spcBef>
                <a:spcPts val="455"/>
              </a:spcBef>
              <a:tabLst>
                <a:tab pos="1183640" algn="l"/>
                <a:tab pos="2195830" algn="l"/>
                <a:tab pos="3212465" algn="l"/>
                <a:tab pos="3874135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	2	3	</a:t>
            </a:r>
            <a:r>
              <a:rPr lang="en-US" sz="18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dp[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 ]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[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]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微软雅黑"/>
                <a:cs typeface="微软雅黑"/>
              </a:rPr>
              <a:t>表示</a:t>
            </a:r>
            <a:r>
              <a:rPr sz="1800" spc="-40" dirty="0">
                <a:latin typeface="微软雅黑"/>
                <a:cs typeface="微软雅黑"/>
              </a:rPr>
              <a:t> </a:t>
            </a:r>
            <a:r>
              <a:rPr sz="1800" dirty="0">
                <a:latin typeface="Arial"/>
                <a:cs typeface="Arial"/>
              </a:rPr>
              <a:t>i </a:t>
            </a:r>
            <a:r>
              <a:rPr sz="1800" dirty="0">
                <a:latin typeface="微软雅黑"/>
                <a:cs typeface="微软雅黑"/>
              </a:rPr>
              <a:t>到</a:t>
            </a:r>
            <a:r>
              <a:rPr sz="1800" spc="-35" dirty="0">
                <a:latin typeface="微软雅黑"/>
                <a:cs typeface="微软雅黑"/>
              </a:rPr>
              <a:t> 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微软雅黑"/>
                <a:cs typeface="微软雅黑"/>
              </a:rPr>
              <a:t>区间的石子合并需要的代价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568367" y="3455172"/>
            <a:ext cx="7416800" cy="10121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latin typeface="微软雅黑"/>
                <a:cs typeface="微软雅黑"/>
              </a:rPr>
              <a:t>转移方程确定</a:t>
            </a:r>
            <a:endParaRPr sz="1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微软雅黑"/>
                <a:cs typeface="微软雅黑"/>
              </a:rPr>
              <a:t>从小区间转移到大区间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微软雅黑"/>
                <a:cs typeface="微软雅黑"/>
              </a:rPr>
              <a:t>枚举区间的</a:t>
            </a:r>
            <a:r>
              <a:rPr sz="1800" b="1" dirty="0">
                <a:latin typeface="微软雅黑"/>
                <a:cs typeface="微软雅黑"/>
              </a:rPr>
              <a:t>长度</a:t>
            </a:r>
            <a:r>
              <a:rPr sz="1800" dirty="0">
                <a:latin typeface="微软雅黑"/>
                <a:cs typeface="微软雅黑"/>
              </a:rPr>
              <a:t>和每个区间的</a:t>
            </a:r>
            <a:r>
              <a:rPr sz="1800" b="1" dirty="0">
                <a:latin typeface="微软雅黑"/>
                <a:cs typeface="微软雅黑"/>
              </a:rPr>
              <a:t>左右端点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dirty="0">
                <a:latin typeface="微软雅黑"/>
                <a:cs typeface="微软雅黑"/>
              </a:rPr>
              <a:t>其中一个端点是大区间的分割点）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95534" y="4520895"/>
            <a:ext cx="6944868" cy="2087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77E3499-1C8A-4293-84EB-141D7965811C}"/>
              </a:ext>
            </a:extLst>
          </p:cNvPr>
          <p:cNvSpPr txBox="1"/>
          <p:nvPr/>
        </p:nvSpPr>
        <p:spPr>
          <a:xfrm>
            <a:off x="2819400" y="3771286"/>
            <a:ext cx="457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DA5FFC-5908-41C5-875E-FCE7960367CD}"/>
              </a:ext>
            </a:extLst>
          </p:cNvPr>
          <p:cNvSpPr txBox="1"/>
          <p:nvPr/>
        </p:nvSpPr>
        <p:spPr>
          <a:xfrm>
            <a:off x="1301291" y="3755686"/>
            <a:ext cx="457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椭圆 81">
            <a:extLst>
              <a:ext uri="{FF2B5EF4-FFF2-40B4-BE49-F238E27FC236}">
                <a16:creationId xmlns:a16="http://schemas.microsoft.com/office/drawing/2014/main" id="{CE19A08C-6BFB-4CBA-8739-F244111692AF}"/>
              </a:ext>
            </a:extLst>
          </p:cNvPr>
          <p:cNvSpPr/>
          <p:nvPr/>
        </p:nvSpPr>
        <p:spPr>
          <a:xfrm>
            <a:off x="1064382" y="4213553"/>
            <a:ext cx="1196297" cy="12056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EDEFE184-1C79-4AFA-A5DF-0205B6D95FBE}"/>
              </a:ext>
            </a:extLst>
          </p:cNvPr>
          <p:cNvSpPr/>
          <p:nvPr/>
        </p:nvSpPr>
        <p:spPr>
          <a:xfrm>
            <a:off x="4014952" y="4389719"/>
            <a:ext cx="542747" cy="542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EDE03C8E-9DA6-4AD9-931C-9A7388E61DE7}"/>
              </a:ext>
            </a:extLst>
          </p:cNvPr>
          <p:cNvSpPr/>
          <p:nvPr/>
        </p:nvSpPr>
        <p:spPr>
          <a:xfrm>
            <a:off x="6104825" y="4389719"/>
            <a:ext cx="542747" cy="542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D89FA7EA-A5BB-4DA8-8751-C2F4012AEA92}"/>
              </a:ext>
            </a:extLst>
          </p:cNvPr>
          <p:cNvSpPr/>
          <p:nvPr/>
        </p:nvSpPr>
        <p:spPr>
          <a:xfrm>
            <a:off x="5059888" y="4389719"/>
            <a:ext cx="542747" cy="542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2D2AB872-5613-4978-8707-1DA99479F1BB}"/>
              </a:ext>
            </a:extLst>
          </p:cNvPr>
          <p:cNvSpPr/>
          <p:nvPr/>
        </p:nvSpPr>
        <p:spPr>
          <a:xfrm>
            <a:off x="7149762" y="4389719"/>
            <a:ext cx="542747" cy="542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B94D1D1D-A410-43CF-98EC-A62E906F86D7}"/>
              </a:ext>
            </a:extLst>
          </p:cNvPr>
          <p:cNvSpPr/>
          <p:nvPr/>
        </p:nvSpPr>
        <p:spPr>
          <a:xfrm>
            <a:off x="8192071" y="4389719"/>
            <a:ext cx="542747" cy="542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62118ABD-1EEB-441E-9B23-C9C5B7BC0587}"/>
              </a:ext>
            </a:extLst>
          </p:cNvPr>
          <p:cNvSpPr/>
          <p:nvPr/>
        </p:nvSpPr>
        <p:spPr>
          <a:xfrm>
            <a:off x="10279317" y="4389719"/>
            <a:ext cx="542747" cy="542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7AAA145A-C2AC-4A8D-8738-0CEE3B074602}"/>
              </a:ext>
            </a:extLst>
          </p:cNvPr>
          <p:cNvSpPr/>
          <p:nvPr/>
        </p:nvSpPr>
        <p:spPr>
          <a:xfrm>
            <a:off x="9234380" y="4389719"/>
            <a:ext cx="542747" cy="542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DFE4687A-9ED2-4D22-B5AD-B2BA1D3DE8EC}"/>
              </a:ext>
            </a:extLst>
          </p:cNvPr>
          <p:cNvSpPr/>
          <p:nvPr/>
        </p:nvSpPr>
        <p:spPr>
          <a:xfrm>
            <a:off x="11324254" y="4389719"/>
            <a:ext cx="542747" cy="542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BD072FF-BEC9-464A-B930-28D70FE3EF9D}"/>
              </a:ext>
            </a:extLst>
          </p:cNvPr>
          <p:cNvSpPr txBox="1"/>
          <p:nvPr/>
        </p:nvSpPr>
        <p:spPr>
          <a:xfrm>
            <a:off x="4100497" y="4476197"/>
            <a:ext cx="457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1C33CF5-C0BA-4DDA-9FF1-8BFBD902B4B7}"/>
              </a:ext>
            </a:extLst>
          </p:cNvPr>
          <p:cNvSpPr txBox="1"/>
          <p:nvPr/>
        </p:nvSpPr>
        <p:spPr>
          <a:xfrm>
            <a:off x="5173184" y="4478373"/>
            <a:ext cx="457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05015EF-4397-4968-B27A-180594D969B1}"/>
              </a:ext>
            </a:extLst>
          </p:cNvPr>
          <p:cNvSpPr txBox="1"/>
          <p:nvPr/>
        </p:nvSpPr>
        <p:spPr>
          <a:xfrm>
            <a:off x="6210238" y="4476197"/>
            <a:ext cx="457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4EE1770-842A-4DA1-A720-A945E62C6001}"/>
              </a:ext>
            </a:extLst>
          </p:cNvPr>
          <p:cNvSpPr txBox="1"/>
          <p:nvPr/>
        </p:nvSpPr>
        <p:spPr>
          <a:xfrm>
            <a:off x="7267148" y="4476197"/>
            <a:ext cx="457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6AC72DB-1F65-4C4A-8DEC-10559F507290}"/>
              </a:ext>
            </a:extLst>
          </p:cNvPr>
          <p:cNvSpPr txBox="1"/>
          <p:nvPr/>
        </p:nvSpPr>
        <p:spPr>
          <a:xfrm>
            <a:off x="8297484" y="4473569"/>
            <a:ext cx="457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7C55F5E-6C7C-4517-8E8F-B12F607AE883}"/>
              </a:ext>
            </a:extLst>
          </p:cNvPr>
          <p:cNvSpPr txBox="1"/>
          <p:nvPr/>
        </p:nvSpPr>
        <p:spPr>
          <a:xfrm>
            <a:off x="9357020" y="4473569"/>
            <a:ext cx="457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317484B-0298-4EC3-A719-679F79CD66F7}"/>
              </a:ext>
            </a:extLst>
          </p:cNvPr>
          <p:cNvSpPr txBox="1"/>
          <p:nvPr/>
        </p:nvSpPr>
        <p:spPr>
          <a:xfrm>
            <a:off x="10401649" y="4473569"/>
            <a:ext cx="457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8840042-7905-4BFF-A1C5-745C433F4FFB}"/>
              </a:ext>
            </a:extLst>
          </p:cNvPr>
          <p:cNvSpPr txBox="1"/>
          <p:nvPr/>
        </p:nvSpPr>
        <p:spPr>
          <a:xfrm>
            <a:off x="11436609" y="4467862"/>
            <a:ext cx="457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17D607A-7153-4AEF-88C0-A38F381FA187}"/>
              </a:ext>
            </a:extLst>
          </p:cNvPr>
          <p:cNvSpPr txBox="1"/>
          <p:nvPr/>
        </p:nvSpPr>
        <p:spPr>
          <a:xfrm>
            <a:off x="1255864" y="1507847"/>
            <a:ext cx="8878735" cy="1805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241300" algn="l"/>
              </a:tabLst>
            </a:pPr>
            <a:r>
              <a:rPr lang="zh-CN" altLang="en-US" sz="1800" b="1" spc="150" dirty="0">
                <a:solidFill>
                  <a:srgbClr val="585858"/>
                </a:solidFill>
                <a:latin typeface="微软雅黑"/>
                <a:cs typeface="微软雅黑"/>
              </a:rPr>
              <a:t>石子合</a:t>
            </a:r>
            <a:r>
              <a:rPr lang="zh-CN" altLang="en-US" sz="1800" b="1" dirty="0">
                <a:solidFill>
                  <a:srgbClr val="585858"/>
                </a:solidFill>
                <a:latin typeface="微软雅黑"/>
                <a:cs typeface="微软雅黑"/>
              </a:rPr>
              <a:t>并拓展</a:t>
            </a:r>
            <a:endParaRPr lang="en-US" altLang="zh-CN" sz="1800" b="1" dirty="0">
              <a:solidFill>
                <a:srgbClr val="585858"/>
              </a:solidFill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241300" algn="l"/>
              </a:tabLst>
            </a:pPr>
            <a:endParaRPr lang="en-US" altLang="zh-CN" sz="1800" b="1" dirty="0">
              <a:solidFill>
                <a:srgbClr val="585858"/>
              </a:solidFill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241300" algn="l"/>
              </a:tabLst>
            </a:pPr>
            <a:r>
              <a:rPr lang="zh-CN" altLang="en-US" b="1" dirty="0">
                <a:solidFill>
                  <a:srgbClr val="585858"/>
                </a:solidFill>
                <a:latin typeface="微软雅黑"/>
                <a:cs typeface="微软雅黑"/>
              </a:rPr>
              <a:t>断链成环</a:t>
            </a:r>
            <a:endParaRPr lang="en-US" altLang="zh-CN" b="1" dirty="0">
              <a:solidFill>
                <a:srgbClr val="585858"/>
              </a:solidFill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241300" algn="l"/>
              </a:tabLst>
            </a:pPr>
            <a:endParaRPr lang="en-US" altLang="zh-CN" sz="1800" b="1" dirty="0">
              <a:solidFill>
                <a:srgbClr val="585858"/>
              </a:solidFill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241300" algn="l"/>
              </a:tabLst>
            </a:pPr>
            <a:r>
              <a:rPr lang="zh-CN" altLang="en-US" dirty="0">
                <a:solidFill>
                  <a:srgbClr val="585858"/>
                </a:solidFill>
                <a:latin typeface="微软雅黑"/>
                <a:cs typeface="微软雅黑"/>
              </a:rPr>
              <a:t>如果石子的排列方式不是直线的，而是环形的，那我们需要将环形的石子变成直线的，</a:t>
            </a:r>
            <a:r>
              <a:rPr lang="en-US" altLang="zh-CN" dirty="0">
                <a:solidFill>
                  <a:srgbClr val="585858"/>
                </a:solidFill>
                <a:latin typeface="微软雅黑"/>
                <a:cs typeface="微软雅黑"/>
              </a:rPr>
              <a:t>n*=2</a:t>
            </a:r>
            <a:endParaRPr lang="zh-CN" altLang="en-US" sz="1800" dirty="0">
              <a:latin typeface="微软雅黑"/>
              <a:cs typeface="微软雅黑"/>
            </a:endParaRPr>
          </a:p>
        </p:txBody>
      </p:sp>
      <p:sp>
        <p:nvSpPr>
          <p:cNvPr id="36" name="object 2">
            <a:extLst>
              <a:ext uri="{FF2B5EF4-FFF2-40B4-BE49-F238E27FC236}">
                <a16:creationId xmlns:a16="http://schemas.microsoft.com/office/drawing/2014/main" id="{9714F851-F08F-4EFF-BF97-2A8A0194ED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685800"/>
            <a:ext cx="1612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0" dirty="0"/>
              <a:t>区间</a:t>
            </a:r>
            <a:r>
              <a:rPr sz="3600" spc="300" dirty="0">
                <a:latin typeface="Arial"/>
                <a:cs typeface="Arial"/>
              </a:rPr>
              <a:t>d</a:t>
            </a:r>
            <a:r>
              <a:rPr sz="3600" dirty="0">
                <a:latin typeface="Arial"/>
                <a:cs typeface="Arial"/>
              </a:rPr>
              <a:t>p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AE878D5-2F47-4E9D-893B-97D004F3F9FD}"/>
              </a:ext>
            </a:extLst>
          </p:cNvPr>
          <p:cNvCxnSpPr>
            <a:cxnSpLocks/>
          </p:cNvCxnSpPr>
          <p:nvPr/>
        </p:nvCxnSpPr>
        <p:spPr>
          <a:xfrm>
            <a:off x="4286325" y="4932008"/>
            <a:ext cx="0" cy="5562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BED345B-1A11-4948-99E0-AA9951952CE7}"/>
              </a:ext>
            </a:extLst>
          </p:cNvPr>
          <p:cNvCxnSpPr>
            <a:cxnSpLocks/>
          </p:cNvCxnSpPr>
          <p:nvPr/>
        </p:nvCxnSpPr>
        <p:spPr>
          <a:xfrm>
            <a:off x="4286325" y="5488269"/>
            <a:ext cx="3134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21B285D-93A3-4D6E-9A65-8EC30FE66D55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421135" y="4932008"/>
            <a:ext cx="1" cy="5562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71C06EB-03E6-4C18-86B0-649E152B7175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331262" y="4932008"/>
            <a:ext cx="0" cy="43825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B318A26-6D6A-46C0-8C8B-69117B2C67D6}"/>
              </a:ext>
            </a:extLst>
          </p:cNvPr>
          <p:cNvCxnSpPr>
            <a:cxnSpLocks/>
          </p:cNvCxnSpPr>
          <p:nvPr/>
        </p:nvCxnSpPr>
        <p:spPr>
          <a:xfrm>
            <a:off x="5331262" y="5370259"/>
            <a:ext cx="313481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89F3E168-8F99-4D02-A850-9C941A600DDA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8463445" y="4932008"/>
            <a:ext cx="2752" cy="43825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BD88D97-DB07-4572-8E16-793253F870A6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373571" y="4932008"/>
            <a:ext cx="2628" cy="30823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4C47B0C0-BB8D-49EF-92C1-7EB864E078BC}"/>
              </a:ext>
            </a:extLst>
          </p:cNvPr>
          <p:cNvCxnSpPr>
            <a:cxnSpLocks/>
          </p:cNvCxnSpPr>
          <p:nvPr/>
        </p:nvCxnSpPr>
        <p:spPr>
          <a:xfrm>
            <a:off x="6373571" y="5240240"/>
            <a:ext cx="313481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82CB6C5-CA0B-44C3-9357-0BB296DE910B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9505754" y="4932008"/>
            <a:ext cx="2627" cy="30823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0CC8CBC-D897-4419-BE67-DA69D5243470}"/>
              </a:ext>
            </a:extLst>
          </p:cNvPr>
          <p:cNvCxnSpPr>
            <a:cxnSpLocks/>
          </p:cNvCxnSpPr>
          <p:nvPr/>
        </p:nvCxnSpPr>
        <p:spPr>
          <a:xfrm>
            <a:off x="7520869" y="4932008"/>
            <a:ext cx="0" cy="18366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7680BB80-8E47-4839-A0A6-7E52223E73DC}"/>
              </a:ext>
            </a:extLst>
          </p:cNvPr>
          <p:cNvCxnSpPr>
            <a:cxnSpLocks/>
          </p:cNvCxnSpPr>
          <p:nvPr/>
        </p:nvCxnSpPr>
        <p:spPr>
          <a:xfrm>
            <a:off x="7520869" y="5115670"/>
            <a:ext cx="313481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065552F-605F-4C02-B956-D943858ED0D5}"/>
              </a:ext>
            </a:extLst>
          </p:cNvPr>
          <p:cNvCxnSpPr>
            <a:cxnSpLocks/>
          </p:cNvCxnSpPr>
          <p:nvPr/>
        </p:nvCxnSpPr>
        <p:spPr>
          <a:xfrm flipV="1">
            <a:off x="10655679" y="4845529"/>
            <a:ext cx="0" cy="27014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1" name="object 3">
            <a:extLst>
              <a:ext uri="{FF2B5EF4-FFF2-40B4-BE49-F238E27FC236}">
                <a16:creationId xmlns:a16="http://schemas.microsoft.com/office/drawing/2014/main" id="{C180C26A-F765-4A13-B8D5-4BFA0D6893CA}"/>
              </a:ext>
            </a:extLst>
          </p:cNvPr>
          <p:cNvSpPr/>
          <p:nvPr/>
        </p:nvSpPr>
        <p:spPr>
          <a:xfrm>
            <a:off x="1361423" y="3847430"/>
            <a:ext cx="542747" cy="542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9638933-318F-4243-AB6A-D250CEFF1C2F}"/>
              </a:ext>
            </a:extLst>
          </p:cNvPr>
          <p:cNvSpPr txBox="1"/>
          <p:nvPr/>
        </p:nvSpPr>
        <p:spPr>
          <a:xfrm>
            <a:off x="1446968" y="3933908"/>
            <a:ext cx="457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5" name="object 3">
            <a:extLst>
              <a:ext uri="{FF2B5EF4-FFF2-40B4-BE49-F238E27FC236}">
                <a16:creationId xmlns:a16="http://schemas.microsoft.com/office/drawing/2014/main" id="{7D95769F-9474-40D3-B546-43CC1BA2804F}"/>
              </a:ext>
            </a:extLst>
          </p:cNvPr>
          <p:cNvSpPr/>
          <p:nvPr/>
        </p:nvSpPr>
        <p:spPr>
          <a:xfrm>
            <a:off x="2104608" y="4514051"/>
            <a:ext cx="542747" cy="533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18EA949-54E2-49D7-B443-1AA1E54EFDA0}"/>
              </a:ext>
            </a:extLst>
          </p:cNvPr>
          <p:cNvSpPr txBox="1"/>
          <p:nvPr/>
        </p:nvSpPr>
        <p:spPr>
          <a:xfrm>
            <a:off x="2217904" y="4593939"/>
            <a:ext cx="457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7" name="object 4">
            <a:extLst>
              <a:ext uri="{FF2B5EF4-FFF2-40B4-BE49-F238E27FC236}">
                <a16:creationId xmlns:a16="http://schemas.microsoft.com/office/drawing/2014/main" id="{023485A7-8C17-4214-94A7-8B68F6E6E722}"/>
              </a:ext>
            </a:extLst>
          </p:cNvPr>
          <p:cNvSpPr/>
          <p:nvPr/>
        </p:nvSpPr>
        <p:spPr>
          <a:xfrm>
            <a:off x="1404735" y="5227740"/>
            <a:ext cx="542747" cy="542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FEFAF6C-B727-4779-9ACF-1F6C6AD131CC}"/>
              </a:ext>
            </a:extLst>
          </p:cNvPr>
          <p:cNvSpPr txBox="1"/>
          <p:nvPr/>
        </p:nvSpPr>
        <p:spPr>
          <a:xfrm>
            <a:off x="1510148" y="5314218"/>
            <a:ext cx="457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9" name="object 4">
            <a:extLst>
              <a:ext uri="{FF2B5EF4-FFF2-40B4-BE49-F238E27FC236}">
                <a16:creationId xmlns:a16="http://schemas.microsoft.com/office/drawing/2014/main" id="{306CE716-4124-48EA-85D7-D40647FC568A}"/>
              </a:ext>
            </a:extLst>
          </p:cNvPr>
          <p:cNvSpPr/>
          <p:nvPr/>
        </p:nvSpPr>
        <p:spPr>
          <a:xfrm>
            <a:off x="718396" y="4545236"/>
            <a:ext cx="542747" cy="542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820723F-47B3-4D61-94E2-61FC35982358}"/>
              </a:ext>
            </a:extLst>
          </p:cNvPr>
          <p:cNvSpPr txBox="1"/>
          <p:nvPr/>
        </p:nvSpPr>
        <p:spPr>
          <a:xfrm>
            <a:off x="835782" y="4631714"/>
            <a:ext cx="457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3" name="箭头: 下 82">
            <a:extLst>
              <a:ext uri="{FF2B5EF4-FFF2-40B4-BE49-F238E27FC236}">
                <a16:creationId xmlns:a16="http://schemas.microsoft.com/office/drawing/2014/main" id="{0BD19F57-42D6-4204-9567-6CF28C087604}"/>
              </a:ext>
            </a:extLst>
          </p:cNvPr>
          <p:cNvSpPr/>
          <p:nvPr/>
        </p:nvSpPr>
        <p:spPr>
          <a:xfrm rot="16200000">
            <a:off x="3053207" y="4698821"/>
            <a:ext cx="542747" cy="395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16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695</Words>
  <Application>Microsoft Office PowerPoint</Application>
  <PresentationFormat>宽屏</PresentationFormat>
  <Paragraphs>135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微软雅黑</vt:lpstr>
      <vt:lpstr>Arial</vt:lpstr>
      <vt:lpstr>Times New Roman</vt:lpstr>
      <vt:lpstr>Verdana</vt:lpstr>
      <vt:lpstr>Office Theme</vt:lpstr>
      <vt:lpstr>PowerPoint 演示文稿</vt:lpstr>
      <vt:lpstr>PowerPoint 演示文稿</vt:lpstr>
      <vt:lpstr>状压dp</vt:lpstr>
      <vt:lpstr>状压dp</vt:lpstr>
      <vt:lpstr>PowerPoint 演示文稿</vt:lpstr>
      <vt:lpstr>状压dp</vt:lpstr>
      <vt:lpstr>PowerPoint 演示文稿</vt:lpstr>
      <vt:lpstr>区间dp</vt:lpstr>
      <vt:lpstr>区间dp</vt:lpstr>
      <vt:lpstr>区间dp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li li</cp:lastModifiedBy>
  <cp:revision>5</cp:revision>
  <dcterms:created xsi:type="dcterms:W3CDTF">2022-04-15T10:30:17Z</dcterms:created>
  <dcterms:modified xsi:type="dcterms:W3CDTF">2022-04-15T12:43:35Z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2021-04-14T00:00:00Z</vt:filetime>
  </property>
  <property fmtid="{D5CDD505-2E9C-101B-9397-08002B2CF9AE}" pid="3" name="Creator">
    <vt:lpwstr>WPS 演示</vt:lpwstr>
  </property>
  <property fmtid="{D5CDD505-2E9C-101B-9397-08002B2CF9AE}" pid="4" name="LastSaved">
    <vt:filetime>2022-04-15T00:00:00Z</vt:filetime>
  </property>
</Properties>
</file>