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56" r:id="rId11"/>
    <p:sldId id="267" r:id="rId12"/>
    <p:sldId id="2146847061" r:id="rId13"/>
    <p:sldId id="2146847065" r:id="rId14"/>
    <p:sldId id="2146847069" r:id="rId15"/>
    <p:sldId id="2146847073" r:id="rId16"/>
    <p:sldId id="2146847077" r:id="rId17"/>
    <p:sldId id="2146847081"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Student spending habits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60086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a:t>
            </a:r>
            <a:r>
              <a:rPr lang="en-US" sz="2000" b="1" smtClean="0">
                <a:solidFill>
                  <a:schemeClr val="accent1">
                    <a:lumMod val="75000"/>
                  </a:schemeClr>
                </a:solidFill>
                <a:latin typeface="Arial"/>
                <a:cs typeface="Arial"/>
              </a:rPr>
              <a:t>Suresh.L</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p>
          <a:p>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shot (44).png"/>
          <p:cNvPicPr>
            <a:picLocks noGrp="1" noChangeAspect="1"/>
          </p:cNvPicPr>
          <p:nvPr>
            <p:ph idx="1"/>
          </p:nvPr>
        </p:nvPicPr>
        <p:blipFill>
          <a:blip r:embed="rId2"/>
          <a:stretch>
            <a:fillRect/>
          </a:stretch>
        </p:blipFill>
        <p:spPr>
          <a:xfrm>
            <a:off x="745588" y="731520"/>
            <a:ext cx="4628270" cy="2602131"/>
          </a:xfrm>
        </p:spPr>
      </p:pic>
      <p:pic>
        <p:nvPicPr>
          <p:cNvPr id="3" name="Content Placeholder 4" descr="Screenshot (45).png"/>
          <p:cNvPicPr>
            <a:picLocks noChangeAspect="1"/>
          </p:cNvPicPr>
          <p:nvPr/>
        </p:nvPicPr>
        <p:blipFill>
          <a:blip r:embed="rId3"/>
          <a:stretch>
            <a:fillRect/>
          </a:stretch>
        </p:blipFill>
        <p:spPr>
          <a:xfrm>
            <a:off x="6457070" y="661182"/>
            <a:ext cx="4989342" cy="2805134"/>
          </a:xfrm>
          <a:prstGeom prst="rect">
            <a:avLst/>
          </a:prstGeom>
        </p:spPr>
      </p:pic>
      <p:pic>
        <p:nvPicPr>
          <p:cNvPr id="4" name="Content Placeholder 4" descr="Screenshot (46).png"/>
          <p:cNvPicPr>
            <a:picLocks noChangeAspect="1"/>
          </p:cNvPicPr>
          <p:nvPr/>
        </p:nvPicPr>
        <p:blipFill>
          <a:blip r:embed="rId4"/>
          <a:stretch>
            <a:fillRect/>
          </a:stretch>
        </p:blipFill>
        <p:spPr>
          <a:xfrm>
            <a:off x="661181" y="3674746"/>
            <a:ext cx="4811151" cy="2704952"/>
          </a:xfrm>
          <a:prstGeom prst="rect">
            <a:avLst/>
          </a:prstGeom>
        </p:spPr>
      </p:pic>
      <p:pic>
        <p:nvPicPr>
          <p:cNvPr id="5" name="Content Placeholder 4" descr="Screenshot (47).png"/>
          <p:cNvPicPr>
            <a:picLocks noChangeAspect="1"/>
          </p:cNvPicPr>
          <p:nvPr/>
        </p:nvPicPr>
        <p:blipFill>
          <a:blip r:embed="rId5"/>
          <a:stretch>
            <a:fillRect/>
          </a:stretch>
        </p:blipFill>
        <p:spPr>
          <a:xfrm>
            <a:off x="6457071" y="3636993"/>
            <a:ext cx="5003409" cy="28130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48).png"/>
          <p:cNvPicPr>
            <a:picLocks noGrp="1" noChangeAspect="1"/>
          </p:cNvPicPr>
          <p:nvPr>
            <p:ph idx="1"/>
          </p:nvPr>
        </p:nvPicPr>
        <p:blipFill>
          <a:blip r:embed="rId2"/>
          <a:stretch>
            <a:fillRect/>
          </a:stretch>
        </p:blipFill>
        <p:spPr>
          <a:xfrm>
            <a:off x="506438" y="759655"/>
            <a:ext cx="4704031" cy="2644726"/>
          </a:xfrm>
        </p:spPr>
      </p:pic>
      <p:pic>
        <p:nvPicPr>
          <p:cNvPr id="3" name="Content Placeholder 3" descr="Screenshot (49).png"/>
          <p:cNvPicPr>
            <a:picLocks noChangeAspect="1"/>
          </p:cNvPicPr>
          <p:nvPr/>
        </p:nvPicPr>
        <p:blipFill>
          <a:blip r:embed="rId3"/>
          <a:stretch>
            <a:fillRect/>
          </a:stretch>
        </p:blipFill>
        <p:spPr>
          <a:xfrm>
            <a:off x="6879102" y="745589"/>
            <a:ext cx="4919002" cy="2765587"/>
          </a:xfrm>
          <a:prstGeom prst="rect">
            <a:avLst/>
          </a:prstGeom>
        </p:spPr>
      </p:pic>
      <p:pic>
        <p:nvPicPr>
          <p:cNvPr id="4" name="Content Placeholder 3" descr="Screenshot (50).png"/>
          <p:cNvPicPr>
            <a:picLocks noChangeAspect="1"/>
          </p:cNvPicPr>
          <p:nvPr/>
        </p:nvPicPr>
        <p:blipFill>
          <a:blip r:embed="rId4"/>
          <a:stretch>
            <a:fillRect/>
          </a:stretch>
        </p:blipFill>
        <p:spPr>
          <a:xfrm>
            <a:off x="492370" y="3643532"/>
            <a:ext cx="4716542" cy="2651760"/>
          </a:xfrm>
          <a:prstGeom prst="rect">
            <a:avLst/>
          </a:prstGeom>
        </p:spPr>
      </p:pic>
      <p:pic>
        <p:nvPicPr>
          <p:cNvPr id="6" name="Content Placeholder 3" descr="Screenshot (51).png"/>
          <p:cNvPicPr>
            <a:picLocks noChangeAspect="1"/>
          </p:cNvPicPr>
          <p:nvPr/>
        </p:nvPicPr>
        <p:blipFill>
          <a:blip r:embed="rId5"/>
          <a:stretch>
            <a:fillRect/>
          </a:stretch>
        </p:blipFill>
        <p:spPr>
          <a:xfrm>
            <a:off x="7047914" y="3716929"/>
            <a:ext cx="4736123" cy="26627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2).png"/>
          <p:cNvPicPr>
            <a:picLocks noGrp="1" noChangeAspect="1"/>
          </p:cNvPicPr>
          <p:nvPr>
            <p:ph idx="1"/>
          </p:nvPr>
        </p:nvPicPr>
        <p:blipFill>
          <a:blip r:embed="rId2"/>
          <a:stretch>
            <a:fillRect/>
          </a:stretch>
        </p:blipFill>
        <p:spPr>
          <a:xfrm>
            <a:off x="548640" y="731521"/>
            <a:ext cx="4804117" cy="2700997"/>
          </a:xfrm>
        </p:spPr>
      </p:pic>
      <p:pic>
        <p:nvPicPr>
          <p:cNvPr id="5" name="Content Placeholder 3" descr="Screenshot (53).png"/>
          <p:cNvPicPr>
            <a:picLocks noChangeAspect="1"/>
          </p:cNvPicPr>
          <p:nvPr/>
        </p:nvPicPr>
        <p:blipFill>
          <a:blip r:embed="rId3"/>
          <a:stretch>
            <a:fillRect/>
          </a:stretch>
        </p:blipFill>
        <p:spPr>
          <a:xfrm>
            <a:off x="6921304" y="801858"/>
            <a:ext cx="4834597" cy="2718133"/>
          </a:xfrm>
          <a:prstGeom prst="rect">
            <a:avLst/>
          </a:prstGeom>
        </p:spPr>
      </p:pic>
      <p:pic>
        <p:nvPicPr>
          <p:cNvPr id="6" name="Content Placeholder 3" descr="Screenshot (54).png"/>
          <p:cNvPicPr>
            <a:picLocks noChangeAspect="1"/>
          </p:cNvPicPr>
          <p:nvPr/>
        </p:nvPicPr>
        <p:blipFill>
          <a:blip r:embed="rId4"/>
          <a:stretch>
            <a:fillRect/>
          </a:stretch>
        </p:blipFill>
        <p:spPr>
          <a:xfrm>
            <a:off x="492368" y="3742007"/>
            <a:ext cx="4891693" cy="2750234"/>
          </a:xfrm>
          <a:prstGeom prst="rect">
            <a:avLst/>
          </a:prstGeom>
        </p:spPr>
      </p:pic>
      <p:pic>
        <p:nvPicPr>
          <p:cNvPr id="7" name="Content Placeholder 3" descr="Screenshot (55).png"/>
          <p:cNvPicPr>
            <a:picLocks noChangeAspect="1"/>
          </p:cNvPicPr>
          <p:nvPr/>
        </p:nvPicPr>
        <p:blipFill>
          <a:blip r:embed="rId5"/>
          <a:stretch>
            <a:fillRect/>
          </a:stretch>
        </p:blipFill>
        <p:spPr>
          <a:xfrm>
            <a:off x="6969012" y="3896744"/>
            <a:ext cx="4716540" cy="26517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6).png"/>
          <p:cNvPicPr>
            <a:picLocks noGrp="1" noChangeAspect="1"/>
          </p:cNvPicPr>
          <p:nvPr>
            <p:ph idx="1"/>
          </p:nvPr>
        </p:nvPicPr>
        <p:blipFill>
          <a:blip r:embed="rId2"/>
          <a:stretch>
            <a:fillRect/>
          </a:stretch>
        </p:blipFill>
        <p:spPr>
          <a:xfrm>
            <a:off x="675250" y="829994"/>
            <a:ext cx="4603945" cy="2588455"/>
          </a:xfrm>
        </p:spPr>
      </p:pic>
      <p:pic>
        <p:nvPicPr>
          <p:cNvPr id="5" name="Content Placeholder 3" descr="Screenshot (57).png"/>
          <p:cNvPicPr>
            <a:picLocks noChangeAspect="1"/>
          </p:cNvPicPr>
          <p:nvPr/>
        </p:nvPicPr>
        <p:blipFill>
          <a:blip r:embed="rId3"/>
          <a:stretch>
            <a:fillRect/>
          </a:stretch>
        </p:blipFill>
        <p:spPr>
          <a:xfrm>
            <a:off x="6428935" y="675249"/>
            <a:ext cx="4890868" cy="2749771"/>
          </a:xfrm>
          <a:prstGeom prst="rect">
            <a:avLst/>
          </a:prstGeom>
        </p:spPr>
      </p:pic>
      <p:pic>
        <p:nvPicPr>
          <p:cNvPr id="6" name="Content Placeholder 3" descr="Screenshot (58).png"/>
          <p:cNvPicPr>
            <a:picLocks noChangeAspect="1"/>
          </p:cNvPicPr>
          <p:nvPr/>
        </p:nvPicPr>
        <p:blipFill>
          <a:blip r:embed="rId4"/>
          <a:stretch>
            <a:fillRect/>
          </a:stretch>
        </p:blipFill>
        <p:spPr>
          <a:xfrm>
            <a:off x="703384" y="3941971"/>
            <a:ext cx="4586067" cy="2578404"/>
          </a:xfrm>
          <a:prstGeom prst="rect">
            <a:avLst/>
          </a:prstGeom>
        </p:spPr>
      </p:pic>
      <p:pic>
        <p:nvPicPr>
          <p:cNvPr id="7" name="Content Placeholder 3" descr="Screenshot (59).png"/>
          <p:cNvPicPr>
            <a:picLocks noChangeAspect="1"/>
          </p:cNvPicPr>
          <p:nvPr/>
        </p:nvPicPr>
        <p:blipFill>
          <a:blip r:embed="rId5"/>
          <a:stretch>
            <a:fillRect/>
          </a:stretch>
        </p:blipFill>
        <p:spPr>
          <a:xfrm>
            <a:off x="6679938" y="3938954"/>
            <a:ext cx="4541391" cy="25532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0).png"/>
          <p:cNvPicPr>
            <a:picLocks noGrp="1" noChangeAspect="1"/>
          </p:cNvPicPr>
          <p:nvPr>
            <p:ph idx="1"/>
          </p:nvPr>
        </p:nvPicPr>
        <p:blipFill>
          <a:blip r:embed="rId2"/>
          <a:stretch>
            <a:fillRect/>
          </a:stretch>
        </p:blipFill>
        <p:spPr>
          <a:xfrm>
            <a:off x="1195754" y="872197"/>
            <a:ext cx="4078495" cy="2293034"/>
          </a:xfrm>
        </p:spPr>
      </p:pic>
      <p:pic>
        <p:nvPicPr>
          <p:cNvPr id="5" name="Content Placeholder 3" descr="Screenshot (61).png"/>
          <p:cNvPicPr>
            <a:picLocks noChangeAspect="1"/>
          </p:cNvPicPr>
          <p:nvPr/>
        </p:nvPicPr>
        <p:blipFill>
          <a:blip r:embed="rId3"/>
          <a:stretch>
            <a:fillRect/>
          </a:stretch>
        </p:blipFill>
        <p:spPr>
          <a:xfrm>
            <a:off x="7103744" y="815926"/>
            <a:ext cx="4103517" cy="2307102"/>
          </a:xfrm>
          <a:prstGeom prst="rect">
            <a:avLst/>
          </a:prstGeom>
        </p:spPr>
      </p:pic>
      <p:pic>
        <p:nvPicPr>
          <p:cNvPr id="6" name="Content Placeholder 3" descr="Screenshot (62).png"/>
          <p:cNvPicPr>
            <a:picLocks noChangeAspect="1"/>
          </p:cNvPicPr>
          <p:nvPr/>
        </p:nvPicPr>
        <p:blipFill>
          <a:blip r:embed="rId4"/>
          <a:stretch>
            <a:fillRect/>
          </a:stretch>
        </p:blipFill>
        <p:spPr>
          <a:xfrm>
            <a:off x="3938955" y="3784208"/>
            <a:ext cx="4666500" cy="2623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599028" y="1195749"/>
            <a:ext cx="10592972" cy="5078313"/>
          </a:xfrm>
          <a:prstGeom prst="rect">
            <a:avLst/>
          </a:prstGeom>
          <a:noFill/>
        </p:spPr>
        <p:txBody>
          <a:bodyPr wrap="square" rtlCol="0">
            <a:spAutoFit/>
          </a:bodyPr>
          <a:lstStyle/>
          <a:p>
            <a:pPr>
              <a:lnSpc>
                <a:spcPct val="150000"/>
              </a:lnSpc>
              <a:buFont typeface="Wingdings" pitchFamily="2" charset="2"/>
              <a:buChar char="v"/>
            </a:pPr>
            <a:r>
              <a:rPr lang="en-US" b="1" dirty="0" smtClean="0"/>
              <a:t>Diverse Priorities:</a:t>
            </a:r>
            <a:r>
              <a:rPr lang="en-US" dirty="0" smtClean="0"/>
              <a:t> Students have diverse spending priorities based on their individual circumstances, including tuition, housing, food, transportation, entertainment, and personal expenses.</a:t>
            </a:r>
          </a:p>
          <a:p>
            <a:pPr>
              <a:lnSpc>
                <a:spcPct val="150000"/>
              </a:lnSpc>
              <a:buFont typeface="Wingdings" pitchFamily="2" charset="2"/>
              <a:buChar char="v"/>
            </a:pPr>
            <a:r>
              <a:rPr lang="en-US" b="1" dirty="0" smtClean="0"/>
              <a:t>Budgeting Challenges:</a:t>
            </a:r>
            <a:r>
              <a:rPr lang="en-US" dirty="0" smtClean="0"/>
              <a:t> Many students face challenges in budgeting due to limited income from part-time jobs or allowances, leading to a need for financial literacy education and tools to manage money effectively.</a:t>
            </a:r>
          </a:p>
          <a:p>
            <a:pPr>
              <a:lnSpc>
                <a:spcPct val="150000"/>
              </a:lnSpc>
              <a:buFont typeface="Wingdings" pitchFamily="2" charset="2"/>
              <a:buChar char="v"/>
            </a:pPr>
            <a:r>
              <a:rPr lang="en-US" b="1" dirty="0" smtClean="0"/>
              <a:t>Technology Impact:</a:t>
            </a:r>
            <a:r>
              <a:rPr lang="en-US" dirty="0" smtClean="0"/>
              <a:t> The rise of technology has influenced spending habits, with students often allocating funds for digital subscriptions, gadgets, and online services, alongside traditional expenses.</a:t>
            </a:r>
          </a:p>
          <a:p>
            <a:pPr>
              <a:lnSpc>
                <a:spcPct val="150000"/>
              </a:lnSpc>
              <a:buFont typeface="Wingdings" pitchFamily="2" charset="2"/>
              <a:buChar char="v"/>
            </a:pPr>
            <a:r>
              <a:rPr lang="en-US" b="1" dirty="0" smtClean="0"/>
              <a:t>Social and Peer Influences:</a:t>
            </a:r>
            <a:r>
              <a:rPr lang="en-US" dirty="0" smtClean="0"/>
              <a:t> Peer pressure and social influences play a significant role in student spending, affecting choices related to fashion, socializing, dining out, and leisure activities.</a:t>
            </a:r>
          </a:p>
          <a:p>
            <a:pPr>
              <a:lnSpc>
                <a:spcPct val="150000"/>
              </a:lnSpc>
              <a:buFont typeface="Wingdings" pitchFamily="2" charset="2"/>
              <a:buChar char="v"/>
            </a:pPr>
            <a:r>
              <a:rPr lang="en-US" b="1" dirty="0" smtClean="0"/>
              <a:t>Debt and Financial Stress:</a:t>
            </a:r>
            <a:r>
              <a:rPr lang="en-US" dirty="0" smtClean="0"/>
              <a:t> Some students may resort to loans, credit cards, or overdrafts to cover expenses, leading to financial stress and long-term debt if not managed responsibly.</a:t>
            </a:r>
          </a:p>
          <a:p>
            <a:pPr>
              <a:lnSpc>
                <a:spcPct val="150000"/>
              </a:lnSpc>
              <a:buFont typeface="Wingdings" pitchFamily="2" charset="2"/>
              <a:buChar char="v"/>
            </a:pPr>
            <a:r>
              <a:rPr lang="en-US" b="1" dirty="0" smtClean="0"/>
              <a:t>Changing Trends:</a:t>
            </a:r>
            <a:r>
              <a:rPr lang="en-US" dirty="0" smtClean="0"/>
              <a:t> Economic conditions, cultural shifts, and educational trends can impact student spending habits over time, influencing patterns related to saving, investing, and consumption.</a:t>
            </a:r>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4" name="TextBox 3"/>
          <p:cNvSpPr txBox="1"/>
          <p:nvPr/>
        </p:nvSpPr>
        <p:spPr>
          <a:xfrm>
            <a:off x="853440" y="1125415"/>
            <a:ext cx="11338560" cy="923330"/>
          </a:xfrm>
          <a:prstGeom prst="rect">
            <a:avLst/>
          </a:prstGeom>
          <a:noFill/>
        </p:spPr>
        <p:txBody>
          <a:bodyPr wrap="square" rtlCol="0">
            <a:spAutoFit/>
          </a:bodyPr>
          <a:lstStyle/>
          <a:p>
            <a:pPr algn="just"/>
            <a:r>
              <a:rPr lang="en-US" dirty="0" smtClean="0"/>
              <a:t>                                                             The future scope of studying student spending habits holds significant potential for various stakeholders, including researchers, educators, policymakers, and financial institutions. Here are some areas of focus and potential developments</a:t>
            </a:r>
            <a:endParaRPr lang="en-US" dirty="0"/>
          </a:p>
        </p:txBody>
      </p:sp>
      <p:sp>
        <p:nvSpPr>
          <p:cNvPr id="6" name="TextBox 5"/>
          <p:cNvSpPr txBox="1"/>
          <p:nvPr/>
        </p:nvSpPr>
        <p:spPr>
          <a:xfrm>
            <a:off x="1106659" y="2166425"/>
            <a:ext cx="11085341" cy="4247317"/>
          </a:xfrm>
          <a:prstGeom prst="rect">
            <a:avLst/>
          </a:prstGeom>
          <a:noFill/>
        </p:spPr>
        <p:txBody>
          <a:bodyPr wrap="square" rtlCol="0">
            <a:spAutoFit/>
          </a:bodyPr>
          <a:lstStyle/>
          <a:p>
            <a:pPr>
              <a:buFont typeface="Wingdings" pitchFamily="2" charset="2"/>
              <a:buChar char="Ø"/>
            </a:pPr>
            <a:r>
              <a:rPr lang="en-US" b="1" dirty="0" smtClean="0"/>
              <a:t>Technology Integration:</a:t>
            </a:r>
            <a:r>
              <a:rPr lang="en-US" dirty="0" smtClean="0"/>
              <a:t> As technology continues to evolve, there's an opportunity to integrate financial management tools directly into educational platforms. This can include budgeting apps, financial literacy courses, and real-time spending analysis tools tailored to students' needs.</a:t>
            </a:r>
          </a:p>
          <a:p>
            <a:pPr>
              <a:buFont typeface="Wingdings" pitchFamily="2" charset="2"/>
              <a:buChar char="Ø"/>
            </a:pPr>
            <a:r>
              <a:rPr lang="en-US" b="1" dirty="0" smtClean="0"/>
              <a:t>Data Analytics:</a:t>
            </a:r>
            <a:r>
              <a:rPr lang="en-US" dirty="0" smtClean="0"/>
              <a:t> Leveraging big data and analytics can provide deeper insights into student spending patterns. This can help identify trends, predict future financial behaviors, and offer personalized recommendations for budgeting and saving.</a:t>
            </a:r>
          </a:p>
          <a:p>
            <a:pPr>
              <a:buFont typeface="Wingdings" pitchFamily="2" charset="2"/>
              <a:buChar char="Ø"/>
            </a:pPr>
            <a:r>
              <a:rPr lang="en-US" b="1" dirty="0" smtClean="0"/>
              <a:t>Behavioral Economics:</a:t>
            </a:r>
            <a:r>
              <a:rPr lang="en-US" dirty="0" smtClean="0"/>
              <a:t> Applying behavioral economics principles can lead to innovative interventions to encourage responsible spending among students. Nudges, incentives, and </a:t>
            </a:r>
            <a:r>
              <a:rPr lang="en-US" dirty="0" err="1" smtClean="0"/>
              <a:t>gamification</a:t>
            </a:r>
            <a:r>
              <a:rPr lang="en-US" dirty="0" smtClean="0"/>
              <a:t> techniques can promote positive financial habits and discourage impulsive spending.</a:t>
            </a:r>
          </a:p>
          <a:p>
            <a:pPr>
              <a:buFont typeface="Wingdings" pitchFamily="2" charset="2"/>
              <a:buChar char="Ø"/>
            </a:pPr>
            <a:r>
              <a:rPr lang="en-US" b="1" dirty="0" smtClean="0"/>
              <a:t>Financial Education Initiatives:</a:t>
            </a:r>
            <a:r>
              <a:rPr lang="en-US" dirty="0" smtClean="0"/>
              <a:t> Collaborative efforts between educational institutions, government agencies, and financial organizations can expand financial education programs. These initiatives can cover topics such as budgeting, debt management, investment basics, and financial planning for students.</a:t>
            </a:r>
          </a:p>
          <a:p>
            <a:pPr>
              <a:buFont typeface="Wingdings" pitchFamily="2" charset="2"/>
              <a:buChar char="Ø"/>
            </a:pPr>
            <a:r>
              <a:rPr lang="en-US" b="1" dirty="0" smtClean="0"/>
              <a:t>Sustainable and Ethical Spending:</a:t>
            </a:r>
            <a:r>
              <a:rPr lang="en-US" dirty="0" smtClean="0"/>
              <a:t> With growing awareness of sustainability and ethical consumerism, there's a potential shift in student spending habits towards environmentally friendly and socially responsible choices. Research in this area can explore the intersection of financial decisions and ethical considerations.</a:t>
            </a:r>
          </a:p>
        </p:txBody>
      </p:sp>
    </p:spTree>
    <p:extLst>
      <p:ext uri="{BB962C8B-B14F-4D97-AF65-F5344CB8AC3E}">
        <p14:creationId xmlns=""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5355312"/>
          </a:xfrm>
          <a:prstGeom prst="rect">
            <a:avLst/>
          </a:prstGeom>
          <a:noFill/>
        </p:spPr>
        <p:txBody>
          <a:bodyPr wrap="square" rtlCol="0">
            <a:spAutoFit/>
          </a:bodyPr>
          <a:lstStyle/>
          <a:p>
            <a:pPr>
              <a:buFont typeface="Wingdings" pitchFamily="2" charset="2"/>
              <a:buChar char="q"/>
            </a:pPr>
            <a:r>
              <a:rPr lang="en-US" b="1" dirty="0" smtClean="0"/>
              <a:t>The Financial Lives of College Students: A National Study of Student Financial Wellness"</a:t>
            </a:r>
            <a:r>
              <a:rPr lang="en-US" dirty="0" smtClean="0"/>
              <a:t> by Aaron Anthony </a:t>
            </a:r>
            <a:r>
              <a:rPr lang="en-US" dirty="0" err="1" smtClean="0"/>
              <a:t>Godin</a:t>
            </a:r>
            <a:r>
              <a:rPr lang="en-US" dirty="0" smtClean="0"/>
              <a:t>, Sara </a:t>
            </a:r>
            <a:r>
              <a:rPr lang="en-US" dirty="0" err="1" smtClean="0"/>
              <a:t>Goldrick-Rab</a:t>
            </a:r>
            <a:r>
              <a:rPr lang="en-US" dirty="0" smtClean="0"/>
              <a:t>, and Daniel Douglas </a:t>
            </a:r>
            <a:r>
              <a:rPr lang="en-US" dirty="0" err="1" smtClean="0"/>
              <a:t>Huttel</a:t>
            </a:r>
            <a:r>
              <a:rPr lang="en-US" dirty="0" smtClean="0"/>
              <a:t>. This study explores the financial challenges faced by college students and their impact on overall well-being.</a:t>
            </a:r>
          </a:p>
          <a:p>
            <a:pPr>
              <a:buFont typeface="Wingdings" pitchFamily="2" charset="2"/>
              <a:buChar char="q"/>
            </a:pPr>
            <a:r>
              <a:rPr lang="en-US" b="1" dirty="0" smtClean="0"/>
              <a:t>Trends in Student Aid"</a:t>
            </a:r>
            <a:r>
              <a:rPr lang="en-US" dirty="0" smtClean="0"/>
              <a:t> by The College Board. This annual report provides data and analysis on trends in student financial aid, including grants, loans, and work-study programs.</a:t>
            </a:r>
          </a:p>
          <a:p>
            <a:pPr>
              <a:buFont typeface="Wingdings" pitchFamily="2" charset="2"/>
              <a:buChar char="q"/>
            </a:pPr>
            <a:r>
              <a:rPr lang="en-US" b="1" dirty="0" smtClean="0"/>
              <a:t>Financial Literacy and Financial Behavior Among Young Adults: Evidence and Implications"</a:t>
            </a:r>
            <a:r>
              <a:rPr lang="en-US" dirty="0" smtClean="0"/>
              <a:t> by </a:t>
            </a:r>
            <a:r>
              <a:rPr lang="en-US" dirty="0" err="1" smtClean="0"/>
              <a:t>Annamaria</a:t>
            </a:r>
            <a:r>
              <a:rPr lang="en-US" dirty="0" smtClean="0"/>
              <a:t> </a:t>
            </a:r>
            <a:r>
              <a:rPr lang="en-US" dirty="0" err="1" smtClean="0"/>
              <a:t>Lusardi</a:t>
            </a:r>
            <a:r>
              <a:rPr lang="en-US" dirty="0" smtClean="0"/>
              <a:t> and Olivia S. Mitchell. This research paper delves into the relationship between financial literacy, behavior, and outcomes among young adults, including college students.</a:t>
            </a:r>
          </a:p>
          <a:p>
            <a:pPr>
              <a:buFont typeface="Wingdings" pitchFamily="2" charset="2"/>
              <a:buChar char="q"/>
            </a:pPr>
            <a:r>
              <a:rPr lang="en-US" b="1" dirty="0" smtClean="0"/>
              <a:t>Understanding College Students’ Spending Practices: An Analysis of the Effects of Financial Literacy and Financial Satisfaction"</a:t>
            </a:r>
            <a:r>
              <a:rPr lang="en-US" dirty="0" smtClean="0"/>
              <a:t> by Sara B. </a:t>
            </a:r>
            <a:r>
              <a:rPr lang="en-US" dirty="0" err="1" smtClean="0"/>
              <a:t>Marcketti</a:t>
            </a:r>
            <a:r>
              <a:rPr lang="en-US" dirty="0" smtClean="0"/>
              <a:t> and Elena </a:t>
            </a:r>
            <a:r>
              <a:rPr lang="en-US" dirty="0" err="1" smtClean="0"/>
              <a:t>Karpova</a:t>
            </a:r>
            <a:r>
              <a:rPr lang="en-US" dirty="0" smtClean="0"/>
              <a:t>. This study examines the factors influencing college students' spending habits, including their level of financial literacy and satisfaction.</a:t>
            </a:r>
          </a:p>
          <a:p>
            <a:pPr>
              <a:buFont typeface="Wingdings" pitchFamily="2" charset="2"/>
              <a:buChar char="q"/>
            </a:pPr>
            <a:r>
              <a:rPr lang="en-US" b="1" dirty="0" smtClean="0"/>
              <a:t>Money Matters: Financial Stress and Student Achievement"</a:t>
            </a:r>
            <a:r>
              <a:rPr lang="en-US" dirty="0" smtClean="0"/>
              <a:t> by Emily G. Adams, Sarah M. K. Grogan, and Andrea B. Lee. This research investigates the impact of financial stress on students' academic performance and overall well-being.</a:t>
            </a:r>
          </a:p>
          <a:p>
            <a:pPr>
              <a:buFont typeface="Wingdings" pitchFamily="2" charset="2"/>
              <a:buChar char="q"/>
            </a:pPr>
            <a:r>
              <a:rPr lang="en-US" b="1" dirty="0" smtClean="0"/>
              <a:t>Millennial Money Mindset Report"</a:t>
            </a:r>
            <a:r>
              <a:rPr lang="en-US" dirty="0" smtClean="0"/>
              <a:t> by TD Bank. This report provides insights into the financial behaviors and attitudes of </a:t>
            </a:r>
            <a:r>
              <a:rPr lang="en-US" dirty="0" err="1" smtClean="0"/>
              <a:t>millennials</a:t>
            </a:r>
            <a:r>
              <a:rPr lang="en-US" dirty="0" smtClean="0"/>
              <a:t>, including college students, regarding budgeting, saving, and spending.</a:t>
            </a:r>
          </a:p>
          <a:p>
            <a:pPr>
              <a:buFont typeface="Wingdings" pitchFamily="2" charset="2"/>
              <a:buChar char="q"/>
            </a:pPr>
            <a:r>
              <a:rPr lang="en-US" b="1" dirty="0" smtClean="0"/>
              <a:t>The Impact of COVID-19 on College Student Finances"</a:t>
            </a:r>
            <a:r>
              <a:rPr lang="en-US" dirty="0" smtClean="0"/>
              <a:t> by Sallie Mae. This report discusses the financial challenges faced by college students during the COVID-19 pandemic, including changes in spending habits and financial priorities.</a:t>
            </a: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p:cNvSpPr txBox="1"/>
          <p:nvPr/>
        </p:nvSpPr>
        <p:spPr>
          <a:xfrm>
            <a:off x="534571" y="1434908"/>
            <a:ext cx="11296357" cy="3729226"/>
          </a:xfrm>
          <a:prstGeom prst="rect">
            <a:avLst/>
          </a:prstGeom>
          <a:noFill/>
        </p:spPr>
        <p:txBody>
          <a:bodyPr wrap="square" rtlCol="0">
            <a:spAutoFit/>
          </a:bodyPr>
          <a:lstStyle/>
          <a:p>
            <a:pPr algn="just">
              <a:lnSpc>
                <a:spcPct val="150000"/>
              </a:lnSpc>
            </a:pPr>
            <a:r>
              <a:rPr lang="en-US" sz="2000" dirty="0" smtClean="0"/>
              <a:t>                                                                                                  Many students struggle with managing their finances effectively, leading to financial stress, debt accumulation, and poor spending habits. Factors such as limited income, lack of financial literacy, peer influence, and impulse buying contribute to irresponsible spending behaviors among students. As a result, students may face difficulties in covering essential expenses, saving for the future, and achieving financial independence. There is a need to address these challenges by developing educational programs, tools, and resources that promote financial literacy, budgeting skills, responsible spending, and smart financial decision-making among students.</a:t>
            </a:r>
            <a:endParaRPr lang="en-US" sz="20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5632311"/>
          </a:xfrm>
          <a:prstGeom prst="rect">
            <a:avLst/>
          </a:prstGeom>
          <a:noFill/>
        </p:spPr>
        <p:txBody>
          <a:bodyPr wrap="square" rtlCol="0">
            <a:spAutoFit/>
          </a:bodyPr>
          <a:lstStyle/>
          <a:p>
            <a:pPr>
              <a:buFont typeface="Wingdings" pitchFamily="2" charset="2"/>
              <a:buChar char="q"/>
            </a:pPr>
            <a:r>
              <a:rPr lang="en-US" b="1" dirty="0" smtClean="0"/>
              <a:t>Financial Literacy Programs:</a:t>
            </a:r>
            <a:endParaRPr lang="en-US" dirty="0" smtClean="0"/>
          </a:p>
          <a:p>
            <a:pPr>
              <a:buFont typeface="Wingdings" pitchFamily="2" charset="2"/>
              <a:buChar char="Ø"/>
            </a:pPr>
            <a:r>
              <a:rPr lang="en-US" dirty="0" smtClean="0"/>
              <a:t>Implement comprehensive financial literacy programs within educational institutions, covering topics such as budgeting, saving, investing, debt management, and understanding financial products (e.g., credit cards, loans).</a:t>
            </a:r>
          </a:p>
          <a:p>
            <a:pPr>
              <a:buFont typeface="Wingdings" pitchFamily="2" charset="2"/>
              <a:buChar char="Ø"/>
            </a:pPr>
            <a:r>
              <a:rPr lang="en-US" dirty="0" smtClean="0"/>
              <a:t>Offer workshops, seminars, and online courses conducted by financial experts or partnerships with financial institutions.</a:t>
            </a:r>
          </a:p>
          <a:p>
            <a:pPr>
              <a:buFont typeface="Wingdings" pitchFamily="2" charset="2"/>
              <a:buChar char="q"/>
            </a:pPr>
            <a:r>
              <a:rPr lang="en-US" b="1" dirty="0" smtClean="0"/>
              <a:t>Budgeting Tools and Apps:</a:t>
            </a:r>
            <a:endParaRPr lang="en-US" dirty="0" smtClean="0"/>
          </a:p>
          <a:p>
            <a:pPr>
              <a:buFont typeface="Wingdings" pitchFamily="2" charset="2"/>
              <a:buChar char="Ø"/>
            </a:pPr>
            <a:r>
              <a:rPr lang="en-US" dirty="0" smtClean="0"/>
              <a:t>Provide students with access to budgeting tools and mobile apps that help track expenses, set financial goals, categorize spending, and monitor income and expenditures in real-time.</a:t>
            </a:r>
          </a:p>
          <a:p>
            <a:pPr>
              <a:buFont typeface="Wingdings" pitchFamily="2" charset="2"/>
              <a:buChar char="Ø"/>
            </a:pPr>
            <a:r>
              <a:rPr lang="en-US" dirty="0" smtClean="0"/>
              <a:t>Include features such as expense reminders, savings goals, spending limits, and financial summaries to encourage accountability and informed decision-making.</a:t>
            </a:r>
          </a:p>
          <a:p>
            <a:pPr>
              <a:buFont typeface="Wingdings" pitchFamily="2" charset="2"/>
              <a:buChar char="q"/>
            </a:pPr>
            <a:r>
              <a:rPr lang="en-US" b="1" dirty="0" smtClean="0"/>
              <a:t>Financial Literacy Workshops and Events:</a:t>
            </a:r>
            <a:endParaRPr lang="en-US" dirty="0" smtClean="0"/>
          </a:p>
          <a:p>
            <a:pPr>
              <a:buFont typeface="Wingdings" pitchFamily="2" charset="2"/>
              <a:buChar char="Ø"/>
            </a:pPr>
            <a:r>
              <a:rPr lang="en-US" dirty="0" smtClean="0"/>
              <a:t>Organize regular financial literacy workshops, events, and competitions on campus to promote financial awareness, engage students, and foster a culture of financial responsibility.</a:t>
            </a:r>
          </a:p>
          <a:p>
            <a:pPr>
              <a:buFont typeface="Wingdings" pitchFamily="2" charset="2"/>
              <a:buChar char="Ø"/>
            </a:pPr>
            <a:r>
              <a:rPr lang="en-US" dirty="0" smtClean="0"/>
              <a:t>Invite guest speakers, alumni, and industry professionals to share insights, success stories, and practical tips on personal finance.</a:t>
            </a:r>
          </a:p>
          <a:p>
            <a:pPr>
              <a:buFont typeface="Wingdings" pitchFamily="2" charset="2"/>
              <a:buChar char="q"/>
            </a:pPr>
            <a:r>
              <a:rPr lang="en-US" b="1" dirty="0" smtClean="0"/>
              <a:t> Social Media and Online Communities:</a:t>
            </a:r>
            <a:endParaRPr lang="en-US" dirty="0" smtClean="0"/>
          </a:p>
          <a:p>
            <a:pPr>
              <a:buFont typeface="Wingdings" pitchFamily="2" charset="2"/>
              <a:buChar char="Ø"/>
            </a:pPr>
            <a:r>
              <a:rPr lang="en-US" dirty="0" smtClean="0"/>
              <a:t>Leverage social media platforms and online communities to share financial tips, resources, success stories, and best practices among students.</a:t>
            </a:r>
          </a:p>
          <a:p>
            <a:pPr>
              <a:buFont typeface="Wingdings" pitchFamily="2" charset="2"/>
              <a:buChar char="Ø"/>
            </a:pPr>
            <a:r>
              <a:rPr lang="en-US" dirty="0" smtClean="0"/>
              <a:t>Create student-led financial clubs or groups where members can discuss financial topics, exchange ideas, and support each other in achieving financial goals.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smtClean="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675250" y="928467"/>
            <a:ext cx="11516750" cy="5632311"/>
          </a:xfrm>
          <a:prstGeom prst="rect">
            <a:avLst/>
          </a:prstGeom>
          <a:noFill/>
        </p:spPr>
        <p:txBody>
          <a:bodyPr wrap="square" rtlCol="0">
            <a:spAutoFit/>
          </a:bodyPr>
          <a:lstStyle/>
          <a:p>
            <a:pPr>
              <a:buFont typeface="Wingdings" pitchFamily="2" charset="2"/>
              <a:buChar char="q"/>
            </a:pPr>
            <a:r>
              <a:rPr lang="en-US" b="1" dirty="0" smtClean="0"/>
              <a:t>Needs Assessment and Analysis</a:t>
            </a:r>
            <a:r>
              <a:rPr lang="en-US" dirty="0" smtClean="0"/>
              <a:t>:</a:t>
            </a:r>
          </a:p>
          <a:p>
            <a:pPr lvl="1">
              <a:buFont typeface="Wingdings" pitchFamily="2" charset="2"/>
              <a:buChar char="v"/>
            </a:pPr>
            <a:r>
              <a:rPr lang="en-US" dirty="0" smtClean="0"/>
              <a:t>Conduct a thorough needs assessment to understand the current spending habits, financial challenges, and knowledge gaps among students.</a:t>
            </a:r>
          </a:p>
          <a:p>
            <a:pPr lvl="1">
              <a:buFont typeface="Wingdings" pitchFamily="2" charset="2"/>
              <a:buChar char="v"/>
            </a:pPr>
            <a:r>
              <a:rPr lang="en-US" dirty="0" smtClean="0"/>
              <a:t>Analyze demographic data, student surveys, and financial behavior patterns to identify key areas for intervention and improvement.</a:t>
            </a:r>
          </a:p>
          <a:p>
            <a:pPr>
              <a:buFont typeface="Wingdings" pitchFamily="2" charset="2"/>
              <a:buChar char="q"/>
            </a:pPr>
            <a:r>
              <a:rPr lang="en-US" b="1" dirty="0" smtClean="0"/>
              <a:t>Education and Awareness Programs</a:t>
            </a:r>
            <a:r>
              <a:rPr lang="en-US" dirty="0" smtClean="0"/>
              <a:t>:</a:t>
            </a:r>
          </a:p>
          <a:p>
            <a:pPr lvl="1">
              <a:buFont typeface="Wingdings" pitchFamily="2" charset="2"/>
              <a:buChar char="v"/>
            </a:pPr>
            <a:r>
              <a:rPr lang="en-US" dirty="0" smtClean="0"/>
              <a:t>Develop educational materials, workshops, seminars, and online resources to promote financial literacy, budgeting skills, and responsible spending habits among students.</a:t>
            </a:r>
          </a:p>
          <a:p>
            <a:pPr lvl="1">
              <a:buFont typeface="Wingdings" pitchFamily="2" charset="2"/>
              <a:buChar char="v"/>
            </a:pPr>
            <a:r>
              <a:rPr lang="en-US" dirty="0" smtClean="0"/>
              <a:t>Cover topics such as setting financial goals, creating budgets, managing debt, understanding credit, and making informed financial decisions.</a:t>
            </a:r>
          </a:p>
          <a:p>
            <a:pPr>
              <a:buFont typeface="Wingdings" pitchFamily="2" charset="2"/>
              <a:buChar char="q"/>
            </a:pPr>
            <a:r>
              <a:rPr lang="en-US" b="1" dirty="0" smtClean="0"/>
              <a:t>Monitoring and Evaluation</a:t>
            </a:r>
            <a:r>
              <a:rPr lang="en-US" dirty="0" smtClean="0"/>
              <a:t>:</a:t>
            </a:r>
          </a:p>
          <a:p>
            <a:pPr lvl="1">
              <a:buFont typeface="Wingdings" pitchFamily="2" charset="2"/>
              <a:buChar char="v"/>
            </a:pPr>
            <a:r>
              <a:rPr lang="en-US" dirty="0" smtClean="0"/>
              <a:t>Establish metrics, benchmarks, and key performance indicators (KPIs) to measure the effectiveness of financial education programs and initiatives.</a:t>
            </a:r>
          </a:p>
          <a:p>
            <a:pPr lvl="1">
              <a:buFont typeface="Wingdings" pitchFamily="2" charset="2"/>
              <a:buChar char="v"/>
            </a:pPr>
            <a:r>
              <a:rPr lang="en-US" dirty="0" smtClean="0"/>
              <a:t>Conduct regular evaluations, surveys, and feedback sessions to gather insights, assess impact, and make data-driven improvements.</a:t>
            </a:r>
          </a:p>
          <a:p>
            <a:pPr>
              <a:buFont typeface="Wingdings" pitchFamily="2" charset="2"/>
              <a:buChar char="q"/>
            </a:pPr>
            <a:r>
              <a:rPr lang="en-US" b="1" dirty="0" smtClean="0"/>
              <a:t>Continuous Improvement and Sustainability</a:t>
            </a:r>
            <a:r>
              <a:rPr lang="en-US" dirty="0" smtClean="0"/>
              <a:t>:</a:t>
            </a:r>
          </a:p>
          <a:p>
            <a:pPr lvl="1">
              <a:buFont typeface="Wingdings" pitchFamily="2" charset="2"/>
              <a:buChar char="v"/>
            </a:pPr>
            <a:r>
              <a:rPr lang="en-US" dirty="0" smtClean="0"/>
              <a:t>Foster a culture of continuous improvement by reviewing feedback, analyzing results, and adapting strategies to address evolving student needs and challenges.</a:t>
            </a:r>
          </a:p>
          <a:p>
            <a:pPr lvl="1">
              <a:buFont typeface="Wingdings" pitchFamily="2" charset="2"/>
              <a:buChar char="v"/>
            </a:pPr>
            <a:r>
              <a:rPr lang="en-US" dirty="0" smtClean="0"/>
              <a:t>Secure funding, resources, and institutional support to sustain long-term financial education initiatives and ensure ongoing student engagement and success.</a:t>
            </a:r>
            <a:endParaRPr lang="en-US"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900332" y="948690"/>
            <a:ext cx="9988062" cy="5909310"/>
          </a:xfrm>
          <a:prstGeom prst="rect">
            <a:avLst/>
          </a:prstGeom>
          <a:noFill/>
        </p:spPr>
        <p:txBody>
          <a:bodyPr wrap="square" rtlCol="0">
            <a:spAutoFit/>
          </a:bodyPr>
          <a:lstStyle/>
          <a:p>
            <a:pPr algn="ctr">
              <a:buFont typeface="Wingdings" pitchFamily="2" charset="2"/>
              <a:buChar char="v"/>
            </a:pPr>
            <a:r>
              <a:rPr lang="en-US" b="1" dirty="0" smtClean="0"/>
              <a:t>ALGORITHM FOR STUDENTS' SPENDING HABITS:</a:t>
            </a:r>
          </a:p>
          <a:p>
            <a:pPr>
              <a:buFont typeface="Wingdings" pitchFamily="2" charset="2"/>
              <a:buChar char="q"/>
            </a:pPr>
            <a:r>
              <a:rPr lang="en-US" b="1" dirty="0" smtClean="0"/>
              <a:t>Data Collection and Analysis</a:t>
            </a:r>
            <a:r>
              <a:rPr lang="en-US" dirty="0" smtClean="0"/>
              <a:t>:</a:t>
            </a:r>
          </a:p>
          <a:p>
            <a:pPr lvl="1">
              <a:buFont typeface="Wingdings" pitchFamily="2" charset="2"/>
              <a:buChar char="v"/>
            </a:pPr>
            <a:r>
              <a:rPr lang="en-US" dirty="0" smtClean="0"/>
              <a:t>Collect demographic data, spending patterns, and financial behaviors of students through surveys, interviews, and analytics tools.</a:t>
            </a:r>
          </a:p>
          <a:p>
            <a:pPr lvl="1">
              <a:buFont typeface="Wingdings" pitchFamily="2" charset="2"/>
              <a:buChar char="v"/>
            </a:pPr>
            <a:r>
              <a:rPr lang="en-US" dirty="0" smtClean="0"/>
              <a:t>Analyze the data to identify trends, common spending pitfalls, and areas where students may need support or education.</a:t>
            </a:r>
          </a:p>
          <a:p>
            <a:pPr>
              <a:buFont typeface="Wingdings" pitchFamily="2" charset="2"/>
              <a:buChar char="q"/>
            </a:pPr>
            <a:r>
              <a:rPr lang="en-US" b="1" dirty="0" smtClean="0"/>
              <a:t>Financial Education Curriculum</a:t>
            </a:r>
            <a:r>
              <a:rPr lang="en-US" dirty="0" smtClean="0"/>
              <a:t>:</a:t>
            </a:r>
          </a:p>
          <a:p>
            <a:pPr lvl="1">
              <a:buFont typeface="Wingdings" pitchFamily="2" charset="2"/>
              <a:buChar char="v"/>
            </a:pPr>
            <a:r>
              <a:rPr lang="en-US" dirty="0" smtClean="0"/>
              <a:t>Develop a structured financial education curriculum covering topics such as budgeting, saving, credit management, debt reduction, and financial goal setting.</a:t>
            </a:r>
          </a:p>
          <a:p>
            <a:pPr lvl="1">
              <a:buFont typeface="Wingdings" pitchFamily="2" charset="2"/>
              <a:buChar char="v"/>
            </a:pPr>
            <a:r>
              <a:rPr lang="en-US" dirty="0" smtClean="0"/>
              <a:t>Create interactive modules, quizzes, and learning materials to engage students and reinforce key concepts.</a:t>
            </a:r>
          </a:p>
          <a:p>
            <a:pPr>
              <a:buFont typeface="Wingdings" pitchFamily="2" charset="2"/>
              <a:buChar char="q"/>
            </a:pPr>
            <a:r>
              <a:rPr lang="en-US" b="1" dirty="0" smtClean="0"/>
              <a:t>Budgeting and Tracking Tools</a:t>
            </a:r>
            <a:r>
              <a:rPr lang="en-US" dirty="0" smtClean="0"/>
              <a:t>:</a:t>
            </a:r>
          </a:p>
          <a:p>
            <a:pPr lvl="1">
              <a:buFont typeface="Wingdings" pitchFamily="2" charset="2"/>
              <a:buChar char="v"/>
            </a:pPr>
            <a:r>
              <a:rPr lang="en-US" dirty="0" smtClean="0"/>
              <a:t>Integrate budgeting and expense tracking tools into student portals, mobile apps, or online platforms.</a:t>
            </a:r>
          </a:p>
          <a:p>
            <a:pPr lvl="1">
              <a:buFont typeface="Wingdings" pitchFamily="2" charset="2"/>
              <a:buChar char="v"/>
            </a:pPr>
            <a:r>
              <a:rPr lang="en-US" dirty="0" smtClean="0"/>
              <a:t>Develop algorithms that categorize expenses, track spending trends, and provide personalized recommendations based on students' financial goals and behaviors.</a:t>
            </a:r>
          </a:p>
          <a:p>
            <a:pPr>
              <a:buFont typeface="Wingdings" pitchFamily="2" charset="2"/>
              <a:buChar char="q"/>
            </a:pPr>
            <a:r>
              <a:rPr lang="en-US" b="1" dirty="0" smtClean="0"/>
              <a:t>Financial Counseling and Support Services</a:t>
            </a:r>
            <a:r>
              <a:rPr lang="en-US" dirty="0" smtClean="0"/>
              <a:t>:</a:t>
            </a:r>
          </a:p>
          <a:p>
            <a:pPr lvl="1">
              <a:buFont typeface="Wingdings" pitchFamily="2" charset="2"/>
              <a:buChar char="v"/>
            </a:pPr>
            <a:r>
              <a:rPr lang="en-US" dirty="0" smtClean="0"/>
              <a:t>Implement a system for students to access financial counseling services, workshops, and peer mentoring programs.</a:t>
            </a:r>
          </a:p>
          <a:p>
            <a:pPr lvl="1">
              <a:buFont typeface="Wingdings" pitchFamily="2" charset="2"/>
              <a:buChar char="v"/>
            </a:pPr>
            <a:r>
              <a:rPr lang="en-US" dirty="0" smtClean="0"/>
              <a:t>Develop algorithms to match students with financial advisors or mentors based on their specific needs and goals.</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Deployment </a:t>
            </a:r>
            <a:endParaRPr lang="en-US" dirty="0"/>
          </a:p>
        </p:txBody>
      </p:sp>
      <p:sp>
        <p:nvSpPr>
          <p:cNvPr id="4" name="TextBox 3"/>
          <p:cNvSpPr txBox="1"/>
          <p:nvPr/>
        </p:nvSpPr>
        <p:spPr>
          <a:xfrm>
            <a:off x="731520" y="1266082"/>
            <a:ext cx="10832123" cy="5632311"/>
          </a:xfrm>
          <a:prstGeom prst="rect">
            <a:avLst/>
          </a:prstGeom>
          <a:noFill/>
        </p:spPr>
        <p:txBody>
          <a:bodyPr wrap="square" rtlCol="0">
            <a:spAutoFit/>
          </a:bodyPr>
          <a:lstStyle/>
          <a:p>
            <a:pPr>
              <a:buFont typeface="Wingdings" pitchFamily="2" charset="2"/>
              <a:buChar char="q"/>
            </a:pPr>
            <a:r>
              <a:rPr lang="en-US" b="1" dirty="0" smtClean="0"/>
              <a:t>Infrastructure Setup</a:t>
            </a:r>
            <a:r>
              <a:rPr lang="en-US" dirty="0" smtClean="0"/>
              <a:t>:</a:t>
            </a:r>
          </a:p>
          <a:p>
            <a:pPr lvl="1">
              <a:buFont typeface="Wingdings" pitchFamily="2" charset="2"/>
              <a:buChar char="§"/>
            </a:pPr>
            <a:r>
              <a:rPr lang="en-US" dirty="0" smtClean="0"/>
              <a:t>Set up a secure and scalable infrastructure for hosting financial education modules, budgeting tools, and student support services.</a:t>
            </a:r>
          </a:p>
          <a:p>
            <a:pPr lvl="1">
              <a:buFont typeface="Wingdings" pitchFamily="2" charset="2"/>
              <a:buChar char="§"/>
            </a:pPr>
            <a:r>
              <a:rPr lang="en-US" dirty="0" smtClean="0"/>
              <a:t>Choose cloud-based platforms or servers with robust security measures to protect students' financial information.</a:t>
            </a:r>
          </a:p>
          <a:p>
            <a:pPr>
              <a:buFont typeface="Wingdings" pitchFamily="2" charset="2"/>
              <a:buChar char="q"/>
            </a:pPr>
            <a:r>
              <a:rPr lang="en-US" b="1" dirty="0" smtClean="0"/>
              <a:t>Application Development</a:t>
            </a:r>
            <a:r>
              <a:rPr lang="en-US" dirty="0" smtClean="0"/>
              <a:t>:</a:t>
            </a:r>
          </a:p>
          <a:p>
            <a:pPr lvl="1">
              <a:buFont typeface="Wingdings" pitchFamily="2" charset="2"/>
              <a:buChar char="§"/>
            </a:pPr>
            <a:r>
              <a:rPr lang="en-US" dirty="0" smtClean="0"/>
              <a:t>Develop web-based or mobile applications for delivering financial education content, budgeting tools, and access to support services.</a:t>
            </a:r>
          </a:p>
          <a:p>
            <a:pPr lvl="1">
              <a:buFont typeface="Wingdings" pitchFamily="2" charset="2"/>
              <a:buChar char="§"/>
            </a:pPr>
            <a:r>
              <a:rPr lang="en-US" dirty="0" smtClean="0"/>
              <a:t>Use agile development methodologies to iterate quickly, gather user feedback, and make continuous improvements.</a:t>
            </a:r>
          </a:p>
          <a:p>
            <a:pPr>
              <a:buFont typeface="Wingdings" pitchFamily="2" charset="2"/>
              <a:buChar char="q"/>
            </a:pPr>
            <a:r>
              <a:rPr lang="en-US" b="1" dirty="0" smtClean="0"/>
              <a:t>Integration with Student Systems</a:t>
            </a:r>
            <a:r>
              <a:rPr lang="en-US" dirty="0" smtClean="0"/>
              <a:t>:</a:t>
            </a:r>
          </a:p>
          <a:p>
            <a:pPr lvl="1">
              <a:buFont typeface="Wingdings" pitchFamily="2" charset="2"/>
              <a:buChar char="§"/>
            </a:pPr>
            <a:r>
              <a:rPr lang="en-US" dirty="0" smtClean="0"/>
              <a:t>Integrate financial education modules and tools with existing student portals, learning management systems (LMS), and academic platforms.</a:t>
            </a:r>
          </a:p>
          <a:p>
            <a:pPr lvl="1">
              <a:buFont typeface="Wingdings" pitchFamily="2" charset="2"/>
              <a:buChar char="§"/>
            </a:pPr>
            <a:r>
              <a:rPr lang="en-US" dirty="0" smtClean="0"/>
              <a:t>Ensure seamless data flow and synchronization between financial tools, student databases, and counseling services.</a:t>
            </a:r>
          </a:p>
          <a:p>
            <a:pPr>
              <a:buFont typeface="Wingdings" pitchFamily="2" charset="2"/>
              <a:buChar char="q"/>
            </a:pPr>
            <a:r>
              <a:rPr lang="en-US" b="1" dirty="0" smtClean="0"/>
              <a:t>Training and </a:t>
            </a:r>
            <a:r>
              <a:rPr lang="en-US" b="1" dirty="0" err="1" smtClean="0"/>
              <a:t>Onboarding</a:t>
            </a:r>
            <a:r>
              <a:rPr lang="en-US" dirty="0" smtClean="0"/>
              <a:t>:</a:t>
            </a:r>
          </a:p>
          <a:p>
            <a:pPr lvl="1">
              <a:buFont typeface="Wingdings" pitchFamily="2" charset="2"/>
              <a:buChar char="§"/>
            </a:pPr>
            <a:r>
              <a:rPr lang="en-US" dirty="0" smtClean="0"/>
              <a:t>Train faculty, staff, and advisors on how to use the financial education tools, counseling resources, and incentive systems effectively.</a:t>
            </a:r>
          </a:p>
          <a:p>
            <a:pPr lvl="1">
              <a:buFont typeface="Wingdings" pitchFamily="2" charset="2"/>
              <a:buChar char="§"/>
            </a:pPr>
            <a:r>
              <a:rPr lang="en-US" dirty="0" smtClean="0"/>
              <a:t>Provide </a:t>
            </a:r>
            <a:r>
              <a:rPr lang="en-US" dirty="0" err="1" smtClean="0"/>
              <a:t>onboarding</a:t>
            </a:r>
            <a:r>
              <a:rPr lang="en-US" dirty="0" smtClean="0"/>
              <a:t> sessions for students to familiarize them with the platform, features, and benefits of participating in financial education programs.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Screenshot (35).png"/>
          <p:cNvPicPr>
            <a:picLocks noGrp="1" noChangeAspect="1"/>
          </p:cNvPicPr>
          <p:nvPr>
            <p:ph idx="1"/>
          </p:nvPr>
        </p:nvPicPr>
        <p:blipFill>
          <a:blip r:embed="rId3"/>
          <a:stretch>
            <a:fillRect/>
          </a:stretch>
        </p:blipFill>
        <p:spPr>
          <a:xfrm>
            <a:off x="870516" y="1276186"/>
            <a:ext cx="4629952" cy="2603077"/>
          </a:xfrm>
        </p:spPr>
      </p:pic>
      <p:pic>
        <p:nvPicPr>
          <p:cNvPr id="4" name="Content Placeholder 4" descr="Screenshot (36).png"/>
          <p:cNvPicPr>
            <a:picLocks noChangeAspect="1"/>
          </p:cNvPicPr>
          <p:nvPr/>
        </p:nvPicPr>
        <p:blipFill>
          <a:blip r:embed="rId4"/>
          <a:stretch>
            <a:fillRect/>
          </a:stretch>
        </p:blipFill>
        <p:spPr>
          <a:xfrm>
            <a:off x="6105377" y="1216740"/>
            <a:ext cx="4712677" cy="2649588"/>
          </a:xfrm>
          <a:prstGeom prst="rect">
            <a:avLst/>
          </a:prstGeom>
        </p:spPr>
      </p:pic>
      <p:pic>
        <p:nvPicPr>
          <p:cNvPr id="6" name="Content Placeholder 4" descr="Screenshot (37).png"/>
          <p:cNvPicPr>
            <a:picLocks noChangeAspect="1"/>
          </p:cNvPicPr>
          <p:nvPr/>
        </p:nvPicPr>
        <p:blipFill>
          <a:blip r:embed="rId5"/>
          <a:stretch>
            <a:fillRect/>
          </a:stretch>
        </p:blipFill>
        <p:spPr>
          <a:xfrm>
            <a:off x="836218" y="3940219"/>
            <a:ext cx="4664249" cy="2622360"/>
          </a:xfrm>
          <a:prstGeom prst="rect">
            <a:avLst/>
          </a:prstGeom>
        </p:spPr>
      </p:pic>
      <p:pic>
        <p:nvPicPr>
          <p:cNvPr id="8" name="Content Placeholder 5" descr="Screenshot (38).png"/>
          <p:cNvPicPr>
            <a:picLocks noChangeAspect="1"/>
          </p:cNvPicPr>
          <p:nvPr/>
        </p:nvPicPr>
        <p:blipFill>
          <a:blip r:embed="rId6"/>
          <a:stretch>
            <a:fillRect/>
          </a:stretch>
        </p:blipFill>
        <p:spPr>
          <a:xfrm>
            <a:off x="6077243" y="3942930"/>
            <a:ext cx="4765939" cy="2679532"/>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Screenshot (39).png"/>
          <p:cNvPicPr>
            <a:picLocks noChangeAspect="1"/>
          </p:cNvPicPr>
          <p:nvPr/>
        </p:nvPicPr>
        <p:blipFill>
          <a:blip r:embed="rId3"/>
          <a:stretch>
            <a:fillRect/>
          </a:stretch>
        </p:blipFill>
        <p:spPr>
          <a:xfrm>
            <a:off x="520507" y="590848"/>
            <a:ext cx="5317588" cy="2989683"/>
          </a:xfrm>
          <a:prstGeom prst="rect">
            <a:avLst/>
          </a:prstGeom>
        </p:spPr>
      </p:pic>
      <p:pic>
        <p:nvPicPr>
          <p:cNvPr id="6" name="Content Placeholder 4" descr="Screenshot (40).png"/>
          <p:cNvPicPr>
            <a:picLocks noChangeAspect="1"/>
          </p:cNvPicPr>
          <p:nvPr/>
        </p:nvPicPr>
        <p:blipFill>
          <a:blip r:embed="rId4"/>
          <a:stretch>
            <a:fillRect/>
          </a:stretch>
        </p:blipFill>
        <p:spPr>
          <a:xfrm>
            <a:off x="6762348" y="590847"/>
            <a:ext cx="5429652" cy="3052689"/>
          </a:xfrm>
          <a:prstGeom prst="rect">
            <a:avLst/>
          </a:prstGeom>
        </p:spPr>
      </p:pic>
      <p:pic>
        <p:nvPicPr>
          <p:cNvPr id="7" name="Content Placeholder 4" descr="Screenshot (41).png"/>
          <p:cNvPicPr>
            <a:picLocks noChangeAspect="1"/>
          </p:cNvPicPr>
          <p:nvPr/>
        </p:nvPicPr>
        <p:blipFill>
          <a:blip r:embed="rId5"/>
          <a:stretch>
            <a:fillRect/>
          </a:stretch>
        </p:blipFill>
        <p:spPr>
          <a:xfrm>
            <a:off x="464235" y="3696005"/>
            <a:ext cx="5373857" cy="3021319"/>
          </a:xfrm>
          <a:prstGeom prst="rect">
            <a:avLst/>
          </a:prstGeom>
        </p:spPr>
      </p:pic>
      <p:pic>
        <p:nvPicPr>
          <p:cNvPr id="8" name="Content Placeholder 4" descr="Screenshot (42).png"/>
          <p:cNvPicPr>
            <a:picLocks noGrp="1" noChangeAspect="1"/>
          </p:cNvPicPr>
          <p:nvPr>
            <p:ph idx="1"/>
          </p:nvPr>
        </p:nvPicPr>
        <p:blipFill>
          <a:blip r:embed="rId6"/>
          <a:stretch>
            <a:fillRect/>
          </a:stretch>
        </p:blipFill>
        <p:spPr>
          <a:xfrm>
            <a:off x="6766561" y="3723277"/>
            <a:ext cx="5425439" cy="305032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153</TotalTime>
  <Words>1652</Words>
  <Application>Microsoft Office PowerPoint</Application>
  <PresentationFormat>Custom</PresentationFormat>
  <Paragraphs>97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Student spending habits</vt:lpstr>
      <vt:lpstr>OUTLINE</vt:lpstr>
      <vt:lpstr>Problem Statement</vt:lpstr>
      <vt:lpstr>Proposed Solution</vt:lpstr>
      <vt:lpstr>System  Approach</vt:lpstr>
      <vt:lpstr>Algorithm &amp; Deployment</vt:lpstr>
      <vt:lpstr>Deployment </vt:lpstr>
      <vt:lpstr>Result</vt:lpstr>
      <vt:lpstr>Slide 9</vt:lpstr>
      <vt:lpstr>Slide 10</vt:lpstr>
      <vt:lpstr>Slide 11</vt:lpstr>
      <vt:lpstr>Slide 12</vt:lpstr>
      <vt:lpstr>Slide 13</vt:lpstr>
      <vt:lpstr>Slide 14</vt:lpstr>
      <vt:lpstr>Conclusion</vt:lpstr>
      <vt:lpstr>Slide 16</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35</cp:revision>
  <dcterms:created xsi:type="dcterms:W3CDTF">2021-05-26T16:50:10Z</dcterms:created>
  <dcterms:modified xsi:type="dcterms:W3CDTF">2024-04-14T10:16:32Z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