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Karl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39F29-763A-458E-9334-ED442F62C2CD}">
  <a:tblStyle styleId="{4D039F29-763A-458E-9334-ED442F62C2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Karla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Karl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Karla-boldItalic.fntdata"/><Relationship Id="rId50" Type="http://schemas.openxmlformats.org/officeDocument/2006/relationships/font" Target="fonts/Karl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c7d2070f2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3c7d2070f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7d2070f2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c7d2070f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c7d2070f2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c7d2070f2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c7d2070f2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3c7d2070f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c7d2070f2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3c7d2070f2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c7d2070f2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c7d2070f2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7d2070f2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c7d2070f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c7d2070f2_2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3c7d2070f2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c50ebe442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3c50ebe44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c7d2070f2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c7d2070f2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c50ebe3c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3c50ebe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c7d2070f2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c7d2070f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c7d2070f2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3c7d2070f2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c7d2070f2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3c7d2070f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c7d2070f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3c7d2070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c7d2070f2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3c7d2070f2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c7d2070f2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3c7d2070f2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c7d2070f2_2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3c7d2070f2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c7d2070f2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3c7d2070f2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c50ebe44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3c50ebe4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c7d2070f2_2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3c7d2070f2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c7d2070f2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3c7d2070f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7d2070f2_2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3c7d2070f2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7d2070f2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3c7d2070f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7d2070f2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3c7d2070f2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c7d2070f2_2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c7d2070f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c7d2070f2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3c7d2070f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c7d2070f2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c7d2070f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6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6" name="Google Shape;76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2" name="Google Shape;82;p19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7" name="Google Shape;87;p2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20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fr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3" name="Google Shape;93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9" name="Google Shape;99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2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07" name="Google Shape;107;p2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2" name="Google Shape;112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7" name="Google Shape;117;p2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forcedotcom.github.io/phoenix/datatypes.html#varchar_type" TargetMode="External"/><Relationship Id="rId10" Type="http://schemas.openxmlformats.org/officeDocument/2006/relationships/hyperlink" Target="https://forcedotcom.github.io/phoenix/datatypes.html#timestamp_type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forcedotcom.github.io/phoenix/datatypes.html#integer_type" TargetMode="External"/><Relationship Id="rId9" Type="http://schemas.openxmlformats.org/officeDocument/2006/relationships/hyperlink" Target="https://forcedotcom.github.io/phoenix/datatypes.html#date_type" TargetMode="External"/><Relationship Id="rId5" Type="http://schemas.openxmlformats.org/officeDocument/2006/relationships/hyperlink" Target="https://forcedotcom.github.io/phoenix/datatypes.html#float_type" TargetMode="External"/><Relationship Id="rId6" Type="http://schemas.openxmlformats.org/officeDocument/2006/relationships/hyperlink" Target="https://forcedotcom.github.io/phoenix/datatypes.html#boolean_type" TargetMode="External"/><Relationship Id="rId7" Type="http://schemas.openxmlformats.org/officeDocument/2006/relationships/hyperlink" Target="https://forcedotcom.github.io/phoenix/datatypes.html#char_type" TargetMode="External"/><Relationship Id="rId8" Type="http://schemas.openxmlformats.org/officeDocument/2006/relationships/hyperlink" Target="https://forcedotcom.github.io/phoenix/datatypes.html#time_typ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ctrTitle"/>
          </p:nvPr>
        </p:nvSpPr>
        <p:spPr>
          <a:xfrm>
            <a:off x="664424" y="1877650"/>
            <a:ext cx="41352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Cursus JAVA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M2I Formations 2022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fr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Alan Piron-Lafleur</a:t>
            </a:r>
            <a:endParaRPr sz="15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800" y="684900"/>
            <a:ext cx="1210050" cy="1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1412650" y="563050"/>
            <a:ext cx="5623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types de données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37100" y="1173075"/>
            <a:ext cx="6767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une base de données il existe plusieurs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données utilisables en fonction de la nature de l’information que l’on souhaite stocker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5" name="Google Shape;205;p35"/>
          <p:cNvGraphicFramePr/>
          <p:nvPr/>
        </p:nvGraphicFramePr>
        <p:xfrm>
          <a:off x="2574200" y="2092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{4D039F29-763A-458E-9334-ED442F62C2CD}</a:tableStyleId>
              </a:tblPr>
              <a:tblGrid>
                <a:gridCol w="1246450"/>
                <a:gridCol w="1246450"/>
              </a:tblGrid>
              <a:tr h="108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INTEGER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FLOAT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BOOLEAN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CHAR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TIME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DATE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TIMESTAMP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VARCHAR</a:t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la clef primaire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437675" y="1345175"/>
            <a:ext cx="676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stockage d’informations en base doit être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unique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(une donnée = une entrée)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parle alors de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“clef primaire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” (ou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rimary Key)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Généralement au format numérique et nommée “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5" name="Google Shape;215;p36"/>
          <p:cNvGraphicFramePr/>
          <p:nvPr/>
        </p:nvGraphicFramePr>
        <p:xfrm>
          <a:off x="1403750" y="264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prenom</a:t>
                      </a:r>
                      <a:endParaRPr b="1"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</a:t>
                      </a:r>
                      <a:endParaRPr b="1"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Chandler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Bing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Phoebe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Buffay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Monica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Geller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Ross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Geller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Chandler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Bing</a:t>
                      </a:r>
                      <a:endParaRPr sz="1200" u="none" cap="none" strike="noStrike"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relations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/>
        </p:nvSpPr>
        <p:spPr>
          <a:xfrm>
            <a:off x="437675" y="1345175"/>
            <a:ext cx="67671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relation veut dire que des données sont liées.</a:t>
            </a:r>
            <a:b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 exemple un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 table qui stock les clients et une table qui stock les commandes peuvent être liées.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existe 3 types de relations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à un (one-to-one)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à plusieurs (one-to-many) ou plusieurs à un (many-to-one)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plusieurs à plusieurs (many-to-many)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Chacun de ces types engendre une conséquence différente sur le modèle de données.</a:t>
            </a:r>
            <a:b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Nous allons les voir une par une. 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relations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437675" y="1345175"/>
            <a:ext cx="67671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Afin d’éviter les doublons de données il est possible de mettre en place des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relations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entre nos différentes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tables/entités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 exemple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2" name="Google Shape;232;p38"/>
          <p:cNvGraphicFramePr/>
          <p:nvPr/>
        </p:nvGraphicFramePr>
        <p:xfrm>
          <a:off x="596125" y="24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612550"/>
                <a:gridCol w="1612550"/>
                <a:gridCol w="1612550"/>
                <a:gridCol w="1612550"/>
              </a:tblGrid>
              <a:tr h="24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nom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modele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annee_sortie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Jean Manchzeck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Edouard Bracame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8"/>
          <p:cNvSpPr txBox="1"/>
          <p:nvPr/>
        </p:nvSpPr>
        <p:spPr>
          <a:xfrm>
            <a:off x="437675" y="3400725"/>
            <a:ext cx="6767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Pourrait devenir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4" name="Google Shape;234;p38"/>
          <p:cNvGraphicFramePr/>
          <p:nvPr/>
        </p:nvGraphicFramePr>
        <p:xfrm>
          <a:off x="301600" y="39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592525"/>
                <a:gridCol w="1592525"/>
              </a:tblGrid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nom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Jean Manchzeck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6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Edouard Bracame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Google Shape;235;p38"/>
          <p:cNvGraphicFramePr/>
          <p:nvPr/>
        </p:nvGraphicFramePr>
        <p:xfrm>
          <a:off x="4748688" y="39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183975"/>
                <a:gridCol w="1183975"/>
                <a:gridCol w="1183975"/>
              </a:tblGrid>
              <a:tr h="35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modele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annee_sortie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1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6" name="Google Shape;236;p38"/>
          <p:cNvCxnSpPr/>
          <p:nvPr/>
        </p:nvCxnSpPr>
        <p:spPr>
          <a:xfrm>
            <a:off x="3495025" y="4499675"/>
            <a:ext cx="99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3486650" y="4090175"/>
            <a:ext cx="997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0,1          0,1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relations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37675" y="1345175"/>
            <a:ext cx="676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One-to-One :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relation one-to-one implique la création d’une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clé étrangère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dans l’une des deux tables. Cette clé représente la référence de la seconde table.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6" name="Google Shape;246;p39"/>
          <p:cNvGraphicFramePr/>
          <p:nvPr/>
        </p:nvGraphicFramePr>
        <p:xfrm>
          <a:off x="0" y="25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592525"/>
                <a:gridCol w="1592525"/>
              </a:tblGrid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nom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Jean Manchzeck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6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Edouard Bracame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39"/>
          <p:cNvGraphicFramePr/>
          <p:nvPr/>
        </p:nvGraphicFramePr>
        <p:xfrm>
          <a:off x="3534875" y="33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069275"/>
                <a:gridCol w="1069275"/>
                <a:gridCol w="1069275"/>
                <a:gridCol w="106927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modele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annee_sortie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conducteur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8" name="Google Shape;248;p39"/>
          <p:cNvCxnSpPr/>
          <p:nvPr/>
        </p:nvCxnSpPr>
        <p:spPr>
          <a:xfrm>
            <a:off x="3190225" y="2747075"/>
            <a:ext cx="4038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39"/>
          <p:cNvSpPr txBox="1"/>
          <p:nvPr/>
        </p:nvSpPr>
        <p:spPr>
          <a:xfrm rot="3482417">
            <a:off x="3062871" y="2721845"/>
            <a:ext cx="997501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0,1          0,1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437675" y="1813350"/>
            <a:ext cx="6767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Dans cet exemple, un conducteur peut conduire ??? moto et une moto peut être conduite par ??? conducteur.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relations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437675" y="1345175"/>
            <a:ext cx="67671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One-to-Many :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relation one-to-many implique également la création d’une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clé étrangère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dans l’une des deux tables. Par contre dans ce cas nous n’avons pas le choix de la table qui portera la référence. Si on reprend l’exemple précédent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9" name="Google Shape;259;p40"/>
          <p:cNvGraphicFramePr/>
          <p:nvPr/>
        </p:nvGraphicFramePr>
        <p:xfrm>
          <a:off x="127050" y="22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527400"/>
                <a:gridCol w="15274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nom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Jean Manchzeck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Edouard Bracame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40"/>
          <p:cNvGraphicFramePr/>
          <p:nvPr/>
        </p:nvGraphicFramePr>
        <p:xfrm>
          <a:off x="3534875" y="33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069275"/>
                <a:gridCol w="1069275"/>
                <a:gridCol w="1069275"/>
                <a:gridCol w="106927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modele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annee_sortie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conducteur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Suzuki 800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1" name="Google Shape;261;p40"/>
          <p:cNvCxnSpPr/>
          <p:nvPr/>
        </p:nvCxnSpPr>
        <p:spPr>
          <a:xfrm>
            <a:off x="3190225" y="2747075"/>
            <a:ext cx="4038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40"/>
          <p:cNvSpPr txBox="1"/>
          <p:nvPr/>
        </p:nvSpPr>
        <p:spPr>
          <a:xfrm rot="3482417">
            <a:off x="3062871" y="2721845"/>
            <a:ext cx="997501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0,1         n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127050" y="3610325"/>
            <a:ext cx="3153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Dans cet exemple, un conducteur peut conduire ???? moto et une moto peut être conduite par ???? conducteur.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les relations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425200" y="1236750"/>
            <a:ext cx="67671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Many-to-Many :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relation many-to-many engendrera la création d’une table de correspondance. Si on reprend l’exemple précédent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41"/>
          <p:cNvGraphicFramePr/>
          <p:nvPr/>
        </p:nvGraphicFramePr>
        <p:xfrm>
          <a:off x="53400" y="20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091250"/>
                <a:gridCol w="2093800"/>
              </a:tblGrid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nom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3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Jean Manchzeck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6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Edouard Bracame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41"/>
          <p:cNvGraphicFramePr/>
          <p:nvPr/>
        </p:nvGraphicFramePr>
        <p:xfrm>
          <a:off x="3416200" y="349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811900"/>
                <a:gridCol w="1705500"/>
                <a:gridCol w="1258700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modele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annee_sortie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Kawasaki 750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Suzuki 800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2015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4" name="Google Shape;274;p41"/>
          <p:cNvGraphicFramePr/>
          <p:nvPr/>
        </p:nvGraphicFramePr>
        <p:xfrm>
          <a:off x="4458175" y="205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219300"/>
                <a:gridCol w="1219300"/>
              </a:tblGrid>
              <a:tr h="30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conducteur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moto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0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5" name="Google Shape;275;p41"/>
          <p:cNvCxnSpPr/>
          <p:nvPr/>
        </p:nvCxnSpPr>
        <p:spPr>
          <a:xfrm>
            <a:off x="3254475" y="2695550"/>
            <a:ext cx="4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41"/>
          <p:cNvCxnSpPr/>
          <p:nvPr/>
        </p:nvCxnSpPr>
        <p:spPr>
          <a:xfrm>
            <a:off x="5030300" y="3268625"/>
            <a:ext cx="72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41"/>
          <p:cNvSpPr txBox="1"/>
          <p:nvPr/>
        </p:nvSpPr>
        <p:spPr>
          <a:xfrm>
            <a:off x="53400" y="351612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Dans cet exemple, un conducteur peut conduire ???? moto et une moto peut être conduite par ???? conducteur.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1429925" y="395400"/>
            <a:ext cx="5376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règles à respecter - diagramme de classe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437675" y="1345175"/>
            <a:ext cx="67671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Normalisation des tables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 contient pas d’espace, d’accents ni de caractères spéciaux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Ecriture en camelCase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clé primaire porte un # (exemple : id#)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portée des attributs est visible (+ ou - ou #)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clés étrangères ne sont pas visibles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une table associative n’a qu’un id, on ne le met pas (la table est vide)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437675" y="4262600"/>
            <a:ext cx="5426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identifiant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champ d’identification unique est obligatoire, la clef primaire (souvent nommée “id”).</a:t>
            </a:r>
            <a:endParaRPr/>
          </a:p>
        </p:txBody>
      </p:sp>
      <p:sp>
        <p:nvSpPr>
          <p:cNvPr id="288" name="Google Shape;288;p42"/>
          <p:cNvSpPr txBox="1"/>
          <p:nvPr/>
        </p:nvSpPr>
        <p:spPr>
          <a:xfrm>
            <a:off x="437675" y="3136675"/>
            <a:ext cx="6309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 relation permet de définir le type de lien entre 2 entités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“0,n”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“1,n”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“n, n”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429925" y="485500"/>
            <a:ext cx="53769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 règles à respecter - schéma de base de données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/>
        </p:nvSpPr>
        <p:spPr>
          <a:xfrm>
            <a:off x="437675" y="1345175"/>
            <a:ext cx="67671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Normalisation des tables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 contient pas d’espace, d’accents ni de caractères spéciaux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Tout doit être écrit en lowercase (minuscule)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espaces sont remplacés par des underscores :  “_”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foreign key </a:t>
            </a: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apparaissent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clé primaire est notée “PK” dans une colonne à part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437675" y="3835850"/>
            <a:ext cx="5426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identifiant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 champ d’identification unique est obligatoire, la clef primaire (souvent nommée “id”).</a:t>
            </a:r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437675" y="2680175"/>
            <a:ext cx="6309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 relation permet de définir le type de lien entre 2 entités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“0,n”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“1,n”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relations “n, n”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Cardinalité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575" y="1501700"/>
            <a:ext cx="4645576" cy="31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951300" cy="9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644960" y="1539825"/>
            <a:ext cx="7755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fr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 SQL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676625" y="2491125"/>
            <a:ext cx="7755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Langage SQL ou PL/SQL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Alan Piron-Lafleur</a:t>
            </a:r>
            <a:endParaRPr b="1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modélisation UML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437675" y="1345175"/>
            <a:ext cx="6767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Comment utiliser UML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langage UML permet de schématiser les différentes entités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UML à ses propres règles et codes pour représenter ces entités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parle de diagramme de Classe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étapes ?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L’objectif est de passer d’un texte (une spec, un cahier des charges...) à une représentation graphique</a:t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Exemple: du besoin à la modélisation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437675" y="1345175"/>
            <a:ext cx="3453531" cy="217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Besoin client :</a:t>
            </a:r>
            <a:endParaRPr/>
          </a:p>
          <a:p>
            <a:pPr indent="0" lvl="0" marL="152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Je souhaite avoir une modélisation représentant la gestion d’un parking de voiture.</a:t>
            </a:r>
            <a:endParaRPr/>
          </a:p>
          <a:p>
            <a:pPr indent="0" lvl="0" marL="152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Un parking à un nom, un nombre de place et une adresse. Le parking contient plusieurs véhicules, de différentes tailles.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189" y="2083685"/>
            <a:ext cx="3354037" cy="2666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1429925" y="645550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Exercice 1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Base de données : BDD relationnelles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9"/>
          <p:cNvSpPr txBox="1"/>
          <p:nvPr/>
        </p:nvSpPr>
        <p:spPr>
          <a:xfrm>
            <a:off x="437675" y="1345175"/>
            <a:ext cx="6767100" cy="2152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Qu’est-ce qu’une BDD relationnelle ?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Concept basé sur le modèle de relation des données (Tables)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Organisation en colonnes et lignes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Attributs, données, tuples ...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SGBD couramment utilisés ?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MySQL, PostgreSQL, Oracle, SQLite, Microsoft SQL Server</a:t>
            </a:r>
            <a:endParaRPr/>
          </a:p>
        </p:txBody>
      </p:sp>
      <p:pic>
        <p:nvPicPr>
          <p:cNvPr id="351" name="Google Shape;35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975" y="3755313"/>
            <a:ext cx="6400800" cy="97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 de données et contraintes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8" name="Google Shape;3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0"/>
          <p:cNvSpPr txBox="1"/>
          <p:nvPr/>
        </p:nvSpPr>
        <p:spPr>
          <a:xfrm>
            <a:off x="437675" y="1345175"/>
            <a:ext cx="67671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de données divisés en 3 catégories :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Alphanumériques : VARCHAR, TEXT, BLOB ...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Numériques : INTEGER, FLOAT, DECIMAL, BOOLEAN ...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Temporels : DATE, DATETIME, TIME ...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437675" y="2342900"/>
            <a:ext cx="6396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Contraintes de données 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Clés primaires 🡺 Unicité (SERIAL)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Tailles de champs 🡺 Min, max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Contrôles de champs 🡺 Obligatoire, Défaut, facultatif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Clé étrangères 🡺 Références aux autres tables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 bien d’autres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Table d’association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7" name="Google Shape;3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 txBox="1"/>
          <p:nvPr/>
        </p:nvSpPr>
        <p:spPr>
          <a:xfrm>
            <a:off x="437675" y="1345175"/>
            <a:ext cx="6767100" cy="3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Qu’est-ce qu’une table d’association ?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utilise une table d’association pour ajouter des informations entre 2 tables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clé primaire d’une table d’association est le couple des clés primaires des 2 tables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Règle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La relation n-n crée une table d’association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Exemple :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9" name="Google Shape;36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4819" y="3009396"/>
            <a:ext cx="2667695" cy="193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Draw.io – démo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1 - part 1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83" name="Google Shape;38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3"/>
          <p:cNvSpPr txBox="1"/>
          <p:nvPr/>
        </p:nvSpPr>
        <p:spPr>
          <a:xfrm>
            <a:off x="437675" y="1351848"/>
            <a:ext cx="6767100" cy="2135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considère un site internet </a:t>
            </a:r>
            <a:r>
              <a:rPr lang="fr" sz="1200"/>
              <a:t>défini</a:t>
            </a: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une url unique et une langue autorisée. Ce site internet contient au moins une page internet.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page est présente uniquement sur un site et contient toujours un titre, un contenu, un nombre de ligne de code, une date de cr</a:t>
            </a:r>
            <a:r>
              <a:rPr lang="fr" sz="1200"/>
              <a:t>é</a:t>
            </a: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ation et une date de mise à jour.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Réaliser le diagramme </a:t>
            </a:r>
            <a:r>
              <a:rPr b="1" lang="fr" sz="1200"/>
              <a:t>représentant les tables et leurs r</a:t>
            </a:r>
            <a:r>
              <a:rPr b="1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Base de données : Les concepts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Base de données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437675" y="30294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 BDD sert à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créer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lire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modifier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et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supprimer 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communes</a:t>
            </a: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(Create, Read, Update, Delete = CRUD)</a:t>
            </a:r>
            <a:endParaRPr/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437675" y="1802850"/>
            <a:ext cx="605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Ensemble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structuré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d'informations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0" i="1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d'une entreprise ou organisation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), </a:t>
            </a:r>
            <a:r>
              <a:rPr b="1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mémorisé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sur une machine (</a:t>
            </a:r>
            <a:r>
              <a:rPr b="0" i="1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serveur</a:t>
            </a:r>
            <a:r>
              <a:rPr b="0" i="0" lang="fr" sz="1200" u="none" cap="none" strike="noStrike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437675" y="2448450"/>
            <a:ext cx="6051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Données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stockées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organisées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sous forme de fichiers ou ensemble de fichiers.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SGBD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437675" y="1345175"/>
            <a:ext cx="438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Système de Gestion de Base de Données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(ou DBMS: Data Base Management System)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Ensemble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cohérant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1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logiciels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permettant aux utilisateurs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d’accéder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mettre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à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jour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administrer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une DB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aleway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Fonctionne sur le modèle 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serveur 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(requêtes/traitements)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800" y="1720750"/>
            <a:ext cx="2349625" cy="1807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Chronologie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975800" y="1465725"/>
            <a:ext cx="6369000" cy="3205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Années 60: </a:t>
            </a:r>
            <a:endParaRPr/>
          </a:p>
          <a:p>
            <a:pPr indent="-3048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Apparition des premiers SGBD</a:t>
            </a:r>
            <a:endParaRPr/>
          </a:p>
          <a:p>
            <a:pPr indent="0" lvl="0" marL="152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Années 70:</a:t>
            </a:r>
            <a:endParaRPr/>
          </a:p>
          <a:p>
            <a:pPr indent="-3048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Ted Codd propose le modèle relationnel =&gt; 2ème generation Codd définit l’algèbre relationnelle (prémices du SQL)</a:t>
            </a:r>
            <a:endParaRPr/>
          </a:p>
          <a:p>
            <a:pPr indent="0" lvl="1" marL="152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Années 80:</a:t>
            </a:r>
            <a:endParaRPr/>
          </a:p>
          <a:p>
            <a:pPr indent="-3048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SGBD relationnel commercialisé (Oracle, SysBase, DB2…)</a:t>
            </a:r>
            <a:endParaRPr/>
          </a:p>
          <a:p>
            <a:pPr indent="0" lvl="1" marL="152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Années 90:</a:t>
            </a:r>
            <a:endParaRPr/>
          </a:p>
          <a:p>
            <a:pPr indent="-3048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SGBD relationnel dominent le marché </a:t>
            </a:r>
            <a:endParaRPr/>
          </a:p>
          <a:p>
            <a:pPr indent="-304800" lvl="1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Début des SGBD orientés objets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7200">
                <a:solidFill>
                  <a:srgbClr val="E2001A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sz="72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Base de données : Modélisation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603725"/>
            <a:ext cx="645550" cy="6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429925" y="677775"/>
            <a:ext cx="5376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437675" y="2293300"/>
            <a:ext cx="6767100" cy="1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</a:pPr>
            <a:r>
              <a:rPr b="1"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Comment modéliser ?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Effectuer un design conceptuel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Insérer des cardinalités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Effectuer un modèle logique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Grâce à l’UML (on en fera!)</a:t>
            </a:r>
            <a:endParaRPr/>
          </a:p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437675" y="1345175"/>
            <a:ext cx="6767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Pourquoi modéliser ?</a:t>
            </a:r>
            <a:endParaRPr b="1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Avoir une représentation graphique de la structure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Connaître les propriétés attendues d’une donnée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Connaître les relations entre les données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00" y="3182000"/>
            <a:ext cx="3932374" cy="18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001A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1429925" y="677775"/>
            <a:ext cx="5623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Modélisation : Extraire l’information</a:t>
            </a:r>
            <a:endParaRPr sz="2400">
              <a:solidFill>
                <a:srgbClr val="E20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025" y="527525"/>
            <a:ext cx="645550" cy="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437675" y="1345175"/>
            <a:ext cx="67671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Lorsque vous allez recevoir un cahier des charges, il faudra tout d’abord réussir à en extraire les informations qui nécessitent un stockage persistant.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Ces informations seront regroupées dans un document appelé le “</a:t>
            </a:r>
            <a:r>
              <a:rPr b="1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dictionnaire de données</a:t>
            </a:r>
            <a:r>
              <a:rPr b="0" i="0" lang="fr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fr" sz="12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Objectif</a:t>
            </a:r>
            <a:r>
              <a:rPr b="0" i="0" lang="fr" sz="12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  Avoir une structure des </a:t>
            </a:r>
            <a:r>
              <a:rPr b="1" i="0" lang="fr" sz="12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tables</a:t>
            </a:r>
            <a:r>
              <a:rPr b="0" i="0" lang="fr" sz="12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pour notre future base de données.</a:t>
            </a:r>
            <a:endParaRPr b="0" i="0" sz="1200" u="none" cap="none" strike="noStrike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6" name="Google Shape;196;p34"/>
          <p:cNvGraphicFramePr/>
          <p:nvPr/>
        </p:nvGraphicFramePr>
        <p:xfrm>
          <a:off x="1106609" y="2882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{4D039F29-763A-458E-9334-ED442F62C2CD}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Nom donnée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Type donnée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Référence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2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nom_client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/>
                        <a:t>prenom_client</a:t>
                      </a:r>
                      <a:br>
                        <a:rPr lang="fr"/>
                      </a:br>
                      <a:r>
                        <a:rPr lang="fr"/>
                        <a:t>etc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TEXT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TEXT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" sz="1400" u="none" cap="none" strike="noStrike"/>
                        <a:t>Client</a:t>
                      </a:r>
                      <a:br>
                        <a:rPr lang="fr" sz="1400" u="none" cap="none" strike="noStrike"/>
                      </a:br>
                      <a:r>
                        <a:rPr lang="fr" sz="1400" u="none" cap="none" strike="noStrike"/>
                        <a:t>C</a:t>
                      </a:r>
                      <a:r>
                        <a:rPr lang="fr"/>
                        <a:t>lient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