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Karl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Karla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Karla-italic.fntdata"/><Relationship Id="rId14" Type="http://schemas.openxmlformats.org/officeDocument/2006/relationships/slide" Target="slides/slide8.xml"/><Relationship Id="rId36" Type="http://schemas.openxmlformats.org/officeDocument/2006/relationships/font" Target="fonts/Karl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Karl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c7d2070f2_2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3c7d2070f2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c7d2070f2_2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3c7d2070f2_2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c7d2070f2_2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3c7d2070f2_2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c7d2070f2_2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3c7d2070f2_2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c7d2070f2_2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3c7d2070f2_2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c7d2070f2_2_4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3c7d2070f2_2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c7d2070f2_2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3c7d2070f2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c7d2070f2_2_4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3c7d2070f2_2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c7d2070f2_2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c7d2070f2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c7d2070f2_2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3c7d2070f2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7d2070f2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3c7d2070f2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7d2070f2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c7d2070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7d2070f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3c7d2070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c7d2070f2_2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c7d2070f2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c7d2070f2_2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3c7d2070f2_2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c7d2070f2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c7d2070f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6" name="Google Shape;56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3" name="Google Shape;63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6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6" name="Google Shape;76;p1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2" name="Google Shape;82;p19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7" name="Google Shape;87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20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fr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3" name="Google Shape;93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9" name="Google Shape;99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2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3" name="Google Shape;103;p22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7" name="Google Shape;107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2" name="Google Shape;112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7" name="Google Shape;117;p2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8BC3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Base de données : Le SQL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140175" y="2626225"/>
            <a:ext cx="5376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Accorder des droits : 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fr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	GRANT ALL PRIVILEGES ON coursSql.* TO 'sqlUser'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fr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Exemple1 :</a:t>
            </a:r>
            <a:r>
              <a:rPr b="0" lang="fr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 GRANT </a:t>
            </a:r>
            <a:r>
              <a:rPr b="0"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privileges</a:t>
            </a:r>
            <a:r>
              <a:rPr b="0" i="1"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fr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ON DATABASE </a:t>
            </a:r>
            <a:r>
              <a:rPr b="0"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mabase </a:t>
            </a:r>
            <a:r>
              <a:rPr b="0" lang="fr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user1;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fr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Exemple2 :</a:t>
            </a:r>
            <a:r>
              <a:rPr b="0" lang="fr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 GRANT </a:t>
            </a:r>
            <a:r>
              <a:rPr b="0"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SELECT, UPDATE </a:t>
            </a:r>
            <a:r>
              <a:rPr b="0" lang="fr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0"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table1 </a:t>
            </a:r>
            <a:r>
              <a:rPr b="0" lang="fr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user2;</a:t>
            </a:r>
            <a:endParaRPr/>
          </a:p>
        </p:txBody>
      </p:sp>
      <p:sp>
        <p:nvSpPr>
          <p:cNvPr id="207" name="Google Shape;20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140175" y="1468379"/>
            <a:ext cx="73485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Créer une base de données :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	CREATE DATABASE </a:t>
            </a:r>
            <a:r>
              <a:rPr i="1" lang="fr" sz="1200"/>
              <a:t>coursSQL</a:t>
            </a:r>
            <a:r>
              <a:rPr b="0" i="1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1471100" y="5868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Dans l’onglet SQL de PHPMYADMIN</a:t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140175" y="1944375"/>
            <a:ext cx="638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Créer un utilisateur : il faut créer un utilisateur qui aura le droit d’accès à la BDD</a:t>
            </a:r>
            <a:endParaRPr>
              <a:solidFill>
                <a:schemeClr val="dk1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B608B"/>
                </a:solidFill>
              </a:rPr>
              <a:t>	CREATE USER </a:t>
            </a:r>
            <a:r>
              <a:rPr i="1" lang="fr" sz="1200">
                <a:solidFill>
                  <a:schemeClr val="dk1"/>
                </a:solidFill>
              </a:rPr>
              <a:t>sqlUser;</a:t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140175" y="3486725"/>
            <a:ext cx="692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Cliquer sur la base de donneés courssql sur la gauche, aller dans l’onglet SQL puis :</a:t>
            </a:r>
            <a:b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Créer une table : </a:t>
            </a:r>
            <a:endParaRPr>
              <a:solidFill>
                <a:schemeClr val="dk1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B608B"/>
                </a:solidFill>
              </a:rPr>
              <a:t>	CREATE TABLE </a:t>
            </a:r>
            <a:r>
              <a:rPr i="1" lang="fr" sz="1200">
                <a:solidFill>
                  <a:schemeClr val="dk1"/>
                </a:solidFill>
              </a:rPr>
              <a:t>user (id </a:t>
            </a:r>
            <a:r>
              <a:rPr lang="fr" sz="1200">
                <a:solidFill>
                  <a:schemeClr val="dk1"/>
                </a:solidFill>
              </a:rPr>
              <a:t>INT PRIMARY KEY AUTO_INCREMENT</a:t>
            </a:r>
            <a:r>
              <a:rPr i="1" lang="fr" sz="1200">
                <a:solidFill>
                  <a:schemeClr val="dk1"/>
                </a:solidFill>
              </a:rPr>
              <a:t>)</a:t>
            </a:r>
            <a:r>
              <a:rPr i="1" lang="fr" sz="1200">
                <a:solidFill>
                  <a:schemeClr val="dk1"/>
                </a:solidFill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Insertions et modifications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171625" y="1651902"/>
            <a:ext cx="810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Modifier une table : ajoutez </a:t>
            </a: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une colonne nom et une colonne age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	ALTER TABLE </a:t>
            </a:r>
            <a:r>
              <a:rPr b="0" i="1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nom_table </a:t>
            </a: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0" i="0" lang="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 type;</a:t>
            </a:r>
            <a:br>
              <a:rPr lang="fr"/>
            </a:br>
            <a:r>
              <a:rPr lang="fr"/>
              <a:t>	</a:t>
            </a:r>
            <a:r>
              <a:rPr lang="fr" sz="1200" u="sng">
                <a:solidFill>
                  <a:schemeClr val="dk1"/>
                </a:solidFill>
              </a:rPr>
              <a:t>Exemple : </a:t>
            </a:r>
            <a:r>
              <a:rPr lang="fr" sz="1200">
                <a:solidFill>
                  <a:srgbClr val="2B608B"/>
                </a:solidFill>
              </a:rPr>
              <a:t>ALTER TABLE </a:t>
            </a:r>
            <a:r>
              <a:rPr i="1" lang="fr" sz="1200">
                <a:solidFill>
                  <a:schemeClr val="dk1"/>
                </a:solidFill>
              </a:rPr>
              <a:t>test </a:t>
            </a:r>
            <a:r>
              <a:rPr lang="fr" sz="1200">
                <a:solidFill>
                  <a:srgbClr val="2B608B"/>
                </a:solidFill>
              </a:rPr>
              <a:t>ADD </a:t>
            </a:r>
            <a:r>
              <a:rPr lang="fr" sz="1200">
                <a:solidFill>
                  <a:schemeClr val="dk1"/>
                </a:solidFill>
              </a:rPr>
              <a:t>nom VARCHAR(255);</a:t>
            </a:r>
            <a:endParaRPr/>
          </a:p>
          <a:p>
            <a:pPr indent="-2095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95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171625" y="4037650"/>
            <a:ext cx="615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Modifier des données dans une table : </a:t>
            </a:r>
            <a:endParaRPr>
              <a:solidFill>
                <a:schemeClr val="dk1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B608B"/>
                </a:solidFill>
              </a:rPr>
              <a:t>	UPDATE </a:t>
            </a:r>
            <a:r>
              <a:rPr i="1" lang="fr" sz="1200">
                <a:solidFill>
                  <a:schemeClr val="dk1"/>
                </a:solidFill>
              </a:rPr>
              <a:t>nom_table </a:t>
            </a:r>
            <a:r>
              <a:rPr lang="fr" sz="1200">
                <a:solidFill>
                  <a:srgbClr val="2B608B"/>
                </a:solidFill>
              </a:rPr>
              <a:t>SET </a:t>
            </a:r>
            <a:r>
              <a:rPr i="1" lang="fr" sz="1200">
                <a:solidFill>
                  <a:schemeClr val="dk1"/>
                </a:solidFill>
              </a:rPr>
              <a:t>col1=new_val, col2=new_val2, … </a:t>
            </a:r>
            <a:r>
              <a:rPr lang="fr" sz="1200">
                <a:solidFill>
                  <a:srgbClr val="2B608B"/>
                </a:solidFill>
              </a:rPr>
              <a:t>WHERE </a:t>
            </a:r>
            <a:r>
              <a:rPr i="1" lang="fr" sz="1200">
                <a:solidFill>
                  <a:schemeClr val="dk1"/>
                </a:solidFill>
              </a:rPr>
              <a:t>conditions;</a:t>
            </a:r>
            <a:endParaRPr>
              <a:solidFill>
                <a:schemeClr val="dk1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	</a:t>
            </a:r>
            <a:r>
              <a:rPr lang="fr" sz="1200" u="sng">
                <a:solidFill>
                  <a:schemeClr val="dk1"/>
                </a:solidFill>
              </a:rPr>
              <a:t>Exemple :</a:t>
            </a:r>
            <a:r>
              <a:rPr lang="fr" sz="1200">
                <a:solidFill>
                  <a:srgbClr val="2B608B"/>
                </a:solidFill>
              </a:rPr>
              <a:t> UPDATE </a:t>
            </a:r>
            <a:r>
              <a:rPr lang="fr" sz="1200">
                <a:solidFill>
                  <a:schemeClr val="dk1"/>
                </a:solidFill>
              </a:rPr>
              <a:t>table1</a:t>
            </a:r>
            <a:r>
              <a:rPr i="1" lang="fr" sz="1200">
                <a:solidFill>
                  <a:schemeClr val="dk1"/>
                </a:solidFill>
              </a:rPr>
              <a:t> </a:t>
            </a:r>
            <a:r>
              <a:rPr lang="fr" sz="1200">
                <a:solidFill>
                  <a:srgbClr val="2B608B"/>
                </a:solidFill>
              </a:rPr>
              <a:t>SET </a:t>
            </a:r>
            <a:r>
              <a:rPr lang="fr" sz="1200">
                <a:solidFill>
                  <a:schemeClr val="dk1"/>
                </a:solidFill>
              </a:rPr>
              <a:t>prenom=‘Jean-Michel’ </a:t>
            </a:r>
            <a:r>
              <a:rPr lang="fr" sz="1200">
                <a:solidFill>
                  <a:srgbClr val="2B608B"/>
                </a:solidFill>
              </a:rPr>
              <a:t>WHERE </a:t>
            </a:r>
            <a:r>
              <a:rPr lang="fr" sz="1200">
                <a:solidFill>
                  <a:schemeClr val="dk1"/>
                </a:solidFill>
              </a:rPr>
              <a:t>id = 1;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171625" y="3203800"/>
            <a:ext cx="627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Supprimer des données dans une table : </a:t>
            </a:r>
            <a:endParaRPr>
              <a:solidFill>
                <a:schemeClr val="dk1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B608B"/>
                </a:solidFill>
              </a:rPr>
              <a:t>	DELETE FROM </a:t>
            </a:r>
            <a:r>
              <a:rPr i="1" lang="fr" sz="1200">
                <a:solidFill>
                  <a:schemeClr val="dk1"/>
                </a:solidFill>
              </a:rPr>
              <a:t>nom_table </a:t>
            </a:r>
            <a:r>
              <a:rPr lang="fr" sz="1200">
                <a:solidFill>
                  <a:srgbClr val="2B608B"/>
                </a:solidFill>
              </a:rPr>
              <a:t>WHERE </a:t>
            </a:r>
            <a:r>
              <a:rPr i="1" lang="fr" sz="1200">
                <a:solidFill>
                  <a:schemeClr val="dk1"/>
                </a:solidFill>
              </a:rPr>
              <a:t>conditions;</a:t>
            </a:r>
            <a:endParaRPr>
              <a:solidFill>
                <a:schemeClr val="dk1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	</a:t>
            </a:r>
            <a:r>
              <a:rPr lang="fr" sz="1200" u="sng">
                <a:solidFill>
                  <a:schemeClr val="dk1"/>
                </a:solidFill>
              </a:rPr>
              <a:t>Exemple :</a:t>
            </a:r>
            <a:r>
              <a:rPr lang="fr" sz="1200">
                <a:solidFill>
                  <a:srgbClr val="2B608B"/>
                </a:solidFill>
              </a:rPr>
              <a:t> DELETE FROM </a:t>
            </a:r>
            <a:r>
              <a:rPr lang="fr" sz="1200">
                <a:solidFill>
                  <a:schemeClr val="dk1"/>
                </a:solidFill>
              </a:rPr>
              <a:t>table1</a:t>
            </a:r>
            <a:r>
              <a:rPr i="1" lang="fr" sz="1200">
                <a:solidFill>
                  <a:schemeClr val="dk1"/>
                </a:solidFill>
              </a:rPr>
              <a:t> </a:t>
            </a:r>
            <a:r>
              <a:rPr lang="fr" sz="1200">
                <a:solidFill>
                  <a:srgbClr val="2B608B"/>
                </a:solidFill>
              </a:rPr>
              <a:t>WHERE </a:t>
            </a:r>
            <a:r>
              <a:rPr lang="fr" sz="1200">
                <a:solidFill>
                  <a:schemeClr val="dk1"/>
                </a:solidFill>
              </a:rPr>
              <a:t>prenom = ‘Jean’;</a:t>
            </a:r>
            <a:endParaRPr/>
          </a:p>
        </p:txBody>
      </p:sp>
      <p:sp>
        <p:nvSpPr>
          <p:cNvPr id="224" name="Google Shape;224;p36"/>
          <p:cNvSpPr txBox="1"/>
          <p:nvPr/>
        </p:nvSpPr>
        <p:spPr>
          <a:xfrm>
            <a:off x="171625" y="2464900"/>
            <a:ext cx="706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Insérer des données dans une table : insérez 3 lignes</a:t>
            </a:r>
            <a:b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/!\ l’ID se renseigne automatiquement</a:t>
            </a:r>
            <a:endParaRPr>
              <a:solidFill>
                <a:schemeClr val="dk1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B608B"/>
                </a:solidFill>
              </a:rPr>
              <a:t>	INSERT INTO </a:t>
            </a:r>
            <a:r>
              <a:rPr i="1" lang="fr" sz="1200">
                <a:solidFill>
                  <a:schemeClr val="dk1"/>
                </a:solidFill>
              </a:rPr>
              <a:t>nom_table </a:t>
            </a:r>
            <a:r>
              <a:rPr lang="fr" sz="1200">
                <a:solidFill>
                  <a:schemeClr val="dk1"/>
                </a:solidFill>
              </a:rPr>
              <a:t>(col1, col3) </a:t>
            </a:r>
            <a:r>
              <a:rPr lang="fr" sz="1200">
                <a:solidFill>
                  <a:srgbClr val="2B608B"/>
                </a:solidFill>
              </a:rPr>
              <a:t>VALUES </a:t>
            </a:r>
            <a:r>
              <a:rPr lang="fr" sz="1200">
                <a:solidFill>
                  <a:schemeClr val="dk1"/>
                </a:solidFill>
              </a:rPr>
              <a:t>(value1, value2);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TP 1 – part 2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/>
        </p:nvSpPr>
        <p:spPr>
          <a:xfrm>
            <a:off x="437675" y="1345174"/>
            <a:ext cx="6767100" cy="3573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considère un site internet définit par une url unique et une langue autorisée. Ce site internet contient au moins une page internet.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page est présente uniquement sur un site et contient toujours un titre, un contenu, un nombre de ligne de code, une date de creation et une date de mise à jour.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un utilisateur, une base de données et les tables correspondantes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Insérer 1 site avec 4 pages correspondantes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Requêtes (1/2)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171625" y="1651902"/>
            <a:ext cx="81057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Requêter une table :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	SELECT </a:t>
            </a:r>
            <a:r>
              <a:rPr b="0" i="1" lang="fr" sz="11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nom_champ1, nom_ch2… </a:t>
            </a:r>
            <a:r>
              <a:rPr b="0" i="0" lang="fr" sz="1100" u="none" cap="none" strike="noStrike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b="0" i="1" lang="fr" sz="11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nom_table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	SELECT </a:t>
            </a:r>
            <a:r>
              <a:rPr b="1" i="0" lang="fr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*</a:t>
            </a:r>
            <a:r>
              <a:rPr b="0" i="1" lang="fr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fr" sz="1100" u="none" cap="none" strike="noStrike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b="0" i="1" lang="fr" sz="11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nom_table</a:t>
            </a:r>
            <a:endParaRPr b="0" i="0" sz="11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095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171625" y="3127500"/>
            <a:ext cx="672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Ajouter des restrictions (SELECT… FROM …): 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	LIMIT </a:t>
            </a:r>
            <a:r>
              <a:rPr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		🡺 Limiter résultat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	ORDER BY </a:t>
            </a:r>
            <a:r>
              <a:rPr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Nom 	🡺 Ordonner pour un champs donné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	ORDER BY </a:t>
            </a:r>
            <a:r>
              <a:rPr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fr" sz="1100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DESC</a:t>
            </a:r>
            <a:r>
              <a:rPr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	🡺 Ordonner pour un champs donné inversé</a:t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71625" y="2482100"/>
            <a:ext cx="733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Ajouter une condition à une requête : 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	SELECT </a:t>
            </a:r>
            <a:r>
              <a:rPr i="1"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*</a:t>
            </a:r>
            <a:r>
              <a:rPr i="1"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100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FROM </a:t>
            </a:r>
            <a:r>
              <a:rPr i="1"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nom_table </a:t>
            </a:r>
            <a:r>
              <a:rPr lang="fr" sz="1100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WHERE </a:t>
            </a:r>
            <a:r>
              <a:rPr i="1"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nom_champ </a:t>
            </a:r>
            <a:r>
              <a:rPr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= 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Requêtes (2/2)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71625" y="1651900"/>
            <a:ext cx="81060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Opérateurs classiques : SELECT *FROM Table…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	WHERE </a:t>
            </a:r>
            <a:r>
              <a:rPr lang="fr" sz="1200">
                <a:solidFill>
                  <a:srgbClr val="2B608B"/>
                </a:solidFill>
              </a:rPr>
              <a:t>champ </a:t>
            </a:r>
            <a:r>
              <a:rPr b="0" i="0" lang="f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 "Représentant"  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	WHERE </a:t>
            </a:r>
            <a:r>
              <a:rPr lang="fr" sz="1200">
                <a:solidFill>
                  <a:srgbClr val="2B608B"/>
                </a:solidFill>
              </a:rPr>
              <a:t>champ </a:t>
            </a:r>
            <a:r>
              <a:rPr b="0" i="0" lang="f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 "Représentant"  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	WHERE </a:t>
            </a:r>
            <a:r>
              <a:rPr lang="fr" sz="1200">
                <a:solidFill>
                  <a:srgbClr val="2B608B"/>
                </a:solidFill>
              </a:rPr>
              <a:t>champ  </a:t>
            </a:r>
            <a:r>
              <a:rPr b="0" i="0" lang="f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 "Représentant"  </a:t>
            </a:r>
            <a:r>
              <a:rPr b="0" i="0" lang="f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>
                <a:solidFill>
                  <a:srgbClr val="2B608B"/>
                </a:solidFill>
              </a:rPr>
              <a:t>champ2 </a:t>
            </a:r>
            <a:r>
              <a:rPr b="0" i="0" lang="f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 "M."</a:t>
            </a:r>
            <a:r>
              <a:rPr lang="fr"/>
              <a:t> </a:t>
            </a:r>
            <a:r>
              <a:rPr b="0" i="0" lang="f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>
                <a:solidFill>
                  <a:srgbClr val="2B608B"/>
                </a:solidFill>
              </a:rPr>
              <a:t>champ3 </a:t>
            </a:r>
            <a:r>
              <a:rPr b="0" i="0" lang="f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 8;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200" u="none" cap="none" strike="noStrike">
              <a:solidFill>
                <a:srgbClr val="2B60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608B"/>
              </a:solidFill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 txBox="1"/>
          <p:nvPr/>
        </p:nvSpPr>
        <p:spPr>
          <a:xfrm>
            <a:off x="171625" y="3759550"/>
            <a:ext cx="53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Sélection pour un champ renommé :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 sz="1200">
                <a:solidFill>
                  <a:srgbClr val="2B608B"/>
                </a:solidFill>
              </a:rPr>
              <a:t>SELECT ville </a:t>
            </a:r>
            <a:r>
              <a:rPr lang="fr" sz="1200">
                <a:solidFill>
                  <a:srgbClr val="FF0000"/>
                </a:solidFill>
              </a:rPr>
              <a:t>AS</a:t>
            </a:r>
            <a:r>
              <a:rPr lang="fr" sz="1200">
                <a:solidFill>
                  <a:srgbClr val="2B608B"/>
                </a:solidFill>
              </a:rPr>
              <a:t> liste_des_villes FROM Ville;</a:t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9"/>
          <p:cNvSpPr txBox="1"/>
          <p:nvPr/>
        </p:nvSpPr>
        <p:spPr>
          <a:xfrm>
            <a:off x="653025" y="3139225"/>
            <a:ext cx="53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B608B"/>
                </a:solidFill>
              </a:rPr>
              <a:t>WHERE champ </a:t>
            </a:r>
            <a:r>
              <a:rPr lang="fr" sz="1200">
                <a:solidFill>
                  <a:srgbClr val="FF0000"/>
                </a:solidFill>
              </a:rPr>
              <a:t>LIKE</a:t>
            </a:r>
            <a:r>
              <a:rPr lang="fr" sz="1200">
                <a:solidFill>
                  <a:srgbClr val="2B608B"/>
                </a:solidFill>
              </a:rPr>
              <a:t> ‘a</a:t>
            </a:r>
            <a:r>
              <a:rPr lang="fr" sz="1200">
                <a:solidFill>
                  <a:srgbClr val="FF0000"/>
                </a:solidFill>
              </a:rPr>
              <a:t>%</a:t>
            </a:r>
            <a:r>
              <a:rPr lang="fr" sz="1200">
                <a:solidFill>
                  <a:srgbClr val="2B608B"/>
                </a:solidFill>
              </a:rPr>
              <a:t>’;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B608B"/>
                </a:solidFill>
              </a:rPr>
              <a:t>WHERE champ </a:t>
            </a:r>
            <a:r>
              <a:rPr lang="fr" sz="1200">
                <a:solidFill>
                  <a:srgbClr val="FF0000"/>
                </a:solidFill>
              </a:rPr>
              <a:t>LIKE</a:t>
            </a:r>
            <a:r>
              <a:rPr lang="fr" sz="1200">
                <a:solidFill>
                  <a:srgbClr val="2B608B"/>
                </a:solidFill>
              </a:rPr>
              <a:t> ‘</a:t>
            </a:r>
            <a:r>
              <a:rPr lang="fr" sz="1200">
                <a:solidFill>
                  <a:srgbClr val="FF0000"/>
                </a:solidFill>
              </a:rPr>
              <a:t>%</a:t>
            </a:r>
            <a:r>
              <a:rPr lang="fr" sz="1200">
                <a:solidFill>
                  <a:srgbClr val="2B608B"/>
                </a:solidFill>
              </a:rPr>
              <a:t>a</a:t>
            </a:r>
            <a:r>
              <a:rPr lang="fr" sz="1200">
                <a:solidFill>
                  <a:srgbClr val="FF0000"/>
                </a:solidFill>
              </a:rPr>
              <a:t>%</a:t>
            </a:r>
            <a:r>
              <a:rPr lang="fr" sz="1200">
                <a:solidFill>
                  <a:srgbClr val="2B608B"/>
                </a:solidFill>
              </a:rPr>
              <a:t>’;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171625" y="2518888"/>
            <a:ext cx="424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B608B"/>
                </a:solidFill>
              </a:rPr>
              <a:t>WHERE champ </a:t>
            </a:r>
            <a:r>
              <a:rPr lang="fr" sz="1200">
                <a:solidFill>
                  <a:srgbClr val="FF0000"/>
                </a:solidFill>
              </a:rPr>
              <a:t>BETWEEN</a:t>
            </a:r>
            <a:r>
              <a:rPr lang="fr" sz="1200">
                <a:solidFill>
                  <a:srgbClr val="2B608B"/>
                </a:solidFill>
              </a:rPr>
              <a:t> 3 </a:t>
            </a:r>
            <a:r>
              <a:rPr lang="fr" sz="1200">
                <a:solidFill>
                  <a:srgbClr val="FF0000"/>
                </a:solidFill>
              </a:rPr>
              <a:t>AND</a:t>
            </a:r>
            <a:r>
              <a:rPr lang="fr" sz="1200">
                <a:solidFill>
                  <a:srgbClr val="2B608B"/>
                </a:solidFill>
              </a:rPr>
              <a:t> 8;</a:t>
            </a:r>
            <a:endParaRPr sz="1200">
              <a:solidFill>
                <a:srgbClr val="2B608B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B608B"/>
                </a:solidFill>
              </a:rPr>
              <a:t>	WHERE champ </a:t>
            </a:r>
            <a:r>
              <a:rPr lang="fr" sz="1200">
                <a:solidFill>
                  <a:srgbClr val="FF0000"/>
                </a:solidFill>
              </a:rPr>
              <a:t>IN</a:t>
            </a:r>
            <a:r>
              <a:rPr lang="fr" sz="1200">
                <a:solidFill>
                  <a:srgbClr val="2B608B"/>
                </a:solidFill>
              </a:rPr>
              <a:t> ('Mlle', 'Mme’);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TP 2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0"/>
          <p:cNvSpPr txBox="1"/>
          <p:nvPr/>
        </p:nvSpPr>
        <p:spPr>
          <a:xfrm>
            <a:off x="437675" y="1345174"/>
            <a:ext cx="6767100" cy="3573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Contexte :</a:t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organisme de formation souhaite avoir une base de données.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organisme de formation contient 2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centres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formations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(définis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au minimum par un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nom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une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adresse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une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année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 construction et un ensemble de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classes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est défini</a:t>
            </a: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 un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unique (ex: JAVA_001, PYTHON_015, ...), un nombre </a:t>
            </a:r>
            <a:r>
              <a:rPr b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d'apprenants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(4 par défaut) et un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formateur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(champs obligatoire).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formateur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est défini par un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nom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prénom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et un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taux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journalier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(en euros). Le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taux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journalier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 défaut est de 350€.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Besoin :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Réaliser le diagramme </a:t>
            </a: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représentant les tables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les relations associées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Créer une base de données </a:t>
            </a:r>
            <a:r>
              <a:rPr b="0" i="1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organismeformation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un utilisateur </a:t>
            </a:r>
            <a:r>
              <a:rPr b="0" i="1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adminformation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avec tous les droits sur la base.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Insérer les tables correspondantes au</a:t>
            </a: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diagramme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Ajouter les données (2 centres de formations, 3 classes par centre et des formateurs qui interviennent sur plusieurs classes.</a:t>
            </a:r>
            <a:endParaRPr/>
          </a:p>
          <a:p>
            <a:pPr indent="-1524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TP 2 - suite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/>
          <p:nvPr/>
        </p:nvSpPr>
        <p:spPr>
          <a:xfrm>
            <a:off x="437675" y="1345174"/>
            <a:ext cx="6767100" cy="3573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Ecrire les requêtes SQL permettant d’afficher :</a:t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liste des classes existantes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Les centres de formation, triée par année (plus ancien au plus récent)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Les noms des centres de formation pour lesquelles l’année est avant 2000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code et le nombre d’apprenant de la classe si ce code contient le mot ‘java’ ou ‘Java’ ou ‘JAVA’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liste des formateur pour qui le taux journalier est compris entre 300 et 500 €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code de la classe, triée par nombre </a:t>
            </a: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d'apprenants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décroissant, en limitant l’affichage à 3 lignes.</a:t>
            </a:r>
            <a:endParaRPr/>
          </a:p>
          <a:p>
            <a:pPr indent="-1524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437675" y="2838150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Terminologie définit par SQL:</a:t>
            </a:r>
            <a:endParaRPr>
              <a:solidFill>
                <a:schemeClr val="dk1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fr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endParaRPr>
              <a:solidFill>
                <a:schemeClr val="dk1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fr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	Colonne</a:t>
            </a:r>
            <a:endParaRPr>
              <a:solidFill>
                <a:schemeClr val="dk1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fr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	Ligne</a:t>
            </a:r>
            <a:endParaRPr>
              <a:solidFill>
                <a:schemeClr val="dk1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fr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	Primary Key</a:t>
            </a:r>
            <a:endParaRPr>
              <a:solidFill>
                <a:schemeClr val="dk1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fr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	Foreign Key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fr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/>
          </a:p>
        </p:txBody>
      </p:sp>
      <p:pic>
        <p:nvPicPr>
          <p:cNvPr id="133" name="Google Shape;1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437675" y="1345175"/>
            <a:ext cx="67671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SQL (Structured Query Language): Langage permettant d’interagir avec une base de données relationnelle.</a:t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Langage introduit par IBM et commercialisé uniquement par Oracle dans un premier temps.</a:t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Héritage du langage SEQUEL en 1977 reposant sur la théorie relationnelle proposée par Ted Codd.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Type de SGBD – Les principaux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1" name="Google Shape;141;p28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ébergement MS-SQL server" id="143" name="Google Shape;1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15" y="3104249"/>
            <a:ext cx="1581440" cy="120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084" y="1545559"/>
            <a:ext cx="1770147" cy="913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acle annonce de nouveaux programmes qui transforment la manière dont les  clients achètent et consomment des services cloud" id="145" name="Google Shape;14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5208" y="1389975"/>
            <a:ext cx="3200400" cy="99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utilisations avancées de generate_series pour générer du contenu  — Makina Corpus" id="146" name="Google Shape;14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88657" y="2571750"/>
            <a:ext cx="1418792" cy="1305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ite — Wikipédia" id="147" name="Google Shape;147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714" y="3877039"/>
            <a:ext cx="1905000" cy="90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Installation de mySQL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841000" y="1749812"/>
            <a:ext cx="6369000" cy="1500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Installation de </a:t>
            </a:r>
            <a:r>
              <a:rPr b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mySQL via XAMPP</a:t>
            </a:r>
            <a:endParaRPr b="1" i="0" sz="1200" u="sng" cap="none" strike="noStrike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https://www.apachefriends.org/fr/index.html</a:t>
            </a:r>
            <a:r>
              <a:rPr b="1" i="0" lang="fr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🡺 Vous pouvez </a:t>
            </a:r>
            <a:r>
              <a:rPr b="1" lang="fr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laisser les configurations de base</a:t>
            </a:r>
            <a:endParaRPr b="1" i="0" sz="12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Connexion via PHPMYADMIN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490225" y="1173081"/>
            <a:ext cx="6369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Lancer MYSQL et APACHE </a:t>
            </a:r>
            <a:endParaRPr b="1" i="0" sz="1200" u="sng" cap="none" strike="noStrike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600" y="1797331"/>
            <a:ext cx="4643711" cy="295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Connexion via PHPMYADMIN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490225" y="1173081"/>
            <a:ext cx="6369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Lancer PHPMYADMIN en cliquant sur ADMIN (ligne MYSQL) </a:t>
            </a:r>
            <a:endParaRPr b="1" i="0" sz="1200" u="sng" cap="none" strike="noStrike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SQL: Les requêtes (CRUD)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437675" y="1345175"/>
            <a:ext cx="6767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Il existe plusieurs instructions possibles sur les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données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d’une base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LES CRUD’S : vous vous en r</a:t>
            </a:r>
            <a:r>
              <a:rPr b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appelez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437675" y="2702525"/>
            <a:ext cx="562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2" marL="1714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pour ajouter des lignes à une table</a:t>
            </a:r>
            <a:endParaRPr>
              <a:solidFill>
                <a:schemeClr val="dk1"/>
              </a:solidFill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pour modifier des lignes d'une table</a:t>
            </a:r>
            <a:endParaRPr>
              <a:solidFill>
                <a:schemeClr val="dk1"/>
              </a:solidFill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pour supprimer des lignes d'une table</a:t>
            </a:r>
            <a:endParaRPr>
              <a:solidFill>
                <a:schemeClr val="dk1"/>
              </a:solidFill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pour extraire des données à partir de tables existantes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Types et contraintes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113675" y="32413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Exemple : </a:t>
            </a:r>
            <a:endParaRPr>
              <a:solidFill>
                <a:schemeClr val="dk1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200">
                <a:solidFill>
                  <a:srgbClr val="2B608B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 sz="1200">
                <a:solidFill>
                  <a:srgbClr val="2B608B"/>
                </a:solidFill>
              </a:rPr>
              <a:t>CREATE TABLE </a:t>
            </a:r>
            <a:r>
              <a:rPr lang="fr" sz="1200">
                <a:solidFill>
                  <a:schemeClr val="dk1"/>
                </a:solidFill>
              </a:rPr>
              <a:t>table1 (id </a:t>
            </a:r>
            <a:r>
              <a:rPr lang="fr" sz="1200">
                <a:solidFill>
                  <a:srgbClr val="2B608B"/>
                </a:solidFill>
              </a:rPr>
              <a:t>INT</a:t>
            </a:r>
            <a:r>
              <a:rPr lang="fr" sz="1200">
                <a:solidFill>
                  <a:schemeClr val="dk1"/>
                </a:solidFill>
              </a:rPr>
              <a:t>, date DATE DEFAULT NOW());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/>
          <p:nvPr/>
        </p:nvSpPr>
        <p:spPr>
          <a:xfrm>
            <a:off x="171625" y="1651900"/>
            <a:ext cx="81057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Déclaration d’un type de données 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VARCHAR(</a:t>
            </a:r>
            <a:r>
              <a:rPr b="0" i="1" lang="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size</a:t>
            </a:r>
            <a:r>
              <a:rPr b="0" i="0" lang="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, INTEGER, DECIMAL(</a:t>
            </a:r>
            <a:r>
              <a:rPr b="0" i="1" lang="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size</a:t>
            </a:r>
            <a:r>
              <a:rPr b="0" i="0" lang="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0" i="1" lang="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decimalSize</a:t>
            </a:r>
            <a:r>
              <a:rPr b="0" i="0" lang="fr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), TEXT, DATE, BOOLEAN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95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113675" y="2210625"/>
            <a:ext cx="800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Contraintes de données :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Clé primaire/Auto incrément : </a:t>
            </a:r>
            <a:r>
              <a:rPr b="1"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PRIMARY KEY AUTO_INCREMENT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Valeur par défaut: </a:t>
            </a:r>
            <a:r>
              <a:rPr b="1"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DEFAULT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Non null: </a:t>
            </a:r>
            <a:r>
              <a:rPr b="1"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 NULL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Clé étrangère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171625" y="1651900"/>
            <a:ext cx="81057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Lorsque vous créez deux tables, pour les lier entre elle (one to many / one to one), il faut mettre</a:t>
            </a:r>
            <a:b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place une clé étrangère.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95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219775" y="2084400"/>
            <a:ext cx="8009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 exemple, si on a une table : conducteur et que l’on veut créer une table moto, on ferait :</a:t>
            </a:r>
            <a:b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moto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id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AUTO_INCREMENT,</a:t>
            </a:r>
            <a:b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id_conducteur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nom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VARCHAR(30) UNIQUE NOT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modele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fk_conducteur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(id_conducteur)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conducteur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(id)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