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69" r:id="rId6"/>
    <p:sldId id="278" r:id="rId7"/>
    <p:sldId id="283" r:id="rId8"/>
    <p:sldId id="280" r:id="rId9"/>
    <p:sldId id="295" r:id="rId10"/>
    <p:sldId id="287" r:id="rId11"/>
    <p:sldId id="279" r:id="rId12"/>
    <p:sldId id="288" r:id="rId13"/>
    <p:sldId id="290" r:id="rId14"/>
    <p:sldId id="289" r:id="rId15"/>
    <p:sldId id="291" r:id="rId16"/>
    <p:sldId id="292" r:id="rId17"/>
    <p:sldId id="293" r:id="rId18"/>
    <p:sldId id="281" r:id="rId19"/>
    <p:sldId id="282" r:id="rId20"/>
    <p:sldId id="284" r:id="rId21"/>
    <p:sldId id="286" r:id="rId22"/>
    <p:sldId id="294" r:id="rId23"/>
    <p:sldId id="296" r:id="rId24"/>
    <p:sldId id="277" r:id="rId2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e Oliveira Lemes" initials="DdOL" lastIdx="1" clrIdx="0">
    <p:extLst>
      <p:ext uri="{19B8F6BF-5375-455C-9EA6-DF929625EA0E}">
        <p15:presenceInfo xmlns:p15="http://schemas.microsoft.com/office/powerpoint/2012/main" userId="S::dolemes@pucsp.br::7f666a54-9c7f-4571-850e-3726b84aa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 autoAdjust="0"/>
    <p:restoredTop sz="94558" autoAdjust="0"/>
  </p:normalViewPr>
  <p:slideViewPr>
    <p:cSldViewPr>
      <p:cViewPr varScale="1">
        <p:scale>
          <a:sx n="83" d="100"/>
          <a:sy n="83" d="100"/>
        </p:scale>
        <p:origin x="600" y="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27219-84AC-BD41-A16B-338AE49F265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A3A2-5FAB-4B49-B8F5-D18B53EE0B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16D00F-5FCA-4B42-916E-919D10A48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6666" r="1" b="1"/>
          <a:stretch/>
        </p:blipFill>
        <p:spPr>
          <a:xfrm>
            <a:off x="175" y="-7628"/>
            <a:ext cx="9143980" cy="51434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3290511" y="2427734"/>
            <a:ext cx="5172879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Centro </a:t>
            </a:r>
            <a:r>
              <a:rPr lang="en-US" sz="33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Universitário</a:t>
            </a: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Álvares</a:t>
            </a: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Penteado</a:t>
            </a: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FECAP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2" y="1714500"/>
            <a:ext cx="20574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1146388" y="38818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Mapa de empatia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0EC126-6601-4CF5-A1B3-05BBCA6139D4}"/>
              </a:ext>
            </a:extLst>
          </p:cNvPr>
          <p:cNvSpPr txBox="1"/>
          <p:nvPr/>
        </p:nvSpPr>
        <p:spPr>
          <a:xfrm>
            <a:off x="827584" y="1129849"/>
            <a:ext cx="67687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Persona</a:t>
            </a:r>
            <a:r>
              <a:rPr lang="pt-BR" sz="1200" dirty="0"/>
              <a:t> </a:t>
            </a:r>
            <a:r>
              <a:rPr lang="pt-BR" sz="1200" b="1" dirty="0"/>
              <a:t>secundária</a:t>
            </a:r>
          </a:p>
          <a:p>
            <a:endParaRPr lang="pt-BR" sz="1200" dirty="0"/>
          </a:p>
          <a:p>
            <a:r>
              <a:rPr lang="pt-BR" sz="1200" dirty="0"/>
              <a:t>Nome: Marina Idade: 45 anos </a:t>
            </a:r>
          </a:p>
          <a:p>
            <a:endParaRPr lang="pt-BR" sz="1200" dirty="0"/>
          </a:p>
          <a:p>
            <a:r>
              <a:rPr lang="pt-BR" sz="1200" dirty="0"/>
              <a:t>O que pensa e sente? Quer investir em algum projeto de interesse ou promover pessoas criativas e habilidosas.</a:t>
            </a:r>
          </a:p>
          <a:p>
            <a:endParaRPr lang="pt-BR" sz="1200" dirty="0"/>
          </a:p>
          <a:p>
            <a:r>
              <a:rPr lang="pt-BR" sz="1200" dirty="0"/>
              <a:t>O que vê? Pouco investimento público em projetos inovadores, mercado de trabalho com ausência de profissionais qualificados, necessidade de projetos inovadores saírem do papel. </a:t>
            </a:r>
          </a:p>
          <a:p>
            <a:endParaRPr lang="pt-BR" sz="1200" dirty="0"/>
          </a:p>
          <a:p>
            <a:r>
              <a:rPr lang="pt-BR" sz="1200" dirty="0"/>
              <a:t>O que ouve? Vamos investir em novos projetos, achar um jovem talento para nossa posição (vaga). </a:t>
            </a:r>
          </a:p>
          <a:p>
            <a:endParaRPr lang="pt-BR" sz="1200" dirty="0"/>
          </a:p>
          <a:p>
            <a:r>
              <a:rPr lang="pt-BR" sz="1200" dirty="0"/>
              <a:t>O que fala e faz? Empresário, investidores dispostos a investir em novos projetos, procurando por jovens talentos. </a:t>
            </a:r>
          </a:p>
          <a:p>
            <a:endParaRPr lang="pt-BR" sz="1200" dirty="0"/>
          </a:p>
          <a:p>
            <a:r>
              <a:rPr lang="pt-BR" sz="1200" dirty="0"/>
              <a:t>Quais são as dores? Preciso de novos projetos, preciso reinventar o mercado, preciso criar mais oportunidades para os jovens mostrarem o seu talento. </a:t>
            </a:r>
          </a:p>
          <a:p>
            <a:endParaRPr lang="pt-BR" sz="1200" dirty="0"/>
          </a:p>
          <a:p>
            <a:r>
              <a:rPr lang="pt-BR" sz="1200" dirty="0"/>
              <a:t>Quais são as necessidades? Investir em projetos ou em jovens talentos.</a:t>
            </a:r>
          </a:p>
        </p:txBody>
      </p:sp>
    </p:spTree>
    <p:extLst>
      <p:ext uri="{BB962C8B-B14F-4D97-AF65-F5344CB8AC3E}">
        <p14:creationId xmlns:p14="http://schemas.microsoft.com/office/powerpoint/2010/main" val="192551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4" name="Gráfico 9" descr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9" y="1619346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ixaDeTexto 2"/>
          <p:cNvSpPr txBox="1"/>
          <p:nvPr/>
        </p:nvSpPr>
        <p:spPr>
          <a:xfrm>
            <a:off x="1121919" y="1662345"/>
            <a:ext cx="22434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dirty="0" err="1"/>
              <a:t>Parceiros</a:t>
            </a:r>
            <a:r>
              <a:rPr dirty="0"/>
              <a:t> </a:t>
            </a:r>
            <a:r>
              <a:rPr dirty="0" err="1"/>
              <a:t>chave</a:t>
            </a:r>
            <a:endParaRPr dirty="0"/>
          </a:p>
        </p:txBody>
      </p:sp>
      <p:grpSp>
        <p:nvGrpSpPr>
          <p:cNvPr id="6" name="Diagrama 6"/>
          <p:cNvGrpSpPr/>
          <p:nvPr/>
        </p:nvGrpSpPr>
        <p:grpSpPr>
          <a:xfrm>
            <a:off x="607332" y="2164948"/>
            <a:ext cx="3960441" cy="2411060"/>
            <a:chOff x="0" y="0"/>
            <a:chExt cx="3960440" cy="2411059"/>
          </a:xfrm>
        </p:grpSpPr>
        <p:sp>
          <p:nvSpPr>
            <p:cNvPr id="7" name="Retângulo"/>
            <p:cNvSpPr/>
            <p:nvPr/>
          </p:nvSpPr>
          <p:spPr>
            <a:xfrm>
              <a:off x="0" y="13801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" name="Agrupar"/>
            <p:cNvGrpSpPr/>
            <p:nvPr/>
          </p:nvGrpSpPr>
          <p:grpSpPr>
            <a:xfrm>
              <a:off x="147288" y="0"/>
              <a:ext cx="2772308" cy="324721"/>
              <a:chOff x="0" y="0"/>
              <a:chExt cx="2772307" cy="324720"/>
            </a:xfrm>
          </p:grpSpPr>
          <p:sp>
            <p:nvSpPr>
              <p:cNvPr id="25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Fornecedores de Insumos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Fornecedores</a:t>
                </a:r>
                <a:r>
                  <a:rPr dirty="0"/>
                  <a:t> de </a:t>
                </a:r>
                <a:r>
                  <a:rPr dirty="0" err="1"/>
                  <a:t>Insumos</a:t>
                </a:r>
                <a:endParaRPr dirty="0"/>
              </a:p>
            </p:txBody>
          </p:sp>
        </p:grpSp>
        <p:sp>
          <p:nvSpPr>
            <p:cNvPr id="9" name="Retângulo"/>
            <p:cNvSpPr/>
            <p:nvPr/>
          </p:nvSpPr>
          <p:spPr>
            <a:xfrm>
              <a:off x="0" y="63697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8D49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" name="Agrupar"/>
            <p:cNvGrpSpPr/>
            <p:nvPr/>
          </p:nvGrpSpPr>
          <p:grpSpPr>
            <a:xfrm>
              <a:off x="198022" y="474618"/>
              <a:ext cx="2772308" cy="324721"/>
              <a:chOff x="0" y="0"/>
              <a:chExt cx="2772307" cy="324720"/>
            </a:xfrm>
          </p:grpSpPr>
          <p:sp>
            <p:nvSpPr>
              <p:cNvPr id="23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48D49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Conselho de contabilistas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Conselho de contabilistas</a:t>
                </a:r>
              </a:p>
            </p:txBody>
          </p:sp>
        </p:grpSp>
        <p:sp>
          <p:nvSpPr>
            <p:cNvPr id="11" name="Retângulo"/>
            <p:cNvSpPr/>
            <p:nvPr/>
          </p:nvSpPr>
          <p:spPr>
            <a:xfrm>
              <a:off x="0" y="113593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" name="Agrupar"/>
            <p:cNvGrpSpPr/>
            <p:nvPr/>
          </p:nvGrpSpPr>
          <p:grpSpPr>
            <a:xfrm>
              <a:off x="198022" y="973579"/>
              <a:ext cx="2772308" cy="324721"/>
              <a:chOff x="0" y="0"/>
              <a:chExt cx="2772307" cy="324720"/>
            </a:xfrm>
          </p:grpSpPr>
          <p:sp>
            <p:nvSpPr>
              <p:cNvPr id="21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Federações do Comércio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Federações</a:t>
                </a:r>
                <a:r>
                  <a:rPr dirty="0"/>
                  <a:t> do </a:t>
                </a:r>
                <a:r>
                  <a:rPr dirty="0" err="1"/>
                  <a:t>Comércio</a:t>
                </a:r>
                <a:endParaRPr dirty="0"/>
              </a:p>
            </p:txBody>
          </p:sp>
        </p:grpSp>
        <p:sp>
          <p:nvSpPr>
            <p:cNvPr id="13" name="Retângulo"/>
            <p:cNvSpPr/>
            <p:nvPr/>
          </p:nvSpPr>
          <p:spPr>
            <a:xfrm>
              <a:off x="0" y="163489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D5EC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" name="Agrupar"/>
            <p:cNvGrpSpPr/>
            <p:nvPr/>
          </p:nvGrpSpPr>
          <p:grpSpPr>
            <a:xfrm>
              <a:off x="198022" y="1472538"/>
              <a:ext cx="2772308" cy="324721"/>
              <a:chOff x="0" y="0"/>
              <a:chExt cx="2772307" cy="324720"/>
            </a:xfrm>
          </p:grpSpPr>
          <p:sp>
            <p:nvSpPr>
              <p:cNvPr id="19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D5EC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Federações da Industria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Federações da Industria </a:t>
                </a:r>
              </a:p>
            </p:txBody>
          </p:sp>
        </p:grpSp>
        <p:sp>
          <p:nvSpPr>
            <p:cNvPr id="15" name="Retângulo"/>
            <p:cNvSpPr/>
            <p:nvPr/>
          </p:nvSpPr>
          <p:spPr>
            <a:xfrm>
              <a:off x="0" y="213385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" name="Agrupar"/>
            <p:cNvGrpSpPr/>
            <p:nvPr/>
          </p:nvGrpSpPr>
          <p:grpSpPr>
            <a:xfrm>
              <a:off x="198022" y="1971499"/>
              <a:ext cx="3568542" cy="324721"/>
              <a:chOff x="0" y="0"/>
              <a:chExt cx="3568541" cy="324720"/>
            </a:xfrm>
          </p:grpSpPr>
          <p:sp>
            <p:nvSpPr>
              <p:cNvPr id="17" name="Retângulo Arredondado"/>
              <p:cNvSpPr/>
              <p:nvPr/>
            </p:nvSpPr>
            <p:spPr>
              <a:xfrm>
                <a:off x="0" y="0"/>
                <a:ext cx="3568542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Associações de grandes setores industriais"/>
              <p:cNvSpPr txBox="1"/>
              <p:nvPr/>
            </p:nvSpPr>
            <p:spPr>
              <a:xfrm>
                <a:off x="120639" y="67680"/>
                <a:ext cx="332726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Associações de grandes setores industriais</a:t>
                </a:r>
              </a:p>
            </p:txBody>
          </p:sp>
        </p:grpSp>
      </p:grpSp>
      <p:pic>
        <p:nvPicPr>
          <p:cNvPr id="27" name="Gráfico 11" descr="Gráfico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23" y="156862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CaixaDeTexto 10"/>
          <p:cNvSpPr txBox="1"/>
          <p:nvPr/>
        </p:nvSpPr>
        <p:spPr>
          <a:xfrm>
            <a:off x="5558543" y="1612559"/>
            <a:ext cx="224346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dirty="0" err="1"/>
              <a:t>Atividades</a:t>
            </a:r>
            <a:r>
              <a:rPr dirty="0"/>
              <a:t> </a:t>
            </a:r>
            <a:r>
              <a:rPr dirty="0" err="1"/>
              <a:t>chave</a:t>
            </a:r>
            <a:endParaRPr dirty="0"/>
          </a:p>
        </p:txBody>
      </p:sp>
      <p:grpSp>
        <p:nvGrpSpPr>
          <p:cNvPr id="29" name="Diagrama 12"/>
          <p:cNvGrpSpPr/>
          <p:nvPr/>
        </p:nvGrpSpPr>
        <p:grpSpPr>
          <a:xfrm>
            <a:off x="4788024" y="2122293"/>
            <a:ext cx="3960442" cy="2549127"/>
            <a:chOff x="0" y="0"/>
            <a:chExt cx="3960441" cy="2549126"/>
          </a:xfrm>
        </p:grpSpPr>
        <p:sp>
          <p:nvSpPr>
            <p:cNvPr id="30" name="Retângulo"/>
            <p:cNvSpPr/>
            <p:nvPr/>
          </p:nvSpPr>
          <p:spPr>
            <a:xfrm>
              <a:off x="0" y="100377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1" name="Agrupar"/>
            <p:cNvGrpSpPr/>
            <p:nvPr/>
          </p:nvGrpSpPr>
          <p:grpSpPr>
            <a:xfrm>
              <a:off x="147288" y="0"/>
              <a:ext cx="2772309" cy="236162"/>
              <a:chOff x="0" y="0"/>
              <a:chExt cx="2772308" cy="236161"/>
            </a:xfrm>
          </p:grpSpPr>
          <p:sp>
            <p:nvSpPr>
              <p:cNvPr id="56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Manutenção do Site"/>
              <p:cNvSpPr txBox="1"/>
              <p:nvPr/>
            </p:nvSpPr>
            <p:spPr>
              <a:xfrm>
                <a:off x="116314" y="21131"/>
                <a:ext cx="2539679" cy="193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Manutenção do </a:t>
                </a:r>
                <a:r>
                  <a:rPr lang="pt-BR" dirty="0"/>
                  <a:t>Aplicativo</a:t>
                </a:r>
                <a:endParaRPr dirty="0"/>
              </a:p>
            </p:txBody>
          </p:sp>
        </p:grpSp>
        <p:sp>
          <p:nvSpPr>
            <p:cNvPr id="32" name="Retângulo"/>
            <p:cNvSpPr/>
            <p:nvPr/>
          </p:nvSpPr>
          <p:spPr>
            <a:xfrm>
              <a:off x="0" y="463256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9C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3" name="Agrupar"/>
            <p:cNvGrpSpPr/>
            <p:nvPr/>
          </p:nvGrpSpPr>
          <p:grpSpPr>
            <a:xfrm>
              <a:off x="198022" y="345176"/>
              <a:ext cx="2772309" cy="236162"/>
              <a:chOff x="0" y="0"/>
              <a:chExt cx="2772308" cy="236161"/>
            </a:xfrm>
          </p:grpSpPr>
          <p:sp>
            <p:nvSpPr>
              <p:cNvPr id="54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49CFAE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Desenvolvimento do Site"/>
              <p:cNvSpPr txBox="1"/>
              <p:nvPr/>
            </p:nvSpPr>
            <p:spPr>
              <a:xfrm>
                <a:off x="116315" y="21131"/>
                <a:ext cx="2539678" cy="193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Desenvolvimento</a:t>
                </a:r>
                <a:r>
                  <a:rPr dirty="0"/>
                  <a:t> do </a:t>
                </a:r>
                <a:r>
                  <a:rPr lang="pt-BR" dirty="0"/>
                  <a:t>Aplicativo</a:t>
                </a:r>
                <a:endParaRPr dirty="0"/>
              </a:p>
            </p:txBody>
          </p:sp>
        </p:grpSp>
        <p:sp>
          <p:nvSpPr>
            <p:cNvPr id="34" name="Retângulo"/>
            <p:cNvSpPr/>
            <p:nvPr/>
          </p:nvSpPr>
          <p:spPr>
            <a:xfrm>
              <a:off x="0" y="826136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7D87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" name="Agrupar"/>
            <p:cNvGrpSpPr/>
            <p:nvPr/>
          </p:nvGrpSpPr>
          <p:grpSpPr>
            <a:xfrm>
              <a:off x="198022" y="708056"/>
              <a:ext cx="2772309" cy="236162"/>
              <a:chOff x="0" y="0"/>
              <a:chExt cx="2772308" cy="236161"/>
            </a:xfrm>
          </p:grpSpPr>
          <p:sp>
            <p:nvSpPr>
              <p:cNvPr id="52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47D87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Divulgação do Site"/>
              <p:cNvSpPr txBox="1"/>
              <p:nvPr/>
            </p:nvSpPr>
            <p:spPr>
              <a:xfrm>
                <a:off x="116315" y="21131"/>
                <a:ext cx="2539678" cy="193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Divulgação</a:t>
                </a:r>
                <a:r>
                  <a:rPr dirty="0"/>
                  <a:t> do </a:t>
                </a:r>
                <a:r>
                  <a:rPr lang="pt-BR" dirty="0"/>
                  <a:t>Aplicativo</a:t>
                </a:r>
                <a:endParaRPr dirty="0"/>
              </a:p>
            </p:txBody>
          </p:sp>
        </p:grpSp>
        <p:sp>
          <p:nvSpPr>
            <p:cNvPr id="36" name="Retângulo"/>
            <p:cNvSpPr/>
            <p:nvPr/>
          </p:nvSpPr>
          <p:spPr>
            <a:xfrm>
              <a:off x="0" y="1189016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" name="Agrupar"/>
            <p:cNvGrpSpPr/>
            <p:nvPr/>
          </p:nvGrpSpPr>
          <p:grpSpPr>
            <a:xfrm>
              <a:off x="198022" y="1070936"/>
              <a:ext cx="2772308" cy="236161"/>
              <a:chOff x="0" y="0"/>
              <a:chExt cx="2772307" cy="236160"/>
            </a:xfrm>
          </p:grpSpPr>
          <p:sp>
            <p:nvSpPr>
              <p:cNvPr id="50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Manutenção de clientes"/>
              <p:cNvSpPr txBox="1"/>
              <p:nvPr/>
            </p:nvSpPr>
            <p:spPr>
              <a:xfrm>
                <a:off x="116315" y="23400"/>
                <a:ext cx="25396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Manutenção de clientes</a:t>
                </a:r>
              </a:p>
            </p:txBody>
          </p:sp>
        </p:grpSp>
        <p:sp>
          <p:nvSpPr>
            <p:cNvPr id="38" name="Retângulo"/>
            <p:cNvSpPr/>
            <p:nvPr/>
          </p:nvSpPr>
          <p:spPr>
            <a:xfrm>
              <a:off x="0" y="1621765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ACE9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" name="Agrupar"/>
            <p:cNvGrpSpPr/>
            <p:nvPr/>
          </p:nvGrpSpPr>
          <p:grpSpPr>
            <a:xfrm>
              <a:off x="198022" y="1433816"/>
              <a:ext cx="2585704" cy="306028"/>
              <a:chOff x="0" y="0"/>
              <a:chExt cx="2585703" cy="306027"/>
            </a:xfrm>
          </p:grpSpPr>
          <p:sp>
            <p:nvSpPr>
              <p:cNvPr id="48" name="Retângulo Arredondado"/>
              <p:cNvSpPr/>
              <p:nvPr/>
            </p:nvSpPr>
            <p:spPr>
              <a:xfrm>
                <a:off x="0" y="0"/>
                <a:ext cx="2585704" cy="306028"/>
              </a:xfrm>
              <a:prstGeom prst="roundRect">
                <a:avLst>
                  <a:gd name="adj" fmla="val 16667"/>
                </a:avLst>
              </a:prstGeom>
              <a:solidFill>
                <a:srgbClr val="ACE9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Captação de clientes"/>
              <p:cNvSpPr txBox="1"/>
              <p:nvPr/>
            </p:nvSpPr>
            <p:spPr>
              <a:xfrm>
                <a:off x="119726" y="58334"/>
                <a:ext cx="234625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Captação de clientes </a:t>
                </a:r>
              </a:p>
            </p:txBody>
          </p:sp>
        </p:grpSp>
        <p:sp>
          <p:nvSpPr>
            <p:cNvPr id="40" name="Retângulo"/>
            <p:cNvSpPr/>
            <p:nvPr/>
          </p:nvSpPr>
          <p:spPr>
            <a:xfrm>
              <a:off x="0" y="1984645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F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1" name="Agrupar"/>
            <p:cNvGrpSpPr/>
            <p:nvPr/>
          </p:nvGrpSpPr>
          <p:grpSpPr>
            <a:xfrm>
              <a:off x="198022" y="1866565"/>
              <a:ext cx="2772308" cy="236161"/>
              <a:chOff x="0" y="0"/>
              <a:chExt cx="2772307" cy="236160"/>
            </a:xfrm>
          </p:grpSpPr>
          <p:sp>
            <p:nvSpPr>
              <p:cNvPr id="46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F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Planejamento Financeiro"/>
              <p:cNvSpPr txBox="1"/>
              <p:nvPr/>
            </p:nvSpPr>
            <p:spPr>
              <a:xfrm>
                <a:off x="116315" y="23400"/>
                <a:ext cx="25396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Planejamento Financeiro </a:t>
                </a:r>
              </a:p>
            </p:txBody>
          </p:sp>
        </p:grpSp>
        <p:sp>
          <p:nvSpPr>
            <p:cNvPr id="42" name="Retângulo"/>
            <p:cNvSpPr/>
            <p:nvPr/>
          </p:nvSpPr>
          <p:spPr>
            <a:xfrm>
              <a:off x="0" y="2347525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3" name="Agrupar"/>
            <p:cNvGrpSpPr/>
            <p:nvPr/>
          </p:nvGrpSpPr>
          <p:grpSpPr>
            <a:xfrm>
              <a:off x="198022" y="2229445"/>
              <a:ext cx="2772308" cy="236161"/>
              <a:chOff x="0" y="0"/>
              <a:chExt cx="2772307" cy="236160"/>
            </a:xfrm>
          </p:grpSpPr>
          <p:sp>
            <p:nvSpPr>
              <p:cNvPr id="44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Aquisição de Maquinário"/>
              <p:cNvSpPr txBox="1"/>
              <p:nvPr/>
            </p:nvSpPr>
            <p:spPr>
              <a:xfrm>
                <a:off x="116315" y="23400"/>
                <a:ext cx="25396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Aquisição de Maquinário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71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5" name="CaixaDeTexto 2"/>
          <p:cNvSpPr txBox="1"/>
          <p:nvPr/>
        </p:nvSpPr>
        <p:spPr>
          <a:xfrm>
            <a:off x="1121919" y="1662345"/>
            <a:ext cx="22434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lang="pt-BR" dirty="0" err="1"/>
              <a:t>Recurs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chave</a:t>
            </a:r>
            <a:endParaRPr dirty="0"/>
          </a:p>
        </p:txBody>
      </p:sp>
      <p:sp>
        <p:nvSpPr>
          <p:cNvPr id="28" name="CaixaDeTexto 10"/>
          <p:cNvSpPr txBox="1"/>
          <p:nvPr/>
        </p:nvSpPr>
        <p:spPr>
          <a:xfrm>
            <a:off x="5506645" y="1634128"/>
            <a:ext cx="22434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lang="pt-BR" dirty="0"/>
              <a:t>Proposta de valor</a:t>
            </a:r>
            <a:endParaRPr dirty="0"/>
          </a:p>
        </p:txBody>
      </p:sp>
      <p:pic>
        <p:nvPicPr>
          <p:cNvPr id="58" name="Gráfico 7" descr="Gráfico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3" y="1558880"/>
            <a:ext cx="490197" cy="490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Gráfico 15" descr="Gráfico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26" y="1634182"/>
            <a:ext cx="369333" cy="3693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Diagrama 6"/>
          <p:cNvGrpSpPr/>
          <p:nvPr/>
        </p:nvGrpSpPr>
        <p:grpSpPr>
          <a:xfrm>
            <a:off x="607332" y="2164948"/>
            <a:ext cx="3960441" cy="2411060"/>
            <a:chOff x="0" y="0"/>
            <a:chExt cx="3960440" cy="2411059"/>
          </a:xfrm>
        </p:grpSpPr>
        <p:sp>
          <p:nvSpPr>
            <p:cNvPr id="61" name="Retângulo"/>
            <p:cNvSpPr/>
            <p:nvPr/>
          </p:nvSpPr>
          <p:spPr>
            <a:xfrm>
              <a:off x="0" y="13801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2" name="Agrupar"/>
            <p:cNvGrpSpPr/>
            <p:nvPr/>
          </p:nvGrpSpPr>
          <p:grpSpPr>
            <a:xfrm>
              <a:off x="147288" y="0"/>
              <a:ext cx="2772308" cy="324721"/>
              <a:chOff x="0" y="0"/>
              <a:chExt cx="2772307" cy="324720"/>
            </a:xfrm>
          </p:grpSpPr>
          <p:sp>
            <p:nvSpPr>
              <p:cNvPr id="79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Equipe de marketing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de marketing</a:t>
                </a:r>
              </a:p>
            </p:txBody>
          </p:sp>
        </p:grpSp>
        <p:sp>
          <p:nvSpPr>
            <p:cNvPr id="63" name="Retângulo"/>
            <p:cNvSpPr/>
            <p:nvPr/>
          </p:nvSpPr>
          <p:spPr>
            <a:xfrm>
              <a:off x="0" y="63697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8D49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4" name="Agrupar"/>
            <p:cNvGrpSpPr/>
            <p:nvPr/>
          </p:nvGrpSpPr>
          <p:grpSpPr>
            <a:xfrm>
              <a:off x="198022" y="474618"/>
              <a:ext cx="3204373" cy="324721"/>
              <a:chOff x="0" y="0"/>
              <a:chExt cx="3204372" cy="324720"/>
            </a:xfrm>
          </p:grpSpPr>
          <p:sp>
            <p:nvSpPr>
              <p:cNvPr id="77" name="Retângulo Arredondado"/>
              <p:cNvSpPr/>
              <p:nvPr/>
            </p:nvSpPr>
            <p:spPr>
              <a:xfrm>
                <a:off x="0" y="0"/>
                <a:ext cx="3204373" cy="324721"/>
              </a:xfrm>
              <a:prstGeom prst="roundRect">
                <a:avLst>
                  <a:gd name="adj" fmla="val 16667"/>
                </a:avLst>
              </a:prstGeom>
              <a:solidFill>
                <a:srgbClr val="48D49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Equipe Técnica para manutenção do site"/>
              <p:cNvSpPr txBox="1"/>
              <p:nvPr/>
            </p:nvSpPr>
            <p:spPr>
              <a:xfrm>
                <a:off x="120639" y="67680"/>
                <a:ext cx="296309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Técnica para manutenção do site</a:t>
                </a:r>
              </a:p>
            </p:txBody>
          </p:sp>
        </p:grpSp>
        <p:sp>
          <p:nvSpPr>
            <p:cNvPr id="65" name="Retângulo"/>
            <p:cNvSpPr/>
            <p:nvPr/>
          </p:nvSpPr>
          <p:spPr>
            <a:xfrm>
              <a:off x="0" y="113593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6" name="Agrupar"/>
            <p:cNvGrpSpPr/>
            <p:nvPr/>
          </p:nvGrpSpPr>
          <p:grpSpPr>
            <a:xfrm>
              <a:off x="198022" y="973579"/>
              <a:ext cx="2772308" cy="324721"/>
              <a:chOff x="0" y="0"/>
              <a:chExt cx="2772307" cy="324720"/>
            </a:xfrm>
          </p:grpSpPr>
          <p:sp>
            <p:nvSpPr>
              <p:cNvPr id="75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6" name="Servidor do site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Servidor do site</a:t>
                </a:r>
              </a:p>
            </p:txBody>
          </p:sp>
        </p:grpSp>
        <p:sp>
          <p:nvSpPr>
            <p:cNvPr id="67" name="Retângulo"/>
            <p:cNvSpPr/>
            <p:nvPr/>
          </p:nvSpPr>
          <p:spPr>
            <a:xfrm>
              <a:off x="0" y="163489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D5EC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8" name="Agrupar"/>
            <p:cNvGrpSpPr/>
            <p:nvPr/>
          </p:nvGrpSpPr>
          <p:grpSpPr>
            <a:xfrm>
              <a:off x="198022" y="1472538"/>
              <a:ext cx="2772308" cy="324721"/>
              <a:chOff x="0" y="0"/>
              <a:chExt cx="2772307" cy="324720"/>
            </a:xfrm>
          </p:grpSpPr>
          <p:sp>
            <p:nvSpPr>
              <p:cNvPr id="73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D5EC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Registro e manutenção da marca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Registro e manutenção da marca</a:t>
                </a:r>
              </a:p>
            </p:txBody>
          </p:sp>
        </p:grpSp>
        <p:sp>
          <p:nvSpPr>
            <p:cNvPr id="69" name="Retângulo"/>
            <p:cNvSpPr/>
            <p:nvPr/>
          </p:nvSpPr>
          <p:spPr>
            <a:xfrm>
              <a:off x="0" y="213385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" name="Agrupar"/>
            <p:cNvGrpSpPr/>
            <p:nvPr/>
          </p:nvGrpSpPr>
          <p:grpSpPr>
            <a:xfrm>
              <a:off x="198022" y="1971499"/>
              <a:ext cx="2812618" cy="324721"/>
              <a:chOff x="0" y="0"/>
              <a:chExt cx="2812617" cy="324720"/>
            </a:xfrm>
          </p:grpSpPr>
          <p:sp>
            <p:nvSpPr>
              <p:cNvPr id="71" name="Retângulo Arredondado"/>
              <p:cNvSpPr/>
              <p:nvPr/>
            </p:nvSpPr>
            <p:spPr>
              <a:xfrm>
                <a:off x="0" y="0"/>
                <a:ext cx="2812618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" name="Maquinário computacional"/>
              <p:cNvSpPr txBox="1"/>
              <p:nvPr/>
            </p:nvSpPr>
            <p:spPr>
              <a:xfrm>
                <a:off x="120639" y="67680"/>
                <a:ext cx="257133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Maquinário computacional</a:t>
                </a:r>
              </a:p>
            </p:txBody>
          </p:sp>
        </p:grpSp>
      </p:grpSp>
      <p:grpSp>
        <p:nvGrpSpPr>
          <p:cNvPr id="81" name="Diagrama 12"/>
          <p:cNvGrpSpPr/>
          <p:nvPr/>
        </p:nvGrpSpPr>
        <p:grpSpPr>
          <a:xfrm>
            <a:off x="4788024" y="2125460"/>
            <a:ext cx="3960441" cy="2569346"/>
            <a:chOff x="0" y="0"/>
            <a:chExt cx="3960440" cy="2569344"/>
          </a:xfrm>
        </p:grpSpPr>
        <p:sp>
          <p:nvSpPr>
            <p:cNvPr id="82" name="Retângulo"/>
            <p:cNvSpPr/>
            <p:nvPr/>
          </p:nvSpPr>
          <p:spPr>
            <a:xfrm>
              <a:off x="0" y="250943"/>
              <a:ext cx="3960441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3" name="Agrupar"/>
            <p:cNvGrpSpPr/>
            <p:nvPr/>
          </p:nvGrpSpPr>
          <p:grpSpPr>
            <a:xfrm>
              <a:off x="147288" y="0"/>
              <a:ext cx="2772308" cy="590401"/>
              <a:chOff x="0" y="0"/>
              <a:chExt cx="2772307" cy="590400"/>
            </a:xfrm>
          </p:grpSpPr>
          <p:sp>
            <p:nvSpPr>
              <p:cNvPr id="92" name="Retângulo Arredondado"/>
              <p:cNvSpPr/>
              <p:nvPr/>
            </p:nvSpPr>
            <p:spPr>
              <a:xfrm>
                <a:off x="0" y="0"/>
                <a:ext cx="2772308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" name="De maneira, fácil e rápida, a um clique de todos"/>
              <p:cNvSpPr txBox="1"/>
              <p:nvPr/>
            </p:nvSpPr>
            <p:spPr>
              <a:xfrm>
                <a:off x="133608" y="95688"/>
                <a:ext cx="2505093" cy="3990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De maneira, fácil e rápida, a um clique de todos</a:t>
                </a:r>
              </a:p>
            </p:txBody>
          </p:sp>
        </p:grpSp>
        <p:sp>
          <p:nvSpPr>
            <p:cNvPr id="84" name="Retângulo"/>
            <p:cNvSpPr/>
            <p:nvPr/>
          </p:nvSpPr>
          <p:spPr>
            <a:xfrm>
              <a:off x="0" y="1158144"/>
              <a:ext cx="3960441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5" name="Agrupar"/>
            <p:cNvGrpSpPr/>
            <p:nvPr/>
          </p:nvGrpSpPr>
          <p:grpSpPr>
            <a:xfrm>
              <a:off x="198022" y="862944"/>
              <a:ext cx="2772308" cy="590401"/>
              <a:chOff x="0" y="0"/>
              <a:chExt cx="2772307" cy="590400"/>
            </a:xfrm>
          </p:grpSpPr>
          <p:sp>
            <p:nvSpPr>
              <p:cNvPr id="90" name="Retângulo Arredondado"/>
              <p:cNvSpPr/>
              <p:nvPr/>
            </p:nvSpPr>
            <p:spPr>
              <a:xfrm>
                <a:off x="0" y="0"/>
                <a:ext cx="2772308" cy="59040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Conveniência na procura"/>
              <p:cNvSpPr txBox="1"/>
              <p:nvPr/>
            </p:nvSpPr>
            <p:spPr>
              <a:xfrm>
                <a:off x="133608" y="200520"/>
                <a:ext cx="2505093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Conveniência na procura </a:t>
                </a:r>
              </a:p>
            </p:txBody>
          </p:sp>
        </p:grpSp>
        <p:sp>
          <p:nvSpPr>
            <p:cNvPr id="86" name="Retângulo"/>
            <p:cNvSpPr/>
            <p:nvPr/>
          </p:nvSpPr>
          <p:spPr>
            <a:xfrm>
              <a:off x="0" y="2065344"/>
              <a:ext cx="3960441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7" name="Agrupar"/>
            <p:cNvGrpSpPr/>
            <p:nvPr/>
          </p:nvGrpSpPr>
          <p:grpSpPr>
            <a:xfrm>
              <a:off x="198022" y="1770144"/>
              <a:ext cx="2772308" cy="590401"/>
              <a:chOff x="0" y="0"/>
              <a:chExt cx="2772307" cy="590400"/>
            </a:xfrm>
          </p:grpSpPr>
          <p:sp>
            <p:nvSpPr>
              <p:cNvPr id="88" name="Retângulo Arredondado"/>
              <p:cNvSpPr/>
              <p:nvPr/>
            </p:nvSpPr>
            <p:spPr>
              <a:xfrm>
                <a:off x="0" y="0"/>
                <a:ext cx="2772308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9" name="Facilitar contato entre investidores anjos e universitários"/>
              <p:cNvSpPr txBox="1"/>
              <p:nvPr/>
            </p:nvSpPr>
            <p:spPr>
              <a:xfrm>
                <a:off x="133608" y="95688"/>
                <a:ext cx="2505093" cy="3990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Facilitar contato entre investidores anjos e universitários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236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sp>
        <p:nvSpPr>
          <p:cNvPr id="42" name="CaixaDeTexto 2"/>
          <p:cNvSpPr txBox="1"/>
          <p:nvPr/>
        </p:nvSpPr>
        <p:spPr>
          <a:xfrm>
            <a:off x="959860" y="1338396"/>
            <a:ext cx="215419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solidFill>
                  <a:srgbClr val="106534"/>
                </a:solidFill>
              </a:defRPr>
            </a:pPr>
            <a:r>
              <a:t>Relacionamento </a:t>
            </a:r>
          </a:p>
          <a:p>
            <a:pPr>
              <a:defRPr b="1" u="sng">
                <a:solidFill>
                  <a:srgbClr val="106534"/>
                </a:solidFill>
              </a:defRPr>
            </a:pPr>
            <a:r>
              <a:t>com o cliente </a:t>
            </a:r>
          </a:p>
        </p:txBody>
      </p:sp>
      <p:grpSp>
        <p:nvGrpSpPr>
          <p:cNvPr id="43" name="Diagrama 6"/>
          <p:cNvGrpSpPr/>
          <p:nvPr/>
        </p:nvGrpSpPr>
        <p:grpSpPr>
          <a:xfrm>
            <a:off x="455096" y="2062571"/>
            <a:ext cx="2388711" cy="2312410"/>
            <a:chOff x="0" y="0"/>
            <a:chExt cx="2388710" cy="2312408"/>
          </a:xfrm>
        </p:grpSpPr>
        <p:sp>
          <p:nvSpPr>
            <p:cNvPr id="44" name="Retângulo"/>
            <p:cNvSpPr/>
            <p:nvPr/>
          </p:nvSpPr>
          <p:spPr>
            <a:xfrm>
              <a:off x="0" y="225848"/>
              <a:ext cx="2388711" cy="4536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" name="Agrupar"/>
            <p:cNvGrpSpPr/>
            <p:nvPr/>
          </p:nvGrpSpPr>
          <p:grpSpPr>
            <a:xfrm>
              <a:off x="88835" y="0"/>
              <a:ext cx="1672099" cy="531361"/>
              <a:chOff x="0" y="0"/>
              <a:chExt cx="1672097" cy="531360"/>
            </a:xfrm>
          </p:grpSpPr>
          <p:sp>
            <p:nvSpPr>
              <p:cNvPr id="54" name="Retângulo Arredondado"/>
              <p:cNvSpPr/>
              <p:nvPr/>
            </p:nvSpPr>
            <p:spPr>
              <a:xfrm>
                <a:off x="0" y="0"/>
                <a:ext cx="1672098" cy="53136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Oportunidade única"/>
              <p:cNvSpPr txBox="1"/>
              <p:nvPr/>
            </p:nvSpPr>
            <p:spPr>
              <a:xfrm>
                <a:off x="89139" y="171000"/>
                <a:ext cx="1493820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Oportunidade única</a:t>
                </a:r>
              </a:p>
            </p:txBody>
          </p:sp>
        </p:grpSp>
        <p:sp>
          <p:nvSpPr>
            <p:cNvPr id="46" name="Retângulo"/>
            <p:cNvSpPr/>
            <p:nvPr/>
          </p:nvSpPr>
          <p:spPr>
            <a:xfrm>
              <a:off x="0" y="1042329"/>
              <a:ext cx="2388711" cy="4536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7" name="Agrupar"/>
            <p:cNvGrpSpPr/>
            <p:nvPr/>
          </p:nvGrpSpPr>
          <p:grpSpPr>
            <a:xfrm>
              <a:off x="119434" y="776649"/>
              <a:ext cx="1932696" cy="531361"/>
              <a:chOff x="0" y="0"/>
              <a:chExt cx="1932694" cy="531360"/>
            </a:xfrm>
          </p:grpSpPr>
          <p:sp>
            <p:nvSpPr>
              <p:cNvPr id="52" name="Retângulo Arredondado"/>
              <p:cNvSpPr/>
              <p:nvPr/>
            </p:nvSpPr>
            <p:spPr>
              <a:xfrm>
                <a:off x="0" y="0"/>
                <a:ext cx="1932695" cy="53136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Inovação"/>
              <p:cNvSpPr txBox="1"/>
              <p:nvPr/>
            </p:nvSpPr>
            <p:spPr>
              <a:xfrm>
                <a:off x="89140" y="171000"/>
                <a:ext cx="1754415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Inovação</a:t>
                </a:r>
              </a:p>
            </p:txBody>
          </p:sp>
        </p:grpSp>
        <p:sp>
          <p:nvSpPr>
            <p:cNvPr id="48" name="Retângulo"/>
            <p:cNvSpPr/>
            <p:nvPr/>
          </p:nvSpPr>
          <p:spPr>
            <a:xfrm>
              <a:off x="0" y="1858809"/>
              <a:ext cx="2388711" cy="4536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" name="Agrupar"/>
            <p:cNvGrpSpPr/>
            <p:nvPr/>
          </p:nvGrpSpPr>
          <p:grpSpPr>
            <a:xfrm>
              <a:off x="119434" y="1593128"/>
              <a:ext cx="1672099" cy="531361"/>
              <a:chOff x="0" y="0"/>
              <a:chExt cx="1672097" cy="531360"/>
            </a:xfrm>
          </p:grpSpPr>
          <p:sp>
            <p:nvSpPr>
              <p:cNvPr id="50" name="Retângulo Arredondado"/>
              <p:cNvSpPr/>
              <p:nvPr/>
            </p:nvSpPr>
            <p:spPr>
              <a:xfrm>
                <a:off x="0" y="0"/>
                <a:ext cx="1672098" cy="53136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Foco em resultados"/>
              <p:cNvSpPr txBox="1"/>
              <p:nvPr/>
            </p:nvSpPr>
            <p:spPr>
              <a:xfrm>
                <a:off x="89140" y="171000"/>
                <a:ext cx="149381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Foco em resultados</a:t>
                </a:r>
              </a:p>
            </p:txBody>
          </p:sp>
        </p:grpSp>
      </p:grpSp>
      <p:sp>
        <p:nvSpPr>
          <p:cNvPr id="56" name="CaixaDeTexto 10"/>
          <p:cNvSpPr txBox="1"/>
          <p:nvPr/>
        </p:nvSpPr>
        <p:spPr>
          <a:xfrm>
            <a:off x="3609607" y="1440018"/>
            <a:ext cx="22434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t>Canais</a:t>
            </a:r>
          </a:p>
        </p:txBody>
      </p:sp>
      <p:grpSp>
        <p:nvGrpSpPr>
          <p:cNvPr id="57" name="Diagrama 12"/>
          <p:cNvGrpSpPr/>
          <p:nvPr/>
        </p:nvGrpSpPr>
        <p:grpSpPr>
          <a:xfrm>
            <a:off x="3138679" y="1947333"/>
            <a:ext cx="1980221" cy="2433582"/>
            <a:chOff x="0" y="0"/>
            <a:chExt cx="1980220" cy="2433581"/>
          </a:xfrm>
        </p:grpSpPr>
        <p:sp>
          <p:nvSpPr>
            <p:cNvPr id="94" name="Retângulo"/>
            <p:cNvSpPr/>
            <p:nvPr/>
          </p:nvSpPr>
          <p:spPr>
            <a:xfrm>
              <a:off x="0" y="175660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5" name="Agrupar"/>
            <p:cNvGrpSpPr/>
            <p:nvPr/>
          </p:nvGrpSpPr>
          <p:grpSpPr>
            <a:xfrm>
              <a:off x="73644" y="0"/>
              <a:ext cx="1386154" cy="413281"/>
              <a:chOff x="0" y="0"/>
              <a:chExt cx="1386153" cy="413280"/>
            </a:xfrm>
          </p:grpSpPr>
          <p:sp>
            <p:nvSpPr>
              <p:cNvPr id="108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9" name="SAC"/>
              <p:cNvSpPr txBox="1"/>
              <p:nvPr/>
            </p:nvSpPr>
            <p:spPr>
              <a:xfrm>
                <a:off x="72567" y="111960"/>
                <a:ext cx="1241020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SAC</a:t>
                </a:r>
              </a:p>
            </p:txBody>
          </p:sp>
        </p:grpSp>
        <p:sp>
          <p:nvSpPr>
            <p:cNvPr id="96" name="Retângulo"/>
            <p:cNvSpPr/>
            <p:nvPr/>
          </p:nvSpPr>
          <p:spPr>
            <a:xfrm>
              <a:off x="0" y="810701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7D87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7" name="Agrupar"/>
            <p:cNvGrpSpPr/>
            <p:nvPr/>
          </p:nvGrpSpPr>
          <p:grpSpPr>
            <a:xfrm>
              <a:off x="103824" y="620595"/>
              <a:ext cx="1386154" cy="413281"/>
              <a:chOff x="0" y="0"/>
              <a:chExt cx="1386153" cy="413280"/>
            </a:xfrm>
          </p:grpSpPr>
          <p:sp>
            <p:nvSpPr>
              <p:cNvPr id="106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rgbClr val="47D87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Rede Social"/>
              <p:cNvSpPr txBox="1"/>
              <p:nvPr/>
            </p:nvSpPr>
            <p:spPr>
              <a:xfrm>
                <a:off x="72567" y="111960"/>
                <a:ext cx="1241020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Rede Social</a:t>
                </a:r>
              </a:p>
            </p:txBody>
          </p:sp>
        </p:grpSp>
        <p:sp>
          <p:nvSpPr>
            <p:cNvPr id="98" name="Retângulo"/>
            <p:cNvSpPr/>
            <p:nvPr/>
          </p:nvSpPr>
          <p:spPr>
            <a:xfrm>
              <a:off x="0" y="1445741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ACE9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9" name="Agrupar"/>
            <p:cNvGrpSpPr/>
            <p:nvPr/>
          </p:nvGrpSpPr>
          <p:grpSpPr>
            <a:xfrm>
              <a:off x="99011" y="1239101"/>
              <a:ext cx="1386154" cy="413281"/>
              <a:chOff x="0" y="0"/>
              <a:chExt cx="1386153" cy="413280"/>
            </a:xfrm>
          </p:grpSpPr>
          <p:sp>
            <p:nvSpPr>
              <p:cNvPr id="104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rgbClr val="ACE9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" name="App Empresarial"/>
              <p:cNvSpPr txBox="1"/>
              <p:nvPr/>
            </p:nvSpPr>
            <p:spPr>
              <a:xfrm>
                <a:off x="72568" y="111960"/>
                <a:ext cx="124101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App Empresarial</a:t>
                </a:r>
              </a:p>
            </p:txBody>
          </p:sp>
        </p:grpSp>
        <p:sp>
          <p:nvSpPr>
            <p:cNvPr id="100" name="Retângulo"/>
            <p:cNvSpPr/>
            <p:nvPr/>
          </p:nvSpPr>
          <p:spPr>
            <a:xfrm>
              <a:off x="0" y="2080781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1" name="Agrupar"/>
            <p:cNvGrpSpPr/>
            <p:nvPr/>
          </p:nvGrpSpPr>
          <p:grpSpPr>
            <a:xfrm>
              <a:off x="99011" y="1874141"/>
              <a:ext cx="1386154" cy="413281"/>
              <a:chOff x="0" y="0"/>
              <a:chExt cx="1386153" cy="413280"/>
            </a:xfrm>
          </p:grpSpPr>
          <p:sp>
            <p:nvSpPr>
              <p:cNvPr id="102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" name="Boca a boca"/>
              <p:cNvSpPr txBox="1"/>
              <p:nvPr/>
            </p:nvSpPr>
            <p:spPr>
              <a:xfrm>
                <a:off x="72568" y="111960"/>
                <a:ext cx="124101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Boca a boca</a:t>
                </a:r>
              </a:p>
            </p:txBody>
          </p:sp>
        </p:grpSp>
      </p:grpSp>
      <p:pic>
        <p:nvPicPr>
          <p:cNvPr id="110" name="Gráfico 8" descr="Gráfico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04" y="1391972"/>
            <a:ext cx="406813" cy="40681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CaixaDeTexto 13"/>
          <p:cNvSpPr txBox="1"/>
          <p:nvPr/>
        </p:nvSpPr>
        <p:spPr>
          <a:xfrm>
            <a:off x="5743974" y="1338396"/>
            <a:ext cx="222297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t>Segmento de mercado </a:t>
            </a:r>
          </a:p>
        </p:txBody>
      </p:sp>
      <p:grpSp>
        <p:nvGrpSpPr>
          <p:cNvPr id="112" name="Diagrama 14"/>
          <p:cNvGrpSpPr/>
          <p:nvPr/>
        </p:nvGrpSpPr>
        <p:grpSpPr>
          <a:xfrm>
            <a:off x="5356747" y="1827234"/>
            <a:ext cx="3518389" cy="978706"/>
            <a:chOff x="0" y="0"/>
            <a:chExt cx="3518387" cy="978706"/>
          </a:xfrm>
        </p:grpSpPr>
        <p:sp>
          <p:nvSpPr>
            <p:cNvPr id="113" name="Retângulo"/>
            <p:cNvSpPr/>
            <p:nvPr/>
          </p:nvSpPr>
          <p:spPr>
            <a:xfrm>
              <a:off x="0" y="131985"/>
              <a:ext cx="3518388" cy="3024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4" name="Agrupar"/>
            <p:cNvGrpSpPr/>
            <p:nvPr/>
          </p:nvGrpSpPr>
          <p:grpSpPr>
            <a:xfrm>
              <a:off x="97234" y="0"/>
              <a:ext cx="2462872" cy="354241"/>
              <a:chOff x="0" y="0"/>
              <a:chExt cx="2462870" cy="354240"/>
            </a:xfrm>
          </p:grpSpPr>
          <p:sp>
            <p:nvSpPr>
              <p:cNvPr id="119" name="Retângulo Arredondado"/>
              <p:cNvSpPr/>
              <p:nvPr/>
            </p:nvSpPr>
            <p:spPr>
              <a:xfrm>
                <a:off x="0" y="0"/>
                <a:ext cx="2462871" cy="3542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Alunos Universitários"/>
              <p:cNvSpPr txBox="1"/>
              <p:nvPr/>
            </p:nvSpPr>
            <p:spPr>
              <a:xfrm>
                <a:off x="110384" y="82440"/>
                <a:ext cx="2242103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Alunos Universitários</a:t>
                </a:r>
              </a:p>
            </p:txBody>
          </p:sp>
        </p:grpSp>
        <p:sp>
          <p:nvSpPr>
            <p:cNvPr id="115" name="Retângulo"/>
            <p:cNvSpPr/>
            <p:nvPr/>
          </p:nvSpPr>
          <p:spPr>
            <a:xfrm>
              <a:off x="0" y="676306"/>
              <a:ext cx="3518388" cy="3024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" name="Agrupar"/>
            <p:cNvGrpSpPr/>
            <p:nvPr/>
          </p:nvGrpSpPr>
          <p:grpSpPr>
            <a:xfrm>
              <a:off x="175746" y="499186"/>
              <a:ext cx="2052547" cy="354241"/>
              <a:chOff x="0" y="0"/>
              <a:chExt cx="2052545" cy="354240"/>
            </a:xfrm>
          </p:grpSpPr>
          <p:sp>
            <p:nvSpPr>
              <p:cNvPr id="117" name="Retângulo Arredondado"/>
              <p:cNvSpPr/>
              <p:nvPr/>
            </p:nvSpPr>
            <p:spPr>
              <a:xfrm>
                <a:off x="0" y="0"/>
                <a:ext cx="2052546" cy="35424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Investidores Anjo"/>
              <p:cNvSpPr txBox="1"/>
              <p:nvPr/>
            </p:nvSpPr>
            <p:spPr>
              <a:xfrm>
                <a:off x="110383" y="82440"/>
                <a:ext cx="18317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Investidores Anjo</a:t>
                </a:r>
              </a:p>
            </p:txBody>
          </p:sp>
        </p:grpSp>
      </p:grpSp>
      <p:pic>
        <p:nvPicPr>
          <p:cNvPr id="121" name="Gráfico 16" descr="Gráfico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41" y="1296519"/>
            <a:ext cx="285838" cy="3177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Diagrama 17"/>
          <p:cNvGrpSpPr/>
          <p:nvPr/>
        </p:nvGrpSpPr>
        <p:grpSpPr>
          <a:xfrm>
            <a:off x="5413771" y="3487815"/>
            <a:ext cx="3189927" cy="897149"/>
            <a:chOff x="0" y="0"/>
            <a:chExt cx="3189926" cy="897148"/>
          </a:xfrm>
        </p:grpSpPr>
        <p:sp>
          <p:nvSpPr>
            <p:cNvPr id="123" name="Retângulo"/>
            <p:cNvSpPr/>
            <p:nvPr/>
          </p:nvSpPr>
          <p:spPr>
            <a:xfrm>
              <a:off x="0" y="120988"/>
              <a:ext cx="3189927" cy="2772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99FF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4" name="Agrupar"/>
            <p:cNvGrpSpPr/>
            <p:nvPr/>
          </p:nvGrpSpPr>
          <p:grpSpPr>
            <a:xfrm>
              <a:off x="88158" y="0"/>
              <a:ext cx="2232949" cy="324721"/>
              <a:chOff x="0" y="0"/>
              <a:chExt cx="2232948" cy="324720"/>
            </a:xfrm>
          </p:grpSpPr>
          <p:sp>
            <p:nvSpPr>
              <p:cNvPr id="129" name="Retângulo Arredondado"/>
              <p:cNvSpPr/>
              <p:nvPr/>
            </p:nvSpPr>
            <p:spPr>
              <a:xfrm>
                <a:off x="0" y="0"/>
                <a:ext cx="2232949" cy="324721"/>
              </a:xfrm>
              <a:prstGeom prst="roundRect">
                <a:avLst>
                  <a:gd name="adj" fmla="val 16667"/>
                </a:avLst>
              </a:prstGeom>
              <a:solidFill>
                <a:srgbClr val="99FF6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Monetizar espaço site"/>
              <p:cNvSpPr txBox="1"/>
              <p:nvPr/>
            </p:nvSpPr>
            <p:spPr>
              <a:xfrm>
                <a:off x="100252" y="67680"/>
                <a:ext cx="203244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Monetizar espaço site</a:t>
                </a:r>
              </a:p>
            </p:txBody>
          </p:sp>
        </p:grpSp>
        <p:sp>
          <p:nvSpPr>
            <p:cNvPr id="125" name="Retângulo"/>
            <p:cNvSpPr/>
            <p:nvPr/>
          </p:nvSpPr>
          <p:spPr>
            <a:xfrm>
              <a:off x="0" y="619948"/>
              <a:ext cx="3189927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00CC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6" name="Agrupar"/>
            <p:cNvGrpSpPr/>
            <p:nvPr/>
          </p:nvGrpSpPr>
          <p:grpSpPr>
            <a:xfrm>
              <a:off x="159340" y="457588"/>
              <a:ext cx="1860929" cy="324721"/>
              <a:chOff x="0" y="0"/>
              <a:chExt cx="1860928" cy="324720"/>
            </a:xfrm>
          </p:grpSpPr>
          <p:sp>
            <p:nvSpPr>
              <p:cNvPr id="127" name="Retângulo Arredondado"/>
              <p:cNvSpPr/>
              <p:nvPr/>
            </p:nvSpPr>
            <p:spPr>
              <a:xfrm>
                <a:off x="0" y="0"/>
                <a:ext cx="1860929" cy="324721"/>
              </a:xfrm>
              <a:prstGeom prst="roundRect">
                <a:avLst>
                  <a:gd name="adj" fmla="val 16667"/>
                </a:avLst>
              </a:prstGeom>
              <a:solidFill>
                <a:srgbClr val="00CC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Assinaturas mensais"/>
              <p:cNvSpPr txBox="1"/>
              <p:nvPr/>
            </p:nvSpPr>
            <p:spPr>
              <a:xfrm>
                <a:off x="100252" y="67680"/>
                <a:ext cx="1660425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Assinaturas mensais</a:t>
                </a:r>
              </a:p>
            </p:txBody>
          </p:sp>
        </p:grpSp>
      </p:grpSp>
      <p:sp>
        <p:nvSpPr>
          <p:cNvPr id="131" name="CaixaDeTexto 18"/>
          <p:cNvSpPr txBox="1"/>
          <p:nvPr/>
        </p:nvSpPr>
        <p:spPr>
          <a:xfrm>
            <a:off x="5964916" y="3069732"/>
            <a:ext cx="255584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t>Fontes de Renda</a:t>
            </a:r>
          </a:p>
        </p:txBody>
      </p:sp>
      <p:pic>
        <p:nvPicPr>
          <p:cNvPr id="132" name="Gráfico 19" descr="Gráfico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17" y="3021745"/>
            <a:ext cx="350553" cy="298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811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grpSp>
        <p:nvGrpSpPr>
          <p:cNvPr id="58" name="Diagrama 12"/>
          <p:cNvGrpSpPr/>
          <p:nvPr/>
        </p:nvGrpSpPr>
        <p:grpSpPr>
          <a:xfrm>
            <a:off x="683568" y="1851412"/>
            <a:ext cx="3744417" cy="3099072"/>
            <a:chOff x="0" y="0"/>
            <a:chExt cx="3744416" cy="3099071"/>
          </a:xfrm>
        </p:grpSpPr>
        <p:sp>
          <p:nvSpPr>
            <p:cNvPr id="59" name="Retângulo"/>
            <p:cNvSpPr/>
            <p:nvPr/>
          </p:nvSpPr>
          <p:spPr>
            <a:xfrm>
              <a:off x="0" y="125470"/>
              <a:ext cx="3744417" cy="252002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0" name="Agrupar"/>
            <p:cNvGrpSpPr/>
            <p:nvPr/>
          </p:nvGrpSpPr>
          <p:grpSpPr>
            <a:xfrm>
              <a:off x="132591" y="0"/>
              <a:ext cx="3565236" cy="295201"/>
              <a:chOff x="0" y="0"/>
              <a:chExt cx="3565235" cy="295200"/>
            </a:xfrm>
          </p:grpSpPr>
          <p:sp>
            <p:nvSpPr>
              <p:cNvPr id="85" name="Retângulo Arredondado"/>
              <p:cNvSpPr/>
              <p:nvPr/>
            </p:nvSpPr>
            <p:spPr>
              <a:xfrm>
                <a:off x="0" y="0"/>
                <a:ext cx="3565236" cy="29520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Criação e manutenção de registro do site"/>
              <p:cNvSpPr txBox="1"/>
              <p:nvPr/>
            </p:nvSpPr>
            <p:spPr>
              <a:xfrm>
                <a:off x="113480" y="52920"/>
                <a:ext cx="3338275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Criação e manutenção de registro do site</a:t>
                </a:r>
              </a:p>
            </p:txBody>
          </p:sp>
        </p:grpSp>
        <p:sp>
          <p:nvSpPr>
            <p:cNvPr id="61" name="Retângulo"/>
            <p:cNvSpPr/>
            <p:nvPr/>
          </p:nvSpPr>
          <p:spPr>
            <a:xfrm>
              <a:off x="0" y="5790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9C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2" name="Agrupar"/>
            <p:cNvGrpSpPr/>
            <p:nvPr/>
          </p:nvGrpSpPr>
          <p:grpSpPr>
            <a:xfrm>
              <a:off x="187220" y="431470"/>
              <a:ext cx="3420315" cy="295202"/>
              <a:chOff x="0" y="0"/>
              <a:chExt cx="3420314" cy="295200"/>
            </a:xfrm>
          </p:grpSpPr>
          <p:sp>
            <p:nvSpPr>
              <p:cNvPr id="83" name="Retângulo Arredondado"/>
              <p:cNvSpPr/>
              <p:nvPr/>
            </p:nvSpPr>
            <p:spPr>
              <a:xfrm>
                <a:off x="0" y="0"/>
                <a:ext cx="3420315" cy="295201"/>
              </a:xfrm>
              <a:prstGeom prst="roundRect">
                <a:avLst>
                  <a:gd name="adj" fmla="val 16667"/>
                </a:avLst>
              </a:prstGeom>
              <a:solidFill>
                <a:srgbClr val="49CFAE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Criação e manutenção da marca INPI"/>
              <p:cNvSpPr txBox="1"/>
              <p:nvPr/>
            </p:nvSpPr>
            <p:spPr>
              <a:xfrm>
                <a:off x="113480" y="52920"/>
                <a:ext cx="319335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Criação e manutenção da marca INPI</a:t>
                </a:r>
              </a:p>
            </p:txBody>
          </p:sp>
        </p:grpSp>
        <p:sp>
          <p:nvSpPr>
            <p:cNvPr id="63" name="Retângulo"/>
            <p:cNvSpPr/>
            <p:nvPr/>
          </p:nvSpPr>
          <p:spPr>
            <a:xfrm>
              <a:off x="0" y="1032670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7D87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4" name="Agrupar"/>
            <p:cNvGrpSpPr/>
            <p:nvPr/>
          </p:nvGrpSpPr>
          <p:grpSpPr>
            <a:xfrm>
              <a:off x="187220" y="885070"/>
              <a:ext cx="2621091" cy="295201"/>
              <a:chOff x="0" y="0"/>
              <a:chExt cx="2621090" cy="295200"/>
            </a:xfrm>
          </p:grpSpPr>
          <p:sp>
            <p:nvSpPr>
              <p:cNvPr id="81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47D87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Equipe de desenvolvimento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de desenvolvimento</a:t>
                </a:r>
              </a:p>
            </p:txBody>
          </p:sp>
        </p:grpSp>
        <p:sp>
          <p:nvSpPr>
            <p:cNvPr id="65" name="Retângulo"/>
            <p:cNvSpPr/>
            <p:nvPr/>
          </p:nvSpPr>
          <p:spPr>
            <a:xfrm>
              <a:off x="0" y="14862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6" name="Agrupar"/>
            <p:cNvGrpSpPr/>
            <p:nvPr/>
          </p:nvGrpSpPr>
          <p:grpSpPr>
            <a:xfrm>
              <a:off x="187220" y="1338671"/>
              <a:ext cx="2621091" cy="295201"/>
              <a:chOff x="0" y="0"/>
              <a:chExt cx="2621090" cy="295200"/>
            </a:xfrm>
          </p:grpSpPr>
          <p:sp>
            <p:nvSpPr>
              <p:cNvPr id="79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Maquinário computacional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Maquinário computacional</a:t>
                </a:r>
              </a:p>
            </p:txBody>
          </p:sp>
        </p:grpSp>
        <p:sp>
          <p:nvSpPr>
            <p:cNvPr id="67" name="Retângulo"/>
            <p:cNvSpPr/>
            <p:nvPr/>
          </p:nvSpPr>
          <p:spPr>
            <a:xfrm>
              <a:off x="0" y="19398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ACE9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8" name="Agrupar"/>
            <p:cNvGrpSpPr/>
            <p:nvPr/>
          </p:nvGrpSpPr>
          <p:grpSpPr>
            <a:xfrm>
              <a:off x="187220" y="1792271"/>
              <a:ext cx="2621091" cy="295202"/>
              <a:chOff x="0" y="0"/>
              <a:chExt cx="2621090" cy="295200"/>
            </a:xfrm>
          </p:grpSpPr>
          <p:sp>
            <p:nvSpPr>
              <p:cNvPr id="77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ACE9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Aluguel escritório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Aluguel escritório </a:t>
                </a:r>
              </a:p>
            </p:txBody>
          </p:sp>
        </p:grpSp>
        <p:sp>
          <p:nvSpPr>
            <p:cNvPr id="69" name="Retângulo"/>
            <p:cNvSpPr/>
            <p:nvPr/>
          </p:nvSpPr>
          <p:spPr>
            <a:xfrm>
              <a:off x="0" y="23934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F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" name="Agrupar"/>
            <p:cNvGrpSpPr/>
            <p:nvPr/>
          </p:nvGrpSpPr>
          <p:grpSpPr>
            <a:xfrm>
              <a:off x="187220" y="2245870"/>
              <a:ext cx="2621091" cy="295201"/>
              <a:chOff x="0" y="0"/>
              <a:chExt cx="2621090" cy="295200"/>
            </a:xfrm>
          </p:grpSpPr>
          <p:sp>
            <p:nvSpPr>
              <p:cNvPr id="75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F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6" name="Conta de água  e luz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Conta de água  e luz</a:t>
                </a:r>
              </a:p>
            </p:txBody>
          </p:sp>
        </p:grpSp>
        <p:sp>
          <p:nvSpPr>
            <p:cNvPr id="71" name="Retângulo"/>
            <p:cNvSpPr/>
            <p:nvPr/>
          </p:nvSpPr>
          <p:spPr>
            <a:xfrm>
              <a:off x="0" y="28470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" name="Agrupar"/>
            <p:cNvGrpSpPr/>
            <p:nvPr/>
          </p:nvGrpSpPr>
          <p:grpSpPr>
            <a:xfrm>
              <a:off x="187220" y="2699471"/>
              <a:ext cx="2621091" cy="295201"/>
              <a:chOff x="0" y="0"/>
              <a:chExt cx="2621090" cy="295200"/>
            </a:xfrm>
          </p:grpSpPr>
          <p:sp>
            <p:nvSpPr>
              <p:cNvPr id="73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Conta de internet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Conta de internet</a:t>
                </a:r>
              </a:p>
            </p:txBody>
          </p:sp>
        </p:grpSp>
      </p:grpSp>
      <p:grpSp>
        <p:nvGrpSpPr>
          <p:cNvPr id="87" name="Diagrama 37"/>
          <p:cNvGrpSpPr/>
          <p:nvPr/>
        </p:nvGrpSpPr>
        <p:grpSpPr>
          <a:xfrm>
            <a:off x="4833790" y="1940672"/>
            <a:ext cx="3986683" cy="2630306"/>
            <a:chOff x="0" y="0"/>
            <a:chExt cx="3986681" cy="2630305"/>
          </a:xfrm>
        </p:grpSpPr>
        <p:sp>
          <p:nvSpPr>
            <p:cNvPr id="88" name="Retângulo"/>
            <p:cNvSpPr/>
            <p:nvPr/>
          </p:nvSpPr>
          <p:spPr>
            <a:xfrm>
              <a:off x="0" y="357266"/>
              <a:ext cx="3986682" cy="2772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9" name="Agrupar"/>
            <p:cNvGrpSpPr/>
            <p:nvPr/>
          </p:nvGrpSpPr>
          <p:grpSpPr>
            <a:xfrm>
              <a:off x="189795" y="0"/>
              <a:ext cx="3795908" cy="519626"/>
              <a:chOff x="0" y="0"/>
              <a:chExt cx="3795907" cy="519625"/>
            </a:xfrm>
          </p:grpSpPr>
          <p:sp>
            <p:nvSpPr>
              <p:cNvPr id="145" name="Retângulo Arredondado"/>
              <p:cNvSpPr/>
              <p:nvPr/>
            </p:nvSpPr>
            <p:spPr>
              <a:xfrm>
                <a:off x="0" y="0"/>
                <a:ext cx="3795908" cy="519626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Custo com programa  para segmentação e disparo de campanhas"/>
              <p:cNvSpPr txBox="1"/>
              <p:nvPr/>
            </p:nvSpPr>
            <p:spPr>
              <a:xfrm>
                <a:off x="130846" y="60301"/>
                <a:ext cx="3534216" cy="3990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Custo com programa  para segmentação e disparo de campanhas</a:t>
                </a:r>
              </a:p>
            </p:txBody>
          </p:sp>
        </p:grpSp>
        <p:sp>
          <p:nvSpPr>
            <p:cNvPr id="90" name="Retângulo"/>
            <p:cNvSpPr/>
            <p:nvPr/>
          </p:nvSpPr>
          <p:spPr>
            <a:xfrm>
              <a:off x="0" y="856226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8D49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1" name="Agrupar"/>
            <p:cNvGrpSpPr/>
            <p:nvPr/>
          </p:nvGrpSpPr>
          <p:grpSpPr>
            <a:xfrm>
              <a:off x="199334" y="693866"/>
              <a:ext cx="2790677" cy="324721"/>
              <a:chOff x="0" y="0"/>
              <a:chExt cx="2790675" cy="324720"/>
            </a:xfrm>
          </p:grpSpPr>
          <p:sp>
            <p:nvSpPr>
              <p:cNvPr id="143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rgbClr val="48D49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Custo com divulgações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Custo com divulgações</a:t>
                </a:r>
              </a:p>
            </p:txBody>
          </p:sp>
        </p:grpSp>
        <p:sp>
          <p:nvSpPr>
            <p:cNvPr id="92" name="Retângulo"/>
            <p:cNvSpPr/>
            <p:nvPr/>
          </p:nvSpPr>
          <p:spPr>
            <a:xfrm>
              <a:off x="0" y="1355185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3" name="Agrupar"/>
            <p:cNvGrpSpPr/>
            <p:nvPr/>
          </p:nvGrpSpPr>
          <p:grpSpPr>
            <a:xfrm>
              <a:off x="199334" y="1192826"/>
              <a:ext cx="2790677" cy="324721"/>
              <a:chOff x="0" y="0"/>
              <a:chExt cx="2790675" cy="324720"/>
            </a:xfrm>
          </p:grpSpPr>
          <p:sp>
            <p:nvSpPr>
              <p:cNvPr id="141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ervidor Site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Servidor Site</a:t>
                </a:r>
              </a:p>
            </p:txBody>
          </p:sp>
        </p:grpSp>
        <p:sp>
          <p:nvSpPr>
            <p:cNvPr id="133" name="Retângulo"/>
            <p:cNvSpPr/>
            <p:nvPr/>
          </p:nvSpPr>
          <p:spPr>
            <a:xfrm>
              <a:off x="0" y="1854145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D5EC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34" name="Agrupar"/>
            <p:cNvGrpSpPr/>
            <p:nvPr/>
          </p:nvGrpSpPr>
          <p:grpSpPr>
            <a:xfrm>
              <a:off x="199334" y="1691785"/>
              <a:ext cx="2790677" cy="324721"/>
              <a:chOff x="0" y="0"/>
              <a:chExt cx="2790675" cy="324720"/>
            </a:xfrm>
          </p:grpSpPr>
          <p:sp>
            <p:nvSpPr>
              <p:cNvPr id="139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rgbClr val="D5EC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Equipe de marketing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de marketing</a:t>
                </a:r>
              </a:p>
            </p:txBody>
          </p:sp>
        </p:grpSp>
        <p:sp>
          <p:nvSpPr>
            <p:cNvPr id="135" name="Retângulo"/>
            <p:cNvSpPr/>
            <p:nvPr/>
          </p:nvSpPr>
          <p:spPr>
            <a:xfrm>
              <a:off x="0" y="2353105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36" name="Agrupar"/>
            <p:cNvGrpSpPr/>
            <p:nvPr/>
          </p:nvGrpSpPr>
          <p:grpSpPr>
            <a:xfrm>
              <a:off x="199334" y="2190745"/>
              <a:ext cx="2790677" cy="324721"/>
              <a:chOff x="0" y="0"/>
              <a:chExt cx="2790675" cy="324720"/>
            </a:xfrm>
          </p:grpSpPr>
          <p:sp>
            <p:nvSpPr>
              <p:cNvPr id="137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Equipe financeira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financeira</a:t>
                </a:r>
              </a:p>
            </p:txBody>
          </p:sp>
        </p:grpSp>
      </p:grpSp>
      <p:pic>
        <p:nvPicPr>
          <p:cNvPr id="147" name="Gráfico 16" descr="Gráfico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393724"/>
            <a:ext cx="359677" cy="35967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CaixaDeTexto 10"/>
          <p:cNvSpPr txBox="1"/>
          <p:nvPr/>
        </p:nvSpPr>
        <p:spPr>
          <a:xfrm>
            <a:off x="1161335" y="1410330"/>
            <a:ext cx="22434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dirty="0" err="1"/>
              <a:t>Estrutura</a:t>
            </a:r>
            <a:r>
              <a:rPr dirty="0"/>
              <a:t> de </a:t>
            </a:r>
            <a:r>
              <a:rPr dirty="0" err="1"/>
              <a:t>custos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22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Requisitos mínimos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3A32EB-0432-F344-8A26-AF3375184C67}"/>
              </a:ext>
            </a:extLst>
          </p:cNvPr>
          <p:cNvSpPr txBox="1"/>
          <p:nvPr/>
        </p:nvSpPr>
        <p:spPr>
          <a:xfrm>
            <a:off x="827584" y="1707654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Fazer com que o aplicativo atenda os requisitos iniciais do projeto, ter uma função social, e atenda as expectativas de qualidades dos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6017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Cronograma / Equipe / Tarefas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79F900-C921-8743-B4A8-A952C6DD2F3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44854"/>
              </p:ext>
            </p:extLst>
          </p:nvPr>
        </p:nvGraphicFramePr>
        <p:xfrm>
          <a:off x="628650" y="1561896"/>
          <a:ext cx="7674438" cy="3098087"/>
        </p:xfrm>
        <a:graphic>
          <a:graphicData uri="http://schemas.openxmlformats.org/drawingml/2006/table">
            <a:tbl>
              <a:tblPr/>
              <a:tblGrid>
                <a:gridCol w="2285153">
                  <a:extLst>
                    <a:ext uri="{9D8B030D-6E8A-4147-A177-3AD203B41FA5}">
                      <a16:colId xmlns:a16="http://schemas.microsoft.com/office/drawing/2014/main" val="3875013091"/>
                    </a:ext>
                  </a:extLst>
                </a:gridCol>
                <a:gridCol w="3343834">
                  <a:extLst>
                    <a:ext uri="{9D8B030D-6E8A-4147-A177-3AD203B41FA5}">
                      <a16:colId xmlns:a16="http://schemas.microsoft.com/office/drawing/2014/main" val="3500603099"/>
                    </a:ext>
                  </a:extLst>
                </a:gridCol>
                <a:gridCol w="2045451">
                  <a:extLst>
                    <a:ext uri="{9D8B030D-6E8A-4147-A177-3AD203B41FA5}">
                      <a16:colId xmlns:a16="http://schemas.microsoft.com/office/drawing/2014/main" val="2793528304"/>
                    </a:ext>
                  </a:extLst>
                </a:gridCol>
              </a:tblGrid>
              <a:tr h="526980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FFFFFF"/>
                          </a:solidFill>
                        </a:rPr>
                        <a:t>Atividades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525" anchor="ctr" horzOverflow="overflow">
                    <a:solidFill>
                      <a:srgbClr val="1065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FFFFFF"/>
                          </a:solidFill>
                        </a:rPr>
                        <a:t>Responsáveis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525" anchor="ctr" horzOverflow="overflow">
                    <a:solidFill>
                      <a:srgbClr val="1065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FFFFFF"/>
                          </a:solidFill>
                        </a:rPr>
                        <a:t>Data de entrega</a:t>
                      </a:r>
                    </a:p>
                  </a:txBody>
                  <a:tcPr marL="9525" marR="9525" marT="9525" marB="9525" anchor="ctr" horzOverflow="overflow">
                    <a:solidFill>
                      <a:srgbClr val="1065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52039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r>
                        <a:rPr lang="pt-BR" sz="1100" dirty="0"/>
                        <a:t>Criação Personas/Mapa</a:t>
                      </a:r>
                      <a:r>
                        <a:rPr lang="pt-BR" sz="1100" baseline="0" dirty="0"/>
                        <a:t> Empatia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Canvas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 </a:t>
                      </a:r>
                      <a:r>
                        <a:rPr lang="pt-BR" sz="1100" dirty="0"/>
                        <a:t>Bruno Saporito/William </a:t>
                      </a:r>
                      <a:r>
                        <a:rPr lang="pt-BR" sz="1100" dirty="0" err="1"/>
                        <a:t>Bigi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15</a:t>
                      </a:r>
                      <a:r>
                        <a:rPr sz="1100" dirty="0"/>
                        <a:t>/0</a:t>
                      </a:r>
                      <a:r>
                        <a:rPr lang="pt-BR" sz="1100" dirty="0"/>
                        <a:t>4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178416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100" dirty="0"/>
                        <a:t> Design System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Wireframe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Prototipos</a:t>
                      </a:r>
                      <a:endParaRPr lang="pt-BR" sz="1100" dirty="0"/>
                    </a:p>
                    <a:p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 Bruno Saporito/William </a:t>
                      </a:r>
                      <a:r>
                        <a:rPr sz="1100" dirty="0" err="1"/>
                        <a:t>Bigi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Danila</a:t>
                      </a:r>
                      <a:r>
                        <a:rPr lang="pt-BR" sz="1100" baseline="0" dirty="0"/>
                        <a:t> Pereira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  <a:r>
                        <a:rPr sz="1100" dirty="0"/>
                        <a:t>/</a:t>
                      </a:r>
                      <a:r>
                        <a:rPr lang="pt-BR" sz="1100" dirty="0"/>
                        <a:t>05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270392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r>
                        <a:rPr lang="pt-BR" sz="1100" dirty="0" err="1"/>
                        <a:t>FrontEnd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WilliamBigi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Danila</a:t>
                      </a:r>
                      <a:r>
                        <a:rPr lang="pt-BR" sz="1100" dirty="0"/>
                        <a:t> Pereira/Bruno Saporito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15/05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632767"/>
                  </a:ext>
                </a:extLst>
              </a:tr>
              <a:tr h="4239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sz="11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BackEnd</a:t>
                      </a:r>
                      <a:endParaRPr sz="110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William Bigi</a:t>
                      </a:r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20/05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0528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r>
                        <a:rPr sz="1100"/>
                        <a:t>Revisão do Projeto</a:t>
                      </a:r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 Bruno Saporito/Danila Pereira/</a:t>
                      </a:r>
                      <a:r>
                        <a:rPr lang="pt-BR" sz="1100" dirty="0"/>
                        <a:t>William </a:t>
                      </a:r>
                      <a:r>
                        <a:rPr sz="1100" dirty="0" err="1"/>
                        <a:t>Bigi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  <a:r>
                        <a:rPr sz="1100" dirty="0"/>
                        <a:t>/</a:t>
                      </a:r>
                      <a:r>
                        <a:rPr lang="pt-BR" sz="1100" dirty="0"/>
                        <a:t>06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26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30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Design System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97B8FD-B00B-CD4E-99BD-B6DC6B65FAF6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4" name="Imagem 4" descr="Imagem 4"/>
          <p:cNvPicPr>
            <a:picLocks noChangeAspect="1"/>
          </p:cNvPicPr>
          <p:nvPr/>
        </p:nvPicPr>
        <p:blipFill>
          <a:blip r:embed="rId2"/>
          <a:srcRect b="9549"/>
          <a:stretch>
            <a:fillRect/>
          </a:stretch>
        </p:blipFill>
        <p:spPr>
          <a:xfrm>
            <a:off x="4211959" y="1626280"/>
            <a:ext cx="4415221" cy="1675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 5" descr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35" y="3386864"/>
            <a:ext cx="4415221" cy="10207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ixaDeTexto 2"/>
          <p:cNvSpPr txBox="1"/>
          <p:nvPr/>
        </p:nvSpPr>
        <p:spPr>
          <a:xfrm>
            <a:off x="600034" y="1626280"/>
            <a:ext cx="3148921" cy="296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rPr dirty="0" err="1"/>
              <a:t>Paleta</a:t>
            </a:r>
            <a:r>
              <a:rPr dirty="0"/>
              <a:t> de Cores </a:t>
            </a:r>
          </a:p>
          <a:p>
            <a:r>
              <a:rPr dirty="0" err="1"/>
              <a:t>Representam</a:t>
            </a:r>
            <a:r>
              <a:rPr dirty="0"/>
              <a:t> e </a:t>
            </a:r>
            <a:r>
              <a:rPr dirty="0" err="1"/>
              <a:t>incentivam</a:t>
            </a:r>
            <a:r>
              <a:rPr dirty="0"/>
              <a:t> a </a:t>
            </a:r>
            <a:r>
              <a:rPr dirty="0" err="1"/>
              <a:t>criatividade</a:t>
            </a:r>
            <a:endParaRPr dirty="0"/>
          </a:p>
          <a:p>
            <a:pPr marL="285750" indent="-285750">
              <a:buSzPct val="100000"/>
              <a:buChar char="-"/>
            </a:pPr>
            <a:endParaRPr dirty="0"/>
          </a:p>
          <a:p>
            <a:pPr marL="285750" indent="-285750">
              <a:buSzPct val="100000"/>
              <a:buChar char="-"/>
            </a:pPr>
            <a:endParaRPr dirty="0"/>
          </a:p>
          <a:p>
            <a:endParaRPr dirty="0"/>
          </a:p>
          <a:p>
            <a:pPr>
              <a:defRPr b="1" u="sng"/>
            </a:pPr>
            <a:r>
              <a:rPr dirty="0"/>
              <a:t>Fonte</a:t>
            </a:r>
          </a:p>
          <a:p>
            <a:r>
              <a:rPr dirty="0"/>
              <a:t> </a:t>
            </a:r>
            <a:r>
              <a:rPr dirty="0" err="1"/>
              <a:t>Slabo</a:t>
            </a:r>
            <a:r>
              <a:rPr dirty="0"/>
              <a:t> 27px -  </a:t>
            </a:r>
            <a:r>
              <a:rPr dirty="0" err="1"/>
              <a:t>fonte</a:t>
            </a:r>
            <a:r>
              <a:rPr dirty="0"/>
              <a:t> serif </a:t>
            </a:r>
            <a:r>
              <a:rPr dirty="0" err="1"/>
              <a:t>desenvolvida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John Hudson da </a:t>
            </a:r>
            <a:r>
              <a:rPr dirty="0" err="1"/>
              <a:t>Tiro</a:t>
            </a:r>
            <a:r>
              <a:rPr dirty="0"/>
              <a:t> </a:t>
            </a:r>
            <a:r>
              <a:rPr dirty="0" err="1"/>
              <a:t>Typeworks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376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1151112" y="12347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Protótipo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97B8FD-B00B-CD4E-99BD-B6DC6B65FAF6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9809"/>
            <a:ext cx="8352928" cy="39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5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BD6F6-ABB1-4504-A455-A353088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Qualidade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E7DF9A-EC33-4DF5-A46F-E7CDA44C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50" y="1200150"/>
            <a:ext cx="6307100" cy="3394075"/>
          </a:xfrm>
        </p:spPr>
      </p:pic>
    </p:spTree>
    <p:extLst>
      <p:ext uri="{BB962C8B-B14F-4D97-AF65-F5344CB8AC3E}">
        <p14:creationId xmlns:p14="http://schemas.microsoft.com/office/powerpoint/2010/main" val="11132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Curso Superior de Tecnologia em</a:t>
            </a:r>
          </a:p>
          <a:p>
            <a:r>
              <a:rPr lang="pt-BR" sz="3600" b="1" dirty="0"/>
              <a:t>Análise e Desenvolvimento de Sistemas</a:t>
            </a:r>
          </a:p>
          <a:p>
            <a:pPr algn="r"/>
            <a:br>
              <a:rPr lang="pt-BR" sz="1600" b="1" dirty="0"/>
            </a:br>
            <a:r>
              <a:rPr lang="pt-BR" sz="1600" b="1" dirty="0"/>
              <a:t>Projeto Interdisciplinar / Aplicativo Móvel / 2022.1</a:t>
            </a:r>
          </a:p>
          <a:p>
            <a:pPr algn="r"/>
            <a:r>
              <a:rPr lang="pt-BR" sz="1600" b="1" dirty="0">
                <a:solidFill>
                  <a:srgbClr val="106534"/>
                </a:solidFill>
              </a:rPr>
              <a:t>Versão 1.0</a:t>
            </a:r>
          </a:p>
          <a:p>
            <a:endParaRPr lang="pt-BR" sz="1600" b="1" dirty="0"/>
          </a:p>
          <a:p>
            <a:r>
              <a:rPr lang="pt-BR" sz="1600" b="1" dirty="0">
                <a:solidFill>
                  <a:srgbClr val="106534"/>
                </a:solidFill>
              </a:rPr>
              <a:t>Integrantes:</a:t>
            </a:r>
          </a:p>
          <a:p>
            <a:endParaRPr lang="pt-BR" sz="1600" b="1" dirty="0"/>
          </a:p>
          <a:p>
            <a:r>
              <a:rPr lang="pt-BR" sz="1600" b="1" dirty="0"/>
              <a:t>Bruno Vinicius de Oliveira Saporito – RA: 21022682</a:t>
            </a:r>
          </a:p>
          <a:p>
            <a:r>
              <a:rPr lang="pt-BR" sz="1600" b="1" dirty="0"/>
              <a:t>Danila Pereira dos Santos – RA: 21022557</a:t>
            </a:r>
          </a:p>
          <a:p>
            <a:r>
              <a:rPr lang="pt-BR" sz="1600" b="1" dirty="0"/>
              <a:t>Willian Phillip Bigi Soares da Silva – RA: 21022106</a:t>
            </a:r>
          </a:p>
        </p:txBody>
      </p:sp>
    </p:spTree>
    <p:extLst>
      <p:ext uri="{BB962C8B-B14F-4D97-AF65-F5344CB8AC3E}">
        <p14:creationId xmlns:p14="http://schemas.microsoft.com/office/powerpoint/2010/main" val="74748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F9747-DDD6-4B6B-B4A9-F8AC0794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A5C58EA-5FAB-4E2B-AD97-3916B3501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854" y="1200150"/>
            <a:ext cx="4794292" cy="3394075"/>
          </a:xfrm>
        </p:spPr>
      </p:pic>
    </p:spTree>
    <p:extLst>
      <p:ext uri="{BB962C8B-B14F-4D97-AF65-F5344CB8AC3E}">
        <p14:creationId xmlns:p14="http://schemas.microsoft.com/office/powerpoint/2010/main" val="319154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60" y="267494"/>
            <a:ext cx="6649879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281238" algn="l"/>
              </a:tabLst>
            </a:pPr>
            <a:r>
              <a:rPr lang="pt-BR" sz="4500" b="1" dirty="0">
                <a:latin typeface="Carlito"/>
                <a:cs typeface="Carlito"/>
              </a:rPr>
              <a:t>Agradecimento</a:t>
            </a:r>
            <a:endParaRPr sz="4500" b="1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47664" y="2067694"/>
            <a:ext cx="6172200" cy="760099"/>
          </a:xfrm>
          <a:prstGeom prst="rect">
            <a:avLst/>
          </a:prstGeom>
        </p:spPr>
        <p:txBody>
          <a:bodyPr vert="horz" wrap="square" lIns="0" tIns="206521" rIns="0" bIns="0" rtlCol="0">
            <a:spAutoFit/>
          </a:bodyPr>
          <a:lstStyle/>
          <a:p>
            <a:pPr marL="0" marR="3810" indent="0" algn="ctr">
              <a:lnSpc>
                <a:spcPct val="120000"/>
              </a:lnSpc>
              <a:spcBef>
                <a:spcPts val="75"/>
              </a:spcBef>
              <a:buNone/>
            </a:pPr>
            <a:r>
              <a:rPr lang="pt-BR" spc="-4" dirty="0"/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Descrição do projeto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6DFDBD-D642-40AB-B5D4-0D40FF24DDF9}"/>
              </a:ext>
            </a:extLst>
          </p:cNvPr>
          <p:cNvSpPr txBox="1"/>
          <p:nvPr/>
        </p:nvSpPr>
        <p:spPr>
          <a:xfrm>
            <a:off x="827584" y="199568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Recanto das Ideias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uma plataforma que foi desenvolvida para o acesso de Universitários que queiram divulgar projetos e Empresários pretendam realizar investimentos e contratações de talentos.</a:t>
            </a:r>
          </a:p>
        </p:txBody>
      </p:sp>
    </p:spTree>
    <p:extLst>
      <p:ext uri="{BB962C8B-B14F-4D97-AF65-F5344CB8AC3E}">
        <p14:creationId xmlns:p14="http://schemas.microsoft.com/office/powerpoint/2010/main" val="7334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Objetivos do projeto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3C0FED-AE8A-DD4E-AED3-7BADB09BFAFF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DFC05A-BABA-4308-B95E-2C3CD394E526}"/>
              </a:ext>
            </a:extLst>
          </p:cNvPr>
          <p:cNvSpPr txBox="1"/>
          <p:nvPr/>
        </p:nvSpPr>
        <p:spPr>
          <a:xfrm>
            <a:off x="683568" y="2222743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recanto das ideias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tem como objetivo ser facilitador e comunicador entre universitários e empresários com acesso ao aplicativo os universitários se sentem confortáveis em divulgar seus projetos com segurança, apresentando propostas inovadoras que atraiam investidores anjos, que por sua vez também estão utilizando a plataforma em busca de projetos de qualidade.</a:t>
            </a:r>
          </a:p>
        </p:txBody>
      </p:sp>
    </p:spTree>
    <p:extLst>
      <p:ext uri="{BB962C8B-B14F-4D97-AF65-F5344CB8AC3E}">
        <p14:creationId xmlns:p14="http://schemas.microsoft.com/office/powerpoint/2010/main" val="364494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Diferenciais do projeto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FC423C-D582-1D47-9917-03FF4EEFCB6F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92C454-C52C-4CBB-866C-1E101D53CD42}"/>
              </a:ext>
            </a:extLst>
          </p:cNvPr>
          <p:cNvSpPr txBox="1"/>
          <p:nvPr/>
        </p:nvSpPr>
        <p:spPr>
          <a:xfrm>
            <a:off x="683568" y="2076986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recanto das ideias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tem alguns diferenciais, tendo como proposito de crescimento em ser uma plataforma moderadora com usuários e projetos convertidos em todas as regiões do Brasil. Garantindo que todas as informações/projetos inseridos pelos usuários, antes de serem publicados, sejam avaliados pelo time de analistas, o que garante a qualidade das mesmas. E assim abrir cada vez mais abrir uma janela de oportunidade para universitários apresentarem projetos eficientes aos investidores anjos.</a:t>
            </a:r>
          </a:p>
        </p:txBody>
      </p:sp>
    </p:spTree>
    <p:extLst>
      <p:ext uri="{BB962C8B-B14F-4D97-AF65-F5344CB8AC3E}">
        <p14:creationId xmlns:p14="http://schemas.microsoft.com/office/powerpoint/2010/main" val="420360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8B6B4-70D3-4039-AE6C-26A97860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do Aplicativo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B49AEF-ECF3-4DE4-9F82-AA1AF406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077" y="1200150"/>
            <a:ext cx="6827846" cy="3394075"/>
          </a:xfrm>
        </p:spPr>
      </p:pic>
    </p:spTree>
    <p:extLst>
      <p:ext uri="{BB962C8B-B14F-4D97-AF65-F5344CB8AC3E}">
        <p14:creationId xmlns:p14="http://schemas.microsoft.com/office/powerpoint/2010/main" val="219897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1952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Persona principal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FC423C-D582-1D47-9917-03FF4EEFCB6F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6043A611-3E56-4E55-AE85-DF0436AAC5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8"/>
          <a:stretch/>
        </p:blipFill>
        <p:spPr>
          <a:xfrm>
            <a:off x="1187624" y="1165853"/>
            <a:ext cx="5402351" cy="35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59797" y="45242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Persona secundaria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4A9E4CF9-79B4-4188-B499-37DE0A2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3800" r="3396" b="8001"/>
          <a:stretch/>
        </p:blipFill>
        <p:spPr>
          <a:xfrm>
            <a:off x="1403648" y="1162679"/>
            <a:ext cx="504056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1146388" y="38818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Mapa de empatia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0EC126-6601-4CF5-A1B3-05BBCA6139D4}"/>
              </a:ext>
            </a:extLst>
          </p:cNvPr>
          <p:cNvSpPr txBox="1"/>
          <p:nvPr/>
        </p:nvSpPr>
        <p:spPr>
          <a:xfrm>
            <a:off x="827584" y="1129849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Persona principal</a:t>
            </a:r>
          </a:p>
          <a:p>
            <a:endParaRPr lang="pt-BR" sz="1200" dirty="0"/>
          </a:p>
          <a:p>
            <a:r>
              <a:rPr lang="pt-BR" sz="1200" dirty="0"/>
              <a:t>Nome: Pedro Idade: 22 anos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pensa e sente? Não tem tempo para focar no projeto, não tem apoio para concluir o projeto, não sei como passo dar andamento no projeto.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vê? Pessoas desistindo do projeto, pessoas nas redes sociais implementado projetos.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ouve? Isso não vai dar certo, você precisa seguir em frente, vamos fazer outros projetos.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fala e faz? Preciso focar nos estudos, não tenho tempo nem recursos, não sei como prosseguir.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Quais são as dores? Preciso de auxilio técnico, preciso de ajuda financeira, preciso aprender mais linguagens e funcionalidades, mais ferramentas para fazer o projeto.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Quais são as necessidades? Preciso criar uma rotina de estudos, preciso junta dinheiro e de ajuda financeira, fazer cursos, ter bons resultados. </a:t>
            </a:r>
          </a:p>
        </p:txBody>
      </p:sp>
    </p:spTree>
    <p:extLst>
      <p:ext uri="{BB962C8B-B14F-4D97-AF65-F5344CB8AC3E}">
        <p14:creationId xmlns:p14="http://schemas.microsoft.com/office/powerpoint/2010/main" val="1967626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BD57D50E6DE842B1E6E45DD8ADA612" ma:contentTypeVersion="10" ma:contentTypeDescription="Crie um novo documento." ma:contentTypeScope="" ma:versionID="8e0e5fbfa2cf795098f23d1d0f619526">
  <xsd:schema xmlns:xsd="http://www.w3.org/2001/XMLSchema" xmlns:xs="http://www.w3.org/2001/XMLSchema" xmlns:p="http://schemas.microsoft.com/office/2006/metadata/properties" xmlns:ns2="6ec2c070-79bd-49b2-81b1-b94952dba74e" targetNamespace="http://schemas.microsoft.com/office/2006/metadata/properties" ma:root="true" ma:fieldsID="d766a1aba2d714bdc0625546e10e1351" ns2:_="">
    <xsd:import namespace="6ec2c070-79bd-49b2-81b1-b94952db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2c070-79bd-49b2-81b1-b94952dba7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31ACC6-C754-48ED-B6EF-B89EFDC0A8F1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6ec2c070-79bd-49b2-81b1-b94952dba74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EEF405-024D-4145-96F5-B2CF423D5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2c070-79bd-49b2-81b1-b94952dba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8D0404-5EEB-4090-9A4A-32E1600930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873</Words>
  <Application>Microsoft Office PowerPoint</Application>
  <PresentationFormat>Apresentação na tela (16:9)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Carlito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do Aplicativo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Plano de Qualidade</vt:lpstr>
      <vt:lpstr>Banco de dados</vt:lpstr>
      <vt:lpstr>Agradecimento</vt:lpstr>
    </vt:vector>
  </TitlesOfParts>
  <Company>FECAP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malemos</dc:creator>
  <cp:lastModifiedBy>Bruno Saporito</cp:lastModifiedBy>
  <cp:revision>70</cp:revision>
  <dcterms:created xsi:type="dcterms:W3CDTF">2014-11-04T17:49:14Z</dcterms:created>
  <dcterms:modified xsi:type="dcterms:W3CDTF">2022-06-15T23:13:55Z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0x01010085BD57D50E6DE842B1E6E45DD8ADA612</vt:lpwstr>
  </property>
</Properties>
</file>