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61" r:id="rId6"/>
    <p:sldId id="262" r:id="rId7"/>
    <p:sldId id="259" r:id="rId8"/>
    <p:sldId id="265" r:id="rId9"/>
    <p:sldId id="266" r:id="rId10"/>
    <p:sldId id="270" r:id="rId11"/>
    <p:sldId id="272" r:id="rId12"/>
    <p:sldId id="271" r:id="rId13"/>
    <p:sldId id="276" r:id="rId14"/>
    <p:sldId id="273" r:id="rId15"/>
    <p:sldId id="275" r:id="rId16"/>
    <p:sldId id="274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55" autoAdjust="0"/>
  </p:normalViewPr>
  <p:slideViewPr>
    <p:cSldViewPr snapToGrid="0">
      <p:cViewPr varScale="1">
        <p:scale>
          <a:sx n="153" d="100"/>
          <a:sy n="153" d="100"/>
        </p:scale>
        <p:origin x="216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EBC01-BF9C-486A-8DC1-A5DF13EA3F8B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3EF73-1A56-4CEC-ACBC-A6765CA4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853F6-B422-7B42-FD49-7785ED787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F2A47-FEAA-E48D-FC1A-6901AB2A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38EB1-1D74-CA3E-A056-7AC8EF9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DD0F-C979-4AF0-9ABD-FC583039A04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BAFFB-8FA0-17A2-705A-5352FB7B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DDE2-6515-5933-6BB5-0D6286F5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76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EE81-6DAF-7576-C752-92154378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FBB58-1797-09AB-28BB-26258856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30BF9-42DB-4661-D1D3-7DFC8EBD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03C9-1477-4DD0-B26C-7549C49B4F92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2257B-B71B-5548-9BF2-8E5FA73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9564D-7BB7-3239-99D1-CED25283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D763C-52C9-67FA-92AE-CFD5083B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28772F-6A50-D004-CF56-B79A85BF2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28664-869E-DD48-4412-04DC6B1F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03F-2500-46F3-996F-A51BADF3DB2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237835-2B81-AC27-3278-D564AE31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5B1D-F98D-9493-2A43-EBC91760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7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BC56C-947E-4841-8F43-3E8B0A0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65379-38FA-9038-C7F7-1BD9EA67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0A881-D10C-C1F6-25B3-52C01075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46BD-6BD1-4DC6-BA24-9E6ABD5EBD84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2A229-68C4-A4E0-EFE7-900EDF99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F31A0-F1FC-FAFA-0462-36C385D5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C4CFF-31FC-5087-7832-E4B71B7F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81180-D2D4-3478-B79E-CBDCC2B2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18191-4E7A-D33C-8E33-9F768280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3A65-3A0E-4B1E-82FB-CD4198276B01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7C1B-F29D-8D7A-8642-3930129B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6933F-A9A5-B666-B7B8-C2B7D1EA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832EE-BFEA-814D-019B-920DDFAC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293-317E-FB92-3187-71E7EE4BA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BDBC0-84CD-37E0-02D3-564B54C49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1F010-E43B-65F9-A0D6-06228C93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7FAA-CF67-4C21-866F-E75230E9589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D7135-1DE3-32B0-354A-D61621D2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D7C5C-6277-7C58-7889-C71F730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B290D-9351-7591-D420-5405C03E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61EB20-D78D-B4C4-9111-D44D619A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9341C-7D8C-0537-AFD2-16848DE24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B71734-63C5-F400-B9A2-895D816FB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65FE97-314B-B0BF-0A88-FE22E05D1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64B12-F5EA-7A3B-76BB-62087A8A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D537-CDAE-435C-BAE0-2291DF761F0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D915D-0E72-07E6-A88A-65B17BCB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24C23-42B0-71B5-3F2B-864755D3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2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B7DB3-C1FC-7F6E-FA6D-193E2EE9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DD5208-4B66-E827-50FA-C667119F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5385-A68E-4DEA-AD8A-8201566F3EC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1DA15A-6A48-C7EE-D95C-B21B327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057D6-BCA6-58C1-46CC-9D0A03EA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1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3F0D2-CA14-6ECA-64D4-03ADFC8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A06-DC0E-474C-BDB7-61351BE7E0A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1223BE-60AD-8F36-5A4D-FBCEB274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65A97-4B47-EC24-2D6E-DFF48F8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2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B3D3-7625-7237-3138-C9A42331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3BF4-AD8A-504D-928F-3BA2B491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5974EF-5D7D-1EAF-2BD5-DC1CD5BC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C2A7A-CD2B-1F53-BFD7-9E4CC22C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4AC1-7567-45D5-AAD5-BF7691A8FFD9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D4A43-B2E0-007A-FACF-72A25DFD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41BDD-390B-BCD0-01F6-873AF704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10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24DF5-A66A-4D0A-C6F3-F4212958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746EDF-EC55-4A11-16AD-721E4C0F4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652C1-C18C-5583-DBD3-69ED4CB5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CF8E5-6662-BAAE-7A83-BCDAEABC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3ABC-AD76-4F0C-84B3-E932953CC4CB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5824D-678E-9C54-165E-3A38F662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B74B8-F298-D4C0-F6E6-55A8C583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4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45447-3818-E1CB-C796-7CA82BF5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F4E88-C819-F147-BCD9-A715A24D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7099F-2955-2F35-E7A9-4166D5F10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27EA-4C89-4C00-B51D-D0C02AB1AC8E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EBAE8-5B69-331A-0DCB-08EC29A8C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FEC5-B011-8612-B967-239DAFE8A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43F0-615C-498D-AC1E-AD18ABB4B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D766E8B-3477-764E-9120-BC83E884E138}"/>
              </a:ext>
            </a:extLst>
          </p:cNvPr>
          <p:cNvSpPr txBox="1"/>
          <p:nvPr/>
        </p:nvSpPr>
        <p:spPr>
          <a:xfrm>
            <a:off x="2648465" y="2817340"/>
            <a:ext cx="689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머신러닝</a:t>
            </a:r>
            <a:r>
              <a:rPr lang="ko-KR" altLang="en-US" sz="3600" dirty="0">
                <a:latin typeface="+mj-ea"/>
                <a:ea typeface="+mj-ea"/>
              </a:rPr>
              <a:t> 및 딥러닝 최종발표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2DD6C6-9C4E-8EE8-6871-127AACE7D4B2}"/>
              </a:ext>
            </a:extLst>
          </p:cNvPr>
          <p:cNvCxnSpPr>
            <a:cxnSpLocks/>
          </p:cNvCxnSpPr>
          <p:nvPr/>
        </p:nvCxnSpPr>
        <p:spPr>
          <a:xfrm>
            <a:off x="2128451" y="3504519"/>
            <a:ext cx="72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CD38ED-E9F5-64CD-8380-D65E00418BF0}"/>
              </a:ext>
            </a:extLst>
          </p:cNvPr>
          <p:cNvSpPr txBox="1"/>
          <p:nvPr/>
        </p:nvSpPr>
        <p:spPr>
          <a:xfrm>
            <a:off x="9103970" y="5128054"/>
            <a:ext cx="224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산업시스템공학과</a:t>
            </a:r>
            <a:endParaRPr lang="en-US" altLang="ko-KR" dirty="0"/>
          </a:p>
          <a:p>
            <a:r>
              <a:rPr lang="en-US" altLang="ko-KR" dirty="0"/>
              <a:t>2016112559 </a:t>
            </a:r>
            <a:r>
              <a:rPr lang="ko-KR" altLang="en-US" dirty="0"/>
              <a:t>김병훈</a:t>
            </a:r>
          </a:p>
        </p:txBody>
      </p:sp>
    </p:spTree>
    <p:extLst>
      <p:ext uri="{BB962C8B-B14F-4D97-AF65-F5344CB8AC3E}">
        <p14:creationId xmlns:p14="http://schemas.microsoft.com/office/powerpoint/2010/main" val="157858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- </a:t>
            </a:r>
            <a:r>
              <a:rPr lang="en-US" altLang="ko-KR" dirty="0" err="1"/>
              <a:t>RandomForest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07681-4709-4C45-A34E-0CDBCA6C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02489"/>
              </p:ext>
            </p:extLst>
          </p:nvPr>
        </p:nvGraphicFramePr>
        <p:xfrm>
          <a:off x="1228811" y="1328296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11506E-EE21-0D4E-788A-16E86AAF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06735"/>
              </p:ext>
            </p:extLst>
          </p:nvPr>
        </p:nvGraphicFramePr>
        <p:xfrm>
          <a:off x="1228811" y="4181741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B27963-44B9-7D4C-3996-0A35E7994DA0}"/>
              </a:ext>
            </a:extLst>
          </p:cNvPr>
          <p:cNvSpPr txBox="1"/>
          <p:nvPr/>
        </p:nvSpPr>
        <p:spPr>
          <a:xfrm>
            <a:off x="4174215" y="961064"/>
            <a:ext cx="25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True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6C487-21C3-FFD7-E39D-837C47CE4CAF}"/>
              </a:ext>
            </a:extLst>
          </p:cNvPr>
          <p:cNvSpPr txBox="1"/>
          <p:nvPr/>
        </p:nvSpPr>
        <p:spPr>
          <a:xfrm>
            <a:off x="4174214" y="3812409"/>
            <a:ext cx="24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59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- MLP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07681-4709-4C45-A34E-0CDBCA6C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52239"/>
              </p:ext>
            </p:extLst>
          </p:nvPr>
        </p:nvGraphicFramePr>
        <p:xfrm>
          <a:off x="1228811" y="1328296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11506E-EE21-0D4E-788A-16E86AAF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05857"/>
              </p:ext>
            </p:extLst>
          </p:nvPr>
        </p:nvGraphicFramePr>
        <p:xfrm>
          <a:off x="1228811" y="4181741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D458EE-922E-D1C2-EC08-35FC24ADDD21}"/>
              </a:ext>
            </a:extLst>
          </p:cNvPr>
          <p:cNvSpPr txBox="1"/>
          <p:nvPr/>
        </p:nvSpPr>
        <p:spPr>
          <a:xfrm>
            <a:off x="4174215" y="961064"/>
            <a:ext cx="25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True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D9225-24FB-EFAA-0BE1-9A2D9B99DE2F}"/>
              </a:ext>
            </a:extLst>
          </p:cNvPr>
          <p:cNvSpPr txBox="1"/>
          <p:nvPr/>
        </p:nvSpPr>
        <p:spPr>
          <a:xfrm>
            <a:off x="4174214" y="3812409"/>
            <a:ext cx="24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5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75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– Logistic regression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07681-4709-4C45-A34E-0CDBCA6C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10444"/>
              </p:ext>
            </p:extLst>
          </p:nvPr>
        </p:nvGraphicFramePr>
        <p:xfrm>
          <a:off x="1228811" y="1328296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11506E-EE21-0D4E-788A-16E86AAF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711982"/>
              </p:ext>
            </p:extLst>
          </p:nvPr>
        </p:nvGraphicFramePr>
        <p:xfrm>
          <a:off x="1228811" y="4181741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235407-8FFF-B92D-02AA-EFA982153A77}"/>
              </a:ext>
            </a:extLst>
          </p:cNvPr>
          <p:cNvSpPr txBox="1"/>
          <p:nvPr/>
        </p:nvSpPr>
        <p:spPr>
          <a:xfrm>
            <a:off x="4174215" y="961064"/>
            <a:ext cx="25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True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A1067-B997-B68A-2A4D-CCFCF03CBE91}"/>
              </a:ext>
            </a:extLst>
          </p:cNvPr>
          <p:cNvSpPr txBox="1"/>
          <p:nvPr/>
        </p:nvSpPr>
        <p:spPr>
          <a:xfrm>
            <a:off x="4174214" y="3812409"/>
            <a:ext cx="24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12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- Ensemble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607681-4709-4C45-A34E-0CDBCA6C37AD}"/>
              </a:ext>
            </a:extLst>
          </p:cNvPr>
          <p:cNvGraphicFramePr>
            <a:graphicFrameLocks noGrp="1"/>
          </p:cNvGraphicFramePr>
          <p:nvPr/>
        </p:nvGraphicFramePr>
        <p:xfrm>
          <a:off x="1228811" y="1328296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11506E-EE21-0D4E-788A-16E86AAFBCFB}"/>
              </a:ext>
            </a:extLst>
          </p:cNvPr>
          <p:cNvGraphicFramePr>
            <a:graphicFrameLocks noGrp="1"/>
          </p:cNvGraphicFramePr>
          <p:nvPr/>
        </p:nvGraphicFramePr>
        <p:xfrm>
          <a:off x="1228811" y="4181741"/>
          <a:ext cx="7681508" cy="235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37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92037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FOLD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589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ACA113-910A-8B6D-6D9A-1C5CEB6C16D2}"/>
              </a:ext>
            </a:extLst>
          </p:cNvPr>
          <p:cNvSpPr txBox="1"/>
          <p:nvPr/>
        </p:nvSpPr>
        <p:spPr>
          <a:xfrm>
            <a:off x="4174215" y="961064"/>
            <a:ext cx="25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True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2D473-11B5-B0DA-E33C-8885394D00FA}"/>
              </a:ext>
            </a:extLst>
          </p:cNvPr>
          <p:cNvSpPr txBox="1"/>
          <p:nvPr/>
        </p:nvSpPr>
        <p:spPr>
          <a:xfrm>
            <a:off x="4174214" y="3812409"/>
            <a:ext cx="24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Oversampling =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07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8449EA-76FB-F993-2411-E9009059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39405"/>
              </p:ext>
            </p:extLst>
          </p:nvPr>
        </p:nvGraphicFramePr>
        <p:xfrm>
          <a:off x="169904" y="1163218"/>
          <a:ext cx="5698880" cy="16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20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1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0.952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0.947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113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0.923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0.975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0.974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9B492EB-A550-2556-830E-5A9C84041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60121"/>
              </p:ext>
            </p:extLst>
          </p:nvPr>
        </p:nvGraphicFramePr>
        <p:xfrm>
          <a:off x="169904" y="3006614"/>
          <a:ext cx="5698880" cy="161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20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02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02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0.976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336" marR="67336" marT="33667" marB="336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B9B5344-7A66-1C29-6507-F1AA1C22F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03270"/>
              </p:ext>
            </p:extLst>
          </p:nvPr>
        </p:nvGraphicFramePr>
        <p:xfrm>
          <a:off x="169904" y="4815918"/>
          <a:ext cx="5698880" cy="174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720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424720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37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0.94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37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0.923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7839" marR="67839" marT="33919" marB="339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C069EE-B9FC-A043-4453-001C4559C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92308"/>
              </p:ext>
            </p:extLst>
          </p:nvPr>
        </p:nvGraphicFramePr>
        <p:xfrm>
          <a:off x="6665335" y="3006614"/>
          <a:ext cx="5259272" cy="161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818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314818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314818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314818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03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0.947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034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0.923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2606" marR="62606" marT="31303" marB="313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488806-18BD-9B5B-7FCC-20AEDDA334E3}"/>
              </a:ext>
            </a:extLst>
          </p:cNvPr>
          <p:cNvSpPr txBox="1"/>
          <p:nvPr/>
        </p:nvSpPr>
        <p:spPr>
          <a:xfrm>
            <a:off x="95596" y="910232"/>
            <a:ext cx="19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RandomForest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2D390-4B81-C068-EE6C-9371BA0ACCE7}"/>
              </a:ext>
            </a:extLst>
          </p:cNvPr>
          <p:cNvSpPr txBox="1"/>
          <p:nvPr/>
        </p:nvSpPr>
        <p:spPr>
          <a:xfrm>
            <a:off x="95596" y="2765026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4EDAC-78DC-572C-4D07-948F97EBEDF7}"/>
              </a:ext>
            </a:extLst>
          </p:cNvPr>
          <p:cNvSpPr txBox="1"/>
          <p:nvPr/>
        </p:nvSpPr>
        <p:spPr>
          <a:xfrm>
            <a:off x="95596" y="4562177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Logistic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6C087-0AE5-9949-4087-85918E4F6227}"/>
              </a:ext>
            </a:extLst>
          </p:cNvPr>
          <p:cNvSpPr txBox="1"/>
          <p:nvPr/>
        </p:nvSpPr>
        <p:spPr>
          <a:xfrm>
            <a:off x="6665335" y="2765025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Esemble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723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- Ensemble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977DE7-04EC-857E-D67A-95F48A53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20540"/>
              </p:ext>
            </p:extLst>
          </p:nvPr>
        </p:nvGraphicFramePr>
        <p:xfrm>
          <a:off x="148243" y="1160833"/>
          <a:ext cx="5359028" cy="164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5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0.947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0.954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0.92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0.97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57D599-9CC9-7555-8931-B58033ADB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61220"/>
              </p:ext>
            </p:extLst>
          </p:nvPr>
        </p:nvGraphicFramePr>
        <p:xfrm>
          <a:off x="148243" y="3072802"/>
          <a:ext cx="5359028" cy="164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5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FOLD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0.947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0.923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0.974</a:t>
                      </a:r>
                      <a:endParaRPr lang="ko-KR" altLang="en-US" sz="12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4C22AF-6064-02B8-8571-A9A1E88C5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01845"/>
              </p:ext>
            </p:extLst>
          </p:nvPr>
        </p:nvGraphicFramePr>
        <p:xfrm>
          <a:off x="148243" y="4984771"/>
          <a:ext cx="5359028" cy="164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57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339757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FOLD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Precision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Recall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F1-score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0.95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0.976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marL="63794" marR="63794" marT="31897" marB="318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9341D-0299-C075-3657-8D255DDDB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42314"/>
              </p:ext>
            </p:extLst>
          </p:nvPr>
        </p:nvGraphicFramePr>
        <p:xfrm>
          <a:off x="6096000" y="3072802"/>
          <a:ext cx="5359032" cy="1644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58">
                  <a:extLst>
                    <a:ext uri="{9D8B030D-6E8A-4147-A177-3AD203B41FA5}">
                      <a16:colId xmlns:a16="http://schemas.microsoft.com/office/drawing/2014/main" val="3748410713"/>
                    </a:ext>
                  </a:extLst>
                </a:gridCol>
                <a:gridCol w="1339758">
                  <a:extLst>
                    <a:ext uri="{9D8B030D-6E8A-4147-A177-3AD203B41FA5}">
                      <a16:colId xmlns:a16="http://schemas.microsoft.com/office/drawing/2014/main" val="2374577630"/>
                    </a:ext>
                  </a:extLst>
                </a:gridCol>
                <a:gridCol w="1339758">
                  <a:extLst>
                    <a:ext uri="{9D8B030D-6E8A-4147-A177-3AD203B41FA5}">
                      <a16:colId xmlns:a16="http://schemas.microsoft.com/office/drawing/2014/main" val="3909581086"/>
                    </a:ext>
                  </a:extLst>
                </a:gridCol>
                <a:gridCol w="1339758">
                  <a:extLst>
                    <a:ext uri="{9D8B030D-6E8A-4147-A177-3AD203B41FA5}">
                      <a16:colId xmlns:a16="http://schemas.microsoft.com/office/drawing/2014/main" val="3049653571"/>
                    </a:ext>
                  </a:extLst>
                </a:gridCol>
              </a:tblGrid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FOLD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19550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Precision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669057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Recall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100399"/>
                  </a:ext>
                </a:extLst>
              </a:tr>
              <a:tr h="411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F1-score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0.95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0.976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63793" marR="63793" marT="31896" marB="318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5403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6B8CF6-5529-6C91-F741-984BF4882261}"/>
              </a:ext>
            </a:extLst>
          </p:cNvPr>
          <p:cNvSpPr txBox="1"/>
          <p:nvPr/>
        </p:nvSpPr>
        <p:spPr>
          <a:xfrm>
            <a:off x="95596" y="910232"/>
            <a:ext cx="191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RandomForest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2734C-5958-838B-0548-F9110FD6E533}"/>
              </a:ext>
            </a:extLst>
          </p:cNvPr>
          <p:cNvSpPr txBox="1"/>
          <p:nvPr/>
        </p:nvSpPr>
        <p:spPr>
          <a:xfrm>
            <a:off x="95596" y="2765026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MLP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13B75-CD59-B70D-8B32-790A97ADC4A6}"/>
              </a:ext>
            </a:extLst>
          </p:cNvPr>
          <p:cNvSpPr txBox="1"/>
          <p:nvPr/>
        </p:nvSpPr>
        <p:spPr>
          <a:xfrm>
            <a:off x="95595" y="4676994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Logistic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187C5-AD1E-AAF2-0210-04121EA954B4}"/>
              </a:ext>
            </a:extLst>
          </p:cNvPr>
          <p:cNvSpPr txBox="1"/>
          <p:nvPr/>
        </p:nvSpPr>
        <p:spPr>
          <a:xfrm>
            <a:off x="6029412" y="2805317"/>
            <a:ext cx="170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Esemble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11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36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333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및 결론 </a:t>
            </a:r>
            <a:r>
              <a:rPr lang="en-US" altLang="ko-KR" dirty="0"/>
              <a:t>- Ensemble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51AA6-9D96-152E-1F59-75F0E29F7875}"/>
              </a:ext>
            </a:extLst>
          </p:cNvPr>
          <p:cNvSpPr txBox="1"/>
          <p:nvPr/>
        </p:nvSpPr>
        <p:spPr>
          <a:xfrm>
            <a:off x="831428" y="1617669"/>
            <a:ext cx="10345257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regression, MLP, </a:t>
            </a:r>
            <a:r>
              <a:rPr lang="en-US" altLang="ko-KR" dirty="0" err="1"/>
              <a:t>RandomForest</a:t>
            </a:r>
            <a:r>
              <a:rPr lang="ko-KR" altLang="en-US" dirty="0"/>
              <a:t>를 활용하여 분류 수행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Logistic</a:t>
            </a:r>
            <a:r>
              <a:rPr lang="ko-KR" altLang="en-US" dirty="0"/>
              <a:t> </a:t>
            </a:r>
            <a:r>
              <a:rPr lang="en-US" altLang="ko-KR" dirty="0"/>
              <a:t>regression, MLP, </a:t>
            </a:r>
            <a:r>
              <a:rPr lang="en-US" altLang="ko-KR" dirty="0" err="1"/>
              <a:t>RandomForest</a:t>
            </a:r>
            <a:r>
              <a:rPr lang="ko-KR" altLang="en-US" dirty="0"/>
              <a:t>를 </a:t>
            </a:r>
            <a:r>
              <a:rPr lang="en-US" altLang="ko-KR" dirty="0"/>
              <a:t>Ensemble</a:t>
            </a:r>
            <a:r>
              <a:rPr lang="ko-KR" altLang="en-US" dirty="0"/>
              <a:t>하여 분류 수행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Oversampling</a:t>
            </a:r>
            <a:r>
              <a:rPr lang="ko-KR" altLang="en-US" dirty="0"/>
              <a:t>을 활용하여 데이터 불균형 해소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21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D766E8B-3477-764E-9120-BC83E884E138}"/>
              </a:ext>
            </a:extLst>
          </p:cNvPr>
          <p:cNvSpPr txBox="1"/>
          <p:nvPr/>
        </p:nvSpPr>
        <p:spPr>
          <a:xfrm>
            <a:off x="2128451" y="2817340"/>
            <a:ext cx="72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+mj-ea"/>
                <a:ea typeface="+mj-ea"/>
              </a:rPr>
              <a:t>감사합니다</a:t>
            </a:r>
            <a:endParaRPr lang="ko-KR" altLang="en-US" sz="3600" dirty="0">
              <a:latin typeface="+mj-ea"/>
              <a:ea typeface="+mj-ea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2DD6C6-9C4E-8EE8-6871-127AACE7D4B2}"/>
              </a:ext>
            </a:extLst>
          </p:cNvPr>
          <p:cNvCxnSpPr>
            <a:cxnSpLocks/>
          </p:cNvCxnSpPr>
          <p:nvPr/>
        </p:nvCxnSpPr>
        <p:spPr>
          <a:xfrm>
            <a:off x="2128451" y="3504519"/>
            <a:ext cx="72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19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19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4EB69-0B43-E2C9-46C0-B3DB13F0578D}"/>
              </a:ext>
            </a:extLst>
          </p:cNvPr>
          <p:cNvSpPr txBox="1"/>
          <p:nvPr/>
        </p:nvSpPr>
        <p:spPr>
          <a:xfrm>
            <a:off x="1265022" y="1487923"/>
            <a:ext cx="4122524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데이터 및 데이터 전처리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실험 방법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결과 및 결론</a:t>
            </a:r>
          </a:p>
        </p:txBody>
      </p:sp>
    </p:spTree>
    <p:extLst>
      <p:ext uri="{BB962C8B-B14F-4D97-AF65-F5344CB8AC3E}">
        <p14:creationId xmlns:p14="http://schemas.microsoft.com/office/powerpoint/2010/main" val="353025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19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19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목표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DF5413-91ED-6BA9-115E-7F8AEB49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22" y="1235162"/>
            <a:ext cx="5345356" cy="35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727BC-3C61-583E-5461-DFA0004CF5D6}"/>
              </a:ext>
            </a:extLst>
          </p:cNvPr>
          <p:cNvSpPr txBox="1"/>
          <p:nvPr/>
        </p:nvSpPr>
        <p:spPr>
          <a:xfrm>
            <a:off x="2953265" y="5239265"/>
            <a:ext cx="64687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불균형 데이터 예측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Normal</a:t>
            </a:r>
            <a:r>
              <a:rPr lang="ko-KR" altLang="en-US" dirty="0"/>
              <a:t>한 데이터를 잘 맞추는 것을 목표로 함</a:t>
            </a:r>
          </a:p>
        </p:txBody>
      </p:sp>
    </p:spTree>
    <p:extLst>
      <p:ext uri="{BB962C8B-B14F-4D97-AF65-F5344CB8AC3E}">
        <p14:creationId xmlns:p14="http://schemas.microsoft.com/office/powerpoint/2010/main" val="26458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28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27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및 데이터 전처리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4EB69-0B43-E2C9-46C0-B3DB13F0578D}"/>
              </a:ext>
            </a:extLst>
          </p:cNvPr>
          <p:cNvSpPr txBox="1"/>
          <p:nvPr/>
        </p:nvSpPr>
        <p:spPr>
          <a:xfrm>
            <a:off x="1438035" y="5101428"/>
            <a:ext cx="605016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590</a:t>
            </a:r>
            <a:r>
              <a:rPr lang="ko-KR" altLang="en-US" dirty="0"/>
              <a:t>개의 행과 </a:t>
            </a:r>
            <a:r>
              <a:rPr lang="en-US" altLang="ko-KR" dirty="0"/>
              <a:t>17814</a:t>
            </a:r>
            <a:r>
              <a:rPr lang="ko-KR" altLang="en-US" dirty="0"/>
              <a:t>의 열로 구성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Label</a:t>
            </a:r>
            <a:r>
              <a:rPr lang="ko-KR" altLang="en-US" dirty="0"/>
              <a:t>은 </a:t>
            </a:r>
            <a:r>
              <a:rPr lang="en-US" altLang="ko-KR" dirty="0"/>
              <a:t>0(Normal)</a:t>
            </a:r>
            <a:r>
              <a:rPr lang="ko-KR" altLang="en-US" dirty="0"/>
              <a:t>과 </a:t>
            </a:r>
            <a:r>
              <a:rPr lang="en-US" altLang="ko-KR" dirty="0"/>
              <a:t>1(Tumor)</a:t>
            </a:r>
            <a:r>
              <a:rPr lang="ko-KR" altLang="en-US" dirty="0"/>
              <a:t>로 이진분류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F8010-4F0E-F47D-3B3F-2B46C527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1436129"/>
            <a:ext cx="9315929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28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27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및 데이터 전처리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4EB69-0B43-E2C9-46C0-B3DB13F0578D}"/>
              </a:ext>
            </a:extLst>
          </p:cNvPr>
          <p:cNvSpPr txBox="1"/>
          <p:nvPr/>
        </p:nvSpPr>
        <p:spPr>
          <a:xfrm>
            <a:off x="894338" y="5346530"/>
            <a:ext cx="351702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불균형이 심함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21E9A-9F11-815D-EBF8-B319B05F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6" y="1661469"/>
            <a:ext cx="5345356" cy="35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BA1AA-6577-5811-5E75-F7BCA11D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76" y="3377591"/>
            <a:ext cx="3693474" cy="1386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9A34A-0480-F147-6EED-5E575F6E283B}"/>
              </a:ext>
            </a:extLst>
          </p:cNvPr>
          <p:cNvSpPr txBox="1"/>
          <p:nvPr/>
        </p:nvSpPr>
        <p:spPr>
          <a:xfrm>
            <a:off x="6445976" y="5346530"/>
            <a:ext cx="498402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1695</a:t>
            </a:r>
            <a:r>
              <a:rPr lang="ko-KR" altLang="en-US" dirty="0"/>
              <a:t>개의 </a:t>
            </a:r>
            <a:r>
              <a:rPr lang="ko-KR" altLang="en-US" dirty="0" err="1"/>
              <a:t>결측값</a:t>
            </a:r>
            <a:r>
              <a:rPr lang="ko-KR" altLang="en-US" dirty="0"/>
              <a:t> 존재 </a:t>
            </a:r>
            <a:r>
              <a:rPr lang="en-US" altLang="ko-KR" dirty="0"/>
              <a:t>-&gt; </a:t>
            </a:r>
            <a:r>
              <a:rPr lang="ko-KR" altLang="en-US" dirty="0"/>
              <a:t>평균값으로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383355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28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27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및 데이터 전처리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4EB69-0B43-E2C9-46C0-B3DB13F0578D}"/>
              </a:ext>
            </a:extLst>
          </p:cNvPr>
          <p:cNvSpPr txBox="1"/>
          <p:nvPr/>
        </p:nvSpPr>
        <p:spPr>
          <a:xfrm>
            <a:off x="3056403" y="5367899"/>
            <a:ext cx="5957484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Oversampling</a:t>
            </a:r>
            <a:r>
              <a:rPr lang="ko-KR" altLang="en-US" dirty="0"/>
              <a:t>을 통한 데이터 불균형 문제 해소</a:t>
            </a:r>
          </a:p>
        </p:txBody>
      </p:sp>
      <p:pic>
        <p:nvPicPr>
          <p:cNvPr id="3074" name="Picture 2" descr="언더 샘플링(Undersampling)과 오버 샘플링(Oversampling)">
            <a:extLst>
              <a:ext uri="{FF2B5EF4-FFF2-40B4-BE49-F238E27FC236}">
                <a16:creationId xmlns:a16="http://schemas.microsoft.com/office/drawing/2014/main" id="{A156A957-E79D-88E5-1975-804951776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8"/>
          <a:stretch/>
        </p:blipFill>
        <p:spPr bwMode="auto">
          <a:xfrm>
            <a:off x="3178112" y="1267659"/>
            <a:ext cx="5835775" cy="370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19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19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방법</a:t>
            </a:r>
          </a:p>
        </p:txBody>
      </p:sp>
      <p:pic>
        <p:nvPicPr>
          <p:cNvPr id="1026" name="Picture 2" descr="Data Splitting Strategies — Applied Machine Learning in Python">
            <a:extLst>
              <a:ext uri="{FF2B5EF4-FFF2-40B4-BE49-F238E27FC236}">
                <a16:creationId xmlns:a16="http://schemas.microsoft.com/office/drawing/2014/main" id="{DEAD5124-FBE1-18F0-5F67-4D528A4E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" y="1018085"/>
            <a:ext cx="6439129" cy="41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0F3D6-2D2E-E044-6C7A-B9C586432359}"/>
              </a:ext>
            </a:extLst>
          </p:cNvPr>
          <p:cNvSpPr txBox="1"/>
          <p:nvPr/>
        </p:nvSpPr>
        <p:spPr>
          <a:xfrm>
            <a:off x="3056403" y="5367899"/>
            <a:ext cx="595748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StratifiedKFold</a:t>
            </a:r>
            <a:r>
              <a:rPr lang="ko-KR" altLang="en-US" dirty="0"/>
              <a:t>를 활용해 실험을 진행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평가지표로는 </a:t>
            </a:r>
            <a:r>
              <a:rPr lang="en-US" altLang="ko-KR" dirty="0"/>
              <a:t>Recall, Precision, F1-score</a:t>
            </a:r>
            <a:r>
              <a:rPr lang="ko-KR" altLang="en-US" dirty="0"/>
              <a:t>를 활용</a:t>
            </a:r>
          </a:p>
        </p:txBody>
      </p:sp>
      <p:pic>
        <p:nvPicPr>
          <p:cNvPr id="1028" name="Picture 4" descr="What is the best metric (precision, recall, f1, and accuracy) to evaluate  the machine learning model for imbalanced data? | ResearchGate">
            <a:extLst>
              <a:ext uri="{FF2B5EF4-FFF2-40B4-BE49-F238E27FC236}">
                <a16:creationId xmlns:a16="http://schemas.microsoft.com/office/drawing/2014/main" id="{8C097F0C-5986-F269-593F-D31A7CEC9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12"/>
          <a:stretch/>
        </p:blipFill>
        <p:spPr bwMode="auto">
          <a:xfrm>
            <a:off x="6966999" y="2391485"/>
            <a:ext cx="3338255" cy="16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8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19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19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방법</a:t>
            </a:r>
          </a:p>
        </p:txBody>
      </p:sp>
      <p:pic>
        <p:nvPicPr>
          <p:cNvPr id="5" name="Picture 6" descr="Basic Difference between Regression and Neural Networks | by Vasavi 1234 |  Medium">
            <a:extLst>
              <a:ext uri="{FF2B5EF4-FFF2-40B4-BE49-F238E27FC236}">
                <a16:creationId xmlns:a16="http://schemas.microsoft.com/office/drawing/2014/main" id="{0DB6A031-141A-EF51-B3C0-4E2DC25D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8297"/>
            <a:ext cx="2659826" cy="31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BAFC6EF0-2D4D-F18F-8BE5-712CD7D0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9" y="1355202"/>
            <a:ext cx="54006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y Is Logistic Regression Called “Regression” If It Is A Classification  Algorithm? | by Ashish Mehta | Artificial Intelligence in Plain English">
            <a:extLst>
              <a:ext uri="{FF2B5EF4-FFF2-40B4-BE49-F238E27FC236}">
                <a16:creationId xmlns:a16="http://schemas.microsoft.com/office/drawing/2014/main" id="{31BD7DA9-CDC1-02E4-9ACE-70F9C3BF5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7"/>
          <a:stretch/>
        </p:blipFill>
        <p:spPr bwMode="auto">
          <a:xfrm>
            <a:off x="9230496" y="1355202"/>
            <a:ext cx="2768095" cy="30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2B198-FA01-C8E6-A386-97F98A8EDBFE}"/>
              </a:ext>
            </a:extLst>
          </p:cNvPr>
          <p:cNvSpPr txBox="1"/>
          <p:nvPr/>
        </p:nvSpPr>
        <p:spPr>
          <a:xfrm>
            <a:off x="2203786" y="5318472"/>
            <a:ext cx="733562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RandomForest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MLP,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을 활용해서 학습</a:t>
            </a:r>
          </a:p>
        </p:txBody>
      </p:sp>
    </p:spTree>
    <p:extLst>
      <p:ext uri="{BB962C8B-B14F-4D97-AF65-F5344CB8AC3E}">
        <p14:creationId xmlns:p14="http://schemas.microsoft.com/office/powerpoint/2010/main" val="278109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93BA5AE-F95B-EF25-24D6-3F81C9C9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43F0-615C-498D-AC1E-AD18ABB4B482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64824AB-E66A-79EB-D6FE-6553156312BD}"/>
              </a:ext>
            </a:extLst>
          </p:cNvPr>
          <p:cNvCxnSpPr>
            <a:cxnSpLocks/>
          </p:cNvCxnSpPr>
          <p:nvPr/>
        </p:nvCxnSpPr>
        <p:spPr>
          <a:xfrm>
            <a:off x="169904" y="832018"/>
            <a:ext cx="19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0D03CE-734E-5C9F-D161-E97B8F3BCF3D}"/>
              </a:ext>
            </a:extLst>
          </p:cNvPr>
          <p:cNvSpPr txBox="1"/>
          <p:nvPr/>
        </p:nvSpPr>
        <p:spPr>
          <a:xfrm>
            <a:off x="196162" y="462686"/>
            <a:ext cx="192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9D96EB-A455-F681-8BB9-5B845BA2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" y="2248793"/>
            <a:ext cx="11802879" cy="320067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FCBF225-C529-F9C6-420B-294CD7CAAE50}"/>
              </a:ext>
            </a:extLst>
          </p:cNvPr>
          <p:cNvCxnSpPr/>
          <p:nvPr/>
        </p:nvCxnSpPr>
        <p:spPr>
          <a:xfrm flipV="1">
            <a:off x="2650525" y="1308718"/>
            <a:ext cx="8334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6C6A7-C863-5864-748F-92BB8F0E1BB4}"/>
              </a:ext>
            </a:extLst>
          </p:cNvPr>
          <p:cNvCxnSpPr>
            <a:cxnSpLocks/>
          </p:cNvCxnSpPr>
          <p:nvPr/>
        </p:nvCxnSpPr>
        <p:spPr>
          <a:xfrm flipV="1">
            <a:off x="2656703" y="1308717"/>
            <a:ext cx="0" cy="8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97D6F9-9D5A-7A19-C739-8D1BF700F5C1}"/>
              </a:ext>
            </a:extLst>
          </p:cNvPr>
          <p:cNvCxnSpPr/>
          <p:nvPr/>
        </p:nvCxnSpPr>
        <p:spPr>
          <a:xfrm>
            <a:off x="7173097" y="1308717"/>
            <a:ext cx="0" cy="8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786F74-0692-DC5B-6358-2E2247D5E8AE}"/>
              </a:ext>
            </a:extLst>
          </p:cNvPr>
          <p:cNvCxnSpPr>
            <a:cxnSpLocks/>
          </p:cNvCxnSpPr>
          <p:nvPr/>
        </p:nvCxnSpPr>
        <p:spPr>
          <a:xfrm>
            <a:off x="10985158" y="1308717"/>
            <a:ext cx="0" cy="88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F5B9286-1F60-4268-F560-1B911EFB1E38}"/>
              </a:ext>
            </a:extLst>
          </p:cNvPr>
          <p:cNvCxnSpPr/>
          <p:nvPr/>
        </p:nvCxnSpPr>
        <p:spPr>
          <a:xfrm flipV="1">
            <a:off x="7173097" y="951472"/>
            <a:ext cx="0" cy="35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8CC63E-4B85-368E-D53A-F15924D9BF8F}"/>
              </a:ext>
            </a:extLst>
          </p:cNvPr>
          <p:cNvSpPr txBox="1"/>
          <p:nvPr/>
        </p:nvSpPr>
        <p:spPr>
          <a:xfrm>
            <a:off x="5962135" y="554902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Ensemble Prediction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A3956-F451-2C2C-93C2-575AD9AB710A}"/>
              </a:ext>
            </a:extLst>
          </p:cNvPr>
          <p:cNvSpPr txBox="1"/>
          <p:nvPr/>
        </p:nvSpPr>
        <p:spPr>
          <a:xfrm>
            <a:off x="2149904" y="5623827"/>
            <a:ext cx="733562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RandomForest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MLP,</a:t>
            </a:r>
            <a:r>
              <a:rPr lang="ko-KR" altLang="en-US" dirty="0"/>
              <a:t> </a:t>
            </a:r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을 </a:t>
            </a:r>
            <a:r>
              <a:rPr lang="en-US" altLang="ko-KR" dirty="0"/>
              <a:t>Ensemble</a:t>
            </a:r>
            <a:r>
              <a:rPr lang="ko-KR" altLang="en-US" dirty="0"/>
              <a:t>을 해서 학습</a:t>
            </a:r>
          </a:p>
        </p:txBody>
      </p:sp>
    </p:spTree>
    <p:extLst>
      <p:ext uri="{BB962C8B-B14F-4D97-AF65-F5344CB8AC3E}">
        <p14:creationId xmlns:p14="http://schemas.microsoft.com/office/powerpoint/2010/main" val="48026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502</Words>
  <Application>Microsoft Office PowerPoint</Application>
  <PresentationFormat>와이드스크린</PresentationFormat>
  <Paragraphs>332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병훈</dc:creator>
  <cp:lastModifiedBy>김 병훈</cp:lastModifiedBy>
  <cp:revision>7</cp:revision>
  <dcterms:created xsi:type="dcterms:W3CDTF">2022-12-12T03:49:53Z</dcterms:created>
  <dcterms:modified xsi:type="dcterms:W3CDTF">2022-12-13T02:25:05Z</dcterms:modified>
</cp:coreProperties>
</file>